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9" r:id="rId3"/>
    <p:sldId id="260" r:id="rId4"/>
    <p:sldId id="261" r:id="rId5"/>
    <p:sldId id="262" r:id="rId6"/>
    <p:sldId id="267" r:id="rId7"/>
    <p:sldId id="268" r:id="rId8"/>
    <p:sldId id="269" r:id="rId9"/>
    <p:sldId id="266" r:id="rId10"/>
  </p:sldIdLst>
  <p:sldSz cx="9144000" cy="6858000" type="screen4x3"/>
  <p:notesSz cx="6858000" cy="9144000"/>
  <p:custDataLst>
    <p:tags r:id="rId12"/>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118" autoAdjust="0"/>
  </p:normalViewPr>
  <p:slideViewPr>
    <p:cSldViewPr snapToGrid="0" snapToObjects="1">
      <p:cViewPr varScale="1">
        <p:scale>
          <a:sx n="57" d="100"/>
          <a:sy n="57" d="100"/>
        </p:scale>
        <p:origin x="2122"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BC3C05-E1BB-4A60-ABDA-7EEF5135ADD9}" type="datetimeFigureOut">
              <a:rPr lang="en-US" smtClean="0"/>
              <a:t>1/25/2018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E758A0-1662-4BCA-9C38-7F4CC6B59B02}" type="slidenum">
              <a:rPr lang="en-US" smtClean="0"/>
              <a:t>‹#›</a:t>
            </a:fld>
            <a:endParaRPr lang="en-US"/>
          </a:p>
        </p:txBody>
      </p:sp>
    </p:spTree>
    <p:extLst>
      <p:ext uri="{BB962C8B-B14F-4D97-AF65-F5344CB8AC3E}">
        <p14:creationId xmlns:p14="http://schemas.microsoft.com/office/powerpoint/2010/main" val="93951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Ruth</a:t>
            </a:r>
            <a:endParaRPr lang="en-US" dirty="0"/>
          </a:p>
        </p:txBody>
      </p:sp>
      <p:sp>
        <p:nvSpPr>
          <p:cNvPr id="4" name="Slide Number Placeholder 3"/>
          <p:cNvSpPr>
            <a:spLocks noGrp="1"/>
          </p:cNvSpPr>
          <p:nvPr>
            <p:ph type="sldNum" sz="quarter" idx="10"/>
          </p:nvPr>
        </p:nvSpPr>
        <p:spPr/>
        <p:txBody>
          <a:bodyPr/>
          <a:lstStyle/>
          <a:p>
            <a:fld id="{45DBF7D8-BD83-4FB9-A8C9-41CC45DE3ECB}" type="slidenum">
              <a:rPr lang="en-US" smtClean="0"/>
              <a:t>2</a:t>
            </a:fld>
            <a:endParaRPr lang="en-US"/>
          </a:p>
        </p:txBody>
      </p:sp>
    </p:spTree>
    <p:extLst>
      <p:ext uri="{BB962C8B-B14F-4D97-AF65-F5344CB8AC3E}">
        <p14:creationId xmlns:p14="http://schemas.microsoft.com/office/powerpoint/2010/main" val="1606876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 – what</a:t>
            </a:r>
            <a:r>
              <a:rPr lang="en-US" baseline="0" dirty="0" smtClean="0"/>
              <a:t> is 4-H</a:t>
            </a:r>
            <a:endParaRPr lang="en-US" dirty="0"/>
          </a:p>
        </p:txBody>
      </p:sp>
      <p:sp>
        <p:nvSpPr>
          <p:cNvPr id="4" name="Slide Number Placeholder 3"/>
          <p:cNvSpPr>
            <a:spLocks noGrp="1"/>
          </p:cNvSpPr>
          <p:nvPr>
            <p:ph type="sldNum" sz="quarter" idx="10"/>
          </p:nvPr>
        </p:nvSpPr>
        <p:spPr/>
        <p:txBody>
          <a:bodyPr/>
          <a:lstStyle/>
          <a:p>
            <a:fld id="{45DBF7D8-BD83-4FB9-A8C9-41CC45DE3ECB}" type="slidenum">
              <a:rPr lang="en-US" smtClean="0"/>
              <a:t>3</a:t>
            </a:fld>
            <a:endParaRPr lang="en-US"/>
          </a:p>
        </p:txBody>
      </p:sp>
    </p:spTree>
    <p:extLst>
      <p:ext uri="{BB962C8B-B14F-4D97-AF65-F5344CB8AC3E}">
        <p14:creationId xmlns:p14="http://schemas.microsoft.com/office/powerpoint/2010/main" val="2457083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Ruth</a:t>
            </a:r>
            <a:endParaRPr lang="en-US" dirty="0"/>
          </a:p>
        </p:txBody>
      </p:sp>
      <p:sp>
        <p:nvSpPr>
          <p:cNvPr id="4" name="Slide Number Placeholder 3"/>
          <p:cNvSpPr>
            <a:spLocks noGrp="1"/>
          </p:cNvSpPr>
          <p:nvPr>
            <p:ph type="sldNum" sz="quarter" idx="10"/>
          </p:nvPr>
        </p:nvSpPr>
        <p:spPr/>
        <p:txBody>
          <a:bodyPr/>
          <a:lstStyle/>
          <a:p>
            <a:fld id="{45DBF7D8-BD83-4FB9-A8C9-41CC45DE3ECB}" type="slidenum">
              <a:rPr lang="en-US" smtClean="0"/>
              <a:t>4</a:t>
            </a:fld>
            <a:endParaRPr lang="en-US"/>
          </a:p>
        </p:txBody>
      </p:sp>
    </p:spTree>
    <p:extLst>
      <p:ext uri="{BB962C8B-B14F-4D97-AF65-F5344CB8AC3E}">
        <p14:creationId xmlns:p14="http://schemas.microsoft.com/office/powerpoint/2010/main" val="1464264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a:t>
            </a:r>
          </a:p>
          <a:p>
            <a:r>
              <a:rPr lang="en-US" dirty="0" smtClean="0"/>
              <a:t>Special Partnerships – Jake </a:t>
            </a:r>
            <a:endParaRPr lang="en-US" dirty="0"/>
          </a:p>
        </p:txBody>
      </p:sp>
      <p:sp>
        <p:nvSpPr>
          <p:cNvPr id="4" name="Slide Number Placeholder 3"/>
          <p:cNvSpPr>
            <a:spLocks noGrp="1"/>
          </p:cNvSpPr>
          <p:nvPr>
            <p:ph type="sldNum" sz="quarter" idx="10"/>
          </p:nvPr>
        </p:nvSpPr>
        <p:spPr/>
        <p:txBody>
          <a:bodyPr/>
          <a:lstStyle/>
          <a:p>
            <a:fld id="{45DBF7D8-BD83-4FB9-A8C9-41CC45DE3ECB}" type="slidenum">
              <a:rPr lang="en-US" smtClean="0"/>
              <a:t>5</a:t>
            </a:fld>
            <a:endParaRPr lang="en-US"/>
          </a:p>
        </p:txBody>
      </p:sp>
    </p:spTree>
    <p:extLst>
      <p:ext uri="{BB962C8B-B14F-4D97-AF65-F5344CB8AC3E}">
        <p14:creationId xmlns:p14="http://schemas.microsoft.com/office/powerpoint/2010/main" val="341504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Along with towers, structural engineers help design bridges, tunnels, ships, airplanes, warehouses, and even houses. When structural engineers design something, they must take into account the technical aspects of construction, environmental concerns and limitations, as well as the aesthetic properties of design. Structural engineers often build small scale models to test their designs, in</a:t>
            </a:r>
          </a:p>
          <a:p>
            <a:r>
              <a:rPr lang="en-US" sz="1200" b="0" i="0" u="none" strike="noStrike" kern="1200" baseline="0" dirty="0" smtClean="0">
                <a:solidFill>
                  <a:schemeClr val="tx1"/>
                </a:solidFill>
                <a:latin typeface="+mn-lt"/>
                <a:ea typeface="+mn-ea"/>
                <a:cs typeface="+mn-cs"/>
              </a:rPr>
              <a:t>particular, to test the forces a structure will experience under different conditions.</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A tower is a building or structure that is higher than its length or width. </a:t>
            </a:r>
            <a:r>
              <a:rPr lang="en-US" sz="1200" b="0" i="0" u="none" strike="noStrike" kern="1200" baseline="0" dirty="0" smtClean="0">
                <a:solidFill>
                  <a:schemeClr val="tx1"/>
                </a:solidFill>
                <a:latin typeface="+mn-lt"/>
                <a:ea typeface="+mn-ea"/>
                <a:cs typeface="+mn-cs"/>
              </a:rPr>
              <a:t>Towers can stand alone or be attached to adjacent structures.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Structural engineers must consider all the loads a building must bear. The </a:t>
            </a:r>
            <a:r>
              <a:rPr lang="en-US" sz="1200" b="1" i="0" u="none" strike="noStrike" kern="1200" baseline="0" dirty="0" smtClean="0">
                <a:solidFill>
                  <a:schemeClr val="tx1"/>
                </a:solidFill>
                <a:latin typeface="+mn-lt"/>
                <a:ea typeface="+mn-ea"/>
                <a:cs typeface="+mn-cs"/>
              </a:rPr>
              <a:t>dead load </a:t>
            </a:r>
            <a:r>
              <a:rPr lang="en-US" sz="1200" b="0" i="0" u="none" strike="noStrike" kern="1200" baseline="0" dirty="0" smtClean="0">
                <a:solidFill>
                  <a:schemeClr val="tx1"/>
                </a:solidFill>
                <a:latin typeface="+mn-lt"/>
                <a:ea typeface="+mn-ea"/>
                <a:cs typeface="+mn-cs"/>
              </a:rPr>
              <a:t>(the weight of the actual structure), the </a:t>
            </a:r>
            <a:r>
              <a:rPr lang="en-US" sz="1200" b="1" i="0" u="none" strike="noStrike" kern="1200" baseline="0" dirty="0" smtClean="0">
                <a:solidFill>
                  <a:schemeClr val="tx1"/>
                </a:solidFill>
                <a:latin typeface="+mn-lt"/>
                <a:ea typeface="+mn-ea"/>
                <a:cs typeface="+mn-cs"/>
              </a:rPr>
              <a:t>live load </a:t>
            </a:r>
            <a:r>
              <a:rPr lang="en-US" sz="1200" b="0" i="0" u="none" strike="noStrike" kern="1200" baseline="0" dirty="0" smtClean="0">
                <a:solidFill>
                  <a:schemeClr val="tx1"/>
                </a:solidFill>
                <a:latin typeface="+mn-lt"/>
                <a:ea typeface="+mn-ea"/>
                <a:cs typeface="+mn-cs"/>
              </a:rPr>
              <a:t>(the weight of the objects inside a structure, such as people and furniture), and </a:t>
            </a:r>
            <a:r>
              <a:rPr lang="en-US" sz="1200" b="1" i="0" u="none" strike="noStrike" kern="1200" baseline="0" dirty="0" smtClean="0">
                <a:solidFill>
                  <a:schemeClr val="tx1"/>
                </a:solidFill>
                <a:latin typeface="+mn-lt"/>
                <a:ea typeface="+mn-ea"/>
                <a:cs typeface="+mn-cs"/>
              </a:rPr>
              <a:t>environmental load </a:t>
            </a:r>
            <a:r>
              <a:rPr lang="en-US" sz="1200" b="0" i="0" u="none" strike="noStrike" kern="1200" baseline="0" dirty="0" smtClean="0">
                <a:solidFill>
                  <a:schemeClr val="tx1"/>
                </a:solidFill>
                <a:latin typeface="+mn-lt"/>
                <a:ea typeface="+mn-ea"/>
                <a:cs typeface="+mn-cs"/>
              </a:rPr>
              <a:t>(the natural conditions a structure must endure, such as extreme temperatures, high winds, and earthquakes).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 selecting designs and materials the engineers need to consider the balance between the forces of compression and tension. </a:t>
            </a:r>
            <a:r>
              <a:rPr lang="en-US" sz="1200" b="1" i="0" u="none" strike="noStrike" kern="1200" baseline="0" dirty="0" smtClean="0">
                <a:solidFill>
                  <a:schemeClr val="tx1"/>
                </a:solidFill>
                <a:latin typeface="+mn-lt"/>
                <a:ea typeface="+mn-ea"/>
                <a:cs typeface="+mn-cs"/>
              </a:rPr>
              <a:t>Tension</a:t>
            </a:r>
            <a:r>
              <a:rPr lang="en-US" sz="1200" b="0" i="0" u="none" strike="noStrike" kern="1200" baseline="0" dirty="0" smtClean="0">
                <a:solidFill>
                  <a:schemeClr val="tx1"/>
                </a:solidFill>
                <a:latin typeface="+mn-lt"/>
                <a:ea typeface="+mn-ea"/>
                <a:cs typeface="+mn-cs"/>
              </a:rPr>
              <a:t> is the pulling force created by stretching a material or pulling it apart. When materials are put under tension they become strong and inflexible. Compression is the opposite of tension. </a:t>
            </a:r>
            <a:r>
              <a:rPr lang="en-US" sz="1200" b="1" i="0" u="none" strike="noStrike" kern="1200" baseline="0" dirty="0" smtClean="0">
                <a:solidFill>
                  <a:schemeClr val="tx1"/>
                </a:solidFill>
                <a:latin typeface="+mn-lt"/>
                <a:ea typeface="+mn-ea"/>
                <a:cs typeface="+mn-cs"/>
              </a:rPr>
              <a:t>Compression</a:t>
            </a:r>
            <a:r>
              <a:rPr lang="en-US" sz="1200" b="0" i="0" u="none" strike="noStrike" kern="1200" baseline="0" dirty="0" smtClean="0">
                <a:solidFill>
                  <a:schemeClr val="tx1"/>
                </a:solidFill>
                <a:latin typeface="+mn-lt"/>
                <a:ea typeface="+mn-ea"/>
                <a:cs typeface="+mn-cs"/>
              </a:rPr>
              <a:t> is a pushing force created by pushing or squeezing a material together.  </a:t>
            </a:r>
            <a:r>
              <a:rPr lang="en-US" sz="1200" b="1" i="0" u="none" strike="noStrike" kern="1200" baseline="0" dirty="0" smtClean="0">
                <a:solidFill>
                  <a:schemeClr val="tx1"/>
                </a:solidFill>
                <a:latin typeface="+mn-lt"/>
                <a:ea typeface="+mn-ea"/>
                <a:cs typeface="+mn-cs"/>
              </a:rPr>
              <a:t>Generally, in most structures compression supports most of the load in a building, as gravity is always pulling everything downward. </a:t>
            </a:r>
            <a:r>
              <a:rPr lang="en-US" sz="1200" b="0" i="0" u="none" strike="noStrike" kern="1200" baseline="0" dirty="0" smtClean="0">
                <a:solidFill>
                  <a:schemeClr val="tx1"/>
                </a:solidFill>
                <a:latin typeface="+mn-lt"/>
                <a:ea typeface="+mn-ea"/>
                <a:cs typeface="+mn-cs"/>
              </a:rPr>
              <a:t>Most materials can bear a lot of compression in one direction end to end but very little in another. If a straw is compressed end to end then it is very strong, but when squeezed on its side the straws cannot support much and folds flat. Engineers need to know how to use the building materials they are given so a balance of tension and compression can support the loads that the structure will be under.</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What things do you think engineers have to think about when they are designing and building a tower? </a:t>
            </a:r>
            <a:r>
              <a:rPr lang="en-US" sz="1200" b="0" i="1" u="none" strike="noStrike" kern="1200" baseline="0" dirty="0" smtClean="0">
                <a:solidFill>
                  <a:schemeClr val="tx1"/>
                </a:solidFill>
                <a:latin typeface="+mn-lt"/>
                <a:ea typeface="+mn-ea"/>
                <a:cs typeface="+mn-cs"/>
              </a:rPr>
              <a:t>(Some examples include how to reach the required height, how to achieve balance, how to make the base wider than the top, how to make the tower sturdy enough to withstand wind, and what design to use so the tower is good to look at.)</a:t>
            </a:r>
          </a:p>
          <a:p>
            <a:endParaRPr lang="en-US" sz="1200" b="0" i="1"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National Afterschool Association. (</a:t>
            </a:r>
            <a:r>
              <a:rPr lang="en-US" sz="1200" b="0" i="0" u="none" strike="noStrike" kern="1200" baseline="0" dirty="0" err="1" smtClean="0">
                <a:solidFill>
                  <a:schemeClr val="tx1"/>
                </a:solidFill>
                <a:latin typeface="+mn-lt"/>
                <a:ea typeface="+mn-ea"/>
                <a:cs typeface="+mn-cs"/>
              </a:rPr>
              <a:t>n.d.</a:t>
            </a:r>
            <a:r>
              <a:rPr lang="en-US" sz="1200" b="0" i="0" u="none" strike="noStrike" kern="1200" baseline="0" dirty="0" smtClean="0">
                <a:solidFill>
                  <a:schemeClr val="tx1"/>
                </a:solidFill>
                <a:latin typeface="+mn-lt"/>
                <a:ea typeface="+mn-ea"/>
                <a:cs typeface="+mn-cs"/>
              </a:rPr>
              <a:t>). </a:t>
            </a:r>
            <a:r>
              <a:rPr lang="en-US" sz="1200" b="0" i="1" u="none" strike="noStrike" kern="1200" baseline="0" dirty="0" smtClean="0">
                <a:solidFill>
                  <a:schemeClr val="tx1"/>
                </a:solidFill>
                <a:latin typeface="+mn-lt"/>
                <a:ea typeface="+mn-ea"/>
                <a:cs typeface="+mn-cs"/>
              </a:rPr>
              <a:t>STEM Gems: Tower engineering challenge.  </a:t>
            </a:r>
            <a:r>
              <a:rPr lang="en-US" sz="1200" b="0" i="0" u="none" strike="noStrike" kern="1200" baseline="0" dirty="0" smtClean="0">
                <a:solidFill>
                  <a:schemeClr val="tx1"/>
                </a:solidFill>
                <a:latin typeface="+mn-lt"/>
                <a:ea typeface="+mn-ea"/>
                <a:cs typeface="+mn-cs"/>
              </a:rPr>
              <a:t>Retrieved from https://naaweb.org/resources/stem-gems</a:t>
            </a:r>
            <a:endParaRPr lang="en-US" i="0" dirty="0"/>
          </a:p>
        </p:txBody>
      </p:sp>
      <p:sp>
        <p:nvSpPr>
          <p:cNvPr id="4" name="Slide Number Placeholder 3"/>
          <p:cNvSpPr>
            <a:spLocks noGrp="1"/>
          </p:cNvSpPr>
          <p:nvPr>
            <p:ph type="sldNum" sz="quarter" idx="10"/>
          </p:nvPr>
        </p:nvSpPr>
        <p:spPr/>
        <p:txBody>
          <a:bodyPr/>
          <a:lstStyle/>
          <a:p>
            <a:fld id="{0AE758A0-1662-4BCA-9C38-7F4CC6B59B02}" type="slidenum">
              <a:rPr lang="en-US" smtClean="0"/>
              <a:t>6</a:t>
            </a:fld>
            <a:endParaRPr lang="en-US"/>
          </a:p>
        </p:txBody>
      </p:sp>
    </p:spTree>
    <p:extLst>
      <p:ext uri="{BB962C8B-B14F-4D97-AF65-F5344CB8AC3E}">
        <p14:creationId xmlns:p14="http://schemas.microsoft.com/office/powerpoint/2010/main" val="1272912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50000"/>
              </a:lnSpc>
              <a:buNone/>
            </a:pPr>
            <a:r>
              <a:rPr lang="en-US" u="sng" dirty="0" smtClean="0"/>
              <a:t>Sample</a:t>
            </a:r>
            <a:r>
              <a:rPr lang="en-US" u="sng" baseline="0" dirty="0" smtClean="0"/>
              <a:t> Processing Questions</a:t>
            </a:r>
            <a:endParaRPr lang="en-US" u="sng" dirty="0" smtClean="0"/>
          </a:p>
          <a:p>
            <a:pPr marL="228600" indent="-228600">
              <a:lnSpc>
                <a:spcPct val="150000"/>
              </a:lnSpc>
              <a:buAutoNum type="arabicPeriod"/>
            </a:pPr>
            <a:r>
              <a:rPr lang="en-US" dirty="0" smtClean="0"/>
              <a:t>Have any of you ever been in a tower/sky</a:t>
            </a:r>
            <a:r>
              <a:rPr lang="en-US" baseline="0" dirty="0" smtClean="0"/>
              <a:t> scraper</a:t>
            </a:r>
            <a:r>
              <a:rPr lang="en-US" dirty="0" smtClean="0"/>
              <a:t>?  Can</a:t>
            </a:r>
            <a:r>
              <a:rPr lang="en-US" baseline="0" dirty="0" smtClean="0"/>
              <a:t> you describe it?  Where were you?</a:t>
            </a:r>
          </a:p>
          <a:p>
            <a:pPr marL="228600" indent="-228600">
              <a:lnSpc>
                <a:spcPct val="150000"/>
              </a:lnSpc>
              <a:buAutoNum type="arabicPeriod"/>
            </a:pPr>
            <a:r>
              <a:rPr lang="en-US" baseline="0" dirty="0" smtClean="0"/>
              <a:t>What is the definition of a tower? Does what you built fit the definition?</a:t>
            </a:r>
            <a:endParaRPr lang="en-US" dirty="0" smtClean="0"/>
          </a:p>
          <a:p>
            <a:pPr marL="228600" indent="-228600">
              <a:lnSpc>
                <a:spcPct val="150000"/>
              </a:lnSpc>
              <a:buAutoNum type="arabicPeriod"/>
            </a:pPr>
            <a:r>
              <a:rPr lang="en-US" dirty="0" smtClean="0"/>
              <a:t>What can you share</a:t>
            </a:r>
            <a:r>
              <a:rPr lang="en-US" baseline="0" dirty="0" smtClean="0"/>
              <a:t> with us about the tower your group built?</a:t>
            </a:r>
          </a:p>
          <a:p>
            <a:pPr marL="228600" indent="-228600">
              <a:lnSpc>
                <a:spcPct val="150000"/>
              </a:lnSpc>
              <a:buAutoNum type="arabicPeriod"/>
            </a:pPr>
            <a:r>
              <a:rPr lang="en-US" baseline="0" dirty="0" smtClean="0"/>
              <a:t>What problems did you encounter while building your tower?  How did you overcome them?</a:t>
            </a:r>
          </a:p>
          <a:p>
            <a:pPr marL="228600" indent="-228600">
              <a:lnSpc>
                <a:spcPct val="150000"/>
              </a:lnSpc>
              <a:buAutoNum type="arabicPeriod"/>
            </a:pPr>
            <a:r>
              <a:rPr lang="en-US" baseline="0" dirty="0" smtClean="0"/>
              <a:t>What would you choose to change about your tower, if I let you do it again?</a:t>
            </a:r>
          </a:p>
          <a:p>
            <a:pPr marL="228600" indent="-228600">
              <a:lnSpc>
                <a:spcPct val="150000"/>
              </a:lnSpc>
              <a:buAutoNum type="arabicPeriod"/>
            </a:pPr>
            <a:r>
              <a:rPr lang="en-US" baseline="0" dirty="0" smtClean="0"/>
              <a:t>Based on your experience with this small tower, what things do you think structural engineers need to think about when designing a tower/sky scraper?</a:t>
            </a:r>
          </a:p>
          <a:p>
            <a:pPr marL="0" indent="0">
              <a:lnSpc>
                <a:spcPct val="150000"/>
              </a:lnSpc>
              <a:buNone/>
            </a:pPr>
            <a:endParaRPr lang="en-US" baseline="0" dirty="0" smtClean="0"/>
          </a:p>
        </p:txBody>
      </p:sp>
      <p:sp>
        <p:nvSpPr>
          <p:cNvPr id="4" name="Slide Number Placeholder 3"/>
          <p:cNvSpPr>
            <a:spLocks noGrp="1"/>
          </p:cNvSpPr>
          <p:nvPr>
            <p:ph type="sldNum" sz="quarter" idx="10"/>
          </p:nvPr>
        </p:nvSpPr>
        <p:spPr/>
        <p:txBody>
          <a:bodyPr/>
          <a:lstStyle/>
          <a:p>
            <a:fld id="{0AE758A0-1662-4BCA-9C38-7F4CC6B59B02}" type="slidenum">
              <a:rPr lang="en-US" smtClean="0"/>
              <a:t>7</a:t>
            </a:fld>
            <a:endParaRPr lang="en-US"/>
          </a:p>
        </p:txBody>
      </p:sp>
    </p:spTree>
    <p:extLst>
      <p:ext uri="{BB962C8B-B14F-4D97-AF65-F5344CB8AC3E}">
        <p14:creationId xmlns:p14="http://schemas.microsoft.com/office/powerpoint/2010/main" val="3640062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Jennifer</a:t>
            </a:r>
            <a:endParaRPr lang="en-US" dirty="0"/>
          </a:p>
        </p:txBody>
      </p:sp>
      <p:sp>
        <p:nvSpPr>
          <p:cNvPr id="4" name="Slide Number Placeholder 3"/>
          <p:cNvSpPr>
            <a:spLocks noGrp="1"/>
          </p:cNvSpPr>
          <p:nvPr>
            <p:ph type="sldNum" sz="quarter" idx="10"/>
          </p:nvPr>
        </p:nvSpPr>
        <p:spPr/>
        <p:txBody>
          <a:bodyPr/>
          <a:lstStyle/>
          <a:p>
            <a:fld id="{45DBF7D8-BD83-4FB9-A8C9-41CC45DE3ECB}" type="slidenum">
              <a:rPr lang="en-US" smtClean="0"/>
              <a:t>9</a:t>
            </a:fld>
            <a:endParaRPr lang="en-US"/>
          </a:p>
        </p:txBody>
      </p:sp>
    </p:spTree>
    <p:extLst>
      <p:ext uri="{BB962C8B-B14F-4D97-AF65-F5344CB8AC3E}">
        <p14:creationId xmlns:p14="http://schemas.microsoft.com/office/powerpoint/2010/main" val="3761476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194656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68429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14706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933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656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3476468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0147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9533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D93B906-4B0D-B14F-927E-8882E4B7D5CD}" type="datetime1">
              <a:rPr lang="en-US"/>
              <a:pPr/>
              <a:t>1/25/2018</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A1659055-EC05-3A47-981A-BF1925DA7D3E}" type="slidenum">
              <a:rPr lang="en-US"/>
              <a:pPr/>
              <a:t>‹#›</a:t>
            </a:fld>
            <a:endParaRPr lang="en-US"/>
          </a:p>
        </p:txBody>
      </p:sp>
    </p:spTree>
    <p:extLst>
      <p:ext uri="{BB962C8B-B14F-4D97-AF65-F5344CB8AC3E}">
        <p14:creationId xmlns:p14="http://schemas.microsoft.com/office/powerpoint/2010/main" val="2000979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3987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82707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8854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948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8229600" cy="4384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2" name="Picture 1" descr="VCE Powerpoint.eps" title="VCE logo and website URL"/>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57199" y="6172200"/>
            <a:ext cx="8312001" cy="586199"/>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73" r:id="rId6"/>
    <p:sldLayoutId id="2147483667" r:id="rId7"/>
    <p:sldLayoutId id="2147483668" r:id="rId8"/>
    <p:sldLayoutId id="2147483669" r:id="rId9"/>
    <p:sldLayoutId id="2147483670" r:id="rId10"/>
    <p:sldLayoutId id="2147483671" r:id="rId11"/>
    <p:sldLayoutId id="2147483672" r:id="rId12"/>
  </p:sldLayoutIdLst>
  <p:txStyles>
    <p:titleStyle>
      <a:lvl1pPr algn="l"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Arial"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xt.vt.edu/"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14338" name="Title 1"/>
          <p:cNvSpPr>
            <a:spLocks noGrp="1"/>
          </p:cNvSpPr>
          <p:nvPr>
            <p:ph type="ctrTitle"/>
          </p:nvPr>
        </p:nvSpPr>
        <p:spPr>
          <a:xfrm>
            <a:off x="730045" y="1628980"/>
            <a:ext cx="7772400" cy="1470025"/>
          </a:xfrm>
        </p:spPr>
        <p:txBody>
          <a:bodyPr/>
          <a:lstStyle/>
          <a:p>
            <a:pPr algn="ctr"/>
            <a:r>
              <a:rPr lang="en-US" dirty="0" smtClean="0">
                <a:latin typeface="Arial" charset="0"/>
              </a:rPr>
              <a:t>Partnering with Virginia Cooperative Extension for STEM Enrichment</a:t>
            </a:r>
            <a:endParaRPr lang="en-US" dirty="0">
              <a:latin typeface="Arial" charset="0"/>
            </a:endParaRPr>
          </a:p>
        </p:txBody>
      </p:sp>
      <p:sp>
        <p:nvSpPr>
          <p:cNvPr id="3" name="Subtitle 2"/>
          <p:cNvSpPr>
            <a:spLocks noGrp="1"/>
          </p:cNvSpPr>
          <p:nvPr>
            <p:ph type="subTitle" idx="1"/>
          </p:nvPr>
        </p:nvSpPr>
        <p:spPr>
          <a:xfrm>
            <a:off x="730045" y="3886200"/>
            <a:ext cx="7772400" cy="1752600"/>
          </a:xfrm>
        </p:spPr>
        <p:txBody>
          <a:bodyPr rtlCol="0">
            <a:normAutofit/>
          </a:bodyPr>
          <a:lstStyle/>
          <a:p>
            <a:pPr lvl="0"/>
            <a:r>
              <a:rPr lang="en-US" sz="1600" dirty="0">
                <a:solidFill>
                  <a:schemeClr val="bg1"/>
                </a:solidFill>
              </a:rPr>
              <a:t>Ruth Wallace, Sr. Extension Agent, 4-H Youth Development, Buckingham County</a:t>
            </a:r>
          </a:p>
          <a:p>
            <a:pPr lvl="0"/>
            <a:r>
              <a:rPr lang="en-US" sz="1600" dirty="0">
                <a:solidFill>
                  <a:schemeClr val="bg1"/>
                </a:solidFill>
              </a:rPr>
              <a:t>Jennifer Bowen, Sr. Extension Agent, 4-H Youth Development, Mecklenburg </a:t>
            </a:r>
            <a:r>
              <a:rPr lang="en-US" sz="1600" dirty="0" smtClean="0">
                <a:solidFill>
                  <a:schemeClr val="bg1"/>
                </a:solidFill>
              </a:rPr>
              <a:t>County</a:t>
            </a:r>
          </a:p>
          <a:p>
            <a:pPr lvl="0"/>
            <a:r>
              <a:rPr lang="en-US" sz="1600" dirty="0" smtClean="0">
                <a:solidFill>
                  <a:schemeClr val="bg1"/>
                </a:solidFill>
              </a:rPr>
              <a:t>Jake Morgan, Extension Agent, 4-H Youth Development, Prince Edward County</a:t>
            </a:r>
            <a:endParaRPr lang="en-US" sz="1600" dirty="0">
              <a:solidFill>
                <a:schemeClr val="bg1"/>
              </a:solidFill>
            </a:endParaRPr>
          </a:p>
          <a:p>
            <a:pPr fontAlgn="auto">
              <a:spcAft>
                <a:spcPts val="0"/>
              </a:spcAft>
              <a:buFont typeface="Arial"/>
              <a:buNone/>
              <a:defRPr/>
            </a:pPr>
            <a:endParaRPr lang="en-US" dirty="0">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8431"/>
            <a:ext cx="8229600" cy="948712"/>
          </a:xfrm>
        </p:spPr>
        <p:txBody>
          <a:bodyPr/>
          <a:lstStyle/>
          <a:p>
            <a:pPr algn="ctr"/>
            <a:r>
              <a:rPr lang="en-US" sz="4000" dirty="0" smtClean="0"/>
              <a:t>Virginia Cooperative Extension:  </a:t>
            </a:r>
            <a:r>
              <a:rPr lang="en-US" sz="4000" i="1" dirty="0" smtClean="0"/>
              <a:t>The best kept secret in the Commonwealth</a:t>
            </a:r>
            <a:endParaRPr lang="en-US" sz="4000" i="1" dirty="0"/>
          </a:p>
        </p:txBody>
      </p:sp>
      <p:sp>
        <p:nvSpPr>
          <p:cNvPr id="3" name="Content Placeholder 2"/>
          <p:cNvSpPr>
            <a:spLocks noGrp="1"/>
          </p:cNvSpPr>
          <p:nvPr>
            <p:ph idx="1"/>
          </p:nvPr>
        </p:nvSpPr>
        <p:spPr>
          <a:xfrm>
            <a:off x="457200" y="2202426"/>
            <a:ext cx="8229600" cy="3782449"/>
          </a:xfrm>
        </p:spPr>
        <p:txBody>
          <a:bodyPr/>
          <a:lstStyle/>
          <a:p>
            <a:r>
              <a:rPr lang="en-US" sz="1800" dirty="0" smtClean="0"/>
              <a:t>VCE brings the resources of Virginia’s land-grant universities, Virginia Tech and Virginia State University, to the people of the Commonwealth.</a:t>
            </a:r>
          </a:p>
          <a:p>
            <a:r>
              <a:rPr lang="en-US" sz="1800" dirty="0" smtClean="0"/>
              <a:t>107 offices throughout the state covering every county, 11 agricultural research and extension </a:t>
            </a:r>
            <a:r>
              <a:rPr lang="en-US" sz="1800" dirty="0" smtClean="0"/>
              <a:t>centers, </a:t>
            </a:r>
            <a:r>
              <a:rPr lang="en-US" sz="1800" dirty="0" smtClean="0"/>
              <a:t>and 6 4-H educational centers</a:t>
            </a:r>
          </a:p>
          <a:p>
            <a:r>
              <a:rPr lang="en-US" sz="1800" dirty="0" smtClean="0"/>
              <a:t>Program areas:</a:t>
            </a:r>
          </a:p>
          <a:p>
            <a:pPr lvl="1"/>
            <a:r>
              <a:rPr lang="en-US" sz="1800" dirty="0" smtClean="0"/>
              <a:t>Agriculture and Natural Resources</a:t>
            </a:r>
          </a:p>
          <a:p>
            <a:pPr lvl="1"/>
            <a:r>
              <a:rPr lang="en-US" sz="1800" dirty="0" smtClean="0"/>
              <a:t>Family and Consumer Sciences</a:t>
            </a:r>
          </a:p>
          <a:p>
            <a:pPr lvl="3"/>
            <a:r>
              <a:rPr lang="en-US" sz="1800" dirty="0" smtClean="0"/>
              <a:t>SNAP-Ed</a:t>
            </a:r>
          </a:p>
          <a:p>
            <a:pPr lvl="1"/>
            <a:r>
              <a:rPr lang="en-US" sz="1800" dirty="0" smtClean="0"/>
              <a:t>Community Viability</a:t>
            </a:r>
          </a:p>
          <a:p>
            <a:pPr lvl="1"/>
            <a:r>
              <a:rPr lang="en-US" sz="1800" dirty="0" smtClean="0"/>
              <a:t>4-H Youth Development</a:t>
            </a:r>
          </a:p>
          <a:p>
            <a:pPr lvl="1"/>
            <a:endParaRPr lang="en-US" dirty="0" smtClean="0"/>
          </a:p>
          <a:p>
            <a:pPr marL="205740" lvl="1" indent="0">
              <a:buNone/>
            </a:pPr>
            <a:endParaRPr lang="en-US" dirty="0" smtClean="0"/>
          </a:p>
          <a:p>
            <a:endParaRPr lang="en-US" dirty="0"/>
          </a:p>
        </p:txBody>
      </p:sp>
      <p:pic>
        <p:nvPicPr>
          <p:cNvPr id="4" name="Picture 3"/>
          <p:cNvPicPr>
            <a:picLocks noChangeAspect="1"/>
          </p:cNvPicPr>
          <p:nvPr/>
        </p:nvPicPr>
        <p:blipFill>
          <a:blip r:embed="rId3"/>
          <a:stretch>
            <a:fillRect/>
          </a:stretch>
        </p:blipFill>
        <p:spPr>
          <a:xfrm>
            <a:off x="5624945" y="3717945"/>
            <a:ext cx="3061855" cy="2363751"/>
          </a:xfrm>
          <a:prstGeom prst="rect">
            <a:avLst/>
          </a:prstGeom>
        </p:spPr>
      </p:pic>
    </p:spTree>
    <p:extLst>
      <p:ext uri="{BB962C8B-B14F-4D97-AF65-F5344CB8AC3E}">
        <p14:creationId xmlns:p14="http://schemas.microsoft.com/office/powerpoint/2010/main" val="3297711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4-H National Mission Mandates</a:t>
            </a:r>
            <a:endParaRPr lang="en-US" dirty="0"/>
          </a:p>
        </p:txBody>
      </p:sp>
      <p:sp>
        <p:nvSpPr>
          <p:cNvPr id="3" name="Content Placeholder 2"/>
          <p:cNvSpPr>
            <a:spLocks noGrp="1"/>
          </p:cNvSpPr>
          <p:nvPr>
            <p:ph idx="1"/>
          </p:nvPr>
        </p:nvSpPr>
        <p:spPr/>
        <p:txBody>
          <a:bodyPr/>
          <a:lstStyle/>
          <a:p>
            <a:r>
              <a:rPr lang="en-US" dirty="0" smtClean="0"/>
              <a:t>Citizenship</a:t>
            </a:r>
          </a:p>
          <a:p>
            <a:r>
              <a:rPr lang="en-US" dirty="0" smtClean="0"/>
              <a:t>Healthy Living</a:t>
            </a:r>
          </a:p>
          <a:p>
            <a:r>
              <a:rPr lang="en-US" dirty="0" smtClean="0"/>
              <a:t>STEM</a:t>
            </a:r>
            <a:endParaRPr lang="en-US" dirty="0"/>
          </a:p>
        </p:txBody>
      </p:sp>
      <p:pic>
        <p:nvPicPr>
          <p:cNvPr id="4" name="Picture 3"/>
          <p:cNvPicPr>
            <a:picLocks noChangeAspect="1"/>
          </p:cNvPicPr>
          <p:nvPr/>
        </p:nvPicPr>
        <p:blipFill>
          <a:blip r:embed="rId3"/>
          <a:stretch>
            <a:fillRect/>
          </a:stretch>
        </p:blipFill>
        <p:spPr>
          <a:xfrm>
            <a:off x="1711442" y="4210636"/>
            <a:ext cx="3880904" cy="813738"/>
          </a:xfrm>
          <a:prstGeom prst="rect">
            <a:avLst/>
          </a:prstGeom>
        </p:spPr>
      </p:pic>
      <p:pic>
        <p:nvPicPr>
          <p:cNvPr id="5" name="Picture 4"/>
          <p:cNvPicPr>
            <a:picLocks noChangeAspect="1"/>
          </p:cNvPicPr>
          <p:nvPr/>
        </p:nvPicPr>
        <p:blipFill>
          <a:blip r:embed="rId4"/>
          <a:stretch>
            <a:fillRect/>
          </a:stretch>
        </p:blipFill>
        <p:spPr>
          <a:xfrm>
            <a:off x="5228645" y="1938431"/>
            <a:ext cx="2680277" cy="1608167"/>
          </a:xfrm>
          <a:prstGeom prst="rect">
            <a:avLst/>
          </a:prstGeom>
        </p:spPr>
      </p:pic>
    </p:spTree>
    <p:extLst>
      <p:ext uri="{BB962C8B-B14F-4D97-AF65-F5344CB8AC3E}">
        <p14:creationId xmlns:p14="http://schemas.microsoft.com/office/powerpoint/2010/main" val="139604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8767"/>
            <a:ext cx="8229600" cy="948712"/>
          </a:xfrm>
        </p:spPr>
        <p:txBody>
          <a:bodyPr/>
          <a:lstStyle/>
          <a:p>
            <a:pPr algn="ctr"/>
            <a:r>
              <a:rPr lang="en-US" dirty="0" smtClean="0"/>
              <a:t>Ways to Partner in the Classroom</a:t>
            </a:r>
            <a:endParaRPr lang="en-US" dirty="0"/>
          </a:p>
        </p:txBody>
      </p:sp>
      <p:sp>
        <p:nvSpPr>
          <p:cNvPr id="3" name="Content Placeholder 2"/>
          <p:cNvSpPr>
            <a:spLocks noGrp="1"/>
          </p:cNvSpPr>
          <p:nvPr>
            <p:ph idx="1"/>
          </p:nvPr>
        </p:nvSpPr>
        <p:spPr>
          <a:xfrm>
            <a:off x="857250" y="2148618"/>
            <a:ext cx="4638981" cy="3280632"/>
          </a:xfrm>
        </p:spPr>
        <p:txBody>
          <a:bodyPr/>
          <a:lstStyle/>
          <a:p>
            <a:r>
              <a:rPr lang="en-US" sz="2400" dirty="0" smtClean="0"/>
              <a:t>Traditional In-School Clubs</a:t>
            </a:r>
          </a:p>
          <a:p>
            <a:r>
              <a:rPr lang="en-US" sz="2400" dirty="0" smtClean="0"/>
              <a:t>School Enrichment</a:t>
            </a:r>
          </a:p>
          <a:p>
            <a:pPr lvl="1"/>
            <a:r>
              <a:rPr lang="en-US" sz="2400" dirty="0" smtClean="0"/>
              <a:t>Ongoing</a:t>
            </a:r>
          </a:p>
          <a:p>
            <a:pPr lvl="1"/>
            <a:r>
              <a:rPr lang="en-US" sz="2400" dirty="0" smtClean="0"/>
              <a:t>Stand-alone programs</a:t>
            </a:r>
          </a:p>
          <a:p>
            <a:r>
              <a:rPr lang="en-US" sz="2400" dirty="0" smtClean="0"/>
              <a:t>4-H Science Fair Partnership</a:t>
            </a:r>
          </a:p>
          <a:p>
            <a:r>
              <a:rPr lang="en-US" sz="2400" dirty="0" smtClean="0"/>
              <a:t>After-School Programming </a:t>
            </a:r>
          </a:p>
          <a:p>
            <a:r>
              <a:rPr lang="en-US" sz="2400" dirty="0" smtClean="0"/>
              <a:t>Resources and Training</a:t>
            </a:r>
            <a:endParaRPr lang="en-US" sz="2400" dirty="0"/>
          </a:p>
        </p:txBody>
      </p:sp>
      <p:sp>
        <p:nvSpPr>
          <p:cNvPr id="4" name="TextBox 3"/>
          <p:cNvSpPr txBox="1"/>
          <p:nvPr/>
        </p:nvSpPr>
        <p:spPr>
          <a:xfrm>
            <a:off x="6027180" y="2148618"/>
            <a:ext cx="2659620" cy="1477328"/>
          </a:xfrm>
          <a:prstGeom prst="rect">
            <a:avLst/>
          </a:prstGeom>
          <a:solidFill>
            <a:srgbClr val="00B0F0"/>
          </a:solidFill>
        </p:spPr>
        <p:txBody>
          <a:bodyPr wrap="square" rtlCol="0">
            <a:spAutoFit/>
          </a:bodyPr>
          <a:lstStyle/>
          <a:p>
            <a:r>
              <a:rPr lang="en-US" i="1" dirty="0" smtClean="0"/>
              <a:t>All 4-H programs are SOL-based and can be tailored to meet the needs of each classroom.</a:t>
            </a:r>
            <a:endParaRPr lang="en-US" i="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1226" y="3914775"/>
            <a:ext cx="2272865" cy="1779782"/>
          </a:xfrm>
          <a:prstGeom prst="rect">
            <a:avLst/>
          </a:prstGeom>
        </p:spPr>
      </p:pic>
    </p:spTree>
    <p:extLst>
      <p:ext uri="{BB962C8B-B14F-4D97-AF65-F5344CB8AC3E}">
        <p14:creationId xmlns:p14="http://schemas.microsoft.com/office/powerpoint/2010/main" val="2494851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1"/>
            <a:ext cx="8229600" cy="948712"/>
          </a:xfrm>
        </p:spPr>
        <p:txBody>
          <a:bodyPr/>
          <a:lstStyle/>
          <a:p>
            <a:pPr algn="ctr"/>
            <a:r>
              <a:rPr lang="en-US" dirty="0" smtClean="0"/>
              <a:t>What can we offer?</a:t>
            </a:r>
            <a:endParaRPr lang="en-US" dirty="0"/>
          </a:p>
        </p:txBody>
      </p:sp>
      <p:sp>
        <p:nvSpPr>
          <p:cNvPr id="3" name="Content Placeholder 2"/>
          <p:cNvSpPr>
            <a:spLocks noGrp="1"/>
          </p:cNvSpPr>
          <p:nvPr>
            <p:ph idx="1"/>
          </p:nvPr>
        </p:nvSpPr>
        <p:spPr/>
        <p:txBody>
          <a:bodyPr/>
          <a:lstStyle/>
          <a:p>
            <a:r>
              <a:rPr lang="en-US" sz="2400" dirty="0" smtClean="0"/>
              <a:t>National Youth Science Day Programs</a:t>
            </a:r>
          </a:p>
          <a:p>
            <a:pPr lvl="1"/>
            <a:r>
              <a:rPr lang="en-US" sz="2400" dirty="0" smtClean="0"/>
              <a:t>Drone Discovery</a:t>
            </a:r>
          </a:p>
          <a:p>
            <a:pPr lvl="1"/>
            <a:r>
              <a:rPr lang="en-US" sz="2400" dirty="0" smtClean="0"/>
              <a:t>Rockets to the Rescue</a:t>
            </a:r>
          </a:p>
          <a:p>
            <a:pPr lvl="1"/>
            <a:r>
              <a:rPr lang="en-US" sz="2400" dirty="0" err="1" smtClean="0"/>
              <a:t>EcoBot</a:t>
            </a:r>
            <a:r>
              <a:rPr lang="en-US" sz="2400" dirty="0" smtClean="0"/>
              <a:t> Challenge</a:t>
            </a:r>
          </a:p>
          <a:p>
            <a:pPr lvl="1"/>
            <a:r>
              <a:rPr lang="en-US" sz="2400" dirty="0" smtClean="0"/>
              <a:t>Wired for Wind</a:t>
            </a:r>
            <a:endParaRPr lang="en-US" sz="2400" dirty="0" smtClean="0"/>
          </a:p>
          <a:p>
            <a:pPr lvl="1"/>
            <a:r>
              <a:rPr lang="en-US" sz="2400" dirty="0" smtClean="0"/>
              <a:t>Motion </a:t>
            </a:r>
            <a:r>
              <a:rPr lang="en-US" sz="2400" dirty="0" smtClean="0"/>
              <a:t>Commotion</a:t>
            </a:r>
          </a:p>
          <a:p>
            <a:pPr lvl="1"/>
            <a:r>
              <a:rPr lang="en-US" sz="2400" dirty="0" smtClean="0"/>
              <a:t>And more</a:t>
            </a:r>
            <a:endParaRPr lang="en-US" sz="2400" dirty="0" smtClean="0"/>
          </a:p>
          <a:p>
            <a:r>
              <a:rPr lang="en-US" sz="2400" dirty="0" smtClean="0"/>
              <a:t>Custom Designed Programs</a:t>
            </a:r>
          </a:p>
          <a:p>
            <a:r>
              <a:rPr lang="en-US" sz="2400" dirty="0" smtClean="0"/>
              <a:t>Special Partnerships</a:t>
            </a:r>
          </a:p>
          <a:p>
            <a:pPr marL="34290" indent="0">
              <a:buNone/>
            </a:pPr>
            <a:endParaRPr lang="en-US" dirty="0"/>
          </a:p>
        </p:txBody>
      </p:sp>
      <p:pic>
        <p:nvPicPr>
          <p:cNvPr id="4" name="Picture 3"/>
          <p:cNvPicPr>
            <a:picLocks noChangeAspect="1"/>
          </p:cNvPicPr>
          <p:nvPr/>
        </p:nvPicPr>
        <p:blipFill>
          <a:blip r:embed="rId3"/>
          <a:stretch>
            <a:fillRect/>
          </a:stretch>
        </p:blipFill>
        <p:spPr>
          <a:xfrm rot="20649100">
            <a:off x="6831104" y="1022992"/>
            <a:ext cx="1750337" cy="175033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20570">
            <a:off x="4880054" y="2396555"/>
            <a:ext cx="1592925" cy="148009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734906">
            <a:off x="6355872" y="4364677"/>
            <a:ext cx="2366517" cy="1199394"/>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5196" y="2401484"/>
            <a:ext cx="2077290" cy="2476240"/>
          </a:xfrm>
          <a:prstGeom prst="rect">
            <a:avLst/>
          </a:prstGeom>
        </p:spPr>
      </p:pic>
    </p:spTree>
    <p:extLst>
      <p:ext uri="{BB962C8B-B14F-4D97-AF65-F5344CB8AC3E}">
        <p14:creationId xmlns:p14="http://schemas.microsoft.com/office/powerpoint/2010/main" val="21458307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pPr>
              <a:lnSpc>
                <a:spcPct val="200000"/>
              </a:lnSpc>
            </a:pPr>
            <a:r>
              <a:rPr lang="en-US" dirty="0" smtClean="0"/>
              <a:t>Tower Engineering</a:t>
            </a:r>
          </a:p>
          <a:p>
            <a:pPr lvl="1">
              <a:lnSpc>
                <a:spcPct val="200000"/>
              </a:lnSpc>
            </a:pPr>
            <a:r>
              <a:rPr lang="en-US" dirty="0" smtClean="0"/>
              <a:t>Become structural engineers</a:t>
            </a:r>
          </a:p>
          <a:p>
            <a:pPr lvl="1"/>
            <a:r>
              <a:rPr lang="en-US" dirty="0" smtClean="0"/>
              <a:t>Build a small scale model of your tower using the materials provided</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1441921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Towers</a:t>
            </a:r>
            <a:endParaRPr lang="en-US" dirty="0"/>
          </a:p>
        </p:txBody>
      </p:sp>
      <p:sp>
        <p:nvSpPr>
          <p:cNvPr id="3" name="Content Placeholder 2"/>
          <p:cNvSpPr>
            <a:spLocks noGrp="1"/>
          </p:cNvSpPr>
          <p:nvPr>
            <p:ph idx="1"/>
          </p:nvPr>
        </p:nvSpPr>
        <p:spPr>
          <a:xfrm>
            <a:off x="457200" y="1600200"/>
            <a:ext cx="8485094" cy="4384675"/>
          </a:xfrm>
        </p:spPr>
        <p:txBody>
          <a:bodyPr/>
          <a:lstStyle/>
          <a:p>
            <a:pPr>
              <a:lnSpc>
                <a:spcPct val="150000"/>
              </a:lnSpc>
            </a:pPr>
            <a:r>
              <a:rPr lang="en-US" dirty="0"/>
              <a:t>Which tower will </a:t>
            </a:r>
            <a:r>
              <a:rPr lang="en-US" dirty="0" smtClean="0"/>
              <a:t>stay standing </a:t>
            </a:r>
            <a:r>
              <a:rPr lang="en-US" dirty="0"/>
              <a:t>the longest?</a:t>
            </a:r>
          </a:p>
          <a:p>
            <a:pPr>
              <a:lnSpc>
                <a:spcPct val="150000"/>
              </a:lnSpc>
            </a:pPr>
            <a:r>
              <a:rPr lang="en-US" dirty="0" smtClean="0"/>
              <a:t>Which </a:t>
            </a:r>
            <a:r>
              <a:rPr lang="en-US" dirty="0"/>
              <a:t>tower is </a:t>
            </a:r>
            <a:r>
              <a:rPr lang="en-US" dirty="0" smtClean="0"/>
              <a:t>the tallest</a:t>
            </a:r>
            <a:r>
              <a:rPr lang="en-US" dirty="0"/>
              <a:t>?</a:t>
            </a:r>
          </a:p>
          <a:p>
            <a:pPr>
              <a:lnSpc>
                <a:spcPct val="150000"/>
              </a:lnSpc>
            </a:pPr>
            <a:r>
              <a:rPr lang="en-US" dirty="0" smtClean="0"/>
              <a:t>Which </a:t>
            </a:r>
            <a:r>
              <a:rPr lang="en-US" dirty="0"/>
              <a:t>tower used </a:t>
            </a:r>
            <a:r>
              <a:rPr lang="en-US" dirty="0" smtClean="0"/>
              <a:t>the least resources?</a:t>
            </a:r>
            <a:endParaRPr lang="en-US" dirty="0"/>
          </a:p>
          <a:p>
            <a:pPr>
              <a:lnSpc>
                <a:spcPct val="150000"/>
              </a:lnSpc>
            </a:pPr>
            <a:r>
              <a:rPr lang="en-US" dirty="0" smtClean="0"/>
              <a:t>Which </a:t>
            </a:r>
            <a:r>
              <a:rPr lang="en-US" dirty="0"/>
              <a:t>tower is the </a:t>
            </a:r>
            <a:r>
              <a:rPr lang="en-US" dirty="0" smtClean="0"/>
              <a:t>most eye </a:t>
            </a:r>
            <a:r>
              <a:rPr lang="en-US" dirty="0"/>
              <a:t>catching?</a:t>
            </a:r>
            <a:endParaRPr lang="en-US" dirty="0"/>
          </a:p>
        </p:txBody>
      </p:sp>
    </p:spTree>
    <p:extLst>
      <p:ext uri="{BB962C8B-B14F-4D97-AF65-F5344CB8AC3E}">
        <p14:creationId xmlns:p14="http://schemas.microsoft.com/office/powerpoint/2010/main" val="1230199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471647" cy="948712"/>
          </a:xfrm>
        </p:spPr>
        <p:txBody>
          <a:bodyPr/>
          <a:lstStyle/>
          <a:p>
            <a:r>
              <a:rPr lang="en-US" dirty="0" smtClean="0"/>
              <a:t>Connections to Other Academics</a:t>
            </a:r>
            <a:endParaRPr lang="en-US" dirty="0"/>
          </a:p>
        </p:txBody>
      </p:sp>
      <p:sp>
        <p:nvSpPr>
          <p:cNvPr id="3" name="Content Placeholder 2"/>
          <p:cNvSpPr>
            <a:spLocks noGrp="1"/>
          </p:cNvSpPr>
          <p:nvPr>
            <p:ph idx="1"/>
          </p:nvPr>
        </p:nvSpPr>
        <p:spPr>
          <a:xfrm>
            <a:off x="457200" y="1411941"/>
            <a:ext cx="8229600" cy="4384675"/>
          </a:xfrm>
        </p:spPr>
        <p:txBody>
          <a:bodyPr/>
          <a:lstStyle/>
          <a:p>
            <a:pPr marL="0" indent="0">
              <a:buNone/>
            </a:pPr>
            <a:r>
              <a:rPr lang="en-US" sz="1400" b="1" dirty="0" smtClean="0"/>
              <a:t>Math </a:t>
            </a:r>
          </a:p>
          <a:p>
            <a:pPr marL="0" indent="0">
              <a:buNone/>
            </a:pPr>
            <a:r>
              <a:rPr lang="en-US" sz="1400" dirty="0" smtClean="0"/>
              <a:t> </a:t>
            </a:r>
            <a:r>
              <a:rPr lang="en-US" sz="1400" dirty="0"/>
              <a:t>measuring dimensions of the tower, counting number of pool noodle sections used, etc.  </a:t>
            </a:r>
          </a:p>
          <a:p>
            <a:pPr marL="0" indent="0">
              <a:buNone/>
            </a:pPr>
            <a:endParaRPr lang="en-US" sz="1400" dirty="0"/>
          </a:p>
          <a:p>
            <a:pPr marL="0" indent="0">
              <a:buNone/>
            </a:pPr>
            <a:r>
              <a:rPr lang="en-US" sz="1400" b="1" dirty="0" smtClean="0"/>
              <a:t>Reading/ Language Arts</a:t>
            </a:r>
          </a:p>
          <a:p>
            <a:pPr marL="0" indent="0">
              <a:buNone/>
            </a:pPr>
            <a:r>
              <a:rPr lang="en-US" sz="1400" dirty="0" smtClean="0"/>
              <a:t> </a:t>
            </a:r>
            <a:r>
              <a:rPr lang="en-US" sz="1400" dirty="0"/>
              <a:t>skills through reading short stories that involve </a:t>
            </a:r>
            <a:r>
              <a:rPr lang="en-US" sz="1400" dirty="0" smtClean="0"/>
              <a:t>towers such as:</a:t>
            </a:r>
            <a:endParaRPr lang="en-US" sz="1400" dirty="0"/>
          </a:p>
          <a:p>
            <a:pPr marL="0" lvl="0" indent="0" defTabSz="914400" fontAlgn="auto">
              <a:spcBef>
                <a:spcPts val="0"/>
              </a:spcBef>
              <a:spcAft>
                <a:spcPts val="0"/>
              </a:spcAft>
              <a:buNone/>
              <a:defRPr/>
            </a:pPr>
            <a:r>
              <a:rPr lang="en-US" sz="1400" dirty="0"/>
              <a:t>	</a:t>
            </a:r>
            <a:r>
              <a:rPr lang="en-US" sz="1400" b="1" i="1" dirty="0"/>
              <a:t>Sky </a:t>
            </a:r>
            <a:r>
              <a:rPr lang="en-US" sz="1400" b="1" i="1" dirty="0" smtClean="0"/>
              <a:t>High</a:t>
            </a:r>
            <a:r>
              <a:rPr lang="en-US" sz="1400" b="1" dirty="0" smtClean="0"/>
              <a:t> written by </a:t>
            </a:r>
            <a:r>
              <a:rPr lang="en-US" sz="1400" b="1" dirty="0" err="1" smtClean="0"/>
              <a:t>Germano</a:t>
            </a:r>
            <a:r>
              <a:rPr lang="en-US" sz="1400" b="1" dirty="0" smtClean="0"/>
              <a:t> </a:t>
            </a:r>
            <a:r>
              <a:rPr lang="en-US" sz="1400" b="1" dirty="0" err="1" smtClean="0"/>
              <a:t>Zullo</a:t>
            </a:r>
            <a:r>
              <a:rPr lang="en-US" sz="1400" b="1" dirty="0" smtClean="0"/>
              <a:t> and illustrated by Albertine</a:t>
            </a:r>
          </a:p>
          <a:p>
            <a:pPr marL="0" indent="0">
              <a:buNone/>
            </a:pPr>
            <a:r>
              <a:rPr lang="en-US" sz="1400" b="1" dirty="0" smtClean="0"/>
              <a:t>		</a:t>
            </a:r>
            <a:r>
              <a:rPr lang="en-US" sz="1400" b="1" i="1" dirty="0" smtClean="0"/>
              <a:t>Rocks</a:t>
            </a:r>
            <a:r>
              <a:rPr lang="en-US" sz="1400" b="1" i="1" dirty="0"/>
              <a:t>, Jeans, and Busy Machines: An Engineering Kids </a:t>
            </a:r>
            <a:r>
              <a:rPr lang="en-US" sz="1400" b="1" i="1" dirty="0" smtClean="0"/>
              <a:t>Storybook</a:t>
            </a:r>
            <a:endParaRPr lang="en-US" sz="1400" b="1" dirty="0" smtClean="0"/>
          </a:p>
          <a:p>
            <a:pPr marL="0" indent="0">
              <a:buNone/>
            </a:pPr>
            <a:r>
              <a:rPr lang="en-US" sz="1400" b="1" dirty="0"/>
              <a:t>	</a:t>
            </a:r>
            <a:r>
              <a:rPr lang="en-US" sz="1400" b="1" dirty="0" smtClean="0"/>
              <a:t>		</a:t>
            </a:r>
            <a:r>
              <a:rPr lang="en-US" sz="1400" dirty="0" smtClean="0"/>
              <a:t>by </a:t>
            </a:r>
            <a:r>
              <a:rPr lang="en-US" sz="1400" dirty="0" err="1"/>
              <a:t>Alane</a:t>
            </a:r>
            <a:r>
              <a:rPr lang="en-US" sz="1400" dirty="0"/>
              <a:t> </a:t>
            </a:r>
            <a:r>
              <a:rPr lang="en-US" sz="1400" dirty="0" smtClean="0"/>
              <a:t>Rivera and Raymundo Rivera</a:t>
            </a:r>
          </a:p>
          <a:p>
            <a:pPr marL="0" indent="0">
              <a:buNone/>
            </a:pPr>
            <a:r>
              <a:rPr lang="en-US" sz="1400" dirty="0" smtClean="0"/>
              <a:t> and writing their own!</a:t>
            </a:r>
          </a:p>
          <a:p>
            <a:pPr marL="0" indent="0">
              <a:buNone/>
            </a:pPr>
            <a:endParaRPr lang="en-US" sz="1400" dirty="0"/>
          </a:p>
          <a:p>
            <a:pPr marL="0" indent="0">
              <a:buNone/>
            </a:pPr>
            <a:r>
              <a:rPr lang="en-US" sz="1400" b="1" dirty="0"/>
              <a:t>Social </a:t>
            </a:r>
            <a:r>
              <a:rPr lang="en-US" sz="1400" b="1" dirty="0" smtClean="0"/>
              <a:t>Studies/History</a:t>
            </a:r>
          </a:p>
          <a:p>
            <a:pPr marL="0" indent="0">
              <a:buNone/>
            </a:pPr>
            <a:r>
              <a:rPr lang="en-US" sz="1400" dirty="0" smtClean="0"/>
              <a:t> </a:t>
            </a:r>
            <a:r>
              <a:rPr lang="en-US" sz="1400" dirty="0"/>
              <a:t>talking about and investigating existing tall towers such </a:t>
            </a:r>
            <a:r>
              <a:rPr lang="en-US" sz="1400" dirty="0" smtClean="0"/>
              <a:t>as: </a:t>
            </a:r>
          </a:p>
          <a:p>
            <a:pPr marL="0" indent="0">
              <a:buNone/>
            </a:pPr>
            <a:r>
              <a:rPr lang="en-US" sz="1400" dirty="0"/>
              <a:t>	</a:t>
            </a:r>
            <a:r>
              <a:rPr lang="en-US" sz="1400" dirty="0" smtClean="0"/>
              <a:t>Big </a:t>
            </a:r>
            <a:r>
              <a:rPr lang="en-US" sz="1400" dirty="0"/>
              <a:t>Ben, </a:t>
            </a:r>
            <a:endParaRPr lang="en-US" sz="1400" dirty="0" smtClean="0"/>
          </a:p>
          <a:p>
            <a:pPr marL="0" indent="0">
              <a:buNone/>
            </a:pPr>
            <a:r>
              <a:rPr lang="en-US" sz="1400" dirty="0" smtClean="0"/>
              <a:t>	the </a:t>
            </a:r>
            <a:r>
              <a:rPr lang="en-US" sz="1400" dirty="0"/>
              <a:t>Eiffel Tower</a:t>
            </a:r>
            <a:r>
              <a:rPr lang="en-US" sz="1400" dirty="0" smtClean="0"/>
              <a:t>,</a:t>
            </a:r>
          </a:p>
          <a:p>
            <a:pPr marL="0" indent="0">
              <a:buNone/>
            </a:pPr>
            <a:r>
              <a:rPr lang="en-US" sz="1400" dirty="0" smtClean="0"/>
              <a:t> 	the </a:t>
            </a:r>
            <a:r>
              <a:rPr lang="en-US" sz="1400" dirty="0"/>
              <a:t>Leaning Tower of Pisa</a:t>
            </a:r>
            <a:r>
              <a:rPr lang="en-US" sz="1400" dirty="0" smtClean="0"/>
              <a:t>,</a:t>
            </a:r>
          </a:p>
          <a:p>
            <a:pPr marL="0" indent="0">
              <a:buNone/>
            </a:pPr>
            <a:r>
              <a:rPr lang="en-US" sz="1400" dirty="0" smtClean="0"/>
              <a:t> 	the </a:t>
            </a:r>
            <a:r>
              <a:rPr lang="en-US" sz="1400" dirty="0"/>
              <a:t>Empire State Building, </a:t>
            </a:r>
            <a:endParaRPr lang="en-US" sz="1400" dirty="0" smtClean="0"/>
          </a:p>
          <a:p>
            <a:pPr marL="0" indent="0">
              <a:buNone/>
            </a:pPr>
            <a:r>
              <a:rPr lang="en-US" sz="1400" dirty="0" smtClean="0"/>
              <a:t>	and </a:t>
            </a:r>
            <a:r>
              <a:rPr lang="en-US" sz="1400" dirty="0"/>
              <a:t>the tallest building in the world – the </a:t>
            </a:r>
            <a:r>
              <a:rPr lang="it-IT" sz="1400" dirty="0"/>
              <a:t>BURJ DUBAI in Dubai, United Arab Emirates </a:t>
            </a:r>
            <a:endParaRPr lang="it-IT" sz="1400" dirty="0" smtClean="0"/>
          </a:p>
          <a:p>
            <a:pPr marL="0" indent="0">
              <a:buNone/>
            </a:pPr>
            <a:r>
              <a:rPr lang="it-IT" sz="1400" dirty="0"/>
              <a:t>	</a:t>
            </a:r>
            <a:r>
              <a:rPr lang="it-IT" sz="1400" dirty="0" smtClean="0"/>
              <a:t>							(</a:t>
            </a:r>
            <a:r>
              <a:rPr lang="it-IT" sz="1400" dirty="0"/>
              <a:t>1/2 mile tall – 162 floors)</a:t>
            </a:r>
            <a:endParaRPr lang="en-US" sz="1400" dirty="0"/>
          </a:p>
          <a:p>
            <a:pPr marL="228600" indent="-228600">
              <a:buAutoNum type="arabicPeriod"/>
            </a:pPr>
            <a:endParaRPr lang="en-US" sz="1400" dirty="0"/>
          </a:p>
          <a:p>
            <a:pPr marL="228600" indent="-228600">
              <a:buAutoNum type="arabicPeriod"/>
            </a:pPr>
            <a:endParaRPr lang="en-US" sz="1400" dirty="0"/>
          </a:p>
          <a:p>
            <a:endParaRPr lang="en-US" sz="1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8166" y="2402553"/>
            <a:ext cx="779089" cy="163707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0610" y="3488297"/>
            <a:ext cx="1308201" cy="1295119"/>
          </a:xfrm>
          <a:prstGeom prst="rect">
            <a:avLst/>
          </a:prstGeom>
        </p:spPr>
      </p:pic>
    </p:spTree>
    <p:extLst>
      <p:ext uri="{BB962C8B-B14F-4D97-AF65-F5344CB8AC3E}">
        <p14:creationId xmlns:p14="http://schemas.microsoft.com/office/powerpoint/2010/main" val="1195036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 in Your County</a:t>
            </a:r>
            <a:endParaRPr lang="en-US" dirty="0"/>
          </a:p>
        </p:txBody>
      </p:sp>
      <p:sp>
        <p:nvSpPr>
          <p:cNvPr id="3" name="Content Placeholder 2"/>
          <p:cNvSpPr>
            <a:spLocks noGrp="1"/>
          </p:cNvSpPr>
          <p:nvPr>
            <p:ph idx="1"/>
          </p:nvPr>
        </p:nvSpPr>
        <p:spPr/>
        <p:txBody>
          <a:bodyPr/>
          <a:lstStyle/>
          <a:p>
            <a:r>
              <a:rPr lang="en-US" dirty="0" smtClean="0"/>
              <a:t>Contact your local Extension Office</a:t>
            </a:r>
          </a:p>
          <a:p>
            <a:r>
              <a:rPr lang="en-US" dirty="0" smtClean="0">
                <a:hlinkClick r:id="rId3"/>
              </a:rPr>
              <a:t>www.ext.vt.edu</a:t>
            </a:r>
            <a:r>
              <a:rPr lang="en-US" dirty="0" smtClean="0"/>
              <a:t> (Click on “Local Offices”)</a:t>
            </a:r>
          </a:p>
          <a:p>
            <a:endParaRPr lang="en-US" dirty="0" smtClean="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1763" y="3206131"/>
            <a:ext cx="2502534" cy="250253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9987" y="3420278"/>
            <a:ext cx="3359589" cy="1887260"/>
          </a:xfrm>
          <a:prstGeom prst="rect">
            <a:avLst/>
          </a:prstGeom>
        </p:spPr>
      </p:pic>
    </p:spTree>
    <p:extLst>
      <p:ext uri="{BB962C8B-B14F-4D97-AF65-F5344CB8AC3E}">
        <p14:creationId xmlns:p14="http://schemas.microsoft.com/office/powerpoint/2010/main" val="260197940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201&quot;&gt;&lt;object type=&quot;3&quot; unique_id=&quot;10202&quot;&gt;&lt;property id=&quot;20148&quot; value=&quot;5&quot;/&gt;&lt;property id=&quot;20300&quot; value=&quot;Slide 1 - &amp;quot;Partnering with Virginia Cooperative Extension for STEM Enrichment&amp;quot;&quot;/&gt;&lt;property id=&quot;20307&quot; value=&quot;256&quot;/&gt;&lt;/object&gt;&lt;object type=&quot;3&quot; unique_id=&quot;10203&quot;&gt;&lt;property id=&quot;20148&quot; value=&quot;5&quot;/&gt;&lt;property id=&quot;20300&quot; value=&quot;Slide 2 - &amp;quot;Virginia Cooperative Extension:  The best kept secret in the Commonwealth&amp;quot;&quot;/&gt;&lt;property id=&quot;20307&quot; value=&quot;259&quot;/&gt;&lt;/object&gt;&lt;object type=&quot;3&quot; unique_id=&quot;10204&quot;&gt;&lt;property id=&quot;20148&quot; value=&quot;5&quot;/&gt;&lt;property id=&quot;20300&quot; value=&quot;Slide 3 - &amp;quot;4-H National Mission Mandates&amp;quot;&quot;/&gt;&lt;property id=&quot;20307&quot; value=&quot;260&quot;/&gt;&lt;/object&gt;&lt;object type=&quot;3&quot; unique_id=&quot;10205&quot;&gt;&lt;property id=&quot;20148&quot; value=&quot;5&quot;/&gt;&lt;property id=&quot;20300&quot; value=&quot;Slide 4 - &amp;quot;Ways to Partner in the Classroom&amp;quot;&quot;/&gt;&lt;property id=&quot;20307&quot; value=&quot;261&quot;/&gt;&lt;/object&gt;&lt;object type=&quot;3&quot; unique_id=&quot;10206&quot;&gt;&lt;property id=&quot;20148&quot; value=&quot;5&quot;/&gt;&lt;property id=&quot;20300&quot; value=&quot;Slide 5 - &amp;quot;What can we offer?&amp;quot;&quot;/&gt;&lt;property id=&quot;20307&quot; value=&quot;262&quot;/&gt;&lt;/object&gt;&lt;object type=&quot;3&quot; unique_id=&quot;10207&quot;&gt;&lt;property id=&quot;20148&quot; value=&quot;5&quot;/&gt;&lt;property id=&quot;20300&quot; value=&quot;Slide 7 - &amp;quot;Getting Started in Your County&amp;quot;&quot;/&gt;&lt;property id=&quot;20307&quot; value=&quot;266&quot;/&gt;&lt;/object&gt;&lt;object type=&quot;3&quot; unique_id=&quot;10281&quot;&gt;&lt;property id=&quot;20148&quot; value=&quot;5&quot;/&gt;&lt;property id=&quot;20300&quot; value=&quot;Slide 6 - &amp;quot;For example…&amp;quot;&quot;/&gt;&lt;property id=&quot;20307&quot; value=&quot;267&quot;/&gt;&lt;/object&gt;&lt;/object&gt;&lt;object type=&quot;8&quot; unique_id=&quot;10217&quot;&gt;&lt;/object&gt;&lt;/object&gt;&lt;/database&gt;"/>
  <p:tag name="SECTOMILLISECCONVERTED" val="1"/>
</p:tagLst>
</file>

<file path=ppt/theme/theme1.xml><?xml version="1.0" encoding="utf-8"?>
<a:theme xmlns:a="http://schemas.openxmlformats.org/drawingml/2006/main" name="VCE-177">
  <a:themeElements>
    <a:clrScheme name="University Colors">
      <a:dk1>
        <a:sysClr val="windowText" lastClr="000000"/>
      </a:dk1>
      <a:lt1>
        <a:sysClr val="window" lastClr="FFFFFF"/>
      </a:lt1>
      <a:dk2>
        <a:srgbClr val="69676D"/>
      </a:dk2>
      <a:lt2>
        <a:srgbClr val="C9C2D1"/>
      </a:lt2>
      <a:accent1>
        <a:srgbClr val="A88719"/>
      </a:accent1>
      <a:accent2>
        <a:srgbClr val="A0BF7E"/>
      </a:accent2>
      <a:accent3>
        <a:srgbClr val="60999A"/>
      </a:accent3>
      <a:accent4>
        <a:srgbClr val="2E526B"/>
      </a:accent4>
      <a:accent5>
        <a:srgbClr val="70183C"/>
      </a:accent5>
      <a:accent6>
        <a:srgbClr val="DC5B2B"/>
      </a:accent6>
      <a:hlink>
        <a:srgbClr val="8C8E8E"/>
      </a:hlink>
      <a:folHlink>
        <a:srgbClr val="1B276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414</TotalTime>
  <Words>870</Words>
  <Application>Microsoft Office PowerPoint</Application>
  <PresentationFormat>On-screen Show (4:3)</PresentationFormat>
  <Paragraphs>101</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ＭＳ Ｐゴシック</vt:lpstr>
      <vt:lpstr>Arial</vt:lpstr>
      <vt:lpstr>Calibri</vt:lpstr>
      <vt:lpstr>VCE-177</vt:lpstr>
      <vt:lpstr>Partnering with Virginia Cooperative Extension for STEM Enrichment</vt:lpstr>
      <vt:lpstr>Virginia Cooperative Extension:  The best kept secret in the Commonwealth</vt:lpstr>
      <vt:lpstr>4-H National Mission Mandates</vt:lpstr>
      <vt:lpstr>Ways to Partner in the Classroom</vt:lpstr>
      <vt:lpstr>What can we offer?</vt:lpstr>
      <vt:lpstr>For example…</vt:lpstr>
      <vt:lpstr>Your Towers</vt:lpstr>
      <vt:lpstr>Connections to Other Academics</vt:lpstr>
      <vt:lpstr>Getting Started in Your County</vt:lpstr>
    </vt:vector>
  </TitlesOfParts>
  <Manager/>
  <Company>Virginia Tech</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Elizabeth Guinn</dc:creator>
  <cp:keywords/>
  <dc:description/>
  <cp:lastModifiedBy>Wallace, Ruth</cp:lastModifiedBy>
  <cp:revision>33</cp:revision>
  <dcterms:created xsi:type="dcterms:W3CDTF">2010-08-24T19:28:31Z</dcterms:created>
  <dcterms:modified xsi:type="dcterms:W3CDTF">2018-01-25T16:09:03Z</dcterms:modified>
  <cp:category/>
</cp:coreProperties>
</file>