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21"/>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7670090A-D22B-490E-847B-594A8F75F247}">
  <a:tblStyle styleId="{7670090A-D22B-490E-847B-594A8F75F247}" styleName="Table_0">
    <a:wholeTbl>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64" d="100"/>
          <a:sy n="64" d="100"/>
        </p:scale>
        <p:origin x="-151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notesMaster" Target="notesMasters/notesMaster1.xml"/><Relationship Id="rId22" Type="http://schemas.openxmlformats.org/officeDocument/2006/relationships/printerSettings" Target="printerSettings/printerSettings1.bin"/><Relationship Id="rId23" Type="http://schemas.openxmlformats.org/officeDocument/2006/relationships/presProps" Target="presProps.xml"/><Relationship Id="rId24" Type="http://schemas.openxmlformats.org/officeDocument/2006/relationships/viewProps" Target="viewProps.xml"/><Relationship Id="rId25" Type="http://schemas.openxmlformats.org/officeDocument/2006/relationships/theme" Target="theme/theme1.xml"/><Relationship Id="rId26"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extLst>
      <p:ext uri="{BB962C8B-B14F-4D97-AF65-F5344CB8AC3E}">
        <p14:creationId xmlns:p14="http://schemas.microsoft.com/office/powerpoint/2010/main" val="3346622387"/>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Shape 11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17" name="Shape 11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sz="1200"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Shape 12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3" name="Shape 12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Shape 12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29" name="Shape 12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Shape 134"/>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35" name="Shape 13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Shape 14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1" name="Shape 14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Shape 14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47" name="Shape 14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Shape 15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3" name="Shape 15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59" name="Shape 15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Shape 165"/>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66" name="Shape 166"/>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sz="1200"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Shape 171"/>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72" name="Shape 172"/>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Shape 6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1" name="Shape 6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lnSpc>
                <a:spcPct val="115000"/>
              </a:lnSpc>
              <a:spcBef>
                <a:spcPts val="0"/>
              </a:spcBef>
              <a:spcAft>
                <a:spcPts val="1600"/>
              </a:spcAft>
              <a:buClr>
                <a:schemeClr val="dk1"/>
              </a:buClr>
              <a:buSzPct val="91666"/>
              <a:buFont typeface="Arial"/>
              <a:buNone/>
            </a:pPr>
            <a:r>
              <a:rPr lang="en" sz="1200">
                <a:solidFill>
                  <a:schemeClr val="dk2"/>
                </a:solidFill>
              </a:rPr>
              <a:t>When discussing project planning for systematic reviews and meta-analyses with faculty and graduate students, librarians sometimes hear wistful inquiries about automated approaches. Systematic reviews (SRs) require management, analysis, and synthesis of large amounts of data, perhaps particularly those including numerous studies with qualitative text-based data. To investigate how text and data mining approaches might be used in SRs to increase project efficiency, the author conducted, and will report on the results of a literature review.</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Shape 6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67" name="Shape 6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75" name="Shape 75"/>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sz="1200"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Shape 83"/>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4" name="Shape 84"/>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sz="1200"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a:spcBef>
                <a:spcPts val="0"/>
              </a:spcBef>
              <a:buNone/>
            </a:pPr>
            <a:endParaRPr sz="1200"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Shape 96"/>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7" name="Shape 97"/>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sz="1200"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Shape 102"/>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3" name="Shape 103"/>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sz="1200"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
        <p:cNvGrpSpPr/>
        <p:nvPr/>
      </p:nvGrpSpPr>
      <p:grpSpPr>
        <a:xfrm>
          <a:off x="0" y="0"/>
          <a:ext cx="0" cy="0"/>
          <a:chOff x="0" y="0"/>
          <a:chExt cx="0" cy="0"/>
        </a:xfrm>
      </p:grpSpPr>
      <p:sp>
        <p:nvSpPr>
          <p:cNvPr id="108" name="Shape 108"/>
          <p:cNvSpPr>
            <a:spLocks noGrp="1" noRot="1" noChangeAspect="1"/>
          </p:cNvSpPr>
          <p:nvPr>
            <p:ph type="sldImg" idx="2"/>
          </p:nvPr>
        </p:nvSpPr>
        <p:spPr>
          <a:xfrm>
            <a:off x="1143309"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109" name="Shape 109"/>
          <p:cNvSpPr txBox="1">
            <a:spLocks noGrp="1"/>
          </p:cNvSpPr>
          <p:nvPr>
            <p:ph type="body" idx="1"/>
          </p:nvPr>
        </p:nvSpPr>
        <p:spPr>
          <a:xfrm>
            <a:off x="685800" y="4343400"/>
            <a:ext cx="5486400" cy="4114800"/>
          </a:xfrm>
          <a:prstGeom prst="rect">
            <a:avLst/>
          </a:prstGeom>
        </p:spPr>
        <p:txBody>
          <a:bodyPr lIns="91425" tIns="91425" rIns="91425" bIns="91425" anchor="t" anchorCtr="0">
            <a:noAutofit/>
          </a:bodyPr>
          <a:lstStyle/>
          <a:p>
            <a:pPr lvl="0" rtl="0">
              <a:spcBef>
                <a:spcPts val="0"/>
              </a:spcBef>
              <a:buNone/>
            </a:pPr>
            <a:endParaRPr sz="1200"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992766"/>
            <a:ext cx="8520600" cy="2736900"/>
          </a:xfrm>
          <a:prstGeom prst="rect">
            <a:avLst/>
          </a:prstGeom>
        </p:spPr>
        <p:txBody>
          <a:bodyPr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3778833"/>
            <a:ext cx="8520600" cy="10569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474833"/>
            <a:ext cx="8520600" cy="2618100"/>
          </a:xfrm>
          <a:prstGeom prst="rect">
            <a:avLst/>
          </a:prstGeom>
        </p:spPr>
        <p:txBody>
          <a:bodyPr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4202966"/>
            <a:ext cx="8520600" cy="1734300"/>
          </a:xfrm>
          <a:prstGeom prst="rect">
            <a:avLst/>
          </a:prstGeom>
        </p:spPr>
        <p:txBody>
          <a:bodyPr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867800"/>
            <a:ext cx="8520600" cy="1122300"/>
          </a:xfrm>
          <a:prstGeom prst="rect">
            <a:avLst/>
          </a:prstGeom>
        </p:spPr>
        <p:txBody>
          <a:bodyPr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536633"/>
            <a:ext cx="8520600" cy="45552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536633"/>
            <a:ext cx="3999900" cy="4555200"/>
          </a:xfrm>
          <a:prstGeom prst="rect">
            <a:avLst/>
          </a:prstGeom>
        </p:spPr>
        <p:txBody>
          <a:bodyPr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593366"/>
            <a:ext cx="8520600" cy="763500"/>
          </a:xfrm>
          <a:prstGeom prst="rect">
            <a:avLst/>
          </a:prstGeom>
        </p:spPr>
        <p:txBody>
          <a:bodyPr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740800"/>
            <a:ext cx="2808000" cy="1007700"/>
          </a:xfrm>
          <a:prstGeom prst="rect">
            <a:avLst/>
          </a:prstGeom>
        </p:spPr>
        <p:txBody>
          <a:bodyPr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852800"/>
            <a:ext cx="2808000" cy="4239300"/>
          </a:xfrm>
          <a:prstGeom prst="rect">
            <a:avLst/>
          </a:prstGeom>
        </p:spPr>
        <p:txBody>
          <a:bodyPr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600200"/>
            <a:ext cx="6367800" cy="5454300"/>
          </a:xfrm>
          <a:prstGeom prst="rect">
            <a:avLst/>
          </a:prstGeom>
        </p:spPr>
        <p:txBody>
          <a:bodyPr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66"/>
            <a:ext cx="4572000" cy="6858000"/>
          </a:xfrm>
          <a:prstGeom prst="rect">
            <a:avLst/>
          </a:prstGeom>
          <a:solidFill>
            <a:schemeClr val="lt2"/>
          </a:solidFill>
          <a:ln>
            <a:noFill/>
          </a:ln>
        </p:spPr>
        <p:txBody>
          <a:bodyPr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644233"/>
            <a:ext cx="4045200" cy="1976400"/>
          </a:xfrm>
          <a:prstGeom prst="rect">
            <a:avLst/>
          </a:prstGeom>
        </p:spPr>
        <p:txBody>
          <a:bodyPr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3737433"/>
            <a:ext cx="4045200" cy="1646700"/>
          </a:xfrm>
          <a:prstGeom prst="rect">
            <a:avLst/>
          </a:prstGeom>
        </p:spPr>
        <p:txBody>
          <a:bodyPr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965433"/>
            <a:ext cx="3837000" cy="4926900"/>
          </a:xfrm>
          <a:prstGeom prst="rect">
            <a:avLst/>
          </a:prstGeom>
        </p:spPr>
        <p:txBody>
          <a:bodyPr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5640766"/>
            <a:ext cx="5998800" cy="806700"/>
          </a:xfrm>
          <a:prstGeom prst="rect">
            <a:avLst/>
          </a:prstGeom>
        </p:spPr>
        <p:txBody>
          <a:bodyPr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7" y="6217622"/>
            <a:ext cx="548700" cy="524700"/>
          </a:xfrm>
          <a:prstGeom prst="rect">
            <a:avLst/>
          </a:prstGeom>
        </p:spPr>
        <p:txBody>
          <a:bodyPr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593366"/>
            <a:ext cx="8520600" cy="763500"/>
          </a:xfrm>
          <a:prstGeom prst="rect">
            <a:avLst/>
          </a:prstGeom>
          <a:noFill/>
          <a:ln>
            <a:noFill/>
          </a:ln>
        </p:spPr>
        <p:txBody>
          <a:bodyPr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536633"/>
            <a:ext cx="8520600" cy="4555200"/>
          </a:xfrm>
          <a:prstGeom prst="rect">
            <a:avLst/>
          </a:prstGeom>
          <a:noFill/>
          <a:ln>
            <a:noFill/>
          </a:ln>
        </p:spPr>
        <p:txBody>
          <a:bodyPr lIns="91425" tIns="91425" rIns="91425" bIns="91425" anchor="t" anchorCtr="0"/>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a:endParaRPr/>
          </a:p>
        </p:txBody>
      </p:sp>
      <p:sp>
        <p:nvSpPr>
          <p:cNvPr id="8" name="Shape 8"/>
          <p:cNvSpPr txBox="1">
            <a:spLocks noGrp="1"/>
          </p:cNvSpPr>
          <p:nvPr>
            <p:ph type="sldNum" idx="12"/>
          </p:nvPr>
        </p:nvSpPr>
        <p:spPr>
          <a:xfrm>
            <a:off x="8472457" y="6217622"/>
            <a:ext cx="548700" cy="524700"/>
          </a:xfrm>
          <a:prstGeom prst="rect">
            <a:avLst/>
          </a:prstGeom>
          <a:noFill/>
          <a:ln>
            <a:noFill/>
          </a:ln>
        </p:spPr>
        <p:txBody>
          <a:bodyPr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4" Type="http://schemas.openxmlformats.org/officeDocument/2006/relationships/hyperlink" Target="https://creativecommons.org/licenses/by/4.0/" TargetMode="External"/><Relationship Id="rId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hyperlink" Target="http://www.ncbi.nlm.nih.gov/books/NBK362044/" TargetMode="External"/><Relationship Id="rId4" Type="http://schemas.openxmlformats.org/officeDocument/2006/relationships/hyperlink" Target="http://abstrackr.cebm.brown.edu/account/login" TargetMode="External"/><Relationship Id="rId5" Type="http://schemas.openxmlformats.org/officeDocument/2006/relationships/hyperlink" Target="http://hgserver2.amc.nl/cgi-bin/miner/miner2.cgi" TargetMode="External"/><Relationship Id="rId6" Type="http://schemas.openxmlformats.org/officeDocument/2006/relationships/hyperlink" Target="http://systematicreviewtools.com/index.php" TargetMode="External"/><Relationship Id="rId7" Type="http://schemas.openxmlformats.org/officeDocument/2006/relationships/hyperlink" Target="http://contentmine.org/" TargetMode="External"/><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www.arl.org/storage/documents/TDM-5JUNE2015.pdf"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hyperlink" Target="http://hdl.handle.net/10919/73042" TargetMode="External"/><Relationship Id="rId4" Type="http://schemas.openxmlformats.org/officeDocument/2006/relationships/image" Target="../media/image8.png"/><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 Id="rId3" Type="http://schemas.openxmlformats.org/officeDocument/2006/relationships/hyperlink" Target="http://hdl.handle.net/10919/73042"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4" Type="http://schemas.openxmlformats.org/officeDocument/2006/relationships/hyperlink" Target="https://www.flickr.com/photos/mcleod/7150176087/in/photolist-bTQwf4-7zQzac-aZVc6T-nk92Zb-7atKQ4-9he2xz-4V4Rvk-cJ4Gnh-e68iff-nP133a-5JE9tz-bZz62Y-Ean11-6uZH4F-bXBkHs-6PyW5a-QgGo-5LdA3Y-9Nuqd4-o5wKMV-56eXRT-wTgzo-67maGa-9wFp99-9wGEPJ-5DeuzB-a5oqBm-dHtrZR-9wTEoc-hsxMoz-MGqW-72ottW-nh9E1M-q7zqQb-a42jmC-qD9gxe-5huQJc-dYLSDd-9bCdNV-8nfF6x-9ynjGg-dtB1Ce-kxuvjm-595X6K-byMTAY-8vT9yB-ecf3ye-5HDioH-6gmxnG-627qia" TargetMode="External"/><Relationship Id="rId5" Type="http://schemas.openxmlformats.org/officeDocument/2006/relationships/hyperlink" Target="https://creativecommons.org/licenses/by/2.0/" TargetMode="External"/><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Shape 54"/>
          <p:cNvPicPr preferRelativeResize="0"/>
          <p:nvPr/>
        </p:nvPicPr>
        <p:blipFill>
          <a:blip r:embed="rId3">
            <a:alphaModFix/>
          </a:blip>
          <a:stretch>
            <a:fillRect/>
          </a:stretch>
        </p:blipFill>
        <p:spPr>
          <a:xfrm>
            <a:off x="0" y="-9525"/>
            <a:ext cx="9144000" cy="6115050"/>
          </a:xfrm>
          <a:prstGeom prst="rect">
            <a:avLst/>
          </a:prstGeom>
          <a:noFill/>
          <a:ln>
            <a:noFill/>
          </a:ln>
        </p:spPr>
      </p:pic>
      <p:sp>
        <p:nvSpPr>
          <p:cNvPr id="55" name="Shape 55"/>
          <p:cNvSpPr txBox="1">
            <a:spLocks noGrp="1"/>
          </p:cNvSpPr>
          <p:nvPr>
            <p:ph type="ctrTitle"/>
          </p:nvPr>
        </p:nvSpPr>
        <p:spPr>
          <a:xfrm>
            <a:off x="311700" y="424272"/>
            <a:ext cx="8520600" cy="2010000"/>
          </a:xfrm>
          <a:prstGeom prst="rect">
            <a:avLst/>
          </a:prstGeom>
          <a:solidFill>
            <a:srgbClr val="EFEFEF"/>
          </a:solidFill>
        </p:spPr>
        <p:txBody>
          <a:bodyPr lIns="91425" tIns="91425" rIns="91425" bIns="91425" anchor="b" anchorCtr="0">
            <a:noAutofit/>
          </a:bodyPr>
          <a:lstStyle/>
          <a:p>
            <a:pPr lvl="0">
              <a:spcBef>
                <a:spcPts val="0"/>
              </a:spcBef>
              <a:buNone/>
            </a:pPr>
            <a:r>
              <a:rPr lang="en"/>
              <a:t>Text and Data Mining for Systematic Reviews</a:t>
            </a:r>
          </a:p>
        </p:txBody>
      </p:sp>
      <p:sp>
        <p:nvSpPr>
          <p:cNvPr id="56" name="Shape 56"/>
          <p:cNvSpPr txBox="1">
            <a:spLocks noGrp="1"/>
          </p:cNvSpPr>
          <p:nvPr>
            <p:ph type="subTitle" idx="1"/>
          </p:nvPr>
        </p:nvSpPr>
        <p:spPr>
          <a:xfrm>
            <a:off x="311700" y="4159833"/>
            <a:ext cx="8520600" cy="1056900"/>
          </a:xfrm>
          <a:prstGeom prst="rect">
            <a:avLst/>
          </a:prstGeom>
          <a:solidFill>
            <a:schemeClr val="lt2"/>
          </a:solidFill>
        </p:spPr>
        <p:txBody>
          <a:bodyPr lIns="91425" tIns="91425" rIns="91425" bIns="91425" anchor="t" anchorCtr="0">
            <a:noAutofit/>
          </a:bodyPr>
          <a:lstStyle/>
          <a:p>
            <a:pPr lvl="0" rtl="0">
              <a:spcBef>
                <a:spcPts val="0"/>
              </a:spcBef>
              <a:buNone/>
            </a:pPr>
            <a:r>
              <a:rPr lang="en"/>
              <a:t>Investigating Trends to Update Collaboration Services</a:t>
            </a:r>
          </a:p>
        </p:txBody>
      </p:sp>
      <p:sp>
        <p:nvSpPr>
          <p:cNvPr id="57" name="Shape 57"/>
          <p:cNvSpPr txBox="1">
            <a:spLocks noGrp="1"/>
          </p:cNvSpPr>
          <p:nvPr>
            <p:ph type="subTitle" idx="1"/>
          </p:nvPr>
        </p:nvSpPr>
        <p:spPr>
          <a:xfrm>
            <a:off x="0" y="5548425"/>
            <a:ext cx="9144000" cy="1309500"/>
          </a:xfrm>
          <a:prstGeom prst="rect">
            <a:avLst/>
          </a:prstGeom>
          <a:solidFill>
            <a:schemeClr val="lt2"/>
          </a:solidFill>
        </p:spPr>
        <p:txBody>
          <a:bodyPr lIns="91425" tIns="91425" rIns="91425" bIns="91425" anchor="ctr" anchorCtr="0">
            <a:noAutofit/>
          </a:bodyPr>
          <a:lstStyle/>
          <a:p>
            <a:pPr lvl="0">
              <a:spcBef>
                <a:spcPts val="0"/>
              </a:spcBef>
              <a:buNone/>
            </a:pPr>
            <a:r>
              <a:rPr lang="en" sz="2400"/>
              <a:t>Virginia Pannabecker</a:t>
            </a:r>
          </a:p>
          <a:p>
            <a:pPr lvl="0" rtl="0">
              <a:spcBef>
                <a:spcPts val="0"/>
              </a:spcBef>
              <a:buNone/>
            </a:pPr>
            <a:r>
              <a:rPr lang="en" sz="2400"/>
              <a:t>Virginia Tech, University Libraries</a:t>
            </a:r>
          </a:p>
        </p:txBody>
      </p:sp>
      <p:pic>
        <p:nvPicPr>
          <p:cNvPr id="58" name="Shape 58">
            <a:hlinkClick r:id="rId4"/>
          </p:cNvPr>
          <p:cNvPicPr preferRelativeResize="0"/>
          <p:nvPr/>
        </p:nvPicPr>
        <p:blipFill>
          <a:blip r:embed="rId5">
            <a:alphaModFix/>
          </a:blip>
          <a:stretch>
            <a:fillRect/>
          </a:stretch>
        </p:blipFill>
        <p:spPr>
          <a:xfrm>
            <a:off x="311700" y="6195900"/>
            <a:ext cx="1117600" cy="393700"/>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Shape 119"/>
          <p:cNvSpPr txBox="1">
            <a:spLocks noGrp="1"/>
          </p:cNvSpPr>
          <p:nvPr>
            <p:ph type="title"/>
          </p:nvPr>
        </p:nvSpPr>
        <p:spPr>
          <a:xfrm>
            <a:off x="0" y="-17575"/>
            <a:ext cx="9144000" cy="1145700"/>
          </a:xfrm>
          <a:prstGeom prst="rect">
            <a:avLst/>
          </a:prstGeom>
          <a:solidFill>
            <a:schemeClr val="lt2"/>
          </a:solidFill>
        </p:spPr>
        <p:txBody>
          <a:bodyPr lIns="91425" tIns="91425" rIns="91425" bIns="91425" anchor="ctr" anchorCtr="0">
            <a:noAutofit/>
          </a:bodyPr>
          <a:lstStyle/>
          <a:p>
            <a:pPr lvl="0" rtl="0">
              <a:spcBef>
                <a:spcPts val="0"/>
              </a:spcBef>
              <a:buNone/>
            </a:pPr>
            <a:r>
              <a:rPr lang="en"/>
              <a:t>Key Readings</a:t>
            </a:r>
          </a:p>
        </p:txBody>
      </p:sp>
      <p:sp>
        <p:nvSpPr>
          <p:cNvPr id="120" name="Shape 120"/>
          <p:cNvSpPr txBox="1"/>
          <p:nvPr/>
        </p:nvSpPr>
        <p:spPr>
          <a:xfrm>
            <a:off x="256800" y="1300100"/>
            <a:ext cx="8732400" cy="5634000"/>
          </a:xfrm>
          <a:prstGeom prst="rect">
            <a:avLst/>
          </a:prstGeom>
          <a:noFill/>
          <a:ln>
            <a:noFill/>
          </a:ln>
        </p:spPr>
        <p:txBody>
          <a:bodyPr lIns="91425" tIns="91425" rIns="91425" bIns="91425" anchor="t" anchorCtr="0">
            <a:noAutofit/>
          </a:bodyPr>
          <a:lstStyle/>
          <a:p>
            <a:pPr lvl="0">
              <a:spcBef>
                <a:spcPts val="0"/>
              </a:spcBef>
              <a:buNone/>
            </a:pPr>
            <a:r>
              <a:rPr lang="en" sz="2000">
                <a:solidFill>
                  <a:schemeClr val="dk1"/>
                </a:solidFill>
              </a:rPr>
              <a:t>1.Paynter, R., et al., </a:t>
            </a:r>
            <a:r>
              <a:rPr lang="en" sz="2000" b="1" i="1">
                <a:solidFill>
                  <a:schemeClr val="dk1"/>
                </a:solidFill>
              </a:rPr>
              <a:t>EPC Methods: An Exploration of the Use of Text-Mining Software in Systematic Reviews</a:t>
            </a:r>
            <a:r>
              <a:rPr lang="en" sz="2000">
                <a:solidFill>
                  <a:schemeClr val="dk1"/>
                </a:solidFill>
              </a:rPr>
              <a:t>. 2016, Rockville (MD): Agency for Healthcare Research and Quality (US).</a:t>
            </a:r>
          </a:p>
          <a:p>
            <a:pPr lvl="0">
              <a:spcBef>
                <a:spcPts val="0"/>
              </a:spcBef>
              <a:buClr>
                <a:schemeClr val="dk1"/>
              </a:buClr>
              <a:buFont typeface="Arial"/>
              <a:buNone/>
            </a:pPr>
            <a:endParaRPr sz="1000">
              <a:solidFill>
                <a:schemeClr val="dk1"/>
              </a:solidFill>
            </a:endParaRPr>
          </a:p>
          <a:p>
            <a:pPr lvl="0">
              <a:spcBef>
                <a:spcPts val="0"/>
              </a:spcBef>
              <a:buNone/>
            </a:pPr>
            <a:r>
              <a:rPr lang="en" sz="2000">
                <a:solidFill>
                  <a:schemeClr val="dk1"/>
                </a:solidFill>
              </a:rPr>
              <a:t>2.O’Mara-Eves, A., et al., </a:t>
            </a:r>
            <a:r>
              <a:rPr lang="en" sz="2000" b="1" i="1">
                <a:solidFill>
                  <a:schemeClr val="dk1"/>
                </a:solidFill>
              </a:rPr>
              <a:t>Using text mining for study identification in systematic reviews: a systematic review of current approaches</a:t>
            </a:r>
            <a:r>
              <a:rPr lang="en" sz="2000" i="1">
                <a:solidFill>
                  <a:schemeClr val="dk1"/>
                </a:solidFill>
              </a:rPr>
              <a:t>.</a:t>
            </a:r>
            <a:r>
              <a:rPr lang="en" sz="2000">
                <a:solidFill>
                  <a:schemeClr val="dk1"/>
                </a:solidFill>
              </a:rPr>
              <a:t> Systematic Reviews, 2015. </a:t>
            </a:r>
            <a:r>
              <a:rPr lang="en" sz="2000" b="1">
                <a:solidFill>
                  <a:schemeClr val="dk1"/>
                </a:solidFill>
              </a:rPr>
              <a:t>4</a:t>
            </a:r>
            <a:r>
              <a:rPr lang="en" sz="2000">
                <a:solidFill>
                  <a:schemeClr val="dk1"/>
                </a:solidFill>
              </a:rPr>
              <a:t>: p. 5.</a:t>
            </a:r>
          </a:p>
          <a:p>
            <a:pPr lvl="0">
              <a:spcBef>
                <a:spcPts val="0"/>
              </a:spcBef>
              <a:buClr>
                <a:schemeClr val="dk1"/>
              </a:buClr>
              <a:buFont typeface="Arial"/>
              <a:buNone/>
            </a:pPr>
            <a:endParaRPr sz="1000">
              <a:solidFill>
                <a:schemeClr val="dk1"/>
              </a:solidFill>
            </a:endParaRPr>
          </a:p>
          <a:p>
            <a:pPr lvl="0">
              <a:spcBef>
                <a:spcPts val="0"/>
              </a:spcBef>
              <a:buNone/>
            </a:pPr>
            <a:r>
              <a:rPr lang="en" sz="2000">
                <a:solidFill>
                  <a:schemeClr val="dk1"/>
                </a:solidFill>
              </a:rPr>
              <a:t>3.O'Mara-Eves, A., et al., </a:t>
            </a:r>
            <a:r>
              <a:rPr lang="en" sz="2000" b="1" i="1">
                <a:solidFill>
                  <a:schemeClr val="dk1"/>
                </a:solidFill>
              </a:rPr>
              <a:t>Erratum to: Using text mining for study identification in systematic reviews: a systematic review of current approaches.</a:t>
            </a:r>
            <a:r>
              <a:rPr lang="en" sz="2000" b="1">
                <a:solidFill>
                  <a:schemeClr val="dk1"/>
                </a:solidFill>
              </a:rPr>
              <a:t> </a:t>
            </a:r>
            <a:r>
              <a:rPr lang="en" sz="2000">
                <a:solidFill>
                  <a:schemeClr val="dk1"/>
                </a:solidFill>
              </a:rPr>
              <a:t>Systematic reviews, 2015. </a:t>
            </a:r>
            <a:r>
              <a:rPr lang="en" sz="2000" b="1">
                <a:solidFill>
                  <a:schemeClr val="dk1"/>
                </a:solidFill>
              </a:rPr>
              <a:t>4</a:t>
            </a:r>
            <a:r>
              <a:rPr lang="en" sz="2000">
                <a:solidFill>
                  <a:schemeClr val="dk1"/>
                </a:solidFill>
              </a:rPr>
              <a:t>: p. 59.</a:t>
            </a:r>
          </a:p>
          <a:p>
            <a:pPr lvl="0">
              <a:spcBef>
                <a:spcPts val="0"/>
              </a:spcBef>
              <a:buClr>
                <a:schemeClr val="dk1"/>
              </a:buClr>
              <a:buFont typeface="Arial"/>
              <a:buNone/>
            </a:pPr>
            <a:endParaRPr sz="1000">
              <a:solidFill>
                <a:schemeClr val="dk1"/>
              </a:solidFill>
            </a:endParaRPr>
          </a:p>
          <a:p>
            <a:pPr lvl="0">
              <a:spcBef>
                <a:spcPts val="0"/>
              </a:spcBef>
              <a:buNone/>
            </a:pPr>
            <a:r>
              <a:rPr lang="en" sz="2000">
                <a:solidFill>
                  <a:schemeClr val="dk1"/>
                </a:solidFill>
              </a:rPr>
              <a:t>4.Jonnalagadda, S.R., P. Goyal, and M.D. Huffman, </a:t>
            </a:r>
            <a:r>
              <a:rPr lang="en" sz="2000" b="1" i="1">
                <a:solidFill>
                  <a:schemeClr val="dk1"/>
                </a:solidFill>
              </a:rPr>
              <a:t>Automating data extraction in systematic reviews: a systematic review.</a:t>
            </a:r>
            <a:r>
              <a:rPr lang="en" sz="2000">
                <a:solidFill>
                  <a:schemeClr val="dk1"/>
                </a:solidFill>
              </a:rPr>
              <a:t> Systematic reviews, 2015. </a:t>
            </a:r>
            <a:r>
              <a:rPr lang="en" sz="2000" b="1">
                <a:solidFill>
                  <a:schemeClr val="dk1"/>
                </a:solidFill>
              </a:rPr>
              <a:t>4</a:t>
            </a:r>
            <a:r>
              <a:rPr lang="en" sz="2000">
                <a:solidFill>
                  <a:schemeClr val="dk1"/>
                </a:solidFill>
              </a:rPr>
              <a:t>: p. 78.</a:t>
            </a:r>
          </a:p>
          <a:p>
            <a:pPr lvl="0">
              <a:spcBef>
                <a:spcPts val="0"/>
              </a:spcBef>
              <a:buClr>
                <a:schemeClr val="dk1"/>
              </a:buClr>
              <a:buFont typeface="Arial"/>
              <a:buNone/>
            </a:pPr>
            <a:endParaRPr sz="1000">
              <a:solidFill>
                <a:schemeClr val="dk1"/>
              </a:solidFill>
            </a:endParaRPr>
          </a:p>
          <a:p>
            <a:pPr lvl="0">
              <a:spcBef>
                <a:spcPts val="0"/>
              </a:spcBef>
              <a:buClr>
                <a:schemeClr val="dk1"/>
              </a:buClr>
              <a:buSzPct val="55000"/>
              <a:buFont typeface="Arial"/>
              <a:buNone/>
            </a:pPr>
            <a:r>
              <a:rPr lang="en" sz="2000">
                <a:solidFill>
                  <a:schemeClr val="dk1"/>
                </a:solidFill>
              </a:rPr>
              <a:t>5.Lefebvre, C., et al., </a:t>
            </a:r>
            <a:r>
              <a:rPr lang="en" sz="2000" i="1">
                <a:solidFill>
                  <a:schemeClr val="dk1"/>
                </a:solidFill>
              </a:rPr>
              <a:t>M</a:t>
            </a:r>
            <a:r>
              <a:rPr lang="en" sz="2000" b="1" i="1">
                <a:solidFill>
                  <a:schemeClr val="dk1"/>
                </a:solidFill>
              </a:rPr>
              <a:t>ethodological developments in searching for studies for systematic reviews: past, present and future?</a:t>
            </a:r>
            <a:r>
              <a:rPr lang="en" sz="2000" b="1">
                <a:solidFill>
                  <a:schemeClr val="dk1"/>
                </a:solidFill>
              </a:rPr>
              <a:t> </a:t>
            </a:r>
            <a:r>
              <a:rPr lang="en" sz="2000">
                <a:solidFill>
                  <a:schemeClr val="dk1"/>
                </a:solidFill>
              </a:rPr>
              <a:t>Systematic reviews, 2013. </a:t>
            </a:r>
            <a:r>
              <a:rPr lang="en" sz="2000" b="1">
                <a:solidFill>
                  <a:schemeClr val="dk1"/>
                </a:solidFill>
              </a:rPr>
              <a:t>2</a:t>
            </a:r>
            <a:r>
              <a:rPr lang="en" sz="2000">
                <a:solidFill>
                  <a:schemeClr val="dk1"/>
                </a:solidFill>
              </a:rPr>
              <a:t>: p. 78.</a:t>
            </a:r>
          </a:p>
          <a:p>
            <a:pPr lvl="0">
              <a:spcBef>
                <a:spcPts val="0"/>
              </a:spcBef>
              <a:buNone/>
            </a:pPr>
            <a:endParaRPr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Shape 125"/>
          <p:cNvSpPr txBox="1">
            <a:spLocks noGrp="1"/>
          </p:cNvSpPr>
          <p:nvPr>
            <p:ph type="title"/>
          </p:nvPr>
        </p:nvSpPr>
        <p:spPr>
          <a:xfrm>
            <a:off x="0" y="0"/>
            <a:ext cx="9144000" cy="1139400"/>
          </a:xfrm>
          <a:prstGeom prst="rect">
            <a:avLst/>
          </a:prstGeom>
          <a:solidFill>
            <a:schemeClr val="lt2"/>
          </a:solidFill>
        </p:spPr>
        <p:txBody>
          <a:bodyPr lIns="91425" tIns="91425" rIns="91425" bIns="91425" anchor="ctr" anchorCtr="0">
            <a:noAutofit/>
          </a:bodyPr>
          <a:lstStyle/>
          <a:p>
            <a:pPr lvl="0" rtl="0">
              <a:spcBef>
                <a:spcPts val="0"/>
              </a:spcBef>
              <a:buNone/>
            </a:pPr>
            <a:r>
              <a:rPr lang="en"/>
              <a:t>Text Mining Practices</a:t>
            </a:r>
          </a:p>
        </p:txBody>
      </p:sp>
      <p:sp>
        <p:nvSpPr>
          <p:cNvPr id="126" name="Shape 126"/>
          <p:cNvSpPr txBox="1">
            <a:spLocks noGrp="1"/>
          </p:cNvSpPr>
          <p:nvPr>
            <p:ph type="body" idx="1"/>
          </p:nvPr>
        </p:nvSpPr>
        <p:spPr>
          <a:xfrm>
            <a:off x="243750" y="1155625"/>
            <a:ext cx="8656500" cy="5322600"/>
          </a:xfrm>
          <a:prstGeom prst="rect">
            <a:avLst/>
          </a:prstGeom>
        </p:spPr>
        <p:txBody>
          <a:bodyPr lIns="91425" tIns="91425" rIns="91425" bIns="91425" anchor="t" anchorCtr="0">
            <a:noAutofit/>
          </a:bodyPr>
          <a:lstStyle/>
          <a:p>
            <a:pPr lvl="0">
              <a:spcBef>
                <a:spcPts val="0"/>
              </a:spcBef>
              <a:buNone/>
            </a:pPr>
            <a:r>
              <a:rPr lang="en">
                <a:solidFill>
                  <a:srgbClr val="000000"/>
                </a:solidFill>
              </a:rPr>
              <a:t>Paynter, et al reference p. 1: Miner G, Elder J IV, Hill T, et al. Practical text mining and statistical analysis for non-structured text data applications. Waltham (MA): Elsevier, Inc.; 2012 Jan 25. 1000 p. - as a source for text mining practices.</a:t>
            </a:r>
          </a:p>
          <a:p>
            <a:pPr lvl="0">
              <a:spcBef>
                <a:spcPts val="0"/>
              </a:spcBef>
              <a:buClr>
                <a:schemeClr val="dk1"/>
              </a:buClr>
              <a:buSzPct val="61111"/>
              <a:buFont typeface="Arial"/>
              <a:buNone/>
            </a:pPr>
            <a:r>
              <a:rPr lang="en" b="1">
                <a:solidFill>
                  <a:srgbClr val="000000"/>
                </a:solidFill>
              </a:rPr>
              <a:t>Document classification - </a:t>
            </a:r>
            <a:r>
              <a:rPr lang="en">
                <a:solidFill>
                  <a:srgbClr val="000000"/>
                </a:solidFill>
              </a:rPr>
              <a:t>grouping and categorizing info based on trained models</a:t>
            </a:r>
          </a:p>
          <a:p>
            <a:pPr lvl="0">
              <a:spcBef>
                <a:spcPts val="0"/>
              </a:spcBef>
              <a:buNone/>
            </a:pPr>
            <a:r>
              <a:rPr lang="en" b="1">
                <a:solidFill>
                  <a:srgbClr val="000000"/>
                </a:solidFill>
              </a:rPr>
              <a:t>Document clustering</a:t>
            </a:r>
            <a:r>
              <a:rPr lang="en">
                <a:solidFill>
                  <a:srgbClr val="000000"/>
                </a:solidFill>
              </a:rPr>
              <a:t> - grouping and categorizing info with data mining clustering</a:t>
            </a:r>
          </a:p>
          <a:p>
            <a:pPr lvl="0">
              <a:spcBef>
                <a:spcPts val="0"/>
              </a:spcBef>
              <a:buNone/>
            </a:pPr>
            <a:r>
              <a:rPr lang="en" b="1">
                <a:solidFill>
                  <a:srgbClr val="000000"/>
                </a:solidFill>
              </a:rPr>
              <a:t>Information retrieval </a:t>
            </a:r>
            <a:r>
              <a:rPr lang="en">
                <a:solidFill>
                  <a:srgbClr val="000000"/>
                </a:solidFill>
              </a:rPr>
              <a:t>- retrieval and storage of docs, including searches</a:t>
            </a:r>
          </a:p>
          <a:p>
            <a:pPr lvl="0">
              <a:spcBef>
                <a:spcPts val="0"/>
              </a:spcBef>
              <a:buNone/>
            </a:pPr>
            <a:r>
              <a:rPr lang="en" b="1">
                <a:solidFill>
                  <a:srgbClr val="000000"/>
                </a:solidFill>
              </a:rPr>
              <a:t>Concept extraction </a:t>
            </a:r>
            <a:r>
              <a:rPr lang="en">
                <a:solidFill>
                  <a:srgbClr val="000000"/>
                </a:solidFill>
              </a:rPr>
              <a:t>- grouping of words and phrases into similar groups</a:t>
            </a:r>
          </a:p>
          <a:p>
            <a:pPr lvl="0">
              <a:spcBef>
                <a:spcPts val="0"/>
              </a:spcBef>
              <a:buNone/>
            </a:pPr>
            <a:r>
              <a:rPr lang="en" b="1">
                <a:solidFill>
                  <a:srgbClr val="000000"/>
                </a:solidFill>
              </a:rPr>
              <a:t>Information extraction</a:t>
            </a:r>
            <a:r>
              <a:rPr lang="en">
                <a:solidFill>
                  <a:srgbClr val="000000"/>
                </a:solidFill>
              </a:rPr>
              <a:t> - identification and extraction of facts and relationships from text</a:t>
            </a:r>
          </a:p>
          <a:p>
            <a:pPr lvl="0">
              <a:spcBef>
                <a:spcPts val="0"/>
              </a:spcBef>
              <a:buNone/>
            </a:pPr>
            <a:r>
              <a:rPr lang="en" b="1">
                <a:solidFill>
                  <a:srgbClr val="000000"/>
                </a:solidFill>
              </a:rPr>
              <a:t>Natural language processing </a:t>
            </a:r>
            <a:r>
              <a:rPr lang="en">
                <a:solidFill>
                  <a:srgbClr val="000000"/>
                </a:solidFill>
              </a:rPr>
              <a:t>- (also: computational linguistics)  tasks such as tagging parts of speech </a:t>
            </a:r>
          </a:p>
          <a:p>
            <a:pPr lvl="0" rtl="0">
              <a:spcBef>
                <a:spcPts val="0"/>
              </a:spcBef>
              <a:buNone/>
            </a:pPr>
            <a:r>
              <a:rPr lang="en" b="1">
                <a:solidFill>
                  <a:srgbClr val="000000"/>
                </a:solidFill>
              </a:rPr>
              <a:t>Web mining </a:t>
            </a:r>
            <a:r>
              <a:rPr lang="en">
                <a:solidFill>
                  <a:srgbClr val="000000"/>
                </a:solidFill>
              </a:rPr>
              <a:t> - data and text mining on the Internet</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Shape 131"/>
          <p:cNvSpPr txBox="1">
            <a:spLocks noGrp="1"/>
          </p:cNvSpPr>
          <p:nvPr>
            <p:ph type="title"/>
          </p:nvPr>
        </p:nvSpPr>
        <p:spPr>
          <a:xfrm>
            <a:off x="0" y="0"/>
            <a:ext cx="9144000" cy="1139400"/>
          </a:xfrm>
          <a:prstGeom prst="rect">
            <a:avLst/>
          </a:prstGeom>
          <a:solidFill>
            <a:schemeClr val="lt2"/>
          </a:solidFill>
        </p:spPr>
        <p:txBody>
          <a:bodyPr lIns="91425" tIns="91425" rIns="91425" bIns="91425" anchor="ctr" anchorCtr="0">
            <a:noAutofit/>
          </a:bodyPr>
          <a:lstStyle/>
          <a:p>
            <a:pPr lvl="0" rtl="0">
              <a:spcBef>
                <a:spcPts val="0"/>
              </a:spcBef>
              <a:buNone/>
            </a:pPr>
            <a:r>
              <a:rPr lang="en"/>
              <a:t>Text Mining Uses for SRs</a:t>
            </a:r>
          </a:p>
        </p:txBody>
      </p:sp>
      <p:sp>
        <p:nvSpPr>
          <p:cNvPr id="132" name="Shape 132"/>
          <p:cNvSpPr txBox="1">
            <a:spLocks noGrp="1"/>
          </p:cNvSpPr>
          <p:nvPr>
            <p:ph type="body" idx="1"/>
          </p:nvPr>
        </p:nvSpPr>
        <p:spPr>
          <a:xfrm>
            <a:off x="311700" y="1536624"/>
            <a:ext cx="8520600" cy="5025900"/>
          </a:xfrm>
          <a:prstGeom prst="rect">
            <a:avLst/>
          </a:prstGeom>
        </p:spPr>
        <p:txBody>
          <a:bodyPr lIns="91425" tIns="91425" rIns="91425" bIns="91425" anchor="t" anchorCtr="0">
            <a:noAutofit/>
          </a:bodyPr>
          <a:lstStyle/>
          <a:p>
            <a:pPr lvl="0">
              <a:spcBef>
                <a:spcPts val="0"/>
              </a:spcBef>
              <a:buNone/>
            </a:pPr>
            <a:r>
              <a:rPr lang="en">
                <a:solidFill>
                  <a:srgbClr val="000000"/>
                </a:solidFill>
              </a:rPr>
              <a:t>Paynter, et al reference: note that TDM is being used, or tested to support systematic review studies at each step:</a:t>
            </a:r>
          </a:p>
          <a:p>
            <a:pPr lvl="0">
              <a:spcBef>
                <a:spcPts val="0"/>
              </a:spcBef>
              <a:buNone/>
            </a:pPr>
            <a:endParaRPr sz="700">
              <a:solidFill>
                <a:srgbClr val="000000"/>
              </a:solidFill>
            </a:endParaRPr>
          </a:p>
          <a:p>
            <a:pPr lvl="0">
              <a:spcBef>
                <a:spcPts val="0"/>
              </a:spcBef>
              <a:buNone/>
            </a:pPr>
            <a:r>
              <a:rPr lang="en" sz="2400">
                <a:solidFill>
                  <a:srgbClr val="000000"/>
                </a:solidFill>
              </a:rPr>
              <a:t>Literature Search</a:t>
            </a:r>
          </a:p>
          <a:p>
            <a:pPr lvl="0">
              <a:spcBef>
                <a:spcPts val="0"/>
              </a:spcBef>
              <a:buNone/>
            </a:pPr>
            <a:r>
              <a:rPr lang="en" sz="2400">
                <a:solidFill>
                  <a:srgbClr val="000000"/>
                </a:solidFill>
              </a:rPr>
              <a:t>Screening Records</a:t>
            </a:r>
          </a:p>
          <a:p>
            <a:pPr lvl="0">
              <a:spcBef>
                <a:spcPts val="0"/>
              </a:spcBef>
              <a:buNone/>
            </a:pPr>
            <a:r>
              <a:rPr lang="en" sz="2400">
                <a:solidFill>
                  <a:srgbClr val="000000"/>
                </a:solidFill>
              </a:rPr>
              <a:t>Abstracting Data</a:t>
            </a:r>
          </a:p>
          <a:p>
            <a:pPr lvl="0">
              <a:spcBef>
                <a:spcPts val="0"/>
              </a:spcBef>
              <a:buNone/>
            </a:pPr>
            <a:r>
              <a:rPr lang="en" sz="2400">
                <a:solidFill>
                  <a:srgbClr val="000000"/>
                </a:solidFill>
              </a:rPr>
              <a:t>Quality Appraisal</a:t>
            </a:r>
          </a:p>
          <a:p>
            <a:pPr lvl="0" rtl="0">
              <a:spcBef>
                <a:spcPts val="0"/>
              </a:spcBef>
              <a:buNone/>
            </a:pPr>
            <a:r>
              <a:rPr lang="en" sz="2400">
                <a:solidFill>
                  <a:srgbClr val="000000"/>
                </a:solidFill>
              </a:rPr>
              <a:t>Review Updating</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Shape 137"/>
          <p:cNvSpPr txBox="1">
            <a:spLocks noGrp="1"/>
          </p:cNvSpPr>
          <p:nvPr>
            <p:ph type="title"/>
          </p:nvPr>
        </p:nvSpPr>
        <p:spPr>
          <a:xfrm>
            <a:off x="0" y="-16225"/>
            <a:ext cx="9263700" cy="987000"/>
          </a:xfrm>
          <a:prstGeom prst="rect">
            <a:avLst/>
          </a:prstGeom>
          <a:solidFill>
            <a:schemeClr val="lt2"/>
          </a:solidFill>
        </p:spPr>
        <p:txBody>
          <a:bodyPr lIns="91425" tIns="91425" rIns="91425" bIns="91425" anchor="ctr" anchorCtr="0">
            <a:noAutofit/>
          </a:bodyPr>
          <a:lstStyle/>
          <a:p>
            <a:pPr lvl="0" rtl="0">
              <a:spcBef>
                <a:spcPts val="0"/>
              </a:spcBef>
              <a:buNone/>
            </a:pPr>
            <a:r>
              <a:rPr lang="en"/>
              <a:t>Results - Concerns regarding the use of TDM in SRs </a:t>
            </a:r>
          </a:p>
        </p:txBody>
      </p:sp>
      <p:sp>
        <p:nvSpPr>
          <p:cNvPr id="138" name="Shape 138"/>
          <p:cNvSpPr txBox="1">
            <a:spLocks noGrp="1"/>
          </p:cNvSpPr>
          <p:nvPr>
            <p:ph type="body" idx="1"/>
          </p:nvPr>
        </p:nvSpPr>
        <p:spPr>
          <a:xfrm>
            <a:off x="158767" y="1003224"/>
            <a:ext cx="8831427" cy="4750800"/>
          </a:xfrm>
          <a:prstGeom prst="rect">
            <a:avLst/>
          </a:prstGeom>
        </p:spPr>
        <p:txBody>
          <a:bodyPr lIns="91425" tIns="91425" rIns="91425" bIns="91425" anchor="t" anchorCtr="0">
            <a:noAutofit/>
          </a:bodyPr>
          <a:lstStyle/>
          <a:p>
            <a:pPr marL="457200" lvl="0" indent="-387350" rtl="0">
              <a:spcBef>
                <a:spcPts val="0"/>
              </a:spcBef>
              <a:buSzPct val="100000"/>
            </a:pPr>
            <a:r>
              <a:rPr lang="en" sz="2400" b="1" dirty="0"/>
              <a:t>Maximizing recall </a:t>
            </a:r>
            <a:r>
              <a:rPr lang="en" sz="2400" dirty="0"/>
              <a:t>to ensure comprehensive study</a:t>
            </a:r>
          </a:p>
          <a:p>
            <a:pPr marL="457200" lvl="0" indent="-387350" rtl="0">
              <a:spcBef>
                <a:spcPts val="0"/>
              </a:spcBef>
              <a:buSzPct val="100000"/>
            </a:pPr>
            <a:r>
              <a:rPr lang="en" sz="2400" b="1" dirty="0"/>
              <a:t>Imbalanced </a:t>
            </a:r>
            <a:r>
              <a:rPr lang="en" sz="2400" b="1" dirty="0" smtClean="0"/>
              <a:t>datasets</a:t>
            </a:r>
            <a:r>
              <a:rPr lang="en-US" sz="2400" b="1" dirty="0" smtClean="0"/>
              <a:t>:</a:t>
            </a:r>
            <a:r>
              <a:rPr lang="en" sz="2400" dirty="0" smtClean="0"/>
              <a:t> Systematic </a:t>
            </a:r>
            <a:r>
              <a:rPr lang="en" sz="2400" dirty="0"/>
              <a:t>Reviews often select only a very small number of studies (or sometimes no studies) out of hundreds or thousands reviewed</a:t>
            </a:r>
          </a:p>
          <a:p>
            <a:pPr marL="457200" lvl="0" indent="-387350" rtl="0">
              <a:spcBef>
                <a:spcPts val="0"/>
              </a:spcBef>
              <a:buSzPct val="100000"/>
            </a:pPr>
            <a:r>
              <a:rPr lang="en" sz="2400" b="1" dirty="0"/>
              <a:t>Understanding how text and data mining tools work</a:t>
            </a:r>
            <a:r>
              <a:rPr lang="en" sz="2400" dirty="0"/>
              <a:t> - by those using the tools for SRs</a:t>
            </a:r>
          </a:p>
          <a:p>
            <a:pPr lvl="0" rtl="0">
              <a:spcBef>
                <a:spcPts val="0"/>
              </a:spcBef>
              <a:spcAft>
                <a:spcPts val="0"/>
              </a:spcAft>
              <a:buNone/>
            </a:pPr>
            <a:r>
              <a:rPr lang="en" sz="2400" dirty="0"/>
              <a:t>Source for further discussion of these concerns: </a:t>
            </a:r>
            <a:r>
              <a:rPr lang="en" sz="2000" dirty="0">
                <a:solidFill>
                  <a:schemeClr val="dk1"/>
                </a:solidFill>
              </a:rPr>
              <a:t>O’Mara-Eves, A., et al., </a:t>
            </a:r>
            <a:r>
              <a:rPr lang="en" sz="2000" b="1" i="1" dirty="0">
                <a:solidFill>
                  <a:schemeClr val="dk1"/>
                </a:solidFill>
              </a:rPr>
              <a:t>Using text mining for study identification in systematic reviews: a systematic review of current approaches</a:t>
            </a:r>
            <a:r>
              <a:rPr lang="en" sz="2000" i="1" dirty="0">
                <a:solidFill>
                  <a:schemeClr val="dk1"/>
                </a:solidFill>
              </a:rPr>
              <a:t>.</a:t>
            </a:r>
            <a:r>
              <a:rPr lang="en" sz="2000" dirty="0">
                <a:solidFill>
                  <a:schemeClr val="dk1"/>
                </a:solidFill>
              </a:rPr>
              <a:t> Systematic Reviews, 2015. </a:t>
            </a:r>
            <a:r>
              <a:rPr lang="en" sz="2000" b="1" dirty="0">
                <a:solidFill>
                  <a:schemeClr val="dk1"/>
                </a:solidFill>
              </a:rPr>
              <a:t>4</a:t>
            </a:r>
            <a:r>
              <a:rPr lang="en" sz="2000" dirty="0">
                <a:solidFill>
                  <a:schemeClr val="dk1"/>
                </a:solidFill>
              </a:rPr>
              <a:t>: p. 5.</a:t>
            </a:r>
          </a:p>
          <a:p>
            <a:pPr lvl="0" rtl="0">
              <a:spcBef>
                <a:spcPts val="0"/>
              </a:spcBef>
              <a:spcAft>
                <a:spcPts val="0"/>
              </a:spcAft>
              <a:buNone/>
            </a:pPr>
            <a:endParaRPr sz="1200" dirty="0"/>
          </a:p>
          <a:p>
            <a:pPr lvl="0" rtl="0">
              <a:spcBef>
                <a:spcPts val="0"/>
              </a:spcBef>
              <a:spcAft>
                <a:spcPts val="0"/>
              </a:spcAft>
              <a:buNone/>
            </a:pPr>
            <a:r>
              <a:rPr lang="en" sz="2000" dirty="0"/>
              <a:t>[This slide was updated on September </a:t>
            </a:r>
            <a:r>
              <a:rPr lang="en" sz="2000" dirty="0" smtClean="0"/>
              <a:t>2</a:t>
            </a:r>
            <a:r>
              <a:rPr lang="en-US" sz="2000" dirty="0" smtClean="0"/>
              <a:t>8</a:t>
            </a:r>
            <a:r>
              <a:rPr lang="en" sz="2000" dirty="0" smtClean="0"/>
              <a:t>, </a:t>
            </a:r>
            <a:r>
              <a:rPr lang="en" sz="2000" dirty="0"/>
              <a:t>2016, following the September 27, 2016 presentation.]</a:t>
            </a:r>
          </a:p>
          <a:p>
            <a:pPr lvl="0" rtl="0">
              <a:spcBef>
                <a:spcPts val="0"/>
              </a:spcBef>
              <a:buNone/>
            </a:pP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Shape 143"/>
          <p:cNvSpPr txBox="1">
            <a:spLocks noGrp="1"/>
          </p:cNvSpPr>
          <p:nvPr>
            <p:ph type="title"/>
          </p:nvPr>
        </p:nvSpPr>
        <p:spPr>
          <a:xfrm>
            <a:off x="0" y="-16225"/>
            <a:ext cx="9284700" cy="1200300"/>
          </a:xfrm>
          <a:prstGeom prst="rect">
            <a:avLst/>
          </a:prstGeom>
          <a:solidFill>
            <a:schemeClr val="lt2"/>
          </a:solidFill>
        </p:spPr>
        <p:txBody>
          <a:bodyPr lIns="91425" tIns="91425" rIns="91425" bIns="91425" anchor="ctr" anchorCtr="0">
            <a:noAutofit/>
          </a:bodyPr>
          <a:lstStyle/>
          <a:p>
            <a:pPr lvl="0">
              <a:spcBef>
                <a:spcPts val="0"/>
              </a:spcBef>
              <a:buNone/>
            </a:pPr>
            <a:r>
              <a:rPr lang="en"/>
              <a:t>Results - TDM Tools, Techniques, Methods Used with SRs and MAs</a:t>
            </a:r>
          </a:p>
        </p:txBody>
      </p:sp>
      <p:sp>
        <p:nvSpPr>
          <p:cNvPr id="144" name="Shape 144"/>
          <p:cNvSpPr txBox="1">
            <a:spLocks noGrp="1"/>
          </p:cNvSpPr>
          <p:nvPr>
            <p:ph type="body" idx="1"/>
          </p:nvPr>
        </p:nvSpPr>
        <p:spPr>
          <a:xfrm>
            <a:off x="311700" y="1536633"/>
            <a:ext cx="8520600" cy="4555200"/>
          </a:xfrm>
          <a:prstGeom prst="rect">
            <a:avLst/>
          </a:prstGeom>
        </p:spPr>
        <p:txBody>
          <a:bodyPr lIns="91425" tIns="91425" rIns="91425" bIns="91425" anchor="t" anchorCtr="0">
            <a:noAutofit/>
          </a:bodyPr>
          <a:lstStyle/>
          <a:p>
            <a:pPr lvl="0">
              <a:spcBef>
                <a:spcPts val="0"/>
              </a:spcBef>
              <a:buNone/>
            </a:pPr>
            <a:r>
              <a:rPr lang="en" sz="2400">
                <a:solidFill>
                  <a:srgbClr val="000000"/>
                </a:solidFill>
              </a:rPr>
              <a:t>Tools to Consider</a:t>
            </a:r>
          </a:p>
          <a:p>
            <a:pPr marL="457200" lvl="0" indent="-381000" rtl="0">
              <a:spcBef>
                <a:spcPts val="0"/>
              </a:spcBef>
              <a:buClr>
                <a:srgbClr val="000000"/>
              </a:buClr>
              <a:buSzPct val="100000"/>
            </a:pPr>
            <a:r>
              <a:rPr lang="en" sz="2400">
                <a:solidFill>
                  <a:srgbClr val="000000"/>
                </a:solidFill>
              </a:rPr>
              <a:t>Table 5 (p22-23) and Appendix E (E1-E16) in </a:t>
            </a:r>
            <a:r>
              <a:rPr lang="en" sz="2400" u="sng">
                <a:solidFill>
                  <a:schemeClr val="hlink"/>
                </a:solidFill>
                <a:hlinkClick r:id="rId3"/>
              </a:rPr>
              <a:t>Paynter, et al. 2016</a:t>
            </a:r>
            <a:r>
              <a:rPr lang="en" sz="2400">
                <a:solidFill>
                  <a:srgbClr val="000000"/>
                </a:solidFill>
              </a:rPr>
              <a:t> - selected low-training, free, recommended tools include:</a:t>
            </a:r>
          </a:p>
          <a:p>
            <a:pPr marL="914400" lvl="1" indent="-381000" rtl="0">
              <a:spcBef>
                <a:spcPts val="0"/>
              </a:spcBef>
              <a:buClr>
                <a:srgbClr val="000000"/>
              </a:buClr>
              <a:buSzPct val="100000"/>
            </a:pPr>
            <a:r>
              <a:rPr lang="en" sz="2400" u="sng">
                <a:solidFill>
                  <a:schemeClr val="hlink"/>
                </a:solidFill>
                <a:hlinkClick r:id="rId4"/>
              </a:rPr>
              <a:t>Abstrakr</a:t>
            </a:r>
          </a:p>
          <a:p>
            <a:pPr marL="914400" lvl="1" indent="-381000" rtl="0">
              <a:spcBef>
                <a:spcPts val="0"/>
              </a:spcBef>
              <a:buClr>
                <a:srgbClr val="000000"/>
              </a:buClr>
              <a:buSzPct val="100000"/>
            </a:pPr>
            <a:r>
              <a:rPr lang="en" sz="2400" u="sng">
                <a:solidFill>
                  <a:schemeClr val="hlink"/>
                </a:solidFill>
                <a:hlinkClick r:id="rId5"/>
              </a:rPr>
              <a:t>PubReminer</a:t>
            </a:r>
          </a:p>
          <a:p>
            <a:pPr marL="0" lvl="0" indent="0">
              <a:spcBef>
                <a:spcPts val="0"/>
              </a:spcBef>
              <a:buNone/>
            </a:pPr>
            <a:r>
              <a:rPr lang="en" sz="2400">
                <a:solidFill>
                  <a:srgbClr val="000000"/>
                </a:solidFill>
              </a:rPr>
              <a:t>More Tools</a:t>
            </a:r>
          </a:p>
          <a:p>
            <a:pPr marL="457200" lvl="0" indent="-381000">
              <a:spcBef>
                <a:spcPts val="0"/>
              </a:spcBef>
              <a:buClr>
                <a:srgbClr val="000000"/>
              </a:buClr>
              <a:buSzPct val="100000"/>
            </a:pPr>
            <a:r>
              <a:rPr lang="en" sz="2400" u="sng">
                <a:solidFill>
                  <a:schemeClr val="hlink"/>
                </a:solidFill>
                <a:hlinkClick r:id="rId6"/>
              </a:rPr>
              <a:t>Systematic Review Toolbox</a:t>
            </a:r>
          </a:p>
          <a:p>
            <a:pPr marL="457200" lvl="0" indent="-381000" rtl="0">
              <a:spcBef>
                <a:spcPts val="0"/>
              </a:spcBef>
              <a:buClr>
                <a:srgbClr val="000000"/>
              </a:buClr>
              <a:buSzPct val="100000"/>
            </a:pPr>
            <a:r>
              <a:rPr lang="en" sz="2400">
                <a:solidFill>
                  <a:srgbClr val="000000"/>
                </a:solidFill>
              </a:rPr>
              <a:t>Additional Tools: </a:t>
            </a:r>
            <a:r>
              <a:rPr lang="en" sz="2400" u="sng">
                <a:solidFill>
                  <a:schemeClr val="hlink"/>
                </a:solidFill>
                <a:hlinkClick r:id="rId7"/>
              </a:rPr>
              <a:t>ContentMine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Shape 149"/>
          <p:cNvSpPr txBox="1">
            <a:spLocks noGrp="1"/>
          </p:cNvSpPr>
          <p:nvPr>
            <p:ph type="title"/>
          </p:nvPr>
        </p:nvSpPr>
        <p:spPr>
          <a:xfrm>
            <a:off x="0" y="-4700"/>
            <a:ext cx="9242400" cy="1209300"/>
          </a:xfrm>
          <a:prstGeom prst="rect">
            <a:avLst/>
          </a:prstGeom>
          <a:solidFill>
            <a:schemeClr val="lt2"/>
          </a:solidFill>
        </p:spPr>
        <p:txBody>
          <a:bodyPr lIns="91425" tIns="91425" rIns="91425" bIns="91425" anchor="ctr" anchorCtr="0">
            <a:noAutofit/>
          </a:bodyPr>
          <a:lstStyle/>
          <a:p>
            <a:pPr lvl="0">
              <a:spcBef>
                <a:spcPts val="0"/>
              </a:spcBef>
              <a:buNone/>
            </a:pPr>
            <a:r>
              <a:rPr lang="en"/>
              <a:t>Text, Data Mining, and Open Access</a:t>
            </a:r>
          </a:p>
        </p:txBody>
      </p:sp>
      <p:sp>
        <p:nvSpPr>
          <p:cNvPr id="150" name="Shape 150"/>
          <p:cNvSpPr txBox="1">
            <a:spLocks noGrp="1"/>
          </p:cNvSpPr>
          <p:nvPr>
            <p:ph type="body" idx="1"/>
          </p:nvPr>
        </p:nvSpPr>
        <p:spPr>
          <a:xfrm>
            <a:off x="311700" y="1356874"/>
            <a:ext cx="8520600" cy="4734900"/>
          </a:xfrm>
          <a:prstGeom prst="rect">
            <a:avLst/>
          </a:prstGeom>
        </p:spPr>
        <p:txBody>
          <a:bodyPr lIns="91425" tIns="91425" rIns="91425" bIns="91425" anchor="t" anchorCtr="0">
            <a:noAutofit/>
          </a:bodyPr>
          <a:lstStyle/>
          <a:p>
            <a:pPr marL="457200" lvl="0" indent="-381000">
              <a:spcBef>
                <a:spcPts val="0"/>
              </a:spcBef>
              <a:buSzPct val="100000"/>
            </a:pPr>
            <a:r>
              <a:rPr lang="en" sz="2400"/>
              <a:t>Licensing agreements for databases, lack of an API,  or unavailability of papers may limit some applications of TDM for SRs or otherwise.</a:t>
            </a:r>
          </a:p>
          <a:p>
            <a:pPr lvl="0">
              <a:spcBef>
                <a:spcPts val="0"/>
              </a:spcBef>
              <a:buClr>
                <a:schemeClr val="dk1"/>
              </a:buClr>
              <a:buSzPct val="45833"/>
              <a:buFont typeface="Arial"/>
              <a:buNone/>
            </a:pPr>
            <a:r>
              <a:rPr lang="en" sz="2400"/>
              <a:t>See the Association for Research Libraries’ Issue Brief on </a:t>
            </a:r>
            <a:r>
              <a:rPr lang="en" sz="2400" u="sng">
                <a:solidFill>
                  <a:schemeClr val="hlink"/>
                </a:solidFill>
                <a:hlinkClick r:id="rId3"/>
              </a:rPr>
              <a:t>Text and Data Mining and Fair Use in the United States</a:t>
            </a:r>
            <a:r>
              <a:rPr lang="en" sz="2400"/>
              <a:t>.</a:t>
            </a:r>
          </a:p>
          <a:p>
            <a:pPr marL="457200" lvl="0" indent="-381000">
              <a:spcBef>
                <a:spcPts val="0"/>
              </a:spcBef>
              <a:buSzPct val="100000"/>
            </a:pPr>
            <a:r>
              <a:rPr lang="en" sz="2400"/>
              <a:t>A good reason to encourage faculty to continue depositing manuscripts and datasets in institutional or other repositories.</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Shape 155"/>
          <p:cNvSpPr txBox="1">
            <a:spLocks noGrp="1"/>
          </p:cNvSpPr>
          <p:nvPr>
            <p:ph type="title"/>
          </p:nvPr>
        </p:nvSpPr>
        <p:spPr>
          <a:xfrm>
            <a:off x="0" y="-14075"/>
            <a:ext cx="9144000" cy="913800"/>
          </a:xfrm>
          <a:prstGeom prst="rect">
            <a:avLst/>
          </a:prstGeom>
          <a:solidFill>
            <a:schemeClr val="lt2"/>
          </a:solidFill>
        </p:spPr>
        <p:txBody>
          <a:bodyPr lIns="91425" tIns="91425" rIns="91425" bIns="91425" anchor="ctr" anchorCtr="0">
            <a:noAutofit/>
          </a:bodyPr>
          <a:lstStyle/>
          <a:p>
            <a:pPr lvl="0" rtl="0">
              <a:spcBef>
                <a:spcPts val="0"/>
              </a:spcBef>
              <a:buNone/>
            </a:pPr>
            <a:r>
              <a:rPr lang="en"/>
              <a:t>Next Steps</a:t>
            </a:r>
          </a:p>
        </p:txBody>
      </p:sp>
      <p:sp>
        <p:nvSpPr>
          <p:cNvPr id="156" name="Shape 156"/>
          <p:cNvSpPr txBox="1">
            <a:spLocks noGrp="1"/>
          </p:cNvSpPr>
          <p:nvPr>
            <p:ph type="body" idx="1"/>
          </p:nvPr>
        </p:nvSpPr>
        <p:spPr>
          <a:xfrm>
            <a:off x="311700" y="1244999"/>
            <a:ext cx="8520600" cy="4846800"/>
          </a:xfrm>
          <a:prstGeom prst="rect">
            <a:avLst/>
          </a:prstGeom>
        </p:spPr>
        <p:txBody>
          <a:bodyPr lIns="91425" tIns="91425" rIns="91425" bIns="91425" anchor="t" anchorCtr="0">
            <a:noAutofit/>
          </a:bodyPr>
          <a:lstStyle/>
          <a:p>
            <a:pPr lvl="0">
              <a:spcBef>
                <a:spcPts val="0"/>
              </a:spcBef>
              <a:buClr>
                <a:schemeClr val="dk1"/>
              </a:buClr>
              <a:buSzPct val="45833"/>
              <a:buFont typeface="Arial"/>
              <a:buNone/>
            </a:pPr>
            <a:r>
              <a:rPr lang="en" sz="2400"/>
              <a:t>Explore social sciences and policy text and data mining use and tools</a:t>
            </a:r>
          </a:p>
          <a:p>
            <a:pPr lvl="0" rtl="0">
              <a:spcBef>
                <a:spcPts val="0"/>
              </a:spcBef>
              <a:buClr>
                <a:schemeClr val="dk1"/>
              </a:buClr>
              <a:buSzPct val="45833"/>
              <a:buFont typeface="Arial"/>
              <a:buNone/>
            </a:pPr>
            <a:r>
              <a:rPr lang="en" sz="2400"/>
              <a:t>Try one or more of these tools with researchers to investigate their ease of use and benefit for various contexts:</a:t>
            </a:r>
          </a:p>
          <a:p>
            <a:pPr marL="457200" lvl="0" indent="-381000" rtl="0">
              <a:spcBef>
                <a:spcPts val="0"/>
              </a:spcBef>
              <a:buSzPct val="100000"/>
            </a:pPr>
            <a:r>
              <a:rPr lang="en" sz="2400"/>
              <a:t>Quick Review to inform longer review protocol and process; to decide the value in conducting a longer, more thorough review</a:t>
            </a:r>
          </a:p>
          <a:p>
            <a:pPr marL="457200" lvl="0" indent="-381000" rtl="0">
              <a:spcBef>
                <a:spcPts val="0"/>
              </a:spcBef>
              <a:buSzPct val="100000"/>
            </a:pPr>
            <a:r>
              <a:rPr lang="en" sz="2400"/>
              <a:t>General Literature Review</a:t>
            </a:r>
          </a:p>
          <a:p>
            <a:pPr marL="457200" lvl="0" indent="-381000" rtl="0">
              <a:spcBef>
                <a:spcPts val="0"/>
              </a:spcBef>
              <a:buSzPct val="100000"/>
            </a:pPr>
            <a:r>
              <a:rPr lang="en" sz="2400"/>
              <a:t>Scoping Review</a:t>
            </a:r>
          </a:p>
          <a:p>
            <a:pPr marL="457200" lvl="0" indent="-381000" rtl="0">
              <a:spcBef>
                <a:spcPts val="0"/>
              </a:spcBef>
              <a:buSzPct val="100000"/>
            </a:pPr>
            <a:r>
              <a:rPr lang="en" sz="2400"/>
              <a:t>SR / MA</a:t>
            </a:r>
          </a:p>
          <a:p>
            <a:pPr lvl="0" rtl="0">
              <a:spcBef>
                <a:spcPts val="0"/>
              </a:spcBef>
              <a:buNone/>
            </a:pPr>
            <a:endParaRPr sz="2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title"/>
          </p:nvPr>
        </p:nvSpPr>
        <p:spPr>
          <a:xfrm>
            <a:off x="0" y="-22275"/>
            <a:ext cx="9144000" cy="998100"/>
          </a:xfrm>
          <a:prstGeom prst="rect">
            <a:avLst/>
          </a:prstGeom>
          <a:solidFill>
            <a:schemeClr val="lt2"/>
          </a:solidFill>
        </p:spPr>
        <p:txBody>
          <a:bodyPr lIns="91425" tIns="91425" rIns="91425" bIns="91425" anchor="ctr" anchorCtr="0">
            <a:noAutofit/>
          </a:bodyPr>
          <a:lstStyle/>
          <a:p>
            <a:pPr lvl="0">
              <a:spcBef>
                <a:spcPts val="0"/>
              </a:spcBef>
              <a:buNone/>
            </a:pPr>
            <a:r>
              <a:rPr lang="en"/>
              <a:t>Files / Supplementary information</a:t>
            </a:r>
          </a:p>
        </p:txBody>
      </p:sp>
      <p:sp>
        <p:nvSpPr>
          <p:cNvPr id="162" name="Shape 162"/>
          <p:cNvSpPr txBox="1"/>
          <p:nvPr/>
        </p:nvSpPr>
        <p:spPr>
          <a:xfrm>
            <a:off x="596100" y="802175"/>
            <a:ext cx="7951800" cy="998100"/>
          </a:xfrm>
          <a:prstGeom prst="rect">
            <a:avLst/>
          </a:prstGeom>
          <a:noFill/>
          <a:ln>
            <a:noFill/>
          </a:ln>
        </p:spPr>
        <p:txBody>
          <a:bodyPr lIns="91425" tIns="91425" rIns="91425" bIns="91425" anchor="t" anchorCtr="0">
            <a:noAutofit/>
          </a:bodyPr>
          <a:lstStyle/>
          <a:p>
            <a:pPr lvl="0">
              <a:spcBef>
                <a:spcPts val="0"/>
              </a:spcBef>
              <a:buNone/>
            </a:pPr>
            <a:r>
              <a:rPr lang="en" sz="2400"/>
              <a:t>Files archived in the VTechWorks Institutional Repository: </a:t>
            </a:r>
            <a:r>
              <a:rPr lang="en" sz="2400" u="sng">
                <a:solidFill>
                  <a:schemeClr val="hlink"/>
                </a:solidFill>
                <a:hlinkClick r:id="rId3"/>
              </a:rPr>
              <a:t>http://hdl.handle.net/10919/73042</a:t>
            </a:r>
            <a:r>
              <a:rPr lang="en" sz="2400"/>
              <a:t> </a:t>
            </a:r>
          </a:p>
        </p:txBody>
      </p:sp>
      <p:pic>
        <p:nvPicPr>
          <p:cNvPr id="163" name="Shape 163"/>
          <p:cNvPicPr preferRelativeResize="0"/>
          <p:nvPr/>
        </p:nvPicPr>
        <p:blipFill>
          <a:blip r:embed="rId4">
            <a:alphaModFix/>
          </a:blip>
          <a:stretch>
            <a:fillRect/>
          </a:stretch>
        </p:blipFill>
        <p:spPr>
          <a:xfrm>
            <a:off x="1453298" y="1907100"/>
            <a:ext cx="6237399" cy="473352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Shape 168"/>
          <p:cNvSpPr txBox="1">
            <a:spLocks noGrp="1"/>
          </p:cNvSpPr>
          <p:nvPr>
            <p:ph type="title"/>
          </p:nvPr>
        </p:nvSpPr>
        <p:spPr>
          <a:xfrm>
            <a:off x="0" y="-17575"/>
            <a:ext cx="9144000" cy="1145700"/>
          </a:xfrm>
          <a:prstGeom prst="rect">
            <a:avLst/>
          </a:prstGeom>
          <a:solidFill>
            <a:schemeClr val="lt2"/>
          </a:solidFill>
        </p:spPr>
        <p:txBody>
          <a:bodyPr lIns="91425" tIns="91425" rIns="91425" bIns="91425" anchor="ctr" anchorCtr="0">
            <a:noAutofit/>
          </a:bodyPr>
          <a:lstStyle/>
          <a:p>
            <a:pPr lvl="0" rtl="0">
              <a:spcBef>
                <a:spcPts val="0"/>
              </a:spcBef>
              <a:buNone/>
            </a:pPr>
            <a:r>
              <a:rPr lang="en"/>
              <a:t>Key Readings</a:t>
            </a:r>
          </a:p>
        </p:txBody>
      </p:sp>
      <p:sp>
        <p:nvSpPr>
          <p:cNvPr id="169" name="Shape 169"/>
          <p:cNvSpPr txBox="1"/>
          <p:nvPr/>
        </p:nvSpPr>
        <p:spPr>
          <a:xfrm>
            <a:off x="256800" y="1300100"/>
            <a:ext cx="8732400" cy="5634000"/>
          </a:xfrm>
          <a:prstGeom prst="rect">
            <a:avLst/>
          </a:prstGeom>
          <a:noFill/>
          <a:ln>
            <a:noFill/>
          </a:ln>
        </p:spPr>
        <p:txBody>
          <a:bodyPr lIns="91425" tIns="91425" rIns="91425" bIns="91425" anchor="t" anchorCtr="0">
            <a:noAutofit/>
          </a:bodyPr>
          <a:lstStyle/>
          <a:p>
            <a:pPr lvl="0" rtl="0">
              <a:spcBef>
                <a:spcPts val="0"/>
              </a:spcBef>
              <a:buNone/>
            </a:pPr>
            <a:r>
              <a:rPr lang="en" sz="2000">
                <a:solidFill>
                  <a:schemeClr val="dk1"/>
                </a:solidFill>
              </a:rPr>
              <a:t>1.Paynter, R., et al., </a:t>
            </a:r>
            <a:r>
              <a:rPr lang="en" sz="2000" b="1" i="1">
                <a:solidFill>
                  <a:schemeClr val="dk1"/>
                </a:solidFill>
              </a:rPr>
              <a:t>EPC Methods: An Exploration of the Use of Text-Mining Software in Systematic Reviews</a:t>
            </a:r>
            <a:r>
              <a:rPr lang="en" sz="2000">
                <a:solidFill>
                  <a:schemeClr val="dk1"/>
                </a:solidFill>
              </a:rPr>
              <a:t>. 2016, Rockville (MD): Agency for Healthcare Research and Quality (US).</a:t>
            </a:r>
          </a:p>
          <a:p>
            <a:pPr lvl="0" rtl="0">
              <a:spcBef>
                <a:spcPts val="0"/>
              </a:spcBef>
              <a:buNone/>
            </a:pPr>
            <a:endParaRPr sz="1000">
              <a:solidFill>
                <a:schemeClr val="dk1"/>
              </a:solidFill>
            </a:endParaRPr>
          </a:p>
          <a:p>
            <a:pPr lvl="0" rtl="0">
              <a:spcBef>
                <a:spcPts val="0"/>
              </a:spcBef>
              <a:buNone/>
            </a:pPr>
            <a:r>
              <a:rPr lang="en" sz="2000">
                <a:solidFill>
                  <a:schemeClr val="dk1"/>
                </a:solidFill>
              </a:rPr>
              <a:t>2.O’Mara-Eves, A., et al., </a:t>
            </a:r>
            <a:r>
              <a:rPr lang="en" sz="2000" b="1" i="1">
                <a:solidFill>
                  <a:schemeClr val="dk1"/>
                </a:solidFill>
              </a:rPr>
              <a:t>Using text mining for study identification in systematic reviews: a systematic review of current approaches</a:t>
            </a:r>
            <a:r>
              <a:rPr lang="en" sz="2000" i="1">
                <a:solidFill>
                  <a:schemeClr val="dk1"/>
                </a:solidFill>
              </a:rPr>
              <a:t>.</a:t>
            </a:r>
            <a:r>
              <a:rPr lang="en" sz="2000">
                <a:solidFill>
                  <a:schemeClr val="dk1"/>
                </a:solidFill>
              </a:rPr>
              <a:t> Systematic Reviews, 2015. </a:t>
            </a:r>
            <a:r>
              <a:rPr lang="en" sz="2000" b="1">
                <a:solidFill>
                  <a:schemeClr val="dk1"/>
                </a:solidFill>
              </a:rPr>
              <a:t>4</a:t>
            </a:r>
            <a:r>
              <a:rPr lang="en" sz="2000">
                <a:solidFill>
                  <a:schemeClr val="dk1"/>
                </a:solidFill>
              </a:rPr>
              <a:t>: p. 5.</a:t>
            </a:r>
          </a:p>
          <a:p>
            <a:pPr lvl="0" rtl="0">
              <a:spcBef>
                <a:spcPts val="0"/>
              </a:spcBef>
              <a:buNone/>
            </a:pPr>
            <a:endParaRPr sz="1000">
              <a:solidFill>
                <a:schemeClr val="dk1"/>
              </a:solidFill>
            </a:endParaRPr>
          </a:p>
          <a:p>
            <a:pPr lvl="0" rtl="0">
              <a:spcBef>
                <a:spcPts val="0"/>
              </a:spcBef>
              <a:buNone/>
            </a:pPr>
            <a:r>
              <a:rPr lang="en" sz="2000">
                <a:solidFill>
                  <a:schemeClr val="dk1"/>
                </a:solidFill>
              </a:rPr>
              <a:t>3.O'Mara-Eves, A., et al., </a:t>
            </a:r>
            <a:r>
              <a:rPr lang="en" sz="2000" b="1" i="1">
                <a:solidFill>
                  <a:schemeClr val="dk1"/>
                </a:solidFill>
              </a:rPr>
              <a:t>Erratum to: Using text mining for study identification in systematic reviews: a systematic review of current approaches.</a:t>
            </a:r>
            <a:r>
              <a:rPr lang="en" sz="2000" b="1">
                <a:solidFill>
                  <a:schemeClr val="dk1"/>
                </a:solidFill>
              </a:rPr>
              <a:t> </a:t>
            </a:r>
            <a:r>
              <a:rPr lang="en" sz="2000">
                <a:solidFill>
                  <a:schemeClr val="dk1"/>
                </a:solidFill>
              </a:rPr>
              <a:t>Systematic reviews, 2015. </a:t>
            </a:r>
            <a:r>
              <a:rPr lang="en" sz="2000" b="1">
                <a:solidFill>
                  <a:schemeClr val="dk1"/>
                </a:solidFill>
              </a:rPr>
              <a:t>4</a:t>
            </a:r>
            <a:r>
              <a:rPr lang="en" sz="2000">
                <a:solidFill>
                  <a:schemeClr val="dk1"/>
                </a:solidFill>
              </a:rPr>
              <a:t>: p. 59.</a:t>
            </a:r>
          </a:p>
          <a:p>
            <a:pPr lvl="0" rtl="0">
              <a:spcBef>
                <a:spcPts val="0"/>
              </a:spcBef>
              <a:buNone/>
            </a:pPr>
            <a:endParaRPr sz="1000">
              <a:solidFill>
                <a:schemeClr val="dk1"/>
              </a:solidFill>
            </a:endParaRPr>
          </a:p>
          <a:p>
            <a:pPr lvl="0" rtl="0">
              <a:spcBef>
                <a:spcPts val="0"/>
              </a:spcBef>
              <a:buNone/>
            </a:pPr>
            <a:r>
              <a:rPr lang="en" sz="2000">
                <a:solidFill>
                  <a:schemeClr val="dk1"/>
                </a:solidFill>
              </a:rPr>
              <a:t>4.Jonnalagadda, S.R., P. Goyal, and M.D. Huffman, </a:t>
            </a:r>
            <a:r>
              <a:rPr lang="en" sz="2000" b="1" i="1">
                <a:solidFill>
                  <a:schemeClr val="dk1"/>
                </a:solidFill>
              </a:rPr>
              <a:t>Automating data extraction in systematic reviews: a systematic review.</a:t>
            </a:r>
            <a:r>
              <a:rPr lang="en" sz="2000">
                <a:solidFill>
                  <a:schemeClr val="dk1"/>
                </a:solidFill>
              </a:rPr>
              <a:t> Systematic reviews, 2015. </a:t>
            </a:r>
            <a:r>
              <a:rPr lang="en" sz="2000" b="1">
                <a:solidFill>
                  <a:schemeClr val="dk1"/>
                </a:solidFill>
              </a:rPr>
              <a:t>4</a:t>
            </a:r>
            <a:r>
              <a:rPr lang="en" sz="2000">
                <a:solidFill>
                  <a:schemeClr val="dk1"/>
                </a:solidFill>
              </a:rPr>
              <a:t>: p. 78.</a:t>
            </a:r>
          </a:p>
          <a:p>
            <a:pPr lvl="0" rtl="0">
              <a:spcBef>
                <a:spcPts val="0"/>
              </a:spcBef>
              <a:buNone/>
            </a:pPr>
            <a:endParaRPr sz="1000">
              <a:solidFill>
                <a:schemeClr val="dk1"/>
              </a:solidFill>
            </a:endParaRPr>
          </a:p>
          <a:p>
            <a:pPr lvl="0" rtl="0">
              <a:spcBef>
                <a:spcPts val="0"/>
              </a:spcBef>
              <a:buNone/>
            </a:pPr>
            <a:r>
              <a:rPr lang="en" sz="2000">
                <a:solidFill>
                  <a:schemeClr val="dk1"/>
                </a:solidFill>
              </a:rPr>
              <a:t>5.Lefebvre, C., et al., </a:t>
            </a:r>
            <a:r>
              <a:rPr lang="en" sz="2000" i="1">
                <a:solidFill>
                  <a:schemeClr val="dk1"/>
                </a:solidFill>
              </a:rPr>
              <a:t>M</a:t>
            </a:r>
            <a:r>
              <a:rPr lang="en" sz="2000" b="1" i="1">
                <a:solidFill>
                  <a:schemeClr val="dk1"/>
                </a:solidFill>
              </a:rPr>
              <a:t>ethodological developments in searching for studies for systematic reviews: past, present and future?</a:t>
            </a:r>
            <a:r>
              <a:rPr lang="en" sz="2000" b="1">
                <a:solidFill>
                  <a:schemeClr val="dk1"/>
                </a:solidFill>
              </a:rPr>
              <a:t> </a:t>
            </a:r>
            <a:r>
              <a:rPr lang="en" sz="2000">
                <a:solidFill>
                  <a:schemeClr val="dk1"/>
                </a:solidFill>
              </a:rPr>
              <a:t>Systematic reviews, 2013. </a:t>
            </a:r>
            <a:r>
              <a:rPr lang="en" sz="2000" b="1">
                <a:solidFill>
                  <a:schemeClr val="dk1"/>
                </a:solidFill>
              </a:rPr>
              <a:t>2</a:t>
            </a:r>
            <a:r>
              <a:rPr lang="en" sz="2000">
                <a:solidFill>
                  <a:schemeClr val="dk1"/>
                </a:solidFill>
              </a:rPr>
              <a:t>: p. 78.</a:t>
            </a:r>
          </a:p>
          <a:p>
            <a:pPr lvl="0" rtl="0">
              <a:spcBef>
                <a:spcPts val="0"/>
              </a:spcBef>
              <a:buNone/>
            </a:pPr>
            <a:endParaRPr sz="200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Shape 174"/>
          <p:cNvSpPr txBox="1">
            <a:spLocks noGrp="1"/>
          </p:cNvSpPr>
          <p:nvPr>
            <p:ph type="title"/>
          </p:nvPr>
        </p:nvSpPr>
        <p:spPr>
          <a:xfrm>
            <a:off x="0" y="-16225"/>
            <a:ext cx="9144000" cy="763500"/>
          </a:xfrm>
          <a:prstGeom prst="rect">
            <a:avLst/>
          </a:prstGeom>
          <a:solidFill>
            <a:schemeClr val="lt2"/>
          </a:solidFill>
        </p:spPr>
        <p:txBody>
          <a:bodyPr lIns="91425" tIns="91425" rIns="91425" bIns="91425" anchor="ctr" anchorCtr="0">
            <a:noAutofit/>
          </a:bodyPr>
          <a:lstStyle/>
          <a:p>
            <a:pPr lvl="0">
              <a:spcBef>
                <a:spcPts val="0"/>
              </a:spcBef>
              <a:buNone/>
            </a:pPr>
            <a:r>
              <a:rPr lang="en"/>
              <a:t>References</a:t>
            </a:r>
          </a:p>
        </p:txBody>
      </p:sp>
      <p:sp>
        <p:nvSpPr>
          <p:cNvPr id="175" name="Shape 175"/>
          <p:cNvSpPr txBox="1">
            <a:spLocks noGrp="1"/>
          </p:cNvSpPr>
          <p:nvPr>
            <p:ph type="body" idx="1"/>
          </p:nvPr>
        </p:nvSpPr>
        <p:spPr>
          <a:xfrm>
            <a:off x="311700" y="1181674"/>
            <a:ext cx="8520600" cy="4910100"/>
          </a:xfrm>
          <a:prstGeom prst="rect">
            <a:avLst/>
          </a:prstGeom>
        </p:spPr>
        <p:txBody>
          <a:bodyPr lIns="91425" tIns="91425" rIns="91425" bIns="91425" anchor="t" anchorCtr="0">
            <a:noAutofit/>
          </a:bodyPr>
          <a:lstStyle/>
          <a:p>
            <a:pPr lvl="0" rtl="0">
              <a:lnSpc>
                <a:spcPct val="100000"/>
              </a:lnSpc>
              <a:spcBef>
                <a:spcPts val="0"/>
              </a:spcBef>
              <a:spcAft>
                <a:spcPts val="0"/>
              </a:spcAft>
              <a:buNone/>
            </a:pPr>
            <a:r>
              <a:rPr lang="en" sz="2400" b="1"/>
              <a:t>Recommended Reading for Overview</a:t>
            </a:r>
          </a:p>
          <a:p>
            <a:pPr lvl="0">
              <a:lnSpc>
                <a:spcPct val="100000"/>
              </a:lnSpc>
              <a:spcBef>
                <a:spcPts val="0"/>
              </a:spcBef>
              <a:spcAft>
                <a:spcPts val="0"/>
              </a:spcAft>
              <a:buNone/>
            </a:pPr>
            <a:endParaRPr sz="600" b="1"/>
          </a:p>
          <a:p>
            <a:pPr lvl="0">
              <a:lnSpc>
                <a:spcPct val="100000"/>
              </a:lnSpc>
              <a:spcBef>
                <a:spcPts val="0"/>
              </a:spcBef>
              <a:spcAft>
                <a:spcPts val="0"/>
              </a:spcAft>
              <a:buNone/>
            </a:pPr>
            <a:r>
              <a:rPr lang="en" sz="2400"/>
              <a:t>[1-5]</a:t>
            </a:r>
          </a:p>
          <a:p>
            <a:pPr lvl="0" rtl="0">
              <a:lnSpc>
                <a:spcPct val="100000"/>
              </a:lnSpc>
              <a:spcBef>
                <a:spcPts val="0"/>
              </a:spcBef>
              <a:spcAft>
                <a:spcPts val="0"/>
              </a:spcAft>
              <a:buNone/>
            </a:pPr>
            <a:endParaRPr sz="1200" b="1"/>
          </a:p>
          <a:p>
            <a:pPr lvl="0" rtl="0">
              <a:lnSpc>
                <a:spcPct val="100000"/>
              </a:lnSpc>
              <a:spcBef>
                <a:spcPts val="0"/>
              </a:spcBef>
              <a:spcAft>
                <a:spcPts val="0"/>
              </a:spcAft>
              <a:buNone/>
            </a:pPr>
            <a:r>
              <a:rPr lang="en" sz="2400" b="1"/>
              <a:t>Studies on Text and Data Mining Methods for Systematic Reviews</a:t>
            </a:r>
          </a:p>
          <a:p>
            <a:pPr lvl="0">
              <a:lnSpc>
                <a:spcPct val="100000"/>
              </a:lnSpc>
              <a:spcBef>
                <a:spcPts val="0"/>
              </a:spcBef>
              <a:spcAft>
                <a:spcPts val="0"/>
              </a:spcAft>
              <a:buNone/>
            </a:pPr>
            <a:endParaRPr sz="600" b="1"/>
          </a:p>
          <a:p>
            <a:pPr lvl="0" rtl="0">
              <a:lnSpc>
                <a:spcPct val="100000"/>
              </a:lnSpc>
              <a:spcBef>
                <a:spcPts val="0"/>
              </a:spcBef>
              <a:spcAft>
                <a:spcPts val="0"/>
              </a:spcAft>
              <a:buNone/>
            </a:pPr>
            <a:r>
              <a:rPr lang="en" sz="2400"/>
              <a:t>[1-57]</a:t>
            </a:r>
          </a:p>
          <a:p>
            <a:pPr lvl="0">
              <a:lnSpc>
                <a:spcPct val="100000"/>
              </a:lnSpc>
              <a:spcBef>
                <a:spcPts val="0"/>
              </a:spcBef>
              <a:spcAft>
                <a:spcPts val="0"/>
              </a:spcAft>
              <a:buNone/>
            </a:pPr>
            <a:endParaRPr sz="1200"/>
          </a:p>
          <a:p>
            <a:pPr lvl="0">
              <a:lnSpc>
                <a:spcPct val="100000"/>
              </a:lnSpc>
              <a:spcBef>
                <a:spcPts val="0"/>
              </a:spcBef>
              <a:spcAft>
                <a:spcPts val="0"/>
              </a:spcAft>
              <a:buNone/>
            </a:pPr>
            <a:r>
              <a:rPr lang="en" sz="2400" b="1"/>
              <a:t>Systematic Review / Meta-Analysis Studies Using Text or Data Mining Methods</a:t>
            </a:r>
          </a:p>
          <a:p>
            <a:pPr lvl="0" rtl="0">
              <a:lnSpc>
                <a:spcPct val="100000"/>
              </a:lnSpc>
              <a:spcBef>
                <a:spcPts val="0"/>
              </a:spcBef>
              <a:spcAft>
                <a:spcPts val="0"/>
              </a:spcAft>
              <a:buNone/>
            </a:pPr>
            <a:endParaRPr sz="600" b="1"/>
          </a:p>
          <a:p>
            <a:pPr lvl="0" rtl="0">
              <a:lnSpc>
                <a:spcPct val="100000"/>
              </a:lnSpc>
              <a:spcBef>
                <a:spcPts val="0"/>
              </a:spcBef>
              <a:spcAft>
                <a:spcPts val="0"/>
              </a:spcAft>
              <a:buNone/>
            </a:pPr>
            <a:r>
              <a:rPr lang="en" sz="2400"/>
              <a:t>[58-81]</a:t>
            </a:r>
          </a:p>
          <a:p>
            <a:pPr lvl="0">
              <a:lnSpc>
                <a:spcPct val="100000"/>
              </a:lnSpc>
              <a:spcBef>
                <a:spcPts val="0"/>
              </a:spcBef>
              <a:spcAft>
                <a:spcPts val="0"/>
              </a:spcAft>
              <a:buNone/>
            </a:pPr>
            <a:endParaRPr sz="1200"/>
          </a:p>
          <a:p>
            <a:pPr lvl="0">
              <a:lnSpc>
                <a:spcPct val="100000"/>
              </a:lnSpc>
              <a:spcBef>
                <a:spcPts val="0"/>
              </a:spcBef>
              <a:spcAft>
                <a:spcPts val="0"/>
              </a:spcAft>
              <a:buNone/>
            </a:pPr>
            <a:r>
              <a:rPr lang="en" sz="2400" b="1"/>
              <a:t>Full Reference list in VTechWorks Institutional archive record: </a:t>
            </a:r>
          </a:p>
          <a:p>
            <a:pPr lvl="0">
              <a:lnSpc>
                <a:spcPct val="100000"/>
              </a:lnSpc>
              <a:spcBef>
                <a:spcPts val="0"/>
              </a:spcBef>
              <a:spcAft>
                <a:spcPts val="0"/>
              </a:spcAft>
              <a:buClr>
                <a:schemeClr val="dk1"/>
              </a:buClr>
              <a:buSzPct val="45833"/>
              <a:buFont typeface="Arial"/>
              <a:buNone/>
            </a:pPr>
            <a:r>
              <a:rPr lang="en" sz="2400" u="sng">
                <a:solidFill>
                  <a:schemeClr val="accent5"/>
                </a:solidFill>
                <a:hlinkClick r:id="rId3"/>
              </a:rPr>
              <a:t>http://hdl.handle.net/10919/73042</a:t>
            </a:r>
            <a:r>
              <a:rPr lang="en" sz="2400">
                <a:solidFill>
                  <a:schemeClr val="dk1"/>
                </a:solidFill>
              </a:rPr>
              <a:t>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0" y="-16225"/>
            <a:ext cx="9144000" cy="1890600"/>
          </a:xfrm>
          <a:prstGeom prst="rect">
            <a:avLst/>
          </a:prstGeom>
          <a:solidFill>
            <a:schemeClr val="lt2"/>
          </a:solidFill>
        </p:spPr>
        <p:txBody>
          <a:bodyPr lIns="91425" tIns="91425" rIns="91425" bIns="91425" anchor="t" anchorCtr="0">
            <a:noAutofit/>
          </a:bodyPr>
          <a:lstStyle/>
          <a:p>
            <a:pPr lvl="0">
              <a:spcBef>
                <a:spcPts val="0"/>
              </a:spcBef>
              <a:buNone/>
            </a:pPr>
            <a:r>
              <a:rPr lang="en" b="1"/>
              <a:t>Background</a:t>
            </a:r>
            <a:r>
              <a:rPr lang="en"/>
              <a:t>:</a:t>
            </a:r>
          </a:p>
          <a:p>
            <a:pPr lvl="0">
              <a:spcBef>
                <a:spcPts val="0"/>
              </a:spcBef>
              <a:buNone/>
            </a:pPr>
            <a:r>
              <a:rPr lang="en"/>
              <a:t>Researchers with limited time </a:t>
            </a:r>
          </a:p>
        </p:txBody>
      </p:sp>
      <p:pic>
        <p:nvPicPr>
          <p:cNvPr id="64" name="Shape 64"/>
          <p:cNvPicPr preferRelativeResize="0"/>
          <p:nvPr/>
        </p:nvPicPr>
        <p:blipFill>
          <a:blip r:embed="rId3">
            <a:alphaModFix/>
          </a:blip>
          <a:stretch>
            <a:fillRect/>
          </a:stretch>
        </p:blipFill>
        <p:spPr>
          <a:xfrm>
            <a:off x="0" y="1181068"/>
            <a:ext cx="9144000" cy="5910262"/>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pic>
        <p:nvPicPr>
          <p:cNvPr id="69" name="Shape 69"/>
          <p:cNvPicPr preferRelativeResize="0"/>
          <p:nvPr/>
        </p:nvPicPr>
        <p:blipFill>
          <a:blip r:embed="rId3">
            <a:alphaModFix/>
          </a:blip>
          <a:stretch>
            <a:fillRect/>
          </a:stretch>
        </p:blipFill>
        <p:spPr>
          <a:xfrm>
            <a:off x="0" y="763494"/>
            <a:ext cx="9144000" cy="6086481"/>
          </a:xfrm>
          <a:prstGeom prst="rect">
            <a:avLst/>
          </a:prstGeom>
          <a:noFill/>
          <a:ln>
            <a:noFill/>
          </a:ln>
        </p:spPr>
      </p:pic>
      <p:sp>
        <p:nvSpPr>
          <p:cNvPr id="70" name="Shape 70"/>
          <p:cNvSpPr txBox="1">
            <a:spLocks noGrp="1"/>
          </p:cNvSpPr>
          <p:nvPr>
            <p:ph type="title"/>
          </p:nvPr>
        </p:nvSpPr>
        <p:spPr>
          <a:xfrm>
            <a:off x="0" y="0"/>
            <a:ext cx="9144000" cy="763500"/>
          </a:xfrm>
          <a:prstGeom prst="rect">
            <a:avLst/>
          </a:prstGeom>
          <a:solidFill>
            <a:schemeClr val="lt2"/>
          </a:solidFill>
        </p:spPr>
        <p:txBody>
          <a:bodyPr lIns="91425" tIns="91425" rIns="91425" bIns="91425" anchor="ctr" anchorCtr="0">
            <a:noAutofit/>
          </a:bodyPr>
          <a:lstStyle/>
          <a:p>
            <a:pPr lvl="0">
              <a:spcBef>
                <a:spcPts val="0"/>
              </a:spcBef>
              <a:buNone/>
            </a:pPr>
            <a:r>
              <a:rPr lang="en" b="1"/>
              <a:t>Research Questions	</a:t>
            </a:r>
          </a:p>
        </p:txBody>
      </p:sp>
      <p:sp>
        <p:nvSpPr>
          <p:cNvPr id="71" name="Shape 71"/>
          <p:cNvSpPr txBox="1">
            <a:spLocks noGrp="1"/>
          </p:cNvSpPr>
          <p:nvPr>
            <p:ph type="body" idx="1"/>
          </p:nvPr>
        </p:nvSpPr>
        <p:spPr>
          <a:xfrm>
            <a:off x="311700" y="1380000"/>
            <a:ext cx="8520600" cy="4190100"/>
          </a:xfrm>
          <a:prstGeom prst="rect">
            <a:avLst/>
          </a:prstGeom>
          <a:solidFill>
            <a:schemeClr val="lt2"/>
          </a:solidFill>
        </p:spPr>
        <p:txBody>
          <a:bodyPr lIns="91425" tIns="91425" rIns="91425" bIns="91425" anchor="ctr" anchorCtr="0">
            <a:noAutofit/>
          </a:bodyPr>
          <a:lstStyle/>
          <a:p>
            <a:pPr lvl="0">
              <a:spcBef>
                <a:spcPts val="0"/>
              </a:spcBef>
              <a:buNone/>
            </a:pPr>
            <a:r>
              <a:rPr lang="en" sz="2400" b="1">
                <a:solidFill>
                  <a:srgbClr val="000000"/>
                </a:solidFill>
              </a:rPr>
              <a:t>In Systematic Reviews and Meta-Analyses:</a:t>
            </a:r>
          </a:p>
          <a:p>
            <a:pPr marL="457200" lvl="0" indent="-381000" rtl="0">
              <a:spcBef>
                <a:spcPts val="0"/>
              </a:spcBef>
              <a:buClr>
                <a:srgbClr val="000000"/>
              </a:buClr>
              <a:buSzPct val="100000"/>
            </a:pPr>
            <a:r>
              <a:rPr lang="en" sz="2400">
                <a:solidFill>
                  <a:srgbClr val="000000"/>
                </a:solidFill>
              </a:rPr>
              <a:t>To what extent are text and data mining used? </a:t>
            </a:r>
          </a:p>
          <a:p>
            <a:pPr marL="457200" lvl="0" indent="-381000" rtl="0">
              <a:spcBef>
                <a:spcPts val="0"/>
              </a:spcBef>
              <a:buClr>
                <a:srgbClr val="000000"/>
              </a:buClr>
              <a:buSzPct val="100000"/>
            </a:pPr>
            <a:r>
              <a:rPr lang="en" sz="2400">
                <a:solidFill>
                  <a:srgbClr val="000000"/>
                </a:solidFill>
              </a:rPr>
              <a:t>What theoretical approaches or protocols are described to guide text or data mining? </a:t>
            </a:r>
          </a:p>
          <a:p>
            <a:pPr marL="457200" lvl="0" indent="-381000" rtl="0">
              <a:spcBef>
                <a:spcPts val="0"/>
              </a:spcBef>
              <a:buClr>
                <a:srgbClr val="000000"/>
              </a:buClr>
              <a:buSzPct val="100000"/>
            </a:pPr>
            <a:r>
              <a:rPr lang="en" sz="2400">
                <a:solidFill>
                  <a:srgbClr val="000000"/>
                </a:solidFill>
              </a:rPr>
              <a:t>What tools, techniques, and specific methods are used to accomplish text and data mining? </a:t>
            </a:r>
          </a:p>
          <a:p>
            <a:pPr marL="457200" lvl="0" indent="-381000">
              <a:spcBef>
                <a:spcPts val="0"/>
              </a:spcBef>
              <a:buClr>
                <a:srgbClr val="000000"/>
              </a:buClr>
              <a:buSzPct val="100000"/>
            </a:pPr>
            <a:r>
              <a:rPr lang="en" sz="2400">
                <a:solidFill>
                  <a:srgbClr val="000000"/>
                </a:solidFill>
              </a:rPr>
              <a:t>What potential do these methods show for increased efficiency?</a:t>
            </a:r>
          </a:p>
        </p:txBody>
      </p:sp>
      <p:sp>
        <p:nvSpPr>
          <p:cNvPr id="72" name="Shape 72"/>
          <p:cNvSpPr txBox="1"/>
          <p:nvPr/>
        </p:nvSpPr>
        <p:spPr>
          <a:xfrm>
            <a:off x="1446300" y="6186600"/>
            <a:ext cx="6251400" cy="249300"/>
          </a:xfrm>
          <a:prstGeom prst="rect">
            <a:avLst/>
          </a:prstGeom>
          <a:solidFill>
            <a:schemeClr val="lt2"/>
          </a:solidFill>
          <a:ln>
            <a:noFill/>
          </a:ln>
        </p:spPr>
        <p:txBody>
          <a:bodyPr lIns="91425" tIns="91425" rIns="91425" bIns="91425" anchor="t" anchorCtr="0">
            <a:noAutofit/>
          </a:bodyPr>
          <a:lstStyle/>
          <a:p>
            <a:pPr lvl="0">
              <a:spcBef>
                <a:spcPts val="0"/>
              </a:spcBef>
              <a:buNone/>
            </a:pPr>
            <a:r>
              <a:rPr lang="en" sz="1200" u="sng">
                <a:solidFill>
                  <a:schemeClr val="hlink"/>
                </a:solidFill>
                <a:hlinkClick r:id="rId4"/>
              </a:rPr>
              <a:t>Question Mark Cookies 4,</a:t>
            </a:r>
            <a:r>
              <a:rPr lang="en" sz="1200"/>
              <a:t> via Flickr, by Scott McLeod, licensed with a </a:t>
            </a:r>
            <a:r>
              <a:rPr lang="en" sz="1200" u="sng">
                <a:solidFill>
                  <a:schemeClr val="hlink"/>
                </a:solidFill>
                <a:hlinkClick r:id="rId5"/>
              </a:rPr>
              <a:t>CC BY 2.0 licence.</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6900" y="15250"/>
            <a:ext cx="9144000" cy="1036800"/>
          </a:xfrm>
          <a:prstGeom prst="rect">
            <a:avLst/>
          </a:prstGeom>
          <a:solidFill>
            <a:schemeClr val="lt2"/>
          </a:solidFill>
        </p:spPr>
        <p:txBody>
          <a:bodyPr lIns="91425" tIns="91425" rIns="91425" bIns="91425" anchor="ctr" anchorCtr="0">
            <a:noAutofit/>
          </a:bodyPr>
          <a:lstStyle/>
          <a:p>
            <a:pPr lvl="0">
              <a:spcBef>
                <a:spcPts val="0"/>
              </a:spcBef>
              <a:buNone/>
            </a:pPr>
            <a:r>
              <a:rPr lang="en" b="1"/>
              <a:t>Methods</a:t>
            </a:r>
          </a:p>
        </p:txBody>
      </p:sp>
      <p:sp>
        <p:nvSpPr>
          <p:cNvPr id="78" name="Shape 78"/>
          <p:cNvSpPr txBox="1">
            <a:spLocks noGrp="1"/>
          </p:cNvSpPr>
          <p:nvPr>
            <p:ph type="body" idx="1"/>
          </p:nvPr>
        </p:nvSpPr>
        <p:spPr>
          <a:xfrm>
            <a:off x="311700" y="1382412"/>
            <a:ext cx="8283600" cy="3212399"/>
          </a:xfrm>
          <a:prstGeom prst="rect">
            <a:avLst/>
          </a:prstGeom>
        </p:spPr>
        <p:txBody>
          <a:bodyPr lIns="91425" tIns="91425" rIns="91425" bIns="91425" anchor="t" anchorCtr="0">
            <a:noAutofit/>
          </a:bodyPr>
          <a:lstStyle/>
          <a:p>
            <a:pPr lvl="0">
              <a:spcBef>
                <a:spcPts val="0"/>
              </a:spcBef>
              <a:buClr>
                <a:schemeClr val="dk1"/>
              </a:buClr>
              <a:buSzPct val="45833"/>
              <a:buFont typeface="Arial"/>
              <a:buNone/>
            </a:pPr>
            <a:r>
              <a:rPr lang="en" sz="2400" b="1">
                <a:solidFill>
                  <a:srgbClr val="000000"/>
                </a:solidFill>
              </a:rPr>
              <a:t>Web Searches</a:t>
            </a:r>
            <a:r>
              <a:rPr lang="en" sz="2400">
                <a:solidFill>
                  <a:srgbClr val="000000"/>
                </a:solidFill>
              </a:rPr>
              <a:t>: </a:t>
            </a:r>
          </a:p>
          <a:p>
            <a:pPr lvl="0">
              <a:spcBef>
                <a:spcPts val="0"/>
              </a:spcBef>
              <a:buClr>
                <a:schemeClr val="dk1"/>
              </a:buClr>
              <a:buSzPct val="45833"/>
              <a:buFont typeface="Arial"/>
              <a:buNone/>
            </a:pPr>
            <a:endParaRPr sz="2400">
              <a:solidFill>
                <a:srgbClr val="434343"/>
              </a:solidFill>
            </a:endParaRPr>
          </a:p>
          <a:p>
            <a:pPr lvl="0">
              <a:spcBef>
                <a:spcPts val="0"/>
              </a:spcBef>
              <a:spcAft>
                <a:spcPts val="0"/>
              </a:spcAft>
              <a:buClr>
                <a:schemeClr val="dk1"/>
              </a:buClr>
              <a:buSzPct val="45833"/>
              <a:buFont typeface="Arial"/>
              <a:buNone/>
            </a:pPr>
            <a:r>
              <a:rPr lang="en" sz="2400">
                <a:solidFill>
                  <a:schemeClr val="dk1"/>
                </a:solidFill>
              </a:rPr>
              <a:t>Text and data mining for systematic reviews - first 5 pages</a:t>
            </a:r>
          </a:p>
          <a:p>
            <a:pPr lvl="0" rtl="0">
              <a:spcBef>
                <a:spcPts val="0"/>
              </a:spcBef>
              <a:spcAft>
                <a:spcPts val="0"/>
              </a:spcAft>
              <a:buClr>
                <a:schemeClr val="dk1"/>
              </a:buClr>
              <a:buSzPct val="45833"/>
              <a:buFont typeface="Arial"/>
              <a:buNone/>
            </a:pPr>
            <a:r>
              <a:rPr lang="en" sz="2400">
                <a:solidFill>
                  <a:schemeClr val="dk1"/>
                </a:solidFill>
              </a:rPr>
              <a:t>Text data mining research papers - first 2 pages</a:t>
            </a:r>
          </a:p>
          <a:p>
            <a:pPr lvl="0" rtl="0">
              <a:spcBef>
                <a:spcPts val="0"/>
              </a:spcBef>
              <a:spcAft>
                <a:spcPts val="0"/>
              </a:spcAft>
              <a:buClr>
                <a:schemeClr val="dk1"/>
              </a:buClr>
              <a:buSzPct val="45833"/>
              <a:buFont typeface="Arial"/>
              <a:buNone/>
            </a:pPr>
            <a:r>
              <a:rPr lang="en" sz="2400">
                <a:solidFill>
                  <a:schemeClr val="dk1"/>
                </a:solidFill>
              </a:rPr>
              <a:t>Followed related links</a:t>
            </a:r>
          </a:p>
          <a:p>
            <a:pPr lvl="0">
              <a:spcBef>
                <a:spcPts val="0"/>
              </a:spcBef>
              <a:spcAft>
                <a:spcPts val="0"/>
              </a:spcAft>
              <a:buClr>
                <a:schemeClr val="dk1"/>
              </a:buClr>
              <a:buSzPct val="45833"/>
              <a:buFont typeface="Arial"/>
              <a:buNone/>
            </a:pPr>
            <a:r>
              <a:rPr lang="en" sz="2400">
                <a:solidFill>
                  <a:schemeClr val="dk1"/>
                </a:solidFill>
              </a:rPr>
              <a:t>Total: 79</a:t>
            </a:r>
          </a:p>
          <a:p>
            <a:pPr lvl="0" rtl="0">
              <a:spcBef>
                <a:spcPts val="0"/>
              </a:spcBef>
              <a:spcAft>
                <a:spcPts val="0"/>
              </a:spcAft>
              <a:buClr>
                <a:schemeClr val="dk1"/>
              </a:buClr>
              <a:buSzPct val="45833"/>
              <a:buFont typeface="Arial"/>
              <a:buNone/>
            </a:pPr>
            <a:endParaRPr sz="2400">
              <a:solidFill>
                <a:srgbClr val="434343"/>
              </a:solidFill>
            </a:endParaRPr>
          </a:p>
          <a:p>
            <a:pPr lvl="0" rtl="0">
              <a:spcBef>
                <a:spcPts val="0"/>
              </a:spcBef>
              <a:spcAft>
                <a:spcPts val="0"/>
              </a:spcAft>
              <a:buClr>
                <a:schemeClr val="dk1"/>
              </a:buClr>
              <a:buSzPct val="45833"/>
              <a:buFont typeface="Arial"/>
              <a:buNone/>
            </a:pPr>
            <a:endParaRPr sz="2400">
              <a:solidFill>
                <a:srgbClr val="434343"/>
              </a:solidFill>
            </a:endParaRPr>
          </a:p>
        </p:txBody>
      </p:sp>
      <p:pic>
        <p:nvPicPr>
          <p:cNvPr id="79" name="Shape 79"/>
          <p:cNvPicPr preferRelativeResize="0"/>
          <p:nvPr/>
        </p:nvPicPr>
        <p:blipFill>
          <a:blip r:embed="rId3">
            <a:alphaModFix/>
          </a:blip>
          <a:stretch>
            <a:fillRect/>
          </a:stretch>
        </p:blipFill>
        <p:spPr>
          <a:xfrm>
            <a:off x="452462" y="2088837"/>
            <a:ext cx="923925" cy="409575"/>
          </a:xfrm>
          <a:prstGeom prst="rect">
            <a:avLst/>
          </a:prstGeom>
          <a:noFill/>
          <a:ln w="19050" cap="flat" cmpd="sng">
            <a:solidFill>
              <a:schemeClr val="dk2"/>
            </a:solidFill>
            <a:prstDash val="solid"/>
            <a:round/>
            <a:headEnd type="none" w="med" len="med"/>
            <a:tailEnd type="none" w="med" len="med"/>
          </a:ln>
        </p:spPr>
      </p:pic>
      <p:pic>
        <p:nvPicPr>
          <p:cNvPr id="80" name="Shape 80"/>
          <p:cNvPicPr preferRelativeResize="0"/>
          <p:nvPr/>
        </p:nvPicPr>
        <p:blipFill>
          <a:blip r:embed="rId4">
            <a:alphaModFix/>
          </a:blip>
          <a:stretch>
            <a:fillRect/>
          </a:stretch>
        </p:blipFill>
        <p:spPr>
          <a:xfrm>
            <a:off x="6900" y="4914900"/>
            <a:ext cx="2793999" cy="1714499"/>
          </a:xfrm>
          <a:prstGeom prst="rect">
            <a:avLst/>
          </a:prstGeom>
          <a:noFill/>
          <a:ln>
            <a:noFill/>
          </a:ln>
        </p:spPr>
      </p:pic>
      <p:sp>
        <p:nvSpPr>
          <p:cNvPr id="81" name="Shape 81"/>
          <p:cNvSpPr txBox="1">
            <a:spLocks noGrp="1"/>
          </p:cNvSpPr>
          <p:nvPr>
            <p:ph type="body" idx="1"/>
          </p:nvPr>
        </p:nvSpPr>
        <p:spPr>
          <a:xfrm>
            <a:off x="3203950" y="4366225"/>
            <a:ext cx="5231400" cy="2310000"/>
          </a:xfrm>
          <a:prstGeom prst="rect">
            <a:avLst/>
          </a:prstGeom>
        </p:spPr>
        <p:txBody>
          <a:bodyPr lIns="91425" tIns="91425" rIns="91425" bIns="91425" anchor="t" anchorCtr="0">
            <a:noAutofit/>
          </a:bodyPr>
          <a:lstStyle/>
          <a:p>
            <a:pPr lvl="0" rtl="0">
              <a:spcBef>
                <a:spcPts val="0"/>
              </a:spcBef>
              <a:spcAft>
                <a:spcPts val="0"/>
              </a:spcAft>
              <a:buClr>
                <a:schemeClr val="dk1"/>
              </a:buClr>
              <a:buSzPct val="45833"/>
              <a:buFont typeface="Arial"/>
              <a:buNone/>
            </a:pPr>
            <a:r>
              <a:rPr lang="en" sz="2400">
                <a:solidFill>
                  <a:srgbClr val="000000"/>
                </a:solidFill>
              </a:rPr>
              <a:t>Advanced search: ‘any’</a:t>
            </a:r>
          </a:p>
          <a:p>
            <a:pPr lvl="0" rtl="0">
              <a:spcBef>
                <a:spcPts val="0"/>
              </a:spcBef>
              <a:spcAft>
                <a:spcPts val="0"/>
              </a:spcAft>
              <a:buClr>
                <a:schemeClr val="dk1"/>
              </a:buClr>
              <a:buSzPct val="45833"/>
              <a:buFont typeface="Arial"/>
              <a:buNone/>
            </a:pPr>
            <a:r>
              <a:rPr lang="en" sz="2400">
                <a:solidFill>
                  <a:srgbClr val="000000"/>
                </a:solidFill>
              </a:rPr>
              <a:t>Skimmed list of 111 tools for ‘mine’</a:t>
            </a:r>
          </a:p>
          <a:p>
            <a:pPr lvl="0" rtl="0">
              <a:spcBef>
                <a:spcPts val="0"/>
              </a:spcBef>
              <a:spcAft>
                <a:spcPts val="0"/>
              </a:spcAft>
              <a:buClr>
                <a:schemeClr val="dk1"/>
              </a:buClr>
              <a:buSzPct val="45833"/>
              <a:buFont typeface="Arial"/>
              <a:buNone/>
            </a:pPr>
            <a:r>
              <a:rPr lang="en" sz="2400">
                <a:solidFill>
                  <a:srgbClr val="000000"/>
                </a:solidFill>
              </a:rPr>
              <a:t>Total: 5 - Pimiento, PubReminer, SWIFT-Review, Systematic Review Assistant (prototype), and Weka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5"/>
        <p:cNvGrpSpPr/>
        <p:nvPr/>
      </p:nvGrpSpPr>
      <p:grpSpPr>
        <a:xfrm>
          <a:off x="0" y="0"/>
          <a:ext cx="0" cy="0"/>
          <a:chOff x="0" y="0"/>
          <a:chExt cx="0" cy="0"/>
        </a:xfrm>
      </p:grpSpPr>
      <p:sp>
        <p:nvSpPr>
          <p:cNvPr id="86" name="Shape 86"/>
          <p:cNvSpPr txBox="1">
            <a:spLocks noGrp="1"/>
          </p:cNvSpPr>
          <p:nvPr>
            <p:ph type="title"/>
          </p:nvPr>
        </p:nvSpPr>
        <p:spPr>
          <a:xfrm>
            <a:off x="6900" y="15250"/>
            <a:ext cx="9144000" cy="1036800"/>
          </a:xfrm>
          <a:prstGeom prst="rect">
            <a:avLst/>
          </a:prstGeom>
          <a:solidFill>
            <a:schemeClr val="lt2"/>
          </a:solidFill>
        </p:spPr>
        <p:txBody>
          <a:bodyPr lIns="91425" tIns="91425" rIns="91425" bIns="91425" anchor="ctr" anchorCtr="0">
            <a:noAutofit/>
          </a:bodyPr>
          <a:lstStyle/>
          <a:p>
            <a:pPr lvl="0" rtl="0">
              <a:spcBef>
                <a:spcPts val="0"/>
              </a:spcBef>
              <a:buNone/>
            </a:pPr>
            <a:r>
              <a:rPr lang="en" b="1"/>
              <a:t>Methods</a:t>
            </a:r>
          </a:p>
        </p:txBody>
      </p:sp>
      <p:sp>
        <p:nvSpPr>
          <p:cNvPr id="87" name="Shape 87"/>
          <p:cNvSpPr txBox="1">
            <a:spLocks noGrp="1"/>
          </p:cNvSpPr>
          <p:nvPr>
            <p:ph type="body" idx="1"/>
          </p:nvPr>
        </p:nvSpPr>
        <p:spPr>
          <a:xfrm>
            <a:off x="348600" y="1216275"/>
            <a:ext cx="8460600" cy="3234000"/>
          </a:xfrm>
          <a:prstGeom prst="rect">
            <a:avLst/>
          </a:prstGeom>
        </p:spPr>
        <p:txBody>
          <a:bodyPr lIns="91425" tIns="91425" rIns="91425" bIns="91425" anchor="t" anchorCtr="0">
            <a:noAutofit/>
          </a:bodyPr>
          <a:lstStyle/>
          <a:p>
            <a:pPr lvl="0">
              <a:spcBef>
                <a:spcPts val="0"/>
              </a:spcBef>
              <a:buClr>
                <a:schemeClr val="dk1"/>
              </a:buClr>
              <a:buSzPct val="45833"/>
              <a:buFont typeface="Arial"/>
              <a:buNone/>
            </a:pPr>
            <a:r>
              <a:rPr lang="en" sz="2400" b="1">
                <a:solidFill>
                  <a:srgbClr val="000000"/>
                </a:solidFill>
              </a:rPr>
              <a:t>Literature Searches</a:t>
            </a:r>
            <a:r>
              <a:rPr lang="en" sz="2400">
                <a:solidFill>
                  <a:srgbClr val="000000"/>
                </a:solidFill>
              </a:rPr>
              <a:t>: keywords and index terms for text mining, data mining, systematic reviews, meta-analyses, evidence synthesis</a:t>
            </a:r>
          </a:p>
          <a:p>
            <a:pPr lvl="0" rtl="0">
              <a:spcBef>
                <a:spcPts val="0"/>
              </a:spcBef>
              <a:buClr>
                <a:schemeClr val="dk1"/>
              </a:buClr>
              <a:buSzPct val="45833"/>
              <a:buFont typeface="Arial"/>
              <a:buNone/>
            </a:pPr>
            <a:r>
              <a:rPr lang="en" sz="2400" b="1">
                <a:solidFill>
                  <a:srgbClr val="000000"/>
                </a:solidFill>
              </a:rPr>
              <a:t>Example PubMed Search</a:t>
            </a:r>
            <a:r>
              <a:rPr lang="en" sz="2400">
                <a:solidFill>
                  <a:srgbClr val="000000"/>
                </a:solidFill>
              </a:rPr>
              <a:t>: </a:t>
            </a:r>
            <a:r>
              <a:rPr lang="en" sz="1700">
                <a:solidFill>
                  <a:schemeClr val="dk1"/>
                </a:solidFill>
              </a:rPr>
              <a:t>(mining[tiab] OR "data mining"[mesh] OR "information extraction") AND ("systematic review" OR "systematic reviews" OR meta-analysis OR meta-analyses OR meta analysis OR meta analyses OR metaanalysis OR metaanalyses OR "evidence synthesis" OR "knowledge synthesis" OR meta synthesis OR metasynthesis OR meta-synthesis OR sysrev_methods [sb]) </a:t>
            </a:r>
          </a:p>
          <a:p>
            <a:pPr lvl="0" rtl="0">
              <a:spcBef>
                <a:spcPts val="0"/>
              </a:spcBef>
              <a:spcAft>
                <a:spcPts val="0"/>
              </a:spcAft>
              <a:buClr>
                <a:schemeClr val="dk1"/>
              </a:buClr>
              <a:buSzPct val="45833"/>
              <a:buFont typeface="Arial"/>
              <a:buNone/>
            </a:pPr>
            <a:endParaRPr sz="2400">
              <a:solidFill>
                <a:srgbClr val="434343"/>
              </a:solidFill>
            </a:endParaRPr>
          </a:p>
        </p:txBody>
      </p:sp>
      <p:graphicFrame>
        <p:nvGraphicFramePr>
          <p:cNvPr id="88" name="Shape 88"/>
          <p:cNvGraphicFramePr/>
          <p:nvPr/>
        </p:nvGraphicFramePr>
        <p:xfrm>
          <a:off x="952500" y="4614500"/>
          <a:ext cx="7239000" cy="1737299"/>
        </p:xfrm>
        <a:graphic>
          <a:graphicData uri="http://schemas.openxmlformats.org/drawingml/2006/table">
            <a:tbl>
              <a:tblPr>
                <a:noFill/>
                <a:tableStyleId>{7670090A-D22B-490E-847B-594A8F75F247}</a:tableStyleId>
              </a:tblPr>
              <a:tblGrid>
                <a:gridCol w="1809750"/>
                <a:gridCol w="1626275"/>
                <a:gridCol w="2107900"/>
                <a:gridCol w="1695075"/>
              </a:tblGrid>
              <a:tr h="381000">
                <a:tc>
                  <a:txBody>
                    <a:bodyPr/>
                    <a:lstStyle/>
                    <a:p>
                      <a:pPr lvl="0">
                        <a:spcBef>
                          <a:spcPts val="0"/>
                        </a:spcBef>
                        <a:buNone/>
                      </a:pPr>
                      <a:r>
                        <a:rPr lang="en" sz="1800"/>
                        <a:t>CINAHL: </a:t>
                      </a:r>
                    </a:p>
                    <a:p>
                      <a:pPr lvl="0">
                        <a:spcBef>
                          <a:spcPts val="0"/>
                        </a:spcBef>
                        <a:buNone/>
                      </a:pPr>
                      <a:r>
                        <a:rPr lang="en" sz="1800"/>
                        <a:t>48</a:t>
                      </a:r>
                    </a:p>
                  </a:txBody>
                  <a:tcPr marL="91425" marR="91425" marT="91425" marB="91425"/>
                </a:tc>
                <a:tc>
                  <a:txBody>
                    <a:bodyPr/>
                    <a:lstStyle/>
                    <a:p>
                      <a:pPr lvl="0">
                        <a:spcBef>
                          <a:spcPts val="0"/>
                        </a:spcBef>
                        <a:buNone/>
                      </a:pPr>
                      <a:r>
                        <a:rPr lang="en" sz="1800"/>
                        <a:t>Cochrane: </a:t>
                      </a:r>
                    </a:p>
                    <a:p>
                      <a:pPr lvl="0">
                        <a:spcBef>
                          <a:spcPts val="0"/>
                        </a:spcBef>
                        <a:buNone/>
                      </a:pPr>
                      <a:r>
                        <a:rPr lang="en" sz="1800"/>
                        <a:t>45</a:t>
                      </a:r>
                    </a:p>
                  </a:txBody>
                  <a:tcPr marL="91425" marR="91425" marT="91425" marB="91425"/>
                </a:tc>
                <a:tc>
                  <a:txBody>
                    <a:bodyPr/>
                    <a:lstStyle/>
                    <a:p>
                      <a:pPr lvl="0">
                        <a:spcBef>
                          <a:spcPts val="0"/>
                        </a:spcBef>
                        <a:buNone/>
                      </a:pPr>
                      <a:r>
                        <a:rPr lang="en" sz="1800">
                          <a:solidFill>
                            <a:schemeClr val="dk1"/>
                          </a:solidFill>
                        </a:rPr>
                        <a:t>Engineering Village: 1761</a:t>
                      </a:r>
                    </a:p>
                  </a:txBody>
                  <a:tcPr marL="91425" marR="91425" marT="91425" marB="91425"/>
                </a:tc>
                <a:tc>
                  <a:txBody>
                    <a:bodyPr/>
                    <a:lstStyle/>
                    <a:p>
                      <a:pPr lvl="0">
                        <a:spcBef>
                          <a:spcPts val="0"/>
                        </a:spcBef>
                        <a:buNone/>
                      </a:pPr>
                      <a:r>
                        <a:rPr lang="en" sz="1800">
                          <a:solidFill>
                            <a:schemeClr val="dk1"/>
                          </a:solidFill>
                        </a:rPr>
                        <a:t>Google Scholar:</a:t>
                      </a:r>
                    </a:p>
                    <a:p>
                      <a:pPr lvl="0">
                        <a:spcBef>
                          <a:spcPts val="0"/>
                        </a:spcBef>
                        <a:buNone/>
                      </a:pPr>
                      <a:r>
                        <a:rPr lang="en" sz="1800">
                          <a:solidFill>
                            <a:schemeClr val="dk1"/>
                          </a:solidFill>
                        </a:rPr>
                        <a:t>200</a:t>
                      </a:r>
                    </a:p>
                  </a:txBody>
                  <a:tcPr marL="91425" marR="91425" marT="91425" marB="91425"/>
                </a:tc>
              </a:tr>
              <a:tr h="381000">
                <a:tc>
                  <a:txBody>
                    <a:bodyPr/>
                    <a:lstStyle/>
                    <a:p>
                      <a:pPr lvl="0">
                        <a:spcBef>
                          <a:spcPts val="0"/>
                        </a:spcBef>
                        <a:buNone/>
                      </a:pPr>
                      <a:r>
                        <a:rPr lang="en" sz="1800"/>
                        <a:t>PsycINFO:</a:t>
                      </a:r>
                    </a:p>
                    <a:p>
                      <a:pPr lvl="0">
                        <a:spcBef>
                          <a:spcPts val="0"/>
                        </a:spcBef>
                        <a:buNone/>
                      </a:pPr>
                      <a:r>
                        <a:rPr lang="en" sz="1800"/>
                        <a:t>12</a:t>
                      </a:r>
                    </a:p>
                  </a:txBody>
                  <a:tcPr marL="91425" marR="91425" marT="91425" marB="91425"/>
                </a:tc>
                <a:tc>
                  <a:txBody>
                    <a:bodyPr/>
                    <a:lstStyle/>
                    <a:p>
                      <a:pPr lvl="0">
                        <a:spcBef>
                          <a:spcPts val="0"/>
                        </a:spcBef>
                        <a:buNone/>
                      </a:pPr>
                      <a:r>
                        <a:rPr lang="en" sz="1800"/>
                        <a:t>PubMed:</a:t>
                      </a:r>
                    </a:p>
                    <a:p>
                      <a:pPr lvl="0">
                        <a:spcBef>
                          <a:spcPts val="0"/>
                        </a:spcBef>
                        <a:buNone/>
                      </a:pPr>
                      <a:r>
                        <a:rPr lang="en" sz="1800"/>
                        <a:t>426</a:t>
                      </a:r>
                    </a:p>
                  </a:txBody>
                  <a:tcPr marL="91425" marR="91425" marT="91425" marB="91425"/>
                </a:tc>
                <a:tc>
                  <a:txBody>
                    <a:bodyPr/>
                    <a:lstStyle/>
                    <a:p>
                      <a:pPr lvl="0">
                        <a:spcBef>
                          <a:spcPts val="0"/>
                        </a:spcBef>
                        <a:buNone/>
                      </a:pPr>
                      <a:r>
                        <a:rPr lang="en" sz="1800"/>
                        <a:t>Web of Science:</a:t>
                      </a:r>
                    </a:p>
                    <a:p>
                      <a:pPr lvl="0">
                        <a:spcBef>
                          <a:spcPts val="0"/>
                        </a:spcBef>
                        <a:buNone/>
                      </a:pPr>
                      <a:r>
                        <a:rPr lang="en" sz="1800"/>
                        <a:t>854</a:t>
                      </a:r>
                    </a:p>
                  </a:txBody>
                  <a:tcPr marL="91425" marR="91425" marT="91425" marB="91425"/>
                </a:tc>
                <a:tc>
                  <a:txBody>
                    <a:bodyPr/>
                    <a:lstStyle/>
                    <a:p>
                      <a:pPr lvl="0">
                        <a:spcBef>
                          <a:spcPts val="0"/>
                        </a:spcBef>
                        <a:buNone/>
                      </a:pPr>
                      <a:r>
                        <a:rPr lang="en" sz="1800"/>
                        <a:t>Total w/Web:</a:t>
                      </a:r>
                    </a:p>
                    <a:p>
                      <a:pPr lvl="0">
                        <a:spcBef>
                          <a:spcPts val="0"/>
                        </a:spcBef>
                        <a:buNone/>
                      </a:pPr>
                      <a:r>
                        <a:rPr lang="en" sz="1800"/>
                        <a:t>3425</a:t>
                      </a:r>
                    </a:p>
                  </a:txBody>
                  <a:tcPr marL="91425" marR="91425" marT="91425" marB="91425"/>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0" y="0"/>
            <a:ext cx="9144000" cy="1123800"/>
          </a:xfrm>
          <a:prstGeom prst="rect">
            <a:avLst/>
          </a:prstGeom>
          <a:solidFill>
            <a:schemeClr val="lt2"/>
          </a:solidFill>
        </p:spPr>
        <p:txBody>
          <a:bodyPr lIns="91425" tIns="91425" rIns="91425" bIns="91425" anchor="ctr" anchorCtr="0">
            <a:noAutofit/>
          </a:bodyPr>
          <a:lstStyle/>
          <a:p>
            <a:pPr lvl="0">
              <a:spcBef>
                <a:spcPts val="0"/>
              </a:spcBef>
              <a:buNone/>
            </a:pPr>
            <a:r>
              <a:rPr lang="en" b="1"/>
              <a:t>Results</a:t>
            </a:r>
          </a:p>
        </p:txBody>
      </p:sp>
      <p:sp>
        <p:nvSpPr>
          <p:cNvPr id="94" name="Shape 94"/>
          <p:cNvSpPr txBox="1">
            <a:spLocks noGrp="1"/>
          </p:cNvSpPr>
          <p:nvPr>
            <p:ph type="body" idx="1"/>
          </p:nvPr>
        </p:nvSpPr>
        <p:spPr>
          <a:xfrm>
            <a:off x="311700" y="1276199"/>
            <a:ext cx="8520600" cy="4968000"/>
          </a:xfrm>
          <a:prstGeom prst="rect">
            <a:avLst/>
          </a:prstGeom>
        </p:spPr>
        <p:txBody>
          <a:bodyPr lIns="91425" tIns="91425" rIns="91425" bIns="91425" anchor="t" anchorCtr="0">
            <a:noAutofit/>
          </a:bodyPr>
          <a:lstStyle/>
          <a:p>
            <a:pPr lvl="0">
              <a:spcBef>
                <a:spcPts val="0"/>
              </a:spcBef>
              <a:buNone/>
            </a:pPr>
            <a:r>
              <a:rPr lang="en" sz="2400">
                <a:solidFill>
                  <a:srgbClr val="000000"/>
                </a:solidFill>
              </a:rPr>
              <a:t>3425 Records</a:t>
            </a:r>
          </a:p>
          <a:p>
            <a:pPr lvl="0">
              <a:spcBef>
                <a:spcPts val="0"/>
              </a:spcBef>
              <a:buNone/>
            </a:pPr>
            <a:r>
              <a:rPr lang="en" sz="2400">
                <a:solidFill>
                  <a:srgbClr val="000000"/>
                </a:solidFill>
              </a:rPr>
              <a:t>- 880 Duplicates</a:t>
            </a:r>
          </a:p>
          <a:p>
            <a:pPr lvl="0">
              <a:spcBef>
                <a:spcPts val="0"/>
              </a:spcBef>
              <a:buNone/>
            </a:pPr>
            <a:r>
              <a:rPr lang="en" sz="2400" b="1">
                <a:solidFill>
                  <a:srgbClr val="000000"/>
                </a:solidFill>
              </a:rPr>
              <a:t>2545 Records</a:t>
            </a:r>
          </a:p>
          <a:p>
            <a:pPr lvl="0">
              <a:spcBef>
                <a:spcPts val="0"/>
              </a:spcBef>
              <a:buNone/>
            </a:pPr>
            <a:endParaRPr sz="1000">
              <a:solidFill>
                <a:srgbClr val="000000"/>
              </a:solidFill>
            </a:endParaRPr>
          </a:p>
          <a:p>
            <a:pPr lvl="0">
              <a:spcBef>
                <a:spcPts val="0"/>
              </a:spcBef>
              <a:buNone/>
            </a:pPr>
            <a:r>
              <a:rPr lang="en" sz="2400" b="1">
                <a:solidFill>
                  <a:srgbClr val="000000"/>
                </a:solidFill>
              </a:rPr>
              <a:t>Categorized via keyword searching of records</a:t>
            </a:r>
            <a:r>
              <a:rPr lang="en" sz="2400">
                <a:solidFill>
                  <a:srgbClr val="000000"/>
                </a:solidFill>
              </a:rPr>
              <a:t>:</a:t>
            </a:r>
          </a:p>
          <a:p>
            <a:pPr lvl="0">
              <a:spcBef>
                <a:spcPts val="0"/>
              </a:spcBef>
              <a:buClr>
                <a:schemeClr val="dk1"/>
              </a:buClr>
              <a:buSzPct val="45833"/>
              <a:buFont typeface="Arial"/>
              <a:buNone/>
            </a:pPr>
            <a:r>
              <a:rPr lang="en" sz="2400" b="1">
                <a:solidFill>
                  <a:srgbClr val="000000"/>
                </a:solidFill>
              </a:rPr>
              <a:t>58+</a:t>
            </a:r>
            <a:r>
              <a:rPr lang="en" sz="2400">
                <a:solidFill>
                  <a:srgbClr val="000000"/>
                </a:solidFill>
              </a:rPr>
              <a:t> of publications discussing use of TDM techniques for SRs or MAs</a:t>
            </a:r>
          </a:p>
          <a:p>
            <a:pPr lvl="0">
              <a:spcBef>
                <a:spcPts val="0"/>
              </a:spcBef>
              <a:buClr>
                <a:schemeClr val="dk1"/>
              </a:buClr>
              <a:buSzPct val="45833"/>
              <a:buFont typeface="Arial"/>
              <a:buNone/>
            </a:pPr>
            <a:r>
              <a:rPr lang="en" sz="2400" b="1">
                <a:solidFill>
                  <a:schemeClr val="dk1"/>
                </a:solidFill>
              </a:rPr>
              <a:t>24+</a:t>
            </a:r>
            <a:r>
              <a:rPr lang="en" sz="2400">
                <a:solidFill>
                  <a:schemeClr val="dk1"/>
                </a:solidFill>
              </a:rPr>
              <a:t> SR or MA studies using TDM techniques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Shape 99"/>
          <p:cNvSpPr txBox="1">
            <a:spLocks noGrp="1"/>
          </p:cNvSpPr>
          <p:nvPr>
            <p:ph type="title"/>
          </p:nvPr>
        </p:nvSpPr>
        <p:spPr>
          <a:xfrm>
            <a:off x="0" y="-17575"/>
            <a:ext cx="9144000" cy="1145700"/>
          </a:xfrm>
          <a:prstGeom prst="rect">
            <a:avLst/>
          </a:prstGeom>
          <a:solidFill>
            <a:schemeClr val="lt2"/>
          </a:solidFill>
        </p:spPr>
        <p:txBody>
          <a:bodyPr lIns="91425" tIns="91425" rIns="91425" bIns="91425" anchor="ctr" anchorCtr="0">
            <a:noAutofit/>
          </a:bodyPr>
          <a:lstStyle/>
          <a:p>
            <a:pPr lvl="0">
              <a:spcBef>
                <a:spcPts val="0"/>
              </a:spcBef>
              <a:buNone/>
            </a:pPr>
            <a:r>
              <a:rPr lang="en"/>
              <a:t>Results - </a:t>
            </a:r>
          </a:p>
          <a:p>
            <a:pPr lvl="0" rtl="0">
              <a:spcBef>
                <a:spcPts val="0"/>
              </a:spcBef>
              <a:buNone/>
            </a:pPr>
            <a:r>
              <a:rPr lang="en"/>
              <a:t>Journals Publishing More than 1 Methods Articles</a:t>
            </a:r>
          </a:p>
        </p:txBody>
      </p:sp>
      <p:graphicFrame>
        <p:nvGraphicFramePr>
          <p:cNvPr id="100" name="Shape 100"/>
          <p:cNvGraphicFramePr/>
          <p:nvPr/>
        </p:nvGraphicFramePr>
        <p:xfrm>
          <a:off x="952500" y="1529850"/>
          <a:ext cx="7239000" cy="4411740"/>
        </p:xfrm>
        <a:graphic>
          <a:graphicData uri="http://schemas.openxmlformats.org/drawingml/2006/table">
            <a:tbl>
              <a:tblPr>
                <a:noFill/>
                <a:tableStyleId>{7670090A-D22B-490E-847B-594A8F75F247}</a:tableStyleId>
              </a:tblPr>
              <a:tblGrid>
                <a:gridCol w="3619500"/>
                <a:gridCol w="3619500"/>
              </a:tblGrid>
              <a:tr h="381000">
                <a:tc>
                  <a:txBody>
                    <a:bodyPr/>
                    <a:lstStyle/>
                    <a:p>
                      <a:pPr lvl="0" algn="ctr">
                        <a:spcBef>
                          <a:spcPts val="0"/>
                        </a:spcBef>
                        <a:buNone/>
                      </a:pPr>
                      <a:r>
                        <a:rPr lang="en" sz="1800" b="1"/>
                        <a:t>Journal</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algn="ctr">
                        <a:spcBef>
                          <a:spcPts val="0"/>
                        </a:spcBef>
                        <a:buNone/>
                      </a:pPr>
                      <a:r>
                        <a:rPr lang="en" sz="1800" b="1"/>
                        <a:t>Number of Studies</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r>
              <a:tr h="381000">
                <a:tc>
                  <a:txBody>
                    <a:bodyPr/>
                    <a:lstStyle/>
                    <a:p>
                      <a:pPr lvl="0" algn="ctr" rtl="0">
                        <a:spcBef>
                          <a:spcPts val="0"/>
                        </a:spcBef>
                        <a:buNone/>
                      </a:pPr>
                      <a:r>
                        <a:rPr lang="en" sz="1800"/>
                        <a:t>Systematic reviews</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algn="ctr" rtl="0">
                        <a:lnSpc>
                          <a:spcPct val="115000"/>
                        </a:lnSpc>
                        <a:spcBef>
                          <a:spcPts val="0"/>
                        </a:spcBef>
                        <a:buNone/>
                      </a:pPr>
                      <a:r>
                        <a:rPr lang="en" sz="1800"/>
                        <a:t>7</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r>
              <a:tr h="381000">
                <a:tc>
                  <a:txBody>
                    <a:bodyPr/>
                    <a:lstStyle/>
                    <a:p>
                      <a:pPr lvl="0" algn="ctr" rtl="0">
                        <a:spcBef>
                          <a:spcPts val="0"/>
                        </a:spcBef>
                        <a:buNone/>
                      </a:pPr>
                      <a:r>
                        <a:rPr lang="en" sz="1800"/>
                        <a:t>Research synthesis methods</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algn="ctr" rtl="0">
                        <a:lnSpc>
                          <a:spcPct val="115000"/>
                        </a:lnSpc>
                        <a:spcBef>
                          <a:spcPts val="0"/>
                        </a:spcBef>
                        <a:buNone/>
                      </a:pPr>
                      <a:r>
                        <a:rPr lang="en" sz="1800"/>
                        <a:t>5</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r>
              <a:tr h="381000">
                <a:tc>
                  <a:txBody>
                    <a:bodyPr/>
                    <a:lstStyle/>
                    <a:p>
                      <a:pPr lvl="0" algn="ctr" rtl="0">
                        <a:spcBef>
                          <a:spcPts val="0"/>
                        </a:spcBef>
                        <a:buNone/>
                      </a:pPr>
                      <a:r>
                        <a:rPr lang="en" sz="1800"/>
                        <a:t>Journal of Biomedical Informatics</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algn="ctr" rtl="0">
                        <a:lnSpc>
                          <a:spcPct val="115000"/>
                        </a:lnSpc>
                        <a:spcBef>
                          <a:spcPts val="0"/>
                        </a:spcBef>
                        <a:buNone/>
                      </a:pPr>
                      <a:r>
                        <a:rPr lang="en" sz="1800"/>
                        <a:t>3</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r>
              <a:tr h="381000">
                <a:tc>
                  <a:txBody>
                    <a:bodyPr/>
                    <a:lstStyle/>
                    <a:p>
                      <a:pPr lvl="0" algn="ctr" rtl="0">
                        <a:spcBef>
                          <a:spcPts val="0"/>
                        </a:spcBef>
                        <a:buNone/>
                      </a:pPr>
                      <a:r>
                        <a:rPr lang="en" sz="1800"/>
                        <a:t>Journal of clinical epidemiology</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algn="ctr" rtl="0">
                        <a:lnSpc>
                          <a:spcPct val="115000"/>
                        </a:lnSpc>
                        <a:spcBef>
                          <a:spcPts val="0"/>
                        </a:spcBef>
                        <a:buNone/>
                      </a:pPr>
                      <a:r>
                        <a:rPr lang="en" sz="1800"/>
                        <a:t>3</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r>
              <a:tr h="381000">
                <a:tc>
                  <a:txBody>
                    <a:bodyPr/>
                    <a:lstStyle/>
                    <a:p>
                      <a:pPr lvl="0" algn="ctr" rtl="0">
                        <a:spcBef>
                          <a:spcPts val="0"/>
                        </a:spcBef>
                        <a:buNone/>
                      </a:pPr>
                      <a:r>
                        <a:rPr lang="en" sz="1800"/>
                        <a:t>Journal of the American Medical Informatics Association</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algn="ctr" rtl="0">
                        <a:lnSpc>
                          <a:spcPct val="115000"/>
                        </a:lnSpc>
                        <a:spcBef>
                          <a:spcPts val="0"/>
                        </a:spcBef>
                        <a:buNone/>
                      </a:pPr>
                      <a:r>
                        <a:rPr lang="en" sz="1800"/>
                        <a:t>3</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r>
              <a:tr h="381000">
                <a:tc>
                  <a:txBody>
                    <a:bodyPr/>
                    <a:lstStyle/>
                    <a:p>
                      <a:pPr lvl="0" algn="ctr" rtl="0">
                        <a:spcBef>
                          <a:spcPts val="0"/>
                        </a:spcBef>
                        <a:buNone/>
                      </a:pPr>
                      <a:r>
                        <a:rPr lang="en" sz="1800"/>
                        <a:t>Artificial intelligence in medicine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algn="ctr" rtl="0">
                        <a:lnSpc>
                          <a:spcPct val="115000"/>
                        </a:lnSpc>
                        <a:spcBef>
                          <a:spcPts val="0"/>
                        </a:spcBef>
                        <a:buNone/>
                      </a:pPr>
                      <a:r>
                        <a:rPr lang="en" sz="1800"/>
                        <a:t>2</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r>
              <a:tr h="381000">
                <a:tc>
                  <a:txBody>
                    <a:bodyPr/>
                    <a:lstStyle/>
                    <a:p>
                      <a:pPr lvl="0" algn="ctr" rtl="0">
                        <a:spcBef>
                          <a:spcPts val="0"/>
                        </a:spcBef>
                        <a:buNone/>
                      </a:pPr>
                      <a:r>
                        <a:rPr lang="en" sz="1800"/>
                        <a:t>Information and Software Technology</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algn="ctr" rtl="0">
                        <a:lnSpc>
                          <a:spcPct val="115000"/>
                        </a:lnSpc>
                        <a:spcBef>
                          <a:spcPts val="0"/>
                        </a:spcBef>
                        <a:buNone/>
                      </a:pPr>
                      <a:r>
                        <a:rPr lang="en" sz="1800"/>
                        <a:t>2</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Shape 105"/>
          <p:cNvSpPr txBox="1">
            <a:spLocks noGrp="1"/>
          </p:cNvSpPr>
          <p:nvPr>
            <p:ph type="title"/>
          </p:nvPr>
        </p:nvSpPr>
        <p:spPr>
          <a:xfrm>
            <a:off x="0" y="-17575"/>
            <a:ext cx="9144000" cy="1145700"/>
          </a:xfrm>
          <a:prstGeom prst="rect">
            <a:avLst/>
          </a:prstGeom>
          <a:solidFill>
            <a:schemeClr val="lt2"/>
          </a:solidFill>
        </p:spPr>
        <p:txBody>
          <a:bodyPr lIns="91425" tIns="91425" rIns="91425" bIns="91425" anchor="ctr" anchorCtr="0">
            <a:noAutofit/>
          </a:bodyPr>
          <a:lstStyle/>
          <a:p>
            <a:pPr lvl="0" rtl="0">
              <a:spcBef>
                <a:spcPts val="0"/>
              </a:spcBef>
              <a:buNone/>
            </a:pPr>
            <a:r>
              <a:rPr lang="en"/>
              <a:t>Results - Methods for Using TDM in SRs and MAs</a:t>
            </a:r>
          </a:p>
        </p:txBody>
      </p:sp>
      <p:pic>
        <p:nvPicPr>
          <p:cNvPr id="106" name="Shape 106"/>
          <p:cNvPicPr preferRelativeResize="0"/>
          <p:nvPr/>
        </p:nvPicPr>
        <p:blipFill>
          <a:blip r:embed="rId3">
            <a:alphaModFix/>
          </a:blip>
          <a:stretch>
            <a:fillRect/>
          </a:stretch>
        </p:blipFill>
        <p:spPr>
          <a:xfrm>
            <a:off x="857250" y="1589250"/>
            <a:ext cx="7429500" cy="4593907"/>
          </a:xfrm>
          <a:prstGeom prst="rect">
            <a:avLst/>
          </a:prstGeom>
          <a:noFill/>
          <a:ln w="28575" cap="flat" cmpd="sng">
            <a:solidFill>
              <a:schemeClr val="dk2"/>
            </a:solidFill>
            <a:prstDash val="solid"/>
            <a:round/>
            <a:headEnd type="none" w="med" len="med"/>
            <a:tailEnd type="none" w="med" len="me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Shape 111"/>
          <p:cNvSpPr txBox="1">
            <a:spLocks noGrp="1"/>
          </p:cNvSpPr>
          <p:nvPr>
            <p:ph type="title"/>
          </p:nvPr>
        </p:nvSpPr>
        <p:spPr>
          <a:xfrm>
            <a:off x="0" y="-17575"/>
            <a:ext cx="9144000" cy="1145700"/>
          </a:xfrm>
          <a:prstGeom prst="rect">
            <a:avLst/>
          </a:prstGeom>
          <a:solidFill>
            <a:schemeClr val="lt2"/>
          </a:solidFill>
        </p:spPr>
        <p:txBody>
          <a:bodyPr lIns="91425" tIns="91425" rIns="91425" bIns="91425" anchor="ctr" anchorCtr="0">
            <a:noAutofit/>
          </a:bodyPr>
          <a:lstStyle/>
          <a:p>
            <a:pPr lvl="0" rtl="0">
              <a:spcBef>
                <a:spcPts val="0"/>
              </a:spcBef>
              <a:buNone/>
            </a:pPr>
            <a:r>
              <a:rPr lang="en"/>
              <a:t>Results - SRs or MAs Using TDM </a:t>
            </a:r>
          </a:p>
        </p:txBody>
      </p:sp>
      <p:sp>
        <p:nvSpPr>
          <p:cNvPr id="112" name="Shape 112"/>
          <p:cNvSpPr/>
          <p:nvPr/>
        </p:nvSpPr>
        <p:spPr>
          <a:xfrm>
            <a:off x="485325" y="1751425"/>
            <a:ext cx="2848800" cy="907500"/>
          </a:xfrm>
          <a:prstGeom prst="roundRect">
            <a:avLst>
              <a:gd name="adj" fmla="val 16667"/>
            </a:avLst>
          </a:prstGeom>
          <a:solidFill>
            <a:schemeClr val="accent5"/>
          </a:solidFill>
          <a:ln w="9525" cap="flat" cmpd="sng">
            <a:solidFill>
              <a:schemeClr val="dk2"/>
            </a:solidFill>
            <a:prstDash val="solid"/>
            <a:round/>
            <a:headEnd type="none" w="med" len="med"/>
            <a:tailEnd type="none" w="med" len="med"/>
          </a:ln>
        </p:spPr>
        <p:txBody>
          <a:bodyPr lIns="91425" tIns="91425" rIns="91425" bIns="91425" anchor="ctr" anchorCtr="0">
            <a:noAutofit/>
          </a:bodyPr>
          <a:lstStyle/>
          <a:p>
            <a:pPr lvl="0" algn="ctr">
              <a:spcBef>
                <a:spcPts val="0"/>
              </a:spcBef>
              <a:buNone/>
            </a:pPr>
            <a:r>
              <a:rPr lang="en" sz="3000">
                <a:solidFill>
                  <a:srgbClr val="FFFFFF"/>
                </a:solidFill>
              </a:rPr>
              <a:t>Disciplines</a:t>
            </a:r>
          </a:p>
        </p:txBody>
      </p:sp>
      <p:sp>
        <p:nvSpPr>
          <p:cNvPr id="113" name="Shape 113"/>
          <p:cNvSpPr txBox="1"/>
          <p:nvPr/>
        </p:nvSpPr>
        <p:spPr>
          <a:xfrm>
            <a:off x="485325" y="2941350"/>
            <a:ext cx="8187300" cy="2490000"/>
          </a:xfrm>
          <a:prstGeom prst="rect">
            <a:avLst/>
          </a:prstGeom>
          <a:noFill/>
          <a:ln>
            <a:noFill/>
          </a:ln>
        </p:spPr>
        <p:txBody>
          <a:bodyPr lIns="91425" tIns="91425" rIns="91425" bIns="91425" anchor="t" anchorCtr="0">
            <a:noAutofit/>
          </a:bodyPr>
          <a:lstStyle/>
          <a:p>
            <a:pPr marL="457200" lvl="0" indent="-419100" rtl="0">
              <a:spcBef>
                <a:spcPts val="0"/>
              </a:spcBef>
              <a:buClr>
                <a:schemeClr val="dk1"/>
              </a:buClr>
              <a:buSzPct val="100000"/>
              <a:buChar char="●"/>
            </a:pPr>
            <a:r>
              <a:rPr lang="en" sz="3000">
                <a:solidFill>
                  <a:schemeClr val="dk1"/>
                </a:solidFill>
              </a:rPr>
              <a:t>Business - 2</a:t>
            </a:r>
          </a:p>
          <a:p>
            <a:pPr marL="457200" lvl="0" indent="-419100" rtl="0">
              <a:spcBef>
                <a:spcPts val="0"/>
              </a:spcBef>
              <a:buClr>
                <a:schemeClr val="dk1"/>
              </a:buClr>
              <a:buSzPct val="100000"/>
              <a:buChar char="●"/>
            </a:pPr>
            <a:r>
              <a:rPr lang="en" sz="3000">
                <a:solidFill>
                  <a:schemeClr val="dk1"/>
                </a:solidFill>
              </a:rPr>
              <a:t>Computer Science - 1</a:t>
            </a:r>
          </a:p>
          <a:p>
            <a:pPr marL="457200" lvl="0" indent="-419100" rtl="0">
              <a:spcBef>
                <a:spcPts val="0"/>
              </a:spcBef>
              <a:buSzPct val="100000"/>
              <a:buChar char="●"/>
            </a:pPr>
            <a:r>
              <a:rPr lang="en" sz="3000"/>
              <a:t>Education - 1</a:t>
            </a:r>
          </a:p>
          <a:p>
            <a:pPr marL="457200" lvl="0" indent="-419100" rtl="0">
              <a:spcBef>
                <a:spcPts val="0"/>
              </a:spcBef>
              <a:buSzPct val="100000"/>
              <a:buChar char="●"/>
            </a:pPr>
            <a:r>
              <a:rPr lang="en" sz="3000"/>
              <a:t>Health and Medicine - 19</a:t>
            </a:r>
          </a:p>
          <a:p>
            <a:pPr marL="457200" lvl="0" indent="-419100" rtl="0">
              <a:spcBef>
                <a:spcPts val="0"/>
              </a:spcBef>
              <a:buSzPct val="100000"/>
              <a:buChar char="●"/>
            </a:pPr>
            <a:r>
              <a:rPr lang="en" sz="3000"/>
              <a:t>Life Sciences - 1</a:t>
            </a:r>
          </a:p>
        </p:txBody>
      </p:sp>
      <p:sp>
        <p:nvSpPr>
          <p:cNvPr id="114" name="Shape 114"/>
          <p:cNvSpPr txBox="1"/>
          <p:nvPr/>
        </p:nvSpPr>
        <p:spPr>
          <a:xfrm>
            <a:off x="443125" y="5507550"/>
            <a:ext cx="8229600" cy="1139400"/>
          </a:xfrm>
          <a:prstGeom prst="rect">
            <a:avLst/>
          </a:prstGeom>
          <a:noFill/>
          <a:ln>
            <a:noFill/>
          </a:ln>
        </p:spPr>
        <p:txBody>
          <a:bodyPr lIns="91425" tIns="91425" rIns="91425" bIns="91425" anchor="t" anchorCtr="0">
            <a:noAutofit/>
          </a:bodyPr>
          <a:lstStyle/>
          <a:p>
            <a:pPr lvl="0">
              <a:spcBef>
                <a:spcPts val="0"/>
              </a:spcBef>
              <a:buNone/>
            </a:pPr>
            <a:r>
              <a:rPr lang="en" sz="2400"/>
              <a:t>TDM methods are used for: developing a search strategy, reviewing records for inclusion, identifying themes, extracting data</a:t>
            </a:r>
          </a:p>
        </p:txBody>
      </p:sp>
    </p:spTree>
  </p:cSld>
  <p:clrMapOvr>
    <a:masterClrMapping/>
  </p:clrMapOvr>
</p:sld>
</file>

<file path=ppt/theme/theme1.xml><?xml version="1.0" encoding="utf-8"?>
<a:theme xmlns:a="http://schemas.openxmlformats.org/drawingml/2006/main"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1434</Words>
  <Application>Microsoft Macintosh PowerPoint</Application>
  <PresentationFormat>On-screen Show (4:3)</PresentationFormat>
  <Paragraphs>157</Paragraphs>
  <Slides>19</Slides>
  <Notes>19</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simple-light-2</vt:lpstr>
      <vt:lpstr>Text and Data Mining for Systematic Reviews</vt:lpstr>
      <vt:lpstr>Background: Researchers with limited time </vt:lpstr>
      <vt:lpstr>Research Questions </vt:lpstr>
      <vt:lpstr>Methods</vt:lpstr>
      <vt:lpstr>Methods</vt:lpstr>
      <vt:lpstr>Results</vt:lpstr>
      <vt:lpstr>Results -  Journals Publishing More than 1 Methods Articles</vt:lpstr>
      <vt:lpstr>Results - Methods for Using TDM in SRs and MAs</vt:lpstr>
      <vt:lpstr>Results - SRs or MAs Using TDM </vt:lpstr>
      <vt:lpstr>Key Readings</vt:lpstr>
      <vt:lpstr>Text Mining Practices</vt:lpstr>
      <vt:lpstr>Text Mining Uses for SRs</vt:lpstr>
      <vt:lpstr>Results - Concerns regarding the use of TDM in SRs </vt:lpstr>
      <vt:lpstr>Results - TDM Tools, Techniques, Methods Used with SRs and MAs</vt:lpstr>
      <vt:lpstr>Text, Data Mining, and Open Access</vt:lpstr>
      <vt:lpstr>Next Steps</vt:lpstr>
      <vt:lpstr>Files / Supplementary information</vt:lpstr>
      <vt:lpstr>Key Readings</vt:lpstr>
      <vt:lpstr>References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 and Data Mining for Systematic Reviews</dc:title>
  <cp:lastModifiedBy>Virginia Pannabecker</cp:lastModifiedBy>
  <cp:revision>2</cp:revision>
  <dcterms:modified xsi:type="dcterms:W3CDTF">2016-09-28T17:30:38Z</dcterms:modified>
</cp:coreProperties>
</file>