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390" r:id="rId2"/>
    <p:sldId id="391" r:id="rId3"/>
    <p:sldId id="392" r:id="rId4"/>
    <p:sldId id="393" r:id="rId5"/>
    <p:sldId id="394" r:id="rId6"/>
    <p:sldId id="395" r:id="rId7"/>
    <p:sldId id="399" r:id="rId8"/>
    <p:sldId id="396" r:id="rId9"/>
    <p:sldId id="397" r:id="rId10"/>
    <p:sldId id="398" r:id="rId11"/>
    <p:sldId id="389" r:id="rId12"/>
    <p:sldId id="388" r:id="rId13"/>
    <p:sldId id="343" r:id="rId14"/>
    <p:sldId id="385" r:id="rId15"/>
    <p:sldId id="358" r:id="rId16"/>
    <p:sldId id="296" r:id="rId17"/>
    <p:sldId id="311" r:id="rId18"/>
    <p:sldId id="340" r:id="rId19"/>
    <p:sldId id="339" r:id="rId20"/>
    <p:sldId id="328" r:id="rId21"/>
    <p:sldId id="353" r:id="rId22"/>
    <p:sldId id="387" r:id="rId23"/>
    <p:sldId id="344" r:id="rId24"/>
    <p:sldId id="361" r:id="rId25"/>
    <p:sldId id="319" r:id="rId26"/>
    <p:sldId id="342" r:id="rId27"/>
    <p:sldId id="355" r:id="rId28"/>
    <p:sldId id="312" r:id="rId2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CCFFFF"/>
    <a:srgbClr val="002952"/>
    <a:srgbClr val="A71A61"/>
    <a:srgbClr val="4F1838"/>
    <a:srgbClr val="202F67"/>
    <a:srgbClr val="0A2147"/>
    <a:srgbClr val="1C30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54" autoAdjust="0"/>
    <p:restoredTop sz="97325" autoAdjust="0"/>
  </p:normalViewPr>
  <p:slideViewPr>
    <p:cSldViewPr>
      <p:cViewPr>
        <p:scale>
          <a:sx n="90" d="100"/>
          <a:sy n="90" d="100"/>
        </p:scale>
        <p:origin x="0"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100" d="100"/>
          <a:sy n="100" d="100"/>
        </p:scale>
        <p:origin x="-960" y="2072"/>
      </p:cViewPr>
      <p:guideLst>
        <p:guide orient="horz" pos="2928"/>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0420379F-25A6-4890-B6DE-8D8EDF30F1BA}" type="datetime1">
              <a:rPr lang="en-US"/>
              <a:pPr/>
              <a:t>12-01-18</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AFC5620-6C48-45D4-A2ED-CDD2AD0E7BD1}" type="slidenum">
              <a:rPr lang="en-US"/>
              <a:pPr/>
              <a:t>‹#›</a:t>
            </a:fld>
            <a:endParaRPr lang="en-US"/>
          </a:p>
        </p:txBody>
      </p:sp>
    </p:spTree>
    <p:extLst>
      <p:ext uri="{BB962C8B-B14F-4D97-AF65-F5344CB8AC3E}">
        <p14:creationId xmlns:p14="http://schemas.microsoft.com/office/powerpoint/2010/main" val="36068679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7A4E20FD-20CE-4163-9FF0-96BA44967EF0}" type="datetime1">
              <a:rPr lang="en-US"/>
              <a:pPr/>
              <a:t>12-01-18</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416425"/>
            <a:ext cx="5486400" cy="4183063"/>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6B1799DC-DDBC-40BC-8FD8-1F5DE426CD94}" type="slidenum">
              <a:rPr lang="en-US"/>
              <a:pPr/>
              <a:t>‹#›</a:t>
            </a:fld>
            <a:endParaRPr lang="en-US"/>
          </a:p>
        </p:txBody>
      </p:sp>
    </p:spTree>
    <p:extLst>
      <p:ext uri="{BB962C8B-B14F-4D97-AF65-F5344CB8AC3E}">
        <p14:creationId xmlns:p14="http://schemas.microsoft.com/office/powerpoint/2010/main" val="227384185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ＭＳ Ｐゴシック" pitchFamily="-11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1799DC-DDBC-40BC-8FD8-1F5DE426CD94}" type="slidenum">
              <a:rPr lang="en-US" smtClean="0"/>
              <a:pPr/>
              <a:t>1</a:t>
            </a:fld>
            <a:endParaRPr lang="en-US"/>
          </a:p>
        </p:txBody>
      </p:sp>
    </p:spTree>
    <p:extLst>
      <p:ext uri="{BB962C8B-B14F-4D97-AF65-F5344CB8AC3E}">
        <p14:creationId xmlns:p14="http://schemas.microsoft.com/office/powerpoint/2010/main" val="27294009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a:lnSpc>
                <a:spcPct val="80000"/>
              </a:lnSpc>
            </a:pPr>
            <a:r>
              <a:rPr lang="en-US" sz="900" smtClean="0"/>
              <a:t>Competing needs and desires within and among the various systems. There will be winners and losers. </a:t>
            </a:r>
            <a:br>
              <a:rPr lang="en-US" sz="900" smtClean="0"/>
            </a:br>
            <a:endParaRPr lang="en-US" sz="900" smtClean="0"/>
          </a:p>
          <a:p>
            <a:pPr>
              <a:lnSpc>
                <a:spcPct val="80000"/>
              </a:lnSpc>
            </a:pPr>
            <a:r>
              <a:rPr lang="en-US" sz="900" smtClean="0"/>
              <a:t>*Let’s take 5 minutes to talk about where libraries fit in…?*</a:t>
            </a:r>
          </a:p>
        </p:txBody>
      </p:sp>
      <p:sp>
        <p:nvSpPr>
          <p:cNvPr id="22531" name="Slide Number Placeholder 3"/>
          <p:cNvSpPr>
            <a:spLocks noGrp="1"/>
          </p:cNvSpPr>
          <p:nvPr>
            <p:ph type="sldNum" sz="quarter" idx="5"/>
          </p:nvPr>
        </p:nvSpPr>
        <p:spPr bwMode="auto">
          <a:noFill/>
          <a:ln>
            <a:miter lim="800000"/>
            <a:headEnd/>
            <a:tailEnd/>
          </a:ln>
        </p:spPr>
        <p:txBody>
          <a:bodyPr/>
          <a:lstStyle/>
          <a:p>
            <a:fld id="{1F418E4F-AAD5-4A31-82C2-39C45688FDB2}" type="slidenum">
              <a:rPr lang="en-US"/>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r>
              <a:rPr lang="en-US" smtClean="0"/>
              <a:t>This life cycle hasn’t changed much. </a:t>
            </a:r>
          </a:p>
          <a:p>
            <a:endParaRPr lang="en-US" smtClean="0"/>
          </a:p>
          <a:p>
            <a:r>
              <a:rPr lang="en-US" smtClean="0"/>
              <a:t>Simplify all of those actions to the process of formulation (generating new ideas, gathering data, formulating manuscripts), registration (this is my idea!), certification (peer review), dissemination (traditionally publication), and preservation</a:t>
            </a:r>
          </a:p>
        </p:txBody>
      </p:sp>
      <p:sp>
        <p:nvSpPr>
          <p:cNvPr id="24579" name="Slide Number Placeholder 3"/>
          <p:cNvSpPr>
            <a:spLocks noGrp="1"/>
          </p:cNvSpPr>
          <p:nvPr>
            <p:ph type="sldNum" sz="quarter" idx="5"/>
          </p:nvPr>
        </p:nvSpPr>
        <p:spPr bwMode="auto">
          <a:noFill/>
          <a:ln>
            <a:miter lim="800000"/>
            <a:headEnd/>
            <a:tailEnd/>
          </a:ln>
        </p:spPr>
        <p:txBody>
          <a:bodyPr/>
          <a:lstStyle/>
          <a:p>
            <a:fld id="{54F8D6D5-721D-433A-A250-9C1142D337A0}" type="slidenum">
              <a:rPr lang="en-US"/>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a:normAutofit fontScale="77500" lnSpcReduction="20000"/>
          </a:bodyPr>
          <a:lstStyle/>
          <a:p>
            <a:pPr>
              <a:spcAft>
                <a:spcPts val="1800"/>
              </a:spcAft>
            </a:pPr>
            <a:r>
              <a:rPr lang="en-US" sz="1400" smtClean="0"/>
              <a:t>For simplicity’s sake, let’s break the complex system of scholarship into just 4 phases (develop slide) that match the way we have mostly perceived the cycle in academic libraries (CLICK through)</a:t>
            </a:r>
          </a:p>
          <a:p>
            <a:pPr>
              <a:spcAft>
                <a:spcPts val="1800"/>
              </a:spcAft>
            </a:pPr>
            <a:endParaRPr lang="en-US" sz="1400" smtClean="0"/>
          </a:p>
          <a:p>
            <a:pPr>
              <a:spcAft>
                <a:spcPts val="1800"/>
              </a:spcAft>
            </a:pPr>
            <a:r>
              <a:rPr lang="en-US" sz="1400" smtClean="0"/>
              <a:t>Then…….CHARACTERISTICS of this system:</a:t>
            </a:r>
          </a:p>
          <a:p>
            <a:pPr>
              <a:spcAft>
                <a:spcPts val="1800"/>
              </a:spcAft>
            </a:pPr>
            <a:r>
              <a:rPr lang="en-US" sz="1400" smtClean="0"/>
              <a:t>     Well-established PROCESS for authors once a mss was submitted</a:t>
            </a:r>
          </a:p>
          <a:p>
            <a:pPr>
              <a:spcAft>
                <a:spcPts val="1800"/>
              </a:spcAft>
            </a:pPr>
            <a:r>
              <a:rPr lang="en-US" sz="1400" smtClean="0"/>
              <a:t>     This process was LINEAR and FORMAL </a:t>
            </a:r>
          </a:p>
          <a:p>
            <a:pPr>
              <a:spcAft>
                <a:spcPts val="1800"/>
              </a:spcAft>
            </a:pPr>
            <a:r>
              <a:rPr lang="en-US" sz="1400" smtClean="0"/>
              <a:t>     and CLOSELY MANAGED by publishers</a:t>
            </a:r>
          </a:p>
          <a:p>
            <a:r>
              <a:rPr lang="en-US" sz="1400" smtClean="0"/>
              <a:t>     </a:t>
            </a:r>
          </a:p>
          <a:p>
            <a:r>
              <a:rPr lang="en-US" sz="1400" smtClean="0"/>
              <a:t>Note how little of the process is controlled by the author/researcher.  Dissemination and Access largely controlled by EXTERNAL AGENTS,  specifically, by publishers and libraries</a:t>
            </a:r>
          </a:p>
          <a:p>
            <a:endParaRPr lang="en-US" sz="1400" smtClean="0"/>
          </a:p>
          <a:p>
            <a:r>
              <a:rPr lang="en-US" sz="1400" smtClean="0"/>
              <a:t>This system worked well enough to please researchers for many, many decades..  </a:t>
            </a:r>
          </a:p>
          <a:p>
            <a:r>
              <a:rPr lang="en-US" sz="1400" smtClean="0"/>
              <a:t>Now that system is under threat from a number of forces and change is happening very fast.</a:t>
            </a:r>
          </a:p>
          <a:p>
            <a:r>
              <a:rPr lang="en-US" sz="1400" smtClean="0"/>
              <a:t>Let’s take a look at THREE disruptive forces that are driving change in the SC System</a:t>
            </a:r>
          </a:p>
        </p:txBody>
      </p:sp>
      <p:sp>
        <p:nvSpPr>
          <p:cNvPr id="26627" name="Slide Number Placeholder 3"/>
          <p:cNvSpPr>
            <a:spLocks noGrp="1"/>
          </p:cNvSpPr>
          <p:nvPr>
            <p:ph type="sldNum" sz="quarter" idx="5"/>
          </p:nvPr>
        </p:nvSpPr>
        <p:spPr bwMode="auto">
          <a:noFill/>
          <a:ln>
            <a:miter lim="800000"/>
            <a:headEnd/>
            <a:tailEnd/>
          </a:ln>
        </p:spPr>
        <p:txBody>
          <a:bodyPr/>
          <a:lstStyle/>
          <a:p>
            <a:fld id="{7A14E940-6BF6-40EE-83E2-023B4A47E210}" type="slidenum">
              <a:rPr lang="en-US"/>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r>
              <a:rPr lang="en-US" smtClean="0"/>
              <a:t>First disruptive force:  </a:t>
            </a:r>
          </a:p>
          <a:p>
            <a:endParaRPr lang="en-US" smtClean="0"/>
          </a:p>
          <a:p>
            <a:r>
              <a:rPr lang="en-US" smtClean="0"/>
              <a:t>After WWII, many of the publishing firms that had supported scholarly publishing began to go public, and the industry became heavily commercialized.  Prices rose to satisfy stockholders and the pressure on library budgets became unbearable.  So libraries cancelled subscriptions.  Publishers, looking for new sources of revenue to replace the lost or stagnant ones, turned to mergers.  As the market consolidated in the hands of fewer and fewer publishers, prices rose even more sharply than they had in the past.  Some thought the advent of online formats would reduce the cost of journals because it so clearly reduced the cost of distribution.  Instead, costs went up, driven by big deals that packaged content in a way that was irresistible to libraries.  Most now agree that this system is UNSUSTAINABLE.  It cannot continue in the way it has always gone.  </a:t>
            </a:r>
          </a:p>
          <a:p>
            <a:endParaRPr lang="en-US" smtClean="0"/>
          </a:p>
          <a:p>
            <a:endParaRPr lang="en-US" smtClean="0"/>
          </a:p>
        </p:txBody>
      </p:sp>
      <p:sp>
        <p:nvSpPr>
          <p:cNvPr id="28675" name="Slide Number Placeholder 3"/>
          <p:cNvSpPr>
            <a:spLocks noGrp="1"/>
          </p:cNvSpPr>
          <p:nvPr>
            <p:ph type="sldNum" sz="quarter" idx="5"/>
          </p:nvPr>
        </p:nvSpPr>
        <p:spPr bwMode="auto">
          <a:noFill/>
          <a:ln>
            <a:miter lim="800000"/>
            <a:headEnd/>
            <a:tailEnd/>
          </a:ln>
        </p:spPr>
        <p:txBody>
          <a:bodyPr/>
          <a:lstStyle/>
          <a:p>
            <a:fld id="{7407D0B9-F3D2-4228-A5BC-48F7AC440D6E}" type="slidenum">
              <a:rPr lang="en-US"/>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normAutofit fontScale="70000" lnSpcReduction="20000"/>
          </a:bodyPr>
          <a:lstStyle/>
          <a:p>
            <a:pPr>
              <a:spcAft>
                <a:spcPts val="1800"/>
              </a:spcAft>
            </a:pPr>
            <a:r>
              <a:rPr lang="en-US" sz="1400" smtClean="0"/>
              <a:t>So we find ourselves under tremendous pressure to cope under a system that is highly dysfunctional.</a:t>
            </a:r>
          </a:p>
          <a:p>
            <a:pPr>
              <a:spcAft>
                <a:spcPts val="1800"/>
              </a:spcAft>
            </a:pPr>
            <a:endParaRPr lang="en-US" sz="1400" smtClean="0"/>
          </a:p>
          <a:p>
            <a:pPr>
              <a:spcAft>
                <a:spcPts val="1800"/>
              </a:spcAft>
            </a:pPr>
            <a:r>
              <a:rPr lang="en-US" sz="1400" smtClean="0"/>
              <a:t>CLICK to remove boxes</a:t>
            </a:r>
          </a:p>
          <a:p>
            <a:pPr>
              <a:spcAft>
                <a:spcPts val="1800"/>
              </a:spcAft>
            </a:pPr>
            <a:endParaRPr lang="en-US" sz="1400" smtClean="0"/>
          </a:p>
          <a:p>
            <a:pPr>
              <a:spcAft>
                <a:spcPts val="1800"/>
              </a:spcAft>
            </a:pPr>
            <a:r>
              <a:rPr lang="en-US" sz="1400" smtClean="0"/>
              <a:t>As librarians, there are three pressure points we need to understand and to explain to our constituents.  All related to economic effects on the market in which published scholarship – </a:t>
            </a:r>
          </a:p>
          <a:p>
            <a:pPr>
              <a:spcAft>
                <a:spcPts val="1800"/>
              </a:spcAft>
              <a:buFontTx/>
              <a:buAutoNum type="arabicParenR"/>
            </a:pPr>
            <a:r>
              <a:rPr lang="en-US" sz="1400" smtClean="0"/>
              <a:t> IP Rights: Enlightened management of IP rights by authors is critical to creating a more sustainable system.  When authors give all their  copyrights to publishers, they give publishers the ability to create scarcity, which translates into very high prices for those who want access.  </a:t>
            </a:r>
            <a:br>
              <a:rPr lang="en-US" sz="1400" smtClean="0"/>
            </a:br>
            <a:endParaRPr lang="en-US" sz="1400" smtClean="0"/>
          </a:p>
          <a:p>
            <a:pPr>
              <a:spcAft>
                <a:spcPts val="1800"/>
              </a:spcAft>
              <a:buFontTx/>
              <a:buAutoNum type="arabicParenR"/>
            </a:pPr>
            <a:r>
              <a:rPr lang="en-US" sz="1400" smtClean="0"/>
              <a:t> Price: The cost of scholarly journals is out of sync with libraries’ ability to pay.  We have to learn to say NO, and our institutions have to understand that until they regain control of their scholarly outputs, we will remain at the mercy of a small group of high-pricing publishers.</a:t>
            </a:r>
            <a:br>
              <a:rPr lang="en-US" sz="1400" smtClean="0"/>
            </a:br>
            <a:endParaRPr lang="en-US" sz="1400" smtClean="0"/>
          </a:p>
          <a:p>
            <a:pPr>
              <a:spcAft>
                <a:spcPts val="1800"/>
              </a:spcAft>
            </a:pPr>
            <a:r>
              <a:rPr lang="en-US" sz="1400" smtClean="0"/>
              <a:t>3) Access: Price is a barrier to access and a barrier to discovery.  Whenever the intellectual output of our institutions is locked behind toll gates, our ability to find cures, grow economies through invention and discovery, and solve societal problems is compromised.  </a:t>
            </a:r>
          </a:p>
        </p:txBody>
      </p:sp>
      <p:sp>
        <p:nvSpPr>
          <p:cNvPr id="30723" name="Slide Number Placeholder 3"/>
          <p:cNvSpPr>
            <a:spLocks noGrp="1"/>
          </p:cNvSpPr>
          <p:nvPr>
            <p:ph type="sldNum" sz="quarter" idx="5"/>
          </p:nvPr>
        </p:nvSpPr>
        <p:spPr bwMode="auto">
          <a:noFill/>
          <a:ln>
            <a:miter lim="800000"/>
            <a:headEnd/>
            <a:tailEnd/>
          </a:ln>
        </p:spPr>
        <p:txBody>
          <a:bodyPr/>
          <a:lstStyle/>
          <a:p>
            <a:fld id="{FF112FA8-740E-48B5-8B5C-14931656880A}" type="slidenum">
              <a:rPr lang="en-US"/>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a:lstStyle/>
          <a:p>
            <a:pPr>
              <a:lnSpc>
                <a:spcPct val="80000"/>
              </a:lnSpc>
            </a:pPr>
            <a:r>
              <a:rPr lang="en-US" smtClean="0">
                <a:solidFill>
                  <a:srgbClr val="FFCC66"/>
                </a:solidFill>
                <a:latin typeface="Lucida Bright" pitchFamily="18" charset="0"/>
              </a:rPr>
              <a:t>2</a:t>
            </a:r>
            <a:r>
              <a:rPr lang="en-US" baseline="30000" smtClean="0">
                <a:solidFill>
                  <a:srgbClr val="FFCC66"/>
                </a:solidFill>
                <a:latin typeface="Lucida Bright" pitchFamily="18" charset="0"/>
              </a:rPr>
              <a:t>nd</a:t>
            </a:r>
            <a:r>
              <a:rPr lang="en-US" smtClean="0">
                <a:solidFill>
                  <a:srgbClr val="FFCC66"/>
                </a:solidFill>
                <a:latin typeface="Lucida Bright" pitchFamily="18" charset="0"/>
              </a:rPr>
              <a:t> Disruptive force:  The Web</a:t>
            </a:r>
          </a:p>
          <a:p>
            <a:pPr>
              <a:lnSpc>
                <a:spcPct val="80000"/>
              </a:lnSpc>
            </a:pPr>
            <a:endParaRPr lang="en-US" smtClean="0">
              <a:solidFill>
                <a:srgbClr val="FFCC66"/>
              </a:solidFill>
              <a:latin typeface="Lucida Bright" pitchFamily="18" charset="0"/>
            </a:endParaRPr>
          </a:p>
          <a:p>
            <a:pPr>
              <a:lnSpc>
                <a:spcPct val="80000"/>
              </a:lnSpc>
            </a:pPr>
            <a:r>
              <a:rPr lang="en-US" smtClean="0">
                <a:solidFill>
                  <a:srgbClr val="FFCC66"/>
                </a:solidFill>
                <a:latin typeface="Lucida Bright" pitchFamily="18" charset="0"/>
              </a:rPr>
              <a:t>The Web has created tremendous opportunity for sharing and creating scholarship over boundaries of time and space</a:t>
            </a:r>
          </a:p>
          <a:p>
            <a:pPr>
              <a:lnSpc>
                <a:spcPct val="80000"/>
              </a:lnSpc>
            </a:pPr>
            <a:r>
              <a:rPr lang="en-US" smtClean="0">
                <a:solidFill>
                  <a:srgbClr val="FFCC66"/>
                </a:solidFill>
                <a:latin typeface="Lucida Bright" pitchFamily="18" charset="0"/>
              </a:rPr>
              <a:t>Has also </a:t>
            </a:r>
            <a:r>
              <a:rPr lang="en-US" b="1" i="1" smtClean="0">
                <a:solidFill>
                  <a:srgbClr val="FFCC66"/>
                </a:solidFill>
                <a:latin typeface="Lucida Bright" pitchFamily="18" charset="0"/>
              </a:rPr>
              <a:t>lowered </a:t>
            </a:r>
            <a:r>
              <a:rPr lang="en-US" b="1" i="1" smtClean="0">
                <a:latin typeface="Lucida Bright" pitchFamily="18" charset="0"/>
              </a:rPr>
              <a:t>difficulty and cost of </a:t>
            </a:r>
            <a:r>
              <a:rPr lang="en-US" smtClean="0">
                <a:latin typeface="Lucida Bright" pitchFamily="18" charset="0"/>
              </a:rPr>
              <a:t>publishing &amp; disseminating</a:t>
            </a:r>
          </a:p>
          <a:p>
            <a:pPr>
              <a:lnSpc>
                <a:spcPct val="80000"/>
              </a:lnSpc>
            </a:pPr>
            <a:r>
              <a:rPr lang="en-US" smtClean="0"/>
              <a:t>……</a:t>
            </a:r>
            <a:r>
              <a:rPr lang="en-US" i="1" smtClean="0">
                <a:solidFill>
                  <a:srgbClr val="FFCC66"/>
                </a:solidFill>
                <a:latin typeface="Lucida Bright" pitchFamily="18" charset="0"/>
              </a:rPr>
              <a:t>created</a:t>
            </a:r>
            <a:r>
              <a:rPr lang="en-US" b="1" i="1" smtClean="0">
                <a:solidFill>
                  <a:srgbClr val="FFCC66"/>
                </a:solidFill>
                <a:latin typeface="Lucida Bright" pitchFamily="18" charset="0"/>
              </a:rPr>
              <a:t> expectation </a:t>
            </a:r>
            <a:r>
              <a:rPr lang="en-US" i="1" smtClean="0">
                <a:solidFill>
                  <a:srgbClr val="FFCC66"/>
                </a:solidFill>
                <a:latin typeface="Lucida Bright" pitchFamily="18" charset="0"/>
              </a:rPr>
              <a:t>of  </a:t>
            </a:r>
            <a:r>
              <a:rPr lang="en-US" smtClean="0">
                <a:latin typeface="Lucida Bright" pitchFamily="18" charset="0"/>
              </a:rPr>
              <a:t>easy, open access</a:t>
            </a:r>
          </a:p>
          <a:p>
            <a:pPr>
              <a:lnSpc>
                <a:spcPct val="80000"/>
              </a:lnSpc>
            </a:pPr>
            <a:r>
              <a:rPr lang="en-US" b="1" i="1" smtClean="0">
                <a:solidFill>
                  <a:srgbClr val="FFCC66"/>
                </a:solidFill>
                <a:latin typeface="Lucida Bright" pitchFamily="18" charset="0"/>
              </a:rPr>
              <a:t>……enabled</a:t>
            </a:r>
            <a:r>
              <a:rPr lang="en-US" b="1" i="1" smtClean="0">
                <a:latin typeface="Lucida Bright" pitchFamily="18" charset="0"/>
              </a:rPr>
              <a:t>  </a:t>
            </a:r>
            <a:r>
              <a:rPr lang="en-US" b="1" smtClean="0">
                <a:latin typeface="Lucida Bright" pitchFamily="18" charset="0"/>
              </a:rPr>
              <a:t>global </a:t>
            </a:r>
            <a:r>
              <a:rPr lang="en-US" smtClean="0">
                <a:latin typeface="Lucida Bright" pitchFamily="18" charset="0"/>
              </a:rPr>
              <a:t>research networks</a:t>
            </a:r>
          </a:p>
          <a:p>
            <a:pPr>
              <a:lnSpc>
                <a:spcPct val="80000"/>
              </a:lnSpc>
            </a:pPr>
            <a:r>
              <a:rPr lang="en-US" b="1" i="1" smtClean="0">
                <a:solidFill>
                  <a:srgbClr val="FFCC66"/>
                </a:solidFill>
                <a:latin typeface="Lucida Bright" pitchFamily="18" charset="0"/>
              </a:rPr>
              <a:t>……reduced time </a:t>
            </a:r>
            <a:r>
              <a:rPr lang="en-US" i="1" smtClean="0">
                <a:solidFill>
                  <a:srgbClr val="FFCC66"/>
                </a:solidFill>
                <a:latin typeface="Lucida Bright" pitchFamily="18" charset="0"/>
              </a:rPr>
              <a:t>between  </a:t>
            </a:r>
            <a:r>
              <a:rPr lang="en-US" smtClean="0">
                <a:latin typeface="Lucida Bright" pitchFamily="18" charset="0"/>
              </a:rPr>
              <a:t>idea creation &amp; dissemination</a:t>
            </a:r>
            <a:r>
              <a:rPr lang="en-US" i="1" smtClean="0">
                <a:latin typeface="Lucida Bright" pitchFamily="18" charset="0"/>
              </a:rPr>
              <a:t> </a:t>
            </a:r>
            <a:endParaRPr lang="en-US" smtClean="0"/>
          </a:p>
          <a:p>
            <a:pPr>
              <a:lnSpc>
                <a:spcPct val="80000"/>
              </a:lnSpc>
            </a:pPr>
            <a:endParaRPr lang="en-CA" smtClean="0"/>
          </a:p>
          <a:p>
            <a:pPr>
              <a:lnSpc>
                <a:spcPct val="80000"/>
              </a:lnSpc>
            </a:pPr>
            <a:endParaRPr lang="en-US" sz="900" smtClean="0"/>
          </a:p>
        </p:txBody>
      </p:sp>
      <p:sp>
        <p:nvSpPr>
          <p:cNvPr id="32771" name="Slide Number Placeholder 3"/>
          <p:cNvSpPr>
            <a:spLocks noGrp="1"/>
          </p:cNvSpPr>
          <p:nvPr>
            <p:ph type="sldNum" sz="quarter" idx="5"/>
          </p:nvPr>
        </p:nvSpPr>
        <p:spPr bwMode="auto">
          <a:noFill/>
          <a:ln>
            <a:miter lim="800000"/>
            <a:headEnd/>
            <a:tailEnd/>
          </a:ln>
        </p:spPr>
        <p:txBody>
          <a:bodyPr/>
          <a:lstStyle/>
          <a:p>
            <a:fld id="{7613F5B6-2AAE-4FB1-AB54-D6E5F152801D}" type="slidenum">
              <a:rPr lang="en-US"/>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a:lstStyle/>
          <a:p>
            <a:r>
              <a:rPr lang="en-US" smtClean="0">
                <a:latin typeface="Arial" charset="0"/>
              </a:rPr>
              <a:t>Marginal cost of a copy is zero.</a:t>
            </a:r>
          </a:p>
          <a:p>
            <a:r>
              <a:rPr lang="en-US" smtClean="0">
                <a:latin typeface="Arial" charset="0"/>
              </a:rPr>
              <a:t>Monopolies in this context are silly.</a:t>
            </a:r>
          </a:p>
          <a:p>
            <a:endParaRPr lang="en-US" smtClean="0">
              <a:latin typeface="Arial" charset="0"/>
            </a:endParaRPr>
          </a:p>
          <a:p>
            <a:r>
              <a:rPr lang="en-US" smtClean="0">
                <a:latin typeface="Arial" charset="0"/>
              </a:rPr>
              <a:t>Now scholars are beginning to really exploit the power of the Web and we find that naturally circular, work-flow- friendly systems are beginning to threaten the established system.  In effect, Scholars are finding that they can communicate throughout the creative and publishing phases without the mediation of a publisher.   </a:t>
            </a:r>
          </a:p>
        </p:txBody>
      </p:sp>
      <p:sp>
        <p:nvSpPr>
          <p:cNvPr id="34819" name="Slide Number Placeholder 3"/>
          <p:cNvSpPr>
            <a:spLocks noGrp="1"/>
          </p:cNvSpPr>
          <p:nvPr>
            <p:ph type="sldNum" sz="quarter" idx="5"/>
          </p:nvPr>
        </p:nvSpPr>
        <p:spPr bwMode="auto">
          <a:noFill/>
          <a:ln>
            <a:miter lim="800000"/>
            <a:headEnd/>
            <a:tailEnd/>
          </a:ln>
        </p:spPr>
        <p:txBody>
          <a:bodyPr/>
          <a:lstStyle/>
          <a:p>
            <a:fld id="{00760AA4-947C-4B36-A047-0E1BE84733E5}" type="slidenum">
              <a:rPr lang="en-US"/>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a:lstStyle/>
          <a:p>
            <a:r>
              <a:rPr lang="en-US" smtClean="0">
                <a:latin typeface="Arial" charset="0"/>
              </a:rPr>
              <a:t>the question of what the ultimate role of publishers and libraries will be in the lifecycle of scholarly communications.  </a:t>
            </a:r>
          </a:p>
          <a:p>
            <a:endParaRPr lang="en-US" smtClean="0">
              <a:latin typeface="Arial" charset="0"/>
            </a:endParaRPr>
          </a:p>
          <a:p>
            <a:r>
              <a:rPr lang="en-US" smtClean="0">
                <a:latin typeface="Arial" charset="0"/>
              </a:rPr>
              <a:t>*Let’s break for a 5 minute discussion of the questions*</a:t>
            </a:r>
          </a:p>
        </p:txBody>
      </p:sp>
      <p:sp>
        <p:nvSpPr>
          <p:cNvPr id="36867" name="Slide Number Placeholder 3"/>
          <p:cNvSpPr>
            <a:spLocks noGrp="1"/>
          </p:cNvSpPr>
          <p:nvPr>
            <p:ph type="sldNum" sz="quarter" idx="5"/>
          </p:nvPr>
        </p:nvSpPr>
        <p:spPr bwMode="auto">
          <a:noFill/>
          <a:ln>
            <a:miter lim="800000"/>
            <a:headEnd/>
            <a:tailEnd/>
          </a:ln>
        </p:spPr>
        <p:txBody>
          <a:bodyPr/>
          <a:lstStyle/>
          <a:p>
            <a:fld id="{6D8CC4F6-EF95-4271-A7AE-CE06212BF2DB}" type="slidenum">
              <a:rPr lang="en-US"/>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a:lstStyle/>
          <a:p>
            <a:r>
              <a:rPr lang="en-US" smtClean="0"/>
              <a:t>Ask for suggestions of new system examples, where libraries are fitting in</a:t>
            </a:r>
          </a:p>
          <a:p>
            <a:endParaRPr lang="en-US" smtClean="0"/>
          </a:p>
          <a:p>
            <a:r>
              <a:rPr lang="en-US" smtClean="0"/>
              <a:t>*5 minute discussion*</a:t>
            </a:r>
          </a:p>
        </p:txBody>
      </p:sp>
      <p:sp>
        <p:nvSpPr>
          <p:cNvPr id="38915" name="Slide Number Placeholder 3"/>
          <p:cNvSpPr>
            <a:spLocks noGrp="1"/>
          </p:cNvSpPr>
          <p:nvPr>
            <p:ph type="sldNum" sz="quarter" idx="5"/>
          </p:nvPr>
        </p:nvSpPr>
        <p:spPr bwMode="auto">
          <a:noFill/>
          <a:ln>
            <a:miter lim="800000"/>
            <a:headEnd/>
            <a:tailEnd/>
          </a:ln>
        </p:spPr>
        <p:txBody>
          <a:bodyPr/>
          <a:lstStyle/>
          <a:p>
            <a:fld id="{E508944B-9FCF-488D-BDB6-F38AA58F4EFC}" type="slidenum">
              <a:rPr lang="en-US"/>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a:lstStyle/>
          <a:p>
            <a:r>
              <a:rPr lang="en-US" dirty="0" smtClean="0"/>
              <a:t>The final disruptive force </a:t>
            </a:r>
            <a:r>
              <a:rPr lang="en-US" dirty="0"/>
              <a:t>I</a:t>
            </a:r>
            <a:r>
              <a:rPr lang="en-US" dirty="0" smtClean="0"/>
              <a:t> </a:t>
            </a:r>
            <a:r>
              <a:rPr lang="en-US" dirty="0" smtClean="0"/>
              <a:t>invite you to consider is the Open Movement itself.  </a:t>
            </a:r>
            <a:endParaRPr lang="en-US" sz="1600" dirty="0" smtClean="0"/>
          </a:p>
          <a:p>
            <a:r>
              <a:rPr lang="en-US" dirty="0" smtClean="0"/>
              <a:t>This is a third leg of these forces– the economic, the technological and now the social.</a:t>
            </a:r>
            <a:endParaRPr lang="en-US" sz="1600" dirty="0" smtClean="0"/>
          </a:p>
          <a:p>
            <a:r>
              <a:rPr lang="en-US" dirty="0" smtClean="0"/>
              <a:t>The pressure of this disruptive force comes from society itself. It is very strong as the global academic community recognizes how interdependent it is. It now demands inclusiveness, its social and cultural fabric requires sharing for innovative and interdisciplinary experiments that add to the Knowledge Commons without borders.  </a:t>
            </a:r>
            <a:endParaRPr lang="en-US" sz="1600" dirty="0" smtClean="0"/>
          </a:p>
          <a:p>
            <a:r>
              <a:rPr lang="en-US" dirty="0" smtClean="0"/>
              <a:t>How and why we communicate as scholars is now pressured by the urgent need to share without borders, whether economic, social or political.</a:t>
            </a:r>
            <a:endParaRPr lang="en-US" sz="1600" dirty="0" smtClean="0"/>
          </a:p>
          <a:p>
            <a:r>
              <a:rPr lang="en-US" dirty="0" smtClean="0"/>
              <a:t>This shift moves the global academic community closer to what are our ethics and values as librarians. </a:t>
            </a:r>
            <a:endParaRPr lang="en-US" sz="1600" dirty="0" smtClean="0"/>
          </a:p>
        </p:txBody>
      </p:sp>
      <p:sp>
        <p:nvSpPr>
          <p:cNvPr id="40963" name="Slide Number Placeholder 3"/>
          <p:cNvSpPr>
            <a:spLocks noGrp="1"/>
          </p:cNvSpPr>
          <p:nvPr>
            <p:ph type="sldNum" sz="quarter" idx="5"/>
          </p:nvPr>
        </p:nvSpPr>
        <p:spPr bwMode="auto">
          <a:noFill/>
          <a:ln>
            <a:miter lim="800000"/>
            <a:headEnd/>
            <a:tailEnd/>
          </a:ln>
        </p:spPr>
        <p:txBody>
          <a:bodyPr/>
          <a:lstStyle/>
          <a:p>
            <a:fld id="{E36818F3-4345-4A50-A5FF-57C37175BA49}" type="slidenum">
              <a:rPr lang="en-US"/>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mtClean="0"/>
              <a:t>Each presenter introduces themselves and talk a little bit about the perspective you bring to the workshop.</a:t>
            </a:r>
          </a:p>
          <a:p>
            <a:pPr eaLnBrk="1" hangingPunct="1"/>
            <a:endParaRPr lang="en-US" smtClean="0"/>
          </a:p>
          <a:p>
            <a:pPr eaLnBrk="1" hangingPunct="1"/>
            <a:r>
              <a:rPr lang="en-US" smtClean="0"/>
              <a:t>For the ‘who are you’ section, ask the group to raise hands if a reference librarian, liaison librarian, cataloger, administrator, scholarly communications librarian, digital services, etc. Ask who we left out.</a:t>
            </a:r>
          </a:p>
          <a:p>
            <a:pPr eaLnBrk="1" hangingPunct="1"/>
            <a:endParaRPr lang="en-US" smtClean="0"/>
          </a:p>
          <a:p>
            <a:pPr eaLnBrk="1" hangingPunct="1"/>
            <a:r>
              <a:rPr lang="en-US" smtClean="0"/>
              <a:t>Ask the group who is from a research university, liberal arts, community college, etc. Ask who we left out.</a:t>
            </a: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7E6D003-57F7-4734-9325-60E0A130304A}" type="slidenum">
              <a:rPr lang="en-US"/>
              <a:pPr eaLnBrk="1" hangingPunct="1"/>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lstStyle/>
          <a:p>
            <a:r>
              <a:rPr lang="en-US" sz="1600" smtClean="0">
                <a:latin typeface="Lucida Bright" pitchFamily="18" charset="0"/>
              </a:rPr>
              <a:t>Open access to scholarship</a:t>
            </a:r>
          </a:p>
          <a:p>
            <a:r>
              <a:rPr lang="en-US" sz="1600" smtClean="0">
                <a:latin typeface="Lucida Bright" pitchFamily="18" charset="0"/>
              </a:rPr>
              <a:t>Public access to taxpayer funded research</a:t>
            </a:r>
          </a:p>
          <a:p>
            <a:r>
              <a:rPr lang="en-US" sz="1600" smtClean="0">
                <a:latin typeface="Lucida Bright" pitchFamily="18" charset="0"/>
              </a:rPr>
              <a:t>Social movements toward sharing &amp; remix</a:t>
            </a:r>
          </a:p>
          <a:p>
            <a:endParaRPr lang="en-US" smtClean="0"/>
          </a:p>
        </p:txBody>
      </p:sp>
      <p:sp>
        <p:nvSpPr>
          <p:cNvPr id="43011" name="Slide Number Placeholder 3"/>
          <p:cNvSpPr>
            <a:spLocks noGrp="1"/>
          </p:cNvSpPr>
          <p:nvPr>
            <p:ph type="sldNum" sz="quarter" idx="5"/>
          </p:nvPr>
        </p:nvSpPr>
        <p:spPr bwMode="auto">
          <a:noFill/>
          <a:ln>
            <a:miter lim="800000"/>
            <a:headEnd/>
            <a:tailEnd/>
          </a:ln>
        </p:spPr>
        <p:txBody>
          <a:bodyPr/>
          <a:lstStyle/>
          <a:p>
            <a:fld id="{D4DA1B61-C2E2-479A-BCEF-1A4AC4E6122B}" type="slidenum">
              <a:rPr lang="en-US"/>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a:lnSpc>
                <a:spcPct val="90000"/>
              </a:lnSpc>
            </a:pPr>
            <a:r>
              <a:rPr lang="en-US" smtClean="0"/>
              <a:t>So that brings us to the work at hand today.   In this presentation, I hope you have seen how some of the pieces fit together, and why transformation* is important (if not inevitable).  What we are going to do now is to go more deeply into some of the issues I’ve highlighted in this introduction.  As we go, please keep in mind that the purpose of today’s workshop is CLICK </a:t>
            </a:r>
          </a:p>
          <a:p>
            <a:pPr>
              <a:lnSpc>
                <a:spcPct val="90000"/>
              </a:lnSpc>
            </a:pPr>
            <a:endParaRPr lang="en-US" smtClean="0"/>
          </a:p>
          <a:p>
            <a:pPr>
              <a:lnSpc>
                <a:spcPct val="90000"/>
              </a:lnSpc>
            </a:pPr>
            <a:r>
              <a:rPr lang="en-US" smtClean="0"/>
              <a:t>*Some are more comfortable with speaking in terms of transformation rather than reform, but given individuals’ campus environments, reform might resonate more</a:t>
            </a:r>
          </a:p>
        </p:txBody>
      </p:sp>
      <p:sp>
        <p:nvSpPr>
          <p:cNvPr id="45059" name="Slide Number Placeholder 3"/>
          <p:cNvSpPr>
            <a:spLocks noGrp="1"/>
          </p:cNvSpPr>
          <p:nvPr>
            <p:ph type="sldNum" sz="quarter" idx="5"/>
          </p:nvPr>
        </p:nvSpPr>
        <p:spPr bwMode="auto">
          <a:noFill/>
          <a:ln>
            <a:miter lim="800000"/>
            <a:headEnd/>
            <a:tailEnd/>
          </a:ln>
        </p:spPr>
        <p:txBody>
          <a:bodyPr/>
          <a:lstStyle/>
          <a:p>
            <a:fld id="{AC5FBC3A-A66E-45F1-8811-498B8A589ECC}" type="slidenum">
              <a:rPr lang="en-US"/>
              <a:pPr/>
              <a:t>25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r>
              <a:rPr lang="en-US" smtClean="0"/>
              <a:t>To help our libraries begin to build the capacity to……</a:t>
            </a:r>
          </a:p>
        </p:txBody>
      </p:sp>
      <p:sp>
        <p:nvSpPr>
          <p:cNvPr id="47107" name="Slide Number Placeholder 3"/>
          <p:cNvSpPr>
            <a:spLocks noGrp="1"/>
          </p:cNvSpPr>
          <p:nvPr>
            <p:ph type="sldNum" sz="quarter" idx="5"/>
          </p:nvPr>
        </p:nvSpPr>
        <p:spPr bwMode="auto">
          <a:noFill/>
          <a:ln>
            <a:miter lim="800000"/>
            <a:headEnd/>
            <a:tailEnd/>
          </a:ln>
        </p:spPr>
        <p:txBody>
          <a:bodyPr/>
          <a:lstStyle/>
          <a:p>
            <a:fld id="{B9F25BE7-22EC-4AD4-B785-0AB1B4CB13F2}" type="slidenum">
              <a:rPr lang="en-US"/>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r>
              <a:rPr lang="en-US" smtClean="0"/>
              <a:t>To help our libraries begin to build the capacity to……</a:t>
            </a:r>
          </a:p>
        </p:txBody>
      </p:sp>
      <p:sp>
        <p:nvSpPr>
          <p:cNvPr id="49155" name="Slide Number Placeholder 3"/>
          <p:cNvSpPr>
            <a:spLocks noGrp="1"/>
          </p:cNvSpPr>
          <p:nvPr>
            <p:ph type="sldNum" sz="quarter" idx="5"/>
          </p:nvPr>
        </p:nvSpPr>
        <p:spPr bwMode="auto">
          <a:noFill/>
          <a:ln>
            <a:miter lim="800000"/>
            <a:headEnd/>
            <a:tailEnd/>
          </a:ln>
        </p:spPr>
        <p:txBody>
          <a:bodyPr/>
          <a:lstStyle/>
          <a:p>
            <a:fld id="{EA8BE96D-F588-4CB7-BA0F-D42F8716DB3E}" type="slidenum">
              <a:rPr lang="en-US"/>
              <a:pPr/>
              <a:t>27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bwMode="auto">
          <a:noFill/>
          <a:ln>
            <a:miter lim="800000"/>
            <a:headEnd/>
            <a:tailEnd/>
          </a:ln>
        </p:spPr>
        <p:txBody>
          <a:bodyPr/>
          <a:lstStyle/>
          <a:p>
            <a:fld id="{F77322E7-1AE0-4A4B-8CD0-E654D419A75C}" type="slidenum">
              <a:rPr lang="en-US"/>
              <a:pPr/>
              <a:t>28</a:t>
            </a:fld>
            <a:endParaRPr lang="en-US"/>
          </a:p>
        </p:txBody>
      </p:sp>
      <p:sp>
        <p:nvSpPr>
          <p:cNvPr id="51202" name="Rectangle 2"/>
          <p:cNvSpPr>
            <a:spLocks noGrp="1" noRot="1" noChangeAspect="1" noChangeArrowheads="1" noTextEdit="1"/>
          </p:cNvSpPr>
          <p:nvPr>
            <p:ph type="sldImg"/>
          </p:nvPr>
        </p:nvSpPr>
        <p:spPr bwMode="auto">
          <a:xfrm>
            <a:off x="1104900" y="671513"/>
            <a:ext cx="4648200" cy="3486150"/>
          </a:xfrm>
          <a:solidFill>
            <a:srgbClr val="FFFFFF"/>
          </a:solidFill>
          <a:ln>
            <a:solidFill>
              <a:srgbClr val="000000"/>
            </a:solidFill>
            <a:miter lim="800000"/>
            <a:headEnd/>
            <a:tailEnd/>
          </a:ln>
        </p:spPr>
      </p:sp>
      <p:sp>
        <p:nvSpPr>
          <p:cNvPr id="51203" name="Rectangle 3"/>
          <p:cNvSpPr>
            <a:spLocks noGrp="1" noChangeArrowheads="1"/>
          </p:cNvSpPr>
          <p:nvPr>
            <p:ph type="body" idx="1"/>
          </p:nvPr>
        </p:nvSpPr>
        <p:spPr bwMode="auto">
          <a:solidFill>
            <a:srgbClr val="FFFFFF"/>
          </a:solidFill>
          <a:ln>
            <a:solidFill>
              <a:srgbClr val="000000"/>
            </a:solidFill>
            <a:miter lim="800000"/>
            <a:headEnd/>
            <a:tailEnd/>
          </a:ln>
        </p:spPr>
        <p:txBody>
          <a:bodyPr lIns="89730" tIns="44865" rIns="89730" bIns="44865"/>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MS PGothic" pitchFamily="34" charset="-128"/>
              </a:rPr>
              <a:t>Some of you may feel like Steve here….you signed on to a career in librarianship that was all about getting information in the hands of users, and now you look around and see a forest of issues and competencies that take your energies in a whole new direction.  </a:t>
            </a:r>
          </a:p>
          <a:p>
            <a:pPr eaLnBrk="1" hangingPunct="1">
              <a:spcBef>
                <a:spcPct val="0"/>
              </a:spcBef>
            </a:pPr>
            <a:endParaRPr lang="en-US" smtClean="0">
              <a:ea typeface="MS PGothic" pitchFamily="34" charset="-128"/>
            </a:endParaRPr>
          </a:p>
          <a:p>
            <a:pPr eaLnBrk="1" hangingPunct="1">
              <a:spcBef>
                <a:spcPct val="0"/>
              </a:spcBef>
            </a:pPr>
            <a:r>
              <a:rPr lang="en-US" smtClean="0">
                <a:ea typeface="MS PGothic" pitchFamily="34" charset="-128"/>
              </a:rPr>
              <a:t>The purpose of this workshop is to help you begin feeling at home in the forest </a:t>
            </a:r>
            <a:r>
              <a:rPr lang="en-US" smtClean="0">
                <a:ea typeface="MS PGothic" pitchFamily="34" charset="-128"/>
                <a:sym typeface="Wingdings" pitchFamily="2" charset="2"/>
              </a:rPr>
              <a:t></a:t>
            </a:r>
            <a:endParaRPr lang="en-US" smtClean="0">
              <a:ea typeface="MS PGothic" pitchFamily="34"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5FDD956-B0F6-47E7-A11C-D06DFDD8D6DA}" type="slidenum">
              <a:rPr lang="en-US">
                <a:cs typeface="Arial" charset="0"/>
              </a:rPr>
              <a:pPr eaLnBrk="1" hangingPunct="1"/>
              <a:t>3</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B1799DC-DDBC-40BC-8FD8-1F5DE426CD94}" type="slidenum">
              <a:rPr lang="en-US" smtClean="0"/>
              <a:pPr/>
              <a:t>4</a:t>
            </a:fld>
            <a:endParaRPr lang="en-US"/>
          </a:p>
        </p:txBody>
      </p:sp>
    </p:spTree>
    <p:extLst>
      <p:ext uri="{BB962C8B-B14F-4D97-AF65-F5344CB8AC3E}">
        <p14:creationId xmlns:p14="http://schemas.microsoft.com/office/powerpoint/2010/main" val="995868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Rot="1" noChangeAspect="1" noTextEdit="1"/>
          </p:cNvSpPr>
          <p:nvPr>
            <p:ph type="sldImg"/>
          </p:nvPr>
        </p:nvSpPr>
        <p:spPr>
          <a:ln/>
        </p:spPr>
      </p:sp>
      <p:sp>
        <p:nvSpPr>
          <p:cNvPr id="21507" name="Rectangle 1027"/>
          <p:cNvSpPr>
            <a:spLocks noGrp="1"/>
          </p:cNvSpPr>
          <p:nvPr>
            <p:ph type="body" idx="1"/>
          </p:nvPr>
        </p:nvSpPr>
        <p:spPr>
          <a:xfrm>
            <a:off x="915021" y="4415077"/>
            <a:ext cx="5027959" cy="4183539"/>
          </a:xfrm>
        </p:spPr>
        <p:txBody>
          <a:bodyPr/>
          <a:lstStyle/>
          <a:p>
            <a:r>
              <a:rPr lang="en-US" sz="1400" dirty="0" smtClean="0">
                <a:latin typeface="Calibri" charset="0"/>
                <a:ea typeface="ＭＳ Ｐゴシック" charset="0"/>
                <a:cs typeface="ＭＳ Ｐゴシック" charset="0"/>
              </a:rPr>
              <a:t>Many definitions:</a:t>
            </a:r>
          </a:p>
          <a:p>
            <a:r>
              <a:rPr lang="en-US" sz="1400" dirty="0" smtClean="0">
                <a:latin typeface="Calibri" charset="0"/>
                <a:ea typeface="ＭＳ Ｐゴシック" charset="0"/>
                <a:cs typeface="ＭＳ Ｐゴシック" charset="0"/>
              </a:rPr>
              <a:t>- SC as a term found in the literature in the 90’s as a way broadening out the definition of scholarly publishing to include technological interaction as a result of the Web. Come to mean a watch word for enormous changes in the system of scholarship.</a:t>
            </a:r>
            <a:endParaRPr lang="en-US" sz="1400" dirty="0" smtClean="0">
              <a:latin typeface="Calibri" charset="0"/>
              <a:ea typeface="ＭＳ Ｐゴシック" charset="0"/>
              <a:cs typeface="ＭＳ Ｐゴシック" charset="0"/>
            </a:endParaRPr>
          </a:p>
          <a:p>
            <a:endParaRPr lang="en-US" sz="1400" dirty="0">
              <a:latin typeface="Calibri" charset="0"/>
              <a:ea typeface="ＭＳ Ｐゴシック" charset="0"/>
              <a:cs typeface="ＭＳ Ｐゴシック" charset="0"/>
            </a:endParaRPr>
          </a:p>
          <a:p>
            <a:r>
              <a:rPr lang="en-US" sz="1400" dirty="0" smtClean="0">
                <a:latin typeface="Calibri" charset="0"/>
                <a:ea typeface="ＭＳ Ｐゴシック" charset="0"/>
                <a:cs typeface="ＭＳ Ｐゴシック" charset="0"/>
              </a:rPr>
              <a:t>- Consider a definition that has resonance </a:t>
            </a:r>
            <a:r>
              <a:rPr lang="en-US" sz="1400" dirty="0" smtClean="0">
                <a:latin typeface="Calibri" charset="0"/>
                <a:ea typeface="ＭＳ Ｐゴシック" charset="0"/>
                <a:cs typeface="ＭＳ Ｐゴシック" charset="0"/>
              </a:rPr>
              <a:t>at your institution or one that matches your strategic direction.</a:t>
            </a:r>
            <a:endParaRPr lang="en-US" sz="1400" dirty="0">
              <a:latin typeface="Calibri"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This exercise can either be a group activity or a solo activity depending on the size/make-up of the group and the inclination of the presenters.</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96198D0-ED6D-4613-B055-6CEAB5158C03}" type="slidenum">
              <a:rPr lang="en-US"/>
              <a:pPr eaLnBrk="1" hangingPunct="1"/>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Lucida Grande" charset="0"/>
              <a:ea typeface="ＭＳ Ｐゴシック" charset="0"/>
              <a:cs typeface="ＭＳ Ｐゴシック" charset="0"/>
            </a:endParaRP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eaLnBrk="1" hangingPunct="1"/>
            <a:fld id="{E037158D-38C9-8C4F-AA70-FE94DB9E6DA6}" type="slidenum">
              <a:rPr lang="en-US" sz="1200"/>
              <a:pPr eaLnBrk="1" hangingPunct="1"/>
              <a:t>11</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a:lstStyle/>
          <a:p>
            <a:pPr>
              <a:lnSpc>
                <a:spcPct val="80000"/>
              </a:lnSpc>
            </a:pPr>
            <a:r>
              <a:rPr lang="en-US" b="1" i="1" smtClean="0">
                <a:solidFill>
                  <a:srgbClr val="FFCC66"/>
                </a:solidFill>
                <a:latin typeface="Lucida Bright" pitchFamily="18" charset="0"/>
              </a:rPr>
              <a:t>Librarians are the only people in this system thinking like librarians. We collect and preserve the scholarly record in order to support teaching, learning and research. </a:t>
            </a:r>
            <a:endParaRPr lang="en-US" smtClean="0"/>
          </a:p>
          <a:p>
            <a:pPr>
              <a:lnSpc>
                <a:spcPct val="80000"/>
              </a:lnSpc>
            </a:pPr>
            <a:endParaRPr lang="en-CA" smtClean="0"/>
          </a:p>
          <a:p>
            <a:pPr>
              <a:lnSpc>
                <a:spcPct val="80000"/>
              </a:lnSpc>
            </a:pPr>
            <a:endParaRPr lang="en-US" sz="900" smtClean="0"/>
          </a:p>
        </p:txBody>
      </p:sp>
      <p:sp>
        <p:nvSpPr>
          <p:cNvPr id="18435" name="Slide Number Placeholder 3"/>
          <p:cNvSpPr>
            <a:spLocks noGrp="1"/>
          </p:cNvSpPr>
          <p:nvPr>
            <p:ph type="sldNum" sz="quarter" idx="5"/>
          </p:nvPr>
        </p:nvSpPr>
        <p:spPr bwMode="auto">
          <a:noFill/>
          <a:ln>
            <a:miter lim="800000"/>
            <a:headEnd/>
            <a:tailEnd/>
          </a:ln>
        </p:spPr>
        <p:txBody>
          <a:bodyPr/>
          <a:lstStyle/>
          <a:p>
            <a:fld id="{EEB6CD3F-870B-44D8-98D4-04554EA31E2C}" type="slidenum">
              <a:rPr lang="en-US"/>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a:lstStyle/>
          <a:p>
            <a:r>
              <a:rPr lang="en-US" smtClean="0"/>
              <a:t>The inclusion of the public in discussions of scholarly publishing is a big shift. Realization that the benefit and value of scholarship can extend far beyond the walls of the university.</a:t>
            </a:r>
          </a:p>
          <a:p>
            <a:endParaRPr lang="en-US" smtClean="0"/>
          </a:p>
          <a:p>
            <a:r>
              <a:rPr lang="en-US" smtClean="0"/>
              <a:t>Not just scholars writing for other scholars. </a:t>
            </a:r>
            <a:endParaRPr lang="en-CA" smtClean="0"/>
          </a:p>
          <a:p>
            <a:endParaRPr lang="en-US" smtClean="0"/>
          </a:p>
        </p:txBody>
      </p:sp>
      <p:sp>
        <p:nvSpPr>
          <p:cNvPr id="20483" name="Slide Number Placeholder 3"/>
          <p:cNvSpPr>
            <a:spLocks noGrp="1"/>
          </p:cNvSpPr>
          <p:nvPr>
            <p:ph type="sldNum" sz="quarter" idx="5"/>
          </p:nvPr>
        </p:nvSpPr>
        <p:spPr bwMode="auto">
          <a:noFill/>
          <a:ln>
            <a:miter lim="800000"/>
            <a:headEnd/>
            <a:tailEnd/>
          </a:ln>
        </p:spPr>
        <p:txBody>
          <a:bodyPr/>
          <a:lstStyle/>
          <a:p>
            <a:fld id="{45872A0D-9C24-4DE5-AAB9-D75C8D5ACEDA}" type="slidenum">
              <a:rPr lang="en-US"/>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2701925" y="2130425"/>
            <a:ext cx="4800600" cy="1470025"/>
          </a:xfrm>
        </p:spPr>
        <p:txBody>
          <a:bodyPr anchor="ctr"/>
          <a:lstStyle>
            <a:lvl1pPr>
              <a:defRPr/>
            </a:lvl1pPr>
          </a:lstStyle>
          <a:p>
            <a:r>
              <a:rPr lang="en-US"/>
              <a:t>Click to edit Master title style</a:t>
            </a:r>
          </a:p>
        </p:txBody>
      </p:sp>
      <p:sp>
        <p:nvSpPr>
          <p:cNvPr id="21507"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endParaRPr lang="en-US"/>
          </a:p>
        </p:txBody>
      </p:sp>
      <p:sp>
        <p:nvSpPr>
          <p:cNvPr id="5" name="Rectangle 5"/>
          <p:cNvSpPr>
            <a:spLocks noGrp="1" noChangeArrowheads="1"/>
          </p:cNvSpPr>
          <p:nvPr>
            <p:ph type="ftr" sz="quarter" idx="11"/>
          </p:nvPr>
        </p:nvSpPr>
        <p:spPr/>
        <p:txBody>
          <a:bodyPr/>
          <a:lstStyle>
            <a:lvl1pPr>
              <a:defRPr/>
            </a:lvl1pPr>
          </a:lstStyle>
          <a:p>
            <a:endParaRPr lang="en-US"/>
          </a:p>
        </p:txBody>
      </p:sp>
      <p:sp>
        <p:nvSpPr>
          <p:cNvPr id="6" name="Rectangle 6"/>
          <p:cNvSpPr>
            <a:spLocks noGrp="1" noChangeArrowheads="1"/>
          </p:cNvSpPr>
          <p:nvPr>
            <p:ph type="sldNum" sz="quarter" idx="12"/>
          </p:nvPr>
        </p:nvSpPr>
        <p:spPr/>
        <p:txBody>
          <a:bodyPr/>
          <a:lstStyle>
            <a:lvl1pPr>
              <a:defRPr/>
            </a:lvl1pPr>
          </a:lstStyle>
          <a:p>
            <a:fld id="{14B959DF-20F3-4723-9F9E-4B4013FFA4A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4EE7A032-0A94-4401-8169-3C13F41767E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3991F9A-1B47-4585-A4A1-FD42F82426E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2A63F140-8734-432F-9D80-E587052178C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67BCBF3-6750-496F-8A83-3B1614A097C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38B0875A-53DF-48BD-9459-3A744B53F26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C5A9B612-29E1-4386-AA7C-BC4B46B34C7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57F458D7-E363-488D-A5A8-236DEDBA166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9AFF316D-7D27-4184-835F-D98DC905C03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93C99A6E-EBF6-4001-95E7-183200DB7A7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76C57BC7-3FB3-4AAD-824B-A09D2CDEA30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tags" Target="../tags/tag1.xml"/><Relationship Id="rId14" Type="http://schemas.openxmlformats.org/officeDocument/2006/relationships/tags" Target="../tags/tag2.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95129C9-1613-43C5-B0E4-92AAAB404349}"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txStyles>
    <p:titleStyle>
      <a:lvl1pPr algn="l" rtl="0" eaLnBrk="0" fontAlgn="base" hangingPunct="0">
        <a:spcBef>
          <a:spcPct val="0"/>
        </a:spcBef>
        <a:spcAft>
          <a:spcPct val="0"/>
        </a:spcAft>
        <a:buClr>
          <a:srgbClr val="000000"/>
        </a:buClr>
        <a:buSzPct val="100000"/>
        <a:defRPr sz="3200">
          <a:solidFill>
            <a:schemeClr val="tx1"/>
          </a:solidFill>
          <a:latin typeface="+mj-lt"/>
          <a:ea typeface="+mj-ea"/>
          <a:cs typeface="+mj-cs"/>
        </a:defRPr>
      </a:lvl1pPr>
      <a:lvl2pPr algn="l" rtl="0" eaLnBrk="0" fontAlgn="base" hangingPunct="0">
        <a:spcBef>
          <a:spcPct val="0"/>
        </a:spcBef>
        <a:spcAft>
          <a:spcPct val="0"/>
        </a:spcAft>
        <a:buClr>
          <a:srgbClr val="000000"/>
        </a:buClr>
        <a:buSzPct val="100000"/>
        <a:defRPr sz="3200">
          <a:solidFill>
            <a:schemeClr val="tx1"/>
          </a:solidFill>
          <a:latin typeface="Arial" pitchFamily="-110" charset="0"/>
          <a:ea typeface="Arial" pitchFamily="-110" charset="0"/>
          <a:cs typeface="Arial" pitchFamily="-110" charset="0"/>
        </a:defRPr>
      </a:lvl2pPr>
      <a:lvl3pPr algn="l" rtl="0" eaLnBrk="0" fontAlgn="base" hangingPunct="0">
        <a:spcBef>
          <a:spcPct val="0"/>
        </a:spcBef>
        <a:spcAft>
          <a:spcPct val="0"/>
        </a:spcAft>
        <a:buClr>
          <a:srgbClr val="000000"/>
        </a:buClr>
        <a:buSzPct val="100000"/>
        <a:defRPr sz="3200">
          <a:solidFill>
            <a:schemeClr val="tx1"/>
          </a:solidFill>
          <a:latin typeface="Arial" pitchFamily="-110" charset="0"/>
          <a:ea typeface="Arial" pitchFamily="-110" charset="0"/>
          <a:cs typeface="Arial" pitchFamily="-110" charset="0"/>
        </a:defRPr>
      </a:lvl3pPr>
      <a:lvl4pPr algn="l" rtl="0" eaLnBrk="0" fontAlgn="base" hangingPunct="0">
        <a:spcBef>
          <a:spcPct val="0"/>
        </a:spcBef>
        <a:spcAft>
          <a:spcPct val="0"/>
        </a:spcAft>
        <a:buClr>
          <a:srgbClr val="000000"/>
        </a:buClr>
        <a:buSzPct val="100000"/>
        <a:defRPr sz="3200">
          <a:solidFill>
            <a:schemeClr val="tx1"/>
          </a:solidFill>
          <a:latin typeface="Arial" pitchFamily="-110" charset="0"/>
          <a:ea typeface="Arial" pitchFamily="-110" charset="0"/>
          <a:cs typeface="Arial" pitchFamily="-110" charset="0"/>
        </a:defRPr>
      </a:lvl4pPr>
      <a:lvl5pPr algn="l" rtl="0" eaLnBrk="0" fontAlgn="base" hangingPunct="0">
        <a:spcBef>
          <a:spcPct val="0"/>
        </a:spcBef>
        <a:spcAft>
          <a:spcPct val="0"/>
        </a:spcAft>
        <a:buClr>
          <a:srgbClr val="000000"/>
        </a:buClr>
        <a:buSzPct val="100000"/>
        <a:defRPr sz="3200">
          <a:solidFill>
            <a:schemeClr val="tx1"/>
          </a:solidFill>
          <a:latin typeface="Arial" pitchFamily="-110" charset="0"/>
          <a:ea typeface="Arial" pitchFamily="-110" charset="0"/>
          <a:cs typeface="Arial" pitchFamily="-110" charset="0"/>
        </a:defRPr>
      </a:lvl5pPr>
      <a:lvl6pPr marL="457200" algn="l" rtl="0" fontAlgn="base">
        <a:spcBef>
          <a:spcPct val="0"/>
        </a:spcBef>
        <a:spcAft>
          <a:spcPct val="0"/>
        </a:spcAft>
        <a:buClr>
          <a:srgbClr val="000000"/>
        </a:buClr>
        <a:buSzPct val="100000"/>
        <a:defRPr sz="3200">
          <a:solidFill>
            <a:schemeClr val="tx1"/>
          </a:solidFill>
          <a:latin typeface="Arial" pitchFamily="-110" charset="0"/>
          <a:ea typeface="Arial" pitchFamily="-110" charset="0"/>
          <a:cs typeface="Arial" pitchFamily="-110" charset="0"/>
        </a:defRPr>
      </a:lvl6pPr>
      <a:lvl7pPr marL="914400" algn="l" rtl="0" fontAlgn="base">
        <a:spcBef>
          <a:spcPct val="0"/>
        </a:spcBef>
        <a:spcAft>
          <a:spcPct val="0"/>
        </a:spcAft>
        <a:buClr>
          <a:srgbClr val="000000"/>
        </a:buClr>
        <a:buSzPct val="100000"/>
        <a:defRPr sz="3200">
          <a:solidFill>
            <a:schemeClr val="tx1"/>
          </a:solidFill>
          <a:latin typeface="Arial" pitchFamily="-110" charset="0"/>
          <a:ea typeface="Arial" pitchFamily="-110" charset="0"/>
          <a:cs typeface="Arial" pitchFamily="-110" charset="0"/>
        </a:defRPr>
      </a:lvl7pPr>
      <a:lvl8pPr marL="1371600" algn="l" rtl="0" fontAlgn="base">
        <a:spcBef>
          <a:spcPct val="0"/>
        </a:spcBef>
        <a:spcAft>
          <a:spcPct val="0"/>
        </a:spcAft>
        <a:buClr>
          <a:srgbClr val="000000"/>
        </a:buClr>
        <a:buSzPct val="100000"/>
        <a:defRPr sz="3200">
          <a:solidFill>
            <a:schemeClr val="tx1"/>
          </a:solidFill>
          <a:latin typeface="Arial" pitchFamily="-110" charset="0"/>
          <a:ea typeface="Arial" pitchFamily="-110" charset="0"/>
          <a:cs typeface="Arial" pitchFamily="-110" charset="0"/>
        </a:defRPr>
      </a:lvl8pPr>
      <a:lvl9pPr marL="1828800" algn="l" rtl="0" fontAlgn="base">
        <a:spcBef>
          <a:spcPct val="0"/>
        </a:spcBef>
        <a:spcAft>
          <a:spcPct val="0"/>
        </a:spcAft>
        <a:buClr>
          <a:srgbClr val="000000"/>
        </a:buClr>
        <a:buSzPct val="100000"/>
        <a:defRPr sz="3200">
          <a:solidFill>
            <a:schemeClr val="tx1"/>
          </a:solidFill>
          <a:latin typeface="Arial" pitchFamily="-110" charset="0"/>
          <a:ea typeface="Arial" pitchFamily="-110" charset="0"/>
          <a:cs typeface="Arial" pitchFamily="-110" charset="0"/>
        </a:defRPr>
      </a:lvl9pPr>
    </p:titleStyle>
    <p:bodyStyle>
      <a:lvl1pPr marL="342900" indent="-342900" algn="l" rtl="0" eaLnBrk="0" fontAlgn="base" hangingPunct="0">
        <a:spcBef>
          <a:spcPct val="20000"/>
        </a:spcBef>
        <a:spcAft>
          <a:spcPct val="0"/>
        </a:spcAft>
        <a:buClr>
          <a:schemeClr val="tx1"/>
        </a:buClr>
        <a:buSzPct val="100000"/>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10000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1"/>
        </a:buClr>
        <a:buSzPct val="100000"/>
        <a:buChar char="•"/>
        <a:defRPr sz="20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latin typeface="+mn-lt"/>
          <a:ea typeface="+mn-ea"/>
          <a:cs typeface="+mn-cs"/>
        </a:defRPr>
      </a:lvl5pPr>
      <a:lvl6pPr marL="2514600" indent="-228600" algn="l" rtl="0" fontAlgn="base">
        <a:spcBef>
          <a:spcPct val="20000"/>
        </a:spcBef>
        <a:spcAft>
          <a:spcPct val="0"/>
        </a:spcAft>
        <a:buClr>
          <a:schemeClr val="tx1"/>
        </a:buClr>
        <a:buSzPct val="100000"/>
        <a:buChar char="»"/>
        <a:defRPr sz="2000">
          <a:solidFill>
            <a:schemeClr val="tx1"/>
          </a:solidFill>
          <a:latin typeface="+mn-lt"/>
          <a:ea typeface="+mn-ea"/>
          <a:cs typeface="+mn-cs"/>
        </a:defRPr>
      </a:lvl6pPr>
      <a:lvl7pPr marL="2971800" indent="-228600" algn="l" rtl="0" fontAlgn="base">
        <a:spcBef>
          <a:spcPct val="20000"/>
        </a:spcBef>
        <a:spcAft>
          <a:spcPct val="0"/>
        </a:spcAft>
        <a:buClr>
          <a:schemeClr val="tx1"/>
        </a:buClr>
        <a:buSzPct val="100000"/>
        <a:buChar char="»"/>
        <a:defRPr sz="2000">
          <a:solidFill>
            <a:schemeClr val="tx1"/>
          </a:solidFill>
          <a:latin typeface="+mn-lt"/>
          <a:ea typeface="+mn-ea"/>
          <a:cs typeface="+mn-cs"/>
        </a:defRPr>
      </a:lvl7pPr>
      <a:lvl8pPr marL="3429000" indent="-228600" algn="l" rtl="0" fontAlgn="base">
        <a:spcBef>
          <a:spcPct val="20000"/>
        </a:spcBef>
        <a:spcAft>
          <a:spcPct val="0"/>
        </a:spcAft>
        <a:buClr>
          <a:schemeClr val="tx1"/>
        </a:buClr>
        <a:buSzPct val="100000"/>
        <a:buChar char="»"/>
        <a:defRPr sz="2000">
          <a:solidFill>
            <a:schemeClr val="tx1"/>
          </a:solidFill>
          <a:latin typeface="+mn-lt"/>
          <a:ea typeface="+mn-ea"/>
          <a:cs typeface="+mn-cs"/>
        </a:defRPr>
      </a:lvl8pPr>
      <a:lvl9pPr marL="3886200" indent="-228600" algn="l" rtl="0" fontAlgn="base">
        <a:spcBef>
          <a:spcPct val="20000"/>
        </a:spcBef>
        <a:spcAft>
          <a:spcPct val="0"/>
        </a:spcAft>
        <a:buClr>
          <a:schemeClr val="tx1"/>
        </a:buClr>
        <a:buSzPct val="100000"/>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3" Type="http://schemas.openxmlformats.org/officeDocument/2006/relationships/hyperlink" Target="http://creativecommons.org/licenses/by-nc-sa/3.0/" TargetMode="External"/><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en.wikipedia.org/wiki/University"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1403648" y="332657"/>
            <a:ext cx="6098877" cy="2520279"/>
          </a:xfrm>
        </p:spPr>
        <p:txBody>
          <a:bodyPr/>
          <a:lstStyle/>
          <a:p>
            <a:pPr eaLnBrk="1" hangingPunct="1"/>
            <a:r>
              <a:rPr lang="en-US" dirty="0" smtClean="0"/>
              <a:t>Scholarly Communications Workshop</a:t>
            </a:r>
            <a:br>
              <a:rPr lang="en-US" dirty="0" smtClean="0"/>
            </a:br>
            <a:r>
              <a:rPr lang="en-US" dirty="0" smtClean="0"/>
              <a:t>January 17-18, 2012.</a:t>
            </a:r>
            <a:br>
              <a:rPr lang="en-US" dirty="0" smtClean="0"/>
            </a:br>
            <a:r>
              <a:rPr lang="en-US" dirty="0"/>
              <a:t/>
            </a:r>
            <a:br>
              <a:rPr lang="en-US" dirty="0"/>
            </a:br>
            <a:r>
              <a:rPr lang="en-US" dirty="0" smtClean="0"/>
              <a:t>Virginia Tech Libraries </a:t>
            </a:r>
          </a:p>
        </p:txBody>
      </p:sp>
      <p:sp>
        <p:nvSpPr>
          <p:cNvPr id="3" name="Subtitle 2"/>
          <p:cNvSpPr>
            <a:spLocks noGrp="1"/>
          </p:cNvSpPr>
          <p:nvPr>
            <p:ph type="subTitle" idx="1"/>
          </p:nvPr>
        </p:nvSpPr>
        <p:spPr>
          <a:xfrm>
            <a:off x="1371600" y="4572000"/>
            <a:ext cx="6400800" cy="1752600"/>
          </a:xfrm>
        </p:spPr>
        <p:txBody>
          <a:bodyPr>
            <a:normAutofit/>
          </a:bodyPr>
          <a:lstStyle/>
          <a:p>
            <a:pPr eaLnBrk="1" hangingPunct="1"/>
            <a:r>
              <a:rPr lang="en-US" dirty="0" smtClean="0"/>
              <a:t>Joy Kirchner</a:t>
            </a:r>
            <a:endParaRPr lang="en-US" dirty="0" smtClean="0">
              <a:solidFill>
                <a:schemeClr val="tx1"/>
              </a:solidFill>
            </a:endParaRPr>
          </a:p>
          <a:p>
            <a:pPr eaLnBrk="1" hangingPunct="1"/>
            <a:r>
              <a:rPr lang="en-US" dirty="0" smtClean="0"/>
              <a:t>Scholarly Communications Coordinator</a:t>
            </a:r>
            <a:endParaRPr lang="en-US" dirty="0" smtClean="0">
              <a:solidFill>
                <a:schemeClr val="tx1"/>
              </a:solidFill>
            </a:endParaRPr>
          </a:p>
          <a:p>
            <a:pPr eaLnBrk="1" hangingPunct="1"/>
            <a:r>
              <a:rPr lang="en-US" dirty="0" smtClean="0"/>
              <a:t>University of British Columbia</a:t>
            </a:r>
            <a:endParaRPr lang="en-US" dirty="0" smtClean="0">
              <a:solidFill>
                <a:schemeClr val="tx1"/>
              </a:solidFill>
            </a:endParaRPr>
          </a:p>
          <a:p>
            <a:pPr eaLnBrk="1" hangingPunct="1"/>
            <a:endParaRPr lang="en-US" dirty="0" smtClean="0">
              <a:solidFill>
                <a:srgbClr val="898989"/>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331640" y="2667000"/>
            <a:ext cx="7355160" cy="1143000"/>
          </a:xfrm>
        </p:spPr>
        <p:txBody>
          <a:bodyPr/>
          <a:lstStyle/>
          <a:p>
            <a:r>
              <a:rPr lang="en-US" dirty="0" smtClean="0"/>
              <a:t>What questions do you have?</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048000"/>
            <a:ext cx="8153400" cy="3416320"/>
          </a:xfrm>
          <a:prstGeom prst="rect">
            <a:avLst/>
          </a:prstGeom>
          <a:noFill/>
        </p:spPr>
        <p:txBody>
          <a:bodyPr>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ctr" eaLnBrk="1" hangingPunct="1"/>
            <a:r>
              <a:rPr lang="en-US" i="1" dirty="0" smtClean="0">
                <a:effectLst>
                  <a:outerShdw blurRad="38100" dist="38100" dir="2700000" algn="tl">
                    <a:srgbClr val="000000"/>
                  </a:outerShdw>
                </a:effectLst>
                <a:latin typeface="Lucida Grande" charset="0"/>
              </a:rPr>
              <a:t>Joy Kirchner</a:t>
            </a:r>
            <a:endParaRPr lang="en-US" i="1" dirty="0">
              <a:effectLst>
                <a:outerShdw blurRad="38100" dist="38100" dir="2700000" algn="tl">
                  <a:srgbClr val="000000"/>
                </a:outerShdw>
              </a:effectLst>
              <a:latin typeface="Lucida Grande" charset="0"/>
            </a:endParaRPr>
          </a:p>
          <a:p>
            <a:pPr algn="ctr" eaLnBrk="1" hangingPunct="1"/>
            <a:r>
              <a:rPr lang="en-US" i="1" dirty="0" smtClean="0">
                <a:effectLst>
                  <a:outerShdw blurRad="38100" dist="38100" dir="2700000" algn="tl">
                    <a:srgbClr val="000000"/>
                  </a:outerShdw>
                </a:effectLst>
                <a:latin typeface="Lucida Grande" charset="0"/>
              </a:rPr>
              <a:t>University of British Columbia Library</a:t>
            </a:r>
            <a:endParaRPr lang="en-US" i="1" dirty="0">
              <a:effectLst>
                <a:outerShdw blurRad="38100" dist="38100" dir="2700000" algn="tl">
                  <a:srgbClr val="000000"/>
                </a:outerShdw>
              </a:effectLst>
              <a:latin typeface="Lucida Grande" charset="0"/>
            </a:endParaRPr>
          </a:p>
          <a:p>
            <a:pPr algn="r" eaLnBrk="1" hangingPunct="1"/>
            <a:endParaRPr lang="en-US" i="1" dirty="0">
              <a:effectLst>
                <a:outerShdw blurRad="38100" dist="38100" dir="2700000" algn="tl">
                  <a:srgbClr val="000000"/>
                </a:outerShdw>
              </a:effectLst>
              <a:latin typeface="Lucida Grande" charset="0"/>
            </a:endParaRPr>
          </a:p>
          <a:p>
            <a:pPr algn="r" eaLnBrk="1" hangingPunct="1"/>
            <a:endParaRPr lang="en-US" dirty="0" smtClean="0">
              <a:latin typeface="Lucida Grande" charset="0"/>
            </a:endParaRPr>
          </a:p>
          <a:p>
            <a:pPr algn="r" eaLnBrk="1" hangingPunct="1"/>
            <a:endParaRPr lang="en-US" dirty="0">
              <a:latin typeface="Lucida Grande" charset="0"/>
            </a:endParaRPr>
          </a:p>
          <a:p>
            <a:pPr algn="r" eaLnBrk="1" hangingPunct="1"/>
            <a:endParaRPr lang="en-US" dirty="0" smtClean="0">
              <a:latin typeface="Lucida Grande" charset="0"/>
            </a:endParaRPr>
          </a:p>
          <a:p>
            <a:pPr eaLnBrk="1" hangingPunct="1"/>
            <a:r>
              <a:rPr lang="en-US" dirty="0" smtClean="0">
                <a:latin typeface="Lucida Grande" charset="0"/>
              </a:rPr>
              <a:t>Scholarly Communications Workshop</a:t>
            </a:r>
          </a:p>
          <a:p>
            <a:pPr eaLnBrk="1" hangingPunct="1"/>
            <a:r>
              <a:rPr lang="en-US" dirty="0" smtClean="0">
                <a:latin typeface="Lucida Grande" charset="0"/>
              </a:rPr>
              <a:t>Virginia Tech</a:t>
            </a:r>
          </a:p>
          <a:p>
            <a:pPr eaLnBrk="1" hangingPunct="1"/>
            <a:r>
              <a:rPr lang="en-US" dirty="0" smtClean="0">
                <a:latin typeface="Lucida Grande" charset="0"/>
              </a:rPr>
              <a:t>January 17-18, 2012 </a:t>
            </a:r>
            <a:endParaRPr lang="en-US" b="1" i="1" dirty="0">
              <a:effectLst>
                <a:outerShdw blurRad="38100" dist="38100" dir="2700000" algn="tl">
                  <a:srgbClr val="000000"/>
                </a:outerShdw>
              </a:effectLst>
              <a:latin typeface="Lucida Grande" charset="0"/>
            </a:endParaRPr>
          </a:p>
        </p:txBody>
      </p:sp>
      <p:pic>
        <p:nvPicPr>
          <p:cNvPr id="14340" name="Picture 6" descr="license.im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7884368" y="6309320"/>
            <a:ext cx="804862"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990600" y="1295400"/>
            <a:ext cx="7467600" cy="1446213"/>
          </a:xfrm>
          <a:prstGeom prst="rect">
            <a:avLst/>
          </a:prstGeom>
          <a:noFill/>
        </p:spPr>
        <p:txBody>
          <a:bodyPr>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r" eaLnBrk="1" hangingPunct="1"/>
            <a:r>
              <a:rPr lang="en-US" sz="4400">
                <a:solidFill>
                  <a:srgbClr val="FFCC00"/>
                </a:solidFill>
                <a:effectLst>
                  <a:outerShdw blurRad="38100" dist="38100" dir="2700000" algn="tl">
                    <a:srgbClr val="000000"/>
                  </a:outerShdw>
                </a:effectLst>
              </a:rPr>
              <a:t>Introduction to the Scholarly Communications System</a:t>
            </a:r>
          </a:p>
        </p:txBody>
      </p:sp>
    </p:spTree>
    <p:extLst>
      <p:ext uri="{BB962C8B-B14F-4D97-AF65-F5344CB8AC3E}">
        <p14:creationId xmlns:p14="http://schemas.microsoft.com/office/powerpoint/2010/main" val="417057050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385888"/>
            <a:ext cx="8686800" cy="3262312"/>
          </a:xfrm>
          <a:prstGeom prst="rect">
            <a:avLst/>
          </a:prstGeom>
          <a:noFill/>
        </p:spPr>
        <p:txBody>
          <a:bodyPr>
            <a:spAutoFit/>
          </a:bodyPr>
          <a:lstStyle/>
          <a:p>
            <a:r>
              <a:rPr lang="en-US" sz="3600">
                <a:latin typeface="Lucida Sans" pitchFamily="34" charset="0"/>
              </a:rPr>
              <a:t>Looking through the lens of libraries:  </a:t>
            </a:r>
          </a:p>
          <a:p>
            <a:endParaRPr lang="en-US" sz="800">
              <a:solidFill>
                <a:srgbClr val="CCFFFF"/>
              </a:solidFill>
              <a:effectLst>
                <a:outerShdw blurRad="38100" dist="38100" dir="2700000" algn="tl">
                  <a:srgbClr val="000000"/>
                </a:outerShdw>
              </a:effectLst>
              <a:latin typeface="Lucida Sans" pitchFamily="34" charset="0"/>
            </a:endParaRPr>
          </a:p>
          <a:p>
            <a:r>
              <a:rPr lang="en-US" sz="4800">
                <a:solidFill>
                  <a:srgbClr val="CCFFFF"/>
                </a:solidFill>
                <a:effectLst>
                  <a:outerShdw blurRad="38100" dist="38100" dir="2700000" algn="tl">
                    <a:srgbClr val="000000"/>
                  </a:outerShdw>
                </a:effectLst>
                <a:latin typeface="Lucida Sans" pitchFamily="34" charset="0"/>
              </a:rPr>
              <a:t>Teaching</a:t>
            </a:r>
          </a:p>
          <a:p>
            <a:r>
              <a:rPr lang="en-US" sz="4800">
                <a:solidFill>
                  <a:srgbClr val="CCFFFF"/>
                </a:solidFill>
                <a:effectLst>
                  <a:outerShdw blurRad="38100" dist="38100" dir="2700000" algn="tl">
                    <a:srgbClr val="000000"/>
                  </a:outerShdw>
                </a:effectLst>
                <a:latin typeface="Lucida Sans" pitchFamily="34" charset="0"/>
              </a:rPr>
              <a:t>Learning</a:t>
            </a:r>
          </a:p>
          <a:p>
            <a:r>
              <a:rPr lang="en-US" sz="4800">
                <a:solidFill>
                  <a:srgbClr val="CCFFFF"/>
                </a:solidFill>
                <a:effectLst>
                  <a:outerShdw blurRad="38100" dist="38100" dir="2700000" algn="tl">
                    <a:srgbClr val="000000"/>
                  </a:outerShdw>
                </a:effectLst>
                <a:latin typeface="Lucida Sans" pitchFamily="34" charset="0"/>
              </a:rPr>
              <a:t>Research</a:t>
            </a:r>
          </a:p>
          <a:p>
            <a:endParaRPr lang="en-US"/>
          </a:p>
        </p:txBody>
      </p:sp>
      <p:sp>
        <p:nvSpPr>
          <p:cNvPr id="17410" name="TextBox 5"/>
          <p:cNvSpPr txBox="1">
            <a:spLocks noChangeArrowheads="1"/>
          </p:cNvSpPr>
          <p:nvPr/>
        </p:nvSpPr>
        <p:spPr bwMode="auto">
          <a:xfrm>
            <a:off x="1143000" y="3227388"/>
            <a:ext cx="7620000" cy="427037"/>
          </a:xfrm>
          <a:prstGeom prst="rect">
            <a:avLst/>
          </a:prstGeom>
          <a:noFill/>
          <a:ln w="9525">
            <a:noFill/>
            <a:miter lim="800000"/>
            <a:headEnd/>
            <a:tailEnd/>
          </a:ln>
        </p:spPr>
        <p:txBody>
          <a:bodyPr>
            <a:spAutoFit/>
          </a:bodyPr>
          <a:lstStyle/>
          <a:p>
            <a:endParaRPr lang="en-US" sz="2200">
              <a:latin typeface="Lucida Bright" pitchFamily="18" charset="0"/>
            </a:endParaRPr>
          </a:p>
        </p:txBody>
      </p:sp>
      <p:sp>
        <p:nvSpPr>
          <p:cNvPr id="17411" name="TextBox 4"/>
          <p:cNvSpPr txBox="1">
            <a:spLocks noChangeArrowheads="1"/>
          </p:cNvSpPr>
          <p:nvPr/>
        </p:nvSpPr>
        <p:spPr bwMode="auto">
          <a:xfrm>
            <a:off x="1143000" y="2465388"/>
            <a:ext cx="7620000" cy="427037"/>
          </a:xfrm>
          <a:prstGeom prst="rect">
            <a:avLst/>
          </a:prstGeom>
          <a:noFill/>
          <a:ln w="9525">
            <a:noFill/>
            <a:miter lim="800000"/>
            <a:headEnd/>
            <a:tailEnd/>
          </a:ln>
        </p:spPr>
        <p:txBody>
          <a:bodyPr>
            <a:spAutoFit/>
          </a:bodyPr>
          <a:lstStyle/>
          <a:p>
            <a:endParaRPr lang="en-US" sz="2200">
              <a:latin typeface="Lucida Bright"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5"/>
          <p:cNvSpPr txBox="1">
            <a:spLocks noChangeArrowheads="1"/>
          </p:cNvSpPr>
          <p:nvPr/>
        </p:nvSpPr>
        <p:spPr bwMode="auto">
          <a:xfrm>
            <a:off x="1143000" y="3227388"/>
            <a:ext cx="7620000" cy="430212"/>
          </a:xfrm>
          <a:prstGeom prst="rect">
            <a:avLst/>
          </a:prstGeom>
          <a:noFill/>
          <a:ln w="9525">
            <a:noFill/>
            <a:miter lim="800000"/>
            <a:headEnd/>
            <a:tailEnd/>
          </a:ln>
        </p:spPr>
        <p:txBody>
          <a:bodyPr>
            <a:spAutoFit/>
          </a:bodyPr>
          <a:lstStyle/>
          <a:p>
            <a:endParaRPr lang="en-US" sz="2200">
              <a:latin typeface="Lucida Bright" pitchFamily="18" charset="0"/>
            </a:endParaRPr>
          </a:p>
        </p:txBody>
      </p:sp>
      <p:sp>
        <p:nvSpPr>
          <p:cNvPr id="19458" name="TextBox 4"/>
          <p:cNvSpPr txBox="1">
            <a:spLocks noChangeArrowheads="1"/>
          </p:cNvSpPr>
          <p:nvPr/>
        </p:nvSpPr>
        <p:spPr bwMode="auto">
          <a:xfrm>
            <a:off x="1143000" y="2465388"/>
            <a:ext cx="7620000" cy="430212"/>
          </a:xfrm>
          <a:prstGeom prst="rect">
            <a:avLst/>
          </a:prstGeom>
          <a:noFill/>
          <a:ln w="9525">
            <a:noFill/>
            <a:miter lim="800000"/>
            <a:headEnd/>
            <a:tailEnd/>
          </a:ln>
        </p:spPr>
        <p:txBody>
          <a:bodyPr>
            <a:spAutoFit/>
          </a:bodyPr>
          <a:lstStyle/>
          <a:p>
            <a:endParaRPr lang="en-US" sz="2200">
              <a:latin typeface="Lucida Bright" pitchFamily="18" charset="0"/>
            </a:endParaRPr>
          </a:p>
        </p:txBody>
      </p:sp>
      <p:sp>
        <p:nvSpPr>
          <p:cNvPr id="19459" name="TextBox 4"/>
          <p:cNvSpPr txBox="1">
            <a:spLocks noChangeArrowheads="1"/>
          </p:cNvSpPr>
          <p:nvPr/>
        </p:nvSpPr>
        <p:spPr bwMode="auto">
          <a:xfrm>
            <a:off x="0" y="152400"/>
            <a:ext cx="9144000" cy="1200150"/>
          </a:xfrm>
          <a:prstGeom prst="rect">
            <a:avLst/>
          </a:prstGeom>
          <a:noFill/>
          <a:ln w="9525">
            <a:noFill/>
            <a:miter lim="800000"/>
            <a:headEnd/>
            <a:tailEnd/>
          </a:ln>
        </p:spPr>
        <p:txBody>
          <a:bodyPr>
            <a:spAutoFit/>
          </a:bodyPr>
          <a:lstStyle/>
          <a:p>
            <a:pPr algn="ctr"/>
            <a:r>
              <a:rPr lang="en-US" sz="3600">
                <a:solidFill>
                  <a:srgbClr val="FFCC00"/>
                </a:solidFill>
              </a:rPr>
              <a:t>Major participants in the life cycle of scholarly publishing</a:t>
            </a:r>
          </a:p>
        </p:txBody>
      </p:sp>
      <p:sp>
        <p:nvSpPr>
          <p:cNvPr id="19460" name="TextBox 5"/>
          <p:cNvSpPr txBox="1">
            <a:spLocks noChangeArrowheads="1"/>
          </p:cNvSpPr>
          <p:nvPr/>
        </p:nvSpPr>
        <p:spPr bwMode="auto">
          <a:xfrm>
            <a:off x="0" y="1600200"/>
            <a:ext cx="9144000" cy="584200"/>
          </a:xfrm>
          <a:prstGeom prst="rect">
            <a:avLst/>
          </a:prstGeom>
          <a:noFill/>
          <a:ln w="9525">
            <a:noFill/>
            <a:miter lim="800000"/>
            <a:headEnd/>
            <a:tailEnd/>
          </a:ln>
        </p:spPr>
        <p:txBody>
          <a:bodyPr>
            <a:spAutoFit/>
          </a:bodyPr>
          <a:lstStyle/>
          <a:p>
            <a:pPr algn="ctr"/>
            <a:r>
              <a:rPr lang="en-US" sz="3200"/>
              <a:t>researchers</a:t>
            </a:r>
          </a:p>
        </p:txBody>
      </p:sp>
      <p:sp>
        <p:nvSpPr>
          <p:cNvPr id="19461" name="TextBox 10"/>
          <p:cNvSpPr txBox="1">
            <a:spLocks noChangeArrowheads="1"/>
          </p:cNvSpPr>
          <p:nvPr/>
        </p:nvSpPr>
        <p:spPr bwMode="auto">
          <a:xfrm>
            <a:off x="0" y="2133600"/>
            <a:ext cx="9144000" cy="584200"/>
          </a:xfrm>
          <a:prstGeom prst="rect">
            <a:avLst/>
          </a:prstGeom>
          <a:noFill/>
          <a:ln w="9525">
            <a:noFill/>
            <a:miter lim="800000"/>
            <a:headEnd/>
            <a:tailEnd/>
          </a:ln>
        </p:spPr>
        <p:txBody>
          <a:bodyPr>
            <a:spAutoFit/>
          </a:bodyPr>
          <a:lstStyle/>
          <a:p>
            <a:pPr algn="ctr"/>
            <a:r>
              <a:rPr lang="en-US" sz="3200"/>
              <a:t>authors</a:t>
            </a:r>
          </a:p>
        </p:txBody>
      </p:sp>
      <p:sp>
        <p:nvSpPr>
          <p:cNvPr id="19462" name="TextBox 11"/>
          <p:cNvSpPr txBox="1">
            <a:spLocks noChangeArrowheads="1"/>
          </p:cNvSpPr>
          <p:nvPr/>
        </p:nvSpPr>
        <p:spPr bwMode="auto">
          <a:xfrm>
            <a:off x="0" y="2616200"/>
            <a:ext cx="9144000" cy="584200"/>
          </a:xfrm>
          <a:prstGeom prst="rect">
            <a:avLst/>
          </a:prstGeom>
          <a:noFill/>
          <a:ln w="9525">
            <a:noFill/>
            <a:miter lim="800000"/>
            <a:headEnd/>
            <a:tailEnd/>
          </a:ln>
        </p:spPr>
        <p:txBody>
          <a:bodyPr>
            <a:spAutoFit/>
          </a:bodyPr>
          <a:lstStyle/>
          <a:p>
            <a:pPr algn="ctr"/>
            <a:r>
              <a:rPr lang="en-US" sz="3200"/>
              <a:t>foundations</a:t>
            </a:r>
          </a:p>
        </p:txBody>
      </p:sp>
      <p:sp>
        <p:nvSpPr>
          <p:cNvPr id="19463" name="TextBox 12"/>
          <p:cNvSpPr txBox="1">
            <a:spLocks noChangeArrowheads="1"/>
          </p:cNvSpPr>
          <p:nvPr/>
        </p:nvSpPr>
        <p:spPr bwMode="auto">
          <a:xfrm>
            <a:off x="0" y="4064000"/>
            <a:ext cx="9144000" cy="584200"/>
          </a:xfrm>
          <a:prstGeom prst="rect">
            <a:avLst/>
          </a:prstGeom>
          <a:noFill/>
          <a:ln w="9525">
            <a:noFill/>
            <a:miter lim="800000"/>
            <a:headEnd/>
            <a:tailEnd/>
          </a:ln>
        </p:spPr>
        <p:txBody>
          <a:bodyPr>
            <a:spAutoFit/>
          </a:bodyPr>
          <a:lstStyle/>
          <a:p>
            <a:pPr algn="ctr"/>
            <a:r>
              <a:rPr lang="en-US" sz="3200"/>
              <a:t>scholarly societies</a:t>
            </a:r>
          </a:p>
        </p:txBody>
      </p:sp>
      <p:sp>
        <p:nvSpPr>
          <p:cNvPr id="19464" name="TextBox 13"/>
          <p:cNvSpPr txBox="1">
            <a:spLocks noChangeArrowheads="1"/>
          </p:cNvSpPr>
          <p:nvPr/>
        </p:nvSpPr>
        <p:spPr bwMode="auto">
          <a:xfrm>
            <a:off x="0" y="3073400"/>
            <a:ext cx="9144000" cy="584200"/>
          </a:xfrm>
          <a:prstGeom prst="rect">
            <a:avLst/>
          </a:prstGeom>
          <a:noFill/>
          <a:ln w="9525">
            <a:noFill/>
            <a:miter lim="800000"/>
            <a:headEnd/>
            <a:tailEnd/>
          </a:ln>
        </p:spPr>
        <p:txBody>
          <a:bodyPr>
            <a:spAutoFit/>
          </a:bodyPr>
          <a:lstStyle/>
          <a:p>
            <a:pPr algn="ctr"/>
            <a:r>
              <a:rPr lang="en-US" sz="3200"/>
              <a:t>federal agencies</a:t>
            </a:r>
          </a:p>
        </p:txBody>
      </p:sp>
      <p:sp>
        <p:nvSpPr>
          <p:cNvPr id="19465" name="TextBox 14"/>
          <p:cNvSpPr txBox="1">
            <a:spLocks noChangeArrowheads="1"/>
          </p:cNvSpPr>
          <p:nvPr/>
        </p:nvSpPr>
        <p:spPr bwMode="auto">
          <a:xfrm>
            <a:off x="0" y="3581400"/>
            <a:ext cx="9144000" cy="584200"/>
          </a:xfrm>
          <a:prstGeom prst="rect">
            <a:avLst/>
          </a:prstGeom>
          <a:noFill/>
          <a:ln w="9525">
            <a:noFill/>
            <a:miter lim="800000"/>
            <a:headEnd/>
            <a:tailEnd/>
          </a:ln>
        </p:spPr>
        <p:txBody>
          <a:bodyPr>
            <a:spAutoFit/>
          </a:bodyPr>
          <a:lstStyle/>
          <a:p>
            <a:pPr algn="ctr"/>
            <a:r>
              <a:rPr lang="en-US" sz="3200"/>
              <a:t>colleges and universities</a:t>
            </a:r>
          </a:p>
        </p:txBody>
      </p:sp>
      <p:sp>
        <p:nvSpPr>
          <p:cNvPr id="19466" name="TextBox 16"/>
          <p:cNvSpPr txBox="1">
            <a:spLocks noChangeArrowheads="1"/>
          </p:cNvSpPr>
          <p:nvPr/>
        </p:nvSpPr>
        <p:spPr bwMode="auto">
          <a:xfrm>
            <a:off x="0" y="4572000"/>
            <a:ext cx="9144000" cy="584200"/>
          </a:xfrm>
          <a:prstGeom prst="rect">
            <a:avLst/>
          </a:prstGeom>
          <a:noFill/>
          <a:ln w="9525">
            <a:noFill/>
            <a:miter lim="800000"/>
            <a:headEnd/>
            <a:tailEnd/>
          </a:ln>
        </p:spPr>
        <p:txBody>
          <a:bodyPr>
            <a:spAutoFit/>
          </a:bodyPr>
          <a:lstStyle/>
          <a:p>
            <a:pPr algn="ctr"/>
            <a:r>
              <a:rPr lang="en-US" sz="3200"/>
              <a:t>publishers</a:t>
            </a:r>
          </a:p>
        </p:txBody>
      </p:sp>
      <p:sp>
        <p:nvSpPr>
          <p:cNvPr id="19467" name="TextBox 17"/>
          <p:cNvSpPr txBox="1">
            <a:spLocks noChangeArrowheads="1"/>
          </p:cNvSpPr>
          <p:nvPr/>
        </p:nvSpPr>
        <p:spPr bwMode="auto">
          <a:xfrm>
            <a:off x="0" y="5054600"/>
            <a:ext cx="9144000" cy="584200"/>
          </a:xfrm>
          <a:prstGeom prst="rect">
            <a:avLst/>
          </a:prstGeom>
          <a:noFill/>
          <a:ln w="9525">
            <a:noFill/>
            <a:miter lim="800000"/>
            <a:headEnd/>
            <a:tailEnd/>
          </a:ln>
        </p:spPr>
        <p:txBody>
          <a:bodyPr>
            <a:spAutoFit/>
          </a:bodyPr>
          <a:lstStyle/>
          <a:p>
            <a:pPr algn="ctr"/>
            <a:r>
              <a:rPr lang="en-US" sz="3200"/>
              <a:t>libraries</a:t>
            </a:r>
          </a:p>
        </p:txBody>
      </p:sp>
      <p:sp>
        <p:nvSpPr>
          <p:cNvPr id="19" name="TextBox 18"/>
          <p:cNvSpPr txBox="1">
            <a:spLocks noChangeArrowheads="1"/>
          </p:cNvSpPr>
          <p:nvPr/>
        </p:nvSpPr>
        <p:spPr bwMode="auto">
          <a:xfrm>
            <a:off x="0" y="5562600"/>
            <a:ext cx="9144000" cy="584200"/>
          </a:xfrm>
          <a:prstGeom prst="rect">
            <a:avLst/>
          </a:prstGeom>
          <a:noFill/>
          <a:ln w="9525">
            <a:noFill/>
            <a:miter lim="800000"/>
            <a:headEnd/>
            <a:tailEnd/>
          </a:ln>
        </p:spPr>
        <p:txBody>
          <a:bodyPr>
            <a:spAutoFit/>
          </a:bodyPr>
          <a:lstStyle/>
          <a:p>
            <a:pPr algn="ctr"/>
            <a:r>
              <a:rPr lang="en-US" sz="3200"/>
              <a:t>taxpaying public</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10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5"/>
          <p:cNvSpPr txBox="1">
            <a:spLocks noChangeArrowheads="1"/>
          </p:cNvSpPr>
          <p:nvPr/>
        </p:nvSpPr>
        <p:spPr bwMode="auto">
          <a:xfrm>
            <a:off x="1143000" y="3227388"/>
            <a:ext cx="7620000" cy="427037"/>
          </a:xfrm>
          <a:prstGeom prst="rect">
            <a:avLst/>
          </a:prstGeom>
          <a:noFill/>
          <a:ln w="9525">
            <a:noFill/>
            <a:miter lim="800000"/>
            <a:headEnd/>
            <a:tailEnd/>
          </a:ln>
        </p:spPr>
        <p:txBody>
          <a:bodyPr>
            <a:spAutoFit/>
          </a:bodyPr>
          <a:lstStyle/>
          <a:p>
            <a:endParaRPr lang="en-US" sz="2200">
              <a:latin typeface="Lucida Bright" pitchFamily="18" charset="0"/>
            </a:endParaRPr>
          </a:p>
        </p:txBody>
      </p:sp>
      <p:sp>
        <p:nvSpPr>
          <p:cNvPr id="21506" name="TextBox 4"/>
          <p:cNvSpPr txBox="1">
            <a:spLocks noChangeArrowheads="1"/>
          </p:cNvSpPr>
          <p:nvPr/>
        </p:nvSpPr>
        <p:spPr bwMode="auto">
          <a:xfrm>
            <a:off x="1143000" y="2465388"/>
            <a:ext cx="7620000" cy="427037"/>
          </a:xfrm>
          <a:prstGeom prst="rect">
            <a:avLst/>
          </a:prstGeom>
          <a:noFill/>
          <a:ln w="9525">
            <a:noFill/>
            <a:miter lim="800000"/>
            <a:headEnd/>
            <a:tailEnd/>
          </a:ln>
        </p:spPr>
        <p:txBody>
          <a:bodyPr>
            <a:spAutoFit/>
          </a:bodyPr>
          <a:lstStyle/>
          <a:p>
            <a:endParaRPr lang="en-US" sz="2200">
              <a:latin typeface="Lucida Bright" pitchFamily="18" charset="0"/>
            </a:endParaRPr>
          </a:p>
        </p:txBody>
      </p:sp>
      <p:sp>
        <p:nvSpPr>
          <p:cNvPr id="5" name="TextBox 4"/>
          <p:cNvSpPr txBox="1"/>
          <p:nvPr/>
        </p:nvSpPr>
        <p:spPr>
          <a:xfrm>
            <a:off x="4876800" y="762000"/>
            <a:ext cx="3352800" cy="1108075"/>
          </a:xfrm>
          <a:prstGeom prst="rect">
            <a:avLst/>
          </a:prstGeom>
          <a:noFill/>
          <a:effectLst>
            <a:outerShdw blurRad="50800" dist="38100" dir="2700000">
              <a:srgbClr val="000000"/>
            </a:outerShdw>
          </a:effectLst>
        </p:spPr>
        <p:txBody>
          <a:bodyPr>
            <a:spAutoFit/>
          </a:bodyPr>
          <a:lstStyle/>
          <a:p>
            <a:pPr>
              <a:defRPr/>
            </a:pPr>
            <a:r>
              <a:rPr lang="en-US" sz="6600" dirty="0">
                <a:solidFill>
                  <a:srgbClr val="FFCC00"/>
                </a:solidFill>
                <a:effectLst>
                  <a:outerShdw blurRad="38100" dist="38100" dir="2700000" algn="tl">
                    <a:srgbClr val="000000"/>
                  </a:outerShdw>
                </a:effectLst>
                <a:latin typeface="Arial" pitchFamily="-110" charset="0"/>
                <a:cs typeface="+mn-cs"/>
              </a:rPr>
              <a:t>systems</a:t>
            </a:r>
          </a:p>
        </p:txBody>
      </p:sp>
      <p:sp>
        <p:nvSpPr>
          <p:cNvPr id="7" name="TextBox 6"/>
          <p:cNvSpPr txBox="1"/>
          <p:nvPr/>
        </p:nvSpPr>
        <p:spPr>
          <a:xfrm>
            <a:off x="1219200" y="3810000"/>
            <a:ext cx="3505200" cy="584200"/>
          </a:xfrm>
          <a:prstGeom prst="rect">
            <a:avLst/>
          </a:prstGeom>
          <a:noFill/>
        </p:spPr>
        <p:txBody>
          <a:bodyPr>
            <a:spAutoFit/>
          </a:bodyPr>
          <a:lstStyle/>
          <a:p>
            <a:pPr>
              <a:defRPr/>
            </a:pPr>
            <a:r>
              <a:rPr lang="en-US" sz="3200" dirty="0">
                <a:effectLst>
                  <a:outerShdw blurRad="50800" dist="38100" dir="2700000">
                    <a:srgbClr val="000000"/>
                  </a:outerShdw>
                </a:effectLst>
                <a:cs typeface="+mn-cs"/>
              </a:rPr>
              <a:t>IP/legal system</a:t>
            </a:r>
          </a:p>
        </p:txBody>
      </p:sp>
      <p:sp>
        <p:nvSpPr>
          <p:cNvPr id="8" name="TextBox 7"/>
          <p:cNvSpPr txBox="1"/>
          <p:nvPr/>
        </p:nvSpPr>
        <p:spPr>
          <a:xfrm>
            <a:off x="4876800" y="2124720"/>
            <a:ext cx="3886200" cy="584200"/>
          </a:xfrm>
          <a:prstGeom prst="rect">
            <a:avLst/>
          </a:prstGeom>
          <a:noFill/>
        </p:spPr>
        <p:txBody>
          <a:bodyPr>
            <a:spAutoFit/>
          </a:bodyPr>
          <a:lstStyle/>
          <a:p>
            <a:pPr>
              <a:defRPr/>
            </a:pPr>
            <a:r>
              <a:rPr lang="en-US" sz="3200" dirty="0">
                <a:effectLst>
                  <a:outerShdw blurRad="50800" dist="38100" dir="2700000">
                    <a:srgbClr val="000000"/>
                  </a:outerShdw>
                </a:effectLst>
                <a:cs typeface="+mn-cs"/>
              </a:rPr>
              <a:t>publishing industry</a:t>
            </a:r>
          </a:p>
        </p:txBody>
      </p:sp>
      <p:sp>
        <p:nvSpPr>
          <p:cNvPr id="10" name="TextBox 9"/>
          <p:cNvSpPr txBox="1"/>
          <p:nvPr/>
        </p:nvSpPr>
        <p:spPr>
          <a:xfrm>
            <a:off x="4876800" y="2971800"/>
            <a:ext cx="3733800" cy="584200"/>
          </a:xfrm>
          <a:prstGeom prst="rect">
            <a:avLst/>
          </a:prstGeom>
          <a:noFill/>
        </p:spPr>
        <p:txBody>
          <a:bodyPr>
            <a:spAutoFit/>
          </a:bodyPr>
          <a:lstStyle/>
          <a:p>
            <a:pPr>
              <a:defRPr/>
            </a:pPr>
            <a:r>
              <a:rPr lang="en-US" sz="3200" dirty="0">
                <a:effectLst>
                  <a:outerShdw blurRad="50800" dist="38100" dir="2700000">
                    <a:srgbClr val="000000"/>
                  </a:outerShdw>
                </a:effectLst>
                <a:cs typeface="+mn-cs"/>
              </a:rPr>
              <a:t>scholarly societies</a:t>
            </a:r>
          </a:p>
        </p:txBody>
      </p:sp>
      <p:sp>
        <p:nvSpPr>
          <p:cNvPr id="11" name="TextBox 10"/>
          <p:cNvSpPr txBox="1"/>
          <p:nvPr/>
        </p:nvSpPr>
        <p:spPr>
          <a:xfrm>
            <a:off x="1752600" y="4648200"/>
            <a:ext cx="5486400" cy="584200"/>
          </a:xfrm>
          <a:prstGeom prst="rect">
            <a:avLst/>
          </a:prstGeom>
          <a:noFill/>
        </p:spPr>
        <p:txBody>
          <a:bodyPr>
            <a:spAutoFit/>
          </a:bodyPr>
          <a:lstStyle/>
          <a:p>
            <a:pPr>
              <a:defRPr/>
            </a:pPr>
            <a:r>
              <a:rPr lang="en-US" sz="3200" dirty="0">
                <a:effectLst>
                  <a:outerShdw blurRad="50800" dist="38100" dir="2700000">
                    <a:srgbClr val="000000"/>
                  </a:outerShdw>
                </a:effectLst>
                <a:cs typeface="+mn-cs"/>
              </a:rPr>
              <a:t>faculty rewards system (</a:t>
            </a:r>
            <a:r>
              <a:rPr lang="en-US" sz="3200" dirty="0" err="1">
                <a:effectLst>
                  <a:outerShdw blurRad="50800" dist="38100" dir="2700000">
                    <a:srgbClr val="000000"/>
                  </a:outerShdw>
                </a:effectLst>
                <a:cs typeface="+mn-cs"/>
              </a:rPr>
              <a:t>p&amp;t</a:t>
            </a:r>
            <a:r>
              <a:rPr lang="en-US" sz="3200" dirty="0">
                <a:effectLst>
                  <a:outerShdw blurRad="50800" dist="38100" dir="2700000">
                    <a:srgbClr val="000000"/>
                  </a:outerShdw>
                </a:effectLst>
                <a:cs typeface="+mn-cs"/>
              </a:rPr>
              <a:t>)</a:t>
            </a:r>
          </a:p>
        </p:txBody>
      </p:sp>
      <p:sp>
        <p:nvSpPr>
          <p:cNvPr id="14" name="TextBox 13"/>
          <p:cNvSpPr txBox="1"/>
          <p:nvPr/>
        </p:nvSpPr>
        <p:spPr>
          <a:xfrm>
            <a:off x="1371600" y="2971800"/>
            <a:ext cx="3429000" cy="584200"/>
          </a:xfrm>
          <a:prstGeom prst="rect">
            <a:avLst/>
          </a:prstGeom>
          <a:noFill/>
        </p:spPr>
        <p:txBody>
          <a:bodyPr>
            <a:spAutoFit/>
          </a:bodyPr>
          <a:lstStyle/>
          <a:p>
            <a:pPr>
              <a:defRPr/>
            </a:pPr>
            <a:r>
              <a:rPr lang="en-US" sz="3200" dirty="0">
                <a:effectLst>
                  <a:outerShdw blurRad="50800" dist="38100" dir="2700000">
                    <a:srgbClr val="000000"/>
                  </a:outerShdw>
                </a:effectLst>
                <a:cs typeface="+mn-cs"/>
              </a:rPr>
              <a:t>Internet culture</a:t>
            </a:r>
          </a:p>
        </p:txBody>
      </p:sp>
      <p:sp>
        <p:nvSpPr>
          <p:cNvPr id="15" name="TextBox 14"/>
          <p:cNvSpPr txBox="1"/>
          <p:nvPr/>
        </p:nvSpPr>
        <p:spPr>
          <a:xfrm>
            <a:off x="533400" y="2133600"/>
            <a:ext cx="4572000" cy="584200"/>
          </a:xfrm>
          <a:prstGeom prst="rect">
            <a:avLst/>
          </a:prstGeom>
          <a:noFill/>
        </p:spPr>
        <p:txBody>
          <a:bodyPr>
            <a:spAutoFit/>
          </a:bodyPr>
          <a:lstStyle/>
          <a:p>
            <a:pPr>
              <a:defRPr/>
            </a:pPr>
            <a:r>
              <a:rPr lang="en-US" sz="3200" dirty="0">
                <a:effectLst>
                  <a:outerShdw blurRad="50800" dist="38100" dir="2700000">
                    <a:srgbClr val="000000"/>
                  </a:outerShdw>
                </a:effectLst>
                <a:cs typeface="+mn-cs"/>
              </a:rPr>
              <a:t>disciplinary practice</a:t>
            </a:r>
          </a:p>
        </p:txBody>
      </p:sp>
      <p:sp>
        <p:nvSpPr>
          <p:cNvPr id="16" name="TextBox 15"/>
          <p:cNvSpPr txBox="1"/>
          <p:nvPr/>
        </p:nvSpPr>
        <p:spPr>
          <a:xfrm>
            <a:off x="990600" y="1295400"/>
            <a:ext cx="3657600" cy="584200"/>
          </a:xfrm>
          <a:prstGeom prst="rect">
            <a:avLst/>
          </a:prstGeom>
          <a:noFill/>
        </p:spPr>
        <p:txBody>
          <a:bodyPr>
            <a:spAutoFit/>
          </a:bodyPr>
          <a:lstStyle/>
          <a:p>
            <a:pPr>
              <a:defRPr/>
            </a:pPr>
            <a:r>
              <a:rPr lang="en-US" sz="3200" dirty="0">
                <a:effectLst>
                  <a:outerShdw blurRad="50800" dist="38100" dir="2700000">
                    <a:srgbClr val="000000"/>
                  </a:outerShdw>
                </a:effectLst>
                <a:cs typeface="+mn-cs"/>
              </a:rPr>
              <a:t>higher education</a:t>
            </a:r>
          </a:p>
        </p:txBody>
      </p:sp>
      <p:sp>
        <p:nvSpPr>
          <p:cNvPr id="17" name="TextBox 16"/>
          <p:cNvSpPr txBox="1"/>
          <p:nvPr/>
        </p:nvSpPr>
        <p:spPr>
          <a:xfrm>
            <a:off x="4876800" y="3810000"/>
            <a:ext cx="3733800" cy="584200"/>
          </a:xfrm>
          <a:prstGeom prst="rect">
            <a:avLst/>
          </a:prstGeom>
          <a:noFill/>
        </p:spPr>
        <p:txBody>
          <a:bodyPr>
            <a:spAutoFit/>
          </a:bodyPr>
          <a:lstStyle/>
          <a:p>
            <a:pPr>
              <a:defRPr/>
            </a:pPr>
            <a:r>
              <a:rPr lang="en-US" sz="3200" dirty="0">
                <a:effectLst>
                  <a:outerShdw blurRad="50800" dist="38100" dir="2700000">
                    <a:srgbClr val="000000"/>
                  </a:outerShdw>
                </a:effectLst>
                <a:cs typeface="+mn-cs"/>
              </a:rPr>
              <a:t>research industry</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a:xfrm>
            <a:off x="500063" y="1500188"/>
            <a:ext cx="8448675" cy="4525962"/>
          </a:xfrm>
        </p:spPr>
        <p:txBody>
          <a:bodyPr/>
          <a:lstStyle/>
          <a:p>
            <a:pPr algn="ctr">
              <a:buFontTx/>
              <a:buNone/>
            </a:pPr>
            <a:r>
              <a:rPr lang="en-US" sz="2800" smtClean="0"/>
              <a:t>Formulation</a:t>
            </a:r>
          </a:p>
          <a:p>
            <a:pPr algn="ctr">
              <a:buFontTx/>
              <a:buNone/>
            </a:pPr>
            <a:endParaRPr lang="en-US" sz="2800" smtClean="0"/>
          </a:p>
          <a:p>
            <a:pPr algn="ctr">
              <a:buFontTx/>
              <a:buNone/>
            </a:pPr>
            <a:r>
              <a:rPr lang="en-US" sz="2800" smtClean="0"/>
              <a:t>Registration</a:t>
            </a:r>
          </a:p>
          <a:p>
            <a:pPr algn="ctr">
              <a:buFontTx/>
              <a:buNone/>
            </a:pPr>
            <a:endParaRPr lang="en-US" sz="2800" smtClean="0"/>
          </a:p>
          <a:p>
            <a:pPr algn="ctr">
              <a:buFontTx/>
              <a:buNone/>
            </a:pPr>
            <a:r>
              <a:rPr lang="en-US" sz="2800" smtClean="0"/>
              <a:t>Certification</a:t>
            </a:r>
          </a:p>
          <a:p>
            <a:pPr algn="ctr">
              <a:buFontTx/>
              <a:buNone/>
            </a:pPr>
            <a:endParaRPr lang="en-US" sz="2800" smtClean="0"/>
          </a:p>
          <a:p>
            <a:pPr algn="ctr">
              <a:buFontTx/>
              <a:buNone/>
            </a:pPr>
            <a:r>
              <a:rPr lang="en-US" sz="2800" smtClean="0"/>
              <a:t>Dissemination</a:t>
            </a:r>
          </a:p>
          <a:p>
            <a:pPr algn="ctr">
              <a:buFontTx/>
              <a:buNone/>
            </a:pPr>
            <a:endParaRPr lang="en-US" sz="2800" smtClean="0"/>
          </a:p>
          <a:p>
            <a:pPr algn="ctr">
              <a:buFontTx/>
              <a:buNone/>
            </a:pPr>
            <a:r>
              <a:rPr lang="en-US" sz="2800" smtClean="0"/>
              <a:t>Preservation</a:t>
            </a:r>
          </a:p>
        </p:txBody>
      </p:sp>
      <p:sp>
        <p:nvSpPr>
          <p:cNvPr id="23554" name="TextBox 4"/>
          <p:cNvSpPr>
            <a:spLocks noGrp="1" noChangeArrowheads="1"/>
          </p:cNvSpPr>
          <p:nvPr>
            <p:ph type="title"/>
          </p:nvPr>
        </p:nvSpPr>
        <p:spPr>
          <a:xfrm>
            <a:off x="500063" y="354013"/>
            <a:ext cx="8234362" cy="646112"/>
          </a:xfrm>
        </p:spPr>
        <p:txBody>
          <a:bodyPr>
            <a:spAutoFit/>
          </a:bodyPr>
          <a:lstStyle/>
          <a:p>
            <a:pPr algn="ctr"/>
            <a:r>
              <a:rPr lang="en-US" sz="3600" smtClean="0">
                <a:solidFill>
                  <a:srgbClr val="FFCC00"/>
                </a:solidFill>
              </a:rPr>
              <a:t>Iterations in the life cycle of scholarship</a:t>
            </a:r>
          </a:p>
        </p:txBody>
      </p:sp>
      <p:sp>
        <p:nvSpPr>
          <p:cNvPr id="5" name="Curved Left Arrow 4"/>
          <p:cNvSpPr>
            <a:spLocks noChangeArrowheads="1"/>
          </p:cNvSpPr>
          <p:nvPr/>
        </p:nvSpPr>
        <p:spPr bwMode="auto">
          <a:xfrm rot="10800000">
            <a:off x="1071563" y="1285875"/>
            <a:ext cx="2214562" cy="4714875"/>
          </a:xfrm>
          <a:prstGeom prst="curvedLeftArrow">
            <a:avLst>
              <a:gd name="adj1" fmla="val 25006"/>
              <a:gd name="adj2" fmla="val 50003"/>
              <a:gd name="adj3" fmla="val 25000"/>
            </a:avLst>
          </a:prstGeom>
          <a:gradFill rotWithShape="1">
            <a:gsLst>
              <a:gs pos="0">
                <a:srgbClr val="2E6FB1"/>
              </a:gs>
              <a:gs pos="100000">
                <a:srgbClr val="A2C1F5"/>
              </a:gs>
            </a:gsLst>
            <a:lin ang="16200000"/>
          </a:gradFill>
          <a:ln w="9525">
            <a:solidFill>
              <a:srgbClr val="396CA1"/>
            </a:solidFill>
            <a:miter lim="800000"/>
            <a:headEnd/>
            <a:tailEnd/>
          </a:ln>
          <a:effectLst>
            <a:outerShdw blurRad="63500" dist="23000" dir="5400000" rotWithShape="0">
              <a:srgbClr val="000000">
                <a:alpha val="34998"/>
              </a:srgbClr>
            </a:outerShdw>
          </a:effectLst>
        </p:spPr>
        <p:txBody>
          <a:bodyPr anchor="ctr"/>
          <a:lstStyle/>
          <a:p>
            <a:pPr algn="ctr"/>
            <a:endParaRPr lang="en-US"/>
          </a:p>
        </p:txBody>
      </p:sp>
      <p:sp>
        <p:nvSpPr>
          <p:cNvPr id="7" name="Curved Left Arrow 6"/>
          <p:cNvSpPr>
            <a:spLocks noChangeArrowheads="1"/>
          </p:cNvSpPr>
          <p:nvPr/>
        </p:nvSpPr>
        <p:spPr bwMode="auto">
          <a:xfrm>
            <a:off x="6019800" y="1524000"/>
            <a:ext cx="2214563" cy="4714875"/>
          </a:xfrm>
          <a:prstGeom prst="curvedLeftArrow">
            <a:avLst>
              <a:gd name="adj1" fmla="val 25006"/>
              <a:gd name="adj2" fmla="val 50003"/>
              <a:gd name="adj3" fmla="val 25000"/>
            </a:avLst>
          </a:prstGeom>
          <a:gradFill rotWithShape="1">
            <a:gsLst>
              <a:gs pos="0">
                <a:srgbClr val="2E6FB1"/>
              </a:gs>
              <a:gs pos="100000">
                <a:srgbClr val="A2C1F5"/>
              </a:gs>
            </a:gsLst>
            <a:lin ang="16200000"/>
          </a:gradFill>
          <a:ln w="9525">
            <a:solidFill>
              <a:srgbClr val="396CA1"/>
            </a:solidFill>
            <a:miter lim="800000"/>
            <a:headEnd/>
            <a:tailEnd/>
          </a:ln>
          <a:effectLst>
            <a:outerShdw blurRad="63500" dist="23000" dir="5400000" rotWithShape="0">
              <a:srgbClr val="000000">
                <a:alpha val="34998"/>
              </a:srgbClr>
            </a:outerShdw>
          </a:effectLst>
        </p:spPr>
        <p:txBody>
          <a:bodyPr anchor="ctr"/>
          <a:lstStyle/>
          <a:p>
            <a:pPr algn="ctr"/>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52400"/>
            <a:ext cx="9372600" cy="7010400"/>
          </a:xfrm>
          <a:prstGeom prst="rect">
            <a:avLst/>
          </a:prstGeom>
          <a:gradFill flip="none" rotWithShape="0">
            <a:gsLst>
              <a:gs pos="0">
                <a:srgbClr val="002952"/>
              </a:gs>
              <a:gs pos="100000">
                <a:srgbClr val="FFFFFF"/>
              </a:gs>
              <a:gs pos="99000">
                <a:srgbClr val="002952">
                  <a:alpha val="29000"/>
                </a:srgbClr>
              </a:gs>
            </a:gsLst>
            <a:path path="rect">
              <a:fillToRect l="100000" t="100000"/>
            </a:path>
            <a:tileRect r="-100000" b="-10000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en-US">
              <a:solidFill>
                <a:srgbClr val="FFCC00"/>
              </a:solidFill>
              <a:latin typeface="Wingdings" pitchFamily="2" charset="2"/>
            </a:endParaRPr>
          </a:p>
        </p:txBody>
      </p:sp>
      <p:cxnSp>
        <p:nvCxnSpPr>
          <p:cNvPr id="128" name="Straight Connector 127"/>
          <p:cNvCxnSpPr>
            <a:cxnSpLocks noChangeShapeType="1"/>
            <a:stCxn id="93" idx="3"/>
          </p:cNvCxnSpPr>
          <p:nvPr/>
        </p:nvCxnSpPr>
        <p:spPr bwMode="auto">
          <a:xfrm>
            <a:off x="5562600" y="2514600"/>
            <a:ext cx="1270000" cy="1588"/>
          </a:xfrm>
          <a:prstGeom prst="line">
            <a:avLst/>
          </a:prstGeom>
          <a:noFill/>
          <a:ln w="25400">
            <a:solidFill>
              <a:srgbClr val="FFCC00"/>
            </a:solidFill>
            <a:round/>
            <a:headEnd/>
            <a:tailEnd/>
          </a:ln>
          <a:effectLst>
            <a:outerShdw dist="20000" dir="5400000" rotWithShape="0">
              <a:srgbClr val="808080">
                <a:alpha val="37999"/>
              </a:srgbClr>
            </a:outerShdw>
          </a:effectLst>
        </p:spPr>
      </p:cxnSp>
      <p:cxnSp>
        <p:nvCxnSpPr>
          <p:cNvPr id="124" name="Straight Connector 123"/>
          <p:cNvCxnSpPr>
            <a:cxnSpLocks noChangeShapeType="1"/>
            <a:stCxn id="59" idx="3"/>
            <a:endCxn id="93" idx="1"/>
          </p:cNvCxnSpPr>
          <p:nvPr/>
        </p:nvCxnSpPr>
        <p:spPr bwMode="auto">
          <a:xfrm>
            <a:off x="4572000" y="2505075"/>
            <a:ext cx="660400" cy="9525"/>
          </a:xfrm>
          <a:prstGeom prst="line">
            <a:avLst/>
          </a:prstGeom>
          <a:noFill/>
          <a:ln w="25400">
            <a:solidFill>
              <a:srgbClr val="FFCC00"/>
            </a:solidFill>
            <a:round/>
            <a:headEnd/>
            <a:tailEnd/>
          </a:ln>
          <a:effectLst>
            <a:outerShdw dist="20000" dir="5400000" rotWithShape="0">
              <a:srgbClr val="808080">
                <a:alpha val="37999"/>
              </a:srgbClr>
            </a:outerShdw>
          </a:effectLst>
        </p:spPr>
      </p:cxnSp>
      <p:cxnSp>
        <p:nvCxnSpPr>
          <p:cNvPr id="141" name="Straight Connector 140"/>
          <p:cNvCxnSpPr>
            <a:cxnSpLocks noChangeShapeType="1"/>
          </p:cNvCxnSpPr>
          <p:nvPr/>
        </p:nvCxnSpPr>
        <p:spPr bwMode="auto">
          <a:xfrm>
            <a:off x="7162800" y="2514600"/>
            <a:ext cx="838200" cy="1588"/>
          </a:xfrm>
          <a:prstGeom prst="line">
            <a:avLst/>
          </a:prstGeom>
          <a:noFill/>
          <a:ln w="25400">
            <a:solidFill>
              <a:srgbClr val="FFCC00"/>
            </a:solidFill>
            <a:round/>
            <a:headEnd/>
            <a:tailEnd/>
          </a:ln>
          <a:effectLst>
            <a:outerShdw dist="20000" dir="5400000" rotWithShape="0">
              <a:srgbClr val="808080">
                <a:alpha val="37999"/>
              </a:srgbClr>
            </a:outerShdw>
          </a:effectLst>
        </p:spPr>
      </p:cxnSp>
      <p:grpSp>
        <p:nvGrpSpPr>
          <p:cNvPr id="2" name="Group 48"/>
          <p:cNvGrpSpPr>
            <a:grpSpLocks/>
          </p:cNvGrpSpPr>
          <p:nvPr/>
        </p:nvGrpSpPr>
        <p:grpSpPr bwMode="auto">
          <a:xfrm>
            <a:off x="8077200" y="2133600"/>
            <a:ext cx="762000" cy="914400"/>
            <a:chOff x="7086600" y="2133600"/>
            <a:chExt cx="762000" cy="914401"/>
          </a:xfrm>
        </p:grpSpPr>
        <p:grpSp>
          <p:nvGrpSpPr>
            <p:cNvPr id="25647" name="Group 32"/>
            <p:cNvGrpSpPr>
              <a:grpSpLocks/>
            </p:cNvGrpSpPr>
            <p:nvPr/>
          </p:nvGrpSpPr>
          <p:grpSpPr bwMode="auto">
            <a:xfrm>
              <a:off x="7086600" y="2133600"/>
              <a:ext cx="457200" cy="609600"/>
              <a:chOff x="7010400" y="1981200"/>
              <a:chExt cx="533400" cy="990600"/>
            </a:xfrm>
          </p:grpSpPr>
          <p:sp>
            <p:nvSpPr>
              <p:cNvPr id="18" name="Oval 17"/>
              <p:cNvSpPr>
                <a:spLocks noChangeArrowheads="1"/>
              </p:cNvSpPr>
              <p:nvPr/>
            </p:nvSpPr>
            <p:spPr bwMode="auto">
              <a:xfrm>
                <a:off x="7162271" y="1981200"/>
                <a:ext cx="229658" cy="229593"/>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20" name="Straight Connector 19"/>
              <p:cNvCxnSpPr>
                <a:cxnSpLocks noChangeShapeType="1"/>
                <a:stCxn id="18" idx="4"/>
              </p:cNvCxnSpPr>
              <p:nvPr/>
            </p:nvCxnSpPr>
            <p:spPr bwMode="auto">
              <a:xfrm rot="16200000" flipH="1">
                <a:off x="7106940" y="2380953"/>
                <a:ext cx="379214" cy="3889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24" name="Straight Connector 23"/>
              <p:cNvCxnSpPr>
                <a:cxnSpLocks noChangeShapeType="1"/>
              </p:cNvCxnSpPr>
              <p:nvPr/>
            </p:nvCxnSpPr>
            <p:spPr bwMode="auto">
              <a:xfrm rot="10800000" flipV="1">
                <a:off x="7010400" y="2285604"/>
                <a:ext cx="227807" cy="15220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6" name="Straight Connector 25"/>
              <p:cNvCxnSpPr>
                <a:cxnSpLocks noChangeShapeType="1"/>
              </p:cNvCxnSpPr>
              <p:nvPr/>
            </p:nvCxnSpPr>
            <p:spPr bwMode="auto">
              <a:xfrm>
                <a:off x="7315994" y="2285604"/>
                <a:ext cx="227806" cy="15220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9" name="Straight Connector 28"/>
              <p:cNvCxnSpPr>
                <a:cxnSpLocks noChangeShapeType="1"/>
              </p:cNvCxnSpPr>
              <p:nvPr/>
            </p:nvCxnSpPr>
            <p:spPr bwMode="auto">
              <a:xfrm rot="5400000">
                <a:off x="7048236" y="2704042"/>
                <a:ext cx="381794" cy="15372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31" name="Straight Connector 30"/>
              <p:cNvCxnSpPr>
                <a:cxnSpLocks noChangeShapeType="1"/>
              </p:cNvCxnSpPr>
              <p:nvPr/>
            </p:nvCxnSpPr>
            <p:spPr bwMode="auto">
              <a:xfrm rot="16200000" flipH="1">
                <a:off x="7163065" y="2742936"/>
                <a:ext cx="381794" cy="75935"/>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35" name="Oval 34"/>
            <p:cNvSpPr>
              <a:spLocks noChangeArrowheads="1"/>
            </p:cNvSpPr>
            <p:nvPr/>
          </p:nvSpPr>
          <p:spPr bwMode="auto">
            <a:xfrm>
              <a:off x="7369175" y="2286000"/>
              <a:ext cx="196850" cy="14128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36" name="Straight Connector 35"/>
            <p:cNvCxnSpPr>
              <a:cxnSpLocks noChangeShapeType="1"/>
              <a:stCxn id="35" idx="4"/>
            </p:cNvCxnSpPr>
            <p:nvPr/>
          </p:nvCxnSpPr>
          <p:spPr bwMode="auto">
            <a:xfrm rot="16200000" flipH="1">
              <a:off x="7367588" y="2527300"/>
              <a:ext cx="233362" cy="33338"/>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37" name="Straight Connector 36"/>
            <p:cNvCxnSpPr>
              <a:cxnSpLocks noChangeShapeType="1"/>
            </p:cNvCxnSpPr>
            <p:nvPr/>
          </p:nvCxnSpPr>
          <p:spPr bwMode="auto">
            <a:xfrm rot="10800000" flipV="1">
              <a:off x="7239000" y="2473325"/>
              <a:ext cx="195263" cy="936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38" name="Straight Connector 37"/>
            <p:cNvCxnSpPr>
              <a:cxnSpLocks noChangeShapeType="1"/>
            </p:cNvCxnSpPr>
            <p:nvPr/>
          </p:nvCxnSpPr>
          <p:spPr bwMode="auto">
            <a:xfrm>
              <a:off x="7500938" y="2473325"/>
              <a:ext cx="195262" cy="936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39" name="Straight Connector 38"/>
            <p:cNvCxnSpPr>
              <a:cxnSpLocks noChangeShapeType="1"/>
            </p:cNvCxnSpPr>
            <p:nvPr/>
          </p:nvCxnSpPr>
          <p:spPr bwMode="auto">
            <a:xfrm rot="5400000">
              <a:off x="7317582" y="2712244"/>
              <a:ext cx="234950" cy="1317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40" name="Straight Connector 39"/>
            <p:cNvCxnSpPr>
              <a:cxnSpLocks noChangeShapeType="1"/>
            </p:cNvCxnSpPr>
            <p:nvPr/>
          </p:nvCxnSpPr>
          <p:spPr bwMode="auto">
            <a:xfrm rot="16200000" flipH="1">
              <a:off x="7416007" y="2745582"/>
              <a:ext cx="234950" cy="65087"/>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42" name="Oval 41"/>
            <p:cNvSpPr>
              <a:spLocks noChangeArrowheads="1"/>
            </p:cNvSpPr>
            <p:nvPr/>
          </p:nvSpPr>
          <p:spPr bwMode="auto">
            <a:xfrm>
              <a:off x="7521575" y="2438400"/>
              <a:ext cx="196850" cy="14128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43" name="Straight Connector 42"/>
            <p:cNvCxnSpPr>
              <a:cxnSpLocks noChangeShapeType="1"/>
              <a:stCxn id="42" idx="4"/>
            </p:cNvCxnSpPr>
            <p:nvPr/>
          </p:nvCxnSpPr>
          <p:spPr bwMode="auto">
            <a:xfrm rot="16200000" flipH="1">
              <a:off x="7519988" y="2679701"/>
              <a:ext cx="233362" cy="33338"/>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44" name="Straight Connector 43"/>
            <p:cNvCxnSpPr>
              <a:cxnSpLocks noChangeShapeType="1"/>
            </p:cNvCxnSpPr>
            <p:nvPr/>
          </p:nvCxnSpPr>
          <p:spPr bwMode="auto">
            <a:xfrm rot="10800000" flipV="1">
              <a:off x="7391400" y="2625726"/>
              <a:ext cx="195263" cy="936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45" name="Straight Connector 44"/>
            <p:cNvCxnSpPr>
              <a:cxnSpLocks noChangeShapeType="1"/>
            </p:cNvCxnSpPr>
            <p:nvPr/>
          </p:nvCxnSpPr>
          <p:spPr bwMode="auto">
            <a:xfrm>
              <a:off x="7653338" y="2625726"/>
              <a:ext cx="195262" cy="936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46" name="Straight Connector 45"/>
            <p:cNvCxnSpPr>
              <a:cxnSpLocks noChangeShapeType="1"/>
            </p:cNvCxnSpPr>
            <p:nvPr/>
          </p:nvCxnSpPr>
          <p:spPr bwMode="auto">
            <a:xfrm rot="5400000">
              <a:off x="7469982" y="2864644"/>
              <a:ext cx="234950" cy="1317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47" name="Straight Connector 46"/>
            <p:cNvCxnSpPr>
              <a:cxnSpLocks noChangeShapeType="1"/>
            </p:cNvCxnSpPr>
            <p:nvPr/>
          </p:nvCxnSpPr>
          <p:spPr bwMode="auto">
            <a:xfrm rot="16200000" flipH="1">
              <a:off x="7568407" y="2897982"/>
              <a:ext cx="234950" cy="65087"/>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5" name="Group 88"/>
          <p:cNvGrpSpPr>
            <a:grpSpLocks/>
          </p:cNvGrpSpPr>
          <p:nvPr/>
        </p:nvGrpSpPr>
        <p:grpSpPr bwMode="auto">
          <a:xfrm>
            <a:off x="6096000" y="1752600"/>
            <a:ext cx="1371600" cy="1524000"/>
            <a:chOff x="6096000" y="1752600"/>
            <a:chExt cx="1371600" cy="1524000"/>
          </a:xfrm>
        </p:grpSpPr>
        <p:sp>
          <p:nvSpPr>
            <p:cNvPr id="8" name="Snip Same Side Corner Rectangle 7"/>
            <p:cNvSpPr>
              <a:spLocks noChangeArrowheads="1"/>
            </p:cNvSpPr>
            <p:nvPr/>
          </p:nvSpPr>
          <p:spPr bwMode="auto">
            <a:xfrm>
              <a:off x="6096000" y="1752600"/>
              <a:ext cx="1371600" cy="1524000"/>
            </a:xfrm>
            <a:custGeom>
              <a:avLst/>
              <a:gdLst>
                <a:gd name="T0" fmla="*/ 1371600 w 1371600"/>
                <a:gd name="T1" fmla="*/ 762000 h 1524000"/>
                <a:gd name="T2" fmla="*/ 685800 w 1371600"/>
                <a:gd name="T3" fmla="*/ 1524000 h 1524000"/>
                <a:gd name="T4" fmla="*/ 0 w 1371600"/>
                <a:gd name="T5" fmla="*/ 762000 h 1524000"/>
                <a:gd name="T6" fmla="*/ 685800 w 1371600"/>
                <a:gd name="T7" fmla="*/ 0 h 1524000"/>
                <a:gd name="T8" fmla="*/ 0 60000 65536"/>
                <a:gd name="T9" fmla="*/ 0 60000 65536"/>
                <a:gd name="T10" fmla="*/ 0 60000 65536"/>
                <a:gd name="T11" fmla="*/ 0 60000 65536"/>
                <a:gd name="T12" fmla="*/ 114302 w 1371600"/>
                <a:gd name="T13" fmla="*/ 114302 h 1524000"/>
                <a:gd name="T14" fmla="*/ 1257298 w 1371600"/>
                <a:gd name="T15" fmla="*/ 1524000 h 1524000"/>
              </a:gdLst>
              <a:ahLst/>
              <a:cxnLst>
                <a:cxn ang="T8">
                  <a:pos x="T0" y="T1"/>
                </a:cxn>
                <a:cxn ang="T9">
                  <a:pos x="T2" y="T3"/>
                </a:cxn>
                <a:cxn ang="T10">
                  <a:pos x="T4" y="T5"/>
                </a:cxn>
                <a:cxn ang="T11">
                  <a:pos x="T6" y="T7"/>
                </a:cxn>
              </a:cxnLst>
              <a:rect l="T12" t="T13" r="T14" b="T15"/>
              <a:pathLst>
                <a:path w="1371600" h="1524000">
                  <a:moveTo>
                    <a:pt x="228605" y="0"/>
                  </a:moveTo>
                  <a:lnTo>
                    <a:pt x="1142995" y="0"/>
                  </a:lnTo>
                  <a:lnTo>
                    <a:pt x="1371600" y="228605"/>
                  </a:lnTo>
                  <a:lnTo>
                    <a:pt x="1371600" y="1524000"/>
                  </a:lnTo>
                  <a:lnTo>
                    <a:pt x="0" y="1524000"/>
                  </a:lnTo>
                  <a:lnTo>
                    <a:pt x="0" y="228605"/>
                  </a:lnTo>
                  <a:close/>
                </a:path>
              </a:pathLst>
            </a:custGeom>
            <a:solidFill>
              <a:srgbClr val="FFFFFF"/>
            </a:solidFill>
            <a:ln w="9525">
              <a:solidFill>
                <a:srgbClr val="396CA1"/>
              </a:solidFill>
              <a:miter lim="800000"/>
              <a:headEnd/>
              <a:tailEnd/>
            </a:ln>
            <a:effectLst>
              <a:outerShdw blurRad="63500" dist="23000" dir="5400000" rotWithShape="0">
                <a:srgbClr val="808080">
                  <a:alpha val="34998"/>
                </a:srgbClr>
              </a:outerShdw>
            </a:effectLst>
          </p:spPr>
          <p:txBody>
            <a:bodyPr anchor="ctr"/>
            <a:lstStyle/>
            <a:p>
              <a:pPr>
                <a:defRPr/>
              </a:pPr>
              <a:endParaRPr lang="en-US">
                <a:cs typeface="+mn-cs"/>
              </a:endParaRPr>
            </a:p>
          </p:txBody>
        </p:sp>
        <p:sp>
          <p:nvSpPr>
            <p:cNvPr id="25646" name="TextBox 40"/>
            <p:cNvSpPr txBox="1">
              <a:spLocks noChangeArrowheads="1"/>
            </p:cNvSpPr>
            <p:nvPr/>
          </p:nvSpPr>
          <p:spPr bwMode="auto">
            <a:xfrm>
              <a:off x="6172200" y="2209800"/>
              <a:ext cx="1219200" cy="646113"/>
            </a:xfrm>
            <a:prstGeom prst="rect">
              <a:avLst/>
            </a:prstGeom>
            <a:noFill/>
            <a:ln w="9525">
              <a:noFill/>
              <a:miter lim="800000"/>
              <a:headEnd/>
              <a:tailEnd/>
            </a:ln>
          </p:spPr>
          <p:txBody>
            <a:bodyPr>
              <a:spAutoFit/>
            </a:bodyPr>
            <a:lstStyle/>
            <a:p>
              <a:r>
                <a:rPr lang="en-US">
                  <a:solidFill>
                    <a:srgbClr val="000000"/>
                  </a:solidFill>
                </a:rPr>
                <a:t>Academic</a:t>
              </a:r>
            </a:p>
            <a:p>
              <a:pPr algn="ctr"/>
              <a:r>
                <a:rPr lang="en-US">
                  <a:solidFill>
                    <a:srgbClr val="000000"/>
                  </a:solidFill>
                </a:rPr>
                <a:t>Library</a:t>
              </a:r>
            </a:p>
          </p:txBody>
        </p:sp>
      </p:grpSp>
      <p:cxnSp>
        <p:nvCxnSpPr>
          <p:cNvPr id="51" name="Straight Connector 50"/>
          <p:cNvCxnSpPr>
            <a:cxnSpLocks noChangeShapeType="1"/>
          </p:cNvCxnSpPr>
          <p:nvPr/>
        </p:nvCxnSpPr>
        <p:spPr bwMode="auto">
          <a:xfrm>
            <a:off x="1371600" y="2743200"/>
            <a:ext cx="1447800" cy="1588"/>
          </a:xfrm>
          <a:prstGeom prst="line">
            <a:avLst/>
          </a:prstGeom>
          <a:noFill/>
          <a:ln w="25400">
            <a:solidFill>
              <a:srgbClr val="FFCC00"/>
            </a:solidFill>
            <a:round/>
            <a:headEnd/>
            <a:tailEnd/>
          </a:ln>
          <a:effectLst>
            <a:outerShdw dist="20000" dir="5400000" rotWithShape="0">
              <a:srgbClr val="808080">
                <a:alpha val="37999"/>
              </a:srgbClr>
            </a:outerShdw>
          </a:effectLst>
        </p:spPr>
      </p:cxnSp>
      <p:cxnSp>
        <p:nvCxnSpPr>
          <p:cNvPr id="53" name="Straight Connector 52"/>
          <p:cNvCxnSpPr>
            <a:cxnSpLocks noChangeShapeType="1"/>
          </p:cNvCxnSpPr>
          <p:nvPr/>
        </p:nvCxnSpPr>
        <p:spPr bwMode="auto">
          <a:xfrm flipV="1">
            <a:off x="3200400" y="2057400"/>
            <a:ext cx="838200" cy="609600"/>
          </a:xfrm>
          <a:prstGeom prst="line">
            <a:avLst/>
          </a:prstGeom>
          <a:noFill/>
          <a:ln w="25400">
            <a:solidFill>
              <a:srgbClr val="FFCC00"/>
            </a:solidFill>
            <a:round/>
            <a:headEnd/>
            <a:tailEnd/>
          </a:ln>
          <a:effectLst>
            <a:outerShdw dist="20000" dir="5400000" rotWithShape="0">
              <a:srgbClr val="808080">
                <a:alpha val="37999"/>
              </a:srgbClr>
            </a:outerShdw>
          </a:effectLst>
        </p:spPr>
      </p:cxnSp>
      <p:grpSp>
        <p:nvGrpSpPr>
          <p:cNvPr id="6" name="Group 160"/>
          <p:cNvGrpSpPr>
            <a:grpSpLocks/>
          </p:cNvGrpSpPr>
          <p:nvPr/>
        </p:nvGrpSpPr>
        <p:grpSpPr bwMode="auto">
          <a:xfrm>
            <a:off x="2362200" y="2133600"/>
            <a:ext cx="1219200" cy="1143000"/>
            <a:chOff x="1981200" y="1981200"/>
            <a:chExt cx="1219200" cy="1143000"/>
          </a:xfrm>
        </p:grpSpPr>
        <p:sp>
          <p:nvSpPr>
            <p:cNvPr id="9" name="Snip Same Side Corner Rectangle 8"/>
            <p:cNvSpPr>
              <a:spLocks noChangeArrowheads="1"/>
            </p:cNvSpPr>
            <p:nvPr/>
          </p:nvSpPr>
          <p:spPr bwMode="auto">
            <a:xfrm>
              <a:off x="1981200" y="1981200"/>
              <a:ext cx="1143000" cy="1143000"/>
            </a:xfrm>
            <a:custGeom>
              <a:avLst/>
              <a:gdLst>
                <a:gd name="T0" fmla="*/ 1143000 w 1143000"/>
                <a:gd name="T1" fmla="*/ 571500 h 1143000"/>
                <a:gd name="T2" fmla="*/ 571500 w 1143000"/>
                <a:gd name="T3" fmla="*/ 1143000 h 1143000"/>
                <a:gd name="T4" fmla="*/ 0 w 1143000"/>
                <a:gd name="T5" fmla="*/ 571500 h 1143000"/>
                <a:gd name="T6" fmla="*/ 571500 w 1143000"/>
                <a:gd name="T7" fmla="*/ 0 h 1143000"/>
                <a:gd name="T8" fmla="*/ 0 60000 65536"/>
                <a:gd name="T9" fmla="*/ 0 60000 65536"/>
                <a:gd name="T10" fmla="*/ 0 60000 65536"/>
                <a:gd name="T11" fmla="*/ 0 60000 65536"/>
                <a:gd name="T12" fmla="*/ 95252 w 1143000"/>
                <a:gd name="T13" fmla="*/ 95252 h 1143000"/>
                <a:gd name="T14" fmla="*/ 1047748 w 1143000"/>
                <a:gd name="T15" fmla="*/ 1143000 h 1143000"/>
              </a:gdLst>
              <a:ahLst/>
              <a:cxnLst>
                <a:cxn ang="T8">
                  <a:pos x="T0" y="T1"/>
                </a:cxn>
                <a:cxn ang="T9">
                  <a:pos x="T2" y="T3"/>
                </a:cxn>
                <a:cxn ang="T10">
                  <a:pos x="T4" y="T5"/>
                </a:cxn>
                <a:cxn ang="T11">
                  <a:pos x="T6" y="T7"/>
                </a:cxn>
              </a:cxnLst>
              <a:rect l="T12" t="T13" r="T14" b="T15"/>
              <a:pathLst>
                <a:path w="1143000" h="1143000">
                  <a:moveTo>
                    <a:pt x="190504" y="0"/>
                  </a:moveTo>
                  <a:lnTo>
                    <a:pt x="952496" y="0"/>
                  </a:lnTo>
                  <a:lnTo>
                    <a:pt x="1143000" y="190504"/>
                  </a:lnTo>
                  <a:lnTo>
                    <a:pt x="1143000" y="1143000"/>
                  </a:lnTo>
                  <a:lnTo>
                    <a:pt x="0" y="1143000"/>
                  </a:lnTo>
                  <a:lnTo>
                    <a:pt x="0" y="190504"/>
                  </a:lnTo>
                  <a:close/>
                </a:path>
              </a:pathLst>
            </a:custGeom>
            <a:solidFill>
              <a:srgbClr val="FFFFFF"/>
            </a:solidFill>
            <a:ln w="9525">
              <a:solidFill>
                <a:srgbClr val="396CA1"/>
              </a:solidFill>
              <a:miter lim="800000"/>
              <a:headEnd/>
              <a:tailEnd/>
            </a:ln>
            <a:effectLst>
              <a:outerShdw blurRad="63500" dist="23000" dir="5400000" rotWithShape="0">
                <a:srgbClr val="808080">
                  <a:alpha val="34998"/>
                </a:srgbClr>
              </a:outerShdw>
            </a:effectLst>
          </p:spPr>
          <p:txBody>
            <a:bodyPr anchor="ctr"/>
            <a:lstStyle/>
            <a:p>
              <a:pPr>
                <a:defRPr/>
              </a:pPr>
              <a:endParaRPr lang="en-US">
                <a:cs typeface="+mn-cs"/>
              </a:endParaRPr>
            </a:p>
          </p:txBody>
        </p:sp>
        <p:sp>
          <p:nvSpPr>
            <p:cNvPr id="25644" name="TextBox 31"/>
            <p:cNvSpPr txBox="1">
              <a:spLocks noChangeArrowheads="1"/>
            </p:cNvSpPr>
            <p:nvPr/>
          </p:nvSpPr>
          <p:spPr bwMode="auto">
            <a:xfrm>
              <a:off x="1981200" y="2286000"/>
              <a:ext cx="1219200" cy="369332"/>
            </a:xfrm>
            <a:prstGeom prst="rect">
              <a:avLst/>
            </a:prstGeom>
            <a:noFill/>
            <a:ln w="9525">
              <a:noFill/>
              <a:miter lim="800000"/>
              <a:headEnd/>
              <a:tailEnd/>
            </a:ln>
          </p:spPr>
          <p:txBody>
            <a:bodyPr>
              <a:spAutoFit/>
            </a:bodyPr>
            <a:lstStyle/>
            <a:p>
              <a:r>
                <a:rPr lang="en-US">
                  <a:solidFill>
                    <a:srgbClr val="000000"/>
                  </a:solidFill>
                </a:rPr>
                <a:t>Publisher</a:t>
              </a:r>
            </a:p>
          </p:txBody>
        </p:sp>
      </p:grpSp>
      <p:grpSp>
        <p:nvGrpSpPr>
          <p:cNvPr id="7" name="Group 68"/>
          <p:cNvGrpSpPr>
            <a:grpSpLocks/>
          </p:cNvGrpSpPr>
          <p:nvPr/>
        </p:nvGrpSpPr>
        <p:grpSpPr bwMode="auto">
          <a:xfrm>
            <a:off x="3733800" y="1600200"/>
            <a:ext cx="1295400" cy="533400"/>
            <a:chOff x="3200400" y="2667000"/>
            <a:chExt cx="1295400" cy="533400"/>
          </a:xfrm>
        </p:grpSpPr>
        <p:sp>
          <p:nvSpPr>
            <p:cNvPr id="17" name="Oval 16"/>
            <p:cNvSpPr>
              <a:spLocks noChangeArrowheads="1"/>
            </p:cNvSpPr>
            <p:nvPr/>
          </p:nvSpPr>
          <p:spPr bwMode="auto">
            <a:xfrm>
              <a:off x="3352800" y="2667000"/>
              <a:ext cx="990600" cy="533400"/>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000000"/>
                </a:solidFill>
              </a:endParaRPr>
            </a:p>
          </p:txBody>
        </p:sp>
        <p:sp>
          <p:nvSpPr>
            <p:cNvPr id="25642" name="TextBox 32"/>
            <p:cNvSpPr txBox="1">
              <a:spLocks noChangeArrowheads="1"/>
            </p:cNvSpPr>
            <p:nvPr/>
          </p:nvSpPr>
          <p:spPr bwMode="auto">
            <a:xfrm>
              <a:off x="3200400" y="2724150"/>
              <a:ext cx="1295400" cy="369332"/>
            </a:xfrm>
            <a:prstGeom prst="rect">
              <a:avLst/>
            </a:prstGeom>
            <a:noFill/>
            <a:ln w="9525">
              <a:noFill/>
              <a:miter lim="800000"/>
              <a:headEnd/>
              <a:tailEnd/>
            </a:ln>
          </p:spPr>
          <p:txBody>
            <a:bodyPr>
              <a:spAutoFit/>
            </a:bodyPr>
            <a:lstStyle/>
            <a:p>
              <a:pPr algn="ctr"/>
              <a:r>
                <a:rPr lang="en-US">
                  <a:solidFill>
                    <a:srgbClr val="000000"/>
                  </a:solidFill>
                </a:rPr>
                <a:t>Editor</a:t>
              </a:r>
            </a:p>
          </p:txBody>
        </p:sp>
      </p:grpSp>
      <p:grpSp>
        <p:nvGrpSpPr>
          <p:cNvPr id="10" name="Group 69"/>
          <p:cNvGrpSpPr>
            <a:grpSpLocks/>
          </p:cNvGrpSpPr>
          <p:nvPr/>
        </p:nvGrpSpPr>
        <p:grpSpPr bwMode="auto">
          <a:xfrm>
            <a:off x="3657600" y="2895600"/>
            <a:ext cx="1371600" cy="685800"/>
            <a:chOff x="3124200" y="3962400"/>
            <a:chExt cx="1371600" cy="685800"/>
          </a:xfrm>
        </p:grpSpPr>
        <p:sp>
          <p:nvSpPr>
            <p:cNvPr id="16" name="Oval 15"/>
            <p:cNvSpPr>
              <a:spLocks noChangeArrowheads="1"/>
            </p:cNvSpPr>
            <p:nvPr/>
          </p:nvSpPr>
          <p:spPr bwMode="auto">
            <a:xfrm>
              <a:off x="3200400" y="3962400"/>
              <a:ext cx="1219200" cy="685800"/>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25640" name="TextBox 33"/>
            <p:cNvSpPr txBox="1">
              <a:spLocks noChangeArrowheads="1"/>
            </p:cNvSpPr>
            <p:nvPr/>
          </p:nvSpPr>
          <p:spPr bwMode="auto">
            <a:xfrm>
              <a:off x="3124200" y="3962400"/>
              <a:ext cx="1371600" cy="584200"/>
            </a:xfrm>
            <a:prstGeom prst="rect">
              <a:avLst/>
            </a:prstGeom>
            <a:noFill/>
            <a:ln w="9525">
              <a:noFill/>
              <a:miter lim="800000"/>
              <a:headEnd/>
              <a:tailEnd/>
            </a:ln>
          </p:spPr>
          <p:txBody>
            <a:bodyPr>
              <a:spAutoFit/>
            </a:bodyPr>
            <a:lstStyle/>
            <a:p>
              <a:pPr algn="ctr"/>
              <a:r>
                <a:rPr lang="en-US" sz="1600">
                  <a:solidFill>
                    <a:srgbClr val="000000"/>
                  </a:solidFill>
                </a:rPr>
                <a:t>Peer Reviewers</a:t>
              </a:r>
            </a:p>
          </p:txBody>
        </p:sp>
      </p:grpSp>
      <p:sp>
        <p:nvSpPr>
          <p:cNvPr id="59" name="Up-Down Arrow Callout 58"/>
          <p:cNvSpPr>
            <a:spLocks noChangeArrowheads="1"/>
          </p:cNvSpPr>
          <p:nvPr/>
        </p:nvSpPr>
        <p:spPr bwMode="auto">
          <a:xfrm>
            <a:off x="4191000" y="2133600"/>
            <a:ext cx="381000" cy="742950"/>
          </a:xfrm>
          <a:prstGeom prst="upDownArrowCallout">
            <a:avLst>
              <a:gd name="adj1" fmla="val 25000"/>
              <a:gd name="adj2" fmla="val 25000"/>
              <a:gd name="adj3" fmla="val 24998"/>
              <a:gd name="adj4" fmla="val 48120"/>
            </a:avLst>
          </a:prstGeom>
          <a:solidFill>
            <a:srgbClr val="CC6633"/>
          </a:solidFill>
          <a:ln w="9525">
            <a:solidFill>
              <a:srgbClr val="FFCC00"/>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grpSp>
        <p:nvGrpSpPr>
          <p:cNvPr id="11" name="Group 125"/>
          <p:cNvGrpSpPr>
            <a:grpSpLocks/>
          </p:cNvGrpSpPr>
          <p:nvPr/>
        </p:nvGrpSpPr>
        <p:grpSpPr bwMode="auto">
          <a:xfrm>
            <a:off x="5232400" y="2286000"/>
            <a:ext cx="330200" cy="457200"/>
            <a:chOff x="5105400" y="3429000"/>
            <a:chExt cx="406400" cy="609600"/>
          </a:xfrm>
        </p:grpSpPr>
        <p:sp>
          <p:nvSpPr>
            <p:cNvPr id="93" name="Rectangle 92"/>
            <p:cNvSpPr>
              <a:spLocks noChangeArrowheads="1"/>
            </p:cNvSpPr>
            <p:nvPr/>
          </p:nvSpPr>
          <p:spPr bwMode="auto">
            <a:xfrm>
              <a:off x="5105400" y="3429000"/>
              <a:ext cx="406400" cy="609600"/>
            </a:xfrm>
            <a:prstGeom prst="rect">
              <a:avLst/>
            </a:prstGeom>
            <a:solidFill>
              <a:srgbClr val="FFFFFF"/>
            </a:solidFill>
            <a:ln w="9525">
              <a:solidFill>
                <a:srgbClr val="396CA1"/>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04" name="Straight Connector 103"/>
            <p:cNvCxnSpPr>
              <a:cxnSpLocks noChangeShapeType="1"/>
            </p:cNvCxnSpPr>
            <p:nvPr/>
          </p:nvCxnSpPr>
          <p:spPr bwMode="auto">
            <a:xfrm>
              <a:off x="5181601" y="3581400"/>
              <a:ext cx="228599" cy="2117"/>
            </a:xfrm>
            <a:prstGeom prst="line">
              <a:avLst/>
            </a:prstGeom>
            <a:noFill/>
            <a:ln w="25400">
              <a:solidFill>
                <a:srgbClr val="404040"/>
              </a:solidFill>
              <a:round/>
              <a:headEnd/>
              <a:tailEnd/>
            </a:ln>
            <a:effectLst>
              <a:outerShdw dist="20000" dir="5400000" rotWithShape="0">
                <a:srgbClr val="808080">
                  <a:alpha val="37999"/>
                </a:srgbClr>
              </a:outerShdw>
            </a:effectLst>
          </p:spPr>
        </p:cxnSp>
        <p:cxnSp>
          <p:nvCxnSpPr>
            <p:cNvPr id="109" name="Straight Connector 108"/>
            <p:cNvCxnSpPr>
              <a:cxnSpLocks noChangeShapeType="1"/>
            </p:cNvCxnSpPr>
            <p:nvPr/>
          </p:nvCxnSpPr>
          <p:spPr bwMode="auto">
            <a:xfrm flipV="1">
              <a:off x="5181601" y="3657600"/>
              <a:ext cx="304800" cy="2117"/>
            </a:xfrm>
            <a:prstGeom prst="line">
              <a:avLst/>
            </a:prstGeom>
            <a:noFill/>
            <a:ln w="25400">
              <a:solidFill>
                <a:srgbClr val="404040"/>
              </a:solidFill>
              <a:round/>
              <a:headEnd/>
              <a:tailEnd/>
            </a:ln>
            <a:effectLst>
              <a:outerShdw dist="20000" dir="5400000" rotWithShape="0">
                <a:srgbClr val="808080">
                  <a:alpha val="37999"/>
                </a:srgbClr>
              </a:outerShdw>
            </a:effectLst>
          </p:spPr>
        </p:cxnSp>
        <p:sp>
          <p:nvSpPr>
            <p:cNvPr id="113" name="8-Point Star 112"/>
            <p:cNvSpPr>
              <a:spLocks noChangeArrowheads="1"/>
            </p:cNvSpPr>
            <p:nvPr/>
          </p:nvSpPr>
          <p:spPr bwMode="auto">
            <a:xfrm>
              <a:off x="5292969" y="3886200"/>
              <a:ext cx="152400" cy="76200"/>
            </a:xfrm>
            <a:prstGeom prst="star8">
              <a:avLst>
                <a:gd name="adj" fmla="val 37500"/>
              </a:avLst>
            </a:prstGeom>
            <a:solidFill>
              <a:srgbClr val="595959"/>
            </a:solidFill>
            <a:ln w="9525">
              <a:solidFill>
                <a:srgbClr val="396CA1"/>
              </a:solidFill>
              <a:miter lim="800000"/>
              <a:headEnd/>
              <a:tailEnd/>
            </a:ln>
            <a:effectLst>
              <a:outerShdw dist="23000" dir="5400000" rotWithShape="0">
                <a:srgbClr val="808080">
                  <a:alpha val="34998"/>
                </a:srgbClr>
              </a:outerShdw>
            </a:effectLst>
          </p:spPr>
          <p:txBody>
            <a:bodyPr anchor="ctr"/>
            <a:lstStyle/>
            <a:p>
              <a:pPr algn="ctr"/>
              <a:endParaRPr lang="en-US">
                <a:solidFill>
                  <a:srgbClr val="000000"/>
                </a:solidFill>
              </a:endParaRPr>
            </a:p>
          </p:txBody>
        </p:sp>
      </p:grpSp>
      <p:grpSp>
        <p:nvGrpSpPr>
          <p:cNvPr id="25616" name="Group 106"/>
          <p:cNvGrpSpPr>
            <a:grpSpLocks/>
          </p:cNvGrpSpPr>
          <p:nvPr/>
        </p:nvGrpSpPr>
        <p:grpSpPr bwMode="auto">
          <a:xfrm flipH="1">
            <a:off x="838200" y="2286000"/>
            <a:ext cx="487363" cy="762000"/>
            <a:chOff x="7741920" y="3606799"/>
            <a:chExt cx="868680" cy="965201"/>
          </a:xfrm>
        </p:grpSpPr>
        <p:sp>
          <p:nvSpPr>
            <p:cNvPr id="108" name="Oval 107"/>
            <p:cNvSpPr>
              <a:spLocks noChangeArrowheads="1"/>
            </p:cNvSpPr>
            <p:nvPr/>
          </p:nvSpPr>
          <p:spPr bwMode="auto">
            <a:xfrm>
              <a:off x="7990922" y="3606799"/>
              <a:ext cx="370675" cy="223203"/>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10" name="Straight Connector 109"/>
            <p:cNvCxnSpPr>
              <a:cxnSpLocks noChangeShapeType="1"/>
              <a:stCxn id="108" idx="4"/>
            </p:cNvCxnSpPr>
            <p:nvPr/>
          </p:nvCxnSpPr>
          <p:spPr bwMode="auto">
            <a:xfrm rot="16200000" flipH="1">
              <a:off x="8019969" y="3984879"/>
              <a:ext cx="372004" cy="62251"/>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11" name="Straight Connector 110"/>
            <p:cNvCxnSpPr>
              <a:cxnSpLocks noChangeShapeType="1"/>
            </p:cNvCxnSpPr>
            <p:nvPr/>
          </p:nvCxnSpPr>
          <p:spPr bwMode="auto">
            <a:xfrm rot="10800000" flipV="1">
              <a:off x="7741920" y="3902392"/>
              <a:ext cx="373504" cy="14880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2" name="Straight Connector 111"/>
            <p:cNvCxnSpPr>
              <a:cxnSpLocks noChangeShapeType="1"/>
            </p:cNvCxnSpPr>
            <p:nvPr/>
          </p:nvCxnSpPr>
          <p:spPr bwMode="auto">
            <a:xfrm>
              <a:off x="8237096" y="3902392"/>
              <a:ext cx="373504" cy="14880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4" name="Straight Connector 113"/>
            <p:cNvCxnSpPr>
              <a:cxnSpLocks noChangeShapeType="1"/>
            </p:cNvCxnSpPr>
            <p:nvPr/>
          </p:nvCxnSpPr>
          <p:spPr bwMode="auto">
            <a:xfrm rot="5400000">
              <a:off x="7929012" y="4263916"/>
              <a:ext cx="369994" cy="24617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5" name="Straight Connector 114"/>
            <p:cNvCxnSpPr>
              <a:cxnSpLocks noChangeShapeType="1"/>
            </p:cNvCxnSpPr>
            <p:nvPr/>
          </p:nvCxnSpPr>
          <p:spPr bwMode="auto">
            <a:xfrm rot="16200000" flipH="1">
              <a:off x="8114350" y="4324753"/>
              <a:ext cx="369994" cy="124501"/>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83" name="Rectangle 82"/>
          <p:cNvSpPr>
            <a:spLocks noChangeArrowheads="1"/>
          </p:cNvSpPr>
          <p:nvPr/>
        </p:nvSpPr>
        <p:spPr bwMode="auto">
          <a:xfrm>
            <a:off x="152400" y="1066800"/>
            <a:ext cx="1676400" cy="2667000"/>
          </a:xfrm>
          <a:prstGeom prst="rect">
            <a:avLst/>
          </a:prstGeom>
          <a:noFill/>
          <a:ln w="9525">
            <a:solidFill>
              <a:srgbClr val="FF0000"/>
            </a:solidFill>
            <a:miter lim="800000"/>
            <a:headEnd/>
            <a:tailEnd/>
          </a:ln>
          <a:effectLst>
            <a:outerShdw dist="23000" dir="5400000" rotWithShape="0">
              <a:srgbClr val="808080"/>
            </a:outerShdw>
          </a:effectLst>
        </p:spPr>
        <p:txBody>
          <a:bodyPr anchor="ctr"/>
          <a:lstStyle/>
          <a:p>
            <a:pPr algn="ctr"/>
            <a:endParaRPr lang="en-US">
              <a:solidFill>
                <a:srgbClr val="FFFFFF"/>
              </a:solidFill>
            </a:endParaRPr>
          </a:p>
        </p:txBody>
      </p:sp>
      <p:sp>
        <p:nvSpPr>
          <p:cNvPr id="84" name="TextBox 83"/>
          <p:cNvSpPr txBox="1">
            <a:spLocks noChangeArrowheads="1"/>
          </p:cNvSpPr>
          <p:nvPr/>
        </p:nvSpPr>
        <p:spPr bwMode="auto">
          <a:xfrm>
            <a:off x="228600" y="1066800"/>
            <a:ext cx="1676400" cy="523875"/>
          </a:xfrm>
          <a:prstGeom prst="rect">
            <a:avLst/>
          </a:prstGeom>
          <a:noFill/>
          <a:ln w="9525">
            <a:noFill/>
            <a:miter lim="800000"/>
            <a:headEnd/>
            <a:tailEnd/>
          </a:ln>
        </p:spPr>
        <p:txBody>
          <a:bodyPr>
            <a:spAutoFit/>
          </a:bodyPr>
          <a:lstStyle/>
          <a:p>
            <a:pPr>
              <a:defRPr/>
            </a:pPr>
            <a:r>
              <a:rPr lang="en-US" sz="2800" i="1" dirty="0">
                <a:solidFill>
                  <a:srgbClr val="FFCC00"/>
                </a:solidFill>
                <a:effectLst>
                  <a:outerShdw blurRad="38100" dist="38100" dir="2700000" algn="tl">
                    <a:srgbClr val="000000"/>
                  </a:outerShdw>
                </a:effectLst>
                <a:latin typeface="Arial" pitchFamily="-109" charset="0"/>
                <a:cs typeface="+mn-cs"/>
              </a:rPr>
              <a:t>Creation</a:t>
            </a:r>
          </a:p>
        </p:txBody>
      </p:sp>
      <p:sp>
        <p:nvSpPr>
          <p:cNvPr id="88" name="Rectangle 87"/>
          <p:cNvSpPr>
            <a:spLocks noChangeArrowheads="1"/>
          </p:cNvSpPr>
          <p:nvPr/>
        </p:nvSpPr>
        <p:spPr bwMode="auto">
          <a:xfrm>
            <a:off x="1905000" y="685800"/>
            <a:ext cx="3733800" cy="3810000"/>
          </a:xfrm>
          <a:prstGeom prst="rect">
            <a:avLst/>
          </a:prstGeom>
          <a:noFill/>
          <a:ln w="9525">
            <a:solidFill>
              <a:srgbClr val="FF0000"/>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grpSp>
        <p:nvGrpSpPr>
          <p:cNvPr id="13" name="Group 86"/>
          <p:cNvGrpSpPr>
            <a:grpSpLocks/>
          </p:cNvGrpSpPr>
          <p:nvPr/>
        </p:nvGrpSpPr>
        <p:grpSpPr bwMode="auto">
          <a:xfrm>
            <a:off x="381000" y="1447800"/>
            <a:ext cx="2554288" cy="838200"/>
            <a:chOff x="1524000" y="1828800"/>
            <a:chExt cx="851295" cy="838200"/>
          </a:xfrm>
        </p:grpSpPr>
        <p:sp>
          <p:nvSpPr>
            <p:cNvPr id="85" name="Right Arrow 84"/>
            <p:cNvSpPr>
              <a:spLocks noChangeArrowheads="1"/>
            </p:cNvSpPr>
            <p:nvPr/>
          </p:nvSpPr>
          <p:spPr bwMode="auto">
            <a:xfrm>
              <a:off x="1524000" y="1828800"/>
              <a:ext cx="686221" cy="838200"/>
            </a:xfrm>
            <a:prstGeom prst="rightArrow">
              <a:avLst>
                <a:gd name="adj1" fmla="val 50000"/>
                <a:gd name="adj2" fmla="val 50000"/>
              </a:avLst>
            </a:prstGeom>
            <a:solidFill>
              <a:srgbClr val="00203F"/>
            </a:solidFill>
            <a:ln w="9525">
              <a:solidFill>
                <a:srgbClr val="FF0000"/>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25628" name="TextBox 85"/>
            <p:cNvSpPr txBox="1">
              <a:spLocks noChangeArrowheads="1"/>
            </p:cNvSpPr>
            <p:nvPr/>
          </p:nvSpPr>
          <p:spPr bwMode="auto">
            <a:xfrm>
              <a:off x="1562495" y="2069068"/>
              <a:ext cx="812800" cy="369332"/>
            </a:xfrm>
            <a:prstGeom prst="rect">
              <a:avLst/>
            </a:prstGeom>
            <a:noFill/>
            <a:ln w="9525">
              <a:noFill/>
              <a:miter lim="800000"/>
              <a:headEnd/>
              <a:tailEnd/>
            </a:ln>
          </p:spPr>
          <p:txBody>
            <a:bodyPr>
              <a:spAutoFit/>
            </a:bodyPr>
            <a:lstStyle/>
            <a:p>
              <a:r>
                <a:rPr lang="en-US"/>
                <a:t>Manuscript &amp; ©</a:t>
              </a:r>
            </a:p>
          </p:txBody>
        </p:sp>
      </p:grpSp>
      <p:sp>
        <p:nvSpPr>
          <p:cNvPr id="91" name="Rectangle 90"/>
          <p:cNvSpPr>
            <a:spLocks noChangeArrowheads="1"/>
          </p:cNvSpPr>
          <p:nvPr/>
        </p:nvSpPr>
        <p:spPr bwMode="auto">
          <a:xfrm>
            <a:off x="5181600" y="990600"/>
            <a:ext cx="3886200" cy="3276600"/>
          </a:xfrm>
          <a:prstGeom prst="rect">
            <a:avLst/>
          </a:prstGeom>
          <a:noFill/>
          <a:ln w="9525">
            <a:solidFill>
              <a:srgbClr val="FF0000"/>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94" name="TextBox 93"/>
          <p:cNvSpPr txBox="1">
            <a:spLocks noChangeArrowheads="1"/>
          </p:cNvSpPr>
          <p:nvPr/>
        </p:nvSpPr>
        <p:spPr bwMode="auto">
          <a:xfrm>
            <a:off x="6172200" y="1066800"/>
            <a:ext cx="2514600" cy="523875"/>
          </a:xfrm>
          <a:prstGeom prst="rect">
            <a:avLst/>
          </a:prstGeom>
          <a:noFill/>
          <a:ln w="9525">
            <a:noFill/>
            <a:miter lim="800000"/>
            <a:headEnd/>
            <a:tailEnd/>
          </a:ln>
        </p:spPr>
        <p:txBody>
          <a:bodyPr>
            <a:spAutoFit/>
          </a:bodyPr>
          <a:lstStyle/>
          <a:p>
            <a:pPr>
              <a:defRPr/>
            </a:pPr>
            <a:r>
              <a:rPr lang="en-US" sz="2800" i="1">
                <a:solidFill>
                  <a:srgbClr val="FFCC00"/>
                </a:solidFill>
                <a:effectLst>
                  <a:outerShdw blurRad="38100" dist="38100" dir="2700000" algn="tl">
                    <a:srgbClr val="000000"/>
                  </a:outerShdw>
                </a:effectLst>
                <a:latin typeface="Arial" pitchFamily="-109" charset="0"/>
                <a:cs typeface="+mn-cs"/>
              </a:rPr>
              <a:t>Dissemination</a:t>
            </a:r>
          </a:p>
        </p:txBody>
      </p:sp>
      <p:sp>
        <p:nvSpPr>
          <p:cNvPr id="95" name="TextBox 94"/>
          <p:cNvSpPr txBox="1">
            <a:spLocks noChangeArrowheads="1"/>
          </p:cNvSpPr>
          <p:nvPr/>
        </p:nvSpPr>
        <p:spPr bwMode="auto">
          <a:xfrm>
            <a:off x="2143125" y="642938"/>
            <a:ext cx="3857625" cy="830262"/>
          </a:xfrm>
          <a:prstGeom prst="rect">
            <a:avLst/>
          </a:prstGeom>
          <a:noFill/>
          <a:ln w="9525">
            <a:noFill/>
            <a:miter lim="800000"/>
            <a:headEnd/>
            <a:tailEnd/>
          </a:ln>
        </p:spPr>
        <p:txBody>
          <a:bodyPr>
            <a:spAutoFit/>
          </a:bodyPr>
          <a:lstStyle/>
          <a:p>
            <a:r>
              <a:rPr lang="en-US" sz="2800" i="1">
                <a:solidFill>
                  <a:srgbClr val="FFCC00"/>
                </a:solidFill>
                <a:effectLst>
                  <a:outerShdw blurRad="38100" dist="38100" dir="2700000" algn="tl">
                    <a:srgbClr val="000000"/>
                  </a:outerShdw>
                </a:effectLst>
              </a:rPr>
              <a:t>Publication </a:t>
            </a:r>
            <a:r>
              <a:rPr lang="en-US" sz="2000" i="1">
                <a:solidFill>
                  <a:srgbClr val="FFCC00"/>
                </a:solidFill>
                <a:effectLst>
                  <a:outerShdw blurRad="38100" dist="38100" dir="2700000" algn="tl">
                    <a:srgbClr val="000000"/>
                  </a:outerShdw>
                </a:effectLst>
              </a:rPr>
              <a:t>(Registration and Certification)</a:t>
            </a:r>
            <a:endParaRPr lang="en-US" sz="2800" i="1">
              <a:solidFill>
                <a:srgbClr val="FFCC00"/>
              </a:solidFill>
              <a:effectLst>
                <a:outerShdw blurRad="38100" dist="38100" dir="2700000" algn="tl">
                  <a:srgbClr val="000000"/>
                </a:outerShdw>
              </a:effectLst>
            </a:endParaRPr>
          </a:p>
        </p:txBody>
      </p:sp>
      <p:grpSp>
        <p:nvGrpSpPr>
          <p:cNvPr id="14" name="Group 68"/>
          <p:cNvGrpSpPr>
            <a:grpSpLocks/>
          </p:cNvGrpSpPr>
          <p:nvPr/>
        </p:nvGrpSpPr>
        <p:grpSpPr bwMode="auto">
          <a:xfrm>
            <a:off x="381000" y="4267200"/>
            <a:ext cx="8153400" cy="1371600"/>
            <a:chOff x="381000" y="4343400"/>
            <a:chExt cx="7543800" cy="1371600"/>
          </a:xfrm>
        </p:grpSpPr>
        <p:sp>
          <p:nvSpPr>
            <p:cNvPr id="67" name="Bent-Up Arrow 66"/>
            <p:cNvSpPr>
              <a:spLocks noChangeArrowheads="1"/>
            </p:cNvSpPr>
            <p:nvPr/>
          </p:nvSpPr>
          <p:spPr bwMode="auto">
            <a:xfrm flipH="1">
              <a:off x="381000" y="4343400"/>
              <a:ext cx="7543800" cy="1371600"/>
            </a:xfrm>
            <a:custGeom>
              <a:avLst/>
              <a:gdLst>
                <a:gd name="T0" fmla="*/ 6858000 w 7543800"/>
                <a:gd name="T1" fmla="*/ 0 h 1371600"/>
                <a:gd name="T2" fmla="*/ 6172200 w 7543800"/>
                <a:gd name="T3" fmla="*/ 512183 h 1371600"/>
                <a:gd name="T4" fmla="*/ 0 w 7543800"/>
                <a:gd name="T5" fmla="*/ 1061173 h 1371600"/>
                <a:gd name="T6" fmla="*/ 3584214 w 7543800"/>
                <a:gd name="T7" fmla="*/ 1371600 h 1371600"/>
                <a:gd name="T8" fmla="*/ 7168424 w 7543800"/>
                <a:gd name="T9" fmla="*/ 941891 h 1371600"/>
                <a:gd name="T10" fmla="*/ 7543800 w 7543800"/>
                <a:gd name="T11" fmla="*/ 512183 h 1371600"/>
                <a:gd name="T12" fmla="*/ 0 60000 65536"/>
                <a:gd name="T13" fmla="*/ 0 60000 65536"/>
                <a:gd name="T14" fmla="*/ 0 60000 65536"/>
                <a:gd name="T15" fmla="*/ 0 60000 65536"/>
                <a:gd name="T16" fmla="*/ 0 60000 65536"/>
                <a:gd name="T17" fmla="*/ 0 60000 65536"/>
                <a:gd name="T18" fmla="*/ 0 w 7543800"/>
                <a:gd name="T19" fmla="*/ 750745 h 1371600"/>
                <a:gd name="T20" fmla="*/ 7168424 w 7543800"/>
                <a:gd name="T21" fmla="*/ 1371600 h 1371600"/>
              </a:gdLst>
              <a:ahLst/>
              <a:cxnLst>
                <a:cxn ang="T12">
                  <a:pos x="T0" y="T1"/>
                </a:cxn>
                <a:cxn ang="T13">
                  <a:pos x="T2" y="T3"/>
                </a:cxn>
                <a:cxn ang="T14">
                  <a:pos x="T4" y="T5"/>
                </a:cxn>
                <a:cxn ang="T15">
                  <a:pos x="T6" y="T7"/>
                </a:cxn>
                <a:cxn ang="T16">
                  <a:pos x="T8" y="T9"/>
                </a:cxn>
                <a:cxn ang="T17">
                  <a:pos x="T10" y="T11"/>
                </a:cxn>
              </a:cxnLst>
              <a:rect l="T18" t="T19" r="T20" b="T21"/>
              <a:pathLst>
                <a:path w="7543800" h="1371600">
                  <a:moveTo>
                    <a:pt x="0" y="750745"/>
                  </a:moveTo>
                  <a:lnTo>
                    <a:pt x="6547573" y="750745"/>
                  </a:lnTo>
                  <a:lnTo>
                    <a:pt x="6547573" y="512183"/>
                  </a:lnTo>
                  <a:lnTo>
                    <a:pt x="6172200" y="512183"/>
                  </a:lnTo>
                  <a:lnTo>
                    <a:pt x="6858000" y="0"/>
                  </a:lnTo>
                  <a:lnTo>
                    <a:pt x="7543800" y="512183"/>
                  </a:lnTo>
                  <a:lnTo>
                    <a:pt x="7168427" y="512183"/>
                  </a:lnTo>
                  <a:lnTo>
                    <a:pt x="7168427" y="1371600"/>
                  </a:lnTo>
                  <a:lnTo>
                    <a:pt x="0" y="1371600"/>
                  </a:lnTo>
                  <a:close/>
                </a:path>
              </a:pathLst>
            </a:custGeom>
            <a:noFill/>
            <a:ln w="9525">
              <a:solidFill>
                <a:srgbClr val="FF0000"/>
              </a:solidFill>
              <a:miter lim="800000"/>
              <a:headEnd/>
              <a:tailEnd/>
            </a:ln>
            <a:effectLst>
              <a:outerShdw blurRad="63500" dist="23000" dir="5400000" rotWithShape="0">
                <a:srgbClr val="808080">
                  <a:alpha val="34998"/>
                </a:srgbClr>
              </a:outerShdw>
            </a:effectLst>
          </p:spPr>
          <p:txBody>
            <a:bodyPr anchor="ctr"/>
            <a:lstStyle/>
            <a:p>
              <a:pPr>
                <a:defRPr/>
              </a:pPr>
              <a:endParaRPr lang="en-US">
                <a:cs typeface="+mn-cs"/>
              </a:endParaRPr>
            </a:p>
          </p:txBody>
        </p:sp>
        <p:sp>
          <p:nvSpPr>
            <p:cNvPr id="68" name="TextBox 101"/>
            <p:cNvSpPr txBox="1">
              <a:spLocks noChangeArrowheads="1"/>
            </p:cNvSpPr>
            <p:nvPr/>
          </p:nvSpPr>
          <p:spPr bwMode="auto">
            <a:xfrm>
              <a:off x="3917891" y="5105400"/>
              <a:ext cx="2667356" cy="523875"/>
            </a:xfrm>
            <a:prstGeom prst="rect">
              <a:avLst/>
            </a:prstGeom>
            <a:noFill/>
            <a:ln w="9525">
              <a:noFill/>
              <a:miter lim="800000"/>
              <a:headEnd/>
              <a:tailEnd/>
            </a:ln>
          </p:spPr>
          <p:txBody>
            <a:bodyPr>
              <a:spAutoFit/>
            </a:bodyPr>
            <a:lstStyle/>
            <a:p>
              <a:pPr>
                <a:defRPr/>
              </a:pPr>
              <a:r>
                <a:rPr lang="en-US" sz="2800" i="1">
                  <a:solidFill>
                    <a:srgbClr val="FFCC00"/>
                  </a:solidFill>
                  <a:effectLst>
                    <a:outerShdw blurRad="38100" dist="38100" dir="2700000" algn="tl">
                      <a:srgbClr val="000000"/>
                    </a:outerShdw>
                  </a:effectLst>
                  <a:latin typeface="Arial" pitchFamily="-109" charset="0"/>
                  <a:cs typeface="+mn-cs"/>
                </a:rPr>
                <a:t>Reformulation</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4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9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83" grpId="0" animBg="1"/>
      <p:bldP spid="84" grpId="0"/>
      <p:bldP spid="88" grpId="0" animBg="1"/>
      <p:bldP spid="91" grpId="0" animBg="1"/>
      <p:bldP spid="94" grpId="0"/>
      <p:bldP spid="9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1141413"/>
            <a:ext cx="6400800" cy="2124075"/>
          </a:xfrm>
          <a:prstGeom prst="rect">
            <a:avLst/>
          </a:prstGeom>
          <a:noFill/>
        </p:spPr>
        <p:txBody>
          <a:bodyPr>
            <a:spAutoFit/>
          </a:bodyPr>
          <a:lstStyle/>
          <a:p>
            <a:r>
              <a:rPr lang="en-US" sz="3600">
                <a:latin typeface="Lucida Sans" pitchFamily="34" charset="0"/>
              </a:rPr>
              <a:t>disruption: </a:t>
            </a:r>
          </a:p>
          <a:p>
            <a:endParaRPr lang="en-US" sz="800">
              <a:latin typeface="Lucida Sans" pitchFamily="34" charset="0"/>
            </a:endParaRPr>
          </a:p>
          <a:p>
            <a:r>
              <a:rPr lang="en-US" sz="4400">
                <a:solidFill>
                  <a:srgbClr val="CCFFFF"/>
                </a:solidFill>
                <a:effectLst>
                  <a:outerShdw blurRad="38100" dist="38100" dir="2700000" algn="tl">
                    <a:srgbClr val="000000"/>
                  </a:outerShdw>
                </a:effectLst>
                <a:latin typeface="Lucida Sans" pitchFamily="34" charset="0"/>
              </a:rPr>
              <a:t>Economic model is unsustainable  </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 y="-152400"/>
            <a:ext cx="9372600" cy="7010400"/>
          </a:xfrm>
          <a:prstGeom prst="rect">
            <a:avLst/>
          </a:prstGeom>
          <a:gradFill flip="none" rotWithShape="0">
            <a:gsLst>
              <a:gs pos="0">
                <a:srgbClr val="002952"/>
              </a:gs>
              <a:gs pos="100000">
                <a:srgbClr val="FFFFFF"/>
              </a:gs>
              <a:gs pos="99000">
                <a:srgbClr val="002952">
                  <a:alpha val="29000"/>
                </a:srgbClr>
              </a:gs>
            </a:gsLst>
            <a:path path="rect">
              <a:fillToRect l="100000" t="100000"/>
            </a:path>
            <a:tileRect r="-100000" b="-10000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en-US">
              <a:solidFill>
                <a:srgbClr val="FFCC00"/>
              </a:solidFill>
              <a:latin typeface="Wingdings" pitchFamily="2" charset="2"/>
            </a:endParaRPr>
          </a:p>
        </p:txBody>
      </p:sp>
      <p:cxnSp>
        <p:nvCxnSpPr>
          <p:cNvPr id="128" name="Straight Connector 127"/>
          <p:cNvCxnSpPr>
            <a:cxnSpLocks noChangeShapeType="1"/>
            <a:stCxn id="93" idx="3"/>
          </p:cNvCxnSpPr>
          <p:nvPr/>
        </p:nvCxnSpPr>
        <p:spPr bwMode="auto">
          <a:xfrm>
            <a:off x="5562600" y="2514600"/>
            <a:ext cx="1270000" cy="1588"/>
          </a:xfrm>
          <a:prstGeom prst="line">
            <a:avLst/>
          </a:prstGeom>
          <a:noFill/>
          <a:ln w="25400">
            <a:solidFill>
              <a:srgbClr val="FFCC00"/>
            </a:solidFill>
            <a:round/>
            <a:headEnd/>
            <a:tailEnd/>
          </a:ln>
          <a:effectLst>
            <a:outerShdw dist="20000" dir="5400000" rotWithShape="0">
              <a:srgbClr val="808080">
                <a:alpha val="37999"/>
              </a:srgbClr>
            </a:outerShdw>
          </a:effectLst>
        </p:spPr>
      </p:cxnSp>
      <p:cxnSp>
        <p:nvCxnSpPr>
          <p:cNvPr id="124" name="Straight Connector 123"/>
          <p:cNvCxnSpPr>
            <a:cxnSpLocks noChangeShapeType="1"/>
            <a:stCxn id="59" idx="3"/>
            <a:endCxn id="93" idx="1"/>
          </p:cNvCxnSpPr>
          <p:nvPr/>
        </p:nvCxnSpPr>
        <p:spPr bwMode="auto">
          <a:xfrm>
            <a:off x="4572000" y="2505075"/>
            <a:ext cx="660400" cy="9525"/>
          </a:xfrm>
          <a:prstGeom prst="line">
            <a:avLst/>
          </a:prstGeom>
          <a:noFill/>
          <a:ln w="25400">
            <a:solidFill>
              <a:srgbClr val="FFCC00"/>
            </a:solidFill>
            <a:round/>
            <a:headEnd/>
            <a:tailEnd/>
          </a:ln>
          <a:effectLst>
            <a:outerShdw dist="20000" dir="5400000" rotWithShape="0">
              <a:srgbClr val="808080">
                <a:alpha val="37999"/>
              </a:srgbClr>
            </a:outerShdw>
          </a:effectLst>
        </p:spPr>
      </p:cxnSp>
      <p:cxnSp>
        <p:nvCxnSpPr>
          <p:cNvPr id="141" name="Straight Connector 140"/>
          <p:cNvCxnSpPr>
            <a:cxnSpLocks noChangeShapeType="1"/>
          </p:cNvCxnSpPr>
          <p:nvPr/>
        </p:nvCxnSpPr>
        <p:spPr bwMode="auto">
          <a:xfrm>
            <a:off x="7086600" y="2514600"/>
            <a:ext cx="838200" cy="1588"/>
          </a:xfrm>
          <a:prstGeom prst="line">
            <a:avLst/>
          </a:prstGeom>
          <a:noFill/>
          <a:ln w="25400">
            <a:solidFill>
              <a:srgbClr val="FFCC00"/>
            </a:solidFill>
            <a:round/>
            <a:headEnd/>
            <a:tailEnd/>
          </a:ln>
          <a:effectLst>
            <a:outerShdw dist="20000" dir="5400000" rotWithShape="0">
              <a:srgbClr val="808080">
                <a:alpha val="37999"/>
              </a:srgbClr>
            </a:outerShdw>
          </a:effectLst>
        </p:spPr>
      </p:cxnSp>
      <p:grpSp>
        <p:nvGrpSpPr>
          <p:cNvPr id="29703" name="Group 48"/>
          <p:cNvGrpSpPr>
            <a:grpSpLocks/>
          </p:cNvGrpSpPr>
          <p:nvPr/>
        </p:nvGrpSpPr>
        <p:grpSpPr bwMode="auto">
          <a:xfrm>
            <a:off x="8153400" y="2133600"/>
            <a:ext cx="762000" cy="914400"/>
            <a:chOff x="7086600" y="2133600"/>
            <a:chExt cx="762000" cy="914401"/>
          </a:xfrm>
        </p:grpSpPr>
        <p:grpSp>
          <p:nvGrpSpPr>
            <p:cNvPr id="29748" name="Group 32"/>
            <p:cNvGrpSpPr>
              <a:grpSpLocks/>
            </p:cNvGrpSpPr>
            <p:nvPr/>
          </p:nvGrpSpPr>
          <p:grpSpPr bwMode="auto">
            <a:xfrm>
              <a:off x="7086600" y="2133600"/>
              <a:ext cx="457200" cy="609600"/>
              <a:chOff x="7010400" y="1981200"/>
              <a:chExt cx="533400" cy="990600"/>
            </a:xfrm>
          </p:grpSpPr>
          <p:sp>
            <p:nvSpPr>
              <p:cNvPr id="18" name="Oval 17"/>
              <p:cNvSpPr>
                <a:spLocks noChangeArrowheads="1"/>
              </p:cNvSpPr>
              <p:nvPr/>
            </p:nvSpPr>
            <p:spPr bwMode="auto">
              <a:xfrm>
                <a:off x="7162271" y="1981200"/>
                <a:ext cx="229658" cy="229593"/>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20" name="Straight Connector 19"/>
              <p:cNvCxnSpPr>
                <a:cxnSpLocks noChangeShapeType="1"/>
                <a:stCxn id="18" idx="4"/>
              </p:cNvCxnSpPr>
              <p:nvPr/>
            </p:nvCxnSpPr>
            <p:spPr bwMode="auto">
              <a:xfrm rot="16200000" flipH="1">
                <a:off x="7106940" y="2380953"/>
                <a:ext cx="379214" cy="3889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24" name="Straight Connector 23"/>
              <p:cNvCxnSpPr>
                <a:cxnSpLocks noChangeShapeType="1"/>
              </p:cNvCxnSpPr>
              <p:nvPr/>
            </p:nvCxnSpPr>
            <p:spPr bwMode="auto">
              <a:xfrm rot="10800000" flipV="1">
                <a:off x="7010400" y="2285604"/>
                <a:ext cx="227807" cy="15220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6" name="Straight Connector 25"/>
              <p:cNvCxnSpPr>
                <a:cxnSpLocks noChangeShapeType="1"/>
              </p:cNvCxnSpPr>
              <p:nvPr/>
            </p:nvCxnSpPr>
            <p:spPr bwMode="auto">
              <a:xfrm>
                <a:off x="7315994" y="2285604"/>
                <a:ext cx="227806" cy="15220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9" name="Straight Connector 28"/>
              <p:cNvCxnSpPr>
                <a:cxnSpLocks noChangeShapeType="1"/>
              </p:cNvCxnSpPr>
              <p:nvPr/>
            </p:nvCxnSpPr>
            <p:spPr bwMode="auto">
              <a:xfrm rot="5400000">
                <a:off x="7048236" y="2704042"/>
                <a:ext cx="381794" cy="15372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31" name="Straight Connector 30"/>
              <p:cNvCxnSpPr>
                <a:cxnSpLocks noChangeShapeType="1"/>
              </p:cNvCxnSpPr>
              <p:nvPr/>
            </p:nvCxnSpPr>
            <p:spPr bwMode="auto">
              <a:xfrm rot="16200000" flipH="1">
                <a:off x="7163065" y="2742936"/>
                <a:ext cx="381794" cy="75935"/>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35" name="Oval 34"/>
            <p:cNvSpPr>
              <a:spLocks noChangeArrowheads="1"/>
            </p:cNvSpPr>
            <p:nvPr/>
          </p:nvSpPr>
          <p:spPr bwMode="auto">
            <a:xfrm>
              <a:off x="7369175" y="2286000"/>
              <a:ext cx="196850" cy="14128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36" name="Straight Connector 35"/>
            <p:cNvCxnSpPr>
              <a:cxnSpLocks noChangeShapeType="1"/>
              <a:stCxn id="35" idx="4"/>
            </p:cNvCxnSpPr>
            <p:nvPr/>
          </p:nvCxnSpPr>
          <p:spPr bwMode="auto">
            <a:xfrm rot="16200000" flipH="1">
              <a:off x="7367588" y="2527300"/>
              <a:ext cx="233362" cy="33338"/>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37" name="Straight Connector 36"/>
            <p:cNvCxnSpPr>
              <a:cxnSpLocks noChangeShapeType="1"/>
            </p:cNvCxnSpPr>
            <p:nvPr/>
          </p:nvCxnSpPr>
          <p:spPr bwMode="auto">
            <a:xfrm rot="10800000" flipV="1">
              <a:off x="7239000" y="2473325"/>
              <a:ext cx="195263" cy="936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38" name="Straight Connector 37"/>
            <p:cNvCxnSpPr>
              <a:cxnSpLocks noChangeShapeType="1"/>
            </p:cNvCxnSpPr>
            <p:nvPr/>
          </p:nvCxnSpPr>
          <p:spPr bwMode="auto">
            <a:xfrm>
              <a:off x="7500938" y="2473325"/>
              <a:ext cx="195262" cy="936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39" name="Straight Connector 38"/>
            <p:cNvCxnSpPr>
              <a:cxnSpLocks noChangeShapeType="1"/>
            </p:cNvCxnSpPr>
            <p:nvPr/>
          </p:nvCxnSpPr>
          <p:spPr bwMode="auto">
            <a:xfrm rot="5400000">
              <a:off x="7317582" y="2712244"/>
              <a:ext cx="234950" cy="1317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40" name="Straight Connector 39"/>
            <p:cNvCxnSpPr>
              <a:cxnSpLocks noChangeShapeType="1"/>
            </p:cNvCxnSpPr>
            <p:nvPr/>
          </p:nvCxnSpPr>
          <p:spPr bwMode="auto">
            <a:xfrm rot="16200000" flipH="1">
              <a:off x="7416007" y="2745582"/>
              <a:ext cx="234950" cy="65087"/>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42" name="Oval 41"/>
            <p:cNvSpPr>
              <a:spLocks noChangeArrowheads="1"/>
            </p:cNvSpPr>
            <p:nvPr/>
          </p:nvSpPr>
          <p:spPr bwMode="auto">
            <a:xfrm>
              <a:off x="7521575" y="2438400"/>
              <a:ext cx="196850" cy="14128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43" name="Straight Connector 42"/>
            <p:cNvCxnSpPr>
              <a:cxnSpLocks noChangeShapeType="1"/>
              <a:stCxn id="42" idx="4"/>
            </p:cNvCxnSpPr>
            <p:nvPr/>
          </p:nvCxnSpPr>
          <p:spPr bwMode="auto">
            <a:xfrm rot="16200000" flipH="1">
              <a:off x="7519988" y="2679701"/>
              <a:ext cx="233362" cy="33338"/>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44" name="Straight Connector 43"/>
            <p:cNvCxnSpPr>
              <a:cxnSpLocks noChangeShapeType="1"/>
            </p:cNvCxnSpPr>
            <p:nvPr/>
          </p:nvCxnSpPr>
          <p:spPr bwMode="auto">
            <a:xfrm rot="10800000" flipV="1">
              <a:off x="7391400" y="2625726"/>
              <a:ext cx="195263" cy="936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45" name="Straight Connector 44"/>
            <p:cNvCxnSpPr>
              <a:cxnSpLocks noChangeShapeType="1"/>
            </p:cNvCxnSpPr>
            <p:nvPr/>
          </p:nvCxnSpPr>
          <p:spPr bwMode="auto">
            <a:xfrm>
              <a:off x="7653338" y="2625726"/>
              <a:ext cx="195262" cy="936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46" name="Straight Connector 45"/>
            <p:cNvCxnSpPr>
              <a:cxnSpLocks noChangeShapeType="1"/>
            </p:cNvCxnSpPr>
            <p:nvPr/>
          </p:nvCxnSpPr>
          <p:spPr bwMode="auto">
            <a:xfrm rot="5400000">
              <a:off x="7469982" y="2864644"/>
              <a:ext cx="234950" cy="13176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47" name="Straight Connector 46"/>
            <p:cNvCxnSpPr>
              <a:cxnSpLocks noChangeShapeType="1"/>
            </p:cNvCxnSpPr>
            <p:nvPr/>
          </p:nvCxnSpPr>
          <p:spPr bwMode="auto">
            <a:xfrm rot="16200000" flipH="1">
              <a:off x="7568407" y="2897982"/>
              <a:ext cx="234950" cy="65087"/>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8" name="Snip Same Side Corner Rectangle 7"/>
          <p:cNvSpPr>
            <a:spLocks noChangeArrowheads="1"/>
          </p:cNvSpPr>
          <p:nvPr/>
        </p:nvSpPr>
        <p:spPr bwMode="auto">
          <a:xfrm>
            <a:off x="6096000" y="1752600"/>
            <a:ext cx="1371600" cy="1524000"/>
          </a:xfrm>
          <a:custGeom>
            <a:avLst/>
            <a:gdLst>
              <a:gd name="T0" fmla="*/ 1371600 w 1371600"/>
              <a:gd name="T1" fmla="*/ 762000 h 1524000"/>
              <a:gd name="T2" fmla="*/ 685800 w 1371600"/>
              <a:gd name="T3" fmla="*/ 1524000 h 1524000"/>
              <a:gd name="T4" fmla="*/ 0 w 1371600"/>
              <a:gd name="T5" fmla="*/ 762000 h 1524000"/>
              <a:gd name="T6" fmla="*/ 685800 w 1371600"/>
              <a:gd name="T7" fmla="*/ 0 h 1524000"/>
              <a:gd name="T8" fmla="*/ 0 60000 65536"/>
              <a:gd name="T9" fmla="*/ 0 60000 65536"/>
              <a:gd name="T10" fmla="*/ 0 60000 65536"/>
              <a:gd name="T11" fmla="*/ 0 60000 65536"/>
              <a:gd name="T12" fmla="*/ 114302 w 1371600"/>
              <a:gd name="T13" fmla="*/ 114302 h 1524000"/>
              <a:gd name="T14" fmla="*/ 1257298 w 1371600"/>
              <a:gd name="T15" fmla="*/ 1524000 h 1524000"/>
            </a:gdLst>
            <a:ahLst/>
            <a:cxnLst>
              <a:cxn ang="T8">
                <a:pos x="T0" y="T1"/>
              </a:cxn>
              <a:cxn ang="T9">
                <a:pos x="T2" y="T3"/>
              </a:cxn>
              <a:cxn ang="T10">
                <a:pos x="T4" y="T5"/>
              </a:cxn>
              <a:cxn ang="T11">
                <a:pos x="T6" y="T7"/>
              </a:cxn>
            </a:cxnLst>
            <a:rect l="T12" t="T13" r="T14" b="T15"/>
            <a:pathLst>
              <a:path w="1371600" h="1524000">
                <a:moveTo>
                  <a:pt x="228605" y="0"/>
                </a:moveTo>
                <a:lnTo>
                  <a:pt x="1142995" y="0"/>
                </a:lnTo>
                <a:lnTo>
                  <a:pt x="1371600" y="228605"/>
                </a:lnTo>
                <a:lnTo>
                  <a:pt x="1371600" y="1524000"/>
                </a:lnTo>
                <a:lnTo>
                  <a:pt x="0" y="1524000"/>
                </a:lnTo>
                <a:lnTo>
                  <a:pt x="0" y="228605"/>
                </a:lnTo>
                <a:close/>
              </a:path>
            </a:pathLst>
          </a:custGeom>
          <a:solidFill>
            <a:srgbClr val="FFFFFF"/>
          </a:solidFill>
          <a:ln w="9525">
            <a:solidFill>
              <a:srgbClr val="396CA1"/>
            </a:solidFill>
            <a:miter lim="800000"/>
            <a:headEnd/>
            <a:tailEnd/>
          </a:ln>
          <a:effectLst>
            <a:outerShdw blurRad="63500" dist="23000" dir="5400000" rotWithShape="0">
              <a:srgbClr val="808080">
                <a:alpha val="34998"/>
              </a:srgbClr>
            </a:outerShdw>
          </a:effectLst>
        </p:spPr>
        <p:txBody>
          <a:bodyPr anchor="ctr"/>
          <a:lstStyle/>
          <a:p>
            <a:pPr>
              <a:defRPr/>
            </a:pPr>
            <a:endParaRPr lang="en-US">
              <a:cs typeface="+mn-cs"/>
            </a:endParaRPr>
          </a:p>
        </p:txBody>
      </p:sp>
      <p:sp>
        <p:nvSpPr>
          <p:cNvPr id="30767" name="TextBox 153"/>
          <p:cNvSpPr txBox="1">
            <a:spLocks noChangeArrowheads="1"/>
          </p:cNvSpPr>
          <p:nvPr/>
        </p:nvSpPr>
        <p:spPr bwMode="auto">
          <a:xfrm>
            <a:off x="6858000" y="2481263"/>
            <a:ext cx="609600" cy="338137"/>
          </a:xfrm>
          <a:prstGeom prst="rect">
            <a:avLst/>
          </a:prstGeom>
          <a:noFill/>
          <a:ln w="9525">
            <a:noFill/>
            <a:miter lim="800000"/>
            <a:headEnd/>
            <a:tailEnd/>
          </a:ln>
        </p:spPr>
        <p:txBody>
          <a:bodyPr>
            <a:spAutoFit/>
          </a:bodyPr>
          <a:lstStyle/>
          <a:p>
            <a:r>
              <a:rPr lang="en-US" sz="1600">
                <a:solidFill>
                  <a:schemeClr val="bg2"/>
                </a:solidFill>
                <a:latin typeface="Arial Narrow" pitchFamily="34" charset="0"/>
              </a:rPr>
              <a:t>cost</a:t>
            </a:r>
          </a:p>
        </p:txBody>
      </p:sp>
      <p:cxnSp>
        <p:nvCxnSpPr>
          <p:cNvPr id="152" name="Straight Connector 151"/>
          <p:cNvCxnSpPr>
            <a:cxnSpLocks noChangeShapeType="1"/>
          </p:cNvCxnSpPr>
          <p:nvPr/>
        </p:nvCxnSpPr>
        <p:spPr bwMode="auto">
          <a:xfrm flipV="1">
            <a:off x="6096000" y="2286000"/>
            <a:ext cx="1371600" cy="838200"/>
          </a:xfrm>
          <a:prstGeom prst="line">
            <a:avLst/>
          </a:prstGeom>
          <a:noFill/>
          <a:ln w="38100">
            <a:solidFill>
              <a:srgbClr val="339900"/>
            </a:solidFill>
            <a:round/>
            <a:headEnd/>
            <a:tailEnd/>
          </a:ln>
          <a:effectLst>
            <a:outerShdw dist="20000" dir="5400000" rotWithShape="0">
              <a:srgbClr val="808080">
                <a:alpha val="37999"/>
              </a:srgbClr>
            </a:outerShdw>
          </a:effectLst>
        </p:spPr>
      </p:cxnSp>
      <p:sp>
        <p:nvSpPr>
          <p:cNvPr id="29707" name="TextBox 40"/>
          <p:cNvSpPr txBox="1">
            <a:spLocks noChangeArrowheads="1"/>
          </p:cNvSpPr>
          <p:nvPr/>
        </p:nvSpPr>
        <p:spPr bwMode="auto">
          <a:xfrm>
            <a:off x="6172200" y="1828800"/>
            <a:ext cx="1219200" cy="646113"/>
          </a:xfrm>
          <a:prstGeom prst="rect">
            <a:avLst/>
          </a:prstGeom>
          <a:noFill/>
          <a:ln w="9525">
            <a:noFill/>
            <a:miter lim="800000"/>
            <a:headEnd/>
            <a:tailEnd/>
          </a:ln>
        </p:spPr>
        <p:txBody>
          <a:bodyPr>
            <a:spAutoFit/>
          </a:bodyPr>
          <a:lstStyle/>
          <a:p>
            <a:r>
              <a:rPr lang="en-US">
                <a:solidFill>
                  <a:srgbClr val="000000"/>
                </a:solidFill>
              </a:rPr>
              <a:t>Academic</a:t>
            </a:r>
          </a:p>
          <a:p>
            <a:r>
              <a:rPr lang="en-US">
                <a:solidFill>
                  <a:srgbClr val="000000"/>
                </a:solidFill>
              </a:rPr>
              <a:t>Library</a:t>
            </a:r>
          </a:p>
        </p:txBody>
      </p:sp>
      <p:cxnSp>
        <p:nvCxnSpPr>
          <p:cNvPr id="156" name="Straight Connector 155"/>
          <p:cNvCxnSpPr>
            <a:cxnSpLocks noChangeShapeType="1"/>
          </p:cNvCxnSpPr>
          <p:nvPr/>
        </p:nvCxnSpPr>
        <p:spPr bwMode="auto">
          <a:xfrm flipV="1">
            <a:off x="6096000" y="2819400"/>
            <a:ext cx="1371600" cy="304800"/>
          </a:xfrm>
          <a:prstGeom prst="line">
            <a:avLst/>
          </a:prstGeom>
          <a:noFill/>
          <a:ln w="38100">
            <a:solidFill>
              <a:srgbClr val="A71A61"/>
            </a:solidFill>
            <a:round/>
            <a:headEnd/>
            <a:tailEnd/>
          </a:ln>
          <a:effectLst>
            <a:outerShdw dist="20000" dir="5400000" rotWithShape="0">
              <a:srgbClr val="808080">
                <a:alpha val="37999"/>
              </a:srgbClr>
            </a:outerShdw>
          </a:effectLst>
        </p:spPr>
      </p:cxnSp>
      <p:sp>
        <p:nvSpPr>
          <p:cNvPr id="30771" name="TextBox 156"/>
          <p:cNvSpPr txBox="1">
            <a:spLocks noChangeArrowheads="1"/>
          </p:cNvSpPr>
          <p:nvPr/>
        </p:nvSpPr>
        <p:spPr bwMode="auto">
          <a:xfrm>
            <a:off x="6781800" y="2895600"/>
            <a:ext cx="990600" cy="338138"/>
          </a:xfrm>
          <a:prstGeom prst="rect">
            <a:avLst/>
          </a:prstGeom>
          <a:noFill/>
          <a:ln w="9525">
            <a:noFill/>
            <a:miter lim="800000"/>
            <a:headEnd/>
            <a:tailEnd/>
          </a:ln>
        </p:spPr>
        <p:txBody>
          <a:bodyPr>
            <a:spAutoFit/>
          </a:bodyPr>
          <a:lstStyle/>
          <a:p>
            <a:r>
              <a:rPr lang="en-US" sz="1600">
                <a:solidFill>
                  <a:schemeClr val="bg2"/>
                </a:solidFill>
                <a:latin typeface="Arial Narrow" pitchFamily="34" charset="0"/>
              </a:rPr>
              <a:t>budget</a:t>
            </a:r>
          </a:p>
        </p:txBody>
      </p:sp>
      <p:cxnSp>
        <p:nvCxnSpPr>
          <p:cNvPr id="51" name="Straight Connector 50"/>
          <p:cNvCxnSpPr>
            <a:cxnSpLocks noChangeShapeType="1"/>
          </p:cNvCxnSpPr>
          <p:nvPr/>
        </p:nvCxnSpPr>
        <p:spPr bwMode="auto">
          <a:xfrm>
            <a:off x="1371600" y="2743200"/>
            <a:ext cx="1447800" cy="1588"/>
          </a:xfrm>
          <a:prstGeom prst="line">
            <a:avLst/>
          </a:prstGeom>
          <a:noFill/>
          <a:ln w="25400">
            <a:solidFill>
              <a:srgbClr val="FFCC00"/>
            </a:solidFill>
            <a:round/>
            <a:headEnd/>
            <a:tailEnd/>
          </a:ln>
          <a:effectLst>
            <a:outerShdw dist="20000" dir="5400000" rotWithShape="0">
              <a:srgbClr val="808080">
                <a:alpha val="37999"/>
              </a:srgbClr>
            </a:outerShdw>
          </a:effectLst>
        </p:spPr>
      </p:cxnSp>
      <p:cxnSp>
        <p:nvCxnSpPr>
          <p:cNvPr id="53" name="Straight Connector 52"/>
          <p:cNvCxnSpPr>
            <a:cxnSpLocks noChangeShapeType="1"/>
          </p:cNvCxnSpPr>
          <p:nvPr/>
        </p:nvCxnSpPr>
        <p:spPr bwMode="auto">
          <a:xfrm flipV="1">
            <a:off x="3200400" y="2057400"/>
            <a:ext cx="838200" cy="609600"/>
          </a:xfrm>
          <a:prstGeom prst="line">
            <a:avLst/>
          </a:prstGeom>
          <a:noFill/>
          <a:ln w="25400">
            <a:solidFill>
              <a:srgbClr val="FFCC00"/>
            </a:solidFill>
            <a:round/>
            <a:headEnd/>
            <a:tailEnd/>
          </a:ln>
          <a:effectLst>
            <a:outerShdw dist="20000" dir="5400000" rotWithShape="0">
              <a:srgbClr val="808080">
                <a:alpha val="37999"/>
              </a:srgbClr>
            </a:outerShdw>
          </a:effectLst>
        </p:spPr>
      </p:cxnSp>
      <p:grpSp>
        <p:nvGrpSpPr>
          <p:cNvPr id="29712" name="Group 160"/>
          <p:cNvGrpSpPr>
            <a:grpSpLocks/>
          </p:cNvGrpSpPr>
          <p:nvPr/>
        </p:nvGrpSpPr>
        <p:grpSpPr bwMode="auto">
          <a:xfrm>
            <a:off x="2362200" y="2133600"/>
            <a:ext cx="1219200" cy="1143000"/>
            <a:chOff x="1981200" y="1981200"/>
            <a:chExt cx="1219200" cy="1143000"/>
          </a:xfrm>
        </p:grpSpPr>
        <p:sp>
          <p:nvSpPr>
            <p:cNvPr id="9" name="Snip Same Side Corner Rectangle 8"/>
            <p:cNvSpPr>
              <a:spLocks noChangeArrowheads="1"/>
            </p:cNvSpPr>
            <p:nvPr/>
          </p:nvSpPr>
          <p:spPr bwMode="auto">
            <a:xfrm>
              <a:off x="1981200" y="1981200"/>
              <a:ext cx="1143000" cy="1143000"/>
            </a:xfrm>
            <a:custGeom>
              <a:avLst/>
              <a:gdLst>
                <a:gd name="T0" fmla="*/ 1143000 w 1143000"/>
                <a:gd name="T1" fmla="*/ 571500 h 1143000"/>
                <a:gd name="T2" fmla="*/ 571500 w 1143000"/>
                <a:gd name="T3" fmla="*/ 1143000 h 1143000"/>
                <a:gd name="T4" fmla="*/ 0 w 1143000"/>
                <a:gd name="T5" fmla="*/ 571500 h 1143000"/>
                <a:gd name="T6" fmla="*/ 571500 w 1143000"/>
                <a:gd name="T7" fmla="*/ 0 h 1143000"/>
                <a:gd name="T8" fmla="*/ 0 60000 65536"/>
                <a:gd name="T9" fmla="*/ 0 60000 65536"/>
                <a:gd name="T10" fmla="*/ 0 60000 65536"/>
                <a:gd name="T11" fmla="*/ 0 60000 65536"/>
                <a:gd name="T12" fmla="*/ 95252 w 1143000"/>
                <a:gd name="T13" fmla="*/ 95252 h 1143000"/>
                <a:gd name="T14" fmla="*/ 1047748 w 1143000"/>
                <a:gd name="T15" fmla="*/ 1143000 h 1143000"/>
              </a:gdLst>
              <a:ahLst/>
              <a:cxnLst>
                <a:cxn ang="T8">
                  <a:pos x="T0" y="T1"/>
                </a:cxn>
                <a:cxn ang="T9">
                  <a:pos x="T2" y="T3"/>
                </a:cxn>
                <a:cxn ang="T10">
                  <a:pos x="T4" y="T5"/>
                </a:cxn>
                <a:cxn ang="T11">
                  <a:pos x="T6" y="T7"/>
                </a:cxn>
              </a:cxnLst>
              <a:rect l="T12" t="T13" r="T14" b="T15"/>
              <a:pathLst>
                <a:path w="1143000" h="1143000">
                  <a:moveTo>
                    <a:pt x="190504" y="0"/>
                  </a:moveTo>
                  <a:lnTo>
                    <a:pt x="952496" y="0"/>
                  </a:lnTo>
                  <a:lnTo>
                    <a:pt x="1143000" y="190504"/>
                  </a:lnTo>
                  <a:lnTo>
                    <a:pt x="1143000" y="1143000"/>
                  </a:lnTo>
                  <a:lnTo>
                    <a:pt x="0" y="1143000"/>
                  </a:lnTo>
                  <a:lnTo>
                    <a:pt x="0" y="190504"/>
                  </a:lnTo>
                  <a:close/>
                </a:path>
              </a:pathLst>
            </a:custGeom>
            <a:solidFill>
              <a:srgbClr val="FFFFFF"/>
            </a:solidFill>
            <a:ln w="9525">
              <a:solidFill>
                <a:srgbClr val="396CA1"/>
              </a:solidFill>
              <a:miter lim="800000"/>
              <a:headEnd/>
              <a:tailEnd/>
            </a:ln>
            <a:effectLst>
              <a:outerShdw blurRad="63500" dist="23000" dir="5400000" rotWithShape="0">
                <a:srgbClr val="808080">
                  <a:alpha val="34998"/>
                </a:srgbClr>
              </a:outerShdw>
            </a:effectLst>
          </p:spPr>
          <p:txBody>
            <a:bodyPr anchor="ctr"/>
            <a:lstStyle/>
            <a:p>
              <a:pPr>
                <a:defRPr/>
              </a:pPr>
              <a:endParaRPr lang="en-US">
                <a:cs typeface="+mn-cs"/>
              </a:endParaRPr>
            </a:p>
          </p:txBody>
        </p:sp>
        <p:sp>
          <p:nvSpPr>
            <p:cNvPr id="29747" name="TextBox 31"/>
            <p:cNvSpPr txBox="1">
              <a:spLocks noChangeArrowheads="1"/>
            </p:cNvSpPr>
            <p:nvPr/>
          </p:nvSpPr>
          <p:spPr bwMode="auto">
            <a:xfrm>
              <a:off x="1981200" y="2286000"/>
              <a:ext cx="1219200" cy="369332"/>
            </a:xfrm>
            <a:prstGeom prst="rect">
              <a:avLst/>
            </a:prstGeom>
            <a:noFill/>
            <a:ln w="9525">
              <a:noFill/>
              <a:miter lim="800000"/>
              <a:headEnd/>
              <a:tailEnd/>
            </a:ln>
          </p:spPr>
          <p:txBody>
            <a:bodyPr>
              <a:spAutoFit/>
            </a:bodyPr>
            <a:lstStyle/>
            <a:p>
              <a:r>
                <a:rPr lang="en-US">
                  <a:solidFill>
                    <a:srgbClr val="000000"/>
                  </a:solidFill>
                </a:rPr>
                <a:t>Publisher</a:t>
              </a:r>
            </a:p>
          </p:txBody>
        </p:sp>
      </p:grpSp>
      <p:grpSp>
        <p:nvGrpSpPr>
          <p:cNvPr id="29713" name="Group 68"/>
          <p:cNvGrpSpPr>
            <a:grpSpLocks/>
          </p:cNvGrpSpPr>
          <p:nvPr/>
        </p:nvGrpSpPr>
        <p:grpSpPr bwMode="auto">
          <a:xfrm>
            <a:off x="3733800" y="1600200"/>
            <a:ext cx="1295400" cy="533400"/>
            <a:chOff x="3200400" y="2667000"/>
            <a:chExt cx="1295400" cy="533400"/>
          </a:xfrm>
        </p:grpSpPr>
        <p:sp>
          <p:nvSpPr>
            <p:cNvPr id="17" name="Oval 16"/>
            <p:cNvSpPr>
              <a:spLocks noChangeArrowheads="1"/>
            </p:cNvSpPr>
            <p:nvPr/>
          </p:nvSpPr>
          <p:spPr bwMode="auto">
            <a:xfrm>
              <a:off x="3352800" y="2667000"/>
              <a:ext cx="990600" cy="533400"/>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000000"/>
                </a:solidFill>
              </a:endParaRPr>
            </a:p>
          </p:txBody>
        </p:sp>
        <p:sp>
          <p:nvSpPr>
            <p:cNvPr id="29745" name="TextBox 32"/>
            <p:cNvSpPr txBox="1">
              <a:spLocks noChangeArrowheads="1"/>
            </p:cNvSpPr>
            <p:nvPr/>
          </p:nvSpPr>
          <p:spPr bwMode="auto">
            <a:xfrm>
              <a:off x="3200400" y="2724150"/>
              <a:ext cx="1295400" cy="369332"/>
            </a:xfrm>
            <a:prstGeom prst="rect">
              <a:avLst/>
            </a:prstGeom>
            <a:noFill/>
            <a:ln w="9525">
              <a:noFill/>
              <a:miter lim="800000"/>
              <a:headEnd/>
              <a:tailEnd/>
            </a:ln>
          </p:spPr>
          <p:txBody>
            <a:bodyPr>
              <a:spAutoFit/>
            </a:bodyPr>
            <a:lstStyle/>
            <a:p>
              <a:pPr algn="ctr"/>
              <a:r>
                <a:rPr lang="en-US">
                  <a:solidFill>
                    <a:srgbClr val="000000"/>
                  </a:solidFill>
                </a:rPr>
                <a:t>Editor</a:t>
              </a:r>
            </a:p>
          </p:txBody>
        </p:sp>
      </p:grpSp>
      <p:grpSp>
        <p:nvGrpSpPr>
          <p:cNvPr id="29714" name="Group 69"/>
          <p:cNvGrpSpPr>
            <a:grpSpLocks/>
          </p:cNvGrpSpPr>
          <p:nvPr/>
        </p:nvGrpSpPr>
        <p:grpSpPr bwMode="auto">
          <a:xfrm>
            <a:off x="3657600" y="2895600"/>
            <a:ext cx="1371600" cy="685800"/>
            <a:chOff x="3124200" y="3962400"/>
            <a:chExt cx="1371600" cy="685800"/>
          </a:xfrm>
        </p:grpSpPr>
        <p:sp>
          <p:nvSpPr>
            <p:cNvPr id="16" name="Oval 15"/>
            <p:cNvSpPr>
              <a:spLocks noChangeArrowheads="1"/>
            </p:cNvSpPr>
            <p:nvPr/>
          </p:nvSpPr>
          <p:spPr bwMode="auto">
            <a:xfrm>
              <a:off x="3200400" y="3962400"/>
              <a:ext cx="1219200" cy="685800"/>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29743" name="TextBox 33"/>
            <p:cNvSpPr txBox="1">
              <a:spLocks noChangeArrowheads="1"/>
            </p:cNvSpPr>
            <p:nvPr/>
          </p:nvSpPr>
          <p:spPr bwMode="auto">
            <a:xfrm>
              <a:off x="3124200" y="3962400"/>
              <a:ext cx="1371600" cy="584200"/>
            </a:xfrm>
            <a:prstGeom prst="rect">
              <a:avLst/>
            </a:prstGeom>
            <a:noFill/>
            <a:ln w="9525">
              <a:noFill/>
              <a:miter lim="800000"/>
              <a:headEnd/>
              <a:tailEnd/>
            </a:ln>
          </p:spPr>
          <p:txBody>
            <a:bodyPr>
              <a:spAutoFit/>
            </a:bodyPr>
            <a:lstStyle/>
            <a:p>
              <a:pPr algn="ctr"/>
              <a:r>
                <a:rPr lang="en-US" sz="1600">
                  <a:solidFill>
                    <a:srgbClr val="000000"/>
                  </a:solidFill>
                </a:rPr>
                <a:t>Peer Reviewers</a:t>
              </a:r>
            </a:p>
          </p:txBody>
        </p:sp>
      </p:grpSp>
      <p:sp>
        <p:nvSpPr>
          <p:cNvPr id="59" name="Up-Down Arrow Callout 58"/>
          <p:cNvSpPr>
            <a:spLocks noChangeArrowheads="1"/>
          </p:cNvSpPr>
          <p:nvPr/>
        </p:nvSpPr>
        <p:spPr bwMode="auto">
          <a:xfrm>
            <a:off x="4191000" y="2133600"/>
            <a:ext cx="381000" cy="742950"/>
          </a:xfrm>
          <a:prstGeom prst="upDownArrowCallout">
            <a:avLst>
              <a:gd name="adj1" fmla="val 25000"/>
              <a:gd name="adj2" fmla="val 25000"/>
              <a:gd name="adj3" fmla="val 24998"/>
              <a:gd name="adj4" fmla="val 48120"/>
            </a:avLst>
          </a:prstGeom>
          <a:solidFill>
            <a:srgbClr val="CC6633"/>
          </a:solidFill>
          <a:ln w="9525">
            <a:solidFill>
              <a:srgbClr val="FFCC00"/>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grpSp>
        <p:nvGrpSpPr>
          <p:cNvPr id="11" name="Group 125"/>
          <p:cNvGrpSpPr>
            <a:grpSpLocks/>
          </p:cNvGrpSpPr>
          <p:nvPr/>
        </p:nvGrpSpPr>
        <p:grpSpPr bwMode="auto">
          <a:xfrm>
            <a:off x="5232400" y="2286000"/>
            <a:ext cx="330200" cy="457200"/>
            <a:chOff x="5105400" y="3429000"/>
            <a:chExt cx="406400" cy="609600"/>
          </a:xfrm>
        </p:grpSpPr>
        <p:sp>
          <p:nvSpPr>
            <p:cNvPr id="93" name="Rectangle 92"/>
            <p:cNvSpPr>
              <a:spLocks noChangeArrowheads="1"/>
            </p:cNvSpPr>
            <p:nvPr/>
          </p:nvSpPr>
          <p:spPr bwMode="auto">
            <a:xfrm>
              <a:off x="5105400" y="3429000"/>
              <a:ext cx="406400" cy="609600"/>
            </a:xfrm>
            <a:prstGeom prst="rect">
              <a:avLst/>
            </a:prstGeom>
            <a:solidFill>
              <a:srgbClr val="FFFFFF"/>
            </a:solidFill>
            <a:ln w="9525">
              <a:solidFill>
                <a:srgbClr val="396CA1"/>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04" name="Straight Connector 103"/>
            <p:cNvCxnSpPr>
              <a:cxnSpLocks noChangeShapeType="1"/>
            </p:cNvCxnSpPr>
            <p:nvPr/>
          </p:nvCxnSpPr>
          <p:spPr bwMode="auto">
            <a:xfrm>
              <a:off x="5181601" y="3581400"/>
              <a:ext cx="228599" cy="2117"/>
            </a:xfrm>
            <a:prstGeom prst="line">
              <a:avLst/>
            </a:prstGeom>
            <a:noFill/>
            <a:ln w="25400">
              <a:solidFill>
                <a:srgbClr val="404040"/>
              </a:solidFill>
              <a:round/>
              <a:headEnd/>
              <a:tailEnd/>
            </a:ln>
            <a:effectLst>
              <a:outerShdw dist="20000" dir="5400000" rotWithShape="0">
                <a:srgbClr val="808080">
                  <a:alpha val="37999"/>
                </a:srgbClr>
              </a:outerShdw>
            </a:effectLst>
          </p:spPr>
        </p:cxnSp>
        <p:cxnSp>
          <p:nvCxnSpPr>
            <p:cNvPr id="109" name="Straight Connector 108"/>
            <p:cNvCxnSpPr>
              <a:cxnSpLocks noChangeShapeType="1"/>
            </p:cNvCxnSpPr>
            <p:nvPr/>
          </p:nvCxnSpPr>
          <p:spPr bwMode="auto">
            <a:xfrm flipV="1">
              <a:off x="5181601" y="3657600"/>
              <a:ext cx="304800" cy="2117"/>
            </a:xfrm>
            <a:prstGeom prst="line">
              <a:avLst/>
            </a:prstGeom>
            <a:noFill/>
            <a:ln w="25400">
              <a:solidFill>
                <a:srgbClr val="404040"/>
              </a:solidFill>
              <a:round/>
              <a:headEnd/>
              <a:tailEnd/>
            </a:ln>
            <a:effectLst>
              <a:outerShdw dist="20000" dir="5400000" rotWithShape="0">
                <a:srgbClr val="808080">
                  <a:alpha val="37999"/>
                </a:srgbClr>
              </a:outerShdw>
            </a:effectLst>
          </p:spPr>
        </p:cxnSp>
        <p:sp>
          <p:nvSpPr>
            <p:cNvPr id="113" name="8-Point Star 112"/>
            <p:cNvSpPr>
              <a:spLocks noChangeArrowheads="1"/>
            </p:cNvSpPr>
            <p:nvPr/>
          </p:nvSpPr>
          <p:spPr bwMode="auto">
            <a:xfrm>
              <a:off x="5292969" y="3886200"/>
              <a:ext cx="152400" cy="76200"/>
            </a:xfrm>
            <a:prstGeom prst="star8">
              <a:avLst>
                <a:gd name="adj" fmla="val 37500"/>
              </a:avLst>
            </a:prstGeom>
            <a:solidFill>
              <a:srgbClr val="595959"/>
            </a:solidFill>
            <a:ln w="9525">
              <a:solidFill>
                <a:srgbClr val="396CA1"/>
              </a:solidFill>
              <a:miter lim="800000"/>
              <a:headEnd/>
              <a:tailEnd/>
            </a:ln>
            <a:effectLst>
              <a:outerShdw dist="23000" dir="5400000" rotWithShape="0">
                <a:srgbClr val="808080">
                  <a:alpha val="34998"/>
                </a:srgbClr>
              </a:outerShdw>
            </a:effectLst>
          </p:spPr>
          <p:txBody>
            <a:bodyPr anchor="ctr"/>
            <a:lstStyle/>
            <a:p>
              <a:pPr algn="ctr"/>
              <a:endParaRPr lang="en-US">
                <a:solidFill>
                  <a:srgbClr val="000000"/>
                </a:solidFill>
              </a:endParaRPr>
            </a:p>
          </p:txBody>
        </p:sp>
      </p:grpSp>
      <p:grpSp>
        <p:nvGrpSpPr>
          <p:cNvPr id="29717" name="Group 106"/>
          <p:cNvGrpSpPr>
            <a:grpSpLocks/>
          </p:cNvGrpSpPr>
          <p:nvPr/>
        </p:nvGrpSpPr>
        <p:grpSpPr bwMode="auto">
          <a:xfrm flipH="1">
            <a:off x="838200" y="2286000"/>
            <a:ext cx="487363" cy="762000"/>
            <a:chOff x="7741920" y="3606799"/>
            <a:chExt cx="868680" cy="965201"/>
          </a:xfrm>
        </p:grpSpPr>
        <p:sp>
          <p:nvSpPr>
            <p:cNvPr id="108" name="Oval 107"/>
            <p:cNvSpPr>
              <a:spLocks noChangeArrowheads="1"/>
            </p:cNvSpPr>
            <p:nvPr/>
          </p:nvSpPr>
          <p:spPr bwMode="auto">
            <a:xfrm>
              <a:off x="7990922" y="3606799"/>
              <a:ext cx="370675" cy="223203"/>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10" name="Straight Connector 109"/>
            <p:cNvCxnSpPr>
              <a:cxnSpLocks noChangeShapeType="1"/>
              <a:stCxn id="108" idx="4"/>
            </p:cNvCxnSpPr>
            <p:nvPr/>
          </p:nvCxnSpPr>
          <p:spPr bwMode="auto">
            <a:xfrm rot="16200000" flipH="1">
              <a:off x="8019969" y="3984879"/>
              <a:ext cx="372004" cy="62251"/>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11" name="Straight Connector 110"/>
            <p:cNvCxnSpPr>
              <a:cxnSpLocks noChangeShapeType="1"/>
            </p:cNvCxnSpPr>
            <p:nvPr/>
          </p:nvCxnSpPr>
          <p:spPr bwMode="auto">
            <a:xfrm rot="10800000" flipV="1">
              <a:off x="7741920" y="3902392"/>
              <a:ext cx="373504" cy="14880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2" name="Straight Connector 111"/>
            <p:cNvCxnSpPr>
              <a:cxnSpLocks noChangeShapeType="1"/>
            </p:cNvCxnSpPr>
            <p:nvPr/>
          </p:nvCxnSpPr>
          <p:spPr bwMode="auto">
            <a:xfrm>
              <a:off x="8237096" y="3902392"/>
              <a:ext cx="373504" cy="14880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4" name="Straight Connector 113"/>
            <p:cNvCxnSpPr>
              <a:cxnSpLocks noChangeShapeType="1"/>
            </p:cNvCxnSpPr>
            <p:nvPr/>
          </p:nvCxnSpPr>
          <p:spPr bwMode="auto">
            <a:xfrm rot="5400000">
              <a:off x="7929012" y="4263916"/>
              <a:ext cx="369994" cy="24617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5" name="Straight Connector 114"/>
            <p:cNvCxnSpPr>
              <a:cxnSpLocks noChangeShapeType="1"/>
            </p:cNvCxnSpPr>
            <p:nvPr/>
          </p:nvCxnSpPr>
          <p:spPr bwMode="auto">
            <a:xfrm rot="16200000" flipH="1">
              <a:off x="8114350" y="4324753"/>
              <a:ext cx="369994" cy="124501"/>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83" name="Rectangle 82"/>
          <p:cNvSpPr>
            <a:spLocks noChangeArrowheads="1"/>
          </p:cNvSpPr>
          <p:nvPr/>
        </p:nvSpPr>
        <p:spPr bwMode="auto">
          <a:xfrm>
            <a:off x="152400" y="1219200"/>
            <a:ext cx="1676400" cy="2514600"/>
          </a:xfrm>
          <a:prstGeom prst="rect">
            <a:avLst/>
          </a:prstGeom>
          <a:noFill/>
          <a:ln w="9525">
            <a:solidFill>
              <a:srgbClr val="FF0000"/>
            </a:solidFill>
            <a:round/>
            <a:headEnd/>
            <a:tailEnd/>
          </a:ln>
          <a:effectLst>
            <a:outerShdw dist="23000" dir="5400000" rotWithShape="0">
              <a:srgbClr val="808080"/>
            </a:outerShdw>
          </a:effectLst>
        </p:spPr>
        <p:txBody>
          <a:bodyPr anchor="ctr"/>
          <a:lstStyle/>
          <a:p>
            <a:pPr algn="ctr"/>
            <a:endParaRPr lang="en-US">
              <a:solidFill>
                <a:srgbClr val="FFFFFF"/>
              </a:solidFill>
            </a:endParaRPr>
          </a:p>
        </p:txBody>
      </p:sp>
      <p:sp>
        <p:nvSpPr>
          <p:cNvPr id="2" name="TextBox 83"/>
          <p:cNvSpPr txBox="1">
            <a:spLocks noChangeArrowheads="1"/>
          </p:cNvSpPr>
          <p:nvPr/>
        </p:nvSpPr>
        <p:spPr bwMode="auto">
          <a:xfrm>
            <a:off x="228600" y="1295400"/>
            <a:ext cx="1676400" cy="523875"/>
          </a:xfrm>
          <a:prstGeom prst="rect">
            <a:avLst/>
          </a:prstGeom>
          <a:noFill/>
          <a:ln w="9525">
            <a:noFill/>
            <a:miter lim="800000"/>
            <a:headEnd/>
            <a:tailEnd/>
          </a:ln>
        </p:spPr>
        <p:txBody>
          <a:bodyPr>
            <a:spAutoFit/>
          </a:bodyPr>
          <a:lstStyle/>
          <a:p>
            <a:pPr>
              <a:defRPr/>
            </a:pPr>
            <a:r>
              <a:rPr lang="en-US" sz="2800" i="1">
                <a:solidFill>
                  <a:srgbClr val="FFCC00"/>
                </a:solidFill>
                <a:effectLst>
                  <a:outerShdw blurRad="38100" dist="38100" dir="2700000" algn="tl">
                    <a:srgbClr val="000000"/>
                  </a:outerShdw>
                </a:effectLst>
                <a:latin typeface="Arial" pitchFamily="-109" charset="0"/>
                <a:cs typeface="+mn-cs"/>
              </a:rPr>
              <a:t>Creation</a:t>
            </a:r>
          </a:p>
        </p:txBody>
      </p:sp>
      <p:grpSp>
        <p:nvGrpSpPr>
          <p:cNvPr id="13" name="Group 86"/>
          <p:cNvGrpSpPr>
            <a:grpSpLocks/>
          </p:cNvGrpSpPr>
          <p:nvPr/>
        </p:nvGrpSpPr>
        <p:grpSpPr bwMode="auto">
          <a:xfrm>
            <a:off x="1143000" y="1600200"/>
            <a:ext cx="1370013" cy="762000"/>
            <a:chOff x="1524000" y="1905000"/>
            <a:chExt cx="914658" cy="838200"/>
          </a:xfrm>
        </p:grpSpPr>
        <p:sp>
          <p:nvSpPr>
            <p:cNvPr id="85" name="Right Arrow 84"/>
            <p:cNvSpPr>
              <a:spLocks noChangeArrowheads="1"/>
            </p:cNvSpPr>
            <p:nvPr/>
          </p:nvSpPr>
          <p:spPr bwMode="auto">
            <a:xfrm>
              <a:off x="1524000" y="1905000"/>
              <a:ext cx="684668" cy="838200"/>
            </a:xfrm>
            <a:prstGeom prst="rightArrow">
              <a:avLst>
                <a:gd name="adj1" fmla="val 50000"/>
                <a:gd name="adj2" fmla="val 50000"/>
              </a:avLst>
            </a:prstGeom>
            <a:noFill/>
            <a:ln w="9525">
              <a:solidFill>
                <a:srgbClr val="FF0000"/>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29731" name="TextBox 85"/>
            <p:cNvSpPr txBox="1">
              <a:spLocks noChangeArrowheads="1"/>
            </p:cNvSpPr>
            <p:nvPr/>
          </p:nvSpPr>
          <p:spPr bwMode="auto">
            <a:xfrm>
              <a:off x="1676658" y="2072640"/>
              <a:ext cx="762000" cy="507832"/>
            </a:xfrm>
            <a:prstGeom prst="rect">
              <a:avLst/>
            </a:prstGeom>
            <a:noFill/>
            <a:ln w="9525">
              <a:noFill/>
              <a:round/>
              <a:headEnd/>
              <a:tailEnd/>
            </a:ln>
          </p:spPr>
          <p:txBody>
            <a:bodyPr>
              <a:spAutoFit/>
            </a:bodyPr>
            <a:lstStyle/>
            <a:p>
              <a:r>
                <a:rPr lang="en-US" sz="2400"/>
                <a:t>©</a:t>
              </a:r>
            </a:p>
          </p:txBody>
        </p:sp>
      </p:grpSp>
      <p:sp>
        <p:nvSpPr>
          <p:cNvPr id="88" name="Rectangle 87"/>
          <p:cNvSpPr>
            <a:spLocks noChangeArrowheads="1"/>
          </p:cNvSpPr>
          <p:nvPr/>
        </p:nvSpPr>
        <p:spPr bwMode="auto">
          <a:xfrm>
            <a:off x="1981200" y="685800"/>
            <a:ext cx="3657600" cy="3810000"/>
          </a:xfrm>
          <a:prstGeom prst="rect">
            <a:avLst/>
          </a:prstGeom>
          <a:noFill/>
          <a:ln w="9525">
            <a:solidFill>
              <a:srgbClr val="FF0000"/>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91" name="Rectangle 90"/>
          <p:cNvSpPr>
            <a:spLocks noChangeArrowheads="1"/>
          </p:cNvSpPr>
          <p:nvPr/>
        </p:nvSpPr>
        <p:spPr bwMode="auto">
          <a:xfrm>
            <a:off x="5181600" y="990600"/>
            <a:ext cx="3886200" cy="3276600"/>
          </a:xfrm>
          <a:prstGeom prst="rect">
            <a:avLst/>
          </a:prstGeom>
          <a:noFill/>
          <a:ln w="9525">
            <a:solidFill>
              <a:srgbClr val="FF0000"/>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30743" name="TextBox 93"/>
          <p:cNvSpPr txBox="1">
            <a:spLocks noChangeArrowheads="1"/>
          </p:cNvSpPr>
          <p:nvPr/>
        </p:nvSpPr>
        <p:spPr bwMode="auto">
          <a:xfrm>
            <a:off x="6172200" y="1066800"/>
            <a:ext cx="2514600" cy="523875"/>
          </a:xfrm>
          <a:prstGeom prst="rect">
            <a:avLst/>
          </a:prstGeom>
          <a:noFill/>
          <a:ln w="9525">
            <a:noFill/>
            <a:miter lim="800000"/>
            <a:headEnd/>
            <a:tailEnd/>
          </a:ln>
        </p:spPr>
        <p:txBody>
          <a:bodyPr>
            <a:spAutoFit/>
          </a:bodyPr>
          <a:lstStyle/>
          <a:p>
            <a:pPr>
              <a:defRPr/>
            </a:pPr>
            <a:r>
              <a:rPr lang="en-US" sz="2800" i="1">
                <a:solidFill>
                  <a:srgbClr val="FFCC00"/>
                </a:solidFill>
                <a:effectLst>
                  <a:outerShdw blurRad="38100" dist="38100" dir="2700000" algn="tl">
                    <a:srgbClr val="000000"/>
                  </a:outerShdw>
                </a:effectLst>
                <a:latin typeface="Arial" pitchFamily="-109" charset="0"/>
                <a:cs typeface="+mn-cs"/>
              </a:rPr>
              <a:t>Dissemination</a:t>
            </a:r>
          </a:p>
        </p:txBody>
      </p:sp>
      <p:sp>
        <p:nvSpPr>
          <p:cNvPr id="30744" name="TextBox 94"/>
          <p:cNvSpPr txBox="1">
            <a:spLocks noChangeArrowheads="1"/>
          </p:cNvSpPr>
          <p:nvPr/>
        </p:nvSpPr>
        <p:spPr bwMode="auto">
          <a:xfrm>
            <a:off x="2071688" y="838200"/>
            <a:ext cx="3286125" cy="830263"/>
          </a:xfrm>
          <a:prstGeom prst="rect">
            <a:avLst/>
          </a:prstGeom>
          <a:noFill/>
          <a:ln w="9525">
            <a:noFill/>
            <a:miter lim="800000"/>
            <a:headEnd/>
            <a:tailEnd/>
          </a:ln>
        </p:spPr>
        <p:txBody>
          <a:bodyPr>
            <a:spAutoFit/>
          </a:bodyPr>
          <a:lstStyle/>
          <a:p>
            <a:r>
              <a:rPr lang="en-US" sz="2400" i="1">
                <a:solidFill>
                  <a:srgbClr val="FFCC00"/>
                </a:solidFill>
                <a:effectLst>
                  <a:outerShdw blurRad="38100" dist="38100" dir="2700000" algn="tl">
                    <a:srgbClr val="000000"/>
                  </a:outerShdw>
                </a:effectLst>
              </a:rPr>
              <a:t>Publication </a:t>
            </a:r>
            <a:r>
              <a:rPr lang="en-US" i="1">
                <a:solidFill>
                  <a:srgbClr val="FFCC00"/>
                </a:solidFill>
                <a:effectLst>
                  <a:outerShdw blurRad="38100" dist="38100" dir="2700000" algn="tl">
                    <a:srgbClr val="000000"/>
                  </a:outerShdw>
                </a:effectLst>
              </a:rPr>
              <a:t>(Registration and Certification)</a:t>
            </a:r>
            <a:endParaRPr lang="en-US" sz="2400" i="1">
              <a:solidFill>
                <a:srgbClr val="FFCC00"/>
              </a:solidFill>
              <a:effectLst>
                <a:outerShdw blurRad="38100" dist="38100" dir="2700000" algn="tl">
                  <a:srgbClr val="000000"/>
                </a:outerShdw>
              </a:effectLst>
            </a:endParaRPr>
          </a:p>
        </p:txBody>
      </p:sp>
      <p:sp>
        <p:nvSpPr>
          <p:cNvPr id="70" name="Rectangle 69"/>
          <p:cNvSpPr>
            <a:spLocks noChangeArrowheads="1"/>
          </p:cNvSpPr>
          <p:nvPr/>
        </p:nvSpPr>
        <p:spPr bwMode="auto">
          <a:xfrm>
            <a:off x="2209800" y="1676400"/>
            <a:ext cx="1447800" cy="1752600"/>
          </a:xfrm>
          <a:prstGeom prst="rect">
            <a:avLst/>
          </a:prstGeom>
          <a:noFill/>
          <a:ln w="38100">
            <a:solidFill>
              <a:srgbClr val="FF0000"/>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80" name="Rectangle 79"/>
          <p:cNvSpPr>
            <a:spLocks noChangeArrowheads="1"/>
          </p:cNvSpPr>
          <p:nvPr/>
        </p:nvSpPr>
        <p:spPr bwMode="auto">
          <a:xfrm>
            <a:off x="5029200" y="1600200"/>
            <a:ext cx="2667000" cy="1905000"/>
          </a:xfrm>
          <a:prstGeom prst="rect">
            <a:avLst/>
          </a:prstGeom>
          <a:noFill/>
          <a:ln w="38100">
            <a:solidFill>
              <a:srgbClr val="FF0000"/>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71" name="TextBox 70"/>
          <p:cNvSpPr txBox="1"/>
          <p:nvPr/>
        </p:nvSpPr>
        <p:spPr>
          <a:xfrm>
            <a:off x="0" y="76200"/>
            <a:ext cx="9144000" cy="584200"/>
          </a:xfrm>
          <a:prstGeom prst="rect">
            <a:avLst/>
          </a:prstGeom>
          <a:noFill/>
        </p:spPr>
        <p:txBody>
          <a:bodyPr>
            <a:spAutoFit/>
          </a:bodyPr>
          <a:lstStyle/>
          <a:p>
            <a:pPr algn="ctr">
              <a:defRPr/>
            </a:pPr>
            <a:r>
              <a:rPr lang="en-US" sz="3200" dirty="0">
                <a:solidFill>
                  <a:srgbClr val="CCFFFF"/>
                </a:solidFill>
                <a:effectLst>
                  <a:outerShdw blurRad="38100" dist="38100" dir="2700000" algn="tl">
                    <a:srgbClr val="000000"/>
                  </a:outerShdw>
                </a:effectLst>
                <a:latin typeface="Arial" pitchFamily="-109" charset="0"/>
                <a:cs typeface="+mn-cs"/>
              </a:rPr>
              <a:t>Pressure points</a:t>
            </a:r>
          </a:p>
        </p:txBody>
      </p:sp>
      <p:sp>
        <p:nvSpPr>
          <p:cNvPr id="77" name="Cube 76"/>
          <p:cNvSpPr>
            <a:spLocks noChangeArrowheads="1"/>
          </p:cNvSpPr>
          <p:nvPr/>
        </p:nvSpPr>
        <p:spPr bwMode="auto">
          <a:xfrm flipH="1">
            <a:off x="7848600" y="1676400"/>
            <a:ext cx="228600" cy="3657600"/>
          </a:xfrm>
          <a:prstGeom prst="cube">
            <a:avLst>
              <a:gd name="adj" fmla="val 25000"/>
            </a:avLst>
          </a:prstGeom>
          <a:solidFill>
            <a:srgbClr val="FF0000"/>
          </a:solidFill>
          <a:ln w="9525">
            <a:solidFill>
              <a:schemeClr val="tx1"/>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78" name="Right Arrow 77"/>
          <p:cNvSpPr>
            <a:spLocks noChangeArrowheads="1"/>
          </p:cNvSpPr>
          <p:nvPr/>
        </p:nvSpPr>
        <p:spPr bwMode="auto">
          <a:xfrm>
            <a:off x="1143000" y="1600200"/>
            <a:ext cx="995363" cy="762000"/>
          </a:xfrm>
          <a:prstGeom prst="rightArrow">
            <a:avLst>
              <a:gd name="adj1" fmla="val 50000"/>
              <a:gd name="adj2" fmla="val 49999"/>
            </a:avLst>
          </a:prstGeom>
          <a:noFill/>
          <a:ln w="38100">
            <a:solidFill>
              <a:srgbClr val="FF0000"/>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3"/>
                                        </p:tgtEl>
                                      </p:cBhvr>
                                    </p:animEffect>
                                    <p:set>
                                      <p:cBhvr>
                                        <p:cTn id="7" dur="1" fill="hold">
                                          <p:stCondLst>
                                            <p:cond delay="499"/>
                                          </p:stCondLst>
                                        </p:cTn>
                                        <p:tgtEl>
                                          <p:spTgt spid="83"/>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2"/>
                                        </p:tgtEl>
                                      </p:cBhvr>
                                    </p:animEffect>
                                    <p:set>
                                      <p:cBhvr>
                                        <p:cTn id="10" dur="1" fill="hold">
                                          <p:stCondLst>
                                            <p:cond delay="499"/>
                                          </p:stCondLst>
                                        </p:cTn>
                                        <p:tgtEl>
                                          <p:spTgt spid="2"/>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3"/>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30744"/>
                                        </p:tgtEl>
                                      </p:cBhvr>
                                    </p:animEffect>
                                    <p:set>
                                      <p:cBhvr>
                                        <p:cTn id="15" dur="1" fill="hold">
                                          <p:stCondLst>
                                            <p:cond delay="499"/>
                                          </p:stCondLst>
                                        </p:cTn>
                                        <p:tgtEl>
                                          <p:spTgt spid="30744"/>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88"/>
                                        </p:tgtEl>
                                      </p:cBhvr>
                                    </p:animEffect>
                                    <p:set>
                                      <p:cBhvr>
                                        <p:cTn id="18" dur="1" fill="hold">
                                          <p:stCondLst>
                                            <p:cond delay="499"/>
                                          </p:stCondLst>
                                        </p:cTn>
                                        <p:tgtEl>
                                          <p:spTgt spid="88"/>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30743"/>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91"/>
                                        </p:tgtEl>
                                      </p:cBhvr>
                                    </p:animEffect>
                                    <p:set>
                                      <p:cBhvr>
                                        <p:cTn id="23" dur="1" fill="hold">
                                          <p:stCondLst>
                                            <p:cond delay="499"/>
                                          </p:stCondLst>
                                        </p:cTn>
                                        <p:tgtEl>
                                          <p:spTgt spid="91"/>
                                        </p:tgtEl>
                                        <p:attrNameLst>
                                          <p:attrName>style.visibility</p:attrName>
                                        </p:attrNameLst>
                                      </p:cBhvr>
                                      <p:to>
                                        <p:strVal val="hidden"/>
                                      </p:to>
                                    </p:set>
                                  </p:childTnLst>
                                </p:cTn>
                              </p:par>
                              <p:par>
                                <p:cTn id="24" presetID="1" presetClass="entr" presetSubtype="0" fill="hold" grpId="0" nodeType="withEffect">
                                  <p:stCondLst>
                                    <p:cond delay="0"/>
                                  </p:stCondLst>
                                  <p:childTnLst>
                                    <p:set>
                                      <p:cBhvr>
                                        <p:cTn id="25" dur="1" fill="hold">
                                          <p:stCondLst>
                                            <p:cond delay="0"/>
                                          </p:stCondLst>
                                        </p:cTn>
                                        <p:tgtEl>
                                          <p:spTgt spid="71"/>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7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6" presetClass="emph" presetSubtype="0" accel="50000" decel="50000" fill="hold" nodeType="clickEffect">
                                  <p:stCondLst>
                                    <p:cond delay="0"/>
                                  </p:stCondLst>
                                  <p:childTnLst>
                                    <p:animScale>
                                      <p:cBhvr>
                                        <p:cTn id="31" dur="500" fill="hold"/>
                                        <p:tgtEl>
                                          <p:spTgt spid="11"/>
                                        </p:tgtEl>
                                      </p:cBhvr>
                                      <p:by x="150000" y="150000"/>
                                    </p:animScale>
                                  </p:childTnLst>
                                </p:cTn>
                              </p:par>
                              <p:par>
                                <p:cTn id="32" presetID="22" presetClass="entr" presetSubtype="8" fill="hold" nodeType="withEffect">
                                  <p:stCondLst>
                                    <p:cond delay="0"/>
                                  </p:stCondLst>
                                  <p:childTnLst>
                                    <p:set>
                                      <p:cBhvr>
                                        <p:cTn id="33" dur="1" fill="hold">
                                          <p:stCondLst>
                                            <p:cond delay="0"/>
                                          </p:stCondLst>
                                        </p:cTn>
                                        <p:tgtEl>
                                          <p:spTgt spid="152"/>
                                        </p:tgtEl>
                                        <p:attrNameLst>
                                          <p:attrName>style.visibility</p:attrName>
                                        </p:attrNameLst>
                                      </p:cBhvr>
                                      <p:to>
                                        <p:strVal val="visible"/>
                                      </p:to>
                                    </p:set>
                                    <p:animEffect transition="in" filter="wipe(left)">
                                      <p:cBhvr>
                                        <p:cTn id="34" dur="500"/>
                                        <p:tgtEl>
                                          <p:spTgt spid="152"/>
                                        </p:tgtEl>
                                      </p:cBhvr>
                                    </p:animEffect>
                                  </p:childTnLst>
                                </p:cTn>
                              </p:par>
                              <p:par>
                                <p:cTn id="35" presetID="1" presetClass="entr" presetSubtype="0" fill="hold" grpId="0" nodeType="withEffect">
                                  <p:stCondLst>
                                    <p:cond delay="0"/>
                                  </p:stCondLst>
                                  <p:childTnLst>
                                    <p:set>
                                      <p:cBhvr>
                                        <p:cTn id="36" dur="1" fill="hold">
                                          <p:stCondLst>
                                            <p:cond delay="0"/>
                                          </p:stCondLst>
                                        </p:cTn>
                                        <p:tgtEl>
                                          <p:spTgt spid="30767"/>
                                        </p:tgtEl>
                                        <p:attrNameLst>
                                          <p:attrName>style.visibility</p:attrName>
                                        </p:attrNameLst>
                                      </p:cBhvr>
                                      <p:to>
                                        <p:strVal val="visible"/>
                                      </p:to>
                                    </p:set>
                                  </p:childTnLst>
                                </p:cTn>
                              </p:par>
                              <p:par>
                                <p:cTn id="37" presetID="22" presetClass="entr" presetSubtype="4" fill="hold" nodeType="withEffect">
                                  <p:stCondLst>
                                    <p:cond delay="0"/>
                                  </p:stCondLst>
                                  <p:childTnLst>
                                    <p:set>
                                      <p:cBhvr>
                                        <p:cTn id="38" dur="1" fill="hold">
                                          <p:stCondLst>
                                            <p:cond delay="0"/>
                                          </p:stCondLst>
                                        </p:cTn>
                                        <p:tgtEl>
                                          <p:spTgt spid="156"/>
                                        </p:tgtEl>
                                        <p:attrNameLst>
                                          <p:attrName>style.visibility</p:attrName>
                                        </p:attrNameLst>
                                      </p:cBhvr>
                                      <p:to>
                                        <p:strVal val="visible"/>
                                      </p:to>
                                    </p:set>
                                    <p:animEffect transition="in" filter="wipe(down)">
                                      <p:cBhvr>
                                        <p:cTn id="39" dur="500"/>
                                        <p:tgtEl>
                                          <p:spTgt spid="156"/>
                                        </p:tgtEl>
                                      </p:cBhvr>
                                    </p:animEffect>
                                  </p:childTnLst>
                                </p:cTn>
                              </p:par>
                              <p:par>
                                <p:cTn id="40" presetID="1" presetClass="entr" presetSubtype="0" fill="hold" grpId="0" nodeType="withEffect">
                                  <p:stCondLst>
                                    <p:cond delay="0"/>
                                  </p:stCondLst>
                                  <p:childTnLst>
                                    <p:set>
                                      <p:cBhvr>
                                        <p:cTn id="41" dur="1" fill="hold">
                                          <p:stCondLst>
                                            <p:cond delay="0"/>
                                          </p:stCondLst>
                                        </p:cTn>
                                        <p:tgtEl>
                                          <p:spTgt spid="30771"/>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8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7" grpId="0"/>
      <p:bldP spid="30771" grpId="0"/>
      <p:bldP spid="83" grpId="0" animBg="1"/>
      <p:bldP spid="2" grpId="0"/>
      <p:bldP spid="88" grpId="0" animBg="1"/>
      <p:bldP spid="91" grpId="0" animBg="1"/>
      <p:bldP spid="30743" grpId="0"/>
      <p:bldP spid="30744" grpId="0"/>
      <p:bldP spid="70" grpId="0" animBg="1"/>
      <p:bldP spid="80" grpId="0" animBg="1"/>
      <p:bldP spid="71" grpId="0"/>
      <p:bldP spid="7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1385888"/>
            <a:ext cx="5638800" cy="1784350"/>
          </a:xfrm>
          <a:prstGeom prst="rect">
            <a:avLst/>
          </a:prstGeom>
          <a:noFill/>
        </p:spPr>
        <p:txBody>
          <a:bodyPr>
            <a:spAutoFit/>
          </a:bodyPr>
          <a:lstStyle/>
          <a:p>
            <a:r>
              <a:rPr lang="en-US" sz="3600">
                <a:latin typeface="Lucida Sans" pitchFamily="34" charset="0"/>
              </a:rPr>
              <a:t>disruption:  </a:t>
            </a:r>
          </a:p>
          <a:p>
            <a:endParaRPr lang="en-US" sz="800">
              <a:solidFill>
                <a:srgbClr val="CCFFFF"/>
              </a:solidFill>
              <a:effectLst>
                <a:outerShdw blurRad="38100" dist="38100" dir="2700000" algn="tl">
                  <a:srgbClr val="000000"/>
                </a:outerShdw>
              </a:effectLst>
              <a:latin typeface="Lucida Sans" pitchFamily="34" charset="0"/>
            </a:endParaRPr>
          </a:p>
          <a:p>
            <a:r>
              <a:rPr lang="en-US" sz="4800">
                <a:solidFill>
                  <a:srgbClr val="CCFFFF"/>
                </a:solidFill>
                <a:effectLst>
                  <a:outerShdw blurRad="38100" dist="38100" dir="2700000" algn="tl">
                    <a:srgbClr val="000000"/>
                  </a:outerShdw>
                </a:effectLst>
                <a:latin typeface="Lucida Sans" pitchFamily="34" charset="0"/>
              </a:rPr>
              <a:t>Web</a:t>
            </a:r>
          </a:p>
          <a:p>
            <a:endParaRPr lang="en-US"/>
          </a:p>
        </p:txBody>
      </p:sp>
      <p:sp>
        <p:nvSpPr>
          <p:cNvPr id="31746" name="TextBox 5"/>
          <p:cNvSpPr txBox="1">
            <a:spLocks noChangeArrowheads="1"/>
          </p:cNvSpPr>
          <p:nvPr/>
        </p:nvSpPr>
        <p:spPr bwMode="auto">
          <a:xfrm>
            <a:off x="1143000" y="3227388"/>
            <a:ext cx="7620000" cy="427037"/>
          </a:xfrm>
          <a:prstGeom prst="rect">
            <a:avLst/>
          </a:prstGeom>
          <a:noFill/>
          <a:ln w="9525">
            <a:noFill/>
            <a:miter lim="800000"/>
            <a:headEnd/>
            <a:tailEnd/>
          </a:ln>
        </p:spPr>
        <p:txBody>
          <a:bodyPr>
            <a:spAutoFit/>
          </a:bodyPr>
          <a:lstStyle/>
          <a:p>
            <a:endParaRPr lang="en-US" sz="2200">
              <a:latin typeface="Lucida Bright" pitchFamily="18" charset="0"/>
            </a:endParaRPr>
          </a:p>
        </p:txBody>
      </p:sp>
      <p:sp>
        <p:nvSpPr>
          <p:cNvPr id="31747" name="TextBox 4"/>
          <p:cNvSpPr txBox="1">
            <a:spLocks noChangeArrowheads="1"/>
          </p:cNvSpPr>
          <p:nvPr/>
        </p:nvSpPr>
        <p:spPr bwMode="auto">
          <a:xfrm>
            <a:off x="1143000" y="2465388"/>
            <a:ext cx="7620000" cy="427037"/>
          </a:xfrm>
          <a:prstGeom prst="rect">
            <a:avLst/>
          </a:prstGeom>
          <a:noFill/>
          <a:ln w="9525">
            <a:noFill/>
            <a:miter lim="800000"/>
            <a:headEnd/>
            <a:tailEnd/>
          </a:ln>
        </p:spPr>
        <p:txBody>
          <a:bodyPr>
            <a:spAutoFit/>
          </a:bodyPr>
          <a:lstStyle/>
          <a:p>
            <a:endParaRPr lang="en-US" sz="2200">
              <a:latin typeface="Lucida Bright"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Introductions</a:t>
            </a:r>
          </a:p>
        </p:txBody>
      </p:sp>
      <p:sp>
        <p:nvSpPr>
          <p:cNvPr id="3" name="Content Placeholder 2"/>
          <p:cNvSpPr>
            <a:spLocks noGrp="1"/>
          </p:cNvSpPr>
          <p:nvPr>
            <p:ph idx="1"/>
          </p:nvPr>
        </p:nvSpPr>
        <p:spPr/>
        <p:txBody>
          <a:bodyPr/>
          <a:lstStyle/>
          <a:p>
            <a:pPr marL="0" indent="0">
              <a:buFont typeface="Arial" charset="0"/>
              <a:buNone/>
            </a:pPr>
            <a:endParaRPr lang="en-US" dirty="0" smtClean="0"/>
          </a:p>
          <a:p>
            <a:pPr marL="0" indent="0">
              <a:buFont typeface="Arial" charset="0"/>
              <a:buNone/>
            </a:pPr>
            <a:endParaRPr lang="en-US" dirty="0" smtClean="0"/>
          </a:p>
          <a:p>
            <a:pPr marL="0" indent="0" algn="ctr">
              <a:buFont typeface="Arial" charset="0"/>
              <a:buNone/>
            </a:pPr>
            <a:r>
              <a:rPr lang="en-US" sz="4400" dirty="0" smtClean="0"/>
              <a:t>Who I am</a:t>
            </a:r>
          </a:p>
          <a:p>
            <a:pPr marL="0" indent="0" algn="ctr"/>
            <a:endParaRPr lang="en-US" sz="4400" dirty="0" smtClean="0"/>
          </a:p>
          <a:p>
            <a:pPr marL="0" indent="0" algn="ctr">
              <a:buFont typeface="Arial" charset="0"/>
              <a:buNone/>
            </a:pPr>
            <a:r>
              <a:rPr lang="en-US" sz="4400" dirty="0" smtClean="0"/>
              <a:t>Who are you?</a:t>
            </a:r>
          </a:p>
          <a:p>
            <a:pPr marL="0" indent="0">
              <a:buFont typeface="Arial" charset="0"/>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20"/>
          <p:cNvSpPr txBox="1">
            <a:spLocks noChangeArrowheads="1"/>
          </p:cNvSpPr>
          <p:nvPr/>
        </p:nvSpPr>
        <p:spPr bwMode="auto">
          <a:xfrm>
            <a:off x="304800" y="76200"/>
            <a:ext cx="1676400" cy="584200"/>
          </a:xfrm>
          <a:prstGeom prst="rect">
            <a:avLst/>
          </a:prstGeom>
          <a:noFill/>
          <a:ln w="9525">
            <a:noFill/>
            <a:miter lim="800000"/>
            <a:headEnd/>
            <a:tailEnd/>
          </a:ln>
        </p:spPr>
        <p:txBody>
          <a:bodyPr>
            <a:spAutoFit/>
          </a:bodyPr>
          <a:lstStyle/>
          <a:p>
            <a:pPr>
              <a:defRPr/>
            </a:pPr>
            <a:r>
              <a:rPr lang="en-US" sz="3200">
                <a:solidFill>
                  <a:srgbClr val="FFCC00"/>
                </a:solidFill>
                <a:effectLst>
                  <a:outerShdw blurRad="38100" dist="38100" dir="2700000" algn="tl">
                    <a:srgbClr val="000000"/>
                  </a:outerShdw>
                </a:effectLst>
                <a:latin typeface="Arial" pitchFamily="-109" charset="0"/>
                <a:cs typeface="+mn-cs"/>
              </a:rPr>
              <a:t>internet</a:t>
            </a:r>
          </a:p>
        </p:txBody>
      </p:sp>
      <p:sp>
        <p:nvSpPr>
          <p:cNvPr id="33794" name="TextBox 26"/>
          <p:cNvSpPr txBox="1">
            <a:spLocks noChangeArrowheads="1"/>
          </p:cNvSpPr>
          <p:nvPr/>
        </p:nvSpPr>
        <p:spPr bwMode="auto">
          <a:xfrm>
            <a:off x="2057400" y="1676400"/>
            <a:ext cx="2286000" cy="1570038"/>
          </a:xfrm>
          <a:prstGeom prst="rect">
            <a:avLst/>
          </a:prstGeom>
          <a:noFill/>
          <a:ln w="9525">
            <a:noFill/>
            <a:miter lim="800000"/>
            <a:headEnd/>
            <a:tailEnd/>
          </a:ln>
        </p:spPr>
        <p:txBody>
          <a:bodyPr>
            <a:spAutoFit/>
          </a:bodyPr>
          <a:lstStyle/>
          <a:p>
            <a:r>
              <a:rPr lang="en-US" sz="2400"/>
              <a:t>creation</a:t>
            </a:r>
          </a:p>
          <a:p>
            <a:r>
              <a:rPr lang="en-US" sz="2400"/>
              <a:t>publication</a:t>
            </a:r>
          </a:p>
          <a:p>
            <a:r>
              <a:rPr lang="en-US" sz="2400"/>
              <a:t>dissemination</a:t>
            </a:r>
          </a:p>
          <a:p>
            <a:r>
              <a:rPr lang="en-US" sz="2400"/>
              <a:t>reformulation</a:t>
            </a:r>
          </a:p>
        </p:txBody>
      </p:sp>
      <p:sp>
        <p:nvSpPr>
          <p:cNvPr id="28" name="Curved Right Arrow 27"/>
          <p:cNvSpPr>
            <a:spLocks noChangeArrowheads="1"/>
          </p:cNvSpPr>
          <p:nvPr/>
        </p:nvSpPr>
        <p:spPr bwMode="auto">
          <a:xfrm rot="-5110744" flipH="1" flipV="1">
            <a:off x="3093244" y="292894"/>
            <a:ext cx="808038" cy="1905000"/>
          </a:xfrm>
          <a:prstGeom prst="curvedRightArrow">
            <a:avLst>
              <a:gd name="adj1" fmla="val 24416"/>
              <a:gd name="adj2" fmla="val 50000"/>
              <a:gd name="adj3" fmla="val 29241"/>
            </a:avLst>
          </a:prstGeom>
          <a:solidFill>
            <a:srgbClr val="FFFFFF"/>
          </a:solidFill>
          <a:ln w="28575">
            <a:solidFill>
              <a:srgbClr val="FF0000"/>
            </a:solidFill>
            <a:miter lim="800000"/>
            <a:headEnd/>
            <a:tailEnd/>
          </a:ln>
          <a:effectLst>
            <a:outerShdw dist="23000" dir="5400000" rotWithShape="0">
              <a:srgbClr val="808080">
                <a:alpha val="34998"/>
              </a:srgbClr>
            </a:outerShdw>
          </a:effectLst>
        </p:spPr>
        <p:txBody>
          <a:bodyPr anchor="ctr"/>
          <a:lstStyle/>
          <a:p>
            <a:endParaRPr lang="en-US">
              <a:solidFill>
                <a:srgbClr val="FFCC00"/>
              </a:solidFill>
            </a:endParaRPr>
          </a:p>
        </p:txBody>
      </p:sp>
      <p:sp>
        <p:nvSpPr>
          <p:cNvPr id="30" name="Curved Right Arrow 29"/>
          <p:cNvSpPr>
            <a:spLocks noChangeArrowheads="1"/>
          </p:cNvSpPr>
          <p:nvPr/>
        </p:nvSpPr>
        <p:spPr bwMode="auto">
          <a:xfrm rot="4762146" flipH="1" flipV="1">
            <a:off x="3198813" y="2743200"/>
            <a:ext cx="806450" cy="1905000"/>
          </a:xfrm>
          <a:prstGeom prst="curvedRightArrow">
            <a:avLst>
              <a:gd name="adj1" fmla="val 24409"/>
              <a:gd name="adj2" fmla="val 50000"/>
              <a:gd name="adj3" fmla="val 29241"/>
            </a:avLst>
          </a:prstGeom>
          <a:solidFill>
            <a:schemeClr val="tx1"/>
          </a:solidFill>
          <a:ln w="28575">
            <a:solidFill>
              <a:srgbClr val="FF0000"/>
            </a:solidFill>
            <a:miter lim="800000"/>
            <a:headEnd/>
            <a:tailEnd/>
          </a:ln>
          <a:effectLst>
            <a:outerShdw dist="23000" dir="5400000" rotWithShape="0">
              <a:srgbClr val="808080">
                <a:alpha val="34998"/>
              </a:srgbClr>
            </a:outerShdw>
          </a:effectLst>
        </p:spPr>
        <p:txBody>
          <a:bodyPr anchor="ctr"/>
          <a:lstStyle/>
          <a:p>
            <a:endParaRPr lang="en-US">
              <a:solidFill>
                <a:srgbClr val="FFCC00"/>
              </a:solidFill>
            </a:endParaRPr>
          </a:p>
        </p:txBody>
      </p:sp>
      <p:grpSp>
        <p:nvGrpSpPr>
          <p:cNvPr id="33797" name="Group 106"/>
          <p:cNvGrpSpPr>
            <a:grpSpLocks/>
          </p:cNvGrpSpPr>
          <p:nvPr/>
        </p:nvGrpSpPr>
        <p:grpSpPr bwMode="auto">
          <a:xfrm>
            <a:off x="3962400" y="1905000"/>
            <a:ext cx="685800" cy="990600"/>
            <a:chOff x="7741920" y="3606799"/>
            <a:chExt cx="868680" cy="965202"/>
          </a:xfrm>
        </p:grpSpPr>
        <p:sp>
          <p:nvSpPr>
            <p:cNvPr id="80" name="Oval 79"/>
            <p:cNvSpPr>
              <a:spLocks noChangeArrowheads="1"/>
            </p:cNvSpPr>
            <p:nvPr/>
          </p:nvSpPr>
          <p:spPr bwMode="auto">
            <a:xfrm>
              <a:off x="7991263" y="3606799"/>
              <a:ext cx="369993" cy="222739"/>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81" name="Straight Connector 80"/>
            <p:cNvCxnSpPr>
              <a:cxnSpLocks noChangeShapeType="1"/>
              <a:stCxn id="80" idx="4"/>
            </p:cNvCxnSpPr>
            <p:nvPr/>
          </p:nvCxnSpPr>
          <p:spPr bwMode="auto">
            <a:xfrm rot="16200000" flipH="1">
              <a:off x="8019028" y="3984760"/>
              <a:ext cx="372779" cy="62335"/>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82" name="Straight Connector 81"/>
            <p:cNvCxnSpPr>
              <a:cxnSpLocks noChangeShapeType="1"/>
            </p:cNvCxnSpPr>
            <p:nvPr/>
          </p:nvCxnSpPr>
          <p:spPr bwMode="auto">
            <a:xfrm rot="10800000" flipV="1">
              <a:off x="7741920" y="3902238"/>
              <a:ext cx="374015" cy="14849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83" name="Straight Connector 82"/>
            <p:cNvCxnSpPr>
              <a:cxnSpLocks noChangeShapeType="1"/>
            </p:cNvCxnSpPr>
            <p:nvPr/>
          </p:nvCxnSpPr>
          <p:spPr bwMode="auto">
            <a:xfrm>
              <a:off x="8236585" y="3902238"/>
              <a:ext cx="374015" cy="14849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84" name="Straight Connector 83"/>
            <p:cNvCxnSpPr>
              <a:cxnSpLocks noChangeShapeType="1"/>
            </p:cNvCxnSpPr>
            <p:nvPr/>
          </p:nvCxnSpPr>
          <p:spPr bwMode="auto">
            <a:xfrm rot="5400000">
              <a:off x="7929083" y="4264498"/>
              <a:ext cx="369684" cy="24532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85" name="Straight Connector 84"/>
            <p:cNvCxnSpPr>
              <a:cxnSpLocks noChangeShapeType="1"/>
            </p:cNvCxnSpPr>
            <p:nvPr/>
          </p:nvCxnSpPr>
          <p:spPr bwMode="auto">
            <a:xfrm rot="16200000" flipH="1">
              <a:off x="8114079" y="4324823"/>
              <a:ext cx="369684" cy="124672"/>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10" name="Oval 109"/>
          <p:cNvSpPr>
            <a:spLocks noChangeArrowheads="1"/>
          </p:cNvSpPr>
          <p:nvPr/>
        </p:nvSpPr>
        <p:spPr bwMode="auto">
          <a:xfrm>
            <a:off x="-1143000" y="-533400"/>
            <a:ext cx="6248400" cy="5715000"/>
          </a:xfrm>
          <a:prstGeom prst="ellipse">
            <a:avLst/>
          </a:prstGeom>
          <a:noFill/>
          <a:ln w="38100">
            <a:solidFill>
              <a:schemeClr val="tx1"/>
            </a:solidFill>
            <a:round/>
            <a:headEnd/>
            <a:tailEnd/>
          </a:ln>
          <a:effectLst>
            <a:outerShdw dist="23000" dir="5400000" rotWithShape="0">
              <a:srgbClr val="808080">
                <a:alpha val="34998"/>
              </a:srgbClr>
            </a:outerShdw>
          </a:effectLst>
        </p:spPr>
        <p:txBody>
          <a:bodyPr anchor="ctr"/>
          <a:lstStyle/>
          <a:p>
            <a:endParaRPr lang="en-US">
              <a:solidFill>
                <a:srgbClr val="FFFFFF"/>
              </a:solidFill>
            </a:endParaRPr>
          </a:p>
        </p:txBody>
      </p:sp>
      <p:grpSp>
        <p:nvGrpSpPr>
          <p:cNvPr id="33799" name="Group 48"/>
          <p:cNvGrpSpPr>
            <a:grpSpLocks/>
          </p:cNvGrpSpPr>
          <p:nvPr/>
        </p:nvGrpSpPr>
        <p:grpSpPr bwMode="auto">
          <a:xfrm flipH="1">
            <a:off x="1524000" y="1066800"/>
            <a:ext cx="544513" cy="809625"/>
            <a:chOff x="7086600" y="2133597"/>
            <a:chExt cx="762000" cy="914404"/>
          </a:xfrm>
        </p:grpSpPr>
        <p:grpSp>
          <p:nvGrpSpPr>
            <p:cNvPr id="33901" name="Group 32"/>
            <p:cNvGrpSpPr>
              <a:grpSpLocks/>
            </p:cNvGrpSpPr>
            <p:nvPr/>
          </p:nvGrpSpPr>
          <p:grpSpPr bwMode="auto">
            <a:xfrm>
              <a:off x="7086598" y="2133599"/>
              <a:ext cx="457643" cy="609603"/>
              <a:chOff x="7010400" y="1981204"/>
              <a:chExt cx="533917" cy="990604"/>
            </a:xfrm>
          </p:grpSpPr>
          <p:sp>
            <p:nvSpPr>
              <p:cNvPr id="78" name="Oval 77"/>
              <p:cNvSpPr>
                <a:spLocks noChangeArrowheads="1"/>
              </p:cNvSpPr>
              <p:nvPr/>
            </p:nvSpPr>
            <p:spPr bwMode="auto">
              <a:xfrm>
                <a:off x="7163321" y="1981200"/>
                <a:ext cx="228082" cy="230171"/>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79" name="Straight Connector 78"/>
              <p:cNvCxnSpPr>
                <a:cxnSpLocks noChangeShapeType="1"/>
                <a:stCxn id="78" idx="4"/>
              </p:cNvCxnSpPr>
              <p:nvPr/>
            </p:nvCxnSpPr>
            <p:spPr bwMode="auto">
              <a:xfrm rot="16200000" flipH="1">
                <a:off x="7107421" y="2381314"/>
                <a:ext cx="378760" cy="38877"/>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86" name="Straight Connector 85"/>
              <p:cNvCxnSpPr>
                <a:cxnSpLocks noChangeShapeType="1"/>
              </p:cNvCxnSpPr>
              <p:nvPr/>
            </p:nvCxnSpPr>
            <p:spPr bwMode="auto">
              <a:xfrm rot="10800000" flipV="1">
                <a:off x="7010402"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89" name="Straight Connector 88"/>
              <p:cNvCxnSpPr>
                <a:cxnSpLocks noChangeShapeType="1"/>
              </p:cNvCxnSpPr>
              <p:nvPr/>
            </p:nvCxnSpPr>
            <p:spPr bwMode="auto">
              <a:xfrm>
                <a:off x="7316239"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91" name="Straight Connector 90"/>
              <p:cNvCxnSpPr>
                <a:cxnSpLocks noChangeShapeType="1"/>
              </p:cNvCxnSpPr>
              <p:nvPr/>
            </p:nvCxnSpPr>
            <p:spPr bwMode="auto">
              <a:xfrm rot="5400000">
                <a:off x="7048943" y="2704509"/>
                <a:ext cx="381673" cy="15291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92" name="Straight Connector 91"/>
              <p:cNvCxnSpPr>
                <a:cxnSpLocks noChangeShapeType="1"/>
              </p:cNvCxnSpPr>
              <p:nvPr/>
            </p:nvCxnSpPr>
            <p:spPr bwMode="auto">
              <a:xfrm rot="16200000" flipH="1">
                <a:off x="7162984" y="2743386"/>
                <a:ext cx="381673" cy="75164"/>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66" name="Oval 65"/>
            <p:cNvSpPr>
              <a:spLocks noChangeArrowheads="1"/>
            </p:cNvSpPr>
            <p:nvPr/>
          </p:nvSpPr>
          <p:spPr bwMode="auto">
            <a:xfrm>
              <a:off x="7368740" y="2285998"/>
              <a:ext cx="197719" cy="141642"/>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67" name="Straight Connector 66"/>
            <p:cNvCxnSpPr>
              <a:cxnSpLocks noChangeShapeType="1"/>
              <a:stCxn id="66" idx="4"/>
            </p:cNvCxnSpPr>
            <p:nvPr/>
          </p:nvCxnSpPr>
          <p:spPr bwMode="auto">
            <a:xfrm rot="16200000" flipH="1">
              <a:off x="7368831" y="2527520"/>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68" name="Straight Connector 67"/>
            <p:cNvCxnSpPr>
              <a:cxnSpLocks noChangeShapeType="1"/>
            </p:cNvCxnSpPr>
            <p:nvPr/>
          </p:nvCxnSpPr>
          <p:spPr bwMode="auto">
            <a:xfrm rot="10800000" flipV="1">
              <a:off x="7239889"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69" name="Straight Connector 68"/>
            <p:cNvCxnSpPr>
              <a:cxnSpLocks noChangeShapeType="1"/>
            </p:cNvCxnSpPr>
            <p:nvPr/>
          </p:nvCxnSpPr>
          <p:spPr bwMode="auto">
            <a:xfrm>
              <a:off x="7502035"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0" name="Straight Connector 69"/>
            <p:cNvCxnSpPr>
              <a:cxnSpLocks noChangeShapeType="1"/>
            </p:cNvCxnSpPr>
            <p:nvPr/>
          </p:nvCxnSpPr>
          <p:spPr bwMode="auto">
            <a:xfrm rot="5400000">
              <a:off x="7317950" y="2711516"/>
              <a:ext cx="234877" cy="13329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1" name="Straight Connector 70"/>
            <p:cNvCxnSpPr>
              <a:cxnSpLocks noChangeShapeType="1"/>
            </p:cNvCxnSpPr>
            <p:nvPr/>
          </p:nvCxnSpPr>
          <p:spPr bwMode="auto">
            <a:xfrm rot="16200000" flipH="1">
              <a:off x="7416809" y="2745950"/>
              <a:ext cx="234877" cy="6442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72" name="Oval 71"/>
            <p:cNvSpPr>
              <a:spLocks noChangeArrowheads="1"/>
            </p:cNvSpPr>
            <p:nvPr/>
          </p:nvSpPr>
          <p:spPr bwMode="auto">
            <a:xfrm>
              <a:off x="7522028" y="2438398"/>
              <a:ext cx="195498" cy="14164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73" name="Straight Connector 72"/>
            <p:cNvCxnSpPr>
              <a:cxnSpLocks noChangeShapeType="1"/>
              <a:stCxn id="72" idx="4"/>
            </p:cNvCxnSpPr>
            <p:nvPr/>
          </p:nvCxnSpPr>
          <p:spPr bwMode="auto">
            <a:xfrm rot="16200000" flipH="1">
              <a:off x="7519898" y="2679921"/>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74" name="Straight Connector 73"/>
            <p:cNvCxnSpPr>
              <a:cxnSpLocks noChangeShapeType="1"/>
            </p:cNvCxnSpPr>
            <p:nvPr/>
          </p:nvCxnSpPr>
          <p:spPr bwMode="auto">
            <a:xfrm rot="10800000" flipV="1">
              <a:off x="7390956"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5" name="Straight Connector 74"/>
            <p:cNvCxnSpPr>
              <a:cxnSpLocks noChangeShapeType="1"/>
            </p:cNvCxnSpPr>
            <p:nvPr/>
          </p:nvCxnSpPr>
          <p:spPr bwMode="auto">
            <a:xfrm>
              <a:off x="7653102"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6" name="Straight Connector 75"/>
            <p:cNvCxnSpPr>
              <a:cxnSpLocks noChangeShapeType="1"/>
            </p:cNvCxnSpPr>
            <p:nvPr/>
          </p:nvCxnSpPr>
          <p:spPr bwMode="auto">
            <a:xfrm rot="5400000">
              <a:off x="7470126" y="2865026"/>
              <a:ext cx="234876" cy="13107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7" name="Straight Connector 76"/>
            <p:cNvCxnSpPr>
              <a:cxnSpLocks noChangeShapeType="1"/>
            </p:cNvCxnSpPr>
            <p:nvPr/>
          </p:nvCxnSpPr>
          <p:spPr bwMode="auto">
            <a:xfrm rot="16200000" flipH="1">
              <a:off x="7567876" y="2898350"/>
              <a:ext cx="234876" cy="64425"/>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3800" name="Group 48"/>
          <p:cNvGrpSpPr>
            <a:grpSpLocks/>
          </p:cNvGrpSpPr>
          <p:nvPr/>
        </p:nvGrpSpPr>
        <p:grpSpPr bwMode="auto">
          <a:xfrm flipH="1">
            <a:off x="762000" y="990600"/>
            <a:ext cx="457200" cy="533400"/>
            <a:chOff x="7086600" y="2133597"/>
            <a:chExt cx="762000" cy="914404"/>
          </a:xfrm>
        </p:grpSpPr>
        <p:grpSp>
          <p:nvGrpSpPr>
            <p:cNvPr id="33882" name="Group 32"/>
            <p:cNvGrpSpPr>
              <a:grpSpLocks/>
            </p:cNvGrpSpPr>
            <p:nvPr/>
          </p:nvGrpSpPr>
          <p:grpSpPr bwMode="auto">
            <a:xfrm>
              <a:off x="7086598" y="2133599"/>
              <a:ext cx="457643" cy="609603"/>
              <a:chOff x="7010400" y="1981204"/>
              <a:chExt cx="533917" cy="990604"/>
            </a:xfrm>
          </p:grpSpPr>
          <p:sp>
            <p:nvSpPr>
              <p:cNvPr id="117" name="Oval 116"/>
              <p:cNvSpPr>
                <a:spLocks noChangeArrowheads="1"/>
              </p:cNvSpPr>
              <p:nvPr/>
            </p:nvSpPr>
            <p:spPr bwMode="auto">
              <a:xfrm>
                <a:off x="7164742" y="1981201"/>
                <a:ext cx="225336" cy="229962"/>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18" name="Straight Connector 117"/>
              <p:cNvCxnSpPr>
                <a:cxnSpLocks noChangeShapeType="1"/>
                <a:stCxn id="117" idx="4"/>
              </p:cNvCxnSpPr>
              <p:nvPr/>
            </p:nvCxnSpPr>
            <p:spPr bwMode="auto">
              <a:xfrm rot="16200000" flipH="1">
                <a:off x="7107314" y="2382804"/>
                <a:ext cx="380321" cy="37042"/>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19" name="Straight Connector 118"/>
              <p:cNvCxnSpPr>
                <a:cxnSpLocks noChangeShapeType="1"/>
              </p:cNvCxnSpPr>
              <p:nvPr/>
            </p:nvCxnSpPr>
            <p:spPr bwMode="auto">
              <a:xfrm rot="10800000" flipV="1">
                <a:off x="7010402" y="2286344"/>
                <a:ext cx="228424" cy="150360"/>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0" name="Straight Connector 119"/>
              <p:cNvCxnSpPr>
                <a:cxnSpLocks noChangeShapeType="1"/>
              </p:cNvCxnSpPr>
              <p:nvPr/>
            </p:nvCxnSpPr>
            <p:spPr bwMode="auto">
              <a:xfrm>
                <a:off x="7315995" y="2286344"/>
                <a:ext cx="228424" cy="150360"/>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1" name="Straight Connector 120"/>
              <p:cNvCxnSpPr>
                <a:cxnSpLocks noChangeShapeType="1"/>
              </p:cNvCxnSpPr>
              <p:nvPr/>
            </p:nvCxnSpPr>
            <p:spPr bwMode="auto">
              <a:xfrm rot="5400000">
                <a:off x="7050208" y="2706018"/>
                <a:ext cx="380321" cy="15125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2" name="Straight Connector 121"/>
              <p:cNvCxnSpPr>
                <a:cxnSpLocks noChangeShapeType="1"/>
              </p:cNvCxnSpPr>
              <p:nvPr/>
            </p:nvCxnSpPr>
            <p:spPr bwMode="auto">
              <a:xfrm rot="16200000" flipH="1">
                <a:off x="7162877" y="2744604"/>
                <a:ext cx="380321" cy="74083"/>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97" name="Oval 96"/>
            <p:cNvSpPr>
              <a:spLocks noChangeArrowheads="1"/>
            </p:cNvSpPr>
            <p:nvPr/>
          </p:nvSpPr>
          <p:spPr bwMode="auto">
            <a:xfrm>
              <a:off x="7369703" y="2285998"/>
              <a:ext cx="195792" cy="141515"/>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99" name="Straight Connector 98"/>
            <p:cNvCxnSpPr>
              <a:cxnSpLocks noChangeShapeType="1"/>
              <a:stCxn id="97" idx="4"/>
            </p:cNvCxnSpPr>
            <p:nvPr/>
          </p:nvCxnSpPr>
          <p:spPr bwMode="auto">
            <a:xfrm rot="16200000" flipH="1">
              <a:off x="7367776" y="2527337"/>
              <a:ext cx="234044" cy="34395"/>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01" name="Straight Connector 100"/>
            <p:cNvCxnSpPr>
              <a:cxnSpLocks noChangeShapeType="1"/>
            </p:cNvCxnSpPr>
            <p:nvPr/>
          </p:nvCxnSpPr>
          <p:spPr bwMode="auto">
            <a:xfrm rot="10800000" flipV="1">
              <a:off x="7240058" y="2473778"/>
              <a:ext cx="193145" cy="9252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03" name="Straight Connector 102"/>
            <p:cNvCxnSpPr>
              <a:cxnSpLocks noChangeShapeType="1"/>
            </p:cNvCxnSpPr>
            <p:nvPr/>
          </p:nvCxnSpPr>
          <p:spPr bwMode="auto">
            <a:xfrm>
              <a:off x="7501995" y="2473778"/>
              <a:ext cx="193147" cy="9252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04" name="Straight Connector 103"/>
            <p:cNvCxnSpPr>
              <a:cxnSpLocks noChangeShapeType="1"/>
            </p:cNvCxnSpPr>
            <p:nvPr/>
          </p:nvCxnSpPr>
          <p:spPr bwMode="auto">
            <a:xfrm rot="5400000">
              <a:off x="7318827" y="2712433"/>
              <a:ext cx="234044" cy="13229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09" name="Straight Connector 108"/>
            <p:cNvCxnSpPr>
              <a:cxnSpLocks noChangeShapeType="1"/>
            </p:cNvCxnSpPr>
            <p:nvPr/>
          </p:nvCxnSpPr>
          <p:spPr bwMode="auto">
            <a:xfrm rot="16200000" flipH="1">
              <a:off x="7416724" y="2746829"/>
              <a:ext cx="234044" cy="63500"/>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11" name="Oval 110"/>
            <p:cNvSpPr>
              <a:spLocks noChangeArrowheads="1"/>
            </p:cNvSpPr>
            <p:nvPr/>
          </p:nvSpPr>
          <p:spPr bwMode="auto">
            <a:xfrm>
              <a:off x="7523162" y="2438398"/>
              <a:ext cx="193147" cy="141515"/>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12" name="Straight Connector 111"/>
            <p:cNvCxnSpPr>
              <a:cxnSpLocks noChangeShapeType="1"/>
              <a:stCxn id="111" idx="4"/>
            </p:cNvCxnSpPr>
            <p:nvPr/>
          </p:nvCxnSpPr>
          <p:spPr bwMode="auto">
            <a:xfrm rot="16200000" flipH="1">
              <a:off x="7519912" y="2681061"/>
              <a:ext cx="234044" cy="3175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13" name="Straight Connector 112"/>
            <p:cNvCxnSpPr>
              <a:cxnSpLocks noChangeShapeType="1"/>
            </p:cNvCxnSpPr>
            <p:nvPr/>
          </p:nvCxnSpPr>
          <p:spPr bwMode="auto">
            <a:xfrm rot="10800000" flipV="1">
              <a:off x="7390870" y="2626179"/>
              <a:ext cx="195792" cy="9252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4" name="Straight Connector 113"/>
            <p:cNvCxnSpPr>
              <a:cxnSpLocks noChangeShapeType="1"/>
            </p:cNvCxnSpPr>
            <p:nvPr/>
          </p:nvCxnSpPr>
          <p:spPr bwMode="auto">
            <a:xfrm>
              <a:off x="7652808" y="2626179"/>
              <a:ext cx="195792" cy="9252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5" name="Straight Connector 114"/>
            <p:cNvCxnSpPr>
              <a:cxnSpLocks noChangeShapeType="1"/>
            </p:cNvCxnSpPr>
            <p:nvPr/>
          </p:nvCxnSpPr>
          <p:spPr bwMode="auto">
            <a:xfrm rot="5400000">
              <a:off x="7470964" y="2866157"/>
              <a:ext cx="234044" cy="12964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6" name="Straight Connector 115"/>
            <p:cNvCxnSpPr>
              <a:cxnSpLocks noChangeShapeType="1"/>
            </p:cNvCxnSpPr>
            <p:nvPr/>
          </p:nvCxnSpPr>
          <p:spPr bwMode="auto">
            <a:xfrm rot="16200000" flipH="1">
              <a:off x="7567537" y="2899230"/>
              <a:ext cx="234044" cy="63500"/>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3801" name="Group 48"/>
          <p:cNvGrpSpPr>
            <a:grpSpLocks/>
          </p:cNvGrpSpPr>
          <p:nvPr/>
        </p:nvGrpSpPr>
        <p:grpSpPr bwMode="auto">
          <a:xfrm flipH="1">
            <a:off x="1219200" y="1981200"/>
            <a:ext cx="544513" cy="809625"/>
            <a:chOff x="7086600" y="2133597"/>
            <a:chExt cx="762000" cy="914404"/>
          </a:xfrm>
        </p:grpSpPr>
        <p:grpSp>
          <p:nvGrpSpPr>
            <p:cNvPr id="33863" name="Group 32"/>
            <p:cNvGrpSpPr>
              <a:grpSpLocks/>
            </p:cNvGrpSpPr>
            <p:nvPr/>
          </p:nvGrpSpPr>
          <p:grpSpPr bwMode="auto">
            <a:xfrm>
              <a:off x="7086598" y="2133599"/>
              <a:ext cx="457643" cy="609603"/>
              <a:chOff x="7010400" y="1981204"/>
              <a:chExt cx="533917" cy="990604"/>
            </a:xfrm>
          </p:grpSpPr>
          <p:sp>
            <p:nvSpPr>
              <p:cNvPr id="137" name="Oval 136"/>
              <p:cNvSpPr>
                <a:spLocks noChangeArrowheads="1"/>
              </p:cNvSpPr>
              <p:nvPr/>
            </p:nvSpPr>
            <p:spPr bwMode="auto">
              <a:xfrm>
                <a:off x="7163321" y="1981200"/>
                <a:ext cx="228082" cy="230171"/>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38" name="Straight Connector 137"/>
              <p:cNvCxnSpPr>
                <a:cxnSpLocks noChangeShapeType="1"/>
                <a:stCxn id="137" idx="4"/>
              </p:cNvCxnSpPr>
              <p:nvPr/>
            </p:nvCxnSpPr>
            <p:spPr bwMode="auto">
              <a:xfrm rot="16200000" flipH="1">
                <a:off x="7107421" y="2381314"/>
                <a:ext cx="378760" cy="38877"/>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39" name="Straight Connector 138"/>
              <p:cNvCxnSpPr>
                <a:cxnSpLocks noChangeShapeType="1"/>
              </p:cNvCxnSpPr>
              <p:nvPr/>
            </p:nvCxnSpPr>
            <p:spPr bwMode="auto">
              <a:xfrm rot="10800000" flipV="1">
                <a:off x="7010402"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0" name="Straight Connector 139"/>
              <p:cNvCxnSpPr>
                <a:cxnSpLocks noChangeShapeType="1"/>
              </p:cNvCxnSpPr>
              <p:nvPr/>
            </p:nvCxnSpPr>
            <p:spPr bwMode="auto">
              <a:xfrm>
                <a:off x="7316239"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1" name="Straight Connector 140"/>
              <p:cNvCxnSpPr>
                <a:cxnSpLocks noChangeShapeType="1"/>
              </p:cNvCxnSpPr>
              <p:nvPr/>
            </p:nvCxnSpPr>
            <p:spPr bwMode="auto">
              <a:xfrm rot="5400000">
                <a:off x="7048943" y="2704509"/>
                <a:ext cx="381673" cy="15291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2" name="Straight Connector 141"/>
              <p:cNvCxnSpPr>
                <a:cxnSpLocks noChangeShapeType="1"/>
              </p:cNvCxnSpPr>
              <p:nvPr/>
            </p:nvCxnSpPr>
            <p:spPr bwMode="auto">
              <a:xfrm rot="16200000" flipH="1">
                <a:off x="7162984" y="2743386"/>
                <a:ext cx="381673" cy="75164"/>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25" name="Oval 124"/>
            <p:cNvSpPr>
              <a:spLocks noChangeArrowheads="1"/>
            </p:cNvSpPr>
            <p:nvPr/>
          </p:nvSpPr>
          <p:spPr bwMode="auto">
            <a:xfrm>
              <a:off x="7368740" y="2285998"/>
              <a:ext cx="197719" cy="141642"/>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26" name="Straight Connector 125"/>
            <p:cNvCxnSpPr>
              <a:cxnSpLocks noChangeShapeType="1"/>
              <a:stCxn id="125" idx="4"/>
            </p:cNvCxnSpPr>
            <p:nvPr/>
          </p:nvCxnSpPr>
          <p:spPr bwMode="auto">
            <a:xfrm rot="16200000" flipH="1">
              <a:off x="7368831" y="2527520"/>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27" name="Straight Connector 126"/>
            <p:cNvCxnSpPr>
              <a:cxnSpLocks noChangeShapeType="1"/>
            </p:cNvCxnSpPr>
            <p:nvPr/>
          </p:nvCxnSpPr>
          <p:spPr bwMode="auto">
            <a:xfrm rot="10800000" flipV="1">
              <a:off x="7239889"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8" name="Straight Connector 127"/>
            <p:cNvCxnSpPr>
              <a:cxnSpLocks noChangeShapeType="1"/>
            </p:cNvCxnSpPr>
            <p:nvPr/>
          </p:nvCxnSpPr>
          <p:spPr bwMode="auto">
            <a:xfrm>
              <a:off x="7502035"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9" name="Straight Connector 128"/>
            <p:cNvCxnSpPr>
              <a:cxnSpLocks noChangeShapeType="1"/>
            </p:cNvCxnSpPr>
            <p:nvPr/>
          </p:nvCxnSpPr>
          <p:spPr bwMode="auto">
            <a:xfrm rot="5400000">
              <a:off x="7317950" y="2711516"/>
              <a:ext cx="234877" cy="13329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30" name="Straight Connector 129"/>
            <p:cNvCxnSpPr>
              <a:cxnSpLocks noChangeShapeType="1"/>
            </p:cNvCxnSpPr>
            <p:nvPr/>
          </p:nvCxnSpPr>
          <p:spPr bwMode="auto">
            <a:xfrm rot="16200000" flipH="1">
              <a:off x="7416809" y="2745950"/>
              <a:ext cx="234877" cy="6442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31" name="Oval 130"/>
            <p:cNvSpPr>
              <a:spLocks noChangeArrowheads="1"/>
            </p:cNvSpPr>
            <p:nvPr/>
          </p:nvSpPr>
          <p:spPr bwMode="auto">
            <a:xfrm>
              <a:off x="7522028" y="2438398"/>
              <a:ext cx="195498" cy="14164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32" name="Straight Connector 131"/>
            <p:cNvCxnSpPr>
              <a:cxnSpLocks noChangeShapeType="1"/>
              <a:stCxn id="131" idx="4"/>
            </p:cNvCxnSpPr>
            <p:nvPr/>
          </p:nvCxnSpPr>
          <p:spPr bwMode="auto">
            <a:xfrm rot="16200000" flipH="1">
              <a:off x="7519898" y="2679921"/>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33" name="Straight Connector 132"/>
            <p:cNvCxnSpPr>
              <a:cxnSpLocks noChangeShapeType="1"/>
            </p:cNvCxnSpPr>
            <p:nvPr/>
          </p:nvCxnSpPr>
          <p:spPr bwMode="auto">
            <a:xfrm rot="10800000" flipV="1">
              <a:off x="7390956"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34" name="Straight Connector 133"/>
            <p:cNvCxnSpPr>
              <a:cxnSpLocks noChangeShapeType="1"/>
            </p:cNvCxnSpPr>
            <p:nvPr/>
          </p:nvCxnSpPr>
          <p:spPr bwMode="auto">
            <a:xfrm>
              <a:off x="7653102"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35" name="Straight Connector 134"/>
            <p:cNvCxnSpPr>
              <a:cxnSpLocks noChangeShapeType="1"/>
            </p:cNvCxnSpPr>
            <p:nvPr/>
          </p:nvCxnSpPr>
          <p:spPr bwMode="auto">
            <a:xfrm rot="5400000">
              <a:off x="7470126" y="2865026"/>
              <a:ext cx="234876" cy="13107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36" name="Straight Connector 135"/>
            <p:cNvCxnSpPr>
              <a:cxnSpLocks noChangeShapeType="1"/>
            </p:cNvCxnSpPr>
            <p:nvPr/>
          </p:nvCxnSpPr>
          <p:spPr bwMode="auto">
            <a:xfrm rot="16200000" flipH="1">
              <a:off x="7567876" y="2898350"/>
              <a:ext cx="234876" cy="64425"/>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3802" name="Group 48"/>
          <p:cNvGrpSpPr>
            <a:grpSpLocks/>
          </p:cNvGrpSpPr>
          <p:nvPr/>
        </p:nvGrpSpPr>
        <p:grpSpPr bwMode="auto">
          <a:xfrm flipH="1">
            <a:off x="1447800" y="3048000"/>
            <a:ext cx="544513" cy="809625"/>
            <a:chOff x="7086600" y="2133597"/>
            <a:chExt cx="762000" cy="914404"/>
          </a:xfrm>
        </p:grpSpPr>
        <p:grpSp>
          <p:nvGrpSpPr>
            <p:cNvPr id="33844" name="Group 32"/>
            <p:cNvGrpSpPr>
              <a:grpSpLocks/>
            </p:cNvGrpSpPr>
            <p:nvPr/>
          </p:nvGrpSpPr>
          <p:grpSpPr bwMode="auto">
            <a:xfrm>
              <a:off x="7086598" y="2133599"/>
              <a:ext cx="457643" cy="609603"/>
              <a:chOff x="7010400" y="1981204"/>
              <a:chExt cx="533917" cy="990604"/>
            </a:xfrm>
          </p:grpSpPr>
          <p:sp>
            <p:nvSpPr>
              <p:cNvPr id="157" name="Oval 156"/>
              <p:cNvSpPr>
                <a:spLocks noChangeArrowheads="1"/>
              </p:cNvSpPr>
              <p:nvPr/>
            </p:nvSpPr>
            <p:spPr bwMode="auto">
              <a:xfrm>
                <a:off x="7163321" y="1981200"/>
                <a:ext cx="228082" cy="230171"/>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58" name="Straight Connector 157"/>
              <p:cNvCxnSpPr>
                <a:cxnSpLocks noChangeShapeType="1"/>
                <a:stCxn id="157" idx="4"/>
              </p:cNvCxnSpPr>
              <p:nvPr/>
            </p:nvCxnSpPr>
            <p:spPr bwMode="auto">
              <a:xfrm rot="16200000" flipH="1">
                <a:off x="7107421" y="2381314"/>
                <a:ext cx="378760" cy="38877"/>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59" name="Straight Connector 158"/>
              <p:cNvCxnSpPr>
                <a:cxnSpLocks noChangeShapeType="1"/>
              </p:cNvCxnSpPr>
              <p:nvPr/>
            </p:nvCxnSpPr>
            <p:spPr bwMode="auto">
              <a:xfrm rot="10800000" flipV="1">
                <a:off x="7010402"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0" name="Straight Connector 159"/>
              <p:cNvCxnSpPr>
                <a:cxnSpLocks noChangeShapeType="1"/>
              </p:cNvCxnSpPr>
              <p:nvPr/>
            </p:nvCxnSpPr>
            <p:spPr bwMode="auto">
              <a:xfrm>
                <a:off x="7316239"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1" name="Straight Connector 160"/>
              <p:cNvCxnSpPr>
                <a:cxnSpLocks noChangeShapeType="1"/>
              </p:cNvCxnSpPr>
              <p:nvPr/>
            </p:nvCxnSpPr>
            <p:spPr bwMode="auto">
              <a:xfrm rot="5400000">
                <a:off x="7048943" y="2704509"/>
                <a:ext cx="381673" cy="15291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2" name="Straight Connector 161"/>
              <p:cNvCxnSpPr>
                <a:cxnSpLocks noChangeShapeType="1"/>
              </p:cNvCxnSpPr>
              <p:nvPr/>
            </p:nvCxnSpPr>
            <p:spPr bwMode="auto">
              <a:xfrm rot="16200000" flipH="1">
                <a:off x="7162984" y="2743386"/>
                <a:ext cx="381673" cy="75164"/>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45" name="Oval 144"/>
            <p:cNvSpPr>
              <a:spLocks noChangeArrowheads="1"/>
            </p:cNvSpPr>
            <p:nvPr/>
          </p:nvSpPr>
          <p:spPr bwMode="auto">
            <a:xfrm>
              <a:off x="7368740" y="2285998"/>
              <a:ext cx="197719" cy="141642"/>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46" name="Straight Connector 145"/>
            <p:cNvCxnSpPr>
              <a:cxnSpLocks noChangeShapeType="1"/>
              <a:stCxn id="145" idx="4"/>
            </p:cNvCxnSpPr>
            <p:nvPr/>
          </p:nvCxnSpPr>
          <p:spPr bwMode="auto">
            <a:xfrm rot="16200000" flipH="1">
              <a:off x="7368831" y="2527520"/>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47" name="Straight Connector 146"/>
            <p:cNvCxnSpPr>
              <a:cxnSpLocks noChangeShapeType="1"/>
            </p:cNvCxnSpPr>
            <p:nvPr/>
          </p:nvCxnSpPr>
          <p:spPr bwMode="auto">
            <a:xfrm rot="10800000" flipV="1">
              <a:off x="7239889"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8" name="Straight Connector 147"/>
            <p:cNvCxnSpPr>
              <a:cxnSpLocks noChangeShapeType="1"/>
            </p:cNvCxnSpPr>
            <p:nvPr/>
          </p:nvCxnSpPr>
          <p:spPr bwMode="auto">
            <a:xfrm>
              <a:off x="7502035"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9" name="Straight Connector 148"/>
            <p:cNvCxnSpPr>
              <a:cxnSpLocks noChangeShapeType="1"/>
            </p:cNvCxnSpPr>
            <p:nvPr/>
          </p:nvCxnSpPr>
          <p:spPr bwMode="auto">
            <a:xfrm rot="5400000">
              <a:off x="7317950" y="2711516"/>
              <a:ext cx="234877" cy="13329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50" name="Straight Connector 149"/>
            <p:cNvCxnSpPr>
              <a:cxnSpLocks noChangeShapeType="1"/>
            </p:cNvCxnSpPr>
            <p:nvPr/>
          </p:nvCxnSpPr>
          <p:spPr bwMode="auto">
            <a:xfrm rot="16200000" flipH="1">
              <a:off x="7416809" y="2745950"/>
              <a:ext cx="234877" cy="6442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51" name="Oval 150"/>
            <p:cNvSpPr>
              <a:spLocks noChangeArrowheads="1"/>
            </p:cNvSpPr>
            <p:nvPr/>
          </p:nvSpPr>
          <p:spPr bwMode="auto">
            <a:xfrm>
              <a:off x="7522028" y="2438398"/>
              <a:ext cx="195498" cy="14164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52" name="Straight Connector 151"/>
            <p:cNvCxnSpPr>
              <a:cxnSpLocks noChangeShapeType="1"/>
              <a:stCxn id="151" idx="4"/>
            </p:cNvCxnSpPr>
            <p:nvPr/>
          </p:nvCxnSpPr>
          <p:spPr bwMode="auto">
            <a:xfrm rot="16200000" flipH="1">
              <a:off x="7519898" y="2679921"/>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53" name="Straight Connector 152"/>
            <p:cNvCxnSpPr>
              <a:cxnSpLocks noChangeShapeType="1"/>
            </p:cNvCxnSpPr>
            <p:nvPr/>
          </p:nvCxnSpPr>
          <p:spPr bwMode="auto">
            <a:xfrm rot="10800000" flipV="1">
              <a:off x="7390956"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54" name="Straight Connector 153"/>
            <p:cNvCxnSpPr>
              <a:cxnSpLocks noChangeShapeType="1"/>
            </p:cNvCxnSpPr>
            <p:nvPr/>
          </p:nvCxnSpPr>
          <p:spPr bwMode="auto">
            <a:xfrm>
              <a:off x="7653102"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55" name="Straight Connector 154"/>
            <p:cNvCxnSpPr>
              <a:cxnSpLocks noChangeShapeType="1"/>
            </p:cNvCxnSpPr>
            <p:nvPr/>
          </p:nvCxnSpPr>
          <p:spPr bwMode="auto">
            <a:xfrm rot="5400000">
              <a:off x="7470126" y="2865026"/>
              <a:ext cx="234876" cy="13107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56" name="Straight Connector 155"/>
            <p:cNvCxnSpPr>
              <a:cxnSpLocks noChangeShapeType="1"/>
            </p:cNvCxnSpPr>
            <p:nvPr/>
          </p:nvCxnSpPr>
          <p:spPr bwMode="auto">
            <a:xfrm rot="16200000" flipH="1">
              <a:off x="7567876" y="2898350"/>
              <a:ext cx="234876" cy="64425"/>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3803" name="Group 48"/>
          <p:cNvGrpSpPr>
            <a:grpSpLocks/>
          </p:cNvGrpSpPr>
          <p:nvPr/>
        </p:nvGrpSpPr>
        <p:grpSpPr bwMode="auto">
          <a:xfrm flipH="1">
            <a:off x="533400" y="1752600"/>
            <a:ext cx="468313" cy="685800"/>
            <a:chOff x="7086600" y="2133597"/>
            <a:chExt cx="762000" cy="914404"/>
          </a:xfrm>
        </p:grpSpPr>
        <p:grpSp>
          <p:nvGrpSpPr>
            <p:cNvPr id="33825" name="Group 32"/>
            <p:cNvGrpSpPr>
              <a:grpSpLocks/>
            </p:cNvGrpSpPr>
            <p:nvPr/>
          </p:nvGrpSpPr>
          <p:grpSpPr bwMode="auto">
            <a:xfrm>
              <a:off x="7086598" y="2133599"/>
              <a:ext cx="457643" cy="609603"/>
              <a:chOff x="7010400" y="1981204"/>
              <a:chExt cx="533917" cy="990604"/>
            </a:xfrm>
          </p:grpSpPr>
          <p:sp>
            <p:nvSpPr>
              <p:cNvPr id="177" name="Oval 176"/>
              <p:cNvSpPr>
                <a:spLocks noChangeArrowheads="1"/>
              </p:cNvSpPr>
              <p:nvPr/>
            </p:nvSpPr>
            <p:spPr bwMode="auto">
              <a:xfrm>
                <a:off x="7164094" y="1981202"/>
                <a:ext cx="226016" cy="23045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78" name="Straight Connector 177"/>
              <p:cNvCxnSpPr>
                <a:cxnSpLocks noChangeShapeType="1"/>
                <a:stCxn id="177" idx="4"/>
              </p:cNvCxnSpPr>
              <p:nvPr/>
            </p:nvCxnSpPr>
            <p:spPr bwMode="auto">
              <a:xfrm rot="16200000" flipH="1">
                <a:off x="7107514" y="2382754"/>
                <a:ext cx="378356" cy="36163"/>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79" name="Straight Connector 178"/>
              <p:cNvCxnSpPr>
                <a:cxnSpLocks noChangeShapeType="1"/>
              </p:cNvCxnSpPr>
              <p:nvPr/>
            </p:nvCxnSpPr>
            <p:spPr bwMode="auto">
              <a:xfrm rot="10800000" flipV="1">
                <a:off x="7010402" y="2283886"/>
                <a:ext cx="229030" cy="15478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0" name="Straight Connector 179"/>
              <p:cNvCxnSpPr>
                <a:cxnSpLocks noChangeShapeType="1"/>
              </p:cNvCxnSpPr>
              <p:nvPr/>
            </p:nvCxnSpPr>
            <p:spPr bwMode="auto">
              <a:xfrm>
                <a:off x="7314772" y="2283886"/>
                <a:ext cx="229030" cy="15478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1" name="Straight Connector 180"/>
              <p:cNvCxnSpPr>
                <a:cxnSpLocks noChangeShapeType="1"/>
              </p:cNvCxnSpPr>
              <p:nvPr/>
            </p:nvCxnSpPr>
            <p:spPr bwMode="auto">
              <a:xfrm rot="5400000">
                <a:off x="7048535" y="2705569"/>
                <a:ext cx="381794" cy="15067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2" name="Straight Connector 181"/>
              <p:cNvCxnSpPr>
                <a:cxnSpLocks noChangeShapeType="1"/>
              </p:cNvCxnSpPr>
              <p:nvPr/>
            </p:nvCxnSpPr>
            <p:spPr bwMode="auto">
              <a:xfrm rot="16200000" flipH="1">
                <a:off x="7161543" y="2743239"/>
                <a:ext cx="381794" cy="75338"/>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65" name="Oval 164"/>
            <p:cNvSpPr>
              <a:spLocks noChangeArrowheads="1"/>
            </p:cNvSpPr>
            <p:nvPr/>
          </p:nvSpPr>
          <p:spPr bwMode="auto">
            <a:xfrm>
              <a:off x="7368153" y="2285998"/>
              <a:ext cx="198894" cy="14181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66" name="Straight Connector 165"/>
            <p:cNvCxnSpPr>
              <a:cxnSpLocks noChangeShapeType="1"/>
              <a:stCxn id="165" idx="4"/>
            </p:cNvCxnSpPr>
            <p:nvPr/>
          </p:nvCxnSpPr>
          <p:spPr bwMode="auto">
            <a:xfrm rot="16200000" flipH="1">
              <a:off x="7369265" y="2527443"/>
              <a:ext cx="232834" cy="3358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67" name="Straight Connector 166"/>
            <p:cNvCxnSpPr>
              <a:cxnSpLocks noChangeShapeType="1"/>
            </p:cNvCxnSpPr>
            <p:nvPr/>
          </p:nvCxnSpPr>
          <p:spPr bwMode="auto">
            <a:xfrm rot="10800000" flipV="1">
              <a:off x="7239001" y="2472265"/>
              <a:ext cx="193728"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8" name="Straight Connector 167"/>
            <p:cNvCxnSpPr>
              <a:cxnSpLocks noChangeShapeType="1"/>
            </p:cNvCxnSpPr>
            <p:nvPr/>
          </p:nvCxnSpPr>
          <p:spPr bwMode="auto">
            <a:xfrm>
              <a:off x="7502472" y="2472265"/>
              <a:ext cx="193728"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9" name="Straight Connector 168"/>
            <p:cNvCxnSpPr>
              <a:cxnSpLocks noChangeShapeType="1"/>
            </p:cNvCxnSpPr>
            <p:nvPr/>
          </p:nvCxnSpPr>
          <p:spPr bwMode="auto">
            <a:xfrm rot="5400000">
              <a:off x="7317837" y="2710966"/>
              <a:ext cx="234950" cy="1343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70" name="Straight Connector 169"/>
            <p:cNvCxnSpPr>
              <a:cxnSpLocks noChangeShapeType="1"/>
            </p:cNvCxnSpPr>
            <p:nvPr/>
          </p:nvCxnSpPr>
          <p:spPr bwMode="auto">
            <a:xfrm rot="16200000" flipH="1">
              <a:off x="7417283" y="2745837"/>
              <a:ext cx="234950" cy="6457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71" name="Oval 170"/>
            <p:cNvSpPr>
              <a:spLocks noChangeArrowheads="1"/>
            </p:cNvSpPr>
            <p:nvPr/>
          </p:nvSpPr>
          <p:spPr bwMode="auto">
            <a:xfrm>
              <a:off x="7523136" y="2438398"/>
              <a:ext cx="193728" cy="14181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72" name="Straight Connector 171"/>
            <p:cNvCxnSpPr>
              <a:cxnSpLocks noChangeShapeType="1"/>
              <a:stCxn id="171" idx="4"/>
            </p:cNvCxnSpPr>
            <p:nvPr/>
          </p:nvCxnSpPr>
          <p:spPr bwMode="auto">
            <a:xfrm rot="16200000" flipH="1">
              <a:off x="7519082" y="2679844"/>
              <a:ext cx="232834" cy="3358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73" name="Straight Connector 172"/>
            <p:cNvCxnSpPr>
              <a:cxnSpLocks noChangeShapeType="1"/>
            </p:cNvCxnSpPr>
            <p:nvPr/>
          </p:nvCxnSpPr>
          <p:spPr bwMode="auto">
            <a:xfrm rot="10800000" flipV="1">
              <a:off x="7391400" y="2624666"/>
              <a:ext cx="196312"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74" name="Straight Connector 173"/>
            <p:cNvCxnSpPr>
              <a:cxnSpLocks noChangeShapeType="1"/>
            </p:cNvCxnSpPr>
            <p:nvPr/>
          </p:nvCxnSpPr>
          <p:spPr bwMode="auto">
            <a:xfrm>
              <a:off x="7652288" y="2624666"/>
              <a:ext cx="196312"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75" name="Straight Connector 174"/>
            <p:cNvCxnSpPr>
              <a:cxnSpLocks noChangeShapeType="1"/>
            </p:cNvCxnSpPr>
            <p:nvPr/>
          </p:nvCxnSpPr>
          <p:spPr bwMode="auto">
            <a:xfrm rot="5400000">
              <a:off x="7470236" y="2865949"/>
              <a:ext cx="234950" cy="12915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76" name="Straight Connector 175"/>
            <p:cNvCxnSpPr>
              <a:cxnSpLocks noChangeShapeType="1"/>
            </p:cNvCxnSpPr>
            <p:nvPr/>
          </p:nvCxnSpPr>
          <p:spPr bwMode="auto">
            <a:xfrm rot="16200000" flipH="1">
              <a:off x="7567100" y="2898237"/>
              <a:ext cx="234950" cy="64575"/>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3804" name="Group 48"/>
          <p:cNvGrpSpPr>
            <a:grpSpLocks/>
          </p:cNvGrpSpPr>
          <p:nvPr/>
        </p:nvGrpSpPr>
        <p:grpSpPr bwMode="auto">
          <a:xfrm flipH="1">
            <a:off x="609600" y="2819400"/>
            <a:ext cx="468313" cy="685800"/>
            <a:chOff x="7086600" y="2133597"/>
            <a:chExt cx="762000" cy="914404"/>
          </a:xfrm>
        </p:grpSpPr>
        <p:grpSp>
          <p:nvGrpSpPr>
            <p:cNvPr id="33806" name="Group 32"/>
            <p:cNvGrpSpPr>
              <a:grpSpLocks/>
            </p:cNvGrpSpPr>
            <p:nvPr/>
          </p:nvGrpSpPr>
          <p:grpSpPr bwMode="auto">
            <a:xfrm>
              <a:off x="7086598" y="2133599"/>
              <a:ext cx="457643" cy="609603"/>
              <a:chOff x="7010400" y="1981204"/>
              <a:chExt cx="533917" cy="990604"/>
            </a:xfrm>
          </p:grpSpPr>
          <p:sp>
            <p:nvSpPr>
              <p:cNvPr id="197" name="Oval 196"/>
              <p:cNvSpPr>
                <a:spLocks noChangeArrowheads="1"/>
              </p:cNvSpPr>
              <p:nvPr/>
            </p:nvSpPr>
            <p:spPr bwMode="auto">
              <a:xfrm>
                <a:off x="7164094" y="1981202"/>
                <a:ext cx="226016" cy="23045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98" name="Straight Connector 197"/>
              <p:cNvCxnSpPr>
                <a:cxnSpLocks noChangeShapeType="1"/>
                <a:stCxn id="197" idx="4"/>
              </p:cNvCxnSpPr>
              <p:nvPr/>
            </p:nvCxnSpPr>
            <p:spPr bwMode="auto">
              <a:xfrm rot="16200000" flipH="1">
                <a:off x="7107514" y="2382754"/>
                <a:ext cx="378356" cy="36163"/>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99" name="Straight Connector 198"/>
              <p:cNvCxnSpPr>
                <a:cxnSpLocks noChangeShapeType="1"/>
              </p:cNvCxnSpPr>
              <p:nvPr/>
            </p:nvCxnSpPr>
            <p:spPr bwMode="auto">
              <a:xfrm rot="10800000" flipV="1">
                <a:off x="7010402" y="2283886"/>
                <a:ext cx="229030" cy="15478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00" name="Straight Connector 199"/>
              <p:cNvCxnSpPr>
                <a:cxnSpLocks noChangeShapeType="1"/>
              </p:cNvCxnSpPr>
              <p:nvPr/>
            </p:nvCxnSpPr>
            <p:spPr bwMode="auto">
              <a:xfrm>
                <a:off x="7314772" y="2283886"/>
                <a:ext cx="229030" cy="15478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01" name="Straight Connector 200"/>
              <p:cNvCxnSpPr>
                <a:cxnSpLocks noChangeShapeType="1"/>
              </p:cNvCxnSpPr>
              <p:nvPr/>
            </p:nvCxnSpPr>
            <p:spPr bwMode="auto">
              <a:xfrm rot="5400000">
                <a:off x="7048535" y="2705569"/>
                <a:ext cx="381794" cy="15067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02" name="Straight Connector 201"/>
              <p:cNvCxnSpPr>
                <a:cxnSpLocks noChangeShapeType="1"/>
              </p:cNvCxnSpPr>
              <p:nvPr/>
            </p:nvCxnSpPr>
            <p:spPr bwMode="auto">
              <a:xfrm rot="16200000" flipH="1">
                <a:off x="7161543" y="2743239"/>
                <a:ext cx="381794" cy="75338"/>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85" name="Oval 184"/>
            <p:cNvSpPr>
              <a:spLocks noChangeArrowheads="1"/>
            </p:cNvSpPr>
            <p:nvPr/>
          </p:nvSpPr>
          <p:spPr bwMode="auto">
            <a:xfrm>
              <a:off x="7368153" y="2285998"/>
              <a:ext cx="198894" cy="14181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86" name="Straight Connector 185"/>
            <p:cNvCxnSpPr>
              <a:cxnSpLocks noChangeShapeType="1"/>
              <a:stCxn id="185" idx="4"/>
            </p:cNvCxnSpPr>
            <p:nvPr/>
          </p:nvCxnSpPr>
          <p:spPr bwMode="auto">
            <a:xfrm rot="16200000" flipH="1">
              <a:off x="7369265" y="2527443"/>
              <a:ext cx="232834" cy="3358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87" name="Straight Connector 186"/>
            <p:cNvCxnSpPr>
              <a:cxnSpLocks noChangeShapeType="1"/>
            </p:cNvCxnSpPr>
            <p:nvPr/>
          </p:nvCxnSpPr>
          <p:spPr bwMode="auto">
            <a:xfrm rot="10800000" flipV="1">
              <a:off x="7239001" y="2472265"/>
              <a:ext cx="193728"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8" name="Straight Connector 187"/>
            <p:cNvCxnSpPr>
              <a:cxnSpLocks noChangeShapeType="1"/>
            </p:cNvCxnSpPr>
            <p:nvPr/>
          </p:nvCxnSpPr>
          <p:spPr bwMode="auto">
            <a:xfrm>
              <a:off x="7502472" y="2472265"/>
              <a:ext cx="193728"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9" name="Straight Connector 188"/>
            <p:cNvCxnSpPr>
              <a:cxnSpLocks noChangeShapeType="1"/>
            </p:cNvCxnSpPr>
            <p:nvPr/>
          </p:nvCxnSpPr>
          <p:spPr bwMode="auto">
            <a:xfrm rot="5400000">
              <a:off x="7317837" y="2710966"/>
              <a:ext cx="234950" cy="1343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90" name="Straight Connector 189"/>
            <p:cNvCxnSpPr>
              <a:cxnSpLocks noChangeShapeType="1"/>
            </p:cNvCxnSpPr>
            <p:nvPr/>
          </p:nvCxnSpPr>
          <p:spPr bwMode="auto">
            <a:xfrm rot="16200000" flipH="1">
              <a:off x="7417283" y="2745837"/>
              <a:ext cx="234950" cy="6457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91" name="Oval 190"/>
            <p:cNvSpPr>
              <a:spLocks noChangeArrowheads="1"/>
            </p:cNvSpPr>
            <p:nvPr/>
          </p:nvSpPr>
          <p:spPr bwMode="auto">
            <a:xfrm>
              <a:off x="7523136" y="2438398"/>
              <a:ext cx="193728" cy="14181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92" name="Straight Connector 191"/>
            <p:cNvCxnSpPr>
              <a:cxnSpLocks noChangeShapeType="1"/>
              <a:stCxn id="191" idx="4"/>
            </p:cNvCxnSpPr>
            <p:nvPr/>
          </p:nvCxnSpPr>
          <p:spPr bwMode="auto">
            <a:xfrm rot="16200000" flipH="1">
              <a:off x="7519082" y="2679844"/>
              <a:ext cx="232834" cy="3358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93" name="Straight Connector 192"/>
            <p:cNvCxnSpPr>
              <a:cxnSpLocks noChangeShapeType="1"/>
            </p:cNvCxnSpPr>
            <p:nvPr/>
          </p:nvCxnSpPr>
          <p:spPr bwMode="auto">
            <a:xfrm rot="10800000" flipV="1">
              <a:off x="7391400" y="2624666"/>
              <a:ext cx="196312"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94" name="Straight Connector 193"/>
            <p:cNvCxnSpPr>
              <a:cxnSpLocks noChangeShapeType="1"/>
            </p:cNvCxnSpPr>
            <p:nvPr/>
          </p:nvCxnSpPr>
          <p:spPr bwMode="auto">
            <a:xfrm>
              <a:off x="7652288" y="2624666"/>
              <a:ext cx="196312"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95" name="Straight Connector 194"/>
            <p:cNvCxnSpPr>
              <a:cxnSpLocks noChangeShapeType="1"/>
            </p:cNvCxnSpPr>
            <p:nvPr/>
          </p:nvCxnSpPr>
          <p:spPr bwMode="auto">
            <a:xfrm rot="5400000">
              <a:off x="7470236" y="2865949"/>
              <a:ext cx="234950" cy="12915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96" name="Straight Connector 195"/>
            <p:cNvCxnSpPr>
              <a:cxnSpLocks noChangeShapeType="1"/>
            </p:cNvCxnSpPr>
            <p:nvPr/>
          </p:nvCxnSpPr>
          <p:spPr bwMode="auto">
            <a:xfrm rot="16200000" flipH="1">
              <a:off x="7567100" y="2898237"/>
              <a:ext cx="234950" cy="64575"/>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83" name="TextBox 182"/>
          <p:cNvSpPr txBox="1"/>
          <p:nvPr/>
        </p:nvSpPr>
        <p:spPr>
          <a:xfrm>
            <a:off x="4953000" y="3276600"/>
            <a:ext cx="3733800" cy="1384300"/>
          </a:xfrm>
          <a:prstGeom prst="rect">
            <a:avLst/>
          </a:prstGeom>
          <a:noFill/>
        </p:spPr>
        <p:txBody>
          <a:bodyPr>
            <a:spAutoFit/>
          </a:bodyPr>
          <a:lstStyle/>
          <a:p>
            <a:pPr algn="ctr">
              <a:defRPr/>
            </a:pPr>
            <a:r>
              <a:rPr lang="en-US" sz="2800" i="1" dirty="0">
                <a:solidFill>
                  <a:srgbClr val="FFCC00"/>
                </a:solidFill>
                <a:effectLst>
                  <a:outerShdw blurRad="38100" dist="38100" dir="2700000" algn="tl">
                    <a:srgbClr val="000000"/>
                  </a:outerShdw>
                </a:effectLst>
                <a:latin typeface="Arial" pitchFamily="-109" charset="0"/>
                <a:cs typeface="+mn-cs"/>
              </a:rPr>
              <a:t>Scholars are beginning to exploit the power of the Web</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20"/>
          <p:cNvSpPr txBox="1">
            <a:spLocks noChangeArrowheads="1"/>
          </p:cNvSpPr>
          <p:nvPr/>
        </p:nvSpPr>
        <p:spPr bwMode="auto">
          <a:xfrm>
            <a:off x="304800" y="76200"/>
            <a:ext cx="1676400" cy="584200"/>
          </a:xfrm>
          <a:prstGeom prst="rect">
            <a:avLst/>
          </a:prstGeom>
          <a:noFill/>
          <a:ln w="9525">
            <a:noFill/>
            <a:miter lim="800000"/>
            <a:headEnd/>
            <a:tailEnd/>
          </a:ln>
        </p:spPr>
        <p:txBody>
          <a:bodyPr>
            <a:spAutoFit/>
          </a:bodyPr>
          <a:lstStyle/>
          <a:p>
            <a:pPr>
              <a:defRPr/>
            </a:pPr>
            <a:r>
              <a:rPr lang="en-US" sz="3200">
                <a:solidFill>
                  <a:srgbClr val="FFCC00"/>
                </a:solidFill>
                <a:effectLst>
                  <a:outerShdw blurRad="38100" dist="38100" dir="2700000" algn="tl">
                    <a:srgbClr val="000000"/>
                  </a:outerShdw>
                </a:effectLst>
                <a:latin typeface="Arial" pitchFamily="-109" charset="0"/>
                <a:cs typeface="+mn-cs"/>
              </a:rPr>
              <a:t>internet</a:t>
            </a:r>
          </a:p>
        </p:txBody>
      </p:sp>
      <p:sp>
        <p:nvSpPr>
          <p:cNvPr id="35842" name="TextBox 26"/>
          <p:cNvSpPr txBox="1">
            <a:spLocks noChangeArrowheads="1"/>
          </p:cNvSpPr>
          <p:nvPr/>
        </p:nvSpPr>
        <p:spPr bwMode="auto">
          <a:xfrm>
            <a:off x="2057400" y="1676400"/>
            <a:ext cx="2286000" cy="1570038"/>
          </a:xfrm>
          <a:prstGeom prst="rect">
            <a:avLst/>
          </a:prstGeom>
          <a:noFill/>
          <a:ln w="9525">
            <a:noFill/>
            <a:miter lim="800000"/>
            <a:headEnd/>
            <a:tailEnd/>
          </a:ln>
        </p:spPr>
        <p:txBody>
          <a:bodyPr>
            <a:spAutoFit/>
          </a:bodyPr>
          <a:lstStyle/>
          <a:p>
            <a:r>
              <a:rPr lang="en-US" sz="2400"/>
              <a:t>creation</a:t>
            </a:r>
          </a:p>
          <a:p>
            <a:r>
              <a:rPr lang="en-US" sz="2400"/>
              <a:t>publication</a:t>
            </a:r>
          </a:p>
          <a:p>
            <a:r>
              <a:rPr lang="en-US" sz="2400"/>
              <a:t>dissemination</a:t>
            </a:r>
          </a:p>
          <a:p>
            <a:r>
              <a:rPr lang="en-US" sz="2400"/>
              <a:t>reformulation</a:t>
            </a:r>
          </a:p>
        </p:txBody>
      </p:sp>
      <p:sp>
        <p:nvSpPr>
          <p:cNvPr id="28" name="Curved Right Arrow 27"/>
          <p:cNvSpPr>
            <a:spLocks noChangeArrowheads="1"/>
          </p:cNvSpPr>
          <p:nvPr/>
        </p:nvSpPr>
        <p:spPr bwMode="auto">
          <a:xfrm rot="-5110744" flipH="1" flipV="1">
            <a:off x="3093244" y="292894"/>
            <a:ext cx="808038" cy="1905000"/>
          </a:xfrm>
          <a:prstGeom prst="curvedRightArrow">
            <a:avLst>
              <a:gd name="adj1" fmla="val 24416"/>
              <a:gd name="adj2" fmla="val 50000"/>
              <a:gd name="adj3" fmla="val 29241"/>
            </a:avLst>
          </a:prstGeom>
          <a:solidFill>
            <a:srgbClr val="FFFFFF"/>
          </a:solidFill>
          <a:ln w="28575">
            <a:solidFill>
              <a:srgbClr val="FF0000"/>
            </a:solidFill>
            <a:miter lim="800000"/>
            <a:headEnd/>
            <a:tailEnd/>
          </a:ln>
          <a:effectLst>
            <a:outerShdw dist="23000" dir="5400000" rotWithShape="0">
              <a:srgbClr val="808080">
                <a:alpha val="34998"/>
              </a:srgbClr>
            </a:outerShdw>
          </a:effectLst>
        </p:spPr>
        <p:txBody>
          <a:bodyPr anchor="ctr"/>
          <a:lstStyle/>
          <a:p>
            <a:endParaRPr lang="en-US">
              <a:solidFill>
                <a:srgbClr val="FFCC00"/>
              </a:solidFill>
            </a:endParaRPr>
          </a:p>
        </p:txBody>
      </p:sp>
      <p:sp>
        <p:nvSpPr>
          <p:cNvPr id="30" name="Curved Right Arrow 29"/>
          <p:cNvSpPr>
            <a:spLocks noChangeArrowheads="1"/>
          </p:cNvSpPr>
          <p:nvPr/>
        </p:nvSpPr>
        <p:spPr bwMode="auto">
          <a:xfrm rot="4762146" flipH="1" flipV="1">
            <a:off x="3198813" y="2743200"/>
            <a:ext cx="806450" cy="1905000"/>
          </a:xfrm>
          <a:prstGeom prst="curvedRightArrow">
            <a:avLst>
              <a:gd name="adj1" fmla="val 24409"/>
              <a:gd name="adj2" fmla="val 50000"/>
              <a:gd name="adj3" fmla="val 29241"/>
            </a:avLst>
          </a:prstGeom>
          <a:solidFill>
            <a:schemeClr val="tx1"/>
          </a:solidFill>
          <a:ln w="28575">
            <a:solidFill>
              <a:srgbClr val="FF0000"/>
            </a:solidFill>
            <a:miter lim="800000"/>
            <a:headEnd/>
            <a:tailEnd/>
          </a:ln>
          <a:effectLst>
            <a:outerShdw dist="23000" dir="5400000" rotWithShape="0">
              <a:srgbClr val="808080">
                <a:alpha val="34998"/>
              </a:srgbClr>
            </a:outerShdw>
          </a:effectLst>
        </p:spPr>
        <p:txBody>
          <a:bodyPr anchor="ctr"/>
          <a:lstStyle/>
          <a:p>
            <a:endParaRPr lang="en-US">
              <a:solidFill>
                <a:srgbClr val="FFCC00"/>
              </a:solidFill>
            </a:endParaRPr>
          </a:p>
        </p:txBody>
      </p:sp>
      <p:grpSp>
        <p:nvGrpSpPr>
          <p:cNvPr id="35845" name="Group 106"/>
          <p:cNvGrpSpPr>
            <a:grpSpLocks/>
          </p:cNvGrpSpPr>
          <p:nvPr/>
        </p:nvGrpSpPr>
        <p:grpSpPr bwMode="auto">
          <a:xfrm>
            <a:off x="3962400" y="1905000"/>
            <a:ext cx="685800" cy="990600"/>
            <a:chOff x="7741920" y="3606799"/>
            <a:chExt cx="868680" cy="965202"/>
          </a:xfrm>
        </p:grpSpPr>
        <p:sp>
          <p:nvSpPr>
            <p:cNvPr id="80" name="Oval 79"/>
            <p:cNvSpPr>
              <a:spLocks noChangeArrowheads="1"/>
            </p:cNvSpPr>
            <p:nvPr/>
          </p:nvSpPr>
          <p:spPr bwMode="auto">
            <a:xfrm>
              <a:off x="7991263" y="3606799"/>
              <a:ext cx="369993" cy="222739"/>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81" name="Straight Connector 80"/>
            <p:cNvCxnSpPr>
              <a:cxnSpLocks noChangeShapeType="1"/>
              <a:stCxn id="80" idx="4"/>
            </p:cNvCxnSpPr>
            <p:nvPr/>
          </p:nvCxnSpPr>
          <p:spPr bwMode="auto">
            <a:xfrm rot="16200000" flipH="1">
              <a:off x="8019028" y="3984760"/>
              <a:ext cx="372779" cy="62335"/>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82" name="Straight Connector 81"/>
            <p:cNvCxnSpPr>
              <a:cxnSpLocks noChangeShapeType="1"/>
            </p:cNvCxnSpPr>
            <p:nvPr/>
          </p:nvCxnSpPr>
          <p:spPr bwMode="auto">
            <a:xfrm rot="10800000" flipV="1">
              <a:off x="7741920" y="3902238"/>
              <a:ext cx="374015" cy="14849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83" name="Straight Connector 82"/>
            <p:cNvCxnSpPr>
              <a:cxnSpLocks noChangeShapeType="1"/>
            </p:cNvCxnSpPr>
            <p:nvPr/>
          </p:nvCxnSpPr>
          <p:spPr bwMode="auto">
            <a:xfrm>
              <a:off x="8236585" y="3902238"/>
              <a:ext cx="374015" cy="14849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84" name="Straight Connector 83"/>
            <p:cNvCxnSpPr>
              <a:cxnSpLocks noChangeShapeType="1"/>
            </p:cNvCxnSpPr>
            <p:nvPr/>
          </p:nvCxnSpPr>
          <p:spPr bwMode="auto">
            <a:xfrm rot="5400000">
              <a:off x="7929083" y="4264498"/>
              <a:ext cx="369684" cy="24532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85" name="Straight Connector 84"/>
            <p:cNvCxnSpPr>
              <a:cxnSpLocks noChangeShapeType="1"/>
            </p:cNvCxnSpPr>
            <p:nvPr/>
          </p:nvCxnSpPr>
          <p:spPr bwMode="auto">
            <a:xfrm rot="16200000" flipH="1">
              <a:off x="8114079" y="4324823"/>
              <a:ext cx="369684" cy="124672"/>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10" name="Oval 109"/>
          <p:cNvSpPr>
            <a:spLocks noChangeArrowheads="1"/>
          </p:cNvSpPr>
          <p:nvPr/>
        </p:nvSpPr>
        <p:spPr bwMode="auto">
          <a:xfrm>
            <a:off x="-1143000" y="-533400"/>
            <a:ext cx="6248400" cy="5715000"/>
          </a:xfrm>
          <a:prstGeom prst="ellipse">
            <a:avLst/>
          </a:prstGeom>
          <a:noFill/>
          <a:ln w="38100">
            <a:solidFill>
              <a:schemeClr val="tx1"/>
            </a:solidFill>
            <a:round/>
            <a:headEnd/>
            <a:tailEnd/>
          </a:ln>
          <a:effectLst>
            <a:outerShdw dist="23000" dir="5400000" rotWithShape="0">
              <a:srgbClr val="808080">
                <a:alpha val="34998"/>
              </a:srgbClr>
            </a:outerShdw>
          </a:effectLst>
        </p:spPr>
        <p:txBody>
          <a:bodyPr anchor="ctr"/>
          <a:lstStyle/>
          <a:p>
            <a:endParaRPr lang="en-US">
              <a:solidFill>
                <a:srgbClr val="FFFFFF"/>
              </a:solidFill>
            </a:endParaRPr>
          </a:p>
        </p:txBody>
      </p:sp>
      <p:grpSp>
        <p:nvGrpSpPr>
          <p:cNvPr id="35847" name="Group 108"/>
          <p:cNvGrpSpPr>
            <a:grpSpLocks/>
          </p:cNvGrpSpPr>
          <p:nvPr/>
        </p:nvGrpSpPr>
        <p:grpSpPr bwMode="auto">
          <a:xfrm>
            <a:off x="5486400" y="1600200"/>
            <a:ext cx="2667000" cy="1371600"/>
            <a:chOff x="3954410" y="1295400"/>
            <a:chExt cx="3362161" cy="1600208"/>
          </a:xfrm>
        </p:grpSpPr>
        <p:grpSp>
          <p:nvGrpSpPr>
            <p:cNvPr id="35972" name="Group 85"/>
            <p:cNvGrpSpPr>
              <a:grpSpLocks/>
            </p:cNvGrpSpPr>
            <p:nvPr/>
          </p:nvGrpSpPr>
          <p:grpSpPr bwMode="auto">
            <a:xfrm>
              <a:off x="3954410" y="1295400"/>
              <a:ext cx="3362161" cy="1600208"/>
              <a:chOff x="2230637" y="3886198"/>
              <a:chExt cx="4105374" cy="1752608"/>
            </a:xfrm>
          </p:grpSpPr>
          <p:cxnSp>
            <p:nvCxnSpPr>
              <p:cNvPr id="87" name="Straight Connector 86"/>
              <p:cNvCxnSpPr>
                <a:cxnSpLocks noChangeShapeType="1"/>
              </p:cNvCxnSpPr>
              <p:nvPr/>
            </p:nvCxnSpPr>
            <p:spPr bwMode="auto">
              <a:xfrm>
                <a:off x="4899130" y="4695563"/>
                <a:ext cx="906604" cy="0"/>
              </a:xfrm>
              <a:prstGeom prst="line">
                <a:avLst/>
              </a:prstGeom>
              <a:noFill/>
              <a:ln w="25400">
                <a:solidFill>
                  <a:srgbClr val="FFCC00"/>
                </a:solidFill>
                <a:round/>
                <a:headEnd/>
                <a:tailEnd/>
              </a:ln>
              <a:effectLst>
                <a:outerShdw dist="20000" dir="5400000" rotWithShape="0">
                  <a:srgbClr val="808080">
                    <a:alpha val="37999"/>
                  </a:srgbClr>
                </a:outerShdw>
              </a:effectLst>
            </p:spPr>
          </p:cxnSp>
          <p:cxnSp>
            <p:nvCxnSpPr>
              <p:cNvPr id="88" name="Straight Connector 87"/>
              <p:cNvCxnSpPr>
                <a:cxnSpLocks noChangeShapeType="1"/>
                <a:stCxn id="94" idx="3"/>
              </p:cNvCxnSpPr>
              <p:nvPr/>
            </p:nvCxnSpPr>
            <p:spPr bwMode="auto">
              <a:xfrm>
                <a:off x="4192909" y="4685420"/>
                <a:ext cx="469186" cy="10143"/>
              </a:xfrm>
              <a:prstGeom prst="line">
                <a:avLst/>
              </a:prstGeom>
              <a:noFill/>
              <a:ln w="25400">
                <a:solidFill>
                  <a:srgbClr val="FFCC00"/>
                </a:solidFill>
                <a:round/>
                <a:headEnd/>
                <a:tailEnd/>
              </a:ln>
              <a:effectLst>
                <a:outerShdw dist="20000" dir="5400000" rotWithShape="0">
                  <a:srgbClr val="808080">
                    <a:alpha val="37999"/>
                  </a:srgbClr>
                </a:outerShdw>
              </a:effectLst>
            </p:spPr>
          </p:cxnSp>
          <p:grpSp>
            <p:nvGrpSpPr>
              <p:cNvPr id="35980" name="Group 88"/>
              <p:cNvGrpSpPr>
                <a:grpSpLocks/>
              </p:cNvGrpSpPr>
              <p:nvPr/>
            </p:nvGrpSpPr>
            <p:grpSpPr bwMode="auto">
              <a:xfrm>
                <a:off x="5279289" y="4080932"/>
                <a:ext cx="979915" cy="1148117"/>
                <a:chOff x="6095608" y="1820333"/>
                <a:chExt cx="1371882" cy="1297872"/>
              </a:xfrm>
            </p:grpSpPr>
            <p:sp>
              <p:nvSpPr>
                <p:cNvPr id="102" name="Snip Same Side Corner Rectangle 101"/>
                <p:cNvSpPr>
                  <a:spLocks noChangeArrowheads="1"/>
                </p:cNvSpPr>
                <p:nvPr/>
              </p:nvSpPr>
              <p:spPr bwMode="auto">
                <a:xfrm>
                  <a:off x="6097084" y="1820333"/>
                  <a:ext cx="1371882" cy="1297876"/>
                </a:xfrm>
                <a:custGeom>
                  <a:avLst/>
                  <a:gdLst>
                    <a:gd name="T0" fmla="*/ 1371882 w 1371882"/>
                    <a:gd name="T1" fmla="*/ 648938 h 1297876"/>
                    <a:gd name="T2" fmla="*/ 685941 w 1371882"/>
                    <a:gd name="T3" fmla="*/ 1297876 h 1297876"/>
                    <a:gd name="T4" fmla="*/ 0 w 1371882"/>
                    <a:gd name="T5" fmla="*/ 648938 h 1297876"/>
                    <a:gd name="T6" fmla="*/ 685941 w 1371882"/>
                    <a:gd name="T7" fmla="*/ 0 h 1297876"/>
                    <a:gd name="T8" fmla="*/ 0 60000 65536"/>
                    <a:gd name="T9" fmla="*/ 0 60000 65536"/>
                    <a:gd name="T10" fmla="*/ 0 60000 65536"/>
                    <a:gd name="T11" fmla="*/ 0 60000 65536"/>
                    <a:gd name="T12" fmla="*/ 108158 w 1371882"/>
                    <a:gd name="T13" fmla="*/ 108158 h 1297876"/>
                    <a:gd name="T14" fmla="*/ 1263724 w 1371882"/>
                    <a:gd name="T15" fmla="*/ 1297876 h 1297876"/>
                  </a:gdLst>
                  <a:ahLst/>
                  <a:cxnLst>
                    <a:cxn ang="T8">
                      <a:pos x="T0" y="T1"/>
                    </a:cxn>
                    <a:cxn ang="T9">
                      <a:pos x="T2" y="T3"/>
                    </a:cxn>
                    <a:cxn ang="T10">
                      <a:pos x="T4" y="T5"/>
                    </a:cxn>
                    <a:cxn ang="T11">
                      <a:pos x="T6" y="T7"/>
                    </a:cxn>
                  </a:cxnLst>
                  <a:rect l="T12" t="T13" r="T14" b="T15"/>
                  <a:pathLst>
                    <a:path w="1371882" h="1297876">
                      <a:moveTo>
                        <a:pt x="216317" y="0"/>
                      </a:moveTo>
                      <a:lnTo>
                        <a:pt x="1155565" y="0"/>
                      </a:lnTo>
                      <a:lnTo>
                        <a:pt x="1371882" y="216317"/>
                      </a:lnTo>
                      <a:lnTo>
                        <a:pt x="1371882" y="1297876"/>
                      </a:lnTo>
                      <a:lnTo>
                        <a:pt x="0" y="1297876"/>
                      </a:lnTo>
                      <a:lnTo>
                        <a:pt x="0" y="216317"/>
                      </a:lnTo>
                      <a:close/>
                    </a:path>
                  </a:pathLst>
                </a:custGeom>
                <a:solidFill>
                  <a:srgbClr val="FFFFFF"/>
                </a:solidFill>
                <a:ln w="9525">
                  <a:solidFill>
                    <a:srgbClr val="396CA1"/>
                  </a:solidFill>
                  <a:miter lim="800000"/>
                  <a:headEnd/>
                  <a:tailEnd/>
                </a:ln>
                <a:effectLst>
                  <a:outerShdw blurRad="63500" dist="23000" dir="5400000" rotWithShape="0">
                    <a:srgbClr val="808080">
                      <a:alpha val="34998"/>
                    </a:srgbClr>
                  </a:outerShdw>
                </a:effectLst>
              </p:spPr>
              <p:txBody>
                <a:bodyPr anchor="ctr"/>
                <a:lstStyle/>
                <a:p>
                  <a:pPr>
                    <a:defRPr/>
                  </a:pPr>
                  <a:endParaRPr lang="en-US">
                    <a:cs typeface="+mn-cs"/>
                  </a:endParaRPr>
                </a:p>
              </p:txBody>
            </p:sp>
            <p:sp>
              <p:nvSpPr>
                <p:cNvPr id="35994" name="TextBox 40"/>
                <p:cNvSpPr txBox="1">
                  <a:spLocks noChangeArrowheads="1"/>
                </p:cNvSpPr>
                <p:nvPr/>
              </p:nvSpPr>
              <p:spPr bwMode="auto">
                <a:xfrm>
                  <a:off x="6172201" y="1828800"/>
                  <a:ext cx="1219200" cy="417506"/>
                </a:xfrm>
                <a:prstGeom prst="rect">
                  <a:avLst/>
                </a:prstGeom>
                <a:noFill/>
                <a:ln w="9525">
                  <a:noFill/>
                  <a:miter lim="800000"/>
                  <a:headEnd/>
                  <a:tailEnd/>
                </a:ln>
              </p:spPr>
              <p:txBody>
                <a:bodyPr>
                  <a:spAutoFit/>
                </a:bodyPr>
                <a:lstStyle/>
                <a:p>
                  <a:endParaRPr lang="en-US">
                    <a:solidFill>
                      <a:srgbClr val="000000"/>
                    </a:solidFill>
                  </a:endParaRPr>
                </a:p>
              </p:txBody>
            </p:sp>
          </p:grpSp>
          <p:cxnSp>
            <p:nvCxnSpPr>
              <p:cNvPr id="90" name="Straight Connector 89"/>
              <p:cNvCxnSpPr>
                <a:cxnSpLocks noChangeShapeType="1"/>
              </p:cNvCxnSpPr>
              <p:nvPr/>
            </p:nvCxnSpPr>
            <p:spPr bwMode="auto">
              <a:xfrm flipV="1">
                <a:off x="3274087" y="4178299"/>
                <a:ext cx="598700" cy="537548"/>
              </a:xfrm>
              <a:prstGeom prst="line">
                <a:avLst/>
              </a:prstGeom>
              <a:noFill/>
              <a:ln w="25400">
                <a:solidFill>
                  <a:srgbClr val="FFCC00"/>
                </a:solidFill>
                <a:round/>
                <a:headEnd/>
                <a:tailEnd/>
              </a:ln>
              <a:effectLst>
                <a:outerShdw dist="20000" dir="5400000" rotWithShape="0">
                  <a:srgbClr val="808080">
                    <a:alpha val="37999"/>
                  </a:srgbClr>
                </a:outerShdw>
              </a:effectLst>
            </p:spPr>
          </p:cxnSp>
          <p:grpSp>
            <p:nvGrpSpPr>
              <p:cNvPr id="35982" name="Group 160"/>
              <p:cNvGrpSpPr>
                <a:grpSpLocks/>
              </p:cNvGrpSpPr>
              <p:nvPr/>
            </p:nvGrpSpPr>
            <p:grpSpPr bwMode="auto">
              <a:xfrm>
                <a:off x="2230637" y="4275668"/>
                <a:ext cx="1524856" cy="890502"/>
                <a:chOff x="1446490" y="1818491"/>
                <a:chExt cx="2134797" cy="1006654"/>
              </a:xfrm>
            </p:grpSpPr>
            <p:sp>
              <p:nvSpPr>
                <p:cNvPr id="100" name="Snip Same Side Corner Rectangle 99"/>
                <p:cNvSpPr>
                  <a:spLocks noChangeArrowheads="1"/>
                </p:cNvSpPr>
                <p:nvPr/>
              </p:nvSpPr>
              <p:spPr bwMode="auto">
                <a:xfrm>
                  <a:off x="1446490" y="1818490"/>
                  <a:ext cx="1806363" cy="1006657"/>
                </a:xfrm>
                <a:custGeom>
                  <a:avLst/>
                  <a:gdLst>
                    <a:gd name="T0" fmla="*/ 1806363 w 1806363"/>
                    <a:gd name="T1" fmla="*/ 503329 h 1006657"/>
                    <a:gd name="T2" fmla="*/ 903182 w 1806363"/>
                    <a:gd name="T3" fmla="*/ 1006657 h 1006657"/>
                    <a:gd name="T4" fmla="*/ 0 w 1806363"/>
                    <a:gd name="T5" fmla="*/ 503329 h 1006657"/>
                    <a:gd name="T6" fmla="*/ 903182 w 1806363"/>
                    <a:gd name="T7" fmla="*/ 0 h 1006657"/>
                    <a:gd name="T8" fmla="*/ 0 60000 65536"/>
                    <a:gd name="T9" fmla="*/ 0 60000 65536"/>
                    <a:gd name="T10" fmla="*/ 0 60000 65536"/>
                    <a:gd name="T11" fmla="*/ 0 60000 65536"/>
                    <a:gd name="T12" fmla="*/ 83890 w 1806363"/>
                    <a:gd name="T13" fmla="*/ 83890 h 1006657"/>
                    <a:gd name="T14" fmla="*/ 1722473 w 1806363"/>
                    <a:gd name="T15" fmla="*/ 1006657 h 1006657"/>
                  </a:gdLst>
                  <a:ahLst/>
                  <a:cxnLst>
                    <a:cxn ang="T8">
                      <a:pos x="T0" y="T1"/>
                    </a:cxn>
                    <a:cxn ang="T9">
                      <a:pos x="T2" y="T3"/>
                    </a:cxn>
                    <a:cxn ang="T10">
                      <a:pos x="T4" y="T5"/>
                    </a:cxn>
                    <a:cxn ang="T11">
                      <a:pos x="T6" y="T7"/>
                    </a:cxn>
                  </a:cxnLst>
                  <a:rect l="T12" t="T13" r="T14" b="T15"/>
                  <a:pathLst>
                    <a:path w="1806363" h="1006657">
                      <a:moveTo>
                        <a:pt x="167780" y="0"/>
                      </a:moveTo>
                      <a:lnTo>
                        <a:pt x="1638583" y="0"/>
                      </a:lnTo>
                      <a:lnTo>
                        <a:pt x="1806363" y="167780"/>
                      </a:lnTo>
                      <a:lnTo>
                        <a:pt x="1806363" y="1006657"/>
                      </a:lnTo>
                      <a:lnTo>
                        <a:pt x="0" y="1006657"/>
                      </a:lnTo>
                      <a:lnTo>
                        <a:pt x="0" y="167780"/>
                      </a:lnTo>
                      <a:close/>
                    </a:path>
                  </a:pathLst>
                </a:custGeom>
                <a:solidFill>
                  <a:srgbClr val="FFFFFF"/>
                </a:solidFill>
                <a:ln w="9525">
                  <a:solidFill>
                    <a:srgbClr val="396CA1"/>
                  </a:solidFill>
                  <a:miter lim="800000"/>
                  <a:headEnd/>
                  <a:tailEnd/>
                </a:ln>
                <a:effectLst>
                  <a:outerShdw blurRad="63500" dist="23000" dir="5400000" rotWithShape="0">
                    <a:srgbClr val="808080">
                      <a:alpha val="34998"/>
                    </a:srgbClr>
                  </a:outerShdw>
                </a:effectLst>
              </p:spPr>
              <p:txBody>
                <a:bodyPr anchor="ctr"/>
                <a:lstStyle/>
                <a:p>
                  <a:pPr>
                    <a:defRPr/>
                  </a:pPr>
                  <a:endParaRPr lang="en-US">
                    <a:cs typeface="+mn-cs"/>
                  </a:endParaRPr>
                </a:p>
              </p:txBody>
            </p:sp>
            <p:sp>
              <p:nvSpPr>
                <p:cNvPr id="35992" name="TextBox 31"/>
                <p:cNvSpPr txBox="1">
                  <a:spLocks noChangeArrowheads="1"/>
                </p:cNvSpPr>
                <p:nvPr/>
              </p:nvSpPr>
              <p:spPr bwMode="auto">
                <a:xfrm>
                  <a:off x="1462441" y="2076630"/>
                  <a:ext cx="2118846" cy="622394"/>
                </a:xfrm>
                <a:prstGeom prst="rect">
                  <a:avLst/>
                </a:prstGeom>
                <a:noFill/>
                <a:ln w="9525">
                  <a:noFill/>
                  <a:miter lim="800000"/>
                  <a:headEnd/>
                  <a:tailEnd/>
                </a:ln>
              </p:spPr>
              <p:txBody>
                <a:bodyPr>
                  <a:spAutoFit/>
                </a:bodyPr>
                <a:lstStyle/>
                <a:p>
                  <a:r>
                    <a:rPr lang="en-US" sz="2200">
                      <a:solidFill>
                        <a:srgbClr val="000000"/>
                      </a:solidFill>
                    </a:rPr>
                    <a:t>PUB</a:t>
                  </a:r>
                </a:p>
              </p:txBody>
            </p:sp>
          </p:grpSp>
          <p:grpSp>
            <p:nvGrpSpPr>
              <p:cNvPr id="35983" name="Group 68"/>
              <p:cNvGrpSpPr>
                <a:grpSpLocks/>
              </p:cNvGrpSpPr>
              <p:nvPr/>
            </p:nvGrpSpPr>
            <p:grpSpPr bwMode="auto">
              <a:xfrm>
                <a:off x="3638192" y="3886198"/>
                <a:ext cx="925286" cy="470606"/>
                <a:chOff x="3264668" y="2666991"/>
                <a:chExt cx="1295400" cy="531988"/>
              </a:xfrm>
            </p:grpSpPr>
            <p:sp>
              <p:nvSpPr>
                <p:cNvPr id="98" name="Oval 97"/>
                <p:cNvSpPr>
                  <a:spLocks noChangeArrowheads="1"/>
                </p:cNvSpPr>
                <p:nvPr/>
              </p:nvSpPr>
              <p:spPr bwMode="auto">
                <a:xfrm>
                  <a:off x="3422043" y="2666991"/>
                  <a:ext cx="992132" cy="531989"/>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000000"/>
                    </a:solidFill>
                  </a:endParaRPr>
                </a:p>
              </p:txBody>
            </p:sp>
            <p:sp>
              <p:nvSpPr>
                <p:cNvPr id="35990" name="TextBox 32"/>
                <p:cNvSpPr txBox="1">
                  <a:spLocks noChangeArrowheads="1"/>
                </p:cNvSpPr>
                <p:nvPr/>
              </p:nvSpPr>
              <p:spPr bwMode="auto">
                <a:xfrm>
                  <a:off x="3264668" y="2666991"/>
                  <a:ext cx="1295400" cy="417504"/>
                </a:xfrm>
                <a:prstGeom prst="rect">
                  <a:avLst/>
                </a:prstGeom>
                <a:noFill/>
                <a:ln w="9525">
                  <a:noFill/>
                  <a:miter lim="800000"/>
                  <a:headEnd/>
                  <a:tailEnd/>
                </a:ln>
              </p:spPr>
              <p:txBody>
                <a:bodyPr>
                  <a:spAutoFit/>
                </a:bodyPr>
                <a:lstStyle/>
                <a:p>
                  <a:pPr algn="ctr"/>
                  <a:r>
                    <a:rPr lang="en-US">
                      <a:solidFill>
                        <a:srgbClr val="000000"/>
                      </a:solidFill>
                    </a:rPr>
                    <a:t>ED</a:t>
                  </a:r>
                </a:p>
              </p:txBody>
            </p:sp>
          </p:grpSp>
          <p:grpSp>
            <p:nvGrpSpPr>
              <p:cNvPr id="35984" name="Group 69"/>
              <p:cNvGrpSpPr>
                <a:grpSpLocks/>
              </p:cNvGrpSpPr>
              <p:nvPr/>
            </p:nvGrpSpPr>
            <p:grpSpPr bwMode="auto">
              <a:xfrm>
                <a:off x="3638197" y="5032291"/>
                <a:ext cx="979715" cy="606515"/>
                <a:chOff x="3264673" y="3962575"/>
                <a:chExt cx="1371600" cy="685625"/>
              </a:xfrm>
            </p:grpSpPr>
            <p:sp>
              <p:nvSpPr>
                <p:cNvPr id="96" name="Oval 95"/>
                <p:cNvSpPr>
                  <a:spLocks noChangeArrowheads="1"/>
                </p:cNvSpPr>
                <p:nvPr/>
              </p:nvSpPr>
              <p:spPr bwMode="auto">
                <a:xfrm>
                  <a:off x="3357041" y="3962575"/>
                  <a:ext cx="1221348" cy="685625"/>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35988" name="TextBox 33"/>
                <p:cNvSpPr txBox="1">
                  <a:spLocks noChangeArrowheads="1"/>
                </p:cNvSpPr>
                <p:nvPr/>
              </p:nvSpPr>
              <p:spPr bwMode="auto">
                <a:xfrm>
                  <a:off x="3264673" y="3987794"/>
                  <a:ext cx="1371600" cy="533480"/>
                </a:xfrm>
                <a:prstGeom prst="rect">
                  <a:avLst/>
                </a:prstGeom>
                <a:noFill/>
                <a:ln w="9525">
                  <a:noFill/>
                  <a:miter lim="800000"/>
                  <a:headEnd/>
                  <a:tailEnd/>
                </a:ln>
              </p:spPr>
              <p:txBody>
                <a:bodyPr>
                  <a:spAutoFit/>
                </a:bodyPr>
                <a:lstStyle/>
                <a:p>
                  <a:pPr algn="ctr"/>
                  <a:r>
                    <a:rPr lang="en-US">
                      <a:solidFill>
                        <a:srgbClr val="000000"/>
                      </a:solidFill>
                    </a:rPr>
                    <a:t>P-R</a:t>
                  </a:r>
                </a:p>
              </p:txBody>
            </p:sp>
          </p:grpSp>
          <p:sp>
            <p:nvSpPr>
              <p:cNvPr id="94" name="Up-Down Arrow Callout 93"/>
              <p:cNvSpPr>
                <a:spLocks noChangeArrowheads="1"/>
              </p:cNvSpPr>
              <p:nvPr/>
            </p:nvSpPr>
            <p:spPr bwMode="auto">
              <a:xfrm>
                <a:off x="3919217" y="4356806"/>
                <a:ext cx="273692" cy="657228"/>
              </a:xfrm>
              <a:prstGeom prst="upDownArrowCallout">
                <a:avLst>
                  <a:gd name="adj1" fmla="val 25000"/>
                  <a:gd name="adj2" fmla="val 25000"/>
                  <a:gd name="adj3" fmla="val 25003"/>
                  <a:gd name="adj4" fmla="val 48120"/>
                </a:avLst>
              </a:prstGeom>
              <a:solidFill>
                <a:srgbClr val="CC6633"/>
              </a:solidFill>
              <a:ln w="9525">
                <a:solidFill>
                  <a:srgbClr val="FFCC00"/>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35986" name="TextBox 94"/>
              <p:cNvSpPr txBox="1">
                <a:spLocks noChangeArrowheads="1"/>
              </p:cNvSpPr>
              <p:nvPr/>
            </p:nvSpPr>
            <p:spPr bwMode="auto">
              <a:xfrm>
                <a:off x="5269212" y="4470400"/>
                <a:ext cx="1066799" cy="461665"/>
              </a:xfrm>
              <a:prstGeom prst="rect">
                <a:avLst/>
              </a:prstGeom>
              <a:noFill/>
              <a:ln w="9525">
                <a:noFill/>
                <a:miter lim="800000"/>
                <a:headEnd/>
                <a:tailEnd/>
              </a:ln>
            </p:spPr>
            <p:txBody>
              <a:bodyPr>
                <a:spAutoFit/>
              </a:bodyPr>
              <a:lstStyle/>
              <a:p>
                <a:r>
                  <a:rPr lang="en-US" sz="2400">
                    <a:solidFill>
                      <a:srgbClr val="000000"/>
                    </a:solidFill>
                  </a:rPr>
                  <a:t>LIB</a:t>
                </a:r>
              </a:p>
            </p:txBody>
          </p:sp>
        </p:grpSp>
        <p:grpSp>
          <p:nvGrpSpPr>
            <p:cNvPr id="35973" name="Group 125"/>
            <p:cNvGrpSpPr>
              <a:grpSpLocks/>
            </p:cNvGrpSpPr>
            <p:nvPr/>
          </p:nvGrpSpPr>
          <p:grpSpPr bwMode="auto">
            <a:xfrm>
              <a:off x="5867400" y="1828800"/>
              <a:ext cx="290286" cy="401515"/>
              <a:chOff x="5105400" y="3429000"/>
              <a:chExt cx="406400" cy="609600"/>
            </a:xfrm>
          </p:grpSpPr>
          <p:sp>
            <p:nvSpPr>
              <p:cNvPr id="105" name="Rectangle 104"/>
              <p:cNvSpPr>
                <a:spLocks noChangeArrowheads="1"/>
              </p:cNvSpPr>
              <p:nvPr/>
            </p:nvSpPr>
            <p:spPr bwMode="auto">
              <a:xfrm>
                <a:off x="5105735" y="3429004"/>
                <a:ext cx="406262" cy="610192"/>
              </a:xfrm>
              <a:prstGeom prst="rect">
                <a:avLst/>
              </a:prstGeom>
              <a:solidFill>
                <a:srgbClr val="FFFFFF"/>
              </a:solidFill>
              <a:ln w="9525">
                <a:solidFill>
                  <a:srgbClr val="396CA1"/>
                </a:solidFill>
                <a:miter lim="800000"/>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06" name="Straight Connector 105"/>
              <p:cNvCxnSpPr>
                <a:cxnSpLocks noChangeShapeType="1"/>
              </p:cNvCxnSpPr>
              <p:nvPr/>
            </p:nvCxnSpPr>
            <p:spPr bwMode="auto">
              <a:xfrm>
                <a:off x="5181385" y="3580848"/>
                <a:ext cx="229748" cy="2813"/>
              </a:xfrm>
              <a:prstGeom prst="line">
                <a:avLst/>
              </a:prstGeom>
              <a:noFill/>
              <a:ln w="25400">
                <a:solidFill>
                  <a:srgbClr val="404040"/>
                </a:solidFill>
                <a:round/>
                <a:headEnd/>
                <a:tailEnd/>
              </a:ln>
              <a:effectLst>
                <a:outerShdw dist="20000" dir="5400000" rotWithShape="0">
                  <a:srgbClr val="808080">
                    <a:alpha val="37999"/>
                  </a:srgbClr>
                </a:outerShdw>
              </a:effectLst>
            </p:spPr>
          </p:cxnSp>
          <p:cxnSp>
            <p:nvCxnSpPr>
              <p:cNvPr id="107" name="Straight Connector 106"/>
              <p:cNvCxnSpPr>
                <a:cxnSpLocks noChangeShapeType="1"/>
              </p:cNvCxnSpPr>
              <p:nvPr/>
            </p:nvCxnSpPr>
            <p:spPr bwMode="auto">
              <a:xfrm flipV="1">
                <a:off x="5181385" y="3659583"/>
                <a:ext cx="308198" cy="0"/>
              </a:xfrm>
              <a:prstGeom prst="line">
                <a:avLst/>
              </a:prstGeom>
              <a:noFill/>
              <a:ln w="25400">
                <a:solidFill>
                  <a:srgbClr val="404040"/>
                </a:solidFill>
                <a:round/>
                <a:headEnd/>
                <a:tailEnd/>
              </a:ln>
              <a:effectLst>
                <a:outerShdw dist="20000" dir="5400000" rotWithShape="0">
                  <a:srgbClr val="808080">
                    <a:alpha val="37999"/>
                  </a:srgbClr>
                </a:outerShdw>
              </a:effectLst>
            </p:spPr>
          </p:cxnSp>
          <p:sp>
            <p:nvSpPr>
              <p:cNvPr id="108" name="8-Point Star 107"/>
              <p:cNvSpPr>
                <a:spLocks noChangeArrowheads="1"/>
              </p:cNvSpPr>
              <p:nvPr/>
            </p:nvSpPr>
            <p:spPr bwMode="auto">
              <a:xfrm>
                <a:off x="5293457" y="3887350"/>
                <a:ext cx="154098" cy="75921"/>
              </a:xfrm>
              <a:prstGeom prst="star8">
                <a:avLst>
                  <a:gd name="adj" fmla="val 37500"/>
                </a:avLst>
              </a:prstGeom>
              <a:solidFill>
                <a:srgbClr val="595959"/>
              </a:solidFill>
              <a:ln w="9525">
                <a:solidFill>
                  <a:srgbClr val="396CA1"/>
                </a:solidFill>
                <a:miter lim="800000"/>
                <a:headEnd/>
                <a:tailEnd/>
              </a:ln>
              <a:effectLst>
                <a:outerShdw dist="23000" dir="5400000" rotWithShape="0">
                  <a:srgbClr val="808080">
                    <a:alpha val="34998"/>
                  </a:srgbClr>
                </a:outerShdw>
              </a:effectLst>
            </p:spPr>
            <p:txBody>
              <a:bodyPr anchor="ctr"/>
              <a:lstStyle/>
              <a:p>
                <a:pPr algn="ctr"/>
                <a:endParaRPr lang="en-US">
                  <a:solidFill>
                    <a:srgbClr val="000000"/>
                  </a:solidFill>
                </a:endParaRPr>
              </a:p>
            </p:txBody>
          </p:sp>
        </p:grpSp>
      </p:grpSp>
      <p:grpSp>
        <p:nvGrpSpPr>
          <p:cNvPr id="35848" name="Group 48"/>
          <p:cNvGrpSpPr>
            <a:grpSpLocks/>
          </p:cNvGrpSpPr>
          <p:nvPr/>
        </p:nvGrpSpPr>
        <p:grpSpPr bwMode="auto">
          <a:xfrm flipH="1">
            <a:off x="1524000" y="1066800"/>
            <a:ext cx="544513" cy="809625"/>
            <a:chOff x="7086600" y="2133597"/>
            <a:chExt cx="762000" cy="914404"/>
          </a:xfrm>
        </p:grpSpPr>
        <p:grpSp>
          <p:nvGrpSpPr>
            <p:cNvPr id="35953" name="Group 32"/>
            <p:cNvGrpSpPr>
              <a:grpSpLocks/>
            </p:cNvGrpSpPr>
            <p:nvPr/>
          </p:nvGrpSpPr>
          <p:grpSpPr bwMode="auto">
            <a:xfrm>
              <a:off x="7086598" y="2133599"/>
              <a:ext cx="457643" cy="609603"/>
              <a:chOff x="7010400" y="1981204"/>
              <a:chExt cx="533917" cy="990604"/>
            </a:xfrm>
          </p:grpSpPr>
          <p:sp>
            <p:nvSpPr>
              <p:cNvPr id="78" name="Oval 77"/>
              <p:cNvSpPr>
                <a:spLocks noChangeArrowheads="1"/>
              </p:cNvSpPr>
              <p:nvPr/>
            </p:nvSpPr>
            <p:spPr bwMode="auto">
              <a:xfrm>
                <a:off x="7163321" y="1981200"/>
                <a:ext cx="228082" cy="230171"/>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79" name="Straight Connector 78"/>
              <p:cNvCxnSpPr>
                <a:cxnSpLocks noChangeShapeType="1"/>
                <a:stCxn id="78" idx="4"/>
              </p:cNvCxnSpPr>
              <p:nvPr/>
            </p:nvCxnSpPr>
            <p:spPr bwMode="auto">
              <a:xfrm rot="16200000" flipH="1">
                <a:off x="7107421" y="2381314"/>
                <a:ext cx="378760" cy="38877"/>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86" name="Straight Connector 85"/>
              <p:cNvCxnSpPr>
                <a:cxnSpLocks noChangeShapeType="1"/>
              </p:cNvCxnSpPr>
              <p:nvPr/>
            </p:nvCxnSpPr>
            <p:spPr bwMode="auto">
              <a:xfrm rot="10800000" flipV="1">
                <a:off x="7010402"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89" name="Straight Connector 88"/>
              <p:cNvCxnSpPr>
                <a:cxnSpLocks noChangeShapeType="1"/>
              </p:cNvCxnSpPr>
              <p:nvPr/>
            </p:nvCxnSpPr>
            <p:spPr bwMode="auto">
              <a:xfrm>
                <a:off x="7316239"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91" name="Straight Connector 90"/>
              <p:cNvCxnSpPr>
                <a:cxnSpLocks noChangeShapeType="1"/>
              </p:cNvCxnSpPr>
              <p:nvPr/>
            </p:nvCxnSpPr>
            <p:spPr bwMode="auto">
              <a:xfrm rot="5400000">
                <a:off x="7048943" y="2704509"/>
                <a:ext cx="381673" cy="15291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92" name="Straight Connector 91"/>
              <p:cNvCxnSpPr>
                <a:cxnSpLocks noChangeShapeType="1"/>
              </p:cNvCxnSpPr>
              <p:nvPr/>
            </p:nvCxnSpPr>
            <p:spPr bwMode="auto">
              <a:xfrm rot="16200000" flipH="1">
                <a:off x="7162984" y="2743386"/>
                <a:ext cx="381673" cy="75164"/>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66" name="Oval 65"/>
            <p:cNvSpPr>
              <a:spLocks noChangeArrowheads="1"/>
            </p:cNvSpPr>
            <p:nvPr/>
          </p:nvSpPr>
          <p:spPr bwMode="auto">
            <a:xfrm>
              <a:off x="7368740" y="2285998"/>
              <a:ext cx="197719" cy="141642"/>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67" name="Straight Connector 66"/>
            <p:cNvCxnSpPr>
              <a:cxnSpLocks noChangeShapeType="1"/>
              <a:stCxn id="66" idx="4"/>
            </p:cNvCxnSpPr>
            <p:nvPr/>
          </p:nvCxnSpPr>
          <p:spPr bwMode="auto">
            <a:xfrm rot="16200000" flipH="1">
              <a:off x="7368831" y="2527520"/>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68" name="Straight Connector 67"/>
            <p:cNvCxnSpPr>
              <a:cxnSpLocks noChangeShapeType="1"/>
            </p:cNvCxnSpPr>
            <p:nvPr/>
          </p:nvCxnSpPr>
          <p:spPr bwMode="auto">
            <a:xfrm rot="10800000" flipV="1">
              <a:off x="7239889"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69" name="Straight Connector 68"/>
            <p:cNvCxnSpPr>
              <a:cxnSpLocks noChangeShapeType="1"/>
            </p:cNvCxnSpPr>
            <p:nvPr/>
          </p:nvCxnSpPr>
          <p:spPr bwMode="auto">
            <a:xfrm>
              <a:off x="7502035"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0" name="Straight Connector 69"/>
            <p:cNvCxnSpPr>
              <a:cxnSpLocks noChangeShapeType="1"/>
            </p:cNvCxnSpPr>
            <p:nvPr/>
          </p:nvCxnSpPr>
          <p:spPr bwMode="auto">
            <a:xfrm rot="5400000">
              <a:off x="7317950" y="2711516"/>
              <a:ext cx="234877" cy="13329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1" name="Straight Connector 70"/>
            <p:cNvCxnSpPr>
              <a:cxnSpLocks noChangeShapeType="1"/>
            </p:cNvCxnSpPr>
            <p:nvPr/>
          </p:nvCxnSpPr>
          <p:spPr bwMode="auto">
            <a:xfrm rot="16200000" flipH="1">
              <a:off x="7416809" y="2745950"/>
              <a:ext cx="234877" cy="6442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72" name="Oval 71"/>
            <p:cNvSpPr>
              <a:spLocks noChangeArrowheads="1"/>
            </p:cNvSpPr>
            <p:nvPr/>
          </p:nvSpPr>
          <p:spPr bwMode="auto">
            <a:xfrm>
              <a:off x="7522028" y="2438398"/>
              <a:ext cx="195498" cy="14164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73" name="Straight Connector 72"/>
            <p:cNvCxnSpPr>
              <a:cxnSpLocks noChangeShapeType="1"/>
              <a:stCxn id="72" idx="4"/>
            </p:cNvCxnSpPr>
            <p:nvPr/>
          </p:nvCxnSpPr>
          <p:spPr bwMode="auto">
            <a:xfrm rot="16200000" flipH="1">
              <a:off x="7519898" y="2679921"/>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74" name="Straight Connector 73"/>
            <p:cNvCxnSpPr>
              <a:cxnSpLocks noChangeShapeType="1"/>
            </p:cNvCxnSpPr>
            <p:nvPr/>
          </p:nvCxnSpPr>
          <p:spPr bwMode="auto">
            <a:xfrm rot="10800000" flipV="1">
              <a:off x="7390956"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5" name="Straight Connector 74"/>
            <p:cNvCxnSpPr>
              <a:cxnSpLocks noChangeShapeType="1"/>
            </p:cNvCxnSpPr>
            <p:nvPr/>
          </p:nvCxnSpPr>
          <p:spPr bwMode="auto">
            <a:xfrm>
              <a:off x="7653102"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6" name="Straight Connector 75"/>
            <p:cNvCxnSpPr>
              <a:cxnSpLocks noChangeShapeType="1"/>
            </p:cNvCxnSpPr>
            <p:nvPr/>
          </p:nvCxnSpPr>
          <p:spPr bwMode="auto">
            <a:xfrm rot="5400000">
              <a:off x="7470126" y="2865026"/>
              <a:ext cx="234876" cy="13107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77" name="Straight Connector 76"/>
            <p:cNvCxnSpPr>
              <a:cxnSpLocks noChangeShapeType="1"/>
            </p:cNvCxnSpPr>
            <p:nvPr/>
          </p:nvCxnSpPr>
          <p:spPr bwMode="auto">
            <a:xfrm rot="16200000" flipH="1">
              <a:off x="7567876" y="2898350"/>
              <a:ext cx="234876" cy="64425"/>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5849" name="Group 48"/>
          <p:cNvGrpSpPr>
            <a:grpSpLocks/>
          </p:cNvGrpSpPr>
          <p:nvPr/>
        </p:nvGrpSpPr>
        <p:grpSpPr bwMode="auto">
          <a:xfrm flipH="1">
            <a:off x="762000" y="990600"/>
            <a:ext cx="457200" cy="533400"/>
            <a:chOff x="7086600" y="2133597"/>
            <a:chExt cx="762000" cy="914404"/>
          </a:xfrm>
        </p:grpSpPr>
        <p:grpSp>
          <p:nvGrpSpPr>
            <p:cNvPr id="35934" name="Group 32"/>
            <p:cNvGrpSpPr>
              <a:grpSpLocks/>
            </p:cNvGrpSpPr>
            <p:nvPr/>
          </p:nvGrpSpPr>
          <p:grpSpPr bwMode="auto">
            <a:xfrm>
              <a:off x="7086598" y="2133599"/>
              <a:ext cx="457643" cy="609603"/>
              <a:chOff x="7010400" y="1981204"/>
              <a:chExt cx="533917" cy="990604"/>
            </a:xfrm>
          </p:grpSpPr>
          <p:sp>
            <p:nvSpPr>
              <p:cNvPr id="117" name="Oval 116"/>
              <p:cNvSpPr>
                <a:spLocks noChangeArrowheads="1"/>
              </p:cNvSpPr>
              <p:nvPr/>
            </p:nvSpPr>
            <p:spPr bwMode="auto">
              <a:xfrm>
                <a:off x="7164742" y="1981201"/>
                <a:ext cx="225336" cy="229962"/>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18" name="Straight Connector 117"/>
              <p:cNvCxnSpPr>
                <a:cxnSpLocks noChangeShapeType="1"/>
                <a:stCxn id="117" idx="4"/>
              </p:cNvCxnSpPr>
              <p:nvPr/>
            </p:nvCxnSpPr>
            <p:spPr bwMode="auto">
              <a:xfrm rot="16200000" flipH="1">
                <a:off x="7107314" y="2382804"/>
                <a:ext cx="380321" cy="37042"/>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19" name="Straight Connector 118"/>
              <p:cNvCxnSpPr>
                <a:cxnSpLocks noChangeShapeType="1"/>
              </p:cNvCxnSpPr>
              <p:nvPr/>
            </p:nvCxnSpPr>
            <p:spPr bwMode="auto">
              <a:xfrm rot="10800000" flipV="1">
                <a:off x="7010402" y="2286344"/>
                <a:ext cx="228424" cy="150360"/>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0" name="Straight Connector 119"/>
              <p:cNvCxnSpPr>
                <a:cxnSpLocks noChangeShapeType="1"/>
              </p:cNvCxnSpPr>
              <p:nvPr/>
            </p:nvCxnSpPr>
            <p:spPr bwMode="auto">
              <a:xfrm>
                <a:off x="7315995" y="2286344"/>
                <a:ext cx="228424" cy="150360"/>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1" name="Straight Connector 120"/>
              <p:cNvCxnSpPr>
                <a:cxnSpLocks noChangeShapeType="1"/>
              </p:cNvCxnSpPr>
              <p:nvPr/>
            </p:nvCxnSpPr>
            <p:spPr bwMode="auto">
              <a:xfrm rot="5400000">
                <a:off x="7050208" y="2706018"/>
                <a:ext cx="380321" cy="15125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2" name="Straight Connector 121"/>
              <p:cNvCxnSpPr>
                <a:cxnSpLocks noChangeShapeType="1"/>
              </p:cNvCxnSpPr>
              <p:nvPr/>
            </p:nvCxnSpPr>
            <p:spPr bwMode="auto">
              <a:xfrm rot="16200000" flipH="1">
                <a:off x="7162877" y="2744604"/>
                <a:ext cx="380321" cy="74083"/>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97" name="Oval 96"/>
            <p:cNvSpPr>
              <a:spLocks noChangeArrowheads="1"/>
            </p:cNvSpPr>
            <p:nvPr/>
          </p:nvSpPr>
          <p:spPr bwMode="auto">
            <a:xfrm>
              <a:off x="7369703" y="2285998"/>
              <a:ext cx="195792" cy="141515"/>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99" name="Straight Connector 98"/>
            <p:cNvCxnSpPr>
              <a:cxnSpLocks noChangeShapeType="1"/>
              <a:stCxn id="97" idx="4"/>
            </p:cNvCxnSpPr>
            <p:nvPr/>
          </p:nvCxnSpPr>
          <p:spPr bwMode="auto">
            <a:xfrm rot="16200000" flipH="1">
              <a:off x="7367776" y="2527337"/>
              <a:ext cx="234044" cy="34395"/>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01" name="Straight Connector 100"/>
            <p:cNvCxnSpPr>
              <a:cxnSpLocks noChangeShapeType="1"/>
            </p:cNvCxnSpPr>
            <p:nvPr/>
          </p:nvCxnSpPr>
          <p:spPr bwMode="auto">
            <a:xfrm rot="10800000" flipV="1">
              <a:off x="7240058" y="2473778"/>
              <a:ext cx="193145" cy="9252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03" name="Straight Connector 102"/>
            <p:cNvCxnSpPr>
              <a:cxnSpLocks noChangeShapeType="1"/>
            </p:cNvCxnSpPr>
            <p:nvPr/>
          </p:nvCxnSpPr>
          <p:spPr bwMode="auto">
            <a:xfrm>
              <a:off x="7501995" y="2473778"/>
              <a:ext cx="193147" cy="9252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04" name="Straight Connector 103"/>
            <p:cNvCxnSpPr>
              <a:cxnSpLocks noChangeShapeType="1"/>
            </p:cNvCxnSpPr>
            <p:nvPr/>
          </p:nvCxnSpPr>
          <p:spPr bwMode="auto">
            <a:xfrm rot="5400000">
              <a:off x="7318827" y="2712433"/>
              <a:ext cx="234044" cy="13229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09" name="Straight Connector 108"/>
            <p:cNvCxnSpPr>
              <a:cxnSpLocks noChangeShapeType="1"/>
            </p:cNvCxnSpPr>
            <p:nvPr/>
          </p:nvCxnSpPr>
          <p:spPr bwMode="auto">
            <a:xfrm rot="16200000" flipH="1">
              <a:off x="7416724" y="2746829"/>
              <a:ext cx="234044" cy="63500"/>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11" name="Oval 110"/>
            <p:cNvSpPr>
              <a:spLocks noChangeArrowheads="1"/>
            </p:cNvSpPr>
            <p:nvPr/>
          </p:nvSpPr>
          <p:spPr bwMode="auto">
            <a:xfrm>
              <a:off x="7523162" y="2438398"/>
              <a:ext cx="193147" cy="141515"/>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12" name="Straight Connector 111"/>
            <p:cNvCxnSpPr>
              <a:cxnSpLocks noChangeShapeType="1"/>
              <a:stCxn id="111" idx="4"/>
            </p:cNvCxnSpPr>
            <p:nvPr/>
          </p:nvCxnSpPr>
          <p:spPr bwMode="auto">
            <a:xfrm rot="16200000" flipH="1">
              <a:off x="7519912" y="2681061"/>
              <a:ext cx="234044" cy="3175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13" name="Straight Connector 112"/>
            <p:cNvCxnSpPr>
              <a:cxnSpLocks noChangeShapeType="1"/>
            </p:cNvCxnSpPr>
            <p:nvPr/>
          </p:nvCxnSpPr>
          <p:spPr bwMode="auto">
            <a:xfrm rot="10800000" flipV="1">
              <a:off x="7390870" y="2626179"/>
              <a:ext cx="195792" cy="9252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4" name="Straight Connector 113"/>
            <p:cNvCxnSpPr>
              <a:cxnSpLocks noChangeShapeType="1"/>
            </p:cNvCxnSpPr>
            <p:nvPr/>
          </p:nvCxnSpPr>
          <p:spPr bwMode="auto">
            <a:xfrm>
              <a:off x="7652808" y="2626179"/>
              <a:ext cx="195792" cy="9252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5" name="Straight Connector 114"/>
            <p:cNvCxnSpPr>
              <a:cxnSpLocks noChangeShapeType="1"/>
            </p:cNvCxnSpPr>
            <p:nvPr/>
          </p:nvCxnSpPr>
          <p:spPr bwMode="auto">
            <a:xfrm rot="5400000">
              <a:off x="7470964" y="2866157"/>
              <a:ext cx="234044" cy="12964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16" name="Straight Connector 115"/>
            <p:cNvCxnSpPr>
              <a:cxnSpLocks noChangeShapeType="1"/>
            </p:cNvCxnSpPr>
            <p:nvPr/>
          </p:nvCxnSpPr>
          <p:spPr bwMode="auto">
            <a:xfrm rot="16200000" flipH="1">
              <a:off x="7567537" y="2899230"/>
              <a:ext cx="234044" cy="63500"/>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5850" name="Group 48"/>
          <p:cNvGrpSpPr>
            <a:grpSpLocks/>
          </p:cNvGrpSpPr>
          <p:nvPr/>
        </p:nvGrpSpPr>
        <p:grpSpPr bwMode="auto">
          <a:xfrm flipH="1">
            <a:off x="1219200" y="1981200"/>
            <a:ext cx="544513" cy="809625"/>
            <a:chOff x="7086600" y="2133597"/>
            <a:chExt cx="762000" cy="914404"/>
          </a:xfrm>
        </p:grpSpPr>
        <p:grpSp>
          <p:nvGrpSpPr>
            <p:cNvPr id="35915" name="Group 32"/>
            <p:cNvGrpSpPr>
              <a:grpSpLocks/>
            </p:cNvGrpSpPr>
            <p:nvPr/>
          </p:nvGrpSpPr>
          <p:grpSpPr bwMode="auto">
            <a:xfrm>
              <a:off x="7086598" y="2133599"/>
              <a:ext cx="457643" cy="609603"/>
              <a:chOff x="7010400" y="1981204"/>
              <a:chExt cx="533917" cy="990604"/>
            </a:xfrm>
          </p:grpSpPr>
          <p:sp>
            <p:nvSpPr>
              <p:cNvPr id="137" name="Oval 136"/>
              <p:cNvSpPr>
                <a:spLocks noChangeArrowheads="1"/>
              </p:cNvSpPr>
              <p:nvPr/>
            </p:nvSpPr>
            <p:spPr bwMode="auto">
              <a:xfrm>
                <a:off x="7163321" y="1981200"/>
                <a:ext cx="228082" cy="230171"/>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38" name="Straight Connector 137"/>
              <p:cNvCxnSpPr>
                <a:cxnSpLocks noChangeShapeType="1"/>
                <a:stCxn id="137" idx="4"/>
              </p:cNvCxnSpPr>
              <p:nvPr/>
            </p:nvCxnSpPr>
            <p:spPr bwMode="auto">
              <a:xfrm rot="16200000" flipH="1">
                <a:off x="7107421" y="2381314"/>
                <a:ext cx="378760" cy="38877"/>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39" name="Straight Connector 138"/>
              <p:cNvCxnSpPr>
                <a:cxnSpLocks noChangeShapeType="1"/>
              </p:cNvCxnSpPr>
              <p:nvPr/>
            </p:nvCxnSpPr>
            <p:spPr bwMode="auto">
              <a:xfrm rot="10800000" flipV="1">
                <a:off x="7010402"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0" name="Straight Connector 139"/>
              <p:cNvCxnSpPr>
                <a:cxnSpLocks noChangeShapeType="1"/>
              </p:cNvCxnSpPr>
              <p:nvPr/>
            </p:nvCxnSpPr>
            <p:spPr bwMode="auto">
              <a:xfrm>
                <a:off x="7316239"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1" name="Straight Connector 140"/>
              <p:cNvCxnSpPr>
                <a:cxnSpLocks noChangeShapeType="1"/>
              </p:cNvCxnSpPr>
              <p:nvPr/>
            </p:nvCxnSpPr>
            <p:spPr bwMode="auto">
              <a:xfrm rot="5400000">
                <a:off x="7048943" y="2704509"/>
                <a:ext cx="381673" cy="15291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2" name="Straight Connector 141"/>
              <p:cNvCxnSpPr>
                <a:cxnSpLocks noChangeShapeType="1"/>
              </p:cNvCxnSpPr>
              <p:nvPr/>
            </p:nvCxnSpPr>
            <p:spPr bwMode="auto">
              <a:xfrm rot="16200000" flipH="1">
                <a:off x="7162984" y="2743386"/>
                <a:ext cx="381673" cy="75164"/>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25" name="Oval 124"/>
            <p:cNvSpPr>
              <a:spLocks noChangeArrowheads="1"/>
            </p:cNvSpPr>
            <p:nvPr/>
          </p:nvSpPr>
          <p:spPr bwMode="auto">
            <a:xfrm>
              <a:off x="7368740" y="2285998"/>
              <a:ext cx="197719" cy="141642"/>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26" name="Straight Connector 125"/>
            <p:cNvCxnSpPr>
              <a:cxnSpLocks noChangeShapeType="1"/>
              <a:stCxn id="125" idx="4"/>
            </p:cNvCxnSpPr>
            <p:nvPr/>
          </p:nvCxnSpPr>
          <p:spPr bwMode="auto">
            <a:xfrm rot="16200000" flipH="1">
              <a:off x="7368831" y="2527520"/>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27" name="Straight Connector 126"/>
            <p:cNvCxnSpPr>
              <a:cxnSpLocks noChangeShapeType="1"/>
            </p:cNvCxnSpPr>
            <p:nvPr/>
          </p:nvCxnSpPr>
          <p:spPr bwMode="auto">
            <a:xfrm rot="10800000" flipV="1">
              <a:off x="7239889"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8" name="Straight Connector 127"/>
            <p:cNvCxnSpPr>
              <a:cxnSpLocks noChangeShapeType="1"/>
            </p:cNvCxnSpPr>
            <p:nvPr/>
          </p:nvCxnSpPr>
          <p:spPr bwMode="auto">
            <a:xfrm>
              <a:off x="7502035"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29" name="Straight Connector 128"/>
            <p:cNvCxnSpPr>
              <a:cxnSpLocks noChangeShapeType="1"/>
            </p:cNvCxnSpPr>
            <p:nvPr/>
          </p:nvCxnSpPr>
          <p:spPr bwMode="auto">
            <a:xfrm rot="5400000">
              <a:off x="7317950" y="2711516"/>
              <a:ext cx="234877" cy="13329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30" name="Straight Connector 129"/>
            <p:cNvCxnSpPr>
              <a:cxnSpLocks noChangeShapeType="1"/>
            </p:cNvCxnSpPr>
            <p:nvPr/>
          </p:nvCxnSpPr>
          <p:spPr bwMode="auto">
            <a:xfrm rot="16200000" flipH="1">
              <a:off x="7416809" y="2745950"/>
              <a:ext cx="234877" cy="6442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31" name="Oval 130"/>
            <p:cNvSpPr>
              <a:spLocks noChangeArrowheads="1"/>
            </p:cNvSpPr>
            <p:nvPr/>
          </p:nvSpPr>
          <p:spPr bwMode="auto">
            <a:xfrm>
              <a:off x="7522028" y="2438398"/>
              <a:ext cx="195498" cy="14164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32" name="Straight Connector 131"/>
            <p:cNvCxnSpPr>
              <a:cxnSpLocks noChangeShapeType="1"/>
              <a:stCxn id="131" idx="4"/>
            </p:cNvCxnSpPr>
            <p:nvPr/>
          </p:nvCxnSpPr>
          <p:spPr bwMode="auto">
            <a:xfrm rot="16200000" flipH="1">
              <a:off x="7519898" y="2679921"/>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33" name="Straight Connector 132"/>
            <p:cNvCxnSpPr>
              <a:cxnSpLocks noChangeShapeType="1"/>
            </p:cNvCxnSpPr>
            <p:nvPr/>
          </p:nvCxnSpPr>
          <p:spPr bwMode="auto">
            <a:xfrm rot="10800000" flipV="1">
              <a:off x="7390956"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34" name="Straight Connector 133"/>
            <p:cNvCxnSpPr>
              <a:cxnSpLocks noChangeShapeType="1"/>
            </p:cNvCxnSpPr>
            <p:nvPr/>
          </p:nvCxnSpPr>
          <p:spPr bwMode="auto">
            <a:xfrm>
              <a:off x="7653102"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35" name="Straight Connector 134"/>
            <p:cNvCxnSpPr>
              <a:cxnSpLocks noChangeShapeType="1"/>
            </p:cNvCxnSpPr>
            <p:nvPr/>
          </p:nvCxnSpPr>
          <p:spPr bwMode="auto">
            <a:xfrm rot="5400000">
              <a:off x="7470126" y="2865026"/>
              <a:ext cx="234876" cy="13107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36" name="Straight Connector 135"/>
            <p:cNvCxnSpPr>
              <a:cxnSpLocks noChangeShapeType="1"/>
            </p:cNvCxnSpPr>
            <p:nvPr/>
          </p:nvCxnSpPr>
          <p:spPr bwMode="auto">
            <a:xfrm rot="16200000" flipH="1">
              <a:off x="7567876" y="2898350"/>
              <a:ext cx="234876" cy="64425"/>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5851" name="Group 48"/>
          <p:cNvGrpSpPr>
            <a:grpSpLocks/>
          </p:cNvGrpSpPr>
          <p:nvPr/>
        </p:nvGrpSpPr>
        <p:grpSpPr bwMode="auto">
          <a:xfrm flipH="1">
            <a:off x="1447800" y="3048000"/>
            <a:ext cx="544513" cy="809625"/>
            <a:chOff x="7086600" y="2133597"/>
            <a:chExt cx="762000" cy="914404"/>
          </a:xfrm>
        </p:grpSpPr>
        <p:grpSp>
          <p:nvGrpSpPr>
            <p:cNvPr id="35896" name="Group 32"/>
            <p:cNvGrpSpPr>
              <a:grpSpLocks/>
            </p:cNvGrpSpPr>
            <p:nvPr/>
          </p:nvGrpSpPr>
          <p:grpSpPr bwMode="auto">
            <a:xfrm>
              <a:off x="7086598" y="2133599"/>
              <a:ext cx="457643" cy="609603"/>
              <a:chOff x="7010400" y="1981204"/>
              <a:chExt cx="533917" cy="990604"/>
            </a:xfrm>
          </p:grpSpPr>
          <p:sp>
            <p:nvSpPr>
              <p:cNvPr id="157" name="Oval 156"/>
              <p:cNvSpPr>
                <a:spLocks noChangeArrowheads="1"/>
              </p:cNvSpPr>
              <p:nvPr/>
            </p:nvSpPr>
            <p:spPr bwMode="auto">
              <a:xfrm>
                <a:off x="7163321" y="1981200"/>
                <a:ext cx="228082" cy="230171"/>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58" name="Straight Connector 157"/>
              <p:cNvCxnSpPr>
                <a:cxnSpLocks noChangeShapeType="1"/>
                <a:stCxn id="157" idx="4"/>
              </p:cNvCxnSpPr>
              <p:nvPr/>
            </p:nvCxnSpPr>
            <p:spPr bwMode="auto">
              <a:xfrm rot="16200000" flipH="1">
                <a:off x="7107421" y="2381314"/>
                <a:ext cx="378760" cy="38877"/>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59" name="Straight Connector 158"/>
              <p:cNvCxnSpPr>
                <a:cxnSpLocks noChangeShapeType="1"/>
              </p:cNvCxnSpPr>
              <p:nvPr/>
            </p:nvCxnSpPr>
            <p:spPr bwMode="auto">
              <a:xfrm rot="10800000" flipV="1">
                <a:off x="7010402"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0" name="Straight Connector 159"/>
              <p:cNvCxnSpPr>
                <a:cxnSpLocks noChangeShapeType="1"/>
              </p:cNvCxnSpPr>
              <p:nvPr/>
            </p:nvCxnSpPr>
            <p:spPr bwMode="auto">
              <a:xfrm>
                <a:off x="7316239" y="2284209"/>
                <a:ext cx="228082" cy="1544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1" name="Straight Connector 160"/>
              <p:cNvCxnSpPr>
                <a:cxnSpLocks noChangeShapeType="1"/>
              </p:cNvCxnSpPr>
              <p:nvPr/>
            </p:nvCxnSpPr>
            <p:spPr bwMode="auto">
              <a:xfrm rot="5400000">
                <a:off x="7048943" y="2704509"/>
                <a:ext cx="381673" cy="15291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2" name="Straight Connector 161"/>
              <p:cNvCxnSpPr>
                <a:cxnSpLocks noChangeShapeType="1"/>
              </p:cNvCxnSpPr>
              <p:nvPr/>
            </p:nvCxnSpPr>
            <p:spPr bwMode="auto">
              <a:xfrm rot="16200000" flipH="1">
                <a:off x="7162984" y="2743386"/>
                <a:ext cx="381673" cy="75164"/>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45" name="Oval 144"/>
            <p:cNvSpPr>
              <a:spLocks noChangeArrowheads="1"/>
            </p:cNvSpPr>
            <p:nvPr/>
          </p:nvSpPr>
          <p:spPr bwMode="auto">
            <a:xfrm>
              <a:off x="7368740" y="2285998"/>
              <a:ext cx="197719" cy="141642"/>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46" name="Straight Connector 145"/>
            <p:cNvCxnSpPr>
              <a:cxnSpLocks noChangeShapeType="1"/>
              <a:stCxn id="145" idx="4"/>
            </p:cNvCxnSpPr>
            <p:nvPr/>
          </p:nvCxnSpPr>
          <p:spPr bwMode="auto">
            <a:xfrm rot="16200000" flipH="1">
              <a:off x="7368831" y="2527520"/>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47" name="Straight Connector 146"/>
            <p:cNvCxnSpPr>
              <a:cxnSpLocks noChangeShapeType="1"/>
            </p:cNvCxnSpPr>
            <p:nvPr/>
          </p:nvCxnSpPr>
          <p:spPr bwMode="auto">
            <a:xfrm rot="10800000" flipV="1">
              <a:off x="7239889"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8" name="Straight Connector 147"/>
            <p:cNvCxnSpPr>
              <a:cxnSpLocks noChangeShapeType="1"/>
            </p:cNvCxnSpPr>
            <p:nvPr/>
          </p:nvCxnSpPr>
          <p:spPr bwMode="auto">
            <a:xfrm>
              <a:off x="7502035" y="2472465"/>
              <a:ext cx="193276" cy="95026"/>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49" name="Straight Connector 148"/>
            <p:cNvCxnSpPr>
              <a:cxnSpLocks noChangeShapeType="1"/>
            </p:cNvCxnSpPr>
            <p:nvPr/>
          </p:nvCxnSpPr>
          <p:spPr bwMode="auto">
            <a:xfrm rot="5400000">
              <a:off x="7317950" y="2711516"/>
              <a:ext cx="234877" cy="133294"/>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50" name="Straight Connector 149"/>
            <p:cNvCxnSpPr>
              <a:cxnSpLocks noChangeShapeType="1"/>
            </p:cNvCxnSpPr>
            <p:nvPr/>
          </p:nvCxnSpPr>
          <p:spPr bwMode="auto">
            <a:xfrm rot="16200000" flipH="1">
              <a:off x="7416809" y="2745950"/>
              <a:ext cx="234877" cy="6442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51" name="Oval 150"/>
            <p:cNvSpPr>
              <a:spLocks noChangeArrowheads="1"/>
            </p:cNvSpPr>
            <p:nvPr/>
          </p:nvSpPr>
          <p:spPr bwMode="auto">
            <a:xfrm>
              <a:off x="7522028" y="2438398"/>
              <a:ext cx="195498" cy="14164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52" name="Straight Connector 151"/>
            <p:cNvCxnSpPr>
              <a:cxnSpLocks noChangeShapeType="1"/>
              <a:stCxn id="151" idx="4"/>
            </p:cNvCxnSpPr>
            <p:nvPr/>
          </p:nvCxnSpPr>
          <p:spPr bwMode="auto">
            <a:xfrm rot="16200000" flipH="1">
              <a:off x="7519898" y="2679921"/>
              <a:ext cx="233083" cy="33324"/>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53" name="Straight Connector 152"/>
            <p:cNvCxnSpPr>
              <a:cxnSpLocks noChangeShapeType="1"/>
            </p:cNvCxnSpPr>
            <p:nvPr/>
          </p:nvCxnSpPr>
          <p:spPr bwMode="auto">
            <a:xfrm rot="10800000" flipV="1">
              <a:off x="7390956"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54" name="Straight Connector 153"/>
            <p:cNvCxnSpPr>
              <a:cxnSpLocks noChangeShapeType="1"/>
            </p:cNvCxnSpPr>
            <p:nvPr/>
          </p:nvCxnSpPr>
          <p:spPr bwMode="auto">
            <a:xfrm>
              <a:off x="7653102" y="2624865"/>
              <a:ext cx="195498" cy="95027"/>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55" name="Straight Connector 154"/>
            <p:cNvCxnSpPr>
              <a:cxnSpLocks noChangeShapeType="1"/>
            </p:cNvCxnSpPr>
            <p:nvPr/>
          </p:nvCxnSpPr>
          <p:spPr bwMode="auto">
            <a:xfrm rot="5400000">
              <a:off x="7470126" y="2865026"/>
              <a:ext cx="234876" cy="13107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56" name="Straight Connector 155"/>
            <p:cNvCxnSpPr>
              <a:cxnSpLocks noChangeShapeType="1"/>
            </p:cNvCxnSpPr>
            <p:nvPr/>
          </p:nvCxnSpPr>
          <p:spPr bwMode="auto">
            <a:xfrm rot="16200000" flipH="1">
              <a:off x="7567876" y="2898350"/>
              <a:ext cx="234876" cy="64425"/>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5852" name="Group 48"/>
          <p:cNvGrpSpPr>
            <a:grpSpLocks/>
          </p:cNvGrpSpPr>
          <p:nvPr/>
        </p:nvGrpSpPr>
        <p:grpSpPr bwMode="auto">
          <a:xfrm flipH="1">
            <a:off x="533400" y="1752600"/>
            <a:ext cx="468313" cy="685800"/>
            <a:chOff x="7086600" y="2133597"/>
            <a:chExt cx="762000" cy="914404"/>
          </a:xfrm>
        </p:grpSpPr>
        <p:grpSp>
          <p:nvGrpSpPr>
            <p:cNvPr id="35877" name="Group 32"/>
            <p:cNvGrpSpPr>
              <a:grpSpLocks/>
            </p:cNvGrpSpPr>
            <p:nvPr/>
          </p:nvGrpSpPr>
          <p:grpSpPr bwMode="auto">
            <a:xfrm>
              <a:off x="7086598" y="2133599"/>
              <a:ext cx="457643" cy="609603"/>
              <a:chOff x="7010400" y="1981204"/>
              <a:chExt cx="533917" cy="990604"/>
            </a:xfrm>
          </p:grpSpPr>
          <p:sp>
            <p:nvSpPr>
              <p:cNvPr id="177" name="Oval 176"/>
              <p:cNvSpPr>
                <a:spLocks noChangeArrowheads="1"/>
              </p:cNvSpPr>
              <p:nvPr/>
            </p:nvSpPr>
            <p:spPr bwMode="auto">
              <a:xfrm>
                <a:off x="7164094" y="1981202"/>
                <a:ext cx="226016" cy="23045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78" name="Straight Connector 177"/>
              <p:cNvCxnSpPr>
                <a:cxnSpLocks noChangeShapeType="1"/>
                <a:stCxn id="177" idx="4"/>
              </p:cNvCxnSpPr>
              <p:nvPr/>
            </p:nvCxnSpPr>
            <p:spPr bwMode="auto">
              <a:xfrm rot="16200000" flipH="1">
                <a:off x="7107514" y="2382754"/>
                <a:ext cx="378356" cy="36163"/>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79" name="Straight Connector 178"/>
              <p:cNvCxnSpPr>
                <a:cxnSpLocks noChangeShapeType="1"/>
              </p:cNvCxnSpPr>
              <p:nvPr/>
            </p:nvCxnSpPr>
            <p:spPr bwMode="auto">
              <a:xfrm rot="10800000" flipV="1">
                <a:off x="7010402" y="2283886"/>
                <a:ext cx="229030" cy="15478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0" name="Straight Connector 179"/>
              <p:cNvCxnSpPr>
                <a:cxnSpLocks noChangeShapeType="1"/>
              </p:cNvCxnSpPr>
              <p:nvPr/>
            </p:nvCxnSpPr>
            <p:spPr bwMode="auto">
              <a:xfrm>
                <a:off x="7314772" y="2283886"/>
                <a:ext cx="229030" cy="15478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1" name="Straight Connector 180"/>
              <p:cNvCxnSpPr>
                <a:cxnSpLocks noChangeShapeType="1"/>
              </p:cNvCxnSpPr>
              <p:nvPr/>
            </p:nvCxnSpPr>
            <p:spPr bwMode="auto">
              <a:xfrm rot="5400000">
                <a:off x="7048535" y="2705569"/>
                <a:ext cx="381794" cy="15067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2" name="Straight Connector 181"/>
              <p:cNvCxnSpPr>
                <a:cxnSpLocks noChangeShapeType="1"/>
              </p:cNvCxnSpPr>
              <p:nvPr/>
            </p:nvCxnSpPr>
            <p:spPr bwMode="auto">
              <a:xfrm rot="16200000" flipH="1">
                <a:off x="7161543" y="2743239"/>
                <a:ext cx="381794" cy="75338"/>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65" name="Oval 164"/>
            <p:cNvSpPr>
              <a:spLocks noChangeArrowheads="1"/>
            </p:cNvSpPr>
            <p:nvPr/>
          </p:nvSpPr>
          <p:spPr bwMode="auto">
            <a:xfrm>
              <a:off x="7368153" y="2285998"/>
              <a:ext cx="198894" cy="14181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66" name="Straight Connector 165"/>
            <p:cNvCxnSpPr>
              <a:cxnSpLocks noChangeShapeType="1"/>
              <a:stCxn id="165" idx="4"/>
            </p:cNvCxnSpPr>
            <p:nvPr/>
          </p:nvCxnSpPr>
          <p:spPr bwMode="auto">
            <a:xfrm rot="16200000" flipH="1">
              <a:off x="7369265" y="2527443"/>
              <a:ext cx="232834" cy="3358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67" name="Straight Connector 166"/>
            <p:cNvCxnSpPr>
              <a:cxnSpLocks noChangeShapeType="1"/>
            </p:cNvCxnSpPr>
            <p:nvPr/>
          </p:nvCxnSpPr>
          <p:spPr bwMode="auto">
            <a:xfrm rot="10800000" flipV="1">
              <a:off x="7239001" y="2472265"/>
              <a:ext cx="193728"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8" name="Straight Connector 167"/>
            <p:cNvCxnSpPr>
              <a:cxnSpLocks noChangeShapeType="1"/>
            </p:cNvCxnSpPr>
            <p:nvPr/>
          </p:nvCxnSpPr>
          <p:spPr bwMode="auto">
            <a:xfrm>
              <a:off x="7502472" y="2472265"/>
              <a:ext cx="193728"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69" name="Straight Connector 168"/>
            <p:cNvCxnSpPr>
              <a:cxnSpLocks noChangeShapeType="1"/>
            </p:cNvCxnSpPr>
            <p:nvPr/>
          </p:nvCxnSpPr>
          <p:spPr bwMode="auto">
            <a:xfrm rot="5400000">
              <a:off x="7317837" y="2710966"/>
              <a:ext cx="234950" cy="1343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70" name="Straight Connector 169"/>
            <p:cNvCxnSpPr>
              <a:cxnSpLocks noChangeShapeType="1"/>
            </p:cNvCxnSpPr>
            <p:nvPr/>
          </p:nvCxnSpPr>
          <p:spPr bwMode="auto">
            <a:xfrm rot="16200000" flipH="1">
              <a:off x="7417283" y="2745837"/>
              <a:ext cx="234950" cy="6457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71" name="Oval 170"/>
            <p:cNvSpPr>
              <a:spLocks noChangeArrowheads="1"/>
            </p:cNvSpPr>
            <p:nvPr/>
          </p:nvSpPr>
          <p:spPr bwMode="auto">
            <a:xfrm>
              <a:off x="7523136" y="2438398"/>
              <a:ext cx="193728" cy="14181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72" name="Straight Connector 171"/>
            <p:cNvCxnSpPr>
              <a:cxnSpLocks noChangeShapeType="1"/>
              <a:stCxn id="171" idx="4"/>
            </p:cNvCxnSpPr>
            <p:nvPr/>
          </p:nvCxnSpPr>
          <p:spPr bwMode="auto">
            <a:xfrm rot="16200000" flipH="1">
              <a:off x="7519082" y="2679844"/>
              <a:ext cx="232834" cy="3358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73" name="Straight Connector 172"/>
            <p:cNvCxnSpPr>
              <a:cxnSpLocks noChangeShapeType="1"/>
            </p:cNvCxnSpPr>
            <p:nvPr/>
          </p:nvCxnSpPr>
          <p:spPr bwMode="auto">
            <a:xfrm rot="10800000" flipV="1">
              <a:off x="7391400" y="2624666"/>
              <a:ext cx="196312"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74" name="Straight Connector 173"/>
            <p:cNvCxnSpPr>
              <a:cxnSpLocks noChangeShapeType="1"/>
            </p:cNvCxnSpPr>
            <p:nvPr/>
          </p:nvCxnSpPr>
          <p:spPr bwMode="auto">
            <a:xfrm>
              <a:off x="7652288" y="2624666"/>
              <a:ext cx="196312"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75" name="Straight Connector 174"/>
            <p:cNvCxnSpPr>
              <a:cxnSpLocks noChangeShapeType="1"/>
            </p:cNvCxnSpPr>
            <p:nvPr/>
          </p:nvCxnSpPr>
          <p:spPr bwMode="auto">
            <a:xfrm rot="5400000">
              <a:off x="7470236" y="2865949"/>
              <a:ext cx="234950" cy="12915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76" name="Straight Connector 175"/>
            <p:cNvCxnSpPr>
              <a:cxnSpLocks noChangeShapeType="1"/>
            </p:cNvCxnSpPr>
            <p:nvPr/>
          </p:nvCxnSpPr>
          <p:spPr bwMode="auto">
            <a:xfrm rot="16200000" flipH="1">
              <a:off x="7567100" y="2898237"/>
              <a:ext cx="234950" cy="64575"/>
            </a:xfrm>
            <a:prstGeom prst="line">
              <a:avLst/>
            </a:prstGeom>
            <a:noFill/>
            <a:ln w="25400">
              <a:solidFill>
                <a:srgbClr val="FFFFFF"/>
              </a:solidFill>
              <a:round/>
              <a:headEnd/>
              <a:tailEnd/>
            </a:ln>
            <a:effectLst>
              <a:outerShdw dist="20000" dir="5400000" rotWithShape="0">
                <a:srgbClr val="808080">
                  <a:alpha val="37999"/>
                </a:srgbClr>
              </a:outerShdw>
            </a:effectLst>
          </p:spPr>
        </p:cxnSp>
      </p:grpSp>
      <p:grpSp>
        <p:nvGrpSpPr>
          <p:cNvPr id="35853" name="Group 48"/>
          <p:cNvGrpSpPr>
            <a:grpSpLocks/>
          </p:cNvGrpSpPr>
          <p:nvPr/>
        </p:nvGrpSpPr>
        <p:grpSpPr bwMode="auto">
          <a:xfrm flipH="1">
            <a:off x="609600" y="2819400"/>
            <a:ext cx="468313" cy="685800"/>
            <a:chOff x="7086600" y="2133597"/>
            <a:chExt cx="762000" cy="914404"/>
          </a:xfrm>
        </p:grpSpPr>
        <p:grpSp>
          <p:nvGrpSpPr>
            <p:cNvPr id="35858" name="Group 32"/>
            <p:cNvGrpSpPr>
              <a:grpSpLocks/>
            </p:cNvGrpSpPr>
            <p:nvPr/>
          </p:nvGrpSpPr>
          <p:grpSpPr bwMode="auto">
            <a:xfrm>
              <a:off x="7086598" y="2133599"/>
              <a:ext cx="457643" cy="609603"/>
              <a:chOff x="7010400" y="1981204"/>
              <a:chExt cx="533917" cy="990604"/>
            </a:xfrm>
          </p:grpSpPr>
          <p:sp>
            <p:nvSpPr>
              <p:cNvPr id="197" name="Oval 196"/>
              <p:cNvSpPr>
                <a:spLocks noChangeArrowheads="1"/>
              </p:cNvSpPr>
              <p:nvPr/>
            </p:nvSpPr>
            <p:spPr bwMode="auto">
              <a:xfrm>
                <a:off x="7164094" y="1981202"/>
                <a:ext cx="226016" cy="230454"/>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98" name="Straight Connector 197"/>
              <p:cNvCxnSpPr>
                <a:cxnSpLocks noChangeShapeType="1"/>
                <a:stCxn id="197" idx="4"/>
              </p:cNvCxnSpPr>
              <p:nvPr/>
            </p:nvCxnSpPr>
            <p:spPr bwMode="auto">
              <a:xfrm rot="16200000" flipH="1">
                <a:off x="7107514" y="2382754"/>
                <a:ext cx="378356" cy="36163"/>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99" name="Straight Connector 198"/>
              <p:cNvCxnSpPr>
                <a:cxnSpLocks noChangeShapeType="1"/>
              </p:cNvCxnSpPr>
              <p:nvPr/>
            </p:nvCxnSpPr>
            <p:spPr bwMode="auto">
              <a:xfrm rot="10800000" flipV="1">
                <a:off x="7010402" y="2283886"/>
                <a:ext cx="229030" cy="15478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00" name="Straight Connector 199"/>
              <p:cNvCxnSpPr>
                <a:cxnSpLocks noChangeShapeType="1"/>
              </p:cNvCxnSpPr>
              <p:nvPr/>
            </p:nvCxnSpPr>
            <p:spPr bwMode="auto">
              <a:xfrm>
                <a:off x="7314772" y="2283886"/>
                <a:ext cx="229030" cy="154783"/>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01" name="Straight Connector 200"/>
              <p:cNvCxnSpPr>
                <a:cxnSpLocks noChangeShapeType="1"/>
              </p:cNvCxnSpPr>
              <p:nvPr/>
            </p:nvCxnSpPr>
            <p:spPr bwMode="auto">
              <a:xfrm rot="5400000">
                <a:off x="7048535" y="2705569"/>
                <a:ext cx="381794" cy="150678"/>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202" name="Straight Connector 201"/>
              <p:cNvCxnSpPr>
                <a:cxnSpLocks noChangeShapeType="1"/>
              </p:cNvCxnSpPr>
              <p:nvPr/>
            </p:nvCxnSpPr>
            <p:spPr bwMode="auto">
              <a:xfrm rot="16200000" flipH="1">
                <a:off x="7161543" y="2743239"/>
                <a:ext cx="381794" cy="75338"/>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85" name="Oval 184"/>
            <p:cNvSpPr>
              <a:spLocks noChangeArrowheads="1"/>
            </p:cNvSpPr>
            <p:nvPr/>
          </p:nvSpPr>
          <p:spPr bwMode="auto">
            <a:xfrm>
              <a:off x="7368153" y="2285998"/>
              <a:ext cx="198894" cy="14181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86" name="Straight Connector 185"/>
            <p:cNvCxnSpPr>
              <a:cxnSpLocks noChangeShapeType="1"/>
              <a:stCxn id="185" idx="4"/>
            </p:cNvCxnSpPr>
            <p:nvPr/>
          </p:nvCxnSpPr>
          <p:spPr bwMode="auto">
            <a:xfrm rot="16200000" flipH="1">
              <a:off x="7369265" y="2527443"/>
              <a:ext cx="232834" cy="3358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87" name="Straight Connector 186"/>
            <p:cNvCxnSpPr>
              <a:cxnSpLocks noChangeShapeType="1"/>
            </p:cNvCxnSpPr>
            <p:nvPr/>
          </p:nvCxnSpPr>
          <p:spPr bwMode="auto">
            <a:xfrm rot="10800000" flipV="1">
              <a:off x="7239001" y="2472265"/>
              <a:ext cx="193728"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8" name="Straight Connector 187"/>
            <p:cNvCxnSpPr>
              <a:cxnSpLocks noChangeShapeType="1"/>
            </p:cNvCxnSpPr>
            <p:nvPr/>
          </p:nvCxnSpPr>
          <p:spPr bwMode="auto">
            <a:xfrm>
              <a:off x="7502472" y="2472265"/>
              <a:ext cx="193728"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89" name="Straight Connector 188"/>
            <p:cNvCxnSpPr>
              <a:cxnSpLocks noChangeShapeType="1"/>
            </p:cNvCxnSpPr>
            <p:nvPr/>
          </p:nvCxnSpPr>
          <p:spPr bwMode="auto">
            <a:xfrm rot="5400000">
              <a:off x="7317837" y="2710966"/>
              <a:ext cx="234950" cy="134319"/>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90" name="Straight Connector 189"/>
            <p:cNvCxnSpPr>
              <a:cxnSpLocks noChangeShapeType="1"/>
            </p:cNvCxnSpPr>
            <p:nvPr/>
          </p:nvCxnSpPr>
          <p:spPr bwMode="auto">
            <a:xfrm rot="16200000" flipH="1">
              <a:off x="7417283" y="2745837"/>
              <a:ext cx="234950" cy="64575"/>
            </a:xfrm>
            <a:prstGeom prst="line">
              <a:avLst/>
            </a:prstGeom>
            <a:noFill/>
            <a:ln w="25400">
              <a:solidFill>
                <a:srgbClr val="FFFFFF"/>
              </a:solidFill>
              <a:round/>
              <a:headEnd/>
              <a:tailEnd/>
            </a:ln>
            <a:effectLst>
              <a:outerShdw dist="20000" dir="5400000" rotWithShape="0">
                <a:srgbClr val="808080">
                  <a:alpha val="37999"/>
                </a:srgbClr>
              </a:outerShdw>
            </a:effectLst>
          </p:spPr>
        </p:cxnSp>
        <p:sp>
          <p:nvSpPr>
            <p:cNvPr id="191" name="Oval 190"/>
            <p:cNvSpPr>
              <a:spLocks noChangeArrowheads="1"/>
            </p:cNvSpPr>
            <p:nvPr/>
          </p:nvSpPr>
          <p:spPr bwMode="auto">
            <a:xfrm>
              <a:off x="7523136" y="2438398"/>
              <a:ext cx="193728" cy="141818"/>
            </a:xfrm>
            <a:prstGeom prst="ellipse">
              <a:avLst/>
            </a:prstGeom>
            <a:solidFill>
              <a:srgbClr val="FFFFFF"/>
            </a:solidFill>
            <a:ln w="9525">
              <a:solidFill>
                <a:srgbClr val="396CA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cxnSp>
          <p:nvCxnSpPr>
            <p:cNvPr id="192" name="Straight Connector 191"/>
            <p:cNvCxnSpPr>
              <a:cxnSpLocks noChangeShapeType="1"/>
              <a:stCxn id="191" idx="4"/>
            </p:cNvCxnSpPr>
            <p:nvPr/>
          </p:nvCxnSpPr>
          <p:spPr bwMode="auto">
            <a:xfrm rot="16200000" flipH="1">
              <a:off x="7519082" y="2679844"/>
              <a:ext cx="232834" cy="3358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193" name="Straight Connector 192"/>
            <p:cNvCxnSpPr>
              <a:cxnSpLocks noChangeShapeType="1"/>
            </p:cNvCxnSpPr>
            <p:nvPr/>
          </p:nvCxnSpPr>
          <p:spPr bwMode="auto">
            <a:xfrm rot="10800000" flipV="1">
              <a:off x="7391400" y="2624666"/>
              <a:ext cx="196312"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94" name="Straight Connector 193"/>
            <p:cNvCxnSpPr>
              <a:cxnSpLocks noChangeShapeType="1"/>
            </p:cNvCxnSpPr>
            <p:nvPr/>
          </p:nvCxnSpPr>
          <p:spPr bwMode="auto">
            <a:xfrm>
              <a:off x="7652288" y="2624666"/>
              <a:ext cx="196312" cy="95251"/>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95" name="Straight Connector 194"/>
            <p:cNvCxnSpPr>
              <a:cxnSpLocks noChangeShapeType="1"/>
            </p:cNvCxnSpPr>
            <p:nvPr/>
          </p:nvCxnSpPr>
          <p:spPr bwMode="auto">
            <a:xfrm rot="5400000">
              <a:off x="7470236" y="2865949"/>
              <a:ext cx="234950" cy="129152"/>
            </a:xfrm>
            <a:prstGeom prst="line">
              <a:avLst/>
            </a:prstGeom>
            <a:noFill/>
            <a:ln w="25400">
              <a:solidFill>
                <a:srgbClr val="FFFFFF"/>
              </a:solidFill>
              <a:round/>
              <a:headEnd/>
              <a:tailEnd/>
            </a:ln>
            <a:effectLst>
              <a:outerShdw dist="20000" dir="5400000" rotWithShape="0">
                <a:srgbClr val="808080">
                  <a:alpha val="37999"/>
                </a:srgbClr>
              </a:outerShdw>
            </a:effectLst>
          </p:spPr>
        </p:cxnSp>
        <p:cxnSp>
          <p:nvCxnSpPr>
            <p:cNvPr id="196" name="Straight Connector 195"/>
            <p:cNvCxnSpPr>
              <a:cxnSpLocks noChangeShapeType="1"/>
            </p:cNvCxnSpPr>
            <p:nvPr/>
          </p:nvCxnSpPr>
          <p:spPr bwMode="auto">
            <a:xfrm rot="16200000" flipH="1">
              <a:off x="7567100" y="2898237"/>
              <a:ext cx="234950" cy="64575"/>
            </a:xfrm>
            <a:prstGeom prst="line">
              <a:avLst/>
            </a:prstGeom>
            <a:noFill/>
            <a:ln w="25400">
              <a:solidFill>
                <a:srgbClr val="FFFFFF"/>
              </a:solidFill>
              <a:round/>
              <a:headEnd/>
              <a:tailEnd/>
            </a:ln>
            <a:effectLst>
              <a:outerShdw dist="20000" dir="5400000" rotWithShape="0">
                <a:srgbClr val="808080">
                  <a:alpha val="37999"/>
                </a:srgbClr>
              </a:outerShdw>
            </a:effectLst>
          </p:spPr>
        </p:cxnSp>
      </p:grpSp>
      <p:sp>
        <p:nvSpPr>
          <p:cNvPr id="183" name="TextBox 182"/>
          <p:cNvSpPr txBox="1"/>
          <p:nvPr/>
        </p:nvSpPr>
        <p:spPr>
          <a:xfrm>
            <a:off x="4572000" y="4038600"/>
            <a:ext cx="4114800" cy="954088"/>
          </a:xfrm>
          <a:prstGeom prst="rect">
            <a:avLst/>
          </a:prstGeom>
          <a:noFill/>
        </p:spPr>
        <p:txBody>
          <a:bodyPr>
            <a:spAutoFit/>
          </a:bodyPr>
          <a:lstStyle/>
          <a:p>
            <a:pPr algn="ctr">
              <a:defRPr/>
            </a:pPr>
            <a:r>
              <a:rPr lang="en-US" sz="2800" i="1" dirty="0">
                <a:solidFill>
                  <a:srgbClr val="FFCC00"/>
                </a:solidFill>
                <a:effectLst>
                  <a:outerShdw blurRad="38100" dist="38100" dir="2700000" algn="tl">
                    <a:srgbClr val="000000"/>
                  </a:outerShdw>
                </a:effectLst>
                <a:latin typeface="Arial" pitchFamily="-109" charset="0"/>
                <a:cs typeface="+mn-cs"/>
              </a:rPr>
              <a:t>What role, then, for publishers and libraries?</a:t>
            </a:r>
          </a:p>
        </p:txBody>
      </p:sp>
      <p:sp>
        <p:nvSpPr>
          <p:cNvPr id="203" name="Oval 202"/>
          <p:cNvSpPr>
            <a:spLocks noChangeArrowheads="1"/>
          </p:cNvSpPr>
          <p:nvPr/>
        </p:nvSpPr>
        <p:spPr bwMode="auto">
          <a:xfrm>
            <a:off x="5257800" y="685800"/>
            <a:ext cx="3048000" cy="3048000"/>
          </a:xfrm>
          <a:prstGeom prst="ellipse">
            <a:avLst/>
          </a:prstGeom>
          <a:noFill/>
          <a:ln w="28575">
            <a:solidFill>
              <a:schemeClr val="tx1"/>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204" name="TextBox 203"/>
          <p:cNvSpPr txBox="1"/>
          <p:nvPr/>
        </p:nvSpPr>
        <p:spPr>
          <a:xfrm>
            <a:off x="6477000" y="600670"/>
            <a:ext cx="685800" cy="923330"/>
          </a:xfrm>
          <a:prstGeom prst="rect">
            <a:avLst/>
          </a:prstGeom>
          <a:noFill/>
        </p:spPr>
        <p:txBody>
          <a:bodyPr>
            <a:spAutoFit/>
          </a:bodyPr>
          <a:lstStyle/>
          <a:p>
            <a:pPr>
              <a:defRPr/>
            </a:pPr>
            <a:r>
              <a:rPr lang="en-US" sz="5400" b="1" dirty="0">
                <a:ln>
                  <a:solidFill>
                    <a:srgbClr val="FF0000"/>
                  </a:solidFill>
                </a:ln>
                <a:solidFill>
                  <a:srgbClr val="FFFFFF"/>
                </a:solidFill>
                <a:latin typeface="Arial" pitchFamily="-109" charset="0"/>
                <a:cs typeface="+mn-cs"/>
              </a:rPr>
              <a:t>?</a:t>
            </a:r>
          </a:p>
        </p:txBody>
      </p:sp>
      <p:sp>
        <p:nvSpPr>
          <p:cNvPr id="163" name="TextBox 162"/>
          <p:cNvSpPr txBox="1"/>
          <p:nvPr/>
        </p:nvSpPr>
        <p:spPr>
          <a:xfrm>
            <a:off x="4724400" y="5105400"/>
            <a:ext cx="3886200" cy="954088"/>
          </a:xfrm>
          <a:prstGeom prst="rect">
            <a:avLst/>
          </a:prstGeom>
          <a:noFill/>
        </p:spPr>
        <p:txBody>
          <a:bodyPr>
            <a:spAutoFit/>
          </a:bodyPr>
          <a:lstStyle/>
          <a:p>
            <a:pPr>
              <a:defRPr/>
            </a:pPr>
            <a:r>
              <a:rPr lang="en-US" sz="2800" i="1" dirty="0">
                <a:solidFill>
                  <a:srgbClr val="FFCC00"/>
                </a:solidFill>
                <a:effectLst>
                  <a:outerShdw blurRad="50800" dist="38100" dir="2700000">
                    <a:srgbClr val="000000"/>
                  </a:outerShdw>
                </a:effectLst>
                <a:latin typeface="Arial" pitchFamily="-109" charset="0"/>
                <a:cs typeface="+mn-cs"/>
              </a:rPr>
              <a:t>How can we/they add value in a new system?</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6983380"/>
        </p:xfrm>
        <a:graphic>
          <a:graphicData uri="http://schemas.openxmlformats.org/drawingml/2006/table">
            <a:tbl>
              <a:tblPr/>
              <a:tblGrid>
                <a:gridCol w="1643063"/>
                <a:gridCol w="3643312"/>
                <a:gridCol w="3857625"/>
              </a:tblGrid>
              <a:tr h="365125">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charset="0"/>
                          <a:cs typeface="Arial" charset="0"/>
                        </a:rPr>
                        <a:t>Function</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1C306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charset="0"/>
                          <a:cs typeface="Arial" charset="0"/>
                        </a:rPr>
                        <a:t>Old System</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1C3069"/>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charset="0"/>
                          <a:cs typeface="Arial" charset="0"/>
                        </a:rPr>
                        <a:t>New System</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1C3069"/>
                    </a:solidFill>
                  </a:tcPr>
                </a:tc>
              </a:tr>
              <a:tr h="7016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Formulation</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ED5E0"/>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Alone or in laboratory with graduate students and colleagues</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ED5E0"/>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cs typeface="Arial" charset="0"/>
                          <a:sym typeface="Wingdings" pitchFamily="2" charset="2"/>
                        </a:rPr>
                        <a:t>And…</a:t>
                      </a:r>
                      <a:endParaRPr kumimoji="0" lang="en-US" sz="1800" b="1" i="0" u="none" strike="noStrike" cap="none" normalizeH="0" baseline="0" smtClean="0">
                        <a:ln>
                          <a:noFill/>
                        </a:ln>
                        <a:solidFill>
                          <a:srgbClr val="FF0000"/>
                        </a:solidFill>
                        <a:effectLst/>
                        <a:latin typeface="Arial"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With colleagues all over the web</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ED5E0"/>
                    </a:solidFill>
                  </a:tcPr>
                </a:tc>
              </a:tr>
              <a:tr h="12525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Registration</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FF1F5"/>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Journal submission</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Book publication</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Conference presentation</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Working paper / Technical Report</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FF1F5"/>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cs typeface="Arial" charset="0"/>
                          <a:sym typeface="Wingdings" pitchFamily="2" charset="2"/>
                        </a:rPr>
                        <a:t>And…</a:t>
                      </a:r>
                      <a:endParaRPr kumimoji="0" lang="en-US" sz="1800" b="1" i="0" u="none" strike="noStrike" cap="none" normalizeH="0" baseline="0" smtClean="0">
                        <a:ln>
                          <a:noFill/>
                        </a:ln>
                        <a:solidFill>
                          <a:srgbClr val="FF0000"/>
                        </a:solidFill>
                        <a:effectLst/>
                        <a:latin typeface="Arial"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Blogs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Disciplinary repositories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Open notebooks</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FF1F5"/>
                    </a:solidFill>
                  </a:tcPr>
                </a:tc>
              </a:tr>
              <a:tr h="9144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Certification</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CED5E0"/>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Publishers through peer review</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Universities indirectly through promotion and tenure</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ED5E0"/>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cs typeface="Arial" charset="0"/>
                          <a:sym typeface="Wingdings" pitchFamily="2" charset="2"/>
                        </a:rPr>
                        <a:t>And…</a:t>
                      </a:r>
                      <a:endParaRPr kumimoji="0" lang="en-US" sz="1800" b="1" i="0" u="none" strike="noStrike" cap="none" normalizeH="0" baseline="0" smtClean="0">
                        <a:ln>
                          <a:noFill/>
                        </a:ln>
                        <a:solidFill>
                          <a:srgbClr val="FF0000"/>
                        </a:solidFill>
                        <a:effectLst/>
                        <a:latin typeface="Arial"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sym typeface="Wingdings" pitchFamily="2" charset="2"/>
                        </a:rPr>
                        <a:t>Accuracy/good science review (PloS One)</a:t>
                      </a:r>
                      <a:br>
                        <a:rPr kumimoji="0" lang="en-US" sz="1800" b="0" i="0" u="none" strike="noStrike" cap="none" normalizeH="0" baseline="0" smtClean="0">
                          <a:ln>
                            <a:noFill/>
                          </a:ln>
                          <a:solidFill>
                            <a:srgbClr val="000000"/>
                          </a:solidFill>
                          <a:effectLst/>
                          <a:latin typeface="Arial" charset="0"/>
                          <a:cs typeface="Arial" charset="0"/>
                          <a:sym typeface="Wingdings" pitchFamily="2" charset="2"/>
                        </a:rPr>
                      </a:br>
                      <a:r>
                        <a:rPr kumimoji="0" lang="en-US" sz="1800" b="0" i="0" u="none" strike="noStrike" cap="none" normalizeH="0" baseline="0" smtClean="0">
                          <a:ln>
                            <a:noFill/>
                          </a:ln>
                          <a:solidFill>
                            <a:srgbClr val="000000"/>
                          </a:solidFill>
                          <a:effectLst/>
                          <a:latin typeface="Arial" charset="0"/>
                          <a:cs typeface="Arial" charset="0"/>
                          <a:sym typeface="Wingdings" pitchFamily="2" charset="2"/>
                        </a:rPr>
                        <a:t>Open peer review</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ED5E0"/>
                    </a:solidFill>
                  </a:tcPr>
                </a:tc>
              </a:tr>
              <a:tr h="17367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Dissemination</a:t>
                      </a:r>
                    </a:p>
                  </a:txBody>
                  <a:tcPr marT="45716" marB="45716"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EFF1F5"/>
                    </a:solidFill>
                  </a:tcPr>
                </a:tc>
                <a:tc>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Libraries</a:t>
                      </a:r>
                    </a:p>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Publishers – journals and monographs</a:t>
                      </a:r>
                    </a:p>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Scholarly societies thru publications &amp; conferences</a:t>
                      </a:r>
                    </a:p>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Abstract and Indexing Services</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FF1F5"/>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cs typeface="Arial" charset="0"/>
                          <a:sym typeface="Wingdings" pitchFamily="2" charset="2"/>
                        </a:rPr>
                        <a:t>And…</a:t>
                      </a:r>
                      <a:endParaRPr kumimoji="0" lang="en-US" sz="1800" b="1" i="0" u="none" strike="noStrike" cap="none" normalizeH="0" baseline="0" smtClean="0">
                        <a:ln>
                          <a:noFill/>
                        </a:ln>
                        <a:solidFill>
                          <a:srgbClr val="FF0000"/>
                        </a:solidFill>
                        <a:effectLst/>
                        <a:latin typeface="Arial" charset="0"/>
                        <a:cs typeface="Arial" charset="0"/>
                      </a:endParaRPr>
                    </a:p>
                    <a:p>
                      <a:pPr marL="0" marR="0" lvl="0" indent="0" algn="l" defTabSz="457200" rtl="0" eaLnBrk="1" fontAlgn="base" latinLnBrk="0" hangingPunct="1">
                        <a:lnSpc>
                          <a:spcPct val="100000"/>
                        </a:lnSpc>
                        <a:spcBef>
                          <a:spcPct val="0"/>
                        </a:spcBef>
                        <a:spcAft>
                          <a:spcPct val="0"/>
                        </a:spcAft>
                        <a:buClrTx/>
                        <a:buSzTx/>
                        <a:buFont typeface="Wingdings" pitchFamily="2" charset="2"/>
                        <a:buNone/>
                        <a:tabLst/>
                      </a:pPr>
                      <a:r>
                        <a:rPr kumimoji="0" lang="en-US" sz="1800" b="0" i="0" u="none" strike="noStrike" cap="none" normalizeH="0" baseline="0" smtClean="0">
                          <a:ln>
                            <a:noFill/>
                          </a:ln>
                          <a:solidFill>
                            <a:srgbClr val="000000"/>
                          </a:solidFill>
                          <a:effectLst/>
                          <a:latin typeface="Arial" charset="0"/>
                          <a:cs typeface="Arial" charset="0"/>
                          <a:sym typeface="Wingdings" pitchFamily="2" charset="2"/>
                        </a:rPr>
                        <a:t>Blogs</a:t>
                      </a:r>
                    </a:p>
                    <a:p>
                      <a:pPr marL="0" marR="0" lvl="0" indent="0" algn="l" defTabSz="457200" rtl="0" eaLnBrk="1" fontAlgn="base" latinLnBrk="0" hangingPunct="1">
                        <a:lnSpc>
                          <a:spcPct val="100000"/>
                        </a:lnSpc>
                        <a:spcBef>
                          <a:spcPct val="0"/>
                        </a:spcBef>
                        <a:spcAft>
                          <a:spcPct val="0"/>
                        </a:spcAft>
                        <a:buClrTx/>
                        <a:buSzTx/>
                        <a:buFont typeface="Wingdings" pitchFamily="2" charset="2"/>
                        <a:buNone/>
                        <a:tabLst/>
                      </a:pPr>
                      <a:r>
                        <a:rPr kumimoji="0" lang="en-US" sz="1800" b="0" i="0" u="none" strike="noStrike" cap="none" normalizeH="0" baseline="0" smtClean="0">
                          <a:ln>
                            <a:noFill/>
                          </a:ln>
                          <a:solidFill>
                            <a:srgbClr val="000000"/>
                          </a:solidFill>
                          <a:effectLst/>
                          <a:latin typeface="Arial" charset="0"/>
                          <a:cs typeface="Arial" charset="0"/>
                          <a:sym typeface="Wingdings" pitchFamily="2" charset="2"/>
                        </a:rPr>
                        <a:t>Repositories</a:t>
                      </a:r>
                    </a:p>
                    <a:p>
                      <a:pPr marL="0" marR="0" lvl="0" indent="0" algn="l" defTabSz="457200" rtl="0" eaLnBrk="1" fontAlgn="base" latinLnBrk="0" hangingPunct="1">
                        <a:lnSpc>
                          <a:spcPct val="100000"/>
                        </a:lnSpc>
                        <a:spcBef>
                          <a:spcPct val="0"/>
                        </a:spcBef>
                        <a:spcAft>
                          <a:spcPct val="0"/>
                        </a:spcAft>
                        <a:buClrTx/>
                        <a:buSzTx/>
                        <a:buFont typeface="Wingdings" pitchFamily="2" charset="2"/>
                        <a:buNone/>
                        <a:tabLst/>
                      </a:pPr>
                      <a:r>
                        <a:rPr kumimoji="0" lang="en-US" sz="1800" b="0" i="0" u="none" strike="noStrike" cap="none" normalizeH="0" baseline="0" smtClean="0">
                          <a:ln>
                            <a:noFill/>
                          </a:ln>
                          <a:solidFill>
                            <a:srgbClr val="000000"/>
                          </a:solidFill>
                          <a:effectLst/>
                          <a:latin typeface="Arial" charset="0"/>
                          <a:cs typeface="Arial" charset="0"/>
                          <a:sym typeface="Wingdings" pitchFamily="2" charset="2"/>
                        </a:rPr>
                        <a:t>Google and other web search engines</a:t>
                      </a:r>
                    </a:p>
                    <a:p>
                      <a:pPr marL="0" marR="0" lvl="0" indent="0" algn="l" defTabSz="457200" rtl="0" eaLnBrk="1" fontAlgn="base" latinLnBrk="0" hangingPunct="1">
                        <a:lnSpc>
                          <a:spcPct val="100000"/>
                        </a:lnSpc>
                        <a:spcBef>
                          <a:spcPct val="0"/>
                        </a:spcBef>
                        <a:spcAft>
                          <a:spcPct val="0"/>
                        </a:spcAft>
                        <a:buClrTx/>
                        <a:buSzTx/>
                        <a:buFont typeface="Wingdings" pitchFamily="2" charset="2"/>
                        <a:buNone/>
                        <a:tabLst/>
                      </a:pPr>
                      <a:r>
                        <a:rPr kumimoji="0" lang="en-US" sz="1800" b="0" i="0" u="none" strike="noStrike" cap="none" normalizeH="0" baseline="0" smtClean="0">
                          <a:ln>
                            <a:noFill/>
                          </a:ln>
                          <a:solidFill>
                            <a:srgbClr val="000000"/>
                          </a:solidFill>
                          <a:effectLst/>
                          <a:latin typeface="Arial" charset="0"/>
                          <a:cs typeface="Arial" charset="0"/>
                          <a:sym typeface="Wingdings" pitchFamily="2" charset="2"/>
                        </a:rPr>
                        <a:t>Funding agency mandates</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FF1F5"/>
                    </a:solidFill>
                  </a:tcPr>
                </a:tc>
              </a:tr>
              <a:tr h="17367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Archiving</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CED5E0"/>
                    </a:solidFill>
                  </a:tcPr>
                </a:tc>
                <a:tc>
                  <a:txBody>
                    <a:bodyPr/>
                    <a:lstStyle/>
                    <a:p>
                      <a:pPr marL="228600" marR="0" lvl="0" indent="-22860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Libraries</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ED5E0"/>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cs typeface="Arial" charset="0"/>
                          <a:sym typeface="Wingdings" pitchFamily="2" charset="2"/>
                        </a:rPr>
                        <a:t>And…</a:t>
                      </a:r>
                      <a:endParaRPr kumimoji="0" lang="en-US" sz="1800" b="1" i="0" u="none" strike="noStrike" cap="none" normalizeH="0" baseline="0" smtClean="0">
                        <a:ln>
                          <a:noFill/>
                        </a:ln>
                        <a:solidFill>
                          <a:srgbClr val="FF0000"/>
                        </a:solidFill>
                        <a:effectLst/>
                        <a:latin typeface="Arial" charset="0"/>
                        <a:cs typeface="Arial"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Collaborations like Portico &amp; Hathi Trust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Disciplinary and institutional repositories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cs typeface="Arial" charset="0"/>
                        </a:rPr>
                        <a:t>Publishers</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ED5E0"/>
                    </a:solidFill>
                  </a:tcPr>
                </a:tc>
              </a:tr>
            </a:tbl>
          </a:graphicData>
        </a:graphic>
      </p:graphicFrame>
      <p:sp>
        <p:nvSpPr>
          <p:cNvPr id="2" name="TextBox 1"/>
          <p:cNvSpPr txBox="1"/>
          <p:nvPr/>
        </p:nvSpPr>
        <p:spPr>
          <a:xfrm>
            <a:off x="5364163" y="692150"/>
            <a:ext cx="3311525" cy="369888"/>
          </a:xfrm>
          <a:prstGeom prst="rect">
            <a:avLst/>
          </a:prstGeom>
          <a:solidFill>
            <a:schemeClr val="accent5">
              <a:lumMod val="60000"/>
              <a:lumOff val="40000"/>
            </a:schemeClr>
          </a:solidFill>
        </p:spPr>
        <p:txBody>
          <a:bodyPr>
            <a:spAutoFit/>
          </a:bodyPr>
          <a:lstStyle/>
          <a:p>
            <a:endParaRPr lang="en-US"/>
          </a:p>
        </p:txBody>
      </p:sp>
      <p:sp>
        <p:nvSpPr>
          <p:cNvPr id="5" name="TextBox 4"/>
          <p:cNvSpPr txBox="1"/>
          <p:nvPr/>
        </p:nvSpPr>
        <p:spPr>
          <a:xfrm>
            <a:off x="5364163" y="1412875"/>
            <a:ext cx="2520950" cy="863600"/>
          </a:xfrm>
          <a:prstGeom prst="rect">
            <a:avLst/>
          </a:prstGeom>
          <a:solidFill>
            <a:schemeClr val="accent5">
              <a:lumMod val="20000"/>
              <a:lumOff val="80000"/>
            </a:schemeClr>
          </a:solidFill>
        </p:spPr>
        <p:txBody>
          <a:bodyPr/>
          <a:lstStyle/>
          <a:p>
            <a:endParaRPr lang="en-US"/>
          </a:p>
        </p:txBody>
      </p:sp>
      <p:sp>
        <p:nvSpPr>
          <p:cNvPr id="6" name="TextBox 5"/>
          <p:cNvSpPr txBox="1"/>
          <p:nvPr/>
        </p:nvSpPr>
        <p:spPr>
          <a:xfrm>
            <a:off x="5364163" y="2636838"/>
            <a:ext cx="3168650" cy="863600"/>
          </a:xfrm>
          <a:prstGeom prst="rect">
            <a:avLst/>
          </a:prstGeom>
          <a:solidFill>
            <a:schemeClr val="accent5">
              <a:lumMod val="60000"/>
              <a:lumOff val="40000"/>
            </a:schemeClr>
          </a:solidFill>
        </p:spPr>
        <p:txBody>
          <a:bodyPr/>
          <a:lstStyle/>
          <a:p>
            <a:endParaRPr lang="en-US"/>
          </a:p>
        </p:txBody>
      </p:sp>
      <p:sp>
        <p:nvSpPr>
          <p:cNvPr id="7" name="TextBox 6"/>
          <p:cNvSpPr txBox="1"/>
          <p:nvPr/>
        </p:nvSpPr>
        <p:spPr>
          <a:xfrm>
            <a:off x="5364163" y="3860800"/>
            <a:ext cx="3168650" cy="1368425"/>
          </a:xfrm>
          <a:prstGeom prst="rect">
            <a:avLst/>
          </a:prstGeom>
          <a:solidFill>
            <a:schemeClr val="accent5">
              <a:lumMod val="20000"/>
              <a:lumOff val="80000"/>
            </a:schemeClr>
          </a:solidFill>
        </p:spPr>
        <p:txBody>
          <a:bodyPr/>
          <a:lstStyle/>
          <a:p>
            <a:endParaRPr lang="en-US"/>
          </a:p>
        </p:txBody>
      </p:sp>
      <p:sp>
        <p:nvSpPr>
          <p:cNvPr id="8" name="TextBox 7"/>
          <p:cNvSpPr txBox="1"/>
          <p:nvPr/>
        </p:nvSpPr>
        <p:spPr>
          <a:xfrm>
            <a:off x="5330825" y="5589588"/>
            <a:ext cx="3633788" cy="1368425"/>
          </a:xfrm>
          <a:prstGeom prst="rect">
            <a:avLst/>
          </a:prstGeom>
          <a:solidFill>
            <a:schemeClr val="accent5">
              <a:lumMod val="60000"/>
              <a:lumOff val="40000"/>
            </a:schemeClr>
          </a:solidFill>
        </p:spPr>
        <p:txBody>
          <a:bodyPr/>
          <a:lstStyle/>
          <a:p>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1282700"/>
            <a:ext cx="5791200" cy="1784350"/>
          </a:xfrm>
          <a:prstGeom prst="rect">
            <a:avLst/>
          </a:prstGeom>
          <a:noFill/>
        </p:spPr>
        <p:txBody>
          <a:bodyPr>
            <a:spAutoFit/>
          </a:bodyPr>
          <a:lstStyle/>
          <a:p>
            <a:r>
              <a:rPr lang="en-US" sz="3600">
                <a:latin typeface="Lucida Sans" pitchFamily="34" charset="0"/>
              </a:rPr>
              <a:t>disruption:  </a:t>
            </a:r>
          </a:p>
          <a:p>
            <a:endParaRPr lang="en-US" sz="800">
              <a:latin typeface="Lucida Sans" pitchFamily="34" charset="0"/>
            </a:endParaRPr>
          </a:p>
          <a:p>
            <a:r>
              <a:rPr lang="en-US" sz="4800">
                <a:solidFill>
                  <a:srgbClr val="CCFFFF"/>
                </a:solidFill>
                <a:effectLst>
                  <a:outerShdw blurRad="38100" dist="38100" dir="2700000" algn="tl">
                    <a:srgbClr val="000000"/>
                  </a:outerShdw>
                </a:effectLst>
                <a:latin typeface="Lucida Sans" pitchFamily="34" charset="0"/>
              </a:rPr>
              <a:t>Open Movement </a:t>
            </a:r>
          </a:p>
          <a:p>
            <a:endParaRPr lang="en-US"/>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5791200" cy="1384300"/>
          </a:xfrm>
          <a:prstGeom prst="rect">
            <a:avLst/>
          </a:prstGeom>
          <a:noFill/>
        </p:spPr>
        <p:txBody>
          <a:bodyPr>
            <a:spAutoFit/>
          </a:bodyPr>
          <a:lstStyle/>
          <a:p>
            <a:r>
              <a:rPr lang="en-US" sz="3000">
                <a:latin typeface="Lucida Sans" pitchFamily="34" charset="0"/>
              </a:rPr>
              <a:t>disruption:</a:t>
            </a:r>
            <a:r>
              <a:rPr lang="en-US" sz="2800">
                <a:latin typeface="Lucida Sans" pitchFamily="34" charset="0"/>
              </a:rPr>
              <a:t>  </a:t>
            </a:r>
          </a:p>
          <a:p>
            <a:r>
              <a:rPr lang="en-US" sz="3600">
                <a:solidFill>
                  <a:srgbClr val="CCFFFF"/>
                </a:solidFill>
                <a:effectLst>
                  <a:outerShdw blurRad="38100" dist="38100" dir="2700000" algn="tl">
                    <a:srgbClr val="000000"/>
                  </a:outerShdw>
                </a:effectLst>
                <a:latin typeface="Lucida Sans" pitchFamily="34" charset="0"/>
              </a:rPr>
              <a:t>Open Movement </a:t>
            </a:r>
          </a:p>
          <a:p>
            <a:endParaRPr lang="en-US"/>
          </a:p>
        </p:txBody>
      </p:sp>
      <p:sp>
        <p:nvSpPr>
          <p:cNvPr id="41986" name="TextBox 3"/>
          <p:cNvSpPr txBox="1">
            <a:spLocks noChangeArrowheads="1"/>
          </p:cNvSpPr>
          <p:nvPr/>
        </p:nvSpPr>
        <p:spPr bwMode="auto">
          <a:xfrm>
            <a:off x="1187450" y="2071688"/>
            <a:ext cx="7561263" cy="3540125"/>
          </a:xfrm>
          <a:prstGeom prst="rect">
            <a:avLst/>
          </a:prstGeom>
          <a:noFill/>
          <a:ln w="9525">
            <a:noFill/>
            <a:miter lim="800000"/>
            <a:headEnd/>
            <a:tailEnd/>
          </a:ln>
        </p:spPr>
        <p:txBody>
          <a:bodyPr>
            <a:spAutoFit/>
          </a:bodyPr>
          <a:lstStyle/>
          <a:p>
            <a:pPr marL="685800" indent="-685800">
              <a:buFont typeface="Arial" charset="0"/>
              <a:buChar char="•"/>
            </a:pPr>
            <a:r>
              <a:rPr lang="en-US" sz="4000">
                <a:solidFill>
                  <a:srgbClr val="FFCC00"/>
                </a:solidFill>
              </a:rPr>
              <a:t>Open access to scholarship</a:t>
            </a:r>
            <a:br>
              <a:rPr lang="en-US" sz="4000">
                <a:solidFill>
                  <a:srgbClr val="FFCC00"/>
                </a:solidFill>
              </a:rPr>
            </a:br>
            <a:endParaRPr lang="en-US" sz="1200">
              <a:solidFill>
                <a:srgbClr val="FFCC00"/>
              </a:solidFill>
            </a:endParaRPr>
          </a:p>
          <a:p>
            <a:pPr marL="685800" indent="-685800">
              <a:buFont typeface="Arial" charset="0"/>
              <a:buChar char="•"/>
            </a:pPr>
            <a:r>
              <a:rPr lang="en-US" sz="4000">
                <a:solidFill>
                  <a:srgbClr val="FFCC00"/>
                </a:solidFill>
              </a:rPr>
              <a:t>Public access to taxpayer funded research</a:t>
            </a:r>
            <a:br>
              <a:rPr lang="en-US" sz="4000">
                <a:solidFill>
                  <a:srgbClr val="FFCC00"/>
                </a:solidFill>
              </a:rPr>
            </a:br>
            <a:endParaRPr lang="en-US" sz="1200">
              <a:solidFill>
                <a:srgbClr val="FFCC00"/>
              </a:solidFill>
            </a:endParaRPr>
          </a:p>
          <a:p>
            <a:pPr marL="685800" indent="-685800">
              <a:buFont typeface="Arial" charset="0"/>
              <a:buChar char="•"/>
            </a:pPr>
            <a:r>
              <a:rPr lang="en-US" sz="4000">
                <a:solidFill>
                  <a:srgbClr val="FFCC00"/>
                </a:solidFill>
              </a:rPr>
              <a:t>Social movements toward sharing and remix</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3" name="Group 5"/>
          <p:cNvGrpSpPr>
            <a:grpSpLocks/>
          </p:cNvGrpSpPr>
          <p:nvPr/>
        </p:nvGrpSpPr>
        <p:grpSpPr bwMode="auto">
          <a:xfrm>
            <a:off x="1865313" y="-26988"/>
            <a:ext cx="5402262" cy="4953001"/>
            <a:chOff x="2827669" y="-654903"/>
            <a:chExt cx="5401931" cy="4953000"/>
          </a:xfrm>
        </p:grpSpPr>
        <p:sp>
          <p:nvSpPr>
            <p:cNvPr id="58370" name="TextBox 5"/>
            <p:cNvSpPr txBox="1">
              <a:spLocks noChangeArrowheads="1"/>
            </p:cNvSpPr>
            <p:nvPr/>
          </p:nvSpPr>
          <p:spPr bwMode="auto">
            <a:xfrm>
              <a:off x="3886200" y="990600"/>
              <a:ext cx="2438400" cy="830997"/>
            </a:xfrm>
            <a:prstGeom prst="rect">
              <a:avLst/>
            </a:prstGeom>
            <a:noFill/>
            <a:ln w="9525">
              <a:noFill/>
              <a:miter lim="800000"/>
              <a:headEnd/>
              <a:tailEnd/>
            </a:ln>
          </p:spPr>
          <p:txBody>
            <a:bodyPr>
              <a:spAutoFit/>
            </a:bodyPr>
            <a:lstStyle/>
            <a:p>
              <a:pPr>
                <a:defRPr/>
              </a:pPr>
              <a:r>
                <a:rPr lang="en-US" sz="4800" dirty="0">
                  <a:ln>
                    <a:solidFill>
                      <a:srgbClr val="F6B600"/>
                    </a:solidFill>
                  </a:ln>
                  <a:solidFill>
                    <a:srgbClr val="F6B600"/>
                  </a:solidFill>
                  <a:effectLst>
                    <a:outerShdw blurRad="50800" dist="38100" dir="2700000">
                      <a:srgbClr val="000000"/>
                    </a:outerShdw>
                  </a:effectLst>
                  <a:latin typeface="Arial" pitchFamily="34" charset="0"/>
                  <a:ea typeface="Lucida Bright" pitchFamily="-110" charset="0"/>
                  <a:cs typeface="+mn-cs"/>
                </a:rPr>
                <a:t>Market</a:t>
              </a:r>
            </a:p>
          </p:txBody>
        </p:sp>
        <p:sp>
          <p:nvSpPr>
            <p:cNvPr id="3" name="TextBox 5"/>
            <p:cNvSpPr txBox="1">
              <a:spLocks noChangeArrowheads="1"/>
            </p:cNvSpPr>
            <p:nvPr/>
          </p:nvSpPr>
          <p:spPr bwMode="auto">
            <a:xfrm>
              <a:off x="3886200" y="1905000"/>
              <a:ext cx="3429000" cy="830997"/>
            </a:xfrm>
            <a:prstGeom prst="rect">
              <a:avLst/>
            </a:prstGeom>
            <a:noFill/>
            <a:ln w="9525">
              <a:noFill/>
              <a:miter lim="800000"/>
              <a:headEnd/>
              <a:tailEnd/>
            </a:ln>
          </p:spPr>
          <p:txBody>
            <a:bodyPr>
              <a:spAutoFit/>
            </a:bodyPr>
            <a:lstStyle/>
            <a:p>
              <a:pPr>
                <a:defRPr/>
              </a:pPr>
              <a:r>
                <a:rPr lang="en-US" sz="4800" dirty="0">
                  <a:ln>
                    <a:solidFill>
                      <a:srgbClr val="F6B600"/>
                    </a:solidFill>
                  </a:ln>
                  <a:solidFill>
                    <a:srgbClr val="F6B600"/>
                  </a:solidFill>
                  <a:effectLst>
                    <a:outerShdw blurRad="50800" dist="38100" dir="2700000">
                      <a:srgbClr val="000000"/>
                    </a:outerShdw>
                  </a:effectLst>
                  <a:latin typeface="Arial" pitchFamily="34" charset="0"/>
                  <a:ea typeface="Lucida Bright" pitchFamily="-110" charset="0"/>
                  <a:cs typeface="+mn-cs"/>
                </a:rPr>
                <a:t>University</a:t>
              </a:r>
            </a:p>
          </p:txBody>
        </p:sp>
        <p:sp>
          <p:nvSpPr>
            <p:cNvPr id="4" name="TextBox 5"/>
            <p:cNvSpPr txBox="1">
              <a:spLocks noChangeArrowheads="1"/>
            </p:cNvSpPr>
            <p:nvPr/>
          </p:nvSpPr>
          <p:spPr bwMode="auto">
            <a:xfrm>
              <a:off x="3886200" y="2826603"/>
              <a:ext cx="4343400" cy="830997"/>
            </a:xfrm>
            <a:prstGeom prst="rect">
              <a:avLst/>
            </a:prstGeom>
            <a:noFill/>
            <a:ln w="9525">
              <a:noFill/>
              <a:miter lim="800000"/>
              <a:headEnd/>
              <a:tailEnd/>
            </a:ln>
          </p:spPr>
          <p:txBody>
            <a:bodyPr>
              <a:spAutoFit/>
            </a:bodyPr>
            <a:lstStyle/>
            <a:p>
              <a:pPr>
                <a:defRPr/>
              </a:pPr>
              <a:r>
                <a:rPr lang="en-US" sz="4800" dirty="0">
                  <a:ln>
                    <a:solidFill>
                      <a:srgbClr val="F6B600"/>
                    </a:solidFill>
                  </a:ln>
                  <a:solidFill>
                    <a:srgbClr val="F6B600"/>
                  </a:solidFill>
                  <a:effectLst>
                    <a:outerShdw blurRad="50800" dist="38100" dir="2700000">
                      <a:srgbClr val="000000"/>
                    </a:outerShdw>
                  </a:effectLst>
                  <a:latin typeface="Arial" pitchFamily="34" charset="0"/>
                  <a:ea typeface="Lucida Bright" pitchFamily="-110" charset="0"/>
                  <a:cs typeface="+mn-cs"/>
                </a:rPr>
                <a:t>Public Policy</a:t>
              </a:r>
            </a:p>
          </p:txBody>
        </p:sp>
        <p:sp>
          <p:nvSpPr>
            <p:cNvPr id="44037" name="TextBox 4"/>
            <p:cNvSpPr txBox="1">
              <a:spLocks noChangeArrowheads="1"/>
            </p:cNvSpPr>
            <p:nvPr/>
          </p:nvSpPr>
          <p:spPr bwMode="auto">
            <a:xfrm rot="-5400000">
              <a:off x="858968" y="1313798"/>
              <a:ext cx="4953000" cy="1015598"/>
            </a:xfrm>
            <a:prstGeom prst="rect">
              <a:avLst/>
            </a:prstGeom>
            <a:noFill/>
            <a:ln w="9525">
              <a:noFill/>
              <a:miter lim="800000"/>
              <a:headEnd/>
              <a:tailEnd/>
            </a:ln>
          </p:spPr>
          <p:txBody>
            <a:bodyPr>
              <a:spAutoFit/>
            </a:bodyPr>
            <a:lstStyle/>
            <a:p>
              <a:r>
                <a:rPr lang="en-US" sz="6000"/>
                <a:t>Transform</a:t>
              </a:r>
            </a:p>
          </p:txBody>
        </p:sp>
      </p:gr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8688" y="1571625"/>
            <a:ext cx="7239000" cy="3646488"/>
          </a:xfrm>
          <a:prstGeom prst="rect">
            <a:avLst/>
          </a:prstGeom>
          <a:noFill/>
        </p:spPr>
        <p:txBody>
          <a:bodyPr>
            <a:spAutoFit/>
          </a:bodyPr>
          <a:lstStyle/>
          <a:p>
            <a:pPr algn="ctr"/>
            <a:endParaRPr lang="en-US" sz="1100">
              <a:effectLst>
                <a:outerShdw blurRad="38100" dist="38100" dir="2700000" algn="tl">
                  <a:srgbClr val="000000"/>
                </a:outerShdw>
              </a:effectLst>
              <a:latin typeface="Lucida Sans" pitchFamily="34" charset="0"/>
            </a:endParaRPr>
          </a:p>
          <a:p>
            <a:pPr algn="ctr"/>
            <a:r>
              <a:rPr lang="en-US" sz="4400">
                <a:solidFill>
                  <a:srgbClr val="FFCC00"/>
                </a:solidFill>
                <a:effectLst>
                  <a:outerShdw blurRad="38100" dist="38100" dir="2700000" algn="tl">
                    <a:srgbClr val="000000"/>
                  </a:outerShdw>
                </a:effectLst>
              </a:rPr>
              <a:t>Goal:  </a:t>
            </a:r>
            <a:r>
              <a:rPr lang="en-US" sz="4400">
                <a:solidFill>
                  <a:srgbClr val="FFFFFF"/>
                </a:solidFill>
                <a:effectLst>
                  <a:outerShdw blurRad="38100" dist="38100" dir="2700000" algn="tl">
                    <a:srgbClr val="000000"/>
                  </a:outerShdw>
                </a:effectLst>
              </a:rPr>
              <a:t>Build capacity to integrate scholarly communications awareness and transform our work as academic librarians</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5000" y="1047750"/>
            <a:ext cx="7239000" cy="1924050"/>
          </a:xfrm>
          <a:prstGeom prst="rect">
            <a:avLst/>
          </a:prstGeom>
          <a:noFill/>
        </p:spPr>
        <p:txBody>
          <a:bodyPr>
            <a:spAutoFit/>
          </a:bodyPr>
          <a:lstStyle/>
          <a:p>
            <a:pPr algn="ctr"/>
            <a:endParaRPr lang="en-US" sz="1100">
              <a:effectLst>
                <a:outerShdw blurRad="38100" dist="38100" dir="2700000" algn="tl">
                  <a:srgbClr val="000000"/>
                </a:outerShdw>
              </a:effectLst>
              <a:latin typeface="Lucida Sans" pitchFamily="34" charset="0"/>
            </a:endParaRPr>
          </a:p>
          <a:p>
            <a:r>
              <a:rPr lang="en-US" sz="5400">
                <a:effectLst>
                  <a:outerShdw blurRad="38100" dist="38100" dir="2700000" algn="tl">
                    <a:srgbClr val="000000"/>
                  </a:outerShdw>
                </a:effectLst>
              </a:rPr>
              <a:t>Questions?</a:t>
            </a:r>
          </a:p>
          <a:p>
            <a:r>
              <a:rPr lang="en-US" sz="5400">
                <a:effectLst>
                  <a:outerShdw blurRad="38100" dist="38100" dir="2700000" algn="tl">
                    <a:srgbClr val="000000"/>
                  </a:outerShdw>
                </a:effectLst>
              </a:rPr>
              <a:t>Comments?</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body" idx="1"/>
          </p:nvPr>
        </p:nvSpPr>
        <p:spPr>
          <a:xfrm>
            <a:off x="571500" y="2209800"/>
            <a:ext cx="8072438" cy="2819400"/>
          </a:xfrm>
        </p:spPr>
        <p:txBody>
          <a:bodyPr/>
          <a:lstStyle/>
          <a:p>
            <a:pPr algn="ctr" eaLnBrk="1" hangingPunct="1">
              <a:lnSpc>
                <a:spcPct val="90000"/>
              </a:lnSpc>
              <a:buFontTx/>
              <a:buNone/>
            </a:pPr>
            <a:r>
              <a:rPr lang="en-US" sz="2000" dirty="0" smtClean="0"/>
              <a:t>This work was created by Lee Van </a:t>
            </a:r>
            <a:r>
              <a:rPr lang="en-US" sz="2000" dirty="0" err="1" smtClean="0"/>
              <a:t>Orsdel</a:t>
            </a:r>
            <a:r>
              <a:rPr lang="en-US" sz="2000" dirty="0" smtClean="0"/>
              <a:t> and modified </a:t>
            </a:r>
            <a:r>
              <a:rPr lang="en-US" sz="2000" dirty="0" smtClean="0"/>
              <a:t>by Sarah </a:t>
            </a:r>
            <a:r>
              <a:rPr lang="en-US" sz="2000" dirty="0" err="1" smtClean="0"/>
              <a:t>Shreeves</a:t>
            </a:r>
            <a:r>
              <a:rPr lang="en-US" sz="2000" dirty="0" smtClean="0"/>
              <a:t> and  Joy Kirchner </a:t>
            </a:r>
            <a:r>
              <a:rPr lang="en-US" sz="2000" dirty="0" smtClean="0"/>
              <a:t>last updated </a:t>
            </a:r>
            <a:r>
              <a:rPr lang="en-US" sz="2000" dirty="0" smtClean="0"/>
              <a:t>on Dec. </a:t>
            </a:r>
            <a:r>
              <a:rPr lang="en-US" sz="2000" smtClean="0"/>
              <a:t>28, </a:t>
            </a:r>
            <a:r>
              <a:rPr lang="en-US" sz="2000" dirty="0" smtClean="0"/>
              <a:t>2011.</a:t>
            </a:r>
          </a:p>
          <a:p>
            <a:pPr algn="ctr" eaLnBrk="1" hangingPunct="1">
              <a:lnSpc>
                <a:spcPct val="90000"/>
              </a:lnSpc>
              <a:buFontTx/>
              <a:buNone/>
            </a:pPr>
            <a:endParaRPr lang="en-US" sz="2000" dirty="0" smtClean="0"/>
          </a:p>
          <a:p>
            <a:pPr algn="ctr" eaLnBrk="1" hangingPunct="1">
              <a:lnSpc>
                <a:spcPct val="90000"/>
              </a:lnSpc>
              <a:buFontTx/>
              <a:buNone/>
            </a:pPr>
            <a:r>
              <a:rPr lang="en-US" sz="2000" dirty="0" smtClean="0"/>
              <a:t>It is licensed under the Creative Commons Attribution-Noncommercial-Share Alike 3.0 United States License. </a:t>
            </a:r>
            <a:r>
              <a:rPr lang="en-US" sz="2000" dirty="0" smtClean="0">
                <a:hlinkClick r:id="rId3"/>
              </a:rPr>
              <a:t>http://creativecommons.org/licenses/by-nc-sa/3.0/</a:t>
            </a:r>
            <a:endParaRPr lang="en-US" sz="2000" dirty="0" smtClean="0"/>
          </a:p>
          <a:p>
            <a:pPr eaLnBrk="1" hangingPunct="1">
              <a:lnSpc>
                <a:spcPct val="90000"/>
              </a:lnSpc>
              <a:buFontTx/>
              <a:buNone/>
            </a:pPr>
            <a:endParaRPr lang="en-US" sz="2200" dirty="0" smtClean="0"/>
          </a:p>
        </p:txBody>
      </p:sp>
      <p:pic>
        <p:nvPicPr>
          <p:cNvPr id="50178" name="Picture 6" descr="license.img"/>
          <p:cNvPicPr>
            <a:picLocks noChangeAspect="1"/>
          </p:cNvPicPr>
          <p:nvPr/>
        </p:nvPicPr>
        <p:blipFill>
          <a:blip r:embed="rId4"/>
          <a:srcRect/>
          <a:stretch>
            <a:fillRect/>
          </a:stretch>
        </p:blipFill>
        <p:spPr bwMode="auto">
          <a:xfrm>
            <a:off x="3500438" y="985838"/>
            <a:ext cx="2068512" cy="72866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762000" y="838200"/>
            <a:ext cx="3581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cs typeface="Arial" charset="0"/>
            </a:endParaRPr>
          </a:p>
          <a:p>
            <a:pPr eaLnBrk="1" hangingPunct="1"/>
            <a:endParaRPr lang="en-US">
              <a:cs typeface="Arial" charset="0"/>
            </a:endParaRPr>
          </a:p>
          <a:p>
            <a:pPr eaLnBrk="1" hangingPunct="1"/>
            <a:endParaRPr lang="en-US">
              <a:cs typeface="Arial" charset="0"/>
            </a:endParaRPr>
          </a:p>
          <a:p>
            <a:pPr eaLnBrk="1" hangingPunct="1"/>
            <a:endParaRPr lang="en-US">
              <a:cs typeface="Arial" charset="0"/>
            </a:endParaRPr>
          </a:p>
        </p:txBody>
      </p:sp>
      <p:sp>
        <p:nvSpPr>
          <p:cNvPr id="4099" name="TextBox 6"/>
          <p:cNvSpPr txBox="1">
            <a:spLocks noChangeArrowheads="1"/>
          </p:cNvSpPr>
          <p:nvPr/>
        </p:nvSpPr>
        <p:spPr bwMode="auto">
          <a:xfrm>
            <a:off x="381000" y="1295400"/>
            <a:ext cx="350520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600">
                <a:cs typeface="Arial" charset="0"/>
              </a:rPr>
              <a:t>Eventually, Steve looked up.  His mother was nowhere in sight and this was certainly no longer the toy department.</a:t>
            </a:r>
          </a:p>
          <a:p>
            <a:r>
              <a:rPr lang="en-US" sz="2800">
                <a:cs typeface="Arial" charset="0"/>
              </a:rPr>
              <a:t>	       </a:t>
            </a:r>
            <a:r>
              <a:rPr lang="en-US" sz="2000">
                <a:cs typeface="Arial" charset="0"/>
              </a:rPr>
              <a:t>Gary Larson</a:t>
            </a:r>
          </a:p>
        </p:txBody>
      </p:sp>
      <p:pic>
        <p:nvPicPr>
          <p:cNvPr id="8" name="Picture 3"/>
          <p:cNvPicPr>
            <a:picLocks noChangeAspect="1" noChangeArrowheads="1"/>
          </p:cNvPicPr>
          <p:nvPr/>
        </p:nvPicPr>
        <p:blipFill>
          <a:blip r:embed="rId3"/>
          <a:srcRect l="37059" t="1709" r="25060" b="61720"/>
          <a:stretch>
            <a:fillRect/>
          </a:stretch>
        </p:blipFill>
        <p:spPr bwMode="auto">
          <a:xfrm>
            <a:off x="4265613" y="228600"/>
            <a:ext cx="4649787" cy="6400800"/>
          </a:xfrm>
          <a:prstGeom prst="rect">
            <a:avLst/>
          </a:prstGeom>
          <a:noFill/>
          <a:ln w="9525">
            <a:noFill/>
            <a:miter lim="800000"/>
            <a:headEnd/>
            <a:tailEnd/>
          </a:ln>
          <a:effectLst>
            <a:outerShdw blurRad="63500" dist="137372" dir="2021404" algn="ctr" rotWithShape="0">
              <a:srgbClr val="000000">
                <a:alpha val="74997"/>
              </a:srgbClr>
            </a:outerShdw>
          </a:effectLst>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755576" y="274638"/>
            <a:ext cx="8264599" cy="1143000"/>
          </a:xfrm>
        </p:spPr>
        <p:txBody>
          <a:bodyPr/>
          <a:lstStyle/>
          <a:p>
            <a:pPr eaLnBrk="1" hangingPunct="1"/>
            <a:r>
              <a:rPr lang="en-US" dirty="0" smtClean="0"/>
              <a:t>Workshop Agenda</a:t>
            </a:r>
          </a:p>
        </p:txBody>
      </p:sp>
      <p:sp>
        <p:nvSpPr>
          <p:cNvPr id="5123" name="Content Placeholder 2"/>
          <p:cNvSpPr>
            <a:spLocks noGrp="1"/>
          </p:cNvSpPr>
          <p:nvPr>
            <p:ph idx="1"/>
          </p:nvPr>
        </p:nvSpPr>
        <p:spPr/>
        <p:txBody>
          <a:bodyPr/>
          <a:lstStyle/>
          <a:p>
            <a:pPr eaLnBrk="1" hangingPunct="1"/>
            <a:r>
              <a:rPr lang="en-US" dirty="0" smtClean="0"/>
              <a:t>Introduction to Scholarly Communication </a:t>
            </a:r>
          </a:p>
          <a:p>
            <a:pPr eaLnBrk="1" hangingPunct="1"/>
            <a:r>
              <a:rPr lang="en-US" dirty="0" smtClean="0"/>
              <a:t>Economics</a:t>
            </a:r>
          </a:p>
          <a:p>
            <a:pPr eaLnBrk="1" hangingPunct="1"/>
            <a:r>
              <a:rPr lang="en-US" dirty="0" smtClean="0"/>
              <a:t>Copyright/Author Rights</a:t>
            </a:r>
          </a:p>
          <a:p>
            <a:pPr eaLnBrk="1" hangingPunct="1"/>
            <a:r>
              <a:rPr lang="en-US" smtClean="0"/>
              <a:t>Open Access/Openness</a:t>
            </a:r>
            <a:endParaRPr lang="en-US" dirty="0" smtClean="0"/>
          </a:p>
          <a:p>
            <a:pPr eaLnBrk="1" hangingPunct="1"/>
            <a:r>
              <a:rPr lang="en-US" dirty="0" smtClean="0"/>
              <a:t>Engagement and Next Steps</a:t>
            </a:r>
          </a:p>
          <a:p>
            <a:pPr eaLnBrk="1" hangingPunct="1"/>
            <a:r>
              <a:rPr lang="en-US" dirty="0" smtClean="0"/>
              <a:t>Delving into your Discipline</a:t>
            </a:r>
          </a:p>
          <a:p>
            <a:pPr eaLnBrk="1" hangingPunct="1"/>
            <a:r>
              <a:rPr lang="en-US" dirty="0" smtClean="0"/>
              <a:t>Faculty Engagement Exercise</a:t>
            </a:r>
          </a:p>
          <a:p>
            <a:pPr eaLnBrk="1" hangingPunct="1"/>
            <a:r>
              <a:rPr lang="en-US" dirty="0" smtClean="0"/>
              <a:t>Taking Action</a:t>
            </a:r>
          </a:p>
          <a:p>
            <a:pPr eaLnBrk="1" hangingPunct="1"/>
            <a:r>
              <a:rPr lang="en-US" dirty="0" smtClean="0"/>
              <a:t>Program Plan</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304800"/>
            <a:ext cx="8229600" cy="1143000"/>
          </a:xfrm>
        </p:spPr>
        <p:txBody>
          <a:bodyPr/>
          <a:lstStyle/>
          <a:p>
            <a:r>
              <a:rPr lang="en-US" smtClean="0"/>
              <a:t>Learning Objectives</a:t>
            </a:r>
          </a:p>
        </p:txBody>
      </p:sp>
      <p:sp>
        <p:nvSpPr>
          <p:cNvPr id="6147" name="Content Placeholder 2"/>
          <p:cNvSpPr>
            <a:spLocks noGrp="1"/>
          </p:cNvSpPr>
          <p:nvPr>
            <p:ph idx="1"/>
          </p:nvPr>
        </p:nvSpPr>
        <p:spPr>
          <a:xfrm>
            <a:off x="457200" y="1570038"/>
            <a:ext cx="8229600" cy="4525962"/>
          </a:xfrm>
        </p:spPr>
        <p:txBody>
          <a:bodyPr/>
          <a:lstStyle/>
          <a:p>
            <a:r>
              <a:rPr lang="en-US" sz="2800" dirty="0" smtClean="0"/>
              <a:t>Understand and describe scholarly communication as a system and system characteristics</a:t>
            </a:r>
          </a:p>
          <a:p>
            <a:r>
              <a:rPr lang="en-US" sz="2800" dirty="0" smtClean="0"/>
              <a:t>Enumerate new modes and models of scholarly communication and ways libraries can support those models</a:t>
            </a:r>
          </a:p>
          <a:p>
            <a:r>
              <a:rPr lang="en-US" sz="2800" dirty="0" smtClean="0"/>
              <a:t>Be able to select and cite key principles, facts, and messages relevant to scholarly communication plans and programs and initiate appropriate programs or pilot projects from those</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idx="1"/>
          </p:nvPr>
        </p:nvSpPr>
        <p:spPr>
          <a:xfrm>
            <a:off x="457200" y="685800"/>
            <a:ext cx="8229600" cy="5638800"/>
          </a:xfrm>
        </p:spPr>
        <p:txBody>
          <a:bodyPr/>
          <a:lstStyle/>
          <a:p>
            <a:pPr marL="0" indent="0" algn="ctr" eaLnBrk="1" hangingPunct="1">
              <a:buFont typeface="Arial" charset="0"/>
              <a:buNone/>
            </a:pPr>
            <a:r>
              <a:rPr lang="en-US" smtClean="0"/>
              <a:t>Structured interactive overview of the </a:t>
            </a:r>
            <a:br>
              <a:rPr lang="en-US" smtClean="0"/>
            </a:br>
            <a:r>
              <a:rPr lang="en-US" smtClean="0"/>
              <a:t>scholarly communication system including economics, copyright, and new models</a:t>
            </a:r>
          </a:p>
          <a:p>
            <a:pPr marL="0" indent="0" algn="ctr" eaLnBrk="1" hangingPunct="1">
              <a:buFont typeface="Arial" charset="0"/>
              <a:buNone/>
            </a:pPr>
            <a:endParaRPr lang="en-US" smtClean="0"/>
          </a:p>
          <a:p>
            <a:pPr marL="0" indent="0" algn="ctr" eaLnBrk="1" hangingPunct="1">
              <a:buFont typeface="Arial" charset="0"/>
              <a:buNone/>
            </a:pPr>
            <a:endParaRPr lang="en-US" smtClean="0"/>
          </a:p>
          <a:p>
            <a:pPr marL="0" indent="0" algn="ctr" eaLnBrk="1" hangingPunct="1">
              <a:buFont typeface="Arial" charset="0"/>
              <a:buNone/>
            </a:pPr>
            <a:endParaRPr lang="en-US" smtClean="0"/>
          </a:p>
          <a:p>
            <a:pPr marL="0" indent="0" algn="ctr" eaLnBrk="1" hangingPunct="1">
              <a:buFont typeface="Arial" charset="0"/>
              <a:buNone/>
            </a:pPr>
            <a:r>
              <a:rPr lang="en-US" smtClean="0"/>
              <a:t>Foundational base in scholarly communication issues in order to begin </a:t>
            </a:r>
            <a:br>
              <a:rPr lang="en-US" smtClean="0"/>
            </a:br>
            <a:r>
              <a:rPr lang="en-US" smtClean="0"/>
              <a:t>strategic planning and action</a:t>
            </a:r>
          </a:p>
          <a:p>
            <a:pPr marL="0" indent="0" algn="ctr" eaLnBrk="1" hangingPunct="1">
              <a:buFont typeface="Arial" charset="0"/>
              <a:buNone/>
            </a:pPr>
            <a:endParaRPr lang="en-US" smtClean="0"/>
          </a:p>
        </p:txBody>
      </p:sp>
      <p:sp>
        <p:nvSpPr>
          <p:cNvPr id="4" name="Down Arrow 3"/>
          <p:cNvSpPr/>
          <p:nvPr/>
        </p:nvSpPr>
        <p:spPr>
          <a:xfrm>
            <a:off x="4067944" y="2276872"/>
            <a:ext cx="990600" cy="838200"/>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4"/>
          <p:cNvSpPr txBox="1">
            <a:spLocks noChangeArrowheads="1"/>
          </p:cNvSpPr>
          <p:nvPr/>
        </p:nvSpPr>
        <p:spPr bwMode="auto">
          <a:xfrm>
            <a:off x="0" y="152400"/>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ctr" eaLnBrk="1" hangingPunct="1"/>
            <a:r>
              <a:rPr lang="en-US" sz="3600">
                <a:solidFill>
                  <a:srgbClr val="FFCC00"/>
                </a:solidFill>
              </a:rPr>
              <a:t>Scholarly Communication is …</a:t>
            </a:r>
          </a:p>
        </p:txBody>
      </p:sp>
      <p:sp>
        <p:nvSpPr>
          <p:cNvPr id="18" name="TextBox 17"/>
          <p:cNvSpPr txBox="1">
            <a:spLocks noChangeArrowheads="1"/>
          </p:cNvSpPr>
          <p:nvPr/>
        </p:nvSpPr>
        <p:spPr bwMode="auto">
          <a:xfrm>
            <a:off x="0" y="342900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ctr" eaLnBrk="1" hangingPunct="1"/>
            <a:r>
              <a:rPr lang="en-US" sz="1600" b="1" dirty="0"/>
              <a:t>Scholarly communication</a:t>
            </a:r>
            <a:r>
              <a:rPr lang="en-US" sz="1600" dirty="0"/>
              <a:t> is an umbrella term used to describe the process of academics, scholars and researchers sharing and publishing their research findings so that they are available to the wider academic community (such as </a:t>
            </a:r>
            <a:r>
              <a:rPr lang="en-US" sz="1600" dirty="0">
                <a:hlinkClick r:id="rId3" tooltip="University"/>
              </a:rPr>
              <a:t>university</a:t>
            </a:r>
            <a:r>
              <a:rPr lang="en-US" sz="1600" dirty="0"/>
              <a:t> academics) and beyond.  - Wikipedia</a:t>
            </a:r>
          </a:p>
        </p:txBody>
      </p:sp>
      <p:sp>
        <p:nvSpPr>
          <p:cNvPr id="20495" name="Text Box 1039"/>
          <p:cNvSpPr txBox="1">
            <a:spLocks noChangeArrowheads="1"/>
          </p:cNvSpPr>
          <p:nvPr/>
        </p:nvSpPr>
        <p:spPr bwMode="auto">
          <a:xfrm>
            <a:off x="304800" y="4608513"/>
            <a:ext cx="8534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600" dirty="0"/>
              <a:t>Scholarly communication—the process used by scholars to share the results of their research—is fast approaching a crossroads. - Cornell</a:t>
            </a:r>
          </a:p>
        </p:txBody>
      </p:sp>
      <p:sp>
        <p:nvSpPr>
          <p:cNvPr id="20496" name="Text Box 1040"/>
          <p:cNvSpPr txBox="1">
            <a:spLocks noChangeArrowheads="1"/>
          </p:cNvSpPr>
          <p:nvPr/>
        </p:nvSpPr>
        <p:spPr bwMode="auto">
          <a:xfrm>
            <a:off x="304800" y="5638800"/>
            <a:ext cx="85344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600" dirty="0"/>
              <a:t>Scholarly communications is the process by which scholarship is produced, supported, managed, and communicated, and includes all those involved in supporting </a:t>
            </a:r>
            <a:r>
              <a:rPr lang="en-US" sz="1600" i="1" dirty="0"/>
              <a:t>the life-cycle of </a:t>
            </a:r>
            <a:r>
              <a:rPr lang="en-US" sz="1600" i="1" dirty="0" smtClean="0"/>
              <a:t>scholarship. Joy Kirchner University of British Columbia</a:t>
            </a:r>
            <a:endParaRPr lang="en-US" sz="1600" dirty="0"/>
          </a:p>
        </p:txBody>
      </p:sp>
      <p:sp>
        <p:nvSpPr>
          <p:cNvPr id="20497" name="Text Box 1041"/>
          <p:cNvSpPr txBox="1">
            <a:spLocks noChangeArrowheads="1"/>
          </p:cNvSpPr>
          <p:nvPr/>
        </p:nvSpPr>
        <p:spPr bwMode="auto">
          <a:xfrm>
            <a:off x="228600" y="1752600"/>
            <a:ext cx="8610600" cy="158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CA" dirty="0"/>
          </a:p>
          <a:p>
            <a:r>
              <a:rPr lang="en-CA" sz="1600" dirty="0"/>
              <a:t>The Scholarly Communications System incorporates and expands on the more familiar  concept of scholarly publishing and includes both informal and formal networks used by scholars to develop ideas, exchange information, build and mine data, certify research, publish findings, disseminate results, and preserve outputs. </a:t>
            </a:r>
          </a:p>
          <a:p>
            <a:r>
              <a:rPr lang="en-CA" sz="1600" dirty="0"/>
              <a:t>This vast and changing system is central to the academic enterprise. – Lee Van </a:t>
            </a:r>
            <a:r>
              <a:rPr lang="en-CA" sz="1600" dirty="0" err="1"/>
              <a:t>Orsdel</a:t>
            </a:r>
            <a:endParaRPr lang="en-US" sz="1600" dirty="0"/>
          </a:p>
        </p:txBody>
      </p:sp>
      <p:sp>
        <p:nvSpPr>
          <p:cNvPr id="20498" name="Text Box 1042"/>
          <p:cNvSpPr txBox="1">
            <a:spLocks noChangeArrowheads="1"/>
          </p:cNvSpPr>
          <p:nvPr/>
        </p:nvSpPr>
        <p:spPr bwMode="auto">
          <a:xfrm>
            <a:off x="228600" y="762000"/>
            <a:ext cx="84582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sz="1600" i="1" dirty="0"/>
              <a:t>Scholarly communications covers a broad range of activities, including the discovery, collection, organization, evaluation, interpretation and preservation of primary and other sources of information, and the publication and dissemination of scholarly research.</a:t>
            </a:r>
            <a:r>
              <a:rPr lang="ja-JP" altLang="en-US" sz="1600" i="1" dirty="0"/>
              <a:t>“</a:t>
            </a:r>
            <a:r>
              <a:rPr lang="en-US" sz="1600" dirty="0"/>
              <a:t> Mellon Foundation, 2008 </a:t>
            </a:r>
            <a:r>
              <a:rPr lang="en-US" sz="1600" dirty="0" err="1"/>
              <a:t>AnnualReport</a:t>
            </a:r>
            <a:r>
              <a:rPr lang="en-US" sz="1600" dirty="0"/>
              <a:t>, 30 </a:t>
            </a:r>
          </a:p>
        </p:txBody>
      </p:sp>
    </p:spTree>
    <p:extLst>
      <p:ext uri="{BB962C8B-B14F-4D97-AF65-F5344CB8AC3E}">
        <p14:creationId xmlns:p14="http://schemas.microsoft.com/office/powerpoint/2010/main" val="278934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49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4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495" grpId="0"/>
      <p:bldP spid="20496" grpId="0"/>
      <p:bldP spid="20497" grpId="0"/>
      <p:bldP spid="2049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539552" y="274638"/>
            <a:ext cx="8480623" cy="1143000"/>
          </a:xfrm>
        </p:spPr>
        <p:txBody>
          <a:bodyPr/>
          <a:lstStyle/>
          <a:p>
            <a:pPr eaLnBrk="1" hangingPunct="1"/>
            <a:r>
              <a:rPr lang="en-US" dirty="0" smtClean="0"/>
              <a:t>Reflection Exercise</a:t>
            </a:r>
          </a:p>
        </p:txBody>
      </p:sp>
      <p:sp>
        <p:nvSpPr>
          <p:cNvPr id="8195" name="Content Placeholder 2"/>
          <p:cNvSpPr>
            <a:spLocks noGrp="1"/>
          </p:cNvSpPr>
          <p:nvPr>
            <p:ph idx="1"/>
          </p:nvPr>
        </p:nvSpPr>
        <p:spPr/>
        <p:txBody>
          <a:bodyPr/>
          <a:lstStyle/>
          <a:p>
            <a:r>
              <a:rPr lang="en-US" sz="2400" smtClean="0"/>
              <a:t>What other questions have you heard that you would add to this list?</a:t>
            </a:r>
          </a:p>
          <a:p>
            <a:pPr>
              <a:buFont typeface="Arial" charset="0"/>
              <a:buNone/>
            </a:pPr>
            <a:endParaRPr lang="en-US" sz="2400" smtClean="0"/>
          </a:p>
          <a:p>
            <a:r>
              <a:rPr lang="en-US" sz="2400" smtClean="0"/>
              <a:t>Select one of the questions – or consider ones of your own or that you’ve heard - and brainstorm potential responses to faculty members or graduate students or administrators. </a:t>
            </a:r>
          </a:p>
          <a:p>
            <a:pPr>
              <a:buFont typeface="Arial" charset="0"/>
              <a:buNone/>
            </a:pPr>
            <a:endParaRPr lang="en-US" sz="2400" smtClean="0"/>
          </a:p>
          <a:p>
            <a:r>
              <a:rPr lang="en-US" sz="2400" smtClean="0"/>
              <a:t>Reflect on how you might prepare yourself to answer the question in the future.</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
          <p:cNvSpPr txBox="1">
            <a:spLocks noChangeArrowheads="1"/>
          </p:cNvSpPr>
          <p:nvPr/>
        </p:nvSpPr>
        <p:spPr bwMode="auto">
          <a:xfrm>
            <a:off x="228600" y="76200"/>
            <a:ext cx="8686800" cy="677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a:t>Why should I care about Open Access? I can get access to everything that I need.</a:t>
            </a:r>
          </a:p>
          <a:p>
            <a:r>
              <a:rPr lang="en-US" sz="1400"/>
              <a:t> </a:t>
            </a:r>
          </a:p>
          <a:p>
            <a:r>
              <a:rPr lang="en-US" sz="1400"/>
              <a:t>Why doesn’t the Library just stop subscribing to large journal packages?</a:t>
            </a:r>
          </a:p>
          <a:p>
            <a:r>
              <a:rPr lang="en-US" sz="1400"/>
              <a:t> </a:t>
            </a:r>
          </a:p>
          <a:p>
            <a:r>
              <a:rPr lang="en-US" sz="1400"/>
              <a:t>I don't use or publish in costly journals. My field is more about book publication than journal publication so how do these changes in scholarly publishing &amp; communication affect me?</a:t>
            </a:r>
          </a:p>
          <a:p>
            <a:r>
              <a:rPr lang="en-US" sz="1400"/>
              <a:t> </a:t>
            </a:r>
          </a:p>
          <a:p>
            <a:r>
              <a:rPr lang="en-US" sz="1400"/>
              <a:t>Is Open Access publishing serious scholarly publishing? Isn’t it for someone who can’t get published in a serious journal? I have to publish in the key peer-reviewed journals in my field in order to get tenure.</a:t>
            </a:r>
          </a:p>
          <a:p>
            <a:r>
              <a:rPr lang="en-US" sz="1400"/>
              <a:t> </a:t>
            </a:r>
          </a:p>
          <a:p>
            <a:r>
              <a:rPr lang="en-US" sz="1400"/>
              <a:t>My scholarly society is thinking about moving their journal to a commercial publisher. Are there other options?</a:t>
            </a:r>
          </a:p>
          <a:p>
            <a:r>
              <a:rPr lang="en-US" sz="1400"/>
              <a:t> </a:t>
            </a:r>
          </a:p>
          <a:p>
            <a:r>
              <a:rPr lang="en-US" sz="1400"/>
              <a:t>I just found out that my funding agency requires that I make the results of my research freely available online. I’ve also heard that some funding agencies require data management plans. What does this mean?</a:t>
            </a:r>
          </a:p>
          <a:p>
            <a:r>
              <a:rPr lang="en-US" sz="1400"/>
              <a:t> </a:t>
            </a:r>
          </a:p>
          <a:p>
            <a:r>
              <a:rPr lang="en-US" sz="1400"/>
              <a:t>Why should I pay attention to author’s rights? I post my article/book chapter on my website anyway. </a:t>
            </a:r>
          </a:p>
          <a:p>
            <a:r>
              <a:rPr lang="en-US" sz="1400"/>
              <a:t> </a:t>
            </a:r>
          </a:p>
          <a:p>
            <a:r>
              <a:rPr lang="en-US" sz="1400"/>
              <a:t>Can I use the graph I published in Journal X in a future publication?</a:t>
            </a:r>
          </a:p>
          <a:p>
            <a:r>
              <a:rPr lang="en-US" sz="1400"/>
              <a:t> </a:t>
            </a:r>
          </a:p>
          <a:p>
            <a:r>
              <a:rPr lang="en-US" sz="1400"/>
              <a:t>What’s the point of an institutional repository?</a:t>
            </a:r>
          </a:p>
          <a:p>
            <a:r>
              <a:rPr lang="en-US" sz="1400"/>
              <a:t> </a:t>
            </a:r>
          </a:p>
          <a:p>
            <a:r>
              <a:rPr lang="en-US" sz="1400"/>
              <a:t>I want my article to be open access but I really don’t think that the author should have to pay for it. Do you have any suggestions?</a:t>
            </a:r>
          </a:p>
          <a:p>
            <a:r>
              <a:rPr lang="en-US" sz="1400"/>
              <a:t> </a:t>
            </a:r>
          </a:p>
          <a:p>
            <a:r>
              <a:rPr lang="en-US" sz="1400"/>
              <a:t>As a Collections Librarian, I am getting increasing demands from our faculty to support institutional memberships for a number of Open Access collections. My Administrators also want me to support other new model initiatives like SCOAP3, DOAJ, ArXiv and The Stanford Encyclopedia of Philosophy. There is no room in the budget. What can I do to create a sustainable support model for scholarship?</a:t>
            </a:r>
          </a:p>
          <a:p>
            <a:r>
              <a:rPr lang="en-US" sz="1400"/>
              <a:t> </a:t>
            </a:r>
          </a:p>
          <a:p>
            <a:r>
              <a:rPr lang="en-US" sz="1400"/>
              <a:t>Why does the library continue to cancel journals that I need in my discipline even when budgets aren’t flat? </a:t>
            </a:r>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heme/theme1.xml><?xml version="1.0" encoding="utf-8"?>
<a:theme xmlns:a="http://schemas.openxmlformats.org/drawingml/2006/main" name="Office Theme">
  <a:themeElements>
    <a:clrScheme name="Office Theme 1">
      <a:dk1>
        <a:srgbClr val="000000"/>
      </a:dk1>
      <a:lt1>
        <a:srgbClr val="FFFFFF"/>
      </a:lt1>
      <a:dk2>
        <a:srgbClr val="213C58"/>
      </a:dk2>
      <a:lt2>
        <a:srgbClr val="FFFFFF"/>
      </a:lt2>
      <a:accent1>
        <a:srgbClr val="3D6FA2"/>
      </a:accent1>
      <a:accent2>
        <a:srgbClr val="7AA4CD"/>
      </a:accent2>
      <a:accent3>
        <a:srgbClr val="ABAFB4"/>
      </a:accent3>
      <a:accent4>
        <a:srgbClr val="DADADA"/>
      </a:accent4>
      <a:accent5>
        <a:srgbClr val="AFBBCE"/>
      </a:accent5>
      <a:accent6>
        <a:srgbClr val="6E94BA"/>
      </a:accent6>
      <a:hlink>
        <a:srgbClr val="9BBEE6"/>
      </a:hlink>
      <a:folHlink>
        <a:srgbClr val="D7E5F5"/>
      </a:folHlink>
    </a:clrScheme>
    <a:fontScheme name="Office Theme">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Office Theme 1">
        <a:dk1>
          <a:srgbClr val="000000"/>
        </a:dk1>
        <a:lt1>
          <a:srgbClr val="FFFFFF"/>
        </a:lt1>
        <a:dk2>
          <a:srgbClr val="213C58"/>
        </a:dk2>
        <a:lt2>
          <a:srgbClr val="FFFFFF"/>
        </a:lt2>
        <a:accent1>
          <a:srgbClr val="3D6FA2"/>
        </a:accent1>
        <a:accent2>
          <a:srgbClr val="7AA4CD"/>
        </a:accent2>
        <a:accent3>
          <a:srgbClr val="ABAFB4"/>
        </a:accent3>
        <a:accent4>
          <a:srgbClr val="DADADA"/>
        </a:accent4>
        <a:accent5>
          <a:srgbClr val="AFBBCE"/>
        </a:accent5>
        <a:accent6>
          <a:srgbClr val="6E94BA"/>
        </a:accent6>
        <a:hlink>
          <a:srgbClr val="9BBEE6"/>
        </a:hlink>
        <a:folHlink>
          <a:srgbClr val="D7E5F5"/>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213C58"/>
        </a:dk2>
        <a:lt2>
          <a:srgbClr val="FFFFFF"/>
        </a:lt2>
        <a:accent1>
          <a:srgbClr val="7979CC"/>
        </a:accent1>
        <a:accent2>
          <a:srgbClr val="79A2CC"/>
        </a:accent2>
        <a:accent3>
          <a:srgbClr val="ABAFB4"/>
        </a:accent3>
        <a:accent4>
          <a:srgbClr val="DADADA"/>
        </a:accent4>
        <a:accent5>
          <a:srgbClr val="BEBEE2"/>
        </a:accent5>
        <a:accent6>
          <a:srgbClr val="6D92B9"/>
        </a:accent6>
        <a:hlink>
          <a:srgbClr val="79BDCC"/>
        </a:hlink>
        <a:folHlink>
          <a:srgbClr val="D4F1F7"/>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FF"/>
        </a:lt1>
        <a:dk2>
          <a:srgbClr val="213C58"/>
        </a:dk2>
        <a:lt2>
          <a:srgbClr val="FFFFFF"/>
        </a:lt2>
        <a:accent1>
          <a:srgbClr val="D7916E"/>
        </a:accent1>
        <a:accent2>
          <a:srgbClr val="E6C75F"/>
        </a:accent2>
        <a:accent3>
          <a:srgbClr val="ABAFB4"/>
        </a:accent3>
        <a:accent4>
          <a:srgbClr val="DADADA"/>
        </a:accent4>
        <a:accent5>
          <a:srgbClr val="E8C7BA"/>
        </a:accent5>
        <a:accent6>
          <a:srgbClr val="D0B455"/>
        </a:accent6>
        <a:hlink>
          <a:srgbClr val="C3D5E8"/>
        </a:hlink>
        <a:folHlink>
          <a:srgbClr val="EEE0AA"/>
        </a:folHlink>
      </a:clrScheme>
      <a:clrMap bg1="dk2" tx1="lt1" bg2="dk1" tx2="lt2" accent1="accent1" accent2="accent2" accent3="accent3" accent4="accent4" accent5="accent5" accent6="accent6" hlink="hlink" folHlink="folHlink"/>
    </a:extraClrScheme>
    <a:extraClrScheme>
      <a:clrScheme name="Office Theme 4">
        <a:dk1>
          <a:srgbClr val="000000"/>
        </a:dk1>
        <a:lt1>
          <a:srgbClr val="FFFFFF"/>
        </a:lt1>
        <a:dk2>
          <a:srgbClr val="213C58"/>
        </a:dk2>
        <a:lt2>
          <a:srgbClr val="FFFFFF"/>
        </a:lt2>
        <a:accent1>
          <a:srgbClr val="D38DC9"/>
        </a:accent1>
        <a:accent2>
          <a:srgbClr val="88ACD2"/>
        </a:accent2>
        <a:accent3>
          <a:srgbClr val="ABAFB4"/>
        </a:accent3>
        <a:accent4>
          <a:srgbClr val="DADADA"/>
        </a:accent4>
        <a:accent5>
          <a:srgbClr val="E6C5E1"/>
        </a:accent5>
        <a:accent6>
          <a:srgbClr val="7B9BBE"/>
        </a:accent6>
        <a:hlink>
          <a:srgbClr val="D6E397"/>
        </a:hlink>
        <a:folHlink>
          <a:srgbClr val="E3C597"/>
        </a:folHlink>
      </a:clrScheme>
      <a:clrMap bg1="dk2" tx1="lt1" bg2="dk1" tx2="lt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3D6FA2"/>
        </a:accent1>
        <a:accent2>
          <a:srgbClr val="7AA4CD"/>
        </a:accent2>
        <a:accent3>
          <a:srgbClr val="FFFFFF"/>
        </a:accent3>
        <a:accent4>
          <a:srgbClr val="000000"/>
        </a:accent4>
        <a:accent5>
          <a:srgbClr val="AFBBCE"/>
        </a:accent5>
        <a:accent6>
          <a:srgbClr val="6E94BA"/>
        </a:accent6>
        <a:hlink>
          <a:srgbClr val="9BBEE6"/>
        </a:hlink>
        <a:folHlink>
          <a:srgbClr val="D7E5F5"/>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7979CC"/>
        </a:accent1>
        <a:accent2>
          <a:srgbClr val="79A2CC"/>
        </a:accent2>
        <a:accent3>
          <a:srgbClr val="FFFFFF"/>
        </a:accent3>
        <a:accent4>
          <a:srgbClr val="000000"/>
        </a:accent4>
        <a:accent5>
          <a:srgbClr val="BEBEE2"/>
        </a:accent5>
        <a:accent6>
          <a:srgbClr val="6D92B9"/>
        </a:accent6>
        <a:hlink>
          <a:srgbClr val="79BDCC"/>
        </a:hlink>
        <a:folHlink>
          <a:srgbClr val="D4F1F7"/>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B2B2B2"/>
        </a:lt2>
        <a:accent1>
          <a:srgbClr val="D7916E"/>
        </a:accent1>
        <a:accent2>
          <a:srgbClr val="E6C75F"/>
        </a:accent2>
        <a:accent3>
          <a:srgbClr val="FFFFFF"/>
        </a:accent3>
        <a:accent4>
          <a:srgbClr val="000000"/>
        </a:accent4>
        <a:accent5>
          <a:srgbClr val="E8C7BA"/>
        </a:accent5>
        <a:accent6>
          <a:srgbClr val="D0B455"/>
        </a:accent6>
        <a:hlink>
          <a:srgbClr val="C3D5E8"/>
        </a:hlink>
        <a:folHlink>
          <a:srgbClr val="EEE0AA"/>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D38DC9"/>
        </a:accent1>
        <a:accent2>
          <a:srgbClr val="88ACD2"/>
        </a:accent2>
        <a:accent3>
          <a:srgbClr val="FFFFFF"/>
        </a:accent3>
        <a:accent4>
          <a:srgbClr val="000000"/>
        </a:accent4>
        <a:accent5>
          <a:srgbClr val="E6C5E1"/>
        </a:accent5>
        <a:accent6>
          <a:srgbClr val="7B9BBE"/>
        </a:accent6>
        <a:hlink>
          <a:srgbClr val="D6E397"/>
        </a:hlink>
        <a:folHlink>
          <a:srgbClr val="E3C59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Forte.thmx</Template>
  <TotalTime>7576</TotalTime>
  <Words>2002</Words>
  <Application>Microsoft Macintosh PowerPoint</Application>
  <PresentationFormat>On-screen Show (4:3)</PresentationFormat>
  <Paragraphs>316</Paragraphs>
  <Slides>28</Slides>
  <Notes>24</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Scholarly Communications Workshop January 17-18, 2012.  Virginia Tech Libraries </vt:lpstr>
      <vt:lpstr>Introductions</vt:lpstr>
      <vt:lpstr>PowerPoint Presentation</vt:lpstr>
      <vt:lpstr>Workshop Agenda</vt:lpstr>
      <vt:lpstr>Learning Objectives</vt:lpstr>
      <vt:lpstr>PowerPoint Presentation</vt:lpstr>
      <vt:lpstr>PowerPoint Presentation</vt:lpstr>
      <vt:lpstr>Reflection Exercise</vt:lpstr>
      <vt:lpstr>PowerPoint Presentation</vt:lpstr>
      <vt:lpstr>What questions do you have?</vt:lpstr>
      <vt:lpstr>PowerPoint Presentation</vt:lpstr>
      <vt:lpstr>PowerPoint Presentation</vt:lpstr>
      <vt:lpstr>PowerPoint Presentation</vt:lpstr>
      <vt:lpstr>PowerPoint Presentation</vt:lpstr>
      <vt:lpstr>Iterations in the life cycle of scholarship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Indezine.com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Geetesh Bajaj</dc:creator>
  <cp:lastModifiedBy>The Library</cp:lastModifiedBy>
  <cp:revision>160</cp:revision>
  <dcterms:created xsi:type="dcterms:W3CDTF">2011-12-01T03:11:51Z</dcterms:created>
  <dcterms:modified xsi:type="dcterms:W3CDTF">2012-01-18T22:50:29Z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iveCommonsLicenseID">
    <vt:lpwstr>standard&amp;commercial=n&amp;derivatives=sa&amp;jurisdiction=</vt:lpwstr>
  </property>
  <property fmtid="{D5CDD505-2E9C-101B-9397-08002B2CF9AE}" pid="3" name="CreativeCommonsLicenseURL">
    <vt:lpwstr>http://creativecommons.org/licenses/by-nc-sa/3.0/</vt:lpwstr>
  </property>
  <property fmtid="{D5CDD505-2E9C-101B-9397-08002B2CF9AE}" pid="4" name="CreativeCommonsLicenseXml">
    <vt:lpwstr>&lt;?xml version="1.0" encoding="utf-8"?&gt;&lt;result&gt;&lt;license-uri&gt;http://creativecommons.org/licenses/by-nc-sa/3.0/&lt;/license-uri&gt;&lt;license-name&gt;Attribution-Noncommercial-Share Alike 3.0 Unported&lt;/license-name&gt;&lt;rdf&gt;&lt;rdf:RDF xmlns="http://creativecommons.org/ns#" x</vt:lpwstr>
  </property>
</Properties>
</file>