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20.jpg" ContentType="image/pn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12" r:id="rId2"/>
    <p:sldId id="1136" r:id="rId3"/>
    <p:sldId id="1137" r:id="rId4"/>
    <p:sldId id="1077" r:id="rId5"/>
    <p:sldId id="1036" r:id="rId6"/>
    <p:sldId id="1047" r:id="rId7"/>
    <p:sldId id="1066" r:id="rId8"/>
    <p:sldId id="1109" r:id="rId9"/>
    <p:sldId id="1110" r:id="rId10"/>
    <p:sldId id="1111" r:id="rId11"/>
    <p:sldId id="1083" r:id="rId12"/>
    <p:sldId id="1086" r:id="rId13"/>
    <p:sldId id="1087" r:id="rId14"/>
    <p:sldId id="1088" r:id="rId15"/>
    <p:sldId id="1116" r:id="rId16"/>
    <p:sldId id="1092" r:id="rId17"/>
    <p:sldId id="1093" r:id="rId18"/>
    <p:sldId id="1117" r:id="rId19"/>
    <p:sldId id="1094" r:id="rId20"/>
    <p:sldId id="1099" r:id="rId21"/>
    <p:sldId id="1098" r:id="rId22"/>
    <p:sldId id="1142" r:id="rId23"/>
    <p:sldId id="1003" r:id="rId24"/>
    <p:sldId id="1108" r:id="rId25"/>
    <p:sldId id="1147" r:id="rId26"/>
    <p:sldId id="1143" r:id="rId27"/>
    <p:sldId id="1107" r:id="rId28"/>
    <p:sldId id="1145" r:id="rId29"/>
    <p:sldId id="1144" r:id="rId30"/>
    <p:sldId id="1146" r:id="rId3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0000"/>
    <a:srgbClr val="FF3300"/>
    <a:srgbClr val="669E1C"/>
    <a:srgbClr val="669900"/>
    <a:srgbClr val="33CC33"/>
    <a:srgbClr val="008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9640" autoAdjust="0"/>
  </p:normalViewPr>
  <p:slideViewPr>
    <p:cSldViewPr snapToGrid="0">
      <p:cViewPr>
        <p:scale>
          <a:sx n="90" d="100"/>
          <a:sy n="90" d="100"/>
        </p:scale>
        <p:origin x="-708" y="912"/>
      </p:cViewPr>
      <p:guideLst>
        <p:guide orient="horz" pos="20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6"/>
    </p:cViewPr>
  </p:sorterViewPr>
  <p:notesViewPr>
    <p:cSldViewPr snapToGrid="0">
      <p:cViewPr varScale="1">
        <p:scale>
          <a:sx n="77" d="100"/>
          <a:sy n="77" d="100"/>
        </p:scale>
        <p:origin x="-1710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1863">
              <a:defRPr sz="1300" b="0"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1863">
              <a:defRPr sz="1300" b="0"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1863">
              <a:defRPr sz="1300" b="0"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300" b="0">
                <a:cs typeface="Arial" pitchFamily="34" charset="0"/>
              </a:defRPr>
            </a:lvl1pPr>
          </a:lstStyle>
          <a:p>
            <a:pPr>
              <a:defRPr/>
            </a:pPr>
            <a:fld id="{9ACDAA9C-0D03-48D4-B7C6-8BF7F549A09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63527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1863">
              <a:defRPr sz="1300" b="0"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1863">
              <a:defRPr sz="1300" b="0"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557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6425"/>
            <a:ext cx="5143500" cy="4181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1863">
              <a:defRPr sz="1300" b="0"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300" b="0">
                <a:cs typeface="Arial" pitchFamily="34" charset="0"/>
              </a:defRPr>
            </a:lvl1pPr>
          </a:lstStyle>
          <a:p>
            <a:pPr>
              <a:defRPr/>
            </a:pPr>
            <a:fld id="{53E17029-7350-42BB-AD1A-555331334DB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69939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5878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7587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D0EC5C-01C5-48FF-9608-453FB0479EA8}" type="slidenum">
              <a:rPr lang="zh-CN" altLang="en-US" smtClean="0">
                <a:cs typeface="SimSun"/>
              </a:rPr>
              <a:pPr/>
              <a:t>1</a:t>
            </a:fld>
            <a:endParaRPr lang="en-US" altLang="zh-CN" smtClean="0">
              <a:cs typeface="SimSu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7029-7350-42BB-AD1A-555331334DBC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5852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28575" y="6197600"/>
            <a:ext cx="9096375" cy="641350"/>
            <a:chOff x="18" y="3904"/>
            <a:chExt cx="5730" cy="404"/>
          </a:xfrm>
        </p:grpSpPr>
        <p:grpSp>
          <p:nvGrpSpPr>
            <p:cNvPr id="4" name="Group 56"/>
            <p:cNvGrpSpPr>
              <a:grpSpLocks/>
            </p:cNvGrpSpPr>
            <p:nvPr userDrawn="1"/>
          </p:nvGrpSpPr>
          <p:grpSpPr bwMode="auto">
            <a:xfrm>
              <a:off x="546" y="4260"/>
              <a:ext cx="3455" cy="48"/>
              <a:chOff x="198" y="4248"/>
              <a:chExt cx="5123" cy="48"/>
            </a:xfrm>
          </p:grpSpPr>
          <p:sp>
            <p:nvSpPr>
              <p:cNvPr id="7" name="Rectangle 57"/>
              <p:cNvSpPr>
                <a:spLocks noChangeArrowheads="1"/>
              </p:cNvSpPr>
              <p:nvPr userDrawn="1"/>
            </p:nvSpPr>
            <p:spPr bwMode="auto">
              <a:xfrm flipV="1">
                <a:off x="198" y="4248"/>
                <a:ext cx="2590" cy="48"/>
              </a:xfrm>
              <a:prstGeom prst="rect">
                <a:avLst/>
              </a:prstGeom>
              <a:gradFill rotWithShape="1">
                <a:gsLst>
                  <a:gs pos="0">
                    <a:srgbClr val="CA0808"/>
                  </a:gs>
                  <a:gs pos="100000">
                    <a:srgbClr val="F8EFDC">
                      <a:alpha val="35001"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pitchFamily="34" charset="0"/>
                </a:endParaRPr>
              </a:p>
            </p:txBody>
          </p:sp>
          <p:sp>
            <p:nvSpPr>
              <p:cNvPr id="8" name="Rectangle 58"/>
              <p:cNvSpPr>
                <a:spLocks noChangeArrowheads="1"/>
              </p:cNvSpPr>
              <p:nvPr userDrawn="1"/>
            </p:nvSpPr>
            <p:spPr bwMode="auto">
              <a:xfrm flipH="1" flipV="1">
                <a:off x="2731" y="4248"/>
                <a:ext cx="2590" cy="48"/>
              </a:xfrm>
              <a:prstGeom prst="rect">
                <a:avLst/>
              </a:prstGeom>
              <a:gradFill rotWithShape="1">
                <a:gsLst>
                  <a:gs pos="0">
                    <a:srgbClr val="CA0808"/>
                  </a:gs>
                  <a:gs pos="100000">
                    <a:srgbClr val="F8EFDC">
                      <a:alpha val="35001"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pitchFamily="34" charset="0"/>
                </a:endParaRPr>
              </a:p>
            </p:txBody>
          </p:sp>
        </p:grpSp>
        <p:graphicFrame>
          <p:nvGraphicFramePr>
            <p:cNvPr id="5" name="Object 2"/>
            <p:cNvGraphicFramePr>
              <a:graphicFrameLocks noChangeAspect="1"/>
            </p:cNvGraphicFramePr>
            <p:nvPr/>
          </p:nvGraphicFramePr>
          <p:xfrm>
            <a:off x="3984" y="4092"/>
            <a:ext cx="1764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422" name="Photo Editor Photo" r:id="rId3" imgW="2800741" imgH="343039" progId="">
                    <p:embed/>
                  </p:oleObj>
                </mc:Choice>
                <mc:Fallback>
                  <p:oleObj name="Photo Editor Photo" r:id="rId3" imgW="2800741" imgH="343039" progId="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4092"/>
                          <a:ext cx="1764" cy="2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" name="Picture 60"/>
            <p:cNvPicPr>
              <a:picLocks noChangeAspect="1" noChangeArrowheads="1"/>
            </p:cNvPicPr>
            <p:nvPr userDrawn="1"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" y="3904"/>
              <a:ext cx="564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382" name="Rectangle 38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7772400" cy="1219200"/>
          </a:xfrm>
        </p:spPr>
        <p:txBody>
          <a:bodyPr/>
          <a:lstStyle>
            <a:lvl1pPr>
              <a:spcBef>
                <a:spcPct val="20000"/>
              </a:spcBef>
              <a:defRPr sz="44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 lvl="0"/>
            <a:r>
              <a:rPr lang="en-US" altLang="zh-CN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7650" y="88900"/>
            <a:ext cx="2000250" cy="5245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88900"/>
            <a:ext cx="5848350" cy="5245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88900"/>
            <a:ext cx="8001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219200"/>
            <a:ext cx="38100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88900"/>
            <a:ext cx="8001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219200"/>
            <a:ext cx="38100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96900" y="88900"/>
            <a:ext cx="8001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352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352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88900"/>
            <a:ext cx="8001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88900"/>
            <a:ext cx="8001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352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88900"/>
            <a:ext cx="8001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219200"/>
            <a:ext cx="38100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889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19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grpSp>
        <p:nvGrpSpPr>
          <p:cNvPr id="1198" name="Group 76"/>
          <p:cNvGrpSpPr>
            <a:grpSpLocks/>
          </p:cNvGrpSpPr>
          <p:nvPr/>
        </p:nvGrpSpPr>
        <p:grpSpPr bwMode="auto">
          <a:xfrm>
            <a:off x="117475" y="828675"/>
            <a:ext cx="8940800" cy="63500"/>
            <a:chOff x="311" y="528"/>
            <a:chExt cx="5183" cy="56"/>
          </a:xfrm>
        </p:grpSpPr>
        <p:grpSp>
          <p:nvGrpSpPr>
            <p:cNvPr id="1204" name="Group 72"/>
            <p:cNvGrpSpPr>
              <a:grpSpLocks/>
            </p:cNvGrpSpPr>
            <p:nvPr userDrawn="1"/>
          </p:nvGrpSpPr>
          <p:grpSpPr bwMode="auto">
            <a:xfrm>
              <a:off x="311" y="532"/>
              <a:ext cx="5182" cy="48"/>
              <a:chOff x="405" y="648"/>
              <a:chExt cx="5074" cy="48"/>
            </a:xfrm>
          </p:grpSpPr>
          <p:grpSp>
            <p:nvGrpSpPr>
              <p:cNvPr id="1207" name="Group 66"/>
              <p:cNvGrpSpPr>
                <a:grpSpLocks/>
              </p:cNvGrpSpPr>
              <p:nvPr userDrawn="1"/>
            </p:nvGrpSpPr>
            <p:grpSpPr bwMode="auto">
              <a:xfrm>
                <a:off x="2877" y="648"/>
                <a:ext cx="2602" cy="48"/>
                <a:chOff x="3101" y="4224"/>
                <a:chExt cx="2602" cy="48"/>
              </a:xfrm>
            </p:grpSpPr>
            <p:sp>
              <p:nvSpPr>
                <p:cNvPr id="1042" name="Rectangle 6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3101" y="4224"/>
                  <a:ext cx="1301" cy="48"/>
                </a:xfrm>
                <a:prstGeom prst="rect">
                  <a:avLst/>
                </a:prstGeom>
                <a:gradFill rotWithShape="1">
                  <a:gsLst>
                    <a:gs pos="0">
                      <a:srgbClr val="F8EFDC">
                        <a:alpha val="35001"/>
                      </a:srgbClr>
                    </a:gs>
                    <a:gs pos="100000">
                      <a:srgbClr val="FF3300"/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pitchFamily="34" charset="0"/>
                  </a:endParaRPr>
                </a:p>
              </p:txBody>
            </p:sp>
            <p:sp>
              <p:nvSpPr>
                <p:cNvPr id="1043" name="Rectangle 6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4402" y="4224"/>
                  <a:ext cx="1301" cy="48"/>
                </a:xfrm>
                <a:prstGeom prst="rect">
                  <a:avLst/>
                </a:prstGeom>
                <a:solidFill>
                  <a:srgbClr val="FF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pitchFamily="34" charset="0"/>
                  </a:endParaRPr>
                </a:p>
              </p:txBody>
            </p:sp>
          </p:grpSp>
          <p:grpSp>
            <p:nvGrpSpPr>
              <p:cNvPr id="1208" name="Group 69"/>
              <p:cNvGrpSpPr>
                <a:grpSpLocks/>
              </p:cNvGrpSpPr>
              <p:nvPr userDrawn="1"/>
            </p:nvGrpSpPr>
            <p:grpSpPr bwMode="auto">
              <a:xfrm flipH="1">
                <a:off x="405" y="648"/>
                <a:ext cx="2602" cy="48"/>
                <a:chOff x="3101" y="4224"/>
                <a:chExt cx="2602" cy="48"/>
              </a:xfrm>
            </p:grpSpPr>
            <p:sp>
              <p:nvSpPr>
                <p:cNvPr id="1040" name="Rectangle 7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3101" y="4224"/>
                  <a:ext cx="1301" cy="48"/>
                </a:xfrm>
                <a:prstGeom prst="rect">
                  <a:avLst/>
                </a:prstGeom>
                <a:gradFill rotWithShape="1">
                  <a:gsLst>
                    <a:gs pos="0">
                      <a:srgbClr val="F8EFDC">
                        <a:alpha val="35001"/>
                      </a:srgbClr>
                    </a:gs>
                    <a:gs pos="100000">
                      <a:srgbClr val="FF3300"/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pitchFamily="34" charset="0"/>
                  </a:endParaRPr>
                </a:p>
              </p:txBody>
            </p:sp>
            <p:sp>
              <p:nvSpPr>
                <p:cNvPr id="1041" name="Rectangle 7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4402" y="4224"/>
                  <a:ext cx="1301" cy="48"/>
                </a:xfrm>
                <a:prstGeom prst="rect">
                  <a:avLst/>
                </a:prstGeom>
                <a:solidFill>
                  <a:srgbClr val="FF33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1036" name="Line 73"/>
            <p:cNvSpPr>
              <a:spLocks noChangeShapeType="1"/>
            </p:cNvSpPr>
            <p:nvPr userDrawn="1"/>
          </p:nvSpPr>
          <p:spPr bwMode="auto">
            <a:xfrm>
              <a:off x="312" y="528"/>
              <a:ext cx="51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b="1">
                <a:cs typeface="Arial" pitchFamily="34" charset="0"/>
              </a:endParaRPr>
            </a:p>
          </p:txBody>
        </p:sp>
        <p:sp>
          <p:nvSpPr>
            <p:cNvPr id="1037" name="Line 74"/>
            <p:cNvSpPr>
              <a:spLocks noChangeShapeType="1"/>
            </p:cNvSpPr>
            <p:nvPr userDrawn="1"/>
          </p:nvSpPr>
          <p:spPr bwMode="auto">
            <a:xfrm>
              <a:off x="312" y="584"/>
              <a:ext cx="51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b="1">
                <a:cs typeface="Arial" pitchFamily="34" charset="0"/>
              </a:endParaRPr>
            </a:p>
          </p:txBody>
        </p:sp>
      </p:grpSp>
      <p:grpSp>
        <p:nvGrpSpPr>
          <p:cNvPr id="1199" name="Group 95"/>
          <p:cNvGrpSpPr>
            <a:grpSpLocks/>
          </p:cNvGrpSpPr>
          <p:nvPr/>
        </p:nvGrpSpPr>
        <p:grpSpPr bwMode="auto">
          <a:xfrm>
            <a:off x="28575" y="6197600"/>
            <a:ext cx="9096375" cy="641350"/>
            <a:chOff x="18" y="3904"/>
            <a:chExt cx="5730" cy="404"/>
          </a:xfrm>
        </p:grpSpPr>
        <p:grpSp>
          <p:nvGrpSpPr>
            <p:cNvPr id="1200" name="Group 94"/>
            <p:cNvGrpSpPr>
              <a:grpSpLocks/>
            </p:cNvGrpSpPr>
            <p:nvPr userDrawn="1"/>
          </p:nvGrpSpPr>
          <p:grpSpPr bwMode="auto">
            <a:xfrm>
              <a:off x="546" y="4260"/>
              <a:ext cx="3455" cy="48"/>
              <a:chOff x="198" y="4248"/>
              <a:chExt cx="5123" cy="48"/>
            </a:xfrm>
          </p:grpSpPr>
          <p:sp>
            <p:nvSpPr>
              <p:cNvPr id="1033" name="Rectangle 90"/>
              <p:cNvSpPr>
                <a:spLocks noChangeArrowheads="1"/>
              </p:cNvSpPr>
              <p:nvPr userDrawn="1"/>
            </p:nvSpPr>
            <p:spPr bwMode="auto">
              <a:xfrm flipV="1">
                <a:off x="198" y="4248"/>
                <a:ext cx="2590" cy="48"/>
              </a:xfrm>
              <a:prstGeom prst="rect">
                <a:avLst/>
              </a:prstGeom>
              <a:gradFill rotWithShape="1">
                <a:gsLst>
                  <a:gs pos="0">
                    <a:srgbClr val="CA0808"/>
                  </a:gs>
                  <a:gs pos="100000">
                    <a:srgbClr val="F8EFDC">
                      <a:alpha val="35001"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pitchFamily="34" charset="0"/>
                </a:endParaRPr>
              </a:p>
            </p:txBody>
          </p:sp>
          <p:sp>
            <p:nvSpPr>
              <p:cNvPr id="1034" name="Rectangle 93"/>
              <p:cNvSpPr>
                <a:spLocks noChangeArrowheads="1"/>
              </p:cNvSpPr>
              <p:nvPr userDrawn="1"/>
            </p:nvSpPr>
            <p:spPr bwMode="auto">
              <a:xfrm flipH="1" flipV="1">
                <a:off x="2731" y="4248"/>
                <a:ext cx="2590" cy="48"/>
              </a:xfrm>
              <a:prstGeom prst="rect">
                <a:avLst/>
              </a:prstGeom>
              <a:gradFill rotWithShape="1">
                <a:gsLst>
                  <a:gs pos="0">
                    <a:srgbClr val="CA0808"/>
                  </a:gs>
                  <a:gs pos="100000">
                    <a:srgbClr val="F8EFDC">
                      <a:alpha val="35001"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pitchFamily="34" charset="0"/>
                </a:endParaRPr>
              </a:p>
            </p:txBody>
          </p:sp>
        </p:grpSp>
        <p:graphicFrame>
          <p:nvGraphicFramePr>
            <p:cNvPr id="1194" name="Object 170"/>
            <p:cNvGraphicFramePr>
              <a:graphicFrameLocks noChangeAspect="1"/>
            </p:cNvGraphicFramePr>
            <p:nvPr/>
          </p:nvGraphicFramePr>
          <p:xfrm>
            <a:off x="3984" y="4092"/>
            <a:ext cx="1764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7" name="Photo Editor Photo" r:id="rId21" imgW="2800741" imgH="343039" progId="">
                    <p:embed/>
                  </p:oleObj>
                </mc:Choice>
                <mc:Fallback>
                  <p:oleObj name="Photo Editor Photo" r:id="rId21" imgW="2800741" imgH="343039" progId="">
                    <p:embed/>
                    <p:pic>
                      <p:nvPicPr>
                        <p:cNvPr id="0" name="Picture 1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4092"/>
                          <a:ext cx="1764" cy="2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CC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01" name="Picture 91"/>
            <p:cNvPicPr>
              <a:picLocks noChangeAspect="1" noChangeArrowheads="1"/>
            </p:cNvPicPr>
            <p:nvPr userDrawn="1"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18" y="3904"/>
              <a:ext cx="564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33.png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31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5.wmf"/><Relationship Id="rId11" Type="http://schemas.openxmlformats.org/officeDocument/2006/relationships/image" Target="../media/image360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35.png"/><Relationship Id="rId4" Type="http://schemas.openxmlformats.org/officeDocument/2006/relationships/image" Target="../media/image34.wmf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53.png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55.png"/><Relationship Id="rId10" Type="http://schemas.openxmlformats.org/officeDocument/2006/relationships/image" Target="../media/image56.png"/><Relationship Id="rId4" Type="http://schemas.openxmlformats.org/officeDocument/2006/relationships/image" Target="../media/image54.png"/><Relationship Id="rId9" Type="http://schemas.openxmlformats.org/officeDocument/2006/relationships/image" Target="../media/image52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media" Target="../media/media4.avi"/><Relationship Id="rId13" Type="http://schemas.openxmlformats.org/officeDocument/2006/relationships/image" Target="../media/image64.png"/><Relationship Id="rId18" Type="http://schemas.openxmlformats.org/officeDocument/2006/relationships/image" Target="../media/image63.wmf"/><Relationship Id="rId3" Type="http://schemas.openxmlformats.org/officeDocument/2006/relationships/video" Target="../media/media1.avi"/><Relationship Id="rId7" Type="http://schemas.openxmlformats.org/officeDocument/2006/relationships/video" Target="../media/media3.avi"/><Relationship Id="rId12" Type="http://schemas.openxmlformats.org/officeDocument/2006/relationships/image" Target="../media/image62.wmf"/><Relationship Id="rId17" Type="http://schemas.openxmlformats.org/officeDocument/2006/relationships/oleObject" Target="../embeddings/oleObject12.bin"/><Relationship Id="rId2" Type="http://schemas.microsoft.com/office/2007/relationships/media" Target="../media/media1.avi"/><Relationship Id="rId16" Type="http://schemas.openxmlformats.org/officeDocument/2006/relationships/image" Target="../media/image67.png"/><Relationship Id="rId1" Type="http://schemas.openxmlformats.org/officeDocument/2006/relationships/vmlDrawing" Target="../drawings/vmlDrawing6.vml"/><Relationship Id="rId6" Type="http://schemas.microsoft.com/office/2007/relationships/media" Target="../media/media3.avi"/><Relationship Id="rId11" Type="http://schemas.openxmlformats.org/officeDocument/2006/relationships/oleObject" Target="../embeddings/oleObject11.bin"/><Relationship Id="rId5" Type="http://schemas.openxmlformats.org/officeDocument/2006/relationships/video" Target="../media/media2.avi"/><Relationship Id="rId15" Type="http://schemas.openxmlformats.org/officeDocument/2006/relationships/image" Target="../media/image66.png"/><Relationship Id="rId10" Type="http://schemas.openxmlformats.org/officeDocument/2006/relationships/slideLayout" Target="../slideLayouts/slideLayout7.xml"/><Relationship Id="rId4" Type="http://schemas.microsoft.com/office/2007/relationships/media" Target="../media/media2.avi"/><Relationship Id="rId9" Type="http://schemas.openxmlformats.org/officeDocument/2006/relationships/video" Target="../media/media4.avi"/><Relationship Id="rId1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1" name="Rectangle 4"/>
          <p:cNvSpPr>
            <a:spLocks noChangeArrowheads="1"/>
          </p:cNvSpPr>
          <p:nvPr/>
        </p:nvSpPr>
        <p:spPr bwMode="auto">
          <a:xfrm>
            <a:off x="255588" y="3648075"/>
            <a:ext cx="8686800" cy="46038"/>
          </a:xfrm>
          <a:prstGeom prst="rect">
            <a:avLst/>
          </a:prstGeom>
          <a:gradFill rotWithShape="1">
            <a:gsLst>
              <a:gs pos="0">
                <a:srgbClr val="A20000"/>
              </a:gs>
              <a:gs pos="50000">
                <a:srgbClr val="FF0000"/>
              </a:gs>
              <a:gs pos="100000">
                <a:srgbClr val="A200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776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2517775"/>
            <a:ext cx="9143999" cy="12827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en-US" altLang="zh-CN" sz="2200" b="1" i="1" dirty="0" smtClean="0">
                <a:solidFill>
                  <a:srgbClr val="3333FF"/>
                </a:solidFill>
                <a:ea typeface="SimSun"/>
                <a:cs typeface="SimSun"/>
              </a:rPr>
              <a:t>Analysis of Turbine Wake Characteristics using Proper Orthogonal Decomposition and Triple Decomposition Methods</a:t>
            </a:r>
          </a:p>
        </p:txBody>
      </p:sp>
      <p:sp>
        <p:nvSpPr>
          <p:cNvPr id="757764" name="Rectangle 3"/>
          <p:cNvSpPr>
            <a:spLocks noChangeArrowheads="1"/>
          </p:cNvSpPr>
          <p:nvPr/>
        </p:nvSpPr>
        <p:spPr bwMode="auto">
          <a:xfrm>
            <a:off x="400050" y="4179085"/>
            <a:ext cx="8542338" cy="2055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altLang="ja-JP" sz="2000" b="1" i="1" dirty="0" smtClean="0">
                <a:ea typeface="MS PGothic" pitchFamily="34" charset="-128"/>
              </a:rPr>
              <a:t>Pavithra Premaratne, Wei Tian, Hui Hu</a:t>
            </a:r>
            <a:endParaRPr lang="en-US" altLang="ja-JP" sz="2000" b="1" i="1" dirty="0">
              <a:solidFill>
                <a:srgbClr val="3333FF"/>
              </a:solidFill>
              <a:ea typeface="MS PGothic" pitchFamily="34" charset="-128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altLang="zh-CN" sz="2000" b="1" i="1" dirty="0">
                <a:ea typeface="SimSun"/>
                <a:cs typeface="SimSun"/>
              </a:rPr>
              <a:t>Advanced Flow Diagnostics and Experimental Aerodynamics Laboratory</a:t>
            </a:r>
            <a:r>
              <a:rPr lang="en-US" altLang="ja-JP" sz="2000" dirty="0">
                <a:ea typeface="MS PGothic" pitchFamily="34" charset="-128"/>
              </a:rPr>
              <a:t> </a:t>
            </a:r>
            <a:r>
              <a:rPr lang="en-US" altLang="ja-JP" sz="2000" b="1" i="1" dirty="0">
                <a:ea typeface="MS PGothic" pitchFamily="34" charset="-128"/>
              </a:rPr>
              <a:t/>
            </a:r>
            <a:br>
              <a:rPr lang="en-US" altLang="ja-JP" sz="2000" b="1" i="1" dirty="0">
                <a:ea typeface="MS PGothic" pitchFamily="34" charset="-128"/>
              </a:rPr>
            </a:br>
            <a:r>
              <a:rPr lang="en-US" altLang="ja-JP" sz="2000" b="1" i="1" dirty="0">
                <a:ea typeface="MS PGothic" pitchFamily="34" charset="-128"/>
              </a:rPr>
              <a:t>Department of Aerospace Engineering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altLang="ja-JP" sz="2000" b="1" i="1" dirty="0">
                <a:ea typeface="MS PGothic" pitchFamily="34" charset="-128"/>
              </a:rPr>
              <a:t> Iowa State University</a:t>
            </a:r>
            <a:br>
              <a:rPr lang="en-US" altLang="ja-JP" sz="2000" b="1" i="1" dirty="0">
                <a:ea typeface="MS PGothic" pitchFamily="34" charset="-128"/>
              </a:rPr>
            </a:br>
            <a:r>
              <a:rPr lang="en-US" altLang="ja-JP" sz="2000" b="1" i="1" dirty="0" smtClean="0">
                <a:ea typeface="MS PGothic" pitchFamily="34" charset="-128"/>
              </a:rPr>
              <a:t>2242 </a:t>
            </a:r>
            <a:r>
              <a:rPr lang="en-US" altLang="ja-JP" sz="2000" b="1" i="1" dirty="0">
                <a:ea typeface="MS PGothic" pitchFamily="34" charset="-128"/>
              </a:rPr>
              <a:t>Howe Hall, Ames, Iowa </a:t>
            </a:r>
            <a:r>
              <a:rPr lang="en-US" altLang="ja-JP" sz="2000" b="1" i="1" dirty="0" smtClean="0">
                <a:ea typeface="MS PGothic" pitchFamily="34" charset="-128"/>
              </a:rPr>
              <a:t>50011-2271</a:t>
            </a:r>
          </a:p>
        </p:txBody>
      </p:sp>
      <p:pic>
        <p:nvPicPr>
          <p:cNvPr id="12" name="Picture 3" descr="C:\Users\Tianwei\Desktop\offshore velocity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512235"/>
            <a:ext cx="4049295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Tianwei\Desktop\HuHui-ISU-WT-vorticity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873" y="445766"/>
            <a:ext cx="4173903" cy="222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Predicting </a:t>
            </a:r>
            <a:r>
              <a:rPr lang="en-US" sz="3200" b="1" dirty="0">
                <a:solidFill>
                  <a:srgbClr val="3333FF"/>
                </a:solidFill>
              </a:rPr>
              <a:t>V</a:t>
            </a:r>
            <a:r>
              <a:rPr lang="en-US" sz="3200" b="1" dirty="0" smtClean="0">
                <a:solidFill>
                  <a:srgbClr val="3333FF"/>
                </a:solidFill>
              </a:rPr>
              <a:t>elocity Deficit</a:t>
            </a:r>
            <a:endParaRPr lang="en-US" sz="3200" b="1" dirty="0">
              <a:solidFill>
                <a:srgbClr val="3333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3" t="31780" b="3686"/>
          <a:stretch/>
        </p:blipFill>
        <p:spPr>
          <a:xfrm>
            <a:off x="174171" y="939837"/>
            <a:ext cx="4426857" cy="26872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197137" y="1913843"/>
            <a:ext cx="9748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Z / D</a:t>
            </a:r>
            <a:endParaRPr lang="en-US" sz="1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45945" y="3453050"/>
            <a:ext cx="6676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1" dirty="0"/>
              <a:t>X</a:t>
            </a:r>
            <a:r>
              <a:rPr lang="en-US" sz="1800" b="1" dirty="0" smtClean="0"/>
              <a:t>/D</a:t>
            </a:r>
            <a:endParaRPr lang="en-US" sz="18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" t="3406" r="6267" b="2791"/>
          <a:stretch/>
        </p:blipFill>
        <p:spPr>
          <a:xfrm>
            <a:off x="3189374" y="3916297"/>
            <a:ext cx="2544880" cy="23919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" t="3361" r="7292"/>
          <a:stretch/>
        </p:blipFill>
        <p:spPr>
          <a:xfrm>
            <a:off x="6028801" y="3813238"/>
            <a:ext cx="2772923" cy="259805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2160436" y="1760617"/>
            <a:ext cx="0" cy="153851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722915" y="1756229"/>
            <a:ext cx="0" cy="153851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67046" y="1756229"/>
            <a:ext cx="0" cy="153851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042229" y="1756229"/>
            <a:ext cx="0" cy="153851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050" y="980689"/>
            <a:ext cx="2865434" cy="25705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0" y="3761728"/>
            <a:ext cx="3010892" cy="2701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13054" y="4961703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Z/D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6160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05426" y="34367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800" b="1" dirty="0" smtClean="0">
                <a:solidFill>
                  <a:srgbClr val="3333FF"/>
                </a:solidFill>
              </a:rPr>
              <a:t>Phase-locked </a:t>
            </a:r>
            <a:r>
              <a:rPr lang="en-US" sz="2800" b="1" dirty="0">
                <a:solidFill>
                  <a:srgbClr val="3333FF"/>
                </a:solidFill>
              </a:rPr>
              <a:t>PIV </a:t>
            </a:r>
            <a:r>
              <a:rPr lang="en-US" sz="2800" b="1" dirty="0" smtClean="0">
                <a:solidFill>
                  <a:srgbClr val="3333FF"/>
                </a:solidFill>
              </a:rPr>
              <a:t>measurement results </a:t>
            </a:r>
            <a:r>
              <a:rPr lang="en-US" sz="2800" b="1" dirty="0">
                <a:solidFill>
                  <a:srgbClr val="3333FF"/>
                </a:solidFill>
              </a:rPr>
              <a:t>in turbine wake  </a:t>
            </a:r>
          </a:p>
        </p:txBody>
      </p:sp>
      <p:sp>
        <p:nvSpPr>
          <p:cNvPr id="4" name="矩形 3"/>
          <p:cNvSpPr/>
          <p:nvPr/>
        </p:nvSpPr>
        <p:spPr>
          <a:xfrm>
            <a:off x="210231" y="992044"/>
            <a:ext cx="8648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smtClean="0">
                <a:latin typeface="+mj-lt"/>
                <a:ea typeface="宋体" pitchFamily="2" charset="-122"/>
                <a:cs typeface="Arial" pitchFamily="34" charset="0"/>
              </a:rPr>
              <a:t>Triple decomposition method:</a:t>
            </a:r>
          </a:p>
          <a:p>
            <a:pPr algn="just"/>
            <a:r>
              <a:rPr lang="en-US" sz="1800" b="1" smtClean="0">
                <a:latin typeface="+mj-lt"/>
                <a:ea typeface="宋体" pitchFamily="2" charset="-122"/>
                <a:cs typeface="Arial" pitchFamily="34" charset="0"/>
              </a:rPr>
              <a:t>           Hussain  (</a:t>
            </a:r>
            <a:r>
              <a:rPr lang="nl-NL" sz="1800" b="1" smtClean="0">
                <a:latin typeface="+mj-lt"/>
                <a:ea typeface="宋体" pitchFamily="2" charset="-122"/>
                <a:cs typeface="Arial" pitchFamily="34" charset="0"/>
              </a:rPr>
              <a:t>J. Fluid </a:t>
            </a:r>
            <a:r>
              <a:rPr lang="nl-NL" sz="1800" b="1">
                <a:latin typeface="+mj-lt"/>
                <a:ea typeface="宋体" pitchFamily="2" charset="-122"/>
                <a:cs typeface="Arial" pitchFamily="34" charset="0"/>
              </a:rPr>
              <a:t>Mech. </a:t>
            </a:r>
            <a:r>
              <a:rPr lang="nl-NL" sz="1800" b="1" smtClean="0">
                <a:latin typeface="+mj-lt"/>
                <a:ea typeface="宋体" pitchFamily="2" charset="-122"/>
                <a:cs typeface="Arial" pitchFamily="34" charset="0"/>
              </a:rPr>
              <a:t>vol</a:t>
            </a:r>
            <a:r>
              <a:rPr lang="nl-NL" sz="1800" b="1">
                <a:latin typeface="+mj-lt"/>
                <a:ea typeface="宋体" pitchFamily="2" charset="-122"/>
                <a:cs typeface="Arial" pitchFamily="34" charset="0"/>
              </a:rPr>
              <a:t>. 41, part 2, pp. </a:t>
            </a:r>
            <a:r>
              <a:rPr lang="nl-NL" sz="1800" b="1" smtClean="0">
                <a:latin typeface="+mj-lt"/>
                <a:ea typeface="宋体" pitchFamily="2" charset="-122"/>
                <a:cs typeface="Arial" pitchFamily="34" charset="0"/>
              </a:rPr>
              <a:t>241-258, 1970)</a:t>
            </a:r>
            <a:endParaRPr lang="en-US" sz="1800" b="1" smtClean="0">
              <a:latin typeface="+mj-lt"/>
              <a:ea typeface="宋体" pitchFamily="2" charset="-122"/>
              <a:cs typeface="Arial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12164" y="1638375"/>
            <a:ext cx="5279768" cy="2880000"/>
            <a:chOff x="1506093" y="1638375"/>
            <a:chExt cx="5279768" cy="2880000"/>
          </a:xfrm>
        </p:grpSpPr>
        <p:pic>
          <p:nvPicPr>
            <p:cNvPr id="81408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6296" y="1638375"/>
              <a:ext cx="5099565" cy="28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1506093" y="1648138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2000" i="1" smtClean="0">
                  <a:solidFill>
                    <a:srgbClr val="FF0000"/>
                  </a:solidFill>
                  <a:ea typeface="宋体" pitchFamily="2" charset="-122"/>
                  <a:cs typeface="Arial" pitchFamily="34" charset="0"/>
                </a:rPr>
                <a:t>u</a:t>
              </a:r>
              <a:endParaRPr lang="en-US" sz="2000" i="1">
                <a:solidFill>
                  <a:srgbClr val="FF0000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676804" y="1648138"/>
              <a:ext cx="36740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2000" i="1" smtClean="0">
                  <a:solidFill>
                    <a:srgbClr val="FF0000"/>
                  </a:solidFill>
                  <a:ea typeface="宋体" pitchFamily="2" charset="-122"/>
                  <a:cs typeface="Arial" pitchFamily="34" charset="0"/>
                </a:rPr>
                <a:t>u'</a:t>
              </a:r>
              <a:endParaRPr lang="en-US" sz="2000" i="1">
                <a:solidFill>
                  <a:srgbClr val="FF0000"/>
                </a:solidFill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82165910"/>
                </p:ext>
              </p:extLst>
            </p:nvPr>
          </p:nvGraphicFramePr>
          <p:xfrm>
            <a:off x="5183320" y="2525402"/>
            <a:ext cx="219952" cy="3739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5049" name="Equation" r:id="rId4" imgW="126720" imgH="215640" progId="Equation.DSMT4">
                    <p:embed/>
                  </p:oleObj>
                </mc:Choice>
                <mc:Fallback>
                  <p:oleObj name="Equation" r:id="rId4" imgW="126720" imgH="21564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183320" y="2525402"/>
                          <a:ext cx="219952" cy="37391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84086850"/>
                </p:ext>
              </p:extLst>
            </p:nvPr>
          </p:nvGraphicFramePr>
          <p:xfrm>
            <a:off x="6463744" y="2345604"/>
            <a:ext cx="220662" cy="373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5050" name="Equation" r:id="rId6" imgW="126720" imgH="215640" progId="Equation.DSMT4">
                    <p:embed/>
                  </p:oleObj>
                </mc:Choice>
                <mc:Fallback>
                  <p:oleObj name="Equation" r:id="rId6" imgW="126720" imgH="215640" progId="Equation.DSMT4">
                    <p:embed/>
                    <p:pic>
                      <p:nvPicPr>
                        <p:cNvPr id="0" name="对象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63744" y="2345604"/>
                          <a:ext cx="220662" cy="373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4954641"/>
              </p:ext>
            </p:extLst>
          </p:nvPr>
        </p:nvGraphicFramePr>
        <p:xfrm>
          <a:off x="5992960" y="2048248"/>
          <a:ext cx="2034754" cy="540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5051" name="Equation" r:id="rId8" imgW="812520" imgH="215640" progId="Equation.DSMT4">
                  <p:embed/>
                </p:oleObj>
              </mc:Choice>
              <mc:Fallback>
                <p:oleObj name="Equation" r:id="rId8" imgW="81252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92960" y="2048248"/>
                        <a:ext cx="2034754" cy="5404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5391932" y="2747950"/>
            <a:ext cx="36323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/>
              <a:t>      </a:t>
            </a:r>
            <a:r>
              <a:rPr lang="en-US" sz="2000" b="1" i="1" smtClean="0"/>
              <a:t>u</a:t>
            </a:r>
            <a:r>
              <a:rPr lang="en-US" sz="2000" smtClean="0"/>
              <a:t> is </a:t>
            </a:r>
            <a:r>
              <a:rPr lang="en-US" sz="2000"/>
              <a:t>instantaneous velocity, the right terms correspond to mean value, contribution of </a:t>
            </a:r>
            <a:r>
              <a:rPr lang="en-US" sz="2000" smtClean="0"/>
              <a:t>organized wave and </a:t>
            </a:r>
            <a:r>
              <a:rPr lang="en-US" sz="2000"/>
              <a:t>random fluctuating </a:t>
            </a:r>
            <a:r>
              <a:rPr lang="en-US" sz="2000" smtClean="0"/>
              <a:t>respectively. </a:t>
            </a:r>
            <a:endParaRPr lang="en-US" sz="2000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7939247"/>
              </p:ext>
            </p:extLst>
          </p:nvPr>
        </p:nvGraphicFramePr>
        <p:xfrm>
          <a:off x="3466579" y="4918485"/>
          <a:ext cx="2666663" cy="614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5052" name="Equation" r:id="rId10" imgW="1155600" imgH="266400" progId="Equation.DSMT4">
                  <p:embed/>
                </p:oleObj>
              </mc:Choice>
              <mc:Fallback>
                <p:oleObj name="Equation" r:id="rId10" imgW="11556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66579" y="4918485"/>
                        <a:ext cx="2666663" cy="614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/>
          <p:nvPr/>
        </p:nvSpPr>
        <p:spPr>
          <a:xfrm>
            <a:off x="552197" y="4518375"/>
            <a:ext cx="7914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Then the phase-averaged velocity is obtained: </a:t>
            </a:r>
          </a:p>
        </p:txBody>
      </p:sp>
      <p:sp>
        <p:nvSpPr>
          <p:cNvPr id="12" name="矩形 11"/>
          <p:cNvSpPr/>
          <p:nvPr/>
        </p:nvSpPr>
        <p:spPr>
          <a:xfrm>
            <a:off x="425070" y="5300951"/>
            <a:ext cx="8746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The </a:t>
            </a:r>
            <a:r>
              <a:rPr lang="en-US" sz="2000" dirty="0"/>
              <a:t>phase averaging process is equivalent to a low-pass filter which keeps the mean flow and the </a:t>
            </a:r>
            <a:r>
              <a:rPr lang="en-US" sz="2000" b="1" dirty="0">
                <a:solidFill>
                  <a:srgbClr val="FF0000"/>
                </a:solidFill>
              </a:rPr>
              <a:t>organized wave at a single </a:t>
            </a:r>
            <a:r>
              <a:rPr lang="en-US" sz="2000" b="1" dirty="0" smtClean="0">
                <a:solidFill>
                  <a:srgbClr val="FF0000"/>
                </a:solidFill>
              </a:rPr>
              <a:t>frequency</a:t>
            </a:r>
            <a:r>
              <a:rPr lang="en-US" sz="2000" b="1" dirty="0" smtClean="0"/>
              <a:t> </a:t>
            </a:r>
            <a:r>
              <a:rPr lang="en-US" sz="2000" dirty="0"/>
              <a:t>and removes the other higher frequency fluctuations.</a:t>
            </a:r>
          </a:p>
        </p:txBody>
      </p:sp>
    </p:spTree>
    <p:extLst>
      <p:ext uri="{BB962C8B-B14F-4D97-AF65-F5344CB8AC3E}">
        <p14:creationId xmlns:p14="http://schemas.microsoft.com/office/powerpoint/2010/main" val="382731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90487" y="271525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b="1" dirty="0" smtClean="0">
                <a:solidFill>
                  <a:srgbClr val="3333FF"/>
                </a:solidFill>
              </a:rPr>
              <a:t>Phase-locked </a:t>
            </a:r>
            <a:r>
              <a:rPr lang="en-US" b="1" dirty="0">
                <a:solidFill>
                  <a:srgbClr val="3333FF"/>
                </a:solidFill>
              </a:rPr>
              <a:t>PIV </a:t>
            </a:r>
            <a:r>
              <a:rPr lang="en-US" b="1" dirty="0" smtClean="0">
                <a:solidFill>
                  <a:srgbClr val="3333FF"/>
                </a:solidFill>
              </a:rPr>
              <a:t>measurement results-Reynolds shear stress</a:t>
            </a:r>
            <a:endParaRPr lang="en-US" b="1" dirty="0">
              <a:solidFill>
                <a:srgbClr val="3333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7817" y="1641285"/>
            <a:ext cx="5907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latin typeface="+mj-lt"/>
                <a:ea typeface="宋体" pitchFamily="2" charset="-122"/>
                <a:cs typeface="Arial" pitchFamily="34" charset="0"/>
              </a:rPr>
              <a:t>Triple decomposition method to Reynolds </a:t>
            </a:r>
            <a:r>
              <a:rPr lang="en-US" sz="1800" smtClean="0">
                <a:latin typeface="+mj-lt"/>
                <a:ea typeface="宋体" pitchFamily="2" charset="-122"/>
                <a:cs typeface="Arial" pitchFamily="34" charset="0"/>
              </a:rPr>
              <a:t>stress</a:t>
            </a:r>
            <a:r>
              <a:rPr lang="en-US" sz="1800">
                <a:latin typeface="+mj-lt"/>
                <a:ea typeface="宋体" pitchFamily="2" charset="-122"/>
                <a:cs typeface="Arial" pitchFamily="34" charset="0"/>
              </a:rPr>
              <a:t>: </a:t>
            </a:r>
          </a:p>
        </p:txBody>
      </p:sp>
      <p:sp>
        <p:nvSpPr>
          <p:cNvPr id="5" name="矩形 4"/>
          <p:cNvSpPr/>
          <p:nvPr/>
        </p:nvSpPr>
        <p:spPr>
          <a:xfrm>
            <a:off x="207817" y="3398578"/>
            <a:ext cx="65729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Additionally, coherent structures are uncorrelated with random parts </a:t>
            </a:r>
            <a:r>
              <a:rPr lang="en-US" sz="1800" dirty="0" smtClean="0">
                <a:latin typeface="+mj-lt"/>
                <a:ea typeface="宋体" pitchFamily="2" charset="-122"/>
                <a:cs typeface="Arial" pitchFamily="34" charset="0"/>
              </a:rPr>
              <a:t>: </a:t>
            </a:r>
            <a:endParaRPr lang="en-US" sz="1800" dirty="0">
              <a:latin typeface="+mj-lt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5080838"/>
              </p:ext>
            </p:extLst>
          </p:nvPr>
        </p:nvGraphicFramePr>
        <p:xfrm>
          <a:off x="2309833" y="2870628"/>
          <a:ext cx="13239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894" name="Equation" r:id="rId3" imgW="685800" imgH="266400" progId="Equation.DSMT4">
                  <p:embed/>
                </p:oleObj>
              </mc:Choice>
              <mc:Fallback>
                <p:oleObj name="Equation" r:id="rId3" imgW="685800" imgH="266400" progId="Equation.DSMT4">
                  <p:embed/>
                  <p:pic>
                    <p:nvPicPr>
                      <p:cNvPr id="0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9833" y="2870628"/>
                        <a:ext cx="13239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646026"/>
              </p:ext>
            </p:extLst>
          </p:nvPr>
        </p:nvGraphicFramePr>
        <p:xfrm>
          <a:off x="4219575" y="2881213"/>
          <a:ext cx="1373188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895" name="Equation" r:id="rId5" imgW="711000" imgH="253800" progId="Equation.DSMT4">
                  <p:embed/>
                </p:oleObj>
              </mc:Choice>
              <mc:Fallback>
                <p:oleObj name="Equation" r:id="rId5" imgW="711000" imgH="25380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9575" y="2881213"/>
                        <a:ext cx="1373188" cy="490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1373016" y="2951803"/>
            <a:ext cx="9426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smtClean="0">
                <a:latin typeface="+mj-lt"/>
                <a:ea typeface="宋体" pitchFamily="2" charset="-122"/>
                <a:cs typeface="Arial" pitchFamily="34" charset="0"/>
              </a:rPr>
              <a:t>Where:</a:t>
            </a:r>
            <a:endParaRPr lang="en-US" sz="1800">
              <a:latin typeface="+mj-lt"/>
              <a:ea typeface="宋体" pitchFamily="2" charset="-122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15682" y="4538745"/>
            <a:ext cx="578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j-lt"/>
                <a:ea typeface="宋体" pitchFamily="2" charset="-122"/>
                <a:cs typeface="Arial" pitchFamily="34" charset="0"/>
              </a:rPr>
              <a:t>So:</a:t>
            </a:r>
            <a:endParaRPr lang="en-US" sz="1800" dirty="0">
              <a:latin typeface="+mj-lt"/>
              <a:ea typeface="宋体" pitchFamily="2" charset="-122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670954" y="5131335"/>
                <a:ext cx="7594272" cy="9449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800" dirty="0" smtClean="0"/>
                  <a:t>      Therefore </a:t>
                </a:r>
                <a:r>
                  <a:rPr lang="en-US" sz="1800" dirty="0"/>
                  <a:t>the overall Reynolds </a:t>
                </a:r>
                <a:r>
                  <a:rPr lang="en-US" sz="1800" dirty="0" smtClean="0"/>
                  <a:t>stress </a:t>
                </a:r>
                <a:r>
                  <a:rPr lang="en-US" sz="1800" dirty="0"/>
                  <a:t>consists of the contributions from </a:t>
                </a:r>
                <a:r>
                  <a:rPr lang="en-US" sz="1800" dirty="0" smtClean="0"/>
                  <a:t>the</a:t>
                </a:r>
              </a:p>
              <a:p>
                <a:endParaRPr lang="en-US" sz="1800" dirty="0"/>
              </a:p>
              <a:p>
                <a:r>
                  <a:rPr lang="en-US" sz="1800" dirty="0" smtClean="0"/>
                  <a:t> </a:t>
                </a:r>
                <a:r>
                  <a:rPr lang="en-US" sz="1800" dirty="0"/>
                  <a:t>coherent structures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i="1">
                            <a:latin typeface="Cambria Math"/>
                          </a:rPr>
                        </m:ctrlPr>
                      </m:accPr>
                      <m:e>
                        <m:acc>
                          <m:accPr>
                            <m:chr m:val="̃"/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𝑢</m:t>
                            </m:r>
                          </m:e>
                        </m:acc>
                        <m:acc>
                          <m:accPr>
                            <m:chr m:val="̃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acc>
                  </m:oMath>
                </a14:m>
                <a:r>
                  <a:rPr lang="en-US" sz="1800" dirty="0" smtClean="0"/>
                  <a:t>  and </a:t>
                </a:r>
                <a:r>
                  <a:rPr lang="en-US" sz="1800" dirty="0"/>
                  <a:t>random </a:t>
                </a:r>
                <a:r>
                  <a:rPr lang="en-US" sz="1800" dirty="0" smtClean="0"/>
                  <a:t>fluctuating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′</m:t>
                        </m:r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acc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954" y="5131335"/>
                <a:ext cx="7594272" cy="944939"/>
              </a:xfrm>
              <a:prstGeom prst="rect">
                <a:avLst/>
              </a:prstGeom>
              <a:blipFill rotWithShape="1">
                <a:blip r:embed="rId7"/>
                <a:stretch>
                  <a:fillRect t="-3226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矩形 16"/>
          <p:cNvSpPr/>
          <p:nvPr/>
        </p:nvSpPr>
        <p:spPr>
          <a:xfrm>
            <a:off x="207818" y="1128077"/>
            <a:ext cx="88164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The </a:t>
            </a:r>
            <a:r>
              <a:rPr lang="en-US" sz="1800" dirty="0">
                <a:solidFill>
                  <a:srgbClr val="FF0000"/>
                </a:solidFill>
              </a:rPr>
              <a:t>Reynolds </a:t>
            </a:r>
            <a:r>
              <a:rPr lang="en-US" sz="1800" dirty="0" smtClean="0">
                <a:solidFill>
                  <a:srgbClr val="FF0000"/>
                </a:solidFill>
              </a:rPr>
              <a:t>stress </a:t>
            </a:r>
            <a:r>
              <a:rPr lang="en-US" sz="1800" dirty="0">
                <a:solidFill>
                  <a:srgbClr val="FF0000"/>
                </a:solidFill>
              </a:rPr>
              <a:t>contribute a major part of the momentum transfer in </a:t>
            </a:r>
            <a:r>
              <a:rPr lang="en-US" sz="1800" dirty="0" smtClean="0">
                <a:solidFill>
                  <a:srgbClr val="FF0000"/>
                </a:solidFill>
              </a:rPr>
              <a:t>turbine </a:t>
            </a:r>
            <a:r>
              <a:rPr lang="en-US" sz="1800" dirty="0">
                <a:solidFill>
                  <a:srgbClr val="FF0000"/>
                </a:solidFill>
              </a:rPr>
              <a:t>wake </a:t>
            </a:r>
            <a:r>
              <a:rPr lang="en-US" sz="1800" dirty="0" smtClean="0">
                <a:solidFill>
                  <a:srgbClr val="FF0000"/>
                </a:solidFill>
              </a:rPr>
              <a:t>flow </a:t>
            </a:r>
            <a:endParaRPr lang="en-US" sz="1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78989" y="2133600"/>
                <a:ext cx="6778202" cy="798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𝜌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̃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  <m:r>
                            <a:rPr lang="en-US" i="1">
                              <a:latin typeface="Cambria Math"/>
                            </a:rPr>
                            <m:t>′)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acc>
                      <m:r>
                        <a:rPr lang="en-US" b="0" i="0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</m:e>
                      </m:acc>
                      <m:r>
                        <a:rPr lang="en-US" b="0" i="0" smtClean="0">
                          <a:latin typeface="Cambria Math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989" y="2133600"/>
                <a:ext cx="6778202" cy="79803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893902" y="3804956"/>
                <a:ext cx="1097801" cy="4905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acc>
                  </m:oMath>
                </a14:m>
                <a:r>
                  <a:rPr lang="en-US" dirty="0" smtClean="0"/>
                  <a:t> = 0</a:t>
                </a:r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3902" y="3804956"/>
                <a:ext cx="1097801" cy="490519"/>
              </a:xfrm>
              <a:prstGeom prst="rect">
                <a:avLst/>
              </a:prstGeom>
              <a:blipFill rotWithShape="1">
                <a:blip r:embed="rId9"/>
                <a:stretch>
                  <a:fillRect t="-3704" r="-7222" b="-271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616037" y="3796246"/>
                <a:ext cx="1293559" cy="4635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6037" y="3796246"/>
                <a:ext cx="1293559" cy="46358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275520" y="4360361"/>
                <a:ext cx="2385140" cy="7980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𝜌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i="1">
                              <a:latin typeface="Cambria Math"/>
                            </a:rPr>
                          </m:ctrlPr>
                        </m:acc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</m:e>
                      </m:acc>
                      <m:r>
                        <a:rPr lang="en-US" i="1">
                          <a:latin typeface="Cambria Math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lang="en-US" i="1">
                              <a:latin typeface="Cambria Math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520" y="4360361"/>
                <a:ext cx="2385140" cy="79803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149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90487" y="271525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dirty="0" smtClean="0">
                <a:solidFill>
                  <a:srgbClr val="3333FF"/>
                </a:solidFill>
              </a:rPr>
              <a:t>Ensemble Averaged </a:t>
            </a:r>
            <a:r>
              <a:rPr lang="en-US" dirty="0">
                <a:solidFill>
                  <a:srgbClr val="3333FF"/>
                </a:solidFill>
              </a:rPr>
              <a:t>PIV </a:t>
            </a:r>
            <a:r>
              <a:rPr lang="en-US" dirty="0" smtClean="0">
                <a:solidFill>
                  <a:srgbClr val="3333FF"/>
                </a:solidFill>
              </a:rPr>
              <a:t>measurement results-Reynolds stress</a:t>
            </a:r>
            <a:endParaRPr lang="en-US" b="1" dirty="0">
              <a:solidFill>
                <a:srgbClr val="3333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65814" y="914417"/>
                <a:ext cx="2275367" cy="39094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1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p>
                              <m:r>
                                <a:rPr lang="en-US" sz="1800" b="1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e>
                      </m:acc>
                      <m:r>
                        <a:rPr lang="en-US" sz="1800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14" y="914417"/>
                <a:ext cx="2275367" cy="390941"/>
              </a:xfrm>
              <a:prstGeom prst="rect">
                <a:avLst/>
              </a:prstGeom>
              <a:blipFill rotWithShape="1">
                <a:blip r:embed="rId2"/>
                <a:stretch>
                  <a:fillRect b="-140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136152" y="905304"/>
                <a:ext cx="1746344" cy="37651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acc>
                            <m:accPr>
                              <m:chr m:val="̃"/>
                              <m:ctrlPr>
                                <a:rPr lang="en-US" sz="1800" b="1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1800" b="1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latin typeface="Cambria Math"/>
                                </a:rPr>
                                <m:t>𝒗</m:t>
                              </m:r>
                            </m:e>
                          </m:acc>
                        </m:e>
                      </m:acc>
                      <m:r>
                        <a:rPr lang="en-US" sz="1800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152" y="905304"/>
                <a:ext cx="1746344" cy="376513"/>
              </a:xfrm>
              <a:prstGeom prst="rect">
                <a:avLst/>
              </a:prstGeom>
              <a:blipFill rotWithShape="1">
                <a:blip r:embed="rId3"/>
                <a:stretch>
                  <a:fillRect b="-1475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764465" y="3732658"/>
                <a:ext cx="2034364" cy="37651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1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p>
                              <m:r>
                                <a:rPr lang="en-US" sz="1800" b="1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latin typeface="Cambria Math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n-US" sz="1800" b="1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800" b="1" i="1" smtClean="0">
                              <a:latin typeface="Cambria Math"/>
                            </a:rPr>
                            <m:t>+ </m:t>
                          </m:r>
                          <m:acc>
                            <m:accPr>
                              <m:chr m:val="̃"/>
                              <m:ctrlPr>
                                <a:rPr lang="en-US" sz="1800" b="1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1800" b="1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latin typeface="Cambria Math"/>
                                </a:rPr>
                                <m:t>𝒗</m:t>
                              </m:r>
                            </m:e>
                          </m:acc>
                          <m:r>
                            <a:rPr lang="en-US" sz="1800" b="1" i="1" smtClean="0">
                              <a:latin typeface="Cambria Math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465" y="3732658"/>
                <a:ext cx="2034364" cy="376513"/>
              </a:xfrm>
              <a:prstGeom prst="rect">
                <a:avLst/>
              </a:prstGeom>
              <a:blipFill rotWithShape="1">
                <a:blip r:embed="rId4"/>
                <a:stretch>
                  <a:fillRect r="-5988" b="-145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" t="17201" r="24970"/>
          <a:stretch/>
        </p:blipFill>
        <p:spPr>
          <a:xfrm>
            <a:off x="90487" y="1235806"/>
            <a:ext cx="4130639" cy="24968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" t="15422" r="26393"/>
          <a:stretch/>
        </p:blipFill>
        <p:spPr>
          <a:xfrm>
            <a:off x="5082363" y="1235806"/>
            <a:ext cx="3964986" cy="24968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" t="16534" r="24495"/>
          <a:stretch/>
        </p:blipFill>
        <p:spPr>
          <a:xfrm>
            <a:off x="1635868" y="4178593"/>
            <a:ext cx="4291557" cy="259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9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 txBox="1">
                <a:spLocks/>
              </p:cNvSpPr>
              <p:nvPr/>
            </p:nvSpPr>
            <p:spPr bwMode="auto">
              <a:xfrm>
                <a:off x="90487" y="271525"/>
                <a:ext cx="8933769" cy="523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0" hangingPunct="0"/>
                <a:r>
                  <a:rPr lang="en-US" sz="2800" b="1" dirty="0">
                    <a:solidFill>
                      <a:srgbClr val="3333FF"/>
                    </a:solidFill>
                  </a:rPr>
                  <a:t>Decomposed </a:t>
                </a:r>
                <a:r>
                  <a:rPr lang="en-US" sz="2800" b="1" dirty="0" smtClean="0">
                    <a:solidFill>
                      <a:srgbClr val="3333FF"/>
                    </a:solidFill>
                  </a:rPr>
                  <a:t>Reynolds Stress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solidFill>
                          <a:srgbClr val="3333FF"/>
                        </a:solidFill>
                        <a:latin typeface="Cambria Math"/>
                      </a:rPr>
                      <m:t>(</m:t>
                    </m:r>
                    <m:r>
                      <a:rPr lang="en-US" sz="2800" b="1" i="1" smtClean="0">
                        <a:solidFill>
                          <a:srgbClr val="3333FF"/>
                        </a:solidFill>
                        <a:latin typeface="Cambria Math"/>
                      </a:rPr>
                      <m:t>−</m:t>
                    </m:r>
                    <m:r>
                      <a:rPr lang="en-US" sz="2800" b="1" i="1" smtClean="0">
                        <a:solidFill>
                          <a:srgbClr val="3333FF"/>
                        </a:solidFill>
                        <a:latin typeface="Cambria Math"/>
                      </a:rPr>
                      <m:t>𝝆</m:t>
                    </m:r>
                    <m:r>
                      <a:rPr lang="en-US" sz="2800" b="1" i="1" smtClean="0">
                        <a:solidFill>
                          <a:srgbClr val="3333FF"/>
                        </a:solidFill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sz="2800" b="1" i="1" smtClean="0">
                            <a:solidFill>
                              <a:srgbClr val="3333FF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3333FF"/>
                            </a:solidFill>
                            <a:latin typeface="Cambria Math"/>
                          </a:rPr>
                          <m:t>𝒖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3333FF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sz="2800" b="1" i="1" smtClean="0">
                            <a:solidFill>
                              <a:srgbClr val="3333FF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3333FF"/>
                            </a:solidFill>
                            <a:latin typeface="Cambria Math"/>
                          </a:rPr>
                          <m:t>𝒗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3333FF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800" b="1" i="1" smtClean="0">
                        <a:solidFill>
                          <a:srgbClr val="3333FF"/>
                        </a:solidFill>
                        <a:latin typeface="Cambria Math"/>
                      </a:rPr>
                      <m:t>&gt;)</m:t>
                    </m:r>
                  </m:oMath>
                </a14:m>
                <a:endParaRPr lang="en-US" sz="2800" b="1" dirty="0" smtClean="0">
                  <a:solidFill>
                    <a:srgbClr val="3333FF"/>
                  </a:solidFill>
                </a:endParaRPr>
              </a:p>
            </p:txBody>
          </p:sp>
        </mc:Choice>
        <mc:Fallback xmlns="">
          <p:sp>
            <p:nvSpPr>
              <p:cNvPr id="5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487" y="271525"/>
                <a:ext cx="8933769" cy="523875"/>
              </a:xfrm>
              <a:prstGeom prst="rect">
                <a:avLst/>
              </a:prstGeom>
              <a:blipFill rotWithShape="1">
                <a:blip r:embed="rId2"/>
                <a:stretch>
                  <a:fillRect t="-11765" b="-3294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838714" y="937259"/>
            <a:ext cx="237366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b="1" dirty="0" smtClean="0"/>
              <a:t>Phase angle = 0 deg.</a:t>
            </a:r>
            <a:endParaRPr lang="en-US" sz="1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" t="15645" r="35172"/>
          <a:stretch/>
        </p:blipFill>
        <p:spPr>
          <a:xfrm>
            <a:off x="372184" y="1270861"/>
            <a:ext cx="3306725" cy="23803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" t="14533" r="27224"/>
          <a:stretch/>
        </p:blipFill>
        <p:spPr>
          <a:xfrm>
            <a:off x="4557371" y="1306591"/>
            <a:ext cx="3580218" cy="230884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042119" y="976495"/>
            <a:ext cx="237366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b="1" dirty="0" smtClean="0"/>
              <a:t>Phase angle = 30 deg.</a:t>
            </a:r>
            <a:endParaRPr lang="en-US" sz="1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" t="16534" r="26274"/>
          <a:stretch/>
        </p:blipFill>
        <p:spPr>
          <a:xfrm>
            <a:off x="501861" y="4306185"/>
            <a:ext cx="3748366" cy="23178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37189" y="3928064"/>
            <a:ext cx="237366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b="1" dirty="0" smtClean="0"/>
              <a:t>Phase angle = 60 deg.</a:t>
            </a:r>
            <a:endParaRPr lang="en-US" sz="18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 t="14533" r="25088"/>
          <a:stretch/>
        </p:blipFill>
        <p:spPr>
          <a:xfrm>
            <a:off x="4408515" y="4112730"/>
            <a:ext cx="4089742" cy="256428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042119" y="3756243"/>
            <a:ext cx="237366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b="1" dirty="0" smtClean="0"/>
              <a:t>Phase angle = 90 deg.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73999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POD (Proper Orthogonal Decomposition)</a:t>
            </a:r>
            <a:endParaRPr lang="en-US" sz="3200" b="1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POD is used to extract dominant large scale structures buried in a flow.</a:t>
            </a:r>
          </a:p>
          <a:p>
            <a:r>
              <a:rPr lang="en-US" sz="2800" dirty="0" smtClean="0"/>
              <a:t>The flow is decomposed to modes using linear decomposition and reconstructed using singular value decomposition (SVD).</a:t>
            </a:r>
          </a:p>
          <a:p>
            <a:r>
              <a:rPr lang="en-US" sz="2800" dirty="0" smtClean="0"/>
              <a:t>The magnitude of the eigenvalues represent the kinetic energy which the modes are ranked based on.</a:t>
            </a:r>
          </a:p>
          <a:p>
            <a:r>
              <a:rPr lang="en-US" sz="2800" dirty="0" smtClean="0"/>
              <a:t>Large scale structures can be represented with the first few modes.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969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90487" y="271525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3200" b="1" dirty="0" smtClean="0">
                <a:solidFill>
                  <a:srgbClr val="3333FF"/>
                </a:solidFill>
              </a:rPr>
              <a:t>Method of Snapshots</a:t>
            </a:r>
            <a:endParaRPr lang="en-US" sz="3200" b="1" dirty="0">
              <a:solidFill>
                <a:srgbClr val="3333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6442" y="1038095"/>
            <a:ext cx="83364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(1) </a:t>
            </a:r>
            <a:r>
              <a:rPr lang="en-US" sz="2000" dirty="0" smtClean="0">
                <a:solidFill>
                  <a:srgbClr val="FF0000"/>
                </a:solidFill>
              </a:rPr>
              <a:t>Arrange all </a:t>
            </a:r>
            <a:r>
              <a:rPr lang="en-US" sz="2000" dirty="0">
                <a:solidFill>
                  <a:srgbClr val="FF0000"/>
                </a:solidFill>
              </a:rPr>
              <a:t>of fluctuating velocity components 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/>
              <a:t>in a matrix U </a:t>
            </a:r>
            <a:r>
              <a:rPr lang="en-US" sz="2000" dirty="0" smtClean="0"/>
              <a:t>as: </a:t>
            </a:r>
            <a:endParaRPr lang="en-US" sz="2000" dirty="0"/>
          </a:p>
        </p:txBody>
      </p:sp>
      <p:pic>
        <p:nvPicPr>
          <p:cNvPr id="822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916" y="1597907"/>
            <a:ext cx="505329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206442" y="3536861"/>
            <a:ext cx="87566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where </a:t>
            </a:r>
            <a:r>
              <a:rPr lang="en-US" sz="2000" dirty="0"/>
              <a:t>M is the number of spatial discrete points and N is the number of the PIV snapshots, which represent the spatial and temporal resolutions of the PIV data </a:t>
            </a:r>
            <a:r>
              <a:rPr lang="en-US" sz="2000" dirty="0" smtClean="0"/>
              <a:t>respectively.</a:t>
            </a:r>
            <a:endParaRPr 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206442" y="4675188"/>
            <a:ext cx="83364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(2) </a:t>
            </a:r>
            <a:r>
              <a:rPr lang="en-US" sz="2000" b="1" dirty="0" smtClean="0">
                <a:solidFill>
                  <a:srgbClr val="FF0000"/>
                </a:solidFill>
              </a:rPr>
              <a:t>The </a:t>
            </a:r>
            <a:r>
              <a:rPr lang="en-US" sz="2000" b="1" dirty="0">
                <a:solidFill>
                  <a:srgbClr val="FF0000"/>
                </a:solidFill>
              </a:rPr>
              <a:t>eigenvalues </a:t>
            </a:r>
            <a:r>
              <a:rPr lang="en-US" sz="2000" b="1" dirty="0" smtClean="0">
                <a:solidFill>
                  <a:srgbClr val="FF0000"/>
                </a:solidFill>
              </a:rPr>
              <a:t>and eigenvectors </a:t>
            </a:r>
            <a:r>
              <a:rPr lang="en-US" sz="2000" dirty="0" smtClean="0"/>
              <a:t>of </a:t>
            </a:r>
            <a:r>
              <a:rPr lang="en-US" sz="2000" dirty="0"/>
              <a:t>the auto-covariance matrix are calculated as:</a:t>
            </a:r>
          </a:p>
        </p:txBody>
      </p:sp>
      <p:pic>
        <p:nvPicPr>
          <p:cNvPr id="8222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997" y="5203074"/>
            <a:ext cx="2846118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842975" y="6258285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8222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477" y="5592187"/>
            <a:ext cx="2373158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26070" y="5992383"/>
            <a:ext cx="53591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Ma, Geisler, </a:t>
            </a:r>
            <a:r>
              <a:rPr lang="en-US" sz="1400" b="1" i="1" dirty="0" err="1" smtClean="0"/>
              <a:t>Agocs</a:t>
            </a:r>
            <a:r>
              <a:rPr lang="en-US" sz="1400" b="1" i="1" dirty="0" smtClean="0"/>
              <a:t> &amp; Schroeder, “Investigation of coherent structures in active flow control over a backward-facing step by PIV”, 2014. 16</a:t>
            </a:r>
            <a:r>
              <a:rPr lang="en-US" sz="1400" b="1" i="1" baseline="30000" dirty="0" smtClean="0"/>
              <a:t>th</a:t>
            </a:r>
            <a:r>
              <a:rPr lang="en-US" sz="1400" b="1" i="1" dirty="0" smtClean="0"/>
              <a:t> International symposium on Flow Visualization, Okinawa, Japan</a:t>
            </a:r>
            <a:r>
              <a:rPr lang="en-US" sz="1400" dirty="0" smtClean="0"/>
              <a:t>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0739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859377" y="5936051"/>
            <a:ext cx="4146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smtClean="0"/>
              <a:t>where     is the ensemble-averaged velocity</a:t>
            </a:r>
            <a:endParaRPr lang="en-US" sz="1800"/>
          </a:p>
        </p:txBody>
      </p:sp>
      <p:sp>
        <p:nvSpPr>
          <p:cNvPr id="2" name="Title 1"/>
          <p:cNvSpPr txBox="1">
            <a:spLocks/>
          </p:cNvSpPr>
          <p:nvPr/>
        </p:nvSpPr>
        <p:spPr bwMode="auto">
          <a:xfrm>
            <a:off x="90487" y="271525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mtClean="0">
                <a:solidFill>
                  <a:srgbClr val="3333FF"/>
                </a:solidFill>
              </a:rPr>
              <a:t>Free run </a:t>
            </a:r>
            <a:r>
              <a:rPr lang="en-US">
                <a:solidFill>
                  <a:srgbClr val="3333FF"/>
                </a:solidFill>
              </a:rPr>
              <a:t>PIV </a:t>
            </a:r>
            <a:r>
              <a:rPr lang="en-US" smtClean="0">
                <a:solidFill>
                  <a:srgbClr val="3333FF"/>
                </a:solidFill>
              </a:rPr>
              <a:t>results analysis-Proper orthogonal decomposition (</a:t>
            </a:r>
            <a:r>
              <a:rPr lang="en-US">
                <a:solidFill>
                  <a:srgbClr val="3333FF"/>
                </a:solidFill>
              </a:rPr>
              <a:t>POD</a:t>
            </a:r>
            <a:r>
              <a:rPr lang="en-US" smtClean="0">
                <a:solidFill>
                  <a:srgbClr val="3333FF"/>
                </a:solidFill>
              </a:rPr>
              <a:t>)</a:t>
            </a:r>
            <a:endParaRPr lang="en-US" b="1" dirty="0">
              <a:solidFill>
                <a:srgbClr val="3333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8130" y="1004454"/>
            <a:ext cx="8846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(3) </a:t>
            </a:r>
            <a:r>
              <a:rPr lang="en-US" sz="1800" b="1" smtClean="0">
                <a:solidFill>
                  <a:srgbClr val="FF0000"/>
                </a:solidFill>
              </a:rPr>
              <a:t>Each </a:t>
            </a:r>
            <a:r>
              <a:rPr lang="en-US" sz="1800" b="1">
                <a:solidFill>
                  <a:srgbClr val="FF0000"/>
                </a:solidFill>
              </a:rPr>
              <a:t>mode </a:t>
            </a:r>
            <a:r>
              <a:rPr lang="en-US" sz="1800"/>
              <a:t>is obtained by projecting matrix U onto each eigenvector and then normalized by its </a:t>
            </a:r>
            <a:r>
              <a:rPr lang="en-US" sz="1800" smtClean="0"/>
              <a:t>norm as:</a:t>
            </a:r>
            <a:endParaRPr lang="en-US" sz="1800"/>
          </a:p>
        </p:txBody>
      </p:sp>
      <p:pic>
        <p:nvPicPr>
          <p:cNvPr id="8232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187" y="1452167"/>
            <a:ext cx="316354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961903" y="2329040"/>
            <a:ext cx="510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smtClean="0"/>
              <a:t>So:</a:t>
            </a:r>
            <a:endParaRPr lang="en-US" sz="1800"/>
          </a:p>
        </p:txBody>
      </p:sp>
      <p:pic>
        <p:nvPicPr>
          <p:cNvPr id="8232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062" y="2410372"/>
            <a:ext cx="2504195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78131" y="3274325"/>
            <a:ext cx="55814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smtClean="0"/>
              <a:t>(4) </a:t>
            </a:r>
            <a:r>
              <a:rPr lang="en-US" sz="1800" b="1" smtClean="0">
                <a:solidFill>
                  <a:srgbClr val="FF0000"/>
                </a:solidFill>
              </a:rPr>
              <a:t>The </a:t>
            </a:r>
            <a:r>
              <a:rPr lang="en-US" sz="1800" b="1">
                <a:solidFill>
                  <a:srgbClr val="FF0000"/>
                </a:solidFill>
              </a:rPr>
              <a:t>coefficients </a:t>
            </a:r>
            <a:r>
              <a:rPr lang="en-US" sz="1800"/>
              <a:t>of each mode can be obtained: </a:t>
            </a:r>
          </a:p>
        </p:txBody>
      </p:sp>
      <p:pic>
        <p:nvPicPr>
          <p:cNvPr id="8233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188" y="3774133"/>
            <a:ext cx="1432941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66260" y="4106037"/>
            <a:ext cx="62939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(5)  </a:t>
            </a:r>
            <a:r>
              <a:rPr lang="en-US" sz="1800" b="1">
                <a:solidFill>
                  <a:srgbClr val="FF0000"/>
                </a:solidFill>
              </a:rPr>
              <a:t>A snapshot </a:t>
            </a:r>
            <a:r>
              <a:rPr lang="en-US" sz="1800"/>
              <a:t>can </a:t>
            </a:r>
            <a:r>
              <a:rPr lang="en-US" sz="1800" smtClean="0"/>
              <a:t>be reconstructed as</a:t>
            </a:r>
            <a:r>
              <a:rPr lang="en-US" sz="1800"/>
              <a:t>: </a:t>
            </a: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926635"/>
              </p:ext>
            </p:extLst>
          </p:nvPr>
        </p:nvGraphicFramePr>
        <p:xfrm>
          <a:off x="1956130" y="5800890"/>
          <a:ext cx="2645062" cy="687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57" name="Equation" r:id="rId6" imgW="1612800" imgH="431640" progId="Equation.DSMT4">
                  <p:embed/>
                </p:oleObj>
              </mc:Choice>
              <mc:Fallback>
                <p:oleObj name="Equation" r:id="rId6" imgW="1612800" imgH="43164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6130" y="5800890"/>
                        <a:ext cx="2645062" cy="6871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667271"/>
              </p:ext>
            </p:extLst>
          </p:nvPr>
        </p:nvGraphicFramePr>
        <p:xfrm>
          <a:off x="5542108" y="5989561"/>
          <a:ext cx="23400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58" name="Equation" r:id="rId8" imgW="164880" imgH="203040" progId="Equation.DSMT4">
                  <p:embed/>
                </p:oleObj>
              </mc:Choice>
              <mc:Fallback>
                <p:oleObj name="Equation" r:id="rId8" imgW="1648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42108" y="5989561"/>
                        <a:ext cx="234000" cy="28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3314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687" y="4472490"/>
            <a:ext cx="239407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130634" y="5376700"/>
            <a:ext cx="82177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smtClean="0"/>
              <a:t>(6)  </a:t>
            </a:r>
            <a:r>
              <a:rPr lang="en-US" sz="1800" b="1" smtClean="0">
                <a:solidFill>
                  <a:srgbClr val="FF0000"/>
                </a:solidFill>
              </a:rPr>
              <a:t>An instantanous velocity fields </a:t>
            </a:r>
            <a:r>
              <a:rPr lang="en-US" sz="1800" smtClean="0"/>
              <a:t>can be reconstructed using the </a:t>
            </a:r>
            <a:r>
              <a:rPr lang="en-US" sz="1800" smtClean="0">
                <a:solidFill>
                  <a:srgbClr val="FF0000"/>
                </a:solidFill>
              </a:rPr>
              <a:t>first Lth modes </a:t>
            </a:r>
            <a:r>
              <a:rPr lang="en-US" sz="1800" smtClean="0"/>
              <a:t>as</a:t>
            </a:r>
            <a:r>
              <a:rPr lang="en-US" sz="1800"/>
              <a:t>: </a:t>
            </a:r>
          </a:p>
        </p:txBody>
      </p:sp>
      <p:sp>
        <p:nvSpPr>
          <p:cNvPr id="16" name="矩形 15"/>
          <p:cNvSpPr/>
          <p:nvPr/>
        </p:nvSpPr>
        <p:spPr>
          <a:xfrm>
            <a:off x="285012" y="2904993"/>
            <a:ext cx="30282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smtClean="0"/>
              <a:t>Reconstruct the snapshot:</a:t>
            </a:r>
            <a:endParaRPr lang="en-US" sz="1800" b="1"/>
          </a:p>
        </p:txBody>
      </p:sp>
    </p:spTree>
    <p:extLst>
      <p:ext uri="{BB962C8B-B14F-4D97-AF65-F5344CB8AC3E}">
        <p14:creationId xmlns:p14="http://schemas.microsoft.com/office/powerpoint/2010/main" val="396128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Selecting a Region of Interest (ROI)</a:t>
            </a:r>
            <a:endParaRPr lang="en-US" sz="3200" b="1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353" y="977153"/>
            <a:ext cx="7772400" cy="4114800"/>
          </a:xfrm>
        </p:spPr>
        <p:txBody>
          <a:bodyPr/>
          <a:lstStyle/>
          <a:p>
            <a:r>
              <a:rPr lang="en-US" sz="2400" dirty="0" smtClean="0"/>
              <a:t>A region in the wake was selected for  POD analysis to minimize the outliers and measurement noise.</a:t>
            </a:r>
          </a:p>
          <a:p>
            <a:r>
              <a:rPr lang="en-US" sz="2400" dirty="0" smtClean="0"/>
              <a:t>The region encompasses includes the shear layer, located between the wake and high momentum flow outside the wake.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293" y="3002542"/>
            <a:ext cx="5224523" cy="317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8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90486" y="135967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b="1" dirty="0" smtClean="0">
                <a:solidFill>
                  <a:srgbClr val="3333FF"/>
                </a:solidFill>
              </a:rPr>
              <a:t>Free run </a:t>
            </a:r>
            <a:r>
              <a:rPr lang="en-US" b="1" dirty="0">
                <a:solidFill>
                  <a:srgbClr val="3333FF"/>
                </a:solidFill>
              </a:rPr>
              <a:t>PIV </a:t>
            </a:r>
            <a:r>
              <a:rPr lang="en-US" b="1" dirty="0" smtClean="0">
                <a:solidFill>
                  <a:srgbClr val="3333FF"/>
                </a:solidFill>
              </a:rPr>
              <a:t>results analysis-Proper Orthogonal </a:t>
            </a:r>
            <a:r>
              <a:rPr lang="en-US" b="1" dirty="0">
                <a:solidFill>
                  <a:srgbClr val="3333FF"/>
                </a:solidFill>
              </a:rPr>
              <a:t>D</a:t>
            </a:r>
            <a:r>
              <a:rPr lang="en-US" b="1" dirty="0" smtClean="0">
                <a:solidFill>
                  <a:srgbClr val="3333FF"/>
                </a:solidFill>
              </a:rPr>
              <a:t>ecomposition (</a:t>
            </a:r>
            <a:r>
              <a:rPr lang="en-US" b="1" dirty="0">
                <a:solidFill>
                  <a:srgbClr val="3333FF"/>
                </a:solidFill>
              </a:rPr>
              <a:t>POD</a:t>
            </a:r>
            <a:r>
              <a:rPr lang="en-US" b="1" dirty="0" smtClean="0">
                <a:solidFill>
                  <a:srgbClr val="3333FF"/>
                </a:solidFill>
              </a:rPr>
              <a:t>)</a:t>
            </a:r>
            <a:endParaRPr lang="en-US" b="1" dirty="0">
              <a:solidFill>
                <a:srgbClr val="3333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29871"/>
            <a:ext cx="89337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 smtClean="0"/>
              <a:t>      </a:t>
            </a:r>
            <a:r>
              <a:rPr lang="en-US" sz="2000" b="1" dirty="0" smtClean="0"/>
              <a:t>1. Each eigenvalue </a:t>
            </a:r>
            <a:r>
              <a:rPr lang="en-US" sz="2000" b="1" dirty="0"/>
              <a:t>is proportional to its total kinetic energy of velocity </a:t>
            </a:r>
            <a:r>
              <a:rPr lang="en-US" sz="2000" b="1" dirty="0" smtClean="0"/>
              <a:t>fluctuations</a:t>
            </a:r>
          </a:p>
          <a:p>
            <a:pPr algn="just"/>
            <a:r>
              <a:rPr lang="en-US" sz="2000" b="1" dirty="0" smtClean="0"/>
              <a:t>      2. The most </a:t>
            </a:r>
            <a:r>
              <a:rPr lang="en-US" sz="2000" b="1" dirty="0"/>
              <a:t>important modes containing higher energy are in the first few modes, which correspond to </a:t>
            </a:r>
            <a:r>
              <a:rPr lang="en-US" sz="2000" b="1" dirty="0" smtClean="0"/>
              <a:t>large-scale flow structures</a:t>
            </a:r>
          </a:p>
          <a:p>
            <a:pPr algn="just"/>
            <a:endParaRPr lang="en-US" sz="2000" b="1" dirty="0" smtClean="0"/>
          </a:p>
          <a:p>
            <a:pPr algn="just"/>
            <a:r>
              <a:rPr lang="en-US" sz="2000" b="1" dirty="0" smtClean="0"/>
              <a:t>       3. Other </a:t>
            </a:r>
            <a:r>
              <a:rPr lang="en-US" sz="2000" b="1" dirty="0"/>
              <a:t>further modes containing lower energy are less dominant, sometime are merged into measurement </a:t>
            </a:r>
            <a:r>
              <a:rPr lang="en-US" sz="2000" b="1" dirty="0" smtClean="0"/>
              <a:t>noise.</a:t>
            </a:r>
            <a:endParaRPr lang="en-US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" r="6153" b="1710"/>
          <a:stretch/>
        </p:blipFill>
        <p:spPr>
          <a:xfrm>
            <a:off x="680484" y="3176639"/>
            <a:ext cx="3540642" cy="327168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634713"/>
              </p:ext>
            </p:extLst>
          </p:nvPr>
        </p:nvGraphicFramePr>
        <p:xfrm>
          <a:off x="4221126" y="2865155"/>
          <a:ext cx="2109244" cy="3733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4622"/>
                <a:gridCol w="1054622"/>
              </a:tblGrid>
              <a:tr h="6858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 Number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 %</a:t>
                      </a:r>
                      <a:endParaRPr lang="en-US" sz="1400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41.7</a:t>
                      </a:r>
                      <a:endParaRPr lang="en-US" sz="1400" b="1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7.4</a:t>
                      </a:r>
                      <a:endParaRPr lang="en-US" sz="1400" b="1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4.0</a:t>
                      </a:r>
                      <a:endParaRPr lang="en-US" sz="1400" b="1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3.4</a:t>
                      </a:r>
                      <a:endParaRPr lang="en-US" sz="1400" b="1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2.3</a:t>
                      </a:r>
                      <a:endParaRPr lang="en-US" sz="1400" b="1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2.2</a:t>
                      </a:r>
                      <a:endParaRPr lang="en-US" sz="1400" b="1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1.6</a:t>
                      </a:r>
                      <a:endParaRPr lang="en-US" sz="1400" b="1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1.3</a:t>
                      </a:r>
                      <a:endParaRPr lang="en-US" sz="1400" b="1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9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1.2</a:t>
                      </a:r>
                      <a:endParaRPr lang="en-US" sz="1400" b="1" dirty="0"/>
                    </a:p>
                  </a:txBody>
                  <a:tcPr/>
                </a:tc>
              </a:tr>
              <a:tr h="274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1.0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50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3333FF"/>
                </a:solidFill>
              </a:rPr>
              <a:t>Contents</a:t>
            </a:r>
            <a:endParaRPr lang="en-US" b="1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257" y="957943"/>
            <a:ext cx="7772400" cy="4114800"/>
          </a:xfrm>
        </p:spPr>
        <p:txBody>
          <a:bodyPr/>
          <a:lstStyle/>
          <a:p>
            <a:r>
              <a:rPr lang="en-US" b="1" dirty="0" smtClean="0"/>
              <a:t>Motivation and Objectives</a:t>
            </a:r>
          </a:p>
          <a:p>
            <a:r>
              <a:rPr lang="en-US" b="1" dirty="0" smtClean="0"/>
              <a:t>Experiment setup</a:t>
            </a:r>
          </a:p>
          <a:p>
            <a:r>
              <a:rPr lang="en-US" b="1" dirty="0" smtClean="0"/>
              <a:t>Predicting velocity </a:t>
            </a:r>
            <a:r>
              <a:rPr lang="en-US" b="1" dirty="0"/>
              <a:t>d</a:t>
            </a:r>
            <a:r>
              <a:rPr lang="en-US" b="1" dirty="0" smtClean="0"/>
              <a:t>eficit in the wake</a:t>
            </a:r>
          </a:p>
          <a:p>
            <a:r>
              <a:rPr lang="en-US" b="1" dirty="0" smtClean="0"/>
              <a:t>Triple Decomposition (TD)</a:t>
            </a:r>
          </a:p>
          <a:p>
            <a:r>
              <a:rPr lang="en-US" b="1" dirty="0" smtClean="0"/>
              <a:t>Proper Orthogonal Decomposition (POD)</a:t>
            </a:r>
          </a:p>
          <a:p>
            <a:r>
              <a:rPr lang="en-US" b="1" dirty="0" smtClean="0"/>
              <a:t>Future work (DMD)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18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 bwMode="auto">
          <a:xfrm>
            <a:off x="90487" y="271525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b="1" dirty="0" smtClean="0">
                <a:solidFill>
                  <a:srgbClr val="3333FF"/>
                </a:solidFill>
              </a:rPr>
              <a:t>Proper Orthogonal </a:t>
            </a:r>
            <a:r>
              <a:rPr lang="en-US" b="1" dirty="0">
                <a:solidFill>
                  <a:srgbClr val="3333FF"/>
                </a:solidFill>
              </a:rPr>
              <a:t>D</a:t>
            </a:r>
            <a:r>
              <a:rPr lang="en-US" b="1" dirty="0" smtClean="0">
                <a:solidFill>
                  <a:srgbClr val="3333FF"/>
                </a:solidFill>
              </a:rPr>
              <a:t>ecomposition (</a:t>
            </a:r>
            <a:r>
              <a:rPr lang="en-US" b="1" dirty="0">
                <a:solidFill>
                  <a:srgbClr val="3333FF"/>
                </a:solidFill>
              </a:rPr>
              <a:t>POD</a:t>
            </a:r>
            <a:r>
              <a:rPr lang="en-US" b="1" dirty="0" smtClean="0">
                <a:solidFill>
                  <a:srgbClr val="3333FF"/>
                </a:solidFill>
              </a:rPr>
              <a:t>)</a:t>
            </a:r>
            <a:endParaRPr lang="en-US" b="1" dirty="0">
              <a:solidFill>
                <a:srgbClr val="3333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5" r="6666"/>
          <a:stretch/>
        </p:blipFill>
        <p:spPr>
          <a:xfrm>
            <a:off x="320419" y="912600"/>
            <a:ext cx="4826765" cy="287972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737358"/>
              </p:ext>
            </p:extLst>
          </p:nvPr>
        </p:nvGraphicFramePr>
        <p:xfrm>
          <a:off x="5349203" y="1301778"/>
          <a:ext cx="339451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257"/>
                <a:gridCol w="1697257"/>
              </a:tblGrid>
              <a:tr h="331285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Std.</a:t>
                      </a:r>
                      <a:r>
                        <a:rPr lang="en-US" baseline="0" dirty="0" smtClean="0"/>
                        <a:t> Dev</a:t>
                      </a:r>
                      <a:endParaRPr lang="en-US" dirty="0"/>
                    </a:p>
                  </a:txBody>
                  <a:tcPr/>
                </a:tc>
              </a:tr>
              <a:tr h="331285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4.31</a:t>
                      </a:r>
                      <a:endParaRPr lang="en-US" dirty="0"/>
                    </a:p>
                  </a:txBody>
                  <a:tcPr/>
                </a:tc>
              </a:tr>
              <a:tr h="331285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1.72</a:t>
                      </a:r>
                      <a:endParaRPr lang="en-US" dirty="0"/>
                    </a:p>
                  </a:txBody>
                  <a:tcPr/>
                </a:tc>
              </a:tr>
              <a:tr h="331285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8" t="38225" r="9117" b="3174"/>
          <a:stretch/>
        </p:blipFill>
        <p:spPr>
          <a:xfrm>
            <a:off x="718932" y="3877385"/>
            <a:ext cx="3725478" cy="24193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" t="40024" r="8479" b="3533"/>
          <a:stretch/>
        </p:blipFill>
        <p:spPr>
          <a:xfrm>
            <a:off x="4646430" y="3877385"/>
            <a:ext cx="3669812" cy="2419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4741" y="6244395"/>
            <a:ext cx="4720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 Averaged Solutions (Mode 0)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9029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77567" y="3409819"/>
            <a:ext cx="31369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宋体" pitchFamily="2" charset="-122"/>
              </a:rPr>
              <a:t>Reconstructed by using the first 1 mode ( </a:t>
            </a:r>
            <a:r>
              <a:rPr lang="en-US" altLang="zh-CN" sz="1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宋体" pitchFamily="2" charset="-122"/>
              </a:rPr>
              <a:t>41% </a:t>
            </a:r>
            <a:r>
              <a:rPr lang="en-US" altLang="zh-CN" sz="1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宋体" pitchFamily="2" charset="-122"/>
              </a:rPr>
              <a:t>of total kinetic energy) </a:t>
            </a:r>
            <a:endParaRPr lang="en-US" altLang="en-US" sz="1400" i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813181" y="3579673"/>
            <a:ext cx="31369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宋体" pitchFamily="2" charset="-122"/>
              </a:rPr>
              <a:t>Reconstructed by using the first 5</a:t>
            </a:r>
            <a:r>
              <a:rPr lang="en-US" altLang="zh-CN" sz="1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宋体" pitchFamily="2" charset="-122"/>
              </a:rPr>
              <a:t> </a:t>
            </a:r>
            <a:r>
              <a:rPr lang="en-US" altLang="zh-CN" sz="1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宋体" pitchFamily="2" charset="-122"/>
              </a:rPr>
              <a:t>mode ( </a:t>
            </a:r>
            <a:r>
              <a:rPr lang="en-US" altLang="zh-CN" sz="1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宋体" pitchFamily="2" charset="-122"/>
              </a:rPr>
              <a:t>66% </a:t>
            </a:r>
            <a:r>
              <a:rPr lang="en-US" altLang="zh-CN" sz="1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宋体" pitchFamily="2" charset="-122"/>
              </a:rPr>
              <a:t>of total kinetic energy) </a:t>
            </a:r>
            <a:endParaRPr lang="en-US" altLang="en-US" sz="1400" i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679404"/>
              </p:ext>
            </p:extLst>
          </p:nvPr>
        </p:nvGraphicFramePr>
        <p:xfrm>
          <a:off x="3736198" y="2895737"/>
          <a:ext cx="127000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76" name="Equation" r:id="rId11" imgW="774360" imgH="431640" progId="Equation.DSMT4">
                  <p:embed/>
                </p:oleObj>
              </mc:Choice>
              <mc:Fallback>
                <p:oleObj name="Equation" r:id="rId11" imgW="774360" imgH="43164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198" y="2895737"/>
                        <a:ext cx="1270000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 bwMode="auto">
          <a:xfrm>
            <a:off x="90487" y="271525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3200" b="1" dirty="0" smtClean="0">
                <a:solidFill>
                  <a:srgbClr val="3333FF"/>
                </a:solidFill>
              </a:rPr>
              <a:t>Fluctuations and Velocity Reconstructions</a:t>
            </a:r>
            <a:endParaRPr lang="en-US" sz="3200" b="1" dirty="0">
              <a:solidFill>
                <a:srgbClr val="3333FF"/>
              </a:solidFill>
            </a:endParaRPr>
          </a:p>
        </p:txBody>
      </p:sp>
      <p:pic>
        <p:nvPicPr>
          <p:cNvPr id="10" name="eig1_fluct.avi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13"/>
          <a:srcRect l="4290" t="40727" r="9903" b="4358"/>
          <a:stretch/>
        </p:blipFill>
        <p:spPr>
          <a:xfrm>
            <a:off x="90487" y="978462"/>
            <a:ext cx="3556480" cy="2260969"/>
          </a:xfrm>
          <a:prstGeom prst="rect">
            <a:avLst/>
          </a:prstGeom>
        </p:spPr>
      </p:pic>
      <p:pic>
        <p:nvPicPr>
          <p:cNvPr id="13" name="eig10_fluct.avi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 rotWithShape="1">
          <a:blip r:embed="rId14"/>
          <a:srcRect l="3810" t="37307" r="9422" b="2558"/>
          <a:stretch/>
        </p:blipFill>
        <p:spPr>
          <a:xfrm>
            <a:off x="5006198" y="978462"/>
            <a:ext cx="3943883" cy="2434856"/>
          </a:xfrm>
          <a:prstGeom prst="rect">
            <a:avLst/>
          </a:prstGeom>
        </p:spPr>
      </p:pic>
      <p:pic>
        <p:nvPicPr>
          <p:cNvPr id="14" name="eig1_vel.avi">
            <a:hlinkClick r:id="" action="ppaction://media"/>
          </p:cNvPr>
          <p:cNvPicPr>
            <a:picLocks noChangeAspect="1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 rotWithShape="1">
          <a:blip r:embed="rId15"/>
          <a:srcRect l="3648" t="39467" r="9262" b="3818"/>
          <a:stretch/>
        </p:blipFill>
        <p:spPr>
          <a:xfrm>
            <a:off x="90485" y="4102893"/>
            <a:ext cx="3540937" cy="2054135"/>
          </a:xfrm>
          <a:prstGeom prst="rect">
            <a:avLst/>
          </a:prstGeom>
        </p:spPr>
      </p:pic>
      <p:pic>
        <p:nvPicPr>
          <p:cNvPr id="15" name="eig10_vel.avi">
            <a:hlinkClick r:id="" action="ppaction://media"/>
          </p:cNvPr>
          <p:cNvPicPr>
            <a:picLocks noChangeAspect="1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 rotWithShape="1">
          <a:blip r:embed="rId16"/>
          <a:srcRect l="4291" t="36407" r="9582" b="3638"/>
          <a:stretch/>
        </p:blipFill>
        <p:spPr>
          <a:xfrm>
            <a:off x="5185684" y="4018438"/>
            <a:ext cx="3584909" cy="2223044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223747"/>
              </p:ext>
            </p:extLst>
          </p:nvPr>
        </p:nvGraphicFramePr>
        <p:xfrm>
          <a:off x="2993177" y="6077983"/>
          <a:ext cx="2644775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77" name="Equation" r:id="rId17" imgW="1612900" imgH="431800" progId="Equation.DSMT4">
                  <p:embed/>
                </p:oleObj>
              </mc:Choice>
              <mc:Fallback>
                <p:oleObj name="Equation" r:id="rId17" imgW="1612900" imgH="43180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3177" y="6077983"/>
                        <a:ext cx="2644775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654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3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3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6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9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3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33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39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Conclusions</a:t>
            </a:r>
            <a:endParaRPr lang="en-US" sz="3200" b="1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433" y="1038447"/>
            <a:ext cx="7772400" cy="4114800"/>
          </a:xfrm>
        </p:spPr>
        <p:txBody>
          <a:bodyPr/>
          <a:lstStyle/>
          <a:p>
            <a:r>
              <a:rPr lang="en-US" sz="2400" dirty="0" smtClean="0"/>
              <a:t>Proper Orthogonal Decomposition (POD) can be successfully used to identify principal components of the flow.</a:t>
            </a:r>
          </a:p>
          <a:p>
            <a:r>
              <a:rPr lang="en-US" sz="2400" dirty="0" smtClean="0"/>
              <a:t>The principal components carry most of the kinetic energy and the low order reconstructions aid the design process of blades, rotor assemblies and vortex generators </a:t>
            </a:r>
          </a:p>
          <a:p>
            <a:r>
              <a:rPr lang="en-US" sz="2400" dirty="0" smtClean="0"/>
              <a:t>Reynolds stress obtained from TD indicates vertical momentum transfer in the recovering wake.</a:t>
            </a:r>
          </a:p>
          <a:p>
            <a:r>
              <a:rPr lang="en-US" sz="2400" dirty="0" smtClean="0"/>
              <a:t>The wind farm designer can use this information to determine the distance between turbines for max. performance.</a:t>
            </a:r>
          </a:p>
        </p:txBody>
      </p:sp>
    </p:spTree>
    <p:extLst>
      <p:ext uri="{BB962C8B-B14F-4D97-AF65-F5344CB8AC3E}">
        <p14:creationId xmlns:p14="http://schemas.microsoft.com/office/powerpoint/2010/main" val="207861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42" name="Group 4"/>
          <p:cNvGrpSpPr>
            <a:grpSpLocks/>
          </p:cNvGrpSpPr>
          <p:nvPr/>
        </p:nvGrpSpPr>
        <p:grpSpPr bwMode="auto">
          <a:xfrm>
            <a:off x="0" y="1795463"/>
            <a:ext cx="8839200" cy="46037"/>
            <a:chOff x="96" y="948"/>
            <a:chExt cx="5568" cy="12"/>
          </a:xfrm>
        </p:grpSpPr>
        <p:sp>
          <p:nvSpPr>
            <p:cNvPr id="778244" name="Rectangle 5"/>
            <p:cNvSpPr>
              <a:spLocks noChangeArrowheads="1"/>
            </p:cNvSpPr>
            <p:nvPr/>
          </p:nvSpPr>
          <p:spPr bwMode="auto">
            <a:xfrm>
              <a:off x="3094" y="948"/>
              <a:ext cx="1285" cy="1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245" name="Rectangle 6"/>
            <p:cNvSpPr>
              <a:spLocks noChangeArrowheads="1"/>
            </p:cNvSpPr>
            <p:nvPr/>
          </p:nvSpPr>
          <p:spPr bwMode="auto">
            <a:xfrm>
              <a:off x="1863" y="948"/>
              <a:ext cx="1338" cy="1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246" name="Rectangle 7"/>
            <p:cNvSpPr>
              <a:spLocks noChangeArrowheads="1"/>
            </p:cNvSpPr>
            <p:nvPr/>
          </p:nvSpPr>
          <p:spPr bwMode="auto">
            <a:xfrm>
              <a:off x="96" y="948"/>
              <a:ext cx="1767" cy="1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247" name="Rectangle 8"/>
            <p:cNvSpPr>
              <a:spLocks noChangeArrowheads="1"/>
            </p:cNvSpPr>
            <p:nvPr/>
          </p:nvSpPr>
          <p:spPr bwMode="auto">
            <a:xfrm>
              <a:off x="4379" y="948"/>
              <a:ext cx="1285" cy="1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6725" y="728765"/>
            <a:ext cx="8305800" cy="82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宋体" pitchFamily="2" charset="-122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4000" b="1" i="1" kern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Thank you for your attention!</a:t>
            </a:r>
          </a:p>
        </p:txBody>
      </p:sp>
      <p:pic>
        <p:nvPicPr>
          <p:cNvPr id="10" name="Picture 3" descr="C:\Users\Tianwei\Desktop\HuHui-ISU-WT-vorticity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326" y="2366618"/>
            <a:ext cx="7181841" cy="383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2537759"/>
            <a:ext cx="7772400" cy="1362075"/>
          </a:xfrm>
        </p:spPr>
        <p:txBody>
          <a:bodyPr/>
          <a:lstStyle/>
          <a:p>
            <a:r>
              <a:rPr lang="en-US" dirty="0" smtClean="0">
                <a:solidFill>
                  <a:srgbClr val="3333FF"/>
                </a:solidFill>
              </a:rPr>
              <a:t>            APPENDIX</a:t>
            </a:r>
            <a:br>
              <a:rPr lang="en-US" dirty="0" smtClean="0">
                <a:solidFill>
                  <a:srgbClr val="3333FF"/>
                </a:solidFill>
              </a:rPr>
            </a:br>
            <a:endParaRPr lang="en-US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96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3333FF"/>
                </a:solidFill>
              </a:rPr>
              <a:t>Future Work - DMD</a:t>
            </a:r>
            <a:endParaRPr lang="en-US" b="1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829" y="1146628"/>
            <a:ext cx="8534399" cy="5355771"/>
          </a:xfrm>
        </p:spPr>
        <p:txBody>
          <a:bodyPr/>
          <a:lstStyle/>
          <a:p>
            <a:r>
              <a:rPr lang="en-US" sz="2800" dirty="0"/>
              <a:t>Dynamic </a:t>
            </a:r>
            <a:r>
              <a:rPr lang="en-US" sz="2800" dirty="0" smtClean="0"/>
              <a:t>Mode Decomposition (DMD) </a:t>
            </a:r>
            <a:r>
              <a:rPr lang="en-US" sz="2800" dirty="0"/>
              <a:t>is a new tool in dynamical systems that are used to investigate flow features of unsteady flows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/>
              <a:t>DMD assigns frequencies to the large scale </a:t>
            </a:r>
            <a:r>
              <a:rPr lang="en-US" sz="2800" dirty="0" smtClean="0"/>
              <a:t>structures while POD modes are ranked based on kinetic energy of the flow. 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/>
              <a:t>DMD is based on a temporal orthogonal framework while POD is based on a spatial orthogonal one</a:t>
            </a:r>
            <a:r>
              <a:rPr lang="en-US" sz="2800" dirty="0" smtClean="0"/>
              <a:t>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189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POD reconstructions on phase </a:t>
            </a:r>
            <a:r>
              <a:rPr lang="en-US" sz="3200" b="1" dirty="0">
                <a:solidFill>
                  <a:srgbClr val="3333FF"/>
                </a:solidFill>
              </a:rPr>
              <a:t>l</a:t>
            </a:r>
            <a:r>
              <a:rPr lang="en-US" sz="3200" b="1" dirty="0" smtClean="0">
                <a:solidFill>
                  <a:srgbClr val="3333FF"/>
                </a:solidFill>
              </a:rPr>
              <a:t>ocked data</a:t>
            </a:r>
            <a:endParaRPr lang="en-US" sz="3200" b="1" dirty="0">
              <a:solidFill>
                <a:srgbClr val="3333FF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27513" r="11141" b="2998"/>
          <a:stretch/>
        </p:blipFill>
        <p:spPr>
          <a:xfrm>
            <a:off x="217714" y="957944"/>
            <a:ext cx="3570516" cy="25860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" t="26382" r="9889" b="3684"/>
          <a:stretch/>
        </p:blipFill>
        <p:spPr>
          <a:xfrm>
            <a:off x="4644572" y="1030515"/>
            <a:ext cx="3526971" cy="25512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" t="25892" r="10106" b="3439"/>
          <a:stretch/>
        </p:blipFill>
        <p:spPr>
          <a:xfrm>
            <a:off x="190112" y="3581750"/>
            <a:ext cx="3743259" cy="27292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" t="27854" r="9452" b="3685"/>
          <a:stretch/>
        </p:blipFill>
        <p:spPr>
          <a:xfrm>
            <a:off x="4586514" y="3769961"/>
            <a:ext cx="3643086" cy="254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3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90487" y="271525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mtClean="0">
                <a:solidFill>
                  <a:srgbClr val="3333FF"/>
                </a:solidFill>
              </a:rPr>
              <a:t>Swriling strength </a:t>
            </a:r>
            <a:r>
              <a:rPr lang="en-US">
                <a:solidFill>
                  <a:srgbClr val="3333FF"/>
                </a:solidFill>
              </a:rPr>
              <a:t>distributions in the turbine wake</a:t>
            </a:r>
            <a:r>
              <a:rPr lang="en-US" smtClean="0">
                <a:solidFill>
                  <a:srgbClr val="3333FF"/>
                </a:solidFill>
              </a:rPr>
              <a:t> </a:t>
            </a:r>
            <a:endParaRPr lang="en-US" b="1" dirty="0">
              <a:solidFill>
                <a:srgbClr val="3333FF"/>
              </a:solidFill>
            </a:endParaRPr>
          </a:p>
        </p:txBody>
      </p:sp>
      <p:pic>
        <p:nvPicPr>
          <p:cNvPr id="8120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414" y="3884145"/>
            <a:ext cx="4952842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20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" y="1004145"/>
            <a:ext cx="4950118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5365007" y="1433044"/>
            <a:ext cx="3659249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2000" b="1" i="1" smtClean="0">
                <a:latin typeface="+mj-lt"/>
                <a:ea typeface="宋体" pitchFamily="2" charset="-122"/>
                <a:cs typeface="Arial" pitchFamily="34" charset="0"/>
              </a:rPr>
              <a:t>Low turbulence inflow</a:t>
            </a:r>
          </a:p>
          <a:p>
            <a:pPr algn="ctr" eaLnBrk="1" hangingPunct="1">
              <a:defRPr/>
            </a:pPr>
            <a:r>
              <a:rPr lang="en-US" sz="2000" b="1" i="1" smtClean="0">
                <a:solidFill>
                  <a:srgbClr val="FF0000"/>
                </a:solidFill>
                <a:latin typeface="+mj-lt"/>
                <a:ea typeface="宋体" pitchFamily="2" charset="-122"/>
                <a:cs typeface="Arial" pitchFamily="34" charset="0"/>
              </a:rPr>
              <a:t>Phase angle=0</a:t>
            </a:r>
            <a:endParaRPr lang="en-US" sz="2000" b="1" i="1" dirty="0">
              <a:solidFill>
                <a:srgbClr val="FF0000"/>
              </a:solidFill>
              <a:latin typeface="Calibri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65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71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369" y="935674"/>
            <a:ext cx="3478985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71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8" y="935674"/>
            <a:ext cx="3409732" cy="300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/>
          </p:cNvSpPr>
          <p:nvPr/>
        </p:nvSpPr>
        <p:spPr bwMode="auto">
          <a:xfrm>
            <a:off x="90487" y="271525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mtClean="0">
                <a:solidFill>
                  <a:srgbClr val="3333FF"/>
                </a:solidFill>
              </a:rPr>
              <a:t>Phase-locked </a:t>
            </a:r>
            <a:r>
              <a:rPr lang="en-US">
                <a:solidFill>
                  <a:srgbClr val="3333FF"/>
                </a:solidFill>
              </a:rPr>
              <a:t>PIV </a:t>
            </a:r>
            <a:r>
              <a:rPr lang="en-US" smtClean="0">
                <a:solidFill>
                  <a:srgbClr val="3333FF"/>
                </a:solidFill>
              </a:rPr>
              <a:t>measurement results-Reynolds stress</a:t>
            </a:r>
            <a:endParaRPr lang="en-US" b="1" dirty="0">
              <a:solidFill>
                <a:srgbClr val="3333FF"/>
              </a:solidFill>
            </a:endParaRPr>
          </a:p>
        </p:txBody>
      </p:sp>
      <p:pic>
        <p:nvPicPr>
          <p:cNvPr id="8171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429" y="3798000"/>
            <a:ext cx="3370376" cy="2964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65814" y="914417"/>
                <a:ext cx="2275367" cy="37651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1800" b="1" i="1" smtClean="0">
                          <a:latin typeface="Cambria Math"/>
                        </a:rPr>
                        <m:t>𝒗</m:t>
                      </m:r>
                      <m:r>
                        <a:rPr lang="en-US" sz="1800" b="1" i="1" smtClean="0">
                          <a:latin typeface="Cambria Math"/>
                        </a:rPr>
                        <m:t>′&gt;</m:t>
                      </m:r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14" y="914417"/>
                <a:ext cx="2275367" cy="376513"/>
              </a:xfrm>
              <a:prstGeom prst="rect">
                <a:avLst/>
              </a:prstGeom>
              <a:blipFill rotWithShape="1">
                <a:blip r:embed="rId5"/>
                <a:stretch>
                  <a:fillRect b="-48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136152" y="905304"/>
                <a:ext cx="1746344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&lt;</m:t>
                      </m:r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</m:acc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</m:acc>
                      <m:r>
                        <a:rPr lang="en-US" sz="1800" b="1" i="1" smtClean="0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152" y="905304"/>
                <a:ext cx="174634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8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764465" y="3732658"/>
                <a:ext cx="2034364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1800" b="1" i="1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̃"/>
                          <m:ctrlPr>
                            <a:rPr lang="en-US" sz="1800" b="1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>
                              <a:latin typeface="Cambria Math"/>
                            </a:rPr>
                            <m:t>𝒖</m:t>
                          </m:r>
                        </m:e>
                      </m:acc>
                      <m:acc>
                        <m:accPr>
                          <m:chr m:val="̃"/>
                          <m:ctrlPr>
                            <a:rPr lang="en-US" sz="1800" b="1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>
                              <a:latin typeface="Cambria Math"/>
                            </a:rPr>
                            <m:t>𝒗</m:t>
                          </m:r>
                        </m:e>
                      </m:acc>
                      <m:r>
                        <a:rPr lang="en-US" sz="1800" b="1" i="1" smtClean="0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465" y="3732658"/>
                <a:ext cx="2034364" cy="369332"/>
              </a:xfrm>
              <a:prstGeom prst="rect">
                <a:avLst/>
              </a:prstGeom>
              <a:blipFill rotWithShape="1">
                <a:blip r:embed="rId7"/>
                <a:stretch>
                  <a:fillRect r="-6287"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41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56" y="960549"/>
            <a:ext cx="3356383" cy="29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90487" y="271525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800" b="1" dirty="0" smtClean="0">
                <a:solidFill>
                  <a:srgbClr val="3333FF"/>
                </a:solidFill>
              </a:rPr>
              <a:t>Phase-locked </a:t>
            </a:r>
            <a:r>
              <a:rPr lang="en-US" sz="2800" b="1" dirty="0">
                <a:solidFill>
                  <a:srgbClr val="3333FF"/>
                </a:solidFill>
              </a:rPr>
              <a:t>PIV </a:t>
            </a:r>
            <a:r>
              <a:rPr lang="en-US" sz="2800" b="1" dirty="0" smtClean="0">
                <a:solidFill>
                  <a:srgbClr val="3333FF"/>
                </a:solidFill>
              </a:rPr>
              <a:t>measurement results-Reynolds stress</a:t>
            </a:r>
            <a:endParaRPr lang="en-US" sz="2800" b="1" dirty="0">
              <a:solidFill>
                <a:srgbClr val="3333FF"/>
              </a:solidFill>
            </a:endParaRPr>
          </a:p>
        </p:txBody>
      </p:sp>
      <p:pic>
        <p:nvPicPr>
          <p:cNvPr id="8181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870" y="960549"/>
            <a:ext cx="3370465" cy="29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81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20" y="3912549"/>
            <a:ext cx="3375014" cy="29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818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950" y="3906000"/>
            <a:ext cx="3419553" cy="29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00376" y="3824285"/>
                <a:ext cx="2275368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1800" b="1" i="1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</m:acc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</m:acc>
                      <m:r>
                        <a:rPr lang="en-US" sz="1800" b="1" i="1" smtClean="0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376" y="3824285"/>
                <a:ext cx="2275368" cy="369332"/>
              </a:xfrm>
              <a:prstGeom prst="rect">
                <a:avLst/>
              </a:prstGeom>
              <a:blipFill rotWithShape="1">
                <a:blip r:embed="rId6"/>
                <a:stretch>
                  <a:fillRect r="-267"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982906" y="932910"/>
                <a:ext cx="2275368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1800" b="1" i="1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</m:acc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</m:acc>
                      <m:r>
                        <a:rPr lang="en-US" sz="1800" b="1" i="1" smtClean="0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906" y="932910"/>
                <a:ext cx="2275368" cy="369332"/>
              </a:xfrm>
              <a:prstGeom prst="rect">
                <a:avLst/>
              </a:prstGeom>
              <a:blipFill rotWithShape="1">
                <a:blip r:embed="rId7"/>
                <a:stretch>
                  <a:fillRect r="-267"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00376" y="909405"/>
                <a:ext cx="2275368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1800" b="1" i="1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</m:acc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</m:acc>
                      <m:r>
                        <a:rPr lang="en-US" sz="1800" b="1" i="1" smtClean="0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376" y="909405"/>
                <a:ext cx="2275368" cy="369332"/>
              </a:xfrm>
              <a:prstGeom prst="rect">
                <a:avLst/>
              </a:prstGeom>
              <a:blipFill rotWithShape="1">
                <a:blip r:embed="rId8"/>
                <a:stretch>
                  <a:fillRect r="-267"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982906" y="3824285"/>
                <a:ext cx="2275368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−</m:t>
                      </m:r>
                      <m:r>
                        <a:rPr lang="en-US" sz="1800" b="1" i="1" smtClean="0">
                          <a:latin typeface="Cambria Math"/>
                        </a:rPr>
                        <m:t>𝝆</m:t>
                      </m:r>
                      <m:r>
                        <a:rPr lang="en-US" sz="1800" b="1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1800" b="1" i="1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𝒖</m:t>
                          </m:r>
                        </m:e>
                      </m:acc>
                      <m:acc>
                        <m:accPr>
                          <m:chr m:val="̃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</m:acc>
                      <m:r>
                        <a:rPr lang="en-US" sz="1800" b="1" i="1" smtClean="0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906" y="3824285"/>
                <a:ext cx="2275368" cy="369332"/>
              </a:xfrm>
              <a:prstGeom prst="rect">
                <a:avLst/>
              </a:prstGeom>
              <a:blipFill rotWithShape="1">
                <a:blip r:embed="rId9"/>
                <a:stretch>
                  <a:fillRect r="-267"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246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Motivation and Objectives</a:t>
            </a:r>
            <a:endParaRPr lang="en-US" sz="3200" b="1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28915"/>
            <a:ext cx="7772400" cy="4114800"/>
          </a:xfrm>
        </p:spPr>
        <p:txBody>
          <a:bodyPr/>
          <a:lstStyle/>
          <a:p>
            <a:r>
              <a:rPr lang="en-US" sz="2800" dirty="0" smtClean="0"/>
              <a:t>The study of wake behind a wind turbine is crucial in determining the wind farm layouts.</a:t>
            </a:r>
          </a:p>
          <a:p>
            <a:r>
              <a:rPr lang="en-US" sz="2800" dirty="0" smtClean="0"/>
              <a:t>The study focuses on understanding the momentum recovery process through quantitative and qualitative analysis.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586" y="3333920"/>
            <a:ext cx="4876679" cy="32688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0265" y="5399315"/>
            <a:ext cx="3103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</a:t>
            </a:r>
            <a:r>
              <a:rPr lang="en-US" sz="1600" dirty="0" smtClean="0"/>
              <a:t>courtesy:</a:t>
            </a:r>
          </a:p>
          <a:p>
            <a:r>
              <a:rPr lang="en-US" sz="1600" b="1" i="1" dirty="0" smtClean="0"/>
              <a:t>http</a:t>
            </a:r>
            <a:r>
              <a:rPr lang="en-US" sz="1600" b="1" i="1" dirty="0"/>
              <a:t>://nstergiannis.blogspot.com</a:t>
            </a:r>
            <a:r>
              <a:rPr lang="en-US" b="1" i="1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62148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3333FF"/>
                </a:solidFill>
              </a:rPr>
              <a:t>Observations</a:t>
            </a:r>
            <a:endParaRPr lang="en-US" b="1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Reynolds stresses are distributed within the shear layer.</a:t>
            </a:r>
          </a:p>
          <a:p>
            <a:r>
              <a:rPr lang="en-US" b="1" dirty="0" smtClean="0"/>
              <a:t>The shed vortices also contain turbulent mixing components.</a:t>
            </a:r>
          </a:p>
          <a:p>
            <a:r>
              <a:rPr lang="en-US" b="1" dirty="0" smtClean="0"/>
              <a:t>Presence of a tower and a nacelle also contributes to T.K.E and Reynolds Stress in downstream wake.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11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29" name="Title 1"/>
          <p:cNvSpPr txBox="1">
            <a:spLocks/>
          </p:cNvSpPr>
          <p:nvPr/>
        </p:nvSpPr>
        <p:spPr bwMode="auto">
          <a:xfrm>
            <a:off x="178309" y="7677"/>
            <a:ext cx="88757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600" b="1" dirty="0">
                <a:solidFill>
                  <a:srgbClr val="3333FF"/>
                </a:solidFill>
              </a:rPr>
              <a:t>Simulation of </a:t>
            </a:r>
            <a:r>
              <a:rPr lang="en-US" sz="2600" b="1" dirty="0" smtClean="0">
                <a:solidFill>
                  <a:srgbClr val="3333FF"/>
                </a:solidFill>
              </a:rPr>
              <a:t>Atmospheric Boundary Layer (ABL) Winds</a:t>
            </a:r>
            <a:endParaRPr lang="en-US" sz="2600" b="1" dirty="0">
              <a:solidFill>
                <a:srgbClr val="3333FF"/>
              </a:solidFill>
            </a:endParaRPr>
          </a:p>
        </p:txBody>
      </p:sp>
      <p:sp>
        <p:nvSpPr>
          <p:cNvPr id="2" name="TextBox 24"/>
          <p:cNvSpPr txBox="1">
            <a:spLocks noChangeArrowheads="1"/>
          </p:cNvSpPr>
          <p:nvPr/>
        </p:nvSpPr>
        <p:spPr bwMode="auto">
          <a:xfrm>
            <a:off x="1993938" y="2988868"/>
            <a:ext cx="36138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i="1" dirty="0" smtClean="0">
                <a:solidFill>
                  <a:srgbClr val="0000FF"/>
                </a:solidFill>
                <a:ea typeface="宋体"/>
              </a:rPr>
              <a:t>Offshore wind farm </a:t>
            </a:r>
            <a:r>
              <a:rPr lang="en-US" sz="1600" i="1" dirty="0" smtClean="0">
                <a:solidFill>
                  <a:srgbClr val="0000FF"/>
                </a:solidFill>
              </a:rPr>
              <a:t>(9.5% </a:t>
            </a:r>
            <a:r>
              <a:rPr lang="en-US" sz="1600" i="1" dirty="0">
                <a:solidFill>
                  <a:srgbClr val="0000FF"/>
                </a:solidFill>
              </a:rPr>
              <a:t>at hub height)</a:t>
            </a:r>
          </a:p>
        </p:txBody>
      </p:sp>
      <p:grpSp>
        <p:nvGrpSpPr>
          <p:cNvPr id="329772" name="Group 58"/>
          <p:cNvGrpSpPr>
            <a:grpSpLocks/>
          </p:cNvGrpSpPr>
          <p:nvPr/>
        </p:nvGrpSpPr>
        <p:grpSpPr bwMode="auto">
          <a:xfrm>
            <a:off x="1161270" y="3457874"/>
            <a:ext cx="2565062" cy="3047325"/>
            <a:chOff x="775" y="803"/>
            <a:chExt cx="2338" cy="2828"/>
          </a:xfrm>
        </p:grpSpPr>
        <p:pic>
          <p:nvPicPr>
            <p:cNvPr id="329776" name="Picture 5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75" y="803"/>
              <a:ext cx="2338" cy="2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777" name="Picture 54" descr="U:\zyang\windturbine\Wind_Turbine\wind turbine(sideview3).JPG"/>
            <p:cNvPicPr>
              <a:picLocks noChangeAspect="1" noChangeArrowheads="1"/>
            </p:cNvPicPr>
            <p:nvPr/>
          </p:nvPicPr>
          <p:blipFill>
            <a:blip r:embed="rId3"/>
            <a:srcRect l="37189" t="9721" r="38559" b="11111"/>
            <a:stretch>
              <a:fillRect/>
            </a:stretch>
          </p:blipFill>
          <p:spPr bwMode="auto">
            <a:xfrm>
              <a:off x="2756" y="2167"/>
              <a:ext cx="291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9773" name="Group 61"/>
          <p:cNvGrpSpPr>
            <a:grpSpLocks/>
          </p:cNvGrpSpPr>
          <p:nvPr/>
        </p:nvGrpSpPr>
        <p:grpSpPr bwMode="auto">
          <a:xfrm>
            <a:off x="4011584" y="3518460"/>
            <a:ext cx="2379662" cy="2818398"/>
            <a:chOff x="1540" y="1023"/>
            <a:chExt cx="2338" cy="2812"/>
          </a:xfrm>
        </p:grpSpPr>
        <p:pic>
          <p:nvPicPr>
            <p:cNvPr id="329774" name="Picture 6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40" y="1023"/>
              <a:ext cx="2338" cy="2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775" name="Picture 54" descr="U:\zyang\windturbine\Wind_Turbine\wind turbine(sideview3).JPG"/>
            <p:cNvPicPr>
              <a:picLocks noChangeAspect="1" noChangeArrowheads="1"/>
            </p:cNvPicPr>
            <p:nvPr/>
          </p:nvPicPr>
          <p:blipFill>
            <a:blip r:embed="rId3"/>
            <a:srcRect l="37189" t="9721" r="38559" b="11111"/>
            <a:stretch>
              <a:fillRect/>
            </a:stretch>
          </p:blipFill>
          <p:spPr bwMode="auto">
            <a:xfrm>
              <a:off x="3571" y="2307"/>
              <a:ext cx="298" cy="1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110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312" y="985380"/>
            <a:ext cx="4076600" cy="20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3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3903" y="1087549"/>
            <a:ext cx="2645171" cy="189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1152988" y="6505199"/>
            <a:ext cx="52290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/>
              <a:t>  </a:t>
            </a:r>
            <a:r>
              <a:rPr lang="en-US" sz="1600" b="1" i="1" dirty="0" smtClean="0"/>
              <a:t>Hansen &amp; Barthelmie, Wind </a:t>
            </a:r>
            <a:r>
              <a:rPr lang="en-US" sz="1600" b="1" i="1" dirty="0"/>
              <a:t>Energ.2012;15:183–196</a:t>
            </a:r>
          </a:p>
        </p:txBody>
      </p:sp>
      <p:sp>
        <p:nvSpPr>
          <p:cNvPr id="3" name="Rectangle 2"/>
          <p:cNvSpPr/>
          <p:nvPr/>
        </p:nvSpPr>
        <p:spPr>
          <a:xfrm>
            <a:off x="5897448" y="2950043"/>
            <a:ext cx="28071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/>
              <a:t>Architecture Institute of Japan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775" y="4990442"/>
            <a:ext cx="294662" cy="11491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56813" y="4705765"/>
            <a:ext cx="116114" cy="275771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3905" name="Picture 51"/>
          <p:cNvPicPr>
            <a:picLocks noChangeAspect="1" noChangeArrowheads="1"/>
          </p:cNvPicPr>
          <p:nvPr/>
        </p:nvPicPr>
        <p:blipFill>
          <a:blip r:embed="rId2"/>
          <a:srcRect l="5078"/>
          <a:stretch>
            <a:fillRect/>
          </a:stretch>
        </p:blipFill>
        <p:spPr bwMode="auto">
          <a:xfrm>
            <a:off x="0" y="1152525"/>
            <a:ext cx="223202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3907" name="Title 1"/>
          <p:cNvSpPr txBox="1">
            <a:spLocks/>
          </p:cNvSpPr>
          <p:nvPr/>
        </p:nvSpPr>
        <p:spPr bwMode="auto">
          <a:xfrm>
            <a:off x="142875" y="247649"/>
            <a:ext cx="8858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2800" b="1" dirty="0">
                <a:solidFill>
                  <a:srgbClr val="3333FF"/>
                </a:solidFill>
                <a:ea typeface="SimSun"/>
                <a:cs typeface="Times New Roman" pitchFamily="18" charset="0"/>
              </a:rPr>
              <a:t>Wind Turbine Models</a:t>
            </a:r>
            <a:endParaRPr lang="en-US" sz="2800" b="1" dirty="0">
              <a:solidFill>
                <a:srgbClr val="3333FF"/>
              </a:solidFill>
              <a:ea typeface="SimSun"/>
              <a:cs typeface="Times New Roman" pitchFamily="18" charset="0"/>
            </a:endParaRPr>
          </a:p>
        </p:txBody>
      </p:sp>
      <p:sp>
        <p:nvSpPr>
          <p:cNvPr id="763908" name="Rectangle 6"/>
          <p:cNvSpPr>
            <a:spLocks noChangeArrowheads="1"/>
          </p:cNvSpPr>
          <p:nvPr/>
        </p:nvSpPr>
        <p:spPr bwMode="auto">
          <a:xfrm>
            <a:off x="1531938" y="2813050"/>
            <a:ext cx="6286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63909" name="Rectangle 7"/>
          <p:cNvSpPr>
            <a:spLocks noChangeArrowheads="1"/>
          </p:cNvSpPr>
          <p:nvPr/>
        </p:nvSpPr>
        <p:spPr bwMode="auto">
          <a:xfrm>
            <a:off x="1531938" y="2813050"/>
            <a:ext cx="6286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684040" name="Group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487784"/>
              </p:ext>
            </p:extLst>
          </p:nvPr>
        </p:nvGraphicFramePr>
        <p:xfrm>
          <a:off x="1941513" y="1127356"/>
          <a:ext cx="6911975" cy="1209675"/>
        </p:xfrm>
        <a:graphic>
          <a:graphicData uri="http://schemas.openxmlformats.org/drawingml/2006/table">
            <a:tbl>
              <a:tblPr/>
              <a:tblGrid>
                <a:gridCol w="1435100"/>
                <a:gridCol w="703262"/>
                <a:gridCol w="661988"/>
                <a:gridCol w="698500"/>
                <a:gridCol w="836612"/>
                <a:gridCol w="712788"/>
                <a:gridCol w="604837"/>
                <a:gridCol w="582613"/>
                <a:gridCol w="676275"/>
              </a:tblGrid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Parameter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H (mm)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SimSun"/>
                        </a:rPr>
                        <a:t>d </a:t>
                      </a:r>
                      <a:r>
                        <a:rPr kumimoji="0" lang="en-US" altLang="zh-CN" sz="1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SimSun"/>
                        </a:rPr>
                        <a:t>pole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(mm)</a:t>
                      </a:r>
                      <a:endParaRPr kumimoji="0" lang="en-US" sz="1400" b="1" i="1" u="none" strike="noStrike" cap="none" normalizeH="0" baseline="-2500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SimSun"/>
                        </a:rPr>
                        <a:t>d </a:t>
                      </a:r>
                      <a:r>
                        <a:rPr kumimoji="0" lang="en-US" altLang="zh-CN" sz="1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SimSun"/>
                        </a:rPr>
                        <a:t>nacelle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(mm)</a:t>
                      </a:r>
                      <a:endParaRPr kumimoji="0" lang="en-US" sz="1400" b="1" i="1" u="none" strike="noStrike" cap="none" normalizeH="0" baseline="-2500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  <a:sym typeface="Symbol" pitchFamily="18" charset="2"/>
                        </a:rPr>
                        <a:t>(deg.)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a1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A2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Dimension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127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226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5</a:t>
                      </a:r>
                      <a:r>
                        <a:rPr kumimoji="0" lang="en-US" sz="1400" b="1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o</a:t>
                      </a: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91436" marR="91436" marT="45666" marB="456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63942" name="Rectangle 49"/>
          <p:cNvSpPr>
            <a:spLocks noChangeArrowheads="1"/>
          </p:cNvSpPr>
          <p:nvPr/>
        </p:nvSpPr>
        <p:spPr bwMode="auto">
          <a:xfrm>
            <a:off x="0" y="5807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 b="1"/>
          </a:p>
        </p:txBody>
      </p:sp>
      <p:sp>
        <p:nvSpPr>
          <p:cNvPr id="684072" name="TextBox 2"/>
          <p:cNvSpPr txBox="1">
            <a:spLocks noChangeArrowheads="1"/>
          </p:cNvSpPr>
          <p:nvPr/>
        </p:nvSpPr>
        <p:spPr bwMode="auto">
          <a:xfrm>
            <a:off x="0" y="5748338"/>
            <a:ext cx="3098800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1400" b="1" i="1" dirty="0" smtClean="0">
                <a:solidFill>
                  <a:srgbClr val="3333FF"/>
                </a:solidFill>
                <a:latin typeface="+mj-lt"/>
                <a:cs typeface="Arial" pitchFamily="34" charset="0"/>
              </a:rPr>
              <a:t>1:350 </a:t>
            </a:r>
            <a:r>
              <a:rPr lang="en-US" altLang="zh-CN" sz="1400" b="1" i="1" dirty="0" smtClean="0">
                <a:solidFill>
                  <a:srgbClr val="3333FF"/>
                </a:solidFill>
                <a:latin typeface="+mj-lt"/>
                <a:ea typeface="宋体" pitchFamily="2" charset="-122"/>
                <a:cs typeface="Arial" pitchFamily="34" charset="0"/>
              </a:rPr>
              <a:t>scaled m</a:t>
            </a:r>
            <a:r>
              <a:rPr lang="en-US" sz="1400" b="1" i="1" dirty="0" smtClean="0">
                <a:solidFill>
                  <a:srgbClr val="3333FF"/>
                </a:solidFill>
                <a:latin typeface="+mj-lt"/>
                <a:cs typeface="Arial" pitchFamily="34" charset="0"/>
              </a:rPr>
              <a:t>odel</a:t>
            </a:r>
            <a:r>
              <a:rPr lang="en-US" altLang="zh-CN" sz="1400" b="1" i="1" dirty="0" smtClean="0">
                <a:solidFill>
                  <a:srgbClr val="3333FF"/>
                </a:solidFill>
                <a:latin typeface="+mj-lt"/>
                <a:ea typeface="宋体" pitchFamily="2" charset="-122"/>
                <a:cs typeface="Arial" pitchFamily="34" charset="0"/>
              </a:rPr>
              <a:t> to simulate a 2MW </a:t>
            </a:r>
            <a:r>
              <a:rPr lang="en-US" altLang="zh-CN" sz="1400" b="1" i="1" smtClean="0">
                <a:solidFill>
                  <a:srgbClr val="3333FF"/>
                </a:solidFill>
                <a:latin typeface="+mj-lt"/>
                <a:ea typeface="宋体" pitchFamily="2" charset="-122"/>
                <a:cs typeface="Arial" pitchFamily="34" charset="0"/>
              </a:rPr>
              <a:t>wind turbine</a:t>
            </a:r>
            <a:endParaRPr lang="en-US" altLang="zh-CN" sz="1400" b="1" i="1" dirty="0" smtClean="0">
              <a:solidFill>
                <a:srgbClr val="3333FF"/>
              </a:solidFill>
              <a:latin typeface="+mj-lt"/>
              <a:ea typeface="宋体" pitchFamily="2" charset="-122"/>
              <a:cs typeface="Arial" pitchFamily="34" charset="0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3365500" y="5914912"/>
            <a:ext cx="55118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600" b="1" i="1" dirty="0">
                <a:solidFill>
                  <a:srgbClr val="3333FF"/>
                </a:solidFill>
                <a:latin typeface="+mj-lt"/>
                <a:ea typeface="宋体" pitchFamily="2" charset="-122"/>
                <a:cs typeface="Arial" pitchFamily="34" charset="0"/>
              </a:rPr>
              <a:t>ERS-100 </a:t>
            </a:r>
            <a:r>
              <a:rPr lang="en-US" sz="1600" b="1" i="1" dirty="0" smtClean="0">
                <a:solidFill>
                  <a:srgbClr val="3333FF"/>
                </a:solidFill>
                <a:latin typeface="+mj-lt"/>
                <a:ea typeface="宋体" pitchFamily="2" charset="-122"/>
                <a:cs typeface="Arial" pitchFamily="34" charset="0"/>
              </a:rPr>
              <a:t>prototype of wind </a:t>
            </a:r>
            <a:r>
              <a:rPr lang="en-US" sz="1600" b="1" i="1" dirty="0">
                <a:solidFill>
                  <a:srgbClr val="3333FF"/>
                </a:solidFill>
                <a:latin typeface="+mj-lt"/>
                <a:ea typeface="宋体" pitchFamily="2" charset="-122"/>
                <a:cs typeface="Arial" pitchFamily="34" charset="0"/>
              </a:rPr>
              <a:t>turbine blade </a:t>
            </a:r>
            <a:r>
              <a:rPr lang="en-US" sz="1600" b="1" i="1" dirty="0" smtClean="0">
                <a:solidFill>
                  <a:srgbClr val="3333FF"/>
                </a:solidFill>
                <a:latin typeface="+mj-lt"/>
                <a:ea typeface="宋体" pitchFamily="2" charset="-122"/>
                <a:cs typeface="Arial" pitchFamily="34" charset="0"/>
              </a:rPr>
              <a:t>developed </a:t>
            </a:r>
            <a:r>
              <a:rPr lang="en-US" sz="1600" b="1" i="1" dirty="0">
                <a:solidFill>
                  <a:srgbClr val="3333FF"/>
                </a:solidFill>
                <a:latin typeface="+mj-lt"/>
                <a:ea typeface="宋体" pitchFamily="2" charset="-122"/>
                <a:cs typeface="Arial" pitchFamily="34" charset="0"/>
              </a:rPr>
              <a:t>by </a:t>
            </a:r>
            <a:r>
              <a:rPr lang="en-US" sz="1600" b="1" i="1" dirty="0" smtClean="0">
                <a:solidFill>
                  <a:srgbClr val="3333FF"/>
                </a:solidFill>
                <a:latin typeface="+mj-lt"/>
                <a:ea typeface="宋体" pitchFamily="2" charset="-122"/>
                <a:cs typeface="Arial" pitchFamily="34" charset="0"/>
              </a:rPr>
              <a:t>TPI</a:t>
            </a:r>
            <a:endParaRPr lang="en-US" sz="1600" b="1" i="1" dirty="0">
              <a:solidFill>
                <a:srgbClr val="3333FF"/>
              </a:solidFill>
              <a:latin typeface="Calibri" pitchFamily="34" charset="0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58625" y="2455283"/>
            <a:ext cx="5888323" cy="2588712"/>
            <a:chOff x="2908816" y="2969585"/>
            <a:chExt cx="5888323" cy="2588712"/>
          </a:xfrm>
        </p:grpSpPr>
        <p:grpSp>
          <p:nvGrpSpPr>
            <p:cNvPr id="2" name="Group 1"/>
            <p:cNvGrpSpPr/>
            <p:nvPr/>
          </p:nvGrpSpPr>
          <p:grpSpPr>
            <a:xfrm>
              <a:off x="2908816" y="2969585"/>
              <a:ext cx="5888323" cy="2588712"/>
              <a:chOff x="2756412" y="2740979"/>
              <a:chExt cx="5888323" cy="2588712"/>
            </a:xfrm>
          </p:grpSpPr>
          <p:grpSp>
            <p:nvGrpSpPr>
              <p:cNvPr id="763906" name="Group 16"/>
              <p:cNvGrpSpPr>
                <a:grpSpLocks/>
              </p:cNvGrpSpPr>
              <p:nvPr/>
            </p:nvGrpSpPr>
            <p:grpSpPr bwMode="auto">
              <a:xfrm>
                <a:off x="2756412" y="2877003"/>
                <a:ext cx="3630613" cy="2452688"/>
                <a:chOff x="1676400" y="977316"/>
                <a:chExt cx="4067175" cy="2769768"/>
              </a:xfrm>
            </p:grpSpPr>
            <p:pic>
              <p:nvPicPr>
                <p:cNvPr id="763946" name="Picture 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752600" y="977316"/>
                  <a:ext cx="3990975" cy="25698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1736865" y="1294630"/>
                  <a:ext cx="3809308" cy="2452454"/>
                </a:xfrm>
                <a:prstGeom prst="straightConnector1">
                  <a:avLst/>
                </a:prstGeom>
                <a:ln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5546173" y="3505065"/>
                  <a:ext cx="168947" cy="242019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flipV="1">
                  <a:off x="1676400" y="1066952"/>
                  <a:ext cx="176061" cy="227677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3950" name="TextBox 21"/>
                <p:cNvSpPr txBox="1">
                  <a:spLocks noChangeArrowheads="1"/>
                </p:cNvSpPr>
                <p:nvPr/>
              </p:nvSpPr>
              <p:spPr bwMode="auto">
                <a:xfrm rot="1975022">
                  <a:off x="3204036" y="2545955"/>
                  <a:ext cx="771821" cy="3101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b="1" i="1">
                      <a:cs typeface="Times New Roman" pitchFamily="18" charset="0"/>
                    </a:rPr>
                    <a:t>127 mm</a:t>
                  </a:r>
                </a:p>
              </p:txBody>
            </p:sp>
          </p:grpSp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6578" y="2740979"/>
                <a:ext cx="2170024" cy="5276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1439" y="3462867"/>
                <a:ext cx="2209629" cy="521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35106" y="4589298"/>
                <a:ext cx="2209629" cy="521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4" name="Straight Connector 23"/>
              <p:cNvCxnSpPr/>
              <p:nvPr/>
            </p:nvCxnSpPr>
            <p:spPr>
              <a:xfrm flipV="1">
                <a:off x="5343794" y="3734760"/>
                <a:ext cx="533887" cy="591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4349174" y="3019385"/>
                <a:ext cx="559682" cy="4984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3919667" y="3019385"/>
                <a:ext cx="989189" cy="1673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6083746" y="4816035"/>
                <a:ext cx="495389" cy="466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 flipV="1">
              <a:off x="6539429" y="5091290"/>
              <a:ext cx="192110" cy="21413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 descr="C:\zifengyang\Mypaper2010\turbine array and complex terrain\pics\picture\IMG_1095.jpg"/>
          <p:cNvPicPr>
            <a:picLocks noChangeAspect="1" noChangeArrowheads="1"/>
          </p:cNvPicPr>
          <p:nvPr/>
        </p:nvPicPr>
        <p:blipFill>
          <a:blip r:embed="rId7"/>
          <a:srcRect t="21875"/>
          <a:stretch>
            <a:fillRect/>
          </a:stretch>
        </p:blipFill>
        <p:spPr bwMode="auto">
          <a:xfrm>
            <a:off x="2170125" y="4111907"/>
            <a:ext cx="2616200" cy="1585912"/>
          </a:xfrm>
          <a:prstGeom prst="rect">
            <a:avLst/>
          </a:prstGeom>
          <a:noFill/>
          <a:effectLst>
            <a:outerShdw blurRad="177800" dist="50800" dir="5400000" algn="ctr" rotWithShape="0">
              <a:srgbClr val="000000">
                <a:alpha val="69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335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42875" y="247650"/>
            <a:ext cx="8858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3200" b="1" dirty="0" smtClean="0">
                <a:solidFill>
                  <a:srgbClr val="3333FF"/>
                </a:solidFill>
                <a:ea typeface="SimSun"/>
                <a:cs typeface="Times New Roman" pitchFamily="18" charset="0"/>
              </a:rPr>
              <a:t>Experimental Setup</a:t>
            </a:r>
            <a:endParaRPr lang="en-US" sz="3200" b="1" dirty="0">
              <a:solidFill>
                <a:srgbClr val="3333FF"/>
              </a:solidFill>
              <a:ea typeface="SimSun"/>
              <a:cs typeface="Times New Roman" pitchFamily="18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4287" y="4441566"/>
            <a:ext cx="2950040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429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CN" sz="1600" i="1" u="sng" dirty="0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Measured parameters: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Wake </a:t>
            </a: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flow field </a:t>
            </a: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distributions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1000 snapshots for free run case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300 snapshots for phase lock case</a:t>
            </a:r>
            <a:endParaRPr lang="en-US" altLang="zh-CN" sz="1600" i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4287" y="913369"/>
            <a:ext cx="4047073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429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CN" sz="1600" i="1" u="sng" dirty="0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Test conditions:</a:t>
            </a:r>
          </a:p>
          <a:p>
            <a:pPr eaLnBrk="1" hangingPunct="1">
              <a:buFontTx/>
              <a:buChar char="•"/>
            </a:pP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Velocity at hub height </a:t>
            </a:r>
            <a:r>
              <a:rPr lang="en-US" altLang="zh-CN" sz="1600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U</a:t>
            </a:r>
            <a:r>
              <a:rPr lang="en-US" altLang="zh-CN" sz="1600" i="1" baseline="-25000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Hub</a:t>
            </a:r>
            <a:r>
              <a:rPr lang="en-US" altLang="zh-CN" sz="1600" i="1" baseline="-25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 </a:t>
            </a: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= </a:t>
            </a: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4.5 </a:t>
            </a: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m/s</a:t>
            </a:r>
          </a:p>
          <a:p>
            <a:pPr eaLnBrk="1" hangingPunct="1">
              <a:buFontTx/>
              <a:buChar char="•"/>
            </a:pP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Chord Reynolds number, Re</a:t>
            </a: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sym typeface="Symbol" pitchFamily="18" charset="2"/>
              </a:rPr>
              <a:t> </a:t>
            </a: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7,000</a:t>
            </a:r>
            <a:endParaRPr lang="en-US" altLang="zh-CN" sz="1600" i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  <a:p>
            <a:pPr eaLnBrk="1" hangingPunct="1">
              <a:buFontTx/>
              <a:buChar char="•"/>
            </a:pP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Rotation speed of wind turbine: </a:t>
            </a:r>
            <a:endParaRPr lang="en-US" altLang="zh-CN" sz="1600" i="1" dirty="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  <a:p>
            <a:pPr eaLnBrk="1" hangingPunct="1">
              <a:buFontTx/>
              <a:buChar char="•"/>
            </a:pP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sym typeface="Symbol" pitchFamily="18" charset="2"/>
              </a:rPr>
              <a:t> </a:t>
            </a: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sym typeface="Symbol" pitchFamily="18" charset="2"/>
              </a:rPr>
              <a:t>= </a:t>
            </a: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0 </a:t>
            </a: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~2200 </a:t>
            </a: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rpm</a:t>
            </a:r>
          </a:p>
          <a:p>
            <a:pPr eaLnBrk="1" hangingPunct="1">
              <a:buFontTx/>
              <a:buChar char="•"/>
            </a:pP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Tip-speed-ratio</a:t>
            </a: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, </a:t>
            </a:r>
            <a:r>
              <a:rPr lang="en-US" altLang="zh-CN" sz="16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sym typeface="Symbol" pitchFamily="18" charset="2"/>
              </a:rPr>
              <a:t> = 0 ~ </a:t>
            </a:r>
            <a:r>
              <a:rPr lang="en-US" altLang="zh-CN" sz="16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sym typeface="Symbol" pitchFamily="18" charset="2"/>
              </a:rPr>
              <a:t>6.0</a:t>
            </a:r>
            <a:endParaRPr lang="en-US" altLang="en-US" sz="1600" i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234" y="1937585"/>
            <a:ext cx="6239766" cy="420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9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2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0" y="991761"/>
            <a:ext cx="5667097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90488" y="162343"/>
            <a:ext cx="893376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800" b="1" dirty="0" smtClean="0">
                <a:solidFill>
                  <a:srgbClr val="3333FF"/>
                </a:solidFill>
              </a:rPr>
              <a:t>Velocity and Vorticity Distributions</a:t>
            </a:r>
            <a:endParaRPr lang="en-US" sz="2800" b="1" dirty="0">
              <a:solidFill>
                <a:srgbClr val="3333FF"/>
              </a:solidFill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5365008" y="1699647"/>
            <a:ext cx="3659249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b="1" i="1" dirty="0" smtClean="0">
                <a:latin typeface="Calibri" pitchFamily="34" charset="0"/>
                <a:cs typeface="+mn-cs"/>
              </a:rPr>
              <a:t>Normalized Velocity distribution of ensemble average</a:t>
            </a:r>
            <a:endParaRPr lang="en-US" b="1" i="1" dirty="0">
              <a:latin typeface="Calibri" pitchFamily="34" charset="0"/>
              <a:cs typeface="+mn-cs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742957" y="4896262"/>
            <a:ext cx="36592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b="1" i="1" dirty="0" smtClean="0">
                <a:latin typeface="Calibri" pitchFamily="34" charset="0"/>
                <a:cs typeface="+mn-cs"/>
              </a:rPr>
              <a:t>Vorticity distribution of Phase Locked </a:t>
            </a:r>
            <a:endParaRPr lang="en-US" b="1" i="1" dirty="0">
              <a:latin typeface="Calibri" pitchFamily="34" charset="0"/>
              <a:cs typeface="+mn-cs"/>
            </a:endParaRPr>
          </a:p>
        </p:txBody>
      </p:sp>
      <p:pic>
        <p:nvPicPr>
          <p:cNvPr id="9" name="Picture 3" descr="C:\Users\Tianwei\Desktop\HuHui-ISU-WT-vorticity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79" y="3976914"/>
            <a:ext cx="5119392" cy="2730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32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Wake Aerodynamics</a:t>
            </a:r>
            <a:endParaRPr lang="en-US" sz="3200" b="1" dirty="0">
              <a:solidFill>
                <a:srgbClr val="3333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8286" y="4848830"/>
            <a:ext cx="83457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Velocity deficit results in a shear layer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Turbulent mixing can be observed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High turbulence mixing shortens momentum recovery distance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86" y="1011238"/>
            <a:ext cx="7772400" cy="3659866"/>
          </a:xfrm>
        </p:spPr>
      </p:pic>
      <p:sp>
        <p:nvSpPr>
          <p:cNvPr id="6" name="TextBox 5"/>
          <p:cNvSpPr txBox="1"/>
          <p:nvPr/>
        </p:nvSpPr>
        <p:spPr>
          <a:xfrm>
            <a:off x="1839432" y="6392760"/>
            <a:ext cx="4486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err="1" smtClean="0"/>
              <a:t>Sanderse</a:t>
            </a:r>
            <a:r>
              <a:rPr lang="en-US" sz="1400" b="1" i="1" dirty="0" smtClean="0"/>
              <a:t>, Aerodynamics of wind turbine wakes:pg13-14</a:t>
            </a: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280016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Analytical Wake Models </a:t>
            </a:r>
            <a:endParaRPr lang="en-US" sz="3200" b="1" dirty="0">
              <a:solidFill>
                <a:srgbClr val="3333FF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667" y="916843"/>
            <a:ext cx="3248479" cy="304555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13" y="949233"/>
            <a:ext cx="2660424" cy="30131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813" y="3761992"/>
            <a:ext cx="2825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Top hat distribution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67941" y="3962400"/>
            <a:ext cx="3033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Gaussian distribution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 bwMode="auto">
              <a:xfrm>
                <a:off x="0" y="4499982"/>
                <a:ext cx="9013370" cy="158205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1" i="1" kern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1" i="1" kern="0">
                              <a:latin typeface="Cambria Math"/>
                            </a:rPr>
                            <m:t>∆</m:t>
                          </m:r>
                          <m:r>
                            <a:rPr lang="en-US" sz="1600" b="1" i="1" kern="0">
                              <a:latin typeface="Cambria Math"/>
                            </a:rPr>
                            <m:t>𝑼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1" i="1" ker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1" i="1" kern="0">
                                  <a:latin typeface="Cambria Math"/>
                                </a:rPr>
                                <m:t>𝑼</m:t>
                              </m:r>
                            </m:e>
                            <m:sub>
                              <m:r>
                                <a:rPr lang="en-US" sz="1600" b="1" i="1" kern="0">
                                  <a:latin typeface="Cambria Math"/>
                                </a:rPr>
                                <m:t>∞</m:t>
                              </m:r>
                            </m:sub>
                          </m:sSub>
                        </m:den>
                      </m:f>
                      <m:r>
                        <a:rPr lang="en-US" sz="1600" b="1" i="1" kern="0">
                          <a:latin typeface="Cambria Math"/>
                        </a:rPr>
                        <m:t>= </m:t>
                      </m:r>
                      <m:d>
                        <m:dPr>
                          <m:ctrlPr>
                            <a:rPr lang="en-US" sz="1600" b="1" i="1" ker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1" i="1" kern="0">
                              <a:latin typeface="Cambria Math"/>
                            </a:rPr>
                            <m:t>𝟏</m:t>
                          </m:r>
                          <m:r>
                            <a:rPr lang="en-US" sz="1600" b="1" i="1" kern="0">
                              <a:latin typeface="Cambria Math"/>
                            </a:rPr>
                            <m:t>− </m:t>
                          </m:r>
                          <m:rad>
                            <m:radPr>
                              <m:degHide m:val="on"/>
                              <m:ctrlPr>
                                <a:rPr lang="en-US" sz="1600" b="1" i="1" ker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1" i="1" kern="0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1600" b="1" i="1" kern="0">
                                  <a:latin typeface="Cambria Math"/>
                                </a:rPr>
                                <m:t>− </m:t>
                              </m:r>
                              <m:f>
                                <m:fPr>
                                  <m:ctrlPr>
                                    <a:rPr lang="en-US" sz="1600" b="1" i="1" ker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b="1" i="1" ker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1" i="1" kern="0">
                                          <a:latin typeface="Cambria Math"/>
                                        </a:rPr>
                                        <m:t>𝑪</m:t>
                                      </m:r>
                                    </m:e>
                                    <m:sub>
                                      <m:r>
                                        <a:rPr lang="en-US" sz="1600" b="1" i="1" kern="0">
                                          <a:latin typeface="Cambria Math"/>
                                        </a:rPr>
                                        <m:t>𝑻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1" i="1" kern="0">
                                      <a:latin typeface="Cambria Math"/>
                                    </a:rPr>
                                    <m:t>𝟖</m:t>
                                  </m:r>
                                  <m:sSup>
                                    <m:sSupPr>
                                      <m:ctrlPr>
                                        <a:rPr lang="en-US" sz="1600" b="1" i="1" ker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600" b="1" i="1" ker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𝒌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∗</m:t>
                                              </m:r>
                                            </m:sup>
                                          </m:sSup>
                                          <m:f>
                                            <m:fPr>
                                              <m:ctrlP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𝒙</m:t>
                                              </m:r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sz="1600" b="1" i="1" kern="0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b="1" i="1" kern="0">
                                                      <a:latin typeface="Cambria Math"/>
                                                    </a:rPr>
                                                    <m:t>𝒅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b="1" i="1" kern="0">
                                                      <a:latin typeface="Cambria Math"/>
                                                    </a:rPr>
                                                    <m:t>𝟎</m:t>
                                                  </m:r>
                                                  <m:r>
                                                    <a:rPr lang="en-US" sz="1600" b="1" i="1" kern="0">
                                                      <a:latin typeface="Cambria Math"/>
                                                    </a:rPr>
                                                    <m:t> 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𝟎</m:t>
                                          </m:r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𝟐</m:t>
                                          </m:r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𝜷</m:t>
                                              </m:r>
                                            </m:e>
                                          </m:rad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600" b="1" i="1" kern="0"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1600" b="1" i="1" kern="0">
                          <a:latin typeface="Cambria Math"/>
                        </a:rPr>
                        <m:t> × </m:t>
                      </m:r>
                      <m:r>
                        <a:rPr lang="en-US" sz="1600" b="1" i="1" kern="0">
                          <a:latin typeface="Cambria Math"/>
                        </a:rPr>
                        <m:t>𝐞𝐱𝐩</m:t>
                      </m:r>
                      <m:d>
                        <m:dPr>
                          <m:ctrlPr>
                            <a:rPr lang="en-US" sz="1600" b="1" i="1" ker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1" i="1" ker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b="1" i="1" ker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1" i="1" kern="0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1600" b="1" i="1" kern="0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en-US" sz="1600" b="1" i="1" ker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b="1" i="1" ker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1600" b="1" i="1" ker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𝒌</m:t>
                                          </m:r>
                                        </m:e>
                                        <m:sup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  <m:f>
                                        <m:fPr>
                                          <m:ctrlPr>
                                            <a:rPr lang="en-US" sz="1600" b="1" i="1" kern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𝒙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𝟎</m:t>
                                              </m:r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r>
                                        <a:rPr lang="en-US" sz="1600" b="1" i="1" kern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600" b="1" i="1" kern="0">
                                          <a:latin typeface="Cambria Math"/>
                                        </a:rPr>
                                        <m:t>𝟎</m:t>
                                      </m:r>
                                      <m:r>
                                        <a:rPr lang="en-US" sz="1600" b="1" i="1" kern="0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en-US" sz="1600" b="1" i="1" kern="0">
                                          <a:latin typeface="Cambria Math"/>
                                        </a:rPr>
                                        <m:t>𝟐</m:t>
                                      </m:r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sz="1600" b="1" i="1" ker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𝜷</m:t>
                                          </m:r>
                                        </m:e>
                                      </m:rad>
                                    </m:e>
                                  </m:d>
                                </m:e>
                                <m:sup>
                                  <m:r>
                                    <a:rPr lang="en-US" sz="1600" b="1" i="1" ker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600" b="1" i="1" ker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600" b="1" i="1" ker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1" i="1" ker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b="1" i="1" ker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600" b="1" i="1" kern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𝒛</m:t>
                                          </m:r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𝒛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𝒉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𝟎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600" b="1" i="1" ker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600" b="1" i="1" kern="0">
                                  <a:latin typeface="Cambria Math"/>
                                </a:rPr>
                                <m:t>+ </m:t>
                              </m:r>
                              <m:sSup>
                                <m:sSupPr>
                                  <m:ctrlPr>
                                    <a:rPr lang="en-US" sz="1600" b="1" i="1" ker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b="1" i="1" ker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600" b="1" i="1" kern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b="1" i="1" kern="0">
                                              <a:latin typeface="Cambria Math"/>
                                            </a:rPr>
                                            <m:t>𝒚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b="1" i="1" kern="0">
                                                  <a:latin typeface="Cambria Math"/>
                                                </a:rPr>
                                                <m:t>𝟎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600" b="1" i="1" ker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endParaRPr lang="en-US" sz="1600" b="1" kern="0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499982"/>
                <a:ext cx="9013370" cy="1582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982807" y="6252219"/>
            <a:ext cx="72239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Bastankhah</a:t>
            </a:r>
            <a:r>
              <a:rPr lang="en-US" sz="1200" b="1" i="1" dirty="0" smtClean="0"/>
              <a:t> &amp; Porte-</a:t>
            </a:r>
            <a:r>
              <a:rPr lang="en-US" sz="1200" b="1" i="1" dirty="0" err="1" smtClean="0"/>
              <a:t>Agel</a:t>
            </a:r>
            <a:r>
              <a:rPr lang="en-US" sz="1200" b="1" i="1" dirty="0" smtClean="0"/>
              <a:t>, A new analytical mode for wind-turbine wakes, Renewable Energy.2014;70:116-123</a:t>
            </a:r>
            <a:endParaRPr lang="en-US" sz="1200" b="1" i="1" dirty="0"/>
          </a:p>
        </p:txBody>
      </p:sp>
    </p:spTree>
    <p:extLst>
      <p:ext uri="{BB962C8B-B14F-4D97-AF65-F5344CB8AC3E}">
        <p14:creationId xmlns:p14="http://schemas.microsoft.com/office/powerpoint/2010/main" val="183861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87283</TotalTime>
  <Words>1451</Words>
  <Application>Microsoft Office PowerPoint</Application>
  <PresentationFormat>On-screen Show (4:3)</PresentationFormat>
  <Paragraphs>204</Paragraphs>
  <Slides>30</Slides>
  <Notes>2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Default Design</vt:lpstr>
      <vt:lpstr>Photo Editor Photo</vt:lpstr>
      <vt:lpstr>Equation</vt:lpstr>
      <vt:lpstr>Analysis of Turbine Wake Characteristics using Proper Orthogonal Decomposition and Triple Decomposition Methods</vt:lpstr>
      <vt:lpstr>Contents</vt:lpstr>
      <vt:lpstr>Motivation and Objectives</vt:lpstr>
      <vt:lpstr>PowerPoint Presentation</vt:lpstr>
      <vt:lpstr>PowerPoint Presentation</vt:lpstr>
      <vt:lpstr>PowerPoint Presentation</vt:lpstr>
      <vt:lpstr>PowerPoint Presentation</vt:lpstr>
      <vt:lpstr>Wake Aerodynamics</vt:lpstr>
      <vt:lpstr>Analytical Wake Models </vt:lpstr>
      <vt:lpstr>Predicting Velocity Deficit</vt:lpstr>
      <vt:lpstr>PowerPoint Presentation</vt:lpstr>
      <vt:lpstr>PowerPoint Presentation</vt:lpstr>
      <vt:lpstr>PowerPoint Presentation</vt:lpstr>
      <vt:lpstr>PowerPoint Presentation</vt:lpstr>
      <vt:lpstr>POD (Proper Orthogonal Decomposition)</vt:lpstr>
      <vt:lpstr>PowerPoint Presentation</vt:lpstr>
      <vt:lpstr>PowerPoint Presentation</vt:lpstr>
      <vt:lpstr>Selecting a Region of Interest (ROI)</vt:lpstr>
      <vt:lpstr>PowerPoint Presentation</vt:lpstr>
      <vt:lpstr>PowerPoint Presentation</vt:lpstr>
      <vt:lpstr>PowerPoint Presentation</vt:lpstr>
      <vt:lpstr>Conclusions</vt:lpstr>
      <vt:lpstr>PowerPoint Presentation</vt:lpstr>
      <vt:lpstr>            APPENDIX </vt:lpstr>
      <vt:lpstr>Future Work - DMD</vt:lpstr>
      <vt:lpstr>POD reconstructions on phase locked data</vt:lpstr>
      <vt:lpstr>PowerPoint Presentation</vt:lpstr>
      <vt:lpstr>PowerPoint Presentation</vt:lpstr>
      <vt:lpstr>PowerPoint Presentation</vt:lpstr>
      <vt:lpstr>Observations</vt:lpstr>
    </vt:vector>
  </TitlesOfParts>
  <Company>WMU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Experimentation Matrix</dc:title>
  <dc:creator>CAE Center</dc:creator>
  <cp:lastModifiedBy>Pavithra</cp:lastModifiedBy>
  <cp:revision>1905</cp:revision>
  <dcterms:created xsi:type="dcterms:W3CDTF">2004-11-14T20:14:58Z</dcterms:created>
  <dcterms:modified xsi:type="dcterms:W3CDTF">2015-06-08T15:05:01Z</dcterms:modified>
</cp:coreProperties>
</file>