
<file path=[Content_Types].xml><?xml version="1.0" encoding="utf-8"?>
<Types xmlns="http://schemas.openxmlformats.org/package/2006/content-types">
  <Default ContentType="application/vnd.openxmlformats-package.relationships+xml" Extension="rels"/>
  <Default ContentType="image/png" Extension="png"/>
  <Default ContentType="application/xml" Extension="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4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0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3.xml"/>
  <Override ContentType="application/vnd.openxmlformats-officedocument.theme+xml" PartName="/ppt/theme/theme2.xml"/>
  <Override ContentType="application/vnd.openxmlformats-officedocument.theme+xml" PartName="/ppt/theme/theme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7.xml"/>
  <Override ContentType="application/vnd.openxmlformats-officedocument.presentationml.slide+xml" PartName="/ppt/slides/slide1.xml"/>
  <Override ContentType="application/vnd.openxmlformats-officedocument.presentationml.slide+xml" PartName="/ppt/slides/slide8.xml"/>
  <Override ContentType="application/vnd.openxmlformats-officedocument.presentationml.slide+xml" PartName="/ppt/slides/slide10.xml"/>
  <Override ContentType="application/vnd.openxmlformats-officedocument.presentationml.slide+xml" PartName="/ppt/slides/slide4.xml"/>
  <Override ContentType="application/vnd.openxmlformats-officedocument.presentationml.slide+xml" PartName="/ppt/slides/slide2.xml"/>
  <Override ContentType="application/vnd.openxmlformats-officedocument.presentationml.slide+xml" PartName="/ppt/slides/slide9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3.xml"/>
  <Override ContentType="application/vnd.openxmlformats-officedocument.presentationml.tableStyles+xml" PartName="/ppt/tableStyle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y="5143500" cx="9144000"/>
  <p:notesSz cx="6858000" cy="9144000"/>
  <p:defaultTextStyle>
    <a:defPPr marR="0" rtl="0" algn="l">
      <a:lnSpc>
        <a:spcPct val="100000"/>
      </a:lnSpc>
      <a:spcBef>
        <a:spcPts val="0"/>
      </a:spcBef>
      <a:spcAft>
        <a:spcPts val="0"/>
      </a:spcAft>
    </a:defPPr>
    <a:lvl1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2" Type="http://schemas.openxmlformats.org/officeDocument/2006/relationships/presProps" Target="presProps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" Type="http://schemas.openxmlformats.org/officeDocument/2006/relationships/theme" Target="theme/theme2.xml"/><Relationship Id="rId4" Type="http://schemas.openxmlformats.org/officeDocument/2006/relationships/slideMaster" Target="slideMasters/slideMaster1.xml"/><Relationship Id="rId10" Type="http://schemas.openxmlformats.org/officeDocument/2006/relationships/slide" Target="slides/slide5.xml"/><Relationship Id="rId3" Type="http://schemas.openxmlformats.org/officeDocument/2006/relationships/tableStyles" Target="tableStyles.xml"/><Relationship Id="rId11" Type="http://schemas.openxmlformats.org/officeDocument/2006/relationships/slide" Target="slides/slide6.xml"/><Relationship Id="rId9" Type="http://schemas.openxmlformats.org/officeDocument/2006/relationships/slide" Target="slides/slide4.xml"/><Relationship Id="rId6" Type="http://schemas.openxmlformats.org/officeDocument/2006/relationships/slide" Target="slides/slide1.xml"/><Relationship Id="rId5" Type="http://schemas.openxmlformats.org/officeDocument/2006/relationships/notesMaster" Target="notesMasters/notesMaster1.xml"/><Relationship Id="rId8" Type="http://schemas.openxmlformats.org/officeDocument/2006/relationships/slide" Target="slides/slide3.xml"/><Relationship Id="rId7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50" name="Shape 5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07" name="Shape 10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56" name="Shape 5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62" name="Shape 6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68" name="Shape 6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74" name="Shape 7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81" name="Shape 8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88" name="Shape 8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95" name="Shape 9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01" name="Shape 10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/>
          <p:nvPr/>
        </p:nvSpPr>
        <p:spPr>
          <a:xfrm flipH="1" rot="10800000">
            <a:off x="0" y="2984999"/>
            <a:ext cx="9144000" cy="2158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" name="Shape 10"/>
          <p:cNvSpPr/>
          <p:nvPr/>
        </p:nvSpPr>
        <p:spPr>
          <a:xfrm>
            <a:off x="0" y="2393175"/>
            <a:ext cx="4617372" cy="590502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" name="Shape 11"/>
          <p:cNvSpPr/>
          <p:nvPr/>
        </p:nvSpPr>
        <p:spPr>
          <a:xfrm flipH="1" rot="10800000">
            <a:off x="0" y="2983958"/>
            <a:ext cx="4617372" cy="571095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" name="Shape 12"/>
          <p:cNvSpPr txBox="1"/>
          <p:nvPr>
            <p:ph type="ctrTitle"/>
          </p:nvPr>
        </p:nvSpPr>
        <p:spPr>
          <a:xfrm>
            <a:off x="685800" y="1746892"/>
            <a:ext cx="7772400" cy="12380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algn="ctr">
              <a:spcBef>
                <a:spcPts val="0"/>
              </a:spcBef>
              <a:defRPr/>
            </a:lvl1pPr>
            <a:lvl2pPr algn="ctr">
              <a:spcBef>
                <a:spcPts val="0"/>
              </a:spcBef>
              <a:defRPr/>
            </a:lvl2pPr>
            <a:lvl3pPr algn="ctr">
              <a:spcBef>
                <a:spcPts val="0"/>
              </a:spcBef>
              <a:defRPr/>
            </a:lvl3pPr>
            <a:lvl4pPr algn="ctr">
              <a:spcBef>
                <a:spcPts val="0"/>
              </a:spcBef>
              <a:defRPr/>
            </a:lvl4pPr>
            <a:lvl5pPr algn="ctr">
              <a:spcBef>
                <a:spcPts val="0"/>
              </a:spcBef>
              <a:defRPr/>
            </a:lvl5pPr>
            <a:lvl6pPr algn="ctr">
              <a:spcBef>
                <a:spcPts val="0"/>
              </a:spcBef>
              <a:defRPr/>
            </a:lvl6pPr>
            <a:lvl7pPr algn="ctr">
              <a:spcBef>
                <a:spcPts val="0"/>
              </a:spcBef>
              <a:defRPr/>
            </a:lvl7pPr>
            <a:lvl8pPr algn="ctr">
              <a:spcBef>
                <a:spcPts val="0"/>
              </a:spcBef>
              <a:defRPr/>
            </a:lvl8pPr>
            <a:lvl9pPr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13" name="Shape 13"/>
          <p:cNvSpPr txBox="1"/>
          <p:nvPr>
            <p:ph idx="1" type="subTitle"/>
          </p:nvPr>
        </p:nvSpPr>
        <p:spPr>
          <a:xfrm>
            <a:off x="685800" y="3093357"/>
            <a:ext cx="7772400" cy="666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1pPr>
            <a:lvl2pPr algn="ctr">
              <a:spcBef>
                <a:spcPts val="0"/>
              </a:spcBef>
              <a:buClr>
                <a:schemeClr val="dk2"/>
              </a:buClr>
              <a:buNone/>
              <a:defRPr i="1">
                <a:solidFill>
                  <a:schemeClr val="dk2"/>
                </a:solidFill>
              </a:defRPr>
            </a:lvl2pPr>
            <a:lvl3pPr algn="ctr">
              <a:spcBef>
                <a:spcPts val="0"/>
              </a:spcBef>
              <a:buClr>
                <a:schemeClr val="dk2"/>
              </a:buClr>
              <a:buNone/>
              <a:defRPr i="1">
                <a:solidFill>
                  <a:schemeClr val="dk2"/>
                </a:solidFill>
              </a:defRPr>
            </a:lvl3pPr>
            <a:lvl4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4pPr>
            <a:lvl5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5pPr>
            <a:lvl6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6pPr>
            <a:lvl7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7pPr>
            <a:lvl8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8pPr>
            <a:lvl9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4" name="Shape 14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>
            <a:lvl1pPr>
              <a:spcBef>
                <a:spcPts val="0"/>
              </a:spcBef>
              <a:buNone/>
              <a:defRPr>
                <a:solidFill>
                  <a:schemeClr val="dk1"/>
                </a:solidFill>
              </a:defRPr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/>
          <p:nvPr/>
        </p:nvSpPr>
        <p:spPr>
          <a:xfrm flipH="1" rot="10800000">
            <a:off x="0" y="1163100"/>
            <a:ext cx="9144000" cy="39803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7" name="Shape 17"/>
          <p:cNvSpPr/>
          <p:nvPr/>
        </p:nvSpPr>
        <p:spPr>
          <a:xfrm flipH="1">
            <a:off x="4526627" y="571349"/>
            <a:ext cx="4617372" cy="590502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8" name="Shape 18"/>
          <p:cNvSpPr/>
          <p:nvPr/>
        </p:nvSpPr>
        <p:spPr>
          <a:xfrm rot="10800000">
            <a:off x="4526627" y="1162132"/>
            <a:ext cx="4617372" cy="571095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9" name="Shape 19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20" name="Shape 20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21" name="Shape 21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>
            <a:lvl1pPr>
              <a:spcBef>
                <a:spcPts val="0"/>
              </a:spcBef>
              <a:buNone/>
              <a:defRPr>
                <a:solidFill>
                  <a:schemeClr val="dk2"/>
                </a:solidFill>
              </a:defRPr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/>
          <p:nvPr/>
        </p:nvSpPr>
        <p:spPr>
          <a:xfrm flipH="1" rot="10800000">
            <a:off x="0" y="1163100"/>
            <a:ext cx="9144000" cy="39803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4" name="Shape 24"/>
          <p:cNvSpPr/>
          <p:nvPr/>
        </p:nvSpPr>
        <p:spPr>
          <a:xfrm rot="10800000">
            <a:off x="4526627" y="1162132"/>
            <a:ext cx="4617372" cy="571095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5" name="Shape 25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26" name="Shape 26"/>
          <p:cNvSpPr txBox="1"/>
          <p:nvPr>
            <p:ph idx="1" type="body"/>
          </p:nvPr>
        </p:nvSpPr>
        <p:spPr>
          <a:xfrm>
            <a:off x="457200" y="1200150"/>
            <a:ext cx="3994500" cy="3725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27" name="Shape 27"/>
          <p:cNvSpPr/>
          <p:nvPr/>
        </p:nvSpPr>
        <p:spPr>
          <a:xfrm flipH="1">
            <a:off x="4526627" y="571349"/>
            <a:ext cx="4617372" cy="590502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8" name="Shape 28"/>
          <p:cNvSpPr txBox="1"/>
          <p:nvPr>
            <p:ph idx="2" type="body"/>
          </p:nvPr>
        </p:nvSpPr>
        <p:spPr>
          <a:xfrm>
            <a:off x="4692273" y="1200150"/>
            <a:ext cx="3994500" cy="3725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29" name="Shape 29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>
            <a:lvl1pPr>
              <a:spcBef>
                <a:spcPts val="0"/>
              </a:spcBef>
              <a:buNone/>
              <a:defRPr>
                <a:solidFill>
                  <a:schemeClr val="dk2"/>
                </a:solidFill>
              </a:defRPr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/>
          <p:nvPr/>
        </p:nvSpPr>
        <p:spPr>
          <a:xfrm flipH="1" rot="10800000">
            <a:off x="0" y="1163100"/>
            <a:ext cx="9144000" cy="39803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2" name="Shape 32"/>
          <p:cNvSpPr/>
          <p:nvPr/>
        </p:nvSpPr>
        <p:spPr>
          <a:xfrm flipH="1">
            <a:off x="4526627" y="571349"/>
            <a:ext cx="4617372" cy="590502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3" name="Shape 33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34" name="Shape 34"/>
          <p:cNvSpPr/>
          <p:nvPr/>
        </p:nvSpPr>
        <p:spPr>
          <a:xfrm rot="10800000">
            <a:off x="4526627" y="1162132"/>
            <a:ext cx="4617372" cy="571095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5" name="Shape 35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>
            <a:lvl1pPr>
              <a:spcBef>
                <a:spcPts val="0"/>
              </a:spcBef>
              <a:buNone/>
              <a:defRPr>
                <a:solidFill>
                  <a:schemeClr val="dk1"/>
                </a:solidFill>
              </a:defRPr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/>
          <p:nvPr/>
        </p:nvSpPr>
        <p:spPr>
          <a:xfrm flipH="1" rot="10800000">
            <a:off x="0" y="4412699"/>
            <a:ext cx="9144000" cy="7307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8" name="Shape 38"/>
          <p:cNvSpPr/>
          <p:nvPr/>
        </p:nvSpPr>
        <p:spPr>
          <a:xfrm flipH="1">
            <a:off x="4526627" y="3820834"/>
            <a:ext cx="4617372" cy="590502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9" name="Shape 39"/>
          <p:cNvSpPr/>
          <p:nvPr/>
        </p:nvSpPr>
        <p:spPr>
          <a:xfrm rot="10800000">
            <a:off x="4526627" y="4411617"/>
            <a:ext cx="4617372" cy="571095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0" name="Shape 40"/>
          <p:cNvSpPr txBox="1"/>
          <p:nvPr>
            <p:ph idx="1" type="body"/>
          </p:nvPr>
        </p:nvSpPr>
        <p:spPr>
          <a:xfrm>
            <a:off x="457200" y="4421726"/>
            <a:ext cx="8229600" cy="5052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1pPr>
          </a:lstStyle>
          <a:p/>
        </p:txBody>
      </p:sp>
      <p:sp>
        <p:nvSpPr>
          <p:cNvPr id="41" name="Shape 41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>
            <a:lvl1pPr>
              <a:spcBef>
                <a:spcPts val="0"/>
              </a:spcBef>
              <a:buNone/>
              <a:defRPr>
                <a:solidFill>
                  <a:schemeClr val="dk2"/>
                </a:solidFill>
              </a:defRPr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/>
          <p:nvPr/>
        </p:nvSpPr>
        <p:spPr>
          <a:xfrm>
            <a:off x="6676" y="76256"/>
            <a:ext cx="9134130" cy="5054792"/>
          </a:xfrm>
          <a:custGeom>
            <a:pathLst>
              <a:path extrusionOk="0" h="6739723" w="9157023">
                <a:moveTo>
                  <a:pt x="1629" y="0"/>
                </a:moveTo>
                <a:lnTo>
                  <a:pt x="9157023" y="4340980"/>
                </a:lnTo>
                <a:lnTo>
                  <a:pt x="1593" y="6739723"/>
                </a:lnTo>
                <a:cubicBezTo>
                  <a:pt x="-3941" y="5123960"/>
                  <a:pt x="7163" y="1615763"/>
                  <a:pt x="1629" y="0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4" name="Shape 44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7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gradFill>
          <a:gsLst>
            <a:gs pos="0">
              <a:schemeClr val="accent1"/>
            </a:gs>
            <a:gs pos="100000">
              <a:schemeClr val="dk2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4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>
              <a:spcBef>
                <a:spcPts val="600"/>
              </a:spcBef>
              <a:buClr>
                <a:schemeClr val="dk1"/>
              </a:buClr>
              <a:buSzPct val="100000"/>
              <a:buFont typeface="Georgia"/>
              <a:defRPr sz="30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>
              <a:spcBef>
                <a:spcPts val="480"/>
              </a:spcBef>
              <a:buClr>
                <a:schemeClr val="dk1"/>
              </a:buClr>
              <a:buSzPct val="100000"/>
              <a:buFont typeface="Georgia"/>
              <a:defRPr sz="24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>
              <a:spcBef>
                <a:spcPts val="480"/>
              </a:spcBef>
              <a:buClr>
                <a:schemeClr val="dk1"/>
              </a:buClr>
              <a:buSzPct val="100000"/>
              <a:buFont typeface="Georgia"/>
              <a:defRPr sz="24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>
            <a:lvl1pPr algn="r">
              <a:spcBef>
                <a:spcPts val="0"/>
              </a:spcBef>
              <a:buNone/>
              <a:defRPr sz="13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dt="0" ftr="0" hdr="0" sldNum="0"/>
  <p:txStyles>
    <p:title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3" Type="http://schemas.openxmlformats.org/officeDocument/2006/relationships/image" Target="../media/image00.png"/></Relationships>
</file>

<file path=ppt/slides/_rels/slide7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3" Type="http://schemas.openxmlformats.org/officeDocument/2006/relationships/image" Target="../media/image00.png"/></Relationships>
</file>

<file path=ppt/slides/_rels/slide8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01.png"/><Relationship Id="rId3" Type="http://schemas.openxmlformats.org/officeDocument/2006/relationships/hyperlink" Target="https://nned.herokuapp.com/" TargetMode="External"/></Relationships>
</file>

<file path=ppt/slides/_rels/slide9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/>
          <p:nvPr>
            <p:ph type="ctrTitle"/>
          </p:nvPr>
        </p:nvSpPr>
        <p:spPr>
          <a:xfrm>
            <a:off x="685800" y="1746892"/>
            <a:ext cx="7772400" cy="12380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>
                <a:latin typeface="Georgia"/>
                <a:ea typeface="Georgia"/>
                <a:cs typeface="Georgia"/>
                <a:sym typeface="Georgia"/>
              </a:rPr>
              <a:t>New Event Detection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3000"/>
          </a:p>
        </p:txBody>
      </p:sp>
      <p:sp>
        <p:nvSpPr>
          <p:cNvPr id="47" name="Shape 47"/>
          <p:cNvSpPr txBox="1"/>
          <p:nvPr>
            <p:ph idx="1" type="subTitle"/>
          </p:nvPr>
        </p:nvSpPr>
        <p:spPr>
          <a:xfrm>
            <a:off x="685800" y="3198065"/>
            <a:ext cx="7772400" cy="15644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000"/>
              <a:t>CS 4624 Virginia Tech Spring 2015</a:t>
            </a:r>
          </a:p>
          <a:p>
            <a:pPr rtl="0" algn="l">
              <a:spcBef>
                <a:spcPts val="0"/>
              </a:spcBef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rtl="0">
              <a:spcBef>
                <a:spcPts val="0"/>
              </a:spcBef>
              <a:buNone/>
            </a:pPr>
            <a:r>
              <a:rPr i="1" lang="en">
                <a:solidFill>
                  <a:srgbClr val="000000"/>
                </a:solidFill>
                <a:latin typeface="Georgia"/>
                <a:ea typeface="Georgia"/>
                <a:cs typeface="Georgia"/>
                <a:sym typeface="Georgia"/>
              </a:rPr>
              <a:t>Alex Cummins</a:t>
            </a:r>
            <a:r>
              <a:rPr lang="en">
                <a:solidFill>
                  <a:srgbClr val="000000"/>
                </a:solidFill>
              </a:rPr>
              <a:t>, </a:t>
            </a:r>
            <a:r>
              <a:rPr i="1" lang="en">
                <a:solidFill>
                  <a:srgbClr val="000000"/>
                </a:solidFill>
                <a:latin typeface="Georgia"/>
                <a:ea typeface="Georgia"/>
                <a:cs typeface="Georgia"/>
                <a:sym typeface="Georgia"/>
              </a:rPr>
              <a:t>Andrew Ciambrone</a:t>
            </a:r>
            <a:r>
              <a:rPr lang="en">
                <a:solidFill>
                  <a:srgbClr val="000000"/>
                </a:solidFill>
              </a:rPr>
              <a:t>,  </a:t>
            </a:r>
          </a:p>
          <a:p>
            <a:pPr rtl="0">
              <a:spcBef>
                <a:spcPts val="0"/>
              </a:spcBef>
              <a:buNone/>
            </a:pPr>
            <a:r>
              <a:rPr i="1" lang="en">
                <a:solidFill>
                  <a:srgbClr val="000000"/>
                </a:solidFill>
                <a:latin typeface="Georgia"/>
                <a:ea typeface="Georgia"/>
                <a:cs typeface="Georgia"/>
                <a:sym typeface="Georgia"/>
              </a:rPr>
              <a:t>Beakal Haile</a:t>
            </a:r>
            <a:r>
              <a:rPr lang="en">
                <a:solidFill>
                  <a:srgbClr val="000000"/>
                </a:solidFill>
              </a:rPr>
              <a:t>, </a:t>
            </a:r>
            <a:r>
              <a:rPr i="1" lang="en">
                <a:solidFill>
                  <a:srgbClr val="000000"/>
                </a:solidFill>
                <a:latin typeface="Georgia"/>
                <a:ea typeface="Georgia"/>
                <a:cs typeface="Georgia"/>
                <a:sym typeface="Georgia"/>
              </a:rPr>
              <a:t>Quinn Liu</a:t>
            </a:r>
          </a:p>
          <a:p>
            <a:pPr rtl="0" algn="l">
              <a:spcBef>
                <a:spcPts val="0"/>
              </a:spcBef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rtl="0" algn="l">
              <a:spcBef>
                <a:spcPts val="0"/>
              </a:spcBef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"/>
              <a:t>Questions?</a:t>
            </a:r>
          </a:p>
        </p:txBody>
      </p:sp>
      <p:sp>
        <p:nvSpPr>
          <p:cNvPr id="104" name="Shape 104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>
                <a:latin typeface="Georgia"/>
                <a:ea typeface="Georgia"/>
                <a:cs typeface="Georgia"/>
                <a:sym typeface="Georgia"/>
              </a:rPr>
              <a:t>Purpose </a:t>
            </a:r>
          </a:p>
        </p:txBody>
      </p:sp>
      <p:sp>
        <p:nvSpPr>
          <p:cNvPr id="53" name="Shape 53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406400" lvl="0" marL="457200" rtl="0">
              <a:spcBef>
                <a:spcPts val="0"/>
              </a:spcBef>
              <a:buClr>
                <a:schemeClr val="dk1"/>
              </a:buClr>
              <a:buSzPct val="100000"/>
              <a:buFont typeface="Georgia"/>
              <a:buChar char="-"/>
            </a:pPr>
            <a:r>
              <a:rPr lang="en" sz="2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Automatically detect when a new world event has occurred based online news articles. </a:t>
            </a:r>
          </a:p>
          <a:p>
            <a:pPr indent="-406400" lvl="0" marL="457200" rtl="0">
              <a:spcBef>
                <a:spcPts val="0"/>
              </a:spcBef>
              <a:buClr>
                <a:schemeClr val="dk1"/>
              </a:buClr>
              <a:buSzPct val="100000"/>
              <a:buFont typeface="Georgia"/>
              <a:buChar char="-"/>
            </a:pPr>
            <a:r>
              <a:rPr lang="en" sz="2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Reduce user bias </a:t>
            </a:r>
          </a:p>
          <a:p>
            <a:pPr indent="-419100" lvl="0" marL="457200" rtl="0">
              <a:spcBef>
                <a:spcPts val="0"/>
              </a:spcBef>
              <a:buClr>
                <a:schemeClr val="dk1"/>
              </a:buClr>
              <a:buSzPct val="107142"/>
              <a:buFont typeface="Georgia"/>
              <a:buChar char="-"/>
            </a:pPr>
            <a:r>
              <a:rPr lang="en" sz="2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Increase confidence that an event has</a:t>
            </a:r>
            <a:r>
              <a:rPr lang="en" sz="2800"/>
              <a:t> </a:t>
            </a:r>
            <a:r>
              <a:rPr lang="en" sz="2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occurred.</a:t>
            </a:r>
          </a:p>
          <a:p>
            <a:pPr indent="-419100" lvl="0" marL="457200">
              <a:spcBef>
                <a:spcPts val="0"/>
              </a:spcBef>
              <a:buClr>
                <a:schemeClr val="dk1"/>
              </a:buClr>
              <a:buSzPct val="100000"/>
              <a:buFont typeface="Georgia"/>
              <a:buChar char="-"/>
            </a:pPr>
            <a:r>
              <a:rPr lang="en"/>
              <a:t>Assist IDEAL project</a:t>
            </a:r>
            <a:r>
              <a:rPr lang="en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 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>
                <a:latin typeface="Georgia"/>
                <a:ea typeface="Georgia"/>
                <a:cs typeface="Georgia"/>
                <a:sym typeface="Georgia"/>
              </a:rPr>
              <a:t>Approach</a:t>
            </a:r>
          </a:p>
        </p:txBody>
      </p:sp>
      <p:sp>
        <p:nvSpPr>
          <p:cNvPr id="59" name="Shape 59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81000" lvl="0" marL="457200" rtl="0">
              <a:spcBef>
                <a:spcPts val="0"/>
              </a:spcBef>
              <a:buClr>
                <a:schemeClr val="dk1"/>
              </a:buClr>
              <a:buSzPct val="100000"/>
              <a:buFont typeface="Georgia"/>
              <a:buChar char="-"/>
            </a:pPr>
            <a:r>
              <a:rPr lang="en" sz="2400">
                <a:latin typeface="Georgia"/>
                <a:ea typeface="Georgia"/>
                <a:cs typeface="Georgia"/>
                <a:sym typeface="Georgia"/>
              </a:rPr>
              <a:t>Collect RSS </a:t>
            </a:r>
            <a:r>
              <a:rPr lang="en" sz="2400"/>
              <a:t>f</a:t>
            </a:r>
            <a:r>
              <a:rPr lang="en" sz="2400">
                <a:latin typeface="Georgia"/>
                <a:ea typeface="Georgia"/>
                <a:cs typeface="Georgia"/>
                <a:sym typeface="Georgia"/>
              </a:rPr>
              <a:t>eeds from </a:t>
            </a:r>
            <a:r>
              <a:rPr lang="en" sz="2400"/>
              <a:t>respected</a:t>
            </a:r>
            <a:r>
              <a:rPr lang="en" sz="2400">
                <a:latin typeface="Georgia"/>
                <a:ea typeface="Georgia"/>
                <a:cs typeface="Georgia"/>
                <a:sym typeface="Georgia"/>
              </a:rPr>
              <a:t> news </a:t>
            </a:r>
            <a:r>
              <a:rPr lang="en" sz="2400"/>
              <a:t>sources</a:t>
            </a:r>
            <a:r>
              <a:rPr lang="en" sz="2400">
                <a:latin typeface="Georgia"/>
                <a:ea typeface="Georgia"/>
                <a:cs typeface="Georgia"/>
                <a:sym typeface="Georgia"/>
              </a:rPr>
              <a:t> around the world.</a:t>
            </a:r>
          </a:p>
          <a:p>
            <a:pPr indent="-381000" lvl="0" marL="457200" rtl="0">
              <a:spcBef>
                <a:spcPts val="0"/>
              </a:spcBef>
              <a:buClr>
                <a:schemeClr val="dk1"/>
              </a:buClr>
              <a:buSzPct val="100000"/>
              <a:buFont typeface="Georgia"/>
              <a:buChar char="-"/>
            </a:pPr>
            <a:r>
              <a:rPr lang="en" sz="2400"/>
              <a:t>Create groupings of articles utilizing natural language processing techniques. </a:t>
            </a:r>
          </a:p>
          <a:p>
            <a:pPr indent="-381000" lvl="0" marL="457200" rtl="0">
              <a:spcBef>
                <a:spcPts val="0"/>
              </a:spcBef>
              <a:buClr>
                <a:schemeClr val="dk1"/>
              </a:buClr>
              <a:buSzPct val="100000"/>
              <a:buFont typeface="Georgia"/>
              <a:buChar char="-"/>
            </a:pPr>
            <a:r>
              <a:rPr lang="en" sz="2400"/>
              <a:t>Rank the groupings based on their perceived strength.</a:t>
            </a:r>
          </a:p>
          <a:p>
            <a:pPr indent="-381000" lvl="0" marL="457200" rtl="0">
              <a:spcBef>
                <a:spcPts val="0"/>
              </a:spcBef>
              <a:buClr>
                <a:schemeClr val="dk1"/>
              </a:buClr>
              <a:buSzPct val="100000"/>
              <a:buFont typeface="Georgia"/>
              <a:buChar char="-"/>
            </a:pPr>
            <a:r>
              <a:rPr lang="en" sz="2400"/>
              <a:t>Provide a ranked list to the end user.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Ranking Criteria</a:t>
            </a:r>
          </a:p>
        </p:txBody>
      </p:sp>
      <p:sp>
        <p:nvSpPr>
          <p:cNvPr id="65" name="Shape 65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419100" lvl="0" marL="457200" rtl="0">
              <a:spcBef>
                <a:spcPts val="0"/>
              </a:spcBef>
              <a:buClr>
                <a:schemeClr val="dk1"/>
              </a:buClr>
              <a:buSzPct val="100000"/>
              <a:buFont typeface="Georgia"/>
              <a:buChar char="-"/>
            </a:pPr>
            <a:r>
              <a:rPr lang="en"/>
              <a:t>Number of articles</a:t>
            </a:r>
          </a:p>
          <a:p>
            <a:pPr indent="-419100" lvl="0" marL="457200" rtl="0">
              <a:spcBef>
                <a:spcPts val="0"/>
              </a:spcBef>
              <a:buClr>
                <a:schemeClr val="dk1"/>
              </a:buClr>
              <a:buSzPct val="100000"/>
              <a:buFont typeface="Georgia"/>
              <a:buChar char="-"/>
            </a:pPr>
            <a:r>
              <a:rPr lang="en"/>
              <a:t>Distinct publishers</a:t>
            </a:r>
          </a:p>
          <a:p>
            <a:pPr indent="-419100" lvl="0" marL="457200" rtl="0">
              <a:spcBef>
                <a:spcPts val="0"/>
              </a:spcBef>
              <a:buClr>
                <a:schemeClr val="dk1"/>
              </a:buClr>
              <a:buSzPct val="100000"/>
              <a:buFont typeface="Georgia"/>
              <a:buChar char="-"/>
            </a:pPr>
            <a:r>
              <a:rPr lang="en"/>
              <a:t>Distinct dates</a:t>
            </a:r>
          </a:p>
          <a:p>
            <a:pPr indent="-419100" lvl="0" marL="457200" rtl="0">
              <a:spcBef>
                <a:spcPts val="0"/>
              </a:spcBef>
              <a:buClr>
                <a:schemeClr val="dk1"/>
              </a:buClr>
              <a:buSzPct val="100000"/>
              <a:buFont typeface="Georgia"/>
              <a:buChar char="-"/>
            </a:pPr>
            <a:r>
              <a:rPr lang="en"/>
              <a:t>Parameters are imperfect</a:t>
            </a:r>
          </a:p>
          <a:p>
            <a:pPr indent="0" lvl="0" marL="0" rtl="0">
              <a:spcBef>
                <a:spcPts val="0"/>
              </a:spcBef>
              <a:buNone/>
            </a:pPr>
            <a:r>
              <a:rPr lang="en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 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Moving Forward</a:t>
            </a:r>
          </a:p>
        </p:txBody>
      </p:sp>
      <p:sp>
        <p:nvSpPr>
          <p:cNvPr id="71" name="Shape 71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419100" lvl="0" marL="457200" rtl="0">
              <a:spcBef>
                <a:spcPts val="0"/>
              </a:spcBef>
              <a:buClr>
                <a:schemeClr val="dk1"/>
              </a:buClr>
              <a:buSzPct val="100000"/>
              <a:buFont typeface="Georgia"/>
              <a:buChar char="-"/>
            </a:pPr>
            <a:r>
              <a:rPr lang="en"/>
              <a:t>Scraper will continue to collect data</a:t>
            </a:r>
          </a:p>
          <a:p>
            <a:pPr indent="-419100" lvl="0" marL="457200">
              <a:spcBef>
                <a:spcPts val="0"/>
              </a:spcBef>
              <a:buClr>
                <a:schemeClr val="dk1"/>
              </a:buClr>
              <a:buSzPct val="100000"/>
              <a:buFont typeface="Georgia"/>
              <a:buChar char="-"/>
            </a:pPr>
            <a:r>
              <a:rPr lang="en"/>
              <a:t>Client will train the algorithm utilizing machine learning techniques. 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Results</a:t>
            </a:r>
          </a:p>
        </p:txBody>
      </p:sp>
      <p:sp>
        <p:nvSpPr>
          <p:cNvPr id="77" name="Shape 77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78" name="Shape 7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8650" y="1910300"/>
            <a:ext cx="20135850" cy="2000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Results</a:t>
            </a:r>
          </a:p>
        </p:txBody>
      </p:sp>
      <p:sp>
        <p:nvSpPr>
          <p:cNvPr id="84" name="Shape 84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85" name="Shape 8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8167975" y="1997750"/>
            <a:ext cx="17311974" cy="2000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3000"/>
              <a:t>Website</a:t>
            </a:r>
          </a:p>
        </p:txBody>
      </p:sp>
      <p:sp>
        <p:nvSpPr>
          <p:cNvPr id="91" name="Shape 91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https://nned.herokuapp.com/</a:t>
            </a:r>
          </a:p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92" name="Shape 92"/>
          <p:cNvPicPr preferRelativeResize="0"/>
          <p:nvPr/>
        </p:nvPicPr>
        <p:blipFill rotWithShape="1">
          <a:blip r:embed="rId4">
            <a:alphaModFix/>
          </a:blip>
          <a:srcRect b="33993" l="0" r="0" t="3541"/>
          <a:stretch/>
        </p:blipFill>
        <p:spPr>
          <a:xfrm>
            <a:off x="524575" y="1964525"/>
            <a:ext cx="8094851" cy="2748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Acknowledgements</a:t>
            </a:r>
          </a:p>
        </p:txBody>
      </p:sp>
      <p:sp>
        <p:nvSpPr>
          <p:cNvPr id="98" name="Shape 98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Mohamed Magdy mmadgy@vt.</a:t>
            </a:r>
            <a:r>
              <a:rPr lang="en">
                <a:solidFill>
                  <a:srgbClr val="000000"/>
                </a:solidFill>
              </a:rPr>
              <a:t>edu</a:t>
            </a:r>
          </a:p>
          <a:p>
            <a:pPr>
              <a:spcBef>
                <a:spcPts val="0"/>
              </a:spcBef>
              <a:buNone/>
            </a:pPr>
            <a:r>
              <a:rPr lang="en"/>
              <a:t>IDEAL project  http://eventsarchive.org/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cap="flat" cmpd="sng" w="9525" algn="ctr">
          <a:solidFill>
            <a:schemeClr val="phClr">
              <a:shade val="95000"/>
              <a:satMod val="105000"/>
            </a:schemeClr>
          </a:solidFill>
          <a:prstDash val="solid"/>
        </a:ln>
        <a:ln cap="flat" cmpd="sng" w="25400" algn="ctr">
          <a:solidFill>
            <a:schemeClr val="phClr"/>
          </a:solidFill>
          <a:prstDash val="solid"/>
        </a:ln>
        <a:ln cap="flat" cmpd="sng" w="38100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rotWithShape="0" dir="5400000" dist="20000">
              <a:srgbClr val="000000">
                <a:alpha val="38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r="50000" t="-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lastClr="000000" val="windowText"/>
      </a:dk1>
      <a:lt1>
        <a:sysClr lastClr="FFFFFF" val="window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cap="flat" cmpd="sng" w="9525" algn="ctr">
          <a:solidFill>
            <a:schemeClr val="phClr">
              <a:shade val="95000"/>
              <a:satMod val="105000"/>
            </a:schemeClr>
          </a:solidFill>
          <a:prstDash val="solid"/>
        </a:ln>
        <a:ln cap="flat" cmpd="sng" w="25400" algn="ctr">
          <a:solidFill>
            <a:schemeClr val="phClr"/>
          </a:solidFill>
          <a:prstDash val="solid"/>
        </a:ln>
        <a:ln cap="flat" cmpd="sng" w="38100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rotWithShape="0" dir="5400000" dist="20000">
              <a:srgbClr val="000000">
                <a:alpha val="38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r="50000" t="-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</a:theme>
</file>

<file path=ppt/theme/theme3.xml><?xml version="1.0" encoding="utf-8"?>
<a:theme xmlns:a="http://schemas.openxmlformats.org/drawingml/2006/main" xmlns:r="http://schemas.openxmlformats.org/officeDocument/2006/relationships" name="paper-plane">
  <a:themeElements>
    <a:clrScheme name="Custom 354">
      <a:dk1>
        <a:srgbClr val="000000"/>
      </a:dk1>
      <a:lt1>
        <a:srgbClr val="FFFFFF"/>
      </a:lt1>
      <a:dk2>
        <a:srgbClr val="30182B"/>
      </a:dk2>
      <a:lt2>
        <a:srgbClr val="DFDFDF"/>
      </a:lt2>
      <a:accent1>
        <a:srgbClr val="592D50"/>
      </a:accent1>
      <a:accent2>
        <a:srgbClr val="D3A67A"/>
      </a:accent2>
      <a:accent3>
        <a:srgbClr val="45485F"/>
      </a:accent3>
      <a:accent4>
        <a:srgbClr val="6B9756"/>
      </a:accent4>
      <a:accent5>
        <a:srgbClr val="7D576E"/>
      </a:accent5>
      <a:accent6>
        <a:srgbClr val="4C1A23"/>
      </a:accent6>
      <a:hlink>
        <a:srgbClr val="511E3E"/>
      </a:hlink>
      <a:folHlink>
        <a:srgbClr val="9EA0A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cap="flat" cmpd="sng" w="9525" algn="ctr">
          <a:solidFill>
            <a:schemeClr val="phClr">
              <a:shade val="95000"/>
              <a:satMod val="105000"/>
            </a:schemeClr>
          </a:solidFill>
          <a:prstDash val="solid"/>
        </a:ln>
        <a:ln cap="flat" cmpd="sng" w="25400" algn="ctr">
          <a:solidFill>
            <a:schemeClr val="phClr"/>
          </a:solidFill>
          <a:prstDash val="solid"/>
        </a:ln>
        <a:ln cap="flat" cmpd="sng" w="38100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rotWithShape="0" dir="5400000" dist="20000">
              <a:srgbClr val="000000">
                <a:alpha val="38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r="50000" t="-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</a:theme>
</file>