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21f918843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221f918843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64002c4f7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164002c4f7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64002c4d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164002c4d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23451c805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223451c805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21f2bd6a6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221f2bd6a6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21f2bd6a6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221f2bd6a6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21f2bd6a63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221f2bd6a6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1f91884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g221f91884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222b59250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2222b59250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21f918843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g221f918843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2860508"/>
            <a:ext cx="5853310" cy="229201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type="title"/>
          </p:nvPr>
        </p:nvSpPr>
        <p:spPr>
          <a:xfrm>
            <a:off x="1061191" y="1278747"/>
            <a:ext cx="4792200" cy="19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900" lIns="342900" spcFirstLastPara="1" rIns="617225" wrap="square" tIns="3429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800"/>
              <a:buFont typeface="Trebuchet MS"/>
              <a:buNone/>
              <a:defRPr sz="3800">
                <a:solidFill>
                  <a:srgbClr val="FF66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1" y="3677805"/>
            <a:ext cx="5853300" cy="59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37150" lIns="205725" spcFirstLastPara="1" rIns="274325" wrap="square" tIns="205725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i="0" sz="1800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2"/>
          <p:cNvSpPr/>
          <p:nvPr/>
        </p:nvSpPr>
        <p:spPr>
          <a:xfrm rot="5400000">
            <a:off x="784111" y="97580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 rot="-5400000">
            <a:off x="5672930" y="3058845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112" y="4429898"/>
            <a:ext cx="2704164" cy="56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6697" y="-17813"/>
            <a:ext cx="2899712" cy="231885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/>
          <p:nvPr>
            <p:ph idx="12" type="sldNum"/>
          </p:nvPr>
        </p:nvSpPr>
        <p:spPr>
          <a:xfrm>
            <a:off x="156321" y="4722973"/>
            <a:ext cx="7446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" name="Google Shape;93;p11"/>
          <p:cNvSpPr/>
          <p:nvPr/>
        </p:nvSpPr>
        <p:spPr>
          <a:xfrm>
            <a:off x="236220" y="267178"/>
            <a:ext cx="8702100" cy="425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1"/>
          <p:cNvSpPr/>
          <p:nvPr/>
        </p:nvSpPr>
        <p:spPr>
          <a:xfrm flipH="1" rot="5400000">
            <a:off x="348116" y="426271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1"/>
          <p:cNvSpPr/>
          <p:nvPr/>
        </p:nvSpPr>
        <p:spPr>
          <a:xfrm flipH="1" rot="-5400000">
            <a:off x="8453081" y="167819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>
            <a:off x="0" y="320039"/>
            <a:ext cx="3579000" cy="1204200"/>
          </a:xfrm>
          <a:prstGeom prst="rect">
            <a:avLst/>
          </a:prstGeom>
          <a:noFill/>
          <a:ln>
            <a:noFill/>
          </a:ln>
        </p:spPr>
        <p:txBody>
          <a:bodyPr anchorCtr="0" anchor="b" bIns="205725" lIns="891525" spcFirstLastPara="1" rIns="480050" wrap="square" tIns="20572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rebuchet MS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12"/>
          <p:cNvSpPr/>
          <p:nvPr>
            <p:ph idx="2" type="pic"/>
          </p:nvPr>
        </p:nvSpPr>
        <p:spPr>
          <a:xfrm>
            <a:off x="3887391" y="320041"/>
            <a:ext cx="4629000" cy="4075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2"/>
          <p:cNvSpPr txBox="1"/>
          <p:nvPr>
            <p:ph idx="1" type="body"/>
          </p:nvPr>
        </p:nvSpPr>
        <p:spPr>
          <a:xfrm>
            <a:off x="629841" y="1845607"/>
            <a:ext cx="2949300" cy="255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0" name="Google Shape;100;p12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Google Shape;101;p12"/>
          <p:cNvSpPr/>
          <p:nvPr/>
        </p:nvSpPr>
        <p:spPr>
          <a:xfrm rot="-5400000">
            <a:off x="3026932" y="1283002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2" name="Google Shape;102;p12"/>
          <p:cNvCxnSpPr/>
          <p:nvPr/>
        </p:nvCxnSpPr>
        <p:spPr>
          <a:xfrm>
            <a:off x="3718560" y="320040"/>
            <a:ext cx="0" cy="4201200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showMasterSp="0" type="vertTx">
  <p:cSld name="VERTICAL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/>
          <p:nvPr>
            <p:ph type="title"/>
          </p:nvPr>
        </p:nvSpPr>
        <p:spPr>
          <a:xfrm>
            <a:off x="1" y="294916"/>
            <a:ext cx="7538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" type="body"/>
          </p:nvPr>
        </p:nvSpPr>
        <p:spPr>
          <a:xfrm rot="5400000">
            <a:off x="2196507" y="-198731"/>
            <a:ext cx="3774300" cy="691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2" type="sldNum"/>
          </p:nvPr>
        </p:nvSpPr>
        <p:spPr>
          <a:xfrm rot="5400000">
            <a:off x="-64672" y="4479089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7" name="Google Shape;10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77641" y="1832579"/>
            <a:ext cx="1170594" cy="243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2385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0" y="376157"/>
            <a:ext cx="3579000" cy="108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-198120" y="376157"/>
            <a:ext cx="37770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80050" wrap="square" tIns="20572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rebuchet MS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3887391" y="376157"/>
            <a:ext cx="4629000" cy="401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74325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Char char="▪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30" name="Google Shape;30;p4"/>
          <p:cNvSpPr txBox="1"/>
          <p:nvPr>
            <p:ph idx="2" type="body"/>
          </p:nvPr>
        </p:nvSpPr>
        <p:spPr>
          <a:xfrm>
            <a:off x="629841" y="1744755"/>
            <a:ext cx="2949300" cy="265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" name="Google Shape;32;p4"/>
          <p:cNvSpPr/>
          <p:nvPr/>
        </p:nvSpPr>
        <p:spPr>
          <a:xfrm rot="-5400000">
            <a:off x="3026932" y="1283002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 txBox="1"/>
          <p:nvPr/>
        </p:nvSpPr>
        <p:spPr>
          <a:xfrm>
            <a:off x="2948940" y="-815340"/>
            <a:ext cx="138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34;p4"/>
          <p:cNvCxnSpPr/>
          <p:nvPr/>
        </p:nvCxnSpPr>
        <p:spPr>
          <a:xfrm>
            <a:off x="3718560" y="320040"/>
            <a:ext cx="0" cy="4201200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7052805" y="-285840"/>
            <a:ext cx="1839235" cy="2375054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5"/>
          <p:cNvSpPr/>
          <p:nvPr/>
        </p:nvSpPr>
        <p:spPr>
          <a:xfrm>
            <a:off x="900952" y="1477496"/>
            <a:ext cx="7401900" cy="32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5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205725" wrap="square" tIns="2057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27432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41" name="Google Shape;41;p5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42" name="Google Shape;42;p5"/>
          <p:cNvSpPr/>
          <p:nvPr/>
        </p:nvSpPr>
        <p:spPr>
          <a:xfrm rot="5400000">
            <a:off x="479638" y="215588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5"/>
          <p:cNvSpPr/>
          <p:nvPr/>
        </p:nvSpPr>
        <p:spPr>
          <a:xfrm>
            <a:off x="0" y="-1280"/>
            <a:ext cx="405000" cy="5151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72604" r="-72607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44;p5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5" name="Google Shape;4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9682" y="4749391"/>
            <a:ext cx="1170594" cy="2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/>
          <p:nvPr/>
        </p:nvSpPr>
        <p:spPr>
          <a:xfrm>
            <a:off x="675405" y="0"/>
            <a:ext cx="7486500" cy="138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6"/>
          <p:cNvSpPr/>
          <p:nvPr/>
        </p:nvSpPr>
        <p:spPr>
          <a:xfrm>
            <a:off x="632574" y="1584960"/>
            <a:ext cx="7627500" cy="355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2">
            <a:alphaModFix amt="37000"/>
          </a:blip>
          <a:srcRect b="32718" l="48729" r="-46170" t="-2"/>
          <a:stretch/>
        </p:blipFill>
        <p:spPr>
          <a:xfrm flipH="1">
            <a:off x="4805164" y="2117870"/>
            <a:ext cx="4393585" cy="303353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/>
          <p:nvPr/>
        </p:nvSpPr>
        <p:spPr>
          <a:xfrm>
            <a:off x="640080" y="1645920"/>
            <a:ext cx="7503900" cy="34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 txBox="1"/>
          <p:nvPr>
            <p:ph idx="1" type="subTitle"/>
          </p:nvPr>
        </p:nvSpPr>
        <p:spPr>
          <a:xfrm>
            <a:off x="650501" y="1643903"/>
            <a:ext cx="7493400" cy="3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37150" lIns="342900" spcFirstLastPara="1" rIns="274325" wrap="square" tIns="137150">
            <a:noAutofit/>
          </a:bodyPr>
          <a:lstStyle>
            <a:lvl1pPr lv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2" name="Google Shape;52;p6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960125" spcFirstLastPara="1" rIns="274325" wrap="square" tIns="2057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rebuchet MS"/>
              <a:buNone/>
              <a:defRPr sz="2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 amt="28000"/>
          </a:blip>
          <a:srcRect b="54889" l="48730" r="-48730" t="-2"/>
          <a:stretch/>
        </p:blipFill>
        <p:spPr>
          <a:xfrm>
            <a:off x="0" y="3861891"/>
            <a:ext cx="2865122" cy="129253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6"/>
          <p:cNvSpPr/>
          <p:nvPr/>
        </p:nvSpPr>
        <p:spPr>
          <a:xfrm rot="5400000">
            <a:off x="479638" y="215588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6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57" name="Google Shape;57;p6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8" name="Google Shape;5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9682" y="4749391"/>
            <a:ext cx="1170594" cy="24387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6"/>
          <p:cNvSpPr/>
          <p:nvPr/>
        </p:nvSpPr>
        <p:spPr>
          <a:xfrm>
            <a:off x="0" y="0"/>
            <a:ext cx="405000" cy="51519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-72604" r="-72607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/>
          <p:nvPr/>
        </p:nvSpPr>
        <p:spPr>
          <a:xfrm>
            <a:off x="628650" y="226658"/>
            <a:ext cx="7486500" cy="12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528636" y="870763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7"/>
          <p:cNvSpPr txBox="1"/>
          <p:nvPr>
            <p:ph type="title"/>
          </p:nvPr>
        </p:nvSpPr>
        <p:spPr>
          <a:xfrm>
            <a:off x="628650" y="334657"/>
            <a:ext cx="78879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7"/>
          <p:cNvSpPr/>
          <p:nvPr/>
        </p:nvSpPr>
        <p:spPr>
          <a:xfrm rot="10800000">
            <a:off x="8259388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205725" spcFirstLastPara="1" rIns="68575" wrap="square" tIns="20572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1" name="Google Shape;71;p8"/>
          <p:cNvSpPr txBox="1"/>
          <p:nvPr>
            <p:ph idx="2" type="body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205725" spcFirstLastPara="1" rIns="68575" wrap="square" tIns="20572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3" name="Google Shape;73;p8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8"/>
          <p:cNvSpPr/>
          <p:nvPr/>
        </p:nvSpPr>
        <p:spPr>
          <a:xfrm rot="10800000">
            <a:off x="8259388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-21981" y="-17584"/>
            <a:ext cx="2447924" cy="664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4818644" y="3212431"/>
            <a:ext cx="4728413" cy="1940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27071" y="-27176"/>
            <a:ext cx="2178968" cy="231885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/>
          <p:nvPr/>
        </p:nvSpPr>
        <p:spPr>
          <a:xfrm>
            <a:off x="-205739" y="327388"/>
            <a:ext cx="7345800" cy="8229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9"/>
          <p:cNvSpPr/>
          <p:nvPr/>
        </p:nvSpPr>
        <p:spPr>
          <a:xfrm>
            <a:off x="784860" y="1569720"/>
            <a:ext cx="6753900" cy="3573900"/>
          </a:xfrm>
          <a:prstGeom prst="rect">
            <a:avLst/>
          </a:prstGeom>
          <a:solidFill>
            <a:schemeClr val="lt1">
              <a:alpha val="7137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9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9"/>
          <p:cNvSpPr/>
          <p:nvPr/>
        </p:nvSpPr>
        <p:spPr>
          <a:xfrm rot="10800000">
            <a:off x="8259388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/>
          <p:nvPr/>
        </p:nvSpPr>
        <p:spPr>
          <a:xfrm>
            <a:off x="628650" y="0"/>
            <a:ext cx="7886700" cy="484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0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 rot="5400000">
            <a:off x="-64672" y="4123441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0" name="Google Shape;9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77641" y="737204"/>
            <a:ext cx="1170594" cy="243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628649" y="1369219"/>
            <a:ext cx="6910200" cy="37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6600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" y="294916"/>
            <a:ext cx="7538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b="0" i="1" sz="3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" name="Google Shape;9;p1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" name="Google Shape;10;p1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789682" y="4749391"/>
            <a:ext cx="1170594" cy="2438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/>
          <p:nvPr/>
        </p:nvSpPr>
        <p:spPr>
          <a:xfrm>
            <a:off x="0" y="0"/>
            <a:ext cx="405000" cy="5151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-72604" r="-72607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w2IgKXLYKuFaLBZNDQQ3-o35JSDSwR3c/view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drive.google.com/file/d/1nKm1gzqXJHxGIqb9Tg4hrCo1AmbzjpDQ/view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alanmun@vt.edu" TargetMode="External"/><Relationship Id="rId4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i5t9WqMozTsV_9VoRG7ygCtWQtISmVxu/view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RQoz00lGqfnSE9k6AQV_4rJ3GJOQhzLT/view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>
            <p:ph type="title"/>
          </p:nvPr>
        </p:nvSpPr>
        <p:spPr>
          <a:xfrm>
            <a:off x="945000" y="1254500"/>
            <a:ext cx="4908300" cy="18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900" lIns="342900" spcFirstLastPara="1" rIns="617225" wrap="square" tIns="3429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i="0" lang="en" sz="3200">
                <a:solidFill>
                  <a:schemeClr val="dk1"/>
                </a:solidFill>
              </a:rPr>
              <a:t>Lest We Forget: Exploring the Life and Legacy of Maceo Pinkard</a:t>
            </a:r>
            <a:endParaRPr i="0" sz="3200">
              <a:solidFill>
                <a:schemeClr val="dk1"/>
              </a:solidFill>
            </a:endParaRPr>
          </a:p>
        </p:txBody>
      </p:sp>
      <p:sp>
        <p:nvSpPr>
          <p:cNvPr id="113" name="Google Shape;113;p14"/>
          <p:cNvSpPr txBox="1"/>
          <p:nvPr>
            <p:ph idx="1" type="body"/>
          </p:nvPr>
        </p:nvSpPr>
        <p:spPr>
          <a:xfrm>
            <a:off x="0" y="3428051"/>
            <a:ext cx="5853300" cy="140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201150" spcFirstLastPara="1" rIns="91425" wrap="square" tIns="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"/>
              <a:t>Alan Munshower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" sz="1500"/>
              <a:t>Charles H. Templeton Jr. Business of Music Symposium</a:t>
            </a:r>
            <a:endParaRPr sz="1500"/>
          </a:p>
          <a:p>
            <a:pPr indent="0" lvl="0" marL="0" rtl="0" algn="r">
              <a:lnSpc>
                <a:spcPct val="90000"/>
              </a:lnSpc>
              <a:spcBef>
                <a:spcPts val="800"/>
              </a:spcBef>
              <a:spcAft>
                <a:spcPts val="500"/>
              </a:spcAft>
              <a:buSzPts val="1800"/>
              <a:buNone/>
            </a:pPr>
            <a:r>
              <a:rPr lang="en" sz="1500"/>
              <a:t>March 23, 2023</a:t>
            </a:r>
            <a:endParaRPr sz="1500"/>
          </a:p>
        </p:txBody>
      </p:sp>
      <p:pic>
        <p:nvPicPr>
          <p:cNvPr id="114" name="Google Shape;11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4679450"/>
            <a:ext cx="884499" cy="31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         Later Life</a:t>
            </a:r>
            <a:endParaRPr/>
          </a:p>
        </p:txBody>
      </p:sp>
      <p:sp>
        <p:nvSpPr>
          <p:cNvPr id="187" name="Google Shape;187;p23"/>
          <p:cNvSpPr txBox="1"/>
          <p:nvPr>
            <p:ph idx="1" type="body"/>
          </p:nvPr>
        </p:nvSpPr>
        <p:spPr>
          <a:xfrm>
            <a:off x="311700" y="1087050"/>
            <a:ext cx="8832300" cy="36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Pansy / Bessie Smith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Copyright / Royalty disputes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"Sugar: That Sugar Baby O'Mine" (Bing Crosby and Louis Armstrong)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“Candy” (Jo Stafford and Johnny Mercer)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ASCAP event performance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9" name="Google Shape;189;p23" title="candy_edit.wa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8000" y="246562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 title="sugar_edit.wav">
            <a:hlinkClick r:id="rId5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8200" y="2008425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     Bluefield Legacy</a:t>
            </a:r>
            <a:endParaRPr/>
          </a:p>
        </p:txBody>
      </p:sp>
      <p:sp>
        <p:nvSpPr>
          <p:cNvPr id="196" name="Google Shape;196;p24"/>
          <p:cNvSpPr txBox="1"/>
          <p:nvPr>
            <p:ph idx="1" type="body"/>
          </p:nvPr>
        </p:nvSpPr>
        <p:spPr>
          <a:xfrm>
            <a:off x="311700" y="1152475"/>
            <a:ext cx="8520600" cy="38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Bluefield State University / Changing demographics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Joseph Bundy’s work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Maceo Pinkard Music Festival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Original Musical: “In the Pink”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Musicians working in Bluefield</a:t>
            </a:r>
            <a:endParaRPr/>
          </a:p>
        </p:txBody>
      </p:sp>
      <p:sp>
        <p:nvSpPr>
          <p:cNvPr id="197" name="Google Shape;19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 txBox="1"/>
          <p:nvPr>
            <p:ph type="title"/>
          </p:nvPr>
        </p:nvSpPr>
        <p:spPr>
          <a:xfrm>
            <a:off x="0" y="376150"/>
            <a:ext cx="35769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80050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000"/>
              <a:t>Thank you!</a:t>
            </a:r>
            <a:endParaRPr sz="3000"/>
          </a:p>
        </p:txBody>
      </p:sp>
      <p:sp>
        <p:nvSpPr>
          <p:cNvPr id="203" name="Google Shape;203;p25"/>
          <p:cNvSpPr txBox="1"/>
          <p:nvPr>
            <p:ph idx="2" type="body"/>
          </p:nvPr>
        </p:nvSpPr>
        <p:spPr>
          <a:xfrm>
            <a:off x="337050" y="1744750"/>
            <a:ext cx="3446700" cy="26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b="1" lang="en" sz="2000"/>
              <a:t>Contact: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Alan Munshower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Digital Collections Archivist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Virginia Tech 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lang="en" sz="2000" u="sng">
                <a:solidFill>
                  <a:schemeClr val="hlink"/>
                </a:solidFill>
                <a:hlinkClick r:id="rId3"/>
              </a:rPr>
              <a:t>alanmun@vt.edu</a:t>
            </a:r>
            <a:r>
              <a:rPr lang="en" sz="2000"/>
              <a:t> 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50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04" name="Google Shape;204;p25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5" name="Google Shape;2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8450" y="1072750"/>
            <a:ext cx="4671425" cy="299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5"/>
          <p:cNvSpPr txBox="1"/>
          <p:nvPr/>
        </p:nvSpPr>
        <p:spPr>
          <a:xfrm>
            <a:off x="7148275" y="4070750"/>
            <a:ext cx="147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Maceo Pinkard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Maceo who?</a:t>
            </a:r>
            <a:endParaRPr/>
          </a:p>
        </p:txBody>
      </p:sp>
      <p:sp>
        <p:nvSpPr>
          <p:cNvPr id="121" name="Google Shape;12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2" name="Google Shape;12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000" y="1223025"/>
            <a:ext cx="3440200" cy="3440200"/>
          </a:xfrm>
          <a:prstGeom prst="rect">
            <a:avLst/>
          </a:prstGeom>
          <a:noFill/>
          <a:ln>
            <a:noFill/>
          </a:ln>
          <a:effectLst>
            <a:outerShdw blurRad="242888" rotWithShape="0" algn="bl" dir="5400000" dist="123825">
              <a:srgbClr val="000000">
                <a:alpha val="50000"/>
              </a:srgbClr>
            </a:outerShdw>
          </a:effectLst>
        </p:spPr>
      </p:pic>
      <p:sp>
        <p:nvSpPr>
          <p:cNvPr id="123" name="Google Shape;123;p15"/>
          <p:cNvSpPr txBox="1"/>
          <p:nvPr/>
        </p:nvSpPr>
        <p:spPr>
          <a:xfrm>
            <a:off x="4483650" y="1101500"/>
            <a:ext cx="4537500" cy="42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100"/>
              <a:buFont typeface="Noto Sans Symbols"/>
              <a:buChar char="▪"/>
            </a:pPr>
            <a:r>
              <a:rPr lang="en" sz="2100">
                <a:solidFill>
                  <a:schemeClr val="dk1"/>
                </a:solidFill>
              </a:rPr>
              <a:t>June 27, 1897 – July 21, 1962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▪"/>
            </a:pPr>
            <a:r>
              <a:rPr lang="en" sz="2100">
                <a:solidFill>
                  <a:schemeClr val="dk1"/>
                </a:solidFill>
              </a:rPr>
              <a:t>Born in Bluefield, West Virginia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▪"/>
            </a:pPr>
            <a:r>
              <a:rPr lang="en" sz="2100">
                <a:solidFill>
                  <a:schemeClr val="dk1"/>
                </a:solidFill>
              </a:rPr>
              <a:t>Tin Pan Alley composer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▪"/>
            </a:pPr>
            <a:r>
              <a:rPr lang="en" sz="2100">
                <a:solidFill>
                  <a:schemeClr val="dk1"/>
                </a:solidFill>
              </a:rPr>
              <a:t>National Academy of Popular Music Songwriters Hall of Fame inductee (1984)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You may know his big hit</a:t>
            </a:r>
            <a:endParaRPr/>
          </a:p>
        </p:txBody>
      </p:sp>
      <p:sp>
        <p:nvSpPr>
          <p:cNvPr id="129" name="Google Shape;129;p16"/>
          <p:cNvSpPr txBox="1"/>
          <p:nvPr>
            <p:ph idx="1" type="body"/>
          </p:nvPr>
        </p:nvSpPr>
        <p:spPr>
          <a:xfrm>
            <a:off x="311700" y="1087050"/>
            <a:ext cx="4133700" cy="33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-3683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First recorded in 1925 by Ben Bernie and His Hotel Roosevelt Orchestra</a:t>
            </a: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Number 1 for 5 weeks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" name="Google Shape;131;p16" title="1st RECORDING OF Sweet Georgia Brown - Ben Bernie (1925 instrumental)-EiZXqhTKwm4-128k-1654885586935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72825" y="50277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0375" y="1325825"/>
            <a:ext cx="4039075" cy="3029300"/>
          </a:xfrm>
          <a:prstGeom prst="rect">
            <a:avLst/>
          </a:prstGeom>
          <a:noFill/>
          <a:ln>
            <a:noFill/>
          </a:ln>
          <a:effectLst>
            <a:outerShdw blurRad="514350" rotWithShape="0" algn="bl" dir="10020000" dist="104775">
              <a:srgbClr val="000000">
                <a:alpha val="72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Maybe this version is more familiar</a:t>
            </a:r>
            <a:endParaRPr/>
          </a:p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311700" y="1017725"/>
            <a:ext cx="4609800" cy="3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-3683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Brother Bones version (1949)</a:t>
            </a: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Yes, those are actual bones</a:t>
            </a:r>
            <a:endParaRPr sz="2200"/>
          </a:p>
          <a:p>
            <a:pPr indent="-3683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Later adopted as the Theme for the Harlem Globetrotters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" name="Google Shape;140;p17" title="1949 HITS ARCHIVE Sweet Georgia Brown - Brother Bones (Harlem Globetrotters theme)-aPAMH9QcNRA-160k-1655065056241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51950" y="50277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73900" y="1170125"/>
            <a:ext cx="3628363" cy="3340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</a:t>
            </a:r>
            <a:r>
              <a:rPr lang="en"/>
              <a:t>Beginnings</a:t>
            </a:r>
            <a:r>
              <a:rPr lang="en"/>
              <a:t> in Bluefield, WV</a:t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311700" y="1087050"/>
            <a:ext cx="8520600" cy="3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Booming and prosperous new coal city in 1890’s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Segregated, but thriving Black community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Attended public school in Mercer County, Studied composition at Bluefield Colored Institute, graduated in 1914.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              The Midwest Years</a:t>
            </a:r>
            <a:endParaRPr/>
          </a:p>
        </p:txBody>
      </p:sp>
      <p:sp>
        <p:nvSpPr>
          <p:cNvPr id="154" name="Google Shape;154;p19"/>
          <p:cNvSpPr txBox="1"/>
          <p:nvPr>
            <p:ph idx="1" type="body"/>
          </p:nvPr>
        </p:nvSpPr>
        <p:spPr>
          <a:xfrm>
            <a:off x="2960125" y="1139475"/>
            <a:ext cx="5668500" cy="3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Omaha, Nebraska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First published work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Bandleader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Weds Edna Alexander in Iowa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Chicago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Founds Maceo Pinkard Music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6" name="Google Shape;15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25" y="661263"/>
            <a:ext cx="1824778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9"/>
          <p:cNvSpPr txBox="1"/>
          <p:nvPr/>
        </p:nvSpPr>
        <p:spPr>
          <a:xfrm>
            <a:off x="1449525" y="4509325"/>
            <a:ext cx="1227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Edna Alexander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New York / Liza</a:t>
            </a:r>
            <a:endParaRPr/>
          </a:p>
        </p:txBody>
      </p:sp>
      <p:sp>
        <p:nvSpPr>
          <p:cNvPr id="163" name="Google Shape;163;p20"/>
          <p:cNvSpPr txBox="1"/>
          <p:nvPr>
            <p:ph idx="1" type="body"/>
          </p:nvPr>
        </p:nvSpPr>
        <p:spPr>
          <a:xfrm>
            <a:off x="105125" y="914425"/>
            <a:ext cx="5494200" cy="38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Seized on the growing, though still underground popularity of The Charleston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First all-black show to make it to Broadway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Successful run of 172 shows</a:t>
            </a:r>
            <a:endParaRPr/>
          </a:p>
        </p:txBody>
      </p:sp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5" name="Google Shape;16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4725" y="802525"/>
            <a:ext cx="2927576" cy="38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Center of the Scene</a:t>
            </a:r>
            <a:endParaRPr/>
          </a:p>
        </p:txBody>
      </p:sp>
      <p:sp>
        <p:nvSpPr>
          <p:cNvPr id="171" name="Google Shape;171;p21"/>
          <p:cNvSpPr txBox="1"/>
          <p:nvPr>
            <p:ph idx="1" type="body"/>
          </p:nvPr>
        </p:nvSpPr>
        <p:spPr>
          <a:xfrm>
            <a:off x="311700" y="1087050"/>
            <a:ext cx="4074900" cy="38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Prolific publication record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Relationships with white companies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Established veteran of the jazz community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/>
              <a:t>Mentorship of Duke Ellington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7800" y="915425"/>
            <a:ext cx="8331098" cy="3904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/>
          <p:nvPr/>
        </p:nvSpPr>
        <p:spPr>
          <a:xfrm>
            <a:off x="670500" y="1400550"/>
            <a:ext cx="7803000" cy="270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                    Mentorship</a:t>
            </a:r>
            <a:endParaRPr/>
          </a:p>
        </p:txBody>
      </p:sp>
      <p:sp>
        <p:nvSpPr>
          <p:cNvPr id="180" name="Google Shape;180;p22"/>
          <p:cNvSpPr txBox="1"/>
          <p:nvPr>
            <p:ph idx="1" type="body"/>
          </p:nvPr>
        </p:nvSpPr>
        <p:spPr>
          <a:xfrm>
            <a:off x="238625" y="1087050"/>
            <a:ext cx="8520600" cy="3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“Maceo Pinkard was the first to take me to a studio for the purpose of recording our group. When I think of how wonderful those men at that period in New York were, and of the way in which they received me, I always feel a glow of gladness and gratitude.” - Duke Ellington</a:t>
            </a:r>
            <a:endParaRPr sz="23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