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712" r:id="rId1"/>
  </p:sldMasterIdLst>
  <p:notesMasterIdLst>
    <p:notesMasterId r:id="rId22"/>
  </p:notesMasterIdLst>
  <p:sldIdLst>
    <p:sldId id="1082" r:id="rId2"/>
    <p:sldId id="1099" r:id="rId3"/>
    <p:sldId id="1100" r:id="rId4"/>
    <p:sldId id="1101" r:id="rId5"/>
    <p:sldId id="1102" r:id="rId6"/>
    <p:sldId id="1103" r:id="rId7"/>
    <p:sldId id="1087" r:id="rId8"/>
    <p:sldId id="1088" r:id="rId9"/>
    <p:sldId id="1092" r:id="rId10"/>
    <p:sldId id="1090" r:id="rId11"/>
    <p:sldId id="1098" r:id="rId12"/>
    <p:sldId id="1094" r:id="rId13"/>
    <p:sldId id="1095" r:id="rId14"/>
    <p:sldId id="987" r:id="rId15"/>
    <p:sldId id="1096" r:id="rId16"/>
    <p:sldId id="1105" r:id="rId17"/>
    <p:sldId id="1106" r:id="rId18"/>
    <p:sldId id="1108" r:id="rId19"/>
    <p:sldId id="1109" r:id="rId20"/>
    <p:sldId id="1110" r:id="rId21"/>
  </p:sldIdLst>
  <p:sldSz cx="9144000" cy="6858000" type="screen4x3"/>
  <p:notesSz cx="7099300" cy="10234613"/>
  <p:embeddedFontLst>
    <p:embeddedFont>
      <p:font typeface="Arial Black" panose="020B0A04020102020204" pitchFamily="34" charset="0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  <p:embeddedFont>
      <p:font typeface="Notera Personal Use Only" panose="02000000000000000000" pitchFamily="2" charset="0"/>
      <p:regular r:id="rId28"/>
    </p:embeddedFont>
    <p:embeddedFont>
      <p:font typeface="Lucida Sans Unicode" panose="020B0602030504020204" pitchFamily="34" charset="0"/>
      <p:regular r:id="rId29"/>
    </p:embeddedFont>
    <p:embeddedFont>
      <p:font typeface="TUM Neue Helvetica 55 Regular" panose="020B0604020202020204" pitchFamily="34" charset="0"/>
      <p:regular r:id="rId30"/>
      <p:bold r:id="rId31"/>
      <p:italic r:id="rId32"/>
      <p:boldItalic r:id="rId33"/>
    </p:embeddedFont>
    <p:embeddedFont>
      <p:font typeface="Cambria Math" panose="02040503050406030204" pitchFamily="18" charset="0"/>
      <p:regular r:id="rId34"/>
    </p:embeddedFont>
  </p:embeddedFontLst>
  <p:custDataLst>
    <p:tags r:id="rId35"/>
  </p:custDataLst>
  <p:defaultTextStyle>
    <a:defPPr>
      <a:defRPr lang="it-IT"/>
    </a:defPPr>
    <a:lvl1pPr algn="ctr" rtl="0" eaLnBrk="0" fontAlgn="base" hangingPunct="0">
      <a:spcBef>
        <a:spcPct val="0"/>
      </a:spcBef>
      <a:spcAft>
        <a:spcPct val="0"/>
      </a:spcAft>
      <a:defRPr sz="900" u="sng"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00" u="sng"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00" u="sng"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00" u="sng"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00" u="sng"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sz="900" u="sng"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sz="900" u="sng"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sz="900" u="sng"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sz="900" u="sng"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96">
          <p15:clr>
            <a:srgbClr val="A4A3A4"/>
          </p15:clr>
        </p15:guide>
        <p15:guide id="2" pos="50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5BD"/>
    <a:srgbClr val="993300"/>
    <a:srgbClr val="FFFFFF"/>
    <a:srgbClr val="660033"/>
    <a:srgbClr val="FFFF99"/>
    <a:srgbClr val="4D4D4D"/>
    <a:srgbClr val="CC3300"/>
    <a:srgbClr val="777777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2" autoAdjust="0"/>
    <p:restoredTop sz="97336" autoAdjust="0"/>
  </p:normalViewPr>
  <p:slideViewPr>
    <p:cSldViewPr snapToGrid="0">
      <p:cViewPr>
        <p:scale>
          <a:sx n="300" d="100"/>
          <a:sy n="300" d="100"/>
        </p:scale>
        <p:origin x="-5160" y="-3654"/>
      </p:cViewPr>
      <p:guideLst>
        <p:guide orient="horz" pos="996"/>
        <p:guide pos="5087"/>
      </p:guideLst>
    </p:cSldViewPr>
  </p:slideViewPr>
  <p:outlineViewPr>
    <p:cViewPr>
      <p:scale>
        <a:sx n="33" d="100"/>
        <a:sy n="33" d="100"/>
      </p:scale>
      <p:origin x="0" y="-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970" y="-96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tags" Target="tags/tag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321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3" tIns="48251" rIns="96503" bIns="48251" numCol="1" anchor="t" anchorCtr="0" compatLnSpc="1">
            <a:prstTxWarp prst="textNoShape">
              <a:avLst/>
            </a:prstTxWarp>
          </a:bodyPr>
          <a:lstStyle>
            <a:lvl1pPr algn="l" defTabSz="964947">
              <a:defRPr sz="1300" u="none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3669" y="0"/>
            <a:ext cx="3075631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3" tIns="48251" rIns="96503" bIns="48251" numCol="1" anchor="t" anchorCtr="0" compatLnSpc="1">
            <a:prstTxWarp prst="textNoShape">
              <a:avLst/>
            </a:prstTxWarp>
          </a:bodyPr>
          <a:lstStyle>
            <a:lvl1pPr algn="r" defTabSz="964947">
              <a:defRPr sz="1300" u="none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348" y="4862792"/>
            <a:ext cx="5206604" cy="460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3" tIns="48251" rIns="96503" bIns="482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09"/>
            <a:ext cx="3077321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3" tIns="48251" rIns="96503" bIns="48251" numCol="1" anchor="b" anchorCtr="0" compatLnSpc="1">
            <a:prstTxWarp prst="textNoShape">
              <a:avLst/>
            </a:prstTxWarp>
          </a:bodyPr>
          <a:lstStyle>
            <a:lvl1pPr algn="l" defTabSz="964947">
              <a:defRPr sz="1300" u="none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3669" y="9722309"/>
            <a:ext cx="3075631" cy="51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03" tIns="48251" rIns="96503" bIns="48251" numCol="1" anchor="b" anchorCtr="0" compatLnSpc="1">
            <a:prstTxWarp prst="textNoShape">
              <a:avLst/>
            </a:prstTxWarp>
          </a:bodyPr>
          <a:lstStyle>
            <a:lvl1pPr algn="r" defTabSz="964947">
              <a:defRPr sz="1300" u="none">
                <a:latin typeface="Times New Roman" pitchFamily="18" charset="0"/>
              </a:defRPr>
            </a:lvl1pPr>
          </a:lstStyle>
          <a:p>
            <a:pPr>
              <a:defRPr/>
            </a:pPr>
            <a:fld id="{0399EE52-2132-41A1-AB88-0325696BC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09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D02E97-5B8B-42CC-81E3-1A328298309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52358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But</a:t>
            </a:r>
            <a:r>
              <a:rPr lang="de-DE" baseline="0" dirty="0" smtClean="0"/>
              <a:t> also on the field, using NRELs CART3, on obtaines a good correlation between an interpolated met-mast anemometer measurements and the estimations...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57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Additionally</a:t>
            </a:r>
            <a:r>
              <a:rPr lang="de-DE" baseline="0" dirty="0" smtClean="0"/>
              <a:t> that apprach can be further simplified to a rotor effective wind speed estimation which gives very similar results as the well known torque balance estimation based on the power curve..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104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But the aim is to detect a</a:t>
            </a:r>
            <a:r>
              <a:rPr lang="de-DE" baseline="0" dirty="0" smtClean="0"/>
              <a:t> possible</a:t>
            </a:r>
            <a:r>
              <a:rPr lang="de-DE" dirty="0" smtClean="0"/>
              <a:t> wake impingement</a:t>
            </a:r>
            <a:r>
              <a:rPr lang="de-DE" baseline="0" dirty="0" smtClean="0"/>
              <a:t> on a turbine. </a:t>
            </a:r>
          </a:p>
          <a:p>
            <a:r>
              <a:rPr lang="de-DE" baseline="0" dirty="0" smtClean="0"/>
              <a:t>For the simulation study a wind farm layout is chosen as depicted. </a:t>
            </a:r>
          </a:p>
          <a:p>
            <a:r>
              <a:rPr lang="de-DE" baseline="0" dirty="0" smtClean="0"/>
              <a:t>The wake modeling bases on a superposition of the larsen wake model on a Mann‘s turbulend wind field.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020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The upper figure shows what happens</a:t>
            </a:r>
            <a:r>
              <a:rPr lang="de-DE" baseline="0" dirty="0" smtClean="0"/>
              <a:t> to the wind speed in the horizontal sectors in different wake overlap conditions.</a:t>
            </a:r>
          </a:p>
          <a:p>
            <a:r>
              <a:rPr lang="de-DE" baseline="0" dirty="0" smtClean="0"/>
              <a:t>Also an increase of the turbulence intensity can be detected.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269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The</a:t>
            </a:r>
            <a:r>
              <a:rPr lang="de-DE" baseline="0" dirty="0" smtClean="0"/>
              <a:t> simplest way to detect a wake impingement is compare the wind speed estimation in the horizontal sectors and scale it with the REWS.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6533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Now we assume that a meandering wake is moving</a:t>
            </a:r>
            <a:r>
              <a:rPr lang="de-DE" baseline="0" dirty="0" smtClean="0"/>
              <a:t> from out of wake to full wake and backwards.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8493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80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Coordinated/Superior wind farm controller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1806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42E82-BC92-4DA5-BAE1-C2AD4E578AC8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9047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43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To start I would like to have a</a:t>
            </a:r>
            <a:r>
              <a:rPr lang="de-DE" baseline="0" dirty="0" smtClean="0"/>
              <a:t> few words on wakes and wind farm control.</a:t>
            </a:r>
          </a:p>
          <a:p>
            <a:r>
              <a:rPr lang="de-DE" baseline="0" dirty="0" smtClean="0"/>
              <a:t>First most people will know, that the wake behind a turbine is characterized by a reduced wind speed and a significant increase of turbulence. 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989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Those</a:t>
            </a:r>
            <a:r>
              <a:rPr lang="de-DE" baseline="0" dirty="0" smtClean="0"/>
              <a:t> effects lead to unwanted effects in the wind farm...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486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To</a:t>
            </a:r>
            <a:r>
              <a:rPr lang="de-DE" baseline="0" dirty="0" smtClean="0"/>
              <a:t> avoid or minimize those effects a smart wind farm control might be used...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70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It is clear that this is a vast and complex problem and we think to solve it one has to –beside other things– understand and/or measure the flow conditions. </a:t>
            </a:r>
          </a:p>
          <a:p>
            <a:r>
              <a:rPr lang="de-DE" baseline="0" dirty="0" smtClean="0"/>
              <a:t>Those information may then be used by a feedback wind farm controller.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548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482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Based on a newly</a:t>
            </a:r>
            <a:r>
              <a:rPr lang="de-DE" baseline="0" dirty="0" smtClean="0"/>
              <a:t> defined out-of-plane bending coefficient (similar to the thrust coefficient, which can be obtained in a simulation environemnt), one can </a:t>
            </a:r>
            <a:r>
              <a:rPr lang="de-DE" b="1" baseline="0" dirty="0" smtClean="0"/>
              <a:t>correlate</a:t>
            </a:r>
            <a:r>
              <a:rPr lang="de-DE" baseline="0" dirty="0" smtClean="0"/>
              <a:t> </a:t>
            </a:r>
            <a:r>
              <a:rPr lang="de-DE" b="1" baseline="0" dirty="0" smtClean="0"/>
              <a:t>the local effective wind speed with the blade load.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090D48-30BA-41C8-A8E6-F4E12A159552}" type="slidenum">
              <a:rPr lang="de-DE" smtClean="0">
                <a:solidFill>
                  <a:prstClr val="black"/>
                </a:solidFill>
              </a:rPr>
              <a:pPr/>
              <a:t>7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050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Using the estimations of</a:t>
            </a:r>
            <a:r>
              <a:rPr lang="de-DE" baseline="0" dirty="0" smtClean="0"/>
              <a:t> the blades along with their azimuth position, on can obtain a SEWS...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020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Using that</a:t>
            </a:r>
            <a:r>
              <a:rPr lang="de-DE" baseline="0" dirty="0" smtClean="0"/>
              <a:t> simple approach and defining 4 sectors on the rotor disc, one obtaines nice simulation results as shown here..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99EE52-2132-41A1-AB88-0325696BC9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49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12192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30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1447800"/>
            <a:ext cx="7391400" cy="1295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it-IT" dirty="0"/>
          </a:p>
        </p:txBody>
      </p:sp>
      <p:sp>
        <p:nvSpPr>
          <p:cNvPr id="430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2971800"/>
            <a:ext cx="6400800" cy="11430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it-IT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 rot="16200000">
            <a:off x="-2185055" y="2445552"/>
            <a:ext cx="5845217" cy="95410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800" b="1" u="none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T</a:t>
            </a:r>
            <a:r>
              <a:rPr lang="en-US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echnische</a:t>
            </a:r>
            <a:r>
              <a:rPr lang="en-US" sz="2800" b="1" u="none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 U</a:t>
            </a:r>
            <a:r>
              <a:rPr lang="en-US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niversität</a:t>
            </a:r>
            <a:r>
              <a:rPr lang="en-US" sz="2800" b="1" u="none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 M</a:t>
            </a:r>
            <a:r>
              <a:rPr lang="en-US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ünchen</a:t>
            </a:r>
          </a:p>
          <a:p>
            <a:pPr algn="l">
              <a:spcBef>
                <a:spcPts val="0"/>
              </a:spcBef>
              <a:defRPr/>
            </a:pPr>
            <a:r>
              <a:rPr lang="en-US" sz="2800" b="1" u="none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W</a:t>
            </a:r>
            <a:r>
              <a:rPr lang="en-US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ind</a:t>
            </a:r>
            <a:r>
              <a:rPr lang="en-US" sz="2800" b="1" u="none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 E</a:t>
            </a:r>
            <a:r>
              <a:rPr lang="en-US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nergy</a:t>
            </a:r>
            <a:r>
              <a:rPr lang="en-US" sz="2800" b="1" u="none" dirty="0" smtClean="0">
                <a:solidFill>
                  <a:srgbClr val="8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 I</a:t>
            </a:r>
            <a:r>
              <a:rPr lang="en-US" sz="2800" b="1" u="none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UM Neue Helvetica 55 Regular" panose="020B0604020202020204" pitchFamily="34" charset="0"/>
              </a:rPr>
              <a:t>nstitute</a:t>
            </a:r>
            <a:endParaRPr lang="en-US" sz="2800" b="1" u="none" dirty="0">
              <a:solidFill>
                <a:srgbClr val="FFFFFF"/>
              </a:solidFill>
              <a:latin typeface="TUM Neue Helvetica 55 Regular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1444" y="5793749"/>
            <a:ext cx="842662" cy="97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263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571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013575" y="57150"/>
            <a:ext cx="2101850" cy="606901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704850" y="57150"/>
            <a:ext cx="6156325" cy="606901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4094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noProof="0" smtClean="0"/>
              <a:t>Fare clic per modificare lo stile del titolo</a:t>
            </a:r>
            <a:endParaRPr lang="en-US" noProof="0"/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774700" y="1196752"/>
            <a:ext cx="8208000" cy="4896000"/>
          </a:xfrm>
        </p:spPr>
        <p:txBody>
          <a:bodyPr/>
          <a:lstStyle>
            <a:lvl1pPr marL="338400" indent="-252000">
              <a:buFont typeface="Arial" pitchFamily="34" charset="0"/>
              <a:buChar char="•"/>
              <a:defRPr sz="1800"/>
            </a:lvl1pPr>
          </a:lstStyle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5995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noProof="0" smtClean="0"/>
              <a:t>Fare clic per modificare lo stile del titolo</a:t>
            </a:r>
            <a:endParaRPr lang="en-US" noProof="0"/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774700" y="1196752"/>
            <a:ext cx="8208000" cy="4896000"/>
          </a:xfrm>
        </p:spPr>
        <p:txBody>
          <a:bodyPr/>
          <a:lstStyle>
            <a:lvl1pPr marL="338400" indent="-252000">
              <a:buFont typeface="Arial" pitchFamily="34" charset="0"/>
              <a:buChar char="•"/>
              <a:defRPr sz="1800"/>
            </a:lvl1pPr>
          </a:lstStyle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2937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noProof="0" smtClean="0"/>
              <a:t>Fare clic per modificare lo stile del titolo</a:t>
            </a:r>
            <a:endParaRPr lang="en-US" noProof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0193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779069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774700" y="1600200"/>
            <a:ext cx="38798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06950" y="1600200"/>
            <a:ext cx="38798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2728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4891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10788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895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91758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Fare clic sull'icona per inserire un'immagine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660325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11" y="6247321"/>
            <a:ext cx="2273808" cy="557784"/>
          </a:xfrm>
          <a:prstGeom prst="rect">
            <a:avLst/>
          </a:prstGeom>
        </p:spPr>
      </p:pic>
      <p:sp>
        <p:nvSpPr>
          <p:cNvPr id="429058" name="Rectangle 2"/>
          <p:cNvSpPr>
            <a:spLocks noChangeArrowheads="1"/>
          </p:cNvSpPr>
          <p:nvPr/>
        </p:nvSpPr>
        <p:spPr bwMode="auto">
          <a:xfrm>
            <a:off x="0" y="0"/>
            <a:ext cx="681038" cy="6858000"/>
          </a:xfrm>
          <a:prstGeom prst="rect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04850" y="57150"/>
            <a:ext cx="8410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Fare clic per modificare lo stile del titolo dello schema</a:t>
            </a:r>
          </a:p>
        </p:txBody>
      </p:sp>
      <p:sp>
        <p:nvSpPr>
          <p:cNvPr id="429064" name="Text Box 8"/>
          <p:cNvSpPr txBox="1">
            <a:spLocks noChangeArrowheads="1"/>
          </p:cNvSpPr>
          <p:nvPr/>
        </p:nvSpPr>
        <p:spPr bwMode="auto">
          <a:xfrm rot="-5400000">
            <a:off x="-2796380" y="2906861"/>
            <a:ext cx="62753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defPPr>
              <a:defRPr lang="it-IT"/>
            </a:defPPr>
            <a:lvl1pPr algn="l">
              <a:spcBef>
                <a:spcPct val="50000"/>
              </a:spcBef>
              <a:defRPr sz="2400" u="none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 Unicode" pitchFamily="34" charset="0"/>
              </a:defRPr>
            </a:lvl1pPr>
          </a:lstStyle>
          <a:p>
            <a:r>
              <a:rPr lang="en-US" sz="2400" dirty="0" smtClean="0">
                <a:latin typeface="TUM Neue Helvetica 55 Regular" panose="020B0604020202020204" pitchFamily="34" charset="0"/>
              </a:rPr>
              <a:t>Detection of Wake Impingement</a:t>
            </a:r>
            <a:endParaRPr lang="en-US" sz="2400" dirty="0">
              <a:latin typeface="TUM Neue Helvetica 55 Regular" panose="020B0604020202020204" pitchFamily="34" charset="0"/>
            </a:endParaRPr>
          </a:p>
        </p:txBody>
      </p:sp>
      <p:sp>
        <p:nvSpPr>
          <p:cNvPr id="2058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4700" y="1600200"/>
            <a:ext cx="79121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1524000" y="6172200"/>
            <a:ext cx="48006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681038" y="6172200"/>
            <a:ext cx="8462962" cy="80963"/>
          </a:xfrm>
          <a:prstGeom prst="rect">
            <a:avLst/>
          </a:prstGeom>
          <a:gradFill rotWithShape="0">
            <a:gsLst>
              <a:gs pos="0">
                <a:srgbClr val="C0C0C0"/>
              </a:gs>
              <a:gs pos="100000">
                <a:srgbClr val="C0C0C0">
                  <a:gamma/>
                  <a:tint val="32549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1524000" y="6172200"/>
            <a:ext cx="480060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</a:endParaRPr>
          </a:p>
        </p:txBody>
      </p:sp>
      <p:sp>
        <p:nvSpPr>
          <p:cNvPr id="27" name="Rectangle 17"/>
          <p:cNvSpPr>
            <a:spLocks noChangeArrowheads="1"/>
          </p:cNvSpPr>
          <p:nvPr/>
        </p:nvSpPr>
        <p:spPr bwMode="auto">
          <a:xfrm>
            <a:off x="700088" y="6350000"/>
            <a:ext cx="8443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342900" indent="-342900" algn="l" eaLnBrk="1" hangingPunct="1">
              <a:spcBef>
                <a:spcPct val="20000"/>
              </a:spcBef>
              <a:defRPr/>
            </a:pPr>
            <a:r>
              <a:rPr lang="it-IT" sz="1400" b="1" u="none" dirty="0">
                <a:solidFill>
                  <a:srgbClr val="808080"/>
                </a:solidFill>
                <a:latin typeface="Lucida Sans Unicode" pitchFamily="34" charset="0"/>
              </a:rPr>
              <a:t>             </a:t>
            </a:r>
            <a:endParaRPr lang="en-US" sz="1400" b="1" u="none" dirty="0">
              <a:solidFill>
                <a:srgbClr val="808080"/>
              </a:solidFill>
              <a:latin typeface="Lucida Sans Unicode" pitchFamily="34" charset="0"/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 userDrawn="1"/>
        </p:nvSpPr>
        <p:spPr bwMode="auto">
          <a:xfrm>
            <a:off x="0" y="6526213"/>
            <a:ext cx="681038" cy="331787"/>
          </a:xfrm>
          <a:prstGeom prst="rect">
            <a:avLst/>
          </a:prstGeom>
          <a:ln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defPPr>
              <a:defRPr lang="it-IT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u="none" kern="1200">
                <a:solidFill>
                  <a:schemeClr val="accent2"/>
                </a:solidFill>
                <a:latin typeface="+mj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900" u="sng" kern="12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900" u="sng" kern="12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900" u="sng" kern="12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900" u="sng" kern="12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u="sng" kern="12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u="sng" kern="12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u="sng" kern="12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u="sng" kern="1200">
                <a:solidFill>
                  <a:schemeClr val="tx1"/>
                </a:solidFill>
                <a:latin typeface="Arial Black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800" dirty="0" smtClean="0">
                <a:solidFill>
                  <a:srgbClr val="FFFFFF"/>
                </a:solidFill>
              </a:rPr>
              <a:t>-</a:t>
            </a:r>
            <a:fld id="{9A26F71C-5304-4441-BD90-FE598FBBA537}" type="slidenum">
              <a:rPr lang="en-US" sz="800" smtClean="0">
                <a:solidFill>
                  <a:srgbClr val="FFFFFF"/>
                </a:solidFill>
              </a:rPr>
              <a:pPr algn="ctr">
                <a:defRPr/>
              </a:pPr>
              <a:t>‹#›</a:t>
            </a:fld>
            <a:r>
              <a:rPr lang="en-US" sz="800" dirty="0" smtClean="0">
                <a:solidFill>
                  <a:srgbClr val="FFFFFF"/>
                </a:solidFill>
              </a:rPr>
              <a:t>-</a:t>
            </a:r>
            <a:endParaRPr lang="en-US" sz="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72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Lucida Sans Unicode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Lucida Sans Unicode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Lucida Sans Unicode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Lucida Sans Unicode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Lucida Sans Unicode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Lucida Sans Unicode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Lucida Sans Unicode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Lucida Sans Unico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16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600" b="1">
          <a:solidFill>
            <a:schemeClr val="accent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Lucida Sans Unicode" pitchFamily="34" charset="0"/>
        <a:buChar char="‑"/>
        <a:defRPr sz="1600" b="1">
          <a:solidFill>
            <a:schemeClr val="accent2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b="1">
          <a:solidFill>
            <a:schemeClr val="accent2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chemeClr val="accent2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accent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accent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accent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b="1">
          <a:solidFill>
            <a:schemeClr val="accent2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3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0.png"/><Relationship Id="rId5" Type="http://schemas.openxmlformats.org/officeDocument/2006/relationships/image" Target="../media/image130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0.png"/><Relationship Id="rId13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1310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50.png"/><Relationship Id="rId11" Type="http://schemas.openxmlformats.org/officeDocument/2006/relationships/image" Target="../media/image11.png"/><Relationship Id="rId5" Type="http://schemas.openxmlformats.org/officeDocument/2006/relationships/image" Target="../media/image1340.png"/><Relationship Id="rId10" Type="http://schemas.openxmlformats.org/officeDocument/2006/relationships/image" Target="../media/image10.png"/><Relationship Id="rId4" Type="http://schemas.openxmlformats.org/officeDocument/2006/relationships/image" Target="../media/image1300.png"/><Relationship Id="rId9" Type="http://schemas.openxmlformats.org/officeDocument/2006/relationships/image" Target="../media/image13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222569" y="57665"/>
            <a:ext cx="7921432" cy="65667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Detection of Wake Impingement </a:t>
            </a:r>
            <a:r>
              <a:rPr lang="en-US" sz="2800" dirty="0" smtClean="0"/>
              <a:t>                in </a:t>
            </a:r>
            <a:r>
              <a:rPr lang="en-US" sz="2800" dirty="0"/>
              <a:t>Support of Wind Plant Control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>
                <a:solidFill>
                  <a:srgbClr val="993300"/>
                </a:solidFill>
              </a:rPr>
              <a:t>Carlo </a:t>
            </a:r>
            <a:r>
              <a:rPr lang="en-US" sz="1800" dirty="0">
                <a:solidFill>
                  <a:srgbClr val="993300"/>
                </a:solidFill>
              </a:rPr>
              <a:t>L. </a:t>
            </a:r>
            <a:r>
              <a:rPr lang="en-US" sz="1800" dirty="0" smtClean="0">
                <a:solidFill>
                  <a:srgbClr val="993300"/>
                </a:solidFill>
              </a:rPr>
              <a:t>Bottasso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Technische Universität München &amp; Politecnico di </a:t>
            </a:r>
            <a:r>
              <a:rPr lang="en-US" sz="1800" dirty="0" smtClean="0"/>
              <a:t>Milano</a:t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>
                <a:solidFill>
                  <a:srgbClr val="993300"/>
                </a:solidFill>
              </a:rPr>
              <a:t>Stefano Cacciola, Johannes Schreiber</a:t>
            </a:r>
            <a:r>
              <a:rPr lang="en-US" sz="1800" dirty="0" smtClean="0">
                <a:solidFill>
                  <a:srgbClr val="993300"/>
                </a:solidFill>
              </a:rPr>
              <a:t/>
            </a:r>
            <a:br>
              <a:rPr lang="en-US" sz="1800" dirty="0" smtClean="0">
                <a:solidFill>
                  <a:srgbClr val="993300"/>
                </a:solidFill>
              </a:rPr>
            </a:br>
            <a:r>
              <a:rPr lang="en-US" sz="1800" dirty="0" smtClean="0"/>
              <a:t>Technische </a:t>
            </a:r>
            <a:r>
              <a:rPr lang="en-US" sz="1800" dirty="0"/>
              <a:t>Universität München</a:t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>
                <a:solidFill>
                  <a:srgbClr val="993300"/>
                </a:solidFill>
              </a:rPr>
              <a:t/>
            </a:r>
            <a:br>
              <a:rPr lang="en-US" sz="1800" dirty="0" smtClean="0">
                <a:solidFill>
                  <a:srgbClr val="993300"/>
                </a:solidFill>
              </a:rPr>
            </a:br>
            <a:r>
              <a:rPr lang="en-US" sz="1800" dirty="0" smtClean="0">
                <a:solidFill>
                  <a:srgbClr val="993300"/>
                </a:solidFill>
              </a:rPr>
              <a:t/>
            </a:r>
            <a:br>
              <a:rPr lang="en-US" sz="1800" dirty="0" smtClean="0">
                <a:solidFill>
                  <a:srgbClr val="993300"/>
                </a:solidFill>
              </a:rPr>
            </a:br>
            <a:r>
              <a:rPr lang="en-US" sz="1800" dirty="0" smtClean="0">
                <a:solidFill>
                  <a:srgbClr val="993300"/>
                </a:solidFill>
              </a:rPr>
              <a:t/>
            </a:r>
            <a:br>
              <a:rPr lang="en-US" sz="1800" dirty="0" smtClean="0">
                <a:solidFill>
                  <a:srgbClr val="993300"/>
                </a:solidFill>
              </a:rPr>
            </a:br>
            <a:r>
              <a:rPr lang="en-US" sz="1800" dirty="0" smtClean="0">
                <a:solidFill>
                  <a:srgbClr val="993300"/>
                </a:solidFill>
              </a:rPr>
              <a:t/>
            </a:r>
            <a:br>
              <a:rPr lang="en-US" sz="1800" dirty="0" smtClean="0">
                <a:solidFill>
                  <a:srgbClr val="993300"/>
                </a:solidFill>
              </a:rPr>
            </a:br>
            <a:r>
              <a:rPr lang="en-US" sz="1800" dirty="0" smtClean="0">
                <a:solidFill>
                  <a:srgbClr val="993300"/>
                </a:solidFill>
              </a:rPr>
              <a:t/>
            </a:r>
            <a:br>
              <a:rPr lang="en-US" sz="1800" dirty="0" smtClean="0">
                <a:solidFill>
                  <a:srgbClr val="993300"/>
                </a:solidFill>
              </a:rPr>
            </a:br>
            <a:endParaRPr lang="en-US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1354" y="2844580"/>
            <a:ext cx="3768614" cy="32872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9911" y="5456005"/>
            <a:ext cx="3418691" cy="5836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7998" y="6364069"/>
            <a:ext cx="5875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none" dirty="0" smtClean="0">
                <a:solidFill>
                  <a:schemeClr val="accent2"/>
                </a:solidFill>
                <a:latin typeface="+mn-lt"/>
              </a:rPr>
              <a:t>2015 Symposium, June 9-11, 2015 – Blacksburg, </a:t>
            </a:r>
            <a:r>
              <a:rPr lang="en-US" sz="1600" b="1" u="none" dirty="0" err="1" smtClean="0">
                <a:solidFill>
                  <a:schemeClr val="accent2"/>
                </a:solidFill>
                <a:latin typeface="+mn-lt"/>
              </a:rPr>
              <a:t>Virgina</a:t>
            </a:r>
            <a:endParaRPr lang="en-US" sz="1600" b="1" u="none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93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41"/>
          <p:cNvSpPr txBox="1">
            <a:spLocks/>
          </p:cNvSpPr>
          <p:nvPr/>
        </p:nvSpPr>
        <p:spPr bwMode="auto">
          <a:xfrm>
            <a:off x="880084" y="1321583"/>
            <a:ext cx="79121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Lucida Sans Unicode" pitchFamily="34" charset="0"/>
              <a:buChar char="‑"/>
              <a:defRPr sz="1600" b="1">
                <a:solidFill>
                  <a:schemeClr val="accent2"/>
                </a:solidFill>
                <a:latin typeface="+mn-lt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 b="1">
                <a:solidFill>
                  <a:schemeClr val="accent2"/>
                </a:solidFill>
                <a:latin typeface="+mn-lt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accent2"/>
                </a:solidFill>
                <a:latin typeface="+mn-lt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accent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accent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accent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accent2"/>
                </a:solidFill>
                <a:latin typeface="+mn-lt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u="none" kern="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u="none" kern="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u="none" kern="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u="none" kern="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u="none" kern="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u="none" kern="0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u="none" kern="0" dirty="0" smtClean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u="none" kern="0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u="none" kern="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test results:</a:t>
            </a:r>
            <a:endParaRPr lang="en-US" u="none" kern="0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Data (CART 3)</a:t>
            </a:r>
            <a:endParaRPr lang="en-US" dirty="0"/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717188" y="1240503"/>
            <a:ext cx="4168253" cy="2190315"/>
            <a:chOff x="-586273" y="353502"/>
            <a:chExt cx="6106706" cy="3214598"/>
          </a:xfrm>
        </p:grpSpPr>
        <p:sp>
          <p:nvSpPr>
            <p:cNvPr id="14" name="Rechteck 35"/>
            <p:cNvSpPr/>
            <p:nvPr/>
          </p:nvSpPr>
          <p:spPr bwMode="auto">
            <a:xfrm rot="195421">
              <a:off x="4340441" y="556713"/>
              <a:ext cx="72008" cy="1440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u="none" dirty="0"/>
            </a:p>
          </p:txBody>
        </p:sp>
        <p:sp>
          <p:nvSpPr>
            <p:cNvPr id="15" name="Rechteck 35"/>
            <p:cNvSpPr/>
            <p:nvPr/>
          </p:nvSpPr>
          <p:spPr bwMode="auto">
            <a:xfrm rot="195421">
              <a:off x="4386265" y="1235596"/>
              <a:ext cx="307823" cy="104091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u="none" dirty="0"/>
            </a:p>
          </p:txBody>
        </p:sp>
        <p:sp>
          <p:nvSpPr>
            <p:cNvPr id="16" name="Rechteck 35"/>
            <p:cNvSpPr/>
            <p:nvPr/>
          </p:nvSpPr>
          <p:spPr bwMode="auto">
            <a:xfrm>
              <a:off x="1509844" y="660247"/>
              <a:ext cx="27763" cy="2088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u="none" dirty="0"/>
            </a:p>
          </p:txBody>
        </p:sp>
        <p:sp>
          <p:nvSpPr>
            <p:cNvPr id="17" name="Rechteck 35"/>
            <p:cNvSpPr/>
            <p:nvPr/>
          </p:nvSpPr>
          <p:spPr bwMode="auto">
            <a:xfrm>
              <a:off x="4515778" y="1308247"/>
              <a:ext cx="105427" cy="1440000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u="none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1536254" y="3018378"/>
              <a:ext cx="3060000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arrow" w="med" len="med"/>
              <a:tailEnd type="arrow" w="med" len="med"/>
            </a:ln>
            <a:effectLst/>
          </p:spPr>
        </p:cxnSp>
        <p:sp>
          <p:nvSpPr>
            <p:cNvPr id="23" name="TextBox 45"/>
            <p:cNvSpPr txBox="1"/>
            <p:nvPr/>
          </p:nvSpPr>
          <p:spPr>
            <a:xfrm>
              <a:off x="2526507" y="3021960"/>
              <a:ext cx="1032898" cy="546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b="1" u="none" dirty="0">
                  <a:solidFill>
                    <a:schemeClr val="accent2"/>
                  </a:solidFill>
                  <a:latin typeface="+mn-lt"/>
                </a:rPr>
                <a:t>58m</a:t>
              </a:r>
            </a:p>
          </p:txBody>
        </p:sp>
        <p:sp>
          <p:nvSpPr>
            <p:cNvPr id="24" name="Rechteck 35"/>
            <p:cNvSpPr/>
            <p:nvPr/>
          </p:nvSpPr>
          <p:spPr bwMode="auto">
            <a:xfrm rot="5400000">
              <a:off x="3055218" y="864147"/>
              <a:ext cx="30539" cy="3826572"/>
            </a:xfrm>
            <a:prstGeom prst="rect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u="none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1469725" y="2178207"/>
              <a:ext cx="108971" cy="109163"/>
            </a:xfrm>
            <a:prstGeom prst="ellipse">
              <a:avLst/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u="none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1469725" y="636032"/>
              <a:ext cx="108971" cy="109163"/>
            </a:xfrm>
            <a:prstGeom prst="ellipse">
              <a:avLst/>
            </a:prstGeom>
            <a:solidFill>
              <a:srgbClr val="5B9BD5">
                <a:lumMod val="75000"/>
              </a:srgbClr>
            </a:solidFill>
            <a:ln w="12700" cap="flat" cmpd="sng" algn="ctr">
              <a:solidFill>
                <a:srgbClr val="5B9BD5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u="none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5400000" flipV="1">
              <a:off x="1651542" y="2478170"/>
              <a:ext cx="540001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arrow" w="med" len="med"/>
              <a:tailEnd type="arrow" w="med" len="med"/>
            </a:ln>
            <a:effectLst/>
          </p:spPr>
        </p:cxnSp>
        <p:sp>
          <p:nvSpPr>
            <p:cNvPr id="30" name="TextBox 49"/>
            <p:cNvSpPr txBox="1"/>
            <p:nvPr/>
          </p:nvSpPr>
          <p:spPr>
            <a:xfrm>
              <a:off x="1669314" y="2303623"/>
              <a:ext cx="1032898" cy="546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b="1" u="none" dirty="0">
                  <a:solidFill>
                    <a:schemeClr val="accent2"/>
                  </a:solidFill>
                  <a:latin typeface="+mn-lt"/>
                </a:rPr>
                <a:t>15m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5400000" flipV="1">
              <a:off x="621432" y="1680318"/>
              <a:ext cx="2087999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arrow" w="med" len="med"/>
              <a:tailEnd type="arrow" w="med" len="med"/>
            </a:ln>
            <a:effectLst/>
          </p:spPr>
        </p:cxnSp>
        <p:sp>
          <p:nvSpPr>
            <p:cNvPr id="32" name="TextBox 51"/>
            <p:cNvSpPr txBox="1"/>
            <p:nvPr/>
          </p:nvSpPr>
          <p:spPr>
            <a:xfrm>
              <a:off x="1416601" y="1461501"/>
              <a:ext cx="1032898" cy="546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b="1" u="none" dirty="0">
                  <a:solidFill>
                    <a:schemeClr val="accent2"/>
                  </a:solidFill>
                  <a:latin typeface="+mn-lt"/>
                </a:rPr>
                <a:t>58m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5400000" flipV="1">
              <a:off x="4035961" y="2028047"/>
              <a:ext cx="1440001" cy="0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arrow" w="med" len="med"/>
              <a:tailEnd type="arrow" w="med" len="med"/>
            </a:ln>
            <a:effectLst/>
          </p:spPr>
        </p:cxnSp>
        <p:sp>
          <p:nvSpPr>
            <p:cNvPr id="34" name="TextBox 53"/>
            <p:cNvSpPr txBox="1"/>
            <p:nvPr/>
          </p:nvSpPr>
          <p:spPr>
            <a:xfrm>
              <a:off x="4487535" y="1886461"/>
              <a:ext cx="1032898" cy="546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b="1" u="none" dirty="0">
                  <a:solidFill>
                    <a:schemeClr val="accent2"/>
                  </a:solidFill>
                  <a:latin typeface="+mn-lt"/>
                </a:rPr>
                <a:t>40m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>
              <a:off x="4212987" y="557876"/>
              <a:ext cx="81814" cy="1437674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arrow" w="med" len="med"/>
              <a:tailEnd type="arrow" w="med" len="med"/>
            </a:ln>
            <a:effectLst/>
          </p:spPr>
        </p:cxnSp>
        <p:sp>
          <p:nvSpPr>
            <p:cNvPr id="36" name="TextBox 55"/>
            <p:cNvSpPr txBox="1"/>
            <p:nvPr/>
          </p:nvSpPr>
          <p:spPr>
            <a:xfrm>
              <a:off x="3486758" y="1055606"/>
              <a:ext cx="1032898" cy="546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US" sz="1100" b="1" u="none" dirty="0">
                  <a:solidFill>
                    <a:schemeClr val="accent2"/>
                  </a:solidFill>
                  <a:latin typeface="+mn-lt"/>
                </a:rPr>
                <a:t>40m</a:t>
              </a:r>
            </a:p>
          </p:txBody>
        </p:sp>
        <p:sp>
          <p:nvSpPr>
            <p:cNvPr id="37" name="TextBox 56"/>
            <p:cNvSpPr txBox="1"/>
            <p:nvPr/>
          </p:nvSpPr>
          <p:spPr>
            <a:xfrm>
              <a:off x="-586273" y="353502"/>
              <a:ext cx="1639711" cy="63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US" sz="1100" b="1" u="none" dirty="0" smtClean="0">
                  <a:solidFill>
                    <a:schemeClr val="accent2"/>
                  </a:solidFill>
                  <a:latin typeface="+mn-lt"/>
                </a:rPr>
                <a:t>Met-mast</a:t>
              </a:r>
              <a:endParaRPr lang="en-US" sz="1100" b="1" u="none" dirty="0">
                <a:solidFill>
                  <a:schemeClr val="accent2"/>
                </a:solidFill>
                <a:latin typeface="+mn-lt"/>
              </a:endParaRPr>
            </a:p>
            <a:p>
              <a:pPr algn="r">
                <a:spcAft>
                  <a:spcPts val="0"/>
                </a:spcAft>
              </a:pPr>
              <a:r>
                <a:rPr lang="en-US" sz="1100" b="1" u="none" dirty="0" smtClean="0">
                  <a:solidFill>
                    <a:schemeClr val="accent2"/>
                  </a:solidFill>
                  <a:latin typeface="+mn-lt"/>
                </a:rPr>
                <a:t>anemometers</a:t>
              </a:r>
              <a:endParaRPr lang="en-US" sz="1100" b="1" u="none" dirty="0">
                <a:solidFill>
                  <a:schemeClr val="accent2"/>
                </a:solidFill>
                <a:latin typeface="+mn-lt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988724" y="660247"/>
              <a:ext cx="450208" cy="29787"/>
            </a:xfrm>
            <a:prstGeom prst="straightConnector1">
              <a:avLst/>
            </a:prstGeom>
            <a:noFill/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  <p:cxnSp>
          <p:nvCxnSpPr>
            <p:cNvPr id="39" name="Straight Arrow Connector 38"/>
            <p:cNvCxnSpPr/>
            <p:nvPr/>
          </p:nvCxnSpPr>
          <p:spPr>
            <a:xfrm>
              <a:off x="978593" y="660247"/>
              <a:ext cx="431001" cy="1490961"/>
            </a:xfrm>
            <a:prstGeom prst="straightConnector1">
              <a:avLst/>
            </a:prstGeom>
            <a:noFill/>
            <a:ln w="1905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</p:spPr>
        </p:cxnSp>
      </p:grpSp>
      <p:sp>
        <p:nvSpPr>
          <p:cNvPr id="5" name="Rectangle 4"/>
          <p:cNvSpPr/>
          <p:nvPr/>
        </p:nvSpPr>
        <p:spPr>
          <a:xfrm>
            <a:off x="880084" y="871585"/>
            <a:ext cx="80983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u="none" kern="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Setup:</a:t>
            </a: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836" y="1004162"/>
            <a:ext cx="1663799" cy="2503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TextBox 43"/>
          <p:cNvSpPr txBox="1"/>
          <p:nvPr/>
        </p:nvSpPr>
        <p:spPr>
          <a:xfrm>
            <a:off x="7160812" y="3868866"/>
            <a:ext cx="1954613" cy="127727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t-IT"/>
            </a:defPPr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 b="1" u="none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sz="11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 turbine</a:t>
            </a:r>
            <a:r>
              <a:rPr lang="en-US" sz="1100" dirty="0" smtClean="0"/>
              <a:t>:</a:t>
            </a:r>
          </a:p>
          <a:p>
            <a:r>
              <a:rPr lang="en-US" sz="1100" dirty="0" smtClean="0"/>
              <a:t>NREL Controls Advanced Research Turbine CART 3</a:t>
            </a:r>
          </a:p>
          <a:p>
            <a:r>
              <a:rPr lang="en-US" sz="1100" dirty="0" smtClean="0"/>
              <a:t>3-bladed</a:t>
            </a:r>
          </a:p>
          <a:p>
            <a:r>
              <a:rPr lang="en-US" sz="1100" dirty="0" smtClean="0"/>
              <a:t>Rated power:	600kW</a:t>
            </a:r>
          </a:p>
          <a:p>
            <a:r>
              <a:rPr lang="en-US" sz="1100" dirty="0" smtClean="0"/>
              <a:t>Rotor radius:	20 m</a:t>
            </a:r>
          </a:p>
          <a:p>
            <a:r>
              <a:rPr lang="en-US" sz="1100" dirty="0" smtClean="0"/>
              <a:t>Hub height: 	40 m</a:t>
            </a:r>
          </a:p>
        </p:txBody>
      </p:sp>
      <p:sp>
        <p:nvSpPr>
          <p:cNvPr id="3" name="Rectangle 2"/>
          <p:cNvSpPr/>
          <p:nvPr/>
        </p:nvSpPr>
        <p:spPr>
          <a:xfrm>
            <a:off x="4781260" y="6572226"/>
            <a:ext cx="439575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u="none" dirty="0" smtClean="0">
                <a:solidFill>
                  <a:schemeClr val="accent2"/>
                </a:solidFill>
                <a:latin typeface="+mn-lt"/>
              </a:rPr>
              <a:t>*) Met-mast anemometer interpolation assuming linear shear</a:t>
            </a:r>
            <a:endParaRPr lang="en-US" b="1" dirty="0"/>
          </a:p>
        </p:txBody>
      </p:sp>
      <p:grpSp>
        <p:nvGrpSpPr>
          <p:cNvPr id="25" name="Group 24"/>
          <p:cNvGrpSpPr/>
          <p:nvPr/>
        </p:nvGrpSpPr>
        <p:grpSpPr>
          <a:xfrm>
            <a:off x="1848275" y="3606728"/>
            <a:ext cx="5118100" cy="2394585"/>
            <a:chOff x="1426951" y="3659381"/>
            <a:chExt cx="5118100" cy="2394585"/>
          </a:xfrm>
        </p:grpSpPr>
        <p:pic>
          <p:nvPicPr>
            <p:cNvPr id="41" name="Picture 40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1426951" y="3659381"/>
              <a:ext cx="5118100" cy="23945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Rectangle 3"/>
            <p:cNvSpPr/>
            <p:nvPr/>
          </p:nvSpPr>
          <p:spPr>
            <a:xfrm>
              <a:off x="3372693" y="5136149"/>
              <a:ext cx="24878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u="none" dirty="0" smtClean="0">
                  <a:solidFill>
                    <a:schemeClr val="accent2"/>
                  </a:solidFill>
                </a:rPr>
                <a:t>*</a:t>
              </a:r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366396" y="5273435"/>
              <a:ext cx="24878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u="none" dirty="0" smtClean="0">
                  <a:solidFill>
                    <a:schemeClr val="accent2"/>
                  </a:solidFill>
                </a:rPr>
                <a:t>*</a:t>
              </a:r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748487" y="1545553"/>
            <a:ext cx="3629686" cy="1810394"/>
            <a:chOff x="4748487" y="1545553"/>
            <a:chExt cx="3629686" cy="1810394"/>
          </a:xfrm>
        </p:grpSpPr>
        <p:pic>
          <p:nvPicPr>
            <p:cNvPr id="49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185" y="1545553"/>
              <a:ext cx="2290014" cy="12857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TextBox 50"/>
            <p:cNvSpPr txBox="1"/>
            <p:nvPr/>
          </p:nvSpPr>
          <p:spPr>
            <a:xfrm>
              <a:off x="5413450" y="3017393"/>
              <a:ext cx="11706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fontAlgn="base">
                <a:spcBef>
                  <a:spcPct val="20000"/>
                </a:spcBef>
                <a:spcAft>
                  <a:spcPts val="600"/>
                </a:spcAft>
              </a:pPr>
              <a:r>
                <a:rPr lang="en-US" sz="1600" b="1" u="none" kern="0" dirty="0">
                  <a:solidFill>
                    <a:schemeClr val="accent2"/>
                  </a:solidFill>
                  <a:latin typeface="+mn-lt"/>
                </a:rPr>
                <a:t>Met-mast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748487" y="2825772"/>
              <a:ext cx="3629686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600" b="1" u="none" dirty="0">
                  <a:solidFill>
                    <a:schemeClr val="accent2"/>
                  </a:solidFill>
                  <a:latin typeface="+mn-lt"/>
                </a:rPr>
                <a:t>https://maps.google.com/maps?q=39.909045,-</a:t>
              </a:r>
              <a:r>
                <a:rPr lang="en-US" sz="600" b="1" u="none" dirty="0" smtClean="0">
                  <a:solidFill>
                    <a:schemeClr val="accent2"/>
                  </a:solidFill>
                  <a:latin typeface="+mn-lt"/>
                </a:rPr>
                <a:t>105.222741 </a:t>
              </a:r>
              <a:endParaRPr lang="en-US" sz="600" b="1" u="none" dirty="0">
                <a:solidFill>
                  <a:schemeClr val="accent2"/>
                </a:solidFill>
                <a:latin typeface="+mn-lt"/>
              </a:endParaRPr>
            </a:p>
          </p:txBody>
        </p:sp>
        <p:cxnSp>
          <p:nvCxnSpPr>
            <p:cNvPr id="50" name="Straight Arrow Connector 49"/>
            <p:cNvCxnSpPr>
              <a:stCxn id="51" idx="1"/>
            </p:cNvCxnSpPr>
            <p:nvPr/>
          </p:nvCxnSpPr>
          <p:spPr bwMode="auto">
            <a:xfrm flipV="1">
              <a:off x="5413450" y="2355162"/>
              <a:ext cx="11739" cy="831508"/>
            </a:xfrm>
            <a:prstGeom prst="straightConnector1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8100" cap="flat" cmpd="sng" algn="ctr">
              <a:solidFill>
                <a:srgbClr val="993300"/>
              </a:solidFill>
              <a:prstDash val="solid"/>
              <a:round/>
              <a:headEnd type="oval" w="med" len="med"/>
              <a:tailEnd type="arrow"/>
            </a:ln>
            <a:effectLst/>
          </p:spPr>
        </p:cxnSp>
      </p:grpSp>
      <p:sp>
        <p:nvSpPr>
          <p:cNvPr id="54" name="Rectangle 53"/>
          <p:cNvSpPr/>
          <p:nvPr/>
        </p:nvSpPr>
        <p:spPr>
          <a:xfrm>
            <a:off x="7185134" y="3535387"/>
            <a:ext cx="1748502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600" b="1" u="none" dirty="0">
                <a:solidFill>
                  <a:schemeClr val="accent2"/>
                </a:solidFill>
                <a:latin typeface="+mn-lt"/>
              </a:rPr>
              <a:t>Photo: Fleming et al., </a:t>
            </a:r>
            <a:r>
              <a:rPr lang="en-US" sz="600" b="1" u="none" dirty="0" smtClean="0">
                <a:solidFill>
                  <a:schemeClr val="accent2"/>
                </a:solidFill>
                <a:latin typeface="+mn-lt"/>
              </a:rPr>
              <a:t>2011</a:t>
            </a:r>
            <a:endParaRPr lang="en-US" sz="600" b="1" u="none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627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1052736"/>
                <a:ext cx="8169483" cy="5038928"/>
              </a:xfrm>
            </p:spPr>
            <p:txBody>
              <a:bodyPr/>
              <a:lstStyle/>
              <a:p>
                <a:r>
                  <a:rPr lang="en-US" dirty="0" smtClean="0">
                    <a:solidFill>
                      <a:srgbClr val="99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Rotor effective wind speed</a:t>
                </a:r>
                <a:r>
                  <a:rPr lang="en-US" dirty="0" smtClean="0"/>
                  <a:t>:</a:t>
                </a:r>
                <a:endParaRPr lang="en-US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𝑅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𝐸</m:t>
                          </m:r>
                        </m:sub>
                      </m:sSub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𝐴</m:t>
                          </m:r>
                        </m:den>
                      </m:f>
                      <m:nary>
                        <m:nary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𝐴</m:t>
                          </m:r>
                        </m:sub>
                        <m:sup/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m:rPr>
                              <m:sty m:val="p"/>
                            </m:rPr>
                            <a:rPr lang="en-US" b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d</m:t>
                          </m:r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𝐴</m:t>
                          </m:r>
                        </m:e>
                      </m:nary>
                    </m:oMath>
                  </m:oMathPara>
                </a14:m>
                <a:endPara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  <a:p>
                <a:endParaRPr lang="en-US" dirty="0" smtClean="0"/>
              </a:p>
              <a:p>
                <a:r>
                  <a:rPr lang="en-US" dirty="0" smtClean="0"/>
                  <a:t>Rotor effective wind speed </a:t>
                </a:r>
                <a:r>
                  <a:rPr lang="en-US" dirty="0">
                    <a:solidFill>
                      <a:srgbClr val="99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estimation</a:t>
                </a:r>
                <a:r>
                  <a:rPr lang="en-US" dirty="0" smtClean="0"/>
                  <a:t> from all blades: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b="0" i="1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/>
                                      <a:ea typeface="Cambria Math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(</m:t>
                          </m:r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)</m:t>
                          </m:r>
                        </m:num>
                        <m:den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𝐵</m:t>
                          </m:r>
                        </m:den>
                      </m:f>
                      <m:r>
                        <a:rPr lang="en-US" b="0" i="1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 panose="02040503050406030204" pitchFamily="18" charset="0"/>
                          <a:ea typeface="Cambria Math"/>
                        </a:rPr>
                        <m:t> </m:t>
                      </m:r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𝐴</m:t>
                      </m:r>
                      <m:sSubSup>
                        <m:sSubSup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it-IT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it-IT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𝑅</m:t>
                          </m:r>
                          <m:r>
                            <a:rPr lang="it-IT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𝐸</m:t>
                          </m:r>
                        </m:sub>
                        <m:sup>
                          <m:r>
                            <a:rPr lang="it-IT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</m:d>
                      <m:r>
                        <a:rPr lang="en-US" b="0" i="1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𝑅</m:t>
                      </m:r>
                      <m:sSub>
                        <m:sSub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b="0" i="1" smtClean="0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𝑅</m:t>
                              </m:r>
                              <m:r>
                                <a:rPr lang="it-IT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𝐸</m:t>
                              </m:r>
                            </m:sub>
                          </m:sSub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),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𝛽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),</m:t>
                          </m:r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it-IT" b="0" i="1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b="0" i="1" smtClean="0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𝑅</m:t>
                              </m:r>
                              <m:r>
                                <a:rPr lang="it-IT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𝐸</m:t>
                              </m:r>
                            </m:sub>
                          </m:sSub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b="0" i="1" dirty="0" smtClean="0">
                  <a:latin typeface="Cambria Math"/>
                  <a:ea typeface="Cambria Math"/>
                </a:endParaRPr>
              </a:p>
              <a:p>
                <a:endParaRPr lang="en-US" dirty="0" smtClean="0"/>
              </a:p>
              <a:p>
                <a:r>
                  <a:rPr lang="en-US" dirty="0">
                    <a:solidFill>
                      <a:srgbClr val="99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Field test results:</a:t>
                </a:r>
              </a:p>
              <a:p>
                <a:endParaRPr lang="en-US" dirty="0" smtClean="0"/>
              </a:p>
              <a:p>
                <a:endParaRPr lang="en-US" sz="1200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b="0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pPr>
                  <a:buAutoNum type="arabicParenR"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1052736"/>
                <a:ext cx="8169483" cy="5038928"/>
              </a:xfrm>
              <a:blipFill rotWithShape="0">
                <a:blip r:embed="rId3"/>
                <a:stretch>
                  <a:fillRect l="-448" t="-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Rotor Effective Wind Speed Estimation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2" r="5045" b="16006"/>
          <a:stretch/>
        </p:blipFill>
        <p:spPr bwMode="auto">
          <a:xfrm>
            <a:off x="2303750" y="3693864"/>
            <a:ext cx="5212773" cy="2344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19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/>
          <p:cNvSpPr txBox="1">
            <a:spLocks/>
          </p:cNvSpPr>
          <p:nvPr/>
        </p:nvSpPr>
        <p:spPr bwMode="auto">
          <a:xfrm>
            <a:off x="704850" y="57150"/>
            <a:ext cx="8410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r>
              <a:rPr lang="en-US" u="none" kern="0" dirty="0"/>
              <a:t>Wake Modeling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57791"/>
            <a:ext cx="3897508" cy="1904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774700" y="980728"/>
            <a:ext cx="7973764" cy="2565560"/>
          </a:xfrm>
        </p:spPr>
        <p:txBody>
          <a:bodyPr/>
          <a:lstStyle/>
          <a:p>
            <a:r>
              <a:rPr lang="en-US" dirty="0" smtClean="0"/>
              <a:t>Superposition of </a:t>
            </a:r>
            <a:r>
              <a:rPr lang="en-US" kern="12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Mann’s </a:t>
            </a:r>
            <a:r>
              <a:rPr lang="en-US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turbulent wind </a:t>
            </a:r>
            <a:r>
              <a:rPr lang="en-US" dirty="0" smtClean="0"/>
              <a:t>field with </a:t>
            </a:r>
            <a:r>
              <a:rPr lang="en-US" kern="12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Larsen </a:t>
            </a:r>
            <a:r>
              <a:rPr lang="en-US" kern="12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wake </a:t>
            </a:r>
            <a:r>
              <a:rPr lang="en-US" kern="120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</a:t>
            </a:r>
            <a:endParaRPr lang="en-US" kern="1200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52840" y="3625860"/>
            <a:ext cx="39613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u="none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>Wind speed </a:t>
            </a:r>
            <a:r>
              <a:rPr lang="en-US" sz="1400" b="1" u="none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>deficit </a:t>
            </a:r>
            <a:r>
              <a:rPr lang="en-US" sz="1400" b="1" u="none" kern="0" dirty="0" smtClean="0">
                <a:solidFill>
                  <a:srgbClr val="808080"/>
                </a:solidFill>
                <a:latin typeface="Lucida Sans Unicode"/>
              </a:rPr>
              <a:t>for ambient </a:t>
            </a:r>
            <a:r>
              <a:rPr lang="en-US" sz="1400" b="1" u="none" kern="0" dirty="0">
                <a:solidFill>
                  <a:srgbClr val="808080"/>
                </a:solidFill>
                <a:latin typeface="Lucida Sans Unicode"/>
              </a:rPr>
              <a:t>wind speed </a:t>
            </a:r>
            <a:endParaRPr lang="en-US" sz="1400" b="1" u="none" kern="0" dirty="0" smtClean="0">
              <a:solidFill>
                <a:srgbClr val="808080"/>
              </a:solidFill>
              <a:latin typeface="Lucida Sans Unicode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u="none" kern="0" dirty="0" smtClean="0">
                <a:solidFill>
                  <a:srgbClr val="808080"/>
                </a:solidFill>
                <a:latin typeface="Lucida Sans Unicode"/>
              </a:rPr>
              <a:t>of 8m/s and </a:t>
            </a:r>
            <a:r>
              <a:rPr lang="en-US" sz="1400" b="1" u="none" kern="0" dirty="0">
                <a:solidFill>
                  <a:srgbClr val="808080"/>
                </a:solidFill>
                <a:latin typeface="Lucida Sans Unicode"/>
              </a:rPr>
              <a:t>4D </a:t>
            </a:r>
            <a:r>
              <a:rPr lang="en-US" sz="1400" b="1" u="none" kern="0" dirty="0" smtClean="0">
                <a:solidFill>
                  <a:srgbClr val="808080"/>
                </a:solidFill>
                <a:latin typeface="Lucida Sans Unicode"/>
              </a:rPr>
              <a:t>longitudinal distance:</a:t>
            </a:r>
            <a:endParaRPr lang="en-US" sz="1400" b="1" u="none" kern="0" dirty="0">
              <a:solidFill>
                <a:srgbClr val="808080"/>
              </a:solidFill>
              <a:latin typeface="Lucida Sans Unicode"/>
            </a:endParaRP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5220517" y="2204864"/>
            <a:ext cx="3601574" cy="2275600"/>
            <a:chOff x="930373" y="655971"/>
            <a:chExt cx="4357904" cy="2753477"/>
          </a:xfrm>
        </p:grpSpPr>
        <p:sp>
          <p:nvSpPr>
            <p:cNvPr id="20" name="Trapezoid 19"/>
            <p:cNvSpPr/>
            <p:nvPr/>
          </p:nvSpPr>
          <p:spPr bwMode="auto">
            <a:xfrm rot="16200000">
              <a:off x="2645196" y="-115075"/>
              <a:ext cx="1214538" cy="3753663"/>
            </a:xfrm>
            <a:prstGeom prst="trapezoid">
              <a:avLst>
                <a:gd name="adj" fmla="val 13086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0070C0"/>
                </a:gs>
              </a:gsLst>
              <a:lin ang="36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DE" dirty="0" smtClean="0">
                <a:solidFill>
                  <a:srgbClr val="000000"/>
                </a:solidFill>
              </a:endParaRPr>
            </a:p>
          </p:txBody>
        </p:sp>
        <p:cxnSp>
          <p:nvCxnSpPr>
            <p:cNvPr id="21" name="Gerader Verbinder 11"/>
            <p:cNvCxnSpPr/>
            <p:nvPr/>
          </p:nvCxnSpPr>
          <p:spPr bwMode="auto">
            <a:xfrm flipV="1">
              <a:off x="3923928" y="2399261"/>
              <a:ext cx="567861" cy="20"/>
            </a:xfrm>
            <a:prstGeom prst="line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3" name="Pfeil nach rechts 3"/>
            <p:cNvSpPr/>
            <p:nvPr/>
          </p:nvSpPr>
          <p:spPr bwMode="auto">
            <a:xfrm>
              <a:off x="1016965" y="2747084"/>
              <a:ext cx="1536263" cy="578391"/>
            </a:xfrm>
            <a:prstGeom prst="rightArrow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l" eaLnBrk="1" hangingPunct="1">
                <a:spcBef>
                  <a:spcPct val="20000"/>
                </a:spcBef>
              </a:pPr>
              <a:r>
                <a:rPr lang="en-US" sz="1100" b="1" u="none" dirty="0" smtClean="0">
                  <a:solidFill>
                    <a:schemeClr val="bg1"/>
                  </a:solidFill>
                  <a:latin typeface="+mn-lt"/>
                </a:rPr>
                <a:t>Wind direction</a:t>
              </a:r>
              <a:endParaRPr lang="en-US" sz="1100" b="1" u="none" dirty="0">
                <a:solidFill>
                  <a:schemeClr val="bg1"/>
                </a:solidFill>
                <a:latin typeface="+mn-lt"/>
              </a:endParaRPr>
            </a:p>
          </p:txBody>
        </p:sp>
        <p:cxnSp>
          <p:nvCxnSpPr>
            <p:cNvPr id="27" name="Gerader Verbinder 11"/>
            <p:cNvCxnSpPr/>
            <p:nvPr/>
          </p:nvCxnSpPr>
          <p:spPr bwMode="auto">
            <a:xfrm>
              <a:off x="1374943" y="1196752"/>
              <a:ext cx="2544339" cy="0"/>
            </a:xfrm>
            <a:prstGeom prst="line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28" name="Textfeld 14"/>
            <p:cNvSpPr txBox="1"/>
            <p:nvPr/>
          </p:nvSpPr>
          <p:spPr>
            <a:xfrm>
              <a:off x="2206413" y="655971"/>
              <a:ext cx="1307701" cy="521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>
                <a:spcAft>
                  <a:spcPts val="0"/>
                </a:spcAft>
                <a:defRPr sz="1100" b="1" u="none">
                  <a:solidFill>
                    <a:schemeClr val="accent2"/>
                  </a:solidFill>
                  <a:latin typeface="+mn-lt"/>
                </a:defRPr>
              </a:lvl1pPr>
            </a:lstStyle>
            <a:p>
              <a:r>
                <a:rPr lang="en-US" dirty="0" smtClean="0"/>
                <a:t>Longitudinal</a:t>
              </a:r>
            </a:p>
            <a:p>
              <a:r>
                <a:rPr lang="en-US" dirty="0" smtClean="0"/>
                <a:t>Distance=4D</a:t>
              </a:r>
              <a:endParaRPr lang="en-US" dirty="0"/>
            </a:p>
          </p:txBody>
        </p:sp>
        <p:cxnSp>
          <p:nvCxnSpPr>
            <p:cNvPr id="29" name="Gerader Verbinder 11"/>
            <p:cNvCxnSpPr/>
            <p:nvPr/>
          </p:nvCxnSpPr>
          <p:spPr bwMode="auto">
            <a:xfrm rot="5400000" flipV="1">
              <a:off x="4115654" y="2084139"/>
              <a:ext cx="624647" cy="12"/>
            </a:xfrm>
            <a:prstGeom prst="line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30" name="Textfeld 14"/>
            <p:cNvSpPr txBox="1"/>
            <p:nvPr/>
          </p:nvSpPr>
          <p:spPr>
            <a:xfrm>
              <a:off x="4374322" y="1832888"/>
              <a:ext cx="913955" cy="5213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>
                <a:spcAft>
                  <a:spcPts val="0"/>
                </a:spcAft>
                <a:defRPr sz="1100" b="1" u="none">
                  <a:solidFill>
                    <a:schemeClr val="accent2"/>
                  </a:solidFill>
                  <a:latin typeface="+mn-lt"/>
                </a:defRPr>
              </a:lvl1pPr>
            </a:lstStyle>
            <a:p>
              <a:r>
                <a:rPr lang="en-US" dirty="0" smtClean="0"/>
                <a:t>Lateral </a:t>
              </a:r>
            </a:p>
            <a:p>
              <a:r>
                <a:rPr lang="en-US" dirty="0" smtClean="0"/>
                <a:t>distance</a:t>
              </a:r>
              <a:endParaRPr lang="en-US" dirty="0"/>
            </a:p>
          </p:txBody>
        </p:sp>
        <p:cxnSp>
          <p:nvCxnSpPr>
            <p:cNvPr id="32" name="Gerader Verbinder 11"/>
            <p:cNvCxnSpPr>
              <a:stCxn id="20" idx="0"/>
            </p:cNvCxnSpPr>
            <p:nvPr/>
          </p:nvCxnSpPr>
          <p:spPr bwMode="auto">
            <a:xfrm>
              <a:off x="1375634" y="1761757"/>
              <a:ext cx="3120192" cy="0"/>
            </a:xfrm>
            <a:prstGeom prst="line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7" name="Textfeld 14"/>
            <p:cNvSpPr txBox="1"/>
            <p:nvPr/>
          </p:nvSpPr>
          <p:spPr>
            <a:xfrm>
              <a:off x="3385820" y="2869454"/>
              <a:ext cx="1088522" cy="5399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>
                <a:spcAft>
                  <a:spcPts val="0"/>
                </a:spcAft>
                <a:defRPr sz="1100" b="1" u="none">
                  <a:solidFill>
                    <a:schemeClr val="accent2"/>
                  </a:solidFill>
                  <a:latin typeface="+mn-lt"/>
                </a:defRPr>
              </a:lvl1pPr>
            </a:lstStyle>
            <a:p>
              <a:r>
                <a:rPr lang="en-US" dirty="0" smtClean="0"/>
                <a:t>Downwind</a:t>
              </a:r>
            </a:p>
            <a:p>
              <a:r>
                <a:rPr lang="en-US" dirty="0" smtClean="0"/>
                <a:t>turbine</a:t>
              </a:r>
              <a:endParaRPr lang="en-US" dirty="0"/>
            </a:p>
          </p:txBody>
        </p:sp>
        <p:sp>
          <p:nvSpPr>
            <p:cNvPr id="39" name="Textfeld 14"/>
            <p:cNvSpPr txBox="1"/>
            <p:nvPr/>
          </p:nvSpPr>
          <p:spPr>
            <a:xfrm>
              <a:off x="930373" y="2252047"/>
              <a:ext cx="842188" cy="521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t-IT"/>
              </a:defPPr>
              <a:lvl1pPr>
                <a:spcAft>
                  <a:spcPts val="0"/>
                </a:spcAft>
                <a:defRPr sz="1100" b="1" u="none">
                  <a:solidFill>
                    <a:schemeClr val="accent2"/>
                  </a:solidFill>
                  <a:latin typeface="+mn-lt"/>
                </a:defRPr>
              </a:lvl1pPr>
            </a:lstStyle>
            <a:p>
              <a:r>
                <a:rPr lang="en-US" dirty="0" smtClean="0"/>
                <a:t>Upwind</a:t>
              </a:r>
            </a:p>
            <a:p>
              <a:r>
                <a:rPr lang="en-US" dirty="0" smtClean="0"/>
                <a:t>turbine</a:t>
              </a:r>
              <a:endParaRPr lang="en-US" dirty="0"/>
            </a:p>
          </p:txBody>
        </p:sp>
        <p:cxnSp>
          <p:nvCxnSpPr>
            <p:cNvPr id="40" name="Gerader Verbinder 11"/>
            <p:cNvCxnSpPr/>
            <p:nvPr/>
          </p:nvCxnSpPr>
          <p:spPr bwMode="auto">
            <a:xfrm rot="5400000" flipV="1">
              <a:off x="3515852" y="1551022"/>
              <a:ext cx="831405" cy="13"/>
            </a:xfrm>
            <a:prstGeom prst="line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1" name="Gruppieren 33"/>
            <p:cNvGrpSpPr/>
            <p:nvPr/>
          </p:nvGrpSpPr>
          <p:grpSpPr>
            <a:xfrm>
              <a:off x="3897572" y="1951941"/>
              <a:ext cx="108900" cy="900000"/>
              <a:chOff x="2138968" y="4421872"/>
              <a:chExt cx="108900" cy="900000"/>
            </a:xfrm>
          </p:grpSpPr>
          <p:sp>
            <p:nvSpPr>
              <p:cNvPr id="46" name="Ellipse 34"/>
              <p:cNvSpPr/>
              <p:nvPr/>
            </p:nvSpPr>
            <p:spPr bwMode="auto">
              <a:xfrm>
                <a:off x="2139868" y="4817564"/>
                <a:ext cx="108000" cy="1080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DE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hteck 35"/>
              <p:cNvSpPr/>
              <p:nvPr/>
            </p:nvSpPr>
            <p:spPr bwMode="auto">
              <a:xfrm>
                <a:off x="2138968" y="4421872"/>
                <a:ext cx="72008" cy="900000"/>
              </a:xfrm>
              <a:prstGeom prst="rect">
                <a:avLst/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DE" dirty="0" smtClean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42" name="Gerader Verbinder 11"/>
            <p:cNvCxnSpPr/>
            <p:nvPr/>
          </p:nvCxnSpPr>
          <p:spPr bwMode="auto">
            <a:xfrm rot="5400000" flipV="1">
              <a:off x="932025" y="1527718"/>
              <a:ext cx="831405" cy="13"/>
            </a:xfrm>
            <a:prstGeom prst="line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uppieren 25"/>
            <p:cNvGrpSpPr/>
            <p:nvPr/>
          </p:nvGrpSpPr>
          <p:grpSpPr>
            <a:xfrm>
              <a:off x="1307844" y="1309293"/>
              <a:ext cx="108900" cy="900000"/>
              <a:chOff x="2138968" y="4421872"/>
              <a:chExt cx="108900" cy="900000"/>
            </a:xfrm>
          </p:grpSpPr>
          <p:sp>
            <p:nvSpPr>
              <p:cNvPr id="44" name="Ellipse 17"/>
              <p:cNvSpPr/>
              <p:nvPr/>
            </p:nvSpPr>
            <p:spPr bwMode="auto">
              <a:xfrm>
                <a:off x="2139868" y="4817564"/>
                <a:ext cx="108000" cy="1080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DE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hteck 16"/>
              <p:cNvSpPr/>
              <p:nvPr/>
            </p:nvSpPr>
            <p:spPr bwMode="auto">
              <a:xfrm>
                <a:off x="2138968" y="4421872"/>
                <a:ext cx="72008" cy="900000"/>
              </a:xfrm>
              <a:prstGeom prst="rect">
                <a:avLst/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DE" dirty="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" name="Rectangle 3"/>
          <p:cNvSpPr/>
          <p:nvPr/>
        </p:nvSpPr>
        <p:spPr>
          <a:xfrm>
            <a:off x="5229592" y="1700808"/>
            <a:ext cx="19527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u="none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>Wind farm layout: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ontent Placeholder 21"/>
              <p:cNvSpPr txBox="1">
                <a:spLocks/>
              </p:cNvSpPr>
              <p:nvPr/>
            </p:nvSpPr>
            <p:spPr bwMode="auto">
              <a:xfrm>
                <a:off x="816678" y="1721204"/>
                <a:ext cx="4259378" cy="15099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defRPr sz="1600" b="1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•"/>
                  <a:defRPr sz="1600" b="1">
                    <a:solidFill>
                      <a:schemeClr val="accent2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Lucida Sans Unicode" pitchFamily="34" charset="0"/>
                  <a:buChar char="‑"/>
                  <a:defRPr sz="1600" b="1">
                    <a:solidFill>
                      <a:schemeClr val="accent2"/>
                    </a:solidFill>
                    <a:latin typeface="+mn-lt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600" b="1">
                    <a:solidFill>
                      <a:schemeClr val="accent2"/>
                    </a:solidFill>
                    <a:latin typeface="+mn-lt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 b="1">
                    <a:solidFill>
                      <a:schemeClr val="accent2"/>
                    </a:solidFill>
                    <a:latin typeface="+mn-lt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chemeClr val="accent2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chemeClr val="accent2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chemeClr val="accent2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b="1">
                    <a:solidFill>
                      <a:schemeClr val="accent2"/>
                    </a:solidFill>
                    <a:latin typeface="+mn-lt"/>
                  </a:defRPr>
                </a:lvl9pPr>
              </a:lstStyle>
              <a:p>
                <a:r>
                  <a:rPr lang="en-US" u="none" kern="0" dirty="0" smtClean="0">
                    <a:solidFill>
                      <a:srgbClr val="808080"/>
                    </a:solidFill>
                  </a:rPr>
                  <a:t>Larsen wake model (1st order appr.):</a:t>
                </a:r>
              </a:p>
              <a:p>
                <a:pPr>
                  <a:buFontTx/>
                  <a:buChar char="-"/>
                </a:pPr>
                <a:r>
                  <a:rPr lang="de-DE" u="none" kern="0" dirty="0" smtClean="0">
                    <a:solidFill>
                      <a:srgbClr val="808080"/>
                    </a:solidFill>
                  </a:rPr>
                  <a:t>Deterministic</a:t>
                </a:r>
                <a:endParaRPr lang="en-US" u="none" kern="0" dirty="0" smtClean="0">
                  <a:solidFill>
                    <a:srgbClr val="808080"/>
                  </a:solidFill>
                </a:endParaRPr>
              </a:p>
              <a:p>
                <a:pPr>
                  <a:buFontTx/>
                  <a:buChar char="-"/>
                </a:pPr>
                <a:r>
                  <a:rPr lang="en-US" u="none" kern="0" dirty="0" smtClean="0">
                    <a:solidFill>
                      <a:srgbClr val="808080"/>
                    </a:solidFill>
                  </a:rPr>
                  <a:t>Prandtl’s mixing length theory</a:t>
                </a:r>
              </a:p>
              <a:p>
                <a:pPr>
                  <a:buFontTx/>
                  <a:buChar char="-"/>
                </a:pPr>
                <a:r>
                  <a:rPr lang="en-US" u="none" kern="0" dirty="0">
                    <a:solidFill>
                      <a:srgbClr val="808080"/>
                    </a:solidFill>
                  </a:rPr>
                  <a:t>Stationary, </a:t>
                </a:r>
                <a:r>
                  <a:rPr lang="en-US" u="none" kern="0" dirty="0" smtClean="0">
                    <a:solidFill>
                      <a:srgbClr val="808080"/>
                    </a:solidFill>
                  </a:rPr>
                  <a:t>axisymmetric</a:t>
                </a:r>
              </a:p>
              <a:p>
                <a:pPr>
                  <a:buFontTx/>
                  <a:buChar char="-"/>
                </a:pPr>
                <a:r>
                  <a:rPr lang="en-US" u="none" kern="0" dirty="0" smtClean="0">
                    <a:solidFill>
                      <a:srgbClr val="808080"/>
                    </a:solidFill>
                  </a:rPr>
                  <a:t>Parameters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u="none" kern="0" smtClean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i="1" u="none" kern="0" smtClean="0">
                            <a:solidFill>
                              <a:srgbClr val="808080"/>
                            </a:solidFill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de-DE" u="none" kern="0" smtClean="0">
                            <a:solidFill>
                              <a:srgbClr val="808080"/>
                            </a:solidFill>
                            <a:latin typeface="Cambria Math"/>
                          </a:rPr>
                          <m:t>𝐭𝐡𝐫𝐮𝐬𝐭</m:t>
                        </m:r>
                      </m:sub>
                    </m:sSub>
                  </m:oMath>
                </a14:m>
                <a:r>
                  <a:rPr lang="en-US" u="none" kern="0" dirty="0" smtClean="0">
                    <a:solidFill>
                      <a:srgbClr val="808080"/>
                    </a:solidFill>
                  </a:rPr>
                  <a:t>,</a:t>
                </a:r>
                <a:r>
                  <a:rPr lang="de-DE" u="none" kern="0" dirty="0">
                    <a:solidFill>
                      <a:srgbClr val="80808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DE" i="1" u="none" kern="0" smtClean="0">
                        <a:solidFill>
                          <a:srgbClr val="808080"/>
                        </a:solidFill>
                        <a:latin typeface="Cambria Math"/>
                      </a:rPr>
                      <m:t>𝑽</m:t>
                    </m:r>
                  </m:oMath>
                </a14:m>
                <a:r>
                  <a:rPr lang="en-US" u="none" kern="0" dirty="0" smtClean="0">
                    <a:solidFill>
                      <a:srgbClr val="808080"/>
                    </a:solidFill>
                  </a:rPr>
                  <a:t>, turbulence,</a:t>
                </a:r>
                <a:br>
                  <a:rPr lang="en-US" u="none" kern="0" dirty="0" smtClean="0">
                    <a:solidFill>
                      <a:srgbClr val="808080"/>
                    </a:solidFill>
                  </a:rPr>
                </a:br>
                <a:r>
                  <a:rPr lang="en-US" u="none" kern="0" dirty="0" smtClean="0">
                    <a:solidFill>
                      <a:srgbClr val="808080"/>
                    </a:solidFill>
                  </a:rPr>
                  <a:t>geometry)</a:t>
                </a:r>
              </a:p>
            </p:txBody>
          </p:sp>
        </mc:Choice>
        <mc:Fallback xmlns="">
          <p:sp>
            <p:nvSpPr>
              <p:cNvPr id="36" name="Content Placeholder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16678" y="1721204"/>
                <a:ext cx="4259378" cy="1509916"/>
              </a:xfrm>
              <a:prstGeom prst="rect">
                <a:avLst/>
              </a:prstGeom>
              <a:blipFill rotWithShape="0">
                <a:blip r:embed="rId4"/>
                <a:stretch>
                  <a:fillRect l="-1574" t="-806" b="-2137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5191119" y="5174246"/>
            <a:ext cx="2029723" cy="116955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 b="1" u="none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 turbines:</a:t>
            </a:r>
          </a:p>
          <a:p>
            <a:r>
              <a:rPr lang="en-US" dirty="0"/>
              <a:t>R</a:t>
            </a:r>
            <a:r>
              <a:rPr lang="en-US" dirty="0" smtClean="0"/>
              <a:t>ated power:    3 MW</a:t>
            </a:r>
          </a:p>
          <a:p>
            <a:r>
              <a:rPr lang="en-US" dirty="0" smtClean="0"/>
              <a:t>Rotor radius:    47 m</a:t>
            </a:r>
          </a:p>
          <a:p>
            <a:r>
              <a:rPr lang="en-US" dirty="0"/>
              <a:t>H</a:t>
            </a:r>
            <a:r>
              <a:rPr lang="en-US" dirty="0" smtClean="0"/>
              <a:t>ub height:      80 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31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in Wake Interference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111" y="2420888"/>
            <a:ext cx="3566842" cy="1944215"/>
          </a:xfrm>
        </p:spPr>
        <p:txBody>
          <a:bodyPr/>
          <a:lstStyle/>
          <a:p>
            <a:pPr algn="r"/>
            <a:r>
              <a:rPr lang="en-US" dirty="0" smtClean="0"/>
              <a:t>Each subplot represents a different wake overlap indicated by the </a:t>
            </a:r>
            <a:r>
              <a:rPr lang="en-US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lateral distance</a:t>
            </a:r>
            <a:r>
              <a:rPr lang="en-US" dirty="0" smtClean="0"/>
              <a:t> between rotor and wake center</a:t>
            </a:r>
            <a:r>
              <a:rPr lang="en-US" dirty="0">
                <a:solidFill>
                  <a:srgbClr val="808080"/>
                </a:solidFill>
              </a:rPr>
              <a:t> </a:t>
            </a:r>
            <a:r>
              <a:rPr lang="en-US" dirty="0" smtClean="0">
                <a:solidFill>
                  <a:srgbClr val="808080"/>
                </a:solidFill>
              </a:rPr>
              <a:t>▶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291668" y="5585841"/>
            <a:ext cx="4007785" cy="574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defRPr sz="16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Lucida Sans Unicode" pitchFamily="34" charset="0"/>
              <a:buChar char="‑"/>
              <a:defRPr sz="1600" b="1">
                <a:solidFill>
                  <a:schemeClr val="accent2"/>
                </a:solidFill>
                <a:latin typeface="+mn-lt"/>
              </a:defRPr>
            </a:lvl3pPr>
            <a:lvl4pPr marL="1562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 b="1">
                <a:solidFill>
                  <a:schemeClr val="accent2"/>
                </a:solidFill>
                <a:latin typeface="+mn-lt"/>
              </a:defRPr>
            </a:lvl4pPr>
            <a:lvl5pPr marL="1981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accent2"/>
                </a:solidFill>
                <a:latin typeface="+mn-lt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accent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accent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accent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b="1">
                <a:solidFill>
                  <a:schemeClr val="accent2"/>
                </a:solidFill>
                <a:latin typeface="+mn-lt"/>
              </a:defRPr>
            </a:lvl9pPr>
          </a:lstStyle>
          <a:p>
            <a:pPr algn="r"/>
            <a:r>
              <a:rPr lang="en-US" u="none" kern="0" dirty="0" smtClean="0">
                <a:solidFill>
                  <a:srgbClr val="808080"/>
                </a:solidFill>
              </a:rPr>
              <a:t>The estimator can also detect an </a:t>
            </a:r>
            <a:r>
              <a:rPr lang="en-US" u="none" kern="0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 in turbulence</a:t>
            </a:r>
            <a:r>
              <a:rPr lang="en-US" u="none" kern="0" dirty="0" smtClean="0">
                <a:solidFill>
                  <a:srgbClr val="808080"/>
                </a:solidFill>
              </a:rPr>
              <a:t> intensity ▶</a:t>
            </a:r>
            <a:endParaRPr lang="en-US" u="none" kern="0" dirty="0">
              <a:solidFill>
                <a:srgbClr val="808080"/>
              </a:solidFill>
            </a:endParaRP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1382585" y="1340768"/>
            <a:ext cx="2378463" cy="855762"/>
            <a:chOff x="1307844" y="852993"/>
            <a:chExt cx="4213593" cy="1516033"/>
          </a:xfrm>
        </p:grpSpPr>
        <p:sp>
          <p:nvSpPr>
            <p:cNvPr id="18" name="Trapezoid 17"/>
            <p:cNvSpPr/>
            <p:nvPr/>
          </p:nvSpPr>
          <p:spPr bwMode="auto">
            <a:xfrm rot="16200000">
              <a:off x="2645196" y="-115075"/>
              <a:ext cx="1214538" cy="3753663"/>
            </a:xfrm>
            <a:prstGeom prst="trapezoid">
              <a:avLst>
                <a:gd name="adj" fmla="val 13086"/>
              </a:avLst>
            </a:prstGeom>
            <a:gradFill flip="none" rotWithShape="1">
              <a:gsLst>
                <a:gs pos="100000">
                  <a:schemeClr val="bg1"/>
                </a:gs>
                <a:gs pos="0">
                  <a:srgbClr val="0070C0"/>
                </a:gs>
              </a:gsLst>
              <a:lin ang="3600000" scaled="0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de-DE" sz="700" dirty="0" smtClean="0">
                <a:solidFill>
                  <a:srgbClr val="000000"/>
                </a:solidFill>
              </a:endParaRPr>
            </a:p>
          </p:txBody>
        </p:sp>
        <p:cxnSp>
          <p:nvCxnSpPr>
            <p:cNvPr id="19" name="Gerader Verbinder 11"/>
            <p:cNvCxnSpPr/>
            <p:nvPr/>
          </p:nvCxnSpPr>
          <p:spPr bwMode="auto">
            <a:xfrm flipV="1">
              <a:off x="3878918" y="1300313"/>
              <a:ext cx="624647" cy="19"/>
            </a:xfrm>
            <a:prstGeom prst="line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Gerader Verbinder 11"/>
            <p:cNvCxnSpPr/>
            <p:nvPr/>
          </p:nvCxnSpPr>
          <p:spPr bwMode="auto">
            <a:xfrm rot="5400000" flipV="1">
              <a:off x="4227462" y="1514499"/>
              <a:ext cx="473998" cy="9"/>
            </a:xfrm>
            <a:prstGeom prst="line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30" name="Textfeld 14"/>
            <p:cNvSpPr txBox="1"/>
            <p:nvPr/>
          </p:nvSpPr>
          <p:spPr>
            <a:xfrm>
              <a:off x="4464456" y="1310061"/>
              <a:ext cx="1056981" cy="4634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DE" sz="1100" b="1" u="none" dirty="0">
                  <a:solidFill>
                    <a:schemeClr val="accent2"/>
                  </a:solidFill>
                  <a:latin typeface="+mn-lt"/>
                </a:rPr>
                <a:t>-0.5D</a:t>
              </a:r>
            </a:p>
          </p:txBody>
        </p:sp>
        <p:cxnSp>
          <p:nvCxnSpPr>
            <p:cNvPr id="31" name="Gerader Verbinder 11"/>
            <p:cNvCxnSpPr>
              <a:stCxn id="18" idx="0"/>
            </p:cNvCxnSpPr>
            <p:nvPr/>
          </p:nvCxnSpPr>
          <p:spPr bwMode="auto">
            <a:xfrm>
              <a:off x="1375634" y="1761757"/>
              <a:ext cx="3120192" cy="0"/>
            </a:xfrm>
            <a:prstGeom prst="line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5" name="Gruppieren 33"/>
            <p:cNvGrpSpPr/>
            <p:nvPr/>
          </p:nvGrpSpPr>
          <p:grpSpPr>
            <a:xfrm>
              <a:off x="3880948" y="852993"/>
              <a:ext cx="108901" cy="899999"/>
              <a:chOff x="2122344" y="3322924"/>
              <a:chExt cx="108901" cy="899999"/>
            </a:xfrm>
          </p:grpSpPr>
          <p:sp>
            <p:nvSpPr>
              <p:cNvPr id="40" name="Ellipse 34"/>
              <p:cNvSpPr/>
              <p:nvPr/>
            </p:nvSpPr>
            <p:spPr bwMode="auto">
              <a:xfrm>
                <a:off x="2123246" y="3712658"/>
                <a:ext cx="107999" cy="107999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DE" sz="7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hteck 35"/>
              <p:cNvSpPr/>
              <p:nvPr/>
            </p:nvSpPr>
            <p:spPr bwMode="auto">
              <a:xfrm>
                <a:off x="2122344" y="3322924"/>
                <a:ext cx="72007" cy="899999"/>
              </a:xfrm>
              <a:prstGeom prst="rect">
                <a:avLst/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DE" sz="700" dirty="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37" name="Gruppieren 25"/>
            <p:cNvGrpSpPr/>
            <p:nvPr/>
          </p:nvGrpSpPr>
          <p:grpSpPr>
            <a:xfrm>
              <a:off x="1307844" y="1309293"/>
              <a:ext cx="108900" cy="900000"/>
              <a:chOff x="2138968" y="4421872"/>
              <a:chExt cx="108900" cy="900000"/>
            </a:xfrm>
          </p:grpSpPr>
          <p:sp>
            <p:nvSpPr>
              <p:cNvPr id="38" name="Ellipse 17"/>
              <p:cNvSpPr/>
              <p:nvPr/>
            </p:nvSpPr>
            <p:spPr bwMode="auto">
              <a:xfrm>
                <a:off x="2139868" y="4817564"/>
                <a:ext cx="108000" cy="10800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DE" sz="7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hteck 16"/>
              <p:cNvSpPr/>
              <p:nvPr/>
            </p:nvSpPr>
            <p:spPr bwMode="auto">
              <a:xfrm>
                <a:off x="2138968" y="4421872"/>
                <a:ext cx="72008" cy="900000"/>
              </a:xfrm>
              <a:prstGeom prst="rect">
                <a:avLst/>
              </a:prstGeom>
              <a:solidFill>
                <a:schemeClr val="accent2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de-DE" sz="700" dirty="0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299454" y="1366880"/>
            <a:ext cx="4593026" cy="2316030"/>
            <a:chOff x="971600" y="1366880"/>
            <a:chExt cx="4593026" cy="2316030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1366880"/>
              <a:ext cx="4593026" cy="23160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1164370" y="2481354"/>
              <a:ext cx="832774" cy="954565"/>
              <a:chOff x="-1188640" y="2373946"/>
              <a:chExt cx="832774" cy="954565"/>
            </a:xfrm>
          </p:grpSpPr>
          <p:sp>
            <p:nvSpPr>
              <p:cNvPr id="24" name="Rectangle 23"/>
              <p:cNvSpPr/>
              <p:nvPr/>
            </p:nvSpPr>
            <p:spPr bwMode="auto">
              <a:xfrm>
                <a:off x="-832049" y="3078651"/>
                <a:ext cx="119591" cy="24986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Arc 25"/>
              <p:cNvSpPr>
                <a:spLocks noChangeAspect="1"/>
              </p:cNvSpPr>
              <p:nvPr/>
            </p:nvSpPr>
            <p:spPr bwMode="auto">
              <a:xfrm rot="18900000">
                <a:off x="-1188640" y="2373946"/>
                <a:ext cx="832774" cy="832774"/>
              </a:xfrm>
              <a:prstGeom prst="arc">
                <a:avLst/>
              </a:prstGeom>
              <a:solidFill>
                <a:srgbClr val="92D0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Arc 24"/>
              <p:cNvSpPr/>
              <p:nvPr/>
            </p:nvSpPr>
            <p:spPr bwMode="auto">
              <a:xfrm rot="8100000">
                <a:off x="-1188640" y="2373946"/>
                <a:ext cx="832774" cy="832774"/>
              </a:xfrm>
              <a:prstGeom prst="arc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 bwMode="auto">
              <a:xfrm>
                <a:off x="-1188640" y="2373946"/>
                <a:ext cx="832774" cy="832774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Arc 19"/>
              <p:cNvSpPr/>
              <p:nvPr/>
            </p:nvSpPr>
            <p:spPr bwMode="auto">
              <a:xfrm rot="2700000">
                <a:off x="-1188640" y="2373946"/>
                <a:ext cx="832774" cy="832774"/>
              </a:xfrm>
              <a:prstGeom prst="arc">
                <a:avLst/>
              </a:prstGeom>
              <a:solidFill>
                <a:srgbClr val="00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Arc 20"/>
              <p:cNvSpPr/>
              <p:nvPr/>
            </p:nvSpPr>
            <p:spPr bwMode="auto">
              <a:xfrm rot="13500000">
                <a:off x="-1188640" y="2373946"/>
                <a:ext cx="832774" cy="832774"/>
              </a:xfrm>
              <a:prstGeom prst="arc">
                <a:avLst/>
              </a:prstGeom>
              <a:solidFill>
                <a:srgbClr val="0070C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endParaRPr lang="en-US" dirty="0" smtClean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13" name="Straight Arrow Connector 12"/>
            <p:cNvCxnSpPr/>
            <p:nvPr/>
          </p:nvCxnSpPr>
          <p:spPr bwMode="auto">
            <a:xfrm flipV="1">
              <a:off x="1835696" y="2641388"/>
              <a:ext cx="697790" cy="256353"/>
            </a:xfrm>
            <a:prstGeom prst="straightConnector1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8100" cap="flat" cmpd="sng" algn="ctr">
              <a:solidFill>
                <a:srgbClr val="993300"/>
              </a:solidFill>
              <a:prstDash val="solid"/>
              <a:round/>
              <a:headEnd type="oval" w="med" len="med"/>
              <a:tailEnd type="arrow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1331640" y="1962442"/>
              <a:ext cx="1172894" cy="935299"/>
            </a:xfrm>
            <a:prstGeom prst="straightConnector1">
              <a:avLst/>
            </a:prstGeom>
            <a:gradFill rotWithShape="0">
              <a:gsLst>
                <a:gs pos="0">
                  <a:srgbClr val="C0C0C0">
                    <a:gamma/>
                    <a:tint val="3451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38100" cap="flat" cmpd="sng" algn="ctr">
              <a:solidFill>
                <a:srgbClr val="993300"/>
              </a:solidFill>
              <a:prstDash val="solid"/>
              <a:round/>
              <a:headEnd type="oval" w="med" len="med"/>
              <a:tailEnd type="arrow"/>
            </a:ln>
            <a:effectLst/>
          </p:spPr>
        </p:cxnSp>
        <p:sp>
          <p:nvSpPr>
            <p:cNvPr id="9" name="Oval 8"/>
            <p:cNvSpPr/>
            <p:nvPr/>
          </p:nvSpPr>
          <p:spPr bwMode="auto">
            <a:xfrm>
              <a:off x="2378766" y="1371674"/>
              <a:ext cx="393459" cy="220074"/>
            </a:xfrm>
            <a:prstGeom prst="ellipse">
              <a:avLst/>
            </a:prstGeom>
            <a:noFill/>
            <a:ln w="28575" cap="flat" cmpd="sng" algn="ctr">
              <a:solidFill>
                <a:srgbClr val="99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dirty="0" smtClean="0">
                <a:solidFill>
                  <a:srgbClr val="FF0000"/>
                </a:solidFill>
              </a:endParaRPr>
            </a:p>
          </p:txBody>
        </p:sp>
      </p:grpSp>
      <p:cxnSp>
        <p:nvCxnSpPr>
          <p:cNvPr id="42" name="Straight Arrow Connector 13"/>
          <p:cNvCxnSpPr/>
          <p:nvPr/>
        </p:nvCxnSpPr>
        <p:spPr bwMode="auto">
          <a:xfrm flipV="1">
            <a:off x="3771404" y="1516460"/>
            <a:ext cx="1804541" cy="198459"/>
          </a:xfrm>
          <a:prstGeom prst="straightConnector1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38100" cap="flat" cmpd="sng" algn="ctr">
            <a:solidFill>
              <a:srgbClr val="993300"/>
            </a:solidFill>
            <a:prstDash val="solid"/>
            <a:round/>
            <a:headEnd type="oval" w="med" len="med"/>
            <a:tailEnd type="arrow"/>
          </a:ln>
          <a:effectLst/>
        </p:spPr>
      </p:cxn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5" r="1729"/>
          <a:stretch/>
        </p:blipFill>
        <p:spPr bwMode="auto">
          <a:xfrm>
            <a:off x="4299453" y="3861048"/>
            <a:ext cx="4593027" cy="2322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35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/>
          </p:cNvSpPr>
          <p:nvPr/>
        </p:nvSpPr>
        <p:spPr bwMode="auto">
          <a:xfrm>
            <a:off x="704850" y="57150"/>
            <a:ext cx="8410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r>
              <a:rPr lang="en-US" u="none" kern="0" dirty="0"/>
              <a:t>Wake Impingement Detection</a:t>
            </a:r>
            <a:br>
              <a:rPr lang="en-US" u="none" kern="0" dirty="0"/>
            </a:br>
            <a:r>
              <a:rPr lang="en-US" u="none" kern="0" dirty="0" smtClean="0"/>
              <a:t>Based </a:t>
            </a:r>
            <a:r>
              <a:rPr lang="en-US" u="none" kern="0" dirty="0"/>
              <a:t>on SEWS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5" r="3565"/>
          <a:stretch/>
        </p:blipFill>
        <p:spPr bwMode="auto">
          <a:xfrm>
            <a:off x="2221613" y="2808233"/>
            <a:ext cx="5463729" cy="3578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769853" y="6450444"/>
            <a:ext cx="1858803" cy="246221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000" b="1" u="none" dirty="0" smtClean="0">
                <a:solidFill>
                  <a:srgbClr val="000000"/>
                </a:solidFill>
                <a:latin typeface="Lucida Sans Unicode"/>
              </a:rPr>
              <a:t>Yaw Misalignment = 0°</a:t>
            </a:r>
            <a:endParaRPr lang="en-US" sz="1000" b="1" u="none" dirty="0">
              <a:solidFill>
                <a:srgbClr val="000000"/>
              </a:solidFill>
              <a:latin typeface="Lucida Sans Unicode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7263363" y="5342000"/>
            <a:ext cx="1289000" cy="253916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000" b="1" u="none" dirty="0" smtClean="0">
                <a:solidFill>
                  <a:srgbClr val="000000"/>
                </a:solidFill>
                <a:latin typeface="Lucida Sans Unicode"/>
              </a:rPr>
              <a:t>Shear exp. = 0.2</a:t>
            </a:r>
            <a:endParaRPr lang="en-US" sz="1000" b="1" u="none" dirty="0">
              <a:solidFill>
                <a:srgbClr val="000000"/>
              </a:solidFill>
              <a:latin typeface="Lucida Sans Unicode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7257886" y="3613808"/>
            <a:ext cx="1289000" cy="253916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000" b="1" u="none" dirty="0" smtClean="0">
                <a:solidFill>
                  <a:srgbClr val="000000"/>
                </a:solidFill>
                <a:latin typeface="Lucida Sans Unicode"/>
              </a:rPr>
              <a:t>Shear exp. = 0.0</a:t>
            </a:r>
            <a:endParaRPr lang="en-US" sz="1000" b="1" u="none" dirty="0">
              <a:solidFill>
                <a:srgbClr val="000000"/>
              </a:solidFill>
              <a:latin typeface="Lucida Sans Unicod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269" y="6450444"/>
            <a:ext cx="1858803" cy="246221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000" b="1" u="none" dirty="0" smtClean="0">
                <a:solidFill>
                  <a:srgbClr val="000000"/>
                </a:solidFill>
                <a:latin typeface="Lucida Sans Unicode"/>
              </a:rPr>
              <a:t>Yaw Misalignment = 10°</a:t>
            </a:r>
            <a:endParaRPr lang="en-US" sz="1000" b="1" u="none" dirty="0">
              <a:solidFill>
                <a:srgbClr val="000000"/>
              </a:solidFill>
              <a:latin typeface="Lucida Sans Unicod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715561" y="1285053"/>
                <a:ext cx="7791911" cy="13698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 algn="l" eaLnBrk="1" hangingPunct="1">
                  <a:spcBef>
                    <a:spcPct val="20000"/>
                  </a:spcBef>
                </a:pPr>
                <a:r>
                  <a:rPr lang="en-US" sz="1600" b="1" u="none" kern="0" dirty="0" smtClean="0">
                    <a:solidFill>
                      <a:srgbClr val="99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Lucida Sans Unicode"/>
                  </a:rPr>
                  <a:t>Wake detection criteria</a:t>
                </a:r>
                <a:r>
                  <a:rPr lang="en-US" sz="1600" b="1" u="none" kern="0" dirty="0" smtClean="0">
                    <a:solidFill>
                      <a:srgbClr val="808080"/>
                    </a:solidFill>
                    <a:latin typeface="Lucida Sans Unicode"/>
                  </a:rPr>
                  <a:t>:</a:t>
                </a:r>
              </a:p>
              <a:p>
                <a:pPr algn="l" eaLnBrk="1" hangingPunct="1">
                  <a:spcBef>
                    <a:spcPct val="20000"/>
                  </a:spcBef>
                </a:pPr>
                <a:r>
                  <a:rPr lang="en-US" sz="1600" b="1" u="none" kern="0" dirty="0" smtClean="0">
                    <a:solidFill>
                      <a:srgbClr val="808080"/>
                    </a:solidFill>
                    <a:latin typeface="Lucida Sans Unicode"/>
                  </a:rPr>
                  <a:t>Left </a:t>
                </a:r>
                <a:r>
                  <a:rPr lang="en-US" sz="1600" b="1" u="none" kern="0" dirty="0">
                    <a:solidFill>
                      <a:srgbClr val="808080"/>
                    </a:solidFill>
                    <a:latin typeface="Lucida Sans Unicode"/>
                  </a:rPr>
                  <a:t>wake: </a:t>
                </a:r>
                <a:r>
                  <a:rPr lang="en-US" sz="1600" b="1" u="none" kern="0" dirty="0" smtClean="0">
                    <a:solidFill>
                      <a:srgbClr val="808080"/>
                    </a:solidFill>
                    <a:latin typeface="Lucida Sans Unicode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 u="none" kern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𝑺𝑬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𝒍𝒆𝒇𝒕</m:t>
                            </m:r>
                          </m:sub>
                        </m:sSub>
                        <m:r>
                          <a:rPr lang="en-US" sz="1600" b="1" i="1" u="none" kern="0">
                            <a:solidFill>
                              <a:srgbClr val="80808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𝑺𝑬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𝒓𝒊𝒈𝒉𝒕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𝑹𝑬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/>
                              </a:rPr>
                              <m:t> </m:t>
                            </m:r>
                          </m:sub>
                        </m:sSub>
                      </m:den>
                    </m:f>
                    <m:r>
                      <a:rPr lang="en-US" sz="1600" b="1" i="1" u="none" kern="0" smtClea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600" b="1" i="1" u="none" kern="0">
                        <a:solidFill>
                          <a:srgbClr val="808080"/>
                        </a:solidFill>
                        <a:latin typeface="Cambria Math"/>
                      </a:rPr>
                      <m:t>𝒕𝒉𝒓𝒆𝒔𝒉𝒐𝒍𝒅</m:t>
                    </m:r>
                    <m:r>
                      <a:rPr lang="en-US" sz="1600" b="1" i="1" u="none" kern="0">
                        <a:solidFill>
                          <a:srgbClr val="808080"/>
                        </a:solidFill>
                        <a:latin typeface="Cambria Math"/>
                      </a:rPr>
                      <m:t>+</m:t>
                    </m:r>
                    <m:r>
                      <a:rPr lang="en-US" sz="1600" b="1" i="1" u="none" kern="0">
                        <a:solidFill>
                          <a:srgbClr val="808080"/>
                        </a:solidFill>
                        <a:latin typeface="Cambria Math"/>
                      </a:rPr>
                      <m:t>𝒐𝒇𝒇𝒔𝒆𝒕</m:t>
                    </m:r>
                  </m:oMath>
                </a14:m>
                <a:endParaRPr lang="en-US" sz="1600" b="1" u="none" kern="0" dirty="0">
                  <a:solidFill>
                    <a:srgbClr val="808080"/>
                  </a:solidFill>
                  <a:latin typeface="Lucida Sans Unicode"/>
                </a:endParaRPr>
              </a:p>
              <a:p>
                <a:pPr algn="l" eaLnBrk="1" hangingPunct="1">
                  <a:spcBef>
                    <a:spcPct val="20000"/>
                  </a:spcBef>
                </a:pPr>
                <a:r>
                  <a:rPr lang="en-US" sz="1600" b="1" u="none" kern="0" dirty="0" smtClean="0">
                    <a:solidFill>
                      <a:srgbClr val="808080"/>
                    </a:solidFill>
                    <a:latin typeface="Lucida Sans Unicode"/>
                  </a:rPr>
                  <a:t>Right </a:t>
                </a:r>
                <a:r>
                  <a:rPr lang="en-US" sz="1600" b="1" u="none" kern="0" dirty="0">
                    <a:solidFill>
                      <a:srgbClr val="808080"/>
                    </a:solidFill>
                    <a:latin typeface="Lucida Sans Unicode"/>
                  </a:rPr>
                  <a:t>wake: </a:t>
                </a:r>
                <a:r>
                  <a:rPr lang="en-US" sz="1600" b="1" u="none" kern="0" dirty="0" smtClean="0">
                    <a:solidFill>
                      <a:srgbClr val="808080"/>
                    </a:solidFill>
                    <a:latin typeface="Lucida Sans Unicode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 u="none" kern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𝑺𝑬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𝒍𝒆𝒇𝒕</m:t>
                            </m:r>
                          </m:sub>
                        </m:sSub>
                        <m:r>
                          <a:rPr lang="en-US" sz="1600" b="1" i="1" u="none" kern="0">
                            <a:solidFill>
                              <a:srgbClr val="80808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𝑺𝑬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𝒓𝒊𝒈𝒉𝒕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1" i="1" u="none" kern="0">
                                    <a:solidFill>
                                      <a:srgbClr val="808080"/>
                                    </a:solidFill>
                                    <a:latin typeface="Cambria Math" panose="02040503050406030204" pitchFamily="18" charset="0"/>
                                  </a:rPr>
                                  <m:t>𝑽</m:t>
                                </m:r>
                              </m:e>
                            </m:acc>
                          </m:e>
                          <m:sub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 panose="02040503050406030204" pitchFamily="18" charset="0"/>
                              </a:rPr>
                              <m:t>𝑹𝑬</m:t>
                            </m:r>
                            <m:r>
                              <a:rPr lang="en-US" sz="1600" b="1" i="1" u="none" kern="0">
                                <a:solidFill>
                                  <a:srgbClr val="808080"/>
                                </a:solidFill>
                                <a:latin typeface="Cambria Math"/>
                              </a:rPr>
                              <m:t> </m:t>
                            </m:r>
                          </m:sub>
                        </m:sSub>
                      </m:den>
                    </m:f>
                    <m:r>
                      <a:rPr lang="en-US" sz="1600" b="1" i="1" u="none" kern="0" smtClea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600" b="1" i="1" u="none" kern="0" smtClean="0">
                        <a:solidFill>
                          <a:srgbClr val="808080"/>
                        </a:solidFill>
                        <a:latin typeface="Cambria Math"/>
                      </a:rPr>
                      <m:t>−</m:t>
                    </m:r>
                    <m:r>
                      <a:rPr lang="en-US" sz="1600" b="1" i="1" u="none" kern="0">
                        <a:solidFill>
                          <a:srgbClr val="808080"/>
                        </a:solidFill>
                        <a:latin typeface="Cambria Math"/>
                      </a:rPr>
                      <m:t>𝒕𝒉𝒓𝒆𝒔𝒉𝒐𝒍𝒅</m:t>
                    </m:r>
                    <m:r>
                      <a:rPr lang="en-US" sz="1600" b="1" i="1" u="none" kern="0">
                        <a:solidFill>
                          <a:srgbClr val="808080"/>
                        </a:solidFill>
                        <a:latin typeface="Cambria Math"/>
                      </a:rPr>
                      <m:t>+</m:t>
                    </m:r>
                    <m:r>
                      <a:rPr lang="en-US" sz="1600" b="1" i="1" u="none" kern="0">
                        <a:solidFill>
                          <a:srgbClr val="808080"/>
                        </a:solidFill>
                        <a:latin typeface="Cambria Math"/>
                      </a:rPr>
                      <m:t>𝒐𝒇𝒇𝒔𝒆𝒕</m:t>
                    </m:r>
                  </m:oMath>
                </a14:m>
                <a:endParaRPr lang="en-US" sz="1600" b="1" u="none" kern="0" dirty="0">
                  <a:solidFill>
                    <a:srgbClr val="808080"/>
                  </a:solidFill>
                  <a:latin typeface="Lucida Sans Unicode"/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561" y="1285053"/>
                <a:ext cx="7791911" cy="1369862"/>
              </a:xfrm>
              <a:prstGeom prst="rect">
                <a:avLst/>
              </a:prstGeom>
              <a:blipFill rotWithShape="0">
                <a:blip r:embed="rId4"/>
                <a:stretch>
                  <a:fillRect l="-469" t="-1333" b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rapezoid 46"/>
          <p:cNvSpPr/>
          <p:nvPr/>
        </p:nvSpPr>
        <p:spPr bwMode="auto">
          <a:xfrm rot="16200000">
            <a:off x="7400302" y="1168238"/>
            <a:ext cx="685576" cy="2118845"/>
          </a:xfrm>
          <a:prstGeom prst="trapezoid">
            <a:avLst>
              <a:gd name="adj" fmla="val 13086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0070C0"/>
              </a:gs>
            </a:gsLst>
            <a:lin ang="36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7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cxnSp>
        <p:nvCxnSpPr>
          <p:cNvPr id="48" name="Gerader Verbinder 11"/>
          <p:cNvCxnSpPr/>
          <p:nvPr/>
        </p:nvCxnSpPr>
        <p:spPr bwMode="auto">
          <a:xfrm flipV="1">
            <a:off x="8108010" y="1561435"/>
            <a:ext cx="352597" cy="11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Gerader Verbinder 11"/>
          <p:cNvCxnSpPr>
            <a:stCxn id="47" idx="0"/>
          </p:cNvCxnSpPr>
          <p:nvPr/>
        </p:nvCxnSpPr>
        <p:spPr bwMode="auto">
          <a:xfrm>
            <a:off x="6683668" y="2227661"/>
            <a:ext cx="1761267" cy="0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50" name="Gruppieren 33"/>
          <p:cNvGrpSpPr/>
          <p:nvPr/>
        </p:nvGrpSpPr>
        <p:grpSpPr>
          <a:xfrm>
            <a:off x="8109156" y="1308934"/>
            <a:ext cx="61472" cy="508027"/>
            <a:chOff x="2122344" y="3322924"/>
            <a:chExt cx="108901" cy="899999"/>
          </a:xfrm>
        </p:grpSpPr>
        <p:sp>
          <p:nvSpPr>
            <p:cNvPr id="55" name="Ellipse 34"/>
            <p:cNvSpPr/>
            <p:nvPr/>
          </p:nvSpPr>
          <p:spPr bwMode="auto">
            <a:xfrm>
              <a:off x="2123246" y="3712658"/>
              <a:ext cx="107999" cy="107999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endParaRPr>
            </a:p>
          </p:txBody>
        </p:sp>
        <p:sp>
          <p:nvSpPr>
            <p:cNvPr id="56" name="Rechteck 35"/>
            <p:cNvSpPr/>
            <p:nvPr/>
          </p:nvSpPr>
          <p:spPr bwMode="auto">
            <a:xfrm>
              <a:off x="2122344" y="3322924"/>
              <a:ext cx="72007" cy="899999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endParaRPr>
            </a:p>
          </p:txBody>
        </p:sp>
      </p:grpSp>
      <p:grpSp>
        <p:nvGrpSpPr>
          <p:cNvPr id="51" name="Gruppieren 25"/>
          <p:cNvGrpSpPr/>
          <p:nvPr/>
        </p:nvGrpSpPr>
        <p:grpSpPr>
          <a:xfrm>
            <a:off x="6645402" y="1972257"/>
            <a:ext cx="61471" cy="508027"/>
            <a:chOff x="2138968" y="4421872"/>
            <a:chExt cx="108900" cy="900000"/>
          </a:xfrm>
        </p:grpSpPr>
        <p:sp>
          <p:nvSpPr>
            <p:cNvPr id="53" name="Ellipse 17"/>
            <p:cNvSpPr/>
            <p:nvPr/>
          </p:nvSpPr>
          <p:spPr bwMode="auto">
            <a:xfrm>
              <a:off x="2139868" y="4817564"/>
              <a:ext cx="108000" cy="10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endParaRPr>
            </a:p>
          </p:txBody>
        </p:sp>
        <p:sp>
          <p:nvSpPr>
            <p:cNvPr id="54" name="Rechteck 16"/>
            <p:cNvSpPr/>
            <p:nvPr/>
          </p:nvSpPr>
          <p:spPr bwMode="auto">
            <a:xfrm>
              <a:off x="2138968" y="4421872"/>
              <a:ext cx="72008" cy="90000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endParaRPr>
            </a:p>
          </p:txBody>
        </p:sp>
      </p:grpSp>
      <p:cxnSp>
        <p:nvCxnSpPr>
          <p:cNvPr id="45" name="Gerader Verbinder 11"/>
          <p:cNvCxnSpPr/>
          <p:nvPr/>
        </p:nvCxnSpPr>
        <p:spPr bwMode="auto">
          <a:xfrm rot="5400000" flipV="1">
            <a:off x="8134983" y="1885262"/>
            <a:ext cx="633545" cy="5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46" name="Textfeld 14"/>
          <p:cNvSpPr txBox="1"/>
          <p:nvPr/>
        </p:nvSpPr>
        <p:spPr>
          <a:xfrm>
            <a:off x="8439730" y="1731554"/>
            <a:ext cx="6864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>
              <a:spcAft>
                <a:spcPts val="0"/>
              </a:spcAft>
              <a:defRPr sz="1100" b="1" u="none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de-DE" dirty="0"/>
              <a:t>-1.25D</a:t>
            </a:r>
          </a:p>
        </p:txBody>
      </p:sp>
    </p:spTree>
    <p:extLst>
      <p:ext uri="{BB962C8B-B14F-4D97-AF65-F5344CB8AC3E}">
        <p14:creationId xmlns:p14="http://schemas.microsoft.com/office/powerpoint/2010/main" val="300956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829098"/>
              </p:ext>
            </p:extLst>
          </p:nvPr>
        </p:nvGraphicFramePr>
        <p:xfrm>
          <a:off x="770815" y="3297893"/>
          <a:ext cx="4070646" cy="241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0646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noProof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Pros</a:t>
                      </a:r>
                      <a:r>
                        <a:rPr lang="en-US" sz="1600" noProof="0" dirty="0" smtClean="0">
                          <a:solidFill>
                            <a:srgbClr val="96520E"/>
                          </a:solidFill>
                        </a:rPr>
                        <a:t>:</a:t>
                      </a:r>
                      <a:endParaRPr lang="en-US" sz="1600" noProof="0" dirty="0">
                        <a:solidFill>
                          <a:srgbClr val="96520E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Tx/>
                        <a:buChar char="-"/>
                      </a:pPr>
                      <a:r>
                        <a:rPr lang="en-US" sz="1400" b="1" kern="120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Simple, robust</a:t>
                      </a:r>
                      <a:r>
                        <a:rPr lang="en-US" sz="1400" b="1" kern="1200" baseline="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(in simulation)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b="1" kern="1200" baseline="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Small delay of 2 sec (~1/3 of a rotor rev.) </a:t>
                      </a: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kern="1200" noProof="0" dirty="0" smtClean="0">
                          <a:solidFill>
                            <a:srgbClr val="9933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Cons</a:t>
                      </a:r>
                      <a:r>
                        <a:rPr lang="en-US" sz="1600" b="1" kern="1200" noProof="0" dirty="0" smtClean="0">
                          <a:solidFill>
                            <a:srgbClr val="96520E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en-US" sz="1600" b="1" kern="1200" noProof="0" dirty="0">
                        <a:solidFill>
                          <a:srgbClr val="96520E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="1" kern="1200" baseline="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Unable to estimate lateral distance to wake center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b="1" kern="1200" baseline="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Detection of full-wake requires wind direction </a:t>
                      </a:r>
                      <a:r>
                        <a:rPr lang="en-US" sz="1400" b="1" kern="1200" baseline="0" noProof="0" dirty="0" err="1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wrt</a:t>
                      </a:r>
                      <a:r>
                        <a:rPr lang="en-US" sz="1400" b="1" kern="1200" baseline="0" noProof="0" dirty="0" smtClean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 farm layout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sz="1400" b="1" kern="1200" baseline="0" noProof="0" dirty="0" smtClean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44" name="Freeform 43"/>
          <p:cNvSpPr>
            <a:spLocks noChangeAspect="1"/>
          </p:cNvSpPr>
          <p:nvPr/>
        </p:nvSpPr>
        <p:spPr bwMode="auto">
          <a:xfrm flipV="1">
            <a:off x="939918" y="2419796"/>
            <a:ext cx="2131661" cy="880604"/>
          </a:xfrm>
          <a:custGeom>
            <a:avLst/>
            <a:gdLst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0 w 2085975"/>
              <a:gd name="connsiteY0" fmla="*/ 702469 h 702469"/>
              <a:gd name="connsiteX1" fmla="*/ 271463 w 2085975"/>
              <a:gd name="connsiteY1" fmla="*/ 581025 h 702469"/>
              <a:gd name="connsiteX2" fmla="*/ 2085975 w 2085975"/>
              <a:gd name="connsiteY2" fmla="*/ 0 h 702469"/>
              <a:gd name="connsiteX0" fmla="*/ 0 w 2085975"/>
              <a:gd name="connsiteY0" fmla="*/ 702469 h 702469"/>
              <a:gd name="connsiteX1" fmla="*/ 1007270 w 2085975"/>
              <a:gd name="connsiteY1" fmla="*/ 352425 h 702469"/>
              <a:gd name="connsiteX2" fmla="*/ 2085975 w 2085975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14375 h 714375"/>
              <a:gd name="connsiteX1" fmla="*/ 1007270 w 2088356"/>
              <a:gd name="connsiteY1" fmla="*/ 364331 h 714375"/>
              <a:gd name="connsiteX2" fmla="*/ 1828799 w 2088356"/>
              <a:gd name="connsiteY2" fmla="*/ 28575 h 714375"/>
              <a:gd name="connsiteX3" fmla="*/ 2088356 w 2088356"/>
              <a:gd name="connsiteY3" fmla="*/ 11906 h 714375"/>
              <a:gd name="connsiteX0" fmla="*/ 0 w 2178844"/>
              <a:gd name="connsiteY0" fmla="*/ 696765 h 696765"/>
              <a:gd name="connsiteX1" fmla="*/ 1007270 w 2178844"/>
              <a:gd name="connsiteY1" fmla="*/ 346721 h 696765"/>
              <a:gd name="connsiteX2" fmla="*/ 1828799 w 2178844"/>
              <a:gd name="connsiteY2" fmla="*/ 10965 h 696765"/>
              <a:gd name="connsiteX3" fmla="*/ 2178844 w 2178844"/>
              <a:gd name="connsiteY3" fmla="*/ 139553 h 696765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09627"/>
              <a:gd name="connsiteY0" fmla="*/ 707212 h 707212"/>
              <a:gd name="connsiteX1" fmla="*/ 2131218 w 2209627"/>
              <a:gd name="connsiteY1" fmla="*/ 4743 h 707212"/>
              <a:gd name="connsiteX2" fmla="*/ 2157413 w 2209627"/>
              <a:gd name="connsiteY2" fmla="*/ 442893 h 707212"/>
              <a:gd name="connsiteX0" fmla="*/ 0 w 2157413"/>
              <a:gd name="connsiteY0" fmla="*/ 702469 h 702469"/>
              <a:gd name="connsiteX1" fmla="*/ 2131218 w 2157413"/>
              <a:gd name="connsiteY1" fmla="*/ 0 h 702469"/>
              <a:gd name="connsiteX2" fmla="*/ 2157413 w 2157413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84"/>
              <a:gd name="connsiteY0" fmla="*/ 702469 h 702469"/>
              <a:gd name="connsiteX1" fmla="*/ 2190750 w 2190784"/>
              <a:gd name="connsiteY1" fmla="*/ 0 h 702469"/>
              <a:gd name="connsiteX2" fmla="*/ 2176463 w 2190784"/>
              <a:gd name="connsiteY2" fmla="*/ 616744 h 702469"/>
              <a:gd name="connsiteX0" fmla="*/ 0 w 2365774"/>
              <a:gd name="connsiteY0" fmla="*/ 704122 h 704122"/>
              <a:gd name="connsiteX1" fmla="*/ 2190750 w 2365774"/>
              <a:gd name="connsiteY1" fmla="*/ 1653 h 704122"/>
              <a:gd name="connsiteX2" fmla="*/ 2240755 w 2365774"/>
              <a:gd name="connsiteY2" fmla="*/ 518383 h 704122"/>
              <a:gd name="connsiteX3" fmla="*/ 2176463 w 2365774"/>
              <a:gd name="connsiteY3" fmla="*/ 618397 h 704122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221840"/>
              <a:gd name="connsiteY0" fmla="*/ 702469 h 1209675"/>
              <a:gd name="connsiteX1" fmla="*/ 2190750 w 2221840"/>
              <a:gd name="connsiteY1" fmla="*/ 0 h 1209675"/>
              <a:gd name="connsiteX2" fmla="*/ 2221705 w 2221840"/>
              <a:gd name="connsiteY2" fmla="*/ 597692 h 1209675"/>
              <a:gd name="connsiteX3" fmla="*/ 2381 w 2221840"/>
              <a:gd name="connsiteY3" fmla="*/ 1209675 h 1209675"/>
              <a:gd name="connsiteX0" fmla="*/ 0 w 2193003"/>
              <a:gd name="connsiteY0" fmla="*/ 702469 h 1209675"/>
              <a:gd name="connsiteX1" fmla="*/ 2190750 w 2193003"/>
              <a:gd name="connsiteY1" fmla="*/ 0 h 1209675"/>
              <a:gd name="connsiteX2" fmla="*/ 2190748 w 2193003"/>
              <a:gd name="connsiteY2" fmla="*/ 597692 h 1209675"/>
              <a:gd name="connsiteX3" fmla="*/ 2381 w 2193003"/>
              <a:gd name="connsiteY3" fmla="*/ 1209675 h 1209675"/>
              <a:gd name="connsiteX0" fmla="*/ 0 w 2198770"/>
              <a:gd name="connsiteY0" fmla="*/ 740569 h 1247775"/>
              <a:gd name="connsiteX1" fmla="*/ 2197894 w 2198770"/>
              <a:gd name="connsiteY1" fmla="*/ 0 h 1247775"/>
              <a:gd name="connsiteX2" fmla="*/ 2190748 w 2198770"/>
              <a:gd name="connsiteY2" fmla="*/ 635792 h 1247775"/>
              <a:gd name="connsiteX3" fmla="*/ 2381 w 2198770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4" fmla="*/ 0 w 2199007"/>
              <a:gd name="connsiteY4" fmla="*/ 740569 h 1247775"/>
              <a:gd name="connsiteX0" fmla="*/ 0 w 2199007"/>
              <a:gd name="connsiteY0" fmla="*/ 740569 h 818121"/>
              <a:gd name="connsiteX1" fmla="*/ 2197894 w 2199007"/>
              <a:gd name="connsiteY1" fmla="*/ 0 h 818121"/>
              <a:gd name="connsiteX2" fmla="*/ 2193130 w 2199007"/>
              <a:gd name="connsiteY2" fmla="*/ 711992 h 818121"/>
              <a:gd name="connsiteX3" fmla="*/ 0 w 2199007"/>
              <a:gd name="connsiteY3" fmla="*/ 740569 h 818121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2" fmla="*/ 0 w 2197894"/>
              <a:gd name="connsiteY2" fmla="*/ 740569 h 740569"/>
              <a:gd name="connsiteX0" fmla="*/ 0 w 2197894"/>
              <a:gd name="connsiteY0" fmla="*/ 740569 h 832009"/>
              <a:gd name="connsiteX1" fmla="*/ 2197894 w 2197894"/>
              <a:gd name="connsiteY1" fmla="*/ 0 h 832009"/>
              <a:gd name="connsiteX2" fmla="*/ 91440 w 2197894"/>
              <a:gd name="connsiteY2" fmla="*/ 832009 h 832009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0" fmla="*/ 0 w 2361360"/>
              <a:gd name="connsiteY0" fmla="*/ 794735 h 794735"/>
              <a:gd name="connsiteX1" fmla="*/ 2197894 w 2361360"/>
              <a:gd name="connsiteY1" fmla="*/ 54166 h 794735"/>
              <a:gd name="connsiteX2" fmla="*/ 2200187 w 2361360"/>
              <a:gd name="connsiteY2" fmla="*/ 56589 h 794735"/>
              <a:gd name="connsiteX0" fmla="*/ 0 w 2351431"/>
              <a:gd name="connsiteY0" fmla="*/ 764345 h 764345"/>
              <a:gd name="connsiteX1" fmla="*/ 2197894 w 2351431"/>
              <a:gd name="connsiteY1" fmla="*/ 23776 h 764345"/>
              <a:gd name="connsiteX2" fmla="*/ 2159706 w 2351431"/>
              <a:gd name="connsiteY2" fmla="*/ 295688 h 764345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3" fmla="*/ 2185900 w 2359517"/>
              <a:gd name="connsiteY3" fmla="*/ 650722 h 753972"/>
              <a:gd name="connsiteX0" fmla="*/ 0 w 2359517"/>
              <a:gd name="connsiteY0" fmla="*/ 753972 h 1242227"/>
              <a:gd name="connsiteX1" fmla="*/ 2197894 w 2359517"/>
              <a:gd name="connsiteY1" fmla="*/ 13403 h 1242227"/>
              <a:gd name="connsiteX2" fmla="*/ 2193043 w 2359517"/>
              <a:gd name="connsiteY2" fmla="*/ 655291 h 1242227"/>
              <a:gd name="connsiteX3" fmla="*/ 7056 w 2359517"/>
              <a:gd name="connsiteY3" fmla="*/ 1242226 h 1242227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152311 w 2350205"/>
              <a:gd name="connsiteY0" fmla="*/ 740569 h 1268727"/>
              <a:gd name="connsiteX1" fmla="*/ 2350205 w 2350205"/>
              <a:gd name="connsiteY1" fmla="*/ 0 h 1268727"/>
              <a:gd name="connsiteX2" fmla="*/ 2345354 w 2350205"/>
              <a:gd name="connsiteY2" fmla="*/ 641888 h 1268727"/>
              <a:gd name="connsiteX3" fmla="*/ 161748 w 2350205"/>
              <a:gd name="connsiteY3" fmla="*/ 1224255 h 1268727"/>
              <a:gd name="connsiteX4" fmla="*/ 161749 w 2350205"/>
              <a:gd name="connsiteY4" fmla="*/ 1228823 h 1268727"/>
              <a:gd name="connsiteX0" fmla="*/ 176343 w 2374237"/>
              <a:gd name="connsiteY0" fmla="*/ 740569 h 1370418"/>
              <a:gd name="connsiteX1" fmla="*/ 2374237 w 2374237"/>
              <a:gd name="connsiteY1" fmla="*/ 0 h 1370418"/>
              <a:gd name="connsiteX2" fmla="*/ 2369386 w 2374237"/>
              <a:gd name="connsiteY2" fmla="*/ 641888 h 1370418"/>
              <a:gd name="connsiteX3" fmla="*/ 185780 w 2374237"/>
              <a:gd name="connsiteY3" fmla="*/ 1224255 h 1370418"/>
              <a:gd name="connsiteX4" fmla="*/ 104818 w 2374237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121165 w 2319059"/>
              <a:gd name="connsiteY0" fmla="*/ 740569 h 1306602"/>
              <a:gd name="connsiteX1" fmla="*/ 2319059 w 2319059"/>
              <a:gd name="connsiteY1" fmla="*/ 0 h 1306602"/>
              <a:gd name="connsiteX2" fmla="*/ 2314208 w 2319059"/>
              <a:gd name="connsiteY2" fmla="*/ 641888 h 1306602"/>
              <a:gd name="connsiteX3" fmla="*/ 166321 w 2319059"/>
              <a:gd name="connsiteY3" fmla="*/ 1253944 h 1306602"/>
              <a:gd name="connsiteX4" fmla="*/ 130602 w 2319059"/>
              <a:gd name="connsiteY4" fmla="*/ 1224255 h 1306602"/>
              <a:gd name="connsiteX5" fmla="*/ 121165 w 2319059"/>
              <a:gd name="connsiteY5" fmla="*/ 740569 h 1306602"/>
              <a:gd name="connsiteX0" fmla="*/ 140187 w 2338081"/>
              <a:gd name="connsiteY0" fmla="*/ 740569 h 1282886"/>
              <a:gd name="connsiteX1" fmla="*/ 2338081 w 2338081"/>
              <a:gd name="connsiteY1" fmla="*/ 0 h 1282886"/>
              <a:gd name="connsiteX2" fmla="*/ 2333230 w 2338081"/>
              <a:gd name="connsiteY2" fmla="*/ 641888 h 1282886"/>
              <a:gd name="connsiteX3" fmla="*/ 185343 w 2338081"/>
              <a:gd name="connsiteY3" fmla="*/ 1253944 h 1282886"/>
              <a:gd name="connsiteX4" fmla="*/ 87711 w 2338081"/>
              <a:gd name="connsiteY4" fmla="*/ 1105497 h 1282886"/>
              <a:gd name="connsiteX5" fmla="*/ 140187 w 2338081"/>
              <a:gd name="connsiteY5" fmla="*/ 740569 h 1282886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52599 w 2250493"/>
              <a:gd name="connsiteY0" fmla="*/ 740569 h 1224392"/>
              <a:gd name="connsiteX1" fmla="*/ 2250493 w 2250493"/>
              <a:gd name="connsiteY1" fmla="*/ 0 h 1224392"/>
              <a:gd name="connsiteX2" fmla="*/ 2245642 w 2250493"/>
              <a:gd name="connsiteY2" fmla="*/ 641888 h 1224392"/>
              <a:gd name="connsiteX3" fmla="*/ 52511 w 2250493"/>
              <a:gd name="connsiteY3" fmla="*/ 1224255 h 1224392"/>
              <a:gd name="connsiteX4" fmla="*/ 123 w 2250493"/>
              <a:gd name="connsiteY4" fmla="*/ 1105497 h 1224392"/>
              <a:gd name="connsiteX5" fmla="*/ 52599 w 2250493"/>
              <a:gd name="connsiteY5" fmla="*/ 740569 h 1224392"/>
              <a:gd name="connsiteX0" fmla="*/ 274482 w 2472376"/>
              <a:gd name="connsiteY0" fmla="*/ 740569 h 1224911"/>
              <a:gd name="connsiteX1" fmla="*/ 2472376 w 2472376"/>
              <a:gd name="connsiteY1" fmla="*/ 0 h 1224911"/>
              <a:gd name="connsiteX2" fmla="*/ 2467525 w 2472376"/>
              <a:gd name="connsiteY2" fmla="*/ 641888 h 1224911"/>
              <a:gd name="connsiteX3" fmla="*/ 274394 w 2472376"/>
              <a:gd name="connsiteY3" fmla="*/ 1224255 h 1224911"/>
              <a:gd name="connsiteX4" fmla="*/ 274482 w 2472376"/>
              <a:gd name="connsiteY4" fmla="*/ 740569 h 1224911"/>
              <a:gd name="connsiteX0" fmla="*/ 161518 w 2359412"/>
              <a:gd name="connsiteY0" fmla="*/ 740569 h 1224392"/>
              <a:gd name="connsiteX1" fmla="*/ 2359412 w 2359412"/>
              <a:gd name="connsiteY1" fmla="*/ 0 h 1224392"/>
              <a:gd name="connsiteX2" fmla="*/ 2354561 w 2359412"/>
              <a:gd name="connsiteY2" fmla="*/ 641888 h 1224392"/>
              <a:gd name="connsiteX3" fmla="*/ 161430 w 2359412"/>
              <a:gd name="connsiteY3" fmla="*/ 1224255 h 1224392"/>
              <a:gd name="connsiteX4" fmla="*/ 161518 w 2359412"/>
              <a:gd name="connsiteY4" fmla="*/ 740569 h 1224392"/>
              <a:gd name="connsiteX0" fmla="*/ 88 w 2197982"/>
              <a:gd name="connsiteY0" fmla="*/ 740569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88 w 2197982"/>
              <a:gd name="connsiteY4" fmla="*/ 740569 h 1224392"/>
              <a:gd name="connsiteX0" fmla="*/ 7232 w 2197982"/>
              <a:gd name="connsiteY0" fmla="*/ 565820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7232 w 2197982"/>
              <a:gd name="connsiteY4" fmla="*/ 565820 h 1224392"/>
              <a:gd name="connsiteX0" fmla="*/ 7232 w 2197982"/>
              <a:gd name="connsiteY0" fmla="*/ 565820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7232 w 2197982"/>
              <a:gd name="connsiteY4" fmla="*/ 565820 h 1224392"/>
              <a:gd name="connsiteX0" fmla="*/ 7232 w 2197982"/>
              <a:gd name="connsiteY0" fmla="*/ 628230 h 1286802"/>
              <a:gd name="connsiteX1" fmla="*/ 2197982 w 2197982"/>
              <a:gd name="connsiteY1" fmla="*/ 0 h 1286802"/>
              <a:gd name="connsiteX2" fmla="*/ 2193131 w 2197982"/>
              <a:gd name="connsiteY2" fmla="*/ 704298 h 1286802"/>
              <a:gd name="connsiteX3" fmla="*/ 0 w 2197982"/>
              <a:gd name="connsiteY3" fmla="*/ 1286665 h 1286802"/>
              <a:gd name="connsiteX4" fmla="*/ 7232 w 2197982"/>
              <a:gd name="connsiteY4" fmla="*/ 628230 h 1286802"/>
              <a:gd name="connsiteX0" fmla="*/ 7232 w 2200364"/>
              <a:gd name="connsiteY0" fmla="*/ 494048 h 1152620"/>
              <a:gd name="connsiteX1" fmla="*/ 2200364 w 2200364"/>
              <a:gd name="connsiteY1" fmla="*/ 0 h 1152620"/>
              <a:gd name="connsiteX2" fmla="*/ 2193131 w 2200364"/>
              <a:gd name="connsiteY2" fmla="*/ 570116 h 1152620"/>
              <a:gd name="connsiteX3" fmla="*/ 0 w 2200364"/>
              <a:gd name="connsiteY3" fmla="*/ 1152483 h 1152620"/>
              <a:gd name="connsiteX4" fmla="*/ 7232 w 2200364"/>
              <a:gd name="connsiteY4" fmla="*/ 494048 h 1152620"/>
              <a:gd name="connsiteX0" fmla="*/ 7232 w 2200364"/>
              <a:gd name="connsiteY0" fmla="*/ 494048 h 1152710"/>
              <a:gd name="connsiteX1" fmla="*/ 2200364 w 2200364"/>
              <a:gd name="connsiteY1" fmla="*/ 0 h 1152710"/>
              <a:gd name="connsiteX2" fmla="*/ 2193131 w 2200364"/>
              <a:gd name="connsiteY2" fmla="*/ 797914 h 1152710"/>
              <a:gd name="connsiteX3" fmla="*/ 0 w 2200364"/>
              <a:gd name="connsiteY3" fmla="*/ 1152483 h 1152710"/>
              <a:gd name="connsiteX4" fmla="*/ 7232 w 2200364"/>
              <a:gd name="connsiteY4" fmla="*/ 494048 h 1152710"/>
              <a:gd name="connsiteX0" fmla="*/ 7232 w 2200364"/>
              <a:gd name="connsiteY0" fmla="*/ 494048 h 1152675"/>
              <a:gd name="connsiteX1" fmla="*/ 2200364 w 2200364"/>
              <a:gd name="connsiteY1" fmla="*/ 0 h 1152675"/>
              <a:gd name="connsiteX2" fmla="*/ 2193131 w 2200364"/>
              <a:gd name="connsiteY2" fmla="*/ 797914 h 1152675"/>
              <a:gd name="connsiteX3" fmla="*/ 0 w 2200364"/>
              <a:gd name="connsiteY3" fmla="*/ 1152483 h 1152675"/>
              <a:gd name="connsiteX4" fmla="*/ 7232 w 2200364"/>
              <a:gd name="connsiteY4" fmla="*/ 494048 h 1152675"/>
              <a:gd name="connsiteX0" fmla="*/ 7232 w 2200364"/>
              <a:gd name="connsiteY0" fmla="*/ 494048 h 1153632"/>
              <a:gd name="connsiteX1" fmla="*/ 2200364 w 2200364"/>
              <a:gd name="connsiteY1" fmla="*/ 0 h 1153632"/>
              <a:gd name="connsiteX2" fmla="*/ 2193131 w 2200364"/>
              <a:gd name="connsiteY2" fmla="*/ 797914 h 1153632"/>
              <a:gd name="connsiteX3" fmla="*/ 0 w 2200364"/>
              <a:gd name="connsiteY3" fmla="*/ 1152483 h 1153632"/>
              <a:gd name="connsiteX4" fmla="*/ 7232 w 2200364"/>
              <a:gd name="connsiteY4" fmla="*/ 494048 h 1153632"/>
              <a:gd name="connsiteX0" fmla="*/ 7232 w 2200364"/>
              <a:gd name="connsiteY0" fmla="*/ 494048 h 1153631"/>
              <a:gd name="connsiteX1" fmla="*/ 2200364 w 2200364"/>
              <a:gd name="connsiteY1" fmla="*/ 0 h 1153631"/>
              <a:gd name="connsiteX2" fmla="*/ 2193131 w 2200364"/>
              <a:gd name="connsiteY2" fmla="*/ 797914 h 1153631"/>
              <a:gd name="connsiteX3" fmla="*/ 0 w 2200364"/>
              <a:gd name="connsiteY3" fmla="*/ 1152483 h 1153631"/>
              <a:gd name="connsiteX4" fmla="*/ 7232 w 2200364"/>
              <a:gd name="connsiteY4" fmla="*/ 494048 h 1153631"/>
              <a:gd name="connsiteX0" fmla="*/ 7232 w 2200364"/>
              <a:gd name="connsiteY0" fmla="*/ 494048 h 1153725"/>
              <a:gd name="connsiteX1" fmla="*/ 2200364 w 2200364"/>
              <a:gd name="connsiteY1" fmla="*/ 0 h 1153725"/>
              <a:gd name="connsiteX2" fmla="*/ 2199686 w 2200364"/>
              <a:gd name="connsiteY2" fmla="*/ 831200 h 1153725"/>
              <a:gd name="connsiteX3" fmla="*/ 0 w 2200364"/>
              <a:gd name="connsiteY3" fmla="*/ 1152483 h 1153725"/>
              <a:gd name="connsiteX4" fmla="*/ 7232 w 2200364"/>
              <a:gd name="connsiteY4" fmla="*/ 494048 h 1153725"/>
              <a:gd name="connsiteX0" fmla="*/ 7232 w 2200364"/>
              <a:gd name="connsiteY0" fmla="*/ 494048 h 1153885"/>
              <a:gd name="connsiteX1" fmla="*/ 2200364 w 2200364"/>
              <a:gd name="connsiteY1" fmla="*/ 0 h 1153885"/>
              <a:gd name="connsiteX2" fmla="*/ 2196408 w 2200364"/>
              <a:gd name="connsiteY2" fmla="*/ 876967 h 1153885"/>
              <a:gd name="connsiteX3" fmla="*/ 0 w 2200364"/>
              <a:gd name="connsiteY3" fmla="*/ 1152483 h 1153885"/>
              <a:gd name="connsiteX4" fmla="*/ 7232 w 2200364"/>
              <a:gd name="connsiteY4" fmla="*/ 494048 h 1153885"/>
              <a:gd name="connsiteX0" fmla="*/ 7232 w 2200364"/>
              <a:gd name="connsiteY0" fmla="*/ 494048 h 1153989"/>
              <a:gd name="connsiteX1" fmla="*/ 2200364 w 2200364"/>
              <a:gd name="connsiteY1" fmla="*/ 0 h 1153989"/>
              <a:gd name="connsiteX2" fmla="*/ 2196408 w 2200364"/>
              <a:gd name="connsiteY2" fmla="*/ 876967 h 1153989"/>
              <a:gd name="connsiteX3" fmla="*/ 0 w 2200364"/>
              <a:gd name="connsiteY3" fmla="*/ 1152483 h 1153989"/>
              <a:gd name="connsiteX4" fmla="*/ 7232 w 2200364"/>
              <a:gd name="connsiteY4" fmla="*/ 494048 h 1153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0364" h="1153989">
                <a:moveTo>
                  <a:pt x="7232" y="494048"/>
                </a:moveTo>
                <a:cubicBezTo>
                  <a:pt x="834617" y="482123"/>
                  <a:pt x="1110974" y="139735"/>
                  <a:pt x="2200364" y="0"/>
                </a:cubicBezTo>
                <a:cubicBezTo>
                  <a:pt x="2200350" y="205843"/>
                  <a:pt x="2195930" y="876462"/>
                  <a:pt x="2196408" y="876967"/>
                </a:cubicBezTo>
                <a:cubicBezTo>
                  <a:pt x="1088247" y="861926"/>
                  <a:pt x="585391" y="1178364"/>
                  <a:pt x="0" y="1152483"/>
                </a:cubicBezTo>
                <a:cubicBezTo>
                  <a:pt x="5968" y="1011348"/>
                  <a:pt x="12377" y="698090"/>
                  <a:pt x="7232" y="494048"/>
                </a:cubicBezTo>
                <a:close/>
              </a:path>
            </a:pathLst>
          </a:custGeom>
          <a:gradFill flip="none" rotWithShape="1">
            <a:gsLst>
              <a:gs pos="0">
                <a:srgbClr val="0065BD">
                  <a:tint val="66000"/>
                  <a:satMod val="160000"/>
                </a:srgbClr>
              </a:gs>
              <a:gs pos="0">
                <a:srgbClr val="0070C0"/>
              </a:gs>
              <a:gs pos="100000">
                <a:schemeClr val="bg1"/>
              </a:gs>
            </a:gsLst>
            <a:lin ang="0" scaled="0"/>
            <a:tileRect/>
          </a:gra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sng" strike="noStrike" cap="none" normalizeH="0" baseline="0" smtClean="0">
              <a:ln>
                <a:noFill/>
              </a:ln>
              <a:solidFill>
                <a:srgbClr val="0065BD"/>
              </a:solidFill>
              <a:effectLst/>
              <a:latin typeface="Arial Black" pitchFamily="34" charset="0"/>
            </a:endParaRPr>
          </a:p>
        </p:txBody>
      </p:sp>
      <p:sp>
        <p:nvSpPr>
          <p:cNvPr id="47" name="Trapezoid 46"/>
          <p:cNvSpPr/>
          <p:nvPr/>
        </p:nvSpPr>
        <p:spPr bwMode="auto">
          <a:xfrm rot="5400000" flipV="1">
            <a:off x="1657319" y="1606849"/>
            <a:ext cx="685576" cy="2118845"/>
          </a:xfrm>
          <a:prstGeom prst="trapezoid">
            <a:avLst>
              <a:gd name="adj" fmla="val 13086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49" name="Trapezoid 48"/>
          <p:cNvSpPr/>
          <p:nvPr/>
        </p:nvSpPr>
        <p:spPr bwMode="auto">
          <a:xfrm rot="5400000" flipV="1">
            <a:off x="1654988" y="1602992"/>
            <a:ext cx="685576" cy="2118845"/>
          </a:xfrm>
          <a:prstGeom prst="trapezoid">
            <a:avLst>
              <a:gd name="adj" fmla="val 13086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21" name="Trapezoid 20"/>
          <p:cNvSpPr/>
          <p:nvPr/>
        </p:nvSpPr>
        <p:spPr bwMode="auto">
          <a:xfrm rot="5400000" flipV="1">
            <a:off x="1657318" y="1599855"/>
            <a:ext cx="685576" cy="2118845"/>
          </a:xfrm>
          <a:prstGeom prst="trapezoid">
            <a:avLst>
              <a:gd name="adj" fmla="val 13086"/>
            </a:avLst>
          </a:prstGeom>
          <a:gradFill flip="none" rotWithShape="1">
            <a:gsLst>
              <a:gs pos="100000">
                <a:schemeClr val="bg1"/>
              </a:gs>
              <a:gs pos="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sp>
        <p:nvSpPr>
          <p:cNvPr id="46" name="Freeform 45"/>
          <p:cNvSpPr>
            <a:spLocks noChangeAspect="1"/>
          </p:cNvSpPr>
          <p:nvPr/>
        </p:nvSpPr>
        <p:spPr bwMode="auto">
          <a:xfrm>
            <a:off x="937507" y="2042054"/>
            <a:ext cx="2131661" cy="880604"/>
          </a:xfrm>
          <a:custGeom>
            <a:avLst/>
            <a:gdLst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0 w 2085975"/>
              <a:gd name="connsiteY0" fmla="*/ 702469 h 702469"/>
              <a:gd name="connsiteX1" fmla="*/ 271463 w 2085975"/>
              <a:gd name="connsiteY1" fmla="*/ 581025 h 702469"/>
              <a:gd name="connsiteX2" fmla="*/ 2085975 w 2085975"/>
              <a:gd name="connsiteY2" fmla="*/ 0 h 702469"/>
              <a:gd name="connsiteX0" fmla="*/ 0 w 2085975"/>
              <a:gd name="connsiteY0" fmla="*/ 702469 h 702469"/>
              <a:gd name="connsiteX1" fmla="*/ 1007270 w 2085975"/>
              <a:gd name="connsiteY1" fmla="*/ 352425 h 702469"/>
              <a:gd name="connsiteX2" fmla="*/ 2085975 w 2085975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14375 h 714375"/>
              <a:gd name="connsiteX1" fmla="*/ 1007270 w 2088356"/>
              <a:gd name="connsiteY1" fmla="*/ 364331 h 714375"/>
              <a:gd name="connsiteX2" fmla="*/ 1828799 w 2088356"/>
              <a:gd name="connsiteY2" fmla="*/ 28575 h 714375"/>
              <a:gd name="connsiteX3" fmla="*/ 2088356 w 2088356"/>
              <a:gd name="connsiteY3" fmla="*/ 11906 h 714375"/>
              <a:gd name="connsiteX0" fmla="*/ 0 w 2178844"/>
              <a:gd name="connsiteY0" fmla="*/ 696765 h 696765"/>
              <a:gd name="connsiteX1" fmla="*/ 1007270 w 2178844"/>
              <a:gd name="connsiteY1" fmla="*/ 346721 h 696765"/>
              <a:gd name="connsiteX2" fmla="*/ 1828799 w 2178844"/>
              <a:gd name="connsiteY2" fmla="*/ 10965 h 696765"/>
              <a:gd name="connsiteX3" fmla="*/ 2178844 w 2178844"/>
              <a:gd name="connsiteY3" fmla="*/ 139553 h 696765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09627"/>
              <a:gd name="connsiteY0" fmla="*/ 707212 h 707212"/>
              <a:gd name="connsiteX1" fmla="*/ 2131218 w 2209627"/>
              <a:gd name="connsiteY1" fmla="*/ 4743 h 707212"/>
              <a:gd name="connsiteX2" fmla="*/ 2157413 w 2209627"/>
              <a:gd name="connsiteY2" fmla="*/ 442893 h 707212"/>
              <a:gd name="connsiteX0" fmla="*/ 0 w 2157413"/>
              <a:gd name="connsiteY0" fmla="*/ 702469 h 702469"/>
              <a:gd name="connsiteX1" fmla="*/ 2131218 w 2157413"/>
              <a:gd name="connsiteY1" fmla="*/ 0 h 702469"/>
              <a:gd name="connsiteX2" fmla="*/ 2157413 w 2157413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84"/>
              <a:gd name="connsiteY0" fmla="*/ 702469 h 702469"/>
              <a:gd name="connsiteX1" fmla="*/ 2190750 w 2190784"/>
              <a:gd name="connsiteY1" fmla="*/ 0 h 702469"/>
              <a:gd name="connsiteX2" fmla="*/ 2176463 w 2190784"/>
              <a:gd name="connsiteY2" fmla="*/ 616744 h 702469"/>
              <a:gd name="connsiteX0" fmla="*/ 0 w 2365774"/>
              <a:gd name="connsiteY0" fmla="*/ 704122 h 704122"/>
              <a:gd name="connsiteX1" fmla="*/ 2190750 w 2365774"/>
              <a:gd name="connsiteY1" fmla="*/ 1653 h 704122"/>
              <a:gd name="connsiteX2" fmla="*/ 2240755 w 2365774"/>
              <a:gd name="connsiteY2" fmla="*/ 518383 h 704122"/>
              <a:gd name="connsiteX3" fmla="*/ 2176463 w 2365774"/>
              <a:gd name="connsiteY3" fmla="*/ 618397 h 704122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221840"/>
              <a:gd name="connsiteY0" fmla="*/ 702469 h 1209675"/>
              <a:gd name="connsiteX1" fmla="*/ 2190750 w 2221840"/>
              <a:gd name="connsiteY1" fmla="*/ 0 h 1209675"/>
              <a:gd name="connsiteX2" fmla="*/ 2221705 w 2221840"/>
              <a:gd name="connsiteY2" fmla="*/ 597692 h 1209675"/>
              <a:gd name="connsiteX3" fmla="*/ 2381 w 2221840"/>
              <a:gd name="connsiteY3" fmla="*/ 1209675 h 1209675"/>
              <a:gd name="connsiteX0" fmla="*/ 0 w 2193003"/>
              <a:gd name="connsiteY0" fmla="*/ 702469 h 1209675"/>
              <a:gd name="connsiteX1" fmla="*/ 2190750 w 2193003"/>
              <a:gd name="connsiteY1" fmla="*/ 0 h 1209675"/>
              <a:gd name="connsiteX2" fmla="*/ 2190748 w 2193003"/>
              <a:gd name="connsiteY2" fmla="*/ 597692 h 1209675"/>
              <a:gd name="connsiteX3" fmla="*/ 2381 w 2193003"/>
              <a:gd name="connsiteY3" fmla="*/ 1209675 h 1209675"/>
              <a:gd name="connsiteX0" fmla="*/ 0 w 2198770"/>
              <a:gd name="connsiteY0" fmla="*/ 740569 h 1247775"/>
              <a:gd name="connsiteX1" fmla="*/ 2197894 w 2198770"/>
              <a:gd name="connsiteY1" fmla="*/ 0 h 1247775"/>
              <a:gd name="connsiteX2" fmla="*/ 2190748 w 2198770"/>
              <a:gd name="connsiteY2" fmla="*/ 635792 h 1247775"/>
              <a:gd name="connsiteX3" fmla="*/ 2381 w 2198770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4" fmla="*/ 0 w 2199007"/>
              <a:gd name="connsiteY4" fmla="*/ 740569 h 1247775"/>
              <a:gd name="connsiteX0" fmla="*/ 0 w 2199007"/>
              <a:gd name="connsiteY0" fmla="*/ 740569 h 818121"/>
              <a:gd name="connsiteX1" fmla="*/ 2197894 w 2199007"/>
              <a:gd name="connsiteY1" fmla="*/ 0 h 818121"/>
              <a:gd name="connsiteX2" fmla="*/ 2193130 w 2199007"/>
              <a:gd name="connsiteY2" fmla="*/ 711992 h 818121"/>
              <a:gd name="connsiteX3" fmla="*/ 0 w 2199007"/>
              <a:gd name="connsiteY3" fmla="*/ 740569 h 818121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2" fmla="*/ 0 w 2197894"/>
              <a:gd name="connsiteY2" fmla="*/ 740569 h 740569"/>
              <a:gd name="connsiteX0" fmla="*/ 0 w 2197894"/>
              <a:gd name="connsiteY0" fmla="*/ 740569 h 832009"/>
              <a:gd name="connsiteX1" fmla="*/ 2197894 w 2197894"/>
              <a:gd name="connsiteY1" fmla="*/ 0 h 832009"/>
              <a:gd name="connsiteX2" fmla="*/ 91440 w 2197894"/>
              <a:gd name="connsiteY2" fmla="*/ 832009 h 832009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0" fmla="*/ 0 w 2361360"/>
              <a:gd name="connsiteY0" fmla="*/ 794735 h 794735"/>
              <a:gd name="connsiteX1" fmla="*/ 2197894 w 2361360"/>
              <a:gd name="connsiteY1" fmla="*/ 54166 h 794735"/>
              <a:gd name="connsiteX2" fmla="*/ 2200187 w 2361360"/>
              <a:gd name="connsiteY2" fmla="*/ 56589 h 794735"/>
              <a:gd name="connsiteX0" fmla="*/ 0 w 2351431"/>
              <a:gd name="connsiteY0" fmla="*/ 764345 h 764345"/>
              <a:gd name="connsiteX1" fmla="*/ 2197894 w 2351431"/>
              <a:gd name="connsiteY1" fmla="*/ 23776 h 764345"/>
              <a:gd name="connsiteX2" fmla="*/ 2159706 w 2351431"/>
              <a:gd name="connsiteY2" fmla="*/ 295688 h 764345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3" fmla="*/ 2185900 w 2359517"/>
              <a:gd name="connsiteY3" fmla="*/ 650722 h 753972"/>
              <a:gd name="connsiteX0" fmla="*/ 0 w 2359517"/>
              <a:gd name="connsiteY0" fmla="*/ 753972 h 1242227"/>
              <a:gd name="connsiteX1" fmla="*/ 2197894 w 2359517"/>
              <a:gd name="connsiteY1" fmla="*/ 13403 h 1242227"/>
              <a:gd name="connsiteX2" fmla="*/ 2193043 w 2359517"/>
              <a:gd name="connsiteY2" fmla="*/ 655291 h 1242227"/>
              <a:gd name="connsiteX3" fmla="*/ 7056 w 2359517"/>
              <a:gd name="connsiteY3" fmla="*/ 1242226 h 1242227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152311 w 2350205"/>
              <a:gd name="connsiteY0" fmla="*/ 740569 h 1268727"/>
              <a:gd name="connsiteX1" fmla="*/ 2350205 w 2350205"/>
              <a:gd name="connsiteY1" fmla="*/ 0 h 1268727"/>
              <a:gd name="connsiteX2" fmla="*/ 2345354 w 2350205"/>
              <a:gd name="connsiteY2" fmla="*/ 641888 h 1268727"/>
              <a:gd name="connsiteX3" fmla="*/ 161748 w 2350205"/>
              <a:gd name="connsiteY3" fmla="*/ 1224255 h 1268727"/>
              <a:gd name="connsiteX4" fmla="*/ 161749 w 2350205"/>
              <a:gd name="connsiteY4" fmla="*/ 1228823 h 1268727"/>
              <a:gd name="connsiteX0" fmla="*/ 176343 w 2374237"/>
              <a:gd name="connsiteY0" fmla="*/ 740569 h 1370418"/>
              <a:gd name="connsiteX1" fmla="*/ 2374237 w 2374237"/>
              <a:gd name="connsiteY1" fmla="*/ 0 h 1370418"/>
              <a:gd name="connsiteX2" fmla="*/ 2369386 w 2374237"/>
              <a:gd name="connsiteY2" fmla="*/ 641888 h 1370418"/>
              <a:gd name="connsiteX3" fmla="*/ 185780 w 2374237"/>
              <a:gd name="connsiteY3" fmla="*/ 1224255 h 1370418"/>
              <a:gd name="connsiteX4" fmla="*/ 104818 w 2374237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121165 w 2319059"/>
              <a:gd name="connsiteY0" fmla="*/ 740569 h 1306602"/>
              <a:gd name="connsiteX1" fmla="*/ 2319059 w 2319059"/>
              <a:gd name="connsiteY1" fmla="*/ 0 h 1306602"/>
              <a:gd name="connsiteX2" fmla="*/ 2314208 w 2319059"/>
              <a:gd name="connsiteY2" fmla="*/ 641888 h 1306602"/>
              <a:gd name="connsiteX3" fmla="*/ 166321 w 2319059"/>
              <a:gd name="connsiteY3" fmla="*/ 1253944 h 1306602"/>
              <a:gd name="connsiteX4" fmla="*/ 130602 w 2319059"/>
              <a:gd name="connsiteY4" fmla="*/ 1224255 h 1306602"/>
              <a:gd name="connsiteX5" fmla="*/ 121165 w 2319059"/>
              <a:gd name="connsiteY5" fmla="*/ 740569 h 1306602"/>
              <a:gd name="connsiteX0" fmla="*/ 140187 w 2338081"/>
              <a:gd name="connsiteY0" fmla="*/ 740569 h 1282886"/>
              <a:gd name="connsiteX1" fmla="*/ 2338081 w 2338081"/>
              <a:gd name="connsiteY1" fmla="*/ 0 h 1282886"/>
              <a:gd name="connsiteX2" fmla="*/ 2333230 w 2338081"/>
              <a:gd name="connsiteY2" fmla="*/ 641888 h 1282886"/>
              <a:gd name="connsiteX3" fmla="*/ 185343 w 2338081"/>
              <a:gd name="connsiteY3" fmla="*/ 1253944 h 1282886"/>
              <a:gd name="connsiteX4" fmla="*/ 87711 w 2338081"/>
              <a:gd name="connsiteY4" fmla="*/ 1105497 h 1282886"/>
              <a:gd name="connsiteX5" fmla="*/ 140187 w 2338081"/>
              <a:gd name="connsiteY5" fmla="*/ 740569 h 1282886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52599 w 2250493"/>
              <a:gd name="connsiteY0" fmla="*/ 740569 h 1224392"/>
              <a:gd name="connsiteX1" fmla="*/ 2250493 w 2250493"/>
              <a:gd name="connsiteY1" fmla="*/ 0 h 1224392"/>
              <a:gd name="connsiteX2" fmla="*/ 2245642 w 2250493"/>
              <a:gd name="connsiteY2" fmla="*/ 641888 h 1224392"/>
              <a:gd name="connsiteX3" fmla="*/ 52511 w 2250493"/>
              <a:gd name="connsiteY3" fmla="*/ 1224255 h 1224392"/>
              <a:gd name="connsiteX4" fmla="*/ 123 w 2250493"/>
              <a:gd name="connsiteY4" fmla="*/ 1105497 h 1224392"/>
              <a:gd name="connsiteX5" fmla="*/ 52599 w 2250493"/>
              <a:gd name="connsiteY5" fmla="*/ 740569 h 1224392"/>
              <a:gd name="connsiteX0" fmla="*/ 274482 w 2472376"/>
              <a:gd name="connsiteY0" fmla="*/ 740569 h 1224911"/>
              <a:gd name="connsiteX1" fmla="*/ 2472376 w 2472376"/>
              <a:gd name="connsiteY1" fmla="*/ 0 h 1224911"/>
              <a:gd name="connsiteX2" fmla="*/ 2467525 w 2472376"/>
              <a:gd name="connsiteY2" fmla="*/ 641888 h 1224911"/>
              <a:gd name="connsiteX3" fmla="*/ 274394 w 2472376"/>
              <a:gd name="connsiteY3" fmla="*/ 1224255 h 1224911"/>
              <a:gd name="connsiteX4" fmla="*/ 274482 w 2472376"/>
              <a:gd name="connsiteY4" fmla="*/ 740569 h 1224911"/>
              <a:gd name="connsiteX0" fmla="*/ 161518 w 2359412"/>
              <a:gd name="connsiteY0" fmla="*/ 740569 h 1224392"/>
              <a:gd name="connsiteX1" fmla="*/ 2359412 w 2359412"/>
              <a:gd name="connsiteY1" fmla="*/ 0 h 1224392"/>
              <a:gd name="connsiteX2" fmla="*/ 2354561 w 2359412"/>
              <a:gd name="connsiteY2" fmla="*/ 641888 h 1224392"/>
              <a:gd name="connsiteX3" fmla="*/ 161430 w 2359412"/>
              <a:gd name="connsiteY3" fmla="*/ 1224255 h 1224392"/>
              <a:gd name="connsiteX4" fmla="*/ 161518 w 2359412"/>
              <a:gd name="connsiteY4" fmla="*/ 740569 h 1224392"/>
              <a:gd name="connsiteX0" fmla="*/ 88 w 2197982"/>
              <a:gd name="connsiteY0" fmla="*/ 740569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88 w 2197982"/>
              <a:gd name="connsiteY4" fmla="*/ 740569 h 1224392"/>
              <a:gd name="connsiteX0" fmla="*/ 7232 w 2197982"/>
              <a:gd name="connsiteY0" fmla="*/ 565820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7232 w 2197982"/>
              <a:gd name="connsiteY4" fmla="*/ 565820 h 1224392"/>
              <a:gd name="connsiteX0" fmla="*/ 7232 w 2197982"/>
              <a:gd name="connsiteY0" fmla="*/ 565820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7232 w 2197982"/>
              <a:gd name="connsiteY4" fmla="*/ 565820 h 1224392"/>
              <a:gd name="connsiteX0" fmla="*/ 7232 w 2197982"/>
              <a:gd name="connsiteY0" fmla="*/ 628230 h 1286802"/>
              <a:gd name="connsiteX1" fmla="*/ 2197982 w 2197982"/>
              <a:gd name="connsiteY1" fmla="*/ 0 h 1286802"/>
              <a:gd name="connsiteX2" fmla="*/ 2193131 w 2197982"/>
              <a:gd name="connsiteY2" fmla="*/ 704298 h 1286802"/>
              <a:gd name="connsiteX3" fmla="*/ 0 w 2197982"/>
              <a:gd name="connsiteY3" fmla="*/ 1286665 h 1286802"/>
              <a:gd name="connsiteX4" fmla="*/ 7232 w 2197982"/>
              <a:gd name="connsiteY4" fmla="*/ 628230 h 1286802"/>
              <a:gd name="connsiteX0" fmla="*/ 7232 w 2200364"/>
              <a:gd name="connsiteY0" fmla="*/ 494048 h 1152620"/>
              <a:gd name="connsiteX1" fmla="*/ 2200364 w 2200364"/>
              <a:gd name="connsiteY1" fmla="*/ 0 h 1152620"/>
              <a:gd name="connsiteX2" fmla="*/ 2193131 w 2200364"/>
              <a:gd name="connsiteY2" fmla="*/ 570116 h 1152620"/>
              <a:gd name="connsiteX3" fmla="*/ 0 w 2200364"/>
              <a:gd name="connsiteY3" fmla="*/ 1152483 h 1152620"/>
              <a:gd name="connsiteX4" fmla="*/ 7232 w 2200364"/>
              <a:gd name="connsiteY4" fmla="*/ 494048 h 1152620"/>
              <a:gd name="connsiteX0" fmla="*/ 7232 w 2200364"/>
              <a:gd name="connsiteY0" fmla="*/ 494048 h 1152710"/>
              <a:gd name="connsiteX1" fmla="*/ 2200364 w 2200364"/>
              <a:gd name="connsiteY1" fmla="*/ 0 h 1152710"/>
              <a:gd name="connsiteX2" fmla="*/ 2193131 w 2200364"/>
              <a:gd name="connsiteY2" fmla="*/ 797914 h 1152710"/>
              <a:gd name="connsiteX3" fmla="*/ 0 w 2200364"/>
              <a:gd name="connsiteY3" fmla="*/ 1152483 h 1152710"/>
              <a:gd name="connsiteX4" fmla="*/ 7232 w 2200364"/>
              <a:gd name="connsiteY4" fmla="*/ 494048 h 1152710"/>
              <a:gd name="connsiteX0" fmla="*/ 7232 w 2200364"/>
              <a:gd name="connsiteY0" fmla="*/ 494048 h 1152675"/>
              <a:gd name="connsiteX1" fmla="*/ 2200364 w 2200364"/>
              <a:gd name="connsiteY1" fmla="*/ 0 h 1152675"/>
              <a:gd name="connsiteX2" fmla="*/ 2193131 w 2200364"/>
              <a:gd name="connsiteY2" fmla="*/ 797914 h 1152675"/>
              <a:gd name="connsiteX3" fmla="*/ 0 w 2200364"/>
              <a:gd name="connsiteY3" fmla="*/ 1152483 h 1152675"/>
              <a:gd name="connsiteX4" fmla="*/ 7232 w 2200364"/>
              <a:gd name="connsiteY4" fmla="*/ 494048 h 1152675"/>
              <a:gd name="connsiteX0" fmla="*/ 7232 w 2200364"/>
              <a:gd name="connsiteY0" fmla="*/ 494048 h 1153632"/>
              <a:gd name="connsiteX1" fmla="*/ 2200364 w 2200364"/>
              <a:gd name="connsiteY1" fmla="*/ 0 h 1153632"/>
              <a:gd name="connsiteX2" fmla="*/ 2193131 w 2200364"/>
              <a:gd name="connsiteY2" fmla="*/ 797914 h 1153632"/>
              <a:gd name="connsiteX3" fmla="*/ 0 w 2200364"/>
              <a:gd name="connsiteY3" fmla="*/ 1152483 h 1153632"/>
              <a:gd name="connsiteX4" fmla="*/ 7232 w 2200364"/>
              <a:gd name="connsiteY4" fmla="*/ 494048 h 1153632"/>
              <a:gd name="connsiteX0" fmla="*/ 7232 w 2200364"/>
              <a:gd name="connsiteY0" fmla="*/ 494048 h 1153631"/>
              <a:gd name="connsiteX1" fmla="*/ 2200364 w 2200364"/>
              <a:gd name="connsiteY1" fmla="*/ 0 h 1153631"/>
              <a:gd name="connsiteX2" fmla="*/ 2193131 w 2200364"/>
              <a:gd name="connsiteY2" fmla="*/ 797914 h 1153631"/>
              <a:gd name="connsiteX3" fmla="*/ 0 w 2200364"/>
              <a:gd name="connsiteY3" fmla="*/ 1152483 h 1153631"/>
              <a:gd name="connsiteX4" fmla="*/ 7232 w 2200364"/>
              <a:gd name="connsiteY4" fmla="*/ 494048 h 1153631"/>
              <a:gd name="connsiteX0" fmla="*/ 7232 w 2200364"/>
              <a:gd name="connsiteY0" fmla="*/ 494048 h 1153725"/>
              <a:gd name="connsiteX1" fmla="*/ 2200364 w 2200364"/>
              <a:gd name="connsiteY1" fmla="*/ 0 h 1153725"/>
              <a:gd name="connsiteX2" fmla="*/ 2199686 w 2200364"/>
              <a:gd name="connsiteY2" fmla="*/ 831200 h 1153725"/>
              <a:gd name="connsiteX3" fmla="*/ 0 w 2200364"/>
              <a:gd name="connsiteY3" fmla="*/ 1152483 h 1153725"/>
              <a:gd name="connsiteX4" fmla="*/ 7232 w 2200364"/>
              <a:gd name="connsiteY4" fmla="*/ 494048 h 1153725"/>
              <a:gd name="connsiteX0" fmla="*/ 7232 w 2200364"/>
              <a:gd name="connsiteY0" fmla="*/ 494048 h 1153885"/>
              <a:gd name="connsiteX1" fmla="*/ 2200364 w 2200364"/>
              <a:gd name="connsiteY1" fmla="*/ 0 h 1153885"/>
              <a:gd name="connsiteX2" fmla="*/ 2196408 w 2200364"/>
              <a:gd name="connsiteY2" fmla="*/ 876967 h 1153885"/>
              <a:gd name="connsiteX3" fmla="*/ 0 w 2200364"/>
              <a:gd name="connsiteY3" fmla="*/ 1152483 h 1153885"/>
              <a:gd name="connsiteX4" fmla="*/ 7232 w 2200364"/>
              <a:gd name="connsiteY4" fmla="*/ 494048 h 1153885"/>
              <a:gd name="connsiteX0" fmla="*/ 7232 w 2200364"/>
              <a:gd name="connsiteY0" fmla="*/ 494048 h 1153989"/>
              <a:gd name="connsiteX1" fmla="*/ 2200364 w 2200364"/>
              <a:gd name="connsiteY1" fmla="*/ 0 h 1153989"/>
              <a:gd name="connsiteX2" fmla="*/ 2196408 w 2200364"/>
              <a:gd name="connsiteY2" fmla="*/ 876967 h 1153989"/>
              <a:gd name="connsiteX3" fmla="*/ 0 w 2200364"/>
              <a:gd name="connsiteY3" fmla="*/ 1152483 h 1153989"/>
              <a:gd name="connsiteX4" fmla="*/ 7232 w 2200364"/>
              <a:gd name="connsiteY4" fmla="*/ 494048 h 1153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0364" h="1153989">
                <a:moveTo>
                  <a:pt x="7232" y="494048"/>
                </a:moveTo>
                <a:cubicBezTo>
                  <a:pt x="834617" y="482123"/>
                  <a:pt x="1110974" y="139735"/>
                  <a:pt x="2200364" y="0"/>
                </a:cubicBezTo>
                <a:cubicBezTo>
                  <a:pt x="2200350" y="205843"/>
                  <a:pt x="2195930" y="876462"/>
                  <a:pt x="2196408" y="876967"/>
                </a:cubicBezTo>
                <a:cubicBezTo>
                  <a:pt x="1088247" y="861926"/>
                  <a:pt x="585391" y="1178364"/>
                  <a:pt x="0" y="1152483"/>
                </a:cubicBezTo>
                <a:cubicBezTo>
                  <a:pt x="5968" y="1011348"/>
                  <a:pt x="12377" y="698090"/>
                  <a:pt x="7232" y="494048"/>
                </a:cubicBezTo>
                <a:close/>
              </a:path>
            </a:pathLst>
          </a:custGeom>
          <a:gradFill flip="none" rotWithShape="1">
            <a:gsLst>
              <a:gs pos="0">
                <a:srgbClr val="0065BD">
                  <a:tint val="66000"/>
                  <a:satMod val="160000"/>
                </a:srgbClr>
              </a:gs>
              <a:gs pos="0">
                <a:srgbClr val="0070C0"/>
              </a:gs>
              <a:gs pos="100000">
                <a:schemeClr val="bg1"/>
              </a:gs>
            </a:gsLst>
            <a:lin ang="0" scaled="0"/>
            <a:tileRect/>
          </a:gra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sng" strike="noStrike" cap="none" normalizeH="0" baseline="0" smtClean="0">
              <a:ln>
                <a:noFill/>
              </a:ln>
              <a:solidFill>
                <a:srgbClr val="0065BD"/>
              </a:solidFill>
              <a:effectLst/>
              <a:latin typeface="Arial Black" pitchFamily="34" charset="0"/>
            </a:endParaRPr>
          </a:p>
        </p:txBody>
      </p:sp>
      <p:sp>
        <p:nvSpPr>
          <p:cNvPr id="28" name="Freeform 27"/>
          <p:cNvSpPr>
            <a:spLocks noChangeAspect="1"/>
          </p:cNvSpPr>
          <p:nvPr/>
        </p:nvSpPr>
        <p:spPr bwMode="auto">
          <a:xfrm>
            <a:off x="926792" y="1638612"/>
            <a:ext cx="2129353" cy="1276637"/>
          </a:xfrm>
          <a:custGeom>
            <a:avLst/>
            <a:gdLst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0 w 2085975"/>
              <a:gd name="connsiteY0" fmla="*/ 702469 h 702469"/>
              <a:gd name="connsiteX1" fmla="*/ 271463 w 2085975"/>
              <a:gd name="connsiteY1" fmla="*/ 581025 h 702469"/>
              <a:gd name="connsiteX2" fmla="*/ 2085975 w 2085975"/>
              <a:gd name="connsiteY2" fmla="*/ 0 h 702469"/>
              <a:gd name="connsiteX0" fmla="*/ 0 w 2085975"/>
              <a:gd name="connsiteY0" fmla="*/ 702469 h 702469"/>
              <a:gd name="connsiteX1" fmla="*/ 1007270 w 2085975"/>
              <a:gd name="connsiteY1" fmla="*/ 352425 h 702469"/>
              <a:gd name="connsiteX2" fmla="*/ 2085975 w 2085975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14375 h 714375"/>
              <a:gd name="connsiteX1" fmla="*/ 1007270 w 2088356"/>
              <a:gd name="connsiteY1" fmla="*/ 364331 h 714375"/>
              <a:gd name="connsiteX2" fmla="*/ 1828799 w 2088356"/>
              <a:gd name="connsiteY2" fmla="*/ 28575 h 714375"/>
              <a:gd name="connsiteX3" fmla="*/ 2088356 w 2088356"/>
              <a:gd name="connsiteY3" fmla="*/ 11906 h 714375"/>
              <a:gd name="connsiteX0" fmla="*/ 0 w 2178844"/>
              <a:gd name="connsiteY0" fmla="*/ 696765 h 696765"/>
              <a:gd name="connsiteX1" fmla="*/ 1007270 w 2178844"/>
              <a:gd name="connsiteY1" fmla="*/ 346721 h 696765"/>
              <a:gd name="connsiteX2" fmla="*/ 1828799 w 2178844"/>
              <a:gd name="connsiteY2" fmla="*/ 10965 h 696765"/>
              <a:gd name="connsiteX3" fmla="*/ 2178844 w 2178844"/>
              <a:gd name="connsiteY3" fmla="*/ 139553 h 696765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09627"/>
              <a:gd name="connsiteY0" fmla="*/ 707212 h 707212"/>
              <a:gd name="connsiteX1" fmla="*/ 2131218 w 2209627"/>
              <a:gd name="connsiteY1" fmla="*/ 4743 h 707212"/>
              <a:gd name="connsiteX2" fmla="*/ 2157413 w 2209627"/>
              <a:gd name="connsiteY2" fmla="*/ 442893 h 707212"/>
              <a:gd name="connsiteX0" fmla="*/ 0 w 2157413"/>
              <a:gd name="connsiteY0" fmla="*/ 702469 h 702469"/>
              <a:gd name="connsiteX1" fmla="*/ 2131218 w 2157413"/>
              <a:gd name="connsiteY1" fmla="*/ 0 h 702469"/>
              <a:gd name="connsiteX2" fmla="*/ 2157413 w 2157413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84"/>
              <a:gd name="connsiteY0" fmla="*/ 702469 h 702469"/>
              <a:gd name="connsiteX1" fmla="*/ 2190750 w 2190784"/>
              <a:gd name="connsiteY1" fmla="*/ 0 h 702469"/>
              <a:gd name="connsiteX2" fmla="*/ 2176463 w 2190784"/>
              <a:gd name="connsiteY2" fmla="*/ 616744 h 702469"/>
              <a:gd name="connsiteX0" fmla="*/ 0 w 2365774"/>
              <a:gd name="connsiteY0" fmla="*/ 704122 h 704122"/>
              <a:gd name="connsiteX1" fmla="*/ 2190750 w 2365774"/>
              <a:gd name="connsiteY1" fmla="*/ 1653 h 704122"/>
              <a:gd name="connsiteX2" fmla="*/ 2240755 w 2365774"/>
              <a:gd name="connsiteY2" fmla="*/ 518383 h 704122"/>
              <a:gd name="connsiteX3" fmla="*/ 2176463 w 2365774"/>
              <a:gd name="connsiteY3" fmla="*/ 618397 h 704122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221840"/>
              <a:gd name="connsiteY0" fmla="*/ 702469 h 1209675"/>
              <a:gd name="connsiteX1" fmla="*/ 2190750 w 2221840"/>
              <a:gd name="connsiteY1" fmla="*/ 0 h 1209675"/>
              <a:gd name="connsiteX2" fmla="*/ 2221705 w 2221840"/>
              <a:gd name="connsiteY2" fmla="*/ 597692 h 1209675"/>
              <a:gd name="connsiteX3" fmla="*/ 2381 w 2221840"/>
              <a:gd name="connsiteY3" fmla="*/ 1209675 h 1209675"/>
              <a:gd name="connsiteX0" fmla="*/ 0 w 2193003"/>
              <a:gd name="connsiteY0" fmla="*/ 702469 h 1209675"/>
              <a:gd name="connsiteX1" fmla="*/ 2190750 w 2193003"/>
              <a:gd name="connsiteY1" fmla="*/ 0 h 1209675"/>
              <a:gd name="connsiteX2" fmla="*/ 2190748 w 2193003"/>
              <a:gd name="connsiteY2" fmla="*/ 597692 h 1209675"/>
              <a:gd name="connsiteX3" fmla="*/ 2381 w 2193003"/>
              <a:gd name="connsiteY3" fmla="*/ 1209675 h 1209675"/>
              <a:gd name="connsiteX0" fmla="*/ 0 w 2198770"/>
              <a:gd name="connsiteY0" fmla="*/ 740569 h 1247775"/>
              <a:gd name="connsiteX1" fmla="*/ 2197894 w 2198770"/>
              <a:gd name="connsiteY1" fmla="*/ 0 h 1247775"/>
              <a:gd name="connsiteX2" fmla="*/ 2190748 w 2198770"/>
              <a:gd name="connsiteY2" fmla="*/ 635792 h 1247775"/>
              <a:gd name="connsiteX3" fmla="*/ 2381 w 2198770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4" fmla="*/ 0 w 2199007"/>
              <a:gd name="connsiteY4" fmla="*/ 740569 h 1247775"/>
              <a:gd name="connsiteX0" fmla="*/ 0 w 2199007"/>
              <a:gd name="connsiteY0" fmla="*/ 740569 h 818121"/>
              <a:gd name="connsiteX1" fmla="*/ 2197894 w 2199007"/>
              <a:gd name="connsiteY1" fmla="*/ 0 h 818121"/>
              <a:gd name="connsiteX2" fmla="*/ 2193130 w 2199007"/>
              <a:gd name="connsiteY2" fmla="*/ 711992 h 818121"/>
              <a:gd name="connsiteX3" fmla="*/ 0 w 2199007"/>
              <a:gd name="connsiteY3" fmla="*/ 740569 h 818121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2" fmla="*/ 0 w 2197894"/>
              <a:gd name="connsiteY2" fmla="*/ 740569 h 740569"/>
              <a:gd name="connsiteX0" fmla="*/ 0 w 2197894"/>
              <a:gd name="connsiteY0" fmla="*/ 740569 h 832009"/>
              <a:gd name="connsiteX1" fmla="*/ 2197894 w 2197894"/>
              <a:gd name="connsiteY1" fmla="*/ 0 h 832009"/>
              <a:gd name="connsiteX2" fmla="*/ 91440 w 2197894"/>
              <a:gd name="connsiteY2" fmla="*/ 832009 h 832009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0" fmla="*/ 0 w 2361360"/>
              <a:gd name="connsiteY0" fmla="*/ 794735 h 794735"/>
              <a:gd name="connsiteX1" fmla="*/ 2197894 w 2361360"/>
              <a:gd name="connsiteY1" fmla="*/ 54166 h 794735"/>
              <a:gd name="connsiteX2" fmla="*/ 2200187 w 2361360"/>
              <a:gd name="connsiteY2" fmla="*/ 56589 h 794735"/>
              <a:gd name="connsiteX0" fmla="*/ 0 w 2351431"/>
              <a:gd name="connsiteY0" fmla="*/ 764345 h 764345"/>
              <a:gd name="connsiteX1" fmla="*/ 2197894 w 2351431"/>
              <a:gd name="connsiteY1" fmla="*/ 23776 h 764345"/>
              <a:gd name="connsiteX2" fmla="*/ 2159706 w 2351431"/>
              <a:gd name="connsiteY2" fmla="*/ 295688 h 764345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3" fmla="*/ 2185900 w 2359517"/>
              <a:gd name="connsiteY3" fmla="*/ 650722 h 753972"/>
              <a:gd name="connsiteX0" fmla="*/ 0 w 2359517"/>
              <a:gd name="connsiteY0" fmla="*/ 753972 h 1242227"/>
              <a:gd name="connsiteX1" fmla="*/ 2197894 w 2359517"/>
              <a:gd name="connsiteY1" fmla="*/ 13403 h 1242227"/>
              <a:gd name="connsiteX2" fmla="*/ 2193043 w 2359517"/>
              <a:gd name="connsiteY2" fmla="*/ 655291 h 1242227"/>
              <a:gd name="connsiteX3" fmla="*/ 7056 w 2359517"/>
              <a:gd name="connsiteY3" fmla="*/ 1242226 h 1242227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152311 w 2350205"/>
              <a:gd name="connsiteY0" fmla="*/ 740569 h 1268727"/>
              <a:gd name="connsiteX1" fmla="*/ 2350205 w 2350205"/>
              <a:gd name="connsiteY1" fmla="*/ 0 h 1268727"/>
              <a:gd name="connsiteX2" fmla="*/ 2345354 w 2350205"/>
              <a:gd name="connsiteY2" fmla="*/ 641888 h 1268727"/>
              <a:gd name="connsiteX3" fmla="*/ 161748 w 2350205"/>
              <a:gd name="connsiteY3" fmla="*/ 1224255 h 1268727"/>
              <a:gd name="connsiteX4" fmla="*/ 161749 w 2350205"/>
              <a:gd name="connsiteY4" fmla="*/ 1228823 h 1268727"/>
              <a:gd name="connsiteX0" fmla="*/ 176343 w 2374237"/>
              <a:gd name="connsiteY0" fmla="*/ 740569 h 1370418"/>
              <a:gd name="connsiteX1" fmla="*/ 2374237 w 2374237"/>
              <a:gd name="connsiteY1" fmla="*/ 0 h 1370418"/>
              <a:gd name="connsiteX2" fmla="*/ 2369386 w 2374237"/>
              <a:gd name="connsiteY2" fmla="*/ 641888 h 1370418"/>
              <a:gd name="connsiteX3" fmla="*/ 185780 w 2374237"/>
              <a:gd name="connsiteY3" fmla="*/ 1224255 h 1370418"/>
              <a:gd name="connsiteX4" fmla="*/ 104818 w 2374237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121165 w 2319059"/>
              <a:gd name="connsiteY0" fmla="*/ 740569 h 1306602"/>
              <a:gd name="connsiteX1" fmla="*/ 2319059 w 2319059"/>
              <a:gd name="connsiteY1" fmla="*/ 0 h 1306602"/>
              <a:gd name="connsiteX2" fmla="*/ 2314208 w 2319059"/>
              <a:gd name="connsiteY2" fmla="*/ 641888 h 1306602"/>
              <a:gd name="connsiteX3" fmla="*/ 166321 w 2319059"/>
              <a:gd name="connsiteY3" fmla="*/ 1253944 h 1306602"/>
              <a:gd name="connsiteX4" fmla="*/ 130602 w 2319059"/>
              <a:gd name="connsiteY4" fmla="*/ 1224255 h 1306602"/>
              <a:gd name="connsiteX5" fmla="*/ 121165 w 2319059"/>
              <a:gd name="connsiteY5" fmla="*/ 740569 h 1306602"/>
              <a:gd name="connsiteX0" fmla="*/ 140187 w 2338081"/>
              <a:gd name="connsiteY0" fmla="*/ 740569 h 1282886"/>
              <a:gd name="connsiteX1" fmla="*/ 2338081 w 2338081"/>
              <a:gd name="connsiteY1" fmla="*/ 0 h 1282886"/>
              <a:gd name="connsiteX2" fmla="*/ 2333230 w 2338081"/>
              <a:gd name="connsiteY2" fmla="*/ 641888 h 1282886"/>
              <a:gd name="connsiteX3" fmla="*/ 185343 w 2338081"/>
              <a:gd name="connsiteY3" fmla="*/ 1253944 h 1282886"/>
              <a:gd name="connsiteX4" fmla="*/ 87711 w 2338081"/>
              <a:gd name="connsiteY4" fmla="*/ 1105497 h 1282886"/>
              <a:gd name="connsiteX5" fmla="*/ 140187 w 2338081"/>
              <a:gd name="connsiteY5" fmla="*/ 740569 h 1282886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52599 w 2250493"/>
              <a:gd name="connsiteY0" fmla="*/ 740569 h 1224392"/>
              <a:gd name="connsiteX1" fmla="*/ 2250493 w 2250493"/>
              <a:gd name="connsiteY1" fmla="*/ 0 h 1224392"/>
              <a:gd name="connsiteX2" fmla="*/ 2245642 w 2250493"/>
              <a:gd name="connsiteY2" fmla="*/ 641888 h 1224392"/>
              <a:gd name="connsiteX3" fmla="*/ 52511 w 2250493"/>
              <a:gd name="connsiteY3" fmla="*/ 1224255 h 1224392"/>
              <a:gd name="connsiteX4" fmla="*/ 123 w 2250493"/>
              <a:gd name="connsiteY4" fmla="*/ 1105497 h 1224392"/>
              <a:gd name="connsiteX5" fmla="*/ 52599 w 2250493"/>
              <a:gd name="connsiteY5" fmla="*/ 740569 h 1224392"/>
              <a:gd name="connsiteX0" fmla="*/ 274482 w 2472376"/>
              <a:gd name="connsiteY0" fmla="*/ 740569 h 1224911"/>
              <a:gd name="connsiteX1" fmla="*/ 2472376 w 2472376"/>
              <a:gd name="connsiteY1" fmla="*/ 0 h 1224911"/>
              <a:gd name="connsiteX2" fmla="*/ 2467525 w 2472376"/>
              <a:gd name="connsiteY2" fmla="*/ 641888 h 1224911"/>
              <a:gd name="connsiteX3" fmla="*/ 274394 w 2472376"/>
              <a:gd name="connsiteY3" fmla="*/ 1224255 h 1224911"/>
              <a:gd name="connsiteX4" fmla="*/ 274482 w 2472376"/>
              <a:gd name="connsiteY4" fmla="*/ 740569 h 1224911"/>
              <a:gd name="connsiteX0" fmla="*/ 161518 w 2359412"/>
              <a:gd name="connsiteY0" fmla="*/ 740569 h 1224392"/>
              <a:gd name="connsiteX1" fmla="*/ 2359412 w 2359412"/>
              <a:gd name="connsiteY1" fmla="*/ 0 h 1224392"/>
              <a:gd name="connsiteX2" fmla="*/ 2354561 w 2359412"/>
              <a:gd name="connsiteY2" fmla="*/ 641888 h 1224392"/>
              <a:gd name="connsiteX3" fmla="*/ 161430 w 2359412"/>
              <a:gd name="connsiteY3" fmla="*/ 1224255 h 1224392"/>
              <a:gd name="connsiteX4" fmla="*/ 161518 w 2359412"/>
              <a:gd name="connsiteY4" fmla="*/ 740569 h 1224392"/>
              <a:gd name="connsiteX0" fmla="*/ 88 w 2197982"/>
              <a:gd name="connsiteY0" fmla="*/ 740569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88 w 2197982"/>
              <a:gd name="connsiteY4" fmla="*/ 740569 h 122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7982" h="1224392">
                <a:moveTo>
                  <a:pt x="88" y="740569"/>
                </a:moveTo>
                <a:cubicBezTo>
                  <a:pt x="763180" y="653752"/>
                  <a:pt x="1387165" y="35718"/>
                  <a:pt x="2197982" y="0"/>
                </a:cubicBezTo>
                <a:cubicBezTo>
                  <a:pt x="2197968" y="205843"/>
                  <a:pt x="2192653" y="641383"/>
                  <a:pt x="2193131" y="641888"/>
                </a:cubicBezTo>
                <a:cubicBezTo>
                  <a:pt x="1446198" y="667414"/>
                  <a:pt x="480616" y="1234532"/>
                  <a:pt x="0" y="1224255"/>
                </a:cubicBezTo>
                <a:cubicBezTo>
                  <a:pt x="5968" y="1083120"/>
                  <a:pt x="5233" y="944611"/>
                  <a:pt x="88" y="740569"/>
                </a:cubicBezTo>
                <a:close/>
              </a:path>
            </a:pathLst>
          </a:custGeom>
          <a:gradFill flip="none" rotWithShape="1">
            <a:gsLst>
              <a:gs pos="0">
                <a:srgbClr val="0065BD">
                  <a:tint val="66000"/>
                  <a:satMod val="160000"/>
                </a:srgbClr>
              </a:gs>
              <a:gs pos="0">
                <a:srgbClr val="0070C0"/>
              </a:gs>
              <a:gs pos="100000">
                <a:schemeClr val="bg1"/>
              </a:gs>
            </a:gsLst>
            <a:lin ang="0" scaled="0"/>
            <a:tileRect/>
          </a:gra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sng" strike="noStrike" cap="none" normalizeH="0" baseline="0" smtClean="0">
              <a:ln>
                <a:noFill/>
              </a:ln>
              <a:solidFill>
                <a:srgbClr val="0065BD"/>
              </a:solidFill>
              <a:effectLst/>
              <a:latin typeface="Arial Black" pitchFamily="34" charset="0"/>
            </a:endParaRPr>
          </a:p>
        </p:txBody>
      </p:sp>
      <p:sp>
        <p:nvSpPr>
          <p:cNvPr id="45" name="Freeform 44"/>
          <p:cNvSpPr>
            <a:spLocks noChangeAspect="1"/>
          </p:cNvSpPr>
          <p:nvPr/>
        </p:nvSpPr>
        <p:spPr bwMode="auto">
          <a:xfrm flipV="1">
            <a:off x="927846" y="2409209"/>
            <a:ext cx="2129353" cy="1276637"/>
          </a:xfrm>
          <a:custGeom>
            <a:avLst/>
            <a:gdLst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0 w 2085975"/>
              <a:gd name="connsiteY0" fmla="*/ 702469 h 702469"/>
              <a:gd name="connsiteX1" fmla="*/ 271463 w 2085975"/>
              <a:gd name="connsiteY1" fmla="*/ 581025 h 702469"/>
              <a:gd name="connsiteX2" fmla="*/ 2085975 w 2085975"/>
              <a:gd name="connsiteY2" fmla="*/ 0 h 702469"/>
              <a:gd name="connsiteX0" fmla="*/ 0 w 2085975"/>
              <a:gd name="connsiteY0" fmla="*/ 702469 h 702469"/>
              <a:gd name="connsiteX1" fmla="*/ 1007270 w 2085975"/>
              <a:gd name="connsiteY1" fmla="*/ 352425 h 702469"/>
              <a:gd name="connsiteX2" fmla="*/ 2085975 w 2085975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14375 h 714375"/>
              <a:gd name="connsiteX1" fmla="*/ 1007270 w 2088356"/>
              <a:gd name="connsiteY1" fmla="*/ 364331 h 714375"/>
              <a:gd name="connsiteX2" fmla="*/ 1828799 w 2088356"/>
              <a:gd name="connsiteY2" fmla="*/ 28575 h 714375"/>
              <a:gd name="connsiteX3" fmla="*/ 2088356 w 2088356"/>
              <a:gd name="connsiteY3" fmla="*/ 11906 h 714375"/>
              <a:gd name="connsiteX0" fmla="*/ 0 w 2178844"/>
              <a:gd name="connsiteY0" fmla="*/ 696765 h 696765"/>
              <a:gd name="connsiteX1" fmla="*/ 1007270 w 2178844"/>
              <a:gd name="connsiteY1" fmla="*/ 346721 h 696765"/>
              <a:gd name="connsiteX2" fmla="*/ 1828799 w 2178844"/>
              <a:gd name="connsiteY2" fmla="*/ 10965 h 696765"/>
              <a:gd name="connsiteX3" fmla="*/ 2178844 w 2178844"/>
              <a:gd name="connsiteY3" fmla="*/ 139553 h 696765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09627"/>
              <a:gd name="connsiteY0" fmla="*/ 707212 h 707212"/>
              <a:gd name="connsiteX1" fmla="*/ 2131218 w 2209627"/>
              <a:gd name="connsiteY1" fmla="*/ 4743 h 707212"/>
              <a:gd name="connsiteX2" fmla="*/ 2157413 w 2209627"/>
              <a:gd name="connsiteY2" fmla="*/ 442893 h 707212"/>
              <a:gd name="connsiteX0" fmla="*/ 0 w 2157413"/>
              <a:gd name="connsiteY0" fmla="*/ 702469 h 702469"/>
              <a:gd name="connsiteX1" fmla="*/ 2131218 w 2157413"/>
              <a:gd name="connsiteY1" fmla="*/ 0 h 702469"/>
              <a:gd name="connsiteX2" fmla="*/ 2157413 w 2157413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84"/>
              <a:gd name="connsiteY0" fmla="*/ 702469 h 702469"/>
              <a:gd name="connsiteX1" fmla="*/ 2190750 w 2190784"/>
              <a:gd name="connsiteY1" fmla="*/ 0 h 702469"/>
              <a:gd name="connsiteX2" fmla="*/ 2176463 w 2190784"/>
              <a:gd name="connsiteY2" fmla="*/ 616744 h 702469"/>
              <a:gd name="connsiteX0" fmla="*/ 0 w 2365774"/>
              <a:gd name="connsiteY0" fmla="*/ 704122 h 704122"/>
              <a:gd name="connsiteX1" fmla="*/ 2190750 w 2365774"/>
              <a:gd name="connsiteY1" fmla="*/ 1653 h 704122"/>
              <a:gd name="connsiteX2" fmla="*/ 2240755 w 2365774"/>
              <a:gd name="connsiteY2" fmla="*/ 518383 h 704122"/>
              <a:gd name="connsiteX3" fmla="*/ 2176463 w 2365774"/>
              <a:gd name="connsiteY3" fmla="*/ 618397 h 704122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221840"/>
              <a:gd name="connsiteY0" fmla="*/ 702469 h 1209675"/>
              <a:gd name="connsiteX1" fmla="*/ 2190750 w 2221840"/>
              <a:gd name="connsiteY1" fmla="*/ 0 h 1209675"/>
              <a:gd name="connsiteX2" fmla="*/ 2221705 w 2221840"/>
              <a:gd name="connsiteY2" fmla="*/ 597692 h 1209675"/>
              <a:gd name="connsiteX3" fmla="*/ 2381 w 2221840"/>
              <a:gd name="connsiteY3" fmla="*/ 1209675 h 1209675"/>
              <a:gd name="connsiteX0" fmla="*/ 0 w 2193003"/>
              <a:gd name="connsiteY0" fmla="*/ 702469 h 1209675"/>
              <a:gd name="connsiteX1" fmla="*/ 2190750 w 2193003"/>
              <a:gd name="connsiteY1" fmla="*/ 0 h 1209675"/>
              <a:gd name="connsiteX2" fmla="*/ 2190748 w 2193003"/>
              <a:gd name="connsiteY2" fmla="*/ 597692 h 1209675"/>
              <a:gd name="connsiteX3" fmla="*/ 2381 w 2193003"/>
              <a:gd name="connsiteY3" fmla="*/ 1209675 h 1209675"/>
              <a:gd name="connsiteX0" fmla="*/ 0 w 2198770"/>
              <a:gd name="connsiteY0" fmla="*/ 740569 h 1247775"/>
              <a:gd name="connsiteX1" fmla="*/ 2197894 w 2198770"/>
              <a:gd name="connsiteY1" fmla="*/ 0 h 1247775"/>
              <a:gd name="connsiteX2" fmla="*/ 2190748 w 2198770"/>
              <a:gd name="connsiteY2" fmla="*/ 635792 h 1247775"/>
              <a:gd name="connsiteX3" fmla="*/ 2381 w 2198770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4" fmla="*/ 0 w 2199007"/>
              <a:gd name="connsiteY4" fmla="*/ 740569 h 1247775"/>
              <a:gd name="connsiteX0" fmla="*/ 0 w 2199007"/>
              <a:gd name="connsiteY0" fmla="*/ 740569 h 818121"/>
              <a:gd name="connsiteX1" fmla="*/ 2197894 w 2199007"/>
              <a:gd name="connsiteY1" fmla="*/ 0 h 818121"/>
              <a:gd name="connsiteX2" fmla="*/ 2193130 w 2199007"/>
              <a:gd name="connsiteY2" fmla="*/ 711992 h 818121"/>
              <a:gd name="connsiteX3" fmla="*/ 0 w 2199007"/>
              <a:gd name="connsiteY3" fmla="*/ 740569 h 818121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2" fmla="*/ 0 w 2197894"/>
              <a:gd name="connsiteY2" fmla="*/ 740569 h 740569"/>
              <a:gd name="connsiteX0" fmla="*/ 0 w 2197894"/>
              <a:gd name="connsiteY0" fmla="*/ 740569 h 832009"/>
              <a:gd name="connsiteX1" fmla="*/ 2197894 w 2197894"/>
              <a:gd name="connsiteY1" fmla="*/ 0 h 832009"/>
              <a:gd name="connsiteX2" fmla="*/ 91440 w 2197894"/>
              <a:gd name="connsiteY2" fmla="*/ 832009 h 832009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0" fmla="*/ 0 w 2361360"/>
              <a:gd name="connsiteY0" fmla="*/ 794735 h 794735"/>
              <a:gd name="connsiteX1" fmla="*/ 2197894 w 2361360"/>
              <a:gd name="connsiteY1" fmla="*/ 54166 h 794735"/>
              <a:gd name="connsiteX2" fmla="*/ 2200187 w 2361360"/>
              <a:gd name="connsiteY2" fmla="*/ 56589 h 794735"/>
              <a:gd name="connsiteX0" fmla="*/ 0 w 2351431"/>
              <a:gd name="connsiteY0" fmla="*/ 764345 h 764345"/>
              <a:gd name="connsiteX1" fmla="*/ 2197894 w 2351431"/>
              <a:gd name="connsiteY1" fmla="*/ 23776 h 764345"/>
              <a:gd name="connsiteX2" fmla="*/ 2159706 w 2351431"/>
              <a:gd name="connsiteY2" fmla="*/ 295688 h 764345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3" fmla="*/ 2185900 w 2359517"/>
              <a:gd name="connsiteY3" fmla="*/ 650722 h 753972"/>
              <a:gd name="connsiteX0" fmla="*/ 0 w 2359517"/>
              <a:gd name="connsiteY0" fmla="*/ 753972 h 1242227"/>
              <a:gd name="connsiteX1" fmla="*/ 2197894 w 2359517"/>
              <a:gd name="connsiteY1" fmla="*/ 13403 h 1242227"/>
              <a:gd name="connsiteX2" fmla="*/ 2193043 w 2359517"/>
              <a:gd name="connsiteY2" fmla="*/ 655291 h 1242227"/>
              <a:gd name="connsiteX3" fmla="*/ 7056 w 2359517"/>
              <a:gd name="connsiteY3" fmla="*/ 1242226 h 1242227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152311 w 2350205"/>
              <a:gd name="connsiteY0" fmla="*/ 740569 h 1268727"/>
              <a:gd name="connsiteX1" fmla="*/ 2350205 w 2350205"/>
              <a:gd name="connsiteY1" fmla="*/ 0 h 1268727"/>
              <a:gd name="connsiteX2" fmla="*/ 2345354 w 2350205"/>
              <a:gd name="connsiteY2" fmla="*/ 641888 h 1268727"/>
              <a:gd name="connsiteX3" fmla="*/ 161748 w 2350205"/>
              <a:gd name="connsiteY3" fmla="*/ 1224255 h 1268727"/>
              <a:gd name="connsiteX4" fmla="*/ 161749 w 2350205"/>
              <a:gd name="connsiteY4" fmla="*/ 1228823 h 1268727"/>
              <a:gd name="connsiteX0" fmla="*/ 176343 w 2374237"/>
              <a:gd name="connsiteY0" fmla="*/ 740569 h 1370418"/>
              <a:gd name="connsiteX1" fmla="*/ 2374237 w 2374237"/>
              <a:gd name="connsiteY1" fmla="*/ 0 h 1370418"/>
              <a:gd name="connsiteX2" fmla="*/ 2369386 w 2374237"/>
              <a:gd name="connsiteY2" fmla="*/ 641888 h 1370418"/>
              <a:gd name="connsiteX3" fmla="*/ 185780 w 2374237"/>
              <a:gd name="connsiteY3" fmla="*/ 1224255 h 1370418"/>
              <a:gd name="connsiteX4" fmla="*/ 104818 w 2374237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121165 w 2319059"/>
              <a:gd name="connsiteY0" fmla="*/ 740569 h 1306602"/>
              <a:gd name="connsiteX1" fmla="*/ 2319059 w 2319059"/>
              <a:gd name="connsiteY1" fmla="*/ 0 h 1306602"/>
              <a:gd name="connsiteX2" fmla="*/ 2314208 w 2319059"/>
              <a:gd name="connsiteY2" fmla="*/ 641888 h 1306602"/>
              <a:gd name="connsiteX3" fmla="*/ 166321 w 2319059"/>
              <a:gd name="connsiteY3" fmla="*/ 1253944 h 1306602"/>
              <a:gd name="connsiteX4" fmla="*/ 130602 w 2319059"/>
              <a:gd name="connsiteY4" fmla="*/ 1224255 h 1306602"/>
              <a:gd name="connsiteX5" fmla="*/ 121165 w 2319059"/>
              <a:gd name="connsiteY5" fmla="*/ 740569 h 1306602"/>
              <a:gd name="connsiteX0" fmla="*/ 140187 w 2338081"/>
              <a:gd name="connsiteY0" fmla="*/ 740569 h 1282886"/>
              <a:gd name="connsiteX1" fmla="*/ 2338081 w 2338081"/>
              <a:gd name="connsiteY1" fmla="*/ 0 h 1282886"/>
              <a:gd name="connsiteX2" fmla="*/ 2333230 w 2338081"/>
              <a:gd name="connsiteY2" fmla="*/ 641888 h 1282886"/>
              <a:gd name="connsiteX3" fmla="*/ 185343 w 2338081"/>
              <a:gd name="connsiteY3" fmla="*/ 1253944 h 1282886"/>
              <a:gd name="connsiteX4" fmla="*/ 87711 w 2338081"/>
              <a:gd name="connsiteY4" fmla="*/ 1105497 h 1282886"/>
              <a:gd name="connsiteX5" fmla="*/ 140187 w 2338081"/>
              <a:gd name="connsiteY5" fmla="*/ 740569 h 1282886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52599 w 2250493"/>
              <a:gd name="connsiteY0" fmla="*/ 740569 h 1224392"/>
              <a:gd name="connsiteX1" fmla="*/ 2250493 w 2250493"/>
              <a:gd name="connsiteY1" fmla="*/ 0 h 1224392"/>
              <a:gd name="connsiteX2" fmla="*/ 2245642 w 2250493"/>
              <a:gd name="connsiteY2" fmla="*/ 641888 h 1224392"/>
              <a:gd name="connsiteX3" fmla="*/ 52511 w 2250493"/>
              <a:gd name="connsiteY3" fmla="*/ 1224255 h 1224392"/>
              <a:gd name="connsiteX4" fmla="*/ 123 w 2250493"/>
              <a:gd name="connsiteY4" fmla="*/ 1105497 h 1224392"/>
              <a:gd name="connsiteX5" fmla="*/ 52599 w 2250493"/>
              <a:gd name="connsiteY5" fmla="*/ 740569 h 1224392"/>
              <a:gd name="connsiteX0" fmla="*/ 274482 w 2472376"/>
              <a:gd name="connsiteY0" fmla="*/ 740569 h 1224911"/>
              <a:gd name="connsiteX1" fmla="*/ 2472376 w 2472376"/>
              <a:gd name="connsiteY1" fmla="*/ 0 h 1224911"/>
              <a:gd name="connsiteX2" fmla="*/ 2467525 w 2472376"/>
              <a:gd name="connsiteY2" fmla="*/ 641888 h 1224911"/>
              <a:gd name="connsiteX3" fmla="*/ 274394 w 2472376"/>
              <a:gd name="connsiteY3" fmla="*/ 1224255 h 1224911"/>
              <a:gd name="connsiteX4" fmla="*/ 274482 w 2472376"/>
              <a:gd name="connsiteY4" fmla="*/ 740569 h 1224911"/>
              <a:gd name="connsiteX0" fmla="*/ 161518 w 2359412"/>
              <a:gd name="connsiteY0" fmla="*/ 740569 h 1224392"/>
              <a:gd name="connsiteX1" fmla="*/ 2359412 w 2359412"/>
              <a:gd name="connsiteY1" fmla="*/ 0 h 1224392"/>
              <a:gd name="connsiteX2" fmla="*/ 2354561 w 2359412"/>
              <a:gd name="connsiteY2" fmla="*/ 641888 h 1224392"/>
              <a:gd name="connsiteX3" fmla="*/ 161430 w 2359412"/>
              <a:gd name="connsiteY3" fmla="*/ 1224255 h 1224392"/>
              <a:gd name="connsiteX4" fmla="*/ 161518 w 2359412"/>
              <a:gd name="connsiteY4" fmla="*/ 740569 h 1224392"/>
              <a:gd name="connsiteX0" fmla="*/ 88 w 2197982"/>
              <a:gd name="connsiteY0" fmla="*/ 740569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88 w 2197982"/>
              <a:gd name="connsiteY4" fmla="*/ 740569 h 1224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97982" h="1224392">
                <a:moveTo>
                  <a:pt x="88" y="740569"/>
                </a:moveTo>
                <a:cubicBezTo>
                  <a:pt x="763180" y="653752"/>
                  <a:pt x="1387165" y="35718"/>
                  <a:pt x="2197982" y="0"/>
                </a:cubicBezTo>
                <a:cubicBezTo>
                  <a:pt x="2197968" y="205843"/>
                  <a:pt x="2192653" y="641383"/>
                  <a:pt x="2193131" y="641888"/>
                </a:cubicBezTo>
                <a:cubicBezTo>
                  <a:pt x="1446198" y="667414"/>
                  <a:pt x="480616" y="1234532"/>
                  <a:pt x="0" y="1224255"/>
                </a:cubicBezTo>
                <a:cubicBezTo>
                  <a:pt x="5968" y="1083120"/>
                  <a:pt x="5233" y="944611"/>
                  <a:pt x="88" y="740569"/>
                </a:cubicBezTo>
                <a:close/>
              </a:path>
            </a:pathLst>
          </a:custGeom>
          <a:gradFill flip="none" rotWithShape="1">
            <a:gsLst>
              <a:gs pos="0">
                <a:srgbClr val="0065BD">
                  <a:tint val="66000"/>
                  <a:satMod val="160000"/>
                </a:srgbClr>
              </a:gs>
              <a:gs pos="0">
                <a:srgbClr val="0070C0"/>
              </a:gs>
              <a:gs pos="100000">
                <a:schemeClr val="bg1"/>
              </a:gs>
            </a:gsLst>
            <a:lin ang="0" scaled="0"/>
            <a:tileRect/>
          </a:gra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sng" strike="noStrike" cap="none" normalizeH="0" baseline="0" smtClean="0">
              <a:ln>
                <a:noFill/>
              </a:ln>
              <a:solidFill>
                <a:srgbClr val="0065BD"/>
              </a:solidFill>
              <a:effectLst/>
              <a:latin typeface="Arial Black" pitchFamily="34" charset="0"/>
            </a:endParaRPr>
          </a:p>
        </p:txBody>
      </p:sp>
      <p:sp>
        <p:nvSpPr>
          <p:cNvPr id="48" name="Freeform 47"/>
          <p:cNvSpPr>
            <a:spLocks noChangeAspect="1"/>
          </p:cNvSpPr>
          <p:nvPr/>
        </p:nvSpPr>
        <p:spPr bwMode="auto">
          <a:xfrm flipV="1">
            <a:off x="936370" y="2416800"/>
            <a:ext cx="2131661" cy="880604"/>
          </a:xfrm>
          <a:custGeom>
            <a:avLst/>
            <a:gdLst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0 w 2085975"/>
              <a:gd name="connsiteY0" fmla="*/ 702469 h 702469"/>
              <a:gd name="connsiteX1" fmla="*/ 271463 w 2085975"/>
              <a:gd name="connsiteY1" fmla="*/ 581025 h 702469"/>
              <a:gd name="connsiteX2" fmla="*/ 2085975 w 2085975"/>
              <a:gd name="connsiteY2" fmla="*/ 0 h 702469"/>
              <a:gd name="connsiteX0" fmla="*/ 0 w 2085975"/>
              <a:gd name="connsiteY0" fmla="*/ 702469 h 702469"/>
              <a:gd name="connsiteX1" fmla="*/ 1007270 w 2085975"/>
              <a:gd name="connsiteY1" fmla="*/ 352425 h 702469"/>
              <a:gd name="connsiteX2" fmla="*/ 2085975 w 2085975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14375 h 714375"/>
              <a:gd name="connsiteX1" fmla="*/ 1007270 w 2088356"/>
              <a:gd name="connsiteY1" fmla="*/ 364331 h 714375"/>
              <a:gd name="connsiteX2" fmla="*/ 1828799 w 2088356"/>
              <a:gd name="connsiteY2" fmla="*/ 28575 h 714375"/>
              <a:gd name="connsiteX3" fmla="*/ 2088356 w 2088356"/>
              <a:gd name="connsiteY3" fmla="*/ 11906 h 714375"/>
              <a:gd name="connsiteX0" fmla="*/ 0 w 2178844"/>
              <a:gd name="connsiteY0" fmla="*/ 696765 h 696765"/>
              <a:gd name="connsiteX1" fmla="*/ 1007270 w 2178844"/>
              <a:gd name="connsiteY1" fmla="*/ 346721 h 696765"/>
              <a:gd name="connsiteX2" fmla="*/ 1828799 w 2178844"/>
              <a:gd name="connsiteY2" fmla="*/ 10965 h 696765"/>
              <a:gd name="connsiteX3" fmla="*/ 2178844 w 2178844"/>
              <a:gd name="connsiteY3" fmla="*/ 139553 h 696765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09627"/>
              <a:gd name="connsiteY0" fmla="*/ 707212 h 707212"/>
              <a:gd name="connsiteX1" fmla="*/ 2131218 w 2209627"/>
              <a:gd name="connsiteY1" fmla="*/ 4743 h 707212"/>
              <a:gd name="connsiteX2" fmla="*/ 2157413 w 2209627"/>
              <a:gd name="connsiteY2" fmla="*/ 442893 h 707212"/>
              <a:gd name="connsiteX0" fmla="*/ 0 w 2157413"/>
              <a:gd name="connsiteY0" fmla="*/ 702469 h 702469"/>
              <a:gd name="connsiteX1" fmla="*/ 2131218 w 2157413"/>
              <a:gd name="connsiteY1" fmla="*/ 0 h 702469"/>
              <a:gd name="connsiteX2" fmla="*/ 2157413 w 2157413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84"/>
              <a:gd name="connsiteY0" fmla="*/ 702469 h 702469"/>
              <a:gd name="connsiteX1" fmla="*/ 2190750 w 2190784"/>
              <a:gd name="connsiteY1" fmla="*/ 0 h 702469"/>
              <a:gd name="connsiteX2" fmla="*/ 2176463 w 2190784"/>
              <a:gd name="connsiteY2" fmla="*/ 616744 h 702469"/>
              <a:gd name="connsiteX0" fmla="*/ 0 w 2365774"/>
              <a:gd name="connsiteY0" fmla="*/ 704122 h 704122"/>
              <a:gd name="connsiteX1" fmla="*/ 2190750 w 2365774"/>
              <a:gd name="connsiteY1" fmla="*/ 1653 h 704122"/>
              <a:gd name="connsiteX2" fmla="*/ 2240755 w 2365774"/>
              <a:gd name="connsiteY2" fmla="*/ 518383 h 704122"/>
              <a:gd name="connsiteX3" fmla="*/ 2176463 w 2365774"/>
              <a:gd name="connsiteY3" fmla="*/ 618397 h 704122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221840"/>
              <a:gd name="connsiteY0" fmla="*/ 702469 h 1209675"/>
              <a:gd name="connsiteX1" fmla="*/ 2190750 w 2221840"/>
              <a:gd name="connsiteY1" fmla="*/ 0 h 1209675"/>
              <a:gd name="connsiteX2" fmla="*/ 2221705 w 2221840"/>
              <a:gd name="connsiteY2" fmla="*/ 597692 h 1209675"/>
              <a:gd name="connsiteX3" fmla="*/ 2381 w 2221840"/>
              <a:gd name="connsiteY3" fmla="*/ 1209675 h 1209675"/>
              <a:gd name="connsiteX0" fmla="*/ 0 w 2193003"/>
              <a:gd name="connsiteY0" fmla="*/ 702469 h 1209675"/>
              <a:gd name="connsiteX1" fmla="*/ 2190750 w 2193003"/>
              <a:gd name="connsiteY1" fmla="*/ 0 h 1209675"/>
              <a:gd name="connsiteX2" fmla="*/ 2190748 w 2193003"/>
              <a:gd name="connsiteY2" fmla="*/ 597692 h 1209675"/>
              <a:gd name="connsiteX3" fmla="*/ 2381 w 2193003"/>
              <a:gd name="connsiteY3" fmla="*/ 1209675 h 1209675"/>
              <a:gd name="connsiteX0" fmla="*/ 0 w 2198770"/>
              <a:gd name="connsiteY0" fmla="*/ 740569 h 1247775"/>
              <a:gd name="connsiteX1" fmla="*/ 2197894 w 2198770"/>
              <a:gd name="connsiteY1" fmla="*/ 0 h 1247775"/>
              <a:gd name="connsiteX2" fmla="*/ 2190748 w 2198770"/>
              <a:gd name="connsiteY2" fmla="*/ 635792 h 1247775"/>
              <a:gd name="connsiteX3" fmla="*/ 2381 w 2198770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4" fmla="*/ 0 w 2199007"/>
              <a:gd name="connsiteY4" fmla="*/ 740569 h 1247775"/>
              <a:gd name="connsiteX0" fmla="*/ 0 w 2199007"/>
              <a:gd name="connsiteY0" fmla="*/ 740569 h 818121"/>
              <a:gd name="connsiteX1" fmla="*/ 2197894 w 2199007"/>
              <a:gd name="connsiteY1" fmla="*/ 0 h 818121"/>
              <a:gd name="connsiteX2" fmla="*/ 2193130 w 2199007"/>
              <a:gd name="connsiteY2" fmla="*/ 711992 h 818121"/>
              <a:gd name="connsiteX3" fmla="*/ 0 w 2199007"/>
              <a:gd name="connsiteY3" fmla="*/ 740569 h 818121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2" fmla="*/ 0 w 2197894"/>
              <a:gd name="connsiteY2" fmla="*/ 740569 h 740569"/>
              <a:gd name="connsiteX0" fmla="*/ 0 w 2197894"/>
              <a:gd name="connsiteY0" fmla="*/ 740569 h 832009"/>
              <a:gd name="connsiteX1" fmla="*/ 2197894 w 2197894"/>
              <a:gd name="connsiteY1" fmla="*/ 0 h 832009"/>
              <a:gd name="connsiteX2" fmla="*/ 91440 w 2197894"/>
              <a:gd name="connsiteY2" fmla="*/ 832009 h 832009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0" fmla="*/ 0 w 2361360"/>
              <a:gd name="connsiteY0" fmla="*/ 794735 h 794735"/>
              <a:gd name="connsiteX1" fmla="*/ 2197894 w 2361360"/>
              <a:gd name="connsiteY1" fmla="*/ 54166 h 794735"/>
              <a:gd name="connsiteX2" fmla="*/ 2200187 w 2361360"/>
              <a:gd name="connsiteY2" fmla="*/ 56589 h 794735"/>
              <a:gd name="connsiteX0" fmla="*/ 0 w 2351431"/>
              <a:gd name="connsiteY0" fmla="*/ 764345 h 764345"/>
              <a:gd name="connsiteX1" fmla="*/ 2197894 w 2351431"/>
              <a:gd name="connsiteY1" fmla="*/ 23776 h 764345"/>
              <a:gd name="connsiteX2" fmla="*/ 2159706 w 2351431"/>
              <a:gd name="connsiteY2" fmla="*/ 295688 h 764345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3" fmla="*/ 2185900 w 2359517"/>
              <a:gd name="connsiteY3" fmla="*/ 650722 h 753972"/>
              <a:gd name="connsiteX0" fmla="*/ 0 w 2359517"/>
              <a:gd name="connsiteY0" fmla="*/ 753972 h 1242227"/>
              <a:gd name="connsiteX1" fmla="*/ 2197894 w 2359517"/>
              <a:gd name="connsiteY1" fmla="*/ 13403 h 1242227"/>
              <a:gd name="connsiteX2" fmla="*/ 2193043 w 2359517"/>
              <a:gd name="connsiteY2" fmla="*/ 655291 h 1242227"/>
              <a:gd name="connsiteX3" fmla="*/ 7056 w 2359517"/>
              <a:gd name="connsiteY3" fmla="*/ 1242226 h 1242227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152311 w 2350205"/>
              <a:gd name="connsiteY0" fmla="*/ 740569 h 1268727"/>
              <a:gd name="connsiteX1" fmla="*/ 2350205 w 2350205"/>
              <a:gd name="connsiteY1" fmla="*/ 0 h 1268727"/>
              <a:gd name="connsiteX2" fmla="*/ 2345354 w 2350205"/>
              <a:gd name="connsiteY2" fmla="*/ 641888 h 1268727"/>
              <a:gd name="connsiteX3" fmla="*/ 161748 w 2350205"/>
              <a:gd name="connsiteY3" fmla="*/ 1224255 h 1268727"/>
              <a:gd name="connsiteX4" fmla="*/ 161749 w 2350205"/>
              <a:gd name="connsiteY4" fmla="*/ 1228823 h 1268727"/>
              <a:gd name="connsiteX0" fmla="*/ 176343 w 2374237"/>
              <a:gd name="connsiteY0" fmla="*/ 740569 h 1370418"/>
              <a:gd name="connsiteX1" fmla="*/ 2374237 w 2374237"/>
              <a:gd name="connsiteY1" fmla="*/ 0 h 1370418"/>
              <a:gd name="connsiteX2" fmla="*/ 2369386 w 2374237"/>
              <a:gd name="connsiteY2" fmla="*/ 641888 h 1370418"/>
              <a:gd name="connsiteX3" fmla="*/ 185780 w 2374237"/>
              <a:gd name="connsiteY3" fmla="*/ 1224255 h 1370418"/>
              <a:gd name="connsiteX4" fmla="*/ 104818 w 2374237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121165 w 2319059"/>
              <a:gd name="connsiteY0" fmla="*/ 740569 h 1306602"/>
              <a:gd name="connsiteX1" fmla="*/ 2319059 w 2319059"/>
              <a:gd name="connsiteY1" fmla="*/ 0 h 1306602"/>
              <a:gd name="connsiteX2" fmla="*/ 2314208 w 2319059"/>
              <a:gd name="connsiteY2" fmla="*/ 641888 h 1306602"/>
              <a:gd name="connsiteX3" fmla="*/ 166321 w 2319059"/>
              <a:gd name="connsiteY3" fmla="*/ 1253944 h 1306602"/>
              <a:gd name="connsiteX4" fmla="*/ 130602 w 2319059"/>
              <a:gd name="connsiteY4" fmla="*/ 1224255 h 1306602"/>
              <a:gd name="connsiteX5" fmla="*/ 121165 w 2319059"/>
              <a:gd name="connsiteY5" fmla="*/ 740569 h 1306602"/>
              <a:gd name="connsiteX0" fmla="*/ 140187 w 2338081"/>
              <a:gd name="connsiteY0" fmla="*/ 740569 h 1282886"/>
              <a:gd name="connsiteX1" fmla="*/ 2338081 w 2338081"/>
              <a:gd name="connsiteY1" fmla="*/ 0 h 1282886"/>
              <a:gd name="connsiteX2" fmla="*/ 2333230 w 2338081"/>
              <a:gd name="connsiteY2" fmla="*/ 641888 h 1282886"/>
              <a:gd name="connsiteX3" fmla="*/ 185343 w 2338081"/>
              <a:gd name="connsiteY3" fmla="*/ 1253944 h 1282886"/>
              <a:gd name="connsiteX4" fmla="*/ 87711 w 2338081"/>
              <a:gd name="connsiteY4" fmla="*/ 1105497 h 1282886"/>
              <a:gd name="connsiteX5" fmla="*/ 140187 w 2338081"/>
              <a:gd name="connsiteY5" fmla="*/ 740569 h 1282886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52599 w 2250493"/>
              <a:gd name="connsiteY0" fmla="*/ 740569 h 1224392"/>
              <a:gd name="connsiteX1" fmla="*/ 2250493 w 2250493"/>
              <a:gd name="connsiteY1" fmla="*/ 0 h 1224392"/>
              <a:gd name="connsiteX2" fmla="*/ 2245642 w 2250493"/>
              <a:gd name="connsiteY2" fmla="*/ 641888 h 1224392"/>
              <a:gd name="connsiteX3" fmla="*/ 52511 w 2250493"/>
              <a:gd name="connsiteY3" fmla="*/ 1224255 h 1224392"/>
              <a:gd name="connsiteX4" fmla="*/ 123 w 2250493"/>
              <a:gd name="connsiteY4" fmla="*/ 1105497 h 1224392"/>
              <a:gd name="connsiteX5" fmla="*/ 52599 w 2250493"/>
              <a:gd name="connsiteY5" fmla="*/ 740569 h 1224392"/>
              <a:gd name="connsiteX0" fmla="*/ 274482 w 2472376"/>
              <a:gd name="connsiteY0" fmla="*/ 740569 h 1224911"/>
              <a:gd name="connsiteX1" fmla="*/ 2472376 w 2472376"/>
              <a:gd name="connsiteY1" fmla="*/ 0 h 1224911"/>
              <a:gd name="connsiteX2" fmla="*/ 2467525 w 2472376"/>
              <a:gd name="connsiteY2" fmla="*/ 641888 h 1224911"/>
              <a:gd name="connsiteX3" fmla="*/ 274394 w 2472376"/>
              <a:gd name="connsiteY3" fmla="*/ 1224255 h 1224911"/>
              <a:gd name="connsiteX4" fmla="*/ 274482 w 2472376"/>
              <a:gd name="connsiteY4" fmla="*/ 740569 h 1224911"/>
              <a:gd name="connsiteX0" fmla="*/ 161518 w 2359412"/>
              <a:gd name="connsiteY0" fmla="*/ 740569 h 1224392"/>
              <a:gd name="connsiteX1" fmla="*/ 2359412 w 2359412"/>
              <a:gd name="connsiteY1" fmla="*/ 0 h 1224392"/>
              <a:gd name="connsiteX2" fmla="*/ 2354561 w 2359412"/>
              <a:gd name="connsiteY2" fmla="*/ 641888 h 1224392"/>
              <a:gd name="connsiteX3" fmla="*/ 161430 w 2359412"/>
              <a:gd name="connsiteY3" fmla="*/ 1224255 h 1224392"/>
              <a:gd name="connsiteX4" fmla="*/ 161518 w 2359412"/>
              <a:gd name="connsiteY4" fmla="*/ 740569 h 1224392"/>
              <a:gd name="connsiteX0" fmla="*/ 88 w 2197982"/>
              <a:gd name="connsiteY0" fmla="*/ 740569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88 w 2197982"/>
              <a:gd name="connsiteY4" fmla="*/ 740569 h 1224392"/>
              <a:gd name="connsiteX0" fmla="*/ 7232 w 2197982"/>
              <a:gd name="connsiteY0" fmla="*/ 565820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7232 w 2197982"/>
              <a:gd name="connsiteY4" fmla="*/ 565820 h 1224392"/>
              <a:gd name="connsiteX0" fmla="*/ 7232 w 2197982"/>
              <a:gd name="connsiteY0" fmla="*/ 565820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7232 w 2197982"/>
              <a:gd name="connsiteY4" fmla="*/ 565820 h 1224392"/>
              <a:gd name="connsiteX0" fmla="*/ 7232 w 2197982"/>
              <a:gd name="connsiteY0" fmla="*/ 628230 h 1286802"/>
              <a:gd name="connsiteX1" fmla="*/ 2197982 w 2197982"/>
              <a:gd name="connsiteY1" fmla="*/ 0 h 1286802"/>
              <a:gd name="connsiteX2" fmla="*/ 2193131 w 2197982"/>
              <a:gd name="connsiteY2" fmla="*/ 704298 h 1286802"/>
              <a:gd name="connsiteX3" fmla="*/ 0 w 2197982"/>
              <a:gd name="connsiteY3" fmla="*/ 1286665 h 1286802"/>
              <a:gd name="connsiteX4" fmla="*/ 7232 w 2197982"/>
              <a:gd name="connsiteY4" fmla="*/ 628230 h 1286802"/>
              <a:gd name="connsiteX0" fmla="*/ 7232 w 2200364"/>
              <a:gd name="connsiteY0" fmla="*/ 494048 h 1152620"/>
              <a:gd name="connsiteX1" fmla="*/ 2200364 w 2200364"/>
              <a:gd name="connsiteY1" fmla="*/ 0 h 1152620"/>
              <a:gd name="connsiteX2" fmla="*/ 2193131 w 2200364"/>
              <a:gd name="connsiteY2" fmla="*/ 570116 h 1152620"/>
              <a:gd name="connsiteX3" fmla="*/ 0 w 2200364"/>
              <a:gd name="connsiteY3" fmla="*/ 1152483 h 1152620"/>
              <a:gd name="connsiteX4" fmla="*/ 7232 w 2200364"/>
              <a:gd name="connsiteY4" fmla="*/ 494048 h 1152620"/>
              <a:gd name="connsiteX0" fmla="*/ 7232 w 2200364"/>
              <a:gd name="connsiteY0" fmla="*/ 494048 h 1152710"/>
              <a:gd name="connsiteX1" fmla="*/ 2200364 w 2200364"/>
              <a:gd name="connsiteY1" fmla="*/ 0 h 1152710"/>
              <a:gd name="connsiteX2" fmla="*/ 2193131 w 2200364"/>
              <a:gd name="connsiteY2" fmla="*/ 797914 h 1152710"/>
              <a:gd name="connsiteX3" fmla="*/ 0 w 2200364"/>
              <a:gd name="connsiteY3" fmla="*/ 1152483 h 1152710"/>
              <a:gd name="connsiteX4" fmla="*/ 7232 w 2200364"/>
              <a:gd name="connsiteY4" fmla="*/ 494048 h 1152710"/>
              <a:gd name="connsiteX0" fmla="*/ 7232 w 2200364"/>
              <a:gd name="connsiteY0" fmla="*/ 494048 h 1152675"/>
              <a:gd name="connsiteX1" fmla="*/ 2200364 w 2200364"/>
              <a:gd name="connsiteY1" fmla="*/ 0 h 1152675"/>
              <a:gd name="connsiteX2" fmla="*/ 2193131 w 2200364"/>
              <a:gd name="connsiteY2" fmla="*/ 797914 h 1152675"/>
              <a:gd name="connsiteX3" fmla="*/ 0 w 2200364"/>
              <a:gd name="connsiteY3" fmla="*/ 1152483 h 1152675"/>
              <a:gd name="connsiteX4" fmla="*/ 7232 w 2200364"/>
              <a:gd name="connsiteY4" fmla="*/ 494048 h 1152675"/>
              <a:gd name="connsiteX0" fmla="*/ 7232 w 2200364"/>
              <a:gd name="connsiteY0" fmla="*/ 494048 h 1153632"/>
              <a:gd name="connsiteX1" fmla="*/ 2200364 w 2200364"/>
              <a:gd name="connsiteY1" fmla="*/ 0 h 1153632"/>
              <a:gd name="connsiteX2" fmla="*/ 2193131 w 2200364"/>
              <a:gd name="connsiteY2" fmla="*/ 797914 h 1153632"/>
              <a:gd name="connsiteX3" fmla="*/ 0 w 2200364"/>
              <a:gd name="connsiteY3" fmla="*/ 1152483 h 1153632"/>
              <a:gd name="connsiteX4" fmla="*/ 7232 w 2200364"/>
              <a:gd name="connsiteY4" fmla="*/ 494048 h 1153632"/>
              <a:gd name="connsiteX0" fmla="*/ 7232 w 2200364"/>
              <a:gd name="connsiteY0" fmla="*/ 494048 h 1153631"/>
              <a:gd name="connsiteX1" fmla="*/ 2200364 w 2200364"/>
              <a:gd name="connsiteY1" fmla="*/ 0 h 1153631"/>
              <a:gd name="connsiteX2" fmla="*/ 2193131 w 2200364"/>
              <a:gd name="connsiteY2" fmla="*/ 797914 h 1153631"/>
              <a:gd name="connsiteX3" fmla="*/ 0 w 2200364"/>
              <a:gd name="connsiteY3" fmla="*/ 1152483 h 1153631"/>
              <a:gd name="connsiteX4" fmla="*/ 7232 w 2200364"/>
              <a:gd name="connsiteY4" fmla="*/ 494048 h 1153631"/>
              <a:gd name="connsiteX0" fmla="*/ 7232 w 2200364"/>
              <a:gd name="connsiteY0" fmla="*/ 494048 h 1153725"/>
              <a:gd name="connsiteX1" fmla="*/ 2200364 w 2200364"/>
              <a:gd name="connsiteY1" fmla="*/ 0 h 1153725"/>
              <a:gd name="connsiteX2" fmla="*/ 2199686 w 2200364"/>
              <a:gd name="connsiteY2" fmla="*/ 831200 h 1153725"/>
              <a:gd name="connsiteX3" fmla="*/ 0 w 2200364"/>
              <a:gd name="connsiteY3" fmla="*/ 1152483 h 1153725"/>
              <a:gd name="connsiteX4" fmla="*/ 7232 w 2200364"/>
              <a:gd name="connsiteY4" fmla="*/ 494048 h 1153725"/>
              <a:gd name="connsiteX0" fmla="*/ 7232 w 2200364"/>
              <a:gd name="connsiteY0" fmla="*/ 494048 h 1153885"/>
              <a:gd name="connsiteX1" fmla="*/ 2200364 w 2200364"/>
              <a:gd name="connsiteY1" fmla="*/ 0 h 1153885"/>
              <a:gd name="connsiteX2" fmla="*/ 2196408 w 2200364"/>
              <a:gd name="connsiteY2" fmla="*/ 876967 h 1153885"/>
              <a:gd name="connsiteX3" fmla="*/ 0 w 2200364"/>
              <a:gd name="connsiteY3" fmla="*/ 1152483 h 1153885"/>
              <a:gd name="connsiteX4" fmla="*/ 7232 w 2200364"/>
              <a:gd name="connsiteY4" fmla="*/ 494048 h 1153885"/>
              <a:gd name="connsiteX0" fmla="*/ 7232 w 2200364"/>
              <a:gd name="connsiteY0" fmla="*/ 494048 h 1153989"/>
              <a:gd name="connsiteX1" fmla="*/ 2200364 w 2200364"/>
              <a:gd name="connsiteY1" fmla="*/ 0 h 1153989"/>
              <a:gd name="connsiteX2" fmla="*/ 2196408 w 2200364"/>
              <a:gd name="connsiteY2" fmla="*/ 876967 h 1153989"/>
              <a:gd name="connsiteX3" fmla="*/ 0 w 2200364"/>
              <a:gd name="connsiteY3" fmla="*/ 1152483 h 1153989"/>
              <a:gd name="connsiteX4" fmla="*/ 7232 w 2200364"/>
              <a:gd name="connsiteY4" fmla="*/ 494048 h 1153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0364" h="1153989">
                <a:moveTo>
                  <a:pt x="7232" y="494048"/>
                </a:moveTo>
                <a:cubicBezTo>
                  <a:pt x="834617" y="482123"/>
                  <a:pt x="1110974" y="139735"/>
                  <a:pt x="2200364" y="0"/>
                </a:cubicBezTo>
                <a:cubicBezTo>
                  <a:pt x="2200350" y="205843"/>
                  <a:pt x="2195930" y="876462"/>
                  <a:pt x="2196408" y="876967"/>
                </a:cubicBezTo>
                <a:cubicBezTo>
                  <a:pt x="1088247" y="861926"/>
                  <a:pt x="585391" y="1178364"/>
                  <a:pt x="0" y="1152483"/>
                </a:cubicBezTo>
                <a:cubicBezTo>
                  <a:pt x="5968" y="1011348"/>
                  <a:pt x="12377" y="698090"/>
                  <a:pt x="7232" y="494048"/>
                </a:cubicBezTo>
                <a:close/>
              </a:path>
            </a:pathLst>
          </a:custGeom>
          <a:gradFill flip="none" rotWithShape="1">
            <a:gsLst>
              <a:gs pos="0">
                <a:srgbClr val="0065BD">
                  <a:tint val="66000"/>
                  <a:satMod val="160000"/>
                </a:srgbClr>
              </a:gs>
              <a:gs pos="0">
                <a:srgbClr val="0070C0"/>
              </a:gs>
              <a:gs pos="100000">
                <a:schemeClr val="bg1"/>
              </a:gs>
            </a:gsLst>
            <a:lin ang="0" scaled="0"/>
            <a:tileRect/>
          </a:gra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sng" strike="noStrike" cap="none" normalizeH="0" baseline="0" smtClean="0">
              <a:ln>
                <a:noFill/>
              </a:ln>
              <a:solidFill>
                <a:srgbClr val="0065BD"/>
              </a:solidFill>
              <a:effectLst/>
              <a:latin typeface="Arial Black" pitchFamily="34" charset="0"/>
            </a:endParaRPr>
          </a:p>
        </p:txBody>
      </p:sp>
      <p:sp>
        <p:nvSpPr>
          <p:cNvPr id="43" name="Freeform 42"/>
          <p:cNvSpPr>
            <a:spLocks noChangeAspect="1"/>
          </p:cNvSpPr>
          <p:nvPr/>
        </p:nvSpPr>
        <p:spPr bwMode="auto">
          <a:xfrm>
            <a:off x="937507" y="2037641"/>
            <a:ext cx="2131661" cy="880604"/>
          </a:xfrm>
          <a:custGeom>
            <a:avLst/>
            <a:gdLst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23947 w 2109922"/>
              <a:gd name="connsiteY0" fmla="*/ 702469 h 702469"/>
              <a:gd name="connsiteX1" fmla="*/ 295410 w 2109922"/>
              <a:gd name="connsiteY1" fmla="*/ 581025 h 702469"/>
              <a:gd name="connsiteX2" fmla="*/ 2109922 w 2109922"/>
              <a:gd name="connsiteY2" fmla="*/ 0 h 702469"/>
              <a:gd name="connsiteX0" fmla="*/ 0 w 2085975"/>
              <a:gd name="connsiteY0" fmla="*/ 702469 h 702469"/>
              <a:gd name="connsiteX1" fmla="*/ 271463 w 2085975"/>
              <a:gd name="connsiteY1" fmla="*/ 581025 h 702469"/>
              <a:gd name="connsiteX2" fmla="*/ 2085975 w 2085975"/>
              <a:gd name="connsiteY2" fmla="*/ 0 h 702469"/>
              <a:gd name="connsiteX0" fmla="*/ 0 w 2085975"/>
              <a:gd name="connsiteY0" fmla="*/ 702469 h 702469"/>
              <a:gd name="connsiteX1" fmla="*/ 1007270 w 2085975"/>
              <a:gd name="connsiteY1" fmla="*/ 352425 h 702469"/>
              <a:gd name="connsiteX2" fmla="*/ 2085975 w 2085975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02469 h 702469"/>
              <a:gd name="connsiteX1" fmla="*/ 1007270 w 2088356"/>
              <a:gd name="connsiteY1" fmla="*/ 352425 h 702469"/>
              <a:gd name="connsiteX2" fmla="*/ 2088356 w 2088356"/>
              <a:gd name="connsiteY2" fmla="*/ 0 h 702469"/>
              <a:gd name="connsiteX0" fmla="*/ 0 w 2088356"/>
              <a:gd name="connsiteY0" fmla="*/ 714375 h 714375"/>
              <a:gd name="connsiteX1" fmla="*/ 1007270 w 2088356"/>
              <a:gd name="connsiteY1" fmla="*/ 364331 h 714375"/>
              <a:gd name="connsiteX2" fmla="*/ 1828799 w 2088356"/>
              <a:gd name="connsiteY2" fmla="*/ 28575 h 714375"/>
              <a:gd name="connsiteX3" fmla="*/ 2088356 w 2088356"/>
              <a:gd name="connsiteY3" fmla="*/ 11906 h 714375"/>
              <a:gd name="connsiteX0" fmla="*/ 0 w 2178844"/>
              <a:gd name="connsiteY0" fmla="*/ 696765 h 696765"/>
              <a:gd name="connsiteX1" fmla="*/ 1007270 w 2178844"/>
              <a:gd name="connsiteY1" fmla="*/ 346721 h 696765"/>
              <a:gd name="connsiteX2" fmla="*/ 1828799 w 2178844"/>
              <a:gd name="connsiteY2" fmla="*/ 10965 h 696765"/>
              <a:gd name="connsiteX3" fmla="*/ 2178844 w 2178844"/>
              <a:gd name="connsiteY3" fmla="*/ 139553 h 696765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179785"/>
              <a:gd name="connsiteY0" fmla="*/ 692228 h 692228"/>
              <a:gd name="connsiteX1" fmla="*/ 1007270 w 2179785"/>
              <a:gd name="connsiteY1" fmla="*/ 342184 h 692228"/>
              <a:gd name="connsiteX2" fmla="*/ 2074068 w 2179785"/>
              <a:gd name="connsiteY2" fmla="*/ 11190 h 692228"/>
              <a:gd name="connsiteX3" fmla="*/ 2178844 w 2179785"/>
              <a:gd name="connsiteY3" fmla="*/ 135016 h 692228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1007270 w 2215516"/>
              <a:gd name="connsiteY1" fmla="*/ 362665 h 712709"/>
              <a:gd name="connsiteX2" fmla="*/ 2131218 w 2215516"/>
              <a:gd name="connsiteY2" fmla="*/ 10240 h 712709"/>
              <a:gd name="connsiteX3" fmla="*/ 2178844 w 2215516"/>
              <a:gd name="connsiteY3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15516"/>
              <a:gd name="connsiteY0" fmla="*/ 712709 h 712709"/>
              <a:gd name="connsiteX1" fmla="*/ 2131218 w 2215516"/>
              <a:gd name="connsiteY1" fmla="*/ 10240 h 712709"/>
              <a:gd name="connsiteX2" fmla="*/ 2178844 w 2215516"/>
              <a:gd name="connsiteY2" fmla="*/ 155497 h 712709"/>
              <a:gd name="connsiteX0" fmla="*/ 0 w 2209627"/>
              <a:gd name="connsiteY0" fmla="*/ 707212 h 707212"/>
              <a:gd name="connsiteX1" fmla="*/ 2131218 w 2209627"/>
              <a:gd name="connsiteY1" fmla="*/ 4743 h 707212"/>
              <a:gd name="connsiteX2" fmla="*/ 2157413 w 2209627"/>
              <a:gd name="connsiteY2" fmla="*/ 442893 h 707212"/>
              <a:gd name="connsiteX0" fmla="*/ 0 w 2157413"/>
              <a:gd name="connsiteY0" fmla="*/ 702469 h 702469"/>
              <a:gd name="connsiteX1" fmla="*/ 2131218 w 2157413"/>
              <a:gd name="connsiteY1" fmla="*/ 0 h 702469"/>
              <a:gd name="connsiteX2" fmla="*/ 2157413 w 2157413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75"/>
              <a:gd name="connsiteY0" fmla="*/ 702469 h 702469"/>
              <a:gd name="connsiteX1" fmla="*/ 2190750 w 2190775"/>
              <a:gd name="connsiteY1" fmla="*/ 0 h 702469"/>
              <a:gd name="connsiteX2" fmla="*/ 2157413 w 2190775"/>
              <a:gd name="connsiteY2" fmla="*/ 438150 h 702469"/>
              <a:gd name="connsiteX0" fmla="*/ 0 w 2190784"/>
              <a:gd name="connsiteY0" fmla="*/ 702469 h 702469"/>
              <a:gd name="connsiteX1" fmla="*/ 2190750 w 2190784"/>
              <a:gd name="connsiteY1" fmla="*/ 0 h 702469"/>
              <a:gd name="connsiteX2" fmla="*/ 2176463 w 2190784"/>
              <a:gd name="connsiteY2" fmla="*/ 616744 h 702469"/>
              <a:gd name="connsiteX0" fmla="*/ 0 w 2365774"/>
              <a:gd name="connsiteY0" fmla="*/ 704122 h 704122"/>
              <a:gd name="connsiteX1" fmla="*/ 2190750 w 2365774"/>
              <a:gd name="connsiteY1" fmla="*/ 1653 h 704122"/>
              <a:gd name="connsiteX2" fmla="*/ 2240755 w 2365774"/>
              <a:gd name="connsiteY2" fmla="*/ 518383 h 704122"/>
              <a:gd name="connsiteX3" fmla="*/ 2176463 w 2365774"/>
              <a:gd name="connsiteY3" fmla="*/ 618397 h 704122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6091"/>
              <a:gd name="connsiteX1" fmla="*/ 2190750 w 2365774"/>
              <a:gd name="connsiteY1" fmla="*/ 1653 h 1216091"/>
              <a:gd name="connsiteX2" fmla="*/ 2240755 w 2365774"/>
              <a:gd name="connsiteY2" fmla="*/ 518383 h 1216091"/>
              <a:gd name="connsiteX3" fmla="*/ 7144 w 2365774"/>
              <a:gd name="connsiteY3" fmla="*/ 1216091 h 1216091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5774"/>
              <a:gd name="connsiteY0" fmla="*/ 704122 h 1211328"/>
              <a:gd name="connsiteX1" fmla="*/ 2190750 w 2365774"/>
              <a:gd name="connsiteY1" fmla="*/ 1653 h 1211328"/>
              <a:gd name="connsiteX2" fmla="*/ 2240755 w 2365774"/>
              <a:gd name="connsiteY2" fmla="*/ 518383 h 1211328"/>
              <a:gd name="connsiteX3" fmla="*/ 2381 w 2365774"/>
              <a:gd name="connsiteY3" fmla="*/ 1211328 h 1211328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360104"/>
              <a:gd name="connsiteY0" fmla="*/ 703880 h 1211086"/>
              <a:gd name="connsiteX1" fmla="*/ 2190750 w 2360104"/>
              <a:gd name="connsiteY1" fmla="*/ 1411 h 1211086"/>
              <a:gd name="connsiteX2" fmla="*/ 2221705 w 2360104"/>
              <a:gd name="connsiteY2" fmla="*/ 599103 h 1211086"/>
              <a:gd name="connsiteX3" fmla="*/ 2381 w 2360104"/>
              <a:gd name="connsiteY3" fmla="*/ 1211086 h 1211086"/>
              <a:gd name="connsiteX0" fmla="*/ 0 w 2221840"/>
              <a:gd name="connsiteY0" fmla="*/ 702469 h 1209675"/>
              <a:gd name="connsiteX1" fmla="*/ 2190750 w 2221840"/>
              <a:gd name="connsiteY1" fmla="*/ 0 h 1209675"/>
              <a:gd name="connsiteX2" fmla="*/ 2221705 w 2221840"/>
              <a:gd name="connsiteY2" fmla="*/ 597692 h 1209675"/>
              <a:gd name="connsiteX3" fmla="*/ 2381 w 2221840"/>
              <a:gd name="connsiteY3" fmla="*/ 1209675 h 1209675"/>
              <a:gd name="connsiteX0" fmla="*/ 0 w 2193003"/>
              <a:gd name="connsiteY0" fmla="*/ 702469 h 1209675"/>
              <a:gd name="connsiteX1" fmla="*/ 2190750 w 2193003"/>
              <a:gd name="connsiteY1" fmla="*/ 0 h 1209675"/>
              <a:gd name="connsiteX2" fmla="*/ 2190748 w 2193003"/>
              <a:gd name="connsiteY2" fmla="*/ 597692 h 1209675"/>
              <a:gd name="connsiteX3" fmla="*/ 2381 w 2193003"/>
              <a:gd name="connsiteY3" fmla="*/ 1209675 h 1209675"/>
              <a:gd name="connsiteX0" fmla="*/ 0 w 2198770"/>
              <a:gd name="connsiteY0" fmla="*/ 740569 h 1247775"/>
              <a:gd name="connsiteX1" fmla="*/ 2197894 w 2198770"/>
              <a:gd name="connsiteY1" fmla="*/ 0 h 1247775"/>
              <a:gd name="connsiteX2" fmla="*/ 2190748 w 2198770"/>
              <a:gd name="connsiteY2" fmla="*/ 635792 h 1247775"/>
              <a:gd name="connsiteX3" fmla="*/ 2381 w 2198770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8506"/>
              <a:gd name="connsiteY0" fmla="*/ 740569 h 1247775"/>
              <a:gd name="connsiteX1" fmla="*/ 2197894 w 2198506"/>
              <a:gd name="connsiteY1" fmla="*/ 0 h 1247775"/>
              <a:gd name="connsiteX2" fmla="*/ 2185986 w 2198506"/>
              <a:gd name="connsiteY2" fmla="*/ 683417 h 1247775"/>
              <a:gd name="connsiteX3" fmla="*/ 2381 w 2198506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0" fmla="*/ 0 w 2199007"/>
              <a:gd name="connsiteY0" fmla="*/ 740569 h 1247775"/>
              <a:gd name="connsiteX1" fmla="*/ 2197894 w 2199007"/>
              <a:gd name="connsiteY1" fmla="*/ 0 h 1247775"/>
              <a:gd name="connsiteX2" fmla="*/ 2193130 w 2199007"/>
              <a:gd name="connsiteY2" fmla="*/ 711992 h 1247775"/>
              <a:gd name="connsiteX3" fmla="*/ 2381 w 2199007"/>
              <a:gd name="connsiteY3" fmla="*/ 1247775 h 1247775"/>
              <a:gd name="connsiteX4" fmla="*/ 0 w 2199007"/>
              <a:gd name="connsiteY4" fmla="*/ 740569 h 1247775"/>
              <a:gd name="connsiteX0" fmla="*/ 0 w 2199007"/>
              <a:gd name="connsiteY0" fmla="*/ 740569 h 818121"/>
              <a:gd name="connsiteX1" fmla="*/ 2197894 w 2199007"/>
              <a:gd name="connsiteY1" fmla="*/ 0 h 818121"/>
              <a:gd name="connsiteX2" fmla="*/ 2193130 w 2199007"/>
              <a:gd name="connsiteY2" fmla="*/ 711992 h 818121"/>
              <a:gd name="connsiteX3" fmla="*/ 0 w 2199007"/>
              <a:gd name="connsiteY3" fmla="*/ 740569 h 818121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2" fmla="*/ 0 w 2197894"/>
              <a:gd name="connsiteY2" fmla="*/ 740569 h 740569"/>
              <a:gd name="connsiteX0" fmla="*/ 0 w 2197894"/>
              <a:gd name="connsiteY0" fmla="*/ 740569 h 832009"/>
              <a:gd name="connsiteX1" fmla="*/ 2197894 w 2197894"/>
              <a:gd name="connsiteY1" fmla="*/ 0 h 832009"/>
              <a:gd name="connsiteX2" fmla="*/ 91440 w 2197894"/>
              <a:gd name="connsiteY2" fmla="*/ 832009 h 832009"/>
              <a:gd name="connsiteX0" fmla="*/ 0 w 2197894"/>
              <a:gd name="connsiteY0" fmla="*/ 740569 h 740569"/>
              <a:gd name="connsiteX1" fmla="*/ 2197894 w 2197894"/>
              <a:gd name="connsiteY1" fmla="*/ 0 h 740569"/>
              <a:gd name="connsiteX0" fmla="*/ 0 w 2361360"/>
              <a:gd name="connsiteY0" fmla="*/ 794735 h 794735"/>
              <a:gd name="connsiteX1" fmla="*/ 2197894 w 2361360"/>
              <a:gd name="connsiteY1" fmla="*/ 54166 h 794735"/>
              <a:gd name="connsiteX2" fmla="*/ 2200187 w 2361360"/>
              <a:gd name="connsiteY2" fmla="*/ 56589 h 794735"/>
              <a:gd name="connsiteX0" fmla="*/ 0 w 2351431"/>
              <a:gd name="connsiteY0" fmla="*/ 764345 h 764345"/>
              <a:gd name="connsiteX1" fmla="*/ 2197894 w 2351431"/>
              <a:gd name="connsiteY1" fmla="*/ 23776 h 764345"/>
              <a:gd name="connsiteX2" fmla="*/ 2159706 w 2351431"/>
              <a:gd name="connsiteY2" fmla="*/ 295688 h 764345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0" fmla="*/ 0 w 2359517"/>
              <a:gd name="connsiteY0" fmla="*/ 753972 h 753972"/>
              <a:gd name="connsiteX1" fmla="*/ 2197894 w 2359517"/>
              <a:gd name="connsiteY1" fmla="*/ 13403 h 753972"/>
              <a:gd name="connsiteX2" fmla="*/ 2193043 w 2359517"/>
              <a:gd name="connsiteY2" fmla="*/ 655291 h 753972"/>
              <a:gd name="connsiteX3" fmla="*/ 2185900 w 2359517"/>
              <a:gd name="connsiteY3" fmla="*/ 650722 h 753972"/>
              <a:gd name="connsiteX0" fmla="*/ 0 w 2359517"/>
              <a:gd name="connsiteY0" fmla="*/ 753972 h 1242227"/>
              <a:gd name="connsiteX1" fmla="*/ 2197894 w 2359517"/>
              <a:gd name="connsiteY1" fmla="*/ 13403 h 1242227"/>
              <a:gd name="connsiteX2" fmla="*/ 2193043 w 2359517"/>
              <a:gd name="connsiteY2" fmla="*/ 655291 h 1242227"/>
              <a:gd name="connsiteX3" fmla="*/ 7056 w 2359517"/>
              <a:gd name="connsiteY3" fmla="*/ 1242226 h 1242227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8824"/>
              <a:gd name="connsiteX1" fmla="*/ 2197894 w 2197894"/>
              <a:gd name="connsiteY1" fmla="*/ 0 h 1228824"/>
              <a:gd name="connsiteX2" fmla="*/ 2193043 w 2197894"/>
              <a:gd name="connsiteY2" fmla="*/ 641888 h 1228824"/>
              <a:gd name="connsiteX3" fmla="*/ 7056 w 2197894"/>
              <a:gd name="connsiteY3" fmla="*/ 1228823 h 1228824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152311 w 2350205"/>
              <a:gd name="connsiteY0" fmla="*/ 740569 h 1268727"/>
              <a:gd name="connsiteX1" fmla="*/ 2350205 w 2350205"/>
              <a:gd name="connsiteY1" fmla="*/ 0 h 1268727"/>
              <a:gd name="connsiteX2" fmla="*/ 2345354 w 2350205"/>
              <a:gd name="connsiteY2" fmla="*/ 641888 h 1268727"/>
              <a:gd name="connsiteX3" fmla="*/ 161748 w 2350205"/>
              <a:gd name="connsiteY3" fmla="*/ 1224255 h 1268727"/>
              <a:gd name="connsiteX4" fmla="*/ 161749 w 2350205"/>
              <a:gd name="connsiteY4" fmla="*/ 1228823 h 1268727"/>
              <a:gd name="connsiteX0" fmla="*/ 176343 w 2374237"/>
              <a:gd name="connsiteY0" fmla="*/ 740569 h 1370418"/>
              <a:gd name="connsiteX1" fmla="*/ 2374237 w 2374237"/>
              <a:gd name="connsiteY1" fmla="*/ 0 h 1370418"/>
              <a:gd name="connsiteX2" fmla="*/ 2369386 w 2374237"/>
              <a:gd name="connsiteY2" fmla="*/ 641888 h 1370418"/>
              <a:gd name="connsiteX3" fmla="*/ 185780 w 2374237"/>
              <a:gd name="connsiteY3" fmla="*/ 1224255 h 1370418"/>
              <a:gd name="connsiteX4" fmla="*/ 104818 w 2374237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107497 w 2305391"/>
              <a:gd name="connsiteY0" fmla="*/ 740569 h 1370418"/>
              <a:gd name="connsiteX1" fmla="*/ 2305391 w 2305391"/>
              <a:gd name="connsiteY1" fmla="*/ 0 h 1370418"/>
              <a:gd name="connsiteX2" fmla="*/ 2300540 w 2305391"/>
              <a:gd name="connsiteY2" fmla="*/ 641888 h 1370418"/>
              <a:gd name="connsiteX3" fmla="*/ 116934 w 2305391"/>
              <a:gd name="connsiteY3" fmla="*/ 1224255 h 1370418"/>
              <a:gd name="connsiteX4" fmla="*/ 35972 w 2305391"/>
              <a:gd name="connsiteY4" fmla="*/ 1370418 h 1370418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0 w 2197894"/>
              <a:gd name="connsiteY0" fmla="*/ 740569 h 1224256"/>
              <a:gd name="connsiteX1" fmla="*/ 2197894 w 2197894"/>
              <a:gd name="connsiteY1" fmla="*/ 0 h 1224256"/>
              <a:gd name="connsiteX2" fmla="*/ 2193043 w 2197894"/>
              <a:gd name="connsiteY2" fmla="*/ 641888 h 1224256"/>
              <a:gd name="connsiteX3" fmla="*/ 9437 w 2197894"/>
              <a:gd name="connsiteY3" fmla="*/ 1224255 h 1224256"/>
              <a:gd name="connsiteX4" fmla="*/ 0 w 2197894"/>
              <a:gd name="connsiteY4" fmla="*/ 740569 h 1224256"/>
              <a:gd name="connsiteX0" fmla="*/ 121165 w 2319059"/>
              <a:gd name="connsiteY0" fmla="*/ 740569 h 1306602"/>
              <a:gd name="connsiteX1" fmla="*/ 2319059 w 2319059"/>
              <a:gd name="connsiteY1" fmla="*/ 0 h 1306602"/>
              <a:gd name="connsiteX2" fmla="*/ 2314208 w 2319059"/>
              <a:gd name="connsiteY2" fmla="*/ 641888 h 1306602"/>
              <a:gd name="connsiteX3" fmla="*/ 166321 w 2319059"/>
              <a:gd name="connsiteY3" fmla="*/ 1253944 h 1306602"/>
              <a:gd name="connsiteX4" fmla="*/ 130602 w 2319059"/>
              <a:gd name="connsiteY4" fmla="*/ 1224255 h 1306602"/>
              <a:gd name="connsiteX5" fmla="*/ 121165 w 2319059"/>
              <a:gd name="connsiteY5" fmla="*/ 740569 h 1306602"/>
              <a:gd name="connsiteX0" fmla="*/ 140187 w 2338081"/>
              <a:gd name="connsiteY0" fmla="*/ 740569 h 1282886"/>
              <a:gd name="connsiteX1" fmla="*/ 2338081 w 2338081"/>
              <a:gd name="connsiteY1" fmla="*/ 0 h 1282886"/>
              <a:gd name="connsiteX2" fmla="*/ 2333230 w 2338081"/>
              <a:gd name="connsiteY2" fmla="*/ 641888 h 1282886"/>
              <a:gd name="connsiteX3" fmla="*/ 185343 w 2338081"/>
              <a:gd name="connsiteY3" fmla="*/ 1253944 h 1282886"/>
              <a:gd name="connsiteX4" fmla="*/ 87711 w 2338081"/>
              <a:gd name="connsiteY4" fmla="*/ 1105497 h 1282886"/>
              <a:gd name="connsiteX5" fmla="*/ 140187 w 2338081"/>
              <a:gd name="connsiteY5" fmla="*/ 740569 h 1282886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171139 w 2369033"/>
              <a:gd name="connsiteY0" fmla="*/ 740569 h 1257019"/>
              <a:gd name="connsiteX1" fmla="*/ 2369033 w 2369033"/>
              <a:gd name="connsiteY1" fmla="*/ 0 h 1257019"/>
              <a:gd name="connsiteX2" fmla="*/ 2364182 w 2369033"/>
              <a:gd name="connsiteY2" fmla="*/ 641888 h 1257019"/>
              <a:gd name="connsiteX3" fmla="*/ 171051 w 2369033"/>
              <a:gd name="connsiteY3" fmla="*/ 1224255 h 1257019"/>
              <a:gd name="connsiteX4" fmla="*/ 118663 w 2369033"/>
              <a:gd name="connsiteY4" fmla="*/ 1105497 h 1257019"/>
              <a:gd name="connsiteX5" fmla="*/ 171139 w 2369033"/>
              <a:gd name="connsiteY5" fmla="*/ 740569 h 1257019"/>
              <a:gd name="connsiteX0" fmla="*/ 52599 w 2250493"/>
              <a:gd name="connsiteY0" fmla="*/ 740569 h 1224392"/>
              <a:gd name="connsiteX1" fmla="*/ 2250493 w 2250493"/>
              <a:gd name="connsiteY1" fmla="*/ 0 h 1224392"/>
              <a:gd name="connsiteX2" fmla="*/ 2245642 w 2250493"/>
              <a:gd name="connsiteY2" fmla="*/ 641888 h 1224392"/>
              <a:gd name="connsiteX3" fmla="*/ 52511 w 2250493"/>
              <a:gd name="connsiteY3" fmla="*/ 1224255 h 1224392"/>
              <a:gd name="connsiteX4" fmla="*/ 123 w 2250493"/>
              <a:gd name="connsiteY4" fmla="*/ 1105497 h 1224392"/>
              <a:gd name="connsiteX5" fmla="*/ 52599 w 2250493"/>
              <a:gd name="connsiteY5" fmla="*/ 740569 h 1224392"/>
              <a:gd name="connsiteX0" fmla="*/ 274482 w 2472376"/>
              <a:gd name="connsiteY0" fmla="*/ 740569 h 1224911"/>
              <a:gd name="connsiteX1" fmla="*/ 2472376 w 2472376"/>
              <a:gd name="connsiteY1" fmla="*/ 0 h 1224911"/>
              <a:gd name="connsiteX2" fmla="*/ 2467525 w 2472376"/>
              <a:gd name="connsiteY2" fmla="*/ 641888 h 1224911"/>
              <a:gd name="connsiteX3" fmla="*/ 274394 w 2472376"/>
              <a:gd name="connsiteY3" fmla="*/ 1224255 h 1224911"/>
              <a:gd name="connsiteX4" fmla="*/ 274482 w 2472376"/>
              <a:gd name="connsiteY4" fmla="*/ 740569 h 1224911"/>
              <a:gd name="connsiteX0" fmla="*/ 161518 w 2359412"/>
              <a:gd name="connsiteY0" fmla="*/ 740569 h 1224392"/>
              <a:gd name="connsiteX1" fmla="*/ 2359412 w 2359412"/>
              <a:gd name="connsiteY1" fmla="*/ 0 h 1224392"/>
              <a:gd name="connsiteX2" fmla="*/ 2354561 w 2359412"/>
              <a:gd name="connsiteY2" fmla="*/ 641888 h 1224392"/>
              <a:gd name="connsiteX3" fmla="*/ 161430 w 2359412"/>
              <a:gd name="connsiteY3" fmla="*/ 1224255 h 1224392"/>
              <a:gd name="connsiteX4" fmla="*/ 161518 w 2359412"/>
              <a:gd name="connsiteY4" fmla="*/ 740569 h 1224392"/>
              <a:gd name="connsiteX0" fmla="*/ 88 w 2197982"/>
              <a:gd name="connsiteY0" fmla="*/ 740569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88 w 2197982"/>
              <a:gd name="connsiteY4" fmla="*/ 740569 h 1224392"/>
              <a:gd name="connsiteX0" fmla="*/ 7232 w 2197982"/>
              <a:gd name="connsiteY0" fmla="*/ 565820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7232 w 2197982"/>
              <a:gd name="connsiteY4" fmla="*/ 565820 h 1224392"/>
              <a:gd name="connsiteX0" fmla="*/ 7232 w 2197982"/>
              <a:gd name="connsiteY0" fmla="*/ 565820 h 1224392"/>
              <a:gd name="connsiteX1" fmla="*/ 2197982 w 2197982"/>
              <a:gd name="connsiteY1" fmla="*/ 0 h 1224392"/>
              <a:gd name="connsiteX2" fmla="*/ 2193131 w 2197982"/>
              <a:gd name="connsiteY2" fmla="*/ 641888 h 1224392"/>
              <a:gd name="connsiteX3" fmla="*/ 0 w 2197982"/>
              <a:gd name="connsiteY3" fmla="*/ 1224255 h 1224392"/>
              <a:gd name="connsiteX4" fmla="*/ 7232 w 2197982"/>
              <a:gd name="connsiteY4" fmla="*/ 565820 h 1224392"/>
              <a:gd name="connsiteX0" fmla="*/ 7232 w 2197982"/>
              <a:gd name="connsiteY0" fmla="*/ 628230 h 1286802"/>
              <a:gd name="connsiteX1" fmla="*/ 2197982 w 2197982"/>
              <a:gd name="connsiteY1" fmla="*/ 0 h 1286802"/>
              <a:gd name="connsiteX2" fmla="*/ 2193131 w 2197982"/>
              <a:gd name="connsiteY2" fmla="*/ 704298 h 1286802"/>
              <a:gd name="connsiteX3" fmla="*/ 0 w 2197982"/>
              <a:gd name="connsiteY3" fmla="*/ 1286665 h 1286802"/>
              <a:gd name="connsiteX4" fmla="*/ 7232 w 2197982"/>
              <a:gd name="connsiteY4" fmla="*/ 628230 h 1286802"/>
              <a:gd name="connsiteX0" fmla="*/ 7232 w 2200364"/>
              <a:gd name="connsiteY0" fmla="*/ 494048 h 1152620"/>
              <a:gd name="connsiteX1" fmla="*/ 2200364 w 2200364"/>
              <a:gd name="connsiteY1" fmla="*/ 0 h 1152620"/>
              <a:gd name="connsiteX2" fmla="*/ 2193131 w 2200364"/>
              <a:gd name="connsiteY2" fmla="*/ 570116 h 1152620"/>
              <a:gd name="connsiteX3" fmla="*/ 0 w 2200364"/>
              <a:gd name="connsiteY3" fmla="*/ 1152483 h 1152620"/>
              <a:gd name="connsiteX4" fmla="*/ 7232 w 2200364"/>
              <a:gd name="connsiteY4" fmla="*/ 494048 h 1152620"/>
              <a:gd name="connsiteX0" fmla="*/ 7232 w 2200364"/>
              <a:gd name="connsiteY0" fmla="*/ 494048 h 1152710"/>
              <a:gd name="connsiteX1" fmla="*/ 2200364 w 2200364"/>
              <a:gd name="connsiteY1" fmla="*/ 0 h 1152710"/>
              <a:gd name="connsiteX2" fmla="*/ 2193131 w 2200364"/>
              <a:gd name="connsiteY2" fmla="*/ 797914 h 1152710"/>
              <a:gd name="connsiteX3" fmla="*/ 0 w 2200364"/>
              <a:gd name="connsiteY3" fmla="*/ 1152483 h 1152710"/>
              <a:gd name="connsiteX4" fmla="*/ 7232 w 2200364"/>
              <a:gd name="connsiteY4" fmla="*/ 494048 h 1152710"/>
              <a:gd name="connsiteX0" fmla="*/ 7232 w 2200364"/>
              <a:gd name="connsiteY0" fmla="*/ 494048 h 1152675"/>
              <a:gd name="connsiteX1" fmla="*/ 2200364 w 2200364"/>
              <a:gd name="connsiteY1" fmla="*/ 0 h 1152675"/>
              <a:gd name="connsiteX2" fmla="*/ 2193131 w 2200364"/>
              <a:gd name="connsiteY2" fmla="*/ 797914 h 1152675"/>
              <a:gd name="connsiteX3" fmla="*/ 0 w 2200364"/>
              <a:gd name="connsiteY3" fmla="*/ 1152483 h 1152675"/>
              <a:gd name="connsiteX4" fmla="*/ 7232 w 2200364"/>
              <a:gd name="connsiteY4" fmla="*/ 494048 h 1152675"/>
              <a:gd name="connsiteX0" fmla="*/ 7232 w 2200364"/>
              <a:gd name="connsiteY0" fmla="*/ 494048 h 1153632"/>
              <a:gd name="connsiteX1" fmla="*/ 2200364 w 2200364"/>
              <a:gd name="connsiteY1" fmla="*/ 0 h 1153632"/>
              <a:gd name="connsiteX2" fmla="*/ 2193131 w 2200364"/>
              <a:gd name="connsiteY2" fmla="*/ 797914 h 1153632"/>
              <a:gd name="connsiteX3" fmla="*/ 0 w 2200364"/>
              <a:gd name="connsiteY3" fmla="*/ 1152483 h 1153632"/>
              <a:gd name="connsiteX4" fmla="*/ 7232 w 2200364"/>
              <a:gd name="connsiteY4" fmla="*/ 494048 h 1153632"/>
              <a:gd name="connsiteX0" fmla="*/ 7232 w 2200364"/>
              <a:gd name="connsiteY0" fmla="*/ 494048 h 1153631"/>
              <a:gd name="connsiteX1" fmla="*/ 2200364 w 2200364"/>
              <a:gd name="connsiteY1" fmla="*/ 0 h 1153631"/>
              <a:gd name="connsiteX2" fmla="*/ 2193131 w 2200364"/>
              <a:gd name="connsiteY2" fmla="*/ 797914 h 1153631"/>
              <a:gd name="connsiteX3" fmla="*/ 0 w 2200364"/>
              <a:gd name="connsiteY3" fmla="*/ 1152483 h 1153631"/>
              <a:gd name="connsiteX4" fmla="*/ 7232 w 2200364"/>
              <a:gd name="connsiteY4" fmla="*/ 494048 h 1153631"/>
              <a:gd name="connsiteX0" fmla="*/ 7232 w 2200364"/>
              <a:gd name="connsiteY0" fmla="*/ 494048 h 1153725"/>
              <a:gd name="connsiteX1" fmla="*/ 2200364 w 2200364"/>
              <a:gd name="connsiteY1" fmla="*/ 0 h 1153725"/>
              <a:gd name="connsiteX2" fmla="*/ 2199686 w 2200364"/>
              <a:gd name="connsiteY2" fmla="*/ 831200 h 1153725"/>
              <a:gd name="connsiteX3" fmla="*/ 0 w 2200364"/>
              <a:gd name="connsiteY3" fmla="*/ 1152483 h 1153725"/>
              <a:gd name="connsiteX4" fmla="*/ 7232 w 2200364"/>
              <a:gd name="connsiteY4" fmla="*/ 494048 h 1153725"/>
              <a:gd name="connsiteX0" fmla="*/ 7232 w 2200364"/>
              <a:gd name="connsiteY0" fmla="*/ 494048 h 1153885"/>
              <a:gd name="connsiteX1" fmla="*/ 2200364 w 2200364"/>
              <a:gd name="connsiteY1" fmla="*/ 0 h 1153885"/>
              <a:gd name="connsiteX2" fmla="*/ 2196408 w 2200364"/>
              <a:gd name="connsiteY2" fmla="*/ 876967 h 1153885"/>
              <a:gd name="connsiteX3" fmla="*/ 0 w 2200364"/>
              <a:gd name="connsiteY3" fmla="*/ 1152483 h 1153885"/>
              <a:gd name="connsiteX4" fmla="*/ 7232 w 2200364"/>
              <a:gd name="connsiteY4" fmla="*/ 494048 h 1153885"/>
              <a:gd name="connsiteX0" fmla="*/ 7232 w 2200364"/>
              <a:gd name="connsiteY0" fmla="*/ 494048 h 1153989"/>
              <a:gd name="connsiteX1" fmla="*/ 2200364 w 2200364"/>
              <a:gd name="connsiteY1" fmla="*/ 0 h 1153989"/>
              <a:gd name="connsiteX2" fmla="*/ 2196408 w 2200364"/>
              <a:gd name="connsiteY2" fmla="*/ 876967 h 1153989"/>
              <a:gd name="connsiteX3" fmla="*/ 0 w 2200364"/>
              <a:gd name="connsiteY3" fmla="*/ 1152483 h 1153989"/>
              <a:gd name="connsiteX4" fmla="*/ 7232 w 2200364"/>
              <a:gd name="connsiteY4" fmla="*/ 494048 h 1153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0364" h="1153989">
                <a:moveTo>
                  <a:pt x="7232" y="494048"/>
                </a:moveTo>
                <a:cubicBezTo>
                  <a:pt x="834617" y="482123"/>
                  <a:pt x="1110974" y="139735"/>
                  <a:pt x="2200364" y="0"/>
                </a:cubicBezTo>
                <a:cubicBezTo>
                  <a:pt x="2200350" y="205843"/>
                  <a:pt x="2195930" y="876462"/>
                  <a:pt x="2196408" y="876967"/>
                </a:cubicBezTo>
                <a:cubicBezTo>
                  <a:pt x="1088247" y="861926"/>
                  <a:pt x="585391" y="1178364"/>
                  <a:pt x="0" y="1152483"/>
                </a:cubicBezTo>
                <a:cubicBezTo>
                  <a:pt x="5968" y="1011348"/>
                  <a:pt x="12377" y="698090"/>
                  <a:pt x="7232" y="494048"/>
                </a:cubicBezTo>
                <a:close/>
              </a:path>
            </a:pathLst>
          </a:custGeom>
          <a:gradFill flip="none" rotWithShape="1">
            <a:gsLst>
              <a:gs pos="0">
                <a:srgbClr val="0065BD">
                  <a:tint val="66000"/>
                  <a:satMod val="160000"/>
                </a:srgbClr>
              </a:gs>
              <a:gs pos="0">
                <a:srgbClr val="0070C0"/>
              </a:gs>
              <a:gs pos="100000">
                <a:schemeClr val="bg1"/>
              </a:gs>
            </a:gsLst>
            <a:lin ang="0" scaled="0"/>
            <a:tileRect/>
          </a:gra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00" b="0" i="0" u="sng" strike="noStrike" cap="none" normalizeH="0" baseline="0" smtClean="0">
              <a:ln>
                <a:noFill/>
              </a:ln>
              <a:solidFill>
                <a:srgbClr val="0065BD"/>
              </a:solidFill>
              <a:effectLst/>
              <a:latin typeface="Arial Black" pitchFamily="34" charset="0"/>
            </a:endParaRPr>
          </a:p>
        </p:txBody>
      </p:sp>
      <p:cxnSp>
        <p:nvCxnSpPr>
          <p:cNvPr id="22" name="Gerader Verbinder 11"/>
          <p:cNvCxnSpPr/>
          <p:nvPr/>
        </p:nvCxnSpPr>
        <p:spPr bwMode="auto">
          <a:xfrm flipV="1">
            <a:off x="2362645" y="2150156"/>
            <a:ext cx="352597" cy="11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Gerader Verbinder 11"/>
          <p:cNvCxnSpPr>
            <a:stCxn id="21" idx="0"/>
          </p:cNvCxnSpPr>
          <p:nvPr/>
        </p:nvCxnSpPr>
        <p:spPr bwMode="auto">
          <a:xfrm>
            <a:off x="940684" y="2659278"/>
            <a:ext cx="1761267" cy="0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Gerader Verbinder 11"/>
          <p:cNvCxnSpPr/>
          <p:nvPr/>
        </p:nvCxnSpPr>
        <p:spPr bwMode="auto">
          <a:xfrm flipH="1">
            <a:off x="2699137" y="2164670"/>
            <a:ext cx="1588" cy="488199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grpSp>
        <p:nvGrpSpPr>
          <p:cNvPr id="32" name="Gruppieren 25"/>
          <p:cNvGrpSpPr/>
          <p:nvPr/>
        </p:nvGrpSpPr>
        <p:grpSpPr>
          <a:xfrm>
            <a:off x="900037" y="2408575"/>
            <a:ext cx="61471" cy="508027"/>
            <a:chOff x="2138968" y="4421872"/>
            <a:chExt cx="108900" cy="900000"/>
          </a:xfrm>
        </p:grpSpPr>
        <p:sp>
          <p:nvSpPr>
            <p:cNvPr id="33" name="Ellipse 17"/>
            <p:cNvSpPr/>
            <p:nvPr/>
          </p:nvSpPr>
          <p:spPr bwMode="auto">
            <a:xfrm>
              <a:off x="2139868" y="4817564"/>
              <a:ext cx="108000" cy="108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endParaRPr>
            </a:p>
          </p:txBody>
        </p:sp>
        <p:sp>
          <p:nvSpPr>
            <p:cNvPr id="34" name="Rechteck 16"/>
            <p:cNvSpPr/>
            <p:nvPr/>
          </p:nvSpPr>
          <p:spPr bwMode="auto">
            <a:xfrm>
              <a:off x="2138968" y="4421872"/>
              <a:ext cx="72008" cy="900000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endParaRPr>
            </a:p>
          </p:txBody>
        </p:sp>
      </p:grpSp>
      <p:grpSp>
        <p:nvGrpSpPr>
          <p:cNvPr id="30" name="Gruppieren 33"/>
          <p:cNvGrpSpPr/>
          <p:nvPr/>
        </p:nvGrpSpPr>
        <p:grpSpPr>
          <a:xfrm>
            <a:off x="2348736" y="1900200"/>
            <a:ext cx="61472" cy="508027"/>
            <a:chOff x="2122344" y="3322924"/>
            <a:chExt cx="108901" cy="899999"/>
          </a:xfrm>
        </p:grpSpPr>
        <p:sp>
          <p:nvSpPr>
            <p:cNvPr id="35" name="Ellipse 34"/>
            <p:cNvSpPr/>
            <p:nvPr/>
          </p:nvSpPr>
          <p:spPr bwMode="auto">
            <a:xfrm>
              <a:off x="2123246" y="3712658"/>
              <a:ext cx="107999" cy="107999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endParaRPr>
            </a:p>
          </p:txBody>
        </p:sp>
        <p:sp>
          <p:nvSpPr>
            <p:cNvPr id="36" name="Rechteck 35"/>
            <p:cNvSpPr/>
            <p:nvPr/>
          </p:nvSpPr>
          <p:spPr bwMode="auto">
            <a:xfrm>
              <a:off x="2122344" y="3322924"/>
              <a:ext cx="72007" cy="899999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4586" r="6666"/>
          <a:stretch/>
        </p:blipFill>
        <p:spPr>
          <a:xfrm>
            <a:off x="4841460" y="2026487"/>
            <a:ext cx="4109132" cy="3005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163433" y="5129625"/>
                <a:ext cx="360936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b="1" u="none" kern="0" dirty="0" smtClean="0">
                    <a:solidFill>
                      <a:srgbClr val="808080"/>
                    </a:solidFill>
                    <a:latin typeface="Lucida Sans Unicode"/>
                  </a:rPr>
                  <a:t>▲ Frequency </a:t>
                </a:r>
                <a14:m>
                  <m:oMath xmlns:m="http://schemas.openxmlformats.org/officeDocument/2006/math">
                    <m:r>
                      <a:rPr lang="en-US" sz="1400" b="1" i="1" u="none" ker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1400" b="1" i="1" u="none" ker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1" i="1" u="none" ker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400" b="1" i="1" u="none" ker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400" b="1" i="1" u="none" ker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𝟎𝟓</m:t>
                    </m:r>
                    <m:r>
                      <a:rPr lang="en-US" sz="1400" b="1" u="none" ker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𝐇𝐳</m:t>
                    </m:r>
                  </m:oMath>
                </a14:m>
                <a:r>
                  <a:rPr lang="en-US" sz="1400" b="1" u="none" dirty="0" smtClean="0">
                    <a:solidFill>
                      <a:schemeClr val="accent2"/>
                    </a:solidFill>
                    <a:latin typeface="+mn-lt"/>
                  </a:rPr>
                  <a:t>, shear (</a:t>
                </a:r>
                <a:r>
                  <a:rPr lang="en-US" sz="1400" b="1" u="none" dirty="0">
                    <a:solidFill>
                      <a:schemeClr val="accent2"/>
                    </a:solidFill>
                    <a:latin typeface="+mn-lt"/>
                  </a:rPr>
                  <a:t>𝛼=0.</a:t>
                </a:r>
                <a:r>
                  <a:rPr lang="en-US" sz="1400" b="1" u="none" dirty="0" smtClean="0">
                    <a:solidFill>
                      <a:schemeClr val="accent2"/>
                    </a:solidFill>
                    <a:latin typeface="+mn-lt"/>
                  </a:rPr>
                  <a:t>1),    </a:t>
                </a:r>
              </a:p>
              <a:p>
                <a:pPr lvl="0"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b="1" u="none" dirty="0">
                    <a:solidFill>
                      <a:schemeClr val="accent2"/>
                    </a:solidFill>
                    <a:latin typeface="+mn-lt"/>
                  </a:rPr>
                  <a:t> </a:t>
                </a:r>
                <a:r>
                  <a:rPr lang="en-US" sz="1400" b="1" u="none" dirty="0" smtClean="0">
                    <a:solidFill>
                      <a:schemeClr val="accent2"/>
                    </a:solidFill>
                    <a:latin typeface="+mn-lt"/>
                  </a:rPr>
                  <a:t>   turbulence </a:t>
                </a:r>
                <a:r>
                  <a:rPr lang="en-US" sz="1400" b="1" u="none" dirty="0">
                    <a:solidFill>
                      <a:schemeClr val="accent2"/>
                    </a:solidFill>
                    <a:latin typeface="+mn-lt"/>
                  </a:rPr>
                  <a:t>(5</a:t>
                </a:r>
                <a:r>
                  <a:rPr lang="en-US" sz="1400" b="1" u="none" dirty="0" smtClean="0">
                    <a:solidFill>
                      <a:schemeClr val="accent2"/>
                    </a:solidFill>
                    <a:latin typeface="+mn-lt"/>
                  </a:rPr>
                  <a:t>%), 28 oscillations</a:t>
                </a: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3433" y="5129625"/>
                <a:ext cx="3609360" cy="523220"/>
              </a:xfrm>
              <a:prstGeom prst="rect">
                <a:avLst/>
              </a:prstGeom>
              <a:blipFill rotWithShape="0">
                <a:blip r:embed="rId4"/>
                <a:stretch>
                  <a:fillRect l="-507" t="-4651" r="-1520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>
          <a:xfrm>
            <a:off x="794018" y="1408659"/>
            <a:ext cx="79787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spcBef>
                <a:spcPct val="20000"/>
              </a:spcBef>
            </a:pPr>
            <a:r>
              <a:rPr lang="en-US" sz="1600" b="1" u="none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  <a:sym typeface="Wingdings" panose="05000000000000000000" pitchFamily="2" charset="2"/>
              </a:rPr>
              <a:t>Meandering wake</a:t>
            </a:r>
            <a:r>
              <a:rPr lang="en-US" sz="1600" b="1" u="none" dirty="0" smtClean="0">
                <a:solidFill>
                  <a:schemeClr val="accent2"/>
                </a:solidFill>
                <a:latin typeface="+mn-lt"/>
                <a:sym typeface="Wingdings" panose="05000000000000000000" pitchFamily="2" charset="2"/>
              </a:rPr>
              <a:t> between far out-of-wake </a:t>
            </a:r>
            <a:r>
              <a:rPr lang="en-US" sz="1600" b="1" u="none" dirty="0">
                <a:solidFill>
                  <a:schemeClr val="accent2"/>
                </a:solidFill>
                <a:latin typeface="+mn-lt"/>
                <a:sym typeface="Wingdings" panose="05000000000000000000" pitchFamily="2" charset="2"/>
              </a:rPr>
              <a:t>and </a:t>
            </a:r>
            <a:r>
              <a:rPr lang="en-US" sz="1600" b="1" u="none" dirty="0" smtClean="0">
                <a:solidFill>
                  <a:schemeClr val="accent2"/>
                </a:solidFill>
                <a:latin typeface="+mn-lt"/>
                <a:sym typeface="Wingdings" panose="05000000000000000000" pitchFamily="2" charset="2"/>
              </a:rPr>
              <a:t>full-waked conditions:</a:t>
            </a:r>
            <a:endParaRPr lang="en-US" sz="1600" b="1" u="none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 bwMode="auto">
          <a:xfrm>
            <a:off x="704850" y="57150"/>
            <a:ext cx="8410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r>
              <a:rPr lang="en-US" u="none" kern="0" dirty="0"/>
              <a:t>Wake Impingement Detection</a:t>
            </a:r>
            <a:br>
              <a:rPr lang="en-US" u="none" kern="0" dirty="0"/>
            </a:br>
            <a:r>
              <a:rPr lang="en-US" u="none" kern="0" dirty="0" smtClean="0"/>
              <a:t>Based </a:t>
            </a:r>
            <a:r>
              <a:rPr lang="en-US" u="none" kern="0" dirty="0"/>
              <a:t>on SEWS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94018" y="5853381"/>
            <a:ext cx="79787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u="none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>Remark</a:t>
            </a:r>
            <a:r>
              <a:rPr lang="en-US" sz="1400" b="1" u="none" dirty="0">
                <a:solidFill>
                  <a:srgbClr val="808080"/>
                </a:solidFill>
                <a:latin typeface="Lucida Sans Unicode"/>
              </a:rPr>
              <a:t>: possible effect of wake model on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feld 14"/>
              <p:cNvSpPr txBox="1"/>
              <p:nvPr/>
            </p:nvSpPr>
            <p:spPr>
              <a:xfrm>
                <a:off x="2752822" y="2011770"/>
                <a:ext cx="202145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200" b="1" u="none" kern="0" dirty="0">
                    <a:solidFill>
                      <a:srgbClr val="808080"/>
                    </a:solidFill>
                    <a:latin typeface="Lucida Sans Unicode"/>
                  </a:rPr>
                  <a:t>V</a:t>
                </a:r>
                <a:r>
                  <a:rPr lang="en-US" sz="1200" b="1" u="none" kern="0" dirty="0" smtClean="0">
                    <a:solidFill>
                      <a:srgbClr val="808080"/>
                    </a:solidFill>
                    <a:latin typeface="Lucida Sans Unicode"/>
                  </a:rPr>
                  <a:t>ariable lateral </a:t>
                </a:r>
                <a:br>
                  <a:rPr lang="en-US" sz="1200" b="1" u="none" kern="0" dirty="0" smtClean="0">
                    <a:solidFill>
                      <a:srgbClr val="808080"/>
                    </a:solidFill>
                    <a:latin typeface="Lucida Sans Unicode"/>
                  </a:rPr>
                </a:br>
                <a:r>
                  <a:rPr lang="en-US" sz="1200" b="1" u="none" kern="0" dirty="0" smtClean="0">
                    <a:solidFill>
                      <a:srgbClr val="808080"/>
                    </a:solidFill>
                    <a:latin typeface="Lucida Sans Unicode"/>
                  </a:rPr>
                  <a:t>wake position:</a:t>
                </a:r>
                <a:br>
                  <a:rPr lang="en-US" sz="1200" b="1" u="none" kern="0" dirty="0" smtClean="0">
                    <a:solidFill>
                      <a:srgbClr val="808080"/>
                    </a:solidFill>
                    <a:latin typeface="Lucida Sans Unicode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u="none" kern="0">
                          <a:solidFill>
                            <a:srgbClr val="808080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sz="1200" b="1" i="1" u="none" kern="0">
                          <a:solidFill>
                            <a:srgbClr val="80808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1200" b="1" i="1" u="none" kern="0">
                          <a:solidFill>
                            <a:srgbClr val="80808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200" b="1" u="none" kern="0">
                          <a:solidFill>
                            <a:srgbClr val="808080"/>
                          </a:solidFill>
                          <a:latin typeface="Cambria Math" panose="02040503050406030204" pitchFamily="18" charset="0"/>
                        </a:rPr>
                        <m:t>𝐃</m:t>
                      </m:r>
                      <m:r>
                        <a:rPr lang="en-US" sz="1200" b="1" u="none" kern="0">
                          <a:solidFill>
                            <a:srgbClr val="80808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200" b="1" u="none" kern="0">
                          <a:solidFill>
                            <a:srgbClr val="808080"/>
                          </a:solidFill>
                          <a:latin typeface="Cambria Math" panose="02040503050406030204" pitchFamily="18" charset="0"/>
                        </a:rPr>
                        <m:t>𝟏𝐃</m:t>
                      </m:r>
                      <m:r>
                        <a:rPr lang="en-US" sz="1200" b="1" i="1" u="none" kern="0">
                          <a:solidFill>
                            <a:srgbClr val="80808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200" b="1" i="1" u="none" kern="0">
                          <a:solidFill>
                            <a:srgbClr val="808080"/>
                          </a:solidFill>
                          <a:latin typeface="Cambria Math" panose="02040503050406030204" pitchFamily="18" charset="0"/>
                        </a:rPr>
                        <m:t>𝒔𝒊𝒏</m:t>
                      </m:r>
                      <m:d>
                        <m:dPr>
                          <m:ctrlPr>
                            <a:rPr lang="en-US" sz="1200" b="1" i="1" u="none" kern="0">
                              <a:solidFill>
                                <a:srgbClr val="80808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1" i="1" u="none" kern="0">
                              <a:solidFill>
                                <a:srgbClr val="80808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200" b="1" i="1" u="none" kern="0">
                              <a:solidFill>
                                <a:srgbClr val="808080"/>
                              </a:solidFill>
                              <a:latin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sz="1200" b="1" i="1" u="none" kern="0">
                              <a:solidFill>
                                <a:srgbClr val="808080"/>
                              </a:solidFill>
                              <a:latin typeface="Cambria Math" panose="02040503050406030204" pitchFamily="18" charset="0"/>
                            </a:rPr>
                            <m:t>𝒇𝒕</m:t>
                          </m:r>
                        </m:e>
                      </m:d>
                    </m:oMath>
                  </m:oMathPara>
                </a14:m>
                <a:endParaRPr lang="en-US" sz="1200" b="1" u="none" kern="0" dirty="0" smtClean="0">
                  <a:solidFill>
                    <a:srgbClr val="808080"/>
                  </a:solidFill>
                  <a:latin typeface="Lucida Sans Unicode"/>
                </a:endParaRPr>
              </a:p>
            </p:txBody>
          </p:sp>
        </mc:Choice>
        <mc:Fallback>
          <p:sp>
            <p:nvSpPr>
              <p:cNvPr id="2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2822" y="2011770"/>
                <a:ext cx="2021451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302" b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672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5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50"/>
                            </p:stCondLst>
                            <p:childTnLst>
                              <p:par>
                                <p:cTn id="51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75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7" grpId="0" animBg="1"/>
      <p:bldP spid="47" grpId="1" animBg="1"/>
      <p:bldP spid="49" grpId="0" animBg="1"/>
      <p:bldP spid="21" grpId="0" animBg="1"/>
      <p:bldP spid="46" grpId="0" animBg="1"/>
      <p:bldP spid="46" grpId="1" animBg="1"/>
      <p:bldP spid="28" grpId="0" animBg="1"/>
      <p:bldP spid="28" grpId="1" animBg="1"/>
      <p:bldP spid="45" grpId="0" animBg="1"/>
      <p:bldP spid="45" grpId="1" animBg="1"/>
      <p:bldP spid="48" grpId="0" animBg="1"/>
      <p:bldP spid="48" grpId="1" animBg="1"/>
      <p:bldP spid="43" grpId="0" animBg="1"/>
      <p:bldP spid="4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772732" y="1316060"/>
            <a:ext cx="8371268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US" sz="1800" b="1" u="none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Local wind speed estimation from rotor loads</a:t>
            </a: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: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Simple and free (if load sensors are available)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Concept validated in the field with CART3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Wake impingement: very promising results in simulation, can also handle dynamically meandering wakes</a:t>
            </a:r>
          </a:p>
          <a:p>
            <a:pPr marL="285750" indent="-285750" algn="l">
              <a:lnSpc>
                <a:spcPct val="150000"/>
              </a:lnSpc>
              <a:buFontTx/>
              <a:buChar char="-"/>
              <a:defRPr/>
            </a:pPr>
            <a:endParaRPr lang="en-US" sz="1800" b="1" u="none" dirty="0" smtClean="0">
              <a:solidFill>
                <a:schemeClr val="accent2"/>
              </a:solidFill>
              <a:latin typeface="+mn-lt"/>
            </a:endParaRPr>
          </a:p>
          <a:p>
            <a:pPr marL="285750" indent="-285750" algn="l">
              <a:lnSpc>
                <a:spcPct val="150000"/>
              </a:lnSpc>
              <a:buFontTx/>
              <a:buChar char="-"/>
              <a:defRPr/>
            </a:pPr>
            <a:endParaRPr lang="en-US" sz="1800" b="1" u="none" dirty="0" smtClean="0">
              <a:solidFill>
                <a:schemeClr val="accent2"/>
              </a:solidFill>
              <a:latin typeface="+mn-lt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sz="1800" b="1" u="none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Outlook</a:t>
            </a: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: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Validation using TUM scaled wind farm facility 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72932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32574" y="1026285"/>
            <a:ext cx="7767070" cy="4722071"/>
            <a:chOff x="1013255" y="1200150"/>
            <a:chExt cx="7767070" cy="4722071"/>
          </a:xfrm>
        </p:grpSpPr>
        <p:pic>
          <p:nvPicPr>
            <p:cNvPr id="3" name="Picture 11" descr="0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8548" l="3333" r="90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255" y="1200150"/>
              <a:ext cx="7767070" cy="4722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2887770" y="2270749"/>
              <a:ext cx="4668388" cy="1478869"/>
            </a:xfrm>
            <a:custGeom>
              <a:avLst/>
              <a:gdLst>
                <a:gd name="connsiteX0" fmla="*/ 0 w 3731740"/>
                <a:gd name="connsiteY0" fmla="*/ 0 h 784654"/>
                <a:gd name="connsiteX1" fmla="*/ 3731740 w 3731740"/>
                <a:gd name="connsiteY1" fmla="*/ 0 h 784654"/>
                <a:gd name="connsiteX2" fmla="*/ 3731740 w 3731740"/>
                <a:gd name="connsiteY2" fmla="*/ 784654 h 784654"/>
                <a:gd name="connsiteX3" fmla="*/ 0 w 3731740"/>
                <a:gd name="connsiteY3" fmla="*/ 784654 h 784654"/>
                <a:gd name="connsiteX4" fmla="*/ 0 w 3731740"/>
                <a:gd name="connsiteY4" fmla="*/ 0 h 784654"/>
                <a:gd name="connsiteX0" fmla="*/ 0 w 3731740"/>
                <a:gd name="connsiteY0" fmla="*/ 0 h 1841156"/>
                <a:gd name="connsiteX1" fmla="*/ 3731740 w 3731740"/>
                <a:gd name="connsiteY1" fmla="*/ 0 h 1841156"/>
                <a:gd name="connsiteX2" fmla="*/ 3731740 w 3731740"/>
                <a:gd name="connsiteY2" fmla="*/ 784654 h 1841156"/>
                <a:gd name="connsiteX3" fmla="*/ 1130643 w 3731740"/>
                <a:gd name="connsiteY3" fmla="*/ 1841156 h 1841156"/>
                <a:gd name="connsiteX4" fmla="*/ 0 w 3731740"/>
                <a:gd name="connsiteY4" fmla="*/ 0 h 1841156"/>
                <a:gd name="connsiteX0" fmla="*/ 0 w 5609967"/>
                <a:gd name="connsiteY0" fmla="*/ 0 h 1841156"/>
                <a:gd name="connsiteX1" fmla="*/ 3731740 w 5609967"/>
                <a:gd name="connsiteY1" fmla="*/ 0 h 1841156"/>
                <a:gd name="connsiteX2" fmla="*/ 5609967 w 5609967"/>
                <a:gd name="connsiteY2" fmla="*/ 185351 h 1841156"/>
                <a:gd name="connsiteX3" fmla="*/ 1130643 w 5609967"/>
                <a:gd name="connsiteY3" fmla="*/ 1841156 h 1841156"/>
                <a:gd name="connsiteX4" fmla="*/ 0 w 5609967"/>
                <a:gd name="connsiteY4" fmla="*/ 0 h 1841156"/>
                <a:gd name="connsiteX0" fmla="*/ 0 w 5609967"/>
                <a:gd name="connsiteY0" fmla="*/ 111210 h 1952366"/>
                <a:gd name="connsiteX1" fmla="*/ 3404286 w 5609967"/>
                <a:gd name="connsiteY1" fmla="*/ 0 h 1952366"/>
                <a:gd name="connsiteX2" fmla="*/ 5609967 w 5609967"/>
                <a:gd name="connsiteY2" fmla="*/ 296561 h 1952366"/>
                <a:gd name="connsiteX3" fmla="*/ 1130643 w 5609967"/>
                <a:gd name="connsiteY3" fmla="*/ 1952366 h 1952366"/>
                <a:gd name="connsiteX4" fmla="*/ 0 w 5609967"/>
                <a:gd name="connsiteY4" fmla="*/ 111210 h 1952366"/>
                <a:gd name="connsiteX0" fmla="*/ 0 w 4744994"/>
                <a:gd name="connsiteY0" fmla="*/ 1909118 h 1952366"/>
                <a:gd name="connsiteX1" fmla="*/ 2539313 w 4744994"/>
                <a:gd name="connsiteY1" fmla="*/ 0 h 1952366"/>
                <a:gd name="connsiteX2" fmla="*/ 4744994 w 4744994"/>
                <a:gd name="connsiteY2" fmla="*/ 296561 h 1952366"/>
                <a:gd name="connsiteX3" fmla="*/ 265670 w 4744994"/>
                <a:gd name="connsiteY3" fmla="*/ 1952366 h 1952366"/>
                <a:gd name="connsiteX4" fmla="*/ 0 w 4744994"/>
                <a:gd name="connsiteY4" fmla="*/ 1909118 h 1952366"/>
                <a:gd name="connsiteX0" fmla="*/ 0 w 4744994"/>
                <a:gd name="connsiteY0" fmla="*/ 1909118 h 1952366"/>
                <a:gd name="connsiteX1" fmla="*/ 698155 w 4744994"/>
                <a:gd name="connsiteY1" fmla="*/ 1371599 h 1952366"/>
                <a:gd name="connsiteX2" fmla="*/ 2539313 w 4744994"/>
                <a:gd name="connsiteY2" fmla="*/ 0 h 1952366"/>
                <a:gd name="connsiteX3" fmla="*/ 4744994 w 4744994"/>
                <a:gd name="connsiteY3" fmla="*/ 296561 h 1952366"/>
                <a:gd name="connsiteX4" fmla="*/ 265670 w 4744994"/>
                <a:gd name="connsiteY4" fmla="*/ 1952366 h 1952366"/>
                <a:gd name="connsiteX5" fmla="*/ 0 w 4744994"/>
                <a:gd name="connsiteY5" fmla="*/ 1909118 h 1952366"/>
                <a:gd name="connsiteX0" fmla="*/ 846439 w 5591433"/>
                <a:gd name="connsiteY0" fmla="*/ 1909118 h 1952366"/>
                <a:gd name="connsiteX1" fmla="*/ 0 w 5591433"/>
                <a:gd name="connsiteY1" fmla="*/ 1136820 h 1952366"/>
                <a:gd name="connsiteX2" fmla="*/ 3385752 w 5591433"/>
                <a:gd name="connsiteY2" fmla="*/ 0 h 1952366"/>
                <a:gd name="connsiteX3" fmla="*/ 5591433 w 5591433"/>
                <a:gd name="connsiteY3" fmla="*/ 296561 h 1952366"/>
                <a:gd name="connsiteX4" fmla="*/ 1112109 w 5591433"/>
                <a:gd name="connsiteY4" fmla="*/ 1952366 h 1952366"/>
                <a:gd name="connsiteX5" fmla="*/ 846439 w 5591433"/>
                <a:gd name="connsiteY5" fmla="*/ 1909118 h 1952366"/>
                <a:gd name="connsiteX0" fmla="*/ 846439 w 5591433"/>
                <a:gd name="connsiteY0" fmla="*/ 1909118 h 1952366"/>
                <a:gd name="connsiteX1" fmla="*/ 0 w 5591433"/>
                <a:gd name="connsiteY1" fmla="*/ 1136820 h 1952366"/>
                <a:gd name="connsiteX2" fmla="*/ 976185 w 5591433"/>
                <a:gd name="connsiteY2" fmla="*/ 803188 h 1952366"/>
                <a:gd name="connsiteX3" fmla="*/ 3385752 w 5591433"/>
                <a:gd name="connsiteY3" fmla="*/ 0 h 1952366"/>
                <a:gd name="connsiteX4" fmla="*/ 5591433 w 5591433"/>
                <a:gd name="connsiteY4" fmla="*/ 296561 h 1952366"/>
                <a:gd name="connsiteX5" fmla="*/ 1112109 w 5591433"/>
                <a:gd name="connsiteY5" fmla="*/ 1952366 h 1952366"/>
                <a:gd name="connsiteX6" fmla="*/ 846439 w 5591433"/>
                <a:gd name="connsiteY6" fmla="*/ 1909118 h 1952366"/>
                <a:gd name="connsiteX0" fmla="*/ 1421026 w 6166020"/>
                <a:gd name="connsiteY0" fmla="*/ 1909118 h 1952366"/>
                <a:gd name="connsiteX1" fmla="*/ 574587 w 6166020"/>
                <a:gd name="connsiteY1" fmla="*/ 1136820 h 1952366"/>
                <a:gd name="connsiteX2" fmla="*/ 0 w 6166020"/>
                <a:gd name="connsiteY2" fmla="*/ 1007075 h 1952366"/>
                <a:gd name="connsiteX3" fmla="*/ 3960339 w 6166020"/>
                <a:gd name="connsiteY3" fmla="*/ 0 h 1952366"/>
                <a:gd name="connsiteX4" fmla="*/ 6166020 w 6166020"/>
                <a:gd name="connsiteY4" fmla="*/ 296561 h 1952366"/>
                <a:gd name="connsiteX5" fmla="*/ 1686696 w 6166020"/>
                <a:gd name="connsiteY5" fmla="*/ 1952366 h 1952366"/>
                <a:gd name="connsiteX6" fmla="*/ 1421026 w 6166020"/>
                <a:gd name="connsiteY6" fmla="*/ 1909118 h 1952366"/>
                <a:gd name="connsiteX0" fmla="*/ 1421026 w 6166020"/>
                <a:gd name="connsiteY0" fmla="*/ 1909118 h 1952366"/>
                <a:gd name="connsiteX1" fmla="*/ 574587 w 6166020"/>
                <a:gd name="connsiteY1" fmla="*/ 1136820 h 1952366"/>
                <a:gd name="connsiteX2" fmla="*/ 0 w 6166020"/>
                <a:gd name="connsiteY2" fmla="*/ 1007075 h 1952366"/>
                <a:gd name="connsiteX3" fmla="*/ 3960339 w 6166020"/>
                <a:gd name="connsiteY3" fmla="*/ 0 h 1952366"/>
                <a:gd name="connsiteX4" fmla="*/ 6166020 w 6166020"/>
                <a:gd name="connsiteY4" fmla="*/ 296561 h 1952366"/>
                <a:gd name="connsiteX5" fmla="*/ 1662883 w 6166020"/>
                <a:gd name="connsiteY5" fmla="*/ 1952366 h 1952366"/>
                <a:gd name="connsiteX6" fmla="*/ 1421026 w 6166020"/>
                <a:gd name="connsiteY6" fmla="*/ 1909118 h 1952366"/>
                <a:gd name="connsiteX0" fmla="*/ 1421026 w 6166020"/>
                <a:gd name="connsiteY0" fmla="*/ 1904356 h 1952366"/>
                <a:gd name="connsiteX1" fmla="*/ 574587 w 6166020"/>
                <a:gd name="connsiteY1" fmla="*/ 1136820 h 1952366"/>
                <a:gd name="connsiteX2" fmla="*/ 0 w 6166020"/>
                <a:gd name="connsiteY2" fmla="*/ 1007075 h 1952366"/>
                <a:gd name="connsiteX3" fmla="*/ 3960339 w 6166020"/>
                <a:gd name="connsiteY3" fmla="*/ 0 h 1952366"/>
                <a:gd name="connsiteX4" fmla="*/ 6166020 w 6166020"/>
                <a:gd name="connsiteY4" fmla="*/ 296561 h 1952366"/>
                <a:gd name="connsiteX5" fmla="*/ 1662883 w 6166020"/>
                <a:gd name="connsiteY5" fmla="*/ 1952366 h 1952366"/>
                <a:gd name="connsiteX6" fmla="*/ 1421026 w 6166020"/>
                <a:gd name="connsiteY6" fmla="*/ 1904356 h 1952366"/>
                <a:gd name="connsiteX0" fmla="*/ 1421026 w 6166020"/>
                <a:gd name="connsiteY0" fmla="*/ 1911500 h 1959510"/>
                <a:gd name="connsiteX1" fmla="*/ 574587 w 6166020"/>
                <a:gd name="connsiteY1" fmla="*/ 1143964 h 1959510"/>
                <a:gd name="connsiteX2" fmla="*/ 0 w 6166020"/>
                <a:gd name="connsiteY2" fmla="*/ 1014219 h 1959510"/>
                <a:gd name="connsiteX3" fmla="*/ 3955576 w 6166020"/>
                <a:gd name="connsiteY3" fmla="*/ 0 h 1959510"/>
                <a:gd name="connsiteX4" fmla="*/ 6166020 w 6166020"/>
                <a:gd name="connsiteY4" fmla="*/ 303705 h 1959510"/>
                <a:gd name="connsiteX5" fmla="*/ 1662883 w 6166020"/>
                <a:gd name="connsiteY5" fmla="*/ 1959510 h 1959510"/>
                <a:gd name="connsiteX6" fmla="*/ 1421026 w 6166020"/>
                <a:gd name="connsiteY6" fmla="*/ 1911500 h 1959510"/>
                <a:gd name="connsiteX0" fmla="*/ 1482602 w 6227596"/>
                <a:gd name="connsiteY0" fmla="*/ 1911500 h 1959510"/>
                <a:gd name="connsiteX1" fmla="*/ 636163 w 6227596"/>
                <a:gd name="connsiteY1" fmla="*/ 1143964 h 1959510"/>
                <a:gd name="connsiteX2" fmla="*/ 0 w 6227596"/>
                <a:gd name="connsiteY2" fmla="*/ 1023456 h 1959510"/>
                <a:gd name="connsiteX3" fmla="*/ 4017152 w 6227596"/>
                <a:gd name="connsiteY3" fmla="*/ 0 h 1959510"/>
                <a:gd name="connsiteX4" fmla="*/ 6227596 w 6227596"/>
                <a:gd name="connsiteY4" fmla="*/ 303705 h 1959510"/>
                <a:gd name="connsiteX5" fmla="*/ 1724459 w 6227596"/>
                <a:gd name="connsiteY5" fmla="*/ 1959510 h 1959510"/>
                <a:gd name="connsiteX6" fmla="*/ 1482602 w 6227596"/>
                <a:gd name="connsiteY6" fmla="*/ 1911500 h 1959510"/>
                <a:gd name="connsiteX0" fmla="*/ 1482602 w 6227596"/>
                <a:gd name="connsiteY0" fmla="*/ 1923815 h 1971825"/>
                <a:gd name="connsiteX1" fmla="*/ 636163 w 6227596"/>
                <a:gd name="connsiteY1" fmla="*/ 1156279 h 1971825"/>
                <a:gd name="connsiteX2" fmla="*/ 0 w 6227596"/>
                <a:gd name="connsiteY2" fmla="*/ 1035771 h 1971825"/>
                <a:gd name="connsiteX3" fmla="*/ 4023310 w 6227596"/>
                <a:gd name="connsiteY3" fmla="*/ 0 h 1971825"/>
                <a:gd name="connsiteX4" fmla="*/ 6227596 w 6227596"/>
                <a:gd name="connsiteY4" fmla="*/ 316020 h 1971825"/>
                <a:gd name="connsiteX5" fmla="*/ 1724459 w 6227596"/>
                <a:gd name="connsiteY5" fmla="*/ 1971825 h 1971825"/>
                <a:gd name="connsiteX6" fmla="*/ 1482602 w 6227596"/>
                <a:gd name="connsiteY6" fmla="*/ 1923815 h 1971825"/>
                <a:gd name="connsiteX0" fmla="*/ 1479523 w 6224517"/>
                <a:gd name="connsiteY0" fmla="*/ 1923815 h 1971825"/>
                <a:gd name="connsiteX1" fmla="*/ 633084 w 6224517"/>
                <a:gd name="connsiteY1" fmla="*/ 1156279 h 1971825"/>
                <a:gd name="connsiteX2" fmla="*/ 0 w 6224517"/>
                <a:gd name="connsiteY2" fmla="*/ 1029614 h 1971825"/>
                <a:gd name="connsiteX3" fmla="*/ 4020231 w 6224517"/>
                <a:gd name="connsiteY3" fmla="*/ 0 h 1971825"/>
                <a:gd name="connsiteX4" fmla="*/ 6224517 w 6224517"/>
                <a:gd name="connsiteY4" fmla="*/ 316020 h 1971825"/>
                <a:gd name="connsiteX5" fmla="*/ 1721380 w 6224517"/>
                <a:gd name="connsiteY5" fmla="*/ 1971825 h 1971825"/>
                <a:gd name="connsiteX6" fmla="*/ 1479523 w 6224517"/>
                <a:gd name="connsiteY6" fmla="*/ 1923815 h 197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24517" h="1971825">
                  <a:moveTo>
                    <a:pt x="1479523" y="1923815"/>
                  </a:moveTo>
                  <a:lnTo>
                    <a:pt x="633084" y="1156279"/>
                  </a:lnTo>
                  <a:lnTo>
                    <a:pt x="0" y="1029614"/>
                  </a:lnTo>
                  <a:lnTo>
                    <a:pt x="4020231" y="0"/>
                  </a:lnTo>
                  <a:lnTo>
                    <a:pt x="6224517" y="316020"/>
                  </a:lnTo>
                  <a:lnTo>
                    <a:pt x="1721380" y="1971825"/>
                  </a:lnTo>
                  <a:lnTo>
                    <a:pt x="1479523" y="192381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 dirty="0">
                <a:solidFill>
                  <a:srgbClr val="FFFFFF"/>
                </a:solidFill>
              </a:endParaRPr>
            </a:p>
          </p:txBody>
        </p:sp>
        <p:pic>
          <p:nvPicPr>
            <p:cNvPr id="10" name="Picture 3" descr="C:\Users\campagnolo\Documents\poli_wind\KOREAN_WIND_FARM\CAD MODEL\FOR RENDERING\prosp1.bmp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C2DCF5"/>
                </a:clrFrom>
                <a:clrTo>
                  <a:srgbClr val="C2DCF5">
                    <a:alpha val="0"/>
                  </a:srgbClr>
                </a:clrTo>
              </a:clrChange>
            </a:blip>
            <a:srcRect l="26763" r="24800"/>
            <a:stretch>
              <a:fillRect/>
            </a:stretch>
          </p:blipFill>
          <p:spPr bwMode="auto">
            <a:xfrm>
              <a:off x="4704999" y="2552961"/>
              <a:ext cx="383582" cy="593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3" descr="C:\Users\campagnolo\Documents\poli_wind\KOREAN_WIND_FARM\CAD MODEL\FOR RENDERING\prosp1.bmp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C2DCF5"/>
                </a:clrFrom>
                <a:clrTo>
                  <a:srgbClr val="C2DCF5">
                    <a:alpha val="0"/>
                  </a:srgbClr>
                </a:clrTo>
              </a:clrChange>
            </a:blip>
            <a:srcRect l="26763" r="24800"/>
            <a:stretch>
              <a:fillRect/>
            </a:stretch>
          </p:blipFill>
          <p:spPr bwMode="auto">
            <a:xfrm>
              <a:off x="5462129" y="2368347"/>
              <a:ext cx="383582" cy="593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3" descr="C:\Users\campagnolo\Documents\poli_wind\KOREAN_WIND_FARM\CAD MODEL\FOR RENDERING\prosp1.bmp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C2DCF5"/>
                </a:clrFrom>
                <a:clrTo>
                  <a:srgbClr val="C2DCF5">
                    <a:alpha val="0"/>
                  </a:srgbClr>
                </a:clrTo>
              </a:clrChange>
            </a:blip>
            <a:srcRect l="26763" r="24800"/>
            <a:stretch>
              <a:fillRect/>
            </a:stretch>
          </p:blipFill>
          <p:spPr bwMode="auto">
            <a:xfrm>
              <a:off x="4131540" y="2910645"/>
              <a:ext cx="383582" cy="5939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Picture 3" descr="C:\Users\campagnolo\Documents\poli_wind\KOREAN_WIND_FARM\CAD MODEL\FOR RENDERING\prosp1.bmp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C2DCF5"/>
                </a:clrFrom>
                <a:clrTo>
                  <a:srgbClr val="C2DCF5">
                    <a:alpha val="0"/>
                  </a:srgbClr>
                </a:clrTo>
              </a:clrChange>
            </a:blip>
            <a:srcRect l="26763" r="24800"/>
            <a:stretch>
              <a:fillRect/>
            </a:stretch>
          </p:blipFill>
          <p:spPr bwMode="auto">
            <a:xfrm>
              <a:off x="3658377" y="2815543"/>
              <a:ext cx="383582" cy="59394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Rectangle 19"/>
            <p:cNvSpPr/>
            <p:nvPr/>
          </p:nvSpPr>
          <p:spPr>
            <a:xfrm>
              <a:off x="5932868" y="1821280"/>
              <a:ext cx="1623290" cy="685896"/>
            </a:xfrm>
            <a:custGeom>
              <a:avLst/>
              <a:gdLst>
                <a:gd name="connsiteX0" fmla="*/ 0 w 1444891"/>
                <a:gd name="connsiteY0" fmla="*/ 0 h 395963"/>
                <a:gd name="connsiteX1" fmla="*/ 1444891 w 1444891"/>
                <a:gd name="connsiteY1" fmla="*/ 0 h 395963"/>
                <a:gd name="connsiteX2" fmla="*/ 1444891 w 1444891"/>
                <a:gd name="connsiteY2" fmla="*/ 395963 h 395963"/>
                <a:gd name="connsiteX3" fmla="*/ 0 w 1444891"/>
                <a:gd name="connsiteY3" fmla="*/ 395963 h 395963"/>
                <a:gd name="connsiteX4" fmla="*/ 0 w 1444891"/>
                <a:gd name="connsiteY4" fmla="*/ 0 h 395963"/>
                <a:gd name="connsiteX0" fmla="*/ 0 w 1444891"/>
                <a:gd name="connsiteY0" fmla="*/ 446730 h 842693"/>
                <a:gd name="connsiteX1" fmla="*/ 1165685 w 1444891"/>
                <a:gd name="connsiteY1" fmla="*/ 0 h 842693"/>
                <a:gd name="connsiteX2" fmla="*/ 1444891 w 1444891"/>
                <a:gd name="connsiteY2" fmla="*/ 842693 h 842693"/>
                <a:gd name="connsiteX3" fmla="*/ 0 w 1444891"/>
                <a:gd name="connsiteY3" fmla="*/ 842693 h 842693"/>
                <a:gd name="connsiteX4" fmla="*/ 0 w 1444891"/>
                <a:gd name="connsiteY4" fmla="*/ 446730 h 842693"/>
                <a:gd name="connsiteX0" fmla="*/ 0 w 1444891"/>
                <a:gd name="connsiteY0" fmla="*/ 446730 h 842693"/>
                <a:gd name="connsiteX1" fmla="*/ 1165685 w 1444891"/>
                <a:gd name="connsiteY1" fmla="*/ 0 h 842693"/>
                <a:gd name="connsiteX2" fmla="*/ 1444891 w 1444891"/>
                <a:gd name="connsiteY2" fmla="*/ 186559 h 842693"/>
                <a:gd name="connsiteX3" fmla="*/ 0 w 1444891"/>
                <a:gd name="connsiteY3" fmla="*/ 842693 h 842693"/>
                <a:gd name="connsiteX4" fmla="*/ 0 w 1444891"/>
                <a:gd name="connsiteY4" fmla="*/ 446730 h 842693"/>
                <a:gd name="connsiteX0" fmla="*/ 6980 w 1451871"/>
                <a:gd name="connsiteY0" fmla="*/ 446730 h 1170760"/>
                <a:gd name="connsiteX1" fmla="*/ 1172665 w 1451871"/>
                <a:gd name="connsiteY1" fmla="*/ 0 h 1170760"/>
                <a:gd name="connsiteX2" fmla="*/ 1451871 w 1451871"/>
                <a:gd name="connsiteY2" fmla="*/ 186559 h 1170760"/>
                <a:gd name="connsiteX3" fmla="*/ 0 w 1451871"/>
                <a:gd name="connsiteY3" fmla="*/ 1170760 h 1170760"/>
                <a:gd name="connsiteX4" fmla="*/ 6980 w 1451871"/>
                <a:gd name="connsiteY4" fmla="*/ 446730 h 1170760"/>
                <a:gd name="connsiteX0" fmla="*/ 6 w 2121972"/>
                <a:gd name="connsiteY0" fmla="*/ 600294 h 1170760"/>
                <a:gd name="connsiteX1" fmla="*/ 1842766 w 2121972"/>
                <a:gd name="connsiteY1" fmla="*/ 0 h 1170760"/>
                <a:gd name="connsiteX2" fmla="*/ 2121972 w 2121972"/>
                <a:gd name="connsiteY2" fmla="*/ 186559 h 1170760"/>
                <a:gd name="connsiteX3" fmla="*/ 670101 w 2121972"/>
                <a:gd name="connsiteY3" fmla="*/ 1170760 h 1170760"/>
                <a:gd name="connsiteX4" fmla="*/ 6 w 2121972"/>
                <a:gd name="connsiteY4" fmla="*/ 600294 h 1170760"/>
                <a:gd name="connsiteX0" fmla="*/ 265245 w 2387211"/>
                <a:gd name="connsiteY0" fmla="*/ 600294 h 1624470"/>
                <a:gd name="connsiteX1" fmla="*/ 2108005 w 2387211"/>
                <a:gd name="connsiteY1" fmla="*/ 0 h 1624470"/>
                <a:gd name="connsiteX2" fmla="*/ 2387211 w 2387211"/>
                <a:gd name="connsiteY2" fmla="*/ 186559 h 1624470"/>
                <a:gd name="connsiteX3" fmla="*/ 0 w 2387211"/>
                <a:gd name="connsiteY3" fmla="*/ 1624470 h 1624470"/>
                <a:gd name="connsiteX4" fmla="*/ 265245 w 2387211"/>
                <a:gd name="connsiteY4" fmla="*/ 600294 h 1624470"/>
                <a:gd name="connsiteX0" fmla="*/ 5 w 3141073"/>
                <a:gd name="connsiteY0" fmla="*/ 823658 h 1624470"/>
                <a:gd name="connsiteX1" fmla="*/ 2861867 w 3141073"/>
                <a:gd name="connsiteY1" fmla="*/ 0 h 1624470"/>
                <a:gd name="connsiteX2" fmla="*/ 3141073 w 3141073"/>
                <a:gd name="connsiteY2" fmla="*/ 186559 h 1624470"/>
                <a:gd name="connsiteX3" fmla="*/ 753862 w 3141073"/>
                <a:gd name="connsiteY3" fmla="*/ 1624470 h 1624470"/>
                <a:gd name="connsiteX4" fmla="*/ 5 w 3141073"/>
                <a:gd name="connsiteY4" fmla="*/ 823658 h 1624470"/>
                <a:gd name="connsiteX0" fmla="*/ 5 w 3182954"/>
                <a:gd name="connsiteY0" fmla="*/ 823658 h 1624470"/>
                <a:gd name="connsiteX1" fmla="*/ 2861867 w 3182954"/>
                <a:gd name="connsiteY1" fmla="*/ 0 h 1624470"/>
                <a:gd name="connsiteX2" fmla="*/ 3182954 w 3182954"/>
                <a:gd name="connsiteY2" fmla="*/ 165619 h 1624470"/>
                <a:gd name="connsiteX3" fmla="*/ 753862 w 3182954"/>
                <a:gd name="connsiteY3" fmla="*/ 1624470 h 1624470"/>
                <a:gd name="connsiteX4" fmla="*/ 5 w 3182954"/>
                <a:gd name="connsiteY4" fmla="*/ 823658 h 1624470"/>
                <a:gd name="connsiteX0" fmla="*/ 3 w 3182952"/>
                <a:gd name="connsiteY0" fmla="*/ 823658 h 1149819"/>
                <a:gd name="connsiteX1" fmla="*/ 2861865 w 3182952"/>
                <a:gd name="connsiteY1" fmla="*/ 0 h 1149819"/>
                <a:gd name="connsiteX2" fmla="*/ 3182952 w 3182952"/>
                <a:gd name="connsiteY2" fmla="*/ 165619 h 1149819"/>
                <a:gd name="connsiteX3" fmla="*/ 1451875 w 3182952"/>
                <a:gd name="connsiteY3" fmla="*/ 1149819 h 1149819"/>
                <a:gd name="connsiteX4" fmla="*/ 3 w 3182952"/>
                <a:gd name="connsiteY4" fmla="*/ 823658 h 1149819"/>
                <a:gd name="connsiteX0" fmla="*/ 7 w 2394198"/>
                <a:gd name="connsiteY0" fmla="*/ 607273 h 1149819"/>
                <a:gd name="connsiteX1" fmla="*/ 2073111 w 2394198"/>
                <a:gd name="connsiteY1" fmla="*/ 0 h 1149819"/>
                <a:gd name="connsiteX2" fmla="*/ 2394198 w 2394198"/>
                <a:gd name="connsiteY2" fmla="*/ 165619 h 1149819"/>
                <a:gd name="connsiteX3" fmla="*/ 663121 w 2394198"/>
                <a:gd name="connsiteY3" fmla="*/ 1149819 h 1149819"/>
                <a:gd name="connsiteX4" fmla="*/ 7 w 2394198"/>
                <a:gd name="connsiteY4" fmla="*/ 607273 h 1149819"/>
                <a:gd name="connsiteX0" fmla="*/ 7 w 2303456"/>
                <a:gd name="connsiteY0" fmla="*/ 607273 h 1149819"/>
                <a:gd name="connsiteX1" fmla="*/ 2073111 w 2303456"/>
                <a:gd name="connsiteY1" fmla="*/ 0 h 1149819"/>
                <a:gd name="connsiteX2" fmla="*/ 2303456 w 2303456"/>
                <a:gd name="connsiteY2" fmla="*/ 200520 h 1149819"/>
                <a:gd name="connsiteX3" fmla="*/ 663121 w 2303456"/>
                <a:gd name="connsiteY3" fmla="*/ 1149819 h 1149819"/>
                <a:gd name="connsiteX4" fmla="*/ 7 w 2303456"/>
                <a:gd name="connsiteY4" fmla="*/ 607273 h 1149819"/>
                <a:gd name="connsiteX0" fmla="*/ 7 w 2303456"/>
                <a:gd name="connsiteY0" fmla="*/ 607273 h 1149819"/>
                <a:gd name="connsiteX1" fmla="*/ 2010289 w 2303456"/>
                <a:gd name="connsiteY1" fmla="*/ 0 h 1149819"/>
                <a:gd name="connsiteX2" fmla="*/ 2303456 w 2303456"/>
                <a:gd name="connsiteY2" fmla="*/ 200520 h 1149819"/>
                <a:gd name="connsiteX3" fmla="*/ 663121 w 2303456"/>
                <a:gd name="connsiteY3" fmla="*/ 1149819 h 1149819"/>
                <a:gd name="connsiteX4" fmla="*/ 7 w 2303456"/>
                <a:gd name="connsiteY4" fmla="*/ 607273 h 1149819"/>
                <a:gd name="connsiteX0" fmla="*/ 7 w 2156872"/>
                <a:gd name="connsiteY0" fmla="*/ 607273 h 1491848"/>
                <a:gd name="connsiteX1" fmla="*/ 2010289 w 2156872"/>
                <a:gd name="connsiteY1" fmla="*/ 0 h 1491848"/>
                <a:gd name="connsiteX2" fmla="*/ 2156872 w 2156872"/>
                <a:gd name="connsiteY2" fmla="*/ 1491848 h 1491848"/>
                <a:gd name="connsiteX3" fmla="*/ 663121 w 2156872"/>
                <a:gd name="connsiteY3" fmla="*/ 1149819 h 1491848"/>
                <a:gd name="connsiteX4" fmla="*/ 7 w 2156872"/>
                <a:gd name="connsiteY4" fmla="*/ 607273 h 1491848"/>
                <a:gd name="connsiteX0" fmla="*/ 671 w 2157536"/>
                <a:gd name="connsiteY0" fmla="*/ 607273 h 1491848"/>
                <a:gd name="connsiteX1" fmla="*/ 2010953 w 2157536"/>
                <a:gd name="connsiteY1" fmla="*/ 0 h 1491848"/>
                <a:gd name="connsiteX2" fmla="*/ 2157536 w 2157536"/>
                <a:gd name="connsiteY2" fmla="*/ 1491848 h 1491848"/>
                <a:gd name="connsiteX3" fmla="*/ 671 w 2157536"/>
                <a:gd name="connsiteY3" fmla="*/ 1198680 h 1491848"/>
                <a:gd name="connsiteX4" fmla="*/ 671 w 2157536"/>
                <a:gd name="connsiteY4" fmla="*/ 607273 h 1491848"/>
                <a:gd name="connsiteX0" fmla="*/ 671 w 2157536"/>
                <a:gd name="connsiteY0" fmla="*/ 0 h 884575"/>
                <a:gd name="connsiteX1" fmla="*/ 2157536 w 2157536"/>
                <a:gd name="connsiteY1" fmla="*/ 181484 h 884575"/>
                <a:gd name="connsiteX2" fmla="*/ 2157536 w 2157536"/>
                <a:gd name="connsiteY2" fmla="*/ 884575 h 884575"/>
                <a:gd name="connsiteX3" fmla="*/ 671 w 2157536"/>
                <a:gd name="connsiteY3" fmla="*/ 591407 h 884575"/>
                <a:gd name="connsiteX4" fmla="*/ 671 w 2157536"/>
                <a:gd name="connsiteY4" fmla="*/ 0 h 884575"/>
                <a:gd name="connsiteX0" fmla="*/ 309 w 2164155"/>
                <a:gd name="connsiteY0" fmla="*/ 0 h 919475"/>
                <a:gd name="connsiteX1" fmla="*/ 2164155 w 2164155"/>
                <a:gd name="connsiteY1" fmla="*/ 216384 h 919475"/>
                <a:gd name="connsiteX2" fmla="*/ 2164155 w 2164155"/>
                <a:gd name="connsiteY2" fmla="*/ 919475 h 919475"/>
                <a:gd name="connsiteX3" fmla="*/ 7290 w 2164155"/>
                <a:gd name="connsiteY3" fmla="*/ 626307 h 919475"/>
                <a:gd name="connsiteX4" fmla="*/ 309 w 2164155"/>
                <a:gd name="connsiteY4" fmla="*/ 0 h 919475"/>
                <a:gd name="connsiteX0" fmla="*/ 309 w 2164155"/>
                <a:gd name="connsiteY0" fmla="*/ 0 h 919475"/>
                <a:gd name="connsiteX1" fmla="*/ 2157175 w 2164155"/>
                <a:gd name="connsiteY1" fmla="*/ 223365 h 919475"/>
                <a:gd name="connsiteX2" fmla="*/ 2164155 w 2164155"/>
                <a:gd name="connsiteY2" fmla="*/ 919475 h 919475"/>
                <a:gd name="connsiteX3" fmla="*/ 7290 w 2164155"/>
                <a:gd name="connsiteY3" fmla="*/ 626307 h 919475"/>
                <a:gd name="connsiteX4" fmla="*/ 309 w 2164155"/>
                <a:gd name="connsiteY4" fmla="*/ 0 h 919475"/>
                <a:gd name="connsiteX0" fmla="*/ 6979 w 2156865"/>
                <a:gd name="connsiteY0" fmla="*/ 0 h 912495"/>
                <a:gd name="connsiteX1" fmla="*/ 2149885 w 2156865"/>
                <a:gd name="connsiteY1" fmla="*/ 216385 h 912495"/>
                <a:gd name="connsiteX2" fmla="*/ 2156865 w 2156865"/>
                <a:gd name="connsiteY2" fmla="*/ 912495 h 912495"/>
                <a:gd name="connsiteX3" fmla="*/ 0 w 2156865"/>
                <a:gd name="connsiteY3" fmla="*/ 619327 h 912495"/>
                <a:gd name="connsiteX4" fmla="*/ 6979 w 2156865"/>
                <a:gd name="connsiteY4" fmla="*/ 0 h 912495"/>
                <a:gd name="connsiteX0" fmla="*/ 6979 w 2156865"/>
                <a:gd name="connsiteY0" fmla="*/ 0 h 912495"/>
                <a:gd name="connsiteX1" fmla="*/ 2149885 w 2156865"/>
                <a:gd name="connsiteY1" fmla="*/ 216385 h 912495"/>
                <a:gd name="connsiteX2" fmla="*/ 2156865 w 2156865"/>
                <a:gd name="connsiteY2" fmla="*/ 912495 h 912495"/>
                <a:gd name="connsiteX3" fmla="*/ 0 w 2156865"/>
                <a:gd name="connsiteY3" fmla="*/ 619327 h 912495"/>
                <a:gd name="connsiteX4" fmla="*/ 6979 w 2156865"/>
                <a:gd name="connsiteY4" fmla="*/ 0 h 912495"/>
                <a:gd name="connsiteX0" fmla="*/ 6979 w 2156865"/>
                <a:gd name="connsiteY0" fmla="*/ 0 h 912495"/>
                <a:gd name="connsiteX1" fmla="*/ 2149885 w 2156865"/>
                <a:gd name="connsiteY1" fmla="*/ 216385 h 912495"/>
                <a:gd name="connsiteX2" fmla="*/ 2156865 w 2156865"/>
                <a:gd name="connsiteY2" fmla="*/ 912495 h 912495"/>
                <a:gd name="connsiteX3" fmla="*/ 0 w 2156865"/>
                <a:gd name="connsiteY3" fmla="*/ 619327 h 912495"/>
                <a:gd name="connsiteX4" fmla="*/ 6979 w 2156865"/>
                <a:gd name="connsiteY4" fmla="*/ 0 h 912495"/>
                <a:gd name="connsiteX0" fmla="*/ 6979 w 2156865"/>
                <a:gd name="connsiteY0" fmla="*/ 0 h 912495"/>
                <a:gd name="connsiteX1" fmla="*/ 2149885 w 2156865"/>
                <a:gd name="connsiteY1" fmla="*/ 216385 h 912495"/>
                <a:gd name="connsiteX2" fmla="*/ 2156865 w 2156865"/>
                <a:gd name="connsiteY2" fmla="*/ 912495 h 912495"/>
                <a:gd name="connsiteX3" fmla="*/ 0 w 2156865"/>
                <a:gd name="connsiteY3" fmla="*/ 633288 h 912495"/>
                <a:gd name="connsiteX4" fmla="*/ 6979 w 2156865"/>
                <a:gd name="connsiteY4" fmla="*/ 0 h 912495"/>
                <a:gd name="connsiteX0" fmla="*/ 6979 w 2156865"/>
                <a:gd name="connsiteY0" fmla="*/ 0 h 912495"/>
                <a:gd name="connsiteX1" fmla="*/ 2149885 w 2156865"/>
                <a:gd name="connsiteY1" fmla="*/ 216385 h 912495"/>
                <a:gd name="connsiteX2" fmla="*/ 2156865 w 2156865"/>
                <a:gd name="connsiteY2" fmla="*/ 912495 h 912495"/>
                <a:gd name="connsiteX3" fmla="*/ 0 w 2156865"/>
                <a:gd name="connsiteY3" fmla="*/ 633288 h 912495"/>
                <a:gd name="connsiteX4" fmla="*/ 6979 w 2156865"/>
                <a:gd name="connsiteY4" fmla="*/ 0 h 912495"/>
                <a:gd name="connsiteX0" fmla="*/ 6979 w 2154484"/>
                <a:gd name="connsiteY0" fmla="*/ 0 h 922020"/>
                <a:gd name="connsiteX1" fmla="*/ 2149885 w 2154484"/>
                <a:gd name="connsiteY1" fmla="*/ 216385 h 922020"/>
                <a:gd name="connsiteX2" fmla="*/ 2154484 w 2154484"/>
                <a:gd name="connsiteY2" fmla="*/ 922020 h 922020"/>
                <a:gd name="connsiteX3" fmla="*/ 0 w 2154484"/>
                <a:gd name="connsiteY3" fmla="*/ 633288 h 922020"/>
                <a:gd name="connsiteX4" fmla="*/ 6979 w 2154484"/>
                <a:gd name="connsiteY4" fmla="*/ 0 h 922020"/>
                <a:gd name="connsiteX0" fmla="*/ 6979 w 2154484"/>
                <a:gd name="connsiteY0" fmla="*/ 0 h 922020"/>
                <a:gd name="connsiteX1" fmla="*/ 2149885 w 2154484"/>
                <a:gd name="connsiteY1" fmla="*/ 216385 h 922020"/>
                <a:gd name="connsiteX2" fmla="*/ 2154484 w 2154484"/>
                <a:gd name="connsiteY2" fmla="*/ 922020 h 922020"/>
                <a:gd name="connsiteX3" fmla="*/ 0 w 2154484"/>
                <a:gd name="connsiteY3" fmla="*/ 633288 h 922020"/>
                <a:gd name="connsiteX4" fmla="*/ 6979 w 2154484"/>
                <a:gd name="connsiteY4" fmla="*/ 0 h 92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54484" h="922020">
                  <a:moveTo>
                    <a:pt x="6979" y="0"/>
                  </a:moveTo>
                  <a:lnTo>
                    <a:pt x="2149885" y="216385"/>
                  </a:lnTo>
                  <a:lnTo>
                    <a:pt x="2154484" y="922020"/>
                  </a:lnTo>
                  <a:lnTo>
                    <a:pt x="0" y="633288"/>
                  </a:lnTo>
                  <a:cubicBezTo>
                    <a:pt x="2326" y="426846"/>
                    <a:pt x="4653" y="206442"/>
                    <a:pt x="6979" y="0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70000"/>
              </a:schemeClr>
            </a:solidFill>
            <a:ln>
              <a:solidFill>
                <a:schemeClr val="accent1">
                  <a:lumMod val="50000"/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 dirty="0">
                <a:solidFill>
                  <a:srgbClr val="FFFFFF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3751681" y="2705883"/>
              <a:ext cx="1145108" cy="802278"/>
            </a:xfrm>
            <a:custGeom>
              <a:avLst/>
              <a:gdLst>
                <a:gd name="connsiteX0" fmla="*/ 1340190 w 1340190"/>
                <a:gd name="connsiteY0" fmla="*/ 0 h 439750"/>
                <a:gd name="connsiteX1" fmla="*/ 404849 w 1340190"/>
                <a:gd name="connsiteY1" fmla="*/ 251285 h 439750"/>
                <a:gd name="connsiteX2" fmla="*/ 0 w 1340190"/>
                <a:gd name="connsiteY2" fmla="*/ 439750 h 439750"/>
                <a:gd name="connsiteX0" fmla="*/ 1340190 w 1340190"/>
                <a:gd name="connsiteY0" fmla="*/ 0 h 439750"/>
                <a:gd name="connsiteX1" fmla="*/ 739896 w 1340190"/>
                <a:gd name="connsiteY1" fmla="*/ 146583 h 439750"/>
                <a:gd name="connsiteX2" fmla="*/ 404849 w 1340190"/>
                <a:gd name="connsiteY2" fmla="*/ 251285 h 439750"/>
                <a:gd name="connsiteX3" fmla="*/ 0 w 1340190"/>
                <a:gd name="connsiteY3" fmla="*/ 439750 h 439750"/>
                <a:gd name="connsiteX0" fmla="*/ 1340190 w 1340190"/>
                <a:gd name="connsiteY0" fmla="*/ 0 h 439750"/>
                <a:gd name="connsiteX1" fmla="*/ 1019102 w 1340190"/>
                <a:gd name="connsiteY1" fmla="*/ 195444 h 439750"/>
                <a:gd name="connsiteX2" fmla="*/ 404849 w 1340190"/>
                <a:gd name="connsiteY2" fmla="*/ 251285 h 439750"/>
                <a:gd name="connsiteX3" fmla="*/ 0 w 1340190"/>
                <a:gd name="connsiteY3" fmla="*/ 439750 h 439750"/>
                <a:gd name="connsiteX0" fmla="*/ 1340190 w 1340190"/>
                <a:gd name="connsiteY0" fmla="*/ 0 h 472337"/>
                <a:gd name="connsiteX1" fmla="*/ 1102864 w 1340190"/>
                <a:gd name="connsiteY1" fmla="*/ 467670 h 472337"/>
                <a:gd name="connsiteX2" fmla="*/ 404849 w 1340190"/>
                <a:gd name="connsiteY2" fmla="*/ 251285 h 472337"/>
                <a:gd name="connsiteX3" fmla="*/ 0 w 1340190"/>
                <a:gd name="connsiteY3" fmla="*/ 439750 h 472337"/>
                <a:gd name="connsiteX0" fmla="*/ 1472813 w 1472813"/>
                <a:gd name="connsiteY0" fmla="*/ 0 h 346694"/>
                <a:gd name="connsiteX1" fmla="*/ 1102864 w 1472813"/>
                <a:gd name="connsiteY1" fmla="*/ 342027 h 346694"/>
                <a:gd name="connsiteX2" fmla="*/ 404849 w 1472813"/>
                <a:gd name="connsiteY2" fmla="*/ 125642 h 346694"/>
                <a:gd name="connsiteX3" fmla="*/ 0 w 1472813"/>
                <a:gd name="connsiteY3" fmla="*/ 314107 h 346694"/>
                <a:gd name="connsiteX0" fmla="*/ 1472813 w 1472813"/>
                <a:gd name="connsiteY0" fmla="*/ 0 h 394964"/>
                <a:gd name="connsiteX1" fmla="*/ 1060983 w 1472813"/>
                <a:gd name="connsiteY1" fmla="*/ 390888 h 394964"/>
                <a:gd name="connsiteX2" fmla="*/ 404849 w 1472813"/>
                <a:gd name="connsiteY2" fmla="*/ 125642 h 394964"/>
                <a:gd name="connsiteX3" fmla="*/ 0 w 1472813"/>
                <a:gd name="connsiteY3" fmla="*/ 314107 h 394964"/>
                <a:gd name="connsiteX0" fmla="*/ 1472813 w 1472813"/>
                <a:gd name="connsiteY0" fmla="*/ 0 h 396729"/>
                <a:gd name="connsiteX1" fmla="*/ 1060983 w 1472813"/>
                <a:gd name="connsiteY1" fmla="*/ 390888 h 396729"/>
                <a:gd name="connsiteX2" fmla="*/ 342028 w 1472813"/>
                <a:gd name="connsiteY2" fmla="*/ 223364 h 396729"/>
                <a:gd name="connsiteX3" fmla="*/ 0 w 1472813"/>
                <a:gd name="connsiteY3" fmla="*/ 314107 h 396729"/>
                <a:gd name="connsiteX0" fmla="*/ 1528654 w 1528654"/>
                <a:gd name="connsiteY0" fmla="*/ 0 h 460690"/>
                <a:gd name="connsiteX1" fmla="*/ 1116824 w 1528654"/>
                <a:gd name="connsiteY1" fmla="*/ 39088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214546 w 1528654"/>
                <a:gd name="connsiteY1" fmla="*/ 369947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619396 w 1619396"/>
                <a:gd name="connsiteY0" fmla="*/ 0 h 446729"/>
                <a:gd name="connsiteX1" fmla="*/ 1193606 w 1619396"/>
                <a:gd name="connsiteY1" fmla="*/ 383907 h 446729"/>
                <a:gd name="connsiteX2" fmla="*/ 397869 w 1619396"/>
                <a:gd name="connsiteY2" fmla="*/ 209403 h 446729"/>
                <a:gd name="connsiteX3" fmla="*/ 0 w 1619396"/>
                <a:gd name="connsiteY3" fmla="*/ 446729 h 446729"/>
                <a:gd name="connsiteX0" fmla="*/ 1619396 w 1619396"/>
                <a:gd name="connsiteY0" fmla="*/ 0 h 446729"/>
                <a:gd name="connsiteX1" fmla="*/ 1193606 w 1619396"/>
                <a:gd name="connsiteY1" fmla="*/ 383907 h 446729"/>
                <a:gd name="connsiteX2" fmla="*/ 397869 w 1619396"/>
                <a:gd name="connsiteY2" fmla="*/ 209403 h 446729"/>
                <a:gd name="connsiteX3" fmla="*/ 0 w 1619396"/>
                <a:gd name="connsiteY3" fmla="*/ 446729 h 446729"/>
                <a:gd name="connsiteX0" fmla="*/ 1821820 w 1821820"/>
                <a:gd name="connsiteY0" fmla="*/ 0 h 537471"/>
                <a:gd name="connsiteX1" fmla="*/ 1396030 w 1821820"/>
                <a:gd name="connsiteY1" fmla="*/ 383907 h 537471"/>
                <a:gd name="connsiteX2" fmla="*/ 600293 w 1821820"/>
                <a:gd name="connsiteY2" fmla="*/ 209403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396030 w 1821820"/>
                <a:gd name="connsiteY1" fmla="*/ 383907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382070 w 1821820"/>
                <a:gd name="connsiteY1" fmla="*/ 349006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544373 w 1821820"/>
                <a:gd name="connsiteY1" fmla="*/ 199085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544373 w 1821820"/>
                <a:gd name="connsiteY1" fmla="*/ 199085 h 537471"/>
                <a:gd name="connsiteX2" fmla="*/ 625703 w 1821820"/>
                <a:gd name="connsiteY2" fmla="*/ 140703 h 537471"/>
                <a:gd name="connsiteX3" fmla="*/ 0 w 1821820"/>
                <a:gd name="connsiteY3" fmla="*/ 537471 h 537471"/>
                <a:gd name="connsiteX0" fmla="*/ 1797776 w 1797776"/>
                <a:gd name="connsiteY0" fmla="*/ 0 h 534930"/>
                <a:gd name="connsiteX1" fmla="*/ 1520329 w 1797776"/>
                <a:gd name="connsiteY1" fmla="*/ 199085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942046 w 1942046"/>
                <a:gd name="connsiteY0" fmla="*/ 0 h 529848"/>
                <a:gd name="connsiteX1" fmla="*/ 1592464 w 1942046"/>
                <a:gd name="connsiteY1" fmla="*/ 166052 h 529848"/>
                <a:gd name="connsiteX2" fmla="*/ 745929 w 1942046"/>
                <a:gd name="connsiteY2" fmla="*/ 140703 h 529848"/>
                <a:gd name="connsiteX3" fmla="*/ 0 w 1942046"/>
                <a:gd name="connsiteY3" fmla="*/ 529848 h 529848"/>
                <a:gd name="connsiteX0" fmla="*/ 1942046 w 1942046"/>
                <a:gd name="connsiteY0" fmla="*/ 0 h 529848"/>
                <a:gd name="connsiteX1" fmla="*/ 1592464 w 1942046"/>
                <a:gd name="connsiteY1" fmla="*/ 166052 h 529848"/>
                <a:gd name="connsiteX2" fmla="*/ 745929 w 1942046"/>
                <a:gd name="connsiteY2" fmla="*/ 140703 h 529848"/>
                <a:gd name="connsiteX3" fmla="*/ 0 w 1942046"/>
                <a:gd name="connsiteY3" fmla="*/ 529848 h 529848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4012" h="540012">
                  <a:moveTo>
                    <a:pt x="1924012" y="0"/>
                  </a:moveTo>
                  <a:cubicBezTo>
                    <a:pt x="1717316" y="86884"/>
                    <a:pt x="1758755" y="145990"/>
                    <a:pt x="1592464" y="176216"/>
                  </a:cubicBezTo>
                  <a:cubicBezTo>
                    <a:pt x="1426173" y="206442"/>
                    <a:pt x="1011340" y="90234"/>
                    <a:pt x="745929" y="150867"/>
                  </a:cubicBezTo>
                  <a:cubicBezTo>
                    <a:pt x="480518" y="211500"/>
                    <a:pt x="619731" y="477343"/>
                    <a:pt x="0" y="540012"/>
                  </a:cubicBezTo>
                </a:path>
              </a:pathLst>
            </a:custGeom>
            <a:noFill/>
            <a:ln w="190500">
              <a:solidFill>
                <a:schemeClr val="bg1">
                  <a:alpha val="40000"/>
                </a:schemeClr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3431879" y="2964527"/>
              <a:ext cx="405949" cy="245054"/>
            </a:xfrm>
            <a:custGeom>
              <a:avLst/>
              <a:gdLst>
                <a:gd name="connsiteX0" fmla="*/ 1340190 w 1340190"/>
                <a:gd name="connsiteY0" fmla="*/ 0 h 439750"/>
                <a:gd name="connsiteX1" fmla="*/ 404849 w 1340190"/>
                <a:gd name="connsiteY1" fmla="*/ 251285 h 439750"/>
                <a:gd name="connsiteX2" fmla="*/ 0 w 1340190"/>
                <a:gd name="connsiteY2" fmla="*/ 439750 h 439750"/>
                <a:gd name="connsiteX0" fmla="*/ 1340190 w 1340190"/>
                <a:gd name="connsiteY0" fmla="*/ 0 h 439750"/>
                <a:gd name="connsiteX1" fmla="*/ 739896 w 1340190"/>
                <a:gd name="connsiteY1" fmla="*/ 146583 h 439750"/>
                <a:gd name="connsiteX2" fmla="*/ 404849 w 1340190"/>
                <a:gd name="connsiteY2" fmla="*/ 251285 h 439750"/>
                <a:gd name="connsiteX3" fmla="*/ 0 w 1340190"/>
                <a:gd name="connsiteY3" fmla="*/ 439750 h 439750"/>
                <a:gd name="connsiteX0" fmla="*/ 1340190 w 1340190"/>
                <a:gd name="connsiteY0" fmla="*/ 0 h 439750"/>
                <a:gd name="connsiteX1" fmla="*/ 1019102 w 1340190"/>
                <a:gd name="connsiteY1" fmla="*/ 195444 h 439750"/>
                <a:gd name="connsiteX2" fmla="*/ 404849 w 1340190"/>
                <a:gd name="connsiteY2" fmla="*/ 251285 h 439750"/>
                <a:gd name="connsiteX3" fmla="*/ 0 w 1340190"/>
                <a:gd name="connsiteY3" fmla="*/ 439750 h 439750"/>
                <a:gd name="connsiteX0" fmla="*/ 1340190 w 1340190"/>
                <a:gd name="connsiteY0" fmla="*/ 0 h 472337"/>
                <a:gd name="connsiteX1" fmla="*/ 1102864 w 1340190"/>
                <a:gd name="connsiteY1" fmla="*/ 467670 h 472337"/>
                <a:gd name="connsiteX2" fmla="*/ 404849 w 1340190"/>
                <a:gd name="connsiteY2" fmla="*/ 251285 h 472337"/>
                <a:gd name="connsiteX3" fmla="*/ 0 w 1340190"/>
                <a:gd name="connsiteY3" fmla="*/ 439750 h 472337"/>
                <a:gd name="connsiteX0" fmla="*/ 1472813 w 1472813"/>
                <a:gd name="connsiteY0" fmla="*/ 0 h 346694"/>
                <a:gd name="connsiteX1" fmla="*/ 1102864 w 1472813"/>
                <a:gd name="connsiteY1" fmla="*/ 342027 h 346694"/>
                <a:gd name="connsiteX2" fmla="*/ 404849 w 1472813"/>
                <a:gd name="connsiteY2" fmla="*/ 125642 h 346694"/>
                <a:gd name="connsiteX3" fmla="*/ 0 w 1472813"/>
                <a:gd name="connsiteY3" fmla="*/ 314107 h 346694"/>
                <a:gd name="connsiteX0" fmla="*/ 1472813 w 1472813"/>
                <a:gd name="connsiteY0" fmla="*/ 0 h 394964"/>
                <a:gd name="connsiteX1" fmla="*/ 1060983 w 1472813"/>
                <a:gd name="connsiteY1" fmla="*/ 390888 h 394964"/>
                <a:gd name="connsiteX2" fmla="*/ 404849 w 1472813"/>
                <a:gd name="connsiteY2" fmla="*/ 125642 h 394964"/>
                <a:gd name="connsiteX3" fmla="*/ 0 w 1472813"/>
                <a:gd name="connsiteY3" fmla="*/ 314107 h 394964"/>
                <a:gd name="connsiteX0" fmla="*/ 1472813 w 1472813"/>
                <a:gd name="connsiteY0" fmla="*/ 0 h 396729"/>
                <a:gd name="connsiteX1" fmla="*/ 1060983 w 1472813"/>
                <a:gd name="connsiteY1" fmla="*/ 390888 h 396729"/>
                <a:gd name="connsiteX2" fmla="*/ 342028 w 1472813"/>
                <a:gd name="connsiteY2" fmla="*/ 223364 h 396729"/>
                <a:gd name="connsiteX3" fmla="*/ 0 w 1472813"/>
                <a:gd name="connsiteY3" fmla="*/ 314107 h 396729"/>
                <a:gd name="connsiteX0" fmla="*/ 1528654 w 1528654"/>
                <a:gd name="connsiteY0" fmla="*/ 0 h 460690"/>
                <a:gd name="connsiteX1" fmla="*/ 1116824 w 1528654"/>
                <a:gd name="connsiteY1" fmla="*/ 39088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214546 w 1528654"/>
                <a:gd name="connsiteY1" fmla="*/ 369947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619396 w 1619396"/>
                <a:gd name="connsiteY0" fmla="*/ 0 h 446729"/>
                <a:gd name="connsiteX1" fmla="*/ 1193606 w 1619396"/>
                <a:gd name="connsiteY1" fmla="*/ 383907 h 446729"/>
                <a:gd name="connsiteX2" fmla="*/ 397869 w 1619396"/>
                <a:gd name="connsiteY2" fmla="*/ 209403 h 446729"/>
                <a:gd name="connsiteX3" fmla="*/ 0 w 1619396"/>
                <a:gd name="connsiteY3" fmla="*/ 446729 h 446729"/>
                <a:gd name="connsiteX0" fmla="*/ 1619396 w 1619396"/>
                <a:gd name="connsiteY0" fmla="*/ 0 h 446729"/>
                <a:gd name="connsiteX1" fmla="*/ 1193606 w 1619396"/>
                <a:gd name="connsiteY1" fmla="*/ 383907 h 446729"/>
                <a:gd name="connsiteX2" fmla="*/ 397869 w 1619396"/>
                <a:gd name="connsiteY2" fmla="*/ 209403 h 446729"/>
                <a:gd name="connsiteX3" fmla="*/ 0 w 1619396"/>
                <a:gd name="connsiteY3" fmla="*/ 446729 h 446729"/>
                <a:gd name="connsiteX0" fmla="*/ 1821820 w 1821820"/>
                <a:gd name="connsiteY0" fmla="*/ 0 h 537471"/>
                <a:gd name="connsiteX1" fmla="*/ 1396030 w 1821820"/>
                <a:gd name="connsiteY1" fmla="*/ 383907 h 537471"/>
                <a:gd name="connsiteX2" fmla="*/ 600293 w 1821820"/>
                <a:gd name="connsiteY2" fmla="*/ 209403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396030 w 1821820"/>
                <a:gd name="connsiteY1" fmla="*/ 383907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382070 w 1821820"/>
                <a:gd name="connsiteY1" fmla="*/ 349006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544373 w 1821820"/>
                <a:gd name="connsiteY1" fmla="*/ 199085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544373 w 1821820"/>
                <a:gd name="connsiteY1" fmla="*/ 199085 h 537471"/>
                <a:gd name="connsiteX2" fmla="*/ 625703 w 1821820"/>
                <a:gd name="connsiteY2" fmla="*/ 140703 h 537471"/>
                <a:gd name="connsiteX3" fmla="*/ 0 w 1821820"/>
                <a:gd name="connsiteY3" fmla="*/ 537471 h 537471"/>
                <a:gd name="connsiteX0" fmla="*/ 1797776 w 1797776"/>
                <a:gd name="connsiteY0" fmla="*/ 0 h 534930"/>
                <a:gd name="connsiteX1" fmla="*/ 1520329 w 1797776"/>
                <a:gd name="connsiteY1" fmla="*/ 199085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942046 w 1942046"/>
                <a:gd name="connsiteY0" fmla="*/ 0 h 529848"/>
                <a:gd name="connsiteX1" fmla="*/ 1592464 w 1942046"/>
                <a:gd name="connsiteY1" fmla="*/ 166052 h 529848"/>
                <a:gd name="connsiteX2" fmla="*/ 745929 w 1942046"/>
                <a:gd name="connsiteY2" fmla="*/ 140703 h 529848"/>
                <a:gd name="connsiteX3" fmla="*/ 0 w 1942046"/>
                <a:gd name="connsiteY3" fmla="*/ 529848 h 529848"/>
                <a:gd name="connsiteX0" fmla="*/ 1942046 w 1942046"/>
                <a:gd name="connsiteY0" fmla="*/ 0 h 529848"/>
                <a:gd name="connsiteX1" fmla="*/ 1592464 w 1942046"/>
                <a:gd name="connsiteY1" fmla="*/ 166052 h 529848"/>
                <a:gd name="connsiteX2" fmla="*/ 745929 w 1942046"/>
                <a:gd name="connsiteY2" fmla="*/ 140703 h 529848"/>
                <a:gd name="connsiteX3" fmla="*/ 0 w 1942046"/>
                <a:gd name="connsiteY3" fmla="*/ 529848 h 529848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178083 w 1178083"/>
                <a:gd name="connsiteY0" fmla="*/ 0 h 181330"/>
                <a:gd name="connsiteX1" fmla="*/ 846535 w 1178083"/>
                <a:gd name="connsiteY1" fmla="*/ 176216 h 181330"/>
                <a:gd name="connsiteX2" fmla="*/ 0 w 1178083"/>
                <a:gd name="connsiteY2" fmla="*/ 150867 h 181330"/>
                <a:gd name="connsiteX0" fmla="*/ 835443 w 835443"/>
                <a:gd name="connsiteY0" fmla="*/ 0 h 179985"/>
                <a:gd name="connsiteX1" fmla="*/ 503895 w 835443"/>
                <a:gd name="connsiteY1" fmla="*/ 176216 h 179985"/>
                <a:gd name="connsiteX2" fmla="*/ 0 w 835443"/>
                <a:gd name="connsiteY2" fmla="*/ 150867 h 179985"/>
                <a:gd name="connsiteX0" fmla="*/ 835443 w 835443"/>
                <a:gd name="connsiteY0" fmla="*/ 0 h 180911"/>
                <a:gd name="connsiteX1" fmla="*/ 503895 w 835443"/>
                <a:gd name="connsiteY1" fmla="*/ 176216 h 180911"/>
                <a:gd name="connsiteX2" fmla="*/ 0 w 835443"/>
                <a:gd name="connsiteY2" fmla="*/ 150867 h 180911"/>
                <a:gd name="connsiteX0" fmla="*/ 331548 w 331548"/>
                <a:gd name="connsiteY0" fmla="*/ 0 h 176216"/>
                <a:gd name="connsiteX1" fmla="*/ 0 w 331548"/>
                <a:gd name="connsiteY1" fmla="*/ 176216 h 176216"/>
                <a:gd name="connsiteX0" fmla="*/ 379639 w 379639"/>
                <a:gd name="connsiteY0" fmla="*/ 0 h 176216"/>
                <a:gd name="connsiteX1" fmla="*/ 0 w 379639"/>
                <a:gd name="connsiteY1" fmla="*/ 176216 h 176216"/>
                <a:gd name="connsiteX0" fmla="*/ 373628 w 373628"/>
                <a:gd name="connsiteY0" fmla="*/ 0 h 153347"/>
                <a:gd name="connsiteX1" fmla="*/ 0 w 373628"/>
                <a:gd name="connsiteY1" fmla="*/ 153347 h 153347"/>
                <a:gd name="connsiteX0" fmla="*/ 415707 w 415707"/>
                <a:gd name="connsiteY0" fmla="*/ 0 h 138101"/>
                <a:gd name="connsiteX1" fmla="*/ 0 w 415707"/>
                <a:gd name="connsiteY1" fmla="*/ 138101 h 138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5707" h="138101">
                  <a:moveTo>
                    <a:pt x="415707" y="0"/>
                  </a:moveTo>
                  <a:cubicBezTo>
                    <a:pt x="209011" y="86884"/>
                    <a:pt x="139240" y="112957"/>
                    <a:pt x="0" y="138101"/>
                  </a:cubicBezTo>
                </a:path>
              </a:pathLst>
            </a:custGeom>
            <a:noFill/>
            <a:ln w="254000">
              <a:solidFill>
                <a:schemeClr val="bg1">
                  <a:alpha val="40000"/>
                </a:schemeClr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>
              <a:off x="3608838" y="3058670"/>
              <a:ext cx="727577" cy="372719"/>
            </a:xfrm>
            <a:custGeom>
              <a:avLst/>
              <a:gdLst>
                <a:gd name="connsiteX0" fmla="*/ 1340190 w 1340190"/>
                <a:gd name="connsiteY0" fmla="*/ 0 h 439750"/>
                <a:gd name="connsiteX1" fmla="*/ 404849 w 1340190"/>
                <a:gd name="connsiteY1" fmla="*/ 251285 h 439750"/>
                <a:gd name="connsiteX2" fmla="*/ 0 w 1340190"/>
                <a:gd name="connsiteY2" fmla="*/ 439750 h 439750"/>
                <a:gd name="connsiteX0" fmla="*/ 1340190 w 1340190"/>
                <a:gd name="connsiteY0" fmla="*/ 0 h 439750"/>
                <a:gd name="connsiteX1" fmla="*/ 739896 w 1340190"/>
                <a:gd name="connsiteY1" fmla="*/ 146583 h 439750"/>
                <a:gd name="connsiteX2" fmla="*/ 404849 w 1340190"/>
                <a:gd name="connsiteY2" fmla="*/ 251285 h 439750"/>
                <a:gd name="connsiteX3" fmla="*/ 0 w 1340190"/>
                <a:gd name="connsiteY3" fmla="*/ 439750 h 439750"/>
                <a:gd name="connsiteX0" fmla="*/ 1340190 w 1340190"/>
                <a:gd name="connsiteY0" fmla="*/ 0 h 439750"/>
                <a:gd name="connsiteX1" fmla="*/ 1019102 w 1340190"/>
                <a:gd name="connsiteY1" fmla="*/ 195444 h 439750"/>
                <a:gd name="connsiteX2" fmla="*/ 404849 w 1340190"/>
                <a:gd name="connsiteY2" fmla="*/ 251285 h 439750"/>
                <a:gd name="connsiteX3" fmla="*/ 0 w 1340190"/>
                <a:gd name="connsiteY3" fmla="*/ 439750 h 439750"/>
                <a:gd name="connsiteX0" fmla="*/ 1340190 w 1340190"/>
                <a:gd name="connsiteY0" fmla="*/ 0 h 472337"/>
                <a:gd name="connsiteX1" fmla="*/ 1102864 w 1340190"/>
                <a:gd name="connsiteY1" fmla="*/ 467670 h 472337"/>
                <a:gd name="connsiteX2" fmla="*/ 404849 w 1340190"/>
                <a:gd name="connsiteY2" fmla="*/ 251285 h 472337"/>
                <a:gd name="connsiteX3" fmla="*/ 0 w 1340190"/>
                <a:gd name="connsiteY3" fmla="*/ 439750 h 472337"/>
                <a:gd name="connsiteX0" fmla="*/ 1472813 w 1472813"/>
                <a:gd name="connsiteY0" fmla="*/ 0 h 346694"/>
                <a:gd name="connsiteX1" fmla="*/ 1102864 w 1472813"/>
                <a:gd name="connsiteY1" fmla="*/ 342027 h 346694"/>
                <a:gd name="connsiteX2" fmla="*/ 404849 w 1472813"/>
                <a:gd name="connsiteY2" fmla="*/ 125642 h 346694"/>
                <a:gd name="connsiteX3" fmla="*/ 0 w 1472813"/>
                <a:gd name="connsiteY3" fmla="*/ 314107 h 346694"/>
                <a:gd name="connsiteX0" fmla="*/ 1472813 w 1472813"/>
                <a:gd name="connsiteY0" fmla="*/ 0 h 394964"/>
                <a:gd name="connsiteX1" fmla="*/ 1060983 w 1472813"/>
                <a:gd name="connsiteY1" fmla="*/ 390888 h 394964"/>
                <a:gd name="connsiteX2" fmla="*/ 404849 w 1472813"/>
                <a:gd name="connsiteY2" fmla="*/ 125642 h 394964"/>
                <a:gd name="connsiteX3" fmla="*/ 0 w 1472813"/>
                <a:gd name="connsiteY3" fmla="*/ 314107 h 394964"/>
                <a:gd name="connsiteX0" fmla="*/ 1472813 w 1472813"/>
                <a:gd name="connsiteY0" fmla="*/ 0 h 396729"/>
                <a:gd name="connsiteX1" fmla="*/ 1060983 w 1472813"/>
                <a:gd name="connsiteY1" fmla="*/ 390888 h 396729"/>
                <a:gd name="connsiteX2" fmla="*/ 342028 w 1472813"/>
                <a:gd name="connsiteY2" fmla="*/ 223364 h 396729"/>
                <a:gd name="connsiteX3" fmla="*/ 0 w 1472813"/>
                <a:gd name="connsiteY3" fmla="*/ 314107 h 396729"/>
                <a:gd name="connsiteX0" fmla="*/ 1528654 w 1528654"/>
                <a:gd name="connsiteY0" fmla="*/ 0 h 460690"/>
                <a:gd name="connsiteX1" fmla="*/ 1116824 w 1528654"/>
                <a:gd name="connsiteY1" fmla="*/ 39088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214546 w 1528654"/>
                <a:gd name="connsiteY1" fmla="*/ 369947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619396 w 1619396"/>
                <a:gd name="connsiteY0" fmla="*/ 0 h 446729"/>
                <a:gd name="connsiteX1" fmla="*/ 1193606 w 1619396"/>
                <a:gd name="connsiteY1" fmla="*/ 383907 h 446729"/>
                <a:gd name="connsiteX2" fmla="*/ 397869 w 1619396"/>
                <a:gd name="connsiteY2" fmla="*/ 209403 h 446729"/>
                <a:gd name="connsiteX3" fmla="*/ 0 w 1619396"/>
                <a:gd name="connsiteY3" fmla="*/ 446729 h 446729"/>
                <a:gd name="connsiteX0" fmla="*/ 1619396 w 1619396"/>
                <a:gd name="connsiteY0" fmla="*/ 0 h 446729"/>
                <a:gd name="connsiteX1" fmla="*/ 1193606 w 1619396"/>
                <a:gd name="connsiteY1" fmla="*/ 383907 h 446729"/>
                <a:gd name="connsiteX2" fmla="*/ 397869 w 1619396"/>
                <a:gd name="connsiteY2" fmla="*/ 209403 h 446729"/>
                <a:gd name="connsiteX3" fmla="*/ 0 w 1619396"/>
                <a:gd name="connsiteY3" fmla="*/ 446729 h 446729"/>
                <a:gd name="connsiteX0" fmla="*/ 1821820 w 1821820"/>
                <a:gd name="connsiteY0" fmla="*/ 0 h 537471"/>
                <a:gd name="connsiteX1" fmla="*/ 1396030 w 1821820"/>
                <a:gd name="connsiteY1" fmla="*/ 383907 h 537471"/>
                <a:gd name="connsiteX2" fmla="*/ 600293 w 1821820"/>
                <a:gd name="connsiteY2" fmla="*/ 209403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396030 w 1821820"/>
                <a:gd name="connsiteY1" fmla="*/ 383907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382070 w 1821820"/>
                <a:gd name="connsiteY1" fmla="*/ 349006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544373 w 1821820"/>
                <a:gd name="connsiteY1" fmla="*/ 199085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544373 w 1821820"/>
                <a:gd name="connsiteY1" fmla="*/ 199085 h 537471"/>
                <a:gd name="connsiteX2" fmla="*/ 625703 w 1821820"/>
                <a:gd name="connsiteY2" fmla="*/ 140703 h 537471"/>
                <a:gd name="connsiteX3" fmla="*/ 0 w 1821820"/>
                <a:gd name="connsiteY3" fmla="*/ 537471 h 537471"/>
                <a:gd name="connsiteX0" fmla="*/ 1797776 w 1797776"/>
                <a:gd name="connsiteY0" fmla="*/ 0 h 534930"/>
                <a:gd name="connsiteX1" fmla="*/ 1520329 w 1797776"/>
                <a:gd name="connsiteY1" fmla="*/ 199085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942046 w 1942046"/>
                <a:gd name="connsiteY0" fmla="*/ 0 h 529848"/>
                <a:gd name="connsiteX1" fmla="*/ 1592464 w 1942046"/>
                <a:gd name="connsiteY1" fmla="*/ 166052 h 529848"/>
                <a:gd name="connsiteX2" fmla="*/ 745929 w 1942046"/>
                <a:gd name="connsiteY2" fmla="*/ 140703 h 529848"/>
                <a:gd name="connsiteX3" fmla="*/ 0 w 1942046"/>
                <a:gd name="connsiteY3" fmla="*/ 529848 h 529848"/>
                <a:gd name="connsiteX0" fmla="*/ 1942046 w 1942046"/>
                <a:gd name="connsiteY0" fmla="*/ 0 h 529848"/>
                <a:gd name="connsiteX1" fmla="*/ 1592464 w 1942046"/>
                <a:gd name="connsiteY1" fmla="*/ 166052 h 529848"/>
                <a:gd name="connsiteX2" fmla="*/ 745929 w 1942046"/>
                <a:gd name="connsiteY2" fmla="*/ 140703 h 529848"/>
                <a:gd name="connsiteX3" fmla="*/ 0 w 1942046"/>
                <a:gd name="connsiteY3" fmla="*/ 529848 h 529848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178083 w 1178083"/>
                <a:gd name="connsiteY0" fmla="*/ 0 h 181330"/>
                <a:gd name="connsiteX1" fmla="*/ 846535 w 1178083"/>
                <a:gd name="connsiteY1" fmla="*/ 176216 h 181330"/>
                <a:gd name="connsiteX2" fmla="*/ 0 w 1178083"/>
                <a:gd name="connsiteY2" fmla="*/ 150867 h 181330"/>
                <a:gd name="connsiteX0" fmla="*/ 835443 w 835443"/>
                <a:gd name="connsiteY0" fmla="*/ 0 h 179985"/>
                <a:gd name="connsiteX1" fmla="*/ 503895 w 835443"/>
                <a:gd name="connsiteY1" fmla="*/ 176216 h 179985"/>
                <a:gd name="connsiteX2" fmla="*/ 0 w 835443"/>
                <a:gd name="connsiteY2" fmla="*/ 150867 h 179985"/>
                <a:gd name="connsiteX0" fmla="*/ 835443 w 835443"/>
                <a:gd name="connsiteY0" fmla="*/ 0 h 180911"/>
                <a:gd name="connsiteX1" fmla="*/ 503895 w 835443"/>
                <a:gd name="connsiteY1" fmla="*/ 176216 h 180911"/>
                <a:gd name="connsiteX2" fmla="*/ 0 w 835443"/>
                <a:gd name="connsiteY2" fmla="*/ 150867 h 180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35443" h="180911">
                  <a:moveTo>
                    <a:pt x="835443" y="0"/>
                  </a:moveTo>
                  <a:cubicBezTo>
                    <a:pt x="628747" y="86884"/>
                    <a:pt x="643135" y="151072"/>
                    <a:pt x="503895" y="176216"/>
                  </a:cubicBezTo>
                  <a:cubicBezTo>
                    <a:pt x="364655" y="201360"/>
                    <a:pt x="307490" y="115644"/>
                    <a:pt x="0" y="150867"/>
                  </a:cubicBezTo>
                </a:path>
              </a:pathLst>
            </a:custGeom>
            <a:noFill/>
            <a:ln w="190500">
              <a:solidFill>
                <a:schemeClr val="bg1">
                  <a:alpha val="40000"/>
                </a:schemeClr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4" name="Figura a mano libera 59"/>
            <p:cNvSpPr/>
            <p:nvPr/>
          </p:nvSpPr>
          <p:spPr bwMode="auto">
            <a:xfrm rot="20450525">
              <a:off x="5799111" y="2040679"/>
              <a:ext cx="648246" cy="581498"/>
            </a:xfrm>
            <a:custGeom>
              <a:avLst/>
              <a:gdLst>
                <a:gd name="connsiteX0" fmla="*/ 0 w 422346"/>
                <a:gd name="connsiteY0" fmla="*/ 0 h 352639"/>
                <a:gd name="connsiteX1" fmla="*/ 422346 w 422346"/>
                <a:gd name="connsiteY1" fmla="*/ 0 h 352639"/>
                <a:gd name="connsiteX2" fmla="*/ 422346 w 422346"/>
                <a:gd name="connsiteY2" fmla="*/ 352639 h 352639"/>
                <a:gd name="connsiteX3" fmla="*/ 0 w 422346"/>
                <a:gd name="connsiteY3" fmla="*/ 352639 h 352639"/>
                <a:gd name="connsiteX4" fmla="*/ 0 w 422346"/>
                <a:gd name="connsiteY4" fmla="*/ 0 h 352639"/>
                <a:gd name="connsiteX0" fmla="*/ 0 w 422346"/>
                <a:gd name="connsiteY0" fmla="*/ 0 h 352639"/>
                <a:gd name="connsiteX1" fmla="*/ 422346 w 422346"/>
                <a:gd name="connsiteY1" fmla="*/ 0 h 352639"/>
                <a:gd name="connsiteX2" fmla="*/ 422346 w 422346"/>
                <a:gd name="connsiteY2" fmla="*/ 352639 h 352639"/>
                <a:gd name="connsiteX3" fmla="*/ 359681 w 422346"/>
                <a:gd name="connsiteY3" fmla="*/ 352639 h 352639"/>
                <a:gd name="connsiteX4" fmla="*/ 0 w 422346"/>
                <a:gd name="connsiteY4" fmla="*/ 0 h 352639"/>
                <a:gd name="connsiteX0" fmla="*/ 10444 w 432790"/>
                <a:gd name="connsiteY0" fmla="*/ 0 h 352639"/>
                <a:gd name="connsiteX1" fmla="*/ 432790 w 432790"/>
                <a:gd name="connsiteY1" fmla="*/ 0 h 352639"/>
                <a:gd name="connsiteX2" fmla="*/ 432790 w 432790"/>
                <a:gd name="connsiteY2" fmla="*/ 352639 h 352639"/>
                <a:gd name="connsiteX3" fmla="*/ 370125 w 432790"/>
                <a:gd name="connsiteY3" fmla="*/ 352639 h 352639"/>
                <a:gd name="connsiteX4" fmla="*/ 10444 w 432790"/>
                <a:gd name="connsiteY4" fmla="*/ 0 h 352639"/>
                <a:gd name="connsiteX0" fmla="*/ 0 w 422346"/>
                <a:gd name="connsiteY0" fmla="*/ 0 h 352639"/>
                <a:gd name="connsiteX1" fmla="*/ 422346 w 422346"/>
                <a:gd name="connsiteY1" fmla="*/ 0 h 352639"/>
                <a:gd name="connsiteX2" fmla="*/ 422346 w 422346"/>
                <a:gd name="connsiteY2" fmla="*/ 352639 h 352639"/>
                <a:gd name="connsiteX3" fmla="*/ 359681 w 422346"/>
                <a:gd name="connsiteY3" fmla="*/ 352639 h 352639"/>
                <a:gd name="connsiteX4" fmla="*/ 0 w 422346"/>
                <a:gd name="connsiteY4" fmla="*/ 0 h 352639"/>
                <a:gd name="connsiteX0" fmla="*/ 0 w 422346"/>
                <a:gd name="connsiteY0" fmla="*/ 0 h 352639"/>
                <a:gd name="connsiteX1" fmla="*/ 422346 w 422346"/>
                <a:gd name="connsiteY1" fmla="*/ 0 h 352639"/>
                <a:gd name="connsiteX2" fmla="*/ 422346 w 422346"/>
                <a:gd name="connsiteY2" fmla="*/ 352639 h 352639"/>
                <a:gd name="connsiteX3" fmla="*/ 359681 w 422346"/>
                <a:gd name="connsiteY3" fmla="*/ 352639 h 352639"/>
                <a:gd name="connsiteX4" fmla="*/ 0 w 422346"/>
                <a:gd name="connsiteY4" fmla="*/ 0 h 352639"/>
                <a:gd name="connsiteX0" fmla="*/ 0 w 422346"/>
                <a:gd name="connsiteY0" fmla="*/ 0 h 352639"/>
                <a:gd name="connsiteX1" fmla="*/ 422346 w 422346"/>
                <a:gd name="connsiteY1" fmla="*/ 0 h 352639"/>
                <a:gd name="connsiteX2" fmla="*/ 422346 w 422346"/>
                <a:gd name="connsiteY2" fmla="*/ 352639 h 352639"/>
                <a:gd name="connsiteX3" fmla="*/ 359681 w 422346"/>
                <a:gd name="connsiteY3" fmla="*/ 352639 h 352639"/>
                <a:gd name="connsiteX4" fmla="*/ 0 w 422346"/>
                <a:gd name="connsiteY4" fmla="*/ 0 h 352639"/>
                <a:gd name="connsiteX0" fmla="*/ 0 w 422346"/>
                <a:gd name="connsiteY0" fmla="*/ 0 h 352639"/>
                <a:gd name="connsiteX1" fmla="*/ 422346 w 422346"/>
                <a:gd name="connsiteY1" fmla="*/ 0 h 352639"/>
                <a:gd name="connsiteX2" fmla="*/ 422346 w 422346"/>
                <a:gd name="connsiteY2" fmla="*/ 352639 h 352639"/>
                <a:gd name="connsiteX3" fmla="*/ 359681 w 422346"/>
                <a:gd name="connsiteY3" fmla="*/ 352639 h 352639"/>
                <a:gd name="connsiteX4" fmla="*/ 0 w 422346"/>
                <a:gd name="connsiteY4" fmla="*/ 0 h 352639"/>
                <a:gd name="connsiteX0" fmla="*/ 0 w 422346"/>
                <a:gd name="connsiteY0" fmla="*/ 0 h 352639"/>
                <a:gd name="connsiteX1" fmla="*/ 422346 w 422346"/>
                <a:gd name="connsiteY1" fmla="*/ 0 h 352639"/>
                <a:gd name="connsiteX2" fmla="*/ 422346 w 422346"/>
                <a:gd name="connsiteY2" fmla="*/ 352639 h 352639"/>
                <a:gd name="connsiteX3" fmla="*/ 242671 w 422346"/>
                <a:gd name="connsiteY3" fmla="*/ 343846 h 352639"/>
                <a:gd name="connsiteX4" fmla="*/ 0 w 422346"/>
                <a:gd name="connsiteY4" fmla="*/ 0 h 352639"/>
                <a:gd name="connsiteX0" fmla="*/ 0 w 422346"/>
                <a:gd name="connsiteY0" fmla="*/ 0 h 343846"/>
                <a:gd name="connsiteX1" fmla="*/ 422346 w 422346"/>
                <a:gd name="connsiteY1" fmla="*/ 0 h 343846"/>
                <a:gd name="connsiteX2" fmla="*/ 276814 w 422346"/>
                <a:gd name="connsiteY2" fmla="*/ 342900 h 343846"/>
                <a:gd name="connsiteX3" fmla="*/ 242671 w 422346"/>
                <a:gd name="connsiteY3" fmla="*/ 343846 h 343846"/>
                <a:gd name="connsiteX4" fmla="*/ 0 w 422346"/>
                <a:gd name="connsiteY4" fmla="*/ 0 h 343846"/>
                <a:gd name="connsiteX0" fmla="*/ 0 w 422346"/>
                <a:gd name="connsiteY0" fmla="*/ 0 h 343846"/>
                <a:gd name="connsiteX1" fmla="*/ 422346 w 422346"/>
                <a:gd name="connsiteY1" fmla="*/ 0 h 343846"/>
                <a:gd name="connsiteX2" fmla="*/ 276814 w 422346"/>
                <a:gd name="connsiteY2" fmla="*/ 342900 h 343846"/>
                <a:gd name="connsiteX3" fmla="*/ 242671 w 422346"/>
                <a:gd name="connsiteY3" fmla="*/ 343846 h 343846"/>
                <a:gd name="connsiteX4" fmla="*/ 0 w 422346"/>
                <a:gd name="connsiteY4" fmla="*/ 0 h 343846"/>
                <a:gd name="connsiteX0" fmla="*/ 0 w 422346"/>
                <a:gd name="connsiteY0" fmla="*/ 0 h 343846"/>
                <a:gd name="connsiteX1" fmla="*/ 422346 w 422346"/>
                <a:gd name="connsiteY1" fmla="*/ 0 h 343846"/>
                <a:gd name="connsiteX2" fmla="*/ 242671 w 422346"/>
                <a:gd name="connsiteY2" fmla="*/ 343846 h 343846"/>
                <a:gd name="connsiteX3" fmla="*/ 0 w 422346"/>
                <a:gd name="connsiteY3" fmla="*/ 0 h 343846"/>
                <a:gd name="connsiteX0" fmla="*/ 0 w 422346"/>
                <a:gd name="connsiteY0" fmla="*/ 0 h 280146"/>
                <a:gd name="connsiteX1" fmla="*/ 422346 w 422346"/>
                <a:gd name="connsiteY1" fmla="*/ 0 h 280146"/>
                <a:gd name="connsiteX2" fmla="*/ 299679 w 422346"/>
                <a:gd name="connsiteY2" fmla="*/ 280146 h 280146"/>
                <a:gd name="connsiteX3" fmla="*/ 0 w 422346"/>
                <a:gd name="connsiteY3" fmla="*/ 0 h 280146"/>
                <a:gd name="connsiteX0" fmla="*/ 0 w 422346"/>
                <a:gd name="connsiteY0" fmla="*/ 0 h 280146"/>
                <a:gd name="connsiteX1" fmla="*/ 422346 w 422346"/>
                <a:gd name="connsiteY1" fmla="*/ 0 h 280146"/>
                <a:gd name="connsiteX2" fmla="*/ 299679 w 422346"/>
                <a:gd name="connsiteY2" fmla="*/ 280146 h 280146"/>
                <a:gd name="connsiteX3" fmla="*/ 0 w 422346"/>
                <a:gd name="connsiteY3" fmla="*/ 0 h 280146"/>
                <a:gd name="connsiteX0" fmla="*/ 0 w 422346"/>
                <a:gd name="connsiteY0" fmla="*/ 0 h 280146"/>
                <a:gd name="connsiteX1" fmla="*/ 422346 w 422346"/>
                <a:gd name="connsiteY1" fmla="*/ 0 h 280146"/>
                <a:gd name="connsiteX2" fmla="*/ 299679 w 422346"/>
                <a:gd name="connsiteY2" fmla="*/ 280146 h 280146"/>
                <a:gd name="connsiteX3" fmla="*/ 0 w 422346"/>
                <a:gd name="connsiteY3" fmla="*/ 0 h 280146"/>
                <a:gd name="connsiteX0" fmla="*/ 0 w 422346"/>
                <a:gd name="connsiteY0" fmla="*/ 0 h 280793"/>
                <a:gd name="connsiteX1" fmla="*/ 422346 w 422346"/>
                <a:gd name="connsiteY1" fmla="*/ 0 h 280793"/>
                <a:gd name="connsiteX2" fmla="*/ 301921 w 422346"/>
                <a:gd name="connsiteY2" fmla="*/ 280793 h 280793"/>
                <a:gd name="connsiteX3" fmla="*/ 0 w 422346"/>
                <a:gd name="connsiteY3" fmla="*/ 0 h 280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346" h="280793">
                  <a:moveTo>
                    <a:pt x="0" y="0"/>
                  </a:moveTo>
                  <a:lnTo>
                    <a:pt x="422346" y="0"/>
                  </a:lnTo>
                  <a:lnTo>
                    <a:pt x="301921" y="280793"/>
                  </a:lnTo>
                  <a:cubicBezTo>
                    <a:pt x="148387" y="208375"/>
                    <a:pt x="7482" y="141759"/>
                    <a:pt x="0" y="0"/>
                  </a:cubicBezTo>
                  <a:close/>
                </a:path>
              </a:pathLst>
            </a:custGeom>
            <a:gradFill rotWithShape="0">
              <a:gsLst>
                <a:gs pos="61000">
                  <a:srgbClr val="C0C0C0">
                    <a:gamma/>
                    <a:tint val="34510"/>
                    <a:invGamma/>
                  </a:srgbClr>
                </a:gs>
                <a:gs pos="0">
                  <a:srgbClr val="C0C0C0"/>
                </a:gs>
              </a:gsLst>
              <a:lin ang="5400000" scaled="1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>
                <a:solidFill>
                  <a:srgbClr val="000000"/>
                </a:solidFill>
              </a:endParaRPr>
            </a:p>
          </p:txBody>
        </p:sp>
        <p:sp>
          <p:nvSpPr>
            <p:cNvPr id="5" name="Figura a mano libera 60"/>
            <p:cNvSpPr/>
            <p:nvPr/>
          </p:nvSpPr>
          <p:spPr bwMode="auto">
            <a:xfrm>
              <a:off x="5745991" y="2012374"/>
              <a:ext cx="587569" cy="205650"/>
            </a:xfrm>
            <a:custGeom>
              <a:avLst/>
              <a:gdLst>
                <a:gd name="connsiteX0" fmla="*/ 0 w 418246"/>
                <a:gd name="connsiteY0" fmla="*/ 15718 h 15718"/>
                <a:gd name="connsiteX1" fmla="*/ 418246 w 418246"/>
                <a:gd name="connsiteY1" fmla="*/ 15718 h 15718"/>
                <a:gd name="connsiteX0" fmla="*/ 0 w 418246"/>
                <a:gd name="connsiteY0" fmla="*/ 0 h 0"/>
                <a:gd name="connsiteX1" fmla="*/ 418246 w 418246"/>
                <a:gd name="connsiteY1" fmla="*/ 0 h 0"/>
                <a:gd name="connsiteX0" fmla="*/ 0 w 9907"/>
                <a:gd name="connsiteY0" fmla="*/ 7864 h 7864"/>
                <a:gd name="connsiteX1" fmla="*/ 9907 w 9907"/>
                <a:gd name="connsiteY1" fmla="*/ 0 h 7864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94"/>
                <a:gd name="connsiteY0" fmla="*/ 9730 h 9730"/>
                <a:gd name="connsiteX1" fmla="*/ 10094 w 10094"/>
                <a:gd name="connsiteY1" fmla="*/ 0 h 9730"/>
                <a:gd name="connsiteX0" fmla="*/ 0 w 10123"/>
                <a:gd name="connsiteY0" fmla="*/ 10454 h 10454"/>
                <a:gd name="connsiteX1" fmla="*/ 10123 w 10123"/>
                <a:gd name="connsiteY1" fmla="*/ 0 h 10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123" h="10454">
                  <a:moveTo>
                    <a:pt x="0" y="10454"/>
                  </a:moveTo>
                  <a:lnTo>
                    <a:pt x="10123" y="0"/>
                  </a:lnTo>
                </a:path>
              </a:pathLst>
            </a:custGeom>
            <a:ln w="19050">
              <a:solidFill>
                <a:schemeClr val="bg1">
                  <a:lumMod val="50000"/>
                </a:schemeClr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28" name="Figura a mano libera 60"/>
            <p:cNvSpPr/>
            <p:nvPr/>
          </p:nvSpPr>
          <p:spPr bwMode="auto">
            <a:xfrm>
              <a:off x="5845711" y="2164228"/>
              <a:ext cx="487849" cy="188791"/>
            </a:xfrm>
            <a:custGeom>
              <a:avLst/>
              <a:gdLst>
                <a:gd name="connsiteX0" fmla="*/ 0 w 418246"/>
                <a:gd name="connsiteY0" fmla="*/ 15718 h 15718"/>
                <a:gd name="connsiteX1" fmla="*/ 418246 w 418246"/>
                <a:gd name="connsiteY1" fmla="*/ 15718 h 15718"/>
                <a:gd name="connsiteX0" fmla="*/ 0 w 418246"/>
                <a:gd name="connsiteY0" fmla="*/ 0 h 0"/>
                <a:gd name="connsiteX1" fmla="*/ 418246 w 418246"/>
                <a:gd name="connsiteY1" fmla="*/ 0 h 0"/>
                <a:gd name="connsiteX0" fmla="*/ 0 w 9907"/>
                <a:gd name="connsiteY0" fmla="*/ 7864 h 7864"/>
                <a:gd name="connsiteX1" fmla="*/ 9907 w 9907"/>
                <a:gd name="connsiteY1" fmla="*/ 0 h 7864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94"/>
                <a:gd name="connsiteY0" fmla="*/ 9730 h 9730"/>
                <a:gd name="connsiteX1" fmla="*/ 10094 w 10094"/>
                <a:gd name="connsiteY1" fmla="*/ 0 h 9730"/>
                <a:gd name="connsiteX0" fmla="*/ 0 w 10000"/>
                <a:gd name="connsiteY0" fmla="*/ 10095 h 10095"/>
                <a:gd name="connsiteX1" fmla="*/ 10000 w 10000"/>
                <a:gd name="connsiteY1" fmla="*/ 0 h 1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10095">
                  <a:moveTo>
                    <a:pt x="0" y="10095"/>
                  </a:moveTo>
                  <a:lnTo>
                    <a:pt x="10000" y="0"/>
                  </a:lnTo>
                </a:path>
              </a:pathLst>
            </a:custGeom>
            <a:ln w="19050">
              <a:solidFill>
                <a:schemeClr val="bg1">
                  <a:lumMod val="50000"/>
                </a:schemeClr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29" name="Figura a mano libera 60"/>
            <p:cNvSpPr/>
            <p:nvPr/>
          </p:nvSpPr>
          <p:spPr bwMode="auto">
            <a:xfrm>
              <a:off x="6015679" y="2323503"/>
              <a:ext cx="317881" cy="124307"/>
            </a:xfrm>
            <a:custGeom>
              <a:avLst/>
              <a:gdLst>
                <a:gd name="connsiteX0" fmla="*/ 0 w 418246"/>
                <a:gd name="connsiteY0" fmla="*/ 15718 h 15718"/>
                <a:gd name="connsiteX1" fmla="*/ 418246 w 418246"/>
                <a:gd name="connsiteY1" fmla="*/ 15718 h 15718"/>
                <a:gd name="connsiteX0" fmla="*/ 0 w 418246"/>
                <a:gd name="connsiteY0" fmla="*/ 0 h 0"/>
                <a:gd name="connsiteX1" fmla="*/ 418246 w 418246"/>
                <a:gd name="connsiteY1" fmla="*/ 0 h 0"/>
                <a:gd name="connsiteX0" fmla="*/ 0 w 9907"/>
                <a:gd name="connsiteY0" fmla="*/ 7864 h 7864"/>
                <a:gd name="connsiteX1" fmla="*/ 9907 w 9907"/>
                <a:gd name="connsiteY1" fmla="*/ 0 h 7864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94"/>
                <a:gd name="connsiteY0" fmla="*/ 9730 h 9730"/>
                <a:gd name="connsiteX1" fmla="*/ 10094 w 10094"/>
                <a:gd name="connsiteY1" fmla="*/ 0 h 9730"/>
                <a:gd name="connsiteX0" fmla="*/ 0 w 9319"/>
                <a:gd name="connsiteY0" fmla="*/ 9206 h 9206"/>
                <a:gd name="connsiteX1" fmla="*/ 9319 w 9319"/>
                <a:gd name="connsiteY1" fmla="*/ 0 h 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19" h="9206">
                  <a:moveTo>
                    <a:pt x="0" y="9206"/>
                  </a:moveTo>
                  <a:lnTo>
                    <a:pt x="9319" y="0"/>
                  </a:lnTo>
                </a:path>
              </a:pathLst>
            </a:custGeom>
            <a:ln w="19050">
              <a:solidFill>
                <a:schemeClr val="bg1">
                  <a:lumMod val="50000"/>
                </a:schemeClr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31" name="Figura a mano libera 60"/>
            <p:cNvSpPr/>
            <p:nvPr/>
          </p:nvSpPr>
          <p:spPr bwMode="auto">
            <a:xfrm>
              <a:off x="6197092" y="2450119"/>
              <a:ext cx="141086" cy="57063"/>
            </a:xfrm>
            <a:custGeom>
              <a:avLst/>
              <a:gdLst>
                <a:gd name="connsiteX0" fmla="*/ 0 w 418246"/>
                <a:gd name="connsiteY0" fmla="*/ 15718 h 15718"/>
                <a:gd name="connsiteX1" fmla="*/ 418246 w 418246"/>
                <a:gd name="connsiteY1" fmla="*/ 15718 h 15718"/>
                <a:gd name="connsiteX0" fmla="*/ 0 w 418246"/>
                <a:gd name="connsiteY0" fmla="*/ 0 h 0"/>
                <a:gd name="connsiteX1" fmla="*/ 418246 w 418246"/>
                <a:gd name="connsiteY1" fmla="*/ 0 h 0"/>
                <a:gd name="connsiteX0" fmla="*/ 0 w 9907"/>
                <a:gd name="connsiteY0" fmla="*/ 7864 h 7864"/>
                <a:gd name="connsiteX1" fmla="*/ 9907 w 9907"/>
                <a:gd name="connsiteY1" fmla="*/ 0 h 7864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94"/>
                <a:gd name="connsiteY0" fmla="*/ 9730 h 9730"/>
                <a:gd name="connsiteX1" fmla="*/ 10094 w 10094"/>
                <a:gd name="connsiteY1" fmla="*/ 0 h 9730"/>
                <a:gd name="connsiteX0" fmla="*/ 0 w 9319"/>
                <a:gd name="connsiteY0" fmla="*/ 9206 h 9206"/>
                <a:gd name="connsiteX1" fmla="*/ 9319 w 9319"/>
                <a:gd name="connsiteY1" fmla="*/ 0 h 9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319" h="9206">
                  <a:moveTo>
                    <a:pt x="0" y="9206"/>
                  </a:moveTo>
                  <a:lnTo>
                    <a:pt x="9319" y="0"/>
                  </a:lnTo>
                </a:path>
              </a:pathLst>
            </a:custGeom>
            <a:ln w="19050">
              <a:solidFill>
                <a:schemeClr val="bg1">
                  <a:lumMod val="50000"/>
                </a:schemeClr>
              </a:solidFill>
              <a:headEnd type="arrow" w="med" len="med"/>
              <a:tailEnd type="none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 rot="19767247">
              <a:off x="5587292" y="2518432"/>
              <a:ext cx="92672" cy="41143"/>
            </a:xfrm>
            <a:custGeom>
              <a:avLst/>
              <a:gdLst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0 w 123563"/>
                <a:gd name="connsiteY3" fmla="*/ 54857 h 54857"/>
                <a:gd name="connsiteX4" fmla="*/ 0 w 123563"/>
                <a:gd name="connsiteY4" fmla="*/ 0 h 54857"/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17145 w 123563"/>
                <a:gd name="connsiteY3" fmla="*/ 53915 h 54857"/>
                <a:gd name="connsiteX4" fmla="*/ 0 w 123563"/>
                <a:gd name="connsiteY4" fmla="*/ 0 h 5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563" h="54857">
                  <a:moveTo>
                    <a:pt x="0" y="0"/>
                  </a:moveTo>
                  <a:lnTo>
                    <a:pt x="123563" y="0"/>
                  </a:lnTo>
                  <a:lnTo>
                    <a:pt x="123563" y="54857"/>
                  </a:lnTo>
                  <a:lnTo>
                    <a:pt x="17145" y="53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676316" y="2504435"/>
              <a:ext cx="37779" cy="56180"/>
            </a:xfrm>
            <a:custGeom>
              <a:avLst/>
              <a:gdLst>
                <a:gd name="connsiteX0" fmla="*/ 0 w 61099"/>
                <a:gd name="connsiteY0" fmla="*/ 0 h 52870"/>
                <a:gd name="connsiteX1" fmla="*/ 61099 w 61099"/>
                <a:gd name="connsiteY1" fmla="*/ 0 h 52870"/>
                <a:gd name="connsiteX2" fmla="*/ 61099 w 61099"/>
                <a:gd name="connsiteY2" fmla="*/ 52870 h 52870"/>
                <a:gd name="connsiteX3" fmla="*/ 0 w 61099"/>
                <a:gd name="connsiteY3" fmla="*/ 52870 h 52870"/>
                <a:gd name="connsiteX4" fmla="*/ 0 w 61099"/>
                <a:gd name="connsiteY4" fmla="*/ 0 h 52870"/>
                <a:gd name="connsiteX0" fmla="*/ 0 w 61099"/>
                <a:gd name="connsiteY0" fmla="*/ 14893 h 67763"/>
                <a:gd name="connsiteX1" fmla="*/ 43228 w 61099"/>
                <a:gd name="connsiteY1" fmla="*/ 0 h 67763"/>
                <a:gd name="connsiteX2" fmla="*/ 61099 w 61099"/>
                <a:gd name="connsiteY2" fmla="*/ 67763 h 67763"/>
                <a:gd name="connsiteX3" fmla="*/ 0 w 61099"/>
                <a:gd name="connsiteY3" fmla="*/ 67763 h 67763"/>
                <a:gd name="connsiteX4" fmla="*/ 0 w 61099"/>
                <a:gd name="connsiteY4" fmla="*/ 14893 h 67763"/>
                <a:gd name="connsiteX0" fmla="*/ 0 w 61099"/>
                <a:gd name="connsiteY0" fmla="*/ 19656 h 72526"/>
                <a:gd name="connsiteX1" fmla="*/ 43228 w 61099"/>
                <a:gd name="connsiteY1" fmla="*/ 0 h 72526"/>
                <a:gd name="connsiteX2" fmla="*/ 61099 w 61099"/>
                <a:gd name="connsiteY2" fmla="*/ 72526 h 72526"/>
                <a:gd name="connsiteX3" fmla="*/ 0 w 61099"/>
                <a:gd name="connsiteY3" fmla="*/ 72526 h 72526"/>
                <a:gd name="connsiteX4" fmla="*/ 0 w 61099"/>
                <a:gd name="connsiteY4" fmla="*/ 19656 h 72526"/>
                <a:gd name="connsiteX0" fmla="*/ 0 w 43228"/>
                <a:gd name="connsiteY0" fmla="*/ 19656 h 74907"/>
                <a:gd name="connsiteX1" fmla="*/ 43228 w 43228"/>
                <a:gd name="connsiteY1" fmla="*/ 0 h 74907"/>
                <a:gd name="connsiteX2" fmla="*/ 42049 w 43228"/>
                <a:gd name="connsiteY2" fmla="*/ 74907 h 74907"/>
                <a:gd name="connsiteX3" fmla="*/ 0 w 43228"/>
                <a:gd name="connsiteY3" fmla="*/ 72526 h 74907"/>
                <a:gd name="connsiteX4" fmla="*/ 0 w 43228"/>
                <a:gd name="connsiteY4" fmla="*/ 19656 h 74907"/>
                <a:gd name="connsiteX0" fmla="*/ 7144 w 50372"/>
                <a:gd name="connsiteY0" fmla="*/ 19656 h 74907"/>
                <a:gd name="connsiteX1" fmla="*/ 50372 w 50372"/>
                <a:gd name="connsiteY1" fmla="*/ 0 h 74907"/>
                <a:gd name="connsiteX2" fmla="*/ 49193 w 50372"/>
                <a:gd name="connsiteY2" fmla="*/ 74907 h 74907"/>
                <a:gd name="connsiteX3" fmla="*/ 0 w 50372"/>
                <a:gd name="connsiteY3" fmla="*/ 67763 h 74907"/>
                <a:gd name="connsiteX4" fmla="*/ 7144 w 50372"/>
                <a:gd name="connsiteY4" fmla="*/ 19656 h 74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72" h="74907">
                  <a:moveTo>
                    <a:pt x="7144" y="19656"/>
                  </a:moveTo>
                  <a:lnTo>
                    <a:pt x="50372" y="0"/>
                  </a:lnTo>
                  <a:lnTo>
                    <a:pt x="49193" y="74907"/>
                  </a:lnTo>
                  <a:lnTo>
                    <a:pt x="0" y="67763"/>
                  </a:lnTo>
                  <a:lnTo>
                    <a:pt x="7144" y="196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35" name="Rectangle 33"/>
            <p:cNvSpPr/>
            <p:nvPr/>
          </p:nvSpPr>
          <p:spPr>
            <a:xfrm>
              <a:off x="4921477" y="2686139"/>
              <a:ext cx="37779" cy="56180"/>
            </a:xfrm>
            <a:custGeom>
              <a:avLst/>
              <a:gdLst>
                <a:gd name="connsiteX0" fmla="*/ 0 w 61099"/>
                <a:gd name="connsiteY0" fmla="*/ 0 h 52870"/>
                <a:gd name="connsiteX1" fmla="*/ 61099 w 61099"/>
                <a:gd name="connsiteY1" fmla="*/ 0 h 52870"/>
                <a:gd name="connsiteX2" fmla="*/ 61099 w 61099"/>
                <a:gd name="connsiteY2" fmla="*/ 52870 h 52870"/>
                <a:gd name="connsiteX3" fmla="*/ 0 w 61099"/>
                <a:gd name="connsiteY3" fmla="*/ 52870 h 52870"/>
                <a:gd name="connsiteX4" fmla="*/ 0 w 61099"/>
                <a:gd name="connsiteY4" fmla="*/ 0 h 52870"/>
                <a:gd name="connsiteX0" fmla="*/ 0 w 61099"/>
                <a:gd name="connsiteY0" fmla="*/ 14893 h 67763"/>
                <a:gd name="connsiteX1" fmla="*/ 43228 w 61099"/>
                <a:gd name="connsiteY1" fmla="*/ 0 h 67763"/>
                <a:gd name="connsiteX2" fmla="*/ 61099 w 61099"/>
                <a:gd name="connsiteY2" fmla="*/ 67763 h 67763"/>
                <a:gd name="connsiteX3" fmla="*/ 0 w 61099"/>
                <a:gd name="connsiteY3" fmla="*/ 67763 h 67763"/>
                <a:gd name="connsiteX4" fmla="*/ 0 w 61099"/>
                <a:gd name="connsiteY4" fmla="*/ 14893 h 67763"/>
                <a:gd name="connsiteX0" fmla="*/ 0 w 61099"/>
                <a:gd name="connsiteY0" fmla="*/ 19656 h 72526"/>
                <a:gd name="connsiteX1" fmla="*/ 43228 w 61099"/>
                <a:gd name="connsiteY1" fmla="*/ 0 h 72526"/>
                <a:gd name="connsiteX2" fmla="*/ 61099 w 61099"/>
                <a:gd name="connsiteY2" fmla="*/ 72526 h 72526"/>
                <a:gd name="connsiteX3" fmla="*/ 0 w 61099"/>
                <a:gd name="connsiteY3" fmla="*/ 72526 h 72526"/>
                <a:gd name="connsiteX4" fmla="*/ 0 w 61099"/>
                <a:gd name="connsiteY4" fmla="*/ 19656 h 72526"/>
                <a:gd name="connsiteX0" fmla="*/ 0 w 43228"/>
                <a:gd name="connsiteY0" fmla="*/ 19656 h 74907"/>
                <a:gd name="connsiteX1" fmla="*/ 43228 w 43228"/>
                <a:gd name="connsiteY1" fmla="*/ 0 h 74907"/>
                <a:gd name="connsiteX2" fmla="*/ 42049 w 43228"/>
                <a:gd name="connsiteY2" fmla="*/ 74907 h 74907"/>
                <a:gd name="connsiteX3" fmla="*/ 0 w 43228"/>
                <a:gd name="connsiteY3" fmla="*/ 72526 h 74907"/>
                <a:gd name="connsiteX4" fmla="*/ 0 w 43228"/>
                <a:gd name="connsiteY4" fmla="*/ 19656 h 74907"/>
                <a:gd name="connsiteX0" fmla="*/ 7144 w 50372"/>
                <a:gd name="connsiteY0" fmla="*/ 19656 h 74907"/>
                <a:gd name="connsiteX1" fmla="*/ 50372 w 50372"/>
                <a:gd name="connsiteY1" fmla="*/ 0 h 74907"/>
                <a:gd name="connsiteX2" fmla="*/ 49193 w 50372"/>
                <a:gd name="connsiteY2" fmla="*/ 74907 h 74907"/>
                <a:gd name="connsiteX3" fmla="*/ 0 w 50372"/>
                <a:gd name="connsiteY3" fmla="*/ 67763 h 74907"/>
                <a:gd name="connsiteX4" fmla="*/ 7144 w 50372"/>
                <a:gd name="connsiteY4" fmla="*/ 19656 h 74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72" h="74907">
                  <a:moveTo>
                    <a:pt x="7144" y="19656"/>
                  </a:moveTo>
                  <a:lnTo>
                    <a:pt x="50372" y="0"/>
                  </a:lnTo>
                  <a:lnTo>
                    <a:pt x="49193" y="74907"/>
                  </a:lnTo>
                  <a:lnTo>
                    <a:pt x="0" y="67763"/>
                  </a:lnTo>
                  <a:lnTo>
                    <a:pt x="7144" y="196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37" name="Rectangle 33"/>
            <p:cNvSpPr/>
            <p:nvPr/>
          </p:nvSpPr>
          <p:spPr>
            <a:xfrm>
              <a:off x="3868367" y="2959780"/>
              <a:ext cx="41570" cy="44233"/>
            </a:xfrm>
            <a:custGeom>
              <a:avLst/>
              <a:gdLst>
                <a:gd name="connsiteX0" fmla="*/ 0 w 61099"/>
                <a:gd name="connsiteY0" fmla="*/ 0 h 52870"/>
                <a:gd name="connsiteX1" fmla="*/ 61099 w 61099"/>
                <a:gd name="connsiteY1" fmla="*/ 0 h 52870"/>
                <a:gd name="connsiteX2" fmla="*/ 61099 w 61099"/>
                <a:gd name="connsiteY2" fmla="*/ 52870 h 52870"/>
                <a:gd name="connsiteX3" fmla="*/ 0 w 61099"/>
                <a:gd name="connsiteY3" fmla="*/ 52870 h 52870"/>
                <a:gd name="connsiteX4" fmla="*/ 0 w 61099"/>
                <a:gd name="connsiteY4" fmla="*/ 0 h 52870"/>
                <a:gd name="connsiteX0" fmla="*/ 0 w 61099"/>
                <a:gd name="connsiteY0" fmla="*/ 14893 h 67763"/>
                <a:gd name="connsiteX1" fmla="*/ 43228 w 61099"/>
                <a:gd name="connsiteY1" fmla="*/ 0 h 67763"/>
                <a:gd name="connsiteX2" fmla="*/ 61099 w 61099"/>
                <a:gd name="connsiteY2" fmla="*/ 67763 h 67763"/>
                <a:gd name="connsiteX3" fmla="*/ 0 w 61099"/>
                <a:gd name="connsiteY3" fmla="*/ 67763 h 67763"/>
                <a:gd name="connsiteX4" fmla="*/ 0 w 61099"/>
                <a:gd name="connsiteY4" fmla="*/ 14893 h 67763"/>
                <a:gd name="connsiteX0" fmla="*/ 0 w 61099"/>
                <a:gd name="connsiteY0" fmla="*/ 19656 h 72526"/>
                <a:gd name="connsiteX1" fmla="*/ 43228 w 61099"/>
                <a:gd name="connsiteY1" fmla="*/ 0 h 72526"/>
                <a:gd name="connsiteX2" fmla="*/ 61099 w 61099"/>
                <a:gd name="connsiteY2" fmla="*/ 72526 h 72526"/>
                <a:gd name="connsiteX3" fmla="*/ 0 w 61099"/>
                <a:gd name="connsiteY3" fmla="*/ 72526 h 72526"/>
                <a:gd name="connsiteX4" fmla="*/ 0 w 61099"/>
                <a:gd name="connsiteY4" fmla="*/ 19656 h 72526"/>
                <a:gd name="connsiteX0" fmla="*/ 0 w 43228"/>
                <a:gd name="connsiteY0" fmla="*/ 19656 h 74907"/>
                <a:gd name="connsiteX1" fmla="*/ 43228 w 43228"/>
                <a:gd name="connsiteY1" fmla="*/ 0 h 74907"/>
                <a:gd name="connsiteX2" fmla="*/ 42049 w 43228"/>
                <a:gd name="connsiteY2" fmla="*/ 74907 h 74907"/>
                <a:gd name="connsiteX3" fmla="*/ 0 w 43228"/>
                <a:gd name="connsiteY3" fmla="*/ 72526 h 74907"/>
                <a:gd name="connsiteX4" fmla="*/ 0 w 43228"/>
                <a:gd name="connsiteY4" fmla="*/ 19656 h 74907"/>
                <a:gd name="connsiteX0" fmla="*/ 7144 w 50372"/>
                <a:gd name="connsiteY0" fmla="*/ 19656 h 74907"/>
                <a:gd name="connsiteX1" fmla="*/ 50372 w 50372"/>
                <a:gd name="connsiteY1" fmla="*/ 0 h 74907"/>
                <a:gd name="connsiteX2" fmla="*/ 49193 w 50372"/>
                <a:gd name="connsiteY2" fmla="*/ 74907 h 74907"/>
                <a:gd name="connsiteX3" fmla="*/ 0 w 50372"/>
                <a:gd name="connsiteY3" fmla="*/ 67763 h 74907"/>
                <a:gd name="connsiteX4" fmla="*/ 7144 w 50372"/>
                <a:gd name="connsiteY4" fmla="*/ 19656 h 74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72" h="74907">
                  <a:moveTo>
                    <a:pt x="7144" y="19656"/>
                  </a:moveTo>
                  <a:lnTo>
                    <a:pt x="50372" y="0"/>
                  </a:lnTo>
                  <a:lnTo>
                    <a:pt x="49193" y="74907"/>
                  </a:lnTo>
                  <a:lnTo>
                    <a:pt x="0" y="67763"/>
                  </a:lnTo>
                  <a:lnTo>
                    <a:pt x="7144" y="196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36" name="Rectangle 33"/>
            <p:cNvSpPr/>
            <p:nvPr/>
          </p:nvSpPr>
          <p:spPr>
            <a:xfrm>
              <a:off x="4342810" y="3050843"/>
              <a:ext cx="37779" cy="56180"/>
            </a:xfrm>
            <a:custGeom>
              <a:avLst/>
              <a:gdLst>
                <a:gd name="connsiteX0" fmla="*/ 0 w 61099"/>
                <a:gd name="connsiteY0" fmla="*/ 0 h 52870"/>
                <a:gd name="connsiteX1" fmla="*/ 61099 w 61099"/>
                <a:gd name="connsiteY1" fmla="*/ 0 h 52870"/>
                <a:gd name="connsiteX2" fmla="*/ 61099 w 61099"/>
                <a:gd name="connsiteY2" fmla="*/ 52870 h 52870"/>
                <a:gd name="connsiteX3" fmla="*/ 0 w 61099"/>
                <a:gd name="connsiteY3" fmla="*/ 52870 h 52870"/>
                <a:gd name="connsiteX4" fmla="*/ 0 w 61099"/>
                <a:gd name="connsiteY4" fmla="*/ 0 h 52870"/>
                <a:gd name="connsiteX0" fmla="*/ 0 w 61099"/>
                <a:gd name="connsiteY0" fmla="*/ 14893 h 67763"/>
                <a:gd name="connsiteX1" fmla="*/ 43228 w 61099"/>
                <a:gd name="connsiteY1" fmla="*/ 0 h 67763"/>
                <a:gd name="connsiteX2" fmla="*/ 61099 w 61099"/>
                <a:gd name="connsiteY2" fmla="*/ 67763 h 67763"/>
                <a:gd name="connsiteX3" fmla="*/ 0 w 61099"/>
                <a:gd name="connsiteY3" fmla="*/ 67763 h 67763"/>
                <a:gd name="connsiteX4" fmla="*/ 0 w 61099"/>
                <a:gd name="connsiteY4" fmla="*/ 14893 h 67763"/>
                <a:gd name="connsiteX0" fmla="*/ 0 w 61099"/>
                <a:gd name="connsiteY0" fmla="*/ 19656 h 72526"/>
                <a:gd name="connsiteX1" fmla="*/ 43228 w 61099"/>
                <a:gd name="connsiteY1" fmla="*/ 0 h 72526"/>
                <a:gd name="connsiteX2" fmla="*/ 61099 w 61099"/>
                <a:gd name="connsiteY2" fmla="*/ 72526 h 72526"/>
                <a:gd name="connsiteX3" fmla="*/ 0 w 61099"/>
                <a:gd name="connsiteY3" fmla="*/ 72526 h 72526"/>
                <a:gd name="connsiteX4" fmla="*/ 0 w 61099"/>
                <a:gd name="connsiteY4" fmla="*/ 19656 h 72526"/>
                <a:gd name="connsiteX0" fmla="*/ 0 w 43228"/>
                <a:gd name="connsiteY0" fmla="*/ 19656 h 74907"/>
                <a:gd name="connsiteX1" fmla="*/ 43228 w 43228"/>
                <a:gd name="connsiteY1" fmla="*/ 0 h 74907"/>
                <a:gd name="connsiteX2" fmla="*/ 42049 w 43228"/>
                <a:gd name="connsiteY2" fmla="*/ 74907 h 74907"/>
                <a:gd name="connsiteX3" fmla="*/ 0 w 43228"/>
                <a:gd name="connsiteY3" fmla="*/ 72526 h 74907"/>
                <a:gd name="connsiteX4" fmla="*/ 0 w 43228"/>
                <a:gd name="connsiteY4" fmla="*/ 19656 h 74907"/>
                <a:gd name="connsiteX0" fmla="*/ 7144 w 50372"/>
                <a:gd name="connsiteY0" fmla="*/ 19656 h 74907"/>
                <a:gd name="connsiteX1" fmla="*/ 50372 w 50372"/>
                <a:gd name="connsiteY1" fmla="*/ 0 h 74907"/>
                <a:gd name="connsiteX2" fmla="*/ 49193 w 50372"/>
                <a:gd name="connsiteY2" fmla="*/ 74907 h 74907"/>
                <a:gd name="connsiteX3" fmla="*/ 0 w 50372"/>
                <a:gd name="connsiteY3" fmla="*/ 67763 h 74907"/>
                <a:gd name="connsiteX4" fmla="*/ 7144 w 50372"/>
                <a:gd name="connsiteY4" fmla="*/ 19656 h 74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372" h="74907">
                  <a:moveTo>
                    <a:pt x="7144" y="19656"/>
                  </a:moveTo>
                  <a:lnTo>
                    <a:pt x="50372" y="0"/>
                  </a:lnTo>
                  <a:lnTo>
                    <a:pt x="49193" y="74907"/>
                  </a:lnTo>
                  <a:lnTo>
                    <a:pt x="0" y="67763"/>
                  </a:lnTo>
                  <a:lnTo>
                    <a:pt x="7144" y="196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38" name="Rectangle 32"/>
            <p:cNvSpPr/>
            <p:nvPr/>
          </p:nvSpPr>
          <p:spPr>
            <a:xfrm rot="19767247">
              <a:off x="5585087" y="2521412"/>
              <a:ext cx="92672" cy="41143"/>
            </a:xfrm>
            <a:custGeom>
              <a:avLst/>
              <a:gdLst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0 w 123563"/>
                <a:gd name="connsiteY3" fmla="*/ 54857 h 54857"/>
                <a:gd name="connsiteX4" fmla="*/ 0 w 123563"/>
                <a:gd name="connsiteY4" fmla="*/ 0 h 54857"/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17145 w 123563"/>
                <a:gd name="connsiteY3" fmla="*/ 53915 h 54857"/>
                <a:gd name="connsiteX4" fmla="*/ 0 w 123563"/>
                <a:gd name="connsiteY4" fmla="*/ 0 h 5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563" h="54857">
                  <a:moveTo>
                    <a:pt x="0" y="0"/>
                  </a:moveTo>
                  <a:lnTo>
                    <a:pt x="123563" y="0"/>
                  </a:lnTo>
                  <a:lnTo>
                    <a:pt x="123563" y="54857"/>
                  </a:lnTo>
                  <a:lnTo>
                    <a:pt x="17145" y="53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39" name="Rectangle 32"/>
            <p:cNvSpPr/>
            <p:nvPr/>
          </p:nvSpPr>
          <p:spPr>
            <a:xfrm rot="19767247">
              <a:off x="4830303" y="2701483"/>
              <a:ext cx="92672" cy="41143"/>
            </a:xfrm>
            <a:custGeom>
              <a:avLst/>
              <a:gdLst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0 w 123563"/>
                <a:gd name="connsiteY3" fmla="*/ 54857 h 54857"/>
                <a:gd name="connsiteX4" fmla="*/ 0 w 123563"/>
                <a:gd name="connsiteY4" fmla="*/ 0 h 54857"/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17145 w 123563"/>
                <a:gd name="connsiteY3" fmla="*/ 53915 h 54857"/>
                <a:gd name="connsiteX4" fmla="*/ 0 w 123563"/>
                <a:gd name="connsiteY4" fmla="*/ 0 h 5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563" h="54857">
                  <a:moveTo>
                    <a:pt x="0" y="0"/>
                  </a:moveTo>
                  <a:lnTo>
                    <a:pt x="123563" y="0"/>
                  </a:lnTo>
                  <a:lnTo>
                    <a:pt x="123563" y="54857"/>
                  </a:lnTo>
                  <a:lnTo>
                    <a:pt x="17145" y="53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40" name="Rectangle 32"/>
            <p:cNvSpPr/>
            <p:nvPr/>
          </p:nvSpPr>
          <p:spPr>
            <a:xfrm rot="19767247">
              <a:off x="4257444" y="3058360"/>
              <a:ext cx="92672" cy="41143"/>
            </a:xfrm>
            <a:custGeom>
              <a:avLst/>
              <a:gdLst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0 w 123563"/>
                <a:gd name="connsiteY3" fmla="*/ 54857 h 54857"/>
                <a:gd name="connsiteX4" fmla="*/ 0 w 123563"/>
                <a:gd name="connsiteY4" fmla="*/ 0 h 54857"/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17145 w 123563"/>
                <a:gd name="connsiteY3" fmla="*/ 53915 h 54857"/>
                <a:gd name="connsiteX4" fmla="*/ 0 w 123563"/>
                <a:gd name="connsiteY4" fmla="*/ 0 h 5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563" h="54857">
                  <a:moveTo>
                    <a:pt x="0" y="0"/>
                  </a:moveTo>
                  <a:lnTo>
                    <a:pt x="123563" y="0"/>
                  </a:lnTo>
                  <a:lnTo>
                    <a:pt x="123563" y="54857"/>
                  </a:lnTo>
                  <a:lnTo>
                    <a:pt x="17145" y="53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41" name="Rectangle 32"/>
            <p:cNvSpPr/>
            <p:nvPr/>
          </p:nvSpPr>
          <p:spPr>
            <a:xfrm rot="19767247">
              <a:off x="3785708" y="2961325"/>
              <a:ext cx="92672" cy="41143"/>
            </a:xfrm>
            <a:custGeom>
              <a:avLst/>
              <a:gdLst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0 w 123563"/>
                <a:gd name="connsiteY3" fmla="*/ 54857 h 54857"/>
                <a:gd name="connsiteX4" fmla="*/ 0 w 123563"/>
                <a:gd name="connsiteY4" fmla="*/ 0 h 54857"/>
                <a:gd name="connsiteX0" fmla="*/ 0 w 123563"/>
                <a:gd name="connsiteY0" fmla="*/ 0 h 54857"/>
                <a:gd name="connsiteX1" fmla="*/ 123563 w 123563"/>
                <a:gd name="connsiteY1" fmla="*/ 0 h 54857"/>
                <a:gd name="connsiteX2" fmla="*/ 123563 w 123563"/>
                <a:gd name="connsiteY2" fmla="*/ 54857 h 54857"/>
                <a:gd name="connsiteX3" fmla="*/ 17145 w 123563"/>
                <a:gd name="connsiteY3" fmla="*/ 53915 h 54857"/>
                <a:gd name="connsiteX4" fmla="*/ 0 w 123563"/>
                <a:gd name="connsiteY4" fmla="*/ 0 h 5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563" h="54857">
                  <a:moveTo>
                    <a:pt x="0" y="0"/>
                  </a:moveTo>
                  <a:lnTo>
                    <a:pt x="123563" y="0"/>
                  </a:lnTo>
                  <a:lnTo>
                    <a:pt x="123563" y="54857"/>
                  </a:lnTo>
                  <a:lnTo>
                    <a:pt x="17145" y="53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492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 flipV="1">
              <a:off x="5675933" y="2501162"/>
              <a:ext cx="15406" cy="12512"/>
            </a:xfrm>
            <a:prstGeom prst="line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4921013" y="2686139"/>
              <a:ext cx="15406" cy="12512"/>
            </a:xfrm>
            <a:prstGeom prst="line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4342811" y="3044858"/>
              <a:ext cx="15406" cy="12512"/>
            </a:xfrm>
            <a:prstGeom prst="line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3868036" y="2950153"/>
              <a:ext cx="15406" cy="12512"/>
            </a:xfrm>
            <a:prstGeom prst="line">
              <a:avLst/>
            </a:prstGeom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 17"/>
            <p:cNvSpPr/>
            <p:nvPr/>
          </p:nvSpPr>
          <p:spPr>
            <a:xfrm>
              <a:off x="3887367" y="2513311"/>
              <a:ext cx="1758965" cy="1113553"/>
            </a:xfrm>
            <a:custGeom>
              <a:avLst/>
              <a:gdLst>
                <a:gd name="connsiteX0" fmla="*/ 1340190 w 1340190"/>
                <a:gd name="connsiteY0" fmla="*/ 0 h 439750"/>
                <a:gd name="connsiteX1" fmla="*/ 404849 w 1340190"/>
                <a:gd name="connsiteY1" fmla="*/ 251285 h 439750"/>
                <a:gd name="connsiteX2" fmla="*/ 0 w 1340190"/>
                <a:gd name="connsiteY2" fmla="*/ 439750 h 439750"/>
                <a:gd name="connsiteX0" fmla="*/ 1340190 w 1340190"/>
                <a:gd name="connsiteY0" fmla="*/ 0 h 439750"/>
                <a:gd name="connsiteX1" fmla="*/ 739896 w 1340190"/>
                <a:gd name="connsiteY1" fmla="*/ 146583 h 439750"/>
                <a:gd name="connsiteX2" fmla="*/ 404849 w 1340190"/>
                <a:gd name="connsiteY2" fmla="*/ 251285 h 439750"/>
                <a:gd name="connsiteX3" fmla="*/ 0 w 1340190"/>
                <a:gd name="connsiteY3" fmla="*/ 439750 h 439750"/>
                <a:gd name="connsiteX0" fmla="*/ 1340190 w 1340190"/>
                <a:gd name="connsiteY0" fmla="*/ 0 h 439750"/>
                <a:gd name="connsiteX1" fmla="*/ 1019102 w 1340190"/>
                <a:gd name="connsiteY1" fmla="*/ 195444 h 439750"/>
                <a:gd name="connsiteX2" fmla="*/ 404849 w 1340190"/>
                <a:gd name="connsiteY2" fmla="*/ 251285 h 439750"/>
                <a:gd name="connsiteX3" fmla="*/ 0 w 1340190"/>
                <a:gd name="connsiteY3" fmla="*/ 439750 h 439750"/>
                <a:gd name="connsiteX0" fmla="*/ 1340190 w 1340190"/>
                <a:gd name="connsiteY0" fmla="*/ 0 h 472337"/>
                <a:gd name="connsiteX1" fmla="*/ 1102864 w 1340190"/>
                <a:gd name="connsiteY1" fmla="*/ 467670 h 472337"/>
                <a:gd name="connsiteX2" fmla="*/ 404849 w 1340190"/>
                <a:gd name="connsiteY2" fmla="*/ 251285 h 472337"/>
                <a:gd name="connsiteX3" fmla="*/ 0 w 1340190"/>
                <a:gd name="connsiteY3" fmla="*/ 439750 h 472337"/>
                <a:gd name="connsiteX0" fmla="*/ 1472813 w 1472813"/>
                <a:gd name="connsiteY0" fmla="*/ 0 h 346694"/>
                <a:gd name="connsiteX1" fmla="*/ 1102864 w 1472813"/>
                <a:gd name="connsiteY1" fmla="*/ 342027 h 346694"/>
                <a:gd name="connsiteX2" fmla="*/ 404849 w 1472813"/>
                <a:gd name="connsiteY2" fmla="*/ 125642 h 346694"/>
                <a:gd name="connsiteX3" fmla="*/ 0 w 1472813"/>
                <a:gd name="connsiteY3" fmla="*/ 314107 h 346694"/>
                <a:gd name="connsiteX0" fmla="*/ 1472813 w 1472813"/>
                <a:gd name="connsiteY0" fmla="*/ 0 h 394964"/>
                <a:gd name="connsiteX1" fmla="*/ 1060983 w 1472813"/>
                <a:gd name="connsiteY1" fmla="*/ 390888 h 394964"/>
                <a:gd name="connsiteX2" fmla="*/ 404849 w 1472813"/>
                <a:gd name="connsiteY2" fmla="*/ 125642 h 394964"/>
                <a:gd name="connsiteX3" fmla="*/ 0 w 1472813"/>
                <a:gd name="connsiteY3" fmla="*/ 314107 h 394964"/>
                <a:gd name="connsiteX0" fmla="*/ 1472813 w 1472813"/>
                <a:gd name="connsiteY0" fmla="*/ 0 h 396729"/>
                <a:gd name="connsiteX1" fmla="*/ 1060983 w 1472813"/>
                <a:gd name="connsiteY1" fmla="*/ 390888 h 396729"/>
                <a:gd name="connsiteX2" fmla="*/ 342028 w 1472813"/>
                <a:gd name="connsiteY2" fmla="*/ 223364 h 396729"/>
                <a:gd name="connsiteX3" fmla="*/ 0 w 1472813"/>
                <a:gd name="connsiteY3" fmla="*/ 314107 h 396729"/>
                <a:gd name="connsiteX0" fmla="*/ 1528654 w 1528654"/>
                <a:gd name="connsiteY0" fmla="*/ 0 h 460690"/>
                <a:gd name="connsiteX1" fmla="*/ 1116824 w 1528654"/>
                <a:gd name="connsiteY1" fmla="*/ 39088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214546 w 1528654"/>
                <a:gd name="connsiteY1" fmla="*/ 369947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528654 w 1528654"/>
                <a:gd name="connsiteY0" fmla="*/ 0 h 460690"/>
                <a:gd name="connsiteX1" fmla="*/ 1193606 w 1528654"/>
                <a:gd name="connsiteY1" fmla="*/ 397868 h 460690"/>
                <a:gd name="connsiteX2" fmla="*/ 397869 w 1528654"/>
                <a:gd name="connsiteY2" fmla="*/ 223364 h 460690"/>
                <a:gd name="connsiteX3" fmla="*/ 0 w 1528654"/>
                <a:gd name="connsiteY3" fmla="*/ 460690 h 460690"/>
                <a:gd name="connsiteX0" fmla="*/ 1619396 w 1619396"/>
                <a:gd name="connsiteY0" fmla="*/ 0 h 446729"/>
                <a:gd name="connsiteX1" fmla="*/ 1193606 w 1619396"/>
                <a:gd name="connsiteY1" fmla="*/ 383907 h 446729"/>
                <a:gd name="connsiteX2" fmla="*/ 397869 w 1619396"/>
                <a:gd name="connsiteY2" fmla="*/ 209403 h 446729"/>
                <a:gd name="connsiteX3" fmla="*/ 0 w 1619396"/>
                <a:gd name="connsiteY3" fmla="*/ 446729 h 446729"/>
                <a:gd name="connsiteX0" fmla="*/ 1619396 w 1619396"/>
                <a:gd name="connsiteY0" fmla="*/ 0 h 446729"/>
                <a:gd name="connsiteX1" fmla="*/ 1193606 w 1619396"/>
                <a:gd name="connsiteY1" fmla="*/ 383907 h 446729"/>
                <a:gd name="connsiteX2" fmla="*/ 397869 w 1619396"/>
                <a:gd name="connsiteY2" fmla="*/ 209403 h 446729"/>
                <a:gd name="connsiteX3" fmla="*/ 0 w 1619396"/>
                <a:gd name="connsiteY3" fmla="*/ 446729 h 446729"/>
                <a:gd name="connsiteX0" fmla="*/ 1821820 w 1821820"/>
                <a:gd name="connsiteY0" fmla="*/ 0 h 537471"/>
                <a:gd name="connsiteX1" fmla="*/ 1396030 w 1821820"/>
                <a:gd name="connsiteY1" fmla="*/ 383907 h 537471"/>
                <a:gd name="connsiteX2" fmla="*/ 600293 w 1821820"/>
                <a:gd name="connsiteY2" fmla="*/ 209403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396030 w 1821820"/>
                <a:gd name="connsiteY1" fmla="*/ 383907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382070 w 1821820"/>
                <a:gd name="connsiteY1" fmla="*/ 349006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544373 w 1821820"/>
                <a:gd name="connsiteY1" fmla="*/ 199085 h 537471"/>
                <a:gd name="connsiteX2" fmla="*/ 523512 w 1821820"/>
                <a:gd name="connsiteY2" fmla="*/ 293165 h 537471"/>
                <a:gd name="connsiteX3" fmla="*/ 0 w 1821820"/>
                <a:gd name="connsiteY3" fmla="*/ 537471 h 537471"/>
                <a:gd name="connsiteX0" fmla="*/ 1821820 w 1821820"/>
                <a:gd name="connsiteY0" fmla="*/ 0 h 537471"/>
                <a:gd name="connsiteX1" fmla="*/ 1544373 w 1821820"/>
                <a:gd name="connsiteY1" fmla="*/ 199085 h 537471"/>
                <a:gd name="connsiteX2" fmla="*/ 625703 w 1821820"/>
                <a:gd name="connsiteY2" fmla="*/ 140703 h 537471"/>
                <a:gd name="connsiteX3" fmla="*/ 0 w 1821820"/>
                <a:gd name="connsiteY3" fmla="*/ 537471 h 537471"/>
                <a:gd name="connsiteX0" fmla="*/ 1797776 w 1797776"/>
                <a:gd name="connsiteY0" fmla="*/ 0 h 534930"/>
                <a:gd name="connsiteX1" fmla="*/ 1520329 w 1797776"/>
                <a:gd name="connsiteY1" fmla="*/ 199085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797776 w 1797776"/>
                <a:gd name="connsiteY0" fmla="*/ 0 h 534930"/>
                <a:gd name="connsiteX1" fmla="*/ 1448194 w 1797776"/>
                <a:gd name="connsiteY1" fmla="*/ 166052 h 534930"/>
                <a:gd name="connsiteX2" fmla="*/ 601659 w 1797776"/>
                <a:gd name="connsiteY2" fmla="*/ 140703 h 534930"/>
                <a:gd name="connsiteX3" fmla="*/ 0 w 1797776"/>
                <a:gd name="connsiteY3" fmla="*/ 534930 h 534930"/>
                <a:gd name="connsiteX0" fmla="*/ 1942046 w 1942046"/>
                <a:gd name="connsiteY0" fmla="*/ 0 h 529848"/>
                <a:gd name="connsiteX1" fmla="*/ 1592464 w 1942046"/>
                <a:gd name="connsiteY1" fmla="*/ 166052 h 529848"/>
                <a:gd name="connsiteX2" fmla="*/ 745929 w 1942046"/>
                <a:gd name="connsiteY2" fmla="*/ 140703 h 529848"/>
                <a:gd name="connsiteX3" fmla="*/ 0 w 1942046"/>
                <a:gd name="connsiteY3" fmla="*/ 529848 h 529848"/>
                <a:gd name="connsiteX0" fmla="*/ 1942046 w 1942046"/>
                <a:gd name="connsiteY0" fmla="*/ 0 h 529848"/>
                <a:gd name="connsiteX1" fmla="*/ 1592464 w 1942046"/>
                <a:gd name="connsiteY1" fmla="*/ 166052 h 529848"/>
                <a:gd name="connsiteX2" fmla="*/ 745929 w 1942046"/>
                <a:gd name="connsiteY2" fmla="*/ 140703 h 529848"/>
                <a:gd name="connsiteX3" fmla="*/ 0 w 1942046"/>
                <a:gd name="connsiteY3" fmla="*/ 529848 h 529848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  <a:gd name="connsiteX0" fmla="*/ 1924012 w 1924012"/>
                <a:gd name="connsiteY0" fmla="*/ 0 h 540012"/>
                <a:gd name="connsiteX1" fmla="*/ 1592464 w 1924012"/>
                <a:gd name="connsiteY1" fmla="*/ 176216 h 540012"/>
                <a:gd name="connsiteX2" fmla="*/ 745929 w 1924012"/>
                <a:gd name="connsiteY2" fmla="*/ 150867 h 540012"/>
                <a:gd name="connsiteX3" fmla="*/ 0 w 1924012"/>
                <a:gd name="connsiteY3" fmla="*/ 540012 h 54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4012" h="540012">
                  <a:moveTo>
                    <a:pt x="1924012" y="0"/>
                  </a:moveTo>
                  <a:cubicBezTo>
                    <a:pt x="1717316" y="86884"/>
                    <a:pt x="1758755" y="145990"/>
                    <a:pt x="1592464" y="176216"/>
                  </a:cubicBezTo>
                  <a:cubicBezTo>
                    <a:pt x="1426173" y="206442"/>
                    <a:pt x="1011340" y="90234"/>
                    <a:pt x="745929" y="150867"/>
                  </a:cubicBezTo>
                  <a:cubicBezTo>
                    <a:pt x="480518" y="211500"/>
                    <a:pt x="619731" y="477343"/>
                    <a:pt x="0" y="540012"/>
                  </a:cubicBezTo>
                </a:path>
              </a:pathLst>
            </a:custGeom>
            <a:noFill/>
            <a:ln w="254000">
              <a:solidFill>
                <a:schemeClr val="bg1">
                  <a:alpha val="40000"/>
                </a:schemeClr>
              </a:solidFill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675">
                <a:solidFill>
                  <a:srgbClr val="FFFFFF"/>
                </a:solidFill>
              </a:endParaRPr>
            </a:p>
          </p:txBody>
        </p:sp>
        <p:sp>
          <p:nvSpPr>
            <p:cNvPr id="32" name="Figura a mano libera 60"/>
            <p:cNvSpPr/>
            <p:nvPr/>
          </p:nvSpPr>
          <p:spPr bwMode="auto">
            <a:xfrm rot="288662">
              <a:off x="5559828" y="2611484"/>
              <a:ext cx="221455" cy="94400"/>
            </a:xfrm>
            <a:custGeom>
              <a:avLst/>
              <a:gdLst>
                <a:gd name="connsiteX0" fmla="*/ 0 w 418246"/>
                <a:gd name="connsiteY0" fmla="*/ 15718 h 15718"/>
                <a:gd name="connsiteX1" fmla="*/ 418246 w 418246"/>
                <a:gd name="connsiteY1" fmla="*/ 15718 h 15718"/>
                <a:gd name="connsiteX0" fmla="*/ 0 w 418246"/>
                <a:gd name="connsiteY0" fmla="*/ 0 h 0"/>
                <a:gd name="connsiteX1" fmla="*/ 418246 w 418246"/>
                <a:gd name="connsiteY1" fmla="*/ 0 h 0"/>
                <a:gd name="connsiteX0" fmla="*/ 0 w 9907"/>
                <a:gd name="connsiteY0" fmla="*/ 7864 h 7864"/>
                <a:gd name="connsiteX1" fmla="*/ 9907 w 9907"/>
                <a:gd name="connsiteY1" fmla="*/ 0 h 7864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94"/>
                <a:gd name="connsiteY0" fmla="*/ 9730 h 9730"/>
                <a:gd name="connsiteX1" fmla="*/ 10094 w 10094"/>
                <a:gd name="connsiteY1" fmla="*/ 0 h 9730"/>
                <a:gd name="connsiteX0" fmla="*/ 0 w 9319"/>
                <a:gd name="connsiteY0" fmla="*/ 9206 h 9206"/>
                <a:gd name="connsiteX1" fmla="*/ 9319 w 9319"/>
                <a:gd name="connsiteY1" fmla="*/ 0 h 9206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8652"/>
                <a:gd name="connsiteY0" fmla="*/ 1954 h 1954"/>
                <a:gd name="connsiteX1" fmla="*/ 8652 w 8652"/>
                <a:gd name="connsiteY1" fmla="*/ 0 h 1954"/>
                <a:gd name="connsiteX0" fmla="*/ 0 w 10000"/>
                <a:gd name="connsiteY0" fmla="*/ 10000 h 18728"/>
                <a:gd name="connsiteX1" fmla="*/ 10000 w 10000"/>
                <a:gd name="connsiteY1" fmla="*/ 0 h 18728"/>
                <a:gd name="connsiteX0" fmla="*/ 0 w 10390"/>
                <a:gd name="connsiteY0" fmla="*/ 0 h 11373"/>
                <a:gd name="connsiteX1" fmla="*/ 10390 w 10390"/>
                <a:gd name="connsiteY1" fmla="*/ 1029 h 11373"/>
                <a:gd name="connsiteX0" fmla="*/ 0 w 8052"/>
                <a:gd name="connsiteY0" fmla="*/ 0 h 19367"/>
                <a:gd name="connsiteX1" fmla="*/ 8052 w 8052"/>
                <a:gd name="connsiteY1" fmla="*/ 17205 h 19367"/>
                <a:gd name="connsiteX0" fmla="*/ 0 w 10000"/>
                <a:gd name="connsiteY0" fmla="*/ 0 h 11350"/>
                <a:gd name="connsiteX1" fmla="*/ 10000 w 10000"/>
                <a:gd name="connsiteY1" fmla="*/ 8884 h 11350"/>
                <a:gd name="connsiteX0" fmla="*/ 0 w 10000"/>
                <a:gd name="connsiteY0" fmla="*/ 0 h 10536"/>
                <a:gd name="connsiteX1" fmla="*/ 10000 w 10000"/>
                <a:gd name="connsiteY1" fmla="*/ 7745 h 10536"/>
                <a:gd name="connsiteX0" fmla="*/ 0 w 10000"/>
                <a:gd name="connsiteY0" fmla="*/ 0 h 10952"/>
                <a:gd name="connsiteX1" fmla="*/ 10000 w 10000"/>
                <a:gd name="connsiteY1" fmla="*/ 7745 h 10952"/>
                <a:gd name="connsiteX0" fmla="*/ 0 w 10000"/>
                <a:gd name="connsiteY0" fmla="*/ 0 h 12439"/>
                <a:gd name="connsiteX1" fmla="*/ 10000 w 10000"/>
                <a:gd name="connsiteY1" fmla="*/ 7745 h 12439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20842"/>
                <a:gd name="connsiteX1" fmla="*/ 10000 w 10000"/>
                <a:gd name="connsiteY1" fmla="*/ 7745 h 20842"/>
                <a:gd name="connsiteX0" fmla="*/ 0 w 10000"/>
                <a:gd name="connsiteY0" fmla="*/ 0 h 22227"/>
                <a:gd name="connsiteX1" fmla="*/ 10000 w 10000"/>
                <a:gd name="connsiteY1" fmla="*/ 7745 h 2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22227">
                  <a:moveTo>
                    <a:pt x="0" y="0"/>
                  </a:moveTo>
                  <a:cubicBezTo>
                    <a:pt x="3495" y="36244"/>
                    <a:pt x="6667" y="20096"/>
                    <a:pt x="10000" y="7745"/>
                  </a:cubicBezTo>
                </a:path>
              </a:pathLst>
            </a:custGeom>
            <a:ln w="25400">
              <a:solidFill>
                <a:srgbClr val="FF0000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42" name="Figura a mano libera 60"/>
            <p:cNvSpPr/>
            <p:nvPr/>
          </p:nvSpPr>
          <p:spPr bwMode="auto">
            <a:xfrm rot="288662">
              <a:off x="4803788" y="2808452"/>
              <a:ext cx="221455" cy="94400"/>
            </a:xfrm>
            <a:custGeom>
              <a:avLst/>
              <a:gdLst>
                <a:gd name="connsiteX0" fmla="*/ 0 w 418246"/>
                <a:gd name="connsiteY0" fmla="*/ 15718 h 15718"/>
                <a:gd name="connsiteX1" fmla="*/ 418246 w 418246"/>
                <a:gd name="connsiteY1" fmla="*/ 15718 h 15718"/>
                <a:gd name="connsiteX0" fmla="*/ 0 w 418246"/>
                <a:gd name="connsiteY0" fmla="*/ 0 h 0"/>
                <a:gd name="connsiteX1" fmla="*/ 418246 w 418246"/>
                <a:gd name="connsiteY1" fmla="*/ 0 h 0"/>
                <a:gd name="connsiteX0" fmla="*/ 0 w 9907"/>
                <a:gd name="connsiteY0" fmla="*/ 7864 h 7864"/>
                <a:gd name="connsiteX1" fmla="*/ 9907 w 9907"/>
                <a:gd name="connsiteY1" fmla="*/ 0 h 7864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94"/>
                <a:gd name="connsiteY0" fmla="*/ 9730 h 9730"/>
                <a:gd name="connsiteX1" fmla="*/ 10094 w 10094"/>
                <a:gd name="connsiteY1" fmla="*/ 0 h 9730"/>
                <a:gd name="connsiteX0" fmla="*/ 0 w 9319"/>
                <a:gd name="connsiteY0" fmla="*/ 9206 h 9206"/>
                <a:gd name="connsiteX1" fmla="*/ 9319 w 9319"/>
                <a:gd name="connsiteY1" fmla="*/ 0 h 9206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8652"/>
                <a:gd name="connsiteY0" fmla="*/ 1954 h 1954"/>
                <a:gd name="connsiteX1" fmla="*/ 8652 w 8652"/>
                <a:gd name="connsiteY1" fmla="*/ 0 h 1954"/>
                <a:gd name="connsiteX0" fmla="*/ 0 w 10000"/>
                <a:gd name="connsiteY0" fmla="*/ 10000 h 18728"/>
                <a:gd name="connsiteX1" fmla="*/ 10000 w 10000"/>
                <a:gd name="connsiteY1" fmla="*/ 0 h 18728"/>
                <a:gd name="connsiteX0" fmla="*/ 0 w 10390"/>
                <a:gd name="connsiteY0" fmla="*/ 0 h 11373"/>
                <a:gd name="connsiteX1" fmla="*/ 10390 w 10390"/>
                <a:gd name="connsiteY1" fmla="*/ 1029 h 11373"/>
                <a:gd name="connsiteX0" fmla="*/ 0 w 8052"/>
                <a:gd name="connsiteY0" fmla="*/ 0 h 19367"/>
                <a:gd name="connsiteX1" fmla="*/ 8052 w 8052"/>
                <a:gd name="connsiteY1" fmla="*/ 17205 h 19367"/>
                <a:gd name="connsiteX0" fmla="*/ 0 w 10000"/>
                <a:gd name="connsiteY0" fmla="*/ 0 h 11350"/>
                <a:gd name="connsiteX1" fmla="*/ 10000 w 10000"/>
                <a:gd name="connsiteY1" fmla="*/ 8884 h 11350"/>
                <a:gd name="connsiteX0" fmla="*/ 0 w 10000"/>
                <a:gd name="connsiteY0" fmla="*/ 0 h 10536"/>
                <a:gd name="connsiteX1" fmla="*/ 10000 w 10000"/>
                <a:gd name="connsiteY1" fmla="*/ 7745 h 10536"/>
                <a:gd name="connsiteX0" fmla="*/ 0 w 10000"/>
                <a:gd name="connsiteY0" fmla="*/ 0 h 10952"/>
                <a:gd name="connsiteX1" fmla="*/ 10000 w 10000"/>
                <a:gd name="connsiteY1" fmla="*/ 7745 h 10952"/>
                <a:gd name="connsiteX0" fmla="*/ 0 w 10000"/>
                <a:gd name="connsiteY0" fmla="*/ 0 h 12439"/>
                <a:gd name="connsiteX1" fmla="*/ 10000 w 10000"/>
                <a:gd name="connsiteY1" fmla="*/ 7745 h 12439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20842"/>
                <a:gd name="connsiteX1" fmla="*/ 10000 w 10000"/>
                <a:gd name="connsiteY1" fmla="*/ 7745 h 20842"/>
                <a:gd name="connsiteX0" fmla="*/ 0 w 10000"/>
                <a:gd name="connsiteY0" fmla="*/ 0 h 22227"/>
                <a:gd name="connsiteX1" fmla="*/ 10000 w 10000"/>
                <a:gd name="connsiteY1" fmla="*/ 7745 h 2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000" h="22227">
                  <a:moveTo>
                    <a:pt x="0" y="0"/>
                  </a:moveTo>
                  <a:cubicBezTo>
                    <a:pt x="3495" y="36244"/>
                    <a:pt x="6667" y="20096"/>
                    <a:pt x="10000" y="7745"/>
                  </a:cubicBezTo>
                </a:path>
              </a:pathLst>
            </a:custGeom>
            <a:ln w="25400">
              <a:solidFill>
                <a:srgbClr val="FF0000"/>
              </a:solidFill>
              <a:headEnd type="arrow" w="med" len="med"/>
              <a:tailEnd type="arrow" w="med" len="med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43" name="Figura a mano libera 60"/>
            <p:cNvSpPr/>
            <p:nvPr/>
          </p:nvSpPr>
          <p:spPr bwMode="auto">
            <a:xfrm rot="1860359">
              <a:off x="4356026" y="2922180"/>
              <a:ext cx="160485" cy="146116"/>
            </a:xfrm>
            <a:custGeom>
              <a:avLst/>
              <a:gdLst>
                <a:gd name="connsiteX0" fmla="*/ 0 w 418246"/>
                <a:gd name="connsiteY0" fmla="*/ 15718 h 15718"/>
                <a:gd name="connsiteX1" fmla="*/ 418246 w 418246"/>
                <a:gd name="connsiteY1" fmla="*/ 15718 h 15718"/>
                <a:gd name="connsiteX0" fmla="*/ 0 w 418246"/>
                <a:gd name="connsiteY0" fmla="*/ 0 h 0"/>
                <a:gd name="connsiteX1" fmla="*/ 418246 w 418246"/>
                <a:gd name="connsiteY1" fmla="*/ 0 h 0"/>
                <a:gd name="connsiteX0" fmla="*/ 0 w 9907"/>
                <a:gd name="connsiteY0" fmla="*/ 7864 h 7864"/>
                <a:gd name="connsiteX1" fmla="*/ 9907 w 9907"/>
                <a:gd name="connsiteY1" fmla="*/ 0 h 7864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94"/>
                <a:gd name="connsiteY0" fmla="*/ 9730 h 9730"/>
                <a:gd name="connsiteX1" fmla="*/ 10094 w 10094"/>
                <a:gd name="connsiteY1" fmla="*/ 0 h 9730"/>
                <a:gd name="connsiteX0" fmla="*/ 0 w 9319"/>
                <a:gd name="connsiteY0" fmla="*/ 9206 h 9206"/>
                <a:gd name="connsiteX1" fmla="*/ 9319 w 9319"/>
                <a:gd name="connsiteY1" fmla="*/ 0 h 9206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8652"/>
                <a:gd name="connsiteY0" fmla="*/ 1954 h 1954"/>
                <a:gd name="connsiteX1" fmla="*/ 8652 w 8652"/>
                <a:gd name="connsiteY1" fmla="*/ 0 h 1954"/>
                <a:gd name="connsiteX0" fmla="*/ 0 w 10000"/>
                <a:gd name="connsiteY0" fmla="*/ 10000 h 18728"/>
                <a:gd name="connsiteX1" fmla="*/ 10000 w 10000"/>
                <a:gd name="connsiteY1" fmla="*/ 0 h 18728"/>
                <a:gd name="connsiteX0" fmla="*/ 0 w 10390"/>
                <a:gd name="connsiteY0" fmla="*/ 0 h 11373"/>
                <a:gd name="connsiteX1" fmla="*/ 10390 w 10390"/>
                <a:gd name="connsiteY1" fmla="*/ 1029 h 11373"/>
                <a:gd name="connsiteX0" fmla="*/ 0 w 8052"/>
                <a:gd name="connsiteY0" fmla="*/ 0 h 19367"/>
                <a:gd name="connsiteX1" fmla="*/ 8052 w 8052"/>
                <a:gd name="connsiteY1" fmla="*/ 17205 h 19367"/>
                <a:gd name="connsiteX0" fmla="*/ 0 w 10000"/>
                <a:gd name="connsiteY0" fmla="*/ 0 h 11350"/>
                <a:gd name="connsiteX1" fmla="*/ 10000 w 10000"/>
                <a:gd name="connsiteY1" fmla="*/ 8884 h 11350"/>
                <a:gd name="connsiteX0" fmla="*/ 0 w 10000"/>
                <a:gd name="connsiteY0" fmla="*/ 0 h 10536"/>
                <a:gd name="connsiteX1" fmla="*/ 10000 w 10000"/>
                <a:gd name="connsiteY1" fmla="*/ 7745 h 10536"/>
                <a:gd name="connsiteX0" fmla="*/ 0 w 10000"/>
                <a:gd name="connsiteY0" fmla="*/ 0 h 10952"/>
                <a:gd name="connsiteX1" fmla="*/ 10000 w 10000"/>
                <a:gd name="connsiteY1" fmla="*/ 7745 h 10952"/>
                <a:gd name="connsiteX0" fmla="*/ 0 w 10000"/>
                <a:gd name="connsiteY0" fmla="*/ 0 h 12439"/>
                <a:gd name="connsiteX1" fmla="*/ 10000 w 10000"/>
                <a:gd name="connsiteY1" fmla="*/ 7745 h 12439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20842"/>
                <a:gd name="connsiteX1" fmla="*/ 10000 w 10000"/>
                <a:gd name="connsiteY1" fmla="*/ 7745 h 20842"/>
                <a:gd name="connsiteX0" fmla="*/ 0 w 10000"/>
                <a:gd name="connsiteY0" fmla="*/ 0 h 22227"/>
                <a:gd name="connsiteX1" fmla="*/ 10000 w 10000"/>
                <a:gd name="connsiteY1" fmla="*/ 7745 h 22227"/>
                <a:gd name="connsiteX0" fmla="*/ 0 w 8150"/>
                <a:gd name="connsiteY0" fmla="*/ 0 h 24121"/>
                <a:gd name="connsiteX1" fmla="*/ 8150 w 8150"/>
                <a:gd name="connsiteY1" fmla="*/ 11797 h 24121"/>
                <a:gd name="connsiteX0" fmla="*/ 1718 w 11718"/>
                <a:gd name="connsiteY0" fmla="*/ 0 h 7312"/>
                <a:gd name="connsiteX1" fmla="*/ 11718 w 11718"/>
                <a:gd name="connsiteY1" fmla="*/ 4891 h 7312"/>
                <a:gd name="connsiteX0" fmla="*/ 1499 w 10033"/>
                <a:gd name="connsiteY0" fmla="*/ 0 h 12357"/>
                <a:gd name="connsiteX1" fmla="*/ 10033 w 10033"/>
                <a:gd name="connsiteY1" fmla="*/ 6689 h 12357"/>
                <a:gd name="connsiteX0" fmla="*/ 1666 w 8772"/>
                <a:gd name="connsiteY0" fmla="*/ 0 h 12172"/>
                <a:gd name="connsiteX1" fmla="*/ 8772 w 8772"/>
                <a:gd name="connsiteY1" fmla="*/ 6439 h 12172"/>
                <a:gd name="connsiteX0" fmla="*/ 5009 w 13110"/>
                <a:gd name="connsiteY0" fmla="*/ 0 h 12617"/>
                <a:gd name="connsiteX1" fmla="*/ 13110 w 13110"/>
                <a:gd name="connsiteY1" fmla="*/ 5290 h 12617"/>
                <a:gd name="connsiteX0" fmla="*/ 5454 w 11294"/>
                <a:gd name="connsiteY0" fmla="*/ 0 h 12600"/>
                <a:gd name="connsiteX1" fmla="*/ 11294 w 11294"/>
                <a:gd name="connsiteY1" fmla="*/ 5260 h 12600"/>
                <a:gd name="connsiteX0" fmla="*/ 5384 w 11224"/>
                <a:gd name="connsiteY0" fmla="*/ 0 h 14468"/>
                <a:gd name="connsiteX1" fmla="*/ 11224 w 11224"/>
                <a:gd name="connsiteY1" fmla="*/ 5260 h 14468"/>
                <a:gd name="connsiteX0" fmla="*/ 5550 w 10614"/>
                <a:gd name="connsiteY0" fmla="*/ 0 h 14675"/>
                <a:gd name="connsiteX1" fmla="*/ 10614 w 10614"/>
                <a:gd name="connsiteY1" fmla="*/ 5600 h 14675"/>
                <a:gd name="connsiteX0" fmla="*/ 5106 w 10170"/>
                <a:gd name="connsiteY0" fmla="*/ 0 h 17504"/>
                <a:gd name="connsiteX1" fmla="*/ 10170 w 10170"/>
                <a:gd name="connsiteY1" fmla="*/ 5600 h 17504"/>
                <a:gd name="connsiteX0" fmla="*/ 5168 w 9909"/>
                <a:gd name="connsiteY0" fmla="*/ 0 h 17753"/>
                <a:gd name="connsiteX1" fmla="*/ 9909 w 9909"/>
                <a:gd name="connsiteY1" fmla="*/ 5982 h 1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" h="17753">
                  <a:moveTo>
                    <a:pt x="5168" y="0"/>
                  </a:moveTo>
                  <a:cubicBezTo>
                    <a:pt x="-8186" y="16297"/>
                    <a:pt x="8377" y="27236"/>
                    <a:pt x="9909" y="5982"/>
                  </a:cubicBezTo>
                </a:path>
              </a:pathLst>
            </a:custGeom>
            <a:ln w="25400">
              <a:solidFill>
                <a:srgbClr val="FFFF00"/>
              </a:solidFill>
              <a:headEnd type="arrow" w="med" len="sm"/>
              <a:tailEnd type="arrow" w="med" len="sm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45" name="Figura a mano libera 60"/>
            <p:cNvSpPr/>
            <p:nvPr/>
          </p:nvSpPr>
          <p:spPr bwMode="auto">
            <a:xfrm rot="16427857">
              <a:off x="4122465" y="2936680"/>
              <a:ext cx="160485" cy="146116"/>
            </a:xfrm>
            <a:custGeom>
              <a:avLst/>
              <a:gdLst>
                <a:gd name="connsiteX0" fmla="*/ 0 w 418246"/>
                <a:gd name="connsiteY0" fmla="*/ 15718 h 15718"/>
                <a:gd name="connsiteX1" fmla="*/ 418246 w 418246"/>
                <a:gd name="connsiteY1" fmla="*/ 15718 h 15718"/>
                <a:gd name="connsiteX0" fmla="*/ 0 w 418246"/>
                <a:gd name="connsiteY0" fmla="*/ 0 h 0"/>
                <a:gd name="connsiteX1" fmla="*/ 418246 w 418246"/>
                <a:gd name="connsiteY1" fmla="*/ 0 h 0"/>
                <a:gd name="connsiteX0" fmla="*/ 0 w 9907"/>
                <a:gd name="connsiteY0" fmla="*/ 7864 h 7864"/>
                <a:gd name="connsiteX1" fmla="*/ 9907 w 9907"/>
                <a:gd name="connsiteY1" fmla="*/ 0 h 7864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94"/>
                <a:gd name="connsiteY0" fmla="*/ 9730 h 9730"/>
                <a:gd name="connsiteX1" fmla="*/ 10094 w 10094"/>
                <a:gd name="connsiteY1" fmla="*/ 0 h 9730"/>
                <a:gd name="connsiteX0" fmla="*/ 0 w 9319"/>
                <a:gd name="connsiteY0" fmla="*/ 9206 h 9206"/>
                <a:gd name="connsiteX1" fmla="*/ 9319 w 9319"/>
                <a:gd name="connsiteY1" fmla="*/ 0 h 9206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8652"/>
                <a:gd name="connsiteY0" fmla="*/ 1954 h 1954"/>
                <a:gd name="connsiteX1" fmla="*/ 8652 w 8652"/>
                <a:gd name="connsiteY1" fmla="*/ 0 h 1954"/>
                <a:gd name="connsiteX0" fmla="*/ 0 w 10000"/>
                <a:gd name="connsiteY0" fmla="*/ 10000 h 18728"/>
                <a:gd name="connsiteX1" fmla="*/ 10000 w 10000"/>
                <a:gd name="connsiteY1" fmla="*/ 0 h 18728"/>
                <a:gd name="connsiteX0" fmla="*/ 0 w 10390"/>
                <a:gd name="connsiteY0" fmla="*/ 0 h 11373"/>
                <a:gd name="connsiteX1" fmla="*/ 10390 w 10390"/>
                <a:gd name="connsiteY1" fmla="*/ 1029 h 11373"/>
                <a:gd name="connsiteX0" fmla="*/ 0 w 8052"/>
                <a:gd name="connsiteY0" fmla="*/ 0 h 19367"/>
                <a:gd name="connsiteX1" fmla="*/ 8052 w 8052"/>
                <a:gd name="connsiteY1" fmla="*/ 17205 h 19367"/>
                <a:gd name="connsiteX0" fmla="*/ 0 w 10000"/>
                <a:gd name="connsiteY0" fmla="*/ 0 h 11350"/>
                <a:gd name="connsiteX1" fmla="*/ 10000 w 10000"/>
                <a:gd name="connsiteY1" fmla="*/ 8884 h 11350"/>
                <a:gd name="connsiteX0" fmla="*/ 0 w 10000"/>
                <a:gd name="connsiteY0" fmla="*/ 0 h 10536"/>
                <a:gd name="connsiteX1" fmla="*/ 10000 w 10000"/>
                <a:gd name="connsiteY1" fmla="*/ 7745 h 10536"/>
                <a:gd name="connsiteX0" fmla="*/ 0 w 10000"/>
                <a:gd name="connsiteY0" fmla="*/ 0 h 10952"/>
                <a:gd name="connsiteX1" fmla="*/ 10000 w 10000"/>
                <a:gd name="connsiteY1" fmla="*/ 7745 h 10952"/>
                <a:gd name="connsiteX0" fmla="*/ 0 w 10000"/>
                <a:gd name="connsiteY0" fmla="*/ 0 h 12439"/>
                <a:gd name="connsiteX1" fmla="*/ 10000 w 10000"/>
                <a:gd name="connsiteY1" fmla="*/ 7745 h 12439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20842"/>
                <a:gd name="connsiteX1" fmla="*/ 10000 w 10000"/>
                <a:gd name="connsiteY1" fmla="*/ 7745 h 20842"/>
                <a:gd name="connsiteX0" fmla="*/ 0 w 10000"/>
                <a:gd name="connsiteY0" fmla="*/ 0 h 22227"/>
                <a:gd name="connsiteX1" fmla="*/ 10000 w 10000"/>
                <a:gd name="connsiteY1" fmla="*/ 7745 h 22227"/>
                <a:gd name="connsiteX0" fmla="*/ 0 w 8150"/>
                <a:gd name="connsiteY0" fmla="*/ 0 h 24121"/>
                <a:gd name="connsiteX1" fmla="*/ 8150 w 8150"/>
                <a:gd name="connsiteY1" fmla="*/ 11797 h 24121"/>
                <a:gd name="connsiteX0" fmla="*/ 1718 w 11718"/>
                <a:gd name="connsiteY0" fmla="*/ 0 h 7312"/>
                <a:gd name="connsiteX1" fmla="*/ 11718 w 11718"/>
                <a:gd name="connsiteY1" fmla="*/ 4891 h 7312"/>
                <a:gd name="connsiteX0" fmla="*/ 1499 w 10033"/>
                <a:gd name="connsiteY0" fmla="*/ 0 h 12357"/>
                <a:gd name="connsiteX1" fmla="*/ 10033 w 10033"/>
                <a:gd name="connsiteY1" fmla="*/ 6689 h 12357"/>
                <a:gd name="connsiteX0" fmla="*/ 1666 w 8772"/>
                <a:gd name="connsiteY0" fmla="*/ 0 h 12172"/>
                <a:gd name="connsiteX1" fmla="*/ 8772 w 8772"/>
                <a:gd name="connsiteY1" fmla="*/ 6439 h 12172"/>
                <a:gd name="connsiteX0" fmla="*/ 5009 w 13110"/>
                <a:gd name="connsiteY0" fmla="*/ 0 h 12617"/>
                <a:gd name="connsiteX1" fmla="*/ 13110 w 13110"/>
                <a:gd name="connsiteY1" fmla="*/ 5290 h 12617"/>
                <a:gd name="connsiteX0" fmla="*/ 5454 w 11294"/>
                <a:gd name="connsiteY0" fmla="*/ 0 h 12600"/>
                <a:gd name="connsiteX1" fmla="*/ 11294 w 11294"/>
                <a:gd name="connsiteY1" fmla="*/ 5260 h 12600"/>
                <a:gd name="connsiteX0" fmla="*/ 5384 w 11224"/>
                <a:gd name="connsiteY0" fmla="*/ 0 h 14468"/>
                <a:gd name="connsiteX1" fmla="*/ 11224 w 11224"/>
                <a:gd name="connsiteY1" fmla="*/ 5260 h 14468"/>
                <a:gd name="connsiteX0" fmla="*/ 5550 w 10614"/>
                <a:gd name="connsiteY0" fmla="*/ 0 h 14675"/>
                <a:gd name="connsiteX1" fmla="*/ 10614 w 10614"/>
                <a:gd name="connsiteY1" fmla="*/ 5600 h 14675"/>
                <a:gd name="connsiteX0" fmla="*/ 5106 w 10170"/>
                <a:gd name="connsiteY0" fmla="*/ 0 h 17504"/>
                <a:gd name="connsiteX1" fmla="*/ 10170 w 10170"/>
                <a:gd name="connsiteY1" fmla="*/ 5600 h 17504"/>
                <a:gd name="connsiteX0" fmla="*/ 5168 w 9909"/>
                <a:gd name="connsiteY0" fmla="*/ 0 h 17753"/>
                <a:gd name="connsiteX1" fmla="*/ 9909 w 9909"/>
                <a:gd name="connsiteY1" fmla="*/ 5982 h 1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" h="17753">
                  <a:moveTo>
                    <a:pt x="5168" y="0"/>
                  </a:moveTo>
                  <a:cubicBezTo>
                    <a:pt x="-8186" y="16297"/>
                    <a:pt x="8377" y="27236"/>
                    <a:pt x="9909" y="5982"/>
                  </a:cubicBezTo>
                </a:path>
              </a:pathLst>
            </a:custGeom>
            <a:ln w="25400">
              <a:solidFill>
                <a:srgbClr val="FFFF00"/>
              </a:solidFill>
              <a:headEnd type="arrow" w="med" len="sm"/>
              <a:tailEnd type="arrow" w="med" len="sm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  <p:sp>
          <p:nvSpPr>
            <p:cNvPr id="49" name="Figura a mano libera 60"/>
            <p:cNvSpPr/>
            <p:nvPr/>
          </p:nvSpPr>
          <p:spPr bwMode="auto">
            <a:xfrm rot="10623461">
              <a:off x="4261134" y="3131302"/>
              <a:ext cx="160485" cy="146116"/>
            </a:xfrm>
            <a:custGeom>
              <a:avLst/>
              <a:gdLst>
                <a:gd name="connsiteX0" fmla="*/ 0 w 418246"/>
                <a:gd name="connsiteY0" fmla="*/ 15718 h 15718"/>
                <a:gd name="connsiteX1" fmla="*/ 418246 w 418246"/>
                <a:gd name="connsiteY1" fmla="*/ 15718 h 15718"/>
                <a:gd name="connsiteX0" fmla="*/ 0 w 418246"/>
                <a:gd name="connsiteY0" fmla="*/ 0 h 0"/>
                <a:gd name="connsiteX1" fmla="*/ 418246 w 418246"/>
                <a:gd name="connsiteY1" fmla="*/ 0 h 0"/>
                <a:gd name="connsiteX0" fmla="*/ 0 w 9907"/>
                <a:gd name="connsiteY0" fmla="*/ 7864 h 7864"/>
                <a:gd name="connsiteX1" fmla="*/ 9907 w 9907"/>
                <a:gd name="connsiteY1" fmla="*/ 0 h 7864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10094"/>
                <a:gd name="connsiteY0" fmla="*/ 9730 h 9730"/>
                <a:gd name="connsiteX1" fmla="*/ 10094 w 10094"/>
                <a:gd name="connsiteY1" fmla="*/ 0 h 9730"/>
                <a:gd name="connsiteX0" fmla="*/ 0 w 9319"/>
                <a:gd name="connsiteY0" fmla="*/ 9206 h 9206"/>
                <a:gd name="connsiteX1" fmla="*/ 9319 w 9319"/>
                <a:gd name="connsiteY1" fmla="*/ 0 h 9206"/>
                <a:gd name="connsiteX0" fmla="*/ 0 w 10000"/>
                <a:gd name="connsiteY0" fmla="*/ 10000 h 10000"/>
                <a:gd name="connsiteX1" fmla="*/ 10000 w 10000"/>
                <a:gd name="connsiteY1" fmla="*/ 0 h 10000"/>
                <a:gd name="connsiteX0" fmla="*/ 0 w 8652"/>
                <a:gd name="connsiteY0" fmla="*/ 1954 h 1954"/>
                <a:gd name="connsiteX1" fmla="*/ 8652 w 8652"/>
                <a:gd name="connsiteY1" fmla="*/ 0 h 1954"/>
                <a:gd name="connsiteX0" fmla="*/ 0 w 10000"/>
                <a:gd name="connsiteY0" fmla="*/ 10000 h 18728"/>
                <a:gd name="connsiteX1" fmla="*/ 10000 w 10000"/>
                <a:gd name="connsiteY1" fmla="*/ 0 h 18728"/>
                <a:gd name="connsiteX0" fmla="*/ 0 w 10390"/>
                <a:gd name="connsiteY0" fmla="*/ 0 h 11373"/>
                <a:gd name="connsiteX1" fmla="*/ 10390 w 10390"/>
                <a:gd name="connsiteY1" fmla="*/ 1029 h 11373"/>
                <a:gd name="connsiteX0" fmla="*/ 0 w 8052"/>
                <a:gd name="connsiteY0" fmla="*/ 0 h 19367"/>
                <a:gd name="connsiteX1" fmla="*/ 8052 w 8052"/>
                <a:gd name="connsiteY1" fmla="*/ 17205 h 19367"/>
                <a:gd name="connsiteX0" fmla="*/ 0 w 10000"/>
                <a:gd name="connsiteY0" fmla="*/ 0 h 11350"/>
                <a:gd name="connsiteX1" fmla="*/ 10000 w 10000"/>
                <a:gd name="connsiteY1" fmla="*/ 8884 h 11350"/>
                <a:gd name="connsiteX0" fmla="*/ 0 w 10000"/>
                <a:gd name="connsiteY0" fmla="*/ 0 h 10536"/>
                <a:gd name="connsiteX1" fmla="*/ 10000 w 10000"/>
                <a:gd name="connsiteY1" fmla="*/ 7745 h 10536"/>
                <a:gd name="connsiteX0" fmla="*/ 0 w 10000"/>
                <a:gd name="connsiteY0" fmla="*/ 0 h 10952"/>
                <a:gd name="connsiteX1" fmla="*/ 10000 w 10000"/>
                <a:gd name="connsiteY1" fmla="*/ 7745 h 10952"/>
                <a:gd name="connsiteX0" fmla="*/ 0 w 10000"/>
                <a:gd name="connsiteY0" fmla="*/ 0 h 12439"/>
                <a:gd name="connsiteX1" fmla="*/ 10000 w 10000"/>
                <a:gd name="connsiteY1" fmla="*/ 7745 h 12439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13688"/>
                <a:gd name="connsiteX1" fmla="*/ 10000 w 10000"/>
                <a:gd name="connsiteY1" fmla="*/ 7745 h 13688"/>
                <a:gd name="connsiteX0" fmla="*/ 0 w 10000"/>
                <a:gd name="connsiteY0" fmla="*/ 0 h 20842"/>
                <a:gd name="connsiteX1" fmla="*/ 10000 w 10000"/>
                <a:gd name="connsiteY1" fmla="*/ 7745 h 20842"/>
                <a:gd name="connsiteX0" fmla="*/ 0 w 10000"/>
                <a:gd name="connsiteY0" fmla="*/ 0 h 22227"/>
                <a:gd name="connsiteX1" fmla="*/ 10000 w 10000"/>
                <a:gd name="connsiteY1" fmla="*/ 7745 h 22227"/>
                <a:gd name="connsiteX0" fmla="*/ 0 w 8150"/>
                <a:gd name="connsiteY0" fmla="*/ 0 h 24121"/>
                <a:gd name="connsiteX1" fmla="*/ 8150 w 8150"/>
                <a:gd name="connsiteY1" fmla="*/ 11797 h 24121"/>
                <a:gd name="connsiteX0" fmla="*/ 1718 w 11718"/>
                <a:gd name="connsiteY0" fmla="*/ 0 h 7312"/>
                <a:gd name="connsiteX1" fmla="*/ 11718 w 11718"/>
                <a:gd name="connsiteY1" fmla="*/ 4891 h 7312"/>
                <a:gd name="connsiteX0" fmla="*/ 1499 w 10033"/>
                <a:gd name="connsiteY0" fmla="*/ 0 h 12357"/>
                <a:gd name="connsiteX1" fmla="*/ 10033 w 10033"/>
                <a:gd name="connsiteY1" fmla="*/ 6689 h 12357"/>
                <a:gd name="connsiteX0" fmla="*/ 1666 w 8772"/>
                <a:gd name="connsiteY0" fmla="*/ 0 h 12172"/>
                <a:gd name="connsiteX1" fmla="*/ 8772 w 8772"/>
                <a:gd name="connsiteY1" fmla="*/ 6439 h 12172"/>
                <a:gd name="connsiteX0" fmla="*/ 5009 w 13110"/>
                <a:gd name="connsiteY0" fmla="*/ 0 h 12617"/>
                <a:gd name="connsiteX1" fmla="*/ 13110 w 13110"/>
                <a:gd name="connsiteY1" fmla="*/ 5290 h 12617"/>
                <a:gd name="connsiteX0" fmla="*/ 5454 w 11294"/>
                <a:gd name="connsiteY0" fmla="*/ 0 h 12600"/>
                <a:gd name="connsiteX1" fmla="*/ 11294 w 11294"/>
                <a:gd name="connsiteY1" fmla="*/ 5260 h 12600"/>
                <a:gd name="connsiteX0" fmla="*/ 5384 w 11224"/>
                <a:gd name="connsiteY0" fmla="*/ 0 h 14468"/>
                <a:gd name="connsiteX1" fmla="*/ 11224 w 11224"/>
                <a:gd name="connsiteY1" fmla="*/ 5260 h 14468"/>
                <a:gd name="connsiteX0" fmla="*/ 5550 w 10614"/>
                <a:gd name="connsiteY0" fmla="*/ 0 h 14675"/>
                <a:gd name="connsiteX1" fmla="*/ 10614 w 10614"/>
                <a:gd name="connsiteY1" fmla="*/ 5600 h 14675"/>
                <a:gd name="connsiteX0" fmla="*/ 5106 w 10170"/>
                <a:gd name="connsiteY0" fmla="*/ 0 h 17504"/>
                <a:gd name="connsiteX1" fmla="*/ 10170 w 10170"/>
                <a:gd name="connsiteY1" fmla="*/ 5600 h 17504"/>
                <a:gd name="connsiteX0" fmla="*/ 5168 w 9909"/>
                <a:gd name="connsiteY0" fmla="*/ 0 h 17753"/>
                <a:gd name="connsiteX1" fmla="*/ 9909 w 9909"/>
                <a:gd name="connsiteY1" fmla="*/ 5982 h 17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09" h="17753">
                  <a:moveTo>
                    <a:pt x="5168" y="0"/>
                  </a:moveTo>
                  <a:cubicBezTo>
                    <a:pt x="-8186" y="16297"/>
                    <a:pt x="8377" y="27236"/>
                    <a:pt x="9909" y="5982"/>
                  </a:cubicBezTo>
                </a:path>
              </a:pathLst>
            </a:custGeom>
            <a:ln w="25400">
              <a:solidFill>
                <a:srgbClr val="FFFF00"/>
              </a:solidFill>
              <a:headEnd type="arrow" w="med" len="sm"/>
              <a:tailEnd type="arrow" w="med" len="sm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 vert="horz" wrap="non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sz="675" dirty="0">
                <a:solidFill>
                  <a:srgbClr val="000000"/>
                </a:solidFill>
                <a:latin typeface="Arial Black" pitchFamily="34" charset="0"/>
              </a:endParaRPr>
            </a:p>
          </p:txBody>
        </p:sp>
      </p:grpSp>
      <p:sp>
        <p:nvSpPr>
          <p:cNvPr id="50" name="Titolo 1"/>
          <p:cNvSpPr txBox="1">
            <a:spLocks/>
          </p:cNvSpPr>
          <p:nvPr/>
        </p:nvSpPr>
        <p:spPr>
          <a:xfrm>
            <a:off x="704850" y="57150"/>
            <a:ext cx="8410575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r>
              <a:rPr lang="en-US" u="none" dirty="0" smtClean="0">
                <a:solidFill>
                  <a:srgbClr val="808080"/>
                </a:solidFill>
              </a:rPr>
              <a:t>TUM Scaled Wind Farm Facility</a:t>
            </a:r>
            <a:endParaRPr lang="en-US" u="none" dirty="0">
              <a:solidFill>
                <a:srgbClr val="808080"/>
              </a:solidFill>
            </a:endParaRPr>
          </a:p>
        </p:txBody>
      </p:sp>
      <p:sp>
        <p:nvSpPr>
          <p:cNvPr id="51" name="Callout 5 53"/>
          <p:cNvSpPr/>
          <p:nvPr/>
        </p:nvSpPr>
        <p:spPr bwMode="auto">
          <a:xfrm rot="16200000">
            <a:off x="7432595" y="2947288"/>
            <a:ext cx="877162" cy="2357847"/>
          </a:xfrm>
          <a:prstGeom prst="accentCallout1">
            <a:avLst>
              <a:gd name="adj1" fmla="val 36788"/>
              <a:gd name="adj2" fmla="val 110584"/>
              <a:gd name="adj3" fmla="val -16944"/>
              <a:gd name="adj4" fmla="val 243416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" wrap="squar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u="none" kern="0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Boundary layer wind tunnel at Politecnico di Milano</a:t>
            </a:r>
            <a:endParaRPr lang="en-US" sz="1600" u="none" kern="0" dirty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</p:txBody>
      </p:sp>
      <p:sp>
        <p:nvSpPr>
          <p:cNvPr id="53" name="Callout 5 53"/>
          <p:cNvSpPr/>
          <p:nvPr/>
        </p:nvSpPr>
        <p:spPr bwMode="auto">
          <a:xfrm rot="16200000">
            <a:off x="5971627" y="3759595"/>
            <a:ext cx="807854" cy="2793958"/>
          </a:xfrm>
          <a:prstGeom prst="accentCallout1">
            <a:avLst>
              <a:gd name="adj1" fmla="val 34234"/>
              <a:gd name="adj2" fmla="val 114177"/>
              <a:gd name="adj3" fmla="val -20741"/>
              <a:gd name="adj4" fmla="val 299002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" wrap="squar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u="none" kern="0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Scaled 5-7MW wind turbines with active pitch, torque and yaw control</a:t>
            </a:r>
            <a:endParaRPr lang="en-US" sz="1600" u="none" kern="0" dirty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3350357" y="1464408"/>
            <a:ext cx="1407637" cy="921043"/>
          </a:xfrm>
          <a:prstGeom prst="line">
            <a:avLst/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5" name="Straight Connector 54"/>
          <p:cNvCxnSpPr/>
          <p:nvPr/>
        </p:nvCxnSpPr>
        <p:spPr bwMode="auto">
          <a:xfrm>
            <a:off x="3350357" y="1471489"/>
            <a:ext cx="1009606" cy="1180692"/>
          </a:xfrm>
          <a:prstGeom prst="line">
            <a:avLst/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56" name="Straight Connector 55"/>
          <p:cNvCxnSpPr>
            <a:endCxn id="12" idx="0"/>
          </p:cNvCxnSpPr>
          <p:nvPr/>
        </p:nvCxnSpPr>
        <p:spPr bwMode="auto">
          <a:xfrm>
            <a:off x="3357514" y="1490639"/>
            <a:ext cx="511973" cy="1151039"/>
          </a:xfrm>
          <a:prstGeom prst="line">
            <a:avLst/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2" name="Callout 5 53"/>
          <p:cNvSpPr/>
          <p:nvPr/>
        </p:nvSpPr>
        <p:spPr bwMode="auto">
          <a:xfrm>
            <a:off x="782118" y="1149493"/>
            <a:ext cx="2432553" cy="947391"/>
          </a:xfrm>
          <a:prstGeom prst="accentCallout1">
            <a:avLst>
              <a:gd name="adj1" fmla="val 31540"/>
              <a:gd name="adj2" fmla="val 105019"/>
              <a:gd name="adj3" fmla="val 114248"/>
              <a:gd name="adj4" fmla="val 191572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u="none" kern="0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Coordinated control for wind farm control testing</a:t>
            </a:r>
            <a:endParaRPr lang="en-US" sz="1600" u="none" kern="0" dirty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4" t="14827" r="11584" b="-1250"/>
          <a:stretch/>
        </p:blipFill>
        <p:spPr>
          <a:xfrm>
            <a:off x="7876783" y="4752646"/>
            <a:ext cx="1026086" cy="140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364" y="5662432"/>
            <a:ext cx="1406595" cy="1055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053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ampagnolo\Documents\poli_wind\KOREAN_WIND_FARM\CAD MODEL\FOR RENDERING\esploso2.bmp"/>
          <p:cNvPicPr>
            <a:picLocks noChangeAspect="1" noChangeArrowheads="1"/>
          </p:cNvPicPr>
          <p:nvPr/>
        </p:nvPicPr>
        <p:blipFill>
          <a:blip r:embed="rId3" cstate="print"/>
          <a:srcRect l="18824" r="19890"/>
          <a:stretch>
            <a:fillRect/>
          </a:stretch>
        </p:blipFill>
        <p:spPr bwMode="auto">
          <a:xfrm>
            <a:off x="843379" y="1198673"/>
            <a:ext cx="4508666" cy="5517232"/>
          </a:xfrm>
          <a:prstGeom prst="rect">
            <a:avLst/>
          </a:prstGeom>
          <a:ln w="57150">
            <a:solidFill>
              <a:schemeClr val="accent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allout 5 23"/>
          <p:cNvSpPr/>
          <p:nvPr/>
        </p:nvSpPr>
        <p:spPr bwMode="auto">
          <a:xfrm rot="16200000">
            <a:off x="1052802" y="2971997"/>
            <a:ext cx="553998" cy="1970583"/>
          </a:xfrm>
          <a:prstGeom prst="accentCallout1">
            <a:avLst>
              <a:gd name="adj1" fmla="val 83653"/>
              <a:gd name="adj2" fmla="val -16989"/>
              <a:gd name="adj3" fmla="val 125871"/>
              <a:gd name="adj4" fmla="val -110111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" wrap="square" anchor="ctr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u="none" kern="0" dirty="0">
                <a:solidFill>
                  <a:sysClr val="window" lastClr="FFFFFF">
                    <a:lumMod val="50000"/>
                  </a:sysClr>
                </a:solidFill>
                <a:latin typeface="Lucida Sans Unicode"/>
              </a:rPr>
              <a:t>Yaw actuation </a:t>
            </a:r>
            <a:r>
              <a:rPr lang="en-US" sz="1200" u="none" kern="0" dirty="0" smtClean="0">
                <a:solidFill>
                  <a:sysClr val="window" lastClr="FFFFFF">
                    <a:lumMod val="50000"/>
                  </a:sysClr>
                </a:solidFill>
                <a:latin typeface="Lucida Sans Unicode"/>
              </a:rPr>
              <a:t>(for wake deflection control)</a:t>
            </a:r>
            <a:endParaRPr lang="en-US" sz="1200" u="none" kern="0" dirty="0">
              <a:solidFill>
                <a:sysClr val="window" lastClr="FFFFFF">
                  <a:lumMod val="50000"/>
                </a:sysClr>
              </a:solidFill>
              <a:latin typeface="Lucida Sans Unicode"/>
            </a:endParaRPr>
          </a:p>
        </p:txBody>
      </p:sp>
      <p:sp>
        <p:nvSpPr>
          <p:cNvPr id="5" name="Callout 5 23"/>
          <p:cNvSpPr/>
          <p:nvPr/>
        </p:nvSpPr>
        <p:spPr bwMode="auto">
          <a:xfrm rot="16200000">
            <a:off x="827456" y="1147431"/>
            <a:ext cx="553998" cy="849357"/>
          </a:xfrm>
          <a:prstGeom prst="accentCallout1">
            <a:avLst>
              <a:gd name="adj1" fmla="val 66643"/>
              <a:gd name="adj2" fmla="val -14813"/>
              <a:gd name="adj3" fmla="val 111010"/>
              <a:gd name="adj4" fmla="val -63496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" wrap="square" anchor="ctr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u="none" kern="0" dirty="0" smtClean="0">
                <a:solidFill>
                  <a:sysClr val="window" lastClr="FFFFFF">
                    <a:lumMod val="50000"/>
                  </a:sysClr>
                </a:solidFill>
                <a:latin typeface="Lucida Sans Unicode"/>
              </a:rPr>
              <a:t>Torque actuation</a:t>
            </a: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     Scaled Wind Turbine Models</a:t>
            </a:r>
            <a:endParaRPr lang="en-US" dirty="0"/>
          </a:p>
        </p:txBody>
      </p:sp>
      <p:sp>
        <p:nvSpPr>
          <p:cNvPr id="6" name="Callout 5 23"/>
          <p:cNvSpPr/>
          <p:nvPr/>
        </p:nvSpPr>
        <p:spPr bwMode="auto">
          <a:xfrm>
            <a:off x="2092411" y="1198672"/>
            <a:ext cx="1423012" cy="461665"/>
          </a:xfrm>
          <a:prstGeom prst="accentCallout1">
            <a:avLst>
              <a:gd name="adj1" fmla="val 47919"/>
              <a:gd name="adj2" fmla="val 105843"/>
              <a:gd name="adj3" fmla="val 127341"/>
              <a:gd name="adj4" fmla="val 140692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horz" wrap="square" anchor="ctr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u="none" kern="0" dirty="0" smtClean="0">
                <a:solidFill>
                  <a:sysClr val="window" lastClr="FFFFFF">
                    <a:lumMod val="50000"/>
                  </a:sysClr>
                </a:solidFill>
                <a:latin typeface="Lucida Sans Unicode"/>
              </a:rPr>
              <a:t>Collective pitch actuation</a:t>
            </a:r>
            <a:endParaRPr lang="en-US" sz="1200" u="none" kern="0" dirty="0">
              <a:solidFill>
                <a:sysClr val="window" lastClr="FFFFFF">
                  <a:lumMod val="50000"/>
                </a:sysClr>
              </a:solidFill>
              <a:latin typeface="Lucida Sans Unicode"/>
            </a:endParaRPr>
          </a:p>
        </p:txBody>
      </p:sp>
      <p:sp>
        <p:nvSpPr>
          <p:cNvPr id="11" name="Callout 5 23"/>
          <p:cNvSpPr/>
          <p:nvPr/>
        </p:nvSpPr>
        <p:spPr bwMode="auto">
          <a:xfrm rot="16200000">
            <a:off x="4636163" y="908922"/>
            <a:ext cx="369332" cy="1062432"/>
          </a:xfrm>
          <a:prstGeom prst="accentCallout1">
            <a:avLst>
              <a:gd name="adj1" fmla="val 71520"/>
              <a:gd name="adj2" fmla="val -28337"/>
              <a:gd name="adj3" fmla="val 51334"/>
              <a:gd name="adj4" fmla="val -86982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" wrap="square" anchor="ctr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u="none" kern="0" dirty="0" smtClean="0">
                <a:solidFill>
                  <a:sysClr val="window" lastClr="FFFFFF">
                    <a:lumMod val="50000"/>
                  </a:sysClr>
                </a:solidFill>
                <a:latin typeface="Lucida Sans Unicode"/>
              </a:rPr>
              <a:t>Gear-head</a:t>
            </a:r>
            <a:endParaRPr lang="en-US" sz="1200" u="none" kern="0" dirty="0">
              <a:solidFill>
                <a:sysClr val="window" lastClr="FFFFFF">
                  <a:lumMod val="50000"/>
                </a:sysClr>
              </a:solidFill>
              <a:latin typeface="Lucida Sans Unicode"/>
            </a:endParaRPr>
          </a:p>
        </p:txBody>
      </p:sp>
      <p:sp>
        <p:nvSpPr>
          <p:cNvPr id="13" name="Callout 5 23"/>
          <p:cNvSpPr/>
          <p:nvPr/>
        </p:nvSpPr>
        <p:spPr bwMode="auto">
          <a:xfrm rot="16200000">
            <a:off x="1581420" y="2811527"/>
            <a:ext cx="369332" cy="853367"/>
          </a:xfrm>
          <a:prstGeom prst="accentCallout1">
            <a:avLst>
              <a:gd name="adj1" fmla="val 82668"/>
              <a:gd name="adj2" fmla="val 127555"/>
              <a:gd name="adj3" fmla="val 168369"/>
              <a:gd name="adj4" fmla="val 264317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" wrap="square" anchor="ctr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u="none" kern="0" dirty="0">
                <a:solidFill>
                  <a:sysClr val="window" lastClr="FFFFFF">
                    <a:lumMod val="50000"/>
                  </a:sysClr>
                </a:solidFill>
                <a:latin typeface="Lucida Sans Unicode"/>
              </a:rPr>
              <a:t>Slip </a:t>
            </a:r>
            <a:r>
              <a:rPr lang="en-US" sz="1200" u="none" kern="0" dirty="0" smtClean="0">
                <a:solidFill>
                  <a:sysClr val="window" lastClr="FFFFFF">
                    <a:lumMod val="50000"/>
                  </a:sysClr>
                </a:solidFill>
                <a:latin typeface="Lucida Sans Unicode"/>
              </a:rPr>
              <a:t>ring</a:t>
            </a:r>
            <a:endParaRPr lang="en-US" sz="1200" u="none" kern="0" dirty="0">
              <a:solidFill>
                <a:sysClr val="window" lastClr="FFFFFF">
                  <a:lumMod val="50000"/>
                </a:sysClr>
              </a:solidFill>
              <a:latin typeface="Lucida Sans Unicode"/>
            </a:endParaRPr>
          </a:p>
        </p:txBody>
      </p:sp>
      <p:sp>
        <p:nvSpPr>
          <p:cNvPr id="14" name="Callout 5 23"/>
          <p:cNvSpPr/>
          <p:nvPr/>
        </p:nvSpPr>
        <p:spPr bwMode="auto">
          <a:xfrm rot="16200000">
            <a:off x="3690572" y="2482127"/>
            <a:ext cx="369332" cy="1512168"/>
          </a:xfrm>
          <a:prstGeom prst="accentCallout1">
            <a:avLst>
              <a:gd name="adj1" fmla="val 43381"/>
              <a:gd name="adj2" fmla="val 125422"/>
              <a:gd name="adj3" fmla="val 1892"/>
              <a:gd name="adj4" fmla="val 246181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" wrap="square" anchor="ctr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u="none" kern="0" dirty="0">
                <a:solidFill>
                  <a:sysClr val="window" lastClr="FFFFFF">
                    <a:lumMod val="50000"/>
                  </a:sysClr>
                </a:solidFill>
                <a:latin typeface="Lucida Sans Unicode"/>
              </a:rPr>
              <a:t>Azimuth encoder</a:t>
            </a:r>
          </a:p>
        </p:txBody>
      </p:sp>
      <p:sp>
        <p:nvSpPr>
          <p:cNvPr id="15" name="Callout 5 23"/>
          <p:cNvSpPr/>
          <p:nvPr/>
        </p:nvSpPr>
        <p:spPr bwMode="auto">
          <a:xfrm rot="16200000">
            <a:off x="4175669" y="3827537"/>
            <a:ext cx="369332" cy="1800200"/>
          </a:xfrm>
          <a:prstGeom prst="accentCallout1">
            <a:avLst>
              <a:gd name="adj1" fmla="val 16894"/>
              <a:gd name="adj2" fmla="val -24454"/>
              <a:gd name="adj3" fmla="val 52829"/>
              <a:gd name="adj4" fmla="val -138766"/>
            </a:avLst>
          </a:prstGeom>
          <a:solidFill>
            <a:srgbClr val="EBEBEB"/>
          </a:solidFill>
          <a:ln w="38100" cap="flat" cmpd="sng" algn="ctr">
            <a:solidFill>
              <a:srgbClr val="FFFFFF"/>
            </a:solidFill>
            <a:prstDash val="solid"/>
            <a:headEnd type="none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vert="vert" wrap="square" anchor="ctr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u="none" kern="0" dirty="0">
                <a:solidFill>
                  <a:sysClr val="window" lastClr="FFFFFF">
                    <a:lumMod val="50000"/>
                  </a:sysClr>
                </a:solidFill>
                <a:latin typeface="Lucida Sans Unicode"/>
              </a:rPr>
              <a:t>Carbon fiber blades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8" t="9063" b="10297"/>
          <a:stretch/>
        </p:blipFill>
        <p:spPr>
          <a:xfrm>
            <a:off x="5622298" y="3733659"/>
            <a:ext cx="2432090" cy="2983723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298" y="1198673"/>
            <a:ext cx="3156014" cy="2367011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136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740536" y="1348255"/>
            <a:ext cx="8377707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A comprehensive set of experiments is planned for 2015-16</a:t>
            </a:r>
          </a:p>
          <a:p>
            <a:pPr marL="742950" lvl="1" indent="-285750" algn="l">
              <a:lnSpc>
                <a:spcPct val="150000"/>
              </a:lnSpc>
              <a:buFontTx/>
              <a:buChar char="-"/>
              <a:defRPr/>
            </a:pPr>
            <a:r>
              <a:rPr lang="en-US" sz="1800" b="1" u="none" dirty="0">
                <a:solidFill>
                  <a:schemeClr val="accent2"/>
                </a:solidFill>
                <a:latin typeface="+mn-lt"/>
              </a:rPr>
              <a:t>Wake </a:t>
            </a: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detection</a:t>
            </a:r>
            <a:endParaRPr lang="en-US" sz="1800" b="1" u="none" dirty="0">
              <a:solidFill>
                <a:schemeClr val="accent2"/>
              </a:solidFill>
              <a:latin typeface="+mn-lt"/>
            </a:endParaRPr>
          </a:p>
          <a:p>
            <a:pPr marL="742950" lvl="1" indent="-285750" algn="l">
              <a:lnSpc>
                <a:spcPct val="150000"/>
              </a:lnSpc>
              <a:buFontTx/>
              <a:buChar char="-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Wake redirection by active yawing and IPC</a:t>
            </a:r>
          </a:p>
          <a:p>
            <a:pPr marL="742950" lvl="1" indent="-285750" algn="l">
              <a:lnSpc>
                <a:spcPct val="150000"/>
              </a:lnSpc>
              <a:buFontTx/>
              <a:buChar char="-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Induction control</a:t>
            </a:r>
          </a:p>
          <a:p>
            <a:pPr marL="742950" lvl="1" indent="-285750" algn="l">
              <a:lnSpc>
                <a:spcPct val="150000"/>
              </a:lnSpc>
              <a:buFontTx/>
              <a:buChar char="-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Load mitigation in wake interference conditions</a:t>
            </a:r>
          </a:p>
          <a:p>
            <a:pPr marL="742950" lvl="1" indent="-285750" algn="l">
              <a:lnSpc>
                <a:spcPct val="150000"/>
              </a:lnSpc>
              <a:buFontTx/>
              <a:buChar char="-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…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1800" b="1" u="none" dirty="0" smtClean="0">
                <a:solidFill>
                  <a:schemeClr val="accent2"/>
                </a:solidFill>
                <a:latin typeface="+mn-lt"/>
              </a:rPr>
              <a:t>Supporting LES simulations using NREL’s SOWFA</a:t>
            </a:r>
          </a:p>
          <a:p>
            <a:pPr marL="285750" indent="-285750" algn="l">
              <a:lnSpc>
                <a:spcPct val="150000"/>
              </a:lnSpc>
              <a:buFontTx/>
              <a:buChar char="-"/>
              <a:defRPr/>
            </a:pPr>
            <a:endParaRPr lang="en-US" sz="1800" b="1" u="none" dirty="0" smtClean="0">
              <a:solidFill>
                <a:schemeClr val="accent2"/>
              </a:solidFill>
              <a:latin typeface="+mn-lt"/>
            </a:endParaRPr>
          </a:p>
          <a:p>
            <a:pPr algn="l">
              <a:lnSpc>
                <a:spcPct val="150000"/>
              </a:lnSpc>
              <a:defRPr/>
            </a:pPr>
            <a:r>
              <a:rPr lang="en-US" sz="1800" b="1" u="none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Check back soon …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91276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irishweatheronline.com/wp-content/uploads/2011/04/Normally-invisible-wind-wind-wakes-take-shape-in-the-clouds-behind-the-Horns-Rev-offshore-wind-farm-west-of-Denmark.-Image-Vattenf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985" y="1004190"/>
            <a:ext cx="7322393" cy="5491800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reeform 3"/>
          <p:cNvSpPr/>
          <p:nvPr/>
        </p:nvSpPr>
        <p:spPr bwMode="auto">
          <a:xfrm>
            <a:off x="5151549" y="4305491"/>
            <a:ext cx="1247660" cy="141390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7210" h="131716">
                <a:moveTo>
                  <a:pt x="0" y="0"/>
                </a:moveTo>
                <a:cubicBezTo>
                  <a:pt x="314201" y="19297"/>
                  <a:pt x="240475" y="117765"/>
                  <a:pt x="380010" y="130630"/>
                </a:cubicBezTo>
                <a:cubicBezTo>
                  <a:pt x="519545" y="143495"/>
                  <a:pt x="466600" y="37111"/>
                  <a:pt x="837210" y="7719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3339445" y="4212562"/>
            <a:ext cx="397729" cy="364064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382094"/>
              <a:gd name="connsiteY0" fmla="*/ 164560 h 298631"/>
              <a:gd name="connsiteX1" fmla="*/ 380010 w 382094"/>
              <a:gd name="connsiteY1" fmla="*/ 295190 h 298631"/>
              <a:gd name="connsiteX2" fmla="*/ 239516 w 382094"/>
              <a:gd name="connsiteY2" fmla="*/ 3625 h 298631"/>
              <a:gd name="connsiteX0" fmla="*/ 0 w 382859"/>
              <a:gd name="connsiteY0" fmla="*/ 160935 h 295006"/>
              <a:gd name="connsiteX1" fmla="*/ 380010 w 382859"/>
              <a:gd name="connsiteY1" fmla="*/ 291565 h 295006"/>
              <a:gd name="connsiteX2" fmla="*/ 239516 w 382859"/>
              <a:gd name="connsiteY2" fmla="*/ 0 h 295006"/>
              <a:gd name="connsiteX0" fmla="*/ 0 w 384485"/>
              <a:gd name="connsiteY0" fmla="*/ 194273 h 329634"/>
              <a:gd name="connsiteX1" fmla="*/ 380010 w 384485"/>
              <a:gd name="connsiteY1" fmla="*/ 324903 h 329634"/>
              <a:gd name="connsiteX2" fmla="*/ 287141 w 384485"/>
              <a:gd name="connsiteY2" fmla="*/ 0 h 329634"/>
              <a:gd name="connsiteX0" fmla="*/ 0 w 287141"/>
              <a:gd name="connsiteY0" fmla="*/ 194273 h 201334"/>
              <a:gd name="connsiteX1" fmla="*/ 208560 w 287141"/>
              <a:gd name="connsiteY1" fmla="*/ 158215 h 201334"/>
              <a:gd name="connsiteX2" fmla="*/ 287141 w 287141"/>
              <a:gd name="connsiteY2" fmla="*/ 0 h 201334"/>
              <a:gd name="connsiteX0" fmla="*/ 0 w 303810"/>
              <a:gd name="connsiteY0" fmla="*/ 194273 h 201334"/>
              <a:gd name="connsiteX1" fmla="*/ 225229 w 303810"/>
              <a:gd name="connsiteY1" fmla="*/ 158215 h 201334"/>
              <a:gd name="connsiteX2" fmla="*/ 303810 w 303810"/>
              <a:gd name="connsiteY2" fmla="*/ 0 h 201334"/>
              <a:gd name="connsiteX0" fmla="*/ 0 w 303810"/>
              <a:gd name="connsiteY0" fmla="*/ 194273 h 201386"/>
              <a:gd name="connsiteX1" fmla="*/ 114270 w 303810"/>
              <a:gd name="connsiteY1" fmla="*/ 199525 h 201386"/>
              <a:gd name="connsiteX2" fmla="*/ 225229 w 303810"/>
              <a:gd name="connsiteY2" fmla="*/ 158215 h 201386"/>
              <a:gd name="connsiteX3" fmla="*/ 303810 w 303810"/>
              <a:gd name="connsiteY3" fmla="*/ 0 h 201386"/>
              <a:gd name="connsiteX0" fmla="*/ 0 w 303810"/>
              <a:gd name="connsiteY0" fmla="*/ 194273 h 194281"/>
              <a:gd name="connsiteX1" fmla="*/ 99983 w 303810"/>
              <a:gd name="connsiteY1" fmla="*/ 123325 h 194281"/>
              <a:gd name="connsiteX2" fmla="*/ 225229 w 303810"/>
              <a:gd name="connsiteY2" fmla="*/ 158215 h 194281"/>
              <a:gd name="connsiteX3" fmla="*/ 303810 w 303810"/>
              <a:gd name="connsiteY3" fmla="*/ 0 h 194281"/>
              <a:gd name="connsiteX0" fmla="*/ 0 w 303810"/>
              <a:gd name="connsiteY0" fmla="*/ 194273 h 194281"/>
              <a:gd name="connsiteX1" fmla="*/ 99983 w 303810"/>
              <a:gd name="connsiteY1" fmla="*/ 123325 h 194281"/>
              <a:gd name="connsiteX2" fmla="*/ 203797 w 303810"/>
              <a:gd name="connsiteY2" fmla="*/ 186790 h 194281"/>
              <a:gd name="connsiteX3" fmla="*/ 303810 w 303810"/>
              <a:gd name="connsiteY3" fmla="*/ 0 h 194281"/>
              <a:gd name="connsiteX0" fmla="*/ 0 w 303810"/>
              <a:gd name="connsiteY0" fmla="*/ 194273 h 197904"/>
              <a:gd name="connsiteX1" fmla="*/ 99983 w 303810"/>
              <a:gd name="connsiteY1" fmla="*/ 123325 h 197904"/>
              <a:gd name="connsiteX2" fmla="*/ 203797 w 303810"/>
              <a:gd name="connsiteY2" fmla="*/ 186790 h 197904"/>
              <a:gd name="connsiteX3" fmla="*/ 303810 w 303810"/>
              <a:gd name="connsiteY3" fmla="*/ 0 h 197904"/>
              <a:gd name="connsiteX0" fmla="*/ 0 w 282379"/>
              <a:gd name="connsiteY0" fmla="*/ 210941 h 210947"/>
              <a:gd name="connsiteX1" fmla="*/ 78552 w 282379"/>
              <a:gd name="connsiteY1" fmla="*/ 123325 h 210947"/>
              <a:gd name="connsiteX2" fmla="*/ 182366 w 282379"/>
              <a:gd name="connsiteY2" fmla="*/ 186790 h 210947"/>
              <a:gd name="connsiteX3" fmla="*/ 282379 w 282379"/>
              <a:gd name="connsiteY3" fmla="*/ 0 h 210947"/>
              <a:gd name="connsiteX0" fmla="*/ 0 w 282379"/>
              <a:gd name="connsiteY0" fmla="*/ 210941 h 210949"/>
              <a:gd name="connsiteX1" fmla="*/ 54739 w 282379"/>
              <a:gd name="connsiteY1" fmla="*/ 142375 h 210949"/>
              <a:gd name="connsiteX2" fmla="*/ 182366 w 282379"/>
              <a:gd name="connsiteY2" fmla="*/ 186790 h 210949"/>
              <a:gd name="connsiteX3" fmla="*/ 282379 w 282379"/>
              <a:gd name="connsiteY3" fmla="*/ 0 h 210949"/>
              <a:gd name="connsiteX0" fmla="*/ 0 w 249042"/>
              <a:gd name="connsiteY0" fmla="*/ 232372 h 232378"/>
              <a:gd name="connsiteX1" fmla="*/ 21402 w 249042"/>
              <a:gd name="connsiteY1" fmla="*/ 142375 h 232378"/>
              <a:gd name="connsiteX2" fmla="*/ 149029 w 249042"/>
              <a:gd name="connsiteY2" fmla="*/ 186790 h 232378"/>
              <a:gd name="connsiteX3" fmla="*/ 249042 w 249042"/>
              <a:gd name="connsiteY3" fmla="*/ 0 h 232378"/>
              <a:gd name="connsiteX0" fmla="*/ 0 w 249042"/>
              <a:gd name="connsiteY0" fmla="*/ 232372 h 232372"/>
              <a:gd name="connsiteX1" fmla="*/ 21402 w 249042"/>
              <a:gd name="connsiteY1" fmla="*/ 142375 h 232372"/>
              <a:gd name="connsiteX2" fmla="*/ 149029 w 249042"/>
              <a:gd name="connsiteY2" fmla="*/ 186790 h 232372"/>
              <a:gd name="connsiteX3" fmla="*/ 249042 w 249042"/>
              <a:gd name="connsiteY3" fmla="*/ 0 h 232372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68080 w 270474"/>
              <a:gd name="connsiteY2" fmla="*/ 193934 h 260947"/>
              <a:gd name="connsiteX3" fmla="*/ 270474 w 270474"/>
              <a:gd name="connsiteY3" fmla="*/ 0 h 260947"/>
              <a:gd name="connsiteX0" fmla="*/ 0 w 253805"/>
              <a:gd name="connsiteY0" fmla="*/ 239515 h 239515"/>
              <a:gd name="connsiteX1" fmla="*/ 42834 w 253805"/>
              <a:gd name="connsiteY1" fmla="*/ 120943 h 239515"/>
              <a:gd name="connsiteX2" fmla="*/ 168080 w 253805"/>
              <a:gd name="connsiteY2" fmla="*/ 172502 h 239515"/>
              <a:gd name="connsiteX3" fmla="*/ 253805 w 253805"/>
              <a:gd name="connsiteY3" fmla="*/ 0 h 239515"/>
              <a:gd name="connsiteX0" fmla="*/ 0 w 253805"/>
              <a:gd name="connsiteY0" fmla="*/ 222846 h 222846"/>
              <a:gd name="connsiteX1" fmla="*/ 42834 w 253805"/>
              <a:gd name="connsiteY1" fmla="*/ 120943 h 222846"/>
              <a:gd name="connsiteX2" fmla="*/ 168080 w 253805"/>
              <a:gd name="connsiteY2" fmla="*/ 172502 h 222846"/>
              <a:gd name="connsiteX3" fmla="*/ 253805 w 253805"/>
              <a:gd name="connsiteY3" fmla="*/ 0 h 222846"/>
              <a:gd name="connsiteX0" fmla="*/ 0 w 253805"/>
              <a:gd name="connsiteY0" fmla="*/ 222846 h 222846"/>
              <a:gd name="connsiteX1" fmla="*/ 42834 w 253805"/>
              <a:gd name="connsiteY1" fmla="*/ 120943 h 222846"/>
              <a:gd name="connsiteX2" fmla="*/ 168080 w 253805"/>
              <a:gd name="connsiteY2" fmla="*/ 172502 h 222846"/>
              <a:gd name="connsiteX3" fmla="*/ 253805 w 253805"/>
              <a:gd name="connsiteY3" fmla="*/ 0 h 222846"/>
              <a:gd name="connsiteX0" fmla="*/ 0 w 253805"/>
              <a:gd name="connsiteY0" fmla="*/ 222846 h 222846"/>
              <a:gd name="connsiteX1" fmla="*/ 42834 w 253805"/>
              <a:gd name="connsiteY1" fmla="*/ 120943 h 222846"/>
              <a:gd name="connsiteX2" fmla="*/ 168080 w 253805"/>
              <a:gd name="connsiteY2" fmla="*/ 172502 h 222846"/>
              <a:gd name="connsiteX3" fmla="*/ 253805 w 253805"/>
              <a:gd name="connsiteY3" fmla="*/ 0 h 222846"/>
              <a:gd name="connsiteX0" fmla="*/ 0 w 253805"/>
              <a:gd name="connsiteY0" fmla="*/ 222846 h 222846"/>
              <a:gd name="connsiteX1" fmla="*/ 42834 w 253805"/>
              <a:gd name="connsiteY1" fmla="*/ 120943 h 222846"/>
              <a:gd name="connsiteX2" fmla="*/ 168080 w 253805"/>
              <a:gd name="connsiteY2" fmla="*/ 172502 h 222846"/>
              <a:gd name="connsiteX3" fmla="*/ 253805 w 253805"/>
              <a:gd name="connsiteY3" fmla="*/ 0 h 222846"/>
              <a:gd name="connsiteX0" fmla="*/ 0 w 275236"/>
              <a:gd name="connsiteY0" fmla="*/ 282377 h 282377"/>
              <a:gd name="connsiteX1" fmla="*/ 64265 w 275236"/>
              <a:gd name="connsiteY1" fmla="*/ 120943 h 282377"/>
              <a:gd name="connsiteX2" fmla="*/ 189511 w 275236"/>
              <a:gd name="connsiteY2" fmla="*/ 172502 h 282377"/>
              <a:gd name="connsiteX3" fmla="*/ 275236 w 275236"/>
              <a:gd name="connsiteY3" fmla="*/ 0 h 282377"/>
              <a:gd name="connsiteX0" fmla="*/ 0 w 275236"/>
              <a:gd name="connsiteY0" fmla="*/ 282377 h 282377"/>
              <a:gd name="connsiteX1" fmla="*/ 42834 w 275236"/>
              <a:gd name="connsiteY1" fmla="*/ 199203 h 282377"/>
              <a:gd name="connsiteX2" fmla="*/ 64265 w 275236"/>
              <a:gd name="connsiteY2" fmla="*/ 120943 h 282377"/>
              <a:gd name="connsiteX3" fmla="*/ 189511 w 275236"/>
              <a:gd name="connsiteY3" fmla="*/ 172502 h 282377"/>
              <a:gd name="connsiteX4" fmla="*/ 275236 w 275236"/>
              <a:gd name="connsiteY4" fmla="*/ 0 h 282377"/>
              <a:gd name="connsiteX0" fmla="*/ 0 w 275236"/>
              <a:gd name="connsiteY0" fmla="*/ 282377 h 282377"/>
              <a:gd name="connsiteX1" fmla="*/ 71409 w 275236"/>
              <a:gd name="connsiteY1" fmla="*/ 237303 h 282377"/>
              <a:gd name="connsiteX2" fmla="*/ 64265 w 275236"/>
              <a:gd name="connsiteY2" fmla="*/ 120943 h 282377"/>
              <a:gd name="connsiteX3" fmla="*/ 189511 w 275236"/>
              <a:gd name="connsiteY3" fmla="*/ 172502 h 282377"/>
              <a:gd name="connsiteX4" fmla="*/ 275236 w 275236"/>
              <a:gd name="connsiteY4" fmla="*/ 0 h 282377"/>
              <a:gd name="connsiteX0" fmla="*/ 0 w 275236"/>
              <a:gd name="connsiteY0" fmla="*/ 282377 h 282377"/>
              <a:gd name="connsiteX1" fmla="*/ 85697 w 275236"/>
              <a:gd name="connsiteY1" fmla="*/ 251590 h 282377"/>
              <a:gd name="connsiteX2" fmla="*/ 64265 w 275236"/>
              <a:gd name="connsiteY2" fmla="*/ 120943 h 282377"/>
              <a:gd name="connsiteX3" fmla="*/ 189511 w 275236"/>
              <a:gd name="connsiteY3" fmla="*/ 172502 h 282377"/>
              <a:gd name="connsiteX4" fmla="*/ 275236 w 275236"/>
              <a:gd name="connsiteY4" fmla="*/ 0 h 282377"/>
              <a:gd name="connsiteX0" fmla="*/ 0 w 279999"/>
              <a:gd name="connsiteY0" fmla="*/ 256184 h 261842"/>
              <a:gd name="connsiteX1" fmla="*/ 90460 w 279999"/>
              <a:gd name="connsiteY1" fmla="*/ 251590 h 261842"/>
              <a:gd name="connsiteX2" fmla="*/ 69028 w 279999"/>
              <a:gd name="connsiteY2" fmla="*/ 120943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69028 w 279999"/>
              <a:gd name="connsiteY2" fmla="*/ 120943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78553 w 279999"/>
              <a:gd name="connsiteY2" fmla="*/ 135230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78553 w 279999"/>
              <a:gd name="connsiteY2" fmla="*/ 135230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78553 w 279999"/>
              <a:gd name="connsiteY2" fmla="*/ 135230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78553 w 279999"/>
              <a:gd name="connsiteY2" fmla="*/ 135230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2886"/>
              <a:gd name="connsiteX1" fmla="*/ 92841 w 279999"/>
              <a:gd name="connsiteY1" fmla="*/ 251590 h 262886"/>
              <a:gd name="connsiteX2" fmla="*/ 78553 w 279999"/>
              <a:gd name="connsiteY2" fmla="*/ 135230 h 262886"/>
              <a:gd name="connsiteX3" fmla="*/ 194274 w 279999"/>
              <a:gd name="connsiteY3" fmla="*/ 172502 h 262886"/>
              <a:gd name="connsiteX4" fmla="*/ 279999 w 279999"/>
              <a:gd name="connsiteY4" fmla="*/ 0 h 262886"/>
              <a:gd name="connsiteX0" fmla="*/ 0 w 279999"/>
              <a:gd name="connsiteY0" fmla="*/ 256184 h 260193"/>
              <a:gd name="connsiteX1" fmla="*/ 92841 w 279999"/>
              <a:gd name="connsiteY1" fmla="*/ 251590 h 260193"/>
              <a:gd name="connsiteX2" fmla="*/ 78553 w 279999"/>
              <a:gd name="connsiteY2" fmla="*/ 135230 h 260193"/>
              <a:gd name="connsiteX3" fmla="*/ 194274 w 279999"/>
              <a:gd name="connsiteY3" fmla="*/ 172502 h 260193"/>
              <a:gd name="connsiteX4" fmla="*/ 279999 w 279999"/>
              <a:gd name="connsiteY4" fmla="*/ 0 h 260193"/>
              <a:gd name="connsiteX0" fmla="*/ 0 w 282380"/>
              <a:gd name="connsiteY0" fmla="*/ 256184 h 256681"/>
              <a:gd name="connsiteX1" fmla="*/ 95222 w 282380"/>
              <a:gd name="connsiteY1" fmla="*/ 251590 h 256681"/>
              <a:gd name="connsiteX2" fmla="*/ 80934 w 282380"/>
              <a:gd name="connsiteY2" fmla="*/ 135230 h 256681"/>
              <a:gd name="connsiteX3" fmla="*/ 196655 w 282380"/>
              <a:gd name="connsiteY3" fmla="*/ 172502 h 256681"/>
              <a:gd name="connsiteX4" fmla="*/ 282380 w 282380"/>
              <a:gd name="connsiteY4" fmla="*/ 0 h 256681"/>
              <a:gd name="connsiteX0" fmla="*/ 0 w 282380"/>
              <a:gd name="connsiteY0" fmla="*/ 256184 h 256681"/>
              <a:gd name="connsiteX1" fmla="*/ 95222 w 282380"/>
              <a:gd name="connsiteY1" fmla="*/ 251590 h 256681"/>
              <a:gd name="connsiteX2" fmla="*/ 80934 w 282380"/>
              <a:gd name="connsiteY2" fmla="*/ 135230 h 256681"/>
              <a:gd name="connsiteX3" fmla="*/ 196655 w 282380"/>
              <a:gd name="connsiteY3" fmla="*/ 172502 h 256681"/>
              <a:gd name="connsiteX4" fmla="*/ 282380 w 282380"/>
              <a:gd name="connsiteY4" fmla="*/ 0 h 256681"/>
              <a:gd name="connsiteX0" fmla="*/ 0 w 282380"/>
              <a:gd name="connsiteY0" fmla="*/ 256184 h 256681"/>
              <a:gd name="connsiteX1" fmla="*/ 95222 w 282380"/>
              <a:gd name="connsiteY1" fmla="*/ 251590 h 256681"/>
              <a:gd name="connsiteX2" fmla="*/ 80934 w 282380"/>
              <a:gd name="connsiteY2" fmla="*/ 135230 h 256681"/>
              <a:gd name="connsiteX3" fmla="*/ 196655 w 282380"/>
              <a:gd name="connsiteY3" fmla="*/ 172502 h 256681"/>
              <a:gd name="connsiteX4" fmla="*/ 282380 w 282380"/>
              <a:gd name="connsiteY4" fmla="*/ 0 h 256681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380" h="258478">
                <a:moveTo>
                  <a:pt x="0" y="256184"/>
                </a:moveTo>
                <a:cubicBezTo>
                  <a:pt x="40478" y="223272"/>
                  <a:pt x="76971" y="276511"/>
                  <a:pt x="95222" y="251590"/>
                </a:cubicBezTo>
                <a:cubicBezTo>
                  <a:pt x="113473" y="226669"/>
                  <a:pt x="64029" y="148411"/>
                  <a:pt x="80934" y="135230"/>
                </a:cubicBezTo>
                <a:cubicBezTo>
                  <a:pt x="97839" y="122049"/>
                  <a:pt x="172606" y="197421"/>
                  <a:pt x="196655" y="172502"/>
                </a:cubicBezTo>
                <a:cubicBezTo>
                  <a:pt x="220704" y="147583"/>
                  <a:pt x="73695" y="81364"/>
                  <a:pt x="28238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2708899" y="4769272"/>
            <a:ext cx="397729" cy="364064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382094"/>
              <a:gd name="connsiteY0" fmla="*/ 164560 h 298631"/>
              <a:gd name="connsiteX1" fmla="*/ 380010 w 382094"/>
              <a:gd name="connsiteY1" fmla="*/ 295190 h 298631"/>
              <a:gd name="connsiteX2" fmla="*/ 239516 w 382094"/>
              <a:gd name="connsiteY2" fmla="*/ 3625 h 298631"/>
              <a:gd name="connsiteX0" fmla="*/ 0 w 382859"/>
              <a:gd name="connsiteY0" fmla="*/ 160935 h 295006"/>
              <a:gd name="connsiteX1" fmla="*/ 380010 w 382859"/>
              <a:gd name="connsiteY1" fmla="*/ 291565 h 295006"/>
              <a:gd name="connsiteX2" fmla="*/ 239516 w 382859"/>
              <a:gd name="connsiteY2" fmla="*/ 0 h 295006"/>
              <a:gd name="connsiteX0" fmla="*/ 0 w 384485"/>
              <a:gd name="connsiteY0" fmla="*/ 194273 h 329634"/>
              <a:gd name="connsiteX1" fmla="*/ 380010 w 384485"/>
              <a:gd name="connsiteY1" fmla="*/ 324903 h 329634"/>
              <a:gd name="connsiteX2" fmla="*/ 287141 w 384485"/>
              <a:gd name="connsiteY2" fmla="*/ 0 h 329634"/>
              <a:gd name="connsiteX0" fmla="*/ 0 w 287141"/>
              <a:gd name="connsiteY0" fmla="*/ 194273 h 201334"/>
              <a:gd name="connsiteX1" fmla="*/ 208560 w 287141"/>
              <a:gd name="connsiteY1" fmla="*/ 158215 h 201334"/>
              <a:gd name="connsiteX2" fmla="*/ 287141 w 287141"/>
              <a:gd name="connsiteY2" fmla="*/ 0 h 201334"/>
              <a:gd name="connsiteX0" fmla="*/ 0 w 303810"/>
              <a:gd name="connsiteY0" fmla="*/ 194273 h 201334"/>
              <a:gd name="connsiteX1" fmla="*/ 225229 w 303810"/>
              <a:gd name="connsiteY1" fmla="*/ 158215 h 201334"/>
              <a:gd name="connsiteX2" fmla="*/ 303810 w 303810"/>
              <a:gd name="connsiteY2" fmla="*/ 0 h 201334"/>
              <a:gd name="connsiteX0" fmla="*/ 0 w 303810"/>
              <a:gd name="connsiteY0" fmla="*/ 194273 h 201386"/>
              <a:gd name="connsiteX1" fmla="*/ 114270 w 303810"/>
              <a:gd name="connsiteY1" fmla="*/ 199525 h 201386"/>
              <a:gd name="connsiteX2" fmla="*/ 225229 w 303810"/>
              <a:gd name="connsiteY2" fmla="*/ 158215 h 201386"/>
              <a:gd name="connsiteX3" fmla="*/ 303810 w 303810"/>
              <a:gd name="connsiteY3" fmla="*/ 0 h 201386"/>
              <a:gd name="connsiteX0" fmla="*/ 0 w 303810"/>
              <a:gd name="connsiteY0" fmla="*/ 194273 h 194281"/>
              <a:gd name="connsiteX1" fmla="*/ 99983 w 303810"/>
              <a:gd name="connsiteY1" fmla="*/ 123325 h 194281"/>
              <a:gd name="connsiteX2" fmla="*/ 225229 w 303810"/>
              <a:gd name="connsiteY2" fmla="*/ 158215 h 194281"/>
              <a:gd name="connsiteX3" fmla="*/ 303810 w 303810"/>
              <a:gd name="connsiteY3" fmla="*/ 0 h 194281"/>
              <a:gd name="connsiteX0" fmla="*/ 0 w 303810"/>
              <a:gd name="connsiteY0" fmla="*/ 194273 h 194281"/>
              <a:gd name="connsiteX1" fmla="*/ 99983 w 303810"/>
              <a:gd name="connsiteY1" fmla="*/ 123325 h 194281"/>
              <a:gd name="connsiteX2" fmla="*/ 203797 w 303810"/>
              <a:gd name="connsiteY2" fmla="*/ 186790 h 194281"/>
              <a:gd name="connsiteX3" fmla="*/ 303810 w 303810"/>
              <a:gd name="connsiteY3" fmla="*/ 0 h 194281"/>
              <a:gd name="connsiteX0" fmla="*/ 0 w 303810"/>
              <a:gd name="connsiteY0" fmla="*/ 194273 h 197904"/>
              <a:gd name="connsiteX1" fmla="*/ 99983 w 303810"/>
              <a:gd name="connsiteY1" fmla="*/ 123325 h 197904"/>
              <a:gd name="connsiteX2" fmla="*/ 203797 w 303810"/>
              <a:gd name="connsiteY2" fmla="*/ 186790 h 197904"/>
              <a:gd name="connsiteX3" fmla="*/ 303810 w 303810"/>
              <a:gd name="connsiteY3" fmla="*/ 0 h 197904"/>
              <a:gd name="connsiteX0" fmla="*/ 0 w 282379"/>
              <a:gd name="connsiteY0" fmla="*/ 210941 h 210947"/>
              <a:gd name="connsiteX1" fmla="*/ 78552 w 282379"/>
              <a:gd name="connsiteY1" fmla="*/ 123325 h 210947"/>
              <a:gd name="connsiteX2" fmla="*/ 182366 w 282379"/>
              <a:gd name="connsiteY2" fmla="*/ 186790 h 210947"/>
              <a:gd name="connsiteX3" fmla="*/ 282379 w 282379"/>
              <a:gd name="connsiteY3" fmla="*/ 0 h 210947"/>
              <a:gd name="connsiteX0" fmla="*/ 0 w 282379"/>
              <a:gd name="connsiteY0" fmla="*/ 210941 h 210949"/>
              <a:gd name="connsiteX1" fmla="*/ 54739 w 282379"/>
              <a:gd name="connsiteY1" fmla="*/ 142375 h 210949"/>
              <a:gd name="connsiteX2" fmla="*/ 182366 w 282379"/>
              <a:gd name="connsiteY2" fmla="*/ 186790 h 210949"/>
              <a:gd name="connsiteX3" fmla="*/ 282379 w 282379"/>
              <a:gd name="connsiteY3" fmla="*/ 0 h 210949"/>
              <a:gd name="connsiteX0" fmla="*/ 0 w 249042"/>
              <a:gd name="connsiteY0" fmla="*/ 232372 h 232378"/>
              <a:gd name="connsiteX1" fmla="*/ 21402 w 249042"/>
              <a:gd name="connsiteY1" fmla="*/ 142375 h 232378"/>
              <a:gd name="connsiteX2" fmla="*/ 149029 w 249042"/>
              <a:gd name="connsiteY2" fmla="*/ 186790 h 232378"/>
              <a:gd name="connsiteX3" fmla="*/ 249042 w 249042"/>
              <a:gd name="connsiteY3" fmla="*/ 0 h 232378"/>
              <a:gd name="connsiteX0" fmla="*/ 0 w 249042"/>
              <a:gd name="connsiteY0" fmla="*/ 232372 h 232372"/>
              <a:gd name="connsiteX1" fmla="*/ 21402 w 249042"/>
              <a:gd name="connsiteY1" fmla="*/ 142375 h 232372"/>
              <a:gd name="connsiteX2" fmla="*/ 149029 w 249042"/>
              <a:gd name="connsiteY2" fmla="*/ 186790 h 232372"/>
              <a:gd name="connsiteX3" fmla="*/ 249042 w 249042"/>
              <a:gd name="connsiteY3" fmla="*/ 0 h 232372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70461 w 270474"/>
              <a:gd name="connsiteY2" fmla="*/ 186790 h 260947"/>
              <a:gd name="connsiteX3" fmla="*/ 270474 w 270474"/>
              <a:gd name="connsiteY3" fmla="*/ 0 h 260947"/>
              <a:gd name="connsiteX0" fmla="*/ 0 w 270474"/>
              <a:gd name="connsiteY0" fmla="*/ 260947 h 260947"/>
              <a:gd name="connsiteX1" fmla="*/ 42834 w 270474"/>
              <a:gd name="connsiteY1" fmla="*/ 142375 h 260947"/>
              <a:gd name="connsiteX2" fmla="*/ 168080 w 270474"/>
              <a:gd name="connsiteY2" fmla="*/ 193934 h 260947"/>
              <a:gd name="connsiteX3" fmla="*/ 270474 w 270474"/>
              <a:gd name="connsiteY3" fmla="*/ 0 h 260947"/>
              <a:gd name="connsiteX0" fmla="*/ 0 w 253805"/>
              <a:gd name="connsiteY0" fmla="*/ 239515 h 239515"/>
              <a:gd name="connsiteX1" fmla="*/ 42834 w 253805"/>
              <a:gd name="connsiteY1" fmla="*/ 120943 h 239515"/>
              <a:gd name="connsiteX2" fmla="*/ 168080 w 253805"/>
              <a:gd name="connsiteY2" fmla="*/ 172502 h 239515"/>
              <a:gd name="connsiteX3" fmla="*/ 253805 w 253805"/>
              <a:gd name="connsiteY3" fmla="*/ 0 h 239515"/>
              <a:gd name="connsiteX0" fmla="*/ 0 w 253805"/>
              <a:gd name="connsiteY0" fmla="*/ 222846 h 222846"/>
              <a:gd name="connsiteX1" fmla="*/ 42834 w 253805"/>
              <a:gd name="connsiteY1" fmla="*/ 120943 h 222846"/>
              <a:gd name="connsiteX2" fmla="*/ 168080 w 253805"/>
              <a:gd name="connsiteY2" fmla="*/ 172502 h 222846"/>
              <a:gd name="connsiteX3" fmla="*/ 253805 w 253805"/>
              <a:gd name="connsiteY3" fmla="*/ 0 h 222846"/>
              <a:gd name="connsiteX0" fmla="*/ 0 w 253805"/>
              <a:gd name="connsiteY0" fmla="*/ 222846 h 222846"/>
              <a:gd name="connsiteX1" fmla="*/ 42834 w 253805"/>
              <a:gd name="connsiteY1" fmla="*/ 120943 h 222846"/>
              <a:gd name="connsiteX2" fmla="*/ 168080 w 253805"/>
              <a:gd name="connsiteY2" fmla="*/ 172502 h 222846"/>
              <a:gd name="connsiteX3" fmla="*/ 253805 w 253805"/>
              <a:gd name="connsiteY3" fmla="*/ 0 h 222846"/>
              <a:gd name="connsiteX0" fmla="*/ 0 w 253805"/>
              <a:gd name="connsiteY0" fmla="*/ 222846 h 222846"/>
              <a:gd name="connsiteX1" fmla="*/ 42834 w 253805"/>
              <a:gd name="connsiteY1" fmla="*/ 120943 h 222846"/>
              <a:gd name="connsiteX2" fmla="*/ 168080 w 253805"/>
              <a:gd name="connsiteY2" fmla="*/ 172502 h 222846"/>
              <a:gd name="connsiteX3" fmla="*/ 253805 w 253805"/>
              <a:gd name="connsiteY3" fmla="*/ 0 h 222846"/>
              <a:gd name="connsiteX0" fmla="*/ 0 w 253805"/>
              <a:gd name="connsiteY0" fmla="*/ 222846 h 222846"/>
              <a:gd name="connsiteX1" fmla="*/ 42834 w 253805"/>
              <a:gd name="connsiteY1" fmla="*/ 120943 h 222846"/>
              <a:gd name="connsiteX2" fmla="*/ 168080 w 253805"/>
              <a:gd name="connsiteY2" fmla="*/ 172502 h 222846"/>
              <a:gd name="connsiteX3" fmla="*/ 253805 w 253805"/>
              <a:gd name="connsiteY3" fmla="*/ 0 h 222846"/>
              <a:gd name="connsiteX0" fmla="*/ 0 w 275236"/>
              <a:gd name="connsiteY0" fmla="*/ 282377 h 282377"/>
              <a:gd name="connsiteX1" fmla="*/ 64265 w 275236"/>
              <a:gd name="connsiteY1" fmla="*/ 120943 h 282377"/>
              <a:gd name="connsiteX2" fmla="*/ 189511 w 275236"/>
              <a:gd name="connsiteY2" fmla="*/ 172502 h 282377"/>
              <a:gd name="connsiteX3" fmla="*/ 275236 w 275236"/>
              <a:gd name="connsiteY3" fmla="*/ 0 h 282377"/>
              <a:gd name="connsiteX0" fmla="*/ 0 w 275236"/>
              <a:gd name="connsiteY0" fmla="*/ 282377 h 282377"/>
              <a:gd name="connsiteX1" fmla="*/ 42834 w 275236"/>
              <a:gd name="connsiteY1" fmla="*/ 199203 h 282377"/>
              <a:gd name="connsiteX2" fmla="*/ 64265 w 275236"/>
              <a:gd name="connsiteY2" fmla="*/ 120943 h 282377"/>
              <a:gd name="connsiteX3" fmla="*/ 189511 w 275236"/>
              <a:gd name="connsiteY3" fmla="*/ 172502 h 282377"/>
              <a:gd name="connsiteX4" fmla="*/ 275236 w 275236"/>
              <a:gd name="connsiteY4" fmla="*/ 0 h 282377"/>
              <a:gd name="connsiteX0" fmla="*/ 0 w 275236"/>
              <a:gd name="connsiteY0" fmla="*/ 282377 h 282377"/>
              <a:gd name="connsiteX1" fmla="*/ 71409 w 275236"/>
              <a:gd name="connsiteY1" fmla="*/ 237303 h 282377"/>
              <a:gd name="connsiteX2" fmla="*/ 64265 w 275236"/>
              <a:gd name="connsiteY2" fmla="*/ 120943 h 282377"/>
              <a:gd name="connsiteX3" fmla="*/ 189511 w 275236"/>
              <a:gd name="connsiteY3" fmla="*/ 172502 h 282377"/>
              <a:gd name="connsiteX4" fmla="*/ 275236 w 275236"/>
              <a:gd name="connsiteY4" fmla="*/ 0 h 282377"/>
              <a:gd name="connsiteX0" fmla="*/ 0 w 275236"/>
              <a:gd name="connsiteY0" fmla="*/ 282377 h 282377"/>
              <a:gd name="connsiteX1" fmla="*/ 85697 w 275236"/>
              <a:gd name="connsiteY1" fmla="*/ 251590 h 282377"/>
              <a:gd name="connsiteX2" fmla="*/ 64265 w 275236"/>
              <a:gd name="connsiteY2" fmla="*/ 120943 h 282377"/>
              <a:gd name="connsiteX3" fmla="*/ 189511 w 275236"/>
              <a:gd name="connsiteY3" fmla="*/ 172502 h 282377"/>
              <a:gd name="connsiteX4" fmla="*/ 275236 w 275236"/>
              <a:gd name="connsiteY4" fmla="*/ 0 h 282377"/>
              <a:gd name="connsiteX0" fmla="*/ 0 w 279999"/>
              <a:gd name="connsiteY0" fmla="*/ 256184 h 261842"/>
              <a:gd name="connsiteX1" fmla="*/ 90460 w 279999"/>
              <a:gd name="connsiteY1" fmla="*/ 251590 h 261842"/>
              <a:gd name="connsiteX2" fmla="*/ 69028 w 279999"/>
              <a:gd name="connsiteY2" fmla="*/ 120943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69028 w 279999"/>
              <a:gd name="connsiteY2" fmla="*/ 120943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78553 w 279999"/>
              <a:gd name="connsiteY2" fmla="*/ 135230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78553 w 279999"/>
              <a:gd name="connsiteY2" fmla="*/ 135230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78553 w 279999"/>
              <a:gd name="connsiteY2" fmla="*/ 135230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1842"/>
              <a:gd name="connsiteX1" fmla="*/ 92841 w 279999"/>
              <a:gd name="connsiteY1" fmla="*/ 251590 h 261842"/>
              <a:gd name="connsiteX2" fmla="*/ 78553 w 279999"/>
              <a:gd name="connsiteY2" fmla="*/ 135230 h 261842"/>
              <a:gd name="connsiteX3" fmla="*/ 194274 w 279999"/>
              <a:gd name="connsiteY3" fmla="*/ 172502 h 261842"/>
              <a:gd name="connsiteX4" fmla="*/ 279999 w 279999"/>
              <a:gd name="connsiteY4" fmla="*/ 0 h 261842"/>
              <a:gd name="connsiteX0" fmla="*/ 0 w 279999"/>
              <a:gd name="connsiteY0" fmla="*/ 256184 h 262886"/>
              <a:gd name="connsiteX1" fmla="*/ 92841 w 279999"/>
              <a:gd name="connsiteY1" fmla="*/ 251590 h 262886"/>
              <a:gd name="connsiteX2" fmla="*/ 78553 w 279999"/>
              <a:gd name="connsiteY2" fmla="*/ 135230 h 262886"/>
              <a:gd name="connsiteX3" fmla="*/ 194274 w 279999"/>
              <a:gd name="connsiteY3" fmla="*/ 172502 h 262886"/>
              <a:gd name="connsiteX4" fmla="*/ 279999 w 279999"/>
              <a:gd name="connsiteY4" fmla="*/ 0 h 262886"/>
              <a:gd name="connsiteX0" fmla="*/ 0 w 279999"/>
              <a:gd name="connsiteY0" fmla="*/ 256184 h 260193"/>
              <a:gd name="connsiteX1" fmla="*/ 92841 w 279999"/>
              <a:gd name="connsiteY1" fmla="*/ 251590 h 260193"/>
              <a:gd name="connsiteX2" fmla="*/ 78553 w 279999"/>
              <a:gd name="connsiteY2" fmla="*/ 135230 h 260193"/>
              <a:gd name="connsiteX3" fmla="*/ 194274 w 279999"/>
              <a:gd name="connsiteY3" fmla="*/ 172502 h 260193"/>
              <a:gd name="connsiteX4" fmla="*/ 279999 w 279999"/>
              <a:gd name="connsiteY4" fmla="*/ 0 h 260193"/>
              <a:gd name="connsiteX0" fmla="*/ 0 w 282380"/>
              <a:gd name="connsiteY0" fmla="*/ 256184 h 256681"/>
              <a:gd name="connsiteX1" fmla="*/ 95222 w 282380"/>
              <a:gd name="connsiteY1" fmla="*/ 251590 h 256681"/>
              <a:gd name="connsiteX2" fmla="*/ 80934 w 282380"/>
              <a:gd name="connsiteY2" fmla="*/ 135230 h 256681"/>
              <a:gd name="connsiteX3" fmla="*/ 196655 w 282380"/>
              <a:gd name="connsiteY3" fmla="*/ 172502 h 256681"/>
              <a:gd name="connsiteX4" fmla="*/ 282380 w 282380"/>
              <a:gd name="connsiteY4" fmla="*/ 0 h 256681"/>
              <a:gd name="connsiteX0" fmla="*/ 0 w 282380"/>
              <a:gd name="connsiteY0" fmla="*/ 256184 h 256681"/>
              <a:gd name="connsiteX1" fmla="*/ 95222 w 282380"/>
              <a:gd name="connsiteY1" fmla="*/ 251590 h 256681"/>
              <a:gd name="connsiteX2" fmla="*/ 80934 w 282380"/>
              <a:gd name="connsiteY2" fmla="*/ 135230 h 256681"/>
              <a:gd name="connsiteX3" fmla="*/ 196655 w 282380"/>
              <a:gd name="connsiteY3" fmla="*/ 172502 h 256681"/>
              <a:gd name="connsiteX4" fmla="*/ 282380 w 282380"/>
              <a:gd name="connsiteY4" fmla="*/ 0 h 256681"/>
              <a:gd name="connsiteX0" fmla="*/ 0 w 282380"/>
              <a:gd name="connsiteY0" fmla="*/ 256184 h 256681"/>
              <a:gd name="connsiteX1" fmla="*/ 95222 w 282380"/>
              <a:gd name="connsiteY1" fmla="*/ 251590 h 256681"/>
              <a:gd name="connsiteX2" fmla="*/ 80934 w 282380"/>
              <a:gd name="connsiteY2" fmla="*/ 135230 h 256681"/>
              <a:gd name="connsiteX3" fmla="*/ 196655 w 282380"/>
              <a:gd name="connsiteY3" fmla="*/ 172502 h 256681"/>
              <a:gd name="connsiteX4" fmla="*/ 282380 w 282380"/>
              <a:gd name="connsiteY4" fmla="*/ 0 h 256681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  <a:gd name="connsiteX0" fmla="*/ 0 w 282380"/>
              <a:gd name="connsiteY0" fmla="*/ 256184 h 258478"/>
              <a:gd name="connsiteX1" fmla="*/ 95222 w 282380"/>
              <a:gd name="connsiteY1" fmla="*/ 251590 h 258478"/>
              <a:gd name="connsiteX2" fmla="*/ 80934 w 282380"/>
              <a:gd name="connsiteY2" fmla="*/ 135230 h 258478"/>
              <a:gd name="connsiteX3" fmla="*/ 196655 w 282380"/>
              <a:gd name="connsiteY3" fmla="*/ 172502 h 258478"/>
              <a:gd name="connsiteX4" fmla="*/ 282380 w 282380"/>
              <a:gd name="connsiteY4" fmla="*/ 0 h 2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2380" h="258478">
                <a:moveTo>
                  <a:pt x="0" y="256184"/>
                </a:moveTo>
                <a:cubicBezTo>
                  <a:pt x="40478" y="223272"/>
                  <a:pt x="76971" y="276511"/>
                  <a:pt x="95222" y="251590"/>
                </a:cubicBezTo>
                <a:cubicBezTo>
                  <a:pt x="113473" y="226669"/>
                  <a:pt x="64029" y="148411"/>
                  <a:pt x="80934" y="135230"/>
                </a:cubicBezTo>
                <a:cubicBezTo>
                  <a:pt x="97839" y="122049"/>
                  <a:pt x="172606" y="197421"/>
                  <a:pt x="196655" y="172502"/>
                </a:cubicBezTo>
                <a:cubicBezTo>
                  <a:pt x="220704" y="147583"/>
                  <a:pt x="73695" y="81364"/>
                  <a:pt x="28238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Freeform 4"/>
          <p:cNvSpPr/>
          <p:nvPr/>
        </p:nvSpPr>
        <p:spPr bwMode="auto">
          <a:xfrm>
            <a:off x="6330750" y="3860771"/>
            <a:ext cx="68458" cy="272412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604" h="193407">
                <a:moveTo>
                  <a:pt x="39121" y="193407"/>
                </a:moveTo>
                <a:cubicBezTo>
                  <a:pt x="58542" y="119835"/>
                  <a:pt x="49387" y="79602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Freeform 19"/>
          <p:cNvSpPr/>
          <p:nvPr/>
        </p:nvSpPr>
        <p:spPr bwMode="auto">
          <a:xfrm>
            <a:off x="6472622" y="3736991"/>
            <a:ext cx="68458" cy="272412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604" h="193407">
                <a:moveTo>
                  <a:pt x="39121" y="193407"/>
                </a:moveTo>
                <a:cubicBezTo>
                  <a:pt x="58542" y="119835"/>
                  <a:pt x="49387" y="79602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6189974" y="4007142"/>
            <a:ext cx="68458" cy="272412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604" h="193407">
                <a:moveTo>
                  <a:pt x="39121" y="193407"/>
                </a:moveTo>
                <a:cubicBezTo>
                  <a:pt x="58542" y="119835"/>
                  <a:pt x="49387" y="79602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1" name="Freeform 30"/>
          <p:cNvSpPr/>
          <p:nvPr/>
        </p:nvSpPr>
        <p:spPr bwMode="auto">
          <a:xfrm flipH="1">
            <a:off x="5462942" y="3904149"/>
            <a:ext cx="135511" cy="255659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604" h="193407">
                <a:moveTo>
                  <a:pt x="39121" y="193407"/>
                </a:moveTo>
                <a:cubicBezTo>
                  <a:pt x="58542" y="119835"/>
                  <a:pt x="49387" y="79602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4" name="Freeform 33"/>
          <p:cNvSpPr/>
          <p:nvPr/>
        </p:nvSpPr>
        <p:spPr bwMode="auto">
          <a:xfrm flipH="1">
            <a:off x="5462942" y="3707724"/>
            <a:ext cx="135511" cy="255659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604" h="193407">
                <a:moveTo>
                  <a:pt x="39121" y="193407"/>
                </a:moveTo>
                <a:cubicBezTo>
                  <a:pt x="58542" y="119835"/>
                  <a:pt x="49387" y="79602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5" name="Freeform 34"/>
          <p:cNvSpPr/>
          <p:nvPr/>
        </p:nvSpPr>
        <p:spPr bwMode="auto">
          <a:xfrm flipH="1">
            <a:off x="5564050" y="3502897"/>
            <a:ext cx="135511" cy="255659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604" h="193407">
                <a:moveTo>
                  <a:pt x="39121" y="193407"/>
                </a:moveTo>
                <a:cubicBezTo>
                  <a:pt x="58542" y="119835"/>
                  <a:pt x="49387" y="79602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5084496" y="4492901"/>
            <a:ext cx="1179202" cy="185521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7210" h="131716">
                <a:moveTo>
                  <a:pt x="0" y="0"/>
                </a:moveTo>
                <a:cubicBezTo>
                  <a:pt x="314201" y="19297"/>
                  <a:pt x="240475" y="117765"/>
                  <a:pt x="380010" y="130630"/>
                </a:cubicBezTo>
                <a:cubicBezTo>
                  <a:pt x="519545" y="143495"/>
                  <a:pt x="466600" y="37111"/>
                  <a:pt x="837210" y="7719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8" name="Freeform 37"/>
          <p:cNvSpPr/>
          <p:nvPr/>
        </p:nvSpPr>
        <p:spPr bwMode="auto">
          <a:xfrm>
            <a:off x="5220007" y="4080870"/>
            <a:ext cx="1252615" cy="124958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37210" h="131716">
                <a:moveTo>
                  <a:pt x="0" y="0"/>
                </a:moveTo>
                <a:cubicBezTo>
                  <a:pt x="314201" y="19297"/>
                  <a:pt x="240475" y="117765"/>
                  <a:pt x="380010" y="130630"/>
                </a:cubicBezTo>
                <a:cubicBezTo>
                  <a:pt x="519545" y="143495"/>
                  <a:pt x="466600" y="37111"/>
                  <a:pt x="837210" y="7719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4" name="Freeform 23"/>
          <p:cNvSpPr/>
          <p:nvPr/>
        </p:nvSpPr>
        <p:spPr bwMode="auto">
          <a:xfrm flipH="1">
            <a:off x="3824451" y="3771607"/>
            <a:ext cx="501132" cy="101376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  <a:gd name="connsiteX0" fmla="*/ 145520 w 147697"/>
              <a:gd name="connsiteY0" fmla="*/ 157886 h 157886"/>
              <a:gd name="connsiteX1" fmla="*/ 0 w 147697"/>
              <a:gd name="connsiteY1" fmla="*/ 0 h 157886"/>
              <a:gd name="connsiteX0" fmla="*/ 145520 w 145520"/>
              <a:gd name="connsiteY0" fmla="*/ 157886 h 157886"/>
              <a:gd name="connsiteX1" fmla="*/ 0 w 145520"/>
              <a:gd name="connsiteY1" fmla="*/ 0 h 157886"/>
              <a:gd name="connsiteX0" fmla="*/ 158820 w 158820"/>
              <a:gd name="connsiteY0" fmla="*/ 76693 h 76693"/>
              <a:gd name="connsiteX1" fmla="*/ 0 w 158820"/>
              <a:gd name="connsiteY1" fmla="*/ 0 h 76693"/>
              <a:gd name="connsiteX0" fmla="*/ 158820 w 158820"/>
              <a:gd name="connsiteY0" fmla="*/ 76693 h 76693"/>
              <a:gd name="connsiteX1" fmla="*/ 0 w 158820"/>
              <a:gd name="connsiteY1" fmla="*/ 0 h 76693"/>
              <a:gd name="connsiteX0" fmla="*/ 158820 w 158820"/>
              <a:gd name="connsiteY0" fmla="*/ 76693 h 76693"/>
              <a:gd name="connsiteX1" fmla="*/ 0 w 158820"/>
              <a:gd name="connsiteY1" fmla="*/ 0 h 76693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51913 w 188080"/>
              <a:gd name="connsiteY1" fmla="*/ 33309 h 61469"/>
              <a:gd name="connsiteX2" fmla="*/ 0 w 188080"/>
              <a:gd name="connsiteY2" fmla="*/ 0 h 61469"/>
              <a:gd name="connsiteX0" fmla="*/ 188080 w 188080"/>
              <a:gd name="connsiteY0" fmla="*/ 61469 h 61469"/>
              <a:gd name="connsiteX1" fmla="*/ 51913 w 188080"/>
              <a:gd name="connsiteY1" fmla="*/ 33309 h 61469"/>
              <a:gd name="connsiteX2" fmla="*/ 0 w 188080"/>
              <a:gd name="connsiteY2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98720 w 198720"/>
              <a:gd name="connsiteY0" fmla="*/ 76692 h 76692"/>
              <a:gd name="connsiteX1" fmla="*/ 0 w 198720"/>
              <a:gd name="connsiteY1" fmla="*/ 0 h 7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720" h="76692">
                <a:moveTo>
                  <a:pt x="198720" y="76692"/>
                </a:moveTo>
                <a:cubicBezTo>
                  <a:pt x="109427" y="-2157"/>
                  <a:pt x="81313" y="71237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5" name="Freeform 24"/>
          <p:cNvSpPr/>
          <p:nvPr/>
        </p:nvSpPr>
        <p:spPr bwMode="auto">
          <a:xfrm flipH="1">
            <a:off x="4075017" y="3529350"/>
            <a:ext cx="501132" cy="101376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  <a:gd name="connsiteX0" fmla="*/ 145520 w 147697"/>
              <a:gd name="connsiteY0" fmla="*/ 157886 h 157886"/>
              <a:gd name="connsiteX1" fmla="*/ 0 w 147697"/>
              <a:gd name="connsiteY1" fmla="*/ 0 h 157886"/>
              <a:gd name="connsiteX0" fmla="*/ 145520 w 145520"/>
              <a:gd name="connsiteY0" fmla="*/ 157886 h 157886"/>
              <a:gd name="connsiteX1" fmla="*/ 0 w 145520"/>
              <a:gd name="connsiteY1" fmla="*/ 0 h 157886"/>
              <a:gd name="connsiteX0" fmla="*/ 158820 w 158820"/>
              <a:gd name="connsiteY0" fmla="*/ 76693 h 76693"/>
              <a:gd name="connsiteX1" fmla="*/ 0 w 158820"/>
              <a:gd name="connsiteY1" fmla="*/ 0 h 76693"/>
              <a:gd name="connsiteX0" fmla="*/ 158820 w 158820"/>
              <a:gd name="connsiteY0" fmla="*/ 76693 h 76693"/>
              <a:gd name="connsiteX1" fmla="*/ 0 w 158820"/>
              <a:gd name="connsiteY1" fmla="*/ 0 h 76693"/>
              <a:gd name="connsiteX0" fmla="*/ 158820 w 158820"/>
              <a:gd name="connsiteY0" fmla="*/ 76693 h 76693"/>
              <a:gd name="connsiteX1" fmla="*/ 0 w 158820"/>
              <a:gd name="connsiteY1" fmla="*/ 0 h 76693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51913 w 188080"/>
              <a:gd name="connsiteY1" fmla="*/ 33309 h 61469"/>
              <a:gd name="connsiteX2" fmla="*/ 0 w 188080"/>
              <a:gd name="connsiteY2" fmla="*/ 0 h 61469"/>
              <a:gd name="connsiteX0" fmla="*/ 188080 w 188080"/>
              <a:gd name="connsiteY0" fmla="*/ 61469 h 61469"/>
              <a:gd name="connsiteX1" fmla="*/ 51913 w 188080"/>
              <a:gd name="connsiteY1" fmla="*/ 33309 h 61469"/>
              <a:gd name="connsiteX2" fmla="*/ 0 w 188080"/>
              <a:gd name="connsiteY2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98720 w 198720"/>
              <a:gd name="connsiteY0" fmla="*/ 76692 h 76692"/>
              <a:gd name="connsiteX1" fmla="*/ 0 w 198720"/>
              <a:gd name="connsiteY1" fmla="*/ 0 h 7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720" h="76692">
                <a:moveTo>
                  <a:pt x="198720" y="76692"/>
                </a:moveTo>
                <a:cubicBezTo>
                  <a:pt x="109427" y="-2157"/>
                  <a:pt x="81313" y="71237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6" name="Freeform 25"/>
          <p:cNvSpPr/>
          <p:nvPr/>
        </p:nvSpPr>
        <p:spPr bwMode="auto">
          <a:xfrm flipH="1">
            <a:off x="4353397" y="3337780"/>
            <a:ext cx="501132" cy="101376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  <a:gd name="connsiteX0" fmla="*/ 145520 w 147697"/>
              <a:gd name="connsiteY0" fmla="*/ 157886 h 157886"/>
              <a:gd name="connsiteX1" fmla="*/ 0 w 147697"/>
              <a:gd name="connsiteY1" fmla="*/ 0 h 157886"/>
              <a:gd name="connsiteX0" fmla="*/ 145520 w 145520"/>
              <a:gd name="connsiteY0" fmla="*/ 157886 h 157886"/>
              <a:gd name="connsiteX1" fmla="*/ 0 w 145520"/>
              <a:gd name="connsiteY1" fmla="*/ 0 h 157886"/>
              <a:gd name="connsiteX0" fmla="*/ 158820 w 158820"/>
              <a:gd name="connsiteY0" fmla="*/ 76693 h 76693"/>
              <a:gd name="connsiteX1" fmla="*/ 0 w 158820"/>
              <a:gd name="connsiteY1" fmla="*/ 0 h 76693"/>
              <a:gd name="connsiteX0" fmla="*/ 158820 w 158820"/>
              <a:gd name="connsiteY0" fmla="*/ 76693 h 76693"/>
              <a:gd name="connsiteX1" fmla="*/ 0 w 158820"/>
              <a:gd name="connsiteY1" fmla="*/ 0 h 76693"/>
              <a:gd name="connsiteX0" fmla="*/ 158820 w 158820"/>
              <a:gd name="connsiteY0" fmla="*/ 76693 h 76693"/>
              <a:gd name="connsiteX1" fmla="*/ 0 w 158820"/>
              <a:gd name="connsiteY1" fmla="*/ 0 h 76693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51913 w 188080"/>
              <a:gd name="connsiteY1" fmla="*/ 33309 h 61469"/>
              <a:gd name="connsiteX2" fmla="*/ 0 w 188080"/>
              <a:gd name="connsiteY2" fmla="*/ 0 h 61469"/>
              <a:gd name="connsiteX0" fmla="*/ 188080 w 188080"/>
              <a:gd name="connsiteY0" fmla="*/ 61469 h 61469"/>
              <a:gd name="connsiteX1" fmla="*/ 51913 w 188080"/>
              <a:gd name="connsiteY1" fmla="*/ 33309 h 61469"/>
              <a:gd name="connsiteX2" fmla="*/ 0 w 188080"/>
              <a:gd name="connsiteY2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88080 w 188080"/>
              <a:gd name="connsiteY0" fmla="*/ 61469 h 61469"/>
              <a:gd name="connsiteX1" fmla="*/ 0 w 188080"/>
              <a:gd name="connsiteY1" fmla="*/ 0 h 61469"/>
              <a:gd name="connsiteX0" fmla="*/ 198720 w 198720"/>
              <a:gd name="connsiteY0" fmla="*/ 76692 h 76692"/>
              <a:gd name="connsiteX1" fmla="*/ 0 w 198720"/>
              <a:gd name="connsiteY1" fmla="*/ 0 h 76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8720" h="76692">
                <a:moveTo>
                  <a:pt x="198720" y="76692"/>
                </a:moveTo>
                <a:cubicBezTo>
                  <a:pt x="109427" y="-2157"/>
                  <a:pt x="81313" y="71237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Flow Physics: Wakes and Turbulence</a:t>
            </a:r>
            <a:endParaRPr lang="en-US" dirty="0"/>
          </a:p>
        </p:txBody>
      </p:sp>
      <p:sp>
        <p:nvSpPr>
          <p:cNvPr id="14" name="Callout 5 249"/>
          <p:cNvSpPr/>
          <p:nvPr/>
        </p:nvSpPr>
        <p:spPr bwMode="auto">
          <a:xfrm>
            <a:off x="6660709" y="4942389"/>
            <a:ext cx="995944" cy="308233"/>
          </a:xfrm>
          <a:prstGeom prst="accentCallout1">
            <a:avLst>
              <a:gd name="adj1" fmla="val 39341"/>
              <a:gd name="adj2" fmla="val -7568"/>
              <a:gd name="adj3" fmla="val -85523"/>
              <a:gd name="adj4" fmla="val -91124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anchor="b"/>
          <a:lstStyle/>
          <a:p>
            <a:pPr algn="l"/>
            <a:r>
              <a:rPr lang="en-US" sz="1000" b="1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Speed </a:t>
            </a:r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deficit</a:t>
            </a:r>
            <a:endParaRPr lang="en-US" sz="1000" b="1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7" name="Callout 5 249"/>
          <p:cNvSpPr/>
          <p:nvPr/>
        </p:nvSpPr>
        <p:spPr bwMode="auto">
          <a:xfrm>
            <a:off x="3538309" y="5133336"/>
            <a:ext cx="1431788" cy="246221"/>
          </a:xfrm>
          <a:prstGeom prst="accentCallout1">
            <a:avLst>
              <a:gd name="adj1" fmla="val 35113"/>
              <a:gd name="adj2" fmla="val -6526"/>
              <a:gd name="adj3" fmla="val -61291"/>
              <a:gd name="adj4" fmla="val -35818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anchor="b"/>
          <a:lstStyle/>
          <a:p>
            <a:pPr algn="l"/>
            <a:r>
              <a:rPr lang="en-US" sz="1000" b="1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Ambient turbulence</a:t>
            </a:r>
          </a:p>
        </p:txBody>
      </p:sp>
      <p:sp>
        <p:nvSpPr>
          <p:cNvPr id="18" name="Callout 5 249"/>
          <p:cNvSpPr/>
          <p:nvPr/>
        </p:nvSpPr>
        <p:spPr bwMode="auto">
          <a:xfrm rot="5400000">
            <a:off x="2229785" y="2501242"/>
            <a:ext cx="646331" cy="1836105"/>
          </a:xfrm>
          <a:prstGeom prst="accentCallout1">
            <a:avLst>
              <a:gd name="adj1" fmla="val 32354"/>
              <a:gd name="adj2" fmla="val 109374"/>
              <a:gd name="adj3" fmla="val 2655"/>
              <a:gd name="adj4" fmla="val 182896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wrap="square" anchor="b"/>
          <a:lstStyle/>
          <a:p>
            <a:pPr algn="r"/>
            <a:r>
              <a:rPr lang="en-US" sz="1000" b="1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Mechanically generated turbulence (high frequency &amp; fast decay)</a:t>
            </a:r>
          </a:p>
        </p:txBody>
      </p:sp>
      <p:sp>
        <p:nvSpPr>
          <p:cNvPr id="36" name="Callout 5 249"/>
          <p:cNvSpPr/>
          <p:nvPr/>
        </p:nvSpPr>
        <p:spPr bwMode="auto">
          <a:xfrm rot="5400000">
            <a:off x="7168222" y="1721956"/>
            <a:ext cx="646331" cy="1756979"/>
          </a:xfrm>
          <a:prstGeom prst="accentCallout1">
            <a:avLst>
              <a:gd name="adj1" fmla="val 61328"/>
              <a:gd name="adj2" fmla="val 111733"/>
              <a:gd name="adj3" fmla="val 98648"/>
              <a:gd name="adj4" fmla="val 219202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wrap="square" anchor="b"/>
          <a:lstStyle/>
          <a:p>
            <a:pPr algn="l"/>
            <a:r>
              <a:rPr lang="en-US" sz="1000" b="1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Mixing due to speed gradient (shear-generated turbulence)</a:t>
            </a:r>
          </a:p>
        </p:txBody>
      </p:sp>
      <p:sp>
        <p:nvSpPr>
          <p:cNvPr id="23" name="Callout 5 249"/>
          <p:cNvSpPr/>
          <p:nvPr/>
        </p:nvSpPr>
        <p:spPr bwMode="auto">
          <a:xfrm>
            <a:off x="6756591" y="4372066"/>
            <a:ext cx="1708857" cy="400110"/>
          </a:xfrm>
          <a:prstGeom prst="accentCallout1">
            <a:avLst>
              <a:gd name="adj1" fmla="val 52228"/>
              <a:gd name="adj2" fmla="val -4185"/>
              <a:gd name="adj3" fmla="val 12980"/>
              <a:gd name="adj4" fmla="val -36635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anchor="b"/>
          <a:lstStyle/>
          <a:p>
            <a:pPr algn="l"/>
            <a:r>
              <a:rPr lang="en-US" sz="1000" b="1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Recovery rate influenced by ambient turbulence</a:t>
            </a:r>
          </a:p>
        </p:txBody>
      </p:sp>
      <p:sp>
        <p:nvSpPr>
          <p:cNvPr id="27" name="Callout 5 249"/>
          <p:cNvSpPr/>
          <p:nvPr/>
        </p:nvSpPr>
        <p:spPr bwMode="auto">
          <a:xfrm rot="5400000">
            <a:off x="3514756" y="1580539"/>
            <a:ext cx="492443" cy="1885926"/>
          </a:xfrm>
          <a:prstGeom prst="accentCallout1">
            <a:avLst>
              <a:gd name="adj1" fmla="val 41136"/>
              <a:gd name="adj2" fmla="val 112675"/>
              <a:gd name="adj3" fmla="val 24050"/>
              <a:gd name="adj4" fmla="val 230375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wrap="square" anchor="b"/>
          <a:lstStyle/>
          <a:p>
            <a:pPr algn="r"/>
            <a:r>
              <a:rPr lang="en-US" sz="1000" b="1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Suck-in from BL top due to low pressure in wake</a:t>
            </a:r>
          </a:p>
        </p:txBody>
      </p:sp>
      <p:grpSp>
        <p:nvGrpSpPr>
          <p:cNvPr id="6" name="Group 5"/>
          <p:cNvGrpSpPr/>
          <p:nvPr/>
        </p:nvGrpSpPr>
        <p:grpSpPr>
          <a:xfrm rot="16200000">
            <a:off x="-462443" y="4419058"/>
            <a:ext cx="2183066" cy="1153248"/>
            <a:chOff x="155575" y="-1690689"/>
            <a:chExt cx="5286375" cy="3524252"/>
          </a:xfrm>
          <a:effectLst/>
        </p:grpSpPr>
        <p:pic>
          <p:nvPicPr>
            <p:cNvPr id="12292" name="Picture 4" descr="http://bifd2013.technion.ac.il/PicturesMEK-filer/image002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575" y="-1690688"/>
              <a:ext cx="1943100" cy="352425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94" name="Picture 6" descr="http://bifd2013.technion.ac.il/PicturesMEK-filer/image003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8675" y="-1690689"/>
              <a:ext cx="3343275" cy="3524251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Callout 5 249"/>
          <p:cNvSpPr/>
          <p:nvPr/>
        </p:nvSpPr>
        <p:spPr bwMode="auto">
          <a:xfrm>
            <a:off x="352785" y="3927729"/>
            <a:ext cx="878354" cy="2159485"/>
          </a:xfrm>
          <a:prstGeom prst="accentCallout1">
            <a:avLst>
              <a:gd name="adj1" fmla="val 6481"/>
              <a:gd name="adj2" fmla="val 104122"/>
              <a:gd name="adj3" fmla="val 11902"/>
              <a:gd name="adj4" fmla="val 162990"/>
            </a:avLst>
          </a:prstGeom>
          <a:noFill/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anchor="t"/>
          <a:lstStyle/>
          <a:p>
            <a:pPr algn="r"/>
            <a:r>
              <a:rPr lang="en-US" sz="1000" b="1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Vortex breakdown</a:t>
            </a:r>
          </a:p>
        </p:txBody>
      </p:sp>
    </p:spTree>
    <p:extLst>
      <p:ext uri="{BB962C8B-B14F-4D97-AF65-F5344CB8AC3E}">
        <p14:creationId xmlns:p14="http://schemas.microsoft.com/office/powerpoint/2010/main" val="318162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03197" y="921816"/>
            <a:ext cx="8440803" cy="1143000"/>
          </a:xfrm>
        </p:spPr>
        <p:txBody>
          <a:bodyPr/>
          <a:lstStyle/>
          <a:p>
            <a:pPr algn="l"/>
            <a:r>
              <a:rPr lang="de-DE" sz="4800" i="1" spc="-50" dirty="0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Thank you for </a:t>
            </a:r>
            <a:r>
              <a:rPr lang="de-DE" sz="4800" i="1" spc="-50" dirty="0" err="1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your</a:t>
            </a:r>
            <a:r>
              <a:rPr lang="de-DE" sz="4800" i="1" spc="-50" dirty="0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 </a:t>
            </a:r>
            <a:r>
              <a:rPr lang="de-DE" sz="4800" i="1" spc="-50" dirty="0" err="1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attention</a:t>
            </a:r>
            <a:r>
              <a:rPr lang="de-DE" sz="4800" i="1" spc="-50" dirty="0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 </a:t>
            </a:r>
            <a:r>
              <a:rPr lang="de-DE" sz="4800" i="1" spc="-50" dirty="0" err="1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and</a:t>
            </a:r>
            <a:r>
              <a:rPr lang="de-DE" sz="4800" i="1" spc="-50" dirty="0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…</a:t>
            </a:r>
            <a:endParaRPr lang="en-US" sz="4800" i="1" spc="-50" dirty="0">
              <a:solidFill>
                <a:srgbClr val="0065BD"/>
              </a:solidFill>
              <a:latin typeface="Notera Personal Use Only" panose="02000000000000000000" pitchFamily="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046" y="3585388"/>
            <a:ext cx="5530930" cy="1296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le 7"/>
          <p:cNvSpPr txBox="1">
            <a:spLocks/>
          </p:cNvSpPr>
          <p:nvPr/>
        </p:nvSpPr>
        <p:spPr bwMode="auto">
          <a:xfrm>
            <a:off x="548640" y="3306006"/>
            <a:ext cx="2782288" cy="190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pPr algn="r"/>
            <a:r>
              <a:rPr lang="de-DE" sz="4800" i="1" u="none" kern="0" dirty="0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…</a:t>
            </a:r>
            <a:r>
              <a:rPr lang="de-DE" sz="4800" i="1" u="none" kern="0" dirty="0" err="1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see</a:t>
            </a:r>
            <a:r>
              <a:rPr lang="de-DE" sz="4800" i="1" u="none" kern="0" dirty="0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 </a:t>
            </a:r>
            <a:r>
              <a:rPr lang="de-DE" sz="4800" i="1" u="none" kern="0" dirty="0" err="1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you</a:t>
            </a:r>
            <a:r>
              <a:rPr lang="de-DE" sz="4800" i="1" u="none" kern="0" dirty="0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 </a:t>
            </a:r>
          </a:p>
          <a:p>
            <a:pPr algn="r"/>
            <a:r>
              <a:rPr lang="de-DE" sz="4800" i="1" u="none" kern="0" dirty="0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in </a:t>
            </a:r>
            <a:r>
              <a:rPr lang="de-DE" sz="4800" i="1" u="none" kern="0" dirty="0" err="1" smtClean="0">
                <a:solidFill>
                  <a:srgbClr val="0065BD"/>
                </a:solidFill>
                <a:latin typeface="Notera Personal Use Only" panose="02000000000000000000" pitchFamily="2" charset="0"/>
              </a:rPr>
              <a:t>Munich</a:t>
            </a:r>
            <a:endParaRPr lang="en-US" sz="4800" i="1" u="none" kern="0" dirty="0">
              <a:solidFill>
                <a:srgbClr val="0065BD"/>
              </a:solidFill>
              <a:latin typeface="Notera Personal Use Only" panose="02000000000000000000" pitchFamily="2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161" y="2546325"/>
            <a:ext cx="1194760" cy="557554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Rectangle 2"/>
          <p:cNvSpPr/>
          <p:nvPr/>
        </p:nvSpPr>
        <p:spPr>
          <a:xfrm>
            <a:off x="6200410" y="5034632"/>
            <a:ext cx="2716566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6646545" algn="r"/>
              </a:tabLst>
            </a:pPr>
            <a:r>
              <a:rPr lang="en-US" sz="1400" b="1" u="none" dirty="0">
                <a:solidFill>
                  <a:srgbClr val="0065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Email: info@torque2016.org     </a:t>
            </a:r>
            <a:endParaRPr lang="en-US" sz="1400" b="1" u="none" dirty="0" smtClean="0">
              <a:solidFill>
                <a:srgbClr val="0065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6646545" algn="r"/>
              </a:tabLst>
            </a:pPr>
            <a:r>
              <a:rPr lang="en-US" sz="1400" b="1" u="none" dirty="0" smtClean="0">
                <a:solidFill>
                  <a:srgbClr val="0065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Web</a:t>
            </a:r>
            <a:r>
              <a:rPr lang="en-US" sz="1400" b="1" u="none" dirty="0">
                <a:solidFill>
                  <a:srgbClr val="0065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400" b="1" u="none" dirty="0" smtClean="0">
                <a:solidFill>
                  <a:srgbClr val="0065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www.torque2016.org </a:t>
            </a:r>
            <a:endParaRPr lang="en-US" sz="1400" b="1" u="none" dirty="0">
              <a:solidFill>
                <a:srgbClr val="0065B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5821161" y="3234417"/>
            <a:ext cx="1982356" cy="279643"/>
            <a:chOff x="0" y="0"/>
            <a:chExt cx="2682889" cy="379039"/>
          </a:xfrm>
          <a:effectLst/>
        </p:grpSpPr>
        <p:pic>
          <p:nvPicPr>
            <p:cNvPr id="16" name="Picture 15" descr="C:\Users\Carlo_Acer\OneDrive\Department\TUM\Corporate Design\TUM Official Templates\TUMLogo_mZ_L_Vollflaeche_blau_RGB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064"/>
            <a:stretch/>
          </p:blipFill>
          <p:spPr bwMode="auto">
            <a:xfrm>
              <a:off x="798844" y="0"/>
              <a:ext cx="1884045" cy="362585"/>
            </a:xfrm>
            <a:prstGeom prst="rect">
              <a:avLst/>
            </a:prstGeom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7" name="Picture 16" descr="C:\Users\Carlo_Acer\OneDrive\Department\TUM\Corporate Design\TUM Official Templates\TUMLogo_mZ_L_Vollflaeche_blau_RGB.pn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901" t="-3274" b="-1"/>
            <a:stretch/>
          </p:blipFill>
          <p:spPr bwMode="auto">
            <a:xfrm>
              <a:off x="0" y="5024"/>
              <a:ext cx="699135" cy="374015"/>
            </a:xfrm>
            <a:prstGeom prst="rect">
              <a:avLst/>
            </a:prstGeom>
            <a:ln>
              <a:noFill/>
            </a:ln>
            <a:effectLst/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627" y="2171307"/>
            <a:ext cx="5518577" cy="15665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544199" y="2192842"/>
            <a:ext cx="2788074" cy="661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2600" b="1" i="0" u="none" strike="noStrike" cap="none" normalizeH="0" baseline="0" dirty="0" smtClean="0">
                <a:ln>
                  <a:noFill/>
                </a:ln>
                <a:solidFill>
                  <a:srgbClr val="0065BD"/>
                </a:solidFill>
                <a:effectLst/>
                <a:latin typeface="TUM Neue Helvetica 55 Regular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TORQUE 2016</a:t>
            </a:r>
            <a:endParaRPr kumimoji="0" lang="en-US" alt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1020" b="1" i="0" u="none" strike="noStrike" cap="none" normalizeH="0" baseline="0" dirty="0" smtClean="0">
                <a:ln>
                  <a:noFill/>
                </a:ln>
                <a:solidFill>
                  <a:srgbClr val="0065BD"/>
                </a:solidFill>
                <a:effectLst/>
                <a:latin typeface="TUM Neue Helvetica 55 Regular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Munich, Germany, 5-7 October 2016</a:t>
            </a:r>
            <a:endParaRPr kumimoji="0" lang="en-US" altLang="en-US" sz="102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1671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irishweatheronline.com/wp-content/uploads/2011/04/Normally-invisible-wind-wind-wakes-take-shape-in-the-clouds-behind-the-Horns-Rev-offshore-wind-farm-west-of-Denmark.-Image-Vattenf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985" y="1004190"/>
            <a:ext cx="7322393" cy="5491800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Wind Farm Effects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4151870" y="3830595"/>
            <a:ext cx="1285159" cy="179173"/>
          </a:xfrm>
          <a:prstGeom prst="straightConnector1">
            <a:avLst/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cxnSp>
        <p:nvCxnSpPr>
          <p:cNvPr id="33" name="Straight Arrow Connector 32"/>
          <p:cNvCxnSpPr/>
          <p:nvPr/>
        </p:nvCxnSpPr>
        <p:spPr bwMode="auto">
          <a:xfrm flipH="1" flipV="1">
            <a:off x="4683211" y="3651422"/>
            <a:ext cx="753818" cy="179173"/>
          </a:xfrm>
          <a:prstGeom prst="straightConnector1">
            <a:avLst/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cxnSp>
        <p:nvCxnSpPr>
          <p:cNvPr id="39" name="Straight Arrow Connector 38"/>
          <p:cNvCxnSpPr/>
          <p:nvPr/>
        </p:nvCxnSpPr>
        <p:spPr bwMode="auto">
          <a:xfrm flipH="1" flipV="1">
            <a:off x="5066270" y="3435178"/>
            <a:ext cx="370759" cy="395417"/>
          </a:xfrm>
          <a:prstGeom prst="straightConnector1">
            <a:avLst/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 flipH="1" flipV="1">
            <a:off x="5344297" y="3262184"/>
            <a:ext cx="92732" cy="568411"/>
          </a:xfrm>
          <a:prstGeom prst="straightConnector1">
            <a:avLst/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sp>
        <p:nvSpPr>
          <p:cNvPr id="25" name="Callout 5 249"/>
          <p:cNvSpPr/>
          <p:nvPr/>
        </p:nvSpPr>
        <p:spPr bwMode="auto">
          <a:xfrm rot="5400000">
            <a:off x="2308230" y="2060578"/>
            <a:ext cx="492443" cy="1760222"/>
          </a:xfrm>
          <a:prstGeom prst="accentCallout1">
            <a:avLst>
              <a:gd name="adj1" fmla="val 16566"/>
              <a:gd name="adj2" fmla="val 112677"/>
              <a:gd name="adj3" fmla="val 42817"/>
              <a:gd name="adj4" fmla="val 217829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wrap="square" anchor="b"/>
          <a:lstStyle/>
          <a:p>
            <a:pPr algn="r"/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Increased fatigue </a:t>
            </a:r>
            <a:r>
              <a:rPr lang="en-US" sz="1000" b="1" u="none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damage Reduced </a:t>
            </a:r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life</a:t>
            </a:r>
            <a:endParaRPr lang="en-US" sz="1000" b="1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6" name="Callout 5 249"/>
          <p:cNvSpPr/>
          <p:nvPr/>
        </p:nvSpPr>
        <p:spPr bwMode="auto">
          <a:xfrm>
            <a:off x="5534743" y="2910626"/>
            <a:ext cx="3171635" cy="1513267"/>
          </a:xfrm>
          <a:prstGeom prst="accentCallout1">
            <a:avLst>
              <a:gd name="adj1" fmla="val 60453"/>
              <a:gd name="adj2" fmla="val -2905"/>
              <a:gd name="adj3" fmla="val 101821"/>
              <a:gd name="adj4" fmla="val -64392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anchor="t"/>
          <a:lstStyle/>
          <a:p>
            <a:pPr algn="l"/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Reduced power output</a:t>
            </a:r>
            <a:endParaRPr lang="en-US" sz="1000" b="1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2276" y="3186911"/>
            <a:ext cx="3031315" cy="1132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401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www.irishweatheronline.com/wp-content/uploads/2011/04/Normally-invisible-wind-wind-wakes-take-shape-in-the-clouds-behind-the-Horns-Rev-offshore-wind-farm-west-of-Denmark.-Image-Vattenf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985" y="1004190"/>
            <a:ext cx="7322393" cy="5491800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21"/>
          <p:cNvSpPr/>
          <p:nvPr/>
        </p:nvSpPr>
        <p:spPr bwMode="auto">
          <a:xfrm rot="5970951">
            <a:off x="5482877" y="4735960"/>
            <a:ext cx="68458" cy="272412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604" h="193407">
                <a:moveTo>
                  <a:pt x="39121" y="193407"/>
                </a:moveTo>
                <a:cubicBezTo>
                  <a:pt x="58542" y="119835"/>
                  <a:pt x="49387" y="79602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5650280" y="4018603"/>
            <a:ext cx="1363928" cy="796439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686385"/>
              <a:gd name="connsiteY0" fmla="*/ 593189 h 723977"/>
              <a:gd name="connsiteX1" fmla="*/ 380010 w 686385"/>
              <a:gd name="connsiteY1" fmla="*/ 723819 h 723977"/>
              <a:gd name="connsiteX2" fmla="*/ 686385 w 686385"/>
              <a:gd name="connsiteY2" fmla="*/ 1502 h 723977"/>
              <a:gd name="connsiteX0" fmla="*/ 0 w 686385"/>
              <a:gd name="connsiteY0" fmla="*/ 591687 h 591687"/>
              <a:gd name="connsiteX1" fmla="*/ 686385 w 686385"/>
              <a:gd name="connsiteY1" fmla="*/ 0 h 591687"/>
              <a:gd name="connsiteX0" fmla="*/ 0 w 633924"/>
              <a:gd name="connsiteY0" fmla="*/ 598244 h 598244"/>
              <a:gd name="connsiteX1" fmla="*/ 633924 w 633924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981479"/>
              <a:gd name="connsiteY0" fmla="*/ 696608 h 696608"/>
              <a:gd name="connsiteX1" fmla="*/ 981479 w 981479"/>
              <a:gd name="connsiteY1" fmla="*/ 0 h 696608"/>
              <a:gd name="connsiteX0" fmla="*/ 0 w 915902"/>
              <a:gd name="connsiteY0" fmla="*/ 611359 h 611359"/>
              <a:gd name="connsiteX1" fmla="*/ 915902 w 915902"/>
              <a:gd name="connsiteY1" fmla="*/ 0 h 611359"/>
              <a:gd name="connsiteX0" fmla="*/ 0 w 948690"/>
              <a:gd name="connsiteY0" fmla="*/ 637590 h 637590"/>
              <a:gd name="connsiteX1" fmla="*/ 948690 w 948690"/>
              <a:gd name="connsiteY1" fmla="*/ 0 h 637590"/>
              <a:gd name="connsiteX0" fmla="*/ 0 w 968363"/>
              <a:gd name="connsiteY0" fmla="*/ 565456 h 565456"/>
              <a:gd name="connsiteX1" fmla="*/ 968363 w 968363"/>
              <a:gd name="connsiteY1" fmla="*/ 0 h 565456"/>
              <a:gd name="connsiteX0" fmla="*/ 0 w 968363"/>
              <a:gd name="connsiteY0" fmla="*/ 565456 h 565456"/>
              <a:gd name="connsiteX1" fmla="*/ 968363 w 968363"/>
              <a:gd name="connsiteY1" fmla="*/ 0 h 56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68363" h="565456">
                <a:moveTo>
                  <a:pt x="0" y="565456"/>
                </a:moveTo>
                <a:cubicBezTo>
                  <a:pt x="167590" y="320137"/>
                  <a:pt x="630274" y="146954"/>
                  <a:pt x="968363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Wind Farm Control</a:t>
            </a:r>
            <a:endParaRPr lang="en-US" dirty="0"/>
          </a:p>
        </p:txBody>
      </p:sp>
      <p:sp>
        <p:nvSpPr>
          <p:cNvPr id="23" name="Callout 5 249"/>
          <p:cNvSpPr/>
          <p:nvPr/>
        </p:nvSpPr>
        <p:spPr bwMode="auto">
          <a:xfrm>
            <a:off x="6165464" y="5024399"/>
            <a:ext cx="1708857" cy="400110"/>
          </a:xfrm>
          <a:prstGeom prst="accentCallout1">
            <a:avLst>
              <a:gd name="adj1" fmla="val 52228"/>
              <a:gd name="adj2" fmla="val -4185"/>
              <a:gd name="adj3" fmla="val 12980"/>
              <a:gd name="adj4" fmla="val -36635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anchor="b"/>
          <a:lstStyle/>
          <a:p>
            <a:pPr algn="l"/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Yaw and/or cyclic pitch to deflect wake</a:t>
            </a:r>
            <a:endParaRPr lang="en-US" sz="1000" b="1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5377115" y="3831645"/>
            <a:ext cx="1290037" cy="861093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686385"/>
              <a:gd name="connsiteY0" fmla="*/ 593189 h 723977"/>
              <a:gd name="connsiteX1" fmla="*/ 380010 w 686385"/>
              <a:gd name="connsiteY1" fmla="*/ 723819 h 723977"/>
              <a:gd name="connsiteX2" fmla="*/ 686385 w 686385"/>
              <a:gd name="connsiteY2" fmla="*/ 1502 h 723977"/>
              <a:gd name="connsiteX0" fmla="*/ 0 w 686385"/>
              <a:gd name="connsiteY0" fmla="*/ 591687 h 591687"/>
              <a:gd name="connsiteX1" fmla="*/ 686385 w 686385"/>
              <a:gd name="connsiteY1" fmla="*/ 0 h 591687"/>
              <a:gd name="connsiteX0" fmla="*/ 0 w 633924"/>
              <a:gd name="connsiteY0" fmla="*/ 598244 h 598244"/>
              <a:gd name="connsiteX1" fmla="*/ 633924 w 633924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981479"/>
              <a:gd name="connsiteY0" fmla="*/ 696608 h 696608"/>
              <a:gd name="connsiteX1" fmla="*/ 981479 w 981479"/>
              <a:gd name="connsiteY1" fmla="*/ 0 h 696608"/>
              <a:gd name="connsiteX0" fmla="*/ 0 w 915902"/>
              <a:gd name="connsiteY0" fmla="*/ 611359 h 611359"/>
              <a:gd name="connsiteX1" fmla="*/ 915902 w 915902"/>
              <a:gd name="connsiteY1" fmla="*/ 0 h 611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5902" h="611359">
                <a:moveTo>
                  <a:pt x="0" y="611359"/>
                </a:moveTo>
                <a:cubicBezTo>
                  <a:pt x="167590" y="366040"/>
                  <a:pt x="610601" y="146954"/>
                  <a:pt x="915902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112655" y="3620655"/>
            <a:ext cx="909554" cy="318760"/>
          </a:xfrm>
          <a:prstGeom prst="straightConnector1">
            <a:avLst/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cxnSp>
        <p:nvCxnSpPr>
          <p:cNvPr id="33" name="Straight Arrow Connector 32"/>
          <p:cNvCxnSpPr/>
          <p:nvPr/>
        </p:nvCxnSpPr>
        <p:spPr bwMode="auto">
          <a:xfrm flipV="1">
            <a:off x="3112655" y="3573374"/>
            <a:ext cx="1468339" cy="26942"/>
          </a:xfrm>
          <a:prstGeom prst="straightConnector1">
            <a:avLst/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cxnSp>
        <p:nvCxnSpPr>
          <p:cNvPr id="39" name="Straight Arrow Connector 38"/>
          <p:cNvCxnSpPr/>
          <p:nvPr/>
        </p:nvCxnSpPr>
        <p:spPr bwMode="auto">
          <a:xfrm flipV="1">
            <a:off x="3112655" y="3398278"/>
            <a:ext cx="1819109" cy="222379"/>
          </a:xfrm>
          <a:prstGeom prst="straightConnector1">
            <a:avLst/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cxnSp>
        <p:nvCxnSpPr>
          <p:cNvPr id="41" name="Straight Arrow Connector 40"/>
          <p:cNvCxnSpPr/>
          <p:nvPr/>
        </p:nvCxnSpPr>
        <p:spPr bwMode="auto">
          <a:xfrm flipV="1">
            <a:off x="3112655" y="3186909"/>
            <a:ext cx="2115914" cy="413407"/>
          </a:xfrm>
          <a:prstGeom prst="straightConnector1">
            <a:avLst/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</p:cxnSp>
      <p:sp>
        <p:nvSpPr>
          <p:cNvPr id="18" name="Callout 5 249"/>
          <p:cNvSpPr/>
          <p:nvPr/>
        </p:nvSpPr>
        <p:spPr bwMode="auto">
          <a:xfrm rot="5400000">
            <a:off x="2409127" y="2166020"/>
            <a:ext cx="646331" cy="2087017"/>
          </a:xfrm>
          <a:prstGeom prst="accentCallout1">
            <a:avLst>
              <a:gd name="adj1" fmla="val 32354"/>
              <a:gd name="adj2" fmla="val 109374"/>
              <a:gd name="adj3" fmla="val 25515"/>
              <a:gd name="adj4" fmla="val 228625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wrap="square" anchor="b"/>
          <a:lstStyle/>
          <a:p>
            <a:pPr algn="r"/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Set-point control to optimize:</a:t>
            </a: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Wind farm power production</a:t>
            </a:r>
          </a:p>
          <a:p>
            <a:pPr marL="171450" indent="-171450" algn="r">
              <a:buFont typeface="Arial" panose="020B0604020202020204" pitchFamily="34" charset="0"/>
              <a:buChar char="•"/>
            </a:pPr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Wind turbine loading</a:t>
            </a:r>
            <a:endParaRPr lang="en-US" sz="1000" b="1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4" name="Callout 5 249"/>
          <p:cNvSpPr/>
          <p:nvPr/>
        </p:nvSpPr>
        <p:spPr bwMode="auto">
          <a:xfrm rot="5400000">
            <a:off x="7166115" y="2142761"/>
            <a:ext cx="507249" cy="1939027"/>
          </a:xfrm>
          <a:prstGeom prst="accentCallout1">
            <a:avLst>
              <a:gd name="adj1" fmla="val 32035"/>
              <a:gd name="adj2" fmla="val 111810"/>
              <a:gd name="adj3" fmla="val 19461"/>
              <a:gd name="adj4" fmla="val 228625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270" wrap="square" anchor="b"/>
          <a:lstStyle/>
          <a:p>
            <a:pPr algn="r"/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Active load alleviation in wake-interference conditions</a:t>
            </a:r>
            <a:endParaRPr lang="en-US" sz="1000" b="1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7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37"/>
          <p:cNvSpPr txBox="1"/>
          <p:nvPr/>
        </p:nvSpPr>
        <p:spPr>
          <a:xfrm>
            <a:off x="778161" y="1130554"/>
            <a:ext cx="8263951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Cooperative control of wind farms, a </a:t>
            </a:r>
            <a:r>
              <a:rPr lang="en-US" sz="1800" b="1" u="none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>vast and complex problem</a:t>
            </a: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:</a:t>
            </a:r>
          </a:p>
          <a:p>
            <a:pPr algn="l"/>
            <a:endParaRPr lang="en-US" sz="1800" b="1" u="none" dirty="0" smtClean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Understand/measure flow conditions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Control algorithms:</a:t>
            </a:r>
          </a:p>
          <a:p>
            <a:pPr marL="742950" lvl="1" indent="-285750" algn="l">
              <a:buFontTx/>
              <a:buChar char="-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Model based: accuracy/complexity of models?</a:t>
            </a:r>
          </a:p>
          <a:p>
            <a:pPr marL="742950" lvl="1" indent="-285750" algn="l">
              <a:buFontTx/>
              <a:buChar char="-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Model free: convergence time?</a:t>
            </a:r>
          </a:p>
          <a:p>
            <a:pPr marL="742950" lvl="1" indent="-285750" algn="l">
              <a:buFontTx/>
              <a:buChar char="-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Robustness in real operating conditions</a:t>
            </a:r>
          </a:p>
          <a:p>
            <a:pPr marL="742950" lvl="1" indent="-285750" algn="l">
              <a:buFontTx/>
              <a:buChar char="-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…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Testing and verification of performance</a:t>
            </a:r>
          </a:p>
          <a:p>
            <a:pPr marL="742950" lvl="1" indent="-285750" algn="l">
              <a:buFontTx/>
              <a:buChar char="-"/>
            </a:pPr>
            <a:endParaRPr lang="en-US" sz="1800" b="1" u="none" dirty="0" smtClean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  <a:p>
            <a:pPr algn="l"/>
            <a:endParaRPr lang="en-US" sz="1800" b="1" u="none" dirty="0" smtClean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  <a:p>
            <a:pPr algn="l"/>
            <a:endParaRPr lang="en-US" sz="1800" b="1" u="none" dirty="0" smtClean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  <a:p>
            <a:pPr algn="l">
              <a:lnSpc>
                <a:spcPct val="150000"/>
              </a:lnSpc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The </a:t>
            </a:r>
            <a:r>
              <a:rPr lang="en-US" sz="1800" b="1" u="none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>rotor as a wind sensor</a:t>
            </a: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:</a:t>
            </a: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Wake interference detection (</a:t>
            </a:r>
            <a:r>
              <a:rPr lang="en-US" sz="1800" b="1" u="none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/>
              </a:rPr>
              <a:t>this presentation</a:t>
            </a: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) </a:t>
            </a:r>
            <a:r>
              <a:rPr lang="en-US" sz="1800" b="1" u="none" dirty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▶</a:t>
            </a:r>
            <a:endParaRPr lang="en-US" sz="1800" b="1" u="none" dirty="0" smtClean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Reaction &amp; wake redirection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Farm Control</a:t>
            </a:r>
            <a:endParaRPr lang="en-US" dirty="0"/>
          </a:p>
        </p:txBody>
      </p:sp>
      <p:pic>
        <p:nvPicPr>
          <p:cNvPr id="13" name="Picture 2" descr="http://www.irishweatheronline.com/wp-content/uploads/2011/04/Normally-invisible-wind-wind-wakes-take-shape-in-the-clouds-behind-the-Horns-Rev-offshore-wind-farm-west-of-Denmark.-Image-Vattenfal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69" t="21699" r="20687" b="16087"/>
          <a:stretch/>
        </p:blipFill>
        <p:spPr bwMode="auto">
          <a:xfrm>
            <a:off x="6769987" y="3160806"/>
            <a:ext cx="2236573" cy="3416644"/>
          </a:xfrm>
          <a:prstGeom prst="rect">
            <a:avLst/>
          </a:prstGeom>
          <a:ln w="57150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Freeform 21"/>
          <p:cNvSpPr/>
          <p:nvPr/>
        </p:nvSpPr>
        <p:spPr bwMode="auto">
          <a:xfrm rot="5970951">
            <a:off x="7297805" y="5700927"/>
            <a:ext cx="68458" cy="272412"/>
          </a:xfrm>
          <a:custGeom>
            <a:avLst/>
            <a:gdLst>
              <a:gd name="connsiteX0" fmla="*/ 65314 w 65314"/>
              <a:gd name="connsiteY0" fmla="*/ 255320 h 255320"/>
              <a:gd name="connsiteX1" fmla="*/ 0 w 65314"/>
              <a:gd name="connsiteY1" fmla="*/ 0 h 255320"/>
              <a:gd name="connsiteX0" fmla="*/ 55789 w 55789"/>
              <a:gd name="connsiteY0" fmla="*/ 274370 h 274370"/>
              <a:gd name="connsiteX1" fmla="*/ 0 w 55789"/>
              <a:gd name="connsiteY1" fmla="*/ 0 h 274370"/>
              <a:gd name="connsiteX0" fmla="*/ 55789 w 61548"/>
              <a:gd name="connsiteY0" fmla="*/ 274370 h 274370"/>
              <a:gd name="connsiteX1" fmla="*/ 0 w 61548"/>
              <a:gd name="connsiteY1" fmla="*/ 0 h 274370"/>
              <a:gd name="connsiteX0" fmla="*/ 55789 w 67493"/>
              <a:gd name="connsiteY0" fmla="*/ 274370 h 274370"/>
              <a:gd name="connsiteX1" fmla="*/ 0 w 67493"/>
              <a:gd name="connsiteY1" fmla="*/ 0 h 274370"/>
              <a:gd name="connsiteX0" fmla="*/ 12927 w 40432"/>
              <a:gd name="connsiteY0" fmla="*/ 195788 h 195788"/>
              <a:gd name="connsiteX1" fmla="*/ 0 w 40432"/>
              <a:gd name="connsiteY1" fmla="*/ 0 h 195788"/>
              <a:gd name="connsiteX0" fmla="*/ 39121 w 55210"/>
              <a:gd name="connsiteY0" fmla="*/ 193407 h 193407"/>
              <a:gd name="connsiteX1" fmla="*/ 0 w 55210"/>
              <a:gd name="connsiteY1" fmla="*/ 0 h 193407"/>
              <a:gd name="connsiteX0" fmla="*/ 39121 w 52089"/>
              <a:gd name="connsiteY0" fmla="*/ 193407 h 193407"/>
              <a:gd name="connsiteX1" fmla="*/ 0 w 52089"/>
              <a:gd name="connsiteY1" fmla="*/ 0 h 193407"/>
              <a:gd name="connsiteX0" fmla="*/ 39121 w 48604"/>
              <a:gd name="connsiteY0" fmla="*/ 193407 h 193407"/>
              <a:gd name="connsiteX1" fmla="*/ 0 w 48604"/>
              <a:gd name="connsiteY1" fmla="*/ 0 h 193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8604" h="193407">
                <a:moveTo>
                  <a:pt x="39121" y="193407"/>
                </a:moveTo>
                <a:cubicBezTo>
                  <a:pt x="58542" y="119835"/>
                  <a:pt x="49387" y="79602"/>
                  <a:pt x="0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7" name="Freeform 36"/>
          <p:cNvSpPr/>
          <p:nvPr/>
        </p:nvSpPr>
        <p:spPr bwMode="auto">
          <a:xfrm>
            <a:off x="7465208" y="4983570"/>
            <a:ext cx="1363928" cy="796439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686385"/>
              <a:gd name="connsiteY0" fmla="*/ 593189 h 723977"/>
              <a:gd name="connsiteX1" fmla="*/ 380010 w 686385"/>
              <a:gd name="connsiteY1" fmla="*/ 723819 h 723977"/>
              <a:gd name="connsiteX2" fmla="*/ 686385 w 686385"/>
              <a:gd name="connsiteY2" fmla="*/ 1502 h 723977"/>
              <a:gd name="connsiteX0" fmla="*/ 0 w 686385"/>
              <a:gd name="connsiteY0" fmla="*/ 591687 h 591687"/>
              <a:gd name="connsiteX1" fmla="*/ 686385 w 686385"/>
              <a:gd name="connsiteY1" fmla="*/ 0 h 591687"/>
              <a:gd name="connsiteX0" fmla="*/ 0 w 633924"/>
              <a:gd name="connsiteY0" fmla="*/ 598244 h 598244"/>
              <a:gd name="connsiteX1" fmla="*/ 633924 w 633924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981479"/>
              <a:gd name="connsiteY0" fmla="*/ 696608 h 696608"/>
              <a:gd name="connsiteX1" fmla="*/ 981479 w 981479"/>
              <a:gd name="connsiteY1" fmla="*/ 0 h 696608"/>
              <a:gd name="connsiteX0" fmla="*/ 0 w 915902"/>
              <a:gd name="connsiteY0" fmla="*/ 611359 h 611359"/>
              <a:gd name="connsiteX1" fmla="*/ 915902 w 915902"/>
              <a:gd name="connsiteY1" fmla="*/ 0 h 611359"/>
              <a:gd name="connsiteX0" fmla="*/ 0 w 948690"/>
              <a:gd name="connsiteY0" fmla="*/ 637590 h 637590"/>
              <a:gd name="connsiteX1" fmla="*/ 948690 w 948690"/>
              <a:gd name="connsiteY1" fmla="*/ 0 h 637590"/>
              <a:gd name="connsiteX0" fmla="*/ 0 w 968363"/>
              <a:gd name="connsiteY0" fmla="*/ 565456 h 565456"/>
              <a:gd name="connsiteX1" fmla="*/ 968363 w 968363"/>
              <a:gd name="connsiteY1" fmla="*/ 0 h 565456"/>
              <a:gd name="connsiteX0" fmla="*/ 0 w 968363"/>
              <a:gd name="connsiteY0" fmla="*/ 565456 h 565456"/>
              <a:gd name="connsiteX1" fmla="*/ 968363 w 968363"/>
              <a:gd name="connsiteY1" fmla="*/ 0 h 565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68363" h="565456">
                <a:moveTo>
                  <a:pt x="0" y="565456"/>
                </a:moveTo>
                <a:cubicBezTo>
                  <a:pt x="167590" y="320137"/>
                  <a:pt x="630274" y="146954"/>
                  <a:pt x="968363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8" name="Freeform 27"/>
          <p:cNvSpPr/>
          <p:nvPr/>
        </p:nvSpPr>
        <p:spPr bwMode="auto">
          <a:xfrm>
            <a:off x="7192043" y="4796612"/>
            <a:ext cx="1290037" cy="861093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686385"/>
              <a:gd name="connsiteY0" fmla="*/ 593189 h 723977"/>
              <a:gd name="connsiteX1" fmla="*/ 380010 w 686385"/>
              <a:gd name="connsiteY1" fmla="*/ 723819 h 723977"/>
              <a:gd name="connsiteX2" fmla="*/ 686385 w 686385"/>
              <a:gd name="connsiteY2" fmla="*/ 1502 h 723977"/>
              <a:gd name="connsiteX0" fmla="*/ 0 w 686385"/>
              <a:gd name="connsiteY0" fmla="*/ 591687 h 591687"/>
              <a:gd name="connsiteX1" fmla="*/ 686385 w 686385"/>
              <a:gd name="connsiteY1" fmla="*/ 0 h 591687"/>
              <a:gd name="connsiteX0" fmla="*/ 0 w 633924"/>
              <a:gd name="connsiteY0" fmla="*/ 598244 h 598244"/>
              <a:gd name="connsiteX1" fmla="*/ 633924 w 633924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981479"/>
              <a:gd name="connsiteY0" fmla="*/ 696608 h 696608"/>
              <a:gd name="connsiteX1" fmla="*/ 981479 w 981479"/>
              <a:gd name="connsiteY1" fmla="*/ 0 h 696608"/>
              <a:gd name="connsiteX0" fmla="*/ 0 w 915902"/>
              <a:gd name="connsiteY0" fmla="*/ 611359 h 611359"/>
              <a:gd name="connsiteX1" fmla="*/ 915902 w 915902"/>
              <a:gd name="connsiteY1" fmla="*/ 0 h 611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15902" h="611359">
                <a:moveTo>
                  <a:pt x="0" y="611359"/>
                </a:moveTo>
                <a:cubicBezTo>
                  <a:pt x="167590" y="366040"/>
                  <a:pt x="610601" y="146954"/>
                  <a:pt x="915902" y="0"/>
                </a:cubicBezTo>
              </a:path>
            </a:pathLst>
          </a:cu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3" name="Callout 5 249"/>
          <p:cNvSpPr/>
          <p:nvPr/>
        </p:nvSpPr>
        <p:spPr bwMode="auto">
          <a:xfrm rot="16200000">
            <a:off x="7651959" y="3356979"/>
            <a:ext cx="422042" cy="1669320"/>
          </a:xfrm>
          <a:prstGeom prst="accentCallout1">
            <a:avLst>
              <a:gd name="adj1" fmla="val 50700"/>
              <a:gd name="adj2" fmla="val -19473"/>
              <a:gd name="adj3" fmla="val 46594"/>
              <a:gd name="adj4" fmla="val -109665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vert" wrap="square" anchor="ctr"/>
          <a:lstStyle/>
          <a:p>
            <a:pPr algn="l"/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1. Detect wind conditions and wake impingement</a:t>
            </a:r>
            <a:endParaRPr lang="en-US" sz="1000" b="1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  <p:sp>
        <p:nvSpPr>
          <p:cNvPr id="15" name="Freeform 14"/>
          <p:cNvSpPr/>
          <p:nvPr/>
        </p:nvSpPr>
        <p:spPr bwMode="auto">
          <a:xfrm>
            <a:off x="7126831" y="4881567"/>
            <a:ext cx="499204" cy="669563"/>
          </a:xfrm>
          <a:custGeom>
            <a:avLst/>
            <a:gdLst>
              <a:gd name="connsiteX0" fmla="*/ 0 w 1074717"/>
              <a:gd name="connsiteY0" fmla="*/ 0 h 77386"/>
              <a:gd name="connsiteX1" fmla="*/ 629392 w 1074717"/>
              <a:gd name="connsiteY1" fmla="*/ 77190 h 77386"/>
              <a:gd name="connsiteX2" fmla="*/ 1074717 w 1074717"/>
              <a:gd name="connsiteY2" fmla="*/ 17813 h 77386"/>
              <a:gd name="connsiteX0" fmla="*/ 0 w 1074717"/>
              <a:gd name="connsiteY0" fmla="*/ 0 h 89211"/>
              <a:gd name="connsiteX1" fmla="*/ 469075 w 1074717"/>
              <a:gd name="connsiteY1" fmla="*/ 89066 h 89211"/>
              <a:gd name="connsiteX2" fmla="*/ 1074717 w 1074717"/>
              <a:gd name="connsiteY2" fmla="*/ 17813 h 89211"/>
              <a:gd name="connsiteX0" fmla="*/ 0 w 1074717"/>
              <a:gd name="connsiteY0" fmla="*/ 0 h 100575"/>
              <a:gd name="connsiteX1" fmla="*/ 469075 w 1074717"/>
              <a:gd name="connsiteY1" fmla="*/ 89066 h 100575"/>
              <a:gd name="connsiteX2" fmla="*/ 1074717 w 1074717"/>
              <a:gd name="connsiteY2" fmla="*/ 17813 h 100575"/>
              <a:gd name="connsiteX0" fmla="*/ 0 w 1074717"/>
              <a:gd name="connsiteY0" fmla="*/ 0 h 139381"/>
              <a:gd name="connsiteX1" fmla="*/ 457199 w 1074717"/>
              <a:gd name="connsiteY1" fmla="*/ 130630 h 139381"/>
              <a:gd name="connsiteX2" fmla="*/ 1074717 w 1074717"/>
              <a:gd name="connsiteY2" fmla="*/ 17813 h 139381"/>
              <a:gd name="connsiteX0" fmla="*/ 0 w 1074717"/>
              <a:gd name="connsiteY0" fmla="*/ 0 h 132171"/>
              <a:gd name="connsiteX1" fmla="*/ 457199 w 1074717"/>
              <a:gd name="connsiteY1" fmla="*/ 130630 h 132171"/>
              <a:gd name="connsiteX2" fmla="*/ 1074717 w 1074717"/>
              <a:gd name="connsiteY2" fmla="*/ 17813 h 132171"/>
              <a:gd name="connsiteX0" fmla="*/ 0 w 985652"/>
              <a:gd name="connsiteY0" fmla="*/ 0 h 131144"/>
              <a:gd name="connsiteX1" fmla="*/ 457199 w 985652"/>
              <a:gd name="connsiteY1" fmla="*/ 130630 h 131144"/>
              <a:gd name="connsiteX2" fmla="*/ 985652 w 985652"/>
              <a:gd name="connsiteY2" fmla="*/ 41564 h 131144"/>
              <a:gd name="connsiteX0" fmla="*/ 0 w 985652"/>
              <a:gd name="connsiteY0" fmla="*/ 0 h 130886"/>
              <a:gd name="connsiteX1" fmla="*/ 457199 w 985652"/>
              <a:gd name="connsiteY1" fmla="*/ 130630 h 130886"/>
              <a:gd name="connsiteX2" fmla="*/ 985652 w 985652"/>
              <a:gd name="connsiteY2" fmla="*/ 41564 h 130886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920338"/>
              <a:gd name="connsiteY0" fmla="*/ 0 h 136899"/>
              <a:gd name="connsiteX1" fmla="*/ 391885 w 920338"/>
              <a:gd name="connsiteY1" fmla="*/ 136568 h 136899"/>
              <a:gd name="connsiteX2" fmla="*/ 920338 w 920338"/>
              <a:gd name="connsiteY2" fmla="*/ 47502 h 136899"/>
              <a:gd name="connsiteX0" fmla="*/ 0 w 819397"/>
              <a:gd name="connsiteY0" fmla="*/ 0 h 137257"/>
              <a:gd name="connsiteX1" fmla="*/ 391885 w 819397"/>
              <a:gd name="connsiteY1" fmla="*/ 136568 h 137257"/>
              <a:gd name="connsiteX2" fmla="*/ 819397 w 819397"/>
              <a:gd name="connsiteY2" fmla="*/ 65315 h 137257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19397"/>
              <a:gd name="connsiteY0" fmla="*/ 0 h 131352"/>
              <a:gd name="connsiteX1" fmla="*/ 380010 w 819397"/>
              <a:gd name="connsiteY1" fmla="*/ 130630 h 131352"/>
              <a:gd name="connsiteX2" fmla="*/ 819397 w 819397"/>
              <a:gd name="connsiteY2" fmla="*/ 65315 h 131352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837210"/>
              <a:gd name="connsiteY0" fmla="*/ 0 h 131716"/>
              <a:gd name="connsiteX1" fmla="*/ 380010 w 837210"/>
              <a:gd name="connsiteY1" fmla="*/ 130630 h 131716"/>
              <a:gd name="connsiteX2" fmla="*/ 837210 w 837210"/>
              <a:gd name="connsiteY2" fmla="*/ 77190 h 131716"/>
              <a:gd name="connsiteX0" fmla="*/ 0 w 686385"/>
              <a:gd name="connsiteY0" fmla="*/ 593189 h 723977"/>
              <a:gd name="connsiteX1" fmla="*/ 380010 w 686385"/>
              <a:gd name="connsiteY1" fmla="*/ 723819 h 723977"/>
              <a:gd name="connsiteX2" fmla="*/ 686385 w 686385"/>
              <a:gd name="connsiteY2" fmla="*/ 1502 h 723977"/>
              <a:gd name="connsiteX0" fmla="*/ 0 w 686385"/>
              <a:gd name="connsiteY0" fmla="*/ 591687 h 591687"/>
              <a:gd name="connsiteX1" fmla="*/ 686385 w 686385"/>
              <a:gd name="connsiteY1" fmla="*/ 0 h 591687"/>
              <a:gd name="connsiteX0" fmla="*/ 0 w 633924"/>
              <a:gd name="connsiteY0" fmla="*/ 598244 h 598244"/>
              <a:gd name="connsiteX1" fmla="*/ 633924 w 633924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38846"/>
              <a:gd name="connsiteY0" fmla="*/ 598244 h 598244"/>
              <a:gd name="connsiteX1" fmla="*/ 738846 w 738846"/>
              <a:gd name="connsiteY1" fmla="*/ 0 h 598244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745403"/>
              <a:gd name="connsiteY0" fmla="*/ 604801 h 604801"/>
              <a:gd name="connsiteX1" fmla="*/ 745403 w 745403"/>
              <a:gd name="connsiteY1" fmla="*/ 0 h 604801"/>
              <a:gd name="connsiteX0" fmla="*/ 0 w 981479"/>
              <a:gd name="connsiteY0" fmla="*/ 696608 h 696608"/>
              <a:gd name="connsiteX1" fmla="*/ 981479 w 981479"/>
              <a:gd name="connsiteY1" fmla="*/ 0 h 696608"/>
              <a:gd name="connsiteX0" fmla="*/ 0 w 915902"/>
              <a:gd name="connsiteY0" fmla="*/ 611359 h 611359"/>
              <a:gd name="connsiteX1" fmla="*/ 915902 w 915902"/>
              <a:gd name="connsiteY1" fmla="*/ 0 h 611359"/>
              <a:gd name="connsiteX0" fmla="*/ 0 w 389518"/>
              <a:gd name="connsiteY0" fmla="*/ 457831 h 457831"/>
              <a:gd name="connsiteX1" fmla="*/ 389518 w 389518"/>
              <a:gd name="connsiteY1" fmla="*/ 0 h 457831"/>
              <a:gd name="connsiteX0" fmla="*/ 0 w 389518"/>
              <a:gd name="connsiteY0" fmla="*/ 457831 h 457831"/>
              <a:gd name="connsiteX1" fmla="*/ 389518 w 389518"/>
              <a:gd name="connsiteY1" fmla="*/ 0 h 457831"/>
              <a:gd name="connsiteX0" fmla="*/ 0 w 354426"/>
              <a:gd name="connsiteY0" fmla="*/ 475377 h 475377"/>
              <a:gd name="connsiteX1" fmla="*/ 354426 w 354426"/>
              <a:gd name="connsiteY1" fmla="*/ 0 h 475377"/>
              <a:gd name="connsiteX0" fmla="*/ 0 w 354426"/>
              <a:gd name="connsiteY0" fmla="*/ 475377 h 475377"/>
              <a:gd name="connsiteX1" fmla="*/ 354426 w 354426"/>
              <a:gd name="connsiteY1" fmla="*/ 0 h 475377"/>
              <a:gd name="connsiteX0" fmla="*/ 0 w 354426"/>
              <a:gd name="connsiteY0" fmla="*/ 475377 h 475377"/>
              <a:gd name="connsiteX1" fmla="*/ 354426 w 354426"/>
              <a:gd name="connsiteY1" fmla="*/ 0 h 475377"/>
              <a:gd name="connsiteX0" fmla="*/ 0 w 354426"/>
              <a:gd name="connsiteY0" fmla="*/ 475377 h 475377"/>
              <a:gd name="connsiteX1" fmla="*/ 354426 w 354426"/>
              <a:gd name="connsiteY1" fmla="*/ 0 h 475377"/>
              <a:gd name="connsiteX0" fmla="*/ 0 w 354426"/>
              <a:gd name="connsiteY0" fmla="*/ 475377 h 475377"/>
              <a:gd name="connsiteX1" fmla="*/ 354426 w 354426"/>
              <a:gd name="connsiteY1" fmla="*/ 0 h 475377"/>
              <a:gd name="connsiteX0" fmla="*/ 0 w 354426"/>
              <a:gd name="connsiteY0" fmla="*/ 475377 h 475377"/>
              <a:gd name="connsiteX1" fmla="*/ 354426 w 354426"/>
              <a:gd name="connsiteY1" fmla="*/ 0 h 475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54426" h="475377">
                <a:moveTo>
                  <a:pt x="0" y="475377"/>
                </a:moveTo>
                <a:cubicBezTo>
                  <a:pt x="57927" y="251991"/>
                  <a:pt x="71058" y="111862"/>
                  <a:pt x="354426" y="0"/>
                </a:cubicBezTo>
              </a:path>
            </a:pathLst>
          </a:custGeom>
          <a:noFill/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6" name="Callout 5 249"/>
          <p:cNvSpPr/>
          <p:nvPr/>
        </p:nvSpPr>
        <p:spPr bwMode="auto">
          <a:xfrm>
            <a:off x="7626035" y="5933477"/>
            <a:ext cx="1524942" cy="372230"/>
          </a:xfrm>
          <a:prstGeom prst="accentCallout1">
            <a:avLst>
              <a:gd name="adj1" fmla="val 50348"/>
              <a:gd name="adj2" fmla="val -4975"/>
              <a:gd name="adj3" fmla="val 17517"/>
              <a:gd name="adj4" fmla="val -17717"/>
            </a:avLst>
          </a:prstGeom>
          <a:solidFill>
            <a:schemeClr val="accent5">
              <a:alpha val="47843"/>
            </a:schemeClr>
          </a:solidFill>
          <a:ln>
            <a:solidFill>
              <a:schemeClr val="accent1"/>
            </a:solidFill>
            <a:headEnd type="none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anchor="ctr"/>
          <a:lstStyle/>
          <a:p>
            <a:pPr algn="l"/>
            <a:r>
              <a:rPr lang="en-US" sz="1000" b="1" u="none" dirty="0">
                <a:solidFill>
                  <a:srgbClr val="000000">
                    <a:lumMod val="75000"/>
                    <a:lumOff val="25000"/>
                  </a:srgbClr>
                </a:solidFill>
              </a:rPr>
              <a:t>2</a:t>
            </a:r>
            <a:r>
              <a:rPr lang="en-US" sz="1000" b="1" u="none" dirty="0" smtClean="0">
                <a:solidFill>
                  <a:srgbClr val="000000">
                    <a:lumMod val="75000"/>
                    <a:lumOff val="25000"/>
                  </a:srgbClr>
                </a:solidFill>
              </a:rPr>
              <a:t>. React on upstream wind turbine</a:t>
            </a:r>
            <a:endParaRPr lang="en-US" sz="1000" b="1" u="none" dirty="0">
              <a:solidFill>
                <a:srgbClr val="000000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37"/>
          <p:cNvSpPr txBox="1"/>
          <p:nvPr/>
        </p:nvSpPr>
        <p:spPr>
          <a:xfrm>
            <a:off x="952025" y="1916165"/>
            <a:ext cx="772189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Local wind estimation from blade loads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1" u="none" dirty="0" smtClean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Field validation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1" u="none" dirty="0" smtClean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Wake impingement detection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1" u="none" dirty="0" smtClean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Simulation studies in waked and meandering conditions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1" u="none" dirty="0" smtClean="0">
              <a:solidFill>
                <a:srgbClr val="FFFFFF">
                  <a:lumMod val="50000"/>
                </a:srgbClr>
              </a:solidFill>
              <a:latin typeface="Lucida Sans Unicode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1" u="none" dirty="0" smtClean="0">
                <a:solidFill>
                  <a:srgbClr val="FFFFFF">
                    <a:lumMod val="50000"/>
                  </a:srgbClr>
                </a:solidFill>
                <a:latin typeface="Lucida Sans Unicode"/>
              </a:rPr>
              <a:t>Conclusions and outlook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12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5577" y="1052736"/>
                <a:ext cx="6012394" cy="5038928"/>
              </a:xfrm>
            </p:spPr>
            <p:txBody>
              <a:bodyPr/>
              <a:lstStyle/>
              <a:p>
                <a:r>
                  <a:rPr lang="en-US" dirty="0" smtClean="0"/>
                  <a:t>Out-of-plane bending (cone) coefficient:</a:t>
                </a:r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𝑅𝐸</m:t>
                              </m:r>
                            </m:sub>
                          </m:sSub>
                          <m:r>
                            <a:rPr lang="en-US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𝑅𝐸</m:t>
                              </m:r>
                            </m:sub>
                          </m:sSub>
                        </m:e>
                      </m:d>
                      <m:r>
                        <a:rPr lang="en-US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nary>
                            <m:naryPr>
                              <m:ctrlPr>
                                <a:rPr lang="en-US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1" i="0" smtClean="0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</m:nary>
                        </m:num>
                        <m:den>
                          <m:f>
                            <m:fPr>
                              <m:ctrlPr>
                                <a:rPr lang="en-US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𝐴</m:t>
                          </m:r>
                          <m:sSup>
                            <m:sSupPr>
                              <m:ctrlPr>
                                <a:rPr lang="en-US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</a:rPr>
                                    <m:t>𝑅𝐸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:endParaRPr lang="en-US" dirty="0" smtClean="0">
                  <a:solidFill>
                    <a:srgbClr val="99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dirty="0" smtClean="0">
                    <a:solidFill>
                      <a:srgbClr val="99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Local effective wind speed</a:t>
                </a:r>
                <a:r>
                  <a:rPr lang="en-US" dirty="0" smtClean="0"/>
                  <a:t>:</a:t>
                </a:r>
                <a:endParaRPr lang="en-US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𝐿𝐸</m:t>
                          </m:r>
                        </m:sub>
                      </m:sSub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𝜓</m:t>
                      </m:r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)=</m:t>
                      </m:r>
                      <m:f>
                        <m:f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nary>
                        <m:nary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𝜓</m:t>
                              </m:r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m:rPr>
                              <m:sty m:val="p"/>
                            </m:rPr>
                            <a:rPr lang="en-US" b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d</m:t>
                          </m:r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 smtClean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Local effective wind speed </a:t>
                </a:r>
                <a:r>
                  <a:rPr lang="en-US" dirty="0">
                    <a:solidFill>
                      <a:srgbClr val="99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estimation</a:t>
                </a:r>
                <a:r>
                  <a:rPr lang="en-US" dirty="0" smtClean="0"/>
                  <a:t> from blade i: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b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𝐴</m:t>
                      </m:r>
                      <m:sSubSup>
                        <m:sSubSupPr>
                          <m:ctrlP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it-IT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it-IT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𝐿𝐸</m:t>
                          </m:r>
                        </m:sub>
                        <m:sup>
                          <m:r>
                            <a:rPr lang="it-IT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</m:d>
                      <m:r>
                        <a:rPr lang="en-US" b="0" i="1" smtClean="0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𝑅</m:t>
                      </m:r>
                      <m:sSub>
                        <m:sSub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b="0" i="1" smtClean="0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𝐿𝐸</m:t>
                              </m:r>
                            </m:sub>
                          </m:sSub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 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),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𝛽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),</m:t>
                          </m:r>
                          <m:sSub>
                            <m:sSubPr>
                              <m:ctrlPr>
                                <a:rPr lang="en-US" b="0" i="1" smtClean="0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it-IT" b="0" i="1" smtClean="0"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b="0" i="1" smtClean="0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𝐿𝐸</m:t>
                              </m:r>
                            </m:sub>
                          </m:sSub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 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𝑡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b="0" i="1" dirty="0" smtClean="0">
                  <a:latin typeface="Cambria Math"/>
                  <a:ea typeface="Cambria Math"/>
                </a:endParaRPr>
              </a:p>
              <a:p>
                <a:endParaRPr lang="en-US" dirty="0" smtClean="0"/>
              </a:p>
              <a:p>
                <a:endParaRPr lang="en-US" sz="1200" dirty="0" smtClean="0"/>
              </a:p>
              <a:p>
                <a:endParaRPr lang="en-US" sz="1200" dirty="0"/>
              </a:p>
              <a:p>
                <a:r>
                  <a:rPr lang="en-US" sz="1200" dirty="0" smtClean="0"/>
                  <a:t>(Refs. Bottasso et al. 2009-2010)</a:t>
                </a:r>
                <a:endParaRPr lang="en-US" sz="1200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b="0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pPr>
                  <a:buAutoNum type="arabicParenR"/>
                </a:pP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7" y="1052736"/>
                <a:ext cx="6012394" cy="5038928"/>
              </a:xfrm>
              <a:blipFill rotWithShape="0">
                <a:blip r:embed="rId3"/>
                <a:stretch>
                  <a:fillRect l="-609" t="-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Rectangle 61"/>
          <p:cNvSpPr/>
          <p:nvPr/>
        </p:nvSpPr>
        <p:spPr bwMode="auto">
          <a:xfrm>
            <a:off x="7251829" y="5524344"/>
            <a:ext cx="310189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61" name="Pie 60"/>
          <p:cNvSpPr/>
          <p:nvPr/>
        </p:nvSpPr>
        <p:spPr bwMode="auto">
          <a:xfrm rot="2700000">
            <a:off x="6317411" y="3795353"/>
            <a:ext cx="2163787" cy="2163786"/>
          </a:xfrm>
          <a:prstGeom prst="pie">
            <a:avLst>
              <a:gd name="adj1" fmla="val 17198818"/>
              <a:gd name="adj2" fmla="val 17196572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45" name="Straight Connector 44"/>
          <p:cNvCxnSpPr>
            <a:endCxn id="6" idx="3"/>
          </p:cNvCxnSpPr>
          <p:nvPr/>
        </p:nvCxnSpPr>
        <p:spPr bwMode="auto">
          <a:xfrm>
            <a:off x="7406924" y="3501008"/>
            <a:ext cx="1554" cy="1368526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7852677" y="3429000"/>
                <a:ext cx="7130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𝜓</m:t>
                      </m:r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1800" u="none" dirty="0">
                  <a:solidFill>
                    <a:srgbClr val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2677" y="3429000"/>
                <a:ext cx="713080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1709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ectangle 51"/>
              <p:cNvSpPr/>
              <p:nvPr/>
            </p:nvSpPr>
            <p:spPr>
              <a:xfrm>
                <a:off x="6767970" y="5072408"/>
                <a:ext cx="4065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𝐴</m:t>
                      </m:r>
                    </m:oMath>
                  </m:oMathPara>
                </a14:m>
                <a:endParaRPr lang="en-US" sz="1800" u="none" dirty="0">
                  <a:solidFill>
                    <a:srgbClr val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52" name="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7970" y="5072408"/>
                <a:ext cx="406522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8604448" y="4805021"/>
                <a:ext cx="5321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1800" u="none" dirty="0">
                  <a:solidFill>
                    <a:srgbClr val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4448" y="4805021"/>
                <a:ext cx="532133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/>
          <p:cNvCxnSpPr>
            <a:endCxn id="6" idx="3"/>
          </p:cNvCxnSpPr>
          <p:nvPr/>
        </p:nvCxnSpPr>
        <p:spPr bwMode="auto">
          <a:xfrm flipH="1">
            <a:off x="7408478" y="4204487"/>
            <a:ext cx="1149737" cy="665047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Arc 56"/>
          <p:cNvSpPr/>
          <p:nvPr/>
        </p:nvSpPr>
        <p:spPr bwMode="auto">
          <a:xfrm>
            <a:off x="6187367" y="3657403"/>
            <a:ext cx="2434260" cy="2434261"/>
          </a:xfrm>
          <a:prstGeom prst="arc">
            <a:avLst>
              <a:gd name="adj1" fmla="val 16200000"/>
              <a:gd name="adj2" fmla="val 1984200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6" name="Freeform 5"/>
          <p:cNvSpPr/>
          <p:nvPr/>
        </p:nvSpPr>
        <p:spPr bwMode="auto">
          <a:xfrm rot="175563">
            <a:off x="7422045" y="4307848"/>
            <a:ext cx="918413" cy="615955"/>
          </a:xfrm>
          <a:custGeom>
            <a:avLst/>
            <a:gdLst>
              <a:gd name="connsiteX0" fmla="*/ 103196 w 1032044"/>
              <a:gd name="connsiteY0" fmla="*/ 507161 h 551209"/>
              <a:gd name="connsiteX1" fmla="*/ 1031884 w 1032044"/>
              <a:gd name="connsiteY1" fmla="*/ 2336 h 551209"/>
              <a:gd name="connsiteX2" fmla="*/ 177015 w 1032044"/>
              <a:gd name="connsiteY2" fmla="*/ 326186 h 551209"/>
              <a:gd name="connsiteX3" fmla="*/ 31759 w 1032044"/>
              <a:gd name="connsiteY3" fmla="*/ 504780 h 551209"/>
              <a:gd name="connsiteX4" fmla="*/ 103196 w 1032044"/>
              <a:gd name="connsiteY4" fmla="*/ 507161 h 551209"/>
              <a:gd name="connsiteX0" fmla="*/ 113670 w 1042518"/>
              <a:gd name="connsiteY0" fmla="*/ 507161 h 558847"/>
              <a:gd name="connsiteX1" fmla="*/ 1042358 w 1042518"/>
              <a:gd name="connsiteY1" fmla="*/ 2336 h 558847"/>
              <a:gd name="connsiteX2" fmla="*/ 187489 w 1042518"/>
              <a:gd name="connsiteY2" fmla="*/ 326186 h 558847"/>
              <a:gd name="connsiteX3" fmla="*/ 42233 w 1042518"/>
              <a:gd name="connsiteY3" fmla="*/ 504780 h 558847"/>
              <a:gd name="connsiteX4" fmla="*/ 113670 w 1042518"/>
              <a:gd name="connsiteY4" fmla="*/ 507161 h 558847"/>
              <a:gd name="connsiteX0" fmla="*/ 114221 w 1043069"/>
              <a:gd name="connsiteY0" fmla="*/ 507161 h 568294"/>
              <a:gd name="connsiteX1" fmla="*/ 1042909 w 1043069"/>
              <a:gd name="connsiteY1" fmla="*/ 2336 h 568294"/>
              <a:gd name="connsiteX2" fmla="*/ 188040 w 1043069"/>
              <a:gd name="connsiteY2" fmla="*/ 326186 h 568294"/>
              <a:gd name="connsiteX3" fmla="*/ 42784 w 1043069"/>
              <a:gd name="connsiteY3" fmla="*/ 504780 h 568294"/>
              <a:gd name="connsiteX4" fmla="*/ 7363 w 1043069"/>
              <a:gd name="connsiteY4" fmla="*/ 559231 h 568294"/>
              <a:gd name="connsiteX5" fmla="*/ 114221 w 1043069"/>
              <a:gd name="connsiteY5" fmla="*/ 507161 h 568294"/>
              <a:gd name="connsiteX0" fmla="*/ 119646 w 1048494"/>
              <a:gd name="connsiteY0" fmla="*/ 507161 h 592739"/>
              <a:gd name="connsiteX1" fmla="*/ 1048334 w 1048494"/>
              <a:gd name="connsiteY1" fmla="*/ 2336 h 592739"/>
              <a:gd name="connsiteX2" fmla="*/ 193465 w 1048494"/>
              <a:gd name="connsiteY2" fmla="*/ 326186 h 592739"/>
              <a:gd name="connsiteX3" fmla="*/ 48209 w 1048494"/>
              <a:gd name="connsiteY3" fmla="*/ 504780 h 592739"/>
              <a:gd name="connsiteX4" fmla="*/ 4468 w 1048494"/>
              <a:gd name="connsiteY4" fmla="*/ 591957 h 592739"/>
              <a:gd name="connsiteX5" fmla="*/ 119646 w 1048494"/>
              <a:gd name="connsiteY5" fmla="*/ 507161 h 592739"/>
              <a:gd name="connsiteX0" fmla="*/ 151733 w 1080581"/>
              <a:gd name="connsiteY0" fmla="*/ 507161 h 594237"/>
              <a:gd name="connsiteX1" fmla="*/ 1080421 w 1080581"/>
              <a:gd name="connsiteY1" fmla="*/ 2336 h 594237"/>
              <a:gd name="connsiteX2" fmla="*/ 225552 w 1080581"/>
              <a:gd name="connsiteY2" fmla="*/ 326186 h 594237"/>
              <a:gd name="connsiteX3" fmla="*/ 10964 w 1080581"/>
              <a:gd name="connsiteY3" fmla="*/ 562678 h 594237"/>
              <a:gd name="connsiteX4" fmla="*/ 36555 w 1080581"/>
              <a:gd name="connsiteY4" fmla="*/ 591957 h 594237"/>
              <a:gd name="connsiteX5" fmla="*/ 151733 w 1080581"/>
              <a:gd name="connsiteY5" fmla="*/ 507161 h 594237"/>
              <a:gd name="connsiteX0" fmla="*/ 140769 w 1069617"/>
              <a:gd name="connsiteY0" fmla="*/ 507161 h 592739"/>
              <a:gd name="connsiteX1" fmla="*/ 1069457 w 1069617"/>
              <a:gd name="connsiteY1" fmla="*/ 2336 h 592739"/>
              <a:gd name="connsiteX2" fmla="*/ 214588 w 1069617"/>
              <a:gd name="connsiteY2" fmla="*/ 326186 h 592739"/>
              <a:gd name="connsiteX3" fmla="*/ 0 w 1069617"/>
              <a:gd name="connsiteY3" fmla="*/ 562678 h 592739"/>
              <a:gd name="connsiteX4" fmla="*/ 25591 w 1069617"/>
              <a:gd name="connsiteY4" fmla="*/ 591957 h 592739"/>
              <a:gd name="connsiteX5" fmla="*/ 140769 w 1069617"/>
              <a:gd name="connsiteY5" fmla="*/ 507161 h 592739"/>
              <a:gd name="connsiteX0" fmla="*/ 140769 w 1069617"/>
              <a:gd name="connsiteY0" fmla="*/ 507161 h 591957"/>
              <a:gd name="connsiteX1" fmla="*/ 1069457 w 1069617"/>
              <a:gd name="connsiteY1" fmla="*/ 2336 h 591957"/>
              <a:gd name="connsiteX2" fmla="*/ 214588 w 1069617"/>
              <a:gd name="connsiteY2" fmla="*/ 326186 h 591957"/>
              <a:gd name="connsiteX3" fmla="*/ 0 w 1069617"/>
              <a:gd name="connsiteY3" fmla="*/ 562678 h 591957"/>
              <a:gd name="connsiteX4" fmla="*/ 25591 w 1069617"/>
              <a:gd name="connsiteY4" fmla="*/ 591957 h 591957"/>
              <a:gd name="connsiteX5" fmla="*/ 140769 w 1069617"/>
              <a:gd name="connsiteY5" fmla="*/ 507161 h 591957"/>
              <a:gd name="connsiteX0" fmla="*/ 25591 w 1069617"/>
              <a:gd name="connsiteY0" fmla="*/ 591957 h 591957"/>
              <a:gd name="connsiteX1" fmla="*/ 1069457 w 1069617"/>
              <a:gd name="connsiteY1" fmla="*/ 2336 h 591957"/>
              <a:gd name="connsiteX2" fmla="*/ 214588 w 1069617"/>
              <a:gd name="connsiteY2" fmla="*/ 326186 h 591957"/>
              <a:gd name="connsiteX3" fmla="*/ 0 w 1069617"/>
              <a:gd name="connsiteY3" fmla="*/ 562678 h 591957"/>
              <a:gd name="connsiteX4" fmla="*/ 25591 w 1069617"/>
              <a:gd name="connsiteY4" fmla="*/ 591957 h 591957"/>
              <a:gd name="connsiteX0" fmla="*/ 74704 w 1118730"/>
              <a:gd name="connsiteY0" fmla="*/ 591957 h 620929"/>
              <a:gd name="connsiteX1" fmla="*/ 1118570 w 1118730"/>
              <a:gd name="connsiteY1" fmla="*/ 2336 h 620929"/>
              <a:gd name="connsiteX2" fmla="*/ 263701 w 1118730"/>
              <a:gd name="connsiteY2" fmla="*/ 326186 h 620929"/>
              <a:gd name="connsiteX3" fmla="*/ 49113 w 1118730"/>
              <a:gd name="connsiteY3" fmla="*/ 562678 h 620929"/>
              <a:gd name="connsiteX4" fmla="*/ 74704 w 1118730"/>
              <a:gd name="connsiteY4" fmla="*/ 591957 h 620929"/>
              <a:gd name="connsiteX0" fmla="*/ 74704 w 1118730"/>
              <a:gd name="connsiteY0" fmla="*/ 591957 h 620929"/>
              <a:gd name="connsiteX1" fmla="*/ 1118570 w 1118730"/>
              <a:gd name="connsiteY1" fmla="*/ 2336 h 620929"/>
              <a:gd name="connsiteX2" fmla="*/ 263701 w 1118730"/>
              <a:gd name="connsiteY2" fmla="*/ 326186 h 620929"/>
              <a:gd name="connsiteX3" fmla="*/ 49113 w 1118730"/>
              <a:gd name="connsiteY3" fmla="*/ 562678 h 620929"/>
              <a:gd name="connsiteX4" fmla="*/ 74704 w 1118730"/>
              <a:gd name="connsiteY4" fmla="*/ 591957 h 620929"/>
              <a:gd name="connsiteX0" fmla="*/ 25591 w 1069617"/>
              <a:gd name="connsiteY0" fmla="*/ 591957 h 591957"/>
              <a:gd name="connsiteX1" fmla="*/ 1069457 w 1069617"/>
              <a:gd name="connsiteY1" fmla="*/ 2336 h 591957"/>
              <a:gd name="connsiteX2" fmla="*/ 214588 w 1069617"/>
              <a:gd name="connsiteY2" fmla="*/ 326186 h 591957"/>
              <a:gd name="connsiteX3" fmla="*/ 0 w 1069617"/>
              <a:gd name="connsiteY3" fmla="*/ 562678 h 591957"/>
              <a:gd name="connsiteX4" fmla="*/ 25591 w 1069617"/>
              <a:gd name="connsiteY4" fmla="*/ 591957 h 591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9617" h="591957">
                <a:moveTo>
                  <a:pt x="25591" y="591957"/>
                </a:moveTo>
                <a:cubicBezTo>
                  <a:pt x="203834" y="498567"/>
                  <a:pt x="1037958" y="46631"/>
                  <a:pt x="1069457" y="2336"/>
                </a:cubicBezTo>
                <a:cubicBezTo>
                  <a:pt x="1081760" y="-27826"/>
                  <a:pt x="381275" y="242445"/>
                  <a:pt x="214588" y="326186"/>
                </a:cubicBezTo>
                <a:cubicBezTo>
                  <a:pt x="47901" y="409927"/>
                  <a:pt x="120245" y="445381"/>
                  <a:pt x="0" y="562678"/>
                </a:cubicBezTo>
                <a:lnTo>
                  <a:pt x="25591" y="591957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 bwMode="auto">
          <a:xfrm flipH="1" flipV="1">
            <a:off x="7740352" y="4633529"/>
            <a:ext cx="944681" cy="312421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sm" len="sm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616551" y="965302"/>
                <a:ext cx="2574388" cy="2523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defTabSz="180000">
                  <a:defRPr sz="1100" b="1">
                    <a:solidFill>
                      <a:schemeClr val="accent2"/>
                    </a:solidFill>
                  </a:defRPr>
                </a:lvl1pPr>
              </a:lstStyle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u="none" dirty="0" smtClean="0">
                    <a:solidFill>
                      <a:srgbClr val="808080"/>
                    </a:solidFill>
                    <a:latin typeface="Lucida Sans Unicode"/>
                  </a:rPr>
                  <a:t>Nomenclature:</a:t>
                </a:r>
                <a:endParaRPr lang="en-US" u="none" dirty="0">
                  <a:solidFill>
                    <a:srgbClr val="808080"/>
                  </a:solidFill>
                  <a:latin typeface="Lucida Sans Unicode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mtClean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en-US" b="0" i="1" u="none" smtClean="0">
                            <a:solidFill>
                              <a:srgbClr val="808080"/>
                            </a:solidFill>
                            <a:latin typeface="Cambria Math"/>
                          </a:rPr>
                          <m:t>𝑅𝐸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	rotor eff. tip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speed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ratio</a:t>
                </a:r>
                <a:endParaRPr lang="en-US" b="0" u="none" dirty="0">
                  <a:solidFill>
                    <a:srgbClr val="808080"/>
                  </a:solidFill>
                  <a:latin typeface="Lucida Sans Unicode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		out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of plane bending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				moment of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blade 𝒊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𝑅𝐸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		rotor eff. wind speed 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𝐿𝐸</m:t>
                        </m:r>
                      </m:sub>
                    </m:sSub>
                    <m:r>
                      <m:rPr>
                        <m:nor/>
                      </m:rPr>
                      <a:rPr lang="en-US" b="0" u="none">
                        <a:solidFill>
                          <a:srgbClr val="808080"/>
                        </a:solidFill>
                        <a:latin typeface="Lucida Sans Unicode"/>
                      </a:rPr>
                      <m:t>		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local eff. wind speed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u="none" smtClean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𝑆</m:t>
                        </m:r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sub>
                    </m:sSub>
                    <m:r>
                      <m:rPr>
                        <m:nor/>
                      </m:rPr>
                      <a:rPr lang="en-US" b="0" u="none">
                        <a:solidFill>
                          <a:srgbClr val="808080"/>
                        </a:solidFill>
                        <a:latin typeface="Lucida Sans Unicode"/>
                      </a:rPr>
                      <m:t>		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sector eff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. wind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speed</a:t>
                </a:r>
                <a:endParaRPr lang="en-US" b="0" i="1" u="none" dirty="0" smtClean="0">
                  <a:solidFill>
                    <a:srgbClr val="808080"/>
                  </a:solidFill>
                  <a:latin typeface="Cambria Math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u="none" smtClean="0">
                        <a:solidFill>
                          <a:srgbClr val="808080"/>
                        </a:solidFill>
                        <a:latin typeface="Cambria Math"/>
                      </a:rPr>
                      <m:t>𝜌</m:t>
                    </m:r>
                  </m:oMath>
                </a14:m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		air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density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u="none">
                        <a:solidFill>
                          <a:srgbClr val="808080"/>
                        </a:solidFill>
                        <a:latin typeface="Cambria Math"/>
                      </a:rPr>
                      <m:t>𝐴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area of wind turbine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area of rotor blade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u="none" smtClean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area of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sector</a:t>
                </a:r>
                <a:endParaRPr lang="en-US" b="0" u="none" dirty="0">
                  <a:solidFill>
                    <a:srgbClr val="808080"/>
                  </a:solidFill>
                  <a:latin typeface="Lucida Sans Unicode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u="none" smtClean="0">
                        <a:solidFill>
                          <a:srgbClr val="808080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	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time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u="none" smtClea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azimuth</a:t>
                </a:r>
                <a:endParaRPr lang="en-US" b="0" u="none" dirty="0">
                  <a:solidFill>
                    <a:srgbClr val="808080"/>
                  </a:solidFill>
                  <a:latin typeface="Lucida Sans Unicode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u="none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/>
                    </m:acc>
                    <m:r>
                      <a:rPr lang="en-US" b="0" u="none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	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estimated</a:t>
                </a:r>
                <a:endParaRPr lang="en-US" b="0" u="none" dirty="0">
                  <a:solidFill>
                    <a:srgbClr val="808080"/>
                  </a:solidFill>
                  <a:latin typeface="Lucida Sans Unicode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6551" y="965302"/>
                <a:ext cx="2574388" cy="2523768"/>
              </a:xfrm>
              <a:prstGeom prst="rect">
                <a:avLst/>
              </a:prstGeom>
              <a:blipFill rotWithShape="0">
                <a:blip r:embed="rId8"/>
                <a:stretch>
                  <a:fillRect b="-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itle 1"/>
          <p:cNvSpPr txBox="1">
            <a:spLocks/>
          </p:cNvSpPr>
          <p:nvPr/>
        </p:nvSpPr>
        <p:spPr bwMode="auto">
          <a:xfrm>
            <a:off x="704850" y="57150"/>
            <a:ext cx="8410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r>
              <a:rPr lang="en-US" u="none" kern="0" dirty="0"/>
              <a:t>Wind Speed Estimation from Blade Loads</a:t>
            </a:r>
          </a:p>
        </p:txBody>
      </p:sp>
    </p:spTree>
    <p:extLst>
      <p:ext uri="{BB962C8B-B14F-4D97-AF65-F5344CB8AC3E}">
        <p14:creationId xmlns:p14="http://schemas.microsoft.com/office/powerpoint/2010/main" val="37112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1"/>
          <p:cNvSpPr txBox="1">
            <a:spLocks/>
          </p:cNvSpPr>
          <p:nvPr/>
        </p:nvSpPr>
        <p:spPr bwMode="auto">
          <a:xfrm>
            <a:off x="704850" y="57150"/>
            <a:ext cx="84105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r>
              <a:rPr lang="en-US" u="none" kern="0" dirty="0"/>
              <a:t>Sector Effective Wind Speed Estimation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Content Placeholder 4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solidFill>
                      <a:srgbClr val="99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Sector effective wind speed (SEWS):</a:t>
                </a:r>
                <a:endParaRPr lang="en-US" b="0" i="1" dirty="0" smtClean="0">
                  <a:latin typeface="Cambria Math"/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𝑆𝐸</m:t>
                          </m:r>
                        </m:sub>
                      </m:sSub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𝜓</m:t>
                      </m:r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)=</m:t>
                      </m:r>
                      <m:f>
                        <m:f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𝑆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𝑆</m:t>
                              </m:r>
                            </m:sub>
                          </m:sSub>
                        </m:sub>
                        <m:sup/>
                        <m:e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𝑉</m:t>
                          </m:r>
                          <m:r>
                            <m:rPr>
                              <m:sty m:val="p"/>
                            </m:rPr>
                            <a:rPr lang="en-US" b="0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d</m:t>
                          </m:r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𝑆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solidFill>
                              <a:srgbClr val="0070C0"/>
                            </a:solidFill>
                            <a:effectLst>
                              <a:outerShdw blurRad="50800" dist="3810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effectLst>
                                  <a:outerShdw blurRad="50800" dist="38100" dir="2700000" algn="tl" rotWithShape="0">
                                    <a:prstClr val="black">
                                      <a:alpha val="40000"/>
                                    </a:prst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b="0" i="1">
                                <a:solidFill>
                                  <a:srgbClr val="0070C0"/>
                                </a:solidFill>
                                <a:effectLst>
                                  <a:outerShdw blurRad="50800" dist="38100" dir="2700000" algn="tl" rotWithShape="0">
                                    <a:prstClr val="black">
                                      <a:alpha val="40000"/>
                                    </a:prst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b="0" i="1">
                            <a:solidFill>
                              <a:srgbClr val="0070C0"/>
                            </a:solidFill>
                            <a:effectLst>
                              <a:outerShdw blurRad="50800" dist="3810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  <a:ea typeface="Cambria Math"/>
                          </a:rPr>
                          <m:t>𝑆𝐸</m:t>
                        </m:r>
                      </m:sub>
                    </m:sSub>
                    <m:d>
                      <m:dPr>
                        <m:ctrlPr>
                          <a:rPr lang="en-US" b="0" i="1">
                            <a:solidFill>
                              <a:srgbClr val="0070C0"/>
                            </a:solidFill>
                            <a:effectLst>
                              <a:outerShdw blurRad="50800" dist="38100" dir="2700000" algn="tl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b="0" i="1">
                                <a:solidFill>
                                  <a:srgbClr val="0070C0"/>
                                </a:solidFill>
                                <a:effectLst>
                                  <a:outerShdw blurRad="50800" dist="38100" dir="2700000" algn="tl" rotWithShape="0">
                                    <a:prstClr val="black">
                                      <a:alpha val="40000"/>
                                    </a:prst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b="0" i="1">
                                <a:solidFill>
                                  <a:srgbClr val="0070C0"/>
                                </a:solidFill>
                                <a:effectLst>
                                  <a:outerShdw blurRad="50800" dist="38100" dir="2700000" algn="tl" rotWithShape="0">
                                    <a:prstClr val="black">
                                      <a:alpha val="40000"/>
                                    </a:prstClr>
                                  </a:outerShdw>
                                </a:effectLst>
                                <a:latin typeface="Cambria Math" panose="02040503050406030204" pitchFamily="18" charset="0"/>
                                <a:ea typeface="Cambria Math"/>
                              </a:rPr>
                              <m:t>𝑡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 after </a:t>
                </a:r>
                <a:r>
                  <a:rPr lang="en-US" dirty="0"/>
                  <a:t>a blade leaves a sector</a:t>
                </a:r>
                <a:r>
                  <a:rPr lang="en-US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>
                              <a:solidFill>
                                <a:srgbClr val="0070C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b="0" i="1">
                                  <a:solidFill>
                                    <a:srgbClr val="0070C0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>
                                  <a:solidFill>
                                    <a:srgbClr val="0070C0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en-US" b="0" i="1">
                              <a:solidFill>
                                <a:srgbClr val="0070C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𝑆𝐸</m:t>
                          </m:r>
                        </m:sub>
                      </m:sSub>
                      <m:d>
                        <m:dPr>
                          <m:ctrlPr>
                            <a:rPr lang="en-US" b="0" i="1">
                              <a:solidFill>
                                <a:srgbClr val="0070C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b="0" i="1">
                                  <a:solidFill>
                                    <a:srgbClr val="0070C0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b="0" i="1">
                                  <a:solidFill>
                                    <a:srgbClr val="0070C0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𝑡</m:t>
                              </m:r>
                            </m:e>
                          </m:acc>
                        </m:e>
                      </m:d>
                      <m:r>
                        <a:rPr lang="en-US" b="0" i="1"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𝑆</m:t>
                              </m:r>
                            </m:sub>
                          </m:sSub>
                        </m:den>
                      </m:f>
                      <m:nary>
                        <m:naryPr>
                          <m:supHide m:val="on"/>
                          <m:ctrl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𝑆</m:t>
                              </m:r>
                            </m:sub>
                          </m:sSub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>
                                      <a:solidFill>
                                        <a:schemeClr val="accent2"/>
                                      </a:solidFill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>
                                      <a:solidFill>
                                        <a:schemeClr val="accent2"/>
                                      </a:solidFill>
                                      <a:effectLst>
                                        <a:outerShdw blurRad="50800" dist="38100" dir="2700000" algn="tl" rotWithShape="0">
                                          <a:prstClr val="black">
                                            <a:alpha val="40000"/>
                                          </a:prst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𝑉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b="0" i="1" smtClean="0">
                                  <a:solidFill>
                                    <a:schemeClr val="accent2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𝐿</m:t>
                              </m:r>
                              <m:r>
                                <a:rPr lang="en-US" b="0" i="1">
                                  <a:solidFill>
                                    <a:schemeClr val="accent2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𝐸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>
                                  <a:solidFill>
                                    <a:schemeClr val="accent2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solidFill>
                                    <a:schemeClr val="accent2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𝑡</m:t>
                              </m:r>
                              <m:r>
                                <a:rPr lang="en-US" b="0" i="1">
                                  <a:solidFill>
                                    <a:schemeClr val="accent2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,</m:t>
                              </m:r>
                              <m:r>
                                <a:rPr lang="en-US" b="0" i="1">
                                  <a:solidFill>
                                    <a:schemeClr val="accent2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𝜓</m:t>
                              </m:r>
                            </m:e>
                          </m:d>
                          <m: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d</m:t>
                          </m:r>
                          <m:sSub>
                            <m:sSubPr>
                              <m:ctrlP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𝑆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  <a:ea typeface="Cambria Math"/>
                </a:endParaRPr>
              </a:p>
              <a:p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42" name="Content Placeholder 4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462" t="-2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 bwMode="auto">
          <a:xfrm>
            <a:off x="7251829" y="5524344"/>
            <a:ext cx="310189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317412" y="3795352"/>
            <a:ext cx="2163786" cy="2163787"/>
            <a:chOff x="5268451" y="3200196"/>
            <a:chExt cx="2880000" cy="2880000"/>
          </a:xfrm>
        </p:grpSpPr>
        <p:sp>
          <p:nvSpPr>
            <p:cNvPr id="25" name="Arc 24"/>
            <p:cNvSpPr/>
            <p:nvPr/>
          </p:nvSpPr>
          <p:spPr bwMode="auto">
            <a:xfrm rot="2700000">
              <a:off x="5268451" y="3200196"/>
              <a:ext cx="2880000" cy="2880000"/>
            </a:xfrm>
            <a:prstGeom prst="arc">
              <a:avLst/>
            </a:prstGeom>
            <a:solidFill>
              <a:srgbClr val="0070C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6" name="Pie 25"/>
            <p:cNvSpPr/>
            <p:nvPr/>
          </p:nvSpPr>
          <p:spPr bwMode="auto">
            <a:xfrm rot="2700000">
              <a:off x="5268451" y="3200196"/>
              <a:ext cx="2880000" cy="2880000"/>
            </a:xfrm>
            <a:prstGeom prst="pi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endParaRPr lang="en-US" dirty="0" smtClean="0">
                <a:solidFill>
                  <a:srgbClr val="000000"/>
                </a:solidFill>
              </a:endParaRPr>
            </a:p>
          </p:txBody>
        </p:sp>
      </p:grpSp>
      <p:cxnSp>
        <p:nvCxnSpPr>
          <p:cNvPr id="10" name="Straight Connector 9"/>
          <p:cNvCxnSpPr/>
          <p:nvPr/>
        </p:nvCxnSpPr>
        <p:spPr bwMode="auto">
          <a:xfrm>
            <a:off x="7406924" y="3501008"/>
            <a:ext cx="0" cy="1352367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rot="2700000">
            <a:off x="7885059" y="3717441"/>
            <a:ext cx="0" cy="1352366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rot="18900000">
            <a:off x="7885058" y="4673709"/>
            <a:ext cx="0" cy="1352367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852677" y="3429000"/>
                <a:ext cx="7130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𝜓</m:t>
                      </m:r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1800" u="none" dirty="0">
                  <a:solidFill>
                    <a:srgbClr val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2677" y="3429000"/>
                <a:ext cx="713080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709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8304315" y="3657403"/>
                <a:ext cx="522322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i="1" u="none" smtClean="0">
                              <a:solidFill>
                                <a:srgbClr val="80808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800" i="1" u="none">
                              <a:solidFill>
                                <a:srgbClr val="80808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  <m:sub>
                          <m:r>
                            <a:rPr lang="de-DE" sz="1800" i="1" u="none" smtClean="0">
                              <a:solidFill>
                                <a:srgbClr val="80808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800" u="none" dirty="0">
                  <a:solidFill>
                    <a:srgbClr val="80808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4315" y="3657403"/>
                <a:ext cx="522322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63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8244408" y="5733256"/>
                <a:ext cx="527645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i="1" u="none" smtClean="0">
                              <a:solidFill>
                                <a:srgbClr val="80808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800" i="1" u="none">
                              <a:solidFill>
                                <a:srgbClr val="80808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𝜓</m:t>
                          </m:r>
                        </m:e>
                        <m:sub>
                          <m:r>
                            <a:rPr lang="de-DE" sz="1800" i="1" u="none">
                              <a:solidFill>
                                <a:srgbClr val="80808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800" u="none" dirty="0">
                  <a:solidFill>
                    <a:srgbClr val="80808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408" y="5733256"/>
                <a:ext cx="527645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80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767970" y="5072408"/>
                <a:ext cx="4065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𝐴</m:t>
                      </m:r>
                    </m:oMath>
                  </m:oMathPara>
                </a14:m>
                <a:endParaRPr lang="en-US" sz="1800" u="none" dirty="0">
                  <a:solidFill>
                    <a:srgbClr val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7970" y="5072408"/>
                <a:ext cx="40652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7926002" y="5016636"/>
                <a:ext cx="5035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en-US" sz="1800" u="none" dirty="0">
                  <a:solidFill>
                    <a:srgbClr val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6002" y="5016636"/>
                <a:ext cx="503536" cy="369332"/>
              </a:xfrm>
              <a:prstGeom prst="rect">
                <a:avLst/>
              </a:prstGeom>
              <a:blipFill rotWithShape="0">
                <a:blip r:embed="rId8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8604448" y="4805021"/>
                <a:ext cx="5321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US" sz="1800" u="none" dirty="0">
                  <a:solidFill>
                    <a:srgbClr val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4448" y="4805021"/>
                <a:ext cx="532133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/>
          <p:cNvCxnSpPr>
            <a:endCxn id="43" idx="3"/>
          </p:cNvCxnSpPr>
          <p:nvPr/>
        </p:nvCxnSpPr>
        <p:spPr bwMode="auto">
          <a:xfrm flipH="1">
            <a:off x="7408478" y="4204487"/>
            <a:ext cx="1149737" cy="665047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Arc 21"/>
          <p:cNvSpPr/>
          <p:nvPr/>
        </p:nvSpPr>
        <p:spPr bwMode="auto">
          <a:xfrm>
            <a:off x="6187367" y="3657403"/>
            <a:ext cx="2434260" cy="2434261"/>
          </a:xfrm>
          <a:prstGeom prst="arc">
            <a:avLst>
              <a:gd name="adj1" fmla="val 16200000"/>
              <a:gd name="adj2" fmla="val 1984200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3289565" y="4769462"/>
            <a:ext cx="1080000" cy="521262"/>
          </a:xfrm>
          <a:custGeom>
            <a:avLst/>
            <a:gdLst>
              <a:gd name="connsiteX0" fmla="*/ 0 w 1749973"/>
              <a:gd name="connsiteY0" fmla="*/ 0 h 693800"/>
              <a:gd name="connsiteX1" fmla="*/ 252248 w 1749973"/>
              <a:gd name="connsiteY1" fmla="*/ 31531 h 693800"/>
              <a:gd name="connsiteX2" fmla="*/ 346841 w 1749973"/>
              <a:gd name="connsiteY2" fmla="*/ 78827 h 693800"/>
              <a:gd name="connsiteX3" fmla="*/ 441435 w 1749973"/>
              <a:gd name="connsiteY3" fmla="*/ 126124 h 693800"/>
              <a:gd name="connsiteX4" fmla="*/ 472966 w 1749973"/>
              <a:gd name="connsiteY4" fmla="*/ 173420 h 693800"/>
              <a:gd name="connsiteX5" fmla="*/ 567559 w 1749973"/>
              <a:gd name="connsiteY5" fmla="*/ 204951 h 693800"/>
              <a:gd name="connsiteX6" fmla="*/ 709448 w 1749973"/>
              <a:gd name="connsiteY6" fmla="*/ 346841 h 693800"/>
              <a:gd name="connsiteX7" fmla="*/ 756745 w 1749973"/>
              <a:gd name="connsiteY7" fmla="*/ 394138 h 693800"/>
              <a:gd name="connsiteX8" fmla="*/ 835573 w 1749973"/>
              <a:gd name="connsiteY8" fmla="*/ 472965 h 693800"/>
              <a:gd name="connsiteX9" fmla="*/ 898635 w 1749973"/>
              <a:gd name="connsiteY9" fmla="*/ 567558 h 693800"/>
              <a:gd name="connsiteX10" fmla="*/ 945931 w 1749973"/>
              <a:gd name="connsiteY10" fmla="*/ 599089 h 693800"/>
              <a:gd name="connsiteX11" fmla="*/ 1103586 w 1749973"/>
              <a:gd name="connsiteY11" fmla="*/ 646386 h 693800"/>
              <a:gd name="connsiteX12" fmla="*/ 1434662 w 1749973"/>
              <a:gd name="connsiteY12" fmla="*/ 662151 h 693800"/>
              <a:gd name="connsiteX13" fmla="*/ 1592317 w 1749973"/>
              <a:gd name="connsiteY13" fmla="*/ 677917 h 693800"/>
              <a:gd name="connsiteX14" fmla="*/ 1623848 w 1749973"/>
              <a:gd name="connsiteY14" fmla="*/ 630620 h 693800"/>
              <a:gd name="connsiteX15" fmla="*/ 1686910 w 1749973"/>
              <a:gd name="connsiteY15" fmla="*/ 614855 h 693800"/>
              <a:gd name="connsiteX16" fmla="*/ 1749973 w 1749973"/>
              <a:gd name="connsiteY16" fmla="*/ 599089 h 69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49973" h="693800">
                <a:moveTo>
                  <a:pt x="0" y="0"/>
                </a:moveTo>
                <a:cubicBezTo>
                  <a:pt x="84083" y="10510"/>
                  <a:pt x="168548" y="18315"/>
                  <a:pt x="252248" y="31531"/>
                </a:cubicBezTo>
                <a:cubicBezTo>
                  <a:pt x="310168" y="40676"/>
                  <a:pt x="294101" y="52457"/>
                  <a:pt x="346841" y="78827"/>
                </a:cubicBezTo>
                <a:cubicBezTo>
                  <a:pt x="477390" y="144102"/>
                  <a:pt x="305884" y="35758"/>
                  <a:pt x="441435" y="126124"/>
                </a:cubicBezTo>
                <a:cubicBezTo>
                  <a:pt x="451945" y="141889"/>
                  <a:pt x="456898" y="163378"/>
                  <a:pt x="472966" y="173420"/>
                </a:cubicBezTo>
                <a:cubicBezTo>
                  <a:pt x="501151" y="191035"/>
                  <a:pt x="567559" y="204951"/>
                  <a:pt x="567559" y="204951"/>
                </a:cubicBezTo>
                <a:lnTo>
                  <a:pt x="709448" y="346841"/>
                </a:lnTo>
                <a:cubicBezTo>
                  <a:pt x="725214" y="362607"/>
                  <a:pt x="744377" y="375587"/>
                  <a:pt x="756745" y="394138"/>
                </a:cubicBezTo>
                <a:cubicBezTo>
                  <a:pt x="798786" y="457200"/>
                  <a:pt x="772511" y="430924"/>
                  <a:pt x="835573" y="472965"/>
                </a:cubicBezTo>
                <a:cubicBezTo>
                  <a:pt x="856594" y="504496"/>
                  <a:pt x="867104" y="546537"/>
                  <a:pt x="898635" y="567558"/>
                </a:cubicBezTo>
                <a:cubicBezTo>
                  <a:pt x="914400" y="578068"/>
                  <a:pt x="928616" y="591394"/>
                  <a:pt x="945931" y="599089"/>
                </a:cubicBezTo>
                <a:cubicBezTo>
                  <a:pt x="957777" y="604354"/>
                  <a:pt x="1075625" y="644149"/>
                  <a:pt x="1103586" y="646386"/>
                </a:cubicBezTo>
                <a:cubicBezTo>
                  <a:pt x="1213718" y="655197"/>
                  <a:pt x="1324303" y="656896"/>
                  <a:pt x="1434662" y="662151"/>
                </a:cubicBezTo>
                <a:cubicBezTo>
                  <a:pt x="1549811" y="700534"/>
                  <a:pt x="1497011" y="701743"/>
                  <a:pt x="1592317" y="677917"/>
                </a:cubicBezTo>
                <a:cubicBezTo>
                  <a:pt x="1602827" y="662151"/>
                  <a:pt x="1608082" y="641130"/>
                  <a:pt x="1623848" y="630620"/>
                </a:cubicBezTo>
                <a:cubicBezTo>
                  <a:pt x="1641877" y="618601"/>
                  <a:pt x="1666076" y="620808"/>
                  <a:pt x="1686910" y="614855"/>
                </a:cubicBezTo>
                <a:cubicBezTo>
                  <a:pt x="1747908" y="597427"/>
                  <a:pt x="1714832" y="599089"/>
                  <a:pt x="1749973" y="599089"/>
                </a:cubicBezTo>
              </a:path>
            </a:pathLst>
          </a:cu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Freeform 4"/>
          <p:cNvSpPr/>
          <p:nvPr/>
        </p:nvSpPr>
        <p:spPr bwMode="auto">
          <a:xfrm>
            <a:off x="4708361" y="4434956"/>
            <a:ext cx="1080000" cy="485413"/>
          </a:xfrm>
          <a:custGeom>
            <a:avLst/>
            <a:gdLst>
              <a:gd name="connsiteX0" fmla="*/ 0 w 1702676"/>
              <a:gd name="connsiteY0" fmla="*/ 0 h 945931"/>
              <a:gd name="connsiteX1" fmla="*/ 141890 w 1702676"/>
              <a:gd name="connsiteY1" fmla="*/ 189186 h 945931"/>
              <a:gd name="connsiteX2" fmla="*/ 220717 w 1702676"/>
              <a:gd name="connsiteY2" fmla="*/ 457200 h 945931"/>
              <a:gd name="connsiteX3" fmla="*/ 268014 w 1702676"/>
              <a:gd name="connsiteY3" fmla="*/ 583324 h 945931"/>
              <a:gd name="connsiteX4" fmla="*/ 283779 w 1702676"/>
              <a:gd name="connsiteY4" fmla="*/ 630620 h 945931"/>
              <a:gd name="connsiteX5" fmla="*/ 299545 w 1702676"/>
              <a:gd name="connsiteY5" fmla="*/ 709448 h 945931"/>
              <a:gd name="connsiteX6" fmla="*/ 346841 w 1702676"/>
              <a:gd name="connsiteY6" fmla="*/ 725214 h 945931"/>
              <a:gd name="connsiteX7" fmla="*/ 914400 w 1702676"/>
              <a:gd name="connsiteY7" fmla="*/ 740979 h 945931"/>
              <a:gd name="connsiteX8" fmla="*/ 1024759 w 1702676"/>
              <a:gd name="connsiteY8" fmla="*/ 772510 h 945931"/>
              <a:gd name="connsiteX9" fmla="*/ 1135117 w 1702676"/>
              <a:gd name="connsiteY9" fmla="*/ 851338 h 945931"/>
              <a:gd name="connsiteX10" fmla="*/ 1261241 w 1702676"/>
              <a:gd name="connsiteY10" fmla="*/ 914400 h 945931"/>
              <a:gd name="connsiteX11" fmla="*/ 1418897 w 1702676"/>
              <a:gd name="connsiteY11" fmla="*/ 945931 h 945931"/>
              <a:gd name="connsiteX12" fmla="*/ 1545021 w 1702676"/>
              <a:gd name="connsiteY12" fmla="*/ 930165 h 945931"/>
              <a:gd name="connsiteX13" fmla="*/ 1560786 w 1702676"/>
              <a:gd name="connsiteY13" fmla="*/ 882869 h 945931"/>
              <a:gd name="connsiteX14" fmla="*/ 1702676 w 1702676"/>
              <a:gd name="connsiteY14" fmla="*/ 851338 h 945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02676" h="945931">
                <a:moveTo>
                  <a:pt x="0" y="0"/>
                </a:moveTo>
                <a:cubicBezTo>
                  <a:pt x="94584" y="151333"/>
                  <a:pt x="43772" y="91068"/>
                  <a:pt x="141890" y="189186"/>
                </a:cubicBezTo>
                <a:cubicBezTo>
                  <a:pt x="216427" y="375531"/>
                  <a:pt x="123226" y="132230"/>
                  <a:pt x="220717" y="457200"/>
                </a:cubicBezTo>
                <a:cubicBezTo>
                  <a:pt x="233619" y="500207"/>
                  <a:pt x="252670" y="541127"/>
                  <a:pt x="268014" y="583324"/>
                </a:cubicBezTo>
                <a:cubicBezTo>
                  <a:pt x="273693" y="598942"/>
                  <a:pt x="279749" y="614498"/>
                  <a:pt x="283779" y="630620"/>
                </a:cubicBezTo>
                <a:cubicBezTo>
                  <a:pt x="290278" y="656616"/>
                  <a:pt x="284681" y="687152"/>
                  <a:pt x="299545" y="709448"/>
                </a:cubicBezTo>
                <a:cubicBezTo>
                  <a:pt x="308763" y="723275"/>
                  <a:pt x="330245" y="724363"/>
                  <a:pt x="346841" y="725214"/>
                </a:cubicBezTo>
                <a:cubicBezTo>
                  <a:pt x="535852" y="734907"/>
                  <a:pt x="725214" y="735724"/>
                  <a:pt x="914400" y="740979"/>
                </a:cubicBezTo>
                <a:cubicBezTo>
                  <a:pt x="934599" y="746029"/>
                  <a:pt x="1002146" y="761204"/>
                  <a:pt x="1024759" y="772510"/>
                </a:cubicBezTo>
                <a:cubicBezTo>
                  <a:pt x="1068405" y="794333"/>
                  <a:pt x="1092277" y="826348"/>
                  <a:pt x="1135117" y="851338"/>
                </a:cubicBezTo>
                <a:cubicBezTo>
                  <a:pt x="1175718" y="875022"/>
                  <a:pt x="1216649" y="899537"/>
                  <a:pt x="1261241" y="914400"/>
                </a:cubicBezTo>
                <a:cubicBezTo>
                  <a:pt x="1343791" y="941916"/>
                  <a:pt x="1292087" y="927815"/>
                  <a:pt x="1418897" y="945931"/>
                </a:cubicBezTo>
                <a:cubicBezTo>
                  <a:pt x="1460938" y="940676"/>
                  <a:pt x="1506304" y="947373"/>
                  <a:pt x="1545021" y="930165"/>
                </a:cubicBezTo>
                <a:cubicBezTo>
                  <a:pt x="1560207" y="923416"/>
                  <a:pt x="1550405" y="895846"/>
                  <a:pt x="1560786" y="882869"/>
                </a:cubicBezTo>
                <a:cubicBezTo>
                  <a:pt x="1600003" y="833848"/>
                  <a:pt x="1646239" y="851338"/>
                  <a:pt x="1702676" y="851338"/>
                </a:cubicBezTo>
              </a:path>
            </a:pathLst>
          </a:cu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1836396" y="4434980"/>
            <a:ext cx="1080000" cy="442997"/>
          </a:xfrm>
          <a:custGeom>
            <a:avLst/>
            <a:gdLst>
              <a:gd name="connsiteX0" fmla="*/ 0 w 1560786"/>
              <a:gd name="connsiteY0" fmla="*/ 0 h 536027"/>
              <a:gd name="connsiteX1" fmla="*/ 78828 w 1560786"/>
              <a:gd name="connsiteY1" fmla="*/ 189186 h 536027"/>
              <a:gd name="connsiteX2" fmla="*/ 94593 w 1560786"/>
              <a:gd name="connsiteY2" fmla="*/ 236482 h 536027"/>
              <a:gd name="connsiteX3" fmla="*/ 157655 w 1560786"/>
              <a:gd name="connsiteY3" fmla="*/ 268013 h 536027"/>
              <a:gd name="connsiteX4" fmla="*/ 268014 w 1560786"/>
              <a:gd name="connsiteY4" fmla="*/ 299544 h 536027"/>
              <a:gd name="connsiteX5" fmla="*/ 346842 w 1560786"/>
              <a:gd name="connsiteY5" fmla="*/ 346841 h 536027"/>
              <a:gd name="connsiteX6" fmla="*/ 599090 w 1560786"/>
              <a:gd name="connsiteY6" fmla="*/ 378372 h 536027"/>
              <a:gd name="connsiteX7" fmla="*/ 1229711 w 1560786"/>
              <a:gd name="connsiteY7" fmla="*/ 409903 h 536027"/>
              <a:gd name="connsiteX8" fmla="*/ 1292773 w 1560786"/>
              <a:gd name="connsiteY8" fmla="*/ 441434 h 536027"/>
              <a:gd name="connsiteX9" fmla="*/ 1340069 w 1560786"/>
              <a:gd name="connsiteY9" fmla="*/ 472965 h 536027"/>
              <a:gd name="connsiteX10" fmla="*/ 1434662 w 1560786"/>
              <a:gd name="connsiteY10" fmla="*/ 504496 h 536027"/>
              <a:gd name="connsiteX11" fmla="*/ 1529255 w 1560786"/>
              <a:gd name="connsiteY11" fmla="*/ 536027 h 536027"/>
              <a:gd name="connsiteX12" fmla="*/ 1560786 w 1560786"/>
              <a:gd name="connsiteY12" fmla="*/ 536027 h 536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60786" h="536027">
                <a:moveTo>
                  <a:pt x="0" y="0"/>
                </a:moveTo>
                <a:cubicBezTo>
                  <a:pt x="26700" y="186897"/>
                  <a:pt x="-13039" y="42197"/>
                  <a:pt x="78828" y="189186"/>
                </a:cubicBezTo>
                <a:cubicBezTo>
                  <a:pt x="87636" y="203278"/>
                  <a:pt x="82842" y="224731"/>
                  <a:pt x="94593" y="236482"/>
                </a:cubicBezTo>
                <a:cubicBezTo>
                  <a:pt x="111211" y="253100"/>
                  <a:pt x="136053" y="258755"/>
                  <a:pt x="157655" y="268013"/>
                </a:cubicBezTo>
                <a:cubicBezTo>
                  <a:pt x="189323" y="281585"/>
                  <a:pt x="236007" y="291543"/>
                  <a:pt x="268014" y="299544"/>
                </a:cubicBezTo>
                <a:cubicBezTo>
                  <a:pt x="294290" y="315310"/>
                  <a:pt x="317032" y="339743"/>
                  <a:pt x="346842" y="346841"/>
                </a:cubicBezTo>
                <a:cubicBezTo>
                  <a:pt x="429275" y="366468"/>
                  <a:pt x="514871" y="369015"/>
                  <a:pt x="599090" y="378372"/>
                </a:cubicBezTo>
                <a:cubicBezTo>
                  <a:pt x="902978" y="412136"/>
                  <a:pt x="693416" y="392603"/>
                  <a:pt x="1229711" y="409903"/>
                </a:cubicBezTo>
                <a:cubicBezTo>
                  <a:pt x="1250732" y="420413"/>
                  <a:pt x="1272368" y="429774"/>
                  <a:pt x="1292773" y="441434"/>
                </a:cubicBezTo>
                <a:cubicBezTo>
                  <a:pt x="1309224" y="450835"/>
                  <a:pt x="1322754" y="465270"/>
                  <a:pt x="1340069" y="472965"/>
                </a:cubicBezTo>
                <a:cubicBezTo>
                  <a:pt x="1370441" y="486464"/>
                  <a:pt x="1403131" y="493986"/>
                  <a:pt x="1434662" y="504496"/>
                </a:cubicBezTo>
                <a:cubicBezTo>
                  <a:pt x="1434664" y="504497"/>
                  <a:pt x="1529252" y="536027"/>
                  <a:pt x="1529255" y="536027"/>
                </a:cubicBezTo>
                <a:lnTo>
                  <a:pt x="1560786" y="536027"/>
                </a:lnTo>
              </a:path>
            </a:pathLst>
          </a:custGeom>
          <a:noFill/>
          <a:ln w="28575" cap="flat" cmpd="sng" algn="ctr">
            <a:solidFill>
              <a:schemeClr val="tx1">
                <a:lumMod val="65000"/>
                <a:lumOff val="3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V="1">
            <a:off x="1717299" y="5856242"/>
            <a:ext cx="4572000" cy="0"/>
          </a:xfrm>
          <a:prstGeom prst="straightConnector1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V="1">
            <a:off x="1717299" y="4056242"/>
            <a:ext cx="0" cy="1800000"/>
          </a:xfrm>
          <a:prstGeom prst="straightConnector1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662034" y="4287146"/>
                <a:ext cx="11281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i="1" u="none" smtClean="0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sz="1800" i="1" u="none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de-DE" sz="1800" i="1" u="none">
                              <a:solidFill>
                                <a:srgbClr val="00000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𝐿𝐸</m:t>
                          </m:r>
                        </m:sub>
                      </m:sSub>
                      <m:r>
                        <a:rPr lang="de-DE" sz="1800" i="1" u="none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de-DE" sz="1800" i="1" u="none" smtClean="0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, </m:t>
                      </m:r>
                      <m:r>
                        <a:rPr lang="de-DE" sz="1800" i="1" u="none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𝜓</m:t>
                      </m:r>
                      <m:r>
                        <a:rPr lang="de-DE" sz="1800" i="1" u="none">
                          <a:solidFill>
                            <a:srgbClr val="000000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1800" u="none" dirty="0">
                  <a:solidFill>
                    <a:srgbClr val="0000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034" y="4287146"/>
                <a:ext cx="1128129" cy="369332"/>
              </a:xfrm>
              <a:prstGeom prst="rect">
                <a:avLst/>
              </a:prstGeom>
              <a:blipFill rotWithShape="0">
                <a:blip r:embed="rId10"/>
                <a:stretch>
                  <a:fillRect r="-541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2014974" y="4800347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b="1" u="none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Lucida Sans Unicode"/>
              </a:rPr>
              <a:t>Blade 1</a:t>
            </a:r>
            <a:endParaRPr lang="en-US" sz="1400" b="1" u="none" dirty="0">
              <a:solidFill>
                <a:srgbClr val="000000">
                  <a:lumMod val="65000"/>
                  <a:lumOff val="35000"/>
                </a:srgbClr>
              </a:solidFill>
              <a:latin typeface="Lucida Sans Unicode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71480" y="5281463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b="1" u="none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Lucida Sans Unicode"/>
              </a:rPr>
              <a:t>Blade 2</a:t>
            </a:r>
            <a:endParaRPr lang="en-US" sz="1400" b="1" u="none" dirty="0">
              <a:solidFill>
                <a:srgbClr val="000000">
                  <a:lumMod val="65000"/>
                  <a:lumOff val="35000"/>
                </a:srgbClr>
              </a:solidFill>
              <a:latin typeface="Lucida Sans Unicode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 flipV="1">
            <a:off x="3286934" y="5038771"/>
            <a:ext cx="1453169" cy="5785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5" name="Straight Connector 34"/>
          <p:cNvCxnSpPr/>
          <p:nvPr/>
        </p:nvCxnSpPr>
        <p:spPr bwMode="auto">
          <a:xfrm>
            <a:off x="4740103" y="4769462"/>
            <a:ext cx="1440000" cy="0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4902498" y="4962067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b="1" u="none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Lucida Sans Unicode"/>
              </a:rPr>
              <a:t>Blade 3</a:t>
            </a:r>
            <a:endParaRPr lang="en-US" sz="1400" b="1" u="none" dirty="0">
              <a:solidFill>
                <a:srgbClr val="000000">
                  <a:lumMod val="65000"/>
                  <a:lumOff val="35000"/>
                </a:srgbClr>
              </a:solidFill>
              <a:latin typeface="Lucida Sans Unicode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841781" y="3940735"/>
                <a:ext cx="999730" cy="376513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de-DE" sz="1800" i="1" u="none" smtClean="0">
                              <a:solidFill>
                                <a:srgbClr val="0070C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de-DE" sz="1800" i="1" u="none">
                                  <a:solidFill>
                                    <a:srgbClr val="0070C0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800" i="1" u="none">
                                  <a:solidFill>
                                    <a:srgbClr val="0070C0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de-DE" sz="1800" i="1" u="none">
                                  <a:solidFill>
                                    <a:srgbClr val="0070C0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𝑆</m:t>
                              </m:r>
                              <m:r>
                                <a:rPr lang="en-US" sz="1800" b="0" i="1" u="none" smtClean="0">
                                  <a:solidFill>
                                    <a:srgbClr val="0070C0"/>
                                  </a:solidFill>
                                  <a:effectLst>
                                    <a:outerShdw blurRad="50800" dist="38100" dir="2700000" algn="tl" rotWithShape="0">
                                      <a:prstClr val="black">
                                        <a:alpha val="40000"/>
                                      </a:prst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/>
                                </a:rPr>
                                <m:t>𝐸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en-US" sz="1800" b="0" i="1" u="none" smtClean="0">
                              <a:solidFill>
                                <a:srgbClr val="0070C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1800" b="0" i="1" u="none" smtClean="0">
                              <a:solidFill>
                                <a:srgbClr val="0070C0"/>
                              </a:solidFill>
                              <a:effectLst>
                                <a:outerShdw blurRad="50800" dist="38100" dir="2700000" algn="tl" rotWithShape="0">
                                  <a:prstClr val="black">
                                    <a:alpha val="40000"/>
                                  </a:prstClr>
                                </a:outerShdw>
                              </a:effectLst>
                              <a:latin typeface="Cambria Math" panose="02040503050406030204" pitchFamily="18" charset="0"/>
                              <a:ea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1800" u="none" dirty="0">
                  <a:solidFill>
                    <a:srgbClr val="0070C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Lucida Sans Unicode"/>
                </a:endParaRP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781" y="3940735"/>
                <a:ext cx="999730" cy="376513"/>
              </a:xfrm>
              <a:prstGeom prst="rect">
                <a:avLst/>
              </a:prstGeom>
              <a:blipFill rotWithShape="0">
                <a:blip r:embed="rId11"/>
                <a:stretch>
                  <a:fillRect t="-8065" r="-15854" b="-322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3869064" y="5867980"/>
                <a:ext cx="8507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de-DE" sz="1600" b="1" u="none" dirty="0" smtClean="0">
                    <a:solidFill>
                      <a:srgbClr val="000000"/>
                    </a:solidFill>
                    <a:latin typeface="Lucida Sans Unicode"/>
                    <a:ea typeface="Cambria Math"/>
                  </a:rPr>
                  <a:t>Time</a:t>
                </a:r>
                <a:r>
                  <a:rPr lang="de-DE" sz="1800" u="none" dirty="0" smtClean="0">
                    <a:solidFill>
                      <a:srgbClr val="000000"/>
                    </a:solidFill>
                    <a:latin typeface="Lucida Sans Unicode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u="none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𝑡</m:t>
                    </m:r>
                  </m:oMath>
                </a14:m>
                <a:endParaRPr lang="en-US" sz="1800" i="1" u="none" dirty="0">
                  <a:solidFill>
                    <a:srgbClr val="000000"/>
                  </a:solidFill>
                  <a:latin typeface="Lucida Sans Unicode"/>
                </a:endParaRPr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064" y="5867980"/>
                <a:ext cx="850746" cy="369332"/>
              </a:xfrm>
              <a:prstGeom prst="rect">
                <a:avLst/>
              </a:prstGeom>
              <a:blipFill rotWithShape="0">
                <a:blip r:embed="rId12"/>
                <a:stretch>
                  <a:fillRect l="-4317" b="-2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Freeform 42"/>
          <p:cNvSpPr/>
          <p:nvPr/>
        </p:nvSpPr>
        <p:spPr bwMode="auto">
          <a:xfrm rot="175563">
            <a:off x="7422045" y="4307848"/>
            <a:ext cx="918413" cy="615955"/>
          </a:xfrm>
          <a:custGeom>
            <a:avLst/>
            <a:gdLst>
              <a:gd name="connsiteX0" fmla="*/ 103196 w 1032044"/>
              <a:gd name="connsiteY0" fmla="*/ 507161 h 551209"/>
              <a:gd name="connsiteX1" fmla="*/ 1031884 w 1032044"/>
              <a:gd name="connsiteY1" fmla="*/ 2336 h 551209"/>
              <a:gd name="connsiteX2" fmla="*/ 177015 w 1032044"/>
              <a:gd name="connsiteY2" fmla="*/ 326186 h 551209"/>
              <a:gd name="connsiteX3" fmla="*/ 31759 w 1032044"/>
              <a:gd name="connsiteY3" fmla="*/ 504780 h 551209"/>
              <a:gd name="connsiteX4" fmla="*/ 103196 w 1032044"/>
              <a:gd name="connsiteY4" fmla="*/ 507161 h 551209"/>
              <a:gd name="connsiteX0" fmla="*/ 113670 w 1042518"/>
              <a:gd name="connsiteY0" fmla="*/ 507161 h 558847"/>
              <a:gd name="connsiteX1" fmla="*/ 1042358 w 1042518"/>
              <a:gd name="connsiteY1" fmla="*/ 2336 h 558847"/>
              <a:gd name="connsiteX2" fmla="*/ 187489 w 1042518"/>
              <a:gd name="connsiteY2" fmla="*/ 326186 h 558847"/>
              <a:gd name="connsiteX3" fmla="*/ 42233 w 1042518"/>
              <a:gd name="connsiteY3" fmla="*/ 504780 h 558847"/>
              <a:gd name="connsiteX4" fmla="*/ 113670 w 1042518"/>
              <a:gd name="connsiteY4" fmla="*/ 507161 h 558847"/>
              <a:gd name="connsiteX0" fmla="*/ 114221 w 1043069"/>
              <a:gd name="connsiteY0" fmla="*/ 507161 h 568294"/>
              <a:gd name="connsiteX1" fmla="*/ 1042909 w 1043069"/>
              <a:gd name="connsiteY1" fmla="*/ 2336 h 568294"/>
              <a:gd name="connsiteX2" fmla="*/ 188040 w 1043069"/>
              <a:gd name="connsiteY2" fmla="*/ 326186 h 568294"/>
              <a:gd name="connsiteX3" fmla="*/ 42784 w 1043069"/>
              <a:gd name="connsiteY3" fmla="*/ 504780 h 568294"/>
              <a:gd name="connsiteX4" fmla="*/ 7363 w 1043069"/>
              <a:gd name="connsiteY4" fmla="*/ 559231 h 568294"/>
              <a:gd name="connsiteX5" fmla="*/ 114221 w 1043069"/>
              <a:gd name="connsiteY5" fmla="*/ 507161 h 568294"/>
              <a:gd name="connsiteX0" fmla="*/ 119646 w 1048494"/>
              <a:gd name="connsiteY0" fmla="*/ 507161 h 592739"/>
              <a:gd name="connsiteX1" fmla="*/ 1048334 w 1048494"/>
              <a:gd name="connsiteY1" fmla="*/ 2336 h 592739"/>
              <a:gd name="connsiteX2" fmla="*/ 193465 w 1048494"/>
              <a:gd name="connsiteY2" fmla="*/ 326186 h 592739"/>
              <a:gd name="connsiteX3" fmla="*/ 48209 w 1048494"/>
              <a:gd name="connsiteY3" fmla="*/ 504780 h 592739"/>
              <a:gd name="connsiteX4" fmla="*/ 4468 w 1048494"/>
              <a:gd name="connsiteY4" fmla="*/ 591957 h 592739"/>
              <a:gd name="connsiteX5" fmla="*/ 119646 w 1048494"/>
              <a:gd name="connsiteY5" fmla="*/ 507161 h 592739"/>
              <a:gd name="connsiteX0" fmla="*/ 151733 w 1080581"/>
              <a:gd name="connsiteY0" fmla="*/ 507161 h 594237"/>
              <a:gd name="connsiteX1" fmla="*/ 1080421 w 1080581"/>
              <a:gd name="connsiteY1" fmla="*/ 2336 h 594237"/>
              <a:gd name="connsiteX2" fmla="*/ 225552 w 1080581"/>
              <a:gd name="connsiteY2" fmla="*/ 326186 h 594237"/>
              <a:gd name="connsiteX3" fmla="*/ 10964 w 1080581"/>
              <a:gd name="connsiteY3" fmla="*/ 562678 h 594237"/>
              <a:gd name="connsiteX4" fmla="*/ 36555 w 1080581"/>
              <a:gd name="connsiteY4" fmla="*/ 591957 h 594237"/>
              <a:gd name="connsiteX5" fmla="*/ 151733 w 1080581"/>
              <a:gd name="connsiteY5" fmla="*/ 507161 h 594237"/>
              <a:gd name="connsiteX0" fmla="*/ 140769 w 1069617"/>
              <a:gd name="connsiteY0" fmla="*/ 507161 h 592739"/>
              <a:gd name="connsiteX1" fmla="*/ 1069457 w 1069617"/>
              <a:gd name="connsiteY1" fmla="*/ 2336 h 592739"/>
              <a:gd name="connsiteX2" fmla="*/ 214588 w 1069617"/>
              <a:gd name="connsiteY2" fmla="*/ 326186 h 592739"/>
              <a:gd name="connsiteX3" fmla="*/ 0 w 1069617"/>
              <a:gd name="connsiteY3" fmla="*/ 562678 h 592739"/>
              <a:gd name="connsiteX4" fmla="*/ 25591 w 1069617"/>
              <a:gd name="connsiteY4" fmla="*/ 591957 h 592739"/>
              <a:gd name="connsiteX5" fmla="*/ 140769 w 1069617"/>
              <a:gd name="connsiteY5" fmla="*/ 507161 h 592739"/>
              <a:gd name="connsiteX0" fmla="*/ 140769 w 1069617"/>
              <a:gd name="connsiteY0" fmla="*/ 507161 h 591957"/>
              <a:gd name="connsiteX1" fmla="*/ 1069457 w 1069617"/>
              <a:gd name="connsiteY1" fmla="*/ 2336 h 591957"/>
              <a:gd name="connsiteX2" fmla="*/ 214588 w 1069617"/>
              <a:gd name="connsiteY2" fmla="*/ 326186 h 591957"/>
              <a:gd name="connsiteX3" fmla="*/ 0 w 1069617"/>
              <a:gd name="connsiteY3" fmla="*/ 562678 h 591957"/>
              <a:gd name="connsiteX4" fmla="*/ 25591 w 1069617"/>
              <a:gd name="connsiteY4" fmla="*/ 591957 h 591957"/>
              <a:gd name="connsiteX5" fmla="*/ 140769 w 1069617"/>
              <a:gd name="connsiteY5" fmla="*/ 507161 h 591957"/>
              <a:gd name="connsiteX0" fmla="*/ 25591 w 1069617"/>
              <a:gd name="connsiteY0" fmla="*/ 591957 h 591957"/>
              <a:gd name="connsiteX1" fmla="*/ 1069457 w 1069617"/>
              <a:gd name="connsiteY1" fmla="*/ 2336 h 591957"/>
              <a:gd name="connsiteX2" fmla="*/ 214588 w 1069617"/>
              <a:gd name="connsiteY2" fmla="*/ 326186 h 591957"/>
              <a:gd name="connsiteX3" fmla="*/ 0 w 1069617"/>
              <a:gd name="connsiteY3" fmla="*/ 562678 h 591957"/>
              <a:gd name="connsiteX4" fmla="*/ 25591 w 1069617"/>
              <a:gd name="connsiteY4" fmla="*/ 591957 h 591957"/>
              <a:gd name="connsiteX0" fmla="*/ 74704 w 1118730"/>
              <a:gd name="connsiteY0" fmla="*/ 591957 h 620929"/>
              <a:gd name="connsiteX1" fmla="*/ 1118570 w 1118730"/>
              <a:gd name="connsiteY1" fmla="*/ 2336 h 620929"/>
              <a:gd name="connsiteX2" fmla="*/ 263701 w 1118730"/>
              <a:gd name="connsiteY2" fmla="*/ 326186 h 620929"/>
              <a:gd name="connsiteX3" fmla="*/ 49113 w 1118730"/>
              <a:gd name="connsiteY3" fmla="*/ 562678 h 620929"/>
              <a:gd name="connsiteX4" fmla="*/ 74704 w 1118730"/>
              <a:gd name="connsiteY4" fmla="*/ 591957 h 620929"/>
              <a:gd name="connsiteX0" fmla="*/ 74704 w 1118730"/>
              <a:gd name="connsiteY0" fmla="*/ 591957 h 620929"/>
              <a:gd name="connsiteX1" fmla="*/ 1118570 w 1118730"/>
              <a:gd name="connsiteY1" fmla="*/ 2336 h 620929"/>
              <a:gd name="connsiteX2" fmla="*/ 263701 w 1118730"/>
              <a:gd name="connsiteY2" fmla="*/ 326186 h 620929"/>
              <a:gd name="connsiteX3" fmla="*/ 49113 w 1118730"/>
              <a:gd name="connsiteY3" fmla="*/ 562678 h 620929"/>
              <a:gd name="connsiteX4" fmla="*/ 74704 w 1118730"/>
              <a:gd name="connsiteY4" fmla="*/ 591957 h 620929"/>
              <a:gd name="connsiteX0" fmla="*/ 25591 w 1069617"/>
              <a:gd name="connsiteY0" fmla="*/ 591957 h 591957"/>
              <a:gd name="connsiteX1" fmla="*/ 1069457 w 1069617"/>
              <a:gd name="connsiteY1" fmla="*/ 2336 h 591957"/>
              <a:gd name="connsiteX2" fmla="*/ 214588 w 1069617"/>
              <a:gd name="connsiteY2" fmla="*/ 326186 h 591957"/>
              <a:gd name="connsiteX3" fmla="*/ 0 w 1069617"/>
              <a:gd name="connsiteY3" fmla="*/ 562678 h 591957"/>
              <a:gd name="connsiteX4" fmla="*/ 25591 w 1069617"/>
              <a:gd name="connsiteY4" fmla="*/ 591957 h 591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9617" h="591957">
                <a:moveTo>
                  <a:pt x="25591" y="591957"/>
                </a:moveTo>
                <a:cubicBezTo>
                  <a:pt x="203834" y="498567"/>
                  <a:pt x="1037958" y="46631"/>
                  <a:pt x="1069457" y="2336"/>
                </a:cubicBezTo>
                <a:cubicBezTo>
                  <a:pt x="1081760" y="-27826"/>
                  <a:pt x="381275" y="242445"/>
                  <a:pt x="214588" y="326186"/>
                </a:cubicBezTo>
                <a:cubicBezTo>
                  <a:pt x="47901" y="409927"/>
                  <a:pt x="120245" y="445381"/>
                  <a:pt x="0" y="562678"/>
                </a:cubicBezTo>
                <a:lnTo>
                  <a:pt x="25591" y="591957"/>
                </a:lnTo>
                <a:close/>
              </a:path>
            </a:pathLst>
          </a:custGeom>
          <a:solidFill>
            <a:schemeClr val="tx2">
              <a:lumMod val="50000"/>
              <a:lumOff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 flipH="1" flipV="1">
            <a:off x="7740352" y="4633529"/>
            <a:ext cx="944681" cy="312421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sm" len="sm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 flipV="1">
            <a:off x="1833765" y="4677662"/>
            <a:ext cx="1453169" cy="5785"/>
          </a:xfrm>
          <a:prstGeom prst="line">
            <a:avLst/>
          </a:prstGeom>
          <a:gradFill rotWithShape="0">
            <a:gsLst>
              <a:gs pos="0">
                <a:srgbClr val="C0C0C0">
                  <a:gamma/>
                  <a:tint val="3451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616551" y="965302"/>
                <a:ext cx="2574388" cy="2523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defTabSz="180000">
                  <a:defRPr sz="1100" b="1">
                    <a:solidFill>
                      <a:schemeClr val="accent2"/>
                    </a:solidFill>
                  </a:defRPr>
                </a:lvl1pPr>
              </a:lstStyle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u="none" dirty="0" smtClean="0">
                    <a:solidFill>
                      <a:srgbClr val="808080"/>
                    </a:solidFill>
                    <a:latin typeface="Lucida Sans Unicode"/>
                  </a:rPr>
                  <a:t>Nomenclature:</a:t>
                </a:r>
                <a:endParaRPr lang="en-US" u="none" dirty="0">
                  <a:solidFill>
                    <a:srgbClr val="808080"/>
                  </a:solidFill>
                  <a:latin typeface="Lucida Sans Unicode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 smtClean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λ</m:t>
                        </m:r>
                      </m:e>
                      <m:sub>
                        <m:r>
                          <a:rPr lang="en-US" b="0" i="1" u="none" smtClean="0">
                            <a:solidFill>
                              <a:srgbClr val="808080"/>
                            </a:solidFill>
                            <a:latin typeface="Cambria Math"/>
                          </a:rPr>
                          <m:t>𝑅𝐸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	rotor eff. tip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speed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ratio</a:t>
                </a:r>
                <a:endParaRPr lang="en-US" b="0" u="none" dirty="0">
                  <a:solidFill>
                    <a:srgbClr val="808080"/>
                  </a:solidFill>
                  <a:latin typeface="Lucida Sans Unicode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		out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of plane bending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				moment of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blade 𝒊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𝑅𝐸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		rotor eff. wind speed 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𝐿𝐸</m:t>
                        </m:r>
                      </m:sub>
                    </m:sSub>
                    <m:r>
                      <m:rPr>
                        <m:nor/>
                      </m:rPr>
                      <a:rPr lang="en-US" b="0" u="none">
                        <a:solidFill>
                          <a:srgbClr val="808080"/>
                        </a:solidFill>
                        <a:latin typeface="Lucida Sans Unicode"/>
                      </a:rPr>
                      <m:t>		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local eff. wind speed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u="none" smtClean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𝑆</m:t>
                        </m:r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  <a:ea typeface="Cambria Math"/>
                          </a:rPr>
                          <m:t>𝐸</m:t>
                        </m:r>
                      </m:sub>
                    </m:sSub>
                    <m:r>
                      <m:rPr>
                        <m:nor/>
                      </m:rPr>
                      <a:rPr lang="en-US" b="0" u="none">
                        <a:solidFill>
                          <a:srgbClr val="808080"/>
                        </a:solidFill>
                        <a:latin typeface="Lucida Sans Unicode"/>
                      </a:rPr>
                      <m:t>		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sector eff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. wind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speed</a:t>
                </a:r>
                <a:endParaRPr lang="en-US" b="0" i="1" u="none" dirty="0" smtClean="0">
                  <a:solidFill>
                    <a:srgbClr val="808080"/>
                  </a:solidFill>
                  <a:latin typeface="Cambria Math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u="none" smtClean="0">
                        <a:solidFill>
                          <a:srgbClr val="808080"/>
                        </a:solidFill>
                        <a:latin typeface="Cambria Math"/>
                      </a:rPr>
                      <m:t>𝜌</m:t>
                    </m:r>
                  </m:oMath>
                </a14:m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		air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density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u="none">
                        <a:solidFill>
                          <a:srgbClr val="808080"/>
                        </a:solidFill>
                        <a:latin typeface="Cambria Math"/>
                      </a:rPr>
                      <m:t>𝐴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area of wind turbine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area of rotor blade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u="none">
                            <a:solidFill>
                              <a:srgbClr val="808080"/>
                            </a:solidFill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b="0" i="1" u="none" smtClean="0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area of 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sector</a:t>
                </a:r>
                <a:endParaRPr lang="en-US" b="0" u="none" dirty="0">
                  <a:solidFill>
                    <a:srgbClr val="808080"/>
                  </a:solidFill>
                  <a:latin typeface="Lucida Sans Unicode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u="none" smtClean="0">
                        <a:solidFill>
                          <a:srgbClr val="808080"/>
                        </a:solidFill>
                        <a:latin typeface="Cambria Math"/>
                      </a:rPr>
                      <m:t>𝑡</m:t>
                    </m:r>
                  </m:oMath>
                </a14:m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 </a:t>
                </a:r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	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time</a:t>
                </a: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i="1" u="none" smtClean="0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 	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azimuth</a:t>
                </a:r>
                <a:endParaRPr lang="en-US" b="0" u="none" dirty="0">
                  <a:solidFill>
                    <a:srgbClr val="808080"/>
                  </a:solidFill>
                  <a:latin typeface="Lucida Sans Unicode"/>
                </a:endParaRPr>
              </a:p>
              <a:p>
                <a:pPr algn="l" defTabSz="2520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b="0" u="none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b="0" i="1" u="none">
                            <a:solidFill>
                              <a:srgbClr val="80808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/>
                    </m:acc>
                    <m:r>
                      <a:rPr lang="en-US" b="0" u="none">
                        <a:solidFill>
                          <a:srgbClr val="80808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u="none" dirty="0">
                    <a:solidFill>
                      <a:srgbClr val="808080"/>
                    </a:solidFill>
                    <a:latin typeface="Lucida Sans Unicode"/>
                  </a:rPr>
                  <a:t>		</a:t>
                </a:r>
                <a:r>
                  <a:rPr lang="en-US" b="0" u="none" dirty="0" smtClean="0">
                    <a:solidFill>
                      <a:srgbClr val="808080"/>
                    </a:solidFill>
                    <a:latin typeface="Lucida Sans Unicode"/>
                  </a:rPr>
                  <a:t>estimated</a:t>
                </a:r>
                <a:endParaRPr lang="en-US" b="0" u="none" dirty="0">
                  <a:solidFill>
                    <a:srgbClr val="808080"/>
                  </a:solidFill>
                  <a:latin typeface="Lucida Sans Unicode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6551" y="965302"/>
                <a:ext cx="2574388" cy="2523768"/>
              </a:xfrm>
              <a:prstGeom prst="rect">
                <a:avLst/>
              </a:prstGeom>
              <a:blipFill rotWithShape="0">
                <a:blip r:embed="rId13"/>
                <a:stretch>
                  <a:fillRect b="-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363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(3MW HAWT)</a:t>
            </a:r>
            <a:endParaRPr lang="en-US" dirty="0"/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2403812" y="1392160"/>
            <a:ext cx="2886035" cy="1492751"/>
            <a:chOff x="1169219" y="1774765"/>
            <a:chExt cx="6186475" cy="3199843"/>
          </a:xfrm>
        </p:grpSpPr>
        <p:sp>
          <p:nvSpPr>
            <p:cNvPr id="29" name="Rectangle 28"/>
            <p:cNvSpPr/>
            <p:nvPr/>
          </p:nvSpPr>
          <p:spPr>
            <a:xfrm>
              <a:off x="5406691" y="3162790"/>
              <a:ext cx="1949003" cy="5607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u="none" dirty="0" smtClean="0">
                  <a:solidFill>
                    <a:srgbClr val="808080"/>
                  </a:solidFill>
                  <a:latin typeface="Lucida Sans Unicode"/>
                </a:rPr>
                <a:t>Left</a:t>
              </a:r>
              <a:r>
                <a:rPr lang="en-US" sz="1000" u="none" dirty="0"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 </a:t>
              </a:r>
              <a:r>
                <a:rPr lang="en-US" sz="1100" b="1" u="none" dirty="0" smtClean="0">
                  <a:solidFill>
                    <a:srgbClr val="808080"/>
                  </a:solidFill>
                  <a:latin typeface="Lucida Sans Unicode"/>
                </a:rPr>
                <a:t>Sector</a:t>
              </a:r>
              <a:endParaRPr lang="en-US" sz="1100" b="1" u="none" dirty="0">
                <a:solidFill>
                  <a:srgbClr val="808080"/>
                </a:solidFill>
                <a:latin typeface="Lucida Sans Unicode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183679" y="2118305"/>
              <a:ext cx="2520000" cy="2589656"/>
              <a:chOff x="3183679" y="2118305"/>
              <a:chExt cx="2520000" cy="2589656"/>
            </a:xfrm>
          </p:grpSpPr>
          <p:sp>
            <p:nvSpPr>
              <p:cNvPr id="39" name="Rectangle 38"/>
              <p:cNvSpPr/>
              <p:nvPr/>
            </p:nvSpPr>
            <p:spPr bwMode="auto">
              <a:xfrm>
                <a:off x="4288582" y="4059889"/>
                <a:ext cx="310189" cy="64807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</a:endParaRPr>
              </a:p>
            </p:txBody>
          </p:sp>
          <p:sp>
            <p:nvSpPr>
              <p:cNvPr id="40" name="Arc 39"/>
              <p:cNvSpPr/>
              <p:nvPr/>
            </p:nvSpPr>
            <p:spPr bwMode="auto">
              <a:xfrm rot="2700000">
                <a:off x="3361786" y="2296416"/>
                <a:ext cx="2163787" cy="2163786"/>
              </a:xfrm>
              <a:prstGeom prst="arc">
                <a:avLst/>
              </a:prstGeom>
              <a:solidFill>
                <a:srgbClr val="00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</a:endParaRPr>
              </a:p>
            </p:txBody>
          </p:sp>
          <p:sp>
            <p:nvSpPr>
              <p:cNvPr id="42" name="Arc 41"/>
              <p:cNvSpPr/>
              <p:nvPr/>
            </p:nvSpPr>
            <p:spPr bwMode="auto">
              <a:xfrm rot="8100000">
                <a:off x="3361786" y="2296414"/>
                <a:ext cx="2163787" cy="2163786"/>
              </a:xfrm>
              <a:prstGeom prst="arc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</a:endParaRPr>
              </a:p>
            </p:txBody>
          </p:sp>
          <p:sp>
            <p:nvSpPr>
              <p:cNvPr id="43" name="Arc 42"/>
              <p:cNvSpPr/>
              <p:nvPr/>
            </p:nvSpPr>
            <p:spPr bwMode="auto">
              <a:xfrm rot="13500000">
                <a:off x="3361786" y="2296413"/>
                <a:ext cx="2163787" cy="2163786"/>
              </a:xfrm>
              <a:prstGeom prst="arc">
                <a:avLst/>
              </a:prstGeom>
              <a:solidFill>
                <a:srgbClr val="0033CC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</a:endParaRPr>
              </a:p>
            </p:txBody>
          </p:sp>
          <p:sp>
            <p:nvSpPr>
              <p:cNvPr id="44" name="Arc 43"/>
              <p:cNvSpPr/>
              <p:nvPr/>
            </p:nvSpPr>
            <p:spPr bwMode="auto">
              <a:xfrm rot="18900000">
                <a:off x="3361786" y="2296413"/>
                <a:ext cx="2163787" cy="2163786"/>
              </a:xfrm>
              <a:prstGeom prst="arc">
                <a:avLst/>
              </a:prstGeom>
              <a:solidFill>
                <a:srgbClr val="66FF66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000" b="0" i="0" u="sng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 Black" pitchFamily="34" charset="0"/>
                </a:endParaRPr>
              </a:p>
            </p:txBody>
          </p:sp>
          <p:cxnSp>
            <p:nvCxnSpPr>
              <p:cNvPr id="46" name="Straight Connector 45"/>
              <p:cNvCxnSpPr/>
              <p:nvPr/>
            </p:nvCxnSpPr>
            <p:spPr bwMode="auto">
              <a:xfrm rot="18900000">
                <a:off x="4443678" y="2118305"/>
                <a:ext cx="0" cy="2520000"/>
              </a:xfrm>
              <a:prstGeom prst="line">
                <a:avLst/>
              </a:prstGeom>
              <a:gradFill rotWithShape="0">
                <a:gsLst>
                  <a:gs pos="0">
                    <a:srgbClr val="C0C0C0">
                      <a:gamma/>
                      <a:tint val="3451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810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/>
              <p:cNvCxnSpPr/>
              <p:nvPr/>
            </p:nvCxnSpPr>
            <p:spPr bwMode="auto">
              <a:xfrm rot="13500000">
                <a:off x="4443679" y="2118309"/>
                <a:ext cx="0" cy="2520000"/>
              </a:xfrm>
              <a:prstGeom prst="line">
                <a:avLst/>
              </a:prstGeom>
              <a:gradFill rotWithShape="0">
                <a:gsLst>
                  <a:gs pos="0">
                    <a:srgbClr val="C0C0C0">
                      <a:gamma/>
                      <a:tint val="3451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38100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32" name="Rectangle 31"/>
            <p:cNvSpPr/>
            <p:nvPr/>
          </p:nvSpPr>
          <p:spPr>
            <a:xfrm>
              <a:off x="1169219" y="3162790"/>
              <a:ext cx="2189533" cy="5607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u="none" dirty="0">
                  <a:solidFill>
                    <a:srgbClr val="808080"/>
                  </a:solidFill>
                  <a:latin typeface="Lucida Sans Unicode"/>
                </a:rPr>
                <a:t>Right Sector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304238" y="1774765"/>
              <a:ext cx="2278878" cy="5607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u="none" dirty="0" smtClean="0">
                  <a:solidFill>
                    <a:srgbClr val="808080"/>
                  </a:solidFill>
                  <a:latin typeface="Lucida Sans Unicode"/>
                </a:rPr>
                <a:t>Upper Sector</a:t>
              </a:r>
              <a:endParaRPr lang="en-US" sz="1100" b="1" u="none" dirty="0">
                <a:solidFill>
                  <a:srgbClr val="808080"/>
                </a:solidFill>
                <a:latin typeface="Lucida Sans Unicode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022267" y="4413824"/>
              <a:ext cx="2354474" cy="5607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u="none" dirty="0">
                  <a:solidFill>
                    <a:srgbClr val="808080"/>
                  </a:solidFill>
                  <a:latin typeface="Lucida Sans Unicode"/>
                </a:rPr>
                <a:t>Lower Sector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98321" y="1639595"/>
            <a:ext cx="1917513" cy="116955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 b="1" u="none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 turbine</a:t>
            </a:r>
            <a:r>
              <a:rPr lang="en-US" dirty="0" smtClean="0"/>
              <a:t>:</a:t>
            </a:r>
          </a:p>
          <a:p>
            <a:r>
              <a:rPr lang="en-US" dirty="0"/>
              <a:t>R</a:t>
            </a:r>
            <a:r>
              <a:rPr lang="en-US" dirty="0" smtClean="0"/>
              <a:t>ated power:</a:t>
            </a:r>
            <a:r>
              <a:rPr lang="en-US" dirty="0"/>
              <a:t> </a:t>
            </a:r>
            <a:r>
              <a:rPr lang="en-US" dirty="0" smtClean="0"/>
              <a:t> 3 MW</a:t>
            </a:r>
          </a:p>
          <a:p>
            <a:r>
              <a:rPr lang="en-US" dirty="0"/>
              <a:t>R</a:t>
            </a:r>
            <a:r>
              <a:rPr lang="en-US" dirty="0" smtClean="0"/>
              <a:t>otor radius:  47 m</a:t>
            </a:r>
          </a:p>
          <a:p>
            <a:r>
              <a:rPr lang="en-US" dirty="0"/>
              <a:t>H</a:t>
            </a:r>
            <a:r>
              <a:rPr lang="en-US" dirty="0" smtClean="0"/>
              <a:t>ub height:    80 m</a:t>
            </a:r>
          </a:p>
          <a:p>
            <a:endParaRPr lang="en-US" dirty="0"/>
          </a:p>
        </p:txBody>
      </p:sp>
      <p:sp>
        <p:nvSpPr>
          <p:cNvPr id="26" name="Content Placeholder 41"/>
          <p:cNvSpPr>
            <a:spLocks noGrp="1"/>
          </p:cNvSpPr>
          <p:nvPr>
            <p:ph idx="1"/>
          </p:nvPr>
        </p:nvSpPr>
        <p:spPr>
          <a:xfrm>
            <a:off x="774700" y="1358900"/>
            <a:ext cx="7912100" cy="4525963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Define </a:t>
            </a:r>
            <a:r>
              <a:rPr lang="en-US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 sectors</a:t>
            </a:r>
            <a:r>
              <a:rPr lang="en-US" dirty="0" smtClean="0"/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dirty="0" smtClean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results:</a:t>
            </a:r>
            <a:endParaRPr lang="en-US" dirty="0">
              <a:solidFill>
                <a:srgbClr val="99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65562" y="3515201"/>
            <a:ext cx="17101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u="none" dirty="0">
                <a:solidFill>
                  <a:schemeClr val="accent2"/>
                </a:solidFill>
                <a:latin typeface="+mn-lt"/>
              </a:rPr>
              <a:t>S</a:t>
            </a:r>
            <a:r>
              <a:rPr lang="en-US" sz="1400" b="1" u="none" dirty="0" smtClean="0">
                <a:solidFill>
                  <a:schemeClr val="accent2"/>
                </a:solidFill>
                <a:latin typeface="+mn-lt"/>
              </a:rPr>
              <a:t>hear (𝛼=0.2),</a:t>
            </a:r>
            <a:br>
              <a:rPr lang="en-US" sz="1400" b="1" u="none" dirty="0" smtClean="0">
                <a:solidFill>
                  <a:schemeClr val="accent2"/>
                </a:solidFill>
                <a:latin typeface="+mn-lt"/>
              </a:rPr>
            </a:br>
            <a:r>
              <a:rPr lang="en-US" sz="1400" b="1" u="none" dirty="0" smtClean="0">
                <a:solidFill>
                  <a:schemeClr val="accent2"/>
                </a:solidFill>
                <a:latin typeface="+mn-lt"/>
              </a:rPr>
              <a:t>Turbulence (5%)</a:t>
            </a:r>
            <a:endParaRPr lang="en-US" sz="1400" b="1" u="none" dirty="0">
              <a:solidFill>
                <a:schemeClr val="accent2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4" t="4988" r="7000" b="2543"/>
          <a:stretch/>
        </p:blipFill>
        <p:spPr>
          <a:xfrm>
            <a:off x="2964773" y="3270825"/>
            <a:ext cx="3750380" cy="3000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0564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AMBLE" val="\documentclass{article}&#10;\pagestyle{empty}&#10;\usepackage{bm,xspace,amssymb,amsfonts,amsmath,amsbsy}&#10;\usepackage{bm}&#10;\usepackage[usenames]{color}&#10;\usepackage{TeX4PPT}&#10;"/>
  <p:tag name="MAGPC" val="200"/>
  <p:tag name="FONTSIZE" val="10"/>
</p:tagLst>
</file>

<file path=ppt/theme/theme1.xml><?xml version="1.0" encoding="utf-8"?>
<a:theme xmlns:a="http://schemas.openxmlformats.org/drawingml/2006/main" name="2_TUM_WE">
  <a:themeElements>
    <a:clrScheme name="2_Struttura predefinita 4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2_Struttura predefinita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0C0C0">
                <a:gamma/>
                <a:tint val="34510"/>
                <a:invGamma/>
              </a:srgbClr>
            </a:gs>
            <a:gs pos="100000">
              <a:srgbClr val="C0C0C0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C0C0C0">
                <a:gamma/>
                <a:tint val="34510"/>
                <a:invGamma/>
              </a:srgbClr>
            </a:gs>
            <a:gs pos="100000">
              <a:srgbClr val="C0C0C0"/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9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Black" pitchFamily="34" charset="0"/>
          </a:defRPr>
        </a:defPPr>
      </a:lstStyle>
    </a:lnDef>
  </a:objectDefaults>
  <a:extraClrSchemeLst>
    <a:extraClrScheme>
      <a:clrScheme name="2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7" id="{63850F98-9EEF-4BA1-A4AC-11D8B6086F92}" vid="{932E0EBC-EB82-42BA-A456-B57E6B675187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TUM-WEI Template - Oct 2013</Template>
  <TotalTime>0</TotalTime>
  <Words>1148</Words>
  <Application>Microsoft Office PowerPoint</Application>
  <PresentationFormat>On-screen Show (4:3)</PresentationFormat>
  <Paragraphs>306</Paragraphs>
  <Slides>20</Slides>
  <Notes>19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 Black</vt:lpstr>
      <vt:lpstr>Calibri</vt:lpstr>
      <vt:lpstr>Wingdings</vt:lpstr>
      <vt:lpstr>Times New Roman</vt:lpstr>
      <vt:lpstr>Notera Personal Use Only</vt:lpstr>
      <vt:lpstr>Lucida Sans Unicode</vt:lpstr>
      <vt:lpstr>Arial</vt:lpstr>
      <vt:lpstr>TUM Neue Helvetica 55 Regular</vt:lpstr>
      <vt:lpstr>Cambria Math</vt:lpstr>
      <vt:lpstr>2_TUM_WE</vt:lpstr>
      <vt:lpstr>  Detection of Wake Impingement                 in Support of Wind Plant Control  Carlo L. Bottasso Technische Universität München &amp; Politecnico di Milano  Stefano Cacciola, Johannes Schreiber Technische Universität München                </vt:lpstr>
      <vt:lpstr>Flow Physics: Wakes and Turbulence</vt:lpstr>
      <vt:lpstr>Wind Farm Effects</vt:lpstr>
      <vt:lpstr>Wind Farm Control</vt:lpstr>
      <vt:lpstr>Wind Farm Control</vt:lpstr>
      <vt:lpstr>Outline</vt:lpstr>
      <vt:lpstr>PowerPoint Presentation</vt:lpstr>
      <vt:lpstr>PowerPoint Presentation</vt:lpstr>
      <vt:lpstr>Simulation Results (3MW HAWT)</vt:lpstr>
      <vt:lpstr>Field Data (CART 3)</vt:lpstr>
      <vt:lpstr>Rotor Effective Wind Speed Estimation</vt:lpstr>
      <vt:lpstr>PowerPoint Presentation</vt:lpstr>
      <vt:lpstr>Simulation Results in Wake Interference</vt:lpstr>
      <vt:lpstr>PowerPoint Presentation</vt:lpstr>
      <vt:lpstr>PowerPoint Presentation</vt:lpstr>
      <vt:lpstr>Conclusions</vt:lpstr>
      <vt:lpstr>PowerPoint Presentation</vt:lpstr>
      <vt:lpstr>     Scaled Wind Turbine Models</vt:lpstr>
      <vt:lpstr>Outlook</vt:lpstr>
      <vt:lpstr>Thank you for your attention and…</vt:lpstr>
    </vt:vector>
  </TitlesOfParts>
  <Company>Politecnico di Milano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Energia dal Vento: Alcuni Fatti</dc:title>
  <dc:creator>Carlo L. Bottasso</dc:creator>
  <cp:lastModifiedBy>Stefano</cp:lastModifiedBy>
  <cp:revision>1646</cp:revision>
  <cp:lastPrinted>2001-09-18T13:48:24Z</cp:lastPrinted>
  <dcterms:created xsi:type="dcterms:W3CDTF">1999-06-02T16:33:55Z</dcterms:created>
  <dcterms:modified xsi:type="dcterms:W3CDTF">2015-06-03T15:38:09Z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4</vt:i4>
  </property>
  <property fmtid="{D5CDD505-2E9C-101B-9397-08002B2CF9AE}" pid="6" name="ScreenUsage">
    <vt:i4>3</vt:i4>
  </property>
  <property fmtid="{D5CDD505-2E9C-101B-9397-08002B2CF9AE}" pid="7" name="MailAddress">
    <vt:lpwstr>Carlo.Bottasso@polimi.it</vt:lpwstr>
  </property>
  <property fmtid="{D5CDD505-2E9C-101B-9397-08002B2CF9AE}" pid="8" name="HomePage">
    <vt:lpwstr>http://www.aero.polimi.it/~bottasso</vt:lpwstr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true</vt:bool>
  </property>
  <property fmtid="{D5CDD505-2E9C-101B-9397-08002B2CF9AE}" pid="20" name="NavBtnPos">
    <vt:i4>3</vt:i4>
  </property>
  <property fmtid="{D5CDD505-2E9C-101B-9397-08002B2CF9AE}" pid="21" name="OutputDir">
    <vt:lpwstr>D:\Carlo\Docs\courses\pgv\Prestazioni</vt:lpwstr>
  </property>
</Properties>
</file>