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5" r:id="rId2"/>
    <p:sldId id="282" r:id="rId3"/>
    <p:sldId id="281" r:id="rId4"/>
    <p:sldId id="288" r:id="rId5"/>
    <p:sldId id="297" r:id="rId6"/>
    <p:sldId id="284" r:id="rId7"/>
    <p:sldId id="279" r:id="rId8"/>
    <p:sldId id="273" r:id="rId9"/>
    <p:sldId id="294" r:id="rId10"/>
    <p:sldId id="301" r:id="rId11"/>
    <p:sldId id="302" r:id="rId12"/>
    <p:sldId id="291" r:id="rId13"/>
    <p:sldId id="299" r:id="rId14"/>
    <p:sldId id="292" r:id="rId15"/>
    <p:sldId id="305" r:id="rId16"/>
    <p:sldId id="303" r:id="rId17"/>
    <p:sldId id="278" r:id="rId18"/>
    <p:sldId id="293" r:id="rId19"/>
    <p:sldId id="298" r:id="rId20"/>
    <p:sldId id="300" r:id="rId21"/>
    <p:sldId id="304" r:id="rId22"/>
    <p:sldId id="271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5">
          <p15:clr>
            <a:srgbClr val="A4A3A4"/>
          </p15:clr>
        </p15:guide>
        <p15:guide id="2" orient="horz" pos="1439">
          <p15:clr>
            <a:srgbClr val="A4A3A4"/>
          </p15:clr>
        </p15:guide>
        <p15:guide id="3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83D00"/>
    <a:srgbClr val="5C1C49"/>
    <a:srgbClr val="713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3668" autoAdjust="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>
        <p:guide orient="horz" pos="405"/>
        <p:guide orient="horz" pos="1439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22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Pattison\Desktop\IRR_Graph_to_replace_Fig_72(1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I.R.R. vs. $/MWh (First year PPA)</a:t>
            </a:r>
          </a:p>
        </c:rich>
      </c:tx>
      <c:layout>
        <c:manualLayout>
          <c:xMode val="edge"/>
          <c:yMode val="edge"/>
          <c:x val="2.0016184763201508E-2"/>
          <c:y val="2.48930346789864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824421009364046"/>
          <c:y val="0.14026465510038924"/>
          <c:w val="0.86216370588260438"/>
          <c:h val="0.72513655030071322"/>
        </c:manualLayout>
      </c:layout>
      <c:scatterChart>
        <c:scatterStyle val="smoothMarker"/>
        <c:varyColors val="0"/>
        <c:ser>
          <c:idx val="0"/>
          <c:order val="0"/>
          <c:tx>
            <c:v>Wind</c:v>
          </c:tx>
          <c:xVal>
            <c:numRef>
              <c:f>Sheet1!$L$14:$L$32</c:f>
              <c:numCache>
                <c:formatCode>General</c:formatCode>
                <c:ptCount val="19"/>
                <c:pt idx="0">
                  <c:v>35</c:v>
                </c:pt>
                <c:pt idx="1">
                  <c:v>40</c:v>
                </c:pt>
                <c:pt idx="2">
                  <c:v>45</c:v>
                </c:pt>
                <c:pt idx="3">
                  <c:v>50</c:v>
                </c:pt>
                <c:pt idx="4">
                  <c:v>57</c:v>
                </c:pt>
                <c:pt idx="5">
                  <c:v>60</c:v>
                </c:pt>
                <c:pt idx="6">
                  <c:v>65</c:v>
                </c:pt>
                <c:pt idx="7">
                  <c:v>70</c:v>
                </c:pt>
                <c:pt idx="8">
                  <c:v>75</c:v>
                </c:pt>
                <c:pt idx="9">
                  <c:v>80</c:v>
                </c:pt>
                <c:pt idx="10">
                  <c:v>85</c:v>
                </c:pt>
                <c:pt idx="11">
                  <c:v>90</c:v>
                </c:pt>
                <c:pt idx="12">
                  <c:v>95</c:v>
                </c:pt>
                <c:pt idx="13">
                  <c:v>99</c:v>
                </c:pt>
                <c:pt idx="14">
                  <c:v>105</c:v>
                </c:pt>
                <c:pt idx="15">
                  <c:v>120</c:v>
                </c:pt>
                <c:pt idx="16">
                  <c:v>135</c:v>
                </c:pt>
                <c:pt idx="17">
                  <c:v>150</c:v>
                </c:pt>
                <c:pt idx="18">
                  <c:v>165</c:v>
                </c:pt>
              </c:numCache>
            </c:numRef>
          </c:xVal>
          <c:yVal>
            <c:numRef>
              <c:f>Sheet1!$M$14:$M$32</c:f>
              <c:numCache>
                <c:formatCode>General</c:formatCode>
                <c:ptCount val="19"/>
                <c:pt idx="0">
                  <c:v>-1.6</c:v>
                </c:pt>
                <c:pt idx="1">
                  <c:v>1.9000000000000001</c:v>
                </c:pt>
                <c:pt idx="2">
                  <c:v>4.7</c:v>
                </c:pt>
                <c:pt idx="3">
                  <c:v>7.1</c:v>
                </c:pt>
                <c:pt idx="4">
                  <c:v>10</c:v>
                </c:pt>
                <c:pt idx="5">
                  <c:v>11.1</c:v>
                </c:pt>
                <c:pt idx="6">
                  <c:v>13</c:v>
                </c:pt>
                <c:pt idx="7">
                  <c:v>14.7</c:v>
                </c:pt>
                <c:pt idx="8">
                  <c:v>16.3</c:v>
                </c:pt>
                <c:pt idx="9">
                  <c:v>17.899999999999999</c:v>
                </c:pt>
                <c:pt idx="10">
                  <c:v>19.5</c:v>
                </c:pt>
                <c:pt idx="11">
                  <c:v>20.9</c:v>
                </c:pt>
                <c:pt idx="12">
                  <c:v>22.4</c:v>
                </c:pt>
                <c:pt idx="13">
                  <c:v>23.5</c:v>
                </c:pt>
                <c:pt idx="14">
                  <c:v>25.2</c:v>
                </c:pt>
                <c:pt idx="15">
                  <c:v>29.2</c:v>
                </c:pt>
                <c:pt idx="16">
                  <c:v>33.1</c:v>
                </c:pt>
                <c:pt idx="17">
                  <c:v>36.9</c:v>
                </c:pt>
                <c:pt idx="18">
                  <c:v>40.5</c:v>
                </c:pt>
              </c:numCache>
            </c:numRef>
          </c:yVal>
          <c:smooth val="1"/>
        </c:ser>
        <c:ser>
          <c:idx val="1"/>
          <c:order val="1"/>
          <c:tx>
            <c:v>Solar</c:v>
          </c:tx>
          <c:xVal>
            <c:numRef>
              <c:f>Sheet1!$L$14:$L$32</c:f>
              <c:numCache>
                <c:formatCode>General</c:formatCode>
                <c:ptCount val="19"/>
                <c:pt idx="0">
                  <c:v>35</c:v>
                </c:pt>
                <c:pt idx="1">
                  <c:v>40</c:v>
                </c:pt>
                <c:pt idx="2">
                  <c:v>45</c:v>
                </c:pt>
                <c:pt idx="3">
                  <c:v>50</c:v>
                </c:pt>
                <c:pt idx="4">
                  <c:v>57</c:v>
                </c:pt>
                <c:pt idx="5">
                  <c:v>60</c:v>
                </c:pt>
                <c:pt idx="6">
                  <c:v>65</c:v>
                </c:pt>
                <c:pt idx="7">
                  <c:v>70</c:v>
                </c:pt>
                <c:pt idx="8">
                  <c:v>75</c:v>
                </c:pt>
                <c:pt idx="9">
                  <c:v>80</c:v>
                </c:pt>
                <c:pt idx="10">
                  <c:v>85</c:v>
                </c:pt>
                <c:pt idx="11">
                  <c:v>90</c:v>
                </c:pt>
                <c:pt idx="12">
                  <c:v>95</c:v>
                </c:pt>
                <c:pt idx="13">
                  <c:v>99</c:v>
                </c:pt>
                <c:pt idx="14">
                  <c:v>105</c:v>
                </c:pt>
                <c:pt idx="15">
                  <c:v>120</c:v>
                </c:pt>
                <c:pt idx="16">
                  <c:v>135</c:v>
                </c:pt>
                <c:pt idx="17">
                  <c:v>150</c:v>
                </c:pt>
                <c:pt idx="18">
                  <c:v>165</c:v>
                </c:pt>
              </c:numCache>
            </c:numRef>
          </c:xVal>
          <c:yVal>
            <c:numRef>
              <c:f>Sheet1!$N$14:$N$32</c:f>
              <c:numCache>
                <c:formatCode>General</c:formatCode>
                <c:ptCount val="19"/>
                <c:pt idx="3">
                  <c:v>-14.1</c:v>
                </c:pt>
                <c:pt idx="4">
                  <c:v>-11.7</c:v>
                </c:pt>
                <c:pt idx="5">
                  <c:v>-10.8</c:v>
                </c:pt>
                <c:pt idx="6">
                  <c:v>-9.3000000000000007</c:v>
                </c:pt>
                <c:pt idx="7">
                  <c:v>-7.9</c:v>
                </c:pt>
                <c:pt idx="8">
                  <c:v>-6.6</c:v>
                </c:pt>
                <c:pt idx="9">
                  <c:v>-5.4</c:v>
                </c:pt>
                <c:pt idx="10">
                  <c:v>-4.2</c:v>
                </c:pt>
                <c:pt idx="11">
                  <c:v>-3.1</c:v>
                </c:pt>
                <c:pt idx="12">
                  <c:v>-2</c:v>
                </c:pt>
                <c:pt idx="13">
                  <c:v>-1.2</c:v>
                </c:pt>
                <c:pt idx="14">
                  <c:v>0</c:v>
                </c:pt>
                <c:pt idx="15">
                  <c:v>2.9</c:v>
                </c:pt>
                <c:pt idx="16">
                  <c:v>5.6</c:v>
                </c:pt>
                <c:pt idx="17">
                  <c:v>8.1</c:v>
                </c:pt>
                <c:pt idx="18">
                  <c:v>10.5</c:v>
                </c:pt>
              </c:numCache>
            </c:numRef>
          </c:yVal>
          <c:smooth val="1"/>
        </c:ser>
        <c:ser>
          <c:idx val="2"/>
          <c:order val="2"/>
          <c:tx>
            <c:v>Combined</c:v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xVal>
            <c:numRef>
              <c:f>Sheet1!$L$14:$L$32</c:f>
              <c:numCache>
                <c:formatCode>General</c:formatCode>
                <c:ptCount val="19"/>
                <c:pt idx="0">
                  <c:v>35</c:v>
                </c:pt>
                <c:pt idx="1">
                  <c:v>40</c:v>
                </c:pt>
                <c:pt idx="2">
                  <c:v>45</c:v>
                </c:pt>
                <c:pt idx="3">
                  <c:v>50</c:v>
                </c:pt>
                <c:pt idx="4">
                  <c:v>57</c:v>
                </c:pt>
                <c:pt idx="5">
                  <c:v>60</c:v>
                </c:pt>
                <c:pt idx="6">
                  <c:v>65</c:v>
                </c:pt>
                <c:pt idx="7">
                  <c:v>70</c:v>
                </c:pt>
                <c:pt idx="8">
                  <c:v>75</c:v>
                </c:pt>
                <c:pt idx="9">
                  <c:v>80</c:v>
                </c:pt>
                <c:pt idx="10">
                  <c:v>85</c:v>
                </c:pt>
                <c:pt idx="11">
                  <c:v>90</c:v>
                </c:pt>
                <c:pt idx="12">
                  <c:v>95</c:v>
                </c:pt>
                <c:pt idx="13">
                  <c:v>99</c:v>
                </c:pt>
                <c:pt idx="14">
                  <c:v>105</c:v>
                </c:pt>
                <c:pt idx="15">
                  <c:v>120</c:v>
                </c:pt>
                <c:pt idx="16">
                  <c:v>135</c:v>
                </c:pt>
                <c:pt idx="17">
                  <c:v>150</c:v>
                </c:pt>
                <c:pt idx="18">
                  <c:v>165</c:v>
                </c:pt>
              </c:numCache>
            </c:numRef>
          </c:xVal>
          <c:yVal>
            <c:numRef>
              <c:f>Sheet1!$O$14:$O$32</c:f>
              <c:numCache>
                <c:formatCode>General</c:formatCode>
                <c:ptCount val="19"/>
                <c:pt idx="3">
                  <c:v>-8.7000000000000011</c:v>
                </c:pt>
                <c:pt idx="4">
                  <c:v>-4.7</c:v>
                </c:pt>
                <c:pt idx="5">
                  <c:v>-3.2</c:v>
                </c:pt>
                <c:pt idx="6">
                  <c:v>-0.8</c:v>
                </c:pt>
                <c:pt idx="7">
                  <c:v>1.4</c:v>
                </c:pt>
                <c:pt idx="8">
                  <c:v>3.5</c:v>
                </c:pt>
                <c:pt idx="9">
                  <c:v>5.4</c:v>
                </c:pt>
                <c:pt idx="10">
                  <c:v>7.2</c:v>
                </c:pt>
                <c:pt idx="11">
                  <c:v>8.9</c:v>
                </c:pt>
                <c:pt idx="12">
                  <c:v>10.5</c:v>
                </c:pt>
                <c:pt idx="13">
                  <c:v>11.8</c:v>
                </c:pt>
                <c:pt idx="14">
                  <c:v>13.6</c:v>
                </c:pt>
                <c:pt idx="15">
                  <c:v>17.8</c:v>
                </c:pt>
                <c:pt idx="16">
                  <c:v>21.7</c:v>
                </c:pt>
                <c:pt idx="17">
                  <c:v>25.3</c:v>
                </c:pt>
                <c:pt idx="18">
                  <c:v>28.8</c:v>
                </c:pt>
              </c:numCache>
            </c:numRef>
          </c:yVal>
          <c:smooth val="1"/>
        </c:ser>
        <c:ser>
          <c:idx val="3"/>
          <c:order val="3"/>
          <c:tx>
            <c:v>Pro-Forma PPA</c:v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rgbClr val="7030A0"/>
              </a:solidFill>
            </c:spPr>
          </c:marker>
          <c:xVal>
            <c:numRef>
              <c:f>(Sheet1!$L$18,Sheet1!$L$27,Sheet1!$L$32)</c:f>
              <c:numCache>
                <c:formatCode>General</c:formatCode>
                <c:ptCount val="3"/>
                <c:pt idx="0">
                  <c:v>57</c:v>
                </c:pt>
                <c:pt idx="1">
                  <c:v>99</c:v>
                </c:pt>
                <c:pt idx="2">
                  <c:v>165</c:v>
                </c:pt>
              </c:numCache>
            </c:numRef>
          </c:xVal>
          <c:yVal>
            <c:numRef>
              <c:f>(Sheet1!$M$18,Sheet1!$O$27,Sheet1!$N$32)</c:f>
              <c:numCache>
                <c:formatCode>General</c:formatCode>
                <c:ptCount val="3"/>
                <c:pt idx="0">
                  <c:v>10</c:v>
                </c:pt>
                <c:pt idx="1">
                  <c:v>11.8</c:v>
                </c:pt>
                <c:pt idx="2">
                  <c:v>10.5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93922192"/>
        <c:axId val="-1993916208"/>
      </c:scatterChart>
      <c:valAx>
        <c:axId val="-1993922192"/>
        <c:scaling>
          <c:orientation val="minMax"/>
          <c:max val="170"/>
          <c:min val="3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PPA Price: $/MWh</a:t>
                </a:r>
              </a:p>
            </c:rich>
          </c:tx>
          <c:layout>
            <c:manualLayout>
              <c:xMode val="edge"/>
              <c:yMode val="edge"/>
              <c:x val="0.41878168980916547"/>
              <c:y val="0.91845963077455339"/>
            </c:manualLayout>
          </c:layout>
          <c:overlay val="0"/>
        </c:title>
        <c:numFmt formatCode="General" sourceLinked="1"/>
        <c:majorTickMark val="out"/>
        <c:minorTickMark val="cross"/>
        <c:tickLblPos val="low"/>
        <c:crossAx val="-1993916208"/>
        <c:crosses val="autoZero"/>
        <c:crossBetween val="midCat"/>
        <c:majorUnit val="10"/>
        <c:minorUnit val="5"/>
      </c:valAx>
      <c:valAx>
        <c:axId val="-1993916208"/>
        <c:scaling>
          <c:orientation val="minMax"/>
          <c:max val="45"/>
          <c:min val="-1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I.R.R. (percent)</a:t>
                </a:r>
              </a:p>
            </c:rich>
          </c:tx>
          <c:layout>
            <c:manualLayout>
              <c:xMode val="edge"/>
              <c:yMode val="edge"/>
              <c:x val="1.3050570962479609E-2"/>
              <c:y val="0.34424102337813661"/>
            </c:manualLayout>
          </c:layout>
          <c:overlay val="0"/>
        </c:title>
        <c:numFmt formatCode="General" sourceLinked="1"/>
        <c:majorTickMark val="cross"/>
        <c:minorTickMark val="out"/>
        <c:tickLblPos val="nextTo"/>
        <c:crossAx val="-1993922192"/>
        <c:crosses val="autoZero"/>
        <c:crossBetween val="midCat"/>
        <c:majorUnit val="10"/>
        <c:minorUnit val="2"/>
      </c:valAx>
      <c:spPr>
        <a:noFill/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35317302723777194"/>
          <c:y val="0.16254169398953638"/>
          <c:w val="0.43901403628400948"/>
          <c:h val="8.1676349877482735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E933973-9A1E-47D2-A44D-209BB8E8AF2C}" type="datetimeFigureOut">
              <a:rPr lang="en-US"/>
              <a:pPr>
                <a:defRPr/>
              </a:pPr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518E8AC-917E-4946-A6BC-23AB78BDCE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20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0AB3920-2795-48C7-B8B2-C9F900296508}" type="datetimeFigureOut">
              <a:rPr lang="en-US"/>
              <a:pPr>
                <a:defRPr/>
              </a:pPr>
              <a:t>6/9/2015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90AE6FE-C851-48AB-8B87-C2B3DE3F02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9572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C85DE4-E9D2-4025-863D-B2CAE485005C}" type="slidenum">
              <a:rPr lang="en-US" altLang="en-US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465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D60987-4482-409A-951F-4FEB1B49F3DD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40290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32B7A69-1433-4271-9FD5-62DDA3A6FCAC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841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60DDDC-1251-40AC-B3B9-349A38F01F19}" type="slidenum">
              <a:rPr lang="en-US" altLang="en-US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163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1FAABE1-75F9-4243-8097-BFB8F7E5CE76}" type="slidenum">
              <a:rPr lang="en-US" altLang="en-US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32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0CCC18-BCAF-48EA-BDF3-599B736F20C9}" type="slidenum">
              <a:rPr lang="en-US" altLang="en-US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427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306B97-4F8A-4D63-BF5C-6E3351793BA7}" type="slidenum">
              <a:rPr lang="en-US" altLang="en-US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334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58B5C-B00B-47C7-B771-61BADBE2E0E7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626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8AC645-42EB-4B98-8095-CC79CA8290D1}" type="slidenum">
              <a:rPr lang="en-US" altLang="en-US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289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AA0CA9-D2C4-4B47-AB48-E9404F9FEB50}" type="slidenum">
              <a:rPr lang="en-US" altLang="en-US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7697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0B510F6-18CF-467E-81DA-61A5DBA4E7F1}" type="slidenum">
              <a:rPr lang="en-US" altLang="en-US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81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0938E8-9A21-4A87-B9DC-808B4A5986A6}" type="slidenum">
              <a:rPr lang="en-US" altLang="en-US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9911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DFDF415-6125-49E2-96DE-86DD8970762C}" type="slidenum">
              <a:rPr lang="en-US" altLang="en-US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39480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337E778-617D-49C8-8359-2B9D1D696B14}" type="slidenum">
              <a:rPr lang="en-US" altLang="en-US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754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9E42DB-2E8D-4E69-BACD-6FF4D0D7FA12}" type="slidenum">
              <a:rPr lang="en-US" altLang="en-US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6412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97F624-7BED-4D8C-90CF-2DB3E07CAFA0}" type="slidenum">
              <a:rPr lang="en-US" altLang="en-US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825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9A60BB-2989-451B-BBE1-F7BC198B3435}" type="slidenum">
              <a:rPr lang="en-US" altLang="en-US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236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6504CD-77D1-4A49-968B-F1E3AB219D63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0092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8A476A-ABCD-4BE5-B7A0-EA73BA1AAFF6}" type="slidenum">
              <a:rPr lang="en-US" altLang="en-US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7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DA2D8-2995-4154-882B-DDC93DE07381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358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F58D93-CEEE-48D3-B3AB-16E3CD53EAFC}" type="slidenum">
              <a:rPr lang="en-US" altLang="en-US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770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3B29AFC-4411-4485-B5D9-24925D226398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485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5" name="Picture 23" descr="C:\My Files\My Documents\WISE\Web Sites\Department LOGOS\WIND with Seal White Text.bm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2400"/>
            <a:ext cx="48387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6738" y="3076575"/>
            <a:ext cx="6400800" cy="1752600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28638" y="1279525"/>
            <a:ext cx="75152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8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6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-25400"/>
            <a:ext cx="2057400" cy="668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913" y="-25400"/>
            <a:ext cx="6019800" cy="668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4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2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4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66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5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37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278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82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-25400"/>
            <a:ext cx="75152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9913" y="21304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053" name="Picture 19" descr="TTU 2 Title Page_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-3175"/>
            <a:ext cx="110331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500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9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742950" indent="-228600" algn="l" rtl="0" eaLnBrk="0" fontAlgn="base" hangingPunct="0">
        <a:spcBef>
          <a:spcPct val="4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258888" indent="-228600" algn="l" rtl="0" eaLnBrk="0" fontAlgn="base" hangingPunct="0"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22400" indent="406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5pPr>
      <a:lvl6pPr marL="1879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6pPr>
      <a:lvl7pPr marL="23368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7pPr>
      <a:lvl8pPr marL="27940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8pPr>
      <a:lvl9pPr marL="32512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Microsoft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1"/>
          <p:cNvSpPr txBox="1">
            <a:spLocks noChangeArrowheads="1"/>
          </p:cNvSpPr>
          <p:nvPr/>
        </p:nvSpPr>
        <p:spPr bwMode="auto">
          <a:xfrm>
            <a:off x="0" y="1404938"/>
            <a:ext cx="9144000" cy="3416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NAWEA Presentation</a:t>
            </a:r>
          </a:p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by</a:t>
            </a:r>
          </a:p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Dr. Chris Pattison</a:t>
            </a:r>
          </a:p>
          <a:p>
            <a:pPr algn="ctr" eaLnBrk="1" hangingPunct="1">
              <a:defRPr/>
            </a:pPr>
            <a:endParaRPr lang="en-US" sz="3200" dirty="0" smtClean="0">
              <a:latin typeface="+mn-lt"/>
            </a:endParaRPr>
          </a:p>
          <a:p>
            <a:pPr algn="ctr" eaLnBrk="1" hangingPunct="1">
              <a:defRPr/>
            </a:pPr>
            <a:r>
              <a:rPr lang="en-US" sz="3200" dirty="0" smtClean="0">
                <a:latin typeface="+mn-lt"/>
              </a:rPr>
              <a:t>Texas Tech University</a:t>
            </a:r>
          </a:p>
          <a:p>
            <a:pPr algn="ctr" eaLnBrk="1" hangingPunct="1">
              <a:defRPr/>
            </a:pPr>
            <a:r>
              <a:rPr lang="en-US" sz="3200" dirty="0" smtClean="0">
                <a:latin typeface="+mn-lt"/>
              </a:rPr>
              <a:t>Wind Science &amp; Engineering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6475" y="5062538"/>
            <a:ext cx="6529388" cy="15700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latin typeface="+mn-lt"/>
              </a:rPr>
              <a:t>Co-location of Wind and Solar Power Plants and Their Integration onto the US Power Grid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4" t="28137" r="8636" b="22778"/>
          <a:stretch>
            <a:fillRect/>
          </a:stretch>
        </p:blipFill>
        <p:spPr bwMode="auto">
          <a:xfrm>
            <a:off x="690563" y="1363663"/>
            <a:ext cx="7250112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25563" y="1874838"/>
            <a:ext cx="6400800" cy="381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0" y="6197600"/>
            <a:ext cx="914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https://www.iea.org/publications/freepublications/publication/TechnologyRoadmapSolarPhotovoltaicEnergy_2014edition.pdf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25563" y="2324100"/>
            <a:ext cx="6400800" cy="1862138"/>
            <a:chOff x="1325880" y="2324100"/>
            <a:chExt cx="6400800" cy="1862006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1325880" y="2324100"/>
              <a:ext cx="6400800" cy="380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275705" y="2343149"/>
              <a:ext cx="23812" cy="18429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0" y="371475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Solar Efficiency Trends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1" t="33830" r="5814" b="30780"/>
          <a:stretch>
            <a:fillRect/>
          </a:stretch>
        </p:blipFill>
        <p:spPr bwMode="auto">
          <a:xfrm>
            <a:off x="712788" y="1571625"/>
            <a:ext cx="79057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6"/>
          <p:cNvGrpSpPr>
            <a:grpSpLocks/>
          </p:cNvGrpSpPr>
          <p:nvPr/>
        </p:nvGrpSpPr>
        <p:grpSpPr bwMode="auto">
          <a:xfrm>
            <a:off x="1558925" y="4584700"/>
            <a:ext cx="6140450" cy="357188"/>
            <a:chOff x="1574628" y="4988578"/>
            <a:chExt cx="6139395" cy="356461"/>
          </a:xfrm>
        </p:grpSpPr>
        <p:grpSp>
          <p:nvGrpSpPr>
            <p:cNvPr id="14342" name="Group 4"/>
            <p:cNvGrpSpPr>
              <a:grpSpLocks/>
            </p:cNvGrpSpPr>
            <p:nvPr/>
          </p:nvGrpSpPr>
          <p:grpSpPr bwMode="auto">
            <a:xfrm>
              <a:off x="3944319" y="4988578"/>
              <a:ext cx="3769704" cy="356461"/>
              <a:chOff x="2732739" y="4752358"/>
              <a:chExt cx="3769704" cy="356461"/>
            </a:xfrm>
          </p:grpSpPr>
          <p:pic>
            <p:nvPicPr>
              <p:cNvPr id="14344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682" t="70847" r="22372" b="26035"/>
              <a:stretch>
                <a:fillRect/>
              </a:stretch>
            </p:blipFill>
            <p:spPr bwMode="auto">
              <a:xfrm>
                <a:off x="2732739" y="4752358"/>
                <a:ext cx="2397200" cy="356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5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205" t="70847" r="9247" b="26035"/>
              <a:stretch>
                <a:fillRect/>
              </a:stretch>
            </p:blipFill>
            <p:spPr bwMode="auto">
              <a:xfrm>
                <a:off x="5129939" y="4752358"/>
                <a:ext cx="1372504" cy="356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343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26" t="70847" r="31490" b="26035"/>
            <a:stretch>
              <a:fillRect/>
            </a:stretch>
          </p:blipFill>
          <p:spPr bwMode="auto">
            <a:xfrm>
              <a:off x="1574628" y="4989026"/>
              <a:ext cx="2378861" cy="35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66675" y="6197600"/>
            <a:ext cx="9001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https://www.iea.org/publications/freepublications/publication/TechnologyRoadmapSolarPhotovoltaicEnergy_2014edition.pdf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76213" y="371475"/>
            <a:ext cx="86185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Ex: </a:t>
            </a:r>
            <a:r>
              <a:rPr lang="en-US" sz="5400" dirty="0" err="1">
                <a:solidFill>
                  <a:schemeClr val="bg1"/>
                </a:solidFill>
                <a:latin typeface="+mj-lt"/>
              </a:rPr>
              <a:t>Solar’s</a:t>
            </a:r>
            <a:r>
              <a:rPr lang="en-US" sz="5400" dirty="0">
                <a:solidFill>
                  <a:schemeClr val="bg1"/>
                </a:solidFill>
                <a:latin typeface="+mj-lt"/>
              </a:rPr>
              <a:t> Affect on the Grid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90525"/>
            <a:ext cx="914400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Combining Technologies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262063"/>
            <a:ext cx="9145588" cy="540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497013" y="2436813"/>
            <a:ext cx="1419225" cy="2424112"/>
            <a:chOff x="1497396" y="2437579"/>
            <a:chExt cx="1419225" cy="2422634"/>
          </a:xfrm>
        </p:grpSpPr>
        <p:pic>
          <p:nvPicPr>
            <p:cNvPr id="15366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3923" y="2437579"/>
              <a:ext cx="1295400" cy="176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7396" y="4183938"/>
              <a:ext cx="1419225" cy="67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Freeform 5"/>
          <p:cNvSpPr/>
          <p:nvPr/>
        </p:nvSpPr>
        <p:spPr>
          <a:xfrm>
            <a:off x="9144000" y="5173663"/>
            <a:ext cx="4344988" cy="2366962"/>
          </a:xfrm>
          <a:custGeom>
            <a:avLst/>
            <a:gdLst>
              <a:gd name="connsiteX0" fmla="*/ 1166069 w 4345497"/>
              <a:gd name="connsiteY0" fmla="*/ 880844 h 2366744"/>
              <a:gd name="connsiteX1" fmla="*/ 1182847 w 4345497"/>
              <a:gd name="connsiteY1" fmla="*/ 830510 h 2366744"/>
              <a:gd name="connsiteX2" fmla="*/ 1199625 w 4345497"/>
              <a:gd name="connsiteY2" fmla="*/ 704675 h 2366744"/>
              <a:gd name="connsiteX3" fmla="*/ 1216403 w 4345497"/>
              <a:gd name="connsiteY3" fmla="*/ 654341 h 2366744"/>
              <a:gd name="connsiteX4" fmla="*/ 1233181 w 4345497"/>
              <a:gd name="connsiteY4" fmla="*/ 553673 h 2366744"/>
              <a:gd name="connsiteX5" fmla="*/ 1258348 w 4345497"/>
              <a:gd name="connsiteY5" fmla="*/ 511728 h 2366744"/>
              <a:gd name="connsiteX6" fmla="*/ 1283515 w 4345497"/>
              <a:gd name="connsiteY6" fmla="*/ 461394 h 2366744"/>
              <a:gd name="connsiteX7" fmla="*/ 1317071 w 4345497"/>
              <a:gd name="connsiteY7" fmla="*/ 427838 h 2366744"/>
              <a:gd name="connsiteX8" fmla="*/ 1375794 w 4345497"/>
              <a:gd name="connsiteY8" fmla="*/ 343949 h 2366744"/>
              <a:gd name="connsiteX9" fmla="*/ 1417739 w 4345497"/>
              <a:gd name="connsiteY9" fmla="*/ 302004 h 2366744"/>
              <a:gd name="connsiteX10" fmla="*/ 1493240 w 4345497"/>
              <a:gd name="connsiteY10" fmla="*/ 226503 h 2366744"/>
              <a:gd name="connsiteX11" fmla="*/ 1543574 w 4345497"/>
              <a:gd name="connsiteY11" fmla="*/ 201336 h 2366744"/>
              <a:gd name="connsiteX12" fmla="*/ 1577130 w 4345497"/>
              <a:gd name="connsiteY12" fmla="*/ 167780 h 2366744"/>
              <a:gd name="connsiteX13" fmla="*/ 1619075 w 4345497"/>
              <a:gd name="connsiteY13" fmla="*/ 134224 h 2366744"/>
              <a:gd name="connsiteX14" fmla="*/ 1677798 w 4345497"/>
              <a:gd name="connsiteY14" fmla="*/ 100668 h 2366744"/>
              <a:gd name="connsiteX15" fmla="*/ 1711354 w 4345497"/>
              <a:gd name="connsiteY15" fmla="*/ 75501 h 2366744"/>
              <a:gd name="connsiteX16" fmla="*/ 1795244 w 4345497"/>
              <a:gd name="connsiteY16" fmla="*/ 41945 h 2366744"/>
              <a:gd name="connsiteX17" fmla="*/ 1870745 w 4345497"/>
              <a:gd name="connsiteY17" fmla="*/ 16778 h 2366744"/>
              <a:gd name="connsiteX18" fmla="*/ 1921079 w 4345497"/>
              <a:gd name="connsiteY18" fmla="*/ 0 h 2366744"/>
              <a:gd name="connsiteX19" fmla="*/ 2197915 w 4345497"/>
              <a:gd name="connsiteY19" fmla="*/ 8389 h 2366744"/>
              <a:gd name="connsiteX20" fmla="*/ 2239860 w 4345497"/>
              <a:gd name="connsiteY20" fmla="*/ 25167 h 2366744"/>
              <a:gd name="connsiteX21" fmla="*/ 2298583 w 4345497"/>
              <a:gd name="connsiteY21" fmla="*/ 58723 h 2366744"/>
              <a:gd name="connsiteX22" fmla="*/ 2357306 w 4345497"/>
              <a:gd name="connsiteY22" fmla="*/ 100668 h 2366744"/>
              <a:gd name="connsiteX23" fmla="*/ 2382473 w 4345497"/>
              <a:gd name="connsiteY23" fmla="*/ 117446 h 2366744"/>
              <a:gd name="connsiteX24" fmla="*/ 2441196 w 4345497"/>
              <a:gd name="connsiteY24" fmla="*/ 201336 h 2366744"/>
              <a:gd name="connsiteX25" fmla="*/ 2491530 w 4345497"/>
              <a:gd name="connsiteY25" fmla="*/ 268448 h 2366744"/>
              <a:gd name="connsiteX26" fmla="*/ 2525086 w 4345497"/>
              <a:gd name="connsiteY26" fmla="*/ 327171 h 2366744"/>
              <a:gd name="connsiteX27" fmla="*/ 2541864 w 4345497"/>
              <a:gd name="connsiteY27" fmla="*/ 385893 h 2366744"/>
              <a:gd name="connsiteX28" fmla="*/ 2575420 w 4345497"/>
              <a:gd name="connsiteY28" fmla="*/ 444616 h 2366744"/>
              <a:gd name="connsiteX29" fmla="*/ 2583809 w 4345497"/>
              <a:gd name="connsiteY29" fmla="*/ 469783 h 2366744"/>
              <a:gd name="connsiteX30" fmla="*/ 2600587 w 4345497"/>
              <a:gd name="connsiteY30" fmla="*/ 494950 h 2366744"/>
              <a:gd name="connsiteX31" fmla="*/ 2617365 w 4345497"/>
              <a:gd name="connsiteY31" fmla="*/ 545284 h 2366744"/>
              <a:gd name="connsiteX32" fmla="*/ 2625754 w 4345497"/>
              <a:gd name="connsiteY32" fmla="*/ 570451 h 2366744"/>
              <a:gd name="connsiteX33" fmla="*/ 2642532 w 4345497"/>
              <a:gd name="connsiteY33" fmla="*/ 595618 h 2366744"/>
              <a:gd name="connsiteX34" fmla="*/ 2659310 w 4345497"/>
              <a:gd name="connsiteY34" fmla="*/ 654341 h 2366744"/>
              <a:gd name="connsiteX35" fmla="*/ 2676088 w 4345497"/>
              <a:gd name="connsiteY35" fmla="*/ 696286 h 2366744"/>
              <a:gd name="connsiteX36" fmla="*/ 2684477 w 4345497"/>
              <a:gd name="connsiteY36" fmla="*/ 729842 h 2366744"/>
              <a:gd name="connsiteX37" fmla="*/ 2701255 w 4345497"/>
              <a:gd name="connsiteY37" fmla="*/ 763398 h 2366744"/>
              <a:gd name="connsiteX38" fmla="*/ 2709644 w 4345497"/>
              <a:gd name="connsiteY38" fmla="*/ 788565 h 2366744"/>
              <a:gd name="connsiteX39" fmla="*/ 2743200 w 4345497"/>
              <a:gd name="connsiteY39" fmla="*/ 780176 h 2366744"/>
              <a:gd name="connsiteX40" fmla="*/ 2785145 w 4345497"/>
              <a:gd name="connsiteY40" fmla="*/ 771787 h 2366744"/>
              <a:gd name="connsiteX41" fmla="*/ 2860646 w 4345497"/>
              <a:gd name="connsiteY41" fmla="*/ 729842 h 2366744"/>
              <a:gd name="connsiteX42" fmla="*/ 2885813 w 4345497"/>
              <a:gd name="connsiteY42" fmla="*/ 721453 h 2366744"/>
              <a:gd name="connsiteX43" fmla="*/ 3271706 w 4345497"/>
              <a:gd name="connsiteY43" fmla="*/ 738231 h 2366744"/>
              <a:gd name="connsiteX44" fmla="*/ 3322040 w 4345497"/>
              <a:gd name="connsiteY44" fmla="*/ 746620 h 2366744"/>
              <a:gd name="connsiteX45" fmla="*/ 3380763 w 4345497"/>
              <a:gd name="connsiteY45" fmla="*/ 780176 h 2366744"/>
              <a:gd name="connsiteX46" fmla="*/ 3447875 w 4345497"/>
              <a:gd name="connsiteY46" fmla="*/ 847288 h 2366744"/>
              <a:gd name="connsiteX47" fmla="*/ 3473042 w 4345497"/>
              <a:gd name="connsiteY47" fmla="*/ 922789 h 2366744"/>
              <a:gd name="connsiteX48" fmla="*/ 3489820 w 4345497"/>
              <a:gd name="connsiteY48" fmla="*/ 981512 h 2366744"/>
              <a:gd name="connsiteX49" fmla="*/ 3506598 w 4345497"/>
              <a:gd name="connsiteY49" fmla="*/ 1115736 h 2366744"/>
              <a:gd name="connsiteX50" fmla="*/ 3573710 w 4345497"/>
              <a:gd name="connsiteY50" fmla="*/ 1090569 h 2366744"/>
              <a:gd name="connsiteX51" fmla="*/ 3615655 w 4345497"/>
              <a:gd name="connsiteY51" fmla="*/ 1073791 h 2366744"/>
              <a:gd name="connsiteX52" fmla="*/ 3665989 w 4345497"/>
              <a:gd name="connsiteY52" fmla="*/ 1057013 h 2366744"/>
              <a:gd name="connsiteX53" fmla="*/ 3758268 w 4345497"/>
              <a:gd name="connsiteY53" fmla="*/ 1040235 h 2366744"/>
              <a:gd name="connsiteX54" fmla="*/ 3934436 w 4345497"/>
              <a:gd name="connsiteY54" fmla="*/ 1048624 h 2366744"/>
              <a:gd name="connsiteX55" fmla="*/ 4051882 w 4345497"/>
              <a:gd name="connsiteY55" fmla="*/ 1073791 h 2366744"/>
              <a:gd name="connsiteX56" fmla="*/ 4135772 w 4345497"/>
              <a:gd name="connsiteY56" fmla="*/ 1132514 h 2366744"/>
              <a:gd name="connsiteX57" fmla="*/ 4186106 w 4345497"/>
              <a:gd name="connsiteY57" fmla="*/ 1174459 h 2366744"/>
              <a:gd name="connsiteX58" fmla="*/ 4253218 w 4345497"/>
              <a:gd name="connsiteY58" fmla="*/ 1241571 h 2366744"/>
              <a:gd name="connsiteX59" fmla="*/ 4286774 w 4345497"/>
              <a:gd name="connsiteY59" fmla="*/ 1308682 h 2366744"/>
              <a:gd name="connsiteX60" fmla="*/ 4303552 w 4345497"/>
              <a:gd name="connsiteY60" fmla="*/ 1342238 h 2366744"/>
              <a:gd name="connsiteX61" fmla="*/ 4320330 w 4345497"/>
              <a:gd name="connsiteY61" fmla="*/ 1426128 h 2366744"/>
              <a:gd name="connsiteX62" fmla="*/ 4337108 w 4345497"/>
              <a:gd name="connsiteY62" fmla="*/ 1493240 h 2366744"/>
              <a:gd name="connsiteX63" fmla="*/ 4345497 w 4345497"/>
              <a:gd name="connsiteY63" fmla="*/ 1526796 h 2366744"/>
              <a:gd name="connsiteX64" fmla="*/ 4337108 w 4345497"/>
              <a:gd name="connsiteY64" fmla="*/ 1803633 h 2366744"/>
              <a:gd name="connsiteX65" fmla="*/ 4320330 w 4345497"/>
              <a:gd name="connsiteY65" fmla="*/ 1828800 h 2366744"/>
              <a:gd name="connsiteX66" fmla="*/ 4311941 w 4345497"/>
              <a:gd name="connsiteY66" fmla="*/ 1862356 h 2366744"/>
              <a:gd name="connsiteX67" fmla="*/ 4269996 w 4345497"/>
              <a:gd name="connsiteY67" fmla="*/ 1921079 h 2366744"/>
              <a:gd name="connsiteX68" fmla="*/ 4186106 w 4345497"/>
              <a:gd name="connsiteY68" fmla="*/ 1996580 h 2366744"/>
              <a:gd name="connsiteX69" fmla="*/ 4135772 w 4345497"/>
              <a:gd name="connsiteY69" fmla="*/ 2030136 h 2366744"/>
              <a:gd name="connsiteX70" fmla="*/ 4093827 w 4345497"/>
              <a:gd name="connsiteY70" fmla="*/ 2046914 h 2366744"/>
              <a:gd name="connsiteX71" fmla="*/ 4068660 w 4345497"/>
              <a:gd name="connsiteY71" fmla="*/ 2055303 h 2366744"/>
              <a:gd name="connsiteX72" fmla="*/ 4043493 w 4345497"/>
              <a:gd name="connsiteY72" fmla="*/ 2072081 h 2366744"/>
              <a:gd name="connsiteX73" fmla="*/ 4009937 w 4345497"/>
              <a:gd name="connsiteY73" fmla="*/ 2080470 h 2366744"/>
              <a:gd name="connsiteX74" fmla="*/ 3909269 w 4345497"/>
              <a:gd name="connsiteY74" fmla="*/ 2114026 h 2366744"/>
              <a:gd name="connsiteX75" fmla="*/ 3816991 w 4345497"/>
              <a:gd name="connsiteY75" fmla="*/ 2139193 h 2366744"/>
              <a:gd name="connsiteX76" fmla="*/ 3649211 w 4345497"/>
              <a:gd name="connsiteY76" fmla="*/ 2130804 h 2366744"/>
              <a:gd name="connsiteX77" fmla="*/ 3405930 w 4345497"/>
              <a:gd name="connsiteY77" fmla="*/ 2030136 h 2366744"/>
              <a:gd name="connsiteX78" fmla="*/ 3296873 w 4345497"/>
              <a:gd name="connsiteY78" fmla="*/ 1946246 h 2366744"/>
              <a:gd name="connsiteX79" fmla="*/ 3238150 w 4345497"/>
              <a:gd name="connsiteY79" fmla="*/ 1904301 h 2366744"/>
              <a:gd name="connsiteX80" fmla="*/ 3196205 w 4345497"/>
              <a:gd name="connsiteY80" fmla="*/ 1879134 h 2366744"/>
              <a:gd name="connsiteX81" fmla="*/ 3162649 w 4345497"/>
              <a:gd name="connsiteY81" fmla="*/ 1845578 h 2366744"/>
              <a:gd name="connsiteX82" fmla="*/ 3187816 w 4345497"/>
              <a:gd name="connsiteY82" fmla="*/ 1954635 h 2366744"/>
              <a:gd name="connsiteX83" fmla="*/ 3179427 w 4345497"/>
              <a:gd name="connsiteY83" fmla="*/ 2072081 h 2366744"/>
              <a:gd name="connsiteX84" fmla="*/ 3137482 w 4345497"/>
              <a:gd name="connsiteY84" fmla="*/ 2172749 h 2366744"/>
              <a:gd name="connsiteX85" fmla="*/ 3112315 w 4345497"/>
              <a:gd name="connsiteY85" fmla="*/ 2197915 h 2366744"/>
              <a:gd name="connsiteX86" fmla="*/ 3078759 w 4345497"/>
              <a:gd name="connsiteY86" fmla="*/ 2223082 h 2366744"/>
              <a:gd name="connsiteX87" fmla="*/ 3036814 w 4345497"/>
              <a:gd name="connsiteY87" fmla="*/ 2239860 h 2366744"/>
              <a:gd name="connsiteX88" fmla="*/ 3003258 w 4345497"/>
              <a:gd name="connsiteY88" fmla="*/ 2256638 h 2366744"/>
              <a:gd name="connsiteX89" fmla="*/ 2894202 w 4345497"/>
              <a:gd name="connsiteY89" fmla="*/ 2273416 h 2366744"/>
              <a:gd name="connsiteX90" fmla="*/ 2743200 w 4345497"/>
              <a:gd name="connsiteY90" fmla="*/ 2265027 h 2366744"/>
              <a:gd name="connsiteX91" fmla="*/ 2676088 w 4345497"/>
              <a:gd name="connsiteY91" fmla="*/ 2239860 h 2366744"/>
              <a:gd name="connsiteX92" fmla="*/ 2550253 w 4345497"/>
              <a:gd name="connsiteY92" fmla="*/ 2189527 h 2366744"/>
              <a:gd name="connsiteX93" fmla="*/ 2466363 w 4345497"/>
              <a:gd name="connsiteY93" fmla="*/ 2155971 h 2366744"/>
              <a:gd name="connsiteX94" fmla="*/ 2357306 w 4345497"/>
              <a:gd name="connsiteY94" fmla="*/ 2080470 h 2366744"/>
              <a:gd name="connsiteX95" fmla="*/ 2332139 w 4345497"/>
              <a:gd name="connsiteY95" fmla="*/ 2046914 h 2366744"/>
              <a:gd name="connsiteX96" fmla="*/ 2290194 w 4345497"/>
              <a:gd name="connsiteY96" fmla="*/ 1996580 h 2366744"/>
              <a:gd name="connsiteX97" fmla="*/ 2273416 w 4345497"/>
              <a:gd name="connsiteY97" fmla="*/ 2030136 h 2366744"/>
              <a:gd name="connsiteX98" fmla="*/ 2265027 w 4345497"/>
              <a:gd name="connsiteY98" fmla="*/ 2063692 h 2366744"/>
              <a:gd name="connsiteX99" fmla="*/ 2248249 w 4345497"/>
              <a:gd name="connsiteY99" fmla="*/ 2088859 h 2366744"/>
              <a:gd name="connsiteX100" fmla="*/ 2147581 w 4345497"/>
              <a:gd name="connsiteY100" fmla="*/ 2206304 h 2366744"/>
              <a:gd name="connsiteX101" fmla="*/ 2072080 w 4345497"/>
              <a:gd name="connsiteY101" fmla="*/ 2256638 h 2366744"/>
              <a:gd name="connsiteX102" fmla="*/ 2046913 w 4345497"/>
              <a:gd name="connsiteY102" fmla="*/ 2273416 h 2366744"/>
              <a:gd name="connsiteX103" fmla="*/ 2004969 w 4345497"/>
              <a:gd name="connsiteY103" fmla="*/ 2298583 h 2366744"/>
              <a:gd name="connsiteX104" fmla="*/ 1971413 w 4345497"/>
              <a:gd name="connsiteY104" fmla="*/ 2332139 h 2366744"/>
              <a:gd name="connsiteX105" fmla="*/ 1929468 w 4345497"/>
              <a:gd name="connsiteY105" fmla="*/ 2340528 h 2366744"/>
              <a:gd name="connsiteX106" fmla="*/ 1761688 w 4345497"/>
              <a:gd name="connsiteY106" fmla="*/ 2323750 h 2366744"/>
              <a:gd name="connsiteX107" fmla="*/ 1635853 w 4345497"/>
              <a:gd name="connsiteY107" fmla="*/ 2206304 h 2366744"/>
              <a:gd name="connsiteX108" fmla="*/ 1543574 w 4345497"/>
              <a:gd name="connsiteY108" fmla="*/ 2105637 h 2366744"/>
              <a:gd name="connsiteX109" fmla="*/ 1518407 w 4345497"/>
              <a:gd name="connsiteY109" fmla="*/ 2038525 h 2366744"/>
              <a:gd name="connsiteX110" fmla="*/ 1501629 w 4345497"/>
              <a:gd name="connsiteY110" fmla="*/ 2013358 h 2366744"/>
              <a:gd name="connsiteX111" fmla="*/ 1476462 w 4345497"/>
              <a:gd name="connsiteY111" fmla="*/ 1887523 h 2366744"/>
              <a:gd name="connsiteX112" fmla="*/ 1459684 w 4345497"/>
              <a:gd name="connsiteY112" fmla="*/ 1744910 h 2366744"/>
              <a:gd name="connsiteX113" fmla="*/ 1451295 w 4345497"/>
              <a:gd name="connsiteY113" fmla="*/ 1694576 h 2366744"/>
              <a:gd name="connsiteX114" fmla="*/ 1434517 w 4345497"/>
              <a:gd name="connsiteY114" fmla="*/ 1728132 h 2366744"/>
              <a:gd name="connsiteX115" fmla="*/ 1409350 w 4345497"/>
              <a:gd name="connsiteY115" fmla="*/ 1795244 h 2366744"/>
              <a:gd name="connsiteX116" fmla="*/ 1384183 w 4345497"/>
              <a:gd name="connsiteY116" fmla="*/ 1820411 h 2366744"/>
              <a:gd name="connsiteX117" fmla="*/ 1375794 w 4345497"/>
              <a:gd name="connsiteY117" fmla="*/ 1845578 h 2366744"/>
              <a:gd name="connsiteX118" fmla="*/ 1325460 w 4345497"/>
              <a:gd name="connsiteY118" fmla="*/ 1912690 h 2366744"/>
              <a:gd name="connsiteX119" fmla="*/ 1300293 w 4345497"/>
              <a:gd name="connsiteY119" fmla="*/ 1937857 h 2366744"/>
              <a:gd name="connsiteX120" fmla="*/ 1283515 w 4345497"/>
              <a:gd name="connsiteY120" fmla="*/ 1963024 h 2366744"/>
              <a:gd name="connsiteX121" fmla="*/ 1258348 w 4345497"/>
              <a:gd name="connsiteY121" fmla="*/ 1979802 h 2366744"/>
              <a:gd name="connsiteX122" fmla="*/ 1224792 w 4345497"/>
              <a:gd name="connsiteY122" fmla="*/ 2004969 h 2366744"/>
              <a:gd name="connsiteX123" fmla="*/ 1174458 w 4345497"/>
              <a:gd name="connsiteY123" fmla="*/ 2038525 h 2366744"/>
              <a:gd name="connsiteX124" fmla="*/ 1082180 w 4345497"/>
              <a:gd name="connsiteY124" fmla="*/ 2097248 h 2366744"/>
              <a:gd name="connsiteX125" fmla="*/ 1040235 w 4345497"/>
              <a:gd name="connsiteY125" fmla="*/ 2105637 h 2366744"/>
              <a:gd name="connsiteX126" fmla="*/ 1015068 w 4345497"/>
              <a:gd name="connsiteY126" fmla="*/ 2122415 h 2366744"/>
              <a:gd name="connsiteX127" fmla="*/ 864066 w 4345497"/>
              <a:gd name="connsiteY127" fmla="*/ 2139193 h 2366744"/>
              <a:gd name="connsiteX128" fmla="*/ 704675 w 4345497"/>
              <a:gd name="connsiteY128" fmla="*/ 2122415 h 2366744"/>
              <a:gd name="connsiteX129" fmla="*/ 654341 w 4345497"/>
              <a:gd name="connsiteY129" fmla="*/ 2080470 h 2366744"/>
              <a:gd name="connsiteX130" fmla="*/ 629174 w 4345497"/>
              <a:gd name="connsiteY130" fmla="*/ 2046914 h 2366744"/>
              <a:gd name="connsiteX131" fmla="*/ 578840 w 4345497"/>
              <a:gd name="connsiteY131" fmla="*/ 1954635 h 2366744"/>
              <a:gd name="connsiteX132" fmla="*/ 553673 w 4345497"/>
              <a:gd name="connsiteY132" fmla="*/ 1912690 h 2366744"/>
              <a:gd name="connsiteX133" fmla="*/ 545284 w 4345497"/>
              <a:gd name="connsiteY133" fmla="*/ 1862356 h 2366744"/>
              <a:gd name="connsiteX134" fmla="*/ 528506 w 4345497"/>
              <a:gd name="connsiteY134" fmla="*/ 1795244 h 2366744"/>
              <a:gd name="connsiteX135" fmla="*/ 545284 w 4345497"/>
              <a:gd name="connsiteY135" fmla="*/ 1510018 h 2366744"/>
              <a:gd name="connsiteX136" fmla="*/ 578840 w 4345497"/>
              <a:gd name="connsiteY136" fmla="*/ 1451295 h 2366744"/>
              <a:gd name="connsiteX137" fmla="*/ 335559 w 4345497"/>
              <a:gd name="connsiteY137" fmla="*/ 1442906 h 2366744"/>
              <a:gd name="connsiteX138" fmla="*/ 234891 w 4345497"/>
              <a:gd name="connsiteY138" fmla="*/ 1359016 h 2366744"/>
              <a:gd name="connsiteX139" fmla="*/ 117446 w 4345497"/>
              <a:gd name="connsiteY139" fmla="*/ 1275127 h 2366744"/>
              <a:gd name="connsiteX140" fmla="*/ 92279 w 4345497"/>
              <a:gd name="connsiteY140" fmla="*/ 1249960 h 2366744"/>
              <a:gd name="connsiteX141" fmla="*/ 67112 w 4345497"/>
              <a:gd name="connsiteY141" fmla="*/ 1208015 h 2366744"/>
              <a:gd name="connsiteX142" fmla="*/ 50334 w 4345497"/>
              <a:gd name="connsiteY142" fmla="*/ 1182848 h 2366744"/>
              <a:gd name="connsiteX143" fmla="*/ 0 w 4345497"/>
              <a:gd name="connsiteY143" fmla="*/ 1057013 h 2366744"/>
              <a:gd name="connsiteX144" fmla="*/ 16778 w 4345497"/>
              <a:gd name="connsiteY144" fmla="*/ 796954 h 2366744"/>
              <a:gd name="connsiteX145" fmla="*/ 33556 w 4345497"/>
              <a:gd name="connsiteY145" fmla="*/ 771787 h 2366744"/>
              <a:gd name="connsiteX146" fmla="*/ 50334 w 4345497"/>
              <a:gd name="connsiteY146" fmla="*/ 738231 h 2366744"/>
              <a:gd name="connsiteX147" fmla="*/ 117446 w 4345497"/>
              <a:gd name="connsiteY147" fmla="*/ 662730 h 2366744"/>
              <a:gd name="connsiteX148" fmla="*/ 167780 w 4345497"/>
              <a:gd name="connsiteY148" fmla="*/ 637563 h 2366744"/>
              <a:gd name="connsiteX149" fmla="*/ 226502 w 4345497"/>
              <a:gd name="connsiteY149" fmla="*/ 604007 h 2366744"/>
              <a:gd name="connsiteX150" fmla="*/ 293614 w 4345497"/>
              <a:gd name="connsiteY150" fmla="*/ 578840 h 2366744"/>
              <a:gd name="connsiteX151" fmla="*/ 486561 w 4345497"/>
              <a:gd name="connsiteY151" fmla="*/ 604007 h 2366744"/>
              <a:gd name="connsiteX152" fmla="*/ 520117 w 4345497"/>
              <a:gd name="connsiteY152" fmla="*/ 612396 h 2366744"/>
              <a:gd name="connsiteX153" fmla="*/ 553673 w 4345497"/>
              <a:gd name="connsiteY153" fmla="*/ 637563 h 2366744"/>
              <a:gd name="connsiteX154" fmla="*/ 578840 w 4345497"/>
              <a:gd name="connsiteY154" fmla="*/ 654341 h 2366744"/>
              <a:gd name="connsiteX155" fmla="*/ 604007 w 4345497"/>
              <a:gd name="connsiteY155" fmla="*/ 679508 h 2366744"/>
              <a:gd name="connsiteX156" fmla="*/ 662730 w 4345497"/>
              <a:gd name="connsiteY156" fmla="*/ 721453 h 2366744"/>
              <a:gd name="connsiteX157" fmla="*/ 687897 w 4345497"/>
              <a:gd name="connsiteY157" fmla="*/ 771787 h 2366744"/>
              <a:gd name="connsiteX158" fmla="*/ 704675 w 4345497"/>
              <a:gd name="connsiteY158" fmla="*/ 687897 h 2366744"/>
              <a:gd name="connsiteX159" fmla="*/ 755009 w 4345497"/>
              <a:gd name="connsiteY159" fmla="*/ 629174 h 2366744"/>
              <a:gd name="connsiteX160" fmla="*/ 780176 w 4345497"/>
              <a:gd name="connsiteY160" fmla="*/ 612396 h 2366744"/>
              <a:gd name="connsiteX161" fmla="*/ 855677 w 4345497"/>
              <a:gd name="connsiteY161" fmla="*/ 553673 h 2366744"/>
              <a:gd name="connsiteX162" fmla="*/ 889233 w 4345497"/>
              <a:gd name="connsiteY162" fmla="*/ 528506 h 2366744"/>
              <a:gd name="connsiteX163" fmla="*/ 922789 w 4345497"/>
              <a:gd name="connsiteY163" fmla="*/ 511728 h 2366744"/>
              <a:gd name="connsiteX164" fmla="*/ 981512 w 4345497"/>
              <a:gd name="connsiteY164" fmla="*/ 494950 h 2366744"/>
              <a:gd name="connsiteX165" fmla="*/ 1031846 w 4345497"/>
              <a:gd name="connsiteY165" fmla="*/ 478172 h 2366744"/>
              <a:gd name="connsiteX166" fmla="*/ 1098958 w 4345497"/>
              <a:gd name="connsiteY166" fmla="*/ 461394 h 2366744"/>
              <a:gd name="connsiteX167" fmla="*/ 1291904 w 4345497"/>
              <a:gd name="connsiteY167" fmla="*/ 486561 h 236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4345497" h="2366744">
                <a:moveTo>
                  <a:pt x="1166069" y="880844"/>
                </a:moveTo>
                <a:cubicBezTo>
                  <a:pt x="1171662" y="864066"/>
                  <a:pt x="1178558" y="847668"/>
                  <a:pt x="1182847" y="830510"/>
                </a:cubicBezTo>
                <a:cubicBezTo>
                  <a:pt x="1197883" y="770367"/>
                  <a:pt x="1185660" y="774500"/>
                  <a:pt x="1199625" y="704675"/>
                </a:cubicBezTo>
                <a:cubicBezTo>
                  <a:pt x="1203093" y="687333"/>
                  <a:pt x="1212566" y="671605"/>
                  <a:pt x="1216403" y="654341"/>
                </a:cubicBezTo>
                <a:cubicBezTo>
                  <a:pt x="1223783" y="621132"/>
                  <a:pt x="1215678" y="582844"/>
                  <a:pt x="1233181" y="553673"/>
                </a:cubicBezTo>
                <a:cubicBezTo>
                  <a:pt x="1241570" y="539691"/>
                  <a:pt x="1250540" y="526042"/>
                  <a:pt x="1258348" y="511728"/>
                </a:cubicBezTo>
                <a:cubicBezTo>
                  <a:pt x="1267330" y="495260"/>
                  <a:pt x="1272758" y="476761"/>
                  <a:pt x="1283515" y="461394"/>
                </a:cubicBezTo>
                <a:cubicBezTo>
                  <a:pt x="1292586" y="448435"/>
                  <a:pt x="1307298" y="440276"/>
                  <a:pt x="1317071" y="427838"/>
                </a:cubicBezTo>
                <a:cubicBezTo>
                  <a:pt x="1338159" y="400998"/>
                  <a:pt x="1351658" y="368085"/>
                  <a:pt x="1375794" y="343949"/>
                </a:cubicBezTo>
                <a:cubicBezTo>
                  <a:pt x="1389776" y="329967"/>
                  <a:pt x="1404512" y="316701"/>
                  <a:pt x="1417739" y="302004"/>
                </a:cubicBezTo>
                <a:cubicBezTo>
                  <a:pt x="1456293" y="259167"/>
                  <a:pt x="1443501" y="258155"/>
                  <a:pt x="1493240" y="226503"/>
                </a:cubicBezTo>
                <a:cubicBezTo>
                  <a:pt x="1509066" y="216432"/>
                  <a:pt x="1528207" y="212093"/>
                  <a:pt x="1543574" y="201336"/>
                </a:cubicBezTo>
                <a:cubicBezTo>
                  <a:pt x="1556533" y="192265"/>
                  <a:pt x="1565307" y="178289"/>
                  <a:pt x="1577130" y="167780"/>
                </a:cubicBezTo>
                <a:cubicBezTo>
                  <a:pt x="1590513" y="155884"/>
                  <a:pt x="1604177" y="144156"/>
                  <a:pt x="1619075" y="134224"/>
                </a:cubicBezTo>
                <a:cubicBezTo>
                  <a:pt x="1637833" y="121718"/>
                  <a:pt x="1658778" y="112772"/>
                  <a:pt x="1677798" y="100668"/>
                </a:cubicBezTo>
                <a:cubicBezTo>
                  <a:pt x="1689594" y="93162"/>
                  <a:pt x="1698848" y="81754"/>
                  <a:pt x="1711354" y="75501"/>
                </a:cubicBezTo>
                <a:cubicBezTo>
                  <a:pt x="1738292" y="62032"/>
                  <a:pt x="1767044" y="52520"/>
                  <a:pt x="1795244" y="41945"/>
                </a:cubicBezTo>
                <a:lnTo>
                  <a:pt x="1870745" y="16778"/>
                </a:lnTo>
                <a:lnTo>
                  <a:pt x="1921079" y="0"/>
                </a:lnTo>
                <a:cubicBezTo>
                  <a:pt x="2013358" y="2796"/>
                  <a:pt x="2105880" y="1123"/>
                  <a:pt x="2197915" y="8389"/>
                </a:cubicBezTo>
                <a:cubicBezTo>
                  <a:pt x="2212927" y="9574"/>
                  <a:pt x="2226099" y="19051"/>
                  <a:pt x="2239860" y="25167"/>
                </a:cubicBezTo>
                <a:cubicBezTo>
                  <a:pt x="2296899" y="50518"/>
                  <a:pt x="2251348" y="31732"/>
                  <a:pt x="2298583" y="58723"/>
                </a:cubicBezTo>
                <a:cubicBezTo>
                  <a:pt x="2377609" y="103881"/>
                  <a:pt x="2290226" y="44768"/>
                  <a:pt x="2357306" y="100668"/>
                </a:cubicBezTo>
                <a:cubicBezTo>
                  <a:pt x="2365051" y="107123"/>
                  <a:pt x="2375344" y="110317"/>
                  <a:pt x="2382473" y="117446"/>
                </a:cubicBezTo>
                <a:cubicBezTo>
                  <a:pt x="2412184" y="147157"/>
                  <a:pt x="2419594" y="166773"/>
                  <a:pt x="2441196" y="201336"/>
                </a:cubicBezTo>
                <a:cubicBezTo>
                  <a:pt x="2460275" y="231862"/>
                  <a:pt x="2465228" y="235571"/>
                  <a:pt x="2491530" y="268448"/>
                </a:cubicBezTo>
                <a:cubicBezTo>
                  <a:pt x="2509273" y="339418"/>
                  <a:pt x="2485102" y="267196"/>
                  <a:pt x="2525086" y="327171"/>
                </a:cubicBezTo>
                <a:cubicBezTo>
                  <a:pt x="2530880" y="335862"/>
                  <a:pt x="2539467" y="379501"/>
                  <a:pt x="2541864" y="385893"/>
                </a:cubicBezTo>
                <a:cubicBezTo>
                  <a:pt x="2563926" y="444725"/>
                  <a:pt x="2551080" y="395936"/>
                  <a:pt x="2575420" y="444616"/>
                </a:cubicBezTo>
                <a:cubicBezTo>
                  <a:pt x="2579375" y="452525"/>
                  <a:pt x="2579854" y="461874"/>
                  <a:pt x="2583809" y="469783"/>
                </a:cubicBezTo>
                <a:cubicBezTo>
                  <a:pt x="2588318" y="478801"/>
                  <a:pt x="2596492" y="485737"/>
                  <a:pt x="2600587" y="494950"/>
                </a:cubicBezTo>
                <a:cubicBezTo>
                  <a:pt x="2607770" y="511111"/>
                  <a:pt x="2611772" y="528506"/>
                  <a:pt x="2617365" y="545284"/>
                </a:cubicBezTo>
                <a:cubicBezTo>
                  <a:pt x="2620161" y="553673"/>
                  <a:pt x="2620849" y="563093"/>
                  <a:pt x="2625754" y="570451"/>
                </a:cubicBezTo>
                <a:lnTo>
                  <a:pt x="2642532" y="595618"/>
                </a:lnTo>
                <a:cubicBezTo>
                  <a:pt x="2649143" y="622061"/>
                  <a:pt x="2650284" y="630271"/>
                  <a:pt x="2659310" y="654341"/>
                </a:cubicBezTo>
                <a:cubicBezTo>
                  <a:pt x="2664597" y="668441"/>
                  <a:pt x="2671326" y="682000"/>
                  <a:pt x="2676088" y="696286"/>
                </a:cubicBezTo>
                <a:cubicBezTo>
                  <a:pt x="2679734" y="707224"/>
                  <a:pt x="2680429" y="719047"/>
                  <a:pt x="2684477" y="729842"/>
                </a:cubicBezTo>
                <a:cubicBezTo>
                  <a:pt x="2688868" y="741551"/>
                  <a:pt x="2696329" y="751904"/>
                  <a:pt x="2701255" y="763398"/>
                </a:cubicBezTo>
                <a:cubicBezTo>
                  <a:pt x="2704738" y="771526"/>
                  <a:pt x="2706848" y="780176"/>
                  <a:pt x="2709644" y="788565"/>
                </a:cubicBezTo>
                <a:cubicBezTo>
                  <a:pt x="2720829" y="785769"/>
                  <a:pt x="2731945" y="782677"/>
                  <a:pt x="2743200" y="780176"/>
                </a:cubicBezTo>
                <a:cubicBezTo>
                  <a:pt x="2757119" y="777083"/>
                  <a:pt x="2771745" y="776660"/>
                  <a:pt x="2785145" y="771787"/>
                </a:cubicBezTo>
                <a:cubicBezTo>
                  <a:pt x="2877866" y="738070"/>
                  <a:pt x="2801936" y="759197"/>
                  <a:pt x="2860646" y="729842"/>
                </a:cubicBezTo>
                <a:cubicBezTo>
                  <a:pt x="2868555" y="725887"/>
                  <a:pt x="2877424" y="724249"/>
                  <a:pt x="2885813" y="721453"/>
                </a:cubicBezTo>
                <a:lnTo>
                  <a:pt x="3271706" y="738231"/>
                </a:lnTo>
                <a:cubicBezTo>
                  <a:pt x="3288687" y="739211"/>
                  <a:pt x="3305748" y="741732"/>
                  <a:pt x="3322040" y="746620"/>
                </a:cubicBezTo>
                <a:cubicBezTo>
                  <a:pt x="3333073" y="749930"/>
                  <a:pt x="3370619" y="770955"/>
                  <a:pt x="3380763" y="780176"/>
                </a:cubicBezTo>
                <a:cubicBezTo>
                  <a:pt x="3404172" y="801457"/>
                  <a:pt x="3447875" y="847288"/>
                  <a:pt x="3447875" y="847288"/>
                </a:cubicBezTo>
                <a:lnTo>
                  <a:pt x="3473042" y="922789"/>
                </a:lnTo>
                <a:cubicBezTo>
                  <a:pt x="3481037" y="946775"/>
                  <a:pt x="3484553" y="955178"/>
                  <a:pt x="3489820" y="981512"/>
                </a:cubicBezTo>
                <a:cubicBezTo>
                  <a:pt x="3500227" y="1033548"/>
                  <a:pt x="3500815" y="1057908"/>
                  <a:pt x="3506598" y="1115736"/>
                </a:cubicBezTo>
                <a:cubicBezTo>
                  <a:pt x="3553624" y="1084385"/>
                  <a:pt x="3507743" y="1110359"/>
                  <a:pt x="3573710" y="1090569"/>
                </a:cubicBezTo>
                <a:cubicBezTo>
                  <a:pt x="3588134" y="1086242"/>
                  <a:pt x="3601503" y="1078937"/>
                  <a:pt x="3615655" y="1073791"/>
                </a:cubicBezTo>
                <a:cubicBezTo>
                  <a:pt x="3632276" y="1067747"/>
                  <a:pt x="3648927" y="1061666"/>
                  <a:pt x="3665989" y="1057013"/>
                </a:cubicBezTo>
                <a:cubicBezTo>
                  <a:pt x="3684414" y="1051988"/>
                  <a:pt x="3741824" y="1042976"/>
                  <a:pt x="3758268" y="1040235"/>
                </a:cubicBezTo>
                <a:cubicBezTo>
                  <a:pt x="3816991" y="1043031"/>
                  <a:pt x="3875920" y="1042961"/>
                  <a:pt x="3934436" y="1048624"/>
                </a:cubicBezTo>
                <a:cubicBezTo>
                  <a:pt x="3965500" y="1051630"/>
                  <a:pt x="4016589" y="1064968"/>
                  <a:pt x="4051882" y="1073791"/>
                </a:cubicBezTo>
                <a:cubicBezTo>
                  <a:pt x="4086977" y="1097187"/>
                  <a:pt x="4104717" y="1107670"/>
                  <a:pt x="4135772" y="1132514"/>
                </a:cubicBezTo>
                <a:cubicBezTo>
                  <a:pt x="4152826" y="1146157"/>
                  <a:pt x="4168866" y="1161050"/>
                  <a:pt x="4186106" y="1174459"/>
                </a:cubicBezTo>
                <a:cubicBezTo>
                  <a:pt x="4225423" y="1205039"/>
                  <a:pt x="4213532" y="1179838"/>
                  <a:pt x="4253218" y="1241571"/>
                </a:cubicBezTo>
                <a:cubicBezTo>
                  <a:pt x="4266743" y="1262610"/>
                  <a:pt x="4275589" y="1286312"/>
                  <a:pt x="4286774" y="1308682"/>
                </a:cubicBezTo>
                <a:cubicBezTo>
                  <a:pt x="4292367" y="1319867"/>
                  <a:pt x="4300519" y="1330106"/>
                  <a:pt x="4303552" y="1342238"/>
                </a:cubicBezTo>
                <a:cubicBezTo>
                  <a:pt x="4330009" y="1448065"/>
                  <a:pt x="4289477" y="1282146"/>
                  <a:pt x="4320330" y="1426128"/>
                </a:cubicBezTo>
                <a:cubicBezTo>
                  <a:pt x="4325162" y="1448675"/>
                  <a:pt x="4331515" y="1470869"/>
                  <a:pt x="4337108" y="1493240"/>
                </a:cubicBezTo>
                <a:lnTo>
                  <a:pt x="4345497" y="1526796"/>
                </a:lnTo>
                <a:cubicBezTo>
                  <a:pt x="4342701" y="1619075"/>
                  <a:pt x="4344775" y="1711631"/>
                  <a:pt x="4337108" y="1803633"/>
                </a:cubicBezTo>
                <a:cubicBezTo>
                  <a:pt x="4336271" y="1813680"/>
                  <a:pt x="4324302" y="1819533"/>
                  <a:pt x="4320330" y="1828800"/>
                </a:cubicBezTo>
                <a:cubicBezTo>
                  <a:pt x="4315788" y="1839397"/>
                  <a:pt x="4316483" y="1851759"/>
                  <a:pt x="4311941" y="1862356"/>
                </a:cubicBezTo>
                <a:cubicBezTo>
                  <a:pt x="4307705" y="1872241"/>
                  <a:pt x="4273065" y="1916782"/>
                  <a:pt x="4269996" y="1921079"/>
                </a:cubicBezTo>
                <a:cubicBezTo>
                  <a:pt x="4236384" y="1968136"/>
                  <a:pt x="4264953" y="1944015"/>
                  <a:pt x="4186106" y="1996580"/>
                </a:cubicBezTo>
                <a:cubicBezTo>
                  <a:pt x="4169328" y="2007765"/>
                  <a:pt x="4154494" y="2022647"/>
                  <a:pt x="4135772" y="2030136"/>
                </a:cubicBezTo>
                <a:cubicBezTo>
                  <a:pt x="4121790" y="2035729"/>
                  <a:pt x="4107927" y="2041627"/>
                  <a:pt x="4093827" y="2046914"/>
                </a:cubicBezTo>
                <a:cubicBezTo>
                  <a:pt x="4085547" y="2050019"/>
                  <a:pt x="4076569" y="2051348"/>
                  <a:pt x="4068660" y="2055303"/>
                </a:cubicBezTo>
                <a:cubicBezTo>
                  <a:pt x="4059642" y="2059812"/>
                  <a:pt x="4052760" y="2068109"/>
                  <a:pt x="4043493" y="2072081"/>
                </a:cubicBezTo>
                <a:cubicBezTo>
                  <a:pt x="4032896" y="2076623"/>
                  <a:pt x="4020942" y="2077031"/>
                  <a:pt x="4009937" y="2080470"/>
                </a:cubicBezTo>
                <a:cubicBezTo>
                  <a:pt x="3976176" y="2091020"/>
                  <a:pt x="3943279" y="2104309"/>
                  <a:pt x="3909269" y="2114026"/>
                </a:cubicBezTo>
                <a:cubicBezTo>
                  <a:pt x="3839461" y="2133971"/>
                  <a:pt x="3870296" y="2125867"/>
                  <a:pt x="3816991" y="2139193"/>
                </a:cubicBezTo>
                <a:cubicBezTo>
                  <a:pt x="3761064" y="2136397"/>
                  <a:pt x="3703905" y="2142810"/>
                  <a:pt x="3649211" y="2130804"/>
                </a:cubicBezTo>
                <a:cubicBezTo>
                  <a:pt x="3615765" y="2123462"/>
                  <a:pt x="3463139" y="2064462"/>
                  <a:pt x="3405930" y="2030136"/>
                </a:cubicBezTo>
                <a:cubicBezTo>
                  <a:pt x="3352385" y="1998009"/>
                  <a:pt x="3344850" y="1983151"/>
                  <a:pt x="3296873" y="1946246"/>
                </a:cubicBezTo>
                <a:cubicBezTo>
                  <a:pt x="3277806" y="1931579"/>
                  <a:pt x="3258165" y="1917644"/>
                  <a:pt x="3238150" y="1904301"/>
                </a:cubicBezTo>
                <a:cubicBezTo>
                  <a:pt x="3224583" y="1895256"/>
                  <a:pt x="3209076" y="1889144"/>
                  <a:pt x="3196205" y="1879134"/>
                </a:cubicBezTo>
                <a:cubicBezTo>
                  <a:pt x="3183719" y="1869422"/>
                  <a:pt x="3173834" y="1856763"/>
                  <a:pt x="3162649" y="1845578"/>
                </a:cubicBezTo>
                <a:cubicBezTo>
                  <a:pt x="3185680" y="1914670"/>
                  <a:pt x="3176926" y="1878404"/>
                  <a:pt x="3187816" y="1954635"/>
                </a:cubicBezTo>
                <a:cubicBezTo>
                  <a:pt x="3185020" y="1993784"/>
                  <a:pt x="3186152" y="2033413"/>
                  <a:pt x="3179427" y="2072081"/>
                </a:cubicBezTo>
                <a:cubicBezTo>
                  <a:pt x="3173673" y="2105164"/>
                  <a:pt x="3160385" y="2145266"/>
                  <a:pt x="3137482" y="2172749"/>
                </a:cubicBezTo>
                <a:cubicBezTo>
                  <a:pt x="3129887" y="2181863"/>
                  <a:pt x="3121323" y="2190194"/>
                  <a:pt x="3112315" y="2197915"/>
                </a:cubicBezTo>
                <a:cubicBezTo>
                  <a:pt x="3101699" y="2207014"/>
                  <a:pt x="3090981" y="2216292"/>
                  <a:pt x="3078759" y="2223082"/>
                </a:cubicBezTo>
                <a:cubicBezTo>
                  <a:pt x="3065595" y="2230395"/>
                  <a:pt x="3050575" y="2233744"/>
                  <a:pt x="3036814" y="2239860"/>
                </a:cubicBezTo>
                <a:cubicBezTo>
                  <a:pt x="3025386" y="2244939"/>
                  <a:pt x="3015122" y="2252683"/>
                  <a:pt x="3003258" y="2256638"/>
                </a:cubicBezTo>
                <a:cubicBezTo>
                  <a:pt x="2980200" y="2264324"/>
                  <a:pt x="2910646" y="2271360"/>
                  <a:pt x="2894202" y="2273416"/>
                </a:cubicBezTo>
                <a:cubicBezTo>
                  <a:pt x="2843868" y="2270620"/>
                  <a:pt x="2793405" y="2269591"/>
                  <a:pt x="2743200" y="2265027"/>
                </a:cubicBezTo>
                <a:cubicBezTo>
                  <a:pt x="2712926" y="2262275"/>
                  <a:pt x="2703237" y="2252390"/>
                  <a:pt x="2676088" y="2239860"/>
                </a:cubicBezTo>
                <a:cubicBezTo>
                  <a:pt x="2596646" y="2203194"/>
                  <a:pt x="2618868" y="2212397"/>
                  <a:pt x="2550253" y="2189527"/>
                </a:cubicBezTo>
                <a:cubicBezTo>
                  <a:pt x="2490398" y="2149624"/>
                  <a:pt x="2570618" y="2199411"/>
                  <a:pt x="2466363" y="2155971"/>
                </a:cubicBezTo>
                <a:cubicBezTo>
                  <a:pt x="2443367" y="2146389"/>
                  <a:pt x="2363842" y="2089185"/>
                  <a:pt x="2357306" y="2080470"/>
                </a:cubicBezTo>
                <a:cubicBezTo>
                  <a:pt x="2348917" y="2069285"/>
                  <a:pt x="2341238" y="2057530"/>
                  <a:pt x="2332139" y="2046914"/>
                </a:cubicBezTo>
                <a:cubicBezTo>
                  <a:pt x="2283695" y="1990396"/>
                  <a:pt x="2327276" y="2052203"/>
                  <a:pt x="2290194" y="1996580"/>
                </a:cubicBezTo>
                <a:cubicBezTo>
                  <a:pt x="2284601" y="2007765"/>
                  <a:pt x="2277807" y="2018427"/>
                  <a:pt x="2273416" y="2030136"/>
                </a:cubicBezTo>
                <a:cubicBezTo>
                  <a:pt x="2269368" y="2040931"/>
                  <a:pt x="2269569" y="2053095"/>
                  <a:pt x="2265027" y="2063692"/>
                </a:cubicBezTo>
                <a:cubicBezTo>
                  <a:pt x="2261055" y="2072959"/>
                  <a:pt x="2254396" y="2080868"/>
                  <a:pt x="2248249" y="2088859"/>
                </a:cubicBezTo>
                <a:cubicBezTo>
                  <a:pt x="2236456" y="2104190"/>
                  <a:pt x="2177659" y="2183167"/>
                  <a:pt x="2147581" y="2206304"/>
                </a:cubicBezTo>
                <a:cubicBezTo>
                  <a:pt x="2123606" y="2224746"/>
                  <a:pt x="2097247" y="2239860"/>
                  <a:pt x="2072080" y="2256638"/>
                </a:cubicBezTo>
                <a:cubicBezTo>
                  <a:pt x="2063691" y="2262231"/>
                  <a:pt x="2055463" y="2268072"/>
                  <a:pt x="2046913" y="2273416"/>
                </a:cubicBezTo>
                <a:cubicBezTo>
                  <a:pt x="2033086" y="2282058"/>
                  <a:pt x="2016498" y="2287054"/>
                  <a:pt x="2004969" y="2298583"/>
                </a:cubicBezTo>
                <a:cubicBezTo>
                  <a:pt x="1993784" y="2309768"/>
                  <a:pt x="1985241" y="2324457"/>
                  <a:pt x="1971413" y="2332139"/>
                </a:cubicBezTo>
                <a:cubicBezTo>
                  <a:pt x="1958949" y="2339064"/>
                  <a:pt x="1943450" y="2337732"/>
                  <a:pt x="1929468" y="2340528"/>
                </a:cubicBezTo>
                <a:cubicBezTo>
                  <a:pt x="1867888" y="2381582"/>
                  <a:pt x="1893672" y="2373244"/>
                  <a:pt x="1761688" y="2323750"/>
                </a:cubicBezTo>
                <a:cubicBezTo>
                  <a:pt x="1712805" y="2305419"/>
                  <a:pt x="1666818" y="2239333"/>
                  <a:pt x="1635853" y="2206304"/>
                </a:cubicBezTo>
                <a:cubicBezTo>
                  <a:pt x="1611129" y="2179931"/>
                  <a:pt x="1564243" y="2140085"/>
                  <a:pt x="1543574" y="2105637"/>
                </a:cubicBezTo>
                <a:cubicBezTo>
                  <a:pt x="1506481" y="2043816"/>
                  <a:pt x="1541559" y="2084828"/>
                  <a:pt x="1518407" y="2038525"/>
                </a:cubicBezTo>
                <a:cubicBezTo>
                  <a:pt x="1513898" y="2029507"/>
                  <a:pt x="1507222" y="2021747"/>
                  <a:pt x="1501629" y="2013358"/>
                </a:cubicBezTo>
                <a:cubicBezTo>
                  <a:pt x="1493240" y="1971413"/>
                  <a:pt x="1483066" y="1929786"/>
                  <a:pt x="1476462" y="1887523"/>
                </a:cubicBezTo>
                <a:cubicBezTo>
                  <a:pt x="1469073" y="1840231"/>
                  <a:pt x="1465875" y="1792373"/>
                  <a:pt x="1459684" y="1744910"/>
                </a:cubicBezTo>
                <a:cubicBezTo>
                  <a:pt x="1457484" y="1728043"/>
                  <a:pt x="1454091" y="1711354"/>
                  <a:pt x="1451295" y="1694576"/>
                </a:cubicBezTo>
                <a:cubicBezTo>
                  <a:pt x="1445702" y="1705761"/>
                  <a:pt x="1438908" y="1716423"/>
                  <a:pt x="1434517" y="1728132"/>
                </a:cubicBezTo>
                <a:cubicBezTo>
                  <a:pt x="1420651" y="1765109"/>
                  <a:pt x="1433935" y="1760825"/>
                  <a:pt x="1409350" y="1795244"/>
                </a:cubicBezTo>
                <a:cubicBezTo>
                  <a:pt x="1402454" y="1804898"/>
                  <a:pt x="1392572" y="1812022"/>
                  <a:pt x="1384183" y="1820411"/>
                </a:cubicBezTo>
                <a:cubicBezTo>
                  <a:pt x="1381387" y="1828800"/>
                  <a:pt x="1379749" y="1837669"/>
                  <a:pt x="1375794" y="1845578"/>
                </a:cubicBezTo>
                <a:cubicBezTo>
                  <a:pt x="1367470" y="1862226"/>
                  <a:pt x="1332662" y="1904459"/>
                  <a:pt x="1325460" y="1912690"/>
                </a:cubicBezTo>
                <a:cubicBezTo>
                  <a:pt x="1317648" y="1921618"/>
                  <a:pt x="1307888" y="1928743"/>
                  <a:pt x="1300293" y="1937857"/>
                </a:cubicBezTo>
                <a:cubicBezTo>
                  <a:pt x="1293838" y="1945602"/>
                  <a:pt x="1290644" y="1955895"/>
                  <a:pt x="1283515" y="1963024"/>
                </a:cubicBezTo>
                <a:cubicBezTo>
                  <a:pt x="1276386" y="1970153"/>
                  <a:pt x="1266552" y="1973942"/>
                  <a:pt x="1258348" y="1979802"/>
                </a:cubicBezTo>
                <a:cubicBezTo>
                  <a:pt x="1246971" y="1987929"/>
                  <a:pt x="1236246" y="1996951"/>
                  <a:pt x="1224792" y="2004969"/>
                </a:cubicBezTo>
                <a:cubicBezTo>
                  <a:pt x="1208272" y="2016533"/>
                  <a:pt x="1191037" y="2027047"/>
                  <a:pt x="1174458" y="2038525"/>
                </a:cubicBezTo>
                <a:cubicBezTo>
                  <a:pt x="1150527" y="2055092"/>
                  <a:pt x="1113873" y="2086684"/>
                  <a:pt x="1082180" y="2097248"/>
                </a:cubicBezTo>
                <a:cubicBezTo>
                  <a:pt x="1068653" y="2101757"/>
                  <a:pt x="1054217" y="2102841"/>
                  <a:pt x="1040235" y="2105637"/>
                </a:cubicBezTo>
                <a:cubicBezTo>
                  <a:pt x="1031846" y="2111230"/>
                  <a:pt x="1024086" y="2117906"/>
                  <a:pt x="1015068" y="2122415"/>
                </a:cubicBezTo>
                <a:cubicBezTo>
                  <a:pt x="975039" y="2142430"/>
                  <a:pt x="879788" y="2138145"/>
                  <a:pt x="864066" y="2139193"/>
                </a:cubicBezTo>
                <a:cubicBezTo>
                  <a:pt x="810936" y="2133600"/>
                  <a:pt x="756120" y="2136820"/>
                  <a:pt x="704675" y="2122415"/>
                </a:cubicBezTo>
                <a:cubicBezTo>
                  <a:pt x="683644" y="2116526"/>
                  <a:pt x="669784" y="2095913"/>
                  <a:pt x="654341" y="2080470"/>
                </a:cubicBezTo>
                <a:cubicBezTo>
                  <a:pt x="644454" y="2070583"/>
                  <a:pt x="636930" y="2058547"/>
                  <a:pt x="629174" y="2046914"/>
                </a:cubicBezTo>
                <a:cubicBezTo>
                  <a:pt x="597658" y="1999640"/>
                  <a:pt x="607500" y="2007179"/>
                  <a:pt x="578840" y="1954635"/>
                </a:cubicBezTo>
                <a:cubicBezTo>
                  <a:pt x="571032" y="1940321"/>
                  <a:pt x="562062" y="1926672"/>
                  <a:pt x="553673" y="1912690"/>
                </a:cubicBezTo>
                <a:cubicBezTo>
                  <a:pt x="550877" y="1895912"/>
                  <a:pt x="548848" y="1878988"/>
                  <a:pt x="545284" y="1862356"/>
                </a:cubicBezTo>
                <a:cubicBezTo>
                  <a:pt x="540452" y="1839809"/>
                  <a:pt x="528506" y="1818303"/>
                  <a:pt x="528506" y="1795244"/>
                </a:cubicBezTo>
                <a:cubicBezTo>
                  <a:pt x="528506" y="1700004"/>
                  <a:pt x="537788" y="1604962"/>
                  <a:pt x="545284" y="1510018"/>
                </a:cubicBezTo>
                <a:cubicBezTo>
                  <a:pt x="548181" y="1473322"/>
                  <a:pt x="554132" y="1476003"/>
                  <a:pt x="578840" y="1451295"/>
                </a:cubicBezTo>
                <a:cubicBezTo>
                  <a:pt x="497746" y="1448499"/>
                  <a:pt x="413929" y="1463932"/>
                  <a:pt x="335559" y="1442906"/>
                </a:cubicBezTo>
                <a:cubicBezTo>
                  <a:pt x="293371" y="1431587"/>
                  <a:pt x="271235" y="1383245"/>
                  <a:pt x="234891" y="1359016"/>
                </a:cubicBezTo>
                <a:cubicBezTo>
                  <a:pt x="199861" y="1335663"/>
                  <a:pt x="135705" y="1293386"/>
                  <a:pt x="117446" y="1275127"/>
                </a:cubicBezTo>
                <a:cubicBezTo>
                  <a:pt x="109057" y="1266738"/>
                  <a:pt x="99397" y="1259451"/>
                  <a:pt x="92279" y="1249960"/>
                </a:cubicBezTo>
                <a:cubicBezTo>
                  <a:pt x="82496" y="1236916"/>
                  <a:pt x="75754" y="1221842"/>
                  <a:pt x="67112" y="1208015"/>
                </a:cubicBezTo>
                <a:cubicBezTo>
                  <a:pt x="61768" y="1199465"/>
                  <a:pt x="54078" y="1192209"/>
                  <a:pt x="50334" y="1182848"/>
                </a:cubicBezTo>
                <a:cubicBezTo>
                  <a:pt x="-4782" y="1045057"/>
                  <a:pt x="41635" y="1119466"/>
                  <a:pt x="0" y="1057013"/>
                </a:cubicBezTo>
                <a:cubicBezTo>
                  <a:pt x="5593" y="970327"/>
                  <a:pt x="6628" y="883226"/>
                  <a:pt x="16778" y="796954"/>
                </a:cubicBezTo>
                <a:cubicBezTo>
                  <a:pt x="17956" y="786941"/>
                  <a:pt x="28554" y="780541"/>
                  <a:pt x="33556" y="771787"/>
                </a:cubicBezTo>
                <a:cubicBezTo>
                  <a:pt x="39761" y="760929"/>
                  <a:pt x="44129" y="749089"/>
                  <a:pt x="50334" y="738231"/>
                </a:cubicBezTo>
                <a:cubicBezTo>
                  <a:pt x="64519" y="713407"/>
                  <a:pt x="97060" y="672923"/>
                  <a:pt x="117446" y="662730"/>
                </a:cubicBezTo>
                <a:cubicBezTo>
                  <a:pt x="134224" y="654341"/>
                  <a:pt x="151382" y="646673"/>
                  <a:pt x="167780" y="637563"/>
                </a:cubicBezTo>
                <a:cubicBezTo>
                  <a:pt x="201478" y="618842"/>
                  <a:pt x="186254" y="619100"/>
                  <a:pt x="226502" y="604007"/>
                </a:cubicBezTo>
                <a:cubicBezTo>
                  <a:pt x="317882" y="569739"/>
                  <a:pt x="200185" y="625554"/>
                  <a:pt x="293614" y="578840"/>
                </a:cubicBezTo>
                <a:cubicBezTo>
                  <a:pt x="338024" y="583774"/>
                  <a:pt x="453987" y="595863"/>
                  <a:pt x="486561" y="604007"/>
                </a:cubicBezTo>
                <a:lnTo>
                  <a:pt x="520117" y="612396"/>
                </a:lnTo>
                <a:cubicBezTo>
                  <a:pt x="531302" y="620785"/>
                  <a:pt x="542296" y="629436"/>
                  <a:pt x="553673" y="637563"/>
                </a:cubicBezTo>
                <a:cubicBezTo>
                  <a:pt x="561877" y="643423"/>
                  <a:pt x="571095" y="647886"/>
                  <a:pt x="578840" y="654341"/>
                </a:cubicBezTo>
                <a:cubicBezTo>
                  <a:pt x="587954" y="661936"/>
                  <a:pt x="594893" y="671913"/>
                  <a:pt x="604007" y="679508"/>
                </a:cubicBezTo>
                <a:cubicBezTo>
                  <a:pt x="632587" y="703325"/>
                  <a:pt x="632508" y="691231"/>
                  <a:pt x="662730" y="721453"/>
                </a:cubicBezTo>
                <a:cubicBezTo>
                  <a:pt x="678992" y="737715"/>
                  <a:pt x="681074" y="751318"/>
                  <a:pt x="687897" y="771787"/>
                </a:cubicBezTo>
                <a:cubicBezTo>
                  <a:pt x="689789" y="760432"/>
                  <a:pt x="697849" y="703824"/>
                  <a:pt x="704675" y="687897"/>
                </a:cubicBezTo>
                <a:cubicBezTo>
                  <a:pt x="713293" y="667788"/>
                  <a:pt x="740892" y="641274"/>
                  <a:pt x="755009" y="629174"/>
                </a:cubicBezTo>
                <a:cubicBezTo>
                  <a:pt x="762664" y="622613"/>
                  <a:pt x="772110" y="618445"/>
                  <a:pt x="780176" y="612396"/>
                </a:cubicBezTo>
                <a:cubicBezTo>
                  <a:pt x="805682" y="593266"/>
                  <a:pt x="830406" y="573112"/>
                  <a:pt x="855677" y="553673"/>
                </a:cubicBezTo>
                <a:cubicBezTo>
                  <a:pt x="866759" y="545148"/>
                  <a:pt x="876727" y="534759"/>
                  <a:pt x="889233" y="528506"/>
                </a:cubicBezTo>
                <a:cubicBezTo>
                  <a:pt x="900418" y="522913"/>
                  <a:pt x="911295" y="516654"/>
                  <a:pt x="922789" y="511728"/>
                </a:cubicBezTo>
                <a:cubicBezTo>
                  <a:pt x="944717" y="502330"/>
                  <a:pt x="957862" y="502045"/>
                  <a:pt x="981512" y="494950"/>
                </a:cubicBezTo>
                <a:cubicBezTo>
                  <a:pt x="998452" y="489868"/>
                  <a:pt x="1014504" y="481640"/>
                  <a:pt x="1031846" y="478172"/>
                </a:cubicBezTo>
                <a:cubicBezTo>
                  <a:pt x="1082462" y="468049"/>
                  <a:pt x="1060264" y="474292"/>
                  <a:pt x="1098958" y="461394"/>
                </a:cubicBezTo>
                <a:cubicBezTo>
                  <a:pt x="1289761" y="470067"/>
                  <a:pt x="1255974" y="414702"/>
                  <a:pt x="1291904" y="486561"/>
                </a:cubicBezTo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9"/>
          <a:stretch>
            <a:fillRect/>
          </a:stretch>
        </p:blipFill>
        <p:spPr bwMode="auto">
          <a:xfrm>
            <a:off x="0" y="1150938"/>
            <a:ext cx="92075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725" y="1273175"/>
            <a:ext cx="408305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Wind and Fixed Solar</a:t>
            </a:r>
          </a:p>
          <a:p>
            <a:pPr eaLnBrk="1" hangingPunct="1"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Wind and Single-Axis</a:t>
            </a:r>
          </a:p>
          <a:p>
            <a:pPr eaLnBrk="1" hangingPunct="1"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Wind and Dual-Axis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49250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Combining Technologies</a:t>
            </a:r>
          </a:p>
        </p:txBody>
      </p:sp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579438" y="4899025"/>
            <a:ext cx="233997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chemeClr val="bg1"/>
                </a:solidFill>
              </a:rPr>
              <a:t>4.5 to 5.5 acres of land necessary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4650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Design Options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5488" y="1298575"/>
            <a:ext cx="7151687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Option 1: Add-On 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Shared transformer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Individual transformer, high-side bus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Shared larger transformer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24025" y="4071938"/>
            <a:ext cx="658177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Option 2: Co-construction/design 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Individual transformers, high-side bus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Shared larger transformer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Collection system, correctly designed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5488" y="3082925"/>
            <a:ext cx="546576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Collection system, under-designed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Internal curtailment</a:t>
            </a:r>
          </a:p>
        </p:txBody>
      </p:sp>
      <p:sp>
        <p:nvSpPr>
          <p:cNvPr id="3" name="Left Brace 2"/>
          <p:cNvSpPr/>
          <p:nvPr/>
        </p:nvSpPr>
        <p:spPr>
          <a:xfrm>
            <a:off x="1489075" y="2257425"/>
            <a:ext cx="234950" cy="825500"/>
          </a:xfrm>
          <a:prstGeom prst="leftBrac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1698" r="6964" b="2350"/>
          <a:stretch>
            <a:fillRect/>
          </a:stretch>
        </p:blipFill>
        <p:spPr bwMode="auto">
          <a:xfrm>
            <a:off x="0" y="4283075"/>
            <a:ext cx="3965575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 t="1651" r="7143" b="6444"/>
          <a:stretch>
            <a:fillRect/>
          </a:stretch>
        </p:blipFill>
        <p:spPr bwMode="auto">
          <a:xfrm>
            <a:off x="274638" y="1335088"/>
            <a:ext cx="3717925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" t="1904" r="7321" b="2142"/>
          <a:stretch>
            <a:fillRect/>
          </a:stretch>
        </p:blipFill>
        <p:spPr bwMode="auto">
          <a:xfrm>
            <a:off x="4113213" y="1905000"/>
            <a:ext cx="4779962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586163" y="1566863"/>
            <a:ext cx="379412" cy="12874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7025" y="3613150"/>
            <a:ext cx="307975" cy="4254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55625" y="3989388"/>
            <a:ext cx="3216275" cy="2936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49250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Combined Technologies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19100" y="5024438"/>
            <a:ext cx="3421063" cy="523875"/>
            <a:chOff x="419100" y="5024735"/>
            <a:chExt cx="3421380" cy="52322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19100" y="5471850"/>
              <a:ext cx="3421380" cy="142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7" name="TextBox 1"/>
            <p:cNvSpPr txBox="1">
              <a:spLocks noChangeArrowheads="1"/>
            </p:cNvSpPr>
            <p:nvPr/>
          </p:nvSpPr>
          <p:spPr bwMode="auto">
            <a:xfrm>
              <a:off x="1143794" y="5024735"/>
              <a:ext cx="105412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800"/>
                <a:t>50%</a:t>
              </a:r>
            </a:p>
          </p:txBody>
        </p:sp>
      </p:grpSp>
      <p:sp>
        <p:nvSpPr>
          <p:cNvPr id="18442" name="TextBox 2"/>
          <p:cNvSpPr txBox="1">
            <a:spLocks noChangeArrowheads="1"/>
          </p:cNvSpPr>
          <p:nvPr/>
        </p:nvSpPr>
        <p:spPr bwMode="auto">
          <a:xfrm>
            <a:off x="635000" y="1149350"/>
            <a:ext cx="32543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200"/>
              <a:t>Power Output Histogram</a:t>
            </a:r>
          </a:p>
        </p:txBody>
      </p:sp>
      <p:sp>
        <p:nvSpPr>
          <p:cNvPr id="14" name="Freeform 13"/>
          <p:cNvSpPr/>
          <p:nvPr/>
        </p:nvSpPr>
        <p:spPr>
          <a:xfrm>
            <a:off x="4659313" y="3586163"/>
            <a:ext cx="3911600" cy="866775"/>
          </a:xfrm>
          <a:custGeom>
            <a:avLst/>
            <a:gdLst>
              <a:gd name="connsiteX0" fmla="*/ 0 w 3912042"/>
              <a:gd name="connsiteY0" fmla="*/ 0 h 866692"/>
              <a:gd name="connsiteX1" fmla="*/ 39757 w 3912042"/>
              <a:gd name="connsiteY1" fmla="*/ 23854 h 866692"/>
              <a:gd name="connsiteX2" fmla="*/ 47708 w 3912042"/>
              <a:gd name="connsiteY2" fmla="*/ 47708 h 866692"/>
              <a:gd name="connsiteX3" fmla="*/ 71562 w 3912042"/>
              <a:gd name="connsiteY3" fmla="*/ 55659 h 866692"/>
              <a:gd name="connsiteX4" fmla="*/ 198783 w 3912042"/>
              <a:gd name="connsiteY4" fmla="*/ 63611 h 866692"/>
              <a:gd name="connsiteX5" fmla="*/ 246491 w 3912042"/>
              <a:gd name="connsiteY5" fmla="*/ 87465 h 866692"/>
              <a:gd name="connsiteX6" fmla="*/ 286247 w 3912042"/>
              <a:gd name="connsiteY6" fmla="*/ 127221 h 866692"/>
              <a:gd name="connsiteX7" fmla="*/ 357809 w 3912042"/>
              <a:gd name="connsiteY7" fmla="*/ 151075 h 866692"/>
              <a:gd name="connsiteX8" fmla="*/ 405517 w 3912042"/>
              <a:gd name="connsiteY8" fmla="*/ 159026 h 866692"/>
              <a:gd name="connsiteX9" fmla="*/ 469127 w 3912042"/>
              <a:gd name="connsiteY9" fmla="*/ 174929 h 866692"/>
              <a:gd name="connsiteX10" fmla="*/ 556592 w 3912042"/>
              <a:gd name="connsiteY10" fmla="*/ 182880 h 866692"/>
              <a:gd name="connsiteX11" fmla="*/ 604299 w 3912042"/>
              <a:gd name="connsiteY11" fmla="*/ 166978 h 866692"/>
              <a:gd name="connsiteX12" fmla="*/ 659959 w 3912042"/>
              <a:gd name="connsiteY12" fmla="*/ 190832 h 866692"/>
              <a:gd name="connsiteX13" fmla="*/ 675861 w 3912042"/>
              <a:gd name="connsiteY13" fmla="*/ 238539 h 866692"/>
              <a:gd name="connsiteX14" fmla="*/ 723569 w 3912042"/>
              <a:gd name="connsiteY14" fmla="*/ 254442 h 866692"/>
              <a:gd name="connsiteX15" fmla="*/ 763326 w 3912042"/>
              <a:gd name="connsiteY15" fmla="*/ 302150 h 866692"/>
              <a:gd name="connsiteX16" fmla="*/ 834887 w 3912042"/>
              <a:gd name="connsiteY16" fmla="*/ 318052 h 866692"/>
              <a:gd name="connsiteX17" fmla="*/ 882595 w 3912042"/>
              <a:gd name="connsiteY17" fmla="*/ 333955 h 866692"/>
              <a:gd name="connsiteX18" fmla="*/ 946206 w 3912042"/>
              <a:gd name="connsiteY18" fmla="*/ 341906 h 866692"/>
              <a:gd name="connsiteX19" fmla="*/ 1311966 w 3912042"/>
              <a:gd name="connsiteY19" fmla="*/ 349858 h 866692"/>
              <a:gd name="connsiteX20" fmla="*/ 1407381 w 3912042"/>
              <a:gd name="connsiteY20" fmla="*/ 373712 h 866692"/>
              <a:gd name="connsiteX21" fmla="*/ 1431235 w 3912042"/>
              <a:gd name="connsiteY21" fmla="*/ 389614 h 866692"/>
              <a:gd name="connsiteX22" fmla="*/ 1463040 w 3912042"/>
              <a:gd name="connsiteY22" fmla="*/ 421419 h 866692"/>
              <a:gd name="connsiteX23" fmla="*/ 1518699 w 3912042"/>
              <a:gd name="connsiteY23" fmla="*/ 485030 h 866692"/>
              <a:gd name="connsiteX24" fmla="*/ 1542553 w 3912042"/>
              <a:gd name="connsiteY24" fmla="*/ 500932 h 866692"/>
              <a:gd name="connsiteX25" fmla="*/ 1550505 w 3912042"/>
              <a:gd name="connsiteY25" fmla="*/ 524786 h 866692"/>
              <a:gd name="connsiteX26" fmla="*/ 1598213 w 3912042"/>
              <a:gd name="connsiteY26" fmla="*/ 540689 h 866692"/>
              <a:gd name="connsiteX27" fmla="*/ 1630018 w 3912042"/>
              <a:gd name="connsiteY27" fmla="*/ 580445 h 866692"/>
              <a:gd name="connsiteX28" fmla="*/ 1653872 w 3912042"/>
              <a:gd name="connsiteY28" fmla="*/ 596348 h 866692"/>
              <a:gd name="connsiteX29" fmla="*/ 1661823 w 3912042"/>
              <a:gd name="connsiteY29" fmla="*/ 620202 h 866692"/>
              <a:gd name="connsiteX30" fmla="*/ 1685677 w 3912042"/>
              <a:gd name="connsiteY30" fmla="*/ 636105 h 866692"/>
              <a:gd name="connsiteX31" fmla="*/ 1733385 w 3912042"/>
              <a:gd name="connsiteY31" fmla="*/ 675861 h 866692"/>
              <a:gd name="connsiteX32" fmla="*/ 1749287 w 3912042"/>
              <a:gd name="connsiteY32" fmla="*/ 699715 h 866692"/>
              <a:gd name="connsiteX33" fmla="*/ 1773141 w 3912042"/>
              <a:gd name="connsiteY33" fmla="*/ 715618 h 866692"/>
              <a:gd name="connsiteX34" fmla="*/ 1781093 w 3912042"/>
              <a:gd name="connsiteY34" fmla="*/ 739472 h 866692"/>
              <a:gd name="connsiteX35" fmla="*/ 1852654 w 3912042"/>
              <a:gd name="connsiteY35" fmla="*/ 771277 h 866692"/>
              <a:gd name="connsiteX36" fmla="*/ 1900362 w 3912042"/>
              <a:gd name="connsiteY36" fmla="*/ 803082 h 866692"/>
              <a:gd name="connsiteX37" fmla="*/ 1924216 w 3912042"/>
              <a:gd name="connsiteY37" fmla="*/ 818985 h 866692"/>
              <a:gd name="connsiteX38" fmla="*/ 2019632 w 3912042"/>
              <a:gd name="connsiteY38" fmla="*/ 850790 h 866692"/>
              <a:gd name="connsiteX39" fmla="*/ 2043486 w 3912042"/>
              <a:gd name="connsiteY39" fmla="*/ 858741 h 866692"/>
              <a:gd name="connsiteX40" fmla="*/ 2067339 w 3912042"/>
              <a:gd name="connsiteY40" fmla="*/ 866692 h 866692"/>
              <a:gd name="connsiteX41" fmla="*/ 2122999 w 3912042"/>
              <a:gd name="connsiteY41" fmla="*/ 850790 h 866692"/>
              <a:gd name="connsiteX42" fmla="*/ 2146853 w 3912042"/>
              <a:gd name="connsiteY42" fmla="*/ 834887 h 866692"/>
              <a:gd name="connsiteX43" fmla="*/ 2234317 w 3912042"/>
              <a:gd name="connsiteY43" fmla="*/ 811033 h 866692"/>
              <a:gd name="connsiteX44" fmla="*/ 2305879 w 3912042"/>
              <a:gd name="connsiteY44" fmla="*/ 787179 h 866692"/>
              <a:gd name="connsiteX45" fmla="*/ 2361538 w 3912042"/>
              <a:gd name="connsiteY45" fmla="*/ 779228 h 866692"/>
              <a:gd name="connsiteX46" fmla="*/ 2480807 w 3912042"/>
              <a:gd name="connsiteY46" fmla="*/ 739472 h 866692"/>
              <a:gd name="connsiteX47" fmla="*/ 2536466 w 3912042"/>
              <a:gd name="connsiteY47" fmla="*/ 731520 h 866692"/>
              <a:gd name="connsiteX48" fmla="*/ 2560320 w 3912042"/>
              <a:gd name="connsiteY48" fmla="*/ 715618 h 866692"/>
              <a:gd name="connsiteX49" fmla="*/ 2671639 w 3912042"/>
              <a:gd name="connsiteY49" fmla="*/ 699715 h 866692"/>
              <a:gd name="connsiteX50" fmla="*/ 2759103 w 3912042"/>
              <a:gd name="connsiteY50" fmla="*/ 659959 h 866692"/>
              <a:gd name="connsiteX51" fmla="*/ 2806811 w 3912042"/>
              <a:gd name="connsiteY51" fmla="*/ 644056 h 866692"/>
              <a:gd name="connsiteX52" fmla="*/ 2830665 w 3912042"/>
              <a:gd name="connsiteY52" fmla="*/ 636105 h 866692"/>
              <a:gd name="connsiteX53" fmla="*/ 2854519 w 3912042"/>
              <a:gd name="connsiteY53" fmla="*/ 620202 h 866692"/>
              <a:gd name="connsiteX54" fmla="*/ 3005593 w 3912042"/>
              <a:gd name="connsiteY54" fmla="*/ 636105 h 866692"/>
              <a:gd name="connsiteX55" fmla="*/ 3077155 w 3912042"/>
              <a:gd name="connsiteY55" fmla="*/ 628153 h 866692"/>
              <a:gd name="connsiteX56" fmla="*/ 3124863 w 3912042"/>
              <a:gd name="connsiteY56" fmla="*/ 580445 h 866692"/>
              <a:gd name="connsiteX57" fmla="*/ 3148717 w 3912042"/>
              <a:gd name="connsiteY57" fmla="*/ 564543 h 866692"/>
              <a:gd name="connsiteX58" fmla="*/ 3164619 w 3912042"/>
              <a:gd name="connsiteY58" fmla="*/ 540689 h 866692"/>
              <a:gd name="connsiteX59" fmla="*/ 3236181 w 3912042"/>
              <a:gd name="connsiteY59" fmla="*/ 524786 h 866692"/>
              <a:gd name="connsiteX60" fmla="*/ 3283889 w 3912042"/>
              <a:gd name="connsiteY60" fmla="*/ 485030 h 866692"/>
              <a:gd name="connsiteX61" fmla="*/ 3307743 w 3912042"/>
              <a:gd name="connsiteY61" fmla="*/ 477079 h 866692"/>
              <a:gd name="connsiteX62" fmla="*/ 3339548 w 3912042"/>
              <a:gd name="connsiteY62" fmla="*/ 429371 h 866692"/>
              <a:gd name="connsiteX63" fmla="*/ 3379305 w 3912042"/>
              <a:gd name="connsiteY63" fmla="*/ 373712 h 866692"/>
              <a:gd name="connsiteX64" fmla="*/ 3403159 w 3912042"/>
              <a:gd name="connsiteY64" fmla="*/ 326004 h 866692"/>
              <a:gd name="connsiteX65" fmla="*/ 3411110 w 3912042"/>
              <a:gd name="connsiteY65" fmla="*/ 302150 h 866692"/>
              <a:gd name="connsiteX66" fmla="*/ 3442915 w 3912042"/>
              <a:gd name="connsiteY66" fmla="*/ 254442 h 866692"/>
              <a:gd name="connsiteX67" fmla="*/ 3466769 w 3912042"/>
              <a:gd name="connsiteY67" fmla="*/ 206734 h 866692"/>
              <a:gd name="connsiteX68" fmla="*/ 3490623 w 3912042"/>
              <a:gd name="connsiteY68" fmla="*/ 182880 h 866692"/>
              <a:gd name="connsiteX69" fmla="*/ 3522428 w 3912042"/>
              <a:gd name="connsiteY69" fmla="*/ 135172 h 866692"/>
              <a:gd name="connsiteX70" fmla="*/ 3570136 w 3912042"/>
              <a:gd name="connsiteY70" fmla="*/ 119270 h 866692"/>
              <a:gd name="connsiteX71" fmla="*/ 3609893 w 3912042"/>
              <a:gd name="connsiteY71" fmla="*/ 127221 h 866692"/>
              <a:gd name="connsiteX72" fmla="*/ 3633746 w 3912042"/>
              <a:gd name="connsiteY72" fmla="*/ 143124 h 866692"/>
              <a:gd name="connsiteX73" fmla="*/ 3657600 w 3912042"/>
              <a:gd name="connsiteY73" fmla="*/ 151075 h 866692"/>
              <a:gd name="connsiteX74" fmla="*/ 3705308 w 3912042"/>
              <a:gd name="connsiteY74" fmla="*/ 119270 h 866692"/>
              <a:gd name="connsiteX75" fmla="*/ 3753016 w 3912042"/>
              <a:gd name="connsiteY75" fmla="*/ 103367 h 866692"/>
              <a:gd name="connsiteX76" fmla="*/ 3768919 w 3912042"/>
              <a:gd name="connsiteY76" fmla="*/ 79513 h 866692"/>
              <a:gd name="connsiteX77" fmla="*/ 3848432 w 3912042"/>
              <a:gd name="connsiteY77" fmla="*/ 63611 h 866692"/>
              <a:gd name="connsiteX78" fmla="*/ 3912042 w 3912042"/>
              <a:gd name="connsiteY78" fmla="*/ 39757 h 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3912042" h="866692">
                <a:moveTo>
                  <a:pt x="0" y="0"/>
                </a:moveTo>
                <a:cubicBezTo>
                  <a:pt x="13252" y="7951"/>
                  <a:pt x="28829" y="12926"/>
                  <a:pt x="39757" y="23854"/>
                </a:cubicBezTo>
                <a:cubicBezTo>
                  <a:pt x="45684" y="29781"/>
                  <a:pt x="41781" y="41781"/>
                  <a:pt x="47708" y="47708"/>
                </a:cubicBezTo>
                <a:cubicBezTo>
                  <a:pt x="53635" y="53635"/>
                  <a:pt x="63227" y="54782"/>
                  <a:pt x="71562" y="55659"/>
                </a:cubicBezTo>
                <a:cubicBezTo>
                  <a:pt x="113818" y="60107"/>
                  <a:pt x="156376" y="60960"/>
                  <a:pt x="198783" y="63611"/>
                </a:cubicBezTo>
                <a:cubicBezTo>
                  <a:pt x="218185" y="70078"/>
                  <a:pt x="231077" y="72050"/>
                  <a:pt x="246491" y="87465"/>
                </a:cubicBezTo>
                <a:cubicBezTo>
                  <a:pt x="274056" y="115031"/>
                  <a:pt x="248079" y="110258"/>
                  <a:pt x="286247" y="127221"/>
                </a:cubicBezTo>
                <a:cubicBezTo>
                  <a:pt x="286257" y="127226"/>
                  <a:pt x="345876" y="147098"/>
                  <a:pt x="357809" y="151075"/>
                </a:cubicBezTo>
                <a:cubicBezTo>
                  <a:pt x="373104" y="156173"/>
                  <a:pt x="389655" y="156142"/>
                  <a:pt x="405517" y="159026"/>
                </a:cubicBezTo>
                <a:cubicBezTo>
                  <a:pt x="447729" y="166701"/>
                  <a:pt x="436026" y="163896"/>
                  <a:pt x="469127" y="174929"/>
                </a:cubicBezTo>
                <a:cubicBezTo>
                  <a:pt x="507448" y="200477"/>
                  <a:pt x="490906" y="196956"/>
                  <a:pt x="556592" y="182880"/>
                </a:cubicBezTo>
                <a:cubicBezTo>
                  <a:pt x="572982" y="179368"/>
                  <a:pt x="604299" y="166978"/>
                  <a:pt x="604299" y="166978"/>
                </a:cubicBezTo>
                <a:cubicBezTo>
                  <a:pt x="619329" y="170735"/>
                  <a:pt x="649790" y="174561"/>
                  <a:pt x="659959" y="190832"/>
                </a:cubicBezTo>
                <a:cubicBezTo>
                  <a:pt x="668843" y="205047"/>
                  <a:pt x="659959" y="233238"/>
                  <a:pt x="675861" y="238539"/>
                </a:cubicBezTo>
                <a:lnTo>
                  <a:pt x="723569" y="254442"/>
                </a:lnTo>
                <a:cubicBezTo>
                  <a:pt x="735303" y="272043"/>
                  <a:pt x="744959" y="289906"/>
                  <a:pt x="763326" y="302150"/>
                </a:cubicBezTo>
                <a:cubicBezTo>
                  <a:pt x="776375" y="310850"/>
                  <a:pt x="829115" y="317090"/>
                  <a:pt x="834887" y="318052"/>
                </a:cubicBezTo>
                <a:lnTo>
                  <a:pt x="882595" y="333955"/>
                </a:lnTo>
                <a:cubicBezTo>
                  <a:pt x="902867" y="340712"/>
                  <a:pt x="924852" y="341115"/>
                  <a:pt x="946206" y="341906"/>
                </a:cubicBezTo>
                <a:cubicBezTo>
                  <a:pt x="1068071" y="346420"/>
                  <a:pt x="1190046" y="347207"/>
                  <a:pt x="1311966" y="349858"/>
                </a:cubicBezTo>
                <a:cubicBezTo>
                  <a:pt x="1374968" y="370858"/>
                  <a:pt x="1343139" y="363004"/>
                  <a:pt x="1407381" y="373712"/>
                </a:cubicBezTo>
                <a:cubicBezTo>
                  <a:pt x="1415332" y="379013"/>
                  <a:pt x="1425265" y="382152"/>
                  <a:pt x="1431235" y="389614"/>
                </a:cubicBezTo>
                <a:cubicBezTo>
                  <a:pt x="1462077" y="428166"/>
                  <a:pt x="1410994" y="404071"/>
                  <a:pt x="1463040" y="421419"/>
                </a:cubicBezTo>
                <a:cubicBezTo>
                  <a:pt x="1502797" y="447924"/>
                  <a:pt x="1481593" y="429371"/>
                  <a:pt x="1518699" y="485030"/>
                </a:cubicBezTo>
                <a:cubicBezTo>
                  <a:pt x="1524000" y="492981"/>
                  <a:pt x="1534602" y="495631"/>
                  <a:pt x="1542553" y="500932"/>
                </a:cubicBezTo>
                <a:cubicBezTo>
                  <a:pt x="1545204" y="508883"/>
                  <a:pt x="1543685" y="519914"/>
                  <a:pt x="1550505" y="524786"/>
                </a:cubicBezTo>
                <a:cubicBezTo>
                  <a:pt x="1564146" y="534529"/>
                  <a:pt x="1598213" y="540689"/>
                  <a:pt x="1598213" y="540689"/>
                </a:cubicBezTo>
                <a:cubicBezTo>
                  <a:pt x="1666576" y="586267"/>
                  <a:pt x="1586122" y="525577"/>
                  <a:pt x="1630018" y="580445"/>
                </a:cubicBezTo>
                <a:cubicBezTo>
                  <a:pt x="1635988" y="587907"/>
                  <a:pt x="1645921" y="591047"/>
                  <a:pt x="1653872" y="596348"/>
                </a:cubicBezTo>
                <a:cubicBezTo>
                  <a:pt x="1656522" y="604299"/>
                  <a:pt x="1656587" y="613657"/>
                  <a:pt x="1661823" y="620202"/>
                </a:cubicBezTo>
                <a:cubicBezTo>
                  <a:pt x="1667793" y="627664"/>
                  <a:pt x="1678336" y="629987"/>
                  <a:pt x="1685677" y="636105"/>
                </a:cubicBezTo>
                <a:cubicBezTo>
                  <a:pt x="1746892" y="687118"/>
                  <a:pt x="1674167" y="636384"/>
                  <a:pt x="1733385" y="675861"/>
                </a:cubicBezTo>
                <a:cubicBezTo>
                  <a:pt x="1738686" y="683812"/>
                  <a:pt x="1742530" y="692958"/>
                  <a:pt x="1749287" y="699715"/>
                </a:cubicBezTo>
                <a:cubicBezTo>
                  <a:pt x="1756044" y="706472"/>
                  <a:pt x="1767171" y="708156"/>
                  <a:pt x="1773141" y="715618"/>
                </a:cubicBezTo>
                <a:cubicBezTo>
                  <a:pt x="1778377" y="722163"/>
                  <a:pt x="1775857" y="732927"/>
                  <a:pt x="1781093" y="739472"/>
                </a:cubicBezTo>
                <a:cubicBezTo>
                  <a:pt x="1794839" y="756654"/>
                  <a:pt x="1838078" y="766418"/>
                  <a:pt x="1852654" y="771277"/>
                </a:cubicBezTo>
                <a:cubicBezTo>
                  <a:pt x="1870786" y="777321"/>
                  <a:pt x="1884459" y="792480"/>
                  <a:pt x="1900362" y="803082"/>
                </a:cubicBezTo>
                <a:cubicBezTo>
                  <a:pt x="1908313" y="808383"/>
                  <a:pt x="1915150" y="815963"/>
                  <a:pt x="1924216" y="818985"/>
                </a:cubicBezTo>
                <a:lnTo>
                  <a:pt x="2019632" y="850790"/>
                </a:lnTo>
                <a:lnTo>
                  <a:pt x="2043486" y="858741"/>
                </a:lnTo>
                <a:lnTo>
                  <a:pt x="2067339" y="866692"/>
                </a:lnTo>
                <a:cubicBezTo>
                  <a:pt x="2077529" y="864145"/>
                  <a:pt x="2111592" y="856493"/>
                  <a:pt x="2122999" y="850790"/>
                </a:cubicBezTo>
                <a:cubicBezTo>
                  <a:pt x="2131546" y="846516"/>
                  <a:pt x="2138120" y="838768"/>
                  <a:pt x="2146853" y="834887"/>
                </a:cubicBezTo>
                <a:cubicBezTo>
                  <a:pt x="2197726" y="812277"/>
                  <a:pt x="2185908" y="824235"/>
                  <a:pt x="2234317" y="811033"/>
                </a:cubicBezTo>
                <a:cubicBezTo>
                  <a:pt x="2234355" y="811023"/>
                  <a:pt x="2293933" y="791161"/>
                  <a:pt x="2305879" y="787179"/>
                </a:cubicBezTo>
                <a:cubicBezTo>
                  <a:pt x="2323658" y="781252"/>
                  <a:pt x="2342985" y="781878"/>
                  <a:pt x="2361538" y="779228"/>
                </a:cubicBezTo>
                <a:lnTo>
                  <a:pt x="2480807" y="739472"/>
                </a:lnTo>
                <a:cubicBezTo>
                  <a:pt x="2498587" y="733546"/>
                  <a:pt x="2517913" y="734171"/>
                  <a:pt x="2536466" y="731520"/>
                </a:cubicBezTo>
                <a:cubicBezTo>
                  <a:pt x="2544417" y="726219"/>
                  <a:pt x="2551536" y="719382"/>
                  <a:pt x="2560320" y="715618"/>
                </a:cubicBezTo>
                <a:cubicBezTo>
                  <a:pt x="2586641" y="704338"/>
                  <a:pt x="2657606" y="701118"/>
                  <a:pt x="2671639" y="699715"/>
                </a:cubicBezTo>
                <a:cubicBezTo>
                  <a:pt x="2730136" y="688016"/>
                  <a:pt x="2700150" y="699260"/>
                  <a:pt x="2759103" y="659959"/>
                </a:cubicBezTo>
                <a:cubicBezTo>
                  <a:pt x="2773051" y="650661"/>
                  <a:pt x="2790908" y="649357"/>
                  <a:pt x="2806811" y="644056"/>
                </a:cubicBezTo>
                <a:lnTo>
                  <a:pt x="2830665" y="636105"/>
                </a:lnTo>
                <a:cubicBezTo>
                  <a:pt x="2838616" y="630804"/>
                  <a:pt x="2844976" y="620704"/>
                  <a:pt x="2854519" y="620202"/>
                </a:cubicBezTo>
                <a:cubicBezTo>
                  <a:pt x="2949662" y="615194"/>
                  <a:pt x="2949408" y="617375"/>
                  <a:pt x="3005593" y="636105"/>
                </a:cubicBezTo>
                <a:cubicBezTo>
                  <a:pt x="3029447" y="633454"/>
                  <a:pt x="3055406" y="638303"/>
                  <a:pt x="3077155" y="628153"/>
                </a:cubicBezTo>
                <a:cubicBezTo>
                  <a:pt x="3097535" y="618642"/>
                  <a:pt x="3106150" y="592920"/>
                  <a:pt x="3124863" y="580445"/>
                </a:cubicBezTo>
                <a:lnTo>
                  <a:pt x="3148717" y="564543"/>
                </a:lnTo>
                <a:cubicBezTo>
                  <a:pt x="3154018" y="556592"/>
                  <a:pt x="3157157" y="546659"/>
                  <a:pt x="3164619" y="540689"/>
                </a:cubicBezTo>
                <a:cubicBezTo>
                  <a:pt x="3174920" y="532448"/>
                  <a:pt x="3235696" y="524867"/>
                  <a:pt x="3236181" y="524786"/>
                </a:cubicBezTo>
                <a:cubicBezTo>
                  <a:pt x="3253767" y="507200"/>
                  <a:pt x="3261748" y="496100"/>
                  <a:pt x="3283889" y="485030"/>
                </a:cubicBezTo>
                <a:cubicBezTo>
                  <a:pt x="3291386" y="481282"/>
                  <a:pt x="3299792" y="479729"/>
                  <a:pt x="3307743" y="477079"/>
                </a:cubicBezTo>
                <a:cubicBezTo>
                  <a:pt x="3318345" y="461176"/>
                  <a:pt x="3333504" y="447503"/>
                  <a:pt x="3339548" y="429371"/>
                </a:cubicBezTo>
                <a:cubicBezTo>
                  <a:pt x="3358101" y="373712"/>
                  <a:pt x="3339548" y="386964"/>
                  <a:pt x="3379305" y="373712"/>
                </a:cubicBezTo>
                <a:cubicBezTo>
                  <a:pt x="3399290" y="313755"/>
                  <a:pt x="3372331" y="387659"/>
                  <a:pt x="3403159" y="326004"/>
                </a:cubicBezTo>
                <a:cubicBezTo>
                  <a:pt x="3406907" y="318507"/>
                  <a:pt x="3407040" y="309477"/>
                  <a:pt x="3411110" y="302150"/>
                </a:cubicBezTo>
                <a:cubicBezTo>
                  <a:pt x="3420392" y="285443"/>
                  <a:pt x="3442915" y="254442"/>
                  <a:pt x="3442915" y="254442"/>
                </a:cubicBezTo>
                <a:cubicBezTo>
                  <a:pt x="3450884" y="230534"/>
                  <a:pt x="3449642" y="227287"/>
                  <a:pt x="3466769" y="206734"/>
                </a:cubicBezTo>
                <a:cubicBezTo>
                  <a:pt x="3473968" y="198095"/>
                  <a:pt x="3483719" y="191756"/>
                  <a:pt x="3490623" y="182880"/>
                </a:cubicBezTo>
                <a:cubicBezTo>
                  <a:pt x="3502357" y="167793"/>
                  <a:pt x="3511826" y="151075"/>
                  <a:pt x="3522428" y="135172"/>
                </a:cubicBezTo>
                <a:cubicBezTo>
                  <a:pt x="3531726" y="121224"/>
                  <a:pt x="3570136" y="119270"/>
                  <a:pt x="3570136" y="119270"/>
                </a:cubicBezTo>
                <a:cubicBezTo>
                  <a:pt x="3583388" y="121920"/>
                  <a:pt x="3597239" y="122476"/>
                  <a:pt x="3609893" y="127221"/>
                </a:cubicBezTo>
                <a:cubicBezTo>
                  <a:pt x="3618841" y="130576"/>
                  <a:pt x="3625199" y="138850"/>
                  <a:pt x="3633746" y="143124"/>
                </a:cubicBezTo>
                <a:cubicBezTo>
                  <a:pt x="3641243" y="146872"/>
                  <a:pt x="3649649" y="148425"/>
                  <a:pt x="3657600" y="151075"/>
                </a:cubicBezTo>
                <a:cubicBezTo>
                  <a:pt x="3673503" y="140473"/>
                  <a:pt x="3687176" y="125314"/>
                  <a:pt x="3705308" y="119270"/>
                </a:cubicBezTo>
                <a:lnTo>
                  <a:pt x="3753016" y="103367"/>
                </a:lnTo>
                <a:cubicBezTo>
                  <a:pt x="3758317" y="95416"/>
                  <a:pt x="3760968" y="84814"/>
                  <a:pt x="3768919" y="79513"/>
                </a:cubicBezTo>
                <a:cubicBezTo>
                  <a:pt x="3776827" y="74241"/>
                  <a:pt x="3848275" y="63637"/>
                  <a:pt x="3848432" y="63611"/>
                </a:cubicBezTo>
                <a:cubicBezTo>
                  <a:pt x="3901761" y="45834"/>
                  <a:pt x="3881146" y="55204"/>
                  <a:pt x="3912042" y="39757"/>
                </a:cubicBezTo>
              </a:path>
            </a:pathLst>
          </a:cu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5724525" y="3163888"/>
            <a:ext cx="2327275" cy="2220912"/>
          </a:xfrm>
          <a:custGeom>
            <a:avLst/>
            <a:gdLst>
              <a:gd name="connsiteX0" fmla="*/ 0 w 2326521"/>
              <a:gd name="connsiteY0" fmla="*/ 2186609 h 2220783"/>
              <a:gd name="connsiteX1" fmla="*/ 151075 w 2326521"/>
              <a:gd name="connsiteY1" fmla="*/ 2178658 h 2220783"/>
              <a:gd name="connsiteX2" fmla="*/ 174929 w 2326521"/>
              <a:gd name="connsiteY2" fmla="*/ 2170706 h 2220783"/>
              <a:gd name="connsiteX3" fmla="*/ 182880 w 2326521"/>
              <a:gd name="connsiteY3" fmla="*/ 2146852 h 2220783"/>
              <a:gd name="connsiteX4" fmla="*/ 214685 w 2326521"/>
              <a:gd name="connsiteY4" fmla="*/ 2099144 h 2220783"/>
              <a:gd name="connsiteX5" fmla="*/ 230588 w 2326521"/>
              <a:gd name="connsiteY5" fmla="*/ 2075291 h 2220783"/>
              <a:gd name="connsiteX6" fmla="*/ 254442 w 2326521"/>
              <a:gd name="connsiteY6" fmla="*/ 2003729 h 2220783"/>
              <a:gd name="connsiteX7" fmla="*/ 286247 w 2326521"/>
              <a:gd name="connsiteY7" fmla="*/ 1956021 h 2220783"/>
              <a:gd name="connsiteX8" fmla="*/ 302150 w 2326521"/>
              <a:gd name="connsiteY8" fmla="*/ 1900362 h 2220783"/>
              <a:gd name="connsiteX9" fmla="*/ 318052 w 2326521"/>
              <a:gd name="connsiteY9" fmla="*/ 1876508 h 2220783"/>
              <a:gd name="connsiteX10" fmla="*/ 333955 w 2326521"/>
              <a:gd name="connsiteY10" fmla="*/ 1820849 h 2220783"/>
              <a:gd name="connsiteX11" fmla="*/ 349858 w 2326521"/>
              <a:gd name="connsiteY11" fmla="*/ 1796995 h 2220783"/>
              <a:gd name="connsiteX12" fmla="*/ 357809 w 2326521"/>
              <a:gd name="connsiteY12" fmla="*/ 1757238 h 2220783"/>
              <a:gd name="connsiteX13" fmla="*/ 365760 w 2326521"/>
              <a:gd name="connsiteY13" fmla="*/ 1709531 h 2220783"/>
              <a:gd name="connsiteX14" fmla="*/ 373711 w 2326521"/>
              <a:gd name="connsiteY14" fmla="*/ 1685677 h 2220783"/>
              <a:gd name="connsiteX15" fmla="*/ 381663 w 2326521"/>
              <a:gd name="connsiteY15" fmla="*/ 1637969 h 2220783"/>
              <a:gd name="connsiteX16" fmla="*/ 405517 w 2326521"/>
              <a:gd name="connsiteY16" fmla="*/ 1566407 h 2220783"/>
              <a:gd name="connsiteX17" fmla="*/ 429371 w 2326521"/>
              <a:gd name="connsiteY17" fmla="*/ 1494845 h 2220783"/>
              <a:gd name="connsiteX18" fmla="*/ 445273 w 2326521"/>
              <a:gd name="connsiteY18" fmla="*/ 1470991 h 2220783"/>
              <a:gd name="connsiteX19" fmla="*/ 453224 w 2326521"/>
              <a:gd name="connsiteY19" fmla="*/ 1439186 h 2220783"/>
              <a:gd name="connsiteX20" fmla="*/ 469127 w 2326521"/>
              <a:gd name="connsiteY20" fmla="*/ 1391478 h 2220783"/>
              <a:gd name="connsiteX21" fmla="*/ 477078 w 2326521"/>
              <a:gd name="connsiteY21" fmla="*/ 1367624 h 2220783"/>
              <a:gd name="connsiteX22" fmla="*/ 485030 w 2326521"/>
              <a:gd name="connsiteY22" fmla="*/ 1335819 h 2220783"/>
              <a:gd name="connsiteX23" fmla="*/ 492981 w 2326521"/>
              <a:gd name="connsiteY23" fmla="*/ 1288111 h 2220783"/>
              <a:gd name="connsiteX24" fmla="*/ 508884 w 2326521"/>
              <a:gd name="connsiteY24" fmla="*/ 1240404 h 2220783"/>
              <a:gd name="connsiteX25" fmla="*/ 516835 w 2326521"/>
              <a:gd name="connsiteY25" fmla="*/ 1216550 h 2220783"/>
              <a:gd name="connsiteX26" fmla="*/ 532738 w 2326521"/>
              <a:gd name="connsiteY26" fmla="*/ 1168842 h 2220783"/>
              <a:gd name="connsiteX27" fmla="*/ 540689 w 2326521"/>
              <a:gd name="connsiteY27" fmla="*/ 1144988 h 2220783"/>
              <a:gd name="connsiteX28" fmla="*/ 556591 w 2326521"/>
              <a:gd name="connsiteY28" fmla="*/ 1121134 h 2220783"/>
              <a:gd name="connsiteX29" fmla="*/ 564543 w 2326521"/>
              <a:gd name="connsiteY29" fmla="*/ 1025718 h 2220783"/>
              <a:gd name="connsiteX30" fmla="*/ 580445 w 2326521"/>
              <a:gd name="connsiteY30" fmla="*/ 970059 h 2220783"/>
              <a:gd name="connsiteX31" fmla="*/ 588397 w 2326521"/>
              <a:gd name="connsiteY31" fmla="*/ 930303 h 2220783"/>
              <a:gd name="connsiteX32" fmla="*/ 604299 w 2326521"/>
              <a:gd name="connsiteY32" fmla="*/ 906449 h 2220783"/>
              <a:gd name="connsiteX33" fmla="*/ 628153 w 2326521"/>
              <a:gd name="connsiteY33" fmla="*/ 834887 h 2220783"/>
              <a:gd name="connsiteX34" fmla="*/ 652007 w 2326521"/>
              <a:gd name="connsiteY34" fmla="*/ 763325 h 2220783"/>
              <a:gd name="connsiteX35" fmla="*/ 667910 w 2326521"/>
              <a:gd name="connsiteY35" fmla="*/ 715618 h 2220783"/>
              <a:gd name="connsiteX36" fmla="*/ 683812 w 2326521"/>
              <a:gd name="connsiteY36" fmla="*/ 691764 h 2220783"/>
              <a:gd name="connsiteX37" fmla="*/ 699715 w 2326521"/>
              <a:gd name="connsiteY37" fmla="*/ 628153 h 2220783"/>
              <a:gd name="connsiteX38" fmla="*/ 707666 w 2326521"/>
              <a:gd name="connsiteY38" fmla="*/ 596348 h 2220783"/>
              <a:gd name="connsiteX39" fmla="*/ 723569 w 2326521"/>
              <a:gd name="connsiteY39" fmla="*/ 572494 h 2220783"/>
              <a:gd name="connsiteX40" fmla="*/ 739471 w 2326521"/>
              <a:gd name="connsiteY40" fmla="*/ 524786 h 2220783"/>
              <a:gd name="connsiteX41" fmla="*/ 771277 w 2326521"/>
              <a:gd name="connsiteY41" fmla="*/ 477078 h 2220783"/>
              <a:gd name="connsiteX42" fmla="*/ 803082 w 2326521"/>
              <a:gd name="connsiteY42" fmla="*/ 429371 h 2220783"/>
              <a:gd name="connsiteX43" fmla="*/ 826936 w 2326521"/>
              <a:gd name="connsiteY43" fmla="*/ 341906 h 2220783"/>
              <a:gd name="connsiteX44" fmla="*/ 858741 w 2326521"/>
              <a:gd name="connsiteY44" fmla="*/ 278296 h 2220783"/>
              <a:gd name="connsiteX45" fmla="*/ 866692 w 2326521"/>
              <a:gd name="connsiteY45" fmla="*/ 254442 h 2220783"/>
              <a:gd name="connsiteX46" fmla="*/ 898498 w 2326521"/>
              <a:gd name="connsiteY46" fmla="*/ 206734 h 2220783"/>
              <a:gd name="connsiteX47" fmla="*/ 914400 w 2326521"/>
              <a:gd name="connsiteY47" fmla="*/ 182880 h 2220783"/>
              <a:gd name="connsiteX48" fmla="*/ 938254 w 2326521"/>
              <a:gd name="connsiteY48" fmla="*/ 166978 h 2220783"/>
              <a:gd name="connsiteX49" fmla="*/ 962108 w 2326521"/>
              <a:gd name="connsiteY49" fmla="*/ 119270 h 2220783"/>
              <a:gd name="connsiteX50" fmla="*/ 985962 w 2326521"/>
              <a:gd name="connsiteY50" fmla="*/ 103367 h 2220783"/>
              <a:gd name="connsiteX51" fmla="*/ 1049572 w 2326521"/>
              <a:gd name="connsiteY51" fmla="*/ 31805 h 2220783"/>
              <a:gd name="connsiteX52" fmla="*/ 1097280 w 2326521"/>
              <a:gd name="connsiteY52" fmla="*/ 0 h 2220783"/>
              <a:gd name="connsiteX53" fmla="*/ 1288111 w 2326521"/>
              <a:gd name="connsiteY53" fmla="*/ 7951 h 2220783"/>
              <a:gd name="connsiteX54" fmla="*/ 1319917 w 2326521"/>
              <a:gd name="connsiteY54" fmla="*/ 79513 h 2220783"/>
              <a:gd name="connsiteX55" fmla="*/ 1351722 w 2326521"/>
              <a:gd name="connsiteY55" fmla="*/ 119270 h 2220783"/>
              <a:gd name="connsiteX56" fmla="*/ 1391478 w 2326521"/>
              <a:gd name="connsiteY56" fmla="*/ 182880 h 2220783"/>
              <a:gd name="connsiteX57" fmla="*/ 1399430 w 2326521"/>
              <a:gd name="connsiteY57" fmla="*/ 206734 h 2220783"/>
              <a:gd name="connsiteX58" fmla="*/ 1447138 w 2326521"/>
              <a:gd name="connsiteY58" fmla="*/ 278296 h 2220783"/>
              <a:gd name="connsiteX59" fmla="*/ 1470991 w 2326521"/>
              <a:gd name="connsiteY59" fmla="*/ 294198 h 2220783"/>
              <a:gd name="connsiteX60" fmla="*/ 1494845 w 2326521"/>
              <a:gd name="connsiteY60" fmla="*/ 341906 h 2220783"/>
              <a:gd name="connsiteX61" fmla="*/ 1510748 w 2326521"/>
              <a:gd name="connsiteY61" fmla="*/ 389614 h 2220783"/>
              <a:gd name="connsiteX62" fmla="*/ 1534602 w 2326521"/>
              <a:gd name="connsiteY62" fmla="*/ 461176 h 2220783"/>
              <a:gd name="connsiteX63" fmla="*/ 1550504 w 2326521"/>
              <a:gd name="connsiteY63" fmla="*/ 485030 h 2220783"/>
              <a:gd name="connsiteX64" fmla="*/ 1582310 w 2326521"/>
              <a:gd name="connsiteY64" fmla="*/ 556591 h 2220783"/>
              <a:gd name="connsiteX65" fmla="*/ 1590261 w 2326521"/>
              <a:gd name="connsiteY65" fmla="*/ 580445 h 2220783"/>
              <a:gd name="connsiteX66" fmla="*/ 1622066 w 2326521"/>
              <a:gd name="connsiteY66" fmla="*/ 628153 h 2220783"/>
              <a:gd name="connsiteX67" fmla="*/ 1637969 w 2326521"/>
              <a:gd name="connsiteY67" fmla="*/ 683812 h 2220783"/>
              <a:gd name="connsiteX68" fmla="*/ 1645920 w 2326521"/>
              <a:gd name="connsiteY68" fmla="*/ 747423 h 2220783"/>
              <a:gd name="connsiteX69" fmla="*/ 1661823 w 2326521"/>
              <a:gd name="connsiteY69" fmla="*/ 771277 h 2220783"/>
              <a:gd name="connsiteX70" fmla="*/ 1677725 w 2326521"/>
              <a:gd name="connsiteY70" fmla="*/ 818984 h 2220783"/>
              <a:gd name="connsiteX71" fmla="*/ 1701579 w 2326521"/>
              <a:gd name="connsiteY71" fmla="*/ 890546 h 2220783"/>
              <a:gd name="connsiteX72" fmla="*/ 1709531 w 2326521"/>
              <a:gd name="connsiteY72" fmla="*/ 914400 h 2220783"/>
              <a:gd name="connsiteX73" fmla="*/ 1717482 w 2326521"/>
              <a:gd name="connsiteY73" fmla="*/ 946205 h 2220783"/>
              <a:gd name="connsiteX74" fmla="*/ 1749287 w 2326521"/>
              <a:gd name="connsiteY74" fmla="*/ 1025718 h 2220783"/>
              <a:gd name="connsiteX75" fmla="*/ 1757238 w 2326521"/>
              <a:gd name="connsiteY75" fmla="*/ 1057524 h 2220783"/>
              <a:gd name="connsiteX76" fmla="*/ 1773141 w 2326521"/>
              <a:gd name="connsiteY76" fmla="*/ 1105231 h 2220783"/>
              <a:gd name="connsiteX77" fmla="*/ 1781092 w 2326521"/>
              <a:gd name="connsiteY77" fmla="*/ 1129085 h 2220783"/>
              <a:gd name="connsiteX78" fmla="*/ 1789044 w 2326521"/>
              <a:gd name="connsiteY78" fmla="*/ 1152939 h 2220783"/>
              <a:gd name="connsiteX79" fmla="*/ 1796995 w 2326521"/>
              <a:gd name="connsiteY79" fmla="*/ 1176793 h 2220783"/>
              <a:gd name="connsiteX80" fmla="*/ 1812898 w 2326521"/>
              <a:gd name="connsiteY80" fmla="*/ 1248355 h 2220783"/>
              <a:gd name="connsiteX81" fmla="*/ 1836751 w 2326521"/>
              <a:gd name="connsiteY81" fmla="*/ 1264258 h 2220783"/>
              <a:gd name="connsiteX82" fmla="*/ 1868557 w 2326521"/>
              <a:gd name="connsiteY82" fmla="*/ 1311965 h 2220783"/>
              <a:gd name="connsiteX83" fmla="*/ 1892411 w 2326521"/>
              <a:gd name="connsiteY83" fmla="*/ 1359673 h 2220783"/>
              <a:gd name="connsiteX84" fmla="*/ 1900362 w 2326521"/>
              <a:gd name="connsiteY84" fmla="*/ 1399430 h 2220783"/>
              <a:gd name="connsiteX85" fmla="*/ 1924216 w 2326521"/>
              <a:gd name="connsiteY85" fmla="*/ 1478943 h 2220783"/>
              <a:gd name="connsiteX86" fmla="*/ 1948070 w 2326521"/>
              <a:gd name="connsiteY86" fmla="*/ 1494845 h 2220783"/>
              <a:gd name="connsiteX87" fmla="*/ 1963972 w 2326521"/>
              <a:gd name="connsiteY87" fmla="*/ 1526651 h 2220783"/>
              <a:gd name="connsiteX88" fmla="*/ 1956021 w 2326521"/>
              <a:gd name="connsiteY88" fmla="*/ 1582310 h 2220783"/>
              <a:gd name="connsiteX89" fmla="*/ 1963972 w 2326521"/>
              <a:gd name="connsiteY89" fmla="*/ 1630018 h 2220783"/>
              <a:gd name="connsiteX90" fmla="*/ 1971924 w 2326521"/>
              <a:gd name="connsiteY90" fmla="*/ 1669774 h 2220783"/>
              <a:gd name="connsiteX91" fmla="*/ 1987826 w 2326521"/>
              <a:gd name="connsiteY91" fmla="*/ 1717482 h 2220783"/>
              <a:gd name="connsiteX92" fmla="*/ 2019631 w 2326521"/>
              <a:gd name="connsiteY92" fmla="*/ 1812898 h 2220783"/>
              <a:gd name="connsiteX93" fmla="*/ 2051437 w 2326521"/>
              <a:gd name="connsiteY93" fmla="*/ 1860605 h 2220783"/>
              <a:gd name="connsiteX94" fmla="*/ 2067339 w 2326521"/>
              <a:gd name="connsiteY94" fmla="*/ 1884459 h 2220783"/>
              <a:gd name="connsiteX95" fmla="*/ 2083242 w 2326521"/>
              <a:gd name="connsiteY95" fmla="*/ 1932167 h 2220783"/>
              <a:gd name="connsiteX96" fmla="*/ 2107096 w 2326521"/>
              <a:gd name="connsiteY96" fmla="*/ 1940118 h 2220783"/>
              <a:gd name="connsiteX97" fmla="*/ 2138901 w 2326521"/>
              <a:gd name="connsiteY97" fmla="*/ 2011680 h 2220783"/>
              <a:gd name="connsiteX98" fmla="*/ 2162755 w 2326521"/>
              <a:gd name="connsiteY98" fmla="*/ 2027583 h 2220783"/>
              <a:gd name="connsiteX99" fmla="*/ 2178658 w 2326521"/>
              <a:gd name="connsiteY99" fmla="*/ 2083242 h 2220783"/>
              <a:gd name="connsiteX100" fmla="*/ 2186609 w 2326521"/>
              <a:gd name="connsiteY100" fmla="*/ 2107096 h 2220783"/>
              <a:gd name="connsiteX101" fmla="*/ 2242268 w 2326521"/>
              <a:gd name="connsiteY101" fmla="*/ 2178658 h 2220783"/>
              <a:gd name="connsiteX102" fmla="*/ 2266122 w 2326521"/>
              <a:gd name="connsiteY102" fmla="*/ 2186609 h 2220783"/>
              <a:gd name="connsiteX103" fmla="*/ 2289976 w 2326521"/>
              <a:gd name="connsiteY103" fmla="*/ 2202511 h 2220783"/>
              <a:gd name="connsiteX104" fmla="*/ 2321781 w 2326521"/>
              <a:gd name="connsiteY104" fmla="*/ 2218414 h 222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2326521" h="2220783">
                <a:moveTo>
                  <a:pt x="0" y="2186609"/>
                </a:moveTo>
                <a:cubicBezTo>
                  <a:pt x="50358" y="2183959"/>
                  <a:pt x="100854" y="2183224"/>
                  <a:pt x="151075" y="2178658"/>
                </a:cubicBezTo>
                <a:cubicBezTo>
                  <a:pt x="159422" y="2177899"/>
                  <a:pt x="169002" y="2176633"/>
                  <a:pt x="174929" y="2170706"/>
                </a:cubicBezTo>
                <a:cubicBezTo>
                  <a:pt x="180855" y="2164779"/>
                  <a:pt x="178810" y="2154179"/>
                  <a:pt x="182880" y="2146852"/>
                </a:cubicBezTo>
                <a:cubicBezTo>
                  <a:pt x="192162" y="2130145"/>
                  <a:pt x="204083" y="2115047"/>
                  <a:pt x="214685" y="2099144"/>
                </a:cubicBezTo>
                <a:lnTo>
                  <a:pt x="230588" y="2075291"/>
                </a:lnTo>
                <a:lnTo>
                  <a:pt x="254442" y="2003729"/>
                </a:lnTo>
                <a:cubicBezTo>
                  <a:pt x="260486" y="1985597"/>
                  <a:pt x="286247" y="1956021"/>
                  <a:pt x="286247" y="1956021"/>
                </a:cubicBezTo>
                <a:cubicBezTo>
                  <a:pt x="288796" y="1945824"/>
                  <a:pt x="296444" y="1911774"/>
                  <a:pt x="302150" y="1900362"/>
                </a:cubicBezTo>
                <a:cubicBezTo>
                  <a:pt x="306424" y="1891815"/>
                  <a:pt x="312751" y="1884459"/>
                  <a:pt x="318052" y="1876508"/>
                </a:cubicBezTo>
                <a:cubicBezTo>
                  <a:pt x="320598" y="1866323"/>
                  <a:pt x="328253" y="1832252"/>
                  <a:pt x="333955" y="1820849"/>
                </a:cubicBezTo>
                <a:cubicBezTo>
                  <a:pt x="338229" y="1812302"/>
                  <a:pt x="344557" y="1804946"/>
                  <a:pt x="349858" y="1796995"/>
                </a:cubicBezTo>
                <a:cubicBezTo>
                  <a:pt x="352508" y="1783743"/>
                  <a:pt x="355391" y="1770535"/>
                  <a:pt x="357809" y="1757238"/>
                </a:cubicBezTo>
                <a:cubicBezTo>
                  <a:pt x="360693" y="1741376"/>
                  <a:pt x="362263" y="1725269"/>
                  <a:pt x="365760" y="1709531"/>
                </a:cubicBezTo>
                <a:cubicBezTo>
                  <a:pt x="367578" y="1701349"/>
                  <a:pt x="371893" y="1693859"/>
                  <a:pt x="373711" y="1685677"/>
                </a:cubicBezTo>
                <a:cubicBezTo>
                  <a:pt x="377208" y="1669939"/>
                  <a:pt x="377753" y="1653610"/>
                  <a:pt x="381663" y="1637969"/>
                </a:cubicBezTo>
                <a:cubicBezTo>
                  <a:pt x="381671" y="1637935"/>
                  <a:pt x="401536" y="1578350"/>
                  <a:pt x="405517" y="1566407"/>
                </a:cubicBezTo>
                <a:lnTo>
                  <a:pt x="429371" y="1494845"/>
                </a:lnTo>
                <a:cubicBezTo>
                  <a:pt x="432393" y="1485779"/>
                  <a:pt x="439972" y="1478942"/>
                  <a:pt x="445273" y="1470991"/>
                </a:cubicBezTo>
                <a:cubicBezTo>
                  <a:pt x="447923" y="1460389"/>
                  <a:pt x="450084" y="1449653"/>
                  <a:pt x="453224" y="1439186"/>
                </a:cubicBezTo>
                <a:cubicBezTo>
                  <a:pt x="458041" y="1423130"/>
                  <a:pt x="463826" y="1407381"/>
                  <a:pt x="469127" y="1391478"/>
                </a:cubicBezTo>
                <a:cubicBezTo>
                  <a:pt x="471777" y="1383527"/>
                  <a:pt x="475045" y="1375755"/>
                  <a:pt x="477078" y="1367624"/>
                </a:cubicBezTo>
                <a:cubicBezTo>
                  <a:pt x="479729" y="1357022"/>
                  <a:pt x="482887" y="1346535"/>
                  <a:pt x="485030" y="1335819"/>
                </a:cubicBezTo>
                <a:cubicBezTo>
                  <a:pt x="488192" y="1320010"/>
                  <a:pt x="489071" y="1303752"/>
                  <a:pt x="492981" y="1288111"/>
                </a:cubicBezTo>
                <a:cubicBezTo>
                  <a:pt x="497047" y="1271849"/>
                  <a:pt x="503583" y="1256306"/>
                  <a:pt x="508884" y="1240404"/>
                </a:cubicBezTo>
                <a:lnTo>
                  <a:pt x="516835" y="1216550"/>
                </a:lnTo>
                <a:lnTo>
                  <a:pt x="532738" y="1168842"/>
                </a:lnTo>
                <a:cubicBezTo>
                  <a:pt x="535388" y="1160891"/>
                  <a:pt x="536040" y="1151962"/>
                  <a:pt x="540689" y="1144988"/>
                </a:cubicBezTo>
                <a:lnTo>
                  <a:pt x="556591" y="1121134"/>
                </a:lnTo>
                <a:cubicBezTo>
                  <a:pt x="559242" y="1089329"/>
                  <a:pt x="560584" y="1057387"/>
                  <a:pt x="564543" y="1025718"/>
                </a:cubicBezTo>
                <a:cubicBezTo>
                  <a:pt x="568261" y="995976"/>
                  <a:pt x="573844" y="996461"/>
                  <a:pt x="580445" y="970059"/>
                </a:cubicBezTo>
                <a:cubicBezTo>
                  <a:pt x="583723" y="956948"/>
                  <a:pt x="583652" y="942957"/>
                  <a:pt x="588397" y="930303"/>
                </a:cubicBezTo>
                <a:cubicBezTo>
                  <a:pt x="591752" y="921355"/>
                  <a:pt x="600418" y="915182"/>
                  <a:pt x="604299" y="906449"/>
                </a:cubicBezTo>
                <a:cubicBezTo>
                  <a:pt x="604304" y="906439"/>
                  <a:pt x="624176" y="846820"/>
                  <a:pt x="628153" y="834887"/>
                </a:cubicBezTo>
                <a:lnTo>
                  <a:pt x="652007" y="763325"/>
                </a:lnTo>
                <a:cubicBezTo>
                  <a:pt x="652009" y="763320"/>
                  <a:pt x="667906" y="715623"/>
                  <a:pt x="667910" y="715618"/>
                </a:cubicBezTo>
                <a:lnTo>
                  <a:pt x="683812" y="691764"/>
                </a:lnTo>
                <a:cubicBezTo>
                  <a:pt x="699981" y="610927"/>
                  <a:pt x="683414" y="685208"/>
                  <a:pt x="699715" y="628153"/>
                </a:cubicBezTo>
                <a:cubicBezTo>
                  <a:pt x="702717" y="617646"/>
                  <a:pt x="703361" y="606392"/>
                  <a:pt x="707666" y="596348"/>
                </a:cubicBezTo>
                <a:cubicBezTo>
                  <a:pt x="711430" y="587564"/>
                  <a:pt x="718268" y="580445"/>
                  <a:pt x="723569" y="572494"/>
                </a:cubicBezTo>
                <a:lnTo>
                  <a:pt x="739471" y="524786"/>
                </a:lnTo>
                <a:cubicBezTo>
                  <a:pt x="745515" y="506654"/>
                  <a:pt x="771277" y="477078"/>
                  <a:pt x="771277" y="477078"/>
                </a:cubicBezTo>
                <a:cubicBezTo>
                  <a:pt x="797581" y="398161"/>
                  <a:pt x="753448" y="518712"/>
                  <a:pt x="803082" y="429371"/>
                </a:cubicBezTo>
                <a:cubicBezTo>
                  <a:pt x="834808" y="372263"/>
                  <a:pt x="806384" y="395341"/>
                  <a:pt x="826936" y="341906"/>
                </a:cubicBezTo>
                <a:cubicBezTo>
                  <a:pt x="835446" y="319780"/>
                  <a:pt x="848139" y="299499"/>
                  <a:pt x="858741" y="278296"/>
                </a:cubicBezTo>
                <a:cubicBezTo>
                  <a:pt x="862489" y="270799"/>
                  <a:pt x="862622" y="261769"/>
                  <a:pt x="866692" y="254442"/>
                </a:cubicBezTo>
                <a:cubicBezTo>
                  <a:pt x="875974" y="237734"/>
                  <a:pt x="887896" y="222637"/>
                  <a:pt x="898498" y="206734"/>
                </a:cubicBezTo>
                <a:cubicBezTo>
                  <a:pt x="903799" y="198783"/>
                  <a:pt x="906449" y="188181"/>
                  <a:pt x="914400" y="182880"/>
                </a:cubicBezTo>
                <a:lnTo>
                  <a:pt x="938254" y="166978"/>
                </a:lnTo>
                <a:cubicBezTo>
                  <a:pt x="944721" y="147576"/>
                  <a:pt x="946693" y="134685"/>
                  <a:pt x="962108" y="119270"/>
                </a:cubicBezTo>
                <a:cubicBezTo>
                  <a:pt x="968865" y="112513"/>
                  <a:pt x="978011" y="108668"/>
                  <a:pt x="985962" y="103367"/>
                </a:cubicBezTo>
                <a:cubicBezTo>
                  <a:pt x="1014339" y="60800"/>
                  <a:pt x="995107" y="86270"/>
                  <a:pt x="1049572" y="31805"/>
                </a:cubicBezTo>
                <a:cubicBezTo>
                  <a:pt x="1079353" y="2024"/>
                  <a:pt x="1062758" y="11507"/>
                  <a:pt x="1097280" y="0"/>
                </a:cubicBezTo>
                <a:cubicBezTo>
                  <a:pt x="1160890" y="2650"/>
                  <a:pt x="1224835" y="920"/>
                  <a:pt x="1288111" y="7951"/>
                </a:cubicBezTo>
                <a:cubicBezTo>
                  <a:pt x="1325016" y="12052"/>
                  <a:pt x="1315600" y="57928"/>
                  <a:pt x="1319917" y="79513"/>
                </a:cubicBezTo>
                <a:cubicBezTo>
                  <a:pt x="1325826" y="109057"/>
                  <a:pt x="1326668" y="102567"/>
                  <a:pt x="1351722" y="119270"/>
                </a:cubicBezTo>
                <a:cubicBezTo>
                  <a:pt x="1370646" y="176044"/>
                  <a:pt x="1353676" y="157680"/>
                  <a:pt x="1391478" y="182880"/>
                </a:cubicBezTo>
                <a:cubicBezTo>
                  <a:pt x="1394129" y="190831"/>
                  <a:pt x="1395360" y="199407"/>
                  <a:pt x="1399430" y="206734"/>
                </a:cubicBezTo>
                <a:cubicBezTo>
                  <a:pt x="1399436" y="206744"/>
                  <a:pt x="1439183" y="266364"/>
                  <a:pt x="1447138" y="278296"/>
                </a:cubicBezTo>
                <a:cubicBezTo>
                  <a:pt x="1452439" y="286247"/>
                  <a:pt x="1463040" y="288897"/>
                  <a:pt x="1470991" y="294198"/>
                </a:cubicBezTo>
                <a:cubicBezTo>
                  <a:pt x="1499996" y="381205"/>
                  <a:pt x="1453736" y="249411"/>
                  <a:pt x="1494845" y="341906"/>
                </a:cubicBezTo>
                <a:cubicBezTo>
                  <a:pt x="1501653" y="357224"/>
                  <a:pt x="1505447" y="373711"/>
                  <a:pt x="1510748" y="389614"/>
                </a:cubicBezTo>
                <a:lnTo>
                  <a:pt x="1534602" y="461176"/>
                </a:lnTo>
                <a:cubicBezTo>
                  <a:pt x="1537624" y="470242"/>
                  <a:pt x="1546623" y="476297"/>
                  <a:pt x="1550504" y="485030"/>
                </a:cubicBezTo>
                <a:cubicBezTo>
                  <a:pt x="1588349" y="570182"/>
                  <a:pt x="1546323" y="502613"/>
                  <a:pt x="1582310" y="556591"/>
                </a:cubicBezTo>
                <a:cubicBezTo>
                  <a:pt x="1584960" y="564542"/>
                  <a:pt x="1586191" y="573118"/>
                  <a:pt x="1590261" y="580445"/>
                </a:cubicBezTo>
                <a:cubicBezTo>
                  <a:pt x="1599543" y="597152"/>
                  <a:pt x="1616022" y="610021"/>
                  <a:pt x="1622066" y="628153"/>
                </a:cubicBezTo>
                <a:cubicBezTo>
                  <a:pt x="1633474" y="662374"/>
                  <a:pt x="1627985" y="643876"/>
                  <a:pt x="1637969" y="683812"/>
                </a:cubicBezTo>
                <a:cubicBezTo>
                  <a:pt x="1640619" y="705016"/>
                  <a:pt x="1640298" y="726807"/>
                  <a:pt x="1645920" y="747423"/>
                </a:cubicBezTo>
                <a:cubicBezTo>
                  <a:pt x="1648434" y="756643"/>
                  <a:pt x="1657942" y="762544"/>
                  <a:pt x="1661823" y="771277"/>
                </a:cubicBezTo>
                <a:cubicBezTo>
                  <a:pt x="1668631" y="786595"/>
                  <a:pt x="1672424" y="803082"/>
                  <a:pt x="1677725" y="818984"/>
                </a:cubicBezTo>
                <a:lnTo>
                  <a:pt x="1701579" y="890546"/>
                </a:lnTo>
                <a:cubicBezTo>
                  <a:pt x="1704230" y="898497"/>
                  <a:pt x="1707498" y="906269"/>
                  <a:pt x="1709531" y="914400"/>
                </a:cubicBezTo>
                <a:cubicBezTo>
                  <a:pt x="1712181" y="925002"/>
                  <a:pt x="1713645" y="935973"/>
                  <a:pt x="1717482" y="946205"/>
                </a:cubicBezTo>
                <a:cubicBezTo>
                  <a:pt x="1742153" y="1011998"/>
                  <a:pt x="1727835" y="939906"/>
                  <a:pt x="1749287" y="1025718"/>
                </a:cubicBezTo>
                <a:cubicBezTo>
                  <a:pt x="1751937" y="1036320"/>
                  <a:pt x="1754098" y="1047057"/>
                  <a:pt x="1757238" y="1057524"/>
                </a:cubicBezTo>
                <a:cubicBezTo>
                  <a:pt x="1762055" y="1073580"/>
                  <a:pt x="1767840" y="1089329"/>
                  <a:pt x="1773141" y="1105231"/>
                </a:cubicBezTo>
                <a:lnTo>
                  <a:pt x="1781092" y="1129085"/>
                </a:lnTo>
                <a:lnTo>
                  <a:pt x="1789044" y="1152939"/>
                </a:lnTo>
                <a:lnTo>
                  <a:pt x="1796995" y="1176793"/>
                </a:lnTo>
                <a:cubicBezTo>
                  <a:pt x="1797077" y="1177286"/>
                  <a:pt x="1804655" y="1238050"/>
                  <a:pt x="1812898" y="1248355"/>
                </a:cubicBezTo>
                <a:cubicBezTo>
                  <a:pt x="1818868" y="1255817"/>
                  <a:pt x="1828800" y="1258957"/>
                  <a:pt x="1836751" y="1264258"/>
                </a:cubicBezTo>
                <a:lnTo>
                  <a:pt x="1868557" y="1311965"/>
                </a:lnTo>
                <a:cubicBezTo>
                  <a:pt x="1884101" y="1335281"/>
                  <a:pt x="1885828" y="1333341"/>
                  <a:pt x="1892411" y="1359673"/>
                </a:cubicBezTo>
                <a:cubicBezTo>
                  <a:pt x="1895689" y="1372784"/>
                  <a:pt x="1898140" y="1386099"/>
                  <a:pt x="1900362" y="1399430"/>
                </a:cubicBezTo>
                <a:cubicBezTo>
                  <a:pt x="1906368" y="1435465"/>
                  <a:pt x="1899598" y="1454326"/>
                  <a:pt x="1924216" y="1478943"/>
                </a:cubicBezTo>
                <a:cubicBezTo>
                  <a:pt x="1930973" y="1485700"/>
                  <a:pt x="1940119" y="1489544"/>
                  <a:pt x="1948070" y="1494845"/>
                </a:cubicBezTo>
                <a:cubicBezTo>
                  <a:pt x="1953371" y="1505447"/>
                  <a:pt x="1962899" y="1514846"/>
                  <a:pt x="1963972" y="1526651"/>
                </a:cubicBezTo>
                <a:cubicBezTo>
                  <a:pt x="1965669" y="1545315"/>
                  <a:pt x="1956021" y="1563569"/>
                  <a:pt x="1956021" y="1582310"/>
                </a:cubicBezTo>
                <a:cubicBezTo>
                  <a:pt x="1956021" y="1598432"/>
                  <a:pt x="1961088" y="1614156"/>
                  <a:pt x="1963972" y="1630018"/>
                </a:cubicBezTo>
                <a:cubicBezTo>
                  <a:pt x="1966390" y="1643314"/>
                  <a:pt x="1968368" y="1656736"/>
                  <a:pt x="1971924" y="1669774"/>
                </a:cubicBezTo>
                <a:cubicBezTo>
                  <a:pt x="1976335" y="1685946"/>
                  <a:pt x="1982525" y="1701579"/>
                  <a:pt x="1987826" y="1717482"/>
                </a:cubicBezTo>
                <a:lnTo>
                  <a:pt x="2019631" y="1812898"/>
                </a:lnTo>
                <a:cubicBezTo>
                  <a:pt x="2025675" y="1831030"/>
                  <a:pt x="2040835" y="1844703"/>
                  <a:pt x="2051437" y="1860605"/>
                </a:cubicBezTo>
                <a:lnTo>
                  <a:pt x="2067339" y="1884459"/>
                </a:lnTo>
                <a:cubicBezTo>
                  <a:pt x="2076637" y="1898407"/>
                  <a:pt x="2067339" y="1926866"/>
                  <a:pt x="2083242" y="1932167"/>
                </a:cubicBezTo>
                <a:lnTo>
                  <a:pt x="2107096" y="1940118"/>
                </a:lnTo>
                <a:cubicBezTo>
                  <a:pt x="2114970" y="1963740"/>
                  <a:pt x="2119999" y="1992778"/>
                  <a:pt x="2138901" y="2011680"/>
                </a:cubicBezTo>
                <a:cubicBezTo>
                  <a:pt x="2145658" y="2018437"/>
                  <a:pt x="2154804" y="2022282"/>
                  <a:pt x="2162755" y="2027583"/>
                </a:cubicBezTo>
                <a:cubicBezTo>
                  <a:pt x="2181819" y="2084777"/>
                  <a:pt x="2158689" y="2013353"/>
                  <a:pt x="2178658" y="2083242"/>
                </a:cubicBezTo>
                <a:cubicBezTo>
                  <a:pt x="2180961" y="2091301"/>
                  <a:pt x="2182539" y="2099769"/>
                  <a:pt x="2186609" y="2107096"/>
                </a:cubicBezTo>
                <a:cubicBezTo>
                  <a:pt x="2195901" y="2123822"/>
                  <a:pt x="2221815" y="2165023"/>
                  <a:pt x="2242268" y="2178658"/>
                </a:cubicBezTo>
                <a:cubicBezTo>
                  <a:pt x="2249242" y="2183307"/>
                  <a:pt x="2258625" y="2182861"/>
                  <a:pt x="2266122" y="2186609"/>
                </a:cubicBezTo>
                <a:cubicBezTo>
                  <a:pt x="2274669" y="2190883"/>
                  <a:pt x="2281429" y="2198237"/>
                  <a:pt x="2289976" y="2202511"/>
                </a:cubicBezTo>
                <a:cubicBezTo>
                  <a:pt x="2326521" y="2220783"/>
                  <a:pt x="2303818" y="2200451"/>
                  <a:pt x="2321781" y="2218414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907088" y="2322513"/>
            <a:ext cx="2076450" cy="1701800"/>
          </a:xfrm>
          <a:custGeom>
            <a:avLst/>
            <a:gdLst>
              <a:gd name="connsiteX0" fmla="*/ 0 w 2075291"/>
              <a:gd name="connsiteY0" fmla="*/ 1598212 h 1702417"/>
              <a:gd name="connsiteX1" fmla="*/ 15903 w 2075291"/>
              <a:gd name="connsiteY1" fmla="*/ 1534602 h 1702417"/>
              <a:gd name="connsiteX2" fmla="*/ 47708 w 2075291"/>
              <a:gd name="connsiteY2" fmla="*/ 1486894 h 1702417"/>
              <a:gd name="connsiteX3" fmla="*/ 63611 w 2075291"/>
              <a:gd name="connsiteY3" fmla="*/ 1463040 h 1702417"/>
              <a:gd name="connsiteX4" fmla="*/ 87464 w 2075291"/>
              <a:gd name="connsiteY4" fmla="*/ 1415332 h 1702417"/>
              <a:gd name="connsiteX5" fmla="*/ 111318 w 2075291"/>
              <a:gd name="connsiteY5" fmla="*/ 1343770 h 1702417"/>
              <a:gd name="connsiteX6" fmla="*/ 119270 w 2075291"/>
              <a:gd name="connsiteY6" fmla="*/ 1319916 h 1702417"/>
              <a:gd name="connsiteX7" fmla="*/ 174929 w 2075291"/>
              <a:gd name="connsiteY7" fmla="*/ 1248355 h 1702417"/>
              <a:gd name="connsiteX8" fmla="*/ 198783 w 2075291"/>
              <a:gd name="connsiteY8" fmla="*/ 1200647 h 1702417"/>
              <a:gd name="connsiteX9" fmla="*/ 214685 w 2075291"/>
              <a:gd name="connsiteY9" fmla="*/ 1152939 h 1702417"/>
              <a:gd name="connsiteX10" fmla="*/ 230588 w 2075291"/>
              <a:gd name="connsiteY10" fmla="*/ 1105231 h 1702417"/>
              <a:gd name="connsiteX11" fmla="*/ 238539 w 2075291"/>
              <a:gd name="connsiteY11" fmla="*/ 1081377 h 1702417"/>
              <a:gd name="connsiteX12" fmla="*/ 254442 w 2075291"/>
              <a:gd name="connsiteY12" fmla="*/ 1057523 h 1702417"/>
              <a:gd name="connsiteX13" fmla="*/ 294198 w 2075291"/>
              <a:gd name="connsiteY13" fmla="*/ 985962 h 1702417"/>
              <a:gd name="connsiteX14" fmla="*/ 318052 w 2075291"/>
              <a:gd name="connsiteY14" fmla="*/ 970059 h 1702417"/>
              <a:gd name="connsiteX15" fmla="*/ 333955 w 2075291"/>
              <a:gd name="connsiteY15" fmla="*/ 922351 h 1702417"/>
              <a:gd name="connsiteX16" fmla="*/ 357809 w 2075291"/>
              <a:gd name="connsiteY16" fmla="*/ 811033 h 1702417"/>
              <a:gd name="connsiteX17" fmla="*/ 389614 w 2075291"/>
              <a:gd name="connsiteY17" fmla="*/ 763325 h 1702417"/>
              <a:gd name="connsiteX18" fmla="*/ 405517 w 2075291"/>
              <a:gd name="connsiteY18" fmla="*/ 739471 h 1702417"/>
              <a:gd name="connsiteX19" fmla="*/ 413468 w 2075291"/>
              <a:gd name="connsiteY19" fmla="*/ 715617 h 1702417"/>
              <a:gd name="connsiteX20" fmla="*/ 445273 w 2075291"/>
              <a:gd name="connsiteY20" fmla="*/ 667909 h 1702417"/>
              <a:gd name="connsiteX21" fmla="*/ 461176 w 2075291"/>
              <a:gd name="connsiteY21" fmla="*/ 620202 h 1702417"/>
              <a:gd name="connsiteX22" fmla="*/ 532738 w 2075291"/>
              <a:gd name="connsiteY22" fmla="*/ 556591 h 1702417"/>
              <a:gd name="connsiteX23" fmla="*/ 572494 w 2075291"/>
              <a:gd name="connsiteY23" fmla="*/ 516835 h 1702417"/>
              <a:gd name="connsiteX24" fmla="*/ 604299 w 2075291"/>
              <a:gd name="connsiteY24" fmla="*/ 437322 h 1702417"/>
              <a:gd name="connsiteX25" fmla="*/ 612251 w 2075291"/>
              <a:gd name="connsiteY25" fmla="*/ 413468 h 1702417"/>
              <a:gd name="connsiteX26" fmla="*/ 628153 w 2075291"/>
              <a:gd name="connsiteY26" fmla="*/ 389614 h 1702417"/>
              <a:gd name="connsiteX27" fmla="*/ 652007 w 2075291"/>
              <a:gd name="connsiteY27" fmla="*/ 333955 h 1702417"/>
              <a:gd name="connsiteX28" fmla="*/ 691764 w 2075291"/>
              <a:gd name="connsiteY28" fmla="*/ 262393 h 1702417"/>
              <a:gd name="connsiteX29" fmla="*/ 715618 w 2075291"/>
              <a:gd name="connsiteY29" fmla="*/ 254442 h 1702417"/>
              <a:gd name="connsiteX30" fmla="*/ 747423 w 2075291"/>
              <a:gd name="connsiteY30" fmla="*/ 206734 h 1702417"/>
              <a:gd name="connsiteX31" fmla="*/ 763325 w 2075291"/>
              <a:gd name="connsiteY31" fmla="*/ 182880 h 1702417"/>
              <a:gd name="connsiteX32" fmla="*/ 803082 w 2075291"/>
              <a:gd name="connsiteY32" fmla="*/ 111318 h 1702417"/>
              <a:gd name="connsiteX33" fmla="*/ 818984 w 2075291"/>
              <a:gd name="connsiteY33" fmla="*/ 87464 h 1702417"/>
              <a:gd name="connsiteX34" fmla="*/ 842838 w 2075291"/>
              <a:gd name="connsiteY34" fmla="*/ 79513 h 1702417"/>
              <a:gd name="connsiteX35" fmla="*/ 890546 w 2075291"/>
              <a:gd name="connsiteY35" fmla="*/ 47708 h 1702417"/>
              <a:gd name="connsiteX36" fmla="*/ 914400 w 2075291"/>
              <a:gd name="connsiteY36" fmla="*/ 39756 h 1702417"/>
              <a:gd name="connsiteX37" fmla="*/ 985962 w 2075291"/>
              <a:gd name="connsiteY37" fmla="*/ 7951 h 1702417"/>
              <a:gd name="connsiteX38" fmla="*/ 1057524 w 2075291"/>
              <a:gd name="connsiteY38" fmla="*/ 0 h 1702417"/>
              <a:gd name="connsiteX39" fmla="*/ 1121134 w 2075291"/>
              <a:gd name="connsiteY39" fmla="*/ 7951 h 1702417"/>
              <a:gd name="connsiteX40" fmla="*/ 1152939 w 2075291"/>
              <a:gd name="connsiteY40" fmla="*/ 47708 h 1702417"/>
              <a:gd name="connsiteX41" fmla="*/ 1168842 w 2075291"/>
              <a:gd name="connsiteY41" fmla="*/ 71562 h 1702417"/>
              <a:gd name="connsiteX42" fmla="*/ 1216550 w 2075291"/>
              <a:gd name="connsiteY42" fmla="*/ 95416 h 1702417"/>
              <a:gd name="connsiteX43" fmla="*/ 1264258 w 2075291"/>
              <a:gd name="connsiteY43" fmla="*/ 119269 h 1702417"/>
              <a:gd name="connsiteX44" fmla="*/ 1296063 w 2075291"/>
              <a:gd name="connsiteY44" fmla="*/ 190831 h 1702417"/>
              <a:gd name="connsiteX45" fmla="*/ 1304014 w 2075291"/>
              <a:gd name="connsiteY45" fmla="*/ 214685 h 1702417"/>
              <a:gd name="connsiteX46" fmla="*/ 1343771 w 2075291"/>
              <a:gd name="connsiteY46" fmla="*/ 286247 h 1702417"/>
              <a:gd name="connsiteX47" fmla="*/ 1359673 w 2075291"/>
              <a:gd name="connsiteY47" fmla="*/ 357809 h 1702417"/>
              <a:gd name="connsiteX48" fmla="*/ 1399430 w 2075291"/>
              <a:gd name="connsiteY48" fmla="*/ 397565 h 1702417"/>
              <a:gd name="connsiteX49" fmla="*/ 1439186 w 2075291"/>
              <a:gd name="connsiteY49" fmla="*/ 445273 h 1702417"/>
              <a:gd name="connsiteX50" fmla="*/ 1447138 w 2075291"/>
              <a:gd name="connsiteY50" fmla="*/ 492981 h 1702417"/>
              <a:gd name="connsiteX51" fmla="*/ 1455089 w 2075291"/>
              <a:gd name="connsiteY51" fmla="*/ 516835 h 1702417"/>
              <a:gd name="connsiteX52" fmla="*/ 1463040 w 2075291"/>
              <a:gd name="connsiteY52" fmla="*/ 548640 h 1702417"/>
              <a:gd name="connsiteX53" fmla="*/ 1478943 w 2075291"/>
              <a:gd name="connsiteY53" fmla="*/ 620202 h 1702417"/>
              <a:gd name="connsiteX54" fmla="*/ 1486894 w 2075291"/>
              <a:gd name="connsiteY54" fmla="*/ 644056 h 1702417"/>
              <a:gd name="connsiteX55" fmla="*/ 1502797 w 2075291"/>
              <a:gd name="connsiteY55" fmla="*/ 675861 h 1702417"/>
              <a:gd name="connsiteX56" fmla="*/ 1550504 w 2075291"/>
              <a:gd name="connsiteY56" fmla="*/ 771276 h 1702417"/>
              <a:gd name="connsiteX57" fmla="*/ 1566407 w 2075291"/>
              <a:gd name="connsiteY57" fmla="*/ 795130 h 1702417"/>
              <a:gd name="connsiteX58" fmla="*/ 1574358 w 2075291"/>
              <a:gd name="connsiteY58" fmla="*/ 818984 h 1702417"/>
              <a:gd name="connsiteX59" fmla="*/ 1590261 w 2075291"/>
              <a:gd name="connsiteY59" fmla="*/ 882595 h 1702417"/>
              <a:gd name="connsiteX60" fmla="*/ 1622066 w 2075291"/>
              <a:gd name="connsiteY60" fmla="*/ 930302 h 1702417"/>
              <a:gd name="connsiteX61" fmla="*/ 1645920 w 2075291"/>
              <a:gd name="connsiteY61" fmla="*/ 1001864 h 1702417"/>
              <a:gd name="connsiteX62" fmla="*/ 1653871 w 2075291"/>
              <a:gd name="connsiteY62" fmla="*/ 1025718 h 1702417"/>
              <a:gd name="connsiteX63" fmla="*/ 1669774 w 2075291"/>
              <a:gd name="connsiteY63" fmla="*/ 1049572 h 1702417"/>
              <a:gd name="connsiteX64" fmla="*/ 1693628 w 2075291"/>
              <a:gd name="connsiteY64" fmla="*/ 1105231 h 1702417"/>
              <a:gd name="connsiteX65" fmla="*/ 1717482 w 2075291"/>
              <a:gd name="connsiteY65" fmla="*/ 1129085 h 1702417"/>
              <a:gd name="connsiteX66" fmla="*/ 1725433 w 2075291"/>
              <a:gd name="connsiteY66" fmla="*/ 1152939 h 1702417"/>
              <a:gd name="connsiteX67" fmla="*/ 1749287 w 2075291"/>
              <a:gd name="connsiteY67" fmla="*/ 1200647 h 1702417"/>
              <a:gd name="connsiteX68" fmla="*/ 1757238 w 2075291"/>
              <a:gd name="connsiteY68" fmla="*/ 1248355 h 1702417"/>
              <a:gd name="connsiteX69" fmla="*/ 1789044 w 2075291"/>
              <a:gd name="connsiteY69" fmla="*/ 1319916 h 1702417"/>
              <a:gd name="connsiteX70" fmla="*/ 1804946 w 2075291"/>
              <a:gd name="connsiteY70" fmla="*/ 1367624 h 1702417"/>
              <a:gd name="connsiteX71" fmla="*/ 1812898 w 2075291"/>
              <a:gd name="connsiteY71" fmla="*/ 1391478 h 1702417"/>
              <a:gd name="connsiteX72" fmla="*/ 1836751 w 2075291"/>
              <a:gd name="connsiteY72" fmla="*/ 1415332 h 1702417"/>
              <a:gd name="connsiteX73" fmla="*/ 1884459 w 2075291"/>
              <a:gd name="connsiteY73" fmla="*/ 1510748 h 1702417"/>
              <a:gd name="connsiteX74" fmla="*/ 1900362 w 2075291"/>
              <a:gd name="connsiteY74" fmla="*/ 1534602 h 1702417"/>
              <a:gd name="connsiteX75" fmla="*/ 1916264 w 2075291"/>
              <a:gd name="connsiteY75" fmla="*/ 1582309 h 1702417"/>
              <a:gd name="connsiteX76" fmla="*/ 1924216 w 2075291"/>
              <a:gd name="connsiteY76" fmla="*/ 1606163 h 1702417"/>
              <a:gd name="connsiteX77" fmla="*/ 1948070 w 2075291"/>
              <a:gd name="connsiteY77" fmla="*/ 1630017 h 1702417"/>
              <a:gd name="connsiteX78" fmla="*/ 1979875 w 2075291"/>
              <a:gd name="connsiteY78" fmla="*/ 1677725 h 1702417"/>
              <a:gd name="connsiteX79" fmla="*/ 2043485 w 2075291"/>
              <a:gd name="connsiteY79" fmla="*/ 1693628 h 1702417"/>
              <a:gd name="connsiteX80" fmla="*/ 2075291 w 2075291"/>
              <a:gd name="connsiteY80" fmla="*/ 1701579 h 170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075291" h="1702417">
                <a:moveTo>
                  <a:pt x="0" y="1598212"/>
                </a:moveTo>
                <a:cubicBezTo>
                  <a:pt x="2204" y="1587192"/>
                  <a:pt x="8261" y="1548358"/>
                  <a:pt x="15903" y="1534602"/>
                </a:cubicBezTo>
                <a:cubicBezTo>
                  <a:pt x="25185" y="1517895"/>
                  <a:pt x="37106" y="1502797"/>
                  <a:pt x="47708" y="1486894"/>
                </a:cubicBezTo>
                <a:lnTo>
                  <a:pt x="63611" y="1463040"/>
                </a:lnTo>
                <a:cubicBezTo>
                  <a:pt x="92605" y="1376054"/>
                  <a:pt x="46366" y="1507804"/>
                  <a:pt x="87464" y="1415332"/>
                </a:cubicBezTo>
                <a:cubicBezTo>
                  <a:pt x="87471" y="1415317"/>
                  <a:pt x="107340" y="1355705"/>
                  <a:pt x="111318" y="1343770"/>
                </a:cubicBezTo>
                <a:cubicBezTo>
                  <a:pt x="113969" y="1335819"/>
                  <a:pt x="114621" y="1326890"/>
                  <a:pt x="119270" y="1319916"/>
                </a:cubicBezTo>
                <a:cubicBezTo>
                  <a:pt x="157313" y="1262853"/>
                  <a:pt x="137561" y="1285723"/>
                  <a:pt x="174929" y="1248355"/>
                </a:cubicBezTo>
                <a:cubicBezTo>
                  <a:pt x="203926" y="1161360"/>
                  <a:pt x="157680" y="1293130"/>
                  <a:pt x="198783" y="1200647"/>
                </a:cubicBezTo>
                <a:cubicBezTo>
                  <a:pt x="205591" y="1185329"/>
                  <a:pt x="209384" y="1168842"/>
                  <a:pt x="214685" y="1152939"/>
                </a:cubicBezTo>
                <a:lnTo>
                  <a:pt x="230588" y="1105231"/>
                </a:lnTo>
                <a:cubicBezTo>
                  <a:pt x="233238" y="1097280"/>
                  <a:pt x="233890" y="1088351"/>
                  <a:pt x="238539" y="1081377"/>
                </a:cubicBezTo>
                <a:lnTo>
                  <a:pt x="254442" y="1057523"/>
                </a:lnTo>
                <a:cubicBezTo>
                  <a:pt x="262728" y="1032665"/>
                  <a:pt x="270762" y="1001586"/>
                  <a:pt x="294198" y="985962"/>
                </a:cubicBezTo>
                <a:lnTo>
                  <a:pt x="318052" y="970059"/>
                </a:lnTo>
                <a:cubicBezTo>
                  <a:pt x="323353" y="954156"/>
                  <a:pt x="331876" y="938984"/>
                  <a:pt x="333955" y="922351"/>
                </a:cubicBezTo>
                <a:cubicBezTo>
                  <a:pt x="337320" y="895433"/>
                  <a:pt x="340377" y="837181"/>
                  <a:pt x="357809" y="811033"/>
                </a:cubicBezTo>
                <a:lnTo>
                  <a:pt x="389614" y="763325"/>
                </a:lnTo>
                <a:lnTo>
                  <a:pt x="405517" y="739471"/>
                </a:lnTo>
                <a:cubicBezTo>
                  <a:pt x="408167" y="731520"/>
                  <a:pt x="409398" y="722944"/>
                  <a:pt x="413468" y="715617"/>
                </a:cubicBezTo>
                <a:cubicBezTo>
                  <a:pt x="422750" y="698910"/>
                  <a:pt x="439229" y="686041"/>
                  <a:pt x="445273" y="667909"/>
                </a:cubicBezTo>
                <a:cubicBezTo>
                  <a:pt x="450574" y="652007"/>
                  <a:pt x="447229" y="629500"/>
                  <a:pt x="461176" y="620202"/>
                </a:cubicBezTo>
                <a:cubicBezTo>
                  <a:pt x="489855" y="601082"/>
                  <a:pt x="510954" y="589268"/>
                  <a:pt x="532738" y="556591"/>
                </a:cubicBezTo>
                <a:cubicBezTo>
                  <a:pt x="553941" y="524786"/>
                  <a:pt x="540689" y="538038"/>
                  <a:pt x="572494" y="516835"/>
                </a:cubicBezTo>
                <a:cubicBezTo>
                  <a:pt x="595895" y="470033"/>
                  <a:pt x="584647" y="496278"/>
                  <a:pt x="604299" y="437322"/>
                </a:cubicBezTo>
                <a:cubicBezTo>
                  <a:pt x="606950" y="429371"/>
                  <a:pt x="607602" y="420442"/>
                  <a:pt x="612251" y="413468"/>
                </a:cubicBezTo>
                <a:lnTo>
                  <a:pt x="628153" y="389614"/>
                </a:lnTo>
                <a:cubicBezTo>
                  <a:pt x="644701" y="323420"/>
                  <a:pt x="624551" y="388867"/>
                  <a:pt x="652007" y="333955"/>
                </a:cubicBezTo>
                <a:cubicBezTo>
                  <a:pt x="663209" y="311550"/>
                  <a:pt x="661677" y="272422"/>
                  <a:pt x="691764" y="262393"/>
                </a:cubicBezTo>
                <a:lnTo>
                  <a:pt x="715618" y="254442"/>
                </a:lnTo>
                <a:lnTo>
                  <a:pt x="747423" y="206734"/>
                </a:lnTo>
                <a:cubicBezTo>
                  <a:pt x="752724" y="198783"/>
                  <a:pt x="760303" y="191946"/>
                  <a:pt x="763325" y="182880"/>
                </a:cubicBezTo>
                <a:cubicBezTo>
                  <a:pt x="777322" y="140894"/>
                  <a:pt x="766627" y="166001"/>
                  <a:pt x="803082" y="111318"/>
                </a:cubicBezTo>
                <a:cubicBezTo>
                  <a:pt x="808383" y="103367"/>
                  <a:pt x="809918" y="90486"/>
                  <a:pt x="818984" y="87464"/>
                </a:cubicBezTo>
                <a:lnTo>
                  <a:pt x="842838" y="79513"/>
                </a:lnTo>
                <a:cubicBezTo>
                  <a:pt x="858741" y="68911"/>
                  <a:pt x="872414" y="53752"/>
                  <a:pt x="890546" y="47708"/>
                </a:cubicBezTo>
                <a:cubicBezTo>
                  <a:pt x="898497" y="45057"/>
                  <a:pt x="906903" y="43504"/>
                  <a:pt x="914400" y="39756"/>
                </a:cubicBezTo>
                <a:cubicBezTo>
                  <a:pt x="949904" y="22004"/>
                  <a:pt x="933218" y="13811"/>
                  <a:pt x="985962" y="7951"/>
                </a:cubicBezTo>
                <a:lnTo>
                  <a:pt x="1057524" y="0"/>
                </a:lnTo>
                <a:cubicBezTo>
                  <a:pt x="1078727" y="2650"/>
                  <a:pt x="1100519" y="2329"/>
                  <a:pt x="1121134" y="7951"/>
                </a:cubicBezTo>
                <a:cubicBezTo>
                  <a:pt x="1152175" y="16417"/>
                  <a:pt x="1141779" y="25388"/>
                  <a:pt x="1152939" y="47708"/>
                </a:cubicBezTo>
                <a:cubicBezTo>
                  <a:pt x="1157213" y="56255"/>
                  <a:pt x="1162085" y="64805"/>
                  <a:pt x="1168842" y="71562"/>
                </a:cubicBezTo>
                <a:cubicBezTo>
                  <a:pt x="1191626" y="94346"/>
                  <a:pt x="1190685" y="82484"/>
                  <a:pt x="1216550" y="95416"/>
                </a:cubicBezTo>
                <a:cubicBezTo>
                  <a:pt x="1278198" y="126240"/>
                  <a:pt x="1204307" y="99286"/>
                  <a:pt x="1264258" y="119269"/>
                </a:cubicBezTo>
                <a:cubicBezTo>
                  <a:pt x="1289458" y="157070"/>
                  <a:pt x="1277139" y="134058"/>
                  <a:pt x="1296063" y="190831"/>
                </a:cubicBezTo>
                <a:cubicBezTo>
                  <a:pt x="1298713" y="198782"/>
                  <a:pt x="1299365" y="207711"/>
                  <a:pt x="1304014" y="214685"/>
                </a:cubicBezTo>
                <a:cubicBezTo>
                  <a:pt x="1340468" y="269367"/>
                  <a:pt x="1329775" y="244261"/>
                  <a:pt x="1343771" y="286247"/>
                </a:cubicBezTo>
                <a:cubicBezTo>
                  <a:pt x="1346824" y="304567"/>
                  <a:pt x="1349887" y="338236"/>
                  <a:pt x="1359673" y="357809"/>
                </a:cubicBezTo>
                <a:cubicBezTo>
                  <a:pt x="1376332" y="391126"/>
                  <a:pt x="1372170" y="374848"/>
                  <a:pt x="1399430" y="397565"/>
                </a:cubicBezTo>
                <a:cubicBezTo>
                  <a:pt x="1422389" y="416698"/>
                  <a:pt x="1423549" y="421817"/>
                  <a:pt x="1439186" y="445273"/>
                </a:cubicBezTo>
                <a:cubicBezTo>
                  <a:pt x="1441837" y="461176"/>
                  <a:pt x="1443641" y="477243"/>
                  <a:pt x="1447138" y="492981"/>
                </a:cubicBezTo>
                <a:cubicBezTo>
                  <a:pt x="1448956" y="501163"/>
                  <a:pt x="1452787" y="508776"/>
                  <a:pt x="1455089" y="516835"/>
                </a:cubicBezTo>
                <a:cubicBezTo>
                  <a:pt x="1458091" y="527342"/>
                  <a:pt x="1460669" y="537972"/>
                  <a:pt x="1463040" y="548640"/>
                </a:cubicBezTo>
                <a:cubicBezTo>
                  <a:pt x="1471241" y="585545"/>
                  <a:pt x="1469244" y="586256"/>
                  <a:pt x="1478943" y="620202"/>
                </a:cubicBezTo>
                <a:cubicBezTo>
                  <a:pt x="1481246" y="628261"/>
                  <a:pt x="1483592" y="636352"/>
                  <a:pt x="1486894" y="644056"/>
                </a:cubicBezTo>
                <a:cubicBezTo>
                  <a:pt x="1491563" y="654951"/>
                  <a:pt x="1498395" y="664856"/>
                  <a:pt x="1502797" y="675861"/>
                </a:cubicBezTo>
                <a:cubicBezTo>
                  <a:pt x="1535717" y="758162"/>
                  <a:pt x="1496888" y="690853"/>
                  <a:pt x="1550504" y="771276"/>
                </a:cubicBezTo>
                <a:lnTo>
                  <a:pt x="1566407" y="795130"/>
                </a:lnTo>
                <a:cubicBezTo>
                  <a:pt x="1569057" y="803081"/>
                  <a:pt x="1572325" y="810853"/>
                  <a:pt x="1574358" y="818984"/>
                </a:cubicBezTo>
                <a:cubicBezTo>
                  <a:pt x="1577561" y="831796"/>
                  <a:pt x="1582001" y="867727"/>
                  <a:pt x="1590261" y="882595"/>
                </a:cubicBezTo>
                <a:cubicBezTo>
                  <a:pt x="1599543" y="899302"/>
                  <a:pt x="1616022" y="912171"/>
                  <a:pt x="1622066" y="930302"/>
                </a:cubicBezTo>
                <a:lnTo>
                  <a:pt x="1645920" y="1001864"/>
                </a:lnTo>
                <a:cubicBezTo>
                  <a:pt x="1648570" y="1009815"/>
                  <a:pt x="1649222" y="1018744"/>
                  <a:pt x="1653871" y="1025718"/>
                </a:cubicBezTo>
                <a:lnTo>
                  <a:pt x="1669774" y="1049572"/>
                </a:lnTo>
                <a:cubicBezTo>
                  <a:pt x="1676263" y="1069040"/>
                  <a:pt x="1681345" y="1088035"/>
                  <a:pt x="1693628" y="1105231"/>
                </a:cubicBezTo>
                <a:cubicBezTo>
                  <a:pt x="1700164" y="1114381"/>
                  <a:pt x="1709531" y="1121134"/>
                  <a:pt x="1717482" y="1129085"/>
                </a:cubicBezTo>
                <a:cubicBezTo>
                  <a:pt x="1720132" y="1137036"/>
                  <a:pt x="1721685" y="1145442"/>
                  <a:pt x="1725433" y="1152939"/>
                </a:cubicBezTo>
                <a:cubicBezTo>
                  <a:pt x="1742589" y="1187251"/>
                  <a:pt x="1741293" y="1164671"/>
                  <a:pt x="1749287" y="1200647"/>
                </a:cubicBezTo>
                <a:cubicBezTo>
                  <a:pt x="1752784" y="1216385"/>
                  <a:pt x="1753328" y="1232714"/>
                  <a:pt x="1757238" y="1248355"/>
                </a:cubicBezTo>
                <a:cubicBezTo>
                  <a:pt x="1768592" y="1293772"/>
                  <a:pt x="1768159" y="1288589"/>
                  <a:pt x="1789044" y="1319916"/>
                </a:cubicBezTo>
                <a:lnTo>
                  <a:pt x="1804946" y="1367624"/>
                </a:lnTo>
                <a:cubicBezTo>
                  <a:pt x="1807596" y="1375575"/>
                  <a:pt x="1806972" y="1385551"/>
                  <a:pt x="1812898" y="1391478"/>
                </a:cubicBezTo>
                <a:lnTo>
                  <a:pt x="1836751" y="1415332"/>
                </a:lnTo>
                <a:cubicBezTo>
                  <a:pt x="1858698" y="1481171"/>
                  <a:pt x="1843356" y="1449094"/>
                  <a:pt x="1884459" y="1510748"/>
                </a:cubicBezTo>
                <a:lnTo>
                  <a:pt x="1900362" y="1534602"/>
                </a:lnTo>
                <a:lnTo>
                  <a:pt x="1916264" y="1582309"/>
                </a:lnTo>
                <a:cubicBezTo>
                  <a:pt x="1918915" y="1590260"/>
                  <a:pt x="1918289" y="1600236"/>
                  <a:pt x="1924216" y="1606163"/>
                </a:cubicBezTo>
                <a:cubicBezTo>
                  <a:pt x="1932167" y="1614114"/>
                  <a:pt x="1941166" y="1621141"/>
                  <a:pt x="1948070" y="1630017"/>
                </a:cubicBezTo>
                <a:cubicBezTo>
                  <a:pt x="1959804" y="1645104"/>
                  <a:pt x="1961333" y="1673089"/>
                  <a:pt x="1979875" y="1677725"/>
                </a:cubicBezTo>
                <a:cubicBezTo>
                  <a:pt x="2001078" y="1683026"/>
                  <a:pt x="2022751" y="1686717"/>
                  <a:pt x="2043485" y="1693628"/>
                </a:cubicBezTo>
                <a:cubicBezTo>
                  <a:pt x="2069854" y="1702417"/>
                  <a:pt x="2058958" y="1701579"/>
                  <a:pt x="2075291" y="1701579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r="8144"/>
          <a:stretch>
            <a:fillRect/>
          </a:stretch>
        </p:blipFill>
        <p:spPr bwMode="auto">
          <a:xfrm>
            <a:off x="142875" y="1703388"/>
            <a:ext cx="4086225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 r="8319" b="1505"/>
          <a:stretch>
            <a:fillRect/>
          </a:stretch>
        </p:blipFill>
        <p:spPr bwMode="auto">
          <a:xfrm>
            <a:off x="4229100" y="1778000"/>
            <a:ext cx="4160838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349250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Combined Technologies</a:t>
            </a:r>
          </a:p>
        </p:txBody>
      </p:sp>
      <p:sp>
        <p:nvSpPr>
          <p:cNvPr id="1030" name="TextBox 1"/>
          <p:cNvSpPr txBox="1">
            <a:spLocks noChangeArrowheads="1"/>
          </p:cNvSpPr>
          <p:nvPr/>
        </p:nvSpPr>
        <p:spPr bwMode="auto">
          <a:xfrm>
            <a:off x="1484313" y="5148263"/>
            <a:ext cx="1785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Fixed Solar</a:t>
            </a:r>
          </a:p>
        </p:txBody>
      </p:sp>
      <p:sp>
        <p:nvSpPr>
          <p:cNvPr id="1031" name="TextBox 1"/>
          <p:cNvSpPr txBox="1">
            <a:spLocks noChangeArrowheads="1"/>
          </p:cNvSpPr>
          <p:nvPr/>
        </p:nvSpPr>
        <p:spPr bwMode="auto">
          <a:xfrm>
            <a:off x="5413375" y="5148263"/>
            <a:ext cx="2570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Dual-Axis Solar</a:t>
            </a:r>
          </a:p>
        </p:txBody>
      </p:sp>
      <p:sp>
        <p:nvSpPr>
          <p:cNvPr id="1032" name="TextBox 1"/>
          <p:cNvSpPr txBox="1">
            <a:spLocks noChangeArrowheads="1"/>
          </p:cNvSpPr>
          <p:nvPr/>
        </p:nvSpPr>
        <p:spPr bwMode="auto">
          <a:xfrm>
            <a:off x="2670175" y="1233488"/>
            <a:ext cx="3786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/>
              <a:t>Seasonal Averages</a:t>
            </a:r>
          </a:p>
        </p:txBody>
      </p:sp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-7938" y="1136650"/>
          <a:ext cx="9144001" cy="551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hart" r:id="rId7" imgW="9144793" imgH="5511262" progId="Excel.Chart.8">
                  <p:embed/>
                </p:oleObj>
              </mc:Choice>
              <mc:Fallback>
                <p:oleObj name="Chart" r:id="rId7" imgW="9144793" imgH="5511262" progId="Excel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938" y="1136650"/>
                        <a:ext cx="9144001" cy="551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39863"/>
            <a:ext cx="4024312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606925" y="1333500"/>
            <a:ext cx="3649663" cy="3621088"/>
            <a:chOff x="4606925" y="1333500"/>
            <a:chExt cx="3649663" cy="3621088"/>
          </a:xfrm>
        </p:grpSpPr>
        <p:pic>
          <p:nvPicPr>
            <p:cNvPr id="19475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6" t="1666" r="6964" b="2142"/>
            <a:stretch>
              <a:fillRect/>
            </a:stretch>
          </p:blipFill>
          <p:spPr bwMode="auto">
            <a:xfrm>
              <a:off x="4606925" y="1795463"/>
              <a:ext cx="3649663" cy="315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6" name="TextBox 1"/>
            <p:cNvSpPr txBox="1">
              <a:spLocks noChangeArrowheads="1"/>
            </p:cNvSpPr>
            <p:nvPr/>
          </p:nvSpPr>
          <p:spPr bwMode="auto">
            <a:xfrm>
              <a:off x="5191125" y="1333500"/>
              <a:ext cx="2716213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/>
                <a:t>Leads to storage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191125" y="2257425"/>
            <a:ext cx="2870200" cy="2208213"/>
            <a:chOff x="5191125" y="2257425"/>
            <a:chExt cx="2870200" cy="2208213"/>
          </a:xfrm>
        </p:grpSpPr>
        <p:sp>
          <p:nvSpPr>
            <p:cNvPr id="19473" name="TextBox 1"/>
            <p:cNvSpPr txBox="1">
              <a:spLocks noChangeArrowheads="1"/>
            </p:cNvSpPr>
            <p:nvPr/>
          </p:nvSpPr>
          <p:spPr bwMode="auto">
            <a:xfrm>
              <a:off x="5191125" y="2257425"/>
              <a:ext cx="14065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000"/>
                <a:t>Short-term storage</a:t>
              </a:r>
            </a:p>
          </p:txBody>
        </p:sp>
        <p:sp>
          <p:nvSpPr>
            <p:cNvPr id="19474" name="TextBox 1"/>
            <p:cNvSpPr txBox="1">
              <a:spLocks noChangeArrowheads="1"/>
            </p:cNvSpPr>
            <p:nvPr/>
          </p:nvSpPr>
          <p:spPr bwMode="auto">
            <a:xfrm>
              <a:off x="6656388" y="3757613"/>
              <a:ext cx="140493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000"/>
                <a:t>Long-term storage</a:t>
              </a:r>
            </a:p>
          </p:txBody>
        </p:sp>
      </p:grpSp>
      <p:sp>
        <p:nvSpPr>
          <p:cNvPr id="14" name="Oval 13"/>
          <p:cNvSpPr/>
          <p:nvPr/>
        </p:nvSpPr>
        <p:spPr>
          <a:xfrm>
            <a:off x="3586163" y="1566863"/>
            <a:ext cx="379412" cy="10779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84200" y="3989388"/>
            <a:ext cx="352425" cy="3460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349250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Combined Technologies</a:t>
            </a: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738188" y="1677988"/>
            <a:ext cx="3062287" cy="2398712"/>
            <a:chOff x="737930" y="1677798"/>
            <a:chExt cx="3062283" cy="2399252"/>
          </a:xfrm>
        </p:grpSpPr>
        <p:sp>
          <p:nvSpPr>
            <p:cNvPr id="4" name="Freeform 3"/>
            <p:cNvSpPr/>
            <p:nvPr/>
          </p:nvSpPr>
          <p:spPr>
            <a:xfrm>
              <a:off x="737930" y="2198615"/>
              <a:ext cx="3062283" cy="1878435"/>
            </a:xfrm>
            <a:custGeom>
              <a:avLst/>
              <a:gdLst>
                <a:gd name="connsiteX0" fmla="*/ 3062283 w 3062283"/>
                <a:gd name="connsiteY0" fmla="*/ 0 h 1879134"/>
                <a:gd name="connsiteX1" fmla="*/ 3020338 w 3062283"/>
                <a:gd name="connsiteY1" fmla="*/ 8389 h 1879134"/>
                <a:gd name="connsiteX2" fmla="*/ 2970004 w 3062283"/>
                <a:gd name="connsiteY2" fmla="*/ 25167 h 1879134"/>
                <a:gd name="connsiteX3" fmla="*/ 2944837 w 3062283"/>
                <a:gd name="connsiteY3" fmla="*/ 33556 h 1879134"/>
                <a:gd name="connsiteX4" fmla="*/ 2911281 w 3062283"/>
                <a:gd name="connsiteY4" fmla="*/ 41945 h 1879134"/>
                <a:gd name="connsiteX5" fmla="*/ 2835780 w 3062283"/>
                <a:gd name="connsiteY5" fmla="*/ 50334 h 1879134"/>
                <a:gd name="connsiteX6" fmla="*/ 2760279 w 3062283"/>
                <a:gd name="connsiteY6" fmla="*/ 75501 h 1879134"/>
                <a:gd name="connsiteX7" fmla="*/ 2735112 w 3062283"/>
                <a:gd name="connsiteY7" fmla="*/ 83890 h 1879134"/>
                <a:gd name="connsiteX8" fmla="*/ 2642833 w 3062283"/>
                <a:gd name="connsiteY8" fmla="*/ 92278 h 1879134"/>
                <a:gd name="connsiteX9" fmla="*/ 2550554 w 3062283"/>
                <a:gd name="connsiteY9" fmla="*/ 117445 h 1879134"/>
                <a:gd name="connsiteX10" fmla="*/ 2500220 w 3062283"/>
                <a:gd name="connsiteY10" fmla="*/ 134223 h 1879134"/>
                <a:gd name="connsiteX11" fmla="*/ 2475053 w 3062283"/>
                <a:gd name="connsiteY11" fmla="*/ 142612 h 1879134"/>
                <a:gd name="connsiteX12" fmla="*/ 2315663 w 3062283"/>
                <a:gd name="connsiteY12" fmla="*/ 167779 h 1879134"/>
                <a:gd name="connsiteX13" fmla="*/ 2265329 w 3062283"/>
                <a:gd name="connsiteY13" fmla="*/ 184557 h 1879134"/>
                <a:gd name="connsiteX14" fmla="*/ 2214995 w 3062283"/>
                <a:gd name="connsiteY14" fmla="*/ 218113 h 1879134"/>
                <a:gd name="connsiteX15" fmla="*/ 2139494 w 3062283"/>
                <a:gd name="connsiteY15" fmla="*/ 243280 h 1879134"/>
                <a:gd name="connsiteX16" fmla="*/ 2114327 w 3062283"/>
                <a:gd name="connsiteY16" fmla="*/ 251669 h 1879134"/>
                <a:gd name="connsiteX17" fmla="*/ 2055604 w 3062283"/>
                <a:gd name="connsiteY17" fmla="*/ 276836 h 1879134"/>
                <a:gd name="connsiteX18" fmla="*/ 2030437 w 3062283"/>
                <a:gd name="connsiteY18" fmla="*/ 293614 h 1879134"/>
                <a:gd name="connsiteX19" fmla="*/ 1988492 w 3062283"/>
                <a:gd name="connsiteY19" fmla="*/ 302003 h 1879134"/>
                <a:gd name="connsiteX20" fmla="*/ 1938158 w 3062283"/>
                <a:gd name="connsiteY20" fmla="*/ 318781 h 1879134"/>
                <a:gd name="connsiteX21" fmla="*/ 1887824 w 3062283"/>
                <a:gd name="connsiteY21" fmla="*/ 343948 h 1879134"/>
                <a:gd name="connsiteX22" fmla="*/ 1837490 w 3062283"/>
                <a:gd name="connsiteY22" fmla="*/ 360726 h 1879134"/>
                <a:gd name="connsiteX23" fmla="*/ 1787156 w 3062283"/>
                <a:gd name="connsiteY23" fmla="*/ 377504 h 1879134"/>
                <a:gd name="connsiteX24" fmla="*/ 1761989 w 3062283"/>
                <a:gd name="connsiteY24" fmla="*/ 385893 h 1879134"/>
                <a:gd name="connsiteX25" fmla="*/ 1711655 w 3062283"/>
                <a:gd name="connsiteY25" fmla="*/ 411060 h 1879134"/>
                <a:gd name="connsiteX26" fmla="*/ 1686488 w 3062283"/>
                <a:gd name="connsiteY26" fmla="*/ 427838 h 1879134"/>
                <a:gd name="connsiteX27" fmla="*/ 1636154 w 3062283"/>
                <a:gd name="connsiteY27" fmla="*/ 444616 h 1879134"/>
                <a:gd name="connsiteX28" fmla="*/ 1560653 w 3062283"/>
                <a:gd name="connsiteY28" fmla="*/ 478172 h 1879134"/>
                <a:gd name="connsiteX29" fmla="*/ 1535487 w 3062283"/>
                <a:gd name="connsiteY29" fmla="*/ 486561 h 1879134"/>
                <a:gd name="connsiteX30" fmla="*/ 1510320 w 3062283"/>
                <a:gd name="connsiteY30" fmla="*/ 503339 h 1879134"/>
                <a:gd name="connsiteX31" fmla="*/ 1459986 w 3062283"/>
                <a:gd name="connsiteY31" fmla="*/ 520117 h 1879134"/>
                <a:gd name="connsiteX32" fmla="*/ 1434819 w 3062283"/>
                <a:gd name="connsiteY32" fmla="*/ 528506 h 1879134"/>
                <a:gd name="connsiteX33" fmla="*/ 1384485 w 3062283"/>
                <a:gd name="connsiteY33" fmla="*/ 553673 h 1879134"/>
                <a:gd name="connsiteX34" fmla="*/ 1359318 w 3062283"/>
                <a:gd name="connsiteY34" fmla="*/ 570451 h 1879134"/>
                <a:gd name="connsiteX35" fmla="*/ 1334151 w 3062283"/>
                <a:gd name="connsiteY35" fmla="*/ 578840 h 1879134"/>
                <a:gd name="connsiteX36" fmla="*/ 1308984 w 3062283"/>
                <a:gd name="connsiteY36" fmla="*/ 595618 h 1879134"/>
                <a:gd name="connsiteX37" fmla="*/ 1258650 w 3062283"/>
                <a:gd name="connsiteY37" fmla="*/ 612396 h 1879134"/>
                <a:gd name="connsiteX38" fmla="*/ 1199927 w 3062283"/>
                <a:gd name="connsiteY38" fmla="*/ 637563 h 1879134"/>
                <a:gd name="connsiteX39" fmla="*/ 1149593 w 3062283"/>
                <a:gd name="connsiteY39" fmla="*/ 679508 h 1879134"/>
                <a:gd name="connsiteX40" fmla="*/ 1124426 w 3062283"/>
                <a:gd name="connsiteY40" fmla="*/ 696286 h 1879134"/>
                <a:gd name="connsiteX41" fmla="*/ 1107648 w 3062283"/>
                <a:gd name="connsiteY41" fmla="*/ 721453 h 1879134"/>
                <a:gd name="connsiteX42" fmla="*/ 1082481 w 3062283"/>
                <a:gd name="connsiteY42" fmla="*/ 729842 h 1879134"/>
                <a:gd name="connsiteX43" fmla="*/ 1032147 w 3062283"/>
                <a:gd name="connsiteY43" fmla="*/ 755009 h 1879134"/>
                <a:gd name="connsiteX44" fmla="*/ 990202 w 3062283"/>
                <a:gd name="connsiteY44" fmla="*/ 788565 h 1879134"/>
                <a:gd name="connsiteX45" fmla="*/ 973424 w 3062283"/>
                <a:gd name="connsiteY45" fmla="*/ 813732 h 1879134"/>
                <a:gd name="connsiteX46" fmla="*/ 948257 w 3062283"/>
                <a:gd name="connsiteY46" fmla="*/ 822121 h 1879134"/>
                <a:gd name="connsiteX47" fmla="*/ 923090 w 3062283"/>
                <a:gd name="connsiteY47" fmla="*/ 838899 h 1879134"/>
                <a:gd name="connsiteX48" fmla="*/ 881145 w 3062283"/>
                <a:gd name="connsiteY48" fmla="*/ 872455 h 1879134"/>
                <a:gd name="connsiteX49" fmla="*/ 855978 w 3062283"/>
                <a:gd name="connsiteY49" fmla="*/ 897622 h 1879134"/>
                <a:gd name="connsiteX50" fmla="*/ 780477 w 3062283"/>
                <a:gd name="connsiteY50" fmla="*/ 947956 h 1879134"/>
                <a:gd name="connsiteX51" fmla="*/ 730143 w 3062283"/>
                <a:gd name="connsiteY51" fmla="*/ 989901 h 1879134"/>
                <a:gd name="connsiteX52" fmla="*/ 679809 w 3062283"/>
                <a:gd name="connsiteY52" fmla="*/ 1023456 h 1879134"/>
                <a:gd name="connsiteX53" fmla="*/ 654642 w 3062283"/>
                <a:gd name="connsiteY53" fmla="*/ 1040234 h 1879134"/>
                <a:gd name="connsiteX54" fmla="*/ 604309 w 3062283"/>
                <a:gd name="connsiteY54" fmla="*/ 1082179 h 1879134"/>
                <a:gd name="connsiteX55" fmla="*/ 570753 w 3062283"/>
                <a:gd name="connsiteY55" fmla="*/ 1124124 h 1879134"/>
                <a:gd name="connsiteX56" fmla="*/ 537197 w 3062283"/>
                <a:gd name="connsiteY56" fmla="*/ 1157680 h 1879134"/>
                <a:gd name="connsiteX57" fmla="*/ 478474 w 3062283"/>
                <a:gd name="connsiteY57" fmla="*/ 1216403 h 1879134"/>
                <a:gd name="connsiteX58" fmla="*/ 428140 w 3062283"/>
                <a:gd name="connsiteY58" fmla="*/ 1249959 h 1879134"/>
                <a:gd name="connsiteX59" fmla="*/ 361028 w 3062283"/>
                <a:gd name="connsiteY59" fmla="*/ 1325460 h 1879134"/>
                <a:gd name="connsiteX60" fmla="*/ 310694 w 3062283"/>
                <a:gd name="connsiteY60" fmla="*/ 1359016 h 1879134"/>
                <a:gd name="connsiteX61" fmla="*/ 277138 w 3062283"/>
                <a:gd name="connsiteY61" fmla="*/ 1400961 h 1879134"/>
                <a:gd name="connsiteX62" fmla="*/ 268749 w 3062283"/>
                <a:gd name="connsiteY62" fmla="*/ 1426128 h 1879134"/>
                <a:gd name="connsiteX63" fmla="*/ 226804 w 3062283"/>
                <a:gd name="connsiteY63" fmla="*/ 1468073 h 1879134"/>
                <a:gd name="connsiteX64" fmla="*/ 210026 w 3062283"/>
                <a:gd name="connsiteY64" fmla="*/ 1518407 h 1879134"/>
                <a:gd name="connsiteX65" fmla="*/ 159692 w 3062283"/>
                <a:gd name="connsiteY65" fmla="*/ 1593908 h 1879134"/>
                <a:gd name="connsiteX66" fmla="*/ 142914 w 3062283"/>
                <a:gd name="connsiteY66" fmla="*/ 1619075 h 1879134"/>
                <a:gd name="connsiteX67" fmla="*/ 126136 w 3062283"/>
                <a:gd name="connsiteY67" fmla="*/ 1644242 h 1879134"/>
                <a:gd name="connsiteX68" fmla="*/ 84191 w 3062283"/>
                <a:gd name="connsiteY68" fmla="*/ 1719743 h 1879134"/>
                <a:gd name="connsiteX69" fmla="*/ 67413 w 3062283"/>
                <a:gd name="connsiteY69" fmla="*/ 1744910 h 1879134"/>
                <a:gd name="connsiteX70" fmla="*/ 59024 w 3062283"/>
                <a:gd name="connsiteY70" fmla="*/ 1770077 h 1879134"/>
                <a:gd name="connsiteX71" fmla="*/ 25468 w 3062283"/>
                <a:gd name="connsiteY71" fmla="*/ 1820411 h 1879134"/>
                <a:gd name="connsiteX72" fmla="*/ 301 w 3062283"/>
                <a:gd name="connsiteY72" fmla="*/ 1870745 h 1879134"/>
                <a:gd name="connsiteX73" fmla="*/ 301 w 3062283"/>
                <a:gd name="connsiteY73" fmla="*/ 1879134 h 187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062283" h="1879134">
                  <a:moveTo>
                    <a:pt x="3062283" y="0"/>
                  </a:moveTo>
                  <a:cubicBezTo>
                    <a:pt x="3048301" y="2796"/>
                    <a:pt x="3034094" y="4637"/>
                    <a:pt x="3020338" y="8389"/>
                  </a:cubicBezTo>
                  <a:cubicBezTo>
                    <a:pt x="3003276" y="13042"/>
                    <a:pt x="2986782" y="19574"/>
                    <a:pt x="2970004" y="25167"/>
                  </a:cubicBezTo>
                  <a:cubicBezTo>
                    <a:pt x="2961615" y="27963"/>
                    <a:pt x="2953416" y="31411"/>
                    <a:pt x="2944837" y="33556"/>
                  </a:cubicBezTo>
                  <a:cubicBezTo>
                    <a:pt x="2933652" y="36352"/>
                    <a:pt x="2922677" y="40192"/>
                    <a:pt x="2911281" y="41945"/>
                  </a:cubicBezTo>
                  <a:cubicBezTo>
                    <a:pt x="2886254" y="45795"/>
                    <a:pt x="2860947" y="47538"/>
                    <a:pt x="2835780" y="50334"/>
                  </a:cubicBezTo>
                  <a:lnTo>
                    <a:pt x="2760279" y="75501"/>
                  </a:lnTo>
                  <a:cubicBezTo>
                    <a:pt x="2751890" y="78297"/>
                    <a:pt x="2743918" y="83090"/>
                    <a:pt x="2735112" y="83890"/>
                  </a:cubicBezTo>
                  <a:lnTo>
                    <a:pt x="2642833" y="92278"/>
                  </a:lnTo>
                  <a:cubicBezTo>
                    <a:pt x="2490728" y="142980"/>
                    <a:pt x="2680986" y="81873"/>
                    <a:pt x="2550554" y="117445"/>
                  </a:cubicBezTo>
                  <a:cubicBezTo>
                    <a:pt x="2533492" y="122098"/>
                    <a:pt x="2516998" y="128630"/>
                    <a:pt x="2500220" y="134223"/>
                  </a:cubicBezTo>
                  <a:cubicBezTo>
                    <a:pt x="2491831" y="137019"/>
                    <a:pt x="2483842" y="141635"/>
                    <a:pt x="2475053" y="142612"/>
                  </a:cubicBezTo>
                  <a:cubicBezTo>
                    <a:pt x="2421825" y="148526"/>
                    <a:pt x="2367305" y="152286"/>
                    <a:pt x="2315663" y="167779"/>
                  </a:cubicBezTo>
                  <a:cubicBezTo>
                    <a:pt x="2298723" y="172861"/>
                    <a:pt x="2280044" y="174747"/>
                    <a:pt x="2265329" y="184557"/>
                  </a:cubicBezTo>
                  <a:cubicBezTo>
                    <a:pt x="2248551" y="195742"/>
                    <a:pt x="2234125" y="211736"/>
                    <a:pt x="2214995" y="218113"/>
                  </a:cubicBezTo>
                  <a:lnTo>
                    <a:pt x="2139494" y="243280"/>
                  </a:lnTo>
                  <a:cubicBezTo>
                    <a:pt x="2131105" y="246076"/>
                    <a:pt x="2121685" y="246764"/>
                    <a:pt x="2114327" y="251669"/>
                  </a:cubicBezTo>
                  <a:cubicBezTo>
                    <a:pt x="2079567" y="274842"/>
                    <a:pt x="2098941" y="266002"/>
                    <a:pt x="2055604" y="276836"/>
                  </a:cubicBezTo>
                  <a:cubicBezTo>
                    <a:pt x="2047215" y="282429"/>
                    <a:pt x="2039877" y="290074"/>
                    <a:pt x="2030437" y="293614"/>
                  </a:cubicBezTo>
                  <a:cubicBezTo>
                    <a:pt x="2017086" y="298621"/>
                    <a:pt x="2002248" y="298251"/>
                    <a:pt x="1988492" y="302003"/>
                  </a:cubicBezTo>
                  <a:cubicBezTo>
                    <a:pt x="1971430" y="306656"/>
                    <a:pt x="1954936" y="313188"/>
                    <a:pt x="1938158" y="318781"/>
                  </a:cubicBezTo>
                  <a:cubicBezTo>
                    <a:pt x="1846374" y="349376"/>
                    <a:pt x="1985398" y="300582"/>
                    <a:pt x="1887824" y="343948"/>
                  </a:cubicBezTo>
                  <a:cubicBezTo>
                    <a:pt x="1871663" y="351131"/>
                    <a:pt x="1854268" y="355133"/>
                    <a:pt x="1837490" y="360726"/>
                  </a:cubicBezTo>
                  <a:lnTo>
                    <a:pt x="1787156" y="377504"/>
                  </a:lnTo>
                  <a:cubicBezTo>
                    <a:pt x="1778767" y="380300"/>
                    <a:pt x="1769347" y="380988"/>
                    <a:pt x="1761989" y="385893"/>
                  </a:cubicBezTo>
                  <a:cubicBezTo>
                    <a:pt x="1689864" y="433976"/>
                    <a:pt x="1781119" y="376328"/>
                    <a:pt x="1711655" y="411060"/>
                  </a:cubicBezTo>
                  <a:cubicBezTo>
                    <a:pt x="1702637" y="415569"/>
                    <a:pt x="1695701" y="423743"/>
                    <a:pt x="1686488" y="427838"/>
                  </a:cubicBezTo>
                  <a:cubicBezTo>
                    <a:pt x="1670327" y="435021"/>
                    <a:pt x="1650869" y="434806"/>
                    <a:pt x="1636154" y="444616"/>
                  </a:cubicBezTo>
                  <a:cubicBezTo>
                    <a:pt x="1596271" y="471204"/>
                    <a:pt x="1620553" y="458205"/>
                    <a:pt x="1560653" y="478172"/>
                  </a:cubicBezTo>
                  <a:cubicBezTo>
                    <a:pt x="1552264" y="480968"/>
                    <a:pt x="1542844" y="481656"/>
                    <a:pt x="1535487" y="486561"/>
                  </a:cubicBezTo>
                  <a:cubicBezTo>
                    <a:pt x="1527098" y="492154"/>
                    <a:pt x="1519533" y="499244"/>
                    <a:pt x="1510320" y="503339"/>
                  </a:cubicBezTo>
                  <a:cubicBezTo>
                    <a:pt x="1494159" y="510522"/>
                    <a:pt x="1476764" y="514524"/>
                    <a:pt x="1459986" y="520117"/>
                  </a:cubicBezTo>
                  <a:cubicBezTo>
                    <a:pt x="1451597" y="522913"/>
                    <a:pt x="1442177" y="523601"/>
                    <a:pt x="1434819" y="528506"/>
                  </a:cubicBezTo>
                  <a:cubicBezTo>
                    <a:pt x="1362694" y="576589"/>
                    <a:pt x="1453949" y="518941"/>
                    <a:pt x="1384485" y="553673"/>
                  </a:cubicBezTo>
                  <a:cubicBezTo>
                    <a:pt x="1375467" y="558182"/>
                    <a:pt x="1368336" y="565942"/>
                    <a:pt x="1359318" y="570451"/>
                  </a:cubicBezTo>
                  <a:cubicBezTo>
                    <a:pt x="1351409" y="574406"/>
                    <a:pt x="1342060" y="574885"/>
                    <a:pt x="1334151" y="578840"/>
                  </a:cubicBezTo>
                  <a:cubicBezTo>
                    <a:pt x="1325133" y="583349"/>
                    <a:pt x="1318197" y="591523"/>
                    <a:pt x="1308984" y="595618"/>
                  </a:cubicBezTo>
                  <a:cubicBezTo>
                    <a:pt x="1292823" y="602801"/>
                    <a:pt x="1273365" y="602586"/>
                    <a:pt x="1258650" y="612396"/>
                  </a:cubicBezTo>
                  <a:cubicBezTo>
                    <a:pt x="1223890" y="635569"/>
                    <a:pt x="1243264" y="626729"/>
                    <a:pt x="1199927" y="637563"/>
                  </a:cubicBezTo>
                  <a:cubicBezTo>
                    <a:pt x="1137442" y="679220"/>
                    <a:pt x="1214186" y="625681"/>
                    <a:pt x="1149593" y="679508"/>
                  </a:cubicBezTo>
                  <a:cubicBezTo>
                    <a:pt x="1141848" y="685963"/>
                    <a:pt x="1132815" y="690693"/>
                    <a:pt x="1124426" y="696286"/>
                  </a:cubicBezTo>
                  <a:cubicBezTo>
                    <a:pt x="1118833" y="704675"/>
                    <a:pt x="1115521" y="715155"/>
                    <a:pt x="1107648" y="721453"/>
                  </a:cubicBezTo>
                  <a:cubicBezTo>
                    <a:pt x="1100743" y="726977"/>
                    <a:pt x="1090390" y="725887"/>
                    <a:pt x="1082481" y="729842"/>
                  </a:cubicBezTo>
                  <a:cubicBezTo>
                    <a:pt x="1017432" y="762367"/>
                    <a:pt x="1095405" y="733923"/>
                    <a:pt x="1032147" y="755009"/>
                  </a:cubicBezTo>
                  <a:cubicBezTo>
                    <a:pt x="984064" y="827134"/>
                    <a:pt x="1048089" y="742256"/>
                    <a:pt x="990202" y="788565"/>
                  </a:cubicBezTo>
                  <a:cubicBezTo>
                    <a:pt x="982329" y="794863"/>
                    <a:pt x="981297" y="807434"/>
                    <a:pt x="973424" y="813732"/>
                  </a:cubicBezTo>
                  <a:cubicBezTo>
                    <a:pt x="966519" y="819256"/>
                    <a:pt x="956166" y="818166"/>
                    <a:pt x="948257" y="822121"/>
                  </a:cubicBezTo>
                  <a:cubicBezTo>
                    <a:pt x="939239" y="826630"/>
                    <a:pt x="931479" y="833306"/>
                    <a:pt x="923090" y="838899"/>
                  </a:cubicBezTo>
                  <a:cubicBezTo>
                    <a:pt x="885567" y="895184"/>
                    <a:pt x="929770" y="840039"/>
                    <a:pt x="881145" y="872455"/>
                  </a:cubicBezTo>
                  <a:cubicBezTo>
                    <a:pt x="871274" y="879036"/>
                    <a:pt x="865343" y="890338"/>
                    <a:pt x="855978" y="897622"/>
                  </a:cubicBezTo>
                  <a:lnTo>
                    <a:pt x="780477" y="947956"/>
                  </a:lnTo>
                  <a:cubicBezTo>
                    <a:pt x="690536" y="1007917"/>
                    <a:pt x="827043" y="914535"/>
                    <a:pt x="730143" y="989901"/>
                  </a:cubicBezTo>
                  <a:cubicBezTo>
                    <a:pt x="714226" y="1002281"/>
                    <a:pt x="696587" y="1012271"/>
                    <a:pt x="679809" y="1023456"/>
                  </a:cubicBezTo>
                  <a:cubicBezTo>
                    <a:pt x="671420" y="1029049"/>
                    <a:pt x="661771" y="1033105"/>
                    <a:pt x="654642" y="1040234"/>
                  </a:cubicBezTo>
                  <a:cubicBezTo>
                    <a:pt x="622347" y="1072530"/>
                    <a:pt x="639347" y="1058820"/>
                    <a:pt x="604309" y="1082179"/>
                  </a:cubicBezTo>
                  <a:cubicBezTo>
                    <a:pt x="583223" y="1145437"/>
                    <a:pt x="614119" y="1069916"/>
                    <a:pt x="570753" y="1124124"/>
                  </a:cubicBezTo>
                  <a:cubicBezTo>
                    <a:pt x="538214" y="1164798"/>
                    <a:pt x="592107" y="1139377"/>
                    <a:pt x="537197" y="1157680"/>
                  </a:cubicBezTo>
                  <a:cubicBezTo>
                    <a:pt x="474968" y="1251023"/>
                    <a:pt x="533194" y="1186003"/>
                    <a:pt x="478474" y="1216403"/>
                  </a:cubicBezTo>
                  <a:cubicBezTo>
                    <a:pt x="460847" y="1226196"/>
                    <a:pt x="428140" y="1249959"/>
                    <a:pt x="428140" y="1249959"/>
                  </a:cubicBezTo>
                  <a:cubicBezTo>
                    <a:pt x="407967" y="1280218"/>
                    <a:pt x="395506" y="1302475"/>
                    <a:pt x="361028" y="1325460"/>
                  </a:cubicBezTo>
                  <a:lnTo>
                    <a:pt x="310694" y="1359016"/>
                  </a:lnTo>
                  <a:cubicBezTo>
                    <a:pt x="289608" y="1422274"/>
                    <a:pt x="320504" y="1346753"/>
                    <a:pt x="277138" y="1400961"/>
                  </a:cubicBezTo>
                  <a:cubicBezTo>
                    <a:pt x="271614" y="1407866"/>
                    <a:pt x="272704" y="1418219"/>
                    <a:pt x="268749" y="1426128"/>
                  </a:cubicBezTo>
                  <a:cubicBezTo>
                    <a:pt x="254767" y="1454091"/>
                    <a:pt x="251971" y="1451295"/>
                    <a:pt x="226804" y="1468073"/>
                  </a:cubicBezTo>
                  <a:cubicBezTo>
                    <a:pt x="221211" y="1484851"/>
                    <a:pt x="219836" y="1503692"/>
                    <a:pt x="210026" y="1518407"/>
                  </a:cubicBezTo>
                  <a:lnTo>
                    <a:pt x="159692" y="1593908"/>
                  </a:lnTo>
                  <a:lnTo>
                    <a:pt x="142914" y="1619075"/>
                  </a:lnTo>
                  <a:cubicBezTo>
                    <a:pt x="137321" y="1627464"/>
                    <a:pt x="129324" y="1634677"/>
                    <a:pt x="126136" y="1644242"/>
                  </a:cubicBezTo>
                  <a:cubicBezTo>
                    <a:pt x="111370" y="1688539"/>
                    <a:pt x="122652" y="1662051"/>
                    <a:pt x="84191" y="1719743"/>
                  </a:cubicBezTo>
                  <a:cubicBezTo>
                    <a:pt x="78598" y="1728132"/>
                    <a:pt x="70601" y="1735345"/>
                    <a:pt x="67413" y="1744910"/>
                  </a:cubicBezTo>
                  <a:cubicBezTo>
                    <a:pt x="64617" y="1753299"/>
                    <a:pt x="63318" y="1762347"/>
                    <a:pt x="59024" y="1770077"/>
                  </a:cubicBezTo>
                  <a:cubicBezTo>
                    <a:pt x="49231" y="1787704"/>
                    <a:pt x="36653" y="1803633"/>
                    <a:pt x="25468" y="1820411"/>
                  </a:cubicBezTo>
                  <a:cubicBezTo>
                    <a:pt x="9065" y="1845016"/>
                    <a:pt x="7247" y="1842959"/>
                    <a:pt x="301" y="1870745"/>
                  </a:cubicBezTo>
                  <a:cubicBezTo>
                    <a:pt x="-377" y="1873458"/>
                    <a:pt x="301" y="1876338"/>
                    <a:pt x="301" y="1879134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" name="Straight Connector 5"/>
            <p:cNvCxnSpPr>
              <a:endCxn id="4" idx="0"/>
            </p:cNvCxnSpPr>
            <p:nvPr/>
          </p:nvCxnSpPr>
          <p:spPr>
            <a:xfrm>
              <a:off x="3792276" y="1677798"/>
              <a:ext cx="7937" cy="5208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727075" y="1685925"/>
            <a:ext cx="3055938" cy="2476500"/>
            <a:chOff x="726856" y="1686187"/>
            <a:chExt cx="3056579" cy="2476238"/>
          </a:xfrm>
        </p:grpSpPr>
        <p:sp>
          <p:nvSpPr>
            <p:cNvPr id="9" name="Freeform 8"/>
            <p:cNvSpPr/>
            <p:nvPr/>
          </p:nvSpPr>
          <p:spPr>
            <a:xfrm>
              <a:off x="737971" y="1686187"/>
              <a:ext cx="3045464" cy="1157166"/>
            </a:xfrm>
            <a:custGeom>
              <a:avLst/>
              <a:gdLst>
                <a:gd name="connsiteX0" fmla="*/ 0 w 3045204"/>
                <a:gd name="connsiteY0" fmla="*/ 1157681 h 1157681"/>
                <a:gd name="connsiteX1" fmla="*/ 67112 w 3045204"/>
                <a:gd name="connsiteY1" fmla="*/ 1107347 h 1157681"/>
                <a:gd name="connsiteX2" fmla="*/ 117446 w 3045204"/>
                <a:gd name="connsiteY2" fmla="*/ 1073791 h 1157681"/>
                <a:gd name="connsiteX3" fmla="*/ 167780 w 3045204"/>
                <a:gd name="connsiteY3" fmla="*/ 1057013 h 1157681"/>
                <a:gd name="connsiteX4" fmla="*/ 192947 w 3045204"/>
                <a:gd name="connsiteY4" fmla="*/ 1040235 h 1157681"/>
                <a:gd name="connsiteX5" fmla="*/ 243281 w 3045204"/>
                <a:gd name="connsiteY5" fmla="*/ 1023457 h 1157681"/>
                <a:gd name="connsiteX6" fmla="*/ 268448 w 3045204"/>
                <a:gd name="connsiteY6" fmla="*/ 1006679 h 1157681"/>
                <a:gd name="connsiteX7" fmla="*/ 318782 w 3045204"/>
                <a:gd name="connsiteY7" fmla="*/ 989901 h 1157681"/>
                <a:gd name="connsiteX8" fmla="*/ 369116 w 3045204"/>
                <a:gd name="connsiteY8" fmla="*/ 964734 h 1157681"/>
                <a:gd name="connsiteX9" fmla="*/ 394283 w 3045204"/>
                <a:gd name="connsiteY9" fmla="*/ 947956 h 1157681"/>
                <a:gd name="connsiteX10" fmla="*/ 444617 w 3045204"/>
                <a:gd name="connsiteY10" fmla="*/ 931178 h 1157681"/>
                <a:gd name="connsiteX11" fmla="*/ 494951 w 3045204"/>
                <a:gd name="connsiteY11" fmla="*/ 914400 h 1157681"/>
                <a:gd name="connsiteX12" fmla="*/ 520118 w 3045204"/>
                <a:gd name="connsiteY12" fmla="*/ 906011 h 1157681"/>
                <a:gd name="connsiteX13" fmla="*/ 570452 w 3045204"/>
                <a:gd name="connsiteY13" fmla="*/ 880844 h 1157681"/>
                <a:gd name="connsiteX14" fmla="*/ 595619 w 3045204"/>
                <a:gd name="connsiteY14" fmla="*/ 864066 h 1157681"/>
                <a:gd name="connsiteX15" fmla="*/ 629174 w 3045204"/>
                <a:gd name="connsiteY15" fmla="*/ 847288 h 1157681"/>
                <a:gd name="connsiteX16" fmla="*/ 654341 w 3045204"/>
                <a:gd name="connsiteY16" fmla="*/ 830510 h 1157681"/>
                <a:gd name="connsiteX17" fmla="*/ 679508 w 3045204"/>
                <a:gd name="connsiteY17" fmla="*/ 822121 h 1157681"/>
                <a:gd name="connsiteX18" fmla="*/ 704675 w 3045204"/>
                <a:gd name="connsiteY18" fmla="*/ 805343 h 1157681"/>
                <a:gd name="connsiteX19" fmla="*/ 755009 w 3045204"/>
                <a:gd name="connsiteY19" fmla="*/ 788565 h 1157681"/>
                <a:gd name="connsiteX20" fmla="*/ 780176 w 3045204"/>
                <a:gd name="connsiteY20" fmla="*/ 780176 h 1157681"/>
                <a:gd name="connsiteX21" fmla="*/ 830510 w 3045204"/>
                <a:gd name="connsiteY21" fmla="*/ 746620 h 1157681"/>
                <a:gd name="connsiteX22" fmla="*/ 880844 w 3045204"/>
                <a:gd name="connsiteY22" fmla="*/ 729842 h 1157681"/>
                <a:gd name="connsiteX23" fmla="*/ 906011 w 3045204"/>
                <a:gd name="connsiteY23" fmla="*/ 713064 h 1157681"/>
                <a:gd name="connsiteX24" fmla="*/ 956345 w 3045204"/>
                <a:gd name="connsiteY24" fmla="*/ 696286 h 1157681"/>
                <a:gd name="connsiteX25" fmla="*/ 981512 w 3045204"/>
                <a:gd name="connsiteY25" fmla="*/ 687897 h 1157681"/>
                <a:gd name="connsiteX26" fmla="*/ 1006679 w 3045204"/>
                <a:gd name="connsiteY26" fmla="*/ 671119 h 1157681"/>
                <a:gd name="connsiteX27" fmla="*/ 1090569 w 3045204"/>
                <a:gd name="connsiteY27" fmla="*/ 645952 h 1157681"/>
                <a:gd name="connsiteX28" fmla="*/ 1157681 w 3045204"/>
                <a:gd name="connsiteY28" fmla="*/ 612396 h 1157681"/>
                <a:gd name="connsiteX29" fmla="*/ 1191237 w 3045204"/>
                <a:gd name="connsiteY29" fmla="*/ 595618 h 1157681"/>
                <a:gd name="connsiteX30" fmla="*/ 1308683 w 3045204"/>
                <a:gd name="connsiteY30" fmla="*/ 562063 h 1157681"/>
                <a:gd name="connsiteX31" fmla="*/ 1359017 w 3045204"/>
                <a:gd name="connsiteY31" fmla="*/ 536896 h 1157681"/>
                <a:gd name="connsiteX32" fmla="*/ 1434518 w 3045204"/>
                <a:gd name="connsiteY32" fmla="*/ 520118 h 1157681"/>
                <a:gd name="connsiteX33" fmla="*/ 1459685 w 3045204"/>
                <a:gd name="connsiteY33" fmla="*/ 503340 h 1157681"/>
                <a:gd name="connsiteX34" fmla="*/ 1493241 w 3045204"/>
                <a:gd name="connsiteY34" fmla="*/ 494951 h 1157681"/>
                <a:gd name="connsiteX35" fmla="*/ 1518408 w 3045204"/>
                <a:gd name="connsiteY35" fmla="*/ 486562 h 1157681"/>
                <a:gd name="connsiteX36" fmla="*/ 1551963 w 3045204"/>
                <a:gd name="connsiteY36" fmla="*/ 469784 h 1157681"/>
                <a:gd name="connsiteX37" fmla="*/ 1577130 w 3045204"/>
                <a:gd name="connsiteY37" fmla="*/ 461395 h 1157681"/>
                <a:gd name="connsiteX38" fmla="*/ 1602297 w 3045204"/>
                <a:gd name="connsiteY38" fmla="*/ 444617 h 1157681"/>
                <a:gd name="connsiteX39" fmla="*/ 1627464 w 3045204"/>
                <a:gd name="connsiteY39" fmla="*/ 436228 h 1157681"/>
                <a:gd name="connsiteX40" fmla="*/ 1694576 w 3045204"/>
                <a:gd name="connsiteY40" fmla="*/ 419450 h 1157681"/>
                <a:gd name="connsiteX41" fmla="*/ 1770077 w 3045204"/>
                <a:gd name="connsiteY41" fmla="*/ 394283 h 1157681"/>
                <a:gd name="connsiteX42" fmla="*/ 1795244 w 3045204"/>
                <a:gd name="connsiteY42" fmla="*/ 385894 h 1157681"/>
                <a:gd name="connsiteX43" fmla="*/ 1862356 w 3045204"/>
                <a:gd name="connsiteY43" fmla="*/ 369116 h 1157681"/>
                <a:gd name="connsiteX44" fmla="*/ 1921079 w 3045204"/>
                <a:gd name="connsiteY44" fmla="*/ 343949 h 1157681"/>
                <a:gd name="connsiteX45" fmla="*/ 1979802 w 3045204"/>
                <a:gd name="connsiteY45" fmla="*/ 318782 h 1157681"/>
                <a:gd name="connsiteX46" fmla="*/ 2038525 w 3045204"/>
                <a:gd name="connsiteY46" fmla="*/ 293615 h 1157681"/>
                <a:gd name="connsiteX47" fmla="*/ 2088859 w 3045204"/>
                <a:gd name="connsiteY47" fmla="*/ 276837 h 1157681"/>
                <a:gd name="connsiteX48" fmla="*/ 2114026 w 3045204"/>
                <a:gd name="connsiteY48" fmla="*/ 268448 h 1157681"/>
                <a:gd name="connsiteX49" fmla="*/ 2147582 w 3045204"/>
                <a:gd name="connsiteY49" fmla="*/ 260059 h 1157681"/>
                <a:gd name="connsiteX50" fmla="*/ 2256639 w 3045204"/>
                <a:gd name="connsiteY50" fmla="*/ 226503 h 1157681"/>
                <a:gd name="connsiteX51" fmla="*/ 2281806 w 3045204"/>
                <a:gd name="connsiteY51" fmla="*/ 218114 h 1157681"/>
                <a:gd name="connsiteX52" fmla="*/ 2399252 w 3045204"/>
                <a:gd name="connsiteY52" fmla="*/ 201336 h 1157681"/>
                <a:gd name="connsiteX53" fmla="*/ 2449586 w 3045204"/>
                <a:gd name="connsiteY53" fmla="*/ 176169 h 1157681"/>
                <a:gd name="connsiteX54" fmla="*/ 2483141 w 3045204"/>
                <a:gd name="connsiteY54" fmla="*/ 159391 h 1157681"/>
                <a:gd name="connsiteX55" fmla="*/ 2533475 w 3045204"/>
                <a:gd name="connsiteY55" fmla="*/ 142613 h 1157681"/>
                <a:gd name="connsiteX56" fmla="*/ 2558642 w 3045204"/>
                <a:gd name="connsiteY56" fmla="*/ 125835 h 1157681"/>
                <a:gd name="connsiteX57" fmla="*/ 2608976 w 3045204"/>
                <a:gd name="connsiteY57" fmla="*/ 117446 h 1157681"/>
                <a:gd name="connsiteX58" fmla="*/ 2642532 w 3045204"/>
                <a:gd name="connsiteY58" fmla="*/ 109057 h 1157681"/>
                <a:gd name="connsiteX59" fmla="*/ 2667699 w 3045204"/>
                <a:gd name="connsiteY59" fmla="*/ 100668 h 1157681"/>
                <a:gd name="connsiteX60" fmla="*/ 2709644 w 3045204"/>
                <a:gd name="connsiteY60" fmla="*/ 92279 h 1157681"/>
                <a:gd name="connsiteX61" fmla="*/ 2759978 w 3045204"/>
                <a:gd name="connsiteY61" fmla="*/ 75501 h 1157681"/>
                <a:gd name="connsiteX62" fmla="*/ 2860646 w 3045204"/>
                <a:gd name="connsiteY62" fmla="*/ 58723 h 1157681"/>
                <a:gd name="connsiteX63" fmla="*/ 2894202 w 3045204"/>
                <a:gd name="connsiteY63" fmla="*/ 50334 h 1157681"/>
                <a:gd name="connsiteX64" fmla="*/ 2919369 w 3045204"/>
                <a:gd name="connsiteY64" fmla="*/ 41945 h 1157681"/>
                <a:gd name="connsiteX65" fmla="*/ 2969703 w 3045204"/>
                <a:gd name="connsiteY65" fmla="*/ 33556 h 1157681"/>
                <a:gd name="connsiteX66" fmla="*/ 3045204 w 3045204"/>
                <a:gd name="connsiteY66" fmla="*/ 0 h 115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3045204" h="1157681">
                  <a:moveTo>
                    <a:pt x="0" y="1157681"/>
                  </a:moveTo>
                  <a:cubicBezTo>
                    <a:pt x="97308" y="1060373"/>
                    <a:pt x="1224" y="1143951"/>
                    <a:pt x="67112" y="1107347"/>
                  </a:cubicBezTo>
                  <a:cubicBezTo>
                    <a:pt x="84739" y="1097554"/>
                    <a:pt x="98316" y="1080168"/>
                    <a:pt x="117446" y="1073791"/>
                  </a:cubicBezTo>
                  <a:cubicBezTo>
                    <a:pt x="134224" y="1068198"/>
                    <a:pt x="153065" y="1066823"/>
                    <a:pt x="167780" y="1057013"/>
                  </a:cubicBezTo>
                  <a:cubicBezTo>
                    <a:pt x="176169" y="1051420"/>
                    <a:pt x="183734" y="1044330"/>
                    <a:pt x="192947" y="1040235"/>
                  </a:cubicBezTo>
                  <a:cubicBezTo>
                    <a:pt x="209108" y="1033052"/>
                    <a:pt x="228566" y="1033267"/>
                    <a:pt x="243281" y="1023457"/>
                  </a:cubicBezTo>
                  <a:cubicBezTo>
                    <a:pt x="251670" y="1017864"/>
                    <a:pt x="259235" y="1010774"/>
                    <a:pt x="268448" y="1006679"/>
                  </a:cubicBezTo>
                  <a:cubicBezTo>
                    <a:pt x="284609" y="999496"/>
                    <a:pt x="304067" y="999711"/>
                    <a:pt x="318782" y="989901"/>
                  </a:cubicBezTo>
                  <a:cubicBezTo>
                    <a:pt x="390907" y="941818"/>
                    <a:pt x="299652" y="999466"/>
                    <a:pt x="369116" y="964734"/>
                  </a:cubicBezTo>
                  <a:cubicBezTo>
                    <a:pt x="378134" y="960225"/>
                    <a:pt x="385070" y="952051"/>
                    <a:pt x="394283" y="947956"/>
                  </a:cubicBezTo>
                  <a:cubicBezTo>
                    <a:pt x="410444" y="940773"/>
                    <a:pt x="427839" y="936771"/>
                    <a:pt x="444617" y="931178"/>
                  </a:cubicBezTo>
                  <a:lnTo>
                    <a:pt x="494951" y="914400"/>
                  </a:lnTo>
                  <a:cubicBezTo>
                    <a:pt x="503340" y="911604"/>
                    <a:pt x="512760" y="910916"/>
                    <a:pt x="520118" y="906011"/>
                  </a:cubicBezTo>
                  <a:cubicBezTo>
                    <a:pt x="592243" y="857928"/>
                    <a:pt x="500988" y="915576"/>
                    <a:pt x="570452" y="880844"/>
                  </a:cubicBezTo>
                  <a:cubicBezTo>
                    <a:pt x="579470" y="876335"/>
                    <a:pt x="586865" y="869068"/>
                    <a:pt x="595619" y="864066"/>
                  </a:cubicBezTo>
                  <a:cubicBezTo>
                    <a:pt x="606477" y="857862"/>
                    <a:pt x="618316" y="853492"/>
                    <a:pt x="629174" y="847288"/>
                  </a:cubicBezTo>
                  <a:cubicBezTo>
                    <a:pt x="637928" y="842286"/>
                    <a:pt x="645323" y="835019"/>
                    <a:pt x="654341" y="830510"/>
                  </a:cubicBezTo>
                  <a:cubicBezTo>
                    <a:pt x="662250" y="826555"/>
                    <a:pt x="671599" y="826076"/>
                    <a:pt x="679508" y="822121"/>
                  </a:cubicBezTo>
                  <a:cubicBezTo>
                    <a:pt x="688526" y="817612"/>
                    <a:pt x="695462" y="809438"/>
                    <a:pt x="704675" y="805343"/>
                  </a:cubicBezTo>
                  <a:cubicBezTo>
                    <a:pt x="720836" y="798160"/>
                    <a:pt x="738231" y="794158"/>
                    <a:pt x="755009" y="788565"/>
                  </a:cubicBezTo>
                  <a:cubicBezTo>
                    <a:pt x="763398" y="785769"/>
                    <a:pt x="772818" y="785081"/>
                    <a:pt x="780176" y="780176"/>
                  </a:cubicBezTo>
                  <a:cubicBezTo>
                    <a:pt x="796954" y="768991"/>
                    <a:pt x="811380" y="752997"/>
                    <a:pt x="830510" y="746620"/>
                  </a:cubicBezTo>
                  <a:cubicBezTo>
                    <a:pt x="847288" y="741027"/>
                    <a:pt x="866129" y="739652"/>
                    <a:pt x="880844" y="729842"/>
                  </a:cubicBezTo>
                  <a:cubicBezTo>
                    <a:pt x="889233" y="724249"/>
                    <a:pt x="896798" y="717159"/>
                    <a:pt x="906011" y="713064"/>
                  </a:cubicBezTo>
                  <a:cubicBezTo>
                    <a:pt x="922172" y="705881"/>
                    <a:pt x="939567" y="701879"/>
                    <a:pt x="956345" y="696286"/>
                  </a:cubicBezTo>
                  <a:cubicBezTo>
                    <a:pt x="964734" y="693490"/>
                    <a:pt x="974154" y="692802"/>
                    <a:pt x="981512" y="687897"/>
                  </a:cubicBezTo>
                  <a:cubicBezTo>
                    <a:pt x="989901" y="682304"/>
                    <a:pt x="997412" y="675091"/>
                    <a:pt x="1006679" y="671119"/>
                  </a:cubicBezTo>
                  <a:cubicBezTo>
                    <a:pt x="1039505" y="657051"/>
                    <a:pt x="1056735" y="668508"/>
                    <a:pt x="1090569" y="645952"/>
                  </a:cubicBezTo>
                  <a:cubicBezTo>
                    <a:pt x="1135136" y="616241"/>
                    <a:pt x="1096114" y="639759"/>
                    <a:pt x="1157681" y="612396"/>
                  </a:cubicBezTo>
                  <a:cubicBezTo>
                    <a:pt x="1169109" y="607317"/>
                    <a:pt x="1179626" y="600262"/>
                    <a:pt x="1191237" y="595618"/>
                  </a:cubicBezTo>
                  <a:cubicBezTo>
                    <a:pt x="1237157" y="577251"/>
                    <a:pt x="1258692" y="575697"/>
                    <a:pt x="1308683" y="562063"/>
                  </a:cubicBezTo>
                  <a:cubicBezTo>
                    <a:pt x="1355072" y="549411"/>
                    <a:pt x="1313201" y="559804"/>
                    <a:pt x="1359017" y="536896"/>
                  </a:cubicBezTo>
                  <a:cubicBezTo>
                    <a:pt x="1379669" y="526570"/>
                    <a:pt x="1415186" y="523340"/>
                    <a:pt x="1434518" y="520118"/>
                  </a:cubicBezTo>
                  <a:cubicBezTo>
                    <a:pt x="1442907" y="514525"/>
                    <a:pt x="1450418" y="507312"/>
                    <a:pt x="1459685" y="503340"/>
                  </a:cubicBezTo>
                  <a:cubicBezTo>
                    <a:pt x="1470282" y="498798"/>
                    <a:pt x="1482155" y="498118"/>
                    <a:pt x="1493241" y="494951"/>
                  </a:cubicBezTo>
                  <a:cubicBezTo>
                    <a:pt x="1501744" y="492522"/>
                    <a:pt x="1510280" y="490045"/>
                    <a:pt x="1518408" y="486562"/>
                  </a:cubicBezTo>
                  <a:cubicBezTo>
                    <a:pt x="1529902" y="481636"/>
                    <a:pt x="1540469" y="474710"/>
                    <a:pt x="1551963" y="469784"/>
                  </a:cubicBezTo>
                  <a:cubicBezTo>
                    <a:pt x="1560091" y="466301"/>
                    <a:pt x="1569221" y="465350"/>
                    <a:pt x="1577130" y="461395"/>
                  </a:cubicBezTo>
                  <a:cubicBezTo>
                    <a:pt x="1586148" y="456886"/>
                    <a:pt x="1593279" y="449126"/>
                    <a:pt x="1602297" y="444617"/>
                  </a:cubicBezTo>
                  <a:cubicBezTo>
                    <a:pt x="1610206" y="440662"/>
                    <a:pt x="1618933" y="438555"/>
                    <a:pt x="1627464" y="436228"/>
                  </a:cubicBezTo>
                  <a:cubicBezTo>
                    <a:pt x="1649711" y="430161"/>
                    <a:pt x="1672700" y="426742"/>
                    <a:pt x="1694576" y="419450"/>
                  </a:cubicBezTo>
                  <a:lnTo>
                    <a:pt x="1770077" y="394283"/>
                  </a:lnTo>
                  <a:cubicBezTo>
                    <a:pt x="1778466" y="391487"/>
                    <a:pt x="1786665" y="388039"/>
                    <a:pt x="1795244" y="385894"/>
                  </a:cubicBezTo>
                  <a:lnTo>
                    <a:pt x="1862356" y="369116"/>
                  </a:lnTo>
                  <a:cubicBezTo>
                    <a:pt x="1925539" y="326994"/>
                    <a:pt x="1845239" y="376452"/>
                    <a:pt x="1921079" y="343949"/>
                  </a:cubicBezTo>
                  <a:cubicBezTo>
                    <a:pt x="2002186" y="309189"/>
                    <a:pt x="1883465" y="342866"/>
                    <a:pt x="1979802" y="318782"/>
                  </a:cubicBezTo>
                  <a:cubicBezTo>
                    <a:pt x="2019730" y="292163"/>
                    <a:pt x="1989278" y="308389"/>
                    <a:pt x="2038525" y="293615"/>
                  </a:cubicBezTo>
                  <a:cubicBezTo>
                    <a:pt x="2055465" y="288533"/>
                    <a:pt x="2072081" y="282430"/>
                    <a:pt x="2088859" y="276837"/>
                  </a:cubicBezTo>
                  <a:cubicBezTo>
                    <a:pt x="2097248" y="274041"/>
                    <a:pt x="2105447" y="270593"/>
                    <a:pt x="2114026" y="268448"/>
                  </a:cubicBezTo>
                  <a:lnTo>
                    <a:pt x="2147582" y="260059"/>
                  </a:lnTo>
                  <a:cubicBezTo>
                    <a:pt x="2209739" y="218621"/>
                    <a:pt x="2125352" y="270265"/>
                    <a:pt x="2256639" y="226503"/>
                  </a:cubicBezTo>
                  <a:cubicBezTo>
                    <a:pt x="2265028" y="223707"/>
                    <a:pt x="2273106" y="219696"/>
                    <a:pt x="2281806" y="218114"/>
                  </a:cubicBezTo>
                  <a:cubicBezTo>
                    <a:pt x="2351647" y="205416"/>
                    <a:pt x="2337355" y="215091"/>
                    <a:pt x="2399252" y="201336"/>
                  </a:cubicBezTo>
                  <a:cubicBezTo>
                    <a:pt x="2430712" y="194345"/>
                    <a:pt x="2420792" y="192623"/>
                    <a:pt x="2449586" y="176169"/>
                  </a:cubicBezTo>
                  <a:cubicBezTo>
                    <a:pt x="2460444" y="169965"/>
                    <a:pt x="2471530" y="164035"/>
                    <a:pt x="2483141" y="159391"/>
                  </a:cubicBezTo>
                  <a:cubicBezTo>
                    <a:pt x="2499562" y="152823"/>
                    <a:pt x="2518760" y="152423"/>
                    <a:pt x="2533475" y="142613"/>
                  </a:cubicBezTo>
                  <a:cubicBezTo>
                    <a:pt x="2541864" y="137020"/>
                    <a:pt x="2549077" y="129023"/>
                    <a:pt x="2558642" y="125835"/>
                  </a:cubicBezTo>
                  <a:cubicBezTo>
                    <a:pt x="2574779" y="120456"/>
                    <a:pt x="2592297" y="120782"/>
                    <a:pt x="2608976" y="117446"/>
                  </a:cubicBezTo>
                  <a:cubicBezTo>
                    <a:pt x="2620282" y="115185"/>
                    <a:pt x="2631446" y="112224"/>
                    <a:pt x="2642532" y="109057"/>
                  </a:cubicBezTo>
                  <a:cubicBezTo>
                    <a:pt x="2651035" y="106628"/>
                    <a:pt x="2659120" y="102813"/>
                    <a:pt x="2667699" y="100668"/>
                  </a:cubicBezTo>
                  <a:cubicBezTo>
                    <a:pt x="2681532" y="97210"/>
                    <a:pt x="2695888" y="96031"/>
                    <a:pt x="2709644" y="92279"/>
                  </a:cubicBezTo>
                  <a:cubicBezTo>
                    <a:pt x="2726706" y="87626"/>
                    <a:pt x="2742533" y="78408"/>
                    <a:pt x="2759978" y="75501"/>
                  </a:cubicBezTo>
                  <a:cubicBezTo>
                    <a:pt x="2793534" y="69908"/>
                    <a:pt x="2827643" y="66974"/>
                    <a:pt x="2860646" y="58723"/>
                  </a:cubicBezTo>
                  <a:cubicBezTo>
                    <a:pt x="2871831" y="55927"/>
                    <a:pt x="2883116" y="53501"/>
                    <a:pt x="2894202" y="50334"/>
                  </a:cubicBezTo>
                  <a:cubicBezTo>
                    <a:pt x="2902705" y="47905"/>
                    <a:pt x="2910737" y="43863"/>
                    <a:pt x="2919369" y="41945"/>
                  </a:cubicBezTo>
                  <a:cubicBezTo>
                    <a:pt x="2935973" y="38255"/>
                    <a:pt x="2953071" y="37120"/>
                    <a:pt x="2969703" y="33556"/>
                  </a:cubicBezTo>
                  <a:cubicBezTo>
                    <a:pt x="3041418" y="18189"/>
                    <a:pt x="3026899" y="36609"/>
                    <a:pt x="3045204" y="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26856" y="2827479"/>
              <a:ext cx="9527" cy="133494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736600" y="1685925"/>
            <a:ext cx="3071813" cy="2476500"/>
            <a:chOff x="736738" y="1686187"/>
            <a:chExt cx="3071864" cy="2476238"/>
          </a:xfrm>
        </p:grpSpPr>
        <p:sp>
          <p:nvSpPr>
            <p:cNvPr id="13" name="Freeform 12"/>
            <p:cNvSpPr/>
            <p:nvPr/>
          </p:nvSpPr>
          <p:spPr>
            <a:xfrm>
              <a:off x="736738" y="2398900"/>
              <a:ext cx="3071864" cy="1763525"/>
            </a:xfrm>
            <a:custGeom>
              <a:avLst/>
              <a:gdLst>
                <a:gd name="connsiteX0" fmla="*/ 0 w 3061982"/>
                <a:gd name="connsiteY0" fmla="*/ 1744910 h 1744910"/>
                <a:gd name="connsiteX1" fmla="*/ 33556 w 3061982"/>
                <a:gd name="connsiteY1" fmla="*/ 1702965 h 1744910"/>
                <a:gd name="connsiteX2" fmla="*/ 92279 w 3061982"/>
                <a:gd name="connsiteY2" fmla="*/ 1644243 h 1744910"/>
                <a:gd name="connsiteX3" fmla="*/ 109057 w 3061982"/>
                <a:gd name="connsiteY3" fmla="*/ 1619076 h 1744910"/>
                <a:gd name="connsiteX4" fmla="*/ 184558 w 3061982"/>
                <a:gd name="connsiteY4" fmla="*/ 1577131 h 1744910"/>
                <a:gd name="connsiteX5" fmla="*/ 209725 w 3061982"/>
                <a:gd name="connsiteY5" fmla="*/ 1560353 h 1744910"/>
                <a:gd name="connsiteX6" fmla="*/ 234892 w 3061982"/>
                <a:gd name="connsiteY6" fmla="*/ 1551964 h 1744910"/>
                <a:gd name="connsiteX7" fmla="*/ 268448 w 3061982"/>
                <a:gd name="connsiteY7" fmla="*/ 1535186 h 1744910"/>
                <a:gd name="connsiteX8" fmla="*/ 293615 w 3061982"/>
                <a:gd name="connsiteY8" fmla="*/ 1526797 h 1744910"/>
                <a:gd name="connsiteX9" fmla="*/ 377505 w 3061982"/>
                <a:gd name="connsiteY9" fmla="*/ 1468074 h 1744910"/>
                <a:gd name="connsiteX10" fmla="*/ 436228 w 3061982"/>
                <a:gd name="connsiteY10" fmla="*/ 1442907 h 1744910"/>
                <a:gd name="connsiteX11" fmla="*/ 486562 w 3061982"/>
                <a:gd name="connsiteY11" fmla="*/ 1400962 h 1744910"/>
                <a:gd name="connsiteX12" fmla="*/ 511729 w 3061982"/>
                <a:gd name="connsiteY12" fmla="*/ 1384184 h 1744910"/>
                <a:gd name="connsiteX13" fmla="*/ 536896 w 3061982"/>
                <a:gd name="connsiteY13" fmla="*/ 1359017 h 1744910"/>
                <a:gd name="connsiteX14" fmla="*/ 562063 w 3061982"/>
                <a:gd name="connsiteY14" fmla="*/ 1350628 h 1744910"/>
                <a:gd name="connsiteX15" fmla="*/ 612397 w 3061982"/>
                <a:gd name="connsiteY15" fmla="*/ 1308683 h 1744910"/>
                <a:gd name="connsiteX16" fmla="*/ 662730 w 3061982"/>
                <a:gd name="connsiteY16" fmla="*/ 1275127 h 1744910"/>
                <a:gd name="connsiteX17" fmla="*/ 738231 w 3061982"/>
                <a:gd name="connsiteY17" fmla="*/ 1216404 h 1744910"/>
                <a:gd name="connsiteX18" fmla="*/ 788565 w 3061982"/>
                <a:gd name="connsiteY18" fmla="*/ 1199626 h 1744910"/>
                <a:gd name="connsiteX19" fmla="*/ 838899 w 3061982"/>
                <a:gd name="connsiteY19" fmla="*/ 1182848 h 1744910"/>
                <a:gd name="connsiteX20" fmla="*/ 864066 w 3061982"/>
                <a:gd name="connsiteY20" fmla="*/ 1174459 h 1744910"/>
                <a:gd name="connsiteX21" fmla="*/ 889233 w 3061982"/>
                <a:gd name="connsiteY21" fmla="*/ 1149292 h 1744910"/>
                <a:gd name="connsiteX22" fmla="*/ 914400 w 3061982"/>
                <a:gd name="connsiteY22" fmla="*/ 1140903 h 1744910"/>
                <a:gd name="connsiteX23" fmla="*/ 947956 w 3061982"/>
                <a:gd name="connsiteY23" fmla="*/ 1124125 h 1744910"/>
                <a:gd name="connsiteX24" fmla="*/ 1031846 w 3061982"/>
                <a:gd name="connsiteY24" fmla="*/ 1065402 h 1744910"/>
                <a:gd name="connsiteX25" fmla="*/ 1082180 w 3061982"/>
                <a:gd name="connsiteY25" fmla="*/ 1048624 h 1744910"/>
                <a:gd name="connsiteX26" fmla="*/ 1132514 w 3061982"/>
                <a:gd name="connsiteY26" fmla="*/ 1006679 h 1744910"/>
                <a:gd name="connsiteX27" fmla="*/ 1166070 w 3061982"/>
                <a:gd name="connsiteY27" fmla="*/ 998290 h 1744910"/>
                <a:gd name="connsiteX28" fmla="*/ 1199626 w 3061982"/>
                <a:gd name="connsiteY28" fmla="*/ 981512 h 1744910"/>
                <a:gd name="connsiteX29" fmla="*/ 1224793 w 3061982"/>
                <a:gd name="connsiteY29" fmla="*/ 973123 h 1744910"/>
                <a:gd name="connsiteX30" fmla="*/ 1258349 w 3061982"/>
                <a:gd name="connsiteY30" fmla="*/ 947956 h 1744910"/>
                <a:gd name="connsiteX31" fmla="*/ 1308683 w 3061982"/>
                <a:gd name="connsiteY31" fmla="*/ 914400 h 1744910"/>
                <a:gd name="connsiteX32" fmla="*/ 1333850 w 3061982"/>
                <a:gd name="connsiteY32" fmla="*/ 889233 h 1744910"/>
                <a:gd name="connsiteX33" fmla="*/ 1359017 w 3061982"/>
                <a:gd name="connsiteY33" fmla="*/ 880844 h 1744910"/>
                <a:gd name="connsiteX34" fmla="*/ 1384184 w 3061982"/>
                <a:gd name="connsiteY34" fmla="*/ 864066 h 1744910"/>
                <a:gd name="connsiteX35" fmla="*/ 1468074 w 3061982"/>
                <a:gd name="connsiteY35" fmla="*/ 838899 h 1744910"/>
                <a:gd name="connsiteX36" fmla="*/ 1493241 w 3061982"/>
                <a:gd name="connsiteY36" fmla="*/ 830510 h 1744910"/>
                <a:gd name="connsiteX37" fmla="*/ 1543574 w 3061982"/>
                <a:gd name="connsiteY37" fmla="*/ 788565 h 1744910"/>
                <a:gd name="connsiteX38" fmla="*/ 1568741 w 3061982"/>
                <a:gd name="connsiteY38" fmla="*/ 780177 h 1744910"/>
                <a:gd name="connsiteX39" fmla="*/ 1593908 w 3061982"/>
                <a:gd name="connsiteY39" fmla="*/ 755010 h 1744910"/>
                <a:gd name="connsiteX40" fmla="*/ 1619075 w 3061982"/>
                <a:gd name="connsiteY40" fmla="*/ 746621 h 1744910"/>
                <a:gd name="connsiteX41" fmla="*/ 1635853 w 3061982"/>
                <a:gd name="connsiteY41" fmla="*/ 721454 h 1744910"/>
                <a:gd name="connsiteX42" fmla="*/ 1686187 w 3061982"/>
                <a:gd name="connsiteY42" fmla="*/ 704676 h 1744910"/>
                <a:gd name="connsiteX43" fmla="*/ 1711354 w 3061982"/>
                <a:gd name="connsiteY43" fmla="*/ 696287 h 1744910"/>
                <a:gd name="connsiteX44" fmla="*/ 1761688 w 3061982"/>
                <a:gd name="connsiteY44" fmla="*/ 671120 h 1744910"/>
                <a:gd name="connsiteX45" fmla="*/ 1820411 w 3061982"/>
                <a:gd name="connsiteY45" fmla="*/ 637564 h 1744910"/>
                <a:gd name="connsiteX46" fmla="*/ 1845578 w 3061982"/>
                <a:gd name="connsiteY46" fmla="*/ 629175 h 1744910"/>
                <a:gd name="connsiteX47" fmla="*/ 1870745 w 3061982"/>
                <a:gd name="connsiteY47" fmla="*/ 612397 h 1744910"/>
                <a:gd name="connsiteX48" fmla="*/ 1895912 w 3061982"/>
                <a:gd name="connsiteY48" fmla="*/ 604008 h 1744910"/>
                <a:gd name="connsiteX49" fmla="*/ 1921079 w 3061982"/>
                <a:gd name="connsiteY49" fmla="*/ 587230 h 1744910"/>
                <a:gd name="connsiteX50" fmla="*/ 1979802 w 3061982"/>
                <a:gd name="connsiteY50" fmla="*/ 570452 h 1744910"/>
                <a:gd name="connsiteX51" fmla="*/ 2004969 w 3061982"/>
                <a:gd name="connsiteY51" fmla="*/ 553674 h 1744910"/>
                <a:gd name="connsiteX52" fmla="*/ 2030136 w 3061982"/>
                <a:gd name="connsiteY52" fmla="*/ 545285 h 1744910"/>
                <a:gd name="connsiteX53" fmla="*/ 2080470 w 3061982"/>
                <a:gd name="connsiteY53" fmla="*/ 511729 h 1744910"/>
                <a:gd name="connsiteX54" fmla="*/ 2105637 w 3061982"/>
                <a:gd name="connsiteY54" fmla="*/ 494951 h 1744910"/>
                <a:gd name="connsiteX55" fmla="*/ 2181138 w 3061982"/>
                <a:gd name="connsiteY55" fmla="*/ 461395 h 1744910"/>
                <a:gd name="connsiteX56" fmla="*/ 2206305 w 3061982"/>
                <a:gd name="connsiteY56" fmla="*/ 453006 h 1744910"/>
                <a:gd name="connsiteX57" fmla="*/ 2231472 w 3061982"/>
                <a:gd name="connsiteY57" fmla="*/ 436228 h 1744910"/>
                <a:gd name="connsiteX58" fmla="*/ 2256639 w 3061982"/>
                <a:gd name="connsiteY58" fmla="*/ 427839 h 1744910"/>
                <a:gd name="connsiteX59" fmla="*/ 2306973 w 3061982"/>
                <a:gd name="connsiteY59" fmla="*/ 402672 h 1744910"/>
                <a:gd name="connsiteX60" fmla="*/ 2357307 w 3061982"/>
                <a:gd name="connsiteY60" fmla="*/ 369116 h 1744910"/>
                <a:gd name="connsiteX61" fmla="*/ 2407641 w 3061982"/>
                <a:gd name="connsiteY61" fmla="*/ 343949 h 1744910"/>
                <a:gd name="connsiteX62" fmla="*/ 2432808 w 3061982"/>
                <a:gd name="connsiteY62" fmla="*/ 318782 h 1744910"/>
                <a:gd name="connsiteX63" fmla="*/ 2508308 w 3061982"/>
                <a:gd name="connsiteY63" fmla="*/ 293615 h 1744910"/>
                <a:gd name="connsiteX64" fmla="*/ 2533475 w 3061982"/>
                <a:gd name="connsiteY64" fmla="*/ 285226 h 1744910"/>
                <a:gd name="connsiteX65" fmla="*/ 2583809 w 3061982"/>
                <a:gd name="connsiteY65" fmla="*/ 260059 h 1744910"/>
                <a:gd name="connsiteX66" fmla="*/ 2608976 w 3061982"/>
                <a:gd name="connsiteY66" fmla="*/ 234892 h 1744910"/>
                <a:gd name="connsiteX67" fmla="*/ 2726422 w 3061982"/>
                <a:gd name="connsiteY67" fmla="*/ 201336 h 1744910"/>
                <a:gd name="connsiteX68" fmla="*/ 2751589 w 3061982"/>
                <a:gd name="connsiteY68" fmla="*/ 184558 h 1744910"/>
                <a:gd name="connsiteX69" fmla="*/ 2801923 w 3061982"/>
                <a:gd name="connsiteY69" fmla="*/ 167780 h 1744910"/>
                <a:gd name="connsiteX70" fmla="*/ 2860646 w 3061982"/>
                <a:gd name="connsiteY70" fmla="*/ 134224 h 1744910"/>
                <a:gd name="connsiteX71" fmla="*/ 2910980 w 3061982"/>
                <a:gd name="connsiteY71" fmla="*/ 100668 h 1744910"/>
                <a:gd name="connsiteX72" fmla="*/ 2936147 w 3061982"/>
                <a:gd name="connsiteY72" fmla="*/ 83890 h 1744910"/>
                <a:gd name="connsiteX73" fmla="*/ 2961314 w 3061982"/>
                <a:gd name="connsiteY73" fmla="*/ 58723 h 1744910"/>
                <a:gd name="connsiteX74" fmla="*/ 2986481 w 3061982"/>
                <a:gd name="connsiteY74" fmla="*/ 41945 h 1744910"/>
                <a:gd name="connsiteX75" fmla="*/ 3036815 w 3061982"/>
                <a:gd name="connsiteY75" fmla="*/ 25167 h 1744910"/>
                <a:gd name="connsiteX76" fmla="*/ 3061982 w 3061982"/>
                <a:gd name="connsiteY76" fmla="*/ 0 h 174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061982" h="1744910">
                  <a:moveTo>
                    <a:pt x="0" y="1744910"/>
                  </a:moveTo>
                  <a:cubicBezTo>
                    <a:pt x="11185" y="1730928"/>
                    <a:pt x="23025" y="1717446"/>
                    <a:pt x="33556" y="1702965"/>
                  </a:cubicBezTo>
                  <a:cubicBezTo>
                    <a:pt x="76632" y="1643736"/>
                    <a:pt x="45959" y="1659683"/>
                    <a:pt x="92279" y="1644243"/>
                  </a:cubicBezTo>
                  <a:cubicBezTo>
                    <a:pt x="97872" y="1635854"/>
                    <a:pt x="101469" y="1625715"/>
                    <a:pt x="109057" y="1619076"/>
                  </a:cubicBezTo>
                  <a:cubicBezTo>
                    <a:pt x="179592" y="1557358"/>
                    <a:pt x="134629" y="1602096"/>
                    <a:pt x="184558" y="1577131"/>
                  </a:cubicBezTo>
                  <a:cubicBezTo>
                    <a:pt x="193576" y="1572622"/>
                    <a:pt x="200707" y="1564862"/>
                    <a:pt x="209725" y="1560353"/>
                  </a:cubicBezTo>
                  <a:cubicBezTo>
                    <a:pt x="217634" y="1556398"/>
                    <a:pt x="226764" y="1555447"/>
                    <a:pt x="234892" y="1551964"/>
                  </a:cubicBezTo>
                  <a:cubicBezTo>
                    <a:pt x="246386" y="1547038"/>
                    <a:pt x="256954" y="1540112"/>
                    <a:pt x="268448" y="1535186"/>
                  </a:cubicBezTo>
                  <a:cubicBezTo>
                    <a:pt x="276576" y="1531703"/>
                    <a:pt x="285885" y="1531091"/>
                    <a:pt x="293615" y="1526797"/>
                  </a:cubicBezTo>
                  <a:cubicBezTo>
                    <a:pt x="385424" y="1475792"/>
                    <a:pt x="307126" y="1512061"/>
                    <a:pt x="377505" y="1468074"/>
                  </a:cubicBezTo>
                  <a:cubicBezTo>
                    <a:pt x="447331" y="1424433"/>
                    <a:pt x="379143" y="1471449"/>
                    <a:pt x="436228" y="1442907"/>
                  </a:cubicBezTo>
                  <a:cubicBezTo>
                    <a:pt x="467470" y="1427286"/>
                    <a:pt x="458732" y="1424153"/>
                    <a:pt x="486562" y="1400962"/>
                  </a:cubicBezTo>
                  <a:cubicBezTo>
                    <a:pt x="494307" y="1394507"/>
                    <a:pt x="503984" y="1390639"/>
                    <a:pt x="511729" y="1384184"/>
                  </a:cubicBezTo>
                  <a:cubicBezTo>
                    <a:pt x="520843" y="1376589"/>
                    <a:pt x="527025" y="1365598"/>
                    <a:pt x="536896" y="1359017"/>
                  </a:cubicBezTo>
                  <a:cubicBezTo>
                    <a:pt x="544254" y="1354112"/>
                    <a:pt x="553674" y="1353424"/>
                    <a:pt x="562063" y="1350628"/>
                  </a:cubicBezTo>
                  <a:cubicBezTo>
                    <a:pt x="635597" y="1277094"/>
                    <a:pt x="542313" y="1367087"/>
                    <a:pt x="612397" y="1308683"/>
                  </a:cubicBezTo>
                  <a:cubicBezTo>
                    <a:pt x="654290" y="1273772"/>
                    <a:pt x="618501" y="1289870"/>
                    <a:pt x="662730" y="1275127"/>
                  </a:cubicBezTo>
                  <a:cubicBezTo>
                    <a:pt x="684445" y="1253412"/>
                    <a:pt x="708128" y="1226438"/>
                    <a:pt x="738231" y="1216404"/>
                  </a:cubicBezTo>
                  <a:lnTo>
                    <a:pt x="788565" y="1199626"/>
                  </a:lnTo>
                  <a:lnTo>
                    <a:pt x="838899" y="1182848"/>
                  </a:lnTo>
                  <a:lnTo>
                    <a:pt x="864066" y="1174459"/>
                  </a:lnTo>
                  <a:cubicBezTo>
                    <a:pt x="872455" y="1166070"/>
                    <a:pt x="879362" y="1155873"/>
                    <a:pt x="889233" y="1149292"/>
                  </a:cubicBezTo>
                  <a:cubicBezTo>
                    <a:pt x="896591" y="1144387"/>
                    <a:pt x="906272" y="1144386"/>
                    <a:pt x="914400" y="1140903"/>
                  </a:cubicBezTo>
                  <a:cubicBezTo>
                    <a:pt x="925894" y="1135977"/>
                    <a:pt x="936771" y="1129718"/>
                    <a:pt x="947956" y="1124125"/>
                  </a:cubicBezTo>
                  <a:cubicBezTo>
                    <a:pt x="974224" y="1084724"/>
                    <a:pt x="966592" y="1087153"/>
                    <a:pt x="1031846" y="1065402"/>
                  </a:cubicBezTo>
                  <a:lnTo>
                    <a:pt x="1082180" y="1048624"/>
                  </a:lnTo>
                  <a:cubicBezTo>
                    <a:pt x="1097297" y="1033507"/>
                    <a:pt x="1112075" y="1015439"/>
                    <a:pt x="1132514" y="1006679"/>
                  </a:cubicBezTo>
                  <a:cubicBezTo>
                    <a:pt x="1143111" y="1002137"/>
                    <a:pt x="1155275" y="1002338"/>
                    <a:pt x="1166070" y="998290"/>
                  </a:cubicBezTo>
                  <a:cubicBezTo>
                    <a:pt x="1177779" y="993899"/>
                    <a:pt x="1188132" y="986438"/>
                    <a:pt x="1199626" y="981512"/>
                  </a:cubicBezTo>
                  <a:cubicBezTo>
                    <a:pt x="1207754" y="978029"/>
                    <a:pt x="1216404" y="975919"/>
                    <a:pt x="1224793" y="973123"/>
                  </a:cubicBezTo>
                  <a:cubicBezTo>
                    <a:pt x="1235978" y="964734"/>
                    <a:pt x="1246895" y="955974"/>
                    <a:pt x="1258349" y="947956"/>
                  </a:cubicBezTo>
                  <a:cubicBezTo>
                    <a:pt x="1274869" y="936392"/>
                    <a:pt x="1294424" y="928659"/>
                    <a:pt x="1308683" y="914400"/>
                  </a:cubicBezTo>
                  <a:cubicBezTo>
                    <a:pt x="1317072" y="906011"/>
                    <a:pt x="1323979" y="895814"/>
                    <a:pt x="1333850" y="889233"/>
                  </a:cubicBezTo>
                  <a:cubicBezTo>
                    <a:pt x="1341208" y="884328"/>
                    <a:pt x="1351108" y="884799"/>
                    <a:pt x="1359017" y="880844"/>
                  </a:cubicBezTo>
                  <a:cubicBezTo>
                    <a:pt x="1368035" y="876335"/>
                    <a:pt x="1374971" y="868161"/>
                    <a:pt x="1384184" y="864066"/>
                  </a:cubicBezTo>
                  <a:cubicBezTo>
                    <a:pt x="1420069" y="848117"/>
                    <a:pt x="1433911" y="848660"/>
                    <a:pt x="1468074" y="838899"/>
                  </a:cubicBezTo>
                  <a:cubicBezTo>
                    <a:pt x="1476577" y="836470"/>
                    <a:pt x="1484852" y="833306"/>
                    <a:pt x="1493241" y="830510"/>
                  </a:cubicBezTo>
                  <a:cubicBezTo>
                    <a:pt x="1511791" y="811960"/>
                    <a:pt x="1520218" y="800243"/>
                    <a:pt x="1543574" y="788565"/>
                  </a:cubicBezTo>
                  <a:cubicBezTo>
                    <a:pt x="1551483" y="784610"/>
                    <a:pt x="1560352" y="782973"/>
                    <a:pt x="1568741" y="780177"/>
                  </a:cubicBezTo>
                  <a:cubicBezTo>
                    <a:pt x="1577130" y="771788"/>
                    <a:pt x="1584037" y="761591"/>
                    <a:pt x="1593908" y="755010"/>
                  </a:cubicBezTo>
                  <a:cubicBezTo>
                    <a:pt x="1601266" y="750105"/>
                    <a:pt x="1612170" y="752145"/>
                    <a:pt x="1619075" y="746621"/>
                  </a:cubicBezTo>
                  <a:cubicBezTo>
                    <a:pt x="1626948" y="740323"/>
                    <a:pt x="1627303" y="726798"/>
                    <a:pt x="1635853" y="721454"/>
                  </a:cubicBezTo>
                  <a:cubicBezTo>
                    <a:pt x="1650850" y="712081"/>
                    <a:pt x="1669409" y="710269"/>
                    <a:pt x="1686187" y="704676"/>
                  </a:cubicBezTo>
                  <a:cubicBezTo>
                    <a:pt x="1694576" y="701880"/>
                    <a:pt x="1703996" y="701192"/>
                    <a:pt x="1711354" y="696287"/>
                  </a:cubicBezTo>
                  <a:cubicBezTo>
                    <a:pt x="1783479" y="648204"/>
                    <a:pt x="1692224" y="705852"/>
                    <a:pt x="1761688" y="671120"/>
                  </a:cubicBezTo>
                  <a:cubicBezTo>
                    <a:pt x="1845938" y="628995"/>
                    <a:pt x="1717460" y="681686"/>
                    <a:pt x="1820411" y="637564"/>
                  </a:cubicBezTo>
                  <a:cubicBezTo>
                    <a:pt x="1828539" y="634081"/>
                    <a:pt x="1837669" y="633130"/>
                    <a:pt x="1845578" y="629175"/>
                  </a:cubicBezTo>
                  <a:cubicBezTo>
                    <a:pt x="1854596" y="624666"/>
                    <a:pt x="1861727" y="616906"/>
                    <a:pt x="1870745" y="612397"/>
                  </a:cubicBezTo>
                  <a:cubicBezTo>
                    <a:pt x="1878654" y="608442"/>
                    <a:pt x="1888003" y="607963"/>
                    <a:pt x="1895912" y="604008"/>
                  </a:cubicBezTo>
                  <a:cubicBezTo>
                    <a:pt x="1904930" y="599499"/>
                    <a:pt x="1911812" y="591202"/>
                    <a:pt x="1921079" y="587230"/>
                  </a:cubicBezTo>
                  <a:cubicBezTo>
                    <a:pt x="1958709" y="571103"/>
                    <a:pt x="1947152" y="586777"/>
                    <a:pt x="1979802" y="570452"/>
                  </a:cubicBezTo>
                  <a:cubicBezTo>
                    <a:pt x="1988820" y="565943"/>
                    <a:pt x="1995951" y="558183"/>
                    <a:pt x="2004969" y="553674"/>
                  </a:cubicBezTo>
                  <a:cubicBezTo>
                    <a:pt x="2012878" y="549719"/>
                    <a:pt x="2022406" y="549579"/>
                    <a:pt x="2030136" y="545285"/>
                  </a:cubicBezTo>
                  <a:cubicBezTo>
                    <a:pt x="2047763" y="535492"/>
                    <a:pt x="2063692" y="522914"/>
                    <a:pt x="2080470" y="511729"/>
                  </a:cubicBezTo>
                  <a:cubicBezTo>
                    <a:pt x="2088859" y="506136"/>
                    <a:pt x="2096072" y="498139"/>
                    <a:pt x="2105637" y="494951"/>
                  </a:cubicBezTo>
                  <a:cubicBezTo>
                    <a:pt x="2235494" y="451665"/>
                    <a:pt x="2101373" y="501277"/>
                    <a:pt x="2181138" y="461395"/>
                  </a:cubicBezTo>
                  <a:cubicBezTo>
                    <a:pt x="2189047" y="457440"/>
                    <a:pt x="2198396" y="456961"/>
                    <a:pt x="2206305" y="453006"/>
                  </a:cubicBezTo>
                  <a:cubicBezTo>
                    <a:pt x="2215323" y="448497"/>
                    <a:pt x="2222454" y="440737"/>
                    <a:pt x="2231472" y="436228"/>
                  </a:cubicBezTo>
                  <a:cubicBezTo>
                    <a:pt x="2239381" y="432273"/>
                    <a:pt x="2248730" y="431794"/>
                    <a:pt x="2256639" y="427839"/>
                  </a:cubicBezTo>
                  <a:cubicBezTo>
                    <a:pt x="2321688" y="395314"/>
                    <a:pt x="2243715" y="423758"/>
                    <a:pt x="2306973" y="402672"/>
                  </a:cubicBezTo>
                  <a:cubicBezTo>
                    <a:pt x="2354681" y="354964"/>
                    <a:pt x="2308744" y="393397"/>
                    <a:pt x="2357307" y="369116"/>
                  </a:cubicBezTo>
                  <a:cubicBezTo>
                    <a:pt x="2422356" y="336591"/>
                    <a:pt x="2344383" y="365035"/>
                    <a:pt x="2407641" y="343949"/>
                  </a:cubicBezTo>
                  <a:cubicBezTo>
                    <a:pt x="2416030" y="335560"/>
                    <a:pt x="2422437" y="324544"/>
                    <a:pt x="2432808" y="318782"/>
                  </a:cubicBezTo>
                  <a:cubicBezTo>
                    <a:pt x="2432810" y="318781"/>
                    <a:pt x="2495724" y="297810"/>
                    <a:pt x="2508308" y="293615"/>
                  </a:cubicBezTo>
                  <a:cubicBezTo>
                    <a:pt x="2516697" y="290819"/>
                    <a:pt x="2526117" y="290131"/>
                    <a:pt x="2533475" y="285226"/>
                  </a:cubicBezTo>
                  <a:cubicBezTo>
                    <a:pt x="2566000" y="263543"/>
                    <a:pt x="2549077" y="271636"/>
                    <a:pt x="2583809" y="260059"/>
                  </a:cubicBezTo>
                  <a:cubicBezTo>
                    <a:pt x="2592198" y="251670"/>
                    <a:pt x="2598176" y="239801"/>
                    <a:pt x="2608976" y="234892"/>
                  </a:cubicBezTo>
                  <a:cubicBezTo>
                    <a:pt x="2626555" y="226901"/>
                    <a:pt x="2705361" y="215376"/>
                    <a:pt x="2726422" y="201336"/>
                  </a:cubicBezTo>
                  <a:cubicBezTo>
                    <a:pt x="2734811" y="195743"/>
                    <a:pt x="2742376" y="188653"/>
                    <a:pt x="2751589" y="184558"/>
                  </a:cubicBezTo>
                  <a:cubicBezTo>
                    <a:pt x="2767750" y="177375"/>
                    <a:pt x="2801923" y="167780"/>
                    <a:pt x="2801923" y="167780"/>
                  </a:cubicBezTo>
                  <a:cubicBezTo>
                    <a:pt x="2858429" y="111274"/>
                    <a:pt x="2793048" y="168023"/>
                    <a:pt x="2860646" y="134224"/>
                  </a:cubicBezTo>
                  <a:cubicBezTo>
                    <a:pt x="2878682" y="125206"/>
                    <a:pt x="2894202" y="111853"/>
                    <a:pt x="2910980" y="100668"/>
                  </a:cubicBezTo>
                  <a:cubicBezTo>
                    <a:pt x="2919369" y="95075"/>
                    <a:pt x="2929018" y="91019"/>
                    <a:pt x="2936147" y="83890"/>
                  </a:cubicBezTo>
                  <a:cubicBezTo>
                    <a:pt x="2944536" y="75501"/>
                    <a:pt x="2952200" y="66318"/>
                    <a:pt x="2961314" y="58723"/>
                  </a:cubicBezTo>
                  <a:cubicBezTo>
                    <a:pt x="2969059" y="52268"/>
                    <a:pt x="2977268" y="46040"/>
                    <a:pt x="2986481" y="41945"/>
                  </a:cubicBezTo>
                  <a:cubicBezTo>
                    <a:pt x="3002642" y="34762"/>
                    <a:pt x="3036815" y="25167"/>
                    <a:pt x="3036815" y="25167"/>
                  </a:cubicBezTo>
                  <a:lnTo>
                    <a:pt x="3061982" y="0"/>
                  </a:ln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791139" y="1686187"/>
              <a:ext cx="9525" cy="744459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1203325"/>
            <a:ext cx="491490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1477963" y="3087688"/>
            <a:ext cx="0" cy="11414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3124200" y="2332038"/>
            <a:ext cx="15875" cy="18970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784725" y="1944688"/>
            <a:ext cx="0" cy="22844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482975" y="3232150"/>
            <a:ext cx="5551488" cy="3522663"/>
            <a:chOff x="3482826" y="3231978"/>
            <a:chExt cx="5552253" cy="3522690"/>
          </a:xfrm>
        </p:grpSpPr>
        <p:graphicFrame>
          <p:nvGraphicFramePr>
            <p:cNvPr id="4" name="Chart 3"/>
            <p:cNvGraphicFramePr>
              <a:graphicFrameLocks/>
            </p:cNvGraphicFramePr>
            <p:nvPr/>
          </p:nvGraphicFramePr>
          <p:xfrm>
            <a:off x="3482826" y="3231978"/>
            <a:ext cx="5552253" cy="3522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0" name="Straight Connector 9"/>
            <p:cNvCxnSpPr/>
            <p:nvPr/>
          </p:nvCxnSpPr>
          <p:spPr>
            <a:xfrm flipH="1" flipV="1">
              <a:off x="4060756" y="5646585"/>
              <a:ext cx="48012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 flipH="1" flipV="1">
            <a:off x="2293938" y="2925763"/>
            <a:ext cx="14287" cy="13033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92075" y="349250"/>
            <a:ext cx="84645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Econ Combined Technologies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43500" y="1058863"/>
            <a:ext cx="384175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600" dirty="0">
                <a:latin typeface="+mj-lt"/>
              </a:rPr>
              <a:t>Equal IRR’s-10% Wind PPA of $56 Solar PPA of $165  Combined $95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7700" y="2563813"/>
            <a:ext cx="8556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PTC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4060825" y="5211763"/>
            <a:ext cx="48006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8750" y="4492625"/>
            <a:ext cx="3373438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dirty="0">
                <a:latin typeface="+mj-lt"/>
              </a:rPr>
              <a:t>NCF</a:t>
            </a:r>
          </a:p>
          <a:p>
            <a:pPr algn="ctr" eaLnBrk="1" hangingPunct="1">
              <a:defRPr/>
            </a:pPr>
            <a:r>
              <a:rPr lang="en-US" sz="3600" dirty="0">
                <a:latin typeface="+mj-lt"/>
              </a:rPr>
              <a:t>Wind: 0.407</a:t>
            </a:r>
          </a:p>
          <a:p>
            <a:pPr algn="ctr" eaLnBrk="1" hangingPunct="1">
              <a:defRPr/>
            </a:pPr>
            <a:r>
              <a:rPr lang="en-US" sz="3600" dirty="0">
                <a:latin typeface="+mj-lt"/>
              </a:rPr>
              <a:t>Solar: 0.19-0.27</a:t>
            </a:r>
          </a:p>
          <a:p>
            <a:pPr algn="ctr" eaLnBrk="1" hangingPunct="1">
              <a:defRPr/>
            </a:pPr>
            <a:r>
              <a:rPr lang="en-US" sz="3600" dirty="0">
                <a:latin typeface="+mj-lt"/>
              </a:rPr>
              <a:t>Combined: 0.592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3063"/>
            <a:ext cx="91440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Storage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2963" y="1373188"/>
            <a:ext cx="7458075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Persistence leads to storage</a:t>
            </a:r>
          </a:p>
          <a:p>
            <a:pPr eaLnBrk="1" hangingPunct="1">
              <a:defRPr/>
            </a:pPr>
            <a:endParaRPr lang="en-US" sz="2800" dirty="0">
              <a:latin typeface="+mj-lt"/>
            </a:endParaRP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Options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Concentrated Solar Power (water)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Super-Capacitors (voltage control)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Hydrogen (tanks &amp; water)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Pumped Hydro (large amount of water)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Compressed air (temperature &amp; geography)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Fly wheels (short duration)</a:t>
            </a:r>
          </a:p>
          <a:p>
            <a:pPr eaLnBrk="1" hangingPunct="1">
              <a:defRPr/>
            </a:pPr>
            <a:r>
              <a:rPr lang="en-US" sz="2800" dirty="0">
                <a:latin typeface="+mj-lt"/>
              </a:rPr>
              <a:t>	Batteries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089025"/>
            <a:ext cx="9144000" cy="200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Approach and Methodology</a:t>
            </a:r>
          </a:p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Data</a:t>
            </a:r>
          </a:p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Wind Power</a:t>
            </a:r>
          </a:p>
          <a:p>
            <a:pPr algn="ctr" eaLnBrk="1" hangingPunct="1">
              <a:defRPr/>
            </a:pPr>
            <a:endParaRPr lang="en-US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97175"/>
            <a:ext cx="9144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Solar Only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35375"/>
            <a:ext cx="9144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Combining Technologies</a:t>
            </a:r>
          </a:p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Design Options</a:t>
            </a:r>
          </a:p>
          <a:p>
            <a:pPr algn="ctr" eaLnBrk="1" hangingPunct="1">
              <a:defRPr/>
            </a:pPr>
            <a:r>
              <a:rPr lang="en-US" sz="3200" dirty="0">
                <a:latin typeface="+mj-lt"/>
              </a:rPr>
              <a:t>Conclusion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395288"/>
            <a:ext cx="9144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Outline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4448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Conclusion</a:t>
            </a: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4" t="-1060" b="9470"/>
          <a:stretch>
            <a:fillRect/>
          </a:stretch>
        </p:blipFill>
        <p:spPr bwMode="auto">
          <a:xfrm>
            <a:off x="2365375" y="1127125"/>
            <a:ext cx="6775450" cy="55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" y="1192213"/>
            <a:ext cx="2646363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atin typeface="+mj-lt"/>
              </a:rPr>
              <a:t>More reliable power being delivered closer to the loads stabilizes the grid and reduces losses.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792538" y="5842000"/>
            <a:ext cx="3087687" cy="881063"/>
            <a:chOff x="3792248" y="5842054"/>
            <a:chExt cx="3088123" cy="881616"/>
          </a:xfrm>
        </p:grpSpPr>
        <p:sp>
          <p:nvSpPr>
            <p:cNvPr id="7" name="Oval 6"/>
            <p:cNvSpPr/>
            <p:nvPr/>
          </p:nvSpPr>
          <p:spPr>
            <a:xfrm>
              <a:off x="3792248" y="6377378"/>
              <a:ext cx="638265" cy="3462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242106" y="5842054"/>
              <a:ext cx="638265" cy="3462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338388" y="1704975"/>
            <a:ext cx="4541837" cy="519113"/>
            <a:chOff x="2338750" y="1704884"/>
            <a:chExt cx="4541621" cy="519309"/>
          </a:xfrm>
        </p:grpSpPr>
        <p:sp>
          <p:nvSpPr>
            <p:cNvPr id="5" name="Oval 4"/>
            <p:cNvSpPr/>
            <p:nvPr/>
          </p:nvSpPr>
          <p:spPr>
            <a:xfrm>
              <a:off x="4218261" y="1704884"/>
              <a:ext cx="639732" cy="3462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242226" y="1704884"/>
              <a:ext cx="638145" cy="3462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338750" y="1877987"/>
              <a:ext cx="638145" cy="3462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-41275" y="4403725"/>
            <a:ext cx="5057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6600"/>
              <a:t>However…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63563"/>
            <a:ext cx="89090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775" y="3116263"/>
            <a:ext cx="89090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“If demand for solar continued to soar, traditional utilities could soon face serious problems, from ‘</a:t>
            </a:r>
            <a:r>
              <a:rPr lang="en-US" altLang="en-US" sz="2400" u="sng"/>
              <a:t>declining retail sales</a:t>
            </a:r>
            <a:r>
              <a:rPr lang="en-US" altLang="en-US" sz="2400"/>
              <a:t>’ and a ‘loss of customers’ to ‘potential obsolescence,’ according to a presentation prepared for the group.”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4775" y="4699000"/>
            <a:ext cx="89090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“The warning… became a call to arms for the electricity providers in nearly every corner of the nation.  …The industry and it’s fossil-fuel supporters are waging a determined campaign to stop a </a:t>
            </a:r>
            <a:r>
              <a:rPr lang="en-US" altLang="en-US" sz="2400" u="sng"/>
              <a:t>solar insurgency</a:t>
            </a:r>
            <a:r>
              <a:rPr lang="en-US" altLang="en-US" sz="2400"/>
              <a:t> that is rattling the boardrooms of the country’s government-regulated electric monopolies.”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03675" y="638175"/>
            <a:ext cx="453548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Arizona is imposing a monthly surcharge for net metering.  New Mexico is considering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Turbine with storm approach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865313"/>
            <a:ext cx="3357563" cy="49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56268"/>
          <a:stretch>
            <a:fillRect/>
          </a:stretch>
        </p:blipFill>
        <p:spPr bwMode="auto">
          <a:xfrm>
            <a:off x="5248275" y="12700"/>
            <a:ext cx="389572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2652713" y="963613"/>
            <a:ext cx="2900362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66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TTUS_Seal_RVS_stack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1690688"/>
            <a:ext cx="5478463" cy="204470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63525"/>
            <a:ext cx="81915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Approach and Methodology</a:t>
            </a:r>
          </a:p>
        </p:txBody>
      </p:sp>
      <p:pic>
        <p:nvPicPr>
          <p:cNvPr id="6147" name="Picture 5" descr="off-grid-home-rendering-toronto-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1425"/>
            <a:ext cx="569277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1241425"/>
            <a:ext cx="4021137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http://www.eco-trees.org/wp-content/uploads/2009/05/windfarm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9" b="7042"/>
          <a:stretch>
            <a:fillRect/>
          </a:stretch>
        </p:blipFill>
        <p:spPr bwMode="auto">
          <a:xfrm>
            <a:off x="5486400" y="3954463"/>
            <a:ext cx="365760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131888"/>
            <a:ext cx="7562850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To date, no Utility-scale study of the combined technologies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52413" y="4202113"/>
            <a:ext cx="5518150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High-fidelity, hub-height wind data with co-located 5-minute solar data (</a:t>
            </a:r>
            <a:r>
              <a:rPr lang="en-US" sz="2400" dirty="0" err="1" smtClean="0">
                <a:latin typeface="+mj-lt"/>
              </a:rPr>
              <a:t>MesoNet</a:t>
            </a:r>
            <a:r>
              <a:rPr lang="en-US" sz="2400" dirty="0" smtClean="0">
                <a:latin typeface="+mj-lt"/>
              </a:rPr>
              <a:t>) 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966788" y="4986338"/>
            <a:ext cx="5064125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Estimate wind, solar, and combined output for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92113"/>
            <a:ext cx="91440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Data</a:t>
            </a:r>
          </a:p>
        </p:txBody>
      </p:sp>
      <p:pic>
        <p:nvPicPr>
          <p:cNvPr id="4" name="Picture 255" descr="P925001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0" r="25745" b="5884"/>
          <a:stretch>
            <a:fillRect/>
          </a:stretch>
        </p:blipFill>
        <p:spPr bwMode="auto">
          <a:xfrm>
            <a:off x="0" y="1150938"/>
            <a:ext cx="3444875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ACY2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1" r="35313" b="8955"/>
          <a:stretch>
            <a:fillRect/>
          </a:stretch>
        </p:blipFill>
        <p:spPr bwMode="auto">
          <a:xfrm>
            <a:off x="6270625" y="1150938"/>
            <a:ext cx="2873375" cy="542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" descr="200-27005 Gill UVW Anemome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" t="2689" r="3999" b="7227"/>
          <a:stretch>
            <a:fillRect/>
          </a:stretch>
        </p:blipFill>
        <p:spPr bwMode="auto">
          <a:xfrm>
            <a:off x="2054225" y="2649538"/>
            <a:ext cx="1390650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9" t="36096" r="28101" b="40593"/>
          <a:stretch>
            <a:fillRect/>
          </a:stretch>
        </p:blipFill>
        <p:spPr bwMode="auto">
          <a:xfrm>
            <a:off x="4645025" y="5011738"/>
            <a:ext cx="16256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3444875" y="1487488"/>
            <a:ext cx="3968750" cy="3416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n-lt"/>
              </a:rPr>
              <a:t>High-fidelity Wind data at</a:t>
            </a:r>
          </a:p>
          <a:p>
            <a:pPr eaLnBrk="1" hangingPunct="1">
              <a:defRPr/>
            </a:pPr>
            <a:r>
              <a:rPr lang="en-US" sz="2400" dirty="0" smtClean="0">
                <a:latin typeface="+mn-lt"/>
              </a:rPr>
              <a:t>10-199 m and at 74 meters</a:t>
            </a:r>
          </a:p>
          <a:p>
            <a:pPr eaLnBrk="1" hangingPunct="1">
              <a:defRPr/>
            </a:pPr>
            <a:endParaRPr lang="en-US" sz="2400" dirty="0" smtClean="0">
              <a:latin typeface="+mn-lt"/>
            </a:endParaRPr>
          </a:p>
          <a:p>
            <a:pPr eaLnBrk="1" hangingPunct="1">
              <a:defRPr/>
            </a:pPr>
            <a:r>
              <a:rPr lang="en-US" sz="2400" dirty="0" smtClean="0">
                <a:latin typeface="+mn-lt"/>
              </a:rPr>
              <a:t>Correlated with 78-meter tower and 3-cup anemometer</a:t>
            </a:r>
          </a:p>
          <a:p>
            <a:pPr eaLnBrk="1" hangingPunct="1">
              <a:defRPr/>
            </a:pPr>
            <a:endParaRPr lang="en-US" sz="2400" dirty="0" smtClean="0">
              <a:latin typeface="+mn-lt"/>
            </a:endParaRPr>
          </a:p>
          <a:p>
            <a:pPr eaLnBrk="1" hangingPunct="1">
              <a:defRPr/>
            </a:pPr>
            <a:r>
              <a:rPr lang="en-US" sz="2400" dirty="0" smtClean="0">
                <a:latin typeface="+mn-lt"/>
              </a:rPr>
              <a:t>10-meter wind speeds and solar from West Texas </a:t>
            </a:r>
            <a:r>
              <a:rPr lang="en-US" sz="2400" dirty="0" err="1" smtClean="0">
                <a:latin typeface="+mn-lt"/>
              </a:rPr>
              <a:t>MesoNet</a:t>
            </a:r>
            <a:endParaRPr lang="en-US" sz="2400" dirty="0" smtClean="0">
              <a:latin typeface="+mn-lt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09638" y="5603875"/>
            <a:ext cx="26955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/>
              <a:t>Photo curtsey Dr. Ian Giammanco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56438" y="6318250"/>
            <a:ext cx="2087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/>
              <a:t>Photo curtsey Wes Burgett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6988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Big Data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41300" y="4367213"/>
            <a:ext cx="4854575" cy="2443162"/>
            <a:chOff x="240665" y="4366896"/>
            <a:chExt cx="4855716" cy="2443797"/>
          </a:xfrm>
        </p:grpSpPr>
        <p:pic>
          <p:nvPicPr>
            <p:cNvPr id="8202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" r="7594" b="2856"/>
            <a:stretch>
              <a:fillRect/>
            </a:stretch>
          </p:blipFill>
          <p:spPr bwMode="auto">
            <a:xfrm>
              <a:off x="240665" y="4366896"/>
              <a:ext cx="3631639" cy="2443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1"/>
            <p:cNvSpPr txBox="1">
              <a:spLocks noChangeArrowheads="1"/>
            </p:cNvSpPr>
            <p:nvPr/>
          </p:nvSpPr>
          <p:spPr bwMode="auto">
            <a:xfrm>
              <a:off x="1814248" y="4597143"/>
              <a:ext cx="3282133" cy="46208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dirty="0" smtClean="0">
                  <a:latin typeface="+mj-lt"/>
                </a:rPr>
                <a:t>74-meter shear exponent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1206500"/>
            <a:ext cx="5608638" cy="3160713"/>
            <a:chOff x="0" y="1206659"/>
            <a:chExt cx="5608320" cy="3160237"/>
          </a:xfrm>
        </p:grpSpPr>
        <p:pic>
          <p:nvPicPr>
            <p:cNvPr id="8200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" t="2856" r="7857" b="2856"/>
            <a:stretch>
              <a:fillRect/>
            </a:stretch>
          </p:blipFill>
          <p:spPr bwMode="auto">
            <a:xfrm>
              <a:off x="0" y="1206659"/>
              <a:ext cx="5590686" cy="3160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"/>
            <p:cNvSpPr txBox="1">
              <a:spLocks noChangeArrowheads="1"/>
            </p:cNvSpPr>
            <p:nvPr/>
          </p:nvSpPr>
          <p:spPr bwMode="auto">
            <a:xfrm>
              <a:off x="2836702" y="1659029"/>
              <a:ext cx="2771618" cy="4618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dirty="0" smtClean="0">
                  <a:latin typeface="+mj-lt"/>
                </a:rPr>
                <a:t>74-meter Histogram</a:t>
              </a: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37100" y="1658938"/>
            <a:ext cx="4433888" cy="4237037"/>
            <a:chOff x="4737100" y="1659294"/>
            <a:chExt cx="4433448" cy="4236314"/>
          </a:xfrm>
        </p:grpSpPr>
        <p:pic>
          <p:nvPicPr>
            <p:cNvPr id="8198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3" r="8658"/>
            <a:stretch>
              <a:fillRect/>
            </a:stretch>
          </p:blipFill>
          <p:spPr bwMode="auto">
            <a:xfrm>
              <a:off x="4737100" y="2121257"/>
              <a:ext cx="4406900" cy="3774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546645" y="1659294"/>
              <a:ext cx="3623903" cy="523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2800" dirty="0">
                  <a:latin typeface="+mn-lt"/>
                </a:rPr>
                <a:t>Seasonality by location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6988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Wind Power</a:t>
            </a: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" t="1904" r="7526"/>
          <a:stretch>
            <a:fillRect/>
          </a:stretch>
        </p:blipFill>
        <p:spPr bwMode="auto">
          <a:xfrm>
            <a:off x="100013" y="1293813"/>
            <a:ext cx="3757612" cy="2846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031" r="6230" b="1825"/>
          <a:stretch>
            <a:fillRect/>
          </a:stretch>
        </p:blipFill>
        <p:spPr bwMode="auto">
          <a:xfrm>
            <a:off x="3603625" y="2568575"/>
            <a:ext cx="5540375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031" r="5988" b="1825"/>
          <a:stretch>
            <a:fillRect/>
          </a:stretch>
        </p:blipFill>
        <p:spPr bwMode="auto">
          <a:xfrm>
            <a:off x="4895850" y="2922588"/>
            <a:ext cx="39592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Oval 9"/>
          <p:cNvSpPr>
            <a:spLocks noChangeArrowheads="1"/>
          </p:cNvSpPr>
          <p:nvPr/>
        </p:nvSpPr>
        <p:spPr bwMode="auto">
          <a:xfrm>
            <a:off x="4381500" y="5451475"/>
            <a:ext cx="169863" cy="18415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0248" name="AutoShape 10"/>
          <p:cNvCxnSpPr>
            <a:cxnSpLocks noChangeShapeType="1"/>
            <a:stCxn id="10247" idx="0"/>
          </p:cNvCxnSpPr>
          <p:nvPr/>
        </p:nvCxnSpPr>
        <p:spPr bwMode="auto">
          <a:xfrm flipV="1">
            <a:off x="4467225" y="3352800"/>
            <a:ext cx="693738" cy="2098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655638" y="1360488"/>
            <a:ext cx="20161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+mn-lt"/>
              </a:rPr>
              <a:t>CDF graph of wind power</a:t>
            </a:r>
          </a:p>
        </p:txBody>
      </p:sp>
      <p:sp>
        <p:nvSpPr>
          <p:cNvPr id="3" name="Oval 2"/>
          <p:cNvSpPr/>
          <p:nvPr/>
        </p:nvSpPr>
        <p:spPr>
          <a:xfrm>
            <a:off x="3436938" y="1346200"/>
            <a:ext cx="512762" cy="7381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4638" y="3433763"/>
            <a:ext cx="336550" cy="5270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74638" y="3884613"/>
            <a:ext cx="3040062" cy="1922462"/>
            <a:chOff x="274675" y="3885008"/>
            <a:chExt cx="3040215" cy="1922339"/>
          </a:xfrm>
        </p:grpSpPr>
        <p:sp>
          <p:nvSpPr>
            <p:cNvPr id="18" name="TextBox 17"/>
            <p:cNvSpPr txBox="1"/>
            <p:nvPr/>
          </p:nvSpPr>
          <p:spPr>
            <a:xfrm>
              <a:off x="274675" y="4423136"/>
              <a:ext cx="3040215" cy="13842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2800" dirty="0">
                  <a:latin typeface="+mn-lt"/>
                </a:rPr>
                <a:t>Firming wind with diesel or natural gas generation</a:t>
              </a:r>
            </a:p>
          </p:txBody>
        </p:sp>
        <p:cxnSp>
          <p:nvCxnSpPr>
            <p:cNvPr id="9229" name="AutoShape 10"/>
            <p:cNvCxnSpPr>
              <a:cxnSpLocks noChangeShapeType="1"/>
              <a:endCxn id="11" idx="5"/>
            </p:cNvCxnSpPr>
            <p:nvPr/>
          </p:nvCxnSpPr>
          <p:spPr bwMode="auto">
            <a:xfrm flipH="1" flipV="1">
              <a:off x="562056" y="3885008"/>
              <a:ext cx="920630" cy="7163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3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519113" y="5056188"/>
            <a:ext cx="4052887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PPA vs. Merchant Plan</a:t>
            </a: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Multi-year layout</a:t>
            </a:r>
          </a:p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IRR/NPV graphs (Combined)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5" y="371475"/>
            <a:ext cx="914400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Economics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643438" y="2414588"/>
            <a:ext cx="81121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70" t="24475" r="10313" b="15797"/>
          <a:stretch>
            <a:fillRect/>
          </a:stretch>
        </p:blipFill>
        <p:spPr bwMode="auto">
          <a:xfrm>
            <a:off x="60325" y="1220788"/>
            <a:ext cx="6137275" cy="38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925" y="1866900"/>
            <a:ext cx="428625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dirty="0">
                <a:latin typeface="+mn-lt"/>
              </a:rPr>
              <a:t>2009 Wind Technologies Market Report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441825" y="3746500"/>
            <a:ext cx="4705350" cy="2833688"/>
            <a:chOff x="4438650" y="4024818"/>
            <a:chExt cx="4492625" cy="2635250"/>
          </a:xfrm>
        </p:grpSpPr>
        <p:pic>
          <p:nvPicPr>
            <p:cNvPr id="10273" name="Chart 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8650" y="4024818"/>
              <a:ext cx="4492625" cy="2635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5238956" y="4253650"/>
              <a:ext cx="1915883" cy="369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dirty="0">
                  <a:latin typeface="+mj-lt"/>
                </a:rPr>
                <a:t>Natural Gas Prices</a:t>
              </a:r>
            </a:p>
          </p:txBody>
        </p: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2176463" y="2536825"/>
            <a:ext cx="2466975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latin typeface="+mj-lt"/>
              </a:rPr>
              <a:t>2013 Average cost of $1,630/kW</a:t>
            </a: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2063750" y="6575425"/>
            <a:ext cx="70834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/>
              <a:t>http://emp.lbl.gov/sites/all/files/2013-wind-technologies-market-report-ppt.pdf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316413" y="2174875"/>
          <a:ext cx="4830762" cy="81438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25903"/>
                <a:gridCol w="783781"/>
                <a:gridCol w="771082"/>
                <a:gridCol w="963779"/>
                <a:gridCol w="857746"/>
                <a:gridCol w="828471"/>
              </a:tblGrid>
              <a:tr h="568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 Year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Delivered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Capacity Factor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Estimated 2009 cost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Cost/Watt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One-year ICC/AEP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Wind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3,564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40.7%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$2,120,000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$   2.12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$  0.60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54" marR="6855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3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79413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Solar Only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1775" y="1303338"/>
            <a:ext cx="258762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600" dirty="0">
                <a:latin typeface="+mj-lt"/>
              </a:rPr>
              <a:t>Fixed</a:t>
            </a:r>
          </a:p>
          <a:p>
            <a:pPr eaLnBrk="1" hangingPunct="1">
              <a:defRPr/>
            </a:pPr>
            <a:r>
              <a:rPr lang="en-US" sz="3600" dirty="0">
                <a:latin typeface="+mj-lt"/>
              </a:rPr>
              <a:t>Single-Axis</a:t>
            </a:r>
          </a:p>
          <a:p>
            <a:pPr eaLnBrk="1" hangingPunct="1">
              <a:defRPr/>
            </a:pPr>
            <a:r>
              <a:rPr lang="en-US" sz="3600" dirty="0">
                <a:latin typeface="+mj-lt"/>
              </a:rPr>
              <a:t>Dual-Axis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" t="1666" r="8928" b="1190"/>
          <a:stretch>
            <a:fillRect/>
          </a:stretch>
        </p:blipFill>
        <p:spPr bwMode="auto">
          <a:xfrm>
            <a:off x="2819400" y="1176338"/>
            <a:ext cx="3203575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904" r="7143" b="1666"/>
          <a:stretch>
            <a:fillRect/>
          </a:stretch>
        </p:blipFill>
        <p:spPr bwMode="auto">
          <a:xfrm>
            <a:off x="5973763" y="1176338"/>
            <a:ext cx="3148012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8" t="1904" r="8749" b="2618"/>
          <a:stretch>
            <a:fillRect/>
          </a:stretch>
        </p:blipFill>
        <p:spPr bwMode="auto">
          <a:xfrm>
            <a:off x="4833938" y="3873500"/>
            <a:ext cx="3482975" cy="2857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8812213" y="1192213"/>
            <a:ext cx="274637" cy="2778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49963" y="2100263"/>
            <a:ext cx="525462" cy="14779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25463" y="3873500"/>
            <a:ext cx="3484562" cy="2960688"/>
            <a:chOff x="526256" y="3873096"/>
            <a:chExt cx="3484562" cy="2960687"/>
          </a:xfrm>
        </p:grpSpPr>
        <p:pic>
          <p:nvPicPr>
            <p:cNvPr id="11274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5" t="1904" r="9106"/>
            <a:stretch>
              <a:fillRect/>
            </a:stretch>
          </p:blipFill>
          <p:spPr bwMode="auto">
            <a:xfrm>
              <a:off x="526256" y="3873096"/>
              <a:ext cx="3484562" cy="29606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881981" y="5841595"/>
              <a:ext cx="1144587" cy="5508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00"/>
            <a:ext cx="363220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97263" y="1284288"/>
          <a:ext cx="5483225" cy="1279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9846"/>
                <a:gridCol w="512427"/>
                <a:gridCol w="662214"/>
                <a:gridCol w="567611"/>
                <a:gridCol w="591262"/>
                <a:gridCol w="867185"/>
                <a:gridCol w="741048"/>
                <a:gridCol w="701631"/>
              </a:tblGrid>
              <a:tr h="653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1 Year Compare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No. of Panels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MWh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Produced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Net Cap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Factor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% increase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Est. Cost w/o T-1603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cost/Watt AC w/o    T-1603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One-year ICC/AEP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5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Fixed Solar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6570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1,687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19.3 %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$5,303,715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  5.15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3.14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5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Single-Axis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5900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2,235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25.5 %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32.5%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$4,809,090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  4.94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2.15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5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Dual-Axis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5600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2,341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26.7 %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38.8%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$4,665,830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  4.95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$   1.99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371475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Economics</a:t>
            </a:r>
          </a:p>
        </p:txBody>
      </p:sp>
      <p:pic>
        <p:nvPicPr>
          <p:cNvPr id="15412" name="Char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3919538"/>
            <a:ext cx="45275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37100" y="2711450"/>
            <a:ext cx="30035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dirty="0">
                <a:latin typeface="+mj-lt"/>
              </a:rPr>
              <a:t>Modules: $2.25 / Watt</a:t>
            </a:r>
          </a:p>
          <a:p>
            <a:pPr algn="ctr" eaLnBrk="1" hangingPunct="1">
              <a:defRPr/>
            </a:pPr>
            <a:r>
              <a:rPr lang="en-US" sz="2400" dirty="0">
                <a:latin typeface="+mj-lt"/>
              </a:rPr>
              <a:t>Labor: $2.90 / Watt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86" t="23932" r="11128" b="19186"/>
          <a:stretch>
            <a:fillRect/>
          </a:stretch>
        </p:blipFill>
        <p:spPr bwMode="auto">
          <a:xfrm>
            <a:off x="4935538" y="3667125"/>
            <a:ext cx="41402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646464"/>
      </a:lt2>
      <a:accent1>
        <a:srgbClr val="B50C00"/>
      </a:accent1>
      <a:accent2>
        <a:srgbClr val="052147"/>
      </a:accent2>
      <a:accent3>
        <a:srgbClr val="FFFFFF"/>
      </a:accent3>
      <a:accent4>
        <a:srgbClr val="000000"/>
      </a:accent4>
      <a:accent5>
        <a:srgbClr val="D7AAAA"/>
      </a:accent5>
      <a:accent6>
        <a:srgbClr val="041D3F"/>
      </a:accent6>
      <a:hlink>
        <a:srgbClr val="BD8C00"/>
      </a:hlink>
      <a:folHlink>
        <a:srgbClr val="3F4A13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FF11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C00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50C00"/>
        </a:accent1>
        <a:accent2>
          <a:srgbClr val="052147"/>
        </a:accent2>
        <a:accent3>
          <a:srgbClr val="FFFFFF"/>
        </a:accent3>
        <a:accent4>
          <a:srgbClr val="000000"/>
        </a:accent4>
        <a:accent5>
          <a:srgbClr val="D7AAAA"/>
        </a:accent5>
        <a:accent6>
          <a:srgbClr val="041D3F"/>
        </a:accent6>
        <a:hlink>
          <a:srgbClr val="BD8C00"/>
        </a:hlink>
        <a:folHlink>
          <a:srgbClr val="3F4A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646464"/>
    </a:lt2>
    <a:accent1>
      <a:srgbClr val="B50C00"/>
    </a:accent1>
    <a:accent2>
      <a:srgbClr val="052147"/>
    </a:accent2>
    <a:accent3>
      <a:srgbClr val="FFFFFF"/>
    </a:accent3>
    <a:accent4>
      <a:srgbClr val="000000"/>
    </a:accent4>
    <a:accent5>
      <a:srgbClr val="D7AAAA"/>
    </a:accent5>
    <a:accent6>
      <a:srgbClr val="041D3F"/>
    </a:accent6>
    <a:hlink>
      <a:srgbClr val="BD8C00"/>
    </a:hlink>
    <a:folHlink>
      <a:srgbClr val="3F4A13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5986</TotalTime>
  <Words>561</Words>
  <Application>Microsoft Office PowerPoint</Application>
  <PresentationFormat>On-screen Show (4:3)</PresentationFormat>
  <Paragraphs>176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Times New Roman</vt:lpstr>
      <vt:lpstr>Wingdings</vt:lpstr>
      <vt:lpstr>Calibri</vt:lpstr>
      <vt:lpstr>Default Design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Presentation Diva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Lori Randel</dc:creator>
  <cp:lastModifiedBy>Tom Acker</cp:lastModifiedBy>
  <cp:revision>211</cp:revision>
  <cp:lastPrinted>2005-08-11T16:18:25Z</cp:lastPrinted>
  <dcterms:created xsi:type="dcterms:W3CDTF">2005-04-19T19:05:52Z</dcterms:created>
  <dcterms:modified xsi:type="dcterms:W3CDTF">2015-06-09T17:21:03Z</dcterms:modified>
</cp:coreProperties>
</file>