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31"/>
  </p:notesMasterIdLst>
  <p:sldIdLst>
    <p:sldId id="256" r:id="rId2"/>
    <p:sldId id="265" r:id="rId3"/>
    <p:sldId id="263" r:id="rId4"/>
    <p:sldId id="264" r:id="rId5"/>
    <p:sldId id="286" r:id="rId6"/>
    <p:sldId id="266" r:id="rId7"/>
    <p:sldId id="274" r:id="rId8"/>
    <p:sldId id="27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87" r:id="rId17"/>
    <p:sldId id="288" r:id="rId18"/>
    <p:sldId id="289" r:id="rId19"/>
    <p:sldId id="290" r:id="rId20"/>
    <p:sldId id="291" r:id="rId21"/>
    <p:sldId id="292" r:id="rId22"/>
    <p:sldId id="276" r:id="rId23"/>
    <p:sldId id="277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heme" Target="theme/theme1.xml"/><Relationship Id="rId3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FE3B7-9E91-44C3-B766-10E7A8F08A88}" type="datetimeFigureOut">
              <a:rPr lang="zh-CN" altLang="en-US" smtClean="0"/>
              <a:pPr/>
              <a:t>12/3/12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FE965-A03B-4932-9E9C-2913C8296E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5F597-F1D9-4D4D-AF2D-F3D18C70D631}" type="datetimeFigureOut">
              <a:rPr lang="en-US" smtClean="0"/>
              <a:pPr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7B8A9-D752-433E-84F8-4CF7AB9C8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hyperlink" Target="http://opendsa.cc.vt.edu/teacher_view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ashaffer/Aalto--" TargetMode="External"/><Relationship Id="rId3" Type="http://schemas.openxmlformats.org/officeDocument/2006/relationships/hyperlink" Target="http://opendsa.cc.vt.ed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hyperlink" Target="http://opendsa.cc.vt.edu/teacher_view/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CS5604: Final Presentation</a:t>
            </a:r>
            <a:br>
              <a:rPr lang="en-US" dirty="0" smtClean="0"/>
            </a:br>
            <a:r>
              <a:rPr lang="en-US" dirty="0" err="1" smtClean="0"/>
              <a:t>ProjOpenDSA</a:t>
            </a:r>
            <a:r>
              <a:rPr lang="en-US" dirty="0" smtClean="0"/>
              <a:t>: Log Support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Victoria </a:t>
            </a:r>
            <a:r>
              <a:rPr lang="en-US" dirty="0" err="1" smtClean="0"/>
              <a:t>Suwardiman</a:t>
            </a:r>
            <a:endParaRPr lang="en-US" dirty="0"/>
          </a:p>
          <a:p>
            <a:r>
              <a:rPr lang="en-US" dirty="0" err="1" smtClean="0"/>
              <a:t>Anand</a:t>
            </a:r>
            <a:r>
              <a:rPr lang="en-US" dirty="0" smtClean="0"/>
              <a:t> </a:t>
            </a:r>
            <a:r>
              <a:rPr lang="en-US" dirty="0" err="1" smtClean="0"/>
              <a:t>Swaminathan</a:t>
            </a:r>
            <a:endParaRPr lang="en-US" dirty="0" smtClean="0"/>
          </a:p>
          <a:p>
            <a:r>
              <a:rPr lang="en-US" dirty="0" err="1" smtClean="0"/>
              <a:t>Shiyi</a:t>
            </a:r>
            <a:r>
              <a:rPr lang="en-US" dirty="0" smtClean="0"/>
              <a:t> Wei</a:t>
            </a:r>
          </a:p>
          <a:p>
            <a:r>
              <a:rPr lang="en-US" dirty="0" smtClean="0"/>
              <a:t>Department of Computer Science, Virginia Tech</a:t>
            </a:r>
          </a:p>
          <a:p>
            <a:r>
              <a:rPr lang="en-US" dirty="0" smtClean="0"/>
              <a:t>December 4, 2012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533400" y="274637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400" b="0" dirty="0">
                <a:latin typeface="+mj-lt"/>
              </a:rPr>
              <a:t>Module View - Expanded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477765" y="1471948"/>
            <a:ext cx="8285234" cy="535956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400" b="0" dirty="0">
                <a:latin typeface="+mj-lt"/>
              </a:rPr>
              <a:t>Proficient Exercises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52" name="Shape 52"/>
          <p:cNvSpPr/>
          <p:nvPr/>
        </p:nvSpPr>
        <p:spPr>
          <a:xfrm>
            <a:off x="483024" y="1600200"/>
            <a:ext cx="8208041" cy="500262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49675" y="226337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400" b="0" dirty="0">
                <a:latin typeface="+mj-lt"/>
              </a:rPr>
              <a:t>Exercises to be taken up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460459" y="1596690"/>
            <a:ext cx="8208030" cy="504825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400" b="0" dirty="0">
                <a:latin typeface="+mj-lt"/>
              </a:rPr>
              <a:t>Exercises to be taken up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465213" y="1550400"/>
            <a:ext cx="8221587" cy="5067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477297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000" b="0" dirty="0">
                <a:latin typeface="+mj-lt"/>
              </a:rPr>
              <a:t>Challenges </a:t>
            </a:r>
            <a:r>
              <a:rPr lang="en" sz="4000" b="0" dirty="0" smtClean="0">
                <a:latin typeface="+mj-lt"/>
              </a:rPr>
              <a:t>faced</a:t>
            </a:r>
            <a:r>
              <a:rPr lang="en" sz="4400" b="0" dirty="0" smtClean="0">
                <a:latin typeface="+mj-lt"/>
              </a:rPr>
              <a:t/>
            </a:r>
            <a:br>
              <a:rPr lang="en" sz="4400" b="0" dirty="0" smtClean="0">
                <a:latin typeface="+mj-lt"/>
              </a:rPr>
            </a:br>
            <a:r>
              <a:rPr lang="en" sz="4400" b="0" dirty="0" smtClean="0">
                <a:latin typeface="+mj-lt"/>
              </a:rPr>
              <a:t> </a:t>
            </a:r>
            <a:r>
              <a:rPr lang="en" sz="3200" b="0" dirty="0">
                <a:latin typeface="+mj-lt"/>
              </a:rPr>
              <a:t>(Mainly the  performance of the system)</a:t>
            </a:r>
            <a:endParaRPr lang="en" sz="4000" b="0" dirty="0">
              <a:latin typeface="+mj-lt"/>
            </a:endParaRP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The data in database was not in proper format.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There were comma separated values in certain fields due to which inner join could not be performed.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The number of exercises is too high. 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Also the number of user exercises- Entries of a exercise for each user is even higher.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Wrong testing data in the live database.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The exercises had to be merged into each modules.</a:t>
            </a:r>
          </a:p>
          <a:p>
            <a:pPr marL="457200" lvl="0" indent="-39370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The page took 20 seconds to load.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400" b="0" dirty="0">
                <a:latin typeface="+mj-lt"/>
              </a:rPr>
              <a:t>Solutions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407014"/>
            <a:ext cx="8229600" cy="51608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Initially we tried to implement the page rendering through ajax. (didn't work)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Tried to paginate entries by filtering at the controllers. (Views.py) - (also didn't work)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Since SQL is the fastest, I filtered out the entries at the database level - (worked out pretty well). 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A order of N is anytime better than order of N</a:t>
            </a:r>
            <a:r>
              <a:rPr lang="en" sz="2600" baseline="30000" dirty="0">
                <a:ea typeface="Georgia"/>
                <a:cs typeface="Georgia"/>
                <a:sym typeface="Georgia"/>
              </a:rPr>
              <a:t>2</a:t>
            </a:r>
            <a:r>
              <a:rPr lang="en" sz="2600" dirty="0">
                <a:ea typeface="Georgia"/>
                <a:cs typeface="Georgia"/>
                <a:sym typeface="Georgia"/>
              </a:rPr>
              <a:t> irrespective of the extra space used.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 After all the optimizations the page now loads in less than 1 second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Instructor View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08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ctr" rtl="0">
              <a:spcBef>
                <a:spcPts val="64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b="0" i="0" u="sng" strike="noStrike" cap="none" baseline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http://opendsa.cc.vt.edu/teacher_view/</a:t>
            </a: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Allows instructor to see full students’ exercise 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summary</a:t>
            </a:r>
            <a:r>
              <a:rPr lang="en-US" dirty="0" smtClean="0"/>
              <a:t>, as well as exercises’ student summary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Displays each student’s statuses for exercises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Displays each student’s total score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Ability to export table to CSV file for 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dirty="0" smtClean="0"/>
              <a:t>Displays students in each category for each exercise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Exercise Summary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828850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CSV File</a:t>
            </a:r>
          </a:p>
        </p:txBody>
      </p:sp>
      <p:sp>
        <p:nvSpPr>
          <p:cNvPr id="192" name="Shape 192"/>
          <p:cNvSpPr/>
          <p:nvPr/>
        </p:nvSpPr>
        <p:spPr>
          <a:xfrm>
            <a:off x="763639" y="1600200"/>
            <a:ext cx="7616719" cy="45259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Summary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8887" y="1296481"/>
            <a:ext cx="3948113" cy="5261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OpenDSA</a:t>
            </a:r>
            <a:r>
              <a:rPr lang="en-US" dirty="0" smtClean="0"/>
              <a:t> Recap</a:t>
            </a:r>
          </a:p>
          <a:p>
            <a:r>
              <a:rPr lang="en-US" dirty="0" smtClean="0"/>
              <a:t>Log Support Recap</a:t>
            </a:r>
          </a:p>
          <a:p>
            <a:r>
              <a:rPr lang="en-US" dirty="0" smtClean="0"/>
              <a:t>Student View</a:t>
            </a:r>
          </a:p>
          <a:p>
            <a:r>
              <a:rPr lang="en-US" dirty="0" smtClean="0"/>
              <a:t>Instructor View</a:t>
            </a:r>
          </a:p>
          <a:p>
            <a:r>
              <a:rPr lang="en-US" dirty="0" smtClean="0"/>
              <a:t>Developer View</a:t>
            </a:r>
          </a:p>
          <a:p>
            <a:r>
              <a:rPr lang="en-US" dirty="0" smtClean="0"/>
              <a:t>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Display: because of extensive number of rows and columns for users and exercises, scrolling can cause lack of readability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Storage: having an online view is accessible, but not useful for an instructor’s recordkeeping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Performance: because of database schema, it is expensive to read information from various tables, causes the page to load very slowly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Solutions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1706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Display: Fixed table headers, as well as columns in order to keep the labels fixed while looking at individual student’s row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Storage: Export to a CSV file option allows instructor to download the table and filter it for various purposes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Performance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dirty="0" smtClean="0"/>
              <a:t>S</a:t>
            </a:r>
            <a:r>
              <a:rPr lang="en-US" sz="3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tored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procedures in the database to query tables for single or subset of rows versus returning all entries to filter in view</a:t>
            </a:r>
            <a:endParaRPr lang="en-US" sz="3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Developer View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Developers/Researchers would like to</a:t>
            </a:r>
          </a:p>
          <a:p>
            <a:pPr lvl="1"/>
            <a:r>
              <a:rPr lang="en-US" altLang="zh-CN" dirty="0" smtClean="0"/>
              <a:t>Improve the system contents</a:t>
            </a:r>
          </a:p>
          <a:p>
            <a:pPr lvl="1"/>
            <a:r>
              <a:rPr lang="en-US" altLang="zh-CN" dirty="0" smtClean="0"/>
              <a:t>Summarize the student behavior</a:t>
            </a:r>
          </a:p>
          <a:p>
            <a:r>
              <a:rPr lang="en-US" altLang="zh-CN" dirty="0" smtClean="0"/>
              <a:t>Visualization of individual student’s activity</a:t>
            </a:r>
          </a:p>
          <a:p>
            <a:pPr lvl="1"/>
            <a:r>
              <a:rPr lang="en-US" altLang="zh-CN" dirty="0" smtClean="0"/>
              <a:t>Overall performance</a:t>
            </a:r>
          </a:p>
          <a:p>
            <a:pPr lvl="1"/>
            <a:r>
              <a:rPr lang="en-US" altLang="zh-CN" dirty="0" smtClean="0"/>
              <a:t>Exercise summary and details</a:t>
            </a:r>
          </a:p>
          <a:p>
            <a:r>
              <a:rPr lang="en-US" altLang="zh-CN" dirty="0" smtClean="0"/>
              <a:t>Information retrieval from log data</a:t>
            </a:r>
          </a:p>
          <a:p>
            <a:pPr lvl="1"/>
            <a:r>
              <a:rPr lang="en-US" altLang="zh-CN" dirty="0" smtClean="0"/>
              <a:t>More than 20 million button click</a:t>
            </a:r>
            <a:r>
              <a:rPr lang="en-US" altLang="zh-CN" dirty="0" smtClean="0"/>
              <a:t> interactions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943600"/>
            <a:ext cx="41910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developer view is available at:</a:t>
            </a:r>
          </a:p>
          <a:p>
            <a:r>
              <a:rPr lang="en-US" altLang="zh-CN" dirty="0" smtClean="0"/>
              <a:t>http://opendsa.cc.vt.edu/developer_view/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Proficiency Dates Distribution</a:t>
            </a:r>
            <a:endParaRPr lang="zh-CN" alt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1981200" cy="12224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519" y="4343400"/>
            <a:ext cx="1977081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68844" y="1219200"/>
            <a:ext cx="6575156" cy="407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直接箭头连接符 5"/>
          <p:cNvCxnSpPr>
            <a:stCxn id="8" idx="3"/>
            <a:endCxn id="5" idx="1"/>
          </p:cNvCxnSpPr>
          <p:nvPr/>
        </p:nvCxnSpPr>
        <p:spPr>
          <a:xfrm>
            <a:off x="2133600" y="2363822"/>
            <a:ext cx="435244" cy="8948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8486" y="2667000"/>
            <a:ext cx="642551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直接箭头连接符 11"/>
          <p:cNvCxnSpPr>
            <a:stCxn id="10" idx="3"/>
            <a:endCxn id="11" idx="1"/>
          </p:cNvCxnSpPr>
          <p:nvPr/>
        </p:nvCxnSpPr>
        <p:spPr>
          <a:xfrm flipV="1">
            <a:off x="2133600" y="4648200"/>
            <a:ext cx="584886" cy="304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Module Loading Frequency</a:t>
            </a:r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" y="1656358"/>
            <a:ext cx="9142795" cy="5049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Exercise Summary: Time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7712697" cy="5021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椭圆 5"/>
          <p:cNvSpPr/>
          <p:nvPr/>
        </p:nvSpPr>
        <p:spPr>
          <a:xfrm>
            <a:off x="7010400" y="4343400"/>
            <a:ext cx="838200" cy="228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791200" y="4343400"/>
            <a:ext cx="838200" cy="228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286000" y="3810000"/>
            <a:ext cx="838200" cy="2819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Exercise Summary: Visits</a:t>
            </a:r>
            <a:endParaRPr lang="zh-CN" altLang="en-US" dirty="0"/>
          </a:p>
        </p:txBody>
      </p:sp>
      <p:pic>
        <p:nvPicPr>
          <p:cNvPr id="8" name="Picture 7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295400"/>
            <a:ext cx="4090863" cy="5392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Exercise Details</a:t>
            </a:r>
            <a:endParaRPr lang="zh-CN" altLang="en-US" dirty="0"/>
          </a:p>
        </p:txBody>
      </p:sp>
      <p:pic>
        <p:nvPicPr>
          <p:cNvPr id="6" name="Picture 5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00200"/>
            <a:ext cx="7848600" cy="4721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Implementation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Challenges</a:t>
            </a:r>
          </a:p>
          <a:p>
            <a:pPr lvl="1"/>
            <a:r>
              <a:rPr lang="en-US" altLang="zh-CN" dirty="0" smtClean="0"/>
              <a:t>More than 20 million button events in one table</a:t>
            </a:r>
          </a:p>
          <a:p>
            <a:pPr lvl="2"/>
            <a:r>
              <a:rPr lang="en-US" altLang="zh-CN" dirty="0" smtClean="0"/>
              <a:t>document-load, document-unload</a:t>
            </a:r>
          </a:p>
          <a:p>
            <a:pPr lvl="2"/>
            <a:r>
              <a:rPr lang="en-US" altLang="zh-CN" dirty="0" smtClean="0"/>
              <a:t>forward, backward, etc.</a:t>
            </a:r>
          </a:p>
          <a:p>
            <a:pPr lvl="1"/>
            <a:r>
              <a:rPr lang="en-US" altLang="zh-CN" dirty="0" smtClean="0"/>
              <a:t>Interpret the data</a:t>
            </a:r>
            <a:r>
              <a:rPr lang="en-US" altLang="zh-CN" dirty="0" smtClean="0"/>
              <a:t> </a:t>
            </a:r>
            <a:r>
              <a:rPr lang="en-US" altLang="zh-CN" i="1" dirty="0" smtClean="0"/>
              <a:t>via.</a:t>
            </a:r>
            <a:r>
              <a:rPr lang="en-US" altLang="zh-CN" dirty="0" smtClean="0"/>
              <a:t> visualization</a:t>
            </a:r>
            <a:endParaRPr lang="en-US" altLang="zh-CN" dirty="0" smtClean="0"/>
          </a:p>
          <a:p>
            <a:r>
              <a:rPr lang="en-US" altLang="zh-CN" dirty="0" smtClean="0"/>
              <a:t>Implementation</a:t>
            </a:r>
          </a:p>
          <a:p>
            <a:pPr lvl="1"/>
            <a:r>
              <a:rPr lang="en-US" altLang="zh-CN" dirty="0" smtClean="0"/>
              <a:t>Precise query: necessary events are retrieved</a:t>
            </a:r>
          </a:p>
          <a:p>
            <a:pPr lvl="1"/>
            <a:r>
              <a:rPr lang="en-US" altLang="zh-CN" dirty="0" smtClean="0"/>
              <a:t>Bar graph: html &amp; CSS</a:t>
            </a:r>
          </a:p>
          <a:p>
            <a:pPr lvl="1"/>
            <a:r>
              <a:rPr lang="en-US" altLang="zh-CN" dirty="0" smtClean="0"/>
              <a:t>Line graph</a:t>
            </a:r>
            <a:r>
              <a:rPr lang="en-US" altLang="zh-CN" smtClean="0"/>
              <a:t>: </a:t>
            </a:r>
            <a:r>
              <a:rPr lang="en-US" altLang="zh-CN" smtClean="0"/>
              <a:t>JavaScript</a:t>
            </a:r>
          </a:p>
          <a:p>
            <a:pPr lvl="1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Future Work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Student View</a:t>
            </a:r>
          </a:p>
          <a:p>
            <a:r>
              <a:rPr lang="en-US" altLang="zh-CN" dirty="0" smtClean="0"/>
              <a:t>Instructor View</a:t>
            </a:r>
          </a:p>
          <a:p>
            <a:pPr lvl="1"/>
            <a:r>
              <a:rPr lang="en-US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Progress summary view</a:t>
            </a:r>
            <a:endParaRPr lang="en-US" altLang="zh-CN" dirty="0" smtClean="0"/>
          </a:p>
          <a:p>
            <a:r>
              <a:rPr lang="en-US" altLang="zh-CN" dirty="0" smtClean="0"/>
              <a:t>Developer View</a:t>
            </a:r>
          </a:p>
          <a:p>
            <a:pPr lvl="1"/>
            <a:r>
              <a:rPr lang="en-US" altLang="zh-CN" dirty="0" smtClean="0"/>
              <a:t>Timeline view</a:t>
            </a:r>
          </a:p>
          <a:p>
            <a:r>
              <a:rPr lang="en-US" altLang="zh-CN" dirty="0" smtClean="0"/>
              <a:t>Writing</a:t>
            </a:r>
          </a:p>
          <a:p>
            <a:pPr lvl="1"/>
            <a:r>
              <a:rPr lang="en-US" altLang="zh-CN" dirty="0" smtClean="0"/>
              <a:t>Documentation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F</a:t>
            </a:r>
            <a:r>
              <a:rPr lang="en-US" altLang="zh-CN" dirty="0" smtClean="0"/>
              <a:t>inal </a:t>
            </a:r>
            <a:r>
              <a:rPr lang="en-US" altLang="zh-CN" dirty="0" smtClean="0"/>
              <a:t>report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 smtClean="0"/>
              <a:t>OpenDSA</a:t>
            </a:r>
            <a:r>
              <a:rPr lang="en-US" altLang="zh-CN" dirty="0" smtClean="0"/>
              <a:t> Recap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sz="2800" dirty="0" err="1" smtClean="0"/>
              <a:t>OpenDSA</a:t>
            </a:r>
            <a:r>
              <a:rPr lang="en-US" altLang="zh-CN" sz="2800" dirty="0" smtClean="0"/>
              <a:t> active e-book project</a:t>
            </a:r>
            <a:r>
              <a:rPr lang="en-US" altLang="zh-CN" sz="2800" baseline="30000" dirty="0" smtClean="0"/>
              <a:t>*</a:t>
            </a:r>
          </a:p>
          <a:p>
            <a:pPr lvl="1" eaLnBrk="1" hangingPunct="1"/>
            <a:r>
              <a:rPr lang="en-US" altLang="zh-CN" sz="2400" dirty="0" smtClean="0"/>
              <a:t>goal: develop a complete online text book for data structures and algorithms (DSA) courses</a:t>
            </a:r>
          </a:p>
          <a:p>
            <a:pPr eaLnBrk="1" hangingPunct="1"/>
            <a:r>
              <a:rPr lang="en-US" altLang="zh-CN" sz="2800" dirty="0" smtClean="0"/>
              <a:t>Features</a:t>
            </a:r>
          </a:p>
          <a:p>
            <a:pPr lvl="1" eaLnBrk="1" hangingPunct="1"/>
            <a:r>
              <a:rPr lang="en-US" altLang="zh-CN" sz="2400" dirty="0" smtClean="0"/>
              <a:t>instructional module (topic), e.g., a sorting algorithm</a:t>
            </a:r>
          </a:p>
          <a:p>
            <a:pPr lvl="1" eaLnBrk="1" hangingPunct="1"/>
            <a:r>
              <a:rPr lang="en-US" altLang="zh-CN" sz="2400" dirty="0" smtClean="0"/>
              <a:t>interactive algorithm visualization</a:t>
            </a:r>
          </a:p>
          <a:p>
            <a:pPr lvl="1" eaLnBrk="1" hangingPunct="1"/>
            <a:r>
              <a:rPr lang="en-US" altLang="zh-CN" sz="2400" dirty="0" smtClean="0"/>
              <a:t>interactive assessment activity (exercise)</a:t>
            </a:r>
          </a:p>
          <a:p>
            <a:pPr lvl="2" eaLnBrk="1" hangingPunct="1"/>
            <a:r>
              <a:rPr lang="en-US" altLang="zh-CN" sz="2000" dirty="0" smtClean="0"/>
              <a:t>provides feedback on students’ proficiency with the material</a:t>
            </a:r>
          </a:p>
          <a:p>
            <a:pPr eaLnBrk="1" hangingPunct="1"/>
            <a:r>
              <a:rPr lang="en-US" altLang="zh-CN" sz="2800" dirty="0" smtClean="0"/>
              <a:t>Project Status</a:t>
            </a:r>
          </a:p>
          <a:p>
            <a:pPr lvl="1" eaLnBrk="1" hangingPunct="1"/>
            <a:r>
              <a:rPr lang="en-US" altLang="zh-CN" sz="2400" dirty="0" smtClean="0"/>
              <a:t>The system is deployed for students in CS3114 to use.  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3657600" y="6096000"/>
            <a:ext cx="4962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*This project is led by Dr. Cliff Shaffer in Department of Computer Science, Virginia Tech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Log Support Project Recap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600" dirty="0" err="1" smtClean="0"/>
              <a:t>OpenDSA</a:t>
            </a:r>
            <a:r>
              <a:rPr lang="en-US" altLang="zh-CN" sz="2600" dirty="0" smtClean="0"/>
              <a:t> log data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200" dirty="0" smtClean="0"/>
              <a:t>student interactions with the exercises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zh-CN" sz="1900" dirty="0" smtClean="0"/>
              <a:t>timestamps for various actions, e.g., button click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zh-CN" sz="1900" dirty="0" smtClean="0"/>
              <a:t>performance results, e.g., exercise score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600" dirty="0" smtClean="0"/>
              <a:t>Log support: log data reporting through visualization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200" dirty="0" smtClean="0"/>
              <a:t>student view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zh-CN" sz="1900" dirty="0" smtClean="0"/>
              <a:t>student’s own progress and performance in modules and exercises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200" dirty="0" smtClean="0"/>
              <a:t>instructor view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zh-CN" sz="1900" dirty="0" smtClean="0"/>
              <a:t>grades and students’ overall performance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200" dirty="0" smtClean="0"/>
              <a:t>developer view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zh-CN" sz="1900" dirty="0" smtClean="0"/>
              <a:t>usage statistics of modules and exercises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600" dirty="0" smtClean="0"/>
              <a:t>Technologies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200" dirty="0" smtClean="0"/>
              <a:t>Python, </a:t>
            </a:r>
            <a:r>
              <a:rPr lang="en-US" altLang="zh-CN" sz="2200" dirty="0" err="1" smtClean="0"/>
              <a:t>Django</a:t>
            </a:r>
            <a:r>
              <a:rPr lang="en-US" altLang="zh-CN" sz="2200" dirty="0" smtClean="0"/>
              <a:t>, MySQL, HTML/CSS/JS</a:t>
            </a:r>
          </a:p>
          <a:p>
            <a:pPr lvl="1" eaLnBrk="1" hangingPunct="1">
              <a:lnSpc>
                <a:spcPct val="80000"/>
              </a:lnSpc>
            </a:pPr>
            <a:endParaRPr lang="en-US" altLang="zh-CN" sz="2200" dirty="0" smtClean="0"/>
          </a:p>
          <a:p>
            <a:pPr eaLnBrk="1" hangingPunct="1">
              <a:lnSpc>
                <a:spcPct val="80000"/>
              </a:lnSpc>
            </a:pPr>
            <a:endParaRPr lang="en-US" altLang="zh-CN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Midterm Presentation:</a:t>
            </a:r>
          </a:p>
          <a:p>
            <a:pPr lvl="1"/>
            <a:r>
              <a:rPr lang="en-US" dirty="0" smtClean="0"/>
              <a:t> Learned software tools</a:t>
            </a:r>
          </a:p>
          <a:p>
            <a:pPr lvl="1"/>
            <a:r>
              <a:rPr lang="en-US" dirty="0" smtClean="0"/>
              <a:t> Designed individual views</a:t>
            </a:r>
          </a:p>
          <a:p>
            <a:pPr lvl="1"/>
            <a:r>
              <a:rPr lang="en-US" dirty="0" smtClean="0"/>
              <a:t> Began developing views</a:t>
            </a:r>
          </a:p>
          <a:p>
            <a:r>
              <a:rPr lang="en-US" dirty="0" smtClean="0"/>
              <a:t>Final Presentation:</a:t>
            </a:r>
          </a:p>
          <a:p>
            <a:pPr lvl="1"/>
            <a:r>
              <a:rPr lang="en-US" dirty="0" smtClean="0"/>
              <a:t>Developed each view</a:t>
            </a:r>
          </a:p>
          <a:p>
            <a:pPr lvl="1"/>
            <a:r>
              <a:rPr lang="en-US" dirty="0" smtClean="0"/>
              <a:t>Received client feedback</a:t>
            </a:r>
          </a:p>
          <a:p>
            <a:pPr lvl="1"/>
            <a:r>
              <a:rPr lang="en-US" dirty="0" smtClean="0"/>
              <a:t>Fixes and updates to each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Individual views worked on in parallel by individual team members</a:t>
            </a:r>
          </a:p>
          <a:p>
            <a:r>
              <a:rPr lang="en-US" dirty="0" smtClean="0"/>
              <a:t>Weekly meetings with clients: Dr. Shaffer, Eric </a:t>
            </a:r>
            <a:r>
              <a:rPr lang="en-US" dirty="0" err="1" smtClean="0"/>
              <a:t>Fouh</a:t>
            </a:r>
            <a:r>
              <a:rPr lang="en-US" dirty="0" smtClean="0"/>
              <a:t>, Daniel </a:t>
            </a:r>
            <a:r>
              <a:rPr lang="en-US" dirty="0" err="1" smtClean="0"/>
              <a:t>Breakiron</a:t>
            </a:r>
            <a:endParaRPr lang="en-US" dirty="0" smtClean="0"/>
          </a:p>
          <a:p>
            <a:r>
              <a:rPr lang="en-US" dirty="0" smtClean="0"/>
              <a:t>Weekly</a:t>
            </a:r>
            <a:r>
              <a:rPr lang="en-US" dirty="0" smtClean="0"/>
              <a:t> updates based </a:t>
            </a:r>
            <a:r>
              <a:rPr lang="en-US" dirty="0" smtClean="0"/>
              <a:t>on feedback</a:t>
            </a:r>
          </a:p>
          <a:p>
            <a:r>
              <a:rPr lang="en-US" dirty="0" err="1" smtClean="0"/>
              <a:t>GitHub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://github.com/cashaffer/Aalto-</a:t>
            </a:r>
            <a:r>
              <a:rPr lang="en-US" dirty="0" smtClean="0">
                <a:hlinkClick r:id="rId2"/>
              </a:rPr>
              <a:t>-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://opendsa.cc.vt.edu/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b="0" dirty="0">
                <a:latin typeface="+mj-lt"/>
              </a:rPr>
              <a:t>What does student view provide </a:t>
            </a:r>
            <a:r>
              <a:rPr lang="en" sz="2400" dirty="0"/>
              <a:t>(</a:t>
            </a:r>
            <a:r>
              <a:rPr lang="en" sz="2400" b="0" u="sng" dirty="0">
                <a:solidFill>
                  <a:srgbClr val="1155CC"/>
                </a:solidFill>
                <a:hlinkClick r:id="rId3"/>
              </a:rPr>
              <a:t>http://</a:t>
            </a:r>
            <a:r>
              <a:rPr lang="en" sz="2400" b="0" u="sng" dirty="0" smtClean="0">
                <a:solidFill>
                  <a:srgbClr val="222222"/>
                </a:solidFill>
                <a:hlinkClick r:id="rId3"/>
              </a:rPr>
              <a:t>opendsa</a:t>
            </a:r>
            <a:r>
              <a:rPr lang="en" sz="2400" b="0" u="sng" dirty="0" smtClean="0">
                <a:solidFill>
                  <a:srgbClr val="1155CC"/>
                </a:solidFill>
                <a:hlinkClick r:id="rId3"/>
              </a:rPr>
              <a:t>.</a:t>
            </a:r>
            <a:r>
              <a:rPr lang="en" sz="2400" b="0" u="sng" dirty="0" smtClean="0">
                <a:solidFill>
                  <a:srgbClr val="222222"/>
                </a:solidFill>
                <a:hlinkClick r:id="rId3"/>
              </a:rPr>
              <a:t>cc</a:t>
            </a:r>
            <a:r>
              <a:rPr lang="en" sz="2400" b="0" u="sng" dirty="0" smtClean="0">
                <a:solidFill>
                  <a:srgbClr val="1155CC"/>
                </a:solidFill>
                <a:hlinkClick r:id="rId3"/>
              </a:rPr>
              <a:t>.vt.edu/</a:t>
            </a:r>
            <a:r>
              <a:rPr lang="en-US" sz="2400" b="0" u="sng" dirty="0" smtClean="0">
                <a:solidFill>
                  <a:srgbClr val="1155CC"/>
                </a:solidFill>
                <a:hlinkClick r:id="rId3"/>
              </a:rPr>
              <a:t>student</a:t>
            </a:r>
            <a:r>
              <a:rPr lang="en" sz="2400" b="0" u="sng" dirty="0" smtClean="0">
                <a:solidFill>
                  <a:srgbClr val="1155CC"/>
                </a:solidFill>
                <a:hlinkClick r:id="rId3"/>
              </a:rPr>
              <a:t>_view</a:t>
            </a:r>
            <a:r>
              <a:rPr lang="en" sz="2400" b="0" u="sng" dirty="0">
                <a:solidFill>
                  <a:srgbClr val="1155CC"/>
                </a:solidFill>
                <a:hlinkClick r:id="rId3"/>
              </a:rPr>
              <a:t>/</a:t>
            </a:r>
            <a:r>
              <a:rPr lang="en" sz="2400" dirty="0"/>
              <a:t>)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77856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A way for students to view their progress and grades.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The list of modules they are proficient in.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This list of exercises they are proficient in.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Their score based of proficient exercises.</a:t>
            </a:r>
          </a:p>
          <a:p>
            <a:pPr marL="457200" lvl="0" indent="-3937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The list of exercises the student needs to be proficient to be proficient in a module.</a:t>
            </a:r>
          </a:p>
          <a:p>
            <a:pPr marL="457200" lvl="0" indent="-39370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600" dirty="0">
                <a:ea typeface="Georgia"/>
                <a:cs typeface="Georgia"/>
                <a:sym typeface="Georgia"/>
              </a:rPr>
              <a:t>A list of non-proficient and uncompleted exercises.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400" b="0" dirty="0">
                <a:latin typeface="+mj-lt"/>
              </a:rPr>
              <a:t>Student View - Overview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528380" y="1626777"/>
            <a:ext cx="8147389" cy="49429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86174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 sz="4400" b="0" dirty="0">
                <a:latin typeface="+mj-lt"/>
              </a:rPr>
              <a:t>Module View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468230" y="1428324"/>
            <a:ext cx="8218569" cy="514601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901</Words>
  <Application>Microsoft Office PowerPoint</Application>
  <PresentationFormat>On-screen Show (4:3)</PresentationFormat>
  <Paragraphs>135</Paragraphs>
  <Slides>29</Slides>
  <Notes>14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CS5604: Final Presentation ProjOpenDSA: Log Support</vt:lpstr>
      <vt:lpstr>Overview</vt:lpstr>
      <vt:lpstr>OpenDSA Recap</vt:lpstr>
      <vt:lpstr>Log Support Project Recap</vt:lpstr>
      <vt:lpstr>Progress</vt:lpstr>
      <vt:lpstr>Development Process</vt:lpstr>
      <vt:lpstr>What does student view provide (http://opendsa.cc.vt.edu/student_view/)</vt:lpstr>
      <vt:lpstr>Student View - Overview</vt:lpstr>
      <vt:lpstr>Module View</vt:lpstr>
      <vt:lpstr>Module View - Expanded</vt:lpstr>
      <vt:lpstr>Proficient Exercises</vt:lpstr>
      <vt:lpstr>Exercises to be taken up</vt:lpstr>
      <vt:lpstr>Exercises to be taken up</vt:lpstr>
      <vt:lpstr>Challenges faced  (Mainly the  performance of the system)</vt:lpstr>
      <vt:lpstr>Solutions</vt:lpstr>
      <vt:lpstr>Instructor View</vt:lpstr>
      <vt:lpstr>Exercise Summary</vt:lpstr>
      <vt:lpstr>CSV File</vt:lpstr>
      <vt:lpstr>Progress Summary</vt:lpstr>
      <vt:lpstr>Challenges</vt:lpstr>
      <vt:lpstr>Solutions</vt:lpstr>
      <vt:lpstr>Developer View</vt:lpstr>
      <vt:lpstr>Proficiency Dates Distribution</vt:lpstr>
      <vt:lpstr>Module Loading Frequency</vt:lpstr>
      <vt:lpstr>Exercise Summary: Time</vt:lpstr>
      <vt:lpstr>Exercise Summary: Visits</vt:lpstr>
      <vt:lpstr>Exercise Details</vt:lpstr>
      <vt:lpstr>Implementation</vt:lpstr>
      <vt:lpstr>Future Work</vt:lpstr>
    </vt:vector>
  </TitlesOfParts>
  <Company>Villanova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CS5604: Final Presentation ProjOpenDSA: Log Support</dc:title>
  <dc:creator>Wildcat</dc:creator>
  <cp:lastModifiedBy>Shiyi Wei</cp:lastModifiedBy>
  <cp:revision>83</cp:revision>
  <dcterms:created xsi:type="dcterms:W3CDTF">2012-12-04T04:55:07Z</dcterms:created>
  <dcterms:modified xsi:type="dcterms:W3CDTF">2012-12-04T14:16:00Z</dcterms:modified>
</cp:coreProperties>
</file>