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</p:sldIdLst>
  <p:sldSz cy="5143500" cx="9144000"/>
  <p:notesSz cx="6858000" cy="9144000"/>
  <p:embeddedFontLst>
    <p:embeddedFont>
      <p:font typeface="PT Sans Narrow"/>
      <p:regular r:id="rId43"/>
      <p:bold r:id="rId44"/>
    </p:embeddedFont>
    <p:embeddedFont>
      <p:font typeface="Open Sans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20" Type="http://schemas.openxmlformats.org/officeDocument/2006/relationships/slide" Target="slides/slide1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22" Type="http://schemas.openxmlformats.org/officeDocument/2006/relationships/slide" Target="slides/slide18.xml"/><Relationship Id="rId44" Type="http://schemas.openxmlformats.org/officeDocument/2006/relationships/font" Target="fonts/PTSansNarrow-bold.fntdata"/><Relationship Id="rId21" Type="http://schemas.openxmlformats.org/officeDocument/2006/relationships/slide" Target="slides/slide17.xml"/><Relationship Id="rId43" Type="http://schemas.openxmlformats.org/officeDocument/2006/relationships/font" Target="fonts/PTSansNarrow-regular.fntdata"/><Relationship Id="rId24" Type="http://schemas.openxmlformats.org/officeDocument/2006/relationships/slide" Target="slides/slide20.xml"/><Relationship Id="rId46" Type="http://schemas.openxmlformats.org/officeDocument/2006/relationships/font" Target="fonts/OpenSans-bold.fntdata"/><Relationship Id="rId23" Type="http://schemas.openxmlformats.org/officeDocument/2006/relationships/slide" Target="slides/slide19.xml"/><Relationship Id="rId45" Type="http://schemas.openxmlformats.org/officeDocument/2006/relationships/font" Target="fonts/OpenSans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8" Type="http://schemas.openxmlformats.org/officeDocument/2006/relationships/font" Target="fonts/OpenSans-boldItalic.fntdata"/><Relationship Id="rId25" Type="http://schemas.openxmlformats.org/officeDocument/2006/relationships/slide" Target="slides/slide21.xml"/><Relationship Id="rId47" Type="http://schemas.openxmlformats.org/officeDocument/2006/relationships/font" Target="fonts/OpenSans-italic.fntdata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slide" Target="slides/slide35.xml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openclipart.org/detail/217532/question-mark" TargetMode="Externa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whitehouse.gov/blog/2015/10/19/openly-licensed-educational-resources-providing-equitable-access-education-all" TargetMode="External"/><Relationship Id="rId3" Type="http://schemas.openxmlformats.org/officeDocument/2006/relationships/hyperlink" Target="http://mychesterfieldschools.com/blog/chesterfield-county-public-schools-is-one-of-six-districts-nationwide-chosen-as-ambassador-districts-for-goopen/" TargetMode="External"/><Relationship Id="rId4" Type="http://schemas.openxmlformats.org/officeDocument/2006/relationships/hyperlink" Target="http://www.sparc.arl.org/blog/white-house-commits-open-access-open-education-and-open-data-new-open-government-plan" TargetMode="External"/><Relationship Id="rId5" Type="http://schemas.openxmlformats.org/officeDocument/2006/relationships/hyperlink" Target="http://www.sparc.arl.org/blog/education-department-hires-first-ever-open-education-advisor" TargetMode="Externa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hewlett.org/" TargetMode="External"/><Relationship Id="rId3" Type="http://schemas.openxmlformats.org/officeDocument/2006/relationships/hyperlink" Target="http://www.hewlett.org/" TargetMode="External"/><Relationship Id="rId4" Type="http://schemas.openxmlformats.org/officeDocument/2006/relationships/hyperlink" Target="https://www.nvcc.edu/news/press-releases/2015/eli-open-degree-pathway.html" TargetMode="Externa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Image credit: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https://openclipart.org/detail/217532/question-mark</a:t>
            </a: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https://www.whitehouse.gov/blog/2015/10/19/openly-licensed-educational-resources-providing-equitable-access-education-all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http://mychesterfieldschools.com/blog/chesterfield-county-public-schools-is-one-of-six-districts-nationwide-chosen-as-ambassador-districts-for-goopen/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http://www.sparc.arl.org/blog/white-house-commits-open-access-open-education-and-open-data-new-open-government-plan</a:t>
            </a:r>
            <a:r>
              <a:rPr lang="en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http://www.sparc.arl.org/blog/education-department-hires-first-ever-open-education-advisor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We already curate resources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 addition to “awareness raising” … 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Z Degree is the nation's first textbook-free degree, an Associate of Science degree in Business Admin available through Tidewater Community College.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• There are No textbook costs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• All course content is openly licensed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• Courses are offered at all campus locations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Made possible by a generous grant from</a:t>
            </a:r>
            <a:r>
              <a:rPr lang="en">
                <a:solidFill>
                  <a:schemeClr val="dk1"/>
                </a:solidFill>
                <a:hlinkClick r:id="rId2"/>
              </a:rPr>
              <a:t> </a:t>
            </a:r>
            <a:r>
              <a:rPr lang="en" u="sng">
                <a:solidFill>
                  <a:srgbClr val="1155CC"/>
                </a:solidFill>
                <a:hlinkClick r:id="rId3"/>
              </a:rPr>
              <a:t>The William &amp; Flora Hewlett Foundation</a:t>
            </a:r>
            <a:r>
              <a:rPr lang="en">
                <a:solidFill>
                  <a:schemeClr val="dk1"/>
                </a:solidFill>
              </a:rPr>
              <a:t>, the Zx23 pilot will allow the VCCS to kickstart the process of building out the Z Degree model already in place at Tidewater by providing funding, support, and training to sixteen VCCS colleges to begin building pathways to their own Z Degrees. Zx23 is packaging OER to establish new pathways to existing credentials without traditional textbook cost. Degrees under development include: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1.business administration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2.business management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3.criminal justice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4.general education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5.liberal arts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6.social science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>
                <a:solidFill>
                  <a:schemeClr val="dk1"/>
                </a:solidFill>
              </a:rPr>
              <a:t>The VCCS will create a detailed “roadmap” to be used by other postsecondary institutions interested in scaling and sustaining a statewide effort.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NOVA is the first community college to fully share its OER degree pathways and courses: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https://www.nvcc.edu/news/press-releases/2015/eli-open-degree-pathway.html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(VIVA) - emphasize that people want VIVA to be involved. People want to see strategic investments in OER. This is the time/way to move this forward.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(VLA Workshop) - Attendee feedback was positive, and they would like to see specific follow-up on 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How to start on a smaller scale and build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Where to find/generate funding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Approaches to faculty relationship-building and OER buy-in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Less focus on the basics - information on moving forward at the institution level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Round-up of all the things VA librarians are doing, patchwork-driven by individuals (outside of VCCS)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VA has done some institution-level implementation; some states are going bigger. 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Our ideas on specific ways to ‘move the needle’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600">
                <a:solidFill>
                  <a:schemeClr val="dk2"/>
                </a:solidFill>
              </a:rPr>
              <a:t>Virginia Tech is an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sz="1600">
                <a:solidFill>
                  <a:schemeClr val="dk2"/>
                </a:solidFill>
              </a:rPr>
              <a:t>Open Textbook Network first round member ($5,000/school or $???/network).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Shape 3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dk2"/>
                </a:solidFill>
              </a:rPr>
              <a:t>Average stipend is $1,000-$2,500/adoption &amp; course redesign (much lower at Community Colleges.) Faculty are more invested when projects are self-initiated, when grant money is available, and when they can list something on their CV for Evaluation / Promotion &amp; Tenure.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dk2"/>
                </a:solidFill>
              </a:rPr>
              <a:t>re: commissions: (require CC BY licensing, editability and sharing) (Compare with what OpenSUNY, State-wide competitive buy out rate offer)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Shape 3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Compelling reasons: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-- Create an efficiency so people can see how OER is being used in Virginia. Shows local models that you can copy.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-- Sharing / editing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-- Showing work funded by state $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-- Prestige argument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-- Celebrate local expertise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-- Showcase faculty work (which also promotes adoption)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Shape 3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OER does not meet every need.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Library resources are not OER, but -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using free OER in combination with library materials that bear no student cost contribute to student retention and completion.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Shape 3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Shape 3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Shape 3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Shape 3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r>
              <a:rPr lang="en"/>
              <a:t>Not just textbooks.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Electronic, print, born digital or have license applied after the fact by their copyright owner.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“Openly licensed” is more than “free online.”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“Open Access” confusion.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Relationship Id="rId4" Type="http://schemas.openxmlformats.org/officeDocument/2006/relationships/hyperlink" Target="http://map.hsc.edu/html/IMG_2013092029156.html" TargetMode="External"/><Relationship Id="rId5" Type="http://schemas.openxmlformats.org/officeDocument/2006/relationships/image" Target="../media/image0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opencontent.org/blog/archives/3221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creativecommons.org/licenses" TargetMode="External"/><Relationship Id="rId4" Type="http://schemas.openxmlformats.org/officeDocument/2006/relationships/hyperlink" Target="https://wiki.creativecommons.org/wiki/Best_practices_for_attribution" TargetMode="External"/><Relationship Id="rId5" Type="http://schemas.openxmlformats.org/officeDocument/2006/relationships/image" Target="../media/image0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hyperlink" Target="https://openclipart.org/detail/217532/question-mark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6.jpg"/><Relationship Id="rId4" Type="http://schemas.openxmlformats.org/officeDocument/2006/relationships/hyperlink" Target="https://pixabay.com/static/uploads/photo/2014/07/06/13/55/calculator-385506_150.jpg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2.png"/><Relationship Id="rId4" Type="http://schemas.openxmlformats.org/officeDocument/2006/relationships/image" Target="../media/image05.png"/><Relationship Id="rId5" Type="http://schemas.openxmlformats.org/officeDocument/2006/relationships/image" Target="../media/image0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9.png"/><Relationship Id="rId4" Type="http://schemas.openxmlformats.org/officeDocument/2006/relationships/image" Target="../media/image24.png"/><Relationship Id="rId5" Type="http://schemas.openxmlformats.org/officeDocument/2006/relationships/hyperlink" Target="https://thenounproject.com/term/textbook/132226/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Relationship Id="rId4" Type="http://schemas.openxmlformats.org/officeDocument/2006/relationships/hyperlink" Target="http://www.sparc.arl.org/news/oerusa-letter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png"/><Relationship Id="rId4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www.ala.org/advocacy/intfreedom/statementspols/corevalues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://hdl.handle.net/10919/70961" TargetMode="External"/><Relationship Id="rId4" Type="http://schemas.openxmlformats.org/officeDocument/2006/relationships/image" Target="../media/image19.png"/><Relationship Id="rId5" Type="http://schemas.openxmlformats.org/officeDocument/2006/relationships/image" Target="../media/image1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5.png"/><Relationship Id="rId4" Type="http://schemas.openxmlformats.org/officeDocument/2006/relationships/image" Target="../media/image21.png"/><Relationship Id="rId5" Type="http://schemas.openxmlformats.org/officeDocument/2006/relationships/image" Target="../media/image18.png"/><Relationship Id="rId6" Type="http://schemas.openxmlformats.org/officeDocument/2006/relationships/image" Target="../media/image2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7.png"/><Relationship Id="rId4" Type="http://schemas.openxmlformats.org/officeDocument/2006/relationships/image" Target="../media/image2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://www.vivalib.org/committees/rsc/oer.html" TargetMode="External"/><Relationship Id="rId4" Type="http://schemas.openxmlformats.org/officeDocument/2006/relationships/hyperlink" Target="http://hdl.handle.net/10919/64445" TargetMode="External"/><Relationship Id="rId5" Type="http://schemas.openxmlformats.org/officeDocument/2006/relationships/hyperlink" Target="https://wmedu.hosted.panopto.com/Panopto/Pages/Viewer.aspx?id=87ff1157-e1d3-4a08-a807-7fde7dd76bee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7.png"/><Relationship Id="rId4" Type="http://schemas.openxmlformats.org/officeDocument/2006/relationships/image" Target="../media/image23.png"/><Relationship Id="rId5" Type="http://schemas.openxmlformats.org/officeDocument/2006/relationships/hyperlink" Target="https://commons.wikimedia.org/wiki/File:Handshake_stylised.png" TargetMode="External"/></Relationships>
</file>

<file path=ppt/slides/_rels/slide28.xml.rels><?xml version="1.0" encoding="UTF-8" standalone="yes"?><Relationships xmlns="http://schemas.openxmlformats.org/package/2006/relationships"><Relationship Id="rId11" Type="http://schemas.openxmlformats.org/officeDocument/2006/relationships/hyperlink" Target="http://bccampus.ca/" TargetMode="External"/><Relationship Id="rId10" Type="http://schemas.openxmlformats.org/officeDocument/2006/relationships/image" Target="../media/image35.png"/><Relationship Id="rId1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://affordablelearninggeorgia.org/" TargetMode="External"/><Relationship Id="rId4" Type="http://schemas.openxmlformats.org/officeDocument/2006/relationships/image" Target="../media/image38.png"/><Relationship Id="rId9" Type="http://schemas.openxmlformats.org/officeDocument/2006/relationships/hyperlink" Target="http://www.affordablelearningsolutions.org/" TargetMode="External"/><Relationship Id="rId5" Type="http://schemas.openxmlformats.org/officeDocument/2006/relationships/hyperlink" Target="http://www.openwa.org/" TargetMode="External"/><Relationship Id="rId6" Type="http://schemas.openxmlformats.org/officeDocument/2006/relationships/image" Target="../media/image28.png"/><Relationship Id="rId7" Type="http://schemas.openxmlformats.org/officeDocument/2006/relationships/hyperlink" Target="http://openoregon.org/" TargetMode="External"/><Relationship Id="rId8" Type="http://schemas.openxmlformats.org/officeDocument/2006/relationships/image" Target="../media/image2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1.png"/><Relationship Id="rId4" Type="http://schemas.openxmlformats.org/officeDocument/2006/relationships/hyperlink" Target="http://creativecommons.org/tag/cable-green" TargetMode="External"/><Relationship Id="rId5" Type="http://schemas.openxmlformats.org/officeDocument/2006/relationships/hyperlink" Target="http://creativecommons.org/staff" TargetMode="External"/><Relationship Id="rId6" Type="http://schemas.openxmlformats.org/officeDocument/2006/relationships/hyperlink" Target="https://creativecommons.org/licenses/by/4.0/" TargetMode="External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hyperlink" Target="http://otsummit.bccampus.ca/livestream" TargetMode="External"/><Relationship Id="rId10" Type="http://schemas.openxmlformats.org/officeDocument/2006/relationships/hyperlink" Target="http://blendedlibrarian.learningtimes.net/on-becoming-open-education-leaders/#.VmWfsbgrJph" TargetMode="External"/><Relationship Id="rId13" Type="http://schemas.openxmlformats.org/officeDocument/2006/relationships/hyperlink" Target="http://libraryasleader.org/searching-for-open-materials/" TargetMode="External"/><Relationship Id="rId12" Type="http://schemas.openxmlformats.org/officeDocument/2006/relationships/hyperlink" Target="https://vimeo.com/116900928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openedgroup.org/review" TargetMode="External"/><Relationship Id="rId4" Type="http://schemas.openxmlformats.org/officeDocument/2006/relationships/hyperlink" Target="http://www.onlinelearningsurvey.com/reports/openingthecurriculum2014.pdf" TargetMode="External"/><Relationship Id="rId9" Type="http://schemas.openxmlformats.org/officeDocument/2006/relationships/hyperlink" Target="https://docs.google.com/document/d/14LLYZoi8es6vVsMDF9zrbPYBwVHu1lvdtd5tccwaJLs/edit" TargetMode="External"/><Relationship Id="rId14" Type="http://schemas.openxmlformats.org/officeDocument/2006/relationships/hyperlink" Target="http://www.gpo.gov/fdsys/pkg/GAOREPORTS-GAO-05-806/pdf/GAOREPORTS-GAO-05-806.pdf" TargetMode="External"/><Relationship Id="rId5" Type="http://schemas.openxmlformats.org/officeDocument/2006/relationships/hyperlink" Target="http://www.uspirg.org/sites/pirg/files/reports/NATIONAL%20Fixing%20Broken%20Textbooks%20Report1.pdf" TargetMode="External"/><Relationship Id="rId6" Type="http://schemas.openxmlformats.org/officeDocument/2006/relationships/hyperlink" Target="http://www.openaccesstextbooks.org/pdf/2012_Florida_Student_Textbook_Survey.pdf" TargetMode="External"/><Relationship Id="rId7" Type="http://schemas.openxmlformats.org/officeDocument/2006/relationships/hyperlink" Target="http://www.openaccesstextbooks.org/pdf/2012_Florida_Student_Textbook_Survey.pdf" TargetMode="External"/><Relationship Id="rId8" Type="http://schemas.openxmlformats.org/officeDocument/2006/relationships/hyperlink" Target="http://www.gpo.gov/fdsys/pkg/GAOREPORTS-GAO-05-806/pdf/GAOREPORTS-GAO-05-806.pdf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0.png"/><Relationship Id="rId4" Type="http://schemas.openxmlformats.org/officeDocument/2006/relationships/hyperlink" Target="https://www.facebook.com/opentextbooknetwork/photos/pb.1436243863345343.-2207520000.1449502287./1458700517766344/?type=3&amp;theater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9.jpg"/><Relationship Id="rId4" Type="http://schemas.openxmlformats.org/officeDocument/2006/relationships/hyperlink" Target="https://pixabay.com/en/lego-lego-blocks-stones-toys-615239/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www.oercommons.org/hubs/minnesota" TargetMode="External"/><Relationship Id="rId4" Type="http://schemas.openxmlformats.org/officeDocument/2006/relationships/hyperlink" Target="https://www.oercommons.org/hubs/minnesota" TargetMode="External"/><Relationship Id="rId5" Type="http://schemas.openxmlformats.org/officeDocument/2006/relationships/image" Target="../media/image37.jpg"/><Relationship Id="rId6" Type="http://schemas.openxmlformats.org/officeDocument/2006/relationships/hyperlink" Target="https://flic.kr/p/mJHzsH" TargetMode="External"/><Relationship Id="rId7" Type="http://schemas.openxmlformats.org/officeDocument/2006/relationships/hyperlink" Target="https://creativecommons.org/licenses/by-nc-sa/2.0/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0.jpg"/><Relationship Id="rId4" Type="http://schemas.openxmlformats.org/officeDocument/2006/relationships/hyperlink" Target="https://commons.wikimedia.org/wiki/File:US_Navy_081004-N-3312P-003_The_U.S._Marine_Corps_team.jpg" TargetMode="Externa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9.png"/><Relationship Id="rId4" Type="http://schemas.openxmlformats.org/officeDocument/2006/relationships/hyperlink" Target="https://emba.mit.edu/the-experience/executive-insights-blog/influence-without-authority" TargetMode="Externa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4.jpg"/><Relationship Id="rId4" Type="http://schemas.openxmlformats.org/officeDocument/2006/relationships/image" Target="../media/image36.jpg"/><Relationship Id="rId5" Type="http://schemas.openxmlformats.org/officeDocument/2006/relationships/image" Target="../media/image41.png"/><Relationship Id="rId6" Type="http://schemas.openxmlformats.org/officeDocument/2006/relationships/hyperlink" Target="https://research.cehd.umn.edu/otn/" TargetMode="External"/><Relationship Id="rId7" Type="http://schemas.openxmlformats.org/officeDocument/2006/relationships/hyperlink" Target="https://www.oercommons.org/groups/virginia-oer-project/872/" TargetMode="External"/><Relationship Id="rId8" Type="http://schemas.openxmlformats.org/officeDocument/2006/relationships/hyperlink" Target="https://pixabay.com/static/uploads/photo/2014/10/23/10/09/dollar-499478__180.jpg" TargetMode="Externa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hyperlink" Target="mailto:tcassidy@vccs.edu" TargetMode="External"/><Relationship Id="rId4" Type="http://schemas.openxmlformats.org/officeDocument/2006/relationships/hyperlink" Target="mailto:kmdelaurenti@wm.edu" TargetMode="External"/><Relationship Id="rId5" Type="http://schemas.openxmlformats.org/officeDocument/2006/relationships/hyperlink" Target="mailto:arwalz@vt.edu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7.jpg"/><Relationship Id="rId4" Type="http://schemas.openxmlformats.org/officeDocument/2006/relationships/hyperlink" Target="https://pixabay.com/p-220163/?no_redirect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hewlett.org/programs/education/open-educational-resources" TargetMode="External"/><Relationship Id="rId4" Type="http://schemas.openxmlformats.org/officeDocument/2006/relationships/hyperlink" Target="http://www.hewlett.org/programs/education/open-educational-resources" TargetMode="External"/><Relationship Id="rId5" Type="http://schemas.openxmlformats.org/officeDocument/2006/relationships/image" Target="../media/image03.png"/><Relationship Id="rId6" Type="http://schemas.openxmlformats.org/officeDocument/2006/relationships/hyperlink" Target="http://creativecommons.org/licenses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hewlett.org/programs/education/open-educational-resources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2.png"/><Relationship Id="rId4" Type="http://schemas.openxmlformats.org/officeDocument/2006/relationships/image" Target="../media/image05.png"/><Relationship Id="rId5" Type="http://schemas.openxmlformats.org/officeDocument/2006/relationships/image" Target="../media/image0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opencontent.org/blog/archives/32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0" y="744575"/>
            <a:ext cx="9144000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3600">
                <a:solidFill>
                  <a:srgbClr val="000000"/>
                </a:solidFill>
              </a:rPr>
              <a:t>Moving the Needle: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3600">
                <a:solidFill>
                  <a:srgbClr val="000000"/>
                </a:solidFill>
              </a:rPr>
              <a:t>Libraries Embracing a Culture of Open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3416000"/>
            <a:ext cx="8520599" cy="1500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SCHEV Library Advisory Committee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</a:rPr>
              <a:t>December 4, 2015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000000"/>
                </a:solidFill>
              </a:rPr>
              <a:t>Bortz Library, Hampden-Sydney College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56" name="Shape 56"/>
          <p:cNvPicPr preferRelativeResize="0"/>
          <p:nvPr/>
        </p:nvPicPr>
        <p:blipFill rotWithShape="1">
          <a:blip r:embed="rId3">
            <a:alphaModFix amt="20000"/>
          </a:blip>
          <a:srcRect b="0" l="8624" r="4960" t="28581"/>
          <a:stretch/>
        </p:blipFill>
        <p:spPr>
          <a:xfrm>
            <a:off x="0" y="-805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/>
          <p:nvPr/>
        </p:nvSpPr>
        <p:spPr>
          <a:xfrm>
            <a:off x="5293450" y="4824650"/>
            <a:ext cx="3850499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Image credit: Hampden-Sydney College. “HSC Map -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Bortz Library Entrance</a:t>
            </a:r>
            <a:r>
              <a:rPr lang="en" sz="800">
                <a:solidFill>
                  <a:schemeClr val="dk1"/>
                </a:solidFill>
              </a:rPr>
              <a:t>.”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descr="CC BY.png" id="58" name="Shape 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7564" y="4640364"/>
            <a:ext cx="656589" cy="229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09725" y="13307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The 5 Rs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11700" y="857400"/>
            <a:ext cx="8520599" cy="4222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AutoNum type="arabicPeriod"/>
            </a:pPr>
            <a:r>
              <a:rPr b="1" lang="en" sz="2400">
                <a:solidFill>
                  <a:schemeClr val="dk1"/>
                </a:solidFill>
              </a:rPr>
              <a:t>Retain</a:t>
            </a:r>
            <a:r>
              <a:rPr lang="en">
                <a:solidFill>
                  <a:schemeClr val="dk1"/>
                </a:solidFill>
              </a:rPr>
              <a:t> – the right to make, own, and control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AutoNum type="arabicPeriod"/>
            </a:pPr>
            <a:r>
              <a:rPr b="1" lang="en" sz="2400">
                <a:solidFill>
                  <a:schemeClr val="dk1"/>
                </a:solidFill>
              </a:rPr>
              <a:t>Reuse</a:t>
            </a:r>
            <a:r>
              <a:rPr lang="en">
                <a:solidFill>
                  <a:schemeClr val="dk1"/>
                </a:solidFill>
              </a:rPr>
              <a:t> – the right to use the content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AutoNum type="arabicPeriod"/>
            </a:pPr>
            <a:r>
              <a:rPr b="1" lang="en" sz="2400">
                <a:solidFill>
                  <a:schemeClr val="dk1"/>
                </a:solidFill>
              </a:rPr>
              <a:t>Revise</a:t>
            </a:r>
            <a:r>
              <a:rPr lang="en">
                <a:solidFill>
                  <a:schemeClr val="dk1"/>
                </a:solidFill>
              </a:rPr>
              <a:t> – the right to adapt, adjust, modify, or alter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AutoNum type="arabicPeriod"/>
            </a:pPr>
            <a:r>
              <a:rPr b="1" lang="en" sz="2400">
                <a:solidFill>
                  <a:schemeClr val="dk1"/>
                </a:solidFill>
              </a:rPr>
              <a:t>Remix</a:t>
            </a:r>
            <a:r>
              <a:rPr lang="en">
                <a:solidFill>
                  <a:schemeClr val="dk1"/>
                </a:solidFill>
              </a:rPr>
              <a:t> – the right to combine the original or revised content with other open content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AutoNum type="arabicPeriod"/>
            </a:pPr>
            <a:r>
              <a:rPr b="1" lang="en" sz="2400">
                <a:solidFill>
                  <a:schemeClr val="dk1"/>
                </a:solidFill>
              </a:rPr>
              <a:t>Redistribute</a:t>
            </a:r>
            <a:r>
              <a:rPr lang="en">
                <a:solidFill>
                  <a:schemeClr val="dk1"/>
                </a:solidFill>
              </a:rPr>
              <a:t> – the right to share copies of the original content, your revisions, or your remixes</a:t>
            </a:r>
            <a:r>
              <a:rPr lang="en" sz="2400">
                <a:solidFill>
                  <a:schemeClr val="dk1"/>
                </a:solidFill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600">
              <a:solidFill>
                <a:srgbClr val="000000"/>
              </a:solidFill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5060875" y="4606525"/>
            <a:ext cx="3941099" cy="3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Source: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http://opencontent.org/blog/archives/3221</a:t>
            </a:r>
            <a:r>
              <a:rPr lang="en" sz="120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5731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480800"/>
            <a:ext cx="8520599" cy="218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Most popular licensing scheme: Creative Commons</a:t>
            </a:r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Copying / distributing materials with CC licenses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always requires attribution and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allows </a:t>
            </a:r>
            <a:r>
              <a:rPr lang="en" u="sng"/>
              <a:t>anyone</a:t>
            </a:r>
            <a:r>
              <a:rPr lang="en"/>
              <a:t> to remix and redistribute a work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397725" y="3890625"/>
            <a:ext cx="8746200" cy="12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http://www.creativecommons.org/licenses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https://wiki.creativecommons.org/wiki/Best_practices_for_attribution</a:t>
            </a:r>
            <a:r>
              <a:rPr lang="en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6" name="Shape 1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775" y="2726623"/>
            <a:ext cx="8172450" cy="125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Clarification questions on Creative Commons?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1425663956-outline-800px.png"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5873" y="1294700"/>
            <a:ext cx="2975549" cy="297554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/>
          <p:nvPr/>
        </p:nvSpPr>
        <p:spPr>
          <a:xfrm>
            <a:off x="8230500" y="4898300"/>
            <a:ext cx="9135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4"/>
              </a:rPr>
              <a:t>Image Source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175950" y="555425"/>
            <a:ext cx="8967900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b="1" lang="en" sz="3600"/>
              <a:t>Why should libraries get involved?</a:t>
            </a:r>
          </a:p>
        </p:txBody>
      </p:sp>
      <p:pic>
        <p:nvPicPr>
          <p:cNvPr descr="calculator-385506_640.jpg"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3700" y="1846994"/>
            <a:ext cx="3426449" cy="201839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1454575" y="3794200"/>
            <a:ext cx="3404699" cy="14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4"/>
              </a:rPr>
              <a:t>Image</a:t>
            </a:r>
            <a:r>
              <a:rPr lang="en" sz="800"/>
              <a:t>: Public Domain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solution to a problem, and an opportunity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152475"/>
            <a:ext cx="8406000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open courseware                      open textbooks                      open repositories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creen Shot 2015-11-12 at 10.35.07 AM.png"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9719" y="1725175"/>
            <a:ext cx="3345599" cy="2566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edium_cover" id="158" name="Shape 1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6587" y="1623775"/>
            <a:ext cx="2138825" cy="276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/>
          <p:cNvPicPr preferRelativeResize="0"/>
          <p:nvPr/>
        </p:nvPicPr>
        <p:blipFill rotWithShape="1">
          <a:blip r:embed="rId5">
            <a:alphaModFix/>
          </a:blip>
          <a:srcRect b="0" l="0" r="31214" t="0"/>
          <a:stretch/>
        </p:blipFill>
        <p:spPr>
          <a:xfrm>
            <a:off x="188100" y="1725175"/>
            <a:ext cx="2874173" cy="256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 b="23762" l="9136" r="10296" t="993"/>
          <a:stretch/>
        </p:blipFill>
        <p:spPr>
          <a:xfrm>
            <a:off x="1823800" y="833175"/>
            <a:ext cx="5899600" cy="371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 rotWithShape="1">
          <a:blip r:embed="rId3">
            <a:alphaModFix/>
          </a:blip>
          <a:srcRect b="5292" l="-715" r="0" t="81337"/>
          <a:stretch/>
        </p:blipFill>
        <p:spPr>
          <a:xfrm>
            <a:off x="1921675" y="4547500"/>
            <a:ext cx="6660525" cy="5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/>
          <p:nvPr/>
        </p:nvSpPr>
        <p:spPr>
          <a:xfrm>
            <a:off x="187700" y="178875"/>
            <a:ext cx="6173099" cy="361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400"/>
              <a:t>Problem Definition(s): Textbook costs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idx="1" type="body"/>
          </p:nvPr>
        </p:nvSpPr>
        <p:spPr>
          <a:xfrm>
            <a:off x="236700" y="933550"/>
            <a:ext cx="8629499" cy="38810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Has the cost of required textbooks caused you to: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1"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63.6%</a:t>
            </a: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Not purchase the required textbook?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1"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49.2% </a:t>
            </a: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Take fewer courses?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1"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45.1%</a:t>
            </a: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Not register for a specific course?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1"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33.9%</a:t>
            </a: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Earn a poor grade?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1"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26.7% </a:t>
            </a: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Drop a course?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1"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17.0%</a:t>
            </a:r>
            <a:r>
              <a:rPr lang="en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Fail a course?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b="1" sz="2400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625" y="4672675"/>
            <a:ext cx="6936225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Shape 1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72850" y="2913225"/>
            <a:ext cx="1598849" cy="1628874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/>
          <p:nvPr/>
        </p:nvSpPr>
        <p:spPr>
          <a:xfrm>
            <a:off x="7202000" y="4558600"/>
            <a:ext cx="1847699" cy="2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© Creative Stall, PK “</a:t>
            </a:r>
            <a:r>
              <a:rPr lang="en" sz="1000" u="sng">
                <a:solidFill>
                  <a:schemeClr val="hlink"/>
                </a:solidFill>
                <a:hlinkClick r:id="rId5"/>
              </a:rPr>
              <a:t>Unknown Book</a:t>
            </a:r>
            <a:r>
              <a:rPr lang="en" sz="1000"/>
              <a:t>” CC-BY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x="67400" y="178875"/>
            <a:ext cx="9144000" cy="361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400"/>
              <a:t>Problem Definition(s): Costs and student achievement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/>
        </p:nvSpPr>
        <p:spPr>
          <a:xfrm>
            <a:off x="431575" y="1416175"/>
            <a:ext cx="8442599" cy="29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257750" y="1026475"/>
            <a:ext cx="8520599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Enable new approaches for teaching &amp; learning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Innovative pedagogy: student-led curriculum and course development as well as more opportunities for authentic assessment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Future opportunities not yet been dreamt of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67400" y="178875"/>
            <a:ext cx="9144000" cy="361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400"/>
              <a:t>Problem Definition(s): Forgoing opportunities?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idx="1" type="body"/>
          </p:nvPr>
        </p:nvSpPr>
        <p:spPr>
          <a:xfrm>
            <a:off x="311700" y="863550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Deeply concerned (and involved in) . . .  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b="1" lang="en"/>
              <a:t>Curation </a:t>
            </a:r>
            <a:r>
              <a:rPr lang="en"/>
              <a:t>and </a:t>
            </a:r>
            <a:r>
              <a:rPr b="1" lang="en"/>
              <a:t>access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b="1" lang="en"/>
              <a:t>Search</a:t>
            </a:r>
            <a:r>
              <a:rPr lang="en"/>
              <a:t>, search, and more search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Creative </a:t>
            </a:r>
            <a:r>
              <a:rPr b="1" lang="en"/>
              <a:t>problem solving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b="1" lang="en"/>
              <a:t>Instruction 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"/>
              <a:t>Advocating for our value</a:t>
            </a:r>
            <a:r>
              <a:rPr lang="en"/>
              <a:t> -- and our </a:t>
            </a:r>
            <a:r>
              <a:rPr b="1" lang="en"/>
              <a:t>sustainability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	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8" name="Shape 188"/>
          <p:cNvSpPr txBox="1"/>
          <p:nvPr>
            <p:ph type="title"/>
          </p:nvPr>
        </p:nvSpPr>
        <p:spPr>
          <a:xfrm>
            <a:off x="189450" y="231725"/>
            <a:ext cx="70811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b="1" lang="en" sz="3600"/>
              <a:t>Libraries are already involved!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Speakers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311700" y="1128650"/>
            <a:ext cx="8520599" cy="3807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">
                <a:solidFill>
                  <a:srgbClr val="434343"/>
                </a:solidFill>
              </a:rPr>
              <a:t>Tara Cassidy</a:t>
            </a:r>
            <a:r>
              <a:rPr lang="en">
                <a:solidFill>
                  <a:srgbClr val="434343"/>
                </a:solidFill>
              </a:rPr>
              <a:t>, Coordinator of Library Services                                             Virginia’s Community Colleges</a:t>
            </a:r>
            <a:br>
              <a:rPr lang="en">
                <a:solidFill>
                  <a:srgbClr val="434343"/>
                </a:solidFill>
              </a:rPr>
            </a:b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">
                <a:solidFill>
                  <a:srgbClr val="434343"/>
                </a:solidFill>
              </a:rPr>
              <a:t>Kathleen DeLaurenti</a:t>
            </a:r>
            <a:r>
              <a:rPr lang="en">
                <a:solidFill>
                  <a:srgbClr val="434343"/>
                </a:solidFill>
              </a:rPr>
              <a:t>, Scholarly Communications Librarian                               College of William &amp; Mary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">
                <a:solidFill>
                  <a:srgbClr val="434343"/>
                </a:solidFill>
              </a:rPr>
              <a:t>Anita Walz</a:t>
            </a:r>
            <a:r>
              <a:rPr lang="en">
                <a:solidFill>
                  <a:srgbClr val="434343"/>
                </a:solidFill>
              </a:rPr>
              <a:t>, Open Education, Copyright &amp; Scholarly Communications Librarian Virginia Tech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/>
        </p:nvSpPr>
        <p:spPr>
          <a:xfrm>
            <a:off x="67400" y="178875"/>
            <a:ext cx="9144000" cy="361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400"/>
              <a:t>More Opportunities: Leverage Consensus</a:t>
            </a:r>
          </a:p>
        </p:txBody>
      </p:sp>
      <p:pic>
        <p:nvPicPr>
          <p:cNvPr id="194" name="Shape 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2275" y="863250"/>
            <a:ext cx="4422099" cy="43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5758825" y="8632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August 4, 2015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109+ signatories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education, library, technology, public interest and legal organizations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5758825" y="3262125"/>
            <a:ext cx="1179000" cy="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Read the letter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here</a:t>
            </a:r>
            <a:r>
              <a:rPr lang="en" sz="800"/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U.S. Policy response momentum</a:t>
            </a:r>
          </a:p>
        </p:txBody>
      </p:sp>
      <p:sp>
        <p:nvSpPr>
          <p:cNvPr id="202" name="Shape 202"/>
          <p:cNvSpPr txBox="1"/>
          <p:nvPr/>
        </p:nvSpPr>
        <p:spPr>
          <a:xfrm>
            <a:off x="446700" y="1220025"/>
            <a:ext cx="8250600" cy="3492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September 15 -</a:t>
            </a:r>
            <a:r>
              <a:rPr b="1" lang="en"/>
              <a:t> U.S. Department of Education</a:t>
            </a:r>
            <a:r>
              <a:rPr lang="en"/>
              <a:t> announces new Open Education Advisor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September 28 - International Open Education Workshop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(Sponsored by </a:t>
            </a:r>
            <a:r>
              <a:rPr b="1" lang="en"/>
              <a:t>The White House OSTP</a:t>
            </a:r>
            <a:r>
              <a:rPr lang="en"/>
              <a:t>, </a:t>
            </a:r>
            <a:r>
              <a:rPr b="1" lang="en"/>
              <a:t>U.S. Dept of Education</a:t>
            </a:r>
            <a:r>
              <a:rPr lang="en"/>
              <a:t> &amp; </a:t>
            </a:r>
            <a:r>
              <a:rPr b="1" lang="en"/>
              <a:t>U.S. Dept of State</a:t>
            </a:r>
            <a:r>
              <a:rPr lang="en"/>
              <a:t>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October 27 - </a:t>
            </a:r>
            <a:r>
              <a:rPr b="1" lang="en"/>
              <a:t>The White House</a:t>
            </a:r>
            <a:r>
              <a:rPr lang="en"/>
              <a:t> releases 2016-17 Open Government National Action Plan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(includes commitments to expand access to OER and results of federally funded research)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October 29 - </a:t>
            </a:r>
            <a:r>
              <a:rPr b="1" lang="en"/>
              <a:t>U.S. Dept of Ed </a:t>
            </a:r>
            <a:r>
              <a:rPr lang="en">
                <a:solidFill>
                  <a:schemeClr val="dk1"/>
                </a:solidFill>
              </a:rPr>
              <a:t>proposes Open Licensing Policy for grantees and </a:t>
            </a:r>
            <a:r>
              <a:rPr lang="en"/>
              <a:t>announces #GoOpen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(Encourages states, school districts and educators to use openly licensed educational materials)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November 4 - Chesterfield County Public Schools selected an “Ambassador Districts” for #GoOpen by </a:t>
            </a:r>
            <a:r>
              <a:rPr lang="en">
                <a:solidFill>
                  <a:schemeClr val="dk1"/>
                </a:solidFill>
              </a:rPr>
              <a:t>by </a:t>
            </a:r>
            <a:r>
              <a:rPr b="1" lang="en">
                <a:solidFill>
                  <a:schemeClr val="dk1"/>
                </a:solidFill>
              </a:rPr>
              <a:t>U.S. Department of Ed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03" name="Shape 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7950" y="251875"/>
            <a:ext cx="960590" cy="95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Shape 2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7380" y="98650"/>
            <a:ext cx="1650600" cy="11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62850" y="170687"/>
            <a:ext cx="1103881" cy="1121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311700" y="445025"/>
            <a:ext cx="88322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3600"/>
              <a:t>ALA Core Values complement OER</a:t>
            </a:r>
          </a:p>
        </p:txBody>
      </p:sp>
      <p:sp>
        <p:nvSpPr>
          <p:cNvPr id="211" name="Shape 211"/>
          <p:cNvSpPr/>
          <p:nvPr/>
        </p:nvSpPr>
        <p:spPr>
          <a:xfrm>
            <a:off x="4068987" y="2548975"/>
            <a:ext cx="1785925" cy="866175"/>
          </a:xfrm>
          <a:prstGeom prst="flowChartProcess">
            <a:avLst/>
          </a:prstGeom>
          <a:solidFill>
            <a:srgbClr val="FFFF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ALA Core Values</a:t>
            </a:r>
          </a:p>
        </p:txBody>
      </p:sp>
      <p:sp>
        <p:nvSpPr>
          <p:cNvPr id="212" name="Shape 212"/>
          <p:cNvSpPr/>
          <p:nvPr/>
        </p:nvSpPr>
        <p:spPr>
          <a:xfrm>
            <a:off x="1583650" y="1652000"/>
            <a:ext cx="1089299" cy="616200"/>
          </a:xfrm>
          <a:prstGeom prst="roundRect">
            <a:avLst>
              <a:gd fmla="val 20285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Access</a:t>
            </a:r>
          </a:p>
        </p:txBody>
      </p:sp>
      <p:sp>
        <p:nvSpPr>
          <p:cNvPr id="213" name="Shape 213"/>
          <p:cNvSpPr/>
          <p:nvPr/>
        </p:nvSpPr>
        <p:spPr>
          <a:xfrm>
            <a:off x="2406824" y="2530825"/>
            <a:ext cx="778200" cy="6162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Public Good</a:t>
            </a:r>
          </a:p>
        </p:txBody>
      </p:sp>
      <p:sp>
        <p:nvSpPr>
          <p:cNvPr id="214" name="Shape 214"/>
          <p:cNvSpPr/>
          <p:nvPr/>
        </p:nvSpPr>
        <p:spPr>
          <a:xfrm>
            <a:off x="4143450" y="3741500"/>
            <a:ext cx="1250100" cy="6162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Intellectual Freedom</a:t>
            </a:r>
          </a:p>
        </p:txBody>
      </p:sp>
      <p:sp>
        <p:nvSpPr>
          <p:cNvPr id="215" name="Shape 215"/>
          <p:cNvSpPr/>
          <p:nvPr/>
        </p:nvSpPr>
        <p:spPr>
          <a:xfrm>
            <a:off x="5854925" y="3695925"/>
            <a:ext cx="1907400" cy="707399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Education/Lifelong Learning</a:t>
            </a:r>
          </a:p>
        </p:txBody>
      </p:sp>
      <p:sp>
        <p:nvSpPr>
          <p:cNvPr id="216" name="Shape 216"/>
          <p:cNvSpPr/>
          <p:nvPr/>
        </p:nvSpPr>
        <p:spPr>
          <a:xfrm>
            <a:off x="6738900" y="2902462"/>
            <a:ext cx="1089299" cy="616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Diversity</a:t>
            </a:r>
          </a:p>
        </p:txBody>
      </p:sp>
      <p:sp>
        <p:nvSpPr>
          <p:cNvPr id="217" name="Shape 217"/>
          <p:cNvSpPr/>
          <p:nvPr/>
        </p:nvSpPr>
        <p:spPr>
          <a:xfrm>
            <a:off x="5488800" y="1652000"/>
            <a:ext cx="1250100" cy="6162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Democracy</a:t>
            </a:r>
          </a:p>
        </p:txBody>
      </p:sp>
      <p:sp>
        <p:nvSpPr>
          <p:cNvPr id="218" name="Shape 218"/>
          <p:cNvSpPr/>
          <p:nvPr/>
        </p:nvSpPr>
        <p:spPr>
          <a:xfrm>
            <a:off x="3536212" y="1652000"/>
            <a:ext cx="1089299" cy="616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Privacy</a:t>
            </a:r>
          </a:p>
        </p:txBody>
      </p:sp>
      <p:sp>
        <p:nvSpPr>
          <p:cNvPr id="219" name="Shape 219"/>
          <p:cNvSpPr/>
          <p:nvPr/>
        </p:nvSpPr>
        <p:spPr>
          <a:xfrm>
            <a:off x="2298025" y="3687900"/>
            <a:ext cx="1327499" cy="6162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Preservation</a:t>
            </a:r>
          </a:p>
        </p:txBody>
      </p:sp>
      <p:sp>
        <p:nvSpPr>
          <p:cNvPr id="220" name="Shape 220"/>
          <p:cNvSpPr/>
          <p:nvPr/>
        </p:nvSpPr>
        <p:spPr>
          <a:xfrm>
            <a:off x="6983025" y="2070475"/>
            <a:ext cx="1507199" cy="572699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Social Responsibility</a:t>
            </a:r>
          </a:p>
        </p:txBody>
      </p:sp>
      <p:sp>
        <p:nvSpPr>
          <p:cNvPr id="221" name="Shape 221"/>
          <p:cNvSpPr/>
          <p:nvPr/>
        </p:nvSpPr>
        <p:spPr>
          <a:xfrm>
            <a:off x="526025" y="2574325"/>
            <a:ext cx="1580699" cy="572699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Professionalism</a:t>
            </a:r>
          </a:p>
        </p:txBody>
      </p:sp>
      <p:sp>
        <p:nvSpPr>
          <p:cNvPr id="222" name="Shape 222"/>
          <p:cNvSpPr/>
          <p:nvPr/>
        </p:nvSpPr>
        <p:spPr>
          <a:xfrm>
            <a:off x="964400" y="3562975"/>
            <a:ext cx="982199" cy="572699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cxnSp>
        <p:nvCxnSpPr>
          <p:cNvPr id="223" name="Shape 223"/>
          <p:cNvCxnSpPr/>
          <p:nvPr/>
        </p:nvCxnSpPr>
        <p:spPr>
          <a:xfrm>
            <a:off x="2678900" y="2187775"/>
            <a:ext cx="1401899" cy="3929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4" name="Shape 224"/>
          <p:cNvCxnSpPr/>
          <p:nvPr/>
        </p:nvCxnSpPr>
        <p:spPr>
          <a:xfrm flipH="1" rot="10800000">
            <a:off x="5715000" y="2268000"/>
            <a:ext cx="71400" cy="2858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5" name="Shape 225"/>
          <p:cNvCxnSpPr>
            <a:endCxn id="220" idx="1"/>
          </p:cNvCxnSpPr>
          <p:nvPr/>
        </p:nvCxnSpPr>
        <p:spPr>
          <a:xfrm flipH="1" rot="10800000">
            <a:off x="5866725" y="2356824"/>
            <a:ext cx="1116300" cy="33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6" name="Shape 226"/>
          <p:cNvCxnSpPr/>
          <p:nvPr/>
        </p:nvCxnSpPr>
        <p:spPr>
          <a:xfrm>
            <a:off x="5777500" y="3420075"/>
            <a:ext cx="339299" cy="2768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7" name="Shape 227"/>
          <p:cNvCxnSpPr>
            <a:stCxn id="214" idx="0"/>
          </p:cNvCxnSpPr>
          <p:nvPr/>
        </p:nvCxnSpPr>
        <p:spPr>
          <a:xfrm rot="10800000">
            <a:off x="4732800" y="3411200"/>
            <a:ext cx="35700" cy="33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8" name="Shape 228"/>
          <p:cNvCxnSpPr>
            <a:stCxn id="219" idx="0"/>
          </p:cNvCxnSpPr>
          <p:nvPr/>
        </p:nvCxnSpPr>
        <p:spPr>
          <a:xfrm flipH="1" rot="10800000">
            <a:off x="2961774" y="3232500"/>
            <a:ext cx="1101299" cy="45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9" name="Shape 229"/>
          <p:cNvCxnSpPr>
            <a:endCxn id="211" idx="1"/>
          </p:cNvCxnSpPr>
          <p:nvPr/>
        </p:nvCxnSpPr>
        <p:spPr>
          <a:xfrm flipH="1" rot="10800000">
            <a:off x="1919787" y="2982062"/>
            <a:ext cx="2149200" cy="616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30" name="Shape 230"/>
          <p:cNvCxnSpPr>
            <a:stCxn id="213" idx="3"/>
          </p:cNvCxnSpPr>
          <p:nvPr/>
        </p:nvCxnSpPr>
        <p:spPr>
          <a:xfrm flipH="1" rot="10800000">
            <a:off x="3185024" y="2768125"/>
            <a:ext cx="895800" cy="7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31" name="Shape 231"/>
          <p:cNvSpPr txBox="1"/>
          <p:nvPr/>
        </p:nvSpPr>
        <p:spPr>
          <a:xfrm>
            <a:off x="7358100" y="4866600"/>
            <a:ext cx="1785900" cy="276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3"/>
              </a:rPr>
              <a:t>ALA “Core Values of Librarianship”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Virginia Higher Education Library Open Initiatives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7" name="Shape 237"/>
          <p:cNvSpPr txBox="1"/>
          <p:nvPr/>
        </p:nvSpPr>
        <p:spPr>
          <a:xfrm>
            <a:off x="2449150" y="2863150"/>
            <a:ext cx="6263400" cy="13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2015 - “Provost’s Creative Adaptation Fund” - Swem Library &amp; Dept. of Academic Tech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18 projects  $1,000 each  -- Teaching with OER &amp; library-subscribed resources</a:t>
            </a:r>
          </a:p>
        </p:txBody>
      </p:sp>
      <p:sp>
        <p:nvSpPr>
          <p:cNvPr id="238" name="Shape 238"/>
          <p:cNvSpPr txBox="1"/>
          <p:nvPr/>
        </p:nvSpPr>
        <p:spPr>
          <a:xfrm>
            <a:off x="2449150" y="1586737"/>
            <a:ext cx="6372900" cy="707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2015 - workshops &amp; stipends for open textbook review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2015 - revision &amp; update of </a:t>
            </a:r>
            <a:r>
              <a:rPr lang="en" u="sng">
                <a:solidFill>
                  <a:schemeClr val="hlink"/>
                </a:solidFill>
                <a:hlinkClick r:id="rId3"/>
              </a:rPr>
              <a:t>openly licensed textbook</a:t>
            </a:r>
            <a:r>
              <a:rPr lang="en"/>
              <a:t> underway </a:t>
            </a:r>
          </a:p>
        </p:txBody>
      </p:sp>
      <p:pic>
        <p:nvPicPr>
          <p:cNvPr id="239" name="Shape 2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578" y="1445378"/>
            <a:ext cx="2095574" cy="1178749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Shape 240"/>
          <p:cNvSpPr txBox="1"/>
          <p:nvPr/>
        </p:nvSpPr>
        <p:spPr>
          <a:xfrm>
            <a:off x="6382950" y="4911375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Logos are the property of their respective institutions.</a:t>
            </a:r>
          </a:p>
        </p:txBody>
      </p:sp>
      <p:pic>
        <p:nvPicPr>
          <p:cNvPr descr="1" id="241" name="Shape 2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3051775"/>
            <a:ext cx="2095574" cy="930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Virginia Higher Education Open Initiatives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47" name="Shape 247"/>
          <p:cNvSpPr txBox="1"/>
          <p:nvPr/>
        </p:nvSpPr>
        <p:spPr>
          <a:xfrm>
            <a:off x="3080650" y="1189150"/>
            <a:ext cx="6103499" cy="3550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n" sz="1800"/>
              <a:t>Nov. 2015 - Northern Virginia / Extended Learning Institute (ELI) Open Degree Pathways 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●"/>
            </a:pPr>
            <a:r>
              <a:rPr lang="en" sz="1800"/>
              <a:t>A.S </a:t>
            </a:r>
            <a:r>
              <a:rPr lang="en" sz="1800">
                <a:solidFill>
                  <a:schemeClr val="dk1"/>
                </a:solidFill>
              </a:rPr>
              <a:t>General Studies</a:t>
            </a: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sz="1800">
                <a:solidFill>
                  <a:schemeClr val="dk1"/>
                </a:solidFill>
              </a:rPr>
              <a:t>A.S. Social Sciences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Aug. 2015 - VCCS Zx23 Project Launch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Fall 2013 - Tidewater Z Degree </a:t>
            </a: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sz="1800">
                <a:solidFill>
                  <a:schemeClr val="dk1"/>
                </a:solidFill>
              </a:rPr>
              <a:t>A.S. Business Admin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8" name="Shape 248"/>
          <p:cNvSpPr txBox="1"/>
          <p:nvPr/>
        </p:nvSpPr>
        <p:spPr>
          <a:xfrm>
            <a:off x="6382950" y="4911375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Logos are the property of their respective institutions.</a:t>
            </a:r>
          </a:p>
        </p:txBody>
      </p:sp>
      <p:pic>
        <p:nvPicPr>
          <p:cNvPr descr="http://lumenlearning.com/wp-content/uploads/2015/11/zeliat_green.png" id="249" name="Shape 2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062" y="1303500"/>
            <a:ext cx="2469024" cy="444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tidewater cc" id="250" name="Shape 2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0874" y="3583712"/>
            <a:ext cx="1697147" cy="4888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eb.tcc.edu/academics/zdegree/images/front-img.png" id="251" name="Shape 2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9451" y="3583725"/>
            <a:ext cx="450172" cy="750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Shape 252"/>
          <p:cNvPicPr preferRelativeResize="0"/>
          <p:nvPr/>
        </p:nvPicPr>
        <p:blipFill rotWithShape="1">
          <a:blip r:embed="rId6">
            <a:alphaModFix/>
          </a:blip>
          <a:srcRect b="18217" l="10951" r="16326" t="27449"/>
          <a:stretch/>
        </p:blipFill>
        <p:spPr>
          <a:xfrm>
            <a:off x="691012" y="2528150"/>
            <a:ext cx="1619099" cy="611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Virginia Higher Education Open Initiatives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58" name="Shape 2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162" y="1649875"/>
            <a:ext cx="1202579" cy="707399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Shape 259"/>
          <p:cNvSpPr txBox="1"/>
          <p:nvPr/>
        </p:nvSpPr>
        <p:spPr>
          <a:xfrm>
            <a:off x="1793350" y="1774225"/>
            <a:ext cx="7067100" cy="458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2010 - Nine courses (School of Business) Core curriculum</a:t>
            </a:r>
          </a:p>
        </p:txBody>
      </p:sp>
      <p:sp>
        <p:nvSpPr>
          <p:cNvPr id="260" name="Shape 260"/>
          <p:cNvSpPr txBox="1"/>
          <p:nvPr/>
        </p:nvSpPr>
        <p:spPr>
          <a:xfrm>
            <a:off x="6382950" y="4911375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Logos are the property of their respective institutions.</a:t>
            </a:r>
          </a:p>
        </p:txBody>
      </p:sp>
      <p:sp>
        <p:nvSpPr>
          <p:cNvPr id="261" name="Shape 261"/>
          <p:cNvSpPr txBox="1"/>
          <p:nvPr/>
        </p:nvSpPr>
        <p:spPr>
          <a:xfrm>
            <a:off x="1793350" y="2895350"/>
            <a:ext cx="7067100" cy="93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2015 - Faculty awareness workshops and individual consultations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Library’s One minute survey  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“Has your department discussed the cost of textbooks in the last six months? If so, what are your plans?”</a:t>
            </a:r>
          </a:p>
        </p:txBody>
      </p:sp>
      <p:pic>
        <p:nvPicPr>
          <p:cNvPr descr="859px-UR_Shield.svg.png" id="262" name="Shape 2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560" y="2847562"/>
            <a:ext cx="989789" cy="1178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State of Open in Virginia</a:t>
            </a:r>
          </a:p>
        </p:txBody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VIVA Resources for Users Survey</a:t>
            </a:r>
            <a:r>
              <a:rPr lang="en" sz="2400"/>
              <a:t> (Spring 2015)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 u="sng">
                <a:solidFill>
                  <a:schemeClr val="hlink"/>
                </a:solidFill>
                <a:hlinkClick r:id="rId4"/>
              </a:rPr>
              <a:t>VLA OER PreConference</a:t>
            </a:r>
            <a:r>
              <a:rPr lang="en" sz="2400"/>
              <a:t> (Fall 2015)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 u="sng">
                <a:solidFill>
                  <a:schemeClr val="hlink"/>
                </a:solidFill>
                <a:hlinkClick r:id="rId5"/>
              </a:rPr>
              <a:t>Dr. Cable Green, Creative Commons @ CWM</a:t>
            </a:r>
            <a:r>
              <a:rPr lang="en" sz="2400"/>
              <a:t> (Fall 2015)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Library contributions to the State of Open</a:t>
            </a:r>
          </a:p>
        </p:txBody>
      </p:sp>
      <p:pic>
        <p:nvPicPr>
          <p:cNvPr id="274" name="Shape 2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525" y="2256100"/>
            <a:ext cx="3885750" cy="2056199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Shape 275"/>
          <p:cNvSpPr txBox="1"/>
          <p:nvPr/>
        </p:nvSpPr>
        <p:spPr>
          <a:xfrm>
            <a:off x="6419700" y="1152425"/>
            <a:ext cx="2724300" cy="30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Intro to OER Workshops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Networking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Listservs &amp; awareness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Peer Groups (virtual &amp; real)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Resource sharing (events)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Collaboration beyond librarians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6" name="Shape 276"/>
          <p:cNvSpPr txBox="1"/>
          <p:nvPr/>
        </p:nvSpPr>
        <p:spPr>
          <a:xfrm>
            <a:off x="311700" y="1419337"/>
            <a:ext cx="2938199" cy="2926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Encouraging librarians+  to: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Explore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Collaborate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Learn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Teach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Leverage workflows &amp; skills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Lead</a:t>
            </a:r>
          </a:p>
        </p:txBody>
      </p:sp>
      <p:pic>
        <p:nvPicPr>
          <p:cNvPr id="277" name="Shape 2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8250" y="3843951"/>
            <a:ext cx="2938325" cy="90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Shape 278"/>
          <p:cNvSpPr txBox="1"/>
          <p:nvPr/>
        </p:nvSpPr>
        <p:spPr>
          <a:xfrm>
            <a:off x="2599650" y="4747450"/>
            <a:ext cx="2397000" cy="110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Public Domain image</a:t>
            </a:r>
          </a:p>
        </p:txBody>
      </p:sp>
      <p:sp>
        <p:nvSpPr>
          <p:cNvPr id="279" name="Shape 279"/>
          <p:cNvSpPr txBox="1"/>
          <p:nvPr/>
        </p:nvSpPr>
        <p:spPr>
          <a:xfrm>
            <a:off x="6382950" y="4911375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Logos are the property of their respective institutions.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State-level OER Initiatives </a:t>
            </a:r>
          </a:p>
        </p:txBody>
      </p:sp>
      <p:sp>
        <p:nvSpPr>
          <p:cNvPr id="285" name="Shape 28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"/>
              <a:t>Affordable Learning Georgia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"/>
              <a:t>OpenWashington 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"/>
              <a:t>OpenOregon 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"/>
              <a:t>California ALS 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"/>
              <a:t>British Columbia OpenCampus </a:t>
            </a:r>
          </a:p>
        </p:txBody>
      </p:sp>
      <p:pic>
        <p:nvPicPr>
          <p:cNvPr descr="alg_logo.png" id="286" name="Shape 286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9175" y="1461725"/>
            <a:ext cx="1964149" cy="41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Shape 287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94975" y="2575718"/>
            <a:ext cx="1891306" cy="419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Shape 288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76050" y="1461725"/>
            <a:ext cx="1699625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Shape 289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986269" y="3536718"/>
            <a:ext cx="1699625" cy="1219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Shape 290">
            <a:hlinkClick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763775" y="4084800"/>
            <a:ext cx="2399725" cy="337649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Shape 291"/>
          <p:cNvSpPr txBox="1"/>
          <p:nvPr/>
        </p:nvSpPr>
        <p:spPr>
          <a:xfrm>
            <a:off x="6382950" y="4911375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Logos are the property of their respective institutions.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/>
          <p:nvPr>
            <p:ph type="title"/>
          </p:nvPr>
        </p:nvSpPr>
        <p:spPr>
          <a:xfrm>
            <a:off x="311700" y="435000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Coalition Principles - from Dr. Cable Green </a:t>
            </a:r>
          </a:p>
        </p:txBody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x="311700" y="1152475"/>
            <a:ext cx="8520599" cy="3731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04800" lvl="0" marL="457200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Set common goals: z-degrees, highest enrolled courses etc.</a:t>
            </a:r>
          </a:p>
          <a:p>
            <a:pPr indent="-304800" lvl="1" marL="914400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Collect data: enrollments x textbook costs = $$$</a:t>
            </a:r>
          </a:p>
          <a:p>
            <a:pPr indent="-3048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</a:rPr>
              <a:t>Chose a few metrics, track, and report </a:t>
            </a:r>
          </a:p>
          <a:p>
            <a:pPr indent="-304800" lvl="2" marL="13716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</a:rPr>
              <a:t>Cost savings, time to degree, course completion rates, drop-out rates, credits taken/semester)</a:t>
            </a:r>
          </a:p>
          <a:p>
            <a:pPr indent="-304800" lvl="2" marL="13716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</a:rPr>
              <a:t>Report to institution, state, OER community</a:t>
            </a:r>
          </a:p>
          <a:p>
            <a:pPr indent="-3048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</a:rPr>
              <a:t>Respect local authority/expertise		</a:t>
            </a:r>
          </a:p>
          <a:p>
            <a:pPr indent="-3048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</a:rPr>
              <a:t>Reuse, revise, build, commission</a:t>
            </a:r>
          </a:p>
          <a:p>
            <a:pPr indent="-3048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</a:rPr>
              <a:t>Shared repository / </a:t>
            </a:r>
            <a:r>
              <a:rPr lang="en" sz="1200" u="sng">
                <a:solidFill>
                  <a:schemeClr val="dk1"/>
                </a:solidFill>
              </a:rPr>
              <a:t>referatory</a:t>
            </a:r>
            <a:r>
              <a:rPr lang="en" sz="1200">
                <a:solidFill>
                  <a:schemeClr val="dk1"/>
                </a:solidFill>
              </a:rPr>
              <a:t> space</a:t>
            </a:r>
          </a:p>
          <a:p>
            <a:pPr indent="-3048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Require CC BY 4.0 on anything you fund as a coalition - this maximizes reuse </a:t>
            </a:r>
          </a:p>
          <a:p>
            <a:pPr indent="-3048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Adopt institutional open licensing policies (CC BY)</a:t>
            </a:r>
          </a:p>
          <a:p>
            <a:pPr indent="-3048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NO OER mandate. OER is about more freedom, not less</a:t>
            </a:r>
          </a:p>
          <a:p>
            <a:pPr indent="-3048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Support faculty who want to shift to OER</a:t>
            </a:r>
          </a:p>
          <a:p>
            <a:pPr indent="-304800" lvl="0" marL="457200" rtl="0">
              <a:lnSpc>
                <a:spcPct val="120000"/>
              </a:lnSpc>
              <a:spcBef>
                <a:spcPts val="0"/>
              </a:spcBef>
              <a:spcAft>
                <a:spcPts val="170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Make heroes out of faculty that move to OER </a:t>
            </a:r>
          </a:p>
          <a:p>
            <a:pPr indent="-304800" lvl="1" marL="914400" rtl="0">
              <a:lnSpc>
                <a:spcPct val="120000"/>
              </a:lnSpc>
              <a:spcBef>
                <a:spcPts val="0"/>
              </a:spcBef>
              <a:spcAft>
                <a:spcPts val="1700"/>
              </a:spcAft>
              <a:buClr>
                <a:schemeClr val="dk1"/>
              </a:buClr>
              <a:buSzPct val="100000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Press, awards, website, present at conferences / to legislature.</a:t>
            </a:r>
          </a:p>
          <a:p>
            <a:pPr lvl="0" rtl="0" algn="r">
              <a:lnSpc>
                <a:spcPct val="120000"/>
              </a:lnSpc>
              <a:spcBef>
                <a:spcPts val="0"/>
              </a:spcBef>
              <a:spcAft>
                <a:spcPts val="1700"/>
              </a:spcAft>
              <a:buNone/>
            </a:pPr>
            <a:r>
              <a:rPr lang="en" sz="1100">
                <a:solidFill>
                  <a:schemeClr val="dk1"/>
                </a:solidFill>
                <a:highlight>
                  <a:srgbClr val="FFFFFF"/>
                </a:highlight>
              </a:rPr>
              <a:t>- Dr. Cable Green, Director of Global Learning, Creative Commons @WM Nov. 2015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98" name="Shape 2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55176" y="2725125"/>
            <a:ext cx="1411925" cy="1411925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Shape 299"/>
          <p:cNvSpPr txBox="1"/>
          <p:nvPr/>
        </p:nvSpPr>
        <p:spPr>
          <a:xfrm>
            <a:off x="7969675" y="4884175"/>
            <a:ext cx="1094099" cy="130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4"/>
              </a:rPr>
              <a:t>Cable Green’s blog</a:t>
            </a:r>
          </a:p>
        </p:txBody>
      </p:sp>
      <p:sp>
        <p:nvSpPr>
          <p:cNvPr id="300" name="Shape 300"/>
          <p:cNvSpPr txBox="1"/>
          <p:nvPr/>
        </p:nvSpPr>
        <p:spPr>
          <a:xfrm>
            <a:off x="7274937" y="4046750"/>
            <a:ext cx="1411800" cy="9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5"/>
              </a:rPr>
              <a:t>Image source</a:t>
            </a:r>
          </a:p>
        </p:txBody>
      </p:sp>
      <p:sp>
        <p:nvSpPr>
          <p:cNvPr id="301" name="Shape 301"/>
          <p:cNvSpPr txBox="1"/>
          <p:nvPr/>
        </p:nvSpPr>
        <p:spPr>
          <a:xfrm>
            <a:off x="3342500" y="4723625"/>
            <a:ext cx="1866900" cy="9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lnSpc>
                <a:spcPct val="120000"/>
              </a:lnSpc>
              <a:spcBef>
                <a:spcPts val="0"/>
              </a:spcBef>
              <a:spcAft>
                <a:spcPts val="1700"/>
              </a:spcAft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Slide text ©Cable Green </a:t>
            </a:r>
            <a:r>
              <a:rPr lang="en" sz="800" u="sng">
                <a:solidFill>
                  <a:schemeClr val="accent5"/>
                </a:solidFill>
                <a:hlinkClick r:id="rId6"/>
              </a:rPr>
              <a:t>CC BY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Suggested Reading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F497D"/>
                </a:solidFill>
              </a:rPr>
              <a:t>Empirical research on the impacts of OER Adoption - </a:t>
            </a:r>
            <a:r>
              <a:rPr lang="en" sz="1100" u="sng">
                <a:solidFill>
                  <a:schemeClr val="hlink"/>
                </a:solidFill>
                <a:hlinkClick r:id="rId3"/>
              </a:rPr>
              <a:t>Open Ed Group “Review” webpage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1F497D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100">
                <a:solidFill>
                  <a:srgbClr val="1F497D"/>
                </a:solidFill>
              </a:rPr>
              <a:t>Babson/Pearson Report (2014)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Opening the Curriculum: Open Educational Resources in U.S. Higher Education</a:t>
            </a:r>
            <a:r>
              <a:rPr lang="en" sz="1100">
                <a:solidFill>
                  <a:srgbClr val="1F497D"/>
                </a:solidFill>
              </a:rPr>
              <a:t> This report is the source of data regarding why faculty aren’t using OER. Top reasons include: Lack of awareness, difficulty locating OER etc.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rgbClr val="1F497D"/>
                </a:solidFill>
              </a:rPr>
              <a:t>The following two reports present findings regarding the impact of textbook costs on student purchasing behavior and its impacts.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rgbClr val="1F497D"/>
                </a:solidFill>
              </a:rPr>
              <a:t>Student PIRGs (2014) “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Fixing the Broken Textbook Market: How Students Respond to High Textbook Costs and Demand Alternatives</a:t>
            </a:r>
            <a:r>
              <a:rPr lang="en" sz="1100">
                <a:solidFill>
                  <a:srgbClr val="1F497D"/>
                </a:solidFill>
              </a:rPr>
              <a:t>”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6"/>
              </a:rPr>
              <a:t>2012 Florida Student Textbook Survey</a:t>
            </a:r>
            <a:r>
              <a:rPr lang="en" sz="1100">
                <a:solidFill>
                  <a:srgbClr val="1F497D"/>
                </a:solidFill>
                <a:hlinkClick r:id="rId7"/>
              </a:rPr>
              <a:t>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rgbClr val="1F497D"/>
                </a:solidFill>
              </a:rPr>
              <a:t>This 2005 report seeks to answer the question: “Why are textbooks becoming so expensive?”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F497D"/>
                </a:solidFill>
              </a:rPr>
              <a:t>Government Printing Office (2005) “</a:t>
            </a:r>
            <a:r>
              <a:rPr lang="en" sz="1100" u="sng">
                <a:solidFill>
                  <a:schemeClr val="hlink"/>
                </a:solidFill>
                <a:hlinkClick r:id="rId8"/>
              </a:rPr>
              <a:t>College Textbooks: Enhanced Offerings Appear to Drive Recent Price Increases</a:t>
            </a:r>
            <a:r>
              <a:rPr lang="en" sz="1100">
                <a:solidFill>
                  <a:srgbClr val="1F497D"/>
                </a:solidFill>
              </a:rPr>
              <a:t>”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1F497D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F497D"/>
                </a:solidFill>
              </a:rPr>
              <a:t>For institution-level specifics, the following training and resource materials are highly recommended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F497D"/>
                </a:solidFill>
              </a:rPr>
              <a:t>See also: 	</a:t>
            </a:r>
            <a:r>
              <a:rPr lang="en" sz="1100" u="sng">
                <a:solidFill>
                  <a:schemeClr val="hlink"/>
                </a:solidFill>
                <a:hlinkClick r:id="rId9"/>
              </a:rPr>
              <a:t>Open Education Campus Action Plan</a:t>
            </a:r>
            <a:r>
              <a:rPr lang="en" sz="1100">
                <a:solidFill>
                  <a:srgbClr val="1F497D"/>
                </a:solidFill>
              </a:rPr>
              <a:t> (SPARC)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F497D"/>
                </a:solidFill>
              </a:rPr>
              <a:t>		</a:t>
            </a:r>
            <a:r>
              <a:rPr lang="en" sz="1100" u="sng">
                <a:solidFill>
                  <a:schemeClr val="hlink"/>
                </a:solidFill>
                <a:hlinkClick r:id="rId10"/>
              </a:rPr>
              <a:t>Becoming Open Ed Leaders</a:t>
            </a:r>
            <a:r>
              <a:rPr lang="en" sz="1100">
                <a:solidFill>
                  <a:srgbClr val="1F497D"/>
                </a:solidFill>
              </a:rPr>
              <a:t> (1 hour recorded webinar) </a:t>
            </a:r>
          </a:p>
          <a:p>
            <a:pPr indent="4572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11"/>
              </a:rPr>
              <a:t>Keynote addresses</a:t>
            </a:r>
            <a:r>
              <a:rPr lang="en" sz="1100">
                <a:solidFill>
                  <a:srgbClr val="1F497D"/>
                </a:solidFill>
              </a:rPr>
              <a:t> from the 2015 Open Textbook Summit</a:t>
            </a:r>
          </a:p>
          <a:p>
            <a:pPr indent="4572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F497D"/>
                </a:solidFill>
              </a:rPr>
              <a:t>ASERL Webinar: </a:t>
            </a:r>
            <a:r>
              <a:rPr lang="en" sz="1100" u="sng">
                <a:solidFill>
                  <a:schemeClr val="hlink"/>
                </a:solidFill>
                <a:hlinkClick r:id="rId12"/>
              </a:rPr>
              <a:t>Your Invitation to Join the Lib-OER Community: Lessons from the Field</a:t>
            </a:r>
            <a:r>
              <a:rPr lang="en" sz="1100">
                <a:solidFill>
                  <a:srgbClr val="1F497D"/>
                </a:solidFill>
              </a:rPr>
              <a:t> (1.5 hour recorded webinar)</a:t>
            </a:r>
          </a:p>
          <a:p>
            <a:pPr indent="4572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F497D"/>
                </a:solidFill>
              </a:rPr>
              <a:t>Sample OER “Reference Interview” (See “</a:t>
            </a:r>
            <a:r>
              <a:rPr lang="en" sz="1100" u="sng">
                <a:solidFill>
                  <a:schemeClr val="hlink"/>
                </a:solidFill>
                <a:hlinkClick r:id="rId13"/>
              </a:rPr>
              <a:t>Faculty Conversation Video</a:t>
            </a:r>
            <a:r>
              <a:rPr lang="en" sz="1100">
                <a:solidFill>
                  <a:srgbClr val="1F497D"/>
                </a:solidFill>
              </a:rPr>
              <a:t>”)</a:t>
            </a:r>
          </a:p>
          <a:p>
            <a:pPr indent="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hlinkClick r:id="rId14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Strategic Areas of Action</a:t>
            </a:r>
          </a:p>
        </p:txBody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311700" y="1183300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Char char="●"/>
            </a:pPr>
            <a:r>
              <a:rPr lang="en">
                <a:solidFill>
                  <a:srgbClr val="000000"/>
                </a:solidFill>
              </a:rPr>
              <a:t>Professional development related to OER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●"/>
            </a:pPr>
            <a:r>
              <a:rPr lang="en">
                <a:solidFill>
                  <a:srgbClr val="000000"/>
                </a:solidFill>
              </a:rPr>
              <a:t>Promoting OER adoption and/or creation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●"/>
            </a:pPr>
            <a:r>
              <a:rPr lang="en">
                <a:solidFill>
                  <a:srgbClr val="000000"/>
                </a:solidFill>
              </a:rPr>
              <a:t>Making Virginia-made OER discoverable (and editable)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●"/>
            </a:pPr>
            <a:r>
              <a:rPr lang="en">
                <a:solidFill>
                  <a:srgbClr val="000000"/>
                </a:solidFill>
              </a:rPr>
              <a:t>Simplifying use of VIVA-licensed resources for teaching &amp; learning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●"/>
            </a:pPr>
            <a:r>
              <a:rPr lang="en">
                <a:solidFill>
                  <a:srgbClr val="000000"/>
                </a:solidFill>
              </a:rPr>
              <a:t>Collaborate to align OER goals with other stakeholders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308" name="Shape 308"/>
          <p:cNvSpPr txBox="1"/>
          <p:nvPr/>
        </p:nvSpPr>
        <p:spPr>
          <a:xfrm>
            <a:off x="6915775" y="451775"/>
            <a:ext cx="2087700" cy="1646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Success requires strategic investment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/>
          <p:nvPr>
            <p:ph type="title"/>
          </p:nvPr>
        </p:nvSpPr>
        <p:spPr>
          <a:xfrm>
            <a:off x="311700" y="2926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2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Professional Development Related to OER</a:t>
            </a:r>
            <a:r>
              <a:rPr lang="en" sz="2400">
                <a:solidFill>
                  <a:srgbClr val="434343"/>
                </a:solidFill>
              </a:rPr>
              <a:t> </a:t>
            </a:r>
          </a:p>
        </p:txBody>
      </p:sp>
      <p:sp>
        <p:nvSpPr>
          <p:cNvPr id="314" name="Shape 314"/>
          <p:cNvSpPr txBox="1"/>
          <p:nvPr>
            <p:ph idx="1" type="body"/>
          </p:nvPr>
        </p:nvSpPr>
        <p:spPr>
          <a:xfrm>
            <a:off x="311700" y="1000075"/>
            <a:ext cx="8751299" cy="3763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b="1" lang="en"/>
              <a:t>No Co$t-bearing Actions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chemeClr val="dk1"/>
                </a:solidFill>
              </a:rPr>
              <a:t>Develop a Virginia community of practice 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Share OER adoption models, programs, documentation of what works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Support awareness-raising activities (Primary obstacle for faculty remains OER awareness)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Recognition awards for faculty adopters.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b="1"/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Co$t-bearing Actions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Negotiate statewide membership / subsidies to Open Textbook Network (OTN)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Offer competitive scholarship funding for VA librarians to attend Open Ed </a:t>
            </a:r>
          </a:p>
          <a:p>
            <a:pPr indent="-3302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Send VIVA/LAC members to Open Education Conference (or similar)</a:t>
            </a:r>
            <a:r>
              <a:rPr lang="en" sz="1600">
                <a:solidFill>
                  <a:srgbClr val="000000"/>
                </a:solidFill>
              </a:rPr>
              <a:t> 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15" name="Shape 3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5950" y="161900"/>
            <a:ext cx="1514248" cy="1514248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Shape 316"/>
          <p:cNvSpPr txBox="1"/>
          <p:nvPr/>
        </p:nvSpPr>
        <p:spPr>
          <a:xfrm>
            <a:off x="7255950" y="1575950"/>
            <a:ext cx="1625999" cy="1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4"/>
              </a:rPr>
              <a:t>Image source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/>
          <p:nvPr>
            <p:ph type="title"/>
          </p:nvPr>
        </p:nvSpPr>
        <p:spPr>
          <a:xfrm>
            <a:off x="311700" y="2926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200000"/>
              </a:lnSpc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Promoting OER Adoption / Creation</a:t>
            </a:r>
          </a:p>
        </p:txBody>
      </p:sp>
      <p:sp>
        <p:nvSpPr>
          <p:cNvPr id="322" name="Shape 322"/>
          <p:cNvSpPr txBox="1"/>
          <p:nvPr>
            <p:ph idx="1" type="body"/>
          </p:nvPr>
        </p:nvSpPr>
        <p:spPr>
          <a:xfrm>
            <a:off x="311700" y="923875"/>
            <a:ext cx="8520599" cy="379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b="1" lang="en"/>
              <a:t>No Co$t-bearing Actions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Share OER adoption models, programs, documentation of what works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Develop a VA community of practice 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Support awareness-raising activities (Primary obstacle for faculty remains OER awareness)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Recognition awards for faculty adopters.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/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b="1" lang="en"/>
              <a:t>Co$t-bearing Actions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Offer competitive statewide OER adoption stipends for faculty 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Commission faculty OER creation 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Open Textbook Network memberships to provide faculty with stipends for reviewing (40% of reviewers go on to adopt OER).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200"/>
          </a:p>
        </p:txBody>
      </p:sp>
      <p:pic>
        <p:nvPicPr>
          <p:cNvPr descr="lego-615239_1280.jpg" id="323" name="Shape 3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7350" y="175424"/>
            <a:ext cx="1553100" cy="1164825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Shape 324"/>
          <p:cNvSpPr txBox="1"/>
          <p:nvPr/>
        </p:nvSpPr>
        <p:spPr>
          <a:xfrm>
            <a:off x="8200500" y="1043950"/>
            <a:ext cx="893400" cy="14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4"/>
              </a:rPr>
              <a:t>Image source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type="title"/>
          </p:nvPr>
        </p:nvSpPr>
        <p:spPr>
          <a:xfrm>
            <a:off x="311700" y="2844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200000"/>
              </a:lnSpc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Make Virginia OER Discoverable and Editable</a:t>
            </a:r>
          </a:p>
        </p:txBody>
      </p:sp>
      <p:sp>
        <p:nvSpPr>
          <p:cNvPr id="330" name="Shape 33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b="1" lang="en"/>
              <a:t>No Co$t-bearing Actions</a:t>
            </a:r>
            <a:r>
              <a:rPr b="1" lang="en">
                <a:solidFill>
                  <a:schemeClr val="dk1"/>
                </a:solidFill>
              </a:rPr>
              <a:t>	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>
                <a:solidFill>
                  <a:schemeClr val="dk1"/>
                </a:solidFill>
              </a:rPr>
              <a:t>Create and maintain a website of Virginia-made OER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>
                <a:solidFill>
                  <a:schemeClr val="dk1"/>
                </a:solidFill>
              </a:rPr>
              <a:t>Create a Virgina OER portal using OER Commons “Group” option.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b="1" lang="en"/>
              <a:t>Co$t-bearing Actions</a:t>
            </a:r>
          </a:p>
          <a:p>
            <a:pPr indent="-2286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">
                <a:solidFill>
                  <a:schemeClr val="dk1"/>
                </a:solidFill>
              </a:rPr>
              <a:t>Explore customized “hub” in OER Commons </a:t>
            </a:r>
          </a:p>
          <a:p>
            <a:pPr indent="-3429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800">
                <a:solidFill>
                  <a:schemeClr val="dk1"/>
                </a:solidFill>
              </a:rPr>
              <a:t>~$25,000 for creation of statewide “Hub” </a:t>
            </a:r>
          </a:p>
          <a:p>
            <a:pPr indent="-3429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800">
                <a:solidFill>
                  <a:schemeClr val="dk1"/>
                </a:solidFill>
              </a:rPr>
              <a:t>Minnesota example:</a:t>
            </a:r>
            <a:r>
              <a:rPr lang="en" sz="1800">
                <a:solidFill>
                  <a:schemeClr val="dk1"/>
                </a:solidFill>
                <a:hlinkClick r:id="rId3"/>
              </a:rPr>
              <a:t> </a:t>
            </a:r>
            <a:r>
              <a:rPr lang="en" sz="1800" u="sng">
                <a:solidFill>
                  <a:srgbClr val="1155CC"/>
                </a:solidFill>
                <a:hlinkClick r:id="rId4"/>
              </a:rPr>
              <a:t>https://www.oercommons.org/hubs/minnesota</a:t>
            </a:r>
          </a:p>
          <a:p>
            <a:pPr indent="-3429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800">
                <a:solidFill>
                  <a:schemeClr val="dk1"/>
                </a:solidFill>
              </a:rPr>
              <a:t>May qualify for IMLS Spark grant?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13610540345_5bd88207e2_m.jpg" id="331" name="Shape 3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50325" y="857125"/>
            <a:ext cx="1348174" cy="876324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Shape 332"/>
          <p:cNvSpPr txBox="1"/>
          <p:nvPr/>
        </p:nvSpPr>
        <p:spPr>
          <a:xfrm>
            <a:off x="7650325" y="1679500"/>
            <a:ext cx="2225099" cy="13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© Robert Korener </a:t>
            </a:r>
            <a:r>
              <a:rPr lang="en" sz="800" u="sng">
                <a:solidFill>
                  <a:schemeClr val="hlink"/>
                </a:solidFill>
                <a:hlinkClick r:id="rId6"/>
              </a:rPr>
              <a:t>Binoculars</a:t>
            </a:r>
            <a:r>
              <a:rPr lang="en" sz="800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7"/>
              </a:rPr>
              <a:t>CC BY NC SA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/>
          <p:nvPr>
            <p:ph type="title"/>
          </p:nvPr>
        </p:nvSpPr>
        <p:spPr>
          <a:xfrm>
            <a:off x="311700" y="354225"/>
            <a:ext cx="8520599" cy="5804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200000"/>
              </a:lnSpc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Clarifying Permitted Uses for VIVA Resources</a:t>
            </a:r>
          </a:p>
        </p:txBody>
      </p:sp>
      <p:sp>
        <p:nvSpPr>
          <p:cNvPr id="338" name="Shape 338"/>
          <p:cNvSpPr txBox="1"/>
          <p:nvPr>
            <p:ph idx="1" type="body"/>
          </p:nvPr>
        </p:nvSpPr>
        <p:spPr>
          <a:xfrm>
            <a:off x="413975" y="1086850"/>
            <a:ext cx="8520599" cy="350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b="1" lang="en"/>
              <a:t>No Co$t-bearing Actions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Clarify what can be done with VIVA-licensed resources in order to promote them for use in teaching &amp; learning </a:t>
            </a:r>
          </a:p>
          <a:p>
            <a:pPr indent="-3429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Organize by topic, eligible for use in course reserves</a:t>
            </a:r>
          </a:p>
          <a:p>
            <a:pPr indent="-3429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Distinguish by license type(s)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b="1" lang="en"/>
              <a:t>Co$t-bearing Actions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Negotiate for licenses that don’t restrict legal classroom/online teaching and learning uses (including fair uses)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	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39" name="Shape 3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6362" y="4060750"/>
            <a:ext cx="2924175" cy="53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200000"/>
              </a:lnSpc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Collaborate to Align OER Goals With Other VA Stakeholders</a:t>
            </a:r>
          </a:p>
        </p:txBody>
      </p:sp>
      <p:sp>
        <p:nvSpPr>
          <p:cNvPr id="345" name="Shape 34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b="1" lang="en"/>
              <a:t>No Co$t-bearing Actions</a:t>
            </a:r>
          </a:p>
          <a:p>
            <a:pPr indent="-3429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Communicate to explore potential collaboration with other stakeholders</a:t>
            </a:r>
          </a:p>
          <a:p>
            <a:pPr indent="-3429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SCHEV Open Virginia Advisory Committee (OVAC) includes leaders in technology, instructional design, pedagogy, and libraries</a:t>
            </a:r>
          </a:p>
          <a:p>
            <a:pPr indent="-3429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Student voices such as Virginia 21</a:t>
            </a:r>
          </a:p>
          <a:p>
            <a:pPr indent="-3429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Other stakeholder groups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	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whitewater-725935_1280.jpg" id="346" name="Shape 3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4200" y="2743975"/>
            <a:ext cx="3144374" cy="2102826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Shape 347"/>
          <p:cNvSpPr txBox="1"/>
          <p:nvPr/>
        </p:nvSpPr>
        <p:spPr>
          <a:xfrm>
            <a:off x="5514200" y="4747750"/>
            <a:ext cx="3462899" cy="200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4"/>
              </a:rPr>
              <a:t>Image source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Shape 3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1813" y="192650"/>
            <a:ext cx="6179636" cy="4758199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Shape 353"/>
          <p:cNvSpPr txBox="1"/>
          <p:nvPr/>
        </p:nvSpPr>
        <p:spPr>
          <a:xfrm>
            <a:off x="7648500" y="4950850"/>
            <a:ext cx="1495499" cy="164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Adapted from: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 image source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 txBox="1"/>
          <p:nvPr>
            <p:ph type="title"/>
          </p:nvPr>
        </p:nvSpPr>
        <p:spPr>
          <a:xfrm>
            <a:off x="311700" y="1402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Recommended Strategic Actions</a:t>
            </a:r>
          </a:p>
        </p:txBody>
      </p:sp>
      <p:sp>
        <p:nvSpPr>
          <p:cNvPr id="359" name="Shape 359"/>
          <p:cNvSpPr txBox="1"/>
          <p:nvPr>
            <p:ph idx="1" type="body"/>
          </p:nvPr>
        </p:nvSpPr>
        <p:spPr>
          <a:xfrm>
            <a:off x="354975" y="790575"/>
            <a:ext cx="8520599" cy="4050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>
                <a:solidFill>
                  <a:srgbClr val="000000"/>
                </a:solidFill>
              </a:rPr>
              <a:t>High Impact, Lower Effort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br>
              <a:rPr lang="en" sz="600"/>
            </a:b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600"/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>
                <a:solidFill>
                  <a:srgbClr val="000000"/>
                </a:solidFill>
              </a:rPr>
              <a:t>High Impact, Some Effort</a:t>
            </a:r>
            <a:br>
              <a:rPr lang="en"/>
            </a:b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>
                <a:solidFill>
                  <a:srgbClr val="000000"/>
                </a:solidFill>
              </a:rPr>
              <a:t>High Impact, High Effort</a:t>
            </a:r>
            <a:br>
              <a:rPr b="1" lang="en"/>
            </a:br>
          </a:p>
        </p:txBody>
      </p:sp>
      <p:pic>
        <p:nvPicPr>
          <p:cNvPr descr="Image result for oer commons" id="360" name="Shape 3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1325" y="2786650"/>
            <a:ext cx="899324" cy="8993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llar-499478_640.jpg" id="361" name="Shape 3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7774" y="4022375"/>
            <a:ext cx="899324" cy="63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Shape 3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4019" y="1218500"/>
            <a:ext cx="2542955" cy="861999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Shape 363"/>
          <p:cNvSpPr txBox="1"/>
          <p:nvPr/>
        </p:nvSpPr>
        <p:spPr>
          <a:xfrm>
            <a:off x="3272225" y="1511025"/>
            <a:ext cx="5801699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Participate in the </a:t>
            </a:r>
            <a:r>
              <a:rPr lang="en" sz="1800" u="sng">
                <a:solidFill>
                  <a:schemeClr val="hlink"/>
                </a:solidFill>
                <a:hlinkClick r:id="rId6"/>
              </a:rPr>
              <a:t>Open Textbook Network</a:t>
            </a:r>
            <a:r>
              <a:rPr lang="en" sz="1800">
                <a:solidFill>
                  <a:schemeClr val="dk2"/>
                </a:solidFill>
              </a:rPr>
              <a:t> (OTN).</a:t>
            </a: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Create a Virginia OER “</a:t>
            </a:r>
            <a:r>
              <a:rPr lang="en" sz="1800" u="sng">
                <a:solidFill>
                  <a:schemeClr val="hlink"/>
                </a:solidFill>
                <a:hlinkClick r:id="rId7"/>
              </a:rPr>
              <a:t>Group</a:t>
            </a:r>
            <a:r>
              <a:rPr lang="en" sz="1800">
                <a:solidFill>
                  <a:schemeClr val="dk2"/>
                </a:solidFill>
              </a:rPr>
              <a:t>” in OER Commons;   Explore forming Virginia OER Commons custom “Hub.”</a:t>
            </a: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br>
              <a:rPr lang="en" sz="1800">
                <a:solidFill>
                  <a:schemeClr val="dk2"/>
                </a:solidFill>
              </a:rPr>
            </a:br>
            <a:r>
              <a:rPr lang="en" sz="1800">
                <a:solidFill>
                  <a:schemeClr val="dk2"/>
                </a:solidFill>
              </a:rPr>
              <a:t>Offer OER adoption and creation grants.</a:t>
            </a: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364" name="Shape 364"/>
          <p:cNvCxnSpPr/>
          <p:nvPr/>
        </p:nvCxnSpPr>
        <p:spPr>
          <a:xfrm>
            <a:off x="483400" y="2421725"/>
            <a:ext cx="8001000" cy="236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65" name="Shape 365"/>
          <p:cNvCxnSpPr/>
          <p:nvPr/>
        </p:nvCxnSpPr>
        <p:spPr>
          <a:xfrm>
            <a:off x="474025" y="3690925"/>
            <a:ext cx="8001000" cy="236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366" name="Shape 366"/>
          <p:cNvSpPr txBox="1"/>
          <p:nvPr/>
        </p:nvSpPr>
        <p:spPr>
          <a:xfrm>
            <a:off x="6382950" y="4911375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Logos are the property of their respective institutions.</a:t>
            </a:r>
          </a:p>
        </p:txBody>
      </p:sp>
      <p:sp>
        <p:nvSpPr>
          <p:cNvPr id="367" name="Shape 367"/>
          <p:cNvSpPr txBox="1"/>
          <p:nvPr/>
        </p:nvSpPr>
        <p:spPr>
          <a:xfrm>
            <a:off x="1197737" y="4571250"/>
            <a:ext cx="899400" cy="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u="sng">
                <a:solidFill>
                  <a:schemeClr val="hlink"/>
                </a:solidFill>
                <a:hlinkClick r:id="rId8"/>
              </a:rPr>
              <a:t>Image source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Thanks for your time -- and Discussion</a:t>
            </a:r>
          </a:p>
        </p:txBody>
      </p:sp>
      <p:sp>
        <p:nvSpPr>
          <p:cNvPr id="373" name="Shape 373"/>
          <p:cNvSpPr txBox="1"/>
          <p:nvPr>
            <p:ph idx="1" type="body"/>
          </p:nvPr>
        </p:nvSpPr>
        <p:spPr>
          <a:xfrm>
            <a:off x="311700" y="1128650"/>
            <a:ext cx="8520599" cy="3807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">
                <a:solidFill>
                  <a:srgbClr val="434343"/>
                </a:solidFill>
              </a:rPr>
              <a:t>Tara Cassidy</a:t>
            </a:r>
            <a:r>
              <a:rPr lang="en">
                <a:solidFill>
                  <a:srgbClr val="434343"/>
                </a:solidFill>
              </a:rPr>
              <a:t>, Coordinator of Library Services                                             Virginia’s Community Colleges</a:t>
            </a:r>
            <a:br>
              <a:rPr lang="en">
                <a:solidFill>
                  <a:srgbClr val="434343"/>
                </a:solidFill>
              </a:rPr>
            </a:br>
            <a:r>
              <a:rPr lang="en" u="sng">
                <a:solidFill>
                  <a:schemeClr val="hlink"/>
                </a:solidFill>
                <a:hlinkClick r:id="rId3"/>
              </a:rPr>
              <a:t>tcassidy@vccs.edu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>
                <a:solidFill>
                  <a:srgbClr val="434343"/>
                </a:solidFill>
              </a:rPr>
              <a:t>Kathleen DeLaurenti</a:t>
            </a:r>
            <a:r>
              <a:rPr lang="en">
                <a:solidFill>
                  <a:srgbClr val="434343"/>
                </a:solidFill>
              </a:rPr>
              <a:t>, Scholarly Communications Librarian                               College of William &amp; Mary</a:t>
            </a:r>
            <a:br>
              <a:rPr lang="en">
                <a:solidFill>
                  <a:srgbClr val="434343"/>
                </a:solidFill>
              </a:rPr>
            </a:br>
            <a:r>
              <a:rPr lang="en" u="sng">
                <a:solidFill>
                  <a:schemeClr val="hlink"/>
                </a:solidFill>
                <a:hlinkClick r:id="rId4"/>
              </a:rPr>
              <a:t>kmdelaurenti@wm.edu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">
                <a:solidFill>
                  <a:srgbClr val="434343"/>
                </a:solidFill>
              </a:rPr>
              <a:t>Anita Walz</a:t>
            </a:r>
            <a:r>
              <a:rPr lang="en">
                <a:solidFill>
                  <a:srgbClr val="434343"/>
                </a:solidFill>
              </a:rPr>
              <a:t>, Open Education, Copyright &amp; Scholarly Communications Librarian Virginia Tech</a:t>
            </a:r>
            <a:br>
              <a:rPr lang="en">
                <a:solidFill>
                  <a:srgbClr val="434343"/>
                </a:solidFill>
              </a:rPr>
            </a:br>
            <a:r>
              <a:rPr lang="en" u="sng">
                <a:solidFill>
                  <a:schemeClr val="hlink"/>
                </a:solidFill>
                <a:hlinkClick r:id="rId5"/>
              </a:rPr>
              <a:t>arwalz@vt.edu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Agenda and Outcomes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790700" y="1152475"/>
            <a:ext cx="8041500" cy="3744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Defining Terms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Why Should Libraries be Involved?  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Virginia Higher Education Open Initiatives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The State of Open in Virginia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Possible Strategic Areas of Action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Recommendations</a:t>
            </a:r>
          </a:p>
          <a:p>
            <a:pPr indent="-381000" lvl="0" marL="457200">
              <a:spcBef>
                <a:spcPts val="0"/>
              </a:spcBef>
              <a:buSzPct val="100000"/>
            </a:pPr>
            <a:r>
              <a:rPr lang="en" sz="2400"/>
              <a:t>Discussion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851250" y="980000"/>
            <a:ext cx="7139699" cy="4058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➔"/>
            </a:pPr>
            <a:r>
              <a:rPr lang="en" sz="3000">
                <a:solidFill>
                  <a:schemeClr val="dk1"/>
                </a:solidFill>
              </a:rPr>
              <a:t>I’m just learning about open education</a:t>
            </a: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➔"/>
            </a:pPr>
            <a:r>
              <a:rPr lang="en" sz="3000">
                <a:solidFill>
                  <a:schemeClr val="dk1"/>
                </a:solidFill>
              </a:rPr>
              <a:t>I have a strong understanding</a:t>
            </a: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➔"/>
            </a:pPr>
            <a:r>
              <a:rPr lang="en" sz="3000">
                <a:solidFill>
                  <a:schemeClr val="dk1"/>
                </a:solidFill>
              </a:rPr>
              <a:t>I feel strong philosophical alignment</a:t>
            </a: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➔"/>
            </a:pPr>
            <a:r>
              <a:rPr lang="en" sz="3000">
                <a:solidFill>
                  <a:schemeClr val="dk1"/>
                </a:solidFill>
              </a:rPr>
              <a:t>I’m pragmatic about its applications</a:t>
            </a: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➔"/>
            </a:pPr>
            <a:r>
              <a:rPr lang="en" sz="3000">
                <a:solidFill>
                  <a:schemeClr val="dk1"/>
                </a:solidFill>
              </a:rPr>
              <a:t>I’m skeptical but listening</a:t>
            </a: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➔"/>
            </a:pPr>
            <a:r>
              <a:rPr lang="en" sz="3000">
                <a:solidFill>
                  <a:schemeClr val="dk1"/>
                </a:solidFill>
              </a:rPr>
              <a:t>I’m not sure what to do next</a:t>
            </a:r>
          </a:p>
          <a:p>
            <a:pPr indent="-419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➔"/>
            </a:pPr>
            <a:r>
              <a:rPr lang="en" sz="3000">
                <a:solidFill>
                  <a:schemeClr val="dk1"/>
                </a:solidFill>
              </a:rPr>
              <a:t>I have a vision and a plan</a:t>
            </a:r>
          </a:p>
        </p:txBody>
      </p:sp>
      <p:sp>
        <p:nvSpPr>
          <p:cNvPr id="82" name="Shape 82"/>
          <p:cNvSpPr txBox="1"/>
          <p:nvPr>
            <p:ph type="title"/>
          </p:nvPr>
        </p:nvSpPr>
        <p:spPr>
          <a:xfrm>
            <a:off x="243625" y="316450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Getting to know you </a:t>
            </a:r>
          </a:p>
        </p:txBody>
      </p:sp>
      <p:pic>
        <p:nvPicPr>
          <p:cNvPr descr="hands-220163_1280.jpg"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5900" y="3061475"/>
            <a:ext cx="2479526" cy="1820906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6833312" y="4806150"/>
            <a:ext cx="2024699" cy="1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Image</a:t>
            </a:r>
            <a:r>
              <a:rPr lang="en"/>
              <a:t>: Public Domain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Open Educational Resources are: 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87900" y="969175"/>
            <a:ext cx="8724600" cy="356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Teaching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learning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and </a:t>
            </a: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research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resources that reside in the </a:t>
            </a: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 domain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 have been</a:t>
            </a: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released under an intellectual property license that permits their free use </a:t>
            </a:r>
            <a:r>
              <a:rPr b="1" lang="en" sz="36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 re-purposing</a:t>
            </a: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by others.</a:t>
            </a:r>
          </a:p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 u="sng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  <a:hlinkClick r:id="rId3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/>
        </p:nvSpPr>
        <p:spPr>
          <a:xfrm>
            <a:off x="387900" y="4397325"/>
            <a:ext cx="48338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600"/>
              </a:spcBef>
              <a:buNone/>
            </a:pPr>
            <a:r>
              <a:rPr lang="en" sz="12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http://www.hewlett.org/programs/education/open-educational-resources</a:t>
            </a:r>
          </a:p>
        </p:txBody>
      </p:sp>
      <p:pic>
        <p:nvPicPr>
          <p:cNvPr id="92" name="Shape 9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39200" y="3494525"/>
            <a:ext cx="1273300" cy="141477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6855725" y="4817625"/>
            <a:ext cx="2244000" cy="107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CC BY </a:t>
            </a:r>
            <a:r>
              <a:rPr lang="en" sz="800" u="sng">
                <a:solidFill>
                  <a:schemeClr val="hlink"/>
                </a:solidFill>
                <a:hlinkClick r:id="rId6"/>
              </a:rPr>
              <a:t>http://creativecommons.org/licenses/</a:t>
            </a:r>
            <a:r>
              <a:rPr lang="en" sz="80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Open Educational Resources include: 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Full courses, course materials, modules, textbooks, streaming videos, tests, software, and any other tools, materials, or techniques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used to support access to knowledge.</a:t>
            </a: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</a:p>
          <a:p>
            <a:pPr lv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http://www.hewlett.org/programs/education/open-educational-resources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Examples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311700" y="1152475"/>
            <a:ext cx="8406000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open courseware                      open textbooks                      open repositories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creen Shot 2015-11-12 at 10.35.07 AM.png"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9719" y="1725175"/>
            <a:ext cx="3345599" cy="2566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edium_cover" id="107" name="Shape 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6587" y="1623775"/>
            <a:ext cx="2138825" cy="276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 rotWithShape="1">
          <a:blip r:embed="rId5">
            <a:alphaModFix/>
          </a:blip>
          <a:srcRect b="0" l="0" r="31214" t="0"/>
          <a:stretch/>
        </p:blipFill>
        <p:spPr>
          <a:xfrm>
            <a:off x="188100" y="1725175"/>
            <a:ext cx="2874173" cy="256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Like Open Access publications, OER are Free: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088225"/>
            <a:ext cx="7539000" cy="3551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Gratis</a:t>
            </a:r>
            <a:r>
              <a:rPr lang="en"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$0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(nominal cost for print)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Libre</a:t>
            </a:r>
            <a:r>
              <a:rPr lang="en"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(5 Rs: Retain, Reuse,</a:t>
            </a:r>
            <a:b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           </a:t>
            </a: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Revise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Remix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Redistribute)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4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3223400" y="4639750"/>
            <a:ext cx="5772300" cy="3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Wiley, David (2014) CC BY 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http://opencontent.org/blog/archives/3221</a:t>
            </a:r>
            <a:r>
              <a:rPr lang="en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