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2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9144000" cy="5143500" type="screen16x9"/>
  <p:notesSz cx="6858000" cy="9144000"/>
  <p:embeddedFontLst>
    <p:embeddedFont>
      <p:font typeface="Average" panose="020B0604020202020204" charset="0"/>
      <p:regular r:id="rId21"/>
    </p:embeddedFont>
    <p:embeddedFont>
      <p:font typeface="Oswald" panose="00000500000000000000" pitchFamily="2" charset="0"/>
      <p:regular r:id="rId22"/>
      <p:bold r:id="rId2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7" roundtripDataSignature="AMtx7mikBP8GFMvFgv5UP3SI0YlzQ8mtXA=="/>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3" d="100"/>
          <a:sy n="83" d="100"/>
        </p:scale>
        <p:origin x="800" y="52"/>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font" Target="fonts/font1.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3.fntdata"/><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2.fntdata"/><Relationship Id="rId27" Type="http://customschemas.google.com/relationships/presentationmetadata" Target="metadata"/><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Google Shape;56;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7" name="Google Shape;57;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1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3" name="Google Shape;113;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8" name="Google Shape;118;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58750" lvl="0" indent="0" algn="l" rtl="0">
              <a:lnSpc>
                <a:spcPct val="100000"/>
              </a:lnSpc>
              <a:spcBef>
                <a:spcPts val="0"/>
              </a:spcBef>
              <a:spcAft>
                <a:spcPts val="0"/>
              </a:spcAft>
              <a:buSzPts val="1100"/>
              <a:buNone/>
            </a:pPr>
            <a:r>
              <a:rPr lang="en" sz="1100" b="0" i="0" u="none" strike="noStrike">
                <a:solidFill>
                  <a:srgbClr val="000000"/>
                </a:solidFill>
                <a:latin typeface="Arial"/>
                <a:ea typeface="Arial"/>
                <a:cs typeface="Arial"/>
                <a:sym typeface="Arial"/>
              </a:rPr>
              <a:t>The text box above the slide is for accessibility purposes. If you edit this PPT, please leave it there. It doesn’t show up in preview mode.</a:t>
            </a:r>
            <a:endParaRPr b="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4" name="Google Shape;124;p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p1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0" name="Google Shape;130;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Google Shape;134;p1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5" name="Google Shape;135;p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p1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0" name="Google Shape;140;p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Google Shape;144;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5" name="Google Shape;145;p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The text box above the slide is for accessibility purposes. If you edit this PPT, please leave it there. It doesn’t show up in preview mode.</a:t>
            </a:r>
            <a:endParaRPr/>
          </a:p>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Google Shape;151;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2" name="Google Shape;152;p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Google Shape;157;p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8" name="Google Shape;158;p1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a) Capex for initial outlay of $10,175 and Maintenance &amp; Repairs (OPEX) for future years of $1,560; perhaps rental revenue due to attractiveness of this type of landscaping and appreciation of this sustainability feature from tenants.  But difficult to quantify this although tenant surveys can help evaluate this amenity</a:t>
            </a:r>
            <a:endParaRPr/>
          </a:p>
          <a:p>
            <a:pPr marL="0" lvl="0" indent="0" algn="l" rtl="0">
              <a:lnSpc>
                <a:spcPct val="100000"/>
              </a:lnSpc>
              <a:spcBef>
                <a:spcPts val="0"/>
              </a:spcBef>
              <a:spcAft>
                <a:spcPts val="0"/>
              </a:spcAft>
              <a:buSzPts val="1100"/>
              <a:buNone/>
            </a:pPr>
            <a:r>
              <a:rPr lang="en"/>
              <a:t>b) 1,560 / 10,175 = 15.33%</a:t>
            </a:r>
            <a:endParaRPr/>
          </a:p>
          <a:p>
            <a:pPr marL="0" lvl="0" indent="0" algn="l" rtl="0">
              <a:lnSpc>
                <a:spcPct val="100000"/>
              </a:lnSpc>
              <a:spcBef>
                <a:spcPts val="0"/>
              </a:spcBef>
              <a:spcAft>
                <a:spcPts val="0"/>
              </a:spcAft>
              <a:buSzPts val="1100"/>
              <a:buNone/>
            </a:pPr>
            <a:r>
              <a:rPr lang="en"/>
              <a:t>c) 10,175 / 1,560 = 6.52 years</a:t>
            </a:r>
            <a:endParaRPr/>
          </a:p>
          <a:p>
            <a:pPr marL="0" lvl="0" indent="0" algn="l" rtl="0">
              <a:lnSpc>
                <a:spcPct val="100000"/>
              </a:lnSpc>
              <a:spcBef>
                <a:spcPts val="0"/>
              </a:spcBef>
              <a:spcAft>
                <a:spcPts val="0"/>
              </a:spcAft>
              <a:buSzPts val="1100"/>
              <a:buNone/>
            </a:pPr>
            <a:r>
              <a:rPr lang="en"/>
              <a:t>d) owner's goals and objectives.  How long will the property be held?  Any intangibles to consider?  Does this project align with company values/mission ?</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Google Shape;64;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5" name="Google Shape;65;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Google Shape;70;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1" name="Google Shape;71;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7" name="Google Shape;77;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3" name="Google Shape;83;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9" name="Google Shape;89;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58750" lvl="0" indent="0" algn="l" rtl="0">
              <a:lnSpc>
                <a:spcPct val="100000"/>
              </a:lnSpc>
              <a:spcBef>
                <a:spcPts val="0"/>
              </a:spcBef>
              <a:spcAft>
                <a:spcPts val="0"/>
              </a:spcAft>
              <a:buSzPts val="1100"/>
              <a:buNone/>
            </a:pPr>
            <a:r>
              <a:rPr lang="en" sz="1100" b="0" i="0" u="none" strike="noStrike" cap="none">
                <a:solidFill>
                  <a:srgbClr val="000000"/>
                </a:solidFill>
                <a:latin typeface="Arial"/>
                <a:ea typeface="Arial"/>
                <a:cs typeface="Arial"/>
                <a:sym typeface="Arial"/>
              </a:rPr>
              <a:t>The text box above the slide is for accessibility purposes. If you edit this PPT, please leave it there. It doesn’t show up in preview mode.</a:t>
            </a:r>
            <a:endParaRPr b="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6" name="Google Shape;96;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p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2" name="Google Shape;102;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7" name="Google Shape;107;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grpSp>
        <p:nvGrpSpPr>
          <p:cNvPr id="10" name="Google Shape;10;p20"/>
          <p:cNvGrpSpPr/>
          <p:nvPr/>
        </p:nvGrpSpPr>
        <p:grpSpPr>
          <a:xfrm>
            <a:off x="4350279" y="2855377"/>
            <a:ext cx="443589" cy="105632"/>
            <a:chOff x="4137525" y="2915950"/>
            <a:chExt cx="869100" cy="207000"/>
          </a:xfrm>
        </p:grpSpPr>
        <p:sp>
          <p:nvSpPr>
            <p:cNvPr id="11" name="Google Shape;11;p20"/>
            <p:cNvSpPr/>
            <p:nvPr/>
          </p:nvSpPr>
          <p:spPr>
            <a:xfrm>
              <a:off x="4468575" y="2915950"/>
              <a:ext cx="207000" cy="207000"/>
            </a:xfrm>
            <a:prstGeom prst="ellipse">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 name="Google Shape;12;p20"/>
            <p:cNvSpPr/>
            <p:nvPr/>
          </p:nvSpPr>
          <p:spPr>
            <a:xfrm>
              <a:off x="4799625" y="2915950"/>
              <a:ext cx="207000" cy="207000"/>
            </a:xfrm>
            <a:prstGeom prst="ellipse">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 name="Google Shape;13;p20"/>
            <p:cNvSpPr/>
            <p:nvPr/>
          </p:nvSpPr>
          <p:spPr>
            <a:xfrm>
              <a:off x="4137525" y="2915950"/>
              <a:ext cx="207000" cy="207000"/>
            </a:xfrm>
            <a:prstGeom prst="ellipse">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14" name="Google Shape;14;p20"/>
          <p:cNvSpPr txBox="1">
            <a:spLocks noGrp="1"/>
          </p:cNvSpPr>
          <p:nvPr>
            <p:ph type="ctrTitle"/>
          </p:nvPr>
        </p:nvSpPr>
        <p:spPr>
          <a:xfrm>
            <a:off x="671258" y="990800"/>
            <a:ext cx="7801500" cy="17301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800"/>
              <a:buNone/>
              <a:defRPr sz="4800"/>
            </a:lvl1pPr>
            <a:lvl2pPr lvl="1" algn="ctr">
              <a:lnSpc>
                <a:spcPct val="100000"/>
              </a:lnSpc>
              <a:spcBef>
                <a:spcPts val="0"/>
              </a:spcBef>
              <a:spcAft>
                <a:spcPts val="0"/>
              </a:spcAft>
              <a:buSzPts val="4800"/>
              <a:buNone/>
              <a:defRPr sz="4800"/>
            </a:lvl2pPr>
            <a:lvl3pPr lvl="2" algn="ctr">
              <a:lnSpc>
                <a:spcPct val="100000"/>
              </a:lnSpc>
              <a:spcBef>
                <a:spcPts val="0"/>
              </a:spcBef>
              <a:spcAft>
                <a:spcPts val="0"/>
              </a:spcAft>
              <a:buSzPts val="4800"/>
              <a:buNone/>
              <a:defRPr sz="4800"/>
            </a:lvl3pPr>
            <a:lvl4pPr lvl="3" algn="ctr">
              <a:lnSpc>
                <a:spcPct val="100000"/>
              </a:lnSpc>
              <a:spcBef>
                <a:spcPts val="0"/>
              </a:spcBef>
              <a:spcAft>
                <a:spcPts val="0"/>
              </a:spcAft>
              <a:buSzPts val="4800"/>
              <a:buNone/>
              <a:defRPr sz="4800"/>
            </a:lvl4pPr>
            <a:lvl5pPr lvl="4" algn="ctr">
              <a:lnSpc>
                <a:spcPct val="100000"/>
              </a:lnSpc>
              <a:spcBef>
                <a:spcPts val="0"/>
              </a:spcBef>
              <a:spcAft>
                <a:spcPts val="0"/>
              </a:spcAft>
              <a:buSzPts val="4800"/>
              <a:buNone/>
              <a:defRPr sz="4800"/>
            </a:lvl5pPr>
            <a:lvl6pPr lvl="5" algn="ctr">
              <a:lnSpc>
                <a:spcPct val="100000"/>
              </a:lnSpc>
              <a:spcBef>
                <a:spcPts val="0"/>
              </a:spcBef>
              <a:spcAft>
                <a:spcPts val="0"/>
              </a:spcAft>
              <a:buSzPts val="4800"/>
              <a:buNone/>
              <a:defRPr sz="4800"/>
            </a:lvl6pPr>
            <a:lvl7pPr lvl="6" algn="ctr">
              <a:lnSpc>
                <a:spcPct val="100000"/>
              </a:lnSpc>
              <a:spcBef>
                <a:spcPts val="0"/>
              </a:spcBef>
              <a:spcAft>
                <a:spcPts val="0"/>
              </a:spcAft>
              <a:buSzPts val="4800"/>
              <a:buNone/>
              <a:defRPr sz="4800"/>
            </a:lvl7pPr>
            <a:lvl8pPr lvl="7" algn="ctr">
              <a:lnSpc>
                <a:spcPct val="100000"/>
              </a:lnSpc>
              <a:spcBef>
                <a:spcPts val="0"/>
              </a:spcBef>
              <a:spcAft>
                <a:spcPts val="0"/>
              </a:spcAft>
              <a:buSzPts val="4800"/>
              <a:buNone/>
              <a:defRPr sz="4800"/>
            </a:lvl8pPr>
            <a:lvl9pPr lvl="8" algn="ctr">
              <a:lnSpc>
                <a:spcPct val="100000"/>
              </a:lnSpc>
              <a:spcBef>
                <a:spcPts val="0"/>
              </a:spcBef>
              <a:spcAft>
                <a:spcPts val="0"/>
              </a:spcAft>
              <a:buSzPts val="4800"/>
              <a:buNone/>
              <a:defRPr sz="4800"/>
            </a:lvl9pPr>
          </a:lstStyle>
          <a:p>
            <a:endParaRPr/>
          </a:p>
        </p:txBody>
      </p:sp>
      <p:sp>
        <p:nvSpPr>
          <p:cNvPr id="15" name="Google Shape;15;p20"/>
          <p:cNvSpPr txBox="1">
            <a:spLocks noGrp="1"/>
          </p:cNvSpPr>
          <p:nvPr>
            <p:ph type="subTitle" idx="1"/>
          </p:nvPr>
        </p:nvSpPr>
        <p:spPr>
          <a:xfrm>
            <a:off x="671250" y="3174876"/>
            <a:ext cx="7801500" cy="7926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16" name="Google Shape;16;p20"/>
          <p:cNvSpPr txBox="1">
            <a:spLocks noGrp="1"/>
          </p:cNvSpPr>
          <p:nvPr>
            <p:ph type="sldNum" idx="12"/>
          </p:nvPr>
        </p:nvSpPr>
        <p:spPr>
          <a:xfrm>
            <a:off x="8490250" y="4681009"/>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9"/>
        <p:cNvGrpSpPr/>
        <p:nvPr/>
      </p:nvGrpSpPr>
      <p:grpSpPr>
        <a:xfrm>
          <a:off x="0" y="0"/>
          <a:ext cx="0" cy="0"/>
          <a:chOff x="0" y="0"/>
          <a:chExt cx="0" cy="0"/>
        </a:xfrm>
      </p:grpSpPr>
      <p:sp>
        <p:nvSpPr>
          <p:cNvPr id="50" name="Google Shape;50;p29"/>
          <p:cNvSpPr txBox="1">
            <a:spLocks noGrp="1"/>
          </p:cNvSpPr>
          <p:nvPr>
            <p:ph type="title" hasCustomPrompt="1"/>
          </p:nvPr>
        </p:nvSpPr>
        <p:spPr>
          <a:xfrm>
            <a:off x="311700" y="1255275"/>
            <a:ext cx="8520600" cy="18906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51" name="Google Shape;51;p29"/>
          <p:cNvSpPr txBox="1">
            <a:spLocks noGrp="1"/>
          </p:cNvSpPr>
          <p:nvPr>
            <p:ph type="body" idx="1"/>
          </p:nvPr>
        </p:nvSpPr>
        <p:spPr>
          <a:xfrm>
            <a:off x="311700" y="3228425"/>
            <a:ext cx="8520600" cy="1300800"/>
          </a:xfrm>
          <a:prstGeom prst="rect">
            <a:avLst/>
          </a:prstGeom>
          <a:noFill/>
          <a:ln>
            <a:noFill/>
          </a:ln>
        </p:spPr>
        <p:txBody>
          <a:bodyPr spcFirstLastPara="1" wrap="square" lIns="91425" tIns="91425" rIns="91425" bIns="91425" anchor="t" anchorCtr="0">
            <a:norm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0"/>
              </a:spcBef>
              <a:spcAft>
                <a:spcPts val="0"/>
              </a:spcAft>
              <a:buSzPts val="1400"/>
              <a:buChar char="○"/>
              <a:defRPr/>
            </a:lvl2pPr>
            <a:lvl3pPr marL="1371600" lvl="2" indent="-317500" algn="ctr">
              <a:lnSpc>
                <a:spcPct val="115000"/>
              </a:lnSpc>
              <a:spcBef>
                <a:spcPts val="0"/>
              </a:spcBef>
              <a:spcAft>
                <a:spcPts val="0"/>
              </a:spcAft>
              <a:buSzPts val="1400"/>
              <a:buChar char="■"/>
              <a:defRPr/>
            </a:lvl3pPr>
            <a:lvl4pPr marL="1828800" lvl="3" indent="-317500" algn="ctr">
              <a:lnSpc>
                <a:spcPct val="115000"/>
              </a:lnSpc>
              <a:spcBef>
                <a:spcPts val="0"/>
              </a:spcBef>
              <a:spcAft>
                <a:spcPts val="0"/>
              </a:spcAft>
              <a:buSzPts val="1400"/>
              <a:buChar char="●"/>
              <a:defRPr/>
            </a:lvl4pPr>
            <a:lvl5pPr marL="2286000" lvl="4" indent="-317500" algn="ctr">
              <a:lnSpc>
                <a:spcPct val="115000"/>
              </a:lnSpc>
              <a:spcBef>
                <a:spcPts val="0"/>
              </a:spcBef>
              <a:spcAft>
                <a:spcPts val="0"/>
              </a:spcAft>
              <a:buSzPts val="1400"/>
              <a:buChar char="○"/>
              <a:defRPr/>
            </a:lvl5pPr>
            <a:lvl6pPr marL="2743200" lvl="5" indent="-317500" algn="ctr">
              <a:lnSpc>
                <a:spcPct val="115000"/>
              </a:lnSpc>
              <a:spcBef>
                <a:spcPts val="0"/>
              </a:spcBef>
              <a:spcAft>
                <a:spcPts val="0"/>
              </a:spcAft>
              <a:buSzPts val="1400"/>
              <a:buChar char="■"/>
              <a:defRPr/>
            </a:lvl6pPr>
            <a:lvl7pPr marL="3200400" lvl="6" indent="-317500" algn="ctr">
              <a:lnSpc>
                <a:spcPct val="115000"/>
              </a:lnSpc>
              <a:spcBef>
                <a:spcPts val="0"/>
              </a:spcBef>
              <a:spcAft>
                <a:spcPts val="0"/>
              </a:spcAft>
              <a:buSzPts val="1400"/>
              <a:buChar char="●"/>
              <a:defRPr/>
            </a:lvl7pPr>
            <a:lvl8pPr marL="3657600" lvl="7" indent="-317500" algn="ctr">
              <a:lnSpc>
                <a:spcPct val="115000"/>
              </a:lnSpc>
              <a:spcBef>
                <a:spcPts val="0"/>
              </a:spcBef>
              <a:spcAft>
                <a:spcPts val="0"/>
              </a:spcAft>
              <a:buSzPts val="1400"/>
              <a:buChar char="○"/>
              <a:defRPr/>
            </a:lvl8pPr>
            <a:lvl9pPr marL="4114800" lvl="8" indent="-317500" algn="ctr">
              <a:lnSpc>
                <a:spcPct val="115000"/>
              </a:lnSpc>
              <a:spcBef>
                <a:spcPts val="0"/>
              </a:spcBef>
              <a:spcAft>
                <a:spcPts val="0"/>
              </a:spcAft>
              <a:buSzPts val="1400"/>
              <a:buChar char="■"/>
              <a:defRPr/>
            </a:lvl9pPr>
          </a:lstStyle>
          <a:p>
            <a:endParaRPr/>
          </a:p>
        </p:txBody>
      </p:sp>
      <p:sp>
        <p:nvSpPr>
          <p:cNvPr id="52" name="Google Shape;52;p29"/>
          <p:cNvSpPr txBox="1">
            <a:spLocks noGrp="1"/>
          </p:cNvSpPr>
          <p:nvPr>
            <p:ph type="sldNum" idx="12"/>
          </p:nvPr>
        </p:nvSpPr>
        <p:spPr>
          <a:xfrm>
            <a:off x="8490250" y="4681009"/>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3"/>
        <p:cNvGrpSpPr/>
        <p:nvPr/>
      </p:nvGrpSpPr>
      <p:grpSpPr>
        <a:xfrm>
          <a:off x="0" y="0"/>
          <a:ext cx="0" cy="0"/>
          <a:chOff x="0" y="0"/>
          <a:chExt cx="0" cy="0"/>
        </a:xfrm>
      </p:grpSpPr>
      <p:sp>
        <p:nvSpPr>
          <p:cNvPr id="54" name="Google Shape;54;p30"/>
          <p:cNvSpPr txBox="1">
            <a:spLocks noGrp="1"/>
          </p:cNvSpPr>
          <p:nvPr>
            <p:ph type="sldNum" idx="12"/>
          </p:nvPr>
        </p:nvSpPr>
        <p:spPr>
          <a:xfrm>
            <a:off x="8490250" y="4681009"/>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7"/>
        <p:cNvGrpSpPr/>
        <p:nvPr/>
      </p:nvGrpSpPr>
      <p:grpSpPr>
        <a:xfrm>
          <a:off x="0" y="0"/>
          <a:ext cx="0" cy="0"/>
          <a:chOff x="0" y="0"/>
          <a:chExt cx="0" cy="0"/>
        </a:xfrm>
      </p:grpSpPr>
      <p:sp>
        <p:nvSpPr>
          <p:cNvPr id="18" name="Google Shape;18;p2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a:endParaRPr/>
          </a:p>
        </p:txBody>
      </p:sp>
      <p:sp>
        <p:nvSpPr>
          <p:cNvPr id="19" name="Google Shape;19;p2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20" name="Google Shape;20;p21"/>
          <p:cNvSpPr txBox="1">
            <a:spLocks noGrp="1"/>
          </p:cNvSpPr>
          <p:nvPr>
            <p:ph type="sldNum" idx="12"/>
          </p:nvPr>
        </p:nvSpPr>
        <p:spPr>
          <a:xfrm>
            <a:off x="8490250" y="4681009"/>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21"/>
        <p:cNvGrpSpPr/>
        <p:nvPr/>
      </p:nvGrpSpPr>
      <p:grpSpPr>
        <a:xfrm>
          <a:off x="0" y="0"/>
          <a:ext cx="0" cy="0"/>
          <a:chOff x="0" y="0"/>
          <a:chExt cx="0" cy="0"/>
        </a:xfrm>
      </p:grpSpPr>
      <p:sp>
        <p:nvSpPr>
          <p:cNvPr id="22" name="Google Shape;22;p22"/>
          <p:cNvSpPr/>
          <p:nvPr/>
        </p:nvSpPr>
        <p:spPr>
          <a:xfrm>
            <a:off x="4572000" y="0"/>
            <a:ext cx="4572000" cy="5143500"/>
          </a:xfrm>
          <a:prstGeom prst="rect">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cxnSp>
        <p:nvCxnSpPr>
          <p:cNvPr id="23" name="Google Shape;23;p22"/>
          <p:cNvCxnSpPr/>
          <p:nvPr/>
        </p:nvCxnSpPr>
        <p:spPr>
          <a:xfrm>
            <a:off x="5029675" y="4495500"/>
            <a:ext cx="468300" cy="0"/>
          </a:xfrm>
          <a:prstGeom prst="straightConnector1">
            <a:avLst/>
          </a:prstGeom>
          <a:noFill/>
          <a:ln w="19050" cap="flat" cmpd="sng">
            <a:solidFill>
              <a:schemeClr val="lt1"/>
            </a:solidFill>
            <a:prstDash val="solid"/>
            <a:round/>
            <a:headEnd type="none" w="sm" len="sm"/>
            <a:tailEnd type="none" w="sm" len="sm"/>
          </a:ln>
        </p:spPr>
      </p:cxnSp>
      <p:sp>
        <p:nvSpPr>
          <p:cNvPr id="24" name="Google Shape;24;p22"/>
          <p:cNvSpPr txBox="1">
            <a:spLocks noGrp="1"/>
          </p:cNvSpPr>
          <p:nvPr>
            <p:ph type="title"/>
          </p:nvPr>
        </p:nvSpPr>
        <p:spPr>
          <a:xfrm>
            <a:off x="265500" y="1081400"/>
            <a:ext cx="4045200" cy="17103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25" name="Google Shape;25;p22"/>
          <p:cNvSpPr txBox="1">
            <a:spLocks noGrp="1"/>
          </p:cNvSpPr>
          <p:nvPr>
            <p:ph type="subTitle" idx="1"/>
          </p:nvPr>
        </p:nvSpPr>
        <p:spPr>
          <a:xfrm>
            <a:off x="265500" y="2845201"/>
            <a:ext cx="4045200" cy="13455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Clr>
                <a:schemeClr val="dk1"/>
              </a:buClr>
              <a:buSzPts val="2100"/>
              <a:buNone/>
              <a:defRPr sz="2100">
                <a:solidFill>
                  <a:schemeClr val="dk1"/>
                </a:solidFill>
              </a:defRPr>
            </a:lvl1pPr>
            <a:lvl2pPr lvl="1" algn="ctr">
              <a:lnSpc>
                <a:spcPct val="100000"/>
              </a:lnSpc>
              <a:spcBef>
                <a:spcPts val="0"/>
              </a:spcBef>
              <a:spcAft>
                <a:spcPts val="0"/>
              </a:spcAft>
              <a:buClr>
                <a:schemeClr val="dk1"/>
              </a:buClr>
              <a:buSzPts val="2100"/>
              <a:buNone/>
              <a:defRPr sz="2100">
                <a:solidFill>
                  <a:schemeClr val="dk1"/>
                </a:solidFill>
              </a:defRPr>
            </a:lvl2pPr>
            <a:lvl3pPr lvl="2" algn="ctr">
              <a:lnSpc>
                <a:spcPct val="100000"/>
              </a:lnSpc>
              <a:spcBef>
                <a:spcPts val="0"/>
              </a:spcBef>
              <a:spcAft>
                <a:spcPts val="0"/>
              </a:spcAft>
              <a:buClr>
                <a:schemeClr val="dk1"/>
              </a:buClr>
              <a:buSzPts val="2100"/>
              <a:buNone/>
              <a:defRPr sz="2100">
                <a:solidFill>
                  <a:schemeClr val="dk1"/>
                </a:solidFill>
              </a:defRPr>
            </a:lvl3pPr>
            <a:lvl4pPr lvl="3" algn="ctr">
              <a:lnSpc>
                <a:spcPct val="100000"/>
              </a:lnSpc>
              <a:spcBef>
                <a:spcPts val="0"/>
              </a:spcBef>
              <a:spcAft>
                <a:spcPts val="0"/>
              </a:spcAft>
              <a:buClr>
                <a:schemeClr val="dk1"/>
              </a:buClr>
              <a:buSzPts val="2100"/>
              <a:buNone/>
              <a:defRPr sz="2100">
                <a:solidFill>
                  <a:schemeClr val="dk1"/>
                </a:solidFill>
              </a:defRPr>
            </a:lvl4pPr>
            <a:lvl5pPr lvl="4" algn="ctr">
              <a:lnSpc>
                <a:spcPct val="100000"/>
              </a:lnSpc>
              <a:spcBef>
                <a:spcPts val="0"/>
              </a:spcBef>
              <a:spcAft>
                <a:spcPts val="0"/>
              </a:spcAft>
              <a:buClr>
                <a:schemeClr val="dk1"/>
              </a:buClr>
              <a:buSzPts val="2100"/>
              <a:buNone/>
              <a:defRPr sz="2100">
                <a:solidFill>
                  <a:schemeClr val="dk1"/>
                </a:solidFill>
              </a:defRPr>
            </a:lvl5pPr>
            <a:lvl6pPr lvl="5" algn="ctr">
              <a:lnSpc>
                <a:spcPct val="100000"/>
              </a:lnSpc>
              <a:spcBef>
                <a:spcPts val="0"/>
              </a:spcBef>
              <a:spcAft>
                <a:spcPts val="0"/>
              </a:spcAft>
              <a:buClr>
                <a:schemeClr val="dk1"/>
              </a:buClr>
              <a:buSzPts val="2100"/>
              <a:buNone/>
              <a:defRPr sz="2100">
                <a:solidFill>
                  <a:schemeClr val="dk1"/>
                </a:solidFill>
              </a:defRPr>
            </a:lvl6pPr>
            <a:lvl7pPr lvl="6" algn="ctr">
              <a:lnSpc>
                <a:spcPct val="100000"/>
              </a:lnSpc>
              <a:spcBef>
                <a:spcPts val="0"/>
              </a:spcBef>
              <a:spcAft>
                <a:spcPts val="0"/>
              </a:spcAft>
              <a:buClr>
                <a:schemeClr val="dk1"/>
              </a:buClr>
              <a:buSzPts val="2100"/>
              <a:buNone/>
              <a:defRPr sz="2100">
                <a:solidFill>
                  <a:schemeClr val="dk1"/>
                </a:solidFill>
              </a:defRPr>
            </a:lvl7pPr>
            <a:lvl8pPr lvl="7" algn="ctr">
              <a:lnSpc>
                <a:spcPct val="100000"/>
              </a:lnSpc>
              <a:spcBef>
                <a:spcPts val="0"/>
              </a:spcBef>
              <a:spcAft>
                <a:spcPts val="0"/>
              </a:spcAft>
              <a:buClr>
                <a:schemeClr val="dk1"/>
              </a:buClr>
              <a:buSzPts val="2100"/>
              <a:buNone/>
              <a:defRPr sz="2100">
                <a:solidFill>
                  <a:schemeClr val="dk1"/>
                </a:solidFill>
              </a:defRPr>
            </a:lvl8pPr>
            <a:lvl9pPr lvl="8" algn="ctr">
              <a:lnSpc>
                <a:spcPct val="100000"/>
              </a:lnSpc>
              <a:spcBef>
                <a:spcPts val="0"/>
              </a:spcBef>
              <a:spcAft>
                <a:spcPts val="0"/>
              </a:spcAft>
              <a:buClr>
                <a:schemeClr val="dk1"/>
              </a:buClr>
              <a:buSzPts val="2100"/>
              <a:buNone/>
              <a:defRPr sz="2100">
                <a:solidFill>
                  <a:schemeClr val="dk1"/>
                </a:solidFill>
              </a:defRPr>
            </a:lvl9pPr>
          </a:lstStyle>
          <a:p>
            <a:endParaRPr/>
          </a:p>
        </p:txBody>
      </p:sp>
      <p:sp>
        <p:nvSpPr>
          <p:cNvPr id="26" name="Google Shape;26;p22"/>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rmAutofit/>
          </a:bodyPr>
          <a:lstStyle>
            <a:lvl1pPr marL="457200" lvl="0" indent="-342900" algn="l">
              <a:lnSpc>
                <a:spcPct val="115000"/>
              </a:lnSpc>
              <a:spcBef>
                <a:spcPts val="0"/>
              </a:spcBef>
              <a:spcAft>
                <a:spcPts val="0"/>
              </a:spcAft>
              <a:buClr>
                <a:schemeClr val="lt1"/>
              </a:buClr>
              <a:buSzPts val="1800"/>
              <a:buChar char="●"/>
              <a:defRPr>
                <a:solidFill>
                  <a:schemeClr val="lt1"/>
                </a:solidFill>
              </a:defRPr>
            </a:lvl1pPr>
            <a:lvl2pPr marL="914400" lvl="1" indent="-317500" algn="l">
              <a:lnSpc>
                <a:spcPct val="115000"/>
              </a:lnSpc>
              <a:spcBef>
                <a:spcPts val="0"/>
              </a:spcBef>
              <a:spcAft>
                <a:spcPts val="0"/>
              </a:spcAft>
              <a:buClr>
                <a:schemeClr val="lt1"/>
              </a:buClr>
              <a:buSzPts val="1400"/>
              <a:buChar char="○"/>
              <a:defRPr>
                <a:solidFill>
                  <a:schemeClr val="lt1"/>
                </a:solidFill>
              </a:defRPr>
            </a:lvl2pPr>
            <a:lvl3pPr marL="1371600" lvl="2" indent="-317500" algn="l">
              <a:lnSpc>
                <a:spcPct val="115000"/>
              </a:lnSpc>
              <a:spcBef>
                <a:spcPts val="0"/>
              </a:spcBef>
              <a:spcAft>
                <a:spcPts val="0"/>
              </a:spcAft>
              <a:buClr>
                <a:schemeClr val="lt1"/>
              </a:buClr>
              <a:buSzPts val="1400"/>
              <a:buChar char="■"/>
              <a:defRPr>
                <a:solidFill>
                  <a:schemeClr val="lt1"/>
                </a:solidFill>
              </a:defRPr>
            </a:lvl3pPr>
            <a:lvl4pPr marL="1828800" lvl="3" indent="-317500" algn="l">
              <a:lnSpc>
                <a:spcPct val="115000"/>
              </a:lnSpc>
              <a:spcBef>
                <a:spcPts val="0"/>
              </a:spcBef>
              <a:spcAft>
                <a:spcPts val="0"/>
              </a:spcAft>
              <a:buClr>
                <a:schemeClr val="lt1"/>
              </a:buClr>
              <a:buSzPts val="1400"/>
              <a:buChar char="●"/>
              <a:defRPr>
                <a:solidFill>
                  <a:schemeClr val="lt1"/>
                </a:solidFill>
              </a:defRPr>
            </a:lvl4pPr>
            <a:lvl5pPr marL="2286000" lvl="4" indent="-317500" algn="l">
              <a:lnSpc>
                <a:spcPct val="115000"/>
              </a:lnSpc>
              <a:spcBef>
                <a:spcPts val="0"/>
              </a:spcBef>
              <a:spcAft>
                <a:spcPts val="0"/>
              </a:spcAft>
              <a:buClr>
                <a:schemeClr val="lt1"/>
              </a:buClr>
              <a:buSzPts val="1400"/>
              <a:buChar char="○"/>
              <a:defRPr>
                <a:solidFill>
                  <a:schemeClr val="lt1"/>
                </a:solidFill>
              </a:defRPr>
            </a:lvl5pPr>
            <a:lvl6pPr marL="2743200" lvl="5" indent="-317500" algn="l">
              <a:lnSpc>
                <a:spcPct val="115000"/>
              </a:lnSpc>
              <a:spcBef>
                <a:spcPts val="0"/>
              </a:spcBef>
              <a:spcAft>
                <a:spcPts val="0"/>
              </a:spcAft>
              <a:buClr>
                <a:schemeClr val="lt1"/>
              </a:buClr>
              <a:buSzPts val="1400"/>
              <a:buChar char="■"/>
              <a:defRPr>
                <a:solidFill>
                  <a:schemeClr val="lt1"/>
                </a:solidFill>
              </a:defRPr>
            </a:lvl6pPr>
            <a:lvl7pPr marL="3200400" lvl="6" indent="-317500" algn="l">
              <a:lnSpc>
                <a:spcPct val="115000"/>
              </a:lnSpc>
              <a:spcBef>
                <a:spcPts val="0"/>
              </a:spcBef>
              <a:spcAft>
                <a:spcPts val="0"/>
              </a:spcAft>
              <a:buClr>
                <a:schemeClr val="lt1"/>
              </a:buClr>
              <a:buSzPts val="1400"/>
              <a:buChar char="●"/>
              <a:defRPr>
                <a:solidFill>
                  <a:schemeClr val="lt1"/>
                </a:solidFill>
              </a:defRPr>
            </a:lvl7pPr>
            <a:lvl8pPr marL="3657600" lvl="7" indent="-317500" algn="l">
              <a:lnSpc>
                <a:spcPct val="115000"/>
              </a:lnSpc>
              <a:spcBef>
                <a:spcPts val="0"/>
              </a:spcBef>
              <a:spcAft>
                <a:spcPts val="0"/>
              </a:spcAft>
              <a:buClr>
                <a:schemeClr val="lt1"/>
              </a:buClr>
              <a:buSzPts val="1400"/>
              <a:buChar char="○"/>
              <a:defRPr>
                <a:solidFill>
                  <a:schemeClr val="lt1"/>
                </a:solidFill>
              </a:defRPr>
            </a:lvl8pPr>
            <a:lvl9pPr marL="4114800" lvl="8" indent="-317500" algn="l">
              <a:lnSpc>
                <a:spcPct val="115000"/>
              </a:lnSpc>
              <a:spcBef>
                <a:spcPts val="0"/>
              </a:spcBef>
              <a:spcAft>
                <a:spcPts val="0"/>
              </a:spcAft>
              <a:buClr>
                <a:schemeClr val="lt1"/>
              </a:buClr>
              <a:buSzPts val="1400"/>
              <a:buChar char="■"/>
              <a:defRPr>
                <a:solidFill>
                  <a:schemeClr val="lt1"/>
                </a:solidFill>
              </a:defRPr>
            </a:lvl9pPr>
          </a:lstStyle>
          <a:p>
            <a:endParaRPr/>
          </a:p>
        </p:txBody>
      </p:sp>
      <p:sp>
        <p:nvSpPr>
          <p:cNvPr id="27" name="Google Shape;27;p22"/>
          <p:cNvSpPr txBox="1">
            <a:spLocks noGrp="1"/>
          </p:cNvSpPr>
          <p:nvPr>
            <p:ph type="sldNum" idx="12"/>
          </p:nvPr>
        </p:nvSpPr>
        <p:spPr>
          <a:xfrm>
            <a:off x="8490250" y="4681009"/>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verage"/>
                <a:ea typeface="Average"/>
                <a:cs typeface="Average"/>
                <a:sym typeface="Average"/>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verage"/>
                <a:ea typeface="Average"/>
                <a:cs typeface="Average"/>
                <a:sym typeface="Average"/>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verage"/>
                <a:ea typeface="Average"/>
                <a:cs typeface="Average"/>
                <a:sym typeface="Average"/>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verage"/>
                <a:ea typeface="Average"/>
                <a:cs typeface="Average"/>
                <a:sym typeface="Average"/>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verage"/>
                <a:ea typeface="Average"/>
                <a:cs typeface="Average"/>
                <a:sym typeface="Average"/>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verage"/>
                <a:ea typeface="Average"/>
                <a:cs typeface="Average"/>
                <a:sym typeface="Average"/>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verage"/>
                <a:ea typeface="Average"/>
                <a:cs typeface="Average"/>
                <a:sym typeface="Average"/>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verage"/>
                <a:ea typeface="Average"/>
                <a:cs typeface="Average"/>
                <a:sym typeface="Average"/>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verage"/>
                <a:ea typeface="Average"/>
                <a:cs typeface="Average"/>
                <a:sym typeface="Averag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lt2"/>
        </a:solidFill>
        <a:effectLst/>
      </p:bgPr>
    </p:bg>
    <p:spTree>
      <p:nvGrpSpPr>
        <p:cNvPr id="1" name="Shape 28"/>
        <p:cNvGrpSpPr/>
        <p:nvPr/>
      </p:nvGrpSpPr>
      <p:grpSpPr>
        <a:xfrm>
          <a:off x="0" y="0"/>
          <a:ext cx="0" cy="0"/>
          <a:chOff x="0" y="0"/>
          <a:chExt cx="0" cy="0"/>
        </a:xfrm>
      </p:grpSpPr>
      <p:sp>
        <p:nvSpPr>
          <p:cNvPr id="29" name="Google Shape;29;p23"/>
          <p:cNvSpPr txBox="1">
            <a:spLocks noGrp="1"/>
          </p:cNvSpPr>
          <p:nvPr>
            <p:ph type="title"/>
          </p:nvPr>
        </p:nvSpPr>
        <p:spPr>
          <a:xfrm>
            <a:off x="490250" y="526350"/>
            <a:ext cx="6227100" cy="4090800"/>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Clr>
                <a:schemeClr val="lt1"/>
              </a:buClr>
              <a:buSzPts val="4800"/>
              <a:buNone/>
              <a:defRPr sz="4800">
                <a:solidFill>
                  <a:schemeClr val="lt1"/>
                </a:solidFill>
              </a:defRPr>
            </a:lvl1pPr>
            <a:lvl2pPr lvl="1" algn="l">
              <a:lnSpc>
                <a:spcPct val="100000"/>
              </a:lnSpc>
              <a:spcBef>
                <a:spcPts val="0"/>
              </a:spcBef>
              <a:spcAft>
                <a:spcPts val="0"/>
              </a:spcAft>
              <a:buClr>
                <a:schemeClr val="lt1"/>
              </a:buClr>
              <a:buSzPts val="4800"/>
              <a:buNone/>
              <a:defRPr sz="4800">
                <a:solidFill>
                  <a:schemeClr val="lt1"/>
                </a:solidFill>
              </a:defRPr>
            </a:lvl2pPr>
            <a:lvl3pPr lvl="2" algn="l">
              <a:lnSpc>
                <a:spcPct val="100000"/>
              </a:lnSpc>
              <a:spcBef>
                <a:spcPts val="0"/>
              </a:spcBef>
              <a:spcAft>
                <a:spcPts val="0"/>
              </a:spcAft>
              <a:buClr>
                <a:schemeClr val="lt1"/>
              </a:buClr>
              <a:buSzPts val="4800"/>
              <a:buNone/>
              <a:defRPr sz="4800">
                <a:solidFill>
                  <a:schemeClr val="lt1"/>
                </a:solidFill>
              </a:defRPr>
            </a:lvl3pPr>
            <a:lvl4pPr lvl="3" algn="l">
              <a:lnSpc>
                <a:spcPct val="100000"/>
              </a:lnSpc>
              <a:spcBef>
                <a:spcPts val="0"/>
              </a:spcBef>
              <a:spcAft>
                <a:spcPts val="0"/>
              </a:spcAft>
              <a:buClr>
                <a:schemeClr val="lt1"/>
              </a:buClr>
              <a:buSzPts val="4800"/>
              <a:buNone/>
              <a:defRPr sz="4800">
                <a:solidFill>
                  <a:schemeClr val="lt1"/>
                </a:solidFill>
              </a:defRPr>
            </a:lvl4pPr>
            <a:lvl5pPr lvl="4" algn="l">
              <a:lnSpc>
                <a:spcPct val="100000"/>
              </a:lnSpc>
              <a:spcBef>
                <a:spcPts val="0"/>
              </a:spcBef>
              <a:spcAft>
                <a:spcPts val="0"/>
              </a:spcAft>
              <a:buClr>
                <a:schemeClr val="lt1"/>
              </a:buClr>
              <a:buSzPts val="4800"/>
              <a:buNone/>
              <a:defRPr sz="4800">
                <a:solidFill>
                  <a:schemeClr val="lt1"/>
                </a:solidFill>
              </a:defRPr>
            </a:lvl5pPr>
            <a:lvl6pPr lvl="5" algn="l">
              <a:lnSpc>
                <a:spcPct val="100000"/>
              </a:lnSpc>
              <a:spcBef>
                <a:spcPts val="0"/>
              </a:spcBef>
              <a:spcAft>
                <a:spcPts val="0"/>
              </a:spcAft>
              <a:buClr>
                <a:schemeClr val="lt1"/>
              </a:buClr>
              <a:buSzPts val="4800"/>
              <a:buNone/>
              <a:defRPr sz="4800">
                <a:solidFill>
                  <a:schemeClr val="lt1"/>
                </a:solidFill>
              </a:defRPr>
            </a:lvl6pPr>
            <a:lvl7pPr lvl="6" algn="l">
              <a:lnSpc>
                <a:spcPct val="100000"/>
              </a:lnSpc>
              <a:spcBef>
                <a:spcPts val="0"/>
              </a:spcBef>
              <a:spcAft>
                <a:spcPts val="0"/>
              </a:spcAft>
              <a:buClr>
                <a:schemeClr val="lt1"/>
              </a:buClr>
              <a:buSzPts val="4800"/>
              <a:buNone/>
              <a:defRPr sz="4800">
                <a:solidFill>
                  <a:schemeClr val="lt1"/>
                </a:solidFill>
              </a:defRPr>
            </a:lvl7pPr>
            <a:lvl8pPr lvl="7" algn="l">
              <a:lnSpc>
                <a:spcPct val="100000"/>
              </a:lnSpc>
              <a:spcBef>
                <a:spcPts val="0"/>
              </a:spcBef>
              <a:spcAft>
                <a:spcPts val="0"/>
              </a:spcAft>
              <a:buClr>
                <a:schemeClr val="lt1"/>
              </a:buClr>
              <a:buSzPts val="4800"/>
              <a:buNone/>
              <a:defRPr sz="4800">
                <a:solidFill>
                  <a:schemeClr val="lt1"/>
                </a:solidFill>
              </a:defRPr>
            </a:lvl8pPr>
            <a:lvl9pPr lvl="8" algn="l">
              <a:lnSpc>
                <a:spcPct val="100000"/>
              </a:lnSpc>
              <a:spcBef>
                <a:spcPts val="0"/>
              </a:spcBef>
              <a:spcAft>
                <a:spcPts val="0"/>
              </a:spcAft>
              <a:buClr>
                <a:schemeClr val="lt1"/>
              </a:buClr>
              <a:buSzPts val="4800"/>
              <a:buNone/>
              <a:defRPr sz="4800">
                <a:solidFill>
                  <a:schemeClr val="lt1"/>
                </a:solidFill>
              </a:defRPr>
            </a:lvl9pPr>
          </a:lstStyle>
          <a:p>
            <a:endParaRPr/>
          </a:p>
        </p:txBody>
      </p:sp>
      <p:sp>
        <p:nvSpPr>
          <p:cNvPr id="30" name="Google Shape;30;p23"/>
          <p:cNvSpPr txBox="1">
            <a:spLocks noGrp="1"/>
          </p:cNvSpPr>
          <p:nvPr>
            <p:ph type="sldNum" idx="12"/>
          </p:nvPr>
        </p:nvSpPr>
        <p:spPr>
          <a:xfrm>
            <a:off x="8490250" y="4681009"/>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verage"/>
                <a:ea typeface="Average"/>
                <a:cs typeface="Average"/>
                <a:sym typeface="Average"/>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verage"/>
                <a:ea typeface="Average"/>
                <a:cs typeface="Average"/>
                <a:sym typeface="Average"/>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verage"/>
                <a:ea typeface="Average"/>
                <a:cs typeface="Average"/>
                <a:sym typeface="Average"/>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verage"/>
                <a:ea typeface="Average"/>
                <a:cs typeface="Average"/>
                <a:sym typeface="Average"/>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verage"/>
                <a:ea typeface="Average"/>
                <a:cs typeface="Average"/>
                <a:sym typeface="Average"/>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verage"/>
                <a:ea typeface="Average"/>
                <a:cs typeface="Average"/>
                <a:sym typeface="Average"/>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verage"/>
                <a:ea typeface="Average"/>
                <a:cs typeface="Average"/>
                <a:sym typeface="Average"/>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verage"/>
                <a:ea typeface="Average"/>
                <a:cs typeface="Average"/>
                <a:sym typeface="Average"/>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verage"/>
                <a:ea typeface="Average"/>
                <a:cs typeface="Average"/>
                <a:sym typeface="Averag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1"/>
        <p:cNvGrpSpPr/>
        <p:nvPr/>
      </p:nvGrpSpPr>
      <p:grpSpPr>
        <a:xfrm>
          <a:off x="0" y="0"/>
          <a:ext cx="0" cy="0"/>
          <a:chOff x="0" y="0"/>
          <a:chExt cx="0" cy="0"/>
        </a:xfrm>
      </p:grpSpPr>
      <p:sp>
        <p:nvSpPr>
          <p:cNvPr id="32" name="Google Shape;32;p24"/>
          <p:cNvSpPr txBox="1">
            <a:spLocks noGrp="1"/>
          </p:cNvSpPr>
          <p:nvPr>
            <p:ph type="title"/>
          </p:nvPr>
        </p:nvSpPr>
        <p:spPr>
          <a:xfrm>
            <a:off x="671250" y="2141250"/>
            <a:ext cx="7852200" cy="861000"/>
          </a:xfrm>
          <a:prstGeom prst="rect">
            <a:avLst/>
          </a:prstGeom>
          <a:noFill/>
          <a:ln>
            <a:noFill/>
          </a:ln>
        </p:spPr>
        <p:txBody>
          <a:bodyPr spcFirstLastPara="1" wrap="square" lIns="91425" tIns="91425" rIns="91425" bIns="91425" anchor="ctr" anchorCtr="0">
            <a:norm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a:endParaRPr/>
          </a:p>
        </p:txBody>
      </p:sp>
      <p:sp>
        <p:nvSpPr>
          <p:cNvPr id="33" name="Google Shape;33;p24"/>
          <p:cNvSpPr txBox="1">
            <a:spLocks noGrp="1"/>
          </p:cNvSpPr>
          <p:nvPr>
            <p:ph type="sldNum" idx="12"/>
          </p:nvPr>
        </p:nvSpPr>
        <p:spPr>
          <a:xfrm>
            <a:off x="8490250" y="4681009"/>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34"/>
        <p:cNvGrpSpPr/>
        <p:nvPr/>
      </p:nvGrpSpPr>
      <p:grpSpPr>
        <a:xfrm>
          <a:off x="0" y="0"/>
          <a:ext cx="0" cy="0"/>
          <a:chOff x="0" y="0"/>
          <a:chExt cx="0" cy="0"/>
        </a:xfrm>
      </p:grpSpPr>
      <p:sp>
        <p:nvSpPr>
          <p:cNvPr id="35" name="Google Shape;35;p25"/>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a:endParaRPr/>
          </a:p>
        </p:txBody>
      </p:sp>
      <p:sp>
        <p:nvSpPr>
          <p:cNvPr id="36" name="Google Shape;36;p25"/>
          <p:cNvSpPr txBox="1">
            <a:spLocks noGrp="1"/>
          </p:cNvSpPr>
          <p:nvPr>
            <p:ph type="body" idx="1"/>
          </p:nvPr>
        </p:nvSpPr>
        <p:spPr>
          <a:xfrm>
            <a:off x="3117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37" name="Google Shape;37;p25"/>
          <p:cNvSpPr txBox="1">
            <a:spLocks noGrp="1"/>
          </p:cNvSpPr>
          <p:nvPr>
            <p:ph type="body" idx="2"/>
          </p:nvPr>
        </p:nvSpPr>
        <p:spPr>
          <a:xfrm>
            <a:off x="48324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38" name="Google Shape;38;p25"/>
          <p:cNvSpPr txBox="1">
            <a:spLocks noGrp="1"/>
          </p:cNvSpPr>
          <p:nvPr>
            <p:ph type="sldNum" idx="12"/>
          </p:nvPr>
        </p:nvSpPr>
        <p:spPr>
          <a:xfrm>
            <a:off x="8490250" y="4681009"/>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9"/>
        <p:cNvGrpSpPr/>
        <p:nvPr/>
      </p:nvGrpSpPr>
      <p:grpSpPr>
        <a:xfrm>
          <a:off x="0" y="0"/>
          <a:ext cx="0" cy="0"/>
          <a:chOff x="0" y="0"/>
          <a:chExt cx="0" cy="0"/>
        </a:xfrm>
      </p:grpSpPr>
      <p:sp>
        <p:nvSpPr>
          <p:cNvPr id="40" name="Google Shape;40;p26"/>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a:endParaRPr/>
          </a:p>
        </p:txBody>
      </p:sp>
      <p:sp>
        <p:nvSpPr>
          <p:cNvPr id="41" name="Google Shape;41;p26"/>
          <p:cNvSpPr txBox="1">
            <a:spLocks noGrp="1"/>
          </p:cNvSpPr>
          <p:nvPr>
            <p:ph type="sldNum" idx="12"/>
          </p:nvPr>
        </p:nvSpPr>
        <p:spPr>
          <a:xfrm>
            <a:off x="8490250" y="4681009"/>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42"/>
        <p:cNvGrpSpPr/>
        <p:nvPr/>
      </p:nvGrpSpPr>
      <p:grpSpPr>
        <a:xfrm>
          <a:off x="0" y="0"/>
          <a:ext cx="0" cy="0"/>
          <a:chOff x="0" y="0"/>
          <a:chExt cx="0" cy="0"/>
        </a:xfrm>
      </p:grpSpPr>
      <p:sp>
        <p:nvSpPr>
          <p:cNvPr id="43" name="Google Shape;43;p27"/>
          <p:cNvSpPr txBox="1">
            <a:spLocks noGrp="1"/>
          </p:cNvSpPr>
          <p:nvPr>
            <p:ph type="title"/>
          </p:nvPr>
        </p:nvSpPr>
        <p:spPr>
          <a:xfrm>
            <a:off x="311700" y="555600"/>
            <a:ext cx="2808000" cy="7557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44" name="Google Shape;44;p27"/>
          <p:cNvSpPr txBox="1">
            <a:spLocks noGrp="1"/>
          </p:cNvSpPr>
          <p:nvPr>
            <p:ph type="body" idx="1"/>
          </p:nvPr>
        </p:nvSpPr>
        <p:spPr>
          <a:xfrm>
            <a:off x="311700" y="1389600"/>
            <a:ext cx="2808000" cy="3179400"/>
          </a:xfrm>
          <a:prstGeom prst="rect">
            <a:avLst/>
          </a:prstGeom>
          <a:noFill/>
          <a:ln>
            <a:noFill/>
          </a:ln>
        </p:spPr>
        <p:txBody>
          <a:bodyPr spcFirstLastPara="1" wrap="square" lIns="91425" tIns="91425" rIns="91425" bIns="91425" anchor="t" anchorCtr="0">
            <a:norm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45" name="Google Shape;45;p27"/>
          <p:cNvSpPr txBox="1">
            <a:spLocks noGrp="1"/>
          </p:cNvSpPr>
          <p:nvPr>
            <p:ph type="sldNum" idx="12"/>
          </p:nvPr>
        </p:nvSpPr>
        <p:spPr>
          <a:xfrm>
            <a:off x="8490250" y="4681009"/>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6"/>
        <p:cNvGrpSpPr/>
        <p:nvPr/>
      </p:nvGrpSpPr>
      <p:grpSpPr>
        <a:xfrm>
          <a:off x="0" y="0"/>
          <a:ext cx="0" cy="0"/>
          <a:chOff x="0" y="0"/>
          <a:chExt cx="0" cy="0"/>
        </a:xfrm>
      </p:grpSpPr>
      <p:sp>
        <p:nvSpPr>
          <p:cNvPr id="47" name="Google Shape;47;p28"/>
          <p:cNvSpPr txBox="1">
            <a:spLocks noGrp="1"/>
          </p:cNvSpPr>
          <p:nvPr>
            <p:ph type="body" idx="1"/>
          </p:nvPr>
        </p:nvSpPr>
        <p:spPr>
          <a:xfrm>
            <a:off x="311700" y="4230575"/>
            <a:ext cx="5998800" cy="605100"/>
          </a:xfrm>
          <a:prstGeom prst="rect">
            <a:avLst/>
          </a:prstGeom>
          <a:noFill/>
          <a:ln>
            <a:noFill/>
          </a:ln>
        </p:spPr>
        <p:txBody>
          <a:bodyPr spcFirstLastPara="1" wrap="square" lIns="91425" tIns="91425" rIns="91425" bIns="91425" anchor="ctr" anchorCtr="0">
            <a:normAutofit/>
          </a:bodyPr>
          <a:lstStyle>
            <a:lvl1pPr marL="457200" lvl="0" indent="-228600" algn="l">
              <a:lnSpc>
                <a:spcPct val="100000"/>
              </a:lnSpc>
              <a:spcBef>
                <a:spcPts val="0"/>
              </a:spcBef>
              <a:spcAft>
                <a:spcPts val="0"/>
              </a:spcAft>
              <a:buClr>
                <a:schemeClr val="dk1"/>
              </a:buClr>
              <a:buSzPts val="2100"/>
              <a:buFont typeface="Oswald"/>
              <a:buNone/>
              <a:defRPr sz="2100">
                <a:solidFill>
                  <a:schemeClr val="dk1"/>
                </a:solidFill>
                <a:latin typeface="Oswald"/>
                <a:ea typeface="Oswald"/>
                <a:cs typeface="Oswald"/>
                <a:sym typeface="Oswald"/>
              </a:defRPr>
            </a:lvl1pPr>
          </a:lstStyle>
          <a:p>
            <a:endParaRPr/>
          </a:p>
        </p:txBody>
      </p:sp>
      <p:sp>
        <p:nvSpPr>
          <p:cNvPr id="48" name="Google Shape;48;p28"/>
          <p:cNvSpPr txBox="1">
            <a:spLocks noGrp="1"/>
          </p:cNvSpPr>
          <p:nvPr>
            <p:ph type="sldNum" idx="12"/>
          </p:nvPr>
        </p:nvSpPr>
        <p:spPr>
          <a:xfrm>
            <a:off x="8490250" y="4681009"/>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late">
    <p:bg>
      <p:bgPr>
        <a:solidFill>
          <a:schemeClr val="lt1"/>
        </a:solidFill>
        <a:effectLst/>
      </p:bgPr>
    </p:bg>
    <p:spTree>
      <p:nvGrpSpPr>
        <p:cNvPr id="1" name="Shape 5"/>
        <p:cNvGrpSpPr/>
        <p:nvPr/>
      </p:nvGrpSpPr>
      <p:grpSpPr>
        <a:xfrm>
          <a:off x="0" y="0"/>
          <a:ext cx="0" cy="0"/>
          <a:chOff x="0" y="0"/>
          <a:chExt cx="0" cy="0"/>
        </a:xfrm>
      </p:grpSpPr>
      <p:sp>
        <p:nvSpPr>
          <p:cNvPr id="6" name="Google Shape;6;p19"/>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marR="0" lvl="0" algn="l" rtl="0">
              <a:lnSpc>
                <a:spcPct val="100000"/>
              </a:lnSpc>
              <a:spcBef>
                <a:spcPts val="0"/>
              </a:spcBef>
              <a:spcAft>
                <a:spcPts val="0"/>
              </a:spcAft>
              <a:buClr>
                <a:schemeClr val="dk1"/>
              </a:buClr>
              <a:buSzPts val="3000"/>
              <a:buFont typeface="Oswald"/>
              <a:buNone/>
              <a:defRPr sz="3000" b="0" i="0" u="none" strike="noStrike" cap="none">
                <a:solidFill>
                  <a:schemeClr val="dk1"/>
                </a:solidFill>
                <a:latin typeface="Oswald"/>
                <a:ea typeface="Oswald"/>
                <a:cs typeface="Oswald"/>
                <a:sym typeface="Oswald"/>
              </a:defRPr>
            </a:lvl1pPr>
            <a:lvl2pPr marR="0" lvl="1" algn="l" rtl="0">
              <a:lnSpc>
                <a:spcPct val="100000"/>
              </a:lnSpc>
              <a:spcBef>
                <a:spcPts val="0"/>
              </a:spcBef>
              <a:spcAft>
                <a:spcPts val="0"/>
              </a:spcAft>
              <a:buClr>
                <a:schemeClr val="dk1"/>
              </a:buClr>
              <a:buSzPts val="3000"/>
              <a:buFont typeface="Oswald"/>
              <a:buNone/>
              <a:defRPr sz="3000" b="0" i="0" u="none" strike="noStrike" cap="none">
                <a:solidFill>
                  <a:schemeClr val="dk1"/>
                </a:solidFill>
                <a:latin typeface="Oswald"/>
                <a:ea typeface="Oswald"/>
                <a:cs typeface="Oswald"/>
                <a:sym typeface="Oswald"/>
              </a:defRPr>
            </a:lvl2pPr>
            <a:lvl3pPr marR="0" lvl="2" algn="l" rtl="0">
              <a:lnSpc>
                <a:spcPct val="100000"/>
              </a:lnSpc>
              <a:spcBef>
                <a:spcPts val="0"/>
              </a:spcBef>
              <a:spcAft>
                <a:spcPts val="0"/>
              </a:spcAft>
              <a:buClr>
                <a:schemeClr val="dk1"/>
              </a:buClr>
              <a:buSzPts val="3000"/>
              <a:buFont typeface="Oswald"/>
              <a:buNone/>
              <a:defRPr sz="3000" b="0" i="0" u="none" strike="noStrike" cap="none">
                <a:solidFill>
                  <a:schemeClr val="dk1"/>
                </a:solidFill>
                <a:latin typeface="Oswald"/>
                <a:ea typeface="Oswald"/>
                <a:cs typeface="Oswald"/>
                <a:sym typeface="Oswald"/>
              </a:defRPr>
            </a:lvl3pPr>
            <a:lvl4pPr marR="0" lvl="3" algn="l" rtl="0">
              <a:lnSpc>
                <a:spcPct val="100000"/>
              </a:lnSpc>
              <a:spcBef>
                <a:spcPts val="0"/>
              </a:spcBef>
              <a:spcAft>
                <a:spcPts val="0"/>
              </a:spcAft>
              <a:buClr>
                <a:schemeClr val="dk1"/>
              </a:buClr>
              <a:buSzPts val="3000"/>
              <a:buFont typeface="Oswald"/>
              <a:buNone/>
              <a:defRPr sz="3000" b="0" i="0" u="none" strike="noStrike" cap="none">
                <a:solidFill>
                  <a:schemeClr val="dk1"/>
                </a:solidFill>
                <a:latin typeface="Oswald"/>
                <a:ea typeface="Oswald"/>
                <a:cs typeface="Oswald"/>
                <a:sym typeface="Oswald"/>
              </a:defRPr>
            </a:lvl4pPr>
            <a:lvl5pPr marR="0" lvl="4" algn="l" rtl="0">
              <a:lnSpc>
                <a:spcPct val="100000"/>
              </a:lnSpc>
              <a:spcBef>
                <a:spcPts val="0"/>
              </a:spcBef>
              <a:spcAft>
                <a:spcPts val="0"/>
              </a:spcAft>
              <a:buClr>
                <a:schemeClr val="dk1"/>
              </a:buClr>
              <a:buSzPts val="3000"/>
              <a:buFont typeface="Oswald"/>
              <a:buNone/>
              <a:defRPr sz="3000" b="0" i="0" u="none" strike="noStrike" cap="none">
                <a:solidFill>
                  <a:schemeClr val="dk1"/>
                </a:solidFill>
                <a:latin typeface="Oswald"/>
                <a:ea typeface="Oswald"/>
                <a:cs typeface="Oswald"/>
                <a:sym typeface="Oswald"/>
              </a:defRPr>
            </a:lvl5pPr>
            <a:lvl6pPr marR="0" lvl="5" algn="l" rtl="0">
              <a:lnSpc>
                <a:spcPct val="100000"/>
              </a:lnSpc>
              <a:spcBef>
                <a:spcPts val="0"/>
              </a:spcBef>
              <a:spcAft>
                <a:spcPts val="0"/>
              </a:spcAft>
              <a:buClr>
                <a:schemeClr val="dk1"/>
              </a:buClr>
              <a:buSzPts val="3000"/>
              <a:buFont typeface="Oswald"/>
              <a:buNone/>
              <a:defRPr sz="3000" b="0" i="0" u="none" strike="noStrike" cap="none">
                <a:solidFill>
                  <a:schemeClr val="dk1"/>
                </a:solidFill>
                <a:latin typeface="Oswald"/>
                <a:ea typeface="Oswald"/>
                <a:cs typeface="Oswald"/>
                <a:sym typeface="Oswald"/>
              </a:defRPr>
            </a:lvl6pPr>
            <a:lvl7pPr marR="0" lvl="6" algn="l" rtl="0">
              <a:lnSpc>
                <a:spcPct val="100000"/>
              </a:lnSpc>
              <a:spcBef>
                <a:spcPts val="0"/>
              </a:spcBef>
              <a:spcAft>
                <a:spcPts val="0"/>
              </a:spcAft>
              <a:buClr>
                <a:schemeClr val="dk1"/>
              </a:buClr>
              <a:buSzPts val="3000"/>
              <a:buFont typeface="Oswald"/>
              <a:buNone/>
              <a:defRPr sz="3000" b="0" i="0" u="none" strike="noStrike" cap="none">
                <a:solidFill>
                  <a:schemeClr val="dk1"/>
                </a:solidFill>
                <a:latin typeface="Oswald"/>
                <a:ea typeface="Oswald"/>
                <a:cs typeface="Oswald"/>
                <a:sym typeface="Oswald"/>
              </a:defRPr>
            </a:lvl7pPr>
            <a:lvl8pPr marR="0" lvl="7" algn="l" rtl="0">
              <a:lnSpc>
                <a:spcPct val="100000"/>
              </a:lnSpc>
              <a:spcBef>
                <a:spcPts val="0"/>
              </a:spcBef>
              <a:spcAft>
                <a:spcPts val="0"/>
              </a:spcAft>
              <a:buClr>
                <a:schemeClr val="dk1"/>
              </a:buClr>
              <a:buSzPts val="3000"/>
              <a:buFont typeface="Oswald"/>
              <a:buNone/>
              <a:defRPr sz="3000" b="0" i="0" u="none" strike="noStrike" cap="none">
                <a:solidFill>
                  <a:schemeClr val="dk1"/>
                </a:solidFill>
                <a:latin typeface="Oswald"/>
                <a:ea typeface="Oswald"/>
                <a:cs typeface="Oswald"/>
                <a:sym typeface="Oswald"/>
              </a:defRPr>
            </a:lvl8pPr>
            <a:lvl9pPr marR="0" lvl="8" algn="l" rtl="0">
              <a:lnSpc>
                <a:spcPct val="100000"/>
              </a:lnSpc>
              <a:spcBef>
                <a:spcPts val="0"/>
              </a:spcBef>
              <a:spcAft>
                <a:spcPts val="0"/>
              </a:spcAft>
              <a:buClr>
                <a:schemeClr val="dk1"/>
              </a:buClr>
              <a:buSzPts val="3000"/>
              <a:buFont typeface="Oswald"/>
              <a:buNone/>
              <a:defRPr sz="3000" b="0" i="0" u="none" strike="noStrike" cap="none">
                <a:solidFill>
                  <a:schemeClr val="dk1"/>
                </a:solidFill>
                <a:latin typeface="Oswald"/>
                <a:ea typeface="Oswald"/>
                <a:cs typeface="Oswald"/>
                <a:sym typeface="Oswald"/>
              </a:defRPr>
            </a:lvl9pPr>
          </a:lstStyle>
          <a:p>
            <a:endParaRPr/>
          </a:p>
        </p:txBody>
      </p:sp>
      <p:sp>
        <p:nvSpPr>
          <p:cNvPr id="7" name="Google Shape;7;p19"/>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marR="0" lvl="0" indent="-342900" algn="l" rtl="0">
              <a:lnSpc>
                <a:spcPct val="115000"/>
              </a:lnSpc>
              <a:spcBef>
                <a:spcPts val="0"/>
              </a:spcBef>
              <a:spcAft>
                <a:spcPts val="0"/>
              </a:spcAft>
              <a:buClr>
                <a:schemeClr val="accent3"/>
              </a:buClr>
              <a:buSzPts val="1800"/>
              <a:buFont typeface="Average"/>
              <a:buChar char="●"/>
              <a:defRPr sz="1800" b="0" i="0" u="none" strike="noStrike" cap="none">
                <a:solidFill>
                  <a:schemeClr val="accent3"/>
                </a:solidFill>
                <a:latin typeface="Average"/>
                <a:ea typeface="Average"/>
                <a:cs typeface="Average"/>
                <a:sym typeface="Average"/>
              </a:defRPr>
            </a:lvl1pPr>
            <a:lvl2pPr marL="914400" marR="0" lvl="1" indent="-317500" algn="l" rtl="0">
              <a:lnSpc>
                <a:spcPct val="115000"/>
              </a:lnSpc>
              <a:spcBef>
                <a:spcPts val="0"/>
              </a:spcBef>
              <a:spcAft>
                <a:spcPts val="0"/>
              </a:spcAft>
              <a:buClr>
                <a:schemeClr val="accent3"/>
              </a:buClr>
              <a:buSzPts val="1400"/>
              <a:buFont typeface="Average"/>
              <a:buChar char="○"/>
              <a:defRPr sz="1400" b="0" i="0" u="none" strike="noStrike" cap="none">
                <a:solidFill>
                  <a:schemeClr val="accent3"/>
                </a:solidFill>
                <a:latin typeface="Average"/>
                <a:ea typeface="Average"/>
                <a:cs typeface="Average"/>
                <a:sym typeface="Average"/>
              </a:defRPr>
            </a:lvl2pPr>
            <a:lvl3pPr marL="1371600" marR="0" lvl="2" indent="-317500" algn="l" rtl="0">
              <a:lnSpc>
                <a:spcPct val="115000"/>
              </a:lnSpc>
              <a:spcBef>
                <a:spcPts val="0"/>
              </a:spcBef>
              <a:spcAft>
                <a:spcPts val="0"/>
              </a:spcAft>
              <a:buClr>
                <a:schemeClr val="accent3"/>
              </a:buClr>
              <a:buSzPts val="1400"/>
              <a:buFont typeface="Average"/>
              <a:buChar char="■"/>
              <a:defRPr sz="1400" b="0" i="0" u="none" strike="noStrike" cap="none">
                <a:solidFill>
                  <a:schemeClr val="accent3"/>
                </a:solidFill>
                <a:latin typeface="Average"/>
                <a:ea typeface="Average"/>
                <a:cs typeface="Average"/>
                <a:sym typeface="Average"/>
              </a:defRPr>
            </a:lvl3pPr>
            <a:lvl4pPr marL="1828800" marR="0" lvl="3" indent="-317500" algn="l" rtl="0">
              <a:lnSpc>
                <a:spcPct val="115000"/>
              </a:lnSpc>
              <a:spcBef>
                <a:spcPts val="0"/>
              </a:spcBef>
              <a:spcAft>
                <a:spcPts val="0"/>
              </a:spcAft>
              <a:buClr>
                <a:schemeClr val="accent3"/>
              </a:buClr>
              <a:buSzPts val="1400"/>
              <a:buFont typeface="Average"/>
              <a:buChar char="●"/>
              <a:defRPr sz="1400" b="0" i="0" u="none" strike="noStrike" cap="none">
                <a:solidFill>
                  <a:schemeClr val="accent3"/>
                </a:solidFill>
                <a:latin typeface="Average"/>
                <a:ea typeface="Average"/>
                <a:cs typeface="Average"/>
                <a:sym typeface="Average"/>
              </a:defRPr>
            </a:lvl4pPr>
            <a:lvl5pPr marL="2286000" marR="0" lvl="4" indent="-317500" algn="l" rtl="0">
              <a:lnSpc>
                <a:spcPct val="115000"/>
              </a:lnSpc>
              <a:spcBef>
                <a:spcPts val="0"/>
              </a:spcBef>
              <a:spcAft>
                <a:spcPts val="0"/>
              </a:spcAft>
              <a:buClr>
                <a:schemeClr val="accent3"/>
              </a:buClr>
              <a:buSzPts val="1400"/>
              <a:buFont typeface="Average"/>
              <a:buChar char="○"/>
              <a:defRPr sz="1400" b="0" i="0" u="none" strike="noStrike" cap="none">
                <a:solidFill>
                  <a:schemeClr val="accent3"/>
                </a:solidFill>
                <a:latin typeface="Average"/>
                <a:ea typeface="Average"/>
                <a:cs typeface="Average"/>
                <a:sym typeface="Average"/>
              </a:defRPr>
            </a:lvl5pPr>
            <a:lvl6pPr marL="2743200" marR="0" lvl="5" indent="-317500" algn="l" rtl="0">
              <a:lnSpc>
                <a:spcPct val="115000"/>
              </a:lnSpc>
              <a:spcBef>
                <a:spcPts val="0"/>
              </a:spcBef>
              <a:spcAft>
                <a:spcPts val="0"/>
              </a:spcAft>
              <a:buClr>
                <a:schemeClr val="accent3"/>
              </a:buClr>
              <a:buSzPts val="1400"/>
              <a:buFont typeface="Average"/>
              <a:buChar char="■"/>
              <a:defRPr sz="1400" b="0" i="0" u="none" strike="noStrike" cap="none">
                <a:solidFill>
                  <a:schemeClr val="accent3"/>
                </a:solidFill>
                <a:latin typeface="Average"/>
                <a:ea typeface="Average"/>
                <a:cs typeface="Average"/>
                <a:sym typeface="Average"/>
              </a:defRPr>
            </a:lvl6pPr>
            <a:lvl7pPr marL="3200400" marR="0" lvl="6" indent="-317500" algn="l" rtl="0">
              <a:lnSpc>
                <a:spcPct val="115000"/>
              </a:lnSpc>
              <a:spcBef>
                <a:spcPts val="0"/>
              </a:spcBef>
              <a:spcAft>
                <a:spcPts val="0"/>
              </a:spcAft>
              <a:buClr>
                <a:schemeClr val="accent3"/>
              </a:buClr>
              <a:buSzPts val="1400"/>
              <a:buFont typeface="Average"/>
              <a:buChar char="●"/>
              <a:defRPr sz="1400" b="0" i="0" u="none" strike="noStrike" cap="none">
                <a:solidFill>
                  <a:schemeClr val="accent3"/>
                </a:solidFill>
                <a:latin typeface="Average"/>
                <a:ea typeface="Average"/>
                <a:cs typeface="Average"/>
                <a:sym typeface="Average"/>
              </a:defRPr>
            </a:lvl7pPr>
            <a:lvl8pPr marL="3657600" marR="0" lvl="7" indent="-317500" algn="l" rtl="0">
              <a:lnSpc>
                <a:spcPct val="115000"/>
              </a:lnSpc>
              <a:spcBef>
                <a:spcPts val="0"/>
              </a:spcBef>
              <a:spcAft>
                <a:spcPts val="0"/>
              </a:spcAft>
              <a:buClr>
                <a:schemeClr val="accent3"/>
              </a:buClr>
              <a:buSzPts val="1400"/>
              <a:buFont typeface="Average"/>
              <a:buChar char="○"/>
              <a:defRPr sz="1400" b="0" i="0" u="none" strike="noStrike" cap="none">
                <a:solidFill>
                  <a:schemeClr val="accent3"/>
                </a:solidFill>
                <a:latin typeface="Average"/>
                <a:ea typeface="Average"/>
                <a:cs typeface="Average"/>
                <a:sym typeface="Average"/>
              </a:defRPr>
            </a:lvl8pPr>
            <a:lvl9pPr marL="4114800" marR="0" lvl="8" indent="-317500" algn="l" rtl="0">
              <a:lnSpc>
                <a:spcPct val="115000"/>
              </a:lnSpc>
              <a:spcBef>
                <a:spcPts val="0"/>
              </a:spcBef>
              <a:spcAft>
                <a:spcPts val="0"/>
              </a:spcAft>
              <a:buClr>
                <a:schemeClr val="accent3"/>
              </a:buClr>
              <a:buSzPts val="1400"/>
              <a:buFont typeface="Average"/>
              <a:buChar char="■"/>
              <a:defRPr sz="1400" b="0" i="0" u="none" strike="noStrike" cap="none">
                <a:solidFill>
                  <a:schemeClr val="accent3"/>
                </a:solidFill>
                <a:latin typeface="Average"/>
                <a:ea typeface="Average"/>
                <a:cs typeface="Average"/>
                <a:sym typeface="Average"/>
              </a:defRPr>
            </a:lvl9pPr>
          </a:lstStyle>
          <a:p>
            <a:endParaRPr/>
          </a:p>
        </p:txBody>
      </p:sp>
      <p:sp>
        <p:nvSpPr>
          <p:cNvPr id="8" name="Google Shape;8;p19"/>
          <p:cNvSpPr txBox="1">
            <a:spLocks noGrp="1"/>
          </p:cNvSpPr>
          <p:nvPr>
            <p:ph type="sldNum" idx="12"/>
          </p:nvPr>
        </p:nvSpPr>
        <p:spPr>
          <a:xfrm>
            <a:off x="8490250" y="4681009"/>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6.xml"/><Relationship Id="rId1" Type="http://schemas.openxmlformats.org/officeDocument/2006/relationships/slideLayout" Target="../slideLayouts/slideLayout4.xml"/><Relationship Id="rId4" Type="http://schemas.openxmlformats.org/officeDocument/2006/relationships/hyperlink" Target="https://creativecommons.org/licenses/by/4.0/" TargetMode="Externa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hyperlink" Target="https://creativecommons.org/licenses/by/4.0/"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sp>
        <p:nvSpPr>
          <p:cNvPr id="59" name="Google Shape;59;p1"/>
          <p:cNvSpPr txBox="1">
            <a:spLocks noGrp="1"/>
          </p:cNvSpPr>
          <p:nvPr>
            <p:ph type="ctrTitle"/>
          </p:nvPr>
        </p:nvSpPr>
        <p:spPr>
          <a:xfrm>
            <a:off x="671258" y="990800"/>
            <a:ext cx="7801500" cy="1730100"/>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4800"/>
              <a:buNone/>
            </a:pPr>
            <a:r>
              <a:rPr lang="en"/>
              <a:t>Chapter 7</a:t>
            </a:r>
            <a:endParaRPr/>
          </a:p>
        </p:txBody>
      </p:sp>
      <p:sp>
        <p:nvSpPr>
          <p:cNvPr id="60" name="Google Shape;60;p1"/>
          <p:cNvSpPr txBox="1">
            <a:spLocks noGrp="1"/>
          </p:cNvSpPr>
          <p:nvPr>
            <p:ph type="subTitle" idx="1"/>
          </p:nvPr>
        </p:nvSpPr>
        <p:spPr>
          <a:xfrm>
            <a:off x="671250" y="3174876"/>
            <a:ext cx="7801500" cy="792600"/>
          </a:xfrm>
          <a:prstGeom prst="rect">
            <a:avLst/>
          </a:prstGeom>
          <a:noFill/>
          <a:ln>
            <a:noFill/>
          </a:ln>
        </p:spPr>
        <p:txBody>
          <a:bodyPr spcFirstLastPara="1" wrap="square" lIns="91425" tIns="91425" rIns="91425" bIns="91425" anchor="t" anchorCtr="0">
            <a:normAutofit fontScale="55000"/>
          </a:bodyPr>
          <a:lstStyle/>
          <a:p>
            <a:pPr marL="0" lvl="0" indent="0" algn="ctr" rtl="0">
              <a:lnSpc>
                <a:spcPct val="100000"/>
              </a:lnSpc>
              <a:spcBef>
                <a:spcPts val="0"/>
              </a:spcBef>
              <a:spcAft>
                <a:spcPts val="0"/>
              </a:spcAft>
              <a:buSzPct val="49411"/>
              <a:buNone/>
            </a:pPr>
            <a:r>
              <a:rPr lang="en" sz="4250">
                <a:solidFill>
                  <a:schemeClr val="dk1"/>
                </a:solidFill>
              </a:rPr>
              <a:t>Financial Evaluation of Sustainable Building Initiatives</a:t>
            </a:r>
            <a:endParaRPr sz="4250">
              <a:solidFill>
                <a:schemeClr val="dk1"/>
              </a:solidFill>
            </a:endParaRPr>
          </a:p>
          <a:p>
            <a:pPr marL="0" lvl="0" indent="0" algn="ctr" rtl="0">
              <a:lnSpc>
                <a:spcPct val="100000"/>
              </a:lnSpc>
              <a:spcBef>
                <a:spcPts val="0"/>
              </a:spcBef>
              <a:spcAft>
                <a:spcPts val="0"/>
              </a:spcAft>
              <a:buSzPct val="100000"/>
              <a:buNone/>
            </a:pPr>
            <a:endParaRPr/>
          </a:p>
        </p:txBody>
      </p:sp>
      <p:pic>
        <p:nvPicPr>
          <p:cNvPr id="61" name="Google Shape;61;p1" descr="CC BY NC SA logo"/>
          <p:cNvPicPr preferRelativeResize="0"/>
          <p:nvPr/>
        </p:nvPicPr>
        <p:blipFill rotWithShape="1">
          <a:blip r:embed="rId3">
            <a:alphaModFix/>
          </a:blip>
          <a:srcRect/>
          <a:stretch/>
        </p:blipFill>
        <p:spPr>
          <a:xfrm>
            <a:off x="97703" y="4845179"/>
            <a:ext cx="617225" cy="212171"/>
          </a:xfrm>
          <a:prstGeom prst="rect">
            <a:avLst/>
          </a:prstGeom>
          <a:noFill/>
          <a:ln>
            <a:noFill/>
          </a:ln>
        </p:spPr>
      </p:pic>
      <p:sp>
        <p:nvSpPr>
          <p:cNvPr id="62" name="Google Shape;62;p1" descr="Unless otherwise noted, this slide deck is (c) Virginia Polytechnic Institute and State University. It is released under a  Creative Commons Attribution NonCommercial ShareAlike 3.0 license (CC BY NC-SA 3.0)    &#10;"/>
          <p:cNvSpPr/>
          <p:nvPr/>
        </p:nvSpPr>
        <p:spPr>
          <a:xfrm>
            <a:off x="671250" y="4782008"/>
            <a:ext cx="4350201" cy="33851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800"/>
              <a:buFont typeface="Arial"/>
              <a:buNone/>
            </a:pPr>
            <a:r>
              <a:rPr lang="en" sz="800" b="0" i="0" u="none" strike="noStrike" cap="none">
                <a:solidFill>
                  <a:schemeClr val="dk1"/>
                </a:solidFill>
                <a:latin typeface="Oswald"/>
                <a:ea typeface="Oswald"/>
                <a:cs typeface="Oswald"/>
                <a:sym typeface="Oswald"/>
              </a:rPr>
              <a:t>Unless otherwise noted, this slide deck is (c) </a:t>
            </a:r>
            <a:r>
              <a:rPr lang="en" sz="800">
                <a:solidFill>
                  <a:schemeClr val="dk1"/>
                </a:solidFill>
                <a:latin typeface="Oswald"/>
                <a:ea typeface="Oswald"/>
                <a:cs typeface="Oswald"/>
                <a:sym typeface="Oswald"/>
              </a:rPr>
              <a:t>Erin A. Hopkins.</a:t>
            </a:r>
            <a:endParaRPr/>
          </a:p>
          <a:p>
            <a:pPr marL="0" marR="0" lvl="0" indent="0" algn="l" rtl="0">
              <a:lnSpc>
                <a:spcPct val="100000"/>
              </a:lnSpc>
              <a:spcBef>
                <a:spcPts val="0"/>
              </a:spcBef>
              <a:spcAft>
                <a:spcPts val="0"/>
              </a:spcAft>
              <a:buClr>
                <a:srgbClr val="000000"/>
              </a:buClr>
              <a:buSzPts val="800"/>
              <a:buFont typeface="Arial"/>
              <a:buNone/>
            </a:pPr>
            <a:r>
              <a:rPr lang="en" sz="800" b="0" i="0" u="none" strike="noStrike" cap="none">
                <a:solidFill>
                  <a:schemeClr val="dk1"/>
                </a:solidFill>
                <a:latin typeface="Oswald"/>
                <a:ea typeface="Oswald"/>
                <a:cs typeface="Oswald"/>
                <a:sym typeface="Oswald"/>
              </a:rPr>
              <a:t>It is released under a  Creative Commons Attribution NonCommercial ShareAlike 3.0 license (CC BY NC-SA 3.0).  </a:t>
            </a:r>
            <a:endParaRPr sz="1400" b="0" i="0" u="none" strike="noStrike" cap="none">
              <a:solidFill>
                <a:schemeClr val="dk1"/>
              </a:solidFill>
              <a:latin typeface="Oswald"/>
              <a:ea typeface="Oswald"/>
              <a:cs typeface="Oswald"/>
              <a:sym typeface="Oswald"/>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10"/>
          <p:cNvSpPr txBox="1">
            <a:spLocks noGrp="1"/>
          </p:cNvSpPr>
          <p:nvPr>
            <p:ph type="title"/>
          </p:nvPr>
        </p:nvSpPr>
        <p:spPr>
          <a:xfrm>
            <a:off x="490250" y="526350"/>
            <a:ext cx="6227100" cy="4090800"/>
          </a:xfrm>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SzPts val="4800"/>
              <a:buNone/>
            </a:pPr>
            <a:r>
              <a:rPr lang="en"/>
              <a:t>Simple Payback Period = Initial Investment Costs / Annual Savings</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Google Shape;120;p11"/>
          <p:cNvSpPr txBox="1">
            <a:spLocks noGrp="1"/>
          </p:cNvSpPr>
          <p:nvPr>
            <p:ph type="title"/>
          </p:nvPr>
        </p:nvSpPr>
        <p:spPr>
          <a:xfrm>
            <a:off x="0" y="-291797"/>
            <a:ext cx="6227100" cy="291797"/>
          </a:xfrm>
          <a:prstGeom prst="rect">
            <a:avLst/>
          </a:prstGeom>
          <a:noFill/>
          <a:ln>
            <a:noFill/>
          </a:ln>
        </p:spPr>
        <p:txBody>
          <a:bodyPr spcFirstLastPara="1" wrap="square" lIns="91425" tIns="91425" rIns="91425" bIns="91425" anchor="ctr" anchorCtr="0">
            <a:normAutofit fontScale="90000"/>
          </a:bodyPr>
          <a:lstStyle/>
          <a:p>
            <a:pPr marL="0" lvl="0" indent="0" algn="l" rtl="0">
              <a:lnSpc>
                <a:spcPct val="100000"/>
              </a:lnSpc>
              <a:spcBef>
                <a:spcPts val="0"/>
              </a:spcBef>
              <a:spcAft>
                <a:spcPts val="0"/>
              </a:spcAft>
              <a:buClr>
                <a:schemeClr val="lt1"/>
              </a:buClr>
              <a:buSzPct val="266666"/>
              <a:buNone/>
            </a:pPr>
            <a:r>
              <a:rPr lang="en" sz="2000"/>
              <a:t>Discounted payback period calculation example</a:t>
            </a:r>
            <a:endParaRPr/>
          </a:p>
        </p:txBody>
      </p:sp>
      <p:pic>
        <p:nvPicPr>
          <p:cNvPr id="121" name="Google Shape;121;p11" descr="Discounted payback period = preceding year that discounted payback return occurs + Absolute value of cumulative discounted cash flow in this preceding year over discounted cash flow for the  year after discounted payback return occurs"/>
          <p:cNvPicPr preferRelativeResize="0"/>
          <p:nvPr/>
        </p:nvPicPr>
        <p:blipFill rotWithShape="1">
          <a:blip r:embed="rId3">
            <a:alphaModFix/>
          </a:blip>
          <a:srcRect/>
          <a:stretch/>
        </p:blipFill>
        <p:spPr>
          <a:xfrm>
            <a:off x="1067550" y="1474838"/>
            <a:ext cx="7082899" cy="219382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Google Shape;126;p12"/>
          <p:cNvSpPr txBox="1">
            <a:spLocks noGrp="1"/>
          </p:cNvSpPr>
          <p:nvPr>
            <p:ph type="title"/>
          </p:nvPr>
        </p:nvSpPr>
        <p:spPr>
          <a:xfrm>
            <a:off x="265500" y="1081400"/>
            <a:ext cx="4045200" cy="1710300"/>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4200"/>
              <a:buNone/>
            </a:pPr>
            <a:r>
              <a:rPr lang="en"/>
              <a:t>7.5	Cost Benefit Analysis</a:t>
            </a:r>
            <a:endParaRPr/>
          </a:p>
        </p:txBody>
      </p:sp>
      <p:sp>
        <p:nvSpPr>
          <p:cNvPr id="127" name="Google Shape;127;p12"/>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rmAutofit/>
          </a:bodyPr>
          <a:lstStyle/>
          <a:p>
            <a:pPr marL="0" lvl="0" indent="0" algn="l" rtl="0">
              <a:lnSpc>
                <a:spcPct val="115000"/>
              </a:lnSpc>
              <a:spcBef>
                <a:spcPts val="0"/>
              </a:spcBef>
              <a:spcAft>
                <a:spcPts val="1200"/>
              </a:spcAft>
              <a:buSzPts val="1800"/>
              <a:buNone/>
            </a:pPr>
            <a:r>
              <a:rPr lang="en"/>
              <a:t>Provides a more holistic perspective</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Google Shape;132;p13"/>
          <p:cNvSpPr txBox="1">
            <a:spLocks noGrp="1"/>
          </p:cNvSpPr>
          <p:nvPr>
            <p:ph type="title"/>
          </p:nvPr>
        </p:nvSpPr>
        <p:spPr>
          <a:xfrm>
            <a:off x="490250" y="526350"/>
            <a:ext cx="6227100" cy="4090800"/>
          </a:xfrm>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SzPts val="4800"/>
              <a:buNone/>
            </a:pPr>
            <a:r>
              <a:rPr lang="en"/>
              <a:t>NPV = today’s value of expected cash flows – today’s value of cash invested</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Google Shape;137;p14"/>
          <p:cNvSpPr txBox="1">
            <a:spLocks noGrp="1"/>
          </p:cNvSpPr>
          <p:nvPr>
            <p:ph type="title"/>
          </p:nvPr>
        </p:nvSpPr>
        <p:spPr>
          <a:xfrm>
            <a:off x="490250" y="526350"/>
            <a:ext cx="6227100" cy="4090800"/>
          </a:xfrm>
          <a:prstGeom prst="rect">
            <a:avLst/>
          </a:prstGeom>
          <a:noFill/>
          <a:ln>
            <a:noFill/>
          </a:ln>
        </p:spPr>
        <p:txBody>
          <a:bodyPr spcFirstLastPara="1" wrap="square" lIns="91425" tIns="91425" rIns="91425" bIns="91425" anchor="ctr" anchorCtr="0">
            <a:normAutofit fontScale="90000"/>
          </a:bodyPr>
          <a:lstStyle/>
          <a:p>
            <a:pPr marL="457200" lvl="0" indent="-457200" algn="l" rtl="0">
              <a:lnSpc>
                <a:spcPct val="100000"/>
              </a:lnSpc>
              <a:spcBef>
                <a:spcPts val="0"/>
              </a:spcBef>
              <a:spcAft>
                <a:spcPts val="0"/>
              </a:spcAft>
              <a:buSzPct val="100000"/>
              <a:buChar char="➢"/>
            </a:pPr>
            <a:r>
              <a:rPr lang="en"/>
              <a:t>If NPV = 0, the investor achieves their required rate of return</a:t>
            </a:r>
            <a:endParaRPr/>
          </a:p>
          <a:p>
            <a:pPr marL="457200" lvl="0" indent="-457200" algn="l" rtl="0">
              <a:lnSpc>
                <a:spcPct val="100000"/>
              </a:lnSpc>
              <a:spcBef>
                <a:spcPts val="0"/>
              </a:spcBef>
              <a:spcAft>
                <a:spcPts val="0"/>
              </a:spcAft>
              <a:buSzPct val="100000"/>
              <a:buChar char="➢"/>
            </a:pPr>
            <a:r>
              <a:rPr lang="en"/>
              <a:t>If NPV &gt; 0, the investor achieves a return higher than their required rate of return</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15"/>
          <p:cNvSpPr txBox="1">
            <a:spLocks noGrp="1"/>
          </p:cNvSpPr>
          <p:nvPr>
            <p:ph type="title"/>
          </p:nvPr>
        </p:nvSpPr>
        <p:spPr>
          <a:xfrm>
            <a:off x="490250" y="526350"/>
            <a:ext cx="6227100" cy="4090800"/>
          </a:xfrm>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SzPts val="4800"/>
              <a:buNone/>
            </a:pPr>
            <a:r>
              <a:rPr lang="en"/>
              <a:t>BCR = discounted value of incremental benefits / absolute value of discounted value of incremental costs</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147" name="Google Shape;147;p16"/>
          <p:cNvSpPr txBox="1">
            <a:spLocks noGrp="1"/>
          </p:cNvSpPr>
          <p:nvPr>
            <p:ph type="title"/>
          </p:nvPr>
        </p:nvSpPr>
        <p:spPr>
          <a:xfrm>
            <a:off x="0" y="-388050"/>
            <a:ext cx="6227100" cy="268712"/>
          </a:xfrm>
          <a:prstGeom prst="rect">
            <a:avLst/>
          </a:prstGeom>
          <a:noFill/>
          <a:ln>
            <a:noFill/>
          </a:ln>
        </p:spPr>
        <p:txBody>
          <a:bodyPr spcFirstLastPara="1" wrap="square" lIns="91425" tIns="91425" rIns="91425" bIns="91425" anchor="ctr" anchorCtr="0">
            <a:normAutofit fontScale="90000"/>
          </a:bodyPr>
          <a:lstStyle/>
          <a:p>
            <a:pPr marL="0" lvl="0" indent="0" algn="l" rtl="0">
              <a:lnSpc>
                <a:spcPct val="100000"/>
              </a:lnSpc>
              <a:spcBef>
                <a:spcPts val="0"/>
              </a:spcBef>
              <a:spcAft>
                <a:spcPts val="0"/>
              </a:spcAft>
              <a:buClr>
                <a:schemeClr val="lt1"/>
              </a:buClr>
              <a:buSzPct val="266666"/>
              <a:buNone/>
            </a:pPr>
            <a:r>
              <a:rPr lang="en" sz="2000"/>
              <a:t>Discount rate and product lifecycle in relation to NPV and BCR</a:t>
            </a:r>
            <a:endParaRPr/>
          </a:p>
        </p:txBody>
      </p:sp>
      <p:pic>
        <p:nvPicPr>
          <p:cNvPr id="148" name="Google Shape;148;p16" descr="As discount rate increases, NPV and BCR decrease (negatively correlated). As product lifecycle increases, NPV and BCR increase (positively correlated)."/>
          <p:cNvPicPr preferRelativeResize="0"/>
          <p:nvPr/>
        </p:nvPicPr>
        <p:blipFill rotWithShape="1">
          <a:blip r:embed="rId3">
            <a:alphaModFix/>
          </a:blip>
          <a:srcRect/>
          <a:stretch/>
        </p:blipFill>
        <p:spPr>
          <a:xfrm>
            <a:off x="937075" y="795063"/>
            <a:ext cx="7269850" cy="3553375"/>
          </a:xfrm>
          <a:prstGeom prst="rect">
            <a:avLst/>
          </a:prstGeom>
          <a:noFill/>
          <a:ln>
            <a:noFill/>
          </a:ln>
        </p:spPr>
      </p:pic>
      <p:sp>
        <p:nvSpPr>
          <p:cNvPr id="149" name="Google Shape;149;p16" descr="Unless otherwise noted, this slide deck is (c) Virginia Polytechnic Institute and State University. It is released under a  Creative Commons Attribution NonCommercial ShareAlike 3.0 license (CC BY NC-SA 3.0)    &#10;"/>
          <p:cNvSpPr/>
          <p:nvPr/>
        </p:nvSpPr>
        <p:spPr>
          <a:xfrm>
            <a:off x="846741" y="4440263"/>
            <a:ext cx="4350201" cy="215403"/>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800"/>
              <a:buFont typeface="Arial"/>
              <a:buNone/>
            </a:pPr>
            <a:r>
              <a:rPr lang="en" sz="800" b="0" i="0" u="none" strike="noStrike" cap="none">
                <a:solidFill>
                  <a:schemeClr val="lt1"/>
                </a:solidFill>
                <a:latin typeface="Oswald"/>
                <a:ea typeface="Oswald"/>
                <a:cs typeface="Oswald"/>
                <a:sym typeface="Oswald"/>
              </a:rPr>
              <a:t>Figure 7.8: Discount rate and product lifecycle in relation to NPV and BCR. Kindred Grey. 2023. </a:t>
            </a:r>
            <a:r>
              <a:rPr lang="en" sz="800" b="0" i="0" u="sng" strike="noStrike" cap="none">
                <a:solidFill>
                  <a:schemeClr val="lt1"/>
                </a:solidFill>
                <a:latin typeface="Oswald"/>
                <a:ea typeface="Oswald"/>
                <a:cs typeface="Oswald"/>
                <a:sym typeface="Oswald"/>
                <a:hlinkClick r:id="rId4">
                  <a:extLst>
                    <a:ext uri="{A12FA001-AC4F-418D-AE19-62706E023703}">
                      <ahyp:hlinkClr xmlns:ahyp="http://schemas.microsoft.com/office/drawing/2018/hyperlinkcolor" val="tx"/>
                    </a:ext>
                  </a:extLst>
                </a:hlinkClick>
              </a:rPr>
              <a:t>CC BY 4.0</a:t>
            </a:r>
            <a:r>
              <a:rPr lang="en" sz="800" b="0" i="0" u="none" strike="noStrike" cap="none">
                <a:solidFill>
                  <a:schemeClr val="lt1"/>
                </a:solidFill>
                <a:latin typeface="Oswald"/>
                <a:ea typeface="Oswald"/>
                <a:cs typeface="Oswald"/>
                <a:sym typeface="Oswald"/>
              </a:rPr>
              <a:t>. </a:t>
            </a:r>
            <a:endParaRPr sz="800" b="0" i="0" u="none" strike="noStrike" cap="none">
              <a:solidFill>
                <a:schemeClr val="lt1"/>
              </a:solidFill>
              <a:latin typeface="Oswald"/>
              <a:ea typeface="Oswald"/>
              <a:cs typeface="Oswald"/>
              <a:sym typeface="Oswald"/>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sp>
        <p:nvSpPr>
          <p:cNvPr id="154" name="Google Shape;154;p17"/>
          <p:cNvSpPr txBox="1">
            <a:spLocks noGrp="1"/>
          </p:cNvSpPr>
          <p:nvPr>
            <p:ph type="title"/>
          </p:nvPr>
        </p:nvSpPr>
        <p:spPr>
          <a:xfrm>
            <a:off x="265500" y="1081400"/>
            <a:ext cx="4045200" cy="1710300"/>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4200"/>
              <a:buNone/>
            </a:pPr>
            <a:r>
              <a:rPr lang="en"/>
              <a:t>7.6	Conclusion</a:t>
            </a:r>
            <a:endParaRPr/>
          </a:p>
        </p:txBody>
      </p:sp>
      <p:sp>
        <p:nvSpPr>
          <p:cNvPr id="155" name="Google Shape;155;p17"/>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rmAutofit/>
          </a:bodyPr>
          <a:lstStyle/>
          <a:p>
            <a:pPr marL="457200" lvl="0" indent="-342900" algn="l" rtl="0">
              <a:lnSpc>
                <a:spcPct val="115000"/>
              </a:lnSpc>
              <a:spcBef>
                <a:spcPts val="0"/>
              </a:spcBef>
              <a:spcAft>
                <a:spcPts val="0"/>
              </a:spcAft>
              <a:buSzPts val="1800"/>
              <a:buChar char="❖"/>
            </a:pPr>
            <a:r>
              <a:rPr lang="en"/>
              <a:t>Property should be cognizant of the property owner’s goals and objectives as these can affect what analysis is relevant</a:t>
            </a:r>
            <a:endParaRPr/>
          </a:p>
          <a:p>
            <a:pPr marL="457200" lvl="0" indent="-342900" algn="l" rtl="0">
              <a:lnSpc>
                <a:spcPct val="115000"/>
              </a:lnSpc>
              <a:spcBef>
                <a:spcPts val="0"/>
              </a:spcBef>
              <a:spcAft>
                <a:spcPts val="0"/>
              </a:spcAft>
              <a:buSzPts val="1800"/>
              <a:buChar char="❖"/>
            </a:pPr>
            <a:r>
              <a:rPr lang="en"/>
              <a:t>No calculation can capture all costs and benefits due to intangible components</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59"/>
        <p:cNvGrpSpPr/>
        <p:nvPr/>
      </p:nvGrpSpPr>
      <p:grpSpPr>
        <a:xfrm>
          <a:off x="0" y="0"/>
          <a:ext cx="0" cy="0"/>
          <a:chOff x="0" y="0"/>
          <a:chExt cx="0" cy="0"/>
        </a:xfrm>
      </p:grpSpPr>
      <p:sp>
        <p:nvSpPr>
          <p:cNvPr id="160" name="Google Shape;160;p18"/>
          <p:cNvSpPr txBox="1">
            <a:spLocks noGrp="1"/>
          </p:cNvSpPr>
          <p:nvPr>
            <p:ph type="title"/>
          </p:nvPr>
        </p:nvSpPr>
        <p:spPr>
          <a:xfrm>
            <a:off x="265500" y="1081400"/>
            <a:ext cx="4045200" cy="1710300"/>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4200"/>
              <a:buNone/>
            </a:pPr>
            <a:r>
              <a:rPr lang="en"/>
              <a:t>Chapter Activity</a:t>
            </a:r>
            <a:endParaRPr/>
          </a:p>
        </p:txBody>
      </p:sp>
      <p:sp>
        <p:nvSpPr>
          <p:cNvPr id="161" name="Google Shape;161;p18"/>
          <p:cNvSpPr txBox="1">
            <a:spLocks noGrp="1"/>
          </p:cNvSpPr>
          <p:nvPr>
            <p:ph type="body" idx="2"/>
          </p:nvPr>
        </p:nvSpPr>
        <p:spPr>
          <a:xfrm>
            <a:off x="4572000" y="69156"/>
            <a:ext cx="4572000" cy="5074344"/>
          </a:xfrm>
          <a:prstGeom prst="rect">
            <a:avLst/>
          </a:prstGeom>
          <a:noFill/>
          <a:ln>
            <a:noFill/>
          </a:ln>
        </p:spPr>
        <p:txBody>
          <a:bodyPr spcFirstLastPara="1" wrap="square" lIns="91425" tIns="91425" rIns="91425" bIns="91425" anchor="ctr" anchorCtr="0">
            <a:normAutofit fontScale="85000" lnSpcReduction="10000"/>
          </a:bodyPr>
          <a:lstStyle/>
          <a:p>
            <a:pPr marL="0" lvl="0" indent="0" algn="l" rtl="0">
              <a:lnSpc>
                <a:spcPct val="115000"/>
              </a:lnSpc>
              <a:spcBef>
                <a:spcPts val="0"/>
              </a:spcBef>
              <a:spcAft>
                <a:spcPts val="0"/>
              </a:spcAft>
              <a:buSzPct val="132352"/>
              <a:buNone/>
            </a:pPr>
            <a:r>
              <a:rPr lang="en" sz="1600"/>
              <a:t>1. Consider the following scenario and then answer the questions below:</a:t>
            </a:r>
            <a:endParaRPr sz="1600"/>
          </a:p>
          <a:p>
            <a:pPr marL="0" lvl="0" indent="0" algn="l" rtl="0">
              <a:lnSpc>
                <a:spcPct val="115000"/>
              </a:lnSpc>
              <a:spcBef>
                <a:spcPts val="1200"/>
              </a:spcBef>
              <a:spcAft>
                <a:spcPts val="0"/>
              </a:spcAft>
              <a:buSzPct val="132352"/>
              <a:buNone/>
            </a:pPr>
            <a:r>
              <a:rPr lang="en" sz="1600"/>
              <a:t>A property owner is evaluating a landscape transition from a traditional lawn to xeriscaping. Year 0 cost to change from lawn to a xeriscape landscape is $9.25/sf. There is 1,100 sf of lawn to be changed out. As this landscape design change is not considered a typical operating expense, the costs would not be part of NOI. The water savings from this landscape design change are $75/month and maintenance savings are $55/month. The life expectancy of this xeriscape landscape design is 10 years. The discount rate is 8.5%.</a:t>
            </a:r>
            <a:endParaRPr sz="1600"/>
          </a:p>
          <a:p>
            <a:pPr marL="0" lvl="0" indent="0" algn="l" rtl="0">
              <a:lnSpc>
                <a:spcPct val="115000"/>
              </a:lnSpc>
              <a:spcBef>
                <a:spcPts val="1200"/>
              </a:spcBef>
              <a:spcAft>
                <a:spcPts val="0"/>
              </a:spcAft>
              <a:buSzPct val="132352"/>
              <a:buNone/>
            </a:pPr>
            <a:r>
              <a:rPr lang="en" sz="1600"/>
              <a:t>a. What statement of cash flow line items are affected from this scenario in both the current year and future years?</a:t>
            </a:r>
            <a:endParaRPr sz="1600"/>
          </a:p>
          <a:p>
            <a:pPr marL="0" lvl="0" indent="0" algn="l" rtl="0">
              <a:lnSpc>
                <a:spcPct val="115000"/>
              </a:lnSpc>
              <a:spcBef>
                <a:spcPts val="1200"/>
              </a:spcBef>
              <a:spcAft>
                <a:spcPts val="0"/>
              </a:spcAft>
              <a:buSzPct val="132352"/>
              <a:buNone/>
            </a:pPr>
            <a:r>
              <a:rPr lang="en" sz="1600"/>
              <a:t>b. What is the cash-on-cash return?</a:t>
            </a:r>
            <a:endParaRPr sz="1600"/>
          </a:p>
          <a:p>
            <a:pPr marL="0" lvl="0" indent="0" algn="l" rtl="0">
              <a:lnSpc>
                <a:spcPct val="115000"/>
              </a:lnSpc>
              <a:spcBef>
                <a:spcPts val="1200"/>
              </a:spcBef>
              <a:spcAft>
                <a:spcPts val="0"/>
              </a:spcAft>
              <a:buSzPct val="132352"/>
              <a:buNone/>
            </a:pPr>
            <a:r>
              <a:rPr lang="en" sz="1600"/>
              <a:t>c. What is the simple payback period?</a:t>
            </a:r>
            <a:endParaRPr sz="1600"/>
          </a:p>
          <a:p>
            <a:pPr marL="0" lvl="0" indent="0" algn="l" rtl="0">
              <a:lnSpc>
                <a:spcPct val="115000"/>
              </a:lnSpc>
              <a:spcBef>
                <a:spcPts val="1200"/>
              </a:spcBef>
              <a:spcAft>
                <a:spcPts val="0"/>
              </a:spcAft>
              <a:buSzPct val="132352"/>
              <a:buNone/>
            </a:pPr>
            <a:r>
              <a:rPr lang="en" sz="1600"/>
              <a:t>d. What should be considered when advising the property owner on the financial viability of this project?</a:t>
            </a:r>
            <a:endParaRPr sz="1600"/>
          </a:p>
          <a:p>
            <a:pPr marL="0" lvl="0" indent="0" algn="l" rtl="0">
              <a:lnSpc>
                <a:spcPct val="115000"/>
              </a:lnSpc>
              <a:spcBef>
                <a:spcPts val="1200"/>
              </a:spcBef>
              <a:spcAft>
                <a:spcPts val="1200"/>
              </a:spcAft>
              <a:buSzPct val="211764"/>
              <a:buNone/>
            </a:pPr>
            <a:endParaRPr sz="100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67" name="Google Shape;67;p2"/>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en"/>
              <a:t>Chapter Sections</a:t>
            </a:r>
            <a:endParaRPr/>
          </a:p>
        </p:txBody>
      </p:sp>
      <p:sp>
        <p:nvSpPr>
          <p:cNvPr id="68" name="Google Shape;68;p2"/>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0"/>
              </a:spcAft>
              <a:buSzPts val="1800"/>
              <a:buNone/>
            </a:pPr>
            <a:r>
              <a:rPr lang="en">
                <a:solidFill>
                  <a:schemeClr val="dk1"/>
                </a:solidFill>
              </a:rPr>
              <a:t>7.1	Introduction</a:t>
            </a:r>
            <a:endParaRPr>
              <a:solidFill>
                <a:schemeClr val="dk1"/>
              </a:solidFill>
            </a:endParaRPr>
          </a:p>
          <a:p>
            <a:pPr marL="0" lvl="0" indent="0" algn="l" rtl="0">
              <a:lnSpc>
                <a:spcPct val="115000"/>
              </a:lnSpc>
              <a:spcBef>
                <a:spcPts val="1200"/>
              </a:spcBef>
              <a:spcAft>
                <a:spcPts val="0"/>
              </a:spcAft>
              <a:buSzPts val="1800"/>
              <a:buNone/>
            </a:pPr>
            <a:r>
              <a:rPr lang="en">
                <a:solidFill>
                  <a:schemeClr val="dk1"/>
                </a:solidFill>
              </a:rPr>
              <a:t>7.2	Statement of Cash Flow and Sustainable Property Management</a:t>
            </a:r>
            <a:endParaRPr>
              <a:solidFill>
                <a:schemeClr val="dk1"/>
              </a:solidFill>
            </a:endParaRPr>
          </a:p>
          <a:p>
            <a:pPr marL="0" lvl="0" indent="0" algn="l" rtl="0">
              <a:lnSpc>
                <a:spcPct val="115000"/>
              </a:lnSpc>
              <a:spcBef>
                <a:spcPts val="1200"/>
              </a:spcBef>
              <a:spcAft>
                <a:spcPts val="0"/>
              </a:spcAft>
              <a:buSzPts val="1800"/>
              <a:buNone/>
            </a:pPr>
            <a:r>
              <a:rPr lang="en">
                <a:solidFill>
                  <a:schemeClr val="dk1"/>
                </a:solidFill>
              </a:rPr>
              <a:t>7.3	Cash-on-Cash Return Analysis</a:t>
            </a:r>
            <a:endParaRPr>
              <a:solidFill>
                <a:schemeClr val="dk1"/>
              </a:solidFill>
            </a:endParaRPr>
          </a:p>
          <a:p>
            <a:pPr marL="0" lvl="0" indent="0" algn="l" rtl="0">
              <a:lnSpc>
                <a:spcPct val="115000"/>
              </a:lnSpc>
              <a:spcBef>
                <a:spcPts val="1200"/>
              </a:spcBef>
              <a:spcAft>
                <a:spcPts val="0"/>
              </a:spcAft>
              <a:buSzPts val="1800"/>
              <a:buNone/>
            </a:pPr>
            <a:r>
              <a:rPr lang="en">
                <a:solidFill>
                  <a:schemeClr val="dk1"/>
                </a:solidFill>
              </a:rPr>
              <a:t>7.4	Payback Period Analysis </a:t>
            </a:r>
            <a:endParaRPr>
              <a:solidFill>
                <a:schemeClr val="dk1"/>
              </a:solidFill>
            </a:endParaRPr>
          </a:p>
          <a:p>
            <a:pPr marL="0" lvl="0" indent="0" algn="l" rtl="0">
              <a:lnSpc>
                <a:spcPct val="115000"/>
              </a:lnSpc>
              <a:spcBef>
                <a:spcPts val="1200"/>
              </a:spcBef>
              <a:spcAft>
                <a:spcPts val="0"/>
              </a:spcAft>
              <a:buSzPts val="1800"/>
              <a:buNone/>
            </a:pPr>
            <a:r>
              <a:rPr lang="en">
                <a:solidFill>
                  <a:schemeClr val="dk1"/>
                </a:solidFill>
              </a:rPr>
              <a:t>7.5	Cost Benefit Analysis</a:t>
            </a:r>
            <a:endParaRPr>
              <a:solidFill>
                <a:schemeClr val="dk1"/>
              </a:solidFill>
            </a:endParaRPr>
          </a:p>
          <a:p>
            <a:pPr marL="0" lvl="0" indent="0" algn="l" rtl="0">
              <a:lnSpc>
                <a:spcPct val="115000"/>
              </a:lnSpc>
              <a:spcBef>
                <a:spcPts val="1200"/>
              </a:spcBef>
              <a:spcAft>
                <a:spcPts val="1200"/>
              </a:spcAft>
              <a:buSzPts val="1800"/>
              <a:buNone/>
            </a:pPr>
            <a:r>
              <a:rPr lang="en">
                <a:solidFill>
                  <a:schemeClr val="dk1"/>
                </a:solidFill>
              </a:rPr>
              <a:t>7.6	Conclusion</a:t>
            </a:r>
            <a:endParaRPr>
              <a:solidFill>
                <a:schemeClr val="dk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73" name="Google Shape;73;p3"/>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en"/>
              <a:t>Learning Objectives</a:t>
            </a:r>
            <a:endParaRPr/>
          </a:p>
        </p:txBody>
      </p:sp>
      <p:sp>
        <p:nvSpPr>
          <p:cNvPr id="74" name="Google Shape;74;p3"/>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0"/>
              </a:spcAft>
              <a:buSzPts val="1800"/>
              <a:buNone/>
            </a:pPr>
            <a:r>
              <a:rPr lang="en">
                <a:solidFill>
                  <a:schemeClr val="dk1"/>
                </a:solidFill>
              </a:rPr>
              <a:t>Explain how sustainable property management initiatives affect the property statement of cash flow</a:t>
            </a:r>
            <a:endParaRPr>
              <a:solidFill>
                <a:schemeClr val="dk1"/>
              </a:solidFill>
            </a:endParaRPr>
          </a:p>
          <a:p>
            <a:pPr marL="0" lvl="0" indent="0" algn="l" rtl="0">
              <a:lnSpc>
                <a:spcPct val="115000"/>
              </a:lnSpc>
              <a:spcBef>
                <a:spcPts val="1200"/>
              </a:spcBef>
              <a:spcAft>
                <a:spcPts val="0"/>
              </a:spcAft>
              <a:buSzPts val="1800"/>
              <a:buNone/>
            </a:pPr>
            <a:r>
              <a:rPr lang="en">
                <a:solidFill>
                  <a:schemeClr val="dk1"/>
                </a:solidFill>
              </a:rPr>
              <a:t>Calculate the cash-on-cash return for sustainable initiatives</a:t>
            </a:r>
            <a:endParaRPr>
              <a:solidFill>
                <a:schemeClr val="dk1"/>
              </a:solidFill>
            </a:endParaRPr>
          </a:p>
          <a:p>
            <a:pPr marL="0" lvl="0" indent="0" algn="l" rtl="0">
              <a:lnSpc>
                <a:spcPct val="115000"/>
              </a:lnSpc>
              <a:spcBef>
                <a:spcPts val="1200"/>
              </a:spcBef>
              <a:spcAft>
                <a:spcPts val="0"/>
              </a:spcAft>
              <a:buSzPts val="1800"/>
              <a:buNone/>
            </a:pPr>
            <a:r>
              <a:rPr lang="en">
                <a:solidFill>
                  <a:schemeClr val="dk1"/>
                </a:solidFill>
              </a:rPr>
              <a:t>Calculate the simple payback period for sustainable initiatives</a:t>
            </a:r>
            <a:endParaRPr>
              <a:solidFill>
                <a:schemeClr val="dk1"/>
              </a:solidFill>
            </a:endParaRPr>
          </a:p>
          <a:p>
            <a:pPr marL="0" lvl="0" indent="0" algn="l" rtl="0">
              <a:lnSpc>
                <a:spcPct val="115000"/>
              </a:lnSpc>
              <a:spcBef>
                <a:spcPts val="1200"/>
              </a:spcBef>
              <a:spcAft>
                <a:spcPts val="0"/>
              </a:spcAft>
              <a:buSzPts val="1800"/>
              <a:buNone/>
            </a:pPr>
            <a:r>
              <a:rPr lang="en">
                <a:solidFill>
                  <a:schemeClr val="dk1"/>
                </a:solidFill>
              </a:rPr>
              <a:t>Calculate the discounted payback period for sustainable initiatives</a:t>
            </a:r>
            <a:endParaRPr>
              <a:solidFill>
                <a:schemeClr val="dk1"/>
              </a:solidFill>
            </a:endParaRPr>
          </a:p>
          <a:p>
            <a:pPr marL="0" lvl="0" indent="0" algn="l" rtl="0">
              <a:lnSpc>
                <a:spcPct val="115000"/>
              </a:lnSpc>
              <a:spcBef>
                <a:spcPts val="1200"/>
              </a:spcBef>
              <a:spcAft>
                <a:spcPts val="1200"/>
              </a:spcAft>
              <a:buSzPts val="1800"/>
              <a:buNone/>
            </a:pPr>
            <a:r>
              <a:rPr lang="en">
                <a:solidFill>
                  <a:schemeClr val="dk1"/>
                </a:solidFill>
              </a:rPr>
              <a:t>Calculate a cost benefit analysis for sustainable initiatives</a:t>
            </a:r>
            <a:endParaRPr>
              <a:solidFill>
                <a:schemeClr val="dk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p4"/>
          <p:cNvSpPr txBox="1">
            <a:spLocks noGrp="1"/>
          </p:cNvSpPr>
          <p:nvPr>
            <p:ph type="title"/>
          </p:nvPr>
        </p:nvSpPr>
        <p:spPr>
          <a:xfrm>
            <a:off x="265500" y="1081400"/>
            <a:ext cx="4045200" cy="1710300"/>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4200"/>
              <a:buNone/>
            </a:pPr>
            <a:r>
              <a:rPr lang="en"/>
              <a:t>7.1	Introduction</a:t>
            </a:r>
            <a:endParaRPr/>
          </a:p>
        </p:txBody>
      </p:sp>
      <p:sp>
        <p:nvSpPr>
          <p:cNvPr id="80" name="Google Shape;80;p4"/>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rmAutofit/>
          </a:bodyPr>
          <a:lstStyle/>
          <a:p>
            <a:pPr marL="457200" lvl="0" indent="-342900" algn="l" rtl="0">
              <a:lnSpc>
                <a:spcPct val="115000"/>
              </a:lnSpc>
              <a:spcBef>
                <a:spcPts val="0"/>
              </a:spcBef>
              <a:spcAft>
                <a:spcPts val="0"/>
              </a:spcAft>
              <a:buSzPts val="1800"/>
              <a:buChar char="❖"/>
            </a:pPr>
            <a:r>
              <a:rPr lang="en"/>
              <a:t>This chapter takes a closer look at the economic sphere of sustainability</a:t>
            </a:r>
            <a:endParaRPr/>
          </a:p>
          <a:p>
            <a:pPr marL="457200" lvl="0" indent="-342900" algn="l" rtl="0">
              <a:lnSpc>
                <a:spcPct val="115000"/>
              </a:lnSpc>
              <a:spcBef>
                <a:spcPts val="0"/>
              </a:spcBef>
              <a:spcAft>
                <a:spcPts val="0"/>
              </a:spcAft>
              <a:buSzPts val="1800"/>
              <a:buChar char="❖"/>
            </a:pPr>
            <a:r>
              <a:rPr lang="en"/>
              <a:t>Multiple metrics within the accounting and finance function to account for sustainable initiatives</a:t>
            </a: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5" name="Google Shape;85;p5"/>
          <p:cNvSpPr txBox="1">
            <a:spLocks noGrp="1"/>
          </p:cNvSpPr>
          <p:nvPr>
            <p:ph type="title"/>
          </p:nvPr>
        </p:nvSpPr>
        <p:spPr>
          <a:xfrm>
            <a:off x="265500" y="1081400"/>
            <a:ext cx="4045200" cy="17103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a:t>7.2	Statement of Cash Flow and Sustainable Property Management</a:t>
            </a:r>
            <a:endParaRPr/>
          </a:p>
        </p:txBody>
      </p:sp>
      <p:sp>
        <p:nvSpPr>
          <p:cNvPr id="86" name="Google Shape;86;p5"/>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rmAutofit/>
          </a:bodyPr>
          <a:lstStyle/>
          <a:p>
            <a:pPr marL="0" lvl="0" indent="0" algn="l" rtl="0">
              <a:lnSpc>
                <a:spcPct val="115000"/>
              </a:lnSpc>
              <a:spcBef>
                <a:spcPts val="0"/>
              </a:spcBef>
              <a:spcAft>
                <a:spcPts val="1200"/>
              </a:spcAft>
              <a:buSzPts val="1800"/>
              <a:buNone/>
            </a:pPr>
            <a:r>
              <a:rPr lang="en"/>
              <a:t>Financial literacy of cash flow statement aids in understanding the financial impacts of various sustainable property management initiatives</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6"/>
          <p:cNvSpPr txBox="1">
            <a:spLocks noGrp="1"/>
          </p:cNvSpPr>
          <p:nvPr>
            <p:ph type="title"/>
          </p:nvPr>
        </p:nvSpPr>
        <p:spPr>
          <a:xfrm>
            <a:off x="0" y="-474678"/>
            <a:ext cx="6227100" cy="407301"/>
          </a:xfrm>
          <a:prstGeom prst="rect">
            <a:avLst/>
          </a:prstGeom>
          <a:noFill/>
          <a:ln>
            <a:noFill/>
          </a:ln>
        </p:spPr>
        <p:txBody>
          <a:bodyPr spcFirstLastPara="1" wrap="square" lIns="91425" tIns="91425" rIns="91425" bIns="91425" anchor="ctr" anchorCtr="0">
            <a:normAutofit fontScale="90000"/>
          </a:bodyPr>
          <a:lstStyle/>
          <a:p>
            <a:pPr marL="0" lvl="0" indent="0" algn="l" rtl="0">
              <a:lnSpc>
                <a:spcPct val="100000"/>
              </a:lnSpc>
              <a:spcBef>
                <a:spcPts val="0"/>
              </a:spcBef>
              <a:spcAft>
                <a:spcPts val="0"/>
              </a:spcAft>
              <a:buClr>
                <a:schemeClr val="lt1"/>
              </a:buClr>
              <a:buSzPct val="266666"/>
              <a:buNone/>
            </a:pPr>
            <a:r>
              <a:rPr lang="en" sz="2000"/>
              <a:t>Common Operating Expense Line Items</a:t>
            </a:r>
            <a:endParaRPr/>
          </a:p>
        </p:txBody>
      </p:sp>
      <p:pic>
        <p:nvPicPr>
          <p:cNvPr id="92" name="Google Shape;92;p6" descr="Stacked linear algebraic equation. Everything above NOI is &quot;above the line,&quot; everything below NOI is &quot;below the line.&quot; Above the line is broken into revenues (first 6 lines) and expenses (OPEX). From top to bottom: Gross potential income (GPI). (-) Loss to lease. (-) Vacancy and collection loss. (=) net rent revenue. (+) ancillary income. (+) expense reimbursements. (=) effective gross income (EGI). (-) operating expenses (OPEX). (=) net operating income (NOI). (-) annual debt services (ADS). (-) capital expenditures. (-) replacement reserves. (=) before-tax cash flow (BTCF)."/>
          <p:cNvPicPr preferRelativeResize="0"/>
          <p:nvPr/>
        </p:nvPicPr>
        <p:blipFill rotWithShape="1">
          <a:blip r:embed="rId3">
            <a:alphaModFix/>
          </a:blip>
          <a:srcRect/>
          <a:stretch/>
        </p:blipFill>
        <p:spPr>
          <a:xfrm>
            <a:off x="1487550" y="558748"/>
            <a:ext cx="5897274" cy="4026000"/>
          </a:xfrm>
          <a:prstGeom prst="rect">
            <a:avLst/>
          </a:prstGeom>
          <a:noFill/>
          <a:ln>
            <a:noFill/>
          </a:ln>
        </p:spPr>
      </p:pic>
      <p:sp>
        <p:nvSpPr>
          <p:cNvPr id="93" name="Google Shape;93;p6" descr="Unless otherwise noted, this slide deck is (c) Virginia Polytechnic Institute and State University. It is released under a  Creative Commons Attribution NonCommercial ShareAlike 3.0 license (CC BY NC-SA 3.0)    &#10;"/>
          <p:cNvSpPr/>
          <p:nvPr/>
        </p:nvSpPr>
        <p:spPr>
          <a:xfrm>
            <a:off x="1394061" y="4686214"/>
            <a:ext cx="4350201" cy="215403"/>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800"/>
              <a:buFont typeface="Arial"/>
              <a:buNone/>
            </a:pPr>
            <a:r>
              <a:rPr lang="en" sz="800" b="0" i="0" u="none" strike="noStrike" cap="none">
                <a:solidFill>
                  <a:schemeClr val="lt1"/>
                </a:solidFill>
                <a:latin typeface="Oswald"/>
                <a:ea typeface="Oswald"/>
                <a:cs typeface="Oswald"/>
                <a:sym typeface="Oswald"/>
              </a:rPr>
              <a:t>Figure 7.1: Statement of cash flow example. Kindred Grey. 2023. </a:t>
            </a:r>
            <a:r>
              <a:rPr lang="en" sz="800" b="0" i="0" u="sng" strike="noStrike" cap="none">
                <a:solidFill>
                  <a:schemeClr val="lt1"/>
                </a:solidFill>
                <a:latin typeface="Oswald"/>
                <a:ea typeface="Oswald"/>
                <a:cs typeface="Oswald"/>
                <a:sym typeface="Oswald"/>
                <a:hlinkClick r:id="rId4">
                  <a:extLst>
                    <a:ext uri="{A12FA001-AC4F-418D-AE19-62706E023703}">
                      <ahyp:hlinkClr xmlns:ahyp="http://schemas.microsoft.com/office/drawing/2018/hyperlinkcolor" val="tx"/>
                    </a:ext>
                  </a:extLst>
                </a:hlinkClick>
              </a:rPr>
              <a:t>CC BY 4.0</a:t>
            </a:r>
            <a:r>
              <a:rPr lang="en" sz="800" b="0" i="0" u="none" strike="noStrike" cap="none">
                <a:solidFill>
                  <a:schemeClr val="lt1"/>
                </a:solidFill>
                <a:latin typeface="Oswald"/>
                <a:ea typeface="Oswald"/>
                <a:cs typeface="Oswald"/>
                <a:sym typeface="Oswald"/>
              </a:rPr>
              <a:t>. </a:t>
            </a:r>
            <a:endParaRPr sz="800" b="0" i="0" u="none" strike="noStrike" cap="none">
              <a:solidFill>
                <a:schemeClr val="lt1"/>
              </a:solidFill>
              <a:latin typeface="Oswald"/>
              <a:ea typeface="Oswald"/>
              <a:cs typeface="Oswald"/>
              <a:sym typeface="Oswald"/>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Google Shape;98;p7"/>
          <p:cNvSpPr txBox="1">
            <a:spLocks noGrp="1"/>
          </p:cNvSpPr>
          <p:nvPr>
            <p:ph type="title"/>
          </p:nvPr>
        </p:nvSpPr>
        <p:spPr>
          <a:xfrm>
            <a:off x="265500" y="1081400"/>
            <a:ext cx="4045200" cy="1710300"/>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4200"/>
              <a:buNone/>
            </a:pPr>
            <a:r>
              <a:rPr lang="en"/>
              <a:t>7.3	Cash-on-Cash Return Analysis</a:t>
            </a:r>
            <a:endParaRPr/>
          </a:p>
        </p:txBody>
      </p:sp>
      <p:sp>
        <p:nvSpPr>
          <p:cNvPr id="99" name="Google Shape;99;p7"/>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rmAutofit/>
          </a:bodyPr>
          <a:lstStyle/>
          <a:p>
            <a:pPr marL="0" lvl="0" indent="0" algn="l" rtl="0">
              <a:lnSpc>
                <a:spcPct val="115000"/>
              </a:lnSpc>
              <a:spcBef>
                <a:spcPts val="0"/>
              </a:spcBef>
              <a:spcAft>
                <a:spcPts val="1200"/>
              </a:spcAft>
              <a:buSzPts val="1800"/>
              <a:buNone/>
            </a:pPr>
            <a:r>
              <a:rPr lang="en"/>
              <a:t>Calculates the rate of return on the cash invested in a property based on the annual cash income earned</a:t>
            </a: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8"/>
          <p:cNvSpPr txBox="1">
            <a:spLocks noGrp="1"/>
          </p:cNvSpPr>
          <p:nvPr>
            <p:ph type="title"/>
          </p:nvPr>
        </p:nvSpPr>
        <p:spPr>
          <a:xfrm>
            <a:off x="490250" y="526350"/>
            <a:ext cx="6227100" cy="4090800"/>
          </a:xfrm>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SzPts val="4800"/>
              <a:buNone/>
            </a:pPr>
            <a:r>
              <a:rPr lang="en"/>
              <a:t>Cash-on-Cash Return = Annual Cash Income / Total Cash Invested</a:t>
            </a: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p9"/>
          <p:cNvSpPr txBox="1">
            <a:spLocks noGrp="1"/>
          </p:cNvSpPr>
          <p:nvPr>
            <p:ph type="title"/>
          </p:nvPr>
        </p:nvSpPr>
        <p:spPr>
          <a:xfrm>
            <a:off x="265500" y="1081400"/>
            <a:ext cx="4045200" cy="1710300"/>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4200"/>
              <a:buNone/>
            </a:pPr>
            <a:r>
              <a:rPr lang="en"/>
              <a:t>7.4	Payback Period Analysis</a:t>
            </a:r>
            <a:endParaRPr/>
          </a:p>
        </p:txBody>
      </p:sp>
      <p:sp>
        <p:nvSpPr>
          <p:cNvPr id="110" name="Google Shape;110;p9"/>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rmAutofit/>
          </a:bodyPr>
          <a:lstStyle/>
          <a:p>
            <a:pPr marL="0" lvl="0" indent="0" algn="l" rtl="0">
              <a:lnSpc>
                <a:spcPct val="115000"/>
              </a:lnSpc>
              <a:spcBef>
                <a:spcPts val="0"/>
              </a:spcBef>
              <a:spcAft>
                <a:spcPts val="1200"/>
              </a:spcAft>
              <a:buSzPts val="1800"/>
              <a:buNone/>
            </a:pPr>
            <a:r>
              <a:rPr lang="en"/>
              <a:t>A calculation that determines the amount of time it takes to recover the upfront costs for sustainable initiatives that have upfront costs</a:t>
            </a:r>
            <a:endParaRPr/>
          </a:p>
        </p:txBody>
      </p:sp>
    </p:spTree>
  </p:cSld>
  <p:clrMapOvr>
    <a:masterClrMapping/>
  </p:clrMapOvr>
</p:sld>
</file>

<file path=ppt/theme/theme1.xml><?xml version="1.0" encoding="utf-8"?>
<a:theme xmlns:a="http://schemas.openxmlformats.org/drawingml/2006/main" name="Slate">
  <a:themeElements>
    <a:clrScheme name="Slate">
      <a:dk1>
        <a:srgbClr val="FFFFFF"/>
      </a:dk1>
      <a:lt1>
        <a:srgbClr val="37474F"/>
      </a:lt1>
      <a:dk2>
        <a:srgbClr val="9E9E9E"/>
      </a:dk2>
      <a:lt2>
        <a:srgbClr val="E0E0E0"/>
      </a:lt2>
      <a:accent1>
        <a:srgbClr val="616161"/>
      </a:accent1>
      <a:accent2>
        <a:srgbClr val="78909C"/>
      </a:accent2>
      <a:accent3>
        <a:srgbClr val="CACACA"/>
      </a:accent3>
      <a:accent4>
        <a:srgbClr val="64FFDA"/>
      </a:accent4>
      <a:accent5>
        <a:srgbClr val="FFD966"/>
      </a:accent5>
      <a:accent6>
        <a:srgbClr val="F5F5F5"/>
      </a:accent6>
      <a:hlink>
        <a:srgbClr val="FFD966"/>
      </a:hlink>
      <a:folHlink>
        <a:srgbClr val="FFD96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786</Words>
  <Application>Microsoft Office PowerPoint</Application>
  <PresentationFormat>On-screen Show (16:9)</PresentationFormat>
  <Paragraphs>56</Paragraphs>
  <Slides>18</Slides>
  <Notes>18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Oswald</vt:lpstr>
      <vt:lpstr>Average</vt:lpstr>
      <vt:lpstr>Arial</vt:lpstr>
      <vt:lpstr>Slate</vt:lpstr>
      <vt:lpstr>Chapter 7</vt:lpstr>
      <vt:lpstr>Chapter Sections</vt:lpstr>
      <vt:lpstr>Learning Objectives</vt:lpstr>
      <vt:lpstr>7.1 Introduction</vt:lpstr>
      <vt:lpstr>7.2 Statement of Cash Flow and Sustainable Property Management</vt:lpstr>
      <vt:lpstr>Common Operating Expense Line Items</vt:lpstr>
      <vt:lpstr>7.3 Cash-on-Cash Return Analysis</vt:lpstr>
      <vt:lpstr>Cash-on-Cash Return = Annual Cash Income / Total Cash Invested</vt:lpstr>
      <vt:lpstr>7.4 Payback Period Analysis</vt:lpstr>
      <vt:lpstr>Simple Payback Period = Initial Investment Costs / Annual Savings</vt:lpstr>
      <vt:lpstr>Discounted payback period calculation example</vt:lpstr>
      <vt:lpstr>7.5 Cost Benefit Analysis</vt:lpstr>
      <vt:lpstr>NPV = today’s value of expected cash flows – today’s value of cash invested</vt:lpstr>
      <vt:lpstr>If NPV = 0, the investor achieves their required rate of return If NPV &gt; 0, the investor achieves a return higher than their required rate of return</vt:lpstr>
      <vt:lpstr>BCR = discounted value of incremental benefits / absolute value of discounted value of incremental costs</vt:lpstr>
      <vt:lpstr>Discount rate and product lifecycle in relation to NPV and BCR</vt:lpstr>
      <vt:lpstr>7.6 Conclusion</vt:lpstr>
      <vt:lpstr>Chapter Activity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7</dc:title>
  <dc:creator>Blicher, Heather</dc:creator>
  <cp:lastModifiedBy>Blicher, Heather</cp:lastModifiedBy>
  <cp:revision>1</cp:revision>
  <dcterms:modified xsi:type="dcterms:W3CDTF">2023-02-07T20:16:56Z</dcterms:modified>
</cp:coreProperties>
</file>