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672" r:id="rId1"/>
  </p:sldMasterIdLst>
  <p:notesMasterIdLst>
    <p:notesMasterId r:id="rId3"/>
  </p:notesMasterIdLst>
  <p:sldIdLst>
    <p:sldId id="256" r:id="rId2"/>
  </p:sldIdLst>
  <p:sldSz cx="43891200" cy="32918400"/>
  <p:notesSz cx="7010400" cy="9296400"/>
  <p:defaultTextStyle>
    <a:defPPr>
      <a:defRPr lang="en-US"/>
    </a:defPPr>
    <a:lvl1pPr marL="0" algn="l" defTabSz="4389120" rtl="0" eaLnBrk="1" latinLnBrk="0" hangingPunct="1">
      <a:defRPr sz="8640" kern="1200">
        <a:solidFill>
          <a:schemeClr val="tx1"/>
        </a:solidFill>
        <a:latin typeface="+mn-lt"/>
        <a:ea typeface="+mn-ea"/>
        <a:cs typeface="+mn-cs"/>
      </a:defRPr>
    </a:lvl1pPr>
    <a:lvl2pPr marL="2194560" algn="l" defTabSz="4389120" rtl="0" eaLnBrk="1" latinLnBrk="0" hangingPunct="1">
      <a:defRPr sz="8640" kern="1200">
        <a:solidFill>
          <a:schemeClr val="tx1"/>
        </a:solidFill>
        <a:latin typeface="+mn-lt"/>
        <a:ea typeface="+mn-ea"/>
        <a:cs typeface="+mn-cs"/>
      </a:defRPr>
    </a:lvl2pPr>
    <a:lvl3pPr marL="4389120" algn="l" defTabSz="4389120" rtl="0" eaLnBrk="1" latinLnBrk="0" hangingPunct="1">
      <a:defRPr sz="8640" kern="1200">
        <a:solidFill>
          <a:schemeClr val="tx1"/>
        </a:solidFill>
        <a:latin typeface="+mn-lt"/>
        <a:ea typeface="+mn-ea"/>
        <a:cs typeface="+mn-cs"/>
      </a:defRPr>
    </a:lvl3pPr>
    <a:lvl4pPr marL="6583680" algn="l" defTabSz="4389120" rtl="0" eaLnBrk="1" latinLnBrk="0" hangingPunct="1">
      <a:defRPr sz="8640" kern="1200">
        <a:solidFill>
          <a:schemeClr val="tx1"/>
        </a:solidFill>
        <a:latin typeface="+mn-lt"/>
        <a:ea typeface="+mn-ea"/>
        <a:cs typeface="+mn-cs"/>
      </a:defRPr>
    </a:lvl4pPr>
    <a:lvl5pPr marL="8778240" algn="l" defTabSz="4389120" rtl="0" eaLnBrk="1" latinLnBrk="0" hangingPunct="1">
      <a:defRPr sz="8640" kern="1200">
        <a:solidFill>
          <a:schemeClr val="tx1"/>
        </a:solidFill>
        <a:latin typeface="+mn-lt"/>
        <a:ea typeface="+mn-ea"/>
        <a:cs typeface="+mn-cs"/>
      </a:defRPr>
    </a:lvl5pPr>
    <a:lvl6pPr marL="10972800" algn="l" defTabSz="4389120" rtl="0" eaLnBrk="1" latinLnBrk="0" hangingPunct="1">
      <a:defRPr sz="8640" kern="1200">
        <a:solidFill>
          <a:schemeClr val="tx1"/>
        </a:solidFill>
        <a:latin typeface="+mn-lt"/>
        <a:ea typeface="+mn-ea"/>
        <a:cs typeface="+mn-cs"/>
      </a:defRPr>
    </a:lvl6pPr>
    <a:lvl7pPr marL="13167360" algn="l" defTabSz="4389120" rtl="0" eaLnBrk="1" latinLnBrk="0" hangingPunct="1">
      <a:defRPr sz="8640" kern="1200">
        <a:solidFill>
          <a:schemeClr val="tx1"/>
        </a:solidFill>
        <a:latin typeface="+mn-lt"/>
        <a:ea typeface="+mn-ea"/>
        <a:cs typeface="+mn-cs"/>
      </a:defRPr>
    </a:lvl7pPr>
    <a:lvl8pPr marL="15361920" algn="l" defTabSz="4389120" rtl="0" eaLnBrk="1" latinLnBrk="0" hangingPunct="1">
      <a:defRPr sz="8640" kern="1200">
        <a:solidFill>
          <a:schemeClr val="tx1"/>
        </a:solidFill>
        <a:latin typeface="+mn-lt"/>
        <a:ea typeface="+mn-ea"/>
        <a:cs typeface="+mn-cs"/>
      </a:defRPr>
    </a:lvl8pPr>
    <a:lvl9pPr marL="17556480" algn="l" defTabSz="4389120" rtl="0" eaLnBrk="1" latinLnBrk="0" hangingPunct="1">
      <a:defRPr sz="864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368">
          <p15:clr>
            <a:srgbClr val="A4A3A4"/>
          </p15:clr>
        </p15:guide>
        <p15:guide id="2" pos="13824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63E7EDB-EBC9-196A-6F0C-140E88651FDD}" name="Auja Bywater" initials="AB" userId="S::Auja.Bywater@AchesonGroup.com::70508b8c-657c-4cf7-8485-c2b331c8c000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laire Marik" initials="CM" lastIdx="1" clrIdx="0">
    <p:extLst>
      <p:ext uri="{19B8F6BF-5375-455C-9EA6-DF929625EA0E}">
        <p15:presenceInfo xmlns:p15="http://schemas.microsoft.com/office/powerpoint/2012/main" userId="72a1158c77f640b3" providerId="Windows Live"/>
      </p:ext>
    </p:extLst>
  </p:cmAuthor>
  <p:cmAuthor id="2" name="Daniel Weller" initials="DW" lastIdx="8" clrIdx="1">
    <p:extLst>
      <p:ext uri="{19B8F6BF-5375-455C-9EA6-DF929625EA0E}">
        <p15:presenceInfo xmlns:p15="http://schemas.microsoft.com/office/powerpoint/2012/main" userId="52659fa4854c75c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91CD"/>
    <a:srgbClr val="FF6600"/>
    <a:srgbClr val="600000"/>
    <a:srgbClr val="616161"/>
    <a:srgbClr val="508590"/>
    <a:srgbClr val="FF9933"/>
    <a:srgbClr val="F09E0A"/>
    <a:srgbClr val="FF9300"/>
    <a:srgbClr val="730001"/>
    <a:srgbClr val="941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8456" autoAdjust="0"/>
    <p:restoredTop sz="95763" autoAdjust="0"/>
  </p:normalViewPr>
  <p:slideViewPr>
    <p:cSldViewPr snapToGrid="0" snapToObjects="1">
      <p:cViewPr varScale="1">
        <p:scale>
          <a:sx n="25" d="100"/>
          <a:sy n="25" d="100"/>
        </p:scale>
        <p:origin x="2568" y="176"/>
      </p:cViewPr>
      <p:guideLst>
        <p:guide orient="horz" pos="10368"/>
        <p:guide pos="13824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Relationship Id="rId9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E75C13E-D05F-7640-A450-1E9F6152DE80}" type="datetimeFigureOut">
              <a:rPr lang="en-US" smtClean="0"/>
              <a:pPr/>
              <a:t>1/25/24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DC60600-4ED3-3044-A3F1-1F9F21C595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3120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C60600-4ED3-3044-A3F1-1F9F21C5958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0760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5387342"/>
            <a:ext cx="37307520" cy="11460480"/>
          </a:xfrm>
        </p:spPr>
        <p:txBody>
          <a:bodyPr anchor="b"/>
          <a:lstStyle>
            <a:lvl1pPr algn="ctr">
              <a:defRPr sz="2879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6400" y="17289783"/>
            <a:ext cx="32918400" cy="7947658"/>
          </a:xfrm>
        </p:spPr>
        <p:txBody>
          <a:bodyPr/>
          <a:lstStyle>
            <a:lvl1pPr marL="0" indent="0" algn="ctr">
              <a:buNone/>
              <a:defRPr sz="11520"/>
            </a:lvl1pPr>
            <a:lvl2pPr marL="2194450" indent="0" algn="ctr">
              <a:buNone/>
              <a:defRPr sz="9600"/>
            </a:lvl2pPr>
            <a:lvl3pPr marL="4388901" indent="0" algn="ctr">
              <a:buNone/>
              <a:defRPr sz="8640"/>
            </a:lvl3pPr>
            <a:lvl4pPr marL="6583351" indent="0" algn="ctr">
              <a:buNone/>
              <a:defRPr sz="7680"/>
            </a:lvl4pPr>
            <a:lvl5pPr marL="8777801" indent="0" algn="ctr">
              <a:buNone/>
              <a:defRPr sz="7680"/>
            </a:lvl5pPr>
            <a:lvl6pPr marL="10972252" indent="0" algn="ctr">
              <a:buNone/>
              <a:defRPr sz="7680"/>
            </a:lvl6pPr>
            <a:lvl7pPr marL="13166701" indent="0" algn="ctr">
              <a:buNone/>
              <a:defRPr sz="7680"/>
            </a:lvl7pPr>
            <a:lvl8pPr marL="15361152" indent="0" algn="ctr">
              <a:buNone/>
              <a:defRPr sz="7680"/>
            </a:lvl8pPr>
            <a:lvl9pPr marL="17555602" indent="0" algn="ctr">
              <a:buNone/>
              <a:defRPr sz="76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A752B-52BA-684B-98AB-222EF6A66307}" type="datetimeFigureOut">
              <a:rPr lang="en-US" smtClean="0"/>
              <a:pPr/>
              <a:t>1/25/24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04CA0-B44B-B74D-AD2F-75EE13E971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269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A752B-52BA-684B-98AB-222EF6A66307}" type="datetimeFigureOut">
              <a:rPr lang="en-US" smtClean="0"/>
              <a:pPr/>
              <a:t>1/25/24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04CA0-B44B-B74D-AD2F-75EE13E971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918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409643" y="1752601"/>
            <a:ext cx="9464040" cy="2789682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7523" y="1752601"/>
            <a:ext cx="27843480" cy="2789682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A752B-52BA-684B-98AB-222EF6A66307}" type="datetimeFigureOut">
              <a:rPr lang="en-US" smtClean="0"/>
              <a:pPr/>
              <a:t>1/25/24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04CA0-B44B-B74D-AD2F-75EE13E971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368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A752B-52BA-684B-98AB-222EF6A66307}" type="datetimeFigureOut">
              <a:rPr lang="en-US" smtClean="0"/>
              <a:pPr/>
              <a:t>1/25/24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04CA0-B44B-B74D-AD2F-75EE13E971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600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4663" y="8206749"/>
            <a:ext cx="37856160" cy="13693138"/>
          </a:xfrm>
        </p:spPr>
        <p:txBody>
          <a:bodyPr anchor="b"/>
          <a:lstStyle>
            <a:lvl1pPr>
              <a:defRPr sz="2879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94663" y="22029429"/>
            <a:ext cx="37856160" cy="7200898"/>
          </a:xfrm>
        </p:spPr>
        <p:txBody>
          <a:bodyPr/>
          <a:lstStyle>
            <a:lvl1pPr marL="0" indent="0">
              <a:buNone/>
              <a:defRPr sz="11520">
                <a:solidFill>
                  <a:schemeClr val="tx1"/>
                </a:solidFill>
              </a:defRPr>
            </a:lvl1pPr>
            <a:lvl2pPr marL="219445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2pPr>
            <a:lvl3pPr marL="4388901" indent="0">
              <a:buNone/>
              <a:defRPr sz="8640">
                <a:solidFill>
                  <a:schemeClr val="tx1">
                    <a:tint val="75000"/>
                  </a:schemeClr>
                </a:solidFill>
              </a:defRPr>
            </a:lvl3pPr>
            <a:lvl4pPr marL="6583351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4pPr>
            <a:lvl5pPr marL="8777801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5pPr>
            <a:lvl6pPr marL="10972252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6pPr>
            <a:lvl7pPr marL="13166701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7pPr>
            <a:lvl8pPr marL="15361152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8pPr>
            <a:lvl9pPr marL="17555602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A752B-52BA-684B-98AB-222EF6A66307}" type="datetimeFigureOut">
              <a:rPr lang="en-US" smtClean="0"/>
              <a:pPr/>
              <a:t>1/25/24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04CA0-B44B-B74D-AD2F-75EE13E971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580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7520" y="8763001"/>
            <a:ext cx="18653760" cy="208864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219920" y="8763001"/>
            <a:ext cx="18653760" cy="208864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A752B-52BA-684B-98AB-222EF6A66307}" type="datetimeFigureOut">
              <a:rPr lang="en-US" smtClean="0"/>
              <a:pPr/>
              <a:t>1/25/24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04CA0-B44B-B74D-AD2F-75EE13E971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999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1752607"/>
            <a:ext cx="37856160" cy="6362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23243" y="8069583"/>
            <a:ext cx="18568032" cy="3954778"/>
          </a:xfrm>
        </p:spPr>
        <p:txBody>
          <a:bodyPr anchor="b"/>
          <a:lstStyle>
            <a:lvl1pPr marL="0" indent="0">
              <a:buNone/>
              <a:defRPr sz="11520" b="1"/>
            </a:lvl1pPr>
            <a:lvl2pPr marL="2194450" indent="0">
              <a:buNone/>
              <a:defRPr sz="9600" b="1"/>
            </a:lvl2pPr>
            <a:lvl3pPr marL="4388901" indent="0">
              <a:buNone/>
              <a:defRPr sz="8640" b="1"/>
            </a:lvl3pPr>
            <a:lvl4pPr marL="6583351" indent="0">
              <a:buNone/>
              <a:defRPr sz="7680" b="1"/>
            </a:lvl4pPr>
            <a:lvl5pPr marL="8777801" indent="0">
              <a:buNone/>
              <a:defRPr sz="7680" b="1"/>
            </a:lvl5pPr>
            <a:lvl6pPr marL="10972252" indent="0">
              <a:buNone/>
              <a:defRPr sz="7680" b="1"/>
            </a:lvl6pPr>
            <a:lvl7pPr marL="13166701" indent="0">
              <a:buNone/>
              <a:defRPr sz="7680" b="1"/>
            </a:lvl7pPr>
            <a:lvl8pPr marL="15361152" indent="0">
              <a:buNone/>
              <a:defRPr sz="7680" b="1"/>
            </a:lvl8pPr>
            <a:lvl9pPr marL="17555602" indent="0">
              <a:buNone/>
              <a:defRPr sz="768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23243" y="12024361"/>
            <a:ext cx="18568032" cy="176860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19924" y="8069583"/>
            <a:ext cx="18659477" cy="3954778"/>
          </a:xfrm>
        </p:spPr>
        <p:txBody>
          <a:bodyPr anchor="b"/>
          <a:lstStyle>
            <a:lvl1pPr marL="0" indent="0">
              <a:buNone/>
              <a:defRPr sz="11520" b="1"/>
            </a:lvl1pPr>
            <a:lvl2pPr marL="2194450" indent="0">
              <a:buNone/>
              <a:defRPr sz="9600" b="1"/>
            </a:lvl2pPr>
            <a:lvl3pPr marL="4388901" indent="0">
              <a:buNone/>
              <a:defRPr sz="8640" b="1"/>
            </a:lvl3pPr>
            <a:lvl4pPr marL="6583351" indent="0">
              <a:buNone/>
              <a:defRPr sz="7680" b="1"/>
            </a:lvl4pPr>
            <a:lvl5pPr marL="8777801" indent="0">
              <a:buNone/>
              <a:defRPr sz="7680" b="1"/>
            </a:lvl5pPr>
            <a:lvl6pPr marL="10972252" indent="0">
              <a:buNone/>
              <a:defRPr sz="7680" b="1"/>
            </a:lvl6pPr>
            <a:lvl7pPr marL="13166701" indent="0">
              <a:buNone/>
              <a:defRPr sz="7680" b="1"/>
            </a:lvl7pPr>
            <a:lvl8pPr marL="15361152" indent="0">
              <a:buNone/>
              <a:defRPr sz="7680" b="1"/>
            </a:lvl8pPr>
            <a:lvl9pPr marL="17555602" indent="0">
              <a:buNone/>
              <a:defRPr sz="768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19924" y="12024361"/>
            <a:ext cx="18659477" cy="176860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A752B-52BA-684B-98AB-222EF6A66307}" type="datetimeFigureOut">
              <a:rPr lang="en-US" smtClean="0"/>
              <a:pPr/>
              <a:t>1/25/24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04CA0-B44B-B74D-AD2F-75EE13E971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777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A752B-52BA-684B-98AB-222EF6A66307}" type="datetimeFigureOut">
              <a:rPr lang="en-US" smtClean="0"/>
              <a:pPr/>
              <a:t>1/25/24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04CA0-B44B-B74D-AD2F-75EE13E971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197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A752B-52BA-684B-98AB-222EF6A66307}" type="datetimeFigureOut">
              <a:rPr lang="en-US" smtClean="0"/>
              <a:pPr/>
              <a:t>1/25/24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04CA0-B44B-B74D-AD2F-75EE13E971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54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9" y="2194560"/>
            <a:ext cx="14156055" cy="7680960"/>
          </a:xfrm>
        </p:spPr>
        <p:txBody>
          <a:bodyPr anchor="b"/>
          <a:lstStyle>
            <a:lvl1pPr>
              <a:defRPr sz="1535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59477" y="4739647"/>
            <a:ext cx="22219920" cy="23393400"/>
          </a:xfrm>
        </p:spPr>
        <p:txBody>
          <a:bodyPr/>
          <a:lstStyle>
            <a:lvl1pPr>
              <a:defRPr sz="15358"/>
            </a:lvl1pPr>
            <a:lvl2pPr>
              <a:defRPr sz="13440"/>
            </a:lvl2pPr>
            <a:lvl3pPr>
              <a:defRPr sz="1152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3239" y="9875521"/>
            <a:ext cx="14156055" cy="18295622"/>
          </a:xfrm>
        </p:spPr>
        <p:txBody>
          <a:bodyPr/>
          <a:lstStyle>
            <a:lvl1pPr marL="0" indent="0">
              <a:buNone/>
              <a:defRPr sz="7680"/>
            </a:lvl1pPr>
            <a:lvl2pPr marL="2194450" indent="0">
              <a:buNone/>
              <a:defRPr sz="6720"/>
            </a:lvl2pPr>
            <a:lvl3pPr marL="4388901" indent="0">
              <a:buNone/>
              <a:defRPr sz="5760"/>
            </a:lvl3pPr>
            <a:lvl4pPr marL="6583351" indent="0">
              <a:buNone/>
              <a:defRPr sz="4800"/>
            </a:lvl4pPr>
            <a:lvl5pPr marL="8777801" indent="0">
              <a:buNone/>
              <a:defRPr sz="4800"/>
            </a:lvl5pPr>
            <a:lvl6pPr marL="10972252" indent="0">
              <a:buNone/>
              <a:defRPr sz="4800"/>
            </a:lvl6pPr>
            <a:lvl7pPr marL="13166701" indent="0">
              <a:buNone/>
              <a:defRPr sz="4800"/>
            </a:lvl7pPr>
            <a:lvl8pPr marL="15361152" indent="0">
              <a:buNone/>
              <a:defRPr sz="4800"/>
            </a:lvl8pPr>
            <a:lvl9pPr marL="17555602" indent="0">
              <a:buNone/>
              <a:defRPr sz="4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A752B-52BA-684B-98AB-222EF6A66307}" type="datetimeFigureOut">
              <a:rPr lang="en-US" smtClean="0"/>
              <a:pPr/>
              <a:t>1/25/24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04CA0-B44B-B74D-AD2F-75EE13E971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100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9" y="2194560"/>
            <a:ext cx="14156055" cy="7680960"/>
          </a:xfrm>
        </p:spPr>
        <p:txBody>
          <a:bodyPr anchor="b"/>
          <a:lstStyle>
            <a:lvl1pPr>
              <a:defRPr sz="1535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659477" y="4739647"/>
            <a:ext cx="22219920" cy="23393400"/>
          </a:xfrm>
        </p:spPr>
        <p:txBody>
          <a:bodyPr anchor="t"/>
          <a:lstStyle>
            <a:lvl1pPr marL="0" indent="0">
              <a:buNone/>
              <a:defRPr sz="15358"/>
            </a:lvl1pPr>
            <a:lvl2pPr marL="2194450" indent="0">
              <a:buNone/>
              <a:defRPr sz="13440"/>
            </a:lvl2pPr>
            <a:lvl3pPr marL="4388901" indent="0">
              <a:buNone/>
              <a:defRPr sz="11520"/>
            </a:lvl3pPr>
            <a:lvl4pPr marL="6583351" indent="0">
              <a:buNone/>
              <a:defRPr sz="9600"/>
            </a:lvl4pPr>
            <a:lvl5pPr marL="8777801" indent="0">
              <a:buNone/>
              <a:defRPr sz="9600"/>
            </a:lvl5pPr>
            <a:lvl6pPr marL="10972252" indent="0">
              <a:buNone/>
              <a:defRPr sz="9600"/>
            </a:lvl6pPr>
            <a:lvl7pPr marL="13166701" indent="0">
              <a:buNone/>
              <a:defRPr sz="9600"/>
            </a:lvl7pPr>
            <a:lvl8pPr marL="15361152" indent="0">
              <a:buNone/>
              <a:defRPr sz="9600"/>
            </a:lvl8pPr>
            <a:lvl9pPr marL="17555602" indent="0">
              <a:buNone/>
              <a:defRPr sz="9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3239" y="9875521"/>
            <a:ext cx="14156055" cy="18295622"/>
          </a:xfrm>
        </p:spPr>
        <p:txBody>
          <a:bodyPr/>
          <a:lstStyle>
            <a:lvl1pPr marL="0" indent="0">
              <a:buNone/>
              <a:defRPr sz="7680"/>
            </a:lvl1pPr>
            <a:lvl2pPr marL="2194450" indent="0">
              <a:buNone/>
              <a:defRPr sz="6720"/>
            </a:lvl2pPr>
            <a:lvl3pPr marL="4388901" indent="0">
              <a:buNone/>
              <a:defRPr sz="5760"/>
            </a:lvl3pPr>
            <a:lvl4pPr marL="6583351" indent="0">
              <a:buNone/>
              <a:defRPr sz="4800"/>
            </a:lvl4pPr>
            <a:lvl5pPr marL="8777801" indent="0">
              <a:buNone/>
              <a:defRPr sz="4800"/>
            </a:lvl5pPr>
            <a:lvl6pPr marL="10972252" indent="0">
              <a:buNone/>
              <a:defRPr sz="4800"/>
            </a:lvl6pPr>
            <a:lvl7pPr marL="13166701" indent="0">
              <a:buNone/>
              <a:defRPr sz="4800"/>
            </a:lvl7pPr>
            <a:lvl8pPr marL="15361152" indent="0">
              <a:buNone/>
              <a:defRPr sz="4800"/>
            </a:lvl8pPr>
            <a:lvl9pPr marL="17555602" indent="0">
              <a:buNone/>
              <a:defRPr sz="4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A752B-52BA-684B-98AB-222EF6A66307}" type="datetimeFigureOut">
              <a:rPr lang="en-US" smtClean="0"/>
              <a:pPr/>
              <a:t>1/25/24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04CA0-B44B-B74D-AD2F-75EE13E971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244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17520" y="1752607"/>
            <a:ext cx="37856160" cy="6362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0" y="8763001"/>
            <a:ext cx="37856160" cy="20886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17520" y="30510487"/>
            <a:ext cx="987552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6A752B-52BA-684B-98AB-222EF6A66307}" type="datetimeFigureOut">
              <a:rPr lang="en-US" smtClean="0"/>
              <a:pPr/>
              <a:t>1/25/24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38960" y="30510487"/>
            <a:ext cx="1481328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998160" y="30510487"/>
            <a:ext cx="987552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C04CA0-B44B-B74D-AD2F-75EE13E971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023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388901" rtl="0" eaLnBrk="1" latinLnBrk="0" hangingPunct="1">
        <a:lnSpc>
          <a:spcPct val="90000"/>
        </a:lnSpc>
        <a:spcBef>
          <a:spcPct val="0"/>
        </a:spcBef>
        <a:buNone/>
        <a:defRPr sz="2111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97225" indent="-1097225" algn="l" defTabSz="4388901" rtl="0" eaLnBrk="1" latinLnBrk="0" hangingPunct="1">
        <a:lnSpc>
          <a:spcPct val="90000"/>
        </a:lnSpc>
        <a:spcBef>
          <a:spcPts val="4800"/>
        </a:spcBef>
        <a:buFont typeface="Arial" panose="020B0604020202020204" pitchFamily="34" charset="0"/>
        <a:buChar char="•"/>
        <a:defRPr sz="13440" kern="1200">
          <a:solidFill>
            <a:schemeClr val="tx1"/>
          </a:solidFill>
          <a:latin typeface="+mn-lt"/>
          <a:ea typeface="+mn-ea"/>
          <a:cs typeface="+mn-cs"/>
        </a:defRPr>
      </a:lvl1pPr>
      <a:lvl2pPr marL="3291676" indent="-1097225" algn="l" defTabSz="4388901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11520" kern="1200">
          <a:solidFill>
            <a:schemeClr val="tx1"/>
          </a:solidFill>
          <a:latin typeface="+mn-lt"/>
          <a:ea typeface="+mn-ea"/>
          <a:cs typeface="+mn-cs"/>
        </a:defRPr>
      </a:lvl2pPr>
      <a:lvl3pPr marL="5486126" indent="-1097225" algn="l" defTabSz="4388901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576" indent="-1097225" algn="l" defTabSz="4388901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9875026" indent="-1097225" algn="l" defTabSz="4388901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2069477" indent="-1097225" algn="l" defTabSz="4388901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4263927" indent="-1097225" algn="l" defTabSz="4388901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6458377" indent="-1097225" algn="l" defTabSz="4388901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8652828" indent="-1097225" algn="l" defTabSz="4388901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8901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1pPr>
      <a:lvl2pPr marL="2194450" algn="l" defTabSz="4388901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388901" algn="l" defTabSz="4388901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3pPr>
      <a:lvl4pPr marL="6583351" algn="l" defTabSz="4388901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8777801" algn="l" defTabSz="4388901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252" algn="l" defTabSz="4388901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3166701" algn="l" defTabSz="4388901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152" algn="l" defTabSz="4388901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7555602" algn="l" defTabSz="4388901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3440A94-6C58-C81C-42DE-A087CDAD0CF9}"/>
              </a:ext>
            </a:extLst>
          </p:cNvPr>
          <p:cNvSpPr txBox="1"/>
          <p:nvPr/>
        </p:nvSpPr>
        <p:spPr>
          <a:xfrm>
            <a:off x="9904249" y="8462267"/>
            <a:ext cx="401762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6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/>
              <a:t>Ampicillin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/>
              <a:t>Amoxicillin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/>
              <a:t>Azithromycin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/>
              <a:t>Chloramphenicol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/>
              <a:t>Ciprofloxacin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/>
              <a:t>Cefotaxime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78C911-952E-6333-2341-D5E2CEFF54E2}"/>
              </a:ext>
            </a:extLst>
          </p:cNvPr>
          <p:cNvSpPr txBox="1"/>
          <p:nvPr/>
        </p:nvSpPr>
        <p:spPr>
          <a:xfrm>
            <a:off x="10081403" y="8468221"/>
            <a:ext cx="9550270" cy="646331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Antibiotics tested</a:t>
            </a:r>
          </a:p>
        </p:txBody>
      </p:sp>
      <p:pic>
        <p:nvPicPr>
          <p:cNvPr id="87" name="Picture 86">
            <a:extLst>
              <a:ext uri="{FF2B5EF4-FFF2-40B4-BE49-F238E27FC236}">
                <a16:creationId xmlns:a16="http://schemas.microsoft.com/office/drawing/2014/main" id="{F0401DE6-814E-E3D6-4840-C987FFAA002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795" r="49924"/>
          <a:stretch/>
        </p:blipFill>
        <p:spPr>
          <a:xfrm>
            <a:off x="9960970" y="12742725"/>
            <a:ext cx="4226127" cy="761305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1D21872-FB16-98F8-4665-3B16849F21BE}"/>
              </a:ext>
            </a:extLst>
          </p:cNvPr>
          <p:cNvSpPr txBox="1"/>
          <p:nvPr/>
        </p:nvSpPr>
        <p:spPr>
          <a:xfrm rot="10800000" flipV="1">
            <a:off x="1" y="16819"/>
            <a:ext cx="43891199" cy="236988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4800" b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Characterization of Diarrheagenic </a:t>
            </a:r>
            <a:r>
              <a:rPr lang="en-US" sz="4800" b="1" i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Escherichia coli </a:t>
            </a:r>
            <a:r>
              <a:rPr lang="en-US" sz="4800" b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Isolated from Food, Food Waste, and Water from the Chobe Region of Botswana</a:t>
            </a:r>
          </a:p>
          <a:p>
            <a:pPr algn="ctr">
              <a:spcAft>
                <a:spcPts val="1200"/>
              </a:spcAft>
            </a:pPr>
            <a:r>
              <a:rPr lang="en-US" sz="4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Auja L. Bywater</a:t>
            </a:r>
            <a:r>
              <a:rPr lang="en-US" sz="44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4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44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Monica Ponder</a:t>
            </a:r>
            <a:r>
              <a:rPr lang="en-US" sz="44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4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44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Kathleen Alexander</a:t>
            </a:r>
            <a:r>
              <a:rPr lang="en-US" sz="44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 algn="ctr" defTabSz="4389438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(1) </a:t>
            </a:r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Virginia Tech, Department of Food Science &amp; Technology   </a:t>
            </a:r>
            <a:r>
              <a:rPr lang="en-US" sz="36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(2)  </a:t>
            </a:r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Virginia Polytechnic Institute and State University, Dept. of Fish and Wildlife Conservation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8BD91CAC-61A2-AE98-1577-0BF1E53A26D8}"/>
              </a:ext>
            </a:extLst>
          </p:cNvPr>
          <p:cNvSpPr txBox="1"/>
          <p:nvPr/>
        </p:nvSpPr>
        <p:spPr>
          <a:xfrm>
            <a:off x="19615324" y="2765379"/>
            <a:ext cx="2427663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6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i="1" dirty="0"/>
              <a:t>E. coli </a:t>
            </a:r>
            <a:r>
              <a:rPr lang="en-US" sz="3600" dirty="0"/>
              <a:t>was isolated from 19% (60/294) of produce, 49% (68/138) of meat, and 84.7% (366/432) of water samples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The food source was significantly associated with </a:t>
            </a:r>
            <a:r>
              <a:rPr lang="en-US" sz="3600" i="1" dirty="0"/>
              <a:t>E. coli </a:t>
            </a:r>
            <a:r>
              <a:rPr lang="en-US" sz="3600" dirty="0"/>
              <a:t>isolation from produce (P=0.01) and meat (P=0.04)</a:t>
            </a:r>
          </a:p>
          <a:p>
            <a:pPr marL="2766060" lvl="1" indent="-571500">
              <a:buFont typeface="Arial" panose="020B0604020202020204" pitchFamily="34" charset="0"/>
              <a:buChar char="•"/>
            </a:pPr>
            <a:r>
              <a:rPr lang="en-US" sz="3600" i="1" dirty="0"/>
              <a:t>E. coli </a:t>
            </a:r>
            <a:r>
              <a:rPr lang="en-US" sz="3600" dirty="0"/>
              <a:t>was more likely to be isolated from produce food waste collected from the landfill compared to the local vendors</a:t>
            </a:r>
          </a:p>
          <a:p>
            <a:pPr marL="2766060" lvl="1" indent="-571500">
              <a:buFont typeface="Arial" panose="020B0604020202020204" pitchFamily="34" charset="0"/>
              <a:buChar char="•"/>
            </a:pPr>
            <a:r>
              <a:rPr lang="en-US" sz="3600" i="1" dirty="0"/>
              <a:t>E. coli </a:t>
            </a:r>
            <a:r>
              <a:rPr lang="en-US" sz="3600" dirty="0"/>
              <a:t>was more likely to be isolated from meat collected from local vendors compared to meat food waste from the landfill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The wet season was significantly associated with </a:t>
            </a:r>
            <a:r>
              <a:rPr lang="en-US" sz="3600" i="1" dirty="0"/>
              <a:t>E. coli </a:t>
            </a:r>
            <a:r>
              <a:rPr lang="en-US" sz="3600" dirty="0"/>
              <a:t>isolation from water</a:t>
            </a:r>
            <a:r>
              <a:rPr lang="en-US" sz="3600" i="1" dirty="0"/>
              <a:t> </a:t>
            </a:r>
            <a:r>
              <a:rPr lang="en-US" sz="3600" dirty="0"/>
              <a:t>(P=0.14), including pathogenic strains (P=5.7e-0.7)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Higher amounts of rain was significantly associated with all </a:t>
            </a:r>
            <a:r>
              <a:rPr lang="en-US" sz="3600" i="1" dirty="0"/>
              <a:t>E. coli </a:t>
            </a:r>
            <a:r>
              <a:rPr lang="en-US" sz="3600" dirty="0"/>
              <a:t>from water</a:t>
            </a:r>
            <a:r>
              <a:rPr lang="en-US" sz="3600" i="1" dirty="0"/>
              <a:t> </a:t>
            </a:r>
            <a:r>
              <a:rPr lang="en-US" sz="3600" dirty="0"/>
              <a:t>(P=0.02) 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4F8ED2F9-279C-414E-B431-03F8360DBA10}"/>
              </a:ext>
            </a:extLst>
          </p:cNvPr>
          <p:cNvSpPr txBox="1"/>
          <p:nvPr/>
        </p:nvSpPr>
        <p:spPr>
          <a:xfrm>
            <a:off x="13960459" y="13140819"/>
            <a:ext cx="6202357" cy="1460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spcAft>
                <a:spcPts val="3000"/>
              </a:spcAft>
              <a:buFont typeface="Arial" panose="020B0604020202020204" pitchFamily="34" charset="0"/>
              <a:buChar char="•"/>
            </a:pPr>
            <a:r>
              <a:rPr lang="en-US" sz="3600" dirty="0">
                <a:cs typeface="Arial" panose="020B0604020202020204" pitchFamily="34" charset="0"/>
              </a:rPr>
              <a:t>A mPCR protocol was developed for </a:t>
            </a:r>
            <a:r>
              <a:rPr lang="en-US" sz="3600" i="1" dirty="0">
                <a:cs typeface="Arial" panose="020B0604020202020204" pitchFamily="34" charset="0"/>
              </a:rPr>
              <a:t>E. coli </a:t>
            </a:r>
            <a:r>
              <a:rPr lang="en-US" sz="3600" dirty="0">
                <a:cs typeface="Arial" panose="020B0604020202020204" pitchFamily="34" charset="0"/>
              </a:rPr>
              <a:t>for detection of </a:t>
            </a:r>
            <a:r>
              <a:rPr lang="en-US" sz="3600" i="1" dirty="0">
                <a:cs typeface="Arial" panose="020B0604020202020204" pitchFamily="34" charset="0"/>
              </a:rPr>
              <a:t>E. coli </a:t>
            </a:r>
            <a:r>
              <a:rPr lang="en-US" sz="3600" dirty="0">
                <a:cs typeface="Arial" panose="020B0604020202020204" pitchFamily="34" charset="0"/>
              </a:rPr>
              <a:t>genus, EPEC, EHEC, and ETEC. (</a:t>
            </a:r>
            <a:r>
              <a:rPr lang="en-US" sz="3600" i="1" dirty="0">
                <a:cs typeface="Arial" panose="020B0604020202020204" pitchFamily="34" charset="0"/>
              </a:rPr>
              <a:t>Fig 1) </a:t>
            </a:r>
          </a:p>
          <a:p>
            <a:pPr marL="571500" indent="-571500">
              <a:spcAft>
                <a:spcPts val="3000"/>
              </a:spcAft>
              <a:buFont typeface="Arial" panose="020B0604020202020204" pitchFamily="34" charset="0"/>
              <a:buChar char="•"/>
            </a:pPr>
            <a:r>
              <a:rPr lang="en-US" sz="36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Primer concentrations, DNA concentrations, MgCl2, DSMO, and temperature were all manipulated until results were clear and reliable from purified DNA cultures.</a:t>
            </a:r>
          </a:p>
          <a:p>
            <a:pPr marL="571500" indent="-571500">
              <a:spcAft>
                <a:spcPts val="3000"/>
              </a:spcAft>
              <a:buFont typeface="Arial" panose="020B0604020202020204" pitchFamily="34" charset="0"/>
              <a:buChar char="•"/>
            </a:pPr>
            <a:endParaRPr lang="en-US" sz="36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Aft>
                <a:spcPts val="3000"/>
              </a:spcAft>
            </a:pPr>
            <a:r>
              <a:rPr lang="en-US" sz="3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3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3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3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35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35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35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35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35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35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1FA8613-FA4F-F44F-AF81-59D87B99AADB}"/>
              </a:ext>
            </a:extLst>
          </p:cNvPr>
          <p:cNvSpPr txBox="1"/>
          <p:nvPr/>
        </p:nvSpPr>
        <p:spPr>
          <a:xfrm rot="10800000" flipV="1">
            <a:off x="263542" y="2543623"/>
            <a:ext cx="19417096" cy="646331"/>
          </a:xfrm>
          <a:prstGeom prst="rect">
            <a:avLst/>
          </a:prstGeom>
          <a:solidFill>
            <a:srgbClr val="5091CD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Introduction &amp; Background</a:t>
            </a:r>
          </a:p>
        </p:txBody>
      </p:sp>
      <p:sp>
        <p:nvSpPr>
          <p:cNvPr id="69" name="Rectangle 44">
            <a:extLst>
              <a:ext uri="{FF2B5EF4-FFF2-40B4-BE49-F238E27FC236}">
                <a16:creationId xmlns:a16="http://schemas.microsoft.com/office/drawing/2014/main" id="{0218F9C6-3310-4A45-8672-DDE28A8731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05935" y="3381961"/>
            <a:ext cx="438912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0" name="Rectangle 46">
            <a:extLst>
              <a:ext uri="{FF2B5EF4-FFF2-40B4-BE49-F238E27FC236}">
                <a16:creationId xmlns:a16="http://schemas.microsoft.com/office/drawing/2014/main" id="{A624F2BB-2F58-4A90-AB7B-C2046EA5DA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05935" y="3381961"/>
            <a:ext cx="438912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" name="Rectangle 48">
            <a:extLst>
              <a:ext uri="{FF2B5EF4-FFF2-40B4-BE49-F238E27FC236}">
                <a16:creationId xmlns:a16="http://schemas.microsoft.com/office/drawing/2014/main" id="{39406515-F13F-440F-ACA1-FDFBE566EF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05935" y="3381961"/>
            <a:ext cx="438912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2" name="Rectangle 50">
            <a:extLst>
              <a:ext uri="{FF2B5EF4-FFF2-40B4-BE49-F238E27FC236}">
                <a16:creationId xmlns:a16="http://schemas.microsoft.com/office/drawing/2014/main" id="{762A49FD-25EB-4155-AF62-3FBF86722B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05935" y="3381961"/>
            <a:ext cx="438912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3" name="Rectangle 52">
            <a:extLst>
              <a:ext uri="{FF2B5EF4-FFF2-40B4-BE49-F238E27FC236}">
                <a16:creationId xmlns:a16="http://schemas.microsoft.com/office/drawing/2014/main" id="{295376EC-F28E-497A-A3E8-EC683FE101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05935" y="3381961"/>
            <a:ext cx="438912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4" name="Rectangle 55">
            <a:extLst>
              <a:ext uri="{FF2B5EF4-FFF2-40B4-BE49-F238E27FC236}">
                <a16:creationId xmlns:a16="http://schemas.microsoft.com/office/drawing/2014/main" id="{8A2AA939-A866-4DD0-A084-94C6E7C805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05935" y="3381961"/>
            <a:ext cx="438912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5" name="Rectangle 56">
            <a:extLst>
              <a:ext uri="{FF2B5EF4-FFF2-40B4-BE49-F238E27FC236}">
                <a16:creationId xmlns:a16="http://schemas.microsoft.com/office/drawing/2014/main" id="{E28FC19F-345A-477A-8B76-1D64FA8EA8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05935" y="3381961"/>
            <a:ext cx="438912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D9CB14F-B97D-4B42-BA45-680FFBAF5AC3}"/>
              </a:ext>
            </a:extLst>
          </p:cNvPr>
          <p:cNvSpPr txBox="1"/>
          <p:nvPr/>
        </p:nvSpPr>
        <p:spPr>
          <a:xfrm>
            <a:off x="241965" y="6402879"/>
            <a:ext cx="1894121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Objectives: </a:t>
            </a:r>
            <a:r>
              <a:rPr lang="en-US" sz="3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Determine </a:t>
            </a:r>
            <a:r>
              <a:rPr lang="en-US" sz="36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E. coli </a:t>
            </a:r>
            <a:r>
              <a:rPr lang="en-US" sz="3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prevalence and antibiotic resistance in food, food waste, and water samples from the </a:t>
            </a:r>
            <a:r>
              <a:rPr lang="en-US" sz="3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Chobe Region of Botswana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5CF69757-47ED-4F1A-8F06-70DE0BEDA99D}"/>
              </a:ext>
            </a:extLst>
          </p:cNvPr>
          <p:cNvSpPr txBox="1"/>
          <p:nvPr/>
        </p:nvSpPr>
        <p:spPr>
          <a:xfrm>
            <a:off x="260860" y="3370200"/>
            <a:ext cx="1739585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4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</a:p>
        </p:txBody>
      </p:sp>
      <p:sp>
        <p:nvSpPr>
          <p:cNvPr id="67" name="Text Box 119">
            <a:extLst>
              <a:ext uri="{FF2B5EF4-FFF2-40B4-BE49-F238E27FC236}">
                <a16:creationId xmlns:a16="http://schemas.microsoft.com/office/drawing/2014/main" id="{B93A623C-3A24-5045-A7F1-36744A1219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775" y="3225387"/>
            <a:ext cx="19451864" cy="287550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4498" tIns="52249" rIns="104498" bIns="52249">
            <a:spAutoFit/>
          </a:bodyPr>
          <a:lstStyle>
            <a:lvl1pPr defTabSz="4389438">
              <a:spcBef>
                <a:spcPct val="20000"/>
              </a:spcBef>
              <a:buChar char="•"/>
              <a:defRPr sz="17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3565525" indent="-1371600" defTabSz="4389438">
              <a:spcBef>
                <a:spcPct val="20000"/>
              </a:spcBef>
              <a:buChar char="–"/>
              <a:defRPr sz="153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5486400" indent="-1096963" defTabSz="4389438">
              <a:spcBef>
                <a:spcPct val="20000"/>
              </a:spcBef>
              <a:buChar char="•"/>
              <a:defRPr sz="13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7680325" indent="-1096963" defTabSz="4389438">
              <a:spcBef>
                <a:spcPct val="20000"/>
              </a:spcBef>
              <a:buChar char="–"/>
              <a:defRPr sz="1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9875838" indent="-1096963" defTabSz="4389438">
              <a:spcBef>
                <a:spcPct val="20000"/>
              </a:spcBef>
              <a:buChar char="»"/>
              <a:defRPr sz="1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0333038" indent="-1096963" defTabSz="4389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0790238" indent="-1096963" defTabSz="4389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1247438" indent="-1096963" defTabSz="4389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1704638" indent="-1096963" defTabSz="4389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3600" dirty="0">
                <a:cs typeface="Arial" panose="020B0604020202020204" pitchFamily="34" charset="0"/>
              </a:rPr>
              <a:t>Botswana is a diverse middle-income country located in Sub-Saharan Africa. Diarrheal disease, especially </a:t>
            </a:r>
            <a:r>
              <a:rPr lang="en-US" sz="3600" i="1" dirty="0">
                <a:cs typeface="Arial" panose="020B0604020202020204" pitchFamily="34" charset="0"/>
              </a:rPr>
              <a:t>E. coli </a:t>
            </a:r>
            <a:r>
              <a:rPr lang="en-US" sz="3600" dirty="0">
                <a:cs typeface="Arial" panose="020B0604020202020204" pitchFamily="34" charset="0"/>
              </a:rPr>
              <a:t>remains a problem with children being disproportionately affected. Antibiotic resistance is also a growing public health threat, especially in countries like Botswana where antibiotics are commonly available. This study is part of a long-term project to determine prevalence and characterize transmission of diarrheagenic </a:t>
            </a:r>
            <a:r>
              <a:rPr lang="en-US" sz="3600" i="1" dirty="0">
                <a:cs typeface="Arial" panose="020B0604020202020204" pitchFamily="34" charset="0"/>
              </a:rPr>
              <a:t>E. coli </a:t>
            </a:r>
            <a:r>
              <a:rPr lang="en-US" sz="3600" dirty="0">
                <a:cs typeface="Arial" panose="020B0604020202020204" pitchFamily="34" charset="0"/>
              </a:rPr>
              <a:t>in the region. </a:t>
            </a:r>
          </a:p>
        </p:txBody>
      </p:sp>
      <p:sp>
        <p:nvSpPr>
          <p:cNvPr id="12" name="AutoShape 2">
            <a:extLst>
              <a:ext uri="{FF2B5EF4-FFF2-40B4-BE49-F238E27FC236}">
                <a16:creationId xmlns:a16="http://schemas.microsoft.com/office/drawing/2014/main" id="{CB507D2D-8C1F-4C4F-9A86-7F345CE2E6E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1793200" y="163068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A871628-D2AC-4731-A474-4A6D375B74C7}"/>
              </a:ext>
            </a:extLst>
          </p:cNvPr>
          <p:cNvSpPr txBox="1"/>
          <p:nvPr/>
        </p:nvSpPr>
        <p:spPr>
          <a:xfrm>
            <a:off x="30480504" y="12749056"/>
            <a:ext cx="13135202" cy="646331"/>
          </a:xfrm>
          <a:prstGeom prst="rect">
            <a:avLst/>
          </a:prstGeom>
          <a:solidFill>
            <a:srgbClr val="5091CD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Statistical Analysis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84554F1-FA1C-4A3F-A75F-DA1018C438BF}"/>
              </a:ext>
            </a:extLst>
          </p:cNvPr>
          <p:cNvSpPr txBox="1"/>
          <p:nvPr/>
        </p:nvSpPr>
        <p:spPr>
          <a:xfrm>
            <a:off x="30551771" y="13464827"/>
            <a:ext cx="13340189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R Studio was used for all analysis.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 Fisher’s Exact test was used to determine significant association between </a:t>
            </a:r>
            <a:r>
              <a:rPr lang="en-US" sz="3600" i="1" dirty="0"/>
              <a:t>E. coli </a:t>
            </a:r>
            <a:r>
              <a:rPr lang="en-US" sz="3600" dirty="0"/>
              <a:t>presence and source attributes including source, season, and food type.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An independent T test was used to determine association between </a:t>
            </a:r>
            <a:r>
              <a:rPr lang="en-US" sz="3600" i="1" dirty="0"/>
              <a:t>E. coli </a:t>
            </a:r>
            <a:r>
              <a:rPr lang="en-US" sz="3600" dirty="0"/>
              <a:t>genes and rainfall.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Relationships considered significant at P ≤ 0.05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Arial" panose="020B0604020202020204" pitchFamily="34" charset="0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11CD26E6-3C51-8D2D-71E0-383B1A6E1E7B}"/>
              </a:ext>
            </a:extLst>
          </p:cNvPr>
          <p:cNvSpPr txBox="1"/>
          <p:nvPr/>
        </p:nvSpPr>
        <p:spPr>
          <a:xfrm>
            <a:off x="10105036" y="12362896"/>
            <a:ext cx="9550270" cy="646331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PCR  Development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90C16D4-DBE7-F718-8667-63DF393FD351}"/>
              </a:ext>
            </a:extLst>
          </p:cNvPr>
          <p:cNvSpPr txBox="1"/>
          <p:nvPr/>
        </p:nvSpPr>
        <p:spPr>
          <a:xfrm rot="10800000" flipV="1">
            <a:off x="30480503" y="17666843"/>
            <a:ext cx="13147151" cy="646331"/>
          </a:xfrm>
          <a:prstGeom prst="rect">
            <a:avLst/>
          </a:prstGeom>
          <a:solidFill>
            <a:srgbClr val="5091CD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Discussion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967E0A4-8388-BF43-0D3B-C285385759DF}"/>
              </a:ext>
            </a:extLst>
          </p:cNvPr>
          <p:cNvSpPr txBox="1"/>
          <p:nvPr/>
        </p:nvSpPr>
        <p:spPr>
          <a:xfrm rot="10800000" flipV="1">
            <a:off x="263543" y="7695942"/>
            <a:ext cx="19417096" cy="646331"/>
          </a:xfrm>
          <a:prstGeom prst="rect">
            <a:avLst/>
          </a:prstGeom>
          <a:solidFill>
            <a:srgbClr val="5091CD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Methods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CB9761A-70F3-51DD-9473-1A4D56CEB36F}"/>
              </a:ext>
            </a:extLst>
          </p:cNvPr>
          <p:cNvSpPr txBox="1"/>
          <p:nvPr/>
        </p:nvSpPr>
        <p:spPr>
          <a:xfrm rot="10800000" flipV="1">
            <a:off x="20030117" y="26855828"/>
            <a:ext cx="23610043" cy="646331"/>
          </a:xfrm>
          <a:prstGeom prst="rect">
            <a:avLst/>
          </a:prstGeom>
          <a:solidFill>
            <a:srgbClr val="5091CD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Summary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645CE95-A589-47AA-D978-E2FD9FF6E92A}"/>
              </a:ext>
            </a:extLst>
          </p:cNvPr>
          <p:cNvSpPr txBox="1"/>
          <p:nvPr/>
        </p:nvSpPr>
        <p:spPr>
          <a:xfrm rot="10800000" flipV="1">
            <a:off x="20086265" y="28910938"/>
            <a:ext cx="23610043" cy="646331"/>
          </a:xfrm>
          <a:prstGeom prst="rect">
            <a:avLst/>
          </a:prstGeom>
          <a:solidFill>
            <a:srgbClr val="5091CD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Moving Forward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EEFECF6-B5B3-5818-D1DE-3EED2031821C}"/>
              </a:ext>
            </a:extLst>
          </p:cNvPr>
          <p:cNvSpPr txBox="1"/>
          <p:nvPr/>
        </p:nvSpPr>
        <p:spPr>
          <a:xfrm rot="10800000" flipV="1">
            <a:off x="20029027" y="30846288"/>
            <a:ext cx="23723429" cy="646331"/>
          </a:xfrm>
          <a:prstGeom prst="rect">
            <a:avLst/>
          </a:prstGeom>
          <a:solidFill>
            <a:srgbClr val="5091CD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Acknowledgements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2F5F673-D772-8535-1E1D-04D7243002A7}"/>
              </a:ext>
            </a:extLst>
          </p:cNvPr>
          <p:cNvSpPr txBox="1"/>
          <p:nvPr/>
        </p:nvSpPr>
        <p:spPr>
          <a:xfrm>
            <a:off x="20029028" y="27581053"/>
            <a:ext cx="2343696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This study established prevalence of </a:t>
            </a:r>
            <a:r>
              <a:rPr lang="en-US" sz="3600" i="1" dirty="0">
                <a:latin typeface="Arial" panose="020B0604020202020204" pitchFamily="34" charset="0"/>
                <a:cs typeface="Arial" panose="020B0604020202020204" pitchFamily="34" charset="0"/>
              </a:rPr>
              <a:t>E. coli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in food, food waste, and water in the region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Spatial and Temporal impacts on </a:t>
            </a:r>
            <a:r>
              <a:rPr lang="en-US" sz="3600" i="1" dirty="0">
                <a:latin typeface="Arial" panose="020B0604020202020204" pitchFamily="34" charset="0"/>
                <a:cs typeface="Arial" panose="020B0604020202020204" pitchFamily="34" charset="0"/>
              </a:rPr>
              <a:t>E. coli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presence were established </a:t>
            </a:r>
          </a:p>
          <a:p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A69E3DE-3622-4FE0-5CFF-62BD4E510F10}"/>
              </a:ext>
            </a:extLst>
          </p:cNvPr>
          <p:cNvSpPr txBox="1"/>
          <p:nvPr/>
        </p:nvSpPr>
        <p:spPr>
          <a:xfrm>
            <a:off x="20085650" y="31517510"/>
            <a:ext cx="243245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Funding for this work was provided by the National Science Foundation under award number 2009717; the Virginia Agricultural Experiment Station; and the Hatch Program of the National Institute of Food and Agriculture, U.S. Department of Agriculture </a:t>
            </a:r>
            <a:endParaRPr lang="en-US" sz="3600" dirty="0">
              <a:cs typeface="Arial" panose="020B0604020202020204" pitchFamily="34" charset="0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FAC36BDC-98A8-B2AD-4C5A-F38444EA80AB}"/>
              </a:ext>
            </a:extLst>
          </p:cNvPr>
          <p:cNvSpPr txBox="1"/>
          <p:nvPr/>
        </p:nvSpPr>
        <p:spPr>
          <a:xfrm>
            <a:off x="20142412" y="29515097"/>
            <a:ext cx="234977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This is part of a larger study to determine prevalence and characterize transmission of diarrheagenic </a:t>
            </a:r>
            <a:r>
              <a:rPr lang="en-US" sz="3600" i="1" dirty="0"/>
              <a:t>E. coli, Salmonella, </a:t>
            </a:r>
            <a:r>
              <a:rPr lang="en-US" sz="3600" dirty="0"/>
              <a:t>and </a:t>
            </a:r>
            <a:r>
              <a:rPr lang="en-US" sz="3600" i="1" dirty="0"/>
              <a:t>Campylobacter </a:t>
            </a:r>
            <a:r>
              <a:rPr lang="en-US" sz="3600" dirty="0"/>
              <a:t>from food, food waste, humans, and animals in the Chobe region of Botswana.  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4845D78C-3EE6-F563-7356-49F2484746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04779" y="27250276"/>
            <a:ext cx="4147628" cy="4876357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3210DD31-B2CF-6412-9D93-639C5B6FD5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03198" y="20830369"/>
            <a:ext cx="3951850" cy="5536707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558BBD7C-458A-830B-6FB8-93F250514CF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03198" y="27245700"/>
            <a:ext cx="3889305" cy="4790137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6020D4A4-D029-5A55-A148-8AA0CE48F9D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993702" y="20828000"/>
            <a:ext cx="4147628" cy="5539075"/>
          </a:xfrm>
          <a:prstGeom prst="rect">
            <a:avLst/>
          </a:prstGeom>
        </p:spPr>
      </p:pic>
      <p:grpSp>
        <p:nvGrpSpPr>
          <p:cNvPr id="66" name="Group 65">
            <a:extLst>
              <a:ext uri="{FF2B5EF4-FFF2-40B4-BE49-F238E27FC236}">
                <a16:creationId xmlns:a16="http://schemas.microsoft.com/office/drawing/2014/main" id="{71159179-6E57-4D02-971B-DC0C61EF8700}"/>
              </a:ext>
            </a:extLst>
          </p:cNvPr>
          <p:cNvGrpSpPr/>
          <p:nvPr/>
        </p:nvGrpSpPr>
        <p:grpSpPr>
          <a:xfrm>
            <a:off x="260859" y="8498135"/>
            <a:ext cx="9137874" cy="24123224"/>
            <a:chOff x="260860" y="11407364"/>
            <a:chExt cx="9532102" cy="21624650"/>
          </a:xfrm>
        </p:grpSpPr>
        <p:sp>
          <p:nvSpPr>
            <p:cNvPr id="20" name="Text Box 2">
              <a:extLst>
                <a:ext uri="{FF2B5EF4-FFF2-40B4-BE49-F238E27FC236}">
                  <a16:creationId xmlns:a16="http://schemas.microsoft.com/office/drawing/2014/main" id="{4C382E8C-7F5D-BC86-49CE-F79F686319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5787" y="11407364"/>
              <a:ext cx="8577065" cy="1910969"/>
            </a:xfrm>
            <a:prstGeom prst="rect">
              <a:avLst/>
            </a:prstGeom>
            <a:ln>
              <a:headEnd/>
              <a:tailEnd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3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Food, food waste, and water was collected in Botswana and rinsed to removed associated bacteria</a:t>
              </a:r>
            </a:p>
          </p:txBody>
        </p:sp>
        <p:sp>
          <p:nvSpPr>
            <p:cNvPr id="21" name="Text Box 2">
              <a:extLst>
                <a:ext uri="{FF2B5EF4-FFF2-40B4-BE49-F238E27FC236}">
                  <a16:creationId xmlns:a16="http://schemas.microsoft.com/office/drawing/2014/main" id="{F1BC478C-AB2E-0F16-AF89-CED75E6D92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15072" y="14360145"/>
              <a:ext cx="3228592" cy="1503474"/>
            </a:xfrm>
            <a:prstGeom prst="rect">
              <a:avLst/>
            </a:prstGeom>
            <a:ln>
              <a:headEnd/>
              <a:tailEnd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3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Produce </a:t>
              </a:r>
              <a:r>
                <a:rPr lang="en-US" sz="36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rinse</a:t>
              </a:r>
              <a:r>
                <a:rPr lang="en-US" sz="3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pelleted down</a:t>
              </a:r>
            </a:p>
          </p:txBody>
        </p:sp>
        <p:sp>
          <p:nvSpPr>
            <p:cNvPr id="22" name="Text Box 2">
              <a:extLst>
                <a:ext uri="{FF2B5EF4-FFF2-40B4-BE49-F238E27FC236}">
                  <a16:creationId xmlns:a16="http://schemas.microsoft.com/office/drawing/2014/main" id="{D4CA77A0-92C6-9CC1-2C3E-17FD373476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34443" y="14390741"/>
              <a:ext cx="3992225" cy="1656620"/>
            </a:xfrm>
            <a:prstGeom prst="rect">
              <a:avLst/>
            </a:prstGeom>
            <a:ln>
              <a:headEnd/>
              <a:tailEnd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3600" i="1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E. coli was isolated from meat and water samples </a:t>
              </a:r>
              <a:endParaRPr lang="en-US" sz="36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Text Box 2">
              <a:extLst>
                <a:ext uri="{FF2B5EF4-FFF2-40B4-BE49-F238E27FC236}">
                  <a16:creationId xmlns:a16="http://schemas.microsoft.com/office/drawing/2014/main" id="{2863CD2B-DC38-1A83-4363-E990FA1354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63743" y="16884319"/>
              <a:ext cx="6559663" cy="564385"/>
            </a:xfrm>
            <a:prstGeom prst="rect">
              <a:avLst/>
            </a:prstGeom>
            <a:ln>
              <a:headEnd/>
              <a:tailEnd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3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Shipping to Virginia Tech</a:t>
              </a:r>
            </a:p>
          </p:txBody>
        </p:sp>
        <p:sp>
          <p:nvSpPr>
            <p:cNvPr id="25" name="Text Box 2">
              <a:extLst>
                <a:ext uri="{FF2B5EF4-FFF2-40B4-BE49-F238E27FC236}">
                  <a16:creationId xmlns:a16="http://schemas.microsoft.com/office/drawing/2014/main" id="{ACE0D928-01DA-3391-8ED8-54C8852743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0860" y="18204884"/>
              <a:ext cx="4243757" cy="2184772"/>
            </a:xfrm>
            <a:prstGeom prst="rect">
              <a:avLst/>
            </a:prstGeom>
            <a:ln>
              <a:headEnd/>
              <a:tailEnd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vert="horz" wrap="square" lIns="91440" tIns="45720" rIns="91440" bIns="45720" anchor="t" anchorCtr="0">
              <a:sp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3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Produce </a:t>
              </a:r>
              <a:r>
                <a:rPr lang="en-US" sz="36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pellets</a:t>
              </a:r>
              <a:r>
                <a:rPr lang="en-US" sz="3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were enriched in </a:t>
              </a:r>
              <a:r>
                <a:rPr lang="en-US" sz="36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brilliant green bile broth</a:t>
              </a:r>
              <a:r>
                <a:rPr lang="en-US" sz="3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for 24 hours</a:t>
              </a:r>
            </a:p>
          </p:txBody>
        </p:sp>
        <p:sp>
          <p:nvSpPr>
            <p:cNvPr id="26" name="Text Box 2">
              <a:extLst>
                <a:ext uri="{FF2B5EF4-FFF2-40B4-BE49-F238E27FC236}">
                  <a16:creationId xmlns:a16="http://schemas.microsoft.com/office/drawing/2014/main" id="{21402298-E2F8-F588-4B79-703F1B4147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34443" y="18923496"/>
              <a:ext cx="4858519" cy="2184772"/>
            </a:xfrm>
            <a:prstGeom prst="rect">
              <a:avLst/>
            </a:prstGeom>
            <a:ln>
              <a:headEnd/>
              <a:tailEnd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ot="0" vert="horz" wrap="square" lIns="91440" tIns="45720" rIns="91440" bIns="45720" anchor="t" anchorCtr="0">
              <a:sp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3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Meat and water </a:t>
              </a:r>
              <a:r>
                <a:rPr lang="en-US" sz="3600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E. coli </a:t>
              </a:r>
              <a:r>
                <a:rPr lang="en-US" sz="3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isolates were enriched in LTSB w/ MUG at 37°C for 48 hours</a:t>
              </a:r>
            </a:p>
          </p:txBody>
        </p:sp>
        <p:sp>
          <p:nvSpPr>
            <p:cNvPr id="27" name="Text Box 2">
              <a:extLst>
                <a:ext uri="{FF2B5EF4-FFF2-40B4-BE49-F238E27FC236}">
                  <a16:creationId xmlns:a16="http://schemas.microsoft.com/office/drawing/2014/main" id="{1C90E9F9-136D-672E-393B-5E42C59A1C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43574" y="22157928"/>
              <a:ext cx="4849388" cy="4402306"/>
            </a:xfrm>
            <a:prstGeom prst="rect">
              <a:avLst/>
            </a:prstGeom>
            <a:ln>
              <a:headEnd/>
              <a:tailEnd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ot="0" vert="horz" wrap="square" lIns="91440" tIns="45720" rIns="91440" bIns="45720" anchor="t" anchorCtr="0">
              <a:sp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3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Enrichments were checked for bioluminescence under UV light</a:t>
              </a:r>
            </a:p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36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Samples without bioluminescence were removed from further testing</a:t>
              </a:r>
              <a:endParaRPr lang="en-US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Text Box 2">
              <a:extLst>
                <a:ext uri="{FF2B5EF4-FFF2-40B4-BE49-F238E27FC236}">
                  <a16:creationId xmlns:a16="http://schemas.microsoft.com/office/drawing/2014/main" id="{FE959273-3DAB-FB66-71F3-882A6EBAEF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0860" y="21248166"/>
              <a:ext cx="4243757" cy="1653380"/>
            </a:xfrm>
            <a:prstGeom prst="rect">
              <a:avLst/>
            </a:prstGeom>
            <a:ln>
              <a:headEnd/>
              <a:tailEnd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vert="horz" wrap="square" lIns="91440" tIns="45720" rIns="91440" bIns="45720" anchor="t" anchorCtr="0">
              <a:spAutoFit/>
            </a:bodyPr>
            <a:lstStyle/>
            <a:p>
              <a:pPr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3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Brilliant green bile broth enrichments plated onto EMB</a:t>
              </a:r>
            </a:p>
          </p:txBody>
        </p:sp>
        <p:sp>
          <p:nvSpPr>
            <p:cNvPr id="29" name="Text Box 2">
              <a:extLst>
                <a:ext uri="{FF2B5EF4-FFF2-40B4-BE49-F238E27FC236}">
                  <a16:creationId xmlns:a16="http://schemas.microsoft.com/office/drawing/2014/main" id="{463AD163-78ED-CFA2-C8DD-83DA62A2BD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3544" y="23791800"/>
              <a:ext cx="4241075" cy="3247556"/>
            </a:xfrm>
            <a:prstGeom prst="rect">
              <a:avLst/>
            </a:prstGeom>
            <a:ln>
              <a:headEnd/>
              <a:tailEnd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vert="horz" wrap="square" lIns="91440" tIns="45720" rIns="91440" bIns="45720" anchor="t" anchorCtr="0">
              <a:sp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36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Characteristic colonies with a green sheen were selected and streaked out for isolation</a:t>
              </a:r>
              <a:endParaRPr lang="en-US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Text Box 2">
              <a:extLst>
                <a:ext uri="{FF2B5EF4-FFF2-40B4-BE49-F238E27FC236}">
                  <a16:creationId xmlns:a16="http://schemas.microsoft.com/office/drawing/2014/main" id="{B529B363-4A73-2FDD-7267-3CFD83B73E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46293" y="31910026"/>
              <a:ext cx="6815864" cy="1121988"/>
            </a:xfrm>
            <a:prstGeom prst="rect">
              <a:avLst/>
            </a:prstGeom>
            <a:ln>
              <a:headEnd/>
              <a:tailEnd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vert="horz" wrap="square" lIns="91440" tIns="45720" rIns="91440" bIns="45720" anchor="t" anchorCtr="0">
              <a:sp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36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Kirby-Bauer antibiotic disk diffusion testing of pathogens</a:t>
              </a:r>
              <a:endParaRPr lang="en-US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Text Box 2">
              <a:extLst>
                <a:ext uri="{FF2B5EF4-FFF2-40B4-BE49-F238E27FC236}">
                  <a16:creationId xmlns:a16="http://schemas.microsoft.com/office/drawing/2014/main" id="{0790E34C-C79B-CDFF-C197-C6EEC2FEDE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63191" y="27711620"/>
              <a:ext cx="6002573" cy="1121988"/>
            </a:xfrm>
            <a:prstGeom prst="rect">
              <a:avLst/>
            </a:prstGeom>
            <a:ln>
              <a:headEnd/>
              <a:tailEnd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vert="horz" wrap="square" lIns="91440" tIns="45720" rIns="91440" bIns="45720" anchor="t" anchorCtr="0">
              <a:sp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3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DNA </a:t>
              </a:r>
              <a:r>
                <a:rPr lang="en-US" sz="36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extraction with Biobasic kit</a:t>
              </a:r>
              <a:endParaRPr lang="en-US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Text Box 2">
              <a:extLst>
                <a:ext uri="{FF2B5EF4-FFF2-40B4-BE49-F238E27FC236}">
                  <a16:creationId xmlns:a16="http://schemas.microsoft.com/office/drawing/2014/main" id="{3610C0E1-7415-3BFE-2D21-CC8EB968D5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71735" y="29522111"/>
              <a:ext cx="5994029" cy="1653380"/>
            </a:xfrm>
            <a:prstGeom prst="rect">
              <a:avLst/>
            </a:prstGeom>
            <a:ln>
              <a:headEnd/>
              <a:tailEnd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vert="horz" wrap="square" lIns="91440" tIns="45720" rIns="91440" bIns="45720" anchor="t" anchorCtr="0">
              <a:sp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3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PCR screening for target genes:</a:t>
              </a:r>
            </a:p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3600" i="1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E. coli : phoA, eae, est1b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6647E84B-01DC-2493-EA59-13AF75E4F9A0}"/>
                </a:ext>
              </a:extLst>
            </p:cNvPr>
            <p:cNvSpPr txBox="1"/>
            <p:nvPr/>
          </p:nvSpPr>
          <p:spPr>
            <a:xfrm rot="10800000">
              <a:off x="2738055" y="13276049"/>
              <a:ext cx="652939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6000" dirty="0"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↑</a:t>
              </a:r>
              <a:endParaRPr lang="en-US" sz="6000" dirty="0"/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E77D31EA-755D-97C2-CBB2-AC478C894EF8}"/>
                </a:ext>
              </a:extLst>
            </p:cNvPr>
            <p:cNvSpPr txBox="1"/>
            <p:nvPr/>
          </p:nvSpPr>
          <p:spPr>
            <a:xfrm rot="10800000">
              <a:off x="6879206" y="13270807"/>
              <a:ext cx="652939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6000" dirty="0"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↑</a:t>
              </a:r>
              <a:endParaRPr lang="en-US" sz="6000" dirty="0"/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31305F1B-1DB1-CEF8-76D2-A83AFFCFC75D}"/>
                </a:ext>
              </a:extLst>
            </p:cNvPr>
            <p:cNvSpPr txBox="1"/>
            <p:nvPr/>
          </p:nvSpPr>
          <p:spPr>
            <a:xfrm rot="10800000">
              <a:off x="6823659" y="17588912"/>
              <a:ext cx="652939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6000" dirty="0"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↑</a:t>
              </a:r>
              <a:endParaRPr lang="en-US" sz="6000" dirty="0"/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328AB81F-B0A4-D3F2-7334-983CC452B386}"/>
                </a:ext>
              </a:extLst>
            </p:cNvPr>
            <p:cNvSpPr txBox="1"/>
            <p:nvPr/>
          </p:nvSpPr>
          <p:spPr>
            <a:xfrm rot="10800000">
              <a:off x="6444922" y="21077729"/>
              <a:ext cx="1163774" cy="9932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6600" dirty="0"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↑</a:t>
              </a:r>
              <a:endParaRPr lang="en-US" sz="6600" dirty="0"/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E4A8A9E9-EF1D-64A4-CF8D-778F708193B0}"/>
                </a:ext>
              </a:extLst>
            </p:cNvPr>
            <p:cNvSpPr txBox="1"/>
            <p:nvPr/>
          </p:nvSpPr>
          <p:spPr>
            <a:xfrm rot="10800000">
              <a:off x="4899115" y="31192489"/>
              <a:ext cx="652939" cy="82769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5400" dirty="0"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↑</a:t>
              </a:r>
              <a:endParaRPr lang="en-US" sz="5400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080CDC7-15D8-173E-A401-462CA3B9EE1B}"/>
                </a:ext>
              </a:extLst>
            </p:cNvPr>
            <p:cNvSpPr txBox="1"/>
            <p:nvPr/>
          </p:nvSpPr>
          <p:spPr>
            <a:xfrm rot="10800000">
              <a:off x="6810122" y="16064418"/>
              <a:ext cx="652939" cy="82769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5400" dirty="0"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↑</a:t>
              </a:r>
              <a:endParaRPr lang="en-US" sz="5400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5240D16-FC07-AFF3-80CD-B01C51343DEF}"/>
                </a:ext>
              </a:extLst>
            </p:cNvPr>
            <p:cNvSpPr txBox="1"/>
            <p:nvPr/>
          </p:nvSpPr>
          <p:spPr>
            <a:xfrm rot="10800000">
              <a:off x="2752609" y="15933991"/>
              <a:ext cx="652939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6000" dirty="0"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↑</a:t>
              </a:r>
              <a:endParaRPr lang="en-US" sz="6000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97CDDBA-117B-0B10-807F-FF8A2B71D97F}"/>
                </a:ext>
              </a:extLst>
            </p:cNvPr>
            <p:cNvSpPr txBox="1"/>
            <p:nvPr/>
          </p:nvSpPr>
          <p:spPr>
            <a:xfrm rot="10800000">
              <a:off x="2721709" y="17301701"/>
              <a:ext cx="652939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6000" dirty="0"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↑</a:t>
              </a:r>
              <a:endParaRPr lang="en-US" sz="6000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0BED4AD-3AE3-26BD-2068-91A86B471F28}"/>
                </a:ext>
              </a:extLst>
            </p:cNvPr>
            <p:cNvSpPr txBox="1"/>
            <p:nvPr/>
          </p:nvSpPr>
          <p:spPr>
            <a:xfrm rot="10800000">
              <a:off x="2721709" y="26943405"/>
              <a:ext cx="652939" cy="82769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5400" dirty="0"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↑</a:t>
              </a:r>
              <a:endParaRPr lang="en-US" sz="5400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9E50F7C-5032-E9F0-6FFD-425D0AAB07FA}"/>
                </a:ext>
              </a:extLst>
            </p:cNvPr>
            <p:cNvSpPr txBox="1"/>
            <p:nvPr/>
          </p:nvSpPr>
          <p:spPr>
            <a:xfrm rot="10800000">
              <a:off x="4855615" y="28830152"/>
              <a:ext cx="652939" cy="82769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5400" dirty="0"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↑</a:t>
              </a:r>
              <a:endParaRPr lang="en-US" sz="5400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1EF6BCB-FA2D-8DBE-B1B7-2F4683775250}"/>
                </a:ext>
              </a:extLst>
            </p:cNvPr>
            <p:cNvSpPr txBox="1"/>
            <p:nvPr/>
          </p:nvSpPr>
          <p:spPr>
            <a:xfrm rot="10800000">
              <a:off x="6975481" y="26612215"/>
              <a:ext cx="652939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6000" dirty="0"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↑</a:t>
              </a:r>
              <a:endParaRPr lang="en-US" sz="6000" dirty="0"/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AE058329-AA3F-15FE-FA18-FB259C38FE9A}"/>
                </a:ext>
              </a:extLst>
            </p:cNvPr>
            <p:cNvSpPr txBox="1"/>
            <p:nvPr/>
          </p:nvSpPr>
          <p:spPr>
            <a:xfrm rot="10800000">
              <a:off x="2218628" y="20379550"/>
              <a:ext cx="1163774" cy="9104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6000" dirty="0"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↑</a:t>
              </a:r>
              <a:endParaRPr lang="en-US" sz="6000" dirty="0"/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C339D848-7EF4-F5F1-47BA-E187ED2DD153}"/>
                </a:ext>
              </a:extLst>
            </p:cNvPr>
            <p:cNvSpPr txBox="1"/>
            <p:nvPr/>
          </p:nvSpPr>
          <p:spPr>
            <a:xfrm rot="10800000">
              <a:off x="2246202" y="22904907"/>
              <a:ext cx="1163774" cy="9932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6600" dirty="0"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↑</a:t>
              </a:r>
              <a:endParaRPr lang="en-US" sz="6600" dirty="0"/>
            </a:p>
          </p:txBody>
        </p:sp>
      </p:grpSp>
      <p:sp>
        <p:nvSpPr>
          <p:cNvPr id="88" name="TextBox 87">
            <a:extLst>
              <a:ext uri="{FF2B5EF4-FFF2-40B4-BE49-F238E27FC236}">
                <a16:creationId xmlns:a16="http://schemas.microsoft.com/office/drawing/2014/main" id="{C147DD37-FC88-90E8-0647-35F13100A665}"/>
              </a:ext>
            </a:extLst>
          </p:cNvPr>
          <p:cNvSpPr txBox="1"/>
          <p:nvPr/>
        </p:nvSpPr>
        <p:spPr>
          <a:xfrm>
            <a:off x="10632552" y="20265573"/>
            <a:ext cx="85801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Figure 1: The gel images from the developed mPCR protocols 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924F5D8B-8105-C4A1-EFC2-211487E285BB}"/>
              </a:ext>
            </a:extLst>
          </p:cNvPr>
          <p:cNvSpPr txBox="1"/>
          <p:nvPr/>
        </p:nvSpPr>
        <p:spPr>
          <a:xfrm>
            <a:off x="19867006" y="2546400"/>
            <a:ext cx="23598984" cy="643555"/>
          </a:xfrm>
          <a:prstGeom prst="rect">
            <a:avLst/>
          </a:prstGeom>
          <a:solidFill>
            <a:srgbClr val="5091CD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Results</a:t>
            </a:r>
          </a:p>
        </p:txBody>
      </p:sp>
      <p:graphicFrame>
        <p:nvGraphicFramePr>
          <p:cNvPr id="95" name="Table 95">
            <a:extLst>
              <a:ext uri="{FF2B5EF4-FFF2-40B4-BE49-F238E27FC236}">
                <a16:creationId xmlns:a16="http://schemas.microsoft.com/office/drawing/2014/main" id="{D3780857-C7E2-65A6-5662-0242EFFA0A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8952063"/>
              </p:ext>
            </p:extLst>
          </p:nvPr>
        </p:nvGraphicFramePr>
        <p:xfrm>
          <a:off x="30480504" y="8611656"/>
          <a:ext cx="13035900" cy="353568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4345300">
                  <a:extLst>
                    <a:ext uri="{9D8B030D-6E8A-4147-A177-3AD203B41FA5}">
                      <a16:colId xmlns:a16="http://schemas.microsoft.com/office/drawing/2014/main" val="130353812"/>
                    </a:ext>
                  </a:extLst>
                </a:gridCol>
                <a:gridCol w="4345300">
                  <a:extLst>
                    <a:ext uri="{9D8B030D-6E8A-4147-A177-3AD203B41FA5}">
                      <a16:colId xmlns:a16="http://schemas.microsoft.com/office/drawing/2014/main" val="1516146304"/>
                    </a:ext>
                  </a:extLst>
                </a:gridCol>
                <a:gridCol w="4345300">
                  <a:extLst>
                    <a:ext uri="{9D8B030D-6E8A-4147-A177-3AD203B41FA5}">
                      <a16:colId xmlns:a16="http://schemas.microsoft.com/office/drawing/2014/main" val="663091008"/>
                    </a:ext>
                  </a:extLst>
                </a:gridCol>
              </a:tblGrid>
              <a:tr h="877322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Sample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Pathogenic E. coli</a:t>
                      </a:r>
                    </a:p>
                    <a:p>
                      <a:pPr algn="ctr"/>
                      <a:r>
                        <a:rPr lang="en-US" sz="2800" dirty="0"/>
                        <a:t>(</a:t>
                      </a:r>
                      <a:r>
                        <a:rPr lang="en-US" sz="2800" i="1" dirty="0"/>
                        <a:t>eae </a:t>
                      </a:r>
                      <a:r>
                        <a:rPr lang="en-US" sz="2800" i="0" dirty="0"/>
                        <a:t>or </a:t>
                      </a:r>
                      <a:r>
                        <a:rPr lang="en-US" sz="2800" i="1" dirty="0"/>
                        <a:t>est1b)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Multiclass resistant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8132057"/>
                  </a:ext>
                </a:extLst>
              </a:tr>
              <a:tr h="476260">
                <a:tc>
                  <a:txBody>
                    <a:bodyPr/>
                    <a:lstStyle/>
                    <a:p>
                      <a:r>
                        <a:rPr lang="en-US" sz="2800" dirty="0"/>
                        <a:t>Water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8033355"/>
                  </a:ext>
                </a:extLst>
              </a:tr>
              <a:tr h="476260">
                <a:tc>
                  <a:txBody>
                    <a:bodyPr/>
                    <a:lstStyle/>
                    <a:p>
                      <a:r>
                        <a:rPr lang="en-US" sz="2800" dirty="0"/>
                        <a:t>Apple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7034208"/>
                  </a:ext>
                </a:extLst>
              </a:tr>
              <a:tr h="476260">
                <a:tc>
                  <a:txBody>
                    <a:bodyPr/>
                    <a:lstStyle/>
                    <a:p>
                      <a:r>
                        <a:rPr lang="en-US" sz="2800" dirty="0"/>
                        <a:t>Cucumber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4590368"/>
                  </a:ext>
                </a:extLst>
              </a:tr>
              <a:tr h="476260">
                <a:tc>
                  <a:txBody>
                    <a:bodyPr/>
                    <a:lstStyle/>
                    <a:p>
                      <a:r>
                        <a:rPr lang="en-US" sz="2800" dirty="0"/>
                        <a:t>Carrot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2318839"/>
                  </a:ext>
                </a:extLst>
              </a:tr>
              <a:tr h="476260">
                <a:tc>
                  <a:txBody>
                    <a:bodyPr/>
                    <a:lstStyle/>
                    <a:p>
                      <a:r>
                        <a:rPr lang="en-US" sz="2800" dirty="0"/>
                        <a:t>Chicken intestine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5601066"/>
                  </a:ext>
                </a:extLst>
              </a:tr>
            </a:tbl>
          </a:graphicData>
        </a:graphic>
      </p:graphicFrame>
      <p:pic>
        <p:nvPicPr>
          <p:cNvPr id="97" name="Picture 96">
            <a:extLst>
              <a:ext uri="{FF2B5EF4-FFF2-40B4-BE49-F238E27FC236}">
                <a16:creationId xmlns:a16="http://schemas.microsoft.com/office/drawing/2014/main" id="{605C971D-8C87-0771-D05F-9DE39E82BFD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511164" y="7841300"/>
            <a:ext cx="9475116" cy="5695152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id="{007EA6CF-2E36-993F-A131-46463942FCF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502570" y="14409719"/>
            <a:ext cx="9475116" cy="5695150"/>
          </a:xfrm>
          <a:prstGeom prst="rect">
            <a:avLst/>
          </a:prstGeom>
        </p:spPr>
      </p:pic>
      <p:pic>
        <p:nvPicPr>
          <p:cNvPr id="101" name="Picture 100">
            <a:extLst>
              <a:ext uri="{FF2B5EF4-FFF2-40B4-BE49-F238E27FC236}">
                <a16:creationId xmlns:a16="http://schemas.microsoft.com/office/drawing/2014/main" id="{C7DBAA44-6C77-6E80-5535-CCDA935DF9B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2644" y="565806"/>
            <a:ext cx="1654861" cy="1104168"/>
          </a:xfrm>
          <a:prstGeom prst="rect">
            <a:avLst/>
          </a:prstGeom>
        </p:spPr>
      </p:pic>
      <p:sp>
        <p:nvSpPr>
          <p:cNvPr id="102" name="TextBox 101">
            <a:extLst>
              <a:ext uri="{FF2B5EF4-FFF2-40B4-BE49-F238E27FC236}">
                <a16:creationId xmlns:a16="http://schemas.microsoft.com/office/drawing/2014/main" id="{7FD15136-489B-BFC6-1951-943B179645BA}"/>
              </a:ext>
            </a:extLst>
          </p:cNvPr>
          <p:cNvSpPr txBox="1"/>
          <p:nvPr/>
        </p:nvSpPr>
        <p:spPr>
          <a:xfrm>
            <a:off x="10526747" y="26358033"/>
            <a:ext cx="41476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Figure 2: Produce collection </a:t>
            </a:r>
          </a:p>
          <a:p>
            <a:pPr algn="ctr"/>
            <a:r>
              <a:rPr lang="en-US" sz="2400" dirty="0"/>
              <a:t>in Botswana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CDC8346-C434-3064-1039-6CCA915080E5}"/>
              </a:ext>
            </a:extLst>
          </p:cNvPr>
          <p:cNvSpPr txBox="1"/>
          <p:nvPr/>
        </p:nvSpPr>
        <p:spPr>
          <a:xfrm>
            <a:off x="15357275" y="26379087"/>
            <a:ext cx="33160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Figure 3: Meat collection </a:t>
            </a:r>
          </a:p>
          <a:p>
            <a:pPr algn="ctr"/>
            <a:r>
              <a:rPr lang="en-US" sz="2400" dirty="0"/>
              <a:t>in Botswana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C3115BF1-2042-BA6F-87A6-15B95A5273BF}"/>
              </a:ext>
            </a:extLst>
          </p:cNvPr>
          <p:cNvSpPr txBox="1"/>
          <p:nvPr/>
        </p:nvSpPr>
        <p:spPr>
          <a:xfrm>
            <a:off x="10403198" y="32083963"/>
            <a:ext cx="41476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Figure 4: Produce processing </a:t>
            </a:r>
          </a:p>
          <a:p>
            <a:pPr algn="ctr"/>
            <a:r>
              <a:rPr lang="en-US" sz="2400" dirty="0"/>
              <a:t>in Botswana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2AFAAC74-CC8D-BF16-087C-CEE030A1B098}"/>
              </a:ext>
            </a:extLst>
          </p:cNvPr>
          <p:cNvSpPr txBox="1"/>
          <p:nvPr/>
        </p:nvSpPr>
        <p:spPr>
          <a:xfrm>
            <a:off x="14987865" y="32080027"/>
            <a:ext cx="41476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Figure 5: Water isolate exhibiting multi-class resistance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98DCDF7B-1DCA-08AE-0BFF-1845417EBA44}"/>
              </a:ext>
            </a:extLst>
          </p:cNvPr>
          <p:cNvSpPr txBox="1"/>
          <p:nvPr/>
        </p:nvSpPr>
        <p:spPr>
          <a:xfrm>
            <a:off x="20551556" y="13527331"/>
            <a:ext cx="95502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Figure 6: All 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E. coli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isolation from different foods by their source. No beef, poultry, or pork samples were collected from Vendor C 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4BDCF1AA-7513-6228-9F4B-3DF48BB8BE27}"/>
              </a:ext>
            </a:extLst>
          </p:cNvPr>
          <p:cNvSpPr txBox="1"/>
          <p:nvPr/>
        </p:nvSpPr>
        <p:spPr>
          <a:xfrm>
            <a:off x="20545684" y="20098881"/>
            <a:ext cx="85801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Figure 7: All 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E. coli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isolation from different foods by season 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14F2162B-AD85-80E9-571C-959DF4238136}"/>
              </a:ext>
            </a:extLst>
          </p:cNvPr>
          <p:cNvSpPr txBox="1"/>
          <p:nvPr/>
        </p:nvSpPr>
        <p:spPr>
          <a:xfrm>
            <a:off x="20457536" y="26275225"/>
            <a:ext cx="85801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Figure 8: All 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E. coli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isolation by food type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C65B52CE-F0E0-8D91-09F4-DBC02E4D82A4}"/>
              </a:ext>
            </a:extLst>
          </p:cNvPr>
          <p:cNvSpPr txBox="1"/>
          <p:nvPr/>
        </p:nvSpPr>
        <p:spPr>
          <a:xfrm>
            <a:off x="30516446" y="8082372"/>
            <a:ext cx="114547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Table 1: Multiclass resistance in pathogenic 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E. coli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isolates</a:t>
            </a:r>
          </a:p>
        </p:txBody>
      </p:sp>
      <p:pic>
        <p:nvPicPr>
          <p:cNvPr id="111" name="Picture 110">
            <a:extLst>
              <a:ext uri="{FF2B5EF4-FFF2-40B4-BE49-F238E27FC236}">
                <a16:creationId xmlns:a16="http://schemas.microsoft.com/office/drawing/2014/main" id="{4DCF406C-763D-74A7-CB63-E66AA96A99F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634270" y="573828"/>
            <a:ext cx="1654861" cy="1104168"/>
          </a:xfrm>
          <a:prstGeom prst="rect">
            <a:avLst/>
          </a:prstGeom>
        </p:spPr>
      </p:pic>
      <p:sp>
        <p:nvSpPr>
          <p:cNvPr id="114" name="TextBox 113">
            <a:extLst>
              <a:ext uri="{FF2B5EF4-FFF2-40B4-BE49-F238E27FC236}">
                <a16:creationId xmlns:a16="http://schemas.microsoft.com/office/drawing/2014/main" id="{8B1E7158-E520-7829-CF82-982A3EB3AD60}"/>
              </a:ext>
            </a:extLst>
          </p:cNvPr>
          <p:cNvSpPr txBox="1"/>
          <p:nvPr/>
        </p:nvSpPr>
        <p:spPr>
          <a:xfrm>
            <a:off x="30528631" y="18351034"/>
            <a:ext cx="12941187" cy="8402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All pathogenic food  </a:t>
            </a:r>
            <a:r>
              <a:rPr lang="en-US" sz="3600" i="1" dirty="0"/>
              <a:t>E. coli </a:t>
            </a:r>
            <a:r>
              <a:rPr lang="en-US" sz="3600" dirty="0"/>
              <a:t>isolates were obtained from the same vendor, a local grocer. They were also all collected in the same month (August 2022). This could indicate a contamination event during that time or cross-contamination within the store.  </a:t>
            </a:r>
          </a:p>
          <a:p>
            <a:endParaRPr lang="en-US" sz="36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All seven MCR water </a:t>
            </a:r>
            <a:r>
              <a:rPr lang="en-US" sz="3600" i="1" dirty="0"/>
              <a:t>E. coli </a:t>
            </a:r>
            <a:r>
              <a:rPr lang="en-US" sz="3600" dirty="0"/>
              <a:t> isolates were resistant to meropenem, an antibiotic of last resort. These samples were all collected in different locations in March 2022 during the wet season.</a:t>
            </a:r>
          </a:p>
          <a:p>
            <a:endParaRPr lang="en-US" sz="36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There was a low number of meat samples collected from the landfill, potentially due to the difficulty of finding protein scrap in areas where wildlife commonly scavenge. This could influence why </a:t>
            </a:r>
            <a:r>
              <a:rPr lang="en-US" sz="3600" i="1" dirty="0"/>
              <a:t>E. coli </a:t>
            </a:r>
            <a:r>
              <a:rPr lang="en-US" sz="3600" dirty="0"/>
              <a:t>in meat was more likely to be isolated from local vendors.</a:t>
            </a: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5E601766-9F93-E16F-8949-5A8DDF196286}"/>
              </a:ext>
            </a:extLst>
          </p:cNvPr>
          <p:cNvGrpSpPr/>
          <p:nvPr/>
        </p:nvGrpSpPr>
        <p:grpSpPr>
          <a:xfrm>
            <a:off x="20437256" y="20606216"/>
            <a:ext cx="9475116" cy="5695150"/>
            <a:chOff x="20437256" y="20606216"/>
            <a:chExt cx="9475116" cy="5695150"/>
          </a:xfrm>
        </p:grpSpPr>
        <p:pic>
          <p:nvPicPr>
            <p:cNvPr id="94" name="Picture 93">
              <a:extLst>
                <a:ext uri="{FF2B5EF4-FFF2-40B4-BE49-F238E27FC236}">
                  <a16:creationId xmlns:a16="http://schemas.microsoft.com/office/drawing/2014/main" id="{5D7FF659-E3EC-181E-52A4-39B876A34FDC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20437256" y="20606216"/>
              <a:ext cx="9475116" cy="5695150"/>
            </a:xfrm>
            <a:prstGeom prst="rect">
              <a:avLst/>
            </a:prstGeom>
          </p:spPr>
        </p:pic>
        <p:pic>
          <p:nvPicPr>
            <p:cNvPr id="120" name="Picture 119">
              <a:extLst>
                <a:ext uri="{FF2B5EF4-FFF2-40B4-BE49-F238E27FC236}">
                  <a16:creationId xmlns:a16="http://schemas.microsoft.com/office/drawing/2014/main" id="{B6571811-4DCF-82F0-2823-A9B908FAEE04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27854186" y="25498970"/>
              <a:ext cx="238158" cy="222626"/>
            </a:xfrm>
            <a:prstGeom prst="rect">
              <a:avLst/>
            </a:prstGeom>
          </p:spPr>
        </p:pic>
        <p:pic>
          <p:nvPicPr>
            <p:cNvPr id="122" name="Picture 121">
              <a:extLst>
                <a:ext uri="{FF2B5EF4-FFF2-40B4-BE49-F238E27FC236}">
                  <a16:creationId xmlns:a16="http://schemas.microsoft.com/office/drawing/2014/main" id="{3CC578BF-4817-2513-086F-19B1ECE427B0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27855272" y="25826998"/>
              <a:ext cx="238158" cy="228632"/>
            </a:xfrm>
            <a:prstGeom prst="rect">
              <a:avLst/>
            </a:prstGeom>
          </p:spPr>
        </p:pic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51F7364F-9AF9-753E-9D83-9CAE09E7D5D2}"/>
                </a:ext>
              </a:extLst>
            </p:cNvPr>
            <p:cNvSpPr txBox="1"/>
            <p:nvPr/>
          </p:nvSpPr>
          <p:spPr>
            <a:xfrm>
              <a:off x="28105462" y="25762839"/>
              <a:ext cx="80345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Meat</a:t>
              </a: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58AAA862-29D9-8D57-CF04-CBB2E412F656}"/>
                </a:ext>
              </a:extLst>
            </p:cNvPr>
            <p:cNvSpPr txBox="1"/>
            <p:nvPr/>
          </p:nvSpPr>
          <p:spPr>
            <a:xfrm>
              <a:off x="28105461" y="25420801"/>
              <a:ext cx="9321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Produce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92E768D8-A2D6-8345-38FF-E4D04C6435E0}"/>
              </a:ext>
            </a:extLst>
          </p:cNvPr>
          <p:cNvSpPr txBox="1"/>
          <p:nvPr/>
        </p:nvSpPr>
        <p:spPr>
          <a:xfrm>
            <a:off x="13875334" y="8429502"/>
            <a:ext cx="700912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6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/>
              <a:t>Doxycycline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/>
              <a:t>Gentamicin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/>
              <a:t>Meropenem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/>
              <a:t>Streptomycin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/>
              <a:t>Tetracycline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/>
              <a:t>Trimethoprim/Sulfamethoxazole</a:t>
            </a:r>
          </a:p>
        </p:txBody>
      </p:sp>
    </p:spTree>
    <p:extLst>
      <p:ext uri="{BB962C8B-B14F-4D97-AF65-F5344CB8AC3E}">
        <p14:creationId xmlns:p14="http://schemas.microsoft.com/office/powerpoint/2010/main" val="5768679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25660</TotalTime>
  <Words>970</Words>
  <Application>Microsoft Macintosh PowerPoint</Application>
  <PresentationFormat>Custom</PresentationFormat>
  <Paragraphs>124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392</cp:revision>
  <cp:lastPrinted>2019-03-05T15:21:48Z</cp:lastPrinted>
  <dcterms:created xsi:type="dcterms:W3CDTF">2018-06-26T17:49:05Z</dcterms:created>
  <dcterms:modified xsi:type="dcterms:W3CDTF">2024-01-25T14:42:23Z</dcterms:modified>
</cp:coreProperties>
</file>