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Lst>
  <p:sldSz cy="5143500" cx="9144000"/>
  <p:notesSz cx="6858000" cy="9144000"/>
  <p:embeddedFontLst>
    <p:embeddedFont>
      <p:font typeface="Karla Light"/>
      <p:regular r:id="rId20"/>
      <p:bold r:id="rId21"/>
      <p:italic r:id="rId22"/>
      <p:boldItalic r:id="rId23"/>
    </p:embeddedFont>
    <p:embeddedFont>
      <p:font typeface="Karla SemiBold"/>
      <p:regular r:id="rId24"/>
      <p:bold r:id="rId25"/>
      <p:italic r:id="rId26"/>
      <p:boldItalic r:id="rId27"/>
    </p:embeddedFont>
    <p:embeddedFont>
      <p:font typeface="Karla"/>
      <p:regular r:id="rId28"/>
      <p:bold r:id="rId29"/>
      <p:italic r:id="rId30"/>
      <p:boldItalic r:id="rId3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KarlaLight-regular.fntdata"/><Relationship Id="rId22" Type="http://schemas.openxmlformats.org/officeDocument/2006/relationships/font" Target="fonts/KarlaLight-italic.fntdata"/><Relationship Id="rId21" Type="http://schemas.openxmlformats.org/officeDocument/2006/relationships/font" Target="fonts/KarlaLight-bold.fntdata"/><Relationship Id="rId24" Type="http://schemas.openxmlformats.org/officeDocument/2006/relationships/font" Target="fonts/KarlaSemiBold-regular.fntdata"/><Relationship Id="rId23" Type="http://schemas.openxmlformats.org/officeDocument/2006/relationships/font" Target="fonts/KarlaLight-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KarlaSemiBold-italic.fntdata"/><Relationship Id="rId25" Type="http://schemas.openxmlformats.org/officeDocument/2006/relationships/font" Target="fonts/KarlaSemiBold-bold.fntdata"/><Relationship Id="rId28" Type="http://schemas.openxmlformats.org/officeDocument/2006/relationships/font" Target="fonts/Karla-regular.fntdata"/><Relationship Id="rId27" Type="http://schemas.openxmlformats.org/officeDocument/2006/relationships/font" Target="fonts/KarlaSemiBold-boldItalic.fntdata"/><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Karla-bold.fntdata"/><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font" Target="fonts/Karla-boldItalic.fntdata"/><Relationship Id="rId30" Type="http://schemas.openxmlformats.org/officeDocument/2006/relationships/font" Target="fonts/Karla-italic.fntdata"/><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 name="Shape 51"/>
        <p:cNvGrpSpPr/>
        <p:nvPr/>
      </p:nvGrpSpPr>
      <p:grpSpPr>
        <a:xfrm>
          <a:off x="0" y="0"/>
          <a:ext cx="0" cy="0"/>
          <a:chOff x="0" y="0"/>
          <a:chExt cx="0" cy="0"/>
        </a:xfrm>
      </p:grpSpPr>
      <p:sp>
        <p:nvSpPr>
          <p:cNvPr id="52" name="Google Shape;52;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3" name="Google Shape;53;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900"/>
              </a:spcBef>
              <a:spcAft>
                <a:spcPts val="90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 name="Shape 182"/>
        <p:cNvGrpSpPr/>
        <p:nvPr/>
      </p:nvGrpSpPr>
      <p:grpSpPr>
        <a:xfrm>
          <a:off x="0" y="0"/>
          <a:ext cx="0" cy="0"/>
          <a:chOff x="0" y="0"/>
          <a:chExt cx="0" cy="0"/>
        </a:xfrm>
      </p:grpSpPr>
      <p:sp>
        <p:nvSpPr>
          <p:cNvPr id="183" name="Google Shape;183;g125dba00b18_0_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4" name="Google Shape;184;g125dba00b18_0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200"/>
              <a:t>Another page of our website lists the supported topics </a:t>
            </a:r>
            <a:r>
              <a:rPr lang="en" sz="1200"/>
              <a:t>the</a:t>
            </a:r>
            <a:r>
              <a:rPr lang="en" sz="1200"/>
              <a:t> chatbot can give responses to. You can visit this page from the menu bar in the top right corner.</a:t>
            </a:r>
            <a:endParaRPr sz="1200"/>
          </a:p>
          <a:p>
            <a:pPr indent="0" lvl="0" marL="0" rtl="0" algn="l">
              <a:lnSpc>
                <a:spcPct val="115000"/>
              </a:lnSpc>
              <a:spcBef>
                <a:spcPts val="0"/>
              </a:spcBef>
              <a:spcAft>
                <a:spcPts val="0"/>
              </a:spcAft>
              <a:buNone/>
            </a:pPr>
            <a:r>
              <a:t/>
            </a:r>
            <a:endParaRPr sz="1200"/>
          </a:p>
          <a:p>
            <a:pPr indent="0" lvl="0" marL="0" rtl="0" algn="l">
              <a:lnSpc>
                <a:spcPct val="115000"/>
              </a:lnSpc>
              <a:spcBef>
                <a:spcPts val="0"/>
              </a:spcBef>
              <a:spcAft>
                <a:spcPts val="0"/>
              </a:spcAft>
              <a:buNone/>
            </a:pPr>
            <a:r>
              <a:rPr lang="en" sz="1200"/>
              <a:t>We broke the list down into topics including Advising, Career, Courses, Graduate, Research, and Major/Minor.</a:t>
            </a:r>
            <a:endParaRPr sz="1200"/>
          </a:p>
          <a:p>
            <a:pPr indent="0" lvl="0" marL="0" rtl="0" algn="l">
              <a:lnSpc>
                <a:spcPct val="115000"/>
              </a:lnSpc>
              <a:spcBef>
                <a:spcPts val="0"/>
              </a:spcBef>
              <a:spcAft>
                <a:spcPts val="0"/>
              </a:spcAft>
              <a:buNone/>
            </a:pPr>
            <a:r>
              <a:t/>
            </a:r>
            <a:endParaRPr sz="1200"/>
          </a:p>
          <a:p>
            <a:pPr indent="0" lvl="0" marL="0" rtl="0" algn="l">
              <a:lnSpc>
                <a:spcPct val="115000"/>
              </a:lnSpc>
              <a:spcBef>
                <a:spcPts val="0"/>
              </a:spcBef>
              <a:spcAft>
                <a:spcPts val="0"/>
              </a:spcAft>
              <a:buNone/>
            </a:pPr>
            <a:r>
              <a:rPr lang="en" sz="1200"/>
              <a:t>In total we support around 50 topics.</a:t>
            </a:r>
            <a:endParaRPr sz="1200"/>
          </a:p>
          <a:p>
            <a:pPr indent="0" lvl="0" marL="0" rtl="0" algn="l">
              <a:lnSpc>
                <a:spcPct val="115000"/>
              </a:lnSpc>
              <a:spcBef>
                <a:spcPts val="0"/>
              </a:spcBef>
              <a:spcAft>
                <a:spcPts val="0"/>
              </a:spcAft>
              <a:buNone/>
            </a:pPr>
            <a:r>
              <a:t/>
            </a:r>
            <a:endParaRPr sz="1200"/>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1" name="Shape 191"/>
        <p:cNvGrpSpPr/>
        <p:nvPr/>
      </p:nvGrpSpPr>
      <p:grpSpPr>
        <a:xfrm>
          <a:off x="0" y="0"/>
          <a:ext cx="0" cy="0"/>
          <a:chOff x="0" y="0"/>
          <a:chExt cx="0" cy="0"/>
        </a:xfrm>
      </p:grpSpPr>
      <p:sp>
        <p:nvSpPr>
          <p:cNvPr id="192" name="Google Shape;192;g125dba00b18_0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3" name="Google Shape;193;g125dba00b18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200"/>
              <a:t>Our final page on our website has a survey with the chatbot on the side. This way as you go through the survey you don’t have to switch between tabs with the chatbot.</a:t>
            </a:r>
            <a:endParaRPr sz="1200"/>
          </a:p>
          <a:p>
            <a:pPr indent="0" lvl="0" marL="0" rtl="0" algn="l">
              <a:lnSpc>
                <a:spcPct val="115000"/>
              </a:lnSpc>
              <a:spcBef>
                <a:spcPts val="0"/>
              </a:spcBef>
              <a:spcAft>
                <a:spcPts val="0"/>
              </a:spcAft>
              <a:buNone/>
            </a:pPr>
            <a:r>
              <a:t/>
            </a:r>
            <a:endParaRPr sz="1200"/>
          </a:p>
          <a:p>
            <a:pPr indent="0" lvl="0" marL="0" rtl="0" algn="l">
              <a:lnSpc>
                <a:spcPct val="115000"/>
              </a:lnSpc>
              <a:spcBef>
                <a:spcPts val="0"/>
              </a:spcBef>
              <a:spcAft>
                <a:spcPts val="0"/>
              </a:spcAft>
              <a:buNone/>
            </a:pPr>
            <a:r>
              <a:rPr lang="en" sz="1200"/>
              <a:t>The survey is somewhat of a user testing where the user will select a role to play and think of a question they want answered.</a:t>
            </a:r>
            <a:endParaRPr sz="1200"/>
          </a:p>
          <a:p>
            <a:pPr indent="0" lvl="0" marL="0" rtl="0" algn="l">
              <a:lnSpc>
                <a:spcPct val="115000"/>
              </a:lnSpc>
              <a:spcBef>
                <a:spcPts val="0"/>
              </a:spcBef>
              <a:spcAft>
                <a:spcPts val="0"/>
              </a:spcAft>
              <a:buNone/>
            </a:pPr>
            <a:r>
              <a:t/>
            </a:r>
            <a:endParaRPr sz="1200"/>
          </a:p>
          <a:p>
            <a:pPr indent="0" lvl="0" marL="0" rtl="0" algn="l">
              <a:lnSpc>
                <a:spcPct val="115000"/>
              </a:lnSpc>
              <a:spcBef>
                <a:spcPts val="0"/>
              </a:spcBef>
              <a:spcAft>
                <a:spcPts val="0"/>
              </a:spcAft>
              <a:buNone/>
            </a:pPr>
            <a:r>
              <a:rPr lang="en" sz="1200"/>
              <a:t>They will then use the chatbot to get an answer to the question by using both the options and by inputting text.</a:t>
            </a:r>
            <a:endParaRPr sz="1200"/>
          </a:p>
          <a:p>
            <a:pPr indent="0" lvl="0" marL="0" rtl="0" algn="l">
              <a:lnSpc>
                <a:spcPct val="115000"/>
              </a:lnSpc>
              <a:spcBef>
                <a:spcPts val="0"/>
              </a:spcBef>
              <a:spcAft>
                <a:spcPts val="0"/>
              </a:spcAft>
              <a:buNone/>
            </a:pPr>
            <a:r>
              <a:t/>
            </a:r>
            <a:endParaRPr sz="1200"/>
          </a:p>
          <a:p>
            <a:pPr indent="0" lvl="0" marL="0" rtl="0" algn="l">
              <a:lnSpc>
                <a:spcPct val="115000"/>
              </a:lnSpc>
              <a:spcBef>
                <a:spcPts val="0"/>
              </a:spcBef>
              <a:spcAft>
                <a:spcPts val="0"/>
              </a:spcAft>
              <a:buNone/>
            </a:pPr>
            <a:r>
              <a:rPr lang="en" sz="1200"/>
              <a:t>At the end they will rate how easy it was to use and give any feedback or suggestions.</a:t>
            </a:r>
            <a:endParaRPr sz="1200"/>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0" name="Shape 200"/>
        <p:cNvGrpSpPr/>
        <p:nvPr/>
      </p:nvGrpSpPr>
      <p:grpSpPr>
        <a:xfrm>
          <a:off x="0" y="0"/>
          <a:ext cx="0" cy="0"/>
          <a:chOff x="0" y="0"/>
          <a:chExt cx="0" cy="0"/>
        </a:xfrm>
      </p:grpSpPr>
      <p:sp>
        <p:nvSpPr>
          <p:cNvPr id="201" name="Google Shape;201;g125dba00b18_4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2" name="Google Shape;202;g125dba00b18_4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7" name="Shape 207"/>
        <p:cNvGrpSpPr/>
        <p:nvPr/>
      </p:nvGrpSpPr>
      <p:grpSpPr>
        <a:xfrm>
          <a:off x="0" y="0"/>
          <a:ext cx="0" cy="0"/>
          <a:chOff x="0" y="0"/>
          <a:chExt cx="0" cy="0"/>
        </a:xfrm>
      </p:grpSpPr>
      <p:sp>
        <p:nvSpPr>
          <p:cNvPr id="208" name="Google Shape;208;g125dba00b18_3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9" name="Google Shape;209;g125dba00b18_3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4" name="Shape 214"/>
        <p:cNvGrpSpPr/>
        <p:nvPr/>
      </p:nvGrpSpPr>
      <p:grpSpPr>
        <a:xfrm>
          <a:off x="0" y="0"/>
          <a:ext cx="0" cy="0"/>
          <a:chOff x="0" y="0"/>
          <a:chExt cx="0" cy="0"/>
        </a:xfrm>
      </p:grpSpPr>
      <p:sp>
        <p:nvSpPr>
          <p:cNvPr id="215" name="Google Shape;215;g11267fd0b40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6" name="Google Shape;216;g11267fd0b40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1117446276b_0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1117446276b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 name="Shape 68"/>
        <p:cNvGrpSpPr/>
        <p:nvPr/>
      </p:nvGrpSpPr>
      <p:grpSpPr>
        <a:xfrm>
          <a:off x="0" y="0"/>
          <a:ext cx="0" cy="0"/>
          <a:chOff x="0" y="0"/>
          <a:chExt cx="0" cy="0"/>
        </a:xfrm>
      </p:grpSpPr>
      <p:sp>
        <p:nvSpPr>
          <p:cNvPr id="69" name="Google Shape;69;g125f96aa4dc_1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0" name="Google Shape;70;g125f96aa4dc_1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120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 name="Shape 75"/>
        <p:cNvGrpSpPr/>
        <p:nvPr/>
      </p:nvGrpSpPr>
      <p:grpSpPr>
        <a:xfrm>
          <a:off x="0" y="0"/>
          <a:ext cx="0" cy="0"/>
          <a:chOff x="0" y="0"/>
          <a:chExt cx="0" cy="0"/>
        </a:xfrm>
      </p:grpSpPr>
      <p:sp>
        <p:nvSpPr>
          <p:cNvPr id="76" name="Google Shape;76;g12068e3d83b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7" name="Google Shape;77;g12068e3d83b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 name="Shape 111"/>
        <p:cNvGrpSpPr/>
        <p:nvPr/>
      </p:nvGrpSpPr>
      <p:grpSpPr>
        <a:xfrm>
          <a:off x="0" y="0"/>
          <a:ext cx="0" cy="0"/>
          <a:chOff x="0" y="0"/>
          <a:chExt cx="0" cy="0"/>
        </a:xfrm>
      </p:grpSpPr>
      <p:sp>
        <p:nvSpPr>
          <p:cNvPr id="112" name="Google Shape;112;g125dba00b18_2_3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3" name="Google Shape;113;g125dba00b18_2_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7" name="Shape 147"/>
        <p:cNvGrpSpPr/>
        <p:nvPr/>
      </p:nvGrpSpPr>
      <p:grpSpPr>
        <a:xfrm>
          <a:off x="0" y="0"/>
          <a:ext cx="0" cy="0"/>
          <a:chOff x="0" y="0"/>
          <a:chExt cx="0" cy="0"/>
        </a:xfrm>
      </p:grpSpPr>
      <p:sp>
        <p:nvSpPr>
          <p:cNvPr id="148" name="Google Shape;148;g125dba00b18_0_5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9" name="Google Shape;149;g125dba00b18_0_5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200"/>
              <a:t>We were tasked with creating an advising chatbot to handle questions from newly admitted Computer Science students.</a:t>
            </a:r>
            <a:endParaRPr sz="1200"/>
          </a:p>
          <a:p>
            <a:pPr indent="0" lvl="0" marL="0" rtl="0" algn="l">
              <a:lnSpc>
                <a:spcPct val="115000"/>
              </a:lnSpc>
              <a:spcBef>
                <a:spcPts val="0"/>
              </a:spcBef>
              <a:spcAft>
                <a:spcPts val="0"/>
              </a:spcAft>
              <a:buNone/>
            </a:pPr>
            <a:r>
              <a:t/>
            </a:r>
            <a:endParaRPr sz="1200"/>
          </a:p>
          <a:p>
            <a:pPr indent="0" lvl="0" marL="0" rtl="0" algn="l">
              <a:lnSpc>
                <a:spcPct val="115000"/>
              </a:lnSpc>
              <a:spcBef>
                <a:spcPts val="0"/>
              </a:spcBef>
              <a:spcAft>
                <a:spcPts val="0"/>
              </a:spcAft>
              <a:buNone/>
            </a:pPr>
            <a:r>
              <a:rPr lang="en" sz="1200"/>
              <a:t>The chatbot must be an online chatbot that is able to be integrated with the CS department website.</a:t>
            </a:r>
            <a:endParaRPr sz="1200"/>
          </a:p>
          <a:p>
            <a:pPr indent="0" lvl="0" marL="0" rtl="0" algn="l">
              <a:lnSpc>
                <a:spcPct val="115000"/>
              </a:lnSpc>
              <a:spcBef>
                <a:spcPts val="0"/>
              </a:spcBef>
              <a:spcAft>
                <a:spcPts val="0"/>
              </a:spcAft>
              <a:buNone/>
            </a:pPr>
            <a:r>
              <a:rPr lang="en" sz="1200"/>
              <a:t>IBM Watson provides a simple script to add into the HTML of any website which will allow for simple integration.</a:t>
            </a:r>
            <a:endParaRPr sz="1200"/>
          </a:p>
          <a:p>
            <a:pPr indent="0" lvl="0" marL="0" rtl="0" algn="l">
              <a:lnSpc>
                <a:spcPct val="115000"/>
              </a:lnSpc>
              <a:spcBef>
                <a:spcPts val="0"/>
              </a:spcBef>
              <a:spcAft>
                <a:spcPts val="0"/>
              </a:spcAft>
              <a:buNone/>
            </a:pPr>
            <a:r>
              <a:rPr lang="en" sz="1200"/>
              <a:t>This is only a few lines of code and does not require any additional changes to a website.</a:t>
            </a:r>
            <a:endParaRPr sz="1200"/>
          </a:p>
          <a:p>
            <a:pPr indent="0" lvl="0" marL="0" rtl="0" algn="l">
              <a:lnSpc>
                <a:spcPct val="115000"/>
              </a:lnSpc>
              <a:spcBef>
                <a:spcPts val="0"/>
              </a:spcBef>
              <a:spcAft>
                <a:spcPts val="0"/>
              </a:spcAft>
              <a:buNone/>
            </a:pPr>
            <a:r>
              <a:t/>
            </a:r>
            <a:endParaRPr sz="1200"/>
          </a:p>
          <a:p>
            <a:pPr indent="0" lvl="0" marL="0" rtl="0" algn="l">
              <a:lnSpc>
                <a:spcPct val="115000"/>
              </a:lnSpc>
              <a:spcBef>
                <a:spcPts val="0"/>
              </a:spcBef>
              <a:spcAft>
                <a:spcPts val="0"/>
              </a:spcAft>
              <a:buNone/>
            </a:pPr>
            <a:r>
              <a:rPr lang="en" sz="1200"/>
              <a:t>On any website our chatbot will first display as a small icon as you can see on the left.</a:t>
            </a:r>
            <a:endParaRPr sz="1200"/>
          </a:p>
          <a:p>
            <a:pPr indent="0" lvl="0" marL="0" rtl="0" algn="l">
              <a:lnSpc>
                <a:spcPct val="115000"/>
              </a:lnSpc>
              <a:spcBef>
                <a:spcPts val="0"/>
              </a:spcBef>
              <a:spcAft>
                <a:spcPts val="0"/>
              </a:spcAft>
              <a:buNone/>
            </a:pPr>
            <a:r>
              <a:rPr lang="en" sz="1200"/>
              <a:t>If the user does not click on the icon in about 10-20 seconds the icon will expand into the figure in the middle.</a:t>
            </a:r>
            <a:endParaRPr sz="1200"/>
          </a:p>
          <a:p>
            <a:pPr indent="0" lvl="0" marL="0" rtl="0" algn="l">
              <a:lnSpc>
                <a:spcPct val="115000"/>
              </a:lnSpc>
              <a:spcBef>
                <a:spcPts val="0"/>
              </a:spcBef>
              <a:spcAft>
                <a:spcPts val="0"/>
              </a:spcAft>
              <a:buNone/>
            </a:pPr>
            <a:r>
              <a:rPr lang="en" sz="1200"/>
              <a:t>If the user clicks on the icon or the expanded view it will then expand into the actual chatbot as seen on the right.</a:t>
            </a:r>
            <a:endParaRPr sz="1200"/>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6" name="Shape 156"/>
        <p:cNvGrpSpPr/>
        <p:nvPr/>
      </p:nvGrpSpPr>
      <p:grpSpPr>
        <a:xfrm>
          <a:off x="0" y="0"/>
          <a:ext cx="0" cy="0"/>
          <a:chOff x="0" y="0"/>
          <a:chExt cx="0" cy="0"/>
        </a:xfrm>
      </p:grpSpPr>
      <p:sp>
        <p:nvSpPr>
          <p:cNvPr id="157" name="Google Shape;157;g125dba00b18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8" name="Google Shape;158;g125dba00b1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200"/>
              <a:t>We integrated our chatbot into a basic google sites website located at the URL at the bottom of the slide.</a:t>
            </a:r>
            <a:endParaRPr sz="1200"/>
          </a:p>
          <a:p>
            <a:pPr indent="0" lvl="0" marL="0" rtl="0" algn="l">
              <a:lnSpc>
                <a:spcPct val="115000"/>
              </a:lnSpc>
              <a:spcBef>
                <a:spcPts val="0"/>
              </a:spcBef>
              <a:spcAft>
                <a:spcPts val="0"/>
              </a:spcAft>
              <a:buNone/>
            </a:pPr>
            <a:r>
              <a:t/>
            </a:r>
            <a:endParaRPr sz="1200"/>
          </a:p>
          <a:p>
            <a:pPr indent="0" lvl="0" marL="0" rtl="0" algn="l">
              <a:lnSpc>
                <a:spcPct val="115000"/>
              </a:lnSpc>
              <a:spcBef>
                <a:spcPts val="0"/>
              </a:spcBef>
              <a:spcAft>
                <a:spcPts val="0"/>
              </a:spcAft>
              <a:buClr>
                <a:schemeClr val="dk1"/>
              </a:buClr>
              <a:buSzPts val="1100"/>
              <a:buFont typeface="Arial"/>
              <a:buNone/>
            </a:pPr>
            <a:r>
              <a:rPr lang="en" sz="1200">
                <a:solidFill>
                  <a:schemeClr val="dk1"/>
                </a:solidFill>
              </a:rPr>
              <a:t>This is the homepage of the website which has a title, the chatbot in the middle, and in the top right is a bar where you can go to other pages such as the supported topics page and a page with a survey and the chatbot.</a:t>
            </a:r>
            <a:endParaRPr sz="1200">
              <a:solidFill>
                <a:schemeClr val="dk1"/>
              </a:solidFill>
            </a:endParaRPr>
          </a:p>
          <a:p>
            <a:pPr indent="0" lvl="0" marL="0" rtl="0" algn="l">
              <a:lnSpc>
                <a:spcPct val="115000"/>
              </a:lnSpc>
              <a:spcBef>
                <a:spcPts val="0"/>
              </a:spcBef>
              <a:spcAft>
                <a:spcPts val="0"/>
              </a:spcAft>
              <a:buNone/>
            </a:pPr>
            <a:r>
              <a:t/>
            </a:r>
            <a:endParaRPr sz="1200"/>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 name="Shape 165"/>
        <p:cNvGrpSpPr/>
        <p:nvPr/>
      </p:nvGrpSpPr>
      <p:grpSpPr>
        <a:xfrm>
          <a:off x="0" y="0"/>
          <a:ext cx="0" cy="0"/>
          <a:chOff x="0" y="0"/>
          <a:chExt cx="0" cy="0"/>
        </a:xfrm>
      </p:grpSpPr>
      <p:sp>
        <p:nvSpPr>
          <p:cNvPr id="166" name="Google Shape;166;g125dba00b18_0_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7" name="Google Shape;167;g125dba00b18_0_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200"/>
              <a:t>One way a user can use the chatbot is through option navigation. This means selecting a presented option and the chatbot will give a response.</a:t>
            </a:r>
            <a:endParaRPr sz="1200"/>
          </a:p>
          <a:p>
            <a:pPr indent="0" lvl="0" marL="0" rtl="0" algn="l">
              <a:lnSpc>
                <a:spcPct val="115000"/>
              </a:lnSpc>
              <a:spcBef>
                <a:spcPts val="0"/>
              </a:spcBef>
              <a:spcAft>
                <a:spcPts val="0"/>
              </a:spcAft>
              <a:buNone/>
            </a:pPr>
            <a:r>
              <a:rPr lang="en" sz="1200"/>
              <a:t>The user will then select another option until they can an answer. There is always a Main Menu option in case the user wants to go back to the main menu and restart.</a:t>
            </a:r>
            <a:endParaRPr sz="1200"/>
          </a:p>
          <a:p>
            <a:pPr indent="0" lvl="0" marL="0" rtl="0" algn="l">
              <a:lnSpc>
                <a:spcPct val="115000"/>
              </a:lnSpc>
              <a:spcBef>
                <a:spcPts val="0"/>
              </a:spcBef>
              <a:spcAft>
                <a:spcPts val="0"/>
              </a:spcAft>
              <a:buNone/>
            </a:pPr>
            <a:r>
              <a:t/>
            </a:r>
            <a:endParaRPr sz="1200"/>
          </a:p>
          <a:p>
            <a:pPr indent="0" lvl="0" marL="0" rtl="0" algn="l">
              <a:lnSpc>
                <a:spcPct val="115000"/>
              </a:lnSpc>
              <a:spcBef>
                <a:spcPts val="0"/>
              </a:spcBef>
              <a:spcAft>
                <a:spcPts val="0"/>
              </a:spcAft>
              <a:buNone/>
            </a:pPr>
            <a:r>
              <a:rPr lang="en" sz="1200"/>
              <a:t>In this example the user is first </a:t>
            </a:r>
            <a:r>
              <a:rPr lang="en" sz="1200"/>
              <a:t>greeted</a:t>
            </a:r>
            <a:r>
              <a:rPr lang="en" sz="1200"/>
              <a:t> and given the choice to select and option or type a question.</a:t>
            </a:r>
            <a:endParaRPr sz="1200"/>
          </a:p>
          <a:p>
            <a:pPr indent="0" lvl="0" marL="0" rtl="0" algn="l">
              <a:lnSpc>
                <a:spcPct val="115000"/>
              </a:lnSpc>
              <a:spcBef>
                <a:spcPts val="0"/>
              </a:spcBef>
              <a:spcAft>
                <a:spcPts val="0"/>
              </a:spcAft>
              <a:buNone/>
            </a:pPr>
            <a:r>
              <a:rPr lang="en" sz="1200"/>
              <a:t>Let’s say the user selects the Select an option button. This will then create a drop down menu displaying the current options the user can select from.</a:t>
            </a:r>
            <a:endParaRPr sz="1200"/>
          </a:p>
          <a:p>
            <a:pPr indent="0" lvl="0" marL="0" rtl="0" algn="l">
              <a:lnSpc>
                <a:spcPct val="115000"/>
              </a:lnSpc>
              <a:spcBef>
                <a:spcPts val="0"/>
              </a:spcBef>
              <a:spcAft>
                <a:spcPts val="0"/>
              </a:spcAft>
              <a:buNone/>
            </a:pPr>
            <a:r>
              <a:t/>
            </a:r>
            <a:endParaRPr sz="1200"/>
          </a:p>
          <a:p>
            <a:pPr indent="0" lvl="0" marL="0" rtl="0" algn="l">
              <a:lnSpc>
                <a:spcPct val="115000"/>
              </a:lnSpc>
              <a:spcBef>
                <a:spcPts val="0"/>
              </a:spcBef>
              <a:spcAft>
                <a:spcPts val="0"/>
              </a:spcAft>
              <a:buNone/>
            </a:pPr>
            <a:r>
              <a:rPr lang="en" sz="1200"/>
              <a:t>Let's</a:t>
            </a:r>
            <a:r>
              <a:rPr lang="en" sz="1200"/>
              <a:t> say they select Courses. Then a then brought to another list of options related specifically to courses.</a:t>
            </a:r>
            <a:endParaRPr sz="1200"/>
          </a:p>
          <a:p>
            <a:pPr indent="0" lvl="0" marL="0" rtl="0" algn="l">
              <a:lnSpc>
                <a:spcPct val="115000"/>
              </a:lnSpc>
              <a:spcBef>
                <a:spcPts val="0"/>
              </a:spcBef>
              <a:spcAft>
                <a:spcPts val="0"/>
              </a:spcAft>
              <a:buNone/>
            </a:pPr>
            <a:r>
              <a:t/>
            </a:r>
            <a:endParaRPr sz="1200"/>
          </a:p>
          <a:p>
            <a:pPr indent="0" lvl="0" marL="0" rtl="0" algn="l">
              <a:lnSpc>
                <a:spcPct val="115000"/>
              </a:lnSpc>
              <a:spcBef>
                <a:spcPts val="0"/>
              </a:spcBef>
              <a:spcAft>
                <a:spcPts val="0"/>
              </a:spcAft>
              <a:buNone/>
            </a:pPr>
            <a:r>
              <a:rPr lang="en" sz="1200"/>
              <a:t>Let’s say they then select CRN. Since there is no more options available after CRN the chatbot outputs information about what a CRN is.</a:t>
            </a:r>
            <a:endParaRPr sz="1200"/>
          </a:p>
          <a:p>
            <a:pPr indent="0" lvl="0" marL="0" rtl="0" algn="l">
              <a:lnSpc>
                <a:spcPct val="115000"/>
              </a:lnSpc>
              <a:spcBef>
                <a:spcPts val="0"/>
              </a:spcBef>
              <a:spcAft>
                <a:spcPts val="0"/>
              </a:spcAft>
              <a:buNone/>
            </a:pPr>
            <a:r>
              <a:rPr lang="en" sz="1200"/>
              <a:t>Then the chatbot displays another set of options for the user to continue using the option menu instead of having to reload the page.</a:t>
            </a:r>
            <a:endParaRPr sz="1200"/>
          </a:p>
          <a:p>
            <a:pPr indent="0" lvl="0" marL="0" rtl="0" algn="l">
              <a:lnSpc>
                <a:spcPct val="115000"/>
              </a:lnSpc>
              <a:spcBef>
                <a:spcPts val="0"/>
              </a:spcBef>
              <a:spcAft>
                <a:spcPts val="0"/>
              </a:spcAft>
              <a:buNone/>
            </a:pPr>
            <a:r>
              <a:t/>
            </a:r>
            <a:endParaRPr sz="1200"/>
          </a:p>
          <a:p>
            <a:pPr indent="0" lvl="0" marL="0" rtl="0" algn="l">
              <a:lnSpc>
                <a:spcPct val="115000"/>
              </a:lnSpc>
              <a:spcBef>
                <a:spcPts val="0"/>
              </a:spcBef>
              <a:spcAft>
                <a:spcPts val="0"/>
              </a:spcAft>
              <a:buNone/>
            </a:pPr>
            <a:r>
              <a:rPr lang="en" sz="1200"/>
              <a:t>This allows the user to get answers to multiple questions back to back without restarting the conversation or reloading the page.</a:t>
            </a:r>
            <a:endParaRPr sz="1200"/>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4" name="Shape 174"/>
        <p:cNvGrpSpPr/>
        <p:nvPr/>
      </p:nvGrpSpPr>
      <p:grpSpPr>
        <a:xfrm>
          <a:off x="0" y="0"/>
          <a:ext cx="0" cy="0"/>
          <a:chOff x="0" y="0"/>
          <a:chExt cx="0" cy="0"/>
        </a:xfrm>
      </p:grpSpPr>
      <p:sp>
        <p:nvSpPr>
          <p:cNvPr id="175" name="Google Shape;175;g125dba00b18_0_3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6" name="Google Shape;176;g125dba00b18_0_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sz="1200">
                <a:solidFill>
                  <a:schemeClr val="dk1"/>
                </a:solidFill>
              </a:rPr>
              <a:t>Another</a:t>
            </a:r>
            <a:r>
              <a:rPr lang="en" sz="1200">
                <a:solidFill>
                  <a:schemeClr val="dk1"/>
                </a:solidFill>
              </a:rPr>
              <a:t> way a user can use the chatbot is through text input in which the chatbot will use text recognition. This means the user will type some text and the chatbot will give a response.</a:t>
            </a:r>
            <a:endParaRPr sz="1200">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sz="1200">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sz="1200">
                <a:solidFill>
                  <a:schemeClr val="dk1"/>
                </a:solidFill>
              </a:rPr>
              <a:t>In this example the user is first greeted and given the choice to select and option or type a question.</a:t>
            </a:r>
            <a:endParaRPr sz="1200">
              <a:solidFill>
                <a:schemeClr val="dk1"/>
              </a:solidFill>
            </a:endParaRPr>
          </a:p>
          <a:p>
            <a:pPr indent="0" lvl="0" marL="0" rtl="0" algn="l">
              <a:lnSpc>
                <a:spcPct val="115000"/>
              </a:lnSpc>
              <a:spcBef>
                <a:spcPts val="0"/>
              </a:spcBef>
              <a:spcAft>
                <a:spcPts val="0"/>
              </a:spcAft>
              <a:buNone/>
            </a:pPr>
            <a:r>
              <a:rPr lang="en" sz="1200">
                <a:solidFill>
                  <a:schemeClr val="dk1"/>
                </a:solidFill>
              </a:rPr>
              <a:t>Let’s say the user types in Hi. The chatbot recognizes this and replies with another greeting.</a:t>
            </a:r>
            <a:endParaRPr sz="1200">
              <a:solidFill>
                <a:schemeClr val="dk1"/>
              </a:solidFill>
            </a:endParaRPr>
          </a:p>
          <a:p>
            <a:pPr indent="0" lvl="0" marL="0" rtl="0" algn="l">
              <a:lnSpc>
                <a:spcPct val="115000"/>
              </a:lnSpc>
              <a:spcBef>
                <a:spcPts val="0"/>
              </a:spcBef>
              <a:spcAft>
                <a:spcPts val="0"/>
              </a:spcAft>
              <a:buNone/>
            </a:pPr>
            <a:r>
              <a:t/>
            </a:r>
            <a:endParaRPr sz="1200">
              <a:solidFill>
                <a:schemeClr val="dk1"/>
              </a:solidFill>
            </a:endParaRPr>
          </a:p>
          <a:p>
            <a:pPr indent="0" lvl="0" marL="0" rtl="0" algn="l">
              <a:lnSpc>
                <a:spcPct val="115000"/>
              </a:lnSpc>
              <a:spcBef>
                <a:spcPts val="0"/>
              </a:spcBef>
              <a:spcAft>
                <a:spcPts val="0"/>
              </a:spcAft>
              <a:buNone/>
            </a:pPr>
            <a:r>
              <a:rPr lang="en" sz="1200">
                <a:solidFill>
                  <a:schemeClr val="dk1"/>
                </a:solidFill>
              </a:rPr>
              <a:t>Now let’s say the user types What is a CRN?</a:t>
            </a:r>
            <a:endParaRPr sz="1200">
              <a:solidFill>
                <a:schemeClr val="dk1"/>
              </a:solidFill>
            </a:endParaRPr>
          </a:p>
          <a:p>
            <a:pPr indent="0" lvl="0" marL="0" rtl="0" algn="l">
              <a:lnSpc>
                <a:spcPct val="115000"/>
              </a:lnSpc>
              <a:spcBef>
                <a:spcPts val="0"/>
              </a:spcBef>
              <a:spcAft>
                <a:spcPts val="0"/>
              </a:spcAft>
              <a:buNone/>
            </a:pPr>
            <a:r>
              <a:t/>
            </a:r>
            <a:endParaRPr sz="1200">
              <a:solidFill>
                <a:schemeClr val="dk1"/>
              </a:solidFill>
            </a:endParaRPr>
          </a:p>
          <a:p>
            <a:pPr indent="0" lvl="0" marL="0" rtl="0" algn="l">
              <a:lnSpc>
                <a:spcPct val="115000"/>
              </a:lnSpc>
              <a:spcBef>
                <a:spcPts val="0"/>
              </a:spcBef>
              <a:spcAft>
                <a:spcPts val="0"/>
              </a:spcAft>
              <a:buNone/>
            </a:pPr>
            <a:r>
              <a:rPr lang="en" sz="1200">
                <a:solidFill>
                  <a:schemeClr val="dk1"/>
                </a:solidFill>
              </a:rPr>
              <a:t>The chatbot will then analyze the text to find a matching intent. From the matching intent it will output information about what a CRN is.</a:t>
            </a:r>
            <a:endParaRPr sz="1200">
              <a:solidFill>
                <a:schemeClr val="dk1"/>
              </a:solidFill>
            </a:endParaRPr>
          </a:p>
          <a:p>
            <a:pPr indent="0" lvl="0" marL="0" rtl="0" algn="l">
              <a:lnSpc>
                <a:spcPct val="115000"/>
              </a:lnSpc>
              <a:spcBef>
                <a:spcPts val="0"/>
              </a:spcBef>
              <a:spcAft>
                <a:spcPts val="0"/>
              </a:spcAft>
              <a:buNone/>
            </a:pPr>
            <a:r>
              <a:t/>
            </a:r>
            <a:endParaRPr sz="1200">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sz="1200">
                <a:solidFill>
                  <a:schemeClr val="dk1"/>
                </a:solidFill>
              </a:rPr>
              <a:t>As you can see in these screenshots, the user is not limited to only options or only text. The user can switch between the two whenever they want. Just because the user started with text doesn’t mean the options menu will disappear, it is always there for flexibility.</a:t>
            </a:r>
            <a:endParaRPr sz="1200">
              <a:solidFill>
                <a:schemeClr val="dk1"/>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5" name="Shape 45"/>
        <p:cNvGrpSpPr/>
        <p:nvPr/>
      </p:nvGrpSpPr>
      <p:grpSpPr>
        <a:xfrm>
          <a:off x="0" y="0"/>
          <a:ext cx="0" cy="0"/>
          <a:chOff x="0" y="0"/>
          <a:chExt cx="0" cy="0"/>
        </a:xfrm>
      </p:grpSpPr>
      <p:sp>
        <p:nvSpPr>
          <p:cNvPr id="46" name="Google Shape;46;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7" name="Google Shape;47;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8" name="Google Shape;48;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9" name="Shape 49"/>
        <p:cNvGrpSpPr/>
        <p:nvPr/>
      </p:nvGrpSpPr>
      <p:grpSpPr>
        <a:xfrm>
          <a:off x="0" y="0"/>
          <a:ext cx="0" cy="0"/>
          <a:chOff x="0" y="0"/>
          <a:chExt cx="0" cy="0"/>
        </a:xfrm>
      </p:grpSpPr>
      <p:sp>
        <p:nvSpPr>
          <p:cNvPr id="50" name="Google Shape;50;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p:nvPr/>
        </p:nvSpPr>
        <p:spPr>
          <a:xfrm>
            <a:off x="0" y="-21125"/>
            <a:ext cx="9144000" cy="1138500"/>
          </a:xfrm>
          <a:prstGeom prst="rect">
            <a:avLst/>
          </a:prstGeom>
          <a:solidFill>
            <a:srgbClr val="49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 name="Google Shape;18;p4"/>
          <p:cNvSpPr txBox="1"/>
          <p:nvPr>
            <p:ph type="title"/>
          </p:nvPr>
        </p:nvSpPr>
        <p:spPr>
          <a:xfrm>
            <a:off x="311700" y="445025"/>
            <a:ext cx="8520600" cy="572700"/>
          </a:xfrm>
          <a:prstGeom prst="rect">
            <a:avLst/>
          </a:prstGeom>
          <a:effectLst>
            <a:outerShdw blurRad="57150" rotWithShape="0" algn="bl" dir="5400000" dist="19050">
              <a:srgbClr val="000000">
                <a:alpha val="50000"/>
              </a:srgbClr>
            </a:outerShdw>
          </a:effectLst>
        </p:spPr>
        <p:txBody>
          <a:bodyPr anchorCtr="0" anchor="t" bIns="91425" lIns="91425" spcFirstLastPara="1" rIns="91425" wrap="square" tIns="91425">
            <a:normAutofit/>
          </a:bodyPr>
          <a:lstStyle>
            <a:lvl1pPr lvl="0">
              <a:spcBef>
                <a:spcPts val="0"/>
              </a:spcBef>
              <a:spcAft>
                <a:spcPts val="0"/>
              </a:spcAft>
              <a:buClr>
                <a:schemeClr val="lt2"/>
              </a:buClr>
              <a:buSzPts val="2800"/>
              <a:buNone/>
              <a:defRPr>
                <a:solidFill>
                  <a:schemeClr val="lt2"/>
                </a:solidFill>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9" name="Google Shape;19;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20" name="Google Shape;20;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1" name="Shape 21"/>
        <p:cNvGrpSpPr/>
        <p:nvPr/>
      </p:nvGrpSpPr>
      <p:grpSpPr>
        <a:xfrm>
          <a:off x="0" y="0"/>
          <a:ext cx="0" cy="0"/>
          <a:chOff x="0" y="0"/>
          <a:chExt cx="0" cy="0"/>
        </a:xfrm>
      </p:grpSpPr>
      <p:sp>
        <p:nvSpPr>
          <p:cNvPr id="22" name="Google Shape;22;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3" name="Google Shape;23;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5" name="Google Shape;25;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6" name="Shape 26"/>
        <p:cNvGrpSpPr/>
        <p:nvPr/>
      </p:nvGrpSpPr>
      <p:grpSpPr>
        <a:xfrm>
          <a:off x="0" y="0"/>
          <a:ext cx="0" cy="0"/>
          <a:chOff x="0" y="0"/>
          <a:chExt cx="0" cy="0"/>
        </a:xfrm>
      </p:grpSpPr>
      <p:sp>
        <p:nvSpPr>
          <p:cNvPr id="27" name="Google Shape;27;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8" name="Google Shape;28;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9" name="Shape 29"/>
        <p:cNvGrpSpPr/>
        <p:nvPr/>
      </p:nvGrpSpPr>
      <p:grpSpPr>
        <a:xfrm>
          <a:off x="0" y="0"/>
          <a:ext cx="0" cy="0"/>
          <a:chOff x="0" y="0"/>
          <a:chExt cx="0" cy="0"/>
        </a:xfrm>
      </p:grpSpPr>
      <p:sp>
        <p:nvSpPr>
          <p:cNvPr id="30" name="Google Shape;30;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1" name="Google Shape;31;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2" name="Google Shape;32;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3" name="Shape 33"/>
        <p:cNvGrpSpPr/>
        <p:nvPr/>
      </p:nvGrpSpPr>
      <p:grpSpPr>
        <a:xfrm>
          <a:off x="0" y="0"/>
          <a:ext cx="0" cy="0"/>
          <a:chOff x="0" y="0"/>
          <a:chExt cx="0" cy="0"/>
        </a:xfrm>
      </p:grpSpPr>
      <p:sp>
        <p:nvSpPr>
          <p:cNvPr id="34" name="Google Shape;34;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5" name="Google Shape;35;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6" name="Shape 36"/>
        <p:cNvGrpSpPr/>
        <p:nvPr/>
      </p:nvGrpSpPr>
      <p:grpSpPr>
        <a:xfrm>
          <a:off x="0" y="0"/>
          <a:ext cx="0" cy="0"/>
          <a:chOff x="0" y="0"/>
          <a:chExt cx="0" cy="0"/>
        </a:xfrm>
      </p:grpSpPr>
      <p:sp>
        <p:nvSpPr>
          <p:cNvPr id="37" name="Google Shape;37;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 name="Google Shape;38;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9" name="Google Shape;39;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40" name="Google Shape;40;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1" name="Google Shape;41;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2" name="Shape 42"/>
        <p:cNvGrpSpPr/>
        <p:nvPr/>
      </p:nvGrpSpPr>
      <p:grpSpPr>
        <a:xfrm>
          <a:off x="0" y="0"/>
          <a:ext cx="0" cy="0"/>
          <a:chOff x="0" y="0"/>
          <a:chExt cx="0" cy="0"/>
        </a:xfrm>
      </p:grpSpPr>
      <p:sp>
        <p:nvSpPr>
          <p:cNvPr id="43" name="Google Shape;43;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4" name="Google Shape;44;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Font typeface="Karla SemiBold"/>
              <a:buNone/>
              <a:defRPr sz="2800">
                <a:solidFill>
                  <a:schemeClr val="dk1"/>
                </a:solidFill>
                <a:latin typeface="Karla SemiBold"/>
                <a:ea typeface="Karla SemiBold"/>
                <a:cs typeface="Karla SemiBold"/>
                <a:sym typeface="Karla SemiBold"/>
              </a:defRPr>
            </a:lvl1pPr>
            <a:lvl2pPr lvl="1">
              <a:spcBef>
                <a:spcPts val="0"/>
              </a:spcBef>
              <a:spcAft>
                <a:spcPts val="0"/>
              </a:spcAft>
              <a:buClr>
                <a:schemeClr val="dk1"/>
              </a:buClr>
              <a:buSzPts val="2800"/>
              <a:buFont typeface="Karla"/>
              <a:buNone/>
              <a:defRPr sz="2800">
                <a:solidFill>
                  <a:schemeClr val="dk1"/>
                </a:solidFill>
                <a:latin typeface="Karla"/>
                <a:ea typeface="Karla"/>
                <a:cs typeface="Karla"/>
                <a:sym typeface="Karla"/>
              </a:defRPr>
            </a:lvl2pPr>
            <a:lvl3pPr lvl="2">
              <a:spcBef>
                <a:spcPts val="0"/>
              </a:spcBef>
              <a:spcAft>
                <a:spcPts val="0"/>
              </a:spcAft>
              <a:buClr>
                <a:schemeClr val="dk1"/>
              </a:buClr>
              <a:buSzPts val="2800"/>
              <a:buFont typeface="Karla"/>
              <a:buNone/>
              <a:defRPr sz="2800">
                <a:solidFill>
                  <a:schemeClr val="dk1"/>
                </a:solidFill>
                <a:latin typeface="Karla"/>
                <a:ea typeface="Karla"/>
                <a:cs typeface="Karla"/>
                <a:sym typeface="Karla"/>
              </a:defRPr>
            </a:lvl3pPr>
            <a:lvl4pPr lvl="3">
              <a:spcBef>
                <a:spcPts val="0"/>
              </a:spcBef>
              <a:spcAft>
                <a:spcPts val="0"/>
              </a:spcAft>
              <a:buClr>
                <a:schemeClr val="dk1"/>
              </a:buClr>
              <a:buSzPts val="2800"/>
              <a:buFont typeface="Karla"/>
              <a:buNone/>
              <a:defRPr sz="2800">
                <a:solidFill>
                  <a:schemeClr val="dk1"/>
                </a:solidFill>
                <a:latin typeface="Karla"/>
                <a:ea typeface="Karla"/>
                <a:cs typeface="Karla"/>
                <a:sym typeface="Karla"/>
              </a:defRPr>
            </a:lvl4pPr>
            <a:lvl5pPr lvl="4">
              <a:spcBef>
                <a:spcPts val="0"/>
              </a:spcBef>
              <a:spcAft>
                <a:spcPts val="0"/>
              </a:spcAft>
              <a:buClr>
                <a:schemeClr val="dk1"/>
              </a:buClr>
              <a:buSzPts val="2800"/>
              <a:buFont typeface="Karla"/>
              <a:buNone/>
              <a:defRPr sz="2800">
                <a:solidFill>
                  <a:schemeClr val="dk1"/>
                </a:solidFill>
                <a:latin typeface="Karla"/>
                <a:ea typeface="Karla"/>
                <a:cs typeface="Karla"/>
                <a:sym typeface="Karla"/>
              </a:defRPr>
            </a:lvl5pPr>
            <a:lvl6pPr lvl="5">
              <a:spcBef>
                <a:spcPts val="0"/>
              </a:spcBef>
              <a:spcAft>
                <a:spcPts val="0"/>
              </a:spcAft>
              <a:buClr>
                <a:schemeClr val="dk1"/>
              </a:buClr>
              <a:buSzPts val="2800"/>
              <a:buFont typeface="Karla"/>
              <a:buNone/>
              <a:defRPr sz="2800">
                <a:solidFill>
                  <a:schemeClr val="dk1"/>
                </a:solidFill>
                <a:latin typeface="Karla"/>
                <a:ea typeface="Karla"/>
                <a:cs typeface="Karla"/>
                <a:sym typeface="Karla"/>
              </a:defRPr>
            </a:lvl6pPr>
            <a:lvl7pPr lvl="6">
              <a:spcBef>
                <a:spcPts val="0"/>
              </a:spcBef>
              <a:spcAft>
                <a:spcPts val="0"/>
              </a:spcAft>
              <a:buClr>
                <a:schemeClr val="dk1"/>
              </a:buClr>
              <a:buSzPts val="2800"/>
              <a:buFont typeface="Karla"/>
              <a:buNone/>
              <a:defRPr sz="2800">
                <a:solidFill>
                  <a:schemeClr val="dk1"/>
                </a:solidFill>
                <a:latin typeface="Karla"/>
                <a:ea typeface="Karla"/>
                <a:cs typeface="Karla"/>
                <a:sym typeface="Karla"/>
              </a:defRPr>
            </a:lvl7pPr>
            <a:lvl8pPr lvl="7">
              <a:spcBef>
                <a:spcPts val="0"/>
              </a:spcBef>
              <a:spcAft>
                <a:spcPts val="0"/>
              </a:spcAft>
              <a:buClr>
                <a:schemeClr val="dk1"/>
              </a:buClr>
              <a:buSzPts val="2800"/>
              <a:buFont typeface="Karla"/>
              <a:buNone/>
              <a:defRPr sz="2800">
                <a:solidFill>
                  <a:schemeClr val="dk1"/>
                </a:solidFill>
                <a:latin typeface="Karla"/>
                <a:ea typeface="Karla"/>
                <a:cs typeface="Karla"/>
                <a:sym typeface="Karla"/>
              </a:defRPr>
            </a:lvl8pPr>
            <a:lvl9pPr lvl="8">
              <a:spcBef>
                <a:spcPts val="0"/>
              </a:spcBef>
              <a:spcAft>
                <a:spcPts val="0"/>
              </a:spcAft>
              <a:buClr>
                <a:schemeClr val="dk1"/>
              </a:buClr>
              <a:buSzPts val="2800"/>
              <a:buFont typeface="Karla"/>
              <a:buNone/>
              <a:defRPr sz="2800">
                <a:solidFill>
                  <a:schemeClr val="dk1"/>
                </a:solidFill>
                <a:latin typeface="Karla"/>
                <a:ea typeface="Karla"/>
                <a:cs typeface="Karla"/>
                <a:sym typeface="Karla"/>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Font typeface="Karla"/>
              <a:buChar char="●"/>
              <a:defRPr sz="1800">
                <a:solidFill>
                  <a:schemeClr val="dk2"/>
                </a:solidFill>
                <a:latin typeface="Karla"/>
                <a:ea typeface="Karla"/>
                <a:cs typeface="Karla"/>
                <a:sym typeface="Karla"/>
              </a:defRPr>
            </a:lvl1pPr>
            <a:lvl2pPr indent="-317500" lvl="1" marL="914400">
              <a:lnSpc>
                <a:spcPct val="115000"/>
              </a:lnSpc>
              <a:spcBef>
                <a:spcPts val="0"/>
              </a:spcBef>
              <a:spcAft>
                <a:spcPts val="0"/>
              </a:spcAft>
              <a:buClr>
                <a:schemeClr val="dk2"/>
              </a:buClr>
              <a:buSzPts val="1400"/>
              <a:buFont typeface="Karla"/>
              <a:buChar char="○"/>
              <a:defRPr>
                <a:solidFill>
                  <a:schemeClr val="dk2"/>
                </a:solidFill>
                <a:latin typeface="Karla"/>
                <a:ea typeface="Karla"/>
                <a:cs typeface="Karla"/>
                <a:sym typeface="Karla"/>
              </a:defRPr>
            </a:lvl2pPr>
            <a:lvl3pPr indent="-317500" lvl="2" marL="1371600">
              <a:lnSpc>
                <a:spcPct val="115000"/>
              </a:lnSpc>
              <a:spcBef>
                <a:spcPts val="0"/>
              </a:spcBef>
              <a:spcAft>
                <a:spcPts val="0"/>
              </a:spcAft>
              <a:buClr>
                <a:schemeClr val="dk2"/>
              </a:buClr>
              <a:buSzPts val="1400"/>
              <a:buFont typeface="Karla"/>
              <a:buChar char="■"/>
              <a:defRPr>
                <a:solidFill>
                  <a:schemeClr val="dk2"/>
                </a:solidFill>
                <a:latin typeface="Karla"/>
                <a:ea typeface="Karla"/>
                <a:cs typeface="Karla"/>
                <a:sym typeface="Karla"/>
              </a:defRPr>
            </a:lvl3pPr>
            <a:lvl4pPr indent="-317500" lvl="3" marL="1828800">
              <a:lnSpc>
                <a:spcPct val="115000"/>
              </a:lnSpc>
              <a:spcBef>
                <a:spcPts val="0"/>
              </a:spcBef>
              <a:spcAft>
                <a:spcPts val="0"/>
              </a:spcAft>
              <a:buClr>
                <a:schemeClr val="dk2"/>
              </a:buClr>
              <a:buSzPts val="1400"/>
              <a:buFont typeface="Karla"/>
              <a:buChar char="●"/>
              <a:defRPr>
                <a:solidFill>
                  <a:schemeClr val="dk2"/>
                </a:solidFill>
                <a:latin typeface="Karla"/>
                <a:ea typeface="Karla"/>
                <a:cs typeface="Karla"/>
                <a:sym typeface="Karla"/>
              </a:defRPr>
            </a:lvl4pPr>
            <a:lvl5pPr indent="-317500" lvl="4" marL="2286000">
              <a:lnSpc>
                <a:spcPct val="115000"/>
              </a:lnSpc>
              <a:spcBef>
                <a:spcPts val="0"/>
              </a:spcBef>
              <a:spcAft>
                <a:spcPts val="0"/>
              </a:spcAft>
              <a:buClr>
                <a:schemeClr val="dk2"/>
              </a:buClr>
              <a:buSzPts val="1400"/>
              <a:buFont typeface="Karla"/>
              <a:buChar char="○"/>
              <a:defRPr>
                <a:solidFill>
                  <a:schemeClr val="dk2"/>
                </a:solidFill>
                <a:latin typeface="Karla"/>
                <a:ea typeface="Karla"/>
                <a:cs typeface="Karla"/>
                <a:sym typeface="Karla"/>
              </a:defRPr>
            </a:lvl5pPr>
            <a:lvl6pPr indent="-317500" lvl="5" marL="2743200">
              <a:lnSpc>
                <a:spcPct val="115000"/>
              </a:lnSpc>
              <a:spcBef>
                <a:spcPts val="0"/>
              </a:spcBef>
              <a:spcAft>
                <a:spcPts val="0"/>
              </a:spcAft>
              <a:buClr>
                <a:schemeClr val="dk2"/>
              </a:buClr>
              <a:buSzPts val="1400"/>
              <a:buFont typeface="Karla"/>
              <a:buChar char="■"/>
              <a:defRPr>
                <a:solidFill>
                  <a:schemeClr val="dk2"/>
                </a:solidFill>
                <a:latin typeface="Karla"/>
                <a:ea typeface="Karla"/>
                <a:cs typeface="Karla"/>
                <a:sym typeface="Karla"/>
              </a:defRPr>
            </a:lvl6pPr>
            <a:lvl7pPr indent="-317500" lvl="6" marL="3200400">
              <a:lnSpc>
                <a:spcPct val="115000"/>
              </a:lnSpc>
              <a:spcBef>
                <a:spcPts val="0"/>
              </a:spcBef>
              <a:spcAft>
                <a:spcPts val="0"/>
              </a:spcAft>
              <a:buClr>
                <a:schemeClr val="dk2"/>
              </a:buClr>
              <a:buSzPts val="1400"/>
              <a:buFont typeface="Karla"/>
              <a:buChar char="●"/>
              <a:defRPr>
                <a:solidFill>
                  <a:schemeClr val="dk2"/>
                </a:solidFill>
                <a:latin typeface="Karla"/>
                <a:ea typeface="Karla"/>
                <a:cs typeface="Karla"/>
                <a:sym typeface="Karla"/>
              </a:defRPr>
            </a:lvl7pPr>
            <a:lvl8pPr indent="-317500" lvl="7" marL="3657600">
              <a:lnSpc>
                <a:spcPct val="115000"/>
              </a:lnSpc>
              <a:spcBef>
                <a:spcPts val="0"/>
              </a:spcBef>
              <a:spcAft>
                <a:spcPts val="0"/>
              </a:spcAft>
              <a:buClr>
                <a:schemeClr val="dk2"/>
              </a:buClr>
              <a:buSzPts val="1400"/>
              <a:buFont typeface="Karla"/>
              <a:buChar char="○"/>
              <a:defRPr>
                <a:solidFill>
                  <a:schemeClr val="dk2"/>
                </a:solidFill>
                <a:latin typeface="Karla"/>
                <a:ea typeface="Karla"/>
                <a:cs typeface="Karla"/>
                <a:sym typeface="Karla"/>
              </a:defRPr>
            </a:lvl8pPr>
            <a:lvl9pPr indent="-317500" lvl="8" marL="4114800">
              <a:lnSpc>
                <a:spcPct val="115000"/>
              </a:lnSpc>
              <a:spcBef>
                <a:spcPts val="0"/>
              </a:spcBef>
              <a:spcAft>
                <a:spcPts val="0"/>
              </a:spcAft>
              <a:buClr>
                <a:schemeClr val="dk2"/>
              </a:buClr>
              <a:buSzPts val="1400"/>
              <a:buFont typeface="Karla"/>
              <a:buChar char="■"/>
              <a:defRPr>
                <a:solidFill>
                  <a:schemeClr val="dk2"/>
                </a:solidFill>
                <a:latin typeface="Karla"/>
                <a:ea typeface="Karla"/>
                <a:cs typeface="Karla"/>
                <a:sym typeface="Karla"/>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0.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5.png"/><Relationship Id="rId4" Type="http://schemas.openxmlformats.org/officeDocument/2006/relationships/image" Target="../media/image1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hyperlink" Target="https://sites.google.com/vt.edu/csadvisingbot/survey-chatbot" TargetMode="Externa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1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18.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hyperlink" Target="https://bigdata-madesimple.com/how-do-chatbots-work-an-overview-of-the-architecture-of-a-chatbot/" TargetMode="External"/><Relationship Id="rId4" Type="http://schemas.openxmlformats.org/officeDocument/2006/relationships/hyperlink" Target="https://cloud.ibm.com/docs/assistant?topic=assistant-index" TargetMode="External"/><Relationship Id="rId5" Type="http://schemas.openxmlformats.org/officeDocument/2006/relationships/hyperlink" Target="https://community.ibm.com/community/user/watsonapps/communities/community-home?CommunityKey=7a3dc5ba-3018-452d-9a43-a49dc6819633" TargetMode="External"/><Relationship Id="rId6" Type="http://schemas.openxmlformats.org/officeDocument/2006/relationships/hyperlink" Target="https://docs.microsoft.com/en-us/azure/cognitive-services/luis/what-is-luis" TargetMode="External"/><Relationship Id="rId7" Type="http://schemas.openxmlformats.org/officeDocument/2006/relationships/hyperlink" Target="https://cs.vt.edu/Undergraduate/StudentServices.html" TargetMode="External"/><Relationship Id="rId8" Type="http://schemas.openxmlformats.org/officeDocument/2006/relationships/hyperlink" Target="https://cs.vt.edu/Undergraduate/Undergradhandbook.html"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1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6.png"/><Relationship Id="rId4" Type="http://schemas.openxmlformats.org/officeDocument/2006/relationships/image" Target="../media/image4.png"/><Relationship Id="rId5"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7.png"/><Relationship Id="rId4" Type="http://schemas.openxmlformats.org/officeDocument/2006/relationships/image" Target="../media/image11.png"/><Relationship Id="rId5" Type="http://schemas.openxmlformats.org/officeDocument/2006/relationships/hyperlink" Target="https://sites.google.com/vt.edu/csadvisingbot/chatbot"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12.png"/><Relationship Id="rId6" Type="http://schemas.openxmlformats.org/officeDocument/2006/relationships/image" Target="../media/image1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9.png"/><Relationship Id="rId4" Type="http://schemas.openxmlformats.org/officeDocument/2006/relationships/image" Target="../media/image8.png"/><Relationship Id="rId5"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 name="Shape 54"/>
        <p:cNvGrpSpPr/>
        <p:nvPr/>
      </p:nvGrpSpPr>
      <p:grpSpPr>
        <a:xfrm>
          <a:off x="0" y="0"/>
          <a:ext cx="0" cy="0"/>
          <a:chOff x="0" y="0"/>
          <a:chExt cx="0" cy="0"/>
        </a:xfrm>
      </p:grpSpPr>
      <p:sp>
        <p:nvSpPr>
          <p:cNvPr id="55" name="Google Shape;55;p13"/>
          <p:cNvSpPr/>
          <p:nvPr/>
        </p:nvSpPr>
        <p:spPr>
          <a:xfrm>
            <a:off x="0" y="4122200"/>
            <a:ext cx="9144000" cy="1021200"/>
          </a:xfrm>
          <a:prstGeom prst="rect">
            <a:avLst/>
          </a:prstGeom>
          <a:solidFill>
            <a:srgbClr val="49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 name="Google Shape;56;p13"/>
          <p:cNvSpPr txBox="1"/>
          <p:nvPr>
            <p:ph type="ctrTitle"/>
          </p:nvPr>
        </p:nvSpPr>
        <p:spPr>
          <a:xfrm>
            <a:off x="311708" y="287375"/>
            <a:ext cx="8520600" cy="2052600"/>
          </a:xfrm>
          <a:prstGeom prst="rect">
            <a:avLst/>
          </a:prstGeom>
          <a:effectLst>
            <a:outerShdw blurRad="57150" rotWithShape="0" algn="bl" dir="5400000" dist="19050">
              <a:srgbClr val="000000">
                <a:alpha val="50000"/>
              </a:srgbClr>
            </a:outerShdw>
          </a:effectLst>
        </p:spPr>
        <p:txBody>
          <a:bodyPr anchorCtr="0" anchor="b" bIns="91425" lIns="91425" spcFirstLastPara="1" rIns="91425" wrap="square" tIns="91425">
            <a:normAutofit/>
          </a:bodyPr>
          <a:lstStyle/>
          <a:p>
            <a:pPr indent="0" lvl="0" marL="0" rtl="0" algn="ctr">
              <a:spcBef>
                <a:spcPts val="0"/>
              </a:spcBef>
              <a:spcAft>
                <a:spcPts val="0"/>
              </a:spcAft>
              <a:buNone/>
            </a:pPr>
            <a:r>
              <a:rPr b="1" lang="en">
                <a:latin typeface="Karla"/>
                <a:ea typeface="Karla"/>
                <a:cs typeface="Karla"/>
                <a:sym typeface="Karla"/>
              </a:rPr>
              <a:t>CS Advising Bot</a:t>
            </a:r>
            <a:endParaRPr b="1">
              <a:latin typeface="Karla"/>
              <a:ea typeface="Karla"/>
              <a:cs typeface="Karla"/>
              <a:sym typeface="Karla"/>
            </a:endParaRPr>
          </a:p>
        </p:txBody>
      </p:sp>
      <p:sp>
        <p:nvSpPr>
          <p:cNvPr id="57" name="Google Shape;57;p13"/>
          <p:cNvSpPr txBox="1"/>
          <p:nvPr>
            <p:ph idx="1" type="subTitle"/>
          </p:nvPr>
        </p:nvSpPr>
        <p:spPr>
          <a:xfrm>
            <a:off x="0" y="2757925"/>
            <a:ext cx="9043500" cy="8004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en" sz="2200">
                <a:solidFill>
                  <a:srgbClr val="490000"/>
                </a:solidFill>
              </a:rPr>
              <a:t>Dan Barzyk, Thomas Fitzhugh, Trey Orr, Pierre Sarabamoun</a:t>
            </a:r>
            <a:endParaRPr sz="2200">
              <a:solidFill>
                <a:srgbClr val="490000"/>
              </a:solidFill>
              <a:latin typeface="Karla Light"/>
              <a:ea typeface="Karla Light"/>
              <a:cs typeface="Karla Light"/>
              <a:sym typeface="Karla Light"/>
            </a:endParaRPr>
          </a:p>
        </p:txBody>
      </p:sp>
      <p:sp>
        <p:nvSpPr>
          <p:cNvPr id="58" name="Google Shape;58;p13"/>
          <p:cNvSpPr txBox="1"/>
          <p:nvPr/>
        </p:nvSpPr>
        <p:spPr>
          <a:xfrm>
            <a:off x="126450" y="4194550"/>
            <a:ext cx="8891100" cy="8004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2000">
                <a:solidFill>
                  <a:schemeClr val="lt2"/>
                </a:solidFill>
                <a:latin typeface="Karla Light"/>
                <a:ea typeface="Karla Light"/>
                <a:cs typeface="Karla Light"/>
                <a:sym typeface="Karla Light"/>
              </a:rPr>
              <a:t>CS 4624 - Multimedia, Hypertext, and Information Access</a:t>
            </a:r>
            <a:endParaRPr sz="2000">
              <a:solidFill>
                <a:schemeClr val="lt2"/>
              </a:solidFill>
              <a:latin typeface="Karla Light"/>
              <a:ea typeface="Karla Light"/>
              <a:cs typeface="Karla Light"/>
              <a:sym typeface="Karla Light"/>
            </a:endParaRPr>
          </a:p>
          <a:p>
            <a:pPr indent="0" lvl="0" marL="0" rtl="0" algn="ctr">
              <a:spcBef>
                <a:spcPts val="0"/>
              </a:spcBef>
              <a:spcAft>
                <a:spcPts val="0"/>
              </a:spcAft>
              <a:buNone/>
            </a:pPr>
            <a:r>
              <a:rPr lang="en" sz="2000">
                <a:solidFill>
                  <a:schemeClr val="lt2"/>
                </a:solidFill>
                <a:latin typeface="Karla Light"/>
                <a:ea typeface="Karla Light"/>
                <a:cs typeface="Karla Light"/>
                <a:sym typeface="Karla Light"/>
              </a:rPr>
              <a:t>Edward A. Fox, Virginia Tech, Blacksburg VA 24061</a:t>
            </a:r>
            <a:endParaRPr sz="2000">
              <a:solidFill>
                <a:schemeClr val="lt2"/>
              </a:solidFill>
              <a:latin typeface="Karla Light"/>
              <a:ea typeface="Karla Light"/>
              <a:cs typeface="Karla Light"/>
              <a:sym typeface="Karla Light"/>
            </a:endParaRPr>
          </a:p>
        </p:txBody>
      </p:sp>
      <p:pic>
        <p:nvPicPr>
          <p:cNvPr id="59" name="Google Shape;59;p13"/>
          <p:cNvPicPr preferRelativeResize="0"/>
          <p:nvPr/>
        </p:nvPicPr>
        <p:blipFill>
          <a:blip r:embed="rId3">
            <a:alphaModFix/>
          </a:blip>
          <a:stretch>
            <a:fillRect/>
          </a:stretch>
        </p:blipFill>
        <p:spPr>
          <a:xfrm>
            <a:off x="126450" y="146075"/>
            <a:ext cx="2785675" cy="377025"/>
          </a:xfrm>
          <a:prstGeom prst="rect">
            <a:avLst/>
          </a:prstGeom>
          <a:noFill/>
          <a:ln>
            <a:noFill/>
          </a:ln>
        </p:spPr>
      </p:pic>
      <p:sp>
        <p:nvSpPr>
          <p:cNvPr id="60" name="Google Shape;60;p13"/>
          <p:cNvSpPr txBox="1"/>
          <p:nvPr/>
        </p:nvSpPr>
        <p:spPr>
          <a:xfrm>
            <a:off x="7526525" y="0"/>
            <a:ext cx="1617600" cy="4617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i="1" lang="en" sz="1800">
                <a:solidFill>
                  <a:srgbClr val="490000"/>
                </a:solidFill>
                <a:latin typeface="Karla"/>
                <a:ea typeface="Karla"/>
                <a:cs typeface="Karla"/>
                <a:sym typeface="Karla"/>
              </a:rPr>
              <a:t>5/7/2022</a:t>
            </a:r>
            <a:endParaRPr i="1" sz="1800">
              <a:solidFill>
                <a:srgbClr val="490000"/>
              </a:solidFill>
              <a:latin typeface="Karla"/>
              <a:ea typeface="Karla"/>
              <a:cs typeface="Karla"/>
              <a:sym typeface="Karla"/>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5" name="Shape 185"/>
        <p:cNvGrpSpPr/>
        <p:nvPr/>
      </p:nvGrpSpPr>
      <p:grpSpPr>
        <a:xfrm>
          <a:off x="0" y="0"/>
          <a:ext cx="0" cy="0"/>
          <a:chOff x="0" y="0"/>
          <a:chExt cx="0" cy="0"/>
        </a:xfrm>
      </p:grpSpPr>
      <p:sp>
        <p:nvSpPr>
          <p:cNvPr id="186" name="Google Shape;186;p22"/>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t/>
            </a:r>
            <a:endParaRPr/>
          </a:p>
        </p:txBody>
      </p:sp>
      <p:grpSp>
        <p:nvGrpSpPr>
          <p:cNvPr id="187" name="Google Shape;187;p22"/>
          <p:cNvGrpSpPr/>
          <p:nvPr/>
        </p:nvGrpSpPr>
        <p:grpSpPr>
          <a:xfrm>
            <a:off x="-66600" y="-37000"/>
            <a:ext cx="9255701" cy="4484826"/>
            <a:chOff x="-66600" y="-37000"/>
            <a:chExt cx="9255701" cy="4484826"/>
          </a:xfrm>
        </p:grpSpPr>
        <p:pic>
          <p:nvPicPr>
            <p:cNvPr id="188" name="Google Shape;188;p22"/>
            <p:cNvPicPr preferRelativeResize="0"/>
            <p:nvPr/>
          </p:nvPicPr>
          <p:blipFill>
            <a:blip r:embed="rId3">
              <a:alphaModFix/>
            </a:blip>
            <a:stretch>
              <a:fillRect/>
            </a:stretch>
          </p:blipFill>
          <p:spPr>
            <a:xfrm>
              <a:off x="-66600" y="-37000"/>
              <a:ext cx="9255701" cy="4484826"/>
            </a:xfrm>
            <a:prstGeom prst="rect">
              <a:avLst/>
            </a:prstGeom>
            <a:noFill/>
            <a:ln>
              <a:noFill/>
            </a:ln>
          </p:spPr>
        </p:pic>
        <p:sp>
          <p:nvSpPr>
            <p:cNvPr id="189" name="Google Shape;189;p22"/>
            <p:cNvSpPr/>
            <p:nvPr/>
          </p:nvSpPr>
          <p:spPr>
            <a:xfrm>
              <a:off x="-7400" y="4255425"/>
              <a:ext cx="162900" cy="1554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pic>
        <p:nvPicPr>
          <p:cNvPr id="190" name="Google Shape;190;p22"/>
          <p:cNvPicPr preferRelativeResize="0"/>
          <p:nvPr/>
        </p:nvPicPr>
        <p:blipFill>
          <a:blip r:embed="rId4">
            <a:alphaModFix/>
          </a:blip>
          <a:stretch>
            <a:fillRect/>
          </a:stretch>
        </p:blipFill>
        <p:spPr>
          <a:xfrm>
            <a:off x="1170225" y="855075"/>
            <a:ext cx="6444914" cy="428842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4" name="Shape 194"/>
        <p:cNvGrpSpPr/>
        <p:nvPr/>
      </p:nvGrpSpPr>
      <p:grpSpPr>
        <a:xfrm>
          <a:off x="0" y="0"/>
          <a:ext cx="0" cy="0"/>
          <a:chOff x="0" y="0"/>
          <a:chExt cx="0" cy="0"/>
        </a:xfrm>
      </p:grpSpPr>
      <p:sp>
        <p:nvSpPr>
          <p:cNvPr id="195" name="Google Shape;195;p23"/>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t/>
            </a:r>
            <a:endParaRPr/>
          </a:p>
        </p:txBody>
      </p:sp>
      <p:sp>
        <p:nvSpPr>
          <p:cNvPr id="196" name="Google Shape;196;p23"/>
          <p:cNvSpPr txBox="1"/>
          <p:nvPr/>
        </p:nvSpPr>
        <p:spPr>
          <a:xfrm>
            <a:off x="1134300" y="4706850"/>
            <a:ext cx="68754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rgbClr val="490000"/>
                </a:solidFill>
                <a:uFill>
                  <a:noFill/>
                </a:uFill>
                <a:latin typeface="Karla"/>
                <a:ea typeface="Karla"/>
                <a:cs typeface="Karla"/>
                <a:sym typeface="Karla"/>
                <a:hlinkClick r:id="rId3">
                  <a:extLst>
                    <a:ext uri="{A12FA001-AC4F-418D-AE19-62706E023703}">
                      <ahyp:hlinkClr val="tx"/>
                    </a:ext>
                  </a:extLst>
                </a:hlinkClick>
              </a:rPr>
              <a:t>https://sites.google.com/vt.edu/csadvisingbot/survey-chatbot</a:t>
            </a:r>
            <a:r>
              <a:rPr lang="en">
                <a:solidFill>
                  <a:srgbClr val="490000"/>
                </a:solidFill>
                <a:latin typeface="Karla"/>
                <a:ea typeface="Karla"/>
                <a:cs typeface="Karla"/>
                <a:sym typeface="Karla"/>
              </a:rPr>
              <a:t>? </a:t>
            </a:r>
            <a:endParaRPr>
              <a:solidFill>
                <a:srgbClr val="490000"/>
              </a:solidFill>
              <a:latin typeface="Karla"/>
              <a:ea typeface="Karla"/>
              <a:cs typeface="Karla"/>
              <a:sym typeface="Karla"/>
            </a:endParaRPr>
          </a:p>
        </p:txBody>
      </p:sp>
      <p:grpSp>
        <p:nvGrpSpPr>
          <p:cNvPr id="197" name="Google Shape;197;p23"/>
          <p:cNvGrpSpPr/>
          <p:nvPr/>
        </p:nvGrpSpPr>
        <p:grpSpPr>
          <a:xfrm>
            <a:off x="-51800" y="-40350"/>
            <a:ext cx="9229750" cy="4421575"/>
            <a:chOff x="-51800" y="-40350"/>
            <a:chExt cx="9229750" cy="4421575"/>
          </a:xfrm>
        </p:grpSpPr>
        <p:pic>
          <p:nvPicPr>
            <p:cNvPr id="198" name="Google Shape;198;p23"/>
            <p:cNvPicPr preferRelativeResize="0"/>
            <p:nvPr/>
          </p:nvPicPr>
          <p:blipFill>
            <a:blip r:embed="rId4">
              <a:alphaModFix/>
            </a:blip>
            <a:stretch>
              <a:fillRect/>
            </a:stretch>
          </p:blipFill>
          <p:spPr>
            <a:xfrm>
              <a:off x="-51800" y="-40350"/>
              <a:ext cx="9229750" cy="4421575"/>
            </a:xfrm>
            <a:prstGeom prst="rect">
              <a:avLst/>
            </a:prstGeom>
            <a:noFill/>
            <a:ln>
              <a:noFill/>
            </a:ln>
          </p:spPr>
        </p:pic>
        <p:sp>
          <p:nvSpPr>
            <p:cNvPr id="199" name="Google Shape;199;p23"/>
            <p:cNvSpPr/>
            <p:nvPr/>
          </p:nvSpPr>
          <p:spPr>
            <a:xfrm>
              <a:off x="37400" y="4208325"/>
              <a:ext cx="177600" cy="1497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3" name="Shape 203"/>
        <p:cNvGrpSpPr/>
        <p:nvPr/>
      </p:nvGrpSpPr>
      <p:grpSpPr>
        <a:xfrm>
          <a:off x="0" y="0"/>
          <a:ext cx="0" cy="0"/>
          <a:chOff x="0" y="0"/>
          <a:chExt cx="0" cy="0"/>
        </a:xfrm>
      </p:grpSpPr>
      <p:sp>
        <p:nvSpPr>
          <p:cNvPr id="204" name="Google Shape;204;p24"/>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Testing</a:t>
            </a:r>
            <a:endParaRPr/>
          </a:p>
        </p:txBody>
      </p:sp>
      <p:sp>
        <p:nvSpPr>
          <p:cNvPr id="205" name="Google Shape;205;p24"/>
          <p:cNvSpPr txBox="1"/>
          <p:nvPr>
            <p:ph idx="1" type="body"/>
          </p:nvPr>
        </p:nvSpPr>
        <p:spPr>
          <a:xfrm>
            <a:off x="311700" y="1152475"/>
            <a:ext cx="8991000" cy="3416400"/>
          </a:xfrm>
          <a:prstGeom prst="rect">
            <a:avLst/>
          </a:prstGeom>
        </p:spPr>
        <p:txBody>
          <a:bodyPr anchorCtr="0" anchor="t" bIns="91425" lIns="91425" spcFirstLastPara="1" rIns="91425" wrap="square" tIns="91425">
            <a:normAutofit lnSpcReduction="20000"/>
          </a:bodyPr>
          <a:lstStyle/>
          <a:p>
            <a:pPr indent="-361950" lvl="0" marL="457200" rtl="0" algn="l">
              <a:lnSpc>
                <a:spcPct val="200000"/>
              </a:lnSpc>
              <a:spcBef>
                <a:spcPts val="0"/>
              </a:spcBef>
              <a:spcAft>
                <a:spcPts val="0"/>
              </a:spcAft>
              <a:buSzPts val="2100"/>
              <a:buChar char="●"/>
            </a:pPr>
            <a:r>
              <a:rPr lang="en" sz="2100"/>
              <a:t>Chatbot accuracy = ability to recognize intents</a:t>
            </a:r>
            <a:endParaRPr sz="2100"/>
          </a:p>
          <a:p>
            <a:pPr indent="-361950" lvl="0" marL="457200" rtl="0" algn="l">
              <a:lnSpc>
                <a:spcPct val="200000"/>
              </a:lnSpc>
              <a:spcBef>
                <a:spcPts val="0"/>
              </a:spcBef>
              <a:spcAft>
                <a:spcPts val="0"/>
              </a:spcAft>
              <a:buSzPts val="2100"/>
              <a:buChar char="●"/>
            </a:pPr>
            <a:r>
              <a:rPr lang="en" sz="2100"/>
              <a:t>2 methods to test</a:t>
            </a:r>
            <a:endParaRPr sz="1700"/>
          </a:p>
          <a:p>
            <a:pPr indent="-361950" lvl="1" marL="914400" rtl="0" algn="l">
              <a:lnSpc>
                <a:spcPct val="200000"/>
              </a:lnSpc>
              <a:spcBef>
                <a:spcPts val="0"/>
              </a:spcBef>
              <a:spcAft>
                <a:spcPts val="0"/>
              </a:spcAft>
              <a:buSzPts val="2100"/>
              <a:buChar char="○"/>
            </a:pPr>
            <a:r>
              <a:rPr lang="en" sz="2100"/>
              <a:t>Option Based - can be done locally</a:t>
            </a:r>
            <a:endParaRPr sz="2100"/>
          </a:p>
          <a:p>
            <a:pPr indent="-361950" lvl="1" marL="914400" rtl="0" algn="l">
              <a:lnSpc>
                <a:spcPct val="200000"/>
              </a:lnSpc>
              <a:spcBef>
                <a:spcPts val="0"/>
              </a:spcBef>
              <a:spcAft>
                <a:spcPts val="0"/>
              </a:spcAft>
              <a:buSzPts val="2100"/>
              <a:buChar char="○"/>
            </a:pPr>
            <a:r>
              <a:rPr lang="en" sz="2100"/>
              <a:t>Text Based - requires extensive external testing</a:t>
            </a:r>
            <a:endParaRPr sz="2100"/>
          </a:p>
          <a:p>
            <a:pPr indent="-361950" lvl="0" marL="457200" rtl="0" algn="l">
              <a:lnSpc>
                <a:spcPct val="200000"/>
              </a:lnSpc>
              <a:spcBef>
                <a:spcPts val="0"/>
              </a:spcBef>
              <a:spcAft>
                <a:spcPts val="0"/>
              </a:spcAft>
              <a:buSzPts val="2100"/>
              <a:buChar char="●"/>
            </a:pPr>
            <a:r>
              <a:rPr lang="en" sz="2100"/>
              <a:t>IBM Watson stores conversations for intent identification analysis</a:t>
            </a:r>
            <a:endParaRPr sz="2100"/>
          </a:p>
          <a:p>
            <a:pPr indent="-361950" lvl="0" marL="457200" rtl="0" algn="l">
              <a:lnSpc>
                <a:spcPct val="200000"/>
              </a:lnSpc>
              <a:spcBef>
                <a:spcPts val="0"/>
              </a:spcBef>
              <a:spcAft>
                <a:spcPts val="0"/>
              </a:spcAft>
              <a:buSzPts val="2100"/>
              <a:buChar char="●"/>
            </a:pPr>
            <a:r>
              <a:rPr lang="en" sz="2100"/>
              <a:t>Chatbot correctly identifies Intent -&gt; add to Examples</a:t>
            </a:r>
            <a:endParaRPr sz="2100"/>
          </a:p>
        </p:txBody>
      </p:sp>
      <p:pic>
        <p:nvPicPr>
          <p:cNvPr id="206" name="Google Shape;206;p24"/>
          <p:cNvPicPr preferRelativeResize="0"/>
          <p:nvPr/>
        </p:nvPicPr>
        <p:blipFill>
          <a:blip r:embed="rId3">
            <a:alphaModFix/>
          </a:blip>
          <a:stretch>
            <a:fillRect/>
          </a:stretch>
        </p:blipFill>
        <p:spPr>
          <a:xfrm>
            <a:off x="6780575" y="1200125"/>
            <a:ext cx="2165575" cy="162420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0" name="Shape 210"/>
        <p:cNvGrpSpPr/>
        <p:nvPr/>
      </p:nvGrpSpPr>
      <p:grpSpPr>
        <a:xfrm>
          <a:off x="0" y="0"/>
          <a:ext cx="0" cy="0"/>
          <a:chOff x="0" y="0"/>
          <a:chExt cx="0" cy="0"/>
        </a:xfrm>
      </p:grpSpPr>
      <p:sp>
        <p:nvSpPr>
          <p:cNvPr id="211" name="Google Shape;211;p2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lang="en" sz="2720"/>
              <a:t>Future Work</a:t>
            </a:r>
            <a:endParaRPr sz="2720"/>
          </a:p>
        </p:txBody>
      </p:sp>
      <p:sp>
        <p:nvSpPr>
          <p:cNvPr id="212" name="Google Shape;212;p25"/>
          <p:cNvSpPr txBox="1"/>
          <p:nvPr>
            <p:ph idx="1" type="body"/>
          </p:nvPr>
        </p:nvSpPr>
        <p:spPr>
          <a:xfrm>
            <a:off x="311700" y="1463775"/>
            <a:ext cx="5447400" cy="3416400"/>
          </a:xfrm>
          <a:prstGeom prst="rect">
            <a:avLst/>
          </a:prstGeom>
        </p:spPr>
        <p:txBody>
          <a:bodyPr anchorCtr="0" anchor="t" bIns="91425" lIns="91425" spcFirstLastPara="1" rIns="91425" wrap="square" tIns="91425">
            <a:normAutofit/>
          </a:bodyPr>
          <a:lstStyle/>
          <a:p>
            <a:pPr indent="-368300" lvl="0" marL="457200" rtl="0" algn="l">
              <a:spcBef>
                <a:spcPts val="0"/>
              </a:spcBef>
              <a:spcAft>
                <a:spcPts val="0"/>
              </a:spcAft>
              <a:buSzPts val="2200"/>
              <a:buChar char="●"/>
            </a:pPr>
            <a:r>
              <a:rPr lang="en" sz="2200"/>
              <a:t>Database</a:t>
            </a:r>
            <a:r>
              <a:rPr lang="en" sz="2200"/>
              <a:t> integration</a:t>
            </a:r>
            <a:endParaRPr sz="2200"/>
          </a:p>
          <a:p>
            <a:pPr indent="-342900" lvl="1" marL="914400" rtl="0" algn="l">
              <a:spcBef>
                <a:spcPts val="0"/>
              </a:spcBef>
              <a:spcAft>
                <a:spcPts val="0"/>
              </a:spcAft>
              <a:buSzPts val="1800"/>
              <a:buChar char="○"/>
            </a:pPr>
            <a:r>
              <a:rPr lang="en" sz="1800"/>
              <a:t>Personalized responses</a:t>
            </a:r>
            <a:endParaRPr sz="1800"/>
          </a:p>
          <a:p>
            <a:pPr indent="-342900" lvl="2" marL="1371600" rtl="0" algn="l">
              <a:spcBef>
                <a:spcPts val="0"/>
              </a:spcBef>
              <a:spcAft>
                <a:spcPts val="0"/>
              </a:spcAft>
              <a:buSzPts val="1800"/>
              <a:buChar char="■"/>
            </a:pPr>
            <a:r>
              <a:rPr lang="en" sz="1800"/>
              <a:t>Name of your advisor, GPA info, course recommendations, etc</a:t>
            </a:r>
            <a:endParaRPr sz="1800"/>
          </a:p>
          <a:p>
            <a:pPr indent="-368300" lvl="0" marL="457200" rtl="0" algn="l">
              <a:spcBef>
                <a:spcPts val="0"/>
              </a:spcBef>
              <a:spcAft>
                <a:spcPts val="0"/>
              </a:spcAft>
              <a:buSzPts val="2200"/>
              <a:buChar char="●"/>
            </a:pPr>
            <a:r>
              <a:rPr lang="en" sz="2200"/>
              <a:t>Maintenance</a:t>
            </a:r>
            <a:r>
              <a:rPr lang="en" sz="2200"/>
              <a:t> and upkeep</a:t>
            </a:r>
            <a:endParaRPr sz="2200"/>
          </a:p>
          <a:p>
            <a:pPr indent="-342900" lvl="1" marL="914400" rtl="0" algn="l">
              <a:spcBef>
                <a:spcPts val="0"/>
              </a:spcBef>
              <a:spcAft>
                <a:spcPts val="0"/>
              </a:spcAft>
              <a:buSzPts val="1800"/>
              <a:buChar char="○"/>
            </a:pPr>
            <a:r>
              <a:rPr lang="en" sz="1800"/>
              <a:t>Update with new</a:t>
            </a:r>
            <a:r>
              <a:rPr lang="en" sz="1800"/>
              <a:t> information</a:t>
            </a:r>
            <a:endParaRPr sz="1800"/>
          </a:p>
          <a:p>
            <a:pPr indent="-342900" lvl="1" marL="914400" rtl="0" algn="l">
              <a:spcBef>
                <a:spcPts val="0"/>
              </a:spcBef>
              <a:spcAft>
                <a:spcPts val="0"/>
              </a:spcAft>
              <a:buSzPts val="1800"/>
              <a:buChar char="○"/>
            </a:pPr>
            <a:r>
              <a:rPr lang="en" sz="1800"/>
              <a:t>Add intents as they arise</a:t>
            </a:r>
            <a:endParaRPr sz="1800"/>
          </a:p>
          <a:p>
            <a:pPr indent="-368300" lvl="0" marL="457200" rtl="0" algn="l">
              <a:spcBef>
                <a:spcPts val="0"/>
              </a:spcBef>
              <a:spcAft>
                <a:spcPts val="0"/>
              </a:spcAft>
              <a:buSzPts val="2200"/>
              <a:buChar char="●"/>
            </a:pPr>
            <a:r>
              <a:rPr lang="en" sz="2200"/>
              <a:t>More examples</a:t>
            </a:r>
            <a:endParaRPr sz="2200"/>
          </a:p>
          <a:p>
            <a:pPr indent="-342900" lvl="1" marL="914400" rtl="0" algn="l">
              <a:spcBef>
                <a:spcPts val="0"/>
              </a:spcBef>
              <a:spcAft>
                <a:spcPts val="0"/>
              </a:spcAft>
              <a:buSzPts val="1800"/>
              <a:buChar char="○"/>
            </a:pPr>
            <a:r>
              <a:rPr lang="en" sz="1800"/>
              <a:t>Increase t</a:t>
            </a:r>
            <a:r>
              <a:rPr lang="en" sz="1800"/>
              <a:t>ext recognition accuracy</a:t>
            </a:r>
            <a:endParaRPr sz="1800"/>
          </a:p>
        </p:txBody>
      </p:sp>
      <p:pic>
        <p:nvPicPr>
          <p:cNvPr id="213" name="Google Shape;213;p25"/>
          <p:cNvPicPr preferRelativeResize="0"/>
          <p:nvPr/>
        </p:nvPicPr>
        <p:blipFill>
          <a:blip r:embed="rId3">
            <a:alphaModFix/>
          </a:blip>
          <a:stretch>
            <a:fillRect/>
          </a:stretch>
        </p:blipFill>
        <p:spPr>
          <a:xfrm>
            <a:off x="5911500" y="1398725"/>
            <a:ext cx="3080100" cy="308010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7" name="Shape 217"/>
        <p:cNvGrpSpPr/>
        <p:nvPr/>
      </p:nvGrpSpPr>
      <p:grpSpPr>
        <a:xfrm>
          <a:off x="0" y="0"/>
          <a:ext cx="0" cy="0"/>
          <a:chOff x="0" y="0"/>
          <a:chExt cx="0" cy="0"/>
        </a:xfrm>
      </p:grpSpPr>
      <p:sp>
        <p:nvSpPr>
          <p:cNvPr id="218" name="Google Shape;218;p26"/>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Acknowledgements &amp; </a:t>
            </a:r>
            <a:r>
              <a:rPr lang="en"/>
              <a:t>References</a:t>
            </a:r>
            <a:endParaRPr/>
          </a:p>
        </p:txBody>
      </p:sp>
      <p:sp>
        <p:nvSpPr>
          <p:cNvPr id="219" name="Google Shape;219;p26"/>
          <p:cNvSpPr txBox="1"/>
          <p:nvPr>
            <p:ph idx="1" type="body"/>
          </p:nvPr>
        </p:nvSpPr>
        <p:spPr>
          <a:xfrm>
            <a:off x="0" y="1152475"/>
            <a:ext cx="9258300" cy="393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i="1" lang="en" sz="1700">
                <a:solidFill>
                  <a:srgbClr val="630031"/>
                </a:solidFill>
              </a:rPr>
              <a:t>Client - Professor Sally Hamouda</a:t>
            </a:r>
            <a:endParaRPr i="1" sz="1700">
              <a:solidFill>
                <a:srgbClr val="630031"/>
              </a:solidFill>
            </a:endParaRPr>
          </a:p>
          <a:p>
            <a:pPr indent="0" lvl="0" marL="0" rtl="0" algn="l">
              <a:lnSpc>
                <a:spcPct val="115000"/>
              </a:lnSpc>
              <a:spcBef>
                <a:spcPts val="1200"/>
              </a:spcBef>
              <a:spcAft>
                <a:spcPts val="0"/>
              </a:spcAft>
              <a:buNone/>
            </a:pPr>
            <a:r>
              <a:t/>
            </a:r>
            <a:endParaRPr sz="100">
              <a:solidFill>
                <a:srgbClr val="630031"/>
              </a:solidFill>
            </a:endParaRPr>
          </a:p>
          <a:p>
            <a:pPr indent="0" lvl="0" marL="0" rtl="0" algn="l">
              <a:lnSpc>
                <a:spcPct val="115000"/>
              </a:lnSpc>
              <a:spcBef>
                <a:spcPts val="1200"/>
              </a:spcBef>
              <a:spcAft>
                <a:spcPts val="0"/>
              </a:spcAft>
              <a:buNone/>
            </a:pPr>
            <a:r>
              <a:rPr lang="en" sz="1700"/>
              <a:t>How Chatbots Work </a:t>
            </a:r>
            <a:r>
              <a:rPr lang="en" sz="1700" u="sng">
                <a:solidFill>
                  <a:schemeClr val="accent5"/>
                </a:solidFill>
                <a:hlinkClick r:id="rId3">
                  <a:extLst>
                    <a:ext uri="{A12FA001-AC4F-418D-AE19-62706E023703}">
                      <ahyp:hlinkClr val="tx"/>
                    </a:ext>
                  </a:extLst>
                </a:hlinkClick>
              </a:rPr>
              <a:t>https://bigdata-madesimple.com/how-do-chatbots-work-an-overview-of-the-architecture-of-a-chatbot/</a:t>
            </a:r>
            <a:endParaRPr sz="1700"/>
          </a:p>
          <a:p>
            <a:pPr indent="0" lvl="0" marL="0" rtl="0" algn="l">
              <a:lnSpc>
                <a:spcPct val="115000"/>
              </a:lnSpc>
              <a:spcBef>
                <a:spcPts val="1200"/>
              </a:spcBef>
              <a:spcAft>
                <a:spcPts val="0"/>
              </a:spcAft>
              <a:buNone/>
            </a:pPr>
            <a:r>
              <a:rPr lang="en" sz="1700"/>
              <a:t>IBM Watson Assistant </a:t>
            </a:r>
            <a:r>
              <a:rPr lang="en" sz="1700" u="sng">
                <a:solidFill>
                  <a:schemeClr val="hlink"/>
                </a:solidFill>
                <a:hlinkClick r:id="rId4"/>
              </a:rPr>
              <a:t>https://cloud.ibm.com/docs/assistant?topic=assistant-index</a:t>
            </a:r>
            <a:endParaRPr sz="1700"/>
          </a:p>
          <a:p>
            <a:pPr indent="0" lvl="0" marL="0" rtl="0" algn="l">
              <a:lnSpc>
                <a:spcPct val="115000"/>
              </a:lnSpc>
              <a:spcBef>
                <a:spcPts val="0"/>
              </a:spcBef>
              <a:spcAft>
                <a:spcPts val="0"/>
              </a:spcAft>
              <a:buNone/>
            </a:pPr>
            <a:r>
              <a:rPr lang="en" sz="1700"/>
              <a:t>IBM Watson Assitant Forum </a:t>
            </a:r>
            <a:r>
              <a:rPr lang="en" sz="1700" u="sng">
                <a:solidFill>
                  <a:schemeClr val="hlink"/>
                </a:solidFill>
                <a:hlinkClick r:id="rId5"/>
              </a:rPr>
              <a:t>https://community.ibm.com/community/user/watsonapps/communities/community-home?CommunityKey=7a3dc5ba-3018-452d-9a43-a49dc6819633</a:t>
            </a:r>
            <a:r>
              <a:rPr lang="en" sz="1700"/>
              <a:t> </a:t>
            </a:r>
            <a:endParaRPr sz="1700"/>
          </a:p>
          <a:p>
            <a:pPr indent="0" lvl="0" marL="0" rtl="0" algn="l">
              <a:lnSpc>
                <a:spcPct val="115000"/>
              </a:lnSpc>
              <a:spcBef>
                <a:spcPts val="0"/>
              </a:spcBef>
              <a:spcAft>
                <a:spcPts val="0"/>
              </a:spcAft>
              <a:buClr>
                <a:schemeClr val="dk1"/>
              </a:buClr>
              <a:buSzPts val="1100"/>
              <a:buFont typeface="Arial"/>
              <a:buNone/>
            </a:pPr>
            <a:r>
              <a:rPr lang="en" sz="1700"/>
              <a:t>LUIS </a:t>
            </a:r>
            <a:r>
              <a:rPr lang="en" sz="1700" u="sng">
                <a:solidFill>
                  <a:schemeClr val="hlink"/>
                </a:solidFill>
                <a:hlinkClick r:id="rId6"/>
              </a:rPr>
              <a:t>https://docs.microsoft.com/en-us/azure/cognitive-services/luis/what-is-luis</a:t>
            </a:r>
            <a:r>
              <a:rPr lang="en" sz="1700"/>
              <a:t> </a:t>
            </a:r>
            <a:endParaRPr sz="1700"/>
          </a:p>
          <a:p>
            <a:pPr indent="0" lvl="0" marL="0" rtl="0" algn="l">
              <a:lnSpc>
                <a:spcPct val="115000"/>
              </a:lnSpc>
              <a:spcBef>
                <a:spcPts val="0"/>
              </a:spcBef>
              <a:spcAft>
                <a:spcPts val="0"/>
              </a:spcAft>
              <a:buClr>
                <a:schemeClr val="dk1"/>
              </a:buClr>
              <a:buSzPts val="1100"/>
              <a:buFont typeface="Arial"/>
              <a:buNone/>
            </a:pPr>
            <a:r>
              <a:rPr lang="en" sz="1700"/>
              <a:t>VT CS Advising </a:t>
            </a:r>
            <a:r>
              <a:rPr lang="en" sz="1700" u="sng">
                <a:solidFill>
                  <a:schemeClr val="accent5"/>
                </a:solidFill>
                <a:hlinkClick r:id="rId7">
                  <a:extLst>
                    <a:ext uri="{A12FA001-AC4F-418D-AE19-62706E023703}">
                      <ahyp:hlinkClr val="tx"/>
                    </a:ext>
                  </a:extLst>
                </a:hlinkClick>
              </a:rPr>
              <a:t>https://cs.vt.edu/Undergraduate/StudentServices.html</a:t>
            </a:r>
            <a:r>
              <a:rPr lang="en" sz="1700"/>
              <a:t> </a:t>
            </a:r>
            <a:endParaRPr sz="1700"/>
          </a:p>
          <a:p>
            <a:pPr indent="0" lvl="0" marL="0" rtl="0" algn="l">
              <a:lnSpc>
                <a:spcPct val="115000"/>
              </a:lnSpc>
              <a:spcBef>
                <a:spcPts val="0"/>
              </a:spcBef>
              <a:spcAft>
                <a:spcPts val="0"/>
              </a:spcAft>
              <a:buClr>
                <a:schemeClr val="dk1"/>
              </a:buClr>
              <a:buSzPts val="1100"/>
              <a:buFont typeface="Arial"/>
              <a:buNone/>
            </a:pPr>
            <a:r>
              <a:rPr lang="en" sz="1700"/>
              <a:t>VT CS Undergraduate Handbook </a:t>
            </a:r>
            <a:r>
              <a:rPr lang="en" sz="1700" u="sng">
                <a:solidFill>
                  <a:schemeClr val="accent5"/>
                </a:solidFill>
                <a:hlinkClick r:id="rId8">
                  <a:extLst>
                    <a:ext uri="{A12FA001-AC4F-418D-AE19-62706E023703}">
                      <ahyp:hlinkClr val="tx"/>
                    </a:ext>
                  </a:extLst>
                </a:hlinkClick>
              </a:rPr>
              <a:t>https://cs.vt.edu/Undergraduate/Undergradhandbook.html</a:t>
            </a:r>
            <a:r>
              <a:rPr lang="en" sz="1700"/>
              <a:t> </a:t>
            </a:r>
            <a:endParaRPr sz="17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 name="Shape 64"/>
        <p:cNvGrpSpPr/>
        <p:nvPr/>
      </p:nvGrpSpPr>
      <p:grpSpPr>
        <a:xfrm>
          <a:off x="0" y="0"/>
          <a:ext cx="0" cy="0"/>
          <a:chOff x="0" y="0"/>
          <a:chExt cx="0" cy="0"/>
        </a:xfrm>
      </p:grpSpPr>
      <p:sp>
        <p:nvSpPr>
          <p:cNvPr id="65" name="Google Shape;65;p14"/>
          <p:cNvSpPr/>
          <p:nvPr/>
        </p:nvSpPr>
        <p:spPr>
          <a:xfrm>
            <a:off x="4572000" y="0"/>
            <a:ext cx="4572000" cy="5143500"/>
          </a:xfrm>
          <a:prstGeom prst="rect">
            <a:avLst/>
          </a:prstGeom>
          <a:solidFill>
            <a:srgbClr val="49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 name="Google Shape;66;p14"/>
          <p:cNvSpPr txBox="1"/>
          <p:nvPr>
            <p:ph type="title"/>
          </p:nvPr>
        </p:nvSpPr>
        <p:spPr>
          <a:xfrm>
            <a:off x="265500" y="1233175"/>
            <a:ext cx="4045200" cy="1482300"/>
          </a:xfrm>
          <a:prstGeom prst="rect">
            <a:avLst/>
          </a:prstGeom>
          <a:effectLst>
            <a:outerShdw blurRad="57150" rotWithShape="0" algn="bl" dir="5400000" dist="19050">
              <a:srgbClr val="000000">
                <a:alpha val="50000"/>
              </a:srgbClr>
            </a:outerShdw>
          </a:effectLst>
        </p:spPr>
        <p:txBody>
          <a:bodyPr anchorCtr="0" anchor="b" bIns="91425" lIns="91425" spcFirstLastPara="1" rIns="91425" wrap="square" tIns="91425">
            <a:normAutofit/>
          </a:bodyPr>
          <a:lstStyle/>
          <a:p>
            <a:pPr indent="0" lvl="0" marL="0" rtl="0" algn="ctr">
              <a:spcBef>
                <a:spcPts val="0"/>
              </a:spcBef>
              <a:spcAft>
                <a:spcPts val="0"/>
              </a:spcAft>
              <a:buNone/>
            </a:pPr>
            <a:r>
              <a:rPr b="1" lang="en">
                <a:latin typeface="Karla"/>
                <a:ea typeface="Karla"/>
                <a:cs typeface="Karla"/>
                <a:sym typeface="Karla"/>
              </a:rPr>
              <a:t>Outline</a:t>
            </a:r>
            <a:endParaRPr b="1">
              <a:latin typeface="Karla"/>
              <a:ea typeface="Karla"/>
              <a:cs typeface="Karla"/>
              <a:sym typeface="Karla"/>
            </a:endParaRPr>
          </a:p>
        </p:txBody>
      </p:sp>
      <p:sp>
        <p:nvSpPr>
          <p:cNvPr id="67" name="Google Shape;67;p14"/>
          <p:cNvSpPr txBox="1"/>
          <p:nvPr>
            <p:ph idx="2" type="body"/>
          </p:nvPr>
        </p:nvSpPr>
        <p:spPr>
          <a:xfrm>
            <a:off x="4572000" y="296025"/>
            <a:ext cx="4427100" cy="4529400"/>
          </a:xfrm>
          <a:prstGeom prst="rect">
            <a:avLst/>
          </a:prstGeom>
          <a:effectLst>
            <a:outerShdw blurRad="57150" rotWithShape="0" algn="bl" dir="5400000" dist="19050">
              <a:srgbClr val="000000">
                <a:alpha val="50000"/>
              </a:srgbClr>
            </a:outerShdw>
          </a:effectLst>
        </p:spPr>
        <p:txBody>
          <a:bodyPr anchorCtr="0" anchor="ctr" bIns="91425" lIns="91425" spcFirstLastPara="1" rIns="91425" wrap="square" tIns="91425">
            <a:normAutofit/>
          </a:bodyPr>
          <a:lstStyle/>
          <a:p>
            <a:pPr indent="-349250" lvl="0" marL="457200" rtl="0" algn="l">
              <a:lnSpc>
                <a:spcPct val="200000"/>
              </a:lnSpc>
              <a:spcBef>
                <a:spcPts val="0"/>
              </a:spcBef>
              <a:spcAft>
                <a:spcPts val="0"/>
              </a:spcAft>
              <a:buClr>
                <a:schemeClr val="lt2"/>
              </a:buClr>
              <a:buSzPts val="1900"/>
              <a:buChar char="-"/>
            </a:pPr>
            <a:r>
              <a:rPr lang="en" sz="2200">
                <a:solidFill>
                  <a:schemeClr val="lt2"/>
                </a:solidFill>
              </a:rPr>
              <a:t>Project Overview</a:t>
            </a:r>
            <a:endParaRPr sz="2200">
              <a:solidFill>
                <a:schemeClr val="lt2"/>
              </a:solidFill>
            </a:endParaRPr>
          </a:p>
          <a:p>
            <a:pPr indent="-368300" lvl="0" marL="457200" rtl="0" algn="l">
              <a:lnSpc>
                <a:spcPct val="200000"/>
              </a:lnSpc>
              <a:spcBef>
                <a:spcPts val="0"/>
              </a:spcBef>
              <a:spcAft>
                <a:spcPts val="0"/>
              </a:spcAft>
              <a:buClr>
                <a:schemeClr val="lt2"/>
              </a:buClr>
              <a:buSzPts val="2200"/>
              <a:buChar char="-"/>
            </a:pPr>
            <a:r>
              <a:rPr lang="en" sz="2200">
                <a:solidFill>
                  <a:schemeClr val="lt2"/>
                </a:solidFill>
              </a:rPr>
              <a:t>Timeline</a:t>
            </a:r>
            <a:endParaRPr sz="2200">
              <a:solidFill>
                <a:schemeClr val="lt2"/>
              </a:solidFill>
            </a:endParaRPr>
          </a:p>
          <a:p>
            <a:pPr indent="-368300" lvl="0" marL="457200" rtl="0" algn="l">
              <a:lnSpc>
                <a:spcPct val="200000"/>
              </a:lnSpc>
              <a:spcBef>
                <a:spcPts val="0"/>
              </a:spcBef>
              <a:spcAft>
                <a:spcPts val="0"/>
              </a:spcAft>
              <a:buClr>
                <a:schemeClr val="lt2"/>
              </a:buClr>
              <a:buSzPts val="2200"/>
              <a:buChar char="-"/>
            </a:pPr>
            <a:r>
              <a:rPr lang="en" sz="2200">
                <a:solidFill>
                  <a:schemeClr val="lt2"/>
                </a:solidFill>
              </a:rPr>
              <a:t>Deliverables</a:t>
            </a:r>
            <a:endParaRPr sz="2200">
              <a:solidFill>
                <a:schemeClr val="lt2"/>
              </a:solidFill>
            </a:endParaRPr>
          </a:p>
          <a:p>
            <a:pPr indent="-368300" lvl="0" marL="457200" rtl="0" algn="l">
              <a:lnSpc>
                <a:spcPct val="200000"/>
              </a:lnSpc>
              <a:spcBef>
                <a:spcPts val="0"/>
              </a:spcBef>
              <a:spcAft>
                <a:spcPts val="0"/>
              </a:spcAft>
              <a:buClr>
                <a:schemeClr val="lt2"/>
              </a:buClr>
              <a:buSzPts val="2200"/>
              <a:buChar char="-"/>
            </a:pPr>
            <a:r>
              <a:rPr lang="en" sz="2200">
                <a:solidFill>
                  <a:schemeClr val="lt2"/>
                </a:solidFill>
              </a:rPr>
              <a:t>Testing</a:t>
            </a:r>
            <a:endParaRPr sz="2200">
              <a:solidFill>
                <a:schemeClr val="lt2"/>
              </a:solidFill>
            </a:endParaRPr>
          </a:p>
          <a:p>
            <a:pPr indent="-368300" lvl="0" marL="457200" rtl="0" algn="l">
              <a:lnSpc>
                <a:spcPct val="200000"/>
              </a:lnSpc>
              <a:spcBef>
                <a:spcPts val="0"/>
              </a:spcBef>
              <a:spcAft>
                <a:spcPts val="0"/>
              </a:spcAft>
              <a:buClr>
                <a:schemeClr val="lt2"/>
              </a:buClr>
              <a:buSzPts val="2200"/>
              <a:buChar char="-"/>
            </a:pPr>
            <a:r>
              <a:rPr lang="en" sz="2200">
                <a:solidFill>
                  <a:schemeClr val="lt2"/>
                </a:solidFill>
              </a:rPr>
              <a:t>Future Work</a:t>
            </a:r>
            <a:endParaRPr sz="2200">
              <a:solidFill>
                <a:schemeClr val="lt2"/>
              </a:solidFill>
            </a:endParaRPr>
          </a:p>
          <a:p>
            <a:pPr indent="-349250" lvl="0" marL="457200" rtl="0" algn="l">
              <a:lnSpc>
                <a:spcPct val="200000"/>
              </a:lnSpc>
              <a:spcBef>
                <a:spcPts val="0"/>
              </a:spcBef>
              <a:spcAft>
                <a:spcPts val="0"/>
              </a:spcAft>
              <a:buClr>
                <a:schemeClr val="lt2"/>
              </a:buClr>
              <a:buSzPts val="1900"/>
              <a:buChar char="-"/>
            </a:pPr>
            <a:r>
              <a:rPr lang="en" sz="1900">
                <a:solidFill>
                  <a:schemeClr val="lt2"/>
                </a:solidFill>
              </a:rPr>
              <a:t>Acknowledgements &amp; References</a:t>
            </a:r>
            <a:endParaRPr sz="1900">
              <a:solidFill>
                <a:schemeClr val="lt2"/>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 name="Shape 71"/>
        <p:cNvGrpSpPr/>
        <p:nvPr/>
      </p:nvGrpSpPr>
      <p:grpSpPr>
        <a:xfrm>
          <a:off x="0" y="0"/>
          <a:ext cx="0" cy="0"/>
          <a:chOff x="0" y="0"/>
          <a:chExt cx="0" cy="0"/>
        </a:xfrm>
      </p:grpSpPr>
      <p:sp>
        <p:nvSpPr>
          <p:cNvPr id="72" name="Google Shape;72;p15"/>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Project Overview</a:t>
            </a:r>
            <a:endParaRPr/>
          </a:p>
        </p:txBody>
      </p:sp>
      <p:sp>
        <p:nvSpPr>
          <p:cNvPr id="73" name="Google Shape;73;p15"/>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900"/>
              <a:t>Virtual assistant for Virginia Tech Computer Science Advising</a:t>
            </a:r>
            <a:endParaRPr sz="1900"/>
          </a:p>
          <a:p>
            <a:pPr indent="0" lvl="0" marL="0" rtl="0" algn="l">
              <a:lnSpc>
                <a:spcPct val="115000"/>
              </a:lnSpc>
              <a:spcBef>
                <a:spcPts val="1200"/>
              </a:spcBef>
              <a:spcAft>
                <a:spcPts val="0"/>
              </a:spcAft>
              <a:buNone/>
            </a:pPr>
            <a:r>
              <a:rPr lang="en" sz="1900"/>
              <a:t>Provides answers to FAQs related to</a:t>
            </a:r>
            <a:endParaRPr sz="1900"/>
          </a:p>
          <a:p>
            <a:pPr indent="-349250" lvl="0" marL="457200" rtl="0" algn="l">
              <a:lnSpc>
                <a:spcPct val="115000"/>
              </a:lnSpc>
              <a:spcBef>
                <a:spcPts val="1200"/>
              </a:spcBef>
              <a:spcAft>
                <a:spcPts val="0"/>
              </a:spcAft>
              <a:buSzPts val="1900"/>
              <a:buChar char="●"/>
            </a:pPr>
            <a:r>
              <a:rPr lang="en" sz="1900"/>
              <a:t>Advising</a:t>
            </a:r>
            <a:endParaRPr sz="1900"/>
          </a:p>
          <a:p>
            <a:pPr indent="-349250" lvl="0" marL="457200" rtl="0" algn="l">
              <a:lnSpc>
                <a:spcPct val="115000"/>
              </a:lnSpc>
              <a:spcBef>
                <a:spcPts val="0"/>
              </a:spcBef>
              <a:spcAft>
                <a:spcPts val="0"/>
              </a:spcAft>
              <a:buSzPts val="1900"/>
              <a:buChar char="●"/>
            </a:pPr>
            <a:r>
              <a:rPr lang="en" sz="1900"/>
              <a:t>Force add requests</a:t>
            </a:r>
            <a:endParaRPr sz="1900"/>
          </a:p>
          <a:p>
            <a:pPr indent="-342900" lvl="0" marL="457200" rtl="0" algn="l">
              <a:lnSpc>
                <a:spcPct val="115000"/>
              </a:lnSpc>
              <a:spcBef>
                <a:spcPts val="0"/>
              </a:spcBef>
              <a:spcAft>
                <a:spcPts val="0"/>
              </a:spcAft>
              <a:buSzPts val="1800"/>
              <a:buChar char="●"/>
            </a:pPr>
            <a:r>
              <a:rPr lang="en" sz="1900"/>
              <a:t>Funding and more</a:t>
            </a:r>
            <a:r>
              <a:rPr lang="en" sz="1500"/>
              <a:t> </a:t>
            </a:r>
            <a:endParaRPr sz="1900"/>
          </a:p>
          <a:p>
            <a:pPr indent="0" lvl="0" marL="0" rtl="0" algn="l">
              <a:spcBef>
                <a:spcPts val="1200"/>
              </a:spcBef>
              <a:spcAft>
                <a:spcPts val="0"/>
              </a:spcAft>
              <a:buNone/>
            </a:pPr>
            <a:r>
              <a:t/>
            </a:r>
            <a:endParaRPr sz="200"/>
          </a:p>
          <a:p>
            <a:pPr indent="0" lvl="0" marL="0" rtl="0" algn="l">
              <a:spcBef>
                <a:spcPts val="1200"/>
              </a:spcBef>
              <a:spcAft>
                <a:spcPts val="0"/>
              </a:spcAft>
              <a:buNone/>
            </a:pPr>
            <a:r>
              <a:rPr lang="en" sz="1900"/>
              <a:t>Relieve a burden from advisors &amp; professors</a:t>
            </a:r>
            <a:endParaRPr sz="1900"/>
          </a:p>
          <a:p>
            <a:pPr indent="-349250" lvl="0" marL="457200" rtl="0" algn="l">
              <a:spcBef>
                <a:spcPts val="1200"/>
              </a:spcBef>
              <a:spcAft>
                <a:spcPts val="0"/>
              </a:spcAft>
              <a:buSzPts val="1900"/>
              <a:buChar char="●"/>
            </a:pPr>
            <a:r>
              <a:rPr lang="en" sz="1900"/>
              <a:t>Less repetitive questions</a:t>
            </a:r>
            <a:endParaRPr sz="1900"/>
          </a:p>
          <a:p>
            <a:pPr indent="-349250" lvl="0" marL="457200" rtl="0" algn="l">
              <a:spcBef>
                <a:spcPts val="0"/>
              </a:spcBef>
              <a:spcAft>
                <a:spcPts val="0"/>
              </a:spcAft>
              <a:buSzPts val="1900"/>
              <a:buChar char="●"/>
            </a:pPr>
            <a:r>
              <a:rPr lang="en" sz="1900"/>
              <a:t>More time for important work</a:t>
            </a:r>
            <a:endParaRPr sz="1900"/>
          </a:p>
        </p:txBody>
      </p:sp>
      <p:pic>
        <p:nvPicPr>
          <p:cNvPr id="74" name="Google Shape;74;p15"/>
          <p:cNvPicPr preferRelativeResize="0"/>
          <p:nvPr/>
        </p:nvPicPr>
        <p:blipFill>
          <a:blip r:embed="rId3">
            <a:alphaModFix/>
          </a:blip>
          <a:stretch>
            <a:fillRect/>
          </a:stretch>
        </p:blipFill>
        <p:spPr>
          <a:xfrm>
            <a:off x="5692648" y="1909150"/>
            <a:ext cx="3451350" cy="244805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 name="Shape 78"/>
        <p:cNvGrpSpPr/>
        <p:nvPr/>
      </p:nvGrpSpPr>
      <p:grpSpPr>
        <a:xfrm>
          <a:off x="0" y="0"/>
          <a:ext cx="0" cy="0"/>
          <a:chOff x="0" y="0"/>
          <a:chExt cx="0" cy="0"/>
        </a:xfrm>
      </p:grpSpPr>
      <p:sp>
        <p:nvSpPr>
          <p:cNvPr id="79" name="Google Shape;79;p16"/>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Timeline</a:t>
            </a:r>
            <a:endParaRPr/>
          </a:p>
        </p:txBody>
      </p:sp>
      <p:sp>
        <p:nvSpPr>
          <p:cNvPr id="80" name="Google Shape;80;p16"/>
          <p:cNvSpPr/>
          <p:nvPr/>
        </p:nvSpPr>
        <p:spPr>
          <a:xfrm>
            <a:off x="183750" y="2923575"/>
            <a:ext cx="8700900" cy="536100"/>
          </a:xfrm>
          <a:prstGeom prst="leftRightArrow">
            <a:avLst>
              <a:gd fmla="val 50000" name="adj1"/>
              <a:gd fmla="val 50000" name="adj2"/>
            </a:avLst>
          </a:prstGeom>
          <a:solidFill>
            <a:srgbClr val="49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chemeClr val="dk1"/>
              </a:solidFill>
            </a:endParaRPr>
          </a:p>
        </p:txBody>
      </p:sp>
      <p:grpSp>
        <p:nvGrpSpPr>
          <p:cNvPr id="81" name="Google Shape;81;p16"/>
          <p:cNvGrpSpPr/>
          <p:nvPr/>
        </p:nvGrpSpPr>
        <p:grpSpPr>
          <a:xfrm>
            <a:off x="1074850" y="2880700"/>
            <a:ext cx="231600" cy="430025"/>
            <a:chOff x="1295100" y="3043700"/>
            <a:chExt cx="231600" cy="430025"/>
          </a:xfrm>
        </p:grpSpPr>
        <p:sp>
          <p:nvSpPr>
            <p:cNvPr id="82" name="Google Shape;82;p16"/>
            <p:cNvSpPr/>
            <p:nvPr/>
          </p:nvSpPr>
          <p:spPr>
            <a:xfrm>
              <a:off x="1295100" y="3235525"/>
              <a:ext cx="231600" cy="238200"/>
            </a:xfrm>
            <a:prstGeom prst="ellipse">
              <a:avLst/>
            </a:prstGeom>
            <a:solidFill>
              <a:srgbClr val="490000"/>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3" name="Google Shape;83;p16"/>
            <p:cNvSpPr/>
            <p:nvPr/>
          </p:nvSpPr>
          <p:spPr>
            <a:xfrm>
              <a:off x="1372650" y="3043700"/>
              <a:ext cx="76500" cy="339000"/>
            </a:xfrm>
            <a:prstGeom prst="rect">
              <a:avLst/>
            </a:prstGeom>
            <a:solidFill>
              <a:srgbClr val="490000"/>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84" name="Google Shape;84;p16"/>
          <p:cNvGrpSpPr/>
          <p:nvPr/>
        </p:nvGrpSpPr>
        <p:grpSpPr>
          <a:xfrm rot="10800000">
            <a:off x="2443300" y="3082325"/>
            <a:ext cx="231600" cy="430025"/>
            <a:chOff x="1295100" y="3043700"/>
            <a:chExt cx="231600" cy="430025"/>
          </a:xfrm>
        </p:grpSpPr>
        <p:sp>
          <p:nvSpPr>
            <p:cNvPr id="85" name="Google Shape;85;p16"/>
            <p:cNvSpPr/>
            <p:nvPr/>
          </p:nvSpPr>
          <p:spPr>
            <a:xfrm>
              <a:off x="1295100" y="3235525"/>
              <a:ext cx="231600" cy="238200"/>
            </a:xfrm>
            <a:prstGeom prst="ellipse">
              <a:avLst/>
            </a:prstGeom>
            <a:solidFill>
              <a:srgbClr val="490000"/>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6" name="Google Shape;86;p16"/>
            <p:cNvSpPr/>
            <p:nvPr/>
          </p:nvSpPr>
          <p:spPr>
            <a:xfrm>
              <a:off x="1372650" y="3043700"/>
              <a:ext cx="76500" cy="339000"/>
            </a:xfrm>
            <a:prstGeom prst="rect">
              <a:avLst/>
            </a:prstGeom>
            <a:solidFill>
              <a:srgbClr val="490000"/>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87" name="Google Shape;87;p16"/>
          <p:cNvGrpSpPr/>
          <p:nvPr/>
        </p:nvGrpSpPr>
        <p:grpSpPr>
          <a:xfrm>
            <a:off x="3811750" y="2880700"/>
            <a:ext cx="231600" cy="430025"/>
            <a:chOff x="1295100" y="3043700"/>
            <a:chExt cx="231600" cy="430025"/>
          </a:xfrm>
        </p:grpSpPr>
        <p:sp>
          <p:nvSpPr>
            <p:cNvPr id="88" name="Google Shape;88;p16"/>
            <p:cNvSpPr/>
            <p:nvPr/>
          </p:nvSpPr>
          <p:spPr>
            <a:xfrm>
              <a:off x="1295100" y="3235525"/>
              <a:ext cx="231600" cy="238200"/>
            </a:xfrm>
            <a:prstGeom prst="ellipse">
              <a:avLst/>
            </a:prstGeom>
            <a:solidFill>
              <a:srgbClr val="490000"/>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9" name="Google Shape;89;p16"/>
            <p:cNvSpPr/>
            <p:nvPr/>
          </p:nvSpPr>
          <p:spPr>
            <a:xfrm>
              <a:off x="1372650" y="3043700"/>
              <a:ext cx="76500" cy="339000"/>
            </a:xfrm>
            <a:prstGeom prst="rect">
              <a:avLst/>
            </a:prstGeom>
            <a:solidFill>
              <a:srgbClr val="490000"/>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90" name="Google Shape;90;p16"/>
          <p:cNvGrpSpPr/>
          <p:nvPr/>
        </p:nvGrpSpPr>
        <p:grpSpPr>
          <a:xfrm rot="10800000">
            <a:off x="5180188" y="3082325"/>
            <a:ext cx="231600" cy="430025"/>
            <a:chOff x="1295100" y="3043700"/>
            <a:chExt cx="231600" cy="430025"/>
          </a:xfrm>
        </p:grpSpPr>
        <p:sp>
          <p:nvSpPr>
            <p:cNvPr id="91" name="Google Shape;91;p16"/>
            <p:cNvSpPr/>
            <p:nvPr/>
          </p:nvSpPr>
          <p:spPr>
            <a:xfrm>
              <a:off x="1295100" y="3235525"/>
              <a:ext cx="231600" cy="238200"/>
            </a:xfrm>
            <a:prstGeom prst="ellipse">
              <a:avLst/>
            </a:prstGeom>
            <a:solidFill>
              <a:srgbClr val="490000"/>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2" name="Google Shape;92;p16"/>
            <p:cNvSpPr/>
            <p:nvPr/>
          </p:nvSpPr>
          <p:spPr>
            <a:xfrm>
              <a:off x="1372650" y="3043700"/>
              <a:ext cx="76500" cy="339000"/>
            </a:xfrm>
            <a:prstGeom prst="rect">
              <a:avLst/>
            </a:prstGeom>
            <a:solidFill>
              <a:srgbClr val="490000"/>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93" name="Google Shape;93;p16"/>
          <p:cNvGrpSpPr/>
          <p:nvPr/>
        </p:nvGrpSpPr>
        <p:grpSpPr>
          <a:xfrm>
            <a:off x="6548625" y="2880700"/>
            <a:ext cx="231600" cy="430025"/>
            <a:chOff x="1295100" y="3043700"/>
            <a:chExt cx="231600" cy="430025"/>
          </a:xfrm>
        </p:grpSpPr>
        <p:sp>
          <p:nvSpPr>
            <p:cNvPr id="94" name="Google Shape;94;p16"/>
            <p:cNvSpPr/>
            <p:nvPr/>
          </p:nvSpPr>
          <p:spPr>
            <a:xfrm>
              <a:off x="1295100" y="3235525"/>
              <a:ext cx="231600" cy="238200"/>
            </a:xfrm>
            <a:prstGeom prst="ellipse">
              <a:avLst/>
            </a:prstGeom>
            <a:solidFill>
              <a:srgbClr val="490000"/>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5" name="Google Shape;95;p16"/>
            <p:cNvSpPr/>
            <p:nvPr/>
          </p:nvSpPr>
          <p:spPr>
            <a:xfrm>
              <a:off x="1372650" y="3043700"/>
              <a:ext cx="76500" cy="339000"/>
            </a:xfrm>
            <a:prstGeom prst="rect">
              <a:avLst/>
            </a:prstGeom>
            <a:solidFill>
              <a:srgbClr val="490000"/>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96" name="Google Shape;96;p16"/>
          <p:cNvSpPr txBox="1"/>
          <p:nvPr/>
        </p:nvSpPr>
        <p:spPr>
          <a:xfrm>
            <a:off x="105250" y="1700975"/>
            <a:ext cx="2170800" cy="10467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spAutoFit/>
          </a:bodyPr>
          <a:lstStyle/>
          <a:p>
            <a:pPr indent="0" lvl="0" marL="0" rtl="0" algn="ctr">
              <a:spcBef>
                <a:spcPts val="0"/>
              </a:spcBef>
              <a:spcAft>
                <a:spcPts val="0"/>
              </a:spcAft>
              <a:buNone/>
            </a:pPr>
            <a:r>
              <a:rPr lang="en">
                <a:latin typeface="Karla"/>
                <a:ea typeface="Karla"/>
                <a:cs typeface="Karla"/>
                <a:sym typeface="Karla"/>
              </a:rPr>
              <a:t>Becoming used to IBM Watson Assistant &amp; Setting up </a:t>
            </a:r>
            <a:r>
              <a:rPr lang="en">
                <a:latin typeface="Karla"/>
                <a:ea typeface="Karla"/>
                <a:cs typeface="Karla"/>
                <a:sym typeface="Karla"/>
              </a:rPr>
              <a:t>p</a:t>
            </a:r>
            <a:r>
              <a:rPr lang="en">
                <a:latin typeface="Karla"/>
                <a:ea typeface="Karla"/>
                <a:cs typeface="Karla"/>
                <a:sym typeface="Karla"/>
              </a:rPr>
              <a:t>lan </a:t>
            </a:r>
            <a:r>
              <a:rPr lang="en">
                <a:latin typeface="Karla"/>
                <a:ea typeface="Karla"/>
                <a:cs typeface="Karla"/>
                <a:sym typeface="Karla"/>
              </a:rPr>
              <a:t>m</a:t>
            </a:r>
            <a:r>
              <a:rPr lang="en">
                <a:latin typeface="Karla"/>
                <a:ea typeface="Karla"/>
                <a:cs typeface="Karla"/>
                <a:sym typeface="Karla"/>
              </a:rPr>
              <a:t>oving </a:t>
            </a:r>
            <a:r>
              <a:rPr lang="en">
                <a:latin typeface="Karla"/>
                <a:ea typeface="Karla"/>
                <a:cs typeface="Karla"/>
                <a:sym typeface="Karla"/>
              </a:rPr>
              <a:t>f</a:t>
            </a:r>
            <a:r>
              <a:rPr lang="en">
                <a:latin typeface="Karla"/>
                <a:ea typeface="Karla"/>
                <a:cs typeface="Karla"/>
                <a:sym typeface="Karla"/>
              </a:rPr>
              <a:t>orward</a:t>
            </a:r>
            <a:endParaRPr>
              <a:latin typeface="Karla"/>
              <a:ea typeface="Karla"/>
              <a:cs typeface="Karla"/>
              <a:sym typeface="Karla"/>
            </a:endParaRPr>
          </a:p>
        </p:txBody>
      </p:sp>
      <p:sp>
        <p:nvSpPr>
          <p:cNvPr id="97" name="Google Shape;97;p16"/>
          <p:cNvSpPr txBox="1"/>
          <p:nvPr/>
        </p:nvSpPr>
        <p:spPr>
          <a:xfrm>
            <a:off x="1619800" y="3593925"/>
            <a:ext cx="1878600" cy="10467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spAutoFit/>
          </a:bodyPr>
          <a:lstStyle/>
          <a:p>
            <a:pPr indent="0" lvl="0" marL="0" rtl="0" algn="ctr">
              <a:spcBef>
                <a:spcPts val="0"/>
              </a:spcBef>
              <a:spcAft>
                <a:spcPts val="0"/>
              </a:spcAft>
              <a:buNone/>
            </a:pPr>
            <a:r>
              <a:rPr lang="en">
                <a:latin typeface="Karla"/>
                <a:ea typeface="Karla"/>
                <a:cs typeface="Karla"/>
                <a:sym typeface="Karla"/>
              </a:rPr>
              <a:t>Have a Working Basic Chatbot </a:t>
            </a:r>
            <a:endParaRPr>
              <a:latin typeface="Karla"/>
              <a:ea typeface="Karla"/>
              <a:cs typeface="Karla"/>
              <a:sym typeface="Karla"/>
            </a:endParaRPr>
          </a:p>
          <a:p>
            <a:pPr indent="0" lvl="0" marL="0" rtl="0" algn="ctr">
              <a:spcBef>
                <a:spcPts val="0"/>
              </a:spcBef>
              <a:spcAft>
                <a:spcPts val="0"/>
              </a:spcAft>
              <a:buNone/>
            </a:pPr>
            <a:r>
              <a:rPr lang="en">
                <a:latin typeface="Karla"/>
                <a:ea typeface="Karla"/>
                <a:cs typeface="Karla"/>
                <a:sym typeface="Karla"/>
              </a:rPr>
              <a:t>(Text + Limited Intents)</a:t>
            </a:r>
            <a:endParaRPr>
              <a:latin typeface="Karla"/>
              <a:ea typeface="Karla"/>
              <a:cs typeface="Karla"/>
              <a:sym typeface="Karla"/>
            </a:endParaRPr>
          </a:p>
        </p:txBody>
      </p:sp>
      <p:sp>
        <p:nvSpPr>
          <p:cNvPr id="98" name="Google Shape;98;p16"/>
          <p:cNvSpPr txBox="1"/>
          <p:nvPr/>
        </p:nvSpPr>
        <p:spPr>
          <a:xfrm>
            <a:off x="2789950" y="1700975"/>
            <a:ext cx="2275200" cy="10467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spAutoFit/>
          </a:bodyPr>
          <a:lstStyle/>
          <a:p>
            <a:pPr indent="0" lvl="0" marL="0" rtl="0" algn="ctr">
              <a:spcBef>
                <a:spcPts val="0"/>
              </a:spcBef>
              <a:spcAft>
                <a:spcPts val="0"/>
              </a:spcAft>
              <a:buNone/>
            </a:pPr>
            <a:r>
              <a:rPr lang="en">
                <a:latin typeface="Karla"/>
                <a:ea typeface="Karla"/>
                <a:cs typeface="Karla"/>
                <a:sym typeface="Karla"/>
              </a:rPr>
              <a:t>Have a </a:t>
            </a:r>
            <a:r>
              <a:rPr lang="en">
                <a:latin typeface="Karla"/>
                <a:ea typeface="Karla"/>
                <a:cs typeface="Karla"/>
                <a:sym typeface="Karla"/>
              </a:rPr>
              <a:t>W</a:t>
            </a:r>
            <a:r>
              <a:rPr lang="en">
                <a:latin typeface="Karla"/>
                <a:ea typeface="Karla"/>
                <a:cs typeface="Karla"/>
                <a:sym typeface="Karla"/>
              </a:rPr>
              <a:t>orking </a:t>
            </a:r>
            <a:r>
              <a:rPr lang="en">
                <a:latin typeface="Karla"/>
                <a:ea typeface="Karla"/>
                <a:cs typeface="Karla"/>
                <a:sym typeface="Karla"/>
              </a:rPr>
              <a:t>A</a:t>
            </a:r>
            <a:r>
              <a:rPr lang="en">
                <a:latin typeface="Karla"/>
                <a:ea typeface="Karla"/>
                <a:cs typeface="Karla"/>
                <a:sym typeface="Karla"/>
              </a:rPr>
              <a:t>dvanced </a:t>
            </a:r>
            <a:r>
              <a:rPr lang="en">
                <a:latin typeface="Karla"/>
                <a:ea typeface="Karla"/>
                <a:cs typeface="Karla"/>
                <a:sym typeface="Karla"/>
              </a:rPr>
              <a:t>C</a:t>
            </a:r>
            <a:r>
              <a:rPr lang="en">
                <a:latin typeface="Karla"/>
                <a:ea typeface="Karla"/>
                <a:cs typeface="Karla"/>
                <a:sym typeface="Karla"/>
              </a:rPr>
              <a:t>hatbot (Text &amp; Menu Navigation + Many Intents)</a:t>
            </a:r>
            <a:endParaRPr>
              <a:latin typeface="Karla"/>
              <a:ea typeface="Karla"/>
              <a:cs typeface="Karla"/>
              <a:sym typeface="Karla"/>
            </a:endParaRPr>
          </a:p>
        </p:txBody>
      </p:sp>
      <p:sp>
        <p:nvSpPr>
          <p:cNvPr id="99" name="Google Shape;99;p16"/>
          <p:cNvSpPr txBox="1"/>
          <p:nvPr/>
        </p:nvSpPr>
        <p:spPr>
          <a:xfrm>
            <a:off x="4513150" y="3593925"/>
            <a:ext cx="1565700" cy="10467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spAutoFit/>
          </a:bodyPr>
          <a:lstStyle/>
          <a:p>
            <a:pPr indent="0" lvl="0" marL="0" rtl="0" algn="ctr">
              <a:spcBef>
                <a:spcPts val="0"/>
              </a:spcBef>
              <a:spcAft>
                <a:spcPts val="0"/>
              </a:spcAft>
              <a:buNone/>
            </a:pPr>
            <a:r>
              <a:rPr lang="en">
                <a:latin typeface="Karla"/>
                <a:ea typeface="Karla"/>
                <a:cs typeface="Karla"/>
                <a:sym typeface="Karla"/>
              </a:rPr>
              <a:t>Polish Chatbot UI &amp; Write Up User + Developer Manuals</a:t>
            </a:r>
            <a:endParaRPr>
              <a:latin typeface="Karla"/>
              <a:ea typeface="Karla"/>
              <a:cs typeface="Karla"/>
              <a:sym typeface="Karla"/>
            </a:endParaRPr>
          </a:p>
        </p:txBody>
      </p:sp>
      <p:sp>
        <p:nvSpPr>
          <p:cNvPr id="100" name="Google Shape;100;p16"/>
          <p:cNvSpPr txBox="1"/>
          <p:nvPr/>
        </p:nvSpPr>
        <p:spPr>
          <a:xfrm>
            <a:off x="7026950" y="3593925"/>
            <a:ext cx="2011800" cy="10467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spAutoFit/>
          </a:bodyPr>
          <a:lstStyle/>
          <a:p>
            <a:pPr indent="0" lvl="0" marL="0" rtl="0" algn="ctr">
              <a:spcBef>
                <a:spcPts val="0"/>
              </a:spcBef>
              <a:spcAft>
                <a:spcPts val="0"/>
              </a:spcAft>
              <a:buNone/>
            </a:pPr>
            <a:r>
              <a:rPr lang="en">
                <a:latin typeface="Karla"/>
                <a:ea typeface="Karla"/>
                <a:cs typeface="Karla"/>
                <a:sym typeface="Karla"/>
              </a:rPr>
              <a:t>Data Integration</a:t>
            </a:r>
            <a:r>
              <a:rPr lang="en">
                <a:latin typeface="Karla"/>
                <a:ea typeface="Karla"/>
                <a:cs typeface="Karla"/>
                <a:sym typeface="Karla"/>
              </a:rPr>
              <a:t> &amp;</a:t>
            </a:r>
            <a:r>
              <a:rPr lang="en">
                <a:latin typeface="Karla"/>
                <a:ea typeface="Karla"/>
                <a:cs typeface="Karla"/>
                <a:sym typeface="Karla"/>
              </a:rPr>
              <a:t> </a:t>
            </a:r>
            <a:r>
              <a:rPr lang="en">
                <a:latin typeface="Karla"/>
                <a:ea typeface="Karla"/>
                <a:cs typeface="Karla"/>
                <a:sym typeface="Karla"/>
              </a:rPr>
              <a:t>p</a:t>
            </a:r>
            <a:r>
              <a:rPr lang="en">
                <a:latin typeface="Karla"/>
                <a:ea typeface="Karla"/>
                <a:cs typeface="Karla"/>
                <a:sym typeface="Karla"/>
              </a:rPr>
              <a:t>ersonalized </a:t>
            </a:r>
            <a:r>
              <a:rPr lang="en">
                <a:latin typeface="Karla"/>
                <a:ea typeface="Karla"/>
                <a:cs typeface="Karla"/>
                <a:sym typeface="Karla"/>
              </a:rPr>
              <a:t>r</a:t>
            </a:r>
            <a:r>
              <a:rPr lang="en">
                <a:latin typeface="Karla"/>
                <a:ea typeface="Karla"/>
                <a:cs typeface="Karla"/>
                <a:sym typeface="Karla"/>
              </a:rPr>
              <a:t>esponses based on user data</a:t>
            </a:r>
            <a:endParaRPr>
              <a:latin typeface="Karla"/>
              <a:ea typeface="Karla"/>
              <a:cs typeface="Karla"/>
              <a:sym typeface="Karla"/>
            </a:endParaRPr>
          </a:p>
        </p:txBody>
      </p:sp>
      <p:sp>
        <p:nvSpPr>
          <p:cNvPr id="101" name="Google Shape;101;p16"/>
          <p:cNvSpPr txBox="1"/>
          <p:nvPr/>
        </p:nvSpPr>
        <p:spPr>
          <a:xfrm>
            <a:off x="471250" y="1383525"/>
            <a:ext cx="14388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latin typeface="Karla"/>
                <a:ea typeface="Karla"/>
                <a:cs typeface="Karla"/>
                <a:sym typeface="Karla"/>
              </a:rPr>
              <a:t>Early February</a:t>
            </a:r>
            <a:endParaRPr>
              <a:latin typeface="Karla"/>
              <a:ea typeface="Karla"/>
              <a:cs typeface="Karla"/>
              <a:sym typeface="Karla"/>
            </a:endParaRPr>
          </a:p>
        </p:txBody>
      </p:sp>
      <p:sp>
        <p:nvSpPr>
          <p:cNvPr id="102" name="Google Shape;102;p16"/>
          <p:cNvSpPr txBox="1"/>
          <p:nvPr/>
        </p:nvSpPr>
        <p:spPr>
          <a:xfrm>
            <a:off x="1909150" y="4548375"/>
            <a:ext cx="12999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latin typeface="Karla"/>
                <a:ea typeface="Karla"/>
                <a:cs typeface="Karla"/>
                <a:sym typeface="Karla"/>
              </a:rPr>
              <a:t>Early March</a:t>
            </a:r>
            <a:endParaRPr>
              <a:latin typeface="Karla"/>
              <a:ea typeface="Karla"/>
              <a:cs typeface="Karla"/>
              <a:sym typeface="Karla"/>
            </a:endParaRPr>
          </a:p>
        </p:txBody>
      </p:sp>
      <p:sp>
        <p:nvSpPr>
          <p:cNvPr id="103" name="Google Shape;103;p16"/>
          <p:cNvSpPr txBox="1"/>
          <p:nvPr/>
        </p:nvSpPr>
        <p:spPr>
          <a:xfrm>
            <a:off x="3277600" y="1383525"/>
            <a:ext cx="12999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latin typeface="Karla"/>
                <a:ea typeface="Karla"/>
                <a:cs typeface="Karla"/>
                <a:sym typeface="Karla"/>
              </a:rPr>
              <a:t>Late March</a:t>
            </a:r>
            <a:endParaRPr>
              <a:latin typeface="Karla"/>
              <a:ea typeface="Karla"/>
              <a:cs typeface="Karla"/>
              <a:sym typeface="Karla"/>
            </a:endParaRPr>
          </a:p>
        </p:txBody>
      </p:sp>
      <p:sp>
        <p:nvSpPr>
          <p:cNvPr id="104" name="Google Shape;104;p16"/>
          <p:cNvSpPr txBox="1"/>
          <p:nvPr/>
        </p:nvSpPr>
        <p:spPr>
          <a:xfrm>
            <a:off x="4703025" y="4526950"/>
            <a:ext cx="12999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latin typeface="Karla"/>
                <a:ea typeface="Karla"/>
                <a:cs typeface="Karla"/>
                <a:sym typeface="Karla"/>
              </a:rPr>
              <a:t>Early April</a:t>
            </a:r>
            <a:endParaRPr>
              <a:latin typeface="Karla"/>
              <a:ea typeface="Karla"/>
              <a:cs typeface="Karla"/>
              <a:sym typeface="Karla"/>
            </a:endParaRPr>
          </a:p>
        </p:txBody>
      </p:sp>
      <p:sp>
        <p:nvSpPr>
          <p:cNvPr id="105" name="Google Shape;105;p16"/>
          <p:cNvSpPr txBox="1"/>
          <p:nvPr/>
        </p:nvSpPr>
        <p:spPr>
          <a:xfrm>
            <a:off x="7382950" y="4526950"/>
            <a:ext cx="12999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latin typeface="Karla"/>
                <a:ea typeface="Karla"/>
                <a:cs typeface="Karla"/>
                <a:sym typeface="Karla"/>
              </a:rPr>
              <a:t>Early May</a:t>
            </a:r>
            <a:endParaRPr>
              <a:latin typeface="Karla"/>
              <a:ea typeface="Karla"/>
              <a:cs typeface="Karla"/>
              <a:sym typeface="Karla"/>
            </a:endParaRPr>
          </a:p>
        </p:txBody>
      </p:sp>
      <p:grpSp>
        <p:nvGrpSpPr>
          <p:cNvPr id="106" name="Google Shape;106;p16"/>
          <p:cNvGrpSpPr/>
          <p:nvPr/>
        </p:nvGrpSpPr>
        <p:grpSpPr>
          <a:xfrm rot="10800000">
            <a:off x="7917038" y="3082325"/>
            <a:ext cx="231600" cy="430025"/>
            <a:chOff x="1295100" y="3043700"/>
            <a:chExt cx="231600" cy="430025"/>
          </a:xfrm>
        </p:grpSpPr>
        <p:sp>
          <p:nvSpPr>
            <p:cNvPr id="107" name="Google Shape;107;p16"/>
            <p:cNvSpPr/>
            <p:nvPr/>
          </p:nvSpPr>
          <p:spPr>
            <a:xfrm>
              <a:off x="1295100" y="3235525"/>
              <a:ext cx="231600" cy="238200"/>
            </a:xfrm>
            <a:prstGeom prst="ellipse">
              <a:avLst/>
            </a:prstGeom>
            <a:solidFill>
              <a:srgbClr val="490000"/>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8" name="Google Shape;108;p16"/>
            <p:cNvSpPr/>
            <p:nvPr/>
          </p:nvSpPr>
          <p:spPr>
            <a:xfrm>
              <a:off x="1372650" y="3043700"/>
              <a:ext cx="76500" cy="339000"/>
            </a:xfrm>
            <a:prstGeom prst="rect">
              <a:avLst/>
            </a:prstGeom>
            <a:solidFill>
              <a:srgbClr val="490000"/>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09" name="Google Shape;109;p16"/>
          <p:cNvSpPr txBox="1"/>
          <p:nvPr/>
        </p:nvSpPr>
        <p:spPr>
          <a:xfrm>
            <a:off x="5843925" y="1700975"/>
            <a:ext cx="1641000" cy="10467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spAutoFit/>
          </a:bodyPr>
          <a:lstStyle/>
          <a:p>
            <a:pPr indent="0" lvl="0" marL="0" rtl="0" algn="ctr">
              <a:spcBef>
                <a:spcPts val="0"/>
              </a:spcBef>
              <a:spcAft>
                <a:spcPts val="0"/>
              </a:spcAft>
              <a:buNone/>
            </a:pPr>
            <a:r>
              <a:rPr lang="en">
                <a:latin typeface="Karla"/>
                <a:ea typeface="Karla"/>
                <a:cs typeface="Karla"/>
                <a:sym typeface="Karla"/>
              </a:rPr>
              <a:t>Conduct User Testing and </a:t>
            </a:r>
            <a:r>
              <a:rPr lang="en">
                <a:latin typeface="Karla"/>
                <a:ea typeface="Karla"/>
                <a:cs typeface="Karla"/>
                <a:sym typeface="Karla"/>
              </a:rPr>
              <a:t>m</a:t>
            </a:r>
            <a:r>
              <a:rPr lang="en">
                <a:latin typeface="Karla"/>
                <a:ea typeface="Karla"/>
                <a:cs typeface="Karla"/>
                <a:sym typeface="Karla"/>
              </a:rPr>
              <a:t>ake </a:t>
            </a:r>
            <a:r>
              <a:rPr lang="en">
                <a:latin typeface="Karla"/>
                <a:ea typeface="Karla"/>
                <a:cs typeface="Karla"/>
                <a:sym typeface="Karla"/>
              </a:rPr>
              <a:t>n</a:t>
            </a:r>
            <a:r>
              <a:rPr lang="en">
                <a:latin typeface="Karla"/>
                <a:ea typeface="Karla"/>
                <a:cs typeface="Karla"/>
                <a:sym typeface="Karla"/>
              </a:rPr>
              <a:t>ecessary </a:t>
            </a:r>
            <a:r>
              <a:rPr lang="en">
                <a:latin typeface="Karla"/>
                <a:ea typeface="Karla"/>
                <a:cs typeface="Karla"/>
                <a:sym typeface="Karla"/>
              </a:rPr>
              <a:t>c</a:t>
            </a:r>
            <a:r>
              <a:rPr lang="en">
                <a:latin typeface="Karla"/>
                <a:ea typeface="Karla"/>
                <a:cs typeface="Karla"/>
                <a:sym typeface="Karla"/>
              </a:rPr>
              <a:t>hanges</a:t>
            </a:r>
            <a:endParaRPr>
              <a:latin typeface="Karla"/>
              <a:ea typeface="Karla"/>
              <a:cs typeface="Karla"/>
              <a:sym typeface="Karla"/>
            </a:endParaRPr>
          </a:p>
        </p:txBody>
      </p:sp>
      <p:sp>
        <p:nvSpPr>
          <p:cNvPr id="110" name="Google Shape;110;p16"/>
          <p:cNvSpPr txBox="1"/>
          <p:nvPr/>
        </p:nvSpPr>
        <p:spPr>
          <a:xfrm>
            <a:off x="6014475" y="1383525"/>
            <a:ext cx="12999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latin typeface="Karla"/>
                <a:ea typeface="Karla"/>
                <a:cs typeface="Karla"/>
                <a:sym typeface="Karla"/>
              </a:rPr>
              <a:t>Mid April</a:t>
            </a:r>
            <a:endParaRPr>
              <a:latin typeface="Karla"/>
              <a:ea typeface="Karla"/>
              <a:cs typeface="Karla"/>
              <a:sym typeface="Karla"/>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4" name="Shape 114"/>
        <p:cNvGrpSpPr/>
        <p:nvPr/>
      </p:nvGrpSpPr>
      <p:grpSpPr>
        <a:xfrm>
          <a:off x="0" y="0"/>
          <a:ext cx="0" cy="0"/>
          <a:chOff x="0" y="0"/>
          <a:chExt cx="0" cy="0"/>
        </a:xfrm>
      </p:grpSpPr>
      <p:sp>
        <p:nvSpPr>
          <p:cNvPr id="115" name="Google Shape;115;p17"/>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Timeline</a:t>
            </a:r>
            <a:endParaRPr/>
          </a:p>
        </p:txBody>
      </p:sp>
      <p:sp>
        <p:nvSpPr>
          <p:cNvPr id="116" name="Google Shape;116;p17"/>
          <p:cNvSpPr/>
          <p:nvPr/>
        </p:nvSpPr>
        <p:spPr>
          <a:xfrm>
            <a:off x="183750" y="2923575"/>
            <a:ext cx="8700900" cy="536100"/>
          </a:xfrm>
          <a:prstGeom prst="leftRightArrow">
            <a:avLst>
              <a:gd fmla="val 50000" name="adj1"/>
              <a:gd fmla="val 50000" name="adj2"/>
            </a:avLst>
          </a:prstGeom>
          <a:solidFill>
            <a:srgbClr val="49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chemeClr val="dk1"/>
              </a:solidFill>
            </a:endParaRPr>
          </a:p>
        </p:txBody>
      </p:sp>
      <p:grpSp>
        <p:nvGrpSpPr>
          <p:cNvPr id="117" name="Google Shape;117;p17"/>
          <p:cNvGrpSpPr/>
          <p:nvPr/>
        </p:nvGrpSpPr>
        <p:grpSpPr>
          <a:xfrm>
            <a:off x="1074850" y="2880700"/>
            <a:ext cx="231600" cy="430025"/>
            <a:chOff x="1295100" y="3043700"/>
            <a:chExt cx="231600" cy="430025"/>
          </a:xfrm>
        </p:grpSpPr>
        <p:sp>
          <p:nvSpPr>
            <p:cNvPr id="118" name="Google Shape;118;p17"/>
            <p:cNvSpPr/>
            <p:nvPr/>
          </p:nvSpPr>
          <p:spPr>
            <a:xfrm>
              <a:off x="1295100" y="3235525"/>
              <a:ext cx="231600" cy="238200"/>
            </a:xfrm>
            <a:prstGeom prst="ellipse">
              <a:avLst/>
            </a:prstGeom>
            <a:solidFill>
              <a:srgbClr val="490000"/>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9" name="Google Shape;119;p17"/>
            <p:cNvSpPr/>
            <p:nvPr/>
          </p:nvSpPr>
          <p:spPr>
            <a:xfrm>
              <a:off x="1372650" y="3043700"/>
              <a:ext cx="76500" cy="339000"/>
            </a:xfrm>
            <a:prstGeom prst="rect">
              <a:avLst/>
            </a:prstGeom>
            <a:solidFill>
              <a:srgbClr val="490000"/>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20" name="Google Shape;120;p17"/>
          <p:cNvGrpSpPr/>
          <p:nvPr/>
        </p:nvGrpSpPr>
        <p:grpSpPr>
          <a:xfrm rot="10800000">
            <a:off x="2443300" y="3082325"/>
            <a:ext cx="231600" cy="430025"/>
            <a:chOff x="1295100" y="3043700"/>
            <a:chExt cx="231600" cy="430025"/>
          </a:xfrm>
        </p:grpSpPr>
        <p:sp>
          <p:nvSpPr>
            <p:cNvPr id="121" name="Google Shape;121;p17"/>
            <p:cNvSpPr/>
            <p:nvPr/>
          </p:nvSpPr>
          <p:spPr>
            <a:xfrm>
              <a:off x="1295100" y="3235525"/>
              <a:ext cx="231600" cy="238200"/>
            </a:xfrm>
            <a:prstGeom prst="ellipse">
              <a:avLst/>
            </a:prstGeom>
            <a:solidFill>
              <a:srgbClr val="490000"/>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2" name="Google Shape;122;p17"/>
            <p:cNvSpPr/>
            <p:nvPr/>
          </p:nvSpPr>
          <p:spPr>
            <a:xfrm>
              <a:off x="1372650" y="3043700"/>
              <a:ext cx="76500" cy="339000"/>
            </a:xfrm>
            <a:prstGeom prst="rect">
              <a:avLst/>
            </a:prstGeom>
            <a:solidFill>
              <a:srgbClr val="490000"/>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23" name="Google Shape;123;p17"/>
          <p:cNvGrpSpPr/>
          <p:nvPr/>
        </p:nvGrpSpPr>
        <p:grpSpPr>
          <a:xfrm>
            <a:off x="3811750" y="2880700"/>
            <a:ext cx="231600" cy="430025"/>
            <a:chOff x="1295100" y="3043700"/>
            <a:chExt cx="231600" cy="430025"/>
          </a:xfrm>
        </p:grpSpPr>
        <p:sp>
          <p:nvSpPr>
            <p:cNvPr id="124" name="Google Shape;124;p17"/>
            <p:cNvSpPr/>
            <p:nvPr/>
          </p:nvSpPr>
          <p:spPr>
            <a:xfrm>
              <a:off x="1295100" y="3235525"/>
              <a:ext cx="231600" cy="238200"/>
            </a:xfrm>
            <a:prstGeom prst="ellipse">
              <a:avLst/>
            </a:prstGeom>
            <a:solidFill>
              <a:srgbClr val="490000"/>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5" name="Google Shape;125;p17"/>
            <p:cNvSpPr/>
            <p:nvPr/>
          </p:nvSpPr>
          <p:spPr>
            <a:xfrm>
              <a:off x="1372650" y="3043700"/>
              <a:ext cx="76500" cy="339000"/>
            </a:xfrm>
            <a:prstGeom prst="rect">
              <a:avLst/>
            </a:prstGeom>
            <a:solidFill>
              <a:srgbClr val="490000"/>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26" name="Google Shape;126;p17"/>
          <p:cNvGrpSpPr/>
          <p:nvPr/>
        </p:nvGrpSpPr>
        <p:grpSpPr>
          <a:xfrm rot="10800000">
            <a:off x="5180188" y="3082325"/>
            <a:ext cx="231600" cy="430025"/>
            <a:chOff x="1295100" y="3043700"/>
            <a:chExt cx="231600" cy="430025"/>
          </a:xfrm>
        </p:grpSpPr>
        <p:sp>
          <p:nvSpPr>
            <p:cNvPr id="127" name="Google Shape;127;p17"/>
            <p:cNvSpPr/>
            <p:nvPr/>
          </p:nvSpPr>
          <p:spPr>
            <a:xfrm>
              <a:off x="1295100" y="3235525"/>
              <a:ext cx="231600" cy="238200"/>
            </a:xfrm>
            <a:prstGeom prst="ellipse">
              <a:avLst/>
            </a:prstGeom>
            <a:solidFill>
              <a:srgbClr val="490000"/>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8" name="Google Shape;128;p17"/>
            <p:cNvSpPr/>
            <p:nvPr/>
          </p:nvSpPr>
          <p:spPr>
            <a:xfrm>
              <a:off x="1372650" y="3043700"/>
              <a:ext cx="76500" cy="339000"/>
            </a:xfrm>
            <a:prstGeom prst="rect">
              <a:avLst/>
            </a:prstGeom>
            <a:solidFill>
              <a:srgbClr val="490000"/>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29" name="Google Shape;129;p17"/>
          <p:cNvGrpSpPr/>
          <p:nvPr/>
        </p:nvGrpSpPr>
        <p:grpSpPr>
          <a:xfrm>
            <a:off x="6548625" y="2880700"/>
            <a:ext cx="231600" cy="430025"/>
            <a:chOff x="1295100" y="3043700"/>
            <a:chExt cx="231600" cy="430025"/>
          </a:xfrm>
        </p:grpSpPr>
        <p:sp>
          <p:nvSpPr>
            <p:cNvPr id="130" name="Google Shape;130;p17"/>
            <p:cNvSpPr/>
            <p:nvPr/>
          </p:nvSpPr>
          <p:spPr>
            <a:xfrm>
              <a:off x="1295100" y="3235525"/>
              <a:ext cx="231600" cy="238200"/>
            </a:xfrm>
            <a:prstGeom prst="ellipse">
              <a:avLst/>
            </a:prstGeom>
            <a:solidFill>
              <a:srgbClr val="490000"/>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1" name="Google Shape;131;p17"/>
            <p:cNvSpPr/>
            <p:nvPr/>
          </p:nvSpPr>
          <p:spPr>
            <a:xfrm>
              <a:off x="1372650" y="3043700"/>
              <a:ext cx="76500" cy="339000"/>
            </a:xfrm>
            <a:prstGeom prst="rect">
              <a:avLst/>
            </a:prstGeom>
            <a:solidFill>
              <a:srgbClr val="490000"/>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32" name="Google Shape;132;p17"/>
          <p:cNvSpPr txBox="1"/>
          <p:nvPr/>
        </p:nvSpPr>
        <p:spPr>
          <a:xfrm>
            <a:off x="105250" y="1700975"/>
            <a:ext cx="2170800" cy="10467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spAutoFit/>
          </a:bodyPr>
          <a:lstStyle/>
          <a:p>
            <a:pPr indent="0" lvl="0" marL="0" rtl="0" algn="ctr">
              <a:spcBef>
                <a:spcPts val="0"/>
              </a:spcBef>
              <a:spcAft>
                <a:spcPts val="0"/>
              </a:spcAft>
              <a:buNone/>
            </a:pPr>
            <a:r>
              <a:rPr lang="en">
                <a:latin typeface="Karla"/>
                <a:ea typeface="Karla"/>
                <a:cs typeface="Karla"/>
                <a:sym typeface="Karla"/>
              </a:rPr>
              <a:t>Becoming used to IBM Watson Assistant &amp; Setting up plan moving forward</a:t>
            </a:r>
            <a:endParaRPr>
              <a:latin typeface="Karla"/>
              <a:ea typeface="Karla"/>
              <a:cs typeface="Karla"/>
              <a:sym typeface="Karla"/>
            </a:endParaRPr>
          </a:p>
        </p:txBody>
      </p:sp>
      <p:sp>
        <p:nvSpPr>
          <p:cNvPr id="133" name="Google Shape;133;p17"/>
          <p:cNvSpPr txBox="1"/>
          <p:nvPr/>
        </p:nvSpPr>
        <p:spPr>
          <a:xfrm>
            <a:off x="1619800" y="3593925"/>
            <a:ext cx="1878600" cy="10467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spAutoFit/>
          </a:bodyPr>
          <a:lstStyle/>
          <a:p>
            <a:pPr indent="0" lvl="0" marL="0" rtl="0" algn="ctr">
              <a:spcBef>
                <a:spcPts val="0"/>
              </a:spcBef>
              <a:spcAft>
                <a:spcPts val="0"/>
              </a:spcAft>
              <a:buNone/>
            </a:pPr>
            <a:r>
              <a:rPr lang="en">
                <a:latin typeface="Karla"/>
                <a:ea typeface="Karla"/>
                <a:cs typeface="Karla"/>
                <a:sym typeface="Karla"/>
              </a:rPr>
              <a:t>Have a Working Basic Chatbot </a:t>
            </a:r>
            <a:endParaRPr>
              <a:latin typeface="Karla"/>
              <a:ea typeface="Karla"/>
              <a:cs typeface="Karla"/>
              <a:sym typeface="Karla"/>
            </a:endParaRPr>
          </a:p>
          <a:p>
            <a:pPr indent="0" lvl="0" marL="0" rtl="0" algn="ctr">
              <a:spcBef>
                <a:spcPts val="0"/>
              </a:spcBef>
              <a:spcAft>
                <a:spcPts val="0"/>
              </a:spcAft>
              <a:buNone/>
            </a:pPr>
            <a:r>
              <a:rPr lang="en">
                <a:latin typeface="Karla"/>
                <a:ea typeface="Karla"/>
                <a:cs typeface="Karla"/>
                <a:sym typeface="Karla"/>
              </a:rPr>
              <a:t>(Text + Limited Intents)</a:t>
            </a:r>
            <a:endParaRPr>
              <a:latin typeface="Karla"/>
              <a:ea typeface="Karla"/>
              <a:cs typeface="Karla"/>
              <a:sym typeface="Karla"/>
            </a:endParaRPr>
          </a:p>
        </p:txBody>
      </p:sp>
      <p:sp>
        <p:nvSpPr>
          <p:cNvPr id="134" name="Google Shape;134;p17"/>
          <p:cNvSpPr txBox="1"/>
          <p:nvPr/>
        </p:nvSpPr>
        <p:spPr>
          <a:xfrm>
            <a:off x="2789950" y="1700975"/>
            <a:ext cx="2275200" cy="10467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spAutoFit/>
          </a:bodyPr>
          <a:lstStyle/>
          <a:p>
            <a:pPr indent="0" lvl="0" marL="0" rtl="0" algn="ctr">
              <a:spcBef>
                <a:spcPts val="0"/>
              </a:spcBef>
              <a:spcAft>
                <a:spcPts val="0"/>
              </a:spcAft>
              <a:buNone/>
            </a:pPr>
            <a:r>
              <a:rPr lang="en">
                <a:latin typeface="Karla"/>
                <a:ea typeface="Karla"/>
                <a:cs typeface="Karla"/>
                <a:sym typeface="Karla"/>
              </a:rPr>
              <a:t>Have a Working Advanced Chatbot (Text &amp; Menu Navigation + Many Intents)</a:t>
            </a:r>
            <a:endParaRPr>
              <a:latin typeface="Karla"/>
              <a:ea typeface="Karla"/>
              <a:cs typeface="Karla"/>
              <a:sym typeface="Karla"/>
            </a:endParaRPr>
          </a:p>
        </p:txBody>
      </p:sp>
      <p:sp>
        <p:nvSpPr>
          <p:cNvPr id="135" name="Google Shape;135;p17"/>
          <p:cNvSpPr txBox="1"/>
          <p:nvPr/>
        </p:nvSpPr>
        <p:spPr>
          <a:xfrm>
            <a:off x="4513150" y="3593925"/>
            <a:ext cx="1565700" cy="10467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spAutoFit/>
          </a:bodyPr>
          <a:lstStyle/>
          <a:p>
            <a:pPr indent="0" lvl="0" marL="0" rtl="0" algn="ctr">
              <a:spcBef>
                <a:spcPts val="0"/>
              </a:spcBef>
              <a:spcAft>
                <a:spcPts val="0"/>
              </a:spcAft>
              <a:buNone/>
            </a:pPr>
            <a:r>
              <a:rPr lang="en">
                <a:latin typeface="Karla"/>
                <a:ea typeface="Karla"/>
                <a:cs typeface="Karla"/>
                <a:sym typeface="Karla"/>
              </a:rPr>
              <a:t>Polish Chatbot UI &amp; Write Up User + Developer Manuals</a:t>
            </a:r>
            <a:endParaRPr>
              <a:latin typeface="Karla"/>
              <a:ea typeface="Karla"/>
              <a:cs typeface="Karla"/>
              <a:sym typeface="Karla"/>
            </a:endParaRPr>
          </a:p>
        </p:txBody>
      </p:sp>
      <p:sp>
        <p:nvSpPr>
          <p:cNvPr id="136" name="Google Shape;136;p17"/>
          <p:cNvSpPr txBox="1"/>
          <p:nvPr/>
        </p:nvSpPr>
        <p:spPr>
          <a:xfrm>
            <a:off x="7026950" y="3593925"/>
            <a:ext cx="2011800" cy="1046700"/>
          </a:xfrm>
          <a:prstGeom prst="rect">
            <a:avLst/>
          </a:prstGeom>
          <a:noFill/>
          <a:ln cap="flat" cmpd="sng" w="9525">
            <a:solidFill>
              <a:srgbClr val="FF9900"/>
            </a:solidFill>
            <a:prstDash val="solid"/>
            <a:round/>
            <a:headEnd len="sm" w="sm" type="none"/>
            <a:tailEnd len="sm" w="sm" type="none"/>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rgbClr val="FF9900"/>
                </a:solidFill>
                <a:latin typeface="Karla"/>
                <a:ea typeface="Karla"/>
                <a:cs typeface="Karla"/>
                <a:sym typeface="Karla"/>
              </a:rPr>
              <a:t>Properly Document All work and write up guide for approaching data integration</a:t>
            </a:r>
            <a:endParaRPr>
              <a:solidFill>
                <a:srgbClr val="FF9900"/>
              </a:solidFill>
              <a:latin typeface="Karla"/>
              <a:ea typeface="Karla"/>
              <a:cs typeface="Karla"/>
              <a:sym typeface="Karla"/>
            </a:endParaRPr>
          </a:p>
        </p:txBody>
      </p:sp>
      <p:sp>
        <p:nvSpPr>
          <p:cNvPr id="137" name="Google Shape;137;p17"/>
          <p:cNvSpPr txBox="1"/>
          <p:nvPr/>
        </p:nvSpPr>
        <p:spPr>
          <a:xfrm>
            <a:off x="471250" y="1383525"/>
            <a:ext cx="14388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latin typeface="Karla"/>
                <a:ea typeface="Karla"/>
                <a:cs typeface="Karla"/>
                <a:sym typeface="Karla"/>
              </a:rPr>
              <a:t>Early February</a:t>
            </a:r>
            <a:endParaRPr>
              <a:latin typeface="Karla"/>
              <a:ea typeface="Karla"/>
              <a:cs typeface="Karla"/>
              <a:sym typeface="Karla"/>
            </a:endParaRPr>
          </a:p>
        </p:txBody>
      </p:sp>
      <p:sp>
        <p:nvSpPr>
          <p:cNvPr id="138" name="Google Shape;138;p17"/>
          <p:cNvSpPr txBox="1"/>
          <p:nvPr/>
        </p:nvSpPr>
        <p:spPr>
          <a:xfrm>
            <a:off x="1909150" y="4548375"/>
            <a:ext cx="12999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latin typeface="Karla"/>
                <a:ea typeface="Karla"/>
                <a:cs typeface="Karla"/>
                <a:sym typeface="Karla"/>
              </a:rPr>
              <a:t>Early March</a:t>
            </a:r>
            <a:endParaRPr>
              <a:latin typeface="Karla"/>
              <a:ea typeface="Karla"/>
              <a:cs typeface="Karla"/>
              <a:sym typeface="Karla"/>
            </a:endParaRPr>
          </a:p>
        </p:txBody>
      </p:sp>
      <p:sp>
        <p:nvSpPr>
          <p:cNvPr id="139" name="Google Shape;139;p17"/>
          <p:cNvSpPr txBox="1"/>
          <p:nvPr/>
        </p:nvSpPr>
        <p:spPr>
          <a:xfrm>
            <a:off x="3277600" y="1383525"/>
            <a:ext cx="12999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latin typeface="Karla"/>
                <a:ea typeface="Karla"/>
                <a:cs typeface="Karla"/>
                <a:sym typeface="Karla"/>
              </a:rPr>
              <a:t>Late March</a:t>
            </a:r>
            <a:endParaRPr>
              <a:latin typeface="Karla"/>
              <a:ea typeface="Karla"/>
              <a:cs typeface="Karla"/>
              <a:sym typeface="Karla"/>
            </a:endParaRPr>
          </a:p>
        </p:txBody>
      </p:sp>
      <p:sp>
        <p:nvSpPr>
          <p:cNvPr id="140" name="Google Shape;140;p17"/>
          <p:cNvSpPr txBox="1"/>
          <p:nvPr/>
        </p:nvSpPr>
        <p:spPr>
          <a:xfrm>
            <a:off x="4703025" y="4526950"/>
            <a:ext cx="12999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latin typeface="Karla"/>
                <a:ea typeface="Karla"/>
                <a:cs typeface="Karla"/>
                <a:sym typeface="Karla"/>
              </a:rPr>
              <a:t>Early April</a:t>
            </a:r>
            <a:endParaRPr>
              <a:latin typeface="Karla"/>
              <a:ea typeface="Karla"/>
              <a:cs typeface="Karla"/>
              <a:sym typeface="Karla"/>
            </a:endParaRPr>
          </a:p>
        </p:txBody>
      </p:sp>
      <p:sp>
        <p:nvSpPr>
          <p:cNvPr id="141" name="Google Shape;141;p17"/>
          <p:cNvSpPr txBox="1"/>
          <p:nvPr/>
        </p:nvSpPr>
        <p:spPr>
          <a:xfrm>
            <a:off x="7382950" y="4526950"/>
            <a:ext cx="12999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rgbClr val="FF9900"/>
                </a:solidFill>
                <a:latin typeface="Karla"/>
                <a:ea typeface="Karla"/>
                <a:cs typeface="Karla"/>
                <a:sym typeface="Karla"/>
              </a:rPr>
              <a:t>Early May</a:t>
            </a:r>
            <a:endParaRPr>
              <a:solidFill>
                <a:srgbClr val="FF9900"/>
              </a:solidFill>
              <a:latin typeface="Karla"/>
              <a:ea typeface="Karla"/>
              <a:cs typeface="Karla"/>
              <a:sym typeface="Karla"/>
            </a:endParaRPr>
          </a:p>
        </p:txBody>
      </p:sp>
      <p:grpSp>
        <p:nvGrpSpPr>
          <p:cNvPr id="142" name="Google Shape;142;p17"/>
          <p:cNvGrpSpPr/>
          <p:nvPr/>
        </p:nvGrpSpPr>
        <p:grpSpPr>
          <a:xfrm rot="10800000">
            <a:off x="7917038" y="3082325"/>
            <a:ext cx="231600" cy="430025"/>
            <a:chOff x="1295100" y="3043700"/>
            <a:chExt cx="231600" cy="430025"/>
          </a:xfrm>
        </p:grpSpPr>
        <p:sp>
          <p:nvSpPr>
            <p:cNvPr id="143" name="Google Shape;143;p17"/>
            <p:cNvSpPr/>
            <p:nvPr/>
          </p:nvSpPr>
          <p:spPr>
            <a:xfrm>
              <a:off x="1295100" y="3235525"/>
              <a:ext cx="231600" cy="238200"/>
            </a:xfrm>
            <a:prstGeom prst="ellipse">
              <a:avLst/>
            </a:prstGeom>
            <a:solidFill>
              <a:srgbClr val="490000"/>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4" name="Google Shape;144;p17"/>
            <p:cNvSpPr/>
            <p:nvPr/>
          </p:nvSpPr>
          <p:spPr>
            <a:xfrm>
              <a:off x="1372650" y="3043700"/>
              <a:ext cx="76500" cy="339000"/>
            </a:xfrm>
            <a:prstGeom prst="rect">
              <a:avLst/>
            </a:prstGeom>
            <a:solidFill>
              <a:srgbClr val="490000"/>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45" name="Google Shape;145;p17"/>
          <p:cNvSpPr txBox="1"/>
          <p:nvPr/>
        </p:nvSpPr>
        <p:spPr>
          <a:xfrm>
            <a:off x="5843925" y="1700975"/>
            <a:ext cx="1641000" cy="10467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spAutoFit/>
          </a:bodyPr>
          <a:lstStyle/>
          <a:p>
            <a:pPr indent="0" lvl="0" marL="0" rtl="0" algn="ctr">
              <a:spcBef>
                <a:spcPts val="0"/>
              </a:spcBef>
              <a:spcAft>
                <a:spcPts val="0"/>
              </a:spcAft>
              <a:buNone/>
            </a:pPr>
            <a:r>
              <a:rPr lang="en">
                <a:latin typeface="Karla"/>
                <a:ea typeface="Karla"/>
                <a:cs typeface="Karla"/>
                <a:sym typeface="Karla"/>
              </a:rPr>
              <a:t>Conduct User Testing and make necessary changes</a:t>
            </a:r>
            <a:endParaRPr>
              <a:latin typeface="Karla"/>
              <a:ea typeface="Karla"/>
              <a:cs typeface="Karla"/>
              <a:sym typeface="Karla"/>
            </a:endParaRPr>
          </a:p>
        </p:txBody>
      </p:sp>
      <p:sp>
        <p:nvSpPr>
          <p:cNvPr id="146" name="Google Shape;146;p17"/>
          <p:cNvSpPr txBox="1"/>
          <p:nvPr/>
        </p:nvSpPr>
        <p:spPr>
          <a:xfrm>
            <a:off x="6014475" y="1383525"/>
            <a:ext cx="12999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latin typeface="Karla"/>
                <a:ea typeface="Karla"/>
                <a:cs typeface="Karla"/>
                <a:sym typeface="Karla"/>
              </a:rPr>
              <a:t>Mid April</a:t>
            </a:r>
            <a:endParaRPr>
              <a:latin typeface="Karla"/>
              <a:ea typeface="Karla"/>
              <a:cs typeface="Karla"/>
              <a:sym typeface="Karla"/>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0" name="Shape 150"/>
        <p:cNvGrpSpPr/>
        <p:nvPr/>
      </p:nvGrpSpPr>
      <p:grpSpPr>
        <a:xfrm>
          <a:off x="0" y="0"/>
          <a:ext cx="0" cy="0"/>
          <a:chOff x="0" y="0"/>
          <a:chExt cx="0" cy="0"/>
        </a:xfrm>
      </p:grpSpPr>
      <p:sp>
        <p:nvSpPr>
          <p:cNvPr id="151" name="Google Shape;151;p18"/>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Deliverables</a:t>
            </a:r>
            <a:endParaRPr/>
          </a:p>
        </p:txBody>
      </p:sp>
      <p:sp>
        <p:nvSpPr>
          <p:cNvPr id="152" name="Google Shape;152;p18"/>
          <p:cNvSpPr txBox="1"/>
          <p:nvPr>
            <p:ph idx="1" type="body"/>
          </p:nvPr>
        </p:nvSpPr>
        <p:spPr>
          <a:xfrm>
            <a:off x="311700" y="1290550"/>
            <a:ext cx="6075600" cy="20667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sz="2400"/>
              <a:t>CS Advising Chatbot</a:t>
            </a:r>
            <a:endParaRPr sz="2400"/>
          </a:p>
          <a:p>
            <a:pPr indent="0" lvl="0" marL="0" rtl="0" algn="l">
              <a:spcBef>
                <a:spcPts val="1200"/>
              </a:spcBef>
              <a:spcAft>
                <a:spcPts val="0"/>
              </a:spcAft>
              <a:buNone/>
            </a:pPr>
            <a:r>
              <a:t/>
            </a:r>
            <a:endParaRPr sz="2400"/>
          </a:p>
          <a:p>
            <a:pPr indent="0" lvl="0" marL="0" rtl="0" algn="l">
              <a:spcBef>
                <a:spcPts val="1200"/>
              </a:spcBef>
              <a:spcAft>
                <a:spcPts val="1200"/>
              </a:spcAft>
              <a:buNone/>
            </a:pPr>
            <a:r>
              <a:rPr lang="en" sz="2400"/>
              <a:t>Website Integration</a:t>
            </a:r>
            <a:endParaRPr sz="2400"/>
          </a:p>
        </p:txBody>
      </p:sp>
      <p:pic>
        <p:nvPicPr>
          <p:cNvPr id="153" name="Google Shape;153;p18"/>
          <p:cNvPicPr preferRelativeResize="0"/>
          <p:nvPr/>
        </p:nvPicPr>
        <p:blipFill>
          <a:blip r:embed="rId3">
            <a:alphaModFix/>
          </a:blip>
          <a:stretch>
            <a:fillRect/>
          </a:stretch>
        </p:blipFill>
        <p:spPr>
          <a:xfrm>
            <a:off x="779450" y="3916775"/>
            <a:ext cx="1122775" cy="1027225"/>
          </a:xfrm>
          <a:prstGeom prst="rect">
            <a:avLst/>
          </a:prstGeom>
          <a:noFill/>
          <a:ln>
            <a:noFill/>
          </a:ln>
        </p:spPr>
      </p:pic>
      <p:pic>
        <p:nvPicPr>
          <p:cNvPr id="154" name="Google Shape;154;p18"/>
          <p:cNvPicPr preferRelativeResize="0"/>
          <p:nvPr/>
        </p:nvPicPr>
        <p:blipFill>
          <a:blip r:embed="rId4">
            <a:alphaModFix/>
          </a:blip>
          <a:stretch>
            <a:fillRect/>
          </a:stretch>
        </p:blipFill>
        <p:spPr>
          <a:xfrm>
            <a:off x="2860772" y="2939150"/>
            <a:ext cx="2849025" cy="2004850"/>
          </a:xfrm>
          <a:prstGeom prst="rect">
            <a:avLst/>
          </a:prstGeom>
          <a:noFill/>
          <a:ln>
            <a:noFill/>
          </a:ln>
        </p:spPr>
      </p:pic>
      <p:pic>
        <p:nvPicPr>
          <p:cNvPr id="155" name="Google Shape;155;p18"/>
          <p:cNvPicPr preferRelativeResize="0"/>
          <p:nvPr/>
        </p:nvPicPr>
        <p:blipFill rotWithShape="1">
          <a:blip r:embed="rId5">
            <a:alphaModFix/>
          </a:blip>
          <a:srcRect b="0" l="0" r="3269" t="0"/>
          <a:stretch/>
        </p:blipFill>
        <p:spPr>
          <a:xfrm>
            <a:off x="6643425" y="1238291"/>
            <a:ext cx="2188875" cy="3705709"/>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9" name="Shape 159"/>
        <p:cNvGrpSpPr/>
        <p:nvPr/>
      </p:nvGrpSpPr>
      <p:grpSpPr>
        <a:xfrm>
          <a:off x="0" y="0"/>
          <a:ext cx="0" cy="0"/>
          <a:chOff x="0" y="0"/>
          <a:chExt cx="0" cy="0"/>
        </a:xfrm>
      </p:grpSpPr>
      <p:grpSp>
        <p:nvGrpSpPr>
          <p:cNvPr id="160" name="Google Shape;160;p19"/>
          <p:cNvGrpSpPr/>
          <p:nvPr/>
        </p:nvGrpSpPr>
        <p:grpSpPr>
          <a:xfrm>
            <a:off x="-53450" y="-37000"/>
            <a:ext cx="9250898" cy="4489925"/>
            <a:chOff x="-53450" y="-37000"/>
            <a:chExt cx="9250898" cy="4489925"/>
          </a:xfrm>
        </p:grpSpPr>
        <p:pic>
          <p:nvPicPr>
            <p:cNvPr id="161" name="Google Shape;161;p19"/>
            <p:cNvPicPr preferRelativeResize="0"/>
            <p:nvPr/>
          </p:nvPicPr>
          <p:blipFill rotWithShape="1">
            <a:blip r:embed="rId3">
              <a:alphaModFix/>
            </a:blip>
            <a:srcRect b="0" l="487" r="0" t="0"/>
            <a:stretch/>
          </p:blipFill>
          <p:spPr>
            <a:xfrm>
              <a:off x="-53450" y="-37000"/>
              <a:ext cx="9250898" cy="4489924"/>
            </a:xfrm>
            <a:prstGeom prst="rect">
              <a:avLst/>
            </a:prstGeom>
            <a:noFill/>
            <a:ln>
              <a:noFill/>
            </a:ln>
          </p:spPr>
        </p:pic>
        <p:sp>
          <p:nvSpPr>
            <p:cNvPr id="162" name="Google Shape;162;p19"/>
            <p:cNvSpPr/>
            <p:nvPr/>
          </p:nvSpPr>
          <p:spPr>
            <a:xfrm>
              <a:off x="0" y="4218925"/>
              <a:ext cx="177600" cy="2340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pic>
        <p:nvPicPr>
          <p:cNvPr id="163" name="Google Shape;163;p19"/>
          <p:cNvPicPr preferRelativeResize="0"/>
          <p:nvPr/>
        </p:nvPicPr>
        <p:blipFill>
          <a:blip r:embed="rId4">
            <a:alphaModFix/>
          </a:blip>
          <a:stretch>
            <a:fillRect/>
          </a:stretch>
        </p:blipFill>
        <p:spPr>
          <a:xfrm>
            <a:off x="3366950" y="876575"/>
            <a:ext cx="2645650" cy="4178125"/>
          </a:xfrm>
          <a:prstGeom prst="rect">
            <a:avLst/>
          </a:prstGeom>
          <a:noFill/>
          <a:ln>
            <a:noFill/>
          </a:ln>
        </p:spPr>
      </p:pic>
      <p:sp>
        <p:nvSpPr>
          <p:cNvPr id="164" name="Google Shape;164;p19"/>
          <p:cNvSpPr txBox="1"/>
          <p:nvPr/>
        </p:nvSpPr>
        <p:spPr>
          <a:xfrm>
            <a:off x="1252075" y="4841375"/>
            <a:ext cx="68754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rgbClr val="490000"/>
                </a:solidFill>
                <a:uFill>
                  <a:noFill/>
                </a:uFill>
                <a:latin typeface="Karla"/>
                <a:ea typeface="Karla"/>
                <a:cs typeface="Karla"/>
                <a:sym typeface="Karla"/>
                <a:hlinkClick r:id="rId5">
                  <a:extLst>
                    <a:ext uri="{A12FA001-AC4F-418D-AE19-62706E023703}">
                      <ahyp:hlinkClr val="tx"/>
                    </a:ext>
                  </a:extLst>
                </a:hlinkClick>
              </a:rPr>
              <a:t>https://sites.google.com/vt.edu/csadvisingbot/chatbot</a:t>
            </a:r>
            <a:r>
              <a:rPr lang="en">
                <a:solidFill>
                  <a:srgbClr val="490000"/>
                </a:solidFill>
                <a:latin typeface="Karla"/>
                <a:ea typeface="Karla"/>
                <a:cs typeface="Karla"/>
                <a:sym typeface="Karla"/>
              </a:rPr>
              <a:t> </a:t>
            </a:r>
            <a:endParaRPr>
              <a:solidFill>
                <a:srgbClr val="490000"/>
              </a:solidFill>
              <a:latin typeface="Karla"/>
              <a:ea typeface="Karla"/>
              <a:cs typeface="Karla"/>
              <a:sym typeface="Karla"/>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8" name="Shape 168"/>
        <p:cNvGrpSpPr/>
        <p:nvPr/>
      </p:nvGrpSpPr>
      <p:grpSpPr>
        <a:xfrm>
          <a:off x="0" y="0"/>
          <a:ext cx="0" cy="0"/>
          <a:chOff x="0" y="0"/>
          <a:chExt cx="0" cy="0"/>
        </a:xfrm>
      </p:grpSpPr>
      <p:sp>
        <p:nvSpPr>
          <p:cNvPr id="169" name="Google Shape;169;p20"/>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Option Navigation</a:t>
            </a:r>
            <a:endParaRPr/>
          </a:p>
        </p:txBody>
      </p:sp>
      <p:pic>
        <p:nvPicPr>
          <p:cNvPr id="170" name="Google Shape;170;p20"/>
          <p:cNvPicPr preferRelativeResize="0"/>
          <p:nvPr/>
        </p:nvPicPr>
        <p:blipFill rotWithShape="1">
          <a:blip r:embed="rId3">
            <a:alphaModFix/>
          </a:blip>
          <a:srcRect b="0" l="0" r="3269" t="0"/>
          <a:stretch/>
        </p:blipFill>
        <p:spPr>
          <a:xfrm>
            <a:off x="0" y="1170125"/>
            <a:ext cx="2256950" cy="3820975"/>
          </a:xfrm>
          <a:prstGeom prst="rect">
            <a:avLst/>
          </a:prstGeom>
          <a:noFill/>
          <a:ln>
            <a:noFill/>
          </a:ln>
        </p:spPr>
      </p:pic>
      <p:pic>
        <p:nvPicPr>
          <p:cNvPr id="171" name="Google Shape;171;p20"/>
          <p:cNvPicPr preferRelativeResize="0"/>
          <p:nvPr/>
        </p:nvPicPr>
        <p:blipFill rotWithShape="1">
          <a:blip r:embed="rId4">
            <a:alphaModFix/>
          </a:blip>
          <a:srcRect b="0" l="0" r="3241" t="0"/>
          <a:stretch/>
        </p:blipFill>
        <p:spPr>
          <a:xfrm>
            <a:off x="2256950" y="1170125"/>
            <a:ext cx="2274150" cy="3820974"/>
          </a:xfrm>
          <a:prstGeom prst="rect">
            <a:avLst/>
          </a:prstGeom>
          <a:noFill/>
          <a:ln>
            <a:noFill/>
          </a:ln>
        </p:spPr>
      </p:pic>
      <p:pic>
        <p:nvPicPr>
          <p:cNvPr id="172" name="Google Shape;172;p20"/>
          <p:cNvPicPr preferRelativeResize="0"/>
          <p:nvPr/>
        </p:nvPicPr>
        <p:blipFill rotWithShape="1">
          <a:blip r:embed="rId5">
            <a:alphaModFix/>
          </a:blip>
          <a:srcRect b="0" l="3753" r="0" t="0"/>
          <a:stretch/>
        </p:blipFill>
        <p:spPr>
          <a:xfrm>
            <a:off x="4572000" y="1170125"/>
            <a:ext cx="2274150" cy="3820975"/>
          </a:xfrm>
          <a:prstGeom prst="rect">
            <a:avLst/>
          </a:prstGeom>
          <a:noFill/>
          <a:ln>
            <a:noFill/>
          </a:ln>
        </p:spPr>
      </p:pic>
      <p:pic>
        <p:nvPicPr>
          <p:cNvPr id="173" name="Google Shape;173;p20"/>
          <p:cNvPicPr preferRelativeResize="0"/>
          <p:nvPr/>
        </p:nvPicPr>
        <p:blipFill>
          <a:blip r:embed="rId6">
            <a:alphaModFix/>
          </a:blip>
          <a:stretch>
            <a:fillRect/>
          </a:stretch>
        </p:blipFill>
        <p:spPr>
          <a:xfrm>
            <a:off x="6810850" y="1160013"/>
            <a:ext cx="2333150" cy="3841191"/>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7" name="Shape 177"/>
        <p:cNvGrpSpPr/>
        <p:nvPr/>
      </p:nvGrpSpPr>
      <p:grpSpPr>
        <a:xfrm>
          <a:off x="0" y="0"/>
          <a:ext cx="0" cy="0"/>
          <a:chOff x="0" y="0"/>
          <a:chExt cx="0" cy="0"/>
        </a:xfrm>
      </p:grpSpPr>
      <p:sp>
        <p:nvSpPr>
          <p:cNvPr id="178" name="Google Shape;178;p21"/>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Text</a:t>
            </a:r>
            <a:r>
              <a:rPr lang="en"/>
              <a:t> Recognition</a:t>
            </a:r>
            <a:endParaRPr/>
          </a:p>
        </p:txBody>
      </p:sp>
      <p:pic>
        <p:nvPicPr>
          <p:cNvPr id="179" name="Google Shape;179;p21"/>
          <p:cNvPicPr preferRelativeResize="0"/>
          <p:nvPr/>
        </p:nvPicPr>
        <p:blipFill>
          <a:blip r:embed="rId3">
            <a:alphaModFix/>
          </a:blip>
          <a:stretch>
            <a:fillRect/>
          </a:stretch>
        </p:blipFill>
        <p:spPr>
          <a:xfrm>
            <a:off x="152400" y="1170125"/>
            <a:ext cx="2333162" cy="3820975"/>
          </a:xfrm>
          <a:prstGeom prst="rect">
            <a:avLst/>
          </a:prstGeom>
          <a:noFill/>
          <a:ln>
            <a:noFill/>
          </a:ln>
        </p:spPr>
      </p:pic>
      <p:pic>
        <p:nvPicPr>
          <p:cNvPr id="180" name="Google Shape;180;p21"/>
          <p:cNvPicPr preferRelativeResize="0"/>
          <p:nvPr/>
        </p:nvPicPr>
        <p:blipFill>
          <a:blip r:embed="rId4">
            <a:alphaModFix/>
          </a:blip>
          <a:stretch>
            <a:fillRect/>
          </a:stretch>
        </p:blipFill>
        <p:spPr>
          <a:xfrm>
            <a:off x="3323762" y="1170125"/>
            <a:ext cx="2324932" cy="3820975"/>
          </a:xfrm>
          <a:prstGeom prst="rect">
            <a:avLst/>
          </a:prstGeom>
          <a:noFill/>
          <a:ln>
            <a:noFill/>
          </a:ln>
        </p:spPr>
      </p:pic>
      <p:pic>
        <p:nvPicPr>
          <p:cNvPr id="181" name="Google Shape;181;p21"/>
          <p:cNvPicPr preferRelativeResize="0"/>
          <p:nvPr/>
        </p:nvPicPr>
        <p:blipFill>
          <a:blip r:embed="rId5">
            <a:alphaModFix/>
          </a:blip>
          <a:stretch>
            <a:fillRect/>
          </a:stretch>
        </p:blipFill>
        <p:spPr>
          <a:xfrm>
            <a:off x="6486893" y="1170125"/>
            <a:ext cx="2357051" cy="3820974"/>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98000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