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Raleway"/>
      <p:regular r:id="rId20"/>
      <p:bold r:id="rId21"/>
      <p:italic r:id="rId22"/>
      <p:boldItalic r:id="rId23"/>
    </p:embeddedFont>
    <p:embeddedFont>
      <p:font typeface="Lat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regular.fntdata"/><Relationship Id="rId22" Type="http://schemas.openxmlformats.org/officeDocument/2006/relationships/font" Target="fonts/Raleway-italic.fntdata"/><Relationship Id="rId21" Type="http://schemas.openxmlformats.org/officeDocument/2006/relationships/font" Target="fonts/Raleway-bold.fntdata"/><Relationship Id="rId24" Type="http://schemas.openxmlformats.org/officeDocument/2006/relationships/font" Target="fonts/Lato-regular.fntdata"/><Relationship Id="rId23" Type="http://schemas.openxmlformats.org/officeDocument/2006/relationships/font" Target="fonts/Raleway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Lato-italic.fntdata"/><Relationship Id="rId25" Type="http://schemas.openxmlformats.org/officeDocument/2006/relationships/font" Target="fonts/Lato-bold.fntdata"/><Relationship Id="rId27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Want to use research to better autism diagonsis, treatment, ect. 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Shape 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Shape 14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Shape 74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Shape 7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Shape 77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Shape 1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Shape 1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Shape 21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Shape 2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Shape 2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Shape 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Shape 3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Shape 3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Shape 3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Shape 4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Shape 4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Shape 4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Shape 5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Shape 52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Shape 56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Shape 5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Shape 5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Shape 59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Shape 6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Shape 6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Shape 66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Shape 68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www.autismspeaks.org/" TargetMode="External"/><Relationship Id="rId4" Type="http://schemas.openxmlformats.org/officeDocument/2006/relationships/hyperlink" Target="https://medlineplus.gov/autismspectrumdisorder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Autism Support Portal</a:t>
            </a:r>
            <a:endParaRPr/>
          </a:p>
        </p:txBody>
      </p:sp>
      <p:sp>
        <p:nvSpPr>
          <p:cNvPr id="87" name="Shape 87"/>
          <p:cNvSpPr txBox="1"/>
          <p:nvPr>
            <p:ph idx="1" type="subTitle"/>
          </p:nvPr>
        </p:nvSpPr>
        <p:spPr>
          <a:xfrm>
            <a:off x="729625" y="3172900"/>
            <a:ext cx="7688100" cy="15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Members: Sib Quayum, Ryan Galliher, Ayumi Ritchie, Kenneth Nagies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Course: Multimedia, Hypertext, and Information Access (CS 4624)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Professor: Edward A. Fox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Blacksburg VA 24061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4/26/18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Communication with client is very important</a:t>
            </a:r>
            <a:endParaRPr sz="2600"/>
          </a:p>
          <a:p>
            <a:pPr indent="-393700" lvl="0" marL="4572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It is very hard to collect data</a:t>
            </a:r>
            <a:endParaRPr sz="2600"/>
          </a:p>
          <a:p>
            <a:pPr indent="-393700" lvl="0" marL="4572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Working with a lot of people can take time</a:t>
            </a:r>
            <a:endParaRPr sz="2600"/>
          </a:p>
          <a:p>
            <a:pPr indent="-393700" lvl="0" marL="4572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Users need to be guided </a:t>
            </a:r>
            <a:endParaRPr sz="2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Final Steps</a:t>
            </a:r>
            <a:endParaRPr sz="3000"/>
          </a:p>
        </p:txBody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Finish Basic </a:t>
            </a:r>
            <a:r>
              <a:rPr lang="en" sz="2600"/>
              <a:t>Design</a:t>
            </a:r>
            <a:endParaRPr sz="2600"/>
          </a:p>
          <a:p>
            <a:pPr indent="-393700" lvl="1" marL="914400" rtl="0">
              <a:spcBef>
                <a:spcPts val="0"/>
              </a:spcBef>
              <a:spcAft>
                <a:spcPts val="0"/>
              </a:spcAft>
              <a:buSzPts val="2600"/>
              <a:buChar char="○"/>
            </a:pPr>
            <a:r>
              <a:rPr lang="en" sz="2600"/>
              <a:t>Client will update design and text</a:t>
            </a:r>
            <a:endParaRPr sz="2600"/>
          </a:p>
          <a:p>
            <a:pPr indent="-393700" lvl="0" marL="4572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Finish Report</a:t>
            </a:r>
            <a:endParaRPr sz="2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Features</a:t>
            </a:r>
            <a:endParaRPr/>
          </a:p>
        </p:txBody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Discussion Board (maybe)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Answers directly within the site based of frequent search terms</a:t>
            </a:r>
            <a:endParaRPr sz="2400"/>
          </a:p>
          <a:p>
            <a: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Whatever the client wants</a:t>
            </a:r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Acknowledgements</a:t>
            </a:r>
            <a:endParaRPr sz="3000"/>
          </a:p>
        </p:txBody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70575" y="18047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Angela Scarpa, Ph.D.</a:t>
            </a:r>
            <a:br>
              <a:rPr lang="en" sz="2400"/>
            </a:br>
            <a:r>
              <a:rPr lang="en" sz="2400"/>
              <a:t>Director, VT Center for Autism Research (VTCAR)</a:t>
            </a:r>
            <a:endParaRPr sz="2400"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/>
              <a:t>Denis Gracanin, Ph.D.</a:t>
            </a:r>
            <a:br>
              <a:rPr lang="en" sz="2400"/>
            </a:br>
            <a:r>
              <a:rPr lang="en" sz="2400"/>
              <a:t>Associate Professor, Virginia Tech</a:t>
            </a:r>
            <a:endParaRPr sz="24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400"/>
              <a:t>Erica L. Whiting, Ph.D.</a:t>
            </a:r>
            <a:br>
              <a:rPr lang="en" sz="2400"/>
            </a:br>
            <a:r>
              <a:rPr lang="en" sz="2400"/>
              <a:t>REACH Clinical Director</a:t>
            </a:r>
            <a:endParaRPr sz="24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2400"/>
              <a:t>                                                           </a:t>
            </a:r>
            <a:endParaRPr b="1"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 </a:t>
            </a:r>
            <a:endParaRPr/>
          </a:p>
        </p:txBody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Anna R. Caldwell, LCSW, BCBA, LBA</a:t>
            </a:r>
            <a:br>
              <a:rPr lang="en" sz="2000"/>
            </a:br>
            <a:r>
              <a:rPr lang="en" sz="2000"/>
              <a:t>Spectrum Therapeutic</a:t>
            </a:r>
            <a:endParaRPr sz="20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000"/>
              <a:t>Collene Webb</a:t>
            </a:r>
            <a:br>
              <a:rPr lang="en" sz="2000"/>
            </a:br>
            <a:r>
              <a:rPr lang="en" sz="2000"/>
              <a:t>Community Autism Specialist/Risk Manager, Department of Behavioral Health &amp; Developmental Services </a:t>
            </a:r>
            <a:r>
              <a:rPr b="1" lang="en" sz="2000"/>
              <a:t>                                                                                                                                                                                                        </a:t>
            </a:r>
            <a:endParaRPr b="1" sz="20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2000"/>
              <a:t>Ben Pfountz</a:t>
            </a:r>
            <a:br>
              <a:rPr lang="en" sz="2000"/>
            </a:br>
            <a:r>
              <a:rPr lang="en" sz="2000"/>
              <a:t>Has helped with the hosting of the site</a:t>
            </a:r>
            <a:endParaRPr sz="20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Autism Speaks: Provides information for those with Autism and their families</a:t>
            </a:r>
            <a:endParaRPr sz="20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/>
              <a:t>URL: </a:t>
            </a:r>
            <a:r>
              <a:rPr lang="en" sz="2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https://www.autismspeaks.org/</a:t>
            </a:r>
            <a:r>
              <a:rPr lang="en" sz="2000">
                <a:latin typeface="Arial"/>
                <a:ea typeface="Arial"/>
                <a:cs typeface="Arial"/>
                <a:sym typeface="Arial"/>
              </a:rPr>
              <a:t>  </a:t>
            </a:r>
            <a:endParaRPr sz="20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000"/>
              <a:t>Medline Plus, Information on Autism Spectrum disorder</a:t>
            </a:r>
            <a:endParaRPr sz="20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000"/>
              <a:t>URL: </a:t>
            </a:r>
            <a:r>
              <a:rPr lang="en" sz="20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https://medlineplus.gov/autismspectrumdisorder.html 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Project Overview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Assessment 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Demo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Accomplishments/Lessons learned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Future  Steps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Acknowledgements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References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VTCAR Dr.Scarpa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Web Portal for Autism Support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Search Functionality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Resources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Client: VTCAR</a:t>
            </a:r>
            <a:endParaRPr/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Virginia Tech Center for Autism Research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Dr.Angela Scarpa</a:t>
            </a:r>
            <a:endParaRPr sz="1800"/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○"/>
            </a:pPr>
            <a:r>
              <a:rPr lang="en" sz="1600">
                <a:solidFill>
                  <a:srgbClr val="666666"/>
                </a:solidFill>
              </a:rPr>
              <a:t>NRV Autism Action Group Team</a:t>
            </a:r>
            <a:endParaRPr sz="1600">
              <a:solidFill>
                <a:srgbClr val="666666"/>
              </a:solidFill>
            </a:endParaRPr>
          </a:p>
          <a:p>
            <a:pPr indent="-330200" lvl="1" marL="914400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600"/>
              <a:buChar char="○"/>
            </a:pPr>
            <a:r>
              <a:rPr lang="en" sz="1600">
                <a:solidFill>
                  <a:srgbClr val="666666"/>
                </a:solidFill>
              </a:rPr>
              <a:t>Professor Gracanin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Mission Statement: “</a:t>
            </a:r>
            <a:r>
              <a:rPr lang="en" sz="1800">
                <a:solidFill>
                  <a:srgbClr val="545454"/>
                </a:solidFill>
                <a:highlight>
                  <a:srgbClr val="FFFFFF"/>
                </a:highlight>
              </a:rPr>
              <a:t>Our mission is to merge the science of autism with the service of diagnosis and treatment of autism.</a:t>
            </a:r>
            <a:r>
              <a:rPr lang="en" sz="1800"/>
              <a:t>”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Deliverable: Web Portal</a:t>
            </a:r>
            <a:endParaRPr/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Create search that connects users with reliable information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Connect users to resources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Portal is easy to use and modify for non-technical people</a:t>
            </a:r>
            <a:endParaRPr sz="1800"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Portal is easily modifiable by future groups and teams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People Need</a:t>
            </a:r>
            <a:endParaRPr/>
          </a:p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8275" y="1853850"/>
            <a:ext cx="5124450" cy="308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Sites that people want included in search</a:t>
            </a:r>
            <a:endParaRPr/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Shape 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0825" y="1853850"/>
            <a:ext cx="4886325" cy="292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Assessment</a:t>
            </a:r>
            <a:endParaRPr/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Tested by future users</a:t>
            </a:r>
            <a:endParaRPr sz="2400"/>
          </a:p>
          <a:p>
            <a:pPr indent="-381000" lvl="1" marL="914400" rtl="0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Very positive feedback</a:t>
            </a:r>
            <a:endParaRPr sz="2400"/>
          </a:p>
          <a:p>
            <a: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“Remarkably friendly”</a:t>
            </a:r>
            <a:endParaRPr sz="2400"/>
          </a:p>
          <a:p>
            <a: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“Questions answered effectively”</a:t>
            </a:r>
            <a:endParaRPr sz="2400"/>
          </a:p>
          <a:p>
            <a:pPr indent="-381000" lvl="2" marL="1371600" rtl="0">
              <a:spcBef>
                <a:spcPts val="0"/>
              </a:spcBef>
              <a:spcAft>
                <a:spcPts val="0"/>
              </a:spcAft>
              <a:buSzPts val="2400"/>
              <a:buChar char="■"/>
            </a:pPr>
            <a:r>
              <a:rPr lang="en" sz="2400"/>
              <a:t>“</a:t>
            </a:r>
            <a:r>
              <a:rPr lang="en" sz="2400"/>
              <a:t>Extremely</a:t>
            </a:r>
            <a:r>
              <a:rPr lang="en" sz="2400"/>
              <a:t> relevant”</a:t>
            </a:r>
            <a:endParaRPr sz="2400"/>
          </a:p>
          <a:p>
            <a: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Other </a:t>
            </a:r>
            <a:r>
              <a:rPr lang="en" sz="2400"/>
              <a:t>feedback</a:t>
            </a:r>
            <a:r>
              <a:rPr lang="en" sz="2400"/>
              <a:t>: search proximity </a:t>
            </a:r>
            <a:endParaRPr sz="2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45720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Complications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VT Hosting</a:t>
            </a:r>
            <a:endParaRPr sz="2600"/>
          </a:p>
          <a:p>
            <a:pPr indent="-393700" lvl="0" marL="4572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Simplifying plans to satisfy client</a:t>
            </a:r>
            <a:endParaRPr sz="2600"/>
          </a:p>
          <a:p>
            <a:pPr indent="-393700" lvl="0" marL="457200" rtl="0">
              <a:spcBef>
                <a:spcPts val="0"/>
              </a:spcBef>
              <a:spcAft>
                <a:spcPts val="0"/>
              </a:spcAft>
              <a:buSzPts val="2600"/>
              <a:buChar char="●"/>
            </a:pPr>
            <a:r>
              <a:rPr lang="en" sz="2600"/>
              <a:t>Virginia Tech Branding</a:t>
            </a:r>
            <a:endParaRPr sz="2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