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8" r:id="rId2"/>
    <p:sldId id="259" r:id="rId3"/>
    <p:sldId id="260" r:id="rId4"/>
    <p:sldId id="261" r:id="rId5"/>
    <p:sldId id="278" r:id="rId6"/>
    <p:sldId id="264" r:id="rId7"/>
    <p:sldId id="265" r:id="rId8"/>
    <p:sldId id="276" r:id="rId9"/>
    <p:sldId id="280" r:id="rId10"/>
    <p:sldId id="263" r:id="rId11"/>
    <p:sldId id="266" r:id="rId12"/>
    <p:sldId id="267" r:id="rId13"/>
    <p:sldId id="279" r:id="rId14"/>
    <p:sldId id="272" r:id="rId15"/>
    <p:sldId id="268" r:id="rId16"/>
    <p:sldId id="262" r:id="rId17"/>
    <p:sldId id="28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75"/>
    <p:restoredTop sz="58418" autoAdjust="0"/>
  </p:normalViewPr>
  <p:slideViewPr>
    <p:cSldViewPr snapToGrid="0" snapToObjects="1">
      <p:cViewPr>
        <p:scale>
          <a:sx n="100" d="100"/>
          <a:sy n="100" d="100"/>
        </p:scale>
        <p:origin x="1032" y="28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152" d="100"/>
          <a:sy n="152" d="100"/>
        </p:scale>
        <p:origin x="-131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Users/gail/Dropbox/OASF/Reports/FY17/20170227OASF4NLI.xlsx"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Users/gail/Dropbox/OASF/Reports/FY17/20170227OASF4NL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Helvetica Neue" charset="0"/>
                    <a:ea typeface="Helvetica Neue" charset="0"/>
                    <a:cs typeface="Helvetica Neue"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classification!$G$33:$G$40</c:f>
              <c:strCache>
                <c:ptCount val="8"/>
                <c:pt idx="0">
                  <c:v>UG</c:v>
                </c:pt>
                <c:pt idx="1">
                  <c:v>Others (4)</c:v>
                </c:pt>
                <c:pt idx="2">
                  <c:v>Post Doc</c:v>
                </c:pt>
                <c:pt idx="3">
                  <c:v>Instructor</c:v>
                </c:pt>
                <c:pt idx="4">
                  <c:v>Prof</c:v>
                </c:pt>
                <c:pt idx="5">
                  <c:v>Assoc Prof</c:v>
                </c:pt>
                <c:pt idx="6">
                  <c:v>Asst Prof</c:v>
                </c:pt>
                <c:pt idx="7">
                  <c:v>GS</c:v>
                </c:pt>
              </c:strCache>
            </c:strRef>
          </c:cat>
          <c:val>
            <c:numRef>
              <c:f>classification!$H$33:$H$40</c:f>
              <c:numCache>
                <c:formatCode>0%</c:formatCode>
                <c:ptCount val="8"/>
                <c:pt idx="0">
                  <c:v>0.00575607327128235</c:v>
                </c:pt>
                <c:pt idx="1">
                  <c:v>0.0149657905053341</c:v>
                </c:pt>
                <c:pt idx="2">
                  <c:v>0.0240142097750506</c:v>
                </c:pt>
                <c:pt idx="3">
                  <c:v>0.0382778872540276</c:v>
                </c:pt>
                <c:pt idx="4">
                  <c:v>0.140836965799306</c:v>
                </c:pt>
                <c:pt idx="5">
                  <c:v>0.202710647466657</c:v>
                </c:pt>
                <c:pt idx="6">
                  <c:v>0.21656946833428</c:v>
                </c:pt>
                <c:pt idx="7">
                  <c:v>0.356868957594062</c:v>
                </c:pt>
              </c:numCache>
            </c:numRef>
          </c:val>
        </c:ser>
        <c:dLbls>
          <c:showLegendKey val="0"/>
          <c:showVal val="1"/>
          <c:showCatName val="0"/>
          <c:showSerName val="0"/>
          <c:showPercent val="0"/>
          <c:showBubbleSize val="0"/>
        </c:dLbls>
        <c:gapWidth val="150"/>
        <c:overlap val="-25"/>
        <c:axId val="2015305808"/>
        <c:axId val="2015310384"/>
      </c:barChart>
      <c:catAx>
        <c:axId val="2015305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Helvetica Neue" charset="0"/>
                <a:ea typeface="Helvetica Neue" charset="0"/>
                <a:cs typeface="Helvetica Neue" charset="0"/>
              </a:defRPr>
            </a:pPr>
            <a:endParaRPr lang="en-US"/>
          </a:p>
        </c:txPr>
        <c:crossAx val="2015310384"/>
        <c:crosses val="autoZero"/>
        <c:auto val="1"/>
        <c:lblAlgn val="ctr"/>
        <c:lblOffset val="100"/>
        <c:noMultiLvlLbl val="0"/>
      </c:catAx>
      <c:valAx>
        <c:axId val="2015310384"/>
        <c:scaling>
          <c:orientation val="minMax"/>
        </c:scaling>
        <c:delete val="1"/>
        <c:axPos val="l"/>
        <c:numFmt formatCode="0%" sourceLinked="0"/>
        <c:majorTickMark val="none"/>
        <c:minorTickMark val="none"/>
        <c:tickLblPos val="nextTo"/>
        <c:crossAx val="2015305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4853397143377"/>
          <c:y val="0.342582435559359"/>
          <c:w val="0.428294286928676"/>
          <c:h val="0.594168173587637"/>
        </c:manualLayout>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dPt>
            <c:idx val="8"/>
            <c:bubble3D val="0"/>
            <c:spPr>
              <a:solidFill>
                <a:schemeClr val="accent3">
                  <a:lumMod val="60000"/>
                </a:schemeClr>
              </a:solidFill>
              <a:ln w="19050">
                <a:solidFill>
                  <a:schemeClr val="lt1"/>
                </a:solidFill>
              </a:ln>
              <a:effectLst/>
            </c:spPr>
          </c:dPt>
          <c:dLbls>
            <c:dLbl>
              <c:idx val="5"/>
              <c:layout>
                <c:manualLayout>
                  <c:x val="-0.0237527243400398"/>
                  <c:y val="-0.0471575545981281"/>
                </c:manualLayout>
              </c:layout>
              <c:showLegendKey val="0"/>
              <c:showVal val="0"/>
              <c:showCatName val="1"/>
              <c:showSerName val="0"/>
              <c:showPercent val="1"/>
              <c:showBubbleSize val="0"/>
              <c:extLst>
                <c:ext xmlns:c15="http://schemas.microsoft.com/office/drawing/2012/chart" uri="{CE6537A1-D6FC-4f65-9D91-7224C49458BB}">
                  <c15:layout/>
                </c:ext>
              </c:extLst>
            </c:dLbl>
            <c:dLbl>
              <c:idx val="6"/>
              <c:layout>
                <c:manualLayout>
                  <c:x val="-0.0157262685914261"/>
                  <c:y val="0.0568132108486439"/>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elvetica Neue" charset="0"/>
                    <a:ea typeface="Helvetica Neue" charset="0"/>
                    <a:cs typeface="Helvetica Neue"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'VT awards only'!$A$182:$A$190</c:f>
              <c:strCache>
                <c:ptCount val="9"/>
                <c:pt idx="0">
                  <c:v>VTCRI</c:v>
                </c:pt>
                <c:pt idx="1">
                  <c:v>Vet Med</c:v>
                </c:pt>
                <c:pt idx="2">
                  <c:v>CoS</c:v>
                </c:pt>
                <c:pt idx="3">
                  <c:v>Library</c:v>
                </c:pt>
                <c:pt idx="4">
                  <c:v>CoE</c:v>
                </c:pt>
                <c:pt idx="5">
                  <c:v>CNRE</c:v>
                </c:pt>
                <c:pt idx="6">
                  <c:v>CALS</c:v>
                </c:pt>
                <c:pt idx="7">
                  <c:v>CLAHS</c:v>
                </c:pt>
                <c:pt idx="8">
                  <c:v>Biocomplexity</c:v>
                </c:pt>
              </c:strCache>
            </c:strRef>
          </c:cat>
          <c:val>
            <c:numRef>
              <c:f>'VT awards only'!$B$182:$B$190</c:f>
              <c:numCache>
                <c:formatCode>_("$"* #,##0.00_);_("$"* \(#,##0.00\);_("$"* "-"??_);_(@_)</c:formatCode>
                <c:ptCount val="9"/>
                <c:pt idx="0">
                  <c:v>1500.0</c:v>
                </c:pt>
                <c:pt idx="1">
                  <c:v>6317.52</c:v>
                </c:pt>
                <c:pt idx="2">
                  <c:v>12587.5</c:v>
                </c:pt>
                <c:pt idx="3">
                  <c:v>922.25</c:v>
                </c:pt>
                <c:pt idx="4">
                  <c:v>22104.6480952381</c:v>
                </c:pt>
                <c:pt idx="5">
                  <c:v>5911.09</c:v>
                </c:pt>
                <c:pt idx="6">
                  <c:v>21464.17857142857</c:v>
                </c:pt>
                <c:pt idx="7">
                  <c:v>900.0</c:v>
                </c:pt>
                <c:pt idx="8">
                  <c:v>2748.333333333336</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3/3/17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dirty="0"/>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bit.ly/petersube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oaspa.org/membership/code-of-conduct/" TargetMode="External"/><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Welcome.</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 </a:t>
            </a:r>
            <a:r>
              <a:rPr lang="en-US" baseline="0" dirty="0" smtClean="0"/>
              <a:t>AM</a:t>
            </a:r>
            <a:r>
              <a:rPr lang="is-IS" baseline="0" dirty="0" smtClean="0"/>
              <a:t>…</a:t>
            </a:r>
            <a:r>
              <a:rPr lang="en-US" baseline="0" dirty="0" smtClean="0"/>
              <a:t>, </a:t>
            </a:r>
            <a:r>
              <a:rPr lang="en-US" baseline="0" dirty="0" smtClean="0"/>
              <a:t>Featured activities in Scholarly Communication: </a:t>
            </a:r>
            <a:r>
              <a:rPr lang="en-US" baseline="0" dirty="0" err="1" smtClean="0"/>
              <a:t>VTechWorks</a:t>
            </a:r>
            <a:r>
              <a:rPr lang="en-US" baseline="0" dirty="0" smtClean="0"/>
              <a:t> and Publishing (VT has hosted electronic journals and also hosts open source software that manages the editorial workflow for</a:t>
            </a:r>
            <a:r>
              <a:rPr lang="en-US" dirty="0" smtClean="0"/>
              <a:t> journals, conference proceedings. If you’d ask us, we’d help with monographs too</a:t>
            </a:r>
            <a:r>
              <a:rPr lang="en-US" baseline="0" dirty="0" smtClean="0"/>
              <a:t>), organize and sponsor events such as OA Week, FU Week, </a:t>
            </a:r>
            <a:r>
              <a:rPr lang="en-US" baseline="0" dirty="0" err="1" smtClean="0"/>
              <a:t>OEd</a:t>
            </a:r>
            <a:r>
              <a:rPr lang="en-US" baseline="0" dirty="0" smtClean="0"/>
              <a:t> Week, O Data Week</a:t>
            </a:r>
          </a:p>
          <a:p>
            <a:endParaRPr lang="en-US" baseline="0" dirty="0" smtClean="0"/>
          </a:p>
          <a:p>
            <a:r>
              <a:rPr lang="en-US" baseline="0" dirty="0" smtClean="0"/>
              <a:t>Who are you and what is your experience with OA?</a:t>
            </a:r>
          </a:p>
          <a:p>
            <a:endParaRPr lang="en-US" baseline="0" dirty="0" smtClean="0"/>
          </a:p>
          <a:p>
            <a:r>
              <a:rPr lang="en-US" baseline="0" dirty="0" smtClean="0"/>
              <a:t>What is OPEN ACCESS: </a:t>
            </a:r>
            <a:r>
              <a:rPr lang="en-US" sz="1200" kern="1200" dirty="0" smtClean="0">
                <a:solidFill>
                  <a:schemeClr val="tx1"/>
                </a:solidFill>
                <a:effectLst/>
                <a:latin typeface="Times"/>
                <a:ea typeface="+mn-ea"/>
                <a:cs typeface="Times"/>
              </a:rPr>
              <a:t>Open-access (OA) literature is digital, online, free of charge, and free of most copyright and licensing restrictions. What makes it possible is the internet and the consent of the author or copyright-holder </a:t>
            </a:r>
          </a:p>
          <a:p>
            <a:r>
              <a:rPr lang="en-US" sz="1200" kern="1200" dirty="0" smtClean="0">
                <a:solidFill>
                  <a:schemeClr val="tx1"/>
                </a:solidFill>
                <a:effectLst/>
                <a:latin typeface="Times"/>
                <a:ea typeface="+mn-ea"/>
                <a:cs typeface="Times"/>
              </a:rPr>
              <a:t>(“A Very Brief Introduction to Open Access”  by </a:t>
            </a:r>
            <a:r>
              <a:rPr lang="en-US" sz="1200" u="sng" kern="1200" dirty="0" smtClean="0">
                <a:solidFill>
                  <a:schemeClr val="tx1"/>
                </a:solidFill>
                <a:effectLst/>
                <a:latin typeface="Times"/>
                <a:ea typeface="+mn-ea"/>
                <a:cs typeface="Times"/>
                <a:hlinkClick r:id="rId3"/>
              </a:rPr>
              <a:t>Peter Suber</a:t>
            </a:r>
            <a:r>
              <a:rPr lang="en-US" sz="1200" kern="1200" dirty="0" smtClean="0">
                <a:solidFill>
                  <a:schemeClr val="tx1"/>
                </a:solidFill>
                <a:effectLst/>
                <a:latin typeface="Times"/>
                <a:ea typeface="+mn-ea"/>
                <a:cs typeface="Times"/>
              </a:rPr>
              <a:t> http://</a:t>
            </a:r>
            <a:r>
              <a:rPr lang="en-US" sz="1200" kern="1200" dirty="0" err="1" smtClean="0">
                <a:solidFill>
                  <a:schemeClr val="tx1"/>
                </a:solidFill>
                <a:effectLst/>
                <a:latin typeface="Times"/>
                <a:ea typeface="+mn-ea"/>
                <a:cs typeface="Times"/>
              </a:rPr>
              <a:t>legacy.earlham.edu</a:t>
            </a:r>
            <a:r>
              <a:rPr lang="en-US" sz="1200" kern="1200" dirty="0" smtClean="0">
                <a:solidFill>
                  <a:schemeClr val="tx1"/>
                </a:solidFill>
                <a:effectLst/>
                <a:latin typeface="Times"/>
                <a:ea typeface="+mn-ea"/>
                <a:cs typeface="Times"/>
              </a:rPr>
              <a:t>/~peters/</a:t>
            </a:r>
            <a:r>
              <a:rPr lang="en-US" sz="1200" kern="1200" dirty="0" err="1" smtClean="0">
                <a:solidFill>
                  <a:schemeClr val="tx1"/>
                </a:solidFill>
                <a:effectLst/>
                <a:latin typeface="Times"/>
                <a:ea typeface="+mn-ea"/>
                <a:cs typeface="Times"/>
              </a:rPr>
              <a:t>fos</a:t>
            </a:r>
            <a:r>
              <a:rPr lang="en-US" sz="1200" kern="1200" dirty="0" smtClean="0">
                <a:solidFill>
                  <a:schemeClr val="tx1"/>
                </a:solidFill>
                <a:effectLst/>
                <a:latin typeface="Times"/>
                <a:ea typeface="+mn-ea"/>
                <a:cs typeface="Times"/>
              </a:rPr>
              <a:t>/</a:t>
            </a:r>
            <a:r>
              <a:rPr lang="en-US" sz="1200" kern="1200" dirty="0" err="1" smtClean="0">
                <a:solidFill>
                  <a:schemeClr val="tx1"/>
                </a:solidFill>
                <a:effectLst/>
                <a:latin typeface="Times"/>
                <a:ea typeface="+mn-ea"/>
                <a:cs typeface="Times"/>
              </a:rPr>
              <a:t>brief.htm</a:t>
            </a:r>
            <a:r>
              <a:rPr lang="en-US" sz="1200" kern="1200" dirty="0" smtClean="0">
                <a:solidFill>
                  <a:schemeClr val="tx1"/>
                </a:solidFill>
                <a:effectLst/>
                <a:latin typeface="Times"/>
                <a:ea typeface="+mn-ea"/>
                <a:cs typeface="Times"/>
              </a:rPr>
              <a:t>)</a:t>
            </a:r>
            <a:endParaRPr lang="en-US" baseline="0" dirty="0" smtClean="0"/>
          </a:p>
          <a:p>
            <a:endParaRPr lang="en-US" baseline="0" dirty="0" smtClean="0"/>
          </a:p>
          <a:p>
            <a:endParaRPr lang="en-US" baseline="0" dirty="0" smtClean="0"/>
          </a:p>
          <a:p>
            <a:r>
              <a:rPr lang="en-US" dirty="0" smtClean="0"/>
              <a:t>How did you learn about this session?</a:t>
            </a:r>
          </a:p>
          <a:p>
            <a:endParaRPr lang="en-US" dirty="0" smtClean="0"/>
          </a:p>
          <a:p>
            <a:r>
              <a:rPr lang="en-US" dirty="0" smtClean="0"/>
              <a:t>How</a:t>
            </a:r>
            <a:r>
              <a:rPr lang="en-US" baseline="0" dirty="0" smtClean="0"/>
              <a:t> many of you have tenure?</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dirty="0"/>
          </a:p>
        </p:txBody>
      </p:sp>
    </p:spTree>
    <p:extLst>
      <p:ext uri="{BB962C8B-B14F-4D97-AF65-F5344CB8AC3E}">
        <p14:creationId xmlns:p14="http://schemas.microsoft.com/office/powerpoint/2010/main" val="59786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Status: faculty, undergraduate or graduate student, staff,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10</a:t>
            </a:fld>
            <a:endParaRPr lang="en-US" dirty="0"/>
          </a:p>
        </p:txBody>
      </p:sp>
    </p:spTree>
    <p:extLst>
      <p:ext uri="{BB962C8B-B14F-4D97-AF65-F5344CB8AC3E}">
        <p14:creationId xmlns:p14="http://schemas.microsoft.com/office/powerpoint/2010/main" val="1520997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online application is sent to a team in University Libraries that reviews applications and vets and prioritizes them based on criteria for eligibility, guidelines, and available funding. </a:t>
            </a:r>
          </a:p>
          <a:p>
            <a:endParaRPr lang="en-US" dirty="0" smtClean="0"/>
          </a:p>
          <a:p>
            <a:r>
              <a:rPr lang="en-US" baseline="0" dirty="0" smtClean="0"/>
              <a:t>Gail McMillan, fund manager</a:t>
            </a:r>
          </a:p>
          <a:p>
            <a:r>
              <a:rPr lang="en-US" baseline="0" dirty="0" smtClean="0"/>
              <a:t>	Leslie O’Brien</a:t>
            </a:r>
          </a:p>
          <a:p>
            <a:r>
              <a:rPr lang="en-US" baseline="0" dirty="0" smtClean="0"/>
              <a:t>	Julie Speer</a:t>
            </a:r>
          </a:p>
          <a:p>
            <a:r>
              <a:rPr lang="en-US" baseline="0" dirty="0" smtClean="0"/>
              <a:t>	Philip Young</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11</a:t>
            </a:fld>
            <a:endParaRPr lang="en-US" dirty="0"/>
          </a:p>
        </p:txBody>
      </p:sp>
    </p:spTree>
    <p:extLst>
      <p:ext uri="{BB962C8B-B14F-4D97-AF65-F5344CB8AC3E}">
        <p14:creationId xmlns:p14="http://schemas.microsoft.com/office/powerpoint/2010/main" val="1899636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Payment</a:t>
            </a:r>
          </a:p>
          <a:p>
            <a:endParaRPr lang="en-US" b="1" dirty="0" smtClean="0"/>
          </a:p>
          <a:p>
            <a:r>
              <a:rPr lang="en-US" dirty="0" smtClean="0"/>
              <a:t>After the OASF application is received and the author is sent notification of approval,</a:t>
            </a:r>
            <a:r>
              <a:rPr lang="en-US" baseline="0" dirty="0" smtClean="0"/>
              <a:t> the</a:t>
            </a:r>
            <a:r>
              <a:rPr lang="en-US" dirty="0" smtClean="0"/>
              <a:t> author informs the journal to send University Libraries an invoice. Or, the author can send proof of payment and University Libraries will reimburse the department,</a:t>
            </a:r>
            <a:r>
              <a:rPr lang="en-US" baseline="0" dirty="0" smtClean="0"/>
              <a:t> for example, if it paid the Article Processing Charges.</a:t>
            </a:r>
            <a:r>
              <a:rPr lang="en-US" dirty="0" smtClean="0"/>
              <a: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12</a:t>
            </a:fld>
            <a:endParaRPr lang="en-US" dirty="0"/>
          </a:p>
        </p:txBody>
      </p:sp>
    </p:spTree>
    <p:extLst>
      <p:ext uri="{BB962C8B-B14F-4D97-AF65-F5344CB8AC3E}">
        <p14:creationId xmlns:p14="http://schemas.microsoft.com/office/powerpoint/2010/main" val="548536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71 requests</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About </a:t>
            </a:r>
            <a:r>
              <a:rPr lang="en-US" baseline="0" dirty="0" smtClean="0"/>
              <a:t>82% of the requests have been funded this year.   </a:t>
            </a:r>
            <a:r>
              <a:rPr lang="en-US" dirty="0" smtClean="0"/>
              <a:t>58 funded (2 returned)</a:t>
            </a:r>
          </a:p>
          <a:p>
            <a:endParaRPr lang="en-US" dirty="0" smtClean="0"/>
          </a:p>
          <a:p>
            <a:r>
              <a:rPr lang="en-US" dirty="0" smtClean="0"/>
              <a:t>A little more to </a:t>
            </a:r>
            <a:r>
              <a:rPr lang="en-US" dirty="0" err="1" smtClean="0"/>
              <a:t>CoE</a:t>
            </a:r>
            <a:r>
              <a:rPr lang="en-US" dirty="0" smtClean="0"/>
              <a:t> and CALS, a little less to Vet Med,</a:t>
            </a:r>
            <a:r>
              <a:rPr lang="en-US" baseline="0" dirty="0" smtClean="0"/>
              <a:t> CNRE, </a:t>
            </a:r>
            <a:r>
              <a:rPr lang="en-US" baseline="0" dirty="0" err="1" smtClean="0"/>
              <a:t>Biocomplexity</a:t>
            </a:r>
            <a:r>
              <a:rPr lang="en-US" baseline="0" dirty="0" smtClean="0"/>
              <a:t>. No </a:t>
            </a:r>
            <a:r>
              <a:rPr lang="en-US" baseline="0" dirty="0" smtClean="0"/>
              <a:t>funds have gone to Business or CAUS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38F4D4AC-2E0F-624E-9503-AE30D20512BE}" type="slidenum">
              <a:rPr lang="en-US" smtClean="0"/>
              <a:pPr/>
              <a:t>13</a:t>
            </a:fld>
            <a:endParaRPr lang="en-US" dirty="0"/>
          </a:p>
        </p:txBody>
      </p:sp>
    </p:spTree>
    <p:extLst>
      <p:ext uri="{BB962C8B-B14F-4D97-AF65-F5344CB8AC3E}">
        <p14:creationId xmlns:p14="http://schemas.microsoft.com/office/powerpoint/2010/main" val="1184022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Times"/>
                <a:ea typeface="+mn-ea"/>
                <a:cs typeface="Times"/>
              </a:rPr>
              <a:t>ACSESS</a:t>
            </a:r>
            <a:r>
              <a:rPr lang="en-US" dirty="0" smtClean="0"/>
              <a:t> </a:t>
            </a:r>
          </a:p>
          <a:p>
            <a:r>
              <a:rPr lang="en-US" sz="1200" b="0" i="0" u="none" strike="noStrike" kern="1200" dirty="0" err="1" smtClean="0">
                <a:solidFill>
                  <a:schemeClr val="tx1"/>
                </a:solidFill>
                <a:effectLst/>
                <a:latin typeface="Times"/>
                <a:ea typeface="+mn-ea"/>
                <a:cs typeface="Times"/>
              </a:rPr>
              <a:t>BioMed</a:t>
            </a:r>
            <a:r>
              <a:rPr lang="en-US" sz="1200" b="0" i="0" u="none" strike="noStrike" kern="1200" dirty="0" smtClean="0">
                <a:solidFill>
                  <a:schemeClr val="tx1"/>
                </a:solidFill>
                <a:effectLst/>
                <a:latin typeface="Times"/>
                <a:ea typeface="+mn-ea"/>
                <a:cs typeface="Times"/>
              </a:rPr>
              <a:t> Central (6)</a:t>
            </a:r>
            <a:r>
              <a:rPr lang="en-US" dirty="0" smtClean="0"/>
              <a:t> </a:t>
            </a:r>
          </a:p>
          <a:p>
            <a:r>
              <a:rPr lang="en-US" sz="1200" b="0" i="0" u="none" strike="noStrike" kern="1200" dirty="0" smtClean="0">
                <a:solidFill>
                  <a:schemeClr val="tx1"/>
                </a:solidFill>
                <a:effectLst/>
                <a:latin typeface="Times"/>
                <a:ea typeface="+mn-ea"/>
                <a:cs typeface="Times"/>
              </a:rPr>
              <a:t>Company of Biologists</a:t>
            </a:r>
            <a:r>
              <a:rPr lang="en-US" dirty="0" smtClean="0"/>
              <a:t> </a:t>
            </a:r>
          </a:p>
          <a:p>
            <a:r>
              <a:rPr lang="en-US" sz="1200" b="0" i="0" u="none" strike="noStrike" kern="1200" dirty="0" smtClean="0">
                <a:solidFill>
                  <a:schemeClr val="tx1"/>
                </a:solidFill>
                <a:effectLst/>
                <a:latin typeface="Times"/>
                <a:ea typeface="+mn-ea"/>
                <a:cs typeface="Times"/>
              </a:rPr>
              <a:t>Elsevier (2)</a:t>
            </a:r>
            <a:r>
              <a:rPr lang="en-US" dirty="0" smtClean="0"/>
              <a:t> </a:t>
            </a:r>
          </a:p>
          <a:p>
            <a:r>
              <a:rPr lang="en-US" sz="1200" b="0" i="0" u="none" strike="noStrike" kern="1200" dirty="0" smtClean="0">
                <a:solidFill>
                  <a:schemeClr val="tx1"/>
                </a:solidFill>
                <a:effectLst/>
                <a:latin typeface="Times"/>
                <a:ea typeface="+mn-ea"/>
                <a:cs typeface="Times"/>
              </a:rPr>
              <a:t>Frontiers (3)</a:t>
            </a:r>
            <a:r>
              <a:rPr lang="en-US" dirty="0" smtClean="0"/>
              <a:t> </a:t>
            </a:r>
          </a:p>
          <a:p>
            <a:r>
              <a:rPr lang="en-US" sz="1200" b="0" i="0" u="none" strike="noStrike" kern="1200" dirty="0" err="1" smtClean="0">
                <a:solidFill>
                  <a:schemeClr val="tx1"/>
                </a:solidFill>
                <a:effectLst/>
                <a:latin typeface="Times"/>
                <a:ea typeface="+mn-ea"/>
                <a:cs typeface="Times"/>
              </a:rPr>
              <a:t>Hindawi</a:t>
            </a:r>
            <a:r>
              <a:rPr lang="en-US" sz="1200" b="0" i="0" u="none" strike="noStrike" kern="1200" dirty="0" smtClean="0">
                <a:solidFill>
                  <a:schemeClr val="tx1"/>
                </a:solidFill>
                <a:effectLst/>
                <a:latin typeface="Times"/>
                <a:ea typeface="+mn-ea"/>
                <a:cs typeface="Times"/>
              </a:rPr>
              <a:t> (2)</a:t>
            </a:r>
            <a:r>
              <a:rPr lang="en-US" dirty="0" smtClean="0"/>
              <a:t> </a:t>
            </a:r>
          </a:p>
          <a:p>
            <a:r>
              <a:rPr lang="en-US" sz="1200" b="0" i="0" u="none" strike="noStrike" kern="1200" dirty="0" smtClean="0">
                <a:solidFill>
                  <a:schemeClr val="tx1"/>
                </a:solidFill>
                <a:effectLst/>
                <a:latin typeface="Times"/>
                <a:ea typeface="+mn-ea"/>
                <a:cs typeface="Times"/>
              </a:rPr>
              <a:t>IEEE</a:t>
            </a:r>
            <a:r>
              <a:rPr lang="en-US" dirty="0" smtClean="0"/>
              <a:t> </a:t>
            </a:r>
          </a:p>
          <a:p>
            <a:r>
              <a:rPr lang="en-US" sz="1200" b="0" i="0" u="none" strike="noStrike" kern="1200" dirty="0" smtClean="0">
                <a:solidFill>
                  <a:schemeClr val="tx1"/>
                </a:solidFill>
                <a:effectLst/>
                <a:latin typeface="Times"/>
                <a:ea typeface="+mn-ea"/>
                <a:cs typeface="Times"/>
              </a:rPr>
              <a:t>International Union of Crystallography</a:t>
            </a:r>
            <a:r>
              <a:rPr lang="en-US" dirty="0" smtClean="0"/>
              <a:t> </a:t>
            </a:r>
          </a:p>
          <a:p>
            <a:r>
              <a:rPr lang="en-US" sz="1200" b="0" i="0" u="none" strike="noStrike" kern="1200" dirty="0" smtClean="0">
                <a:solidFill>
                  <a:schemeClr val="tx1"/>
                </a:solidFill>
                <a:effectLst/>
                <a:latin typeface="Times"/>
                <a:ea typeface="+mn-ea"/>
                <a:cs typeface="Times"/>
              </a:rPr>
              <a:t>MDPI (4)</a:t>
            </a:r>
            <a:r>
              <a:rPr lang="en-US" dirty="0" smtClean="0"/>
              <a:t> </a:t>
            </a:r>
          </a:p>
          <a:p>
            <a:r>
              <a:rPr lang="en-US" sz="1200" b="0" i="0" u="none" strike="noStrike" kern="1200" dirty="0" smtClean="0">
                <a:solidFill>
                  <a:schemeClr val="tx1"/>
                </a:solidFill>
                <a:effectLst/>
                <a:latin typeface="Times"/>
                <a:ea typeface="+mn-ea"/>
                <a:cs typeface="Times"/>
              </a:rPr>
              <a:t>Nature (3)</a:t>
            </a:r>
            <a:r>
              <a:rPr lang="en-US" dirty="0" smtClean="0"/>
              <a:t> </a:t>
            </a:r>
          </a:p>
          <a:p>
            <a:r>
              <a:rPr lang="en-US" sz="1200" b="0" i="0" u="none" strike="noStrike" kern="1200" dirty="0" smtClean="0">
                <a:solidFill>
                  <a:schemeClr val="tx1"/>
                </a:solidFill>
                <a:effectLst/>
                <a:latin typeface="Times"/>
                <a:ea typeface="+mn-ea"/>
                <a:cs typeface="Times"/>
              </a:rPr>
              <a:t>Optical Society of America</a:t>
            </a:r>
            <a:r>
              <a:rPr lang="en-US" dirty="0" smtClean="0"/>
              <a:t> </a:t>
            </a:r>
          </a:p>
          <a:p>
            <a:r>
              <a:rPr lang="en-US" sz="1200" b="0" i="0" u="none" strike="noStrike" kern="1200" dirty="0" err="1" smtClean="0">
                <a:solidFill>
                  <a:schemeClr val="tx1"/>
                </a:solidFill>
                <a:effectLst/>
                <a:latin typeface="Times"/>
                <a:ea typeface="+mn-ea"/>
                <a:cs typeface="Times"/>
              </a:rPr>
              <a:t>PLoS</a:t>
            </a:r>
            <a:r>
              <a:rPr lang="en-US" dirty="0" smtClean="0"/>
              <a:t> </a:t>
            </a:r>
          </a:p>
          <a:p>
            <a:r>
              <a:rPr lang="en-US" sz="1200" b="0" i="0" u="none" strike="noStrike" kern="1200" dirty="0" smtClean="0">
                <a:solidFill>
                  <a:schemeClr val="tx1"/>
                </a:solidFill>
                <a:effectLst/>
                <a:latin typeface="Times"/>
                <a:ea typeface="+mn-ea"/>
                <a:cs typeface="Times"/>
              </a:rPr>
              <a:t>Resilience Alliance</a:t>
            </a:r>
            <a:r>
              <a:rPr lang="en-US" dirty="0" smtClean="0"/>
              <a:t> </a:t>
            </a:r>
          </a:p>
          <a:p>
            <a:r>
              <a:rPr lang="en-US" sz="1200" b="0" i="0" u="none" strike="noStrike" kern="1200" dirty="0" err="1" smtClean="0">
                <a:solidFill>
                  <a:schemeClr val="tx1"/>
                </a:solidFill>
                <a:effectLst/>
                <a:latin typeface="Times"/>
                <a:ea typeface="+mn-ea"/>
                <a:cs typeface="Times"/>
              </a:rPr>
              <a:t>SpringerOpen</a:t>
            </a:r>
            <a:r>
              <a:rPr lang="en-US" sz="1200" b="0" i="0" u="none" strike="noStrike" kern="1200" dirty="0" smtClean="0">
                <a:solidFill>
                  <a:schemeClr val="tx1"/>
                </a:solidFill>
                <a:effectLst/>
                <a:latin typeface="Times"/>
                <a:ea typeface="+mn-ea"/>
                <a:cs typeface="Times"/>
              </a:rPr>
              <a:t> (2)</a:t>
            </a:r>
            <a:r>
              <a:rPr lang="en-US" dirty="0" smtClean="0"/>
              <a:t> </a:t>
            </a:r>
          </a:p>
          <a:p>
            <a:r>
              <a:rPr lang="en-US" sz="1200" b="0" i="0" u="none" strike="noStrike" kern="1200" dirty="0" smtClean="0">
                <a:solidFill>
                  <a:schemeClr val="tx1"/>
                </a:solidFill>
                <a:effectLst/>
                <a:latin typeface="Times"/>
                <a:ea typeface="+mn-ea"/>
                <a:cs typeface="Times"/>
              </a:rPr>
              <a:t>WHIOCE</a:t>
            </a:r>
            <a:r>
              <a:rPr lang="en-US" dirty="0" smtClean="0"/>
              <a:t> </a:t>
            </a:r>
          </a:p>
          <a:p>
            <a:r>
              <a:rPr lang="en-US" sz="1200" b="0" i="0" u="none" strike="noStrike" kern="1200" dirty="0" smtClean="0">
                <a:solidFill>
                  <a:schemeClr val="tx1"/>
                </a:solidFill>
                <a:effectLst/>
                <a:latin typeface="Times"/>
                <a:ea typeface="+mn-ea"/>
                <a:cs typeface="Times"/>
              </a:rPr>
              <a:t>Wiley (7)</a:t>
            </a:r>
            <a:r>
              <a:rPr lang="en-US" dirty="0" smtClean="0"/>
              <a:t>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14</a:t>
            </a:fld>
            <a:endParaRPr lang="en-US" dirty="0"/>
          </a:p>
        </p:txBody>
      </p:sp>
    </p:spTree>
    <p:extLst>
      <p:ext uri="{BB962C8B-B14F-4D97-AF65-F5344CB8AC3E}">
        <p14:creationId xmlns:p14="http://schemas.microsoft.com/office/powerpoint/2010/main" val="2762891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15</a:t>
            </a:fld>
            <a:endParaRPr lang="en-US" dirty="0"/>
          </a:p>
        </p:txBody>
      </p:sp>
    </p:spTree>
    <p:extLst>
      <p:ext uri="{BB962C8B-B14F-4D97-AF65-F5344CB8AC3E}">
        <p14:creationId xmlns:p14="http://schemas.microsoft.com/office/powerpoint/2010/main" val="1227561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Questions?</a:t>
            </a:r>
          </a:p>
          <a:p>
            <a:endParaRPr lang="en-US" dirty="0" smtClean="0"/>
          </a:p>
          <a:p>
            <a:r>
              <a:rPr lang="en-US" dirty="0" smtClean="0"/>
              <a:t>Feel</a:t>
            </a:r>
            <a:r>
              <a:rPr lang="en-US" baseline="0" dirty="0" smtClean="0"/>
              <a:t> free to go to the OASF web page and test or complete an application.</a:t>
            </a:r>
          </a:p>
          <a:p>
            <a:endParaRPr lang="en-US" baseline="0" dirty="0" smtClean="0"/>
          </a:p>
          <a:p>
            <a:r>
              <a:rPr lang="en-US" baseline="0" dirty="0" smtClean="0"/>
              <a:t>Or, perhaps you like to see if a journal you’re familiar with is registered in the DOAJ or w/Sherpa/Romeo.</a:t>
            </a:r>
          </a:p>
          <a:p>
            <a:endParaRPr lang="en-US" baseline="0" dirty="0" smtClean="0"/>
          </a:p>
          <a:p>
            <a:r>
              <a:rPr lang="en-US" baseline="0" dirty="0" smtClean="0"/>
              <a:t>Or, find a new journal through these registries that you may not be familiar with.</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16</a:t>
            </a:fld>
            <a:endParaRPr lang="en-US" dirty="0"/>
          </a:p>
        </p:txBody>
      </p:sp>
    </p:spTree>
    <p:extLst>
      <p:ext uri="{BB962C8B-B14F-4D97-AF65-F5344CB8AC3E}">
        <p14:creationId xmlns:p14="http://schemas.microsoft.com/office/powerpoint/2010/main" val="754330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$20,000 remaining in the OASF for FY2017. Dean has offered to fund articles beyond this if they qualify so don’t hesitate to apply.</a:t>
            </a:r>
          </a:p>
          <a:p>
            <a:endParaRPr lang="en-US" baseline="0" dirty="0" smtClean="0"/>
          </a:p>
          <a:p>
            <a:r>
              <a:rPr lang="en-US" baseline="0" dirty="0" smtClean="0"/>
              <a:t>Let’s spend the remaining time </a:t>
            </a:r>
            <a:r>
              <a:rPr lang="en-US" baseline="0" dirty="0" smtClean="0"/>
              <a:t>finding OA </a:t>
            </a:r>
            <a:r>
              <a:rPr lang="en-US" baseline="0" dirty="0" smtClean="0"/>
              <a:t>journals in your fields.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17</a:t>
            </a:fld>
            <a:endParaRPr lang="en-US" dirty="0"/>
          </a:p>
        </p:txBody>
      </p:sp>
    </p:spTree>
    <p:extLst>
      <p:ext uri="{BB962C8B-B14F-4D97-AF65-F5344CB8AC3E}">
        <p14:creationId xmlns:p14="http://schemas.microsoft.com/office/powerpoint/2010/main" val="1284399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We </a:t>
            </a:r>
            <a:r>
              <a:rPr lang="en-US" dirty="0" smtClean="0"/>
              <a:t>know that we operate on a REPUTATION ECONOMY IN ACADEMIA</a:t>
            </a:r>
            <a:r>
              <a:rPr lang="en-US" baseline="0" dirty="0" smtClean="0"/>
              <a:t> – high expectations to publish in scholarly journals.</a:t>
            </a:r>
            <a:endParaRPr lang="en-US" dirty="0" smtClean="0"/>
          </a:p>
          <a:p>
            <a:endParaRPr lang="en-US" dirty="0" smtClean="0"/>
          </a:p>
          <a:p>
            <a:r>
              <a:rPr lang="en-US" baseline="0" dirty="0" smtClean="0"/>
              <a:t>The more prestigious journals are considered to have a high impact factor, and often have excessively high subscription rates for academic libraries. </a:t>
            </a:r>
            <a:r>
              <a:rPr lang="en-US" dirty="0"/>
              <a:t>Library’s collections budget: $9 </a:t>
            </a:r>
            <a:r>
              <a:rPr lang="en-US" dirty="0" smtClean="0"/>
              <a:t>mil. Library </a:t>
            </a:r>
            <a:r>
              <a:rPr lang="en-US" dirty="0"/>
              <a:t>spends on serials: $7 </a:t>
            </a:r>
            <a:r>
              <a:rPr lang="en-US" dirty="0" smtClean="0"/>
              <a:t>mil</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One way is by expanding library </a:t>
            </a:r>
            <a:r>
              <a:rPr lang="en-US" dirty="0" smtClean="0"/>
              <a:t>services to include publishing</a:t>
            </a:r>
            <a:r>
              <a:rPr lang="en-US" baseline="0" dirty="0" smtClean="0"/>
              <a:t>. P</a:t>
            </a:r>
            <a:r>
              <a:rPr lang="en-US" dirty="0" smtClean="0"/>
              <a:t>ublishing models are changing in light of various factors, including the international open access movement and the expanding federal mandates to make the results of federally funded research available to the public.</a:t>
            </a:r>
          </a:p>
          <a:p>
            <a:endParaRPr lang="en-US" baseline="0" dirty="0" smtClean="0"/>
          </a:p>
          <a:p>
            <a:r>
              <a:rPr lang="en-US" baseline="0" dirty="0" smtClean="0"/>
              <a:t>Virginia Tech Libraries, with support from the Provost, established the open access subvention fund to help everyone in the university community get their articles published in peer-reviewed scholarly journals that charge article processing fees to make their articles publicly accessible.</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dirty="0"/>
          </a:p>
        </p:txBody>
      </p:sp>
    </p:spTree>
    <p:extLst>
      <p:ext uri="{BB962C8B-B14F-4D97-AF65-F5344CB8AC3E}">
        <p14:creationId xmlns:p14="http://schemas.microsoft.com/office/powerpoint/2010/main" val="1953480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An increasing number of open access journals are supported through article processing charges.</a:t>
            </a:r>
            <a:r>
              <a:rPr lang="en-US" baseline="0" dirty="0" smtClean="0"/>
              <a:t> These are still rigorously peer reviewed scholarly journals that are in the whole or in part funded by the authors of the articles.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dirty="0"/>
          </a:p>
        </p:txBody>
      </p:sp>
    </p:spTree>
    <p:extLst>
      <p:ext uri="{BB962C8B-B14F-4D97-AF65-F5344CB8AC3E}">
        <p14:creationId xmlns:p14="http://schemas.microsoft.com/office/powerpoint/2010/main" val="1424348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Pilot project: FY13 – FY14</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Administered by University Libraries</a:t>
            </a:r>
            <a:r>
              <a:rPr lang="en-US" baseline="0" dirty="0" smtClean="0"/>
              <a:t>, </a:t>
            </a:r>
            <a:r>
              <a:rPr lang="en-US" dirty="0" smtClean="0"/>
              <a:t>Virginia Tech’s Open Access Subvention Fund has increased every year since the first pilot in FY2013 when the Provost, the VP for Research and the Dean of Libraries</a:t>
            </a:r>
            <a:r>
              <a:rPr lang="en-US" baseline="0" dirty="0" smtClean="0"/>
              <a:t> each contributed</a:t>
            </a:r>
            <a:r>
              <a:rPr lang="en-US" dirty="0" smtClean="0"/>
              <a:t> $8,000</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dirty="0"/>
          </a:p>
        </p:txBody>
      </p:sp>
    </p:spTree>
    <p:extLst>
      <p:ext uri="{BB962C8B-B14F-4D97-AF65-F5344CB8AC3E}">
        <p14:creationId xmlns:p14="http://schemas.microsoft.com/office/powerpoint/2010/main" val="1018656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~$21,000 remaining in fy17</a:t>
            </a:r>
            <a:r>
              <a:rPr lang="en-US" baseline="0" dirty="0" smtClean="0"/>
              <a:t> OASF &lt;4 months</a:t>
            </a:r>
          </a:p>
          <a:p>
            <a:endParaRPr lang="en-US" baseline="0" dirty="0" smtClean="0"/>
          </a:p>
          <a:p>
            <a:r>
              <a:rPr lang="en-US" baseline="0" dirty="0" smtClean="0"/>
              <a:t>Dean of Libraries will try to cover all articles.</a:t>
            </a:r>
          </a:p>
          <a:p>
            <a:endParaRPr lang="en-US" baseline="0" dirty="0" smtClean="0"/>
          </a:p>
          <a:p>
            <a:r>
              <a:rPr lang="en-US" baseline="0" dirty="0" smtClean="0"/>
              <a:t>He expects to support the OASF at at least the same level next year.</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dirty="0"/>
          </a:p>
        </p:txBody>
      </p:sp>
    </p:spTree>
    <p:extLst>
      <p:ext uri="{BB962C8B-B14F-4D97-AF65-F5344CB8AC3E}">
        <p14:creationId xmlns:p14="http://schemas.microsoft.com/office/powerpoint/2010/main" val="271269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Authors must </a:t>
            </a:r>
            <a:r>
              <a:rPr lang="en-US" dirty="0" smtClean="0"/>
              <a:t>not have any other sources of funding. OASF is not available for articles resulting from research sponsored by agencies that allow allocations for open</a:t>
            </a:r>
            <a:r>
              <a:rPr lang="en-US" baseline="0" dirty="0" smtClean="0"/>
              <a:t> access</a:t>
            </a:r>
            <a:r>
              <a:rPr lang="en-US" dirty="0" smtClean="0"/>
              <a:t> fees like the NIH.</a:t>
            </a:r>
          </a:p>
          <a:p>
            <a:endParaRPr lang="en-US" dirty="0" smtClean="0"/>
          </a:p>
          <a:p>
            <a:r>
              <a:rPr lang="en-US" dirty="0" smtClean="0"/>
              <a:t>Support is limited to $1500.00 per article and $3000.00 per author per year. For papers with multiple Virginia Tech co-authors, the program would still subsidize the same total amount of up to $1,500 per article but it would be prorated among each of the authors for the purposes of calculating amounts towards the annual limit for individuals, for example, 3 Virginia Tech authors would be allocated $500 each.</a:t>
            </a:r>
          </a:p>
          <a:p>
            <a:endParaRPr lang="en-US" dirty="0" smtClean="0"/>
          </a:p>
          <a:p>
            <a:r>
              <a:rPr lang="en-US" dirty="0" smtClean="0"/>
              <a:t>Some sources of external funding for publication of research results include: Howard Hughes Medical Institute, Rockefeller Foundation, etc.</a:t>
            </a:r>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dirty="0"/>
          </a:p>
        </p:txBody>
      </p:sp>
    </p:spTree>
    <p:extLst>
      <p:ext uri="{BB962C8B-B14F-4D97-AF65-F5344CB8AC3E}">
        <p14:creationId xmlns:p14="http://schemas.microsoft.com/office/powerpoint/2010/main" val="1902874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 in the Virginia Tech community is eligible--all faculty, staff, graduate, and undergraduate students.</a:t>
            </a:r>
          </a:p>
          <a:p>
            <a:endParaRPr lang="en-US" dirty="0" smtClean="0"/>
          </a:p>
          <a:p>
            <a:pPr lvl="1"/>
            <a:r>
              <a:rPr lang="en-US" dirty="0" smtClean="0"/>
              <a:t>Faculty</a:t>
            </a:r>
          </a:p>
          <a:p>
            <a:pPr lvl="2"/>
            <a:r>
              <a:rPr lang="en-US" dirty="0" smtClean="0"/>
              <a:t>P&amp;T</a:t>
            </a:r>
          </a:p>
          <a:p>
            <a:pPr lvl="2"/>
            <a:r>
              <a:rPr lang="en-US" dirty="0" smtClean="0"/>
              <a:t>AP</a:t>
            </a:r>
          </a:p>
          <a:p>
            <a:pPr lvl="1"/>
            <a:r>
              <a:rPr lang="en-US" dirty="0" smtClean="0"/>
              <a:t>Staff</a:t>
            </a:r>
          </a:p>
          <a:p>
            <a:pPr lvl="1"/>
            <a:r>
              <a:rPr lang="en-US" dirty="0" smtClean="0"/>
              <a:t>Graduate students and Post docs</a:t>
            </a:r>
          </a:p>
          <a:p>
            <a:pPr lvl="1"/>
            <a:r>
              <a:rPr lang="en-US" dirty="0" smtClean="0"/>
              <a:t>Undergraduate students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dirty="0"/>
          </a:p>
        </p:txBody>
      </p:sp>
    </p:spTree>
    <p:extLst>
      <p:ext uri="{BB962C8B-B14F-4D97-AF65-F5344CB8AC3E}">
        <p14:creationId xmlns:p14="http://schemas.microsoft.com/office/powerpoint/2010/main" val="1291855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a:ea typeface="+mn-ea"/>
                <a:cs typeface="Times"/>
              </a:rPr>
              <a:t>Who has taken advantage of the OASF so far this FY?</a:t>
            </a:r>
          </a:p>
          <a:p>
            <a:endParaRPr lang="en-US" sz="1200" kern="1200" dirty="0" smtClean="0">
              <a:solidFill>
                <a:schemeClr val="tx1"/>
              </a:solidFill>
              <a:effectLst/>
              <a:latin typeface="Times"/>
              <a:ea typeface="+mn-ea"/>
              <a:cs typeface="Times"/>
            </a:endParaRPr>
          </a:p>
          <a:p>
            <a:r>
              <a:rPr lang="en-US" sz="1200" kern="1200" dirty="0" smtClean="0">
                <a:solidFill>
                  <a:schemeClr val="tx1"/>
                </a:solidFill>
                <a:effectLst/>
                <a:latin typeface="Times"/>
                <a:ea typeface="+mn-ea"/>
                <a:cs typeface="Times"/>
              </a:rPr>
              <a:t>Will probably be very close to last year’s expenditures</a:t>
            </a:r>
            <a:endParaRPr lang="en-US" sz="1200" kern="1200" baseline="0" dirty="0" smtClean="0">
              <a:solidFill>
                <a:schemeClr val="tx1"/>
              </a:solidFill>
              <a:effectLst/>
              <a:latin typeface="Times"/>
              <a:ea typeface="+mn-ea"/>
              <a:cs typeface="Times"/>
            </a:endParaRPr>
          </a:p>
          <a:p>
            <a:endParaRPr lang="en-US" sz="1200" kern="1200" baseline="0" dirty="0" smtClean="0">
              <a:solidFill>
                <a:schemeClr val="tx1"/>
              </a:solidFill>
              <a:effectLst/>
              <a:latin typeface="Times"/>
              <a:ea typeface="+mn-ea"/>
              <a:cs typeface="Times"/>
            </a:endParaRPr>
          </a:p>
          <a:p>
            <a:r>
              <a:rPr lang="en-US" sz="1200" kern="1200" dirty="0" smtClean="0">
                <a:solidFill>
                  <a:schemeClr val="tx1"/>
                </a:solidFill>
                <a:effectLst/>
                <a:latin typeface="Times"/>
                <a:ea typeface="+mn-ea"/>
                <a:cs typeface="Times"/>
              </a:rPr>
              <a:t>Other = Lab</a:t>
            </a:r>
            <a:r>
              <a:rPr lang="en-US" sz="1200" kern="1200" baseline="0" dirty="0" smtClean="0">
                <a:solidFill>
                  <a:schemeClr val="tx1"/>
                </a:solidFill>
                <a:effectLst/>
                <a:latin typeface="Times"/>
                <a:ea typeface="+mn-ea"/>
                <a:cs typeface="Times"/>
              </a:rPr>
              <a:t> Manager, Post Doc, instructor</a:t>
            </a:r>
            <a:endParaRPr lang="en-US" sz="1200" kern="1200" dirty="0">
              <a:solidFill>
                <a:schemeClr val="tx1"/>
              </a:solidFill>
              <a:effectLst/>
              <a:latin typeface="Times"/>
              <a:ea typeface="+mn-ea"/>
              <a:cs typeface="Times"/>
            </a:endParaRPr>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dirty="0"/>
          </a:p>
        </p:txBody>
      </p:sp>
    </p:spTree>
    <p:extLst>
      <p:ext uri="{BB962C8B-B14F-4D97-AF65-F5344CB8AC3E}">
        <p14:creationId xmlns:p14="http://schemas.microsoft.com/office/powerpoint/2010/main" val="4215022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to qualify for </a:t>
            </a:r>
            <a:r>
              <a:rPr lang="en-US" dirty="0" smtClean="0"/>
              <a:t>funding:</a:t>
            </a:r>
            <a:r>
              <a:rPr lang="en-US" baseline="0" dirty="0" smtClean="0"/>
              <a:t> J</a:t>
            </a:r>
            <a:r>
              <a:rPr lang="en-US" dirty="0" smtClean="0"/>
              <a:t>ournal's </a:t>
            </a:r>
            <a:r>
              <a:rPr lang="en-US" dirty="0" smtClean="0"/>
              <a:t>publisher must be a member of the </a:t>
            </a:r>
            <a:r>
              <a:rPr lang="en-US" dirty="0" smtClean="0">
                <a:hlinkClick r:id="rId3"/>
              </a:rPr>
              <a:t>Open Access Scholarly Publishers Association</a:t>
            </a:r>
            <a:r>
              <a:rPr lang="en-US" dirty="0" smtClean="0"/>
              <a:t> (OASPA), Committee on Publishing ethics,  or comply with </a:t>
            </a:r>
            <a:r>
              <a:rPr lang="en-US" dirty="0" smtClean="0">
                <a:hlinkClick r:id="rId4"/>
              </a:rPr>
              <a:t>OASPA's Code of Conduct</a:t>
            </a:r>
            <a:r>
              <a:rPr lang="en-US" dirty="0" smtClean="0"/>
              <a:t>.</a:t>
            </a:r>
            <a:endParaRPr lang="en-US" baseline="0" dirty="0" smtClean="0"/>
          </a:p>
          <a:p>
            <a:r>
              <a:rPr lang="en-US" baseline="0" dirty="0" smtClean="0"/>
              <a:t>	clear contact info</a:t>
            </a:r>
          </a:p>
          <a:p>
            <a:r>
              <a:rPr lang="en-US" baseline="0" dirty="0" smtClean="0"/>
              <a:t>	peer-review</a:t>
            </a:r>
          </a:p>
          <a:p>
            <a:r>
              <a:rPr lang="en-US" baseline="0" dirty="0" smtClean="0"/>
              <a:t>	editorial or governing board of recognized experts</a:t>
            </a:r>
          </a:p>
          <a:p>
            <a:r>
              <a:rPr lang="en-US" baseline="0" dirty="0" smtClean="0"/>
              <a:t>	clear about fees</a:t>
            </a:r>
          </a:p>
          <a:p>
            <a:r>
              <a:rPr lang="en-US" baseline="0" dirty="0" smtClean="0"/>
              <a:t>	markets appropriately</a:t>
            </a:r>
          </a:p>
          <a:p>
            <a:r>
              <a:rPr lang="en-US" baseline="0" dirty="0" smtClean="0"/>
              <a:t>	clear copyright license</a:t>
            </a:r>
          </a:p>
          <a:p>
            <a:r>
              <a:rPr lang="en-US" baseline="0" dirty="0" smtClean="0"/>
              <a:t>	clear instructions</a:t>
            </a:r>
          </a:p>
          <a:p>
            <a:r>
              <a:rPr lang="en-US" baseline="0" dirty="0" smtClean="0"/>
              <a:t>	website has high standards</a:t>
            </a:r>
          </a:p>
          <a:p>
            <a:r>
              <a:rPr lang="en-US" baseline="0" dirty="0" smtClean="0"/>
              <a:t>	has a means of reporting misconduct</a:t>
            </a:r>
          </a:p>
          <a:p>
            <a:endParaRPr lang="en-US" baseline="0" dirty="0" smtClean="0"/>
          </a:p>
          <a:p>
            <a:r>
              <a:rPr lang="en-US" b="1" dirty="0" smtClean="0"/>
              <a:t>For hybrid OA journals, the publishers must have reduced institutional subscription prices, or plan to reduce prices next year, based on the number of open access publications in the journals.</a:t>
            </a:r>
          </a:p>
          <a:p>
            <a:endParaRPr lang="en-US" dirty="0" smtClean="0"/>
          </a:p>
          <a:p>
            <a:r>
              <a:rPr lang="en-US" dirty="0" smtClean="0"/>
              <a:t>FY 2017, as of Feb.</a:t>
            </a:r>
            <a:r>
              <a:rPr lang="en-US" baseline="0" dirty="0" smtClean="0"/>
              <a:t> 24, 2017</a:t>
            </a:r>
          </a:p>
          <a:p>
            <a:r>
              <a:rPr lang="en-US" dirty="0" smtClean="0"/>
              <a:t>77</a:t>
            </a:r>
            <a:r>
              <a:rPr lang="en-US" dirty="0" smtClean="0"/>
              <a:t>% (10) denied requests due to hybrid journals w/out reduced institutional subscriptions</a:t>
            </a:r>
          </a:p>
          <a:p>
            <a:r>
              <a:rPr lang="en-US" dirty="0" smtClean="0"/>
              <a:t>23%</a:t>
            </a:r>
            <a:r>
              <a:rPr lang="en-US" baseline="0" dirty="0" smtClean="0"/>
              <a:t> (3) had other funding. I check the OSP database.</a:t>
            </a:r>
          </a:p>
          <a:p>
            <a:r>
              <a:rPr lang="en-US" baseline="0" dirty="0" smtClean="0"/>
              <a:t>8% (1) was a questionable publisher</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9</a:t>
            </a:fld>
            <a:endParaRPr lang="en-US" dirty="0"/>
          </a:p>
        </p:txBody>
      </p:sp>
    </p:spTree>
    <p:extLst>
      <p:ext uri="{BB962C8B-B14F-4D97-AF65-F5344CB8AC3E}">
        <p14:creationId xmlns:p14="http://schemas.microsoft.com/office/powerpoint/2010/main" val="1335958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3/3/17</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CD8135A6-72CC-EA42-B14F-8AD35829C27C}" type="datetimeFigureOut">
              <a:rPr lang="en-US" smtClean="0"/>
              <a:pPr/>
              <a:t>3/3/17</a:t>
            </a:fld>
            <a:endParaRPr lang="en-US" dirty="0"/>
          </a:p>
        </p:txBody>
      </p:sp>
      <p:sp>
        <p:nvSpPr>
          <p:cNvPr id="6" name="Footer Placeholder 5"/>
          <p:cNvSpPr>
            <a:spLocks noGrp="1"/>
          </p:cNvSpPr>
          <p:nvPr>
            <p:ph type="ftr" sz="quarter" idx="11"/>
          </p:nvPr>
        </p:nvSpPr>
        <p:spPr>
          <a:xfrm>
            <a:off x="2057400" y="6300216"/>
            <a:ext cx="2340864" cy="365125"/>
          </a:xfrm>
        </p:spPr>
        <p:txBody>
          <a:bodyPr/>
          <a:lstStyle/>
          <a:p>
            <a:endParaRPr lang="en-US" dirty="0"/>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CD8135A6-72CC-EA42-B14F-8AD35829C27C}" type="datetimeFigureOut">
              <a:rPr lang="en-US" smtClean="0"/>
              <a:pPr/>
              <a:t>3/3/17</a:t>
            </a:fld>
            <a:endParaRPr lang="en-US" dirty="0"/>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dirty="0"/>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dirty="0"/>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CD8135A6-72CC-EA42-B14F-8AD35829C27C}" type="datetimeFigureOut">
              <a:rPr lang="en-US" smtClean="0"/>
              <a:pPr/>
              <a:t>3/3/17</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D8135A6-72CC-EA42-B14F-8AD35829C27C}" type="datetimeFigureOut">
              <a:rPr lang="en-US" smtClean="0"/>
              <a:pPr/>
              <a:t>3/3/17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CD8135A6-72CC-EA42-B14F-8AD35829C27C}" type="datetimeFigureOut">
              <a:rPr lang="en-US" smtClean="0"/>
              <a:pPr/>
              <a:t>3/3/17</a:t>
            </a:fld>
            <a:endParaRPr lang="en-US" dirty="0"/>
          </a:p>
        </p:txBody>
      </p:sp>
      <p:sp>
        <p:nvSpPr>
          <p:cNvPr id="6" name="Footer Placeholder 5"/>
          <p:cNvSpPr>
            <a:spLocks noGrp="1"/>
          </p:cNvSpPr>
          <p:nvPr>
            <p:ph type="ftr" sz="quarter" idx="11"/>
          </p:nvPr>
        </p:nvSpPr>
        <p:spPr>
          <a:xfrm>
            <a:off x="2057400" y="6297706"/>
            <a:ext cx="2339788" cy="365125"/>
          </a:xfrm>
        </p:spPr>
        <p:txBody>
          <a:bodyPr/>
          <a:lstStyle/>
          <a:p>
            <a:endParaRPr lang="en-US" dirty="0"/>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B4B903A7-1F78-3446-A57C-5B16842E174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CD8135A6-72CC-EA42-B14F-8AD35829C27C}" type="datetimeFigureOut">
              <a:rPr lang="en-US" smtClean="0"/>
              <a:pPr/>
              <a:t>3/3/17</a:t>
            </a:fld>
            <a:endParaRPr lang="en-US" dirty="0"/>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dirty="0"/>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B4B903A7-1F78-3446-A57C-5B16842E174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aqua.lib.vt.edu/oa-subvention.ph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vtechworks.lib.vt.edu"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hyperlink" Target="https://aqua.lib.vt.edu/oa-subvention.php" TargetMode="External"/><Relationship Id="rId4" Type="http://schemas.openxmlformats.org/officeDocument/2006/relationships/hyperlink" Target="mailto:gailmac@vt.edu" TargetMode="External"/><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s://doaj.org/" TargetMode="External"/><Relationship Id="rId4" Type="http://schemas.openxmlformats.org/officeDocument/2006/relationships/hyperlink" Target="http://www.sherpa.ac.uk/romeo/" TargetMode="External"/><Relationship Id="rId5" Type="http://schemas.openxmlformats.org/officeDocument/2006/relationships/hyperlink" Target="http://thinkchecksubmit.org/" TargetMode="External"/><Relationship Id="rId6" Type="http://schemas.openxmlformats.org/officeDocument/2006/relationships/hyperlink" Target="http://ulrichsweb.serialssolutions.com.ezproxy.lib.vt.edu/" TargetMode="External"/><Relationship Id="rId7" Type="http://schemas.openxmlformats.org/officeDocument/2006/relationships/hyperlink" Target="http://www.oaspa.org" TargetMode="External"/><Relationship Id="rId8" Type="http://schemas.openxmlformats.org/officeDocument/2006/relationships/hyperlink" Target="http://publicationethics.org/" TargetMode="External"/><Relationship Id="rId9" Type="http://schemas.openxmlformats.org/officeDocument/2006/relationships/hyperlink" Target="http://www.lib.vt.edu/openaccess/discounts.html" TargetMode="External"/><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2.tiff"/><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hyperlink" Target="http://www.oaspa.org" TargetMode="External"/><Relationship Id="rId4" Type="http://schemas.openxmlformats.org/officeDocument/2006/relationships/hyperlink" Target="http://publicationethics.org/" TargetMode="External"/><Relationship Id="rId5" Type="http://schemas.openxmlformats.org/officeDocument/2006/relationships/hyperlink" Target="https://doaj.org/" TargetMode="External"/><Relationship Id="rId6" Type="http://schemas.openxmlformats.org/officeDocument/2006/relationships/hyperlink" Target="http://www.sherpa.ac.uk/romeo/"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smtClean="0"/>
              <a:t>$40,000 </a:t>
            </a:r>
            <a:r>
              <a:rPr lang="en-US" sz="2800" dirty="0"/>
              <a:t>Still Available to Publish Your Open Access Article!</a:t>
            </a:r>
            <a:r>
              <a:rPr lang="en-US" sz="2800" dirty="0" smtClean="0"/>
              <a:t/>
            </a:r>
            <a:br>
              <a:rPr lang="en-US" sz="2800" dirty="0" smtClean="0"/>
            </a:br>
            <a:r>
              <a:rPr lang="en-US" dirty="0"/>
              <a:t/>
            </a:r>
            <a:br>
              <a:rPr lang="en-US" dirty="0"/>
            </a:br>
            <a:r>
              <a:rPr lang="en-US" sz="3200" dirty="0"/>
              <a:t>VT’s OPEN ACCESS </a:t>
            </a:r>
            <a:r>
              <a:rPr lang="en-US" sz="3200" dirty="0" smtClean="0"/>
              <a:t>SUBVENTION </a:t>
            </a:r>
            <a:r>
              <a:rPr lang="en-US" sz="3200" dirty="0"/>
              <a:t>FUND</a:t>
            </a:r>
          </a:p>
        </p:txBody>
      </p:sp>
      <p:sp>
        <p:nvSpPr>
          <p:cNvPr id="3" name="Subtitle 2"/>
          <p:cNvSpPr>
            <a:spLocks noGrp="1"/>
          </p:cNvSpPr>
          <p:nvPr>
            <p:ph type="subTitle" idx="1"/>
          </p:nvPr>
        </p:nvSpPr>
        <p:spPr>
          <a:xfrm>
            <a:off x="1371600" y="4873065"/>
            <a:ext cx="5867400" cy="573741"/>
          </a:xfrm>
        </p:spPr>
        <p:txBody>
          <a:bodyPr>
            <a:noAutofit/>
          </a:bodyPr>
          <a:lstStyle/>
          <a:p>
            <a:r>
              <a:rPr lang="en-US" sz="1600" dirty="0" smtClean="0"/>
              <a:t>Gail McMillan</a:t>
            </a:r>
          </a:p>
          <a:p>
            <a:r>
              <a:rPr lang="en-US" sz="1600" dirty="0" smtClean="0"/>
              <a:t>Director, </a:t>
            </a:r>
            <a:r>
              <a:rPr lang="en-US" sz="1600" dirty="0" smtClean="0">
                <a:hlinkClick r:id="rId3"/>
              </a:rPr>
              <a:t>Scholarly Communication</a:t>
            </a:r>
            <a:endParaRPr lang="en-US" sz="1600" dirty="0" smtClean="0"/>
          </a:p>
          <a:p>
            <a:r>
              <a:rPr lang="en-US" sz="1600" dirty="0" smtClean="0"/>
              <a:t>University Libraries, Virginia Tech</a:t>
            </a:r>
          </a:p>
          <a:p>
            <a:r>
              <a:rPr lang="en-US" sz="1600" dirty="0" smtClean="0"/>
              <a:t>NLI, March 1, 2017</a:t>
            </a:r>
            <a:endParaRPr lang="en-US" sz="1600" dirty="0"/>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Tree>
    <p:extLst>
      <p:ext uri="{BB962C8B-B14F-4D97-AF65-F5344CB8AC3E}">
        <p14:creationId xmlns:p14="http://schemas.microsoft.com/office/powerpoint/2010/main" val="2638607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Autofit/>
          </a:bodyPr>
          <a:lstStyle/>
          <a:p>
            <a:r>
              <a:rPr lang="en-US" sz="3600" dirty="0" smtClean="0"/>
              <a:t>Request OASF</a:t>
            </a:r>
            <a:br>
              <a:rPr lang="en-US" sz="3600" dirty="0" smtClean="0"/>
            </a:br>
            <a:r>
              <a:rPr lang="en-US" sz="3200" dirty="0">
                <a:hlinkClick r:id="rId3"/>
              </a:rPr>
              <a:t>https://aqua.lib.vt.edu/oa-</a:t>
            </a:r>
            <a:r>
              <a:rPr lang="en-US" sz="3200" dirty="0" smtClean="0">
                <a:hlinkClick r:id="rId3"/>
              </a:rPr>
              <a:t>subvention.php</a:t>
            </a:r>
            <a:endParaRPr lang="en-US" sz="3200" dirty="0"/>
          </a:p>
        </p:txBody>
      </p:sp>
      <p:sp>
        <p:nvSpPr>
          <p:cNvPr id="3" name="Content Placeholder 2"/>
          <p:cNvSpPr>
            <a:spLocks noGrp="1"/>
          </p:cNvSpPr>
          <p:nvPr>
            <p:ph idx="1"/>
          </p:nvPr>
        </p:nvSpPr>
        <p:spPr/>
        <p:txBody>
          <a:bodyPr numCol="2">
            <a:noAutofit/>
          </a:bodyPr>
          <a:lstStyle/>
          <a:p>
            <a:r>
              <a:rPr lang="en-US" sz="2400" dirty="0" smtClean="0"/>
              <a:t>Name</a:t>
            </a:r>
          </a:p>
          <a:p>
            <a:r>
              <a:rPr lang="en-US" sz="2400" dirty="0" smtClean="0"/>
              <a:t>PID</a:t>
            </a:r>
          </a:p>
          <a:p>
            <a:r>
              <a:rPr lang="en-US" sz="2400" dirty="0" smtClean="0"/>
              <a:t>Department and college</a:t>
            </a:r>
          </a:p>
          <a:p>
            <a:r>
              <a:rPr lang="en-US" sz="2400" dirty="0" smtClean="0"/>
              <a:t>Co-authors, affiliations</a:t>
            </a:r>
            <a:endParaRPr lang="en-US" sz="2400" dirty="0"/>
          </a:p>
          <a:p>
            <a:r>
              <a:rPr lang="en-US" sz="2400" dirty="0" smtClean="0"/>
              <a:t>VT status (e.g., faculty, graduate student, another university, etc.)</a:t>
            </a:r>
          </a:p>
          <a:p>
            <a:endParaRPr lang="en-US" sz="2400" dirty="0"/>
          </a:p>
          <a:p>
            <a:r>
              <a:rPr lang="en-US" sz="2400" dirty="0" smtClean="0"/>
              <a:t>Article: title, journal, publisher</a:t>
            </a:r>
          </a:p>
          <a:p>
            <a:r>
              <a:rPr lang="en-US" sz="2400" dirty="0" smtClean="0"/>
              <a:t>Publisher’s fee</a:t>
            </a:r>
          </a:p>
          <a:p>
            <a:r>
              <a:rPr lang="en-US" sz="2400" dirty="0" smtClean="0"/>
              <a:t>Funding request</a:t>
            </a:r>
          </a:p>
          <a:p>
            <a:r>
              <a:rPr lang="en-US" sz="2400" dirty="0" smtClean="0"/>
              <a:t>Link to journal’s OA policy</a:t>
            </a:r>
          </a:p>
          <a:p>
            <a:r>
              <a:rPr lang="en-US" sz="2400" dirty="0" smtClean="0"/>
              <a:t>No alternative sources of article support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a:bodyPr>
          <a:lstStyle/>
          <a:p>
            <a:r>
              <a:rPr lang="en-US" sz="3600" dirty="0" smtClean="0"/>
              <a:t>Review, vet, prioritize, notify</a:t>
            </a:r>
            <a:endParaRPr lang="en-US" sz="3600" dirty="0"/>
          </a:p>
        </p:txBody>
      </p:sp>
      <p:sp>
        <p:nvSpPr>
          <p:cNvPr id="3" name="Content Placeholder 2"/>
          <p:cNvSpPr>
            <a:spLocks noGrp="1"/>
          </p:cNvSpPr>
          <p:nvPr>
            <p:ph idx="1"/>
          </p:nvPr>
        </p:nvSpPr>
        <p:spPr/>
        <p:txBody>
          <a:bodyPr>
            <a:normAutofit/>
          </a:bodyPr>
          <a:lstStyle/>
          <a:p>
            <a:r>
              <a:rPr lang="en-US" sz="2800" dirty="0" smtClean="0"/>
              <a:t>Applications reviewed by team of librarians</a:t>
            </a:r>
          </a:p>
          <a:p>
            <a:pPr lvl="1"/>
            <a:r>
              <a:rPr lang="en-US" sz="2800" dirty="0" smtClean="0"/>
              <a:t>Gail McMillan, fund manager</a:t>
            </a:r>
          </a:p>
          <a:p>
            <a:r>
              <a:rPr lang="en-US" sz="2800" dirty="0" smtClean="0"/>
              <a:t>Funds</a:t>
            </a:r>
          </a:p>
          <a:p>
            <a:r>
              <a:rPr lang="en-US" sz="2800" dirty="0" smtClean="0"/>
              <a:t>Eligibility</a:t>
            </a:r>
          </a:p>
          <a:p>
            <a:r>
              <a:rPr lang="en-US" sz="2800" dirty="0" smtClean="0"/>
              <a:t>Guidelines</a:t>
            </a:r>
          </a:p>
          <a:p>
            <a:r>
              <a:rPr lang="en-US" sz="2800" dirty="0" smtClean="0"/>
              <a:t>Email notification (10 days)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sz="3600" dirty="0" smtClean="0"/>
              <a:t>Last steps</a:t>
            </a:r>
            <a:endParaRPr lang="en-US" sz="3600" dirty="0"/>
          </a:p>
        </p:txBody>
      </p:sp>
      <p:sp>
        <p:nvSpPr>
          <p:cNvPr id="3" name="Content Placeholder 2"/>
          <p:cNvSpPr>
            <a:spLocks noGrp="1"/>
          </p:cNvSpPr>
          <p:nvPr>
            <p:ph idx="1"/>
          </p:nvPr>
        </p:nvSpPr>
        <p:spPr/>
        <p:txBody>
          <a:bodyPr>
            <a:normAutofit lnSpcReduction="10000"/>
          </a:bodyPr>
          <a:lstStyle/>
          <a:p>
            <a:r>
              <a:rPr lang="en-US" sz="2800" dirty="0" smtClean="0"/>
              <a:t>How are APCs paid?</a:t>
            </a:r>
          </a:p>
          <a:p>
            <a:pPr lvl="1"/>
            <a:r>
              <a:rPr lang="en-US" sz="2800" dirty="0" smtClean="0"/>
              <a:t>Award to corresponding author includes</a:t>
            </a:r>
          </a:p>
          <a:p>
            <a:pPr lvl="2"/>
            <a:r>
              <a:rPr lang="en-US" sz="2400" dirty="0" smtClean="0"/>
              <a:t>Congratulations! </a:t>
            </a:r>
          </a:p>
          <a:p>
            <a:pPr lvl="2"/>
            <a:r>
              <a:rPr lang="en-US" sz="2400" dirty="0" smtClean="0"/>
              <a:t>Where to have the invoice sent, or</a:t>
            </a:r>
          </a:p>
          <a:p>
            <a:pPr lvl="2"/>
            <a:r>
              <a:rPr lang="en-US" sz="2400" dirty="0" smtClean="0"/>
              <a:t>Proof of payment for reimbursement</a:t>
            </a:r>
          </a:p>
          <a:p>
            <a:r>
              <a:rPr lang="en-US" sz="2800" dirty="0" smtClean="0"/>
              <a:t>Acknowledge VT OASF in your published article</a:t>
            </a:r>
          </a:p>
          <a:p>
            <a:r>
              <a:rPr lang="en-US" sz="2800" dirty="0" smtClean="0"/>
              <a:t>Article added to VTechWorks</a:t>
            </a:r>
          </a:p>
          <a:p>
            <a:pPr lvl="1"/>
            <a:r>
              <a:rPr lang="en-US" sz="2800" dirty="0" smtClean="0">
                <a:hlinkClick r:id="rId3"/>
              </a:rPr>
              <a:t>http://www.vtechworks.lib.vt.edu</a:t>
            </a:r>
            <a:endParaRPr lang="en-US" sz="2800" dirty="0" smtClean="0"/>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394700" cy="1143000"/>
          </a:xfrm>
        </p:spPr>
        <p:txBody>
          <a:bodyPr>
            <a:normAutofit/>
          </a:bodyPr>
          <a:lstStyle/>
          <a:p>
            <a:r>
              <a:rPr lang="en-US" sz="3600" dirty="0"/>
              <a:t>FY17 Funding </a:t>
            </a:r>
            <a:r>
              <a:rPr lang="en-US" sz="3600" dirty="0" smtClean="0"/>
              <a:t>by College as of Feb. 24, 2017</a:t>
            </a:r>
            <a:endParaRPr lang="en-US" sz="3600" dirty="0"/>
          </a:p>
        </p:txBody>
      </p:sp>
      <p:sp>
        <p:nvSpPr>
          <p:cNvPr id="9" name="Content Placeholder 8"/>
          <p:cNvSpPr>
            <a:spLocks noGrp="1"/>
          </p:cNvSpPr>
          <p:nvPr>
            <p:ph idx="1"/>
          </p:nvPr>
        </p:nvSpPr>
        <p:spPr/>
        <p:txBody>
          <a:bodyPr/>
          <a:lstStyle/>
          <a:p>
            <a:endParaRPr lang="en-US"/>
          </a:p>
        </p:txBody>
      </p:sp>
      <p:graphicFrame>
        <p:nvGraphicFramePr>
          <p:cNvPr id="5" name="Chart 4"/>
          <p:cNvGraphicFramePr>
            <a:graphicFrameLocks/>
          </p:cNvGraphicFramePr>
          <p:nvPr>
            <p:extLst>
              <p:ext uri="{D42A27DB-BD31-4B8C-83A1-F6EECF244321}">
                <p14:modId xmlns:p14="http://schemas.microsoft.com/office/powerpoint/2010/main" val="1788261917"/>
              </p:ext>
            </p:extLst>
          </p:nvPr>
        </p:nvGraphicFramePr>
        <p:xfrm>
          <a:off x="779463" y="1168400"/>
          <a:ext cx="7583488" cy="538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8984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584817485"/>
              </p:ext>
            </p:extLst>
          </p:nvPr>
        </p:nvGraphicFramePr>
        <p:xfrm>
          <a:off x="1879600" y="88900"/>
          <a:ext cx="5765800" cy="6667511"/>
        </p:xfrm>
        <a:graphic>
          <a:graphicData uri="http://schemas.openxmlformats.org/drawingml/2006/table">
            <a:tbl>
              <a:tblPr>
                <a:tableStyleId>{8EC20E35-A176-4012-BC5E-935CFFF8708E}</a:tableStyleId>
              </a:tblPr>
              <a:tblGrid>
                <a:gridCol w="2365197"/>
                <a:gridCol w="152265"/>
                <a:gridCol w="3248338"/>
              </a:tblGrid>
              <a:tr h="187627">
                <a:tc>
                  <a:txBody>
                    <a:bodyPr/>
                    <a:lstStyle/>
                    <a:p>
                      <a:pPr algn="r" fontAlgn="b"/>
                      <a:r>
                        <a:rPr lang="en-US" sz="900" u="none" strike="noStrike">
                          <a:effectLst/>
                        </a:rPr>
                        <a:t>Publisher</a:t>
                      </a:r>
                      <a:endParaRPr lang="en-US" sz="900" b="0" i="0" u="none" strike="noStrike">
                        <a:solidFill>
                          <a:srgbClr val="000000"/>
                        </a:solidFill>
                        <a:effectLst/>
                        <a:latin typeface="Arial" charset="0"/>
                      </a:endParaRPr>
                    </a:p>
                  </a:txBody>
                  <a:tcPr marL="11366" marR="11366" marT="11366" marB="0" anchor="b"/>
                </a:tc>
                <a:tc>
                  <a:txBody>
                    <a:bodyPr/>
                    <a:lstStyle/>
                    <a:p>
                      <a:pPr algn="l" fontAlgn="b"/>
                      <a:r>
                        <a:rPr lang="sk-SK" sz="900" u="none" strike="noStrike">
                          <a:effectLst/>
                        </a:rPr>
                        <a:t> </a:t>
                      </a:r>
                      <a:endParaRPr lang="sk-SK"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Journal</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ACSESS</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Urban Agriculture and Regional Food Systems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BioMed Central</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Animal Biotelemetry</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dirty="0" err="1">
                          <a:effectLst/>
                        </a:rPr>
                        <a:t>BioMed</a:t>
                      </a:r>
                      <a:r>
                        <a:rPr lang="en-US" sz="900" u="none" strike="noStrike" dirty="0">
                          <a:effectLst/>
                        </a:rPr>
                        <a:t> Central</a:t>
                      </a:r>
                      <a:endParaRPr lang="en-US" sz="900" b="0" i="0" u="none" strike="noStrike" dirty="0">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BMC Genomics (2)</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BioMed Central</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BMC Obesity</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BioMed Central</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Gut Pathogens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BioMed Central</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Journal of NeuroEngineering and Rehabilitation</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BioMed Central</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Veterinary Research</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Company of Biologists</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Biology Open</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Elsevier</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Computational and Structural Biotechnology Journal</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Elsevier</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Preventive Medicine Reports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Frontiers</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Frontiers in Microbiology (3)</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Frontiers</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Frontiers in Plant Science</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Frontiers</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Frontiers in Veterinary Science</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Hindawi</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Abstract and Applied Analysis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Hindawi</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Journal of Function Spaces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IEEE</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IEEE Journal on Selected Areas in Communications</a:t>
                      </a:r>
                      <a:endParaRPr lang="en-US" sz="900" b="0" i="0" u="none" strike="noStrike">
                        <a:solidFill>
                          <a:srgbClr val="000000"/>
                        </a:solidFill>
                        <a:effectLst/>
                        <a:latin typeface="HelveticaNeue" charset="0"/>
                      </a:endParaRPr>
                    </a:p>
                  </a:txBody>
                  <a:tcPr marL="11366" marR="11366" marT="11366" marB="0" anchor="b"/>
                </a:tc>
              </a:tr>
              <a:tr h="175132">
                <a:tc>
                  <a:txBody>
                    <a:bodyPr/>
                    <a:lstStyle/>
                    <a:p>
                      <a:pPr algn="r" fontAlgn="b"/>
                      <a:r>
                        <a:rPr lang="en-US" sz="900" u="none" strike="noStrike">
                          <a:effectLst/>
                        </a:rPr>
                        <a:t>International Union of Crystallography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Acta Crystallographica Section E</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MDPI</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Applied Sciences (2)</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MDPI</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Remote Sensing</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MDPI</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Sensors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MDPI</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Sustainability</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Nature</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Cell Death Discovery</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Nature</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Nature Communications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Nature</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Scientific Reports (6)</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Optical Society of America</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Optics Express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PLoS</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PLOS ONE (9)</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Resilience Alliance</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Ecology and Society</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SpringerOpen</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Clinical and Translational Medicine</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SpringerOpen</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Environmental Systems Research</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WHIOCE</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International Journal of Population Studies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Wiley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Conservation Letters</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Wiley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Ecology and Evolution</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dirty="0">
                          <a:effectLst/>
                        </a:rPr>
                        <a:t>Wiley</a:t>
                      </a:r>
                      <a:endParaRPr lang="en-US" sz="900" b="0" i="0" u="none" strike="noStrike" dirty="0">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Food Science &amp; Nutrition (2)</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Wiley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Global Change Biology – Bioenergy</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Wiley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Journal of the Science of Food and Agriculture</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Wiley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a:effectLst/>
                        </a:rPr>
                        <a:t>Physiological Reports (3)</a:t>
                      </a:r>
                      <a:endParaRPr lang="en-US" sz="900" b="0" i="0" u="none" strike="noStrike">
                        <a:solidFill>
                          <a:srgbClr val="000000"/>
                        </a:solidFill>
                        <a:effectLst/>
                        <a:latin typeface="Arial" charset="0"/>
                      </a:endParaRPr>
                    </a:p>
                  </a:txBody>
                  <a:tcPr marL="11366" marR="11366" marT="11366" marB="0" anchor="b"/>
                </a:tc>
              </a:tr>
              <a:tr h="175132">
                <a:tc>
                  <a:txBody>
                    <a:bodyPr/>
                    <a:lstStyle/>
                    <a:p>
                      <a:pPr algn="r" fontAlgn="b"/>
                      <a:r>
                        <a:rPr lang="en-US" sz="900" u="none" strike="noStrike">
                          <a:effectLst/>
                        </a:rPr>
                        <a:t>Wiley</a:t>
                      </a:r>
                      <a:endParaRPr lang="en-US" sz="900" b="0" i="0" u="none" strike="noStrike">
                        <a:solidFill>
                          <a:srgbClr val="000000"/>
                        </a:solidFill>
                        <a:effectLst/>
                        <a:latin typeface="Arial" charset="0"/>
                      </a:endParaRPr>
                    </a:p>
                  </a:txBody>
                  <a:tcPr marL="11366" marR="11366" marT="11366" marB="0" anchor="b"/>
                </a:tc>
                <a:tc>
                  <a:txBody>
                    <a:bodyPr/>
                    <a:lstStyle/>
                    <a:p>
                      <a:pPr algn="l" fontAlgn="b"/>
                      <a:endParaRPr lang="en-US" sz="900" b="0" i="0" u="none" strike="noStrike">
                        <a:solidFill>
                          <a:srgbClr val="000000"/>
                        </a:solidFill>
                        <a:effectLst/>
                        <a:latin typeface="HelveticaNeue" charset="0"/>
                      </a:endParaRPr>
                    </a:p>
                  </a:txBody>
                  <a:tcPr marL="11366" marR="11366" marT="11366" marB="0" anchor="b"/>
                </a:tc>
                <a:tc>
                  <a:txBody>
                    <a:bodyPr/>
                    <a:lstStyle/>
                    <a:p>
                      <a:pPr algn="l" fontAlgn="b"/>
                      <a:r>
                        <a:rPr lang="en-US" sz="900" u="none" strike="noStrike" dirty="0">
                          <a:effectLst/>
                        </a:rPr>
                        <a:t>Protein Science</a:t>
                      </a:r>
                      <a:endParaRPr lang="en-US" sz="900" b="0" i="0" u="none" strike="noStrike" dirty="0">
                        <a:solidFill>
                          <a:srgbClr val="000000"/>
                        </a:solidFill>
                        <a:effectLst/>
                        <a:latin typeface="Arial" charset="0"/>
                      </a:endParaRPr>
                    </a:p>
                  </a:txBody>
                  <a:tcPr marL="11366" marR="11366" marT="11366" marB="0" anchor="b"/>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81533"/>
            <a:ext cx="7583488" cy="1143000"/>
          </a:xfrm>
        </p:spPr>
        <p:txBody>
          <a:bodyPr>
            <a:normAutofit/>
          </a:bodyPr>
          <a:lstStyle/>
          <a:p>
            <a:r>
              <a:rPr lang="en-US" sz="3600" dirty="0" smtClean="0"/>
              <a:t>VT Open Access Subvention Fund</a:t>
            </a:r>
            <a:endParaRPr lang="en-US" sz="3600" dirty="0"/>
          </a:p>
        </p:txBody>
      </p:sp>
      <p:sp>
        <p:nvSpPr>
          <p:cNvPr id="3" name="Content Placeholder 2"/>
          <p:cNvSpPr>
            <a:spLocks noGrp="1"/>
          </p:cNvSpPr>
          <p:nvPr>
            <p:ph idx="1"/>
          </p:nvPr>
        </p:nvSpPr>
        <p:spPr/>
        <p:txBody>
          <a:bodyPr>
            <a:normAutofit/>
          </a:bodyPr>
          <a:lstStyle/>
          <a:p>
            <a:r>
              <a:rPr lang="en-US" sz="2800" dirty="0">
                <a:hlinkClick r:id="rId3"/>
              </a:rPr>
              <a:t>https://</a:t>
            </a:r>
            <a:r>
              <a:rPr lang="en-US" sz="2800" dirty="0" smtClean="0">
                <a:hlinkClick r:id="rId3"/>
              </a:rPr>
              <a:t>aqua.lib.vt.edu/oa-subvention.php</a:t>
            </a:r>
            <a:endParaRPr lang="en-US" sz="2800" dirty="0" smtClean="0"/>
          </a:p>
          <a:p>
            <a:r>
              <a:rPr lang="en-US" sz="2800" dirty="0" smtClean="0"/>
              <a:t>Gail McMillan</a:t>
            </a:r>
          </a:p>
          <a:p>
            <a:pPr lvl="1"/>
            <a:r>
              <a:rPr lang="en-US" sz="2800" dirty="0" smtClean="0">
                <a:hlinkClick r:id="rId4"/>
              </a:rPr>
              <a:t>gailmac@vt.edu</a:t>
            </a:r>
            <a:endParaRPr lang="en-US" sz="2800" dirty="0" smtClean="0"/>
          </a:p>
          <a:p>
            <a:pPr lvl="1"/>
            <a:r>
              <a:rPr lang="en-US" sz="2800" dirty="0" smtClean="0"/>
              <a:t>540-231-9252</a:t>
            </a:r>
          </a:p>
          <a:p>
            <a:pPr lvl="1"/>
            <a:r>
              <a:rPr lang="en-US" sz="2800" dirty="0" smtClean="0"/>
              <a:t>421 Newman Library</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600" dirty="0" smtClean="0"/>
              <a:t>Finding OA Journals and Publishers</a:t>
            </a:r>
            <a:endParaRPr lang="en-US" sz="3600" dirty="0"/>
          </a:p>
        </p:txBody>
      </p:sp>
      <p:sp>
        <p:nvSpPr>
          <p:cNvPr id="3" name="Content Placeholder 2"/>
          <p:cNvSpPr>
            <a:spLocks noGrp="1"/>
          </p:cNvSpPr>
          <p:nvPr>
            <p:ph idx="1"/>
          </p:nvPr>
        </p:nvSpPr>
        <p:spPr>
          <a:xfrm>
            <a:off x="779462" y="1949824"/>
            <a:ext cx="7996238" cy="4438276"/>
          </a:xfrm>
        </p:spPr>
        <p:txBody>
          <a:bodyPr>
            <a:normAutofit lnSpcReduction="10000"/>
          </a:bodyPr>
          <a:lstStyle/>
          <a:p>
            <a:pPr>
              <a:spcBef>
                <a:spcPts val="1320"/>
              </a:spcBef>
            </a:pPr>
            <a:r>
              <a:rPr lang="en-US" sz="3200" dirty="0" smtClean="0"/>
              <a:t>Open access journal directories</a:t>
            </a:r>
          </a:p>
          <a:p>
            <a:pPr marL="914400" lvl="1" indent="-514350">
              <a:spcBef>
                <a:spcPts val="1320"/>
              </a:spcBef>
            </a:pPr>
            <a:r>
              <a:rPr lang="en-US" sz="2800" dirty="0" smtClean="0">
                <a:hlinkClick r:id="rId3"/>
              </a:rPr>
              <a:t>Directory of Open Access Journals</a:t>
            </a:r>
            <a:endParaRPr lang="en-US" sz="2800" dirty="0" smtClean="0"/>
          </a:p>
          <a:p>
            <a:pPr marL="914400" lvl="1" indent="-514350">
              <a:spcBef>
                <a:spcPts val="1320"/>
              </a:spcBef>
            </a:pPr>
            <a:r>
              <a:rPr lang="en-US" sz="2800" dirty="0" smtClean="0">
                <a:hlinkClick r:id="rId4"/>
              </a:rPr>
              <a:t>SHERPA/RoMEO</a:t>
            </a:r>
            <a:endParaRPr lang="en-US" sz="2800" dirty="0" smtClean="0"/>
          </a:p>
          <a:p>
            <a:pPr marL="914400" lvl="1" indent="-514350">
              <a:spcBef>
                <a:spcPts val="1320"/>
              </a:spcBef>
            </a:pPr>
            <a:r>
              <a:rPr lang="en-US" sz="2800" dirty="0" smtClean="0">
                <a:hlinkClick r:id="rId5"/>
              </a:rPr>
              <a:t>ThinkClickSubmit</a:t>
            </a:r>
            <a:endParaRPr lang="en-US" sz="2800" dirty="0" smtClean="0"/>
          </a:p>
          <a:p>
            <a:pPr marL="914400" lvl="1" indent="-514350">
              <a:spcBef>
                <a:spcPts val="1320"/>
              </a:spcBef>
            </a:pPr>
            <a:r>
              <a:rPr lang="en-US" sz="2800" dirty="0" err="1" smtClean="0">
                <a:hlinkClick r:id="rId6"/>
              </a:rPr>
              <a:t>UlrichsWeb</a:t>
            </a:r>
            <a:endParaRPr lang="en-US" sz="2800" dirty="0" smtClean="0"/>
          </a:p>
          <a:p>
            <a:pPr marL="571500" indent="-514350">
              <a:spcBef>
                <a:spcPts val="1320"/>
              </a:spcBef>
            </a:pPr>
            <a:r>
              <a:rPr lang="en-US" sz="3200" dirty="0">
                <a:hlinkClick r:id="rId7"/>
              </a:rPr>
              <a:t>Open Access Scholarly Publishers Association</a:t>
            </a:r>
            <a:r>
              <a:rPr lang="en-US" sz="3200" dirty="0"/>
              <a:t>, </a:t>
            </a:r>
            <a:r>
              <a:rPr lang="en-US" sz="3200" dirty="0" smtClean="0">
                <a:hlinkClick r:id="rId8"/>
              </a:rPr>
              <a:t>COPE</a:t>
            </a:r>
            <a:endParaRPr lang="en-US" sz="3200" dirty="0" smtClean="0"/>
          </a:p>
          <a:p>
            <a:pPr marL="571500" indent="-514350">
              <a:spcBef>
                <a:spcPts val="1320"/>
              </a:spcBef>
            </a:pPr>
            <a:r>
              <a:rPr lang="en-US" sz="3200" dirty="0" smtClean="0">
                <a:hlinkClick r:id="rId9"/>
              </a:rPr>
              <a:t>Publisher discounts </a:t>
            </a:r>
            <a:r>
              <a:rPr lang="en-US" sz="3200" dirty="0">
                <a:hlinkClick r:id="rId9"/>
              </a:rPr>
              <a:t>available to </a:t>
            </a:r>
            <a:r>
              <a:rPr lang="en-US" sz="3200" dirty="0" smtClean="0">
                <a:hlinkClick r:id="rId9"/>
              </a:rPr>
              <a:t>VT authors</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4065"/>
            <a:ext cx="9144000" cy="2482185"/>
          </a:xfrm>
        </p:spPr>
        <p:txBody>
          <a:bodyPr>
            <a:normAutofit/>
          </a:bodyPr>
          <a:lstStyle/>
          <a:p>
            <a:r>
              <a:rPr lang="en-US" sz="2800" b="1" dirty="0" smtClean="0">
                <a:solidFill>
                  <a:srgbClr val="FF0000"/>
                </a:solidFill>
              </a:rPr>
              <a:t>$20,000 </a:t>
            </a:r>
            <a:r>
              <a:rPr lang="en-US" sz="2800" dirty="0" smtClean="0"/>
              <a:t>Available </a:t>
            </a:r>
            <a:r>
              <a:rPr lang="en-US" sz="2800" dirty="0"/>
              <a:t>to Publish Your Open Access Article!</a:t>
            </a:r>
            <a:r>
              <a:rPr lang="en-US" sz="2800" dirty="0" smtClean="0"/>
              <a:t/>
            </a:r>
            <a:br>
              <a:rPr lang="en-US" sz="2800" dirty="0" smtClean="0"/>
            </a:br>
            <a:r>
              <a:rPr lang="en-US" dirty="0"/>
              <a:t/>
            </a:r>
            <a:br>
              <a:rPr lang="en-US" dirty="0"/>
            </a:br>
            <a:r>
              <a:rPr lang="en-US" sz="3200" dirty="0"/>
              <a:t>VT’s OPEN ACCESS </a:t>
            </a:r>
            <a:r>
              <a:rPr lang="en-US" sz="3200" dirty="0" smtClean="0"/>
              <a:t>SUBVENTION </a:t>
            </a:r>
            <a:r>
              <a:rPr lang="en-US" sz="3200" dirty="0"/>
              <a:t>FUND</a:t>
            </a:r>
          </a:p>
        </p:txBody>
      </p:sp>
      <p:sp>
        <p:nvSpPr>
          <p:cNvPr id="3" name="Subtitle 2"/>
          <p:cNvSpPr>
            <a:spLocks noGrp="1"/>
          </p:cNvSpPr>
          <p:nvPr>
            <p:ph type="subTitle" idx="1"/>
          </p:nvPr>
        </p:nvSpPr>
        <p:spPr>
          <a:xfrm>
            <a:off x="1371600" y="4479365"/>
            <a:ext cx="5867400" cy="573741"/>
          </a:xfrm>
        </p:spPr>
        <p:txBody>
          <a:bodyPr>
            <a:noAutofit/>
          </a:bodyPr>
          <a:lstStyle/>
          <a:p>
            <a:r>
              <a:rPr lang="en-US" sz="1600" dirty="0" smtClean="0"/>
              <a:t>Gail McMillan</a:t>
            </a:r>
          </a:p>
          <a:p>
            <a:r>
              <a:rPr lang="en-US" sz="1600" dirty="0" err="1" smtClean="0"/>
              <a:t>gailmac@vt.edu</a:t>
            </a:r>
            <a:endParaRPr lang="en-US" sz="1600" dirty="0" smtClean="0"/>
          </a:p>
          <a:p>
            <a:r>
              <a:rPr lang="en-US" sz="1600" dirty="0" smtClean="0"/>
              <a:t>Director, </a:t>
            </a:r>
            <a:r>
              <a:rPr lang="en-US" sz="1600" dirty="0" smtClean="0">
                <a:hlinkClick r:id="rId3"/>
              </a:rPr>
              <a:t>Scholarly Communication</a:t>
            </a:r>
            <a:endParaRPr lang="en-US" sz="1600" dirty="0" smtClean="0"/>
          </a:p>
          <a:p>
            <a:r>
              <a:rPr lang="en-US" sz="1600" dirty="0" smtClean="0"/>
              <a:t>University Libraries, Virginia Tech</a:t>
            </a:r>
          </a:p>
          <a:p>
            <a:r>
              <a:rPr lang="en-US" sz="1600" dirty="0" smtClean="0"/>
              <a:t>NLI, March 1, 2017</a:t>
            </a:r>
            <a:endParaRPr lang="en-US" sz="1600" dirty="0"/>
          </a:p>
        </p:txBody>
      </p:sp>
      <p:pic>
        <p:nvPicPr>
          <p:cNvPr id="4" name="Picture 3"/>
          <p:cNvPicPr>
            <a:picLocks noChangeAspect="1"/>
          </p:cNvPicPr>
          <p:nvPr/>
        </p:nvPicPr>
        <p:blipFill>
          <a:blip r:embed="rId4"/>
          <a:stretch>
            <a:fillRect/>
          </a:stretch>
        </p:blipFill>
        <p:spPr>
          <a:xfrm>
            <a:off x="6121400" y="6292850"/>
            <a:ext cx="1117600" cy="393700"/>
          </a:xfrm>
          <a:prstGeom prst="rect">
            <a:avLst/>
          </a:prstGeom>
        </p:spPr>
      </p:pic>
    </p:spTree>
    <p:extLst>
      <p:ext uri="{BB962C8B-B14F-4D97-AF65-F5344CB8AC3E}">
        <p14:creationId xmlns:p14="http://schemas.microsoft.com/office/powerpoint/2010/main" val="1788261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61467"/>
          </a:xfrm>
        </p:spPr>
        <p:txBody>
          <a:bodyPr>
            <a:normAutofit/>
          </a:bodyPr>
          <a:lstStyle/>
          <a:p>
            <a:r>
              <a:rPr lang="en-US" sz="3600" dirty="0" smtClean="0"/>
              <a:t>Reputation Economy in Academia</a:t>
            </a:r>
            <a:endParaRPr lang="en-US" sz="3600" dirty="0"/>
          </a:p>
        </p:txBody>
      </p:sp>
      <p:sp>
        <p:nvSpPr>
          <p:cNvPr id="3" name="Content Placeholder 2"/>
          <p:cNvSpPr>
            <a:spLocks noGrp="1"/>
          </p:cNvSpPr>
          <p:nvPr>
            <p:ph idx="1"/>
          </p:nvPr>
        </p:nvSpPr>
        <p:spPr/>
        <p:txBody>
          <a:bodyPr/>
          <a:lstStyle/>
          <a:p>
            <a:r>
              <a:rPr lang="en-US" sz="2800" dirty="0" smtClean="0"/>
              <a:t>Publishing models need to change</a:t>
            </a:r>
          </a:p>
          <a:p>
            <a:r>
              <a:rPr lang="en-US" sz="2800" dirty="0" smtClean="0"/>
              <a:t>Libraries promoting change</a:t>
            </a:r>
          </a:p>
          <a:p>
            <a:pPr lvl="1"/>
            <a:r>
              <a:rPr lang="en-US" sz="2400" dirty="0" smtClean="0"/>
              <a:t>Hosting</a:t>
            </a:r>
          </a:p>
          <a:p>
            <a:pPr lvl="1"/>
            <a:r>
              <a:rPr lang="en-US" sz="2400" dirty="0" smtClean="0"/>
              <a:t>Publishing</a:t>
            </a:r>
          </a:p>
          <a:p>
            <a:pPr lvl="1"/>
            <a:r>
              <a:rPr lang="en-US" sz="2400" dirty="0" smtClean="0"/>
              <a:t>Subvention funds</a:t>
            </a:r>
          </a:p>
          <a:p>
            <a:pPr lvl="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274638"/>
            <a:ext cx="8204200" cy="1020762"/>
          </a:xfrm>
        </p:spPr>
        <p:txBody>
          <a:bodyPr>
            <a:normAutofit/>
          </a:bodyPr>
          <a:lstStyle/>
          <a:p>
            <a:r>
              <a:rPr lang="en-US" dirty="0" smtClean="0"/>
              <a:t> </a:t>
            </a:r>
            <a:r>
              <a:rPr lang="en-US" sz="3600" dirty="0" smtClean="0"/>
              <a:t>VT’s Open Access Subvention Fund</a:t>
            </a:r>
            <a:endParaRPr lang="en-US" sz="3600" dirty="0"/>
          </a:p>
        </p:txBody>
      </p:sp>
      <p:sp>
        <p:nvSpPr>
          <p:cNvPr id="3" name="Content Placeholder 2"/>
          <p:cNvSpPr>
            <a:spLocks noGrp="1"/>
          </p:cNvSpPr>
          <p:nvPr>
            <p:ph idx="1"/>
          </p:nvPr>
        </p:nvSpPr>
        <p:spPr>
          <a:xfrm>
            <a:off x="762000" y="2006600"/>
            <a:ext cx="7924800" cy="4119563"/>
          </a:xfrm>
        </p:spPr>
        <p:txBody>
          <a:bodyPr/>
          <a:lstStyle/>
          <a:p>
            <a:r>
              <a:rPr lang="en-US" sz="2800" dirty="0"/>
              <a:t>Article Processing </a:t>
            </a:r>
            <a:r>
              <a:rPr lang="en-US" sz="2800" dirty="0" smtClean="0"/>
              <a:t>Charges (APCs)</a:t>
            </a:r>
          </a:p>
          <a:p>
            <a:r>
              <a:rPr lang="en-US" sz="2800" dirty="0" smtClean="0"/>
              <a:t>OA journals</a:t>
            </a:r>
          </a:p>
          <a:p>
            <a:pPr lvl="1"/>
            <a:r>
              <a:rPr lang="en-US" sz="2400" dirty="0" smtClean="0"/>
              <a:t>All articles are scholarly, peer reviewed</a:t>
            </a:r>
          </a:p>
          <a:p>
            <a:pPr lvl="1"/>
            <a:r>
              <a:rPr lang="en-US" sz="2400" dirty="0" smtClean="0"/>
              <a:t>All articles are immediately publicly available</a:t>
            </a:r>
          </a:p>
          <a:p>
            <a:r>
              <a:rPr lang="en-US" sz="2800" dirty="0">
                <a:solidFill>
                  <a:srgbClr val="000090"/>
                </a:solidFill>
              </a:rPr>
              <a:t>H</a:t>
            </a:r>
            <a:r>
              <a:rPr lang="en-US" sz="2800" dirty="0" smtClean="0">
                <a:solidFill>
                  <a:srgbClr val="000090"/>
                </a:solidFill>
              </a:rPr>
              <a:t>ybrid OA journals</a:t>
            </a:r>
          </a:p>
          <a:p>
            <a:pPr lvl="1"/>
            <a:r>
              <a:rPr lang="en-US" sz="2400" dirty="0" smtClean="0"/>
              <a:t>Some articles are OA</a:t>
            </a:r>
          </a:p>
          <a:p>
            <a:pPr lvl="1"/>
            <a:r>
              <a:rPr lang="en-US" sz="2400" dirty="0" smtClean="0"/>
              <a:t>Some subscription-only </a:t>
            </a:r>
            <a:r>
              <a:rPr lang="en-US" sz="2400" dirty="0"/>
              <a:t>(</a:t>
            </a:r>
            <a:r>
              <a:rPr lang="en-US" sz="2400" dirty="0" smtClean="0"/>
              <a:t>pay to access) articles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fontScale="90000"/>
          </a:bodyPr>
          <a:lstStyle/>
          <a:p>
            <a:r>
              <a:rPr lang="en-US" sz="3600" dirty="0" smtClean="0"/>
              <a:t>Where do subvention funds come from?</a:t>
            </a:r>
            <a:endParaRPr lang="en-US" sz="3600" dirty="0"/>
          </a:p>
        </p:txBody>
      </p:sp>
      <p:sp>
        <p:nvSpPr>
          <p:cNvPr id="3" name="Content Placeholder 2"/>
          <p:cNvSpPr>
            <a:spLocks noGrp="1"/>
          </p:cNvSpPr>
          <p:nvPr>
            <p:ph idx="1"/>
          </p:nvPr>
        </p:nvSpPr>
        <p:spPr/>
        <p:txBody>
          <a:bodyPr>
            <a:normAutofit lnSpcReduction="10000"/>
          </a:bodyPr>
          <a:lstStyle/>
          <a:p>
            <a:pPr>
              <a:buFont typeface="Arial"/>
              <a:buChar char="•"/>
            </a:pPr>
            <a:r>
              <a:rPr lang="en-US" sz="2800" dirty="0">
                <a:solidFill>
                  <a:srgbClr val="000000"/>
                </a:solidFill>
              </a:rPr>
              <a:t>P</a:t>
            </a:r>
            <a:r>
              <a:rPr lang="en-US" sz="2800" dirty="0" smtClean="0">
                <a:solidFill>
                  <a:srgbClr val="000000"/>
                </a:solidFill>
              </a:rPr>
              <a:t>ilot project FY2013-2014: </a:t>
            </a:r>
            <a:r>
              <a:rPr lang="en-US" sz="2800" dirty="0">
                <a:solidFill>
                  <a:srgbClr val="000000"/>
                </a:solidFill>
              </a:rPr>
              <a:t>$</a:t>
            </a:r>
            <a:r>
              <a:rPr lang="en-US" sz="2800" dirty="0" smtClean="0">
                <a:solidFill>
                  <a:srgbClr val="000000"/>
                </a:solidFill>
              </a:rPr>
              <a:t>24,000</a:t>
            </a:r>
            <a:r>
              <a:rPr lang="en-US" sz="2800" dirty="0">
                <a:solidFill>
                  <a:srgbClr val="000000"/>
                </a:solidFill>
              </a:rPr>
              <a:t>/</a:t>
            </a:r>
            <a:r>
              <a:rPr lang="en-US" sz="2800" dirty="0" smtClean="0">
                <a:solidFill>
                  <a:srgbClr val="000000"/>
                </a:solidFill>
              </a:rPr>
              <a:t>year</a:t>
            </a:r>
            <a:endParaRPr lang="en-US" sz="2800" dirty="0">
              <a:solidFill>
                <a:srgbClr val="000000"/>
              </a:solidFill>
            </a:endParaRPr>
          </a:p>
          <a:p>
            <a:pPr lvl="1"/>
            <a:r>
              <a:rPr lang="en-US" sz="2400" dirty="0" smtClean="0"/>
              <a:t>Dean of University Libraries</a:t>
            </a:r>
          </a:p>
          <a:p>
            <a:pPr lvl="1"/>
            <a:r>
              <a:rPr lang="en-US" sz="2400" dirty="0" smtClean="0"/>
              <a:t>Provost</a:t>
            </a:r>
          </a:p>
          <a:p>
            <a:pPr lvl="1"/>
            <a:r>
              <a:rPr lang="en-US" sz="2400" dirty="0" smtClean="0"/>
              <a:t>Vice President for Research </a:t>
            </a:r>
          </a:p>
          <a:p>
            <a:pPr marL="342900" lvl="1" indent="-342900">
              <a:buFont typeface="Arial"/>
              <a:buChar char="•"/>
            </a:pPr>
            <a:r>
              <a:rPr lang="en-US" sz="2800" dirty="0" smtClean="0"/>
              <a:t>FY 2015: $</a:t>
            </a:r>
            <a:r>
              <a:rPr lang="en-US" sz="2800" dirty="0"/>
              <a:t>50,000; FY 2016: </a:t>
            </a:r>
            <a:r>
              <a:rPr lang="en-US" sz="2800" strike="sngStrike" dirty="0"/>
              <a:t>$</a:t>
            </a:r>
            <a:r>
              <a:rPr lang="en-US" sz="2800" strike="sngStrike" dirty="0" smtClean="0"/>
              <a:t>60,000</a:t>
            </a:r>
            <a:r>
              <a:rPr lang="en-US" sz="2800" dirty="0" smtClean="0"/>
              <a:t>, $86,000</a:t>
            </a:r>
          </a:p>
          <a:p>
            <a:pPr lvl="1"/>
            <a:r>
              <a:rPr lang="en-US" sz="2400" dirty="0"/>
              <a:t>Dean of University Libraries</a:t>
            </a:r>
          </a:p>
          <a:p>
            <a:pPr lvl="1"/>
            <a:r>
              <a:rPr lang="en-US" sz="2400" dirty="0" smtClean="0"/>
              <a:t>Provost</a:t>
            </a:r>
          </a:p>
          <a:p>
            <a:pPr marL="342900" lvl="1" indent="-342900">
              <a:buFont typeface="Arial"/>
              <a:buChar char="•"/>
            </a:pPr>
            <a:r>
              <a:rPr lang="en-US" sz="2800" dirty="0"/>
              <a:t>FY </a:t>
            </a:r>
            <a:r>
              <a:rPr lang="en-US" sz="2800" dirty="0" smtClean="0"/>
              <a:t>2017: $100,000</a:t>
            </a:r>
          </a:p>
          <a:p>
            <a:pPr lvl="1">
              <a:buSzPts val="2100"/>
              <a:buFont typeface="Wingdings 2" charset="2"/>
              <a:buChar char=""/>
            </a:pPr>
            <a:r>
              <a:rPr lang="en-US" sz="2400" dirty="0">
                <a:solidFill>
                  <a:srgbClr val="174576"/>
                </a:solidFill>
                <a:latin typeface="Corbel" charset="0"/>
              </a:rPr>
              <a:t>Dean of University </a:t>
            </a:r>
            <a:r>
              <a:rPr lang="en-US" sz="2400" dirty="0" smtClean="0">
                <a:solidFill>
                  <a:srgbClr val="174576"/>
                </a:solidFill>
                <a:latin typeface="Corbel" charset="0"/>
              </a:rPr>
              <a:t>Libraries</a:t>
            </a:r>
            <a:endParaRPr lang="en-US" sz="2400" dirty="0">
              <a:solidFill>
                <a:srgbClr val="174576"/>
              </a:solidFill>
              <a:latin typeface="Corbe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295833"/>
            <a:ext cx="7583488" cy="948767"/>
          </a:xfrm>
        </p:spPr>
        <p:txBody>
          <a:bodyPr>
            <a:normAutofit/>
          </a:bodyPr>
          <a:lstStyle/>
          <a:p>
            <a:r>
              <a:rPr lang="en-US" sz="3600" dirty="0"/>
              <a:t>What has the VT OASF supported?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513350"/>
              </p:ext>
            </p:extLst>
          </p:nvPr>
        </p:nvGraphicFramePr>
        <p:xfrm>
          <a:off x="690563" y="1804603"/>
          <a:ext cx="7583488" cy="4573185"/>
        </p:xfrm>
        <a:graphic>
          <a:graphicData uri="http://schemas.openxmlformats.org/drawingml/2006/table">
            <a:tbl>
              <a:tblPr>
                <a:tableStyleId>{8EC20E35-A176-4012-BC5E-935CFFF8708E}</a:tableStyleId>
              </a:tblPr>
              <a:tblGrid>
                <a:gridCol w="1684197"/>
                <a:gridCol w="1444912"/>
                <a:gridCol w="1536945"/>
                <a:gridCol w="2917434"/>
              </a:tblGrid>
              <a:tr h="257691">
                <a:tc>
                  <a:txBody>
                    <a:bodyPr/>
                    <a:lstStyle/>
                    <a:p>
                      <a:pPr algn="ctr" rtl="0" fontAlgn="b"/>
                      <a:r>
                        <a:rPr lang="en-US" sz="1800" u="none" strike="noStrike" dirty="0">
                          <a:effectLst/>
                        </a:rPr>
                        <a:t>fiscal year</a:t>
                      </a:r>
                      <a:endParaRPr lang="en-US" sz="1800" b="0" i="0" u="none" strike="noStrike" dirty="0">
                        <a:solidFill>
                          <a:srgbClr val="000000"/>
                        </a:solidFill>
                        <a:effectLst/>
                        <a:latin typeface="Helvetica Neue" charset="0"/>
                      </a:endParaRPr>
                    </a:p>
                  </a:txBody>
                  <a:tcPr marL="12271" marR="12271" marT="12271" marB="0" anchor="b"/>
                </a:tc>
                <a:tc>
                  <a:txBody>
                    <a:bodyPr/>
                    <a:lstStyle/>
                    <a:p>
                      <a:pPr algn="ctr" rtl="0" fontAlgn="b"/>
                      <a:r>
                        <a:rPr lang="en-US" sz="1800" u="none" strike="noStrike">
                          <a:effectLst/>
                        </a:rPr>
                        <a:t>funds allocated</a:t>
                      </a:r>
                      <a:endParaRPr lang="en-US" sz="1800" b="0" i="0" u="none" strike="noStrike">
                        <a:solidFill>
                          <a:srgbClr val="000000"/>
                        </a:solidFill>
                        <a:effectLst/>
                        <a:latin typeface="Helvetica Neue" charset="0"/>
                      </a:endParaRPr>
                    </a:p>
                  </a:txBody>
                  <a:tcPr marL="12271" marR="12271" marT="12271" marB="0" anchor="b"/>
                </a:tc>
                <a:tc>
                  <a:txBody>
                    <a:bodyPr/>
                    <a:lstStyle/>
                    <a:p>
                      <a:pPr algn="ctr" rtl="0" fontAlgn="b"/>
                      <a:r>
                        <a:rPr lang="en-US" sz="1800" u="none" strike="noStrike">
                          <a:effectLst/>
                        </a:rPr>
                        <a:t>funds requested</a:t>
                      </a:r>
                      <a:endParaRPr lang="en-US" sz="1800" b="0" i="0" u="none" strike="noStrike">
                        <a:solidFill>
                          <a:srgbClr val="000000"/>
                        </a:solidFill>
                        <a:effectLst/>
                        <a:latin typeface="Helvetica Neue" charset="0"/>
                      </a:endParaRPr>
                    </a:p>
                  </a:txBody>
                  <a:tcPr marL="12271" marR="12271" marT="12271" marB="0" anchor="b"/>
                </a:tc>
                <a:tc>
                  <a:txBody>
                    <a:bodyPr/>
                    <a:lstStyle/>
                    <a:p>
                      <a:pPr algn="ctr" rtl="0" fontAlgn="b"/>
                      <a:r>
                        <a:rPr lang="en-US" sz="1800" u="none" strike="noStrike">
                          <a:effectLst/>
                        </a:rPr>
                        <a:t>funded</a:t>
                      </a:r>
                      <a:endParaRPr lang="en-US" sz="1800" b="0" i="0" u="none" strike="noStrike">
                        <a:solidFill>
                          <a:srgbClr val="000000"/>
                        </a:solidFill>
                        <a:effectLst/>
                        <a:latin typeface="Helvetica Neue" charset="0"/>
                      </a:endParaRPr>
                    </a:p>
                  </a:txBody>
                  <a:tcPr marL="12271" marR="12271" marT="12271" marB="0" anchor="b"/>
                </a:tc>
              </a:tr>
              <a:tr h="257691">
                <a:tc>
                  <a:txBody>
                    <a:bodyPr/>
                    <a:lstStyle/>
                    <a:p>
                      <a:pPr algn="r" rtl="0" fontAlgn="b"/>
                      <a:r>
                        <a:rPr lang="is-IS" sz="1800" u="none" strike="noStrike" dirty="0">
                          <a:effectLst/>
                        </a:rPr>
                        <a:t>2013</a:t>
                      </a:r>
                      <a:endParaRPr lang="is-I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$24,000 </a:t>
                      </a:r>
                      <a:endParaRPr lang="en-U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$41,000 </a:t>
                      </a:r>
                      <a:endParaRPr lang="en-U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$23,609 </a:t>
                      </a:r>
                      <a:endParaRPr lang="en-US" sz="1800" b="0" i="0" u="none" strike="noStrike">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en-US" sz="1800" u="none" strike="noStrike">
                          <a:effectLst/>
                        </a:rPr>
                        <a:t>28 articles</a:t>
                      </a:r>
                      <a:endParaRPr lang="en-US" sz="1800" b="0" i="0" u="none" strike="noStrike">
                        <a:solidFill>
                          <a:srgbClr val="000000"/>
                        </a:solidFill>
                        <a:effectLst/>
                        <a:latin typeface="Helvetica Neue" charset="0"/>
                      </a:endParaRPr>
                    </a:p>
                  </a:txBody>
                  <a:tcPr marL="12271" marR="12271" marT="12271" marB="0" anchor="b"/>
                </a:tc>
                <a:tc>
                  <a:txBody>
                    <a:bodyPr/>
                    <a:lstStyle/>
                    <a:p>
                      <a:pPr algn="l" rtl="0" fontAlgn="b"/>
                      <a:r>
                        <a:rPr lang="en-US" sz="1800" u="none" strike="noStrike">
                          <a:effectLst/>
                        </a:rPr>
                        <a:t>21 articles, 55 VT authors</a:t>
                      </a:r>
                      <a:endParaRPr lang="en-US" sz="1800" b="0" i="0" u="none" strike="noStrike">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r>
              <a:tr h="247874">
                <a:tc>
                  <a:txBody>
                    <a:bodyPr/>
                    <a:lstStyle/>
                    <a:p>
                      <a:pPr algn="r" rtl="0" fontAlgn="b"/>
                      <a:r>
                        <a:rPr lang="is-IS" sz="1800" u="none" strike="noStrike" dirty="0">
                          <a:effectLst/>
                        </a:rPr>
                        <a:t>2014</a:t>
                      </a:r>
                      <a:endParaRPr lang="is-I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$32,000 </a:t>
                      </a:r>
                      <a:endParaRPr lang="en-U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$49,000 </a:t>
                      </a:r>
                      <a:endParaRPr lang="en-U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$31,732 </a:t>
                      </a:r>
                      <a:endParaRPr lang="en-US" sz="1800" b="0" i="0" u="none" strike="noStrike">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en-US" sz="1800" u="none" strike="noStrike" dirty="0">
                          <a:effectLst/>
                        </a:rPr>
                        <a:t>33 articles</a:t>
                      </a:r>
                      <a:endParaRPr lang="en-US"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en-US" sz="1800" u="none" strike="noStrike">
                          <a:effectLst/>
                        </a:rPr>
                        <a:t>30 articles, 78 VT authors</a:t>
                      </a:r>
                      <a:endParaRPr lang="en-US" sz="1800" b="0" i="0" u="none" strike="noStrike">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r>
              <a:tr h="247874">
                <a:tc>
                  <a:txBody>
                    <a:bodyPr/>
                    <a:lstStyle/>
                    <a:p>
                      <a:pPr algn="r" rtl="0" fontAlgn="b"/>
                      <a:r>
                        <a:rPr lang="is-IS" sz="1800" u="none" strike="noStrike">
                          <a:effectLst/>
                        </a:rPr>
                        <a:t>2015</a:t>
                      </a:r>
                      <a:endParaRPr lang="is-I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$50,000 </a:t>
                      </a:r>
                      <a:endParaRPr lang="en-U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$130,000 </a:t>
                      </a:r>
                      <a:endParaRPr lang="en-U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$49,711 </a:t>
                      </a:r>
                      <a:endParaRPr lang="en-US" sz="1800" b="0" i="0" u="none" strike="noStrike">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en-US" sz="1800" u="none" strike="noStrike" dirty="0">
                          <a:effectLst/>
                        </a:rPr>
                        <a:t>88 articles</a:t>
                      </a:r>
                      <a:endParaRPr lang="en-US"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en-US" sz="1800" u="none" strike="noStrike">
                          <a:effectLst/>
                        </a:rPr>
                        <a:t>48 articles, 109 VT authors</a:t>
                      </a:r>
                      <a:endParaRPr lang="en-US" sz="1800" b="0" i="0" u="none" strike="noStrike">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r>
              <a:tr h="247874">
                <a:tc>
                  <a:txBody>
                    <a:bodyPr/>
                    <a:lstStyle/>
                    <a:p>
                      <a:pPr algn="r" rtl="0" fontAlgn="b"/>
                      <a:r>
                        <a:rPr lang="is-IS" sz="1800" u="none" strike="noStrike" dirty="0">
                          <a:effectLst/>
                        </a:rPr>
                        <a:t>2016</a:t>
                      </a:r>
                      <a:endParaRPr lang="is-I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$86,000 </a:t>
                      </a:r>
                      <a:endParaRPr lang="en-U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$145,000 </a:t>
                      </a:r>
                      <a:endParaRPr lang="en-U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$85,140 </a:t>
                      </a:r>
                      <a:endParaRPr lang="en-US" sz="1800" b="0" i="0" u="none" strike="noStrike" dirty="0">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en-US" sz="1800" u="none" strike="noStrike">
                          <a:effectLst/>
                        </a:rPr>
                        <a:t>83 articles</a:t>
                      </a:r>
                      <a:endParaRPr lang="en-US" sz="1800" b="0" i="0" u="none" strike="noStrike">
                        <a:solidFill>
                          <a:srgbClr val="000000"/>
                        </a:solidFill>
                        <a:effectLst/>
                        <a:latin typeface="Helvetica Neue" charset="0"/>
                      </a:endParaRPr>
                    </a:p>
                  </a:txBody>
                  <a:tcPr marL="12271" marR="12271" marT="12271" marB="0" anchor="b"/>
                </a:tc>
                <a:tc>
                  <a:txBody>
                    <a:bodyPr/>
                    <a:lstStyle/>
                    <a:p>
                      <a:pPr algn="l" rtl="0" fontAlgn="b"/>
                      <a:r>
                        <a:rPr lang="en-US" sz="1800" u="none" strike="noStrike" dirty="0">
                          <a:effectLst/>
                        </a:rPr>
                        <a:t>63 articles, 176 VT authors</a:t>
                      </a:r>
                      <a:endParaRPr lang="en-US" sz="1800" b="0" i="0" u="none" strike="noStrike" dirty="0">
                        <a:solidFill>
                          <a:srgbClr val="000000"/>
                        </a:solidFill>
                        <a:effectLst/>
                        <a:latin typeface="Helvetica Neue" charset="0"/>
                      </a:endParaRPr>
                    </a:p>
                  </a:txBody>
                  <a:tcPr marL="12271" marR="12271" marT="12271" marB="0" anchor="b"/>
                </a:tc>
              </a:tr>
              <a:tr h="247874">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sk-SK" sz="1800" u="none" strike="noStrike">
                          <a:effectLst/>
                        </a:rPr>
                        <a:t> </a:t>
                      </a:r>
                      <a:endParaRPr lang="sk-SK"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r>
              <a:tr h="247874">
                <a:tc>
                  <a:txBody>
                    <a:bodyPr/>
                    <a:lstStyle/>
                    <a:p>
                      <a:pPr algn="r" rtl="0" fontAlgn="b"/>
                      <a:r>
                        <a:rPr lang="is-IS" sz="1800" u="none" strike="noStrike">
                          <a:effectLst/>
                        </a:rPr>
                        <a:t>2017</a:t>
                      </a:r>
                      <a:endParaRPr lang="is-I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$100,000 </a:t>
                      </a:r>
                      <a:endParaRPr lang="en-US" sz="1800" b="0" i="0" u="none" strike="noStrike" dirty="0">
                        <a:solidFill>
                          <a:srgbClr val="000000"/>
                        </a:solidFill>
                        <a:effectLst/>
                        <a:latin typeface="Helvetica Neue" charset="0"/>
                      </a:endParaRPr>
                    </a:p>
                  </a:txBody>
                  <a:tcPr marL="12271" marR="12271" marT="12271" marB="0" anchor="b"/>
                </a:tc>
                <a:tc>
                  <a:txBody>
                    <a:bodyPr/>
                    <a:lstStyle/>
                    <a:p>
                      <a:pPr algn="r" rtl="0" fontAlgn="b"/>
                      <a:r>
                        <a:rPr lang="en-US" sz="1800" u="none" strike="noStrike">
                          <a:effectLst/>
                        </a:rPr>
                        <a:t>$87,500 </a:t>
                      </a:r>
                      <a:endParaRPr lang="en-US" sz="1800" b="0" i="0" u="none" strike="noStrike">
                        <a:solidFill>
                          <a:srgbClr val="000000"/>
                        </a:solidFill>
                        <a:effectLst/>
                        <a:latin typeface="Helvetica Neue" charset="0"/>
                      </a:endParaRPr>
                    </a:p>
                  </a:txBody>
                  <a:tcPr marL="12271" marR="12271" marT="12271" marB="0" anchor="b"/>
                </a:tc>
                <a:tc>
                  <a:txBody>
                    <a:bodyPr/>
                    <a:lstStyle/>
                    <a:p>
                      <a:pPr algn="r" rtl="0" fontAlgn="b"/>
                      <a:r>
                        <a:rPr lang="en-US" sz="1800" u="none" strike="noStrike" dirty="0">
                          <a:effectLst/>
                        </a:rPr>
                        <a:t>$74,500 </a:t>
                      </a:r>
                      <a:endParaRPr lang="en-US" sz="1800" b="0" i="0" u="none" strike="noStrike" dirty="0">
                        <a:solidFill>
                          <a:srgbClr val="000000"/>
                        </a:solidFill>
                        <a:effectLst/>
                        <a:latin typeface="Helvetica Neue" charset="0"/>
                      </a:endParaRPr>
                    </a:p>
                  </a:txBody>
                  <a:tcPr marL="12271" marR="12271" marT="12271" marB="0" anchor="b"/>
                </a:tc>
              </a:tr>
              <a:tr h="247874">
                <a:tc>
                  <a:txBody>
                    <a:bodyPr/>
                    <a:lstStyle/>
                    <a:p>
                      <a:pPr algn="r" rtl="0" fontAlgn="b"/>
                      <a:r>
                        <a:rPr lang="en-US" sz="1800" u="none" strike="noStrike">
                          <a:effectLst/>
                        </a:rPr>
                        <a:t>as of Feb. 24</a:t>
                      </a:r>
                      <a:endParaRPr lang="en-US" sz="1800" b="0" i="0" u="none" strike="noStrike">
                        <a:solidFill>
                          <a:srgbClr val="000000"/>
                        </a:solidFill>
                        <a:effectLst/>
                        <a:latin typeface="Helvetica Neue" charset="0"/>
                      </a:endParaRPr>
                    </a:p>
                  </a:txBody>
                  <a:tcPr marL="12271" marR="12271" marT="12271" marB="0" anchor="b"/>
                </a:tc>
                <a:tc>
                  <a:txBody>
                    <a:bodyPr/>
                    <a:lstStyle/>
                    <a:p>
                      <a:pPr algn="l" rtl="0" fontAlgn="b"/>
                      <a:r>
                        <a:rPr lang="sk-SK" sz="1800" u="none" strike="noStrike" dirty="0">
                          <a:effectLst/>
                        </a:rPr>
                        <a:t> </a:t>
                      </a:r>
                      <a:endParaRPr lang="sk-SK"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en-US" sz="1800" u="none" strike="noStrike" dirty="0">
                          <a:effectLst/>
                        </a:rPr>
                        <a:t>71 articles</a:t>
                      </a:r>
                      <a:endParaRPr lang="en-US" sz="1800" b="0" i="0" u="none" strike="noStrike" dirty="0">
                        <a:solidFill>
                          <a:srgbClr val="000000"/>
                        </a:solidFill>
                        <a:effectLst/>
                        <a:latin typeface="Helvetica Neue" charset="0"/>
                      </a:endParaRPr>
                    </a:p>
                  </a:txBody>
                  <a:tcPr marL="12271" marR="12271" marT="12271" marB="0" anchor="b"/>
                </a:tc>
                <a:tc>
                  <a:txBody>
                    <a:bodyPr/>
                    <a:lstStyle/>
                    <a:p>
                      <a:pPr algn="l" rtl="0" fontAlgn="b"/>
                      <a:r>
                        <a:rPr lang="en-US" sz="1800" u="none" strike="noStrike" dirty="0">
                          <a:effectLst/>
                        </a:rPr>
                        <a:t>56 articles, 174 VT authors</a:t>
                      </a:r>
                      <a:endParaRPr lang="en-US" sz="1800" b="0" i="0" u="none" strike="noStrike" dirty="0">
                        <a:solidFill>
                          <a:srgbClr val="000000"/>
                        </a:solidFill>
                        <a:effectLst/>
                        <a:latin typeface="Helvetica Neue" charset="0"/>
                      </a:endParaRPr>
                    </a:p>
                  </a:txBody>
                  <a:tcPr marL="12271" marR="12271" marT="12271" marB="0" anchor="b"/>
                </a:tc>
              </a:tr>
            </a:tbl>
          </a:graphicData>
        </a:graphic>
      </p:graphicFrame>
    </p:spTree>
    <p:extLst>
      <p:ext uri="{BB962C8B-B14F-4D97-AF65-F5344CB8AC3E}">
        <p14:creationId xmlns:p14="http://schemas.microsoft.com/office/powerpoint/2010/main" val="2704532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56133"/>
            <a:ext cx="7583488" cy="1143000"/>
          </a:xfrm>
        </p:spPr>
        <p:txBody>
          <a:bodyPr>
            <a:normAutofit/>
          </a:bodyPr>
          <a:lstStyle/>
          <a:p>
            <a:r>
              <a:rPr lang="en-US" sz="3600" dirty="0" smtClean="0"/>
              <a:t>How is the OASF allocated?</a:t>
            </a:r>
            <a:endParaRPr lang="en-US" sz="3600" dirty="0"/>
          </a:p>
        </p:txBody>
      </p:sp>
      <p:sp>
        <p:nvSpPr>
          <p:cNvPr id="3" name="Content Placeholder 2"/>
          <p:cNvSpPr>
            <a:spLocks noGrp="1"/>
          </p:cNvSpPr>
          <p:nvPr>
            <p:ph idx="1"/>
          </p:nvPr>
        </p:nvSpPr>
        <p:spPr/>
        <p:txBody>
          <a:bodyPr>
            <a:normAutofit/>
          </a:bodyPr>
          <a:lstStyle/>
          <a:p>
            <a:pPr>
              <a:buFont typeface="Arial"/>
              <a:buChar char="•"/>
            </a:pPr>
            <a:r>
              <a:rPr lang="en-US" sz="2800" dirty="0"/>
              <a:t>A</a:t>
            </a:r>
            <a:r>
              <a:rPr lang="en-US" sz="2800" dirty="0" smtClean="0"/>
              <a:t>uthors have no other source of funding (e.g., no grants from NIH, NSF, Gates, etc.)</a:t>
            </a:r>
          </a:p>
          <a:p>
            <a:pPr>
              <a:buFont typeface="Arial"/>
              <a:buChar char="•"/>
            </a:pPr>
            <a:r>
              <a:rPr lang="en-US" sz="2800" dirty="0" smtClean="0"/>
              <a:t>$1500.00 per article x 2/</a:t>
            </a:r>
            <a:r>
              <a:rPr lang="en-US" sz="2800" dirty="0" err="1" smtClean="0"/>
              <a:t>yr</a:t>
            </a:r>
            <a:endParaRPr lang="en-US" sz="2800" dirty="0" smtClean="0"/>
          </a:p>
          <a:p>
            <a:pPr lvl="1"/>
            <a:r>
              <a:rPr lang="en-US" sz="2400" dirty="0" smtClean="0"/>
              <a:t>Max $3000 per author per year</a:t>
            </a:r>
          </a:p>
          <a:p>
            <a:pPr lvl="1"/>
            <a:r>
              <a:rPr lang="en-US" sz="2400" dirty="0" smtClean="0"/>
              <a:t>Prorated for multiple VT co-authors</a:t>
            </a:r>
          </a:p>
          <a:p>
            <a:pPr lvl="2"/>
            <a:r>
              <a:rPr lang="en-US" sz="2000" dirty="0" smtClean="0"/>
              <a:t>$1500 distributed among the VT co-authors </a:t>
            </a:r>
          </a:p>
          <a:p>
            <a:pPr lvl="2"/>
            <a:r>
              <a:rPr lang="en-US" sz="2000" dirty="0" smtClean="0"/>
              <a:t>3 authors of one article subsidized at $500 each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295833"/>
            <a:ext cx="7996237" cy="1143000"/>
          </a:xfrm>
        </p:spPr>
        <p:txBody>
          <a:bodyPr>
            <a:noAutofit/>
          </a:bodyPr>
          <a:lstStyle/>
          <a:p>
            <a:r>
              <a:rPr lang="en-US" sz="3600" dirty="0" smtClean="0"/>
              <a:t>Who can you take advantage of the </a:t>
            </a:r>
            <a:br>
              <a:rPr lang="en-US" sz="3600" dirty="0" smtClean="0"/>
            </a:br>
            <a:r>
              <a:rPr lang="en-US" sz="3600" dirty="0" smtClean="0"/>
              <a:t>VT subvention fund?</a:t>
            </a:r>
            <a:endParaRPr lang="en-US" sz="3600" dirty="0"/>
          </a:p>
        </p:txBody>
      </p:sp>
      <p:sp>
        <p:nvSpPr>
          <p:cNvPr id="3" name="Content Placeholder 2"/>
          <p:cNvSpPr>
            <a:spLocks noGrp="1"/>
          </p:cNvSpPr>
          <p:nvPr>
            <p:ph idx="1"/>
          </p:nvPr>
        </p:nvSpPr>
        <p:spPr>
          <a:xfrm>
            <a:off x="812800" y="2006600"/>
            <a:ext cx="7874000" cy="4373563"/>
          </a:xfrm>
        </p:spPr>
        <p:txBody>
          <a:bodyPr/>
          <a:lstStyle/>
          <a:p>
            <a:pPr>
              <a:buNone/>
            </a:pPr>
            <a:r>
              <a:rPr lang="en-US" sz="3200" dirty="0" smtClean="0"/>
              <a:t>The entire Virginia Tech community</a:t>
            </a:r>
          </a:p>
          <a:p>
            <a:pPr lvl="1"/>
            <a:r>
              <a:rPr lang="en-US" sz="3200" dirty="0" smtClean="0"/>
              <a:t>Faculty</a:t>
            </a:r>
          </a:p>
          <a:p>
            <a:pPr lvl="1"/>
            <a:r>
              <a:rPr lang="en-US" sz="3200" dirty="0" smtClean="0"/>
              <a:t>Staff</a:t>
            </a:r>
          </a:p>
          <a:p>
            <a:pPr lvl="1"/>
            <a:r>
              <a:rPr lang="en-US" sz="3200" dirty="0" smtClean="0"/>
              <a:t>Graduate students</a:t>
            </a:r>
          </a:p>
          <a:p>
            <a:pPr lvl="1"/>
            <a:r>
              <a:rPr lang="en-US" sz="3200" dirty="0" smtClean="0"/>
              <a:t>Undergraduate students</a:t>
            </a:r>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normAutofit fontScale="90000"/>
          </a:bodyPr>
          <a:lstStyle/>
          <a:p>
            <a:r>
              <a:rPr lang="en-US" dirty="0" smtClean="0"/>
              <a:t>FY2017 OASF Support as of Feb. 24, 2017</a:t>
            </a:r>
            <a:endParaRPr lang="en-US" dirty="0"/>
          </a:p>
        </p:txBody>
      </p:sp>
      <p:sp>
        <p:nvSpPr>
          <p:cNvPr id="3" name="Content Placeholder 2"/>
          <p:cNvSpPr>
            <a:spLocks noGrp="1"/>
          </p:cNvSpPr>
          <p:nvPr>
            <p:ph idx="1"/>
          </p:nvPr>
        </p:nvSpPr>
        <p:spPr/>
        <p:txBody>
          <a:bodyPr/>
          <a:lstStyle/>
          <a:p>
            <a:endParaRPr lang="en-US"/>
          </a:p>
        </p:txBody>
      </p:sp>
      <p:graphicFrame>
        <p:nvGraphicFramePr>
          <p:cNvPr id="5" name="Chart 4"/>
          <p:cNvGraphicFramePr>
            <a:graphicFrameLocks/>
          </p:cNvGraphicFramePr>
          <p:nvPr>
            <p:extLst>
              <p:ext uri="{D42A27DB-BD31-4B8C-83A1-F6EECF244321}">
                <p14:modId xmlns:p14="http://schemas.microsoft.com/office/powerpoint/2010/main" val="2021745256"/>
              </p:ext>
            </p:extLst>
          </p:nvPr>
        </p:nvGraphicFramePr>
        <p:xfrm>
          <a:off x="992981" y="1949824"/>
          <a:ext cx="7156451" cy="4165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17528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43433"/>
            <a:ext cx="7583488" cy="1143000"/>
          </a:xfrm>
        </p:spPr>
        <p:txBody>
          <a:bodyPr>
            <a:normAutofit/>
          </a:bodyPr>
          <a:lstStyle/>
          <a:p>
            <a:r>
              <a:rPr lang="en-US" sz="3600" dirty="0" smtClean="0"/>
              <a:t>Requirements for OASF Support</a:t>
            </a:r>
            <a:endParaRPr lang="en-US" sz="3600" dirty="0"/>
          </a:p>
        </p:txBody>
      </p:sp>
      <p:sp>
        <p:nvSpPr>
          <p:cNvPr id="3" name="Content Placeholder 2"/>
          <p:cNvSpPr>
            <a:spLocks noGrp="1"/>
          </p:cNvSpPr>
          <p:nvPr>
            <p:ph idx="1"/>
          </p:nvPr>
        </p:nvSpPr>
        <p:spPr>
          <a:xfrm>
            <a:off x="779463" y="1949824"/>
            <a:ext cx="7583488" cy="4438276"/>
          </a:xfrm>
        </p:spPr>
        <p:txBody>
          <a:bodyPr>
            <a:normAutofit fontScale="92500" lnSpcReduction="10000"/>
          </a:bodyPr>
          <a:lstStyle/>
          <a:p>
            <a:pPr>
              <a:spcBef>
                <a:spcPts val="1320"/>
              </a:spcBef>
            </a:pPr>
            <a:r>
              <a:rPr lang="en-US" sz="2400" dirty="0"/>
              <a:t>P</a:t>
            </a:r>
            <a:r>
              <a:rPr lang="en-US" sz="2400" dirty="0" smtClean="0"/>
              <a:t>eer-reviewed article accepted for publication in OA or hybrid journal</a:t>
            </a:r>
          </a:p>
          <a:p>
            <a:pPr>
              <a:spcBef>
                <a:spcPts val="1320"/>
              </a:spcBef>
            </a:pPr>
            <a:r>
              <a:rPr lang="en-US" sz="2400" dirty="0" smtClean="0"/>
              <a:t>Publisher practices appropriate code </a:t>
            </a:r>
            <a:r>
              <a:rPr lang="en-US" sz="2400" dirty="0"/>
              <a:t>of </a:t>
            </a:r>
            <a:r>
              <a:rPr lang="en-US" sz="2400" dirty="0" smtClean="0"/>
              <a:t>conduct, e.g., </a:t>
            </a:r>
            <a:r>
              <a:rPr lang="en-US" sz="2400" dirty="0" smtClean="0">
                <a:hlinkClick r:id="rId3"/>
              </a:rPr>
              <a:t>Open </a:t>
            </a:r>
            <a:r>
              <a:rPr lang="en-US" sz="2400" dirty="0">
                <a:hlinkClick r:id="rId3"/>
              </a:rPr>
              <a:t>Access Scholarly Publishers </a:t>
            </a:r>
            <a:r>
              <a:rPr lang="en-US" sz="2400" dirty="0" smtClean="0">
                <a:hlinkClick r:id="rId3"/>
              </a:rPr>
              <a:t>Association</a:t>
            </a:r>
            <a:r>
              <a:rPr lang="en-US" sz="2400" dirty="0" smtClean="0"/>
              <a:t>, </a:t>
            </a:r>
            <a:r>
              <a:rPr lang="en-US" sz="2400" dirty="0" smtClean="0">
                <a:hlinkClick r:id="rId4"/>
              </a:rPr>
              <a:t>COPE</a:t>
            </a:r>
            <a:endParaRPr lang="en-US" sz="2400" dirty="0" smtClean="0"/>
          </a:p>
          <a:p>
            <a:pPr>
              <a:spcBef>
                <a:spcPts val="1320"/>
              </a:spcBef>
            </a:pPr>
            <a:r>
              <a:rPr lang="en-US" sz="2400" dirty="0" smtClean="0"/>
              <a:t>Journals registered in an OA directory, such as</a:t>
            </a:r>
          </a:p>
          <a:p>
            <a:pPr marL="914400" lvl="1" indent="-514350">
              <a:spcBef>
                <a:spcPts val="720"/>
              </a:spcBef>
              <a:buFont typeface="Arial" charset="0"/>
              <a:buChar char="•"/>
            </a:pPr>
            <a:r>
              <a:rPr lang="en-US" sz="2400" dirty="0" smtClean="0">
                <a:hlinkClick r:id="rId5"/>
              </a:rPr>
              <a:t>Directory of Open Access Journals</a:t>
            </a:r>
            <a:endParaRPr lang="en-US" sz="2400" dirty="0" smtClean="0"/>
          </a:p>
          <a:p>
            <a:pPr marL="914400" lvl="1" indent="-514350">
              <a:spcBef>
                <a:spcPts val="720"/>
              </a:spcBef>
              <a:buFont typeface="Arial" charset="0"/>
              <a:buChar char="•"/>
            </a:pPr>
            <a:r>
              <a:rPr lang="en-US" sz="2400" dirty="0" smtClean="0">
                <a:hlinkClick r:id="rId6"/>
              </a:rPr>
              <a:t>SHERPA/</a:t>
            </a:r>
            <a:r>
              <a:rPr lang="en-US" sz="2400" dirty="0" err="1" smtClean="0">
                <a:hlinkClick r:id="rId6"/>
              </a:rPr>
              <a:t>RoMEO</a:t>
            </a:r>
            <a:endParaRPr lang="en-US" sz="2400" dirty="0" smtClean="0"/>
          </a:p>
          <a:p>
            <a:pPr>
              <a:spcBef>
                <a:spcPts val="1320"/>
              </a:spcBef>
            </a:pPr>
            <a:r>
              <a:rPr lang="en-US" sz="2400" dirty="0" smtClean="0"/>
              <a:t>Hybrid journal publishers reduce institutional subscriptions</a:t>
            </a:r>
          </a:p>
          <a:p>
            <a:pPr>
              <a:spcBef>
                <a:spcPts val="1320"/>
              </a:spcBef>
            </a:pPr>
            <a:r>
              <a:rPr lang="en-US" sz="2400" dirty="0" smtClean="0"/>
              <a:t>Subvention funds are allocated in order requests received</a:t>
            </a:r>
          </a:p>
          <a:p>
            <a:pPr>
              <a:spcBef>
                <a:spcPts val="1320"/>
              </a:spcBef>
            </a:pPr>
            <a:r>
              <a:rPr lang="en-US" sz="2400" dirty="0" smtClean="0"/>
              <a:t>Invoice received by library w/in 30 days</a:t>
            </a:r>
          </a:p>
          <a:p>
            <a:endParaRPr lang="en-US" dirty="0" smtClean="0"/>
          </a:p>
        </p:txBody>
      </p:sp>
    </p:spTree>
    <p:extLst>
      <p:ext uri="{BB962C8B-B14F-4D97-AF65-F5344CB8AC3E}">
        <p14:creationId xmlns:p14="http://schemas.microsoft.com/office/powerpoint/2010/main" val="25726901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2802</TotalTime>
  <Words>1756</Words>
  <Application>Microsoft Macintosh PowerPoint</Application>
  <PresentationFormat>On-screen Show (4:3)</PresentationFormat>
  <Paragraphs>375</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Calibri</vt:lpstr>
      <vt:lpstr>Corbel</vt:lpstr>
      <vt:lpstr>Helvetica Neue</vt:lpstr>
      <vt:lpstr>HelveticaNeue</vt:lpstr>
      <vt:lpstr>Times</vt:lpstr>
      <vt:lpstr>Wingdings 2</vt:lpstr>
      <vt:lpstr>Arial</vt:lpstr>
      <vt:lpstr>Pixel</vt:lpstr>
      <vt:lpstr>$40,000 Still Available to Publish Your Open Access Article!  VT’s OPEN ACCESS SUBVENTION FUND</vt:lpstr>
      <vt:lpstr>Reputation Economy in Academia</vt:lpstr>
      <vt:lpstr> VT’s Open Access Subvention Fund</vt:lpstr>
      <vt:lpstr>Where do subvention funds come from?</vt:lpstr>
      <vt:lpstr>What has the VT OASF supported?</vt:lpstr>
      <vt:lpstr>How is the OASF allocated?</vt:lpstr>
      <vt:lpstr>Who can you take advantage of the  VT subvention fund?</vt:lpstr>
      <vt:lpstr>FY2017 OASF Support as of Feb. 24, 2017</vt:lpstr>
      <vt:lpstr>Requirements for OASF Support</vt:lpstr>
      <vt:lpstr>Request OASF https://aqua.lib.vt.edu/oa-subvention.php</vt:lpstr>
      <vt:lpstr>Review, vet, prioritize, notify</vt:lpstr>
      <vt:lpstr>Last steps</vt:lpstr>
      <vt:lpstr>FY17 Funding by College as of Feb. 24, 2017</vt:lpstr>
      <vt:lpstr>PowerPoint Presentation</vt:lpstr>
      <vt:lpstr>VT Open Access Subvention Fund</vt:lpstr>
      <vt:lpstr>Finding OA Journals and Publishers</vt:lpstr>
      <vt:lpstr>$20,000 Available to Publish Your Open Access Article!  VT’s OPEN ACCESS SUBVENTION FUND</vt:lpstr>
    </vt:vector>
  </TitlesOfParts>
  <Company>Virginia Tech, Digital Library and Archives</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McMillan, Gail</cp:lastModifiedBy>
  <cp:revision>125</cp:revision>
  <cp:lastPrinted>2017-03-01T18:45:05Z</cp:lastPrinted>
  <dcterms:created xsi:type="dcterms:W3CDTF">2013-10-20T20:56:02Z</dcterms:created>
  <dcterms:modified xsi:type="dcterms:W3CDTF">2017-03-03T18:01:27Z</dcterms:modified>
</cp:coreProperties>
</file>