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9" r:id="rId2"/>
    <p:sldId id="256" r:id="rId3"/>
    <p:sldId id="277" r:id="rId4"/>
    <p:sldId id="279" r:id="rId5"/>
    <p:sldId id="269" r:id="rId6"/>
    <p:sldId id="280" r:id="rId7"/>
    <p:sldId id="278" r:id="rId8"/>
    <p:sldId id="271" r:id="rId9"/>
    <p:sldId id="282" r:id="rId10"/>
    <p:sldId id="270" r:id="rId11"/>
    <p:sldId id="272" r:id="rId12"/>
    <p:sldId id="273" r:id="rId13"/>
    <p:sldId id="274" r:id="rId14"/>
    <p:sldId id="275" r:id="rId15"/>
    <p:sldId id="276" r:id="rId16"/>
    <p:sldId id="263" r:id="rId17"/>
    <p:sldId id="264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FF40"/>
    <a:srgbClr val="3AB86D"/>
    <a:srgbClr val="0BB92C"/>
    <a:srgbClr val="6C237B"/>
    <a:srgbClr val="47008E"/>
    <a:srgbClr val="C00017"/>
    <a:srgbClr val="A20013"/>
    <a:srgbClr val="D90019"/>
    <a:srgbClr val="FFA626"/>
    <a:srgbClr val="8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1910" autoAdjust="0"/>
  </p:normalViewPr>
  <p:slideViewPr>
    <p:cSldViewPr>
      <p:cViewPr>
        <p:scale>
          <a:sx n="57" d="100"/>
          <a:sy n="57" d="100"/>
        </p:scale>
        <p:origin x="-142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1EDB5-A899-4D12-B4C3-F6C9073D875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38C57-A489-4858-8534-B5B5AFBE3A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241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Controls</a:t>
            </a:r>
          </a:p>
          <a:p>
            <a:pPr lvl="1"/>
            <a:r>
              <a:rPr lang="en-US" sz="3200" dirty="0" smtClean="0"/>
              <a:t>PIR</a:t>
            </a:r>
          </a:p>
          <a:p>
            <a:pPr lvl="1"/>
            <a:r>
              <a:rPr lang="en-US" sz="3200" dirty="0" smtClean="0"/>
              <a:t>Threat Modeling</a:t>
            </a:r>
          </a:p>
          <a:p>
            <a:pPr lvl="1"/>
            <a:r>
              <a:rPr lang="en-US" sz="3200" dirty="0" smtClean="0"/>
              <a:t>Data</a:t>
            </a:r>
            <a:r>
              <a:rPr lang="en-US" sz="3200" baseline="0" dirty="0" smtClean="0"/>
              <a:t> Classifications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Format combines the research</a:t>
            </a:r>
          </a:p>
          <a:p>
            <a:pPr lvl="1"/>
            <a:r>
              <a:rPr lang="en-US" sz="3200" dirty="0" smtClean="0"/>
              <a:t>	-</a:t>
            </a:r>
            <a:r>
              <a:rPr lang="en-US" sz="3200" baseline="0" dirty="0" smtClean="0"/>
              <a:t> pros/cons/links form </a:t>
            </a:r>
            <a:r>
              <a:rPr lang="en-US" sz="3200" baseline="0" dirty="0" err="1" smtClean="0"/>
              <a:t>mckcrickard</a:t>
            </a:r>
            <a:r>
              <a:rPr lang="en-US" sz="3200" baseline="0" dirty="0" smtClean="0"/>
              <a:t> Making Claims info sharing/reuse</a:t>
            </a:r>
          </a:p>
          <a:p>
            <a:pPr lvl="1"/>
            <a:r>
              <a:rPr lang="en-US" sz="3200" baseline="0" dirty="0" smtClean="0"/>
              <a:t>Content comes from experts (researchers and domain and field)</a:t>
            </a:r>
          </a:p>
          <a:p>
            <a:pPr lvl="1"/>
            <a:r>
              <a:rPr lang="en-US" sz="3200" baseline="0" dirty="0" smtClean="0"/>
              <a:t>Keywords come from our domain categorizations form the co occurrence graphs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1695450"/>
          </a:xfrm>
        </p:spPr>
        <p:txBody>
          <a:bodyPr>
            <a:normAutofit/>
          </a:bodyPr>
          <a:lstStyle>
            <a:lvl1pPr>
              <a:defRPr sz="4800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6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wo_color_print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"/>
            <a:ext cx="3017520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53176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57200" y="6172200"/>
            <a:ext cx="7862207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2796" y="6281736"/>
            <a:ext cx="7862207" cy="0"/>
          </a:xfrm>
          <a:prstGeom prst="line">
            <a:avLst/>
          </a:prstGeom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162800" y="5943600"/>
            <a:ext cx="16764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" y="1447800"/>
            <a:ext cx="82296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two_color_printing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62800" y="6058765"/>
            <a:ext cx="1714500" cy="3896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FF9933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533401"/>
            <a:ext cx="8915400" cy="28194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Building and Sharing: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Metamodel for Guided Research, Learning, and Application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57600"/>
            <a:ext cx="6400800" cy="1981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Kimberly Zeitz</a:t>
            </a:r>
            <a:r>
              <a:rPr lang="en-US" dirty="0"/>
              <a:t> </a:t>
            </a:r>
            <a:r>
              <a:rPr lang="en-US" dirty="0" smtClean="0"/>
              <a:t>&amp; Chris Frisina</a:t>
            </a:r>
          </a:p>
          <a:p>
            <a:endParaRPr lang="en-US" dirty="0" smtClean="0"/>
          </a:p>
          <a:p>
            <a:r>
              <a:rPr lang="en-US" dirty="0" smtClean="0"/>
              <a:t>Client: Randy Marchany </a:t>
            </a:r>
          </a:p>
          <a:p>
            <a:r>
              <a:rPr lang="en-US" dirty="0" smtClean="0"/>
              <a:t>Director of the VT IT Security Lab</a:t>
            </a:r>
          </a:p>
          <a:p>
            <a:r>
              <a:rPr lang="en-US" dirty="0" smtClean="0"/>
              <a:t>Prior Research Contact: Noha El Sherbiny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5638800"/>
            <a:ext cx="6400800" cy="1022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Blacksburg</a:t>
            </a:r>
          </a:p>
          <a:p>
            <a:r>
              <a:rPr lang="en-US" dirty="0" smtClean="0"/>
              <a:t>May 6, 2013</a:t>
            </a:r>
          </a:p>
          <a:p>
            <a:r>
              <a:rPr lang="en-US" dirty="0" smtClean="0"/>
              <a:t>CS6604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93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Overview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95449" y="746319"/>
            <a:ext cx="5753103" cy="588308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895600" y="3048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MOSAIC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M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478926"/>
            <a:ext cx="5290429" cy="6226674"/>
          </a:xfrm>
        </p:spPr>
      </p:pic>
      <p:sp>
        <p:nvSpPr>
          <p:cNvPr id="8" name="Chevron 7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M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69387" y="517024"/>
            <a:ext cx="4360013" cy="6188576"/>
          </a:xfrm>
        </p:spPr>
      </p:pic>
      <p:sp>
        <p:nvSpPr>
          <p:cNvPr id="8" name="Chevron 7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M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457200"/>
            <a:ext cx="4572000" cy="6267796"/>
          </a:xfrm>
        </p:spPr>
      </p:pic>
      <p:sp>
        <p:nvSpPr>
          <p:cNvPr id="8" name="Chevron 7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Can conduct </a:t>
            </a:r>
            <a:r>
              <a:rPr lang="en-US" dirty="0" smtClean="0"/>
              <a:t>an IRB approved study</a:t>
            </a:r>
          </a:p>
          <a:p>
            <a:r>
              <a:rPr lang="en-US" dirty="0" smtClean="0"/>
              <a:t>Domain expert will organize course materials</a:t>
            </a:r>
          </a:p>
          <a:p>
            <a:r>
              <a:rPr lang="en-US" dirty="0" smtClean="0"/>
              <a:t>Students in class learn </a:t>
            </a:r>
            <a:r>
              <a:rPr lang="en-US" dirty="0" smtClean="0"/>
              <a:t>two </a:t>
            </a:r>
            <a:r>
              <a:rPr lang="en-US" dirty="0" smtClean="0"/>
              <a:t>units of equal difficulty</a:t>
            </a:r>
          </a:p>
          <a:p>
            <a:r>
              <a:rPr lang="en-US" dirty="0" smtClean="0"/>
              <a:t>Unit 1: Standard text and resources</a:t>
            </a:r>
          </a:p>
          <a:p>
            <a:r>
              <a:rPr lang="en-US" dirty="0" smtClean="0"/>
              <a:t>Unit 2: Our </a:t>
            </a:r>
            <a:r>
              <a:rPr lang="en-US" dirty="0" err="1" smtClean="0"/>
              <a:t>metamodel</a:t>
            </a:r>
            <a:endParaRPr lang="en-US" dirty="0" smtClean="0"/>
          </a:p>
          <a:p>
            <a:r>
              <a:rPr lang="en-US" dirty="0" smtClean="0"/>
              <a:t>Look at student feedback and assess progress such as through student presentations or grades</a:t>
            </a:r>
          </a:p>
          <a:p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Proof of Concept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Evaluation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Metamodel for information sharing, collaboration, and learning</a:t>
            </a:r>
          </a:p>
          <a:p>
            <a:r>
              <a:rPr lang="en-US" dirty="0" smtClean="0"/>
              <a:t>Lookup and collaboration tool for researchers</a:t>
            </a:r>
          </a:p>
          <a:p>
            <a:r>
              <a:rPr lang="en-US" dirty="0" smtClean="0"/>
              <a:t>Reference and learning tool for practitioners</a:t>
            </a:r>
          </a:p>
          <a:p>
            <a:r>
              <a:rPr lang="en-US" dirty="0" smtClean="0"/>
              <a:t>Organization and modeling tool for teachers</a:t>
            </a:r>
          </a:p>
          <a:p>
            <a:r>
              <a:rPr lang="en-US" dirty="0" smtClean="0"/>
              <a:t>Learning and studying tool for students</a:t>
            </a:r>
          </a:p>
          <a:p>
            <a:r>
              <a:rPr lang="en-US" dirty="0" smtClean="0"/>
              <a:t>Need:</a:t>
            </a:r>
          </a:p>
          <a:p>
            <a:pPr lvl="1"/>
            <a:r>
              <a:rPr lang="en-US" sz="3200" dirty="0" smtClean="0"/>
              <a:t>Digital Library for access and contributions</a:t>
            </a:r>
          </a:p>
          <a:p>
            <a:pPr lvl="1"/>
            <a:r>
              <a:rPr lang="en-US" sz="3200" dirty="0" smtClean="0"/>
              <a:t>User participation both adding and receiving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37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/>
              <a:t>Metam</a:t>
            </a:r>
            <a:r>
              <a:rPr lang="en-US" sz="2000" b="1" dirty="0" smtClean="0"/>
              <a:t>odel 	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Metamodel Development Phase</a:t>
            </a:r>
            <a:endParaRPr lang="en-US" sz="2000" dirty="0" smtClean="0"/>
          </a:p>
          <a:p>
            <a:pPr>
              <a:buNone/>
            </a:pPr>
            <a:r>
              <a:rPr lang="en-US" sz="1400" dirty="0" smtClean="0"/>
              <a:t>-	J</a:t>
            </a:r>
            <a:r>
              <a:rPr lang="en-US" sz="1400" dirty="0" smtClean="0"/>
              <a:t>. Heaney, G. </a:t>
            </a:r>
            <a:r>
              <a:rPr lang="en-US" sz="1400" dirty="0" err="1" smtClean="0"/>
              <a:t>Dolsen</a:t>
            </a:r>
            <a:r>
              <a:rPr lang="en-US" sz="1400" dirty="0" smtClean="0"/>
              <a:t>, and J. Page. An </a:t>
            </a:r>
            <a:r>
              <a:rPr lang="en-US" sz="1400" dirty="0" smtClean="0"/>
              <a:t>environment for security model development. In Systems Integration '90. Proceedings of the First International Conference on Systems Integration, pages 320-329. IEEE </a:t>
            </a:r>
            <a:r>
              <a:rPr lang="en-US" sz="1400" dirty="0" err="1" smtClean="0"/>
              <a:t>Comput</a:t>
            </a:r>
            <a:r>
              <a:rPr lang="en-US" sz="1400" dirty="0" smtClean="0"/>
              <a:t>. Soc. Press, 1990.</a:t>
            </a:r>
          </a:p>
          <a:p>
            <a:pPr>
              <a:buFontTx/>
              <a:buChar char="-"/>
            </a:pPr>
            <a:r>
              <a:rPr lang="en-US" sz="1400" dirty="0" smtClean="0"/>
              <a:t>J</a:t>
            </a:r>
            <a:r>
              <a:rPr lang="en-US" sz="1400" dirty="0" smtClean="0"/>
              <a:t>. </a:t>
            </a:r>
            <a:r>
              <a:rPr lang="en-US" sz="1400" dirty="0" err="1" smtClean="0"/>
              <a:t>Bau</a:t>
            </a:r>
            <a:r>
              <a:rPr lang="en-US" sz="1400" dirty="0" smtClean="0"/>
              <a:t> and J. C. Mitchell. Security Modeling </a:t>
            </a:r>
            <a:r>
              <a:rPr lang="en-US" sz="1400" dirty="0" smtClean="0"/>
              <a:t>and Analysis</a:t>
            </a:r>
            <a:r>
              <a:rPr lang="en-US" sz="1400" dirty="0" smtClean="0"/>
              <a:t>. IEEE Security &amp; Privacy </a:t>
            </a:r>
            <a:r>
              <a:rPr lang="en-US" sz="1400" dirty="0" smtClean="0"/>
              <a:t>Magazine, 9(3</a:t>
            </a:r>
            <a:r>
              <a:rPr lang="en-US" sz="1400" dirty="0" smtClean="0"/>
              <a:t>):</a:t>
            </a:r>
            <a:r>
              <a:rPr lang="en-US" sz="1400" dirty="0" smtClean="0"/>
              <a:t>18-25</a:t>
            </a:r>
            <a:r>
              <a:rPr lang="en-US" sz="1400" dirty="0" smtClean="0"/>
              <a:t>, May 2011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D</a:t>
            </a:r>
            <a:r>
              <a:rPr lang="en-US" sz="1400" dirty="0" smtClean="0"/>
              <a:t>. S. </a:t>
            </a:r>
            <a:r>
              <a:rPr lang="en-US" sz="1400" dirty="0" err="1" smtClean="0"/>
              <a:t>McCrickard</a:t>
            </a:r>
            <a:r>
              <a:rPr lang="en-US" sz="1400" dirty="0" smtClean="0"/>
              <a:t>. Making Claims: Knowledge </a:t>
            </a:r>
            <a:r>
              <a:rPr lang="en-US" sz="1400" dirty="0" smtClean="0"/>
              <a:t>Design, Capture</a:t>
            </a:r>
            <a:r>
              <a:rPr lang="en-US" sz="1400" dirty="0" smtClean="0"/>
              <a:t>, and Sharing in HCI (Synthesis Lectures </a:t>
            </a:r>
            <a:r>
              <a:rPr lang="en-US" sz="1400" dirty="0" smtClean="0"/>
              <a:t>on Human-Centered Informatics). Morgan &amp; Claypool Publishers, 2012.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-	</a:t>
            </a:r>
            <a:r>
              <a:rPr lang="en-US" sz="1400" dirty="0" smtClean="0"/>
              <a:t>M. A. </a:t>
            </a:r>
            <a:r>
              <a:rPr lang="en-US" sz="1400" dirty="0" err="1" smtClean="0"/>
              <a:t>Goncalves</a:t>
            </a:r>
            <a:r>
              <a:rPr lang="en-US" sz="1400" dirty="0" smtClean="0"/>
              <a:t>, E. A. Fox, L. T. Watson, and N. </a:t>
            </a:r>
            <a:r>
              <a:rPr lang="en-US" sz="1400" dirty="0" smtClean="0"/>
              <a:t>A. </a:t>
            </a:r>
            <a:r>
              <a:rPr lang="en-US" sz="1400" dirty="0" err="1" smtClean="0"/>
              <a:t>Kipp</a:t>
            </a:r>
            <a:r>
              <a:rPr lang="en-US" sz="1400" dirty="0" smtClean="0"/>
              <a:t>. Streams, structures, spaces, scenarios, </a:t>
            </a:r>
            <a:r>
              <a:rPr lang="en-US" sz="1400" dirty="0" smtClean="0"/>
              <a:t>societies (5s</a:t>
            </a:r>
            <a:r>
              <a:rPr lang="en-US" sz="1400" dirty="0" smtClean="0"/>
              <a:t>): A formal model for digital libraries. ACM </a:t>
            </a:r>
            <a:r>
              <a:rPr lang="en-US" sz="1400" dirty="0" smtClean="0"/>
              <a:t>Trans. Inf</a:t>
            </a:r>
            <a:r>
              <a:rPr lang="en-US" sz="1400" dirty="0" smtClean="0"/>
              <a:t>. Syst., 22(2):</a:t>
            </a:r>
            <a:r>
              <a:rPr lang="en-US" sz="1400" dirty="0" smtClean="0"/>
              <a:t>270-312</a:t>
            </a:r>
            <a:r>
              <a:rPr lang="en-US" sz="1400" dirty="0" smtClean="0"/>
              <a:t>, Apr. 2004.</a:t>
            </a:r>
            <a:endParaRPr lang="en-US" sz="1400" dirty="0" smtClean="0"/>
          </a:p>
          <a:p>
            <a:pPr>
              <a:buNone/>
            </a:pPr>
            <a:r>
              <a:rPr lang="en-US" sz="2000" b="1" dirty="0" smtClean="0"/>
              <a:t>Access Controls		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Proof of Concept Phase</a:t>
            </a:r>
            <a:endParaRPr lang="en-US" sz="2000" b="1" dirty="0" smtClean="0"/>
          </a:p>
          <a:p>
            <a:pPr>
              <a:buNone/>
            </a:pPr>
            <a:r>
              <a:rPr lang="en-US" sz="1400" dirty="0" smtClean="0"/>
              <a:t>-	M. Ion, G. </a:t>
            </a:r>
            <a:r>
              <a:rPr lang="en-US" sz="1400" dirty="0" err="1" smtClean="0"/>
              <a:t>Russello</a:t>
            </a:r>
            <a:r>
              <a:rPr lang="en-US" sz="1400" dirty="0" smtClean="0"/>
              <a:t>, and B. </a:t>
            </a:r>
            <a:r>
              <a:rPr lang="en-US" sz="1400" dirty="0" err="1" smtClean="0"/>
              <a:t>Crispo</a:t>
            </a:r>
            <a:r>
              <a:rPr lang="en-US" sz="1400" dirty="0" smtClean="0"/>
              <a:t>, “Enforcing Multi-user Access Policies to Encrypted Cloud Databases,” in </a:t>
            </a:r>
            <a:r>
              <a:rPr lang="en-US" sz="1400" i="1" dirty="0" smtClean="0"/>
              <a:t>2011 IEEE International Symposium on Policies for Distributed Systems and Networks</a:t>
            </a:r>
            <a:r>
              <a:rPr lang="en-US" sz="1400" dirty="0" smtClean="0"/>
              <a:t>, 2011, pp. 175–177.</a:t>
            </a:r>
          </a:p>
          <a:p>
            <a:pPr>
              <a:buFontTx/>
              <a:buChar char="-"/>
            </a:pPr>
            <a:r>
              <a:rPr lang="en-US" sz="1400" dirty="0" smtClean="0"/>
              <a:t>N. K. </a:t>
            </a:r>
            <a:r>
              <a:rPr lang="en-US" sz="1400" dirty="0" err="1" smtClean="0"/>
              <a:t>Ratha</a:t>
            </a:r>
            <a:r>
              <a:rPr lang="en-US" sz="1400" dirty="0" smtClean="0"/>
              <a:t>, J. H. Connell, and R. M. </a:t>
            </a:r>
            <a:r>
              <a:rPr lang="en-US" sz="1400" dirty="0" err="1" smtClean="0"/>
              <a:t>Bolle</a:t>
            </a:r>
            <a:r>
              <a:rPr lang="en-US" sz="1400" dirty="0" smtClean="0"/>
              <a:t>. Enhancing security and privacy in biometrics-based authentication systems. IBM Systems Journal, 40(3):</a:t>
            </a:r>
            <a:r>
              <a:rPr lang="en-US" sz="1400" dirty="0" smtClean="0"/>
              <a:t>614-634</a:t>
            </a:r>
            <a:r>
              <a:rPr lang="en-US" sz="1400" dirty="0" smtClean="0"/>
              <a:t>, 2001.</a:t>
            </a:r>
          </a:p>
          <a:p>
            <a:pPr>
              <a:buFontTx/>
              <a:buChar char="-"/>
            </a:pPr>
            <a:r>
              <a:rPr lang="en-US" sz="1400" dirty="0" smtClean="0"/>
              <a:t>K. </a:t>
            </a:r>
            <a:r>
              <a:rPr lang="en-US" sz="1400" dirty="0" err="1" smtClean="0"/>
              <a:t>Ren</a:t>
            </a:r>
            <a:r>
              <a:rPr lang="en-US" sz="1400" dirty="0" smtClean="0"/>
              <a:t>, W. Lou, K. Kim, and R. Deng. A Novel Privacy Preserving Authentication and Access Control Scheme for Pervasive Computing Environments. IEEE Transactions on Vehicular Technology. 55(4):1373-1384, July 2006</a:t>
            </a:r>
            <a:r>
              <a:rPr lang="en-US" sz="1400" dirty="0" smtClean="0"/>
              <a:t>.</a:t>
            </a:r>
          </a:p>
          <a:p>
            <a:pPr>
              <a:buFontTx/>
              <a:buChar char="-"/>
            </a:pPr>
            <a:r>
              <a:rPr lang="en-US" sz="1400" dirty="0" smtClean="0"/>
              <a:t>R. </a:t>
            </a:r>
            <a:r>
              <a:rPr lang="en-US" sz="1400" dirty="0" err="1" smtClean="0"/>
              <a:t>Sandhu</a:t>
            </a:r>
            <a:r>
              <a:rPr lang="en-US" sz="1400" dirty="0" smtClean="0"/>
              <a:t>, E. </a:t>
            </a:r>
            <a:r>
              <a:rPr lang="en-US" sz="1400" dirty="0" err="1" smtClean="0"/>
              <a:t>Coynek</a:t>
            </a:r>
            <a:r>
              <a:rPr lang="en-US" sz="1400" dirty="0" smtClean="0"/>
              <a:t>, H. L. Feinstein, and C. E. </a:t>
            </a:r>
            <a:r>
              <a:rPr lang="en-US" sz="1400" dirty="0" err="1" smtClean="0"/>
              <a:t>Youman</a:t>
            </a:r>
            <a:r>
              <a:rPr lang="en-US" sz="1400" dirty="0" smtClean="0"/>
              <a:t>, “Role-Based Access Control Models,” </a:t>
            </a:r>
            <a:r>
              <a:rPr lang="en-US" sz="1400" i="1" dirty="0" smtClean="0"/>
              <a:t>IEEE </a:t>
            </a:r>
            <a:r>
              <a:rPr lang="en-US" sz="1400" i="1" dirty="0" err="1" smtClean="0"/>
              <a:t>Comput</a:t>
            </a:r>
            <a:r>
              <a:rPr lang="en-US" sz="1400" i="1" dirty="0" smtClean="0"/>
              <a:t>.</a:t>
            </a:r>
            <a:r>
              <a:rPr lang="en-US" sz="1400" dirty="0" smtClean="0"/>
              <a:t>, pp. 38–47, 1996</a:t>
            </a:r>
            <a:r>
              <a:rPr lang="en-US" sz="1400" dirty="0" smtClean="0"/>
              <a:t>.</a:t>
            </a:r>
          </a:p>
          <a:p>
            <a:pPr>
              <a:buFontTx/>
              <a:buChar char="-"/>
            </a:pPr>
            <a:r>
              <a:rPr lang="en-US" sz="1400" dirty="0" smtClean="0"/>
              <a:t>N</a:t>
            </a:r>
            <a:r>
              <a:rPr lang="en-US" sz="1400" dirty="0" smtClean="0"/>
              <a:t>. </a:t>
            </a:r>
            <a:r>
              <a:rPr lang="en-US" sz="1400" dirty="0" smtClean="0"/>
              <a:t>Adam, V. Atluri, E. Bertino, and E. Ferrari, “A content-based authorization model for digital libraries,” </a:t>
            </a:r>
            <a:r>
              <a:rPr lang="en-US" sz="1400" i="1" dirty="0" smtClean="0"/>
              <a:t>IEEE Trans. Knowl. Data Eng.</a:t>
            </a:r>
            <a:r>
              <a:rPr lang="en-US" sz="1400" dirty="0" smtClean="0"/>
              <a:t>, vol. 14, no. 2, pp. 296–315, 2002</a:t>
            </a:r>
            <a:r>
              <a:rPr lang="en-US" sz="1400" dirty="0" smtClean="0"/>
              <a:t>. </a:t>
            </a:r>
          </a:p>
          <a:p>
            <a:pPr>
              <a:buNone/>
            </a:pPr>
            <a:r>
              <a:rPr lang="en-US" sz="2000" b="1" dirty="0" smtClean="0"/>
              <a:t>Threat </a:t>
            </a:r>
            <a:r>
              <a:rPr lang="en-US" sz="2000" b="1" dirty="0" smtClean="0"/>
              <a:t>Modeling		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Proof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of Concept Phase</a:t>
            </a:r>
            <a:endParaRPr lang="en-US" sz="2000" b="1" dirty="0" smtClean="0"/>
          </a:p>
          <a:p>
            <a:pPr>
              <a:buNone/>
            </a:pPr>
            <a:r>
              <a:rPr lang="en-US" sz="1400" dirty="0" smtClean="0"/>
              <a:t>-	A. </a:t>
            </a:r>
            <a:r>
              <a:rPr lang="en-US" sz="1400" dirty="0" err="1" smtClean="0"/>
              <a:t>Shostack</a:t>
            </a:r>
            <a:r>
              <a:rPr lang="en-US" sz="1400" dirty="0" smtClean="0"/>
              <a:t>. Threat Modeling: Designing for Security. Wiley, 2014.</a:t>
            </a:r>
          </a:p>
          <a:p>
            <a:pPr>
              <a:buFontTx/>
              <a:buChar char="-"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2083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/>
              <a:t>Data </a:t>
            </a:r>
            <a:r>
              <a:rPr lang="en-US" sz="2000" b="1" dirty="0" smtClean="0"/>
              <a:t>Classification	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Proof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of Concept Phase</a:t>
            </a:r>
            <a:endParaRPr lang="en-US" sz="2000" b="1" dirty="0" smtClean="0"/>
          </a:p>
          <a:p>
            <a:pPr>
              <a:buNone/>
            </a:pPr>
            <a:r>
              <a:rPr lang="en-US" sz="1400" dirty="0" smtClean="0"/>
              <a:t>-	</a:t>
            </a:r>
            <a:r>
              <a:rPr lang="en-US" sz="1400" dirty="0" smtClean="0"/>
              <a:t> S. Wiseman. Control of </a:t>
            </a:r>
            <a:r>
              <a:rPr lang="en-US" sz="1400" dirty="0" smtClean="0"/>
              <a:t>confidentiality </a:t>
            </a:r>
            <a:r>
              <a:rPr lang="en-US" sz="1400" dirty="0" smtClean="0"/>
              <a:t>in </a:t>
            </a:r>
            <a:r>
              <a:rPr lang="en-US" sz="1400" dirty="0" smtClean="0"/>
              <a:t>databases. Computers </a:t>
            </a:r>
            <a:r>
              <a:rPr lang="en-US" sz="1400" dirty="0" smtClean="0"/>
              <a:t>&amp; Security, 9(6):</a:t>
            </a:r>
            <a:r>
              <a:rPr lang="en-US" sz="1400" dirty="0" smtClean="0"/>
              <a:t>529-537</a:t>
            </a:r>
            <a:r>
              <a:rPr lang="en-US" sz="1400" dirty="0" smtClean="0"/>
              <a:t>, Oct. 1990.</a:t>
            </a:r>
          </a:p>
          <a:p>
            <a:pPr>
              <a:buNone/>
            </a:pPr>
            <a:r>
              <a:rPr lang="en-US" sz="1400" dirty="0" smtClean="0"/>
              <a:t>-	Jun </a:t>
            </a:r>
            <a:r>
              <a:rPr lang="en-US" sz="1400" dirty="0" smtClean="0"/>
              <a:t>Zhang, Li-Jun </a:t>
            </a:r>
            <a:r>
              <a:rPr lang="en-US" sz="1400" dirty="0" err="1" smtClean="0"/>
              <a:t>Yun</a:t>
            </a:r>
            <a:r>
              <a:rPr lang="en-US" sz="1400" dirty="0" smtClean="0"/>
              <a:t>, and </a:t>
            </a:r>
            <a:r>
              <a:rPr lang="en-US" sz="1400" dirty="0" err="1" smtClean="0"/>
              <a:t>Zheng</a:t>
            </a:r>
            <a:r>
              <a:rPr lang="en-US" sz="1400" dirty="0" smtClean="0"/>
              <a:t> Zhou. Research </a:t>
            </a:r>
            <a:r>
              <a:rPr lang="en-US" sz="1400" dirty="0" smtClean="0"/>
              <a:t>of BLP </a:t>
            </a:r>
            <a:r>
              <a:rPr lang="en-US" sz="1400" dirty="0" smtClean="0"/>
              <a:t>and </a:t>
            </a:r>
            <a:r>
              <a:rPr lang="en-US" sz="1400" dirty="0" err="1" smtClean="0"/>
              <a:t>Biba</a:t>
            </a:r>
            <a:r>
              <a:rPr lang="en-US" sz="1400" dirty="0" smtClean="0"/>
              <a:t> dynamic union model based on </a:t>
            </a:r>
            <a:r>
              <a:rPr lang="en-US" sz="1400" dirty="0" smtClean="0"/>
              <a:t>check domain</a:t>
            </a:r>
            <a:r>
              <a:rPr lang="en-US" sz="1400" dirty="0" smtClean="0"/>
              <a:t>. In 2008 International Conference on </a:t>
            </a:r>
            <a:r>
              <a:rPr lang="en-US" sz="1400" dirty="0" smtClean="0"/>
              <a:t>Machine Learning </a:t>
            </a:r>
            <a:r>
              <a:rPr lang="en-US" sz="1400" dirty="0" smtClean="0"/>
              <a:t>and Cybernetics, volume 7, pages </a:t>
            </a:r>
            <a:r>
              <a:rPr lang="en-US" sz="1400" dirty="0" smtClean="0"/>
              <a:t>3679-3683. IEEE</a:t>
            </a:r>
            <a:r>
              <a:rPr lang="en-US" sz="1400" dirty="0" smtClean="0"/>
              <a:t>, July 2008.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-</a:t>
            </a:r>
            <a:r>
              <a:rPr lang="en-US" sz="1400" dirty="0" smtClean="0"/>
              <a:t> </a:t>
            </a:r>
            <a:r>
              <a:rPr lang="en-US" sz="1400" dirty="0" smtClean="0"/>
              <a:t>	X</a:t>
            </a:r>
            <a:r>
              <a:rPr lang="en-US" sz="1400" dirty="0" smtClean="0"/>
              <a:t>. Ma, Y. Huang, and D. Li. A Security Model </a:t>
            </a:r>
            <a:r>
              <a:rPr lang="en-US" sz="1400" dirty="0" smtClean="0"/>
              <a:t>Based on </a:t>
            </a:r>
            <a:r>
              <a:rPr lang="en-US" sz="1400" dirty="0" smtClean="0"/>
              <a:t>Lattice. In 2010 International Conference </a:t>
            </a:r>
            <a:r>
              <a:rPr lang="en-US" sz="1400" dirty="0" smtClean="0"/>
              <a:t>on Electrical </a:t>
            </a:r>
            <a:r>
              <a:rPr lang="en-US" sz="1400" dirty="0" smtClean="0"/>
              <a:t>and Control Engineering, pages </a:t>
            </a:r>
            <a:r>
              <a:rPr lang="en-US" sz="1400" dirty="0" smtClean="0"/>
              <a:t>4958-4961. IEEE</a:t>
            </a:r>
            <a:r>
              <a:rPr lang="en-US" sz="1400" dirty="0" smtClean="0"/>
              <a:t>, June 2010.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-	</a:t>
            </a:r>
            <a:r>
              <a:rPr lang="en-US" sz="1400" dirty="0" smtClean="0"/>
              <a:t> Q. Huang and C. </a:t>
            </a:r>
            <a:r>
              <a:rPr lang="en-US" sz="1400" dirty="0" err="1" smtClean="0"/>
              <a:t>Shen</a:t>
            </a:r>
            <a:r>
              <a:rPr lang="en-US" sz="1400" dirty="0" smtClean="0"/>
              <a:t>. A new MLS mandatory </a:t>
            </a:r>
            <a:r>
              <a:rPr lang="en-US" sz="1400" dirty="0" smtClean="0"/>
              <a:t>policy combining </a:t>
            </a:r>
            <a:r>
              <a:rPr lang="en-US" sz="1400" dirty="0" smtClean="0"/>
              <a:t>secrecy and integrity implemented in </a:t>
            </a:r>
            <a:r>
              <a:rPr lang="en-US" sz="1400" dirty="0" smtClean="0"/>
              <a:t>highly classified </a:t>
            </a:r>
            <a:r>
              <a:rPr lang="en-US" sz="1400" dirty="0" smtClean="0"/>
              <a:t>secure level OS. In Proceedings </a:t>
            </a:r>
            <a:r>
              <a:rPr lang="en-US" sz="1400" dirty="0" smtClean="0"/>
              <a:t>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International </a:t>
            </a:r>
            <a:r>
              <a:rPr lang="en-US" sz="1400" dirty="0" smtClean="0"/>
              <a:t>Conference on Signal Processing, </a:t>
            </a:r>
            <a:r>
              <a:rPr lang="en-US" sz="1400" dirty="0" smtClean="0"/>
              <a:t>2004. </a:t>
            </a:r>
            <a:r>
              <a:rPr lang="fr-FR" sz="1400" dirty="0" err="1" smtClean="0"/>
              <a:t>Proceedings</a:t>
            </a:r>
            <a:r>
              <a:rPr lang="fr-FR" sz="1400" dirty="0" smtClean="0"/>
              <a:t> </a:t>
            </a:r>
            <a:r>
              <a:rPr lang="fr-FR" sz="1400" dirty="0" smtClean="0"/>
              <a:t>ICSP '04. 2004., volume 3, </a:t>
            </a:r>
            <a:r>
              <a:rPr lang="fr-FR" sz="1400" dirty="0" smtClean="0"/>
              <a:t>pages </a:t>
            </a:r>
            <a:r>
              <a:rPr lang="en-US" sz="1400" dirty="0" smtClean="0"/>
              <a:t>2409-2412</a:t>
            </a:r>
            <a:r>
              <a:rPr lang="en-US" sz="1400" dirty="0" smtClean="0"/>
              <a:t>. IEEE, 2004.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-	Y</a:t>
            </a:r>
            <a:r>
              <a:rPr lang="en-US" sz="1400" dirty="0" smtClean="0"/>
              <a:t>. </a:t>
            </a:r>
            <a:r>
              <a:rPr lang="en-US" sz="1400" dirty="0" err="1" smtClean="0"/>
              <a:t>Shen</a:t>
            </a:r>
            <a:r>
              <a:rPr lang="en-US" sz="1400" dirty="0" smtClean="0"/>
              <a:t> and L. </a:t>
            </a:r>
            <a:r>
              <a:rPr lang="en-US" sz="1400" dirty="0" err="1" smtClean="0"/>
              <a:t>Xiong</a:t>
            </a:r>
            <a:r>
              <a:rPr lang="en-US" sz="1400" dirty="0" smtClean="0"/>
              <a:t>. Lattice Based BLP </a:t>
            </a:r>
            <a:r>
              <a:rPr lang="en-US" sz="1400" dirty="0" smtClean="0"/>
              <a:t>Extended Model</a:t>
            </a:r>
            <a:r>
              <a:rPr lang="en-US" sz="1400" dirty="0" smtClean="0"/>
              <a:t>. In 2009 Second International Conference </a:t>
            </a:r>
            <a:r>
              <a:rPr lang="en-US" sz="1400" dirty="0" smtClean="0"/>
              <a:t>on Future </a:t>
            </a:r>
            <a:r>
              <a:rPr lang="en-US" sz="1400" dirty="0" smtClean="0"/>
              <a:t>Information Technology and </a:t>
            </a:r>
            <a:r>
              <a:rPr lang="en-US" sz="1400" dirty="0" smtClean="0"/>
              <a:t>Management Engineering</a:t>
            </a:r>
            <a:r>
              <a:rPr lang="en-US" sz="1400" dirty="0" smtClean="0"/>
              <a:t>, pages </a:t>
            </a:r>
            <a:r>
              <a:rPr lang="en-US" sz="1400" dirty="0" smtClean="0"/>
              <a:t>309-312</a:t>
            </a:r>
            <a:r>
              <a:rPr lang="en-US" sz="1400" dirty="0" smtClean="0"/>
              <a:t>. IEEE, Dec. 2009.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-	</a:t>
            </a:r>
            <a:r>
              <a:rPr lang="en-US" sz="1400" dirty="0" err="1" smtClean="0"/>
              <a:t>Yihe</a:t>
            </a:r>
            <a:r>
              <a:rPr lang="en-US" sz="1400" dirty="0" smtClean="0"/>
              <a:t> Liu and </a:t>
            </a:r>
            <a:r>
              <a:rPr lang="en-US" sz="1400" dirty="0" err="1" smtClean="0"/>
              <a:t>Xingshu</a:t>
            </a:r>
            <a:r>
              <a:rPr lang="en-US" sz="1400" dirty="0" smtClean="0"/>
              <a:t> Chen. A new </a:t>
            </a:r>
            <a:r>
              <a:rPr lang="en-US" sz="1400" dirty="0" smtClean="0"/>
              <a:t>information security </a:t>
            </a:r>
            <a:r>
              <a:rPr lang="en-US" sz="1400" dirty="0" smtClean="0"/>
              <a:t>model based on BLP model and BIBA </a:t>
            </a:r>
            <a:r>
              <a:rPr lang="en-US" sz="1400" dirty="0" smtClean="0"/>
              <a:t>model. In </a:t>
            </a:r>
            <a:r>
              <a:rPr lang="en-US" sz="1400" dirty="0" smtClean="0"/>
              <a:t>Proceedings 7th International Conference on </a:t>
            </a:r>
            <a:r>
              <a:rPr lang="en-US" sz="1400" dirty="0" smtClean="0"/>
              <a:t>Signal Processing</a:t>
            </a:r>
            <a:r>
              <a:rPr lang="en-US" sz="1400" dirty="0" smtClean="0"/>
              <a:t>, 2004. Proceedings. ICSP '04. 2004</a:t>
            </a:r>
            <a:r>
              <a:rPr lang="en-US" sz="1400" dirty="0" smtClean="0"/>
              <a:t>., </a:t>
            </a:r>
            <a:r>
              <a:rPr lang="fr-FR" sz="1400" dirty="0" smtClean="0"/>
              <a:t>volume </a:t>
            </a:r>
            <a:r>
              <a:rPr lang="fr-FR" sz="1400" dirty="0" smtClean="0"/>
              <a:t>3, pages </a:t>
            </a:r>
            <a:r>
              <a:rPr lang="fr-FR" sz="1400" dirty="0" smtClean="0"/>
              <a:t>2643-2646</a:t>
            </a:r>
            <a:r>
              <a:rPr lang="fr-FR" sz="1400" dirty="0" smtClean="0"/>
              <a:t>. IEEE, 2004.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-	</a:t>
            </a:r>
            <a:r>
              <a:rPr lang="en-US" sz="1400" dirty="0" smtClean="0"/>
              <a:t>S. Wiseman. Control of </a:t>
            </a:r>
            <a:r>
              <a:rPr lang="en-US" sz="1400" dirty="0" smtClean="0"/>
              <a:t>confidentiality </a:t>
            </a:r>
            <a:r>
              <a:rPr lang="en-US" sz="1400" dirty="0" smtClean="0"/>
              <a:t>in </a:t>
            </a:r>
            <a:r>
              <a:rPr lang="en-US" sz="1400" dirty="0" smtClean="0"/>
              <a:t>databases. Computers </a:t>
            </a:r>
            <a:r>
              <a:rPr lang="en-US" sz="1400" dirty="0" smtClean="0"/>
              <a:t>&amp; Security, 9(6):</a:t>
            </a:r>
            <a:r>
              <a:rPr lang="en-US" sz="1400" dirty="0" smtClean="0"/>
              <a:t>529-537</a:t>
            </a:r>
            <a:r>
              <a:rPr lang="en-US" sz="1400" dirty="0" smtClean="0"/>
              <a:t>, Oct. 1990.</a:t>
            </a:r>
            <a:endParaRPr lang="en-US" sz="1400" dirty="0" smtClean="0"/>
          </a:p>
          <a:p>
            <a:pPr>
              <a:buNone/>
            </a:pPr>
            <a:r>
              <a:rPr lang="en-US" sz="2000" b="1" dirty="0" smtClean="0"/>
              <a:t>Private Information Retrieval	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Proof of Concept Phase</a:t>
            </a:r>
            <a:endParaRPr lang="en-US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1400" dirty="0" smtClean="0"/>
              <a:t>A</a:t>
            </a:r>
            <a:r>
              <a:rPr lang="en-US" sz="1400" dirty="0" smtClean="0"/>
              <a:t>. Beresford and F. </a:t>
            </a:r>
            <a:r>
              <a:rPr lang="en-US" sz="1400" dirty="0" err="1" smtClean="0"/>
              <a:t>Stajano</a:t>
            </a:r>
            <a:r>
              <a:rPr lang="en-US" sz="1400" dirty="0" smtClean="0"/>
              <a:t>. Location privacy </a:t>
            </a:r>
            <a:r>
              <a:rPr lang="en-US" sz="1400" dirty="0" smtClean="0"/>
              <a:t>in pervasive </a:t>
            </a:r>
            <a:r>
              <a:rPr lang="en-US" sz="1400" dirty="0" smtClean="0"/>
              <a:t>computing. IEEE Pervasive </a:t>
            </a:r>
            <a:r>
              <a:rPr lang="en-US" sz="1400" dirty="0" smtClean="0"/>
              <a:t>Computing, 2(1</a:t>
            </a:r>
            <a:r>
              <a:rPr lang="en-US" sz="1400" dirty="0" smtClean="0"/>
              <a:t>):</a:t>
            </a:r>
            <a:r>
              <a:rPr lang="en-US" sz="1400" dirty="0" smtClean="0"/>
              <a:t>46-55</a:t>
            </a:r>
            <a:r>
              <a:rPr lang="en-US" sz="1400" dirty="0" smtClean="0"/>
              <a:t>, Jan. 2003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-	</a:t>
            </a:r>
            <a:r>
              <a:rPr lang="en-US" sz="1400" dirty="0" smtClean="0"/>
              <a:t>B. </a:t>
            </a:r>
            <a:r>
              <a:rPr lang="en-US" sz="1400" dirty="0" err="1" smtClean="0"/>
              <a:t>Chor</a:t>
            </a:r>
            <a:r>
              <a:rPr lang="en-US" sz="1400" dirty="0" smtClean="0"/>
              <a:t>, E. </a:t>
            </a:r>
            <a:r>
              <a:rPr lang="en-US" sz="1400" dirty="0" err="1" smtClean="0"/>
              <a:t>Kushilevitz</a:t>
            </a:r>
            <a:r>
              <a:rPr lang="en-US" sz="1400" dirty="0" smtClean="0"/>
              <a:t>, O. </a:t>
            </a:r>
            <a:r>
              <a:rPr lang="en-US" sz="1400" dirty="0" err="1" smtClean="0"/>
              <a:t>Goldreich</a:t>
            </a:r>
            <a:r>
              <a:rPr lang="en-US" sz="1400" dirty="0" smtClean="0"/>
              <a:t>, and M. Sudan, “Private information retrieval,” J. ACM, vol. 45, no. 6, pp. 965–981, Nov. 1998.</a:t>
            </a: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C</a:t>
            </a:r>
            <a:r>
              <a:rPr lang="en-US" sz="1400" dirty="0" smtClean="0"/>
              <a:t>. </a:t>
            </a:r>
            <a:r>
              <a:rPr lang="en-US" sz="1400" dirty="0" err="1" smtClean="0"/>
              <a:t>Devet</a:t>
            </a:r>
            <a:r>
              <a:rPr lang="en-US" sz="1400" dirty="0" smtClean="0"/>
              <a:t>, I. Goldberg, and N. </a:t>
            </a:r>
            <a:r>
              <a:rPr lang="en-US" sz="1400" dirty="0" err="1" smtClean="0"/>
              <a:t>Heninger</a:t>
            </a:r>
            <a:r>
              <a:rPr lang="en-US" sz="1400" dirty="0" smtClean="0"/>
              <a:t>. </a:t>
            </a:r>
            <a:r>
              <a:rPr lang="en-US" sz="1400" dirty="0" smtClean="0"/>
              <a:t>Optimally robust </a:t>
            </a:r>
            <a:r>
              <a:rPr lang="en-US" sz="1400" dirty="0" smtClean="0"/>
              <a:t>private information retrieval. In Proceedings </a:t>
            </a:r>
            <a:r>
              <a:rPr lang="en-US" sz="1400" dirty="0" smtClean="0"/>
              <a:t>of the </a:t>
            </a:r>
            <a:r>
              <a:rPr lang="en-US" sz="1400" dirty="0" smtClean="0"/>
              <a:t>21st USENIX Conference on Security </a:t>
            </a:r>
            <a:r>
              <a:rPr lang="en-US" sz="1400" dirty="0" smtClean="0"/>
              <a:t>Symposium, Security'12</a:t>
            </a:r>
            <a:r>
              <a:rPr lang="en-US" sz="1400" dirty="0" smtClean="0"/>
              <a:t>, pages </a:t>
            </a:r>
            <a:r>
              <a:rPr lang="en-US" sz="1400" dirty="0" smtClean="0"/>
              <a:t>13-13</a:t>
            </a:r>
            <a:r>
              <a:rPr lang="en-US" sz="1400" dirty="0" smtClean="0"/>
              <a:t>, Berkeley, CA, USA, </a:t>
            </a:r>
            <a:r>
              <a:rPr lang="en-US" sz="1400" dirty="0" smtClean="0"/>
              <a:t>2012. USENIX </a:t>
            </a:r>
            <a:r>
              <a:rPr lang="en-US" sz="1400" dirty="0" smtClean="0"/>
              <a:t>Association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-	P</a:t>
            </a:r>
            <a:r>
              <a:rPr lang="en-US" sz="1400" dirty="0" smtClean="0"/>
              <a:t>. </a:t>
            </a:r>
            <a:r>
              <a:rPr lang="en-US" sz="1400" dirty="0" err="1" smtClean="0"/>
              <a:t>Mittal</a:t>
            </a:r>
            <a:r>
              <a:rPr lang="en-US" sz="1400" dirty="0" smtClean="0"/>
              <a:t>, F. </a:t>
            </a:r>
            <a:r>
              <a:rPr lang="en-US" sz="1400" dirty="0" err="1" smtClean="0"/>
              <a:t>Olumon</a:t>
            </a:r>
            <a:r>
              <a:rPr lang="en-US" sz="1400" dirty="0" smtClean="0"/>
              <a:t>, C. </a:t>
            </a:r>
            <a:r>
              <a:rPr lang="en-US" sz="1400" dirty="0" err="1" smtClean="0"/>
              <a:t>Troncoso</a:t>
            </a:r>
            <a:r>
              <a:rPr lang="en-US" sz="1400" dirty="0" smtClean="0"/>
              <a:t>, N. </a:t>
            </a:r>
            <a:r>
              <a:rPr lang="en-US" sz="1400" dirty="0" err="1" smtClean="0"/>
              <a:t>Borisov</a:t>
            </a:r>
            <a:r>
              <a:rPr lang="en-US" sz="1400" dirty="0" smtClean="0"/>
              <a:t>, </a:t>
            </a:r>
            <a:r>
              <a:rPr lang="en-US" sz="1400" dirty="0" smtClean="0"/>
              <a:t>and I</a:t>
            </a:r>
            <a:r>
              <a:rPr lang="en-US" sz="1400" dirty="0" smtClean="0"/>
              <a:t>. Goldberg. PIR-Tor: Scalable </a:t>
            </a:r>
            <a:r>
              <a:rPr lang="en-US" sz="1400" dirty="0" smtClean="0"/>
              <a:t>Anonymous Communication </a:t>
            </a:r>
            <a:r>
              <a:rPr lang="en-US" sz="1400" dirty="0" smtClean="0"/>
              <a:t>Using Private Information </a:t>
            </a:r>
            <a:r>
              <a:rPr lang="en-US" sz="1400" dirty="0" smtClean="0"/>
              <a:t>Retrieval. USENIX </a:t>
            </a:r>
            <a:r>
              <a:rPr lang="en-US" sz="1400" dirty="0" smtClean="0"/>
              <a:t>Security Symposium, 2011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</p:spTree>
    <p:extLst>
      <p:ext uri="{BB962C8B-B14F-4D97-AF65-F5344CB8AC3E}">
        <p14:creationId xmlns="" xmlns:p14="http://schemas.microsoft.com/office/powerpoint/2010/main" val="12083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Clarify scattered field concepts</a:t>
            </a:r>
          </a:p>
          <a:p>
            <a:r>
              <a:rPr lang="en-US" sz="4000" dirty="0" smtClean="0"/>
              <a:t>Guide decision making</a:t>
            </a:r>
          </a:p>
          <a:p>
            <a:r>
              <a:rPr lang="en-US" sz="4000" dirty="0" smtClean="0"/>
              <a:t>Knowledge sharing and reuse</a:t>
            </a:r>
          </a:p>
          <a:p>
            <a:r>
              <a:rPr lang="en-US" sz="4000" dirty="0" smtClean="0"/>
              <a:t>Teaching and learning</a:t>
            </a:r>
          </a:p>
          <a:p>
            <a:r>
              <a:rPr lang="en-US" sz="4000" dirty="0" smtClean="0"/>
              <a:t>Uniform knowledge format for use and comparison</a:t>
            </a:r>
          </a:p>
          <a:p>
            <a:pPr lvl="1">
              <a:buNone/>
            </a:pPr>
            <a:endParaRPr lang="en-US" sz="3600" dirty="0" smtClean="0"/>
          </a:p>
          <a:p>
            <a:pPr lvl="1">
              <a:buNone/>
            </a:pPr>
            <a:endParaRPr lang="en-US" dirty="0" smtClean="0"/>
          </a:p>
        </p:txBody>
      </p:sp>
      <p:grpSp>
        <p:nvGrpSpPr>
          <p:cNvPr id="26" name="Group 25"/>
          <p:cNvGrpSpPr/>
          <p:nvPr/>
        </p:nvGrpSpPr>
        <p:grpSpPr>
          <a:xfrm>
            <a:off x="76200" y="76200"/>
            <a:ext cx="8915399" cy="304800"/>
            <a:chOff x="76200" y="76200"/>
            <a:chExt cx="8915399" cy="304800"/>
          </a:xfrm>
        </p:grpSpPr>
        <p:sp>
          <p:nvSpPr>
            <p:cNvPr id="10" name="Chevron 9"/>
            <p:cNvSpPr/>
            <p:nvPr/>
          </p:nvSpPr>
          <p:spPr>
            <a:xfrm>
              <a:off x="4572000" y="76200"/>
              <a:ext cx="2209799" cy="3048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</a:rPr>
                <a:t>Proof of Concept</a:t>
              </a:r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8" name="Pentagon 7"/>
            <p:cNvSpPr/>
            <p:nvPr/>
          </p:nvSpPr>
          <p:spPr>
            <a:xfrm>
              <a:off x="76200" y="76200"/>
              <a:ext cx="1447800" cy="30480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Motivation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1524000" y="76200"/>
              <a:ext cx="3048001" cy="3048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</a:rPr>
                <a:t>Metamodel  Development</a:t>
              </a:r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22" name="Chevron 21"/>
            <p:cNvSpPr/>
            <p:nvPr/>
          </p:nvSpPr>
          <p:spPr>
            <a:xfrm>
              <a:off x="6781800" y="76200"/>
              <a:ext cx="2209799" cy="3048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</a:rPr>
                <a:t>Evaluation</a:t>
              </a:r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What is it?</a:t>
            </a:r>
          </a:p>
          <a:p>
            <a:pPr lvl="1"/>
            <a:r>
              <a:rPr lang="en-US" dirty="0" smtClean="0"/>
              <a:t>Schema for data</a:t>
            </a:r>
          </a:p>
          <a:p>
            <a:pPr lvl="1"/>
            <a:r>
              <a:rPr lang="en-US" dirty="0" smtClean="0"/>
              <a:t>Construction and organization of domain concepts</a:t>
            </a:r>
          </a:p>
          <a:p>
            <a:pPr lvl="1"/>
            <a:r>
              <a:rPr lang="en-US" dirty="0" smtClean="0"/>
              <a:t>Frames, rules, and constraints for formatting and sharing knowledge</a:t>
            </a:r>
          </a:p>
          <a:p>
            <a:pPr>
              <a:buNone/>
            </a:pPr>
            <a:r>
              <a:rPr lang="en-US" sz="2800" b="1" dirty="0" smtClean="0"/>
              <a:t>How was it developed?</a:t>
            </a:r>
          </a:p>
          <a:p>
            <a:pPr lvl="1"/>
            <a:r>
              <a:rPr lang="en-US" dirty="0" smtClean="0"/>
              <a:t>Motivations and envisioned contributions</a:t>
            </a:r>
          </a:p>
          <a:p>
            <a:pPr lvl="1"/>
            <a:r>
              <a:rPr lang="en-US" dirty="0" smtClean="0"/>
              <a:t>Uniform Format for use with envisioned Digital Library System</a:t>
            </a:r>
          </a:p>
          <a:p>
            <a:pPr lvl="1"/>
            <a:r>
              <a:rPr lang="en-US" dirty="0" smtClean="0"/>
              <a:t>Preservation &amp; Expansion</a:t>
            </a:r>
          </a:p>
        </p:txBody>
      </p:sp>
      <p:sp>
        <p:nvSpPr>
          <p:cNvPr id="26" name="Chevron 25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Proof of Concept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Metamodel 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Utilization</a:t>
            </a:r>
          </a:p>
          <a:p>
            <a:pPr lvl="1"/>
            <a:r>
              <a:rPr lang="en-US" dirty="0" smtClean="0"/>
              <a:t>Organization of research for sharing knowledge</a:t>
            </a:r>
          </a:p>
          <a:p>
            <a:pPr lvl="1"/>
            <a:r>
              <a:rPr lang="en-US" dirty="0" smtClean="0"/>
              <a:t>Applications:</a:t>
            </a:r>
          </a:p>
          <a:p>
            <a:pPr lvl="2"/>
            <a:r>
              <a:rPr lang="en-US" sz="2800" dirty="0" smtClean="0"/>
              <a:t>Industry application to needs</a:t>
            </a:r>
          </a:p>
          <a:p>
            <a:pPr lvl="2"/>
            <a:r>
              <a:rPr lang="en-US" sz="2800" dirty="0" smtClean="0"/>
              <a:t>Academic course material organization for teachers and learning tool for students</a:t>
            </a:r>
          </a:p>
          <a:p>
            <a:pPr lvl="1"/>
            <a:r>
              <a:rPr lang="en-US" dirty="0" smtClean="0"/>
              <a:t>Stakeholders Model</a:t>
            </a:r>
            <a:endParaRPr lang="en-US" dirty="0" smtClean="0"/>
          </a:p>
        </p:txBody>
      </p:sp>
      <p:sp>
        <p:nvSpPr>
          <p:cNvPr id="11" name="Chevron 10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Proof of Concept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Metamodel 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 descr="StakeholderMode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5634" y="673386"/>
            <a:ext cx="8273566" cy="6184614"/>
          </a:xfrm>
        </p:spPr>
      </p:pic>
      <p:sp>
        <p:nvSpPr>
          <p:cNvPr id="8" name="Chevron 7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Proof of Concept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Metamodel 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Validation</a:t>
            </a:r>
          </a:p>
          <a:p>
            <a:pPr lvl="1"/>
            <a:r>
              <a:rPr lang="en-US" dirty="0" smtClean="0"/>
              <a:t>Proof of Concept</a:t>
            </a:r>
          </a:p>
          <a:p>
            <a:pPr lvl="1"/>
            <a:r>
              <a:rPr lang="en-US" dirty="0" smtClean="0"/>
              <a:t>Security domain concept overview</a:t>
            </a:r>
          </a:p>
          <a:p>
            <a:pPr lvl="1"/>
            <a:r>
              <a:rPr lang="en-US" dirty="0" smtClean="0"/>
              <a:t>Preliminary Modeling with Co-occurrence Graph</a:t>
            </a:r>
          </a:p>
          <a:p>
            <a:pPr lvl="1"/>
            <a:r>
              <a:rPr lang="en-US" dirty="0" smtClean="0"/>
              <a:t>Selected four sub areas</a:t>
            </a:r>
          </a:p>
          <a:p>
            <a:pPr lvl="1"/>
            <a:r>
              <a:rPr lang="en-US" dirty="0" smtClean="0"/>
              <a:t>MOSAIC: Model of Securing Application Information Confidentiality</a:t>
            </a:r>
          </a:p>
          <a:p>
            <a:pPr lvl="1"/>
            <a:r>
              <a:rPr lang="en-US" dirty="0" smtClean="0"/>
              <a:t>Further evaluation to be discussed later</a:t>
            </a:r>
          </a:p>
        </p:txBody>
      </p:sp>
      <p:sp>
        <p:nvSpPr>
          <p:cNvPr id="7" name="Chevron 6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Proof of Concept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Metamodel 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Metamodel Format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 descr="SampleForma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42583" y="1473745"/>
            <a:ext cx="5458835" cy="3910510"/>
          </a:xfrm>
        </p:spPr>
      </p:pic>
      <p:sp>
        <p:nvSpPr>
          <p:cNvPr id="7" name="Chevron 6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Proof of Concept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Metamodel  Development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Proof of Concept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MOSAIC: Model of Securing Application Information Confidentiality</a:t>
            </a:r>
          </a:p>
          <a:p>
            <a:r>
              <a:rPr lang="en-US" dirty="0" smtClean="0"/>
              <a:t>Scenario: Sarah has been assigned to assess the security vulnerabilities of the company's internal digital library system and propose solutions</a:t>
            </a:r>
          </a:p>
          <a:p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858000" y="1066800"/>
            <a:ext cx="1371600" cy="838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PIR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Metamodel Information Flow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 descr="SampleForma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28800" y="1219200"/>
            <a:ext cx="1662617" cy="1191038"/>
          </a:xfrm>
        </p:spPr>
      </p:pic>
      <p:sp>
        <p:nvSpPr>
          <p:cNvPr id="11" name="Chevron 10"/>
          <p:cNvSpPr/>
          <p:nvPr/>
        </p:nvSpPr>
        <p:spPr>
          <a:xfrm>
            <a:off x="45720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Proof of Concept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76200" y="76200"/>
            <a:ext cx="1447800" cy="3048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524000" y="76200"/>
            <a:ext cx="3048001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Metamodel  Development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6781800" y="76200"/>
            <a:ext cx="2209799" cy="3048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Evaluation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76200" y="990600"/>
            <a:ext cx="16764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Expert </a:t>
            </a:r>
          </a:p>
          <a:p>
            <a:pPr algn="ctr"/>
            <a:r>
              <a:rPr lang="en-US" sz="1600" dirty="0" smtClean="0"/>
              <a:t>Knowledge</a:t>
            </a:r>
            <a:endParaRPr lang="en-US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7239000" y="1066800"/>
            <a:ext cx="609600" cy="499569"/>
            <a:chOff x="8305800" y="1875730"/>
            <a:chExt cx="838200" cy="686908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19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05800" y="18757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20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58200" y="20281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21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10600" y="2180530"/>
              <a:ext cx="533400" cy="382108"/>
            </a:xfrm>
            <a:prstGeom prst="rect">
              <a:avLst/>
            </a:prstGeom>
            <a:grpFill/>
          </p:spPr>
        </p:pic>
      </p:grpSp>
      <p:sp>
        <p:nvSpPr>
          <p:cNvPr id="28" name="Rectangle 27"/>
          <p:cNvSpPr/>
          <p:nvPr/>
        </p:nvSpPr>
        <p:spPr>
          <a:xfrm>
            <a:off x="6858000" y="2057400"/>
            <a:ext cx="13716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Data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Classification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3962400" y="1295400"/>
            <a:ext cx="12192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Domain link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7162800" y="2133600"/>
            <a:ext cx="609600" cy="499569"/>
            <a:chOff x="8305800" y="1875730"/>
            <a:chExt cx="838200" cy="686908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32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05800" y="18757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33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58200" y="20281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34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10600" y="2180530"/>
              <a:ext cx="533400" cy="382108"/>
            </a:xfrm>
            <a:prstGeom prst="rect">
              <a:avLst/>
            </a:prstGeom>
            <a:grpFill/>
          </p:spPr>
        </p:pic>
      </p:grpSp>
      <p:sp>
        <p:nvSpPr>
          <p:cNvPr id="39" name="Right Arrow 38"/>
          <p:cNvSpPr/>
          <p:nvPr/>
        </p:nvSpPr>
        <p:spPr>
          <a:xfrm rot="20904312">
            <a:off x="2396945" y="2861775"/>
            <a:ext cx="2754885" cy="575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Criteria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04800" y="3429000"/>
            <a:ext cx="18288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MOSAIC</a:t>
            </a:r>
          </a:p>
          <a:p>
            <a:pPr algn="ctr"/>
            <a:r>
              <a:rPr lang="en-US" dirty="0" smtClean="0"/>
              <a:t>G</a:t>
            </a:r>
            <a:r>
              <a:rPr lang="en-US" dirty="0" smtClean="0"/>
              <a:t>uided</a:t>
            </a:r>
          </a:p>
          <a:p>
            <a:pPr algn="ctr"/>
            <a:r>
              <a:rPr lang="en-US" dirty="0" smtClean="0"/>
              <a:t>Decision</a:t>
            </a:r>
          </a:p>
          <a:p>
            <a:pPr algn="ctr"/>
            <a:r>
              <a:rPr lang="en-US" dirty="0" smtClean="0"/>
              <a:t>Flow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334000" y="2057400"/>
            <a:ext cx="13716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Threat Modeling</a:t>
            </a:r>
            <a:endParaRPr lang="en-US" sz="1100" b="1" dirty="0">
              <a:solidFill>
                <a:schemeClr val="bg1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791200" y="2133600"/>
            <a:ext cx="609600" cy="499569"/>
            <a:chOff x="8305800" y="1875730"/>
            <a:chExt cx="838200" cy="686908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43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05800" y="18757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44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58200" y="20281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45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10600" y="2180530"/>
              <a:ext cx="533400" cy="382108"/>
            </a:xfrm>
            <a:prstGeom prst="rect">
              <a:avLst/>
            </a:prstGeom>
            <a:grpFill/>
          </p:spPr>
        </p:pic>
      </p:grpSp>
      <p:sp>
        <p:nvSpPr>
          <p:cNvPr id="46" name="Rectangle 45"/>
          <p:cNvSpPr/>
          <p:nvPr/>
        </p:nvSpPr>
        <p:spPr>
          <a:xfrm>
            <a:off x="5334000" y="1066800"/>
            <a:ext cx="1371600" cy="838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Access Controls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791200" y="1143000"/>
            <a:ext cx="609600" cy="499569"/>
            <a:chOff x="8305800" y="1875730"/>
            <a:chExt cx="838200" cy="686908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48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05800" y="18757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49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58200" y="2028130"/>
              <a:ext cx="533400" cy="382108"/>
            </a:xfrm>
            <a:prstGeom prst="rect">
              <a:avLst/>
            </a:prstGeom>
            <a:grpFill/>
          </p:spPr>
        </p:pic>
        <p:pic>
          <p:nvPicPr>
            <p:cNvPr id="50" name="Content Placeholder 5" descr="SampleForma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10600" y="2180530"/>
              <a:ext cx="533400" cy="382108"/>
            </a:xfrm>
            <a:prstGeom prst="rect">
              <a:avLst/>
            </a:prstGeom>
            <a:grpFill/>
          </p:spPr>
        </p:pic>
      </p:grpSp>
      <p:sp>
        <p:nvSpPr>
          <p:cNvPr id="51" name="Rectangle 50"/>
          <p:cNvSpPr/>
          <p:nvPr/>
        </p:nvSpPr>
        <p:spPr>
          <a:xfrm>
            <a:off x="7848600" y="5410200"/>
            <a:ext cx="609600" cy="4191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PIR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257800" y="5410200"/>
            <a:ext cx="609600" cy="4191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553200" y="5410200"/>
            <a:ext cx="609600" cy="4191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HCI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962400" y="5410200"/>
            <a:ext cx="609600" cy="4191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001000" y="5562600"/>
            <a:ext cx="609600" cy="4191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PIR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410200" y="5562600"/>
            <a:ext cx="609600" cy="4191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705600" y="5562600"/>
            <a:ext cx="609600" cy="4191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HCI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114800" y="5562600"/>
            <a:ext cx="609600" cy="4191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153400" y="5715000"/>
            <a:ext cx="609600" cy="4191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PIR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858000" y="5715000"/>
            <a:ext cx="609600" cy="4191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267200" y="5715000"/>
            <a:ext cx="609600" cy="4191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AC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010400" y="5867400"/>
            <a:ext cx="609600" cy="4191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TM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64" name="Right Arrow 63"/>
          <p:cNvSpPr/>
          <p:nvPr/>
        </p:nvSpPr>
        <p:spPr>
          <a:xfrm rot="5400000">
            <a:off x="5734054" y="2952747"/>
            <a:ext cx="2019292" cy="251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Pertinent Information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VTTheme</Template>
  <TotalTime>1925</TotalTime>
  <Words>611</Words>
  <Application>Microsoft Office PowerPoint</Application>
  <PresentationFormat>On-screen Show (4:3)</PresentationFormat>
  <Paragraphs>231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VTTheme</vt:lpstr>
      <vt:lpstr>Knowledge Building and Sharing:  A Metamodel for Guided Research, Learning, and Application</vt:lpstr>
      <vt:lpstr>Motivation</vt:lpstr>
      <vt:lpstr>Metamodel</vt:lpstr>
      <vt:lpstr>Metamodel</vt:lpstr>
      <vt:lpstr>Stakeholders</vt:lpstr>
      <vt:lpstr>Metamodel</vt:lpstr>
      <vt:lpstr>Metamodel Format</vt:lpstr>
      <vt:lpstr>Proof of Concept</vt:lpstr>
      <vt:lpstr>Metamodel Information Flow</vt:lpstr>
      <vt:lpstr>MOSAIC</vt:lpstr>
      <vt:lpstr>Slide 11</vt:lpstr>
      <vt:lpstr>Slide 12</vt:lpstr>
      <vt:lpstr>Slide 13</vt:lpstr>
      <vt:lpstr>Evaluation</vt:lpstr>
      <vt:lpstr>Conclusion</vt:lpstr>
      <vt:lpstr>Questions?</vt:lpstr>
      <vt:lpstr>References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kazeitz</dc:creator>
  <cp:lastModifiedBy>kazeitz</cp:lastModifiedBy>
  <cp:revision>157</cp:revision>
  <dcterms:created xsi:type="dcterms:W3CDTF">2006-08-16T00:00:00Z</dcterms:created>
  <dcterms:modified xsi:type="dcterms:W3CDTF">2014-05-06T01:28:07Z</dcterms:modified>
</cp:coreProperties>
</file>