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4"/>
  </p:notesMasterIdLst>
  <p:sldIdLst>
    <p:sldId id="262" r:id="rId2"/>
    <p:sldId id="357" r:id="rId3"/>
    <p:sldId id="356" r:id="rId4"/>
    <p:sldId id="364" r:id="rId5"/>
    <p:sldId id="362" r:id="rId6"/>
    <p:sldId id="365" r:id="rId7"/>
    <p:sldId id="367" r:id="rId8"/>
    <p:sldId id="369" r:id="rId9"/>
    <p:sldId id="346" r:id="rId10"/>
    <p:sldId id="370" r:id="rId11"/>
    <p:sldId id="378" r:id="rId12"/>
    <p:sldId id="377" r:id="rId13"/>
    <p:sldId id="383" r:id="rId14"/>
    <p:sldId id="388" r:id="rId15"/>
    <p:sldId id="384" r:id="rId16"/>
    <p:sldId id="389" r:id="rId17"/>
    <p:sldId id="387" r:id="rId18"/>
    <p:sldId id="391" r:id="rId19"/>
    <p:sldId id="390" r:id="rId20"/>
    <p:sldId id="368" r:id="rId21"/>
    <p:sldId id="344" r:id="rId22"/>
    <p:sldId id="373" r:id="rId23"/>
    <p:sldId id="375" r:id="rId24"/>
    <p:sldId id="376" r:id="rId25"/>
    <p:sldId id="347" r:id="rId26"/>
    <p:sldId id="348" r:id="rId27"/>
    <p:sldId id="293" r:id="rId28"/>
    <p:sldId id="324" r:id="rId29"/>
    <p:sldId id="349" r:id="rId30"/>
    <p:sldId id="392" r:id="rId31"/>
    <p:sldId id="339" r:id="rId32"/>
    <p:sldId id="323" r:id="rId33"/>
    <p:sldId id="338" r:id="rId34"/>
    <p:sldId id="397" r:id="rId35"/>
    <p:sldId id="396" r:id="rId36"/>
    <p:sldId id="394" r:id="rId37"/>
    <p:sldId id="398" r:id="rId38"/>
    <p:sldId id="395" r:id="rId39"/>
    <p:sldId id="400" r:id="rId40"/>
    <p:sldId id="401" r:id="rId41"/>
    <p:sldId id="393" r:id="rId42"/>
    <p:sldId id="379" r:id="rId43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00"/>
    <a:srgbClr val="2A3674"/>
    <a:srgbClr val="FF6600"/>
    <a:srgbClr val="729FC4"/>
    <a:srgbClr val="FFCC00"/>
    <a:srgbClr val="7294C4"/>
    <a:srgbClr val="3333FF"/>
    <a:srgbClr val="B0BB8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7" autoAdjust="0"/>
    <p:restoredTop sz="96508" autoAdjust="0"/>
  </p:normalViewPr>
  <p:slideViewPr>
    <p:cSldViewPr snapToGrid="0">
      <p:cViewPr varScale="1">
        <p:scale>
          <a:sx n="113" d="100"/>
          <a:sy n="113" d="100"/>
        </p:scale>
        <p:origin x="-69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99C01DCA-A316-453B-8AF9-00F10975BCDB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7BFD074A-9455-4784-BED0-F32AF143B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1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Greatest Moment</a:t>
            </a:r>
            <a:r>
              <a:rPr lang="en-US" baseline="0" dirty="0" smtClean="0"/>
              <a:t> in Canadian Physics since Rutherford discovered transmutation of the elements (or was that chemistry)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7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Greatest Moment</a:t>
            </a:r>
            <a:r>
              <a:rPr lang="en-US" baseline="0" dirty="0" smtClean="0"/>
              <a:t> in Canadian Physics since Rutherford discovered transmutation of the elements (or was that chemistry)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70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54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P(mu,</a:t>
            </a:r>
            <a:r>
              <a:rPr lang="en-US" baseline="0" dirty="0" smtClean="0"/>
              <a:t> e) depends on  both U(e,4) and U(mu,4), you can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disappearance without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appearance, but you can’t have </a:t>
            </a:r>
            <a:r>
              <a:rPr lang="en-US" baseline="0" dirty="0" err="1" smtClean="0"/>
              <a:t>nu_e</a:t>
            </a:r>
            <a:r>
              <a:rPr lang="en-US" baseline="0" dirty="0" smtClean="0"/>
              <a:t> appearance without </a:t>
            </a:r>
            <a:r>
              <a:rPr lang="en-US" baseline="0" dirty="0" err="1" smtClean="0"/>
              <a:t>nu_mu</a:t>
            </a:r>
            <a:r>
              <a:rPr lang="en-US" baseline="0" dirty="0" smtClean="0"/>
              <a:t> disappearance.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074A-9455-4784-BED0-F32AF143BD1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98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D66B0-5C71-4569-AAAA-AB7E5CAD827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6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199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</p:spPr>
        <p:txBody>
          <a:bodyPr/>
          <a:lstStyle/>
          <a:p>
            <a:fld id="{58762598-BB50-4F26-864B-85598D0DEB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506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t_bann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25522" y="609853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64992-74BB-40E7-8BBB-4D72BECC74A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Center for Neutrino Physics</a:t>
            </a:r>
          </a:p>
        </p:txBody>
      </p:sp>
    </p:spTree>
    <p:extLst>
      <p:ext uri="{BB962C8B-B14F-4D97-AF65-F5344CB8AC3E}">
        <p14:creationId xmlns:p14="http://schemas.microsoft.com/office/powerpoint/2010/main" val="34259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5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8.png"/><Relationship Id="rId7" Type="http://schemas.openxmlformats.org/officeDocument/2006/relationships/image" Target="../media/image4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3.png"/><Relationship Id="rId5" Type="http://schemas.openxmlformats.org/officeDocument/2006/relationships/image" Target="../media/image52.png"/><Relationship Id="rId10" Type="http://schemas.openxmlformats.org/officeDocument/2006/relationships/image" Target="../media/image55.png"/><Relationship Id="rId4" Type="http://schemas.openxmlformats.org/officeDocument/2006/relationships/image" Target="../media/image51.jpeg"/><Relationship Id="rId9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9.png"/><Relationship Id="rId12" Type="http://schemas.openxmlformats.org/officeDocument/2006/relationships/image" Target="../media/image6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73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220.png"/><Relationship Id="rId3" Type="http://schemas.openxmlformats.org/officeDocument/2006/relationships/image" Target="../media/image57.png"/><Relationship Id="rId7" Type="http://schemas.openxmlformats.org/officeDocument/2006/relationships/image" Target="../media/image74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170.png"/><Relationship Id="rId4" Type="http://schemas.openxmlformats.org/officeDocument/2006/relationships/image" Target="../media/image79.png"/><Relationship Id="rId1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8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png"/><Relationship Id="rId12" Type="http://schemas.openxmlformats.org/officeDocument/2006/relationships/image" Target="../media/image8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png"/><Relationship Id="rId11" Type="http://schemas.openxmlformats.org/officeDocument/2006/relationships/image" Target="../media/image81.png"/><Relationship Id="rId5" Type="http://schemas.openxmlformats.org/officeDocument/2006/relationships/image" Target="../media/image26.png"/><Relationship Id="rId10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76.wmf"/><Relationship Id="rId1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7.png"/><Relationship Id="rId5" Type="http://schemas.openxmlformats.org/officeDocument/2006/relationships/image" Target="../media/image95.png"/><Relationship Id="rId4" Type="http://schemas.openxmlformats.org/officeDocument/2006/relationships/image" Target="../media/image5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0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2.png"/><Relationship Id="rId4" Type="http://schemas.openxmlformats.org/officeDocument/2006/relationships/image" Target="../media/image10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jpeg"/><Relationship Id="rId5" Type="http://schemas.openxmlformats.org/officeDocument/2006/relationships/image" Target="../media/image116.jpeg"/><Relationship Id="rId4" Type="http://schemas.openxmlformats.org/officeDocument/2006/relationships/image" Target="../media/image1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4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9.png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5.wmf"/><Relationship Id="rId10" Type="http://schemas.openxmlformats.org/officeDocument/2006/relationships/image" Target="../media/image16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5.png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9.png"/><Relationship Id="rId5" Type="http://schemas.openxmlformats.org/officeDocument/2006/relationships/image" Target="../media/image23.wmf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3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3980" y="5993295"/>
            <a:ext cx="9144000" cy="86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391" y="2044130"/>
            <a:ext cx="8945218" cy="413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Experimental Neutrino Physics</a:t>
            </a:r>
            <a:endParaRPr lang="en-US" sz="48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base">
              <a:spcBef>
                <a:spcPts val="48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Jonathan </a:t>
            </a:r>
            <a:r>
              <a:rPr lang="en-US" sz="3200" dirty="0">
                <a:solidFill>
                  <a:srgbClr val="7294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Link</a:t>
            </a: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Center for Neutrino Physics, Virginia Tech</a:t>
            </a:r>
          </a:p>
          <a:p>
            <a:pPr algn="ctr" fontAlgn="base">
              <a:spcBef>
                <a:spcPct val="12000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Lake Louise Winter Institute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ts val="1200"/>
              </a:spcBef>
              <a:spcAft>
                <a:spcPct val="0"/>
              </a:spcAft>
              <a:defRPr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February 11, 2016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96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≅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1216" b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98392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46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84" y="157037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521491" y="3691807"/>
            <a:ext cx="717847" cy="0"/>
          </a:xfrm>
          <a:prstGeom prst="straightConnector1">
            <a:avLst/>
          </a:prstGeom>
          <a:ln w="31750">
            <a:solidFill>
              <a:srgbClr val="FF6600"/>
            </a:solidFill>
            <a:headEnd type="stealth" w="lg" len="lg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39338" y="3507141"/>
            <a:ext cx="1170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±15%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52225" y="1637725"/>
            <a:ext cx="2591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See LBL talks on </a:t>
            </a:r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NOvA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Niner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T2K by Christodoulou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MINOS+ by Flanagan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DUNE by Buchanan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Hyper-K by Tanaka</a:t>
            </a:r>
            <a:endParaRPr lang="en-US" sz="1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5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400994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1216" b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64208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74736" y="3124401"/>
            <a:ext cx="896567" cy="461665"/>
            <a:chOff x="1474736" y="3124401"/>
            <a:chExt cx="896567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FF6600"/>
                            </a:solidFill>
                            <a:latin typeface="Cambria Math"/>
                          </a:rPr>
                          <m:t>ν</m:t>
                        </m:r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Freeform 33"/>
            <p:cNvSpPr/>
            <p:nvPr/>
          </p:nvSpPr>
          <p:spPr>
            <a:xfrm>
              <a:off x="1823484" y="3378148"/>
              <a:ext cx="547819" cy="99076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79498" y="3483534"/>
            <a:ext cx="884982" cy="461665"/>
            <a:chOff x="1479498" y="3483534"/>
            <a:chExt cx="884982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Freeform 36"/>
            <p:cNvSpPr/>
            <p:nvPr/>
          </p:nvSpPr>
          <p:spPr>
            <a:xfrm flipV="1">
              <a:off x="1816661" y="3617119"/>
              <a:ext cx="547819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174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538" y="1593560"/>
            <a:ext cx="4682501" cy="470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444" y="1568216"/>
            <a:ext cx="4590098" cy="472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552225" y="1637725"/>
            <a:ext cx="2591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See LBL talks on </a:t>
            </a:r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NOvA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Niner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T2K by Christodoulou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MINOS+ by Flanagan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DUNE by Buchanan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Hyper-K by Tanaka</a:t>
            </a:r>
            <a:endParaRPr lang="en-US" sz="1600" dirty="0">
              <a:solidFill>
                <a:srgbClr val="FF66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05258" y="1672411"/>
            <a:ext cx="1553962" cy="4066659"/>
            <a:chOff x="4505258" y="1672411"/>
            <a:chExt cx="1553962" cy="4066659"/>
          </a:xfrm>
        </p:grpSpPr>
        <p:grpSp>
          <p:nvGrpSpPr>
            <p:cNvPr id="11" name="Group 10"/>
            <p:cNvGrpSpPr/>
            <p:nvPr/>
          </p:nvGrpSpPr>
          <p:grpSpPr>
            <a:xfrm>
              <a:off x="5278681" y="2473831"/>
              <a:ext cx="780539" cy="461665"/>
              <a:chOff x="3170996" y="1158180"/>
              <a:chExt cx="780539" cy="461665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545382" y="1158180"/>
                    <a:ext cx="40615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3333FF"/>
                              </a:solidFill>
                              <a:latin typeface="Cambria Math"/>
                            </a:rPr>
                            <m:t>ν</m:t>
                          </m:r>
                        </m:oMath>
                      </m:oMathPara>
                    </a14:m>
                    <a:endParaRPr lang="en-US" sz="2400" dirty="0">
                      <a:solidFill>
                        <a:srgbClr val="3333FF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12" name="TextBox 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45382" y="1158180"/>
                    <a:ext cx="406153" cy="461665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Freeform 12"/>
              <p:cNvSpPr/>
              <p:nvPr/>
            </p:nvSpPr>
            <p:spPr>
              <a:xfrm flipH="1" flipV="1">
                <a:off x="3170996" y="1319911"/>
                <a:ext cx="479128" cy="86926"/>
              </a:xfrm>
              <a:custGeom>
                <a:avLst/>
                <a:gdLst>
                  <a:gd name="connsiteX0" fmla="*/ 0 w 826652"/>
                  <a:gd name="connsiteY0" fmla="*/ 0 h 1071181"/>
                  <a:gd name="connsiteX1" fmla="*/ 658026 w 826652"/>
                  <a:gd name="connsiteY1" fmla="*/ 487110 h 1071181"/>
                  <a:gd name="connsiteX2" fmla="*/ 811851 w 826652"/>
                  <a:gd name="connsiteY2" fmla="*/ 1008404 h 1071181"/>
                  <a:gd name="connsiteX3" fmla="*/ 811851 w 826652"/>
                  <a:gd name="connsiteY3" fmla="*/ 1042587 h 1071181"/>
                  <a:gd name="connsiteX0" fmla="*/ 0 w 826652"/>
                  <a:gd name="connsiteY0" fmla="*/ 0 h 1071181"/>
                  <a:gd name="connsiteX1" fmla="*/ 376015 w 826652"/>
                  <a:gd name="connsiteY1" fmla="*/ 222191 h 1071181"/>
                  <a:gd name="connsiteX2" fmla="*/ 658026 w 826652"/>
                  <a:gd name="connsiteY2" fmla="*/ 487110 h 1071181"/>
                  <a:gd name="connsiteX3" fmla="*/ 811851 w 826652"/>
                  <a:gd name="connsiteY3" fmla="*/ 1008404 h 1071181"/>
                  <a:gd name="connsiteX4" fmla="*/ 811851 w 826652"/>
                  <a:gd name="connsiteY4" fmla="*/ 1042587 h 1071181"/>
                  <a:gd name="connsiteX0" fmla="*/ 0 w 826652"/>
                  <a:gd name="connsiteY0" fmla="*/ 0 h 1071181"/>
                  <a:gd name="connsiteX1" fmla="*/ 658026 w 826652"/>
                  <a:gd name="connsiteY1" fmla="*/ 487110 h 1071181"/>
                  <a:gd name="connsiteX2" fmla="*/ 811851 w 826652"/>
                  <a:gd name="connsiteY2" fmla="*/ 1008404 h 1071181"/>
                  <a:gd name="connsiteX3" fmla="*/ 811851 w 826652"/>
                  <a:gd name="connsiteY3" fmla="*/ 1042587 h 1071181"/>
                  <a:gd name="connsiteX0" fmla="*/ 0 w 844661"/>
                  <a:gd name="connsiteY0" fmla="*/ 0 h 1086789"/>
                  <a:gd name="connsiteX1" fmla="*/ 410198 w 844661"/>
                  <a:gd name="connsiteY1" fmla="*/ 247827 h 1086789"/>
                  <a:gd name="connsiteX2" fmla="*/ 811851 w 844661"/>
                  <a:gd name="connsiteY2" fmla="*/ 1008404 h 1086789"/>
                  <a:gd name="connsiteX3" fmla="*/ 811851 w 844661"/>
                  <a:gd name="connsiteY3" fmla="*/ 1042587 h 1086789"/>
                  <a:gd name="connsiteX0" fmla="*/ 0 w 814141"/>
                  <a:gd name="connsiteY0" fmla="*/ 0 h 1011540"/>
                  <a:gd name="connsiteX1" fmla="*/ 410198 w 814141"/>
                  <a:gd name="connsiteY1" fmla="*/ 247827 h 1011540"/>
                  <a:gd name="connsiteX2" fmla="*/ 811851 w 814141"/>
                  <a:gd name="connsiteY2" fmla="*/ 1008404 h 1011540"/>
                  <a:gd name="connsiteX3" fmla="*/ 581114 w 814141"/>
                  <a:gd name="connsiteY3" fmla="*/ 529839 h 1011540"/>
                  <a:gd name="connsiteX0" fmla="*/ 0 w 1137134"/>
                  <a:gd name="connsiteY0" fmla="*/ 0 h 1023494"/>
                  <a:gd name="connsiteX1" fmla="*/ 410198 w 1137134"/>
                  <a:gd name="connsiteY1" fmla="*/ 247827 h 1023494"/>
                  <a:gd name="connsiteX2" fmla="*/ 811851 w 1137134"/>
                  <a:gd name="connsiteY2" fmla="*/ 1008404 h 1023494"/>
                  <a:gd name="connsiteX3" fmla="*/ 1136590 w 1137134"/>
                  <a:gd name="connsiteY3" fmla="*/ 760576 h 1023494"/>
                  <a:gd name="connsiteX0" fmla="*/ 0 w 1136965"/>
                  <a:gd name="connsiteY0" fmla="*/ 0 h 762997"/>
                  <a:gd name="connsiteX1" fmla="*/ 410198 w 1136965"/>
                  <a:gd name="connsiteY1" fmla="*/ 247827 h 762997"/>
                  <a:gd name="connsiteX2" fmla="*/ 709301 w 1136965"/>
                  <a:gd name="connsiteY2" fmla="*/ 461473 h 762997"/>
                  <a:gd name="connsiteX3" fmla="*/ 1136590 w 1136965"/>
                  <a:gd name="connsiteY3" fmla="*/ 760576 h 762997"/>
                  <a:gd name="connsiteX0" fmla="*/ 0 w 1136973"/>
                  <a:gd name="connsiteY0" fmla="*/ 0 h 763280"/>
                  <a:gd name="connsiteX1" fmla="*/ 367469 w 1136973"/>
                  <a:gd name="connsiteY1" fmla="*/ 76911 h 763280"/>
                  <a:gd name="connsiteX2" fmla="*/ 709301 w 1136973"/>
                  <a:gd name="connsiteY2" fmla="*/ 461473 h 763280"/>
                  <a:gd name="connsiteX3" fmla="*/ 1136590 w 1136973"/>
                  <a:gd name="connsiteY3" fmla="*/ 760576 h 763280"/>
                  <a:gd name="connsiteX0" fmla="*/ 0 w 1136973"/>
                  <a:gd name="connsiteY0" fmla="*/ 0 h 763280"/>
                  <a:gd name="connsiteX1" fmla="*/ 367469 w 1136973"/>
                  <a:gd name="connsiteY1" fmla="*/ 76911 h 763280"/>
                  <a:gd name="connsiteX2" fmla="*/ 709301 w 1136973"/>
                  <a:gd name="connsiteY2" fmla="*/ 461473 h 763280"/>
                  <a:gd name="connsiteX3" fmla="*/ 1136590 w 1136973"/>
                  <a:gd name="connsiteY3" fmla="*/ 760576 h 763280"/>
                  <a:gd name="connsiteX0" fmla="*/ 0 w 1154065"/>
                  <a:gd name="connsiteY0" fmla="*/ 0 h 720551"/>
                  <a:gd name="connsiteX1" fmla="*/ 384561 w 1154065"/>
                  <a:gd name="connsiteY1" fmla="*/ 34182 h 720551"/>
                  <a:gd name="connsiteX2" fmla="*/ 726393 w 1154065"/>
                  <a:gd name="connsiteY2" fmla="*/ 418744 h 720551"/>
                  <a:gd name="connsiteX3" fmla="*/ 1153682 w 1154065"/>
                  <a:gd name="connsiteY3" fmla="*/ 717847 h 720551"/>
                  <a:gd name="connsiteX0" fmla="*/ 0 w 1154065"/>
                  <a:gd name="connsiteY0" fmla="*/ 6389 h 726940"/>
                  <a:gd name="connsiteX1" fmla="*/ 384561 w 1154065"/>
                  <a:gd name="connsiteY1" fmla="*/ 40571 h 726940"/>
                  <a:gd name="connsiteX2" fmla="*/ 726393 w 1154065"/>
                  <a:gd name="connsiteY2" fmla="*/ 425133 h 726940"/>
                  <a:gd name="connsiteX3" fmla="*/ 1153682 w 1154065"/>
                  <a:gd name="connsiteY3" fmla="*/ 724236 h 726940"/>
                  <a:gd name="connsiteX0" fmla="*/ 0 w 1153951"/>
                  <a:gd name="connsiteY0" fmla="*/ 0 h 719454"/>
                  <a:gd name="connsiteX1" fmla="*/ 384561 w 1153951"/>
                  <a:gd name="connsiteY1" fmla="*/ 34182 h 719454"/>
                  <a:gd name="connsiteX2" fmla="*/ 589660 w 1153951"/>
                  <a:gd name="connsiteY2" fmla="*/ 256374 h 719454"/>
                  <a:gd name="connsiteX3" fmla="*/ 1153682 w 1153951"/>
                  <a:gd name="connsiteY3" fmla="*/ 717847 h 719454"/>
                  <a:gd name="connsiteX0" fmla="*/ 0 w 1153951"/>
                  <a:gd name="connsiteY0" fmla="*/ 0 h 719437"/>
                  <a:gd name="connsiteX1" fmla="*/ 376016 w 1153951"/>
                  <a:gd name="connsiteY1" fmla="*/ 59819 h 719437"/>
                  <a:gd name="connsiteX2" fmla="*/ 589660 w 1153951"/>
                  <a:gd name="connsiteY2" fmla="*/ 256374 h 719437"/>
                  <a:gd name="connsiteX3" fmla="*/ 1153682 w 1153951"/>
                  <a:gd name="connsiteY3" fmla="*/ 717847 h 719437"/>
                  <a:gd name="connsiteX0" fmla="*/ 0 w 923412"/>
                  <a:gd name="connsiteY0" fmla="*/ 0 h 333080"/>
                  <a:gd name="connsiteX1" fmla="*/ 376016 w 923412"/>
                  <a:gd name="connsiteY1" fmla="*/ 59819 h 333080"/>
                  <a:gd name="connsiteX2" fmla="*/ 589660 w 923412"/>
                  <a:gd name="connsiteY2" fmla="*/ 256374 h 333080"/>
                  <a:gd name="connsiteX3" fmla="*/ 922946 w 923412"/>
                  <a:gd name="connsiteY3" fmla="*/ 324740 h 333080"/>
                  <a:gd name="connsiteX0" fmla="*/ 0 w 923412"/>
                  <a:gd name="connsiteY0" fmla="*/ 404 h 334056"/>
                  <a:gd name="connsiteX1" fmla="*/ 376016 w 923412"/>
                  <a:gd name="connsiteY1" fmla="*/ 26040 h 334056"/>
                  <a:gd name="connsiteX2" fmla="*/ 589660 w 923412"/>
                  <a:gd name="connsiteY2" fmla="*/ 256778 h 334056"/>
                  <a:gd name="connsiteX3" fmla="*/ 922946 w 923412"/>
                  <a:gd name="connsiteY3" fmla="*/ 325144 h 334056"/>
                  <a:gd name="connsiteX0" fmla="*/ 0 w 923412"/>
                  <a:gd name="connsiteY0" fmla="*/ 0 h 333652"/>
                  <a:gd name="connsiteX1" fmla="*/ 376016 w 923412"/>
                  <a:gd name="connsiteY1" fmla="*/ 25636 h 333652"/>
                  <a:gd name="connsiteX2" fmla="*/ 589660 w 923412"/>
                  <a:gd name="connsiteY2" fmla="*/ 256374 h 333652"/>
                  <a:gd name="connsiteX3" fmla="*/ 922946 w 923412"/>
                  <a:gd name="connsiteY3" fmla="*/ 324740 h 333652"/>
                  <a:gd name="connsiteX0" fmla="*/ 0 w 923412"/>
                  <a:gd name="connsiteY0" fmla="*/ 10815 h 344467"/>
                  <a:gd name="connsiteX1" fmla="*/ 376016 w 923412"/>
                  <a:gd name="connsiteY1" fmla="*/ 36451 h 344467"/>
                  <a:gd name="connsiteX2" fmla="*/ 589660 w 923412"/>
                  <a:gd name="connsiteY2" fmla="*/ 267189 h 344467"/>
                  <a:gd name="connsiteX3" fmla="*/ 922946 w 923412"/>
                  <a:gd name="connsiteY3" fmla="*/ 335555 h 344467"/>
                  <a:gd name="connsiteX0" fmla="*/ 0 w 923412"/>
                  <a:gd name="connsiteY0" fmla="*/ 16490 h 350142"/>
                  <a:gd name="connsiteX1" fmla="*/ 376016 w 923412"/>
                  <a:gd name="connsiteY1" fmla="*/ 42126 h 350142"/>
                  <a:gd name="connsiteX2" fmla="*/ 589660 w 923412"/>
                  <a:gd name="connsiteY2" fmla="*/ 272864 h 350142"/>
                  <a:gd name="connsiteX3" fmla="*/ 922946 w 923412"/>
                  <a:gd name="connsiteY3" fmla="*/ 341230 h 350142"/>
                  <a:gd name="connsiteX0" fmla="*/ 0 w 923348"/>
                  <a:gd name="connsiteY0" fmla="*/ 2804 h 330534"/>
                  <a:gd name="connsiteX1" fmla="*/ 376016 w 923348"/>
                  <a:gd name="connsiteY1" fmla="*/ 28440 h 330534"/>
                  <a:gd name="connsiteX2" fmla="*/ 547687 w 923348"/>
                  <a:gd name="connsiteY2" fmla="*/ 113899 h 330534"/>
                  <a:gd name="connsiteX3" fmla="*/ 922946 w 923348"/>
                  <a:gd name="connsiteY3" fmla="*/ 327544 h 330534"/>
                  <a:gd name="connsiteX0" fmla="*/ 0 w 734894"/>
                  <a:gd name="connsiteY0" fmla="*/ 2804 h 130646"/>
                  <a:gd name="connsiteX1" fmla="*/ 376016 w 734894"/>
                  <a:gd name="connsiteY1" fmla="*/ 28440 h 130646"/>
                  <a:gd name="connsiteX2" fmla="*/ 547687 w 734894"/>
                  <a:gd name="connsiteY2" fmla="*/ 113899 h 130646"/>
                  <a:gd name="connsiteX3" fmla="*/ 734066 w 734894"/>
                  <a:gd name="connsiteY3" fmla="*/ 113899 h 130646"/>
                  <a:gd name="connsiteX0" fmla="*/ 0 w 734976"/>
                  <a:gd name="connsiteY0" fmla="*/ 2804 h 130646"/>
                  <a:gd name="connsiteX1" fmla="*/ 292070 w 734976"/>
                  <a:gd name="connsiteY1" fmla="*/ 28440 h 130646"/>
                  <a:gd name="connsiteX2" fmla="*/ 547687 w 734976"/>
                  <a:gd name="connsiteY2" fmla="*/ 113899 h 130646"/>
                  <a:gd name="connsiteX3" fmla="*/ 734066 w 734976"/>
                  <a:gd name="connsiteY3" fmla="*/ 113899 h 130646"/>
                  <a:gd name="connsiteX0" fmla="*/ 0 w 735023"/>
                  <a:gd name="connsiteY0" fmla="*/ 7317 h 136163"/>
                  <a:gd name="connsiteX1" fmla="*/ 251136 w 735023"/>
                  <a:gd name="connsiteY1" fmla="*/ 13903 h 136163"/>
                  <a:gd name="connsiteX2" fmla="*/ 547687 w 735023"/>
                  <a:gd name="connsiteY2" fmla="*/ 118412 h 136163"/>
                  <a:gd name="connsiteX3" fmla="*/ 734066 w 735023"/>
                  <a:gd name="connsiteY3" fmla="*/ 118412 h 136163"/>
                  <a:gd name="connsiteX0" fmla="*/ 0 w 734575"/>
                  <a:gd name="connsiteY0" fmla="*/ 6654 h 131515"/>
                  <a:gd name="connsiteX1" fmla="*/ 251136 w 734575"/>
                  <a:gd name="connsiteY1" fmla="*/ 13240 h 131515"/>
                  <a:gd name="connsiteX2" fmla="*/ 433655 w 734575"/>
                  <a:gd name="connsiteY2" fmla="*/ 105842 h 131515"/>
                  <a:gd name="connsiteX3" fmla="*/ 734066 w 734575"/>
                  <a:gd name="connsiteY3" fmla="*/ 117749 h 131515"/>
                  <a:gd name="connsiteX0" fmla="*/ 0 w 734546"/>
                  <a:gd name="connsiteY0" fmla="*/ 5569 h 126260"/>
                  <a:gd name="connsiteX1" fmla="*/ 251136 w 734546"/>
                  <a:gd name="connsiteY1" fmla="*/ 12155 h 126260"/>
                  <a:gd name="connsiteX2" fmla="*/ 419035 w 734546"/>
                  <a:gd name="connsiteY2" fmla="*/ 83325 h 126260"/>
                  <a:gd name="connsiteX3" fmla="*/ 734066 w 734546"/>
                  <a:gd name="connsiteY3" fmla="*/ 116664 h 126260"/>
                  <a:gd name="connsiteX0" fmla="*/ 0 w 734547"/>
                  <a:gd name="connsiteY0" fmla="*/ 3037 h 123483"/>
                  <a:gd name="connsiteX1" fmla="*/ 248211 w 734547"/>
                  <a:gd name="connsiteY1" fmla="*/ 21529 h 123483"/>
                  <a:gd name="connsiteX2" fmla="*/ 419035 w 734547"/>
                  <a:gd name="connsiteY2" fmla="*/ 80793 h 123483"/>
                  <a:gd name="connsiteX3" fmla="*/ 734066 w 734547"/>
                  <a:gd name="connsiteY3" fmla="*/ 114132 h 123483"/>
                  <a:gd name="connsiteX0" fmla="*/ 0 w 734465"/>
                  <a:gd name="connsiteY0" fmla="*/ 3177 h 124670"/>
                  <a:gd name="connsiteX1" fmla="*/ 248211 w 734465"/>
                  <a:gd name="connsiteY1" fmla="*/ 21669 h 124670"/>
                  <a:gd name="connsiteX2" fmla="*/ 366405 w 734465"/>
                  <a:gd name="connsiteY2" fmla="*/ 88076 h 124670"/>
                  <a:gd name="connsiteX3" fmla="*/ 734066 w 734465"/>
                  <a:gd name="connsiteY3" fmla="*/ 114272 h 124670"/>
                  <a:gd name="connsiteX0" fmla="*/ 0 w 734469"/>
                  <a:gd name="connsiteY0" fmla="*/ 3037 h 123483"/>
                  <a:gd name="connsiteX1" fmla="*/ 248211 w 734469"/>
                  <a:gd name="connsiteY1" fmla="*/ 21529 h 123483"/>
                  <a:gd name="connsiteX2" fmla="*/ 369329 w 734469"/>
                  <a:gd name="connsiteY2" fmla="*/ 80792 h 123483"/>
                  <a:gd name="connsiteX3" fmla="*/ 734066 w 734469"/>
                  <a:gd name="connsiteY3" fmla="*/ 114132 h 123483"/>
                  <a:gd name="connsiteX0" fmla="*/ 0 w 681907"/>
                  <a:gd name="connsiteY0" fmla="*/ 3037 h 115163"/>
                  <a:gd name="connsiteX1" fmla="*/ 248211 w 681907"/>
                  <a:gd name="connsiteY1" fmla="*/ 21529 h 115163"/>
                  <a:gd name="connsiteX2" fmla="*/ 369329 w 681907"/>
                  <a:gd name="connsiteY2" fmla="*/ 80792 h 115163"/>
                  <a:gd name="connsiteX3" fmla="*/ 681436 w 681907"/>
                  <a:gd name="connsiteY3" fmla="*/ 104607 h 115163"/>
                  <a:gd name="connsiteX0" fmla="*/ 0 w 681435"/>
                  <a:gd name="connsiteY0" fmla="*/ 3037 h 105044"/>
                  <a:gd name="connsiteX1" fmla="*/ 248211 w 681435"/>
                  <a:gd name="connsiteY1" fmla="*/ 21529 h 105044"/>
                  <a:gd name="connsiteX2" fmla="*/ 369329 w 681435"/>
                  <a:gd name="connsiteY2" fmla="*/ 80792 h 105044"/>
                  <a:gd name="connsiteX3" fmla="*/ 681436 w 681435"/>
                  <a:gd name="connsiteY3" fmla="*/ 104607 h 105044"/>
                  <a:gd name="connsiteX0" fmla="*/ 0 w 681436"/>
                  <a:gd name="connsiteY0" fmla="*/ 3276 h 106220"/>
                  <a:gd name="connsiteX1" fmla="*/ 248211 w 681436"/>
                  <a:gd name="connsiteY1" fmla="*/ 21768 h 106220"/>
                  <a:gd name="connsiteX2" fmla="*/ 419035 w 681436"/>
                  <a:gd name="connsiteY2" fmla="*/ 92937 h 106220"/>
                  <a:gd name="connsiteX3" fmla="*/ 681436 w 681436"/>
                  <a:gd name="connsiteY3" fmla="*/ 104846 h 106220"/>
                  <a:gd name="connsiteX0" fmla="*/ 0 w 672664"/>
                  <a:gd name="connsiteY0" fmla="*/ 3958 h 102140"/>
                  <a:gd name="connsiteX1" fmla="*/ 239439 w 672664"/>
                  <a:gd name="connsiteY1" fmla="*/ 17688 h 102140"/>
                  <a:gd name="connsiteX2" fmla="*/ 410263 w 672664"/>
                  <a:gd name="connsiteY2" fmla="*/ 88857 h 102140"/>
                  <a:gd name="connsiteX3" fmla="*/ 672664 w 672664"/>
                  <a:gd name="connsiteY3" fmla="*/ 100766 h 102140"/>
                  <a:gd name="connsiteX0" fmla="*/ 0 w 672664"/>
                  <a:gd name="connsiteY0" fmla="*/ 20 h 98202"/>
                  <a:gd name="connsiteX1" fmla="*/ 239439 w 672664"/>
                  <a:gd name="connsiteY1" fmla="*/ 13750 h 98202"/>
                  <a:gd name="connsiteX2" fmla="*/ 410263 w 672664"/>
                  <a:gd name="connsiteY2" fmla="*/ 84919 h 98202"/>
                  <a:gd name="connsiteX3" fmla="*/ 672664 w 672664"/>
                  <a:gd name="connsiteY3" fmla="*/ 96828 h 98202"/>
                  <a:gd name="connsiteX0" fmla="*/ 0 w 672664"/>
                  <a:gd name="connsiteY0" fmla="*/ 894 h 99076"/>
                  <a:gd name="connsiteX1" fmla="*/ 239439 w 672664"/>
                  <a:gd name="connsiteY1" fmla="*/ 14624 h 99076"/>
                  <a:gd name="connsiteX2" fmla="*/ 410263 w 672664"/>
                  <a:gd name="connsiteY2" fmla="*/ 85793 h 99076"/>
                  <a:gd name="connsiteX3" fmla="*/ 672664 w 672664"/>
                  <a:gd name="connsiteY3" fmla="*/ 97702 h 99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2664" h="99076">
                    <a:moveTo>
                      <a:pt x="0" y="894"/>
                    </a:moveTo>
                    <a:cubicBezTo>
                      <a:pt x="92262" y="-1576"/>
                      <a:pt x="171062" y="474"/>
                      <a:pt x="239439" y="14624"/>
                    </a:cubicBezTo>
                    <a:cubicBezTo>
                      <a:pt x="307816" y="28774"/>
                      <a:pt x="338059" y="71947"/>
                      <a:pt x="410263" y="85793"/>
                    </a:cubicBezTo>
                    <a:cubicBezTo>
                      <a:pt x="482467" y="99639"/>
                      <a:pt x="591916" y="100706"/>
                      <a:pt x="672664" y="97702"/>
                    </a:cubicBezTo>
                  </a:path>
                </a:pathLst>
              </a:custGeom>
              <a:noFill/>
              <a:ln>
                <a:solidFill>
                  <a:srgbClr val="3333FF"/>
                </a:solidFill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Freeform 17"/>
            <p:cNvSpPr/>
            <p:nvPr/>
          </p:nvSpPr>
          <p:spPr>
            <a:xfrm flipH="1">
              <a:off x="4505258" y="1672411"/>
              <a:ext cx="740854" cy="4066659"/>
            </a:xfrm>
            <a:custGeom>
              <a:avLst/>
              <a:gdLst>
                <a:gd name="connsiteX0" fmla="*/ 365784 w 781426"/>
                <a:gd name="connsiteY0" fmla="*/ 4056611 h 4056611"/>
                <a:gd name="connsiteX1" fmla="*/ 781420 w 781426"/>
                <a:gd name="connsiteY1" fmla="*/ 3034145 h 4056611"/>
                <a:gd name="connsiteX2" fmla="*/ 357471 w 781426"/>
                <a:gd name="connsiteY2" fmla="*/ 2028305 h 4056611"/>
                <a:gd name="connsiteX3" fmla="*/ 24 w 781426"/>
                <a:gd name="connsiteY3" fmla="*/ 947651 h 4056611"/>
                <a:gd name="connsiteX4" fmla="*/ 374096 w 781426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22 w 756463"/>
                <a:gd name="connsiteY0" fmla="*/ 4056611 h 4056611"/>
                <a:gd name="connsiteX1" fmla="*/ 756458 w 756463"/>
                <a:gd name="connsiteY1" fmla="*/ 3034145 h 4056611"/>
                <a:gd name="connsiteX2" fmla="*/ 349134 w 756463"/>
                <a:gd name="connsiteY2" fmla="*/ 2028305 h 4056611"/>
                <a:gd name="connsiteX3" fmla="*/ 0 w 756463"/>
                <a:gd name="connsiteY3" fmla="*/ 980902 h 4056611"/>
                <a:gd name="connsiteX4" fmla="*/ 349134 w 756463"/>
                <a:gd name="connsiteY4" fmla="*/ 0 h 4056611"/>
                <a:gd name="connsiteX0" fmla="*/ 340872 w 756513"/>
                <a:gd name="connsiteY0" fmla="*/ 4066136 h 4066136"/>
                <a:gd name="connsiteX1" fmla="*/ 756508 w 756513"/>
                <a:gd name="connsiteY1" fmla="*/ 3043670 h 4066136"/>
                <a:gd name="connsiteX2" fmla="*/ 349184 w 756513"/>
                <a:gd name="connsiteY2" fmla="*/ 2037830 h 4066136"/>
                <a:gd name="connsiteX3" fmla="*/ 50 w 756513"/>
                <a:gd name="connsiteY3" fmla="*/ 990427 h 4066136"/>
                <a:gd name="connsiteX4" fmla="*/ 330134 w 756513"/>
                <a:gd name="connsiteY4" fmla="*/ 0 h 4066136"/>
                <a:gd name="connsiteX0" fmla="*/ 340825 w 756466"/>
                <a:gd name="connsiteY0" fmla="*/ 4051849 h 4051849"/>
                <a:gd name="connsiteX1" fmla="*/ 756461 w 756466"/>
                <a:gd name="connsiteY1" fmla="*/ 3029383 h 4051849"/>
                <a:gd name="connsiteX2" fmla="*/ 349137 w 756466"/>
                <a:gd name="connsiteY2" fmla="*/ 2023543 h 4051849"/>
                <a:gd name="connsiteX3" fmla="*/ 3 w 756466"/>
                <a:gd name="connsiteY3" fmla="*/ 976140 h 4051849"/>
                <a:gd name="connsiteX4" fmla="*/ 344375 w 756466"/>
                <a:gd name="connsiteY4" fmla="*/ 0 h 4051849"/>
                <a:gd name="connsiteX0" fmla="*/ 340872 w 756513"/>
                <a:gd name="connsiteY0" fmla="*/ 4070899 h 4070899"/>
                <a:gd name="connsiteX1" fmla="*/ 756508 w 756513"/>
                <a:gd name="connsiteY1" fmla="*/ 3048433 h 4070899"/>
                <a:gd name="connsiteX2" fmla="*/ 349184 w 756513"/>
                <a:gd name="connsiteY2" fmla="*/ 2042593 h 4070899"/>
                <a:gd name="connsiteX3" fmla="*/ 50 w 756513"/>
                <a:gd name="connsiteY3" fmla="*/ 995190 h 4070899"/>
                <a:gd name="connsiteX4" fmla="*/ 330135 w 756513"/>
                <a:gd name="connsiteY4" fmla="*/ 0 h 4070899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42204"/>
                <a:gd name="connsiteY0" fmla="*/ 4056611 h 4056611"/>
                <a:gd name="connsiteX1" fmla="*/ 742199 w 742204"/>
                <a:gd name="connsiteY1" fmla="*/ 3029383 h 4056611"/>
                <a:gd name="connsiteX2" fmla="*/ 349162 w 742204"/>
                <a:gd name="connsiteY2" fmla="*/ 2028305 h 4056611"/>
                <a:gd name="connsiteX3" fmla="*/ 28 w 742204"/>
                <a:gd name="connsiteY3" fmla="*/ 980902 h 4056611"/>
                <a:gd name="connsiteX4" fmla="*/ 334875 w 742204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46 w 742199"/>
                <a:gd name="connsiteY0" fmla="*/ 4056611 h 4056611"/>
                <a:gd name="connsiteX1" fmla="*/ 742195 w 742199"/>
                <a:gd name="connsiteY1" fmla="*/ 3029383 h 4056611"/>
                <a:gd name="connsiteX2" fmla="*/ 349158 w 742199"/>
                <a:gd name="connsiteY2" fmla="*/ 2028305 h 4056611"/>
                <a:gd name="connsiteX3" fmla="*/ 24 w 742199"/>
                <a:gd name="connsiteY3" fmla="*/ 980902 h 4056611"/>
                <a:gd name="connsiteX4" fmla="*/ 334871 w 742199"/>
                <a:gd name="connsiteY4" fmla="*/ 0 h 4056611"/>
                <a:gd name="connsiteX0" fmla="*/ 340846 w 722061"/>
                <a:gd name="connsiteY0" fmla="*/ 4056611 h 4056611"/>
                <a:gd name="connsiteX1" fmla="*/ 722056 w 722061"/>
                <a:gd name="connsiteY1" fmla="*/ 3044455 h 4056611"/>
                <a:gd name="connsiteX2" fmla="*/ 349158 w 722061"/>
                <a:gd name="connsiteY2" fmla="*/ 2028305 h 4056611"/>
                <a:gd name="connsiteX3" fmla="*/ 24 w 722061"/>
                <a:gd name="connsiteY3" fmla="*/ 980902 h 4056611"/>
                <a:gd name="connsiteX4" fmla="*/ 334871 w 722061"/>
                <a:gd name="connsiteY4" fmla="*/ 0 h 4056611"/>
                <a:gd name="connsiteX0" fmla="*/ 360982 w 742197"/>
                <a:gd name="connsiteY0" fmla="*/ 4056611 h 4056611"/>
                <a:gd name="connsiteX1" fmla="*/ 742192 w 742197"/>
                <a:gd name="connsiteY1" fmla="*/ 3044455 h 4056611"/>
                <a:gd name="connsiteX2" fmla="*/ 369294 w 742197"/>
                <a:gd name="connsiteY2" fmla="*/ 2028305 h 4056611"/>
                <a:gd name="connsiteX3" fmla="*/ 21 w 742197"/>
                <a:gd name="connsiteY3" fmla="*/ 980902 h 4056611"/>
                <a:gd name="connsiteX4" fmla="*/ 355007 w 742197"/>
                <a:gd name="connsiteY4" fmla="*/ 0 h 4056611"/>
                <a:gd name="connsiteX0" fmla="*/ 361115 w 742424"/>
                <a:gd name="connsiteY0" fmla="*/ 4056611 h 4056611"/>
                <a:gd name="connsiteX1" fmla="*/ 742325 w 742424"/>
                <a:gd name="connsiteY1" fmla="*/ 3044455 h 4056611"/>
                <a:gd name="connsiteX2" fmla="*/ 394600 w 742424"/>
                <a:gd name="connsiteY2" fmla="*/ 2033329 h 4056611"/>
                <a:gd name="connsiteX3" fmla="*/ 154 w 742424"/>
                <a:gd name="connsiteY3" fmla="*/ 980902 h 4056611"/>
                <a:gd name="connsiteX4" fmla="*/ 355140 w 742424"/>
                <a:gd name="connsiteY4" fmla="*/ 0 h 4056611"/>
                <a:gd name="connsiteX0" fmla="*/ 361115 w 742445"/>
                <a:gd name="connsiteY0" fmla="*/ 4056611 h 4056611"/>
                <a:gd name="connsiteX1" fmla="*/ 742325 w 742445"/>
                <a:gd name="connsiteY1" fmla="*/ 3044455 h 4056611"/>
                <a:gd name="connsiteX2" fmla="*/ 394600 w 742445"/>
                <a:gd name="connsiteY2" fmla="*/ 2033329 h 4056611"/>
                <a:gd name="connsiteX3" fmla="*/ 154 w 742445"/>
                <a:gd name="connsiteY3" fmla="*/ 980902 h 4056611"/>
                <a:gd name="connsiteX4" fmla="*/ 355140 w 742445"/>
                <a:gd name="connsiteY4" fmla="*/ 0 h 4056611"/>
                <a:gd name="connsiteX0" fmla="*/ 360970 w 742300"/>
                <a:gd name="connsiteY0" fmla="*/ 4056611 h 4056611"/>
                <a:gd name="connsiteX1" fmla="*/ 742180 w 742300"/>
                <a:gd name="connsiteY1" fmla="*/ 3044455 h 4056611"/>
                <a:gd name="connsiteX2" fmla="*/ 394455 w 742300"/>
                <a:gd name="connsiteY2" fmla="*/ 2033329 h 4056611"/>
                <a:gd name="connsiteX3" fmla="*/ 9 w 742300"/>
                <a:gd name="connsiteY3" fmla="*/ 980902 h 4056611"/>
                <a:gd name="connsiteX4" fmla="*/ 354995 w 742300"/>
                <a:gd name="connsiteY4" fmla="*/ 0 h 4056611"/>
                <a:gd name="connsiteX0" fmla="*/ 376074 w 742217"/>
                <a:gd name="connsiteY0" fmla="*/ 4066659 h 4066659"/>
                <a:gd name="connsiteX1" fmla="*/ 742180 w 742217"/>
                <a:gd name="connsiteY1" fmla="*/ 3044455 h 4066659"/>
                <a:gd name="connsiteX2" fmla="*/ 394455 w 742217"/>
                <a:gd name="connsiteY2" fmla="*/ 2033329 h 4066659"/>
                <a:gd name="connsiteX3" fmla="*/ 9 w 742217"/>
                <a:gd name="connsiteY3" fmla="*/ 980902 h 4066659"/>
                <a:gd name="connsiteX4" fmla="*/ 354995 w 742217"/>
                <a:gd name="connsiteY4" fmla="*/ 0 h 4066659"/>
                <a:gd name="connsiteX0" fmla="*/ 376083 w 742226"/>
                <a:gd name="connsiteY0" fmla="*/ 4066659 h 4066659"/>
                <a:gd name="connsiteX1" fmla="*/ 742189 w 742226"/>
                <a:gd name="connsiteY1" fmla="*/ 3044455 h 4066659"/>
                <a:gd name="connsiteX2" fmla="*/ 394464 w 742226"/>
                <a:gd name="connsiteY2" fmla="*/ 2033329 h 4066659"/>
                <a:gd name="connsiteX3" fmla="*/ 18 w 742226"/>
                <a:gd name="connsiteY3" fmla="*/ 980902 h 4066659"/>
                <a:gd name="connsiteX4" fmla="*/ 380176 w 742226"/>
                <a:gd name="connsiteY4" fmla="*/ 0 h 4066659"/>
                <a:gd name="connsiteX0" fmla="*/ 376246 w 742389"/>
                <a:gd name="connsiteY0" fmla="*/ 4066659 h 4066659"/>
                <a:gd name="connsiteX1" fmla="*/ 742352 w 742389"/>
                <a:gd name="connsiteY1" fmla="*/ 3044455 h 4066659"/>
                <a:gd name="connsiteX2" fmla="*/ 394627 w 742389"/>
                <a:gd name="connsiteY2" fmla="*/ 2033329 h 4066659"/>
                <a:gd name="connsiteX3" fmla="*/ 181 w 742389"/>
                <a:gd name="connsiteY3" fmla="*/ 980902 h 4066659"/>
                <a:gd name="connsiteX4" fmla="*/ 380339 w 742389"/>
                <a:gd name="connsiteY4" fmla="*/ 0 h 406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389" h="4066659">
                  <a:moveTo>
                    <a:pt x="376246" y="4066659"/>
                  </a:moveTo>
                  <a:cubicBezTo>
                    <a:pt x="584756" y="3724451"/>
                    <a:pt x="739289" y="3383343"/>
                    <a:pt x="742352" y="3044455"/>
                  </a:cubicBezTo>
                  <a:cubicBezTo>
                    <a:pt x="745415" y="2705567"/>
                    <a:pt x="558598" y="2332036"/>
                    <a:pt x="394627" y="2033329"/>
                  </a:cubicBezTo>
                  <a:cubicBezTo>
                    <a:pt x="230656" y="1734622"/>
                    <a:pt x="-7507" y="1370032"/>
                    <a:pt x="181" y="980902"/>
                  </a:cubicBezTo>
                  <a:cubicBezTo>
                    <a:pt x="7869" y="591772"/>
                    <a:pt x="223263" y="323850"/>
                    <a:pt x="380339" y="0"/>
                  </a:cubicBezTo>
                </a:path>
              </a:pathLst>
            </a:custGeom>
            <a:noFill/>
            <a:ln w="31750"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13785" y="1687484"/>
            <a:ext cx="1393521" cy="4056611"/>
            <a:chOff x="4513785" y="1687484"/>
            <a:chExt cx="1393521" cy="405661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501153" y="4575207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01153" y="4575207"/>
                  <a:ext cx="406153" cy="46166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Freeform 3"/>
            <p:cNvSpPr/>
            <p:nvPr/>
          </p:nvSpPr>
          <p:spPr>
            <a:xfrm>
              <a:off x="4513785" y="1687484"/>
              <a:ext cx="742199" cy="4056611"/>
            </a:xfrm>
            <a:custGeom>
              <a:avLst/>
              <a:gdLst>
                <a:gd name="connsiteX0" fmla="*/ 365784 w 781426"/>
                <a:gd name="connsiteY0" fmla="*/ 4056611 h 4056611"/>
                <a:gd name="connsiteX1" fmla="*/ 781420 w 781426"/>
                <a:gd name="connsiteY1" fmla="*/ 3034145 h 4056611"/>
                <a:gd name="connsiteX2" fmla="*/ 357471 w 781426"/>
                <a:gd name="connsiteY2" fmla="*/ 2028305 h 4056611"/>
                <a:gd name="connsiteX3" fmla="*/ 24 w 781426"/>
                <a:gd name="connsiteY3" fmla="*/ 947651 h 4056611"/>
                <a:gd name="connsiteX4" fmla="*/ 374096 w 781426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50 w 756492"/>
                <a:gd name="connsiteY0" fmla="*/ 4056611 h 4056611"/>
                <a:gd name="connsiteX1" fmla="*/ 756486 w 756492"/>
                <a:gd name="connsiteY1" fmla="*/ 3034145 h 4056611"/>
                <a:gd name="connsiteX2" fmla="*/ 332537 w 756492"/>
                <a:gd name="connsiteY2" fmla="*/ 2028305 h 4056611"/>
                <a:gd name="connsiteX3" fmla="*/ 28 w 756492"/>
                <a:gd name="connsiteY3" fmla="*/ 980902 h 4056611"/>
                <a:gd name="connsiteX4" fmla="*/ 349162 w 756492"/>
                <a:gd name="connsiteY4" fmla="*/ 0 h 4056611"/>
                <a:gd name="connsiteX0" fmla="*/ 340822 w 756463"/>
                <a:gd name="connsiteY0" fmla="*/ 4056611 h 4056611"/>
                <a:gd name="connsiteX1" fmla="*/ 756458 w 756463"/>
                <a:gd name="connsiteY1" fmla="*/ 3034145 h 4056611"/>
                <a:gd name="connsiteX2" fmla="*/ 349134 w 756463"/>
                <a:gd name="connsiteY2" fmla="*/ 2028305 h 4056611"/>
                <a:gd name="connsiteX3" fmla="*/ 0 w 756463"/>
                <a:gd name="connsiteY3" fmla="*/ 980902 h 4056611"/>
                <a:gd name="connsiteX4" fmla="*/ 349134 w 756463"/>
                <a:gd name="connsiteY4" fmla="*/ 0 h 4056611"/>
                <a:gd name="connsiteX0" fmla="*/ 340872 w 756513"/>
                <a:gd name="connsiteY0" fmla="*/ 4066136 h 4066136"/>
                <a:gd name="connsiteX1" fmla="*/ 756508 w 756513"/>
                <a:gd name="connsiteY1" fmla="*/ 3043670 h 4066136"/>
                <a:gd name="connsiteX2" fmla="*/ 349184 w 756513"/>
                <a:gd name="connsiteY2" fmla="*/ 2037830 h 4066136"/>
                <a:gd name="connsiteX3" fmla="*/ 50 w 756513"/>
                <a:gd name="connsiteY3" fmla="*/ 990427 h 4066136"/>
                <a:gd name="connsiteX4" fmla="*/ 330134 w 756513"/>
                <a:gd name="connsiteY4" fmla="*/ 0 h 4066136"/>
                <a:gd name="connsiteX0" fmla="*/ 340825 w 756466"/>
                <a:gd name="connsiteY0" fmla="*/ 4051849 h 4051849"/>
                <a:gd name="connsiteX1" fmla="*/ 756461 w 756466"/>
                <a:gd name="connsiteY1" fmla="*/ 3029383 h 4051849"/>
                <a:gd name="connsiteX2" fmla="*/ 349137 w 756466"/>
                <a:gd name="connsiteY2" fmla="*/ 2023543 h 4051849"/>
                <a:gd name="connsiteX3" fmla="*/ 3 w 756466"/>
                <a:gd name="connsiteY3" fmla="*/ 976140 h 4051849"/>
                <a:gd name="connsiteX4" fmla="*/ 344375 w 756466"/>
                <a:gd name="connsiteY4" fmla="*/ 0 h 4051849"/>
                <a:gd name="connsiteX0" fmla="*/ 340872 w 756513"/>
                <a:gd name="connsiteY0" fmla="*/ 4070899 h 4070899"/>
                <a:gd name="connsiteX1" fmla="*/ 756508 w 756513"/>
                <a:gd name="connsiteY1" fmla="*/ 3048433 h 4070899"/>
                <a:gd name="connsiteX2" fmla="*/ 349184 w 756513"/>
                <a:gd name="connsiteY2" fmla="*/ 2042593 h 4070899"/>
                <a:gd name="connsiteX3" fmla="*/ 50 w 756513"/>
                <a:gd name="connsiteY3" fmla="*/ 995190 h 4070899"/>
                <a:gd name="connsiteX4" fmla="*/ 330135 w 756513"/>
                <a:gd name="connsiteY4" fmla="*/ 0 h 4070899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56491"/>
                <a:gd name="connsiteY0" fmla="*/ 4056611 h 4056611"/>
                <a:gd name="connsiteX1" fmla="*/ 756486 w 756491"/>
                <a:gd name="connsiteY1" fmla="*/ 3034145 h 4056611"/>
                <a:gd name="connsiteX2" fmla="*/ 349162 w 756491"/>
                <a:gd name="connsiteY2" fmla="*/ 2028305 h 4056611"/>
                <a:gd name="connsiteX3" fmla="*/ 28 w 756491"/>
                <a:gd name="connsiteY3" fmla="*/ 980902 h 4056611"/>
                <a:gd name="connsiteX4" fmla="*/ 334875 w 756491"/>
                <a:gd name="connsiteY4" fmla="*/ 0 h 4056611"/>
                <a:gd name="connsiteX0" fmla="*/ 340850 w 742204"/>
                <a:gd name="connsiteY0" fmla="*/ 4056611 h 4056611"/>
                <a:gd name="connsiteX1" fmla="*/ 742199 w 742204"/>
                <a:gd name="connsiteY1" fmla="*/ 3029383 h 4056611"/>
                <a:gd name="connsiteX2" fmla="*/ 349162 w 742204"/>
                <a:gd name="connsiteY2" fmla="*/ 2028305 h 4056611"/>
                <a:gd name="connsiteX3" fmla="*/ 28 w 742204"/>
                <a:gd name="connsiteY3" fmla="*/ 980902 h 4056611"/>
                <a:gd name="connsiteX4" fmla="*/ 334875 w 742204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50 w 742203"/>
                <a:gd name="connsiteY0" fmla="*/ 4056611 h 4056611"/>
                <a:gd name="connsiteX1" fmla="*/ 742199 w 742203"/>
                <a:gd name="connsiteY1" fmla="*/ 3029383 h 4056611"/>
                <a:gd name="connsiteX2" fmla="*/ 349162 w 742203"/>
                <a:gd name="connsiteY2" fmla="*/ 2028305 h 4056611"/>
                <a:gd name="connsiteX3" fmla="*/ 28 w 742203"/>
                <a:gd name="connsiteY3" fmla="*/ 980902 h 4056611"/>
                <a:gd name="connsiteX4" fmla="*/ 334875 w 742203"/>
                <a:gd name="connsiteY4" fmla="*/ 0 h 4056611"/>
                <a:gd name="connsiteX0" fmla="*/ 340846 w 742199"/>
                <a:gd name="connsiteY0" fmla="*/ 4056611 h 4056611"/>
                <a:gd name="connsiteX1" fmla="*/ 742195 w 742199"/>
                <a:gd name="connsiteY1" fmla="*/ 3029383 h 4056611"/>
                <a:gd name="connsiteX2" fmla="*/ 349158 w 742199"/>
                <a:gd name="connsiteY2" fmla="*/ 2028305 h 4056611"/>
                <a:gd name="connsiteX3" fmla="*/ 24 w 742199"/>
                <a:gd name="connsiteY3" fmla="*/ 980902 h 4056611"/>
                <a:gd name="connsiteX4" fmla="*/ 334871 w 742199"/>
                <a:gd name="connsiteY4" fmla="*/ 0 h 4056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99" h="4056611">
                  <a:moveTo>
                    <a:pt x="340846" y="4056611"/>
                  </a:moveTo>
                  <a:cubicBezTo>
                    <a:pt x="549356" y="3714403"/>
                    <a:pt x="740810" y="3367434"/>
                    <a:pt x="742195" y="3029383"/>
                  </a:cubicBezTo>
                  <a:cubicBezTo>
                    <a:pt x="743580" y="2691332"/>
                    <a:pt x="453803" y="2217318"/>
                    <a:pt x="349158" y="2028305"/>
                  </a:cubicBezTo>
                  <a:cubicBezTo>
                    <a:pt x="244513" y="1839292"/>
                    <a:pt x="2405" y="1409441"/>
                    <a:pt x="24" y="980902"/>
                  </a:cubicBezTo>
                  <a:cubicBezTo>
                    <a:pt x="-2357" y="552363"/>
                    <a:pt x="177795" y="323850"/>
                    <a:pt x="334871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4310525" y="4341170"/>
            <a:ext cx="389466" cy="804333"/>
          </a:xfrm>
          <a:prstGeom prst="ellipse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286512" y="4649561"/>
            <a:ext cx="835433" cy="461665"/>
            <a:chOff x="6879233" y="4441623"/>
            <a:chExt cx="835433" cy="46166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308513" y="4441623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08513" y="4441623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Freeform 20"/>
            <p:cNvSpPr/>
            <p:nvPr/>
          </p:nvSpPr>
          <p:spPr>
            <a:xfrm flipH="1" flipV="1">
              <a:off x="6879233" y="4575207"/>
              <a:ext cx="492307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07423" y="2440332"/>
            <a:ext cx="827966" cy="461665"/>
            <a:chOff x="3129619" y="2414694"/>
            <a:chExt cx="827966" cy="46166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3129619" y="241469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9619" y="241469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Freeform 22"/>
            <p:cNvSpPr/>
            <p:nvPr/>
          </p:nvSpPr>
          <p:spPr>
            <a:xfrm flipV="1">
              <a:off x="3468419" y="2584717"/>
              <a:ext cx="489166" cy="9430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57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-0.08021 -0.00023 " pathEditMode="relative" rAng="0" ptsTypes="AA">
                                      <p:cBhvr>
                                        <p:cTn id="6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CP Phase on the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85" y="157037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th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e CP phase,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2225" y="1637725"/>
            <a:ext cx="26915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See LBL talks on </a:t>
            </a:r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NOvA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Niner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T2K by Christodoulou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MINOS+ by Flanagan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DUNE by Buchanan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Hyper-K by Tanaka</a:t>
            </a:r>
          </a:p>
          <a:p>
            <a:endParaRPr lang="en-US" sz="1600" dirty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See Reactor talks on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RENO by </a:t>
            </a:r>
            <a:r>
              <a:rPr lang="en-US" sz="1600" dirty="0" err="1" smtClean="0">
                <a:solidFill>
                  <a:srgbClr val="FF6600"/>
                </a:solidFill>
              </a:rPr>
              <a:t>Joo</a:t>
            </a:r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Double </a:t>
            </a:r>
            <a:r>
              <a:rPr lang="en-US" sz="1600" dirty="0" err="1" smtClean="0">
                <a:solidFill>
                  <a:srgbClr val="FF6600"/>
                </a:solidFill>
              </a:rPr>
              <a:t>Chooz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Sharankova</a:t>
            </a:r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Daya</a:t>
            </a:r>
            <a:r>
              <a:rPr lang="en-US" sz="1600" dirty="0" smtClean="0">
                <a:solidFill>
                  <a:srgbClr val="FF6600"/>
                </a:solidFill>
              </a:rPr>
              <a:t> Bay by </a:t>
            </a:r>
            <a:r>
              <a:rPr lang="en-US" sz="1600" dirty="0" err="1" smtClean="0">
                <a:solidFill>
                  <a:srgbClr val="FF6600"/>
                </a:solidFill>
              </a:rPr>
              <a:t>Grassi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1690689"/>
            <a:ext cx="169333" cy="4023360"/>
          </a:xfrm>
          <a:prstGeom prst="rect">
            <a:avLst/>
          </a:prstGeom>
          <a:solidFill>
            <a:srgbClr val="729FC4">
              <a:alpha val="50000"/>
            </a:srgbClr>
          </a:solidFill>
          <a:ln w="19050">
            <a:solidFill>
              <a:srgbClr val="729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66007" y="2633791"/>
            <a:ext cx="3483032" cy="923330"/>
            <a:chOff x="266007" y="2633791"/>
            <a:chExt cx="3483032" cy="923330"/>
          </a:xfrm>
        </p:grpSpPr>
        <p:sp>
          <p:nvSpPr>
            <p:cNvPr id="5" name="TextBox 4"/>
            <p:cNvSpPr txBox="1"/>
            <p:nvPr/>
          </p:nvSpPr>
          <p:spPr>
            <a:xfrm>
              <a:off x="266007" y="2633791"/>
              <a:ext cx="1650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60000"/>
                  </a:solidFill>
                </a:rPr>
                <a:t>Reactor Measurement of sin</a:t>
              </a:r>
              <a:r>
                <a:rPr lang="en-US" baseline="30000" dirty="0" smtClean="0">
                  <a:solidFill>
                    <a:srgbClr val="660000"/>
                  </a:solidFill>
                </a:rPr>
                <a:t>2</a:t>
              </a:r>
              <a:r>
                <a:rPr lang="en-US" dirty="0" smtClean="0">
                  <a:solidFill>
                    <a:srgbClr val="660000"/>
                  </a:solidFill>
                </a:rPr>
                <a:t>2</a:t>
              </a:r>
              <a:r>
                <a:rPr lang="el-GR" dirty="0" smtClean="0">
                  <a:solidFill>
                    <a:srgbClr val="660000"/>
                  </a:solidFill>
                </a:rPr>
                <a:t>θ</a:t>
              </a:r>
              <a:r>
                <a:rPr lang="en-US" baseline="-25000" dirty="0" smtClean="0">
                  <a:solidFill>
                    <a:srgbClr val="660000"/>
                  </a:solidFill>
                </a:rPr>
                <a:t>13</a:t>
              </a:r>
              <a:r>
                <a:rPr lang="en-US" dirty="0" smtClean="0">
                  <a:solidFill>
                    <a:srgbClr val="660000"/>
                  </a:solidFill>
                </a:rPr>
                <a:t> </a:t>
              </a:r>
              <a:endParaRPr lang="en-US" dirty="0">
                <a:solidFill>
                  <a:srgbClr val="660000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642174" y="3106801"/>
              <a:ext cx="2106865" cy="342980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66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653067" y="2473831"/>
                <a:ext cx="4061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rgbClr val="3333FF"/>
                          </a:solidFill>
                          <a:latin typeface="Cambria Math"/>
                        </a:rPr>
                        <m:t>ν</m:t>
                      </m:r>
                    </m:oMath>
                  </m:oMathPara>
                </a14:m>
                <a:endParaRPr lang="en-US" sz="2400" dirty="0">
                  <a:solidFill>
                    <a:srgbClr val="3333FF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3067" y="2473831"/>
                <a:ext cx="406153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eform 12"/>
          <p:cNvSpPr/>
          <p:nvPr/>
        </p:nvSpPr>
        <p:spPr>
          <a:xfrm flipH="1" flipV="1">
            <a:off x="5278681" y="2635562"/>
            <a:ext cx="479128" cy="86926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3333FF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5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Nuances of </a:t>
            </a:r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l-GR" dirty="0" smtClean="0"/>
              <a:t>→ν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07647" y="855799"/>
                <a:ext cx="8366333" cy="55796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Recall, 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𝑒𝑒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  <a:endParaRPr lang="en-US" altLang="en-US" sz="2400" dirty="0" smtClean="0">
                  <a:solidFill>
                    <a:schemeClr val="tx1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Appearance Probability (in vacuum):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n-US" altLang="en-US" sz="2400" i="1" baseline="-250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e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 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en-US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</a:t>
                </a:r>
                <a:r>
                  <a:rPr lang="en-US" altLang="en-US" sz="2400" baseline="30000" dirty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2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∓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 </a:t>
                </a:r>
                <a:r>
                  <a:rPr lang="el-GR" altLang="en-US" sz="2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sin(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            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en-US" sz="24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cos </a:t>
                </a:r>
                <a:r>
                  <a:rPr lang="el-GR" altLang="en-US" sz="2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cos(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4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4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 lvl="1"/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with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J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cos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12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13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sin2</a:t>
                </a:r>
                <a:r>
                  <a:rPr lang="el-GR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θ</a:t>
                </a:r>
                <a:r>
                  <a:rPr lang="en-US" altLang="en-US" sz="2000" baseline="-25000" dirty="0">
                    <a:solidFill>
                      <a:schemeClr val="tx1"/>
                    </a:solidFill>
                    <a:latin typeface="Times New Roman" pitchFamily="18" charset="0"/>
                  </a:rPr>
                  <a:t>23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0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r>
                      <a:rPr lang="en-US" altLang="en-US" sz="2000" b="0" i="0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sin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>
                    <a:solidFill>
                      <a:schemeClr val="tx1"/>
                    </a:solidFill>
                    <a:latin typeface="Times New Roman" pitchFamily="18" charset="0"/>
                  </a:rPr>
                  <a:t>) sin(</a:t>
                </a:r>
                <a14:m>
                  <m:oMath xmlns:m="http://schemas.openxmlformats.org/officeDocument/2006/math">
                    <m:r>
                      <a:rPr lang="en-US" altLang="en-US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 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/4</a:t>
                </a:r>
                <a:r>
                  <a:rPr lang="en-US" altLang="en-US" sz="2000" i="1" dirty="0" smtClean="0">
                    <a:solidFill>
                      <a:schemeClr val="tx1"/>
                    </a:solidFill>
                    <a:latin typeface="Times New Roman" pitchFamily="18" charset="0"/>
                  </a:rPr>
                  <a:t>E</a:t>
                </a:r>
                <a:r>
                  <a:rPr lang="en-US" altLang="en-US" sz="2000" dirty="0" smtClean="0">
                    <a:solidFill>
                      <a:schemeClr val="tx1"/>
                    </a:solidFill>
                    <a:latin typeface="Times New Roman" pitchFamily="18" charset="0"/>
                  </a:rPr>
                  <a:t>)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The </a:t>
                </a:r>
                <a:r>
                  <a:rPr lang="el-GR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μ</a:t>
                </a:r>
                <a:r>
                  <a:rPr lang="en-US" altLang="en-US" sz="2400" dirty="0" smtClean="0">
                    <a:solidFill>
                      <a:srgbClr val="2A3674"/>
                    </a:solidFill>
                    <a:latin typeface="Times New Roman" pitchFamily="18" charset="0"/>
                  </a:rPr>
                  <a:t> Disappearance </a:t>
                </a:r>
                <a:r>
                  <a:rPr lang="en-US" altLang="en-US" sz="2400" dirty="0">
                    <a:solidFill>
                      <a:srgbClr val="2A3674"/>
                    </a:solidFill>
                    <a:latin typeface="Times New Roman" pitchFamily="18" charset="0"/>
                  </a:rPr>
                  <a:t>Probability:</a:t>
                </a:r>
              </a:p>
              <a:p>
                <a:pPr lvl="1">
                  <a:spcAft>
                    <a:spcPts val="1200"/>
                  </a:spcAft>
                </a:pPr>
                <a:r>
                  <a:rPr lang="en-US" altLang="en-US" sz="2400" dirty="0">
                    <a:latin typeface="Times New Roman" pitchFamily="18" charset="0"/>
                  </a:rPr>
                  <a:t>P(</a:t>
                </a:r>
                <a:r>
                  <a:rPr lang="el-GR" altLang="en-US" sz="2400" dirty="0" smtClean="0"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baseline="-25000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US" altLang="en-US" sz="2400" dirty="0">
                    <a:latin typeface="Times New Roman" pitchFamily="18" charset="0"/>
                    <a:sym typeface="Symbol" pitchFamily="18" charset="2"/>
                  </a:rPr>
                  <a:t> </a:t>
                </a:r>
                <a:r>
                  <a:rPr lang="el-GR" altLang="en-US" sz="2400" dirty="0" smtClean="0">
                    <a:latin typeface="Times New Roman" pitchFamily="18" charset="0"/>
                    <a:cs typeface="Times New Roman" pitchFamily="18" charset="0"/>
                  </a:rPr>
                  <a:t>ν</a:t>
                </a:r>
                <a:r>
                  <a:rPr lang="el-GR" altLang="en-US" sz="2400" baseline="-25000" dirty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altLang="en-US" sz="2400" i="1" baseline="-25000" dirty="0" smtClean="0">
                    <a:latin typeface="Times New Roman" pitchFamily="18" charset="0"/>
                    <a:sym typeface="Symbol" pitchFamily="18" charset="2"/>
                  </a:rPr>
                  <a:t>   </a:t>
                </a:r>
                <a:r>
                  <a:rPr lang="en-US" altLang="en-US" sz="2400" dirty="0">
                    <a:latin typeface="Times New Roman" pitchFamily="18" charset="0"/>
                    <a:sym typeface="Symbol" pitchFamily="18" charset="2"/>
                  </a:rPr>
                  <a:t>)</a:t>
                </a:r>
                <a:r>
                  <a:rPr lang="en-US" altLang="en-US" sz="2400" dirty="0">
                    <a:latin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altLang="en-US" sz="2400" dirty="0">
                    <a:latin typeface="Times New Roman" pitchFamily="18" charset="0"/>
                  </a:rPr>
                  <a:t> sin</a:t>
                </a:r>
                <a:r>
                  <a:rPr lang="en-US" altLang="en-US" sz="2400" baseline="30000" dirty="0"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latin typeface="Times New Roman" pitchFamily="18" charset="0"/>
                  </a:rPr>
                  <a:t>2</a:t>
                </a:r>
                <a:r>
                  <a:rPr lang="el-GR" altLang="en-US" sz="2400" dirty="0" smtClean="0">
                    <a:latin typeface="Times New Roman" pitchFamily="18" charset="0"/>
                  </a:rPr>
                  <a:t>θ</a:t>
                </a:r>
                <a:r>
                  <a:rPr lang="en-US" altLang="en-US" sz="2400" baseline="-25000" dirty="0" smtClean="0">
                    <a:latin typeface="Times New Roman" pitchFamily="18" charset="0"/>
                  </a:rPr>
                  <a:t>23</a:t>
                </a:r>
                <a:r>
                  <a:rPr lang="en-US" altLang="en-US" sz="2400" dirty="0" smtClean="0">
                    <a:latin typeface="Times New Roman" pitchFamily="18" charset="0"/>
                  </a:rPr>
                  <a:t> </a:t>
                </a:r>
                <a:r>
                  <a:rPr lang="en-US" altLang="en-US" sz="2400" dirty="0">
                    <a:latin typeface="Times New Roman" pitchFamily="18" charset="0"/>
                  </a:rPr>
                  <a:t>sin</a:t>
                </a:r>
                <a:r>
                  <a:rPr lang="en-US" altLang="en-US" sz="2400" baseline="30000" dirty="0">
                    <a:latin typeface="Times New Roman" pitchFamily="18" charset="0"/>
                  </a:rPr>
                  <a:t>2</a:t>
                </a:r>
                <a:r>
                  <a:rPr lang="en-US" altLang="en-US" sz="2400" dirty="0">
                    <a:latin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 smtClean="0">
                            <a:latin typeface="Cambria Math"/>
                            <a:ea typeface="Cambria Math"/>
                          </a:rPr>
                          <m:t>𝜇𝜇</m:t>
                        </m:r>
                      </m:sub>
                      <m:sup>
                        <m:r>
                          <a:rPr lang="en-US" alt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latin typeface="Times New Roman" pitchFamily="18" charset="0"/>
                  </a:rPr>
                  <a:t> </a:t>
                </a:r>
                <a:r>
                  <a:rPr lang="en-US" altLang="en-US" sz="2400" i="1" dirty="0">
                    <a:latin typeface="Times New Roman" pitchFamily="18" charset="0"/>
                  </a:rPr>
                  <a:t>L</a:t>
                </a:r>
                <a:r>
                  <a:rPr lang="en-US" altLang="en-US" sz="2400" dirty="0">
                    <a:latin typeface="Times New Roman" pitchFamily="18" charset="0"/>
                  </a:rPr>
                  <a:t>/4</a:t>
                </a:r>
                <a:r>
                  <a:rPr lang="en-US" altLang="en-US" sz="2400" i="1" dirty="0">
                    <a:latin typeface="Times New Roman" pitchFamily="18" charset="0"/>
                  </a:rPr>
                  <a:t>E</a:t>
                </a:r>
                <a:r>
                  <a:rPr lang="en-US" altLang="en-US" sz="2400" dirty="0">
                    <a:latin typeface="Times New Roman" pitchFamily="18" charset="0"/>
                  </a:rPr>
                  <a:t>) </a:t>
                </a:r>
              </a:p>
              <a:p>
                <a:endParaRPr lang="en-US" alt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7" y="855799"/>
                <a:ext cx="8366333" cy="5579604"/>
              </a:xfrm>
              <a:prstGeom prst="rect">
                <a:avLst/>
              </a:prstGeom>
              <a:blipFill rotWithShape="1">
                <a:blip r:embed="rId3"/>
                <a:stretch>
                  <a:fillRect l="-1092" t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1574565" y="156815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80" y="1562361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26055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9" y="1568153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394" y="2613162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6714309" y="2364208"/>
            <a:ext cx="2342600" cy="369332"/>
            <a:chOff x="6714309" y="2364208"/>
            <a:chExt cx="2342600" cy="369332"/>
          </a:xfrm>
        </p:grpSpPr>
        <p:sp>
          <p:nvSpPr>
            <p:cNvPr id="16" name="TextBox 15"/>
            <p:cNvSpPr txBox="1"/>
            <p:nvPr/>
          </p:nvSpPr>
          <p:spPr>
            <a:xfrm>
              <a:off x="7176834" y="2364208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Atmospheric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 flipH="1">
              <a:off x="6714309" y="2559854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14309" y="2939144"/>
            <a:ext cx="2368679" cy="369332"/>
            <a:chOff x="6714309" y="2939144"/>
            <a:chExt cx="2368679" cy="369332"/>
          </a:xfrm>
        </p:grpSpPr>
        <p:sp>
          <p:nvSpPr>
            <p:cNvPr id="18" name="Freeform 17"/>
            <p:cNvSpPr/>
            <p:nvPr/>
          </p:nvSpPr>
          <p:spPr>
            <a:xfrm flipH="1">
              <a:off x="6714309" y="3113517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02913" y="2939144"/>
              <a:ext cx="1880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Solar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5756" y="3625665"/>
            <a:ext cx="2987650" cy="601819"/>
            <a:chOff x="5755756" y="3625665"/>
            <a:chExt cx="2987650" cy="601819"/>
          </a:xfrm>
        </p:grpSpPr>
        <p:sp>
          <p:nvSpPr>
            <p:cNvPr id="20" name="Freeform 19"/>
            <p:cNvSpPr/>
            <p:nvPr/>
          </p:nvSpPr>
          <p:spPr>
            <a:xfrm flipH="1">
              <a:off x="5755756" y="4052128"/>
              <a:ext cx="488604" cy="45719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 flipV="1">
              <a:off x="5755756" y="3625665"/>
              <a:ext cx="488604" cy="417153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2875" y="3858152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Interference Terms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55756" y="3408883"/>
            <a:ext cx="3362554" cy="369332"/>
            <a:chOff x="5755756" y="3408883"/>
            <a:chExt cx="3362554" cy="369332"/>
          </a:xfrm>
        </p:grpSpPr>
        <p:cxnSp>
          <p:nvCxnSpPr>
            <p:cNvPr id="27" name="Straight Arrow Connector 26"/>
            <p:cNvCxnSpPr>
              <a:endCxn id="21" idx="3"/>
            </p:cNvCxnSpPr>
            <p:nvPr/>
          </p:nvCxnSpPr>
          <p:spPr>
            <a:xfrm flipH="1">
              <a:off x="5755756" y="3586066"/>
              <a:ext cx="897593" cy="45384"/>
            </a:xfrm>
            <a:prstGeom prst="straightConnector1">
              <a:avLst/>
            </a:prstGeom>
            <a:ln w="25400">
              <a:solidFill>
                <a:srgbClr val="FFC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637779" y="3408883"/>
              <a:ext cx="24805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CC00"/>
                  </a:solidFill>
                </a:rPr>
                <a:t>CP Violating</a:t>
              </a:r>
              <a:endParaRPr lang="en-US" dirty="0">
                <a:solidFill>
                  <a:srgbClr val="FFCC0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74736" y="3124401"/>
            <a:ext cx="896567" cy="461665"/>
            <a:chOff x="1474736" y="3124401"/>
            <a:chExt cx="896567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FF6600"/>
                            </a:solidFill>
                            <a:latin typeface="Cambria Math"/>
                          </a:rPr>
                          <m:t>ν</m:t>
                        </m:r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4736" y="3124401"/>
                  <a:ext cx="406153" cy="46166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Freeform 33"/>
            <p:cNvSpPr/>
            <p:nvPr/>
          </p:nvSpPr>
          <p:spPr>
            <a:xfrm>
              <a:off x="1823484" y="3378148"/>
              <a:ext cx="547819" cy="99076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79498" y="3483534"/>
            <a:ext cx="884982" cy="461665"/>
            <a:chOff x="1479498" y="3483534"/>
            <a:chExt cx="884982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l-GR" sz="2400" i="1" smtClean="0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6600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oMath>
                    </m:oMathPara>
                  </a14:m>
                  <a:endParaRPr lang="en-US" sz="24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9498" y="3483534"/>
                  <a:ext cx="406153" cy="46166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Freeform 36"/>
            <p:cNvSpPr/>
            <p:nvPr/>
          </p:nvSpPr>
          <p:spPr>
            <a:xfrm flipV="1">
              <a:off x="1816661" y="3617119"/>
              <a:ext cx="547819" cy="116295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/>
          <p:cNvSpPr/>
          <p:nvPr/>
        </p:nvSpPr>
        <p:spPr>
          <a:xfrm>
            <a:off x="2651760" y="2364208"/>
            <a:ext cx="914400" cy="574936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052" y="5602774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934" y="5605642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1574565" y="5601683"/>
            <a:ext cx="89730" cy="14527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28974" y="5786130"/>
            <a:ext cx="161924" cy="0"/>
          </a:xfrm>
          <a:prstGeom prst="line">
            <a:avLst/>
          </a:prstGeom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68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959270" y="2077481"/>
            <a:ext cx="6553200" cy="249782"/>
          </a:xfrm>
          <a:prstGeom prst="rect">
            <a:avLst/>
          </a:prstGeom>
          <a:solidFill>
            <a:srgbClr val="FFCC00">
              <a:alpha val="5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Jonathan </a:t>
            </a:r>
            <a:r>
              <a:rPr lang="en-US" altLang="en-US" dirty="0" smtClean="0"/>
              <a:t>Link</a:t>
            </a:r>
            <a:endParaRPr lang="en-US" altLang="en-US" dirty="0"/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152400" y="24939"/>
            <a:ext cx="883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The </a:t>
            </a:r>
            <a:r>
              <a:rPr lang="el-GR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θ</a:t>
            </a:r>
            <a:r>
              <a:rPr lang="en-US" alt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23</a:t>
            </a:r>
            <a:r>
              <a:rPr lang="en-US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Octant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2107" name="Line 11"/>
          <p:cNvSpPr>
            <a:spLocks noChangeShapeType="1"/>
          </p:cNvSpPr>
          <p:nvPr/>
        </p:nvSpPr>
        <p:spPr bwMode="auto">
          <a:xfrm>
            <a:off x="959270" y="1613273"/>
            <a:ext cx="0" cy="371927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arrow" w="lg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8" name="Line 12"/>
          <p:cNvSpPr>
            <a:spLocks noChangeShapeType="1"/>
          </p:cNvSpPr>
          <p:nvPr/>
        </p:nvSpPr>
        <p:spPr bwMode="auto">
          <a:xfrm>
            <a:off x="959270" y="5332543"/>
            <a:ext cx="6553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arrow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4" name="Line 18"/>
          <p:cNvSpPr>
            <a:spLocks noChangeShapeType="1"/>
          </p:cNvSpPr>
          <p:nvPr/>
        </p:nvSpPr>
        <p:spPr bwMode="auto">
          <a:xfrm flipV="1">
            <a:off x="3473870" y="5191532"/>
            <a:ext cx="0" cy="13716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5" name="Line 19"/>
          <p:cNvSpPr>
            <a:spLocks noChangeShapeType="1"/>
          </p:cNvSpPr>
          <p:nvPr/>
        </p:nvSpPr>
        <p:spPr bwMode="auto">
          <a:xfrm flipV="1">
            <a:off x="5988470" y="5191532"/>
            <a:ext cx="0" cy="13716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6" name="Text Box 20"/>
          <p:cNvSpPr txBox="1">
            <a:spLocks noChangeArrowheads="1"/>
          </p:cNvSpPr>
          <p:nvPr/>
        </p:nvSpPr>
        <p:spPr bwMode="auto">
          <a:xfrm>
            <a:off x="3228644" y="5332543"/>
            <a:ext cx="4921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/>
              <a:t>45</a:t>
            </a:r>
            <a:r>
              <a:rPr lang="en-US" altLang="en-US" dirty="0">
                <a:cs typeface="Times New Roman" pitchFamily="18" charset="0"/>
              </a:rPr>
              <a:t>º</a:t>
            </a:r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5727469" y="5332543"/>
            <a:ext cx="515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90</a:t>
            </a:r>
            <a:r>
              <a:rPr lang="en-US" altLang="en-US" dirty="0">
                <a:cs typeface="Times New Roman" pitchFamily="18" charset="0"/>
              </a:rPr>
              <a:t>º</a:t>
            </a:r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4845470" y="5332543"/>
            <a:ext cx="457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  <a:cs typeface="Times New Roman" pitchFamily="18" charset="0"/>
              </a:rPr>
              <a:t>2</a:t>
            </a:r>
            <a:r>
              <a:rPr lang="el-GR" altLang="en-US" sz="1800" dirty="0">
                <a:solidFill>
                  <a:srgbClr val="2A3674"/>
                </a:solidFill>
                <a:cs typeface="Times New Roman" pitchFamily="18" charset="0"/>
              </a:rPr>
              <a:t>θ</a:t>
            </a: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6674270" y="5332543"/>
            <a:ext cx="457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660000"/>
                </a:solidFill>
                <a:cs typeface="Times New Roman" pitchFamily="18" charset="0"/>
              </a:rPr>
              <a:t>2</a:t>
            </a:r>
            <a:r>
              <a:rPr lang="el-GR" altLang="en-US" sz="1800" dirty="0">
                <a:solidFill>
                  <a:srgbClr val="660000"/>
                </a:solidFill>
                <a:cs typeface="Times New Roman" pitchFamily="18" charset="0"/>
              </a:rPr>
              <a:t>θ</a:t>
            </a:r>
          </a:p>
        </p:txBody>
      </p:sp>
      <p:sp>
        <p:nvSpPr>
          <p:cNvPr id="132125" name="Text Box 29"/>
          <p:cNvSpPr txBox="1">
            <a:spLocks noChangeArrowheads="1"/>
          </p:cNvSpPr>
          <p:nvPr/>
        </p:nvSpPr>
        <p:spPr bwMode="auto">
          <a:xfrm>
            <a:off x="1568870" y="2002390"/>
            <a:ext cx="914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sin</a:t>
            </a:r>
            <a:r>
              <a:rPr lang="en-US" altLang="en-US" sz="1800" baseline="30000" dirty="0">
                <a:solidFill>
                  <a:srgbClr val="2A3674"/>
                </a:solidFill>
              </a:rPr>
              <a:t>2</a:t>
            </a:r>
            <a:r>
              <a:rPr lang="en-US" altLang="en-US" sz="1800" dirty="0">
                <a:solidFill>
                  <a:srgbClr val="2A3674"/>
                </a:solidFill>
              </a:rPr>
              <a:t>2</a:t>
            </a:r>
            <a:r>
              <a:rPr lang="el-GR" altLang="en-US" sz="1800" dirty="0">
                <a:solidFill>
                  <a:srgbClr val="2A3674"/>
                </a:solidFill>
                <a:cs typeface="Times New Roman" pitchFamily="18" charset="0"/>
              </a:rPr>
              <a:t>θ</a:t>
            </a:r>
            <a:r>
              <a:rPr lang="en-US" altLang="en-US" sz="1800" baseline="-25000" dirty="0">
                <a:solidFill>
                  <a:srgbClr val="2A3674"/>
                </a:solidFill>
                <a:cs typeface="Times New Roman" pitchFamily="18" charset="0"/>
              </a:rPr>
              <a:t>23</a:t>
            </a:r>
            <a:endParaRPr lang="el-GR" altLang="en-US" sz="18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59270" y="3273556"/>
            <a:ext cx="6553200" cy="929817"/>
            <a:chOff x="959270" y="3273556"/>
            <a:chExt cx="6553200" cy="929817"/>
          </a:xfrm>
        </p:grpSpPr>
        <p:sp>
          <p:nvSpPr>
            <p:cNvPr id="132101" name="Rectangle 5"/>
            <p:cNvSpPr>
              <a:spLocks noChangeArrowheads="1"/>
            </p:cNvSpPr>
            <p:nvPr/>
          </p:nvSpPr>
          <p:spPr bwMode="auto">
            <a:xfrm>
              <a:off x="959270" y="3273556"/>
              <a:ext cx="6553200" cy="929817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26" name="Text Box 30"/>
            <p:cNvSpPr txBox="1">
              <a:spLocks noChangeArrowheads="1"/>
            </p:cNvSpPr>
            <p:nvPr/>
          </p:nvSpPr>
          <p:spPr bwMode="auto">
            <a:xfrm>
              <a:off x="1568870" y="3589979"/>
              <a:ext cx="9144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sin</a:t>
              </a:r>
              <a:r>
                <a:rPr lang="en-US" altLang="en-US" sz="1800" baseline="30000" dirty="0">
                  <a:solidFill>
                    <a:srgbClr val="2A3674"/>
                  </a:solidFill>
                </a:rPr>
                <a:t>2</a:t>
              </a:r>
              <a:r>
                <a:rPr lang="el-GR" altLang="en-US" sz="1800" dirty="0">
                  <a:solidFill>
                    <a:srgbClr val="2A3674"/>
                  </a:solidFill>
                  <a:cs typeface="Times New Roman" pitchFamily="18" charset="0"/>
                </a:rPr>
                <a:t>θ</a:t>
              </a:r>
              <a:r>
                <a:rPr lang="en-US" altLang="en-US" sz="1800" baseline="-25000" dirty="0">
                  <a:solidFill>
                    <a:srgbClr val="2A3674"/>
                  </a:solidFill>
                  <a:cs typeface="Times New Roman" pitchFamily="18" charset="0"/>
                </a:rPr>
                <a:t>23</a:t>
              </a:r>
              <a:endParaRPr lang="el-GR" altLang="en-US" sz="1800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When sin</a:t>
            </a:r>
            <a:r>
              <a:rPr lang="en-US" sz="2400" baseline="30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is near maximal, a small uncertainty in 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sin</a:t>
            </a:r>
            <a:r>
              <a:rPr lang="en-US" sz="2400" baseline="300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translate into a larger uncertainty in sin</a:t>
            </a:r>
            <a:r>
              <a:rPr lang="en-US" sz="2400" baseline="30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. 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459" y="1893516"/>
            <a:ext cx="51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4" name="Line 19"/>
          <p:cNvSpPr>
            <a:spLocks noChangeShapeType="1"/>
          </p:cNvSpPr>
          <p:nvPr/>
        </p:nvSpPr>
        <p:spPr bwMode="auto">
          <a:xfrm flipV="1">
            <a:off x="959270" y="2077481"/>
            <a:ext cx="1371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7597833" y="1890884"/>
            <a:ext cx="1205881" cy="569387"/>
            <a:chOff x="7597833" y="1890884"/>
            <a:chExt cx="1205881" cy="569387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597833" y="2077481"/>
              <a:ext cx="0" cy="249782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89271" y="1890884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endParaRPr lang="en-US" sz="2800" dirty="0">
                <a:solidFill>
                  <a:srgbClr val="FF6600"/>
                </a:solidFill>
              </a:endParaRPr>
            </a:p>
          </p:txBody>
        </p:sp>
        <p:sp>
          <p:nvSpPr>
            <p:cNvPr id="55" name="Text Box 29"/>
            <p:cNvSpPr txBox="1">
              <a:spLocks noChangeArrowheads="1"/>
            </p:cNvSpPr>
            <p:nvPr/>
          </p:nvSpPr>
          <p:spPr bwMode="auto">
            <a:xfrm>
              <a:off x="7889314" y="2152494"/>
              <a:ext cx="9144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>
                  <a:solidFill>
                    <a:srgbClr val="FF6600"/>
                  </a:solidFill>
                </a:rPr>
                <a:t>sin</a:t>
              </a:r>
              <a:r>
                <a:rPr lang="en-US" altLang="en-US" sz="1400" baseline="30000" dirty="0">
                  <a:solidFill>
                    <a:srgbClr val="FF6600"/>
                  </a:solidFill>
                </a:rPr>
                <a:t>2</a:t>
              </a:r>
              <a:r>
                <a:rPr lang="en-US" altLang="en-US" sz="1400" dirty="0">
                  <a:solidFill>
                    <a:srgbClr val="FF6600"/>
                  </a:solidFill>
                </a:rPr>
                <a:t>2</a:t>
              </a:r>
              <a:r>
                <a:rPr lang="el-GR" altLang="en-US" sz="1400" dirty="0">
                  <a:solidFill>
                    <a:srgbClr val="FF6600"/>
                  </a:solidFill>
                  <a:cs typeface="Times New Roman" pitchFamily="18" charset="0"/>
                </a:rPr>
                <a:t>θ</a:t>
              </a:r>
              <a:r>
                <a:rPr lang="en-US" altLang="en-US" sz="1400" baseline="-25000" dirty="0">
                  <a:solidFill>
                    <a:srgbClr val="FF6600"/>
                  </a:solidFill>
                  <a:cs typeface="Times New Roman" pitchFamily="18" charset="0"/>
                </a:rPr>
                <a:t>23</a:t>
              </a:r>
              <a:endParaRPr lang="el-GR" altLang="en-US" sz="1400" dirty="0">
                <a:solidFill>
                  <a:srgbClr val="FF66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74069" y="4240407"/>
            <a:ext cx="1828801" cy="523220"/>
            <a:chOff x="5074069" y="4240407"/>
            <a:chExt cx="1828801" cy="523220"/>
          </a:xfrm>
        </p:grpSpPr>
        <p:cxnSp>
          <p:nvCxnSpPr>
            <p:cNvPr id="56" name="Straight Arrow Connector 55"/>
            <p:cNvCxnSpPr/>
            <p:nvPr/>
          </p:nvCxnSpPr>
          <p:spPr>
            <a:xfrm flipH="1">
              <a:off x="5074069" y="4739821"/>
              <a:ext cx="1828801" cy="0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528412" y="4240407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r>
                <a:rPr lang="en-US" sz="2000" baseline="-25000" dirty="0" smtClean="0">
                  <a:solidFill>
                    <a:srgbClr val="FF6600"/>
                  </a:solidFill>
                </a:rPr>
                <a:t>2</a:t>
              </a:r>
              <a:r>
                <a:rPr lang="el-GR" sz="2000" baseline="-25000" dirty="0" smtClean="0">
                  <a:solidFill>
                    <a:srgbClr val="FF6600"/>
                  </a:solidFill>
                </a:rPr>
                <a:t>θ</a:t>
              </a:r>
              <a:endParaRPr lang="en-US" sz="20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971399" y="4455346"/>
            <a:ext cx="959672" cy="523220"/>
            <a:chOff x="5074069" y="4240407"/>
            <a:chExt cx="1828801" cy="523220"/>
          </a:xfrm>
        </p:grpSpPr>
        <p:cxnSp>
          <p:nvCxnSpPr>
            <p:cNvPr id="63" name="Straight Arrow Connector 62"/>
            <p:cNvCxnSpPr/>
            <p:nvPr/>
          </p:nvCxnSpPr>
          <p:spPr>
            <a:xfrm flipH="1">
              <a:off x="5074069" y="4739821"/>
              <a:ext cx="1828801" cy="0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5528412" y="4240407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r>
                <a:rPr lang="el-GR" sz="2000" baseline="-25000" dirty="0" smtClean="0">
                  <a:solidFill>
                    <a:srgbClr val="FF6600"/>
                  </a:solidFill>
                </a:rPr>
                <a:t>θ</a:t>
              </a:r>
              <a:endParaRPr lang="en-US" sz="2000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583441" y="3273556"/>
            <a:ext cx="1205881" cy="929817"/>
            <a:chOff x="7597833" y="1743772"/>
            <a:chExt cx="1205881" cy="929817"/>
          </a:xfrm>
        </p:grpSpPr>
        <p:cxnSp>
          <p:nvCxnSpPr>
            <p:cNvPr id="66" name="Straight Arrow Connector 65"/>
            <p:cNvCxnSpPr/>
            <p:nvPr/>
          </p:nvCxnSpPr>
          <p:spPr>
            <a:xfrm>
              <a:off x="7597833" y="1743772"/>
              <a:ext cx="0" cy="929817"/>
            </a:xfrm>
            <a:prstGeom prst="straightConnector1">
              <a:avLst/>
            </a:prstGeom>
            <a:ln w="25400">
              <a:solidFill>
                <a:srgbClr val="FF6600"/>
              </a:solidFill>
              <a:headEnd type="arrow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689271" y="1890884"/>
              <a:ext cx="9393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800" dirty="0" smtClean="0">
                  <a:solidFill>
                    <a:srgbClr val="FF6600"/>
                  </a:solidFill>
                </a:rPr>
                <a:t>σ</a:t>
              </a:r>
              <a:endParaRPr lang="en-US" sz="2800" dirty="0">
                <a:solidFill>
                  <a:srgbClr val="FF6600"/>
                </a:solidFill>
              </a:endParaRPr>
            </a:p>
          </p:txBody>
        </p:sp>
        <p:sp>
          <p:nvSpPr>
            <p:cNvPr id="68" name="Text Box 29"/>
            <p:cNvSpPr txBox="1">
              <a:spLocks noChangeArrowheads="1"/>
            </p:cNvSpPr>
            <p:nvPr/>
          </p:nvSpPr>
          <p:spPr bwMode="auto">
            <a:xfrm>
              <a:off x="7889314" y="2152494"/>
              <a:ext cx="9144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 smtClean="0">
                  <a:solidFill>
                    <a:srgbClr val="FF6600"/>
                  </a:solidFill>
                </a:rPr>
                <a:t>sin</a:t>
              </a:r>
              <a:r>
                <a:rPr lang="en-US" altLang="en-US" sz="1400" baseline="30000" dirty="0" smtClean="0">
                  <a:solidFill>
                    <a:srgbClr val="FF6600"/>
                  </a:solidFill>
                </a:rPr>
                <a:t>2</a:t>
              </a:r>
              <a:r>
                <a:rPr lang="el-GR" altLang="en-US" sz="1400" dirty="0" smtClean="0">
                  <a:solidFill>
                    <a:srgbClr val="FF6600"/>
                  </a:solidFill>
                  <a:cs typeface="Times New Roman" pitchFamily="18" charset="0"/>
                </a:rPr>
                <a:t>θ</a:t>
              </a:r>
              <a:r>
                <a:rPr lang="en-US" altLang="en-US" sz="1400" baseline="-25000" dirty="0">
                  <a:solidFill>
                    <a:srgbClr val="FF6600"/>
                  </a:solidFill>
                  <a:cs typeface="Times New Roman" pitchFamily="18" charset="0"/>
                </a:rPr>
                <a:t>23</a:t>
              </a:r>
              <a:endParaRPr lang="el-GR" altLang="en-US" sz="1400" dirty="0">
                <a:solidFill>
                  <a:srgbClr val="FF6600"/>
                </a:solidFill>
                <a:cs typeface="Times New Roman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19300" y="5103956"/>
            <a:ext cx="51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2122" name="Text Box 26"/>
          <p:cNvSpPr txBox="1">
            <a:spLocks noChangeArrowheads="1"/>
          </p:cNvSpPr>
          <p:nvPr/>
        </p:nvSpPr>
        <p:spPr bwMode="auto">
          <a:xfrm rot="18925779">
            <a:off x="2706721" y="3302401"/>
            <a:ext cx="16472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600" dirty="0" smtClean="0"/>
              <a:t>sin</a:t>
            </a:r>
            <a:r>
              <a:rPr lang="en-US" altLang="en-US" sz="1600" baseline="30000" dirty="0" smtClean="0"/>
              <a:t>2  </a:t>
            </a:r>
            <a:r>
              <a:rPr lang="en-US" altLang="en-US" sz="1600" dirty="0" smtClean="0"/>
              <a:t>function</a:t>
            </a:r>
            <a:endParaRPr lang="en-US" altLang="en-US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788070" y="3240454"/>
            <a:ext cx="4114800" cy="2467114"/>
            <a:chOff x="2788070" y="3240454"/>
            <a:chExt cx="4114800" cy="2467114"/>
          </a:xfrm>
        </p:grpSpPr>
        <p:sp>
          <p:nvSpPr>
            <p:cNvPr id="132112" name="Line 16"/>
            <p:cNvSpPr>
              <a:spLocks noChangeShapeType="1"/>
            </p:cNvSpPr>
            <p:nvPr/>
          </p:nvSpPr>
          <p:spPr bwMode="auto">
            <a:xfrm flipV="1">
              <a:off x="2983418" y="4170271"/>
              <a:ext cx="0" cy="1162272"/>
            </a:xfrm>
            <a:prstGeom prst="line">
              <a:avLst/>
            </a:prstGeom>
            <a:noFill/>
            <a:ln w="25400">
              <a:solidFill>
                <a:srgbClr val="2A3674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13" name="Line 17"/>
            <p:cNvSpPr>
              <a:spLocks noChangeShapeType="1"/>
            </p:cNvSpPr>
            <p:nvPr/>
          </p:nvSpPr>
          <p:spPr bwMode="auto">
            <a:xfrm flipV="1">
              <a:off x="3931070" y="3240454"/>
              <a:ext cx="0" cy="2092089"/>
            </a:xfrm>
            <a:prstGeom prst="line">
              <a:avLst/>
            </a:prstGeom>
            <a:noFill/>
            <a:ln w="25400">
              <a:solidFill>
                <a:srgbClr val="66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20" name="Text Box 24"/>
            <p:cNvSpPr txBox="1">
              <a:spLocks noChangeArrowheads="1"/>
            </p:cNvSpPr>
            <p:nvPr/>
          </p:nvSpPr>
          <p:spPr bwMode="auto">
            <a:xfrm>
              <a:off x="3702470" y="5332543"/>
              <a:ext cx="457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l-GR" altLang="en-US" sz="1800">
                  <a:solidFill>
                    <a:srgbClr val="660000"/>
                  </a:solidFill>
                  <a:cs typeface="Times New Roman" pitchFamily="18" charset="0"/>
                </a:rPr>
                <a:t>θ</a:t>
              </a:r>
            </a:p>
          </p:txBody>
        </p:sp>
        <p:sp>
          <p:nvSpPr>
            <p:cNvPr id="132121" name="Text Box 25"/>
            <p:cNvSpPr txBox="1">
              <a:spLocks noChangeArrowheads="1"/>
            </p:cNvSpPr>
            <p:nvPr/>
          </p:nvSpPr>
          <p:spPr bwMode="auto">
            <a:xfrm>
              <a:off x="2788070" y="5332543"/>
              <a:ext cx="457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l-GR" altLang="en-US" sz="1800">
                  <a:solidFill>
                    <a:srgbClr val="2A3674"/>
                  </a:solidFill>
                  <a:cs typeface="Times New Roman" pitchFamily="18" charset="0"/>
                </a:rPr>
                <a:t>θ</a:t>
              </a:r>
            </a:p>
          </p:txBody>
        </p:sp>
        <p:cxnSp>
          <p:nvCxnSpPr>
            <p:cNvPr id="132123" name="AutoShape 27"/>
            <p:cNvCxnSpPr>
              <a:cxnSpLocks noChangeShapeType="1"/>
              <a:stCxn id="132119" idx="2"/>
              <a:endCxn id="132120" idx="2"/>
            </p:cNvCxnSpPr>
            <p:nvPr/>
          </p:nvCxnSpPr>
          <p:spPr bwMode="auto">
            <a:xfrm rot="5400000">
              <a:off x="5416176" y="4214149"/>
              <a:ext cx="1588" cy="2971800"/>
            </a:xfrm>
            <a:prstGeom prst="bentConnector3">
              <a:avLst>
                <a:gd name="adj1" fmla="val 14400000"/>
              </a:avLst>
            </a:prstGeom>
            <a:noFill/>
            <a:ln w="25400">
              <a:solidFill>
                <a:srgbClr val="660000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124" name="AutoShape 28"/>
            <p:cNvCxnSpPr>
              <a:cxnSpLocks noChangeShapeType="1"/>
            </p:cNvCxnSpPr>
            <p:nvPr/>
          </p:nvCxnSpPr>
          <p:spPr bwMode="auto">
            <a:xfrm rot="10800000" flipV="1">
              <a:off x="2991732" y="5645656"/>
              <a:ext cx="2064875" cy="61912"/>
            </a:xfrm>
            <a:prstGeom prst="bentConnector4">
              <a:avLst>
                <a:gd name="adj1" fmla="val -221"/>
                <a:gd name="adj2" fmla="val 643780"/>
              </a:avLst>
            </a:prstGeom>
            <a:noFill/>
            <a:ln w="25400">
              <a:solidFill>
                <a:srgbClr val="2A3674"/>
              </a:solidFill>
              <a:miter lim="800000"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2110" name="Line 14"/>
          <p:cNvSpPr>
            <a:spLocks noChangeShapeType="1"/>
          </p:cNvSpPr>
          <p:nvPr/>
        </p:nvSpPr>
        <p:spPr bwMode="auto">
          <a:xfrm flipV="1">
            <a:off x="6902870" y="2335576"/>
            <a:ext cx="0" cy="2996966"/>
          </a:xfrm>
          <a:prstGeom prst="line">
            <a:avLst/>
          </a:prstGeom>
          <a:noFill/>
          <a:ln w="25400">
            <a:solidFill>
              <a:srgbClr val="66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11" name="Line 15"/>
          <p:cNvSpPr>
            <a:spLocks noChangeShapeType="1"/>
          </p:cNvSpPr>
          <p:nvPr/>
        </p:nvSpPr>
        <p:spPr bwMode="auto">
          <a:xfrm flipV="1">
            <a:off x="5074070" y="2335575"/>
            <a:ext cx="0" cy="2996967"/>
          </a:xfrm>
          <a:prstGeom prst="line">
            <a:avLst/>
          </a:prstGeom>
          <a:noFill/>
          <a:ln w="25400">
            <a:solidFill>
              <a:srgbClr val="2A367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9" name="Freeform 13"/>
          <p:cNvSpPr>
            <a:spLocks/>
          </p:cNvSpPr>
          <p:nvPr/>
        </p:nvSpPr>
        <p:spPr bwMode="auto">
          <a:xfrm>
            <a:off x="959270" y="2078182"/>
            <a:ext cx="6553200" cy="3254361"/>
          </a:xfrm>
          <a:custGeom>
            <a:avLst/>
            <a:gdLst>
              <a:gd name="T0" fmla="*/ 0 w 2253"/>
              <a:gd name="T1" fmla="*/ 672 h 672"/>
              <a:gd name="T2" fmla="*/ 153 w 2253"/>
              <a:gd name="T3" fmla="*/ 654 h 672"/>
              <a:gd name="T4" fmla="*/ 288 w 2253"/>
              <a:gd name="T5" fmla="*/ 624 h 672"/>
              <a:gd name="T6" fmla="*/ 432 w 2253"/>
              <a:gd name="T7" fmla="*/ 576 h 672"/>
              <a:gd name="T8" fmla="*/ 576 w 2253"/>
              <a:gd name="T9" fmla="*/ 507 h 672"/>
              <a:gd name="T10" fmla="*/ 864 w 2253"/>
              <a:gd name="T11" fmla="*/ 336 h 672"/>
              <a:gd name="T12" fmla="*/ 1200 w 2253"/>
              <a:gd name="T13" fmla="*/ 144 h 672"/>
              <a:gd name="T14" fmla="*/ 1440 w 2253"/>
              <a:gd name="T15" fmla="*/ 48 h 672"/>
              <a:gd name="T16" fmla="*/ 1728 w 2253"/>
              <a:gd name="T17" fmla="*/ 0 h 672"/>
              <a:gd name="T18" fmla="*/ 2016 w 2253"/>
              <a:gd name="T19" fmla="*/ 48 h 672"/>
              <a:gd name="T20" fmla="*/ 2253 w 2253"/>
              <a:gd name="T21" fmla="*/ 147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53" h="672">
                <a:moveTo>
                  <a:pt x="0" y="672"/>
                </a:moveTo>
                <a:cubicBezTo>
                  <a:pt x="25" y="669"/>
                  <a:pt x="105" y="662"/>
                  <a:pt x="153" y="654"/>
                </a:cubicBezTo>
                <a:cubicBezTo>
                  <a:pt x="201" y="646"/>
                  <a:pt x="242" y="637"/>
                  <a:pt x="288" y="624"/>
                </a:cubicBezTo>
                <a:cubicBezTo>
                  <a:pt x="334" y="611"/>
                  <a:pt x="384" y="596"/>
                  <a:pt x="432" y="576"/>
                </a:cubicBezTo>
                <a:cubicBezTo>
                  <a:pt x="480" y="556"/>
                  <a:pt x="504" y="547"/>
                  <a:pt x="576" y="507"/>
                </a:cubicBezTo>
                <a:cubicBezTo>
                  <a:pt x="648" y="467"/>
                  <a:pt x="760" y="396"/>
                  <a:pt x="864" y="336"/>
                </a:cubicBezTo>
                <a:cubicBezTo>
                  <a:pt x="968" y="276"/>
                  <a:pt x="1104" y="192"/>
                  <a:pt x="1200" y="144"/>
                </a:cubicBezTo>
                <a:cubicBezTo>
                  <a:pt x="1296" y="96"/>
                  <a:pt x="1352" y="72"/>
                  <a:pt x="1440" y="48"/>
                </a:cubicBezTo>
                <a:cubicBezTo>
                  <a:pt x="1528" y="24"/>
                  <a:pt x="1632" y="0"/>
                  <a:pt x="1728" y="0"/>
                </a:cubicBezTo>
                <a:cubicBezTo>
                  <a:pt x="1824" y="0"/>
                  <a:pt x="1928" y="23"/>
                  <a:pt x="2016" y="48"/>
                </a:cubicBezTo>
                <a:cubicBezTo>
                  <a:pt x="2104" y="73"/>
                  <a:pt x="2204" y="127"/>
                  <a:pt x="2253" y="147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2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924" y="1593560"/>
            <a:ext cx="4682501" cy="47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104" y="1581969"/>
            <a:ext cx="4636140" cy="47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Impact of the </a:t>
            </a:r>
            <a:r>
              <a:rPr lang="el-GR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θ</a:t>
            </a:r>
            <a:r>
              <a:rPr lang="en-US" alt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23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Octant</a:t>
            </a:r>
            <a:b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739382"/>
            <a:ext cx="8803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ith a measured appearance rate in a long-baseline experiment, the value of sin</a:t>
            </a:r>
            <a:r>
              <a:rPr lang="en-US" sz="2400" baseline="30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lang="el-GR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r>
              <a:rPr lang="en-US" sz="2400" dirty="0" smtClean="0">
                <a:solidFill>
                  <a:srgbClr val="2A3674"/>
                </a:solidFill>
                <a:effectLst/>
                <a:latin typeface="Times New Roman" pitchFamily="18" charset="0"/>
                <a:cs typeface="Arial" pitchFamily="34" charset="0"/>
              </a:rPr>
              <a:t> is dependent on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δ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 and the octant of  </a:t>
            </a:r>
            <a:r>
              <a:rPr lang="el-GR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θ</a:t>
            </a:r>
            <a:r>
              <a:rPr lang="en-US" sz="2400" baseline="-250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…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52225" y="1637725"/>
            <a:ext cx="26915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See LBL talks on </a:t>
            </a:r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NOvA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Niner</a:t>
            </a:r>
            <a:r>
              <a:rPr lang="en-US" sz="1600" dirty="0" smtClean="0">
                <a:solidFill>
                  <a:srgbClr val="FF6600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T2K by Christodoulou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MINOS+ by Flanagan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DUNE by Buchanan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Hyper-K by Tanaka</a:t>
            </a:r>
          </a:p>
          <a:p>
            <a:endParaRPr lang="en-US" sz="1600" dirty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See Reactor talks on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RENO by </a:t>
            </a:r>
            <a:r>
              <a:rPr lang="en-US" sz="1600" dirty="0" err="1" smtClean="0">
                <a:solidFill>
                  <a:srgbClr val="FF6600"/>
                </a:solidFill>
              </a:rPr>
              <a:t>Joo</a:t>
            </a:r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Double </a:t>
            </a:r>
            <a:r>
              <a:rPr lang="en-US" sz="1600" dirty="0" err="1" smtClean="0">
                <a:solidFill>
                  <a:srgbClr val="FF6600"/>
                </a:solidFill>
              </a:rPr>
              <a:t>Chooz</a:t>
            </a:r>
            <a:r>
              <a:rPr lang="en-US" sz="1600" dirty="0" smtClean="0">
                <a:solidFill>
                  <a:srgbClr val="FF6600"/>
                </a:solidFill>
              </a:rPr>
              <a:t> by </a:t>
            </a:r>
            <a:r>
              <a:rPr lang="en-US" sz="1600" dirty="0" err="1" smtClean="0">
                <a:solidFill>
                  <a:srgbClr val="FF6600"/>
                </a:solidFill>
              </a:rPr>
              <a:t>Sharankova</a:t>
            </a:r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err="1" smtClean="0">
                <a:solidFill>
                  <a:srgbClr val="FF6600"/>
                </a:solidFill>
              </a:rPr>
              <a:t>Daya</a:t>
            </a:r>
            <a:r>
              <a:rPr lang="en-US" sz="1600" dirty="0" smtClean="0">
                <a:solidFill>
                  <a:srgbClr val="FF6600"/>
                </a:solidFill>
              </a:rPr>
              <a:t> Bay by </a:t>
            </a:r>
            <a:r>
              <a:rPr lang="en-US" sz="1600" dirty="0" err="1" smtClean="0">
                <a:solidFill>
                  <a:srgbClr val="FF6600"/>
                </a:solidFill>
              </a:rPr>
              <a:t>Grassi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0" y="1700849"/>
            <a:ext cx="169333" cy="4023360"/>
          </a:xfrm>
          <a:prstGeom prst="rect">
            <a:avLst/>
          </a:prstGeom>
          <a:solidFill>
            <a:srgbClr val="729FC4">
              <a:alpha val="50000"/>
            </a:srgbClr>
          </a:solidFill>
          <a:ln w="19050">
            <a:solidFill>
              <a:srgbClr val="729F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6007" y="2633791"/>
            <a:ext cx="3483032" cy="923330"/>
            <a:chOff x="266007" y="2633791"/>
            <a:chExt cx="3483032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266007" y="2633791"/>
              <a:ext cx="16500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660000"/>
                  </a:solidFill>
                </a:rPr>
                <a:t>Reactor Measurement of sin</a:t>
              </a:r>
              <a:r>
                <a:rPr lang="en-US" baseline="30000" dirty="0" smtClean="0">
                  <a:solidFill>
                    <a:srgbClr val="660000"/>
                  </a:solidFill>
                </a:rPr>
                <a:t>2</a:t>
              </a:r>
              <a:r>
                <a:rPr lang="en-US" dirty="0" smtClean="0">
                  <a:solidFill>
                    <a:srgbClr val="660000"/>
                  </a:solidFill>
                </a:rPr>
                <a:t>2</a:t>
              </a:r>
              <a:r>
                <a:rPr lang="el-GR" dirty="0" smtClean="0">
                  <a:solidFill>
                    <a:srgbClr val="660000"/>
                  </a:solidFill>
                </a:rPr>
                <a:t>θ</a:t>
              </a:r>
              <a:r>
                <a:rPr lang="en-US" baseline="-25000" dirty="0" smtClean="0">
                  <a:solidFill>
                    <a:srgbClr val="660000"/>
                  </a:solidFill>
                </a:rPr>
                <a:t>13</a:t>
              </a:r>
              <a:r>
                <a:rPr lang="en-US" dirty="0" smtClean="0">
                  <a:solidFill>
                    <a:srgbClr val="660000"/>
                  </a:solidFill>
                </a:rPr>
                <a:t> </a:t>
              </a:r>
              <a:endParaRPr lang="en-US" dirty="0">
                <a:solidFill>
                  <a:srgbClr val="660000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1642174" y="3106801"/>
              <a:ext cx="2106865" cy="342980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2664" h="99076">
                  <a:moveTo>
                    <a:pt x="0" y="894"/>
                  </a:moveTo>
                  <a:cubicBezTo>
                    <a:pt x="92262" y="-1576"/>
                    <a:pt x="171062" y="474"/>
                    <a:pt x="239439" y="14624"/>
                  </a:cubicBezTo>
                  <a:cubicBezTo>
                    <a:pt x="307816" y="28774"/>
                    <a:pt x="338059" y="71947"/>
                    <a:pt x="410263" y="85793"/>
                  </a:cubicBezTo>
                  <a:cubicBezTo>
                    <a:pt x="482467" y="99639"/>
                    <a:pt x="591916" y="100706"/>
                    <a:pt x="672664" y="97702"/>
                  </a:cubicBezTo>
                </a:path>
              </a:pathLst>
            </a:custGeom>
            <a:noFill/>
            <a:ln>
              <a:solidFill>
                <a:srgbClr val="66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3883225" y="4341170"/>
            <a:ext cx="389466" cy="804333"/>
          </a:xfrm>
          <a:prstGeom prst="ellipse">
            <a:avLst/>
          </a:prstGeom>
          <a:solidFill>
            <a:srgbClr val="FFCC00">
              <a:alpha val="50000"/>
            </a:srgbClr>
          </a:solidFill>
          <a:ln w="190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Matter Effects and Mass Hierarchy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4941" y="689504"/>
            <a:ext cx="8803466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18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The forward scattering of neutrinos on electrons in matter adds to the effective mass of the neutrino and therefore 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impacts </a:t>
            </a: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the oscillation.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2A3674"/>
              </a:solidFill>
              <a:latin typeface="Times New Roman" pitchFamily="18" charset="0"/>
              <a:cs typeface="Arial" pitchFamily="34" charset="0"/>
            </a:endParaRPr>
          </a:p>
          <a:p>
            <a:pPr fontAlgn="base"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latin typeface="Times New Roman" pitchFamily="18" charset="0"/>
                <a:cs typeface="Arial" pitchFamily="34" charset="0"/>
              </a:rPr>
              <a:t>With the electron densities in the Earth, these effects are larger for higher energy neutrinos over longer baselines. 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485" y="1779452"/>
            <a:ext cx="6974378" cy="361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64120" y="1549492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B0BB8B"/>
                </a:solidFill>
              </a:rPr>
              <a:t>JHEP 0110, 001 (2001)</a:t>
            </a:r>
            <a:endParaRPr lang="en-US" sz="1600" dirty="0">
              <a:solidFill>
                <a:srgbClr val="B0BB8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7509" y="4069387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Normal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4069" y="3199934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Inverted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64941" y="689504"/>
                <a:ext cx="8803466" cy="84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8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latin typeface="Times New Roman" pitchFamily="18" charset="0"/>
                    <a:cs typeface="Arial" pitchFamily="34" charset="0"/>
                  </a:rPr>
                  <a:t>With a precision reactor experiment, the difference between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>
                    <a:solidFill>
                      <a:srgbClr val="2A3674"/>
                    </a:solidFill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latin typeface="Times New Roman" pitchFamily="18" charset="0"/>
                    <a:cs typeface="Arial" pitchFamily="34" charset="0"/>
                  </a:rPr>
                  <a:t> can be directly measured. </a:t>
                </a: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41" y="689504"/>
                <a:ext cx="8803466" cy="842859"/>
              </a:xfrm>
              <a:prstGeom prst="rect">
                <a:avLst/>
              </a:prstGeom>
              <a:blipFill rotWithShape="1">
                <a:blip r:embed="rId2"/>
                <a:stretch>
                  <a:fillRect l="-1039" t="-5072" r="-1524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40" y="1735972"/>
            <a:ext cx="8542867" cy="4085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Measurements of the Mass Hierarchy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4120" y="1549492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 78, 071302(R) (2008)</a:t>
            </a:r>
            <a:endParaRPr lang="en-US" sz="1600" dirty="0">
              <a:solidFill>
                <a:srgbClr val="B0BB8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2979" y="3187772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Normal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8087" y="3199934"/>
            <a:ext cx="1138844" cy="37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Inverted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2668" y="2493817"/>
            <a:ext cx="161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00"/>
                </a:solidFill>
              </a:rPr>
              <a:t>Reactor Neutrino IBD Spectrum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87718" y="4624650"/>
            <a:ext cx="1693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660000"/>
                </a:solidFill>
              </a:rPr>
              <a:t>With </a:t>
            </a:r>
          </a:p>
          <a:p>
            <a:r>
              <a:rPr lang="en-US" sz="1600" dirty="0" smtClean="0">
                <a:solidFill>
                  <a:srgbClr val="660000"/>
                </a:solidFill>
              </a:rPr>
              <a:t>Oscillations </a:t>
            </a:r>
          </a:p>
          <a:p>
            <a:r>
              <a:rPr lang="en-US" sz="1600" dirty="0" smtClean="0">
                <a:solidFill>
                  <a:srgbClr val="660000"/>
                </a:solidFill>
              </a:rPr>
              <a:t>at 50 km baseline</a:t>
            </a:r>
            <a:endParaRPr lang="en-US" sz="1600" dirty="0">
              <a:solidFill>
                <a:srgbClr val="66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480" y="1970113"/>
            <a:ext cx="3072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A3674"/>
                </a:solidFill>
              </a:rPr>
              <a:t>Fourier Power Spectrum</a:t>
            </a:r>
            <a:endParaRPr lang="en-US" sz="1600" dirty="0">
              <a:solidFill>
                <a:srgbClr val="2A367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87811" y="5995847"/>
            <a:ext cx="3157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dirty="0">
                <a:solidFill>
                  <a:srgbClr val="FF6600"/>
                </a:solidFill>
              </a:rPr>
              <a:t>See </a:t>
            </a:r>
            <a:r>
              <a:rPr lang="en-US" dirty="0" smtClean="0">
                <a:solidFill>
                  <a:srgbClr val="FF6600"/>
                </a:solidFill>
              </a:rPr>
              <a:t>JUNO </a:t>
            </a:r>
            <a:r>
              <a:rPr lang="en-US" dirty="0">
                <a:solidFill>
                  <a:srgbClr val="FF6600"/>
                </a:solidFill>
              </a:rPr>
              <a:t>talk by </a:t>
            </a:r>
            <a:r>
              <a:rPr lang="en-US" dirty="0" err="1" smtClean="0">
                <a:solidFill>
                  <a:srgbClr val="FF6600"/>
                </a:solidFill>
              </a:rPr>
              <a:t>Yueken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>
                <a:solidFill>
                  <a:srgbClr val="FF6600"/>
                </a:solidFill>
              </a:rPr>
              <a:t>Heng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Talks in the Neutrino Sessions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7" y="696211"/>
            <a:ext cx="4471332" cy="5771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524" y="1980285"/>
            <a:ext cx="4471332" cy="34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4397" y="780175"/>
            <a:ext cx="2424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00"/>
                </a:solidFill>
              </a:rPr>
              <a:t>Today</a:t>
            </a:r>
          </a:p>
          <a:p>
            <a:pPr algn="r"/>
            <a:r>
              <a:rPr lang="en-US" sz="2400" dirty="0" smtClean="0">
                <a:solidFill>
                  <a:srgbClr val="660000"/>
                </a:solidFill>
              </a:rPr>
              <a:t>Tomorrow</a:t>
            </a:r>
            <a:endParaRPr lang="en-US" sz="2400" dirty="0">
              <a:solidFill>
                <a:srgbClr val="66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571913" y="1057013"/>
            <a:ext cx="620873" cy="402671"/>
          </a:xfrm>
          <a:prstGeom prst="straightConnector1">
            <a:avLst/>
          </a:prstGeom>
          <a:ln w="38100">
            <a:solidFill>
              <a:srgbClr val="FF66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95750" y="1577614"/>
            <a:ext cx="64362" cy="343465"/>
          </a:xfrm>
          <a:prstGeom prst="straightConnector1">
            <a:avLst/>
          </a:prstGeom>
          <a:ln w="38100">
            <a:solidFill>
              <a:srgbClr val="FF66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8" descr="data:image/jpeg;base64,/9j/4AAQSkZJRgABAQAAAQABAAD/2wCEAAkGBxMTEhUSExMWFhUWGRoaFxcYFxgZGBgYGhgWGB0dHRgYHSggGholGxcYIjEiJSktLi4uGh8zODMtNygtLisBCgoKDg0OGxAQGy0lICYvLy0tLTItLTItLS8tLS0tLS0tLS0tLS0tLS0tLS0tLy0tLS0vLS8tLS0tLS0tLS0tLf/AABEIAOEA4QMBIgACEQEDEQH/xAAbAAABBQEBAAAAAAAAAAAAAAAFAAECAwQGB//EADwQAAECBQIEBAUDBAEBCQAAAAECEQADEiExBEEFIlFhE3GBkQYyobHwQsHhI1LR8RQVJDNic4KTs8LS/8QAGgEAAgMBAQAAAAAAAAAAAAAAAwQAAQIFBv/EACwRAAICAgIBBAEDAwUAAAAAAAABAhEDIRIxBBMiQVFxFGHwBUKRIzJigbH/2gAMAwEAAhEDEQA/APEIUKFFBBoUKEO+IhkUICJMWfYlvUf7iMWUNCiUtTEFgWOC7HsWILRZpZFZIqSlkqVzFnpBNIseY4A3MQhTEgYjF0lIaosQCBS5Ci4VcN0b3IzEIKdNUouokmwckksPOGERSI0IlPm0ZbNpFZTEQiNcxFgInKkpUwc9GjPLRrjsxT1qUXUSScklz0zEPDUxUAWDAkYBLsCdiWPsYuny2MZyI2mDkhIQSWAJN7APYBz9IYCJypikl0kpLEOCQWIIIcbEEj1iDRZkaFEwiJJlvF0VZW0IiNCZB6d/SLRJEXRlzRjaGIjYqWIoWiJRFKymFDkQgYybE0NChRCChQoUQhONOuMolPhBYFCa6yD/AFG5ilgOV8A3jNCijYoaJKZgzvv09IjFlDQoeFEINChQ7RCChwIk+LDzveNCp7oSilIoKjUEgKNTfMrKgGs+HPWIQplpjZKRcbkfxEZMhyAMxskWm25e+wtApsLHRTq5ZBb6dCIjpEmpwW+sF9WmpN7KsGbZnGDkj7Rk02nALi5H+OkDU/bsvt6H0fCTOmplBaEFZYKWqlI7qO0YNRw9SStNSTQS/MGNwOV/m9No6qaiZMlISso5ApKKQAWuouR8xvAaXw4qUwzgd/2jcckegbjLtgPwbtFypBcAjoOnlHQHhJC2pYA33vg/uYafpw6k9MHpj6Av7xfrK9FOIM0HDSovZgHckD75iSpCQ7Cz/l436dikseYM/kLFvzEWSpBwbvhhbb9o2m72CcvgGpkECzhw3p0isSSILqSwIERRw5SrtY46mz48oI3SALbA8xF2cftGWaiOiPCiA5Bw4f8AMZ9oGaqWxu3t1jKyIP6bBU5RYBgw7Z8zv/qKYLafTVBQzYkBjexNun8xgnS6SHGMg7xOVs3xpFEKJKIvtfEaOGaMTZqZZmIl1PzzDShNibkAthvWLSsoywonR3EKL4MqxEwoUKMBC5ZUtINAaWAklKWFyWKiMqJLOeg6RRE0zCAQCQCzh7FsON2iIiFDQocwmiFjNDtCiSREJQ6UxZLTDiVl9o3cN0oWWJvs35+PGZSSVmoxt0aNNIBl1E8wIsCz5ipRFCmSNnvcdG9Y3abSqBIKCGchzkjvGVGlWpRUxfeBJpt7NyRq4WlSwUMGKSp7OAAPpaw7wT4BogtalklRAGd/0gPsWaKeFcPCFy1EHJsCMMcbdYPgypaUhIJdQU/9xcPYdjZoWyT7UfkuuO2Z9VLf9TbAWqbe3nA0roTdBqJcdBizeQN40TpKprrQ6RVdy2LtSMHMaUIraovSAzgXNTsCCG+vtExxpGZy+jNp9eUhKmFSbh7hy/8An6Rvm6UTpfiUgFQwAzYBHuHv1iyXw1NI2JYhxZN+vmBHTaHhCJOiJ8QKcEkgGoAkKt33iS7TX2Z5Knv4POdDpLuBuXBOR+AxomkiYlaQwvt8vtuI6iTo5YApSpVR3sqxfbG2YrlaNMxakolrG7Pbc3DXhxP5E20zm9LpecWdz5W9YKpSgBRCVOz9mw30zBxemlSkutlzSoC+HLerAC/mIrSuVWpgAqpkpchODhtrHLZiTt/BMc4xfaOemy1rNyBaxWRvteA3EdGUpYAupVz0As3vHXHSVVrmBw36WADtv1DiG4ro5aUIoUKg1VQ/Vl/sIDJuLG8clLRws9kKISW7jJv/AAIE61Ci6jl8x0Ov0KgXcXu9rQLmSQQSokjbo8GxtdknYEMJIcgdeuIsnC8VgwZgh6e4hQqz1hRRNjxKoMLY3u5xbp/uIwooIJXaJzUMWcKsC4drgFrgXDse4MQhRCFiCli4LtyswDvk9bbd82vAGGiQEQsQEaEIa+20XaLSV4z0glp9GCE8r2ZQxcHPaMSmkFjB1ZhRLJwL/eN3B5BqKmcpuBG/SadALFPaoF3HX6tG9PCFJSpUshSckhttvMWELzyaoLHG7sMaeQiaULrSMFafu32izi3B01AadYIyz0qpa7vkbW6wOMjlSgggrDhmqy2PJ/OC50qES6VKWTVcDJNrP039IXjHapky5O7MPE9HMloRyEDBKGc2YAbB7xq0OgmFFaklQCsfKwvcN3fzjdwGcEqWiZM8QPyJWokUhzWQP1gMPeOi4HrPEmPNS1+QtykEhSXtgCJLHrjewXrOuVHEcR4QEutIUkKYizbgkWJY2H1i2TwBc5aShCkS2BBVYhhd8C+faO5+MOF1Il0PLsQopdru56h3jmpOsSlncTUAJQFA0hkhLv8A3FKQNtobw45VQh5GZJ2dRL4ZKTIUVgrd7gdAG9MO8R4cZAQhbkVAjw+9OC/6bZEQ4dNMyTQoAqDqcmzEXD9wPOI8Q4eP+PULLI5Q3QAY2cH6wwvGj0wDzya5R+ujCqVLUBMT+pyUjAGb+kY9JIoK1qtcMVO18Bt8Ru0ugeXLKXKlKTWelz7dXh9XPRRSA6UF3e5Pkq++2ARDC8enURP9R7eUzIuWqZUuxmpNilLpdIBFxkvvHMqkqUpRUb3c7EuzP1jppU6pKgguXASHL3e4HQX94Aa2UfFLs7gks4FvPz9otwcezHqptcdjaDUTEL5Umh2L32vbEXT9GlSFTFVMSWKjtZsk3jZwuaQAp0smwSzDJvZiXhcUBWggskEv77PtZv5jn557o6vjxpWBUcJXSVoQCjzCgT3byPaxgDreFslSilyX6WzZoOcP4gkGhYUZYCnpYOWNJval29ICz5ilEuUkNcs939n/AJjKjJbGeaujjtUgg3igCCvE5Y2d3LuAzWZvr9IFEQ2toxZGFChRKLL560kulNIYWcnAAJc9S59Yg0SmhVRqBqcu4u4y4iEZNih4aHEUWh0iL5SwBiFpwygfxovMkVOm6em4irNUGODyUrTV8qgNi1zu/TqD1joNPok0lTVFF2JvfoWvtaOe0afCLE3fb07x2PDNCHBSTWtJ5anD2IcDH7Whaa3YzCeqMGk0XjD5kpNRszZOwHTfyjXwPTmXNouQ7lN2U5PsQ/tG3S8NVMKqZZSfMnsSDYfSNR0qdOUklphIIrNu4cFiA+fSByTla+zEsiiuTCug0aZikmgA3cg3B2IScg5gkrgClqrWtISS9JYEl9h27xq4ROE2VLUksoWUE4DE7vbzi/UaxJBNXOkkAF9rku27/aJhwOL6Ec3lKXbsGDgGnloM0h1pJcgEEpAf5erBu8beIq8GVLXIZl3CiAxFmS+29oxariSy6ZoC0EZDDDsrGXIv2hvhnVBctWmmzCoKZctRDFLG4IbsPrDyxf3L4FP1Cc1iadPoOcP4mJ0oOhlGlJQkiz7g5bHtALjGmccuwyAHLEgOCMjr3AhSOHTUqWmkgXDDY/43gxMSlEpKFApWQSF3JcqchW/SHeMU04i1TcWpdAjhEtTJbFmJ79fUwV0urdaEjmL81TANi/TY+0Va7SlIpAFF7MbJux9TvHPzZ63KnyL+UNY8amrFs2eWCoh7iWvlIoTKLhRYkZsRt3NvIntENWdPNm+CwBO4JIKvlAtvmOZ08xlDYk2LPfo0FNLp1S1GYsFDWqIYk43wGBc9jFTxRjpMDi8ueTtJr5/Zfz+Mwa/hMySv+m5BfGWwXtuIL8I+GipJVNpSkAu55idvzq8WJ45KIrWpwbUgAXDgEvYdW6ecDviNYABQSUqFVlH1sfT2hXNKTXGQ54+PCpOePa+voGFMqsS0gqUVUhbAAMTdnw0P8QkJlFwDYsUswBYOHZzjEUcO1KFAApQFUkhZqqe9nBYk7WiuaEqkrpJJJAIDljcOe3+I5eSFNNnUxZG+ujkQajSCSSWbc/fpEtZIKbBICbdy/nDTdMpCwcHakX/DFWolLs42sHvi3p3gjewsIqtgriQtl2xAOYIP8VTZgMZ8+kA5kGx9GJalooaFDvDxosYmHA3/AD/MNCjAUkFWbZ3x+8OgQxEWSkE2GYpm0iySb+Ub9Kmk3FQP56GKtLw2YQSEKYbtHU8I4QTYpYjqHvtcbN23gGTLGKDY8UpPSM0qUCUikKDYR8zdWvHc/D/DwlJnpUxQHYG5LGz7HuOsVaTgyAfElhImP8xYgFs9g49oU3WUKI6nOATcOEg+R9YWjm5PRvLicUFjxtUxTKSBLIuAkA9L9WeMPFtOqYg/1LhqQX+Udj59YxK0s1f9S6n9B1x6bQd4HIVMWkzM0uxyxa98u+/SDtbVCdrZv+FNGpEqqYGqCSBiw74ct9YhxHUJSpVS5Zf+3rtjucExn42uWmyl18wCUAkJZIG701OX3gNJ5yVACkksHdr2Z84joY8Wjg5M7UtLaYT0qWP9WaGsfld3D7m/TeDXCdKiWsKQ5DO5A37RglaNLOlyCz2/N4OcNASSCHoS5/PNoYeNSWmGwxeOdyX4+f50XcT4m06jCQGUp2uzbY3ipSnYEsSKkknNsX8oFcQIXMKwAX7M5w7RZrUqT4ZwyQD5s8GeFJIxHyJNyb2rC2q1RmUIsCQxxYXcHdmb2MBJ2jpcfbEEJSyqlYNwCDviKWWSUUuQ7lsP1jeN8dAvIhy9z3ZzUyuUoTEs4uDn6Rn4hNXMR4q1h9x13GMQY4ihCWdQc5AD3gDP1ViAkFPTB9O+I1kdrkjmKHCTg3p/H7mj4a1TzBJasTAXCmDHqHy3vaNXFtOpSgikpSgUkXAA2PvsIz8G0y0rTMlCTUflVMUwSGufNj+8dFr9bLmy2WtPipDuCSB67s+f9xzvIlXuOx4UPbxf/X1+DneH6NZoFMt0m7uHTkvu99h3gjOCU86ZgppYAJNILFi7C9ne94xcW4ikkplqfAYlTWPUEhr9sxi1uGUSlSEugVpCadks3cX2eEZvkrZ08cHGVR/yCp+soWQsgKySTek9sqPaBfFtauZzBTjDk9NuosIG8R5juC/MDcZ+0VzlCUCmqqo4pyls9u0D4bv5G4y9tA6eXVQMktnc9zYQLmmNE83MUajLBVQ63AuA9j7ekOroV/uKYUKFENjw4ENF6FOsFIpuGYlx5HLvAwqCPDZaaFJWhJUopKVl6kM7gDBdxn+2Dei4QGqIDe1usYdIirKjVl8knN33cGCUqapUtUplBmUL5AckN9RCmSUn0x3HxgraNB0Sil0KABZnUQ7ee0FeHaJQKanJTcpBIfbIzAnhspa3BelINwDzPZvYt6QY4RxEpSWlupJAe7sRa2+8LSjL4NRz429hnS8qhLmBVOxI7DfawjdrTNUaES02DpcORy+VvOBgUqlNMxIlkczuCmxuQRYO8FtJxKTQCvUIAPy0ncFiQRi58oEoSRJ54yoES560KqUkpYNuMWsYN8KnF1G5NqSBkYMLV6FISFlaFS3sUuTfY9H/AGgvwPRS5ZJUQU8tgHYkdXf+YLj8jfFoXzYk02mYNboEK5lVH9QIYAK2S/Q2sYwr0iUghCbWJIL+eMh47KfNkHkoSCbglJIBA6ZgdK4VUSuqoEMWDOc42GI62LMk0rONk8Nu6XYD0UygVKu+ATi1iWjeZ48IqTYqUxucC5v0dozL4cskgJYtZ99t43aDSf8AZxKW4LqKSzu462tgR04ZI1Yn6WRtwrVOvyZ5BcgdfvGzWSGDucXirhnDpoJK0FIF38o1ahBOx7eUM8lKWmDhjlHFcl2T0ABrSGCimz9e3nEUzFJF8h3Oxb+Io0QKpgA739DGgKL0nD83Q3+/eFs/tG8H+pH67RxXGakzCDvtAybOsx+uMfzHbcc4ehQBCblxa5BGH9PvvGXg3wspbKWlhlBdjm6Tb6n6xh+UnCxCX9Mm83Ff5OYmTa0BCXJSWCSziw33FoOfD/DF0qmTSUoAFIDOaupxj8EdFI4PL058RcsV4Sh0kZySQ3V4G8W4nMAKpjpCixsxYPYPgRz8/kWuNHZ8P+nrHLnJ7KDwRdPKHlh2FjfOOmN9xAbj8lwAgpdIAKAMkZ9Iza3WzRWuWuYU4pY8ylAgfZ8DG0A5mtnJPMlQ2vmrfZ3eOfUjsezaopn6FVYKuYHd2/0zxm4lw+WW5nBwH6dxbaCBm+IkpPItrPg9R2vADWyWsRfqDj8tGott9mJY0t/AG1qCFNGNKgFAkOAQ4dnG4cYjbqw3nA8w9B6FJrYm8veFDQo0ZHjRo1Mp+m2IziNug0tVzgQKT1sPDvQZ0MpNNSah6Wt1Lwe0E0eG6wWcD1PcfmIo4RoyqUUJ9Lf/AGEF9NIEpKpR+Z7sXc5LpOcQjJqToLlnwWjUOeV4ctJIUWZw7jJezP55aI6qQdMCosoFqibkHAcA8zX6Ox6xr4dpJUmrUKmUpAVTKflqZRSm+z/aOJ1C1KWTckm7l973hrDiTRys2R32FpHGV+DMQUJJUm1JpVfPn12gRoNB4s1JFOQyXvZiQobhv3Ma9LI/qIpd6k3v23943pWNPNUrTpDBKrkPdb3fBYFovJB9RLxZkuyGo+I1actJWXJdQLEAvgWw3W8dj8K/Fq51KpiU5KWpDiwYlgwz9Y85l6QzJjqOTlrbl/LyjodNLVJHiIUKWBF8g29wcxmXhxq32XLz23xjbPSNVx5Im0qANT2wUkAMbbQ0riyrtgFxu4cm7WEee8L4uszgpSXJsXwezDY9c3jrQFq5kBnyMFnxG/Q4tWTHlc1Jo7Ma6SqX/UIU3Zj5ZeMPE7JHghgXODaMsjQmmuZfenZzf1jdptYKFAoOQADgdwrOBiHcUPkHlyN66/BjHECRQomlQYjcH0iaNByAmb55uGt69oyp0X6mFybDa2S8aJk4lBAcgNbd7g+0M8uD9oKMeavItrrbJabSkNSQbg+3eCf/ABUOxSQoi5Fw218ekZuHptR4blQvkKG4/PKDJCZaAhQdRch8P5iwHaFs+RttD3j44xitA1OhZQINne43tYjpnEPxtQlyyUkhRekJsAGck9Gb6xLVa1QFNh1UkkpZr4uDAPiKJepa7hJz+qmz09C/vfEIZJJJ/I7HfRznC+IrUpQWsqs4Sp79WfHn94q1+jMyW6OVNrgkndwzHci+I2a1UoJWlIe9mIBDv7OCb3EZpOvUkEIKATkzA7WYsx6NmF/VvoL6CjVshK05SAFqDJCaSTzWs5IZ7eWYDcZCEv4YKnGSqx3tc3tEuL8dIW3LScEWT6CxEC0T05Solrke2C1vKF3GXbGk4VQInrlgn5yS1j97ZgRP1CCSzv1Pt6Qc1WpBDkAO4Func4gLqJKVXDgeQhrF+4rk/YG6oiMZjbqGZrvGMw7HoSmtjQoeFGjAhHRcIkBVIyD3gJo0pUpKVqCE3JUxO2OW9yAOzwZ+Hp+U9Q3YGFsy9o1jq6O2RqBpyEpSwzVsp7e0FdBxSsomCUlRQqlaSASxwQWdN3z2gHNmpCEhwtQSKi17E29vtFnD9MU+JOkTPnYAOElNwSk7MxzbELQhFK2K5ZSbDfxIVgDwiCk38MoDP8242cDaOXm8KWpdYlsD/a1IfttHbTgF6cLKAqcAwSSGUHIqPVr2fYQC1nDpkqmcZoEwtZ6q7sxSP0s18WhzFJtHNy+1mTSaRemVWsIUpSVUpIqoFNye9zaMPFnUbBOA9LNboBYXjVptHqFTFTClqWIS9gC5AybM/vG3/plIK1EUl2Y9L36Q3CK7YjPNuo/FnP6aQXIIuL5wweCHD0qWpqSoAXyS3+2iU2W7UZJApyo+W7RYhZS7JoVcdx1+ognBg/W+S6RqFyzSpOLBxcN3/iO/+DisgkoYEMkZc9nxaOVlauSlKCtHiTKXJsGLkgO19oP/AA/xXxCxYBVgALCBuF/A7gy8Ereyw6xbqQVGxIp6MWAY4aFOWQUiokG5F2fyjJqdLMSS6SEk2JGfOLtEsJIJJL7dI6XGNKhCOWbdS0GETAycPsXxGzT6pj8qWfmPzO13PeBepnIDMAfI3ESlaoFINx2w/r6wtkgqs6mHLbq9hOdxRSVKsE0hyRk+UCNVxUqLqFrZyR52uHgghlABjdB5gcEOW/eAev1CKaVcwYl8Meg7wFRj9B55p/Zg1mtSxAJFnJ2swt2vALRaqYmaxNgT17Mx6P8AeN08oWClNV3DAAwJ0c1nQSXIsoAkgi6XA2e3UQrlUacfsNicnKMm+vo6GQtCi6wkbd0uQHTa4Jb6xzfGElE1SWJAJZrvcnmVn8HlHYabWlWnRUpFQNlJS46iru7vh7WvHJ66aVrmSlrUBUogp+Ze+HAYvHN48JUdhz9SNnOlKVJKgCCAclwGOz3wYokrURaYWOwPU9BnG7RfxLSLSVEJJDs3k3sbXgXNnkXKRZxa2fLeD1fQtbXZXN1jPa58zbrd7+cZtQVKu+2O0RnSyNvvFClkPeDRgu0ZlN9MzrEUqEaZmLRnVBkAZCHhQ8WUJIg7wRFC01YO8CNPKcvsLxsQsglrXOfeATXJUHUqZ6vo0aJUkpJV4magCxB8zn+Yu0HANMoW1FR2BDAYdg4Y+fSOM0vEAEywoO7FgbuXBuMQe1OuKElKUMCkcxPqB2+t4RqUWkZyxVcoh/jCBLU8qtaQgF0ghgwsO+xjnNN8RTQSkUqOQVpTbDB2/LQT0eoJoUm+Qtmsb/qew2b/AHE9fwlBooli5Bf6l2YdcdIPjnBaZzskZWauH6uTMkLM5LTCSQnCSWZz1HYxi08uuUuQUmpTeHVkqzYiweKjoV1TFKX/AEkAXZnZjSAWbJ9u8Xr1VSkkA0mk1kpuRdg+7eUNxyOqQpPFDlyaq9A8cCmomUzFCWRvUCX7UmN3h6dD0EzVm1wyQqzt1Obd4Ba/WKM+YS+S5h582ZyLIZAdiMZF2+npDbyaTbFPT3xgt3+QlpNKWJKahgkbYN+kdNwDTIMxEtNjlzg3PTaOOm8RWBSmwV82wJBIeN/AtSsTEkZazm1ssYxLyE4tjODxHGaT2emfFIRL8M7kEA39b4GcxyXEJ/N8wZLNbIPffzMHPiQq1OklzZWUPUDY3DFumN44uVNnLrQRzJwki5F3AGb2I8u8E8byYfJPPw5HfBFx1B3JqS7vcZjTMnlC5bPSoB8s6nwfT6RVo1zZktNSbKslRDMoFmezi8EF6dDCtTKQbKSHSR3BwzEv5xvyPIjXYn4Xi5XJS/8AQ5KWEKSUqcACoACz7uehgXreHlXiEl2KlJpHzJAuHDXbyxC47oUzZaShZRSgGp7K5XpJs2BfobxL4Y4rLmIoWCDKVYuCeXZRPa0cjHncKlej0+TDGScWjzvWa9VXK73uLuexG0adWpYlvRSoWWQwOLPZmMGvin4cKF+JKpTLDkJ3IYFNPWxv5GKdTOr0wmcpStFKXYGpLAlsmw+gg880ZULePgzY7tmbgkwKpQbFQ5imq6mLBh2vi0ZdYhvn5VnCjgm5Y9M72ifDUq05RNqZSyXpLgB2LjZQIf0i/TzTqKlEJLuCXDJUk5Y4cXt1MKZauzoYOVcQfr0KmICbOoOVAAcwuQ42Lvbcxyi5ik/MB0wDtB7Wr8IrlgvVu5Zwcj0tATWTjcH1cRWINkXyYDJJwQcbj37RlWI1JsBf0hhImTQooStQlpKlMCaEA3JbCXP1hyNsUlrsHLMVpZ7lh5P9IlMiEbMMaFBH/os/+1P/ALkv/wDUKLoxzj9ov4fpsnlZnv0/x/MWaTRGYoAX/uJsAPI7QuBzOZwkkgYv+20GzJSoFRUhJLMkXJDN6XEKuVOgs/bsq1XhJahArCkpJBVsz2JaNB1ygopVzJe9w1s37NtGPVSUqk0y7rR87MHapRJHzKywPbaBKdWrCsPggWvFcEyQb7OpVqpjASrJ6uAnyP8AMdejjctOnQKeZJCVBL5Ie1XyuCQY890euU7VUpxSMFwRjuRBfQziElKglPiJLAgXJcejXLwCUaZeSKkjR8Ra4KMuXJ8QITcqs6lrJUS6WqYAjsxjXwLVJSaVnxJaSq5sRVZi2CWHlC+GJNSDKIdO6nuGd26EvZoMcN4PLTP8M8yCp1KuAkZHmrNoKsiWhCeNrX7mzVcHClpMuVQhSb2DJuDf+43gWdEgLIWtkgpezeISSwF2az+uYL6/XqlrVSopqNAf+1gmzn5rd8jvHOazgi3Exc5yC5URypYmkEjJJpGAzwVZVJNIXeFRlybB3HeIpUumUk0hxZ7k3el8WhaHidE1CJpAHylTAth7+n3iXEtACDRNaY1Th6S5qIcCwuWEYNRwvClAmYq1NwAcFRv1CjGLTVDmOUK/c9N4Bxh1hKUkSjkGwufu0TmaWpZmJWEsq625yBY+ZLAOcXjk52uolJQyxXYgZDDtgODEJHFEqPzzBVn/AMItfz/Osc9OUeh5pydo7bWalM0pQCk0lghwOZtg2WcjyeAXFdFqDOC0KBQkF0OyQwa4s9ye2Ijw4CYJqnSxUClnqSWCXe3t3huLcU8KZ4XXNhYtdujsILHK/k3DBJrWgvP1ktEgJSsEOApQvQ4pfm2vAyXIoQrmC1LYpugBcu9KSXuxHQtHL6TVK5ygE1Pk29uu+ekZT/3j1qWpVwxYpYYO1j0idWhpePF7fydzwDi5VKMrUBKlIBAH91jyg9BfMchxfiCSgyzJocskKURy5J5bAOgCMuj4oVTCXsDjG+bRZxKagopNNNTh3NjY3sfwRcG4umEy41KFxB0pRmrYkPSWDsB72YRHU6lUpkpv1U9iSHPpiMQm0qIS3n/PSLuLS0SyAKioh1A4B7XuIa7dCEY8VZPUTj82xLqGWfLdukYdWpwAW7Ee1+8VKqFzYflvrFM85fI+3eJGFBHkslrNPQkXfH53/mB6NWtFQSpSahSpiQ6TsWyO0PqtSSANhYCMZg8E12L5Kb0JReHIDBiXu4bHS73hjCCSxOwb6v8A4jYNkWhQ8PFlF+gmsoAlgcmNM/UlB5Tcdvt/mBgMTd4E1uwy2GpGsUU1OzM5AY5PvGU6upT0hul4lop7lQWLFLE0jl2BYC/nneNP/HoS6SSXYl7Kd2YZazQPSZKKZWpdzS6ibdsbCOq0UwTpaAvINJV0u92jnNCAOdSDVU3T37YjouGa9K1KCRSci9quvr+8BzdWjUbejp+GrpQkDlISSbuDfL7EX9oJTdeJbqAN+ZRepgLEtuW2jkdHxFCUqJ+ZmyHO12vGY69aqwMG7jLFiVc12s1usKrG5SB5Eltl/EeIBZMxKqkgEgrUKhn9Ix6dof4d14UFgklLPsDuCaelwfTtAebqApakIfoVbqy4sMXzktfpG3QaRKFAKIpyNjuLkeZhpVFCuSNxoOyOH6UkzJs1SlqJNiBue17HEWTNdKEynw+chkGrKiMkY3geQlSkJlhXKr5hizXU+Wxn1jXodEqpKpgUCJiiojZJskvflcH0jM8n2zEMe7fZl1ExJJUzsFXYvUDccztZw/WBuu183+nSKQwcB92aojON/aOhmcLqUZZwTWlQsCkF6XzUwDdzGHQTE+NzOBU6gSwYBg/RWPrA00xyH/HYWVriPCJUKyElYs17WHRhAb4llKVOM0qs1+rt19PtFR4lXNPKwc3fP5byizXqSpQfbvZ+nt9oF/tkdjxoXhp9lczUSjp61zSmakhIRTZSSHNxaxYPAXSa4yyQHtkvcAscRPiOlrWS7HZvlI2+kZNTp/DAWS+Hu5GPy8NLi1QN84tsfVa4S1Fjb9JLX9ozabibmkqO9yYxcQNSQqpOWovUzO+GbbLvtGCDxxKtisszs6TS8UKS3LuAfQhn8oWo4oiYQVgOP1DNuvWOcqOIZ4v0ldmfWdUGtbxNBJpBAs22PLeBS5zv3imFBIwUegU5uXZfI1KkVUkcySkuAeVWcgse4uIoMTCxSU0hyQaruGewuzFxtsO71xsEKGh4UWUxoeFCiyiBEKLBLUiiYU8pLpqHKqksfMPYxbIlkyph8RKQkoPhlRClk1AFKWY0gl3ZgYxQRMpCyN4vla5YDO/nGWLVadYQmYUkIUVJSprEppKgD1FSfcRlxTNqTNSVTFIUtlFCCAovYFTsPVj7RGRNVdnZmOWv5YjOnULCDLCjQSFFLmkqDgEjDgE37mFLnEAgEgFnD2LXDjeLpFWwppCwJva4vv8AvBCXqCKV3dSS+3MXD+li27QF0uqpLxuk6l+Vb0tZm8vaBSjuy3sKy9aZinpAKb1BIJZIJLjAs5tBaVqEzjWs2pSSCG6OQ2bgZjnZJpUCFgB27Ed+0VzNeSVMpkvYYB5ug2ZoBOF6RUcdSs7TR8XQiXyJcgHIu5JLs9zaNc7iXjSyg8ps6gwqsSBt+NHAjjPh1FJAJswct/6vOMiuNLZip7v+wgX6aT2EcIHda/i65UuhJslv6lqiBdgQ7PHLzuJKqu5Ub5J9XO8YZ/EyQEqcAAFiGfcHyYxE6pCWJu4dNwe12wbYLGCwxNLaJGEYvQVlawAVEN18/Xygevjp5h3tAzVawqFIsPvGR4JHCvkK87Woh5fG7WDxhmarN+zXfeB4hyYIscV0YlllLsm8b58iSJMtaJhVNNXiSylggAgJIU/M74GIGPDvBUwLJPCiMSQTgHNumYopiMSAx+bxFaSCQcgkG747ixiUvNrmLKJztOpLVJIcOHDOOvlFMEuKcWm6ijxVqWqWkS0u1kJ+VI8rwOMWZ/IxEKFCjRlihQ8NEKKocmFDRgKPDvtEYUQhJrP+bQoSVEY7j3DfaFFFjgxLxD1icwhTq5UkUgJAVezEuX6OXO9ukVCISySV7wzxF4cD6RCxCHUG8+kMRZ4aKISUonJJ2v0FhCMM8KIXYoUWInMlSWSamclIJDF+U7d+sVRCrJISTYfcDAfeGhoUWQcGFDRdpZFagmpKXBLrUEpsCcncsw7kRCrGkTiguGdiLgKDEEGxBGDnaIN7Q0O8WQRh0qIuCxFwRkEQwMKLMscmE8NDxZQ484aHB3iZmkqrN1E1EkC5d8YztFmGVwonV+MIaIUUiGhQowGFChQohBQ8KFEIPDGHhRRoUNChRCiRhoUKKLFChQohBQoUKIQUKFCiyChQ8KIUFeC/Jqv/ACD/APJLgVDwo2+kZ+SUvIhlQoUUQaHhQo0ZYoeFCiGWKFChRDJ//9k="/>
          <p:cNvSpPr>
            <a:spLocks noChangeAspect="1" noChangeArrowheads="1"/>
          </p:cNvSpPr>
          <p:nvPr/>
        </p:nvSpPr>
        <p:spPr bwMode="auto">
          <a:xfrm>
            <a:off x="155575" y="-1989138"/>
            <a:ext cx="4143375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93445" y="2441120"/>
            <a:ext cx="3497192" cy="1234220"/>
            <a:chOff x="793445" y="2432807"/>
            <a:chExt cx="3497192" cy="1234220"/>
          </a:xfrm>
        </p:grpSpPr>
        <p:pic>
          <p:nvPicPr>
            <p:cNvPr id="18442" name="Picture 10" descr="https://upload.wikimedia.org/wikipedia/commons/0/00/Crab_Nebula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445" y="2432807"/>
              <a:ext cx="1234219" cy="1234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122491" y="2602056"/>
              <a:ext cx="21681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2A3674"/>
                  </a:solidFill>
                </a:rPr>
                <a:t>Nota bene</a:t>
              </a:r>
              <a:r>
                <a:rPr lang="en-US" dirty="0" smtClean="0">
                  <a:solidFill>
                    <a:srgbClr val="2A3674"/>
                  </a:solidFill>
                </a:rPr>
                <a:t>:</a:t>
              </a:r>
            </a:p>
            <a:p>
              <a:r>
                <a:rPr lang="en-US" dirty="0" smtClean="0">
                  <a:solidFill>
                    <a:srgbClr val="2A3674"/>
                  </a:solidFill>
                </a:rPr>
                <a:t>Galactic </a:t>
              </a:r>
              <a:r>
                <a:rPr lang="en-US" dirty="0" smtClean="0">
                  <a:solidFill>
                    <a:srgbClr val="2A3674"/>
                  </a:solidFill>
                </a:rPr>
                <a:t>Supernova will occur here!</a:t>
              </a:r>
              <a:endParaRPr lang="en-US" dirty="0">
                <a:solidFill>
                  <a:srgbClr val="2A36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379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7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5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did not have to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3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5281340" y="2877"/>
            <a:ext cx="365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and Then Some…</a:t>
            </a:r>
            <a:endParaRPr lang="en-US" altLang="en-US" sz="36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91332" y="1727394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n-US" sz="8800" baseline="-25000" dirty="0" smtClean="0"/>
              <a:t>s</a:t>
            </a:r>
            <a:endParaRPr lang="en-US" sz="88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7392099" y="1729838"/>
            <a:ext cx="1228866" cy="1776671"/>
            <a:chOff x="4078448" y="4513277"/>
            <a:chExt cx="1228866" cy="1776671"/>
          </a:xfrm>
        </p:grpSpPr>
        <p:pic>
          <p:nvPicPr>
            <p:cNvPr id="42" name="Picture 15" descr="http://img1.cookinglight.timeinc.net/sites/default/files/styles/400xvariable/public/image/2011/07/1107p99-bacon-m.jpg?itok=rK3GnMlH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83845">
              <a:off x="4267642" y="5250276"/>
              <a:ext cx="1039672" cy="1039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4078448" y="4513277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n-US" sz="8800" baseline="-25000" dirty="0" smtClean="0"/>
                <a:t>s</a:t>
              </a:r>
              <a:endParaRPr lang="en-US" sz="88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7675" y="-1355406"/>
            <a:ext cx="8631242" cy="5419725"/>
            <a:chOff x="447675" y="-1355406"/>
            <a:chExt cx="8631242" cy="5419725"/>
          </a:xfrm>
        </p:grpSpPr>
        <p:grpSp>
          <p:nvGrpSpPr>
            <p:cNvPr id="10" name="Group 9"/>
            <p:cNvGrpSpPr/>
            <p:nvPr/>
          </p:nvGrpSpPr>
          <p:grpSpPr>
            <a:xfrm>
              <a:off x="447675" y="-1355406"/>
              <a:ext cx="4638675" cy="5419725"/>
              <a:chOff x="447675" y="-1355406"/>
              <a:chExt cx="4638675" cy="5419725"/>
            </a:xfrm>
          </p:grpSpPr>
          <p:pic>
            <p:nvPicPr>
              <p:cNvPr id="15372" name="Picture 1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675" y="-1355406"/>
                <a:ext cx="4638675" cy="541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1287848" y="-63037"/>
                <a:ext cx="3716867" cy="3006989"/>
                <a:chOff x="1320800" y="2194175"/>
                <a:chExt cx="3716867" cy="3006989"/>
              </a:xfrm>
            </p:grpSpPr>
            <p:sp>
              <p:nvSpPr>
                <p:cNvPr id="7" name="TextBox 6"/>
                <p:cNvSpPr txBox="1"/>
                <p:nvPr/>
              </p:nvSpPr>
              <p:spPr>
                <a:xfrm>
                  <a:off x="1320800" y="23858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endParaRPr lang="en-US" baseline="-25000" dirty="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859212" y="2194175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123267" y="3595781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l-GR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μ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174068" y="4831832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567682" y="3879653"/>
                  <a:ext cx="8635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e</a:t>
                  </a:r>
                  <a:r>
                    <a:rPr lang="el-GR" dirty="0" smtClean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→ν</a:t>
                  </a:r>
                  <a:r>
                    <a:rPr lang="en-US" baseline="-25000" dirty="0">
                      <a:solidFill>
                        <a:srgbClr val="000000"/>
                      </a:solidFill>
                      <a:latin typeface="Times New Roman" pitchFamily="18" charset="0"/>
                      <a:cs typeface="Arial" pitchFamily="34" charset="0"/>
                    </a:rPr>
                    <a:t>x</a:t>
                  </a: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914400" y="1100353"/>
              <a:ext cx="8164517" cy="2659060"/>
              <a:chOff x="914400" y="3357565"/>
              <a:chExt cx="8164517" cy="2659060"/>
            </a:xfrm>
          </p:grpSpPr>
          <p:grpSp>
            <p:nvGrpSpPr>
              <p:cNvPr id="47127" name="Group 23"/>
              <p:cNvGrpSpPr>
                <a:grpSpLocks/>
              </p:cNvGrpSpPr>
              <p:nvPr/>
            </p:nvGrpSpPr>
            <p:grpSpPr bwMode="auto">
              <a:xfrm>
                <a:off x="5110167" y="4381500"/>
                <a:ext cx="3968750" cy="1635125"/>
                <a:chOff x="3213" y="2736"/>
                <a:chExt cx="2500" cy="1030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1" name="Text 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First observed by Ray Davis.  Nailed down by Super-K, SNO and </a:t>
                      </a:r>
                      <a:r>
                        <a:rPr lang="en-US" altLang="en-US" sz="2000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KamLAND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. 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Dominated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by mixing of mass states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 and </a:t>
                      </a:r>
                      <a:r>
                        <a:rPr lang="en-US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2  (</a:t>
                      </a:r>
                      <a:r>
                        <a:rPr lang="el-GR" altLang="en-US" sz="20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12 </a:t>
                      </a:r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and </a:t>
                      </a:r>
                      <a14:m>
                        <m:oMath xmlns:m="http://schemas.openxmlformats.org/officeDocument/2006/math">
                          <m:r>
                            <a:rPr lang="en-US" altLang="en-US" sz="2000" i="1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21</m:t>
                              </m:r>
                            </m:sub>
                            <m:sup>
                              <m:r>
                                <a:rPr lang="en-US" altLang="en-US" sz="2000" i="1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C0C0C0"/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</a:t>
                      </a:r>
                      <a:endParaRPr lang="en-US" alt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1" name="Text Box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500" y="2736"/>
                      <a:ext cx="2213" cy="103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l="-1910" t="-1859" r="-2604" b="-7435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4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3213" y="3120"/>
                  <a:ext cx="288" cy="96"/>
                </a:xfrm>
                <a:prstGeom prst="line">
                  <a:avLst/>
                </a:prstGeom>
                <a:noFill/>
                <a:ln w="44450">
                  <a:solidFill>
                    <a:srgbClr val="CC33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47126" name="Group 22"/>
              <p:cNvGrpSpPr>
                <a:grpSpLocks/>
              </p:cNvGrpSpPr>
              <p:nvPr/>
            </p:nvGrpSpPr>
            <p:grpSpPr bwMode="auto">
              <a:xfrm>
                <a:off x="5105400" y="3357565"/>
                <a:ext cx="3756025" cy="1046163"/>
                <a:chOff x="3168" y="2067"/>
                <a:chExt cx="2366" cy="659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7112" name="Text 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pPr fontAlgn="base">
                        <a:spcBef>
                          <a:spcPct val="5000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Seen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Super-K,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confirmed by 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K2K, Minos, T2K and </a:t>
                      </a:r>
                      <a:r>
                        <a:rPr lang="en-US" altLang="en-US" sz="2000" dirty="0" err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NOvA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lang="el-GR" altLang="en-US" sz="2000" dirty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θ</a:t>
                      </a:r>
                      <a:r>
                        <a:rPr lang="en-US" altLang="en-US" sz="2000" baseline="-25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23</a:t>
                      </a:r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𝜇𝜇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3333FF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altLang="en-US" sz="2000" dirty="0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 </a:t>
                      </a:r>
                      <a:endParaRPr lang="en-US" altLang="en-US" sz="2000" dirty="0">
                        <a:solidFill>
                          <a:srgbClr val="3333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47112" name="Text Box 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56" y="2067"/>
                      <a:ext cx="2078" cy="659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2218" t="-3509" b="-9942"/>
                      </a:stretch>
                    </a:blipFill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115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168" y="2400"/>
                  <a:ext cx="288" cy="0"/>
                </a:xfrm>
                <a:prstGeom prst="line">
                  <a:avLst/>
                </a:prstGeom>
                <a:noFill/>
                <a:ln w="44450">
                  <a:solidFill>
                    <a:srgbClr val="3333FF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914400" y="4064315"/>
                <a:ext cx="3295651" cy="1388751"/>
                <a:chOff x="914400" y="4064315"/>
                <a:chExt cx="3295651" cy="138875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" name="TextBox 1"/>
                    <p:cNvSpPr txBox="1"/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First observed by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Daya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Bay, confirmed by RENO, and Double </a:t>
                      </a:r>
                      <a:r>
                        <a:rPr lang="en-US" sz="200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Chooz</a:t>
                      </a:r>
                      <a:r>
                        <a:rPr lang="en-US" sz="200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(</a:t>
                      </a:r>
                      <a:r>
                        <a:rPr lang="el-GR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θ</a:t>
                      </a:r>
                      <a:r>
                        <a:rPr lang="en-US" sz="2000" baseline="-25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13</a:t>
                      </a:r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 and </a:t>
                      </a:r>
                      <a14:m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∆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𝑒𝑒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C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/>
                                  <a:ea typeface="Cambria Math"/>
                                  <a:cs typeface="Arial" pitchFamily="34" charset="0"/>
                                </a:rPr>
                                <m:t>2</m:t>
                              </m:r>
                            </m:sup>
                          </m:sSubSup>
                        </m:oMath>
                      </a14:m>
                      <a:r>
                        <a:rPr lang="en-US" sz="200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Arial" pitchFamily="34" charset="0"/>
                        </a:rPr>
                        <a:t>)</a:t>
                      </a:r>
                      <a:endParaRPr lang="en-US" sz="20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Arial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" name="TextBox 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14400" y="4437403"/>
                      <a:ext cx="3295651" cy="1015663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l="-2033" t="-3614" r="-1479" b="-1265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7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966529" y="4064315"/>
                  <a:ext cx="571430" cy="387071"/>
                </a:xfrm>
                <a:prstGeom prst="line">
                  <a:avLst/>
                </a:prstGeom>
                <a:noFill/>
                <a:ln w="44450">
                  <a:solidFill>
                    <a:srgbClr val="FFC000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endParaRPr>
                </a:p>
              </p:txBody>
            </p:sp>
          </p:grpSp>
        </p:grpSp>
      </p:grpSp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6" y="1985"/>
            <a:ext cx="43243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20" y="-9526"/>
            <a:ext cx="409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112315" y="1055446"/>
            <a:ext cx="5963961" cy="1631951"/>
            <a:chOff x="3112315" y="1214837"/>
            <a:chExt cx="5963961" cy="1631951"/>
          </a:xfrm>
        </p:grpSpPr>
        <p:grpSp>
          <p:nvGrpSpPr>
            <p:cNvPr id="29" name="Group 23"/>
            <p:cNvGrpSpPr>
              <a:grpSpLocks/>
            </p:cNvGrpSpPr>
            <p:nvPr/>
          </p:nvGrpSpPr>
          <p:grpSpPr bwMode="auto">
            <a:xfrm>
              <a:off x="3937534" y="1214837"/>
              <a:ext cx="5138742" cy="1631951"/>
              <a:chOff x="2507" y="2724"/>
              <a:chExt cx="3237" cy="102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fontAlgn="base">
                      <a:spcBef>
                        <a:spcPct val="50000"/>
                      </a:spcBef>
                      <a:spcAft>
                        <a:spcPct val="0"/>
                      </a:spcAft>
                    </a:pP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Short-Baseline anomalies observed by </a:t>
                    </a:r>
                    <a:r>
                      <a:rPr lang="en-US" altLang="en-US" sz="2000" dirty="0" smtClean="0">
                        <a:solidFill>
                          <a:srgbClr val="00FFFF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Reactors, Gallium Source Experiments, T2K </a:t>
                    </a:r>
                    <a:r>
                      <a:rPr lang="en-US" altLang="en-US" sz="2000" dirty="0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LSND and </a:t>
                    </a:r>
                    <a:r>
                      <a:rPr lang="en-US" altLang="en-US" sz="2000" dirty="0" err="1" smtClean="0">
                        <a:solidFill>
                          <a:srgbClr val="00CC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MiniBooNE</a:t>
                    </a:r>
                    <a:r>
                      <a:rPr lang="en-US" altLang="en-US" sz="2000" dirty="0" smtClean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         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(</a:t>
                    </a:r>
                    <a:r>
                      <a:rPr lang="el-GR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θ</a:t>
                    </a:r>
                    <a:r>
                      <a:rPr lang="en-US" altLang="en-US" sz="2000" i="1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x</a:t>
                    </a:r>
                    <a:r>
                      <a:rPr lang="en-US" altLang="en-US" sz="2000" baseline="-25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4</a:t>
                    </a:r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 and </a:t>
                    </a:r>
                    <a14:m>
                      <m:oMath xmlns:m="http://schemas.openxmlformats.org/officeDocument/2006/math">
                        <m:r>
                          <a:rPr lang="en-US" altLang="en-US" sz="2000" i="1" smtClean="0">
                            <a:solidFill>
                              <a:srgbClr val="2A3674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  <a:cs typeface="Arial" pitchFamily="34" charset="0"/>
                          </a:rPr>
                          <m:t>∆</m:t>
                        </m:r>
                        <m:sSubSup>
                          <m:sSubSupPr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SupPr>
                          <m:e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4</m:t>
                            </m:r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altLang="en-US" sz="2000" b="0" i="1" smtClean="0">
                                <a:solidFill>
                                  <a:srgbClr val="2A3674"/>
                                </a:solidFill>
                                <a:effectLst>
                                  <a:outerShdw blurRad="38100" dist="38100" dir="2700000" algn="tl">
                                    <a:srgbClr val="C0C0C0"/>
                                  </a:outerShdw>
                                </a:effectLst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2</m:t>
                            </m:r>
                          </m:sup>
                        </m:sSubSup>
                      </m:oMath>
                    </a14:m>
                    <a:r>
                      <a:rPr lang="en-US" altLang="en-US" sz="2000" dirty="0" smtClean="0">
                        <a:solidFill>
                          <a:srgbClr val="2A3674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Arial" pitchFamily="34" charset="0"/>
                      </a:rPr>
                      <a:t>)</a:t>
                    </a:r>
                    <a:endParaRPr lang="en-US" altLang="en-US" sz="2000" dirty="0">
                      <a:solidFill>
                        <a:srgbClr val="2A3674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531" y="2724"/>
                    <a:ext cx="2213" cy="1028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l="-2083" t="-2239" b="-7836"/>
                    </a:stretch>
                  </a:blipFill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H="1" flipV="1">
                <a:off x="2507" y="3179"/>
                <a:ext cx="1024" cy="59"/>
              </a:xfrm>
              <a:prstGeom prst="line">
                <a:avLst/>
              </a:prstGeom>
              <a:noFill/>
              <a:ln w="44450">
                <a:solidFill>
                  <a:srgbClr val="00FF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endParaRPr>
              </a:p>
            </p:txBody>
          </p:sp>
        </p:grpSp>
        <p:sp>
          <p:nvSpPr>
            <p:cNvPr id="32" name="Line 10"/>
            <p:cNvSpPr>
              <a:spLocks noChangeShapeType="1"/>
            </p:cNvSpPr>
            <p:nvPr/>
          </p:nvSpPr>
          <p:spPr bwMode="auto">
            <a:xfrm flipH="1">
              <a:off x="3112315" y="2380735"/>
              <a:ext cx="2450279" cy="102405"/>
            </a:xfrm>
            <a:prstGeom prst="line">
              <a:avLst/>
            </a:prstGeom>
            <a:noFill/>
            <a:ln w="44450">
              <a:solidFill>
                <a:srgbClr val="00CC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567366" y="2661760"/>
            <a:ext cx="2012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CC00"/>
                </a:solidFill>
              </a:rPr>
              <a:t>Sterile Neutrino</a:t>
            </a:r>
          </a:p>
          <a:p>
            <a:pPr algn="ctr"/>
            <a:r>
              <a:rPr lang="en-US" sz="2000" dirty="0" smtClean="0">
                <a:solidFill>
                  <a:srgbClr val="FFCC00"/>
                </a:solidFill>
              </a:rPr>
              <a:t>(Bacon Flavor)</a:t>
            </a:r>
            <a:endParaRPr lang="en-US" sz="20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9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17101 7.40741E-7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2177E-6 L 0.00018 0.326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4" grpId="0"/>
      <p:bldP spid="47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Evidence for Sterile Neutrinos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5367" y="762000"/>
            <a:ext cx="4059433" cy="2700754"/>
            <a:chOff x="207767" y="762000"/>
            <a:chExt cx="4059433" cy="2700754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67" y="1165785"/>
              <a:ext cx="2080034" cy="203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1528" y="1143001"/>
              <a:ext cx="1895672" cy="2049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10"/>
            <p:cNvSpPr txBox="1">
              <a:spLocks noChangeArrowheads="1"/>
            </p:cNvSpPr>
            <p:nvPr/>
          </p:nvSpPr>
          <p:spPr bwMode="auto">
            <a:xfrm>
              <a:off x="2667000" y="2433935"/>
              <a:ext cx="1324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endParaRPr lang="en-US" sz="1200" dirty="0" smtClean="0">
                <a:solidFill>
                  <a:srgbClr val="FF6600"/>
                </a:solidFill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srgbClr val="FF6600"/>
                  </a:solidFill>
                </a:rPr>
                <a:t>32.2 </a:t>
              </a:r>
              <a:r>
                <a:rPr lang="en-US" sz="1200" dirty="0">
                  <a:solidFill>
                    <a:srgbClr val="FF6600"/>
                  </a:solidFill>
                </a:rPr>
                <a:t>± 9.4 ± </a:t>
              </a:r>
              <a:r>
                <a:rPr lang="en-US" sz="1200" dirty="0" smtClean="0">
                  <a:solidFill>
                    <a:srgbClr val="FF6600"/>
                  </a:solidFill>
                </a:rPr>
                <a:t>2.3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sp>
          <p:nvSpPr>
            <p:cNvPr id="9" name="TextBox 14"/>
            <p:cNvSpPr txBox="1">
              <a:spLocks noChangeArrowheads="1"/>
            </p:cNvSpPr>
            <p:nvPr/>
          </p:nvSpPr>
          <p:spPr bwMode="auto">
            <a:xfrm>
              <a:off x="457200" y="3124200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smtClean="0">
                  <a:solidFill>
                    <a:srgbClr val="B0BB8B"/>
                  </a:solidFill>
                </a:rPr>
                <a:t>Phys.Rev.D64</a:t>
              </a:r>
              <a:r>
                <a:rPr lang="en-US" sz="1200" dirty="0">
                  <a:solidFill>
                    <a:srgbClr val="B0BB8B"/>
                  </a:solidFill>
                </a:rPr>
                <a:t>, 112007 (2001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LSND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4774" y="762000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4560794" y="772536"/>
            <a:ext cx="4504572" cy="2659440"/>
            <a:chOff x="4560794" y="772536"/>
            <a:chExt cx="4504572" cy="2659440"/>
          </a:xfrm>
        </p:grpSpPr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794" y="1165785"/>
              <a:ext cx="2558918" cy="1558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4800600" y="2743200"/>
              <a:ext cx="231911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6600"/>
                  </a:solidFill>
                </a:rPr>
                <a:t>Event Excess: </a:t>
              </a:r>
              <a:r>
                <a:rPr lang="en-US" sz="1200" dirty="0" smtClean="0">
                  <a:solidFill>
                    <a:srgbClr val="FF6600"/>
                  </a:solidFill>
                </a:rPr>
                <a:t>78.4 </a:t>
              </a:r>
              <a:r>
                <a:rPr lang="en-US" sz="1200" dirty="0">
                  <a:solidFill>
                    <a:srgbClr val="FF6600"/>
                  </a:solidFill>
                </a:rPr>
                <a:t>± </a:t>
              </a:r>
              <a:r>
                <a:rPr lang="en-US" sz="1200" dirty="0" smtClean="0">
                  <a:solidFill>
                    <a:srgbClr val="FF6600"/>
                  </a:solidFill>
                </a:rPr>
                <a:t>28.5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799" y="1143001"/>
              <a:ext cx="1902567" cy="202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4953000" y="3154977"/>
              <a:ext cx="38368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Aguilar-</a:t>
              </a:r>
              <a:r>
                <a:rPr lang="en-US" sz="1200" dirty="0" err="1">
                  <a:solidFill>
                    <a:srgbClr val="B0BB8B"/>
                  </a:solidFill>
                </a:rPr>
                <a:t>Arevalo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</a:t>
              </a:r>
              <a:r>
                <a:rPr lang="en-US" sz="1200" dirty="0" err="1">
                  <a:solidFill>
                    <a:srgbClr val="B0BB8B"/>
                  </a:solidFill>
                </a:rPr>
                <a:t>Phys.Rev.Lett</a:t>
              </a:r>
              <a:r>
                <a:rPr lang="en-US" sz="1200" dirty="0">
                  <a:solidFill>
                    <a:srgbClr val="B0BB8B"/>
                  </a:solidFill>
                </a:rPr>
                <a:t>. 110, 161801 (2013)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MiniBooNE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800" i="1" smtClean="0">
                          <a:solidFill>
                            <a:srgbClr val="2A3674"/>
                          </a:solidFill>
                          <a:effectLst/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4693" y="772536"/>
                  <a:ext cx="3153508" cy="39324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7813" b="-187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/>
          <p:cNvGrpSpPr/>
          <p:nvPr/>
        </p:nvGrpSpPr>
        <p:grpSpPr>
          <a:xfrm>
            <a:off x="77875" y="3545134"/>
            <a:ext cx="4333490" cy="2702061"/>
            <a:chOff x="77875" y="3545134"/>
            <a:chExt cx="4333490" cy="2702061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144" y="3918110"/>
              <a:ext cx="2026221" cy="205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321273" y="5908641"/>
              <a:ext cx="38100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err="1" smtClean="0">
                  <a:solidFill>
                    <a:srgbClr val="B0BB8B"/>
                  </a:solidFill>
                </a:rPr>
                <a:t>Giunti</a:t>
              </a:r>
              <a:r>
                <a:rPr lang="en-US" sz="1200" dirty="0" smtClean="0">
                  <a:solidFill>
                    <a:srgbClr val="B0BB8B"/>
                  </a:solidFill>
                </a:rPr>
                <a:t> and </a:t>
              </a:r>
              <a:r>
                <a:rPr lang="en-US" sz="1200" dirty="0" err="1" smtClean="0">
                  <a:solidFill>
                    <a:srgbClr val="B0BB8B"/>
                  </a:solidFill>
                </a:rPr>
                <a:t>Laveder</a:t>
              </a:r>
              <a:r>
                <a:rPr lang="en-US" sz="1200" dirty="0" smtClean="0">
                  <a:solidFill>
                    <a:srgbClr val="B0BB8B"/>
                  </a:solidFill>
                </a:rPr>
                <a:t>, Phys.Rev.C83, 065504(2011</a:t>
              </a:r>
              <a:r>
                <a:rPr lang="en-US" sz="1600" dirty="0">
                  <a:solidFill>
                    <a:srgbClr val="B0BB8B"/>
                  </a:solidFill>
                </a:rPr>
                <a:t>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Gallium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solidFill>
                            <a:srgbClr val="2A3674"/>
                          </a:solidFill>
                          <a:effectLst/>
                          <a:latin typeface="Cambria Math"/>
                        </a:rPr>
                        <m:t>Disappearance</m:t>
                      </m:r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545134"/>
                  <a:ext cx="3869724" cy="369332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75" y="4062750"/>
              <a:ext cx="2243137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4878858" y="3533574"/>
            <a:ext cx="4199912" cy="2821343"/>
            <a:chOff x="4878858" y="3533574"/>
            <a:chExt cx="4199912" cy="28213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Reactor Anomaly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800" i="1" smtClean="0">
                                  <a:solidFill>
                                    <a:srgbClr val="2A3674"/>
                                  </a:solidFill>
                                  <a:effectLst/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800" i="1" smtClean="0">
                              <a:solidFill>
                                <a:srgbClr val="2A3674"/>
                              </a:solidFill>
                              <a:effectLst/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800" dirty="0" smtClean="0">
                      <a:solidFill>
                        <a:srgbClr val="2A3674"/>
                      </a:solidFill>
                      <a:effectLst/>
                      <a:latin typeface="Times New Roman"/>
                    </a:rPr>
                    <a:t> Disappearance)</a:t>
                  </a:r>
                  <a:endParaRPr lang="en-US" sz="1800" dirty="0">
                    <a:solidFill>
                      <a:srgbClr val="2A3674"/>
                    </a:solidFill>
                    <a:effectLst/>
                    <a:latin typeface="Times New Roman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3000" y="3533574"/>
                  <a:ext cx="4005649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8333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8858" y="3918110"/>
              <a:ext cx="1388615" cy="2215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372" y="3961824"/>
              <a:ext cx="2630398" cy="1915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953000" y="6077918"/>
              <a:ext cx="39036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B0BB8B"/>
                  </a:solidFill>
                </a:rPr>
                <a:t>Mention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Phys.Rev.D83 073006 (2011)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04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8" y="1527580"/>
            <a:ext cx="3768014" cy="483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T2K Near Detector </a:t>
            </a:r>
            <a:r>
              <a:rPr lang="el-G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ν</a:t>
            </a:r>
            <a:r>
              <a:rPr lang="en-US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e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Disappearance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73217" y="1665835"/>
            <a:ext cx="1239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ν</a:t>
            </a:r>
            <a:r>
              <a:rPr lang="en-US" sz="1600" baseline="-25000" dirty="0" smtClean="0"/>
              <a:t>e</a:t>
            </a:r>
            <a:r>
              <a:rPr lang="en-US" sz="1600" dirty="0" smtClean="0"/>
              <a:t> Selection</a:t>
            </a:r>
            <a:endParaRPr lang="en-US" sz="1600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488887" y="746125"/>
            <a:ext cx="80032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dirty="0" smtClean="0">
                <a:solidFill>
                  <a:srgbClr val="2A3674"/>
                </a:solidFill>
              </a:rPr>
              <a:t>Although the T2K beam is predominantly a </a:t>
            </a:r>
            <a:r>
              <a:rPr lang="el-GR" altLang="en-US" sz="2000" dirty="0" smtClean="0">
                <a:solidFill>
                  <a:srgbClr val="2A3674"/>
                </a:solidFill>
              </a:rPr>
              <a:t>ν</a:t>
            </a:r>
            <a:r>
              <a:rPr lang="el-GR" altLang="en-US" sz="2000" baseline="-25000" dirty="0" smtClean="0">
                <a:solidFill>
                  <a:srgbClr val="2A3674"/>
                </a:solidFill>
              </a:rPr>
              <a:t>μ</a:t>
            </a:r>
            <a:r>
              <a:rPr lang="en-US" altLang="en-US" sz="2000" dirty="0" smtClean="0">
                <a:solidFill>
                  <a:srgbClr val="2A3674"/>
                </a:solidFill>
              </a:rPr>
              <a:t>  beam, the small </a:t>
            </a:r>
            <a:r>
              <a:rPr lang="el-GR" altLang="en-US" sz="2000" dirty="0" smtClean="0">
                <a:solidFill>
                  <a:srgbClr val="2A3674"/>
                </a:solidFill>
              </a:rPr>
              <a:t>ν</a:t>
            </a:r>
            <a:r>
              <a:rPr lang="en-US" altLang="en-US" sz="2000" baseline="-25000" dirty="0" smtClean="0">
                <a:solidFill>
                  <a:srgbClr val="2A3674"/>
                </a:solidFill>
              </a:rPr>
              <a:t>e</a:t>
            </a:r>
            <a:r>
              <a:rPr lang="en-US" altLang="en-US" sz="2000" dirty="0" smtClean="0">
                <a:solidFill>
                  <a:srgbClr val="2A3674"/>
                </a:solidFill>
              </a:rPr>
              <a:t> component can be used in the near detector for a </a:t>
            </a:r>
            <a:r>
              <a:rPr lang="el-GR" altLang="en-US" sz="2000" dirty="0">
                <a:solidFill>
                  <a:srgbClr val="2A3674"/>
                </a:solidFill>
              </a:rPr>
              <a:t>ν</a:t>
            </a:r>
            <a:r>
              <a:rPr lang="en-US" altLang="en-US" sz="2000" baseline="-25000" dirty="0">
                <a:solidFill>
                  <a:srgbClr val="2A3674"/>
                </a:solidFill>
              </a:rPr>
              <a:t>e</a:t>
            </a:r>
            <a:r>
              <a:rPr lang="en-US" altLang="en-US" sz="2000" dirty="0">
                <a:solidFill>
                  <a:srgbClr val="2A3674"/>
                </a:solidFill>
              </a:rPr>
              <a:t> </a:t>
            </a:r>
            <a:r>
              <a:rPr lang="en-US" altLang="en-US" sz="2000" dirty="0" smtClean="0">
                <a:solidFill>
                  <a:srgbClr val="2A3674"/>
                </a:solidFill>
              </a:rPr>
              <a:t> disappearance search.</a:t>
            </a:r>
            <a:endParaRPr lang="en-US" altLang="en-US" sz="2000" dirty="0">
              <a:solidFill>
                <a:srgbClr val="2A367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9275" y="3823016"/>
            <a:ext cx="12395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Control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4843555" y="2109131"/>
            <a:ext cx="3805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D91, 051102(R) (2015)</a:t>
            </a:r>
            <a:endParaRPr lang="en-US" sz="1600" dirty="0">
              <a:solidFill>
                <a:srgbClr val="B0BB8B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195" y="2437545"/>
            <a:ext cx="49434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508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Against the ~1 eV</a:t>
            </a:r>
            <a:r>
              <a:rPr lang="en-US" baseline="30000" dirty="0" smtClean="0"/>
              <a:t>2</a:t>
            </a:r>
            <a:r>
              <a:rPr lang="en-US" dirty="0" smtClean="0"/>
              <a:t> Sterile Neutrino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99822" y="720194"/>
            <a:ext cx="4059273" cy="2906975"/>
            <a:chOff x="299822" y="744908"/>
            <a:chExt cx="4059273" cy="29069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822" y="1133087"/>
              <a:ext cx="1788469" cy="202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546963" y="3374884"/>
              <a:ext cx="33948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Armbruster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Phys.Rev.D65 112001 (2002)</a:t>
              </a: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6780" y="1138535"/>
              <a:ext cx="2142315" cy="231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KARMEN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374" y="744908"/>
                  <a:ext cx="3153508" cy="39324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7692" b="-16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en-US" sz="1200" dirty="0" smtClean="0">
                      <a:solidFill>
                        <a:srgbClr val="FF6600"/>
                      </a:solidFill>
                    </a:rPr>
                    <a:t>No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i="1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Excess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822" y="3110242"/>
                  <a:ext cx="1788469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521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Rectangle 9"/>
            <p:cNvSpPr/>
            <p:nvPr/>
          </p:nvSpPr>
          <p:spPr>
            <a:xfrm>
              <a:off x="3143250" y="1776413"/>
              <a:ext cx="745331" cy="80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005138" y="1187257"/>
              <a:ext cx="1321594" cy="1550194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21594" h="1550194">
                  <a:moveTo>
                    <a:pt x="1321593" y="1550194"/>
                  </a:moveTo>
                  <a:cubicBezTo>
                    <a:pt x="1144587" y="1442244"/>
                    <a:pt x="962818" y="1343819"/>
                    <a:pt x="785812" y="1235869"/>
                  </a:cubicBezTo>
                  <a:lnTo>
                    <a:pt x="314325" y="940594"/>
                  </a:lnTo>
                  <a:lnTo>
                    <a:pt x="114300" y="797719"/>
                  </a:lnTo>
                  <a:lnTo>
                    <a:pt x="30956" y="709613"/>
                  </a:lnTo>
                  <a:lnTo>
                    <a:pt x="2381" y="635794"/>
                  </a:lnTo>
                  <a:cubicBezTo>
                    <a:pt x="3968" y="624682"/>
                    <a:pt x="5557" y="606425"/>
                    <a:pt x="7144" y="595313"/>
                  </a:cubicBezTo>
                  <a:lnTo>
                    <a:pt x="28575" y="566738"/>
                  </a:lnTo>
                  <a:lnTo>
                    <a:pt x="88106" y="528638"/>
                  </a:lnTo>
                  <a:lnTo>
                    <a:pt x="192881" y="502444"/>
                  </a:lnTo>
                  <a:lnTo>
                    <a:pt x="283368" y="483394"/>
                  </a:lnTo>
                  <a:lnTo>
                    <a:pt x="304800" y="469107"/>
                  </a:lnTo>
                  <a:lnTo>
                    <a:pt x="238125" y="438150"/>
                  </a:lnTo>
                  <a:lnTo>
                    <a:pt x="80962" y="402432"/>
                  </a:lnTo>
                  <a:lnTo>
                    <a:pt x="16668" y="381000"/>
                  </a:lnTo>
                  <a:lnTo>
                    <a:pt x="0" y="364332"/>
                  </a:lnTo>
                  <a:lnTo>
                    <a:pt x="57150" y="342900"/>
                  </a:lnTo>
                  <a:lnTo>
                    <a:pt x="140494" y="330994"/>
                  </a:lnTo>
                  <a:lnTo>
                    <a:pt x="209550" y="309563"/>
                  </a:lnTo>
                  <a:lnTo>
                    <a:pt x="211931" y="300038"/>
                  </a:lnTo>
                  <a:lnTo>
                    <a:pt x="90487" y="269082"/>
                  </a:lnTo>
                  <a:lnTo>
                    <a:pt x="52387" y="254794"/>
                  </a:lnTo>
                  <a:lnTo>
                    <a:pt x="47625" y="238125"/>
                  </a:lnTo>
                  <a:lnTo>
                    <a:pt x="130968" y="216694"/>
                  </a:lnTo>
                  <a:lnTo>
                    <a:pt x="164306" y="211932"/>
                  </a:lnTo>
                  <a:lnTo>
                    <a:pt x="150018" y="200025"/>
                  </a:lnTo>
                  <a:lnTo>
                    <a:pt x="107156" y="180975"/>
                  </a:lnTo>
                  <a:lnTo>
                    <a:pt x="76200" y="169069"/>
                  </a:lnTo>
                  <a:lnTo>
                    <a:pt x="109537" y="150019"/>
                  </a:lnTo>
                  <a:lnTo>
                    <a:pt x="135731" y="135732"/>
                  </a:lnTo>
                  <a:lnTo>
                    <a:pt x="100012" y="111919"/>
                  </a:lnTo>
                  <a:lnTo>
                    <a:pt x="92868" y="102394"/>
                  </a:lnTo>
                  <a:lnTo>
                    <a:pt x="114300" y="85725"/>
                  </a:lnTo>
                  <a:lnTo>
                    <a:pt x="109537" y="54769"/>
                  </a:lnTo>
                  <a:lnTo>
                    <a:pt x="107156" y="40482"/>
                  </a:lnTo>
                  <a:lnTo>
                    <a:pt x="114300" y="23813"/>
                  </a:lnTo>
                  <a:lnTo>
                    <a:pt x="107156" y="2382"/>
                  </a:lnTo>
                  <a:lnTo>
                    <a:pt x="1321594" y="0"/>
                  </a:lnTo>
                  <a:cubicBezTo>
                    <a:pt x="1321594" y="516731"/>
                    <a:pt x="1321593" y="1033463"/>
                    <a:pt x="1321593" y="1550194"/>
                  </a:cubicBezTo>
                  <a:close/>
                </a:path>
              </a:pathLst>
            </a:custGeom>
            <a:solidFill>
              <a:srgbClr val="FF660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30685" y="1489294"/>
              <a:ext cx="8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KARMEN (90% CL)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200"/>
                  </a:spcAft>
                </a:pPr>
                <a:r>
                  <a:rPr lang="el-GR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Disappearance  </a:t>
                </a: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(where is it?)</a:t>
                </a:r>
              </a:p>
              <a:p>
                <a:pPr algn="r"/>
                <a:endParaRPr lang="en-US" baseline="-25000" dirty="0">
                  <a:solidFill>
                    <a:srgbClr val="2A3674"/>
                  </a:solidFill>
                </a:endParaRPr>
              </a:p>
              <a:p>
                <a:pPr algn="ctr"/>
                <a:r>
                  <a:rPr lang="en-US" dirty="0" smtClean="0">
                    <a:solidFill>
                      <a:srgbClr val="2A3674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  <m:r>
                      <a:rPr lang="en-US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to happen there must be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2A3674"/>
                    </a:solidFill>
                  </a:rPr>
                  <a:t> 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2A3674"/>
                            </a:solidFill>
                            <a:latin typeface="Cambria Math"/>
                          </a:rPr>
                          <m:t>μ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 disappearance</a:t>
                </a: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393" y="3829559"/>
                <a:ext cx="3279449" cy="1863715"/>
              </a:xfrm>
              <a:prstGeom prst="rect">
                <a:avLst/>
              </a:prstGeom>
              <a:blipFill rotWithShape="1">
                <a:blip r:embed="rId6"/>
                <a:stretch>
                  <a:fillRect t="-1634" b="-4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4642274" y="739614"/>
            <a:ext cx="4172575" cy="2813026"/>
            <a:chOff x="156947" y="3692379"/>
            <a:chExt cx="4172575" cy="2813026"/>
          </a:xfrm>
        </p:grpSpPr>
        <p:pic>
          <p:nvPicPr>
            <p:cNvPr id="18" name="Picture 6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095" y="4240326"/>
              <a:ext cx="1967427" cy="19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47" y="4212076"/>
              <a:ext cx="1918655" cy="2051089"/>
            </a:xfrm>
            <a:prstGeom prst="rect">
              <a:avLst/>
            </a:prstGeom>
            <a:solidFill>
              <a:srgbClr val="729FC4">
                <a:alpha val="50000"/>
              </a:srgbClr>
            </a:solidFill>
            <a:ln>
              <a:noFill/>
            </a:ln>
            <a:extLst/>
          </p:spPr>
        </p:pic>
        <p:sp>
          <p:nvSpPr>
            <p:cNvPr id="20" name="Freeform 19"/>
            <p:cNvSpPr/>
            <p:nvPr/>
          </p:nvSpPr>
          <p:spPr>
            <a:xfrm>
              <a:off x="1396313" y="4240619"/>
              <a:ext cx="658368" cy="1759747"/>
            </a:xfrm>
            <a:custGeom>
              <a:avLst/>
              <a:gdLst>
                <a:gd name="connsiteX0" fmla="*/ 681037 w 1323975"/>
                <a:gd name="connsiteY0" fmla="*/ 0 h 3533775"/>
                <a:gd name="connsiteX1" fmla="*/ 1323975 w 1323975"/>
                <a:gd name="connsiteY1" fmla="*/ 0 h 3533775"/>
                <a:gd name="connsiteX2" fmla="*/ 1323975 w 1323975"/>
                <a:gd name="connsiteY2" fmla="*/ 3533775 h 3533775"/>
                <a:gd name="connsiteX3" fmla="*/ 1009650 w 1323975"/>
                <a:gd name="connsiteY3" fmla="*/ 3357563 h 3533775"/>
                <a:gd name="connsiteX4" fmla="*/ 709612 w 1323975"/>
                <a:gd name="connsiteY4" fmla="*/ 3157538 h 3533775"/>
                <a:gd name="connsiteX5" fmla="*/ 485775 w 1323975"/>
                <a:gd name="connsiteY5" fmla="*/ 2990850 h 3533775"/>
                <a:gd name="connsiteX6" fmla="*/ 347662 w 1323975"/>
                <a:gd name="connsiteY6" fmla="*/ 2857500 h 3533775"/>
                <a:gd name="connsiteX7" fmla="*/ 295275 w 1323975"/>
                <a:gd name="connsiteY7" fmla="*/ 2800350 h 3533775"/>
                <a:gd name="connsiteX8" fmla="*/ 257175 w 1323975"/>
                <a:gd name="connsiteY8" fmla="*/ 2738438 h 3533775"/>
                <a:gd name="connsiteX9" fmla="*/ 176212 w 1323975"/>
                <a:gd name="connsiteY9" fmla="*/ 2481263 h 3533775"/>
                <a:gd name="connsiteX10" fmla="*/ 152400 w 1323975"/>
                <a:gd name="connsiteY10" fmla="*/ 2381250 h 3533775"/>
                <a:gd name="connsiteX11" fmla="*/ 157162 w 1323975"/>
                <a:gd name="connsiteY11" fmla="*/ 2324100 h 3533775"/>
                <a:gd name="connsiteX12" fmla="*/ 176212 w 1323975"/>
                <a:gd name="connsiteY12" fmla="*/ 2286000 h 3533775"/>
                <a:gd name="connsiteX13" fmla="*/ 209550 w 1323975"/>
                <a:gd name="connsiteY13" fmla="*/ 2228850 h 3533775"/>
                <a:gd name="connsiteX14" fmla="*/ 180975 w 1323975"/>
                <a:gd name="connsiteY14" fmla="*/ 2147888 h 3533775"/>
                <a:gd name="connsiteX15" fmla="*/ 147637 w 1323975"/>
                <a:gd name="connsiteY15" fmla="*/ 2095500 h 3533775"/>
                <a:gd name="connsiteX16" fmla="*/ 209550 w 1323975"/>
                <a:gd name="connsiteY16" fmla="*/ 1985963 h 3533775"/>
                <a:gd name="connsiteX17" fmla="*/ 166687 w 1323975"/>
                <a:gd name="connsiteY17" fmla="*/ 1938338 h 3533775"/>
                <a:gd name="connsiteX18" fmla="*/ 114300 w 1323975"/>
                <a:gd name="connsiteY18" fmla="*/ 1914525 h 3533775"/>
                <a:gd name="connsiteX19" fmla="*/ 0 w 1323975"/>
                <a:gd name="connsiteY19" fmla="*/ 1871663 h 3533775"/>
                <a:gd name="connsiteX20" fmla="*/ 0 w 1323975"/>
                <a:gd name="connsiteY20" fmla="*/ 1871663 h 3533775"/>
                <a:gd name="connsiteX21" fmla="*/ 200025 w 1323975"/>
                <a:gd name="connsiteY21" fmla="*/ 1762125 h 3533775"/>
                <a:gd name="connsiteX22" fmla="*/ 304800 w 1323975"/>
                <a:gd name="connsiteY22" fmla="*/ 1714500 h 3533775"/>
                <a:gd name="connsiteX23" fmla="*/ 381000 w 1323975"/>
                <a:gd name="connsiteY23" fmla="*/ 1700213 h 3533775"/>
                <a:gd name="connsiteX24" fmla="*/ 390525 w 1323975"/>
                <a:gd name="connsiteY24" fmla="*/ 1681163 h 3533775"/>
                <a:gd name="connsiteX25" fmla="*/ 152400 w 1323975"/>
                <a:gd name="connsiteY25" fmla="*/ 1609725 h 3533775"/>
                <a:gd name="connsiteX26" fmla="*/ 42862 w 1323975"/>
                <a:gd name="connsiteY26" fmla="*/ 1566863 h 3533775"/>
                <a:gd name="connsiteX27" fmla="*/ 23812 w 1323975"/>
                <a:gd name="connsiteY27" fmla="*/ 1547813 h 3533775"/>
                <a:gd name="connsiteX28" fmla="*/ 57150 w 1323975"/>
                <a:gd name="connsiteY28" fmla="*/ 1524000 h 3533775"/>
                <a:gd name="connsiteX29" fmla="*/ 433387 w 1323975"/>
                <a:gd name="connsiteY29" fmla="*/ 1490663 h 3533775"/>
                <a:gd name="connsiteX30" fmla="*/ 528637 w 1323975"/>
                <a:gd name="connsiteY30" fmla="*/ 1466850 h 3533775"/>
                <a:gd name="connsiteX31" fmla="*/ 552450 w 1323975"/>
                <a:gd name="connsiteY31" fmla="*/ 1433513 h 3533775"/>
                <a:gd name="connsiteX32" fmla="*/ 404812 w 1323975"/>
                <a:gd name="connsiteY32" fmla="*/ 1347788 h 3533775"/>
                <a:gd name="connsiteX33" fmla="*/ 619125 w 1323975"/>
                <a:gd name="connsiteY33" fmla="*/ 1204913 h 3533775"/>
                <a:gd name="connsiteX34" fmla="*/ 628650 w 1323975"/>
                <a:gd name="connsiteY34" fmla="*/ 1171575 h 3533775"/>
                <a:gd name="connsiteX35" fmla="*/ 581025 w 1323975"/>
                <a:gd name="connsiteY35" fmla="*/ 1128713 h 3533775"/>
                <a:gd name="connsiteX36" fmla="*/ 690562 w 1323975"/>
                <a:gd name="connsiteY36" fmla="*/ 1038225 h 3533775"/>
                <a:gd name="connsiteX37" fmla="*/ 647700 w 1323975"/>
                <a:gd name="connsiteY37" fmla="*/ 885825 h 3533775"/>
                <a:gd name="connsiteX38" fmla="*/ 666750 w 1323975"/>
                <a:gd name="connsiteY38" fmla="*/ 671513 h 3533775"/>
                <a:gd name="connsiteX39" fmla="*/ 681037 w 1323975"/>
                <a:gd name="connsiteY39" fmla="*/ 376238 h 3533775"/>
                <a:gd name="connsiteX40" fmla="*/ 685800 w 1323975"/>
                <a:gd name="connsiteY40" fmla="*/ 233363 h 3533775"/>
                <a:gd name="connsiteX41" fmla="*/ 681037 w 1323975"/>
                <a:gd name="connsiteY41" fmla="*/ 0 h 353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323975" h="3533775">
                  <a:moveTo>
                    <a:pt x="681037" y="0"/>
                  </a:moveTo>
                  <a:lnTo>
                    <a:pt x="1323975" y="0"/>
                  </a:lnTo>
                  <a:lnTo>
                    <a:pt x="1323975" y="3533775"/>
                  </a:lnTo>
                  <a:lnTo>
                    <a:pt x="1009650" y="3357563"/>
                  </a:lnTo>
                  <a:lnTo>
                    <a:pt x="709612" y="3157538"/>
                  </a:lnTo>
                  <a:lnTo>
                    <a:pt x="485775" y="2990850"/>
                  </a:lnTo>
                  <a:lnTo>
                    <a:pt x="347662" y="2857500"/>
                  </a:lnTo>
                  <a:lnTo>
                    <a:pt x="295275" y="2800350"/>
                  </a:lnTo>
                  <a:lnTo>
                    <a:pt x="257175" y="2738438"/>
                  </a:lnTo>
                  <a:lnTo>
                    <a:pt x="176212" y="2481263"/>
                  </a:lnTo>
                  <a:lnTo>
                    <a:pt x="152400" y="2381250"/>
                  </a:lnTo>
                  <a:lnTo>
                    <a:pt x="157162" y="2324100"/>
                  </a:lnTo>
                  <a:lnTo>
                    <a:pt x="176212" y="2286000"/>
                  </a:lnTo>
                  <a:lnTo>
                    <a:pt x="209550" y="2228850"/>
                  </a:lnTo>
                  <a:lnTo>
                    <a:pt x="180975" y="2147888"/>
                  </a:lnTo>
                  <a:lnTo>
                    <a:pt x="147637" y="2095500"/>
                  </a:lnTo>
                  <a:lnTo>
                    <a:pt x="209550" y="1985963"/>
                  </a:lnTo>
                  <a:lnTo>
                    <a:pt x="166687" y="1938338"/>
                  </a:lnTo>
                  <a:lnTo>
                    <a:pt x="114300" y="1914525"/>
                  </a:lnTo>
                  <a:lnTo>
                    <a:pt x="0" y="1871663"/>
                  </a:lnTo>
                  <a:lnTo>
                    <a:pt x="0" y="1871663"/>
                  </a:lnTo>
                  <a:lnTo>
                    <a:pt x="200025" y="1762125"/>
                  </a:lnTo>
                  <a:lnTo>
                    <a:pt x="304800" y="1714500"/>
                  </a:lnTo>
                  <a:lnTo>
                    <a:pt x="381000" y="1700213"/>
                  </a:lnTo>
                  <a:lnTo>
                    <a:pt x="390525" y="1681163"/>
                  </a:lnTo>
                  <a:lnTo>
                    <a:pt x="152400" y="1609725"/>
                  </a:lnTo>
                  <a:lnTo>
                    <a:pt x="42862" y="1566863"/>
                  </a:lnTo>
                  <a:lnTo>
                    <a:pt x="23812" y="1547813"/>
                  </a:lnTo>
                  <a:lnTo>
                    <a:pt x="57150" y="1524000"/>
                  </a:lnTo>
                  <a:lnTo>
                    <a:pt x="433387" y="1490663"/>
                  </a:lnTo>
                  <a:lnTo>
                    <a:pt x="528637" y="1466850"/>
                  </a:lnTo>
                  <a:lnTo>
                    <a:pt x="552450" y="1433513"/>
                  </a:lnTo>
                  <a:lnTo>
                    <a:pt x="404812" y="1347788"/>
                  </a:lnTo>
                  <a:lnTo>
                    <a:pt x="619125" y="1204913"/>
                  </a:lnTo>
                  <a:lnTo>
                    <a:pt x="628650" y="1171575"/>
                  </a:lnTo>
                  <a:lnTo>
                    <a:pt x="581025" y="1128713"/>
                  </a:lnTo>
                  <a:lnTo>
                    <a:pt x="690562" y="1038225"/>
                  </a:lnTo>
                  <a:lnTo>
                    <a:pt x="647700" y="885825"/>
                  </a:lnTo>
                  <a:lnTo>
                    <a:pt x="666750" y="671513"/>
                  </a:lnTo>
                  <a:lnTo>
                    <a:pt x="681037" y="376238"/>
                  </a:lnTo>
                  <a:lnTo>
                    <a:pt x="685800" y="233363"/>
                  </a:lnTo>
                  <a:cubicBezTo>
                    <a:pt x="684212" y="155575"/>
                    <a:pt x="682625" y="77788"/>
                    <a:pt x="681037" y="0"/>
                  </a:cubicBezTo>
                  <a:close/>
                </a:path>
              </a:pathLst>
            </a:custGeom>
            <a:solidFill>
              <a:srgbClr val="729FC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err="1" smtClean="0">
                      <a:solidFill>
                        <a:srgbClr val="2A3674"/>
                      </a:solidFill>
                    </a:rPr>
                    <a:t>Bugey</a:t>
                  </a:r>
                  <a:r>
                    <a:rPr lang="en-US" dirty="0">
                      <a:solidFill>
                        <a:srgbClr val="2A3674"/>
                      </a:solidFill>
                    </a:rPr>
                    <a:t> </a:t>
                  </a:r>
                  <a:r>
                    <a:rPr lang="en-US" dirty="0" smtClean="0">
                      <a:solidFill>
                        <a:srgbClr val="2A3674"/>
                      </a:solidFill>
                    </a:rPr>
                    <a:t>Reactor  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solidFill>
                                    <a:srgbClr val="2A3674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dirty="0" smtClean="0">
                      <a:solidFill>
                        <a:srgbClr val="2A3674"/>
                      </a:solidFill>
                    </a:rPr>
                    <a:t> Disappearance)</a:t>
                  </a:r>
                  <a:endParaRPr lang="en-US" dirty="0">
                    <a:solidFill>
                      <a:srgbClr val="2A3674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525" y="3692379"/>
                  <a:ext cx="400564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Freeform 21"/>
            <p:cNvSpPr/>
            <p:nvPr/>
          </p:nvSpPr>
          <p:spPr>
            <a:xfrm>
              <a:off x="2948405" y="4539528"/>
              <a:ext cx="1362456" cy="1170432"/>
            </a:xfrm>
            <a:custGeom>
              <a:avLst/>
              <a:gdLst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52400 w 1323975"/>
                <a:gd name="connsiteY15" fmla="*/ 330993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71437 w 1323975"/>
                <a:gd name="connsiteY19" fmla="*/ 266700 h 1540668"/>
                <a:gd name="connsiteX20" fmla="*/ 52387 w 1323975"/>
                <a:gd name="connsiteY20" fmla="*/ 252412 h 1540668"/>
                <a:gd name="connsiteX21" fmla="*/ 47625 w 1323975"/>
                <a:gd name="connsiteY21" fmla="*/ 235743 h 1540668"/>
                <a:gd name="connsiteX22" fmla="*/ 130968 w 1323975"/>
                <a:gd name="connsiteY22" fmla="*/ 214312 h 1540668"/>
                <a:gd name="connsiteX23" fmla="*/ 164306 w 1323975"/>
                <a:gd name="connsiteY23" fmla="*/ 209550 h 1540668"/>
                <a:gd name="connsiteX24" fmla="*/ 150018 w 1323975"/>
                <a:gd name="connsiteY24" fmla="*/ 197643 h 1540668"/>
                <a:gd name="connsiteX25" fmla="*/ 107156 w 1323975"/>
                <a:gd name="connsiteY25" fmla="*/ 178593 h 1540668"/>
                <a:gd name="connsiteX26" fmla="*/ 76200 w 1323975"/>
                <a:gd name="connsiteY26" fmla="*/ 166687 h 1540668"/>
                <a:gd name="connsiteX27" fmla="*/ 109537 w 1323975"/>
                <a:gd name="connsiteY27" fmla="*/ 147637 h 1540668"/>
                <a:gd name="connsiteX28" fmla="*/ 135731 w 1323975"/>
                <a:gd name="connsiteY28" fmla="*/ 133350 h 1540668"/>
                <a:gd name="connsiteX29" fmla="*/ 135731 w 1323975"/>
                <a:gd name="connsiteY29" fmla="*/ 119062 h 1540668"/>
                <a:gd name="connsiteX30" fmla="*/ 100012 w 1323975"/>
                <a:gd name="connsiteY30" fmla="*/ 109537 h 1540668"/>
                <a:gd name="connsiteX31" fmla="*/ 92868 w 1323975"/>
                <a:gd name="connsiteY31" fmla="*/ 100012 h 1540668"/>
                <a:gd name="connsiteX32" fmla="*/ 114300 w 1323975"/>
                <a:gd name="connsiteY32" fmla="*/ 83343 h 1540668"/>
                <a:gd name="connsiteX33" fmla="*/ 109537 w 1323975"/>
                <a:gd name="connsiteY33" fmla="*/ 52387 h 1540668"/>
                <a:gd name="connsiteX34" fmla="*/ 107156 w 1323975"/>
                <a:gd name="connsiteY34" fmla="*/ 38100 h 1540668"/>
                <a:gd name="connsiteX35" fmla="*/ 114300 w 1323975"/>
                <a:gd name="connsiteY35" fmla="*/ 21431 h 1540668"/>
                <a:gd name="connsiteX36" fmla="*/ 107156 w 1323975"/>
                <a:gd name="connsiteY36" fmla="*/ 0 h 1540668"/>
                <a:gd name="connsiteX37" fmla="*/ 1323975 w 1323975"/>
                <a:gd name="connsiteY37" fmla="*/ 2381 h 1540668"/>
                <a:gd name="connsiteX38" fmla="*/ 1312068 w 1323975"/>
                <a:gd name="connsiteY38" fmla="*/ 1540668 h 1540668"/>
                <a:gd name="connsiteX0" fmla="*/ 1312068 w 1323975"/>
                <a:gd name="connsiteY0" fmla="*/ 1540668 h 1540668"/>
                <a:gd name="connsiteX1" fmla="*/ 314325 w 1323975"/>
                <a:gd name="connsiteY1" fmla="*/ 938212 h 1540668"/>
                <a:gd name="connsiteX2" fmla="*/ 114300 w 1323975"/>
                <a:gd name="connsiteY2" fmla="*/ 795337 h 1540668"/>
                <a:gd name="connsiteX3" fmla="*/ 30956 w 1323975"/>
                <a:gd name="connsiteY3" fmla="*/ 707231 h 1540668"/>
                <a:gd name="connsiteX4" fmla="*/ 2381 w 1323975"/>
                <a:gd name="connsiteY4" fmla="*/ 633412 h 1540668"/>
                <a:gd name="connsiteX5" fmla="*/ 28575 w 1323975"/>
                <a:gd name="connsiteY5" fmla="*/ 564356 h 1540668"/>
                <a:gd name="connsiteX6" fmla="*/ 88106 w 1323975"/>
                <a:gd name="connsiteY6" fmla="*/ 526256 h 1540668"/>
                <a:gd name="connsiteX7" fmla="*/ 192881 w 1323975"/>
                <a:gd name="connsiteY7" fmla="*/ 500062 h 1540668"/>
                <a:gd name="connsiteX8" fmla="*/ 283368 w 1323975"/>
                <a:gd name="connsiteY8" fmla="*/ 481012 h 1540668"/>
                <a:gd name="connsiteX9" fmla="*/ 304800 w 1323975"/>
                <a:gd name="connsiteY9" fmla="*/ 466725 h 1540668"/>
                <a:gd name="connsiteX10" fmla="*/ 271462 w 1323975"/>
                <a:gd name="connsiteY10" fmla="*/ 440531 h 1540668"/>
                <a:gd name="connsiteX11" fmla="*/ 80962 w 1323975"/>
                <a:gd name="connsiteY11" fmla="*/ 400050 h 1540668"/>
                <a:gd name="connsiteX12" fmla="*/ 16668 w 1323975"/>
                <a:gd name="connsiteY12" fmla="*/ 378618 h 1540668"/>
                <a:gd name="connsiteX13" fmla="*/ 0 w 1323975"/>
                <a:gd name="connsiteY13" fmla="*/ 361950 h 1540668"/>
                <a:gd name="connsiteX14" fmla="*/ 57150 w 1323975"/>
                <a:gd name="connsiteY14" fmla="*/ 340518 h 1540668"/>
                <a:gd name="connsiteX15" fmla="*/ 140494 w 1323975"/>
                <a:gd name="connsiteY15" fmla="*/ 328612 h 1540668"/>
                <a:gd name="connsiteX16" fmla="*/ 209550 w 1323975"/>
                <a:gd name="connsiteY16" fmla="*/ 307181 h 1540668"/>
                <a:gd name="connsiteX17" fmla="*/ 211931 w 1323975"/>
                <a:gd name="connsiteY17" fmla="*/ 297656 h 1540668"/>
                <a:gd name="connsiteX18" fmla="*/ 90487 w 1323975"/>
                <a:gd name="connsiteY18" fmla="*/ 266700 h 1540668"/>
                <a:gd name="connsiteX19" fmla="*/ 52387 w 1323975"/>
                <a:gd name="connsiteY19" fmla="*/ 252412 h 1540668"/>
                <a:gd name="connsiteX20" fmla="*/ 47625 w 1323975"/>
                <a:gd name="connsiteY20" fmla="*/ 235743 h 1540668"/>
                <a:gd name="connsiteX21" fmla="*/ 130968 w 1323975"/>
                <a:gd name="connsiteY21" fmla="*/ 214312 h 1540668"/>
                <a:gd name="connsiteX22" fmla="*/ 164306 w 1323975"/>
                <a:gd name="connsiteY22" fmla="*/ 209550 h 1540668"/>
                <a:gd name="connsiteX23" fmla="*/ 150018 w 1323975"/>
                <a:gd name="connsiteY23" fmla="*/ 197643 h 1540668"/>
                <a:gd name="connsiteX24" fmla="*/ 107156 w 1323975"/>
                <a:gd name="connsiteY24" fmla="*/ 178593 h 1540668"/>
                <a:gd name="connsiteX25" fmla="*/ 76200 w 1323975"/>
                <a:gd name="connsiteY25" fmla="*/ 166687 h 1540668"/>
                <a:gd name="connsiteX26" fmla="*/ 109537 w 1323975"/>
                <a:gd name="connsiteY26" fmla="*/ 147637 h 1540668"/>
                <a:gd name="connsiteX27" fmla="*/ 135731 w 1323975"/>
                <a:gd name="connsiteY27" fmla="*/ 133350 h 1540668"/>
                <a:gd name="connsiteX28" fmla="*/ 135731 w 1323975"/>
                <a:gd name="connsiteY28" fmla="*/ 119062 h 1540668"/>
                <a:gd name="connsiteX29" fmla="*/ 100012 w 1323975"/>
                <a:gd name="connsiteY29" fmla="*/ 109537 h 1540668"/>
                <a:gd name="connsiteX30" fmla="*/ 92868 w 1323975"/>
                <a:gd name="connsiteY30" fmla="*/ 100012 h 1540668"/>
                <a:gd name="connsiteX31" fmla="*/ 114300 w 1323975"/>
                <a:gd name="connsiteY31" fmla="*/ 83343 h 1540668"/>
                <a:gd name="connsiteX32" fmla="*/ 109537 w 1323975"/>
                <a:gd name="connsiteY32" fmla="*/ 52387 h 1540668"/>
                <a:gd name="connsiteX33" fmla="*/ 107156 w 1323975"/>
                <a:gd name="connsiteY33" fmla="*/ 38100 h 1540668"/>
                <a:gd name="connsiteX34" fmla="*/ 114300 w 1323975"/>
                <a:gd name="connsiteY34" fmla="*/ 21431 h 1540668"/>
                <a:gd name="connsiteX35" fmla="*/ 107156 w 1323975"/>
                <a:gd name="connsiteY35" fmla="*/ 0 h 1540668"/>
                <a:gd name="connsiteX36" fmla="*/ 1323975 w 1323975"/>
                <a:gd name="connsiteY36" fmla="*/ 2381 h 1540668"/>
                <a:gd name="connsiteX37" fmla="*/ 1312068 w 1323975"/>
                <a:gd name="connsiteY37" fmla="*/ 1540668 h 1540668"/>
                <a:gd name="connsiteX0" fmla="*/ 1321593 w 1323975"/>
                <a:gd name="connsiteY0" fmla="*/ 1547812 h 1547812"/>
                <a:gd name="connsiteX1" fmla="*/ 314325 w 1323975"/>
                <a:gd name="connsiteY1" fmla="*/ 938212 h 1547812"/>
                <a:gd name="connsiteX2" fmla="*/ 114300 w 1323975"/>
                <a:gd name="connsiteY2" fmla="*/ 795337 h 1547812"/>
                <a:gd name="connsiteX3" fmla="*/ 30956 w 1323975"/>
                <a:gd name="connsiteY3" fmla="*/ 707231 h 1547812"/>
                <a:gd name="connsiteX4" fmla="*/ 2381 w 1323975"/>
                <a:gd name="connsiteY4" fmla="*/ 633412 h 1547812"/>
                <a:gd name="connsiteX5" fmla="*/ 28575 w 1323975"/>
                <a:gd name="connsiteY5" fmla="*/ 564356 h 1547812"/>
                <a:gd name="connsiteX6" fmla="*/ 88106 w 1323975"/>
                <a:gd name="connsiteY6" fmla="*/ 526256 h 1547812"/>
                <a:gd name="connsiteX7" fmla="*/ 192881 w 1323975"/>
                <a:gd name="connsiteY7" fmla="*/ 500062 h 1547812"/>
                <a:gd name="connsiteX8" fmla="*/ 283368 w 1323975"/>
                <a:gd name="connsiteY8" fmla="*/ 481012 h 1547812"/>
                <a:gd name="connsiteX9" fmla="*/ 304800 w 1323975"/>
                <a:gd name="connsiteY9" fmla="*/ 466725 h 1547812"/>
                <a:gd name="connsiteX10" fmla="*/ 271462 w 1323975"/>
                <a:gd name="connsiteY10" fmla="*/ 440531 h 1547812"/>
                <a:gd name="connsiteX11" fmla="*/ 80962 w 1323975"/>
                <a:gd name="connsiteY11" fmla="*/ 400050 h 1547812"/>
                <a:gd name="connsiteX12" fmla="*/ 16668 w 1323975"/>
                <a:gd name="connsiteY12" fmla="*/ 378618 h 1547812"/>
                <a:gd name="connsiteX13" fmla="*/ 0 w 1323975"/>
                <a:gd name="connsiteY13" fmla="*/ 361950 h 1547812"/>
                <a:gd name="connsiteX14" fmla="*/ 57150 w 1323975"/>
                <a:gd name="connsiteY14" fmla="*/ 340518 h 1547812"/>
                <a:gd name="connsiteX15" fmla="*/ 140494 w 1323975"/>
                <a:gd name="connsiteY15" fmla="*/ 328612 h 1547812"/>
                <a:gd name="connsiteX16" fmla="*/ 209550 w 1323975"/>
                <a:gd name="connsiteY16" fmla="*/ 307181 h 1547812"/>
                <a:gd name="connsiteX17" fmla="*/ 211931 w 1323975"/>
                <a:gd name="connsiteY17" fmla="*/ 297656 h 1547812"/>
                <a:gd name="connsiteX18" fmla="*/ 90487 w 1323975"/>
                <a:gd name="connsiteY18" fmla="*/ 266700 h 1547812"/>
                <a:gd name="connsiteX19" fmla="*/ 52387 w 1323975"/>
                <a:gd name="connsiteY19" fmla="*/ 252412 h 1547812"/>
                <a:gd name="connsiteX20" fmla="*/ 47625 w 1323975"/>
                <a:gd name="connsiteY20" fmla="*/ 235743 h 1547812"/>
                <a:gd name="connsiteX21" fmla="*/ 130968 w 1323975"/>
                <a:gd name="connsiteY21" fmla="*/ 214312 h 1547812"/>
                <a:gd name="connsiteX22" fmla="*/ 164306 w 1323975"/>
                <a:gd name="connsiteY22" fmla="*/ 209550 h 1547812"/>
                <a:gd name="connsiteX23" fmla="*/ 150018 w 1323975"/>
                <a:gd name="connsiteY23" fmla="*/ 197643 h 1547812"/>
                <a:gd name="connsiteX24" fmla="*/ 107156 w 1323975"/>
                <a:gd name="connsiteY24" fmla="*/ 178593 h 1547812"/>
                <a:gd name="connsiteX25" fmla="*/ 76200 w 1323975"/>
                <a:gd name="connsiteY25" fmla="*/ 166687 h 1547812"/>
                <a:gd name="connsiteX26" fmla="*/ 109537 w 1323975"/>
                <a:gd name="connsiteY26" fmla="*/ 147637 h 1547812"/>
                <a:gd name="connsiteX27" fmla="*/ 135731 w 1323975"/>
                <a:gd name="connsiteY27" fmla="*/ 133350 h 1547812"/>
                <a:gd name="connsiteX28" fmla="*/ 135731 w 1323975"/>
                <a:gd name="connsiteY28" fmla="*/ 119062 h 1547812"/>
                <a:gd name="connsiteX29" fmla="*/ 100012 w 1323975"/>
                <a:gd name="connsiteY29" fmla="*/ 109537 h 1547812"/>
                <a:gd name="connsiteX30" fmla="*/ 92868 w 1323975"/>
                <a:gd name="connsiteY30" fmla="*/ 100012 h 1547812"/>
                <a:gd name="connsiteX31" fmla="*/ 114300 w 1323975"/>
                <a:gd name="connsiteY31" fmla="*/ 83343 h 1547812"/>
                <a:gd name="connsiteX32" fmla="*/ 109537 w 1323975"/>
                <a:gd name="connsiteY32" fmla="*/ 52387 h 1547812"/>
                <a:gd name="connsiteX33" fmla="*/ 107156 w 1323975"/>
                <a:gd name="connsiteY33" fmla="*/ 38100 h 1547812"/>
                <a:gd name="connsiteX34" fmla="*/ 114300 w 1323975"/>
                <a:gd name="connsiteY34" fmla="*/ 21431 h 1547812"/>
                <a:gd name="connsiteX35" fmla="*/ 107156 w 1323975"/>
                <a:gd name="connsiteY35" fmla="*/ 0 h 1547812"/>
                <a:gd name="connsiteX36" fmla="*/ 1323975 w 1323975"/>
                <a:gd name="connsiteY36" fmla="*/ 2381 h 1547812"/>
                <a:gd name="connsiteX37" fmla="*/ 1321593 w 1323975"/>
                <a:gd name="connsiteY37" fmla="*/ 1547812 h 1547812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35731 w 1321594"/>
                <a:gd name="connsiteY28" fmla="*/ 121444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314325 w 1321594"/>
                <a:gd name="connsiteY1" fmla="*/ 940594 h 1550194"/>
                <a:gd name="connsiteX2" fmla="*/ 114300 w 1321594"/>
                <a:gd name="connsiteY2" fmla="*/ 797719 h 1550194"/>
                <a:gd name="connsiteX3" fmla="*/ 30956 w 1321594"/>
                <a:gd name="connsiteY3" fmla="*/ 709613 h 1550194"/>
                <a:gd name="connsiteX4" fmla="*/ 2381 w 1321594"/>
                <a:gd name="connsiteY4" fmla="*/ 635794 h 1550194"/>
                <a:gd name="connsiteX5" fmla="*/ 28575 w 1321594"/>
                <a:gd name="connsiteY5" fmla="*/ 566738 h 1550194"/>
                <a:gd name="connsiteX6" fmla="*/ 88106 w 1321594"/>
                <a:gd name="connsiteY6" fmla="*/ 528638 h 1550194"/>
                <a:gd name="connsiteX7" fmla="*/ 192881 w 1321594"/>
                <a:gd name="connsiteY7" fmla="*/ 502444 h 1550194"/>
                <a:gd name="connsiteX8" fmla="*/ 283368 w 1321594"/>
                <a:gd name="connsiteY8" fmla="*/ 483394 h 1550194"/>
                <a:gd name="connsiteX9" fmla="*/ 304800 w 1321594"/>
                <a:gd name="connsiteY9" fmla="*/ 469107 h 1550194"/>
                <a:gd name="connsiteX10" fmla="*/ 271462 w 1321594"/>
                <a:gd name="connsiteY10" fmla="*/ 442913 h 1550194"/>
                <a:gd name="connsiteX11" fmla="*/ 80962 w 1321594"/>
                <a:gd name="connsiteY11" fmla="*/ 402432 h 1550194"/>
                <a:gd name="connsiteX12" fmla="*/ 16668 w 1321594"/>
                <a:gd name="connsiteY12" fmla="*/ 381000 h 1550194"/>
                <a:gd name="connsiteX13" fmla="*/ 0 w 1321594"/>
                <a:gd name="connsiteY13" fmla="*/ 364332 h 1550194"/>
                <a:gd name="connsiteX14" fmla="*/ 57150 w 1321594"/>
                <a:gd name="connsiteY14" fmla="*/ 342900 h 1550194"/>
                <a:gd name="connsiteX15" fmla="*/ 140494 w 1321594"/>
                <a:gd name="connsiteY15" fmla="*/ 330994 h 1550194"/>
                <a:gd name="connsiteX16" fmla="*/ 209550 w 1321594"/>
                <a:gd name="connsiteY16" fmla="*/ 309563 h 1550194"/>
                <a:gd name="connsiteX17" fmla="*/ 211931 w 1321594"/>
                <a:gd name="connsiteY17" fmla="*/ 300038 h 1550194"/>
                <a:gd name="connsiteX18" fmla="*/ 90487 w 1321594"/>
                <a:gd name="connsiteY18" fmla="*/ 269082 h 1550194"/>
                <a:gd name="connsiteX19" fmla="*/ 52387 w 1321594"/>
                <a:gd name="connsiteY19" fmla="*/ 254794 h 1550194"/>
                <a:gd name="connsiteX20" fmla="*/ 47625 w 1321594"/>
                <a:gd name="connsiteY20" fmla="*/ 238125 h 1550194"/>
                <a:gd name="connsiteX21" fmla="*/ 130968 w 1321594"/>
                <a:gd name="connsiteY21" fmla="*/ 216694 h 1550194"/>
                <a:gd name="connsiteX22" fmla="*/ 164306 w 1321594"/>
                <a:gd name="connsiteY22" fmla="*/ 211932 h 1550194"/>
                <a:gd name="connsiteX23" fmla="*/ 150018 w 1321594"/>
                <a:gd name="connsiteY23" fmla="*/ 200025 h 1550194"/>
                <a:gd name="connsiteX24" fmla="*/ 107156 w 1321594"/>
                <a:gd name="connsiteY24" fmla="*/ 180975 h 1550194"/>
                <a:gd name="connsiteX25" fmla="*/ 76200 w 1321594"/>
                <a:gd name="connsiteY25" fmla="*/ 169069 h 1550194"/>
                <a:gd name="connsiteX26" fmla="*/ 109537 w 1321594"/>
                <a:gd name="connsiteY26" fmla="*/ 150019 h 1550194"/>
                <a:gd name="connsiteX27" fmla="*/ 135731 w 1321594"/>
                <a:gd name="connsiteY27" fmla="*/ 135732 h 1550194"/>
                <a:gd name="connsiteX28" fmla="*/ 100012 w 1321594"/>
                <a:gd name="connsiteY28" fmla="*/ 111919 h 1550194"/>
                <a:gd name="connsiteX29" fmla="*/ 92868 w 1321594"/>
                <a:gd name="connsiteY29" fmla="*/ 102394 h 1550194"/>
                <a:gd name="connsiteX30" fmla="*/ 114300 w 1321594"/>
                <a:gd name="connsiteY30" fmla="*/ 85725 h 1550194"/>
                <a:gd name="connsiteX31" fmla="*/ 109537 w 1321594"/>
                <a:gd name="connsiteY31" fmla="*/ 54769 h 1550194"/>
                <a:gd name="connsiteX32" fmla="*/ 107156 w 1321594"/>
                <a:gd name="connsiteY32" fmla="*/ 40482 h 1550194"/>
                <a:gd name="connsiteX33" fmla="*/ 114300 w 1321594"/>
                <a:gd name="connsiteY33" fmla="*/ 23813 h 1550194"/>
                <a:gd name="connsiteX34" fmla="*/ 107156 w 1321594"/>
                <a:gd name="connsiteY34" fmla="*/ 2382 h 1550194"/>
                <a:gd name="connsiteX35" fmla="*/ 1321594 w 1321594"/>
                <a:gd name="connsiteY35" fmla="*/ 0 h 1550194"/>
                <a:gd name="connsiteX36" fmla="*/ 1321593 w 1321594"/>
                <a:gd name="connsiteY36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28575 w 1321594"/>
                <a:gd name="connsiteY6" fmla="*/ 566738 h 1550194"/>
                <a:gd name="connsiteX7" fmla="*/ 88106 w 1321594"/>
                <a:gd name="connsiteY7" fmla="*/ 528638 h 1550194"/>
                <a:gd name="connsiteX8" fmla="*/ 192881 w 1321594"/>
                <a:gd name="connsiteY8" fmla="*/ 502444 h 1550194"/>
                <a:gd name="connsiteX9" fmla="*/ 283368 w 1321594"/>
                <a:gd name="connsiteY9" fmla="*/ 483394 h 1550194"/>
                <a:gd name="connsiteX10" fmla="*/ 304800 w 1321594"/>
                <a:gd name="connsiteY10" fmla="*/ 469107 h 1550194"/>
                <a:gd name="connsiteX11" fmla="*/ 271462 w 1321594"/>
                <a:gd name="connsiteY11" fmla="*/ 442913 h 1550194"/>
                <a:gd name="connsiteX12" fmla="*/ 80962 w 1321594"/>
                <a:gd name="connsiteY12" fmla="*/ 402432 h 1550194"/>
                <a:gd name="connsiteX13" fmla="*/ 16668 w 1321594"/>
                <a:gd name="connsiteY13" fmla="*/ 381000 h 1550194"/>
                <a:gd name="connsiteX14" fmla="*/ 0 w 1321594"/>
                <a:gd name="connsiteY14" fmla="*/ 364332 h 1550194"/>
                <a:gd name="connsiteX15" fmla="*/ 57150 w 1321594"/>
                <a:gd name="connsiteY15" fmla="*/ 342900 h 1550194"/>
                <a:gd name="connsiteX16" fmla="*/ 140494 w 1321594"/>
                <a:gd name="connsiteY16" fmla="*/ 330994 h 1550194"/>
                <a:gd name="connsiteX17" fmla="*/ 209550 w 1321594"/>
                <a:gd name="connsiteY17" fmla="*/ 309563 h 1550194"/>
                <a:gd name="connsiteX18" fmla="*/ 211931 w 1321594"/>
                <a:gd name="connsiteY18" fmla="*/ 300038 h 1550194"/>
                <a:gd name="connsiteX19" fmla="*/ 90487 w 1321594"/>
                <a:gd name="connsiteY19" fmla="*/ 269082 h 1550194"/>
                <a:gd name="connsiteX20" fmla="*/ 52387 w 1321594"/>
                <a:gd name="connsiteY20" fmla="*/ 254794 h 1550194"/>
                <a:gd name="connsiteX21" fmla="*/ 47625 w 1321594"/>
                <a:gd name="connsiteY21" fmla="*/ 238125 h 1550194"/>
                <a:gd name="connsiteX22" fmla="*/ 130968 w 1321594"/>
                <a:gd name="connsiteY22" fmla="*/ 216694 h 1550194"/>
                <a:gd name="connsiteX23" fmla="*/ 164306 w 1321594"/>
                <a:gd name="connsiteY23" fmla="*/ 211932 h 1550194"/>
                <a:gd name="connsiteX24" fmla="*/ 150018 w 1321594"/>
                <a:gd name="connsiteY24" fmla="*/ 200025 h 1550194"/>
                <a:gd name="connsiteX25" fmla="*/ 107156 w 1321594"/>
                <a:gd name="connsiteY25" fmla="*/ 180975 h 1550194"/>
                <a:gd name="connsiteX26" fmla="*/ 76200 w 1321594"/>
                <a:gd name="connsiteY26" fmla="*/ 169069 h 1550194"/>
                <a:gd name="connsiteX27" fmla="*/ 109537 w 1321594"/>
                <a:gd name="connsiteY27" fmla="*/ 150019 h 1550194"/>
                <a:gd name="connsiteX28" fmla="*/ 135731 w 1321594"/>
                <a:gd name="connsiteY28" fmla="*/ 135732 h 1550194"/>
                <a:gd name="connsiteX29" fmla="*/ 100012 w 1321594"/>
                <a:gd name="connsiteY29" fmla="*/ 111919 h 1550194"/>
                <a:gd name="connsiteX30" fmla="*/ 92868 w 1321594"/>
                <a:gd name="connsiteY30" fmla="*/ 102394 h 1550194"/>
                <a:gd name="connsiteX31" fmla="*/ 114300 w 1321594"/>
                <a:gd name="connsiteY31" fmla="*/ 85725 h 1550194"/>
                <a:gd name="connsiteX32" fmla="*/ 109537 w 1321594"/>
                <a:gd name="connsiteY32" fmla="*/ 54769 h 1550194"/>
                <a:gd name="connsiteX33" fmla="*/ 107156 w 1321594"/>
                <a:gd name="connsiteY33" fmla="*/ 40482 h 1550194"/>
                <a:gd name="connsiteX34" fmla="*/ 114300 w 1321594"/>
                <a:gd name="connsiteY34" fmla="*/ 23813 h 1550194"/>
                <a:gd name="connsiteX35" fmla="*/ 107156 w 1321594"/>
                <a:gd name="connsiteY35" fmla="*/ 2382 h 1550194"/>
                <a:gd name="connsiteX36" fmla="*/ 1321594 w 1321594"/>
                <a:gd name="connsiteY36" fmla="*/ 0 h 1550194"/>
                <a:gd name="connsiteX37" fmla="*/ 1321593 w 1321594"/>
                <a:gd name="connsiteY37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11906 w 1321594"/>
                <a:gd name="connsiteY6" fmla="*/ 602457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71462 w 1321594"/>
                <a:gd name="connsiteY12" fmla="*/ 442913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785812 w 1321594"/>
                <a:gd name="connsiteY1" fmla="*/ 1235869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314325 w 1321594"/>
                <a:gd name="connsiteY2" fmla="*/ 940594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21593 w 1321594"/>
                <a:gd name="connsiteY0" fmla="*/ 1550194 h 1550194"/>
                <a:gd name="connsiteX1" fmla="*/ 652462 w 1321594"/>
                <a:gd name="connsiteY1" fmla="*/ 1359694 h 1550194"/>
                <a:gd name="connsiteX2" fmla="*/ 140494 w 1321594"/>
                <a:gd name="connsiteY2" fmla="*/ 1193007 h 1550194"/>
                <a:gd name="connsiteX3" fmla="*/ 114300 w 1321594"/>
                <a:gd name="connsiteY3" fmla="*/ 797719 h 1550194"/>
                <a:gd name="connsiteX4" fmla="*/ 30956 w 1321594"/>
                <a:gd name="connsiteY4" fmla="*/ 709613 h 1550194"/>
                <a:gd name="connsiteX5" fmla="*/ 2381 w 1321594"/>
                <a:gd name="connsiteY5" fmla="*/ 635794 h 1550194"/>
                <a:gd name="connsiteX6" fmla="*/ 7144 w 1321594"/>
                <a:gd name="connsiteY6" fmla="*/ 595313 h 1550194"/>
                <a:gd name="connsiteX7" fmla="*/ 28575 w 1321594"/>
                <a:gd name="connsiteY7" fmla="*/ 566738 h 1550194"/>
                <a:gd name="connsiteX8" fmla="*/ 88106 w 1321594"/>
                <a:gd name="connsiteY8" fmla="*/ 528638 h 1550194"/>
                <a:gd name="connsiteX9" fmla="*/ 192881 w 1321594"/>
                <a:gd name="connsiteY9" fmla="*/ 502444 h 1550194"/>
                <a:gd name="connsiteX10" fmla="*/ 283368 w 1321594"/>
                <a:gd name="connsiteY10" fmla="*/ 483394 h 1550194"/>
                <a:gd name="connsiteX11" fmla="*/ 304800 w 1321594"/>
                <a:gd name="connsiteY11" fmla="*/ 469107 h 1550194"/>
                <a:gd name="connsiteX12" fmla="*/ 238125 w 1321594"/>
                <a:gd name="connsiteY12" fmla="*/ 438150 h 1550194"/>
                <a:gd name="connsiteX13" fmla="*/ 80962 w 1321594"/>
                <a:gd name="connsiteY13" fmla="*/ 402432 h 1550194"/>
                <a:gd name="connsiteX14" fmla="*/ 16668 w 1321594"/>
                <a:gd name="connsiteY14" fmla="*/ 381000 h 1550194"/>
                <a:gd name="connsiteX15" fmla="*/ 0 w 1321594"/>
                <a:gd name="connsiteY15" fmla="*/ 364332 h 1550194"/>
                <a:gd name="connsiteX16" fmla="*/ 57150 w 1321594"/>
                <a:gd name="connsiteY16" fmla="*/ 342900 h 1550194"/>
                <a:gd name="connsiteX17" fmla="*/ 140494 w 1321594"/>
                <a:gd name="connsiteY17" fmla="*/ 330994 h 1550194"/>
                <a:gd name="connsiteX18" fmla="*/ 209550 w 1321594"/>
                <a:gd name="connsiteY18" fmla="*/ 309563 h 1550194"/>
                <a:gd name="connsiteX19" fmla="*/ 211931 w 1321594"/>
                <a:gd name="connsiteY19" fmla="*/ 300038 h 1550194"/>
                <a:gd name="connsiteX20" fmla="*/ 90487 w 1321594"/>
                <a:gd name="connsiteY20" fmla="*/ 269082 h 1550194"/>
                <a:gd name="connsiteX21" fmla="*/ 52387 w 1321594"/>
                <a:gd name="connsiteY21" fmla="*/ 254794 h 1550194"/>
                <a:gd name="connsiteX22" fmla="*/ 47625 w 1321594"/>
                <a:gd name="connsiteY22" fmla="*/ 238125 h 1550194"/>
                <a:gd name="connsiteX23" fmla="*/ 130968 w 1321594"/>
                <a:gd name="connsiteY23" fmla="*/ 216694 h 1550194"/>
                <a:gd name="connsiteX24" fmla="*/ 164306 w 1321594"/>
                <a:gd name="connsiteY24" fmla="*/ 211932 h 1550194"/>
                <a:gd name="connsiteX25" fmla="*/ 150018 w 1321594"/>
                <a:gd name="connsiteY25" fmla="*/ 200025 h 1550194"/>
                <a:gd name="connsiteX26" fmla="*/ 107156 w 1321594"/>
                <a:gd name="connsiteY26" fmla="*/ 180975 h 1550194"/>
                <a:gd name="connsiteX27" fmla="*/ 76200 w 1321594"/>
                <a:gd name="connsiteY27" fmla="*/ 169069 h 1550194"/>
                <a:gd name="connsiteX28" fmla="*/ 109537 w 1321594"/>
                <a:gd name="connsiteY28" fmla="*/ 150019 h 1550194"/>
                <a:gd name="connsiteX29" fmla="*/ 135731 w 1321594"/>
                <a:gd name="connsiteY29" fmla="*/ 135732 h 1550194"/>
                <a:gd name="connsiteX30" fmla="*/ 100012 w 1321594"/>
                <a:gd name="connsiteY30" fmla="*/ 111919 h 1550194"/>
                <a:gd name="connsiteX31" fmla="*/ 92868 w 1321594"/>
                <a:gd name="connsiteY31" fmla="*/ 102394 h 1550194"/>
                <a:gd name="connsiteX32" fmla="*/ 114300 w 1321594"/>
                <a:gd name="connsiteY32" fmla="*/ 85725 h 1550194"/>
                <a:gd name="connsiteX33" fmla="*/ 109537 w 1321594"/>
                <a:gd name="connsiteY33" fmla="*/ 54769 h 1550194"/>
                <a:gd name="connsiteX34" fmla="*/ 107156 w 1321594"/>
                <a:gd name="connsiteY34" fmla="*/ 40482 h 1550194"/>
                <a:gd name="connsiteX35" fmla="*/ 114300 w 1321594"/>
                <a:gd name="connsiteY35" fmla="*/ 23813 h 1550194"/>
                <a:gd name="connsiteX36" fmla="*/ 107156 w 1321594"/>
                <a:gd name="connsiteY36" fmla="*/ 2382 h 1550194"/>
                <a:gd name="connsiteX37" fmla="*/ 1321594 w 1321594"/>
                <a:gd name="connsiteY37" fmla="*/ 0 h 1550194"/>
                <a:gd name="connsiteX38" fmla="*/ 1321593 w 1321594"/>
                <a:gd name="connsiteY38" fmla="*/ 1550194 h 1550194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114300 w 1321594"/>
                <a:gd name="connsiteY3" fmla="*/ 797719 h 1540669"/>
                <a:gd name="connsiteX4" fmla="*/ 30956 w 1321594"/>
                <a:gd name="connsiteY4" fmla="*/ 709613 h 1540669"/>
                <a:gd name="connsiteX5" fmla="*/ 2381 w 1321594"/>
                <a:gd name="connsiteY5" fmla="*/ 635794 h 1540669"/>
                <a:gd name="connsiteX6" fmla="*/ 7144 w 1321594"/>
                <a:gd name="connsiteY6" fmla="*/ 595313 h 1540669"/>
                <a:gd name="connsiteX7" fmla="*/ 28575 w 1321594"/>
                <a:gd name="connsiteY7" fmla="*/ 566738 h 1540669"/>
                <a:gd name="connsiteX8" fmla="*/ 88106 w 1321594"/>
                <a:gd name="connsiteY8" fmla="*/ 528638 h 1540669"/>
                <a:gd name="connsiteX9" fmla="*/ 192881 w 1321594"/>
                <a:gd name="connsiteY9" fmla="*/ 502444 h 1540669"/>
                <a:gd name="connsiteX10" fmla="*/ 283368 w 1321594"/>
                <a:gd name="connsiteY10" fmla="*/ 483394 h 1540669"/>
                <a:gd name="connsiteX11" fmla="*/ 304800 w 1321594"/>
                <a:gd name="connsiteY11" fmla="*/ 469107 h 1540669"/>
                <a:gd name="connsiteX12" fmla="*/ 238125 w 1321594"/>
                <a:gd name="connsiteY12" fmla="*/ 438150 h 1540669"/>
                <a:gd name="connsiteX13" fmla="*/ 80962 w 1321594"/>
                <a:gd name="connsiteY13" fmla="*/ 402432 h 1540669"/>
                <a:gd name="connsiteX14" fmla="*/ 16668 w 1321594"/>
                <a:gd name="connsiteY14" fmla="*/ 381000 h 1540669"/>
                <a:gd name="connsiteX15" fmla="*/ 0 w 1321594"/>
                <a:gd name="connsiteY15" fmla="*/ 364332 h 1540669"/>
                <a:gd name="connsiteX16" fmla="*/ 57150 w 1321594"/>
                <a:gd name="connsiteY16" fmla="*/ 342900 h 1540669"/>
                <a:gd name="connsiteX17" fmla="*/ 140494 w 1321594"/>
                <a:gd name="connsiteY17" fmla="*/ 330994 h 1540669"/>
                <a:gd name="connsiteX18" fmla="*/ 209550 w 1321594"/>
                <a:gd name="connsiteY18" fmla="*/ 309563 h 1540669"/>
                <a:gd name="connsiteX19" fmla="*/ 211931 w 1321594"/>
                <a:gd name="connsiteY19" fmla="*/ 300038 h 1540669"/>
                <a:gd name="connsiteX20" fmla="*/ 90487 w 1321594"/>
                <a:gd name="connsiteY20" fmla="*/ 269082 h 1540669"/>
                <a:gd name="connsiteX21" fmla="*/ 52387 w 1321594"/>
                <a:gd name="connsiteY21" fmla="*/ 254794 h 1540669"/>
                <a:gd name="connsiteX22" fmla="*/ 47625 w 1321594"/>
                <a:gd name="connsiteY22" fmla="*/ 238125 h 1540669"/>
                <a:gd name="connsiteX23" fmla="*/ 130968 w 1321594"/>
                <a:gd name="connsiteY23" fmla="*/ 216694 h 1540669"/>
                <a:gd name="connsiteX24" fmla="*/ 164306 w 1321594"/>
                <a:gd name="connsiteY24" fmla="*/ 211932 h 1540669"/>
                <a:gd name="connsiteX25" fmla="*/ 150018 w 1321594"/>
                <a:gd name="connsiteY25" fmla="*/ 200025 h 1540669"/>
                <a:gd name="connsiteX26" fmla="*/ 107156 w 1321594"/>
                <a:gd name="connsiteY26" fmla="*/ 180975 h 1540669"/>
                <a:gd name="connsiteX27" fmla="*/ 76200 w 1321594"/>
                <a:gd name="connsiteY27" fmla="*/ 169069 h 1540669"/>
                <a:gd name="connsiteX28" fmla="*/ 109537 w 1321594"/>
                <a:gd name="connsiteY28" fmla="*/ 150019 h 1540669"/>
                <a:gd name="connsiteX29" fmla="*/ 135731 w 1321594"/>
                <a:gd name="connsiteY29" fmla="*/ 135732 h 1540669"/>
                <a:gd name="connsiteX30" fmla="*/ 100012 w 1321594"/>
                <a:gd name="connsiteY30" fmla="*/ 111919 h 1540669"/>
                <a:gd name="connsiteX31" fmla="*/ 92868 w 1321594"/>
                <a:gd name="connsiteY31" fmla="*/ 102394 h 1540669"/>
                <a:gd name="connsiteX32" fmla="*/ 114300 w 1321594"/>
                <a:gd name="connsiteY32" fmla="*/ 85725 h 1540669"/>
                <a:gd name="connsiteX33" fmla="*/ 109537 w 1321594"/>
                <a:gd name="connsiteY33" fmla="*/ 54769 h 1540669"/>
                <a:gd name="connsiteX34" fmla="*/ 107156 w 1321594"/>
                <a:gd name="connsiteY34" fmla="*/ 40482 h 1540669"/>
                <a:gd name="connsiteX35" fmla="*/ 114300 w 1321594"/>
                <a:gd name="connsiteY35" fmla="*/ 23813 h 1540669"/>
                <a:gd name="connsiteX36" fmla="*/ 107156 w 1321594"/>
                <a:gd name="connsiteY36" fmla="*/ 2382 h 1540669"/>
                <a:gd name="connsiteX37" fmla="*/ 1321594 w 1321594"/>
                <a:gd name="connsiteY37" fmla="*/ 0 h 1540669"/>
                <a:gd name="connsiteX38" fmla="*/ 1319212 w 1321594"/>
                <a:gd name="connsiteY38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4300 w 1321594"/>
                <a:gd name="connsiteY4" fmla="*/ 797719 h 1540669"/>
                <a:gd name="connsiteX5" fmla="*/ 30956 w 1321594"/>
                <a:gd name="connsiteY5" fmla="*/ 709613 h 1540669"/>
                <a:gd name="connsiteX6" fmla="*/ 2381 w 1321594"/>
                <a:gd name="connsiteY6" fmla="*/ 635794 h 1540669"/>
                <a:gd name="connsiteX7" fmla="*/ 7144 w 1321594"/>
                <a:gd name="connsiteY7" fmla="*/ 595313 h 1540669"/>
                <a:gd name="connsiteX8" fmla="*/ 28575 w 1321594"/>
                <a:gd name="connsiteY8" fmla="*/ 566738 h 1540669"/>
                <a:gd name="connsiteX9" fmla="*/ 88106 w 1321594"/>
                <a:gd name="connsiteY9" fmla="*/ 528638 h 1540669"/>
                <a:gd name="connsiteX10" fmla="*/ 192881 w 1321594"/>
                <a:gd name="connsiteY10" fmla="*/ 502444 h 1540669"/>
                <a:gd name="connsiteX11" fmla="*/ 283368 w 1321594"/>
                <a:gd name="connsiteY11" fmla="*/ 483394 h 1540669"/>
                <a:gd name="connsiteX12" fmla="*/ 304800 w 1321594"/>
                <a:gd name="connsiteY12" fmla="*/ 469107 h 1540669"/>
                <a:gd name="connsiteX13" fmla="*/ 238125 w 1321594"/>
                <a:gd name="connsiteY13" fmla="*/ 438150 h 1540669"/>
                <a:gd name="connsiteX14" fmla="*/ 80962 w 1321594"/>
                <a:gd name="connsiteY14" fmla="*/ 402432 h 1540669"/>
                <a:gd name="connsiteX15" fmla="*/ 16668 w 1321594"/>
                <a:gd name="connsiteY15" fmla="*/ 381000 h 1540669"/>
                <a:gd name="connsiteX16" fmla="*/ 0 w 1321594"/>
                <a:gd name="connsiteY16" fmla="*/ 364332 h 1540669"/>
                <a:gd name="connsiteX17" fmla="*/ 57150 w 1321594"/>
                <a:gd name="connsiteY17" fmla="*/ 342900 h 1540669"/>
                <a:gd name="connsiteX18" fmla="*/ 140494 w 1321594"/>
                <a:gd name="connsiteY18" fmla="*/ 330994 h 1540669"/>
                <a:gd name="connsiteX19" fmla="*/ 209550 w 1321594"/>
                <a:gd name="connsiteY19" fmla="*/ 309563 h 1540669"/>
                <a:gd name="connsiteX20" fmla="*/ 211931 w 1321594"/>
                <a:gd name="connsiteY20" fmla="*/ 300038 h 1540669"/>
                <a:gd name="connsiteX21" fmla="*/ 90487 w 1321594"/>
                <a:gd name="connsiteY21" fmla="*/ 269082 h 1540669"/>
                <a:gd name="connsiteX22" fmla="*/ 52387 w 1321594"/>
                <a:gd name="connsiteY22" fmla="*/ 254794 h 1540669"/>
                <a:gd name="connsiteX23" fmla="*/ 47625 w 1321594"/>
                <a:gd name="connsiteY23" fmla="*/ 238125 h 1540669"/>
                <a:gd name="connsiteX24" fmla="*/ 130968 w 1321594"/>
                <a:gd name="connsiteY24" fmla="*/ 216694 h 1540669"/>
                <a:gd name="connsiteX25" fmla="*/ 164306 w 1321594"/>
                <a:gd name="connsiteY25" fmla="*/ 211932 h 1540669"/>
                <a:gd name="connsiteX26" fmla="*/ 150018 w 1321594"/>
                <a:gd name="connsiteY26" fmla="*/ 200025 h 1540669"/>
                <a:gd name="connsiteX27" fmla="*/ 107156 w 1321594"/>
                <a:gd name="connsiteY27" fmla="*/ 180975 h 1540669"/>
                <a:gd name="connsiteX28" fmla="*/ 76200 w 1321594"/>
                <a:gd name="connsiteY28" fmla="*/ 169069 h 1540669"/>
                <a:gd name="connsiteX29" fmla="*/ 109537 w 1321594"/>
                <a:gd name="connsiteY29" fmla="*/ 150019 h 1540669"/>
                <a:gd name="connsiteX30" fmla="*/ 135731 w 1321594"/>
                <a:gd name="connsiteY30" fmla="*/ 135732 h 1540669"/>
                <a:gd name="connsiteX31" fmla="*/ 100012 w 1321594"/>
                <a:gd name="connsiteY31" fmla="*/ 111919 h 1540669"/>
                <a:gd name="connsiteX32" fmla="*/ 92868 w 1321594"/>
                <a:gd name="connsiteY32" fmla="*/ 102394 h 1540669"/>
                <a:gd name="connsiteX33" fmla="*/ 114300 w 1321594"/>
                <a:gd name="connsiteY33" fmla="*/ 85725 h 1540669"/>
                <a:gd name="connsiteX34" fmla="*/ 109537 w 1321594"/>
                <a:gd name="connsiteY34" fmla="*/ 54769 h 1540669"/>
                <a:gd name="connsiteX35" fmla="*/ 107156 w 1321594"/>
                <a:gd name="connsiteY35" fmla="*/ 40482 h 1540669"/>
                <a:gd name="connsiteX36" fmla="*/ 114300 w 1321594"/>
                <a:gd name="connsiteY36" fmla="*/ 23813 h 1540669"/>
                <a:gd name="connsiteX37" fmla="*/ 107156 w 1321594"/>
                <a:gd name="connsiteY37" fmla="*/ 2382 h 1540669"/>
                <a:gd name="connsiteX38" fmla="*/ 1321594 w 1321594"/>
                <a:gd name="connsiteY38" fmla="*/ 0 h 1540669"/>
                <a:gd name="connsiteX39" fmla="*/ 1319212 w 1321594"/>
                <a:gd name="connsiteY39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11905 w 1321594"/>
                <a:gd name="connsiteY4" fmla="*/ 1078380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114300 w 1321594"/>
                <a:gd name="connsiteY5" fmla="*/ 797719 h 1540669"/>
                <a:gd name="connsiteX6" fmla="*/ 30956 w 1321594"/>
                <a:gd name="connsiteY6" fmla="*/ 709613 h 1540669"/>
                <a:gd name="connsiteX7" fmla="*/ 2381 w 1321594"/>
                <a:gd name="connsiteY7" fmla="*/ 635794 h 1540669"/>
                <a:gd name="connsiteX8" fmla="*/ 7144 w 1321594"/>
                <a:gd name="connsiteY8" fmla="*/ 595313 h 1540669"/>
                <a:gd name="connsiteX9" fmla="*/ 28575 w 1321594"/>
                <a:gd name="connsiteY9" fmla="*/ 566738 h 1540669"/>
                <a:gd name="connsiteX10" fmla="*/ 88106 w 1321594"/>
                <a:gd name="connsiteY10" fmla="*/ 528638 h 1540669"/>
                <a:gd name="connsiteX11" fmla="*/ 192881 w 1321594"/>
                <a:gd name="connsiteY11" fmla="*/ 502444 h 1540669"/>
                <a:gd name="connsiteX12" fmla="*/ 283368 w 1321594"/>
                <a:gd name="connsiteY12" fmla="*/ 483394 h 1540669"/>
                <a:gd name="connsiteX13" fmla="*/ 304800 w 1321594"/>
                <a:gd name="connsiteY13" fmla="*/ 469107 h 1540669"/>
                <a:gd name="connsiteX14" fmla="*/ 238125 w 1321594"/>
                <a:gd name="connsiteY14" fmla="*/ 438150 h 1540669"/>
                <a:gd name="connsiteX15" fmla="*/ 80962 w 1321594"/>
                <a:gd name="connsiteY15" fmla="*/ 402432 h 1540669"/>
                <a:gd name="connsiteX16" fmla="*/ 16668 w 1321594"/>
                <a:gd name="connsiteY16" fmla="*/ 381000 h 1540669"/>
                <a:gd name="connsiteX17" fmla="*/ 0 w 1321594"/>
                <a:gd name="connsiteY17" fmla="*/ 364332 h 1540669"/>
                <a:gd name="connsiteX18" fmla="*/ 57150 w 1321594"/>
                <a:gd name="connsiteY18" fmla="*/ 342900 h 1540669"/>
                <a:gd name="connsiteX19" fmla="*/ 140494 w 1321594"/>
                <a:gd name="connsiteY19" fmla="*/ 330994 h 1540669"/>
                <a:gd name="connsiteX20" fmla="*/ 209550 w 1321594"/>
                <a:gd name="connsiteY20" fmla="*/ 309563 h 1540669"/>
                <a:gd name="connsiteX21" fmla="*/ 211931 w 1321594"/>
                <a:gd name="connsiteY21" fmla="*/ 300038 h 1540669"/>
                <a:gd name="connsiteX22" fmla="*/ 90487 w 1321594"/>
                <a:gd name="connsiteY22" fmla="*/ 269082 h 1540669"/>
                <a:gd name="connsiteX23" fmla="*/ 52387 w 1321594"/>
                <a:gd name="connsiteY23" fmla="*/ 254794 h 1540669"/>
                <a:gd name="connsiteX24" fmla="*/ 47625 w 1321594"/>
                <a:gd name="connsiteY24" fmla="*/ 238125 h 1540669"/>
                <a:gd name="connsiteX25" fmla="*/ 130968 w 1321594"/>
                <a:gd name="connsiteY25" fmla="*/ 216694 h 1540669"/>
                <a:gd name="connsiteX26" fmla="*/ 164306 w 1321594"/>
                <a:gd name="connsiteY26" fmla="*/ 211932 h 1540669"/>
                <a:gd name="connsiteX27" fmla="*/ 150018 w 1321594"/>
                <a:gd name="connsiteY27" fmla="*/ 200025 h 1540669"/>
                <a:gd name="connsiteX28" fmla="*/ 107156 w 1321594"/>
                <a:gd name="connsiteY28" fmla="*/ 180975 h 1540669"/>
                <a:gd name="connsiteX29" fmla="*/ 76200 w 1321594"/>
                <a:gd name="connsiteY29" fmla="*/ 169069 h 1540669"/>
                <a:gd name="connsiteX30" fmla="*/ 109537 w 1321594"/>
                <a:gd name="connsiteY30" fmla="*/ 150019 h 1540669"/>
                <a:gd name="connsiteX31" fmla="*/ 135731 w 1321594"/>
                <a:gd name="connsiteY31" fmla="*/ 135732 h 1540669"/>
                <a:gd name="connsiteX32" fmla="*/ 100012 w 1321594"/>
                <a:gd name="connsiteY32" fmla="*/ 111919 h 1540669"/>
                <a:gd name="connsiteX33" fmla="*/ 92868 w 1321594"/>
                <a:gd name="connsiteY33" fmla="*/ 102394 h 1540669"/>
                <a:gd name="connsiteX34" fmla="*/ 114300 w 1321594"/>
                <a:gd name="connsiteY34" fmla="*/ 85725 h 1540669"/>
                <a:gd name="connsiteX35" fmla="*/ 109537 w 1321594"/>
                <a:gd name="connsiteY35" fmla="*/ 54769 h 1540669"/>
                <a:gd name="connsiteX36" fmla="*/ 107156 w 1321594"/>
                <a:gd name="connsiteY36" fmla="*/ 40482 h 1540669"/>
                <a:gd name="connsiteX37" fmla="*/ 114300 w 1321594"/>
                <a:gd name="connsiteY37" fmla="*/ 23813 h 1540669"/>
                <a:gd name="connsiteX38" fmla="*/ 107156 w 1321594"/>
                <a:gd name="connsiteY38" fmla="*/ 2382 h 1540669"/>
                <a:gd name="connsiteX39" fmla="*/ 1321594 w 1321594"/>
                <a:gd name="connsiteY39" fmla="*/ 0 h 1540669"/>
                <a:gd name="connsiteX40" fmla="*/ 1319212 w 1321594"/>
                <a:gd name="connsiteY40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114300 w 1321594"/>
                <a:gd name="connsiteY6" fmla="*/ 797719 h 1540669"/>
                <a:gd name="connsiteX7" fmla="*/ 30956 w 1321594"/>
                <a:gd name="connsiteY7" fmla="*/ 709613 h 1540669"/>
                <a:gd name="connsiteX8" fmla="*/ 2381 w 1321594"/>
                <a:gd name="connsiteY8" fmla="*/ 635794 h 1540669"/>
                <a:gd name="connsiteX9" fmla="*/ 7144 w 1321594"/>
                <a:gd name="connsiteY9" fmla="*/ 595313 h 1540669"/>
                <a:gd name="connsiteX10" fmla="*/ 28575 w 1321594"/>
                <a:gd name="connsiteY10" fmla="*/ 566738 h 1540669"/>
                <a:gd name="connsiteX11" fmla="*/ 88106 w 1321594"/>
                <a:gd name="connsiteY11" fmla="*/ 528638 h 1540669"/>
                <a:gd name="connsiteX12" fmla="*/ 192881 w 1321594"/>
                <a:gd name="connsiteY12" fmla="*/ 502444 h 1540669"/>
                <a:gd name="connsiteX13" fmla="*/ 283368 w 1321594"/>
                <a:gd name="connsiteY13" fmla="*/ 483394 h 1540669"/>
                <a:gd name="connsiteX14" fmla="*/ 304800 w 1321594"/>
                <a:gd name="connsiteY14" fmla="*/ 469107 h 1540669"/>
                <a:gd name="connsiteX15" fmla="*/ 238125 w 1321594"/>
                <a:gd name="connsiteY15" fmla="*/ 438150 h 1540669"/>
                <a:gd name="connsiteX16" fmla="*/ 80962 w 1321594"/>
                <a:gd name="connsiteY16" fmla="*/ 402432 h 1540669"/>
                <a:gd name="connsiteX17" fmla="*/ 16668 w 1321594"/>
                <a:gd name="connsiteY17" fmla="*/ 381000 h 1540669"/>
                <a:gd name="connsiteX18" fmla="*/ 0 w 1321594"/>
                <a:gd name="connsiteY18" fmla="*/ 364332 h 1540669"/>
                <a:gd name="connsiteX19" fmla="*/ 57150 w 1321594"/>
                <a:gd name="connsiteY19" fmla="*/ 342900 h 1540669"/>
                <a:gd name="connsiteX20" fmla="*/ 140494 w 1321594"/>
                <a:gd name="connsiteY20" fmla="*/ 330994 h 1540669"/>
                <a:gd name="connsiteX21" fmla="*/ 209550 w 1321594"/>
                <a:gd name="connsiteY21" fmla="*/ 309563 h 1540669"/>
                <a:gd name="connsiteX22" fmla="*/ 211931 w 1321594"/>
                <a:gd name="connsiteY22" fmla="*/ 300038 h 1540669"/>
                <a:gd name="connsiteX23" fmla="*/ 90487 w 1321594"/>
                <a:gd name="connsiteY23" fmla="*/ 269082 h 1540669"/>
                <a:gd name="connsiteX24" fmla="*/ 52387 w 1321594"/>
                <a:gd name="connsiteY24" fmla="*/ 254794 h 1540669"/>
                <a:gd name="connsiteX25" fmla="*/ 47625 w 1321594"/>
                <a:gd name="connsiteY25" fmla="*/ 238125 h 1540669"/>
                <a:gd name="connsiteX26" fmla="*/ 130968 w 1321594"/>
                <a:gd name="connsiteY26" fmla="*/ 216694 h 1540669"/>
                <a:gd name="connsiteX27" fmla="*/ 164306 w 1321594"/>
                <a:gd name="connsiteY27" fmla="*/ 211932 h 1540669"/>
                <a:gd name="connsiteX28" fmla="*/ 150018 w 1321594"/>
                <a:gd name="connsiteY28" fmla="*/ 200025 h 1540669"/>
                <a:gd name="connsiteX29" fmla="*/ 107156 w 1321594"/>
                <a:gd name="connsiteY29" fmla="*/ 180975 h 1540669"/>
                <a:gd name="connsiteX30" fmla="*/ 76200 w 1321594"/>
                <a:gd name="connsiteY30" fmla="*/ 169069 h 1540669"/>
                <a:gd name="connsiteX31" fmla="*/ 109537 w 1321594"/>
                <a:gd name="connsiteY31" fmla="*/ 150019 h 1540669"/>
                <a:gd name="connsiteX32" fmla="*/ 135731 w 1321594"/>
                <a:gd name="connsiteY32" fmla="*/ 135732 h 1540669"/>
                <a:gd name="connsiteX33" fmla="*/ 100012 w 1321594"/>
                <a:gd name="connsiteY33" fmla="*/ 111919 h 1540669"/>
                <a:gd name="connsiteX34" fmla="*/ 92868 w 1321594"/>
                <a:gd name="connsiteY34" fmla="*/ 102394 h 1540669"/>
                <a:gd name="connsiteX35" fmla="*/ 114300 w 1321594"/>
                <a:gd name="connsiteY35" fmla="*/ 85725 h 1540669"/>
                <a:gd name="connsiteX36" fmla="*/ 109537 w 1321594"/>
                <a:gd name="connsiteY36" fmla="*/ 54769 h 1540669"/>
                <a:gd name="connsiteX37" fmla="*/ 107156 w 1321594"/>
                <a:gd name="connsiteY37" fmla="*/ 40482 h 1540669"/>
                <a:gd name="connsiteX38" fmla="*/ 114300 w 1321594"/>
                <a:gd name="connsiteY38" fmla="*/ 23813 h 1540669"/>
                <a:gd name="connsiteX39" fmla="*/ 107156 w 1321594"/>
                <a:gd name="connsiteY39" fmla="*/ 2382 h 1540669"/>
                <a:gd name="connsiteX40" fmla="*/ 1321594 w 1321594"/>
                <a:gd name="connsiteY40" fmla="*/ 0 h 1540669"/>
                <a:gd name="connsiteX41" fmla="*/ 1319212 w 1321594"/>
                <a:gd name="connsiteY41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114300 w 1321594"/>
                <a:gd name="connsiteY7" fmla="*/ 797719 h 1540669"/>
                <a:gd name="connsiteX8" fmla="*/ 30956 w 1321594"/>
                <a:gd name="connsiteY8" fmla="*/ 709613 h 1540669"/>
                <a:gd name="connsiteX9" fmla="*/ 2381 w 1321594"/>
                <a:gd name="connsiteY9" fmla="*/ 635794 h 1540669"/>
                <a:gd name="connsiteX10" fmla="*/ 7144 w 1321594"/>
                <a:gd name="connsiteY10" fmla="*/ 595313 h 1540669"/>
                <a:gd name="connsiteX11" fmla="*/ 28575 w 1321594"/>
                <a:gd name="connsiteY11" fmla="*/ 566738 h 1540669"/>
                <a:gd name="connsiteX12" fmla="*/ 88106 w 1321594"/>
                <a:gd name="connsiteY12" fmla="*/ 528638 h 1540669"/>
                <a:gd name="connsiteX13" fmla="*/ 192881 w 1321594"/>
                <a:gd name="connsiteY13" fmla="*/ 502444 h 1540669"/>
                <a:gd name="connsiteX14" fmla="*/ 283368 w 1321594"/>
                <a:gd name="connsiteY14" fmla="*/ 483394 h 1540669"/>
                <a:gd name="connsiteX15" fmla="*/ 304800 w 1321594"/>
                <a:gd name="connsiteY15" fmla="*/ 469107 h 1540669"/>
                <a:gd name="connsiteX16" fmla="*/ 238125 w 1321594"/>
                <a:gd name="connsiteY16" fmla="*/ 438150 h 1540669"/>
                <a:gd name="connsiteX17" fmla="*/ 80962 w 1321594"/>
                <a:gd name="connsiteY17" fmla="*/ 402432 h 1540669"/>
                <a:gd name="connsiteX18" fmla="*/ 16668 w 1321594"/>
                <a:gd name="connsiteY18" fmla="*/ 381000 h 1540669"/>
                <a:gd name="connsiteX19" fmla="*/ 0 w 1321594"/>
                <a:gd name="connsiteY19" fmla="*/ 364332 h 1540669"/>
                <a:gd name="connsiteX20" fmla="*/ 57150 w 1321594"/>
                <a:gd name="connsiteY20" fmla="*/ 342900 h 1540669"/>
                <a:gd name="connsiteX21" fmla="*/ 140494 w 1321594"/>
                <a:gd name="connsiteY21" fmla="*/ 330994 h 1540669"/>
                <a:gd name="connsiteX22" fmla="*/ 209550 w 1321594"/>
                <a:gd name="connsiteY22" fmla="*/ 309563 h 1540669"/>
                <a:gd name="connsiteX23" fmla="*/ 211931 w 1321594"/>
                <a:gd name="connsiteY23" fmla="*/ 300038 h 1540669"/>
                <a:gd name="connsiteX24" fmla="*/ 90487 w 1321594"/>
                <a:gd name="connsiteY24" fmla="*/ 269082 h 1540669"/>
                <a:gd name="connsiteX25" fmla="*/ 52387 w 1321594"/>
                <a:gd name="connsiteY25" fmla="*/ 254794 h 1540669"/>
                <a:gd name="connsiteX26" fmla="*/ 47625 w 1321594"/>
                <a:gd name="connsiteY26" fmla="*/ 238125 h 1540669"/>
                <a:gd name="connsiteX27" fmla="*/ 130968 w 1321594"/>
                <a:gd name="connsiteY27" fmla="*/ 216694 h 1540669"/>
                <a:gd name="connsiteX28" fmla="*/ 164306 w 1321594"/>
                <a:gd name="connsiteY28" fmla="*/ 211932 h 1540669"/>
                <a:gd name="connsiteX29" fmla="*/ 150018 w 1321594"/>
                <a:gd name="connsiteY29" fmla="*/ 200025 h 1540669"/>
                <a:gd name="connsiteX30" fmla="*/ 107156 w 1321594"/>
                <a:gd name="connsiteY30" fmla="*/ 180975 h 1540669"/>
                <a:gd name="connsiteX31" fmla="*/ 76200 w 1321594"/>
                <a:gd name="connsiteY31" fmla="*/ 169069 h 1540669"/>
                <a:gd name="connsiteX32" fmla="*/ 109537 w 1321594"/>
                <a:gd name="connsiteY32" fmla="*/ 150019 h 1540669"/>
                <a:gd name="connsiteX33" fmla="*/ 135731 w 1321594"/>
                <a:gd name="connsiteY33" fmla="*/ 135732 h 1540669"/>
                <a:gd name="connsiteX34" fmla="*/ 100012 w 1321594"/>
                <a:gd name="connsiteY34" fmla="*/ 111919 h 1540669"/>
                <a:gd name="connsiteX35" fmla="*/ 92868 w 1321594"/>
                <a:gd name="connsiteY35" fmla="*/ 102394 h 1540669"/>
                <a:gd name="connsiteX36" fmla="*/ 114300 w 1321594"/>
                <a:gd name="connsiteY36" fmla="*/ 85725 h 1540669"/>
                <a:gd name="connsiteX37" fmla="*/ 109537 w 1321594"/>
                <a:gd name="connsiteY37" fmla="*/ 54769 h 1540669"/>
                <a:gd name="connsiteX38" fmla="*/ 107156 w 1321594"/>
                <a:gd name="connsiteY38" fmla="*/ 40482 h 1540669"/>
                <a:gd name="connsiteX39" fmla="*/ 114300 w 1321594"/>
                <a:gd name="connsiteY39" fmla="*/ 23813 h 1540669"/>
                <a:gd name="connsiteX40" fmla="*/ 107156 w 1321594"/>
                <a:gd name="connsiteY40" fmla="*/ 2382 h 1540669"/>
                <a:gd name="connsiteX41" fmla="*/ 1321594 w 1321594"/>
                <a:gd name="connsiteY41" fmla="*/ 0 h 1540669"/>
                <a:gd name="connsiteX42" fmla="*/ 1319212 w 1321594"/>
                <a:gd name="connsiteY42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114300 w 1321594"/>
                <a:gd name="connsiteY8" fmla="*/ 797719 h 1540669"/>
                <a:gd name="connsiteX9" fmla="*/ 30956 w 1321594"/>
                <a:gd name="connsiteY9" fmla="*/ 709613 h 1540669"/>
                <a:gd name="connsiteX10" fmla="*/ 2381 w 1321594"/>
                <a:gd name="connsiteY10" fmla="*/ 635794 h 1540669"/>
                <a:gd name="connsiteX11" fmla="*/ 7144 w 1321594"/>
                <a:gd name="connsiteY11" fmla="*/ 595313 h 1540669"/>
                <a:gd name="connsiteX12" fmla="*/ 28575 w 1321594"/>
                <a:gd name="connsiteY12" fmla="*/ 566738 h 1540669"/>
                <a:gd name="connsiteX13" fmla="*/ 88106 w 1321594"/>
                <a:gd name="connsiteY13" fmla="*/ 528638 h 1540669"/>
                <a:gd name="connsiteX14" fmla="*/ 192881 w 1321594"/>
                <a:gd name="connsiteY14" fmla="*/ 502444 h 1540669"/>
                <a:gd name="connsiteX15" fmla="*/ 283368 w 1321594"/>
                <a:gd name="connsiteY15" fmla="*/ 483394 h 1540669"/>
                <a:gd name="connsiteX16" fmla="*/ 304800 w 1321594"/>
                <a:gd name="connsiteY16" fmla="*/ 469107 h 1540669"/>
                <a:gd name="connsiteX17" fmla="*/ 238125 w 1321594"/>
                <a:gd name="connsiteY17" fmla="*/ 438150 h 1540669"/>
                <a:gd name="connsiteX18" fmla="*/ 80962 w 1321594"/>
                <a:gd name="connsiteY18" fmla="*/ 402432 h 1540669"/>
                <a:gd name="connsiteX19" fmla="*/ 16668 w 1321594"/>
                <a:gd name="connsiteY19" fmla="*/ 381000 h 1540669"/>
                <a:gd name="connsiteX20" fmla="*/ 0 w 1321594"/>
                <a:gd name="connsiteY20" fmla="*/ 364332 h 1540669"/>
                <a:gd name="connsiteX21" fmla="*/ 57150 w 1321594"/>
                <a:gd name="connsiteY21" fmla="*/ 342900 h 1540669"/>
                <a:gd name="connsiteX22" fmla="*/ 140494 w 1321594"/>
                <a:gd name="connsiteY22" fmla="*/ 330994 h 1540669"/>
                <a:gd name="connsiteX23" fmla="*/ 209550 w 1321594"/>
                <a:gd name="connsiteY23" fmla="*/ 309563 h 1540669"/>
                <a:gd name="connsiteX24" fmla="*/ 211931 w 1321594"/>
                <a:gd name="connsiteY24" fmla="*/ 300038 h 1540669"/>
                <a:gd name="connsiteX25" fmla="*/ 90487 w 1321594"/>
                <a:gd name="connsiteY25" fmla="*/ 269082 h 1540669"/>
                <a:gd name="connsiteX26" fmla="*/ 52387 w 1321594"/>
                <a:gd name="connsiteY26" fmla="*/ 254794 h 1540669"/>
                <a:gd name="connsiteX27" fmla="*/ 47625 w 1321594"/>
                <a:gd name="connsiteY27" fmla="*/ 238125 h 1540669"/>
                <a:gd name="connsiteX28" fmla="*/ 130968 w 1321594"/>
                <a:gd name="connsiteY28" fmla="*/ 216694 h 1540669"/>
                <a:gd name="connsiteX29" fmla="*/ 164306 w 1321594"/>
                <a:gd name="connsiteY29" fmla="*/ 211932 h 1540669"/>
                <a:gd name="connsiteX30" fmla="*/ 150018 w 1321594"/>
                <a:gd name="connsiteY30" fmla="*/ 200025 h 1540669"/>
                <a:gd name="connsiteX31" fmla="*/ 107156 w 1321594"/>
                <a:gd name="connsiteY31" fmla="*/ 180975 h 1540669"/>
                <a:gd name="connsiteX32" fmla="*/ 76200 w 1321594"/>
                <a:gd name="connsiteY32" fmla="*/ 169069 h 1540669"/>
                <a:gd name="connsiteX33" fmla="*/ 109537 w 1321594"/>
                <a:gd name="connsiteY33" fmla="*/ 150019 h 1540669"/>
                <a:gd name="connsiteX34" fmla="*/ 135731 w 1321594"/>
                <a:gd name="connsiteY34" fmla="*/ 135732 h 1540669"/>
                <a:gd name="connsiteX35" fmla="*/ 100012 w 1321594"/>
                <a:gd name="connsiteY35" fmla="*/ 111919 h 1540669"/>
                <a:gd name="connsiteX36" fmla="*/ 92868 w 1321594"/>
                <a:gd name="connsiteY36" fmla="*/ 102394 h 1540669"/>
                <a:gd name="connsiteX37" fmla="*/ 114300 w 1321594"/>
                <a:gd name="connsiteY37" fmla="*/ 85725 h 1540669"/>
                <a:gd name="connsiteX38" fmla="*/ 109537 w 1321594"/>
                <a:gd name="connsiteY38" fmla="*/ 54769 h 1540669"/>
                <a:gd name="connsiteX39" fmla="*/ 107156 w 1321594"/>
                <a:gd name="connsiteY39" fmla="*/ 40482 h 1540669"/>
                <a:gd name="connsiteX40" fmla="*/ 114300 w 1321594"/>
                <a:gd name="connsiteY40" fmla="*/ 23813 h 1540669"/>
                <a:gd name="connsiteX41" fmla="*/ 107156 w 1321594"/>
                <a:gd name="connsiteY41" fmla="*/ 2382 h 1540669"/>
                <a:gd name="connsiteX42" fmla="*/ 1321594 w 1321594"/>
                <a:gd name="connsiteY42" fmla="*/ 0 h 1540669"/>
                <a:gd name="connsiteX43" fmla="*/ 1319212 w 1321594"/>
                <a:gd name="connsiteY43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114300 w 1321594"/>
                <a:gd name="connsiteY9" fmla="*/ 797719 h 1540669"/>
                <a:gd name="connsiteX10" fmla="*/ 30956 w 1321594"/>
                <a:gd name="connsiteY10" fmla="*/ 709613 h 1540669"/>
                <a:gd name="connsiteX11" fmla="*/ 2381 w 1321594"/>
                <a:gd name="connsiteY11" fmla="*/ 635794 h 1540669"/>
                <a:gd name="connsiteX12" fmla="*/ 7144 w 1321594"/>
                <a:gd name="connsiteY12" fmla="*/ 595313 h 1540669"/>
                <a:gd name="connsiteX13" fmla="*/ 28575 w 1321594"/>
                <a:gd name="connsiteY13" fmla="*/ 566738 h 1540669"/>
                <a:gd name="connsiteX14" fmla="*/ 88106 w 1321594"/>
                <a:gd name="connsiteY14" fmla="*/ 528638 h 1540669"/>
                <a:gd name="connsiteX15" fmla="*/ 192881 w 1321594"/>
                <a:gd name="connsiteY15" fmla="*/ 502444 h 1540669"/>
                <a:gd name="connsiteX16" fmla="*/ 283368 w 1321594"/>
                <a:gd name="connsiteY16" fmla="*/ 483394 h 1540669"/>
                <a:gd name="connsiteX17" fmla="*/ 304800 w 1321594"/>
                <a:gd name="connsiteY17" fmla="*/ 469107 h 1540669"/>
                <a:gd name="connsiteX18" fmla="*/ 238125 w 1321594"/>
                <a:gd name="connsiteY18" fmla="*/ 438150 h 1540669"/>
                <a:gd name="connsiteX19" fmla="*/ 80962 w 1321594"/>
                <a:gd name="connsiteY19" fmla="*/ 402432 h 1540669"/>
                <a:gd name="connsiteX20" fmla="*/ 16668 w 1321594"/>
                <a:gd name="connsiteY20" fmla="*/ 381000 h 1540669"/>
                <a:gd name="connsiteX21" fmla="*/ 0 w 1321594"/>
                <a:gd name="connsiteY21" fmla="*/ 364332 h 1540669"/>
                <a:gd name="connsiteX22" fmla="*/ 57150 w 1321594"/>
                <a:gd name="connsiteY22" fmla="*/ 342900 h 1540669"/>
                <a:gd name="connsiteX23" fmla="*/ 140494 w 1321594"/>
                <a:gd name="connsiteY23" fmla="*/ 330994 h 1540669"/>
                <a:gd name="connsiteX24" fmla="*/ 209550 w 1321594"/>
                <a:gd name="connsiteY24" fmla="*/ 309563 h 1540669"/>
                <a:gd name="connsiteX25" fmla="*/ 211931 w 1321594"/>
                <a:gd name="connsiteY25" fmla="*/ 300038 h 1540669"/>
                <a:gd name="connsiteX26" fmla="*/ 90487 w 1321594"/>
                <a:gd name="connsiteY26" fmla="*/ 269082 h 1540669"/>
                <a:gd name="connsiteX27" fmla="*/ 52387 w 1321594"/>
                <a:gd name="connsiteY27" fmla="*/ 254794 h 1540669"/>
                <a:gd name="connsiteX28" fmla="*/ 47625 w 1321594"/>
                <a:gd name="connsiteY28" fmla="*/ 238125 h 1540669"/>
                <a:gd name="connsiteX29" fmla="*/ 130968 w 1321594"/>
                <a:gd name="connsiteY29" fmla="*/ 216694 h 1540669"/>
                <a:gd name="connsiteX30" fmla="*/ 164306 w 1321594"/>
                <a:gd name="connsiteY30" fmla="*/ 211932 h 1540669"/>
                <a:gd name="connsiteX31" fmla="*/ 150018 w 1321594"/>
                <a:gd name="connsiteY31" fmla="*/ 200025 h 1540669"/>
                <a:gd name="connsiteX32" fmla="*/ 107156 w 1321594"/>
                <a:gd name="connsiteY32" fmla="*/ 180975 h 1540669"/>
                <a:gd name="connsiteX33" fmla="*/ 76200 w 1321594"/>
                <a:gd name="connsiteY33" fmla="*/ 169069 h 1540669"/>
                <a:gd name="connsiteX34" fmla="*/ 109537 w 1321594"/>
                <a:gd name="connsiteY34" fmla="*/ 150019 h 1540669"/>
                <a:gd name="connsiteX35" fmla="*/ 135731 w 1321594"/>
                <a:gd name="connsiteY35" fmla="*/ 135732 h 1540669"/>
                <a:gd name="connsiteX36" fmla="*/ 100012 w 1321594"/>
                <a:gd name="connsiteY36" fmla="*/ 111919 h 1540669"/>
                <a:gd name="connsiteX37" fmla="*/ 92868 w 1321594"/>
                <a:gd name="connsiteY37" fmla="*/ 102394 h 1540669"/>
                <a:gd name="connsiteX38" fmla="*/ 114300 w 1321594"/>
                <a:gd name="connsiteY38" fmla="*/ 85725 h 1540669"/>
                <a:gd name="connsiteX39" fmla="*/ 109537 w 1321594"/>
                <a:gd name="connsiteY39" fmla="*/ 54769 h 1540669"/>
                <a:gd name="connsiteX40" fmla="*/ 107156 w 1321594"/>
                <a:gd name="connsiteY40" fmla="*/ 40482 h 1540669"/>
                <a:gd name="connsiteX41" fmla="*/ 114300 w 1321594"/>
                <a:gd name="connsiteY41" fmla="*/ 23813 h 1540669"/>
                <a:gd name="connsiteX42" fmla="*/ 107156 w 1321594"/>
                <a:gd name="connsiteY42" fmla="*/ 2382 h 1540669"/>
                <a:gd name="connsiteX43" fmla="*/ 1321594 w 1321594"/>
                <a:gd name="connsiteY43" fmla="*/ 0 h 1540669"/>
                <a:gd name="connsiteX44" fmla="*/ 1319212 w 1321594"/>
                <a:gd name="connsiteY44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114300 w 1321594"/>
                <a:gd name="connsiteY10" fmla="*/ 797719 h 1540669"/>
                <a:gd name="connsiteX11" fmla="*/ 30956 w 1321594"/>
                <a:gd name="connsiteY11" fmla="*/ 709613 h 1540669"/>
                <a:gd name="connsiteX12" fmla="*/ 2381 w 1321594"/>
                <a:gd name="connsiteY12" fmla="*/ 635794 h 1540669"/>
                <a:gd name="connsiteX13" fmla="*/ 7144 w 1321594"/>
                <a:gd name="connsiteY13" fmla="*/ 595313 h 1540669"/>
                <a:gd name="connsiteX14" fmla="*/ 28575 w 1321594"/>
                <a:gd name="connsiteY14" fmla="*/ 566738 h 1540669"/>
                <a:gd name="connsiteX15" fmla="*/ 88106 w 1321594"/>
                <a:gd name="connsiteY15" fmla="*/ 528638 h 1540669"/>
                <a:gd name="connsiteX16" fmla="*/ 192881 w 1321594"/>
                <a:gd name="connsiteY16" fmla="*/ 502444 h 1540669"/>
                <a:gd name="connsiteX17" fmla="*/ 283368 w 1321594"/>
                <a:gd name="connsiteY17" fmla="*/ 483394 h 1540669"/>
                <a:gd name="connsiteX18" fmla="*/ 304800 w 1321594"/>
                <a:gd name="connsiteY18" fmla="*/ 469107 h 1540669"/>
                <a:gd name="connsiteX19" fmla="*/ 238125 w 1321594"/>
                <a:gd name="connsiteY19" fmla="*/ 438150 h 1540669"/>
                <a:gd name="connsiteX20" fmla="*/ 80962 w 1321594"/>
                <a:gd name="connsiteY20" fmla="*/ 402432 h 1540669"/>
                <a:gd name="connsiteX21" fmla="*/ 16668 w 1321594"/>
                <a:gd name="connsiteY21" fmla="*/ 381000 h 1540669"/>
                <a:gd name="connsiteX22" fmla="*/ 0 w 1321594"/>
                <a:gd name="connsiteY22" fmla="*/ 364332 h 1540669"/>
                <a:gd name="connsiteX23" fmla="*/ 57150 w 1321594"/>
                <a:gd name="connsiteY23" fmla="*/ 342900 h 1540669"/>
                <a:gd name="connsiteX24" fmla="*/ 140494 w 1321594"/>
                <a:gd name="connsiteY24" fmla="*/ 330994 h 1540669"/>
                <a:gd name="connsiteX25" fmla="*/ 209550 w 1321594"/>
                <a:gd name="connsiteY25" fmla="*/ 309563 h 1540669"/>
                <a:gd name="connsiteX26" fmla="*/ 211931 w 1321594"/>
                <a:gd name="connsiteY26" fmla="*/ 300038 h 1540669"/>
                <a:gd name="connsiteX27" fmla="*/ 90487 w 1321594"/>
                <a:gd name="connsiteY27" fmla="*/ 269082 h 1540669"/>
                <a:gd name="connsiteX28" fmla="*/ 52387 w 1321594"/>
                <a:gd name="connsiteY28" fmla="*/ 254794 h 1540669"/>
                <a:gd name="connsiteX29" fmla="*/ 47625 w 1321594"/>
                <a:gd name="connsiteY29" fmla="*/ 238125 h 1540669"/>
                <a:gd name="connsiteX30" fmla="*/ 130968 w 1321594"/>
                <a:gd name="connsiteY30" fmla="*/ 216694 h 1540669"/>
                <a:gd name="connsiteX31" fmla="*/ 164306 w 1321594"/>
                <a:gd name="connsiteY31" fmla="*/ 211932 h 1540669"/>
                <a:gd name="connsiteX32" fmla="*/ 150018 w 1321594"/>
                <a:gd name="connsiteY32" fmla="*/ 200025 h 1540669"/>
                <a:gd name="connsiteX33" fmla="*/ 107156 w 1321594"/>
                <a:gd name="connsiteY33" fmla="*/ 180975 h 1540669"/>
                <a:gd name="connsiteX34" fmla="*/ 76200 w 1321594"/>
                <a:gd name="connsiteY34" fmla="*/ 169069 h 1540669"/>
                <a:gd name="connsiteX35" fmla="*/ 109537 w 1321594"/>
                <a:gd name="connsiteY35" fmla="*/ 150019 h 1540669"/>
                <a:gd name="connsiteX36" fmla="*/ 135731 w 1321594"/>
                <a:gd name="connsiteY36" fmla="*/ 135732 h 1540669"/>
                <a:gd name="connsiteX37" fmla="*/ 100012 w 1321594"/>
                <a:gd name="connsiteY37" fmla="*/ 111919 h 1540669"/>
                <a:gd name="connsiteX38" fmla="*/ 92868 w 1321594"/>
                <a:gd name="connsiteY38" fmla="*/ 102394 h 1540669"/>
                <a:gd name="connsiteX39" fmla="*/ 114300 w 1321594"/>
                <a:gd name="connsiteY39" fmla="*/ 85725 h 1540669"/>
                <a:gd name="connsiteX40" fmla="*/ 109537 w 1321594"/>
                <a:gd name="connsiteY40" fmla="*/ 54769 h 1540669"/>
                <a:gd name="connsiteX41" fmla="*/ 107156 w 1321594"/>
                <a:gd name="connsiteY41" fmla="*/ 40482 h 1540669"/>
                <a:gd name="connsiteX42" fmla="*/ 114300 w 1321594"/>
                <a:gd name="connsiteY42" fmla="*/ 23813 h 1540669"/>
                <a:gd name="connsiteX43" fmla="*/ 107156 w 1321594"/>
                <a:gd name="connsiteY43" fmla="*/ 2382 h 1540669"/>
                <a:gd name="connsiteX44" fmla="*/ 1321594 w 1321594"/>
                <a:gd name="connsiteY44" fmla="*/ 0 h 1540669"/>
                <a:gd name="connsiteX45" fmla="*/ 1319212 w 1321594"/>
                <a:gd name="connsiteY45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76199 w 1321594"/>
                <a:gd name="connsiteY10" fmla="*/ 864067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19212 w 1321594"/>
                <a:gd name="connsiteY0" fmla="*/ 1540669 h 1540669"/>
                <a:gd name="connsiteX1" fmla="*/ 652462 w 1321594"/>
                <a:gd name="connsiteY1" fmla="*/ 1359694 h 1540669"/>
                <a:gd name="connsiteX2" fmla="*/ 140494 w 1321594"/>
                <a:gd name="connsiteY2" fmla="*/ 1193007 h 1540669"/>
                <a:gd name="connsiteX3" fmla="*/ 57149 w 1321594"/>
                <a:gd name="connsiteY3" fmla="*/ 1142673 h 1540669"/>
                <a:gd name="connsiteX4" fmla="*/ 7143 w 1321594"/>
                <a:gd name="connsiteY4" fmla="*/ 1092668 h 1540669"/>
                <a:gd name="connsiteX5" fmla="*/ 42861 w 1321594"/>
                <a:gd name="connsiteY5" fmla="*/ 1014086 h 1540669"/>
                <a:gd name="connsiteX6" fmla="*/ 45243 w 1321594"/>
                <a:gd name="connsiteY6" fmla="*/ 980748 h 1540669"/>
                <a:gd name="connsiteX7" fmla="*/ 35718 w 1321594"/>
                <a:gd name="connsiteY7" fmla="*/ 954555 h 1540669"/>
                <a:gd name="connsiteX8" fmla="*/ 66674 w 1321594"/>
                <a:gd name="connsiteY8" fmla="*/ 916455 h 1540669"/>
                <a:gd name="connsiteX9" fmla="*/ 92868 w 1321594"/>
                <a:gd name="connsiteY9" fmla="*/ 906930 h 1540669"/>
                <a:gd name="connsiteX10" fmla="*/ 69055 w 1321594"/>
                <a:gd name="connsiteY10" fmla="*/ 880735 h 1540669"/>
                <a:gd name="connsiteX11" fmla="*/ 114300 w 1321594"/>
                <a:gd name="connsiteY11" fmla="*/ 797719 h 1540669"/>
                <a:gd name="connsiteX12" fmla="*/ 30956 w 1321594"/>
                <a:gd name="connsiteY12" fmla="*/ 709613 h 1540669"/>
                <a:gd name="connsiteX13" fmla="*/ 2381 w 1321594"/>
                <a:gd name="connsiteY13" fmla="*/ 635794 h 1540669"/>
                <a:gd name="connsiteX14" fmla="*/ 7144 w 1321594"/>
                <a:gd name="connsiteY14" fmla="*/ 595313 h 1540669"/>
                <a:gd name="connsiteX15" fmla="*/ 28575 w 1321594"/>
                <a:gd name="connsiteY15" fmla="*/ 566738 h 1540669"/>
                <a:gd name="connsiteX16" fmla="*/ 88106 w 1321594"/>
                <a:gd name="connsiteY16" fmla="*/ 528638 h 1540669"/>
                <a:gd name="connsiteX17" fmla="*/ 192881 w 1321594"/>
                <a:gd name="connsiteY17" fmla="*/ 502444 h 1540669"/>
                <a:gd name="connsiteX18" fmla="*/ 283368 w 1321594"/>
                <a:gd name="connsiteY18" fmla="*/ 483394 h 1540669"/>
                <a:gd name="connsiteX19" fmla="*/ 304800 w 1321594"/>
                <a:gd name="connsiteY19" fmla="*/ 469107 h 1540669"/>
                <a:gd name="connsiteX20" fmla="*/ 238125 w 1321594"/>
                <a:gd name="connsiteY20" fmla="*/ 438150 h 1540669"/>
                <a:gd name="connsiteX21" fmla="*/ 80962 w 1321594"/>
                <a:gd name="connsiteY21" fmla="*/ 402432 h 1540669"/>
                <a:gd name="connsiteX22" fmla="*/ 16668 w 1321594"/>
                <a:gd name="connsiteY22" fmla="*/ 381000 h 1540669"/>
                <a:gd name="connsiteX23" fmla="*/ 0 w 1321594"/>
                <a:gd name="connsiteY23" fmla="*/ 364332 h 1540669"/>
                <a:gd name="connsiteX24" fmla="*/ 57150 w 1321594"/>
                <a:gd name="connsiteY24" fmla="*/ 342900 h 1540669"/>
                <a:gd name="connsiteX25" fmla="*/ 140494 w 1321594"/>
                <a:gd name="connsiteY25" fmla="*/ 330994 h 1540669"/>
                <a:gd name="connsiteX26" fmla="*/ 209550 w 1321594"/>
                <a:gd name="connsiteY26" fmla="*/ 309563 h 1540669"/>
                <a:gd name="connsiteX27" fmla="*/ 211931 w 1321594"/>
                <a:gd name="connsiteY27" fmla="*/ 300038 h 1540669"/>
                <a:gd name="connsiteX28" fmla="*/ 90487 w 1321594"/>
                <a:gd name="connsiteY28" fmla="*/ 269082 h 1540669"/>
                <a:gd name="connsiteX29" fmla="*/ 52387 w 1321594"/>
                <a:gd name="connsiteY29" fmla="*/ 254794 h 1540669"/>
                <a:gd name="connsiteX30" fmla="*/ 47625 w 1321594"/>
                <a:gd name="connsiteY30" fmla="*/ 238125 h 1540669"/>
                <a:gd name="connsiteX31" fmla="*/ 130968 w 1321594"/>
                <a:gd name="connsiteY31" fmla="*/ 216694 h 1540669"/>
                <a:gd name="connsiteX32" fmla="*/ 164306 w 1321594"/>
                <a:gd name="connsiteY32" fmla="*/ 211932 h 1540669"/>
                <a:gd name="connsiteX33" fmla="*/ 150018 w 1321594"/>
                <a:gd name="connsiteY33" fmla="*/ 200025 h 1540669"/>
                <a:gd name="connsiteX34" fmla="*/ 107156 w 1321594"/>
                <a:gd name="connsiteY34" fmla="*/ 180975 h 1540669"/>
                <a:gd name="connsiteX35" fmla="*/ 76200 w 1321594"/>
                <a:gd name="connsiteY35" fmla="*/ 169069 h 1540669"/>
                <a:gd name="connsiteX36" fmla="*/ 109537 w 1321594"/>
                <a:gd name="connsiteY36" fmla="*/ 150019 h 1540669"/>
                <a:gd name="connsiteX37" fmla="*/ 135731 w 1321594"/>
                <a:gd name="connsiteY37" fmla="*/ 135732 h 1540669"/>
                <a:gd name="connsiteX38" fmla="*/ 100012 w 1321594"/>
                <a:gd name="connsiteY38" fmla="*/ 111919 h 1540669"/>
                <a:gd name="connsiteX39" fmla="*/ 92868 w 1321594"/>
                <a:gd name="connsiteY39" fmla="*/ 102394 h 1540669"/>
                <a:gd name="connsiteX40" fmla="*/ 114300 w 1321594"/>
                <a:gd name="connsiteY40" fmla="*/ 85725 h 1540669"/>
                <a:gd name="connsiteX41" fmla="*/ 109537 w 1321594"/>
                <a:gd name="connsiteY41" fmla="*/ 54769 h 1540669"/>
                <a:gd name="connsiteX42" fmla="*/ 107156 w 1321594"/>
                <a:gd name="connsiteY42" fmla="*/ 40482 h 1540669"/>
                <a:gd name="connsiteX43" fmla="*/ 114300 w 1321594"/>
                <a:gd name="connsiteY43" fmla="*/ 23813 h 1540669"/>
                <a:gd name="connsiteX44" fmla="*/ 107156 w 1321594"/>
                <a:gd name="connsiteY44" fmla="*/ 2382 h 1540669"/>
                <a:gd name="connsiteX45" fmla="*/ 1321594 w 1321594"/>
                <a:gd name="connsiteY45" fmla="*/ 0 h 1540669"/>
                <a:gd name="connsiteX46" fmla="*/ 1319212 w 1321594"/>
                <a:gd name="connsiteY46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143277 w 1350571"/>
                <a:gd name="connsiteY12" fmla="*/ 797719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348189 w 1350571"/>
                <a:gd name="connsiteY0" fmla="*/ 1540669 h 1540669"/>
                <a:gd name="connsiteX1" fmla="*/ 681439 w 1350571"/>
                <a:gd name="connsiteY1" fmla="*/ 1359694 h 1540669"/>
                <a:gd name="connsiteX2" fmla="*/ 169471 w 1350571"/>
                <a:gd name="connsiteY2" fmla="*/ 1193007 h 1540669"/>
                <a:gd name="connsiteX3" fmla="*/ 86126 w 1350571"/>
                <a:gd name="connsiteY3" fmla="*/ 1142673 h 1540669"/>
                <a:gd name="connsiteX4" fmla="*/ 36120 w 1350571"/>
                <a:gd name="connsiteY4" fmla="*/ 1092668 h 1540669"/>
                <a:gd name="connsiteX5" fmla="*/ 71838 w 1350571"/>
                <a:gd name="connsiteY5" fmla="*/ 1014086 h 1540669"/>
                <a:gd name="connsiteX6" fmla="*/ 74220 w 1350571"/>
                <a:gd name="connsiteY6" fmla="*/ 980748 h 1540669"/>
                <a:gd name="connsiteX7" fmla="*/ 64695 w 1350571"/>
                <a:gd name="connsiteY7" fmla="*/ 954555 h 1540669"/>
                <a:gd name="connsiteX8" fmla="*/ 95651 w 1350571"/>
                <a:gd name="connsiteY8" fmla="*/ 916455 h 1540669"/>
                <a:gd name="connsiteX9" fmla="*/ 121845 w 1350571"/>
                <a:gd name="connsiteY9" fmla="*/ 906930 h 1540669"/>
                <a:gd name="connsiteX10" fmla="*/ 98032 w 1350571"/>
                <a:gd name="connsiteY10" fmla="*/ 880735 h 1540669"/>
                <a:gd name="connsiteX11" fmla="*/ 401 w 1350571"/>
                <a:gd name="connsiteY11" fmla="*/ 825967 h 1540669"/>
                <a:gd name="connsiteX12" fmla="*/ 329015 w 1350571"/>
                <a:gd name="connsiteY12" fmla="*/ 764382 h 1540669"/>
                <a:gd name="connsiteX13" fmla="*/ 59933 w 1350571"/>
                <a:gd name="connsiteY13" fmla="*/ 709613 h 1540669"/>
                <a:gd name="connsiteX14" fmla="*/ 31358 w 1350571"/>
                <a:gd name="connsiteY14" fmla="*/ 635794 h 1540669"/>
                <a:gd name="connsiteX15" fmla="*/ 36121 w 1350571"/>
                <a:gd name="connsiteY15" fmla="*/ 595313 h 1540669"/>
                <a:gd name="connsiteX16" fmla="*/ 57552 w 1350571"/>
                <a:gd name="connsiteY16" fmla="*/ 566738 h 1540669"/>
                <a:gd name="connsiteX17" fmla="*/ 117083 w 1350571"/>
                <a:gd name="connsiteY17" fmla="*/ 528638 h 1540669"/>
                <a:gd name="connsiteX18" fmla="*/ 221858 w 1350571"/>
                <a:gd name="connsiteY18" fmla="*/ 502444 h 1540669"/>
                <a:gd name="connsiteX19" fmla="*/ 312345 w 1350571"/>
                <a:gd name="connsiteY19" fmla="*/ 483394 h 1540669"/>
                <a:gd name="connsiteX20" fmla="*/ 333777 w 1350571"/>
                <a:gd name="connsiteY20" fmla="*/ 469107 h 1540669"/>
                <a:gd name="connsiteX21" fmla="*/ 267102 w 1350571"/>
                <a:gd name="connsiteY21" fmla="*/ 438150 h 1540669"/>
                <a:gd name="connsiteX22" fmla="*/ 109939 w 1350571"/>
                <a:gd name="connsiteY22" fmla="*/ 402432 h 1540669"/>
                <a:gd name="connsiteX23" fmla="*/ 45645 w 1350571"/>
                <a:gd name="connsiteY23" fmla="*/ 381000 h 1540669"/>
                <a:gd name="connsiteX24" fmla="*/ 28977 w 1350571"/>
                <a:gd name="connsiteY24" fmla="*/ 364332 h 1540669"/>
                <a:gd name="connsiteX25" fmla="*/ 86127 w 1350571"/>
                <a:gd name="connsiteY25" fmla="*/ 342900 h 1540669"/>
                <a:gd name="connsiteX26" fmla="*/ 169471 w 1350571"/>
                <a:gd name="connsiteY26" fmla="*/ 330994 h 1540669"/>
                <a:gd name="connsiteX27" fmla="*/ 238527 w 1350571"/>
                <a:gd name="connsiteY27" fmla="*/ 309563 h 1540669"/>
                <a:gd name="connsiteX28" fmla="*/ 240908 w 1350571"/>
                <a:gd name="connsiteY28" fmla="*/ 300038 h 1540669"/>
                <a:gd name="connsiteX29" fmla="*/ 119464 w 1350571"/>
                <a:gd name="connsiteY29" fmla="*/ 269082 h 1540669"/>
                <a:gd name="connsiteX30" fmla="*/ 81364 w 1350571"/>
                <a:gd name="connsiteY30" fmla="*/ 254794 h 1540669"/>
                <a:gd name="connsiteX31" fmla="*/ 76602 w 1350571"/>
                <a:gd name="connsiteY31" fmla="*/ 238125 h 1540669"/>
                <a:gd name="connsiteX32" fmla="*/ 159945 w 1350571"/>
                <a:gd name="connsiteY32" fmla="*/ 216694 h 1540669"/>
                <a:gd name="connsiteX33" fmla="*/ 193283 w 1350571"/>
                <a:gd name="connsiteY33" fmla="*/ 211932 h 1540669"/>
                <a:gd name="connsiteX34" fmla="*/ 178995 w 1350571"/>
                <a:gd name="connsiteY34" fmla="*/ 200025 h 1540669"/>
                <a:gd name="connsiteX35" fmla="*/ 136133 w 1350571"/>
                <a:gd name="connsiteY35" fmla="*/ 180975 h 1540669"/>
                <a:gd name="connsiteX36" fmla="*/ 105177 w 1350571"/>
                <a:gd name="connsiteY36" fmla="*/ 169069 h 1540669"/>
                <a:gd name="connsiteX37" fmla="*/ 138514 w 1350571"/>
                <a:gd name="connsiteY37" fmla="*/ 150019 h 1540669"/>
                <a:gd name="connsiteX38" fmla="*/ 164708 w 1350571"/>
                <a:gd name="connsiteY38" fmla="*/ 135732 h 1540669"/>
                <a:gd name="connsiteX39" fmla="*/ 128989 w 1350571"/>
                <a:gd name="connsiteY39" fmla="*/ 111919 h 1540669"/>
                <a:gd name="connsiteX40" fmla="*/ 121845 w 1350571"/>
                <a:gd name="connsiteY40" fmla="*/ 102394 h 1540669"/>
                <a:gd name="connsiteX41" fmla="*/ 143277 w 1350571"/>
                <a:gd name="connsiteY41" fmla="*/ 85725 h 1540669"/>
                <a:gd name="connsiteX42" fmla="*/ 138514 w 1350571"/>
                <a:gd name="connsiteY42" fmla="*/ 54769 h 1540669"/>
                <a:gd name="connsiteX43" fmla="*/ 136133 w 1350571"/>
                <a:gd name="connsiteY43" fmla="*/ 40482 h 1540669"/>
                <a:gd name="connsiteX44" fmla="*/ 143277 w 1350571"/>
                <a:gd name="connsiteY44" fmla="*/ 23813 h 1540669"/>
                <a:gd name="connsiteX45" fmla="*/ 136133 w 1350571"/>
                <a:gd name="connsiteY45" fmla="*/ 2382 h 1540669"/>
                <a:gd name="connsiteX46" fmla="*/ 1350571 w 1350571"/>
                <a:gd name="connsiteY46" fmla="*/ 0 h 1540669"/>
                <a:gd name="connsiteX47" fmla="*/ 1348189 w 1350571"/>
                <a:gd name="connsiteY47" fmla="*/ 1540669 h 1540669"/>
                <a:gd name="connsiteX0" fmla="*/ 1440656 w 1443038"/>
                <a:gd name="connsiteY0" fmla="*/ 1540669 h 1540669"/>
                <a:gd name="connsiteX1" fmla="*/ 773906 w 1443038"/>
                <a:gd name="connsiteY1" fmla="*/ 1359694 h 1540669"/>
                <a:gd name="connsiteX2" fmla="*/ 261938 w 1443038"/>
                <a:gd name="connsiteY2" fmla="*/ 1193007 h 1540669"/>
                <a:gd name="connsiteX3" fmla="*/ 178593 w 1443038"/>
                <a:gd name="connsiteY3" fmla="*/ 1142673 h 1540669"/>
                <a:gd name="connsiteX4" fmla="*/ 128587 w 1443038"/>
                <a:gd name="connsiteY4" fmla="*/ 1092668 h 1540669"/>
                <a:gd name="connsiteX5" fmla="*/ 164305 w 1443038"/>
                <a:gd name="connsiteY5" fmla="*/ 1014086 h 1540669"/>
                <a:gd name="connsiteX6" fmla="*/ 166687 w 1443038"/>
                <a:gd name="connsiteY6" fmla="*/ 980748 h 1540669"/>
                <a:gd name="connsiteX7" fmla="*/ 157162 w 1443038"/>
                <a:gd name="connsiteY7" fmla="*/ 954555 h 1540669"/>
                <a:gd name="connsiteX8" fmla="*/ 188118 w 1443038"/>
                <a:gd name="connsiteY8" fmla="*/ 916455 h 1540669"/>
                <a:gd name="connsiteX9" fmla="*/ 214312 w 1443038"/>
                <a:gd name="connsiteY9" fmla="*/ 906930 h 1540669"/>
                <a:gd name="connsiteX10" fmla="*/ 190499 w 1443038"/>
                <a:gd name="connsiteY10" fmla="*/ 880735 h 1540669"/>
                <a:gd name="connsiteX11" fmla="*/ 92868 w 1443038"/>
                <a:gd name="connsiteY11" fmla="*/ 825967 h 1540669"/>
                <a:gd name="connsiteX12" fmla="*/ 421482 w 1443038"/>
                <a:gd name="connsiteY12" fmla="*/ 764382 h 1540669"/>
                <a:gd name="connsiteX13" fmla="*/ 0 w 1443038"/>
                <a:gd name="connsiteY13" fmla="*/ 716756 h 1540669"/>
                <a:gd name="connsiteX14" fmla="*/ 123825 w 1443038"/>
                <a:gd name="connsiteY14" fmla="*/ 635794 h 1540669"/>
                <a:gd name="connsiteX15" fmla="*/ 128588 w 1443038"/>
                <a:gd name="connsiteY15" fmla="*/ 595313 h 1540669"/>
                <a:gd name="connsiteX16" fmla="*/ 150019 w 1443038"/>
                <a:gd name="connsiteY16" fmla="*/ 566738 h 1540669"/>
                <a:gd name="connsiteX17" fmla="*/ 209550 w 1443038"/>
                <a:gd name="connsiteY17" fmla="*/ 528638 h 1540669"/>
                <a:gd name="connsiteX18" fmla="*/ 314325 w 1443038"/>
                <a:gd name="connsiteY18" fmla="*/ 502444 h 1540669"/>
                <a:gd name="connsiteX19" fmla="*/ 404812 w 1443038"/>
                <a:gd name="connsiteY19" fmla="*/ 483394 h 1540669"/>
                <a:gd name="connsiteX20" fmla="*/ 426244 w 1443038"/>
                <a:gd name="connsiteY20" fmla="*/ 469107 h 1540669"/>
                <a:gd name="connsiteX21" fmla="*/ 359569 w 1443038"/>
                <a:gd name="connsiteY21" fmla="*/ 438150 h 1540669"/>
                <a:gd name="connsiteX22" fmla="*/ 202406 w 1443038"/>
                <a:gd name="connsiteY22" fmla="*/ 402432 h 1540669"/>
                <a:gd name="connsiteX23" fmla="*/ 138112 w 1443038"/>
                <a:gd name="connsiteY23" fmla="*/ 381000 h 1540669"/>
                <a:gd name="connsiteX24" fmla="*/ 121444 w 1443038"/>
                <a:gd name="connsiteY24" fmla="*/ 364332 h 1540669"/>
                <a:gd name="connsiteX25" fmla="*/ 178594 w 1443038"/>
                <a:gd name="connsiteY25" fmla="*/ 342900 h 1540669"/>
                <a:gd name="connsiteX26" fmla="*/ 261938 w 1443038"/>
                <a:gd name="connsiteY26" fmla="*/ 330994 h 1540669"/>
                <a:gd name="connsiteX27" fmla="*/ 330994 w 1443038"/>
                <a:gd name="connsiteY27" fmla="*/ 309563 h 1540669"/>
                <a:gd name="connsiteX28" fmla="*/ 333375 w 1443038"/>
                <a:gd name="connsiteY28" fmla="*/ 300038 h 1540669"/>
                <a:gd name="connsiteX29" fmla="*/ 211931 w 1443038"/>
                <a:gd name="connsiteY29" fmla="*/ 269082 h 1540669"/>
                <a:gd name="connsiteX30" fmla="*/ 173831 w 1443038"/>
                <a:gd name="connsiteY30" fmla="*/ 254794 h 1540669"/>
                <a:gd name="connsiteX31" fmla="*/ 169069 w 1443038"/>
                <a:gd name="connsiteY31" fmla="*/ 238125 h 1540669"/>
                <a:gd name="connsiteX32" fmla="*/ 252412 w 1443038"/>
                <a:gd name="connsiteY32" fmla="*/ 216694 h 1540669"/>
                <a:gd name="connsiteX33" fmla="*/ 285750 w 1443038"/>
                <a:gd name="connsiteY33" fmla="*/ 211932 h 1540669"/>
                <a:gd name="connsiteX34" fmla="*/ 271462 w 1443038"/>
                <a:gd name="connsiteY34" fmla="*/ 200025 h 1540669"/>
                <a:gd name="connsiteX35" fmla="*/ 228600 w 1443038"/>
                <a:gd name="connsiteY35" fmla="*/ 180975 h 1540669"/>
                <a:gd name="connsiteX36" fmla="*/ 197644 w 1443038"/>
                <a:gd name="connsiteY36" fmla="*/ 169069 h 1540669"/>
                <a:gd name="connsiteX37" fmla="*/ 230981 w 1443038"/>
                <a:gd name="connsiteY37" fmla="*/ 150019 h 1540669"/>
                <a:gd name="connsiteX38" fmla="*/ 257175 w 1443038"/>
                <a:gd name="connsiteY38" fmla="*/ 135732 h 1540669"/>
                <a:gd name="connsiteX39" fmla="*/ 221456 w 1443038"/>
                <a:gd name="connsiteY39" fmla="*/ 111919 h 1540669"/>
                <a:gd name="connsiteX40" fmla="*/ 214312 w 1443038"/>
                <a:gd name="connsiteY40" fmla="*/ 102394 h 1540669"/>
                <a:gd name="connsiteX41" fmla="*/ 235744 w 1443038"/>
                <a:gd name="connsiteY41" fmla="*/ 85725 h 1540669"/>
                <a:gd name="connsiteX42" fmla="*/ 230981 w 1443038"/>
                <a:gd name="connsiteY42" fmla="*/ 54769 h 1540669"/>
                <a:gd name="connsiteX43" fmla="*/ 228600 w 1443038"/>
                <a:gd name="connsiteY43" fmla="*/ 40482 h 1540669"/>
                <a:gd name="connsiteX44" fmla="*/ 235744 w 1443038"/>
                <a:gd name="connsiteY44" fmla="*/ 23813 h 1540669"/>
                <a:gd name="connsiteX45" fmla="*/ 228600 w 1443038"/>
                <a:gd name="connsiteY45" fmla="*/ 2382 h 1540669"/>
                <a:gd name="connsiteX46" fmla="*/ 1443038 w 1443038"/>
                <a:gd name="connsiteY46" fmla="*/ 0 h 1540669"/>
                <a:gd name="connsiteX47" fmla="*/ 1440656 w 1443038"/>
                <a:gd name="connsiteY47" fmla="*/ 1540669 h 1540669"/>
                <a:gd name="connsiteX0" fmla="*/ 1447756 w 1450138"/>
                <a:gd name="connsiteY0" fmla="*/ 1540669 h 1540669"/>
                <a:gd name="connsiteX1" fmla="*/ 781006 w 1450138"/>
                <a:gd name="connsiteY1" fmla="*/ 1359694 h 1540669"/>
                <a:gd name="connsiteX2" fmla="*/ 269038 w 1450138"/>
                <a:gd name="connsiteY2" fmla="*/ 1193007 h 1540669"/>
                <a:gd name="connsiteX3" fmla="*/ 185693 w 1450138"/>
                <a:gd name="connsiteY3" fmla="*/ 1142673 h 1540669"/>
                <a:gd name="connsiteX4" fmla="*/ 135687 w 1450138"/>
                <a:gd name="connsiteY4" fmla="*/ 1092668 h 1540669"/>
                <a:gd name="connsiteX5" fmla="*/ 171405 w 1450138"/>
                <a:gd name="connsiteY5" fmla="*/ 1014086 h 1540669"/>
                <a:gd name="connsiteX6" fmla="*/ 173787 w 1450138"/>
                <a:gd name="connsiteY6" fmla="*/ 980748 h 1540669"/>
                <a:gd name="connsiteX7" fmla="*/ 164262 w 1450138"/>
                <a:gd name="connsiteY7" fmla="*/ 954555 h 1540669"/>
                <a:gd name="connsiteX8" fmla="*/ 195218 w 1450138"/>
                <a:gd name="connsiteY8" fmla="*/ 916455 h 1540669"/>
                <a:gd name="connsiteX9" fmla="*/ 221412 w 1450138"/>
                <a:gd name="connsiteY9" fmla="*/ 906930 h 1540669"/>
                <a:gd name="connsiteX10" fmla="*/ 197599 w 1450138"/>
                <a:gd name="connsiteY10" fmla="*/ 880735 h 1540669"/>
                <a:gd name="connsiteX11" fmla="*/ 99968 w 1450138"/>
                <a:gd name="connsiteY11" fmla="*/ 825967 h 1540669"/>
                <a:gd name="connsiteX12" fmla="*/ 428582 w 1450138"/>
                <a:gd name="connsiteY12" fmla="*/ 764382 h 1540669"/>
                <a:gd name="connsiteX13" fmla="*/ 7100 w 1450138"/>
                <a:gd name="connsiteY13" fmla="*/ 716756 h 1540669"/>
                <a:gd name="connsiteX14" fmla="*/ 130925 w 1450138"/>
                <a:gd name="connsiteY14" fmla="*/ 635794 h 1540669"/>
                <a:gd name="connsiteX15" fmla="*/ 135688 w 1450138"/>
                <a:gd name="connsiteY15" fmla="*/ 595313 h 1540669"/>
                <a:gd name="connsiteX16" fmla="*/ 157119 w 1450138"/>
                <a:gd name="connsiteY16" fmla="*/ 566738 h 1540669"/>
                <a:gd name="connsiteX17" fmla="*/ 216650 w 1450138"/>
                <a:gd name="connsiteY17" fmla="*/ 528638 h 1540669"/>
                <a:gd name="connsiteX18" fmla="*/ 321425 w 1450138"/>
                <a:gd name="connsiteY18" fmla="*/ 502444 h 1540669"/>
                <a:gd name="connsiteX19" fmla="*/ 411912 w 1450138"/>
                <a:gd name="connsiteY19" fmla="*/ 483394 h 1540669"/>
                <a:gd name="connsiteX20" fmla="*/ 433344 w 1450138"/>
                <a:gd name="connsiteY20" fmla="*/ 469107 h 1540669"/>
                <a:gd name="connsiteX21" fmla="*/ 366669 w 1450138"/>
                <a:gd name="connsiteY21" fmla="*/ 438150 h 1540669"/>
                <a:gd name="connsiteX22" fmla="*/ 209506 w 1450138"/>
                <a:gd name="connsiteY22" fmla="*/ 402432 h 1540669"/>
                <a:gd name="connsiteX23" fmla="*/ 145212 w 1450138"/>
                <a:gd name="connsiteY23" fmla="*/ 381000 h 1540669"/>
                <a:gd name="connsiteX24" fmla="*/ 128544 w 1450138"/>
                <a:gd name="connsiteY24" fmla="*/ 364332 h 1540669"/>
                <a:gd name="connsiteX25" fmla="*/ 185694 w 1450138"/>
                <a:gd name="connsiteY25" fmla="*/ 342900 h 1540669"/>
                <a:gd name="connsiteX26" fmla="*/ 269038 w 1450138"/>
                <a:gd name="connsiteY26" fmla="*/ 330994 h 1540669"/>
                <a:gd name="connsiteX27" fmla="*/ 338094 w 1450138"/>
                <a:gd name="connsiteY27" fmla="*/ 309563 h 1540669"/>
                <a:gd name="connsiteX28" fmla="*/ 340475 w 1450138"/>
                <a:gd name="connsiteY28" fmla="*/ 300038 h 1540669"/>
                <a:gd name="connsiteX29" fmla="*/ 219031 w 1450138"/>
                <a:gd name="connsiteY29" fmla="*/ 269082 h 1540669"/>
                <a:gd name="connsiteX30" fmla="*/ 180931 w 1450138"/>
                <a:gd name="connsiteY30" fmla="*/ 254794 h 1540669"/>
                <a:gd name="connsiteX31" fmla="*/ 176169 w 1450138"/>
                <a:gd name="connsiteY31" fmla="*/ 238125 h 1540669"/>
                <a:gd name="connsiteX32" fmla="*/ 259512 w 1450138"/>
                <a:gd name="connsiteY32" fmla="*/ 216694 h 1540669"/>
                <a:gd name="connsiteX33" fmla="*/ 292850 w 1450138"/>
                <a:gd name="connsiteY33" fmla="*/ 211932 h 1540669"/>
                <a:gd name="connsiteX34" fmla="*/ 278562 w 1450138"/>
                <a:gd name="connsiteY34" fmla="*/ 200025 h 1540669"/>
                <a:gd name="connsiteX35" fmla="*/ 235700 w 1450138"/>
                <a:gd name="connsiteY35" fmla="*/ 180975 h 1540669"/>
                <a:gd name="connsiteX36" fmla="*/ 204744 w 1450138"/>
                <a:gd name="connsiteY36" fmla="*/ 169069 h 1540669"/>
                <a:gd name="connsiteX37" fmla="*/ 238081 w 1450138"/>
                <a:gd name="connsiteY37" fmla="*/ 150019 h 1540669"/>
                <a:gd name="connsiteX38" fmla="*/ 264275 w 1450138"/>
                <a:gd name="connsiteY38" fmla="*/ 135732 h 1540669"/>
                <a:gd name="connsiteX39" fmla="*/ 228556 w 1450138"/>
                <a:gd name="connsiteY39" fmla="*/ 111919 h 1540669"/>
                <a:gd name="connsiteX40" fmla="*/ 221412 w 1450138"/>
                <a:gd name="connsiteY40" fmla="*/ 102394 h 1540669"/>
                <a:gd name="connsiteX41" fmla="*/ 242844 w 1450138"/>
                <a:gd name="connsiteY41" fmla="*/ 85725 h 1540669"/>
                <a:gd name="connsiteX42" fmla="*/ 238081 w 1450138"/>
                <a:gd name="connsiteY42" fmla="*/ 54769 h 1540669"/>
                <a:gd name="connsiteX43" fmla="*/ 235700 w 1450138"/>
                <a:gd name="connsiteY43" fmla="*/ 40482 h 1540669"/>
                <a:gd name="connsiteX44" fmla="*/ 242844 w 1450138"/>
                <a:gd name="connsiteY44" fmla="*/ 23813 h 1540669"/>
                <a:gd name="connsiteX45" fmla="*/ 235700 w 1450138"/>
                <a:gd name="connsiteY45" fmla="*/ 2382 h 1540669"/>
                <a:gd name="connsiteX46" fmla="*/ 1450138 w 1450138"/>
                <a:gd name="connsiteY46" fmla="*/ 0 h 1540669"/>
                <a:gd name="connsiteX47" fmla="*/ 1447756 w 1450138"/>
                <a:gd name="connsiteY47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168035 w 1487248"/>
                <a:gd name="connsiteY15" fmla="*/ 635794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172798 w 1487248"/>
                <a:gd name="connsiteY16" fmla="*/ 595313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194229 w 1487248"/>
                <a:gd name="connsiteY17" fmla="*/ 566738 h 1540669"/>
                <a:gd name="connsiteX18" fmla="*/ 253760 w 1487248"/>
                <a:gd name="connsiteY18" fmla="*/ 528638 h 1540669"/>
                <a:gd name="connsiteX19" fmla="*/ 358535 w 1487248"/>
                <a:gd name="connsiteY19" fmla="*/ 502444 h 1540669"/>
                <a:gd name="connsiteX20" fmla="*/ 449022 w 1487248"/>
                <a:gd name="connsiteY20" fmla="*/ 483394 h 1540669"/>
                <a:gd name="connsiteX21" fmla="*/ 470454 w 1487248"/>
                <a:gd name="connsiteY21" fmla="*/ 469107 h 1540669"/>
                <a:gd name="connsiteX22" fmla="*/ 403779 w 1487248"/>
                <a:gd name="connsiteY22" fmla="*/ 438150 h 1540669"/>
                <a:gd name="connsiteX23" fmla="*/ 246616 w 1487248"/>
                <a:gd name="connsiteY23" fmla="*/ 402432 h 1540669"/>
                <a:gd name="connsiteX24" fmla="*/ 182322 w 1487248"/>
                <a:gd name="connsiteY24" fmla="*/ 381000 h 1540669"/>
                <a:gd name="connsiteX25" fmla="*/ 165654 w 1487248"/>
                <a:gd name="connsiteY25" fmla="*/ 364332 h 1540669"/>
                <a:gd name="connsiteX26" fmla="*/ 222804 w 1487248"/>
                <a:gd name="connsiteY26" fmla="*/ 342900 h 1540669"/>
                <a:gd name="connsiteX27" fmla="*/ 306148 w 1487248"/>
                <a:gd name="connsiteY27" fmla="*/ 330994 h 1540669"/>
                <a:gd name="connsiteX28" fmla="*/ 375204 w 1487248"/>
                <a:gd name="connsiteY28" fmla="*/ 309563 h 1540669"/>
                <a:gd name="connsiteX29" fmla="*/ 377585 w 1487248"/>
                <a:gd name="connsiteY29" fmla="*/ 300038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194229 w 1487248"/>
                <a:gd name="connsiteY18" fmla="*/ 566738 h 1540669"/>
                <a:gd name="connsiteX19" fmla="*/ 253760 w 1487248"/>
                <a:gd name="connsiteY19" fmla="*/ 528638 h 1540669"/>
                <a:gd name="connsiteX20" fmla="*/ 358535 w 1487248"/>
                <a:gd name="connsiteY20" fmla="*/ 502444 h 1540669"/>
                <a:gd name="connsiteX21" fmla="*/ 449022 w 1487248"/>
                <a:gd name="connsiteY21" fmla="*/ 483394 h 1540669"/>
                <a:gd name="connsiteX22" fmla="*/ 470454 w 1487248"/>
                <a:gd name="connsiteY22" fmla="*/ 469107 h 1540669"/>
                <a:gd name="connsiteX23" fmla="*/ 403779 w 1487248"/>
                <a:gd name="connsiteY23" fmla="*/ 438150 h 1540669"/>
                <a:gd name="connsiteX24" fmla="*/ 246616 w 1487248"/>
                <a:gd name="connsiteY24" fmla="*/ 402432 h 1540669"/>
                <a:gd name="connsiteX25" fmla="*/ 182322 w 1487248"/>
                <a:gd name="connsiteY25" fmla="*/ 381000 h 1540669"/>
                <a:gd name="connsiteX26" fmla="*/ 165654 w 1487248"/>
                <a:gd name="connsiteY26" fmla="*/ 364332 h 1540669"/>
                <a:gd name="connsiteX27" fmla="*/ 222804 w 1487248"/>
                <a:gd name="connsiteY27" fmla="*/ 342900 h 1540669"/>
                <a:gd name="connsiteX28" fmla="*/ 306148 w 1487248"/>
                <a:gd name="connsiteY28" fmla="*/ 330994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194229 w 1487248"/>
                <a:gd name="connsiteY19" fmla="*/ 566738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58535 w 1487248"/>
                <a:gd name="connsiteY21" fmla="*/ 502444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53760 w 1487248"/>
                <a:gd name="connsiteY20" fmla="*/ 528638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449022 w 1487248"/>
                <a:gd name="connsiteY22" fmla="*/ 483394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470454 w 1487248"/>
                <a:gd name="connsiteY23" fmla="*/ 469107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403779 w 1487248"/>
                <a:gd name="connsiteY24" fmla="*/ 4381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246616 w 1487248"/>
                <a:gd name="connsiteY25" fmla="*/ 402432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182322 w 1487248"/>
                <a:gd name="connsiteY26" fmla="*/ 381000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165654 w 1487248"/>
                <a:gd name="connsiteY27" fmla="*/ 364332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06148 w 1487248"/>
                <a:gd name="connsiteY29" fmla="*/ 330994 h 1540669"/>
                <a:gd name="connsiteX30" fmla="*/ 375204 w 1487248"/>
                <a:gd name="connsiteY30" fmla="*/ 309563 h 1540669"/>
                <a:gd name="connsiteX31" fmla="*/ 377585 w 1487248"/>
                <a:gd name="connsiteY31" fmla="*/ 300038 h 1540669"/>
                <a:gd name="connsiteX32" fmla="*/ 256141 w 1487248"/>
                <a:gd name="connsiteY32" fmla="*/ 269082 h 1540669"/>
                <a:gd name="connsiteX33" fmla="*/ 218041 w 1487248"/>
                <a:gd name="connsiteY33" fmla="*/ 254794 h 1540669"/>
                <a:gd name="connsiteX34" fmla="*/ 213279 w 1487248"/>
                <a:gd name="connsiteY34" fmla="*/ 238125 h 1540669"/>
                <a:gd name="connsiteX35" fmla="*/ 296622 w 1487248"/>
                <a:gd name="connsiteY35" fmla="*/ 216694 h 1540669"/>
                <a:gd name="connsiteX36" fmla="*/ 329960 w 1487248"/>
                <a:gd name="connsiteY36" fmla="*/ 211932 h 1540669"/>
                <a:gd name="connsiteX37" fmla="*/ 315672 w 1487248"/>
                <a:gd name="connsiteY37" fmla="*/ 200025 h 1540669"/>
                <a:gd name="connsiteX38" fmla="*/ 272810 w 1487248"/>
                <a:gd name="connsiteY38" fmla="*/ 180975 h 1540669"/>
                <a:gd name="connsiteX39" fmla="*/ 241854 w 1487248"/>
                <a:gd name="connsiteY39" fmla="*/ 169069 h 1540669"/>
                <a:gd name="connsiteX40" fmla="*/ 275191 w 1487248"/>
                <a:gd name="connsiteY40" fmla="*/ 150019 h 1540669"/>
                <a:gd name="connsiteX41" fmla="*/ 301385 w 1487248"/>
                <a:gd name="connsiteY41" fmla="*/ 135732 h 1540669"/>
                <a:gd name="connsiteX42" fmla="*/ 265666 w 1487248"/>
                <a:gd name="connsiteY42" fmla="*/ 111919 h 1540669"/>
                <a:gd name="connsiteX43" fmla="*/ 258522 w 1487248"/>
                <a:gd name="connsiteY43" fmla="*/ 102394 h 1540669"/>
                <a:gd name="connsiteX44" fmla="*/ 279954 w 1487248"/>
                <a:gd name="connsiteY44" fmla="*/ 85725 h 1540669"/>
                <a:gd name="connsiteX45" fmla="*/ 275191 w 1487248"/>
                <a:gd name="connsiteY45" fmla="*/ 54769 h 1540669"/>
                <a:gd name="connsiteX46" fmla="*/ 272810 w 1487248"/>
                <a:gd name="connsiteY46" fmla="*/ 40482 h 1540669"/>
                <a:gd name="connsiteX47" fmla="*/ 279954 w 1487248"/>
                <a:gd name="connsiteY47" fmla="*/ 23813 h 1540669"/>
                <a:gd name="connsiteX48" fmla="*/ 272810 w 1487248"/>
                <a:gd name="connsiteY48" fmla="*/ 2382 h 1540669"/>
                <a:gd name="connsiteX49" fmla="*/ 1487248 w 1487248"/>
                <a:gd name="connsiteY49" fmla="*/ 0 h 1540669"/>
                <a:gd name="connsiteX50" fmla="*/ 1484866 w 1487248"/>
                <a:gd name="connsiteY50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377585 w 1487248"/>
                <a:gd name="connsiteY30" fmla="*/ 300038 h 1540669"/>
                <a:gd name="connsiteX31" fmla="*/ 256141 w 1487248"/>
                <a:gd name="connsiteY31" fmla="*/ 269082 h 1540669"/>
                <a:gd name="connsiteX32" fmla="*/ 218041 w 1487248"/>
                <a:gd name="connsiteY32" fmla="*/ 254794 h 1540669"/>
                <a:gd name="connsiteX33" fmla="*/ 213279 w 1487248"/>
                <a:gd name="connsiteY33" fmla="*/ 238125 h 1540669"/>
                <a:gd name="connsiteX34" fmla="*/ 296622 w 1487248"/>
                <a:gd name="connsiteY34" fmla="*/ 216694 h 1540669"/>
                <a:gd name="connsiteX35" fmla="*/ 329960 w 1487248"/>
                <a:gd name="connsiteY35" fmla="*/ 211932 h 1540669"/>
                <a:gd name="connsiteX36" fmla="*/ 315672 w 1487248"/>
                <a:gd name="connsiteY36" fmla="*/ 200025 h 1540669"/>
                <a:gd name="connsiteX37" fmla="*/ 272810 w 1487248"/>
                <a:gd name="connsiteY37" fmla="*/ 180975 h 1540669"/>
                <a:gd name="connsiteX38" fmla="*/ 241854 w 1487248"/>
                <a:gd name="connsiteY38" fmla="*/ 169069 h 1540669"/>
                <a:gd name="connsiteX39" fmla="*/ 275191 w 1487248"/>
                <a:gd name="connsiteY39" fmla="*/ 150019 h 1540669"/>
                <a:gd name="connsiteX40" fmla="*/ 301385 w 1487248"/>
                <a:gd name="connsiteY40" fmla="*/ 135732 h 1540669"/>
                <a:gd name="connsiteX41" fmla="*/ 265666 w 1487248"/>
                <a:gd name="connsiteY41" fmla="*/ 111919 h 1540669"/>
                <a:gd name="connsiteX42" fmla="*/ 258522 w 1487248"/>
                <a:gd name="connsiteY42" fmla="*/ 102394 h 1540669"/>
                <a:gd name="connsiteX43" fmla="*/ 279954 w 1487248"/>
                <a:gd name="connsiteY43" fmla="*/ 85725 h 1540669"/>
                <a:gd name="connsiteX44" fmla="*/ 275191 w 1487248"/>
                <a:gd name="connsiteY44" fmla="*/ 54769 h 1540669"/>
                <a:gd name="connsiteX45" fmla="*/ 272810 w 1487248"/>
                <a:gd name="connsiteY45" fmla="*/ 40482 h 1540669"/>
                <a:gd name="connsiteX46" fmla="*/ 279954 w 1487248"/>
                <a:gd name="connsiteY46" fmla="*/ 23813 h 1540669"/>
                <a:gd name="connsiteX47" fmla="*/ 272810 w 1487248"/>
                <a:gd name="connsiteY47" fmla="*/ 2382 h 1540669"/>
                <a:gd name="connsiteX48" fmla="*/ 1487248 w 1487248"/>
                <a:gd name="connsiteY48" fmla="*/ 0 h 1540669"/>
                <a:gd name="connsiteX49" fmla="*/ 1484866 w 1487248"/>
                <a:gd name="connsiteY49" fmla="*/ 1540669 h 1540669"/>
                <a:gd name="connsiteX0" fmla="*/ 1484866 w 1487248"/>
                <a:gd name="connsiteY0" fmla="*/ 1540669 h 1540669"/>
                <a:gd name="connsiteX1" fmla="*/ 818116 w 1487248"/>
                <a:gd name="connsiteY1" fmla="*/ 1359694 h 1540669"/>
                <a:gd name="connsiteX2" fmla="*/ 306148 w 1487248"/>
                <a:gd name="connsiteY2" fmla="*/ 1193007 h 1540669"/>
                <a:gd name="connsiteX3" fmla="*/ 222803 w 1487248"/>
                <a:gd name="connsiteY3" fmla="*/ 1142673 h 1540669"/>
                <a:gd name="connsiteX4" fmla="*/ 172797 w 1487248"/>
                <a:gd name="connsiteY4" fmla="*/ 1092668 h 1540669"/>
                <a:gd name="connsiteX5" fmla="*/ 208515 w 1487248"/>
                <a:gd name="connsiteY5" fmla="*/ 1014086 h 1540669"/>
                <a:gd name="connsiteX6" fmla="*/ 210897 w 1487248"/>
                <a:gd name="connsiteY6" fmla="*/ 980748 h 1540669"/>
                <a:gd name="connsiteX7" fmla="*/ 201372 w 1487248"/>
                <a:gd name="connsiteY7" fmla="*/ 954555 h 1540669"/>
                <a:gd name="connsiteX8" fmla="*/ 232328 w 1487248"/>
                <a:gd name="connsiteY8" fmla="*/ 916455 h 1540669"/>
                <a:gd name="connsiteX9" fmla="*/ 258522 w 1487248"/>
                <a:gd name="connsiteY9" fmla="*/ 906930 h 1540669"/>
                <a:gd name="connsiteX10" fmla="*/ 234709 w 1487248"/>
                <a:gd name="connsiteY10" fmla="*/ 880735 h 1540669"/>
                <a:gd name="connsiteX11" fmla="*/ 137078 w 1487248"/>
                <a:gd name="connsiteY11" fmla="*/ 825967 h 1540669"/>
                <a:gd name="connsiteX12" fmla="*/ 465692 w 1487248"/>
                <a:gd name="connsiteY12" fmla="*/ 764382 h 1540669"/>
                <a:gd name="connsiteX13" fmla="*/ 44210 w 1487248"/>
                <a:gd name="connsiteY13" fmla="*/ 716756 h 1540669"/>
                <a:gd name="connsiteX14" fmla="*/ 20398 w 1487248"/>
                <a:gd name="connsiteY14" fmla="*/ 699761 h 1540669"/>
                <a:gd name="connsiteX15" fmla="*/ 206135 w 1487248"/>
                <a:gd name="connsiteY15" fmla="*/ 666750 h 1540669"/>
                <a:gd name="connsiteX16" fmla="*/ 391873 w 1487248"/>
                <a:gd name="connsiteY16" fmla="*/ 657225 h 1540669"/>
                <a:gd name="connsiteX17" fmla="*/ 456166 w 1487248"/>
                <a:gd name="connsiteY17" fmla="*/ 640230 h 1540669"/>
                <a:gd name="connsiteX18" fmla="*/ 410923 w 1487248"/>
                <a:gd name="connsiteY18" fmla="*/ 592605 h 1540669"/>
                <a:gd name="connsiteX19" fmla="*/ 246617 w 1487248"/>
                <a:gd name="connsiteY19" fmla="*/ 554831 h 1540669"/>
                <a:gd name="connsiteX20" fmla="*/ 270429 w 1487248"/>
                <a:gd name="connsiteY20" fmla="*/ 531019 h 1540669"/>
                <a:gd name="connsiteX21" fmla="*/ 375204 w 1487248"/>
                <a:gd name="connsiteY21" fmla="*/ 516732 h 1540669"/>
                <a:gd name="connsiteX22" fmla="*/ 627616 w 1487248"/>
                <a:gd name="connsiteY22" fmla="*/ 511969 h 1540669"/>
                <a:gd name="connsiteX23" fmla="*/ 772873 w 1487248"/>
                <a:gd name="connsiteY23" fmla="*/ 495301 h 1540669"/>
                <a:gd name="connsiteX24" fmla="*/ 768110 w 1487248"/>
                <a:gd name="connsiteY24" fmla="*/ 476250 h 1540669"/>
                <a:gd name="connsiteX25" fmla="*/ 591898 w 1487248"/>
                <a:gd name="connsiteY25" fmla="*/ 452439 h 1540669"/>
                <a:gd name="connsiteX26" fmla="*/ 732391 w 1487248"/>
                <a:gd name="connsiteY26" fmla="*/ 426244 h 1540669"/>
                <a:gd name="connsiteX27" fmla="*/ 972897 w 1487248"/>
                <a:gd name="connsiteY27" fmla="*/ 404813 h 1540669"/>
                <a:gd name="connsiteX28" fmla="*/ 222804 w 1487248"/>
                <a:gd name="connsiteY28" fmla="*/ 342900 h 1540669"/>
                <a:gd name="connsiteX29" fmla="*/ 375204 w 1487248"/>
                <a:gd name="connsiteY29" fmla="*/ 309563 h 1540669"/>
                <a:gd name="connsiteX30" fmla="*/ 256141 w 1487248"/>
                <a:gd name="connsiteY30" fmla="*/ 269082 h 1540669"/>
                <a:gd name="connsiteX31" fmla="*/ 218041 w 1487248"/>
                <a:gd name="connsiteY31" fmla="*/ 254794 h 1540669"/>
                <a:gd name="connsiteX32" fmla="*/ 213279 w 1487248"/>
                <a:gd name="connsiteY32" fmla="*/ 238125 h 1540669"/>
                <a:gd name="connsiteX33" fmla="*/ 296622 w 1487248"/>
                <a:gd name="connsiteY33" fmla="*/ 216694 h 1540669"/>
                <a:gd name="connsiteX34" fmla="*/ 329960 w 1487248"/>
                <a:gd name="connsiteY34" fmla="*/ 211932 h 1540669"/>
                <a:gd name="connsiteX35" fmla="*/ 315672 w 1487248"/>
                <a:gd name="connsiteY35" fmla="*/ 200025 h 1540669"/>
                <a:gd name="connsiteX36" fmla="*/ 272810 w 1487248"/>
                <a:gd name="connsiteY36" fmla="*/ 180975 h 1540669"/>
                <a:gd name="connsiteX37" fmla="*/ 241854 w 1487248"/>
                <a:gd name="connsiteY37" fmla="*/ 169069 h 1540669"/>
                <a:gd name="connsiteX38" fmla="*/ 275191 w 1487248"/>
                <a:gd name="connsiteY38" fmla="*/ 150019 h 1540669"/>
                <a:gd name="connsiteX39" fmla="*/ 301385 w 1487248"/>
                <a:gd name="connsiteY39" fmla="*/ 135732 h 1540669"/>
                <a:gd name="connsiteX40" fmla="*/ 265666 w 1487248"/>
                <a:gd name="connsiteY40" fmla="*/ 111919 h 1540669"/>
                <a:gd name="connsiteX41" fmla="*/ 258522 w 1487248"/>
                <a:gd name="connsiteY41" fmla="*/ 102394 h 1540669"/>
                <a:gd name="connsiteX42" fmla="*/ 279954 w 1487248"/>
                <a:gd name="connsiteY42" fmla="*/ 85725 h 1540669"/>
                <a:gd name="connsiteX43" fmla="*/ 275191 w 1487248"/>
                <a:gd name="connsiteY43" fmla="*/ 54769 h 1540669"/>
                <a:gd name="connsiteX44" fmla="*/ 272810 w 1487248"/>
                <a:gd name="connsiteY44" fmla="*/ 40482 h 1540669"/>
                <a:gd name="connsiteX45" fmla="*/ 279954 w 1487248"/>
                <a:gd name="connsiteY45" fmla="*/ 23813 h 1540669"/>
                <a:gd name="connsiteX46" fmla="*/ 272810 w 1487248"/>
                <a:gd name="connsiteY46" fmla="*/ 2382 h 1540669"/>
                <a:gd name="connsiteX47" fmla="*/ 1487248 w 1487248"/>
                <a:gd name="connsiteY47" fmla="*/ 0 h 1540669"/>
                <a:gd name="connsiteX48" fmla="*/ 1484866 w 1487248"/>
                <a:gd name="connsiteY48" fmla="*/ 1540669 h 1540669"/>
                <a:gd name="connsiteX0" fmla="*/ 1484866 w 1489629"/>
                <a:gd name="connsiteY0" fmla="*/ 1540669 h 1540669"/>
                <a:gd name="connsiteX1" fmla="*/ 818116 w 1489629"/>
                <a:gd name="connsiteY1" fmla="*/ 1359694 h 1540669"/>
                <a:gd name="connsiteX2" fmla="*/ 306148 w 1489629"/>
                <a:gd name="connsiteY2" fmla="*/ 1193007 h 1540669"/>
                <a:gd name="connsiteX3" fmla="*/ 222803 w 1489629"/>
                <a:gd name="connsiteY3" fmla="*/ 1142673 h 1540669"/>
                <a:gd name="connsiteX4" fmla="*/ 172797 w 1489629"/>
                <a:gd name="connsiteY4" fmla="*/ 1092668 h 1540669"/>
                <a:gd name="connsiteX5" fmla="*/ 208515 w 1489629"/>
                <a:gd name="connsiteY5" fmla="*/ 1014086 h 1540669"/>
                <a:gd name="connsiteX6" fmla="*/ 210897 w 1489629"/>
                <a:gd name="connsiteY6" fmla="*/ 980748 h 1540669"/>
                <a:gd name="connsiteX7" fmla="*/ 201372 w 1489629"/>
                <a:gd name="connsiteY7" fmla="*/ 954555 h 1540669"/>
                <a:gd name="connsiteX8" fmla="*/ 232328 w 1489629"/>
                <a:gd name="connsiteY8" fmla="*/ 916455 h 1540669"/>
                <a:gd name="connsiteX9" fmla="*/ 258522 w 1489629"/>
                <a:gd name="connsiteY9" fmla="*/ 906930 h 1540669"/>
                <a:gd name="connsiteX10" fmla="*/ 234709 w 1489629"/>
                <a:gd name="connsiteY10" fmla="*/ 880735 h 1540669"/>
                <a:gd name="connsiteX11" fmla="*/ 137078 w 1489629"/>
                <a:gd name="connsiteY11" fmla="*/ 825967 h 1540669"/>
                <a:gd name="connsiteX12" fmla="*/ 465692 w 1489629"/>
                <a:gd name="connsiteY12" fmla="*/ 764382 h 1540669"/>
                <a:gd name="connsiteX13" fmla="*/ 44210 w 1489629"/>
                <a:gd name="connsiteY13" fmla="*/ 716756 h 1540669"/>
                <a:gd name="connsiteX14" fmla="*/ 20398 w 1489629"/>
                <a:gd name="connsiteY14" fmla="*/ 699761 h 1540669"/>
                <a:gd name="connsiteX15" fmla="*/ 206135 w 1489629"/>
                <a:gd name="connsiteY15" fmla="*/ 666750 h 1540669"/>
                <a:gd name="connsiteX16" fmla="*/ 391873 w 1489629"/>
                <a:gd name="connsiteY16" fmla="*/ 657225 h 1540669"/>
                <a:gd name="connsiteX17" fmla="*/ 456166 w 1489629"/>
                <a:gd name="connsiteY17" fmla="*/ 640230 h 1540669"/>
                <a:gd name="connsiteX18" fmla="*/ 410923 w 1489629"/>
                <a:gd name="connsiteY18" fmla="*/ 592605 h 1540669"/>
                <a:gd name="connsiteX19" fmla="*/ 246617 w 1489629"/>
                <a:gd name="connsiteY19" fmla="*/ 554831 h 1540669"/>
                <a:gd name="connsiteX20" fmla="*/ 270429 w 1489629"/>
                <a:gd name="connsiteY20" fmla="*/ 531019 h 1540669"/>
                <a:gd name="connsiteX21" fmla="*/ 375204 w 1489629"/>
                <a:gd name="connsiteY21" fmla="*/ 516732 h 1540669"/>
                <a:gd name="connsiteX22" fmla="*/ 627616 w 1489629"/>
                <a:gd name="connsiteY22" fmla="*/ 511969 h 1540669"/>
                <a:gd name="connsiteX23" fmla="*/ 772873 w 1489629"/>
                <a:gd name="connsiteY23" fmla="*/ 495301 h 1540669"/>
                <a:gd name="connsiteX24" fmla="*/ 768110 w 1489629"/>
                <a:gd name="connsiteY24" fmla="*/ 476250 h 1540669"/>
                <a:gd name="connsiteX25" fmla="*/ 591898 w 1489629"/>
                <a:gd name="connsiteY25" fmla="*/ 452439 h 1540669"/>
                <a:gd name="connsiteX26" fmla="*/ 732391 w 1489629"/>
                <a:gd name="connsiteY26" fmla="*/ 426244 h 1540669"/>
                <a:gd name="connsiteX27" fmla="*/ 972897 w 1489629"/>
                <a:gd name="connsiteY27" fmla="*/ 404813 h 1540669"/>
                <a:gd name="connsiteX28" fmla="*/ 222804 w 1489629"/>
                <a:gd name="connsiteY28" fmla="*/ 342900 h 1540669"/>
                <a:gd name="connsiteX29" fmla="*/ 375204 w 1489629"/>
                <a:gd name="connsiteY29" fmla="*/ 309563 h 1540669"/>
                <a:gd name="connsiteX30" fmla="*/ 256141 w 1489629"/>
                <a:gd name="connsiteY30" fmla="*/ 269082 h 1540669"/>
                <a:gd name="connsiteX31" fmla="*/ 218041 w 1489629"/>
                <a:gd name="connsiteY31" fmla="*/ 254794 h 1540669"/>
                <a:gd name="connsiteX32" fmla="*/ 213279 w 1489629"/>
                <a:gd name="connsiteY32" fmla="*/ 238125 h 1540669"/>
                <a:gd name="connsiteX33" fmla="*/ 296622 w 1489629"/>
                <a:gd name="connsiteY33" fmla="*/ 216694 h 1540669"/>
                <a:gd name="connsiteX34" fmla="*/ 329960 w 1489629"/>
                <a:gd name="connsiteY34" fmla="*/ 211932 h 1540669"/>
                <a:gd name="connsiteX35" fmla="*/ 315672 w 1489629"/>
                <a:gd name="connsiteY35" fmla="*/ 200025 h 1540669"/>
                <a:gd name="connsiteX36" fmla="*/ 272810 w 1489629"/>
                <a:gd name="connsiteY36" fmla="*/ 180975 h 1540669"/>
                <a:gd name="connsiteX37" fmla="*/ 241854 w 1489629"/>
                <a:gd name="connsiteY37" fmla="*/ 169069 h 1540669"/>
                <a:gd name="connsiteX38" fmla="*/ 275191 w 1489629"/>
                <a:gd name="connsiteY38" fmla="*/ 150019 h 1540669"/>
                <a:gd name="connsiteX39" fmla="*/ 301385 w 1489629"/>
                <a:gd name="connsiteY39" fmla="*/ 135732 h 1540669"/>
                <a:gd name="connsiteX40" fmla="*/ 265666 w 1489629"/>
                <a:gd name="connsiteY40" fmla="*/ 111919 h 1540669"/>
                <a:gd name="connsiteX41" fmla="*/ 258522 w 1489629"/>
                <a:gd name="connsiteY41" fmla="*/ 102394 h 1540669"/>
                <a:gd name="connsiteX42" fmla="*/ 279954 w 1489629"/>
                <a:gd name="connsiteY42" fmla="*/ 85725 h 1540669"/>
                <a:gd name="connsiteX43" fmla="*/ 1489629 w 1489629"/>
                <a:gd name="connsiteY43" fmla="*/ 280988 h 1540669"/>
                <a:gd name="connsiteX44" fmla="*/ 272810 w 1489629"/>
                <a:gd name="connsiteY44" fmla="*/ 40482 h 1540669"/>
                <a:gd name="connsiteX45" fmla="*/ 279954 w 1489629"/>
                <a:gd name="connsiteY45" fmla="*/ 23813 h 1540669"/>
                <a:gd name="connsiteX46" fmla="*/ 272810 w 1489629"/>
                <a:gd name="connsiteY46" fmla="*/ 2382 h 1540669"/>
                <a:gd name="connsiteX47" fmla="*/ 1487248 w 1489629"/>
                <a:gd name="connsiteY47" fmla="*/ 0 h 1540669"/>
                <a:gd name="connsiteX48" fmla="*/ 1484866 w 1489629"/>
                <a:gd name="connsiteY48" fmla="*/ 1540669 h 1540669"/>
                <a:gd name="connsiteX0" fmla="*/ 1484866 w 1492011"/>
                <a:gd name="connsiteY0" fmla="*/ 1538287 h 1538287"/>
                <a:gd name="connsiteX1" fmla="*/ 818116 w 1492011"/>
                <a:gd name="connsiteY1" fmla="*/ 1357312 h 1538287"/>
                <a:gd name="connsiteX2" fmla="*/ 306148 w 1492011"/>
                <a:gd name="connsiteY2" fmla="*/ 1190625 h 1538287"/>
                <a:gd name="connsiteX3" fmla="*/ 222803 w 1492011"/>
                <a:gd name="connsiteY3" fmla="*/ 1140291 h 1538287"/>
                <a:gd name="connsiteX4" fmla="*/ 172797 w 1492011"/>
                <a:gd name="connsiteY4" fmla="*/ 1090286 h 1538287"/>
                <a:gd name="connsiteX5" fmla="*/ 208515 w 1492011"/>
                <a:gd name="connsiteY5" fmla="*/ 1011704 h 1538287"/>
                <a:gd name="connsiteX6" fmla="*/ 210897 w 1492011"/>
                <a:gd name="connsiteY6" fmla="*/ 978366 h 1538287"/>
                <a:gd name="connsiteX7" fmla="*/ 201372 w 1492011"/>
                <a:gd name="connsiteY7" fmla="*/ 952173 h 1538287"/>
                <a:gd name="connsiteX8" fmla="*/ 232328 w 1492011"/>
                <a:gd name="connsiteY8" fmla="*/ 914073 h 1538287"/>
                <a:gd name="connsiteX9" fmla="*/ 258522 w 1492011"/>
                <a:gd name="connsiteY9" fmla="*/ 904548 h 1538287"/>
                <a:gd name="connsiteX10" fmla="*/ 234709 w 1492011"/>
                <a:gd name="connsiteY10" fmla="*/ 878353 h 1538287"/>
                <a:gd name="connsiteX11" fmla="*/ 137078 w 1492011"/>
                <a:gd name="connsiteY11" fmla="*/ 823585 h 1538287"/>
                <a:gd name="connsiteX12" fmla="*/ 465692 w 1492011"/>
                <a:gd name="connsiteY12" fmla="*/ 762000 h 1538287"/>
                <a:gd name="connsiteX13" fmla="*/ 44210 w 1492011"/>
                <a:gd name="connsiteY13" fmla="*/ 714374 h 1538287"/>
                <a:gd name="connsiteX14" fmla="*/ 20398 w 1492011"/>
                <a:gd name="connsiteY14" fmla="*/ 697379 h 1538287"/>
                <a:gd name="connsiteX15" fmla="*/ 206135 w 1492011"/>
                <a:gd name="connsiteY15" fmla="*/ 664368 h 1538287"/>
                <a:gd name="connsiteX16" fmla="*/ 391873 w 1492011"/>
                <a:gd name="connsiteY16" fmla="*/ 654843 h 1538287"/>
                <a:gd name="connsiteX17" fmla="*/ 456166 w 1492011"/>
                <a:gd name="connsiteY17" fmla="*/ 637848 h 1538287"/>
                <a:gd name="connsiteX18" fmla="*/ 410923 w 1492011"/>
                <a:gd name="connsiteY18" fmla="*/ 590223 h 1538287"/>
                <a:gd name="connsiteX19" fmla="*/ 246617 w 1492011"/>
                <a:gd name="connsiteY19" fmla="*/ 552449 h 1538287"/>
                <a:gd name="connsiteX20" fmla="*/ 270429 w 1492011"/>
                <a:gd name="connsiteY20" fmla="*/ 528637 h 1538287"/>
                <a:gd name="connsiteX21" fmla="*/ 375204 w 1492011"/>
                <a:gd name="connsiteY21" fmla="*/ 514350 h 1538287"/>
                <a:gd name="connsiteX22" fmla="*/ 627616 w 1492011"/>
                <a:gd name="connsiteY22" fmla="*/ 509587 h 1538287"/>
                <a:gd name="connsiteX23" fmla="*/ 772873 w 1492011"/>
                <a:gd name="connsiteY23" fmla="*/ 492919 h 1538287"/>
                <a:gd name="connsiteX24" fmla="*/ 768110 w 1492011"/>
                <a:gd name="connsiteY24" fmla="*/ 473868 h 1538287"/>
                <a:gd name="connsiteX25" fmla="*/ 591898 w 1492011"/>
                <a:gd name="connsiteY25" fmla="*/ 450057 h 1538287"/>
                <a:gd name="connsiteX26" fmla="*/ 732391 w 1492011"/>
                <a:gd name="connsiteY26" fmla="*/ 423862 h 1538287"/>
                <a:gd name="connsiteX27" fmla="*/ 972897 w 1492011"/>
                <a:gd name="connsiteY27" fmla="*/ 402431 h 1538287"/>
                <a:gd name="connsiteX28" fmla="*/ 222804 w 1492011"/>
                <a:gd name="connsiteY28" fmla="*/ 340518 h 1538287"/>
                <a:gd name="connsiteX29" fmla="*/ 375204 w 1492011"/>
                <a:gd name="connsiteY29" fmla="*/ 307181 h 1538287"/>
                <a:gd name="connsiteX30" fmla="*/ 256141 w 1492011"/>
                <a:gd name="connsiteY30" fmla="*/ 266700 h 1538287"/>
                <a:gd name="connsiteX31" fmla="*/ 218041 w 1492011"/>
                <a:gd name="connsiteY31" fmla="*/ 252412 h 1538287"/>
                <a:gd name="connsiteX32" fmla="*/ 213279 w 1492011"/>
                <a:gd name="connsiteY32" fmla="*/ 235743 h 1538287"/>
                <a:gd name="connsiteX33" fmla="*/ 296622 w 1492011"/>
                <a:gd name="connsiteY33" fmla="*/ 214312 h 1538287"/>
                <a:gd name="connsiteX34" fmla="*/ 329960 w 1492011"/>
                <a:gd name="connsiteY34" fmla="*/ 209550 h 1538287"/>
                <a:gd name="connsiteX35" fmla="*/ 315672 w 1492011"/>
                <a:gd name="connsiteY35" fmla="*/ 197643 h 1538287"/>
                <a:gd name="connsiteX36" fmla="*/ 272810 w 1492011"/>
                <a:gd name="connsiteY36" fmla="*/ 178593 h 1538287"/>
                <a:gd name="connsiteX37" fmla="*/ 241854 w 1492011"/>
                <a:gd name="connsiteY37" fmla="*/ 166687 h 1538287"/>
                <a:gd name="connsiteX38" fmla="*/ 275191 w 1492011"/>
                <a:gd name="connsiteY38" fmla="*/ 147637 h 1538287"/>
                <a:gd name="connsiteX39" fmla="*/ 301385 w 1492011"/>
                <a:gd name="connsiteY39" fmla="*/ 133350 h 1538287"/>
                <a:gd name="connsiteX40" fmla="*/ 265666 w 1492011"/>
                <a:gd name="connsiteY40" fmla="*/ 109537 h 1538287"/>
                <a:gd name="connsiteX41" fmla="*/ 258522 w 1492011"/>
                <a:gd name="connsiteY41" fmla="*/ 100012 h 1538287"/>
                <a:gd name="connsiteX42" fmla="*/ 279954 w 1492011"/>
                <a:gd name="connsiteY42" fmla="*/ 83343 h 1538287"/>
                <a:gd name="connsiteX43" fmla="*/ 1489629 w 1492011"/>
                <a:gd name="connsiteY43" fmla="*/ 278606 h 1538287"/>
                <a:gd name="connsiteX44" fmla="*/ 272810 w 1492011"/>
                <a:gd name="connsiteY44" fmla="*/ 38100 h 1538287"/>
                <a:gd name="connsiteX45" fmla="*/ 279954 w 1492011"/>
                <a:gd name="connsiteY45" fmla="*/ 21431 h 1538287"/>
                <a:gd name="connsiteX46" fmla="*/ 272810 w 1492011"/>
                <a:gd name="connsiteY46" fmla="*/ 0 h 1538287"/>
                <a:gd name="connsiteX47" fmla="*/ 1492011 w 1492011"/>
                <a:gd name="connsiteY47" fmla="*/ 373856 h 1538287"/>
                <a:gd name="connsiteX48" fmla="*/ 1484866 w 1492011"/>
                <a:gd name="connsiteY48" fmla="*/ 1538287 h 1538287"/>
                <a:gd name="connsiteX0" fmla="*/ 1484866 w 1492011"/>
                <a:gd name="connsiteY0" fmla="*/ 1516856 h 1516856"/>
                <a:gd name="connsiteX1" fmla="*/ 818116 w 1492011"/>
                <a:gd name="connsiteY1" fmla="*/ 1335881 h 1516856"/>
                <a:gd name="connsiteX2" fmla="*/ 306148 w 1492011"/>
                <a:gd name="connsiteY2" fmla="*/ 1169194 h 1516856"/>
                <a:gd name="connsiteX3" fmla="*/ 222803 w 1492011"/>
                <a:gd name="connsiteY3" fmla="*/ 1118860 h 1516856"/>
                <a:gd name="connsiteX4" fmla="*/ 172797 w 1492011"/>
                <a:gd name="connsiteY4" fmla="*/ 1068855 h 1516856"/>
                <a:gd name="connsiteX5" fmla="*/ 208515 w 1492011"/>
                <a:gd name="connsiteY5" fmla="*/ 990273 h 1516856"/>
                <a:gd name="connsiteX6" fmla="*/ 210897 w 1492011"/>
                <a:gd name="connsiteY6" fmla="*/ 956935 h 1516856"/>
                <a:gd name="connsiteX7" fmla="*/ 201372 w 1492011"/>
                <a:gd name="connsiteY7" fmla="*/ 930742 h 1516856"/>
                <a:gd name="connsiteX8" fmla="*/ 232328 w 1492011"/>
                <a:gd name="connsiteY8" fmla="*/ 892642 h 1516856"/>
                <a:gd name="connsiteX9" fmla="*/ 258522 w 1492011"/>
                <a:gd name="connsiteY9" fmla="*/ 883117 h 1516856"/>
                <a:gd name="connsiteX10" fmla="*/ 234709 w 1492011"/>
                <a:gd name="connsiteY10" fmla="*/ 856922 h 1516856"/>
                <a:gd name="connsiteX11" fmla="*/ 137078 w 1492011"/>
                <a:gd name="connsiteY11" fmla="*/ 802154 h 1516856"/>
                <a:gd name="connsiteX12" fmla="*/ 465692 w 1492011"/>
                <a:gd name="connsiteY12" fmla="*/ 740569 h 1516856"/>
                <a:gd name="connsiteX13" fmla="*/ 44210 w 1492011"/>
                <a:gd name="connsiteY13" fmla="*/ 692943 h 1516856"/>
                <a:gd name="connsiteX14" fmla="*/ 20398 w 1492011"/>
                <a:gd name="connsiteY14" fmla="*/ 675948 h 1516856"/>
                <a:gd name="connsiteX15" fmla="*/ 206135 w 1492011"/>
                <a:gd name="connsiteY15" fmla="*/ 642937 h 1516856"/>
                <a:gd name="connsiteX16" fmla="*/ 391873 w 1492011"/>
                <a:gd name="connsiteY16" fmla="*/ 633412 h 1516856"/>
                <a:gd name="connsiteX17" fmla="*/ 456166 w 1492011"/>
                <a:gd name="connsiteY17" fmla="*/ 616417 h 1516856"/>
                <a:gd name="connsiteX18" fmla="*/ 410923 w 1492011"/>
                <a:gd name="connsiteY18" fmla="*/ 568792 h 1516856"/>
                <a:gd name="connsiteX19" fmla="*/ 246617 w 1492011"/>
                <a:gd name="connsiteY19" fmla="*/ 531018 h 1516856"/>
                <a:gd name="connsiteX20" fmla="*/ 270429 w 1492011"/>
                <a:gd name="connsiteY20" fmla="*/ 507206 h 1516856"/>
                <a:gd name="connsiteX21" fmla="*/ 375204 w 1492011"/>
                <a:gd name="connsiteY21" fmla="*/ 492919 h 1516856"/>
                <a:gd name="connsiteX22" fmla="*/ 627616 w 1492011"/>
                <a:gd name="connsiteY22" fmla="*/ 488156 h 1516856"/>
                <a:gd name="connsiteX23" fmla="*/ 772873 w 1492011"/>
                <a:gd name="connsiteY23" fmla="*/ 471488 h 1516856"/>
                <a:gd name="connsiteX24" fmla="*/ 768110 w 1492011"/>
                <a:gd name="connsiteY24" fmla="*/ 452437 h 1516856"/>
                <a:gd name="connsiteX25" fmla="*/ 591898 w 1492011"/>
                <a:gd name="connsiteY25" fmla="*/ 428626 h 1516856"/>
                <a:gd name="connsiteX26" fmla="*/ 732391 w 1492011"/>
                <a:gd name="connsiteY26" fmla="*/ 402431 h 1516856"/>
                <a:gd name="connsiteX27" fmla="*/ 972897 w 1492011"/>
                <a:gd name="connsiteY27" fmla="*/ 381000 h 1516856"/>
                <a:gd name="connsiteX28" fmla="*/ 222804 w 1492011"/>
                <a:gd name="connsiteY28" fmla="*/ 319087 h 1516856"/>
                <a:gd name="connsiteX29" fmla="*/ 375204 w 1492011"/>
                <a:gd name="connsiteY29" fmla="*/ 285750 h 1516856"/>
                <a:gd name="connsiteX30" fmla="*/ 256141 w 1492011"/>
                <a:gd name="connsiteY30" fmla="*/ 245269 h 1516856"/>
                <a:gd name="connsiteX31" fmla="*/ 218041 w 1492011"/>
                <a:gd name="connsiteY31" fmla="*/ 230981 h 1516856"/>
                <a:gd name="connsiteX32" fmla="*/ 213279 w 1492011"/>
                <a:gd name="connsiteY32" fmla="*/ 214312 h 1516856"/>
                <a:gd name="connsiteX33" fmla="*/ 296622 w 1492011"/>
                <a:gd name="connsiteY33" fmla="*/ 192881 h 1516856"/>
                <a:gd name="connsiteX34" fmla="*/ 329960 w 1492011"/>
                <a:gd name="connsiteY34" fmla="*/ 188119 h 1516856"/>
                <a:gd name="connsiteX35" fmla="*/ 315672 w 1492011"/>
                <a:gd name="connsiteY35" fmla="*/ 176212 h 1516856"/>
                <a:gd name="connsiteX36" fmla="*/ 272810 w 1492011"/>
                <a:gd name="connsiteY36" fmla="*/ 157162 h 1516856"/>
                <a:gd name="connsiteX37" fmla="*/ 241854 w 1492011"/>
                <a:gd name="connsiteY37" fmla="*/ 145256 h 1516856"/>
                <a:gd name="connsiteX38" fmla="*/ 275191 w 1492011"/>
                <a:gd name="connsiteY38" fmla="*/ 126206 h 1516856"/>
                <a:gd name="connsiteX39" fmla="*/ 301385 w 1492011"/>
                <a:gd name="connsiteY39" fmla="*/ 111919 h 1516856"/>
                <a:gd name="connsiteX40" fmla="*/ 265666 w 1492011"/>
                <a:gd name="connsiteY40" fmla="*/ 88106 h 1516856"/>
                <a:gd name="connsiteX41" fmla="*/ 258522 w 1492011"/>
                <a:gd name="connsiteY41" fmla="*/ 78581 h 1516856"/>
                <a:gd name="connsiteX42" fmla="*/ 279954 w 1492011"/>
                <a:gd name="connsiteY42" fmla="*/ 61912 h 1516856"/>
                <a:gd name="connsiteX43" fmla="*/ 1489629 w 1492011"/>
                <a:gd name="connsiteY43" fmla="*/ 257175 h 1516856"/>
                <a:gd name="connsiteX44" fmla="*/ 272810 w 1492011"/>
                <a:gd name="connsiteY44" fmla="*/ 16669 h 1516856"/>
                <a:gd name="connsiteX45" fmla="*/ 279954 w 1492011"/>
                <a:gd name="connsiteY45" fmla="*/ 0 h 1516856"/>
                <a:gd name="connsiteX46" fmla="*/ 1492011 w 1492011"/>
                <a:gd name="connsiteY46" fmla="*/ 352425 h 1516856"/>
                <a:gd name="connsiteX47" fmla="*/ 1484866 w 1492011"/>
                <a:gd name="connsiteY47" fmla="*/ 1516856 h 1516856"/>
                <a:gd name="connsiteX0" fmla="*/ 1484866 w 1492011"/>
                <a:gd name="connsiteY0" fmla="*/ 1500187 h 1500187"/>
                <a:gd name="connsiteX1" fmla="*/ 818116 w 1492011"/>
                <a:gd name="connsiteY1" fmla="*/ 1319212 h 1500187"/>
                <a:gd name="connsiteX2" fmla="*/ 306148 w 1492011"/>
                <a:gd name="connsiteY2" fmla="*/ 1152525 h 1500187"/>
                <a:gd name="connsiteX3" fmla="*/ 222803 w 1492011"/>
                <a:gd name="connsiteY3" fmla="*/ 1102191 h 1500187"/>
                <a:gd name="connsiteX4" fmla="*/ 172797 w 1492011"/>
                <a:gd name="connsiteY4" fmla="*/ 1052186 h 1500187"/>
                <a:gd name="connsiteX5" fmla="*/ 208515 w 1492011"/>
                <a:gd name="connsiteY5" fmla="*/ 973604 h 1500187"/>
                <a:gd name="connsiteX6" fmla="*/ 210897 w 1492011"/>
                <a:gd name="connsiteY6" fmla="*/ 940266 h 1500187"/>
                <a:gd name="connsiteX7" fmla="*/ 201372 w 1492011"/>
                <a:gd name="connsiteY7" fmla="*/ 914073 h 1500187"/>
                <a:gd name="connsiteX8" fmla="*/ 232328 w 1492011"/>
                <a:gd name="connsiteY8" fmla="*/ 875973 h 1500187"/>
                <a:gd name="connsiteX9" fmla="*/ 258522 w 1492011"/>
                <a:gd name="connsiteY9" fmla="*/ 866448 h 1500187"/>
                <a:gd name="connsiteX10" fmla="*/ 234709 w 1492011"/>
                <a:gd name="connsiteY10" fmla="*/ 840253 h 1500187"/>
                <a:gd name="connsiteX11" fmla="*/ 137078 w 1492011"/>
                <a:gd name="connsiteY11" fmla="*/ 785485 h 1500187"/>
                <a:gd name="connsiteX12" fmla="*/ 465692 w 1492011"/>
                <a:gd name="connsiteY12" fmla="*/ 723900 h 1500187"/>
                <a:gd name="connsiteX13" fmla="*/ 44210 w 1492011"/>
                <a:gd name="connsiteY13" fmla="*/ 676274 h 1500187"/>
                <a:gd name="connsiteX14" fmla="*/ 20398 w 1492011"/>
                <a:gd name="connsiteY14" fmla="*/ 659279 h 1500187"/>
                <a:gd name="connsiteX15" fmla="*/ 206135 w 1492011"/>
                <a:gd name="connsiteY15" fmla="*/ 626268 h 1500187"/>
                <a:gd name="connsiteX16" fmla="*/ 391873 w 1492011"/>
                <a:gd name="connsiteY16" fmla="*/ 616743 h 1500187"/>
                <a:gd name="connsiteX17" fmla="*/ 456166 w 1492011"/>
                <a:gd name="connsiteY17" fmla="*/ 599748 h 1500187"/>
                <a:gd name="connsiteX18" fmla="*/ 410923 w 1492011"/>
                <a:gd name="connsiteY18" fmla="*/ 552123 h 1500187"/>
                <a:gd name="connsiteX19" fmla="*/ 246617 w 1492011"/>
                <a:gd name="connsiteY19" fmla="*/ 514349 h 1500187"/>
                <a:gd name="connsiteX20" fmla="*/ 270429 w 1492011"/>
                <a:gd name="connsiteY20" fmla="*/ 490537 h 1500187"/>
                <a:gd name="connsiteX21" fmla="*/ 375204 w 1492011"/>
                <a:gd name="connsiteY21" fmla="*/ 476250 h 1500187"/>
                <a:gd name="connsiteX22" fmla="*/ 627616 w 1492011"/>
                <a:gd name="connsiteY22" fmla="*/ 471487 h 1500187"/>
                <a:gd name="connsiteX23" fmla="*/ 772873 w 1492011"/>
                <a:gd name="connsiteY23" fmla="*/ 454819 h 1500187"/>
                <a:gd name="connsiteX24" fmla="*/ 768110 w 1492011"/>
                <a:gd name="connsiteY24" fmla="*/ 435768 h 1500187"/>
                <a:gd name="connsiteX25" fmla="*/ 591898 w 1492011"/>
                <a:gd name="connsiteY25" fmla="*/ 411957 h 1500187"/>
                <a:gd name="connsiteX26" fmla="*/ 732391 w 1492011"/>
                <a:gd name="connsiteY26" fmla="*/ 385762 h 1500187"/>
                <a:gd name="connsiteX27" fmla="*/ 972897 w 1492011"/>
                <a:gd name="connsiteY27" fmla="*/ 364331 h 1500187"/>
                <a:gd name="connsiteX28" fmla="*/ 222804 w 1492011"/>
                <a:gd name="connsiteY28" fmla="*/ 302418 h 1500187"/>
                <a:gd name="connsiteX29" fmla="*/ 375204 w 1492011"/>
                <a:gd name="connsiteY29" fmla="*/ 269081 h 1500187"/>
                <a:gd name="connsiteX30" fmla="*/ 256141 w 1492011"/>
                <a:gd name="connsiteY30" fmla="*/ 228600 h 1500187"/>
                <a:gd name="connsiteX31" fmla="*/ 218041 w 1492011"/>
                <a:gd name="connsiteY31" fmla="*/ 214312 h 1500187"/>
                <a:gd name="connsiteX32" fmla="*/ 213279 w 1492011"/>
                <a:gd name="connsiteY32" fmla="*/ 197643 h 1500187"/>
                <a:gd name="connsiteX33" fmla="*/ 296622 w 1492011"/>
                <a:gd name="connsiteY33" fmla="*/ 176212 h 1500187"/>
                <a:gd name="connsiteX34" fmla="*/ 329960 w 1492011"/>
                <a:gd name="connsiteY34" fmla="*/ 171450 h 1500187"/>
                <a:gd name="connsiteX35" fmla="*/ 315672 w 1492011"/>
                <a:gd name="connsiteY35" fmla="*/ 159543 h 1500187"/>
                <a:gd name="connsiteX36" fmla="*/ 272810 w 1492011"/>
                <a:gd name="connsiteY36" fmla="*/ 140493 h 1500187"/>
                <a:gd name="connsiteX37" fmla="*/ 241854 w 1492011"/>
                <a:gd name="connsiteY37" fmla="*/ 128587 h 1500187"/>
                <a:gd name="connsiteX38" fmla="*/ 275191 w 1492011"/>
                <a:gd name="connsiteY38" fmla="*/ 109537 h 1500187"/>
                <a:gd name="connsiteX39" fmla="*/ 301385 w 1492011"/>
                <a:gd name="connsiteY39" fmla="*/ 95250 h 1500187"/>
                <a:gd name="connsiteX40" fmla="*/ 265666 w 1492011"/>
                <a:gd name="connsiteY40" fmla="*/ 71437 h 1500187"/>
                <a:gd name="connsiteX41" fmla="*/ 258522 w 1492011"/>
                <a:gd name="connsiteY41" fmla="*/ 61912 h 1500187"/>
                <a:gd name="connsiteX42" fmla="*/ 279954 w 1492011"/>
                <a:gd name="connsiteY42" fmla="*/ 45243 h 1500187"/>
                <a:gd name="connsiteX43" fmla="*/ 1489629 w 1492011"/>
                <a:gd name="connsiteY43" fmla="*/ 240506 h 1500187"/>
                <a:gd name="connsiteX44" fmla="*/ 272810 w 1492011"/>
                <a:gd name="connsiteY44" fmla="*/ 0 h 1500187"/>
                <a:gd name="connsiteX45" fmla="*/ 1492011 w 1492011"/>
                <a:gd name="connsiteY45" fmla="*/ 335756 h 1500187"/>
                <a:gd name="connsiteX46" fmla="*/ 1484866 w 1492011"/>
                <a:gd name="connsiteY46" fmla="*/ 1500187 h 1500187"/>
                <a:gd name="connsiteX0" fmla="*/ 1484866 w 1492011"/>
                <a:gd name="connsiteY0" fmla="*/ 1454944 h 1454944"/>
                <a:gd name="connsiteX1" fmla="*/ 818116 w 1492011"/>
                <a:gd name="connsiteY1" fmla="*/ 1273969 h 1454944"/>
                <a:gd name="connsiteX2" fmla="*/ 306148 w 1492011"/>
                <a:gd name="connsiteY2" fmla="*/ 1107282 h 1454944"/>
                <a:gd name="connsiteX3" fmla="*/ 222803 w 1492011"/>
                <a:gd name="connsiteY3" fmla="*/ 1056948 h 1454944"/>
                <a:gd name="connsiteX4" fmla="*/ 172797 w 1492011"/>
                <a:gd name="connsiteY4" fmla="*/ 1006943 h 1454944"/>
                <a:gd name="connsiteX5" fmla="*/ 208515 w 1492011"/>
                <a:gd name="connsiteY5" fmla="*/ 928361 h 1454944"/>
                <a:gd name="connsiteX6" fmla="*/ 210897 w 1492011"/>
                <a:gd name="connsiteY6" fmla="*/ 895023 h 1454944"/>
                <a:gd name="connsiteX7" fmla="*/ 201372 w 1492011"/>
                <a:gd name="connsiteY7" fmla="*/ 868830 h 1454944"/>
                <a:gd name="connsiteX8" fmla="*/ 232328 w 1492011"/>
                <a:gd name="connsiteY8" fmla="*/ 830730 h 1454944"/>
                <a:gd name="connsiteX9" fmla="*/ 258522 w 1492011"/>
                <a:gd name="connsiteY9" fmla="*/ 821205 h 1454944"/>
                <a:gd name="connsiteX10" fmla="*/ 234709 w 1492011"/>
                <a:gd name="connsiteY10" fmla="*/ 795010 h 1454944"/>
                <a:gd name="connsiteX11" fmla="*/ 137078 w 1492011"/>
                <a:gd name="connsiteY11" fmla="*/ 740242 h 1454944"/>
                <a:gd name="connsiteX12" fmla="*/ 465692 w 1492011"/>
                <a:gd name="connsiteY12" fmla="*/ 678657 h 1454944"/>
                <a:gd name="connsiteX13" fmla="*/ 44210 w 1492011"/>
                <a:gd name="connsiteY13" fmla="*/ 631031 h 1454944"/>
                <a:gd name="connsiteX14" fmla="*/ 20398 w 1492011"/>
                <a:gd name="connsiteY14" fmla="*/ 614036 h 1454944"/>
                <a:gd name="connsiteX15" fmla="*/ 206135 w 1492011"/>
                <a:gd name="connsiteY15" fmla="*/ 581025 h 1454944"/>
                <a:gd name="connsiteX16" fmla="*/ 391873 w 1492011"/>
                <a:gd name="connsiteY16" fmla="*/ 571500 h 1454944"/>
                <a:gd name="connsiteX17" fmla="*/ 456166 w 1492011"/>
                <a:gd name="connsiteY17" fmla="*/ 554505 h 1454944"/>
                <a:gd name="connsiteX18" fmla="*/ 410923 w 1492011"/>
                <a:gd name="connsiteY18" fmla="*/ 506880 h 1454944"/>
                <a:gd name="connsiteX19" fmla="*/ 246617 w 1492011"/>
                <a:gd name="connsiteY19" fmla="*/ 469106 h 1454944"/>
                <a:gd name="connsiteX20" fmla="*/ 270429 w 1492011"/>
                <a:gd name="connsiteY20" fmla="*/ 445294 h 1454944"/>
                <a:gd name="connsiteX21" fmla="*/ 375204 w 1492011"/>
                <a:gd name="connsiteY21" fmla="*/ 431007 h 1454944"/>
                <a:gd name="connsiteX22" fmla="*/ 627616 w 1492011"/>
                <a:gd name="connsiteY22" fmla="*/ 426244 h 1454944"/>
                <a:gd name="connsiteX23" fmla="*/ 772873 w 1492011"/>
                <a:gd name="connsiteY23" fmla="*/ 409576 h 1454944"/>
                <a:gd name="connsiteX24" fmla="*/ 768110 w 1492011"/>
                <a:gd name="connsiteY24" fmla="*/ 390525 h 1454944"/>
                <a:gd name="connsiteX25" fmla="*/ 591898 w 1492011"/>
                <a:gd name="connsiteY25" fmla="*/ 366714 h 1454944"/>
                <a:gd name="connsiteX26" fmla="*/ 732391 w 1492011"/>
                <a:gd name="connsiteY26" fmla="*/ 340519 h 1454944"/>
                <a:gd name="connsiteX27" fmla="*/ 972897 w 1492011"/>
                <a:gd name="connsiteY27" fmla="*/ 319088 h 1454944"/>
                <a:gd name="connsiteX28" fmla="*/ 222804 w 1492011"/>
                <a:gd name="connsiteY28" fmla="*/ 257175 h 1454944"/>
                <a:gd name="connsiteX29" fmla="*/ 375204 w 1492011"/>
                <a:gd name="connsiteY29" fmla="*/ 223838 h 1454944"/>
                <a:gd name="connsiteX30" fmla="*/ 256141 w 1492011"/>
                <a:gd name="connsiteY30" fmla="*/ 183357 h 1454944"/>
                <a:gd name="connsiteX31" fmla="*/ 218041 w 1492011"/>
                <a:gd name="connsiteY31" fmla="*/ 169069 h 1454944"/>
                <a:gd name="connsiteX32" fmla="*/ 213279 w 1492011"/>
                <a:gd name="connsiteY32" fmla="*/ 152400 h 1454944"/>
                <a:gd name="connsiteX33" fmla="*/ 296622 w 1492011"/>
                <a:gd name="connsiteY33" fmla="*/ 130969 h 1454944"/>
                <a:gd name="connsiteX34" fmla="*/ 329960 w 1492011"/>
                <a:gd name="connsiteY34" fmla="*/ 126207 h 1454944"/>
                <a:gd name="connsiteX35" fmla="*/ 315672 w 1492011"/>
                <a:gd name="connsiteY35" fmla="*/ 114300 h 1454944"/>
                <a:gd name="connsiteX36" fmla="*/ 272810 w 1492011"/>
                <a:gd name="connsiteY36" fmla="*/ 95250 h 1454944"/>
                <a:gd name="connsiteX37" fmla="*/ 241854 w 1492011"/>
                <a:gd name="connsiteY37" fmla="*/ 83344 h 1454944"/>
                <a:gd name="connsiteX38" fmla="*/ 275191 w 1492011"/>
                <a:gd name="connsiteY38" fmla="*/ 64294 h 1454944"/>
                <a:gd name="connsiteX39" fmla="*/ 301385 w 1492011"/>
                <a:gd name="connsiteY39" fmla="*/ 50007 h 1454944"/>
                <a:gd name="connsiteX40" fmla="*/ 265666 w 1492011"/>
                <a:gd name="connsiteY40" fmla="*/ 26194 h 1454944"/>
                <a:gd name="connsiteX41" fmla="*/ 258522 w 1492011"/>
                <a:gd name="connsiteY41" fmla="*/ 16669 h 1454944"/>
                <a:gd name="connsiteX42" fmla="*/ 279954 w 1492011"/>
                <a:gd name="connsiteY42" fmla="*/ 0 h 1454944"/>
                <a:gd name="connsiteX43" fmla="*/ 1489629 w 1492011"/>
                <a:gd name="connsiteY43" fmla="*/ 195263 h 1454944"/>
                <a:gd name="connsiteX44" fmla="*/ 1492011 w 1492011"/>
                <a:gd name="connsiteY44" fmla="*/ 290513 h 1454944"/>
                <a:gd name="connsiteX45" fmla="*/ 1484866 w 1492011"/>
                <a:gd name="connsiteY45" fmla="*/ 1454944 h 1454944"/>
                <a:gd name="connsiteX0" fmla="*/ 1484866 w 1492011"/>
                <a:gd name="connsiteY0" fmla="*/ 1438275 h 1438275"/>
                <a:gd name="connsiteX1" fmla="*/ 818116 w 1492011"/>
                <a:gd name="connsiteY1" fmla="*/ 1257300 h 1438275"/>
                <a:gd name="connsiteX2" fmla="*/ 306148 w 1492011"/>
                <a:gd name="connsiteY2" fmla="*/ 1090613 h 1438275"/>
                <a:gd name="connsiteX3" fmla="*/ 222803 w 1492011"/>
                <a:gd name="connsiteY3" fmla="*/ 1040279 h 1438275"/>
                <a:gd name="connsiteX4" fmla="*/ 172797 w 1492011"/>
                <a:gd name="connsiteY4" fmla="*/ 990274 h 1438275"/>
                <a:gd name="connsiteX5" fmla="*/ 208515 w 1492011"/>
                <a:gd name="connsiteY5" fmla="*/ 911692 h 1438275"/>
                <a:gd name="connsiteX6" fmla="*/ 210897 w 1492011"/>
                <a:gd name="connsiteY6" fmla="*/ 878354 h 1438275"/>
                <a:gd name="connsiteX7" fmla="*/ 201372 w 1492011"/>
                <a:gd name="connsiteY7" fmla="*/ 852161 h 1438275"/>
                <a:gd name="connsiteX8" fmla="*/ 232328 w 1492011"/>
                <a:gd name="connsiteY8" fmla="*/ 814061 h 1438275"/>
                <a:gd name="connsiteX9" fmla="*/ 258522 w 1492011"/>
                <a:gd name="connsiteY9" fmla="*/ 804536 h 1438275"/>
                <a:gd name="connsiteX10" fmla="*/ 234709 w 1492011"/>
                <a:gd name="connsiteY10" fmla="*/ 778341 h 1438275"/>
                <a:gd name="connsiteX11" fmla="*/ 137078 w 1492011"/>
                <a:gd name="connsiteY11" fmla="*/ 723573 h 1438275"/>
                <a:gd name="connsiteX12" fmla="*/ 465692 w 1492011"/>
                <a:gd name="connsiteY12" fmla="*/ 661988 h 1438275"/>
                <a:gd name="connsiteX13" fmla="*/ 44210 w 1492011"/>
                <a:gd name="connsiteY13" fmla="*/ 614362 h 1438275"/>
                <a:gd name="connsiteX14" fmla="*/ 20398 w 1492011"/>
                <a:gd name="connsiteY14" fmla="*/ 597367 h 1438275"/>
                <a:gd name="connsiteX15" fmla="*/ 206135 w 1492011"/>
                <a:gd name="connsiteY15" fmla="*/ 564356 h 1438275"/>
                <a:gd name="connsiteX16" fmla="*/ 391873 w 1492011"/>
                <a:gd name="connsiteY16" fmla="*/ 554831 h 1438275"/>
                <a:gd name="connsiteX17" fmla="*/ 456166 w 1492011"/>
                <a:gd name="connsiteY17" fmla="*/ 537836 h 1438275"/>
                <a:gd name="connsiteX18" fmla="*/ 410923 w 1492011"/>
                <a:gd name="connsiteY18" fmla="*/ 490211 h 1438275"/>
                <a:gd name="connsiteX19" fmla="*/ 246617 w 1492011"/>
                <a:gd name="connsiteY19" fmla="*/ 452437 h 1438275"/>
                <a:gd name="connsiteX20" fmla="*/ 270429 w 1492011"/>
                <a:gd name="connsiteY20" fmla="*/ 428625 h 1438275"/>
                <a:gd name="connsiteX21" fmla="*/ 375204 w 1492011"/>
                <a:gd name="connsiteY21" fmla="*/ 414338 h 1438275"/>
                <a:gd name="connsiteX22" fmla="*/ 627616 w 1492011"/>
                <a:gd name="connsiteY22" fmla="*/ 409575 h 1438275"/>
                <a:gd name="connsiteX23" fmla="*/ 772873 w 1492011"/>
                <a:gd name="connsiteY23" fmla="*/ 392907 h 1438275"/>
                <a:gd name="connsiteX24" fmla="*/ 768110 w 1492011"/>
                <a:gd name="connsiteY24" fmla="*/ 373856 h 1438275"/>
                <a:gd name="connsiteX25" fmla="*/ 591898 w 1492011"/>
                <a:gd name="connsiteY25" fmla="*/ 350045 h 1438275"/>
                <a:gd name="connsiteX26" fmla="*/ 732391 w 1492011"/>
                <a:gd name="connsiteY26" fmla="*/ 323850 h 1438275"/>
                <a:gd name="connsiteX27" fmla="*/ 972897 w 1492011"/>
                <a:gd name="connsiteY27" fmla="*/ 302419 h 1438275"/>
                <a:gd name="connsiteX28" fmla="*/ 222804 w 1492011"/>
                <a:gd name="connsiteY28" fmla="*/ 240506 h 1438275"/>
                <a:gd name="connsiteX29" fmla="*/ 375204 w 1492011"/>
                <a:gd name="connsiteY29" fmla="*/ 207169 h 1438275"/>
                <a:gd name="connsiteX30" fmla="*/ 256141 w 1492011"/>
                <a:gd name="connsiteY30" fmla="*/ 166688 h 1438275"/>
                <a:gd name="connsiteX31" fmla="*/ 218041 w 1492011"/>
                <a:gd name="connsiteY31" fmla="*/ 152400 h 1438275"/>
                <a:gd name="connsiteX32" fmla="*/ 213279 w 1492011"/>
                <a:gd name="connsiteY32" fmla="*/ 135731 h 1438275"/>
                <a:gd name="connsiteX33" fmla="*/ 296622 w 1492011"/>
                <a:gd name="connsiteY33" fmla="*/ 114300 h 1438275"/>
                <a:gd name="connsiteX34" fmla="*/ 329960 w 1492011"/>
                <a:gd name="connsiteY34" fmla="*/ 109538 h 1438275"/>
                <a:gd name="connsiteX35" fmla="*/ 315672 w 1492011"/>
                <a:gd name="connsiteY35" fmla="*/ 97631 h 1438275"/>
                <a:gd name="connsiteX36" fmla="*/ 272810 w 1492011"/>
                <a:gd name="connsiteY36" fmla="*/ 78581 h 1438275"/>
                <a:gd name="connsiteX37" fmla="*/ 241854 w 1492011"/>
                <a:gd name="connsiteY37" fmla="*/ 66675 h 1438275"/>
                <a:gd name="connsiteX38" fmla="*/ 275191 w 1492011"/>
                <a:gd name="connsiteY38" fmla="*/ 47625 h 1438275"/>
                <a:gd name="connsiteX39" fmla="*/ 301385 w 1492011"/>
                <a:gd name="connsiteY39" fmla="*/ 33338 h 1438275"/>
                <a:gd name="connsiteX40" fmla="*/ 265666 w 1492011"/>
                <a:gd name="connsiteY40" fmla="*/ 9525 h 1438275"/>
                <a:gd name="connsiteX41" fmla="*/ 258522 w 1492011"/>
                <a:gd name="connsiteY41" fmla="*/ 0 h 1438275"/>
                <a:gd name="connsiteX42" fmla="*/ 1489629 w 1492011"/>
                <a:gd name="connsiteY42" fmla="*/ 178594 h 1438275"/>
                <a:gd name="connsiteX43" fmla="*/ 1492011 w 1492011"/>
                <a:gd name="connsiteY43" fmla="*/ 273844 h 1438275"/>
                <a:gd name="connsiteX44" fmla="*/ 1484866 w 1492011"/>
                <a:gd name="connsiteY44" fmla="*/ 1438275 h 1438275"/>
                <a:gd name="connsiteX0" fmla="*/ 1484866 w 1492011"/>
                <a:gd name="connsiteY0" fmla="*/ 1428750 h 1428750"/>
                <a:gd name="connsiteX1" fmla="*/ 818116 w 1492011"/>
                <a:gd name="connsiteY1" fmla="*/ 1247775 h 1428750"/>
                <a:gd name="connsiteX2" fmla="*/ 306148 w 1492011"/>
                <a:gd name="connsiteY2" fmla="*/ 1081088 h 1428750"/>
                <a:gd name="connsiteX3" fmla="*/ 222803 w 1492011"/>
                <a:gd name="connsiteY3" fmla="*/ 1030754 h 1428750"/>
                <a:gd name="connsiteX4" fmla="*/ 172797 w 1492011"/>
                <a:gd name="connsiteY4" fmla="*/ 980749 h 1428750"/>
                <a:gd name="connsiteX5" fmla="*/ 208515 w 1492011"/>
                <a:gd name="connsiteY5" fmla="*/ 902167 h 1428750"/>
                <a:gd name="connsiteX6" fmla="*/ 210897 w 1492011"/>
                <a:gd name="connsiteY6" fmla="*/ 868829 h 1428750"/>
                <a:gd name="connsiteX7" fmla="*/ 201372 w 1492011"/>
                <a:gd name="connsiteY7" fmla="*/ 842636 h 1428750"/>
                <a:gd name="connsiteX8" fmla="*/ 232328 w 1492011"/>
                <a:gd name="connsiteY8" fmla="*/ 804536 h 1428750"/>
                <a:gd name="connsiteX9" fmla="*/ 258522 w 1492011"/>
                <a:gd name="connsiteY9" fmla="*/ 795011 h 1428750"/>
                <a:gd name="connsiteX10" fmla="*/ 234709 w 1492011"/>
                <a:gd name="connsiteY10" fmla="*/ 768816 h 1428750"/>
                <a:gd name="connsiteX11" fmla="*/ 137078 w 1492011"/>
                <a:gd name="connsiteY11" fmla="*/ 714048 h 1428750"/>
                <a:gd name="connsiteX12" fmla="*/ 465692 w 1492011"/>
                <a:gd name="connsiteY12" fmla="*/ 652463 h 1428750"/>
                <a:gd name="connsiteX13" fmla="*/ 44210 w 1492011"/>
                <a:gd name="connsiteY13" fmla="*/ 604837 h 1428750"/>
                <a:gd name="connsiteX14" fmla="*/ 20398 w 1492011"/>
                <a:gd name="connsiteY14" fmla="*/ 587842 h 1428750"/>
                <a:gd name="connsiteX15" fmla="*/ 206135 w 1492011"/>
                <a:gd name="connsiteY15" fmla="*/ 554831 h 1428750"/>
                <a:gd name="connsiteX16" fmla="*/ 391873 w 1492011"/>
                <a:gd name="connsiteY16" fmla="*/ 545306 h 1428750"/>
                <a:gd name="connsiteX17" fmla="*/ 456166 w 1492011"/>
                <a:gd name="connsiteY17" fmla="*/ 528311 h 1428750"/>
                <a:gd name="connsiteX18" fmla="*/ 410923 w 1492011"/>
                <a:gd name="connsiteY18" fmla="*/ 480686 h 1428750"/>
                <a:gd name="connsiteX19" fmla="*/ 246617 w 1492011"/>
                <a:gd name="connsiteY19" fmla="*/ 442912 h 1428750"/>
                <a:gd name="connsiteX20" fmla="*/ 270429 w 1492011"/>
                <a:gd name="connsiteY20" fmla="*/ 419100 h 1428750"/>
                <a:gd name="connsiteX21" fmla="*/ 375204 w 1492011"/>
                <a:gd name="connsiteY21" fmla="*/ 404813 h 1428750"/>
                <a:gd name="connsiteX22" fmla="*/ 627616 w 1492011"/>
                <a:gd name="connsiteY22" fmla="*/ 400050 h 1428750"/>
                <a:gd name="connsiteX23" fmla="*/ 772873 w 1492011"/>
                <a:gd name="connsiteY23" fmla="*/ 383382 h 1428750"/>
                <a:gd name="connsiteX24" fmla="*/ 768110 w 1492011"/>
                <a:gd name="connsiteY24" fmla="*/ 364331 h 1428750"/>
                <a:gd name="connsiteX25" fmla="*/ 591898 w 1492011"/>
                <a:gd name="connsiteY25" fmla="*/ 340520 h 1428750"/>
                <a:gd name="connsiteX26" fmla="*/ 732391 w 1492011"/>
                <a:gd name="connsiteY26" fmla="*/ 314325 h 1428750"/>
                <a:gd name="connsiteX27" fmla="*/ 972897 w 1492011"/>
                <a:gd name="connsiteY27" fmla="*/ 292894 h 1428750"/>
                <a:gd name="connsiteX28" fmla="*/ 222804 w 1492011"/>
                <a:gd name="connsiteY28" fmla="*/ 230981 h 1428750"/>
                <a:gd name="connsiteX29" fmla="*/ 375204 w 1492011"/>
                <a:gd name="connsiteY29" fmla="*/ 197644 h 1428750"/>
                <a:gd name="connsiteX30" fmla="*/ 256141 w 1492011"/>
                <a:gd name="connsiteY30" fmla="*/ 157163 h 1428750"/>
                <a:gd name="connsiteX31" fmla="*/ 218041 w 1492011"/>
                <a:gd name="connsiteY31" fmla="*/ 142875 h 1428750"/>
                <a:gd name="connsiteX32" fmla="*/ 213279 w 1492011"/>
                <a:gd name="connsiteY32" fmla="*/ 126206 h 1428750"/>
                <a:gd name="connsiteX33" fmla="*/ 296622 w 1492011"/>
                <a:gd name="connsiteY33" fmla="*/ 104775 h 1428750"/>
                <a:gd name="connsiteX34" fmla="*/ 329960 w 1492011"/>
                <a:gd name="connsiteY34" fmla="*/ 100013 h 1428750"/>
                <a:gd name="connsiteX35" fmla="*/ 315672 w 1492011"/>
                <a:gd name="connsiteY35" fmla="*/ 88106 h 1428750"/>
                <a:gd name="connsiteX36" fmla="*/ 272810 w 1492011"/>
                <a:gd name="connsiteY36" fmla="*/ 69056 h 1428750"/>
                <a:gd name="connsiteX37" fmla="*/ 241854 w 1492011"/>
                <a:gd name="connsiteY37" fmla="*/ 57150 h 1428750"/>
                <a:gd name="connsiteX38" fmla="*/ 275191 w 1492011"/>
                <a:gd name="connsiteY38" fmla="*/ 38100 h 1428750"/>
                <a:gd name="connsiteX39" fmla="*/ 301385 w 1492011"/>
                <a:gd name="connsiteY39" fmla="*/ 23813 h 1428750"/>
                <a:gd name="connsiteX40" fmla="*/ 265666 w 1492011"/>
                <a:gd name="connsiteY40" fmla="*/ 0 h 1428750"/>
                <a:gd name="connsiteX41" fmla="*/ 1489629 w 1492011"/>
                <a:gd name="connsiteY41" fmla="*/ 169069 h 1428750"/>
                <a:gd name="connsiteX42" fmla="*/ 1492011 w 1492011"/>
                <a:gd name="connsiteY42" fmla="*/ 264319 h 1428750"/>
                <a:gd name="connsiteX43" fmla="*/ 1484866 w 1492011"/>
                <a:gd name="connsiteY43" fmla="*/ 1428750 h 1428750"/>
                <a:gd name="connsiteX0" fmla="*/ 1484866 w 1492011"/>
                <a:gd name="connsiteY0" fmla="*/ 1404937 h 1404937"/>
                <a:gd name="connsiteX1" fmla="*/ 818116 w 1492011"/>
                <a:gd name="connsiteY1" fmla="*/ 1223962 h 1404937"/>
                <a:gd name="connsiteX2" fmla="*/ 306148 w 1492011"/>
                <a:gd name="connsiteY2" fmla="*/ 1057275 h 1404937"/>
                <a:gd name="connsiteX3" fmla="*/ 222803 w 1492011"/>
                <a:gd name="connsiteY3" fmla="*/ 1006941 h 1404937"/>
                <a:gd name="connsiteX4" fmla="*/ 172797 w 1492011"/>
                <a:gd name="connsiteY4" fmla="*/ 956936 h 1404937"/>
                <a:gd name="connsiteX5" fmla="*/ 208515 w 1492011"/>
                <a:gd name="connsiteY5" fmla="*/ 878354 h 1404937"/>
                <a:gd name="connsiteX6" fmla="*/ 210897 w 1492011"/>
                <a:gd name="connsiteY6" fmla="*/ 845016 h 1404937"/>
                <a:gd name="connsiteX7" fmla="*/ 201372 w 1492011"/>
                <a:gd name="connsiteY7" fmla="*/ 818823 h 1404937"/>
                <a:gd name="connsiteX8" fmla="*/ 232328 w 1492011"/>
                <a:gd name="connsiteY8" fmla="*/ 780723 h 1404937"/>
                <a:gd name="connsiteX9" fmla="*/ 258522 w 1492011"/>
                <a:gd name="connsiteY9" fmla="*/ 771198 h 1404937"/>
                <a:gd name="connsiteX10" fmla="*/ 234709 w 1492011"/>
                <a:gd name="connsiteY10" fmla="*/ 745003 h 1404937"/>
                <a:gd name="connsiteX11" fmla="*/ 137078 w 1492011"/>
                <a:gd name="connsiteY11" fmla="*/ 690235 h 1404937"/>
                <a:gd name="connsiteX12" fmla="*/ 465692 w 1492011"/>
                <a:gd name="connsiteY12" fmla="*/ 628650 h 1404937"/>
                <a:gd name="connsiteX13" fmla="*/ 44210 w 1492011"/>
                <a:gd name="connsiteY13" fmla="*/ 581024 h 1404937"/>
                <a:gd name="connsiteX14" fmla="*/ 20398 w 1492011"/>
                <a:gd name="connsiteY14" fmla="*/ 564029 h 1404937"/>
                <a:gd name="connsiteX15" fmla="*/ 206135 w 1492011"/>
                <a:gd name="connsiteY15" fmla="*/ 531018 h 1404937"/>
                <a:gd name="connsiteX16" fmla="*/ 391873 w 1492011"/>
                <a:gd name="connsiteY16" fmla="*/ 521493 h 1404937"/>
                <a:gd name="connsiteX17" fmla="*/ 456166 w 1492011"/>
                <a:gd name="connsiteY17" fmla="*/ 504498 h 1404937"/>
                <a:gd name="connsiteX18" fmla="*/ 410923 w 1492011"/>
                <a:gd name="connsiteY18" fmla="*/ 456873 h 1404937"/>
                <a:gd name="connsiteX19" fmla="*/ 246617 w 1492011"/>
                <a:gd name="connsiteY19" fmla="*/ 419099 h 1404937"/>
                <a:gd name="connsiteX20" fmla="*/ 270429 w 1492011"/>
                <a:gd name="connsiteY20" fmla="*/ 395287 h 1404937"/>
                <a:gd name="connsiteX21" fmla="*/ 375204 w 1492011"/>
                <a:gd name="connsiteY21" fmla="*/ 381000 h 1404937"/>
                <a:gd name="connsiteX22" fmla="*/ 627616 w 1492011"/>
                <a:gd name="connsiteY22" fmla="*/ 376237 h 1404937"/>
                <a:gd name="connsiteX23" fmla="*/ 772873 w 1492011"/>
                <a:gd name="connsiteY23" fmla="*/ 359569 h 1404937"/>
                <a:gd name="connsiteX24" fmla="*/ 768110 w 1492011"/>
                <a:gd name="connsiteY24" fmla="*/ 340518 h 1404937"/>
                <a:gd name="connsiteX25" fmla="*/ 591898 w 1492011"/>
                <a:gd name="connsiteY25" fmla="*/ 316707 h 1404937"/>
                <a:gd name="connsiteX26" fmla="*/ 732391 w 1492011"/>
                <a:gd name="connsiteY26" fmla="*/ 290512 h 1404937"/>
                <a:gd name="connsiteX27" fmla="*/ 972897 w 1492011"/>
                <a:gd name="connsiteY27" fmla="*/ 269081 h 1404937"/>
                <a:gd name="connsiteX28" fmla="*/ 222804 w 1492011"/>
                <a:gd name="connsiteY28" fmla="*/ 207168 h 1404937"/>
                <a:gd name="connsiteX29" fmla="*/ 375204 w 1492011"/>
                <a:gd name="connsiteY29" fmla="*/ 173831 h 1404937"/>
                <a:gd name="connsiteX30" fmla="*/ 256141 w 1492011"/>
                <a:gd name="connsiteY30" fmla="*/ 133350 h 1404937"/>
                <a:gd name="connsiteX31" fmla="*/ 218041 w 1492011"/>
                <a:gd name="connsiteY31" fmla="*/ 119062 h 1404937"/>
                <a:gd name="connsiteX32" fmla="*/ 213279 w 1492011"/>
                <a:gd name="connsiteY32" fmla="*/ 102393 h 1404937"/>
                <a:gd name="connsiteX33" fmla="*/ 296622 w 1492011"/>
                <a:gd name="connsiteY33" fmla="*/ 80962 h 1404937"/>
                <a:gd name="connsiteX34" fmla="*/ 329960 w 1492011"/>
                <a:gd name="connsiteY34" fmla="*/ 76200 h 1404937"/>
                <a:gd name="connsiteX35" fmla="*/ 315672 w 1492011"/>
                <a:gd name="connsiteY35" fmla="*/ 64293 h 1404937"/>
                <a:gd name="connsiteX36" fmla="*/ 272810 w 1492011"/>
                <a:gd name="connsiteY36" fmla="*/ 45243 h 1404937"/>
                <a:gd name="connsiteX37" fmla="*/ 241854 w 1492011"/>
                <a:gd name="connsiteY37" fmla="*/ 33337 h 1404937"/>
                <a:gd name="connsiteX38" fmla="*/ 275191 w 1492011"/>
                <a:gd name="connsiteY38" fmla="*/ 14287 h 1404937"/>
                <a:gd name="connsiteX39" fmla="*/ 301385 w 1492011"/>
                <a:gd name="connsiteY39" fmla="*/ 0 h 1404937"/>
                <a:gd name="connsiteX40" fmla="*/ 1489629 w 1492011"/>
                <a:gd name="connsiteY40" fmla="*/ 145256 h 1404937"/>
                <a:gd name="connsiteX41" fmla="*/ 1492011 w 1492011"/>
                <a:gd name="connsiteY41" fmla="*/ 240506 h 1404937"/>
                <a:gd name="connsiteX42" fmla="*/ 1484866 w 1492011"/>
                <a:gd name="connsiteY42" fmla="*/ 1404937 h 1404937"/>
                <a:gd name="connsiteX0" fmla="*/ 1484866 w 1492011"/>
                <a:gd name="connsiteY0" fmla="*/ 1390650 h 1390650"/>
                <a:gd name="connsiteX1" fmla="*/ 818116 w 1492011"/>
                <a:gd name="connsiteY1" fmla="*/ 1209675 h 1390650"/>
                <a:gd name="connsiteX2" fmla="*/ 306148 w 1492011"/>
                <a:gd name="connsiteY2" fmla="*/ 1042988 h 1390650"/>
                <a:gd name="connsiteX3" fmla="*/ 222803 w 1492011"/>
                <a:gd name="connsiteY3" fmla="*/ 992654 h 1390650"/>
                <a:gd name="connsiteX4" fmla="*/ 172797 w 1492011"/>
                <a:gd name="connsiteY4" fmla="*/ 942649 h 1390650"/>
                <a:gd name="connsiteX5" fmla="*/ 208515 w 1492011"/>
                <a:gd name="connsiteY5" fmla="*/ 864067 h 1390650"/>
                <a:gd name="connsiteX6" fmla="*/ 210897 w 1492011"/>
                <a:gd name="connsiteY6" fmla="*/ 830729 h 1390650"/>
                <a:gd name="connsiteX7" fmla="*/ 201372 w 1492011"/>
                <a:gd name="connsiteY7" fmla="*/ 804536 h 1390650"/>
                <a:gd name="connsiteX8" fmla="*/ 232328 w 1492011"/>
                <a:gd name="connsiteY8" fmla="*/ 766436 h 1390650"/>
                <a:gd name="connsiteX9" fmla="*/ 258522 w 1492011"/>
                <a:gd name="connsiteY9" fmla="*/ 756911 h 1390650"/>
                <a:gd name="connsiteX10" fmla="*/ 234709 w 1492011"/>
                <a:gd name="connsiteY10" fmla="*/ 730716 h 1390650"/>
                <a:gd name="connsiteX11" fmla="*/ 137078 w 1492011"/>
                <a:gd name="connsiteY11" fmla="*/ 675948 h 1390650"/>
                <a:gd name="connsiteX12" fmla="*/ 465692 w 1492011"/>
                <a:gd name="connsiteY12" fmla="*/ 614363 h 1390650"/>
                <a:gd name="connsiteX13" fmla="*/ 44210 w 1492011"/>
                <a:gd name="connsiteY13" fmla="*/ 566737 h 1390650"/>
                <a:gd name="connsiteX14" fmla="*/ 20398 w 1492011"/>
                <a:gd name="connsiteY14" fmla="*/ 549742 h 1390650"/>
                <a:gd name="connsiteX15" fmla="*/ 206135 w 1492011"/>
                <a:gd name="connsiteY15" fmla="*/ 516731 h 1390650"/>
                <a:gd name="connsiteX16" fmla="*/ 391873 w 1492011"/>
                <a:gd name="connsiteY16" fmla="*/ 507206 h 1390650"/>
                <a:gd name="connsiteX17" fmla="*/ 456166 w 1492011"/>
                <a:gd name="connsiteY17" fmla="*/ 490211 h 1390650"/>
                <a:gd name="connsiteX18" fmla="*/ 410923 w 1492011"/>
                <a:gd name="connsiteY18" fmla="*/ 442586 h 1390650"/>
                <a:gd name="connsiteX19" fmla="*/ 246617 w 1492011"/>
                <a:gd name="connsiteY19" fmla="*/ 404812 h 1390650"/>
                <a:gd name="connsiteX20" fmla="*/ 270429 w 1492011"/>
                <a:gd name="connsiteY20" fmla="*/ 381000 h 1390650"/>
                <a:gd name="connsiteX21" fmla="*/ 375204 w 1492011"/>
                <a:gd name="connsiteY21" fmla="*/ 366713 h 1390650"/>
                <a:gd name="connsiteX22" fmla="*/ 627616 w 1492011"/>
                <a:gd name="connsiteY22" fmla="*/ 361950 h 1390650"/>
                <a:gd name="connsiteX23" fmla="*/ 772873 w 1492011"/>
                <a:gd name="connsiteY23" fmla="*/ 345282 h 1390650"/>
                <a:gd name="connsiteX24" fmla="*/ 768110 w 1492011"/>
                <a:gd name="connsiteY24" fmla="*/ 326231 h 1390650"/>
                <a:gd name="connsiteX25" fmla="*/ 591898 w 1492011"/>
                <a:gd name="connsiteY25" fmla="*/ 302420 h 1390650"/>
                <a:gd name="connsiteX26" fmla="*/ 732391 w 1492011"/>
                <a:gd name="connsiteY26" fmla="*/ 276225 h 1390650"/>
                <a:gd name="connsiteX27" fmla="*/ 972897 w 1492011"/>
                <a:gd name="connsiteY27" fmla="*/ 254794 h 1390650"/>
                <a:gd name="connsiteX28" fmla="*/ 222804 w 1492011"/>
                <a:gd name="connsiteY28" fmla="*/ 192881 h 1390650"/>
                <a:gd name="connsiteX29" fmla="*/ 375204 w 1492011"/>
                <a:gd name="connsiteY29" fmla="*/ 159544 h 1390650"/>
                <a:gd name="connsiteX30" fmla="*/ 256141 w 1492011"/>
                <a:gd name="connsiteY30" fmla="*/ 119063 h 1390650"/>
                <a:gd name="connsiteX31" fmla="*/ 218041 w 1492011"/>
                <a:gd name="connsiteY31" fmla="*/ 104775 h 1390650"/>
                <a:gd name="connsiteX32" fmla="*/ 213279 w 1492011"/>
                <a:gd name="connsiteY32" fmla="*/ 88106 h 1390650"/>
                <a:gd name="connsiteX33" fmla="*/ 296622 w 1492011"/>
                <a:gd name="connsiteY33" fmla="*/ 66675 h 1390650"/>
                <a:gd name="connsiteX34" fmla="*/ 329960 w 1492011"/>
                <a:gd name="connsiteY34" fmla="*/ 61913 h 1390650"/>
                <a:gd name="connsiteX35" fmla="*/ 315672 w 1492011"/>
                <a:gd name="connsiteY35" fmla="*/ 50006 h 1390650"/>
                <a:gd name="connsiteX36" fmla="*/ 272810 w 1492011"/>
                <a:gd name="connsiteY36" fmla="*/ 30956 h 1390650"/>
                <a:gd name="connsiteX37" fmla="*/ 241854 w 1492011"/>
                <a:gd name="connsiteY37" fmla="*/ 19050 h 1390650"/>
                <a:gd name="connsiteX38" fmla="*/ 275191 w 1492011"/>
                <a:gd name="connsiteY38" fmla="*/ 0 h 1390650"/>
                <a:gd name="connsiteX39" fmla="*/ 1489629 w 1492011"/>
                <a:gd name="connsiteY39" fmla="*/ 130969 h 1390650"/>
                <a:gd name="connsiteX40" fmla="*/ 1492011 w 1492011"/>
                <a:gd name="connsiteY40" fmla="*/ 226219 h 1390650"/>
                <a:gd name="connsiteX41" fmla="*/ 1484866 w 1492011"/>
                <a:gd name="connsiteY41" fmla="*/ 1390650 h 1390650"/>
                <a:gd name="connsiteX0" fmla="*/ 1484866 w 1492011"/>
                <a:gd name="connsiteY0" fmla="*/ 1371600 h 1371600"/>
                <a:gd name="connsiteX1" fmla="*/ 818116 w 1492011"/>
                <a:gd name="connsiteY1" fmla="*/ 1190625 h 1371600"/>
                <a:gd name="connsiteX2" fmla="*/ 306148 w 1492011"/>
                <a:gd name="connsiteY2" fmla="*/ 1023938 h 1371600"/>
                <a:gd name="connsiteX3" fmla="*/ 222803 w 1492011"/>
                <a:gd name="connsiteY3" fmla="*/ 973604 h 1371600"/>
                <a:gd name="connsiteX4" fmla="*/ 172797 w 1492011"/>
                <a:gd name="connsiteY4" fmla="*/ 923599 h 1371600"/>
                <a:gd name="connsiteX5" fmla="*/ 208515 w 1492011"/>
                <a:gd name="connsiteY5" fmla="*/ 845017 h 1371600"/>
                <a:gd name="connsiteX6" fmla="*/ 210897 w 1492011"/>
                <a:gd name="connsiteY6" fmla="*/ 811679 h 1371600"/>
                <a:gd name="connsiteX7" fmla="*/ 201372 w 1492011"/>
                <a:gd name="connsiteY7" fmla="*/ 785486 h 1371600"/>
                <a:gd name="connsiteX8" fmla="*/ 232328 w 1492011"/>
                <a:gd name="connsiteY8" fmla="*/ 747386 h 1371600"/>
                <a:gd name="connsiteX9" fmla="*/ 258522 w 1492011"/>
                <a:gd name="connsiteY9" fmla="*/ 737861 h 1371600"/>
                <a:gd name="connsiteX10" fmla="*/ 234709 w 1492011"/>
                <a:gd name="connsiteY10" fmla="*/ 711666 h 1371600"/>
                <a:gd name="connsiteX11" fmla="*/ 137078 w 1492011"/>
                <a:gd name="connsiteY11" fmla="*/ 656898 h 1371600"/>
                <a:gd name="connsiteX12" fmla="*/ 465692 w 1492011"/>
                <a:gd name="connsiteY12" fmla="*/ 595313 h 1371600"/>
                <a:gd name="connsiteX13" fmla="*/ 44210 w 1492011"/>
                <a:gd name="connsiteY13" fmla="*/ 547687 h 1371600"/>
                <a:gd name="connsiteX14" fmla="*/ 20398 w 1492011"/>
                <a:gd name="connsiteY14" fmla="*/ 530692 h 1371600"/>
                <a:gd name="connsiteX15" fmla="*/ 206135 w 1492011"/>
                <a:gd name="connsiteY15" fmla="*/ 497681 h 1371600"/>
                <a:gd name="connsiteX16" fmla="*/ 391873 w 1492011"/>
                <a:gd name="connsiteY16" fmla="*/ 488156 h 1371600"/>
                <a:gd name="connsiteX17" fmla="*/ 456166 w 1492011"/>
                <a:gd name="connsiteY17" fmla="*/ 471161 h 1371600"/>
                <a:gd name="connsiteX18" fmla="*/ 410923 w 1492011"/>
                <a:gd name="connsiteY18" fmla="*/ 423536 h 1371600"/>
                <a:gd name="connsiteX19" fmla="*/ 246617 w 1492011"/>
                <a:gd name="connsiteY19" fmla="*/ 385762 h 1371600"/>
                <a:gd name="connsiteX20" fmla="*/ 270429 w 1492011"/>
                <a:gd name="connsiteY20" fmla="*/ 361950 h 1371600"/>
                <a:gd name="connsiteX21" fmla="*/ 375204 w 1492011"/>
                <a:gd name="connsiteY21" fmla="*/ 347663 h 1371600"/>
                <a:gd name="connsiteX22" fmla="*/ 627616 w 1492011"/>
                <a:gd name="connsiteY22" fmla="*/ 342900 h 1371600"/>
                <a:gd name="connsiteX23" fmla="*/ 772873 w 1492011"/>
                <a:gd name="connsiteY23" fmla="*/ 326232 h 1371600"/>
                <a:gd name="connsiteX24" fmla="*/ 768110 w 1492011"/>
                <a:gd name="connsiteY24" fmla="*/ 307181 h 1371600"/>
                <a:gd name="connsiteX25" fmla="*/ 591898 w 1492011"/>
                <a:gd name="connsiteY25" fmla="*/ 283370 h 1371600"/>
                <a:gd name="connsiteX26" fmla="*/ 732391 w 1492011"/>
                <a:gd name="connsiteY26" fmla="*/ 257175 h 1371600"/>
                <a:gd name="connsiteX27" fmla="*/ 972897 w 1492011"/>
                <a:gd name="connsiteY27" fmla="*/ 235744 h 1371600"/>
                <a:gd name="connsiteX28" fmla="*/ 222804 w 1492011"/>
                <a:gd name="connsiteY28" fmla="*/ 173831 h 1371600"/>
                <a:gd name="connsiteX29" fmla="*/ 375204 w 1492011"/>
                <a:gd name="connsiteY29" fmla="*/ 140494 h 1371600"/>
                <a:gd name="connsiteX30" fmla="*/ 256141 w 1492011"/>
                <a:gd name="connsiteY30" fmla="*/ 100013 h 1371600"/>
                <a:gd name="connsiteX31" fmla="*/ 218041 w 1492011"/>
                <a:gd name="connsiteY31" fmla="*/ 85725 h 1371600"/>
                <a:gd name="connsiteX32" fmla="*/ 213279 w 1492011"/>
                <a:gd name="connsiteY32" fmla="*/ 69056 h 1371600"/>
                <a:gd name="connsiteX33" fmla="*/ 296622 w 1492011"/>
                <a:gd name="connsiteY33" fmla="*/ 47625 h 1371600"/>
                <a:gd name="connsiteX34" fmla="*/ 329960 w 1492011"/>
                <a:gd name="connsiteY34" fmla="*/ 42863 h 1371600"/>
                <a:gd name="connsiteX35" fmla="*/ 315672 w 1492011"/>
                <a:gd name="connsiteY35" fmla="*/ 30956 h 1371600"/>
                <a:gd name="connsiteX36" fmla="*/ 272810 w 1492011"/>
                <a:gd name="connsiteY36" fmla="*/ 11906 h 1371600"/>
                <a:gd name="connsiteX37" fmla="*/ 241854 w 1492011"/>
                <a:gd name="connsiteY37" fmla="*/ 0 h 1371600"/>
                <a:gd name="connsiteX38" fmla="*/ 1489629 w 1492011"/>
                <a:gd name="connsiteY38" fmla="*/ 111919 h 1371600"/>
                <a:gd name="connsiteX39" fmla="*/ 1492011 w 1492011"/>
                <a:gd name="connsiteY39" fmla="*/ 207169 h 1371600"/>
                <a:gd name="connsiteX40" fmla="*/ 1484866 w 1492011"/>
                <a:gd name="connsiteY40" fmla="*/ 1371600 h 1371600"/>
                <a:gd name="connsiteX0" fmla="*/ 1484866 w 1492011"/>
                <a:gd name="connsiteY0" fmla="*/ 1359694 h 1359694"/>
                <a:gd name="connsiteX1" fmla="*/ 818116 w 1492011"/>
                <a:gd name="connsiteY1" fmla="*/ 1178719 h 1359694"/>
                <a:gd name="connsiteX2" fmla="*/ 306148 w 1492011"/>
                <a:gd name="connsiteY2" fmla="*/ 1012032 h 1359694"/>
                <a:gd name="connsiteX3" fmla="*/ 222803 w 1492011"/>
                <a:gd name="connsiteY3" fmla="*/ 961698 h 1359694"/>
                <a:gd name="connsiteX4" fmla="*/ 172797 w 1492011"/>
                <a:gd name="connsiteY4" fmla="*/ 911693 h 1359694"/>
                <a:gd name="connsiteX5" fmla="*/ 208515 w 1492011"/>
                <a:gd name="connsiteY5" fmla="*/ 833111 h 1359694"/>
                <a:gd name="connsiteX6" fmla="*/ 210897 w 1492011"/>
                <a:gd name="connsiteY6" fmla="*/ 799773 h 1359694"/>
                <a:gd name="connsiteX7" fmla="*/ 201372 w 1492011"/>
                <a:gd name="connsiteY7" fmla="*/ 773580 h 1359694"/>
                <a:gd name="connsiteX8" fmla="*/ 232328 w 1492011"/>
                <a:gd name="connsiteY8" fmla="*/ 735480 h 1359694"/>
                <a:gd name="connsiteX9" fmla="*/ 258522 w 1492011"/>
                <a:gd name="connsiteY9" fmla="*/ 725955 h 1359694"/>
                <a:gd name="connsiteX10" fmla="*/ 234709 w 1492011"/>
                <a:gd name="connsiteY10" fmla="*/ 699760 h 1359694"/>
                <a:gd name="connsiteX11" fmla="*/ 137078 w 1492011"/>
                <a:gd name="connsiteY11" fmla="*/ 644992 h 1359694"/>
                <a:gd name="connsiteX12" fmla="*/ 465692 w 1492011"/>
                <a:gd name="connsiteY12" fmla="*/ 583407 h 1359694"/>
                <a:gd name="connsiteX13" fmla="*/ 44210 w 1492011"/>
                <a:gd name="connsiteY13" fmla="*/ 535781 h 1359694"/>
                <a:gd name="connsiteX14" fmla="*/ 20398 w 1492011"/>
                <a:gd name="connsiteY14" fmla="*/ 518786 h 1359694"/>
                <a:gd name="connsiteX15" fmla="*/ 206135 w 1492011"/>
                <a:gd name="connsiteY15" fmla="*/ 485775 h 1359694"/>
                <a:gd name="connsiteX16" fmla="*/ 391873 w 1492011"/>
                <a:gd name="connsiteY16" fmla="*/ 476250 h 1359694"/>
                <a:gd name="connsiteX17" fmla="*/ 456166 w 1492011"/>
                <a:gd name="connsiteY17" fmla="*/ 459255 h 1359694"/>
                <a:gd name="connsiteX18" fmla="*/ 410923 w 1492011"/>
                <a:gd name="connsiteY18" fmla="*/ 411630 h 1359694"/>
                <a:gd name="connsiteX19" fmla="*/ 246617 w 1492011"/>
                <a:gd name="connsiteY19" fmla="*/ 373856 h 1359694"/>
                <a:gd name="connsiteX20" fmla="*/ 270429 w 1492011"/>
                <a:gd name="connsiteY20" fmla="*/ 350044 h 1359694"/>
                <a:gd name="connsiteX21" fmla="*/ 375204 w 1492011"/>
                <a:gd name="connsiteY21" fmla="*/ 335757 h 1359694"/>
                <a:gd name="connsiteX22" fmla="*/ 627616 w 1492011"/>
                <a:gd name="connsiteY22" fmla="*/ 330994 h 1359694"/>
                <a:gd name="connsiteX23" fmla="*/ 772873 w 1492011"/>
                <a:gd name="connsiteY23" fmla="*/ 314326 h 1359694"/>
                <a:gd name="connsiteX24" fmla="*/ 768110 w 1492011"/>
                <a:gd name="connsiteY24" fmla="*/ 295275 h 1359694"/>
                <a:gd name="connsiteX25" fmla="*/ 591898 w 1492011"/>
                <a:gd name="connsiteY25" fmla="*/ 271464 h 1359694"/>
                <a:gd name="connsiteX26" fmla="*/ 732391 w 1492011"/>
                <a:gd name="connsiteY26" fmla="*/ 245269 h 1359694"/>
                <a:gd name="connsiteX27" fmla="*/ 972897 w 1492011"/>
                <a:gd name="connsiteY27" fmla="*/ 223838 h 1359694"/>
                <a:gd name="connsiteX28" fmla="*/ 222804 w 1492011"/>
                <a:gd name="connsiteY28" fmla="*/ 161925 h 1359694"/>
                <a:gd name="connsiteX29" fmla="*/ 375204 w 1492011"/>
                <a:gd name="connsiteY29" fmla="*/ 128588 h 1359694"/>
                <a:gd name="connsiteX30" fmla="*/ 256141 w 1492011"/>
                <a:gd name="connsiteY30" fmla="*/ 88107 h 1359694"/>
                <a:gd name="connsiteX31" fmla="*/ 218041 w 1492011"/>
                <a:gd name="connsiteY31" fmla="*/ 73819 h 1359694"/>
                <a:gd name="connsiteX32" fmla="*/ 213279 w 1492011"/>
                <a:gd name="connsiteY32" fmla="*/ 57150 h 1359694"/>
                <a:gd name="connsiteX33" fmla="*/ 296622 w 1492011"/>
                <a:gd name="connsiteY33" fmla="*/ 35719 h 1359694"/>
                <a:gd name="connsiteX34" fmla="*/ 329960 w 1492011"/>
                <a:gd name="connsiteY34" fmla="*/ 30957 h 1359694"/>
                <a:gd name="connsiteX35" fmla="*/ 315672 w 1492011"/>
                <a:gd name="connsiteY35" fmla="*/ 19050 h 1359694"/>
                <a:gd name="connsiteX36" fmla="*/ 272810 w 1492011"/>
                <a:gd name="connsiteY36" fmla="*/ 0 h 1359694"/>
                <a:gd name="connsiteX37" fmla="*/ 1489629 w 1492011"/>
                <a:gd name="connsiteY37" fmla="*/ 100013 h 1359694"/>
                <a:gd name="connsiteX38" fmla="*/ 1492011 w 1492011"/>
                <a:gd name="connsiteY38" fmla="*/ 195263 h 1359694"/>
                <a:gd name="connsiteX39" fmla="*/ 1484866 w 1492011"/>
                <a:gd name="connsiteY39" fmla="*/ 1359694 h 1359694"/>
                <a:gd name="connsiteX0" fmla="*/ 1484866 w 1492011"/>
                <a:gd name="connsiteY0" fmla="*/ 1340644 h 1340644"/>
                <a:gd name="connsiteX1" fmla="*/ 818116 w 1492011"/>
                <a:gd name="connsiteY1" fmla="*/ 1159669 h 1340644"/>
                <a:gd name="connsiteX2" fmla="*/ 306148 w 1492011"/>
                <a:gd name="connsiteY2" fmla="*/ 992982 h 1340644"/>
                <a:gd name="connsiteX3" fmla="*/ 222803 w 1492011"/>
                <a:gd name="connsiteY3" fmla="*/ 942648 h 1340644"/>
                <a:gd name="connsiteX4" fmla="*/ 172797 w 1492011"/>
                <a:gd name="connsiteY4" fmla="*/ 892643 h 1340644"/>
                <a:gd name="connsiteX5" fmla="*/ 208515 w 1492011"/>
                <a:gd name="connsiteY5" fmla="*/ 814061 h 1340644"/>
                <a:gd name="connsiteX6" fmla="*/ 210897 w 1492011"/>
                <a:gd name="connsiteY6" fmla="*/ 780723 h 1340644"/>
                <a:gd name="connsiteX7" fmla="*/ 201372 w 1492011"/>
                <a:gd name="connsiteY7" fmla="*/ 754530 h 1340644"/>
                <a:gd name="connsiteX8" fmla="*/ 232328 w 1492011"/>
                <a:gd name="connsiteY8" fmla="*/ 716430 h 1340644"/>
                <a:gd name="connsiteX9" fmla="*/ 258522 w 1492011"/>
                <a:gd name="connsiteY9" fmla="*/ 706905 h 1340644"/>
                <a:gd name="connsiteX10" fmla="*/ 234709 w 1492011"/>
                <a:gd name="connsiteY10" fmla="*/ 680710 h 1340644"/>
                <a:gd name="connsiteX11" fmla="*/ 137078 w 1492011"/>
                <a:gd name="connsiteY11" fmla="*/ 625942 h 1340644"/>
                <a:gd name="connsiteX12" fmla="*/ 465692 w 1492011"/>
                <a:gd name="connsiteY12" fmla="*/ 564357 h 1340644"/>
                <a:gd name="connsiteX13" fmla="*/ 44210 w 1492011"/>
                <a:gd name="connsiteY13" fmla="*/ 516731 h 1340644"/>
                <a:gd name="connsiteX14" fmla="*/ 20398 w 1492011"/>
                <a:gd name="connsiteY14" fmla="*/ 499736 h 1340644"/>
                <a:gd name="connsiteX15" fmla="*/ 206135 w 1492011"/>
                <a:gd name="connsiteY15" fmla="*/ 466725 h 1340644"/>
                <a:gd name="connsiteX16" fmla="*/ 391873 w 1492011"/>
                <a:gd name="connsiteY16" fmla="*/ 457200 h 1340644"/>
                <a:gd name="connsiteX17" fmla="*/ 456166 w 1492011"/>
                <a:gd name="connsiteY17" fmla="*/ 440205 h 1340644"/>
                <a:gd name="connsiteX18" fmla="*/ 410923 w 1492011"/>
                <a:gd name="connsiteY18" fmla="*/ 392580 h 1340644"/>
                <a:gd name="connsiteX19" fmla="*/ 246617 w 1492011"/>
                <a:gd name="connsiteY19" fmla="*/ 354806 h 1340644"/>
                <a:gd name="connsiteX20" fmla="*/ 270429 w 1492011"/>
                <a:gd name="connsiteY20" fmla="*/ 330994 h 1340644"/>
                <a:gd name="connsiteX21" fmla="*/ 375204 w 1492011"/>
                <a:gd name="connsiteY21" fmla="*/ 316707 h 1340644"/>
                <a:gd name="connsiteX22" fmla="*/ 627616 w 1492011"/>
                <a:gd name="connsiteY22" fmla="*/ 311944 h 1340644"/>
                <a:gd name="connsiteX23" fmla="*/ 772873 w 1492011"/>
                <a:gd name="connsiteY23" fmla="*/ 295276 h 1340644"/>
                <a:gd name="connsiteX24" fmla="*/ 768110 w 1492011"/>
                <a:gd name="connsiteY24" fmla="*/ 276225 h 1340644"/>
                <a:gd name="connsiteX25" fmla="*/ 591898 w 1492011"/>
                <a:gd name="connsiteY25" fmla="*/ 252414 h 1340644"/>
                <a:gd name="connsiteX26" fmla="*/ 732391 w 1492011"/>
                <a:gd name="connsiteY26" fmla="*/ 226219 h 1340644"/>
                <a:gd name="connsiteX27" fmla="*/ 972897 w 1492011"/>
                <a:gd name="connsiteY27" fmla="*/ 204788 h 1340644"/>
                <a:gd name="connsiteX28" fmla="*/ 222804 w 1492011"/>
                <a:gd name="connsiteY28" fmla="*/ 142875 h 1340644"/>
                <a:gd name="connsiteX29" fmla="*/ 375204 w 1492011"/>
                <a:gd name="connsiteY29" fmla="*/ 109538 h 1340644"/>
                <a:gd name="connsiteX30" fmla="*/ 256141 w 1492011"/>
                <a:gd name="connsiteY30" fmla="*/ 69057 h 1340644"/>
                <a:gd name="connsiteX31" fmla="*/ 218041 w 1492011"/>
                <a:gd name="connsiteY31" fmla="*/ 54769 h 1340644"/>
                <a:gd name="connsiteX32" fmla="*/ 213279 w 1492011"/>
                <a:gd name="connsiteY32" fmla="*/ 38100 h 1340644"/>
                <a:gd name="connsiteX33" fmla="*/ 296622 w 1492011"/>
                <a:gd name="connsiteY33" fmla="*/ 16669 h 1340644"/>
                <a:gd name="connsiteX34" fmla="*/ 329960 w 1492011"/>
                <a:gd name="connsiteY34" fmla="*/ 11907 h 1340644"/>
                <a:gd name="connsiteX35" fmla="*/ 315672 w 1492011"/>
                <a:gd name="connsiteY35" fmla="*/ 0 h 1340644"/>
                <a:gd name="connsiteX36" fmla="*/ 1489629 w 1492011"/>
                <a:gd name="connsiteY36" fmla="*/ 80963 h 1340644"/>
                <a:gd name="connsiteX37" fmla="*/ 1492011 w 1492011"/>
                <a:gd name="connsiteY37" fmla="*/ 176213 h 1340644"/>
                <a:gd name="connsiteX38" fmla="*/ 1484866 w 1492011"/>
                <a:gd name="connsiteY38" fmla="*/ 1340644 h 1340644"/>
                <a:gd name="connsiteX0" fmla="*/ 1484866 w 1492011"/>
                <a:gd name="connsiteY0" fmla="*/ 1328737 h 1328737"/>
                <a:gd name="connsiteX1" fmla="*/ 818116 w 1492011"/>
                <a:gd name="connsiteY1" fmla="*/ 1147762 h 1328737"/>
                <a:gd name="connsiteX2" fmla="*/ 306148 w 1492011"/>
                <a:gd name="connsiteY2" fmla="*/ 981075 h 1328737"/>
                <a:gd name="connsiteX3" fmla="*/ 222803 w 1492011"/>
                <a:gd name="connsiteY3" fmla="*/ 930741 h 1328737"/>
                <a:gd name="connsiteX4" fmla="*/ 172797 w 1492011"/>
                <a:gd name="connsiteY4" fmla="*/ 880736 h 1328737"/>
                <a:gd name="connsiteX5" fmla="*/ 208515 w 1492011"/>
                <a:gd name="connsiteY5" fmla="*/ 802154 h 1328737"/>
                <a:gd name="connsiteX6" fmla="*/ 210897 w 1492011"/>
                <a:gd name="connsiteY6" fmla="*/ 768816 h 1328737"/>
                <a:gd name="connsiteX7" fmla="*/ 201372 w 1492011"/>
                <a:gd name="connsiteY7" fmla="*/ 742623 h 1328737"/>
                <a:gd name="connsiteX8" fmla="*/ 232328 w 1492011"/>
                <a:gd name="connsiteY8" fmla="*/ 704523 h 1328737"/>
                <a:gd name="connsiteX9" fmla="*/ 258522 w 1492011"/>
                <a:gd name="connsiteY9" fmla="*/ 694998 h 1328737"/>
                <a:gd name="connsiteX10" fmla="*/ 234709 w 1492011"/>
                <a:gd name="connsiteY10" fmla="*/ 668803 h 1328737"/>
                <a:gd name="connsiteX11" fmla="*/ 137078 w 1492011"/>
                <a:gd name="connsiteY11" fmla="*/ 614035 h 1328737"/>
                <a:gd name="connsiteX12" fmla="*/ 465692 w 1492011"/>
                <a:gd name="connsiteY12" fmla="*/ 552450 h 1328737"/>
                <a:gd name="connsiteX13" fmla="*/ 44210 w 1492011"/>
                <a:gd name="connsiteY13" fmla="*/ 504824 h 1328737"/>
                <a:gd name="connsiteX14" fmla="*/ 20398 w 1492011"/>
                <a:gd name="connsiteY14" fmla="*/ 487829 h 1328737"/>
                <a:gd name="connsiteX15" fmla="*/ 206135 w 1492011"/>
                <a:gd name="connsiteY15" fmla="*/ 454818 h 1328737"/>
                <a:gd name="connsiteX16" fmla="*/ 391873 w 1492011"/>
                <a:gd name="connsiteY16" fmla="*/ 445293 h 1328737"/>
                <a:gd name="connsiteX17" fmla="*/ 456166 w 1492011"/>
                <a:gd name="connsiteY17" fmla="*/ 428298 h 1328737"/>
                <a:gd name="connsiteX18" fmla="*/ 410923 w 1492011"/>
                <a:gd name="connsiteY18" fmla="*/ 380673 h 1328737"/>
                <a:gd name="connsiteX19" fmla="*/ 246617 w 1492011"/>
                <a:gd name="connsiteY19" fmla="*/ 342899 h 1328737"/>
                <a:gd name="connsiteX20" fmla="*/ 270429 w 1492011"/>
                <a:gd name="connsiteY20" fmla="*/ 319087 h 1328737"/>
                <a:gd name="connsiteX21" fmla="*/ 375204 w 1492011"/>
                <a:gd name="connsiteY21" fmla="*/ 304800 h 1328737"/>
                <a:gd name="connsiteX22" fmla="*/ 627616 w 1492011"/>
                <a:gd name="connsiteY22" fmla="*/ 300037 h 1328737"/>
                <a:gd name="connsiteX23" fmla="*/ 772873 w 1492011"/>
                <a:gd name="connsiteY23" fmla="*/ 283369 h 1328737"/>
                <a:gd name="connsiteX24" fmla="*/ 768110 w 1492011"/>
                <a:gd name="connsiteY24" fmla="*/ 264318 h 1328737"/>
                <a:gd name="connsiteX25" fmla="*/ 591898 w 1492011"/>
                <a:gd name="connsiteY25" fmla="*/ 240507 h 1328737"/>
                <a:gd name="connsiteX26" fmla="*/ 732391 w 1492011"/>
                <a:gd name="connsiteY26" fmla="*/ 214312 h 1328737"/>
                <a:gd name="connsiteX27" fmla="*/ 972897 w 1492011"/>
                <a:gd name="connsiteY27" fmla="*/ 192881 h 1328737"/>
                <a:gd name="connsiteX28" fmla="*/ 222804 w 1492011"/>
                <a:gd name="connsiteY28" fmla="*/ 130968 h 1328737"/>
                <a:gd name="connsiteX29" fmla="*/ 375204 w 1492011"/>
                <a:gd name="connsiteY29" fmla="*/ 97631 h 1328737"/>
                <a:gd name="connsiteX30" fmla="*/ 256141 w 1492011"/>
                <a:gd name="connsiteY30" fmla="*/ 57150 h 1328737"/>
                <a:gd name="connsiteX31" fmla="*/ 218041 w 1492011"/>
                <a:gd name="connsiteY31" fmla="*/ 42862 h 1328737"/>
                <a:gd name="connsiteX32" fmla="*/ 213279 w 1492011"/>
                <a:gd name="connsiteY32" fmla="*/ 26193 h 1328737"/>
                <a:gd name="connsiteX33" fmla="*/ 296622 w 1492011"/>
                <a:gd name="connsiteY33" fmla="*/ 4762 h 1328737"/>
                <a:gd name="connsiteX34" fmla="*/ 329960 w 1492011"/>
                <a:gd name="connsiteY34" fmla="*/ 0 h 1328737"/>
                <a:gd name="connsiteX35" fmla="*/ 1489629 w 1492011"/>
                <a:gd name="connsiteY35" fmla="*/ 69056 h 1328737"/>
                <a:gd name="connsiteX36" fmla="*/ 1492011 w 1492011"/>
                <a:gd name="connsiteY36" fmla="*/ 164306 h 1328737"/>
                <a:gd name="connsiteX37" fmla="*/ 1484866 w 1492011"/>
                <a:gd name="connsiteY37" fmla="*/ 1328737 h 1328737"/>
                <a:gd name="connsiteX0" fmla="*/ 1484866 w 1492011"/>
                <a:gd name="connsiteY0" fmla="*/ 1323975 h 1323975"/>
                <a:gd name="connsiteX1" fmla="*/ 818116 w 1492011"/>
                <a:gd name="connsiteY1" fmla="*/ 1143000 h 1323975"/>
                <a:gd name="connsiteX2" fmla="*/ 306148 w 1492011"/>
                <a:gd name="connsiteY2" fmla="*/ 976313 h 1323975"/>
                <a:gd name="connsiteX3" fmla="*/ 222803 w 1492011"/>
                <a:gd name="connsiteY3" fmla="*/ 925979 h 1323975"/>
                <a:gd name="connsiteX4" fmla="*/ 172797 w 1492011"/>
                <a:gd name="connsiteY4" fmla="*/ 875974 h 1323975"/>
                <a:gd name="connsiteX5" fmla="*/ 208515 w 1492011"/>
                <a:gd name="connsiteY5" fmla="*/ 797392 h 1323975"/>
                <a:gd name="connsiteX6" fmla="*/ 210897 w 1492011"/>
                <a:gd name="connsiteY6" fmla="*/ 764054 h 1323975"/>
                <a:gd name="connsiteX7" fmla="*/ 201372 w 1492011"/>
                <a:gd name="connsiteY7" fmla="*/ 737861 h 1323975"/>
                <a:gd name="connsiteX8" fmla="*/ 232328 w 1492011"/>
                <a:gd name="connsiteY8" fmla="*/ 699761 h 1323975"/>
                <a:gd name="connsiteX9" fmla="*/ 258522 w 1492011"/>
                <a:gd name="connsiteY9" fmla="*/ 690236 h 1323975"/>
                <a:gd name="connsiteX10" fmla="*/ 234709 w 1492011"/>
                <a:gd name="connsiteY10" fmla="*/ 664041 h 1323975"/>
                <a:gd name="connsiteX11" fmla="*/ 137078 w 1492011"/>
                <a:gd name="connsiteY11" fmla="*/ 609273 h 1323975"/>
                <a:gd name="connsiteX12" fmla="*/ 465692 w 1492011"/>
                <a:gd name="connsiteY12" fmla="*/ 547688 h 1323975"/>
                <a:gd name="connsiteX13" fmla="*/ 44210 w 1492011"/>
                <a:gd name="connsiteY13" fmla="*/ 500062 h 1323975"/>
                <a:gd name="connsiteX14" fmla="*/ 20398 w 1492011"/>
                <a:gd name="connsiteY14" fmla="*/ 483067 h 1323975"/>
                <a:gd name="connsiteX15" fmla="*/ 206135 w 1492011"/>
                <a:gd name="connsiteY15" fmla="*/ 450056 h 1323975"/>
                <a:gd name="connsiteX16" fmla="*/ 391873 w 1492011"/>
                <a:gd name="connsiteY16" fmla="*/ 440531 h 1323975"/>
                <a:gd name="connsiteX17" fmla="*/ 456166 w 1492011"/>
                <a:gd name="connsiteY17" fmla="*/ 423536 h 1323975"/>
                <a:gd name="connsiteX18" fmla="*/ 410923 w 1492011"/>
                <a:gd name="connsiteY18" fmla="*/ 375911 h 1323975"/>
                <a:gd name="connsiteX19" fmla="*/ 246617 w 1492011"/>
                <a:gd name="connsiteY19" fmla="*/ 338137 h 1323975"/>
                <a:gd name="connsiteX20" fmla="*/ 270429 w 1492011"/>
                <a:gd name="connsiteY20" fmla="*/ 314325 h 1323975"/>
                <a:gd name="connsiteX21" fmla="*/ 375204 w 1492011"/>
                <a:gd name="connsiteY21" fmla="*/ 300038 h 1323975"/>
                <a:gd name="connsiteX22" fmla="*/ 627616 w 1492011"/>
                <a:gd name="connsiteY22" fmla="*/ 295275 h 1323975"/>
                <a:gd name="connsiteX23" fmla="*/ 772873 w 1492011"/>
                <a:gd name="connsiteY23" fmla="*/ 278607 h 1323975"/>
                <a:gd name="connsiteX24" fmla="*/ 768110 w 1492011"/>
                <a:gd name="connsiteY24" fmla="*/ 259556 h 1323975"/>
                <a:gd name="connsiteX25" fmla="*/ 591898 w 1492011"/>
                <a:gd name="connsiteY25" fmla="*/ 235745 h 1323975"/>
                <a:gd name="connsiteX26" fmla="*/ 732391 w 1492011"/>
                <a:gd name="connsiteY26" fmla="*/ 209550 h 1323975"/>
                <a:gd name="connsiteX27" fmla="*/ 972897 w 1492011"/>
                <a:gd name="connsiteY27" fmla="*/ 188119 h 1323975"/>
                <a:gd name="connsiteX28" fmla="*/ 222804 w 1492011"/>
                <a:gd name="connsiteY28" fmla="*/ 126206 h 1323975"/>
                <a:gd name="connsiteX29" fmla="*/ 375204 w 1492011"/>
                <a:gd name="connsiteY29" fmla="*/ 92869 h 1323975"/>
                <a:gd name="connsiteX30" fmla="*/ 256141 w 1492011"/>
                <a:gd name="connsiteY30" fmla="*/ 52388 h 1323975"/>
                <a:gd name="connsiteX31" fmla="*/ 218041 w 1492011"/>
                <a:gd name="connsiteY31" fmla="*/ 38100 h 1323975"/>
                <a:gd name="connsiteX32" fmla="*/ 213279 w 1492011"/>
                <a:gd name="connsiteY32" fmla="*/ 21431 h 1323975"/>
                <a:gd name="connsiteX33" fmla="*/ 296622 w 1492011"/>
                <a:gd name="connsiteY33" fmla="*/ 0 h 1323975"/>
                <a:gd name="connsiteX34" fmla="*/ 1489629 w 1492011"/>
                <a:gd name="connsiteY34" fmla="*/ 64294 h 1323975"/>
                <a:gd name="connsiteX35" fmla="*/ 1492011 w 1492011"/>
                <a:gd name="connsiteY35" fmla="*/ 159544 h 1323975"/>
                <a:gd name="connsiteX36" fmla="*/ 1484866 w 1492011"/>
                <a:gd name="connsiteY36" fmla="*/ 1323975 h 1323975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22804 w 1492011"/>
                <a:gd name="connsiteY28" fmla="*/ 104775 h 1302544"/>
                <a:gd name="connsiteX29" fmla="*/ 375204 w 1492011"/>
                <a:gd name="connsiteY29" fmla="*/ 71438 h 1302544"/>
                <a:gd name="connsiteX30" fmla="*/ 256141 w 1492011"/>
                <a:gd name="connsiteY30" fmla="*/ 30957 h 1302544"/>
                <a:gd name="connsiteX31" fmla="*/ 218041 w 1492011"/>
                <a:gd name="connsiteY31" fmla="*/ 16669 h 1302544"/>
                <a:gd name="connsiteX32" fmla="*/ 213279 w 1492011"/>
                <a:gd name="connsiteY32" fmla="*/ 0 h 1302544"/>
                <a:gd name="connsiteX33" fmla="*/ 1489629 w 1492011"/>
                <a:gd name="connsiteY33" fmla="*/ 42863 h 1302544"/>
                <a:gd name="connsiteX34" fmla="*/ 1492011 w 1492011"/>
                <a:gd name="connsiteY34" fmla="*/ 138113 h 1302544"/>
                <a:gd name="connsiteX35" fmla="*/ 1484866 w 1492011"/>
                <a:gd name="connsiteY35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375204 w 1492011"/>
                <a:gd name="connsiteY28" fmla="*/ 71438 h 1302544"/>
                <a:gd name="connsiteX29" fmla="*/ 256141 w 1492011"/>
                <a:gd name="connsiteY29" fmla="*/ 30957 h 1302544"/>
                <a:gd name="connsiteX30" fmla="*/ 218041 w 1492011"/>
                <a:gd name="connsiteY30" fmla="*/ 16669 h 1302544"/>
                <a:gd name="connsiteX31" fmla="*/ 213279 w 1492011"/>
                <a:gd name="connsiteY31" fmla="*/ 0 h 1302544"/>
                <a:gd name="connsiteX32" fmla="*/ 1489629 w 1492011"/>
                <a:gd name="connsiteY32" fmla="*/ 42863 h 1302544"/>
                <a:gd name="connsiteX33" fmla="*/ 1492011 w 1492011"/>
                <a:gd name="connsiteY33" fmla="*/ 138113 h 1302544"/>
                <a:gd name="connsiteX34" fmla="*/ 1484866 w 1492011"/>
                <a:gd name="connsiteY34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56141 w 1492011"/>
                <a:gd name="connsiteY28" fmla="*/ 30957 h 1302544"/>
                <a:gd name="connsiteX29" fmla="*/ 218041 w 1492011"/>
                <a:gd name="connsiteY29" fmla="*/ 16669 h 1302544"/>
                <a:gd name="connsiteX30" fmla="*/ 213279 w 1492011"/>
                <a:gd name="connsiteY30" fmla="*/ 0 h 1302544"/>
                <a:gd name="connsiteX31" fmla="*/ 1489629 w 1492011"/>
                <a:gd name="connsiteY31" fmla="*/ 42863 h 1302544"/>
                <a:gd name="connsiteX32" fmla="*/ 1492011 w 1492011"/>
                <a:gd name="connsiteY32" fmla="*/ 138113 h 1302544"/>
                <a:gd name="connsiteX33" fmla="*/ 1484866 w 1492011"/>
                <a:gd name="connsiteY33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8041 w 1492011"/>
                <a:gd name="connsiteY28" fmla="*/ 16669 h 1302544"/>
                <a:gd name="connsiteX29" fmla="*/ 213279 w 1492011"/>
                <a:gd name="connsiteY29" fmla="*/ 0 h 1302544"/>
                <a:gd name="connsiteX30" fmla="*/ 1489629 w 1492011"/>
                <a:gd name="connsiteY30" fmla="*/ 42863 h 1302544"/>
                <a:gd name="connsiteX31" fmla="*/ 1492011 w 1492011"/>
                <a:gd name="connsiteY31" fmla="*/ 138113 h 1302544"/>
                <a:gd name="connsiteX32" fmla="*/ 1484866 w 1492011"/>
                <a:gd name="connsiteY32" fmla="*/ 1302544 h 1302544"/>
                <a:gd name="connsiteX0" fmla="*/ 1484866 w 1492011"/>
                <a:gd name="connsiteY0" fmla="*/ 1302544 h 1302544"/>
                <a:gd name="connsiteX1" fmla="*/ 818116 w 1492011"/>
                <a:gd name="connsiteY1" fmla="*/ 1121569 h 1302544"/>
                <a:gd name="connsiteX2" fmla="*/ 306148 w 1492011"/>
                <a:gd name="connsiteY2" fmla="*/ 954882 h 1302544"/>
                <a:gd name="connsiteX3" fmla="*/ 222803 w 1492011"/>
                <a:gd name="connsiteY3" fmla="*/ 904548 h 1302544"/>
                <a:gd name="connsiteX4" fmla="*/ 172797 w 1492011"/>
                <a:gd name="connsiteY4" fmla="*/ 854543 h 1302544"/>
                <a:gd name="connsiteX5" fmla="*/ 208515 w 1492011"/>
                <a:gd name="connsiteY5" fmla="*/ 775961 h 1302544"/>
                <a:gd name="connsiteX6" fmla="*/ 210897 w 1492011"/>
                <a:gd name="connsiteY6" fmla="*/ 742623 h 1302544"/>
                <a:gd name="connsiteX7" fmla="*/ 201372 w 1492011"/>
                <a:gd name="connsiteY7" fmla="*/ 716430 h 1302544"/>
                <a:gd name="connsiteX8" fmla="*/ 232328 w 1492011"/>
                <a:gd name="connsiteY8" fmla="*/ 678330 h 1302544"/>
                <a:gd name="connsiteX9" fmla="*/ 258522 w 1492011"/>
                <a:gd name="connsiteY9" fmla="*/ 668805 h 1302544"/>
                <a:gd name="connsiteX10" fmla="*/ 234709 w 1492011"/>
                <a:gd name="connsiteY10" fmla="*/ 642610 h 1302544"/>
                <a:gd name="connsiteX11" fmla="*/ 137078 w 1492011"/>
                <a:gd name="connsiteY11" fmla="*/ 587842 h 1302544"/>
                <a:gd name="connsiteX12" fmla="*/ 465692 w 1492011"/>
                <a:gd name="connsiteY12" fmla="*/ 526257 h 1302544"/>
                <a:gd name="connsiteX13" fmla="*/ 44210 w 1492011"/>
                <a:gd name="connsiteY13" fmla="*/ 478631 h 1302544"/>
                <a:gd name="connsiteX14" fmla="*/ 20398 w 1492011"/>
                <a:gd name="connsiteY14" fmla="*/ 461636 h 1302544"/>
                <a:gd name="connsiteX15" fmla="*/ 206135 w 1492011"/>
                <a:gd name="connsiteY15" fmla="*/ 428625 h 1302544"/>
                <a:gd name="connsiteX16" fmla="*/ 391873 w 1492011"/>
                <a:gd name="connsiteY16" fmla="*/ 419100 h 1302544"/>
                <a:gd name="connsiteX17" fmla="*/ 456166 w 1492011"/>
                <a:gd name="connsiteY17" fmla="*/ 402105 h 1302544"/>
                <a:gd name="connsiteX18" fmla="*/ 410923 w 1492011"/>
                <a:gd name="connsiteY18" fmla="*/ 354480 h 1302544"/>
                <a:gd name="connsiteX19" fmla="*/ 246617 w 1492011"/>
                <a:gd name="connsiteY19" fmla="*/ 316706 h 1302544"/>
                <a:gd name="connsiteX20" fmla="*/ 270429 w 1492011"/>
                <a:gd name="connsiteY20" fmla="*/ 292894 h 1302544"/>
                <a:gd name="connsiteX21" fmla="*/ 375204 w 1492011"/>
                <a:gd name="connsiteY21" fmla="*/ 278607 h 1302544"/>
                <a:gd name="connsiteX22" fmla="*/ 627616 w 1492011"/>
                <a:gd name="connsiteY22" fmla="*/ 273844 h 1302544"/>
                <a:gd name="connsiteX23" fmla="*/ 772873 w 1492011"/>
                <a:gd name="connsiteY23" fmla="*/ 257176 h 1302544"/>
                <a:gd name="connsiteX24" fmla="*/ 768110 w 1492011"/>
                <a:gd name="connsiteY24" fmla="*/ 238125 h 1302544"/>
                <a:gd name="connsiteX25" fmla="*/ 591898 w 1492011"/>
                <a:gd name="connsiteY25" fmla="*/ 214314 h 1302544"/>
                <a:gd name="connsiteX26" fmla="*/ 732391 w 1492011"/>
                <a:gd name="connsiteY26" fmla="*/ 188119 h 1302544"/>
                <a:gd name="connsiteX27" fmla="*/ 972897 w 1492011"/>
                <a:gd name="connsiteY27" fmla="*/ 166688 h 1302544"/>
                <a:gd name="connsiteX28" fmla="*/ 213279 w 1492011"/>
                <a:gd name="connsiteY28" fmla="*/ 0 h 1302544"/>
                <a:gd name="connsiteX29" fmla="*/ 1489629 w 1492011"/>
                <a:gd name="connsiteY29" fmla="*/ 42863 h 1302544"/>
                <a:gd name="connsiteX30" fmla="*/ 1492011 w 1492011"/>
                <a:gd name="connsiteY30" fmla="*/ 138113 h 1302544"/>
                <a:gd name="connsiteX31" fmla="*/ 1484866 w 1492011"/>
                <a:gd name="connsiteY31" fmla="*/ 1302544 h 1302544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489629 w 1492011"/>
                <a:gd name="connsiteY28" fmla="*/ 0 h 1259681"/>
                <a:gd name="connsiteX29" fmla="*/ 1492011 w 1492011"/>
                <a:gd name="connsiteY29" fmla="*/ 95250 h 1259681"/>
                <a:gd name="connsiteX30" fmla="*/ 1484866 w 1492011"/>
                <a:gd name="connsiteY30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489629 w 1492011"/>
                <a:gd name="connsiteY29" fmla="*/ 0 h 1259681"/>
                <a:gd name="connsiteX30" fmla="*/ 1492011 w 1492011"/>
                <a:gd name="connsiteY30" fmla="*/ 95250 h 1259681"/>
                <a:gd name="connsiteX31" fmla="*/ 1484866 w 1492011"/>
                <a:gd name="connsiteY31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489629 w 1492011"/>
                <a:gd name="connsiteY30" fmla="*/ 0 h 1259681"/>
                <a:gd name="connsiteX31" fmla="*/ 1492011 w 1492011"/>
                <a:gd name="connsiteY31" fmla="*/ 95250 h 1259681"/>
                <a:gd name="connsiteX32" fmla="*/ 1484866 w 1492011"/>
                <a:gd name="connsiteY32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89629 w 1492011"/>
                <a:gd name="connsiteY31" fmla="*/ 0 h 1259681"/>
                <a:gd name="connsiteX32" fmla="*/ 1492011 w 1492011"/>
                <a:gd name="connsiteY32" fmla="*/ 95250 h 1259681"/>
                <a:gd name="connsiteX33" fmla="*/ 1484866 w 1492011"/>
                <a:gd name="connsiteY33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84866 w 1492011"/>
                <a:gd name="connsiteY0" fmla="*/ 1259681 h 1259681"/>
                <a:gd name="connsiteX1" fmla="*/ 818116 w 1492011"/>
                <a:gd name="connsiteY1" fmla="*/ 1078706 h 1259681"/>
                <a:gd name="connsiteX2" fmla="*/ 306148 w 1492011"/>
                <a:gd name="connsiteY2" fmla="*/ 912019 h 1259681"/>
                <a:gd name="connsiteX3" fmla="*/ 222803 w 1492011"/>
                <a:gd name="connsiteY3" fmla="*/ 861685 h 1259681"/>
                <a:gd name="connsiteX4" fmla="*/ 172797 w 1492011"/>
                <a:gd name="connsiteY4" fmla="*/ 811680 h 1259681"/>
                <a:gd name="connsiteX5" fmla="*/ 208515 w 1492011"/>
                <a:gd name="connsiteY5" fmla="*/ 733098 h 1259681"/>
                <a:gd name="connsiteX6" fmla="*/ 210897 w 1492011"/>
                <a:gd name="connsiteY6" fmla="*/ 699760 h 1259681"/>
                <a:gd name="connsiteX7" fmla="*/ 201372 w 1492011"/>
                <a:gd name="connsiteY7" fmla="*/ 673567 h 1259681"/>
                <a:gd name="connsiteX8" fmla="*/ 232328 w 1492011"/>
                <a:gd name="connsiteY8" fmla="*/ 635467 h 1259681"/>
                <a:gd name="connsiteX9" fmla="*/ 258522 w 1492011"/>
                <a:gd name="connsiteY9" fmla="*/ 625942 h 1259681"/>
                <a:gd name="connsiteX10" fmla="*/ 234709 w 1492011"/>
                <a:gd name="connsiteY10" fmla="*/ 599747 h 1259681"/>
                <a:gd name="connsiteX11" fmla="*/ 137078 w 1492011"/>
                <a:gd name="connsiteY11" fmla="*/ 544979 h 1259681"/>
                <a:gd name="connsiteX12" fmla="*/ 465692 w 1492011"/>
                <a:gd name="connsiteY12" fmla="*/ 483394 h 1259681"/>
                <a:gd name="connsiteX13" fmla="*/ 44210 w 1492011"/>
                <a:gd name="connsiteY13" fmla="*/ 435768 h 1259681"/>
                <a:gd name="connsiteX14" fmla="*/ 20398 w 1492011"/>
                <a:gd name="connsiteY14" fmla="*/ 418773 h 1259681"/>
                <a:gd name="connsiteX15" fmla="*/ 206135 w 1492011"/>
                <a:gd name="connsiteY15" fmla="*/ 385762 h 1259681"/>
                <a:gd name="connsiteX16" fmla="*/ 391873 w 1492011"/>
                <a:gd name="connsiteY16" fmla="*/ 376237 h 1259681"/>
                <a:gd name="connsiteX17" fmla="*/ 456166 w 1492011"/>
                <a:gd name="connsiteY17" fmla="*/ 359242 h 1259681"/>
                <a:gd name="connsiteX18" fmla="*/ 410923 w 1492011"/>
                <a:gd name="connsiteY18" fmla="*/ 311617 h 1259681"/>
                <a:gd name="connsiteX19" fmla="*/ 246617 w 1492011"/>
                <a:gd name="connsiteY19" fmla="*/ 273843 h 1259681"/>
                <a:gd name="connsiteX20" fmla="*/ 270429 w 1492011"/>
                <a:gd name="connsiteY20" fmla="*/ 250031 h 1259681"/>
                <a:gd name="connsiteX21" fmla="*/ 375204 w 1492011"/>
                <a:gd name="connsiteY21" fmla="*/ 235744 h 1259681"/>
                <a:gd name="connsiteX22" fmla="*/ 627616 w 1492011"/>
                <a:gd name="connsiteY22" fmla="*/ 230981 h 1259681"/>
                <a:gd name="connsiteX23" fmla="*/ 772873 w 1492011"/>
                <a:gd name="connsiteY23" fmla="*/ 214313 h 1259681"/>
                <a:gd name="connsiteX24" fmla="*/ 768110 w 1492011"/>
                <a:gd name="connsiteY24" fmla="*/ 195262 h 1259681"/>
                <a:gd name="connsiteX25" fmla="*/ 591898 w 1492011"/>
                <a:gd name="connsiteY25" fmla="*/ 171451 h 1259681"/>
                <a:gd name="connsiteX26" fmla="*/ 732391 w 1492011"/>
                <a:gd name="connsiteY26" fmla="*/ 145256 h 1259681"/>
                <a:gd name="connsiteX27" fmla="*/ 972897 w 1492011"/>
                <a:gd name="connsiteY27" fmla="*/ 123825 h 1259681"/>
                <a:gd name="connsiteX28" fmla="*/ 1077673 w 1492011"/>
                <a:gd name="connsiteY28" fmla="*/ 83012 h 1259681"/>
                <a:gd name="connsiteX29" fmla="*/ 1122916 w 1492011"/>
                <a:gd name="connsiteY29" fmla="*/ 44912 h 1259681"/>
                <a:gd name="connsiteX30" fmla="*/ 1322941 w 1492011"/>
                <a:gd name="connsiteY30" fmla="*/ 33005 h 1259681"/>
                <a:gd name="connsiteX31" fmla="*/ 1422954 w 1492011"/>
                <a:gd name="connsiteY31" fmla="*/ 25862 h 1259681"/>
                <a:gd name="connsiteX32" fmla="*/ 1489629 w 1492011"/>
                <a:gd name="connsiteY32" fmla="*/ 0 h 1259681"/>
                <a:gd name="connsiteX33" fmla="*/ 1492011 w 1492011"/>
                <a:gd name="connsiteY33" fmla="*/ 95250 h 1259681"/>
                <a:gd name="connsiteX34" fmla="*/ 1484866 w 1492011"/>
                <a:gd name="connsiteY34" fmla="*/ 1259681 h 1259681"/>
                <a:gd name="connsiteX0" fmla="*/ 1494391 w 1494391"/>
                <a:gd name="connsiteY0" fmla="*/ 1259681 h 1259681"/>
                <a:gd name="connsiteX1" fmla="*/ 818116 w 1494391"/>
                <a:gd name="connsiteY1" fmla="*/ 1078706 h 1259681"/>
                <a:gd name="connsiteX2" fmla="*/ 306148 w 1494391"/>
                <a:gd name="connsiteY2" fmla="*/ 912019 h 1259681"/>
                <a:gd name="connsiteX3" fmla="*/ 222803 w 1494391"/>
                <a:gd name="connsiteY3" fmla="*/ 861685 h 1259681"/>
                <a:gd name="connsiteX4" fmla="*/ 172797 w 1494391"/>
                <a:gd name="connsiteY4" fmla="*/ 811680 h 1259681"/>
                <a:gd name="connsiteX5" fmla="*/ 208515 w 1494391"/>
                <a:gd name="connsiteY5" fmla="*/ 733098 h 1259681"/>
                <a:gd name="connsiteX6" fmla="*/ 210897 w 1494391"/>
                <a:gd name="connsiteY6" fmla="*/ 699760 h 1259681"/>
                <a:gd name="connsiteX7" fmla="*/ 201372 w 1494391"/>
                <a:gd name="connsiteY7" fmla="*/ 673567 h 1259681"/>
                <a:gd name="connsiteX8" fmla="*/ 232328 w 1494391"/>
                <a:gd name="connsiteY8" fmla="*/ 635467 h 1259681"/>
                <a:gd name="connsiteX9" fmla="*/ 258522 w 1494391"/>
                <a:gd name="connsiteY9" fmla="*/ 625942 h 1259681"/>
                <a:gd name="connsiteX10" fmla="*/ 234709 w 1494391"/>
                <a:gd name="connsiteY10" fmla="*/ 599747 h 1259681"/>
                <a:gd name="connsiteX11" fmla="*/ 137078 w 1494391"/>
                <a:gd name="connsiteY11" fmla="*/ 544979 h 1259681"/>
                <a:gd name="connsiteX12" fmla="*/ 465692 w 1494391"/>
                <a:gd name="connsiteY12" fmla="*/ 483394 h 1259681"/>
                <a:gd name="connsiteX13" fmla="*/ 44210 w 1494391"/>
                <a:gd name="connsiteY13" fmla="*/ 435768 h 1259681"/>
                <a:gd name="connsiteX14" fmla="*/ 20398 w 1494391"/>
                <a:gd name="connsiteY14" fmla="*/ 418773 h 1259681"/>
                <a:gd name="connsiteX15" fmla="*/ 206135 w 1494391"/>
                <a:gd name="connsiteY15" fmla="*/ 385762 h 1259681"/>
                <a:gd name="connsiteX16" fmla="*/ 391873 w 1494391"/>
                <a:gd name="connsiteY16" fmla="*/ 376237 h 1259681"/>
                <a:gd name="connsiteX17" fmla="*/ 456166 w 1494391"/>
                <a:gd name="connsiteY17" fmla="*/ 359242 h 1259681"/>
                <a:gd name="connsiteX18" fmla="*/ 410923 w 1494391"/>
                <a:gd name="connsiteY18" fmla="*/ 311617 h 1259681"/>
                <a:gd name="connsiteX19" fmla="*/ 246617 w 1494391"/>
                <a:gd name="connsiteY19" fmla="*/ 273843 h 1259681"/>
                <a:gd name="connsiteX20" fmla="*/ 270429 w 1494391"/>
                <a:gd name="connsiteY20" fmla="*/ 250031 h 1259681"/>
                <a:gd name="connsiteX21" fmla="*/ 375204 w 1494391"/>
                <a:gd name="connsiteY21" fmla="*/ 235744 h 1259681"/>
                <a:gd name="connsiteX22" fmla="*/ 627616 w 1494391"/>
                <a:gd name="connsiteY22" fmla="*/ 230981 h 1259681"/>
                <a:gd name="connsiteX23" fmla="*/ 772873 w 1494391"/>
                <a:gd name="connsiteY23" fmla="*/ 214313 h 1259681"/>
                <a:gd name="connsiteX24" fmla="*/ 768110 w 1494391"/>
                <a:gd name="connsiteY24" fmla="*/ 195262 h 1259681"/>
                <a:gd name="connsiteX25" fmla="*/ 591898 w 1494391"/>
                <a:gd name="connsiteY25" fmla="*/ 171451 h 1259681"/>
                <a:gd name="connsiteX26" fmla="*/ 732391 w 1494391"/>
                <a:gd name="connsiteY26" fmla="*/ 145256 h 1259681"/>
                <a:gd name="connsiteX27" fmla="*/ 972897 w 1494391"/>
                <a:gd name="connsiteY27" fmla="*/ 123825 h 1259681"/>
                <a:gd name="connsiteX28" fmla="*/ 1077673 w 1494391"/>
                <a:gd name="connsiteY28" fmla="*/ 83012 h 1259681"/>
                <a:gd name="connsiteX29" fmla="*/ 1122916 w 1494391"/>
                <a:gd name="connsiteY29" fmla="*/ 44912 h 1259681"/>
                <a:gd name="connsiteX30" fmla="*/ 1322941 w 1494391"/>
                <a:gd name="connsiteY30" fmla="*/ 33005 h 1259681"/>
                <a:gd name="connsiteX31" fmla="*/ 1422954 w 1494391"/>
                <a:gd name="connsiteY31" fmla="*/ 25862 h 1259681"/>
                <a:gd name="connsiteX32" fmla="*/ 1489629 w 1494391"/>
                <a:gd name="connsiteY32" fmla="*/ 0 h 1259681"/>
                <a:gd name="connsiteX33" fmla="*/ 1492011 w 1494391"/>
                <a:gd name="connsiteY33" fmla="*/ 95250 h 1259681"/>
                <a:gd name="connsiteX34" fmla="*/ 1494391 w 1494391"/>
                <a:gd name="connsiteY34" fmla="*/ 1259681 h 1259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94391" h="1259681">
                  <a:moveTo>
                    <a:pt x="1494391" y="1259681"/>
                  </a:moveTo>
                  <a:cubicBezTo>
                    <a:pt x="1219753" y="1182688"/>
                    <a:pt x="937972" y="1119981"/>
                    <a:pt x="818116" y="1078706"/>
                  </a:cubicBezTo>
                  <a:lnTo>
                    <a:pt x="306148" y="912019"/>
                  </a:lnTo>
                  <a:cubicBezTo>
                    <a:pt x="272016" y="886510"/>
                    <a:pt x="261697" y="889575"/>
                    <a:pt x="222803" y="861685"/>
                  </a:cubicBezTo>
                  <a:cubicBezTo>
                    <a:pt x="199784" y="843429"/>
                    <a:pt x="169622" y="834699"/>
                    <a:pt x="172797" y="811680"/>
                  </a:cubicBezTo>
                  <a:cubicBezTo>
                    <a:pt x="174384" y="785486"/>
                    <a:pt x="199784" y="759292"/>
                    <a:pt x="208515" y="733098"/>
                  </a:cubicBezTo>
                  <a:cubicBezTo>
                    <a:pt x="210896" y="721985"/>
                    <a:pt x="208516" y="710873"/>
                    <a:pt x="210897" y="699760"/>
                  </a:cubicBezTo>
                  <a:cubicBezTo>
                    <a:pt x="214866" y="691029"/>
                    <a:pt x="197403" y="682298"/>
                    <a:pt x="201372" y="673567"/>
                  </a:cubicBezTo>
                  <a:cubicBezTo>
                    <a:pt x="211691" y="649754"/>
                    <a:pt x="222009" y="659280"/>
                    <a:pt x="232328" y="635467"/>
                  </a:cubicBezTo>
                  <a:cubicBezTo>
                    <a:pt x="240265" y="615623"/>
                    <a:pt x="236297" y="631498"/>
                    <a:pt x="258522" y="625942"/>
                  </a:cubicBezTo>
                  <a:cubicBezTo>
                    <a:pt x="261697" y="607686"/>
                    <a:pt x="262490" y="598953"/>
                    <a:pt x="234709" y="599747"/>
                  </a:cubicBezTo>
                  <a:cubicBezTo>
                    <a:pt x="230740" y="588238"/>
                    <a:pt x="129537" y="558815"/>
                    <a:pt x="137078" y="544979"/>
                  </a:cubicBezTo>
                  <a:cubicBezTo>
                    <a:pt x="144619" y="531143"/>
                    <a:pt x="472042" y="504771"/>
                    <a:pt x="465692" y="483394"/>
                  </a:cubicBezTo>
                  <a:lnTo>
                    <a:pt x="44210" y="435768"/>
                  </a:lnTo>
                  <a:cubicBezTo>
                    <a:pt x="-21275" y="423014"/>
                    <a:pt x="-239" y="432267"/>
                    <a:pt x="20398" y="418773"/>
                  </a:cubicBezTo>
                  <a:cubicBezTo>
                    <a:pt x="41035" y="405279"/>
                    <a:pt x="189466" y="401186"/>
                    <a:pt x="206135" y="385762"/>
                  </a:cubicBezTo>
                  <a:cubicBezTo>
                    <a:pt x="248204" y="386556"/>
                    <a:pt x="390286" y="387349"/>
                    <a:pt x="391873" y="376237"/>
                  </a:cubicBezTo>
                  <a:cubicBezTo>
                    <a:pt x="367267" y="365016"/>
                    <a:pt x="480772" y="370463"/>
                    <a:pt x="456166" y="359242"/>
                  </a:cubicBezTo>
                  <a:cubicBezTo>
                    <a:pt x="414097" y="348923"/>
                    <a:pt x="452992" y="321936"/>
                    <a:pt x="410923" y="311617"/>
                  </a:cubicBezTo>
                  <a:lnTo>
                    <a:pt x="246617" y="273843"/>
                  </a:lnTo>
                  <a:lnTo>
                    <a:pt x="270429" y="250031"/>
                  </a:lnTo>
                  <a:lnTo>
                    <a:pt x="375204" y="235744"/>
                  </a:lnTo>
                  <a:lnTo>
                    <a:pt x="627616" y="230981"/>
                  </a:lnTo>
                  <a:lnTo>
                    <a:pt x="772873" y="214313"/>
                  </a:lnTo>
                  <a:lnTo>
                    <a:pt x="768110" y="195262"/>
                  </a:lnTo>
                  <a:lnTo>
                    <a:pt x="591898" y="171451"/>
                  </a:lnTo>
                  <a:lnTo>
                    <a:pt x="732391" y="145256"/>
                  </a:lnTo>
                  <a:lnTo>
                    <a:pt x="972897" y="123825"/>
                  </a:lnTo>
                  <a:cubicBezTo>
                    <a:pt x="1022110" y="111808"/>
                    <a:pt x="1028460" y="95029"/>
                    <a:pt x="1077673" y="83012"/>
                  </a:cubicBezTo>
                  <a:cubicBezTo>
                    <a:pt x="1101485" y="79043"/>
                    <a:pt x="1099104" y="48881"/>
                    <a:pt x="1122916" y="44912"/>
                  </a:cubicBezTo>
                  <a:cubicBezTo>
                    <a:pt x="1183241" y="36974"/>
                    <a:pt x="1262616" y="40943"/>
                    <a:pt x="1322941" y="33005"/>
                  </a:cubicBezTo>
                  <a:cubicBezTo>
                    <a:pt x="1353897" y="25861"/>
                    <a:pt x="1391998" y="33006"/>
                    <a:pt x="1422954" y="25862"/>
                  </a:cubicBezTo>
                  <a:lnTo>
                    <a:pt x="1489629" y="0"/>
                  </a:lnTo>
                  <a:lnTo>
                    <a:pt x="1492011" y="95250"/>
                  </a:lnTo>
                  <a:cubicBezTo>
                    <a:pt x="1492011" y="611981"/>
                    <a:pt x="1494391" y="742950"/>
                    <a:pt x="1494391" y="1259681"/>
                  </a:cubicBezTo>
                  <a:close/>
                </a:path>
              </a:pathLst>
            </a:custGeom>
            <a:solidFill>
              <a:srgbClr val="00B050">
                <a:alpha val="75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10"/>
            <p:cNvSpPr txBox="1">
              <a:spLocks noChangeArrowheads="1"/>
            </p:cNvSpPr>
            <p:nvPr/>
          </p:nvSpPr>
          <p:spPr bwMode="auto">
            <a:xfrm>
              <a:off x="301979" y="6228406"/>
              <a:ext cx="385762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200" dirty="0" err="1">
                  <a:solidFill>
                    <a:srgbClr val="B0BB8B"/>
                  </a:solidFill>
                </a:rPr>
                <a:t>Achkar</a:t>
              </a:r>
              <a:r>
                <a:rPr lang="en-US" sz="1200" dirty="0">
                  <a:solidFill>
                    <a:srgbClr val="B0BB8B"/>
                  </a:solidFill>
                </a:rPr>
                <a:t> </a:t>
              </a:r>
              <a:r>
                <a:rPr lang="en-US" sz="1200" i="1" dirty="0">
                  <a:solidFill>
                    <a:srgbClr val="B0BB8B"/>
                  </a:solidFill>
                </a:rPr>
                <a:t>et al.</a:t>
              </a:r>
              <a:r>
                <a:rPr lang="en-US" sz="1200" dirty="0">
                  <a:solidFill>
                    <a:srgbClr val="B0BB8B"/>
                  </a:solidFill>
                </a:rPr>
                <a:t>, Nucl.Phys.B434, 503 (1995)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2153252" y="4979166"/>
              <a:ext cx="280987" cy="21748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Effective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μ</m:t>
                          </m:r>
                        </m:sub>
                      </m:sSub>
                      <m:r>
                        <a:rPr lang="en-US" sz="1200" i="1" smtClean="0">
                          <a:solidFill>
                            <a:srgbClr val="FF6600"/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200" i="1" smtClean="0">
                                  <a:solidFill>
                                    <a:srgbClr val="FF6600"/>
                                  </a:solidFill>
                                  <a:latin typeface="Cambria Math"/>
                                </a:rPr>
                                <m:t>ν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solidFill>
                                <a:srgbClr val="FF66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a14:m>
                  <a:r>
                    <a:rPr lang="en-US" sz="1200" dirty="0" smtClean="0">
                      <a:solidFill>
                        <a:srgbClr val="FF6600"/>
                      </a:solidFill>
                    </a:rPr>
                    <a:t> under </a:t>
                  </a:r>
                </a:p>
                <a:p>
                  <a:r>
                    <a:rPr lang="en-US" sz="1200" dirty="0" smtClean="0">
                      <a:solidFill>
                        <a:srgbClr val="FF6600"/>
                      </a:solidFill>
                    </a:rPr>
                    <a:t>certain assumptions  </a:t>
                  </a:r>
                  <a:endParaRPr lang="en-US" sz="1200" dirty="0">
                    <a:solidFill>
                      <a:srgbClr val="FF66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3924" y="5338069"/>
                  <a:ext cx="1536252" cy="66229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642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/>
          <p:cNvGrpSpPr/>
          <p:nvPr/>
        </p:nvGrpSpPr>
        <p:grpSpPr>
          <a:xfrm>
            <a:off x="616659" y="3619022"/>
            <a:ext cx="3571438" cy="2853103"/>
            <a:chOff x="224444" y="3619022"/>
            <a:chExt cx="3571438" cy="2853103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148" y="4014336"/>
              <a:ext cx="2457789" cy="2457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1039091" y="5466561"/>
              <a:ext cx="13632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 err="1" smtClean="0">
                  <a:solidFill>
                    <a:srgbClr val="B0BB8B"/>
                  </a:solidFill>
                </a:rPr>
                <a:t>Phys.Rev.Lett</a:t>
              </a:r>
              <a:r>
                <a:rPr lang="en-US" altLang="en-US" sz="1200" dirty="0">
                  <a:solidFill>
                    <a:srgbClr val="B0BB8B"/>
                  </a:solidFill>
                </a:rPr>
                <a:t>. 98, 231801 (2007)</a:t>
              </a:r>
            </a:p>
          </p:txBody>
        </p:sp>
        <p:sp>
          <p:nvSpPr>
            <p:cNvPr id="28" name="Text Box 3"/>
            <p:cNvSpPr txBox="1">
              <a:spLocks noChangeArrowheads="1"/>
            </p:cNvSpPr>
            <p:nvPr/>
          </p:nvSpPr>
          <p:spPr bwMode="auto">
            <a:xfrm>
              <a:off x="224444" y="3619022"/>
              <a:ext cx="35714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dirty="0" err="1">
                  <a:solidFill>
                    <a:srgbClr val="2A3674"/>
                  </a:solidFill>
                  <a:cs typeface="+mn-cs"/>
                </a:rPr>
                <a:t>MiniBooNE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(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l-GR" baseline="-25000" dirty="0" smtClean="0">
                  <a:solidFill>
                    <a:srgbClr val="2A3674"/>
                  </a:solidFill>
                  <a:cs typeface="+mn-cs"/>
                </a:rPr>
                <a:t>μ</a:t>
              </a:r>
              <a:r>
                <a:rPr lang="en-US" baseline="-25000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→</a:t>
              </a:r>
              <a:r>
                <a:rPr lang="el-GR" dirty="0" smtClean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l-GR" dirty="0">
                  <a:solidFill>
                    <a:srgbClr val="2A3674"/>
                  </a:solidFill>
                  <a:cs typeface="+mn-cs"/>
                </a:rPr>
                <a:t>ν</a:t>
              </a:r>
              <a:r>
                <a:rPr lang="en-US" baseline="-25000" dirty="0">
                  <a:solidFill>
                    <a:srgbClr val="2A3674"/>
                  </a:solidFill>
                  <a:cs typeface="+mn-cs"/>
                </a:rPr>
                <a:t>e</a:t>
              </a:r>
              <a:r>
                <a:rPr lang="en-US" dirty="0">
                  <a:solidFill>
                    <a:srgbClr val="2A3674"/>
                  </a:solidFill>
                  <a:cs typeface="+mn-cs"/>
                </a:rPr>
                <a:t> </a:t>
              </a:r>
              <a:r>
                <a:rPr lang="en-US" dirty="0" smtClean="0">
                  <a:solidFill>
                    <a:srgbClr val="2A3674"/>
                  </a:solidFill>
                  <a:cs typeface="+mn-cs"/>
                </a:rPr>
                <a:t> Appearance)</a:t>
              </a:r>
              <a:endParaRPr lang="en-US" dirty="0">
                <a:solidFill>
                  <a:srgbClr val="2A3674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77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14425" y="2625196"/>
            <a:ext cx="475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         +         +          = 1 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2A3674"/>
                </a:solidFill>
              </a:rPr>
              <a:t>(PMNS </a:t>
            </a:r>
            <a:r>
              <a:rPr lang="en-US" sz="2000" dirty="0" err="1" smtClean="0">
                <a:solidFill>
                  <a:srgbClr val="2A3674"/>
                </a:solidFill>
              </a:rPr>
              <a:t>Unitarty</a:t>
            </a:r>
            <a:r>
              <a:rPr lang="en-US" sz="2000" dirty="0" smtClean="0">
                <a:solidFill>
                  <a:srgbClr val="2A3674"/>
                </a:solidFill>
              </a:rPr>
              <a:t>)</a:t>
            </a:r>
            <a:endParaRPr lang="en-US" sz="2000" b="1" dirty="0">
              <a:solidFill>
                <a:srgbClr val="2A3674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5950" y="4892133"/>
            <a:ext cx="4883150" cy="406400"/>
            <a:chOff x="388" y="3295"/>
            <a:chExt cx="3076" cy="256"/>
          </a:xfrm>
        </p:grpSpPr>
        <p:sp>
          <p:nvSpPr>
            <p:cNvPr id="12342" name="Text Box 6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=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μ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+ </a:t>
              </a:r>
              <a:r>
                <a:rPr lang="en-US" altLang="en-US" dirty="0" err="1">
                  <a:solidFill>
                    <a:srgbClr val="2A3674"/>
                  </a:solidFill>
                  <a:cs typeface="Times New Roman" pitchFamily="18" charset="0"/>
                </a:rPr>
                <a:t>P</a:t>
              </a:r>
              <a:r>
                <a:rPr lang="en-US" altLang="en-US" baseline="-25000" dirty="0" err="1">
                  <a:solidFill>
                    <a:srgbClr val="2A3674"/>
                  </a:solidFill>
                  <a:cs typeface="Times New Roman" pitchFamily="18" charset="0"/>
                </a:rPr>
                <a:t>e</a:t>
              </a:r>
              <a:r>
                <a:rPr lang="el-GR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τ</a:t>
              </a:r>
              <a:endParaRPr lang="el-GR" altLang="en-US" dirty="0">
                <a:solidFill>
                  <a:srgbClr val="2A3674"/>
                </a:solidFill>
                <a:cs typeface="Times New Roman" pitchFamily="18" charset="0"/>
              </a:endParaRPr>
            </a:p>
          </p:txBody>
        </p:sp>
        <p:sp>
          <p:nvSpPr>
            <p:cNvPr id="12343" name="Line 7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615950" y="4892139"/>
            <a:ext cx="4883150" cy="461963"/>
            <a:chOff x="388" y="3295"/>
            <a:chExt cx="3076" cy="291"/>
          </a:xfrm>
        </p:grpSpPr>
        <p:sp>
          <p:nvSpPr>
            <p:cNvPr id="12312" name="Text Box 3"/>
            <p:cNvSpPr txBox="1">
              <a:spLocks noChangeArrowheads="1"/>
            </p:cNvSpPr>
            <p:nvPr/>
          </p:nvSpPr>
          <p:spPr bwMode="auto">
            <a:xfrm>
              <a:off x="388" y="3295"/>
              <a:ext cx="3076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2A3674"/>
                  </a:solidFill>
                </a:rPr>
                <a:t>P</a:t>
              </a:r>
              <a:r>
                <a:rPr lang="en-US" altLang="en-US" baseline="-25000" dirty="0">
                  <a:solidFill>
                    <a:srgbClr val="2A3674"/>
                  </a:solidFill>
                </a:rPr>
                <a:t>ee</a:t>
              </a:r>
              <a:r>
                <a:rPr lang="en-US" altLang="en-US" dirty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≈ P</a:t>
              </a:r>
              <a:r>
                <a:rPr lang="en-US" altLang="en-US" baseline="-25000" dirty="0">
                  <a:solidFill>
                    <a:srgbClr val="2A3674"/>
                  </a:solidFill>
                  <a:cs typeface="Times New Roman" pitchFamily="18" charset="0"/>
                </a:rPr>
                <a:t>es</a:t>
              </a:r>
              <a:r>
                <a:rPr lang="en-US" altLang="en-US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12313" name="Line 4"/>
            <p:cNvSpPr>
              <a:spLocks noChangeShapeType="1"/>
            </p:cNvSpPr>
            <p:nvPr/>
          </p:nvSpPr>
          <p:spPr bwMode="auto">
            <a:xfrm>
              <a:off x="550" y="3456"/>
              <a:ext cx="61" cy="95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1711316" y="4893716"/>
            <a:ext cx="397828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9144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= 4</a:t>
            </a:r>
            <a:r>
              <a:rPr lang="en-US" altLang="en-US" dirty="0" smtClean="0">
                <a:solidFill>
                  <a:srgbClr val="0000FF"/>
                </a:solidFill>
              </a:rPr>
              <a:t>U</a:t>
            </a:r>
            <a:r>
              <a:rPr lang="en-US" altLang="en-US" baseline="-25000" dirty="0" smtClean="0">
                <a:solidFill>
                  <a:srgbClr val="0000FF"/>
                </a:solidFill>
              </a:rPr>
              <a:t>e4</a:t>
            </a:r>
            <a:r>
              <a:rPr lang="en-US" alt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800080"/>
                </a:solidFill>
              </a:rPr>
              <a:t>U</a:t>
            </a:r>
            <a:r>
              <a:rPr lang="en-US" altLang="en-US" baseline="-25000" dirty="0">
                <a:solidFill>
                  <a:srgbClr val="800080"/>
                </a:solidFill>
                <a:cs typeface="Times New Roman" pitchFamily="18" charset="0"/>
              </a:rPr>
              <a:t>s4</a:t>
            </a:r>
            <a:r>
              <a:rPr lang="en-US" altLang="en-US" baseline="30000" dirty="0">
                <a:solidFill>
                  <a:srgbClr val="800080"/>
                </a:solidFill>
                <a:cs typeface="Times New Roman" pitchFamily="18" charset="0"/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  <a:cs typeface="Times New Roman" pitchFamily="18" charset="0"/>
              </a:rPr>
              <a:t> </a:t>
            </a: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0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  <a:endParaRPr lang="el-GR" altLang="en-US" dirty="0">
              <a:solidFill>
                <a:srgbClr val="2A3674"/>
              </a:solidFill>
            </a:endParaRP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7740650" y="5086115"/>
            <a:ext cx="1403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Atmospheric</a:t>
            </a:r>
          </a:p>
        </p:txBody>
      </p:sp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7740650" y="3317819"/>
            <a:ext cx="1600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>
                <a:solidFill>
                  <a:srgbClr val="2A3674"/>
                </a:solidFill>
              </a:rPr>
              <a:t>Sterile</a:t>
            </a:r>
          </a:p>
        </p:txBody>
      </p:sp>
      <p:grpSp>
        <p:nvGrpSpPr>
          <p:cNvPr id="12293" name="Group 10"/>
          <p:cNvGrpSpPr>
            <a:grpSpLocks/>
          </p:cNvGrpSpPr>
          <p:nvPr/>
        </p:nvGrpSpPr>
        <p:grpSpPr bwMode="auto">
          <a:xfrm>
            <a:off x="5759450" y="2088648"/>
            <a:ext cx="3232150" cy="4367217"/>
            <a:chOff x="3628" y="889"/>
            <a:chExt cx="2036" cy="2751"/>
          </a:xfrm>
        </p:grpSpPr>
        <p:sp>
          <p:nvSpPr>
            <p:cNvPr id="12327" name="Rectangle 11"/>
            <p:cNvSpPr>
              <a:spLocks noChangeArrowheads="1"/>
            </p:cNvSpPr>
            <p:nvPr/>
          </p:nvSpPr>
          <p:spPr bwMode="auto">
            <a:xfrm>
              <a:off x="3628" y="3310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28" name="Rectangle 12"/>
            <p:cNvSpPr>
              <a:spLocks noChangeArrowheads="1"/>
            </p:cNvSpPr>
            <p:nvPr/>
          </p:nvSpPr>
          <p:spPr bwMode="auto">
            <a:xfrm>
              <a:off x="4876" y="3287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21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29" name="Text Box 13"/>
            <p:cNvSpPr txBox="1">
              <a:spLocks noChangeArrowheads="1"/>
            </p:cNvSpPr>
            <p:nvPr/>
          </p:nvSpPr>
          <p:spPr bwMode="auto">
            <a:xfrm>
              <a:off x="3628" y="2521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0" name="Rectangle 14"/>
            <p:cNvSpPr>
              <a:spLocks noChangeArrowheads="1"/>
            </p:cNvSpPr>
            <p:nvPr/>
          </p:nvSpPr>
          <p:spPr bwMode="auto">
            <a:xfrm>
              <a:off x="3635" y="3166"/>
              <a:ext cx="35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1" name="AutoShape 15"/>
            <p:cNvSpPr>
              <a:spLocks/>
            </p:cNvSpPr>
            <p:nvPr/>
          </p:nvSpPr>
          <p:spPr bwMode="auto">
            <a:xfrm>
              <a:off x="4636" y="2742"/>
              <a:ext cx="144" cy="641"/>
            </a:xfrm>
            <a:prstGeom prst="rightBrace">
              <a:avLst>
                <a:gd name="adj1" fmla="val 39717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2" name="AutoShape 16"/>
            <p:cNvSpPr>
              <a:spLocks/>
            </p:cNvSpPr>
            <p:nvPr/>
          </p:nvSpPr>
          <p:spPr bwMode="auto">
            <a:xfrm>
              <a:off x="4636" y="3414"/>
              <a:ext cx="144" cy="96"/>
            </a:xfrm>
            <a:prstGeom prst="rightBrace">
              <a:avLst>
                <a:gd name="adj1" fmla="val 17707"/>
                <a:gd name="adj2" fmla="val 54782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3" name="Text Box 17"/>
            <p:cNvSpPr txBox="1">
              <a:spLocks noChangeArrowheads="1"/>
            </p:cNvSpPr>
            <p:nvPr/>
          </p:nvSpPr>
          <p:spPr bwMode="auto">
            <a:xfrm>
              <a:off x="4876" y="2882"/>
              <a:ext cx="78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32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34" name="Text Box 18"/>
            <p:cNvSpPr txBox="1">
              <a:spLocks noChangeArrowheads="1"/>
            </p:cNvSpPr>
            <p:nvPr/>
          </p:nvSpPr>
          <p:spPr bwMode="auto">
            <a:xfrm>
              <a:off x="3628" y="889"/>
              <a:ext cx="38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4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335" name="AutoShape 19"/>
            <p:cNvSpPr>
              <a:spLocks/>
            </p:cNvSpPr>
            <p:nvPr/>
          </p:nvSpPr>
          <p:spPr bwMode="auto">
            <a:xfrm>
              <a:off x="4636" y="1110"/>
              <a:ext cx="144" cy="1603"/>
            </a:xfrm>
            <a:prstGeom prst="rightBrace">
              <a:avLst>
                <a:gd name="adj1" fmla="val 34224"/>
                <a:gd name="adj2" fmla="val 52759"/>
              </a:avLst>
            </a:prstGeom>
            <a:noFill/>
            <a:ln w="31750">
              <a:solidFill>
                <a:srgbClr val="729F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36" name="Text Box 20"/>
            <p:cNvSpPr txBox="1">
              <a:spLocks noChangeArrowheads="1"/>
            </p:cNvSpPr>
            <p:nvPr/>
          </p:nvSpPr>
          <p:spPr bwMode="auto">
            <a:xfrm>
              <a:off x="4858" y="1785"/>
              <a:ext cx="736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dirty="0" smtClean="0">
                  <a:solidFill>
                    <a:srgbClr val="660000"/>
                  </a:solidFill>
                  <a:latin typeface="Symbol" pitchFamily="18" charset="2"/>
                </a:rPr>
                <a:t>D</a:t>
              </a:r>
              <a:r>
                <a:rPr lang="en-US" altLang="en-US" sz="2800" i="1" dirty="0" smtClean="0">
                  <a:solidFill>
                    <a:srgbClr val="660000"/>
                  </a:solidFill>
                </a:rPr>
                <a:t>m</a:t>
              </a:r>
              <a:r>
                <a:rPr lang="en-US" altLang="en-US" sz="2800" baseline="-25000" dirty="0" smtClean="0">
                  <a:solidFill>
                    <a:srgbClr val="660000"/>
                  </a:solidFill>
                </a:rPr>
                <a:t>43</a:t>
              </a:r>
              <a:r>
                <a:rPr lang="en-US" altLang="en-US" sz="2800" baseline="30000" dirty="0" smtClean="0">
                  <a:solidFill>
                    <a:srgbClr val="660000"/>
                  </a:solidFill>
                </a:rPr>
                <a:t>2</a:t>
              </a:r>
              <a:endParaRPr lang="en-US" altLang="en-US" sz="2800" baseline="30000" dirty="0">
                <a:solidFill>
                  <a:srgbClr val="660000"/>
                </a:solidFill>
              </a:endParaRPr>
            </a:p>
          </p:txBody>
        </p:sp>
        <p:sp>
          <p:nvSpPr>
            <p:cNvPr id="12337" name="Text Box 21"/>
            <p:cNvSpPr txBox="1">
              <a:spLocks noChangeArrowheads="1"/>
            </p:cNvSpPr>
            <p:nvPr/>
          </p:nvSpPr>
          <p:spPr bwMode="auto">
            <a:xfrm>
              <a:off x="4876" y="3210"/>
              <a:ext cx="57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800" dirty="0">
                  <a:solidFill>
                    <a:srgbClr val="2A3674"/>
                  </a:solidFill>
                </a:rPr>
                <a:t>Solar</a:t>
              </a:r>
            </a:p>
          </p:txBody>
        </p:sp>
        <p:pic>
          <p:nvPicPr>
            <p:cNvPr id="12338" name="Picture 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108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9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8" y="2714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0" name="Picture 2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397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1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" y="3492"/>
              <a:ext cx="600" cy="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188" y="2096557"/>
            <a:ext cx="17145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138" y="2398210"/>
            <a:ext cx="952500" cy="4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0" y="47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Relating Appearance and Disappearance Probabilities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85788" y="2212445"/>
            <a:ext cx="2901950" cy="809625"/>
            <a:chOff x="369" y="1415"/>
            <a:chExt cx="1828" cy="510"/>
          </a:xfrm>
        </p:grpSpPr>
        <p:sp>
          <p:nvSpPr>
            <p:cNvPr id="12319" name="Text Box 30"/>
            <p:cNvSpPr txBox="1">
              <a:spLocks noChangeArrowheads="1"/>
            </p:cNvSpPr>
            <p:nvPr/>
          </p:nvSpPr>
          <p:spPr bwMode="auto">
            <a:xfrm>
              <a:off x="369" y="1637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00FF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0000FF"/>
                  </a:solidFill>
                </a:rPr>
                <a:t>e4</a:t>
              </a:r>
              <a:r>
                <a:rPr lang="en-US" altLang="en-US" baseline="30000" dirty="0">
                  <a:solidFill>
                    <a:srgbClr val="0000FF"/>
                  </a:solidFill>
                </a:rPr>
                <a:t>2</a:t>
              </a:r>
              <a:endParaRPr lang="en-US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12320" name="Text Box 31"/>
            <p:cNvSpPr txBox="1">
              <a:spLocks noChangeArrowheads="1"/>
            </p:cNvSpPr>
            <p:nvPr/>
          </p:nvSpPr>
          <p:spPr bwMode="auto">
            <a:xfrm>
              <a:off x="822" y="1633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0080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008000"/>
                  </a:solidFill>
                  <a:cs typeface="Times New Roman" pitchFamily="18" charset="0"/>
                </a:rPr>
                <a:t>μ</a:t>
              </a:r>
              <a:r>
                <a:rPr lang="en-US" altLang="en-US" baseline="-25000" dirty="0">
                  <a:solidFill>
                    <a:srgbClr val="0080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008000"/>
                  </a:solidFill>
                </a:rPr>
                <a:t>2</a:t>
              </a:r>
              <a:endParaRPr lang="en-US" altLang="en-US" dirty="0">
                <a:solidFill>
                  <a:srgbClr val="008000"/>
                </a:solidFill>
              </a:endParaRPr>
            </a:p>
          </p:txBody>
        </p:sp>
        <p:sp>
          <p:nvSpPr>
            <p:cNvPr id="12321" name="Text Box 32"/>
            <p:cNvSpPr txBox="1">
              <a:spLocks noChangeArrowheads="1"/>
            </p:cNvSpPr>
            <p:nvPr/>
          </p:nvSpPr>
          <p:spPr bwMode="auto">
            <a:xfrm>
              <a:off x="1260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6600"/>
                  </a:solidFill>
                </a:rPr>
                <a:t>U</a:t>
              </a:r>
              <a:r>
                <a:rPr lang="el-GR" altLang="en-US" baseline="-25000" dirty="0">
                  <a:solidFill>
                    <a:srgbClr val="FF6600"/>
                  </a:solidFill>
                  <a:cs typeface="Times New Roman" pitchFamily="18" charset="0"/>
                </a:rPr>
                <a:t>τ</a:t>
              </a:r>
              <a:r>
                <a:rPr lang="en-US" altLang="en-US" baseline="-25000" dirty="0">
                  <a:solidFill>
                    <a:srgbClr val="FF6600"/>
                  </a:solidFill>
                </a:rPr>
                <a:t>4</a:t>
              </a:r>
              <a:r>
                <a:rPr lang="en-US" altLang="en-US" baseline="30000" dirty="0">
                  <a:solidFill>
                    <a:srgbClr val="FF6600"/>
                  </a:solidFill>
                </a:rPr>
                <a:t>2</a:t>
              </a:r>
              <a:endParaRPr lang="en-US" altLang="en-US" dirty="0">
                <a:solidFill>
                  <a:srgbClr val="FF6600"/>
                </a:solidFill>
              </a:endParaRPr>
            </a:p>
          </p:txBody>
        </p:sp>
        <p:sp>
          <p:nvSpPr>
            <p:cNvPr id="12322" name="Text Box 33"/>
            <p:cNvSpPr txBox="1">
              <a:spLocks noChangeArrowheads="1"/>
            </p:cNvSpPr>
            <p:nvPr/>
          </p:nvSpPr>
          <p:spPr bwMode="auto">
            <a:xfrm>
              <a:off x="1739" y="1636"/>
              <a:ext cx="4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</a:rPr>
                <a:t>2</a:t>
              </a:r>
              <a:endParaRPr lang="en-US" altLang="en-US" dirty="0">
                <a:solidFill>
                  <a:srgbClr val="800080"/>
                </a:solidFill>
              </a:endParaRPr>
            </a:p>
          </p:txBody>
        </p:sp>
        <p:sp>
          <p:nvSpPr>
            <p:cNvPr id="12323" name="Line 34"/>
            <p:cNvSpPr>
              <a:spLocks noChangeShapeType="1"/>
            </p:cNvSpPr>
            <p:nvPr/>
          </p:nvSpPr>
          <p:spPr bwMode="auto">
            <a:xfrm flipV="1">
              <a:off x="581" y="1415"/>
              <a:ext cx="414" cy="252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4" name="Line 35"/>
            <p:cNvSpPr>
              <a:spLocks noChangeShapeType="1"/>
            </p:cNvSpPr>
            <p:nvPr/>
          </p:nvSpPr>
          <p:spPr bwMode="auto">
            <a:xfrm flipV="1">
              <a:off x="972" y="1421"/>
              <a:ext cx="67" cy="246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6"/>
            <p:cNvSpPr>
              <a:spLocks noChangeShapeType="1"/>
            </p:cNvSpPr>
            <p:nvPr/>
          </p:nvSpPr>
          <p:spPr bwMode="auto">
            <a:xfrm flipH="1" flipV="1">
              <a:off x="1090" y="1433"/>
              <a:ext cx="258" cy="24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6" name="Line 37"/>
            <p:cNvSpPr>
              <a:spLocks noChangeShapeType="1"/>
            </p:cNvSpPr>
            <p:nvPr/>
          </p:nvSpPr>
          <p:spPr bwMode="auto">
            <a:xfrm flipH="1" flipV="1">
              <a:off x="1584" y="1434"/>
              <a:ext cx="258" cy="241"/>
            </a:xfrm>
            <a:prstGeom prst="line">
              <a:avLst/>
            </a:prstGeom>
            <a:noFill/>
            <a:ln w="19050">
              <a:solidFill>
                <a:srgbClr val="80008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879475" y="3726915"/>
            <a:ext cx="7381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P</a:t>
            </a:r>
            <a:r>
              <a:rPr lang="el-GR" altLang="en-US" baseline="-33000" dirty="0">
                <a:solidFill>
                  <a:srgbClr val="2A3674"/>
                </a:solidFill>
                <a:cs typeface="Times New Roman" pitchFamily="18" charset="0"/>
              </a:rPr>
              <a:t>μ</a:t>
            </a:r>
            <a:r>
              <a:rPr lang="en-GB" altLang="en-US" baseline="-33000" dirty="0">
                <a:solidFill>
                  <a:srgbClr val="2A3674"/>
                </a:solidFill>
              </a:rPr>
              <a:t>e</a:t>
            </a:r>
            <a:r>
              <a:rPr lang="en-GB" altLang="en-US" dirty="0">
                <a:solidFill>
                  <a:srgbClr val="2A3674"/>
                </a:solidFill>
              </a:rPr>
              <a:t> =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2443737" y="3742212"/>
            <a:ext cx="2371725" cy="43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 dirty="0">
                <a:solidFill>
                  <a:srgbClr val="2A3674"/>
                </a:solidFill>
              </a:rPr>
              <a:t>sin</a:t>
            </a:r>
            <a:r>
              <a:rPr lang="en-GB" altLang="en-US" baseline="33000" dirty="0">
                <a:solidFill>
                  <a:srgbClr val="2A3674"/>
                </a:solidFill>
              </a:rPr>
              <a:t>2</a:t>
            </a:r>
            <a:r>
              <a:rPr lang="en-GB" altLang="en-US" dirty="0">
                <a:solidFill>
                  <a:srgbClr val="2A3674"/>
                </a:solidFill>
              </a:rPr>
              <a:t>(1.27</a:t>
            </a:r>
            <a:r>
              <a:rPr lang="el-GR" altLang="en-US" dirty="0">
                <a:solidFill>
                  <a:srgbClr val="2A3674"/>
                </a:solidFill>
                <a:cs typeface="Times New Roman" pitchFamily="18" charset="0"/>
              </a:rPr>
              <a:t>Δ</a:t>
            </a:r>
            <a:r>
              <a:rPr lang="en-GB" altLang="en-US" i="1" dirty="0" smtClean="0">
                <a:solidFill>
                  <a:srgbClr val="2A3674"/>
                </a:solidFill>
              </a:rPr>
              <a:t>m</a:t>
            </a:r>
            <a:r>
              <a:rPr lang="en-GB" altLang="en-US" baseline="-25000" dirty="0" smtClean="0">
                <a:solidFill>
                  <a:srgbClr val="2A3674"/>
                </a:solidFill>
              </a:rPr>
              <a:t>43</a:t>
            </a:r>
            <a:r>
              <a:rPr lang="en-GB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GB" altLang="en-US" dirty="0" smtClean="0">
                <a:solidFill>
                  <a:srgbClr val="2A3674"/>
                </a:solidFill>
              </a:rPr>
              <a:t>L/E</a:t>
            </a:r>
            <a:r>
              <a:rPr lang="en-GB" altLang="en-US" dirty="0">
                <a:solidFill>
                  <a:srgbClr val="2A3674"/>
                </a:solidFill>
              </a:rPr>
              <a:t>)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1574800" y="3750727"/>
            <a:ext cx="97948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449263"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>
              <a:lnSpc>
                <a:spcPct val="119000"/>
              </a:lnSpc>
              <a:buClr>
                <a:srgbClr val="000000"/>
              </a:buClr>
              <a:buSzPct val="45000"/>
              <a:buFont typeface="StarSymbol"/>
              <a:buNone/>
            </a:pPr>
            <a:r>
              <a:rPr lang="en-GB" altLang="en-US">
                <a:solidFill>
                  <a:srgbClr val="2A3674"/>
                </a:solidFill>
              </a:rPr>
              <a:t>sin</a:t>
            </a:r>
            <a:r>
              <a:rPr lang="en-GB" altLang="en-US" baseline="33000">
                <a:solidFill>
                  <a:srgbClr val="2A3674"/>
                </a:solidFill>
              </a:rPr>
              <a:t>2</a:t>
            </a:r>
            <a:r>
              <a:rPr lang="en-GB" altLang="en-US">
                <a:solidFill>
                  <a:srgbClr val="2A3674"/>
                </a:solidFill>
              </a:rPr>
              <a:t>2</a:t>
            </a:r>
            <a:r>
              <a:rPr lang="el-GR" altLang="en-US">
                <a:solidFill>
                  <a:srgbClr val="2A3674"/>
                </a:solidFill>
                <a:cs typeface="Times New Roman" pitchFamily="18" charset="0"/>
              </a:rPr>
              <a:t>θ</a:t>
            </a:r>
            <a:endParaRPr lang="en-GB" altLang="en-US">
              <a:solidFill>
                <a:srgbClr val="2A3674"/>
              </a:solidFill>
            </a:endParaRP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1438275" y="3776127"/>
            <a:ext cx="125095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743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2A3674"/>
                </a:solidFill>
              </a:rPr>
              <a:t>4</a:t>
            </a:r>
            <a:r>
              <a:rPr lang="en-US" altLang="en-US" dirty="0">
                <a:solidFill>
                  <a:srgbClr val="0000FF"/>
                </a:solidFill>
              </a:rPr>
              <a:t>U</a:t>
            </a:r>
            <a:r>
              <a:rPr lang="en-US" altLang="en-US" baseline="-25000" dirty="0">
                <a:solidFill>
                  <a:srgbClr val="0000FF"/>
                </a:solidFill>
              </a:rPr>
              <a:t>e4</a:t>
            </a:r>
            <a:r>
              <a:rPr lang="en-US" altLang="en-US" baseline="30000" dirty="0">
                <a:solidFill>
                  <a:srgbClr val="0000FF"/>
                </a:solidFill>
              </a:rPr>
              <a:t>2</a:t>
            </a:r>
            <a:r>
              <a:rPr lang="en-US" altLang="en-US" baseline="30000" dirty="0">
                <a:solidFill>
                  <a:srgbClr val="2A3674"/>
                </a:solidFill>
              </a:rPr>
              <a:t> </a:t>
            </a:r>
            <a:r>
              <a:rPr lang="en-US" altLang="en-US" dirty="0">
                <a:solidFill>
                  <a:srgbClr val="008000"/>
                </a:solidFill>
              </a:rPr>
              <a:t>U</a:t>
            </a:r>
            <a:r>
              <a:rPr lang="el-GR" altLang="en-US" baseline="-25000" dirty="0">
                <a:solidFill>
                  <a:srgbClr val="008000"/>
                </a:solidFill>
                <a:cs typeface="Times New Roman" pitchFamily="18" charset="0"/>
              </a:rPr>
              <a:t>μ</a:t>
            </a:r>
            <a:r>
              <a:rPr lang="en-US" altLang="en-US" baseline="-25000" dirty="0">
                <a:solidFill>
                  <a:srgbClr val="008000"/>
                </a:solidFill>
                <a:cs typeface="Times New Roman" pitchFamily="18" charset="0"/>
              </a:rPr>
              <a:t>4</a:t>
            </a:r>
            <a:r>
              <a:rPr lang="en-US" altLang="en-US" baseline="30000" dirty="0">
                <a:solidFill>
                  <a:srgbClr val="008000"/>
                </a:solidFill>
                <a:cs typeface="Times New Roman" pitchFamily="18" charset="0"/>
              </a:rPr>
              <a:t>2</a:t>
            </a:r>
            <a:endParaRPr lang="el-GR" altLang="en-US" baseline="-25000" dirty="0">
              <a:solidFill>
                <a:srgbClr val="008000"/>
              </a:solidFill>
              <a:cs typeface="Times New Roman" pitchFamily="18" charset="0"/>
            </a:endParaRPr>
          </a:p>
        </p:txBody>
      </p:sp>
      <p:sp>
        <p:nvSpPr>
          <p:cNvPr id="10254" name="Text Box 42"/>
          <p:cNvSpPr txBox="1">
            <a:spLocks noChangeArrowheads="1"/>
          </p:cNvSpPr>
          <p:nvPr/>
        </p:nvSpPr>
        <p:spPr bwMode="auto">
          <a:xfrm>
            <a:off x="390525" y="3150652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appearance </a:t>
            </a:r>
            <a:r>
              <a:rPr lang="en-US" altLang="en-US" dirty="0" smtClean="0">
                <a:solidFill>
                  <a:srgbClr val="660000"/>
                </a:solidFill>
              </a:rPr>
              <a:t>probability (</a:t>
            </a:r>
            <a:r>
              <a:rPr lang="el-GR" dirty="0" smtClean="0">
                <a:solidFill>
                  <a:srgbClr val="660000"/>
                </a:solidFill>
              </a:rPr>
              <a:t>ν</a:t>
            </a:r>
            <a:r>
              <a:rPr lang="el-GR" baseline="-25000" dirty="0" smtClean="0">
                <a:solidFill>
                  <a:srgbClr val="660000"/>
                </a:solidFill>
              </a:rPr>
              <a:t>μ</a:t>
            </a:r>
            <a:r>
              <a:rPr lang="en-US" baseline="-25000" dirty="0" smtClean="0">
                <a:solidFill>
                  <a:srgbClr val="660000"/>
                </a:solidFill>
              </a:rPr>
              <a:t> </a:t>
            </a:r>
            <a:r>
              <a:rPr lang="el-GR" dirty="0" smtClean="0">
                <a:solidFill>
                  <a:srgbClr val="660000"/>
                </a:solidFill>
              </a:rPr>
              <a:t>→</a:t>
            </a:r>
            <a:r>
              <a:rPr lang="el-GR" dirty="0">
                <a:solidFill>
                  <a:srgbClr val="660000"/>
                </a:solidFill>
              </a:rPr>
              <a:t>ν</a:t>
            </a:r>
            <a:r>
              <a:rPr lang="en-US" baseline="-25000" dirty="0" smtClean="0">
                <a:solidFill>
                  <a:srgbClr val="660000"/>
                </a:solidFill>
              </a:rPr>
              <a:t>e  </a:t>
            </a:r>
            <a:r>
              <a:rPr lang="en-US" dirty="0" smtClean="0">
                <a:solidFill>
                  <a:srgbClr val="660000"/>
                </a:solidFill>
              </a:rPr>
              <a:t>)</a:t>
            </a:r>
            <a:r>
              <a:rPr lang="en-US" altLang="en-US" dirty="0" smtClean="0">
                <a:solidFill>
                  <a:srgbClr val="660000"/>
                </a:solidFill>
              </a:rPr>
              <a:t>:</a:t>
            </a:r>
            <a:endParaRPr lang="en-US" altLang="en-US" dirty="0">
              <a:solidFill>
                <a:srgbClr val="660000"/>
              </a:solidFill>
            </a:endParaRPr>
          </a:p>
        </p:txBody>
      </p:sp>
      <p:sp>
        <p:nvSpPr>
          <p:cNvPr id="59435" name="Text Box 43"/>
          <p:cNvSpPr txBox="1">
            <a:spLocks noChangeArrowheads="1"/>
          </p:cNvSpPr>
          <p:nvPr/>
        </p:nvSpPr>
        <p:spPr bwMode="auto">
          <a:xfrm>
            <a:off x="390525" y="4296820"/>
            <a:ext cx="4821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rgbClr val="660000"/>
                </a:solidFill>
              </a:rPr>
              <a:t>The </a:t>
            </a:r>
            <a:r>
              <a:rPr lang="el-GR" altLang="en-US" dirty="0" smtClean="0">
                <a:solidFill>
                  <a:srgbClr val="660000"/>
                </a:solidFill>
              </a:rPr>
              <a:t>ν</a:t>
            </a:r>
            <a:r>
              <a:rPr lang="en-US" altLang="en-US" baseline="-25000" dirty="0" smtClean="0">
                <a:solidFill>
                  <a:srgbClr val="660000"/>
                </a:solidFill>
              </a:rPr>
              <a:t>e</a:t>
            </a:r>
            <a:r>
              <a:rPr lang="en-US" altLang="en-US" dirty="0" smtClean="0">
                <a:solidFill>
                  <a:srgbClr val="660000"/>
                </a:solidFill>
              </a:rPr>
              <a:t>  disappearance </a:t>
            </a:r>
            <a:r>
              <a:rPr lang="en-US" altLang="en-US" dirty="0">
                <a:solidFill>
                  <a:srgbClr val="660000"/>
                </a:solidFill>
              </a:rPr>
              <a:t>probability:</a:t>
            </a:r>
          </a:p>
        </p:txBody>
      </p: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235394" y="765046"/>
            <a:ext cx="417364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 smtClean="0">
                <a:solidFill>
                  <a:srgbClr val="2A3674"/>
                </a:solidFill>
              </a:rPr>
              <a:t>With a single sterile neutrino we get a 4×4 PMNS mixing matrix and 3 independent </a:t>
            </a:r>
            <a:r>
              <a:rPr lang="el-GR" altLang="en-US" dirty="0" smtClean="0">
                <a:solidFill>
                  <a:srgbClr val="2A3674"/>
                </a:solidFill>
              </a:rPr>
              <a:t>Δ</a:t>
            </a:r>
            <a:r>
              <a:rPr lang="en-US" altLang="en-US" i="1" dirty="0" smtClean="0">
                <a:solidFill>
                  <a:srgbClr val="2A3674"/>
                </a:solidFill>
              </a:rPr>
              <a:t>m</a:t>
            </a:r>
            <a:r>
              <a:rPr lang="en-US" altLang="en-US" baseline="30000" dirty="0" smtClean="0">
                <a:solidFill>
                  <a:srgbClr val="2A3674"/>
                </a:solidFill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</a:rPr>
              <a:t>s.</a:t>
            </a:r>
            <a:endParaRPr lang="en-US" altLang="en-US" dirty="0">
              <a:solidFill>
                <a:srgbClr val="2A3674"/>
              </a:solidFill>
            </a:endParaRPr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Jonathan Link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725646"/>
              </p:ext>
            </p:extLst>
          </p:nvPr>
        </p:nvGraphicFramePr>
        <p:xfrm>
          <a:off x="4498975" y="701675"/>
          <a:ext cx="4283075" cy="157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Equation" r:id="rId8" imgW="2209680" imgH="812520" progId="Equation.3">
                  <p:embed/>
                </p:oleObj>
              </mc:Choice>
              <mc:Fallback>
                <p:oleObj name="Equation" r:id="rId8" imgW="22096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701675"/>
                        <a:ext cx="4283075" cy="157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424912" y="5354239"/>
            <a:ext cx="5108575" cy="1057282"/>
            <a:chOff x="424912" y="5354239"/>
            <a:chExt cx="5108575" cy="1057282"/>
          </a:xfrm>
        </p:grpSpPr>
        <p:sp>
          <p:nvSpPr>
            <p:cNvPr id="63" name="Text Box 3"/>
            <p:cNvSpPr txBox="1">
              <a:spLocks noChangeArrowheads="1"/>
            </p:cNvSpPr>
            <p:nvPr/>
          </p:nvSpPr>
          <p:spPr bwMode="auto">
            <a:xfrm>
              <a:off x="650337" y="5949558"/>
              <a:ext cx="4883150" cy="461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9144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 smtClean="0">
                  <a:solidFill>
                    <a:srgbClr val="2A3674"/>
                  </a:solidFill>
                </a:rPr>
                <a:t>P</a:t>
              </a:r>
              <a:r>
                <a:rPr lang="el-GR" altLang="en-US" baseline="-25000" dirty="0" smtClean="0">
                  <a:solidFill>
                    <a:srgbClr val="2A3674"/>
                  </a:solidFill>
                </a:rPr>
                <a:t>μμ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 smtClean="0">
                  <a:solidFill>
                    <a:srgbClr val="2A3674"/>
                  </a:solidFill>
                  <a:cs typeface="Times New Roman" pitchFamily="18" charset="0"/>
                </a:rPr>
                <a:t>≈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4</a:t>
              </a:r>
              <a:r>
                <a:rPr lang="en-US" altLang="en-US" dirty="0" smtClean="0">
                  <a:solidFill>
                    <a:srgbClr val="008000"/>
                  </a:solidFill>
                </a:rPr>
                <a:t>U</a:t>
              </a:r>
              <a:r>
                <a:rPr lang="en-US" altLang="en-US" baseline="-25000" dirty="0" smtClean="0">
                  <a:solidFill>
                    <a:srgbClr val="008000"/>
                  </a:solidFill>
                </a:rPr>
                <a:t>μ4</a:t>
              </a:r>
              <a:r>
                <a:rPr lang="en-US" altLang="en-US" baseline="30000" dirty="0" smtClean="0">
                  <a:solidFill>
                    <a:srgbClr val="008000"/>
                  </a:solidFill>
                </a:rPr>
                <a:t>2</a:t>
              </a:r>
              <a:r>
                <a:rPr lang="en-US" altLang="en-US" baseline="30000" dirty="0" smtClean="0">
                  <a:solidFill>
                    <a:srgbClr val="2A3674"/>
                  </a:solidFill>
                </a:rPr>
                <a:t> </a:t>
              </a:r>
              <a:r>
                <a:rPr lang="en-US" altLang="en-US" dirty="0">
                  <a:solidFill>
                    <a:srgbClr val="800080"/>
                  </a:solidFill>
                </a:rPr>
                <a:t>U</a:t>
              </a:r>
              <a:r>
                <a:rPr lang="en-US" altLang="en-US" baseline="-25000" dirty="0">
                  <a:solidFill>
                    <a:srgbClr val="800080"/>
                  </a:solidFill>
                  <a:cs typeface="Times New Roman" pitchFamily="18" charset="0"/>
                </a:rPr>
                <a:t>s4</a:t>
              </a:r>
              <a:r>
                <a:rPr lang="en-US" altLang="en-US" baseline="30000" dirty="0">
                  <a:solidFill>
                    <a:srgbClr val="800080"/>
                  </a:solidFill>
                  <a:cs typeface="Times New Roman" pitchFamily="18" charset="0"/>
                </a:rPr>
                <a:t>2</a:t>
              </a:r>
              <a:r>
                <a:rPr lang="en-US" altLang="en-US" baseline="30000" dirty="0">
                  <a:solidFill>
                    <a:srgbClr val="2A3674"/>
                  </a:solidFill>
                  <a:cs typeface="Times New Roman" pitchFamily="18" charset="0"/>
                </a:rPr>
                <a:t> </a:t>
              </a:r>
              <a:r>
                <a:rPr lang="en-GB" altLang="en-US" dirty="0">
                  <a:solidFill>
                    <a:srgbClr val="2A3674"/>
                  </a:solidFill>
                </a:rPr>
                <a:t>sin</a:t>
              </a:r>
              <a:r>
                <a:rPr lang="en-GB" altLang="en-US" baseline="30000" dirty="0">
                  <a:solidFill>
                    <a:srgbClr val="2A3674"/>
                  </a:solidFill>
                </a:rPr>
                <a:t>2</a:t>
              </a:r>
              <a:r>
                <a:rPr lang="en-GB" altLang="en-US" dirty="0">
                  <a:solidFill>
                    <a:srgbClr val="2A3674"/>
                  </a:solidFill>
                </a:rPr>
                <a:t>(1.27</a:t>
              </a:r>
              <a:r>
                <a:rPr lang="el-GR" altLang="en-US" dirty="0">
                  <a:solidFill>
                    <a:srgbClr val="2A3674"/>
                  </a:solidFill>
                </a:rPr>
                <a:t>Δ</a:t>
              </a:r>
              <a:r>
                <a:rPr lang="en-GB" altLang="en-US" i="1" dirty="0" smtClean="0">
                  <a:solidFill>
                    <a:srgbClr val="2A3674"/>
                  </a:solidFill>
                </a:rPr>
                <a:t>m</a:t>
              </a:r>
              <a:r>
                <a:rPr lang="en-GB" altLang="en-US" baseline="-25000" dirty="0" smtClean="0">
                  <a:solidFill>
                    <a:srgbClr val="2A3674"/>
                  </a:solidFill>
                </a:rPr>
                <a:t>43</a:t>
              </a:r>
              <a:r>
                <a:rPr lang="en-GB" altLang="en-US" baseline="30000" dirty="0" smtClean="0">
                  <a:solidFill>
                    <a:srgbClr val="2A3674"/>
                  </a:solidFill>
                </a:rPr>
                <a:t>2</a:t>
              </a:r>
              <a:r>
                <a:rPr lang="en-GB" altLang="en-US" dirty="0" smtClean="0">
                  <a:solidFill>
                    <a:srgbClr val="2A3674"/>
                  </a:solidFill>
                </a:rPr>
                <a:t>L/E)</a:t>
              </a:r>
              <a:r>
                <a:rPr lang="en-US" altLang="en-US" dirty="0" smtClean="0">
                  <a:solidFill>
                    <a:srgbClr val="2A3674"/>
                  </a:solidFill>
                </a:rPr>
                <a:t> </a:t>
              </a:r>
              <a:endParaRPr lang="el-GR" altLang="en-US" dirty="0">
                <a:solidFill>
                  <a:srgbClr val="2A3674"/>
                </a:solidFill>
              </a:endParaRPr>
            </a:p>
          </p:txBody>
        </p:sp>
        <p:sp>
          <p:nvSpPr>
            <p:cNvPr id="61" name="Line 7"/>
            <p:cNvSpPr>
              <a:spLocks noChangeShapeType="1"/>
            </p:cNvSpPr>
            <p:nvPr/>
          </p:nvSpPr>
          <p:spPr bwMode="auto">
            <a:xfrm>
              <a:off x="941385" y="6205158"/>
              <a:ext cx="96838" cy="150813"/>
            </a:xfrm>
            <a:prstGeom prst="line">
              <a:avLst/>
            </a:prstGeom>
            <a:noFill/>
            <a:ln w="19050">
              <a:solidFill>
                <a:srgbClr val="2A367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43"/>
            <p:cNvSpPr txBox="1">
              <a:spLocks noChangeArrowheads="1"/>
            </p:cNvSpPr>
            <p:nvPr/>
          </p:nvSpPr>
          <p:spPr bwMode="auto">
            <a:xfrm>
              <a:off x="424912" y="5354239"/>
              <a:ext cx="482123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660000"/>
                  </a:solidFill>
                </a:rPr>
                <a:t>The </a:t>
              </a:r>
              <a:r>
                <a:rPr lang="el-GR" altLang="en-US" dirty="0" smtClean="0">
                  <a:solidFill>
                    <a:srgbClr val="660000"/>
                  </a:solidFill>
                </a:rPr>
                <a:t>ν</a:t>
              </a:r>
              <a:r>
                <a:rPr lang="el-GR" altLang="en-US" baseline="-25000" dirty="0" smtClean="0">
                  <a:solidFill>
                    <a:srgbClr val="660000"/>
                  </a:solidFill>
                </a:rPr>
                <a:t>μ</a:t>
              </a:r>
              <a:r>
                <a:rPr lang="en-US" altLang="en-US" dirty="0" smtClean="0">
                  <a:solidFill>
                    <a:srgbClr val="660000"/>
                  </a:solidFill>
                </a:rPr>
                <a:t>  disappearance </a:t>
              </a:r>
              <a:r>
                <a:rPr lang="en-US" altLang="en-US" dirty="0">
                  <a:solidFill>
                    <a:srgbClr val="660000"/>
                  </a:solidFill>
                </a:rPr>
                <a:t>probability:</a:t>
              </a:r>
            </a:p>
          </p:txBody>
        </p:sp>
      </p:grp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718609"/>
            <a:ext cx="591657" cy="15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595" y="886099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90" y="1232448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459" y="1617884"/>
            <a:ext cx="296005" cy="27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48" y="1965375"/>
            <a:ext cx="287426" cy="28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48" y="4484917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376" y="3348311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1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0022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1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169" y="5542064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46996 -0.041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59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-210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59419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3594 1.11111E-6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594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L 0.03802 -4.81481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594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6" grpId="0"/>
      <p:bldP spid="59430" grpId="0"/>
      <p:bldP spid="59431" grpId="0"/>
      <p:bldP spid="59432" grpId="0"/>
      <p:bldP spid="59432" grpId="1"/>
      <p:bldP spid="59433" grpId="0" animBg="1"/>
      <p:bldP spid="10254" grpId="0"/>
      <p:bldP spid="594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Appearance vs. Disappearance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7406" y="688075"/>
                <a:ext cx="8374454" cy="5529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7472" indent="-347472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>
                    <a:solidFill>
                      <a:srgbClr val="2A3674"/>
                    </a:solidFill>
                  </a:rPr>
                  <a:t>Since any 4</a:t>
                </a:r>
                <a:r>
                  <a:rPr lang="en-US" sz="2000" baseline="30000" dirty="0">
                    <a:solidFill>
                      <a:srgbClr val="2A3674"/>
                    </a:solidFill>
                  </a:rPr>
                  <a:t>th</a:t>
                </a:r>
                <a:r>
                  <a:rPr lang="en-US" sz="2000" dirty="0">
                    <a:solidFill>
                      <a:srgbClr val="2A3674"/>
                    </a:solidFill>
                  </a:rPr>
                  <a:t> mass state is predominantly sterile  (U</a:t>
                </a:r>
                <a:r>
                  <a:rPr lang="en-US" sz="2000" baseline="-25000" dirty="0">
                    <a:solidFill>
                      <a:srgbClr val="2A3674"/>
                    </a:solidFill>
                  </a:rPr>
                  <a:t>s4</a:t>
                </a:r>
                <a:r>
                  <a:rPr lang="en-US" sz="2000" dirty="0">
                    <a:solidFill>
                      <a:srgbClr val="2A3674"/>
                    </a:solidFill>
                  </a:rPr>
                  <a:t> ≈1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),</a:t>
                </a:r>
                <a:endParaRPr lang="en-US" sz="2000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μe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box>
                        <m:box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solidFill>
                                    <a:srgbClr val="2A3674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e>
                      </m:box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ee</m:t>
                          </m:r>
                        </m:sub>
                      </m:sSub>
                      <m:r>
                        <a:rPr lang="en-US" sz="2000">
                          <a:solidFill>
                            <a:srgbClr val="2A3674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>
                              <a:solidFill>
                                <a:srgbClr val="2A3674"/>
                              </a:solidFill>
                              <a:latin typeface="Cambria Math"/>
                              <a:ea typeface="Cambria Math"/>
                            </a:rPr>
                            <m:t>μμ</m:t>
                          </m:r>
                        </m:sub>
                      </m:sSub>
                    </m:oMath>
                  </m:oMathPara>
                </a14:m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7472" indent="-347472">
                  <a:spcAft>
                    <a:spcPts val="1200"/>
                  </a:spcAft>
                  <a:buFont typeface="+mj-lt"/>
                  <a:buAutoNum type="arabicPeriod" startAt="2"/>
                </a:pPr>
                <a:r>
                  <a:rPr lang="en-US" sz="2000" dirty="0" smtClean="0">
                    <a:solidFill>
                      <a:srgbClr val="660000"/>
                    </a:solidFill>
                  </a:rPr>
                  <a:t>P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depends on  both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and 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U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baseline="-25000" dirty="0">
                    <a:solidFill>
                      <a:srgbClr val="660000"/>
                    </a:solidFill>
                  </a:rPr>
                  <a:t>4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, so you </a:t>
                </a:r>
                <a:r>
                  <a:rPr lang="en-US" sz="2000" dirty="0">
                    <a:solidFill>
                      <a:srgbClr val="660000"/>
                    </a:solidFill>
                  </a:rPr>
                  <a:t>can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 disappearance </a:t>
                </a:r>
                <a:r>
                  <a:rPr lang="en-US" sz="2000" dirty="0">
                    <a:solidFill>
                      <a:srgbClr val="660000"/>
                    </a:solidFill>
                  </a:rPr>
                  <a:t>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appearance, but you can’t have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6600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 appearance </a:t>
                </a:r>
                <a:r>
                  <a:rPr lang="en-US" sz="2000" dirty="0">
                    <a:solidFill>
                      <a:srgbClr val="660000"/>
                    </a:solidFill>
                  </a:rPr>
                  <a:t>without </a:t>
                </a:r>
                <a:r>
                  <a:rPr lang="el-GR" sz="2000" dirty="0" smtClean="0">
                    <a:solidFill>
                      <a:srgbClr val="660000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660000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660000"/>
                    </a:solidFill>
                  </a:rPr>
                  <a:t> </a:t>
                </a:r>
                <a:r>
                  <a:rPr lang="en-US" sz="2000" dirty="0">
                    <a:solidFill>
                      <a:srgbClr val="660000"/>
                    </a:solidFill>
                  </a:rPr>
                  <a:t>disappearance.  </a:t>
                </a:r>
                <a:endParaRPr lang="en-US" sz="2000" dirty="0" smtClean="0">
                  <a:solidFill>
                    <a:srgbClr val="660000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>
                  <a:solidFill>
                    <a:srgbClr val="2A3674"/>
                  </a:solidFill>
                </a:endParaRPr>
              </a:p>
              <a:p>
                <a:pPr marL="342900" indent="-342900">
                  <a:spcAft>
                    <a:spcPts val="1200"/>
                  </a:spcAft>
                  <a:buFont typeface="+mj-lt"/>
                  <a:buAutoNum type="arabicPeriod" startAt="2"/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endParaRPr lang="en-US" sz="2000" dirty="0" smtClean="0">
                  <a:solidFill>
                    <a:srgbClr val="2A3674"/>
                  </a:solidFill>
                </a:endParaRPr>
              </a:p>
              <a:p>
                <a:pPr marL="347472"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n-US" sz="2000" dirty="0" smtClean="0">
                    <a:solidFill>
                      <a:srgbClr val="2A3674"/>
                    </a:solidFill>
                  </a:rPr>
                  <a:t>The absence of </a:t>
                </a:r>
                <a:r>
                  <a:rPr lang="el-GR" sz="2000" dirty="0" smtClean="0">
                    <a:solidFill>
                      <a:srgbClr val="2A3674"/>
                    </a:solidFill>
                  </a:rPr>
                  <a:t>ν</a:t>
                </a:r>
                <a:r>
                  <a:rPr lang="el-GR" sz="2000" baseline="-25000" dirty="0" smtClean="0">
                    <a:solidFill>
                      <a:srgbClr val="2A3674"/>
                    </a:solidFill>
                  </a:rPr>
                  <a:t>μ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disappearance is a huge problem for the LSND and </a:t>
                </a:r>
                <a:r>
                  <a:rPr lang="en-US" sz="2000" dirty="0" err="1" smtClean="0">
                    <a:solidFill>
                      <a:srgbClr val="2A3674"/>
                    </a:solidFill>
                  </a:rPr>
                  <a:t>MiniBooNE</a:t>
                </a:r>
                <a:r>
                  <a:rPr lang="en-US" sz="2000" dirty="0" smtClean="0">
                    <a:solidFill>
                      <a:srgbClr val="2A3674"/>
                    </a:solidFill>
                  </a:rPr>
                  <a:t> signals, while the </a:t>
                </a:r>
                <a:r>
                  <a:rPr lang="el-GR" sz="2000" dirty="0" smtClean="0">
                    <a:solidFill>
                      <a:srgbClr val="FF6600"/>
                    </a:solidFill>
                  </a:rPr>
                  <a:t>ν</a:t>
                </a:r>
                <a:r>
                  <a:rPr lang="en-US" sz="2000" baseline="-25000" dirty="0" smtClean="0">
                    <a:solidFill>
                      <a:srgbClr val="FF6600"/>
                    </a:solidFill>
                  </a:rPr>
                  <a:t>e</a:t>
                </a:r>
                <a:r>
                  <a:rPr lang="en-US" sz="2000" dirty="0" smtClean="0">
                    <a:solidFill>
                      <a:srgbClr val="FF6600"/>
                    </a:solidFill>
                  </a:rPr>
                  <a:t> disappearance anomalies are consistent with all existing data. </a:t>
                </a:r>
                <a:endParaRPr lang="en-US" sz="2000" dirty="0">
                  <a:solidFill>
                    <a:srgbClr val="FF66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06" y="688075"/>
                <a:ext cx="8374454" cy="5529847"/>
              </a:xfrm>
              <a:prstGeom prst="rect">
                <a:avLst/>
              </a:prstGeom>
              <a:blipFill rotWithShape="1">
                <a:blip r:embed="rId2"/>
                <a:stretch>
                  <a:fillRect l="-655" t="-551" r="-509" b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407405" y="2219531"/>
            <a:ext cx="8374455" cy="2961343"/>
            <a:chOff x="407405" y="2543738"/>
            <a:chExt cx="8374455" cy="2961343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05" y="2857863"/>
              <a:ext cx="8374455" cy="2418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131682" y="2543738"/>
              <a:ext cx="7650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n-US" sz="1600" baseline="-25000" dirty="0" smtClean="0">
                  <a:solidFill>
                    <a:srgbClr val="FF6600"/>
                  </a:solidFill>
                </a:rPr>
                <a:t>e</a:t>
              </a:r>
              <a:r>
                <a:rPr lang="en-US" sz="1600" dirty="0" smtClean="0">
                  <a:solidFill>
                    <a:srgbClr val="FF6600"/>
                  </a:solidFill>
                </a:rPr>
                <a:t> Disappearance                            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l-GR" sz="1600" baseline="-25000" dirty="0" smtClean="0">
                  <a:solidFill>
                    <a:srgbClr val="FF6600"/>
                  </a:solidFill>
                </a:rPr>
                <a:t>μ</a:t>
              </a:r>
              <a:r>
                <a:rPr lang="en-US" sz="1600" dirty="0">
                  <a:solidFill>
                    <a:srgbClr val="FF6600"/>
                  </a:solidFill>
                </a:rPr>
                <a:t>→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n-US" sz="1600" baseline="-25000" dirty="0">
                  <a:solidFill>
                    <a:srgbClr val="FF6600"/>
                  </a:solidFill>
                </a:rPr>
                <a:t>e</a:t>
              </a:r>
              <a:r>
                <a:rPr lang="en-US" sz="1600" dirty="0">
                  <a:solidFill>
                    <a:srgbClr val="FF6600"/>
                  </a:solidFill>
                </a:rPr>
                <a:t> </a:t>
              </a:r>
              <a:r>
                <a:rPr lang="en-US" sz="1600" dirty="0" smtClean="0">
                  <a:solidFill>
                    <a:srgbClr val="FF6600"/>
                  </a:solidFill>
                </a:rPr>
                <a:t>Appearance                           </a:t>
              </a:r>
              <a:r>
                <a:rPr lang="el-GR" sz="1600" dirty="0" smtClean="0">
                  <a:solidFill>
                    <a:srgbClr val="FF6600"/>
                  </a:solidFill>
                </a:rPr>
                <a:t>ν</a:t>
              </a:r>
              <a:r>
                <a:rPr lang="el-GR" sz="1600" baseline="-25000" dirty="0" smtClean="0">
                  <a:solidFill>
                    <a:srgbClr val="FF6600"/>
                  </a:solidFill>
                </a:rPr>
                <a:t>μ</a:t>
              </a:r>
              <a:r>
                <a:rPr lang="en-US" sz="1600" dirty="0" smtClean="0">
                  <a:solidFill>
                    <a:srgbClr val="FF6600"/>
                  </a:solidFill>
                </a:rPr>
                <a:t> </a:t>
              </a:r>
              <a:r>
                <a:rPr lang="en-US" sz="1600" dirty="0">
                  <a:solidFill>
                    <a:srgbClr val="FF6600"/>
                  </a:solidFill>
                </a:rPr>
                <a:t>Disappearance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10980" y="5197304"/>
              <a:ext cx="4152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7294C4"/>
                  </a:solidFill>
                </a:rPr>
                <a:t>Global fit from Kopp </a:t>
              </a:r>
              <a:r>
                <a:rPr lang="en-US" sz="1400" i="1" dirty="0" smtClean="0">
                  <a:solidFill>
                    <a:srgbClr val="7294C4"/>
                  </a:solidFill>
                </a:rPr>
                <a:t>et al.</a:t>
              </a:r>
              <a:r>
                <a:rPr lang="en-US" sz="1400" dirty="0" smtClean="0">
                  <a:solidFill>
                    <a:srgbClr val="7294C4"/>
                  </a:solidFill>
                </a:rPr>
                <a:t> JHEP 1305, 050 (2013)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772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/>
              <a:t> </a:t>
            </a:r>
            <a:r>
              <a:rPr lang="en-US" dirty="0" smtClean="0"/>
              <a:t>Appearance &amp; </a:t>
            </a:r>
            <a:r>
              <a:rPr lang="en-US" dirty="0" err="1" smtClean="0"/>
              <a:t>Fermilab</a:t>
            </a:r>
            <a:r>
              <a:rPr lang="en-US" dirty="0" smtClean="0"/>
              <a:t> Short-Baseline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2"/>
            <a:ext cx="9144000" cy="323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52308"/>
              </p:ext>
            </p:extLst>
          </p:nvPr>
        </p:nvGraphicFramePr>
        <p:xfrm>
          <a:off x="5595731" y="791966"/>
          <a:ext cx="3309731" cy="14782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20687"/>
                <a:gridCol w="1003852"/>
                <a:gridCol w="785192"/>
              </a:tblGrid>
              <a:tr h="3366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 m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MicroBooNE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470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ICARUS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600 m</a:t>
                      </a:r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476</a:t>
                      </a:r>
                      <a:r>
                        <a:rPr lang="en-US" baseline="0" dirty="0" smtClean="0"/>
                        <a:t> t</a:t>
                      </a:r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9011" y="3888030"/>
            <a:ext cx="834597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The anticipated program has liquid argon TPCs at there three baselines in the Booster Neutrino Beam.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660000"/>
                </a:solidFill>
              </a:rPr>
              <a:t>The program may be able to discover or rule out </a:t>
            </a:r>
            <a:r>
              <a:rPr lang="el-GR" sz="2400" dirty="0" smtClean="0">
                <a:solidFill>
                  <a:srgbClr val="660000"/>
                </a:solidFill>
              </a:rPr>
              <a:t>ν</a:t>
            </a:r>
            <a:r>
              <a:rPr lang="el-GR" sz="2400" baseline="-25000" dirty="0" smtClean="0">
                <a:solidFill>
                  <a:srgbClr val="660000"/>
                </a:solidFill>
              </a:rPr>
              <a:t>μ</a:t>
            </a:r>
            <a:r>
              <a:rPr lang="en-US" sz="2400" baseline="-25000" dirty="0" smtClean="0">
                <a:solidFill>
                  <a:srgbClr val="660000"/>
                </a:solidFill>
              </a:rPr>
              <a:t> </a:t>
            </a:r>
            <a:r>
              <a:rPr lang="el-GR" sz="2400" dirty="0">
                <a:solidFill>
                  <a:srgbClr val="660000"/>
                </a:solidFill>
              </a:rPr>
              <a:t>→ν</a:t>
            </a:r>
            <a:r>
              <a:rPr lang="en-US" sz="2400" baseline="-25000" dirty="0">
                <a:solidFill>
                  <a:srgbClr val="660000"/>
                </a:solidFill>
              </a:rPr>
              <a:t>e  </a:t>
            </a:r>
            <a:r>
              <a:rPr lang="en-US" sz="2400" baseline="-25000" dirty="0" smtClean="0">
                <a:solidFill>
                  <a:srgbClr val="660000"/>
                </a:solidFill>
              </a:rPr>
              <a:t> </a:t>
            </a:r>
            <a:r>
              <a:rPr lang="en-US" sz="2400" dirty="0" smtClean="0">
                <a:solidFill>
                  <a:srgbClr val="660000"/>
                </a:solidFill>
              </a:rPr>
              <a:t>appearance, but it will say nothing about       disappearance.</a:t>
            </a:r>
            <a:endParaRPr lang="en-US" altLang="en-US" sz="2400" dirty="0">
              <a:solidFill>
                <a:srgbClr val="660000"/>
              </a:solidFill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sz="2000" dirty="0" smtClean="0">
                <a:solidFill>
                  <a:srgbClr val="FF6600"/>
                </a:solidFill>
              </a:rPr>
              <a:t>See </a:t>
            </a:r>
            <a:r>
              <a:rPr lang="en-US" sz="2000" dirty="0" err="1" smtClean="0">
                <a:solidFill>
                  <a:srgbClr val="FF6600"/>
                </a:solidFill>
              </a:rPr>
              <a:t>MircoBooNE</a:t>
            </a:r>
            <a:r>
              <a:rPr lang="en-US" sz="2000" dirty="0" smtClean="0">
                <a:solidFill>
                  <a:srgbClr val="FF6600"/>
                </a:solidFill>
              </a:rPr>
              <a:t> talk by Roxanne Guenette</a:t>
            </a:r>
          </a:p>
        </p:txBody>
      </p:sp>
      <p:sp>
        <p:nvSpPr>
          <p:cNvPr id="8" name="Footer Placeholder 2"/>
          <p:cNvSpPr txBox="1">
            <a:spLocks/>
          </p:cNvSpPr>
          <p:nvPr/>
        </p:nvSpPr>
        <p:spPr bwMode="auto">
          <a:xfrm>
            <a:off x="7313871" y="6516688"/>
            <a:ext cx="4897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600" i="1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i="0" dirty="0" smtClean="0"/>
              <a:t>10</a:t>
            </a:r>
            <a:endParaRPr lang="en-US" i="0" dirty="0"/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981" y="4963123"/>
            <a:ext cx="321745" cy="25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605" y="4964834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483" y="5322333"/>
            <a:ext cx="353920" cy="26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2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Disappearance Experiments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15044" b="-3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" y="688450"/>
            <a:ext cx="844326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 smtClean="0">
                <a:solidFill>
                  <a:srgbClr val="2A3674"/>
                </a:solidFill>
              </a:rPr>
              <a:t>Reactor </a:t>
            </a:r>
            <a:r>
              <a:rPr lang="en-US" sz="2000" u="sng" dirty="0" smtClean="0">
                <a:solidFill>
                  <a:srgbClr val="2A3674"/>
                </a:solidFill>
              </a:rPr>
              <a:t>Experiments</a:t>
            </a:r>
            <a:r>
              <a:rPr lang="en-US" sz="2000" dirty="0" smtClean="0">
                <a:solidFill>
                  <a:srgbClr val="2A3674"/>
                </a:solidFill>
              </a:rPr>
              <a:t>: </a:t>
            </a:r>
            <a:endParaRPr lang="en-US" sz="2000" dirty="0" smtClean="0">
              <a:solidFill>
                <a:srgbClr val="2A3674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u="sng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u="sng" dirty="0" smtClean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u="sng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u="sng" dirty="0" smtClean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endParaRPr lang="en-US" sz="2000" u="sng" dirty="0">
              <a:solidFill>
                <a:srgbClr val="66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u="sng" dirty="0" smtClean="0">
                <a:solidFill>
                  <a:srgbClr val="2A3674"/>
                </a:solidFill>
              </a:rPr>
              <a:t>Radioactive </a:t>
            </a:r>
            <a:r>
              <a:rPr lang="en-US" sz="2000" u="sng" dirty="0" smtClean="0">
                <a:solidFill>
                  <a:srgbClr val="2A3674"/>
                </a:solidFill>
              </a:rPr>
              <a:t>Source Experiments</a:t>
            </a:r>
            <a:r>
              <a:rPr lang="en-US" sz="2000" dirty="0" smtClean="0">
                <a:solidFill>
                  <a:srgbClr val="2A3674"/>
                </a:solidFill>
              </a:rPr>
              <a:t>:</a:t>
            </a:r>
            <a:endParaRPr lang="en-US" sz="2000" dirty="0" smtClean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98820" y="2249684"/>
            <a:ext cx="3586569" cy="3711249"/>
            <a:chOff x="5198820" y="2249684"/>
            <a:chExt cx="3586569" cy="371124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8820" y="2672696"/>
              <a:ext cx="3586569" cy="328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785252" y="2249684"/>
              <a:ext cx="27790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7294C4"/>
                  </a:solidFill>
                </a:rPr>
                <a:t>Possible oscillations in a short-baseline reactor experiment </a:t>
              </a:r>
              <a:endParaRPr lang="en-US" sz="1600" dirty="0">
                <a:solidFill>
                  <a:srgbClr val="7294C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Requirement for Disappearance Experiments</a:t>
            </a:r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2913" y="719855"/>
            <a:ext cx="8617789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2A3674"/>
                </a:solidFill>
              </a:rPr>
              <a:t>“</a:t>
            </a:r>
            <a:r>
              <a:rPr lang="en-US" sz="3200" dirty="0" smtClean="0">
                <a:solidFill>
                  <a:srgbClr val="2A3674"/>
                </a:solidFill>
              </a:rPr>
              <a:t>It don’t mean a thing if it </a:t>
            </a:r>
            <a:r>
              <a:rPr lang="en-US" sz="3200" dirty="0" err="1" smtClean="0">
                <a:solidFill>
                  <a:srgbClr val="2A3674"/>
                </a:solidFill>
              </a:rPr>
              <a:t>ain’t</a:t>
            </a:r>
            <a:r>
              <a:rPr lang="en-US" sz="3200" dirty="0" smtClean="0">
                <a:solidFill>
                  <a:srgbClr val="2A3674"/>
                </a:solidFill>
              </a:rPr>
              <a:t> got that swing</a:t>
            </a:r>
            <a:r>
              <a:rPr lang="en-US" sz="3200" i="1" dirty="0" smtClean="0">
                <a:solidFill>
                  <a:srgbClr val="2A3674"/>
                </a:solidFill>
              </a:rPr>
              <a:t>”</a:t>
            </a:r>
          </a:p>
          <a:p>
            <a:pPr algn="r"/>
            <a:r>
              <a:rPr lang="en-US" sz="1600" b="1" dirty="0" smtClean="0">
                <a:solidFill>
                  <a:srgbClr val="2A3674"/>
                </a:solidFill>
              </a:rPr>
              <a:t>–American </a:t>
            </a:r>
            <a:r>
              <a:rPr lang="en-US" sz="1600" b="1" dirty="0">
                <a:solidFill>
                  <a:srgbClr val="2A3674"/>
                </a:solidFill>
              </a:rPr>
              <a:t>j</a:t>
            </a:r>
            <a:r>
              <a:rPr lang="en-US" sz="1600" b="1" dirty="0" smtClean="0">
                <a:solidFill>
                  <a:srgbClr val="2A3674"/>
                </a:solidFill>
              </a:rPr>
              <a:t>azz </a:t>
            </a:r>
            <a:r>
              <a:rPr lang="en-US" sz="1600" b="1" dirty="0">
                <a:solidFill>
                  <a:srgbClr val="2A3674"/>
                </a:solidFill>
              </a:rPr>
              <a:t>g</a:t>
            </a:r>
            <a:r>
              <a:rPr lang="en-US" sz="1600" b="1" dirty="0" smtClean="0">
                <a:solidFill>
                  <a:srgbClr val="2A3674"/>
                </a:solidFill>
              </a:rPr>
              <a:t>reat </a:t>
            </a:r>
            <a:r>
              <a:rPr lang="en-US" sz="1600" b="1" dirty="0">
                <a:solidFill>
                  <a:srgbClr val="2A3674"/>
                </a:solidFill>
              </a:rPr>
              <a:t>Duke Ellington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Definition:</a:t>
            </a:r>
          </a:p>
          <a:p>
            <a:pPr algn="ctr"/>
            <a:r>
              <a:rPr lang="en-US" sz="2000" b="1" dirty="0" err="1" smtClean="0">
                <a:solidFill>
                  <a:srgbClr val="660000"/>
                </a:solidFill>
              </a:rPr>
              <a:t>oscillometry</a:t>
            </a:r>
            <a:r>
              <a:rPr lang="en-US" sz="2000" dirty="0" smtClean="0">
                <a:solidFill>
                  <a:srgbClr val="660000"/>
                </a:solidFill>
              </a:rPr>
              <a:t>, </a:t>
            </a:r>
            <a:r>
              <a:rPr lang="en-US" sz="2000" i="1" dirty="0" smtClean="0">
                <a:solidFill>
                  <a:srgbClr val="660000"/>
                </a:solidFill>
              </a:rPr>
              <a:t>n.</a:t>
            </a:r>
            <a:r>
              <a:rPr lang="en-US" sz="2000" dirty="0" smtClean="0">
                <a:solidFill>
                  <a:srgbClr val="660000"/>
                </a:solidFill>
              </a:rPr>
              <a:t>,  The observation and measurement of oscillations.</a:t>
            </a:r>
            <a:endParaRPr lang="en-US" sz="2000" b="1" dirty="0" smtClean="0">
              <a:solidFill>
                <a:srgbClr val="660000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pPr algn="r"/>
            <a:endParaRPr lang="en-US" sz="2400" i="1" dirty="0" smtClean="0">
              <a:solidFill>
                <a:srgbClr val="2A3674"/>
              </a:solidFill>
            </a:endParaRPr>
          </a:p>
          <a:p>
            <a:pPr algn="r"/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 smtClean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i="1" dirty="0">
              <a:solidFill>
                <a:srgbClr val="2A3674"/>
              </a:solidFill>
            </a:endParaRPr>
          </a:p>
          <a:p>
            <a:endParaRPr lang="en-US" sz="2400" dirty="0" smtClean="0">
              <a:solidFill>
                <a:srgbClr val="2A3674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FF6600"/>
                </a:solidFill>
              </a:rPr>
              <a:t>In disappearance experiments the existence of sterile neutrinos can </a:t>
            </a:r>
            <a:r>
              <a:rPr lang="en-US" sz="2400" b="1" i="1" dirty="0" smtClean="0">
                <a:solidFill>
                  <a:srgbClr val="FF6600"/>
                </a:solidFill>
              </a:rPr>
              <a:t>only</a:t>
            </a:r>
            <a:r>
              <a:rPr lang="en-US" sz="2400" dirty="0" smtClean="0">
                <a:solidFill>
                  <a:srgbClr val="FF6600"/>
                </a:solidFill>
              </a:rPr>
              <a:t> be convincingly established through </a:t>
            </a:r>
            <a:r>
              <a:rPr lang="en-US" sz="2400" dirty="0" err="1" smtClean="0">
                <a:solidFill>
                  <a:srgbClr val="FF6600"/>
                </a:solidFill>
              </a:rPr>
              <a:t>oscillometry</a:t>
            </a:r>
            <a:r>
              <a:rPr lang="en-US" sz="2400" dirty="0" smtClean="0">
                <a:solidFill>
                  <a:srgbClr val="2A3674"/>
                </a:solidFill>
              </a:rPr>
              <a:t>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7429" y="2324812"/>
            <a:ext cx="4800888" cy="3171653"/>
            <a:chOff x="57429" y="2324812"/>
            <a:chExt cx="4800888" cy="3171653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29" y="2542072"/>
              <a:ext cx="4800888" cy="2954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65265" y="2324812"/>
              <a:ext cx="42145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7294C4"/>
                  </a:solidFill>
                </a:rPr>
                <a:t>Daya</a:t>
              </a:r>
              <a:r>
                <a:rPr lang="en-US" sz="1400" dirty="0" smtClean="0">
                  <a:solidFill>
                    <a:srgbClr val="7294C4"/>
                  </a:solidFill>
                </a:rPr>
                <a:t> Bay, </a:t>
              </a:r>
              <a:r>
                <a:rPr lang="en-US" sz="1400" dirty="0" err="1" smtClean="0">
                  <a:solidFill>
                    <a:srgbClr val="7294C4"/>
                  </a:solidFill>
                </a:rPr>
                <a:t>Phys.Rev.Lett</a:t>
              </a:r>
              <a:r>
                <a:rPr lang="en-US" sz="1400" dirty="0" smtClean="0">
                  <a:solidFill>
                    <a:srgbClr val="7294C4"/>
                  </a:solidFill>
                </a:rPr>
                <a:t>. 115,111802 (2015)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63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Open Questions in Neutrino Physics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2338" y="748289"/>
            <a:ext cx="541089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60000"/>
                </a:solidFill>
              </a:rPr>
              <a:t>Neutrino Oscillations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>
              <a:solidFill>
                <a:srgbClr val="660000"/>
              </a:solidFill>
            </a:endParaRPr>
          </a:p>
          <a:p>
            <a:r>
              <a:rPr lang="en-US" sz="2800" dirty="0" err="1" smtClean="0">
                <a:solidFill>
                  <a:srgbClr val="660000"/>
                </a:solidFill>
              </a:rPr>
              <a:t>Neutrinoless</a:t>
            </a:r>
            <a:r>
              <a:rPr lang="en-US" sz="2800" dirty="0" smtClean="0">
                <a:solidFill>
                  <a:srgbClr val="660000"/>
                </a:solidFill>
              </a:rPr>
              <a:t> Double Beta Decay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Direct Mass Measurements</a:t>
            </a:r>
          </a:p>
          <a:p>
            <a:endParaRPr lang="en-US" sz="2800" dirty="0" smtClean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Neutrino Telescopes</a:t>
            </a:r>
          </a:p>
          <a:p>
            <a:endParaRPr lang="en-US" sz="2800" dirty="0">
              <a:solidFill>
                <a:srgbClr val="660000"/>
              </a:solidFill>
            </a:endParaRPr>
          </a:p>
          <a:p>
            <a:r>
              <a:rPr lang="en-US" sz="2800" dirty="0" smtClean="0">
                <a:solidFill>
                  <a:srgbClr val="660000"/>
                </a:solidFill>
              </a:rPr>
              <a:t>Neutrino Cross Sections</a:t>
            </a:r>
            <a:endParaRPr lang="en-US" sz="2800" dirty="0">
              <a:solidFill>
                <a:srgbClr val="66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67220" y="3358558"/>
            <a:ext cx="3603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Absolute </a:t>
            </a:r>
            <a:r>
              <a:rPr lang="en-US" sz="2800" dirty="0">
                <a:solidFill>
                  <a:srgbClr val="2A3674"/>
                </a:solidFill>
              </a:rPr>
              <a:t>neutrino </a:t>
            </a:r>
            <a:r>
              <a:rPr lang="en-US" sz="2800" dirty="0" smtClean="0">
                <a:solidFill>
                  <a:srgbClr val="2A3674"/>
                </a:solidFill>
              </a:rPr>
              <a:t>mass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60229" y="3359956"/>
            <a:ext cx="3603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Absolute </a:t>
            </a:r>
            <a:r>
              <a:rPr lang="en-US" sz="2800" dirty="0">
                <a:solidFill>
                  <a:srgbClr val="2A3674"/>
                </a:solidFill>
              </a:rPr>
              <a:t>neutrino </a:t>
            </a:r>
            <a:r>
              <a:rPr lang="en-US" sz="2800" dirty="0" smtClean="0">
                <a:solidFill>
                  <a:srgbClr val="2A3674"/>
                </a:solidFill>
              </a:rPr>
              <a:t>mass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543" y="4023331"/>
            <a:ext cx="3677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Astrophysical neutrinos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0941" y="745287"/>
            <a:ext cx="3719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Neutrino mass </a:t>
            </a:r>
            <a:r>
              <a:rPr lang="en-US" sz="2800" dirty="0">
                <a:solidFill>
                  <a:srgbClr val="2A3674"/>
                </a:solidFill>
              </a:rPr>
              <a:t>hierarchy </a:t>
            </a:r>
            <a:endParaRPr lang="en-US" sz="2800" dirty="0" smtClean="0">
              <a:solidFill>
                <a:srgbClr val="2A367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9543" y="743889"/>
            <a:ext cx="3719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Neutrino mass </a:t>
            </a:r>
            <a:r>
              <a:rPr lang="en-US" sz="2800" dirty="0">
                <a:solidFill>
                  <a:srgbClr val="2A3674"/>
                </a:solidFill>
              </a:rPr>
              <a:t>hierarchy </a:t>
            </a:r>
            <a:endParaRPr lang="en-US" sz="2800" dirty="0" smtClean="0">
              <a:solidFill>
                <a:srgbClr val="2A367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93239" y="1396280"/>
            <a:ext cx="2114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CP violation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85606" y="2052572"/>
            <a:ext cx="30396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Dirac </a:t>
            </a:r>
            <a:r>
              <a:rPr lang="en-US" sz="2800" dirty="0">
                <a:solidFill>
                  <a:srgbClr val="2A3674"/>
                </a:solidFill>
              </a:rPr>
              <a:t>vs. </a:t>
            </a:r>
            <a:r>
              <a:rPr lang="en-US" sz="2800" dirty="0" err="1" smtClean="0">
                <a:solidFill>
                  <a:srgbClr val="2A3674"/>
                </a:solidFill>
              </a:rPr>
              <a:t>Majorana</a:t>
            </a:r>
            <a:endParaRPr lang="en-US" sz="2800" dirty="0">
              <a:solidFill>
                <a:srgbClr val="2A367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13821" y="2710015"/>
            <a:ext cx="25698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2A3674"/>
                </a:solidFill>
              </a:rPr>
              <a:t>Sterile neutrinos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2338" y="748289"/>
            <a:ext cx="8581936" cy="38318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dirty="0">
                <a:solidFill>
                  <a:srgbClr val="2A3674"/>
                </a:solidFill>
              </a:rPr>
              <a:t>N</a:t>
            </a:r>
            <a:r>
              <a:rPr lang="en-US" sz="2800" dirty="0" smtClean="0">
                <a:solidFill>
                  <a:srgbClr val="2A3674"/>
                </a:solidFill>
              </a:rPr>
              <a:t>eutrino mass hierarchy: normal or inverted?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Is there CP violation in neutrino mixing?</a:t>
            </a:r>
            <a:endParaRPr lang="en-US" sz="2800" dirty="0">
              <a:solidFill>
                <a:srgbClr val="2A3674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Are neutrinos their own antiparticle? (Dirac vs. </a:t>
            </a:r>
            <a:r>
              <a:rPr lang="en-US" sz="2800" dirty="0" err="1" smtClean="0">
                <a:solidFill>
                  <a:srgbClr val="2A3674"/>
                </a:solidFill>
              </a:rPr>
              <a:t>Majorana</a:t>
            </a:r>
            <a:r>
              <a:rPr lang="en-US" sz="2800" dirty="0" smtClean="0">
                <a:solidFill>
                  <a:srgbClr val="2A3674"/>
                </a:solidFill>
              </a:rPr>
              <a:t>)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How </a:t>
            </a:r>
            <a:r>
              <a:rPr lang="en-US" sz="2800" dirty="0">
                <a:solidFill>
                  <a:srgbClr val="2A3674"/>
                </a:solidFill>
              </a:rPr>
              <a:t>m</a:t>
            </a:r>
            <a:r>
              <a:rPr lang="en-US" sz="2800" dirty="0" smtClean="0">
                <a:solidFill>
                  <a:srgbClr val="2A3674"/>
                </a:solidFill>
              </a:rPr>
              <a:t>any neutrinos are there? (Sterile neutrinos?)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What is the absolute neutrino mass scale?</a:t>
            </a:r>
          </a:p>
          <a:p>
            <a:pPr>
              <a:spcAft>
                <a:spcPts val="1800"/>
              </a:spcAft>
            </a:pPr>
            <a:r>
              <a:rPr lang="en-US" sz="2800" dirty="0" smtClean="0">
                <a:solidFill>
                  <a:srgbClr val="2A3674"/>
                </a:solidFill>
              </a:rPr>
              <a:t>Astrophysical neutrinos?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1916" y="9788"/>
            <a:ext cx="9147313" cy="6858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kern="0" smtClean="0"/>
              <a:t>Types of Neutrino Experiments</a:t>
            </a:r>
            <a:endParaRPr lang="en-US" kern="0" dirty="0"/>
          </a:p>
        </p:txBody>
      </p:sp>
      <p:grpSp>
        <p:nvGrpSpPr>
          <p:cNvPr id="18" name="Group 17"/>
          <p:cNvGrpSpPr/>
          <p:nvPr/>
        </p:nvGrpSpPr>
        <p:grpSpPr>
          <a:xfrm>
            <a:off x="5033472" y="631082"/>
            <a:ext cx="4641751" cy="5861186"/>
            <a:chOff x="5033472" y="631082"/>
            <a:chExt cx="4641751" cy="5861186"/>
          </a:xfrm>
        </p:grpSpPr>
        <p:sp>
          <p:nvSpPr>
            <p:cNvPr id="19" name="TextBox 18"/>
            <p:cNvSpPr txBox="1"/>
            <p:nvPr/>
          </p:nvSpPr>
          <p:spPr>
            <a:xfrm>
              <a:off x="5033473" y="631082"/>
              <a:ext cx="4016523" cy="2139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u="sng" dirty="0" smtClean="0">
                  <a:solidFill>
                    <a:srgbClr val="2A3674"/>
                  </a:solidFill>
                </a:rPr>
                <a:t>Related Talks in the Neutrino Sessions</a:t>
              </a:r>
              <a:endParaRPr lang="en-US" dirty="0" smtClean="0">
                <a:solidFill>
                  <a:srgbClr val="2A3674"/>
                </a:solidFill>
              </a:endParaRP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RENO </a:t>
              </a:r>
              <a:r>
                <a:rPr lang="en-US" sz="1400" dirty="0">
                  <a:solidFill>
                    <a:srgbClr val="FF6600"/>
                  </a:solidFill>
                </a:rPr>
                <a:t>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Joo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Double 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Chooz</a:t>
              </a:r>
              <a:r>
                <a:rPr lang="en-US" sz="1400" dirty="0" smtClean="0">
                  <a:solidFill>
                    <a:srgbClr val="FF6600"/>
                  </a:solidFill>
                </a:rPr>
                <a:t>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Sharankova</a:t>
              </a:r>
              <a:r>
                <a:rPr lang="en-US" sz="1400" dirty="0" smtClean="0">
                  <a:solidFill>
                    <a:srgbClr val="FF6600"/>
                  </a:solidFill>
                </a:rPr>
                <a:t>) </a:t>
              </a:r>
            </a:p>
            <a:p>
              <a:r>
                <a:rPr lang="en-US" sz="1400" dirty="0" err="1" smtClean="0">
                  <a:solidFill>
                    <a:srgbClr val="FF6600"/>
                  </a:solidFill>
                </a:rPr>
                <a:t>Daya</a:t>
              </a:r>
              <a:r>
                <a:rPr lang="en-US" sz="1400" dirty="0" smtClean="0">
                  <a:solidFill>
                    <a:srgbClr val="FF6600"/>
                  </a:solidFill>
                </a:rPr>
                <a:t> Bay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Grassi</a:t>
              </a:r>
              <a:r>
                <a:rPr lang="en-US" sz="1400" dirty="0">
                  <a:solidFill>
                    <a:srgbClr val="FF6600"/>
                  </a:solidFill>
                </a:rPr>
                <a:t>)</a:t>
              </a:r>
              <a:r>
                <a:rPr lang="en-US" sz="1400" dirty="0" smtClean="0">
                  <a:solidFill>
                    <a:srgbClr val="FF6600"/>
                  </a:solidFill>
                </a:rPr>
                <a:t> </a:t>
              </a: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MINOS+ (Flanagan)</a:t>
              </a:r>
            </a:p>
            <a:p>
              <a:r>
                <a:rPr lang="en-US" sz="1400" dirty="0" err="1" smtClean="0">
                  <a:solidFill>
                    <a:srgbClr val="FF6600"/>
                  </a:solidFill>
                </a:rPr>
                <a:t>NOvA</a:t>
              </a:r>
              <a:r>
                <a:rPr lang="en-US" sz="1400" dirty="0" smtClean="0">
                  <a:solidFill>
                    <a:srgbClr val="FF6600"/>
                  </a:solidFill>
                </a:rPr>
                <a:t>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Niner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T2K (Christodoulou)</a:t>
              </a: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Opera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Longhin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  <a:p>
              <a:r>
                <a:rPr lang="en-US" sz="1200" dirty="0" smtClean="0"/>
                <a:t> 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272543" y="990611"/>
              <a:ext cx="1967251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7294C4"/>
                  </a:solidFill>
                </a:rPr>
                <a:t>JUNO (</a:t>
              </a:r>
              <a:r>
                <a:rPr lang="en-US" sz="1400" dirty="0" err="1">
                  <a:solidFill>
                    <a:srgbClr val="7294C4"/>
                  </a:solidFill>
                </a:rPr>
                <a:t>Heng</a:t>
              </a:r>
              <a:r>
                <a:rPr lang="en-US" sz="1400" dirty="0">
                  <a:solidFill>
                    <a:srgbClr val="7294C4"/>
                  </a:solidFill>
                </a:rPr>
                <a:t>) </a:t>
              </a:r>
            </a:p>
            <a:p>
              <a:r>
                <a:rPr lang="en-US" sz="1400" dirty="0">
                  <a:solidFill>
                    <a:srgbClr val="7294C4"/>
                  </a:solidFill>
                </a:rPr>
                <a:t>DUNE (Buchanan)</a:t>
              </a:r>
            </a:p>
            <a:p>
              <a:r>
                <a:rPr lang="en-US" sz="1400" dirty="0">
                  <a:solidFill>
                    <a:srgbClr val="7294C4"/>
                  </a:solidFill>
                </a:rPr>
                <a:t>Hyper-K (Tanaka</a:t>
              </a:r>
              <a:r>
                <a:rPr lang="en-US" sz="1400" dirty="0" smtClean="0">
                  <a:solidFill>
                    <a:srgbClr val="7294C4"/>
                  </a:solidFill>
                </a:rPr>
                <a:t>)</a:t>
              </a:r>
            </a:p>
            <a:p>
              <a:r>
                <a:rPr lang="en-US" sz="1400" dirty="0" smtClean="0">
                  <a:solidFill>
                    <a:srgbClr val="FFCC00"/>
                  </a:solidFill>
                </a:rPr>
                <a:t>Prospect (Brodsky)</a:t>
              </a:r>
            </a:p>
            <a:p>
              <a:r>
                <a:rPr lang="en-US" sz="1400" dirty="0" err="1" smtClean="0">
                  <a:solidFill>
                    <a:srgbClr val="FFCC00"/>
                  </a:solidFill>
                </a:rPr>
                <a:t>MicroBooNE</a:t>
              </a:r>
              <a:r>
                <a:rPr lang="en-US" sz="1400" dirty="0" smtClean="0">
                  <a:solidFill>
                    <a:srgbClr val="FFCC00"/>
                  </a:solidFill>
                </a:rPr>
                <a:t> (Guenette)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38190" y="3013239"/>
              <a:ext cx="223045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6600"/>
                  </a:solidFill>
                </a:rPr>
                <a:t>CUORE (Zhu) </a:t>
              </a:r>
              <a:endParaRPr lang="en-US" sz="1400" dirty="0">
                <a:solidFill>
                  <a:srgbClr val="FF6600"/>
                </a:solidFill>
              </a:endParaRP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EXO/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nEXO</a:t>
              </a:r>
              <a:r>
                <a:rPr lang="en-US" sz="1400" dirty="0" smtClean="0">
                  <a:solidFill>
                    <a:srgbClr val="FF6600"/>
                  </a:solidFill>
                </a:rPr>
                <a:t>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Retiere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  <a:endParaRPr lang="en-US" sz="1400" dirty="0">
                <a:solidFill>
                  <a:srgbClr val="FF6600"/>
                </a:solidFill>
              </a:endParaRPr>
            </a:p>
            <a:p>
              <a:r>
                <a:rPr lang="en-US" sz="1400" dirty="0" err="1" smtClean="0">
                  <a:solidFill>
                    <a:srgbClr val="FF6600"/>
                  </a:solidFill>
                </a:rPr>
                <a:t>Majorana</a:t>
              </a:r>
              <a:r>
                <a:rPr lang="en-US" sz="1400" dirty="0" smtClean="0">
                  <a:solidFill>
                    <a:srgbClr val="FF6600"/>
                  </a:solidFill>
                </a:rPr>
                <a:t> (Shanks)</a:t>
              </a: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SNO+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Auty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  <a:p>
              <a:endParaRPr lang="en-US" sz="1400" dirty="0">
                <a:solidFill>
                  <a:srgbClr val="FF6600"/>
                </a:solidFill>
              </a:endParaRPr>
            </a:p>
            <a:p>
              <a:endParaRPr lang="en-US" sz="1400" dirty="0" smtClean="0">
                <a:solidFill>
                  <a:srgbClr val="FF6600"/>
                </a:solidFill>
              </a:endParaRPr>
            </a:p>
            <a:p>
              <a:endParaRPr lang="en-US" sz="1400" dirty="0">
                <a:solidFill>
                  <a:srgbClr val="FF6600"/>
                </a:solidFill>
              </a:endParaRPr>
            </a:p>
            <a:p>
              <a:r>
                <a:rPr lang="en-US" sz="1400" dirty="0" err="1" smtClean="0">
                  <a:solidFill>
                    <a:srgbClr val="FF6600"/>
                  </a:solidFill>
                </a:rPr>
                <a:t>Katrin</a:t>
              </a:r>
              <a:r>
                <a:rPr lang="en-US" sz="1400" dirty="0" smtClean="0">
                  <a:solidFill>
                    <a:srgbClr val="FF6600"/>
                  </a:solidFill>
                </a:rPr>
                <a:t>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Fraenkle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33472" y="5168829"/>
              <a:ext cx="4641751" cy="1323439"/>
            </a:xfrm>
            <a:prstGeom prst="rect">
              <a:avLst/>
            </a:prstGeom>
            <a:noFill/>
          </p:spPr>
          <p:txBody>
            <a:bodyPr wrap="square" numCol="2" rtlCol="0">
              <a:spAutoFit/>
            </a:bodyPr>
            <a:lstStyle/>
            <a:p>
              <a:r>
                <a:rPr lang="en-US" sz="1400" dirty="0" smtClean="0">
                  <a:solidFill>
                    <a:srgbClr val="FF6600"/>
                  </a:solidFill>
                </a:rPr>
                <a:t>KM3NeT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Coleiro</a:t>
              </a:r>
              <a:r>
                <a:rPr lang="en-US" sz="1400" dirty="0" smtClean="0">
                  <a:solidFill>
                    <a:srgbClr val="FF6600"/>
                  </a:solidFill>
                </a:rPr>
                <a:t>) </a:t>
              </a:r>
              <a:endParaRPr lang="en-US" sz="1400" dirty="0">
                <a:solidFill>
                  <a:srgbClr val="FF6600"/>
                </a:solidFill>
              </a:endParaRPr>
            </a:p>
            <a:p>
              <a:r>
                <a:rPr lang="en-US" sz="1400" dirty="0" smtClean="0">
                  <a:solidFill>
                    <a:srgbClr val="FF6600"/>
                  </a:solidFill>
                </a:rPr>
                <a:t>ARA (Lu)</a:t>
              </a:r>
              <a:endParaRPr lang="en-US" sz="1400" dirty="0">
                <a:solidFill>
                  <a:srgbClr val="FF6600"/>
                </a:solidFill>
              </a:endParaRPr>
            </a:p>
            <a:p>
              <a:r>
                <a:rPr lang="en-US" sz="1400" dirty="0" err="1" smtClean="0">
                  <a:solidFill>
                    <a:srgbClr val="FF6600"/>
                  </a:solidFill>
                </a:rPr>
                <a:t>IceCube</a:t>
              </a:r>
              <a:r>
                <a:rPr lang="en-US" sz="1400" dirty="0" smtClean="0">
                  <a:solidFill>
                    <a:srgbClr val="FF6600"/>
                  </a:solidFill>
                </a:rPr>
                <a:t> (</a:t>
              </a:r>
              <a:r>
                <a:rPr lang="en-US" sz="1400" dirty="0" err="1" smtClean="0">
                  <a:solidFill>
                    <a:srgbClr val="FF6600"/>
                  </a:solidFill>
                </a:rPr>
                <a:t>Coenders</a:t>
              </a:r>
              <a:r>
                <a:rPr lang="en-US" sz="1400" dirty="0" smtClean="0">
                  <a:solidFill>
                    <a:srgbClr val="FF6600"/>
                  </a:solidFill>
                </a:rPr>
                <a:t>)</a:t>
              </a:r>
            </a:p>
            <a:p>
              <a:pPr>
                <a:spcBef>
                  <a:spcPts val="1200"/>
                </a:spcBef>
              </a:pPr>
              <a:r>
                <a:rPr lang="en-US" sz="1400" dirty="0" err="1" smtClean="0">
                  <a:solidFill>
                    <a:srgbClr val="FF6600"/>
                  </a:solidFill>
                </a:rPr>
                <a:t>MINERvA</a:t>
              </a:r>
              <a:r>
                <a:rPr lang="en-US" sz="1400" dirty="0" smtClean="0">
                  <a:solidFill>
                    <a:srgbClr val="FF6600"/>
                  </a:solidFill>
                </a:rPr>
                <a:t> </a:t>
              </a:r>
              <a:r>
                <a:rPr lang="en-US" sz="1400" dirty="0">
                  <a:solidFill>
                    <a:srgbClr val="FF6600"/>
                  </a:solidFill>
                </a:rPr>
                <a:t>(</a:t>
              </a:r>
              <a:r>
                <a:rPr lang="en-US" sz="1400" dirty="0" err="1">
                  <a:solidFill>
                    <a:srgbClr val="FF6600"/>
                  </a:solidFill>
                </a:rPr>
                <a:t>Paolone</a:t>
              </a:r>
              <a:r>
                <a:rPr lang="en-US" sz="1400" dirty="0">
                  <a:solidFill>
                    <a:srgbClr val="FF6600"/>
                  </a:solidFill>
                </a:rPr>
                <a:t>)</a:t>
              </a:r>
            </a:p>
            <a:p>
              <a:r>
                <a:rPr lang="en-US" sz="1400" dirty="0">
                  <a:solidFill>
                    <a:srgbClr val="FF6600"/>
                  </a:solidFill>
                </a:rPr>
                <a:t>T2K (</a:t>
              </a:r>
              <a:r>
                <a:rPr lang="en-US" sz="1400" dirty="0" err="1">
                  <a:solidFill>
                    <a:srgbClr val="FF6600"/>
                  </a:solidFill>
                </a:rPr>
                <a:t>Scantamburlo</a:t>
              </a:r>
              <a:r>
                <a:rPr lang="en-US" sz="1400" dirty="0">
                  <a:solidFill>
                    <a:srgbClr val="FF6600"/>
                  </a:solidFill>
                </a:rPr>
                <a:t>)</a:t>
              </a:r>
            </a:p>
            <a:p>
              <a:r>
                <a:rPr lang="en-US" sz="1400" dirty="0" smtClean="0">
                  <a:solidFill>
                    <a:srgbClr val="7294C4"/>
                  </a:solidFill>
                </a:rPr>
                <a:t>JUNO (</a:t>
              </a:r>
              <a:r>
                <a:rPr lang="en-US" sz="1400" dirty="0" err="1" smtClean="0">
                  <a:solidFill>
                    <a:srgbClr val="7294C4"/>
                  </a:solidFill>
                </a:rPr>
                <a:t>Heng</a:t>
              </a:r>
              <a:r>
                <a:rPr lang="en-US" sz="1400" dirty="0" smtClean="0">
                  <a:solidFill>
                    <a:srgbClr val="7294C4"/>
                  </a:solidFill>
                </a:rPr>
                <a:t>)</a:t>
              </a:r>
            </a:p>
            <a:p>
              <a:r>
                <a:rPr lang="en-US" sz="1400" dirty="0" smtClean="0">
                  <a:solidFill>
                    <a:srgbClr val="7294C4"/>
                  </a:solidFill>
                </a:rPr>
                <a:t>DUNE </a:t>
              </a:r>
              <a:r>
                <a:rPr lang="en-US" sz="1400" dirty="0">
                  <a:solidFill>
                    <a:srgbClr val="7294C4"/>
                  </a:solidFill>
                </a:rPr>
                <a:t>(Buchanan)</a:t>
              </a:r>
            </a:p>
            <a:p>
              <a:r>
                <a:rPr lang="en-US" sz="1400" dirty="0">
                  <a:solidFill>
                    <a:srgbClr val="7294C4"/>
                  </a:solidFill>
                </a:rPr>
                <a:t>Hyper-K (</a:t>
              </a:r>
              <a:r>
                <a:rPr lang="en-US" sz="1400" dirty="0" smtClean="0">
                  <a:solidFill>
                    <a:srgbClr val="7294C4"/>
                  </a:solidFill>
                </a:rPr>
                <a:t>Tanaka)</a:t>
              </a:r>
            </a:p>
            <a:p>
              <a:endParaRPr lang="en-US" sz="1400" dirty="0">
                <a:solidFill>
                  <a:srgbClr val="7294C4"/>
                </a:solidFill>
              </a:endParaRPr>
            </a:p>
          </p:txBody>
        </p:sp>
      </p:grp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96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89336E-7 L 0.03819 0.0564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28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8.55887E-7 L -0.08715 0.0215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06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01018E-6 C 0.12917 0.00786 0.50782 0.05436 0.50539 0.18274 C 0.50174 0.36849 0.14844 0.36734 0.03646 0.36849 " pathEditMode="relative" rAng="0" ptsTypes="ftf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82" y="1841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51307E-6 C -0.0007 -0.05135 -0.02622 -0.09299 -0.07032 -0.11866 C -0.11441 -0.14434 -0.3915 -0.10386 -0.47136 -0.10386 " pathEditMode="relative" rAng="0" ptsTypes="tst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76" y="-721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15059E-6 L 0.03316 0.2095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1047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73745E-6 C 0.03646 0.00324 0.12448 0.01782 0.12535 0.0923 C 0.12622 0.16679 -0.08385 0.17673 -0.14253 0.18043 " pathEditMode="relative" rAng="0" ptsTypes="sss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" y="902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37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31552E-6 C -0.02534 0.00046 -0.10416 0.04811 -0.14826 0.08235 C -0.19236 0.11658 -0.49236 0.11404 -0.55746 0.11774 " pathEditMode="relative" rAng="0" ptsTypes="fsf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82" y="587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3.41661E-6 L -0.14236 0.04742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35" y="2359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3" grpId="0"/>
      <p:bldP spid="15" grpId="0"/>
      <p:bldP spid="11" grpId="0"/>
      <p:bldP spid="12" grpId="0"/>
      <p:bldP spid="7" grpId="0"/>
      <p:bldP spid="8" grpId="0"/>
      <p:bldP spid="9" grpId="0"/>
      <p:bldP spid="10" grpId="0"/>
      <p:bldP spid="16" grpId="1" uiExpand="1" build="allAtOnce" animBg="1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 Disappearance Experiments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1">
                <a:blip r:embed="rId2"/>
                <a:stretch>
                  <a:fillRect t="-15044" b="-318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" y="688450"/>
            <a:ext cx="8443262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 smtClean="0">
                <a:solidFill>
                  <a:srgbClr val="2A3674"/>
                </a:solidFill>
              </a:rPr>
              <a:t>Reactor </a:t>
            </a:r>
            <a:r>
              <a:rPr lang="en-US" sz="2000" u="sng" dirty="0" smtClean="0">
                <a:solidFill>
                  <a:srgbClr val="2A3674"/>
                </a:solidFill>
              </a:rPr>
              <a:t>Experiments</a:t>
            </a:r>
            <a:r>
              <a:rPr lang="en-US" sz="2000" dirty="0" smtClean="0">
                <a:solidFill>
                  <a:srgbClr val="2A3674"/>
                </a:solidFill>
              </a:rPr>
              <a:t>: </a:t>
            </a:r>
            <a:endParaRPr lang="en-US" sz="2000" dirty="0" smtClean="0">
              <a:solidFill>
                <a:srgbClr val="2A3674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60000"/>
                </a:solidFill>
              </a:rPr>
              <a:t>S</a:t>
            </a:r>
            <a:r>
              <a:rPr lang="en-US" sz="2000" dirty="0" smtClean="0">
                <a:solidFill>
                  <a:srgbClr val="660000"/>
                </a:solidFill>
              </a:rPr>
              <a:t>hort baselines (5 to 20 m)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High </a:t>
            </a:r>
            <a:r>
              <a:rPr lang="en-US" sz="2000" dirty="0" smtClean="0">
                <a:solidFill>
                  <a:srgbClr val="660000"/>
                </a:solidFill>
              </a:rPr>
              <a:t>backgrounds requires new detector technologies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Significant (and costly) shielding may be required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The source is typically free and renewable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There are many proposed and active projects around the world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>
                <a:solidFill>
                  <a:srgbClr val="FF6600"/>
                </a:solidFill>
              </a:rPr>
              <a:t>See Prospect talk by Jason </a:t>
            </a:r>
            <a:r>
              <a:rPr lang="en-US" sz="2000" dirty="0" err="1" smtClean="0">
                <a:solidFill>
                  <a:srgbClr val="FF6600"/>
                </a:solidFill>
              </a:rPr>
              <a:t>Broadsky</a:t>
            </a:r>
            <a:endParaRPr lang="en-US" sz="2000" dirty="0" smtClean="0">
              <a:solidFill>
                <a:srgbClr val="FF66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u="sng" dirty="0" smtClean="0">
                <a:solidFill>
                  <a:srgbClr val="2A3674"/>
                </a:solidFill>
              </a:rPr>
              <a:t>Radioactive </a:t>
            </a:r>
            <a:r>
              <a:rPr lang="en-US" sz="2000" u="sng" dirty="0" smtClean="0">
                <a:solidFill>
                  <a:srgbClr val="2A3674"/>
                </a:solidFill>
              </a:rPr>
              <a:t>Source Experiments</a:t>
            </a:r>
            <a:r>
              <a:rPr lang="en-US" sz="2000" dirty="0" smtClean="0">
                <a:solidFill>
                  <a:srgbClr val="2A3674"/>
                </a:solidFill>
              </a:rPr>
              <a:t>:</a:t>
            </a:r>
            <a:endParaRPr lang="en-US" sz="2000" dirty="0" smtClean="0">
              <a:solidFill>
                <a:srgbClr val="2A3674"/>
              </a:solidFill>
            </a:endParaRP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Even shorter baselines (1 to 5 m)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Leverages detectors built for other applications 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Very low backgrounds are required and available</a:t>
            </a:r>
          </a:p>
          <a:p>
            <a:pPr marL="804672" lvl="1" indent="-34747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60000"/>
                </a:solidFill>
              </a:rPr>
              <a:t>There are a few ideas and one approved experiment (with two sources)</a:t>
            </a:r>
            <a:endParaRPr lang="en-US" sz="2000" dirty="0" smtClean="0">
              <a:solidFill>
                <a:srgbClr val="6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3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395047" y="1185287"/>
            <a:ext cx="56131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600"/>
              </a:spcAft>
            </a:pP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typical sterile </a:t>
            </a:r>
            <a:r>
              <a:rPr lang="el-GR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sz="2000" i="1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000" baseline="30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dirty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multiple oscillation wavelengths may be observed inside the detector</a:t>
            </a:r>
            <a:r>
              <a:rPr lang="en-US" altLang="en-US" sz="2000" dirty="0" smtClean="0">
                <a:solidFill>
                  <a:srgbClr val="6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623" y="2710062"/>
            <a:ext cx="2917850" cy="266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925683">
            <a:off x="6524538" y="5087284"/>
            <a:ext cx="717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(m)</a:t>
            </a:r>
          </a:p>
        </p:txBody>
      </p:sp>
      <p:sp>
        <p:nvSpPr>
          <p:cNvPr id="19" name="TextBox 18"/>
          <p:cNvSpPr txBox="1"/>
          <p:nvPr/>
        </p:nvSpPr>
        <p:spPr>
          <a:xfrm rot="19964223">
            <a:off x="8115431" y="4995292"/>
            <a:ext cx="10192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100" b="1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</a:t>
            </a:r>
            <a:r>
              <a:rPr lang="en-US" sz="11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/rec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(MeV)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02663" y="2427398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 Source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452" y="2809999"/>
            <a:ext cx="2650114" cy="233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816511" y="2809999"/>
            <a:ext cx="2276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</a:rPr>
              <a:t>s</a:t>
            </a:r>
            <a:r>
              <a:rPr lang="en-US" sz="1100" b="1" dirty="0" smtClean="0">
                <a:latin typeface="Arial" panose="020B0604020202020204" pitchFamily="34" charset="0"/>
              </a:rPr>
              <a:t>in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r>
              <a:rPr lang="en-US" sz="1100" b="1" dirty="0" smtClean="0">
                <a:latin typeface="Arial" panose="020B0604020202020204" pitchFamily="34" charset="0"/>
              </a:rPr>
              <a:t>2</a:t>
            </a:r>
            <a:r>
              <a:rPr lang="el-GR" sz="1100" b="1" dirty="0" smtClean="0">
                <a:latin typeface="Arial" panose="020B0604020202020204" pitchFamily="34" charset="0"/>
              </a:rPr>
              <a:t>θ</a:t>
            </a:r>
            <a:r>
              <a:rPr lang="en-US" sz="1100" b="1" baseline="-25000" dirty="0" err="1" smtClean="0">
                <a:latin typeface="Arial" panose="020B0604020202020204" pitchFamily="34" charset="0"/>
              </a:rPr>
              <a:t>ee</a:t>
            </a:r>
            <a:r>
              <a:rPr lang="en-US" sz="1100" b="1" dirty="0" smtClean="0">
                <a:latin typeface="Arial" panose="020B0604020202020204" pitchFamily="34" charset="0"/>
              </a:rPr>
              <a:t> = 0.12  Δ</a:t>
            </a:r>
            <a:r>
              <a:rPr lang="en-US" sz="1100" b="1" i="1" dirty="0" smtClean="0">
                <a:latin typeface="Arial" panose="020B0604020202020204" pitchFamily="34" charset="0"/>
              </a:rPr>
              <a:t>m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 </a:t>
            </a:r>
            <a:r>
              <a:rPr lang="en-US" sz="1100" b="1" dirty="0" smtClean="0">
                <a:latin typeface="Arial" panose="020B0604020202020204" pitchFamily="34" charset="0"/>
              </a:rPr>
              <a:t>= 1.5 eV</a:t>
            </a:r>
            <a:r>
              <a:rPr lang="en-US" sz="1100" b="1" baseline="30000" dirty="0" smtClean="0">
                <a:latin typeface="Arial" panose="020B0604020202020204" pitchFamily="34" charset="0"/>
              </a:rPr>
              <a:t>2</a:t>
            </a:r>
            <a:endParaRPr lang="en-US" sz="1100" b="1" dirty="0">
              <a:latin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57646" y="2424291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Source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496" y="3947810"/>
            <a:ext cx="2303037" cy="1807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564030" y="3531639"/>
            <a:ext cx="20565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Ce-</a:t>
            </a:r>
            <a:r>
              <a:rPr lang="en-US" alt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 Decay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765750" y="4174331"/>
            <a:ext cx="393192" cy="137874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1785104"/>
              </a:xfrm>
              <a:prstGeom prst="rect">
                <a:avLst/>
              </a:prstGeom>
              <a:blipFill rotWithShape="1">
                <a:blip r:embed="rId6"/>
                <a:stretch>
                  <a:fillRect l="-1194" t="-170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Jonathan Link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8"/>
              <p:cNvSpPr txBox="1">
                <a:spLocks noChangeArrowheads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1200"/>
                  </a:spcAft>
                </a:pP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Combines the </a:t>
                </a:r>
                <a:r>
                  <a:rPr lang="en-US" altLang="en-US" sz="2000" dirty="0" err="1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Borexino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detector with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 smtClean="0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 and/or a </a:t>
                </a: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b="0" i="1" smtClean="0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source.</a:t>
                </a:r>
              </a:p>
            </p:txBody>
          </p:sp>
        </mc:Choice>
        <mc:Fallback xmlns="">
          <p:sp>
            <p:nvSpPr>
              <p:cNvPr id="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0198" y="711869"/>
                <a:ext cx="8383603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27" t="-7692" r="-654" b="-2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-4429" y="1708030"/>
            <a:ext cx="3424026" cy="4465894"/>
            <a:chOff x="228600" y="1708030"/>
            <a:chExt cx="3424026" cy="4465894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74267" y="5755457"/>
              <a:ext cx="1362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66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8"/>
              <p:cNvSpPr txBox="1">
                <a:spLocks noChangeArrowheads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the typical sterile </a:t>
                </a:r>
                <a:r>
                  <a:rPr lang="el-GR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en-US" altLang="en-US" sz="2000" i="1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altLang="en-US" sz="2000" baseline="30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en-US" sz="2000" dirty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multiple oscillation wavelengths may be observed inside the detector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baseline="30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144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altLang="en-US" sz="2000" i="1">
                                <a:solidFill>
                                  <a:srgbClr val="2A3674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altLang="en-US" sz="2000" i="1">
                            <a:solidFill>
                              <a:srgbClr val="2A3674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neutrinos have a </a:t>
                </a:r>
                <a:r>
                  <a:rPr lang="el-GR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spectrum with a 3 MeV endpoint and are observed by inverse beta decay. 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Mono-energetic </a:t>
                </a:r>
                <a:r>
                  <a:rPr lang="en-US" altLang="en-US" sz="2000" baseline="30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51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000" i="1" smtClean="0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altLang="en-US" sz="2000" i="1">
                            <a:solidFill>
                              <a:srgbClr val="66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oscillate as a pure function of </a:t>
                </a:r>
                <a:r>
                  <a:rPr lang="en-US" altLang="en-US" sz="2000" i="1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en-US" altLang="en-US" sz="2000" dirty="0" smtClean="0">
                    <a:solidFill>
                      <a:srgbClr val="66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and are detected by electron elastic scattering</a:t>
                </a:r>
                <a:r>
                  <a:rPr lang="en-US" altLang="en-US" sz="2000" dirty="0" smtClean="0">
                    <a:solidFill>
                      <a:srgbClr val="2A367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en-US" sz="2000" i="1" dirty="0" smtClean="0">
                  <a:solidFill>
                    <a:srgbClr val="2A367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95047" y="1185287"/>
                <a:ext cx="5613152" cy="2092881"/>
              </a:xfrm>
              <a:prstGeom prst="rect">
                <a:avLst/>
              </a:prstGeom>
              <a:blipFill rotWithShape="1">
                <a:blip r:embed="rId4"/>
                <a:stretch>
                  <a:fillRect l="-1194" t="-1453" b="-407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Source Experiment: SOX</a:t>
            </a:r>
            <a:endParaRPr lang="en-US" sz="36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50179" idx="2"/>
          </p:cNvCxnSpPr>
          <p:nvPr/>
        </p:nvCxnSpPr>
        <p:spPr>
          <a:xfrm flipV="1">
            <a:off x="1707584" y="3531639"/>
            <a:ext cx="0" cy="2230805"/>
          </a:xfrm>
          <a:prstGeom prst="straightConnector1">
            <a:avLst/>
          </a:prstGeom>
          <a:ln w="31750">
            <a:solidFill>
              <a:srgbClr val="66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1079328" y="4489534"/>
            <a:ext cx="9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00"/>
                </a:solidFill>
              </a:rPr>
              <a:t>8.25 m</a:t>
            </a:r>
            <a:endParaRPr lang="en-US" dirty="0">
              <a:solidFill>
                <a:srgbClr val="660000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33" y="3404097"/>
            <a:ext cx="3294827" cy="30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664699" y="3531639"/>
            <a:ext cx="1904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000" baseline="30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 Decay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72" y="4159117"/>
            <a:ext cx="2564567" cy="147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>
            <a:off x="4471332" y="4353886"/>
            <a:ext cx="987552" cy="1132514"/>
          </a:xfrm>
          <a:prstGeom prst="straightConnector1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6706" y="1426906"/>
            <a:ext cx="3298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7294C4"/>
                </a:solidFill>
              </a:rPr>
              <a:t>JHEP 1308, 038 (2013)</a:t>
            </a:r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6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Neutrinoless</a:t>
            </a:r>
            <a:r>
              <a:rPr lang="en-US" dirty="0" smtClean="0"/>
              <a:t> Double Beta Decay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20" y="1544160"/>
            <a:ext cx="3086057" cy="316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1650" y="1174613"/>
            <a:ext cx="2666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A3674"/>
                </a:solidFill>
              </a:rPr>
              <a:t>2</a:t>
            </a:r>
            <a:r>
              <a:rPr lang="el-GR" sz="2000" dirty="0" smtClean="0">
                <a:solidFill>
                  <a:srgbClr val="2A3674"/>
                </a:solidFill>
              </a:rPr>
              <a:t>ν</a:t>
            </a:r>
            <a:r>
              <a:rPr lang="en-US" sz="2000" dirty="0" smtClean="0">
                <a:solidFill>
                  <a:srgbClr val="2A3674"/>
                </a:solidFill>
              </a:rPr>
              <a:t> Double Beta Decay</a:t>
            </a:r>
            <a:endParaRPr lang="en-US" sz="2000" dirty="0">
              <a:solidFill>
                <a:srgbClr val="2A3674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00777" y="1169688"/>
            <a:ext cx="3053400" cy="3541407"/>
            <a:chOff x="142586" y="770664"/>
            <a:chExt cx="3053400" cy="3541407"/>
          </a:xfrm>
        </p:grpSpPr>
        <p:sp>
          <p:nvSpPr>
            <p:cNvPr id="16" name="TextBox 15"/>
            <p:cNvSpPr txBox="1"/>
            <p:nvPr/>
          </p:nvSpPr>
          <p:spPr>
            <a:xfrm>
              <a:off x="273459" y="770664"/>
              <a:ext cx="26662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2A3674"/>
                  </a:solidFill>
                </a:rPr>
                <a:t>0</a:t>
              </a:r>
              <a:r>
                <a:rPr lang="el-GR" sz="2000" dirty="0" smtClean="0">
                  <a:solidFill>
                    <a:srgbClr val="2A3674"/>
                  </a:solidFill>
                </a:rPr>
                <a:t>ν</a:t>
              </a:r>
              <a:r>
                <a:rPr lang="en-US" sz="2000" dirty="0" smtClean="0">
                  <a:solidFill>
                    <a:srgbClr val="2A3674"/>
                  </a:solidFill>
                </a:rPr>
                <a:t> Double Beta Decay</a:t>
              </a:r>
              <a:endParaRPr lang="en-US" sz="2000" dirty="0">
                <a:solidFill>
                  <a:srgbClr val="2A3674"/>
                </a:solidFill>
              </a:endParaRPr>
            </a:p>
          </p:txBody>
        </p:sp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86" y="1128044"/>
              <a:ext cx="3053400" cy="3184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740730" y="1128666"/>
                <a:ext cx="4990744" cy="3662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2A3674"/>
                    </a:solidFill>
                  </a:rPr>
                  <a:t>Requires the neutrino to be its own antiparticle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       (A </a:t>
                </a:r>
                <a:r>
                  <a:rPr lang="en-US" dirty="0" err="1" smtClean="0">
                    <a:solidFill>
                      <a:srgbClr val="2A3674"/>
                    </a:solidFill>
                  </a:rPr>
                  <a:t>Majorana</a:t>
                </a:r>
                <a:r>
                  <a:rPr lang="en-US" dirty="0" smtClean="0">
                    <a:solidFill>
                      <a:srgbClr val="2A3674"/>
                    </a:solidFill>
                  </a:rPr>
                  <a:t> particle 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𝑒𝐿</m:t>
                        </m:r>
                      </m:sub>
                    </m:sSub>
                    <m:r>
                      <a:rPr lang="en-US" b="0" i="1" smtClean="0">
                        <a:solidFill>
                          <a:srgbClr val="2A3674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solidFill>
                                  <a:srgbClr val="2A3674"/>
                                </a:solidFill>
                                <a:latin typeface="Cambria Math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2A3674"/>
                            </a:solidFill>
                            <a:latin typeface="Cambria Math"/>
                          </a:rPr>
                          <m:t>𝑒𝑅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2A3674"/>
                    </a:solidFill>
                  </a:rPr>
                  <a:t>)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This helicity suppresses process is only possible if neutrinos have mass and is a strong function mass.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Probes the effective mass of the electron neutrino:</a:t>
                </a:r>
              </a:p>
              <a:p>
                <a:pPr>
                  <a:spcAft>
                    <a:spcPts val="24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  <a:p>
                <a:pPr>
                  <a:spcAft>
                    <a:spcPts val="1200"/>
                  </a:spcAft>
                </a:pPr>
                <a:r>
                  <a:rPr lang="en-US" dirty="0" smtClean="0">
                    <a:solidFill>
                      <a:srgbClr val="2A3674"/>
                    </a:solidFill>
                  </a:rPr>
                  <a:t>The decay rate is a function of both the effective mass and nuclear matric element:</a:t>
                </a:r>
              </a:p>
              <a:p>
                <a:pPr>
                  <a:spcAft>
                    <a:spcPts val="1200"/>
                  </a:spcAft>
                </a:pPr>
                <a:endParaRPr lang="en-US" dirty="0">
                  <a:solidFill>
                    <a:srgbClr val="2A3674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0730" y="1128666"/>
                <a:ext cx="4990744" cy="3662541"/>
              </a:xfrm>
              <a:prstGeom prst="rect">
                <a:avLst/>
              </a:prstGeom>
              <a:blipFill rotWithShape="1">
                <a:blip r:embed="rId4"/>
                <a:stretch>
                  <a:fillRect l="-1100" t="-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840" name="Group 35839"/>
          <p:cNvGrpSpPr/>
          <p:nvPr/>
        </p:nvGrpSpPr>
        <p:grpSpPr>
          <a:xfrm>
            <a:off x="4674863" y="3017527"/>
            <a:ext cx="3039351" cy="598301"/>
            <a:chOff x="4674863" y="3017527"/>
            <a:chExt cx="3039351" cy="5983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674863" y="3017527"/>
                  <a:ext cx="3039351" cy="5192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𝛽𝛽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𝑒𝑖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4863" y="3017527"/>
                  <a:ext cx="3039351" cy="51924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454" y="3172565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" name="Group 30"/>
          <p:cNvGrpSpPr/>
          <p:nvPr/>
        </p:nvGrpSpPr>
        <p:grpSpPr>
          <a:xfrm>
            <a:off x="4103887" y="4400712"/>
            <a:ext cx="4181301" cy="665837"/>
            <a:chOff x="4020757" y="4084818"/>
            <a:chExt cx="4181301" cy="66583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020757" y="4084818"/>
                  <a:ext cx="4181301" cy="6076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/>
                        </a:rPr>
                        <m:t>λ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/>
                            </a:rPr>
                            <m:t>ν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𝑄</m:t>
                      </m:r>
                      <m:r>
                        <a:rPr lang="en-US" sz="2400" b="0" i="1" smtClean="0">
                          <a:latin typeface="Cambria Math"/>
                        </a:rPr>
                        <m:t>,</m:t>
                      </m:r>
                      <m:r>
                        <a:rPr lang="en-US" sz="2400" b="0" i="1" smtClean="0">
                          <a:latin typeface="Cambria Math"/>
                        </a:rPr>
                        <m:t>𝑍</m:t>
                      </m:r>
                      <m:r>
                        <a:rPr lang="en-US" sz="2400" b="0" i="1" smtClean="0">
                          <a:latin typeface="Cambria Math"/>
                        </a:rPr>
                        <m:t>)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/>
                                    </a:rPr>
                                    <m:t>ν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/>
                                          <a:ea typeface="Cambria Math"/>
                                        </a:rPr>
                                        <m:t>𝛽𝛽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0757" y="4084818"/>
                  <a:ext cx="4181301" cy="60766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1254" y="4307392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826629" y="3990120"/>
            <a:ext cx="4441933" cy="1292780"/>
            <a:chOff x="3743499" y="3674226"/>
            <a:chExt cx="4441933" cy="1292780"/>
          </a:xfrm>
        </p:grpSpPr>
        <p:sp>
          <p:nvSpPr>
            <p:cNvPr id="25" name="Freeform 24"/>
            <p:cNvSpPr/>
            <p:nvPr/>
          </p:nvSpPr>
          <p:spPr>
            <a:xfrm>
              <a:off x="3907993" y="3955848"/>
              <a:ext cx="3182380" cy="101115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  <a:gd name="connsiteX0" fmla="*/ 0 w 672664"/>
                <a:gd name="connsiteY0" fmla="*/ 0 h 98182"/>
                <a:gd name="connsiteX1" fmla="*/ 239439 w 672664"/>
                <a:gd name="connsiteY1" fmla="*/ 13730 h 98182"/>
                <a:gd name="connsiteX2" fmla="*/ 410263 w 672664"/>
                <a:gd name="connsiteY2" fmla="*/ 84899 h 98182"/>
                <a:gd name="connsiteX3" fmla="*/ 672664 w 672664"/>
                <a:gd name="connsiteY3" fmla="*/ 96808 h 98182"/>
                <a:gd name="connsiteX0" fmla="*/ 0 w 672664"/>
                <a:gd name="connsiteY0" fmla="*/ 0 h 99253"/>
                <a:gd name="connsiteX1" fmla="*/ 87247 w 672664"/>
                <a:gd name="connsiteY1" fmla="*/ 96124 h 99253"/>
                <a:gd name="connsiteX2" fmla="*/ 410263 w 672664"/>
                <a:gd name="connsiteY2" fmla="*/ 84899 h 99253"/>
                <a:gd name="connsiteX3" fmla="*/ 672664 w 672664"/>
                <a:gd name="connsiteY3" fmla="*/ 96808 h 99253"/>
                <a:gd name="connsiteX0" fmla="*/ 30513 w 1219253"/>
                <a:gd name="connsiteY0" fmla="*/ 0 h 111910"/>
                <a:gd name="connsiteX1" fmla="*/ 117760 w 1219253"/>
                <a:gd name="connsiteY1" fmla="*/ 96124 h 111910"/>
                <a:gd name="connsiteX2" fmla="*/ 1213750 w 1219253"/>
                <a:gd name="connsiteY2" fmla="*/ 107277 h 111910"/>
                <a:gd name="connsiteX3" fmla="*/ 703177 w 1219253"/>
                <a:gd name="connsiteY3" fmla="*/ 96808 h 111910"/>
                <a:gd name="connsiteX0" fmla="*/ 30513 w 1628343"/>
                <a:gd name="connsiteY0" fmla="*/ 0 h 111266"/>
                <a:gd name="connsiteX1" fmla="*/ 117760 w 1628343"/>
                <a:gd name="connsiteY1" fmla="*/ 96124 h 111266"/>
                <a:gd name="connsiteX2" fmla="*/ 1213750 w 1628343"/>
                <a:gd name="connsiteY2" fmla="*/ 107277 h 111266"/>
                <a:gd name="connsiteX3" fmla="*/ 1628343 w 1628343"/>
                <a:gd name="connsiteY3" fmla="*/ 91722 h 111266"/>
                <a:gd name="connsiteX0" fmla="*/ 30251 w 1628081"/>
                <a:gd name="connsiteY0" fmla="*/ 0 h 114935"/>
                <a:gd name="connsiteX1" fmla="*/ 117498 w 1628081"/>
                <a:gd name="connsiteY1" fmla="*/ 96124 h 114935"/>
                <a:gd name="connsiteX2" fmla="*/ 1209483 w 1628081"/>
                <a:gd name="connsiteY2" fmla="*/ 111346 h 114935"/>
                <a:gd name="connsiteX3" fmla="*/ 1628081 w 1628081"/>
                <a:gd name="connsiteY3" fmla="*/ 91722 h 114935"/>
                <a:gd name="connsiteX0" fmla="*/ 30251 w 1628081"/>
                <a:gd name="connsiteY0" fmla="*/ 0 h 111346"/>
                <a:gd name="connsiteX1" fmla="*/ 117498 w 1628081"/>
                <a:gd name="connsiteY1" fmla="*/ 96124 h 111346"/>
                <a:gd name="connsiteX2" fmla="*/ 1209483 w 1628081"/>
                <a:gd name="connsiteY2" fmla="*/ 111346 h 111346"/>
                <a:gd name="connsiteX3" fmla="*/ 1628081 w 1628081"/>
                <a:gd name="connsiteY3" fmla="*/ 91722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57166 w 1630965"/>
                <a:gd name="connsiteY0" fmla="*/ 0 h 101636"/>
                <a:gd name="connsiteX1" fmla="*/ 144413 w 1630965"/>
                <a:gd name="connsiteY1" fmla="*/ 96124 h 101636"/>
                <a:gd name="connsiteX2" fmla="*/ 1630965 w 1630965"/>
                <a:gd name="connsiteY2" fmla="*/ 89688 h 101636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8680 w 1612479"/>
                <a:gd name="connsiteY0" fmla="*/ 0 h 117309"/>
                <a:gd name="connsiteX1" fmla="*/ 125927 w 1612479"/>
                <a:gd name="connsiteY1" fmla="*/ 96124 h 117309"/>
                <a:gd name="connsiteX2" fmla="*/ 1344326 w 1612479"/>
                <a:gd name="connsiteY2" fmla="*/ 117102 h 117309"/>
                <a:gd name="connsiteX3" fmla="*/ 1612479 w 1612479"/>
                <a:gd name="connsiteY3" fmla="*/ 89688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15203 w 1556962"/>
                <a:gd name="connsiteY0" fmla="*/ 0 h 118060"/>
                <a:gd name="connsiteX1" fmla="*/ 150511 w 1556962"/>
                <a:gd name="connsiteY1" fmla="*/ 102227 h 118060"/>
                <a:gd name="connsiteX2" fmla="*/ 1320849 w 1556962"/>
                <a:gd name="connsiteY2" fmla="*/ 117102 h 118060"/>
                <a:gd name="connsiteX3" fmla="*/ 1556962 w 1556962"/>
                <a:gd name="connsiteY3" fmla="*/ 84602 h 118060"/>
                <a:gd name="connsiteX0" fmla="*/ 13852 w 1559616"/>
                <a:gd name="connsiteY0" fmla="*/ 0 h 115956"/>
                <a:gd name="connsiteX1" fmla="*/ 153165 w 1559616"/>
                <a:gd name="connsiteY1" fmla="*/ 100193 h 115956"/>
                <a:gd name="connsiteX2" fmla="*/ 1323503 w 1559616"/>
                <a:gd name="connsiteY2" fmla="*/ 115068 h 115956"/>
                <a:gd name="connsiteX3" fmla="*/ 1559616 w 1559616"/>
                <a:gd name="connsiteY3" fmla="*/ 82568 h 115956"/>
                <a:gd name="connsiteX0" fmla="*/ 21153 w 1546892"/>
                <a:gd name="connsiteY0" fmla="*/ 0 h 120169"/>
                <a:gd name="connsiteX1" fmla="*/ 140441 w 1546892"/>
                <a:gd name="connsiteY1" fmla="*/ 104262 h 120169"/>
                <a:gd name="connsiteX2" fmla="*/ 1310779 w 1546892"/>
                <a:gd name="connsiteY2" fmla="*/ 119137 h 120169"/>
                <a:gd name="connsiteX3" fmla="*/ 1546892 w 1546892"/>
                <a:gd name="connsiteY3" fmla="*/ 86637 h 120169"/>
                <a:gd name="connsiteX0" fmla="*/ 7522 w 1533261"/>
                <a:gd name="connsiteY0" fmla="*/ 0 h 123733"/>
                <a:gd name="connsiteX1" fmla="*/ 162855 w 1533261"/>
                <a:gd name="connsiteY1" fmla="*/ 112400 h 123733"/>
                <a:gd name="connsiteX2" fmla="*/ 1297148 w 1533261"/>
                <a:gd name="connsiteY2" fmla="*/ 119137 h 123733"/>
                <a:gd name="connsiteX3" fmla="*/ 1533261 w 1533261"/>
                <a:gd name="connsiteY3" fmla="*/ 86637 h 12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3261" h="123733">
                  <a:moveTo>
                    <a:pt x="7522" y="0"/>
                  </a:moveTo>
                  <a:cubicBezTo>
                    <a:pt x="7668" y="20926"/>
                    <a:pt x="-52083" y="92544"/>
                    <a:pt x="162855" y="112400"/>
                  </a:cubicBezTo>
                  <a:cubicBezTo>
                    <a:pt x="377793" y="132256"/>
                    <a:pt x="1049389" y="120210"/>
                    <a:pt x="1297148" y="119137"/>
                  </a:cubicBezTo>
                  <a:cubicBezTo>
                    <a:pt x="1536898" y="118064"/>
                    <a:pt x="1489237" y="107990"/>
                    <a:pt x="1533261" y="86637"/>
                  </a:cubicBezTo>
                </a:path>
              </a:pathLst>
            </a:custGeom>
            <a:noFill/>
            <a:ln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7381701" y="3674226"/>
              <a:ext cx="803731" cy="0"/>
            </a:xfrm>
            <a:prstGeom prst="line">
              <a:avLst/>
            </a:prstGeom>
            <a:ln w="254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743499" y="3947534"/>
              <a:ext cx="471054" cy="0"/>
            </a:xfrm>
            <a:prstGeom prst="line">
              <a:avLst/>
            </a:prstGeom>
            <a:ln w="25400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4719031" y="4249578"/>
            <a:ext cx="2093976" cy="333928"/>
            <a:chOff x="4635901" y="3933684"/>
            <a:chExt cx="2093976" cy="33392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635901" y="3947534"/>
              <a:ext cx="2093976" cy="0"/>
            </a:xfrm>
            <a:prstGeom prst="line">
              <a:avLst/>
            </a:prstGeom>
            <a:ln w="2540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 34"/>
            <p:cNvSpPr/>
            <p:nvPr/>
          </p:nvSpPr>
          <p:spPr>
            <a:xfrm>
              <a:off x="5647111" y="3933684"/>
              <a:ext cx="523320" cy="333928"/>
            </a:xfrm>
            <a:custGeom>
              <a:avLst/>
              <a:gdLst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26652"/>
                <a:gd name="connsiteY0" fmla="*/ 0 h 1071181"/>
                <a:gd name="connsiteX1" fmla="*/ 376015 w 826652"/>
                <a:gd name="connsiteY1" fmla="*/ 222191 h 1071181"/>
                <a:gd name="connsiteX2" fmla="*/ 658026 w 826652"/>
                <a:gd name="connsiteY2" fmla="*/ 487110 h 1071181"/>
                <a:gd name="connsiteX3" fmla="*/ 811851 w 826652"/>
                <a:gd name="connsiteY3" fmla="*/ 1008404 h 1071181"/>
                <a:gd name="connsiteX4" fmla="*/ 811851 w 826652"/>
                <a:gd name="connsiteY4" fmla="*/ 1042587 h 1071181"/>
                <a:gd name="connsiteX0" fmla="*/ 0 w 826652"/>
                <a:gd name="connsiteY0" fmla="*/ 0 h 1071181"/>
                <a:gd name="connsiteX1" fmla="*/ 658026 w 826652"/>
                <a:gd name="connsiteY1" fmla="*/ 487110 h 1071181"/>
                <a:gd name="connsiteX2" fmla="*/ 811851 w 826652"/>
                <a:gd name="connsiteY2" fmla="*/ 1008404 h 1071181"/>
                <a:gd name="connsiteX3" fmla="*/ 811851 w 826652"/>
                <a:gd name="connsiteY3" fmla="*/ 1042587 h 1071181"/>
                <a:gd name="connsiteX0" fmla="*/ 0 w 844661"/>
                <a:gd name="connsiteY0" fmla="*/ 0 h 1086789"/>
                <a:gd name="connsiteX1" fmla="*/ 410198 w 844661"/>
                <a:gd name="connsiteY1" fmla="*/ 247827 h 1086789"/>
                <a:gd name="connsiteX2" fmla="*/ 811851 w 844661"/>
                <a:gd name="connsiteY2" fmla="*/ 1008404 h 1086789"/>
                <a:gd name="connsiteX3" fmla="*/ 811851 w 844661"/>
                <a:gd name="connsiteY3" fmla="*/ 1042587 h 1086789"/>
                <a:gd name="connsiteX0" fmla="*/ 0 w 814141"/>
                <a:gd name="connsiteY0" fmla="*/ 0 h 1011540"/>
                <a:gd name="connsiteX1" fmla="*/ 410198 w 814141"/>
                <a:gd name="connsiteY1" fmla="*/ 247827 h 1011540"/>
                <a:gd name="connsiteX2" fmla="*/ 811851 w 814141"/>
                <a:gd name="connsiteY2" fmla="*/ 1008404 h 1011540"/>
                <a:gd name="connsiteX3" fmla="*/ 581114 w 814141"/>
                <a:gd name="connsiteY3" fmla="*/ 529839 h 1011540"/>
                <a:gd name="connsiteX0" fmla="*/ 0 w 1137134"/>
                <a:gd name="connsiteY0" fmla="*/ 0 h 1023494"/>
                <a:gd name="connsiteX1" fmla="*/ 410198 w 1137134"/>
                <a:gd name="connsiteY1" fmla="*/ 247827 h 1023494"/>
                <a:gd name="connsiteX2" fmla="*/ 811851 w 1137134"/>
                <a:gd name="connsiteY2" fmla="*/ 1008404 h 1023494"/>
                <a:gd name="connsiteX3" fmla="*/ 1136590 w 1137134"/>
                <a:gd name="connsiteY3" fmla="*/ 760576 h 1023494"/>
                <a:gd name="connsiteX0" fmla="*/ 0 w 1136965"/>
                <a:gd name="connsiteY0" fmla="*/ 0 h 762997"/>
                <a:gd name="connsiteX1" fmla="*/ 410198 w 1136965"/>
                <a:gd name="connsiteY1" fmla="*/ 247827 h 762997"/>
                <a:gd name="connsiteX2" fmla="*/ 709301 w 1136965"/>
                <a:gd name="connsiteY2" fmla="*/ 461473 h 762997"/>
                <a:gd name="connsiteX3" fmla="*/ 1136590 w 1136965"/>
                <a:gd name="connsiteY3" fmla="*/ 760576 h 762997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36973"/>
                <a:gd name="connsiteY0" fmla="*/ 0 h 763280"/>
                <a:gd name="connsiteX1" fmla="*/ 367469 w 1136973"/>
                <a:gd name="connsiteY1" fmla="*/ 76911 h 763280"/>
                <a:gd name="connsiteX2" fmla="*/ 709301 w 1136973"/>
                <a:gd name="connsiteY2" fmla="*/ 461473 h 763280"/>
                <a:gd name="connsiteX3" fmla="*/ 1136590 w 1136973"/>
                <a:gd name="connsiteY3" fmla="*/ 760576 h 763280"/>
                <a:gd name="connsiteX0" fmla="*/ 0 w 1154065"/>
                <a:gd name="connsiteY0" fmla="*/ 0 h 720551"/>
                <a:gd name="connsiteX1" fmla="*/ 384561 w 1154065"/>
                <a:gd name="connsiteY1" fmla="*/ 34182 h 720551"/>
                <a:gd name="connsiteX2" fmla="*/ 726393 w 1154065"/>
                <a:gd name="connsiteY2" fmla="*/ 418744 h 720551"/>
                <a:gd name="connsiteX3" fmla="*/ 1153682 w 1154065"/>
                <a:gd name="connsiteY3" fmla="*/ 717847 h 720551"/>
                <a:gd name="connsiteX0" fmla="*/ 0 w 1154065"/>
                <a:gd name="connsiteY0" fmla="*/ 6389 h 726940"/>
                <a:gd name="connsiteX1" fmla="*/ 384561 w 1154065"/>
                <a:gd name="connsiteY1" fmla="*/ 40571 h 726940"/>
                <a:gd name="connsiteX2" fmla="*/ 726393 w 1154065"/>
                <a:gd name="connsiteY2" fmla="*/ 425133 h 726940"/>
                <a:gd name="connsiteX3" fmla="*/ 1153682 w 1154065"/>
                <a:gd name="connsiteY3" fmla="*/ 724236 h 726940"/>
                <a:gd name="connsiteX0" fmla="*/ 0 w 1153951"/>
                <a:gd name="connsiteY0" fmla="*/ 0 h 719454"/>
                <a:gd name="connsiteX1" fmla="*/ 384561 w 1153951"/>
                <a:gd name="connsiteY1" fmla="*/ 34182 h 719454"/>
                <a:gd name="connsiteX2" fmla="*/ 589660 w 1153951"/>
                <a:gd name="connsiteY2" fmla="*/ 256374 h 719454"/>
                <a:gd name="connsiteX3" fmla="*/ 1153682 w 1153951"/>
                <a:gd name="connsiteY3" fmla="*/ 717847 h 719454"/>
                <a:gd name="connsiteX0" fmla="*/ 0 w 1153951"/>
                <a:gd name="connsiteY0" fmla="*/ 0 h 719437"/>
                <a:gd name="connsiteX1" fmla="*/ 376016 w 1153951"/>
                <a:gd name="connsiteY1" fmla="*/ 59819 h 719437"/>
                <a:gd name="connsiteX2" fmla="*/ 589660 w 1153951"/>
                <a:gd name="connsiteY2" fmla="*/ 256374 h 719437"/>
                <a:gd name="connsiteX3" fmla="*/ 1153682 w 1153951"/>
                <a:gd name="connsiteY3" fmla="*/ 717847 h 719437"/>
                <a:gd name="connsiteX0" fmla="*/ 0 w 923412"/>
                <a:gd name="connsiteY0" fmla="*/ 0 h 333080"/>
                <a:gd name="connsiteX1" fmla="*/ 376016 w 923412"/>
                <a:gd name="connsiteY1" fmla="*/ 59819 h 333080"/>
                <a:gd name="connsiteX2" fmla="*/ 589660 w 923412"/>
                <a:gd name="connsiteY2" fmla="*/ 256374 h 333080"/>
                <a:gd name="connsiteX3" fmla="*/ 922946 w 923412"/>
                <a:gd name="connsiteY3" fmla="*/ 324740 h 333080"/>
                <a:gd name="connsiteX0" fmla="*/ 0 w 923412"/>
                <a:gd name="connsiteY0" fmla="*/ 404 h 334056"/>
                <a:gd name="connsiteX1" fmla="*/ 376016 w 923412"/>
                <a:gd name="connsiteY1" fmla="*/ 26040 h 334056"/>
                <a:gd name="connsiteX2" fmla="*/ 589660 w 923412"/>
                <a:gd name="connsiteY2" fmla="*/ 256778 h 334056"/>
                <a:gd name="connsiteX3" fmla="*/ 922946 w 923412"/>
                <a:gd name="connsiteY3" fmla="*/ 325144 h 334056"/>
                <a:gd name="connsiteX0" fmla="*/ 0 w 923412"/>
                <a:gd name="connsiteY0" fmla="*/ 0 h 333652"/>
                <a:gd name="connsiteX1" fmla="*/ 376016 w 923412"/>
                <a:gd name="connsiteY1" fmla="*/ 25636 h 333652"/>
                <a:gd name="connsiteX2" fmla="*/ 589660 w 923412"/>
                <a:gd name="connsiteY2" fmla="*/ 256374 h 333652"/>
                <a:gd name="connsiteX3" fmla="*/ 922946 w 923412"/>
                <a:gd name="connsiteY3" fmla="*/ 324740 h 333652"/>
                <a:gd name="connsiteX0" fmla="*/ 0 w 923412"/>
                <a:gd name="connsiteY0" fmla="*/ 10815 h 344467"/>
                <a:gd name="connsiteX1" fmla="*/ 376016 w 923412"/>
                <a:gd name="connsiteY1" fmla="*/ 36451 h 344467"/>
                <a:gd name="connsiteX2" fmla="*/ 589660 w 923412"/>
                <a:gd name="connsiteY2" fmla="*/ 267189 h 344467"/>
                <a:gd name="connsiteX3" fmla="*/ 922946 w 923412"/>
                <a:gd name="connsiteY3" fmla="*/ 335555 h 344467"/>
                <a:gd name="connsiteX0" fmla="*/ 0 w 923412"/>
                <a:gd name="connsiteY0" fmla="*/ 16490 h 350142"/>
                <a:gd name="connsiteX1" fmla="*/ 376016 w 923412"/>
                <a:gd name="connsiteY1" fmla="*/ 42126 h 350142"/>
                <a:gd name="connsiteX2" fmla="*/ 589660 w 923412"/>
                <a:gd name="connsiteY2" fmla="*/ 272864 h 350142"/>
                <a:gd name="connsiteX3" fmla="*/ 922946 w 923412"/>
                <a:gd name="connsiteY3" fmla="*/ 341230 h 350142"/>
                <a:gd name="connsiteX0" fmla="*/ 0 w 923348"/>
                <a:gd name="connsiteY0" fmla="*/ 2804 h 330534"/>
                <a:gd name="connsiteX1" fmla="*/ 376016 w 923348"/>
                <a:gd name="connsiteY1" fmla="*/ 28440 h 330534"/>
                <a:gd name="connsiteX2" fmla="*/ 547687 w 923348"/>
                <a:gd name="connsiteY2" fmla="*/ 113899 h 330534"/>
                <a:gd name="connsiteX3" fmla="*/ 922946 w 923348"/>
                <a:gd name="connsiteY3" fmla="*/ 327544 h 330534"/>
                <a:gd name="connsiteX0" fmla="*/ 0 w 734894"/>
                <a:gd name="connsiteY0" fmla="*/ 2804 h 130646"/>
                <a:gd name="connsiteX1" fmla="*/ 376016 w 734894"/>
                <a:gd name="connsiteY1" fmla="*/ 28440 h 130646"/>
                <a:gd name="connsiteX2" fmla="*/ 547687 w 734894"/>
                <a:gd name="connsiteY2" fmla="*/ 113899 h 130646"/>
                <a:gd name="connsiteX3" fmla="*/ 734066 w 734894"/>
                <a:gd name="connsiteY3" fmla="*/ 113899 h 130646"/>
                <a:gd name="connsiteX0" fmla="*/ 0 w 734976"/>
                <a:gd name="connsiteY0" fmla="*/ 2804 h 130646"/>
                <a:gd name="connsiteX1" fmla="*/ 292070 w 734976"/>
                <a:gd name="connsiteY1" fmla="*/ 28440 h 130646"/>
                <a:gd name="connsiteX2" fmla="*/ 547687 w 734976"/>
                <a:gd name="connsiteY2" fmla="*/ 113899 h 130646"/>
                <a:gd name="connsiteX3" fmla="*/ 734066 w 734976"/>
                <a:gd name="connsiteY3" fmla="*/ 113899 h 130646"/>
                <a:gd name="connsiteX0" fmla="*/ 0 w 735023"/>
                <a:gd name="connsiteY0" fmla="*/ 7317 h 136163"/>
                <a:gd name="connsiteX1" fmla="*/ 251136 w 735023"/>
                <a:gd name="connsiteY1" fmla="*/ 13903 h 136163"/>
                <a:gd name="connsiteX2" fmla="*/ 547687 w 735023"/>
                <a:gd name="connsiteY2" fmla="*/ 118412 h 136163"/>
                <a:gd name="connsiteX3" fmla="*/ 734066 w 735023"/>
                <a:gd name="connsiteY3" fmla="*/ 118412 h 136163"/>
                <a:gd name="connsiteX0" fmla="*/ 0 w 734575"/>
                <a:gd name="connsiteY0" fmla="*/ 6654 h 131515"/>
                <a:gd name="connsiteX1" fmla="*/ 251136 w 734575"/>
                <a:gd name="connsiteY1" fmla="*/ 13240 h 131515"/>
                <a:gd name="connsiteX2" fmla="*/ 433655 w 734575"/>
                <a:gd name="connsiteY2" fmla="*/ 105842 h 131515"/>
                <a:gd name="connsiteX3" fmla="*/ 734066 w 734575"/>
                <a:gd name="connsiteY3" fmla="*/ 117749 h 131515"/>
                <a:gd name="connsiteX0" fmla="*/ 0 w 734546"/>
                <a:gd name="connsiteY0" fmla="*/ 5569 h 126260"/>
                <a:gd name="connsiteX1" fmla="*/ 251136 w 734546"/>
                <a:gd name="connsiteY1" fmla="*/ 12155 h 126260"/>
                <a:gd name="connsiteX2" fmla="*/ 419035 w 734546"/>
                <a:gd name="connsiteY2" fmla="*/ 83325 h 126260"/>
                <a:gd name="connsiteX3" fmla="*/ 734066 w 734546"/>
                <a:gd name="connsiteY3" fmla="*/ 116664 h 126260"/>
                <a:gd name="connsiteX0" fmla="*/ 0 w 734547"/>
                <a:gd name="connsiteY0" fmla="*/ 3037 h 123483"/>
                <a:gd name="connsiteX1" fmla="*/ 248211 w 734547"/>
                <a:gd name="connsiteY1" fmla="*/ 21529 h 123483"/>
                <a:gd name="connsiteX2" fmla="*/ 419035 w 734547"/>
                <a:gd name="connsiteY2" fmla="*/ 80793 h 123483"/>
                <a:gd name="connsiteX3" fmla="*/ 734066 w 734547"/>
                <a:gd name="connsiteY3" fmla="*/ 114132 h 123483"/>
                <a:gd name="connsiteX0" fmla="*/ 0 w 734465"/>
                <a:gd name="connsiteY0" fmla="*/ 3177 h 124670"/>
                <a:gd name="connsiteX1" fmla="*/ 248211 w 734465"/>
                <a:gd name="connsiteY1" fmla="*/ 21669 h 124670"/>
                <a:gd name="connsiteX2" fmla="*/ 366405 w 734465"/>
                <a:gd name="connsiteY2" fmla="*/ 88076 h 124670"/>
                <a:gd name="connsiteX3" fmla="*/ 734066 w 734465"/>
                <a:gd name="connsiteY3" fmla="*/ 114272 h 124670"/>
                <a:gd name="connsiteX0" fmla="*/ 0 w 734469"/>
                <a:gd name="connsiteY0" fmla="*/ 3037 h 123483"/>
                <a:gd name="connsiteX1" fmla="*/ 248211 w 734469"/>
                <a:gd name="connsiteY1" fmla="*/ 21529 h 123483"/>
                <a:gd name="connsiteX2" fmla="*/ 369329 w 734469"/>
                <a:gd name="connsiteY2" fmla="*/ 80792 h 123483"/>
                <a:gd name="connsiteX3" fmla="*/ 734066 w 734469"/>
                <a:gd name="connsiteY3" fmla="*/ 114132 h 123483"/>
                <a:gd name="connsiteX0" fmla="*/ 0 w 681907"/>
                <a:gd name="connsiteY0" fmla="*/ 3037 h 115163"/>
                <a:gd name="connsiteX1" fmla="*/ 248211 w 681907"/>
                <a:gd name="connsiteY1" fmla="*/ 21529 h 115163"/>
                <a:gd name="connsiteX2" fmla="*/ 369329 w 681907"/>
                <a:gd name="connsiteY2" fmla="*/ 80792 h 115163"/>
                <a:gd name="connsiteX3" fmla="*/ 681436 w 681907"/>
                <a:gd name="connsiteY3" fmla="*/ 104607 h 115163"/>
                <a:gd name="connsiteX0" fmla="*/ 0 w 681435"/>
                <a:gd name="connsiteY0" fmla="*/ 3037 h 105044"/>
                <a:gd name="connsiteX1" fmla="*/ 248211 w 681435"/>
                <a:gd name="connsiteY1" fmla="*/ 21529 h 105044"/>
                <a:gd name="connsiteX2" fmla="*/ 369329 w 681435"/>
                <a:gd name="connsiteY2" fmla="*/ 80792 h 105044"/>
                <a:gd name="connsiteX3" fmla="*/ 681436 w 681435"/>
                <a:gd name="connsiteY3" fmla="*/ 104607 h 105044"/>
                <a:gd name="connsiteX0" fmla="*/ 0 w 681436"/>
                <a:gd name="connsiteY0" fmla="*/ 3276 h 106220"/>
                <a:gd name="connsiteX1" fmla="*/ 248211 w 681436"/>
                <a:gd name="connsiteY1" fmla="*/ 21768 h 106220"/>
                <a:gd name="connsiteX2" fmla="*/ 419035 w 681436"/>
                <a:gd name="connsiteY2" fmla="*/ 92937 h 106220"/>
                <a:gd name="connsiteX3" fmla="*/ 681436 w 681436"/>
                <a:gd name="connsiteY3" fmla="*/ 104846 h 106220"/>
                <a:gd name="connsiteX0" fmla="*/ 0 w 672664"/>
                <a:gd name="connsiteY0" fmla="*/ 3958 h 102140"/>
                <a:gd name="connsiteX1" fmla="*/ 239439 w 672664"/>
                <a:gd name="connsiteY1" fmla="*/ 17688 h 102140"/>
                <a:gd name="connsiteX2" fmla="*/ 410263 w 672664"/>
                <a:gd name="connsiteY2" fmla="*/ 88857 h 102140"/>
                <a:gd name="connsiteX3" fmla="*/ 672664 w 672664"/>
                <a:gd name="connsiteY3" fmla="*/ 100766 h 102140"/>
                <a:gd name="connsiteX0" fmla="*/ 0 w 672664"/>
                <a:gd name="connsiteY0" fmla="*/ 20 h 98202"/>
                <a:gd name="connsiteX1" fmla="*/ 239439 w 672664"/>
                <a:gd name="connsiteY1" fmla="*/ 13750 h 98202"/>
                <a:gd name="connsiteX2" fmla="*/ 410263 w 672664"/>
                <a:gd name="connsiteY2" fmla="*/ 84919 h 98202"/>
                <a:gd name="connsiteX3" fmla="*/ 672664 w 672664"/>
                <a:gd name="connsiteY3" fmla="*/ 96828 h 98202"/>
                <a:gd name="connsiteX0" fmla="*/ 0 w 672664"/>
                <a:gd name="connsiteY0" fmla="*/ 894 h 99076"/>
                <a:gd name="connsiteX1" fmla="*/ 239439 w 672664"/>
                <a:gd name="connsiteY1" fmla="*/ 14624 h 99076"/>
                <a:gd name="connsiteX2" fmla="*/ 410263 w 672664"/>
                <a:gd name="connsiteY2" fmla="*/ 85793 h 99076"/>
                <a:gd name="connsiteX3" fmla="*/ 672664 w 672664"/>
                <a:gd name="connsiteY3" fmla="*/ 97702 h 99076"/>
                <a:gd name="connsiteX0" fmla="*/ 0 w 672664"/>
                <a:gd name="connsiteY0" fmla="*/ 0 h 98182"/>
                <a:gd name="connsiteX1" fmla="*/ 239439 w 672664"/>
                <a:gd name="connsiteY1" fmla="*/ 13730 h 98182"/>
                <a:gd name="connsiteX2" fmla="*/ 410263 w 672664"/>
                <a:gd name="connsiteY2" fmla="*/ 84899 h 98182"/>
                <a:gd name="connsiteX3" fmla="*/ 672664 w 672664"/>
                <a:gd name="connsiteY3" fmla="*/ 96808 h 98182"/>
                <a:gd name="connsiteX0" fmla="*/ 0 w 672664"/>
                <a:gd name="connsiteY0" fmla="*/ 0 h 99253"/>
                <a:gd name="connsiteX1" fmla="*/ 87247 w 672664"/>
                <a:gd name="connsiteY1" fmla="*/ 96124 h 99253"/>
                <a:gd name="connsiteX2" fmla="*/ 410263 w 672664"/>
                <a:gd name="connsiteY2" fmla="*/ 84899 h 99253"/>
                <a:gd name="connsiteX3" fmla="*/ 672664 w 672664"/>
                <a:gd name="connsiteY3" fmla="*/ 96808 h 99253"/>
                <a:gd name="connsiteX0" fmla="*/ 30513 w 1219253"/>
                <a:gd name="connsiteY0" fmla="*/ 0 h 111910"/>
                <a:gd name="connsiteX1" fmla="*/ 117760 w 1219253"/>
                <a:gd name="connsiteY1" fmla="*/ 96124 h 111910"/>
                <a:gd name="connsiteX2" fmla="*/ 1213750 w 1219253"/>
                <a:gd name="connsiteY2" fmla="*/ 107277 h 111910"/>
                <a:gd name="connsiteX3" fmla="*/ 703177 w 1219253"/>
                <a:gd name="connsiteY3" fmla="*/ 96808 h 111910"/>
                <a:gd name="connsiteX0" fmla="*/ 30513 w 1628343"/>
                <a:gd name="connsiteY0" fmla="*/ 0 h 111266"/>
                <a:gd name="connsiteX1" fmla="*/ 117760 w 1628343"/>
                <a:gd name="connsiteY1" fmla="*/ 96124 h 111266"/>
                <a:gd name="connsiteX2" fmla="*/ 1213750 w 1628343"/>
                <a:gd name="connsiteY2" fmla="*/ 107277 h 111266"/>
                <a:gd name="connsiteX3" fmla="*/ 1628343 w 1628343"/>
                <a:gd name="connsiteY3" fmla="*/ 91722 h 111266"/>
                <a:gd name="connsiteX0" fmla="*/ 30251 w 1628081"/>
                <a:gd name="connsiteY0" fmla="*/ 0 h 114935"/>
                <a:gd name="connsiteX1" fmla="*/ 117498 w 1628081"/>
                <a:gd name="connsiteY1" fmla="*/ 96124 h 114935"/>
                <a:gd name="connsiteX2" fmla="*/ 1209483 w 1628081"/>
                <a:gd name="connsiteY2" fmla="*/ 111346 h 114935"/>
                <a:gd name="connsiteX3" fmla="*/ 1628081 w 1628081"/>
                <a:gd name="connsiteY3" fmla="*/ 91722 h 114935"/>
                <a:gd name="connsiteX0" fmla="*/ 30251 w 1628081"/>
                <a:gd name="connsiteY0" fmla="*/ 0 h 111346"/>
                <a:gd name="connsiteX1" fmla="*/ 117498 w 1628081"/>
                <a:gd name="connsiteY1" fmla="*/ 96124 h 111346"/>
                <a:gd name="connsiteX2" fmla="*/ 1209483 w 1628081"/>
                <a:gd name="connsiteY2" fmla="*/ 111346 h 111346"/>
                <a:gd name="connsiteX3" fmla="*/ 1628081 w 1628081"/>
                <a:gd name="connsiteY3" fmla="*/ 91722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30251 w 1604050"/>
                <a:gd name="connsiteY0" fmla="*/ 0 h 111346"/>
                <a:gd name="connsiteX1" fmla="*/ 117498 w 1604050"/>
                <a:gd name="connsiteY1" fmla="*/ 96124 h 111346"/>
                <a:gd name="connsiteX2" fmla="*/ 1209483 w 1604050"/>
                <a:gd name="connsiteY2" fmla="*/ 111346 h 111346"/>
                <a:gd name="connsiteX3" fmla="*/ 1604050 w 1604050"/>
                <a:gd name="connsiteY3" fmla="*/ 89688 h 111346"/>
                <a:gd name="connsiteX0" fmla="*/ 57166 w 1630965"/>
                <a:gd name="connsiteY0" fmla="*/ 0 h 101636"/>
                <a:gd name="connsiteX1" fmla="*/ 144413 w 1630965"/>
                <a:gd name="connsiteY1" fmla="*/ 96124 h 101636"/>
                <a:gd name="connsiteX2" fmla="*/ 1630965 w 1630965"/>
                <a:gd name="connsiteY2" fmla="*/ 89688 h 101636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5716 w 1609515"/>
                <a:gd name="connsiteY0" fmla="*/ 0 h 108087"/>
                <a:gd name="connsiteX1" fmla="*/ 122963 w 1609515"/>
                <a:gd name="connsiteY1" fmla="*/ 96124 h 108087"/>
                <a:gd name="connsiteX2" fmla="*/ 1297306 w 1609515"/>
                <a:gd name="connsiteY2" fmla="*/ 105913 h 108087"/>
                <a:gd name="connsiteX3" fmla="*/ 1609515 w 1609515"/>
                <a:gd name="connsiteY3" fmla="*/ 89688 h 108087"/>
                <a:gd name="connsiteX0" fmla="*/ 38680 w 1612479"/>
                <a:gd name="connsiteY0" fmla="*/ 0 h 117309"/>
                <a:gd name="connsiteX1" fmla="*/ 125927 w 1612479"/>
                <a:gd name="connsiteY1" fmla="*/ 96124 h 117309"/>
                <a:gd name="connsiteX2" fmla="*/ 1344326 w 1612479"/>
                <a:gd name="connsiteY2" fmla="*/ 117102 h 117309"/>
                <a:gd name="connsiteX3" fmla="*/ 1612479 w 1612479"/>
                <a:gd name="connsiteY3" fmla="*/ 89688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38680 w 1580439"/>
                <a:gd name="connsiteY0" fmla="*/ 0 h 117309"/>
                <a:gd name="connsiteX1" fmla="*/ 125927 w 1580439"/>
                <a:gd name="connsiteY1" fmla="*/ 96124 h 117309"/>
                <a:gd name="connsiteX2" fmla="*/ 1344326 w 1580439"/>
                <a:gd name="connsiteY2" fmla="*/ 117102 h 117309"/>
                <a:gd name="connsiteX3" fmla="*/ 1580439 w 1580439"/>
                <a:gd name="connsiteY3" fmla="*/ 84602 h 117309"/>
                <a:gd name="connsiteX0" fmla="*/ 15203 w 1556962"/>
                <a:gd name="connsiteY0" fmla="*/ 0 h 118060"/>
                <a:gd name="connsiteX1" fmla="*/ 150511 w 1556962"/>
                <a:gd name="connsiteY1" fmla="*/ 102227 h 118060"/>
                <a:gd name="connsiteX2" fmla="*/ 1320849 w 1556962"/>
                <a:gd name="connsiteY2" fmla="*/ 117102 h 118060"/>
                <a:gd name="connsiteX3" fmla="*/ 1556962 w 1556962"/>
                <a:gd name="connsiteY3" fmla="*/ 84602 h 118060"/>
                <a:gd name="connsiteX0" fmla="*/ 13852 w 1559616"/>
                <a:gd name="connsiteY0" fmla="*/ 0 h 115956"/>
                <a:gd name="connsiteX1" fmla="*/ 153165 w 1559616"/>
                <a:gd name="connsiteY1" fmla="*/ 100193 h 115956"/>
                <a:gd name="connsiteX2" fmla="*/ 1323503 w 1559616"/>
                <a:gd name="connsiteY2" fmla="*/ 115068 h 115956"/>
                <a:gd name="connsiteX3" fmla="*/ 1559616 w 1559616"/>
                <a:gd name="connsiteY3" fmla="*/ 82568 h 115956"/>
                <a:gd name="connsiteX0" fmla="*/ 21153 w 1546892"/>
                <a:gd name="connsiteY0" fmla="*/ 0 h 120169"/>
                <a:gd name="connsiteX1" fmla="*/ 140441 w 1546892"/>
                <a:gd name="connsiteY1" fmla="*/ 104262 h 120169"/>
                <a:gd name="connsiteX2" fmla="*/ 1310779 w 1546892"/>
                <a:gd name="connsiteY2" fmla="*/ 119137 h 120169"/>
                <a:gd name="connsiteX3" fmla="*/ 1546892 w 1546892"/>
                <a:gd name="connsiteY3" fmla="*/ 86637 h 120169"/>
                <a:gd name="connsiteX0" fmla="*/ 7522 w 1533261"/>
                <a:gd name="connsiteY0" fmla="*/ 0 h 123733"/>
                <a:gd name="connsiteX1" fmla="*/ 162855 w 1533261"/>
                <a:gd name="connsiteY1" fmla="*/ 112400 h 123733"/>
                <a:gd name="connsiteX2" fmla="*/ 1297148 w 1533261"/>
                <a:gd name="connsiteY2" fmla="*/ 119137 h 123733"/>
                <a:gd name="connsiteX3" fmla="*/ 1533261 w 1533261"/>
                <a:gd name="connsiteY3" fmla="*/ 86637 h 123733"/>
                <a:gd name="connsiteX0" fmla="*/ 609503 w 1378288"/>
                <a:gd name="connsiteY0" fmla="*/ 0 h 146582"/>
                <a:gd name="connsiteX1" fmla="*/ 7882 w 1378288"/>
                <a:gd name="connsiteY1" fmla="*/ 133761 h 146582"/>
                <a:gd name="connsiteX2" fmla="*/ 1142175 w 1378288"/>
                <a:gd name="connsiteY2" fmla="*/ 140498 h 146582"/>
                <a:gd name="connsiteX3" fmla="*/ 1378288 w 1378288"/>
                <a:gd name="connsiteY3" fmla="*/ 107998 h 146582"/>
                <a:gd name="connsiteX0" fmla="*/ 0 w 768785"/>
                <a:gd name="connsiteY0" fmla="*/ 0 h 140506"/>
                <a:gd name="connsiteX1" fmla="*/ 215408 w 768785"/>
                <a:gd name="connsiteY1" fmla="*/ 20851 h 140506"/>
                <a:gd name="connsiteX2" fmla="*/ 532672 w 768785"/>
                <a:gd name="connsiteY2" fmla="*/ 140498 h 140506"/>
                <a:gd name="connsiteX3" fmla="*/ 768785 w 768785"/>
                <a:gd name="connsiteY3" fmla="*/ 107998 h 140506"/>
                <a:gd name="connsiteX0" fmla="*/ 0 w 768785"/>
                <a:gd name="connsiteY0" fmla="*/ 0 h 107998"/>
                <a:gd name="connsiteX1" fmla="*/ 215408 w 768785"/>
                <a:gd name="connsiteY1" fmla="*/ 20851 h 107998"/>
                <a:gd name="connsiteX2" fmla="*/ 768785 w 768785"/>
                <a:gd name="connsiteY2" fmla="*/ 107998 h 107998"/>
                <a:gd name="connsiteX0" fmla="*/ 0 w 252134"/>
                <a:gd name="connsiteY0" fmla="*/ 0 h 40862"/>
                <a:gd name="connsiteX1" fmla="*/ 215408 w 252134"/>
                <a:gd name="connsiteY1" fmla="*/ 20851 h 40862"/>
                <a:gd name="connsiteX2" fmla="*/ 252134 w 252134"/>
                <a:gd name="connsiteY2" fmla="*/ 40862 h 40862"/>
                <a:gd name="connsiteX0" fmla="*/ 0 w 252134"/>
                <a:gd name="connsiteY0" fmla="*/ 0 h 40862"/>
                <a:gd name="connsiteX1" fmla="*/ 215408 w 252134"/>
                <a:gd name="connsiteY1" fmla="*/ 20851 h 40862"/>
                <a:gd name="connsiteX2" fmla="*/ 252134 w 252134"/>
                <a:gd name="connsiteY2" fmla="*/ 40862 h 40862"/>
                <a:gd name="connsiteX0" fmla="*/ 0 w 252134"/>
                <a:gd name="connsiteY0" fmla="*/ 0 h 40862"/>
                <a:gd name="connsiteX1" fmla="*/ 219413 w 252134"/>
                <a:gd name="connsiteY1" fmla="*/ 17799 h 40862"/>
                <a:gd name="connsiteX2" fmla="*/ 252134 w 252134"/>
                <a:gd name="connsiteY2" fmla="*/ 40862 h 4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134" h="40862">
                  <a:moveTo>
                    <a:pt x="0" y="0"/>
                  </a:moveTo>
                  <a:cubicBezTo>
                    <a:pt x="146" y="20926"/>
                    <a:pt x="177391" y="10989"/>
                    <a:pt x="219413" y="17799"/>
                  </a:cubicBezTo>
                  <a:cubicBezTo>
                    <a:pt x="261435" y="24609"/>
                    <a:pt x="248988" y="25759"/>
                    <a:pt x="252134" y="40862"/>
                  </a:cubicBezTo>
                </a:path>
              </a:pathLst>
            </a:custGeom>
            <a:noFill/>
            <a:ln>
              <a:solidFill>
                <a:srgbClr val="FFCC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18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Nuclear Matrix Elements Calculations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57447" y="685800"/>
            <a:ext cx="83293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is a large uncertainty in the calculation of the nuclear matrix element.</a:t>
            </a: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1583041"/>
            <a:ext cx="7162742" cy="469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18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Sensitivity as a Function of Neutrino Mass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722644"/>
            <a:ext cx="7005860" cy="4284228"/>
            <a:chOff x="1471353" y="1844867"/>
            <a:chExt cx="7005860" cy="4284228"/>
          </a:xfrm>
        </p:grpSpPr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353" y="1844867"/>
              <a:ext cx="6699970" cy="428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178872" y="5278582"/>
              <a:ext cx="32983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solidFill>
                    <a:srgbClr val="7294C4"/>
                  </a:solidFill>
                </a:rPr>
                <a:t>Phys.Rev</a:t>
              </a:r>
              <a:r>
                <a:rPr lang="en-US" sz="1400" dirty="0" smtClean="0">
                  <a:solidFill>
                    <a:srgbClr val="7294C4"/>
                  </a:solidFill>
                </a:rPr>
                <a:t>. D78, 033010 (2008)</a:t>
              </a:r>
              <a:endParaRPr lang="en-US" sz="1400" dirty="0">
                <a:solidFill>
                  <a:srgbClr val="7294C4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56459" y="957438"/>
            <a:ext cx="2759869" cy="598301"/>
            <a:chOff x="906087" y="1097280"/>
            <a:chExt cx="2759869" cy="59830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TextBox 5"/>
                <p:cNvSpPr txBox="1"/>
                <p:nvPr/>
              </p:nvSpPr>
              <p:spPr>
                <a:xfrm>
                  <a:off x="906087" y="1097280"/>
                  <a:ext cx="2759869" cy="5192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𝛽𝛽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𝑒𝑖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mc:Choice>
          <mc:Fallback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087" y="1097280"/>
                  <a:ext cx="2759869" cy="51924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7678" y="1252318"/>
              <a:ext cx="654621" cy="4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 rot="19697581">
            <a:off x="4486684" y="1495882"/>
            <a:ext cx="2136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Quasi-degenerate </a:t>
            </a:r>
            <a:endParaRPr lang="en-US" sz="14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905456"/>
              </p:ext>
            </p:extLst>
          </p:nvPr>
        </p:nvGraphicFramePr>
        <p:xfrm>
          <a:off x="850179" y="5149512"/>
          <a:ext cx="860901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6" name="Equation" r:id="rId6" imgW="5308560" imgH="634680" progId="Equation.3">
                  <p:embed/>
                </p:oleObj>
              </mc:Choice>
              <mc:Fallback>
                <p:oleObj name="Equation" r:id="rId6" imgW="5308560" imgH="634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179" y="5149512"/>
                        <a:ext cx="860901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8331202" y="5130798"/>
            <a:ext cx="1143000" cy="109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666102" y="737296"/>
            <a:ext cx="244403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2A3674"/>
                </a:solidFill>
              </a:rPr>
              <a:t>If the lightest neutrino mass is just below current limits we may see 0</a:t>
            </a:r>
            <a:r>
              <a:rPr lang="el-GR" dirty="0" smtClean="0">
                <a:solidFill>
                  <a:srgbClr val="2A3674"/>
                </a:solidFill>
              </a:rPr>
              <a:t>ν</a:t>
            </a:r>
            <a:r>
              <a:rPr lang="en-US" dirty="0" smtClean="0">
                <a:solidFill>
                  <a:srgbClr val="2A3674"/>
                </a:solidFill>
              </a:rPr>
              <a:t>2</a:t>
            </a:r>
            <a:r>
              <a:rPr lang="el-GR" dirty="0" smtClean="0">
                <a:solidFill>
                  <a:srgbClr val="2A3674"/>
                </a:solidFill>
              </a:rPr>
              <a:t>β</a:t>
            </a:r>
            <a:r>
              <a:rPr lang="en-US" dirty="0" smtClean="0">
                <a:solidFill>
                  <a:srgbClr val="2A3674"/>
                </a:solidFill>
              </a:rPr>
              <a:t> in the next few years.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2A3674"/>
                </a:solidFill>
              </a:rPr>
              <a:t>If the mass hierarchy is inverted, the currently conceived experimental program  will eventually  tell us if neutrinos are </a:t>
            </a:r>
            <a:r>
              <a:rPr lang="en-US" dirty="0" err="1" smtClean="0">
                <a:solidFill>
                  <a:srgbClr val="2A3674"/>
                </a:solidFill>
              </a:rPr>
              <a:t>Majorana</a:t>
            </a:r>
            <a:r>
              <a:rPr lang="en-US" dirty="0" smtClean="0">
                <a:solidFill>
                  <a:srgbClr val="2A3674"/>
                </a:solidFill>
              </a:rPr>
              <a:t> of Dirac.</a:t>
            </a:r>
          </a:p>
          <a:p>
            <a:r>
              <a:rPr lang="en-US" dirty="0" smtClean="0">
                <a:solidFill>
                  <a:srgbClr val="2A3674"/>
                </a:solidFill>
              </a:rPr>
              <a:t>But if the hierarchy is normal…</a:t>
            </a:r>
            <a:endParaRPr lang="en-US" dirty="0">
              <a:solidFill>
                <a:srgbClr val="2A3674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8333" y="838200"/>
            <a:ext cx="1763901" cy="3251655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6460" y="1930400"/>
            <a:ext cx="5875774" cy="736600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56459" y="2819400"/>
            <a:ext cx="3493807" cy="1644736"/>
          </a:xfrm>
          <a:prstGeom prst="rect">
            <a:avLst/>
          </a:prstGeom>
          <a:solidFill>
            <a:srgbClr val="729FC4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86741" y="3466401"/>
            <a:ext cx="1886989" cy="1246909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85299" y="3763599"/>
            <a:ext cx="21081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A3674"/>
                </a:solidFill>
              </a:rPr>
              <a:t>Possibility of permanent ignorance </a:t>
            </a:r>
            <a:endParaRPr lang="en-US" sz="1600" dirty="0">
              <a:solidFill>
                <a:srgbClr val="2A3674"/>
              </a:solidFill>
            </a:endParaRPr>
          </a:p>
        </p:txBody>
      </p: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7533478" y="4538899"/>
            <a:ext cx="1568450" cy="677868"/>
            <a:chOff x="3891" y="1850"/>
            <a:chExt cx="988" cy="427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3891" y="1850"/>
              <a:ext cx="98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 err="1" smtClean="0">
                  <a:solidFill>
                    <a:srgbClr val="660000"/>
                  </a:solidFill>
                </a:rPr>
                <a:t>Majorana</a:t>
              </a:r>
              <a:r>
                <a:rPr lang="en-US" altLang="en-US" sz="1600" dirty="0" smtClean="0">
                  <a:solidFill>
                    <a:srgbClr val="660000"/>
                  </a:solidFill>
                </a:rPr>
                <a:t> Phases</a:t>
              </a:r>
              <a:endParaRPr lang="en-US" altLang="en-US" sz="1600" dirty="0">
                <a:solidFill>
                  <a:srgbClr val="660000"/>
                </a:solidFill>
              </a:endParaRPr>
            </a:p>
          </p:txBody>
        </p:sp>
        <p:sp>
          <p:nvSpPr>
            <p:cNvPr id="21" name="AutoShape 10"/>
            <p:cNvSpPr>
              <a:spLocks/>
            </p:cNvSpPr>
            <p:nvPr/>
          </p:nvSpPr>
          <p:spPr bwMode="auto">
            <a:xfrm rot="5400000" flipH="1">
              <a:off x="4327" y="1901"/>
              <a:ext cx="102" cy="649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06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6025 0.0007 " pathEditMode="relative" rAng="0" ptsTypes="AA">
                                      <p:cBhvr>
                                        <p:cTn id="41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1" y="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6" grpId="1" animBg="1"/>
      <p:bldP spid="18" grpId="0" animBg="1"/>
      <p:bldP spid="18" grpId="1" animBg="1"/>
      <p:bldP spid="19" grpId="0" animBg="1"/>
      <p:bldP spid="11" grpId="0" animBg="1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Neutrinoless</a:t>
            </a:r>
            <a:r>
              <a:rPr lang="en-US" dirty="0" smtClean="0"/>
              <a:t> Double Beta Decay Experiments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0" dirty="0" smtClean="0"/>
              <a:t>F</a:t>
            </a:r>
            <a:r>
              <a:rPr lang="en-US" i="0" dirty="0" smtClean="0"/>
              <a:t>rom </a:t>
            </a:r>
            <a:r>
              <a:rPr lang="en-US" i="0" dirty="0" err="1" smtClean="0"/>
              <a:t>Oliviero</a:t>
            </a:r>
            <a:r>
              <a:rPr lang="en-US" i="0" dirty="0" smtClean="0"/>
              <a:t> </a:t>
            </a:r>
            <a:r>
              <a:rPr lang="en-US" i="0" dirty="0" err="1" smtClean="0"/>
              <a:t>Cremonesi</a:t>
            </a:r>
            <a:r>
              <a:rPr lang="en-US" i="0" dirty="0" smtClean="0"/>
              <a:t>, TAUP 2015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837" y="736600"/>
            <a:ext cx="7262163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661782"/>
            <a:ext cx="154037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6600"/>
                </a:solidFill>
              </a:rPr>
              <a:t>Talks by</a:t>
            </a:r>
            <a:r>
              <a:rPr lang="en-US" sz="2000" dirty="0" smtClean="0">
                <a:solidFill>
                  <a:srgbClr val="FF6600"/>
                </a:solidFill>
              </a:rPr>
              <a:t>:</a:t>
            </a:r>
            <a:endParaRPr lang="en-US" sz="2000" u="sng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Fabrice </a:t>
            </a:r>
            <a:r>
              <a:rPr lang="en-US" sz="1600" dirty="0" err="1" smtClean="0">
                <a:solidFill>
                  <a:srgbClr val="FF6600"/>
                </a:solidFill>
              </a:rPr>
              <a:t>Retiere</a:t>
            </a:r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Brian Zhu</a:t>
            </a: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Benjamin Shanks</a:t>
            </a: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endParaRPr lang="en-US" sz="1600" dirty="0" smtClean="0">
              <a:solidFill>
                <a:srgbClr val="FF6600"/>
              </a:solidFill>
            </a:endParaRPr>
          </a:p>
          <a:p>
            <a:r>
              <a:rPr lang="en-US" sz="1600" dirty="0" smtClean="0">
                <a:solidFill>
                  <a:srgbClr val="FF6600"/>
                </a:solidFill>
              </a:rPr>
              <a:t>David </a:t>
            </a:r>
            <a:r>
              <a:rPr lang="en-US" sz="1600" dirty="0" err="1" smtClean="0">
                <a:solidFill>
                  <a:srgbClr val="FF6600"/>
                </a:solidFill>
              </a:rPr>
              <a:t>Auty</a:t>
            </a:r>
            <a:endParaRPr lang="en-US" sz="1600" dirty="0">
              <a:solidFill>
                <a:srgbClr val="FF6600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1387970" y="1785274"/>
            <a:ext cx="493867" cy="116295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flipV="1">
            <a:off x="966793" y="2270181"/>
            <a:ext cx="915044" cy="359243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flipV="1">
            <a:off x="1105593" y="2778505"/>
            <a:ext cx="776245" cy="1587682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  <a:gd name="connsiteX0" fmla="*/ 0 w 672664"/>
              <a:gd name="connsiteY0" fmla="*/ 894 h 97983"/>
              <a:gd name="connsiteX1" fmla="*/ 239439 w 672664"/>
              <a:gd name="connsiteY1" fmla="*/ 14624 h 97983"/>
              <a:gd name="connsiteX2" fmla="*/ 410263 w 672664"/>
              <a:gd name="connsiteY2" fmla="*/ 85793 h 97983"/>
              <a:gd name="connsiteX3" fmla="*/ 672664 w 672664"/>
              <a:gd name="connsiteY3" fmla="*/ 97702 h 97983"/>
              <a:gd name="connsiteX0" fmla="*/ 0 w 672664"/>
              <a:gd name="connsiteY0" fmla="*/ 0 h 97089"/>
              <a:gd name="connsiteX1" fmla="*/ 239439 w 672664"/>
              <a:gd name="connsiteY1" fmla="*/ 13730 h 97089"/>
              <a:gd name="connsiteX2" fmla="*/ 410263 w 672664"/>
              <a:gd name="connsiteY2" fmla="*/ 84899 h 97089"/>
              <a:gd name="connsiteX3" fmla="*/ 672664 w 672664"/>
              <a:gd name="connsiteY3" fmla="*/ 96808 h 9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7089">
                <a:moveTo>
                  <a:pt x="0" y="0"/>
                </a:moveTo>
                <a:cubicBezTo>
                  <a:pt x="135483" y="2105"/>
                  <a:pt x="171062" y="-420"/>
                  <a:pt x="239439" y="13730"/>
                </a:cubicBezTo>
                <a:cubicBezTo>
                  <a:pt x="307816" y="27880"/>
                  <a:pt x="338059" y="71053"/>
                  <a:pt x="410263" y="84899"/>
                </a:cubicBezTo>
                <a:cubicBezTo>
                  <a:pt x="482467" y="98745"/>
                  <a:pt x="563102" y="97270"/>
                  <a:pt x="672664" y="96808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897775" y="3245540"/>
            <a:ext cx="984063" cy="229179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387969" y="1908220"/>
            <a:ext cx="493867" cy="2943407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  <a:gd name="connsiteX0" fmla="*/ 0 w 672664"/>
              <a:gd name="connsiteY0" fmla="*/ 0 h 98182"/>
              <a:gd name="connsiteX1" fmla="*/ 239439 w 672664"/>
              <a:gd name="connsiteY1" fmla="*/ 13730 h 98182"/>
              <a:gd name="connsiteX2" fmla="*/ 410263 w 672664"/>
              <a:gd name="connsiteY2" fmla="*/ 84899 h 98182"/>
              <a:gd name="connsiteX3" fmla="*/ 672664 w 672664"/>
              <a:gd name="connsiteY3" fmla="*/ 96808 h 98182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08"/>
              <a:gd name="connsiteX1" fmla="*/ 239439 w 672664"/>
              <a:gd name="connsiteY1" fmla="*/ 13730 h 96808"/>
              <a:gd name="connsiteX2" fmla="*/ 410263 w 672664"/>
              <a:gd name="connsiteY2" fmla="*/ 84899 h 96808"/>
              <a:gd name="connsiteX3" fmla="*/ 672664 w 672664"/>
              <a:gd name="connsiteY3" fmla="*/ 96808 h 96808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28"/>
              <a:gd name="connsiteX1" fmla="*/ 239439 w 672664"/>
              <a:gd name="connsiteY1" fmla="*/ 1373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28"/>
              <a:gd name="connsiteX1" fmla="*/ 194150 w 672664"/>
              <a:gd name="connsiteY1" fmla="*/ 1402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63"/>
              <a:gd name="connsiteX1" fmla="*/ 194150 w 672664"/>
              <a:gd name="connsiteY1" fmla="*/ 14020 h 96863"/>
              <a:gd name="connsiteX2" fmla="*/ 342330 w 672664"/>
              <a:gd name="connsiteY2" fmla="*/ 85189 h 96863"/>
              <a:gd name="connsiteX3" fmla="*/ 672664 w 672664"/>
              <a:gd name="connsiteY3" fmla="*/ 96808 h 96863"/>
              <a:gd name="connsiteX0" fmla="*/ 0 w 672664"/>
              <a:gd name="connsiteY0" fmla="*/ 0 h 96808"/>
              <a:gd name="connsiteX1" fmla="*/ 194150 w 672664"/>
              <a:gd name="connsiteY1" fmla="*/ 14020 h 96808"/>
              <a:gd name="connsiteX2" fmla="*/ 342330 w 672664"/>
              <a:gd name="connsiteY2" fmla="*/ 85189 h 96808"/>
              <a:gd name="connsiteX3" fmla="*/ 672664 w 672664"/>
              <a:gd name="connsiteY3" fmla="*/ 96808 h 96808"/>
              <a:gd name="connsiteX0" fmla="*/ 0 w 672664"/>
              <a:gd name="connsiteY0" fmla="*/ 0 h 102603"/>
              <a:gd name="connsiteX1" fmla="*/ 194150 w 672664"/>
              <a:gd name="connsiteY1" fmla="*/ 1402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84727 w 672664"/>
              <a:gd name="connsiteY1" fmla="*/ 1431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102603">
                <a:moveTo>
                  <a:pt x="0" y="0"/>
                </a:moveTo>
                <a:cubicBezTo>
                  <a:pt x="92262" y="138"/>
                  <a:pt x="227672" y="112"/>
                  <a:pt x="284727" y="14310"/>
                </a:cubicBezTo>
                <a:cubicBezTo>
                  <a:pt x="341782" y="28508"/>
                  <a:pt x="270126" y="71343"/>
                  <a:pt x="342330" y="85189"/>
                </a:cubicBezTo>
                <a:cubicBezTo>
                  <a:pt x="357922" y="94978"/>
                  <a:pt x="456047" y="102419"/>
                  <a:pt x="672664" y="102603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966793" y="2629425"/>
            <a:ext cx="915046" cy="388095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  <a:gd name="connsiteX0" fmla="*/ 0 w 672664"/>
              <a:gd name="connsiteY0" fmla="*/ 0 h 98182"/>
              <a:gd name="connsiteX1" fmla="*/ 239439 w 672664"/>
              <a:gd name="connsiteY1" fmla="*/ 13730 h 98182"/>
              <a:gd name="connsiteX2" fmla="*/ 410263 w 672664"/>
              <a:gd name="connsiteY2" fmla="*/ 84899 h 98182"/>
              <a:gd name="connsiteX3" fmla="*/ 672664 w 672664"/>
              <a:gd name="connsiteY3" fmla="*/ 96808 h 98182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08"/>
              <a:gd name="connsiteX1" fmla="*/ 239439 w 672664"/>
              <a:gd name="connsiteY1" fmla="*/ 13730 h 96808"/>
              <a:gd name="connsiteX2" fmla="*/ 410263 w 672664"/>
              <a:gd name="connsiteY2" fmla="*/ 84899 h 96808"/>
              <a:gd name="connsiteX3" fmla="*/ 672664 w 672664"/>
              <a:gd name="connsiteY3" fmla="*/ 96808 h 96808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28"/>
              <a:gd name="connsiteX1" fmla="*/ 239439 w 672664"/>
              <a:gd name="connsiteY1" fmla="*/ 1373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28"/>
              <a:gd name="connsiteX1" fmla="*/ 194150 w 672664"/>
              <a:gd name="connsiteY1" fmla="*/ 1402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63"/>
              <a:gd name="connsiteX1" fmla="*/ 194150 w 672664"/>
              <a:gd name="connsiteY1" fmla="*/ 14020 h 96863"/>
              <a:gd name="connsiteX2" fmla="*/ 342330 w 672664"/>
              <a:gd name="connsiteY2" fmla="*/ 85189 h 96863"/>
              <a:gd name="connsiteX3" fmla="*/ 672664 w 672664"/>
              <a:gd name="connsiteY3" fmla="*/ 96808 h 96863"/>
              <a:gd name="connsiteX0" fmla="*/ 0 w 672664"/>
              <a:gd name="connsiteY0" fmla="*/ 0 h 96808"/>
              <a:gd name="connsiteX1" fmla="*/ 194150 w 672664"/>
              <a:gd name="connsiteY1" fmla="*/ 14020 h 96808"/>
              <a:gd name="connsiteX2" fmla="*/ 342330 w 672664"/>
              <a:gd name="connsiteY2" fmla="*/ 85189 h 96808"/>
              <a:gd name="connsiteX3" fmla="*/ 672664 w 672664"/>
              <a:gd name="connsiteY3" fmla="*/ 96808 h 96808"/>
              <a:gd name="connsiteX0" fmla="*/ 0 w 672664"/>
              <a:gd name="connsiteY0" fmla="*/ 0 h 102603"/>
              <a:gd name="connsiteX1" fmla="*/ 194150 w 672664"/>
              <a:gd name="connsiteY1" fmla="*/ 1402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84727 w 672664"/>
              <a:gd name="connsiteY1" fmla="*/ 1431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431387 w 672664"/>
              <a:gd name="connsiteY1" fmla="*/ 13455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78617 w 672664"/>
              <a:gd name="connsiteY1" fmla="*/ 14916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102603">
                <a:moveTo>
                  <a:pt x="0" y="0"/>
                </a:moveTo>
                <a:cubicBezTo>
                  <a:pt x="92262" y="138"/>
                  <a:pt x="221562" y="718"/>
                  <a:pt x="278617" y="14916"/>
                </a:cubicBezTo>
                <a:cubicBezTo>
                  <a:pt x="335672" y="29114"/>
                  <a:pt x="270126" y="71343"/>
                  <a:pt x="342330" y="85189"/>
                </a:cubicBezTo>
                <a:cubicBezTo>
                  <a:pt x="357922" y="94978"/>
                  <a:pt x="456047" y="102419"/>
                  <a:pt x="672664" y="102603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105593" y="4366187"/>
            <a:ext cx="776246" cy="45719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9076">
                <a:moveTo>
                  <a:pt x="0" y="894"/>
                </a:moveTo>
                <a:cubicBezTo>
                  <a:pt x="92262" y="-1576"/>
                  <a:pt x="171062" y="474"/>
                  <a:pt x="239439" y="14624"/>
                </a:cubicBezTo>
                <a:cubicBezTo>
                  <a:pt x="307816" y="28774"/>
                  <a:pt x="338059" y="71947"/>
                  <a:pt x="410263" y="85793"/>
                </a:cubicBezTo>
                <a:cubicBezTo>
                  <a:pt x="482467" y="99639"/>
                  <a:pt x="591916" y="100706"/>
                  <a:pt x="672664" y="97702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 flipV="1">
            <a:off x="966794" y="1103601"/>
            <a:ext cx="915044" cy="1520361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  <a:gd name="connsiteX0" fmla="*/ 0 w 672664"/>
              <a:gd name="connsiteY0" fmla="*/ 519 h 98701"/>
              <a:gd name="connsiteX1" fmla="*/ 314127 w 672664"/>
              <a:gd name="connsiteY1" fmla="*/ 18614 h 98701"/>
              <a:gd name="connsiteX2" fmla="*/ 410263 w 672664"/>
              <a:gd name="connsiteY2" fmla="*/ 85418 h 98701"/>
              <a:gd name="connsiteX3" fmla="*/ 672664 w 672664"/>
              <a:gd name="connsiteY3" fmla="*/ 97327 h 98701"/>
              <a:gd name="connsiteX0" fmla="*/ 0 w 672664"/>
              <a:gd name="connsiteY0" fmla="*/ 542 h 99415"/>
              <a:gd name="connsiteX1" fmla="*/ 314127 w 672664"/>
              <a:gd name="connsiteY1" fmla="*/ 18637 h 99415"/>
              <a:gd name="connsiteX2" fmla="*/ 466279 w 672664"/>
              <a:gd name="connsiteY2" fmla="*/ 88169 h 99415"/>
              <a:gd name="connsiteX3" fmla="*/ 672664 w 672664"/>
              <a:gd name="connsiteY3" fmla="*/ 97350 h 99415"/>
              <a:gd name="connsiteX0" fmla="*/ 0 w 672664"/>
              <a:gd name="connsiteY0" fmla="*/ 542 h 97524"/>
              <a:gd name="connsiteX1" fmla="*/ 314127 w 672664"/>
              <a:gd name="connsiteY1" fmla="*/ 18637 h 97524"/>
              <a:gd name="connsiteX2" fmla="*/ 466279 w 672664"/>
              <a:gd name="connsiteY2" fmla="*/ 88169 h 97524"/>
              <a:gd name="connsiteX3" fmla="*/ 672664 w 672664"/>
              <a:gd name="connsiteY3" fmla="*/ 97350 h 97524"/>
              <a:gd name="connsiteX0" fmla="*/ 0 w 672664"/>
              <a:gd name="connsiteY0" fmla="*/ 542 h 97989"/>
              <a:gd name="connsiteX1" fmla="*/ 314127 w 672664"/>
              <a:gd name="connsiteY1" fmla="*/ 18637 h 97989"/>
              <a:gd name="connsiteX2" fmla="*/ 466279 w 672664"/>
              <a:gd name="connsiteY2" fmla="*/ 88169 h 97989"/>
              <a:gd name="connsiteX3" fmla="*/ 672664 w 672664"/>
              <a:gd name="connsiteY3" fmla="*/ 97350 h 97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97989">
                <a:moveTo>
                  <a:pt x="0" y="542"/>
                </a:moveTo>
                <a:cubicBezTo>
                  <a:pt x="92262" y="-1928"/>
                  <a:pt x="236414" y="4033"/>
                  <a:pt x="314127" y="18637"/>
                </a:cubicBezTo>
                <a:cubicBezTo>
                  <a:pt x="391840" y="33242"/>
                  <a:pt x="394075" y="74323"/>
                  <a:pt x="466279" y="88169"/>
                </a:cubicBezTo>
                <a:cubicBezTo>
                  <a:pt x="538483" y="102015"/>
                  <a:pt x="567020" y="97079"/>
                  <a:pt x="672664" y="97350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047404" y="2629425"/>
            <a:ext cx="834432" cy="2040359"/>
          </a:xfrm>
          <a:custGeom>
            <a:avLst/>
            <a:gdLst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26652"/>
              <a:gd name="connsiteY0" fmla="*/ 0 h 1071181"/>
              <a:gd name="connsiteX1" fmla="*/ 376015 w 826652"/>
              <a:gd name="connsiteY1" fmla="*/ 222191 h 1071181"/>
              <a:gd name="connsiteX2" fmla="*/ 658026 w 826652"/>
              <a:gd name="connsiteY2" fmla="*/ 487110 h 1071181"/>
              <a:gd name="connsiteX3" fmla="*/ 811851 w 826652"/>
              <a:gd name="connsiteY3" fmla="*/ 1008404 h 1071181"/>
              <a:gd name="connsiteX4" fmla="*/ 811851 w 826652"/>
              <a:gd name="connsiteY4" fmla="*/ 1042587 h 1071181"/>
              <a:gd name="connsiteX0" fmla="*/ 0 w 826652"/>
              <a:gd name="connsiteY0" fmla="*/ 0 h 1071181"/>
              <a:gd name="connsiteX1" fmla="*/ 658026 w 826652"/>
              <a:gd name="connsiteY1" fmla="*/ 487110 h 1071181"/>
              <a:gd name="connsiteX2" fmla="*/ 811851 w 826652"/>
              <a:gd name="connsiteY2" fmla="*/ 1008404 h 1071181"/>
              <a:gd name="connsiteX3" fmla="*/ 811851 w 826652"/>
              <a:gd name="connsiteY3" fmla="*/ 1042587 h 1071181"/>
              <a:gd name="connsiteX0" fmla="*/ 0 w 844661"/>
              <a:gd name="connsiteY0" fmla="*/ 0 h 1086789"/>
              <a:gd name="connsiteX1" fmla="*/ 410198 w 844661"/>
              <a:gd name="connsiteY1" fmla="*/ 247827 h 1086789"/>
              <a:gd name="connsiteX2" fmla="*/ 811851 w 844661"/>
              <a:gd name="connsiteY2" fmla="*/ 1008404 h 1086789"/>
              <a:gd name="connsiteX3" fmla="*/ 811851 w 844661"/>
              <a:gd name="connsiteY3" fmla="*/ 1042587 h 1086789"/>
              <a:gd name="connsiteX0" fmla="*/ 0 w 814141"/>
              <a:gd name="connsiteY0" fmla="*/ 0 h 1011540"/>
              <a:gd name="connsiteX1" fmla="*/ 410198 w 814141"/>
              <a:gd name="connsiteY1" fmla="*/ 247827 h 1011540"/>
              <a:gd name="connsiteX2" fmla="*/ 811851 w 814141"/>
              <a:gd name="connsiteY2" fmla="*/ 1008404 h 1011540"/>
              <a:gd name="connsiteX3" fmla="*/ 581114 w 814141"/>
              <a:gd name="connsiteY3" fmla="*/ 529839 h 1011540"/>
              <a:gd name="connsiteX0" fmla="*/ 0 w 1137134"/>
              <a:gd name="connsiteY0" fmla="*/ 0 h 1023494"/>
              <a:gd name="connsiteX1" fmla="*/ 410198 w 1137134"/>
              <a:gd name="connsiteY1" fmla="*/ 247827 h 1023494"/>
              <a:gd name="connsiteX2" fmla="*/ 811851 w 1137134"/>
              <a:gd name="connsiteY2" fmla="*/ 1008404 h 1023494"/>
              <a:gd name="connsiteX3" fmla="*/ 1136590 w 1137134"/>
              <a:gd name="connsiteY3" fmla="*/ 760576 h 1023494"/>
              <a:gd name="connsiteX0" fmla="*/ 0 w 1136965"/>
              <a:gd name="connsiteY0" fmla="*/ 0 h 762997"/>
              <a:gd name="connsiteX1" fmla="*/ 410198 w 1136965"/>
              <a:gd name="connsiteY1" fmla="*/ 247827 h 762997"/>
              <a:gd name="connsiteX2" fmla="*/ 709301 w 1136965"/>
              <a:gd name="connsiteY2" fmla="*/ 461473 h 762997"/>
              <a:gd name="connsiteX3" fmla="*/ 1136590 w 1136965"/>
              <a:gd name="connsiteY3" fmla="*/ 760576 h 762997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36973"/>
              <a:gd name="connsiteY0" fmla="*/ 0 h 763280"/>
              <a:gd name="connsiteX1" fmla="*/ 367469 w 1136973"/>
              <a:gd name="connsiteY1" fmla="*/ 76911 h 763280"/>
              <a:gd name="connsiteX2" fmla="*/ 709301 w 1136973"/>
              <a:gd name="connsiteY2" fmla="*/ 461473 h 763280"/>
              <a:gd name="connsiteX3" fmla="*/ 1136590 w 1136973"/>
              <a:gd name="connsiteY3" fmla="*/ 760576 h 763280"/>
              <a:gd name="connsiteX0" fmla="*/ 0 w 1154065"/>
              <a:gd name="connsiteY0" fmla="*/ 0 h 720551"/>
              <a:gd name="connsiteX1" fmla="*/ 384561 w 1154065"/>
              <a:gd name="connsiteY1" fmla="*/ 34182 h 720551"/>
              <a:gd name="connsiteX2" fmla="*/ 726393 w 1154065"/>
              <a:gd name="connsiteY2" fmla="*/ 418744 h 720551"/>
              <a:gd name="connsiteX3" fmla="*/ 1153682 w 1154065"/>
              <a:gd name="connsiteY3" fmla="*/ 717847 h 720551"/>
              <a:gd name="connsiteX0" fmla="*/ 0 w 1154065"/>
              <a:gd name="connsiteY0" fmla="*/ 6389 h 726940"/>
              <a:gd name="connsiteX1" fmla="*/ 384561 w 1154065"/>
              <a:gd name="connsiteY1" fmla="*/ 40571 h 726940"/>
              <a:gd name="connsiteX2" fmla="*/ 726393 w 1154065"/>
              <a:gd name="connsiteY2" fmla="*/ 425133 h 726940"/>
              <a:gd name="connsiteX3" fmla="*/ 1153682 w 1154065"/>
              <a:gd name="connsiteY3" fmla="*/ 724236 h 726940"/>
              <a:gd name="connsiteX0" fmla="*/ 0 w 1153951"/>
              <a:gd name="connsiteY0" fmla="*/ 0 h 719454"/>
              <a:gd name="connsiteX1" fmla="*/ 384561 w 1153951"/>
              <a:gd name="connsiteY1" fmla="*/ 34182 h 719454"/>
              <a:gd name="connsiteX2" fmla="*/ 589660 w 1153951"/>
              <a:gd name="connsiteY2" fmla="*/ 256374 h 719454"/>
              <a:gd name="connsiteX3" fmla="*/ 1153682 w 1153951"/>
              <a:gd name="connsiteY3" fmla="*/ 717847 h 719454"/>
              <a:gd name="connsiteX0" fmla="*/ 0 w 1153951"/>
              <a:gd name="connsiteY0" fmla="*/ 0 h 719437"/>
              <a:gd name="connsiteX1" fmla="*/ 376016 w 1153951"/>
              <a:gd name="connsiteY1" fmla="*/ 59819 h 719437"/>
              <a:gd name="connsiteX2" fmla="*/ 589660 w 1153951"/>
              <a:gd name="connsiteY2" fmla="*/ 256374 h 719437"/>
              <a:gd name="connsiteX3" fmla="*/ 1153682 w 1153951"/>
              <a:gd name="connsiteY3" fmla="*/ 717847 h 719437"/>
              <a:gd name="connsiteX0" fmla="*/ 0 w 923412"/>
              <a:gd name="connsiteY0" fmla="*/ 0 h 333080"/>
              <a:gd name="connsiteX1" fmla="*/ 376016 w 923412"/>
              <a:gd name="connsiteY1" fmla="*/ 59819 h 333080"/>
              <a:gd name="connsiteX2" fmla="*/ 589660 w 923412"/>
              <a:gd name="connsiteY2" fmla="*/ 256374 h 333080"/>
              <a:gd name="connsiteX3" fmla="*/ 922946 w 923412"/>
              <a:gd name="connsiteY3" fmla="*/ 324740 h 333080"/>
              <a:gd name="connsiteX0" fmla="*/ 0 w 923412"/>
              <a:gd name="connsiteY0" fmla="*/ 404 h 334056"/>
              <a:gd name="connsiteX1" fmla="*/ 376016 w 923412"/>
              <a:gd name="connsiteY1" fmla="*/ 26040 h 334056"/>
              <a:gd name="connsiteX2" fmla="*/ 589660 w 923412"/>
              <a:gd name="connsiteY2" fmla="*/ 256778 h 334056"/>
              <a:gd name="connsiteX3" fmla="*/ 922946 w 923412"/>
              <a:gd name="connsiteY3" fmla="*/ 325144 h 334056"/>
              <a:gd name="connsiteX0" fmla="*/ 0 w 923412"/>
              <a:gd name="connsiteY0" fmla="*/ 0 h 333652"/>
              <a:gd name="connsiteX1" fmla="*/ 376016 w 923412"/>
              <a:gd name="connsiteY1" fmla="*/ 25636 h 333652"/>
              <a:gd name="connsiteX2" fmla="*/ 589660 w 923412"/>
              <a:gd name="connsiteY2" fmla="*/ 256374 h 333652"/>
              <a:gd name="connsiteX3" fmla="*/ 922946 w 923412"/>
              <a:gd name="connsiteY3" fmla="*/ 324740 h 333652"/>
              <a:gd name="connsiteX0" fmla="*/ 0 w 923412"/>
              <a:gd name="connsiteY0" fmla="*/ 10815 h 344467"/>
              <a:gd name="connsiteX1" fmla="*/ 376016 w 923412"/>
              <a:gd name="connsiteY1" fmla="*/ 36451 h 344467"/>
              <a:gd name="connsiteX2" fmla="*/ 589660 w 923412"/>
              <a:gd name="connsiteY2" fmla="*/ 267189 h 344467"/>
              <a:gd name="connsiteX3" fmla="*/ 922946 w 923412"/>
              <a:gd name="connsiteY3" fmla="*/ 335555 h 344467"/>
              <a:gd name="connsiteX0" fmla="*/ 0 w 923412"/>
              <a:gd name="connsiteY0" fmla="*/ 16490 h 350142"/>
              <a:gd name="connsiteX1" fmla="*/ 376016 w 923412"/>
              <a:gd name="connsiteY1" fmla="*/ 42126 h 350142"/>
              <a:gd name="connsiteX2" fmla="*/ 589660 w 923412"/>
              <a:gd name="connsiteY2" fmla="*/ 272864 h 350142"/>
              <a:gd name="connsiteX3" fmla="*/ 922946 w 923412"/>
              <a:gd name="connsiteY3" fmla="*/ 341230 h 350142"/>
              <a:gd name="connsiteX0" fmla="*/ 0 w 923348"/>
              <a:gd name="connsiteY0" fmla="*/ 2804 h 330534"/>
              <a:gd name="connsiteX1" fmla="*/ 376016 w 923348"/>
              <a:gd name="connsiteY1" fmla="*/ 28440 h 330534"/>
              <a:gd name="connsiteX2" fmla="*/ 547687 w 923348"/>
              <a:gd name="connsiteY2" fmla="*/ 113899 h 330534"/>
              <a:gd name="connsiteX3" fmla="*/ 922946 w 923348"/>
              <a:gd name="connsiteY3" fmla="*/ 327544 h 330534"/>
              <a:gd name="connsiteX0" fmla="*/ 0 w 734894"/>
              <a:gd name="connsiteY0" fmla="*/ 2804 h 130646"/>
              <a:gd name="connsiteX1" fmla="*/ 376016 w 734894"/>
              <a:gd name="connsiteY1" fmla="*/ 28440 h 130646"/>
              <a:gd name="connsiteX2" fmla="*/ 547687 w 734894"/>
              <a:gd name="connsiteY2" fmla="*/ 113899 h 130646"/>
              <a:gd name="connsiteX3" fmla="*/ 734066 w 734894"/>
              <a:gd name="connsiteY3" fmla="*/ 113899 h 130646"/>
              <a:gd name="connsiteX0" fmla="*/ 0 w 734976"/>
              <a:gd name="connsiteY0" fmla="*/ 2804 h 130646"/>
              <a:gd name="connsiteX1" fmla="*/ 292070 w 734976"/>
              <a:gd name="connsiteY1" fmla="*/ 28440 h 130646"/>
              <a:gd name="connsiteX2" fmla="*/ 547687 w 734976"/>
              <a:gd name="connsiteY2" fmla="*/ 113899 h 130646"/>
              <a:gd name="connsiteX3" fmla="*/ 734066 w 734976"/>
              <a:gd name="connsiteY3" fmla="*/ 113899 h 130646"/>
              <a:gd name="connsiteX0" fmla="*/ 0 w 735023"/>
              <a:gd name="connsiteY0" fmla="*/ 7317 h 136163"/>
              <a:gd name="connsiteX1" fmla="*/ 251136 w 735023"/>
              <a:gd name="connsiteY1" fmla="*/ 13903 h 136163"/>
              <a:gd name="connsiteX2" fmla="*/ 547687 w 735023"/>
              <a:gd name="connsiteY2" fmla="*/ 118412 h 136163"/>
              <a:gd name="connsiteX3" fmla="*/ 734066 w 735023"/>
              <a:gd name="connsiteY3" fmla="*/ 118412 h 136163"/>
              <a:gd name="connsiteX0" fmla="*/ 0 w 734575"/>
              <a:gd name="connsiteY0" fmla="*/ 6654 h 131515"/>
              <a:gd name="connsiteX1" fmla="*/ 251136 w 734575"/>
              <a:gd name="connsiteY1" fmla="*/ 13240 h 131515"/>
              <a:gd name="connsiteX2" fmla="*/ 433655 w 734575"/>
              <a:gd name="connsiteY2" fmla="*/ 105842 h 131515"/>
              <a:gd name="connsiteX3" fmla="*/ 734066 w 734575"/>
              <a:gd name="connsiteY3" fmla="*/ 117749 h 131515"/>
              <a:gd name="connsiteX0" fmla="*/ 0 w 734546"/>
              <a:gd name="connsiteY0" fmla="*/ 5569 h 126260"/>
              <a:gd name="connsiteX1" fmla="*/ 251136 w 734546"/>
              <a:gd name="connsiteY1" fmla="*/ 12155 h 126260"/>
              <a:gd name="connsiteX2" fmla="*/ 419035 w 734546"/>
              <a:gd name="connsiteY2" fmla="*/ 83325 h 126260"/>
              <a:gd name="connsiteX3" fmla="*/ 734066 w 734546"/>
              <a:gd name="connsiteY3" fmla="*/ 116664 h 126260"/>
              <a:gd name="connsiteX0" fmla="*/ 0 w 734547"/>
              <a:gd name="connsiteY0" fmla="*/ 3037 h 123483"/>
              <a:gd name="connsiteX1" fmla="*/ 248211 w 734547"/>
              <a:gd name="connsiteY1" fmla="*/ 21529 h 123483"/>
              <a:gd name="connsiteX2" fmla="*/ 419035 w 734547"/>
              <a:gd name="connsiteY2" fmla="*/ 80793 h 123483"/>
              <a:gd name="connsiteX3" fmla="*/ 734066 w 734547"/>
              <a:gd name="connsiteY3" fmla="*/ 114132 h 123483"/>
              <a:gd name="connsiteX0" fmla="*/ 0 w 734465"/>
              <a:gd name="connsiteY0" fmla="*/ 3177 h 124670"/>
              <a:gd name="connsiteX1" fmla="*/ 248211 w 734465"/>
              <a:gd name="connsiteY1" fmla="*/ 21669 h 124670"/>
              <a:gd name="connsiteX2" fmla="*/ 366405 w 734465"/>
              <a:gd name="connsiteY2" fmla="*/ 88076 h 124670"/>
              <a:gd name="connsiteX3" fmla="*/ 734066 w 734465"/>
              <a:gd name="connsiteY3" fmla="*/ 114272 h 124670"/>
              <a:gd name="connsiteX0" fmla="*/ 0 w 734469"/>
              <a:gd name="connsiteY0" fmla="*/ 3037 h 123483"/>
              <a:gd name="connsiteX1" fmla="*/ 248211 w 734469"/>
              <a:gd name="connsiteY1" fmla="*/ 21529 h 123483"/>
              <a:gd name="connsiteX2" fmla="*/ 369329 w 734469"/>
              <a:gd name="connsiteY2" fmla="*/ 80792 h 123483"/>
              <a:gd name="connsiteX3" fmla="*/ 734066 w 734469"/>
              <a:gd name="connsiteY3" fmla="*/ 114132 h 123483"/>
              <a:gd name="connsiteX0" fmla="*/ 0 w 681907"/>
              <a:gd name="connsiteY0" fmla="*/ 3037 h 115163"/>
              <a:gd name="connsiteX1" fmla="*/ 248211 w 681907"/>
              <a:gd name="connsiteY1" fmla="*/ 21529 h 115163"/>
              <a:gd name="connsiteX2" fmla="*/ 369329 w 681907"/>
              <a:gd name="connsiteY2" fmla="*/ 80792 h 115163"/>
              <a:gd name="connsiteX3" fmla="*/ 681436 w 681907"/>
              <a:gd name="connsiteY3" fmla="*/ 104607 h 115163"/>
              <a:gd name="connsiteX0" fmla="*/ 0 w 681435"/>
              <a:gd name="connsiteY0" fmla="*/ 3037 h 105044"/>
              <a:gd name="connsiteX1" fmla="*/ 248211 w 681435"/>
              <a:gd name="connsiteY1" fmla="*/ 21529 h 105044"/>
              <a:gd name="connsiteX2" fmla="*/ 369329 w 681435"/>
              <a:gd name="connsiteY2" fmla="*/ 80792 h 105044"/>
              <a:gd name="connsiteX3" fmla="*/ 681436 w 681435"/>
              <a:gd name="connsiteY3" fmla="*/ 104607 h 105044"/>
              <a:gd name="connsiteX0" fmla="*/ 0 w 681436"/>
              <a:gd name="connsiteY0" fmla="*/ 3276 h 106220"/>
              <a:gd name="connsiteX1" fmla="*/ 248211 w 681436"/>
              <a:gd name="connsiteY1" fmla="*/ 21768 h 106220"/>
              <a:gd name="connsiteX2" fmla="*/ 419035 w 681436"/>
              <a:gd name="connsiteY2" fmla="*/ 92937 h 106220"/>
              <a:gd name="connsiteX3" fmla="*/ 681436 w 681436"/>
              <a:gd name="connsiteY3" fmla="*/ 104846 h 106220"/>
              <a:gd name="connsiteX0" fmla="*/ 0 w 672664"/>
              <a:gd name="connsiteY0" fmla="*/ 3958 h 102140"/>
              <a:gd name="connsiteX1" fmla="*/ 239439 w 672664"/>
              <a:gd name="connsiteY1" fmla="*/ 17688 h 102140"/>
              <a:gd name="connsiteX2" fmla="*/ 410263 w 672664"/>
              <a:gd name="connsiteY2" fmla="*/ 88857 h 102140"/>
              <a:gd name="connsiteX3" fmla="*/ 672664 w 672664"/>
              <a:gd name="connsiteY3" fmla="*/ 100766 h 102140"/>
              <a:gd name="connsiteX0" fmla="*/ 0 w 672664"/>
              <a:gd name="connsiteY0" fmla="*/ 20 h 98202"/>
              <a:gd name="connsiteX1" fmla="*/ 239439 w 672664"/>
              <a:gd name="connsiteY1" fmla="*/ 13750 h 98202"/>
              <a:gd name="connsiteX2" fmla="*/ 410263 w 672664"/>
              <a:gd name="connsiteY2" fmla="*/ 84919 h 98202"/>
              <a:gd name="connsiteX3" fmla="*/ 672664 w 672664"/>
              <a:gd name="connsiteY3" fmla="*/ 96828 h 98202"/>
              <a:gd name="connsiteX0" fmla="*/ 0 w 672664"/>
              <a:gd name="connsiteY0" fmla="*/ 894 h 99076"/>
              <a:gd name="connsiteX1" fmla="*/ 239439 w 672664"/>
              <a:gd name="connsiteY1" fmla="*/ 14624 h 99076"/>
              <a:gd name="connsiteX2" fmla="*/ 410263 w 672664"/>
              <a:gd name="connsiteY2" fmla="*/ 85793 h 99076"/>
              <a:gd name="connsiteX3" fmla="*/ 672664 w 672664"/>
              <a:gd name="connsiteY3" fmla="*/ 97702 h 99076"/>
              <a:gd name="connsiteX0" fmla="*/ 0 w 672664"/>
              <a:gd name="connsiteY0" fmla="*/ 0 h 98182"/>
              <a:gd name="connsiteX1" fmla="*/ 239439 w 672664"/>
              <a:gd name="connsiteY1" fmla="*/ 13730 h 98182"/>
              <a:gd name="connsiteX2" fmla="*/ 410263 w 672664"/>
              <a:gd name="connsiteY2" fmla="*/ 84899 h 98182"/>
              <a:gd name="connsiteX3" fmla="*/ 672664 w 672664"/>
              <a:gd name="connsiteY3" fmla="*/ 96808 h 98182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08"/>
              <a:gd name="connsiteX1" fmla="*/ 239439 w 672664"/>
              <a:gd name="connsiteY1" fmla="*/ 13730 h 96808"/>
              <a:gd name="connsiteX2" fmla="*/ 410263 w 672664"/>
              <a:gd name="connsiteY2" fmla="*/ 84899 h 96808"/>
              <a:gd name="connsiteX3" fmla="*/ 672664 w 672664"/>
              <a:gd name="connsiteY3" fmla="*/ 96808 h 96808"/>
              <a:gd name="connsiteX0" fmla="*/ 0 w 672664"/>
              <a:gd name="connsiteY0" fmla="*/ 0 h 96943"/>
              <a:gd name="connsiteX1" fmla="*/ 239439 w 672664"/>
              <a:gd name="connsiteY1" fmla="*/ 13730 h 96943"/>
              <a:gd name="connsiteX2" fmla="*/ 410263 w 672664"/>
              <a:gd name="connsiteY2" fmla="*/ 84899 h 96943"/>
              <a:gd name="connsiteX3" fmla="*/ 672664 w 672664"/>
              <a:gd name="connsiteY3" fmla="*/ 96808 h 96943"/>
              <a:gd name="connsiteX0" fmla="*/ 0 w 672664"/>
              <a:gd name="connsiteY0" fmla="*/ 0 h 96828"/>
              <a:gd name="connsiteX1" fmla="*/ 239439 w 672664"/>
              <a:gd name="connsiteY1" fmla="*/ 1373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28"/>
              <a:gd name="connsiteX1" fmla="*/ 194150 w 672664"/>
              <a:gd name="connsiteY1" fmla="*/ 14020 h 96828"/>
              <a:gd name="connsiteX2" fmla="*/ 410263 w 672664"/>
              <a:gd name="connsiteY2" fmla="*/ 84899 h 96828"/>
              <a:gd name="connsiteX3" fmla="*/ 672664 w 672664"/>
              <a:gd name="connsiteY3" fmla="*/ 96808 h 96828"/>
              <a:gd name="connsiteX0" fmla="*/ 0 w 672664"/>
              <a:gd name="connsiteY0" fmla="*/ 0 h 96863"/>
              <a:gd name="connsiteX1" fmla="*/ 194150 w 672664"/>
              <a:gd name="connsiteY1" fmla="*/ 14020 h 96863"/>
              <a:gd name="connsiteX2" fmla="*/ 342330 w 672664"/>
              <a:gd name="connsiteY2" fmla="*/ 85189 h 96863"/>
              <a:gd name="connsiteX3" fmla="*/ 672664 w 672664"/>
              <a:gd name="connsiteY3" fmla="*/ 96808 h 96863"/>
              <a:gd name="connsiteX0" fmla="*/ 0 w 672664"/>
              <a:gd name="connsiteY0" fmla="*/ 0 h 96808"/>
              <a:gd name="connsiteX1" fmla="*/ 194150 w 672664"/>
              <a:gd name="connsiteY1" fmla="*/ 14020 h 96808"/>
              <a:gd name="connsiteX2" fmla="*/ 342330 w 672664"/>
              <a:gd name="connsiteY2" fmla="*/ 85189 h 96808"/>
              <a:gd name="connsiteX3" fmla="*/ 672664 w 672664"/>
              <a:gd name="connsiteY3" fmla="*/ 96808 h 96808"/>
              <a:gd name="connsiteX0" fmla="*/ 0 w 672664"/>
              <a:gd name="connsiteY0" fmla="*/ 0 h 102603"/>
              <a:gd name="connsiteX1" fmla="*/ 194150 w 672664"/>
              <a:gd name="connsiteY1" fmla="*/ 1402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84727 w 672664"/>
              <a:gd name="connsiteY1" fmla="*/ 14310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431387 w 672664"/>
              <a:gd name="connsiteY1" fmla="*/ 13455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78617 w 672664"/>
              <a:gd name="connsiteY1" fmla="*/ 14916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  <a:gd name="connsiteX0" fmla="*/ 0 w 672664"/>
              <a:gd name="connsiteY0" fmla="*/ 0 h 102603"/>
              <a:gd name="connsiteX1" fmla="*/ 245111 w 672664"/>
              <a:gd name="connsiteY1" fmla="*/ 16588 h 102603"/>
              <a:gd name="connsiteX2" fmla="*/ 342330 w 672664"/>
              <a:gd name="connsiteY2" fmla="*/ 85189 h 102603"/>
              <a:gd name="connsiteX3" fmla="*/ 672664 w 672664"/>
              <a:gd name="connsiteY3" fmla="*/ 102603 h 102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664" h="102603">
                <a:moveTo>
                  <a:pt x="0" y="0"/>
                </a:moveTo>
                <a:cubicBezTo>
                  <a:pt x="92262" y="138"/>
                  <a:pt x="188056" y="2390"/>
                  <a:pt x="245111" y="16588"/>
                </a:cubicBezTo>
                <a:cubicBezTo>
                  <a:pt x="302166" y="30786"/>
                  <a:pt x="270126" y="71343"/>
                  <a:pt x="342330" y="85189"/>
                </a:cubicBezTo>
                <a:cubicBezTo>
                  <a:pt x="357922" y="94978"/>
                  <a:pt x="456047" y="102419"/>
                  <a:pt x="672664" y="102603"/>
                </a:cubicBezTo>
              </a:path>
            </a:pathLst>
          </a:custGeom>
          <a:noFill/>
          <a:ln>
            <a:solidFill>
              <a:srgbClr val="FF66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8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Mass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39" y="1523138"/>
            <a:ext cx="6821028" cy="337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57447" y="735678"/>
            <a:ext cx="8329353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Precision measurement of the beta-decay endpoint would show modifications due to non-zero effective neutrino mass.</a:t>
            </a: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n-US" alt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current state-of-the-art uses a massive magnetic spectrometer and filter which selects only the electrons closest to the endpoint.</a:t>
            </a:r>
          </a:p>
          <a:p>
            <a:pPr algn="ctr">
              <a:spcBef>
                <a:spcPct val="50000"/>
              </a:spcBef>
            </a:pPr>
            <a:r>
              <a:rPr lang="en-US" altLang="en-US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See </a:t>
            </a:r>
            <a:r>
              <a:rPr lang="en-US" altLang="en-US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Katrin</a:t>
            </a:r>
            <a:r>
              <a:rPr lang="en-US" altLang="en-US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talk by Florian </a:t>
            </a:r>
            <a:r>
              <a:rPr lang="en-US" altLang="en-US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Fraenkle</a:t>
            </a:r>
            <a:endParaRPr lang="en-US" altLang="en-US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120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Direct Mass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357447" y="735678"/>
            <a:ext cx="83293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</a:t>
            </a:r>
            <a:r>
              <a:rPr lang="en-US" alt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 8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concept is to measure the frequency of the cyclotron radiation from individual beta decay electrons</a:t>
            </a:r>
            <a:endParaRPr lang="en-US" altLang="en-US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853" y="3087101"/>
            <a:ext cx="4742920" cy="32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5018"/>
            <a:ext cx="4405745" cy="271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1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993633" y="769026"/>
            <a:ext cx="1280055" cy="1621784"/>
            <a:chOff x="3088547" y="1930866"/>
            <a:chExt cx="1280055" cy="1621784"/>
          </a:xfrm>
        </p:grpSpPr>
        <p:pic>
          <p:nvPicPr>
            <p:cNvPr id="23562" name="Picture 10" descr="https://upload.wikimedia.org/wikipedia/commons/2/29/PerfectStrawberr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703398">
              <a:off x="3471436" y="2655483"/>
              <a:ext cx="852398" cy="9419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088547" y="1930866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l-GR" sz="8800" baseline="-25000" dirty="0" smtClean="0"/>
                <a:t>μ</a:t>
              </a:r>
              <a:endParaRPr lang="en-US" sz="8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827875" y="769470"/>
            <a:ext cx="1603460" cy="1832458"/>
            <a:chOff x="922789" y="1921079"/>
            <a:chExt cx="1603460" cy="1832458"/>
          </a:xfrm>
        </p:grpSpPr>
        <p:pic>
          <p:nvPicPr>
            <p:cNvPr id="23554" name="Picture 2" descr="https://encrypted-tbn3.gstatic.com/images?q=tbn:ANd9GcSIDeplpCLd7-rmUhyXJB-hxnSSVBLHdCaXz6yX5BTRtTTwRB9cY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789" y="2644354"/>
              <a:ext cx="1603460" cy="1109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22789" y="1921079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n-US" sz="8800" baseline="-25000" dirty="0" smtClean="0">
                  <a:solidFill>
                    <a:schemeClr val="bg1"/>
                  </a:solidFill>
                </a:rPr>
                <a:t>e</a:t>
              </a:r>
              <a:endParaRPr lang="en-US" sz="8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90372" y="774829"/>
            <a:ext cx="1199626" cy="1662017"/>
            <a:chOff x="5278074" y="1965820"/>
            <a:chExt cx="1199626" cy="1662017"/>
          </a:xfrm>
        </p:grpSpPr>
        <p:pic>
          <p:nvPicPr>
            <p:cNvPr id="23565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81304">
              <a:off x="5678288" y="2731894"/>
              <a:ext cx="767951" cy="895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278074" y="1965820"/>
              <a:ext cx="119962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8800" dirty="0" smtClean="0"/>
                <a:t>ν</a:t>
              </a:r>
              <a:r>
                <a:rPr lang="el-GR" sz="8800" baseline="-25000" dirty="0" smtClean="0">
                  <a:solidFill>
                    <a:schemeClr val="bg1"/>
                  </a:solidFill>
                </a:rPr>
                <a:t>τ</a:t>
              </a:r>
              <a:endParaRPr lang="en-US" sz="8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But Let’s Start With What We Already Know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27875" y="769026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n-US" sz="8800" baseline="-25000" dirty="0" smtClean="0"/>
              <a:t>e</a:t>
            </a:r>
            <a:endParaRPr lang="en-US" sz="8800" dirty="0"/>
          </a:p>
        </p:txBody>
      </p:sp>
      <p:sp>
        <p:nvSpPr>
          <p:cNvPr id="21" name="TextBox 20"/>
          <p:cNvSpPr txBox="1"/>
          <p:nvPr/>
        </p:nvSpPr>
        <p:spPr>
          <a:xfrm>
            <a:off x="3993633" y="769026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l-GR" sz="8800" baseline="-25000" dirty="0" smtClean="0"/>
              <a:t>μ</a:t>
            </a:r>
            <a:endParaRPr lang="en-US" sz="8800" dirty="0"/>
          </a:p>
        </p:txBody>
      </p:sp>
      <p:sp>
        <p:nvSpPr>
          <p:cNvPr id="22" name="TextBox 21"/>
          <p:cNvSpPr txBox="1"/>
          <p:nvPr/>
        </p:nvSpPr>
        <p:spPr>
          <a:xfrm>
            <a:off x="6191706" y="772877"/>
            <a:ext cx="1199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8800" dirty="0" smtClean="0"/>
              <a:t>ν</a:t>
            </a:r>
            <a:r>
              <a:rPr lang="el-GR" sz="8800" baseline="-25000" dirty="0" smtClean="0"/>
              <a:t>τ</a:t>
            </a:r>
            <a:endParaRPr lang="en-US" sz="8800" dirty="0"/>
          </a:p>
        </p:txBody>
      </p:sp>
      <p:sp>
        <p:nvSpPr>
          <p:cNvPr id="7" name="TextBox 6"/>
          <p:cNvSpPr txBox="1"/>
          <p:nvPr/>
        </p:nvSpPr>
        <p:spPr>
          <a:xfrm>
            <a:off x="418744" y="740873"/>
            <a:ext cx="827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A3674"/>
                </a:solidFill>
              </a:rPr>
              <a:t>There are three neutrino flavors:</a:t>
            </a:r>
            <a:endParaRPr lang="en-US" sz="2400" dirty="0">
              <a:solidFill>
                <a:srgbClr val="2A3674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422254" y="3173849"/>
            <a:ext cx="3264688" cy="3291444"/>
            <a:chOff x="5422254" y="3173849"/>
            <a:chExt cx="3264688" cy="3291444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2254" y="3173849"/>
              <a:ext cx="3191703" cy="329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6481421" y="5728645"/>
              <a:ext cx="220552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B0BB8B"/>
                  </a:solidFill>
                </a:rPr>
                <a:t>Phys</a:t>
              </a:r>
              <a:r>
                <a:rPr lang="en-US" altLang="en-US" sz="1400" dirty="0" smtClean="0">
                  <a:solidFill>
                    <a:srgbClr val="B0BB8B"/>
                  </a:solidFill>
                </a:rPr>
                <a:t>. Rept</a:t>
              </a:r>
              <a:r>
                <a:rPr lang="en-US" altLang="en-US" sz="1400" dirty="0">
                  <a:solidFill>
                    <a:srgbClr val="B0BB8B"/>
                  </a:solidFill>
                </a:rPr>
                <a:t>. 427, 257 (2006)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3559" y="3262856"/>
            <a:ext cx="4578720" cy="2852972"/>
            <a:chOff x="463559" y="3262856"/>
            <a:chExt cx="4578720" cy="2852972"/>
          </a:xfrm>
        </p:grpSpPr>
        <p:pic>
          <p:nvPicPr>
            <p:cNvPr id="26" name="Picture 9" descr="[CERN in Geneva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59" y="3262856"/>
              <a:ext cx="4578720" cy="2852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27033" y="3335370"/>
              <a:ext cx="1898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The LEP  Ring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23091" y="2582819"/>
            <a:ext cx="827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A3674"/>
                </a:solidFill>
              </a:rPr>
              <a:t>LEP tells us that there are exactly three that couple to the Z boson</a:t>
            </a:r>
            <a:endParaRPr lang="en-US" sz="2400" dirty="0">
              <a:solidFill>
                <a:srgbClr val="2A36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65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s://i.ytimg.com/vi/C3ue7cEocvI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770" y="643880"/>
            <a:ext cx="103632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652347"/>
            <a:ext cx="9144000" cy="5815584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Neutrino Telescopes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764771"/>
            <a:ext cx="82711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</a:rPr>
              <a:t>Astrophysical neutrinos bring us information about some of the most extreme environments in the universe: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</a:rPr>
              <a:t>The core of a star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</a:rPr>
              <a:t>The heart of a supernova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</a:rPr>
              <a:t>Distant astrophysical objects providing massive particle acceleration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</a:rPr>
              <a:t>The universe as it was 1.5 s after the big bang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95857" y="5209969"/>
            <a:ext cx="7216870" cy="193899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KM3NeT </a:t>
            </a:r>
            <a:r>
              <a:rPr lang="en-US" sz="2000" dirty="0" smtClean="0">
                <a:solidFill>
                  <a:srgbClr val="FF6600"/>
                </a:solidFill>
              </a:rPr>
              <a:t>by Alexis </a:t>
            </a:r>
            <a:r>
              <a:rPr lang="en-US" sz="2000" dirty="0" err="1" smtClean="0">
                <a:solidFill>
                  <a:srgbClr val="FF6600"/>
                </a:solidFill>
              </a:rPr>
              <a:t>Coleiro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endParaRPr lang="en-US" sz="2000" dirty="0">
              <a:solidFill>
                <a:srgbClr val="FF6600"/>
              </a:solidFill>
            </a:endParaRPr>
          </a:p>
          <a:p>
            <a:r>
              <a:rPr lang="en-US" sz="2000" dirty="0" smtClean="0">
                <a:solidFill>
                  <a:srgbClr val="FF6600"/>
                </a:solidFill>
              </a:rPr>
              <a:t>ARA </a:t>
            </a:r>
            <a:r>
              <a:rPr lang="en-US" sz="2000" dirty="0" smtClean="0">
                <a:solidFill>
                  <a:srgbClr val="FF6600"/>
                </a:solidFill>
              </a:rPr>
              <a:t>by Ming-Yuan </a:t>
            </a:r>
            <a:r>
              <a:rPr lang="en-US" sz="2000" dirty="0" smtClean="0">
                <a:solidFill>
                  <a:srgbClr val="FF6600"/>
                </a:solidFill>
              </a:rPr>
              <a:t>Lu</a:t>
            </a:r>
            <a:endParaRPr lang="en-US" sz="2000" dirty="0">
              <a:solidFill>
                <a:srgbClr val="FF6600"/>
              </a:solidFill>
            </a:endParaRPr>
          </a:p>
          <a:p>
            <a:r>
              <a:rPr lang="en-US" sz="2000" dirty="0" err="1" smtClean="0">
                <a:solidFill>
                  <a:srgbClr val="FF6600"/>
                </a:solidFill>
              </a:rPr>
              <a:t>IceCube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 smtClean="0">
                <a:solidFill>
                  <a:srgbClr val="FF6600"/>
                </a:solidFill>
              </a:rPr>
              <a:t>by Stefan </a:t>
            </a:r>
            <a:r>
              <a:rPr lang="en-US" sz="2000" dirty="0" err="1" smtClean="0">
                <a:solidFill>
                  <a:srgbClr val="FF6600"/>
                </a:solidFill>
              </a:rPr>
              <a:t>Coenders</a:t>
            </a:r>
            <a:endParaRPr lang="en-US" sz="2000" dirty="0" smtClean="0">
              <a:solidFill>
                <a:srgbClr val="FF6600"/>
              </a:solidFill>
            </a:endParaRPr>
          </a:p>
          <a:p>
            <a:endParaRPr lang="en-US" sz="2000" dirty="0">
              <a:solidFill>
                <a:srgbClr val="FF6600"/>
              </a:solidFill>
            </a:endParaRPr>
          </a:p>
          <a:p>
            <a:pPr algn="ctr"/>
            <a:endParaRPr lang="en-US" sz="2000" dirty="0" smtClean="0">
              <a:solidFill>
                <a:srgbClr val="FF6600"/>
              </a:solidFill>
            </a:endParaRPr>
          </a:p>
          <a:p>
            <a:endParaRPr lang="en-US" sz="2000" dirty="0" smtClean="0">
              <a:solidFill>
                <a:srgbClr val="FF6600"/>
              </a:solidFill>
            </a:endParaRPr>
          </a:p>
          <a:p>
            <a:r>
              <a:rPr lang="en-US" sz="2000" dirty="0" smtClean="0">
                <a:solidFill>
                  <a:srgbClr val="660000"/>
                </a:solidFill>
              </a:rPr>
              <a:t>JUNO by </a:t>
            </a:r>
            <a:r>
              <a:rPr lang="en-US" sz="2000" dirty="0" err="1" smtClean="0">
                <a:solidFill>
                  <a:srgbClr val="660000"/>
                </a:solidFill>
              </a:rPr>
              <a:t>Yueken</a:t>
            </a:r>
            <a:r>
              <a:rPr lang="en-US" sz="2000" dirty="0" smtClean="0">
                <a:solidFill>
                  <a:srgbClr val="660000"/>
                </a:solidFill>
              </a:rPr>
              <a:t> </a:t>
            </a:r>
            <a:r>
              <a:rPr lang="en-US" sz="2000" dirty="0" err="1" smtClean="0">
                <a:solidFill>
                  <a:srgbClr val="660000"/>
                </a:solidFill>
              </a:rPr>
              <a:t>Heng</a:t>
            </a:r>
            <a:endParaRPr lang="en-US" sz="2000" dirty="0" smtClean="0">
              <a:solidFill>
                <a:srgbClr val="660000"/>
              </a:solidFill>
            </a:endParaRPr>
          </a:p>
          <a:p>
            <a:r>
              <a:rPr lang="en-US" sz="2000" dirty="0" smtClean="0">
                <a:solidFill>
                  <a:srgbClr val="660000"/>
                </a:solidFill>
              </a:rPr>
              <a:t>DUNE </a:t>
            </a:r>
            <a:r>
              <a:rPr lang="en-US" sz="2000" dirty="0" smtClean="0">
                <a:solidFill>
                  <a:srgbClr val="660000"/>
                </a:solidFill>
              </a:rPr>
              <a:t>by Norm </a:t>
            </a:r>
            <a:r>
              <a:rPr lang="en-US" sz="2000" dirty="0" smtClean="0">
                <a:solidFill>
                  <a:srgbClr val="660000"/>
                </a:solidFill>
              </a:rPr>
              <a:t>Buchanan</a:t>
            </a:r>
            <a:endParaRPr lang="en-US" sz="2000" dirty="0">
              <a:solidFill>
                <a:srgbClr val="660000"/>
              </a:solidFill>
            </a:endParaRPr>
          </a:p>
          <a:p>
            <a:r>
              <a:rPr lang="en-US" sz="2000" dirty="0">
                <a:solidFill>
                  <a:srgbClr val="660000"/>
                </a:solidFill>
              </a:rPr>
              <a:t>Hyper-K </a:t>
            </a:r>
            <a:r>
              <a:rPr lang="en-US" sz="2000" dirty="0" smtClean="0">
                <a:solidFill>
                  <a:srgbClr val="660000"/>
                </a:solidFill>
              </a:rPr>
              <a:t>by Hirohisa </a:t>
            </a:r>
            <a:r>
              <a:rPr lang="en-US" sz="2000" dirty="0" smtClean="0">
                <a:solidFill>
                  <a:srgbClr val="660000"/>
                </a:solidFill>
              </a:rPr>
              <a:t>Tanaka</a:t>
            </a:r>
            <a:endParaRPr lang="en-US" sz="2000" dirty="0" smtClean="0">
              <a:solidFill>
                <a:srgbClr val="66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5744" y="4788464"/>
            <a:ext cx="4641751" cy="67710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u="sng" dirty="0" smtClean="0">
                <a:solidFill>
                  <a:srgbClr val="FF6600"/>
                </a:solidFill>
              </a:rPr>
              <a:t>See talks on</a:t>
            </a:r>
            <a:r>
              <a:rPr lang="en-US" sz="2400" dirty="0" smtClean="0">
                <a:solidFill>
                  <a:srgbClr val="FF6600"/>
                </a:solidFill>
              </a:rPr>
              <a:t>:</a:t>
            </a:r>
          </a:p>
          <a:p>
            <a:endParaRPr lang="en-US" sz="1400" dirty="0">
              <a:solidFill>
                <a:srgbClr val="7294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1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 rot="19549904">
            <a:off x="-663729" y="2916981"/>
            <a:ext cx="10240787" cy="783772"/>
          </a:xfrm>
          <a:prstGeom prst="rightArrow">
            <a:avLst>
              <a:gd name="adj1" fmla="val 18078"/>
              <a:gd name="adj2" fmla="val 102848"/>
            </a:avLst>
          </a:prstGeom>
          <a:solidFill>
            <a:srgbClr val="7294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 rot="10800000">
            <a:off x="242592" y="6180919"/>
            <a:ext cx="1212978" cy="113330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43212" y="6135629"/>
            <a:ext cx="7560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1930</a:t>
            </a:r>
            <a:r>
              <a:rPr lang="en-US" sz="1400" dirty="0" smtClean="0">
                <a:solidFill>
                  <a:srgbClr val="2A3674"/>
                </a:solidFill>
              </a:rPr>
              <a:t>: Wolfgang Pauli proposes the neutrino to preserve energy conservation in </a:t>
            </a:r>
            <a:r>
              <a:rPr lang="el-GR" sz="1400" dirty="0" smtClean="0">
                <a:solidFill>
                  <a:srgbClr val="2A3674"/>
                </a:solidFill>
              </a:rPr>
              <a:t>β</a:t>
            </a:r>
            <a:r>
              <a:rPr lang="en-US" sz="1400" dirty="0" smtClean="0">
                <a:solidFill>
                  <a:srgbClr val="2A3674"/>
                </a:solidFill>
              </a:rPr>
              <a:t>-decay.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19" name="Elbow Connector 18"/>
          <p:cNvCxnSpPr>
            <a:stCxn id="20" idx="1"/>
          </p:cNvCxnSpPr>
          <p:nvPr/>
        </p:nvCxnSpPr>
        <p:spPr>
          <a:xfrm rot="10800000" flipV="1">
            <a:off x="553630" y="5774414"/>
            <a:ext cx="1530201" cy="186616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83830" y="5512804"/>
            <a:ext cx="2945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1934</a:t>
            </a:r>
            <a:r>
              <a:rPr lang="en-US" sz="1400" dirty="0" smtClean="0">
                <a:solidFill>
                  <a:srgbClr val="2A3674"/>
                </a:solidFill>
              </a:rPr>
              <a:t>: Enrico Fermi Develops a theory of </a:t>
            </a:r>
            <a:r>
              <a:rPr lang="el-GR" sz="1400" dirty="0" smtClean="0">
                <a:solidFill>
                  <a:srgbClr val="2A3674"/>
                </a:solidFill>
              </a:rPr>
              <a:t>β</a:t>
            </a:r>
            <a:r>
              <a:rPr lang="en-US" sz="1400" dirty="0" smtClean="0">
                <a:solidFill>
                  <a:srgbClr val="2A3674"/>
                </a:solidFill>
              </a:rPr>
              <a:t>-decay based on the neutrino.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26" name="Elbow Connector 25"/>
          <p:cNvCxnSpPr/>
          <p:nvPr/>
        </p:nvCxnSpPr>
        <p:spPr>
          <a:xfrm rot="10800000">
            <a:off x="2374645" y="4717062"/>
            <a:ext cx="765099" cy="382870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39744" y="4736816"/>
            <a:ext cx="28131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1956</a:t>
            </a:r>
            <a:r>
              <a:rPr lang="en-US" sz="1400" dirty="0" smtClean="0">
                <a:solidFill>
                  <a:srgbClr val="2A3674"/>
                </a:solidFill>
              </a:rPr>
              <a:t>: </a:t>
            </a:r>
            <a:r>
              <a:rPr lang="en-US" sz="1400" dirty="0" err="1" smtClean="0">
                <a:solidFill>
                  <a:srgbClr val="2A3674"/>
                </a:solidFill>
              </a:rPr>
              <a:t>Reines</a:t>
            </a:r>
            <a:r>
              <a:rPr lang="en-US" sz="1400" dirty="0" smtClean="0">
                <a:solidFill>
                  <a:srgbClr val="2A3674"/>
                </a:solidFill>
              </a:rPr>
              <a:t> and Cowan discover the neutrino at the Savannah River Nuclear Reactor.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30" name="Elbow Connector 29"/>
          <p:cNvCxnSpPr/>
          <p:nvPr/>
        </p:nvCxnSpPr>
        <p:spPr>
          <a:xfrm>
            <a:off x="2757194" y="3780473"/>
            <a:ext cx="730759" cy="202754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1224" y="3518863"/>
            <a:ext cx="2055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1968</a:t>
            </a:r>
            <a:r>
              <a:rPr lang="en-US" sz="1400" dirty="0" smtClean="0">
                <a:solidFill>
                  <a:srgbClr val="2A3674"/>
                </a:solidFill>
              </a:rPr>
              <a:t>: Ray Davis observes neutrinos from the Sun.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34" name="Elbow Connector 33"/>
          <p:cNvCxnSpPr>
            <a:stCxn id="35" idx="1"/>
          </p:cNvCxnSpPr>
          <p:nvPr/>
        </p:nvCxnSpPr>
        <p:spPr>
          <a:xfrm rot="10800000" flipV="1">
            <a:off x="2909239" y="4266692"/>
            <a:ext cx="1157430" cy="96120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66669" y="3897360"/>
            <a:ext cx="28072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1962</a:t>
            </a:r>
            <a:r>
              <a:rPr lang="en-US" sz="1400" dirty="0" smtClean="0">
                <a:solidFill>
                  <a:srgbClr val="2A3674"/>
                </a:solidFill>
              </a:rPr>
              <a:t>: Lederman, Schwartz and Steinberger discover that there are at least two types of neutrino.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47" name="Elbow Connector 46"/>
          <p:cNvCxnSpPr>
            <a:stCxn id="48" idx="1"/>
          </p:cNvCxnSpPr>
          <p:nvPr/>
        </p:nvCxnSpPr>
        <p:spPr>
          <a:xfrm rot="10800000">
            <a:off x="5089853" y="2905504"/>
            <a:ext cx="997564" cy="670761"/>
          </a:xfrm>
          <a:prstGeom prst="bentConnector3">
            <a:avLst>
              <a:gd name="adj1" fmla="val 50000"/>
            </a:avLst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87417" y="3314654"/>
            <a:ext cx="2272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1987</a:t>
            </a:r>
            <a:r>
              <a:rPr lang="en-US" sz="1400" dirty="0" smtClean="0">
                <a:solidFill>
                  <a:srgbClr val="2A3674"/>
                </a:solidFill>
              </a:rPr>
              <a:t>: Neutrinos observed from Supernova 87A.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51" name="Elbow Connector 50"/>
          <p:cNvCxnSpPr/>
          <p:nvPr/>
        </p:nvCxnSpPr>
        <p:spPr>
          <a:xfrm>
            <a:off x="4484657" y="1955513"/>
            <a:ext cx="1569499" cy="230015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995546" y="1574698"/>
            <a:ext cx="25995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1998</a:t>
            </a:r>
            <a:r>
              <a:rPr lang="en-US" sz="1400" dirty="0" smtClean="0">
                <a:solidFill>
                  <a:srgbClr val="2A3674"/>
                </a:solidFill>
              </a:rPr>
              <a:t>: The Super-K experiment discovers neutrino oscillations, proving that neutrino have mass.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55" name="Elbow Connector 54"/>
          <p:cNvCxnSpPr/>
          <p:nvPr/>
        </p:nvCxnSpPr>
        <p:spPr>
          <a:xfrm>
            <a:off x="5835103" y="1067424"/>
            <a:ext cx="1359586" cy="384099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09238" y="706458"/>
            <a:ext cx="2925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2012</a:t>
            </a:r>
            <a:r>
              <a:rPr lang="en-US" sz="1400" dirty="0" smtClean="0">
                <a:solidFill>
                  <a:srgbClr val="2A3674"/>
                </a:solidFill>
              </a:rPr>
              <a:t>: Reactor Experiments </a:t>
            </a:r>
            <a:r>
              <a:rPr lang="en-US" sz="1400" dirty="0" err="1" smtClean="0">
                <a:solidFill>
                  <a:srgbClr val="2A3674"/>
                </a:solidFill>
              </a:rPr>
              <a:t>Daya</a:t>
            </a:r>
            <a:r>
              <a:rPr lang="en-US" sz="1400" dirty="0" smtClean="0">
                <a:solidFill>
                  <a:srgbClr val="2A3674"/>
                </a:solidFill>
              </a:rPr>
              <a:t> Bay and Double </a:t>
            </a:r>
            <a:r>
              <a:rPr lang="en-US" sz="1400" dirty="0" err="1" smtClean="0">
                <a:solidFill>
                  <a:srgbClr val="2A3674"/>
                </a:solidFill>
              </a:rPr>
              <a:t>Chooz</a:t>
            </a:r>
            <a:r>
              <a:rPr lang="en-US" sz="1400" dirty="0" smtClean="0">
                <a:solidFill>
                  <a:srgbClr val="2A3674"/>
                </a:solidFill>
              </a:rPr>
              <a:t> measure the last unknown neutrino mixing angle, </a:t>
            </a:r>
            <a:r>
              <a:rPr lang="el-GR" sz="1400" dirty="0" smtClean="0">
                <a:solidFill>
                  <a:srgbClr val="2A3674"/>
                </a:solidFill>
              </a:rPr>
              <a:t>θ</a:t>
            </a:r>
            <a:r>
              <a:rPr lang="en-US" sz="1400" baseline="-25000" dirty="0" smtClean="0">
                <a:solidFill>
                  <a:srgbClr val="2A3674"/>
                </a:solidFill>
              </a:rPr>
              <a:t>13</a:t>
            </a:r>
            <a:r>
              <a:rPr lang="en-US" sz="1400" dirty="0" smtClean="0">
                <a:solidFill>
                  <a:srgbClr val="2A3674"/>
                </a:solidFill>
              </a:rPr>
              <a:t>.</a:t>
            </a:r>
            <a:endParaRPr lang="en-US" sz="1400" dirty="0">
              <a:solidFill>
                <a:srgbClr val="2A3674"/>
              </a:solidFill>
            </a:endParaRPr>
          </a:p>
        </p:txBody>
      </p:sp>
      <p:cxnSp>
        <p:nvCxnSpPr>
          <p:cNvPr id="58" name="Elbow Connector 57"/>
          <p:cNvCxnSpPr/>
          <p:nvPr/>
        </p:nvCxnSpPr>
        <p:spPr>
          <a:xfrm flipV="1">
            <a:off x="4122655" y="2562003"/>
            <a:ext cx="1403617" cy="296842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919155" y="2481961"/>
            <a:ext cx="3335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1993</a:t>
            </a:r>
            <a:r>
              <a:rPr lang="en-US" sz="1400" dirty="0" smtClean="0">
                <a:solidFill>
                  <a:srgbClr val="2A3674"/>
                </a:solidFill>
              </a:rPr>
              <a:t>: LSND observed hint of short-baseline oscillations leading to speculation on the existence of sterile neutrinos.</a:t>
            </a:r>
            <a:endParaRPr lang="en-US" sz="1400" dirty="0">
              <a:solidFill>
                <a:srgbClr val="2A3674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0" y="848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Brief History of Neutrinos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Elbow Connector 31"/>
          <p:cNvCxnSpPr/>
          <p:nvPr/>
        </p:nvCxnSpPr>
        <p:spPr>
          <a:xfrm rot="10800000">
            <a:off x="6168229" y="2103090"/>
            <a:ext cx="593710" cy="210272"/>
          </a:xfrm>
          <a:prstGeom prst="bentConnector3">
            <a:avLst/>
          </a:prstGeom>
          <a:ln w="2222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761939" y="2070520"/>
            <a:ext cx="183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A3674"/>
                </a:solidFill>
              </a:rPr>
              <a:t>2002</a:t>
            </a:r>
            <a:r>
              <a:rPr lang="en-US" sz="1400" dirty="0" smtClean="0">
                <a:solidFill>
                  <a:srgbClr val="2A3674"/>
                </a:solidFill>
              </a:rPr>
              <a:t>: </a:t>
            </a:r>
            <a:r>
              <a:rPr lang="en-US" sz="1400" dirty="0" smtClean="0">
                <a:solidFill>
                  <a:srgbClr val="2A3674"/>
                </a:solidFill>
              </a:rPr>
              <a:t> SNO solves solar neutrino puzzle.</a:t>
            </a:r>
            <a:endParaRPr lang="en-US" sz="1400" dirty="0">
              <a:solidFill>
                <a:srgbClr val="2A367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9638235">
            <a:off x="56877" y="5846563"/>
            <a:ext cx="76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time</a:t>
            </a:r>
            <a:endParaRPr lang="en-US" sz="1400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6805069" y="3983227"/>
            <a:ext cx="566930" cy="827611"/>
            <a:chOff x="6761939" y="3983227"/>
            <a:chExt cx="566930" cy="827611"/>
          </a:xfrm>
        </p:grpSpPr>
        <p:pic>
          <p:nvPicPr>
            <p:cNvPr id="33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1939" y="3983227"/>
              <a:ext cx="56693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TextBox 49"/>
            <p:cNvSpPr txBox="1"/>
            <p:nvPr/>
          </p:nvSpPr>
          <p:spPr>
            <a:xfrm>
              <a:off x="6782712" y="4503061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1988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835103" y="4822683"/>
            <a:ext cx="566930" cy="832094"/>
            <a:chOff x="5835103" y="4822683"/>
            <a:chExt cx="566930" cy="832094"/>
          </a:xfrm>
        </p:grpSpPr>
        <p:pic>
          <p:nvPicPr>
            <p:cNvPr id="29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5103" y="4822683"/>
              <a:ext cx="56693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Box 52"/>
            <p:cNvSpPr txBox="1"/>
            <p:nvPr/>
          </p:nvSpPr>
          <p:spPr>
            <a:xfrm>
              <a:off x="5847289" y="5347000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1995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5914" y="3292799"/>
            <a:ext cx="8652783" cy="1029101"/>
            <a:chOff x="95914" y="3292799"/>
            <a:chExt cx="8652783" cy="1029101"/>
          </a:xfrm>
        </p:grpSpPr>
        <p:pic>
          <p:nvPicPr>
            <p:cNvPr id="36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14" y="3497008"/>
              <a:ext cx="60531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387" y="3292799"/>
              <a:ext cx="60531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TextBox 53"/>
            <p:cNvSpPr txBox="1"/>
            <p:nvPr/>
          </p:nvSpPr>
          <p:spPr>
            <a:xfrm>
              <a:off x="8174763" y="3799122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2002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27290" y="4014123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2002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65595" y="1660565"/>
            <a:ext cx="7693543" cy="1209215"/>
            <a:chOff x="1365595" y="1660565"/>
            <a:chExt cx="7693543" cy="1209215"/>
          </a:xfrm>
        </p:grpSpPr>
        <p:pic>
          <p:nvPicPr>
            <p:cNvPr id="78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5595" y="1660565"/>
              <a:ext cx="60531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16" descr="allmeda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3828" y="2048665"/>
              <a:ext cx="605310" cy="5669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TextBox 60"/>
            <p:cNvSpPr txBox="1"/>
            <p:nvPr/>
          </p:nvSpPr>
          <p:spPr>
            <a:xfrm>
              <a:off x="8485204" y="2562003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2015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396971" y="2168276"/>
              <a:ext cx="5425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660000"/>
                  </a:solidFill>
                </a:rPr>
                <a:t>2015</a:t>
              </a:r>
              <a:endParaRPr lang="en-US" sz="1400" dirty="0">
                <a:solidFill>
                  <a:srgbClr val="66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112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Where’s the Next Nobel Prize Coming From?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073" y="669224"/>
            <a:ext cx="4942632" cy="2812368"/>
            <a:chOff x="52073" y="669224"/>
            <a:chExt cx="4942632" cy="2812368"/>
          </a:xfrm>
        </p:grpSpPr>
        <p:pic>
          <p:nvPicPr>
            <p:cNvPr id="45060" name="Picture 4" descr="https://bacontoday.com/wp-content/uploads/2014/03/chocolate-strawberry-bacon-pancake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3" y="1072577"/>
              <a:ext cx="4942632" cy="2409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892996" y="669224"/>
              <a:ext cx="32607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Sterile Neutrinos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70322" y="750498"/>
            <a:ext cx="4027321" cy="2961333"/>
            <a:chOff x="5070322" y="750498"/>
            <a:chExt cx="4027321" cy="296133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0322" y="925935"/>
              <a:ext cx="4027321" cy="2785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382886" y="750498"/>
              <a:ext cx="34505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Direct Mass Measurement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69869" y="3757796"/>
            <a:ext cx="6327774" cy="2458968"/>
            <a:chOff x="52073" y="3757796"/>
            <a:chExt cx="6327774" cy="2458968"/>
          </a:xfrm>
        </p:grpSpPr>
        <p:pic>
          <p:nvPicPr>
            <p:cNvPr id="45058" name="Picture 2" descr="IceCube has detected the highest energy neutrinos ever recorded, with energies reaching above 2 PeV. From left to right, Bert, Ernie and Big Bird, with energies of 1.0, 1.1 and 2.2 PeV.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73" y="4148864"/>
              <a:ext cx="6327774" cy="2067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2073" y="3757796"/>
              <a:ext cx="63277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2A3674"/>
                  </a:solidFill>
                </a:rPr>
                <a:t>Extreme Neutrino Astronomy</a:t>
              </a:r>
              <a:endParaRPr lang="en-US" sz="2400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71570" y="3665462"/>
            <a:ext cx="2156604" cy="2627961"/>
            <a:chOff x="171570" y="3665462"/>
            <a:chExt cx="2156604" cy="2627961"/>
          </a:xfrm>
        </p:grpSpPr>
        <p:pic>
          <p:nvPicPr>
            <p:cNvPr id="45062" name="Picture 6" descr="https://upload.wikimedia.org/wikipedia/commons/thumb/5/59/Ettore_Majorana.jpg/170px-Ettore_Majoran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47" y="4226498"/>
              <a:ext cx="1619250" cy="2066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71570" y="3665462"/>
              <a:ext cx="21566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2A3674"/>
                  </a:solidFill>
                </a:rPr>
                <a:t>Neutrinoless</a:t>
              </a:r>
              <a:r>
                <a:rPr lang="en-US" dirty="0" smtClean="0">
                  <a:solidFill>
                    <a:srgbClr val="2A3674"/>
                  </a:solidFill>
                </a:rPr>
                <a:t> Double Beta Decay</a:t>
              </a:r>
              <a:endParaRPr lang="en-US" dirty="0">
                <a:solidFill>
                  <a:srgbClr val="2A3674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631357" y="1893528"/>
            <a:ext cx="3952875" cy="2924176"/>
            <a:chOff x="2631357" y="1893528"/>
            <a:chExt cx="3952875" cy="2924176"/>
          </a:xfrm>
        </p:grpSpPr>
        <p:pic>
          <p:nvPicPr>
            <p:cNvPr id="45064" name="Picture 8" descr="http://www.thirdoptionmen.org/wp-content/uploads/2010/07/bigbang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1357" y="1893528"/>
              <a:ext cx="3952875" cy="292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001992" y="3945497"/>
              <a:ext cx="3165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Cosmic Neutrino Background (C</a:t>
              </a:r>
              <a:r>
                <a:rPr lang="el-GR" sz="2400" dirty="0" smtClean="0">
                  <a:solidFill>
                    <a:schemeClr val="bg1"/>
                  </a:solidFill>
                </a:rPr>
                <a:t>ν</a:t>
              </a:r>
              <a:r>
                <a:rPr lang="en-US" sz="2400" dirty="0" smtClean="0">
                  <a:solidFill>
                    <a:schemeClr val="bg1"/>
                  </a:solidFill>
                </a:rPr>
                <a:t>B)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65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8451027" cy="685800"/>
          </a:xfrm>
        </p:spPr>
        <p:txBody>
          <a:bodyPr/>
          <a:lstStyle/>
          <a:p>
            <a:r>
              <a:rPr lang="en-US" dirty="0"/>
              <a:t>Neutrinos Have Mass and They Mix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-1" y="693201"/>
            <a:ext cx="9144001" cy="5786088"/>
            <a:chOff x="-1" y="693201"/>
            <a:chExt cx="9144001" cy="5786088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693201"/>
              <a:ext cx="3655267" cy="5782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655266" y="741211"/>
              <a:ext cx="548873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u="sng" dirty="0" smtClean="0">
                  <a:solidFill>
                    <a:srgbClr val="660000"/>
                  </a:solidFill>
                </a:rPr>
                <a:t>2015 Nobel Prize in Physics</a:t>
              </a:r>
              <a:r>
                <a:rPr lang="en-US" dirty="0" smtClean="0">
                  <a:solidFill>
                    <a:srgbClr val="660000"/>
                  </a:solidFill>
                </a:rPr>
                <a:t>: </a:t>
              </a:r>
            </a:p>
            <a:p>
              <a:r>
                <a:rPr lang="en-US" dirty="0" err="1" smtClean="0">
                  <a:solidFill>
                    <a:srgbClr val="660000"/>
                  </a:solidFill>
                </a:rPr>
                <a:t>Takaaki</a:t>
              </a:r>
              <a:r>
                <a:rPr lang="en-US" dirty="0" smtClean="0">
                  <a:solidFill>
                    <a:srgbClr val="660000"/>
                  </a:solidFill>
                </a:rPr>
                <a:t> </a:t>
              </a:r>
              <a:r>
                <a:rPr lang="en-US" dirty="0" err="1">
                  <a:solidFill>
                    <a:srgbClr val="660000"/>
                  </a:solidFill>
                </a:rPr>
                <a:t>Kajita</a:t>
              </a:r>
              <a:r>
                <a:rPr lang="en-US" dirty="0">
                  <a:solidFill>
                    <a:srgbClr val="660000"/>
                  </a:solidFill>
                </a:rPr>
                <a:t> </a:t>
              </a:r>
              <a:r>
                <a:rPr lang="en-US" dirty="0" smtClean="0">
                  <a:solidFill>
                    <a:srgbClr val="660000"/>
                  </a:solidFill>
                </a:rPr>
                <a:t>of Super-K and Arthur McDonald of SNO</a:t>
              </a:r>
              <a:endParaRPr lang="en-US" dirty="0">
                <a:solidFill>
                  <a:srgbClr val="660000"/>
                </a:solidFill>
              </a:endParaRP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5266" y="1453332"/>
              <a:ext cx="5488734" cy="410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730813" y="5555959"/>
              <a:ext cx="501257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u="sng" dirty="0" smtClean="0">
                  <a:solidFill>
                    <a:srgbClr val="2A3674"/>
                  </a:solidFill>
                </a:rPr>
                <a:t>2016 Breakthrough Prize in Fundamental Physics</a:t>
              </a:r>
              <a:r>
                <a:rPr lang="en-US" dirty="0" smtClean="0">
                  <a:solidFill>
                    <a:srgbClr val="2A3674"/>
                  </a:solidFill>
                </a:rPr>
                <a:t>:</a:t>
              </a:r>
            </a:p>
            <a:p>
              <a:r>
                <a:rPr lang="en-US" dirty="0" smtClean="0">
                  <a:solidFill>
                    <a:srgbClr val="2A3674"/>
                  </a:solidFill>
                </a:rPr>
                <a:t>To the members of the Super-K, SNO </a:t>
              </a:r>
              <a:r>
                <a:rPr lang="en-US" dirty="0" err="1" smtClean="0">
                  <a:solidFill>
                    <a:srgbClr val="2A3674"/>
                  </a:solidFill>
                </a:rPr>
                <a:t>KamLAND</a:t>
              </a:r>
              <a:r>
                <a:rPr lang="en-US" dirty="0" smtClean="0">
                  <a:solidFill>
                    <a:srgbClr val="2A3674"/>
                  </a:solidFill>
                </a:rPr>
                <a:t>, </a:t>
              </a:r>
              <a:r>
                <a:rPr lang="en-US" dirty="0" err="1" smtClean="0">
                  <a:solidFill>
                    <a:srgbClr val="2A3674"/>
                  </a:solidFill>
                </a:rPr>
                <a:t>Daya</a:t>
              </a:r>
              <a:r>
                <a:rPr lang="en-US" dirty="0" smtClean="0">
                  <a:solidFill>
                    <a:srgbClr val="2A3674"/>
                  </a:solidFill>
                </a:rPr>
                <a:t> Bay, K2K and T2K Collaborations.</a:t>
              </a:r>
              <a:endParaRPr lang="en-US" dirty="0">
                <a:solidFill>
                  <a:srgbClr val="2A3674"/>
                </a:solidFill>
              </a:endParaRPr>
            </a:p>
          </p:txBody>
        </p:sp>
      </p:grpSp>
      <p:pic>
        <p:nvPicPr>
          <p:cNvPr id="10" name="Picture 2" descr="http://dipdstix.com/wp-content/uploads/2013/05/milk-dark-s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3906">
            <a:off x="7458393" y="-77258"/>
            <a:ext cx="1340751" cy="134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76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457199" y="3797170"/>
            <a:ext cx="8242419" cy="25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In the simplest approximation, the </a:t>
            </a:r>
            <a:r>
              <a:rPr lang="en-US" altLang="en-US" sz="2400" dirty="0">
                <a:solidFill>
                  <a:srgbClr val="2A3674"/>
                </a:solidFill>
              </a:rPr>
              <a:t>probability that a neutrino</a:t>
            </a:r>
            <a:r>
              <a:rPr lang="en-US" altLang="en-US" sz="2400" dirty="0" smtClean="0">
                <a:solidFill>
                  <a:srgbClr val="2A3674"/>
                </a:solidFill>
              </a:rPr>
              <a:t>, which </a:t>
            </a:r>
            <a:r>
              <a:rPr lang="en-US" altLang="en-US" sz="2400" dirty="0">
                <a:solidFill>
                  <a:srgbClr val="2A3674"/>
                </a:solidFill>
              </a:rPr>
              <a:t>started </a:t>
            </a:r>
            <a:r>
              <a:rPr lang="en-US" altLang="en-US" sz="2400" dirty="0" smtClean="0">
                <a:solidFill>
                  <a:srgbClr val="2A3674"/>
                </a:solidFill>
              </a:rPr>
              <a:t>out </a:t>
            </a:r>
            <a:r>
              <a:rPr lang="en-US" altLang="en-US" sz="2400" dirty="0">
                <a:solidFill>
                  <a:srgbClr val="2A3674"/>
                </a:solidFill>
              </a:rPr>
              <a:t>as </a:t>
            </a:r>
            <a:r>
              <a:rPr lang="en-US" altLang="en-US" sz="2400" dirty="0" smtClean="0">
                <a:solidFill>
                  <a:srgbClr val="2A3674"/>
                </a:solidFill>
              </a:rPr>
              <a:t>a </a:t>
            </a:r>
            <a:r>
              <a:rPr lang="el-GR" altLang="en-US" sz="2400" dirty="0" smtClean="0">
                <a:solidFill>
                  <a:srgbClr val="2A3674"/>
                </a:solidFill>
                <a:cs typeface="Times New Roman" pitchFamily="18" charset="0"/>
              </a:rPr>
              <a:t>ν</a:t>
            </a:r>
            <a:r>
              <a:rPr lang="el-GR" altLang="en-US" sz="2400" i="1" baseline="-25000" dirty="0" smtClean="0">
                <a:solidFill>
                  <a:srgbClr val="2A3674"/>
                </a:solidFill>
                <a:cs typeface="Times New Roman" pitchFamily="18" charset="0"/>
              </a:rPr>
              <a:t>α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, </a:t>
            </a:r>
            <a:r>
              <a:rPr lang="en-US" altLang="en-US" sz="2400" dirty="0">
                <a:solidFill>
                  <a:srgbClr val="2A3674"/>
                </a:solidFill>
                <a:cs typeface="Times New Roman" pitchFamily="18" charset="0"/>
              </a:rPr>
              <a:t>is detected as a </a:t>
            </a:r>
            <a:r>
              <a:rPr lang="el-GR" altLang="en-US" sz="2400" dirty="0" smtClean="0">
                <a:solidFill>
                  <a:srgbClr val="2A3674"/>
                </a:solidFill>
                <a:cs typeface="Times New Roman" pitchFamily="18" charset="0"/>
              </a:rPr>
              <a:t>ν</a:t>
            </a:r>
            <a:r>
              <a:rPr lang="el-GR" altLang="en-US" sz="2400" baseline="-25000" dirty="0" smtClean="0">
                <a:solidFill>
                  <a:srgbClr val="2A3674"/>
                </a:solidFill>
                <a:cs typeface="Times New Roman" pitchFamily="18" charset="0"/>
              </a:rPr>
              <a:t>β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 is </a:t>
            </a:r>
            <a:r>
              <a:rPr lang="en-US" altLang="en-US" sz="2400" dirty="0">
                <a:solidFill>
                  <a:srgbClr val="2A3674"/>
                </a:solidFill>
                <a:cs typeface="Times New Roman" pitchFamily="18" charset="0"/>
              </a:rPr>
              <a:t>given 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by: </a:t>
            </a:r>
          </a:p>
          <a:p>
            <a:pPr>
              <a:spcBef>
                <a:spcPct val="50000"/>
              </a:spcBef>
            </a:pPr>
            <a:r>
              <a:rPr lang="en-US" altLang="en-US" sz="2400" i="1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				</a:t>
            </a:r>
            <a:r>
              <a:rPr lang="en-US" altLang="en-US" sz="2400" i="1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altLang="en-US" sz="2400" i="1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      </a:t>
            </a:r>
            <a:endParaRPr lang="en-US" altLang="en-US" sz="2400" i="1" baseline="30000" dirty="0" smtClean="0">
              <a:solidFill>
                <a:srgbClr val="66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en-US" sz="2400" i="1" baseline="30000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</a:t>
            </a:r>
            <a:r>
              <a:rPr lang="en-US" altLang="en-US" sz="2400" i="1" baseline="30000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</a:t>
            </a:r>
            <a:r>
              <a:rPr lang="en-US" altLang="en-US" sz="2400" i="1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 	  </a:t>
            </a:r>
            <a:r>
              <a:rPr lang="en-US" altLang="en-US" sz="2400" dirty="0" smtClean="0">
                <a:solidFill>
                  <a:srgbClr val="2A3674"/>
                </a:solidFill>
                <a:cs typeface="Times New Roman" pitchFamily="18" charset="0"/>
              </a:rPr>
              <a:t>where</a:t>
            </a:r>
            <a:r>
              <a:rPr lang="en-US" altLang="en-US" sz="2400" i="1" dirty="0" smtClean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 </a:t>
            </a:r>
            <a:endParaRPr lang="en-US" altLang="en-US" sz="2400" i="1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en-US" baseline="30000" dirty="0" smtClean="0">
                <a:solidFill>
                  <a:srgbClr val="660000"/>
                </a:solidFill>
                <a:cs typeface="Times New Roman" pitchFamily="18" charset="0"/>
              </a:rPr>
              <a:t>*</a:t>
            </a:r>
            <a:r>
              <a:rPr lang="en-US" altLang="en-US" dirty="0" smtClean="0">
                <a:solidFill>
                  <a:srgbClr val="660000"/>
                </a:solidFill>
                <a:cs typeface="Times New Roman" pitchFamily="18" charset="0"/>
              </a:rPr>
              <a:t> This two neutrino approximation gives a serviceable representation of the data that we have so far, but going forward it will no longer be a sufficient.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8451027" cy="685800"/>
          </a:xfrm>
        </p:spPr>
        <p:txBody>
          <a:bodyPr/>
          <a:lstStyle/>
          <a:p>
            <a:r>
              <a:rPr lang="en-US" dirty="0"/>
              <a:t>Neutrinos Have Mass and They Mix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Jonathan Link</a:t>
            </a:r>
            <a:endParaRPr lang="en-US" dirty="0"/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991842"/>
              </p:ext>
            </p:extLst>
          </p:nvPr>
        </p:nvGraphicFramePr>
        <p:xfrm>
          <a:off x="2776749" y="1673861"/>
          <a:ext cx="3686175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1" name="Equation" r:id="rId4" imgW="1739880" imgH="634680" progId="Equation.3">
                  <p:embed/>
                </p:oleObj>
              </mc:Choice>
              <mc:Fallback>
                <p:oleObj name="Equation" r:id="rId4" imgW="173988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749" y="1673861"/>
                        <a:ext cx="3686175" cy="134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7200" y="781764"/>
            <a:ext cx="8458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Neutrino mixing </a:t>
            </a:r>
            <a:r>
              <a:rPr lang="en-US" altLang="en-US" sz="2400" dirty="0">
                <a:solidFill>
                  <a:srgbClr val="2A3674"/>
                </a:solidFill>
              </a:rPr>
              <a:t>is governed by the </a:t>
            </a:r>
            <a:r>
              <a:rPr lang="en-US" altLang="en-US" sz="2400" dirty="0" smtClean="0">
                <a:solidFill>
                  <a:srgbClr val="2A3674"/>
                </a:solidFill>
              </a:rPr>
              <a:t>PMNS mixing matrix       which </a:t>
            </a:r>
            <a:r>
              <a:rPr lang="en-US" altLang="en-US" sz="2400" dirty="0">
                <a:solidFill>
                  <a:srgbClr val="2A3674"/>
                </a:solidFill>
              </a:rPr>
              <a:t>relates the mass </a:t>
            </a:r>
            <a:r>
              <a:rPr lang="en-US" altLang="en-US" sz="2400" dirty="0" smtClean="0">
                <a:solidFill>
                  <a:srgbClr val="2A3674"/>
                </a:solidFill>
              </a:rPr>
              <a:t>eigenstates to </a:t>
            </a:r>
            <a:r>
              <a:rPr lang="en-US" altLang="en-US" sz="2400" dirty="0">
                <a:solidFill>
                  <a:srgbClr val="2A3674"/>
                </a:solidFill>
              </a:rPr>
              <a:t>the flavor </a:t>
            </a:r>
            <a:r>
              <a:rPr lang="en-US" altLang="en-US" sz="2400" dirty="0" smtClean="0">
                <a:solidFill>
                  <a:srgbClr val="2A3674"/>
                </a:solidFill>
              </a:rPr>
              <a:t>eigenstates:</a:t>
            </a:r>
            <a:endParaRPr lang="en-US" altLang="en-US" sz="2400" baseline="-25000" dirty="0">
              <a:solidFill>
                <a:srgbClr val="2A3674"/>
              </a:solidFill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3172" y="1860044"/>
            <a:ext cx="399401" cy="30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18" y="2253972"/>
            <a:ext cx="363092" cy="2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212" y="2668189"/>
            <a:ext cx="334044" cy="30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886567"/>
              </p:ext>
            </p:extLst>
          </p:nvPr>
        </p:nvGraphicFramePr>
        <p:xfrm>
          <a:off x="2132013" y="4694238"/>
          <a:ext cx="477202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2" name="Equation" r:id="rId9" imgW="2374560" imgH="253800" progId="Equation.3">
                  <p:embed/>
                </p:oleObj>
              </mc:Choice>
              <mc:Fallback>
                <p:oleObj name="Equation" r:id="rId9" imgW="23745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2013" y="4694238"/>
                        <a:ext cx="4772025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734882"/>
              </p:ext>
            </p:extLst>
          </p:nvPr>
        </p:nvGraphicFramePr>
        <p:xfrm>
          <a:off x="4304458" y="5259708"/>
          <a:ext cx="1914525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3" name="Equation" r:id="rId11" imgW="952200" imgH="253800" progId="Equation.3">
                  <p:embed/>
                </p:oleObj>
              </mc:Choice>
              <mc:Fallback>
                <p:oleObj name="Equation" r:id="rId11" imgW="952200" imgH="253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4458" y="5259708"/>
                        <a:ext cx="1914525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805776" y="463566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rgbClr val="66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*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8224" y="1947898"/>
            <a:ext cx="1615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Flavor Eigenstates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11654" y="1947991"/>
            <a:ext cx="1615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Mass Eigenstates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0329" y="2977129"/>
            <a:ext cx="2091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00"/>
                </a:solidFill>
              </a:rPr>
              <a:t>PMNS Mixing Matrix</a:t>
            </a:r>
            <a:endParaRPr lang="en-US" sz="2000" dirty="0">
              <a:solidFill>
                <a:srgbClr val="660000"/>
              </a:solidFill>
            </a:endParaRPr>
          </a:p>
        </p:txBody>
      </p:sp>
      <p:pic>
        <p:nvPicPr>
          <p:cNvPr id="25" name="Picture 2" descr="http://dipdstix.com/wp-content/uploads/2013/05/milk-dark-sw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3906">
            <a:off x="7458393" y="-77258"/>
            <a:ext cx="1340751" cy="134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06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101641"/>
              </p:ext>
            </p:extLst>
          </p:nvPr>
        </p:nvGraphicFramePr>
        <p:xfrm>
          <a:off x="814388" y="1881134"/>
          <a:ext cx="751681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4" name="Equation" r:id="rId3" imgW="4635360" imgH="634680" progId="Equation.3">
                  <p:embed/>
                </p:oleObj>
              </mc:Choice>
              <mc:Fallback>
                <p:oleObj name="Equation" r:id="rId3" imgW="46353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1881134"/>
                        <a:ext cx="7516812" cy="1030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28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877068"/>
              </p:ext>
            </p:extLst>
          </p:nvPr>
        </p:nvGraphicFramePr>
        <p:xfrm>
          <a:off x="1689100" y="3928668"/>
          <a:ext cx="5765800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5" name="Equation" r:id="rId5" imgW="3555720" imgH="685800" progId="Equation.3">
                  <p:embed/>
                </p:oleObj>
              </mc:Choice>
              <mc:Fallback>
                <p:oleObj name="Equation" r:id="rId5" imgW="35557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3928668"/>
                        <a:ext cx="5765800" cy="111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914400" y="25167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Neutrino Mixing Matrix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62835" name="Group 19"/>
          <p:cNvGrpSpPr>
            <a:grpSpLocks/>
          </p:cNvGrpSpPr>
          <p:nvPr/>
        </p:nvGrpSpPr>
        <p:grpSpPr bwMode="auto">
          <a:xfrm>
            <a:off x="6340342" y="2935739"/>
            <a:ext cx="1887538" cy="563563"/>
            <a:chOff x="3644" y="1747"/>
            <a:chExt cx="1189" cy="355"/>
          </a:xfrm>
        </p:grpSpPr>
        <p:sp>
          <p:nvSpPr>
            <p:cNvPr id="162826" name="AutoShape 10"/>
            <p:cNvSpPr>
              <a:spLocks/>
            </p:cNvSpPr>
            <p:nvPr/>
          </p:nvSpPr>
          <p:spPr bwMode="auto">
            <a:xfrm rot="5400000">
              <a:off x="4167" y="1224"/>
              <a:ext cx="144" cy="1189"/>
            </a:xfrm>
            <a:prstGeom prst="rightBrace">
              <a:avLst>
                <a:gd name="adj1" fmla="val 66667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29" name="Text Box 13"/>
            <p:cNvSpPr txBox="1">
              <a:spLocks noChangeArrowheads="1"/>
            </p:cNvSpPr>
            <p:nvPr/>
          </p:nvSpPr>
          <p:spPr bwMode="auto">
            <a:xfrm>
              <a:off x="369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Solar</a:t>
              </a:r>
            </a:p>
          </p:txBody>
        </p:sp>
      </p:grpSp>
      <p:grpSp>
        <p:nvGrpSpPr>
          <p:cNvPr id="162834" name="Group 18"/>
          <p:cNvGrpSpPr>
            <a:grpSpLocks/>
          </p:cNvGrpSpPr>
          <p:nvPr/>
        </p:nvGrpSpPr>
        <p:grpSpPr bwMode="auto">
          <a:xfrm>
            <a:off x="3788858" y="2934149"/>
            <a:ext cx="2438400" cy="565150"/>
            <a:chOff x="2026" y="1746"/>
            <a:chExt cx="1536" cy="356"/>
          </a:xfrm>
        </p:grpSpPr>
        <p:sp>
          <p:nvSpPr>
            <p:cNvPr id="162825" name="AutoShape 9"/>
            <p:cNvSpPr>
              <a:spLocks/>
            </p:cNvSpPr>
            <p:nvPr/>
          </p:nvSpPr>
          <p:spPr bwMode="auto">
            <a:xfrm rot="5400000">
              <a:off x="2722" y="1050"/>
              <a:ext cx="144" cy="1536"/>
            </a:xfrm>
            <a:prstGeom prst="rightBrace">
              <a:avLst>
                <a:gd name="adj1" fmla="val 88889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30" name="Text Box 14"/>
            <p:cNvSpPr txBox="1">
              <a:spLocks noChangeArrowheads="1"/>
            </p:cNvSpPr>
            <p:nvPr/>
          </p:nvSpPr>
          <p:spPr bwMode="auto">
            <a:xfrm>
              <a:off x="225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Reactor</a:t>
              </a:r>
            </a:p>
          </p:txBody>
        </p:sp>
      </p:grpSp>
      <p:grpSp>
        <p:nvGrpSpPr>
          <p:cNvPr id="162833" name="Group 17"/>
          <p:cNvGrpSpPr>
            <a:grpSpLocks/>
          </p:cNvGrpSpPr>
          <p:nvPr/>
        </p:nvGrpSpPr>
        <p:grpSpPr bwMode="auto">
          <a:xfrm>
            <a:off x="1707036" y="2934149"/>
            <a:ext cx="1981200" cy="565150"/>
            <a:chOff x="720" y="1746"/>
            <a:chExt cx="1248" cy="356"/>
          </a:xfrm>
        </p:grpSpPr>
        <p:sp>
          <p:nvSpPr>
            <p:cNvPr id="162824" name="AutoShape 8"/>
            <p:cNvSpPr>
              <a:spLocks/>
            </p:cNvSpPr>
            <p:nvPr/>
          </p:nvSpPr>
          <p:spPr bwMode="auto">
            <a:xfrm rot="5400000">
              <a:off x="1272" y="1194"/>
              <a:ext cx="144" cy="1248"/>
            </a:xfrm>
            <a:prstGeom prst="rightBrace">
              <a:avLst>
                <a:gd name="adj1" fmla="val 72222"/>
                <a:gd name="adj2" fmla="val 50000"/>
              </a:avLst>
            </a:prstGeom>
            <a:noFill/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2A3674"/>
                </a:solidFill>
              </a:endParaRPr>
            </a:p>
          </p:txBody>
        </p:sp>
        <p:sp>
          <p:nvSpPr>
            <p:cNvPr id="162831" name="Text Box 15"/>
            <p:cNvSpPr txBox="1">
              <a:spLocks noChangeArrowheads="1"/>
            </p:cNvSpPr>
            <p:nvPr/>
          </p:nvSpPr>
          <p:spPr bwMode="auto">
            <a:xfrm>
              <a:off x="816" y="1890"/>
              <a:ext cx="10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66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Atmospheric</a:t>
              </a:r>
            </a:p>
          </p:txBody>
        </p:sp>
      </p:grpSp>
      <p:sp>
        <p:nvSpPr>
          <p:cNvPr id="162832" name="Text Box 16"/>
          <p:cNvSpPr txBox="1">
            <a:spLocks noChangeArrowheads="1"/>
          </p:cNvSpPr>
          <p:nvPr/>
        </p:nvSpPr>
        <p:spPr bwMode="auto">
          <a:xfrm>
            <a:off x="324740" y="745622"/>
            <a:ext cx="850306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PMNS mixing matrix is constructed as the product of three independent rotations (a unitary matrix with three mixing angles and one phase)</a:t>
            </a:r>
            <a:endParaRPr lang="en-US" altLang="en-US" sz="2400" dirty="0">
              <a:solidFill>
                <a:srgbClr val="2A3674"/>
              </a:solidFill>
            </a:endParaRPr>
          </a:p>
        </p:txBody>
      </p:sp>
      <p:sp>
        <p:nvSpPr>
          <p:cNvPr id="162839" name="Text Box 23"/>
          <p:cNvSpPr txBox="1">
            <a:spLocks noChangeArrowheads="1"/>
          </p:cNvSpPr>
          <p:nvPr/>
        </p:nvSpPr>
        <p:spPr bwMode="auto">
          <a:xfrm>
            <a:off x="324740" y="5124794"/>
            <a:ext cx="843826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The three mixing angles have all been measured,</a:t>
            </a:r>
          </a:p>
          <a:p>
            <a:pPr algn="r"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but the CP violating phase, </a:t>
            </a:r>
            <a:r>
              <a:rPr lang="el-GR" altLang="en-US" sz="2400" dirty="0" smtClean="0">
                <a:solidFill>
                  <a:srgbClr val="2A3674"/>
                </a:solidFill>
              </a:rPr>
              <a:t>δ</a:t>
            </a:r>
            <a:r>
              <a:rPr lang="en-US" altLang="en-US" sz="2400" dirty="0" smtClean="0">
                <a:solidFill>
                  <a:srgbClr val="2A3674"/>
                </a:solidFill>
              </a:rPr>
              <a:t>, is still unknown.  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321178" y="3499302"/>
            <a:ext cx="84382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Such that: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93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9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0" y="25167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Neutrino Mass Scale and Hierarchies</a:t>
            </a:r>
            <a:endParaRPr lang="en-US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839" name="Text Box 23"/>
              <p:cNvSpPr txBox="1">
                <a:spLocks noChangeArrowheads="1"/>
              </p:cNvSpPr>
              <p:nvPr/>
            </p:nvSpPr>
            <p:spPr bwMode="auto">
              <a:xfrm>
                <a:off x="324740" y="793551"/>
                <a:ext cx="8438260" cy="8309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</a:rPr>
                  <a:t>In addition to the four mixing matrix parameters, there are two independent 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</a:rPr>
                      <m:t>∆</m:t>
                    </m:r>
                    <m:sSup>
                      <m:sSupPr>
                        <m:ctrlPr>
                          <a:rPr lang="en-US" alt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</a:rPr>
                  <a:t> scales (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21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effectLst/>
                    <a:cs typeface="Times New Roman" pitchFamily="18" charset="0"/>
                  </a:rPr>
                  <a:t>)</a:t>
                </a:r>
                <a:endParaRPr lang="el-GR" altLang="en-US" sz="2400" dirty="0">
                  <a:solidFill>
                    <a:srgbClr val="2A3674"/>
                  </a:solidFill>
                  <a:effectLst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2839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4740" y="793551"/>
                <a:ext cx="8438260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83" t="-5882" b="-1691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516688"/>
            <a:ext cx="3962400" cy="304800"/>
          </a:xfrm>
        </p:spPr>
        <p:txBody>
          <a:bodyPr/>
          <a:lstStyle/>
          <a:p>
            <a:r>
              <a:rPr lang="en-US" altLang="en-US" dirty="0" smtClean="0"/>
              <a:t>Jonathan Link</a:t>
            </a:r>
            <a:endParaRPr lang="en-US" alt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111201"/>
              </p:ext>
            </p:extLst>
          </p:nvPr>
        </p:nvGraphicFramePr>
        <p:xfrm>
          <a:off x="1120604" y="1785811"/>
          <a:ext cx="20923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0" name="Equation" r:id="rId4" imgW="1041120" imgH="241200" progId="Equation.3">
                  <p:embed/>
                </p:oleObj>
              </mc:Choice>
              <mc:Fallback>
                <p:oleObj name="Equation" r:id="rId4" imgW="1041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0604" y="1785811"/>
                        <a:ext cx="20923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740770"/>
              </p:ext>
            </p:extLst>
          </p:nvPr>
        </p:nvGraphicFramePr>
        <p:xfrm>
          <a:off x="5671975" y="1775972"/>
          <a:ext cx="2092325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1" name="Equation" r:id="rId6" imgW="1041120" imgH="241200" progId="Equation.3">
                  <p:embed/>
                </p:oleObj>
              </mc:Choice>
              <mc:Fallback>
                <p:oleObj name="Equation" r:id="rId6" imgW="1041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1975" y="1775972"/>
                        <a:ext cx="2092325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4175689" y="3010855"/>
            <a:ext cx="736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dirty="0" smtClean="0">
                <a:solidFill>
                  <a:srgbClr val="2A3674"/>
                </a:solidFill>
              </a:rPr>
              <a:t>Or</a:t>
            </a:r>
            <a:endParaRPr lang="el-GR" altLang="en-US" sz="2400" dirty="0">
              <a:solidFill>
                <a:srgbClr val="2A3674"/>
              </a:solidFill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53655" y="2367492"/>
            <a:ext cx="2239086" cy="2323213"/>
            <a:chOff x="5229574" y="4832547"/>
            <a:chExt cx="1354948" cy="1482562"/>
          </a:xfrm>
        </p:grpSpPr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5234745" y="5981215"/>
              <a:ext cx="56515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5" name="Text Box 13"/>
            <p:cNvSpPr txBox="1">
              <a:spLocks noChangeArrowheads="1"/>
            </p:cNvSpPr>
            <p:nvPr/>
          </p:nvSpPr>
          <p:spPr bwMode="auto">
            <a:xfrm>
              <a:off x="5229574" y="4832547"/>
              <a:ext cx="60960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auto">
            <a:xfrm>
              <a:off x="5240688" y="5774432"/>
              <a:ext cx="565150" cy="333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35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523" y="5037113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461" y="6001732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6461" y="6152544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494406" y="5013877"/>
              <a:ext cx="90116" cy="1186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711457" y="2367492"/>
            <a:ext cx="2245091" cy="2225871"/>
            <a:chOff x="7074809" y="4807319"/>
            <a:chExt cx="1345635" cy="1435148"/>
          </a:xfrm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7074809" y="5002859"/>
              <a:ext cx="56515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1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46" name="Text Box 13"/>
            <p:cNvSpPr txBox="1">
              <a:spLocks noChangeArrowheads="1"/>
            </p:cNvSpPr>
            <p:nvPr/>
          </p:nvSpPr>
          <p:spPr bwMode="auto">
            <a:xfrm>
              <a:off x="7074809" y="5905117"/>
              <a:ext cx="60960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800" i="1" dirty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3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47" name="Rectangle 14"/>
            <p:cNvSpPr>
              <a:spLocks noChangeArrowheads="1"/>
            </p:cNvSpPr>
            <p:nvPr/>
          </p:nvSpPr>
          <p:spPr bwMode="auto">
            <a:xfrm>
              <a:off x="7075678" y="4807319"/>
              <a:ext cx="565150" cy="33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i="1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m</a:t>
              </a:r>
              <a:r>
                <a:rPr lang="en-US" altLang="en-US" sz="2800" baseline="-25000" dirty="0" smtClean="0">
                  <a:solidFill>
                    <a:srgbClr val="2A3674"/>
                  </a:solidFill>
                  <a:cs typeface="Times New Roman" pitchFamily="18" charset="0"/>
                  <a:sym typeface="Symbol" pitchFamily="18" charset="2"/>
                </a:rPr>
                <a:t>2</a:t>
              </a:r>
              <a:endParaRPr lang="en-US" altLang="en-US" sz="2800" baseline="-25000" dirty="0">
                <a:solidFill>
                  <a:srgbClr val="2A3674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  <p:pic>
          <p:nvPicPr>
            <p:cNvPr id="48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4445" y="6115587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383" y="5029166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2383" y="5179978"/>
              <a:ext cx="95250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tangle 50"/>
            <p:cNvSpPr/>
            <p:nvPr/>
          </p:nvSpPr>
          <p:spPr>
            <a:xfrm>
              <a:off x="8330328" y="5015555"/>
              <a:ext cx="90116" cy="1186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11871" y="4918703"/>
            <a:ext cx="2539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0000"/>
                </a:solidFill>
              </a:rPr>
              <a:t>Normal Hierarchy </a:t>
            </a:r>
            <a:endParaRPr lang="en-US" sz="2400" dirty="0">
              <a:solidFill>
                <a:srgbClr val="66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84331" y="4918547"/>
            <a:ext cx="2539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0000"/>
                </a:solidFill>
              </a:rPr>
              <a:t>Inverted Hierarchy </a:t>
            </a:r>
            <a:endParaRPr lang="en-US" sz="2400" dirty="0">
              <a:solidFill>
                <a:srgbClr val="66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 Box 23"/>
              <p:cNvSpPr txBox="1">
                <a:spLocks noChangeArrowheads="1"/>
              </p:cNvSpPr>
              <p:nvPr/>
            </p:nvSpPr>
            <p:spPr bwMode="auto">
              <a:xfrm>
                <a:off x="352870" y="5552138"/>
                <a:ext cx="8438260" cy="4685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2400" dirty="0" smtClean="0">
                    <a:solidFill>
                      <a:srgbClr val="2A3674"/>
                    </a:solidFill>
                  </a:rPr>
                  <a:t>In the Inverted Hierarchy both </a:t>
                </a:r>
                <a14:m>
                  <m:oMath xmlns:m="http://schemas.openxmlformats.org/officeDocument/2006/math">
                    <m:r>
                      <a:rPr lang="en-US" altLang="en-US" sz="2400" i="1" smtClean="0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31</m:t>
                        </m:r>
                      </m:sub>
                      <m:sup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en-US" sz="2400" i="1">
                        <a:solidFill>
                          <a:srgbClr val="2A3674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Sup>
                      <m:sSubSupPr>
                        <m:ctrlP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en-US" altLang="en-US" sz="2400" b="0" i="1" smtClean="0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  <m:sup>
                        <m:r>
                          <a:rPr lang="en-US" altLang="en-US" sz="2400" i="1">
                            <a:solidFill>
                              <a:srgbClr val="2A3674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en-US" sz="2400" dirty="0" smtClean="0">
                    <a:solidFill>
                      <a:srgbClr val="2A3674"/>
                    </a:solidFill>
                    <a:cs typeface="Times New Roman" pitchFamily="18" charset="0"/>
                  </a:rPr>
                  <a:t> are negative.</a:t>
                </a:r>
                <a:endParaRPr lang="el-GR" altLang="en-US" sz="2400" dirty="0">
                  <a:solidFill>
                    <a:srgbClr val="2A3674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2870" y="5552138"/>
                <a:ext cx="8438260" cy="468526"/>
              </a:xfrm>
              <a:prstGeom prst="rect">
                <a:avLst/>
              </a:prstGeom>
              <a:blipFill rotWithShape="1">
                <a:blip r:embed="rId11"/>
                <a:stretch>
                  <a:fillRect l="-1156" t="-9091" b="-28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722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7" grpId="0"/>
      <p:bldP spid="55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896201"/>
            <a:ext cx="46101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090315" y="1338569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l-GR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μ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41116" y="2574620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34730" y="1622441"/>
            <a:ext cx="863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l-GR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→ν</a:t>
            </a:r>
            <a:r>
              <a:rPr lang="en-US" baseline="-25000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x</a:t>
            </a:r>
          </a:p>
        </p:txBody>
      </p:sp>
      <p:grpSp>
        <p:nvGrpSpPr>
          <p:cNvPr id="47127" name="Group 23"/>
          <p:cNvGrpSpPr>
            <a:grpSpLocks/>
          </p:cNvGrpSpPr>
          <p:nvPr/>
        </p:nvGrpSpPr>
        <p:grpSpPr bwMode="auto">
          <a:xfrm>
            <a:off x="5112867" y="2124288"/>
            <a:ext cx="3968750" cy="1631950"/>
            <a:chOff x="3168" y="2736"/>
            <a:chExt cx="2500" cy="102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Ray Davis.  Nailed down by Super-K, SNO and </a:t>
                  </a:r>
                  <a:r>
                    <a:rPr lang="en-US" altLang="en-US" sz="2000" dirty="0" err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KamLAND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. 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Dominated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by mixing of mass states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 and </a:t>
                  </a:r>
                  <a:r>
                    <a:rPr lang="en-US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  (</a:t>
                  </a:r>
                  <a:r>
                    <a:rPr lang="el-GR" altLang="en-US" sz="2000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12 </a:t>
                  </a:r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and </a:t>
                  </a:r>
                  <a14:m>
                    <m:oMath xmlns:m="http://schemas.openxmlformats.org/officeDocument/2006/math">
                      <m:r>
                        <a:rPr lang="en-US" altLang="en-US" sz="2000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en-US" sz="200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en-US" sz="2000" b="0" i="1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alt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1" name="Text 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5" y="2736"/>
                  <a:ext cx="2213" cy="1028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1906" t="-1866" r="-2600" b="-783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 flipV="1">
              <a:off x="3168" y="3120"/>
              <a:ext cx="288" cy="96"/>
            </a:xfrm>
            <a:prstGeom prst="line">
              <a:avLst/>
            </a:prstGeom>
            <a:noFill/>
            <a:ln w="44450">
              <a:solidFill>
                <a:srgbClr val="CC33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5105400" y="1100353"/>
            <a:ext cx="3756025" cy="1046163"/>
            <a:chOff x="3168" y="2067"/>
            <a:chExt cx="2366" cy="6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11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Seen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Super-K,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confirmed by 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K2K, Minos, T2K and </a:t>
                  </a:r>
                  <a:r>
                    <a:rPr lang="en-US" altLang="en-US" sz="2000" dirty="0" err="1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NOvA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altLang="en-US" sz="2000" dirty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θ</a:t>
                  </a:r>
                  <a:r>
                    <a:rPr lang="en-US" altLang="en-US" sz="2000" baseline="-25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23</a:t>
                  </a:r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3333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𝜇𝜇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3333FF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altLang="en-US" sz="2000" dirty="0" smtClean="0">
                      <a:solidFill>
                        <a:srgbClr val="3333FF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 </a:t>
                  </a:r>
                  <a:endParaRPr lang="en-US" altLang="en-US" sz="2000" dirty="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47112" name="Text 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456" y="2067"/>
                  <a:ext cx="2078" cy="65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218" t="-3509" b="-9942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115" name="Line 11"/>
            <p:cNvSpPr>
              <a:spLocks noChangeShapeType="1"/>
            </p:cNvSpPr>
            <p:nvPr/>
          </p:nvSpPr>
          <p:spPr bwMode="auto">
            <a:xfrm flipH="1">
              <a:off x="3168" y="2400"/>
              <a:ext cx="288" cy="0"/>
            </a:xfrm>
            <a:prstGeom prst="line">
              <a:avLst/>
            </a:prstGeom>
            <a:noFill/>
            <a:ln w="44450">
              <a:solidFill>
                <a:srgbClr val="3333FF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Jonathan Link</a:t>
            </a:r>
            <a:endParaRPr lang="en-US" altLang="en-US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7" y="879725"/>
            <a:ext cx="3619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Neutrino Oscillation Data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21350" y="4390414"/>
            <a:ext cx="7801527" cy="22550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The data for the three neutrino mixing model is nearly complete and extraordinarily self-consistent.</a:t>
                </a:r>
              </a:p>
              <a:p>
                <a:pPr fontAlgn="base">
                  <a:spcBef>
                    <a:spcPct val="0"/>
                  </a:spcBef>
                  <a:spcAft>
                    <a:spcPts val="1200"/>
                  </a:spcAft>
                </a:pPr>
                <a:r>
                  <a:rPr lang="en-US" sz="2400" dirty="0" smtClean="0">
                    <a:solidFill>
                      <a:srgbClr val="2A3674"/>
                    </a:solidFill>
                    <a:effectLst/>
                    <a:ea typeface="Cambria Math"/>
                    <a:cs typeface="Arial" pitchFamily="34" charset="0"/>
                  </a:rPr>
                  <a:t>Specifically,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𝑒𝑒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𝜇𝜇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which are different linear combinations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32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, agree to within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2A3674"/>
                        </a:solidFill>
                        <a:effectLst/>
                        <a:latin typeface="Cambria Math"/>
                        <a:ea typeface="Cambria Math"/>
                        <a:cs typeface="Arial" pitchFamily="34" charset="0"/>
                      </a:rPr>
                      <m:t>∆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2A3674"/>
                            </a:solidFill>
                            <a:effectLst/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52" y="4474356"/>
                <a:ext cx="8803466" cy="1767600"/>
              </a:xfrm>
              <a:prstGeom prst="rect">
                <a:avLst/>
              </a:prstGeom>
              <a:blipFill rotWithShape="1">
                <a:blip r:embed="rId6"/>
                <a:stretch>
                  <a:fillRect l="-1108" t="-2759" r="-1108" b="-8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914400" y="1807103"/>
            <a:ext cx="3295651" cy="1388751"/>
            <a:chOff x="914400" y="4064315"/>
            <a:chExt cx="3295651" cy="13887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First observed by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Daya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Bay, confirmed by RENO, and Double </a:t>
                  </a:r>
                  <a:r>
                    <a:rPr lang="en-US" sz="2000" dirty="0" err="1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Chooz</a:t>
                  </a:r>
                  <a:r>
                    <a:rPr lang="en-US" sz="2000" dirty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(</a:t>
                  </a:r>
                  <a:r>
                    <a:rPr lang="el-GR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θ</a:t>
                  </a:r>
                  <a:r>
                    <a:rPr lang="en-US" sz="2000" baseline="-25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13</a:t>
                  </a:r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 and </a:t>
                  </a:r>
                  <a14:m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  <a:cs typeface="Arial" pitchFamily="34" charset="0"/>
                        </a:rPr>
                        <m:t>∆</m:t>
                      </m:r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𝑒𝑒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C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2</m:t>
                          </m:r>
                        </m:sup>
                      </m:sSubSup>
                    </m:oMath>
                  </a14:m>
                  <a:r>
                    <a:rPr lang="en-US" sz="2000" dirty="0" smtClean="0">
                      <a:solidFill>
                        <a:srgbClr val="FFC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cs typeface="Arial" pitchFamily="34" charset="0"/>
                    </a:rPr>
                    <a:t>)</a:t>
                  </a:r>
                  <a:endParaRPr lang="en-US" sz="2000" dirty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4400" y="4437403"/>
                  <a:ext cx="3295651" cy="1015663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033" t="-3614" r="-1479" b="-126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2966529" y="4064315"/>
              <a:ext cx="571430" cy="387071"/>
            </a:xfrm>
            <a:prstGeom prst="line">
              <a:avLst/>
            </a:prstGeom>
            <a:noFill/>
            <a:ln w="44450">
              <a:solidFill>
                <a:srgbClr val="FFC000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44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T_Them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45877</TotalTime>
  <Words>3850</Words>
  <Application>Microsoft Office PowerPoint</Application>
  <PresentationFormat>On-screen Show (4:3)</PresentationFormat>
  <Paragraphs>588</Paragraphs>
  <Slides>42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VT_Theme</vt:lpstr>
      <vt:lpstr>Equation</vt:lpstr>
      <vt:lpstr>Microsoft Equation 3.0</vt:lpstr>
      <vt:lpstr>PowerPoint Presentation</vt:lpstr>
      <vt:lpstr>Talks in the Neutrino Sessions</vt:lpstr>
      <vt:lpstr>Open Questions in Neutrino Physics</vt:lpstr>
      <vt:lpstr>But Let’s Start With What We Already Know</vt:lpstr>
      <vt:lpstr>Neutrinos Have Mass and They Mix</vt:lpstr>
      <vt:lpstr>Neutrinos Have Mass and They Mix</vt:lpstr>
      <vt:lpstr>PowerPoint Presentation</vt:lpstr>
      <vt:lpstr>PowerPoint Presentation</vt:lpstr>
      <vt:lpstr>PowerPoint Presentation</vt:lpstr>
      <vt:lpstr>The Nuances of νμ→νe Appearance</vt:lpstr>
      <vt:lpstr>Impact of CP Phase on the Parameters</vt:lpstr>
      <vt:lpstr>The Nuances of νμ→νe Appearance</vt:lpstr>
      <vt:lpstr>Impact of CP Phase on the Parameters</vt:lpstr>
      <vt:lpstr>Impact of CP Phase on the Parameters</vt:lpstr>
      <vt:lpstr>The Nuances of νμ→νe Appearance</vt:lpstr>
      <vt:lpstr>PowerPoint Presentation</vt:lpstr>
      <vt:lpstr>Impact of the θ23 Octant </vt:lpstr>
      <vt:lpstr>Matter Effects and Mass Hierarchy</vt:lpstr>
      <vt:lpstr>Direct Measurements of the Mass Hierarchy</vt:lpstr>
      <vt:lpstr>PowerPoint Presentation</vt:lpstr>
      <vt:lpstr>PowerPoint Presentation</vt:lpstr>
      <vt:lpstr>The Evidence for Sterile Neutrinos</vt:lpstr>
      <vt:lpstr>PowerPoint Presentation</vt:lpstr>
      <vt:lpstr>Evidence Against the ~1 eV2 Sterile Neutrino</vt:lpstr>
      <vt:lpstr>PowerPoint Presentation</vt:lpstr>
      <vt:lpstr>Appearance vs. Disappearance</vt:lpstr>
      <vt:lpstr>νe Appearance &amp; Fermilab Short-Baseline </vt:lpstr>
      <vt:lpstr>ν_e and ν ̅_e Disappearance Experiments</vt:lpstr>
      <vt:lpstr>Requirement for Disappearance Experiments</vt:lpstr>
      <vt:lpstr>ν_e and ν ̅_e Disappearance Experiments</vt:lpstr>
      <vt:lpstr>PowerPoint Presentation</vt:lpstr>
      <vt:lpstr>PowerPoint Presentation</vt:lpstr>
      <vt:lpstr>PowerPoint Presentation</vt:lpstr>
      <vt:lpstr>Neutrinoless Double Beta Decay</vt:lpstr>
      <vt:lpstr>Nuclear Matrix Elements Calculations</vt:lpstr>
      <vt:lpstr>Sensitivity as a Function of Neutrino Mass</vt:lpstr>
      <vt:lpstr>Neutrinoless Double Beta Decay Experiments</vt:lpstr>
      <vt:lpstr>Direct Mass Measurements</vt:lpstr>
      <vt:lpstr>Direct Mass Measurements</vt:lpstr>
      <vt:lpstr>Neutrino Telescopes</vt:lpstr>
      <vt:lpstr>PowerPoint Presentation</vt:lpstr>
      <vt:lpstr>Where’s the Next Nobel Prize Coming From?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626</cp:revision>
  <cp:lastPrinted>2016-02-05T19:37:32Z</cp:lastPrinted>
  <dcterms:created xsi:type="dcterms:W3CDTF">2014-01-16T18:37:11Z</dcterms:created>
  <dcterms:modified xsi:type="dcterms:W3CDTF">2016-02-11T14:33:18Z</dcterms:modified>
</cp:coreProperties>
</file>