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y="5143500" cx="9144000"/>
  <p:notesSz cx="6858000" cy="9144000"/>
  <p:embeddedFontLst>
    <p:embeddedFont>
      <p:font typeface="Roboto"/>
      <p:regular r:id="rId27"/>
      <p:bold r:id="rId28"/>
      <p:italic r:id="rId29"/>
      <p:boldItalic r:id="rId30"/>
    </p:embeddedFont>
    <p:embeddedFont>
      <p:font typeface="Merriweather"/>
      <p:regular r:id="rId31"/>
      <p:bold r:id="rId32"/>
      <p:italic r:id="rId33"/>
      <p:boldItalic r:id="rId3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font" Target="fonts/Roboto-bold.fntdata"/><Relationship Id="rId27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Merriweather-regular.fntdata"/><Relationship Id="rId30" Type="http://schemas.openxmlformats.org/officeDocument/2006/relationships/font" Target="fonts/Roboto-boldItalic.fntdata"/><Relationship Id="rId11" Type="http://schemas.openxmlformats.org/officeDocument/2006/relationships/slide" Target="slides/slide6.xml"/><Relationship Id="rId33" Type="http://schemas.openxmlformats.org/officeDocument/2006/relationships/font" Target="fonts/Merriweather-italic.fntdata"/><Relationship Id="rId10" Type="http://schemas.openxmlformats.org/officeDocument/2006/relationships/slide" Target="slides/slide5.xml"/><Relationship Id="rId32" Type="http://schemas.openxmlformats.org/officeDocument/2006/relationships/font" Target="fonts/Merriweather-bold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schemas.openxmlformats.org/officeDocument/2006/relationships/font" Target="fonts/Merriweather-boldItalic.fnt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2" name="Google Shape;6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cf61964103_9_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Google Shape;133;g2cf61964103_9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cf61964103_3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cf61964103_3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2cf61964103_6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2cf61964103_6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cf61964103_1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2" name="Google Shape;152;g2cf61964103_1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ce3066c95d_0_8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ce3066c95d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cf61964103_1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cf61964103_1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2cf61964103_1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2cf61964103_1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2cf160a0f70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2cf160a0f70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cf61964103_7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cf61964103_7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g2cf61964103_6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1" name="Google Shape;191;g2cf61964103_6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cdc0313d4b_0_1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2cdc0313d4b_0_1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cf160a0f70_0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cf160a0f70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2cf160a0f70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5" name="Google Shape;205;g2cf160a0f70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2ce3066c95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2ce3066c95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ce3066c95d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ce3066c95d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ce3066c95d_0_8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ce3066c95d_0_8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cf61964103_7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cf61964103_7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ce3066c95d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2ce3066c95d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cf61964103_9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cf61964103_9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cf61964103_6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cf61964103_6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-125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1" name="Google Shape;11;p2"/>
          <p:cNvSpPr txBox="1"/>
          <p:nvPr>
            <p:ph type="ctr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2" name="Google Shape;12;p2"/>
          <p:cNvSpPr txBox="1"/>
          <p:nvPr>
            <p:ph idx="1" type="subTitle"/>
          </p:nvPr>
        </p:nvSpPr>
        <p:spPr>
          <a:xfrm>
            <a:off x="311700" y="1878560"/>
            <a:ext cx="4242600" cy="738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 sz="16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1"/>
          <p:cNvSpPr txBox="1"/>
          <p:nvPr>
            <p:ph hasCustomPrompt="1" type="title"/>
          </p:nvPr>
        </p:nvSpPr>
        <p:spPr>
          <a:xfrm>
            <a:off x="311750" y="831175"/>
            <a:ext cx="5334900" cy="1244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0"/>
              <a:buNone/>
              <a:defRPr sz="10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6" name="Google Shape;56;p11"/>
          <p:cNvSpPr txBox="1"/>
          <p:nvPr>
            <p:ph idx="1" type="body"/>
          </p:nvPr>
        </p:nvSpPr>
        <p:spPr>
          <a:xfrm>
            <a:off x="311700" y="2121425"/>
            <a:ext cx="5334900" cy="94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57" name="Google Shape;5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3"/>
        </a:solidFill>
      </p:bgPr>
    </p:bg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0" y="48099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lt1"/>
          </a:solidFill>
          <a:ln>
            <a:noFill/>
          </a:ln>
        </p:spPr>
      </p:sp>
      <p:sp>
        <p:nvSpPr>
          <p:cNvPr id="16" name="Google Shape;16;p3"/>
          <p:cNvSpPr/>
          <p:nvPr/>
        </p:nvSpPr>
        <p:spPr>
          <a:xfrm>
            <a:off x="0" y="0"/>
            <a:ext cx="9144250" cy="4398100"/>
          </a:xfrm>
          <a:custGeom>
            <a:rect b="b" l="l" r="r" t="t"/>
            <a:pathLst>
              <a:path extrusionOk="0" h="175924" w="365770">
                <a:moveTo>
                  <a:pt x="0" y="0"/>
                </a:moveTo>
                <a:lnTo>
                  <a:pt x="365770" y="0"/>
                </a:lnTo>
                <a:lnTo>
                  <a:pt x="365760" y="70914"/>
                </a:lnTo>
                <a:lnTo>
                  <a:pt x="0" y="175924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</p:sp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539725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/>
          <p:nvPr/>
        </p:nvSpPr>
        <p:spPr>
          <a:xfrm>
            <a:off x="0" y="0"/>
            <a:ext cx="4314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/>
          <p:nvPr/>
        </p:nvSpPr>
        <p:spPr>
          <a:xfrm>
            <a:off x="0" y="44125"/>
            <a:ext cx="4313625" cy="4399375"/>
          </a:xfrm>
          <a:custGeom>
            <a:rect b="b" l="l" r="r" t="t"/>
            <a:pathLst>
              <a:path extrusionOk="0" h="175975" w="172545">
                <a:moveTo>
                  <a:pt x="0" y="157"/>
                </a:moveTo>
                <a:lnTo>
                  <a:pt x="172419" y="0"/>
                </a:lnTo>
                <a:lnTo>
                  <a:pt x="172545" y="126541"/>
                </a:lnTo>
                <a:lnTo>
                  <a:pt x="0" y="17597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</p:sp>
      <p:sp>
        <p:nvSpPr>
          <p:cNvPr id="22" name="Google Shape;22;p4"/>
          <p:cNvSpPr/>
          <p:nvPr/>
        </p:nvSpPr>
        <p:spPr>
          <a:xfrm>
            <a:off x="-125" y="0"/>
            <a:ext cx="4316900" cy="4395600"/>
          </a:xfrm>
          <a:custGeom>
            <a:rect b="b" l="l" r="r" t="t"/>
            <a:pathLst>
              <a:path extrusionOk="0" h="175824" w="172676">
                <a:moveTo>
                  <a:pt x="0" y="6"/>
                </a:moveTo>
                <a:lnTo>
                  <a:pt x="172676" y="0"/>
                </a:lnTo>
                <a:lnTo>
                  <a:pt x="172562" y="126442"/>
                </a:lnTo>
                <a:lnTo>
                  <a:pt x="0" y="175824"/>
                </a:lnTo>
                <a:close/>
              </a:path>
            </a:pathLst>
          </a:custGeom>
          <a:solidFill>
            <a:schemeClr val="dk1"/>
          </a:solidFill>
          <a:ln>
            <a:noFill/>
          </a:ln>
        </p:spPr>
      </p:sp>
      <p:sp>
        <p:nvSpPr>
          <p:cNvPr id="23" name="Google Shape;23;p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4" name="Google Shape;24;p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" name="Google Shape;25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5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" name="Google Shape;28;p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9" name="Google Shape;29;p5"/>
          <p:cNvSpPr txBox="1"/>
          <p:nvPr>
            <p:ph idx="1" type="body"/>
          </p:nvPr>
        </p:nvSpPr>
        <p:spPr>
          <a:xfrm>
            <a:off x="3117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5"/>
          <p:cNvSpPr txBox="1"/>
          <p:nvPr>
            <p:ph idx="2" type="body"/>
          </p:nvPr>
        </p:nvSpPr>
        <p:spPr>
          <a:xfrm>
            <a:off x="4832400" y="1505700"/>
            <a:ext cx="39999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1" name="Google Shape;31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6"/>
          <p:cNvSpPr/>
          <p:nvPr/>
        </p:nvSpPr>
        <p:spPr>
          <a:xfrm>
            <a:off x="0" y="0"/>
            <a:ext cx="9144000" cy="12771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/>
          <p:nvPr/>
        </p:nvSpPr>
        <p:spPr>
          <a:xfrm>
            <a:off x="0" y="0"/>
            <a:ext cx="37644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 txBox="1"/>
          <p:nvPr>
            <p:ph type="title"/>
          </p:nvPr>
        </p:nvSpPr>
        <p:spPr>
          <a:xfrm>
            <a:off x="311725" y="500925"/>
            <a:ext cx="3127500" cy="1829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9" name="Google Shape;39;p7"/>
          <p:cNvSpPr txBox="1"/>
          <p:nvPr>
            <p:ph idx="1" type="body"/>
          </p:nvPr>
        </p:nvSpPr>
        <p:spPr>
          <a:xfrm>
            <a:off x="311700" y="2390650"/>
            <a:ext cx="3127500" cy="2298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300"/>
              <a:buChar char="●"/>
              <a:defRPr>
                <a:solidFill>
                  <a:schemeClr val="accent2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●"/>
              <a:defRPr>
                <a:solidFill>
                  <a:schemeClr val="accent2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○"/>
              <a:defRPr>
                <a:solidFill>
                  <a:schemeClr val="accent2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100"/>
              <a:buChar char="■"/>
              <a:defRPr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0" name="Google Shape;40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/>
          <p:nvPr>
            <p:ph type="title"/>
          </p:nvPr>
        </p:nvSpPr>
        <p:spPr>
          <a:xfrm>
            <a:off x="311675" y="798600"/>
            <a:ext cx="6247800" cy="35463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43" name="Google Shape;43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accent1"/>
                </a:solidFill>
              </a:defRPr>
            </a:lvl1pPr>
            <a:lvl2pPr lvl="1">
              <a:buNone/>
              <a:defRPr>
                <a:solidFill>
                  <a:schemeClr val="accent1"/>
                </a:solidFill>
              </a:defRPr>
            </a:lvl2pPr>
            <a:lvl3pPr lvl="2">
              <a:buNone/>
              <a:defRPr>
                <a:solidFill>
                  <a:schemeClr val="accent1"/>
                </a:solidFill>
              </a:defRPr>
            </a:lvl3pPr>
            <a:lvl4pPr lvl="3">
              <a:buNone/>
              <a:defRPr>
                <a:solidFill>
                  <a:schemeClr val="accent1"/>
                </a:solidFill>
              </a:defRPr>
            </a:lvl4pPr>
            <a:lvl5pPr lvl="4">
              <a:buNone/>
              <a:defRPr>
                <a:solidFill>
                  <a:schemeClr val="accent1"/>
                </a:solidFill>
              </a:defRPr>
            </a:lvl5pPr>
            <a:lvl6pPr lvl="5">
              <a:buNone/>
              <a:defRPr>
                <a:solidFill>
                  <a:schemeClr val="accent1"/>
                </a:solidFill>
              </a:defRPr>
            </a:lvl6pPr>
            <a:lvl7pPr lvl="6">
              <a:buNone/>
              <a:defRPr>
                <a:solidFill>
                  <a:schemeClr val="accent1"/>
                </a:solidFill>
              </a:defRPr>
            </a:lvl7pPr>
            <a:lvl8pPr lvl="7">
              <a:buNone/>
              <a:defRPr>
                <a:solidFill>
                  <a:schemeClr val="accent1"/>
                </a:solidFill>
              </a:defRPr>
            </a:lvl8pPr>
            <a:lvl9pPr lvl="8">
              <a:buNone/>
              <a:defRPr>
                <a:solidFill>
                  <a:schemeClr val="accen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9"/>
          <p:cNvSpPr txBox="1"/>
          <p:nvPr>
            <p:ph type="title"/>
          </p:nvPr>
        </p:nvSpPr>
        <p:spPr>
          <a:xfrm>
            <a:off x="311300" y="500925"/>
            <a:ext cx="3704400" cy="204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304800" y="2626725"/>
            <a:ext cx="3704400" cy="926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600"/>
              <a:buNone/>
              <a:defRPr sz="1600">
                <a:solidFill>
                  <a:schemeClr val="accent2"/>
                </a:solidFill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body"/>
          </p:nvPr>
        </p:nvSpPr>
        <p:spPr>
          <a:xfrm>
            <a:off x="4879025" y="500925"/>
            <a:ext cx="3954000" cy="411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49" name="Google Shape;49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/>
          <p:nvPr/>
        </p:nvSpPr>
        <p:spPr>
          <a:xfrm>
            <a:off x="0" y="4369000"/>
            <a:ext cx="9144000" cy="7743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" name="Google Shape;52;p10"/>
          <p:cNvSpPr txBox="1"/>
          <p:nvPr>
            <p:ph idx="1" type="body"/>
          </p:nvPr>
        </p:nvSpPr>
        <p:spPr>
          <a:xfrm>
            <a:off x="311700" y="4521400"/>
            <a:ext cx="7979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Font typeface="Merriweather"/>
              <a:buNone/>
              <a:defRPr>
                <a:solidFill>
                  <a:schemeClr val="l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</a:lstStyle>
          <a:p/>
        </p:txBody>
      </p:sp>
      <p:sp>
        <p:nvSpPr>
          <p:cNvPr id="53" name="Google Shape;5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paradigm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800"/>
              <a:buFont typeface="Merriweather"/>
              <a:buNone/>
              <a:defRPr sz="2800">
                <a:solidFill>
                  <a:schemeClr val="accent1"/>
                </a:solidFill>
                <a:latin typeface="Merriweather"/>
                <a:ea typeface="Merriweather"/>
                <a:cs typeface="Merriweather"/>
                <a:sym typeface="Merriweather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Roboto"/>
              <a:buChar char="●"/>
              <a:defRPr sz="13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●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○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Roboto"/>
              <a:buChar char="■"/>
              <a:defRPr sz="11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1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1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9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1.xml"/><Relationship Id="rId3" Type="http://schemas.openxmlformats.org/officeDocument/2006/relationships/hyperlink" Target="https://vtechworks.lib.vt.edu/items/256c42c4-1705-4b48-b434-1dfe03395a78" TargetMode="External"/><Relationship Id="rId4" Type="http://schemas.openxmlformats.org/officeDocument/2006/relationships/hyperlink" Target="https://vtechworks.lib.vt.edu/items/70e088ad-5fd6-4ab1-931b-9a5f0482bd71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13.png"/><Relationship Id="rId6" Type="http://schemas.openxmlformats.org/officeDocument/2006/relationships/image" Target="../media/image4.png"/><Relationship Id="rId7" Type="http://schemas.openxmlformats.org/officeDocument/2006/relationships/image" Target="../media/image1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13"/>
          <p:cNvSpPr txBox="1"/>
          <p:nvPr>
            <p:ph type="ctrTitle"/>
          </p:nvPr>
        </p:nvSpPr>
        <p:spPr>
          <a:xfrm>
            <a:off x="311708" y="149575"/>
            <a:ext cx="8520600" cy="205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300"/>
              <a:t>Integrated Web App for Crisis Events Crawling</a:t>
            </a:r>
            <a:endParaRPr sz="3300"/>
          </a:p>
        </p:txBody>
      </p:sp>
      <p:sp>
        <p:nvSpPr>
          <p:cNvPr id="65" name="Google Shape;65;p13"/>
          <p:cNvSpPr txBox="1"/>
          <p:nvPr>
            <p:ph idx="1" type="subTitle"/>
          </p:nvPr>
        </p:nvSpPr>
        <p:spPr>
          <a:xfrm>
            <a:off x="311700" y="1409575"/>
            <a:ext cx="50529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Developers: Sondra Rathje, </a:t>
            </a:r>
            <a:r>
              <a:rPr lang="en" sz="1700"/>
              <a:t>Jordan Teaford</a:t>
            </a:r>
            <a:r>
              <a:rPr lang="en" sz="1700"/>
              <a:t> </a:t>
            </a:r>
            <a:endParaRPr sz="17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/>
              <a:t>Michelle Hong, Stephen Angeley, </a:t>
            </a:r>
            <a:r>
              <a:rPr lang="en" sz="1700"/>
              <a:t>Kristian Braun </a:t>
            </a:r>
            <a:endParaRPr sz="1700"/>
          </a:p>
        </p:txBody>
      </p:sp>
      <p:sp>
        <p:nvSpPr>
          <p:cNvPr id="66" name="Google Shape;66;p13"/>
          <p:cNvSpPr txBox="1"/>
          <p:nvPr/>
        </p:nvSpPr>
        <p:spPr>
          <a:xfrm>
            <a:off x="311700" y="2282100"/>
            <a:ext cx="5993700" cy="44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CS 4624: Multimedia, Hypertext, and Information Access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67" name="Google Shape;67;p13"/>
          <p:cNvSpPr txBox="1"/>
          <p:nvPr/>
        </p:nvSpPr>
        <p:spPr>
          <a:xfrm>
            <a:off x="2091300" y="3768200"/>
            <a:ext cx="4961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</a:rPr>
              <a:t>Professor Mohamed Farag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</a:rPr>
              <a:t>Virginia Tech, Blacksburg VA 24061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800">
                <a:solidFill>
                  <a:schemeClr val="lt1"/>
                </a:solidFill>
              </a:rPr>
              <a:t>April 25th, 2024</a:t>
            </a:r>
            <a:endParaRPr sz="1800">
              <a:solidFill>
                <a:schemeClr val="lt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75050" y="2493250"/>
            <a:ext cx="1786500" cy="24866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2"/>
          <p:cNvSpPr txBox="1"/>
          <p:nvPr>
            <p:ph type="title"/>
          </p:nvPr>
        </p:nvSpPr>
        <p:spPr>
          <a:xfrm>
            <a:off x="311700" y="19260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Automated Crisis Collection Builder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(Web Crawler)</a:t>
            </a:r>
            <a:endParaRPr/>
          </a:p>
        </p:txBody>
      </p:sp>
      <p:sp>
        <p:nvSpPr>
          <p:cNvPr id="136" name="Google Shape;136;p22"/>
          <p:cNvSpPr txBox="1"/>
          <p:nvPr>
            <p:ph idx="2" type="body"/>
          </p:nvPr>
        </p:nvSpPr>
        <p:spPr>
          <a:xfrm>
            <a:off x="254625" y="1478400"/>
            <a:ext cx="8043900" cy="36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Project runs after following setup instructions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User Authentication  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User Customized Crawl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Run Crawl on Input File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Descriptive Statistics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View crawl history and details of crawls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Export Statistics as JSONArray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Filter by Specific Crisis Events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Visualization of hierarchy as a tree 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User Storage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Cloud-based storage</a:t>
            </a:r>
            <a:endParaRPr sz="20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3"/>
          <p:cNvSpPr txBox="1"/>
          <p:nvPr>
            <p:ph type="title"/>
          </p:nvPr>
        </p:nvSpPr>
        <p:spPr>
          <a:xfrm>
            <a:off x="311700" y="1926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Crisis Events One-Class Text Classification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(Text Classifier)</a:t>
            </a:r>
            <a:endParaRPr/>
          </a:p>
        </p:txBody>
      </p:sp>
      <p:sp>
        <p:nvSpPr>
          <p:cNvPr id="142" name="Google Shape;142;p23"/>
          <p:cNvSpPr txBox="1"/>
          <p:nvPr>
            <p:ph idx="2" type="body"/>
          </p:nvPr>
        </p:nvSpPr>
        <p:spPr>
          <a:xfrm>
            <a:off x="254625" y="1478400"/>
            <a:ext cx="7544700" cy="366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Project runs after following setup instructions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Multiple Supported Models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Model-based predictive text classification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Char char="★"/>
            </a:pPr>
            <a:r>
              <a:rPr lang="en" sz="2000">
                <a:solidFill>
                  <a:srgbClr val="666666"/>
                </a:solidFill>
              </a:rPr>
              <a:t>Produces training results graph</a:t>
            </a:r>
            <a:endParaRPr sz="2000">
              <a:solidFill>
                <a:srgbClr val="666666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Char char="★"/>
            </a:pPr>
            <a:r>
              <a:rPr lang="en" sz="2000">
                <a:solidFill>
                  <a:srgbClr val="666666"/>
                </a:solidFill>
              </a:rPr>
              <a:t>Adjustable Model Threshold</a:t>
            </a:r>
            <a:endParaRPr sz="2000">
              <a:solidFill>
                <a:srgbClr val="666666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Char char="★"/>
            </a:pPr>
            <a:r>
              <a:rPr lang="en" sz="2000">
                <a:solidFill>
                  <a:srgbClr val="666666"/>
                </a:solidFill>
              </a:rPr>
              <a:t>Visualize datasets/labeling</a:t>
            </a:r>
            <a:endParaRPr sz="2000">
              <a:solidFill>
                <a:srgbClr val="666666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Training a model from a txt file of URLs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000"/>
              <a:buChar char="★"/>
            </a:pPr>
            <a:r>
              <a:rPr lang="en" sz="2000">
                <a:solidFill>
                  <a:srgbClr val="FF0000"/>
                </a:solidFill>
              </a:rPr>
              <a:t>Training a model from zip file of HTML pages</a:t>
            </a:r>
            <a:endParaRPr sz="2000">
              <a:solidFill>
                <a:srgbClr val="FF0000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000"/>
              <a:buChar char="★"/>
            </a:pPr>
            <a:r>
              <a:rPr lang="en" sz="2000">
                <a:solidFill>
                  <a:srgbClr val="666666"/>
                </a:solidFill>
              </a:rPr>
              <a:t>Training a model from zip file of .txt files</a:t>
            </a:r>
            <a:endParaRPr sz="2000">
              <a:solidFill>
                <a:srgbClr val="66666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4"/>
          <p:cNvSpPr txBox="1"/>
          <p:nvPr>
            <p:ph type="title"/>
          </p:nvPr>
        </p:nvSpPr>
        <p:spPr>
          <a:xfrm>
            <a:off x="311700" y="18797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Integrated Web App for Crisis Events Crawling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(Combined Project)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p24"/>
          <p:cNvSpPr txBox="1"/>
          <p:nvPr>
            <p:ph idx="2" type="body"/>
          </p:nvPr>
        </p:nvSpPr>
        <p:spPr>
          <a:xfrm>
            <a:off x="254625" y="1474225"/>
            <a:ext cx="4042500" cy="3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>
                <a:solidFill>
                  <a:srgbClr val="1155CC"/>
                </a:solidFill>
              </a:rPr>
              <a:t>Project runs after following setup instructions (new)</a:t>
            </a:r>
            <a:endParaRPr sz="2000">
              <a:solidFill>
                <a:srgbClr val="1155CC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>
                <a:solidFill>
                  <a:srgbClr val="1155CC"/>
                </a:solidFill>
              </a:rPr>
              <a:t>Account authentication with JWT (new)</a:t>
            </a:r>
            <a:endParaRPr sz="2000">
              <a:solidFill>
                <a:srgbClr val="1155CC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>
                <a:solidFill>
                  <a:srgbClr val="1155CC"/>
                </a:solidFill>
              </a:rPr>
              <a:t>User Customized Crawl with Model (modified)</a:t>
            </a:r>
            <a:endParaRPr sz="2000">
              <a:solidFill>
                <a:srgbClr val="1155CC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/>
              <a:t>Download crawl statistics</a:t>
            </a:r>
            <a:endParaRPr sz="2000">
              <a:solidFill>
                <a:srgbClr val="1155CC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Train new autoencoder models with text files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Produces training results graph</a:t>
            </a:r>
            <a:endParaRPr sz="2000">
              <a:solidFill>
                <a:srgbClr val="1155CC"/>
              </a:solidFill>
            </a:endParaRPr>
          </a:p>
        </p:txBody>
      </p:sp>
      <p:sp>
        <p:nvSpPr>
          <p:cNvPr id="149" name="Google Shape;149;p24"/>
          <p:cNvSpPr txBox="1"/>
          <p:nvPr>
            <p:ph idx="2" type="body"/>
          </p:nvPr>
        </p:nvSpPr>
        <p:spPr>
          <a:xfrm>
            <a:off x="4789800" y="1474225"/>
            <a:ext cx="4042500" cy="3919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User-customized crawls with input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>
                <a:solidFill>
                  <a:srgbClr val="1155CC"/>
                </a:solidFill>
              </a:rPr>
              <a:t>Predictive classification with models (modified)</a:t>
            </a:r>
            <a:endParaRPr sz="2000">
              <a:solidFill>
                <a:srgbClr val="1155CC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★"/>
            </a:pPr>
            <a:r>
              <a:rPr lang="en" sz="2000"/>
              <a:t>View crawl history and details of crawls</a:t>
            </a:r>
            <a:endParaRPr sz="2000"/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>
                <a:solidFill>
                  <a:srgbClr val="1155CC"/>
                </a:solidFill>
              </a:rPr>
              <a:t>Local Storage (new)</a:t>
            </a:r>
            <a:endParaRPr sz="2000">
              <a:solidFill>
                <a:srgbClr val="1155CC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>
                <a:solidFill>
                  <a:srgbClr val="1155CC"/>
                </a:solidFill>
              </a:rPr>
              <a:t>Download Webpage Collection from crawl (new)</a:t>
            </a:r>
            <a:endParaRPr sz="2000">
              <a:solidFill>
                <a:srgbClr val="1155CC"/>
              </a:solidFill>
            </a:endParaRPr>
          </a:p>
          <a:p>
            <a:pPr indent="-3556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155CC"/>
              </a:buClr>
              <a:buSzPts val="2000"/>
              <a:buChar char="★"/>
            </a:pPr>
            <a:r>
              <a:rPr lang="en" sz="2000">
                <a:solidFill>
                  <a:srgbClr val="1155CC"/>
                </a:solidFill>
              </a:rPr>
              <a:t>Bar Chart Visualization of Crawl (new)</a:t>
            </a:r>
            <a:endParaRPr sz="2000">
              <a:solidFill>
                <a:srgbClr val="1155CC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CRUD Functions</a:t>
            </a:r>
            <a:endParaRPr/>
          </a:p>
        </p:txBody>
      </p:sp>
      <p:sp>
        <p:nvSpPr>
          <p:cNvPr id="155" name="Google Shape;155;p25"/>
          <p:cNvSpPr txBox="1"/>
          <p:nvPr/>
        </p:nvSpPr>
        <p:spPr>
          <a:xfrm>
            <a:off x="311725" y="1366025"/>
            <a:ext cx="5396700" cy="306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●"/>
            </a:pPr>
            <a:r>
              <a:rPr b="1" lang="en" sz="1700" u="sng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Create​</a:t>
            </a:r>
            <a:endParaRPr b="1" sz="1700" u="sng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○"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User can create customized run​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○"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Run crawl on input file​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○"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Users can create accounts​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○"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User can train new models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●"/>
            </a:pPr>
            <a:r>
              <a:rPr b="1" lang="en" sz="1700" u="sng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Read​</a:t>
            </a:r>
            <a:endParaRPr b="1" sz="1700" u="sng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○"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User can filter crawls by name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●"/>
            </a:pPr>
            <a:r>
              <a:rPr b="1" lang="en" sz="1700" u="sng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Update​</a:t>
            </a:r>
            <a:endParaRPr b="1" sz="1700" u="sng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○"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No update operations​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●"/>
            </a:pPr>
            <a:r>
              <a:rPr b="1" lang="en" sz="1700" u="sng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Delete​</a:t>
            </a:r>
            <a:endParaRPr b="1" sz="1700" u="sng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700"/>
              <a:buFont typeface="Roboto"/>
              <a:buChar char="○"/>
            </a:pPr>
            <a:r>
              <a:rPr lang="en" sz="1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Users can delete crawls</a:t>
            </a:r>
            <a:endParaRPr sz="1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56" name="Google Shape;15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60250" y="1620975"/>
            <a:ext cx="3000375" cy="3076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/>
          <p:nvPr>
            <p:ph type="title"/>
          </p:nvPr>
        </p:nvSpPr>
        <p:spPr>
          <a:xfrm>
            <a:off x="311700" y="1930500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/>
              <a:t>Demo</a:t>
            </a:r>
            <a:endParaRPr sz="430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7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sp>
        <p:nvSpPr>
          <p:cNvPr id="167" name="Google Shape;167;p27"/>
          <p:cNvSpPr txBox="1"/>
          <p:nvPr/>
        </p:nvSpPr>
        <p:spPr>
          <a:xfrm>
            <a:off x="301150" y="1491675"/>
            <a:ext cx="8037900" cy="32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A screenshot of a project&#10;&#10;Description automatically generated" id="168" name="Google Shape;168;p27"/>
          <p:cNvPicPr preferRelativeResize="0"/>
          <p:nvPr/>
        </p:nvPicPr>
        <p:blipFill rotWithShape="1">
          <a:blip r:embed="rId3">
            <a:alphaModFix/>
          </a:blip>
          <a:srcRect b="50097" l="0" r="0" t="0"/>
          <a:stretch/>
        </p:blipFill>
        <p:spPr>
          <a:xfrm>
            <a:off x="553075" y="1414038"/>
            <a:ext cx="8037901" cy="344896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28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Timeline</a:t>
            </a:r>
            <a:endParaRPr/>
          </a:p>
        </p:txBody>
      </p:sp>
      <p:pic>
        <p:nvPicPr>
          <p:cNvPr descr="A screenshot of a project&#10;&#10;Description automatically generated" id="174" name="Google Shape;174;p28"/>
          <p:cNvPicPr preferRelativeResize="0"/>
          <p:nvPr/>
        </p:nvPicPr>
        <p:blipFill rotWithShape="1">
          <a:blip r:embed="rId3">
            <a:alphaModFix/>
          </a:blip>
          <a:srcRect b="0" l="0" r="0" t="49872"/>
          <a:stretch/>
        </p:blipFill>
        <p:spPr>
          <a:xfrm>
            <a:off x="566163" y="1408950"/>
            <a:ext cx="8011726" cy="34533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9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Crawler Integration Challenges</a:t>
            </a:r>
            <a:endParaRPr/>
          </a:p>
        </p:txBody>
      </p:sp>
      <p:sp>
        <p:nvSpPr>
          <p:cNvPr id="180" name="Google Shape;180;p29"/>
          <p:cNvSpPr txBox="1"/>
          <p:nvPr/>
        </p:nvSpPr>
        <p:spPr>
          <a:xfrm>
            <a:off x="489600" y="1475275"/>
            <a:ext cx="8285100" cy="3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No Docker image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Blank readme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Tree outputting improperly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1" name="Google Shape;181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2520" y="2638020"/>
            <a:ext cx="4112174" cy="225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0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Classifier Integration </a:t>
            </a:r>
            <a:r>
              <a:rPr lang="en"/>
              <a:t>Challenges</a:t>
            </a:r>
            <a:endParaRPr/>
          </a:p>
        </p:txBody>
      </p:sp>
      <p:sp>
        <p:nvSpPr>
          <p:cNvPr id="187" name="Google Shape;187;p30"/>
          <p:cNvSpPr txBox="1"/>
          <p:nvPr/>
        </p:nvSpPr>
        <p:spPr>
          <a:xfrm>
            <a:off x="429475" y="1475275"/>
            <a:ext cx="8285100" cy="33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Retrieving model information to database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Converting model to/from binary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Inferencing </a:t>
            </a: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algorithm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Changing from cosine similarity to model prediction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88" name="Google Shape;18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19200" y="3067113"/>
            <a:ext cx="6705600" cy="19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31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Future Work</a:t>
            </a:r>
            <a:endParaRPr/>
          </a:p>
        </p:txBody>
      </p:sp>
      <p:sp>
        <p:nvSpPr>
          <p:cNvPr id="194" name="Google Shape;194;p31"/>
          <p:cNvSpPr txBox="1"/>
          <p:nvPr/>
        </p:nvSpPr>
        <p:spPr>
          <a:xfrm>
            <a:off x="301150" y="1491675"/>
            <a:ext cx="3969900" cy="329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Improve classifier scoring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Add account features (password reset/account recovery, security questions, change email)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View all models in the database (with deletion </a:t>
            </a: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functionality)</a:t>
            </a:r>
            <a:endParaRPr sz="13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id="195" name="Google Shape;195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76752" y="1491671"/>
            <a:ext cx="5284222" cy="329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4"/>
          <p:cNvSpPr txBox="1"/>
          <p:nvPr>
            <p:ph type="title"/>
          </p:nvPr>
        </p:nvSpPr>
        <p:spPr>
          <a:xfrm>
            <a:off x="311725" y="500925"/>
            <a:ext cx="3706500" cy="2508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420"/>
              <a:t>Outline</a:t>
            </a:r>
            <a:endParaRPr sz="3420"/>
          </a:p>
        </p:txBody>
      </p:sp>
      <p:sp>
        <p:nvSpPr>
          <p:cNvPr id="74" name="Google Shape;74;p14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Project </a:t>
            </a:r>
            <a:r>
              <a:rPr lang="en" sz="2600"/>
              <a:t>Overview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Deliverables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System Overview</a:t>
            </a:r>
            <a:endParaRPr sz="2600"/>
          </a:p>
          <a:p>
            <a:pPr indent="-29687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954"/>
              <a:t>Tech Stack</a:t>
            </a:r>
            <a:endParaRPr sz="1954"/>
          </a:p>
          <a:p>
            <a:pPr indent="-296750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951"/>
              <a:t>System Architecture Diagram</a:t>
            </a:r>
            <a:endParaRPr sz="1951"/>
          </a:p>
          <a:p>
            <a:pPr indent="-296750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951"/>
              <a:t>Database Format</a:t>
            </a:r>
            <a:endParaRPr sz="1951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Project Features</a:t>
            </a:r>
            <a:endParaRPr sz="2600"/>
          </a:p>
          <a:p>
            <a:pPr indent="-319405" lvl="1" marL="914400" rtl="0" algn="l">
              <a:spcBef>
                <a:spcPts val="0"/>
              </a:spcBef>
              <a:spcAft>
                <a:spcPts val="0"/>
              </a:spcAft>
              <a:buSzPct val="133003"/>
              <a:buChar char="○"/>
            </a:pPr>
            <a:r>
              <a:rPr lang="en" sz="1954"/>
              <a:t>Automated Crisis Collection Builder</a:t>
            </a:r>
            <a:endParaRPr sz="1954"/>
          </a:p>
          <a:p>
            <a:pPr indent="-29687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954"/>
              <a:t>Crisis Events One-Text Classification</a:t>
            </a:r>
            <a:endParaRPr sz="1954"/>
          </a:p>
          <a:p>
            <a:pPr indent="-29687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954"/>
              <a:t>Integrated</a:t>
            </a:r>
            <a:r>
              <a:rPr lang="en" sz="1954"/>
              <a:t> Web App for Crisis Events Crawling</a:t>
            </a:r>
            <a:endParaRPr sz="1954"/>
          </a:p>
          <a:p>
            <a:pPr indent="-296872" lvl="1" marL="914400" rtl="0" algn="l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sz="1954"/>
              <a:t>CRUD Operations</a:t>
            </a:r>
            <a:endParaRPr sz="1954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Demo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Timeline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Crawler Integration Challenges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Classifier Integration Challenges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Final Touches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Future Work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Acknowledgements</a:t>
            </a:r>
            <a:endParaRPr sz="2600"/>
          </a:p>
          <a:p>
            <a:pPr indent="-319405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sz="2600"/>
              <a:t>References</a:t>
            </a:r>
            <a:endParaRPr sz="26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2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Acknowledgements</a:t>
            </a:r>
            <a:endParaRPr/>
          </a:p>
        </p:txBody>
      </p:sp>
      <p:sp>
        <p:nvSpPr>
          <p:cNvPr id="201" name="Google Shape;201;p32"/>
          <p:cNvSpPr txBox="1"/>
          <p:nvPr/>
        </p:nvSpPr>
        <p:spPr>
          <a:xfrm>
            <a:off x="277275" y="1485900"/>
            <a:ext cx="5725500" cy="246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D</a:t>
            </a:r>
            <a:r>
              <a:rPr lang="en" sz="27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r</a:t>
            </a:r>
            <a:r>
              <a:rPr lang="en" sz="27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. Mohamed Farag</a:t>
            </a:r>
            <a:endParaRPr sz="2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7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We thank Dr. Farag for meeting with our team to discuss our project's requirements and scop</a:t>
            </a:r>
            <a:r>
              <a:rPr lang="en" sz="2000">
                <a:solidFill>
                  <a:schemeClr val="dk2"/>
                </a:solidFill>
                <a:latin typeface="Comic Sans MS"/>
                <a:ea typeface="Comic Sans MS"/>
                <a:cs typeface="Comic Sans MS"/>
                <a:sym typeface="Comic Sans MS"/>
              </a:rPr>
              <a:t>e</a:t>
            </a:r>
            <a:r>
              <a:rPr lang="en" sz="20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.</a:t>
            </a:r>
            <a:endParaRPr sz="20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pic>
        <p:nvPicPr>
          <p:cNvPr descr="A person with a beard wearing glasses&#10;&#10;Description automatically generated" id="202" name="Google Shape;202;p3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38425" y="1485904"/>
            <a:ext cx="2352250" cy="313633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33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References</a:t>
            </a:r>
            <a:endParaRPr/>
          </a:p>
        </p:txBody>
      </p:sp>
      <p:sp>
        <p:nvSpPr>
          <p:cNvPr id="208" name="Google Shape;208;p33"/>
          <p:cNvSpPr txBox="1"/>
          <p:nvPr/>
        </p:nvSpPr>
        <p:spPr>
          <a:xfrm>
            <a:off x="383125" y="1634075"/>
            <a:ext cx="8064600" cy="27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Automated Crisis Collection Builder: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3"/>
              </a:rPr>
              <a:t>https://vtechworks.lib.vt.edu/items/256c42c4-1705-4b48-b434-1dfe03395a78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-368300" lvl="0" marL="45720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Roboto"/>
              <a:buChar char="●"/>
            </a:pPr>
            <a:r>
              <a:rPr lang="en" sz="22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rPr>
              <a:t>Crisis Events One-Class Text Classification: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200" u="sng">
                <a:solidFill>
                  <a:schemeClr val="hlink"/>
                </a:solidFill>
                <a:latin typeface="Roboto"/>
                <a:ea typeface="Roboto"/>
                <a:cs typeface="Roboto"/>
                <a:sym typeface="Roboto"/>
                <a:hlinkClick r:id="rId4"/>
              </a:rPr>
              <a:t>https://vtechworks.lib.vt.edu/items/70e088ad-5fd6-4ab1-931b-9a5f0482bd71</a:t>
            </a:r>
            <a:endParaRPr sz="22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00">
              <a:solidFill>
                <a:schemeClr val="dk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5"/>
          <p:cNvSpPr txBox="1"/>
          <p:nvPr>
            <p:ph type="title"/>
          </p:nvPr>
        </p:nvSpPr>
        <p:spPr>
          <a:xfrm>
            <a:off x="311725" y="500925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020"/>
              <a:t>Overview</a:t>
            </a:r>
            <a:endParaRPr sz="3020"/>
          </a:p>
        </p:txBody>
      </p:sp>
      <p:sp>
        <p:nvSpPr>
          <p:cNvPr id="80" name="Google Shape;80;p15"/>
          <p:cNvSpPr txBox="1"/>
          <p:nvPr>
            <p:ph idx="1" type="body"/>
          </p:nvPr>
        </p:nvSpPr>
        <p:spPr>
          <a:xfrm>
            <a:off x="2111550" y="1258775"/>
            <a:ext cx="4568100" cy="307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rPr b="1" lang="en" sz="2500"/>
              <a:t>Combine the functionality of</a:t>
            </a:r>
            <a:endParaRPr b="1" sz="2500"/>
          </a:p>
        </p:txBody>
      </p:sp>
      <p:pic>
        <p:nvPicPr>
          <p:cNvPr id="81" name="Google Shape;81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66750" y="1831800"/>
            <a:ext cx="3609225" cy="2057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713897" y="1831800"/>
            <a:ext cx="4249026" cy="2057751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5"/>
          <p:cNvSpPr txBox="1"/>
          <p:nvPr/>
        </p:nvSpPr>
        <p:spPr>
          <a:xfrm>
            <a:off x="1986150" y="2483575"/>
            <a:ext cx="4818900" cy="7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3700">
                <a:solidFill>
                  <a:schemeClr val="dk2"/>
                </a:solidFill>
              </a:rPr>
              <a:t>+</a:t>
            </a:r>
            <a:endParaRPr sz="3700">
              <a:solidFill>
                <a:schemeClr val="dk2"/>
              </a:solidFill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1217314" y="4118100"/>
            <a:ext cx="2108100" cy="507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100">
                <a:solidFill>
                  <a:schemeClr val="dk2"/>
                </a:solidFill>
              </a:rPr>
              <a:t>Text Classifier</a:t>
            </a:r>
            <a:endParaRPr b="1" sz="2100">
              <a:solidFill>
                <a:schemeClr val="dk2"/>
              </a:solidFill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6056013" y="4141200"/>
            <a:ext cx="1564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>
                <a:solidFill>
                  <a:schemeClr val="dk2"/>
                </a:solidFill>
              </a:rPr>
              <a:t>Web Crawler</a:t>
            </a:r>
            <a:endParaRPr b="1" sz="180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6"/>
          <p:cNvSpPr txBox="1"/>
          <p:nvPr>
            <p:ph type="title"/>
          </p:nvPr>
        </p:nvSpPr>
        <p:spPr>
          <a:xfrm>
            <a:off x="0" y="500925"/>
            <a:ext cx="4294800" cy="853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20"/>
              <a:t>Deliverables</a:t>
            </a:r>
            <a:endParaRPr sz="4020"/>
          </a:p>
        </p:txBody>
      </p:sp>
      <p:sp>
        <p:nvSpPr>
          <p:cNvPr id="91" name="Google Shape;91;p16"/>
          <p:cNvSpPr txBox="1"/>
          <p:nvPr>
            <p:ph idx="1" type="body"/>
          </p:nvPr>
        </p:nvSpPr>
        <p:spPr>
          <a:xfrm>
            <a:off x="4644675" y="500925"/>
            <a:ext cx="4166400" cy="409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/>
              <a:t>Final report of project</a:t>
            </a:r>
            <a:endParaRPr sz="2900"/>
          </a:p>
          <a:p>
            <a:pPr indent="-387350" lvl="1" marL="914400" rtl="0" algn="l">
              <a:spcBef>
                <a:spcPts val="0"/>
              </a:spcBef>
              <a:spcAft>
                <a:spcPts val="0"/>
              </a:spcAft>
              <a:buSzPts val="2500"/>
              <a:buChar char="○"/>
            </a:pPr>
            <a:r>
              <a:rPr lang="en" sz="2500"/>
              <a:t>User Manual</a:t>
            </a:r>
            <a:endParaRPr sz="2500"/>
          </a:p>
          <a:p>
            <a:pPr indent="-387350" lvl="1" marL="914400" rtl="0" algn="l">
              <a:spcBef>
                <a:spcPts val="0"/>
              </a:spcBef>
              <a:spcAft>
                <a:spcPts val="0"/>
              </a:spcAft>
              <a:buSzPts val="2500"/>
              <a:buChar char="○"/>
            </a:pPr>
            <a:r>
              <a:rPr lang="en" sz="2500"/>
              <a:t>Developer Manual</a:t>
            </a:r>
            <a:endParaRPr sz="2900"/>
          </a:p>
          <a:p>
            <a:pPr indent="-412750" lvl="0" marL="457200" rtl="0" algn="l">
              <a:spcBef>
                <a:spcPts val="0"/>
              </a:spcBef>
              <a:spcAft>
                <a:spcPts val="0"/>
              </a:spcAft>
              <a:buSzPts val="2900"/>
              <a:buChar char="●"/>
            </a:pPr>
            <a:r>
              <a:rPr lang="en" sz="2900"/>
              <a:t>Source code of combined final project</a:t>
            </a:r>
            <a:endParaRPr sz="29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7"/>
          <p:cNvSpPr txBox="1"/>
          <p:nvPr>
            <p:ph type="title"/>
          </p:nvPr>
        </p:nvSpPr>
        <p:spPr>
          <a:xfrm>
            <a:off x="311700" y="1930500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/>
              <a:t>System Overview</a:t>
            </a:r>
            <a:endParaRPr sz="43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8"/>
          <p:cNvSpPr txBox="1"/>
          <p:nvPr>
            <p:ph idx="1" type="body"/>
          </p:nvPr>
        </p:nvSpPr>
        <p:spPr>
          <a:xfrm>
            <a:off x="311700" y="1318675"/>
            <a:ext cx="8133900" cy="377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69212" lvl="0" marL="457200" rtl="0" algn="l">
              <a:spcBef>
                <a:spcPts val="0"/>
              </a:spcBef>
              <a:spcAft>
                <a:spcPts val="0"/>
              </a:spcAft>
              <a:buSzPts val="2214"/>
              <a:buChar char="●"/>
            </a:pPr>
            <a:r>
              <a:rPr lang="en" sz="2214"/>
              <a:t>React based frontend</a:t>
            </a:r>
            <a:endParaRPr sz="2214"/>
          </a:p>
          <a:p>
            <a:pPr indent="-349250" lvl="1" marL="914400" rtl="0" algn="l">
              <a:spcBef>
                <a:spcPts val="0"/>
              </a:spcBef>
              <a:spcAft>
                <a:spcPts val="0"/>
              </a:spcAft>
              <a:buSzPts val="1900"/>
              <a:buChar char="○"/>
            </a:pPr>
            <a:r>
              <a:rPr lang="en" sz="1900"/>
              <a:t>Combined, redesigned</a:t>
            </a:r>
            <a:endParaRPr sz="1900"/>
          </a:p>
          <a:p>
            <a:pPr indent="-369212" lvl="0" marL="457200" rtl="0" algn="l">
              <a:spcBef>
                <a:spcPts val="0"/>
              </a:spcBef>
              <a:spcAft>
                <a:spcPts val="0"/>
              </a:spcAft>
              <a:buSzPts val="2214"/>
              <a:buChar char="●"/>
            </a:pPr>
            <a:r>
              <a:rPr lang="en" sz="2214"/>
              <a:t>Flask API</a:t>
            </a:r>
            <a:endParaRPr sz="2214"/>
          </a:p>
          <a:p>
            <a:pPr indent="-369212" lvl="0" marL="457200" rtl="0" algn="l">
              <a:spcBef>
                <a:spcPts val="0"/>
              </a:spcBef>
              <a:spcAft>
                <a:spcPts val="0"/>
              </a:spcAft>
              <a:buSzPts val="2214"/>
              <a:buChar char="●"/>
            </a:pPr>
            <a:r>
              <a:rPr lang="en" sz="2214"/>
              <a:t>Python Backend</a:t>
            </a:r>
            <a:endParaRPr sz="2214"/>
          </a:p>
          <a:p>
            <a:pPr indent="-369212" lvl="0" marL="457200" rtl="0" algn="l">
              <a:spcBef>
                <a:spcPts val="0"/>
              </a:spcBef>
              <a:spcAft>
                <a:spcPts val="0"/>
              </a:spcAft>
              <a:buSzPts val="2214"/>
              <a:buChar char="●"/>
            </a:pPr>
            <a:r>
              <a:rPr lang="en" sz="2214"/>
              <a:t>Crawler utilizes classifier-trained models</a:t>
            </a:r>
            <a:endParaRPr sz="2214"/>
          </a:p>
          <a:p>
            <a:pPr indent="-350162" lvl="1" marL="914400" rtl="0" algn="l">
              <a:spcBef>
                <a:spcPts val="0"/>
              </a:spcBef>
              <a:spcAft>
                <a:spcPts val="0"/>
              </a:spcAft>
              <a:buSzPts val="1914"/>
              <a:buChar char="○"/>
            </a:pPr>
            <a:r>
              <a:rPr lang="en" sz="1914"/>
              <a:t>Autoencoder model training</a:t>
            </a:r>
            <a:endParaRPr sz="1914"/>
          </a:p>
          <a:p>
            <a:pPr indent="-350162" lvl="1" marL="914400" rtl="0" algn="l">
              <a:spcBef>
                <a:spcPts val="0"/>
              </a:spcBef>
              <a:spcAft>
                <a:spcPts val="0"/>
              </a:spcAft>
              <a:buSzPts val="1914"/>
              <a:buChar char="○"/>
            </a:pPr>
            <a:r>
              <a:rPr lang="en" sz="1914"/>
              <a:t>Loss-curve generation</a:t>
            </a:r>
            <a:endParaRPr sz="2214"/>
          </a:p>
          <a:p>
            <a:pPr indent="-369212" lvl="0" marL="457200" rtl="0" algn="l">
              <a:spcBef>
                <a:spcPts val="0"/>
              </a:spcBef>
              <a:spcAft>
                <a:spcPts val="0"/>
              </a:spcAft>
              <a:buSzPts val="2214"/>
              <a:buChar char="●"/>
            </a:pPr>
            <a:r>
              <a:rPr lang="en" sz="2214"/>
              <a:t>Crawls and models save to MongoDB</a:t>
            </a:r>
            <a:endParaRPr sz="2214"/>
          </a:p>
        </p:txBody>
      </p:sp>
      <p:pic>
        <p:nvPicPr>
          <p:cNvPr id="102" name="Google Shape;102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72190" y="1318687"/>
            <a:ext cx="1027773" cy="89328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8"/>
          <p:cNvPicPr preferRelativeResize="0"/>
          <p:nvPr/>
        </p:nvPicPr>
        <p:blipFill rotWithShape="1">
          <a:blip r:embed="rId4">
            <a:alphaModFix/>
          </a:blip>
          <a:srcRect b="79659" l="156490" r="-156490" t="-79659"/>
          <a:stretch/>
        </p:blipFill>
        <p:spPr>
          <a:xfrm>
            <a:off x="6270163" y="3451038"/>
            <a:ext cx="1447000" cy="8103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8"/>
          <p:cNvPicPr preferRelativeResize="0"/>
          <p:nvPr/>
        </p:nvPicPr>
        <p:blipFill rotWithShape="1">
          <a:blip r:embed="rId5">
            <a:alphaModFix/>
          </a:blip>
          <a:srcRect b="22179" l="21960" r="21250" t="21526"/>
          <a:stretch/>
        </p:blipFill>
        <p:spPr>
          <a:xfrm>
            <a:off x="6776525" y="4075963"/>
            <a:ext cx="1027776" cy="101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8"/>
          <p:cNvPicPr preferRelativeResize="0"/>
          <p:nvPr/>
        </p:nvPicPr>
        <p:blipFill rotWithShape="1">
          <a:blip r:embed="rId6">
            <a:alphaModFix/>
          </a:blip>
          <a:srcRect b="17165" l="21888" r="21888" t="15886"/>
          <a:stretch/>
        </p:blipFill>
        <p:spPr>
          <a:xfrm>
            <a:off x="8015108" y="2697326"/>
            <a:ext cx="1069543" cy="10188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06" name="Google Shape;106;p18"/>
          <p:cNvCxnSpPr/>
          <p:nvPr/>
        </p:nvCxnSpPr>
        <p:spPr>
          <a:xfrm rot="10800000">
            <a:off x="7354549" y="3549125"/>
            <a:ext cx="6600" cy="49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7" name="Google Shape;107;p18"/>
          <p:cNvCxnSpPr/>
          <p:nvPr/>
        </p:nvCxnSpPr>
        <p:spPr>
          <a:xfrm flipH="1" rot="10800000">
            <a:off x="7356952" y="2214676"/>
            <a:ext cx="1800" cy="563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8" name="Google Shape;108;p18"/>
          <p:cNvCxnSpPr/>
          <p:nvPr/>
        </p:nvCxnSpPr>
        <p:spPr>
          <a:xfrm>
            <a:off x="7105702" y="2211976"/>
            <a:ext cx="7200" cy="5688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09" name="Google Shape;109;p18"/>
          <p:cNvCxnSpPr/>
          <p:nvPr/>
        </p:nvCxnSpPr>
        <p:spPr>
          <a:xfrm flipH="1" rot="10800000">
            <a:off x="7717150" y="3784950"/>
            <a:ext cx="481800" cy="47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110" name="Google Shape;110;p18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61783" y="2738825"/>
            <a:ext cx="1448616" cy="8103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1" name="Google Shape;111;p18"/>
          <p:cNvCxnSpPr/>
          <p:nvPr/>
        </p:nvCxnSpPr>
        <p:spPr>
          <a:xfrm flipH="1">
            <a:off x="7106012" y="3606900"/>
            <a:ext cx="6600" cy="4986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12" name="Google Shape;112;p18"/>
          <p:cNvCxnSpPr/>
          <p:nvPr/>
        </p:nvCxnSpPr>
        <p:spPr>
          <a:xfrm flipH="1">
            <a:off x="7869550" y="3937350"/>
            <a:ext cx="481800" cy="476400"/>
          </a:xfrm>
          <a:prstGeom prst="straightConnector1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13" name="Google Shape;113;p18"/>
          <p:cNvSpPr txBox="1"/>
          <p:nvPr>
            <p:ph type="title"/>
          </p:nvPr>
        </p:nvSpPr>
        <p:spPr>
          <a:xfrm>
            <a:off x="311700" y="29700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Tech Stack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8" name="Google Shape;118;p19"/>
          <p:cNvPicPr preferRelativeResize="0"/>
          <p:nvPr/>
        </p:nvPicPr>
        <p:blipFill rotWithShape="1">
          <a:blip r:embed="rId3">
            <a:alphaModFix/>
          </a:blip>
          <a:srcRect b="7323" l="5712" r="12568" t="3581"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</p:spPr>
      </p:pic>
      <p:sp>
        <p:nvSpPr>
          <p:cNvPr id="119" name="Google Shape;119;p19"/>
          <p:cNvSpPr txBox="1"/>
          <p:nvPr/>
        </p:nvSpPr>
        <p:spPr>
          <a:xfrm>
            <a:off x="6580500" y="3649075"/>
            <a:ext cx="2439900" cy="134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500">
                <a:solidFill>
                  <a:schemeClr val="dk2"/>
                </a:solidFill>
                <a:latin typeface="Merriweather"/>
                <a:ea typeface="Merriweather"/>
                <a:cs typeface="Merriweather"/>
                <a:sym typeface="Merriweather"/>
              </a:rPr>
              <a:t>System Architecture Diagram</a:t>
            </a:r>
            <a:endParaRPr sz="2500">
              <a:solidFill>
                <a:schemeClr val="dk2"/>
              </a:solidFill>
              <a:latin typeface="Merriweather"/>
              <a:ea typeface="Merriweather"/>
              <a:cs typeface="Merriweather"/>
              <a:sym typeface="Merriweath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0"/>
          <p:cNvSpPr txBox="1"/>
          <p:nvPr>
            <p:ph type="title"/>
          </p:nvPr>
        </p:nvSpPr>
        <p:spPr>
          <a:xfrm>
            <a:off x="311700" y="297000"/>
            <a:ext cx="8520600" cy="62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Database Format</a:t>
            </a:r>
            <a:endParaRPr/>
          </a:p>
        </p:txBody>
      </p:sp>
      <p:pic>
        <p:nvPicPr>
          <p:cNvPr id="125" name="Google Shape;125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2800" y="1286975"/>
            <a:ext cx="8227251" cy="38565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1"/>
          <p:cNvSpPr txBox="1"/>
          <p:nvPr>
            <p:ph type="title"/>
          </p:nvPr>
        </p:nvSpPr>
        <p:spPr>
          <a:xfrm>
            <a:off x="311700" y="1930500"/>
            <a:ext cx="8520600" cy="1282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4300"/>
              <a:t>Project Features</a:t>
            </a:r>
            <a:endParaRPr sz="43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aradigm">
  <a:themeElements>
    <a:clrScheme name="Paradigm">
      <a:dk1>
        <a:srgbClr val="31394D"/>
      </a:dk1>
      <a:lt1>
        <a:srgbClr val="FFFFFF"/>
      </a:lt1>
      <a:dk2>
        <a:srgbClr val="666666"/>
      </a:dk2>
      <a:lt2>
        <a:srgbClr val="626B73"/>
      </a:lt2>
      <a:accent1>
        <a:srgbClr val="002F4A"/>
      </a:accent1>
      <a:accent2>
        <a:srgbClr val="D9C4B1"/>
      </a:accent2>
      <a:accent3>
        <a:srgbClr val="EDE3DA"/>
      </a:accent3>
      <a:accent4>
        <a:srgbClr val="B85741"/>
      </a:accent4>
      <a:accent5>
        <a:srgbClr val="009384"/>
      </a:accent5>
      <a:accent6>
        <a:srgbClr val="D0F6FF"/>
      </a:accent6>
      <a:hlink>
        <a:srgbClr val="009384"/>
      </a:hlink>
      <a:folHlink>
        <a:srgbClr val="009384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