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404050" cy="39604950"/>
  <p:notesSz cx="6858000" cy="9296400"/>
  <p:defaultTextStyle>
    <a:defPPr>
      <a:defRPr lang="es-ES"/>
    </a:defPPr>
    <a:lvl1pPr algn="l" defTabSz="3917950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1954213" indent="-1558925" algn="l" defTabSz="3917950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3917950" indent="-3127375" algn="l" defTabSz="3917950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5881688" indent="-4689475" algn="l" defTabSz="3917950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7843838" indent="-6256338" algn="l" defTabSz="3917950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3333FF"/>
    <a:srgbClr val="0FE6FD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729" autoAdjust="0"/>
  </p:normalViewPr>
  <p:slideViewPr>
    <p:cSldViewPr>
      <p:cViewPr>
        <p:scale>
          <a:sx n="50" d="100"/>
          <a:sy n="50" d="100"/>
        </p:scale>
        <p:origin x="-360" y="1572"/>
      </p:cViewPr>
      <p:guideLst>
        <p:guide orient="horz" pos="12474"/>
        <p:guide pos="1020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028" y="-120"/>
      </p:cViewPr>
      <p:guideLst>
        <p:guide orient="horz" pos="2928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'[_TESIS Juan Carlos.xlsx]GRAFICOS'!$A$140</c:f>
              <c:strCache>
                <c:ptCount val="1"/>
                <c:pt idx="0">
                  <c:v>T1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'[_TESIS Juan Carlos.xlsx]GRAFICOS'!$B$139:$D$139</c:f>
              <c:strCache>
                <c:ptCount val="3"/>
                <c:pt idx="0">
                  <c:v>0 day</c:v>
                </c:pt>
                <c:pt idx="1">
                  <c:v>160 day</c:v>
                </c:pt>
                <c:pt idx="2">
                  <c:v>220 day</c:v>
                </c:pt>
              </c:strCache>
            </c:strRef>
          </c:cat>
          <c:val>
            <c:numRef>
              <c:f>'[_TESIS Juan Carlos.xlsx]GRAFICOS'!$B$140:$D$140</c:f>
              <c:numCache>
                <c:formatCode>General</c:formatCode>
                <c:ptCount val="3"/>
                <c:pt idx="0">
                  <c:v>21.27</c:v>
                </c:pt>
                <c:pt idx="1">
                  <c:v>9.27</c:v>
                </c:pt>
                <c:pt idx="2">
                  <c:v>10.83</c:v>
                </c:pt>
              </c:numCache>
            </c:numRef>
          </c:val>
        </c:ser>
        <c:ser>
          <c:idx val="1"/>
          <c:order val="1"/>
          <c:tx>
            <c:strRef>
              <c:f>'[_TESIS Juan Carlos.xlsx]GRAFICOS'!$A$141</c:f>
              <c:strCache>
                <c:ptCount val="1"/>
                <c:pt idx="0">
                  <c:v>T2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'[_TESIS Juan Carlos.xlsx]GRAFICOS'!$B$139:$D$139</c:f>
              <c:strCache>
                <c:ptCount val="3"/>
                <c:pt idx="0">
                  <c:v>0 day</c:v>
                </c:pt>
                <c:pt idx="1">
                  <c:v>160 day</c:v>
                </c:pt>
                <c:pt idx="2">
                  <c:v>220 day</c:v>
                </c:pt>
              </c:strCache>
            </c:strRef>
          </c:cat>
          <c:val>
            <c:numRef>
              <c:f>'[_TESIS Juan Carlos.xlsx]GRAFICOS'!$B$141:$D$141</c:f>
              <c:numCache>
                <c:formatCode>General</c:formatCode>
                <c:ptCount val="3"/>
                <c:pt idx="0">
                  <c:v>12.57</c:v>
                </c:pt>
                <c:pt idx="1">
                  <c:v>29.23</c:v>
                </c:pt>
                <c:pt idx="2">
                  <c:v>5.8</c:v>
                </c:pt>
              </c:numCache>
            </c:numRef>
          </c:val>
        </c:ser>
        <c:ser>
          <c:idx val="2"/>
          <c:order val="2"/>
          <c:tx>
            <c:strRef>
              <c:f>'[_TESIS Juan Carlos.xlsx]GRAFICOS'!$A$142</c:f>
              <c:strCache>
                <c:ptCount val="1"/>
                <c:pt idx="0">
                  <c:v>T3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'[_TESIS Juan Carlos.xlsx]GRAFICOS'!$B$139:$D$139</c:f>
              <c:strCache>
                <c:ptCount val="3"/>
                <c:pt idx="0">
                  <c:v>0 day</c:v>
                </c:pt>
                <c:pt idx="1">
                  <c:v>160 day</c:v>
                </c:pt>
                <c:pt idx="2">
                  <c:v>220 day</c:v>
                </c:pt>
              </c:strCache>
            </c:strRef>
          </c:cat>
          <c:val>
            <c:numRef>
              <c:f>'[_TESIS Juan Carlos.xlsx]GRAFICOS'!$B$142:$D$142</c:f>
              <c:numCache>
                <c:formatCode>General</c:formatCode>
                <c:ptCount val="3"/>
                <c:pt idx="0">
                  <c:v>28.83</c:v>
                </c:pt>
                <c:pt idx="1">
                  <c:v>23.87</c:v>
                </c:pt>
                <c:pt idx="2">
                  <c:v>6.9</c:v>
                </c:pt>
              </c:numCache>
            </c:numRef>
          </c:val>
        </c:ser>
        <c:ser>
          <c:idx val="3"/>
          <c:order val="3"/>
          <c:tx>
            <c:strRef>
              <c:f>'[_TESIS Juan Carlos.xlsx]GRAFICOS'!$A$143</c:f>
              <c:strCache>
                <c:ptCount val="1"/>
                <c:pt idx="0">
                  <c:v>T4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'[_TESIS Juan Carlos.xlsx]GRAFICOS'!$B$139:$D$139</c:f>
              <c:strCache>
                <c:ptCount val="3"/>
                <c:pt idx="0">
                  <c:v>0 day</c:v>
                </c:pt>
                <c:pt idx="1">
                  <c:v>160 day</c:v>
                </c:pt>
                <c:pt idx="2">
                  <c:v>220 day</c:v>
                </c:pt>
              </c:strCache>
            </c:strRef>
          </c:cat>
          <c:val>
            <c:numRef>
              <c:f>'[_TESIS Juan Carlos.xlsx]GRAFICOS'!$B$143:$D$143</c:f>
              <c:numCache>
                <c:formatCode>General</c:formatCode>
                <c:ptCount val="3"/>
                <c:pt idx="0">
                  <c:v>17.37</c:v>
                </c:pt>
                <c:pt idx="1">
                  <c:v>30.37</c:v>
                </c:pt>
                <c:pt idx="2">
                  <c:v>15.13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gapDepth val="75"/>
        <c:shape val="box"/>
        <c:axId val="96461824"/>
        <c:axId val="33660224"/>
        <c:axId val="0"/>
      </c:bar3DChart>
      <c:catAx>
        <c:axId val="964618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400"/>
                </a:pPr>
                <a:r>
                  <a:rPr lang="en-US" sz="2400"/>
                  <a:t>Sampling Time</a:t>
                </a:r>
              </a:p>
            </c:rich>
          </c:tx>
          <c:layout/>
          <c:overlay val="0"/>
        </c:title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33660224"/>
        <c:crosses val="autoZero"/>
        <c:auto val="1"/>
        <c:lblAlgn val="ctr"/>
        <c:lblOffset val="100"/>
        <c:noMultiLvlLbl val="0"/>
      </c:catAx>
      <c:valAx>
        <c:axId val="3366022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2400"/>
                </a:pPr>
                <a:r>
                  <a:rPr lang="en-US" sz="2400"/>
                  <a:t>Potentially Mineralizable</a:t>
                </a:r>
              </a:p>
              <a:p>
                <a:pPr>
                  <a:defRPr sz="2400"/>
                </a:pPr>
                <a:r>
                  <a:rPr lang="en-US" sz="2400"/>
                  <a:t>Nitrogen (kg/ha)</a:t>
                </a:r>
              </a:p>
            </c:rich>
          </c:tx>
          <c:layout>
            <c:manualLayout>
              <c:xMode val="edge"/>
              <c:yMode val="edge"/>
              <c:x val="1.4671740104975671E-2"/>
              <c:y val="0.1902284503519964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9646182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4127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4127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6F1EA65D-B192-424B-BAFF-9DE9275D2864}" type="datetimeFigureOut">
              <a:rPr lang="es-ES"/>
              <a:pPr>
                <a:defRPr/>
              </a:pPr>
              <a:t>08/05/2014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696913"/>
            <a:ext cx="2854325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414838"/>
            <a:ext cx="5486400" cy="4184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4127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 b="0"/>
            </a:lvl1pPr>
          </a:lstStyle>
          <a:p>
            <a:fld id="{45F21186-AB13-41AD-B329-C8BE14B98CAD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9737316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90575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93700" algn="l" defTabSz="790575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90575" algn="l" defTabSz="790575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184275" algn="l" defTabSz="790575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585913" algn="l" defTabSz="790575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986712" algn="l" defTabSz="79468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384059" algn="l" defTabSz="79468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781400" algn="l" defTabSz="79468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3178742" algn="l" defTabSz="79468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altLang="en-US" smtClean="0"/>
          </a:p>
        </p:txBody>
      </p:sp>
      <p:sp>
        <p:nvSpPr>
          <p:cNvPr id="4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8177E483-CAE2-43A6-811F-678614EF3D0B}" type="slidenum">
              <a:rPr lang="es-ES" altLang="en-US" sz="1200">
                <a:latin typeface="Arial" charset="0"/>
              </a:rPr>
              <a:pPr>
                <a:spcBef>
                  <a:spcPct val="0"/>
                </a:spcBef>
              </a:pPr>
              <a:t>1</a:t>
            </a:fld>
            <a:endParaRPr lang="es-ES" altLang="en-US" sz="120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430304" y="12303225"/>
            <a:ext cx="27543443" cy="848939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60608" y="22442811"/>
            <a:ext cx="22682835" cy="101212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962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925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888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851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813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7765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739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702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00BDF-C6C3-4E28-BBA4-FF601C91707B}" type="datetimeFigureOut">
              <a:rPr lang="es-ES"/>
              <a:pPr>
                <a:defRPr/>
              </a:pPr>
              <a:t>08/05/2014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D8F7C0-6CE5-4423-BF4B-41D3D6237CA1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2480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0F7CE-3C8A-45F0-8EB1-261BB857A2B5}" type="datetimeFigureOut">
              <a:rPr lang="es-ES"/>
              <a:pPr>
                <a:defRPr/>
              </a:pPr>
              <a:t>08/05/2014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EC055F-BD65-4CCE-864C-27C051E373BC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218998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23492936" y="1586048"/>
            <a:ext cx="7290912" cy="3379255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620202" y="1586048"/>
            <a:ext cx="21332667" cy="3379255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FCA98-E706-4081-A996-C47F9E86E5E9}" type="datetimeFigureOut">
              <a:rPr lang="es-ES"/>
              <a:pPr>
                <a:defRPr/>
              </a:pPr>
              <a:t>08/05/2014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B56A74-483C-4B09-86E0-E33D763AE58A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47143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8CC42-A50C-48FC-9211-06D21D4BF632}" type="datetimeFigureOut">
              <a:rPr lang="es-ES"/>
              <a:pPr>
                <a:defRPr/>
              </a:pPr>
              <a:t>08/05/2014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2388FD-C187-4263-AB28-1822A3EC2E5D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822293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9698" y="25449855"/>
            <a:ext cx="27543443" cy="7865984"/>
          </a:xfrm>
        </p:spPr>
        <p:txBody>
          <a:bodyPr anchor="t"/>
          <a:lstStyle>
            <a:lvl1pPr algn="l">
              <a:defRPr sz="172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59698" y="16786288"/>
            <a:ext cx="27543443" cy="8663580"/>
          </a:xfrm>
        </p:spPr>
        <p:txBody>
          <a:bodyPr anchor="b"/>
          <a:lstStyle>
            <a:lvl1pPr marL="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1pPr>
            <a:lvl2pPr marL="1962754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2pPr>
            <a:lvl3pPr marL="3925511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3pPr>
            <a:lvl4pPr marL="5888264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4pPr>
            <a:lvl5pPr marL="7851022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5pPr>
            <a:lvl6pPr marL="9813771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6pPr>
            <a:lvl7pPr marL="11776529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7pPr>
            <a:lvl8pPr marL="13739282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8pPr>
            <a:lvl9pPr marL="15702036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AD905-5A27-466B-A269-54A4A5BDABA0}" type="datetimeFigureOut">
              <a:rPr lang="es-ES"/>
              <a:pPr>
                <a:defRPr/>
              </a:pPr>
              <a:t>08/05/2014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582C5D-A938-4016-82A0-85402D2BDCAA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007699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620202" y="9241163"/>
            <a:ext cx="14311789" cy="26137436"/>
          </a:xfrm>
        </p:spPr>
        <p:txBody>
          <a:bodyPr/>
          <a:lstStyle>
            <a:lvl1pPr>
              <a:defRPr sz="12000"/>
            </a:lvl1pPr>
            <a:lvl2pPr>
              <a:defRPr sz="104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6472059" y="9241163"/>
            <a:ext cx="14311789" cy="26137436"/>
          </a:xfrm>
        </p:spPr>
        <p:txBody>
          <a:bodyPr/>
          <a:lstStyle>
            <a:lvl1pPr>
              <a:defRPr sz="12000"/>
            </a:lvl1pPr>
            <a:lvl2pPr>
              <a:defRPr sz="104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0C640-66BF-4ABD-971D-A420BEDCC887}" type="datetimeFigureOut">
              <a:rPr lang="es-ES"/>
              <a:pPr>
                <a:defRPr/>
              </a:pPr>
              <a:t>08/05/2014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0D5C0A-3A02-4985-A011-B4062A7A8DD8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933079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20220" y="8865283"/>
            <a:ext cx="14317416" cy="3694627"/>
          </a:xfrm>
        </p:spPr>
        <p:txBody>
          <a:bodyPr anchor="b"/>
          <a:lstStyle>
            <a:lvl1pPr marL="0" indent="0">
              <a:buNone/>
              <a:defRPr sz="10400" b="1"/>
            </a:lvl1pPr>
            <a:lvl2pPr marL="1962754" indent="0">
              <a:buNone/>
              <a:defRPr sz="8600" b="1"/>
            </a:lvl2pPr>
            <a:lvl3pPr marL="3925511" indent="0">
              <a:buNone/>
              <a:defRPr sz="7700" b="1"/>
            </a:lvl3pPr>
            <a:lvl4pPr marL="5888264" indent="0">
              <a:buNone/>
              <a:defRPr sz="6900" b="1"/>
            </a:lvl4pPr>
            <a:lvl5pPr marL="7851022" indent="0">
              <a:buNone/>
              <a:defRPr sz="6900" b="1"/>
            </a:lvl5pPr>
            <a:lvl6pPr marL="9813771" indent="0">
              <a:buNone/>
              <a:defRPr sz="6900" b="1"/>
            </a:lvl6pPr>
            <a:lvl7pPr marL="11776529" indent="0">
              <a:buNone/>
              <a:defRPr sz="6900" b="1"/>
            </a:lvl7pPr>
            <a:lvl8pPr marL="13739282" indent="0">
              <a:buNone/>
              <a:defRPr sz="6900" b="1"/>
            </a:lvl8pPr>
            <a:lvl9pPr marL="15702036" indent="0">
              <a:buNone/>
              <a:defRPr sz="69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620220" y="12559903"/>
            <a:ext cx="14317416" cy="22818688"/>
          </a:xfrm>
        </p:spPr>
        <p:txBody>
          <a:bodyPr/>
          <a:lstStyle>
            <a:lvl1pPr>
              <a:defRPr sz="10400"/>
            </a:lvl1pPr>
            <a:lvl2pPr>
              <a:defRPr sz="8600"/>
            </a:lvl2pPr>
            <a:lvl3pPr>
              <a:defRPr sz="77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6460826" y="8865283"/>
            <a:ext cx="14323039" cy="3694627"/>
          </a:xfrm>
        </p:spPr>
        <p:txBody>
          <a:bodyPr anchor="b"/>
          <a:lstStyle>
            <a:lvl1pPr marL="0" indent="0">
              <a:buNone/>
              <a:defRPr sz="10400" b="1"/>
            </a:lvl1pPr>
            <a:lvl2pPr marL="1962754" indent="0">
              <a:buNone/>
              <a:defRPr sz="8600" b="1"/>
            </a:lvl2pPr>
            <a:lvl3pPr marL="3925511" indent="0">
              <a:buNone/>
              <a:defRPr sz="7700" b="1"/>
            </a:lvl3pPr>
            <a:lvl4pPr marL="5888264" indent="0">
              <a:buNone/>
              <a:defRPr sz="6900" b="1"/>
            </a:lvl4pPr>
            <a:lvl5pPr marL="7851022" indent="0">
              <a:buNone/>
              <a:defRPr sz="6900" b="1"/>
            </a:lvl5pPr>
            <a:lvl6pPr marL="9813771" indent="0">
              <a:buNone/>
              <a:defRPr sz="6900" b="1"/>
            </a:lvl6pPr>
            <a:lvl7pPr marL="11776529" indent="0">
              <a:buNone/>
              <a:defRPr sz="6900" b="1"/>
            </a:lvl7pPr>
            <a:lvl8pPr marL="13739282" indent="0">
              <a:buNone/>
              <a:defRPr sz="6900" b="1"/>
            </a:lvl8pPr>
            <a:lvl9pPr marL="15702036" indent="0">
              <a:buNone/>
              <a:defRPr sz="69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6460826" y="12559903"/>
            <a:ext cx="14323039" cy="22818688"/>
          </a:xfrm>
        </p:spPr>
        <p:txBody>
          <a:bodyPr/>
          <a:lstStyle>
            <a:lvl1pPr>
              <a:defRPr sz="10400"/>
            </a:lvl1pPr>
            <a:lvl2pPr>
              <a:defRPr sz="8600"/>
            </a:lvl2pPr>
            <a:lvl3pPr>
              <a:defRPr sz="77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C1C16-2BAA-49C9-89A1-22FFC7997CD9}" type="datetimeFigureOut">
              <a:rPr lang="es-ES"/>
              <a:pPr>
                <a:defRPr/>
              </a:pPr>
              <a:t>08/05/2014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C437EF-250F-40DA-A527-1FDEA3A2C6E2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0714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2AB75-E43A-4BEC-8E6B-FB9655792073}" type="datetimeFigureOut">
              <a:rPr lang="es-ES"/>
              <a:pPr>
                <a:defRPr/>
              </a:pPr>
              <a:t>08/05/2014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4645D7-9A20-4208-8A8F-03C1B48BEBBE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259350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3AF04-20C9-46A3-90B0-F301E956B88D}" type="datetimeFigureOut">
              <a:rPr lang="es-ES"/>
              <a:pPr>
                <a:defRPr/>
              </a:pPr>
              <a:t>08/05/2014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C5952A-923B-4068-AA37-C5C6905DCA2F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9799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20220" y="1576867"/>
            <a:ext cx="10660710" cy="6710840"/>
          </a:xfrm>
        </p:spPr>
        <p:txBody>
          <a:bodyPr anchor="b"/>
          <a:lstStyle>
            <a:lvl1pPr algn="l">
              <a:defRPr sz="8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669094" y="1576884"/>
            <a:ext cx="18114766" cy="33801729"/>
          </a:xfrm>
        </p:spPr>
        <p:txBody>
          <a:bodyPr/>
          <a:lstStyle>
            <a:lvl1pPr>
              <a:defRPr sz="13700"/>
            </a:lvl1pPr>
            <a:lvl2pPr>
              <a:defRPr sz="12000"/>
            </a:lvl2pPr>
            <a:lvl3pPr>
              <a:defRPr sz="104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20220" y="8287711"/>
            <a:ext cx="10660710" cy="27090889"/>
          </a:xfrm>
        </p:spPr>
        <p:txBody>
          <a:bodyPr/>
          <a:lstStyle>
            <a:lvl1pPr marL="0" indent="0">
              <a:buNone/>
              <a:defRPr sz="6000"/>
            </a:lvl1pPr>
            <a:lvl2pPr marL="1962754" indent="0">
              <a:buNone/>
              <a:defRPr sz="5100"/>
            </a:lvl2pPr>
            <a:lvl3pPr marL="3925511" indent="0">
              <a:buNone/>
              <a:defRPr sz="4300"/>
            </a:lvl3pPr>
            <a:lvl4pPr marL="5888264" indent="0">
              <a:buNone/>
              <a:defRPr sz="3900"/>
            </a:lvl4pPr>
            <a:lvl5pPr marL="7851022" indent="0">
              <a:buNone/>
              <a:defRPr sz="3900"/>
            </a:lvl5pPr>
            <a:lvl6pPr marL="9813771" indent="0">
              <a:buNone/>
              <a:defRPr sz="3900"/>
            </a:lvl6pPr>
            <a:lvl7pPr marL="11776529" indent="0">
              <a:buNone/>
              <a:defRPr sz="3900"/>
            </a:lvl7pPr>
            <a:lvl8pPr marL="13739282" indent="0">
              <a:buNone/>
              <a:defRPr sz="3900"/>
            </a:lvl8pPr>
            <a:lvl9pPr marL="15702036" indent="0">
              <a:buNone/>
              <a:defRPr sz="3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D4BBA-A0C2-47AA-9784-1E86C87187D9}" type="datetimeFigureOut">
              <a:rPr lang="es-ES"/>
              <a:pPr>
                <a:defRPr/>
              </a:pPr>
              <a:t>08/05/2014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E4EDDA-7F85-4BEB-8F22-8EC76775E6B6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904339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351421" y="27723465"/>
            <a:ext cx="19442430" cy="3272914"/>
          </a:xfrm>
        </p:spPr>
        <p:txBody>
          <a:bodyPr anchor="b"/>
          <a:lstStyle>
            <a:lvl1pPr algn="l">
              <a:defRPr sz="8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351421" y="3538774"/>
            <a:ext cx="19442430" cy="23762970"/>
          </a:xfrm>
        </p:spPr>
        <p:txBody>
          <a:bodyPr lIns="392548" tIns="196279" rIns="392548" bIns="196279" rtlCol="0">
            <a:normAutofit/>
          </a:bodyPr>
          <a:lstStyle>
            <a:lvl1pPr marL="0" indent="0">
              <a:buNone/>
              <a:defRPr sz="13700"/>
            </a:lvl1pPr>
            <a:lvl2pPr marL="1962754" indent="0">
              <a:buNone/>
              <a:defRPr sz="12000"/>
            </a:lvl2pPr>
            <a:lvl3pPr marL="3925511" indent="0">
              <a:buNone/>
              <a:defRPr sz="10400"/>
            </a:lvl3pPr>
            <a:lvl4pPr marL="5888264" indent="0">
              <a:buNone/>
              <a:defRPr sz="8600"/>
            </a:lvl4pPr>
            <a:lvl5pPr marL="7851022" indent="0">
              <a:buNone/>
              <a:defRPr sz="8600"/>
            </a:lvl5pPr>
            <a:lvl6pPr marL="9813771" indent="0">
              <a:buNone/>
              <a:defRPr sz="8600"/>
            </a:lvl6pPr>
            <a:lvl7pPr marL="11776529" indent="0">
              <a:buNone/>
              <a:defRPr sz="8600"/>
            </a:lvl7pPr>
            <a:lvl8pPr marL="13739282" indent="0">
              <a:buNone/>
              <a:defRPr sz="8600"/>
            </a:lvl8pPr>
            <a:lvl9pPr marL="15702036" indent="0">
              <a:buNone/>
              <a:defRPr sz="86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351421" y="30996379"/>
            <a:ext cx="19442430" cy="4648077"/>
          </a:xfrm>
        </p:spPr>
        <p:txBody>
          <a:bodyPr/>
          <a:lstStyle>
            <a:lvl1pPr marL="0" indent="0">
              <a:buNone/>
              <a:defRPr sz="6000"/>
            </a:lvl1pPr>
            <a:lvl2pPr marL="1962754" indent="0">
              <a:buNone/>
              <a:defRPr sz="5100"/>
            </a:lvl2pPr>
            <a:lvl3pPr marL="3925511" indent="0">
              <a:buNone/>
              <a:defRPr sz="4300"/>
            </a:lvl3pPr>
            <a:lvl4pPr marL="5888264" indent="0">
              <a:buNone/>
              <a:defRPr sz="3900"/>
            </a:lvl4pPr>
            <a:lvl5pPr marL="7851022" indent="0">
              <a:buNone/>
              <a:defRPr sz="3900"/>
            </a:lvl5pPr>
            <a:lvl6pPr marL="9813771" indent="0">
              <a:buNone/>
              <a:defRPr sz="3900"/>
            </a:lvl6pPr>
            <a:lvl7pPr marL="11776529" indent="0">
              <a:buNone/>
              <a:defRPr sz="3900"/>
            </a:lvl7pPr>
            <a:lvl8pPr marL="13739282" indent="0">
              <a:buNone/>
              <a:defRPr sz="3900"/>
            </a:lvl8pPr>
            <a:lvl9pPr marL="15702036" indent="0">
              <a:buNone/>
              <a:defRPr sz="3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246BA-F811-4097-B33D-7939E612FD7A}" type="datetimeFigureOut">
              <a:rPr lang="es-ES"/>
              <a:pPr>
                <a:defRPr/>
              </a:pPr>
              <a:t>08/05/2014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605462-63FB-452E-8D42-530164012C83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878803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1620838" y="1585913"/>
            <a:ext cx="29162375" cy="660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92505" tIns="196257" rIns="392505" bIns="19625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1620838" y="9242425"/>
            <a:ext cx="29162375" cy="261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92505" tIns="196257" rIns="392505" bIns="1962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 bwMode="auto">
          <a:xfrm>
            <a:off x="1620838" y="36704588"/>
            <a:ext cx="75596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92505" tIns="196257" rIns="392505" bIns="196257" numCol="1" anchor="ctr" anchorCtr="0" compatLnSpc="1">
            <a:prstTxWarp prst="textNoShape">
              <a:avLst/>
            </a:prstTxWarp>
          </a:bodyPr>
          <a:lstStyle>
            <a:lvl1pPr defTabSz="3918447" eaLnBrk="1" hangingPunct="1">
              <a:defRPr sz="51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71EC4EF-F75D-4031-A1C8-4A96E628EA7B}" type="datetimeFigureOut">
              <a:rPr lang="es-ES"/>
              <a:pPr>
                <a:defRPr/>
              </a:pPr>
              <a:t>08/05/2014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 bwMode="auto">
          <a:xfrm>
            <a:off x="11071225" y="36704588"/>
            <a:ext cx="102616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92505" tIns="196257" rIns="392505" bIns="196257" numCol="1" anchor="ctr" anchorCtr="0" compatLnSpc="1">
            <a:prstTxWarp prst="textNoShape">
              <a:avLst/>
            </a:prstTxWarp>
          </a:bodyPr>
          <a:lstStyle>
            <a:lvl1pPr algn="ctr" defTabSz="3918447" eaLnBrk="1" hangingPunct="1">
              <a:defRPr sz="51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 bwMode="auto">
          <a:xfrm>
            <a:off x="23223538" y="36704588"/>
            <a:ext cx="75596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92505" tIns="196257" rIns="392505" bIns="196257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51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1B733FC5-BA61-479A-9CCF-7871A14AB882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917950" rtl="0" eaLnBrk="0" fontAlgn="base" hangingPunct="0">
        <a:spcBef>
          <a:spcPct val="0"/>
        </a:spcBef>
        <a:spcAft>
          <a:spcPct val="0"/>
        </a:spcAft>
        <a:defRPr sz="18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3917950" rtl="0" eaLnBrk="0" fontAlgn="base" hangingPunct="0">
        <a:spcBef>
          <a:spcPct val="0"/>
        </a:spcBef>
        <a:spcAft>
          <a:spcPct val="0"/>
        </a:spcAft>
        <a:defRPr sz="18900">
          <a:solidFill>
            <a:schemeClr val="tx1"/>
          </a:solidFill>
          <a:latin typeface="Calibri" pitchFamily="34" charset="0"/>
        </a:defRPr>
      </a:lvl2pPr>
      <a:lvl3pPr algn="ctr" defTabSz="3917950" rtl="0" eaLnBrk="0" fontAlgn="base" hangingPunct="0">
        <a:spcBef>
          <a:spcPct val="0"/>
        </a:spcBef>
        <a:spcAft>
          <a:spcPct val="0"/>
        </a:spcAft>
        <a:defRPr sz="18900">
          <a:solidFill>
            <a:schemeClr val="tx1"/>
          </a:solidFill>
          <a:latin typeface="Calibri" pitchFamily="34" charset="0"/>
        </a:defRPr>
      </a:lvl3pPr>
      <a:lvl4pPr algn="ctr" defTabSz="3917950" rtl="0" eaLnBrk="0" fontAlgn="base" hangingPunct="0">
        <a:spcBef>
          <a:spcPct val="0"/>
        </a:spcBef>
        <a:spcAft>
          <a:spcPct val="0"/>
        </a:spcAft>
        <a:defRPr sz="18900">
          <a:solidFill>
            <a:schemeClr val="tx1"/>
          </a:solidFill>
          <a:latin typeface="Calibri" pitchFamily="34" charset="0"/>
        </a:defRPr>
      </a:lvl4pPr>
      <a:lvl5pPr algn="ctr" defTabSz="3917950" rtl="0" eaLnBrk="0" fontAlgn="base" hangingPunct="0">
        <a:spcBef>
          <a:spcPct val="0"/>
        </a:spcBef>
        <a:spcAft>
          <a:spcPct val="0"/>
        </a:spcAft>
        <a:defRPr sz="18900">
          <a:solidFill>
            <a:schemeClr val="tx1"/>
          </a:solidFill>
          <a:latin typeface="Calibri" pitchFamily="34" charset="0"/>
        </a:defRPr>
      </a:lvl5pPr>
      <a:lvl6pPr marL="397342" algn="ctr" defTabSz="3925141" rtl="0" fontAlgn="base">
        <a:spcBef>
          <a:spcPct val="0"/>
        </a:spcBef>
        <a:spcAft>
          <a:spcPct val="0"/>
        </a:spcAft>
        <a:defRPr sz="18900">
          <a:solidFill>
            <a:schemeClr val="tx1"/>
          </a:solidFill>
          <a:latin typeface="Calibri" pitchFamily="34" charset="0"/>
        </a:defRPr>
      </a:lvl6pPr>
      <a:lvl7pPr marL="794688" algn="ctr" defTabSz="3925141" rtl="0" fontAlgn="base">
        <a:spcBef>
          <a:spcPct val="0"/>
        </a:spcBef>
        <a:spcAft>
          <a:spcPct val="0"/>
        </a:spcAft>
        <a:defRPr sz="18900">
          <a:solidFill>
            <a:schemeClr val="tx1"/>
          </a:solidFill>
          <a:latin typeface="Calibri" pitchFamily="34" charset="0"/>
        </a:defRPr>
      </a:lvl7pPr>
      <a:lvl8pPr marL="1192029" algn="ctr" defTabSz="3925141" rtl="0" fontAlgn="base">
        <a:spcBef>
          <a:spcPct val="0"/>
        </a:spcBef>
        <a:spcAft>
          <a:spcPct val="0"/>
        </a:spcAft>
        <a:defRPr sz="18900">
          <a:solidFill>
            <a:schemeClr val="tx1"/>
          </a:solidFill>
          <a:latin typeface="Calibri" pitchFamily="34" charset="0"/>
        </a:defRPr>
      </a:lvl8pPr>
      <a:lvl9pPr marL="1589371" algn="ctr" defTabSz="3925141" rtl="0" fontAlgn="base">
        <a:spcBef>
          <a:spcPct val="0"/>
        </a:spcBef>
        <a:spcAft>
          <a:spcPct val="0"/>
        </a:spcAft>
        <a:defRPr sz="18900">
          <a:solidFill>
            <a:schemeClr val="tx1"/>
          </a:solidFill>
          <a:latin typeface="Calibri" pitchFamily="34" charset="0"/>
        </a:defRPr>
      </a:lvl9pPr>
    </p:titleStyle>
    <p:bodyStyle>
      <a:lvl1pPr marL="1463675" indent="-1463675" algn="l" defTabSz="391795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3700" kern="1200">
          <a:solidFill>
            <a:schemeClr val="tx1"/>
          </a:solidFill>
          <a:latin typeface="+mn-lt"/>
          <a:ea typeface="+mn-ea"/>
          <a:cs typeface="+mn-cs"/>
        </a:defRPr>
      </a:lvl1pPr>
      <a:lvl2pPr marL="3181350" indent="-1217613" algn="l" defTabSz="391795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0" kern="1200">
          <a:solidFill>
            <a:schemeClr val="tx1"/>
          </a:solidFill>
          <a:latin typeface="+mn-lt"/>
          <a:ea typeface="+mn-ea"/>
          <a:cs typeface="+mn-cs"/>
        </a:defRPr>
      </a:lvl2pPr>
      <a:lvl3pPr marL="4899025" indent="-973138" algn="l" defTabSz="391795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400" kern="1200">
          <a:solidFill>
            <a:schemeClr val="tx1"/>
          </a:solidFill>
          <a:latin typeface="+mn-lt"/>
          <a:ea typeface="+mn-ea"/>
          <a:cs typeface="+mn-cs"/>
        </a:defRPr>
      </a:lvl3pPr>
      <a:lvl4pPr marL="6862763" indent="-979488" algn="l" defTabSz="391795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26500" indent="-973138" algn="l" defTabSz="391795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95150" indent="-981379" algn="l" defTabSz="3925511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757907" indent="-981379" algn="l" defTabSz="3925511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20661" indent="-981379" algn="l" defTabSz="3925511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683414" indent="-981379" algn="l" defTabSz="3925511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925511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1pPr>
      <a:lvl2pPr marL="1962754" algn="l" defTabSz="3925511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2pPr>
      <a:lvl3pPr marL="3925511" algn="l" defTabSz="3925511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888264" algn="l" defTabSz="3925511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4pPr>
      <a:lvl5pPr marL="7851022" algn="l" defTabSz="3925511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5pPr>
      <a:lvl6pPr marL="9813771" algn="l" defTabSz="3925511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6pPr>
      <a:lvl7pPr marL="11776529" algn="l" defTabSz="3925511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7pPr>
      <a:lvl8pPr marL="13739282" algn="l" defTabSz="3925511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8pPr>
      <a:lvl9pPr marL="15702036" algn="l" defTabSz="3925511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hyperlink" Target="http://www.oired.vt.edu/sanremcrsp/" TargetMode="External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7.jpeg"/><Relationship Id="rId5" Type="http://schemas.openxmlformats.org/officeDocument/2006/relationships/image" Target="../media/image3.png"/><Relationship Id="rId10" Type="http://schemas.openxmlformats.org/officeDocument/2006/relationships/chart" Target="../charts/chart1.xml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547688" y="12169775"/>
            <a:ext cx="11228387" cy="6877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lIns="154562" tIns="196257" rIns="154562" bIns="196257"/>
          <a:lstStyle/>
          <a:p>
            <a:pPr algn="just" defTabSz="4430313">
              <a:buClr>
                <a:schemeClr val="bg2"/>
              </a:buClr>
              <a:buSzPct val="75000"/>
              <a:defRPr/>
            </a:pPr>
            <a:r>
              <a:rPr lang="es-HN" sz="3600" b="0" dirty="0">
                <a:latin typeface="Arial Narrow" pitchFamily="34" charset="0"/>
              </a:rPr>
              <a:t>The </a:t>
            </a:r>
            <a:r>
              <a:rPr lang="es-HN" sz="3600" b="0" dirty="0" err="1">
                <a:latin typeface="Arial Narrow" pitchFamily="34" charset="0"/>
              </a:rPr>
              <a:t>population</a:t>
            </a:r>
            <a:r>
              <a:rPr lang="es-HN" sz="3600" b="0" dirty="0">
                <a:latin typeface="Arial Narrow" pitchFamily="34" charset="0"/>
              </a:rPr>
              <a:t> of </a:t>
            </a:r>
            <a:r>
              <a:rPr lang="es-HN" sz="3600" b="0" dirty="0" err="1">
                <a:latin typeface="Arial Narrow" pitchFamily="34" charset="0"/>
              </a:rPr>
              <a:t>the</a:t>
            </a:r>
            <a:r>
              <a:rPr lang="es-HN" sz="3600" b="0" dirty="0">
                <a:latin typeface="Arial Narrow" pitchFamily="34" charset="0"/>
              </a:rPr>
              <a:t> Alumbre </a:t>
            </a:r>
            <a:r>
              <a:rPr lang="es-HN" sz="3600" b="0" dirty="0" err="1">
                <a:latin typeface="Arial Narrow" pitchFamily="34" charset="0"/>
              </a:rPr>
              <a:t>river</a:t>
            </a:r>
            <a:r>
              <a:rPr lang="es-HN" sz="3600" b="0" dirty="0">
                <a:latin typeface="Arial Narrow" pitchFamily="34" charset="0"/>
              </a:rPr>
              <a:t> sub-</a:t>
            </a:r>
            <a:r>
              <a:rPr lang="es-HN" sz="3600" b="0" dirty="0" err="1">
                <a:latin typeface="Arial Narrow" pitchFamily="34" charset="0"/>
              </a:rPr>
              <a:t>watershed</a:t>
            </a:r>
            <a:r>
              <a:rPr lang="es-HN" sz="3600" b="0" dirty="0">
                <a:latin typeface="Arial Narrow" pitchFamily="34" charset="0"/>
              </a:rPr>
              <a:t> in </a:t>
            </a:r>
            <a:r>
              <a:rPr lang="es-HN" sz="3600" b="0" dirty="0" err="1">
                <a:latin typeface="Arial Narrow" pitchFamily="34" charset="0"/>
              </a:rPr>
              <a:t>Bolivar</a:t>
            </a:r>
            <a:r>
              <a:rPr lang="es-HN" sz="3600" b="0" dirty="0">
                <a:latin typeface="Arial Narrow" pitchFamily="34" charset="0"/>
              </a:rPr>
              <a:t>, Ecuador (Fig. 1) </a:t>
            </a:r>
            <a:r>
              <a:rPr lang="es-HN" sz="3600" b="0" dirty="0" err="1">
                <a:latin typeface="Arial Narrow" pitchFamily="34" charset="0"/>
              </a:rPr>
              <a:t>is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increasingly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invading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fragile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areas</a:t>
            </a:r>
            <a:r>
              <a:rPr lang="es-HN" sz="3600" b="0" dirty="0">
                <a:latin typeface="Arial Narrow" pitchFamily="34" charset="0"/>
              </a:rPr>
              <a:t> of </a:t>
            </a:r>
            <a:r>
              <a:rPr lang="es-HN" sz="3600" b="0" dirty="0" err="1">
                <a:latin typeface="Arial Narrow" pitchFamily="34" charset="0"/>
              </a:rPr>
              <a:t>the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high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plains</a:t>
            </a:r>
            <a:r>
              <a:rPr lang="es-HN" sz="3600" b="0" dirty="0">
                <a:latin typeface="Arial Narrow" pitchFamily="34" charset="0"/>
              </a:rPr>
              <a:t> of </a:t>
            </a:r>
            <a:r>
              <a:rPr lang="es-HN" sz="3600" b="0" dirty="0" err="1">
                <a:latin typeface="Arial Narrow" pitchFamily="34" charset="0"/>
              </a:rPr>
              <a:t>the</a:t>
            </a:r>
            <a:r>
              <a:rPr lang="es-HN" sz="3600" b="0" dirty="0">
                <a:latin typeface="Arial Narrow" pitchFamily="34" charset="0"/>
              </a:rPr>
              <a:t> Andes (</a:t>
            </a:r>
            <a:r>
              <a:rPr lang="es-HN" sz="3600" b="0" dirty="0" err="1">
                <a:latin typeface="Arial Narrow" pitchFamily="34" charset="0"/>
              </a:rPr>
              <a:t>the</a:t>
            </a:r>
            <a:r>
              <a:rPr lang="es-HN" sz="3600" b="0" dirty="0">
                <a:latin typeface="Arial Narrow" pitchFamily="34" charset="0"/>
              </a:rPr>
              <a:t> paramo).  </a:t>
            </a:r>
            <a:r>
              <a:rPr lang="es-HN" sz="3600" b="0" dirty="0" err="1">
                <a:latin typeface="Arial Narrow" pitchFamily="34" charset="0"/>
              </a:rPr>
              <a:t>This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expansion</a:t>
            </a:r>
            <a:r>
              <a:rPr lang="es-HN" sz="3600" b="0" dirty="0">
                <a:latin typeface="Arial Narrow" pitchFamily="34" charset="0"/>
              </a:rPr>
              <a:t> of </a:t>
            </a:r>
            <a:r>
              <a:rPr lang="es-HN" sz="3600" b="0" dirty="0" err="1">
                <a:latin typeface="Arial Narrow" pitchFamily="34" charset="0"/>
              </a:rPr>
              <a:t>the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agricultural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frontier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is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associated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with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environmental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damages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such</a:t>
            </a:r>
            <a:r>
              <a:rPr lang="es-HN" sz="3600" b="0" dirty="0">
                <a:latin typeface="Arial Narrow" pitchFamily="34" charset="0"/>
              </a:rPr>
              <a:t> as </a:t>
            </a:r>
            <a:r>
              <a:rPr lang="es-HN" sz="3600" b="0" dirty="0" err="1">
                <a:latin typeface="Arial Narrow" pitchFamily="34" charset="0"/>
              </a:rPr>
              <a:t>less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water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availability</a:t>
            </a:r>
            <a:r>
              <a:rPr lang="es-HN" sz="3600" b="0" dirty="0">
                <a:latin typeface="Arial Narrow" pitchFamily="34" charset="0"/>
              </a:rPr>
              <a:t>, </a:t>
            </a:r>
            <a:r>
              <a:rPr lang="es-HN" sz="3600" b="0" dirty="0" err="1">
                <a:latin typeface="Arial Narrow" pitchFamily="34" charset="0"/>
              </a:rPr>
              <a:t>loss</a:t>
            </a:r>
            <a:r>
              <a:rPr lang="es-HN" sz="3600" b="0" dirty="0">
                <a:latin typeface="Arial Narrow" pitchFamily="34" charset="0"/>
              </a:rPr>
              <a:t> of </a:t>
            </a:r>
            <a:r>
              <a:rPr lang="es-HN" sz="3600" b="0" dirty="0" err="1">
                <a:latin typeface="Arial Narrow" pitchFamily="34" charset="0"/>
              </a:rPr>
              <a:t>ground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cover</a:t>
            </a:r>
            <a:r>
              <a:rPr lang="es-HN" sz="3600" b="0" dirty="0">
                <a:latin typeface="Arial Narrow" pitchFamily="34" charset="0"/>
              </a:rPr>
              <a:t> and </a:t>
            </a:r>
            <a:r>
              <a:rPr lang="es-HN" sz="3600" b="0" dirty="0" err="1">
                <a:latin typeface="Arial Narrow" pitchFamily="34" charset="0"/>
              </a:rPr>
              <a:t>forests</a:t>
            </a:r>
            <a:r>
              <a:rPr lang="es-HN" sz="3600" b="0" dirty="0">
                <a:latin typeface="Arial Narrow" pitchFamily="34" charset="0"/>
              </a:rPr>
              <a:t>, and </a:t>
            </a:r>
            <a:r>
              <a:rPr lang="es-HN" sz="3600" b="0" dirty="0" err="1">
                <a:latin typeface="Arial Narrow" pitchFamily="34" charset="0"/>
              </a:rPr>
              <a:t>increasing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soil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erosion</a:t>
            </a:r>
            <a:r>
              <a:rPr lang="es-HN" sz="3600" b="0" dirty="0">
                <a:latin typeface="Arial Narrow" pitchFamily="34" charset="0"/>
              </a:rPr>
              <a:t> (Barrera </a:t>
            </a:r>
            <a:r>
              <a:rPr lang="es-HN" sz="3600" b="0" i="1" dirty="0">
                <a:latin typeface="Arial Narrow" pitchFamily="34" charset="0"/>
              </a:rPr>
              <a:t>et al</a:t>
            </a:r>
            <a:r>
              <a:rPr lang="es-HN" sz="3600" b="0" dirty="0">
                <a:latin typeface="Arial Narrow" pitchFamily="34" charset="0"/>
              </a:rPr>
              <a:t>., 2010). </a:t>
            </a:r>
            <a:r>
              <a:rPr lang="es-HN" sz="3600" b="0" dirty="0" err="1">
                <a:latin typeface="Arial Narrow" pitchFamily="34" charset="0"/>
              </a:rPr>
              <a:t>Our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project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is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seeking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solutions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involving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increased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intensification</a:t>
            </a:r>
            <a:r>
              <a:rPr lang="es-HN" sz="3600" b="0" dirty="0">
                <a:latin typeface="Arial Narrow" pitchFamily="34" charset="0"/>
              </a:rPr>
              <a:t> at </a:t>
            </a:r>
            <a:r>
              <a:rPr lang="es-HN" sz="3600" b="0" dirty="0" err="1">
                <a:latin typeface="Arial Narrow" pitchFamily="34" charset="0"/>
              </a:rPr>
              <a:t>lower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elevations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through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environmentally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sound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conservation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agriculture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err="1">
                <a:latin typeface="Arial Narrow" pitchFamily="34" charset="0"/>
              </a:rPr>
              <a:t>practices</a:t>
            </a:r>
            <a:r>
              <a:rPr lang="es-HN" sz="3600" b="0" dirty="0">
                <a:latin typeface="Arial Narrow" pitchFamily="34" charset="0"/>
              </a:rPr>
              <a:t>.  </a:t>
            </a:r>
            <a:r>
              <a:rPr lang="es-HN" sz="3600" b="0" dirty="0" err="1">
                <a:latin typeface="Arial Narrow" pitchFamily="34" charset="0"/>
              </a:rPr>
              <a:t>The</a:t>
            </a:r>
            <a:r>
              <a:rPr lang="es-HN" sz="3600" b="0" dirty="0">
                <a:latin typeface="Arial Narrow" pitchFamily="34" charset="0"/>
              </a:rPr>
              <a:t> </a:t>
            </a:r>
            <a:r>
              <a:rPr lang="es-HN" sz="3600" b="0" dirty="0" smtClean="0">
                <a:latin typeface="Arial Narrow" pitchFamily="34" charset="0"/>
              </a:rPr>
              <a:t>INIAP-SANREM IL</a:t>
            </a:r>
            <a:r>
              <a:rPr lang="es-EC" sz="3600" b="0" dirty="0" smtClean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is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conducting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experiments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on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farmer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fields</a:t>
            </a:r>
            <a:r>
              <a:rPr lang="es-EC" sz="3600" b="0" dirty="0">
                <a:latin typeface="Arial Narrow" pitchFamily="34" charset="0"/>
              </a:rPr>
              <a:t> to </a:t>
            </a:r>
            <a:r>
              <a:rPr lang="es-EC" sz="3600" b="0" dirty="0" err="1">
                <a:latin typeface="Arial Narrow" pitchFamily="34" charset="0"/>
              </a:rPr>
              <a:t>evaluate</a:t>
            </a:r>
            <a:r>
              <a:rPr lang="es-EC" sz="3600" b="0" dirty="0">
                <a:latin typeface="Arial Narrow" pitchFamily="34" charset="0"/>
              </a:rPr>
              <a:t> CA </a:t>
            </a:r>
            <a:r>
              <a:rPr lang="es-EC" sz="3600" b="0" dirty="0" err="1">
                <a:latin typeface="Arial Narrow" pitchFamily="34" charset="0"/>
              </a:rPr>
              <a:t>practices</a:t>
            </a:r>
            <a:r>
              <a:rPr lang="es-EC" sz="3600" b="0" dirty="0">
                <a:latin typeface="Arial Narrow" pitchFamily="34" charset="0"/>
              </a:rPr>
              <a:t> in </a:t>
            </a:r>
            <a:r>
              <a:rPr lang="es-EC" sz="3600" b="0" dirty="0" err="1">
                <a:latin typeface="Arial Narrow" pitchFamily="34" charset="0"/>
              </a:rPr>
              <a:t>terms</a:t>
            </a:r>
            <a:r>
              <a:rPr lang="es-EC" sz="3600" b="0" dirty="0">
                <a:latin typeface="Arial Narrow" pitchFamily="34" charset="0"/>
              </a:rPr>
              <a:t> of </a:t>
            </a:r>
            <a:r>
              <a:rPr lang="es-EC" sz="3600" b="0" dirty="0" err="1">
                <a:latin typeface="Arial Narrow" pitchFamily="34" charset="0"/>
              </a:rPr>
              <a:t>impact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on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soil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health</a:t>
            </a:r>
            <a:r>
              <a:rPr lang="es-EC" sz="3600" b="0" dirty="0">
                <a:latin typeface="Arial Narrow" pitchFamily="34" charset="0"/>
              </a:rPr>
              <a:t>, </a:t>
            </a:r>
            <a:r>
              <a:rPr lang="es-EC" sz="3600" b="0" dirty="0" err="1">
                <a:latin typeface="Arial Narrow" pitchFamily="34" charset="0"/>
              </a:rPr>
              <a:t>productivity</a:t>
            </a:r>
            <a:r>
              <a:rPr lang="es-EC" sz="3600" b="0" dirty="0">
                <a:latin typeface="Arial Narrow" pitchFamily="34" charset="0"/>
              </a:rPr>
              <a:t> and </a:t>
            </a:r>
            <a:r>
              <a:rPr lang="es-EC" sz="3600" b="0" dirty="0" err="1">
                <a:latin typeface="Arial Narrow" pitchFamily="34" charset="0"/>
              </a:rPr>
              <a:t>their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economic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viability</a:t>
            </a:r>
            <a:r>
              <a:rPr lang="es-EC" sz="3600" b="0" dirty="0">
                <a:latin typeface="Arial Narrow" pitchFamily="34" charset="0"/>
              </a:rPr>
              <a:t>.  </a:t>
            </a:r>
            <a:r>
              <a:rPr lang="es-EC" sz="3600" b="0" dirty="0" err="1">
                <a:latin typeface="Arial Narrow" pitchFamily="34" charset="0"/>
              </a:rPr>
              <a:t>This</a:t>
            </a:r>
            <a:r>
              <a:rPr lang="es-EC" sz="3600" b="0" dirty="0">
                <a:latin typeface="Arial Narrow" pitchFamily="34" charset="0"/>
              </a:rPr>
              <a:t> poster </a:t>
            </a:r>
            <a:r>
              <a:rPr lang="es-EC" sz="3600" b="0" dirty="0" err="1">
                <a:latin typeface="Arial Narrow" pitchFamily="34" charset="0"/>
              </a:rPr>
              <a:t>presents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some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preliminary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results</a:t>
            </a:r>
            <a:r>
              <a:rPr lang="es-EC" sz="3600" b="0" dirty="0">
                <a:latin typeface="Arial Narrow" pitchFamily="34" charset="0"/>
              </a:rPr>
              <a:t>.</a:t>
            </a:r>
            <a:endParaRPr lang="es-ES" sz="3600" b="0" dirty="0">
              <a:latin typeface="Arial Narrow" pitchFamily="34" charset="0"/>
            </a:endParaRPr>
          </a:p>
        </p:txBody>
      </p:sp>
      <p:sp>
        <p:nvSpPr>
          <p:cNvPr id="3075" name="Rectangle 93"/>
          <p:cNvSpPr>
            <a:spLocks noChangeArrowheads="1"/>
          </p:cNvSpPr>
          <p:nvPr/>
        </p:nvSpPr>
        <p:spPr bwMode="auto">
          <a:xfrm>
            <a:off x="0" y="-63500"/>
            <a:ext cx="32404050" cy="281146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92505" tIns="196257" rIns="392505" bIns="196257" anchor="ctr"/>
          <a:lstStyle>
            <a:lvl1pPr>
              <a:spcBef>
                <a:spcPct val="20000"/>
              </a:spcBef>
              <a:buFont typeface="Arial" charset="0"/>
              <a:buChar char="•"/>
              <a:defRPr sz="13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0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8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C" altLang="en-US" sz="1800" b="0"/>
          </a:p>
        </p:txBody>
      </p:sp>
      <p:pic>
        <p:nvPicPr>
          <p:cNvPr id="3076" name="Picture 95" descr="Logo Virginia TEC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4550" y="531813"/>
            <a:ext cx="5235575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Rectangle 101"/>
          <p:cNvSpPr>
            <a:spLocks noChangeArrowheads="1"/>
          </p:cNvSpPr>
          <p:nvPr/>
        </p:nvSpPr>
        <p:spPr bwMode="auto">
          <a:xfrm>
            <a:off x="0" y="1953078"/>
            <a:ext cx="32404050" cy="590264"/>
          </a:xfrm>
          <a:prstGeom prst="rect">
            <a:avLst/>
          </a:prstGeom>
          <a:gradFill rotWithShape="1">
            <a:gsLst>
              <a:gs pos="0">
                <a:srgbClr val="558ED5">
                  <a:alpha val="0"/>
                </a:srgbClr>
              </a:gs>
              <a:gs pos="53000">
                <a:srgbClr val="D4DEFF">
                  <a:alpha val="53000"/>
                </a:srgbClr>
              </a:gs>
              <a:gs pos="83000">
                <a:srgbClr val="D4DEFF">
                  <a:alpha val="83000"/>
                </a:srgbClr>
              </a:gs>
              <a:gs pos="100000">
                <a:srgbClr val="96AB94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lIns="392505" tIns="196257" rIns="392505" bIns="196257" anchor="ctr"/>
          <a:lstStyle/>
          <a:p>
            <a:pPr defTabSz="39255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b="0" dirty="0">
              <a:latin typeface="+mn-lt"/>
            </a:endParaRPr>
          </a:p>
        </p:txBody>
      </p:sp>
      <p:grpSp>
        <p:nvGrpSpPr>
          <p:cNvPr id="3080" name="Text Box 20"/>
          <p:cNvGrpSpPr>
            <a:grpSpLocks/>
          </p:cNvGrpSpPr>
          <p:nvPr/>
        </p:nvGrpSpPr>
        <p:grpSpPr bwMode="auto">
          <a:xfrm>
            <a:off x="-127000" y="2519363"/>
            <a:ext cx="32531050" cy="3243262"/>
            <a:chOff x="131" y="96"/>
            <a:chExt cx="3337" cy="780"/>
          </a:xfrm>
        </p:grpSpPr>
        <p:pic>
          <p:nvPicPr>
            <p:cNvPr id="3183" name="Text Box 20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" y="461"/>
              <a:ext cx="3337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166" y="96"/>
              <a:ext cx="3281" cy="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11" tIns="45706" rIns="91411" bIns="45706">
              <a:spAutoFit/>
            </a:bodyPr>
            <a:lstStyle/>
            <a:p>
              <a:pPr algn="ctr" defTabSz="3919498" eaLnBrk="1" hangingPunct="1">
                <a:defRPr/>
              </a:pPr>
              <a:r>
                <a:rPr lang="es-EC" sz="66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Evaluation</a:t>
              </a:r>
              <a:r>
                <a:rPr lang="es-EC" sz="6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 of </a:t>
              </a:r>
              <a:r>
                <a:rPr lang="es-EC" sz="66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tillage</a:t>
              </a:r>
              <a:r>
                <a:rPr lang="es-EC" sz="6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 </a:t>
              </a:r>
              <a:r>
                <a:rPr lang="es-EC" sz="66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systems</a:t>
              </a:r>
              <a:r>
                <a:rPr lang="es-EC" sz="6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, </a:t>
              </a:r>
              <a:r>
                <a:rPr lang="es-EC" sz="66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cover</a:t>
              </a:r>
              <a:r>
                <a:rPr lang="es-EC" sz="6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 </a:t>
              </a:r>
              <a:r>
                <a:rPr lang="es-EC" sz="66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crops</a:t>
              </a:r>
              <a:r>
                <a:rPr lang="es-EC" sz="6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 and </a:t>
              </a:r>
              <a:r>
                <a:rPr lang="es-EC" sz="66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rotations</a:t>
              </a:r>
              <a:r>
                <a:rPr lang="es-EC" sz="6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 in </a:t>
              </a:r>
              <a:r>
                <a:rPr lang="es-EC" sz="66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the</a:t>
              </a:r>
              <a:r>
                <a:rPr lang="es-EC" sz="6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 </a:t>
              </a:r>
              <a:r>
                <a:rPr lang="es-EC" sz="66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maize-bean</a:t>
              </a:r>
              <a:r>
                <a:rPr lang="es-EC" sz="6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 </a:t>
              </a:r>
              <a:r>
                <a:rPr lang="es-EC" sz="66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production</a:t>
              </a:r>
              <a:r>
                <a:rPr lang="es-EC" sz="6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 </a:t>
              </a:r>
              <a:r>
                <a:rPr lang="es-EC" sz="66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system</a:t>
              </a:r>
              <a:r>
                <a:rPr lang="es-EC" sz="6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 in</a:t>
              </a:r>
              <a:r>
                <a:rPr lang="es-EC" sz="6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 </a:t>
              </a:r>
              <a:r>
                <a:rPr lang="es-EC" sz="6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Alumbre-Ecuador</a:t>
              </a:r>
              <a:endParaRPr lang="es-ES" sz="6600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endParaRPr>
            </a:p>
          </p:txBody>
        </p:sp>
      </p:grpSp>
      <p:sp>
        <p:nvSpPr>
          <p:cNvPr id="80" name="79 CuadroTexto"/>
          <p:cNvSpPr txBox="1">
            <a:spLocks noChangeArrowheads="1"/>
          </p:cNvSpPr>
          <p:nvPr/>
        </p:nvSpPr>
        <p:spPr bwMode="auto">
          <a:xfrm>
            <a:off x="204788" y="4849813"/>
            <a:ext cx="31983362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2505" tIns="196257" rIns="392505" bIns="196257">
            <a:spAutoFit/>
          </a:bodyPr>
          <a:lstStyle/>
          <a:p>
            <a:pPr algn="ctr" defTabSz="3919498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s-BO" sz="35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Barrera V., Escudero L., Valverde F., </a:t>
            </a:r>
            <a:r>
              <a:rPr lang="es-BO" sz="3500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Célleri</a:t>
            </a:r>
            <a:r>
              <a:rPr lang="es-BO" sz="35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 M., Chamorro F.*; Arévalo J.** ; </a:t>
            </a:r>
            <a:r>
              <a:rPr lang="es-BO" sz="3500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Alwang</a:t>
            </a:r>
            <a:r>
              <a:rPr lang="es-BO" sz="35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 J.***, Delgado J.****, Gallagher R.*****</a:t>
            </a:r>
          </a:p>
          <a:p>
            <a:pPr algn="ctr" defTabSz="3919498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s-BO" sz="2600" b="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Researchers</a:t>
            </a:r>
            <a:r>
              <a:rPr lang="es-BO" sz="2600" b="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 INIAP; </a:t>
            </a:r>
            <a:r>
              <a:rPr lang="es-ES" sz="2600" b="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** </a:t>
            </a:r>
            <a:r>
              <a:rPr lang="es-ES" sz="2600" b="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Student</a:t>
            </a:r>
            <a:r>
              <a:rPr lang="es-ES" sz="2600" b="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 UEB; ***</a:t>
            </a:r>
            <a:r>
              <a:rPr lang="es-ES" sz="2600" b="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Professor</a:t>
            </a:r>
            <a:r>
              <a:rPr lang="es-ES" sz="2600" b="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 Virginia </a:t>
            </a:r>
            <a:r>
              <a:rPr lang="es-ES" sz="2600" b="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Tech</a:t>
            </a:r>
            <a:r>
              <a:rPr lang="es-ES" sz="2600" b="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; **** ARS-USDA; *****Profesor </a:t>
            </a:r>
            <a:r>
              <a:rPr lang="es-ES" sz="2600" b="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Presbytarian</a:t>
            </a:r>
            <a:r>
              <a:rPr lang="es-ES" sz="2600" b="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es-ES" sz="2600" b="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College</a:t>
            </a:r>
            <a:endParaRPr lang="es-ES" sz="2600" b="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3082" name="Picture 119" descr="logo oficial word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3" y="228600"/>
            <a:ext cx="5437187" cy="210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3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663" y="228600"/>
            <a:ext cx="2049462" cy="223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4" name="Rectangle 4"/>
          <p:cNvSpPr>
            <a:spLocks noChangeArrowheads="1"/>
          </p:cNvSpPr>
          <p:nvPr/>
        </p:nvSpPr>
        <p:spPr bwMode="auto">
          <a:xfrm>
            <a:off x="2736850" y="8256588"/>
            <a:ext cx="26711275" cy="2112962"/>
          </a:xfrm>
          <a:prstGeom prst="rect">
            <a:avLst/>
          </a:prstGeom>
          <a:solidFill>
            <a:srgbClr val="E6E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92505" tIns="196257" rIns="392505" bIns="196257"/>
          <a:lstStyle>
            <a:lvl1pPr>
              <a:spcBef>
                <a:spcPct val="20000"/>
              </a:spcBef>
              <a:buFont typeface="Arial" charset="0"/>
              <a:buChar char="•"/>
              <a:defRPr sz="13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0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8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chemeClr val="bg2"/>
              </a:buClr>
              <a:buSzPct val="75000"/>
              <a:buFontTx/>
              <a:buNone/>
            </a:pPr>
            <a:r>
              <a:rPr lang="es-EC" altLang="en-US" sz="4000" dirty="0" err="1" smtClean="0">
                <a:latin typeface="Arial Narrow" pitchFamily="34" charset="0"/>
              </a:rPr>
              <a:t>The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purpose</a:t>
            </a:r>
            <a:r>
              <a:rPr lang="es-EC" altLang="en-US" sz="4000" dirty="0" smtClean="0">
                <a:latin typeface="Arial Narrow" pitchFamily="34" charset="0"/>
              </a:rPr>
              <a:t> of </a:t>
            </a:r>
            <a:r>
              <a:rPr lang="es-EC" altLang="en-US" sz="4000" dirty="0" err="1" smtClean="0">
                <a:latin typeface="Arial Narrow" pitchFamily="34" charset="0"/>
              </a:rPr>
              <a:t>this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smtClean="0">
                <a:latin typeface="Arial Narrow" pitchFamily="34" charset="0"/>
              </a:rPr>
              <a:t>poster </a:t>
            </a:r>
            <a:r>
              <a:rPr lang="es-EC" altLang="en-US" sz="4000" dirty="0" err="1" smtClean="0">
                <a:latin typeface="Arial Narrow" pitchFamily="34" charset="0"/>
              </a:rPr>
              <a:t>is</a:t>
            </a:r>
            <a:r>
              <a:rPr lang="es-EC" altLang="en-US" sz="4000" dirty="0" smtClean="0">
                <a:latin typeface="Arial Narrow" pitchFamily="34" charset="0"/>
              </a:rPr>
              <a:t> to describe </a:t>
            </a:r>
            <a:r>
              <a:rPr lang="es-EC" altLang="en-US" sz="4000" dirty="0" err="1" smtClean="0">
                <a:latin typeface="Arial Narrow" pitchFamily="34" charset="0"/>
              </a:rPr>
              <a:t>research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results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for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the</a:t>
            </a:r>
            <a:r>
              <a:rPr lang="es-EC" altLang="en-US" sz="4000" dirty="0" smtClean="0">
                <a:latin typeface="Arial Narrow" pitchFamily="34" charset="0"/>
              </a:rPr>
              <a:t> SANREM </a:t>
            </a:r>
            <a:r>
              <a:rPr lang="es-EC" altLang="en-US" sz="4000" dirty="0" err="1" smtClean="0">
                <a:latin typeface="Arial Narrow" pitchFamily="34" charset="0"/>
              </a:rPr>
              <a:t>project</a:t>
            </a:r>
            <a:r>
              <a:rPr lang="es-EC" altLang="en-US" sz="4000" dirty="0" smtClean="0">
                <a:latin typeface="Arial Narrow" pitchFamily="34" charset="0"/>
              </a:rPr>
              <a:t> in Alumbre, Ecuador.  </a:t>
            </a:r>
            <a:r>
              <a:rPr lang="es-EC" altLang="en-US" sz="4000" dirty="0" err="1" smtClean="0">
                <a:latin typeface="Arial Narrow" pitchFamily="34" charset="0"/>
              </a:rPr>
              <a:t>Various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conservation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agriculture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practices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have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been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evaluated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following</a:t>
            </a:r>
            <a:r>
              <a:rPr lang="es-EC" altLang="en-US" sz="4000" dirty="0" smtClean="0">
                <a:latin typeface="Arial Narrow" pitchFamily="34" charset="0"/>
              </a:rPr>
              <a:t> more </a:t>
            </a:r>
            <a:r>
              <a:rPr lang="es-EC" altLang="en-US" sz="4000" dirty="0" err="1" smtClean="0">
                <a:latin typeface="Arial Narrow" pitchFamily="34" charset="0"/>
              </a:rPr>
              <a:t>than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four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years</a:t>
            </a:r>
            <a:r>
              <a:rPr lang="es-EC" altLang="en-US" sz="4000" dirty="0" smtClean="0">
                <a:latin typeface="Arial Narrow" pitchFamily="34" charset="0"/>
              </a:rPr>
              <a:t> of CA </a:t>
            </a:r>
            <a:r>
              <a:rPr lang="es-EC" altLang="en-US" sz="4000" dirty="0" err="1" smtClean="0">
                <a:latin typeface="Arial Narrow" pitchFamily="34" charset="0"/>
              </a:rPr>
              <a:t>trials</a:t>
            </a:r>
            <a:r>
              <a:rPr lang="es-EC" altLang="en-US" sz="4000" dirty="0" smtClean="0">
                <a:latin typeface="Arial Narrow" pitchFamily="34" charset="0"/>
              </a:rPr>
              <a:t> in </a:t>
            </a:r>
            <a:r>
              <a:rPr lang="es-EC" altLang="en-US" sz="4000" dirty="0" err="1" smtClean="0">
                <a:latin typeface="Arial Narrow" pitchFamily="34" charset="0"/>
              </a:rPr>
              <a:t>the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area</a:t>
            </a:r>
            <a:r>
              <a:rPr lang="es-EC" altLang="en-US" sz="4000" dirty="0" smtClean="0">
                <a:latin typeface="Arial Narrow" pitchFamily="34" charset="0"/>
              </a:rPr>
              <a:t>. </a:t>
            </a:r>
            <a:r>
              <a:rPr lang="es-EC" altLang="en-US" sz="4000" dirty="0" err="1" smtClean="0">
                <a:latin typeface="Arial Narrow" pitchFamily="34" charset="0"/>
              </a:rPr>
              <a:t>Parameters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such</a:t>
            </a:r>
            <a:r>
              <a:rPr lang="es-EC" altLang="en-US" sz="4000" dirty="0" smtClean="0">
                <a:latin typeface="Arial Narrow" pitchFamily="34" charset="0"/>
              </a:rPr>
              <a:t> as </a:t>
            </a:r>
            <a:r>
              <a:rPr lang="es-EC" altLang="en-US" sz="4000" dirty="0" err="1" smtClean="0">
                <a:latin typeface="Arial Narrow" pitchFamily="34" charset="0"/>
              </a:rPr>
              <a:t>yield</a:t>
            </a:r>
            <a:r>
              <a:rPr lang="es-EC" altLang="en-US" sz="4000" dirty="0" smtClean="0">
                <a:latin typeface="Arial Narrow" pitchFamily="34" charset="0"/>
              </a:rPr>
              <a:t>, </a:t>
            </a:r>
            <a:r>
              <a:rPr lang="es-EC" altLang="en-US" sz="4000" dirty="0" err="1" smtClean="0">
                <a:latin typeface="Arial Narrow" pitchFamily="34" charset="0"/>
              </a:rPr>
              <a:t>soil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physical</a:t>
            </a:r>
            <a:r>
              <a:rPr lang="es-EC" altLang="en-US" sz="4000" dirty="0" smtClean="0">
                <a:latin typeface="Arial Narrow" pitchFamily="34" charset="0"/>
              </a:rPr>
              <a:t> and </a:t>
            </a:r>
            <a:r>
              <a:rPr lang="es-EC" altLang="en-US" sz="4000" dirty="0" err="1" smtClean="0">
                <a:latin typeface="Arial Narrow" pitchFamily="34" charset="0"/>
              </a:rPr>
              <a:t>chemical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properties</a:t>
            </a:r>
            <a:r>
              <a:rPr lang="es-EC" altLang="en-US" sz="4000" dirty="0" smtClean="0">
                <a:latin typeface="Arial Narrow" pitchFamily="34" charset="0"/>
              </a:rPr>
              <a:t>, and </a:t>
            </a:r>
            <a:r>
              <a:rPr lang="es-EC" altLang="en-US" sz="4000" dirty="0" err="1" smtClean="0">
                <a:latin typeface="Arial Narrow" pitchFamily="34" charset="0"/>
              </a:rPr>
              <a:t>overall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economic</a:t>
            </a:r>
            <a:r>
              <a:rPr lang="es-EC" altLang="en-US" sz="4000" dirty="0" smtClean="0">
                <a:latin typeface="Arial Narrow" pitchFamily="34" charset="0"/>
              </a:rPr>
              <a:t> </a:t>
            </a:r>
            <a:r>
              <a:rPr lang="es-EC" altLang="en-US" sz="4000" dirty="0" err="1" smtClean="0">
                <a:latin typeface="Arial Narrow" pitchFamily="34" charset="0"/>
              </a:rPr>
              <a:t>benefits</a:t>
            </a:r>
            <a:r>
              <a:rPr lang="es-EC" altLang="en-US" sz="4000" dirty="0" smtClean="0">
                <a:latin typeface="Arial Narrow" pitchFamily="34" charset="0"/>
              </a:rPr>
              <a:t> are </a:t>
            </a:r>
            <a:r>
              <a:rPr lang="es-EC" altLang="en-US" sz="4000" dirty="0" err="1" smtClean="0">
                <a:latin typeface="Arial Narrow" pitchFamily="34" charset="0"/>
              </a:rPr>
              <a:t>presented</a:t>
            </a:r>
            <a:r>
              <a:rPr lang="es-EC" altLang="en-US" sz="4000" dirty="0" smtClean="0">
                <a:latin typeface="Arial Narrow" pitchFamily="34" charset="0"/>
              </a:rPr>
              <a:t>.</a:t>
            </a:r>
            <a:endParaRPr lang="es-ES" altLang="en-US" sz="4000" dirty="0">
              <a:latin typeface="Arial Narrow" pitchFamily="34" charset="0"/>
            </a:endParaRPr>
          </a:p>
        </p:txBody>
      </p:sp>
      <p:sp>
        <p:nvSpPr>
          <p:cNvPr id="3085" name="Rectangle 4"/>
          <p:cNvSpPr>
            <a:spLocks noChangeArrowheads="1"/>
          </p:cNvSpPr>
          <p:nvPr/>
        </p:nvSpPr>
        <p:spPr bwMode="auto">
          <a:xfrm>
            <a:off x="12120563" y="11017250"/>
            <a:ext cx="19735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54562" tIns="196257" rIns="154562" bIns="196257"/>
          <a:lstStyle>
            <a:lvl1pPr>
              <a:spcBef>
                <a:spcPct val="20000"/>
              </a:spcBef>
              <a:buFont typeface="Arial" charset="0"/>
              <a:buChar char="•"/>
              <a:defRPr sz="13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0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8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altLang="en-US" sz="3600">
                <a:latin typeface="Arial Narrow" pitchFamily="34" charset="0"/>
              </a:rPr>
              <a:t>Table 1. Treatments and rotations in maize-beans system, </a:t>
            </a:r>
            <a:r>
              <a:rPr lang="es-EC" altLang="en-US" sz="3600">
                <a:latin typeface="Arial Narrow" pitchFamily="34" charset="0"/>
              </a:rPr>
              <a:t>Alumbre Ecuador, 2011-2013.</a:t>
            </a:r>
            <a:endParaRPr lang="es-ES" altLang="en-US" sz="3600" b="0">
              <a:latin typeface="Arial Narrow" pitchFamily="34" charset="0"/>
            </a:endParaRPr>
          </a:p>
        </p:txBody>
      </p:sp>
      <p:sp>
        <p:nvSpPr>
          <p:cNvPr id="104" name="Rectangle 4"/>
          <p:cNvSpPr>
            <a:spLocks noChangeArrowheads="1"/>
          </p:cNvSpPr>
          <p:nvPr/>
        </p:nvSpPr>
        <p:spPr bwMode="auto">
          <a:xfrm>
            <a:off x="22158325" y="25586445"/>
            <a:ext cx="10029825" cy="964899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lIns="154562" tIns="196257" rIns="154562" bIns="196257"/>
          <a:lstStyle/>
          <a:p>
            <a:pPr marL="381724" indent="-381724" algn="just" defTabSz="3919498" eaLnBrk="1" hangingPunct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+mj-lt"/>
              <a:buAutoNum type="arabicPeriod"/>
              <a:defRPr/>
            </a:pPr>
            <a:r>
              <a:rPr lang="es-EC" sz="3400" b="0" dirty="0" err="1" smtClean="0">
                <a:latin typeface="Arial Narrow" pitchFamily="34" charset="0"/>
              </a:rPr>
              <a:t>Analysis</a:t>
            </a:r>
            <a:r>
              <a:rPr lang="es-EC" sz="3400" b="0" dirty="0" smtClean="0">
                <a:latin typeface="Arial Narrow" pitchFamily="34" charset="0"/>
              </a:rPr>
              <a:t> of </a:t>
            </a:r>
            <a:r>
              <a:rPr lang="es-EC" sz="3400" b="0" dirty="0" err="1" smtClean="0">
                <a:latin typeface="Arial Narrow" pitchFamily="34" charset="0"/>
              </a:rPr>
              <a:t>variance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smtClean="0">
                <a:latin typeface="Arial Narrow" pitchFamily="34" charset="0"/>
              </a:rPr>
              <a:t>of mean </a:t>
            </a:r>
            <a:r>
              <a:rPr lang="es-EC" sz="3400" b="0" dirty="0" err="1" smtClean="0">
                <a:latin typeface="Arial Narrow" pitchFamily="34" charset="0"/>
              </a:rPr>
              <a:t>yields</a:t>
            </a:r>
            <a:r>
              <a:rPr lang="es-EC" sz="3400" b="0" dirty="0" smtClean="0">
                <a:latin typeface="Arial Narrow" pitchFamily="34" charset="0"/>
              </a:rPr>
              <a:t> of </a:t>
            </a:r>
            <a:r>
              <a:rPr lang="es-EC" sz="3400" b="0" dirty="0" err="1" smtClean="0">
                <a:latin typeface="Arial Narrow" pitchFamily="34" charset="0"/>
              </a:rPr>
              <a:t>biomass</a:t>
            </a:r>
            <a:r>
              <a:rPr lang="es-EC" sz="3400" b="0" dirty="0" smtClean="0">
                <a:latin typeface="Arial Narrow" pitchFamily="34" charset="0"/>
              </a:rPr>
              <a:t> (natural </a:t>
            </a:r>
            <a:r>
              <a:rPr lang="es-EC" sz="3400" b="0" dirty="0" err="1" smtClean="0">
                <a:latin typeface="Arial Narrow" pitchFamily="34" charset="0"/>
              </a:rPr>
              <a:t>grass</a:t>
            </a:r>
            <a:r>
              <a:rPr lang="es-EC" sz="3400" b="0" dirty="0" smtClean="0">
                <a:latin typeface="Arial Narrow" pitchFamily="34" charset="0"/>
              </a:rPr>
              <a:t> and </a:t>
            </a:r>
            <a:r>
              <a:rPr lang="es-EC" sz="3400" b="0" dirty="0" err="1" smtClean="0">
                <a:latin typeface="Arial Narrow" pitchFamily="34" charset="0"/>
              </a:rPr>
              <a:t>oats-vetch</a:t>
            </a:r>
            <a:r>
              <a:rPr lang="es-EC" sz="3400" b="0" dirty="0" smtClean="0">
                <a:latin typeface="Arial Narrow" pitchFamily="34" charset="0"/>
              </a:rPr>
              <a:t>), and </a:t>
            </a:r>
            <a:r>
              <a:rPr lang="es-EC" sz="3400" b="0" dirty="0" err="1" smtClean="0">
                <a:latin typeface="Arial Narrow" pitchFamily="34" charset="0"/>
              </a:rPr>
              <a:t>maize</a:t>
            </a:r>
            <a:r>
              <a:rPr lang="es-EC" sz="3400" b="0" dirty="0" smtClean="0">
                <a:latin typeface="Arial Narrow" pitchFamily="34" charset="0"/>
              </a:rPr>
              <a:t> and </a:t>
            </a:r>
            <a:r>
              <a:rPr lang="es-EC" sz="3400" b="0" dirty="0" err="1" smtClean="0">
                <a:latin typeface="Arial Narrow" pitchFamily="34" charset="0"/>
              </a:rPr>
              <a:t>bean</a:t>
            </a:r>
            <a:r>
              <a:rPr lang="es-EC" sz="3400" b="0" dirty="0" smtClean="0">
                <a:latin typeface="Arial Narrow" pitchFamily="34" charset="0"/>
              </a:rPr>
              <a:t> shows </a:t>
            </a:r>
            <a:r>
              <a:rPr lang="es-EC" sz="3400" b="0" dirty="0" err="1" smtClean="0">
                <a:latin typeface="Arial Narrow" pitchFamily="34" charset="0"/>
              </a:rPr>
              <a:t>statistically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significant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differences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>
                <a:latin typeface="Arial Narrow" pitchFamily="34" charset="0"/>
              </a:rPr>
              <a:t>(P&lt;0.05</a:t>
            </a:r>
            <a:r>
              <a:rPr lang="es-EC" sz="3400" b="0" dirty="0" smtClean="0">
                <a:latin typeface="Arial Narrow" pitchFamily="34" charset="0"/>
              </a:rPr>
              <a:t>) (</a:t>
            </a:r>
            <a:r>
              <a:rPr lang="es-EC" sz="3400" b="0" dirty="0" err="1" smtClean="0">
                <a:latin typeface="Arial Narrow" pitchFamily="34" charset="0"/>
              </a:rPr>
              <a:t>Table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>
                <a:latin typeface="Arial Narrow" pitchFamily="34" charset="0"/>
              </a:rPr>
              <a:t>2). </a:t>
            </a:r>
            <a:r>
              <a:rPr lang="es-EC" sz="3400" b="0" dirty="0" err="1" smtClean="0">
                <a:latin typeface="Arial Narrow" pitchFamily="34" charset="0"/>
              </a:rPr>
              <a:t>Treatments</a:t>
            </a:r>
            <a:r>
              <a:rPr lang="es-EC" sz="3400" b="0" dirty="0" smtClean="0">
                <a:latin typeface="Arial Narrow" pitchFamily="34" charset="0"/>
              </a:rPr>
              <a:t> T4 and </a:t>
            </a:r>
            <a:r>
              <a:rPr lang="es-EC" sz="3400" b="0" dirty="0">
                <a:latin typeface="Arial Narrow" pitchFamily="34" charset="0"/>
              </a:rPr>
              <a:t>T2 </a:t>
            </a:r>
            <a:r>
              <a:rPr lang="es-EC" sz="3400" b="0" dirty="0" err="1" smtClean="0">
                <a:latin typeface="Arial Narrow" pitchFamily="34" charset="0"/>
              </a:rPr>
              <a:t>have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the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highes</a:t>
            </a:r>
            <a:r>
              <a:rPr lang="es-EC" sz="3400" b="0" dirty="0" err="1" smtClean="0">
                <a:latin typeface="Arial Narrow" pitchFamily="34" charset="0"/>
              </a:rPr>
              <a:t>t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yields</a:t>
            </a:r>
            <a:r>
              <a:rPr lang="es-EC" sz="3400" b="0" dirty="0" smtClean="0">
                <a:latin typeface="Arial Narrow" pitchFamily="34" charset="0"/>
              </a:rPr>
              <a:t>, </a:t>
            </a:r>
            <a:r>
              <a:rPr lang="es-EC" sz="3400" b="0" dirty="0" err="1" smtClean="0">
                <a:latin typeface="Arial Narrow" pitchFamily="34" charset="0"/>
              </a:rPr>
              <a:t>which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we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believe</a:t>
            </a:r>
            <a:r>
              <a:rPr lang="es-EC" sz="3400" b="0" dirty="0" smtClean="0">
                <a:latin typeface="Arial Narrow" pitchFamily="34" charset="0"/>
              </a:rPr>
              <a:t> are </a:t>
            </a:r>
            <a:r>
              <a:rPr lang="es-EC" sz="3400" b="0" dirty="0" err="1" smtClean="0">
                <a:latin typeface="Arial Narrow" pitchFamily="34" charset="0"/>
              </a:rPr>
              <a:t>due</a:t>
            </a:r>
            <a:r>
              <a:rPr lang="es-EC" sz="3400" b="0" dirty="0" smtClean="0">
                <a:latin typeface="Arial Narrow" pitchFamily="34" charset="0"/>
              </a:rPr>
              <a:t> to </a:t>
            </a:r>
            <a:r>
              <a:rPr lang="es-EC" sz="3400" b="0" dirty="0" err="1" smtClean="0">
                <a:latin typeface="Arial Narrow" pitchFamily="34" charset="0"/>
              </a:rPr>
              <a:t>the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residuals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from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the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cover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crops</a:t>
            </a:r>
            <a:r>
              <a:rPr lang="es-EC" sz="3400" b="0" dirty="0" smtClean="0">
                <a:latin typeface="Arial Narrow" pitchFamily="34" charset="0"/>
              </a:rPr>
              <a:t>.</a:t>
            </a:r>
            <a:endParaRPr lang="es-EC" sz="3400" b="0" dirty="0">
              <a:latin typeface="Arial Narrow" pitchFamily="34" charset="0"/>
            </a:endParaRPr>
          </a:p>
          <a:p>
            <a:pPr marL="381724" indent="-381724" algn="just" defTabSz="3919498" eaLnBrk="1" hangingPunct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+mj-lt"/>
              <a:buAutoNum type="arabicPeriod"/>
              <a:defRPr/>
            </a:pPr>
            <a:r>
              <a:rPr lang="es-EC" sz="3400" b="0" dirty="0" smtClean="0">
                <a:latin typeface="Arial Narrow" pitchFamily="34" charset="0"/>
              </a:rPr>
              <a:t>In </a:t>
            </a:r>
            <a:r>
              <a:rPr lang="es-EC" sz="3400" b="0" dirty="0" err="1" smtClean="0">
                <a:latin typeface="Arial Narrow" pitchFamily="34" charset="0"/>
              </a:rPr>
              <a:t>terms</a:t>
            </a:r>
            <a:r>
              <a:rPr lang="es-EC" sz="3400" b="0" dirty="0" smtClean="0">
                <a:latin typeface="Arial Narrow" pitchFamily="34" charset="0"/>
              </a:rPr>
              <a:t> of </a:t>
            </a:r>
            <a:r>
              <a:rPr lang="es-EC" sz="3400" b="0" dirty="0" err="1" smtClean="0">
                <a:latin typeface="Arial Narrow" pitchFamily="34" charset="0"/>
              </a:rPr>
              <a:t>potentially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mineralizable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nitrogen</a:t>
            </a:r>
            <a:r>
              <a:rPr lang="es-EC" sz="3400" b="0" dirty="0" smtClean="0">
                <a:latin typeface="Arial Narrow" pitchFamily="34" charset="0"/>
              </a:rPr>
              <a:t> (PMN), prior to </a:t>
            </a:r>
            <a:r>
              <a:rPr lang="es-EC" sz="3400" b="0" dirty="0" err="1" smtClean="0">
                <a:latin typeface="Arial Narrow" pitchFamily="34" charset="0"/>
              </a:rPr>
              <a:t>planting</a:t>
            </a:r>
            <a:r>
              <a:rPr lang="es-EC" sz="3400" b="0" dirty="0" smtClean="0">
                <a:latin typeface="Arial Narrow" pitchFamily="34" charset="0"/>
              </a:rPr>
              <a:t>, T3 </a:t>
            </a:r>
            <a:r>
              <a:rPr lang="es-EC" sz="3400" b="0" dirty="0" err="1" smtClean="0">
                <a:latin typeface="Arial Narrow" pitchFamily="34" charset="0"/>
              </a:rPr>
              <a:t>had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the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highest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 err="1" smtClean="0">
                <a:latin typeface="Arial Narrow" pitchFamily="34" charset="0"/>
              </a:rPr>
              <a:t>concentration</a:t>
            </a:r>
            <a:r>
              <a:rPr lang="es-EC" sz="3400" b="0" dirty="0" smtClean="0">
                <a:latin typeface="Arial Narrow" pitchFamily="34" charset="0"/>
              </a:rPr>
              <a:t> </a:t>
            </a:r>
            <a:r>
              <a:rPr lang="es-EC" sz="3400" b="0" dirty="0">
                <a:latin typeface="Arial Narrow" panose="020B0606020202030204" pitchFamily="34" charset="0"/>
              </a:rPr>
              <a:t>(Figure 2</a:t>
            </a:r>
            <a:r>
              <a:rPr lang="es-EC" sz="3400" b="0" dirty="0" smtClean="0">
                <a:latin typeface="Arial Narrow" panose="020B0606020202030204" pitchFamily="34" charset="0"/>
              </a:rPr>
              <a:t>) and, at 160 </a:t>
            </a:r>
            <a:r>
              <a:rPr lang="es-EC" sz="3400" b="0" dirty="0" err="1" smtClean="0">
                <a:latin typeface="Arial Narrow" panose="020B0606020202030204" pitchFamily="34" charset="0"/>
              </a:rPr>
              <a:t>days</a:t>
            </a:r>
            <a:r>
              <a:rPr lang="es-EC" sz="3400" b="0" dirty="0" smtClean="0">
                <a:latin typeface="Arial Narrow" panose="020B0606020202030204" pitchFamily="34" charset="0"/>
              </a:rPr>
              <a:t>, T2, T3 and T4 </a:t>
            </a:r>
            <a:r>
              <a:rPr lang="es-EC" sz="3400" b="0" dirty="0" err="1" smtClean="0">
                <a:latin typeface="Arial Narrow" panose="020B0606020202030204" pitchFamily="34" charset="0"/>
              </a:rPr>
              <a:t>had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the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highest</a:t>
            </a:r>
            <a:r>
              <a:rPr lang="es-EC" sz="3400" b="0" dirty="0" smtClean="0">
                <a:latin typeface="Arial Narrow" panose="020B0606020202030204" pitchFamily="34" charset="0"/>
              </a:rPr>
              <a:t>.  </a:t>
            </a:r>
            <a:r>
              <a:rPr lang="es-EC" sz="3400" b="0" dirty="0" err="1" smtClean="0">
                <a:latin typeface="Arial Narrow" panose="020B0606020202030204" pitchFamily="34" charset="0"/>
              </a:rPr>
              <a:t>There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were</a:t>
            </a:r>
            <a:r>
              <a:rPr lang="es-EC" sz="3400" b="0" dirty="0" smtClean="0">
                <a:latin typeface="Arial Narrow" panose="020B0606020202030204" pitchFamily="34" charset="0"/>
              </a:rPr>
              <a:t> no </a:t>
            </a:r>
            <a:r>
              <a:rPr lang="es-EC" sz="3400" b="0" dirty="0" err="1" smtClean="0">
                <a:latin typeface="Arial Narrow" panose="020B0606020202030204" pitchFamily="34" charset="0"/>
              </a:rPr>
              <a:t>significant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differences</a:t>
            </a:r>
            <a:r>
              <a:rPr lang="es-EC" sz="3400" b="0" dirty="0" smtClean="0">
                <a:latin typeface="Arial Narrow" panose="020B0606020202030204" pitchFamily="34" charset="0"/>
              </a:rPr>
              <a:t> at 220 </a:t>
            </a:r>
            <a:r>
              <a:rPr lang="es-EC" sz="3400" b="0" dirty="0" err="1" smtClean="0">
                <a:latin typeface="Arial Narrow" panose="020B0606020202030204" pitchFamily="34" charset="0"/>
              </a:rPr>
              <a:t>days</a:t>
            </a:r>
            <a:r>
              <a:rPr lang="es-EC" sz="3400" b="0" dirty="0" smtClean="0">
                <a:latin typeface="Arial Narrow" panose="020B0606020202030204" pitchFamily="34" charset="0"/>
              </a:rPr>
              <a:t>.</a:t>
            </a:r>
          </a:p>
          <a:p>
            <a:pPr marL="381724" indent="-381724" algn="just" defTabSz="3919498" eaLnBrk="1" hangingPunct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+mj-lt"/>
              <a:buAutoNum type="arabicPeriod"/>
              <a:defRPr/>
            </a:pPr>
            <a:r>
              <a:rPr lang="es-EC" sz="3400" b="0" dirty="0" smtClean="0">
                <a:latin typeface="Arial Narrow" panose="020B0606020202030204" pitchFamily="34" charset="0"/>
              </a:rPr>
              <a:t>No </a:t>
            </a:r>
            <a:r>
              <a:rPr lang="es-EC" sz="3400" b="0" dirty="0" err="1" smtClean="0">
                <a:latin typeface="Arial Narrow" panose="020B0606020202030204" pitchFamily="34" charset="0"/>
              </a:rPr>
              <a:t>statistically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significant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differences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between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any</a:t>
            </a:r>
            <a:r>
              <a:rPr lang="es-EC" sz="3400" b="0" dirty="0" smtClean="0">
                <a:latin typeface="Arial Narrow" panose="020B0606020202030204" pitchFamily="34" charset="0"/>
              </a:rPr>
              <a:t> of </a:t>
            </a:r>
            <a:r>
              <a:rPr lang="es-EC" sz="3400" b="0" dirty="0" err="1" smtClean="0">
                <a:latin typeface="Arial Narrow" panose="020B0606020202030204" pitchFamily="34" charset="0"/>
              </a:rPr>
              <a:t>the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treatments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were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found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for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bulk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density</a:t>
            </a:r>
            <a:r>
              <a:rPr lang="es-EC" sz="3400" b="0" dirty="0" smtClean="0">
                <a:latin typeface="Arial Narrow" panose="020B0606020202030204" pitchFamily="34" charset="0"/>
              </a:rPr>
              <a:t>, </a:t>
            </a:r>
            <a:r>
              <a:rPr lang="es-EC" sz="3400" b="0" dirty="0" err="1" smtClean="0">
                <a:latin typeface="Arial Narrow" panose="020B0606020202030204" pitchFamily="34" charset="0"/>
              </a:rPr>
              <a:t>water</a:t>
            </a:r>
            <a:r>
              <a:rPr lang="es-EC" sz="3400" b="0" dirty="0" smtClean="0">
                <a:latin typeface="Arial Narrow" panose="020B0606020202030204" pitchFamily="34" charset="0"/>
              </a:rPr>
              <a:t>-holding </a:t>
            </a:r>
            <a:r>
              <a:rPr lang="es-EC" sz="3400" b="0" dirty="0" err="1" smtClean="0">
                <a:latin typeface="Arial Narrow" panose="020B0606020202030204" pitchFamily="34" charset="0"/>
              </a:rPr>
              <a:t>capacity</a:t>
            </a:r>
            <a:r>
              <a:rPr lang="es-EC" sz="3400" b="0" dirty="0" smtClean="0">
                <a:latin typeface="Arial Narrow" panose="020B0606020202030204" pitchFamily="34" charset="0"/>
              </a:rPr>
              <a:t> and </a:t>
            </a:r>
            <a:r>
              <a:rPr lang="es-EC" sz="3400" b="0" dirty="0" err="1" smtClean="0">
                <a:latin typeface="Arial Narrow" panose="020B0606020202030204" pitchFamily="34" charset="0"/>
              </a:rPr>
              <a:t>soil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hydraulic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conductivity</a:t>
            </a:r>
            <a:r>
              <a:rPr lang="es-EC" sz="3400" b="0" dirty="0" smtClean="0">
                <a:latin typeface="Arial Narrow" panose="020B0606020202030204" pitchFamily="34" charset="0"/>
              </a:rPr>
              <a:t>.</a:t>
            </a:r>
            <a:endParaRPr lang="es-EC" sz="3400" b="0" dirty="0">
              <a:latin typeface="Arial Narrow" panose="020B0606020202030204" pitchFamily="34" charset="0"/>
            </a:endParaRPr>
          </a:p>
          <a:p>
            <a:pPr marL="381724" indent="-381724" algn="just" defTabSz="3919498" eaLnBrk="1" hangingPunct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+mj-lt"/>
              <a:buAutoNum type="arabicPeriod"/>
              <a:defRPr/>
            </a:pPr>
            <a:r>
              <a:rPr lang="es-EC" sz="3400" b="0" dirty="0" err="1" smtClean="0">
                <a:latin typeface="Arial Narrow" panose="020B0606020202030204" pitchFamily="34" charset="0"/>
              </a:rPr>
              <a:t>The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economic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analysis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showed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that</a:t>
            </a:r>
            <a:r>
              <a:rPr lang="es-EC" sz="3400" b="0" dirty="0" smtClean="0">
                <a:latin typeface="Arial Narrow" panose="020B0606020202030204" pitchFamily="34" charset="0"/>
              </a:rPr>
              <a:t> T4 </a:t>
            </a:r>
            <a:r>
              <a:rPr lang="es-EC" sz="3400" b="0" dirty="0" err="1" smtClean="0">
                <a:latin typeface="Arial Narrow" panose="020B0606020202030204" pitchFamily="34" charset="0"/>
              </a:rPr>
              <a:t>is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preferred</a:t>
            </a:r>
            <a:r>
              <a:rPr lang="es-EC" sz="3400" b="0" dirty="0" smtClean="0">
                <a:latin typeface="Arial Narrow" panose="020B0606020202030204" pitchFamily="34" charset="0"/>
              </a:rPr>
              <a:t> to </a:t>
            </a:r>
            <a:r>
              <a:rPr lang="es-EC" sz="3400" b="0" dirty="0" err="1" smtClean="0">
                <a:latin typeface="Arial Narrow" panose="020B0606020202030204" pitchFamily="34" charset="0"/>
              </a:rPr>
              <a:t>the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other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treatments</a:t>
            </a:r>
            <a:r>
              <a:rPr lang="es-EC" sz="3400" b="0" dirty="0" smtClean="0">
                <a:latin typeface="Arial Narrow" panose="020B0606020202030204" pitchFamily="34" charset="0"/>
              </a:rPr>
              <a:t> and, at </a:t>
            </a:r>
            <a:r>
              <a:rPr lang="es-EC" sz="3400" b="0" dirty="0" err="1" smtClean="0">
                <a:latin typeface="Arial Narrow" panose="020B0606020202030204" pitchFamily="34" charset="0"/>
              </a:rPr>
              <a:t>the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margin</a:t>
            </a:r>
            <a:r>
              <a:rPr lang="es-EC" sz="3400" b="0" dirty="0" smtClean="0">
                <a:latin typeface="Arial Narrow" panose="020B0606020202030204" pitchFamily="34" charset="0"/>
              </a:rPr>
              <a:t>, </a:t>
            </a:r>
            <a:r>
              <a:rPr lang="es-EC" sz="3400" b="0" dirty="0" err="1" smtClean="0">
                <a:latin typeface="Arial Narrow" panose="020B0606020202030204" pitchFamily="34" charset="0"/>
              </a:rPr>
              <a:t>movement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from</a:t>
            </a:r>
            <a:r>
              <a:rPr lang="es-EC" sz="3400" b="0" dirty="0" smtClean="0">
                <a:latin typeface="Arial Narrow" panose="020B0606020202030204" pitchFamily="34" charset="0"/>
              </a:rPr>
              <a:t> T2 (</a:t>
            </a:r>
            <a:r>
              <a:rPr lang="es-EC" sz="3400" b="0" dirty="0" err="1" smtClean="0">
                <a:latin typeface="Arial Narrow" panose="020B0606020202030204" pitchFamily="34" charset="0"/>
              </a:rPr>
              <a:t>the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second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best</a:t>
            </a:r>
            <a:r>
              <a:rPr lang="es-EC" sz="3400" b="0" dirty="0" smtClean="0">
                <a:latin typeface="Arial Narrow" panose="020B0606020202030204" pitchFamily="34" charset="0"/>
              </a:rPr>
              <a:t>) to T4 </a:t>
            </a:r>
            <a:r>
              <a:rPr lang="es-EC" sz="3400" b="0" dirty="0" err="1" smtClean="0">
                <a:latin typeface="Arial Narrow" panose="020B0606020202030204" pitchFamily="34" charset="0"/>
              </a:rPr>
              <a:t>would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yield</a:t>
            </a:r>
            <a:r>
              <a:rPr lang="es-EC" sz="3400" b="0" dirty="0" smtClean="0">
                <a:latin typeface="Arial Narrow" panose="020B0606020202030204" pitchFamily="34" charset="0"/>
              </a:rPr>
              <a:t> a net </a:t>
            </a:r>
            <a:r>
              <a:rPr lang="es-EC" sz="3400" b="0" dirty="0" err="1" smtClean="0">
                <a:latin typeface="Arial Narrow" panose="020B0606020202030204" pitchFamily="34" charset="0"/>
              </a:rPr>
              <a:t>benefit</a:t>
            </a:r>
            <a:r>
              <a:rPr lang="es-EC" sz="3400" b="0" dirty="0" smtClean="0">
                <a:latin typeface="Arial Narrow" panose="020B0606020202030204" pitchFamily="34" charset="0"/>
              </a:rPr>
              <a:t> of $6.79 </a:t>
            </a:r>
            <a:r>
              <a:rPr lang="es-EC" sz="3400" b="0" dirty="0" err="1" smtClean="0">
                <a:latin typeface="Arial Narrow" panose="020B0606020202030204" pitchFamily="34" charset="0"/>
              </a:rPr>
              <a:t>for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each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dollar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invested</a:t>
            </a:r>
            <a:r>
              <a:rPr lang="es-EC" sz="3400" b="0" dirty="0" smtClean="0">
                <a:latin typeface="Arial Narrow" panose="020B0606020202030204" pitchFamily="34" charset="0"/>
              </a:rPr>
              <a:t> in </a:t>
            </a:r>
            <a:r>
              <a:rPr lang="es-EC" sz="3400" b="0" dirty="0" err="1" smtClean="0">
                <a:latin typeface="Arial Narrow" panose="020B0606020202030204" pitchFamily="34" charset="0"/>
              </a:rPr>
              <a:t>the</a:t>
            </a:r>
            <a:r>
              <a:rPr lang="es-EC" sz="3400" b="0" dirty="0" smtClean="0">
                <a:latin typeface="Arial Narrow" panose="020B0606020202030204" pitchFamily="34" charset="0"/>
              </a:rPr>
              <a:t> </a:t>
            </a:r>
            <a:r>
              <a:rPr lang="es-EC" sz="3400" b="0" dirty="0" err="1" smtClean="0">
                <a:latin typeface="Arial Narrow" panose="020B0606020202030204" pitchFamily="34" charset="0"/>
              </a:rPr>
              <a:t>technology</a:t>
            </a:r>
            <a:r>
              <a:rPr lang="es-EC" sz="3400" b="0" dirty="0" smtClean="0">
                <a:latin typeface="Arial Narrow" panose="020B0606020202030204" pitchFamily="34" charset="0"/>
              </a:rPr>
              <a:t>.</a:t>
            </a:r>
            <a:endParaRPr lang="es-ES" sz="3400" b="0" dirty="0">
              <a:latin typeface="Arial Narrow" pitchFamily="34" charset="0"/>
            </a:endParaRPr>
          </a:p>
        </p:txBody>
      </p:sp>
      <p:sp>
        <p:nvSpPr>
          <p:cNvPr id="73" name="72 Rectángulo"/>
          <p:cNvSpPr>
            <a:spLocks noChangeArrowheads="1"/>
          </p:cNvSpPr>
          <p:nvPr/>
        </p:nvSpPr>
        <p:spPr bwMode="auto">
          <a:xfrm>
            <a:off x="547688" y="28273375"/>
            <a:ext cx="11228387" cy="42751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lIns="392582" tIns="196295" rIns="392582" bIns="196295">
            <a:spAutoFit/>
          </a:bodyPr>
          <a:lstStyle/>
          <a:p>
            <a:pPr marL="430213" indent="-430213" algn="just" defTabSz="4430313">
              <a:buFontTx/>
              <a:buAutoNum type="arabicPeriod"/>
              <a:defRPr/>
            </a:pPr>
            <a:r>
              <a:rPr lang="es-EC" sz="3600" b="0" dirty="0">
                <a:latin typeface="Arial Narrow" pitchFamily="34" charset="0"/>
              </a:rPr>
              <a:t>Evaluate </a:t>
            </a:r>
            <a:r>
              <a:rPr lang="es-EC" sz="3600" b="0" dirty="0" err="1">
                <a:latin typeface="Arial Narrow" pitchFamily="34" charset="0"/>
              </a:rPr>
              <a:t>the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effects</a:t>
            </a:r>
            <a:r>
              <a:rPr lang="es-EC" sz="3600" b="0" dirty="0">
                <a:latin typeface="Arial Narrow" pitchFamily="34" charset="0"/>
              </a:rPr>
              <a:t> of </a:t>
            </a:r>
            <a:r>
              <a:rPr lang="es-EC" sz="3600" b="0" dirty="0" err="1">
                <a:latin typeface="Arial Narrow" pitchFamily="34" charset="0"/>
              </a:rPr>
              <a:t>conservation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agriculture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practices</a:t>
            </a:r>
            <a:r>
              <a:rPr lang="es-EC" sz="3600" b="0" dirty="0">
                <a:latin typeface="Arial Narrow" pitchFamily="34" charset="0"/>
              </a:rPr>
              <a:t>, </a:t>
            </a:r>
            <a:r>
              <a:rPr lang="es-EC" sz="3600" b="0" dirty="0" err="1">
                <a:latin typeface="Arial Narrow" pitchFamily="34" charset="0"/>
              </a:rPr>
              <a:t>including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reduced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tillage</a:t>
            </a:r>
            <a:r>
              <a:rPr lang="es-EC" sz="3600" b="0" dirty="0">
                <a:latin typeface="Arial Narrow" pitchFamily="34" charset="0"/>
              </a:rPr>
              <a:t> and </a:t>
            </a:r>
            <a:r>
              <a:rPr lang="es-EC" sz="3600" b="0" dirty="0" err="1">
                <a:latin typeface="Arial Narrow" pitchFamily="34" charset="0"/>
              </a:rPr>
              <a:t>rotations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including</a:t>
            </a:r>
            <a:r>
              <a:rPr lang="es-EC" sz="3600" b="0" dirty="0">
                <a:latin typeface="Arial Narrow" pitchFamily="34" charset="0"/>
              </a:rPr>
              <a:t> a </a:t>
            </a:r>
            <a:r>
              <a:rPr lang="es-EC" sz="3600" b="0" dirty="0" err="1">
                <a:latin typeface="Arial Narrow" pitchFamily="34" charset="0"/>
              </a:rPr>
              <a:t>cover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crop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on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physical</a:t>
            </a:r>
            <a:r>
              <a:rPr lang="es-EC" sz="3600" b="0" dirty="0">
                <a:latin typeface="Arial Narrow" pitchFamily="34" charset="0"/>
              </a:rPr>
              <a:t> and </a:t>
            </a:r>
            <a:r>
              <a:rPr lang="es-EC" sz="3600" b="0" dirty="0" err="1">
                <a:latin typeface="Arial Narrow" pitchFamily="34" charset="0"/>
              </a:rPr>
              <a:t>chemical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soil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properties</a:t>
            </a:r>
            <a:endParaRPr lang="es-EC" sz="3600" b="0" dirty="0">
              <a:latin typeface="Arial Narrow" pitchFamily="34" charset="0"/>
            </a:endParaRPr>
          </a:p>
          <a:p>
            <a:pPr marL="431473" indent="-431473" algn="just" defTabSz="4430313">
              <a:buFontTx/>
              <a:buAutoNum type="arabicPeriod"/>
              <a:defRPr/>
            </a:pPr>
            <a:r>
              <a:rPr lang="es-EC" sz="3600" b="0" dirty="0" err="1">
                <a:latin typeface="Arial Narrow" pitchFamily="34" charset="0"/>
              </a:rPr>
              <a:t>Measure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the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effects</a:t>
            </a:r>
            <a:r>
              <a:rPr lang="es-EC" sz="3600" b="0" dirty="0">
                <a:latin typeface="Arial Narrow" pitchFamily="34" charset="0"/>
              </a:rPr>
              <a:t> of </a:t>
            </a:r>
            <a:r>
              <a:rPr lang="es-EC" sz="3600" b="0" dirty="0" err="1">
                <a:latin typeface="Arial Narrow" pitchFamily="34" charset="0"/>
              </a:rPr>
              <a:t>conservation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agriculture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practices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on</a:t>
            </a:r>
            <a:r>
              <a:rPr lang="es-EC" sz="3600" b="0" dirty="0">
                <a:latin typeface="Arial Narrow" pitchFamily="34" charset="0"/>
              </a:rPr>
              <a:t> </a:t>
            </a:r>
            <a:r>
              <a:rPr lang="es-EC" sz="3600" b="0" dirty="0" err="1">
                <a:latin typeface="Arial Narrow" pitchFamily="34" charset="0"/>
              </a:rPr>
              <a:t>yields</a:t>
            </a:r>
            <a:r>
              <a:rPr lang="es-EC" sz="3600" b="0" dirty="0">
                <a:latin typeface="Arial Narrow" pitchFamily="34" charset="0"/>
              </a:rPr>
              <a:t> of </a:t>
            </a:r>
            <a:r>
              <a:rPr lang="es-EC" sz="3600" b="0" dirty="0" err="1">
                <a:latin typeface="Arial Narrow" pitchFamily="34" charset="0"/>
              </a:rPr>
              <a:t>maize</a:t>
            </a:r>
            <a:r>
              <a:rPr lang="es-EC" sz="3600" b="0" dirty="0">
                <a:latin typeface="Arial Narrow" pitchFamily="34" charset="0"/>
              </a:rPr>
              <a:t>, </a:t>
            </a:r>
            <a:r>
              <a:rPr lang="es-EC" sz="3600" b="0" dirty="0" err="1">
                <a:latin typeface="Arial Narrow" pitchFamily="34" charset="0"/>
              </a:rPr>
              <a:t>beans</a:t>
            </a:r>
            <a:r>
              <a:rPr lang="es-EC" sz="3600" b="0" dirty="0">
                <a:latin typeface="Arial Narrow" pitchFamily="34" charset="0"/>
              </a:rPr>
              <a:t> and </a:t>
            </a:r>
            <a:r>
              <a:rPr lang="es-EC" sz="3600" b="0" dirty="0" err="1">
                <a:latin typeface="Arial Narrow" pitchFamily="34" charset="0"/>
              </a:rPr>
              <a:t>biomass</a:t>
            </a:r>
            <a:endParaRPr lang="es-EC" sz="3600" b="0" dirty="0">
              <a:latin typeface="Arial Narrow" pitchFamily="34" charset="0"/>
            </a:endParaRPr>
          </a:p>
          <a:p>
            <a:pPr marL="431473" indent="-431473" algn="just" defTabSz="4430313">
              <a:buFontTx/>
              <a:buAutoNum type="arabicPeriod"/>
              <a:defRPr/>
            </a:pPr>
            <a:r>
              <a:rPr lang="en-US" sz="3600" b="0" dirty="0">
                <a:latin typeface="Arial Narrow" pitchFamily="34" charset="0"/>
              </a:rPr>
              <a:t>Conduct a plot-level economic evaluation of conservation agriculture for the </a:t>
            </a:r>
            <a:r>
              <a:rPr lang="en-US" sz="3600" b="0" dirty="0" err="1">
                <a:latin typeface="Arial Narrow" pitchFamily="34" charset="0"/>
              </a:rPr>
              <a:t>Alumbre</a:t>
            </a:r>
            <a:r>
              <a:rPr lang="en-US" sz="3600" b="0" dirty="0">
                <a:latin typeface="Arial Narrow" pitchFamily="34" charset="0"/>
              </a:rPr>
              <a:t> River area of Ecuador.</a:t>
            </a:r>
            <a:endParaRPr lang="es-ES" sz="3600" b="0" dirty="0">
              <a:latin typeface="Arial Narrow" pitchFamily="34" charset="0"/>
            </a:endParaRPr>
          </a:p>
        </p:txBody>
      </p:sp>
      <p:graphicFrame>
        <p:nvGraphicFramePr>
          <p:cNvPr id="34" name="3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554124"/>
              </p:ext>
            </p:extLst>
          </p:nvPr>
        </p:nvGraphicFramePr>
        <p:xfrm>
          <a:off x="12120563" y="11831638"/>
          <a:ext cx="19734213" cy="3217862"/>
        </p:xfrm>
        <a:graphic>
          <a:graphicData uri="http://schemas.openxmlformats.org/drawingml/2006/table">
            <a:tbl>
              <a:tblPr/>
              <a:tblGrid>
                <a:gridCol w="7465838"/>
                <a:gridCol w="2160240"/>
                <a:gridCol w="1800200"/>
                <a:gridCol w="2232248"/>
                <a:gridCol w="2088232"/>
                <a:gridCol w="2304256"/>
                <a:gridCol w="1683199"/>
              </a:tblGrid>
              <a:tr h="11441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Tratamientos</a:t>
                      </a:r>
                      <a:endParaRPr lang="es-EC" sz="2400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1st </a:t>
                      </a:r>
                      <a:r>
                        <a:rPr lang="es-EC" sz="2400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cycle</a:t>
                      </a:r>
                      <a:r>
                        <a:rPr lang="es-EC" sz="2400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2011</a:t>
                      </a:r>
                      <a:endParaRPr lang="es-EC" sz="2400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2nd </a:t>
                      </a:r>
                      <a:r>
                        <a:rPr lang="es-EC" sz="2400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cycle</a:t>
                      </a:r>
                      <a:r>
                        <a:rPr lang="es-EC" sz="2400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2011</a:t>
                      </a:r>
                      <a:endParaRPr lang="es-EC" sz="2400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8950" algn="l"/>
                        </a:tabLst>
                      </a:pP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3rd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cycle</a:t>
                      </a:r>
                      <a:endParaRPr lang="es-EC" sz="2400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2012</a:t>
                      </a:r>
                      <a:endParaRPr lang="es-EC" sz="2400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4th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cycle</a:t>
                      </a:r>
                      <a:endParaRPr lang="es-EC" sz="2400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2012</a:t>
                      </a:r>
                      <a:endParaRPr lang="es-EC" sz="2400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5th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cycle</a:t>
                      </a:r>
                      <a:endParaRPr lang="es-EC" sz="2400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2013</a:t>
                      </a:r>
                      <a:endParaRPr lang="es-EC" sz="2400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6th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cycle</a:t>
                      </a:r>
                      <a:endParaRPr lang="es-EC" sz="2400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2013</a:t>
                      </a:r>
                      <a:endParaRPr lang="es-EC" sz="2400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61909">
                <a:tc>
                  <a:txBody>
                    <a:bodyPr/>
                    <a:lstStyle/>
                    <a:p>
                      <a:pPr marL="620713" indent="-620713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T1= 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Minimum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tillage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with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fertilization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and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with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removal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  <a:endParaRPr lang="es-EC" sz="2400" b="1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Natural </a:t>
                      </a: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grass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Beans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Natural </a:t>
                      </a: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grass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Hard</a:t>
                      </a: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maize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Natural </a:t>
                      </a: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grass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Beans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1951">
                <a:tc>
                  <a:txBody>
                    <a:bodyPr/>
                    <a:lstStyle/>
                    <a:p>
                      <a:pPr marL="620713" indent="-620713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T2= 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 No-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till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with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fertilization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and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without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removal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  <a:endParaRPr lang="es-EC" sz="2400" b="1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Natural </a:t>
                      </a: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grass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Beans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Natural </a:t>
                      </a: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grass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Hard</a:t>
                      </a: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maize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Natural </a:t>
                      </a: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grass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Beans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5935">
                <a:tc>
                  <a:txBody>
                    <a:bodyPr/>
                    <a:lstStyle/>
                    <a:p>
                      <a:pPr marL="620713" indent="-620713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T3= 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 No-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till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without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fertilization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and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with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removal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  <a:endParaRPr lang="es-EC" sz="2400" b="1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Oats-vetch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Beans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Oats-vetch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Hard</a:t>
                      </a: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maize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Oats-vetch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Beans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3943">
                <a:tc>
                  <a:txBody>
                    <a:bodyPr/>
                    <a:lstStyle/>
                    <a:p>
                      <a:pPr marL="620713" indent="-620713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T4= 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 No-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till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without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fertilization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and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without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removal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  <a:endParaRPr lang="es-EC" sz="2400" b="1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Oats-vetch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Beans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Oats-vetch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Hard</a:t>
                      </a: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maize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Oats-vetch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Beans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42" marR="302142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547688" y="34132838"/>
            <a:ext cx="11228387" cy="49942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lIns="154562" tIns="196257" rIns="154562" bIns="196257"/>
          <a:lstStyle/>
          <a:p>
            <a:pPr eaLnBrk="1" hangingPunct="1">
              <a:spcBef>
                <a:spcPts val="400"/>
              </a:spcBef>
              <a:spcAft>
                <a:spcPts val="400"/>
              </a:spcAft>
            </a:pPr>
            <a:r>
              <a:rPr lang="es-MX" altLang="en-US" sz="3600" dirty="0" err="1">
                <a:solidFill>
                  <a:schemeClr val="accent1"/>
                </a:solidFill>
                <a:latin typeface="Arial Narrow" pitchFamily="34" charset="0"/>
                <a:cs typeface="Tahoma" pitchFamily="34" charset="0"/>
              </a:rPr>
              <a:t>Factors</a:t>
            </a:r>
            <a:r>
              <a:rPr lang="es-MX" altLang="en-US" sz="3600" dirty="0">
                <a:solidFill>
                  <a:schemeClr val="accent1"/>
                </a:solidFill>
                <a:latin typeface="Arial Narrow" pitchFamily="34" charset="0"/>
                <a:cs typeface="Tahoma" pitchFamily="34" charset="0"/>
              </a:rPr>
              <a:t>:</a:t>
            </a:r>
          </a:p>
          <a:p>
            <a:pPr eaLnBrk="1" hangingPunct="1">
              <a:spcBef>
                <a:spcPts val="400"/>
              </a:spcBef>
              <a:spcAft>
                <a:spcPts val="400"/>
              </a:spcAft>
            </a:pPr>
            <a:r>
              <a:rPr lang="es-EC" altLang="en-US" sz="3600" b="0" dirty="0" err="1">
                <a:latin typeface="Arial Narrow" pitchFamily="34" charset="0"/>
              </a:rPr>
              <a:t>Tillage</a:t>
            </a:r>
            <a:r>
              <a:rPr lang="es-EC" altLang="en-US" sz="3600" b="0" dirty="0">
                <a:latin typeface="Arial Narrow" pitchFamily="34" charset="0"/>
              </a:rPr>
              <a:t>: </a:t>
            </a:r>
            <a:r>
              <a:rPr lang="es-EC" altLang="en-US" sz="3600" b="0" dirty="0" err="1">
                <a:latin typeface="Arial Narrow" pitchFamily="34" charset="0"/>
              </a:rPr>
              <a:t>Minimum</a:t>
            </a:r>
            <a:r>
              <a:rPr lang="es-EC" altLang="en-US" sz="3600" b="0" dirty="0">
                <a:latin typeface="Arial Narrow" pitchFamily="34" charset="0"/>
              </a:rPr>
              <a:t> </a:t>
            </a:r>
            <a:r>
              <a:rPr lang="es-EC" altLang="en-US" sz="3600" b="0" dirty="0" smtClean="0">
                <a:latin typeface="Arial Narrow" pitchFamily="34" charset="0"/>
              </a:rPr>
              <a:t>and no-</a:t>
            </a:r>
            <a:r>
              <a:rPr lang="es-EC" altLang="en-US" sz="3600" b="0" dirty="0" err="1" smtClean="0">
                <a:latin typeface="Arial Narrow" pitchFamily="34" charset="0"/>
              </a:rPr>
              <a:t>till</a:t>
            </a:r>
            <a:r>
              <a:rPr lang="es-EC" altLang="en-US" sz="3600" b="0" dirty="0">
                <a:latin typeface="Arial Narrow" pitchFamily="34" charset="0"/>
              </a:rPr>
              <a:t>.</a:t>
            </a:r>
          </a:p>
          <a:p>
            <a:r>
              <a:rPr lang="es-EC" altLang="en-US" sz="3600" b="0" dirty="0" err="1">
                <a:latin typeface="Arial Narrow" pitchFamily="34" charset="0"/>
              </a:rPr>
              <a:t>Inclusion</a:t>
            </a:r>
            <a:r>
              <a:rPr lang="es-EC" altLang="en-US" sz="3600" b="0" dirty="0">
                <a:latin typeface="Arial Narrow" pitchFamily="34" charset="0"/>
              </a:rPr>
              <a:t> of a </a:t>
            </a:r>
            <a:r>
              <a:rPr lang="es-EC" altLang="en-US" sz="3600" b="0" dirty="0" err="1">
                <a:latin typeface="Arial Narrow" pitchFamily="34" charset="0"/>
              </a:rPr>
              <a:t>cover</a:t>
            </a:r>
            <a:r>
              <a:rPr lang="es-EC" altLang="en-US" sz="3600" b="0" dirty="0">
                <a:latin typeface="Arial Narrow" pitchFamily="34" charset="0"/>
              </a:rPr>
              <a:t> </a:t>
            </a:r>
            <a:r>
              <a:rPr lang="es-EC" altLang="en-US" sz="3600" b="0" dirty="0" err="1">
                <a:latin typeface="Arial Narrow" pitchFamily="34" charset="0"/>
              </a:rPr>
              <a:t>crop</a:t>
            </a:r>
            <a:r>
              <a:rPr lang="es-EC" altLang="en-US" sz="3600" b="0" dirty="0">
                <a:latin typeface="Arial Narrow" pitchFamily="34" charset="0"/>
              </a:rPr>
              <a:t>: </a:t>
            </a:r>
            <a:r>
              <a:rPr lang="es-EC" altLang="en-US" sz="3600" b="0" dirty="0" err="1">
                <a:latin typeface="Arial Narrow" pitchFamily="34" charset="0"/>
              </a:rPr>
              <a:t>Cover</a:t>
            </a:r>
            <a:r>
              <a:rPr lang="es-EC" altLang="en-US" sz="3600" b="0" dirty="0">
                <a:latin typeface="Arial Narrow" pitchFamily="34" charset="0"/>
              </a:rPr>
              <a:t> </a:t>
            </a:r>
            <a:r>
              <a:rPr lang="es-EC" altLang="en-US" sz="3600" b="0" dirty="0" err="1">
                <a:latin typeface="Arial Narrow" pitchFamily="34" charset="0"/>
              </a:rPr>
              <a:t>crop</a:t>
            </a:r>
            <a:r>
              <a:rPr lang="es-EC" altLang="en-US" sz="3600" b="0" dirty="0">
                <a:latin typeface="Arial Narrow" pitchFamily="34" charset="0"/>
              </a:rPr>
              <a:t> </a:t>
            </a:r>
            <a:r>
              <a:rPr lang="es-EC" altLang="en-US" sz="3600" b="0" dirty="0" err="1">
                <a:latin typeface="Arial Narrow" pitchFamily="34" charset="0"/>
              </a:rPr>
              <a:t>with</a:t>
            </a:r>
            <a:r>
              <a:rPr lang="es-EC" altLang="en-US" sz="3600" b="0" dirty="0">
                <a:latin typeface="Arial Narrow" pitchFamily="34" charset="0"/>
              </a:rPr>
              <a:t> </a:t>
            </a:r>
            <a:r>
              <a:rPr lang="es-EC" altLang="en-US" sz="3600" b="0" dirty="0" err="1">
                <a:latin typeface="Arial Narrow" pitchFamily="34" charset="0"/>
              </a:rPr>
              <a:t>removal</a:t>
            </a:r>
            <a:r>
              <a:rPr lang="es-EC" altLang="en-US" sz="3600" b="0" dirty="0">
                <a:latin typeface="Arial Narrow" pitchFamily="34" charset="0"/>
              </a:rPr>
              <a:t> and </a:t>
            </a:r>
            <a:r>
              <a:rPr lang="es-EC" altLang="en-US" sz="3600" b="0" dirty="0" err="1">
                <a:latin typeface="Arial Narrow" pitchFamily="34" charset="0"/>
              </a:rPr>
              <a:t>Cover</a:t>
            </a:r>
            <a:r>
              <a:rPr lang="es-EC" altLang="en-US" sz="3600" b="0" dirty="0">
                <a:latin typeface="Arial Narrow" pitchFamily="34" charset="0"/>
              </a:rPr>
              <a:t> </a:t>
            </a:r>
            <a:r>
              <a:rPr lang="es-EC" altLang="en-US" sz="3600" b="0" dirty="0" err="1">
                <a:latin typeface="Arial Narrow" pitchFamily="34" charset="0"/>
              </a:rPr>
              <a:t>crop</a:t>
            </a:r>
            <a:r>
              <a:rPr lang="es-EC" altLang="en-US" sz="3600" b="0" dirty="0">
                <a:latin typeface="Arial Narrow" pitchFamily="34" charset="0"/>
              </a:rPr>
              <a:t> </a:t>
            </a:r>
            <a:r>
              <a:rPr lang="es-EC" altLang="en-US" sz="3600" b="0" dirty="0" err="1">
                <a:latin typeface="Arial Narrow" pitchFamily="34" charset="0"/>
              </a:rPr>
              <a:t>without</a:t>
            </a:r>
            <a:r>
              <a:rPr lang="es-EC" altLang="en-US" sz="3600" b="0" dirty="0">
                <a:latin typeface="Arial Narrow" pitchFamily="34" charset="0"/>
              </a:rPr>
              <a:t> </a:t>
            </a:r>
            <a:r>
              <a:rPr lang="es-EC" altLang="en-US" sz="3600" b="0" dirty="0" err="1">
                <a:latin typeface="Arial Narrow" pitchFamily="34" charset="0"/>
              </a:rPr>
              <a:t>removal</a:t>
            </a:r>
            <a:r>
              <a:rPr lang="es-EC" altLang="en-US" sz="3600" b="0" dirty="0">
                <a:latin typeface="Arial Narrow" pitchFamily="34" charset="0"/>
              </a:rPr>
              <a:t>.</a:t>
            </a:r>
          </a:p>
          <a:p>
            <a:r>
              <a:rPr lang="es-EC" altLang="en-US" sz="3600" b="0" dirty="0" err="1">
                <a:latin typeface="Arial Narrow" pitchFamily="34" charset="0"/>
              </a:rPr>
              <a:t>Fertilization</a:t>
            </a:r>
            <a:r>
              <a:rPr lang="es-EC" altLang="en-US" sz="3600" b="0" dirty="0">
                <a:latin typeface="Arial Narrow" pitchFamily="34" charset="0"/>
              </a:rPr>
              <a:t>: </a:t>
            </a:r>
            <a:r>
              <a:rPr lang="es-EC" altLang="en-US" sz="3600" b="0" dirty="0" err="1">
                <a:latin typeface="Arial Narrow" pitchFamily="34" charset="0"/>
              </a:rPr>
              <a:t>With</a:t>
            </a:r>
            <a:r>
              <a:rPr lang="es-EC" altLang="en-US" sz="3600" b="0" dirty="0">
                <a:latin typeface="Arial Narrow" pitchFamily="34" charset="0"/>
              </a:rPr>
              <a:t> </a:t>
            </a:r>
            <a:r>
              <a:rPr lang="es-EC" altLang="en-US" sz="3600" b="0" dirty="0" err="1">
                <a:latin typeface="Arial Narrow" pitchFamily="34" charset="0"/>
              </a:rPr>
              <a:t>fertilization</a:t>
            </a:r>
            <a:r>
              <a:rPr lang="es-EC" altLang="en-US" sz="3600" b="0" dirty="0">
                <a:latin typeface="Arial Narrow" pitchFamily="34" charset="0"/>
              </a:rPr>
              <a:t> and </a:t>
            </a:r>
            <a:r>
              <a:rPr lang="es-EC" altLang="en-US" sz="3600" b="0" dirty="0" err="1" smtClean="0">
                <a:latin typeface="Arial Narrow" pitchFamily="34" charset="0"/>
              </a:rPr>
              <a:t>without</a:t>
            </a:r>
            <a:r>
              <a:rPr lang="es-EC" altLang="en-US" sz="3600" b="0" dirty="0" smtClean="0">
                <a:latin typeface="Arial Narrow" pitchFamily="34" charset="0"/>
              </a:rPr>
              <a:t> </a:t>
            </a:r>
            <a:r>
              <a:rPr lang="es-EC" altLang="en-US" sz="3600" b="0" dirty="0" err="1">
                <a:latin typeface="Arial Narrow" pitchFamily="34" charset="0"/>
              </a:rPr>
              <a:t>fertilization</a:t>
            </a:r>
            <a:r>
              <a:rPr lang="es-EC" altLang="en-US" sz="3600" b="0" dirty="0">
                <a:latin typeface="Arial Narrow" pitchFamily="34" charset="0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s-MX" altLang="en-US" sz="3600" dirty="0">
                <a:solidFill>
                  <a:schemeClr val="accent1"/>
                </a:solidFill>
                <a:latin typeface="Arial Narrow" pitchFamily="34" charset="0"/>
                <a:cs typeface="Tahoma" pitchFamily="34" charset="0"/>
              </a:rPr>
              <a:t>Experimental </a:t>
            </a:r>
            <a:r>
              <a:rPr lang="es-MX" altLang="en-US" sz="3600" dirty="0" err="1">
                <a:solidFill>
                  <a:schemeClr val="accent1"/>
                </a:solidFill>
                <a:latin typeface="Arial Narrow" pitchFamily="34" charset="0"/>
                <a:cs typeface="Tahoma" pitchFamily="34" charset="0"/>
              </a:rPr>
              <a:t>Design</a:t>
            </a:r>
            <a:r>
              <a:rPr lang="es-MX" altLang="en-US" sz="3600" dirty="0">
                <a:solidFill>
                  <a:schemeClr val="accent1"/>
                </a:solidFill>
                <a:latin typeface="Arial Narrow" pitchFamily="34" charset="0"/>
                <a:cs typeface="Tahoma" pitchFamily="34" charset="0"/>
              </a:rPr>
              <a:t>:</a:t>
            </a:r>
          </a:p>
          <a:p>
            <a:r>
              <a:rPr lang="es-EC" altLang="en-US" sz="3600" b="0" dirty="0" err="1">
                <a:latin typeface="Arial Narrow" pitchFamily="34" charset="0"/>
              </a:rPr>
              <a:t>Randomized</a:t>
            </a:r>
            <a:r>
              <a:rPr lang="es-EC" altLang="en-US" sz="3600" b="0" dirty="0">
                <a:latin typeface="Arial Narrow" pitchFamily="34" charset="0"/>
              </a:rPr>
              <a:t> block </a:t>
            </a:r>
            <a:r>
              <a:rPr lang="es-EC" altLang="en-US" sz="3600" b="0" dirty="0" err="1">
                <a:latin typeface="Arial Narrow" pitchFamily="34" charset="0"/>
              </a:rPr>
              <a:t>design</a:t>
            </a:r>
            <a:r>
              <a:rPr lang="es-EC" altLang="en-US" sz="3600" b="0" dirty="0">
                <a:latin typeface="Arial Narrow" pitchFamily="34" charset="0"/>
              </a:rPr>
              <a:t>, </a:t>
            </a:r>
            <a:r>
              <a:rPr lang="es-EC" altLang="en-US" sz="3600" b="0" dirty="0" err="1">
                <a:latin typeface="Arial Narrow" pitchFamily="34" charset="0"/>
              </a:rPr>
              <a:t>four</a:t>
            </a:r>
            <a:r>
              <a:rPr lang="es-EC" altLang="en-US" sz="3600" b="0" dirty="0">
                <a:latin typeface="Arial Narrow" pitchFamily="34" charset="0"/>
              </a:rPr>
              <a:t> </a:t>
            </a:r>
            <a:r>
              <a:rPr lang="es-EC" altLang="en-US" sz="3600" b="0" dirty="0" err="1">
                <a:latin typeface="Arial Narrow" pitchFamily="34" charset="0"/>
              </a:rPr>
              <a:t>treatments</a:t>
            </a:r>
            <a:r>
              <a:rPr lang="es-EC" altLang="en-US" sz="3600" b="0" dirty="0">
                <a:latin typeface="Arial Narrow" pitchFamily="34" charset="0"/>
              </a:rPr>
              <a:t> and </a:t>
            </a:r>
            <a:r>
              <a:rPr lang="es-EC" altLang="en-US" sz="3600" b="0" dirty="0" err="1">
                <a:latin typeface="Arial Narrow" pitchFamily="34" charset="0"/>
              </a:rPr>
              <a:t>three</a:t>
            </a:r>
            <a:r>
              <a:rPr lang="es-EC" altLang="en-US" sz="3600" b="0" dirty="0">
                <a:latin typeface="Arial Narrow" pitchFamily="34" charset="0"/>
              </a:rPr>
              <a:t> </a:t>
            </a:r>
            <a:r>
              <a:rPr lang="es-EC" altLang="en-US" sz="3600" b="0" dirty="0" err="1">
                <a:latin typeface="Arial Narrow" pitchFamily="34" charset="0"/>
              </a:rPr>
              <a:t>replications</a:t>
            </a:r>
            <a:r>
              <a:rPr lang="es-EC" altLang="en-US" sz="3600" b="0" dirty="0">
                <a:latin typeface="Arial Narrow" pitchFamily="34" charset="0"/>
              </a:rPr>
              <a:t> (</a:t>
            </a:r>
            <a:r>
              <a:rPr lang="es-EC" altLang="en-US" sz="3600" b="0" dirty="0" err="1">
                <a:latin typeface="Arial Narrow" pitchFamily="34" charset="0"/>
              </a:rPr>
              <a:t>Table</a:t>
            </a:r>
            <a:r>
              <a:rPr lang="es-EC" altLang="en-US" sz="3600" b="0" dirty="0">
                <a:latin typeface="Arial Narrow" pitchFamily="34" charset="0"/>
              </a:rPr>
              <a:t> 1).</a:t>
            </a:r>
            <a:endParaRPr lang="en-US" altLang="en-US" sz="3600" b="0" dirty="0">
              <a:solidFill>
                <a:srgbClr val="00B0F0"/>
              </a:solidFill>
              <a:latin typeface="Arial Narrow" pitchFamily="34" charset="0"/>
            </a:endParaRPr>
          </a:p>
        </p:txBody>
      </p:sp>
      <p:pic>
        <p:nvPicPr>
          <p:cNvPr id="3128" name="Picture 10" descr="SANREM CRSP Logo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9200" y="228600"/>
            <a:ext cx="1873250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29" name="Picture 3" descr="usaidlog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8613" y="514350"/>
            <a:ext cx="4335462" cy="14398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38 Rectángulo"/>
          <p:cNvSpPr/>
          <p:nvPr/>
        </p:nvSpPr>
        <p:spPr>
          <a:xfrm>
            <a:off x="13908088" y="6985000"/>
            <a:ext cx="4784725" cy="1458913"/>
          </a:xfrm>
          <a:prstGeom prst="rect">
            <a:avLst/>
          </a:prstGeom>
        </p:spPr>
        <p:txBody>
          <a:bodyPr wrap="none" lIns="392630" tIns="196317" rIns="392630" bIns="196317">
            <a:spAutoFit/>
          </a:bodyPr>
          <a:lstStyle/>
          <a:p>
            <a:pPr algn="ctr" defTabSz="3919498" eaLnBrk="1" hangingPunct="1">
              <a:buClr>
                <a:schemeClr val="bg2"/>
              </a:buClr>
              <a:buSzPct val="75000"/>
              <a:defRPr/>
            </a:pPr>
            <a:r>
              <a:rPr lang="es-ES" sz="69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ABSTRACT</a:t>
            </a:r>
            <a:endParaRPr lang="es-ES" sz="6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131" name="Rectangle 4"/>
          <p:cNvSpPr>
            <a:spLocks noChangeArrowheads="1"/>
          </p:cNvSpPr>
          <p:nvPr/>
        </p:nvSpPr>
        <p:spPr bwMode="auto">
          <a:xfrm>
            <a:off x="547688" y="26142950"/>
            <a:ext cx="1122838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54562" tIns="196257" rIns="154562" bIns="196257"/>
          <a:lstStyle>
            <a:lvl1pPr>
              <a:spcBef>
                <a:spcPct val="20000"/>
              </a:spcBef>
              <a:buFont typeface="Arial" charset="0"/>
              <a:buChar char="•"/>
              <a:defRPr sz="13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0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8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altLang="en-US" sz="3400">
                <a:latin typeface="Arial Narrow" pitchFamily="34" charset="0"/>
              </a:rPr>
              <a:t>Figure 1. Map of Chimbo River Sub-watershed, Ecuador.</a:t>
            </a:r>
            <a:endParaRPr lang="es-ES" altLang="en-US" sz="3400" b="0">
              <a:latin typeface="Arial Narrow" pitchFamily="34" charset="0"/>
            </a:endParaRPr>
          </a:p>
        </p:txBody>
      </p:sp>
      <p:sp>
        <p:nvSpPr>
          <p:cNvPr id="45" name="44 Rectángulo"/>
          <p:cNvSpPr/>
          <p:nvPr/>
        </p:nvSpPr>
        <p:spPr>
          <a:xfrm>
            <a:off x="225425" y="10801350"/>
            <a:ext cx="6359525" cy="1458913"/>
          </a:xfrm>
          <a:prstGeom prst="rect">
            <a:avLst/>
          </a:prstGeom>
        </p:spPr>
        <p:txBody>
          <a:bodyPr wrap="none" lIns="392630" tIns="196317" rIns="392630" bIns="196317">
            <a:spAutoFit/>
          </a:bodyPr>
          <a:lstStyle/>
          <a:p>
            <a:pPr algn="ctr" defTabSz="3919498" eaLnBrk="1" hangingPunct="1">
              <a:buClr>
                <a:schemeClr val="bg2"/>
              </a:buClr>
              <a:buSzPct val="75000"/>
              <a:defRPr/>
            </a:pPr>
            <a:r>
              <a:rPr lang="es-ES" sz="69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INTRODUCTION</a:t>
            </a:r>
            <a:endParaRPr lang="es-ES" sz="6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6" name="45 Rectángulo"/>
          <p:cNvSpPr/>
          <p:nvPr/>
        </p:nvSpPr>
        <p:spPr>
          <a:xfrm>
            <a:off x="-5953" y="26912888"/>
            <a:ext cx="5391944" cy="1458297"/>
          </a:xfrm>
          <a:prstGeom prst="rect">
            <a:avLst/>
          </a:prstGeom>
        </p:spPr>
        <p:txBody>
          <a:bodyPr wrap="none" lIns="392630" tIns="196317" rIns="392630" bIns="196317">
            <a:spAutoFit/>
          </a:bodyPr>
          <a:lstStyle/>
          <a:p>
            <a:pPr algn="ctr" defTabSz="3919498" eaLnBrk="1" hangingPunct="1">
              <a:buClr>
                <a:schemeClr val="bg2"/>
              </a:buClr>
              <a:buSzPct val="75000"/>
              <a:defRPr/>
            </a:pPr>
            <a:r>
              <a:rPr lang="es-ES" sz="69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OBJECTIVES</a:t>
            </a:r>
            <a:endParaRPr lang="es-ES" sz="6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7" name="46 Rectángulo"/>
          <p:cNvSpPr/>
          <p:nvPr/>
        </p:nvSpPr>
        <p:spPr>
          <a:xfrm>
            <a:off x="144463" y="32691388"/>
            <a:ext cx="6505575" cy="1458912"/>
          </a:xfrm>
          <a:prstGeom prst="rect">
            <a:avLst/>
          </a:prstGeom>
        </p:spPr>
        <p:txBody>
          <a:bodyPr lIns="392630" tIns="196317" rIns="392630" bIns="196317">
            <a:spAutoFit/>
          </a:bodyPr>
          <a:lstStyle/>
          <a:p>
            <a:pPr algn="ctr" defTabSz="3919498" eaLnBrk="1" hangingPunct="1">
              <a:buClr>
                <a:schemeClr val="bg2"/>
              </a:buClr>
              <a:buSzPct val="75000"/>
              <a:defRPr/>
            </a:pPr>
            <a:r>
              <a:rPr lang="es-ES" sz="69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METHODOLOGY</a:t>
            </a:r>
            <a:endParaRPr lang="es-ES" sz="6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135" name="Rectangle 4"/>
          <p:cNvSpPr>
            <a:spLocks noChangeArrowheads="1"/>
          </p:cNvSpPr>
          <p:nvPr/>
        </p:nvSpPr>
        <p:spPr bwMode="auto">
          <a:xfrm>
            <a:off x="11664950" y="35356800"/>
            <a:ext cx="11229975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54562" tIns="196257" rIns="154562" bIns="196257"/>
          <a:lstStyle>
            <a:lvl1pPr marL="1552575" indent="-1552575">
              <a:spcBef>
                <a:spcPct val="20000"/>
              </a:spcBef>
              <a:buFont typeface="Arial" charset="0"/>
              <a:buChar char="•"/>
              <a:defRPr sz="13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0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8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400">
                <a:latin typeface="Arial Narrow" pitchFamily="34" charset="0"/>
              </a:rPr>
              <a:t>Figure 3. No-till with beans.</a:t>
            </a:r>
            <a:endParaRPr lang="es-ES" altLang="en-US" sz="3400" b="0">
              <a:latin typeface="Arial Narrow" pitchFamily="34" charset="0"/>
            </a:endParaRPr>
          </a:p>
        </p:txBody>
      </p:sp>
      <p:sp>
        <p:nvSpPr>
          <p:cNvPr id="50" name="49 Rectángulo"/>
          <p:cNvSpPr/>
          <p:nvPr/>
        </p:nvSpPr>
        <p:spPr>
          <a:xfrm>
            <a:off x="19431000" y="15265400"/>
            <a:ext cx="4129088" cy="1458913"/>
          </a:xfrm>
          <a:prstGeom prst="rect">
            <a:avLst/>
          </a:prstGeom>
        </p:spPr>
        <p:txBody>
          <a:bodyPr wrap="none" lIns="392630" tIns="196317" rIns="392630" bIns="196317">
            <a:spAutoFit/>
          </a:bodyPr>
          <a:lstStyle/>
          <a:p>
            <a:pPr algn="ctr" defTabSz="3919498" eaLnBrk="1" hangingPunct="1">
              <a:buClr>
                <a:schemeClr val="bg2"/>
              </a:buClr>
              <a:buSzPct val="75000"/>
              <a:defRPr/>
            </a:pPr>
            <a:r>
              <a:rPr lang="es-ES" sz="69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RESULTS</a:t>
            </a:r>
            <a:endParaRPr lang="es-ES" sz="6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137" name="Rectangle 4"/>
          <p:cNvSpPr>
            <a:spLocks noChangeArrowheads="1"/>
          </p:cNvSpPr>
          <p:nvPr/>
        </p:nvSpPr>
        <p:spPr bwMode="auto">
          <a:xfrm>
            <a:off x="12118975" y="16346488"/>
            <a:ext cx="19924713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54562" tIns="196257" rIns="154562" bIns="196257"/>
          <a:lstStyle>
            <a:lvl1pPr>
              <a:spcBef>
                <a:spcPct val="20000"/>
              </a:spcBef>
              <a:buFont typeface="Arial" charset="0"/>
              <a:buChar char="•"/>
              <a:defRPr sz="13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0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8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altLang="en-US" sz="3600">
                <a:latin typeface="Arial Narrow" pitchFamily="34" charset="0"/>
              </a:rPr>
              <a:t>Table 2. Averages and Tuckey test to 5% on yield (t/ha). Alumbre River Micro-watershed, Ecuador, 2011–2013.</a:t>
            </a:r>
            <a:endParaRPr lang="es-ES" altLang="en-US" sz="3600" b="0">
              <a:latin typeface="Arial Narrow" pitchFamily="34" charset="0"/>
            </a:endParaRPr>
          </a:p>
        </p:txBody>
      </p:sp>
      <p:sp>
        <p:nvSpPr>
          <p:cNvPr id="3138" name="Rectangle 4"/>
          <p:cNvSpPr>
            <a:spLocks noChangeArrowheads="1"/>
          </p:cNvSpPr>
          <p:nvPr/>
        </p:nvSpPr>
        <p:spPr bwMode="auto">
          <a:xfrm>
            <a:off x="11953875" y="27147838"/>
            <a:ext cx="10215563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54562" tIns="196257" rIns="154562" bIns="196257"/>
          <a:lstStyle>
            <a:lvl1pPr>
              <a:spcBef>
                <a:spcPct val="20000"/>
              </a:spcBef>
              <a:buFont typeface="Arial" charset="0"/>
              <a:buChar char="•"/>
              <a:defRPr sz="13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0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8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39179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8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400">
                <a:latin typeface="Arial Narrow" pitchFamily="34" charset="0"/>
              </a:rPr>
              <a:t>Figure 2. Potentially Mineralizable Nitrogen</a:t>
            </a:r>
            <a:r>
              <a:rPr lang="es-EC" altLang="en-US" sz="3400">
                <a:latin typeface="Arial Narrow" pitchFamily="34" charset="0"/>
              </a:rPr>
              <a:t> (kg/ha) per treatment.</a:t>
            </a:r>
            <a:r>
              <a:rPr lang="en-US" altLang="en-US" sz="3400">
                <a:latin typeface="Arial Narrow" pitchFamily="34" charset="0"/>
              </a:rPr>
              <a:t> Alumbre River Micro-watershed, Ecuador, 2013.</a:t>
            </a:r>
            <a:endParaRPr lang="es-ES" altLang="en-US" sz="3400" b="0">
              <a:latin typeface="Arial Narrow" pitchFamily="34" charset="0"/>
            </a:endParaRPr>
          </a:p>
        </p:txBody>
      </p:sp>
      <p:sp>
        <p:nvSpPr>
          <p:cNvPr id="56" name="55 Rectángulo"/>
          <p:cNvSpPr/>
          <p:nvPr/>
        </p:nvSpPr>
        <p:spPr>
          <a:xfrm>
            <a:off x="19170650" y="35715575"/>
            <a:ext cx="5672138" cy="1458913"/>
          </a:xfrm>
          <a:prstGeom prst="rect">
            <a:avLst/>
          </a:prstGeom>
        </p:spPr>
        <p:txBody>
          <a:bodyPr wrap="none" lIns="392630" tIns="196317" rIns="392630" bIns="196317">
            <a:spAutoFit/>
          </a:bodyPr>
          <a:lstStyle/>
          <a:p>
            <a:pPr algn="ctr" defTabSz="3919498" eaLnBrk="1" hangingPunct="1">
              <a:buClr>
                <a:schemeClr val="bg2"/>
              </a:buClr>
              <a:buSzPct val="75000"/>
              <a:defRPr/>
            </a:pPr>
            <a:r>
              <a:rPr lang="es-ES" sz="69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CONCLUSION</a:t>
            </a:r>
            <a:endParaRPr lang="es-ES" sz="6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57" name="56 Rectángulo"/>
          <p:cNvSpPr>
            <a:spLocks noChangeArrowheads="1"/>
          </p:cNvSpPr>
          <p:nvPr/>
        </p:nvSpPr>
        <p:spPr bwMode="auto">
          <a:xfrm>
            <a:off x="12077700" y="36992535"/>
            <a:ext cx="20135850" cy="26124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lIns="392582" tIns="196295" rIns="392582" bIns="196295">
            <a:spAutoFit/>
          </a:bodyPr>
          <a:lstStyle/>
          <a:p>
            <a:pPr algn="just" defTabSz="3919498" eaLnBrk="1" hangingPunct="1">
              <a:defRPr/>
            </a:pPr>
            <a:r>
              <a:rPr lang="es-MX" sz="3600" b="0" dirty="0" err="1" smtClean="0">
                <a:latin typeface="Arial" panose="020B0604020202020204" pitchFamily="34" charset="0"/>
              </a:rPr>
              <a:t>Conservation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agriculture</a:t>
            </a:r>
            <a:r>
              <a:rPr lang="es-MX" sz="3600" b="0" dirty="0" smtClean="0">
                <a:latin typeface="Arial" panose="020B0604020202020204" pitchFamily="34" charset="0"/>
              </a:rPr>
              <a:t> has </a:t>
            </a:r>
            <a:r>
              <a:rPr lang="es-MX" sz="3600" b="0" dirty="0" err="1" smtClean="0">
                <a:latin typeface="Arial" panose="020B0604020202020204" pitchFamily="34" charset="0"/>
              </a:rPr>
              <a:t>promise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for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the</a:t>
            </a:r>
            <a:r>
              <a:rPr lang="es-MX" sz="3600" b="0" dirty="0" smtClean="0">
                <a:latin typeface="Arial" panose="020B0604020202020204" pitchFamily="34" charset="0"/>
              </a:rPr>
              <a:t> Alumbre </a:t>
            </a:r>
            <a:r>
              <a:rPr lang="es-MX" sz="3600" b="0" dirty="0" err="1" smtClean="0">
                <a:latin typeface="Arial" panose="020B0604020202020204" pitchFamily="34" charset="0"/>
              </a:rPr>
              <a:t>area</a:t>
            </a:r>
            <a:r>
              <a:rPr lang="es-MX" sz="3600" b="0" dirty="0" smtClean="0">
                <a:latin typeface="Arial" panose="020B0604020202020204" pitchFamily="34" charset="0"/>
              </a:rPr>
              <a:t>.  </a:t>
            </a:r>
            <a:r>
              <a:rPr lang="es-MX" sz="3600" b="0" dirty="0" err="1" smtClean="0">
                <a:latin typeface="Arial" panose="020B0604020202020204" pitchFamily="34" charset="0"/>
              </a:rPr>
              <a:t>It</a:t>
            </a:r>
            <a:r>
              <a:rPr lang="es-MX" sz="3600" b="0" dirty="0" smtClean="0">
                <a:latin typeface="Arial" panose="020B0604020202020204" pitchFamily="34" charset="0"/>
              </a:rPr>
              <a:t> leads to </a:t>
            </a:r>
            <a:r>
              <a:rPr lang="es-MX" sz="3600" b="0" dirty="0" err="1" smtClean="0">
                <a:latin typeface="Arial" panose="020B0604020202020204" pitchFamily="34" charset="0"/>
              </a:rPr>
              <a:t>higher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maize</a:t>
            </a:r>
            <a:r>
              <a:rPr lang="es-MX" sz="3600" b="0" dirty="0" smtClean="0">
                <a:latin typeface="Arial" panose="020B0604020202020204" pitchFamily="34" charset="0"/>
              </a:rPr>
              <a:t> and </a:t>
            </a:r>
            <a:r>
              <a:rPr lang="es-MX" sz="3600" b="0" dirty="0" err="1" smtClean="0">
                <a:latin typeface="Arial" panose="020B0604020202020204" pitchFamily="34" charset="0"/>
              </a:rPr>
              <a:t>bean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yields</a:t>
            </a:r>
            <a:r>
              <a:rPr lang="es-MX" sz="3600" b="0" dirty="0" smtClean="0">
                <a:latin typeface="Arial" panose="020B0604020202020204" pitchFamily="34" charset="0"/>
              </a:rPr>
              <a:t>, and </a:t>
            </a:r>
            <a:r>
              <a:rPr lang="es-MX" sz="3600" b="0" dirty="0" err="1" smtClean="0">
                <a:latin typeface="Arial" panose="020B0604020202020204" pitchFamily="34" charset="0"/>
              </a:rPr>
              <a:t>builds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soil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health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over</a:t>
            </a:r>
            <a:r>
              <a:rPr lang="es-MX" sz="3600" b="0" dirty="0" smtClean="0">
                <a:latin typeface="Arial" panose="020B0604020202020204" pitchFamily="34" charset="0"/>
              </a:rPr>
              <a:t> time.  </a:t>
            </a:r>
            <a:r>
              <a:rPr lang="es-MX" sz="3600" b="0" dirty="0" err="1" smtClean="0">
                <a:latin typeface="Arial" panose="020B0604020202020204" pitchFamily="34" charset="0"/>
              </a:rPr>
              <a:t>While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smtClean="0">
                <a:latin typeface="Arial" panose="020B0604020202020204" pitchFamily="34" charset="0"/>
              </a:rPr>
              <a:t>no </a:t>
            </a:r>
            <a:r>
              <a:rPr lang="es-MX" sz="3600" b="0" dirty="0" err="1" smtClean="0">
                <a:latin typeface="Arial" panose="020B0604020202020204" pitchFamily="34" charset="0"/>
              </a:rPr>
              <a:t>changes</a:t>
            </a:r>
            <a:r>
              <a:rPr lang="es-MX" sz="3600" b="0" dirty="0" smtClean="0">
                <a:latin typeface="Arial" panose="020B0604020202020204" pitchFamily="34" charset="0"/>
              </a:rPr>
              <a:t> in </a:t>
            </a:r>
            <a:r>
              <a:rPr lang="es-MX" sz="3600" b="0" dirty="0" err="1" smtClean="0">
                <a:latin typeface="Arial" panose="020B0604020202020204" pitchFamily="34" charset="0"/>
              </a:rPr>
              <a:t>physical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soil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properties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were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found</a:t>
            </a:r>
            <a:r>
              <a:rPr lang="es-MX" sz="3600" b="0" dirty="0" smtClean="0">
                <a:latin typeface="Arial" panose="020B0604020202020204" pitchFamily="34" charset="0"/>
              </a:rPr>
              <a:t>, </a:t>
            </a:r>
            <a:r>
              <a:rPr lang="es-MX" sz="3600" b="0" dirty="0" err="1" smtClean="0">
                <a:latin typeface="Arial" panose="020B0604020202020204" pitchFamily="34" charset="0"/>
              </a:rPr>
              <a:t>yield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gains</a:t>
            </a:r>
            <a:r>
              <a:rPr lang="es-MX" sz="3600" b="0" dirty="0" smtClean="0">
                <a:latin typeface="Arial" panose="020B0604020202020204" pitchFamily="34" charset="0"/>
              </a:rPr>
              <a:t> and </a:t>
            </a:r>
            <a:r>
              <a:rPr lang="es-MX" sz="3600" b="0" dirty="0" err="1" smtClean="0">
                <a:latin typeface="Arial" panose="020B0604020202020204" pitchFamily="34" charset="0"/>
              </a:rPr>
              <a:t>cost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savings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associated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with</a:t>
            </a:r>
            <a:r>
              <a:rPr lang="es-MX" sz="3600" b="0" dirty="0" smtClean="0">
                <a:latin typeface="Arial" panose="020B0604020202020204" pitchFamily="34" charset="0"/>
              </a:rPr>
              <a:t> CA </a:t>
            </a:r>
            <a:r>
              <a:rPr lang="es-MX" sz="3600" b="0" dirty="0" err="1" smtClean="0">
                <a:latin typeface="Arial" panose="020B0604020202020204" pitchFamily="34" charset="0"/>
              </a:rPr>
              <a:t>make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it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an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economically</a:t>
            </a:r>
            <a:r>
              <a:rPr lang="es-MX" sz="3600" b="0" dirty="0" smtClean="0">
                <a:latin typeface="Arial" panose="020B0604020202020204" pitchFamily="34" charset="0"/>
              </a:rPr>
              <a:t> viable </a:t>
            </a:r>
            <a:r>
              <a:rPr lang="es-MX" sz="3600" b="0" dirty="0" err="1" smtClean="0">
                <a:latin typeface="Arial" panose="020B0604020202020204" pitchFamily="34" charset="0"/>
              </a:rPr>
              <a:t>alternative</a:t>
            </a:r>
            <a:r>
              <a:rPr lang="es-MX" sz="3600" b="0" dirty="0" smtClean="0">
                <a:latin typeface="Arial" panose="020B0604020202020204" pitchFamily="34" charset="0"/>
              </a:rPr>
              <a:t> to </a:t>
            </a:r>
            <a:r>
              <a:rPr lang="es-MX" sz="3600" b="0" dirty="0" err="1" smtClean="0">
                <a:latin typeface="Arial" panose="020B0604020202020204" pitchFamily="34" charset="0"/>
              </a:rPr>
              <a:t>conventional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agricultural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practices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on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steep</a:t>
            </a:r>
            <a:r>
              <a:rPr lang="es-MX" sz="3600" b="0" dirty="0" smtClean="0">
                <a:latin typeface="Arial" panose="020B0604020202020204" pitchFamily="34" charset="0"/>
              </a:rPr>
              <a:t> </a:t>
            </a:r>
            <a:r>
              <a:rPr lang="es-MX" sz="3600" b="0" dirty="0" err="1" smtClean="0">
                <a:latin typeface="Arial" panose="020B0604020202020204" pitchFamily="34" charset="0"/>
              </a:rPr>
              <a:t>slopes</a:t>
            </a:r>
            <a:r>
              <a:rPr lang="es-MX" sz="3600" b="0" dirty="0" smtClean="0">
                <a:latin typeface="Arial" panose="020B0604020202020204" pitchFamily="34" charset="0"/>
              </a:rPr>
              <a:t>.</a:t>
            </a:r>
            <a:endParaRPr lang="es-ES" sz="3600" b="0" dirty="0">
              <a:latin typeface="Arial Narrow" pitchFamily="34" charset="0"/>
            </a:endParaRPr>
          </a:p>
        </p:txBody>
      </p:sp>
      <p:graphicFrame>
        <p:nvGraphicFramePr>
          <p:cNvPr id="41" name="3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029458"/>
              </p:ext>
            </p:extLst>
          </p:nvPr>
        </p:nvGraphicFramePr>
        <p:xfrm>
          <a:off x="12272963" y="17210088"/>
          <a:ext cx="19702462" cy="3173488"/>
        </p:xfrm>
        <a:graphic>
          <a:graphicData uri="http://schemas.openxmlformats.org/drawingml/2006/table">
            <a:tbl>
              <a:tblPr/>
              <a:tblGrid>
                <a:gridCol w="7457269"/>
                <a:gridCol w="2520217"/>
                <a:gridCol w="1368118"/>
                <a:gridCol w="2520217"/>
                <a:gridCol w="2065304"/>
                <a:gridCol w="2399081"/>
                <a:gridCol w="1372256"/>
              </a:tblGrid>
              <a:tr h="11441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Tratamientos</a:t>
                      </a:r>
                      <a:endParaRPr lang="es-EC" sz="2400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Biomass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GM natural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grass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and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oast-vetch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Beans</a:t>
                      </a:r>
                      <a:endParaRPr lang="es-EC" sz="2400" b="1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Biomass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GM natural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grass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and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oat-vetch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Hard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maize</a:t>
                      </a:r>
                      <a:endParaRPr lang="es-EC" sz="2400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Biomass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GM natural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grass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and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oat-vetch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Beans</a:t>
                      </a:r>
                      <a:endParaRPr lang="es-EC" sz="2400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55684">
                <a:tc>
                  <a:txBody>
                    <a:bodyPr/>
                    <a:lstStyle/>
                    <a:p>
                      <a:pPr marL="620713" indent="-620713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T1= 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Minimum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tillage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with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fertilization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and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with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removal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  <a:endParaRPr lang="es-EC" sz="2400" b="1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18.72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1.38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7.25 b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4.71 a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19.47 b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1.81 b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1958">
                <a:tc>
                  <a:txBody>
                    <a:bodyPr/>
                    <a:lstStyle/>
                    <a:p>
                      <a:pPr marL="620713" indent="-620713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T2= 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 No-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till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with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fertilization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and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without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removal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  <a:endParaRPr lang="es-EC" sz="2400" b="1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17.79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1.32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7.02 b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3.99 b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25.13 ab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2.13 a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5944">
                <a:tc>
                  <a:txBody>
                    <a:bodyPr/>
                    <a:lstStyle/>
                    <a:p>
                      <a:pPr marL="620713" indent="-620713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T3= 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 No-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till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without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fertilization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and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with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removal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  <a:endParaRPr lang="es-EC" sz="2400" b="1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19.57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0.99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12.43 b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4.04 b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24.00 ab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1.23 c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684">
                <a:tc>
                  <a:txBody>
                    <a:bodyPr/>
                    <a:lstStyle/>
                    <a:p>
                      <a:pPr marL="620713" indent="-620713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b="1" dirty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T4= 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 No-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till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without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fertilization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and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without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C" sz="2400" b="1" dirty="0" err="1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removal</a:t>
                      </a:r>
                      <a:r>
                        <a:rPr lang="es-EC" sz="2400" b="1" dirty="0" smtClean="0">
                          <a:solidFill>
                            <a:srgbClr val="3333FF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  <a:endParaRPr lang="es-EC" sz="2400" b="1" dirty="0">
                        <a:solidFill>
                          <a:srgbClr val="3333FF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23.94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1.07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23.98</a:t>
                      </a:r>
                      <a:r>
                        <a:rPr lang="es-EC" sz="240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a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4.69 a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28.33 a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1.45 c</a:t>
                      </a:r>
                      <a:endParaRPr lang="es-EC" sz="2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02134" marR="302134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3" name="Gráfico 42"/>
          <p:cNvGraphicFramePr/>
          <p:nvPr/>
        </p:nvGraphicFramePr>
        <p:xfrm>
          <a:off x="11966258" y="20455032"/>
          <a:ext cx="9958387" cy="6946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3181" name="Picture 111" descr="DSCN58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8650" y="28625800"/>
            <a:ext cx="9848850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82" name="Imagen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9226213"/>
            <a:ext cx="11249025" cy="712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5545</TotalTime>
  <Words>848</Words>
  <Application>Microsoft Office PowerPoint</Application>
  <PresentationFormat>Custom</PresentationFormat>
  <Paragraphs>108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Company>Fundacion Proinpa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SANREM</dc:creator>
  <cp:lastModifiedBy>Alwang, Jeff</cp:lastModifiedBy>
  <cp:revision>244</cp:revision>
  <dcterms:created xsi:type="dcterms:W3CDTF">2008-01-08T17:32:59Z</dcterms:created>
  <dcterms:modified xsi:type="dcterms:W3CDTF">2014-05-08T15:58:25Z</dcterms:modified>
</cp:coreProperties>
</file>