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48" r:id="rId1"/>
  </p:sldMasterIdLst>
  <p:notesMasterIdLst>
    <p:notesMasterId r:id="rId36"/>
  </p:notesMasterIdLst>
  <p:handoutMasterIdLst>
    <p:handoutMasterId r:id="rId37"/>
  </p:handoutMasterIdLst>
  <p:sldIdLst>
    <p:sldId id="277" r:id="rId2"/>
    <p:sldId id="278" r:id="rId3"/>
    <p:sldId id="279" r:id="rId4"/>
    <p:sldId id="296" r:id="rId5"/>
    <p:sldId id="330" r:id="rId6"/>
    <p:sldId id="331" r:id="rId7"/>
    <p:sldId id="336" r:id="rId8"/>
    <p:sldId id="340" r:id="rId9"/>
    <p:sldId id="337" r:id="rId10"/>
    <p:sldId id="338" r:id="rId11"/>
    <p:sldId id="281" r:id="rId12"/>
    <p:sldId id="339" r:id="rId13"/>
    <p:sldId id="303" r:id="rId14"/>
    <p:sldId id="341" r:id="rId15"/>
    <p:sldId id="305" r:id="rId16"/>
    <p:sldId id="306" r:id="rId17"/>
    <p:sldId id="307" r:id="rId18"/>
    <p:sldId id="308" r:id="rId19"/>
    <p:sldId id="309" r:id="rId20"/>
    <p:sldId id="313" r:id="rId21"/>
    <p:sldId id="310" r:id="rId22"/>
    <p:sldId id="342" r:id="rId23"/>
    <p:sldId id="311" r:id="rId24"/>
    <p:sldId id="343" r:id="rId25"/>
    <p:sldId id="312" r:id="rId26"/>
    <p:sldId id="344" r:id="rId27"/>
    <p:sldId id="304" r:id="rId28"/>
    <p:sldId id="315" r:id="rId29"/>
    <p:sldId id="348" r:id="rId30"/>
    <p:sldId id="345" r:id="rId31"/>
    <p:sldId id="346" r:id="rId32"/>
    <p:sldId id="347" r:id="rId33"/>
    <p:sldId id="317" r:id="rId34"/>
    <p:sldId id="275"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696"/>
    <a:srgbClr val="FAA9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p:cViewPr varScale="1">
        <p:scale>
          <a:sx n="66" d="100"/>
          <a:sy n="66" d="100"/>
        </p:scale>
        <p:origin x="1284" y="48"/>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7065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7066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7066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1FC5489-5D6B-4A60-8ECC-1FF44E725B50}" type="slidenum">
              <a:rPr lang="en-US" altLang="zh-CN"/>
              <a:pPr/>
              <a:t>‹#›</a:t>
            </a:fld>
            <a:endParaRPr lang="en-US" altLang="zh-CN"/>
          </a:p>
        </p:txBody>
      </p:sp>
    </p:spTree>
    <p:extLst>
      <p:ext uri="{BB962C8B-B14F-4D97-AF65-F5344CB8AC3E}">
        <p14:creationId xmlns:p14="http://schemas.microsoft.com/office/powerpoint/2010/main" val="633046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56ABDF-C7A8-4E23-BEE8-915A26B38225}" type="datetimeFigureOut">
              <a:rPr lang="zh-CN" altLang="en-US" smtClean="0"/>
              <a:t>2015/6/10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E6FFE9-1B1E-43D7-923F-0648AD789D6D}" type="slidenum">
              <a:rPr lang="zh-CN" altLang="en-US" smtClean="0"/>
              <a:t>‹#›</a:t>
            </a:fld>
            <a:endParaRPr lang="zh-CN" altLang="en-US"/>
          </a:p>
        </p:txBody>
      </p:sp>
    </p:spTree>
    <p:extLst>
      <p:ext uri="{BB962C8B-B14F-4D97-AF65-F5344CB8AC3E}">
        <p14:creationId xmlns:p14="http://schemas.microsoft.com/office/powerpoint/2010/main" val="19567033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0E6FFE9-1B1E-43D7-923F-0648AD789D6D}" type="slidenum">
              <a:rPr lang="zh-CN" altLang="en-US" smtClean="0"/>
              <a:t>1</a:t>
            </a:fld>
            <a:endParaRPr lang="zh-CN" altLang="en-US"/>
          </a:p>
        </p:txBody>
      </p:sp>
    </p:spTree>
    <p:extLst>
      <p:ext uri="{BB962C8B-B14F-4D97-AF65-F5344CB8AC3E}">
        <p14:creationId xmlns:p14="http://schemas.microsoft.com/office/powerpoint/2010/main" val="32541786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a:xfrm>
            <a:off x="457200" y="6477000"/>
            <a:ext cx="2133600" cy="244475"/>
          </a:xfrm>
          <a:extLst>
            <a:ext uri="{909E8E84-426E-40DD-AFC4-6F175D3DCCD1}">
              <a14:hiddenFill xmlns:a14="http://schemas.microsoft.com/office/drawing/2010/main">
                <a:solidFill>
                  <a:schemeClr val="accent1"/>
                </a:solidFill>
              </a14:hiddenFill>
            </a:ext>
          </a:extLst>
        </p:spPr>
        <p:txBody>
          <a:bodyPr/>
          <a:lstStyle>
            <a:lvl1pPr>
              <a:defRPr>
                <a:solidFill>
                  <a:schemeClr val="bg1"/>
                </a:solidFill>
              </a:defRPr>
            </a:lvl1pPr>
          </a:lstStyle>
          <a:p>
            <a:endParaRPr lang="en-US" altLang="zh-CN"/>
          </a:p>
        </p:txBody>
      </p:sp>
      <p:sp>
        <p:nvSpPr>
          <p:cNvPr id="3077" name="Rectangle 5"/>
          <p:cNvSpPr>
            <a:spLocks noGrp="1" noChangeArrowheads="1"/>
          </p:cNvSpPr>
          <p:nvPr>
            <p:ph type="ftr" sz="quarter" idx="3"/>
          </p:nvPr>
        </p:nvSpPr>
        <p:spPr>
          <a:xfrm>
            <a:off x="5867400" y="6477000"/>
            <a:ext cx="2895600" cy="244475"/>
          </a:xfrm>
          <a:extLst>
            <a:ext uri="{909E8E84-426E-40DD-AFC4-6F175D3DCCD1}">
              <a14:hiddenFill xmlns:a14="http://schemas.microsoft.com/office/drawing/2010/main">
                <a:solidFill>
                  <a:schemeClr val="accent1"/>
                </a:solidFill>
              </a14:hiddenFill>
            </a:ext>
          </a:extLst>
        </p:spPr>
        <p:txBody>
          <a:bodyPr/>
          <a:lstStyle>
            <a:lvl1pPr>
              <a:defRPr b="0">
                <a:solidFill>
                  <a:schemeClr val="bg1"/>
                </a:solidFill>
              </a:defRPr>
            </a:lvl1pPr>
          </a:lstStyle>
          <a:p>
            <a:endParaRPr lang="en-US" altLang="zh-CN"/>
          </a:p>
        </p:txBody>
      </p:sp>
      <p:sp>
        <p:nvSpPr>
          <p:cNvPr id="3078" name="Rectangle 6"/>
          <p:cNvSpPr>
            <a:spLocks noGrp="1" noChangeArrowheads="1"/>
          </p:cNvSpPr>
          <p:nvPr>
            <p:ph type="sldNum" sz="quarter" idx="4"/>
          </p:nvPr>
        </p:nvSpPr>
        <p:spPr>
          <a:xfrm>
            <a:off x="3429000" y="6477000"/>
            <a:ext cx="2133600" cy="244475"/>
          </a:xfrm>
          <a:extLst>
            <a:ext uri="{909E8E84-426E-40DD-AFC4-6F175D3DCCD1}">
              <a14:hiddenFill xmlns:a14="http://schemas.microsoft.com/office/drawing/2010/main">
                <a:solidFill>
                  <a:schemeClr val="accent1"/>
                </a:solidFill>
              </a14:hiddenFill>
            </a:ext>
          </a:extLst>
        </p:spPr>
        <p:txBody>
          <a:bodyPr/>
          <a:lstStyle>
            <a:lvl1pPr>
              <a:defRPr>
                <a:solidFill>
                  <a:schemeClr val="bg1"/>
                </a:solidFill>
              </a:defRPr>
            </a:lvl1pPr>
          </a:lstStyle>
          <a:p>
            <a:fld id="{99D7A005-48F9-4933-9A4C-72CE4E120E03}" type="slidenum">
              <a:rPr lang="en-US" altLang="zh-CN"/>
              <a:pPr/>
              <a:t>‹#›</a:t>
            </a:fld>
            <a:endParaRPr lang="en-US" altLang="zh-CN"/>
          </a:p>
        </p:txBody>
      </p:sp>
      <p:sp>
        <p:nvSpPr>
          <p:cNvPr id="3086" name="Text Box 14"/>
          <p:cNvSpPr txBox="1">
            <a:spLocks noChangeArrowheads="1"/>
          </p:cNvSpPr>
          <p:nvPr/>
        </p:nvSpPr>
        <p:spPr bwMode="gray">
          <a:xfrm>
            <a:off x="7620000" y="304800"/>
            <a:ext cx="1231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zh-CN" sz="2400" b="1" i="1">
                <a:solidFill>
                  <a:schemeClr val="accent2"/>
                </a:solidFill>
                <a:ea typeface="宋体" charset="-122"/>
              </a:rPr>
              <a:t>LOGO</a:t>
            </a:r>
          </a:p>
        </p:txBody>
      </p:sp>
      <p:sp>
        <p:nvSpPr>
          <p:cNvPr id="3075" name="Rectangle 3"/>
          <p:cNvSpPr>
            <a:spLocks noGrp="1" noChangeArrowheads="1"/>
          </p:cNvSpPr>
          <p:nvPr>
            <p:ph type="subTitle" idx="1"/>
          </p:nvPr>
        </p:nvSpPr>
        <p:spPr bwMode="black">
          <a:xfrm>
            <a:off x="477838" y="2481263"/>
            <a:ext cx="4648200" cy="381000"/>
          </a:xfrm>
          <a:extLst>
            <a:ext uri="{91240B29-F687-4F45-9708-019B960494DF}">
              <a14:hiddenLine xmlns:a14="http://schemas.microsoft.com/office/drawing/2010/main" w="9525">
                <a:solidFill>
                  <a:schemeClr val="bg1"/>
                </a:solidFill>
                <a:miter lim="800000"/>
                <a:headEnd/>
                <a:tailEnd/>
              </a14:hiddenLine>
            </a:ext>
          </a:extLst>
        </p:spPr>
        <p:txBody>
          <a:bodyPr/>
          <a:lstStyle>
            <a:lvl1pPr marL="0" indent="0">
              <a:buFont typeface="Wingdings" pitchFamily="2" charset="2"/>
              <a:buNone/>
              <a:defRPr sz="1600" b="1">
                <a:solidFill>
                  <a:schemeClr val="bg1"/>
                </a:solidFill>
              </a:defRPr>
            </a:lvl1pPr>
          </a:lstStyle>
          <a:p>
            <a:pPr lvl="0"/>
            <a:r>
              <a:rPr lang="zh-CN" altLang="en-US" noProof="0" smtClean="0"/>
              <a:t>单击此处编辑母版副标题样式</a:t>
            </a:r>
            <a:endParaRPr lang="en-US" altLang="zh-CN" noProof="0" smtClean="0"/>
          </a:p>
        </p:txBody>
      </p:sp>
      <p:sp>
        <p:nvSpPr>
          <p:cNvPr id="3074" name="Rectangle 2"/>
          <p:cNvSpPr>
            <a:spLocks noGrp="1" noChangeArrowheads="1"/>
          </p:cNvSpPr>
          <p:nvPr>
            <p:ph type="ctrTitle"/>
          </p:nvPr>
        </p:nvSpPr>
        <p:spPr>
          <a:xfrm>
            <a:off x="381000" y="1371600"/>
            <a:ext cx="8153400" cy="7620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4000">
                <a:solidFill>
                  <a:schemeClr val="tx2"/>
                </a:solidFill>
              </a:defRPr>
            </a:lvl1pPr>
          </a:lstStyle>
          <a:p>
            <a:pPr lvl="0"/>
            <a:r>
              <a:rPr lang="zh-CN" altLang="en-US" noProof="0" smtClean="0"/>
              <a:t>单击此处编辑母版标题样式</a:t>
            </a:r>
            <a:endParaRPr lang="en-US" altLang="zh-CN"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E96C7EB-E1AE-4E4B-887B-4BE068C419B6}" type="slidenum">
              <a:rPr lang="en-US" altLang="zh-CN"/>
              <a:pPr/>
              <a:t>‹#›</a:t>
            </a:fld>
            <a:endParaRPr lang="en-US" altLang="zh-CN"/>
          </a:p>
        </p:txBody>
      </p:sp>
    </p:spTree>
    <p:extLst>
      <p:ext uri="{BB962C8B-B14F-4D97-AF65-F5344CB8AC3E}">
        <p14:creationId xmlns:p14="http://schemas.microsoft.com/office/powerpoint/2010/main" val="1563261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533400"/>
            <a:ext cx="198120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533400"/>
            <a:ext cx="579120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2A9F919-D51C-4120-B7C1-317E58CBF38E}" type="slidenum">
              <a:rPr lang="en-US" altLang="zh-CN"/>
              <a:pPr/>
              <a:t>‹#›</a:t>
            </a:fld>
            <a:endParaRPr lang="en-US" altLang="zh-CN"/>
          </a:p>
        </p:txBody>
      </p:sp>
    </p:spTree>
    <p:extLst>
      <p:ext uri="{BB962C8B-B14F-4D97-AF65-F5344CB8AC3E}">
        <p14:creationId xmlns:p14="http://schemas.microsoft.com/office/powerpoint/2010/main" val="598737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533400"/>
            <a:ext cx="7924800" cy="5635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85800" y="1676400"/>
            <a:ext cx="7848600" cy="4648200"/>
          </a:xfrm>
        </p:spPr>
        <p:txBody>
          <a:bodyPr/>
          <a:lstStyle/>
          <a:p>
            <a:r>
              <a:rPr lang="zh-CN" altLang="en-US" smtClean="0"/>
              <a:t>单击图标添加表格</a:t>
            </a:r>
            <a:endParaRPr lang="zh-CN" altLang="en-US"/>
          </a:p>
        </p:txBody>
      </p:sp>
      <p:sp>
        <p:nvSpPr>
          <p:cNvPr id="4" name="日期占位符 3"/>
          <p:cNvSpPr>
            <a:spLocks noGrp="1"/>
          </p:cNvSpPr>
          <p:nvPr>
            <p:ph type="dt" sz="half" idx="10"/>
          </p:nvPr>
        </p:nvSpPr>
        <p:spPr>
          <a:xfrm>
            <a:off x="685800" y="6486525"/>
            <a:ext cx="1828800" cy="228600"/>
          </a:xfrm>
        </p:spPr>
        <p:txBody>
          <a:bodyPr/>
          <a:lstStyle>
            <a:lvl1pPr>
              <a:defRPr/>
            </a:lvl1pPr>
          </a:lstStyle>
          <a:p>
            <a:endParaRPr lang="en-US" altLang="zh-CN"/>
          </a:p>
        </p:txBody>
      </p:sp>
      <p:sp>
        <p:nvSpPr>
          <p:cNvPr id="5" name="页脚占位符 4"/>
          <p:cNvSpPr>
            <a:spLocks noGrp="1"/>
          </p:cNvSpPr>
          <p:nvPr>
            <p:ph type="ftr" sz="quarter" idx="11"/>
          </p:nvPr>
        </p:nvSpPr>
        <p:spPr>
          <a:xfrm>
            <a:off x="6781800" y="6477000"/>
            <a:ext cx="1905000" cy="22860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3756025" y="6475413"/>
            <a:ext cx="2133600" cy="228600"/>
          </a:xfrm>
        </p:spPr>
        <p:txBody>
          <a:bodyPr/>
          <a:lstStyle>
            <a:lvl1pPr>
              <a:defRPr/>
            </a:lvl1pPr>
          </a:lstStyle>
          <a:p>
            <a:fld id="{155AB74F-830B-479F-8A89-B56A1731E12E}" type="slidenum">
              <a:rPr lang="en-US" altLang="zh-CN"/>
              <a:pPr/>
              <a:t>‹#›</a:t>
            </a:fld>
            <a:endParaRPr lang="en-US" altLang="zh-CN"/>
          </a:p>
        </p:txBody>
      </p:sp>
    </p:spTree>
    <p:extLst>
      <p:ext uri="{BB962C8B-B14F-4D97-AF65-F5344CB8AC3E}">
        <p14:creationId xmlns:p14="http://schemas.microsoft.com/office/powerpoint/2010/main" val="2105524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8158053-ED7F-492D-8750-E79D16F863D3}" type="slidenum">
              <a:rPr lang="en-US" altLang="zh-CN"/>
              <a:pPr/>
              <a:t>‹#›</a:t>
            </a:fld>
            <a:endParaRPr lang="en-US" altLang="zh-CN"/>
          </a:p>
        </p:txBody>
      </p:sp>
    </p:spTree>
    <p:extLst>
      <p:ext uri="{BB962C8B-B14F-4D97-AF65-F5344CB8AC3E}">
        <p14:creationId xmlns:p14="http://schemas.microsoft.com/office/powerpoint/2010/main" val="1498951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9CA7E37-727C-4A70-A089-32EA5313EE28}" type="slidenum">
              <a:rPr lang="en-US" altLang="zh-CN"/>
              <a:pPr/>
              <a:t>‹#›</a:t>
            </a:fld>
            <a:endParaRPr lang="en-US" altLang="zh-CN"/>
          </a:p>
        </p:txBody>
      </p:sp>
    </p:spTree>
    <p:extLst>
      <p:ext uri="{BB962C8B-B14F-4D97-AF65-F5344CB8AC3E}">
        <p14:creationId xmlns:p14="http://schemas.microsoft.com/office/powerpoint/2010/main" val="327212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676400"/>
            <a:ext cx="38481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676400"/>
            <a:ext cx="38481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4D4B7D5-AE50-4F87-8449-C80CD7DB851F}" type="slidenum">
              <a:rPr lang="en-US" altLang="zh-CN"/>
              <a:pPr/>
              <a:t>‹#›</a:t>
            </a:fld>
            <a:endParaRPr lang="en-US" altLang="zh-CN"/>
          </a:p>
        </p:txBody>
      </p:sp>
    </p:spTree>
    <p:extLst>
      <p:ext uri="{BB962C8B-B14F-4D97-AF65-F5344CB8AC3E}">
        <p14:creationId xmlns:p14="http://schemas.microsoft.com/office/powerpoint/2010/main" val="3361499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C438AD96-7117-4F50-A8F4-120EEC5BFDB8}" type="slidenum">
              <a:rPr lang="en-US" altLang="zh-CN"/>
              <a:pPr/>
              <a:t>‹#›</a:t>
            </a:fld>
            <a:endParaRPr lang="en-US" altLang="zh-CN"/>
          </a:p>
        </p:txBody>
      </p:sp>
    </p:spTree>
    <p:extLst>
      <p:ext uri="{BB962C8B-B14F-4D97-AF65-F5344CB8AC3E}">
        <p14:creationId xmlns:p14="http://schemas.microsoft.com/office/powerpoint/2010/main" val="826243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B7BE97BF-1FB1-449F-A6D4-98AFA42D7209}" type="slidenum">
              <a:rPr lang="en-US" altLang="zh-CN"/>
              <a:pPr/>
              <a:t>‹#›</a:t>
            </a:fld>
            <a:endParaRPr lang="en-US" altLang="zh-CN"/>
          </a:p>
        </p:txBody>
      </p:sp>
    </p:spTree>
    <p:extLst>
      <p:ext uri="{BB962C8B-B14F-4D97-AF65-F5344CB8AC3E}">
        <p14:creationId xmlns:p14="http://schemas.microsoft.com/office/powerpoint/2010/main" val="4194055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E8E6A888-0CDA-4AB9-B35D-11D9E04F8597}" type="slidenum">
              <a:rPr lang="en-US" altLang="zh-CN"/>
              <a:pPr/>
              <a:t>‹#›</a:t>
            </a:fld>
            <a:endParaRPr lang="en-US" altLang="zh-CN"/>
          </a:p>
        </p:txBody>
      </p:sp>
    </p:spTree>
    <p:extLst>
      <p:ext uri="{BB962C8B-B14F-4D97-AF65-F5344CB8AC3E}">
        <p14:creationId xmlns:p14="http://schemas.microsoft.com/office/powerpoint/2010/main" val="68729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46C5CA-3BA3-49B5-A62D-198F9EC20BD1}" type="slidenum">
              <a:rPr lang="en-US" altLang="zh-CN"/>
              <a:pPr/>
              <a:t>‹#›</a:t>
            </a:fld>
            <a:endParaRPr lang="en-US" altLang="zh-CN"/>
          </a:p>
        </p:txBody>
      </p:sp>
    </p:spTree>
    <p:extLst>
      <p:ext uri="{BB962C8B-B14F-4D97-AF65-F5344CB8AC3E}">
        <p14:creationId xmlns:p14="http://schemas.microsoft.com/office/powerpoint/2010/main" val="3360860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F7F0D49-0341-4097-9D50-0692AF44342D}" type="slidenum">
              <a:rPr lang="en-US" altLang="zh-CN"/>
              <a:pPr/>
              <a:t>‹#›</a:t>
            </a:fld>
            <a:endParaRPr lang="en-US" altLang="zh-CN"/>
          </a:p>
        </p:txBody>
      </p:sp>
    </p:spTree>
    <p:extLst>
      <p:ext uri="{BB962C8B-B14F-4D97-AF65-F5344CB8AC3E}">
        <p14:creationId xmlns:p14="http://schemas.microsoft.com/office/powerpoint/2010/main" val="2798075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1676400"/>
            <a:ext cx="7848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1028" name="Rectangle 4"/>
          <p:cNvSpPr>
            <a:spLocks noGrp="1" noChangeArrowheads="1"/>
          </p:cNvSpPr>
          <p:nvPr>
            <p:ph type="dt" sz="half" idx="2"/>
          </p:nvPr>
        </p:nvSpPr>
        <p:spPr bwMode="gray">
          <a:xfrm>
            <a:off x="685800" y="6486525"/>
            <a:ext cx="1828800" cy="228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ea typeface="宋体" charset="-122"/>
              </a:defRPr>
            </a:lvl1pPr>
          </a:lstStyle>
          <a:p>
            <a:endParaRPr lang="en-US" altLang="zh-CN"/>
          </a:p>
        </p:txBody>
      </p:sp>
      <p:sp>
        <p:nvSpPr>
          <p:cNvPr id="1029" name="Rectangle 5"/>
          <p:cNvSpPr>
            <a:spLocks noGrp="1" noChangeArrowheads="1"/>
          </p:cNvSpPr>
          <p:nvPr>
            <p:ph type="ftr" sz="quarter" idx="3"/>
          </p:nvPr>
        </p:nvSpPr>
        <p:spPr bwMode="gray">
          <a:xfrm>
            <a:off x="6781800" y="6477000"/>
            <a:ext cx="1905000" cy="228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1">
                <a:solidFill>
                  <a:schemeClr val="tx2"/>
                </a:solidFill>
                <a:ea typeface="宋体" charset="-122"/>
              </a:defRPr>
            </a:lvl1pPr>
          </a:lstStyle>
          <a:p>
            <a:endParaRPr lang="en-US" altLang="zh-CN"/>
          </a:p>
        </p:txBody>
      </p:sp>
      <p:sp>
        <p:nvSpPr>
          <p:cNvPr id="1030" name="Rectangle 6"/>
          <p:cNvSpPr>
            <a:spLocks noGrp="1" noChangeArrowheads="1"/>
          </p:cNvSpPr>
          <p:nvPr>
            <p:ph type="sldNum" sz="quarter" idx="4"/>
          </p:nvPr>
        </p:nvSpPr>
        <p:spPr bwMode="gray">
          <a:xfrm>
            <a:off x="3756025" y="6475413"/>
            <a:ext cx="2133600" cy="228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solidFill>
                  <a:schemeClr val="tx2"/>
                </a:solidFill>
                <a:ea typeface="宋体" charset="-122"/>
              </a:defRPr>
            </a:lvl1pPr>
          </a:lstStyle>
          <a:p>
            <a:fld id="{2F2FE043-42DB-4429-B5A3-4A4EA487BB1E}" type="slidenum">
              <a:rPr lang="en-US" altLang="zh-CN"/>
              <a:pPr/>
              <a:t>‹#›</a:t>
            </a:fld>
            <a:endParaRPr lang="en-US" altLang="zh-CN"/>
          </a:p>
        </p:txBody>
      </p:sp>
      <p:sp>
        <p:nvSpPr>
          <p:cNvPr id="1026" name="Rectangle 2"/>
          <p:cNvSpPr>
            <a:spLocks noGrp="1" noChangeArrowheads="1"/>
          </p:cNvSpPr>
          <p:nvPr>
            <p:ph type="title"/>
          </p:nvPr>
        </p:nvSpPr>
        <p:spPr bwMode="gray">
          <a:xfrm>
            <a:off x="609600" y="533400"/>
            <a:ext cx="7924800" cy="56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119" name="Text Box 95"/>
          <p:cNvSpPr txBox="1">
            <a:spLocks noChangeArrowheads="1"/>
          </p:cNvSpPr>
          <p:nvPr/>
        </p:nvSpPr>
        <p:spPr bwMode="gray">
          <a:xfrm>
            <a:off x="152400" y="152400"/>
            <a:ext cx="114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r>
              <a:rPr lang="en-US" altLang="zh-CN" b="1" i="1">
                <a:solidFill>
                  <a:schemeClr val="accent2"/>
                </a:solidFill>
                <a:ea typeface="宋体" charset="-122"/>
              </a:rPr>
              <a:t>LOGO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1" fontAlgn="base" hangingPunct="1">
        <a:spcBef>
          <a:spcPct val="0"/>
        </a:spcBef>
        <a:spcAft>
          <a:spcPct val="0"/>
        </a:spcAft>
        <a:defRPr sz="2800" b="1">
          <a:solidFill>
            <a:schemeClr val="bg1"/>
          </a:solidFill>
          <a:latin typeface="+mj-lt"/>
          <a:ea typeface="+mj-ea"/>
          <a:cs typeface="+mj-cs"/>
        </a:defRPr>
      </a:lvl1pPr>
      <a:lvl2pPr algn="ctr" rtl="0" eaLnBrk="1" fontAlgn="base" hangingPunct="1">
        <a:spcBef>
          <a:spcPct val="0"/>
        </a:spcBef>
        <a:spcAft>
          <a:spcPct val="0"/>
        </a:spcAft>
        <a:defRPr sz="2800" b="1">
          <a:solidFill>
            <a:schemeClr val="bg1"/>
          </a:solidFill>
          <a:latin typeface="Arial" charset="0"/>
        </a:defRPr>
      </a:lvl2pPr>
      <a:lvl3pPr algn="ctr" rtl="0" eaLnBrk="1" fontAlgn="base" hangingPunct="1">
        <a:spcBef>
          <a:spcPct val="0"/>
        </a:spcBef>
        <a:spcAft>
          <a:spcPct val="0"/>
        </a:spcAft>
        <a:defRPr sz="2800" b="1">
          <a:solidFill>
            <a:schemeClr val="bg1"/>
          </a:solidFill>
          <a:latin typeface="Arial" charset="0"/>
        </a:defRPr>
      </a:lvl3pPr>
      <a:lvl4pPr algn="ctr" rtl="0" eaLnBrk="1" fontAlgn="base" hangingPunct="1">
        <a:spcBef>
          <a:spcPct val="0"/>
        </a:spcBef>
        <a:spcAft>
          <a:spcPct val="0"/>
        </a:spcAft>
        <a:defRPr sz="2800" b="1">
          <a:solidFill>
            <a:schemeClr val="bg1"/>
          </a:solidFill>
          <a:latin typeface="Arial" charset="0"/>
        </a:defRPr>
      </a:lvl4pPr>
      <a:lvl5pPr algn="ctr" rtl="0" eaLnBrk="1" fontAlgn="base" hangingPunct="1">
        <a:spcBef>
          <a:spcPct val="0"/>
        </a:spcBef>
        <a:spcAft>
          <a:spcPct val="0"/>
        </a:spcAft>
        <a:defRPr sz="2800" b="1">
          <a:solidFill>
            <a:schemeClr val="bg1"/>
          </a:solidFill>
          <a:latin typeface="Arial" charset="0"/>
        </a:defRPr>
      </a:lvl5pPr>
      <a:lvl6pPr marL="457200" algn="ctr" rtl="0" eaLnBrk="1" fontAlgn="base" hangingPunct="1">
        <a:spcBef>
          <a:spcPct val="0"/>
        </a:spcBef>
        <a:spcAft>
          <a:spcPct val="0"/>
        </a:spcAft>
        <a:defRPr sz="2800" b="1">
          <a:solidFill>
            <a:schemeClr val="bg1"/>
          </a:solidFill>
          <a:latin typeface="Arial" charset="0"/>
        </a:defRPr>
      </a:lvl6pPr>
      <a:lvl7pPr marL="914400" algn="ctr" rtl="0" eaLnBrk="1" fontAlgn="base" hangingPunct="1">
        <a:spcBef>
          <a:spcPct val="0"/>
        </a:spcBef>
        <a:spcAft>
          <a:spcPct val="0"/>
        </a:spcAft>
        <a:defRPr sz="2800" b="1">
          <a:solidFill>
            <a:schemeClr val="bg1"/>
          </a:solidFill>
          <a:latin typeface="Arial" charset="0"/>
        </a:defRPr>
      </a:lvl7pPr>
      <a:lvl8pPr marL="1371600" algn="ctr" rtl="0" eaLnBrk="1" fontAlgn="base" hangingPunct="1">
        <a:spcBef>
          <a:spcPct val="0"/>
        </a:spcBef>
        <a:spcAft>
          <a:spcPct val="0"/>
        </a:spcAft>
        <a:defRPr sz="2800" b="1">
          <a:solidFill>
            <a:schemeClr val="bg1"/>
          </a:solidFill>
          <a:latin typeface="Arial" charset="0"/>
        </a:defRPr>
      </a:lvl8pPr>
      <a:lvl9pPr marL="1828800" algn="ctr" rtl="0" eaLnBrk="1" fontAlgn="base" hangingPunct="1">
        <a:spcBef>
          <a:spcPct val="0"/>
        </a:spcBef>
        <a:spcAft>
          <a:spcPct val="0"/>
        </a:spcAft>
        <a:defRPr sz="2800" b="1">
          <a:solidFill>
            <a:schemeClr val="bg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5.png"/><Relationship Id="rId7" Type="http://schemas.openxmlformats.org/officeDocument/2006/relationships/image" Target="../media/image15.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7.wmf"/><Relationship Id="rId5" Type="http://schemas.openxmlformats.org/officeDocument/2006/relationships/image" Target="../media/image14.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6.wmf"/></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9.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5.png"/><Relationship Id="rId7"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22.wmf"/><Relationship Id="rId5" Type="http://schemas.openxmlformats.org/officeDocument/2006/relationships/oleObject" Target="../embeddings/oleObject6.bin"/><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25.wmf"/><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26.wmf"/><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27.wmf"/><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28.wmf"/><Relationship Id="rId4" Type="http://schemas.openxmlformats.org/officeDocument/2006/relationships/oleObject" Target="../embeddings/oleObject11.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5.png"/><Relationship Id="rId7" Type="http://schemas.openxmlformats.org/officeDocument/2006/relationships/image" Target="../media/image30.wmf"/><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oleObject" Target="../embeddings/oleObject13.bin"/><Relationship Id="rId11" Type="http://schemas.openxmlformats.org/officeDocument/2006/relationships/image" Target="../media/image32.wmf"/><Relationship Id="rId5" Type="http://schemas.openxmlformats.org/officeDocument/2006/relationships/image" Target="../media/image29.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31.wmf"/></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ctrTitle"/>
          </p:nvPr>
        </p:nvSpPr>
        <p:spPr>
          <a:xfrm>
            <a:off x="161453" y="2514600"/>
            <a:ext cx="8801099" cy="1981200"/>
          </a:xfrm>
        </p:spPr>
        <p:txBody>
          <a:bodyPr>
            <a:normAutofit/>
          </a:bodyPr>
          <a:lstStyle/>
          <a:p>
            <a:r>
              <a:rPr lang="en-US" altLang="zh-CN" dirty="0" smtClean="0">
                <a:solidFill>
                  <a:schemeClr val="tx1"/>
                </a:solidFill>
                <a:latin typeface="Times New Roman" pitchFamily="18" charset="0"/>
                <a:cs typeface="Times New Roman" pitchFamily="18" charset="0"/>
              </a:rPr>
              <a:t>Model and </a:t>
            </a:r>
            <a:r>
              <a:rPr lang="en-US" altLang="zh-CN" dirty="0">
                <a:solidFill>
                  <a:schemeClr val="tx1"/>
                </a:solidFill>
                <a:latin typeface="Times New Roman" pitchFamily="18" charset="0"/>
                <a:cs typeface="Times New Roman" pitchFamily="18" charset="0"/>
              </a:rPr>
              <a:t>P</a:t>
            </a:r>
            <a:r>
              <a:rPr lang="en-US" altLang="zh-CN" dirty="0" smtClean="0">
                <a:solidFill>
                  <a:schemeClr val="tx1"/>
                </a:solidFill>
                <a:latin typeface="Times New Roman" pitchFamily="18" charset="0"/>
                <a:cs typeface="Times New Roman" pitchFamily="18" charset="0"/>
              </a:rPr>
              <a:t>rocedures for Reliable </a:t>
            </a:r>
            <a:r>
              <a:rPr lang="en-US" altLang="zh-CN" dirty="0">
                <a:solidFill>
                  <a:schemeClr val="tx1"/>
                </a:solidFill>
                <a:latin typeface="Times New Roman" pitchFamily="18" charset="0"/>
                <a:cs typeface="Times New Roman" pitchFamily="18" charset="0"/>
              </a:rPr>
              <a:t>N</a:t>
            </a:r>
            <a:r>
              <a:rPr lang="en-US" altLang="zh-CN" dirty="0" smtClean="0">
                <a:solidFill>
                  <a:schemeClr val="tx1"/>
                </a:solidFill>
                <a:latin typeface="Times New Roman" pitchFamily="18" charset="0"/>
                <a:cs typeface="Times New Roman" pitchFamily="18" charset="0"/>
              </a:rPr>
              <a:t>ear </a:t>
            </a:r>
            <a:r>
              <a:rPr lang="en-US" altLang="zh-CN" dirty="0">
                <a:solidFill>
                  <a:schemeClr val="tx1"/>
                </a:solidFill>
                <a:latin typeface="Times New Roman" pitchFamily="18" charset="0"/>
                <a:cs typeface="Times New Roman" pitchFamily="18" charset="0"/>
              </a:rPr>
              <a:t>T</a:t>
            </a:r>
            <a:r>
              <a:rPr lang="en-US" altLang="zh-CN" dirty="0" smtClean="0">
                <a:solidFill>
                  <a:schemeClr val="tx1"/>
                </a:solidFill>
                <a:latin typeface="Times New Roman" pitchFamily="18" charset="0"/>
                <a:cs typeface="Times New Roman" pitchFamily="18" charset="0"/>
              </a:rPr>
              <a:t>erm </a:t>
            </a:r>
            <a:r>
              <a:rPr lang="en-US" altLang="zh-CN" dirty="0">
                <a:solidFill>
                  <a:schemeClr val="tx1"/>
                </a:solidFill>
                <a:latin typeface="Times New Roman" pitchFamily="18" charset="0"/>
                <a:cs typeface="Times New Roman" pitchFamily="18" charset="0"/>
              </a:rPr>
              <a:t>W</a:t>
            </a:r>
            <a:r>
              <a:rPr lang="en-US" altLang="zh-CN" dirty="0" smtClean="0">
                <a:solidFill>
                  <a:schemeClr val="tx1"/>
                </a:solidFill>
                <a:latin typeface="Times New Roman" pitchFamily="18" charset="0"/>
                <a:cs typeface="Times New Roman" pitchFamily="18" charset="0"/>
              </a:rPr>
              <a:t>ind </a:t>
            </a:r>
            <a:r>
              <a:rPr lang="en-US" altLang="zh-CN" dirty="0">
                <a:solidFill>
                  <a:schemeClr val="tx1"/>
                </a:solidFill>
                <a:latin typeface="Times New Roman" pitchFamily="18" charset="0"/>
                <a:cs typeface="Times New Roman" pitchFamily="18" charset="0"/>
              </a:rPr>
              <a:t>E</a:t>
            </a:r>
            <a:r>
              <a:rPr lang="en-US" altLang="zh-CN" dirty="0" smtClean="0">
                <a:solidFill>
                  <a:schemeClr val="tx1"/>
                </a:solidFill>
                <a:latin typeface="Times New Roman" pitchFamily="18" charset="0"/>
                <a:cs typeface="Times New Roman" pitchFamily="18" charset="0"/>
              </a:rPr>
              <a:t>nergy </a:t>
            </a:r>
            <a:r>
              <a:rPr lang="en-US" altLang="zh-CN" dirty="0">
                <a:solidFill>
                  <a:schemeClr val="tx1"/>
                </a:solidFill>
                <a:latin typeface="Times New Roman" pitchFamily="18" charset="0"/>
                <a:cs typeface="Times New Roman" pitchFamily="18" charset="0"/>
              </a:rPr>
              <a:t>P</a:t>
            </a:r>
            <a:r>
              <a:rPr lang="en-US" altLang="zh-CN" dirty="0" smtClean="0">
                <a:solidFill>
                  <a:schemeClr val="tx1"/>
                </a:solidFill>
                <a:latin typeface="Times New Roman" pitchFamily="18" charset="0"/>
                <a:cs typeface="Times New Roman" pitchFamily="18" charset="0"/>
              </a:rPr>
              <a:t>roduction Forecast</a:t>
            </a:r>
            <a:endParaRPr lang="zh-CN" altLang="zh-CN" dirty="0">
              <a:solidFill>
                <a:schemeClr val="tx1"/>
              </a:solidFill>
              <a:latin typeface="Times New Roman" pitchFamily="18" charset="0"/>
              <a:cs typeface="Times New Roman" pitchFamily="18" charset="0"/>
            </a:endParaRPr>
          </a:p>
        </p:txBody>
      </p:sp>
      <p:sp>
        <p:nvSpPr>
          <p:cNvPr id="11" name="副标题 2"/>
          <p:cNvSpPr>
            <a:spLocks noGrp="1"/>
          </p:cNvSpPr>
          <p:nvPr>
            <p:ph type="subTitle" idx="1"/>
          </p:nvPr>
        </p:nvSpPr>
        <p:spPr>
          <a:xfrm>
            <a:off x="762000" y="4572000"/>
            <a:ext cx="6934200" cy="1143000"/>
          </a:xfrm>
        </p:spPr>
        <p:txBody>
          <a:bodyPr/>
          <a:lstStyle/>
          <a:p>
            <a:r>
              <a:rPr lang="en-US" altLang="zh-CN" sz="2800" i="1" dirty="0" smtClean="0">
                <a:solidFill>
                  <a:srgbClr val="002060"/>
                </a:solidFill>
                <a:latin typeface="Times New Roman" pitchFamily="18" charset="0"/>
                <a:cs typeface="Times New Roman" pitchFamily="18" charset="0"/>
              </a:rPr>
              <a:t>Jiale Li and </a:t>
            </a:r>
            <a:r>
              <a:rPr lang="en-US" altLang="zh-CN" sz="2800" i="1" dirty="0" err="1" smtClean="0">
                <a:solidFill>
                  <a:srgbClr val="002060"/>
                </a:solidFill>
                <a:latin typeface="Times New Roman" pitchFamily="18" charset="0"/>
                <a:cs typeface="Times New Roman" pitchFamily="18" charset="0"/>
              </a:rPr>
              <a:t>Xiong</a:t>
            </a:r>
            <a:r>
              <a:rPr lang="en-US" altLang="zh-CN" sz="2800" i="1" dirty="0" smtClean="0">
                <a:solidFill>
                  <a:srgbClr val="002060"/>
                </a:solidFill>
                <a:latin typeface="Times New Roman" pitchFamily="18" charset="0"/>
                <a:cs typeface="Times New Roman" pitchFamily="18" charset="0"/>
              </a:rPr>
              <a:t> (Bill) Yu</a:t>
            </a:r>
          </a:p>
          <a:p>
            <a:r>
              <a:rPr lang="en-US" altLang="zh-CN" sz="2800" dirty="0" smtClean="0">
                <a:solidFill>
                  <a:srgbClr val="002060"/>
                </a:solidFill>
                <a:latin typeface="Times New Roman" pitchFamily="18" charset="0"/>
                <a:cs typeface="Times New Roman" pitchFamily="18" charset="0"/>
              </a:rPr>
              <a:t>Department of Civil Engineering</a:t>
            </a:r>
          </a:p>
          <a:p>
            <a:r>
              <a:rPr lang="en-US" altLang="zh-CN" sz="2800" dirty="0" smtClean="0">
                <a:solidFill>
                  <a:srgbClr val="002060"/>
                </a:solidFill>
                <a:latin typeface="Times New Roman" pitchFamily="18" charset="0"/>
                <a:cs typeface="Times New Roman" pitchFamily="18" charset="0"/>
              </a:rPr>
              <a:t>Case Western Reserve University</a:t>
            </a:r>
            <a:endParaRPr lang="en-US" altLang="zh-CN" sz="2800" dirty="0">
              <a:solidFill>
                <a:srgbClr val="002060"/>
              </a:solidFill>
              <a:latin typeface="Times New Roman" pitchFamily="18" charset="0"/>
              <a:cs typeface="Times New Roman" pitchFamily="18" charset="0"/>
            </a:endParaRPr>
          </a:p>
          <a:p>
            <a:endParaRPr lang="zh-CN" altLang="en-US" sz="2800" dirty="0"/>
          </a:p>
        </p:txBody>
      </p:sp>
      <p:pic>
        <p:nvPicPr>
          <p:cNvPr id="12" name="Picture 8" descr="可爱的风车"/>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597448" y="4114800"/>
            <a:ext cx="1626004" cy="1700808"/>
          </a:xfrm>
          <a:prstGeom prst="rect">
            <a:avLst/>
          </a:prstGeom>
          <a:noFill/>
          <a:extLst>
            <a:ext uri="{909E8E84-426E-40DD-AFC4-6F175D3DCCD1}">
              <a14:hiddenFill xmlns:a14="http://schemas.microsoft.com/office/drawing/2010/main">
                <a:solidFill>
                  <a:srgbClr val="FFFFFF"/>
                </a:solidFill>
              </a14:hiddenFill>
            </a:ext>
          </a:extLst>
        </p:spPr>
      </p:pic>
      <p:sp>
        <p:nvSpPr>
          <p:cNvPr id="2" name="灯片编号占位符 1"/>
          <p:cNvSpPr>
            <a:spLocks noGrp="1"/>
          </p:cNvSpPr>
          <p:nvPr>
            <p:ph type="sldNum" sz="quarter" idx="4"/>
          </p:nvPr>
        </p:nvSpPr>
        <p:spPr/>
        <p:txBody>
          <a:bodyPr/>
          <a:lstStyle/>
          <a:p>
            <a:fld id="{99D7A005-48F9-4933-9A4C-72CE4E120E03}" type="slidenum">
              <a:rPr lang="en-US" altLang="zh-CN" smtClean="0"/>
              <a:pPr/>
              <a:t>1</a:t>
            </a:fld>
            <a:endParaRPr lang="en-US" altLang="zh-CN"/>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453" y="191632"/>
            <a:ext cx="8801100" cy="19419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Introduction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3878382"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a:latin typeface="Times New Roman" pitchFamily="18" charset="0"/>
                <a:cs typeface="Times New Roman" pitchFamily="18" charset="0"/>
              </a:rPr>
              <a:t>Prototype wind turbine:</a:t>
            </a:r>
            <a:endParaRPr lang="zh-CN" altLang="en-US"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10</a:t>
            </a:fld>
            <a:endParaRPr lang="en-US" altLang="zh-CN"/>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99456"/>
            <a:ext cx="9144000" cy="5027840"/>
          </a:xfrm>
          <a:prstGeom prst="rect">
            <a:avLst/>
          </a:prstGeom>
        </p:spPr>
      </p:pic>
      <p:sp>
        <p:nvSpPr>
          <p:cNvPr id="4" name="TextBox 3"/>
          <p:cNvSpPr txBox="1"/>
          <p:nvPr/>
        </p:nvSpPr>
        <p:spPr>
          <a:xfrm>
            <a:off x="5562600" y="1931386"/>
            <a:ext cx="3581400" cy="1015663"/>
          </a:xfrm>
          <a:prstGeom prst="rect">
            <a:avLst/>
          </a:prstGeom>
          <a:noFill/>
        </p:spPr>
        <p:txBody>
          <a:bodyPr wrap="square" rtlCol="0">
            <a:spAutoFit/>
          </a:bodyPr>
          <a:lstStyle/>
          <a:p>
            <a:r>
              <a:rPr lang="en-US" altLang="zh-CN" sz="2000" dirty="0" smtClean="0"/>
              <a:t>Installed in November 2010 financial support from the Ohio Third Frontier Program.</a:t>
            </a:r>
            <a:endParaRPr lang="zh-CN" altLang="en-US" sz="2000" dirty="0"/>
          </a:p>
        </p:txBody>
      </p:sp>
    </p:spTree>
    <p:extLst>
      <p:ext uri="{BB962C8B-B14F-4D97-AF65-F5344CB8AC3E}">
        <p14:creationId xmlns:p14="http://schemas.microsoft.com/office/powerpoint/2010/main" val="3810314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Introduction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3878382"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Prototype wind turbine:</a:t>
            </a:r>
            <a:endParaRPr lang="zh-CN" altLang="en-US" kern="0" dirty="0">
              <a:latin typeface="Times New Roman" pitchFamily="18" charset="0"/>
              <a:cs typeface="Times New Roman"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421411125"/>
              </p:ext>
            </p:extLst>
          </p:nvPr>
        </p:nvGraphicFramePr>
        <p:xfrm>
          <a:off x="368706" y="2305112"/>
          <a:ext cx="7708494" cy="3664645"/>
        </p:xfrm>
        <a:graphic>
          <a:graphicData uri="http://schemas.openxmlformats.org/drawingml/2006/table">
            <a:tbl>
              <a:tblPr firstRow="1" firstCol="1" bandRow="1">
                <a:tableStyleId>{5C22544A-7EE6-4342-B048-85BDC9FD1C3A}</a:tableStyleId>
              </a:tblPr>
              <a:tblGrid>
                <a:gridCol w="3017934"/>
                <a:gridCol w="4690560"/>
              </a:tblGrid>
              <a:tr h="366492">
                <a:tc>
                  <a:txBody>
                    <a:bodyPr/>
                    <a:lstStyle/>
                    <a:p>
                      <a:pPr indent="228600" algn="just" hangingPunct="0">
                        <a:spcAft>
                          <a:spcPts val="0"/>
                        </a:spcAft>
                      </a:pPr>
                      <a:r>
                        <a:rPr lang="en-US" sz="2000" kern="700" dirty="0">
                          <a:effectLst/>
                        </a:rPr>
                        <a:t>Configuration</a:t>
                      </a:r>
                      <a:endParaRPr lang="zh-CN" sz="2000" kern="700" dirty="0">
                        <a:effectLst/>
                        <a:latin typeface="Times New Roman"/>
                        <a:ea typeface="宋体"/>
                      </a:endParaRPr>
                    </a:p>
                  </a:txBody>
                  <a:tcPr marL="68580" marR="68580" marT="0" marB="0"/>
                </a:tc>
                <a:tc>
                  <a:txBody>
                    <a:bodyPr/>
                    <a:lstStyle/>
                    <a:p>
                      <a:pPr indent="228600" algn="just" hangingPunct="0">
                        <a:spcAft>
                          <a:spcPts val="0"/>
                        </a:spcAft>
                      </a:pPr>
                      <a:r>
                        <a:rPr lang="en-US" sz="2000" kern="700">
                          <a:effectLst/>
                        </a:rPr>
                        <a:t>Description</a:t>
                      </a:r>
                      <a:endParaRPr lang="zh-CN" sz="2000" kern="700">
                        <a:effectLst/>
                        <a:latin typeface="Times New Roman"/>
                        <a:ea typeface="宋体"/>
                      </a:endParaRPr>
                    </a:p>
                  </a:txBody>
                  <a:tcPr marL="68580" marR="68580" marT="0" marB="0"/>
                </a:tc>
              </a:tr>
              <a:tr h="366492">
                <a:tc>
                  <a:txBody>
                    <a:bodyPr/>
                    <a:lstStyle/>
                    <a:p>
                      <a:pPr indent="228600" algn="just" hangingPunct="0">
                        <a:spcAft>
                          <a:spcPts val="0"/>
                        </a:spcAft>
                      </a:pPr>
                      <a:r>
                        <a:rPr lang="en-US" sz="2000" kern="700">
                          <a:effectLst/>
                        </a:rPr>
                        <a:t>Model</a:t>
                      </a:r>
                      <a:endParaRPr lang="zh-CN" sz="2000" kern="700">
                        <a:effectLst/>
                        <a:latin typeface="Times New Roman"/>
                        <a:ea typeface="宋体"/>
                      </a:endParaRPr>
                    </a:p>
                  </a:txBody>
                  <a:tcPr marL="68580" marR="68580" marT="0" marB="0"/>
                </a:tc>
                <a:tc>
                  <a:txBody>
                    <a:bodyPr/>
                    <a:lstStyle/>
                    <a:p>
                      <a:pPr indent="228600" algn="l" hangingPunct="0">
                        <a:spcAft>
                          <a:spcPts val="0"/>
                        </a:spcAft>
                      </a:pPr>
                      <a:r>
                        <a:rPr lang="en-US" sz="2000" kern="700">
                          <a:effectLst/>
                        </a:rPr>
                        <a:t>Northern Power® 100</a:t>
                      </a:r>
                      <a:endParaRPr lang="zh-CN" sz="2000" kern="700">
                        <a:effectLst/>
                        <a:latin typeface="Times New Roman"/>
                        <a:ea typeface="宋体"/>
                      </a:endParaRPr>
                    </a:p>
                  </a:txBody>
                  <a:tcPr marL="68580" marR="68580" marT="0" marB="0"/>
                </a:tc>
              </a:tr>
              <a:tr h="366492">
                <a:tc>
                  <a:txBody>
                    <a:bodyPr/>
                    <a:lstStyle/>
                    <a:p>
                      <a:pPr indent="228600" algn="just" hangingPunct="0">
                        <a:spcAft>
                          <a:spcPts val="0"/>
                        </a:spcAft>
                      </a:pPr>
                      <a:r>
                        <a:rPr lang="en-US" sz="2000" kern="700" dirty="0">
                          <a:effectLst/>
                        </a:rPr>
                        <a:t>Design Class</a:t>
                      </a:r>
                      <a:endParaRPr lang="zh-CN" sz="2000" kern="700" dirty="0">
                        <a:effectLst/>
                        <a:latin typeface="Times New Roman"/>
                        <a:ea typeface="宋体"/>
                      </a:endParaRPr>
                    </a:p>
                  </a:txBody>
                  <a:tcPr marL="68580" marR="68580" marT="0" marB="0"/>
                </a:tc>
                <a:tc>
                  <a:txBody>
                    <a:bodyPr/>
                    <a:lstStyle/>
                    <a:p>
                      <a:pPr indent="228600" algn="l" hangingPunct="0">
                        <a:spcAft>
                          <a:spcPts val="0"/>
                        </a:spcAft>
                      </a:pPr>
                      <a:r>
                        <a:rPr lang="en-US" sz="2000" kern="700" dirty="0">
                          <a:effectLst/>
                        </a:rPr>
                        <a:t>IEC IIA</a:t>
                      </a:r>
                      <a:endParaRPr lang="zh-CN" sz="2000" kern="700" dirty="0">
                        <a:effectLst/>
                        <a:latin typeface="Times New Roman"/>
                        <a:ea typeface="宋体"/>
                      </a:endParaRPr>
                    </a:p>
                  </a:txBody>
                  <a:tcPr marL="68580" marR="68580" marT="0" marB="0"/>
                </a:tc>
              </a:tr>
              <a:tr h="366492">
                <a:tc>
                  <a:txBody>
                    <a:bodyPr/>
                    <a:lstStyle/>
                    <a:p>
                      <a:pPr indent="228600" algn="just" hangingPunct="0">
                        <a:spcAft>
                          <a:spcPts val="0"/>
                        </a:spcAft>
                      </a:pPr>
                      <a:r>
                        <a:rPr lang="en-US" sz="2000" kern="700">
                          <a:effectLst/>
                        </a:rPr>
                        <a:t>Design Life</a:t>
                      </a:r>
                      <a:endParaRPr lang="zh-CN" sz="2000" kern="700">
                        <a:effectLst/>
                        <a:latin typeface="Times New Roman"/>
                        <a:ea typeface="宋体"/>
                      </a:endParaRPr>
                    </a:p>
                  </a:txBody>
                  <a:tcPr marL="68580" marR="68580" marT="0" marB="0"/>
                </a:tc>
                <a:tc>
                  <a:txBody>
                    <a:bodyPr/>
                    <a:lstStyle/>
                    <a:p>
                      <a:pPr indent="228600" algn="l" hangingPunct="0">
                        <a:spcAft>
                          <a:spcPts val="0"/>
                        </a:spcAft>
                      </a:pPr>
                      <a:r>
                        <a:rPr lang="en-US" sz="2000" kern="700" dirty="0">
                          <a:effectLst/>
                        </a:rPr>
                        <a:t>20 years</a:t>
                      </a:r>
                      <a:endParaRPr lang="zh-CN" sz="2000" kern="700" dirty="0">
                        <a:effectLst/>
                        <a:latin typeface="Times New Roman"/>
                        <a:ea typeface="宋体"/>
                      </a:endParaRPr>
                    </a:p>
                  </a:txBody>
                  <a:tcPr marL="68580" marR="68580" marT="0" marB="0"/>
                </a:tc>
              </a:tr>
              <a:tr h="366492">
                <a:tc>
                  <a:txBody>
                    <a:bodyPr/>
                    <a:lstStyle/>
                    <a:p>
                      <a:pPr indent="228600" algn="just" hangingPunct="0">
                        <a:spcAft>
                          <a:spcPts val="0"/>
                        </a:spcAft>
                      </a:pPr>
                      <a:r>
                        <a:rPr lang="en-US" sz="2000" kern="700">
                          <a:effectLst/>
                        </a:rPr>
                        <a:t>Hub Heights</a:t>
                      </a:r>
                      <a:endParaRPr lang="zh-CN" sz="2000" kern="700">
                        <a:effectLst/>
                        <a:latin typeface="Times New Roman"/>
                        <a:ea typeface="宋体"/>
                      </a:endParaRPr>
                    </a:p>
                  </a:txBody>
                  <a:tcPr marL="68580" marR="68580" marT="0" marB="0"/>
                </a:tc>
                <a:tc>
                  <a:txBody>
                    <a:bodyPr/>
                    <a:lstStyle/>
                    <a:p>
                      <a:pPr indent="228600" algn="l" hangingPunct="0">
                        <a:spcAft>
                          <a:spcPts val="0"/>
                        </a:spcAft>
                      </a:pPr>
                      <a:r>
                        <a:rPr lang="en-US" sz="2000" kern="700">
                          <a:effectLst/>
                        </a:rPr>
                        <a:t>37m</a:t>
                      </a:r>
                      <a:endParaRPr lang="zh-CN" sz="2000" kern="700">
                        <a:effectLst/>
                        <a:latin typeface="Times New Roman"/>
                        <a:ea typeface="宋体"/>
                      </a:endParaRPr>
                    </a:p>
                  </a:txBody>
                  <a:tcPr marL="68580" marR="68580" marT="0" marB="0"/>
                </a:tc>
              </a:tr>
              <a:tr h="366492">
                <a:tc>
                  <a:txBody>
                    <a:bodyPr/>
                    <a:lstStyle/>
                    <a:p>
                      <a:pPr indent="228600" algn="just" hangingPunct="0">
                        <a:spcAft>
                          <a:spcPts val="0"/>
                        </a:spcAft>
                      </a:pPr>
                      <a:r>
                        <a:rPr lang="en-US" sz="2000" kern="700">
                          <a:effectLst/>
                        </a:rPr>
                        <a:t>Rotor Diameter</a:t>
                      </a:r>
                      <a:endParaRPr lang="zh-CN" sz="2000" kern="700">
                        <a:effectLst/>
                        <a:latin typeface="Times New Roman"/>
                        <a:ea typeface="宋体"/>
                      </a:endParaRPr>
                    </a:p>
                  </a:txBody>
                  <a:tcPr marL="68580" marR="68580" marT="0" marB="0"/>
                </a:tc>
                <a:tc>
                  <a:txBody>
                    <a:bodyPr/>
                    <a:lstStyle/>
                    <a:p>
                      <a:pPr indent="228600" algn="l" hangingPunct="0">
                        <a:spcAft>
                          <a:spcPts val="0"/>
                        </a:spcAft>
                      </a:pPr>
                      <a:r>
                        <a:rPr lang="en-US" sz="2000" kern="700">
                          <a:effectLst/>
                        </a:rPr>
                        <a:t>21m</a:t>
                      </a:r>
                      <a:endParaRPr lang="zh-CN" sz="2000" kern="700">
                        <a:effectLst/>
                        <a:latin typeface="Times New Roman"/>
                        <a:ea typeface="宋体"/>
                      </a:endParaRPr>
                    </a:p>
                  </a:txBody>
                  <a:tcPr marL="68580" marR="68580" marT="0" marB="0"/>
                </a:tc>
              </a:tr>
              <a:tr h="732708">
                <a:tc>
                  <a:txBody>
                    <a:bodyPr/>
                    <a:lstStyle/>
                    <a:p>
                      <a:pPr indent="228600" algn="just" hangingPunct="0">
                        <a:spcAft>
                          <a:spcPts val="0"/>
                        </a:spcAft>
                      </a:pPr>
                      <a:r>
                        <a:rPr lang="en-US" sz="2000" kern="700">
                          <a:effectLst/>
                        </a:rPr>
                        <a:t>Rated Wind Speed</a:t>
                      </a:r>
                      <a:endParaRPr lang="zh-CN" sz="2000" kern="700">
                        <a:effectLst/>
                        <a:latin typeface="Times New Roman"/>
                        <a:ea typeface="宋体"/>
                      </a:endParaRPr>
                    </a:p>
                  </a:txBody>
                  <a:tcPr marL="68580" marR="68580" marT="0" marB="0"/>
                </a:tc>
                <a:tc>
                  <a:txBody>
                    <a:bodyPr/>
                    <a:lstStyle/>
                    <a:p>
                      <a:pPr indent="228600" algn="l" hangingPunct="0">
                        <a:spcAft>
                          <a:spcPts val="0"/>
                        </a:spcAft>
                      </a:pPr>
                      <a:r>
                        <a:rPr lang="en-US" sz="2000" kern="700">
                          <a:effectLst/>
                        </a:rPr>
                        <a:t>14.5m/s</a:t>
                      </a:r>
                      <a:endParaRPr lang="zh-CN" sz="2000" kern="700">
                        <a:effectLst/>
                        <a:latin typeface="Times New Roman"/>
                        <a:ea typeface="宋体"/>
                      </a:endParaRPr>
                    </a:p>
                  </a:txBody>
                  <a:tcPr marL="68580" marR="68580" marT="0" marB="0"/>
                </a:tc>
              </a:tr>
              <a:tr h="732985">
                <a:tc>
                  <a:txBody>
                    <a:bodyPr/>
                    <a:lstStyle/>
                    <a:p>
                      <a:pPr indent="228600" algn="just" hangingPunct="0">
                        <a:spcAft>
                          <a:spcPts val="0"/>
                        </a:spcAft>
                      </a:pPr>
                      <a:r>
                        <a:rPr lang="en-US" sz="2000" kern="700">
                          <a:effectLst/>
                        </a:rPr>
                        <a:t>Rated Electrical Power</a:t>
                      </a:r>
                      <a:endParaRPr lang="zh-CN" sz="2000" kern="700">
                        <a:effectLst/>
                        <a:latin typeface="Times New Roman"/>
                        <a:ea typeface="宋体"/>
                      </a:endParaRPr>
                    </a:p>
                  </a:txBody>
                  <a:tcPr marL="68580" marR="68580" marT="0" marB="0"/>
                </a:tc>
                <a:tc>
                  <a:txBody>
                    <a:bodyPr/>
                    <a:lstStyle/>
                    <a:p>
                      <a:pPr indent="228600" algn="l" hangingPunct="0">
                        <a:spcAft>
                          <a:spcPts val="0"/>
                        </a:spcAft>
                      </a:pPr>
                      <a:r>
                        <a:rPr lang="en-US" sz="2000" kern="700" dirty="0">
                          <a:effectLst/>
                        </a:rPr>
                        <a:t>100kw, 3 phase, 480 VAC, 60/50 Hz</a:t>
                      </a:r>
                      <a:endParaRPr lang="zh-CN" sz="2000" kern="700" dirty="0">
                        <a:effectLst/>
                        <a:latin typeface="Times New Roman"/>
                        <a:ea typeface="宋体"/>
                      </a:endParaRPr>
                    </a:p>
                  </a:txBody>
                  <a:tcPr marL="68580" marR="68580" marT="0" marB="0"/>
                </a:tc>
              </a:tr>
            </a:tbl>
          </a:graphicData>
        </a:graphic>
      </p:graphicFrame>
      <p:sp>
        <p:nvSpPr>
          <p:cNvPr id="3" name="Rectangle 19"/>
          <p:cNvSpPr>
            <a:spLocks noChangeArrowheads="1"/>
          </p:cNvSpPr>
          <p:nvPr/>
        </p:nvSpPr>
        <p:spPr bwMode="auto">
          <a:xfrm rot="10800000" flipV="1">
            <a:off x="-228600" y="1905000"/>
            <a:ext cx="5766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marL="0" marR="0" lvl="0" indent="228600" algn="ctr" defTabSz="914400" rtl="0" eaLnBrk="1" fontAlgn="base" latinLnBrk="0" hangingPunct="1">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2271981"/>
            <a:ext cx="7924800" cy="3899864"/>
          </a:xfrm>
          <a:prstGeom prst="rect">
            <a:avLst/>
          </a:prstGeom>
        </p:spPr>
      </p:pic>
      <p:sp>
        <p:nvSpPr>
          <p:cNvPr id="5" name="灯片编号占位符 4"/>
          <p:cNvSpPr>
            <a:spLocks noGrp="1"/>
          </p:cNvSpPr>
          <p:nvPr>
            <p:ph type="sldNum" sz="quarter" idx="12"/>
          </p:nvPr>
        </p:nvSpPr>
        <p:spPr/>
        <p:txBody>
          <a:bodyPr/>
          <a:lstStyle/>
          <a:p>
            <a:fld id="{B7BE97BF-1FB1-449F-A6D4-98AFA42D7209}" type="slidenum">
              <a:rPr lang="en-US" altLang="zh-CN" smtClean="0"/>
              <a:pPr/>
              <a:t>11</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Introduction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7340910" cy="504056"/>
          </a:xfrm>
          <a:prstGeom prst="rect">
            <a:avLst/>
          </a:prstGeom>
        </p:spPr>
        <p:txBody>
          <a:bodyPr>
            <a:normAutofit fontScale="925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Campbell-Scientific Data acquisition system(DAQ):</a:t>
            </a:r>
            <a:endParaRPr lang="zh-CN" altLang="en-US" kern="0" dirty="0">
              <a:latin typeface="Times New Roman" pitchFamily="18" charset="0"/>
              <a:cs typeface="Times New Roman" pitchFamily="18" charset="0"/>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145" y="2384727"/>
            <a:ext cx="6883710" cy="3822098"/>
          </a:xfrm>
          <a:prstGeom prst="rect">
            <a:avLst/>
          </a:prstGeom>
        </p:spPr>
      </p:pic>
      <p:pic>
        <p:nvPicPr>
          <p:cNvPr id="104450" name="Picture 2" descr="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2100" y="2352669"/>
            <a:ext cx="6019800" cy="412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12"/>
          </p:nvPr>
        </p:nvSpPr>
        <p:spPr/>
        <p:txBody>
          <a:bodyPr/>
          <a:lstStyle/>
          <a:p>
            <a:fld id="{B7BE97BF-1FB1-449F-A6D4-98AFA42D7209}" type="slidenum">
              <a:rPr lang="en-US" altLang="zh-CN" smtClean="0"/>
              <a:pPr/>
              <a:t>12</a:t>
            </a:fld>
            <a:endParaRPr lang="en-US" altLang="zh-CN"/>
          </a:p>
        </p:txBody>
      </p:sp>
    </p:spTree>
    <p:extLst>
      <p:ext uri="{BB962C8B-B14F-4D97-AF65-F5344CB8AC3E}">
        <p14:creationId xmlns:p14="http://schemas.microsoft.com/office/powerpoint/2010/main" val="157951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4450"/>
                                        </p:tgtEl>
                                        <p:attrNameLst>
                                          <p:attrName>style.visibility</p:attrName>
                                        </p:attrNameLst>
                                      </p:cBhvr>
                                      <p:to>
                                        <p:strVal val="visible"/>
                                      </p:to>
                                    </p:set>
                                    <p:animEffect transition="in" filter="fade">
                                      <p:cBhvr>
                                        <p:cTn id="7" dur="1000"/>
                                        <p:tgtEl>
                                          <p:spTgt spid="104450"/>
                                        </p:tgtEl>
                                      </p:cBhvr>
                                    </p:animEffect>
                                    <p:anim calcmode="lin" valueType="num">
                                      <p:cBhvr>
                                        <p:cTn id="8" dur="1000" fill="hold"/>
                                        <p:tgtEl>
                                          <p:spTgt spid="104450"/>
                                        </p:tgtEl>
                                        <p:attrNameLst>
                                          <p:attrName>ppt_x</p:attrName>
                                        </p:attrNameLst>
                                      </p:cBhvr>
                                      <p:tavLst>
                                        <p:tav tm="0">
                                          <p:val>
                                            <p:strVal val="#ppt_x"/>
                                          </p:val>
                                        </p:tav>
                                        <p:tav tm="100000">
                                          <p:val>
                                            <p:strVal val="#ppt_x"/>
                                          </p:val>
                                        </p:tav>
                                      </p:tavLst>
                                    </p:anim>
                                    <p:anim calcmode="lin" valueType="num">
                                      <p:cBhvr>
                                        <p:cTn id="9" dur="1000" fill="hold"/>
                                        <p:tgtEl>
                                          <p:spTgt spid="1044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 Procedures</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pic>
        <p:nvPicPr>
          <p:cNvPr id="105474" name="Picture 2" descr="QQ截图201401241322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690" y="1799456"/>
            <a:ext cx="3780846" cy="250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3907536" y="1799456"/>
            <a:ext cx="5312664" cy="3693319"/>
          </a:xfrm>
          <a:prstGeom prst="rect">
            <a:avLst/>
          </a:prstGeom>
        </p:spPr>
        <p:txBody>
          <a:bodyPr wrap="square">
            <a:spAutoFit/>
          </a:bodyPr>
          <a:lstStyle/>
          <a:p>
            <a:r>
              <a:rPr lang="pt-BR" altLang="zh-CN" dirty="0" smtClean="0"/>
              <a:t>Statistic analysis of simulate curve:</a:t>
            </a:r>
          </a:p>
          <a:p>
            <a:endParaRPr lang="pt-BR" altLang="zh-CN" dirty="0"/>
          </a:p>
          <a:p>
            <a:r>
              <a:rPr lang="pt-BR" altLang="zh-CN" dirty="0" smtClean="0"/>
              <a:t>S </a:t>
            </a:r>
            <a:r>
              <a:rPr lang="pt-BR" altLang="zh-CN" dirty="0"/>
              <a:t>= 0.629797   R-Sq = 98.1%   </a:t>
            </a:r>
            <a:endParaRPr lang="pt-BR" altLang="zh-CN" dirty="0" smtClean="0"/>
          </a:p>
          <a:p>
            <a:r>
              <a:rPr lang="pt-BR" altLang="zh-CN" dirty="0" smtClean="0"/>
              <a:t>R-Sq(adj</a:t>
            </a:r>
            <a:r>
              <a:rPr lang="pt-BR" altLang="zh-CN" dirty="0"/>
              <a:t>) = 98.1</a:t>
            </a:r>
            <a:r>
              <a:rPr lang="pt-BR" altLang="zh-CN" dirty="0" smtClean="0"/>
              <a:t>%</a:t>
            </a:r>
            <a:endParaRPr lang="zh-CN" altLang="en-US" dirty="0"/>
          </a:p>
          <a:p>
            <a:endParaRPr lang="zh-CN" altLang="en-US" dirty="0"/>
          </a:p>
          <a:p>
            <a:endParaRPr lang="en-US" altLang="zh-CN" dirty="0" smtClean="0"/>
          </a:p>
          <a:p>
            <a:endParaRPr lang="en-US" altLang="zh-CN" dirty="0"/>
          </a:p>
          <a:p>
            <a:r>
              <a:rPr lang="en-US" altLang="zh-CN" dirty="0" smtClean="0"/>
              <a:t>Analysis </a:t>
            </a:r>
            <a:r>
              <a:rPr lang="en-US" altLang="zh-CN" dirty="0"/>
              <a:t>of Variance</a:t>
            </a:r>
          </a:p>
          <a:p>
            <a:endParaRPr lang="zh-CN" altLang="en-US" dirty="0"/>
          </a:p>
          <a:p>
            <a:r>
              <a:rPr lang="en-US" altLang="zh-CN" dirty="0"/>
              <a:t>Source        DF       SS       MS         F     </a:t>
            </a:r>
            <a:r>
              <a:rPr lang="en-US" altLang="zh-CN" dirty="0" smtClean="0"/>
              <a:t>       P</a:t>
            </a:r>
            <a:endParaRPr lang="en-US" altLang="zh-CN" dirty="0"/>
          </a:p>
          <a:p>
            <a:r>
              <a:rPr lang="en-US" altLang="zh-CN" dirty="0"/>
              <a:t>Regression     3  84447.1  28149.0  </a:t>
            </a:r>
            <a:r>
              <a:rPr lang="en-US" altLang="zh-CN" dirty="0" smtClean="0"/>
              <a:t>70967  0.0</a:t>
            </a:r>
            <a:endParaRPr lang="en-US" altLang="zh-CN" dirty="0"/>
          </a:p>
          <a:p>
            <a:r>
              <a:rPr lang="en-US" altLang="zh-CN" dirty="0"/>
              <a:t>Error       4143   1643.3      0.4</a:t>
            </a:r>
          </a:p>
          <a:p>
            <a:r>
              <a:rPr lang="en-US" altLang="zh-CN" dirty="0"/>
              <a:t>Total       4146  86090.4</a:t>
            </a:r>
          </a:p>
        </p:txBody>
      </p:sp>
      <p:pic>
        <p:nvPicPr>
          <p:cNvPr id="1054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690" y="4343400"/>
            <a:ext cx="3780846"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灯片编号占位符 1"/>
          <p:cNvSpPr>
            <a:spLocks noGrp="1"/>
          </p:cNvSpPr>
          <p:nvPr>
            <p:ph type="sldNum" sz="quarter" idx="12"/>
          </p:nvPr>
        </p:nvSpPr>
        <p:spPr/>
        <p:txBody>
          <a:bodyPr/>
          <a:lstStyle/>
          <a:p>
            <a:fld id="{B7BE97BF-1FB1-449F-A6D4-98AFA42D7209}" type="slidenum">
              <a:rPr lang="en-US" altLang="zh-CN" smtClean="0"/>
              <a:pPr/>
              <a:t>13</a:t>
            </a:fld>
            <a:endParaRPr lang="en-US" altLang="zh-CN"/>
          </a:p>
        </p:txBody>
      </p:sp>
      <p:sp>
        <p:nvSpPr>
          <p:cNvPr id="9" name="副标题 2"/>
          <p:cNvSpPr txBox="1">
            <a:spLocks/>
          </p:cNvSpPr>
          <p:nvPr/>
        </p:nvSpPr>
        <p:spPr>
          <a:xfrm>
            <a:off x="126690" y="1295400"/>
            <a:ext cx="8407710" cy="504056"/>
          </a:xfrm>
          <a:prstGeom prst="rect">
            <a:avLst/>
          </a:prstGeom>
        </p:spPr>
        <p:txBody>
          <a:bodyPr>
            <a:normAutofit fontScale="925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Measure wind turbine power curve based on one month data</a:t>
            </a:r>
            <a:endParaRPr lang="zh-CN" altLang="en-US" kern="0" dirty="0">
              <a:latin typeface="Times New Roman" pitchFamily="18" charset="0"/>
              <a:cs typeface="Times New Roman" pitchFamily="18" charset="0"/>
            </a:endParaRPr>
          </a:p>
        </p:txBody>
      </p:sp>
    </p:spTree>
    <p:extLst>
      <p:ext uri="{BB962C8B-B14F-4D97-AF65-F5344CB8AC3E}">
        <p14:creationId xmlns:p14="http://schemas.microsoft.com/office/powerpoint/2010/main" val="668468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5" name="矩形 4"/>
          <p:cNvSpPr/>
          <p:nvPr/>
        </p:nvSpPr>
        <p:spPr>
          <a:xfrm>
            <a:off x="137920" y="2756328"/>
            <a:ext cx="8548880" cy="707886"/>
          </a:xfrm>
          <a:prstGeom prst="rect">
            <a:avLst/>
          </a:prstGeom>
        </p:spPr>
        <p:txBody>
          <a:bodyPr wrap="square">
            <a:spAutoFit/>
          </a:bodyPr>
          <a:lstStyle/>
          <a:p>
            <a:r>
              <a:rPr lang="en-US" altLang="zh-CN" sz="2000" dirty="0" smtClean="0"/>
              <a:t>The</a:t>
            </a:r>
            <a:r>
              <a:rPr lang="en-US" altLang="zh-CN" sz="2000" dirty="0"/>
              <a:t> Pearson product-moment correlation coefficient (PPMCC or PCC) is used to measure the degree of linear dependence between two variables</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137920" y="4687882"/>
            <a:ext cx="8548880" cy="1015663"/>
          </a:xfrm>
          <a:prstGeom prst="rect">
            <a:avLst/>
          </a:prstGeom>
        </p:spPr>
        <p:txBody>
          <a:bodyPr wrap="square">
            <a:spAutoFit/>
          </a:bodyPr>
          <a:lstStyle/>
          <a:p>
            <a:pPr algn="just" hangingPunct="0"/>
            <a:r>
              <a:rPr lang="en-US" altLang="zh-CN" sz="2000" dirty="0" smtClean="0"/>
              <a:t>where </a:t>
            </a:r>
            <a:r>
              <a:rPr lang="en-US" altLang="zh-CN" sz="2000" i="1" dirty="0"/>
              <a:t>r</a:t>
            </a:r>
            <a:r>
              <a:rPr lang="en-US" altLang="zh-CN" sz="2000" dirty="0"/>
              <a:t> is Pearson product-moment correlation </a:t>
            </a:r>
            <a:r>
              <a:rPr lang="en-US" altLang="zh-CN" sz="2000" dirty="0" smtClean="0"/>
              <a:t>coefficient,</a:t>
            </a:r>
            <a:r>
              <a:rPr lang="en-US" altLang="zh-CN" sz="2000" dirty="0"/>
              <a:t> Pearson correlation of power and wind speed is </a:t>
            </a:r>
            <a:r>
              <a:rPr lang="en-US" altLang="zh-CN" sz="2000" dirty="0" smtClean="0"/>
              <a:t>0.816 means there </a:t>
            </a:r>
            <a:r>
              <a:rPr lang="en-US" altLang="zh-CN" sz="2000" dirty="0"/>
              <a:t>is a high correlation between wind speed and power output.</a:t>
            </a:r>
            <a:endParaRPr lang="zh-CN" altLang="zh-CN" sz="2000" dirty="0"/>
          </a:p>
        </p:txBody>
      </p:sp>
      <p:sp>
        <p:nvSpPr>
          <p:cNvPr id="4" name="灯片编号占位符 3"/>
          <p:cNvSpPr>
            <a:spLocks noGrp="1"/>
          </p:cNvSpPr>
          <p:nvPr>
            <p:ph type="sldNum" sz="quarter" idx="12"/>
          </p:nvPr>
        </p:nvSpPr>
        <p:spPr/>
        <p:txBody>
          <a:bodyPr/>
          <a:lstStyle/>
          <a:p>
            <a:fld id="{B7BE97BF-1FB1-449F-A6D4-98AFA42D7209}" type="slidenum">
              <a:rPr lang="en-US" altLang="zh-CN" smtClean="0"/>
              <a:pPr/>
              <a:t>14</a:t>
            </a:fld>
            <a:endParaRPr lang="en-US" altLang="zh-CN"/>
          </a:p>
        </p:txBody>
      </p:sp>
      <p:sp>
        <p:nvSpPr>
          <p:cNvPr id="6" name="Rectangle 2"/>
          <p:cNvSpPr>
            <a:spLocks noChangeArrowheads="1"/>
          </p:cNvSpPr>
          <p:nvPr/>
        </p:nvSpPr>
        <p:spPr bwMode="auto">
          <a:xfrm>
            <a:off x="2133600" y="22721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Object 6"/>
          <p:cNvGraphicFramePr>
            <a:graphicFrameLocks noChangeAspect="1"/>
          </p:cNvGraphicFramePr>
          <p:nvPr>
            <p:extLst>
              <p:ext uri="{D42A27DB-BD31-4B8C-83A1-F6EECF244321}">
                <p14:modId xmlns:p14="http://schemas.microsoft.com/office/powerpoint/2010/main" val="976847404"/>
              </p:ext>
            </p:extLst>
          </p:nvPr>
        </p:nvGraphicFramePr>
        <p:xfrm>
          <a:off x="1676400" y="2022692"/>
          <a:ext cx="4776748" cy="472699"/>
        </p:xfrm>
        <a:graphic>
          <a:graphicData uri="http://schemas.openxmlformats.org/presentationml/2006/ole">
            <mc:AlternateContent xmlns:mc="http://schemas.openxmlformats.org/markup-compatibility/2006">
              <mc:Choice xmlns:v="urn:schemas-microsoft-com:vml" Requires="v">
                <p:oleObj spid="_x0000_s116818" name="Equation" r:id="rId4" imgW="2438400" imgH="241300" progId="Equation.DSMT4">
                  <p:embed/>
                </p:oleObj>
              </mc:Choice>
              <mc:Fallback>
                <p:oleObj name="Equation" r:id="rId4" imgW="2438400" imgH="2413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2022692"/>
                        <a:ext cx="4776748" cy="472699"/>
                      </a:xfrm>
                      <a:prstGeom prst="rect">
                        <a:avLst/>
                      </a:prstGeom>
                      <a:noFill/>
                    </p:spPr>
                  </p:pic>
                </p:oleObj>
              </mc:Fallback>
            </mc:AlternateContent>
          </a:graphicData>
        </a:graphic>
      </p:graphicFrame>
      <p:sp>
        <p:nvSpPr>
          <p:cNvPr id="10" name="Rectangle 9"/>
          <p:cNvSpPr>
            <a:spLocks noChangeArrowheads="1"/>
          </p:cNvSpPr>
          <p:nvPr/>
        </p:nvSpPr>
        <p:spPr bwMode="auto">
          <a:xfrm>
            <a:off x="1066800" y="4094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1" name="Object 10"/>
          <p:cNvGraphicFramePr>
            <a:graphicFrameLocks noChangeAspect="1"/>
          </p:cNvGraphicFramePr>
          <p:nvPr>
            <p:extLst>
              <p:ext uri="{D42A27DB-BD31-4B8C-83A1-F6EECF244321}">
                <p14:modId xmlns:p14="http://schemas.microsoft.com/office/powerpoint/2010/main" val="1072864345"/>
              </p:ext>
            </p:extLst>
          </p:nvPr>
        </p:nvGraphicFramePr>
        <p:xfrm>
          <a:off x="838200" y="3787245"/>
          <a:ext cx="2399021" cy="634027"/>
        </p:xfrm>
        <a:graphic>
          <a:graphicData uri="http://schemas.openxmlformats.org/presentationml/2006/ole">
            <mc:AlternateContent xmlns:mc="http://schemas.openxmlformats.org/markup-compatibility/2006">
              <mc:Choice xmlns:v="urn:schemas-microsoft-com:vml" Requires="v">
                <p:oleObj spid="_x0000_s116819" name="Equation" r:id="rId6" imgW="1778000" imgH="469900" progId="Equation.DSMT4">
                  <p:embed/>
                </p:oleObj>
              </mc:Choice>
              <mc:Fallback>
                <p:oleObj name="Equation" r:id="rId6" imgW="1778000" imgH="4699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3787245"/>
                        <a:ext cx="2399021" cy="634027"/>
                      </a:xfrm>
                      <a:prstGeom prst="rect">
                        <a:avLst/>
                      </a:prstGeom>
                      <a:noFill/>
                    </p:spPr>
                  </p:pic>
                </p:oleObj>
              </mc:Fallback>
            </mc:AlternateContent>
          </a:graphicData>
        </a:graphic>
      </p:graphicFrame>
      <p:sp>
        <p:nvSpPr>
          <p:cNvPr id="12" name="Rectangle 11"/>
          <p:cNvSpPr>
            <a:spLocks noChangeArrowheads="1"/>
          </p:cNvSpPr>
          <p:nvPr/>
        </p:nvSpPr>
        <p:spPr bwMode="auto">
          <a:xfrm>
            <a:off x="1677202" y="6033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Object 12"/>
          <p:cNvGraphicFramePr>
            <a:graphicFrameLocks noChangeAspect="1"/>
          </p:cNvGraphicFramePr>
          <p:nvPr>
            <p:extLst>
              <p:ext uri="{D42A27DB-BD31-4B8C-83A1-F6EECF244321}">
                <p14:modId xmlns:p14="http://schemas.microsoft.com/office/powerpoint/2010/main" val="2366679794"/>
              </p:ext>
            </p:extLst>
          </p:nvPr>
        </p:nvGraphicFramePr>
        <p:xfrm>
          <a:off x="3703412" y="3780667"/>
          <a:ext cx="1963462" cy="678287"/>
        </p:xfrm>
        <a:graphic>
          <a:graphicData uri="http://schemas.openxmlformats.org/presentationml/2006/ole">
            <mc:AlternateContent xmlns:mc="http://schemas.openxmlformats.org/markup-compatibility/2006">
              <mc:Choice xmlns:v="urn:schemas-microsoft-com:vml" Requires="v">
                <p:oleObj spid="_x0000_s116820" name="Equation" r:id="rId8" imgW="1397000" imgH="482600" progId="Equation.DSMT4">
                  <p:embed/>
                </p:oleObj>
              </mc:Choice>
              <mc:Fallback>
                <p:oleObj name="Equation" r:id="rId8" imgW="1397000" imgH="4826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03412" y="3780667"/>
                        <a:ext cx="1963462" cy="678287"/>
                      </a:xfrm>
                      <a:prstGeom prst="rect">
                        <a:avLst/>
                      </a:prstGeom>
                      <a:noFill/>
                    </p:spPr>
                  </p:pic>
                </p:oleObj>
              </mc:Fallback>
            </mc:AlternateContent>
          </a:graphicData>
        </a:graphic>
      </p:graphicFrame>
      <p:sp>
        <p:nvSpPr>
          <p:cNvPr id="14" name="Rectangle 13"/>
          <p:cNvSpPr>
            <a:spLocks noChangeArrowheads="1"/>
          </p:cNvSpPr>
          <p:nvPr/>
        </p:nvSpPr>
        <p:spPr bwMode="auto">
          <a:xfrm>
            <a:off x="609600" y="1096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Object 14"/>
          <p:cNvGraphicFramePr>
            <a:graphicFrameLocks noChangeAspect="1"/>
          </p:cNvGraphicFramePr>
          <p:nvPr>
            <p:extLst>
              <p:ext uri="{D42A27DB-BD31-4B8C-83A1-F6EECF244321}">
                <p14:modId xmlns:p14="http://schemas.microsoft.com/office/powerpoint/2010/main" val="1079885334"/>
              </p:ext>
            </p:extLst>
          </p:nvPr>
        </p:nvGraphicFramePr>
        <p:xfrm>
          <a:off x="6313370" y="3780667"/>
          <a:ext cx="1167297" cy="629970"/>
        </p:xfrm>
        <a:graphic>
          <a:graphicData uri="http://schemas.openxmlformats.org/presentationml/2006/ole">
            <mc:AlternateContent xmlns:mc="http://schemas.openxmlformats.org/markup-compatibility/2006">
              <mc:Choice xmlns:v="urn:schemas-microsoft-com:vml" Requires="v">
                <p:oleObj spid="_x0000_s116821" name="Equation" r:id="rId10" imgW="799753" imgH="431613" progId="Equation.DSMT4">
                  <p:embed/>
                </p:oleObj>
              </mc:Choice>
              <mc:Fallback>
                <p:oleObj name="Equation" r:id="rId10" imgW="799753" imgH="431613"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13370" y="3780667"/>
                        <a:ext cx="1167297" cy="629970"/>
                      </a:xfrm>
                      <a:prstGeom prst="rect">
                        <a:avLst/>
                      </a:prstGeom>
                      <a:noFill/>
                    </p:spPr>
                  </p:pic>
                </p:oleObj>
              </mc:Fallback>
            </mc:AlternateContent>
          </a:graphicData>
        </a:graphic>
      </p:graphicFrame>
      <p:sp>
        <p:nvSpPr>
          <p:cNvPr id="20" name="副标题 2"/>
          <p:cNvSpPr txBox="1">
            <a:spLocks/>
          </p:cNvSpPr>
          <p:nvPr/>
        </p:nvSpPr>
        <p:spPr>
          <a:xfrm>
            <a:off x="137920" y="1295214"/>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Measure wind turbine power curve</a:t>
            </a:r>
            <a:endParaRPr lang="zh-CN" altLang="en-US" kern="0" dirty="0">
              <a:latin typeface="Times New Roman" pitchFamily="18" charset="0"/>
              <a:cs typeface="Times New Roman" pitchFamily="18" charset="0"/>
            </a:endParaRPr>
          </a:p>
        </p:txBody>
      </p:sp>
    </p:spTree>
    <p:extLst>
      <p:ext uri="{BB962C8B-B14F-4D97-AF65-F5344CB8AC3E}">
        <p14:creationId xmlns:p14="http://schemas.microsoft.com/office/powerpoint/2010/main" val="517429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Measure wind turbine power curve</a:t>
            </a:r>
            <a:endParaRPr lang="zh-CN" altLang="en-US" kern="0" dirty="0">
              <a:latin typeface="Times New Roman" pitchFamily="18" charset="0"/>
              <a:cs typeface="Times New Roman" pitchFamily="18" charset="0"/>
            </a:endParaRPr>
          </a:p>
        </p:txBody>
      </p:sp>
      <p:sp>
        <p:nvSpPr>
          <p:cNvPr id="5" name="矩形 4"/>
          <p:cNvSpPr/>
          <p:nvPr/>
        </p:nvSpPr>
        <p:spPr>
          <a:xfrm>
            <a:off x="5541678" y="1981200"/>
            <a:ext cx="3373722" cy="2308324"/>
          </a:xfrm>
          <a:prstGeom prst="rect">
            <a:avLst/>
          </a:prstGeom>
        </p:spPr>
        <p:txBody>
          <a:bodyPr wrap="square">
            <a:spAutoFit/>
          </a:bodyPr>
          <a:lstStyle/>
          <a:p>
            <a:pPr algn="just"/>
            <a:r>
              <a:rPr lang="en-US" altLang="zh-CN" sz="2400" dirty="0"/>
              <a:t>The measured curve exceeds 8m/s may not reliable because there is no real measured wind speed as </a:t>
            </a:r>
            <a:r>
              <a:rPr lang="en-US" altLang="zh-CN" sz="2400" dirty="0" smtClean="0"/>
              <a:t>shown as above.</a:t>
            </a:r>
            <a:endParaRPr lang="en-US" altLang="zh-CN" sz="2400"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95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202" y="1981200"/>
            <a:ext cx="4215797" cy="2897394"/>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762000" y="5029200"/>
            <a:ext cx="4572000" cy="369332"/>
          </a:xfrm>
          <a:prstGeom prst="rect">
            <a:avLst/>
          </a:prstGeom>
        </p:spPr>
        <p:txBody>
          <a:bodyPr wrap="square">
            <a:spAutoFit/>
          </a:bodyPr>
          <a:lstStyle/>
          <a:p>
            <a:pPr hangingPunct="0"/>
            <a:r>
              <a:rPr lang="en-US" altLang="zh-CN" dirty="0" smtClean="0"/>
              <a:t>Manufacture </a:t>
            </a:r>
            <a:r>
              <a:rPr lang="en-US" altLang="zh-CN" dirty="0"/>
              <a:t>curve and measured curve</a:t>
            </a:r>
            <a:endParaRPr lang="zh-CN" altLang="zh-CN" dirty="0"/>
          </a:p>
        </p:txBody>
      </p:sp>
      <p:sp>
        <p:nvSpPr>
          <p:cNvPr id="4" name="灯片编号占位符 3"/>
          <p:cNvSpPr>
            <a:spLocks noGrp="1"/>
          </p:cNvSpPr>
          <p:nvPr>
            <p:ph type="sldNum" sz="quarter" idx="12"/>
          </p:nvPr>
        </p:nvSpPr>
        <p:spPr/>
        <p:txBody>
          <a:bodyPr/>
          <a:lstStyle/>
          <a:p>
            <a:fld id="{B7BE97BF-1FB1-449F-A6D4-98AFA42D7209}" type="slidenum">
              <a:rPr lang="en-US" altLang="zh-CN" smtClean="0"/>
              <a:pPr/>
              <a:t>15</a:t>
            </a:fld>
            <a:endParaRPr lang="en-US" altLang="zh-CN"/>
          </a:p>
        </p:txBody>
      </p:sp>
    </p:spTree>
    <p:extLst>
      <p:ext uri="{BB962C8B-B14F-4D97-AF65-F5344CB8AC3E}">
        <p14:creationId xmlns:p14="http://schemas.microsoft.com/office/powerpoint/2010/main" val="3073698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fontScale="925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Take temperature into consideration</a:t>
            </a:r>
            <a:endParaRPr lang="zh-CN" altLang="en-US" kern="0" dirty="0">
              <a:latin typeface="Times New Roman" pitchFamily="18" charset="0"/>
              <a:cs typeface="Times New Roman" pitchFamily="18" charset="0"/>
            </a:endParaRPr>
          </a:p>
        </p:txBody>
      </p:sp>
      <p:sp>
        <p:nvSpPr>
          <p:cNvPr id="18" name="副标题 2"/>
          <p:cNvSpPr txBox="1">
            <a:spLocks/>
          </p:cNvSpPr>
          <p:nvPr/>
        </p:nvSpPr>
        <p:spPr>
          <a:xfrm>
            <a:off x="126690" y="3048000"/>
            <a:ext cx="4526385" cy="2895600"/>
          </a:xfrm>
          <a:prstGeom prst="rect">
            <a:avLst/>
          </a:prstGeom>
        </p:spPr>
        <p:txBody>
          <a:bodyPr>
            <a:normAutofit fontScale="77500" lnSpcReduction="2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lgn="just" hangingPunct="0">
              <a:buNone/>
            </a:pPr>
            <a:r>
              <a:rPr lang="en-US" altLang="zh-CN" dirty="0">
                <a:latin typeface="Times New Roman" panose="02020603050405020304" pitchFamily="18" charset="0"/>
                <a:cs typeface="Times New Roman" panose="02020603050405020304" pitchFamily="18" charset="0"/>
              </a:rPr>
              <a:t>The density of air changes with temperature, as shown in the </a:t>
            </a:r>
            <a:r>
              <a:rPr lang="en-US" altLang="zh-CN" dirty="0" smtClean="0">
                <a:latin typeface="Times New Roman" panose="02020603050405020304" pitchFamily="18" charset="0"/>
                <a:cs typeface="Times New Roman" panose="02020603050405020304" pitchFamily="18" charset="0"/>
              </a:rPr>
              <a:t>figure for </a:t>
            </a:r>
            <a:r>
              <a:rPr lang="en-US" altLang="zh-CN" dirty="0">
                <a:latin typeface="Times New Roman" panose="02020603050405020304" pitchFamily="18" charset="0"/>
                <a:cs typeface="Times New Roman" panose="02020603050405020304" pitchFamily="18" charset="0"/>
              </a:rPr>
              <a:t>pressure </a:t>
            </a:r>
            <a:r>
              <a:rPr lang="en-US" altLang="zh-CN" dirty="0" smtClean="0">
                <a:latin typeface="Times New Roman" panose="02020603050405020304" pitchFamily="18" charset="0"/>
                <a:cs typeface="Times New Roman" panose="02020603050405020304" pitchFamily="18" charset="0"/>
              </a:rPr>
              <a:t>at </a:t>
            </a:r>
            <a:r>
              <a:rPr lang="en-US" altLang="zh-CN" dirty="0">
                <a:latin typeface="Times New Roman" panose="02020603050405020304" pitchFamily="18" charset="0"/>
                <a:cs typeface="Times New Roman" panose="02020603050405020304" pitchFamily="18" charset="0"/>
              </a:rPr>
              <a:t>1 </a:t>
            </a:r>
            <a:r>
              <a:rPr lang="en-US" altLang="zh-CN" dirty="0" err="1">
                <a:latin typeface="Times New Roman" panose="02020603050405020304" pitchFamily="18" charset="0"/>
                <a:cs typeface="Times New Roman" panose="02020603050405020304" pitchFamily="18" charset="0"/>
              </a:rPr>
              <a:t>atm</a:t>
            </a:r>
            <a:r>
              <a:rPr lang="en-US" altLang="zh-CN" dirty="0">
                <a:latin typeface="Times New Roman" panose="02020603050405020304" pitchFamily="18" charset="0"/>
                <a:cs typeface="Times New Roman" panose="02020603050405020304" pitchFamily="18" charset="0"/>
              </a:rPr>
              <a:t>:</a:t>
            </a:r>
            <a:endParaRPr lang="zh-CN" altLang="zh-CN" dirty="0">
              <a:latin typeface="Times New Roman" panose="02020603050405020304" pitchFamily="18" charset="0"/>
              <a:cs typeface="Times New Roman" panose="02020603050405020304" pitchFamily="18" charset="0"/>
            </a:endParaRPr>
          </a:p>
          <a:p>
            <a:pPr marL="0" indent="0" hangingPunct="0">
              <a:buNone/>
            </a:pPr>
            <a:r>
              <a:rPr lang="en-US" altLang="zh-CN" dirty="0">
                <a:latin typeface="Times New Roman" panose="02020603050405020304" pitchFamily="18" charset="0"/>
                <a:cs typeface="Times New Roman" panose="02020603050405020304" pitchFamily="18" charset="0"/>
              </a:rPr>
              <a:t> </a:t>
            </a:r>
            <a:endParaRPr lang="zh-CN" altLang="zh-CN" dirty="0">
              <a:latin typeface="Times New Roman" panose="02020603050405020304" pitchFamily="18" charset="0"/>
              <a:cs typeface="Times New Roman" panose="02020603050405020304" pitchFamily="18" charset="0"/>
            </a:endParaRPr>
          </a:p>
          <a:p>
            <a:pPr marL="0" indent="0" hangingPunct="0">
              <a:buNone/>
            </a:pPr>
            <a:r>
              <a:rPr lang="en-US" altLang="zh-CN" dirty="0">
                <a:latin typeface="Times New Roman" panose="02020603050405020304" pitchFamily="18" charset="0"/>
                <a:cs typeface="Times New Roman" panose="02020603050405020304" pitchFamily="18" charset="0"/>
              </a:rPr>
              <a:t>           </a:t>
            </a:r>
            <a:endParaRPr lang="zh-CN" altLang="zh-CN" dirty="0">
              <a:latin typeface="Times New Roman" panose="02020603050405020304" pitchFamily="18" charset="0"/>
              <a:cs typeface="Times New Roman" panose="02020603050405020304" pitchFamily="18" charset="0"/>
            </a:endParaRPr>
          </a:p>
          <a:p>
            <a:pPr marL="0" indent="0" hangingPunct="0">
              <a:buNone/>
            </a:pPr>
            <a:endParaRPr lang="en-US" altLang="zh-CN" dirty="0" smtClean="0">
              <a:latin typeface="Times New Roman" panose="02020603050405020304" pitchFamily="18" charset="0"/>
              <a:cs typeface="Times New Roman" panose="02020603050405020304" pitchFamily="18" charset="0"/>
            </a:endParaRPr>
          </a:p>
          <a:p>
            <a:pPr marL="0" indent="0" algn="just" hangingPunct="0">
              <a:buNone/>
            </a:pPr>
            <a:r>
              <a:rPr lang="en-US" altLang="zh-CN" dirty="0" smtClean="0">
                <a:latin typeface="Times New Roman" panose="02020603050405020304" pitchFamily="18" charset="0"/>
                <a:cs typeface="Times New Roman" panose="02020603050405020304" pitchFamily="18" charset="0"/>
              </a:rPr>
              <a:t>where </a:t>
            </a:r>
            <a:r>
              <a:rPr lang="en-US" altLang="zh-CN" i="1" dirty="0">
                <a:latin typeface="Times New Roman" panose="02020603050405020304" pitchFamily="18" charset="0"/>
                <a:cs typeface="Times New Roman" panose="02020603050405020304" pitchFamily="18" charset="0"/>
              </a:rPr>
              <a:t>ρ</a:t>
            </a:r>
            <a:r>
              <a:rPr lang="en-US" altLang="zh-CN" dirty="0">
                <a:latin typeface="Times New Roman" panose="02020603050405020304" pitchFamily="18" charset="0"/>
                <a:cs typeface="Times New Roman" panose="02020603050405020304" pitchFamily="18" charset="0"/>
              </a:rPr>
              <a:t> (kg/m</a:t>
            </a:r>
            <a:r>
              <a:rPr lang="en-US" altLang="zh-CN" baseline="30000" dirty="0">
                <a:latin typeface="Times New Roman" panose="02020603050405020304" pitchFamily="18" charset="0"/>
                <a:cs typeface="Times New Roman" panose="02020603050405020304" pitchFamily="18" charset="0"/>
              </a:rPr>
              <a:t>3</a:t>
            </a:r>
            <a:r>
              <a:rPr lang="en-US" altLang="zh-CN" dirty="0">
                <a:latin typeface="Times New Roman" panose="02020603050405020304" pitchFamily="18" charset="0"/>
                <a:cs typeface="Times New Roman" panose="02020603050405020304" pitchFamily="18" charset="0"/>
              </a:rPr>
              <a:t>) is air </a:t>
            </a:r>
            <a:r>
              <a:rPr lang="en-US" altLang="zh-CN" dirty="0" smtClean="0">
                <a:latin typeface="Times New Roman" panose="02020603050405020304" pitchFamily="18" charset="0"/>
                <a:cs typeface="Times New Roman" panose="02020603050405020304" pitchFamily="18" charset="0"/>
              </a:rPr>
              <a:t>density, </a:t>
            </a:r>
            <a:r>
              <a:rPr lang="en-US" altLang="zh-CN" dirty="0" err="1" smtClean="0">
                <a:latin typeface="Times New Roman" panose="02020603050405020304" pitchFamily="18" charset="0"/>
                <a:cs typeface="Times New Roman" panose="02020603050405020304" pitchFamily="18" charset="0"/>
              </a:rPr>
              <a:t>Rsp</a:t>
            </a:r>
            <a:r>
              <a:rPr lang="en-US" altLang="zh-CN" dirty="0" smtClean="0">
                <a:latin typeface="Times New Roman" panose="02020603050405020304" pitchFamily="18" charset="0"/>
                <a:cs typeface="Times New Roman" panose="02020603050405020304" pitchFamily="18" charset="0"/>
              </a:rPr>
              <a:t> is specific gas constant for dry air  </a:t>
            </a:r>
            <a:r>
              <a:rPr lang="en-US" altLang="zh-CN" dirty="0">
                <a:latin typeface="Times New Roman" panose="02020603050405020304" pitchFamily="18" charset="0"/>
                <a:cs typeface="Times New Roman" panose="02020603050405020304" pitchFamily="18" charset="0"/>
              </a:rPr>
              <a:t>and </a:t>
            </a:r>
            <a:r>
              <a:rPr lang="en-US" altLang="zh-CN" i="1" dirty="0">
                <a:latin typeface="Times New Roman" panose="02020603050405020304" pitchFamily="18" charset="0"/>
                <a:cs typeface="Times New Roman" panose="02020603050405020304" pitchFamily="18" charset="0"/>
              </a:rPr>
              <a:t>T</a:t>
            </a:r>
            <a:r>
              <a:rPr lang="en-US" altLang="zh-CN" dirty="0">
                <a:latin typeface="Times New Roman" panose="02020603050405020304" pitchFamily="18" charset="0"/>
                <a:cs typeface="Times New Roman" panose="02020603050405020304" pitchFamily="18" charset="0"/>
              </a:rPr>
              <a:t> (°C) is temperature</a:t>
            </a:r>
            <a:endParaRPr lang="zh-CN" altLang="zh-CN" dirty="0">
              <a:latin typeface="Times New Roman" panose="02020603050405020304" pitchFamily="18" charset="0"/>
              <a:cs typeface="Times New Roman" panose="02020603050405020304" pitchFamily="18" charset="0"/>
            </a:endParaRPr>
          </a:p>
          <a:p>
            <a:pPr marL="0" indent="0">
              <a:buNone/>
            </a:pPr>
            <a:endParaRPr lang="zh-CN" altLang="en-US" kern="0" dirty="0">
              <a:latin typeface="Times New Roman" pitchFamily="18" charset="0"/>
              <a:cs typeface="Times New Roman" pitchFamily="18" charset="0"/>
            </a:endParaRPr>
          </a:p>
        </p:txBody>
      </p:sp>
      <p:sp>
        <p:nvSpPr>
          <p:cNvPr id="1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855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3075" y="2443378"/>
            <a:ext cx="4409850" cy="3124199"/>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6592" y="1945970"/>
            <a:ext cx="1819076" cy="691685"/>
          </a:xfrm>
          <a:prstGeom prst="rect">
            <a:avLst/>
          </a:prstGeom>
        </p:spPr>
      </p:pic>
      <p:sp>
        <p:nvSpPr>
          <p:cNvPr id="3" name="Rectangle 52"/>
          <p:cNvSpPr>
            <a:spLocks noChangeArrowheads="1"/>
          </p:cNvSpPr>
          <p:nvPr/>
        </p:nvSpPr>
        <p:spPr bwMode="auto">
          <a:xfrm>
            <a:off x="0" y="0"/>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where </a:t>
            </a:r>
            <a:r>
              <a:rPr kumimoji="0" lang="en-US" altLang="zh-CN" sz="10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ρ</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(kg/m</a:t>
            </a:r>
            <a:r>
              <a:rPr kumimoji="0" lang="en-US" altLang="zh-CN" sz="1000" b="0" i="0" u="none" strike="noStrike" cap="none" normalizeH="0" baseline="3000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is air density</a:t>
            </a:r>
            <a:r>
              <a:rPr kumimoji="0" lang="en-US" altLang="zh-CN" sz="1000" b="0" i="0" u="sng" strike="noStrike" cap="none" normalizeH="0" baseline="0" smtClean="0">
                <a:ln>
                  <a:noFill/>
                </a:ln>
                <a:solidFill>
                  <a:srgbClr val="008080"/>
                </a:solidFill>
                <a:effectLst/>
                <a:latin typeface="Times New Roman" panose="02020603050405020304" pitchFamily="18" charset="0"/>
                <a:ea typeface="宋体" panose="02010600030101010101" pitchFamily="2" charset="-122"/>
                <a:cs typeface="Times New Roman" panose="02020603050405020304" pitchFamily="18" charset="0"/>
              </a:rPr>
              <a:t>, p is absolute pressure, R</a:t>
            </a:r>
            <a:r>
              <a:rPr kumimoji="0" lang="en-US" altLang="zh-CN" sz="1000" b="0" i="0" u="sng" strike="noStrike" cap="none" normalizeH="0" baseline="-30000" smtClean="0">
                <a:ln>
                  <a:noFill/>
                </a:ln>
                <a:solidFill>
                  <a:srgbClr val="008080"/>
                </a:solidFill>
                <a:effectLst/>
                <a:latin typeface="Times New Roman" panose="02020603050405020304" pitchFamily="18" charset="0"/>
                <a:ea typeface="宋体" panose="02010600030101010101" pitchFamily="2" charset="-122"/>
                <a:cs typeface="Times New Roman" panose="02020603050405020304" pitchFamily="18" charset="0"/>
              </a:rPr>
              <a:t>Sp</a:t>
            </a:r>
            <a:r>
              <a:rPr kumimoji="0" lang="en-US" altLang="zh-CN" sz="1000" b="0" i="0" u="sng" strike="noStrike" cap="none" normalizeH="0" baseline="0" smtClean="0">
                <a:ln>
                  <a:noFill/>
                </a:ln>
                <a:solidFill>
                  <a:srgbClr val="008080"/>
                </a:solidFill>
                <a:effectLst/>
                <a:latin typeface="Times New Roman" panose="02020603050405020304" pitchFamily="18" charset="0"/>
                <a:ea typeface="宋体" panose="02010600030101010101" pitchFamily="2" charset="-122"/>
                <a:cs typeface="Times New Roman" panose="02020603050405020304" pitchFamily="18" charset="0"/>
              </a:rPr>
              <a:t> is specific gas constant for dry air, 287.058 J/(kg·K)</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and </a:t>
            </a:r>
            <a:r>
              <a:rPr kumimoji="0" lang="en-US" altLang="zh-CN" sz="10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T</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1000" b="0" i="0" u="none" strike="noStrike" cap="none" normalizeH="0" baseline="0" smtClean="0" bmk="OLE_LINK4">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°C</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is temperature</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6" name="Rectangle 56"/>
          <p:cNvSpPr>
            <a:spLocks noChangeArrowheads="1"/>
          </p:cNvSpPr>
          <p:nvPr/>
        </p:nvSpPr>
        <p:spPr bwMode="auto">
          <a:xfrm>
            <a:off x="2286000" y="434065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Object 6"/>
          <p:cNvGraphicFramePr>
            <a:graphicFrameLocks noChangeAspect="1"/>
          </p:cNvGraphicFramePr>
          <p:nvPr>
            <p:extLst>
              <p:ext uri="{D42A27DB-BD31-4B8C-83A1-F6EECF244321}">
                <p14:modId xmlns:p14="http://schemas.microsoft.com/office/powerpoint/2010/main" val="138913608"/>
              </p:ext>
            </p:extLst>
          </p:nvPr>
        </p:nvGraphicFramePr>
        <p:xfrm>
          <a:off x="1890330" y="4081955"/>
          <a:ext cx="1371600" cy="827690"/>
        </p:xfrm>
        <a:graphic>
          <a:graphicData uri="http://schemas.openxmlformats.org/presentationml/2006/ole">
            <mc:AlternateContent xmlns:mc="http://schemas.openxmlformats.org/markup-compatibility/2006">
              <mc:Choice xmlns:v="urn:schemas-microsoft-com:vml" Requires="v">
                <p:oleObj spid="_x0000_s108617" name="Equation" r:id="rId6" imgW="736280" imgH="444307" progId="Equation.DSMT4">
                  <p:embed/>
                </p:oleObj>
              </mc:Choice>
              <mc:Fallback>
                <p:oleObj name="Equation" r:id="rId6" imgW="736280" imgH="444307" progId="Equation.DSMT4">
                  <p:embed/>
                  <p:pic>
                    <p:nvPicPr>
                      <p:cNvPr id="0" name="Object 5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0330" y="4081955"/>
                        <a:ext cx="1371600" cy="827690"/>
                      </a:xfrm>
                      <a:prstGeom prst="rect">
                        <a:avLst/>
                      </a:prstGeom>
                      <a:noFill/>
                    </p:spPr>
                  </p:pic>
                </p:oleObj>
              </mc:Fallback>
            </mc:AlternateContent>
          </a:graphicData>
        </a:graphic>
      </p:graphicFrame>
    </p:spTree>
    <p:extLst>
      <p:ext uri="{BB962C8B-B14F-4D97-AF65-F5344CB8AC3E}">
        <p14:creationId xmlns:p14="http://schemas.microsoft.com/office/powerpoint/2010/main" val="30736986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New power equation:</a:t>
            </a: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75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2731574"/>
            <a:ext cx="5715000" cy="3385835"/>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2438400" y="6125430"/>
            <a:ext cx="4386778" cy="369332"/>
          </a:xfrm>
          <a:prstGeom prst="rect">
            <a:avLst/>
          </a:prstGeom>
        </p:spPr>
        <p:txBody>
          <a:bodyPr wrap="none">
            <a:spAutoFit/>
          </a:bodyPr>
          <a:lstStyle/>
          <a:p>
            <a:pPr hangingPunct="0"/>
            <a:r>
              <a:rPr lang="zh-CN" altLang="zh-CN" dirty="0"/>
              <a:t> </a:t>
            </a:r>
            <a:r>
              <a:rPr lang="en-US" altLang="zh-CN" dirty="0"/>
              <a:t>Power curve under different temperature</a:t>
            </a:r>
            <a:endParaRPr lang="zh-CN" altLang="zh-CN" dirty="0"/>
          </a:p>
        </p:txBody>
      </p:sp>
      <p:sp>
        <p:nvSpPr>
          <p:cNvPr id="5" name="灯片编号占位符 4"/>
          <p:cNvSpPr>
            <a:spLocks noGrp="1"/>
          </p:cNvSpPr>
          <p:nvPr>
            <p:ph type="sldNum" sz="quarter" idx="12"/>
          </p:nvPr>
        </p:nvSpPr>
        <p:spPr/>
        <p:txBody>
          <a:bodyPr/>
          <a:lstStyle/>
          <a:p>
            <a:fld id="{B7BE97BF-1FB1-449F-A6D4-98AFA42D7209}" type="slidenum">
              <a:rPr lang="en-US" altLang="zh-CN" smtClean="0"/>
              <a:pPr/>
              <a:t>17</a:t>
            </a:fld>
            <a:endParaRPr lang="en-US" altLang="zh-CN"/>
          </a:p>
        </p:txBody>
      </p:sp>
      <p:sp>
        <p:nvSpPr>
          <p:cNvPr id="9"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Object 9"/>
          <p:cNvGraphicFramePr>
            <a:graphicFrameLocks noChangeAspect="1"/>
          </p:cNvGraphicFramePr>
          <p:nvPr>
            <p:extLst>
              <p:ext uri="{D42A27DB-BD31-4B8C-83A1-F6EECF244321}">
                <p14:modId xmlns:p14="http://schemas.microsoft.com/office/powerpoint/2010/main" val="478061447"/>
              </p:ext>
            </p:extLst>
          </p:nvPr>
        </p:nvGraphicFramePr>
        <p:xfrm>
          <a:off x="629653" y="1834788"/>
          <a:ext cx="1443831" cy="1295400"/>
        </p:xfrm>
        <a:graphic>
          <a:graphicData uri="http://schemas.openxmlformats.org/presentationml/2006/ole">
            <mc:AlternateContent xmlns:mc="http://schemas.openxmlformats.org/markup-compatibility/2006">
              <mc:Choice xmlns:v="urn:schemas-microsoft-com:vml" Requires="v">
                <p:oleObj spid="_x0000_s107598" name="Equation" r:id="rId5" imgW="710891" imgH="634725" progId="Equation.DSMT4">
                  <p:embed/>
                </p:oleObj>
              </mc:Choice>
              <mc:Fallback>
                <p:oleObj name="Equation" r:id="rId5" imgW="710891" imgH="634725" progId="Equation.DSMT4">
                  <p:embed/>
                  <p:pic>
                    <p:nvPicPr>
                      <p:cNvPr id="0" name="Object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653" y="1834788"/>
                        <a:ext cx="1443831" cy="1295400"/>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819941552"/>
              </p:ext>
            </p:extLst>
          </p:nvPr>
        </p:nvGraphicFramePr>
        <p:xfrm>
          <a:off x="2971800" y="2081054"/>
          <a:ext cx="5719571" cy="889407"/>
        </p:xfrm>
        <a:graphic>
          <a:graphicData uri="http://schemas.openxmlformats.org/presentationml/2006/ole">
            <mc:AlternateContent xmlns:mc="http://schemas.openxmlformats.org/markup-compatibility/2006">
              <mc:Choice xmlns:v="urn:schemas-microsoft-com:vml" Requires="v">
                <p:oleObj spid="_x0000_s107599" name="Equation" r:id="rId7" imgW="2781300" imgH="431800" progId="Equation.DSMT4">
                  <p:embed/>
                </p:oleObj>
              </mc:Choice>
              <mc:Fallback>
                <p:oleObj name="Equation" r:id="rId7" imgW="2781300" imgH="431800" progId="Equation.DSMT4">
                  <p:embed/>
                  <p:pic>
                    <p:nvPicPr>
                      <p:cNvPr id="0" name="Object 4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2081054"/>
                        <a:ext cx="5719571" cy="889407"/>
                      </a:xfrm>
                      <a:prstGeom prst="rect">
                        <a:avLst/>
                      </a:prstGeom>
                      <a:noFill/>
                    </p:spPr>
                  </p:pic>
                </p:oleObj>
              </mc:Fallback>
            </mc:AlternateContent>
          </a:graphicData>
        </a:graphic>
      </p:graphicFrame>
      <p:sp>
        <p:nvSpPr>
          <p:cNvPr id="13" name="Right Arrow 12"/>
          <p:cNvSpPr/>
          <p:nvPr/>
        </p:nvSpPr>
        <p:spPr>
          <a:xfrm>
            <a:off x="2257546" y="2242686"/>
            <a:ext cx="533400" cy="196488"/>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736986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Wind Simulation</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10" name="副标题 2"/>
          <p:cNvSpPr txBox="1">
            <a:spLocks/>
          </p:cNvSpPr>
          <p:nvPr/>
        </p:nvSpPr>
        <p:spPr>
          <a:xfrm>
            <a:off x="257754" y="1849270"/>
            <a:ext cx="5990646" cy="2875130"/>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dirty="0" smtClean="0"/>
              <a:t>The </a:t>
            </a:r>
            <a:r>
              <a:rPr lang="en-US" altLang="zh-CN" dirty="0"/>
              <a:t>transient wind </a:t>
            </a:r>
            <a:r>
              <a:rPr lang="en-US" altLang="zh-CN" dirty="0" smtClean="0"/>
              <a:t>velocities </a:t>
            </a:r>
            <a:r>
              <a:rPr lang="en-US" altLang="zh-CN" dirty="0"/>
              <a:t>include two components</a:t>
            </a:r>
            <a:r>
              <a:rPr lang="en-US" altLang="zh-CN" dirty="0" smtClean="0"/>
              <a:t>:</a:t>
            </a:r>
          </a:p>
          <a:p>
            <a:pPr marL="0" indent="0">
              <a:buNone/>
            </a:pPr>
            <a:r>
              <a:rPr lang="en-US" altLang="zh-CN" dirty="0" smtClean="0"/>
              <a:t>(</a:t>
            </a:r>
            <a:r>
              <a:rPr lang="en-US" altLang="zh-CN" dirty="0"/>
              <a:t>1) mean wind speed and </a:t>
            </a:r>
            <a:endParaRPr lang="en-US" altLang="zh-CN" dirty="0" smtClean="0"/>
          </a:p>
          <a:p>
            <a:pPr marL="0" indent="0">
              <a:buNone/>
            </a:pPr>
            <a:r>
              <a:rPr lang="en-US" altLang="zh-CN" dirty="0" smtClean="0"/>
              <a:t>(</a:t>
            </a:r>
            <a:r>
              <a:rPr lang="en-US" altLang="zh-CN" dirty="0"/>
              <a:t>2) turbulent wind speed, </a:t>
            </a: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4183685100"/>
              </p:ext>
            </p:extLst>
          </p:nvPr>
        </p:nvGraphicFramePr>
        <p:xfrm>
          <a:off x="1981200" y="3962400"/>
          <a:ext cx="3204187" cy="480628"/>
        </p:xfrm>
        <a:graphic>
          <a:graphicData uri="http://schemas.openxmlformats.org/presentationml/2006/ole">
            <mc:AlternateContent xmlns:mc="http://schemas.openxmlformats.org/markup-compatibility/2006">
              <mc:Choice xmlns:v="urn:schemas-microsoft-com:vml" Requires="v">
                <p:oleObj spid="_x0000_s106552" name="Equation" r:id="rId4" imgW="1524000" imgH="228600" progId="Equation.DSMT4">
                  <p:embed/>
                </p:oleObj>
              </mc:Choice>
              <mc:Fallback>
                <p:oleObj name="Equation" r:id="rId4" imgW="1524000" imgH="2286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3962400"/>
                        <a:ext cx="3204187" cy="480628"/>
                      </a:xfrm>
                      <a:prstGeom prst="rect">
                        <a:avLst/>
                      </a:prstGeom>
                      <a:noFill/>
                    </p:spPr>
                  </p:pic>
                </p:oleObj>
              </mc:Fallback>
            </mc:AlternateContent>
          </a:graphicData>
        </a:graphic>
      </p:graphicFrame>
      <p:sp>
        <p:nvSpPr>
          <p:cNvPr id="13" name="副标题 2"/>
          <p:cNvSpPr txBox="1">
            <a:spLocks/>
          </p:cNvSpPr>
          <p:nvPr/>
        </p:nvSpPr>
        <p:spPr>
          <a:xfrm>
            <a:off x="129738" y="4648200"/>
            <a:ext cx="8785662" cy="1371600"/>
          </a:xfrm>
          <a:prstGeom prst="rect">
            <a:avLst/>
          </a:prstGeom>
        </p:spPr>
        <p:txBody>
          <a:bodyPr>
            <a:normAutofit fontScale="85000" lnSpcReduction="2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lgn="just">
              <a:buNone/>
            </a:pPr>
            <a:r>
              <a:rPr lang="en-US" altLang="zh-CN" dirty="0" smtClean="0"/>
              <a:t>where </a:t>
            </a:r>
            <a:r>
              <a:rPr lang="en-US" altLang="zh-CN" i="1" dirty="0" err="1"/>
              <a:t>U</a:t>
            </a:r>
            <a:r>
              <a:rPr lang="en-US" altLang="zh-CN" i="1" baseline="-25000" dirty="0" err="1"/>
              <a:t>tot</a:t>
            </a:r>
            <a:r>
              <a:rPr lang="en-US" altLang="zh-CN" i="1" dirty="0"/>
              <a:t>(</a:t>
            </a:r>
            <a:r>
              <a:rPr lang="en-US" altLang="zh-CN" i="1" dirty="0" err="1"/>
              <a:t>t,z</a:t>
            </a:r>
            <a:r>
              <a:rPr lang="en-US" altLang="zh-CN" i="1" dirty="0"/>
              <a:t>)</a:t>
            </a:r>
            <a:r>
              <a:rPr lang="en-US" altLang="zh-CN" dirty="0"/>
              <a:t> is the total wind speed; </a:t>
            </a:r>
            <a:r>
              <a:rPr lang="en-US" altLang="zh-CN" i="1" dirty="0" err="1"/>
              <a:t>U</a:t>
            </a:r>
            <a:r>
              <a:rPr lang="en-US" altLang="zh-CN" i="1" baseline="-25000" dirty="0" err="1"/>
              <a:t>z</a:t>
            </a:r>
            <a:r>
              <a:rPr lang="en-US" altLang="zh-CN" i="1" dirty="0"/>
              <a:t>(z)</a:t>
            </a:r>
            <a:r>
              <a:rPr lang="en-US" altLang="zh-CN" dirty="0"/>
              <a:t> is mean wind speed component which varies with height z above ground and </a:t>
            </a:r>
            <a:r>
              <a:rPr lang="en-US" altLang="zh-CN" i="1" dirty="0" err="1"/>
              <a:t>u</a:t>
            </a:r>
            <a:r>
              <a:rPr lang="en-US" altLang="zh-CN" i="1" baseline="-25000" dirty="0" err="1"/>
              <a:t>z</a:t>
            </a:r>
            <a:r>
              <a:rPr lang="en-US" altLang="zh-CN" i="1" dirty="0"/>
              <a:t>(t)</a:t>
            </a:r>
            <a:r>
              <a:rPr lang="en-US" altLang="zh-CN" dirty="0"/>
              <a:t> is the fluctuating turbulent wind speed that varies with time t at a height of z above ground.</a:t>
            </a:r>
            <a:endParaRPr lang="en-US" altLang="zh-CN" kern="0" dirty="0" smtClean="0">
              <a:latin typeface="Times New Roman" pitchFamily="18" charset="0"/>
              <a:cs typeface="Times New Roman" pitchFamily="18" charset="0"/>
            </a:endParaRPr>
          </a:p>
          <a:p>
            <a:pPr marL="0" indent="0" algn="just">
              <a:buNone/>
            </a:pPr>
            <a:endParaRPr lang="en-US" altLang="zh-CN" kern="0" dirty="0" smtClean="0">
              <a:latin typeface="Times New Roman" pitchFamily="18" charset="0"/>
              <a:cs typeface="Times New Roman" pitchFamily="18" charset="0"/>
            </a:endParaRPr>
          </a:p>
          <a:p>
            <a:pPr marL="0" indent="0" algn="just">
              <a:buNone/>
            </a:pPr>
            <a:endParaRPr lang="en-US" altLang="zh-CN" kern="0" dirty="0" smtClean="0">
              <a:latin typeface="Times New Roman" pitchFamily="18" charset="0"/>
              <a:cs typeface="Times New Roman" pitchFamily="18" charset="0"/>
            </a:endParaRPr>
          </a:p>
          <a:p>
            <a:pPr marL="0" indent="0" algn="just">
              <a:buNone/>
            </a:pPr>
            <a:endParaRPr lang="zh-CN" altLang="en-US" kern="0" dirty="0">
              <a:latin typeface="Times New Roman" pitchFamily="18" charset="0"/>
              <a:cs typeface="Times New Roman" pitchFamily="18" charset="0"/>
            </a:endParaRPr>
          </a:p>
        </p:txBody>
      </p:sp>
      <p:sp>
        <p:nvSpPr>
          <p:cNvPr id="4" name="灯片编号占位符 3"/>
          <p:cNvSpPr>
            <a:spLocks noGrp="1"/>
          </p:cNvSpPr>
          <p:nvPr>
            <p:ph type="sldNum" sz="quarter" idx="12"/>
          </p:nvPr>
        </p:nvSpPr>
        <p:spPr/>
        <p:txBody>
          <a:bodyPr/>
          <a:lstStyle/>
          <a:p>
            <a:fld id="{B7BE97BF-1FB1-449F-A6D4-98AFA42D7209}" type="slidenum">
              <a:rPr lang="en-US" altLang="zh-CN" smtClean="0"/>
              <a:pPr/>
              <a:t>18</a:t>
            </a:fld>
            <a:endParaRPr lang="en-US" altLang="zh-CN"/>
          </a:p>
        </p:txBody>
      </p:sp>
    </p:spTree>
    <p:extLst>
      <p:ext uri="{BB962C8B-B14F-4D97-AF65-F5344CB8AC3E}">
        <p14:creationId xmlns:p14="http://schemas.microsoft.com/office/powerpoint/2010/main" val="30736986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1. Mean wind Speed Adjust:</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10" name="副标题 2"/>
          <p:cNvSpPr txBox="1">
            <a:spLocks/>
          </p:cNvSpPr>
          <p:nvPr/>
        </p:nvSpPr>
        <p:spPr>
          <a:xfrm>
            <a:off x="381000" y="2976947"/>
            <a:ext cx="8509155" cy="2858704"/>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lgn="just">
              <a:buNone/>
            </a:pPr>
            <a:r>
              <a:rPr lang="en-US" altLang="zh-CN" sz="2200" dirty="0"/>
              <a:t>The NOAA (</a:t>
            </a:r>
            <a:r>
              <a:rPr lang="en-US" altLang="zh-CN" sz="2200" i="1" dirty="0"/>
              <a:t>National Oceanic and Atmospheric Administration</a:t>
            </a:r>
            <a:r>
              <a:rPr lang="en-US" altLang="zh-CN" sz="2200" dirty="0"/>
              <a:t>) provides mean hourly wind speed </a:t>
            </a:r>
            <a:r>
              <a:rPr lang="en-US" altLang="zh-CN" sz="2200" dirty="0" smtClean="0"/>
              <a:t>in Cleveland area which </a:t>
            </a:r>
            <a:r>
              <a:rPr lang="en-US" altLang="zh-CN" sz="2200" dirty="0"/>
              <a:t>must be </a:t>
            </a:r>
            <a:r>
              <a:rPr lang="en-US" altLang="zh-CN" sz="2200" dirty="0" smtClean="0"/>
              <a:t>adjust over time period and height in order to use in the simulation.</a:t>
            </a:r>
          </a:p>
          <a:p>
            <a:pPr marL="0" indent="0">
              <a:buNone/>
            </a:pPr>
            <a:endParaRPr lang="en-US" altLang="zh-CN" sz="2400" dirty="0" smtClean="0"/>
          </a:p>
          <a:p>
            <a:pPr marL="0" indent="0" algn="just">
              <a:buNone/>
            </a:pPr>
            <a:r>
              <a:rPr lang="en-US" altLang="zh-CN" sz="2200" dirty="0" smtClean="0"/>
              <a:t>The </a:t>
            </a:r>
            <a:r>
              <a:rPr lang="en-US" altLang="zh-CN" sz="2200" i="1" dirty="0"/>
              <a:t>Durst </a:t>
            </a:r>
            <a:r>
              <a:rPr lang="en-US" altLang="zh-CN" sz="2200" i="1" dirty="0" smtClean="0"/>
              <a:t>curve</a:t>
            </a:r>
            <a:r>
              <a:rPr lang="en-US" altLang="zh-CN" sz="2200" dirty="0" smtClean="0"/>
              <a:t> is </a:t>
            </a:r>
            <a:r>
              <a:rPr lang="en-US" altLang="zh-CN" sz="2200" dirty="0"/>
              <a:t>used </a:t>
            </a:r>
            <a:r>
              <a:rPr lang="en-US" altLang="zh-CN" sz="2200" dirty="0" smtClean="0"/>
              <a:t>here to </a:t>
            </a:r>
            <a:r>
              <a:rPr lang="en-US" altLang="zh-CN" sz="2200" dirty="0"/>
              <a:t>convert wind speed data measured and averaged over one time interval to another time interval.</a:t>
            </a:r>
            <a:endParaRPr lang="en-US" altLang="zh-CN" sz="2200"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19</a:t>
            </a:fld>
            <a:endParaRPr lang="en-US" altLang="zh-CN"/>
          </a:p>
        </p:txBody>
      </p:sp>
      <p:graphicFrame>
        <p:nvGraphicFramePr>
          <p:cNvPr id="11" name="对象 2"/>
          <p:cNvGraphicFramePr>
            <a:graphicFrameLocks noChangeAspect="1"/>
          </p:cNvGraphicFramePr>
          <p:nvPr>
            <p:extLst>
              <p:ext uri="{D42A27DB-BD31-4B8C-83A1-F6EECF244321}">
                <p14:modId xmlns:p14="http://schemas.microsoft.com/office/powerpoint/2010/main" val="659710190"/>
              </p:ext>
            </p:extLst>
          </p:nvPr>
        </p:nvGraphicFramePr>
        <p:xfrm>
          <a:off x="3657600" y="2097088"/>
          <a:ext cx="1443038" cy="722312"/>
        </p:xfrm>
        <a:graphic>
          <a:graphicData uri="http://schemas.openxmlformats.org/presentationml/2006/ole">
            <mc:AlternateContent xmlns:mc="http://schemas.openxmlformats.org/markup-compatibility/2006">
              <mc:Choice xmlns:v="urn:schemas-microsoft-com:vml" Requires="v">
                <p:oleObj spid="_x0000_s117777" name="Equation" r:id="rId4" imgW="355320" imgH="228600" progId="Equation.DSMT4">
                  <p:embed/>
                </p:oleObj>
              </mc:Choice>
              <mc:Fallback>
                <p:oleObj name="Equation" r:id="rId4" imgW="355320" imgH="228600" progId="Equation.DSMT4">
                  <p:embed/>
                  <p:pic>
                    <p:nvPicPr>
                      <p:cNvPr id="0" name=""/>
                      <p:cNvPicPr>
                        <a:picLocks noChangeAspect="1" noChangeArrowheads="1"/>
                      </p:cNvPicPr>
                      <p:nvPr/>
                    </p:nvPicPr>
                    <p:blipFill>
                      <a:blip r:embed="rId5"/>
                      <a:srcRect/>
                      <a:stretch>
                        <a:fillRect/>
                      </a:stretch>
                    </p:blipFill>
                    <p:spPr bwMode="auto">
                      <a:xfrm>
                        <a:off x="3657600" y="2097088"/>
                        <a:ext cx="1443038" cy="722312"/>
                      </a:xfrm>
                      <a:prstGeom prst="rect">
                        <a:avLst/>
                      </a:prstGeom>
                      <a:noFill/>
                    </p:spPr>
                  </p:pic>
                </p:oleObj>
              </mc:Fallback>
            </mc:AlternateContent>
          </a:graphicData>
        </a:graphic>
      </p:graphicFrame>
    </p:spTree>
    <p:extLst>
      <p:ext uri="{BB962C8B-B14F-4D97-AF65-F5344CB8AC3E}">
        <p14:creationId xmlns:p14="http://schemas.microsoft.com/office/powerpoint/2010/main" val="25238739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ltLang="zh-CN" dirty="0" smtClean="0">
                <a:ea typeface="宋体" charset="-122"/>
              </a:rPr>
              <a:t>Outline</a:t>
            </a:r>
            <a:endParaRPr lang="en-US" altLang="zh-CN" dirty="0">
              <a:solidFill>
                <a:schemeClr val="accent1"/>
              </a:solidFill>
              <a:ea typeface="宋体" charset="-122"/>
            </a:endParaRPr>
          </a:p>
        </p:txBody>
      </p:sp>
      <p:sp>
        <p:nvSpPr>
          <p:cNvPr id="79875" name="Text Box 3"/>
          <p:cNvSpPr txBox="1">
            <a:spLocks noChangeArrowheads="1"/>
          </p:cNvSpPr>
          <p:nvPr/>
        </p:nvSpPr>
        <p:spPr bwMode="auto">
          <a:xfrm>
            <a:off x="1660525" y="7223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zh-CN"/>
          </a:p>
        </p:txBody>
      </p:sp>
      <p:grpSp>
        <p:nvGrpSpPr>
          <p:cNvPr id="79876" name="Group 4"/>
          <p:cNvGrpSpPr>
            <a:grpSpLocks/>
          </p:cNvGrpSpPr>
          <p:nvPr/>
        </p:nvGrpSpPr>
        <p:grpSpPr bwMode="auto">
          <a:xfrm>
            <a:off x="2133600" y="1905000"/>
            <a:ext cx="4724400" cy="685800"/>
            <a:chOff x="1296" y="1824"/>
            <a:chExt cx="2976" cy="432"/>
          </a:xfrm>
        </p:grpSpPr>
        <p:sp>
          <p:nvSpPr>
            <p:cNvPr id="79877" name="AutoShape 5"/>
            <p:cNvSpPr>
              <a:spLocks noChangeArrowheads="1"/>
            </p:cNvSpPr>
            <p:nvPr/>
          </p:nvSpPr>
          <p:spPr bwMode="gray">
            <a:xfrm>
              <a:off x="1536" y="1899"/>
              <a:ext cx="2736" cy="288"/>
            </a:xfrm>
            <a:prstGeom prst="roundRect">
              <a:avLst>
                <a:gd name="adj" fmla="val 16667"/>
              </a:avLst>
            </a:prstGeom>
            <a:gradFill rotWithShape="1">
              <a:gsLst>
                <a:gs pos="0">
                  <a:schemeClr val="accent2"/>
                </a:gs>
                <a:gs pos="50000">
                  <a:schemeClr val="accent2">
                    <a:gamma/>
                    <a:tint val="21176"/>
                    <a:invGamma/>
                  </a:schemeClr>
                </a:gs>
                <a:gs pos="100000">
                  <a:schemeClr val="accent2"/>
                </a:gs>
              </a:gsLst>
              <a:lin ang="5400000" scaled="1"/>
            </a:gradFill>
            <a:ln w="12700" algn="ctr">
              <a:solidFill>
                <a:schemeClr val="bg1"/>
              </a:solidFill>
              <a:round/>
              <a:headEnd/>
              <a:tailEnd/>
            </a:ln>
            <a:effectLst/>
            <a:extLst>
              <a:ext uri="{AF507438-7753-43E0-B8FC-AC1667EBCBE1}">
                <a14:hiddenEffects xmlns:a14="http://schemas.microsoft.com/office/drawing/2010/main">
                  <a:effectLst>
                    <a:outerShdw dist="99190" dir="2388334" algn="ctr" rotWithShape="0">
                      <a:srgbClr val="333333">
                        <a:alpha val="50000"/>
                      </a:srgbClr>
                    </a:outerShdw>
                  </a:effectLst>
                </a14:hiddenEffects>
              </a:ext>
            </a:extLst>
          </p:spPr>
          <p:txBody>
            <a:bodyPr wrap="none" anchor="ctr"/>
            <a:lstStyle/>
            <a:p>
              <a:endParaRPr lang="zh-CN" altLang="en-US"/>
            </a:p>
          </p:txBody>
        </p:sp>
        <p:sp>
          <p:nvSpPr>
            <p:cNvPr id="79878" name="AutoShape 6"/>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extLst>
              <a:ext uri="{AF507438-7753-43E0-B8FC-AC1667EBCBE1}">
                <a14:hiddenEffects xmlns:a14="http://schemas.microsoft.com/office/drawing/2010/main">
                  <a:effectLst>
                    <a:outerShdw dist="63500" dir="2212194" algn="ctr" rotWithShape="0">
                      <a:srgbClr val="333333">
                        <a:alpha val="50000"/>
                      </a:srgbClr>
                    </a:outerShdw>
                  </a:effectLst>
                </a14:hiddenEffects>
              </a:ext>
            </a:extLst>
          </p:spPr>
          <p:txBody>
            <a:bodyPr wrap="none" anchor="ctr"/>
            <a:lstStyle/>
            <a:p>
              <a:endParaRPr lang="zh-CN" altLang="en-US"/>
            </a:p>
          </p:txBody>
        </p:sp>
        <p:sp>
          <p:nvSpPr>
            <p:cNvPr id="79879" name="Text Box 7"/>
            <p:cNvSpPr txBox="1">
              <a:spLocks noChangeArrowheads="1"/>
            </p:cNvSpPr>
            <p:nvPr/>
          </p:nvSpPr>
          <p:spPr bwMode="gray">
            <a:xfrm>
              <a:off x="1920" y="1943"/>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zh-CN" b="1" dirty="0" smtClean="0">
                  <a:solidFill>
                    <a:srgbClr val="000000"/>
                  </a:solidFill>
                  <a:ea typeface="宋体" charset="-122"/>
                </a:rPr>
                <a:t>Research Motivation</a:t>
              </a:r>
              <a:endParaRPr lang="en-US" altLang="zh-CN" b="1" dirty="0">
                <a:solidFill>
                  <a:srgbClr val="000000"/>
                </a:solidFill>
                <a:ea typeface="宋体" charset="-122"/>
              </a:endParaRPr>
            </a:p>
          </p:txBody>
        </p:sp>
        <p:sp>
          <p:nvSpPr>
            <p:cNvPr id="79880" name="Text Box 8"/>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zh-CN" sz="2400">
                  <a:solidFill>
                    <a:schemeClr val="bg1"/>
                  </a:solidFill>
                  <a:ea typeface="宋体" charset="-122"/>
                </a:rPr>
                <a:t>1</a:t>
              </a:r>
            </a:p>
          </p:txBody>
        </p:sp>
      </p:grpSp>
      <p:grpSp>
        <p:nvGrpSpPr>
          <p:cNvPr id="79881" name="Group 9"/>
          <p:cNvGrpSpPr>
            <a:grpSpLocks/>
          </p:cNvGrpSpPr>
          <p:nvPr/>
        </p:nvGrpSpPr>
        <p:grpSpPr bwMode="auto">
          <a:xfrm>
            <a:off x="2133600" y="2743200"/>
            <a:ext cx="4724400" cy="685800"/>
            <a:chOff x="1296" y="1824"/>
            <a:chExt cx="2976" cy="432"/>
          </a:xfrm>
        </p:grpSpPr>
        <p:sp>
          <p:nvSpPr>
            <p:cNvPr id="79882" name="AutoShape 10"/>
            <p:cNvSpPr>
              <a:spLocks noChangeArrowheads="1"/>
            </p:cNvSpPr>
            <p:nvPr/>
          </p:nvSpPr>
          <p:spPr bwMode="gray">
            <a:xfrm>
              <a:off x="1536" y="1899"/>
              <a:ext cx="2736" cy="288"/>
            </a:xfrm>
            <a:prstGeom prst="roundRect">
              <a:avLst>
                <a:gd name="adj" fmla="val 16667"/>
              </a:avLst>
            </a:prstGeom>
            <a:gradFill rotWithShape="1">
              <a:gsLst>
                <a:gs pos="0">
                  <a:schemeClr val="accent1"/>
                </a:gs>
                <a:gs pos="50000">
                  <a:schemeClr val="accent1">
                    <a:gamma/>
                    <a:tint val="21176"/>
                    <a:invGamma/>
                  </a:schemeClr>
                </a:gs>
                <a:gs pos="100000">
                  <a:schemeClr val="accent1"/>
                </a:gs>
              </a:gsLst>
              <a:lin ang="5400000" scaled="1"/>
            </a:gradFill>
            <a:ln w="12700" algn="ctr">
              <a:solidFill>
                <a:schemeClr val="bg1"/>
              </a:solidFill>
              <a:round/>
              <a:headEnd/>
              <a:tailEnd/>
            </a:ln>
            <a:effectLst/>
            <a:extLst>
              <a:ext uri="{AF507438-7753-43E0-B8FC-AC1667EBCBE1}">
                <a14:hiddenEffects xmlns:a14="http://schemas.microsoft.com/office/drawing/2010/main">
                  <a:effectLst>
                    <a:outerShdw dist="99190" dir="2388334" algn="ctr" rotWithShape="0">
                      <a:srgbClr val="333333">
                        <a:alpha val="50000"/>
                      </a:srgbClr>
                    </a:outerShdw>
                  </a:effectLst>
                </a14:hiddenEffects>
              </a:ext>
            </a:extLst>
          </p:spPr>
          <p:txBody>
            <a:bodyPr wrap="none" anchor="ctr"/>
            <a:lstStyle/>
            <a:p>
              <a:endParaRPr lang="zh-CN" altLang="en-US"/>
            </a:p>
          </p:txBody>
        </p:sp>
        <p:sp>
          <p:nvSpPr>
            <p:cNvPr id="79883" name="AutoShape 11"/>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extLst>
              <a:ext uri="{AF507438-7753-43E0-B8FC-AC1667EBCBE1}">
                <a14:hiddenEffects xmlns:a14="http://schemas.microsoft.com/office/drawing/2010/main">
                  <a:effectLst>
                    <a:outerShdw dist="63500" dir="2212194" algn="ctr" rotWithShape="0">
                      <a:srgbClr val="333333">
                        <a:alpha val="50000"/>
                      </a:srgbClr>
                    </a:outerShdw>
                  </a:effectLst>
                </a14:hiddenEffects>
              </a:ext>
            </a:extLst>
          </p:spPr>
          <p:txBody>
            <a:bodyPr wrap="none" anchor="ctr"/>
            <a:lstStyle/>
            <a:p>
              <a:endParaRPr lang="zh-CN" altLang="en-US"/>
            </a:p>
          </p:txBody>
        </p:sp>
        <p:sp>
          <p:nvSpPr>
            <p:cNvPr id="79884" name="Text Box 12"/>
            <p:cNvSpPr txBox="1">
              <a:spLocks noChangeArrowheads="1"/>
            </p:cNvSpPr>
            <p:nvPr/>
          </p:nvSpPr>
          <p:spPr bwMode="gray">
            <a:xfrm>
              <a:off x="1824" y="1937"/>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zh-CN" b="1" dirty="0" smtClean="0">
                  <a:solidFill>
                    <a:srgbClr val="000000"/>
                  </a:solidFill>
                  <a:ea typeface="宋体" charset="-122"/>
                </a:rPr>
                <a:t>Introduction and background</a:t>
              </a:r>
              <a:endParaRPr lang="en-US" altLang="zh-CN" b="1" dirty="0">
                <a:solidFill>
                  <a:srgbClr val="000000"/>
                </a:solidFill>
                <a:ea typeface="宋体" charset="-122"/>
              </a:endParaRPr>
            </a:p>
          </p:txBody>
        </p:sp>
        <p:sp>
          <p:nvSpPr>
            <p:cNvPr id="79885" name="Text Box 13"/>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zh-CN" sz="2400">
                  <a:solidFill>
                    <a:schemeClr val="bg1"/>
                  </a:solidFill>
                  <a:ea typeface="宋体" charset="-122"/>
                </a:rPr>
                <a:t>2</a:t>
              </a:r>
            </a:p>
          </p:txBody>
        </p:sp>
      </p:grpSp>
      <p:grpSp>
        <p:nvGrpSpPr>
          <p:cNvPr id="79886" name="Group 14"/>
          <p:cNvGrpSpPr>
            <a:grpSpLocks/>
          </p:cNvGrpSpPr>
          <p:nvPr/>
        </p:nvGrpSpPr>
        <p:grpSpPr bwMode="auto">
          <a:xfrm>
            <a:off x="2133600" y="3581400"/>
            <a:ext cx="4800600" cy="685800"/>
            <a:chOff x="1296" y="1824"/>
            <a:chExt cx="3024" cy="432"/>
          </a:xfrm>
        </p:grpSpPr>
        <p:sp>
          <p:nvSpPr>
            <p:cNvPr id="79887" name="AutoShape 15"/>
            <p:cNvSpPr>
              <a:spLocks noChangeArrowheads="1"/>
            </p:cNvSpPr>
            <p:nvPr/>
          </p:nvSpPr>
          <p:spPr bwMode="gray">
            <a:xfrm>
              <a:off x="1536" y="1899"/>
              <a:ext cx="2736" cy="288"/>
            </a:xfrm>
            <a:prstGeom prst="roundRect">
              <a:avLst>
                <a:gd name="adj" fmla="val 16667"/>
              </a:avLst>
            </a:prstGeom>
            <a:gradFill rotWithShape="1">
              <a:gsLst>
                <a:gs pos="0">
                  <a:schemeClr val="tx2"/>
                </a:gs>
                <a:gs pos="50000">
                  <a:schemeClr val="tx2">
                    <a:gamma/>
                    <a:tint val="21176"/>
                    <a:invGamma/>
                  </a:schemeClr>
                </a:gs>
                <a:gs pos="100000">
                  <a:schemeClr val="tx2"/>
                </a:gs>
              </a:gsLst>
              <a:lin ang="5400000" scaled="1"/>
            </a:gradFill>
            <a:ln w="12700" algn="ctr">
              <a:solidFill>
                <a:schemeClr val="bg1"/>
              </a:solidFill>
              <a:round/>
              <a:headEnd/>
              <a:tailEnd/>
            </a:ln>
            <a:effectLst/>
            <a:extLst>
              <a:ext uri="{AF507438-7753-43E0-B8FC-AC1667EBCBE1}">
                <a14:hiddenEffects xmlns:a14="http://schemas.microsoft.com/office/drawing/2010/main">
                  <a:effectLst>
                    <a:outerShdw dist="99190" dir="2388334" algn="ctr" rotWithShape="0">
                      <a:srgbClr val="333333">
                        <a:alpha val="50000"/>
                      </a:srgbClr>
                    </a:outerShdw>
                  </a:effectLst>
                </a14:hiddenEffects>
              </a:ext>
            </a:extLst>
          </p:spPr>
          <p:txBody>
            <a:bodyPr wrap="none" anchor="ctr"/>
            <a:lstStyle/>
            <a:p>
              <a:endParaRPr lang="zh-CN" altLang="en-US"/>
            </a:p>
          </p:txBody>
        </p:sp>
        <p:sp>
          <p:nvSpPr>
            <p:cNvPr id="79888" name="AutoShape 16"/>
            <p:cNvSpPr>
              <a:spLocks noChangeArrowheads="1"/>
            </p:cNvSpPr>
            <p:nvPr/>
          </p:nvSpPr>
          <p:spPr bwMode="gray">
            <a:xfrm>
              <a:off x="1296" y="1824"/>
              <a:ext cx="432" cy="432"/>
            </a:xfrm>
            <a:prstGeom prst="diamond">
              <a:avLst/>
            </a:prstGeom>
            <a:solidFill>
              <a:schemeClr val="tx2"/>
            </a:solidFill>
            <a:ln w="25400" algn="ctr">
              <a:solidFill>
                <a:schemeClr val="bg1"/>
              </a:solidFill>
              <a:miter lim="800000"/>
              <a:headEnd/>
              <a:tailEnd/>
            </a:ln>
            <a:effectLst/>
            <a:extLst>
              <a:ext uri="{AF507438-7753-43E0-B8FC-AC1667EBCBE1}">
                <a14:hiddenEffects xmlns:a14="http://schemas.microsoft.com/office/drawing/2010/main">
                  <a:effectLst>
                    <a:outerShdw dist="63500" dir="2212194" algn="ctr" rotWithShape="0">
                      <a:srgbClr val="333333">
                        <a:alpha val="50000"/>
                      </a:srgbClr>
                    </a:outerShdw>
                  </a:effectLst>
                </a14:hiddenEffects>
              </a:ext>
            </a:extLst>
          </p:spPr>
          <p:txBody>
            <a:bodyPr wrap="none" anchor="ctr"/>
            <a:lstStyle/>
            <a:p>
              <a:endParaRPr lang="zh-CN" altLang="en-US"/>
            </a:p>
          </p:txBody>
        </p:sp>
        <p:sp>
          <p:nvSpPr>
            <p:cNvPr id="79889" name="Text Box 17"/>
            <p:cNvSpPr txBox="1">
              <a:spLocks noChangeArrowheads="1"/>
            </p:cNvSpPr>
            <p:nvPr/>
          </p:nvSpPr>
          <p:spPr bwMode="gray">
            <a:xfrm>
              <a:off x="1680" y="1934"/>
              <a:ext cx="264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b="1" dirty="0" smtClean="0">
                  <a:solidFill>
                    <a:srgbClr val="000000"/>
                  </a:solidFill>
                  <a:ea typeface="宋体" charset="-122"/>
                </a:rPr>
                <a:t>Wind power </a:t>
              </a:r>
              <a:r>
                <a:rPr lang="en-US" altLang="zh-CN" b="1" dirty="0" smtClean="0">
                  <a:solidFill>
                    <a:srgbClr val="000000"/>
                  </a:solidFill>
                  <a:ea typeface="宋体" charset="-122"/>
                </a:rPr>
                <a:t>prediction procedures</a:t>
              </a:r>
              <a:endParaRPr lang="en-US" altLang="zh-CN" b="1" dirty="0">
                <a:solidFill>
                  <a:srgbClr val="000000"/>
                </a:solidFill>
                <a:ea typeface="宋体" charset="-122"/>
              </a:endParaRPr>
            </a:p>
          </p:txBody>
        </p:sp>
        <p:sp>
          <p:nvSpPr>
            <p:cNvPr id="79890" name="Text Box 18"/>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zh-CN" sz="2400">
                  <a:solidFill>
                    <a:schemeClr val="bg1"/>
                  </a:solidFill>
                  <a:ea typeface="宋体" charset="-122"/>
                </a:rPr>
                <a:t>3</a:t>
              </a:r>
            </a:p>
          </p:txBody>
        </p:sp>
      </p:grpSp>
      <p:grpSp>
        <p:nvGrpSpPr>
          <p:cNvPr id="79891" name="Group 19"/>
          <p:cNvGrpSpPr>
            <a:grpSpLocks/>
          </p:cNvGrpSpPr>
          <p:nvPr/>
        </p:nvGrpSpPr>
        <p:grpSpPr bwMode="auto">
          <a:xfrm>
            <a:off x="2133600" y="4495800"/>
            <a:ext cx="4724400" cy="685800"/>
            <a:chOff x="1296" y="1824"/>
            <a:chExt cx="2976" cy="432"/>
          </a:xfrm>
        </p:grpSpPr>
        <p:sp>
          <p:nvSpPr>
            <p:cNvPr id="79892" name="AutoShape 20"/>
            <p:cNvSpPr>
              <a:spLocks noChangeArrowheads="1"/>
            </p:cNvSpPr>
            <p:nvPr/>
          </p:nvSpPr>
          <p:spPr bwMode="gray">
            <a:xfrm>
              <a:off x="1536" y="1899"/>
              <a:ext cx="2736" cy="288"/>
            </a:xfrm>
            <a:prstGeom prst="roundRect">
              <a:avLst>
                <a:gd name="adj" fmla="val 16667"/>
              </a:avLst>
            </a:prstGeom>
            <a:gradFill rotWithShape="1">
              <a:gsLst>
                <a:gs pos="0">
                  <a:schemeClr val="folHlink"/>
                </a:gs>
                <a:gs pos="50000">
                  <a:schemeClr val="folHlink">
                    <a:gamma/>
                    <a:tint val="21176"/>
                    <a:invGamma/>
                  </a:schemeClr>
                </a:gs>
                <a:gs pos="100000">
                  <a:schemeClr val="folHlink"/>
                </a:gs>
              </a:gsLst>
              <a:lin ang="5400000" scaled="1"/>
            </a:gradFill>
            <a:ln w="12700" algn="ctr">
              <a:solidFill>
                <a:schemeClr val="bg1"/>
              </a:solidFill>
              <a:round/>
              <a:headEnd/>
              <a:tailEnd/>
            </a:ln>
            <a:effectLst/>
            <a:extLst>
              <a:ext uri="{AF507438-7753-43E0-B8FC-AC1667EBCBE1}">
                <a14:hiddenEffects xmlns:a14="http://schemas.microsoft.com/office/drawing/2010/main">
                  <a:effectLst>
                    <a:outerShdw dist="99190" dir="2388334" algn="ctr" rotWithShape="0">
                      <a:srgbClr val="333333">
                        <a:alpha val="50000"/>
                      </a:srgbClr>
                    </a:outerShdw>
                  </a:effectLst>
                </a14:hiddenEffects>
              </a:ext>
            </a:extLst>
          </p:spPr>
          <p:txBody>
            <a:bodyPr wrap="none" anchor="ctr"/>
            <a:lstStyle/>
            <a:p>
              <a:endParaRPr lang="zh-CN" altLang="en-US"/>
            </a:p>
          </p:txBody>
        </p:sp>
        <p:sp>
          <p:nvSpPr>
            <p:cNvPr id="79893" name="AutoShape 21"/>
            <p:cNvSpPr>
              <a:spLocks noChangeArrowheads="1"/>
            </p:cNvSpPr>
            <p:nvPr/>
          </p:nvSpPr>
          <p:spPr bwMode="gray">
            <a:xfrm>
              <a:off x="1296" y="1824"/>
              <a:ext cx="432" cy="432"/>
            </a:xfrm>
            <a:prstGeom prst="diamond">
              <a:avLst/>
            </a:prstGeom>
            <a:solidFill>
              <a:schemeClr val="folHlink"/>
            </a:solidFill>
            <a:ln w="25400" algn="ctr">
              <a:solidFill>
                <a:schemeClr val="bg1"/>
              </a:solidFill>
              <a:miter lim="800000"/>
              <a:headEnd/>
              <a:tailEnd/>
            </a:ln>
            <a:effectLst/>
            <a:extLst>
              <a:ext uri="{AF507438-7753-43E0-B8FC-AC1667EBCBE1}">
                <a14:hiddenEffects xmlns:a14="http://schemas.microsoft.com/office/drawing/2010/main">
                  <a:effectLst>
                    <a:outerShdw dist="63500" dir="2212194" algn="ctr" rotWithShape="0">
                      <a:srgbClr val="333333">
                        <a:alpha val="50000"/>
                      </a:srgbClr>
                    </a:outerShdw>
                  </a:effectLst>
                </a14:hiddenEffects>
              </a:ext>
            </a:extLst>
          </p:spPr>
          <p:txBody>
            <a:bodyPr wrap="none" anchor="ctr"/>
            <a:lstStyle/>
            <a:p>
              <a:endParaRPr lang="zh-CN" altLang="en-US"/>
            </a:p>
          </p:txBody>
        </p:sp>
        <p:sp>
          <p:nvSpPr>
            <p:cNvPr id="79894" name="Text Box 22"/>
            <p:cNvSpPr txBox="1">
              <a:spLocks noChangeArrowheads="1"/>
            </p:cNvSpPr>
            <p:nvPr/>
          </p:nvSpPr>
          <p:spPr bwMode="gray">
            <a:xfrm>
              <a:off x="1680" y="1934"/>
              <a:ext cx="244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b="1" dirty="0" smtClean="0">
                  <a:solidFill>
                    <a:srgbClr val="000000"/>
                  </a:solidFill>
                  <a:ea typeface="宋体" charset="-122"/>
                </a:rPr>
                <a:t>Conclusions</a:t>
              </a:r>
              <a:endParaRPr lang="en-US" altLang="zh-CN" b="1" dirty="0">
                <a:solidFill>
                  <a:srgbClr val="000000"/>
                </a:solidFill>
                <a:ea typeface="宋体" charset="-122"/>
              </a:endParaRPr>
            </a:p>
          </p:txBody>
        </p:sp>
        <p:sp>
          <p:nvSpPr>
            <p:cNvPr id="79895" name="Text Box 23"/>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zh-CN" sz="2400">
                  <a:solidFill>
                    <a:schemeClr val="bg1"/>
                  </a:solidFill>
                  <a:ea typeface="宋体" charset="-122"/>
                </a:rPr>
                <a:t>4</a:t>
              </a:r>
            </a:p>
          </p:txBody>
        </p:sp>
      </p:gr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2</a:t>
            </a:fld>
            <a:endParaRPr lang="en-US" altLang="zh-C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73409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Mean wind Speed Adjust over height and terrain</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10" name="副标题 2"/>
          <p:cNvSpPr txBox="1">
            <a:spLocks/>
          </p:cNvSpPr>
          <p:nvPr/>
        </p:nvSpPr>
        <p:spPr>
          <a:xfrm>
            <a:off x="406244" y="2195128"/>
            <a:ext cx="8051955" cy="3748472"/>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sz="2400" dirty="0">
                <a:latin typeface="Times New Roman" panose="02020603050405020304" pitchFamily="18" charset="0"/>
                <a:cs typeface="Times New Roman" panose="02020603050405020304" pitchFamily="18" charset="0"/>
              </a:rPr>
              <a:t>Using </a:t>
            </a:r>
            <a:r>
              <a:rPr lang="en-US" altLang="zh-CN" sz="2400" i="1" dirty="0">
                <a:latin typeface="Times New Roman" panose="02020603050405020304" pitchFamily="18" charset="0"/>
                <a:cs typeface="Times New Roman" panose="02020603050405020304" pitchFamily="18" charset="0"/>
              </a:rPr>
              <a:t>the Power Law</a:t>
            </a:r>
            <a:r>
              <a:rPr lang="en-US" altLang="zh-CN" sz="2400" dirty="0">
                <a:latin typeface="Times New Roman" panose="02020603050405020304" pitchFamily="18" charset="0"/>
                <a:cs typeface="Times New Roman" panose="02020603050405020304" pitchFamily="18" charset="0"/>
              </a:rPr>
              <a:t>, the wind speed at any height above the ground can be determined using the following expression</a:t>
            </a:r>
            <a:endParaRPr lang="zh-CN" altLang="en-US" sz="2400"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val="1274464805"/>
              </p:ext>
            </p:extLst>
          </p:nvPr>
        </p:nvGraphicFramePr>
        <p:xfrm>
          <a:off x="533400" y="3733800"/>
          <a:ext cx="2755821" cy="1163569"/>
        </p:xfrm>
        <a:graphic>
          <a:graphicData uri="http://schemas.openxmlformats.org/presentationml/2006/ole">
            <mc:AlternateContent xmlns:mc="http://schemas.openxmlformats.org/markup-compatibility/2006">
              <mc:Choice xmlns:v="urn:schemas-microsoft-com:vml" Requires="v">
                <p:oleObj spid="_x0000_s112698" name="Equation" r:id="rId4" imgW="1282700" imgH="546100" progId="Equation.DSMT4">
                  <p:embed/>
                </p:oleObj>
              </mc:Choice>
              <mc:Fallback>
                <p:oleObj name="Equation" r:id="rId4" imgW="1282700" imgH="5461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3733800"/>
                        <a:ext cx="2755821" cy="1163569"/>
                      </a:xfrm>
                      <a:prstGeom prst="rect">
                        <a:avLst/>
                      </a:prstGeom>
                      <a:noFill/>
                    </p:spPr>
                  </p:pic>
                </p:oleObj>
              </mc:Fallback>
            </mc:AlternateContent>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3615414762"/>
              </p:ext>
            </p:extLst>
          </p:nvPr>
        </p:nvGraphicFramePr>
        <p:xfrm>
          <a:off x="3810000" y="3200400"/>
          <a:ext cx="4434840" cy="1981200"/>
        </p:xfrm>
        <a:graphic>
          <a:graphicData uri="http://schemas.openxmlformats.org/drawingml/2006/table">
            <a:tbl>
              <a:tblPr firstRow="1" firstCol="1" bandRow="1">
                <a:tableStyleId>{5C22544A-7EE6-4342-B048-85BDC9FD1C3A}</a:tableStyleId>
              </a:tblPr>
              <a:tblGrid>
                <a:gridCol w="2776274"/>
                <a:gridCol w="1658566"/>
              </a:tblGrid>
              <a:tr h="495300">
                <a:tc>
                  <a:txBody>
                    <a:bodyPr/>
                    <a:lstStyle/>
                    <a:p>
                      <a:pPr algn="l" hangingPunct="0">
                        <a:spcAft>
                          <a:spcPts val="0"/>
                        </a:spcAft>
                      </a:pPr>
                      <a:r>
                        <a:rPr lang="en-US" sz="1600" kern="700" dirty="0">
                          <a:effectLst/>
                        </a:rPr>
                        <a:t>Terrain type</a:t>
                      </a:r>
                      <a:endParaRPr lang="zh-CN" sz="1600" kern="700" dirty="0">
                        <a:effectLst/>
                        <a:latin typeface="Times New Roman"/>
                        <a:ea typeface="宋体"/>
                      </a:endParaRPr>
                    </a:p>
                  </a:txBody>
                  <a:tcPr marL="68580" marR="68580" marT="0" marB="0"/>
                </a:tc>
                <a:tc>
                  <a:txBody>
                    <a:bodyPr/>
                    <a:lstStyle/>
                    <a:p>
                      <a:pPr algn="l" hangingPunct="0">
                        <a:spcAft>
                          <a:spcPts val="0"/>
                        </a:spcAft>
                      </a:pPr>
                      <a:r>
                        <a:rPr lang="en-US" sz="1600" kern="700">
                          <a:effectLst/>
                        </a:rPr>
                        <a:t>Surface drag coefficient</a:t>
                      </a:r>
                      <a:endParaRPr lang="zh-CN" sz="1600" kern="700">
                        <a:effectLst/>
                        <a:latin typeface="Times New Roman"/>
                        <a:ea typeface="宋体"/>
                      </a:endParaRPr>
                    </a:p>
                  </a:txBody>
                  <a:tcPr marL="68580" marR="68580" marT="0" marB="0"/>
                </a:tc>
              </a:tr>
              <a:tr h="247650">
                <a:tc>
                  <a:txBody>
                    <a:bodyPr/>
                    <a:lstStyle/>
                    <a:p>
                      <a:pPr algn="l" hangingPunct="0">
                        <a:spcAft>
                          <a:spcPts val="0"/>
                        </a:spcAft>
                      </a:pPr>
                      <a:r>
                        <a:rPr lang="en-US" sz="1600" kern="700" dirty="0">
                          <a:effectLst/>
                        </a:rPr>
                        <a:t>Very flat terrain(dessert)</a:t>
                      </a:r>
                      <a:endParaRPr lang="zh-CN" sz="1600" kern="700" dirty="0">
                        <a:effectLst/>
                        <a:latin typeface="Times New Roman"/>
                        <a:ea typeface="宋体"/>
                      </a:endParaRPr>
                    </a:p>
                  </a:txBody>
                  <a:tcPr marL="68580" marR="68580" marT="0" marB="0"/>
                </a:tc>
                <a:tc>
                  <a:txBody>
                    <a:bodyPr/>
                    <a:lstStyle/>
                    <a:p>
                      <a:pPr algn="l" hangingPunct="0">
                        <a:spcAft>
                          <a:spcPts val="0"/>
                        </a:spcAft>
                      </a:pPr>
                      <a:r>
                        <a:rPr lang="en-US" sz="1600" kern="700">
                          <a:effectLst/>
                        </a:rPr>
                        <a:t>0.002-0.003</a:t>
                      </a:r>
                      <a:endParaRPr lang="zh-CN" sz="1600" kern="700">
                        <a:effectLst/>
                        <a:latin typeface="Times New Roman"/>
                        <a:ea typeface="宋体"/>
                      </a:endParaRPr>
                    </a:p>
                  </a:txBody>
                  <a:tcPr marL="68580" marR="68580" marT="0" marB="0"/>
                </a:tc>
              </a:tr>
              <a:tr h="247650">
                <a:tc>
                  <a:txBody>
                    <a:bodyPr/>
                    <a:lstStyle/>
                    <a:p>
                      <a:pPr algn="l" hangingPunct="0">
                        <a:spcAft>
                          <a:spcPts val="0"/>
                        </a:spcAft>
                      </a:pPr>
                      <a:r>
                        <a:rPr lang="en-US" sz="1600" kern="700">
                          <a:effectLst/>
                        </a:rPr>
                        <a:t>Open terrain(grassland)</a:t>
                      </a:r>
                      <a:endParaRPr lang="zh-CN" sz="1600" kern="700">
                        <a:effectLst/>
                        <a:latin typeface="Times New Roman"/>
                        <a:ea typeface="宋体"/>
                      </a:endParaRPr>
                    </a:p>
                  </a:txBody>
                  <a:tcPr marL="68580" marR="68580" marT="0" marB="0"/>
                </a:tc>
                <a:tc>
                  <a:txBody>
                    <a:bodyPr/>
                    <a:lstStyle/>
                    <a:p>
                      <a:pPr algn="l" hangingPunct="0">
                        <a:spcAft>
                          <a:spcPts val="0"/>
                        </a:spcAft>
                      </a:pPr>
                      <a:r>
                        <a:rPr lang="en-US" sz="1600" kern="700">
                          <a:effectLst/>
                        </a:rPr>
                        <a:t>0.003-0.006</a:t>
                      </a:r>
                      <a:endParaRPr lang="zh-CN" sz="1600" kern="700">
                        <a:effectLst/>
                        <a:latin typeface="Times New Roman"/>
                        <a:ea typeface="宋体"/>
                      </a:endParaRPr>
                    </a:p>
                  </a:txBody>
                  <a:tcPr marL="68580" marR="68580" marT="0" marB="0"/>
                </a:tc>
              </a:tr>
              <a:tr h="495300">
                <a:tc>
                  <a:txBody>
                    <a:bodyPr/>
                    <a:lstStyle/>
                    <a:p>
                      <a:pPr algn="l" hangingPunct="0">
                        <a:spcAft>
                          <a:spcPts val="0"/>
                        </a:spcAft>
                      </a:pPr>
                      <a:r>
                        <a:rPr lang="en-US" sz="1600" kern="700">
                          <a:effectLst/>
                        </a:rPr>
                        <a:t>Suburban terrain(buildings 3-5m)</a:t>
                      </a:r>
                      <a:endParaRPr lang="zh-CN" sz="1600" kern="700">
                        <a:effectLst/>
                        <a:latin typeface="Times New Roman"/>
                        <a:ea typeface="宋体"/>
                      </a:endParaRPr>
                    </a:p>
                  </a:txBody>
                  <a:tcPr marL="68580" marR="68580" marT="0" marB="0"/>
                </a:tc>
                <a:tc>
                  <a:txBody>
                    <a:bodyPr/>
                    <a:lstStyle/>
                    <a:p>
                      <a:pPr algn="l" hangingPunct="0">
                        <a:spcAft>
                          <a:spcPts val="0"/>
                        </a:spcAft>
                      </a:pPr>
                      <a:r>
                        <a:rPr lang="en-US" sz="1600" kern="700">
                          <a:effectLst/>
                        </a:rPr>
                        <a:t>0.0075-0.02</a:t>
                      </a:r>
                      <a:endParaRPr lang="zh-CN" sz="1600" kern="700">
                        <a:effectLst/>
                        <a:latin typeface="Times New Roman"/>
                        <a:ea typeface="宋体"/>
                      </a:endParaRPr>
                    </a:p>
                  </a:txBody>
                  <a:tcPr marL="68580" marR="68580" marT="0" marB="0"/>
                </a:tc>
              </a:tr>
              <a:tr h="495300">
                <a:tc>
                  <a:txBody>
                    <a:bodyPr/>
                    <a:lstStyle/>
                    <a:p>
                      <a:pPr algn="l" hangingPunct="0">
                        <a:spcAft>
                          <a:spcPts val="0"/>
                        </a:spcAft>
                      </a:pPr>
                      <a:r>
                        <a:rPr lang="en-US" sz="1600" kern="700" dirty="0">
                          <a:effectLst/>
                        </a:rPr>
                        <a:t>Dense urban (buildings 10-30m)</a:t>
                      </a:r>
                      <a:endParaRPr lang="zh-CN" sz="1600" kern="700" dirty="0">
                        <a:effectLst/>
                        <a:latin typeface="Times New Roman"/>
                        <a:ea typeface="宋体"/>
                      </a:endParaRPr>
                    </a:p>
                  </a:txBody>
                  <a:tcPr marL="68580" marR="68580" marT="0" marB="0"/>
                </a:tc>
                <a:tc>
                  <a:txBody>
                    <a:bodyPr/>
                    <a:lstStyle/>
                    <a:p>
                      <a:pPr algn="l" hangingPunct="0">
                        <a:spcAft>
                          <a:spcPts val="0"/>
                        </a:spcAft>
                      </a:pPr>
                      <a:r>
                        <a:rPr lang="en-US" sz="1600" kern="700" dirty="0">
                          <a:effectLst/>
                        </a:rPr>
                        <a:t>0.03-0.3</a:t>
                      </a:r>
                      <a:endParaRPr lang="zh-CN" sz="1600" kern="700" dirty="0">
                        <a:effectLst/>
                        <a:latin typeface="Times New Roman"/>
                        <a:ea typeface="宋体"/>
                      </a:endParaRPr>
                    </a:p>
                  </a:txBody>
                  <a:tcPr marL="68580" marR="68580" marT="0" marB="0"/>
                </a:tc>
              </a:tr>
            </a:tbl>
          </a:graphicData>
        </a:graphic>
      </p:graphicFrame>
      <p:sp>
        <p:nvSpPr>
          <p:cNvPr id="6" name="Rectangle 3"/>
          <p:cNvSpPr>
            <a:spLocks noChangeArrowheads="1"/>
          </p:cNvSpPr>
          <p:nvPr/>
        </p:nvSpPr>
        <p:spPr bwMode="auto">
          <a:xfrm>
            <a:off x="406244" y="5336976"/>
            <a:ext cx="797575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黑体" pitchFamily="49" charset="-122"/>
                <a:cs typeface="Times New Roman" pitchFamily="18" charset="0"/>
              </a:rPr>
              <a:t>where</a:t>
            </a:r>
            <a:r>
              <a:rPr kumimoji="0" lang="en-US" altLang="zh-CN" sz="2000" b="0" i="1" u="none" strike="noStrike" cap="none" normalizeH="0" baseline="0" dirty="0" smtClean="0">
                <a:ln>
                  <a:noFill/>
                </a:ln>
                <a:solidFill>
                  <a:schemeClr val="tx1"/>
                </a:solidFill>
                <a:effectLst/>
                <a:latin typeface="Times New Roman" panose="02020603050405020304" pitchFamily="18" charset="0"/>
                <a:ea typeface="黑体" pitchFamily="49" charset="-122"/>
                <a:cs typeface="Times New Roman" panose="02020603050405020304" pitchFamily="18" charset="0"/>
              </a:rPr>
              <a:t>α</a:t>
            </a:r>
            <a:r>
              <a:rPr kumimoji="0" lang="en-US" altLang="zh-CN" sz="2000" b="0" i="1" u="none" strike="noStrike" cap="none" normalizeH="0" baseline="-30000" dirty="0" smtClean="0">
                <a:ln>
                  <a:noFill/>
                </a:ln>
                <a:solidFill>
                  <a:schemeClr val="tx1"/>
                </a:solidFill>
                <a:effectLst/>
                <a:latin typeface="Times New Roman" pitchFamily="18" charset="0"/>
                <a:ea typeface="黑体" pitchFamily="49" charset="-122"/>
                <a:cs typeface="Times New Roman" pitchFamily="18" charset="0"/>
              </a:rPr>
              <a:t> </a:t>
            </a:r>
            <a:r>
              <a:rPr kumimoji="0" lang="en-US" altLang="zh-CN" sz="2000" b="0" i="0" u="none" strike="noStrike" cap="none" normalizeH="0" baseline="0" dirty="0" smtClean="0">
                <a:ln>
                  <a:noFill/>
                </a:ln>
                <a:solidFill>
                  <a:schemeClr val="tx1"/>
                </a:solidFill>
                <a:effectLst/>
                <a:latin typeface="Times New Roman" pitchFamily="18" charset="0"/>
                <a:ea typeface="黑体" pitchFamily="49" charset="-122"/>
                <a:cs typeface="Times New Roman" pitchFamily="18" charset="0"/>
              </a:rPr>
              <a:t>is the power-law surface drag coefficient changing with terrain; </a:t>
            </a:r>
          </a:p>
          <a:p>
            <a:pPr marL="0" marR="0" lvl="0" indent="0" defTabSz="914400" rtl="0" eaLnBrk="1" fontAlgn="base" latinLnBrk="0" hangingPunct="1">
              <a:lnSpc>
                <a:spcPct val="100000"/>
              </a:lnSpc>
              <a:spcBef>
                <a:spcPct val="0"/>
              </a:spcBef>
              <a:spcAft>
                <a:spcPct val="0"/>
              </a:spcAft>
              <a:buClrTx/>
              <a:buSzTx/>
              <a:buFontTx/>
              <a:buNone/>
              <a:tabLst/>
            </a:pPr>
            <a:r>
              <a:rPr kumimoji="0" lang="en-US" altLang="zh-CN" sz="2000" b="0" i="1" u="none" strike="noStrike" cap="none" normalizeH="0" baseline="0" dirty="0" err="1" smtClean="0">
                <a:ln>
                  <a:noFill/>
                </a:ln>
                <a:solidFill>
                  <a:schemeClr val="tx1"/>
                </a:solidFill>
                <a:effectLst/>
                <a:latin typeface="Times New Roman" pitchFamily="18" charset="0"/>
                <a:ea typeface="黑体" pitchFamily="49" charset="-122"/>
                <a:cs typeface="Times New Roman" pitchFamily="18" charset="0"/>
              </a:rPr>
              <a:t>z</a:t>
            </a:r>
            <a:r>
              <a:rPr kumimoji="0" lang="en-US" altLang="zh-CN" sz="2000" b="0" i="1" u="none" strike="noStrike" cap="none" normalizeH="0" baseline="-30000" dirty="0" err="1" smtClean="0">
                <a:ln>
                  <a:noFill/>
                </a:ln>
                <a:solidFill>
                  <a:schemeClr val="tx1"/>
                </a:solidFill>
                <a:effectLst/>
                <a:latin typeface="Times New Roman" pitchFamily="18" charset="0"/>
                <a:ea typeface="黑体" pitchFamily="49" charset="-122"/>
                <a:cs typeface="Times New Roman" pitchFamily="18" charset="0"/>
              </a:rPr>
              <a:t>ref</a:t>
            </a:r>
            <a:r>
              <a:rPr kumimoji="0" lang="en-US" altLang="zh-CN" sz="2000" b="0" i="0" u="none" strike="noStrike" cap="none" normalizeH="0" baseline="-30000" dirty="0" smtClean="0">
                <a:ln>
                  <a:noFill/>
                </a:ln>
                <a:solidFill>
                  <a:schemeClr val="tx1"/>
                </a:solidFill>
                <a:effectLst/>
                <a:latin typeface="Times New Roman" pitchFamily="18" charset="0"/>
                <a:ea typeface="黑体" pitchFamily="49" charset="-122"/>
                <a:cs typeface="Times New Roman" pitchFamily="18" charset="0"/>
              </a:rPr>
              <a:t> </a:t>
            </a:r>
            <a:r>
              <a:rPr kumimoji="0" lang="en-US" altLang="zh-CN" sz="2000" b="0" i="0" u="none" strike="noStrike" cap="none" normalizeH="0" baseline="0" dirty="0" smtClean="0">
                <a:ln>
                  <a:noFill/>
                </a:ln>
                <a:solidFill>
                  <a:schemeClr val="tx1"/>
                </a:solidFill>
                <a:effectLst/>
                <a:latin typeface="Times New Roman" pitchFamily="18" charset="0"/>
                <a:ea typeface="黑体" pitchFamily="49" charset="-122"/>
                <a:cs typeface="Times New Roman" pitchFamily="18" charset="0"/>
              </a:rPr>
              <a:t>is reference height above the ground equals to 10m </a:t>
            </a:r>
          </a:p>
          <a:p>
            <a:pPr marL="0" marR="0" lvl="0" indent="0" defTabSz="914400" rtl="0" eaLnBrk="1" fontAlgn="base" latinLnBrk="0" hangingPunct="1">
              <a:lnSpc>
                <a:spcPct val="100000"/>
              </a:lnSpc>
              <a:spcBef>
                <a:spcPct val="0"/>
              </a:spcBef>
              <a:spcAft>
                <a:spcPct val="0"/>
              </a:spcAft>
              <a:buClrTx/>
              <a:buSzTx/>
              <a:buFontTx/>
              <a:buNone/>
              <a:tabLst/>
            </a:pPr>
            <a:r>
              <a:rPr kumimoji="0" lang="en-US" altLang="zh-CN" sz="2000" b="0" i="1" u="none" strike="noStrike" cap="none" normalizeH="0" baseline="0" dirty="0" err="1" smtClean="0">
                <a:ln>
                  <a:noFill/>
                </a:ln>
                <a:solidFill>
                  <a:schemeClr val="tx1"/>
                </a:solidFill>
                <a:effectLst/>
                <a:latin typeface="Times New Roman" panose="02020603050405020304" pitchFamily="18" charset="0"/>
                <a:ea typeface="黑体" pitchFamily="49" charset="-122"/>
                <a:cs typeface="Times New Roman" panose="02020603050405020304" pitchFamily="18" charset="0"/>
              </a:rPr>
              <a:t>U</a:t>
            </a:r>
            <a:r>
              <a:rPr kumimoji="0" lang="en-US" altLang="zh-CN" sz="2000" b="0" i="1" u="none" strike="noStrike" cap="none" normalizeH="0" baseline="-30000" dirty="0" err="1" smtClean="0">
                <a:ln>
                  <a:noFill/>
                </a:ln>
                <a:solidFill>
                  <a:schemeClr val="tx1"/>
                </a:solidFill>
                <a:effectLst/>
                <a:latin typeface="Times New Roman" panose="02020603050405020304" pitchFamily="18" charset="0"/>
                <a:ea typeface="黑体" pitchFamily="49" charset="-122"/>
                <a:cs typeface="Times New Roman" panose="02020603050405020304" pitchFamily="18" charset="0"/>
              </a:rPr>
              <a:t>ref</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黑体" pitchFamily="49" charset="-122"/>
                <a:cs typeface="Times New Roman" panose="02020603050405020304" pitchFamily="18" charset="0"/>
              </a:rPr>
              <a:t> is the reference wind velocity measured at reference height. </a:t>
            </a:r>
            <a:endParaRPr kumimoji="0" lang="en-US" altLang="zh-CN"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7" name="灯片编号占位符 6"/>
          <p:cNvSpPr>
            <a:spLocks noGrp="1"/>
          </p:cNvSpPr>
          <p:nvPr>
            <p:ph type="sldNum" sz="quarter" idx="12"/>
          </p:nvPr>
        </p:nvSpPr>
        <p:spPr/>
        <p:txBody>
          <a:bodyPr/>
          <a:lstStyle/>
          <a:p>
            <a:fld id="{B7BE97BF-1FB1-449F-A6D4-98AFA42D7209}" type="slidenum">
              <a:rPr lang="en-US" altLang="zh-CN" smtClean="0"/>
              <a:pPr/>
              <a:t>20</a:t>
            </a:fld>
            <a:endParaRPr lang="en-US" altLang="zh-CN"/>
          </a:p>
        </p:txBody>
      </p:sp>
    </p:spTree>
    <p:extLst>
      <p:ext uri="{BB962C8B-B14F-4D97-AF65-F5344CB8AC3E}">
        <p14:creationId xmlns:p14="http://schemas.microsoft.com/office/powerpoint/2010/main" val="162540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fontScale="925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2. Turbulent wind speed component</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21</a:t>
            </a:fld>
            <a:endParaRPr lang="en-US" altLang="zh-CN"/>
          </a:p>
        </p:txBody>
      </p:sp>
      <p:sp>
        <p:nvSpPr>
          <p:cNvPr id="9" name="Rectangle 43"/>
          <p:cNvSpPr>
            <a:spLocks noChangeArrowheads="1"/>
          </p:cNvSpPr>
          <p:nvPr/>
        </p:nvSpPr>
        <p:spPr bwMode="auto">
          <a:xfrm>
            <a:off x="279090" y="2206025"/>
            <a:ext cx="856011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The model used here to simulate turbulent wind speed was developed by Davenport, A. G.(1961) and utilizes the wind turbulence spectral density </a:t>
            </a:r>
            <a:r>
              <a:rPr kumimoji="0" lang="en-US" altLang="zh-CN" sz="2000" b="0" i="1" u="none" strike="noStrike" cap="none" normalizeH="0" baseline="0" dirty="0" err="1"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000" b="0" i="1" u="none" strike="noStrike" cap="none" normalizeH="0" baseline="-30000" dirty="0" err="1"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a:t>
            </a:r>
            <a:r>
              <a:rPr kumimoji="0" lang="en-US" altLang="zh-CN" sz="20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1" u="none" strike="noStrike" cap="none" normalizeH="0" baseline="0" dirty="0" err="1"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k,z</a:t>
            </a:r>
            <a:r>
              <a:rPr kumimoji="0" lang="en-US" altLang="zh-CN" sz="20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proposed by </a:t>
            </a:r>
            <a:r>
              <a:rPr kumimoji="0" lang="en-US" altLang="zh-CN" sz="2000" b="0" i="0" u="none" strike="noStrike" cap="none" normalizeH="0" baseline="0" dirty="0" err="1"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Kaimal</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J. </a:t>
            </a: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(1972)</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20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2761392752"/>
              </p:ext>
            </p:extLst>
          </p:nvPr>
        </p:nvGraphicFramePr>
        <p:xfrm>
          <a:off x="1828799" y="3463220"/>
          <a:ext cx="4623537" cy="727779"/>
        </p:xfrm>
        <a:graphic>
          <a:graphicData uri="http://schemas.openxmlformats.org/presentationml/2006/ole">
            <mc:AlternateContent xmlns:mc="http://schemas.openxmlformats.org/markup-compatibility/2006">
              <mc:Choice xmlns:v="urn:schemas-microsoft-com:vml" Requires="v">
                <p:oleObj spid="_x0000_s115773" name="Equation" r:id="rId4" imgW="3606800" imgH="431800" progId="Equation.DSMT4">
                  <p:embed/>
                </p:oleObj>
              </mc:Choice>
              <mc:Fallback>
                <p:oleObj name="Equation" r:id="rId4" imgW="3606800" imgH="431800" progId="Equation.DSMT4">
                  <p:embed/>
                  <p:pic>
                    <p:nvPicPr>
                      <p:cNvPr id="0" name="Object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799" y="3463220"/>
                        <a:ext cx="4623537" cy="727779"/>
                      </a:xfrm>
                      <a:prstGeom prst="rect">
                        <a:avLst/>
                      </a:prstGeom>
                      <a:noFill/>
                    </p:spPr>
                  </p:pic>
                </p:oleObj>
              </mc:Fallback>
            </mc:AlternateContent>
          </a:graphicData>
        </a:graphic>
      </p:graphicFrame>
      <p:sp>
        <p:nvSpPr>
          <p:cNvPr id="16" name="副标题 2"/>
          <p:cNvSpPr txBox="1">
            <a:spLocks/>
          </p:cNvSpPr>
          <p:nvPr/>
        </p:nvSpPr>
        <p:spPr>
          <a:xfrm>
            <a:off x="152357" y="4311499"/>
            <a:ext cx="8703366" cy="1600200"/>
          </a:xfrm>
          <a:prstGeom prst="rect">
            <a:avLst/>
          </a:prstGeom>
        </p:spPr>
        <p:txBody>
          <a:bodyPr>
            <a:normAutofit fontScale="925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lgn="just">
              <a:buNone/>
            </a:pPr>
            <a:r>
              <a:rPr lang="en-US" altLang="zh-CN" sz="2600" dirty="0">
                <a:latin typeface="Times New Roman" panose="02020603050405020304" pitchFamily="18" charset="0"/>
                <a:cs typeface="Times New Roman" panose="02020603050405020304" pitchFamily="18" charset="0"/>
              </a:rPr>
              <a:t>where</a:t>
            </a:r>
            <a:r>
              <a:rPr lang="zh-CN" altLang="zh-CN" sz="2600" i="1" dirty="0">
                <a:latin typeface="Times New Roman" panose="02020603050405020304" pitchFamily="18" charset="0"/>
                <a:cs typeface="Times New Roman" panose="02020603050405020304" pitchFamily="18" charset="0"/>
              </a:rPr>
              <a:t>φ</a:t>
            </a:r>
            <a:r>
              <a:rPr lang="en-US" altLang="zh-CN" sz="2600" i="1" baseline="-25000" dirty="0">
                <a:latin typeface="Times New Roman" panose="02020603050405020304" pitchFamily="18" charset="0"/>
                <a:cs typeface="Times New Roman" panose="02020603050405020304" pitchFamily="18" charset="0"/>
              </a:rPr>
              <a:t>k</a:t>
            </a:r>
            <a:r>
              <a:rPr lang="en-US" altLang="zh-CN" sz="2600" dirty="0">
                <a:latin typeface="Times New Roman" panose="02020603050405020304" pitchFamily="18" charset="0"/>
                <a:cs typeface="Times New Roman" panose="02020603050405020304" pitchFamily="18" charset="0"/>
              </a:rPr>
              <a:t> is Gaussian random number distributed uniformly between 0 and 2π which is chosen for each central frequency; t is time value in the simulation, and n is the number of frequencies for which the given spectrum </a:t>
            </a:r>
            <a:r>
              <a:rPr lang="en-US" altLang="zh-CN" sz="2600" i="1" dirty="0" err="1">
                <a:latin typeface="Times New Roman" panose="02020603050405020304" pitchFamily="18" charset="0"/>
                <a:cs typeface="Times New Roman" panose="02020603050405020304" pitchFamily="18" charset="0"/>
              </a:rPr>
              <a:t>S</a:t>
            </a:r>
            <a:r>
              <a:rPr lang="en-US" altLang="zh-CN" sz="2600" i="1" baseline="-25000" dirty="0" err="1">
                <a:latin typeface="Times New Roman" panose="02020603050405020304" pitchFamily="18" charset="0"/>
                <a:cs typeface="Times New Roman" panose="02020603050405020304" pitchFamily="18" charset="0"/>
              </a:rPr>
              <a:t>k</a:t>
            </a:r>
            <a:r>
              <a:rPr lang="en-US" altLang="zh-CN" sz="2600" i="1" dirty="0">
                <a:latin typeface="Times New Roman" panose="02020603050405020304" pitchFamily="18" charset="0"/>
                <a:cs typeface="Times New Roman" panose="02020603050405020304" pitchFamily="18" charset="0"/>
              </a:rPr>
              <a:t>(</a:t>
            </a:r>
            <a:r>
              <a:rPr lang="en-US" altLang="zh-CN" sz="2600" i="1" dirty="0" err="1">
                <a:latin typeface="Times New Roman" panose="02020603050405020304" pitchFamily="18" charset="0"/>
                <a:cs typeface="Times New Roman" panose="02020603050405020304" pitchFamily="18" charset="0"/>
              </a:rPr>
              <a:t>k,z</a:t>
            </a:r>
            <a:r>
              <a:rPr lang="en-US" altLang="zh-CN" sz="2600" i="1"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 has been evaluated for specific frequencies </a:t>
            </a:r>
            <a:r>
              <a:rPr lang="en-US" altLang="zh-CN" sz="2600" i="1" dirty="0" err="1">
                <a:latin typeface="Times New Roman" panose="02020603050405020304" pitchFamily="18" charset="0"/>
                <a:cs typeface="Times New Roman" panose="02020603050405020304" pitchFamily="18" charset="0"/>
              </a:rPr>
              <a:t>f</a:t>
            </a:r>
            <a:r>
              <a:rPr lang="en-US" altLang="zh-CN" sz="2600" i="1" baseline="-25000" dirty="0" err="1">
                <a:latin typeface="Times New Roman" panose="02020603050405020304" pitchFamily="18" charset="0"/>
                <a:cs typeface="Times New Roman" panose="02020603050405020304" pitchFamily="18" charset="0"/>
              </a:rPr>
              <a:t>k</a:t>
            </a:r>
            <a:r>
              <a:rPr lang="en-US" altLang="zh-CN" dirty="0"/>
              <a:t>.</a:t>
            </a:r>
            <a:endParaRPr lang="zh-CN" altLang="zh-CN" dirty="0"/>
          </a:p>
          <a:p>
            <a:pPr marL="0" indent="0" algn="just">
              <a:buNone/>
            </a:pPr>
            <a:endParaRPr lang="en-US" altLang="zh-CN" kern="0" dirty="0" smtClean="0">
              <a:latin typeface="Times New Roman" pitchFamily="18" charset="0"/>
              <a:cs typeface="Times New Roman" pitchFamily="18" charset="0"/>
            </a:endParaRPr>
          </a:p>
          <a:p>
            <a:pPr marL="0" indent="0" algn="just">
              <a:buNone/>
            </a:pPr>
            <a:endParaRPr lang="en-US" altLang="zh-CN" kern="0" dirty="0" smtClean="0">
              <a:latin typeface="Times New Roman" pitchFamily="18" charset="0"/>
              <a:cs typeface="Times New Roman" pitchFamily="18" charset="0"/>
            </a:endParaRPr>
          </a:p>
          <a:p>
            <a:pPr marL="0" indent="0" algn="just">
              <a:buNone/>
            </a:pPr>
            <a:endParaRPr lang="en-US" altLang="zh-CN" kern="0" dirty="0" smtClean="0">
              <a:latin typeface="Times New Roman" pitchFamily="18" charset="0"/>
              <a:cs typeface="Times New Roman" pitchFamily="18" charset="0"/>
            </a:endParaRPr>
          </a:p>
          <a:p>
            <a:pPr marL="0" indent="0" algn="just">
              <a:buNone/>
            </a:pPr>
            <a:endParaRPr lang="zh-CN" altLang="en-US" kern="0" dirty="0">
              <a:latin typeface="Times New Roman" pitchFamily="18" charset="0"/>
              <a:cs typeface="Times New Roman" pitchFamily="18" charset="0"/>
            </a:endParaRPr>
          </a:p>
        </p:txBody>
      </p:sp>
    </p:spTree>
    <p:extLst>
      <p:ext uri="{BB962C8B-B14F-4D97-AF65-F5344CB8AC3E}">
        <p14:creationId xmlns:p14="http://schemas.microsoft.com/office/powerpoint/2010/main" val="25238739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In which:</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22</a:t>
            </a:fld>
            <a:endParaRPr lang="en-US" altLang="zh-CN"/>
          </a:p>
        </p:txBody>
      </p:sp>
      <p:sp>
        <p:nvSpPr>
          <p:cNvPr id="6" name="Rectangle 2"/>
          <p:cNvSpPr>
            <a:spLocks noChangeArrowheads="1"/>
          </p:cNvSpPr>
          <p:nvPr/>
        </p:nvSpPr>
        <p:spPr bwMode="auto">
          <a:xfrm>
            <a:off x="1066800" y="2063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Object 6"/>
          <p:cNvGraphicFramePr>
            <a:graphicFrameLocks noChangeAspect="1"/>
          </p:cNvGraphicFramePr>
          <p:nvPr>
            <p:extLst>
              <p:ext uri="{D42A27DB-BD31-4B8C-83A1-F6EECF244321}">
                <p14:modId xmlns:p14="http://schemas.microsoft.com/office/powerpoint/2010/main" val="3818657359"/>
              </p:ext>
            </p:extLst>
          </p:nvPr>
        </p:nvGraphicFramePr>
        <p:xfrm>
          <a:off x="1066800" y="2063749"/>
          <a:ext cx="3886200" cy="1194197"/>
        </p:xfrm>
        <a:graphic>
          <a:graphicData uri="http://schemas.openxmlformats.org/presentationml/2006/ole">
            <mc:AlternateContent xmlns:mc="http://schemas.openxmlformats.org/markup-compatibility/2006">
              <mc:Choice xmlns:v="urn:schemas-microsoft-com:vml" Requires="v">
                <p:oleObj spid="_x0000_s119884" name="Equation" r:id="rId4" imgW="2641600" imgH="812800" progId="Equation.DSMT4">
                  <p:embed/>
                </p:oleObj>
              </mc:Choice>
              <mc:Fallback>
                <p:oleObj name="Equation" r:id="rId4" imgW="2641600" imgH="8128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063749"/>
                        <a:ext cx="3886200" cy="1194197"/>
                      </a:xfrm>
                      <a:prstGeom prst="rect">
                        <a:avLst/>
                      </a:prstGeom>
                      <a:noFill/>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829933136"/>
              </p:ext>
            </p:extLst>
          </p:nvPr>
        </p:nvGraphicFramePr>
        <p:xfrm>
          <a:off x="6019800" y="2433707"/>
          <a:ext cx="1709058" cy="445318"/>
        </p:xfrm>
        <a:graphic>
          <a:graphicData uri="http://schemas.openxmlformats.org/presentationml/2006/ole">
            <mc:AlternateContent xmlns:mc="http://schemas.openxmlformats.org/markup-compatibility/2006">
              <mc:Choice xmlns:v="urn:schemas-microsoft-com:vml" Requires="v">
                <p:oleObj spid="_x0000_s119885" name="Equation" r:id="rId6" imgW="901309" imgH="228501" progId="Equation.DSMT4">
                  <p:embed/>
                </p:oleObj>
              </mc:Choice>
              <mc:Fallback>
                <p:oleObj name="Equation" r:id="rId6" imgW="901309" imgH="228501"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2433707"/>
                        <a:ext cx="1709058" cy="445318"/>
                      </a:xfrm>
                      <a:prstGeom prst="rect">
                        <a:avLst/>
                      </a:prstGeom>
                      <a:noFill/>
                    </p:spPr>
                  </p:pic>
                </p:oleObj>
              </mc:Fallback>
            </mc:AlternateContent>
          </a:graphicData>
        </a:graphic>
      </p:graphicFrame>
      <p:sp>
        <p:nvSpPr>
          <p:cNvPr id="11" name="Rectangle 8"/>
          <p:cNvSpPr>
            <a:spLocks noChangeArrowheads="1"/>
          </p:cNvSpPr>
          <p:nvPr/>
        </p:nvSpPr>
        <p:spPr bwMode="auto">
          <a:xfrm>
            <a:off x="1219200" y="476407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Object 11"/>
          <p:cNvGraphicFramePr>
            <a:graphicFrameLocks noChangeAspect="1"/>
          </p:cNvGraphicFramePr>
          <p:nvPr>
            <p:extLst>
              <p:ext uri="{D42A27DB-BD31-4B8C-83A1-F6EECF244321}">
                <p14:modId xmlns:p14="http://schemas.microsoft.com/office/powerpoint/2010/main" val="2193694237"/>
              </p:ext>
            </p:extLst>
          </p:nvPr>
        </p:nvGraphicFramePr>
        <p:xfrm>
          <a:off x="1066800" y="3841354"/>
          <a:ext cx="1886552" cy="526181"/>
        </p:xfrm>
        <a:graphic>
          <a:graphicData uri="http://schemas.openxmlformats.org/presentationml/2006/ole">
            <mc:AlternateContent xmlns:mc="http://schemas.openxmlformats.org/markup-compatibility/2006">
              <mc:Choice xmlns:v="urn:schemas-microsoft-com:vml" Requires="v">
                <p:oleObj spid="_x0000_s119886" name="Equation" r:id="rId8" imgW="926698" imgH="253890" progId="Equation.DSMT4">
                  <p:embed/>
                </p:oleObj>
              </mc:Choice>
              <mc:Fallback>
                <p:oleObj name="Equation" r:id="rId8" imgW="926698" imgH="25389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6800" y="3841354"/>
                        <a:ext cx="1886552" cy="526181"/>
                      </a:xfrm>
                      <a:prstGeom prst="rect">
                        <a:avLst/>
                      </a:prstGeom>
                      <a:noFill/>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824970589"/>
              </p:ext>
            </p:extLst>
          </p:nvPr>
        </p:nvGraphicFramePr>
        <p:xfrm>
          <a:off x="6019800" y="3630908"/>
          <a:ext cx="2079518" cy="771435"/>
        </p:xfrm>
        <a:graphic>
          <a:graphicData uri="http://schemas.openxmlformats.org/presentationml/2006/ole">
            <mc:AlternateContent xmlns:mc="http://schemas.openxmlformats.org/markup-compatibility/2006">
              <mc:Choice xmlns:v="urn:schemas-microsoft-com:vml" Requires="v">
                <p:oleObj spid="_x0000_s119887" name="Equation" r:id="rId10" imgW="1167893" imgH="431613" progId="Equation.DSMT4">
                  <p:embed/>
                </p:oleObj>
              </mc:Choice>
              <mc:Fallback>
                <p:oleObj name="Equation" r:id="rId10" imgW="1167893" imgH="431613" progId="Equation.DSMT4">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19800" y="3630908"/>
                        <a:ext cx="2079518" cy="771435"/>
                      </a:xfrm>
                      <a:prstGeom prst="rect">
                        <a:avLst/>
                      </a:prstGeom>
                      <a:noFill/>
                    </p:spPr>
                  </p:pic>
                </p:oleObj>
              </mc:Fallback>
            </mc:AlternateContent>
          </a:graphicData>
        </a:graphic>
      </p:graphicFrame>
      <p:sp>
        <p:nvSpPr>
          <p:cNvPr id="17" name="Rectangle 11"/>
          <p:cNvSpPr>
            <a:spLocks noChangeArrowheads="1"/>
          </p:cNvSpPr>
          <p:nvPr/>
        </p:nvSpPr>
        <p:spPr bwMode="auto">
          <a:xfrm>
            <a:off x="609600" y="4804191"/>
            <a:ext cx="8153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hangingPunct="0"/>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where </a:t>
            </a:r>
            <a:r>
              <a:rPr kumimoji="0" lang="en-US" altLang="zh-CN" sz="2000" b="0" i="1" u="none" strike="noStrike" cap="none" normalizeH="0" baseline="0" dirty="0" err="1"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Δ</a:t>
            </a:r>
            <a:r>
              <a:rPr kumimoji="0" lang="en-US" altLang="zh-CN" sz="2000" b="0" i="1" u="none" strike="noStrike" cap="none" normalizeH="0" baseline="0" dirty="0" err="1"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f</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is frequency increment; </a:t>
            </a:r>
            <a:r>
              <a:rPr kumimoji="0" lang="en-US" altLang="zh-CN" sz="20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is the number of frequency increment; </a:t>
            </a:r>
            <a:r>
              <a:rPr kumimoji="0" lang="en-US" altLang="zh-CN" sz="20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is the surface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drag </a:t>
            </a: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coefficient. 0.4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here is an experimentally value known as von Karman’s constant.</a:t>
            </a:r>
            <a:endParaRPr kumimoji="0" lang="en-US" altLang="zh-CN"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601452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副标题 2"/>
          <p:cNvSpPr txBox="1">
            <a:spLocks/>
          </p:cNvSpPr>
          <p:nvPr/>
        </p:nvSpPr>
        <p:spPr>
          <a:xfrm>
            <a:off x="279089" y="4614049"/>
            <a:ext cx="8712509" cy="1481951"/>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sz="2000" dirty="0"/>
              <a:t>Finally, a 180 minutes wind history was simulated, the resulting simulated wind record, including the adjusted mean wind </a:t>
            </a:r>
            <a:r>
              <a:rPr lang="en-US" altLang="zh-CN" sz="2000" dirty="0" smtClean="0"/>
              <a:t>speed.</a:t>
            </a:r>
            <a:endParaRPr lang="en-US" altLang="zh-CN" sz="2000" dirty="0"/>
          </a:p>
          <a:p>
            <a:pPr marL="0" indent="0">
              <a:buNone/>
            </a:pPr>
            <a:r>
              <a:rPr lang="en-US" altLang="zh-CN" sz="2000" dirty="0" smtClean="0"/>
              <a:t>In </a:t>
            </a:r>
            <a:r>
              <a:rPr lang="en-US" altLang="zh-CN" sz="2000" dirty="0"/>
              <a:t>the Figure, for a given mean wind speed of </a:t>
            </a:r>
            <a:r>
              <a:rPr lang="en-US" altLang="zh-CN" sz="2000" dirty="0" smtClean="0"/>
              <a:t>3.1m/s</a:t>
            </a:r>
            <a:r>
              <a:rPr lang="en-US" altLang="zh-CN" sz="2000" dirty="0"/>
              <a:t>, the wind velocity is predicted to vary between </a:t>
            </a:r>
            <a:r>
              <a:rPr lang="en-US" altLang="zh-CN" sz="2000" dirty="0" smtClean="0"/>
              <a:t>2m/s </a:t>
            </a:r>
            <a:r>
              <a:rPr lang="en-US" altLang="zh-CN" sz="2000" dirty="0"/>
              <a:t>to </a:t>
            </a:r>
            <a:r>
              <a:rPr lang="en-US" altLang="zh-CN" sz="2000" dirty="0" smtClean="0"/>
              <a:t>4m/s</a:t>
            </a:r>
            <a:r>
              <a:rPr lang="en-US" altLang="zh-CN" sz="2000" dirty="0"/>
              <a:t>.</a:t>
            </a:r>
            <a:endParaRPr lang="en-US" altLang="zh-CN" sz="2000"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469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71" y="114290"/>
            <a:ext cx="8890155" cy="4514999"/>
          </a:xfrm>
          <a:prstGeom prst="rect">
            <a:avLst/>
          </a:prstGeom>
          <a:noFill/>
          <a:extLst>
            <a:ext uri="{909E8E84-426E-40DD-AFC4-6F175D3DCCD1}">
              <a14:hiddenFill xmlns:a14="http://schemas.microsoft.com/office/drawing/2010/main">
                <a:solidFill>
                  <a:srgbClr val="FFFFFF"/>
                </a:solidFill>
              </a14:hiddenFill>
            </a:ext>
          </a:extLst>
        </p:spPr>
      </p:pic>
      <p:sp>
        <p:nvSpPr>
          <p:cNvPr id="3" name="灯片编号占位符 2"/>
          <p:cNvSpPr>
            <a:spLocks noGrp="1"/>
          </p:cNvSpPr>
          <p:nvPr>
            <p:ph type="sldNum" sz="quarter" idx="12"/>
          </p:nvPr>
        </p:nvSpPr>
        <p:spPr/>
        <p:txBody>
          <a:bodyPr/>
          <a:lstStyle/>
          <a:p>
            <a:fld id="{B7BE97BF-1FB1-449F-A6D4-98AFA42D7209}" type="slidenum">
              <a:rPr lang="en-US" altLang="zh-CN" smtClean="0"/>
              <a:pPr/>
              <a:t>23</a:t>
            </a:fld>
            <a:endParaRPr lang="en-US" altLang="zh-CN"/>
          </a:p>
        </p:txBody>
      </p:sp>
      <p:sp>
        <p:nvSpPr>
          <p:cNvPr id="5" name="Title 4"/>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5238739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228600" y="1745865"/>
            <a:ext cx="20069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Test Data:</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TextBox 14"/>
          <p:cNvSpPr txBox="1"/>
          <p:nvPr/>
        </p:nvSpPr>
        <p:spPr>
          <a:xfrm>
            <a:off x="433538" y="2637655"/>
            <a:ext cx="8115300" cy="2677656"/>
          </a:xfrm>
          <a:prstGeom prst="rect">
            <a:avLst/>
          </a:prstGeom>
          <a:noFill/>
        </p:spPr>
        <p:txBody>
          <a:bodyPr wrap="square" rtlCol="0">
            <a:spAutoFit/>
          </a:bodyPr>
          <a:lstStyle/>
          <a:p>
            <a:pPr marL="285750" indent="-285750">
              <a:buFont typeface="Arial" panose="020B0604020202020204" pitchFamily="34" charset="0"/>
              <a:buChar char="•"/>
            </a:pPr>
            <a:r>
              <a:rPr lang="en-US" altLang="zh-CN" sz="2400" dirty="0" smtClean="0"/>
              <a:t>In the research, six sets of data are used to make the power output forecast.</a:t>
            </a:r>
          </a:p>
          <a:p>
            <a:pPr marL="285750" indent="-285750">
              <a:buFont typeface="Arial" panose="020B0604020202020204" pitchFamily="34" charset="0"/>
              <a:buChar char="•"/>
            </a:pPr>
            <a:r>
              <a:rPr lang="en-US" altLang="zh-CN" sz="2400" smtClean="0"/>
              <a:t>Three </a:t>
            </a:r>
            <a:r>
              <a:rPr lang="en-US" altLang="zh-CN" sz="2400" dirty="0" smtClean="0"/>
              <a:t>sets of data are from September 2013 and three are of Feb. 2013</a:t>
            </a:r>
          </a:p>
          <a:p>
            <a:pPr marL="285750" indent="-285750">
              <a:buFont typeface="Arial" panose="020B0604020202020204" pitchFamily="34" charset="0"/>
              <a:buChar char="•"/>
            </a:pPr>
            <a:r>
              <a:rPr lang="en-US" altLang="zh-CN" sz="2400" dirty="0" smtClean="0"/>
              <a:t>Wind data are of one day ahead and temperature data are from real recorded data because </a:t>
            </a:r>
            <a:r>
              <a:rPr lang="en-US" altLang="zh-CN" sz="2400" dirty="0"/>
              <a:t>lack of forecast temperature data</a:t>
            </a:r>
            <a:endParaRPr lang="zh-CN" altLang="en-US" sz="2400" dirty="0"/>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24</a:t>
            </a:fld>
            <a:endParaRPr lang="en-US" altLang="zh-CN"/>
          </a:p>
        </p:txBody>
      </p:sp>
    </p:spTree>
    <p:extLst>
      <p:ext uri="{BB962C8B-B14F-4D97-AF65-F5344CB8AC3E}">
        <p14:creationId xmlns:p14="http://schemas.microsoft.com/office/powerpoint/2010/main" val="4357203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Temperature data:</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25</a:t>
            </a:fld>
            <a:endParaRPr lang="en-US" altLang="zh-CN"/>
          </a:p>
        </p:txBody>
      </p:sp>
      <p:pic>
        <p:nvPicPr>
          <p:cNvPr id="9" name="Picture 8"/>
          <p:cNvPicPr>
            <a:picLocks noChangeAspect="1"/>
          </p:cNvPicPr>
          <p:nvPr/>
        </p:nvPicPr>
        <p:blipFill>
          <a:blip r:embed="rId3"/>
          <a:stretch>
            <a:fillRect/>
          </a:stretch>
        </p:blipFill>
        <p:spPr>
          <a:xfrm>
            <a:off x="1021080" y="1802370"/>
            <a:ext cx="7101840" cy="3848169"/>
          </a:xfrm>
          <a:prstGeom prst="rect">
            <a:avLst/>
          </a:prstGeom>
        </p:spPr>
      </p:pic>
    </p:spTree>
    <p:extLst>
      <p:ext uri="{BB962C8B-B14F-4D97-AF65-F5344CB8AC3E}">
        <p14:creationId xmlns:p14="http://schemas.microsoft.com/office/powerpoint/2010/main" val="2523873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Power prediction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Wind forecast data:</a:t>
            </a: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8" name="副标题 2"/>
          <p:cNvSpPr txBox="1">
            <a:spLocks/>
          </p:cNvSpPr>
          <p:nvPr/>
        </p:nvSpPr>
        <p:spPr>
          <a:xfrm>
            <a:off x="279090" y="2438400"/>
            <a:ext cx="52073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en-US" altLang="zh-CN" kern="0" dirty="0" smtClean="0">
              <a:latin typeface="Times New Roman" pitchFamily="18" charset="0"/>
              <a:cs typeface="Times New Roman" pitchFamily="18" charset="0"/>
            </a:endParaRPr>
          </a:p>
          <a:p>
            <a:pPr marL="0" indent="0">
              <a:buNone/>
            </a:pPr>
            <a:endParaRPr lang="en-US" altLang="zh-CN" kern="0" dirty="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26</a:t>
            </a:fld>
            <a:endParaRPr lang="en-US" altLang="zh-CN"/>
          </a:p>
        </p:txBody>
      </p:sp>
      <p:pic>
        <p:nvPicPr>
          <p:cNvPr id="4" name="Picture 3"/>
          <p:cNvPicPr>
            <a:picLocks noChangeAspect="1"/>
          </p:cNvPicPr>
          <p:nvPr/>
        </p:nvPicPr>
        <p:blipFill>
          <a:blip r:embed="rId3"/>
          <a:stretch>
            <a:fillRect/>
          </a:stretch>
        </p:blipFill>
        <p:spPr>
          <a:xfrm>
            <a:off x="838200" y="1997893"/>
            <a:ext cx="7467162" cy="4171265"/>
          </a:xfrm>
          <a:prstGeom prst="rect">
            <a:avLst/>
          </a:prstGeom>
        </p:spPr>
      </p:pic>
    </p:spTree>
    <p:extLst>
      <p:ext uri="{BB962C8B-B14F-4D97-AF65-F5344CB8AC3E}">
        <p14:creationId xmlns:p14="http://schemas.microsoft.com/office/powerpoint/2010/main" val="525907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Prediction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3878382"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Predict methods:</a:t>
            </a:r>
          </a:p>
          <a:p>
            <a:pPr marL="0" indent="0">
              <a:buNone/>
            </a:pPr>
            <a:endParaRPr lang="zh-CN" altLang="en-US" kern="0" dirty="0">
              <a:latin typeface="Times New Roman" pitchFamily="18" charset="0"/>
              <a:cs typeface="Times New Roman" pitchFamily="18" charset="0"/>
            </a:endParaRPr>
          </a:p>
        </p:txBody>
      </p:sp>
      <p:sp>
        <p:nvSpPr>
          <p:cNvPr id="3" name="Rectangle 19"/>
          <p:cNvSpPr>
            <a:spLocks noChangeArrowheads="1"/>
          </p:cNvSpPr>
          <p:nvPr/>
        </p:nvSpPr>
        <p:spPr bwMode="auto">
          <a:xfrm rot="10800000" flipV="1">
            <a:off x="356616" y="1814542"/>
            <a:ext cx="8330184"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lvl="0"/>
            <a:r>
              <a:rPr lang="en-US" altLang="zh-CN" sz="2400" dirty="0" smtClean="0">
                <a:solidFill>
                  <a:srgbClr val="00B0F0"/>
                </a:solidFill>
              </a:rPr>
              <a:t>Method 1</a:t>
            </a:r>
            <a:r>
              <a:rPr lang="en-US" altLang="zh-CN" sz="2400" dirty="0" smtClean="0"/>
              <a:t>: </a:t>
            </a:r>
            <a:r>
              <a:rPr lang="en-US" altLang="zh-CN" sz="2400" dirty="0"/>
              <a:t>prediction using weather forecast directly with manufacturer turbine production curve; </a:t>
            </a:r>
            <a:endParaRPr lang="en-US" altLang="zh-CN" sz="2400" dirty="0" smtClean="0"/>
          </a:p>
          <a:p>
            <a:pPr lvl="0"/>
            <a:r>
              <a:rPr lang="en-US" altLang="zh-CN" sz="2400" dirty="0" smtClean="0">
                <a:solidFill>
                  <a:srgbClr val="00B0F0"/>
                </a:solidFill>
              </a:rPr>
              <a:t>Method 2</a:t>
            </a:r>
            <a:r>
              <a:rPr lang="en-US" altLang="zh-CN" sz="2400" dirty="0" smtClean="0"/>
              <a:t>: </a:t>
            </a:r>
            <a:r>
              <a:rPr lang="en-US" altLang="zh-CN" sz="2400" dirty="0"/>
              <a:t>prediction using weather forecast directly with measured turbine production curve; </a:t>
            </a:r>
            <a:endParaRPr lang="en-US" altLang="zh-CN" sz="2400" dirty="0" smtClean="0"/>
          </a:p>
          <a:p>
            <a:pPr lvl="0"/>
            <a:r>
              <a:rPr lang="en-US" altLang="zh-CN" sz="2400" dirty="0" smtClean="0">
                <a:solidFill>
                  <a:srgbClr val="00B0F0"/>
                </a:solidFill>
              </a:rPr>
              <a:t>Method 3</a:t>
            </a:r>
            <a:r>
              <a:rPr lang="en-US" altLang="zh-CN" sz="2400" dirty="0" smtClean="0"/>
              <a:t>: </a:t>
            </a:r>
            <a:r>
              <a:rPr lang="en-US" altLang="zh-CN" sz="2400" dirty="0"/>
              <a:t>prediction using simulated wind speed from weather forecast data and manufacturer turbine production curve; </a:t>
            </a:r>
            <a:endParaRPr lang="en-US" altLang="zh-CN" sz="2400" dirty="0" smtClean="0"/>
          </a:p>
          <a:p>
            <a:pPr lvl="0"/>
            <a:r>
              <a:rPr lang="en-US" altLang="zh-CN" sz="2400" dirty="0" smtClean="0">
                <a:solidFill>
                  <a:srgbClr val="00B0F0"/>
                </a:solidFill>
              </a:rPr>
              <a:t>Method 4</a:t>
            </a:r>
            <a:r>
              <a:rPr lang="en-US" altLang="zh-CN" sz="2400" dirty="0" smtClean="0"/>
              <a:t>: </a:t>
            </a:r>
            <a:r>
              <a:rPr lang="en-US" altLang="zh-CN" sz="2400" dirty="0"/>
              <a:t>prediction using simulated wind speed from weather forecast and measured turbine production curve; </a:t>
            </a:r>
            <a:endParaRPr lang="en-US" altLang="zh-CN" sz="2400" dirty="0" smtClean="0"/>
          </a:p>
          <a:p>
            <a:pPr lvl="0"/>
            <a:r>
              <a:rPr lang="en-US" altLang="zh-CN" sz="2400" dirty="0" smtClean="0">
                <a:solidFill>
                  <a:srgbClr val="00B0F0"/>
                </a:solidFill>
              </a:rPr>
              <a:t>Method 5</a:t>
            </a:r>
            <a:r>
              <a:rPr lang="en-US" altLang="zh-CN" sz="2400" dirty="0" smtClean="0"/>
              <a:t>: </a:t>
            </a:r>
            <a:r>
              <a:rPr lang="en-US" altLang="zh-CN" sz="2400" dirty="0"/>
              <a:t>prediction using discrete weather forecast data and measured turbine production curve considering temperature effects.</a:t>
            </a:r>
            <a:endParaRPr kumimoji="0" lang="en-US" altLang="zh-CN" sz="2400" b="0" i="0" u="none" strike="noStrike" cap="none" normalizeH="0" baseline="0" dirty="0" smtClean="0">
              <a:ln>
                <a:noFill/>
              </a:ln>
              <a:solidFill>
                <a:schemeClr val="tx1"/>
              </a:solidFill>
              <a:effectLst/>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27</a:t>
            </a:fld>
            <a:endParaRPr lang="en-US" altLang="zh-CN"/>
          </a:p>
        </p:txBody>
      </p:sp>
    </p:spTree>
    <p:extLst>
      <p:ext uri="{BB962C8B-B14F-4D97-AF65-F5344CB8AC3E}">
        <p14:creationId xmlns:p14="http://schemas.microsoft.com/office/powerpoint/2010/main" val="6684687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Results</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8407710" cy="838200"/>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Experiment </a:t>
            </a:r>
            <a:r>
              <a:rPr lang="en-US" altLang="zh-CN" kern="0" dirty="0" smtClean="0">
                <a:latin typeface="Times New Roman" pitchFamily="18" charset="0"/>
                <a:cs typeface="Times New Roman" pitchFamily="18" charset="0"/>
              </a:rPr>
              <a:t>result of </a:t>
            </a:r>
            <a:r>
              <a:rPr lang="en-US" altLang="zh-CN" kern="0" dirty="0" smtClean="0">
                <a:latin typeface="Times New Roman" pitchFamily="18" charset="0"/>
                <a:cs typeface="Times New Roman" pitchFamily="18" charset="0"/>
              </a:rPr>
              <a:t>summer time:</a:t>
            </a:r>
          </a:p>
          <a:p>
            <a:pPr marL="0" indent="0">
              <a:buNone/>
            </a:pPr>
            <a:endParaRPr lang="zh-CN" altLang="en-US" kern="0" dirty="0">
              <a:latin typeface="Times New Roman" pitchFamily="18" charset="0"/>
              <a:cs typeface="Times New Roman" pitchFamily="18" charset="0"/>
            </a:endParaRPr>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28</a:t>
            </a:fld>
            <a:endParaRPr lang="en-US" altLang="zh-CN"/>
          </a:p>
        </p:txBody>
      </p:sp>
      <p:pic>
        <p:nvPicPr>
          <p:cNvPr id="7" name="Picture 6"/>
          <p:cNvPicPr>
            <a:picLocks noChangeAspect="1"/>
          </p:cNvPicPr>
          <p:nvPr/>
        </p:nvPicPr>
        <p:blipFill>
          <a:blip r:embed="rId3"/>
          <a:stretch>
            <a:fillRect/>
          </a:stretch>
        </p:blipFill>
        <p:spPr>
          <a:xfrm>
            <a:off x="126691" y="1935162"/>
            <a:ext cx="4521510" cy="2493388"/>
          </a:xfrm>
          <a:prstGeom prst="rect">
            <a:avLst/>
          </a:prstGeom>
        </p:spPr>
      </p:pic>
      <p:pic>
        <p:nvPicPr>
          <p:cNvPr id="8" name="Picture 7"/>
          <p:cNvPicPr>
            <a:picLocks noChangeAspect="1"/>
          </p:cNvPicPr>
          <p:nvPr/>
        </p:nvPicPr>
        <p:blipFill>
          <a:blip r:embed="rId4"/>
          <a:stretch>
            <a:fillRect/>
          </a:stretch>
        </p:blipFill>
        <p:spPr>
          <a:xfrm>
            <a:off x="4648201" y="1935162"/>
            <a:ext cx="4460971" cy="2505420"/>
          </a:xfrm>
          <a:prstGeom prst="rect">
            <a:avLst/>
          </a:prstGeom>
        </p:spPr>
      </p:pic>
      <p:pic>
        <p:nvPicPr>
          <p:cNvPr id="9" name="Picture 8"/>
          <p:cNvPicPr>
            <a:picLocks noChangeAspect="1"/>
          </p:cNvPicPr>
          <p:nvPr/>
        </p:nvPicPr>
        <p:blipFill>
          <a:blip r:embed="rId5"/>
          <a:stretch>
            <a:fillRect/>
          </a:stretch>
        </p:blipFill>
        <p:spPr>
          <a:xfrm>
            <a:off x="2667000" y="4440583"/>
            <a:ext cx="4143465" cy="2417417"/>
          </a:xfrm>
          <a:prstGeom prst="rect">
            <a:avLst/>
          </a:prstGeom>
        </p:spPr>
      </p:pic>
    </p:spTree>
    <p:extLst>
      <p:ext uri="{BB962C8B-B14F-4D97-AF65-F5344CB8AC3E}">
        <p14:creationId xmlns:p14="http://schemas.microsoft.com/office/powerpoint/2010/main" val="19956611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Results</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8407710" cy="838200"/>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Experiment </a:t>
            </a:r>
            <a:r>
              <a:rPr lang="en-US" altLang="zh-CN" kern="0" dirty="0" smtClean="0">
                <a:latin typeface="Times New Roman" pitchFamily="18" charset="0"/>
                <a:cs typeface="Times New Roman" pitchFamily="18" charset="0"/>
              </a:rPr>
              <a:t>result of winter </a:t>
            </a:r>
            <a:r>
              <a:rPr lang="en-US" altLang="zh-CN" kern="0" dirty="0" smtClean="0">
                <a:latin typeface="Times New Roman" pitchFamily="18" charset="0"/>
                <a:cs typeface="Times New Roman" pitchFamily="18" charset="0"/>
              </a:rPr>
              <a:t>time:</a:t>
            </a:r>
          </a:p>
          <a:p>
            <a:pPr marL="0" indent="0">
              <a:buNone/>
            </a:pPr>
            <a:endParaRPr lang="zh-CN" altLang="en-US" kern="0" dirty="0">
              <a:latin typeface="Times New Roman" pitchFamily="18" charset="0"/>
              <a:cs typeface="Times New Roman" pitchFamily="18" charset="0"/>
            </a:endParaRPr>
          </a:p>
        </p:txBody>
      </p:sp>
      <p:sp>
        <p:nvSpPr>
          <p:cNvPr id="3" name="灯片编号占位符 2"/>
          <p:cNvSpPr>
            <a:spLocks noGrp="1"/>
          </p:cNvSpPr>
          <p:nvPr>
            <p:ph type="sldNum" sz="quarter" idx="12"/>
          </p:nvPr>
        </p:nvSpPr>
        <p:spPr/>
        <p:txBody>
          <a:bodyPr/>
          <a:lstStyle/>
          <a:p>
            <a:fld id="{B7BE97BF-1FB1-449F-A6D4-98AFA42D7209}" type="slidenum">
              <a:rPr lang="en-US" altLang="zh-CN" smtClean="0"/>
              <a:pPr/>
              <a:t>29</a:t>
            </a:fld>
            <a:endParaRPr lang="en-US" altLang="zh-CN"/>
          </a:p>
        </p:txBody>
      </p:sp>
      <p:pic>
        <p:nvPicPr>
          <p:cNvPr id="2" name="Picture 1"/>
          <p:cNvPicPr>
            <a:picLocks noChangeAspect="1"/>
          </p:cNvPicPr>
          <p:nvPr/>
        </p:nvPicPr>
        <p:blipFill>
          <a:blip r:embed="rId3"/>
          <a:stretch>
            <a:fillRect/>
          </a:stretch>
        </p:blipFill>
        <p:spPr>
          <a:xfrm>
            <a:off x="126690" y="1800508"/>
            <a:ext cx="4205915" cy="2580351"/>
          </a:xfrm>
          <a:prstGeom prst="rect">
            <a:avLst/>
          </a:prstGeom>
        </p:spPr>
      </p:pic>
      <p:pic>
        <p:nvPicPr>
          <p:cNvPr id="4" name="Picture 3"/>
          <p:cNvPicPr>
            <a:picLocks noChangeAspect="1"/>
          </p:cNvPicPr>
          <p:nvPr/>
        </p:nvPicPr>
        <p:blipFill>
          <a:blip r:embed="rId4"/>
          <a:stretch>
            <a:fillRect/>
          </a:stretch>
        </p:blipFill>
        <p:spPr>
          <a:xfrm>
            <a:off x="4648200" y="1817402"/>
            <a:ext cx="4309713" cy="2546564"/>
          </a:xfrm>
          <a:prstGeom prst="rect">
            <a:avLst/>
          </a:prstGeom>
        </p:spPr>
      </p:pic>
      <p:pic>
        <p:nvPicPr>
          <p:cNvPr id="5" name="Picture 4"/>
          <p:cNvPicPr>
            <a:picLocks noChangeAspect="1"/>
          </p:cNvPicPr>
          <p:nvPr/>
        </p:nvPicPr>
        <p:blipFill>
          <a:blip r:embed="rId5"/>
          <a:stretch>
            <a:fillRect/>
          </a:stretch>
        </p:blipFill>
        <p:spPr>
          <a:xfrm>
            <a:off x="2511453" y="4414647"/>
            <a:ext cx="4121094" cy="2477041"/>
          </a:xfrm>
          <a:prstGeom prst="rect">
            <a:avLst/>
          </a:prstGeom>
        </p:spPr>
      </p:pic>
    </p:spTree>
    <p:extLst>
      <p:ext uri="{BB962C8B-B14F-4D97-AF65-F5344CB8AC3E}">
        <p14:creationId xmlns:p14="http://schemas.microsoft.com/office/powerpoint/2010/main" val="123925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zh-CN" dirty="0" smtClean="0">
                <a:ea typeface="宋体" charset="-122"/>
              </a:rPr>
              <a:t>Research Motivation</a:t>
            </a:r>
            <a:endParaRPr lang="en-US" altLang="zh-CN" dirty="0">
              <a:ea typeface="宋体" charset="-122"/>
            </a:endParaRPr>
          </a:p>
        </p:txBody>
      </p:sp>
      <p:sp>
        <p:nvSpPr>
          <p:cNvPr id="80899" name="Rectangle 3"/>
          <p:cNvSpPr>
            <a:spLocks noGrp="1" noChangeArrowheads="1"/>
          </p:cNvSpPr>
          <p:nvPr>
            <p:ph type="body" idx="1"/>
          </p:nvPr>
        </p:nvSpPr>
        <p:spPr>
          <a:xfrm>
            <a:off x="381000" y="1600201"/>
            <a:ext cx="8229600" cy="762000"/>
          </a:xfrm>
        </p:spPr>
        <p:txBody>
          <a:bodyPr/>
          <a:lstStyle/>
          <a:p>
            <a:pPr>
              <a:lnSpc>
                <a:spcPct val="80000"/>
              </a:lnSpc>
            </a:pPr>
            <a:r>
              <a:rPr lang="en-US" altLang="zh-CN" b="1" dirty="0" smtClean="0">
                <a:ea typeface="宋体" charset="-122"/>
              </a:rPr>
              <a:t>What is Distributed generation (DG)?</a:t>
            </a:r>
            <a:endParaRPr lang="en-US" altLang="zh-CN" b="1" dirty="0">
              <a:ea typeface="宋体" charset="-122"/>
            </a:endParaRPr>
          </a:p>
          <a:p>
            <a:pPr marL="457200" lvl="1" indent="0">
              <a:lnSpc>
                <a:spcPct val="80000"/>
              </a:lnSpc>
              <a:buNone/>
            </a:pPr>
            <a:endParaRPr lang="en-US" altLang="zh-CN" b="1" dirty="0" smtClean="0">
              <a:ea typeface="宋体" charset="-122"/>
            </a:endParaRPr>
          </a:p>
          <a:p>
            <a:pPr marL="457200" lvl="1" indent="0">
              <a:lnSpc>
                <a:spcPct val="80000"/>
              </a:lnSpc>
              <a:buNone/>
            </a:pPr>
            <a:endParaRPr lang="en-US" altLang="zh-CN" sz="2000" dirty="0" smtClean="0">
              <a:solidFill>
                <a:schemeClr val="tx2"/>
              </a:solidFill>
              <a:ea typeface="宋体" charset="-122"/>
            </a:endParaRPr>
          </a:p>
          <a:p>
            <a:pPr marL="457200" lvl="1" indent="0">
              <a:lnSpc>
                <a:spcPct val="80000"/>
              </a:lnSpc>
              <a:buNone/>
            </a:pP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a:p>
            <a:pPr marL="457200" lvl="1" indent="0">
              <a:lnSpc>
                <a:spcPct val="80000"/>
              </a:lnSpc>
              <a:buNone/>
            </a:pP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3</a:t>
            </a:fld>
            <a:endParaRPr lang="en-US" altLang="zh-CN"/>
          </a:p>
        </p:txBody>
      </p:sp>
      <p:sp>
        <p:nvSpPr>
          <p:cNvPr id="3" name="TextBox 2"/>
          <p:cNvSpPr txBox="1"/>
          <p:nvPr/>
        </p:nvSpPr>
        <p:spPr>
          <a:xfrm>
            <a:off x="18448" y="2239963"/>
            <a:ext cx="8610600" cy="1569660"/>
          </a:xfrm>
          <a:prstGeom prst="rect">
            <a:avLst/>
          </a:prstGeom>
          <a:noFill/>
        </p:spPr>
        <p:txBody>
          <a:bodyPr wrap="square" rtlCol="0">
            <a:spAutoFit/>
          </a:bodyPr>
          <a:lstStyle/>
          <a:p>
            <a:pPr lvl="1" algn="just">
              <a:lnSpc>
                <a:spcPct val="80000"/>
              </a:lnSpc>
            </a:pPr>
            <a:r>
              <a:rPr lang="en-US" altLang="zh-CN" sz="2400" dirty="0">
                <a:solidFill>
                  <a:srgbClr val="FF0000"/>
                </a:solidFill>
              </a:rPr>
              <a:t>Distributed generation</a:t>
            </a:r>
            <a:r>
              <a:rPr lang="en-US" altLang="zh-CN" sz="2400" dirty="0"/>
              <a:t> (DG), also known as </a:t>
            </a:r>
            <a:r>
              <a:rPr lang="en-US" altLang="zh-CN" sz="2400" dirty="0">
                <a:solidFill>
                  <a:srgbClr val="FF0000"/>
                </a:solidFill>
              </a:rPr>
              <a:t>on-site generation</a:t>
            </a:r>
            <a:r>
              <a:rPr lang="en-US" altLang="zh-CN" sz="2400" dirty="0"/>
              <a:t>, </a:t>
            </a:r>
            <a:r>
              <a:rPr lang="en-US" altLang="zh-CN" sz="2400" dirty="0">
                <a:solidFill>
                  <a:srgbClr val="FF0000"/>
                </a:solidFill>
              </a:rPr>
              <a:t>distributed resources</a:t>
            </a:r>
            <a:r>
              <a:rPr lang="en-US" altLang="zh-CN" sz="2400" dirty="0"/>
              <a:t> (DR), </a:t>
            </a:r>
            <a:r>
              <a:rPr lang="en-US" altLang="zh-CN" sz="2400" dirty="0">
                <a:solidFill>
                  <a:srgbClr val="FF0000"/>
                </a:solidFill>
              </a:rPr>
              <a:t>distributed energy resources</a:t>
            </a:r>
            <a:r>
              <a:rPr lang="en-US" altLang="zh-CN" sz="2400" dirty="0"/>
              <a:t> (DER) or </a:t>
            </a:r>
            <a:r>
              <a:rPr lang="en-US" altLang="zh-CN" sz="2400" dirty="0">
                <a:solidFill>
                  <a:srgbClr val="FF0000"/>
                </a:solidFill>
              </a:rPr>
              <a:t>dispersed power </a:t>
            </a:r>
            <a:r>
              <a:rPr lang="en-US" altLang="zh-CN" sz="2400" dirty="0"/>
              <a:t>(DP) is the use of small-scale power generation technologies located close to the load being served.</a:t>
            </a:r>
            <a:endParaRPr lang="en-US" altLang="zh-CN" sz="2400" dirty="0">
              <a:solidFill>
                <a:schemeClr val="tx2"/>
              </a:solidFill>
              <a:ea typeface="宋体" charset="-122"/>
            </a:endParaRPr>
          </a:p>
        </p:txBody>
      </p:sp>
      <p:sp>
        <p:nvSpPr>
          <p:cNvPr id="7" name="Rectangle 3"/>
          <p:cNvSpPr txBox="1">
            <a:spLocks noChangeArrowheads="1"/>
          </p:cNvSpPr>
          <p:nvPr/>
        </p:nvSpPr>
        <p:spPr bwMode="auto">
          <a:xfrm>
            <a:off x="152400" y="4030285"/>
            <a:ext cx="8229600" cy="83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a:lnSpc>
                <a:spcPct val="80000"/>
              </a:lnSpc>
            </a:pPr>
            <a:r>
              <a:rPr lang="en-US" altLang="zh-CN" b="1" kern="0" dirty="0" smtClean="0">
                <a:ea typeface="宋体" charset="-122"/>
              </a:rPr>
              <a:t>What is advantages of Distributed generation (DG)?</a:t>
            </a:r>
          </a:p>
          <a:p>
            <a:pPr marL="457200" lvl="1" indent="0" algn="just">
              <a:lnSpc>
                <a:spcPct val="80000"/>
              </a:lnSpc>
              <a:buFont typeface="Wingdings" pitchFamily="2" charset="2"/>
              <a:buNone/>
            </a:pPr>
            <a:endParaRPr lang="en-US" altLang="zh-CN" b="1" kern="0" dirty="0">
              <a:ea typeface="宋体" charset="-122"/>
            </a:endParaRPr>
          </a:p>
          <a:p>
            <a:pPr marL="457200" lvl="1" indent="0" algn="just">
              <a:lnSpc>
                <a:spcPct val="80000"/>
              </a:lnSpc>
              <a:buFont typeface="Wingdings" pitchFamily="2" charset="2"/>
              <a:buNone/>
            </a:pPr>
            <a:r>
              <a:rPr lang="en-US" altLang="zh-CN" kern="0" dirty="0" smtClean="0"/>
              <a:t>For some facilities, DG can </a:t>
            </a:r>
            <a:r>
              <a:rPr lang="en-US" altLang="zh-CN" kern="0" dirty="0" smtClean="0">
                <a:solidFill>
                  <a:srgbClr val="FF0000"/>
                </a:solidFill>
              </a:rPr>
              <a:t>lower costs</a:t>
            </a:r>
            <a:r>
              <a:rPr lang="en-US" altLang="zh-CN" kern="0" dirty="0" smtClean="0"/>
              <a:t>, </a:t>
            </a:r>
            <a:r>
              <a:rPr lang="en-US" altLang="zh-CN" kern="0" dirty="0" smtClean="0">
                <a:solidFill>
                  <a:srgbClr val="FF0000"/>
                </a:solidFill>
              </a:rPr>
              <a:t>improve reliability</a:t>
            </a:r>
            <a:r>
              <a:rPr lang="en-US" altLang="zh-CN" kern="0" dirty="0" smtClean="0"/>
              <a:t> and </a:t>
            </a:r>
            <a:r>
              <a:rPr lang="en-US" altLang="zh-CN" kern="0" dirty="0" smtClean="0">
                <a:solidFill>
                  <a:srgbClr val="FF0000"/>
                </a:solidFill>
              </a:rPr>
              <a:t>reduce emissions</a:t>
            </a:r>
            <a:r>
              <a:rPr lang="en-US" altLang="zh-CN" kern="0" dirty="0" smtClean="0"/>
              <a:t>. DG may also </a:t>
            </a:r>
            <a:r>
              <a:rPr lang="en-US" altLang="zh-CN" kern="0" dirty="0" smtClean="0">
                <a:solidFill>
                  <a:srgbClr val="FF0000"/>
                </a:solidFill>
              </a:rPr>
              <a:t>add redundancy that increases grid security</a:t>
            </a:r>
            <a:r>
              <a:rPr lang="en-US" altLang="zh-CN" kern="0" dirty="0" smtClean="0"/>
              <a:t>.</a:t>
            </a:r>
            <a:r>
              <a:rPr lang="en-US" altLang="zh-CN" sz="3200" kern="0" dirty="0" smtClean="0"/>
              <a:t>  </a:t>
            </a:r>
            <a:r>
              <a:rPr lang="en-US" altLang="zh-CN" sz="2000" kern="0" dirty="0" smtClean="0">
                <a:ea typeface="宋体" charset="-122"/>
              </a:rPr>
              <a:t/>
            </a:r>
            <a:br>
              <a:rPr lang="en-US" altLang="zh-CN" sz="2000" kern="0" dirty="0" smtClean="0">
                <a:ea typeface="宋体" charset="-122"/>
              </a:rPr>
            </a:br>
            <a:endParaRPr lang="en-US" altLang="zh-CN" sz="2000" kern="0" dirty="0" smtClean="0">
              <a:ea typeface="宋体" charset="-122"/>
            </a:endParaRPr>
          </a:p>
          <a:p>
            <a:pPr marL="457200" lvl="1" indent="0">
              <a:lnSpc>
                <a:spcPct val="80000"/>
              </a:lnSpc>
              <a:buFont typeface="Wingdings" pitchFamily="2" charset="2"/>
              <a:buNone/>
            </a:pPr>
            <a:endParaRPr lang="en-US" altLang="zh-CN" sz="2000" kern="0" dirty="0" smtClean="0">
              <a:solidFill>
                <a:schemeClr val="tx2"/>
              </a:solidFill>
              <a:ea typeface="宋体" charset="-122"/>
            </a:endParaRPr>
          </a:p>
          <a:p>
            <a:pPr lvl="1">
              <a:lnSpc>
                <a:spcPct val="80000"/>
              </a:lnSpc>
            </a:pPr>
            <a:endParaRPr lang="en-US" altLang="zh-CN" sz="2000" kern="0" dirty="0" smtClean="0">
              <a:solidFill>
                <a:schemeClr val="tx2"/>
              </a:solidFill>
              <a:ea typeface="宋体" charset="-122"/>
            </a:endParaRPr>
          </a:p>
          <a:p>
            <a:pPr lvl="1">
              <a:lnSpc>
                <a:spcPct val="80000"/>
              </a:lnSpc>
            </a:pPr>
            <a:endParaRPr lang="en-US" altLang="zh-CN" sz="2000" kern="0" dirty="0">
              <a:solidFill>
                <a:schemeClr val="tx2"/>
              </a:solidFill>
              <a:ea typeface="宋体"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Results</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8712510" cy="609600"/>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Experiment result of summer time:</a:t>
            </a:r>
          </a:p>
          <a:p>
            <a:pPr marL="0" indent="0">
              <a:buNone/>
            </a:pPr>
            <a:endParaRPr lang="zh-CN" altLang="en-US" kern="0" dirty="0">
              <a:latin typeface="Times New Roman" pitchFamily="18" charset="0"/>
              <a:cs typeface="Times New Roman" pitchFamily="18" charset="0"/>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30</a:t>
            </a:fld>
            <a:endParaRPr lang="en-US" altLang="zh-CN"/>
          </a:p>
        </p:txBody>
      </p:sp>
      <p:sp>
        <p:nvSpPr>
          <p:cNvPr id="4" name="Rectangle 1"/>
          <p:cNvSpPr>
            <a:spLocks noChangeArrowheads="1"/>
          </p:cNvSpPr>
          <p:nvPr/>
        </p:nvSpPr>
        <p:spPr bwMode="auto">
          <a:xfrm>
            <a:off x="228600" y="2076968"/>
            <a:ext cx="8686800"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It is observed that predict use Method 4, i.e., prediction using simulated wind speed from weather forecast and measured turbine production curve, gives best result with an overall less than 3% from real power production. This method is about 10% more accurate than Method 2, i.e., prediction by directly using weather forecast.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This method is also more accurate than Method (5), which considers both wind speed and temperature. </a:t>
            </a:r>
            <a:endParaRPr kumimoji="0" lang="en-US" altLang="zh-CN" sz="2000" b="0" i="0" u="none" strike="noStrike" cap="none" normalizeH="0" baseline="0" dirty="0" smtClean="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Energy production prediction directly using manufacturer production curve and weather forecast data (Method 1) is </a:t>
            </a:r>
            <a:r>
              <a:rPr kumimoji="0" lang="en-US" altLang="zh-CN" sz="2000" b="0" i="0" strike="noStrike" cap="none" normalizeH="0" baseline="0" dirty="0" smtClean="0">
                <a:ln>
                  <a:noFill/>
                </a:ln>
                <a:effectLst/>
                <a:latin typeface="Times New Roman" panose="02020603050405020304" pitchFamily="18" charset="0"/>
                <a:ea typeface="宋体" panose="02010600030101010101" pitchFamily="2" charset="-122"/>
                <a:cs typeface="Times New Roman" panose="02020603050405020304" pitchFamily="18" charset="0"/>
              </a:rPr>
              <a:t>unsatisfactory, </a:t>
            </a: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whi</a:t>
            </a:r>
            <a:r>
              <a:rPr kumimoji="0" lang="en-US" altLang="zh-CN" sz="2000" b="0" i="0" strike="noStrike" cap="none" normalizeH="0" baseline="0" dirty="0" smtClean="0">
                <a:ln>
                  <a:noFill/>
                </a:ln>
                <a:effectLst/>
                <a:latin typeface="Times New Roman" panose="02020603050405020304" pitchFamily="18" charset="0"/>
                <a:ea typeface="宋体" panose="02010600030101010101" pitchFamily="2" charset="-122"/>
                <a:cs typeface="Times New Roman" panose="02020603050405020304" pitchFamily="18" charset="0"/>
              </a:rPr>
              <a:t>ch resulted in over 60% difference </a:t>
            </a:r>
            <a:r>
              <a:rPr kumimoji="0" lang="en-US" altLang="zh-CN" sz="2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from actual energy production. Using simulated weather data from weather forecast data improved the accuracy, but still more than 30% difference.</a:t>
            </a:r>
            <a:endParaRPr kumimoji="0" lang="en-US" altLang="zh-CN"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60482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Results</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8712510" cy="609600"/>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Experiment result of winter time:</a:t>
            </a:r>
          </a:p>
          <a:p>
            <a:pPr marL="0" indent="0">
              <a:buNone/>
            </a:pPr>
            <a:endParaRPr lang="zh-CN" altLang="en-US" kern="0" dirty="0">
              <a:latin typeface="Times New Roman" pitchFamily="18" charset="0"/>
              <a:cs typeface="Times New Roman" pitchFamily="18" charset="0"/>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31</a:t>
            </a:fld>
            <a:endParaRPr lang="en-US" altLang="zh-CN"/>
          </a:p>
        </p:txBody>
      </p:sp>
      <p:sp>
        <p:nvSpPr>
          <p:cNvPr id="4" name="Rectangle 1"/>
          <p:cNvSpPr>
            <a:spLocks noChangeArrowheads="1"/>
          </p:cNvSpPr>
          <p:nvPr/>
        </p:nvSpPr>
        <p:spPr bwMode="auto">
          <a:xfrm>
            <a:off x="228600" y="2362200"/>
            <a:ext cx="86868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lvl="0" indent="-285750" eaLnBrk="0" hangingPunct="0">
              <a:buFont typeface="Arial" panose="020B0604020202020204" pitchFamily="34" charset="0"/>
              <a:buChar char="•"/>
            </a:pP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Winter data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illustrates that the most accurate method is the use of simulated wind speed and manufacture curve which is overall 3% more accurate than predict directly using manufacture curve and weather forecast. </a:t>
            </a:r>
            <a:endPar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endParaRPr>
          </a:p>
          <a:p>
            <a:pPr marL="285750" lvl="0" indent="-285750" eaLnBrk="0" hangingPunct="0">
              <a:buFont typeface="Arial" panose="020B0604020202020204" pitchFamily="34" charset="0"/>
              <a:buChar char="•"/>
            </a:pP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Prediction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using discrete weather forecast data and simulation curve in this case shows overall 8% difference than real number. The reason for the inaccuracy of method (4) in cold weather is that the measured curve is based on lower wind speed. </a:t>
            </a: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In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such case, the manufacture curve is more accurate. </a:t>
            </a:r>
            <a:endPar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endParaRPr>
          </a:p>
          <a:p>
            <a:pPr marL="285750" lvl="0" indent="-285750" eaLnBrk="0" hangingPunct="0">
              <a:buFont typeface="Arial" panose="020B0604020202020204" pitchFamily="34" charset="0"/>
              <a:buChar char="•"/>
            </a:pP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Method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(5), which considers both wind speed and temperature in this case is more accurate than method (4) but less accurate than method (3</a:t>
            </a: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40877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Results</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8712510" cy="609600"/>
          </a:xfrm>
          <a:prstGeom prst="rect">
            <a:avLst/>
          </a:prstGeom>
        </p:spPr>
        <p:txBody>
          <a:bodyPr>
            <a:normAutofit/>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Experiment result:</a:t>
            </a:r>
          </a:p>
          <a:p>
            <a:pPr marL="0" indent="0">
              <a:buNone/>
            </a:pPr>
            <a:endParaRPr lang="zh-CN" altLang="en-US" kern="0" dirty="0">
              <a:latin typeface="Times New Roman" pitchFamily="18" charset="0"/>
              <a:cs typeface="Times New Roman" pitchFamily="18" charset="0"/>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32</a:t>
            </a:fld>
            <a:endParaRPr lang="en-US" altLang="zh-CN"/>
          </a:p>
        </p:txBody>
      </p:sp>
      <p:sp>
        <p:nvSpPr>
          <p:cNvPr id="4" name="Rectangle 1"/>
          <p:cNvSpPr>
            <a:spLocks noChangeArrowheads="1"/>
          </p:cNvSpPr>
          <p:nvPr/>
        </p:nvSpPr>
        <p:spPr bwMode="auto">
          <a:xfrm>
            <a:off x="139545" y="2251214"/>
            <a:ext cx="86868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lvl="0" indent="-285750" eaLnBrk="0" hangingPunct="0">
              <a:buFont typeface="Arial" panose="020B0604020202020204" pitchFamily="34" charset="0"/>
              <a:buChar char="•"/>
            </a:pPr>
            <a:r>
              <a:rPr lang="en-US" altLang="zh-CN" sz="2000" dirty="0" smtClean="0">
                <a:latin typeface="Times New Roman" panose="02020603050405020304" pitchFamily="18" charset="0"/>
                <a:ea typeface="宋体" panose="02010600030101010101" pitchFamily="2" charset="-122"/>
                <a:cs typeface="Times New Roman" panose="02020603050405020304" pitchFamily="18" charset="0"/>
              </a:rPr>
              <a:t>Method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(5) in both Table 8 and Table 9 takes wind speed and temperature into consideration. It is the second accurate way in both warm and cold weather however not the most accurate way. This might be due to the reason that the ambient temperature also affects the efficiency of the wind turbine. Another reason is because the curve was simulated mainly based on lower wind speed level while the average wind speed is relatively high in the three chosen days.</a:t>
            </a:r>
          </a:p>
        </p:txBody>
      </p:sp>
    </p:spTree>
    <p:extLst>
      <p:ext uri="{BB962C8B-B14F-4D97-AF65-F5344CB8AC3E}">
        <p14:creationId xmlns:p14="http://schemas.microsoft.com/office/powerpoint/2010/main" val="2142176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Conclusion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26690" y="1295400"/>
            <a:ext cx="8712510" cy="5334000"/>
          </a:xfrm>
          <a:prstGeom prst="rect">
            <a:avLst/>
          </a:prstGeom>
        </p:spPr>
        <p:txBody>
          <a:bodyPr>
            <a:normAutofit fontScale="85000"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lvl="0" indent="0" hangingPunct="0">
              <a:buNone/>
            </a:pPr>
            <a:r>
              <a:rPr lang="en-US" altLang="zh-CN" kern="0" dirty="0" smtClean="0">
                <a:latin typeface="Times New Roman" pitchFamily="18" charset="0"/>
                <a:cs typeface="Times New Roman" pitchFamily="18" charset="0"/>
              </a:rPr>
              <a:t>Conclusion:</a:t>
            </a:r>
          </a:p>
          <a:p>
            <a:pPr lvl="0" hangingPunct="0"/>
            <a:r>
              <a:rPr lang="en-US" altLang="zh-CN" dirty="0" smtClean="0">
                <a:latin typeface="Times New Roman" panose="02020603050405020304" pitchFamily="18" charset="0"/>
                <a:cs typeface="Times New Roman" panose="02020603050405020304" pitchFamily="18" charset="0"/>
              </a:rPr>
              <a:t>The </a:t>
            </a:r>
            <a:r>
              <a:rPr lang="en-US" altLang="zh-CN" dirty="0">
                <a:latin typeface="Times New Roman" panose="02020603050405020304" pitchFamily="18" charset="0"/>
                <a:cs typeface="Times New Roman" panose="02020603050405020304" pitchFamily="18" charset="0"/>
              </a:rPr>
              <a:t>power output curve of a single wind turbine is different under different temperature. In a certain range, the power output and temperature has a inverse relationship at same wind speed, i.e. the power output is higher under lower temperature at same wind speed.</a:t>
            </a:r>
            <a:endParaRPr lang="zh-CN" altLang="zh-CN" dirty="0">
              <a:latin typeface="Times New Roman" panose="02020603050405020304" pitchFamily="18" charset="0"/>
              <a:cs typeface="Times New Roman" panose="02020603050405020304" pitchFamily="18" charset="0"/>
            </a:endParaRPr>
          </a:p>
          <a:p>
            <a:pPr lvl="0" hangingPunct="0"/>
            <a:r>
              <a:rPr lang="en-US" altLang="zh-CN" dirty="0">
                <a:latin typeface="Times New Roman" panose="02020603050405020304" pitchFamily="18" charset="0"/>
                <a:cs typeface="Times New Roman" panose="02020603050405020304" pitchFamily="18" charset="0"/>
              </a:rPr>
              <a:t>In order to increase the accuracy of wind power predicts, different power curve should be used around the year. In this study, the manufacture power curve is more accurate to use in winter and simulation curve is more accurate to use in summer time. </a:t>
            </a:r>
            <a:endParaRPr lang="zh-CN" altLang="zh-CN" dirty="0">
              <a:latin typeface="Times New Roman" panose="02020603050405020304" pitchFamily="18" charset="0"/>
              <a:cs typeface="Times New Roman" panose="02020603050405020304" pitchFamily="18" charset="0"/>
            </a:endParaRPr>
          </a:p>
          <a:p>
            <a:pPr lvl="0" hangingPunct="0"/>
            <a:r>
              <a:rPr lang="en-US" altLang="zh-CN" dirty="0">
                <a:latin typeface="Times New Roman" panose="02020603050405020304" pitchFamily="18" charset="0"/>
                <a:cs typeface="Times New Roman" panose="02020603050405020304" pitchFamily="18" charset="0"/>
              </a:rPr>
              <a:t>By comparing Method (1) and Method (3); Method (2) and Method (4), the discrete wind speed method developed in this research can increase the accuracy of energy forecast effectively. Using the simulation wind speed method shows great advantage than predict directly using weather forecast.</a:t>
            </a:r>
            <a:endParaRPr lang="zh-CN" altLang="zh-CN" dirty="0">
              <a:latin typeface="Times New Roman" panose="02020603050405020304" pitchFamily="18" charset="0"/>
              <a:cs typeface="Times New Roman" panose="02020603050405020304" pitchFamily="18" charset="0"/>
            </a:endParaRPr>
          </a:p>
          <a:p>
            <a:pPr marL="0" indent="0">
              <a:buNone/>
            </a:pPr>
            <a:endParaRPr lang="en-US" altLang="zh-CN" kern="0" dirty="0" smtClean="0">
              <a:latin typeface="Times New Roman" pitchFamily="18" charset="0"/>
              <a:cs typeface="Times New Roman" pitchFamily="18" charset="0"/>
            </a:endParaRPr>
          </a:p>
          <a:p>
            <a:pPr marL="0" indent="0">
              <a:buNone/>
            </a:pPr>
            <a:endParaRPr lang="zh-CN" altLang="en-US" kern="0" dirty="0">
              <a:latin typeface="Times New Roman" pitchFamily="18" charset="0"/>
              <a:cs typeface="Times New Roman" pitchFamily="18" charset="0"/>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33</a:t>
            </a:fld>
            <a:endParaRPr lang="en-US" altLang="zh-CN"/>
          </a:p>
        </p:txBody>
      </p:sp>
    </p:spTree>
    <p:extLst>
      <p:ext uri="{BB962C8B-B14F-4D97-AF65-F5344CB8AC3E}">
        <p14:creationId xmlns:p14="http://schemas.microsoft.com/office/powerpoint/2010/main" val="12582260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WordArt 3"/>
          <p:cNvSpPr>
            <a:spLocks noChangeArrowheads="1" noChangeShapeType="1" noTextEdit="1"/>
          </p:cNvSpPr>
          <p:nvPr/>
        </p:nvSpPr>
        <p:spPr bwMode="gray">
          <a:xfrm>
            <a:off x="609600" y="1481138"/>
            <a:ext cx="4800600" cy="609600"/>
          </a:xfrm>
          <a:prstGeom prst="rect">
            <a:avLst/>
          </a:prstGeom>
        </p:spPr>
        <p:txBody>
          <a:bodyPr wrap="none" fromWordArt="1">
            <a:prstTxWarp prst="textDeflate">
              <a:avLst>
                <a:gd name="adj" fmla="val 0"/>
              </a:avLst>
            </a:prstTxWarp>
          </a:bodyPr>
          <a:lstStyle/>
          <a:p>
            <a:pPr algn="ctr"/>
            <a:r>
              <a:rPr lang="en-US" altLang="zh-CN" sz="5400" b="1" kern="10">
                <a:ln w="19050">
                  <a:solidFill>
                    <a:schemeClr val="bg1"/>
                  </a:solidFill>
                  <a:round/>
                  <a:headEnd/>
                  <a:tailEnd/>
                </a:ln>
                <a:gradFill rotWithShape="1">
                  <a:gsLst>
                    <a:gs pos="0">
                      <a:schemeClr val="tx2"/>
                    </a:gs>
                    <a:gs pos="100000">
                      <a:schemeClr val="accent1"/>
                    </a:gs>
                  </a:gsLst>
                  <a:lin ang="5400000" scaled="1"/>
                </a:gradFill>
                <a:effectLst>
                  <a:outerShdw dist="35921" dir="2700000" algn="ctr" rotWithShape="0">
                    <a:schemeClr val="bg2">
                      <a:alpha val="50000"/>
                    </a:schemeClr>
                  </a:outerShdw>
                </a:effectLst>
                <a:latin typeface="Verdana"/>
                <a:ea typeface="Verdana"/>
                <a:cs typeface="Verdana"/>
              </a:rPr>
              <a:t>Thank You !</a:t>
            </a:r>
            <a:endParaRPr lang="zh-CN" altLang="en-US" sz="5400" b="1" kern="10">
              <a:ln w="19050">
                <a:solidFill>
                  <a:schemeClr val="bg1"/>
                </a:solidFill>
                <a:round/>
                <a:headEnd/>
                <a:tailEnd/>
              </a:ln>
              <a:gradFill rotWithShape="1">
                <a:gsLst>
                  <a:gs pos="0">
                    <a:schemeClr val="tx2"/>
                  </a:gs>
                  <a:gs pos="100000">
                    <a:schemeClr val="accent1"/>
                  </a:gs>
                </a:gsLst>
                <a:lin ang="5400000" scaled="1"/>
              </a:gradFill>
              <a:effectLst>
                <a:outerShdw dist="35921" dir="2700000" algn="ctr" rotWithShape="0">
                  <a:schemeClr val="bg2">
                    <a:alpha val="50000"/>
                  </a:schemeClr>
                </a:outerShdw>
              </a:effectLst>
              <a:latin typeface="Verdana"/>
              <a:cs typeface="Verdana"/>
            </a:endParaRPr>
          </a:p>
        </p:txBody>
      </p:sp>
      <p:pic>
        <p:nvPicPr>
          <p:cNvPr id="6"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228600"/>
            <a:ext cx="3086100" cy="762000"/>
          </a:xfrm>
          <a:prstGeom prst="rect">
            <a:avLst/>
          </a:prstGeom>
        </p:spPr>
      </p:pic>
      <p:pic>
        <p:nvPicPr>
          <p:cNvPr id="7" name="Picture 8" descr="可爱的风车"/>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737662" y="3505200"/>
            <a:ext cx="1626004" cy="1700808"/>
          </a:xfrm>
          <a:prstGeom prst="rect">
            <a:avLst/>
          </a:prstGeom>
          <a:noFill/>
          <a:extLst>
            <a:ext uri="{909E8E84-426E-40DD-AFC4-6F175D3DCCD1}">
              <a14:hiddenFill xmlns:a14="http://schemas.microsoft.com/office/drawing/2010/main">
                <a:solidFill>
                  <a:srgbClr val="FFFFFF"/>
                </a:solidFill>
              </a14:hiddenFill>
            </a:ext>
          </a:extLst>
        </p:spPr>
      </p:pic>
      <p:sp>
        <p:nvSpPr>
          <p:cNvPr id="2" name="灯片编号占位符 1"/>
          <p:cNvSpPr>
            <a:spLocks noGrp="1"/>
          </p:cNvSpPr>
          <p:nvPr>
            <p:ph type="sldNum" sz="quarter" idx="4"/>
          </p:nvPr>
        </p:nvSpPr>
        <p:spPr/>
        <p:txBody>
          <a:bodyPr/>
          <a:lstStyle/>
          <a:p>
            <a:fld id="{99D7A005-48F9-4933-9A4C-72CE4E120E03}" type="slidenum">
              <a:rPr lang="en-US" altLang="zh-CN" smtClean="0"/>
              <a:pPr/>
              <a:t>34</a:t>
            </a:fld>
            <a:endParaRPr lang="en-US" altLang="zh-C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zh-CN" dirty="0" smtClean="0">
                <a:ea typeface="宋体" charset="-122"/>
              </a:rPr>
              <a:t>Research Motivation</a:t>
            </a:r>
            <a:endParaRPr lang="en-US" altLang="zh-CN" dirty="0">
              <a:ea typeface="宋体"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4</a:t>
            </a:fld>
            <a:endParaRPr lang="en-US" altLang="zh-CN"/>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82882"/>
            <a:ext cx="9153625" cy="5689924"/>
          </a:xfrm>
          <a:prstGeom prst="rect">
            <a:avLst/>
          </a:prstGeom>
        </p:spPr>
      </p:pic>
    </p:spTree>
    <p:extLst>
      <p:ext uri="{BB962C8B-B14F-4D97-AF65-F5344CB8AC3E}">
        <p14:creationId xmlns:p14="http://schemas.microsoft.com/office/powerpoint/2010/main" val="1983643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zh-CN" dirty="0" smtClean="0">
                <a:ea typeface="宋体" charset="-122"/>
              </a:rPr>
              <a:t>Research Motivation</a:t>
            </a:r>
            <a:endParaRPr lang="en-US" altLang="zh-CN" dirty="0">
              <a:ea typeface="宋体" charset="-122"/>
            </a:endParaRPr>
          </a:p>
        </p:txBody>
      </p:sp>
      <p:sp>
        <p:nvSpPr>
          <p:cNvPr id="80899" name="Rectangle 3"/>
          <p:cNvSpPr>
            <a:spLocks noGrp="1" noChangeArrowheads="1"/>
          </p:cNvSpPr>
          <p:nvPr>
            <p:ph type="body" idx="1"/>
          </p:nvPr>
        </p:nvSpPr>
        <p:spPr>
          <a:xfrm>
            <a:off x="381000" y="1600201"/>
            <a:ext cx="8229600" cy="685800"/>
          </a:xfrm>
        </p:spPr>
        <p:txBody>
          <a:bodyPr/>
          <a:lstStyle/>
          <a:p>
            <a:pPr>
              <a:lnSpc>
                <a:spcPct val="80000"/>
              </a:lnSpc>
            </a:pPr>
            <a:r>
              <a:rPr lang="en-US" altLang="zh-CN" b="1" dirty="0" smtClean="0">
                <a:ea typeface="宋体" charset="-122"/>
              </a:rPr>
              <a:t>What is </a:t>
            </a:r>
            <a:r>
              <a:rPr lang="en-US" altLang="zh-CN" b="1" dirty="0" smtClean="0">
                <a:ea typeface="宋体" charset="-122"/>
              </a:rPr>
              <a:t>current situation of Distributed wind turbines?</a:t>
            </a:r>
            <a:endParaRPr lang="en-US" altLang="zh-CN" b="1" dirty="0">
              <a:ea typeface="宋体" charset="-122"/>
            </a:endParaRPr>
          </a:p>
          <a:p>
            <a:pPr marL="457200" lvl="1" indent="0">
              <a:lnSpc>
                <a:spcPct val="80000"/>
              </a:lnSpc>
              <a:buNone/>
            </a:pPr>
            <a:endParaRPr lang="en-US" altLang="zh-CN" b="1" dirty="0" smtClean="0">
              <a:ea typeface="宋体" charset="-122"/>
            </a:endParaRPr>
          </a:p>
          <a:p>
            <a:pPr marL="457200" lvl="1" indent="0">
              <a:lnSpc>
                <a:spcPct val="80000"/>
              </a:lnSpc>
              <a:buNone/>
            </a:pPr>
            <a:endParaRPr lang="en-US" altLang="zh-CN" sz="2000" dirty="0" smtClean="0">
              <a:solidFill>
                <a:schemeClr val="tx2"/>
              </a:solidFill>
              <a:ea typeface="宋体" charset="-122"/>
            </a:endParaRPr>
          </a:p>
          <a:p>
            <a:pPr marL="457200" lvl="1" indent="0">
              <a:lnSpc>
                <a:spcPct val="80000"/>
              </a:lnSpc>
              <a:buNone/>
            </a:pPr>
            <a:endParaRPr lang="en-US" altLang="zh-CN" sz="2000" dirty="0">
              <a:solidFill>
                <a:schemeClr val="tx2"/>
              </a:solidFill>
              <a:ea typeface="宋体" charset="-122"/>
            </a:endParaRPr>
          </a:p>
          <a:p>
            <a:pPr marL="457200" lvl="1" indent="0">
              <a:lnSpc>
                <a:spcPct val="80000"/>
              </a:lnSpc>
              <a:buNone/>
            </a:pPr>
            <a:r>
              <a:rPr lang="en-US" altLang="zh-CN" sz="2000" dirty="0">
                <a:solidFill>
                  <a:schemeClr val="tx2"/>
                </a:solidFill>
                <a:ea typeface="宋体" charset="-122"/>
              </a:rPr>
              <a:t/>
            </a:r>
            <a:br>
              <a:rPr lang="en-US" altLang="zh-CN" sz="2000" dirty="0">
                <a:solidFill>
                  <a:schemeClr val="tx2"/>
                </a:solidFill>
                <a:ea typeface="宋体" charset="-122"/>
              </a:rPr>
            </a:b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a:p>
            <a:pPr marL="457200" lvl="1" indent="0">
              <a:lnSpc>
                <a:spcPct val="80000"/>
              </a:lnSpc>
              <a:buNone/>
            </a:pPr>
            <a:endParaRPr lang="en-US" altLang="zh-CN" sz="2000" dirty="0">
              <a:solidFill>
                <a:schemeClr val="tx2"/>
              </a:solidFill>
              <a:ea typeface="宋体"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5</a:t>
            </a:fld>
            <a:endParaRPr lang="en-US" altLang="zh-CN"/>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00" y="3594267"/>
            <a:ext cx="6629400" cy="3217819"/>
          </a:xfrm>
          <a:prstGeom prst="rect">
            <a:avLst/>
          </a:prstGeom>
        </p:spPr>
      </p:pic>
      <p:sp>
        <p:nvSpPr>
          <p:cNvPr id="4" name="Rectangle 3"/>
          <p:cNvSpPr/>
          <p:nvPr/>
        </p:nvSpPr>
        <p:spPr>
          <a:xfrm>
            <a:off x="-31282" y="2521060"/>
            <a:ext cx="8641882" cy="1077218"/>
          </a:xfrm>
          <a:prstGeom prst="rect">
            <a:avLst/>
          </a:prstGeom>
        </p:spPr>
        <p:txBody>
          <a:bodyPr wrap="square">
            <a:spAutoFit/>
          </a:bodyPr>
          <a:lstStyle/>
          <a:p>
            <a:pPr lvl="1">
              <a:lnSpc>
                <a:spcPct val="80000"/>
              </a:lnSpc>
            </a:pPr>
            <a:r>
              <a:rPr lang="en-US" altLang="zh-CN" sz="2000" dirty="0"/>
              <a:t>In 2013, 30.4 megawatts </a:t>
            </a:r>
            <a:r>
              <a:rPr lang="en-US" altLang="zh-CN" sz="2000" dirty="0" smtClean="0"/>
              <a:t>(</a:t>
            </a:r>
            <a:r>
              <a:rPr lang="en-US" altLang="zh-CN" sz="2000" dirty="0"/>
              <a:t>MW) of new distributed </a:t>
            </a:r>
            <a:r>
              <a:rPr lang="en-US" altLang="zh-CN" sz="2000" dirty="0" smtClean="0"/>
              <a:t>wind capacity </a:t>
            </a:r>
            <a:r>
              <a:rPr lang="en-US" altLang="zh-CN" sz="2000" dirty="0"/>
              <a:t>was added, </a:t>
            </a:r>
            <a:r>
              <a:rPr lang="en-US" altLang="zh-CN" sz="2000" dirty="0" smtClean="0"/>
              <a:t>representing </a:t>
            </a:r>
            <a:r>
              <a:rPr lang="en-US" altLang="zh-CN" sz="2000" dirty="0"/>
              <a:t>nearly 2,700 </a:t>
            </a:r>
            <a:r>
              <a:rPr lang="en-US" altLang="zh-CN" sz="2000" dirty="0" smtClean="0"/>
              <a:t>units </a:t>
            </a:r>
            <a:r>
              <a:rPr lang="en-US" altLang="zh-CN" sz="2000" dirty="0"/>
              <a:t>across 36 states, </a:t>
            </a:r>
            <a:r>
              <a:rPr lang="en-US" altLang="zh-CN" sz="2000" dirty="0" smtClean="0"/>
              <a:t>Puerto Rico</a:t>
            </a:r>
            <a:r>
              <a:rPr lang="en-US" altLang="zh-CN" sz="2000" dirty="0"/>
              <a:t>, and the U.S. Virgin </a:t>
            </a:r>
            <a:r>
              <a:rPr lang="en-US" altLang="zh-CN" sz="2000" dirty="0" smtClean="0"/>
              <a:t>Islands </a:t>
            </a:r>
            <a:r>
              <a:rPr lang="en-US" altLang="zh-CN" sz="2000" dirty="0"/>
              <a:t>(USVI).---</a:t>
            </a:r>
            <a:r>
              <a:rPr lang="en-US" altLang="zh-CN" sz="2000" i="1" dirty="0"/>
              <a:t>2013 Distributed Wind Market </a:t>
            </a:r>
            <a:r>
              <a:rPr lang="en-US" altLang="zh-CN" sz="2000" i="1" dirty="0" smtClean="0"/>
              <a:t>Report by DOE</a:t>
            </a:r>
            <a:endParaRPr lang="en-US" altLang="zh-CN" sz="2000" i="1" dirty="0">
              <a:solidFill>
                <a:schemeClr val="tx2"/>
              </a:solidFill>
              <a:ea typeface="宋体" charset="-122"/>
            </a:endParaRPr>
          </a:p>
        </p:txBody>
      </p:sp>
    </p:spTree>
    <p:extLst>
      <p:ext uri="{BB962C8B-B14F-4D97-AF65-F5344CB8AC3E}">
        <p14:creationId xmlns:p14="http://schemas.microsoft.com/office/powerpoint/2010/main" val="139705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zh-CN" dirty="0" smtClean="0">
                <a:ea typeface="宋体" charset="-122"/>
              </a:rPr>
              <a:t>Research Motivation</a:t>
            </a:r>
            <a:endParaRPr lang="en-US" altLang="zh-CN" dirty="0">
              <a:ea typeface="宋体" charset="-122"/>
            </a:endParaRPr>
          </a:p>
        </p:txBody>
      </p:sp>
      <p:sp>
        <p:nvSpPr>
          <p:cNvPr id="80899" name="Rectangle 3"/>
          <p:cNvSpPr>
            <a:spLocks noGrp="1" noChangeArrowheads="1"/>
          </p:cNvSpPr>
          <p:nvPr>
            <p:ph type="body" idx="1"/>
          </p:nvPr>
        </p:nvSpPr>
        <p:spPr>
          <a:xfrm>
            <a:off x="381000" y="1600201"/>
            <a:ext cx="8229600" cy="762000"/>
          </a:xfrm>
        </p:spPr>
        <p:txBody>
          <a:bodyPr/>
          <a:lstStyle/>
          <a:p>
            <a:pPr>
              <a:lnSpc>
                <a:spcPct val="80000"/>
              </a:lnSpc>
            </a:pPr>
            <a:r>
              <a:rPr lang="en-US" altLang="zh-CN" b="1" dirty="0" smtClean="0">
                <a:ea typeface="宋体" charset="-122"/>
              </a:rPr>
              <a:t>Why is it important to predict wind power output?</a:t>
            </a:r>
          </a:p>
          <a:p>
            <a:pPr marL="0" indent="0">
              <a:lnSpc>
                <a:spcPct val="80000"/>
              </a:lnSpc>
              <a:buNone/>
            </a:pPr>
            <a:endParaRPr lang="en-US" altLang="zh-CN" b="1" dirty="0">
              <a:ea typeface="宋体" charset="-122"/>
            </a:endParaRPr>
          </a:p>
          <a:p>
            <a:pPr marL="457200" lvl="1" indent="0">
              <a:lnSpc>
                <a:spcPct val="80000"/>
              </a:lnSpc>
              <a:buNone/>
            </a:pPr>
            <a:r>
              <a:rPr lang="en-US" altLang="zh-CN" sz="2000" dirty="0" smtClean="0"/>
              <a:t>In </a:t>
            </a:r>
            <a:r>
              <a:rPr lang="en-US" altLang="zh-CN" sz="2000" dirty="0"/>
              <a:t>the electricity grid at any moment balance must be maintained between electricity consumption and generation - otherwise disturbances in power quality or supply may occur</a:t>
            </a:r>
            <a:r>
              <a:rPr lang="en-US" altLang="zh-CN" sz="2000" dirty="0" smtClean="0"/>
              <a:t>.</a:t>
            </a:r>
          </a:p>
          <a:p>
            <a:pPr lvl="1">
              <a:lnSpc>
                <a:spcPct val="80000"/>
              </a:lnSpc>
            </a:pPr>
            <a:endParaRPr lang="en-US" altLang="zh-CN" sz="2000" dirty="0" smtClean="0">
              <a:solidFill>
                <a:schemeClr val="tx2"/>
              </a:solidFill>
              <a:ea typeface="宋体" charset="-122"/>
            </a:endParaRPr>
          </a:p>
          <a:p>
            <a:pPr lvl="1">
              <a:lnSpc>
                <a:spcPct val="80000"/>
              </a:lnSpc>
            </a:pPr>
            <a:r>
              <a:rPr lang="en-US" altLang="zh-CN" sz="2000" dirty="0" smtClean="0">
                <a:solidFill>
                  <a:schemeClr val="tx2"/>
                </a:solidFill>
                <a:ea typeface="宋体" charset="-122"/>
              </a:rPr>
              <a:t>Unexpected</a:t>
            </a:r>
            <a:r>
              <a:rPr lang="en-US" altLang="zh-CN" sz="2000" dirty="0">
                <a:solidFill>
                  <a:schemeClr val="tx2"/>
                </a:solidFill>
                <a:ea typeface="宋体" charset="-122"/>
              </a:rPr>
              <a:t> wind fluctuations increase </a:t>
            </a:r>
            <a:r>
              <a:rPr lang="en-US" altLang="zh-CN" sz="2000" dirty="0" smtClean="0">
                <a:solidFill>
                  <a:schemeClr val="tx2"/>
                </a:solidFill>
                <a:ea typeface="宋体" charset="-122"/>
              </a:rPr>
              <a:t>requirements</a:t>
            </a:r>
            <a:r>
              <a:rPr lang="en-US" altLang="zh-CN" sz="2000" dirty="0">
                <a:solidFill>
                  <a:schemeClr val="tx2"/>
                </a:solidFill>
                <a:ea typeface="宋体" charset="-122"/>
              </a:rPr>
              <a:t> for spinning reserves and raise </a:t>
            </a:r>
            <a:r>
              <a:rPr lang="en-US" altLang="zh-CN" sz="2000" dirty="0" smtClean="0">
                <a:solidFill>
                  <a:schemeClr val="tx2"/>
                </a:solidFill>
                <a:ea typeface="宋体" charset="-122"/>
              </a:rPr>
              <a:t>electricity</a:t>
            </a:r>
            <a:r>
              <a:rPr lang="en-US" altLang="zh-CN" sz="2000" dirty="0">
                <a:solidFill>
                  <a:schemeClr val="tx2"/>
                </a:solidFill>
                <a:ea typeface="宋体" charset="-122"/>
              </a:rPr>
              <a:t> system production </a:t>
            </a:r>
            <a:r>
              <a:rPr lang="en-US" altLang="zh-CN" sz="2000" dirty="0" smtClean="0">
                <a:solidFill>
                  <a:schemeClr val="tx2"/>
                </a:solidFill>
                <a:ea typeface="宋体" charset="-122"/>
              </a:rPr>
              <a:t>costs</a:t>
            </a:r>
          </a:p>
          <a:p>
            <a:pPr lvl="1">
              <a:lnSpc>
                <a:spcPct val="80000"/>
              </a:lnSpc>
            </a:pPr>
            <a:endParaRPr lang="en-US" altLang="zh-CN" sz="2000" dirty="0" smtClean="0">
              <a:solidFill>
                <a:schemeClr val="tx2"/>
              </a:solidFill>
              <a:ea typeface="宋体" charset="-122"/>
            </a:endParaRPr>
          </a:p>
          <a:p>
            <a:pPr lvl="1">
              <a:lnSpc>
                <a:spcPct val="80000"/>
              </a:lnSpc>
            </a:pPr>
            <a:r>
              <a:rPr lang="en-US" altLang="zh-CN" sz="2000" dirty="0" smtClean="0">
                <a:solidFill>
                  <a:schemeClr val="tx2"/>
                </a:solidFill>
                <a:ea typeface="宋体" charset="-122"/>
              </a:rPr>
              <a:t>Unexpected</a:t>
            </a:r>
            <a:r>
              <a:rPr lang="en-US" altLang="zh-CN" sz="2000" dirty="0">
                <a:solidFill>
                  <a:schemeClr val="tx2"/>
                </a:solidFill>
                <a:ea typeface="宋体" charset="-122"/>
              </a:rPr>
              <a:t> large ramp events can affect </a:t>
            </a:r>
            <a:r>
              <a:rPr lang="en-US" altLang="zh-CN" sz="2000" dirty="0" smtClean="0">
                <a:solidFill>
                  <a:schemeClr val="tx2"/>
                </a:solidFill>
                <a:ea typeface="宋体" charset="-122"/>
              </a:rPr>
              <a:t>electricity</a:t>
            </a:r>
            <a:r>
              <a:rPr lang="en-US" altLang="zh-CN" sz="2000" dirty="0">
                <a:solidFill>
                  <a:schemeClr val="tx2"/>
                </a:solidFill>
                <a:ea typeface="宋体" charset="-122"/>
              </a:rPr>
              <a:t> </a:t>
            </a:r>
            <a:r>
              <a:rPr lang="en-US" altLang="zh-CN" sz="2000" dirty="0" smtClean="0">
                <a:solidFill>
                  <a:schemeClr val="tx2"/>
                </a:solidFill>
                <a:ea typeface="宋体" charset="-122"/>
              </a:rPr>
              <a:t>system        </a:t>
            </a:r>
            <a:r>
              <a:rPr lang="en-US" altLang="zh-CN" sz="2000" dirty="0">
                <a:solidFill>
                  <a:schemeClr val="tx2"/>
                </a:solidFill>
                <a:ea typeface="宋体" charset="-122"/>
              </a:rPr>
              <a:t> </a:t>
            </a:r>
            <a:r>
              <a:rPr lang="en-US" altLang="zh-CN" sz="2000" dirty="0" smtClean="0">
                <a:solidFill>
                  <a:schemeClr val="tx2"/>
                </a:solidFill>
                <a:ea typeface="宋体" charset="-122"/>
              </a:rPr>
              <a:t>reliability and may cause safety issue</a:t>
            </a:r>
          </a:p>
          <a:p>
            <a:pPr lvl="1">
              <a:lnSpc>
                <a:spcPct val="80000"/>
              </a:lnSpc>
            </a:pPr>
            <a:endParaRPr lang="en-US" altLang="zh-CN" sz="2000" dirty="0" smtClean="0">
              <a:solidFill>
                <a:schemeClr val="tx2"/>
              </a:solidFill>
              <a:ea typeface="宋体" charset="-122"/>
            </a:endParaRPr>
          </a:p>
          <a:p>
            <a:pPr lvl="1">
              <a:lnSpc>
                <a:spcPct val="80000"/>
              </a:lnSpc>
            </a:pPr>
            <a:r>
              <a:rPr lang="en-US" altLang="zh-CN" sz="2000" dirty="0" smtClean="0">
                <a:solidFill>
                  <a:schemeClr val="tx2"/>
                </a:solidFill>
                <a:ea typeface="宋体" charset="-122"/>
              </a:rPr>
              <a:t>It is required by next generation electric grid or smart grid---stability and security</a:t>
            </a:r>
          </a:p>
          <a:p>
            <a:pPr marL="457200" lvl="1" indent="0">
              <a:lnSpc>
                <a:spcPct val="80000"/>
              </a:lnSpc>
              <a:buNone/>
            </a:pPr>
            <a:endParaRPr lang="en-US" altLang="zh-CN" sz="2000" dirty="0">
              <a:solidFill>
                <a:schemeClr val="tx2"/>
              </a:solidFill>
              <a:ea typeface="宋体" charset="-122"/>
            </a:endParaRPr>
          </a:p>
          <a:p>
            <a:pPr marL="457200" lvl="1" indent="0">
              <a:lnSpc>
                <a:spcPct val="80000"/>
              </a:lnSpc>
              <a:buNone/>
            </a:pPr>
            <a:r>
              <a:rPr lang="en-US" altLang="zh-CN" sz="2000" dirty="0">
                <a:solidFill>
                  <a:schemeClr val="tx2"/>
                </a:solidFill>
                <a:ea typeface="宋体" charset="-122"/>
              </a:rPr>
              <a:t/>
            </a:r>
            <a:br>
              <a:rPr lang="en-US" altLang="zh-CN" sz="2000" dirty="0">
                <a:solidFill>
                  <a:schemeClr val="tx2"/>
                </a:solidFill>
                <a:ea typeface="宋体" charset="-122"/>
              </a:rPr>
            </a:b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6</a:t>
            </a:fld>
            <a:endParaRPr lang="en-US" altLang="zh-CN"/>
          </a:p>
        </p:txBody>
      </p:sp>
    </p:spTree>
    <p:extLst>
      <p:ext uri="{BB962C8B-B14F-4D97-AF65-F5344CB8AC3E}">
        <p14:creationId xmlns:p14="http://schemas.microsoft.com/office/powerpoint/2010/main" val="1874239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zh-CN" dirty="0" smtClean="0">
                <a:ea typeface="宋体" charset="-122"/>
              </a:rPr>
              <a:t>Research Motivation</a:t>
            </a:r>
            <a:endParaRPr lang="en-US" altLang="zh-CN" dirty="0">
              <a:ea typeface="宋体" charset="-122"/>
            </a:endParaRPr>
          </a:p>
        </p:txBody>
      </p:sp>
      <p:sp>
        <p:nvSpPr>
          <p:cNvPr id="80899" name="Rectangle 3"/>
          <p:cNvSpPr>
            <a:spLocks noGrp="1" noChangeArrowheads="1"/>
          </p:cNvSpPr>
          <p:nvPr>
            <p:ph type="body" idx="1"/>
          </p:nvPr>
        </p:nvSpPr>
        <p:spPr>
          <a:xfrm>
            <a:off x="218574" y="1346175"/>
            <a:ext cx="8153400" cy="762000"/>
          </a:xfrm>
        </p:spPr>
        <p:txBody>
          <a:bodyPr/>
          <a:lstStyle/>
          <a:p>
            <a:pPr lvl="1">
              <a:lnSpc>
                <a:spcPct val="80000"/>
              </a:lnSpc>
            </a:pPr>
            <a:r>
              <a:rPr lang="en-US" altLang="zh-CN" sz="2800" b="1" dirty="0" smtClean="0">
                <a:solidFill>
                  <a:srgbClr val="000000"/>
                </a:solidFill>
                <a:ea typeface="宋体" charset="-122"/>
              </a:rPr>
              <a:t>Wind energy prediction current situation</a:t>
            </a:r>
            <a:endParaRPr lang="en-US" altLang="zh-CN" sz="2800" b="1" dirty="0">
              <a:solidFill>
                <a:srgbClr val="000000"/>
              </a:solidFill>
              <a:ea typeface="宋体" charset="-122"/>
            </a:endParaRPr>
          </a:p>
          <a:p>
            <a:pPr marL="457200" lvl="1" indent="0">
              <a:lnSpc>
                <a:spcPct val="80000"/>
              </a:lnSpc>
              <a:buNone/>
            </a:pPr>
            <a:endParaRPr lang="en-US" altLang="zh-CN" sz="2000" dirty="0">
              <a:solidFill>
                <a:schemeClr val="tx2"/>
              </a:solidFill>
              <a:ea typeface="宋体" charset="-122"/>
            </a:endParaRPr>
          </a:p>
          <a:p>
            <a:pPr lvl="1">
              <a:lnSpc>
                <a:spcPct val="80000"/>
              </a:lnSpc>
            </a:pPr>
            <a:endParaRPr lang="en-US" altLang="zh-CN" sz="2000" dirty="0">
              <a:solidFill>
                <a:schemeClr val="tx2"/>
              </a:solidFill>
              <a:ea typeface="宋体"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7</a:t>
            </a:fld>
            <a:endParaRPr lang="en-US" altLang="zh-CN"/>
          </a:p>
        </p:txBody>
      </p:sp>
      <p:sp>
        <p:nvSpPr>
          <p:cNvPr id="7" name="Text Box 4"/>
          <p:cNvSpPr txBox="1">
            <a:spLocks noChangeArrowheads="1"/>
          </p:cNvSpPr>
          <p:nvPr/>
        </p:nvSpPr>
        <p:spPr bwMode="auto">
          <a:xfrm>
            <a:off x="800100" y="2357387"/>
            <a:ext cx="75438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zh-CN" sz="2400" b="1" dirty="0" smtClean="0">
                <a:solidFill>
                  <a:srgbClr val="000000"/>
                </a:solidFill>
                <a:ea typeface="宋体" charset="-122"/>
              </a:rPr>
              <a:t>Large wind farms</a:t>
            </a:r>
            <a:r>
              <a:rPr lang="en-US" altLang="zh-CN" sz="2400" dirty="0" smtClean="0">
                <a:solidFill>
                  <a:srgbClr val="000000"/>
                </a:solidFill>
                <a:ea typeface="宋体" charset="-122"/>
              </a:rPr>
              <a:t>: Have observation stations and commercial prediction systems which is quite  accurate</a:t>
            </a:r>
          </a:p>
          <a:p>
            <a:pPr eaLnBrk="0" hangingPunct="0"/>
            <a:r>
              <a:rPr lang="en-US" altLang="zh-CN" sz="2400" b="1" dirty="0" smtClean="0">
                <a:solidFill>
                  <a:srgbClr val="000000"/>
                </a:solidFill>
                <a:ea typeface="宋体" charset="-122"/>
              </a:rPr>
              <a:t>Distributed </a:t>
            </a:r>
            <a:r>
              <a:rPr lang="en-US" altLang="zh-CN" sz="2400" b="1" dirty="0" smtClean="0">
                <a:solidFill>
                  <a:srgbClr val="000000"/>
                </a:solidFill>
                <a:ea typeface="宋体" charset="-122"/>
              </a:rPr>
              <a:t>wind turbine </a:t>
            </a:r>
            <a:r>
              <a:rPr lang="en-US" altLang="zh-CN" sz="2400" dirty="0" smtClean="0">
                <a:solidFill>
                  <a:srgbClr val="000000"/>
                </a:solidFill>
                <a:ea typeface="宋体" charset="-122"/>
              </a:rPr>
              <a:t>: Use directly by the commercial or industrial </a:t>
            </a:r>
            <a:endParaRPr lang="en-US" altLang="zh-CN" sz="2400" dirty="0">
              <a:solidFill>
                <a:srgbClr val="000000"/>
              </a:solidFill>
              <a:ea typeface="宋体" charset="-122"/>
            </a:endParaRPr>
          </a:p>
        </p:txBody>
      </p:sp>
      <p:sp>
        <p:nvSpPr>
          <p:cNvPr id="8" name="Rectangle 3"/>
          <p:cNvSpPr txBox="1">
            <a:spLocks noChangeArrowheads="1"/>
          </p:cNvSpPr>
          <p:nvPr/>
        </p:nvSpPr>
        <p:spPr bwMode="auto">
          <a:xfrm>
            <a:off x="218574" y="4665711"/>
            <a:ext cx="8153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lvl="1">
              <a:lnSpc>
                <a:spcPct val="80000"/>
              </a:lnSpc>
            </a:pPr>
            <a:r>
              <a:rPr lang="en-US" altLang="zh-CN" sz="2800" b="1" kern="0" dirty="0" smtClean="0">
                <a:solidFill>
                  <a:srgbClr val="000000"/>
                </a:solidFill>
                <a:ea typeface="宋体" charset="-122"/>
              </a:rPr>
              <a:t>Research Goal</a:t>
            </a:r>
          </a:p>
          <a:p>
            <a:pPr marL="457200" lvl="1" indent="0">
              <a:lnSpc>
                <a:spcPct val="80000"/>
              </a:lnSpc>
              <a:buFont typeface="Wingdings" pitchFamily="2" charset="2"/>
              <a:buNone/>
            </a:pPr>
            <a:endParaRPr lang="en-US" altLang="zh-CN" sz="2000" kern="0" dirty="0" smtClean="0">
              <a:solidFill>
                <a:schemeClr val="tx2"/>
              </a:solidFill>
              <a:ea typeface="宋体" charset="-122"/>
            </a:endParaRPr>
          </a:p>
          <a:p>
            <a:pPr lvl="1">
              <a:lnSpc>
                <a:spcPct val="80000"/>
              </a:lnSpc>
            </a:pPr>
            <a:endParaRPr lang="en-US" altLang="zh-CN" sz="2000" kern="0" dirty="0">
              <a:solidFill>
                <a:schemeClr val="tx2"/>
              </a:solidFill>
              <a:ea typeface="宋体" charset="-122"/>
            </a:endParaRPr>
          </a:p>
        </p:txBody>
      </p:sp>
      <p:sp>
        <p:nvSpPr>
          <p:cNvPr id="9" name="Text Box 4"/>
          <p:cNvSpPr txBox="1">
            <a:spLocks noChangeArrowheads="1"/>
          </p:cNvSpPr>
          <p:nvPr/>
        </p:nvSpPr>
        <p:spPr bwMode="auto">
          <a:xfrm>
            <a:off x="800100" y="5113248"/>
            <a:ext cx="7543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0" hangingPunct="0"/>
            <a:r>
              <a:rPr lang="en-US" altLang="zh-CN" sz="2400" dirty="0" smtClean="0"/>
              <a:t>Provide </a:t>
            </a:r>
            <a:r>
              <a:rPr lang="en-US" altLang="zh-CN" sz="2400" dirty="0"/>
              <a:t>more reliable and accurate prediction of </a:t>
            </a:r>
            <a:r>
              <a:rPr lang="en-US" altLang="zh-CN" sz="2400" dirty="0" smtClean="0"/>
              <a:t>distributed wind generation directly using weather forecast.</a:t>
            </a:r>
            <a:endParaRPr lang="en-US" altLang="zh-CN" sz="2400" dirty="0">
              <a:solidFill>
                <a:srgbClr val="000000"/>
              </a:solidFill>
              <a:ea typeface="宋体" charset="-122"/>
            </a:endParaRPr>
          </a:p>
        </p:txBody>
      </p:sp>
    </p:spTree>
    <p:extLst>
      <p:ext uri="{BB962C8B-B14F-4D97-AF65-F5344CB8AC3E}">
        <p14:creationId xmlns:p14="http://schemas.microsoft.com/office/powerpoint/2010/main" val="4162297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zh-CN" dirty="0" smtClean="0">
                <a:ea typeface="宋体" charset="-122"/>
              </a:rPr>
              <a:t>Research Motivation</a:t>
            </a:r>
            <a:endParaRPr lang="en-US" altLang="zh-CN" dirty="0">
              <a:ea typeface="宋体"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 name="灯片编号占位符 1"/>
          <p:cNvSpPr>
            <a:spLocks noGrp="1"/>
          </p:cNvSpPr>
          <p:nvPr>
            <p:ph type="sldNum" sz="quarter" idx="12"/>
          </p:nvPr>
        </p:nvSpPr>
        <p:spPr/>
        <p:txBody>
          <a:bodyPr/>
          <a:lstStyle/>
          <a:p>
            <a:fld id="{78158053-ED7F-492D-8750-E79D16F863D3}" type="slidenum">
              <a:rPr lang="en-US" altLang="zh-CN" smtClean="0"/>
              <a:pPr/>
              <a:t>8</a:t>
            </a:fld>
            <a:endParaRPr lang="en-US" altLang="zh-CN"/>
          </a:p>
        </p:txBody>
      </p:sp>
      <p:sp>
        <p:nvSpPr>
          <p:cNvPr id="4" name="TextBox 3"/>
          <p:cNvSpPr txBox="1"/>
          <p:nvPr/>
        </p:nvSpPr>
        <p:spPr>
          <a:xfrm>
            <a:off x="822325" y="2694679"/>
            <a:ext cx="8001000" cy="2215991"/>
          </a:xfrm>
          <a:prstGeom prst="rect">
            <a:avLst/>
          </a:prstGeom>
          <a:noFill/>
        </p:spPr>
        <p:txBody>
          <a:bodyPr wrap="square" rtlCol="0">
            <a:spAutoFit/>
          </a:bodyPr>
          <a:lstStyle/>
          <a:p>
            <a:pPr marL="342900" indent="-342900">
              <a:buAutoNum type="arabicPeriod"/>
            </a:pPr>
            <a:r>
              <a:rPr lang="en-US" altLang="zh-CN" sz="2400" dirty="0" smtClean="0"/>
              <a:t>Weather forecast is easy to get and cost less. No need to pay extra for those distributed wind turbines.</a:t>
            </a:r>
          </a:p>
          <a:p>
            <a:pPr marL="342900" indent="-342900">
              <a:buAutoNum type="arabicPeriod"/>
            </a:pPr>
            <a:endParaRPr lang="en-US" altLang="zh-CN" sz="2400" dirty="0" smtClean="0"/>
          </a:p>
          <a:p>
            <a:pPr marL="342900" indent="-342900">
              <a:buAutoNum type="arabicPeriod"/>
            </a:pPr>
            <a:r>
              <a:rPr lang="en-US" altLang="zh-CN" sz="2400" dirty="0" smtClean="0"/>
              <a:t>The weather forecast will be more and more accurate as meteorology develops.</a:t>
            </a:r>
          </a:p>
          <a:p>
            <a:pPr marL="342900" indent="-342900">
              <a:buAutoNum type="arabicPeriod"/>
            </a:pPr>
            <a:endParaRPr lang="en-US" altLang="zh-CN" dirty="0" smtClean="0"/>
          </a:p>
        </p:txBody>
      </p:sp>
      <p:sp>
        <p:nvSpPr>
          <p:cNvPr id="11" name="Rectangle 3"/>
          <p:cNvSpPr txBox="1">
            <a:spLocks noChangeArrowheads="1"/>
          </p:cNvSpPr>
          <p:nvPr/>
        </p:nvSpPr>
        <p:spPr bwMode="auto">
          <a:xfrm>
            <a:off x="304800" y="1683000"/>
            <a:ext cx="8153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lvl="1">
              <a:lnSpc>
                <a:spcPct val="80000"/>
              </a:lnSpc>
            </a:pPr>
            <a:r>
              <a:rPr lang="en-US" altLang="zh-CN" sz="2800" b="1" kern="0" dirty="0" smtClean="0">
                <a:solidFill>
                  <a:srgbClr val="000000"/>
                </a:solidFill>
                <a:ea typeface="宋体" charset="-122"/>
              </a:rPr>
              <a:t>Advantages:</a:t>
            </a:r>
          </a:p>
          <a:p>
            <a:pPr marL="457200" lvl="1" indent="0">
              <a:lnSpc>
                <a:spcPct val="80000"/>
              </a:lnSpc>
              <a:buFont typeface="Wingdings" pitchFamily="2" charset="2"/>
              <a:buNone/>
            </a:pPr>
            <a:endParaRPr lang="en-US" altLang="zh-CN" sz="2000" kern="0" dirty="0" smtClean="0">
              <a:solidFill>
                <a:schemeClr val="tx2"/>
              </a:solidFill>
              <a:ea typeface="宋体" charset="-122"/>
            </a:endParaRPr>
          </a:p>
          <a:p>
            <a:pPr lvl="1">
              <a:lnSpc>
                <a:spcPct val="80000"/>
              </a:lnSpc>
            </a:pPr>
            <a:endParaRPr lang="en-US" altLang="zh-CN" sz="2000" kern="0" dirty="0">
              <a:solidFill>
                <a:schemeClr val="tx2"/>
              </a:solidFill>
              <a:ea typeface="宋体" charset="-122"/>
            </a:endParaRPr>
          </a:p>
        </p:txBody>
      </p:sp>
    </p:spTree>
    <p:extLst>
      <p:ext uri="{BB962C8B-B14F-4D97-AF65-F5344CB8AC3E}">
        <p14:creationId xmlns:p14="http://schemas.microsoft.com/office/powerpoint/2010/main" val="1267694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ltLang="zh-CN" dirty="0">
                <a:ea typeface="宋体" charset="-122"/>
              </a:rPr>
              <a:t> </a:t>
            </a:r>
            <a:r>
              <a:rPr lang="en-US" altLang="zh-CN" dirty="0" smtClean="0">
                <a:ea typeface="宋体" charset="-122"/>
              </a:rPr>
              <a:t>Introduction</a:t>
            </a:r>
            <a:endParaRPr lang="en-US" altLang="zh-CN" dirty="0">
              <a:ea typeface="宋体" charset="-122"/>
            </a:endParaRPr>
          </a:p>
        </p:txBody>
      </p:sp>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352800" cy="457200"/>
          </a:xfrm>
          <a:prstGeom prst="rect">
            <a:avLst/>
          </a:prstGeom>
        </p:spPr>
      </p:pic>
      <p:sp>
        <p:nvSpPr>
          <p:cNvPr id="22" name="副标题 2"/>
          <p:cNvSpPr txBox="1">
            <a:spLocks/>
          </p:cNvSpPr>
          <p:nvPr/>
        </p:nvSpPr>
        <p:spPr>
          <a:xfrm>
            <a:off x="152400" y="1408799"/>
            <a:ext cx="4597710" cy="504056"/>
          </a:xfrm>
          <a:prstGeom prst="rect">
            <a:avLst/>
          </a:prstGeom>
        </p:spPr>
        <p:txBody>
          <a:bodyPr>
            <a:normAutofit lnSpcReduction="10000"/>
          </a:bodyPr>
          <a:lstStyle>
            <a:lvl1pPr marL="342900" indent="-342900" algn="l" rtl="0" eaLnBrk="1" fontAlgn="base" hangingPunct="1">
              <a:spcBef>
                <a:spcPct val="20000"/>
              </a:spcBef>
              <a:spcAft>
                <a:spcPct val="0"/>
              </a:spcAft>
              <a:buClr>
                <a:schemeClr val="tx2"/>
              </a:buClr>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altLang="zh-CN" kern="0" dirty="0" smtClean="0">
                <a:latin typeface="Times New Roman" pitchFamily="18" charset="0"/>
                <a:cs typeface="Times New Roman" pitchFamily="18" charset="0"/>
              </a:rPr>
              <a:t>Forecast system Overview</a:t>
            </a:r>
            <a:endParaRPr lang="zh-CN" altLang="en-US" kern="0" dirty="0">
              <a:latin typeface="Times New Roman" pitchFamily="18" charset="0"/>
              <a:cs typeface="Times New Roman" pitchFamily="18" charset="0"/>
            </a:endParaRPr>
          </a:p>
        </p:txBody>
      </p:sp>
      <p:sp>
        <p:nvSpPr>
          <p:cNvPr id="2" name="灯片编号占位符 1"/>
          <p:cNvSpPr>
            <a:spLocks noGrp="1"/>
          </p:cNvSpPr>
          <p:nvPr>
            <p:ph type="sldNum" sz="quarter" idx="12"/>
          </p:nvPr>
        </p:nvSpPr>
        <p:spPr/>
        <p:txBody>
          <a:bodyPr/>
          <a:lstStyle/>
          <a:p>
            <a:fld id="{B7BE97BF-1FB1-449F-A6D4-98AFA42D7209}" type="slidenum">
              <a:rPr lang="en-US" altLang="zh-CN" smtClean="0"/>
              <a:pPr/>
              <a:t>9</a:t>
            </a:fld>
            <a:endParaRPr lang="en-US" altLang="zh-CN"/>
          </a:p>
        </p:txBody>
      </p:sp>
      <p:sp>
        <p:nvSpPr>
          <p:cNvPr id="7" name="Flowchart: Process 6"/>
          <p:cNvSpPr/>
          <p:nvPr/>
        </p:nvSpPr>
        <p:spPr>
          <a:xfrm>
            <a:off x="1308255" y="2362200"/>
            <a:ext cx="2286000" cy="1096144"/>
          </a:xfrm>
          <a:prstGeom prst="flowChart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8" name="Flowchart: Process 7"/>
          <p:cNvSpPr/>
          <p:nvPr/>
        </p:nvSpPr>
        <p:spPr>
          <a:xfrm>
            <a:off x="4833859" y="2360921"/>
            <a:ext cx="2286000" cy="1096144"/>
          </a:xfrm>
          <a:prstGeom prst="flowChart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9" name="Flowchart: Process 8"/>
          <p:cNvSpPr/>
          <p:nvPr/>
        </p:nvSpPr>
        <p:spPr>
          <a:xfrm>
            <a:off x="4833859" y="4537205"/>
            <a:ext cx="2286000" cy="1096144"/>
          </a:xfrm>
          <a:prstGeom prst="flowChart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4" name="TextBox 3"/>
          <p:cNvSpPr txBox="1"/>
          <p:nvPr/>
        </p:nvSpPr>
        <p:spPr>
          <a:xfrm>
            <a:off x="1252079" y="2360921"/>
            <a:ext cx="2286000" cy="1200329"/>
          </a:xfrm>
          <a:prstGeom prst="rect">
            <a:avLst/>
          </a:prstGeom>
          <a:noFill/>
        </p:spPr>
        <p:txBody>
          <a:bodyPr wrap="square" rtlCol="0">
            <a:spAutoFit/>
          </a:bodyPr>
          <a:lstStyle/>
          <a:p>
            <a:r>
              <a:rPr lang="en-US" altLang="zh-CN" dirty="0" smtClean="0"/>
              <a:t>Weather forecast Wind speed &amp; </a:t>
            </a:r>
            <a:r>
              <a:rPr lang="en-US" altLang="zh-CN" dirty="0" smtClean="0"/>
              <a:t>Temperature(Mean value for 3 hours)</a:t>
            </a:r>
            <a:endParaRPr lang="zh-CN" altLang="en-US" dirty="0"/>
          </a:p>
        </p:txBody>
      </p:sp>
      <p:sp>
        <p:nvSpPr>
          <p:cNvPr id="11" name="TextBox 10"/>
          <p:cNvSpPr txBox="1"/>
          <p:nvPr/>
        </p:nvSpPr>
        <p:spPr>
          <a:xfrm>
            <a:off x="4948158" y="2503500"/>
            <a:ext cx="2057400" cy="923330"/>
          </a:xfrm>
          <a:prstGeom prst="rect">
            <a:avLst/>
          </a:prstGeom>
          <a:noFill/>
        </p:spPr>
        <p:txBody>
          <a:bodyPr wrap="square" rtlCol="0">
            <a:spAutoFit/>
          </a:bodyPr>
          <a:lstStyle/>
          <a:p>
            <a:r>
              <a:rPr lang="en-US" altLang="zh-CN" dirty="0"/>
              <a:t>Discrete</a:t>
            </a:r>
            <a:r>
              <a:rPr lang="en-US" altLang="zh-CN" dirty="0" smtClean="0"/>
              <a:t> wind speed over 3 hour period </a:t>
            </a:r>
            <a:endParaRPr lang="zh-CN" altLang="en-US" dirty="0"/>
          </a:p>
        </p:txBody>
      </p:sp>
      <p:sp>
        <p:nvSpPr>
          <p:cNvPr id="13" name="Down Arrow 12"/>
          <p:cNvSpPr/>
          <p:nvPr/>
        </p:nvSpPr>
        <p:spPr>
          <a:xfrm>
            <a:off x="5813345" y="3793267"/>
            <a:ext cx="327025" cy="4572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
        <p:nvSpPr>
          <p:cNvPr id="14" name="TextBox 13"/>
          <p:cNvSpPr txBox="1"/>
          <p:nvPr/>
        </p:nvSpPr>
        <p:spPr>
          <a:xfrm>
            <a:off x="4903625" y="4653481"/>
            <a:ext cx="2057400" cy="923330"/>
          </a:xfrm>
          <a:prstGeom prst="rect">
            <a:avLst/>
          </a:prstGeom>
          <a:noFill/>
        </p:spPr>
        <p:txBody>
          <a:bodyPr wrap="square" rtlCol="0">
            <a:spAutoFit/>
          </a:bodyPr>
          <a:lstStyle/>
          <a:p>
            <a:r>
              <a:rPr lang="en-US" altLang="zh-CN" dirty="0" smtClean="0"/>
              <a:t>Simulated wind turbine power curve</a:t>
            </a:r>
            <a:endParaRPr lang="zh-CN" altLang="en-US" dirty="0"/>
          </a:p>
        </p:txBody>
      </p:sp>
      <p:sp>
        <p:nvSpPr>
          <p:cNvPr id="15" name="Flowchart: Process 14"/>
          <p:cNvSpPr/>
          <p:nvPr/>
        </p:nvSpPr>
        <p:spPr>
          <a:xfrm>
            <a:off x="1308255" y="4529848"/>
            <a:ext cx="2286000" cy="1096144"/>
          </a:xfrm>
          <a:prstGeom prst="flowChart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16" name="TextBox 15"/>
          <p:cNvSpPr txBox="1"/>
          <p:nvPr/>
        </p:nvSpPr>
        <p:spPr>
          <a:xfrm>
            <a:off x="1435790" y="4637432"/>
            <a:ext cx="2057400" cy="923330"/>
          </a:xfrm>
          <a:prstGeom prst="rect">
            <a:avLst/>
          </a:prstGeom>
          <a:noFill/>
        </p:spPr>
        <p:txBody>
          <a:bodyPr wrap="square" rtlCol="0">
            <a:spAutoFit/>
          </a:bodyPr>
          <a:lstStyle/>
          <a:p>
            <a:r>
              <a:rPr lang="en-US" altLang="zh-CN" dirty="0" smtClean="0"/>
              <a:t>Wind turbine Power output Prediction</a:t>
            </a:r>
            <a:endParaRPr lang="zh-CN" altLang="en-US" dirty="0"/>
          </a:p>
        </p:txBody>
      </p:sp>
      <p:sp>
        <p:nvSpPr>
          <p:cNvPr id="10" name="Left Arrow 9"/>
          <p:cNvSpPr/>
          <p:nvPr/>
        </p:nvSpPr>
        <p:spPr>
          <a:xfrm>
            <a:off x="3919459" y="4901612"/>
            <a:ext cx="559110" cy="367329"/>
          </a:xfrm>
          <a:prstGeom prst="lef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
        <p:nvSpPr>
          <p:cNvPr id="12" name="Right Arrow 11"/>
          <p:cNvSpPr/>
          <p:nvPr/>
        </p:nvSpPr>
        <p:spPr>
          <a:xfrm>
            <a:off x="3843259" y="2771125"/>
            <a:ext cx="635310" cy="416269"/>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4850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236TGp_sky_light">
  <a:themeElements>
    <a:clrScheme name="221TGp_sky_light 2">
      <a:dk1>
        <a:srgbClr val="000000"/>
      </a:dk1>
      <a:lt1>
        <a:srgbClr val="FFFFFF"/>
      </a:lt1>
      <a:dk2>
        <a:srgbClr val="364EB6"/>
      </a:dk2>
      <a:lt2>
        <a:srgbClr val="C0C0C0"/>
      </a:lt2>
      <a:accent1>
        <a:srgbClr val="4987E3"/>
      </a:accent1>
      <a:accent2>
        <a:srgbClr val="D9520F"/>
      </a:accent2>
      <a:accent3>
        <a:srgbClr val="FFFFFF"/>
      </a:accent3>
      <a:accent4>
        <a:srgbClr val="000000"/>
      </a:accent4>
      <a:accent5>
        <a:srgbClr val="B1C3EF"/>
      </a:accent5>
      <a:accent6>
        <a:srgbClr val="C4490C"/>
      </a:accent6>
      <a:hlink>
        <a:srgbClr val="36A1B6"/>
      </a:hlink>
      <a:folHlink>
        <a:srgbClr val="9CC769"/>
      </a:folHlink>
    </a:clrScheme>
    <a:fontScheme name="221TGp_sky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21TGp_sky_light 1">
        <a:dk1>
          <a:srgbClr val="000000"/>
        </a:dk1>
        <a:lt1>
          <a:srgbClr val="FFFFFF"/>
        </a:lt1>
        <a:dk2>
          <a:srgbClr val="501A82"/>
        </a:dk2>
        <a:lt2>
          <a:srgbClr val="969696"/>
        </a:lt2>
        <a:accent1>
          <a:srgbClr val="117AC1"/>
        </a:accent1>
        <a:accent2>
          <a:srgbClr val="38B890"/>
        </a:accent2>
        <a:accent3>
          <a:srgbClr val="FFFFFF"/>
        </a:accent3>
        <a:accent4>
          <a:srgbClr val="000000"/>
        </a:accent4>
        <a:accent5>
          <a:srgbClr val="AABEDD"/>
        </a:accent5>
        <a:accent6>
          <a:srgbClr val="32A682"/>
        </a:accent6>
        <a:hlink>
          <a:srgbClr val="D17FB6"/>
        </a:hlink>
        <a:folHlink>
          <a:srgbClr val="E3981D"/>
        </a:folHlink>
      </a:clrScheme>
      <a:clrMap bg1="lt1" tx1="dk1" bg2="lt2" tx2="dk2" accent1="accent1" accent2="accent2" accent3="accent3" accent4="accent4" accent5="accent5" accent6="accent6" hlink="hlink" folHlink="folHlink"/>
    </a:extraClrScheme>
    <a:extraClrScheme>
      <a:clrScheme name="221TGp_sky_light 2">
        <a:dk1>
          <a:srgbClr val="000000"/>
        </a:dk1>
        <a:lt1>
          <a:srgbClr val="FFFFFF"/>
        </a:lt1>
        <a:dk2>
          <a:srgbClr val="364EB6"/>
        </a:dk2>
        <a:lt2>
          <a:srgbClr val="C0C0C0"/>
        </a:lt2>
        <a:accent1>
          <a:srgbClr val="4987E3"/>
        </a:accent1>
        <a:accent2>
          <a:srgbClr val="D9520F"/>
        </a:accent2>
        <a:accent3>
          <a:srgbClr val="FFFFFF"/>
        </a:accent3>
        <a:accent4>
          <a:srgbClr val="000000"/>
        </a:accent4>
        <a:accent5>
          <a:srgbClr val="B1C3EF"/>
        </a:accent5>
        <a:accent6>
          <a:srgbClr val="C4490C"/>
        </a:accent6>
        <a:hlink>
          <a:srgbClr val="36A1B6"/>
        </a:hlink>
        <a:folHlink>
          <a:srgbClr val="9CC769"/>
        </a:folHlink>
      </a:clrScheme>
      <a:clrMap bg1="lt1" tx1="dk1" bg2="lt2" tx2="dk2" accent1="accent1" accent2="accent2" accent3="accent3" accent4="accent4" accent5="accent5" accent6="accent6" hlink="hlink" folHlink="folHlink"/>
    </a:extraClrScheme>
    <a:extraClrScheme>
      <a:clrScheme name="221TGp_sky_light 3">
        <a:dk1>
          <a:srgbClr val="000000"/>
        </a:dk1>
        <a:lt1>
          <a:srgbClr val="FFFFFF"/>
        </a:lt1>
        <a:dk2>
          <a:srgbClr val="186894"/>
        </a:dk2>
        <a:lt2>
          <a:srgbClr val="969696"/>
        </a:lt2>
        <a:accent1>
          <a:srgbClr val="2AA08A"/>
        </a:accent1>
        <a:accent2>
          <a:srgbClr val="9C88E6"/>
        </a:accent2>
        <a:accent3>
          <a:srgbClr val="FFFFFF"/>
        </a:accent3>
        <a:accent4>
          <a:srgbClr val="000000"/>
        </a:accent4>
        <a:accent5>
          <a:srgbClr val="ACCDC4"/>
        </a:accent5>
        <a:accent6>
          <a:srgbClr val="8D7BD0"/>
        </a:accent6>
        <a:hlink>
          <a:srgbClr val="7D96D3"/>
        </a:hlink>
        <a:folHlink>
          <a:srgbClr val="DEDB7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236TGp_sky_light</Template>
  <TotalTime>3909</TotalTime>
  <Words>1725</Words>
  <Application>Microsoft Office PowerPoint</Application>
  <PresentationFormat>On-screen Show (4:3)</PresentationFormat>
  <Paragraphs>251</Paragraphs>
  <Slides>34</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3" baseType="lpstr">
      <vt:lpstr>黑体</vt:lpstr>
      <vt:lpstr>宋体</vt:lpstr>
      <vt:lpstr>Arial</vt:lpstr>
      <vt:lpstr>Calibri</vt:lpstr>
      <vt:lpstr>Times New Roman</vt:lpstr>
      <vt:lpstr>Verdana</vt:lpstr>
      <vt:lpstr>Wingdings</vt:lpstr>
      <vt:lpstr>236TGp_sky_light</vt:lpstr>
      <vt:lpstr>Equation</vt:lpstr>
      <vt:lpstr>Model and Procedures for Reliable Near Term Wind Energy Production Forecast</vt:lpstr>
      <vt:lpstr>Outline</vt:lpstr>
      <vt:lpstr>Research Motivation</vt:lpstr>
      <vt:lpstr>Research Motivation</vt:lpstr>
      <vt:lpstr>Research Motivation</vt:lpstr>
      <vt:lpstr>Research Motivation</vt:lpstr>
      <vt:lpstr>Research Motivation</vt:lpstr>
      <vt:lpstr>Research Motivation</vt:lpstr>
      <vt:lpstr> Introduction</vt:lpstr>
      <vt:lpstr> Introduction</vt:lpstr>
      <vt:lpstr> Introduction</vt:lpstr>
      <vt:lpstr> Introduction</vt:lpstr>
      <vt:lpstr> Power prediction Procedures</vt:lpstr>
      <vt:lpstr> Power prediction</vt:lpstr>
      <vt:lpstr> Power prediction</vt:lpstr>
      <vt:lpstr> Power prediction</vt:lpstr>
      <vt:lpstr> Power prediction</vt:lpstr>
      <vt:lpstr> Power prediction</vt:lpstr>
      <vt:lpstr> Power prediction</vt:lpstr>
      <vt:lpstr> Power prediction</vt:lpstr>
      <vt:lpstr> Power prediction</vt:lpstr>
      <vt:lpstr> Power prediction</vt:lpstr>
      <vt:lpstr>PowerPoint Presentation</vt:lpstr>
      <vt:lpstr> Power prediction</vt:lpstr>
      <vt:lpstr> Power prediction</vt:lpstr>
      <vt:lpstr> Power prediction</vt:lpstr>
      <vt:lpstr> Prediction</vt:lpstr>
      <vt:lpstr> Results</vt:lpstr>
      <vt:lpstr> Results</vt:lpstr>
      <vt:lpstr> Results</vt:lpstr>
      <vt:lpstr> Results</vt:lpstr>
      <vt:lpstr> Results</vt:lpstr>
      <vt:lpstr> Conclusion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and procedures for reliable near term wind energy production forecast</dc:title>
  <dc:creator>Jiale Li</dc:creator>
  <cp:lastModifiedBy>Jiale Li</cp:lastModifiedBy>
  <cp:revision>107</cp:revision>
  <dcterms:created xsi:type="dcterms:W3CDTF">2014-02-27T17:49:00Z</dcterms:created>
  <dcterms:modified xsi:type="dcterms:W3CDTF">2015-06-10T18:52:25Z</dcterms:modified>
</cp:coreProperties>
</file>