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22"/>
  </p:notesMasterIdLst>
  <p:handoutMasterIdLst>
    <p:handoutMasterId r:id="rId23"/>
  </p:handoutMasterIdLst>
  <p:sldIdLst>
    <p:sldId id="364" r:id="rId2"/>
    <p:sldId id="365" r:id="rId3"/>
    <p:sldId id="367" r:id="rId4"/>
    <p:sldId id="366" r:id="rId5"/>
    <p:sldId id="368" r:id="rId6"/>
    <p:sldId id="369" r:id="rId7"/>
    <p:sldId id="383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380" r:id="rId19"/>
    <p:sldId id="381" r:id="rId20"/>
    <p:sldId id="382" r:id="rId21"/>
  </p:sldIdLst>
  <p:sldSz cx="9144000" cy="6858000" type="screen4x3"/>
  <p:notesSz cx="68453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Sans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508"/>
    <a:srgbClr val="B2B2B2"/>
    <a:srgbClr val="FF9966"/>
    <a:srgbClr val="F4F3EB"/>
    <a:srgbClr val="F0EEEB"/>
    <a:srgbClr val="00A000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912" autoAdjust="0"/>
    <p:restoredTop sz="94660"/>
  </p:normalViewPr>
  <p:slideViewPr>
    <p:cSldViewPr>
      <p:cViewPr>
        <p:scale>
          <a:sx n="70" d="100"/>
          <a:sy n="70" d="100"/>
        </p:scale>
        <p:origin x="-11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65536" y="13457817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433E0C8-23EC-4B88-9CC8-C98A8BB434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4999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3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7BEB569-FE65-4C82-9479-6C4D1C2D17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5690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11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5EA57E2-9E8E-4FD0-B846-62B028D53774}" type="slidenum">
              <a:rPr lang="en-US" altLang="zh-CN" sz="1200" smtClean="0"/>
              <a:pPr eaLnBrk="1" hangingPunct="1"/>
              <a:t>1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F55F1E8-2053-4763-9430-D7AE57284509}" type="slidenum">
              <a:rPr lang="en-US" altLang="zh-CN" sz="1200" smtClean="0"/>
              <a:pPr eaLnBrk="1" hangingPunct="1"/>
              <a:t>10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8FE8B16-203A-4073-870F-201BABC17D67}" type="slidenum">
              <a:rPr lang="en-US" altLang="zh-CN" sz="1200" smtClean="0"/>
              <a:pPr eaLnBrk="1" hangingPunct="1"/>
              <a:t>11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2ACAD32-CD6A-4BD8-BC2F-C59A86986A96}" type="slidenum">
              <a:rPr lang="en-US" altLang="zh-CN" sz="1200" smtClean="0"/>
              <a:pPr eaLnBrk="1" hangingPunct="1"/>
              <a:t>14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45A887D-FF73-4220-9BED-70B3A0D38745}" type="slidenum">
              <a:rPr lang="en-US" altLang="zh-CN" sz="1200" smtClean="0"/>
              <a:pPr eaLnBrk="1" hangingPunct="1"/>
              <a:t>18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9859AB9-5081-4DFA-9D3C-7D7361AD56DA}" type="slidenum">
              <a:rPr lang="en-US" altLang="zh-CN" sz="1200" smtClean="0"/>
              <a:pPr eaLnBrk="1" hangingPunct="1"/>
              <a:t>2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86B1CE2-D36B-49DE-AE15-A2D1AF92897F}" type="slidenum">
              <a:rPr lang="en-US" altLang="zh-CN" sz="1200" smtClean="0"/>
              <a:pPr eaLnBrk="1" hangingPunct="1"/>
              <a:t>3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1AEF3A-7902-4AD3-A638-099E66BCE998}" type="slidenum">
              <a:rPr lang="en-US" altLang="zh-CN" sz="1200" smtClean="0"/>
              <a:pPr eaLnBrk="1" hangingPunct="1"/>
              <a:t>4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A1013F1-8565-45C0-A674-9EAC5644B96F}" type="slidenum">
              <a:rPr lang="en-US" altLang="zh-CN" sz="1200" smtClean="0"/>
              <a:pPr eaLnBrk="1" hangingPunct="1"/>
              <a:t>5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3813587-E267-4748-8E96-19E45313690F}" type="slidenum">
              <a:rPr lang="en-US" altLang="zh-CN" sz="1200" smtClean="0"/>
              <a:pPr eaLnBrk="1" hangingPunct="1"/>
              <a:t>6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BF2238D-B844-441B-88CC-39955F4B1B91}" type="slidenum">
              <a:rPr lang="en-US" altLang="zh-CN" sz="1200" smtClean="0"/>
              <a:pPr eaLnBrk="1" hangingPunct="1"/>
              <a:t>7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65BE5CF-6A45-4F79-8B70-895A466D12B7}" type="slidenum">
              <a:rPr lang="en-US" altLang="zh-CN" sz="1200" smtClean="0"/>
              <a:pPr eaLnBrk="1" hangingPunct="1"/>
              <a:t>8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E41D1DB-AB64-417F-B6E3-22A2943EB1D4}" type="slidenum">
              <a:rPr lang="en-US" altLang="zh-CN" sz="1200" smtClean="0"/>
              <a:pPr eaLnBrk="1" hangingPunct="1"/>
              <a:t>9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Wingdings" pitchFamily="-111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9FF95ECA-38D5-46FB-BBF6-5701DD56D0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026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197-6BA2-4F6A-BABD-589F127D70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772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FA43-07D9-4202-9384-70AD91DEDE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6719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23951-4549-44C9-8FAB-9220351D4A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0186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77724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67200"/>
            <a:ext cx="77724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BBC7F-E78A-4ABD-8C9C-448E699E0B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095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C8D75-AF72-43E3-8135-0FDE8BF205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292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7F206-810B-444D-B9C4-18F225EF61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08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3B07A-8DF7-4838-ACCB-780E776488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064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8AF66-1767-4E11-9FD0-B3F8F658BF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99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67AB1-A276-4E09-AACD-7EE73F2327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788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D3B4B-83F9-47B1-985F-BA1409F450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46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4499E-10CD-4727-A2A0-0AF33BDA94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648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91A16-68BB-4AC7-9E0C-20C54A1709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2671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C75131E-D090-47C9-B9BC-5CB5B3FA04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19"/>
          <p:cNvSpPr>
            <a:spLocks noChangeArrowheads="1"/>
          </p:cNvSpPr>
          <p:nvPr/>
        </p:nvSpPr>
        <p:spPr bwMode="auto">
          <a:xfrm>
            <a:off x="533400" y="1371600"/>
            <a:ext cx="8080375" cy="155575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>
              <a:solidFill>
                <a:srgbClr val="A5002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111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111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111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111" charset="2"/>
        <a:buChar char="n"/>
        <a:defRPr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539750" y="838200"/>
            <a:ext cx="8280400" cy="1470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rgbClr val="A40508"/>
                </a:solidFill>
              </a:rPr>
              <a:t>CINET</a:t>
            </a:r>
            <a:r>
              <a:rPr lang="en-US" altLang="zh-CN" sz="3200" b="1" baseline="30000" dirty="0" smtClean="0">
                <a:solidFill>
                  <a:srgbClr val="A40508"/>
                </a:solidFill>
              </a:rPr>
              <a:t>1</a:t>
            </a:r>
            <a:r>
              <a:rPr lang="en-US" altLang="zh-CN" sz="3200" b="1" dirty="0" smtClean="0">
                <a:solidFill>
                  <a:srgbClr val="A40508"/>
                </a:solidFill>
              </a:rPr>
              <a:t> GDS-calculator</a:t>
            </a:r>
            <a:br>
              <a:rPr lang="en-US" altLang="zh-CN" sz="3200" b="1" dirty="0" smtClean="0">
                <a:solidFill>
                  <a:srgbClr val="A40508"/>
                </a:solidFill>
              </a:rPr>
            </a:br>
            <a:r>
              <a:rPr lang="en-US" altLang="zh-CN" sz="3200" b="1" dirty="0" smtClean="0">
                <a:solidFill>
                  <a:srgbClr val="A40508"/>
                </a:solidFill>
              </a:rPr>
              <a:t>Graph Dynamical Systems Visualization</a:t>
            </a:r>
            <a:endParaRPr lang="zh-CN" altLang="en-US" sz="3200" b="1" dirty="0">
              <a:solidFill>
                <a:srgbClr val="A40508"/>
              </a:solidFill>
            </a:endParaRPr>
          </a:p>
        </p:txBody>
      </p:sp>
      <p:sp>
        <p:nvSpPr>
          <p:cNvPr id="3075" name="副标题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400" smtClean="0"/>
              <a:t>Group CINETgds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Sichao Wu, Yao Zhang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Virginia Tech</a:t>
            </a:r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Dec. 2012</a:t>
            </a:r>
          </a:p>
          <a:p>
            <a:pPr>
              <a:buFont typeface="Wingdings" pitchFamily="2" charset="2"/>
              <a:buNone/>
            </a:pPr>
            <a:endParaRPr lang="en-US" altLang="zh-CN" sz="2400" b="1" smtClean="0"/>
          </a:p>
          <a:p>
            <a:pPr>
              <a:buFont typeface="Wingdings" pitchFamily="2" charset="2"/>
              <a:buNone/>
            </a:pPr>
            <a:r>
              <a:rPr lang="en-US" altLang="zh-CN" sz="2400" smtClean="0"/>
              <a:t>CS5604 Final Project Presentation</a:t>
            </a:r>
            <a:endParaRPr lang="zh-CN" altLang="en-US" sz="2400" smtClean="0"/>
          </a:p>
        </p:txBody>
      </p:sp>
      <p:sp>
        <p:nvSpPr>
          <p:cNvPr id="3076" name="TextBox 10"/>
          <p:cNvSpPr txBox="1">
            <a:spLocks noChangeArrowheads="1"/>
          </p:cNvSpPr>
          <p:nvPr/>
        </p:nvSpPr>
        <p:spPr bwMode="auto">
          <a:xfrm>
            <a:off x="1592263" y="6019800"/>
            <a:ext cx="70945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600" baseline="30000"/>
              <a:t>1</a:t>
            </a:r>
            <a:r>
              <a:rPr lang="en-US" altLang="zh-CN" sz="1600"/>
              <a:t> CINET is supported by the NSF under Grant No. 1032677</a:t>
            </a:r>
            <a:endParaRPr lang="zh-CN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Task – Visualizing bar chars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dirty="0" smtClean="0"/>
              <a:t>Bar Charts we have implemented: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the number of cycles for each cycle equivalent set.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the number of permutations for each permutation equivalent set.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the number of cycles for each permutation.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the maximum cycle length for each permutation.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the number of permutations for a specific cycle length.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Task – Visualizing graphs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2800" dirty="0" smtClean="0"/>
              <a:t>Graph we have implemented:</a:t>
            </a:r>
          </a:p>
          <a:p>
            <a:pPr lvl="1" eaLnBrk="1" hangingPunct="1">
              <a:defRPr/>
            </a:pPr>
            <a:r>
              <a:rPr lang="en-US" altLang="zh-CN" dirty="0" smtClean="0">
                <a:ea typeface="ＭＳ Ｐゴシック" pitchFamily="34" charset="-128"/>
              </a:rPr>
              <a:t>functional state transitions.</a:t>
            </a:r>
          </a:p>
          <a:p>
            <a:pPr lvl="1" eaLnBrk="1" hangingPunct="1">
              <a:defRPr/>
            </a:pPr>
            <a:r>
              <a:rPr lang="en-US" altLang="zh-CN" dirty="0" smtClean="0">
                <a:ea typeface="ＭＳ Ｐゴシック" pitchFamily="34" charset="-128"/>
              </a:rPr>
              <a:t>cycle state transitions.</a:t>
            </a:r>
          </a:p>
          <a:p>
            <a:pPr marL="342900" lvl="1" indent="-342900" eaLnBrk="1" hangingPunct="1">
              <a:buClr>
                <a:srgbClr val="A50021"/>
              </a:buClr>
              <a:buSzPct val="60000"/>
              <a:defRPr/>
            </a:pPr>
            <a:r>
              <a:rPr lang="en-US" altLang="zh-CN" sz="2800" dirty="0" smtClean="0">
                <a:ea typeface="ＭＳ Ｐゴシック" pitchFamily="34" charset="-128"/>
              </a:rPr>
              <a:t>Exporting to graphs and charts to files</a:t>
            </a:r>
          </a:p>
          <a:p>
            <a:pPr lvl="1" eaLnBrk="1" hangingPunct="1">
              <a:defRPr/>
            </a:pPr>
            <a:r>
              <a:rPr lang="en-US" altLang="zh-CN" dirty="0" smtClean="0"/>
              <a:t>Export bar charts: </a:t>
            </a:r>
            <a:r>
              <a:rPr lang="en-US" altLang="zh-CN" dirty="0" err="1" smtClean="0"/>
              <a:t>png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pdf</a:t>
            </a:r>
            <a:r>
              <a:rPr lang="en-US" altLang="zh-CN" dirty="0" smtClean="0"/>
              <a:t>.</a:t>
            </a:r>
          </a:p>
          <a:p>
            <a:pPr lvl="1" eaLnBrk="1" hangingPunct="1">
              <a:defRPr/>
            </a:pPr>
            <a:r>
              <a:rPr lang="en-US" altLang="zh-CN" dirty="0" smtClean="0"/>
              <a:t>Export graphs: </a:t>
            </a:r>
            <a:r>
              <a:rPr lang="en-US" altLang="zh-CN" dirty="0" err="1" smtClean="0"/>
              <a:t>png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gexf</a:t>
            </a:r>
            <a:r>
              <a:rPr lang="en-US" altLang="zh-CN" dirty="0" smtClean="0"/>
              <a:t>.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Design – MVC Architecture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View: visualization part for GDS-VIS System </a:t>
            </a:r>
          </a:p>
          <a:p>
            <a:pPr lvl="1">
              <a:defRPr/>
            </a:pPr>
            <a:r>
              <a:rPr lang="en-US" dirty="0" smtClean="0">
                <a:ea typeface="ＭＳ Ｐゴシック" pitchFamily="34" charset="-128"/>
              </a:rPr>
              <a:t>visualizing bar charts.</a:t>
            </a:r>
          </a:p>
          <a:p>
            <a:pPr lvl="1">
              <a:defRPr/>
            </a:pPr>
            <a:r>
              <a:rPr lang="en-US" dirty="0" smtClean="0">
                <a:ea typeface="ＭＳ Ｐゴシック" pitchFamily="34" charset="-128"/>
              </a:rPr>
              <a:t>visualizing state transition graphs.</a:t>
            </a:r>
          </a:p>
          <a:p>
            <a:pPr>
              <a:defRPr/>
            </a:pPr>
            <a:r>
              <a:rPr lang="en-US" dirty="0" smtClean="0"/>
              <a:t>Controller: </a:t>
            </a:r>
            <a:r>
              <a:rPr lang="en-US" altLang="zh-CN" sz="2800" dirty="0" smtClean="0">
                <a:latin typeface="Arial" charset="0"/>
                <a:ea typeface="宋体" charset="-122"/>
              </a:rPr>
              <a:t>manipulating data in the Model</a:t>
            </a:r>
          </a:p>
          <a:p>
            <a:pPr lvl="1">
              <a:defRPr/>
            </a:pPr>
            <a:r>
              <a:rPr lang="en-US" dirty="0" smtClean="0">
                <a:ea typeface="ＭＳ Ｐゴシック" pitchFamily="34" charset="-128"/>
              </a:rPr>
              <a:t>parsing configuration file to generate data.</a:t>
            </a:r>
          </a:p>
          <a:p>
            <a:pPr lvl="1">
              <a:defRPr/>
            </a:pPr>
            <a:r>
              <a:rPr lang="en-US" dirty="0" smtClean="0">
                <a:ea typeface="ＭＳ Ｐゴシック" pitchFamily="34" charset="-128"/>
              </a:rPr>
              <a:t>managing data.</a:t>
            </a:r>
          </a:p>
          <a:p>
            <a:pPr lvl="2">
              <a:defRPr/>
            </a:pPr>
            <a:r>
              <a:rPr lang="en-US" dirty="0" smtClean="0">
                <a:ea typeface="ＭＳ Ｐゴシック" pitchFamily="34" charset="-128"/>
              </a:rPr>
              <a:t>summarizing data to generate bar charts.</a:t>
            </a:r>
          </a:p>
          <a:p>
            <a:pPr lvl="2">
              <a:defRPr/>
            </a:pPr>
            <a:r>
              <a:rPr lang="en-US" dirty="0" smtClean="0">
                <a:ea typeface="ＭＳ Ｐゴシック" pitchFamily="34" charset="-128"/>
              </a:rPr>
              <a:t>collecting data to generate graphs.</a:t>
            </a:r>
          </a:p>
          <a:p>
            <a:pPr lvl="1">
              <a:defRPr/>
            </a:pPr>
            <a:r>
              <a:rPr lang="en-US" dirty="0" smtClean="0">
                <a:ea typeface="ＭＳ Ｐゴシック" pitchFamily="34" charset="-128"/>
              </a:rPr>
              <a:t>exporting graph to files.</a:t>
            </a:r>
          </a:p>
          <a:p>
            <a:pPr marL="457200" lvl="1" indent="0">
              <a:buFont typeface="Wingdings" pitchFamily="2" charset="2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Design - Model</a:t>
            </a: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Model: data used in GDS-VIS system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Permutation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Node state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Functional transition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Cycle transition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Functional equivalence</a:t>
            </a:r>
          </a:p>
          <a:p>
            <a:pPr lvl="1"/>
            <a:r>
              <a:rPr lang="en-US" altLang="zh-CN" smtClean="0">
                <a:ea typeface="ＭＳ Ｐゴシック" pitchFamily="34" charset="-128"/>
              </a:rPr>
              <a:t>Cycle equivalence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Implementation - Environment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smtClean="0"/>
              <a:t>Implementation environment: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Java version: JDK 1.7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IDE: Eclipse Juno</a:t>
            </a:r>
          </a:p>
          <a:p>
            <a:pPr eaLnBrk="1" hangingPunct="1"/>
            <a:r>
              <a:rPr lang="en-US" altLang="zh-CN" smtClean="0"/>
              <a:t>Tools: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jdom: parsing XML files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jfreechart: visualizing bar charts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gephi-toolkit: visualizing state transformation grph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itext: exporting to pdf 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58200" cy="990600"/>
          </a:xfrm>
        </p:spPr>
        <p:txBody>
          <a:bodyPr/>
          <a:lstStyle/>
          <a:p>
            <a:r>
              <a:rPr lang="en-US" altLang="zh-CN" smtClean="0"/>
              <a:t>Implementation – Class diagram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Model</a:t>
            </a:r>
          </a:p>
        </p:txBody>
      </p:sp>
      <p:pic>
        <p:nvPicPr>
          <p:cNvPr id="2050" name="Picture 2" descr="C:\Users\Sichao\Desktop\Model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666750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58200" cy="990600"/>
          </a:xfrm>
        </p:spPr>
        <p:txBody>
          <a:bodyPr/>
          <a:lstStyle/>
          <a:p>
            <a:r>
              <a:rPr lang="en-US" altLang="zh-CN" smtClean="0"/>
              <a:t>Implementation – Class diagram</a:t>
            </a: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723900" y="1524000"/>
            <a:ext cx="7772400" cy="4876800"/>
          </a:xfrm>
        </p:spPr>
        <p:txBody>
          <a:bodyPr/>
          <a:lstStyle/>
          <a:p>
            <a:r>
              <a:rPr lang="en-US" altLang="zh-CN" smtClean="0"/>
              <a:t>Controller and View</a:t>
            </a:r>
          </a:p>
        </p:txBody>
      </p:sp>
      <p:pic>
        <p:nvPicPr>
          <p:cNvPr id="1026" name="Picture 2" descr="C:\Users\Sichao\Desktop\Class Model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88686" cy="445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610600" cy="990600"/>
          </a:xfrm>
        </p:spPr>
        <p:txBody>
          <a:bodyPr/>
          <a:lstStyle/>
          <a:p>
            <a:r>
              <a:rPr lang="en-US" altLang="zh-CN" sz="3600" smtClean="0"/>
              <a:t>Implementation – Configuration file</a:t>
            </a:r>
          </a:p>
        </p:txBody>
      </p:sp>
      <p:pic>
        <p:nvPicPr>
          <p:cNvPr id="19459" name="Picture 1" descr="C:\Users\yao\AppData\Roaming\Tencent\Users\439300090\QQ\WinTemp\RichOle\V_JZDMVWO`G{R_CO481D2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2438400" cy="517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 descr="C:\Users\yao\AppData\Roaming\Tencent\Users\439300090\QQ\WinTemp\RichOle\($G`G0T1K7%`X[U2LEAJ}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28956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Implementation - GUI </a:t>
            </a:r>
          </a:p>
        </p:txBody>
      </p:sp>
      <p:pic>
        <p:nvPicPr>
          <p:cNvPr id="20483" name="Picture 4" descr="C:\Users\yao\AppData\Roaming\Tencent\Users\439300090\QQ\WinTemp\RichOle\2$XBTY{7WET{D@9IHH`ZCJ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52600"/>
            <a:ext cx="53736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Future work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Improving  GUI implementation.</a:t>
            </a:r>
          </a:p>
          <a:p>
            <a:pPr>
              <a:defRPr/>
            </a:pPr>
            <a:r>
              <a:rPr lang="en-US" dirty="0" smtClean="0"/>
              <a:t>Visualizing more statistical charts.</a:t>
            </a:r>
            <a:endParaRPr lang="en-US" dirty="0"/>
          </a:p>
          <a:p>
            <a:pPr>
              <a:defRPr/>
            </a:pPr>
            <a:r>
              <a:rPr lang="en-US" dirty="0" smtClean="0"/>
              <a:t>Integrating with the CINET project.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Recap: What is GDS?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3000" dirty="0" smtClean="0">
                <a:solidFill>
                  <a:srgbClr val="C00000"/>
                </a:solidFill>
              </a:rPr>
              <a:t>GDS</a:t>
            </a:r>
            <a:r>
              <a:rPr lang="en-US" altLang="zh-CN" sz="3000" dirty="0" smtClean="0"/>
              <a:t>: Graph Dynamic Systems.</a:t>
            </a:r>
          </a:p>
          <a:p>
            <a:pPr eaLnBrk="1" hangingPunct="1"/>
            <a:r>
              <a:rPr lang="en-US" altLang="zh-CN" sz="3000" dirty="0" smtClean="0"/>
              <a:t>Five elements: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Graph.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Vertices, which represent states.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Edges, which indicate interacting vertices.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Vertex functions, which quantify vertex state changes.</a:t>
            </a:r>
          </a:p>
          <a:p>
            <a:pPr lvl="1" eaLnBrk="1" hangingPunct="1"/>
            <a:r>
              <a:rPr lang="en-US" altLang="zh-CN" dirty="0" smtClean="0">
                <a:ea typeface="ＭＳ Ｐゴシック" pitchFamily="34" charset="-128"/>
              </a:rPr>
              <a:t>Update scheme: synchronous, sequential, block,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副标题 2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6600" smtClean="0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Motivation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/>
        </p:nvSpPr>
        <p:spPr bwMode="auto">
          <a:xfrm>
            <a:off x="152400" y="1905000"/>
            <a:ext cx="571023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dirty="0">
                <a:ea typeface="宋体" charset="-122"/>
              </a:rPr>
              <a:t>System behaviors are of practical interest.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altLang="zh-CN" sz="1800" dirty="0">
                <a:solidFill>
                  <a:srgbClr val="0000CC"/>
                </a:solidFill>
                <a:ea typeface="宋体" charset="-122"/>
              </a:rPr>
              <a:t>Examples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800" dirty="0">
                <a:solidFill>
                  <a:srgbClr val="990033"/>
                </a:solidFill>
                <a:ea typeface="宋体" charset="-122"/>
              </a:rPr>
              <a:t>How epidemics spread.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800" dirty="0">
                <a:solidFill>
                  <a:srgbClr val="990033"/>
                </a:solidFill>
                <a:ea typeface="宋体" charset="-122"/>
              </a:rPr>
              <a:t>How information spreads on Twitter</a:t>
            </a:r>
            <a:r>
              <a:rPr lang="en-US" altLang="zh-CN" sz="1800" dirty="0" smtClean="0">
                <a:solidFill>
                  <a:srgbClr val="990033"/>
                </a:solidFill>
                <a:ea typeface="宋体" charset="-122"/>
              </a:rPr>
              <a:t>.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1800" dirty="0">
              <a:solidFill>
                <a:srgbClr val="990033"/>
              </a:solidFill>
              <a:ea typeface="宋体" charset="-122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dirty="0" smtClean="0">
                <a:ea typeface="宋体" charset="-122"/>
              </a:rPr>
              <a:t>Understanding </a:t>
            </a:r>
            <a:r>
              <a:rPr lang="en-US" altLang="zh-CN" sz="2000" dirty="0">
                <a:ea typeface="宋体" charset="-122"/>
              </a:rPr>
              <a:t>of system dynamics provides insights on how to control them.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altLang="zh-CN" sz="1800" dirty="0">
                <a:solidFill>
                  <a:srgbClr val="0000CC"/>
                </a:solidFill>
                <a:ea typeface="宋体" charset="-122"/>
              </a:rPr>
              <a:t>Examples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800" dirty="0">
                <a:solidFill>
                  <a:srgbClr val="990033"/>
                </a:solidFill>
                <a:ea typeface="宋体" charset="-122"/>
              </a:rPr>
              <a:t>How to minimize the spread of epidemics.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800" dirty="0">
                <a:solidFill>
                  <a:srgbClr val="990033"/>
                </a:solidFill>
                <a:ea typeface="宋体" charset="-122"/>
              </a:rPr>
              <a:t>How to increase the probability that a marketing campaign goes viral.</a:t>
            </a:r>
          </a:p>
          <a:p>
            <a:pPr marL="1143000" lvl="2" indent="-2286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800" dirty="0" smtClean="0">
                <a:solidFill>
                  <a:srgbClr val="990033"/>
                </a:solidFill>
                <a:ea typeface="宋体" charset="-122"/>
              </a:rPr>
              <a:t>How to encourage healthy youth behavior (e.g., avoid smoking, excessive drinking).</a:t>
            </a:r>
          </a:p>
        </p:txBody>
      </p:sp>
      <p:sp>
        <p:nvSpPr>
          <p:cNvPr id="5124" name="Rectangle 10"/>
          <p:cNvSpPr>
            <a:spLocks noChangeArrowheads="1"/>
          </p:cNvSpPr>
          <p:nvPr/>
        </p:nvSpPr>
        <p:spPr bwMode="auto">
          <a:xfrm>
            <a:off x="5943600" y="1600200"/>
            <a:ext cx="2900361" cy="4724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pic>
        <p:nvPicPr>
          <p:cNvPr id="5125" name="Picture 14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2406650"/>
            <a:ext cx="282416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6264275" y="1651000"/>
            <a:ext cx="22701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400" b="1" dirty="0">
                <a:latin typeface="Arial" charset="0"/>
                <a:ea typeface="宋体" charset="-122"/>
              </a:rPr>
              <a:t>Arab Spring</a:t>
            </a:r>
          </a:p>
          <a:p>
            <a:pPr algn="ctr" eaLnBrk="1" hangingPunct="1"/>
            <a:r>
              <a:rPr lang="en-US" altLang="zh-CN" sz="1400" b="1" dirty="0">
                <a:latin typeface="Arial" charset="0"/>
                <a:ea typeface="宋体" charset="-122"/>
              </a:rPr>
              <a:t>Egyptian Rebellion, 2011</a:t>
            </a:r>
          </a:p>
          <a:p>
            <a:pPr algn="ctr" eaLnBrk="1" hangingPunct="1"/>
            <a:r>
              <a:rPr lang="en-US" altLang="zh-CN" sz="1400" b="1" dirty="0">
                <a:latin typeface="Arial" charset="0"/>
                <a:ea typeface="宋体" charset="-122"/>
              </a:rPr>
              <a:t>(Reuters)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629400" y="4267200"/>
            <a:ext cx="1484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400" b="1" dirty="0">
                <a:latin typeface="Arial" charset="0"/>
                <a:ea typeface="宋体" charset="-122"/>
              </a:rPr>
              <a:t>Youth Smoking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73050" y="6391275"/>
            <a:ext cx="6813550" cy="314325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bg1"/>
                </a:solidFill>
                <a:latin typeface="Arial" charset="0"/>
                <a:ea typeface="宋体" charset="-122"/>
              </a:rPr>
              <a:t>Sociology and computer science community call these diffusing entities </a:t>
            </a:r>
            <a:r>
              <a:rPr lang="en-US" altLang="zh-CN" sz="1400" b="1">
                <a:solidFill>
                  <a:schemeClr val="bg1"/>
                </a:solidFill>
                <a:latin typeface="Arial" charset="0"/>
                <a:ea typeface="宋体" charset="-122"/>
              </a:rPr>
              <a:t>contagions</a:t>
            </a:r>
            <a:r>
              <a:rPr lang="en-US" altLang="zh-CN" sz="1400">
                <a:solidFill>
                  <a:schemeClr val="bg1"/>
                </a:solidFill>
                <a:latin typeface="Arial" charset="0"/>
                <a:ea typeface="宋体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GDS mapping: Reality to model</a:t>
            </a:r>
          </a:p>
        </p:txBody>
      </p:sp>
      <p:sp>
        <p:nvSpPr>
          <p:cNvPr id="6147" name="Rectangle 80"/>
          <p:cNvSpPr>
            <a:spLocks noChangeArrowheads="1"/>
          </p:cNvSpPr>
          <p:nvPr/>
        </p:nvSpPr>
        <p:spPr bwMode="auto">
          <a:xfrm>
            <a:off x="4800600" y="3886200"/>
            <a:ext cx="2209800" cy="1600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48" name="Rectangle 57"/>
          <p:cNvSpPr>
            <a:spLocks noChangeArrowheads="1"/>
          </p:cNvSpPr>
          <p:nvPr/>
        </p:nvSpPr>
        <p:spPr bwMode="auto">
          <a:xfrm>
            <a:off x="1905000" y="3886200"/>
            <a:ext cx="22098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49" name="AutoShape 11"/>
          <p:cNvSpPr>
            <a:spLocks noChangeArrowheads="1"/>
          </p:cNvSpPr>
          <p:nvPr/>
        </p:nvSpPr>
        <p:spPr bwMode="auto">
          <a:xfrm>
            <a:off x="2286000" y="2133600"/>
            <a:ext cx="1143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 b="1">
                <a:latin typeface="Arial" charset="0"/>
                <a:ea typeface="宋体" charset="-122"/>
              </a:rPr>
              <a:t>agent</a:t>
            </a:r>
          </a:p>
        </p:txBody>
      </p:sp>
      <p:sp>
        <p:nvSpPr>
          <p:cNvPr id="6150" name="AutoShape 12"/>
          <p:cNvSpPr>
            <a:spLocks noChangeArrowheads="1"/>
          </p:cNvSpPr>
          <p:nvPr/>
        </p:nvSpPr>
        <p:spPr bwMode="auto">
          <a:xfrm>
            <a:off x="2286000" y="2947988"/>
            <a:ext cx="1143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 b="1">
                <a:latin typeface="Arial" charset="0"/>
                <a:ea typeface="宋体" charset="-122"/>
              </a:rPr>
              <a:t>interaction</a:t>
            </a:r>
          </a:p>
        </p:txBody>
      </p:sp>
      <p:sp>
        <p:nvSpPr>
          <p:cNvPr id="6151" name="AutoShape 13"/>
          <p:cNvSpPr>
            <a:spLocks noChangeArrowheads="1"/>
          </p:cNvSpPr>
          <p:nvPr/>
        </p:nvSpPr>
        <p:spPr bwMode="auto">
          <a:xfrm>
            <a:off x="4343400" y="2133600"/>
            <a:ext cx="1143000" cy="533400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 b="1">
                <a:latin typeface="Arial" charset="0"/>
                <a:ea typeface="宋体" charset="-122"/>
              </a:rPr>
              <a:t>vertex</a:t>
            </a:r>
          </a:p>
        </p:txBody>
      </p:sp>
      <p:sp>
        <p:nvSpPr>
          <p:cNvPr id="6152" name="AutoShape 14"/>
          <p:cNvSpPr>
            <a:spLocks noChangeArrowheads="1"/>
          </p:cNvSpPr>
          <p:nvPr/>
        </p:nvSpPr>
        <p:spPr bwMode="auto">
          <a:xfrm>
            <a:off x="4343400" y="2947988"/>
            <a:ext cx="1143000" cy="533400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 b="1">
                <a:latin typeface="Arial" charset="0"/>
                <a:ea typeface="宋体" charset="-122"/>
              </a:rPr>
              <a:t>edge</a:t>
            </a:r>
          </a:p>
        </p:txBody>
      </p:sp>
      <p:sp>
        <p:nvSpPr>
          <p:cNvPr id="6153" name="AutoShape 15"/>
          <p:cNvSpPr>
            <a:spLocks noChangeArrowheads="1"/>
          </p:cNvSpPr>
          <p:nvPr/>
        </p:nvSpPr>
        <p:spPr bwMode="auto">
          <a:xfrm>
            <a:off x="3581400" y="22860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54" name="AutoShape 16"/>
          <p:cNvSpPr>
            <a:spLocks noChangeArrowheads="1"/>
          </p:cNvSpPr>
          <p:nvPr/>
        </p:nvSpPr>
        <p:spPr bwMode="auto">
          <a:xfrm>
            <a:off x="3581400" y="3100388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55" name="Text Box 17"/>
          <p:cNvSpPr txBox="1">
            <a:spLocks noChangeArrowheads="1"/>
          </p:cNvSpPr>
          <p:nvPr/>
        </p:nvSpPr>
        <p:spPr bwMode="auto">
          <a:xfrm>
            <a:off x="2514600" y="1776413"/>
            <a:ext cx="725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08000"/>
                </a:solidFill>
                <a:latin typeface="Arial" charset="0"/>
                <a:ea typeface="宋体" charset="-122"/>
              </a:rPr>
              <a:t>reality</a:t>
            </a:r>
          </a:p>
        </p:txBody>
      </p:sp>
      <p:sp>
        <p:nvSpPr>
          <p:cNvPr id="6156" name="Text Box 18"/>
          <p:cNvSpPr txBox="1">
            <a:spLocks noChangeArrowheads="1"/>
          </p:cNvSpPr>
          <p:nvPr/>
        </p:nvSpPr>
        <p:spPr bwMode="auto">
          <a:xfrm>
            <a:off x="5394325" y="1776413"/>
            <a:ext cx="73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08000"/>
                </a:solidFill>
                <a:latin typeface="Arial" charset="0"/>
                <a:ea typeface="宋体" charset="-122"/>
              </a:rPr>
              <a:t>model</a:t>
            </a:r>
          </a:p>
        </p:txBody>
      </p:sp>
      <p:sp>
        <p:nvSpPr>
          <p:cNvPr id="6157" name="AutoShape 20"/>
          <p:cNvSpPr>
            <a:spLocks noChangeArrowheads="1"/>
          </p:cNvSpPr>
          <p:nvPr/>
        </p:nvSpPr>
        <p:spPr bwMode="auto">
          <a:xfrm>
            <a:off x="6096000" y="2566988"/>
            <a:ext cx="1143000" cy="5334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 b="1">
                <a:latin typeface="Arial" charset="0"/>
                <a:ea typeface="宋体" charset="-122"/>
              </a:rPr>
              <a:t>graph</a:t>
            </a:r>
          </a:p>
        </p:txBody>
      </p:sp>
      <p:grpSp>
        <p:nvGrpSpPr>
          <p:cNvPr id="6158" name="Group 13"/>
          <p:cNvGrpSpPr>
            <a:grpSpLocks noChangeAspect="1"/>
          </p:cNvGrpSpPr>
          <p:nvPr/>
        </p:nvGrpSpPr>
        <p:grpSpPr bwMode="auto">
          <a:xfrm>
            <a:off x="2209800" y="4310063"/>
            <a:ext cx="228600" cy="366712"/>
            <a:chOff x="1200" y="1536"/>
            <a:chExt cx="288" cy="576"/>
          </a:xfrm>
        </p:grpSpPr>
        <p:sp>
          <p:nvSpPr>
            <p:cNvPr id="6209" name="Oval 4"/>
            <p:cNvSpPr>
              <a:spLocks noChangeAspect="1" noChangeArrowheads="1"/>
            </p:cNvSpPr>
            <p:nvPr/>
          </p:nvSpPr>
          <p:spPr bwMode="auto">
            <a:xfrm>
              <a:off x="1272" y="1536"/>
              <a:ext cx="144" cy="144"/>
            </a:xfrm>
            <a:prstGeom prst="ellips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zh-CN">
                <a:latin typeface="Arial" charset="0"/>
              </a:endParaRPr>
            </a:p>
          </p:txBody>
        </p:sp>
        <p:sp>
          <p:nvSpPr>
            <p:cNvPr id="6210" name="Line 5"/>
            <p:cNvSpPr>
              <a:spLocks noChangeAspect="1" noChangeShapeType="1"/>
            </p:cNvSpPr>
            <p:nvPr/>
          </p:nvSpPr>
          <p:spPr bwMode="auto">
            <a:xfrm>
              <a:off x="1344" y="1680"/>
              <a:ext cx="0" cy="24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1" name="Line 6"/>
            <p:cNvSpPr>
              <a:spLocks noChangeAspect="1" noChangeShapeType="1"/>
            </p:cNvSpPr>
            <p:nvPr/>
          </p:nvSpPr>
          <p:spPr bwMode="auto">
            <a:xfrm>
              <a:off x="1224" y="1776"/>
              <a:ext cx="240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2" name="Line 7"/>
            <p:cNvSpPr>
              <a:spLocks noChangeAspect="1" noChangeShapeType="1"/>
            </p:cNvSpPr>
            <p:nvPr/>
          </p:nvSpPr>
          <p:spPr bwMode="auto">
            <a:xfrm>
              <a:off x="1344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3" name="Line 8"/>
            <p:cNvSpPr>
              <a:spLocks noChangeAspect="1" noChangeShapeType="1"/>
            </p:cNvSpPr>
            <p:nvPr/>
          </p:nvSpPr>
          <p:spPr bwMode="auto">
            <a:xfrm flipH="1">
              <a:off x="1200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9" name="Group 14"/>
          <p:cNvGrpSpPr>
            <a:grpSpLocks noChangeAspect="1"/>
          </p:cNvGrpSpPr>
          <p:nvPr/>
        </p:nvGrpSpPr>
        <p:grpSpPr bwMode="auto">
          <a:xfrm>
            <a:off x="2171700" y="4967288"/>
            <a:ext cx="228600" cy="366712"/>
            <a:chOff x="1200" y="1536"/>
            <a:chExt cx="288" cy="576"/>
          </a:xfrm>
        </p:grpSpPr>
        <p:sp>
          <p:nvSpPr>
            <p:cNvPr id="6204" name="Oval 15"/>
            <p:cNvSpPr>
              <a:spLocks noChangeAspect="1" noChangeArrowheads="1"/>
            </p:cNvSpPr>
            <p:nvPr/>
          </p:nvSpPr>
          <p:spPr bwMode="auto">
            <a:xfrm>
              <a:off x="1272" y="1536"/>
              <a:ext cx="144" cy="144"/>
            </a:xfrm>
            <a:prstGeom prst="ellips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zh-CN">
                <a:latin typeface="Arial" charset="0"/>
              </a:endParaRPr>
            </a:p>
          </p:txBody>
        </p:sp>
        <p:sp>
          <p:nvSpPr>
            <p:cNvPr id="6205" name="Line 16"/>
            <p:cNvSpPr>
              <a:spLocks noChangeAspect="1" noChangeShapeType="1"/>
            </p:cNvSpPr>
            <p:nvPr/>
          </p:nvSpPr>
          <p:spPr bwMode="auto">
            <a:xfrm>
              <a:off x="1344" y="1680"/>
              <a:ext cx="0" cy="24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6" name="Line 17"/>
            <p:cNvSpPr>
              <a:spLocks noChangeAspect="1" noChangeShapeType="1"/>
            </p:cNvSpPr>
            <p:nvPr/>
          </p:nvSpPr>
          <p:spPr bwMode="auto">
            <a:xfrm>
              <a:off x="1224" y="1776"/>
              <a:ext cx="240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7" name="Line 18"/>
            <p:cNvSpPr>
              <a:spLocks noChangeAspect="1" noChangeShapeType="1"/>
            </p:cNvSpPr>
            <p:nvPr/>
          </p:nvSpPr>
          <p:spPr bwMode="auto">
            <a:xfrm>
              <a:off x="1344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8" name="Line 19"/>
            <p:cNvSpPr>
              <a:spLocks noChangeAspect="1" noChangeShapeType="1"/>
            </p:cNvSpPr>
            <p:nvPr/>
          </p:nvSpPr>
          <p:spPr bwMode="auto">
            <a:xfrm flipH="1">
              <a:off x="1200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0" name="Group 20"/>
          <p:cNvGrpSpPr>
            <a:grpSpLocks noChangeAspect="1"/>
          </p:cNvGrpSpPr>
          <p:nvPr/>
        </p:nvGrpSpPr>
        <p:grpSpPr bwMode="auto">
          <a:xfrm>
            <a:off x="3733800" y="4157663"/>
            <a:ext cx="228600" cy="366712"/>
            <a:chOff x="1200" y="1536"/>
            <a:chExt cx="288" cy="576"/>
          </a:xfrm>
        </p:grpSpPr>
        <p:sp>
          <p:nvSpPr>
            <p:cNvPr id="6199" name="Oval 21"/>
            <p:cNvSpPr>
              <a:spLocks noChangeAspect="1" noChangeArrowheads="1"/>
            </p:cNvSpPr>
            <p:nvPr/>
          </p:nvSpPr>
          <p:spPr bwMode="auto">
            <a:xfrm>
              <a:off x="1272" y="1536"/>
              <a:ext cx="144" cy="144"/>
            </a:xfrm>
            <a:prstGeom prst="ellips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zh-CN">
                <a:latin typeface="Arial" charset="0"/>
              </a:endParaRPr>
            </a:p>
          </p:txBody>
        </p:sp>
        <p:sp>
          <p:nvSpPr>
            <p:cNvPr id="6200" name="Line 22"/>
            <p:cNvSpPr>
              <a:spLocks noChangeAspect="1" noChangeShapeType="1"/>
            </p:cNvSpPr>
            <p:nvPr/>
          </p:nvSpPr>
          <p:spPr bwMode="auto">
            <a:xfrm>
              <a:off x="1344" y="1680"/>
              <a:ext cx="0" cy="24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1" name="Line 23"/>
            <p:cNvSpPr>
              <a:spLocks noChangeAspect="1" noChangeShapeType="1"/>
            </p:cNvSpPr>
            <p:nvPr/>
          </p:nvSpPr>
          <p:spPr bwMode="auto">
            <a:xfrm>
              <a:off x="1224" y="1776"/>
              <a:ext cx="240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2" name="Line 24"/>
            <p:cNvSpPr>
              <a:spLocks noChangeAspect="1" noChangeShapeType="1"/>
            </p:cNvSpPr>
            <p:nvPr/>
          </p:nvSpPr>
          <p:spPr bwMode="auto">
            <a:xfrm>
              <a:off x="1344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3" name="Line 25"/>
            <p:cNvSpPr>
              <a:spLocks noChangeAspect="1" noChangeShapeType="1"/>
            </p:cNvSpPr>
            <p:nvPr/>
          </p:nvSpPr>
          <p:spPr bwMode="auto">
            <a:xfrm flipH="1">
              <a:off x="1200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1" name="Group 26"/>
          <p:cNvGrpSpPr>
            <a:grpSpLocks noChangeAspect="1"/>
          </p:cNvGrpSpPr>
          <p:nvPr/>
        </p:nvGrpSpPr>
        <p:grpSpPr bwMode="auto">
          <a:xfrm>
            <a:off x="3505200" y="4919663"/>
            <a:ext cx="228600" cy="366712"/>
            <a:chOff x="1200" y="1536"/>
            <a:chExt cx="288" cy="576"/>
          </a:xfrm>
        </p:grpSpPr>
        <p:sp>
          <p:nvSpPr>
            <p:cNvPr id="6194" name="Oval 27"/>
            <p:cNvSpPr>
              <a:spLocks noChangeAspect="1" noChangeArrowheads="1"/>
            </p:cNvSpPr>
            <p:nvPr/>
          </p:nvSpPr>
          <p:spPr bwMode="auto">
            <a:xfrm>
              <a:off x="1272" y="1536"/>
              <a:ext cx="144" cy="144"/>
            </a:xfrm>
            <a:prstGeom prst="ellips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zh-CN">
                <a:latin typeface="Arial" charset="0"/>
              </a:endParaRPr>
            </a:p>
          </p:txBody>
        </p:sp>
        <p:sp>
          <p:nvSpPr>
            <p:cNvPr id="6195" name="Line 28"/>
            <p:cNvSpPr>
              <a:spLocks noChangeAspect="1" noChangeShapeType="1"/>
            </p:cNvSpPr>
            <p:nvPr/>
          </p:nvSpPr>
          <p:spPr bwMode="auto">
            <a:xfrm>
              <a:off x="1344" y="1680"/>
              <a:ext cx="0" cy="24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Line 29"/>
            <p:cNvSpPr>
              <a:spLocks noChangeAspect="1" noChangeShapeType="1"/>
            </p:cNvSpPr>
            <p:nvPr/>
          </p:nvSpPr>
          <p:spPr bwMode="auto">
            <a:xfrm>
              <a:off x="1224" y="1776"/>
              <a:ext cx="240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Line 30"/>
            <p:cNvSpPr>
              <a:spLocks noChangeAspect="1" noChangeShapeType="1"/>
            </p:cNvSpPr>
            <p:nvPr/>
          </p:nvSpPr>
          <p:spPr bwMode="auto">
            <a:xfrm>
              <a:off x="1344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Line 31"/>
            <p:cNvSpPr>
              <a:spLocks noChangeAspect="1" noChangeShapeType="1"/>
            </p:cNvSpPr>
            <p:nvPr/>
          </p:nvSpPr>
          <p:spPr bwMode="auto">
            <a:xfrm flipH="1">
              <a:off x="1200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2" name="Group 32"/>
          <p:cNvGrpSpPr>
            <a:grpSpLocks noChangeAspect="1"/>
          </p:cNvGrpSpPr>
          <p:nvPr/>
        </p:nvGrpSpPr>
        <p:grpSpPr bwMode="auto">
          <a:xfrm>
            <a:off x="2895600" y="4043363"/>
            <a:ext cx="230188" cy="366712"/>
            <a:chOff x="1200" y="1536"/>
            <a:chExt cx="288" cy="576"/>
          </a:xfrm>
        </p:grpSpPr>
        <p:sp>
          <p:nvSpPr>
            <p:cNvPr id="6189" name="Oval 33"/>
            <p:cNvSpPr>
              <a:spLocks noChangeAspect="1" noChangeArrowheads="1"/>
            </p:cNvSpPr>
            <p:nvPr/>
          </p:nvSpPr>
          <p:spPr bwMode="auto">
            <a:xfrm>
              <a:off x="1272" y="1536"/>
              <a:ext cx="144" cy="144"/>
            </a:xfrm>
            <a:prstGeom prst="ellips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zh-CN">
                <a:latin typeface="Arial" charset="0"/>
              </a:endParaRPr>
            </a:p>
          </p:txBody>
        </p:sp>
        <p:sp>
          <p:nvSpPr>
            <p:cNvPr id="6190" name="Line 34"/>
            <p:cNvSpPr>
              <a:spLocks noChangeAspect="1" noChangeShapeType="1"/>
            </p:cNvSpPr>
            <p:nvPr/>
          </p:nvSpPr>
          <p:spPr bwMode="auto">
            <a:xfrm>
              <a:off x="1344" y="1680"/>
              <a:ext cx="0" cy="24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Line 35"/>
            <p:cNvSpPr>
              <a:spLocks noChangeAspect="1" noChangeShapeType="1"/>
            </p:cNvSpPr>
            <p:nvPr/>
          </p:nvSpPr>
          <p:spPr bwMode="auto">
            <a:xfrm>
              <a:off x="1224" y="1776"/>
              <a:ext cx="240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Line 36"/>
            <p:cNvSpPr>
              <a:spLocks noChangeAspect="1" noChangeShapeType="1"/>
            </p:cNvSpPr>
            <p:nvPr/>
          </p:nvSpPr>
          <p:spPr bwMode="auto">
            <a:xfrm>
              <a:off x="1344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Line 37"/>
            <p:cNvSpPr>
              <a:spLocks noChangeAspect="1" noChangeShapeType="1"/>
            </p:cNvSpPr>
            <p:nvPr/>
          </p:nvSpPr>
          <p:spPr bwMode="auto">
            <a:xfrm flipH="1">
              <a:off x="1200" y="1920"/>
              <a:ext cx="144" cy="1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6163" name="AutoShape 38"/>
          <p:cNvCxnSpPr>
            <a:cxnSpLocks noChangeAspect="1" noChangeShapeType="1"/>
            <a:stCxn id="6211" idx="1"/>
            <a:endCxn id="6191" idx="0"/>
          </p:cNvCxnSpPr>
          <p:nvPr/>
        </p:nvCxnSpPr>
        <p:spPr bwMode="auto">
          <a:xfrm flipV="1">
            <a:off x="2419350" y="4176713"/>
            <a:ext cx="495300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4" name="AutoShape 39"/>
          <p:cNvCxnSpPr>
            <a:cxnSpLocks noChangeAspect="1" noChangeShapeType="1"/>
            <a:stCxn id="6206" idx="1"/>
            <a:endCxn id="6211" idx="1"/>
          </p:cNvCxnSpPr>
          <p:nvPr/>
        </p:nvCxnSpPr>
        <p:spPr bwMode="auto">
          <a:xfrm flipV="1">
            <a:off x="2381250" y="4481513"/>
            <a:ext cx="38100" cy="657225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5" name="AutoShape 40"/>
          <p:cNvCxnSpPr>
            <a:cxnSpLocks noChangeAspect="1" noChangeShapeType="1"/>
            <a:stCxn id="6201" idx="0"/>
            <a:endCxn id="6196" idx="0"/>
          </p:cNvCxnSpPr>
          <p:nvPr/>
        </p:nvCxnSpPr>
        <p:spPr bwMode="auto">
          <a:xfrm flipH="1">
            <a:off x="3524250" y="4291013"/>
            <a:ext cx="228600" cy="7620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6" name="AutoShape 41"/>
          <p:cNvCxnSpPr>
            <a:cxnSpLocks noChangeAspect="1" noChangeShapeType="1"/>
            <a:stCxn id="6191" idx="1"/>
            <a:endCxn id="6201" idx="0"/>
          </p:cNvCxnSpPr>
          <p:nvPr/>
        </p:nvCxnSpPr>
        <p:spPr bwMode="auto">
          <a:xfrm>
            <a:off x="3106738" y="4214813"/>
            <a:ext cx="646112" cy="762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7" name="AutoShape 46"/>
          <p:cNvCxnSpPr>
            <a:cxnSpLocks noChangeAspect="1" noChangeShapeType="1"/>
            <a:stCxn id="6206" idx="1"/>
            <a:endCxn id="6196" idx="0"/>
          </p:cNvCxnSpPr>
          <p:nvPr/>
        </p:nvCxnSpPr>
        <p:spPr bwMode="auto">
          <a:xfrm flipV="1">
            <a:off x="2381250" y="5053013"/>
            <a:ext cx="1143000" cy="85725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8" name="AutoShape 48"/>
          <p:cNvCxnSpPr>
            <a:cxnSpLocks noChangeAspect="1" noChangeShapeType="1"/>
            <a:stCxn id="6206" idx="1"/>
            <a:endCxn id="6201" idx="0"/>
          </p:cNvCxnSpPr>
          <p:nvPr/>
        </p:nvCxnSpPr>
        <p:spPr bwMode="auto">
          <a:xfrm flipV="1">
            <a:off x="2381250" y="4291013"/>
            <a:ext cx="1371600" cy="847725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9" name="AutoShape 7"/>
          <p:cNvCxnSpPr>
            <a:cxnSpLocks noChangeShapeType="1"/>
            <a:stCxn id="6175" idx="3"/>
            <a:endCxn id="6174" idx="7"/>
          </p:cNvCxnSpPr>
          <p:nvPr/>
        </p:nvCxnSpPr>
        <p:spPr bwMode="auto">
          <a:xfrm flipH="1">
            <a:off x="5302250" y="4244975"/>
            <a:ext cx="371475" cy="184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0" name="Text Box 8"/>
          <p:cNvSpPr txBox="1">
            <a:spLocks noChangeArrowheads="1"/>
          </p:cNvSpPr>
          <p:nvPr/>
        </p:nvSpPr>
        <p:spPr bwMode="auto">
          <a:xfrm>
            <a:off x="5997575" y="3779838"/>
            <a:ext cx="382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</a:rPr>
              <a:t>v</a:t>
            </a:r>
            <a:r>
              <a:rPr lang="en-US" altLang="zh-CN" baseline="-25000">
                <a:latin typeface="Arial" charset="0"/>
              </a:rPr>
              <a:t>1</a:t>
            </a:r>
          </a:p>
        </p:txBody>
      </p:sp>
      <p:sp>
        <p:nvSpPr>
          <p:cNvPr id="6171" name="Text Box 9"/>
          <p:cNvSpPr txBox="1">
            <a:spLocks noChangeArrowheads="1"/>
          </p:cNvSpPr>
          <p:nvPr/>
        </p:nvSpPr>
        <p:spPr bwMode="auto">
          <a:xfrm>
            <a:off x="6551613" y="4181475"/>
            <a:ext cx="382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</a:rPr>
              <a:t>v</a:t>
            </a:r>
            <a:r>
              <a:rPr lang="en-US" altLang="zh-CN" baseline="-25000">
                <a:latin typeface="Arial" charset="0"/>
              </a:rPr>
              <a:t>2</a:t>
            </a:r>
          </a:p>
        </p:txBody>
      </p:sp>
      <p:sp>
        <p:nvSpPr>
          <p:cNvPr id="6172" name="Text Box 10"/>
          <p:cNvSpPr txBox="1">
            <a:spLocks noChangeArrowheads="1"/>
          </p:cNvSpPr>
          <p:nvPr/>
        </p:nvSpPr>
        <p:spPr bwMode="auto">
          <a:xfrm>
            <a:off x="6399213" y="5043488"/>
            <a:ext cx="382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</a:rPr>
              <a:t>v</a:t>
            </a:r>
            <a:r>
              <a:rPr lang="en-US" altLang="zh-CN" baseline="-25000">
                <a:latin typeface="Arial" charset="0"/>
              </a:rPr>
              <a:t>3</a:t>
            </a:r>
          </a:p>
        </p:txBody>
      </p:sp>
      <p:sp>
        <p:nvSpPr>
          <p:cNvPr id="6173" name="Text Box 11"/>
          <p:cNvSpPr txBox="1">
            <a:spLocks noChangeArrowheads="1"/>
          </p:cNvSpPr>
          <p:nvPr/>
        </p:nvSpPr>
        <p:spPr bwMode="auto">
          <a:xfrm>
            <a:off x="4954588" y="5043488"/>
            <a:ext cx="382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</a:rPr>
              <a:t>v</a:t>
            </a:r>
            <a:r>
              <a:rPr lang="en-US" altLang="zh-CN" baseline="-25000">
                <a:latin typeface="Arial" charset="0"/>
              </a:rPr>
              <a:t>4</a:t>
            </a:r>
          </a:p>
        </p:txBody>
      </p:sp>
      <p:sp>
        <p:nvSpPr>
          <p:cNvPr id="6174" name="Oval 14"/>
          <p:cNvSpPr>
            <a:spLocks noChangeArrowheads="1"/>
          </p:cNvSpPr>
          <p:nvPr/>
        </p:nvSpPr>
        <p:spPr bwMode="auto">
          <a:xfrm>
            <a:off x="5106988" y="4395788"/>
            <a:ext cx="228600" cy="228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sp>
        <p:nvSpPr>
          <p:cNvPr id="6175" name="Oval 15"/>
          <p:cNvSpPr>
            <a:spLocks noChangeArrowheads="1"/>
          </p:cNvSpPr>
          <p:nvPr/>
        </p:nvSpPr>
        <p:spPr bwMode="auto">
          <a:xfrm>
            <a:off x="5640388" y="4049713"/>
            <a:ext cx="228600" cy="228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sp>
        <p:nvSpPr>
          <p:cNvPr id="6176" name="Oval 16"/>
          <p:cNvSpPr>
            <a:spLocks noChangeArrowheads="1"/>
          </p:cNvSpPr>
          <p:nvPr/>
        </p:nvSpPr>
        <p:spPr bwMode="auto">
          <a:xfrm>
            <a:off x="6172200" y="5081588"/>
            <a:ext cx="228600" cy="228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sp>
        <p:nvSpPr>
          <p:cNvPr id="6177" name="Oval 17"/>
          <p:cNvSpPr>
            <a:spLocks noChangeArrowheads="1"/>
          </p:cNvSpPr>
          <p:nvPr/>
        </p:nvSpPr>
        <p:spPr bwMode="auto">
          <a:xfrm>
            <a:off x="5335588" y="5081588"/>
            <a:ext cx="228600" cy="228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cxnSp>
        <p:nvCxnSpPr>
          <p:cNvPr id="6178" name="AutoShape 18"/>
          <p:cNvCxnSpPr>
            <a:cxnSpLocks noChangeShapeType="1"/>
            <a:stCxn id="6177" idx="1"/>
            <a:endCxn id="6174" idx="4"/>
          </p:cNvCxnSpPr>
          <p:nvPr/>
        </p:nvCxnSpPr>
        <p:spPr bwMode="auto">
          <a:xfrm flipH="1" flipV="1">
            <a:off x="5221288" y="4624388"/>
            <a:ext cx="147637" cy="4905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9" name="AutoShape 19"/>
          <p:cNvCxnSpPr>
            <a:cxnSpLocks noChangeShapeType="1"/>
            <a:stCxn id="6176" idx="0"/>
            <a:endCxn id="6185" idx="4"/>
          </p:cNvCxnSpPr>
          <p:nvPr/>
        </p:nvCxnSpPr>
        <p:spPr bwMode="auto">
          <a:xfrm flipV="1">
            <a:off x="6286500" y="4395788"/>
            <a:ext cx="225425" cy="685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0" name="Text Box 20"/>
          <p:cNvSpPr txBox="1">
            <a:spLocks noChangeArrowheads="1"/>
          </p:cNvSpPr>
          <p:nvPr/>
        </p:nvSpPr>
        <p:spPr bwMode="auto">
          <a:xfrm>
            <a:off x="4800600" y="3981450"/>
            <a:ext cx="382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</a:rPr>
              <a:t>v</a:t>
            </a:r>
            <a:r>
              <a:rPr lang="en-US" altLang="zh-CN" baseline="-25000">
                <a:latin typeface="Arial" charset="0"/>
              </a:rPr>
              <a:t>5</a:t>
            </a:r>
          </a:p>
        </p:txBody>
      </p:sp>
      <p:cxnSp>
        <p:nvCxnSpPr>
          <p:cNvPr id="6181" name="AutoShape 22"/>
          <p:cNvCxnSpPr>
            <a:cxnSpLocks noChangeShapeType="1"/>
            <a:stCxn id="6175" idx="6"/>
            <a:endCxn id="6185" idx="2"/>
          </p:cNvCxnSpPr>
          <p:nvPr/>
        </p:nvCxnSpPr>
        <p:spPr bwMode="auto">
          <a:xfrm>
            <a:off x="5868988" y="4164013"/>
            <a:ext cx="528637" cy="117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2" name="AutoShape 23"/>
          <p:cNvCxnSpPr>
            <a:cxnSpLocks noChangeShapeType="1"/>
            <a:stCxn id="6177" idx="6"/>
            <a:endCxn id="6176" idx="2"/>
          </p:cNvCxnSpPr>
          <p:nvPr/>
        </p:nvCxnSpPr>
        <p:spPr bwMode="auto">
          <a:xfrm>
            <a:off x="5564188" y="5195888"/>
            <a:ext cx="60801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3" name="AutoShape 76"/>
          <p:cNvSpPr>
            <a:spLocks noChangeArrowheads="1"/>
          </p:cNvSpPr>
          <p:nvPr/>
        </p:nvSpPr>
        <p:spPr bwMode="auto">
          <a:xfrm rot="-2099521">
            <a:off x="5562600" y="3100388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84" name="AutoShape 77"/>
          <p:cNvSpPr>
            <a:spLocks noChangeArrowheads="1"/>
          </p:cNvSpPr>
          <p:nvPr/>
        </p:nvSpPr>
        <p:spPr bwMode="auto">
          <a:xfrm rot="2099521" flipV="1">
            <a:off x="5562600" y="2338388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85" name="Oval 5"/>
          <p:cNvSpPr>
            <a:spLocks noChangeArrowheads="1"/>
          </p:cNvSpPr>
          <p:nvPr/>
        </p:nvSpPr>
        <p:spPr bwMode="auto">
          <a:xfrm>
            <a:off x="6397625" y="4167188"/>
            <a:ext cx="228600" cy="228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cxnSp>
        <p:nvCxnSpPr>
          <p:cNvPr id="6186" name="AutoShape 19"/>
          <p:cNvCxnSpPr>
            <a:cxnSpLocks noChangeShapeType="1"/>
            <a:stCxn id="6177" idx="7"/>
            <a:endCxn id="6185" idx="3"/>
          </p:cNvCxnSpPr>
          <p:nvPr/>
        </p:nvCxnSpPr>
        <p:spPr bwMode="auto">
          <a:xfrm flipV="1">
            <a:off x="5530850" y="4362450"/>
            <a:ext cx="900113" cy="752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7" name="AutoShape 81"/>
          <p:cNvSpPr>
            <a:spLocks noChangeArrowheads="1"/>
          </p:cNvSpPr>
          <p:nvPr/>
        </p:nvSpPr>
        <p:spPr bwMode="auto">
          <a:xfrm>
            <a:off x="4191000" y="4548188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Arial" charset="0"/>
            </a:endParaRPr>
          </a:p>
        </p:txBody>
      </p:sp>
      <p:sp>
        <p:nvSpPr>
          <p:cNvPr id="6188" name="Text Box 82"/>
          <p:cNvSpPr txBox="1">
            <a:spLocks noChangeArrowheads="1"/>
          </p:cNvSpPr>
          <p:nvPr/>
        </p:nvSpPr>
        <p:spPr bwMode="auto">
          <a:xfrm>
            <a:off x="2308225" y="6172200"/>
            <a:ext cx="4321175" cy="314325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bg1"/>
                </a:solidFill>
                <a:latin typeface="Arial" charset="0"/>
                <a:ea typeface="宋体" charset="-122"/>
              </a:rPr>
              <a:t>We are recasting the real problem in terms of a GDS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Have the model, then what?</a:t>
            </a:r>
          </a:p>
        </p:txBody>
      </p:sp>
      <p:sp>
        <p:nvSpPr>
          <p:cNvPr id="7171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685800" y="1676400"/>
            <a:ext cx="7772400" cy="4876800"/>
          </a:xfrm>
          <a:blipFill rotWithShape="1">
            <a:blip r:embed="rId3"/>
            <a:stretch>
              <a:fillRect l="-392" t="-1250"/>
            </a:stretch>
          </a:blipFill>
          <a:extLst/>
        </p:spPr>
        <p:txBody>
          <a:bodyPr/>
          <a:lstStyle/>
          <a:p>
            <a:r>
              <a:rPr lang="zh-CN" altLang="en-US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Phase space example</a:t>
            </a:r>
          </a:p>
        </p:txBody>
      </p:sp>
      <p:pic>
        <p:nvPicPr>
          <p:cNvPr id="819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5" y="2082800"/>
            <a:ext cx="3717925" cy="21463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5051425"/>
            <a:ext cx="2547938" cy="15271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4987925" y="1676400"/>
            <a:ext cx="2917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400" b="1">
                <a:latin typeface="Arial" charset="0"/>
                <a:ea typeface="宋体" charset="-122"/>
              </a:rPr>
              <a:t>Phase space:  sequential update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4870450" y="4648200"/>
            <a:ext cx="3154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400" b="1">
                <a:latin typeface="Arial" charset="0"/>
                <a:ea typeface="宋体" charset="-122"/>
              </a:rPr>
              <a:t>Phase space:  synchronous update</a:t>
            </a:r>
          </a:p>
        </p:txBody>
      </p:sp>
      <p:sp>
        <p:nvSpPr>
          <p:cNvPr id="8199" name="Rectangle 3"/>
          <p:cNvSpPr>
            <a:spLocks noGrp="1" noChangeArrowheads="1"/>
          </p:cNvSpPr>
          <p:nvPr/>
        </p:nvSpPr>
        <p:spPr bwMode="auto">
          <a:xfrm>
            <a:off x="609600" y="2255838"/>
            <a:ext cx="35052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CN" sz="1600" b="1">
                <a:ea typeface="宋体" charset="-122"/>
              </a:rPr>
              <a:t>Inputs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altLang="zh-CN" sz="1600" b="1">
                <a:solidFill>
                  <a:srgbClr val="0000CC"/>
                </a:solidFill>
                <a:ea typeface="宋体" charset="-122"/>
              </a:rPr>
              <a:t>Graph: </a:t>
            </a:r>
            <a:r>
              <a:rPr lang="en-US" altLang="zh-CN" sz="1600">
                <a:solidFill>
                  <a:srgbClr val="0000CC"/>
                </a:solidFill>
                <a:ea typeface="宋体" charset="-122"/>
              </a:rPr>
              <a:t>Circle</a:t>
            </a:r>
            <a:r>
              <a:rPr lang="en-US" altLang="zh-CN" sz="1600" baseline="-25000">
                <a:solidFill>
                  <a:srgbClr val="0000CC"/>
                </a:solidFill>
                <a:ea typeface="宋体" charset="-122"/>
              </a:rPr>
              <a:t>4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altLang="zh-CN" sz="1600" baseline="-25000">
              <a:ea typeface="宋体" charset="-12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altLang="zh-CN" sz="1600" baseline="-25000">
              <a:ea typeface="宋体" charset="-12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altLang="zh-CN" sz="1600" baseline="-25000">
              <a:ea typeface="宋体" charset="-12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altLang="zh-CN" sz="1600" baseline="-25000">
              <a:ea typeface="宋体" charset="-12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altLang="zh-CN" sz="1600" baseline="-25000">
              <a:ea typeface="宋体" charset="-12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altLang="zh-CN" sz="1600" b="1">
                <a:solidFill>
                  <a:srgbClr val="0000CC"/>
                </a:solidFill>
                <a:ea typeface="宋体" charset="-122"/>
              </a:rPr>
              <a:t>Vertex state = {0,1}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altLang="zh-CN" sz="1600" b="1">
                <a:solidFill>
                  <a:srgbClr val="0000CC"/>
                </a:solidFill>
                <a:ea typeface="宋体" charset="-122"/>
              </a:rPr>
              <a:t>Vertex functions: </a:t>
            </a:r>
            <a:r>
              <a:rPr lang="en-US" altLang="zh-CN" sz="1600">
                <a:solidFill>
                  <a:srgbClr val="0000CC"/>
                </a:solidFill>
                <a:ea typeface="宋体" charset="-122"/>
              </a:rPr>
              <a:t>nor</a:t>
            </a:r>
            <a:r>
              <a:rPr lang="en-US" altLang="zh-CN" sz="1600" baseline="-25000">
                <a:solidFill>
                  <a:srgbClr val="0000CC"/>
                </a:solidFill>
                <a:ea typeface="宋体" charset="-122"/>
              </a:rPr>
              <a:t>3</a:t>
            </a:r>
            <a:r>
              <a:rPr lang="en-US" altLang="zh-CN" sz="1600">
                <a:ea typeface="宋体" charset="-122"/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altLang="zh-CN" sz="1600" b="1">
                <a:solidFill>
                  <a:srgbClr val="0000CC"/>
                </a:solidFill>
                <a:ea typeface="宋体" charset="-122"/>
              </a:rPr>
              <a:t>Update scheme: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</a:pPr>
            <a:r>
              <a:rPr lang="en-US" altLang="zh-CN" sz="1600">
                <a:solidFill>
                  <a:srgbClr val="990033"/>
                </a:solidFill>
                <a:ea typeface="宋体" charset="-122"/>
              </a:rPr>
              <a:t>Sequential with order (1,2,3,4)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</a:pPr>
            <a:r>
              <a:rPr lang="en-US" altLang="zh-CN" sz="1600">
                <a:solidFill>
                  <a:srgbClr val="990033"/>
                </a:solidFill>
                <a:ea typeface="宋体" charset="-122"/>
              </a:rPr>
              <a:t>Synchronous</a:t>
            </a:r>
          </a:p>
        </p:txBody>
      </p:sp>
      <p:pic>
        <p:nvPicPr>
          <p:cNvPr id="8200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92425"/>
            <a:ext cx="871538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Character of phase space</a:t>
            </a:r>
          </a:p>
        </p:txBody>
      </p:sp>
      <p:sp>
        <p:nvSpPr>
          <p:cNvPr id="7171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685800" y="1676400"/>
            <a:ext cx="7772400" cy="4876800"/>
          </a:xfrm>
          <a:blipFill rotWithShape="1">
            <a:blip r:embed="rId3"/>
            <a:stretch>
              <a:fillRect l="-392" t="-1250" r="-2745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Phase Space Analysis</a:t>
            </a:r>
          </a:p>
        </p:txBody>
      </p:sp>
      <p:sp>
        <p:nvSpPr>
          <p:cNvPr id="10243" name="AutoShape 5"/>
          <p:cNvSpPr>
            <a:spLocks noChangeArrowheads="1"/>
          </p:cNvSpPr>
          <p:nvPr/>
        </p:nvSpPr>
        <p:spPr bwMode="auto">
          <a:xfrm>
            <a:off x="1676400" y="2133600"/>
            <a:ext cx="1752600" cy="45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200">
                <a:latin typeface="Arial" charset="0"/>
                <a:ea typeface="宋体" charset="-122"/>
              </a:rPr>
              <a:t>Read in inputs.</a:t>
            </a:r>
          </a:p>
        </p:txBody>
      </p:sp>
      <p:sp>
        <p:nvSpPr>
          <p:cNvPr id="10244" name="AutoShape 7"/>
          <p:cNvSpPr>
            <a:spLocks noChangeArrowheads="1"/>
          </p:cNvSpPr>
          <p:nvPr/>
        </p:nvSpPr>
        <p:spPr bwMode="auto">
          <a:xfrm>
            <a:off x="1676400" y="2835275"/>
            <a:ext cx="1752600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>
                <a:latin typeface="Arial" charset="0"/>
                <a:ea typeface="宋体" charset="-122"/>
              </a:rPr>
              <a:t>Generate next permutation.</a:t>
            </a:r>
          </a:p>
        </p:txBody>
      </p:sp>
      <p:sp>
        <p:nvSpPr>
          <p:cNvPr id="10245" name="AutoShape 8"/>
          <p:cNvSpPr>
            <a:spLocks noChangeArrowheads="1"/>
          </p:cNvSpPr>
          <p:nvPr/>
        </p:nvSpPr>
        <p:spPr bwMode="auto">
          <a:xfrm>
            <a:off x="1676400" y="3513138"/>
            <a:ext cx="1752600" cy="4492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>
                <a:latin typeface="Arial" charset="0"/>
                <a:ea typeface="宋体" charset="-122"/>
              </a:rPr>
              <a:t>Compute </a:t>
            </a:r>
            <a:r>
              <a:rPr lang="en-US" altLang="zh-CN" sz="1200" dirty="0" smtClean="0">
                <a:latin typeface="Arial" charset="0"/>
                <a:ea typeface="宋体" charset="-122"/>
              </a:rPr>
              <a:t>transitions</a:t>
            </a:r>
            <a:endParaRPr lang="en-US" altLang="zh-CN" sz="1200" dirty="0">
              <a:latin typeface="Arial" charset="0"/>
              <a:ea typeface="宋体" charset="-122"/>
            </a:endParaRPr>
          </a:p>
        </p:txBody>
      </p:sp>
      <p:sp>
        <p:nvSpPr>
          <p:cNvPr id="10246" name="AutoShape 9"/>
          <p:cNvSpPr>
            <a:spLocks noChangeArrowheads="1"/>
          </p:cNvSpPr>
          <p:nvPr/>
        </p:nvSpPr>
        <p:spPr bwMode="auto">
          <a:xfrm>
            <a:off x="1676399" y="4309707"/>
            <a:ext cx="17526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>
                <a:latin typeface="Arial" charset="0"/>
                <a:ea typeface="宋体" charset="-122"/>
              </a:rPr>
              <a:t>Determine functional equivalence.</a:t>
            </a: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3467100" y="4479925"/>
            <a:ext cx="176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000">
                <a:latin typeface="Arial" charset="0"/>
                <a:ea typeface="宋体" charset="-122"/>
              </a:rPr>
              <a:t>If GDS map J is functionally equivalent to an existing map H, put J into H’s equiv. class.</a:t>
            </a:r>
          </a:p>
        </p:txBody>
      </p:sp>
      <p:sp>
        <p:nvSpPr>
          <p:cNvPr id="10248" name="AutoShape 11"/>
          <p:cNvSpPr>
            <a:spLocks noChangeArrowheads="1"/>
          </p:cNvSpPr>
          <p:nvPr/>
        </p:nvSpPr>
        <p:spPr bwMode="auto">
          <a:xfrm>
            <a:off x="1676400" y="6019800"/>
            <a:ext cx="17526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>
                <a:latin typeface="Arial" charset="0"/>
                <a:ea typeface="宋体" charset="-122"/>
              </a:rPr>
              <a:t>Print to output the functionally equivalent </a:t>
            </a:r>
            <a:r>
              <a:rPr lang="en-US" altLang="zh-CN" sz="1200" dirty="0" smtClean="0">
                <a:latin typeface="Arial" charset="0"/>
                <a:ea typeface="宋体" charset="-122"/>
              </a:rPr>
              <a:t>classes (FEC).</a:t>
            </a:r>
            <a:endParaRPr lang="en-US" altLang="zh-CN" sz="1200" dirty="0">
              <a:latin typeface="Arial" charset="0"/>
              <a:ea typeface="宋体" charset="-122"/>
            </a:endParaRPr>
          </a:p>
        </p:txBody>
      </p:sp>
      <p:sp>
        <p:nvSpPr>
          <p:cNvPr id="10249" name="AutoShape 12"/>
          <p:cNvSpPr>
            <a:spLocks noChangeArrowheads="1"/>
          </p:cNvSpPr>
          <p:nvPr/>
        </p:nvSpPr>
        <p:spPr bwMode="auto">
          <a:xfrm>
            <a:off x="6210300" y="3479800"/>
            <a:ext cx="17526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 smtClean="0">
                <a:latin typeface="Arial" charset="0"/>
                <a:ea typeface="宋体" charset="-122"/>
              </a:rPr>
              <a:t>From FEC, determine </a:t>
            </a:r>
            <a:r>
              <a:rPr lang="en-US" altLang="zh-CN" sz="1200" dirty="0">
                <a:latin typeface="Arial" charset="0"/>
                <a:ea typeface="宋体" charset="-122"/>
              </a:rPr>
              <a:t>cycle </a:t>
            </a:r>
            <a:r>
              <a:rPr lang="en-US" altLang="zh-CN" sz="1200" dirty="0" smtClean="0">
                <a:latin typeface="Arial" charset="0"/>
                <a:ea typeface="宋体" charset="-122"/>
              </a:rPr>
              <a:t>equivalent classes (CEC).</a:t>
            </a:r>
            <a:endParaRPr lang="en-US" altLang="zh-CN" sz="1200" dirty="0">
              <a:latin typeface="Arial" charset="0"/>
              <a:ea typeface="宋体" charset="-122"/>
            </a:endParaRPr>
          </a:p>
        </p:txBody>
      </p:sp>
      <p:cxnSp>
        <p:nvCxnSpPr>
          <p:cNvPr id="10250" name="AutoShape 13"/>
          <p:cNvCxnSpPr>
            <a:cxnSpLocks noChangeShapeType="1"/>
            <a:stCxn id="10243" idx="2"/>
            <a:endCxn id="10244" idx="0"/>
          </p:cNvCxnSpPr>
          <p:nvPr/>
        </p:nvCxnSpPr>
        <p:spPr bwMode="auto">
          <a:xfrm rot="5400000">
            <a:off x="2430462" y="2713038"/>
            <a:ext cx="2444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1" name="AutoShape 14"/>
          <p:cNvCxnSpPr>
            <a:cxnSpLocks noChangeShapeType="1"/>
            <a:stCxn id="10244" idx="2"/>
            <a:endCxn id="10245" idx="0"/>
          </p:cNvCxnSpPr>
          <p:nvPr/>
        </p:nvCxnSpPr>
        <p:spPr bwMode="auto">
          <a:xfrm>
            <a:off x="2552700" y="3267075"/>
            <a:ext cx="0" cy="246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2" name="AutoShape 15"/>
          <p:cNvCxnSpPr>
            <a:cxnSpLocks noChangeShapeType="1"/>
            <a:stCxn id="10245" idx="2"/>
            <a:endCxn id="10246" idx="0"/>
          </p:cNvCxnSpPr>
          <p:nvPr/>
        </p:nvCxnSpPr>
        <p:spPr bwMode="auto">
          <a:xfrm flipH="1">
            <a:off x="2552699" y="3962400"/>
            <a:ext cx="1" cy="3473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3" name="AutoShape 16"/>
          <p:cNvSpPr>
            <a:spLocks noChangeArrowheads="1"/>
          </p:cNvSpPr>
          <p:nvPr/>
        </p:nvSpPr>
        <p:spPr bwMode="auto">
          <a:xfrm>
            <a:off x="1409700" y="5334000"/>
            <a:ext cx="2286000" cy="5334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200">
                <a:latin typeface="Arial" charset="0"/>
                <a:ea typeface="宋体" charset="-122"/>
              </a:rPr>
              <a:t>Is another permutation?</a:t>
            </a:r>
          </a:p>
        </p:txBody>
      </p:sp>
      <p:cxnSp>
        <p:nvCxnSpPr>
          <p:cNvPr id="10254" name="AutoShape 17"/>
          <p:cNvCxnSpPr>
            <a:cxnSpLocks noChangeShapeType="1"/>
            <a:stCxn id="10253" idx="1"/>
            <a:endCxn id="10244" idx="1"/>
          </p:cNvCxnSpPr>
          <p:nvPr/>
        </p:nvCxnSpPr>
        <p:spPr bwMode="auto">
          <a:xfrm rot="10800000" flipH="1">
            <a:off x="1409700" y="3051175"/>
            <a:ext cx="266700" cy="2549525"/>
          </a:xfrm>
          <a:prstGeom prst="bentConnector3">
            <a:avLst>
              <a:gd name="adj1" fmla="val -8571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5" name="AutoShape 18"/>
          <p:cNvCxnSpPr>
            <a:cxnSpLocks noChangeShapeType="1"/>
            <a:stCxn id="10246" idx="2"/>
            <a:endCxn id="10253" idx="0"/>
          </p:cNvCxnSpPr>
          <p:nvPr/>
        </p:nvCxnSpPr>
        <p:spPr bwMode="auto">
          <a:xfrm>
            <a:off x="2552699" y="4995507"/>
            <a:ext cx="1" cy="33849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6" name="AutoShape 19"/>
          <p:cNvCxnSpPr>
            <a:cxnSpLocks noChangeShapeType="1"/>
            <a:stCxn id="10253" idx="2"/>
            <a:endCxn id="10248" idx="0"/>
          </p:cNvCxnSpPr>
          <p:nvPr/>
        </p:nvCxnSpPr>
        <p:spPr bwMode="auto">
          <a:xfrm rot="5400000">
            <a:off x="2476500" y="5943600"/>
            <a:ext cx="152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7" name="Text Box 20"/>
          <p:cNvSpPr txBox="1">
            <a:spLocks noChangeArrowheads="1"/>
          </p:cNvSpPr>
          <p:nvPr/>
        </p:nvSpPr>
        <p:spPr bwMode="auto">
          <a:xfrm>
            <a:off x="2765425" y="5748338"/>
            <a:ext cx="352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>
                <a:latin typeface="Arial" charset="0"/>
                <a:ea typeface="宋体" charset="-122"/>
              </a:rPr>
              <a:t>no</a:t>
            </a:r>
          </a:p>
        </p:txBody>
      </p:sp>
      <p:sp>
        <p:nvSpPr>
          <p:cNvPr id="10258" name="Text Box 21"/>
          <p:cNvSpPr txBox="1">
            <a:spLocks noChangeArrowheads="1"/>
          </p:cNvSpPr>
          <p:nvPr/>
        </p:nvSpPr>
        <p:spPr bwMode="auto">
          <a:xfrm>
            <a:off x="1181100" y="5334000"/>
            <a:ext cx="4206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>
                <a:latin typeface="Arial" charset="0"/>
                <a:ea typeface="宋体" charset="-122"/>
              </a:rPr>
              <a:t>yes</a:t>
            </a:r>
          </a:p>
        </p:txBody>
      </p:sp>
      <p:cxnSp>
        <p:nvCxnSpPr>
          <p:cNvPr id="10259" name="AutoShape 22"/>
          <p:cNvCxnSpPr>
            <a:cxnSpLocks noChangeShapeType="1"/>
            <a:stCxn id="10248" idx="2"/>
            <a:endCxn id="10264" idx="0"/>
          </p:cNvCxnSpPr>
          <p:nvPr/>
        </p:nvCxnSpPr>
        <p:spPr bwMode="auto">
          <a:xfrm rot="5400000" flipH="1" flipV="1">
            <a:off x="2457450" y="2076450"/>
            <a:ext cx="4724400" cy="4533900"/>
          </a:xfrm>
          <a:prstGeom prst="bentConnector5">
            <a:avLst>
              <a:gd name="adj1" fmla="val -1949"/>
              <a:gd name="adj2" fmla="val 64037"/>
              <a:gd name="adj3" fmla="val 10483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0" name="AutoShape 23"/>
          <p:cNvSpPr>
            <a:spLocks noChangeArrowheads="1"/>
          </p:cNvSpPr>
          <p:nvPr/>
        </p:nvSpPr>
        <p:spPr bwMode="auto">
          <a:xfrm>
            <a:off x="6210300" y="4978400"/>
            <a:ext cx="17526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>
                <a:latin typeface="Arial" charset="0"/>
                <a:ea typeface="宋体" charset="-122"/>
              </a:rPr>
              <a:t>For each </a:t>
            </a:r>
            <a:r>
              <a:rPr lang="en-US" altLang="zh-CN" sz="1200" dirty="0" smtClean="0">
                <a:latin typeface="Arial" charset="0"/>
                <a:ea typeface="宋体" charset="-122"/>
              </a:rPr>
              <a:t>CEC, </a:t>
            </a:r>
            <a:r>
              <a:rPr lang="en-US" altLang="zh-CN" sz="1200" dirty="0">
                <a:latin typeface="Arial" charset="0"/>
                <a:ea typeface="宋体" charset="-122"/>
              </a:rPr>
              <a:t>print cycle summary with multiplicities.</a:t>
            </a:r>
          </a:p>
        </p:txBody>
      </p:sp>
      <p:sp>
        <p:nvSpPr>
          <p:cNvPr id="10261" name="Oval 24"/>
          <p:cNvSpPr>
            <a:spLocks noChangeArrowheads="1"/>
          </p:cNvSpPr>
          <p:nvPr/>
        </p:nvSpPr>
        <p:spPr bwMode="auto">
          <a:xfrm>
            <a:off x="1981200" y="1524000"/>
            <a:ext cx="1143000" cy="3810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200">
                <a:latin typeface="Arial" charset="0"/>
                <a:ea typeface="宋体" charset="-122"/>
              </a:rPr>
              <a:t>begin</a:t>
            </a:r>
          </a:p>
        </p:txBody>
      </p:sp>
      <p:cxnSp>
        <p:nvCxnSpPr>
          <p:cNvPr id="10262" name="AutoShape 25"/>
          <p:cNvCxnSpPr>
            <a:cxnSpLocks noChangeShapeType="1"/>
            <a:stCxn id="10261" idx="4"/>
            <a:endCxn id="10243" idx="0"/>
          </p:cNvCxnSpPr>
          <p:nvPr/>
        </p:nvCxnSpPr>
        <p:spPr bwMode="auto">
          <a:xfrm rot="5400000">
            <a:off x="2438400" y="20193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3" name="AutoShape 26"/>
          <p:cNvCxnSpPr>
            <a:cxnSpLocks noChangeShapeType="1"/>
            <a:stCxn id="10249" idx="2"/>
            <a:endCxn id="10260" idx="0"/>
          </p:cNvCxnSpPr>
          <p:nvPr/>
        </p:nvCxnSpPr>
        <p:spPr bwMode="auto">
          <a:xfrm rot="5400000">
            <a:off x="6946900" y="4838700"/>
            <a:ext cx="27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4" name="AutoShape 27"/>
          <p:cNvSpPr>
            <a:spLocks noChangeArrowheads="1"/>
          </p:cNvSpPr>
          <p:nvPr/>
        </p:nvSpPr>
        <p:spPr bwMode="auto">
          <a:xfrm>
            <a:off x="6210300" y="1981200"/>
            <a:ext cx="17526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1200" dirty="0">
                <a:latin typeface="Arial" charset="0"/>
                <a:ea typeface="宋体" charset="-122"/>
              </a:rPr>
              <a:t>For each </a:t>
            </a:r>
            <a:r>
              <a:rPr lang="en-US" altLang="zh-CN" sz="1200" dirty="0" smtClean="0">
                <a:latin typeface="Arial" charset="0"/>
                <a:ea typeface="宋体" charset="-122"/>
              </a:rPr>
              <a:t>FEC, </a:t>
            </a:r>
            <a:r>
              <a:rPr lang="en-US" altLang="zh-CN" sz="1200" dirty="0">
                <a:latin typeface="Arial" charset="0"/>
                <a:ea typeface="宋体" charset="-122"/>
              </a:rPr>
              <a:t>print the limit cycles.</a:t>
            </a:r>
          </a:p>
        </p:txBody>
      </p:sp>
      <p:cxnSp>
        <p:nvCxnSpPr>
          <p:cNvPr id="10265" name="AutoShape 28"/>
          <p:cNvCxnSpPr>
            <a:cxnSpLocks noChangeShapeType="1"/>
            <a:stCxn id="10264" idx="2"/>
            <a:endCxn id="10249" idx="0"/>
          </p:cNvCxnSpPr>
          <p:nvPr/>
        </p:nvCxnSpPr>
        <p:spPr bwMode="auto">
          <a:xfrm rot="5400000">
            <a:off x="6946900" y="3340100"/>
            <a:ext cx="27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6" name="Oval 29"/>
          <p:cNvSpPr>
            <a:spLocks noChangeArrowheads="1"/>
          </p:cNvSpPr>
          <p:nvPr/>
        </p:nvSpPr>
        <p:spPr bwMode="auto">
          <a:xfrm>
            <a:off x="6515100" y="6477000"/>
            <a:ext cx="1143000" cy="3810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200">
                <a:latin typeface="Arial" charset="0"/>
                <a:ea typeface="宋体" charset="-122"/>
              </a:rPr>
              <a:t>end</a:t>
            </a:r>
          </a:p>
        </p:txBody>
      </p:sp>
      <p:cxnSp>
        <p:nvCxnSpPr>
          <p:cNvPr id="10267" name="AutoShape 30"/>
          <p:cNvCxnSpPr>
            <a:cxnSpLocks noChangeShapeType="1"/>
            <a:stCxn id="10260" idx="2"/>
            <a:endCxn id="10266" idx="0"/>
          </p:cNvCxnSpPr>
          <p:nvPr/>
        </p:nvCxnSpPr>
        <p:spPr bwMode="auto">
          <a:xfrm rot="5400000">
            <a:off x="6946900" y="6337300"/>
            <a:ext cx="27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Task - Overview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3000" smtClean="0"/>
              <a:t>GDS calculator visualization system has three main tasks: </a:t>
            </a:r>
          </a:p>
          <a:p>
            <a:pPr lvl="1" eaLnBrk="1" hangingPunct="1"/>
            <a:r>
              <a:rPr lang="en-US" altLang="zh-CN" sz="2800" smtClean="0">
                <a:ea typeface="ＭＳ Ｐゴシック" pitchFamily="34" charset="-128"/>
              </a:rPr>
              <a:t>Visualizing bar charts.</a:t>
            </a:r>
          </a:p>
          <a:p>
            <a:pPr lvl="1" eaLnBrk="1" hangingPunct="1"/>
            <a:r>
              <a:rPr lang="en-US" altLang="zh-CN" sz="2800" smtClean="0">
                <a:ea typeface="ＭＳ Ｐゴシック" pitchFamily="34" charset="-128"/>
              </a:rPr>
              <a:t>Visualizing phase space transition graphs.</a:t>
            </a:r>
          </a:p>
          <a:p>
            <a:pPr lvl="1" eaLnBrk="1" hangingPunct="1"/>
            <a:r>
              <a:rPr lang="en-US" altLang="zh-CN" sz="2800" smtClean="0">
                <a:ea typeface="ＭＳ Ｐゴシック" pitchFamily="34" charset="-128"/>
              </a:rPr>
              <a:t>Exporting to graphs and charts to files.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111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14428</TotalTime>
  <Words>622</Words>
  <Application>Microsoft Office PowerPoint</Application>
  <PresentationFormat>全屏显示(4:3)</PresentationFormat>
  <Paragraphs>150</Paragraphs>
  <Slides>20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Default Design</vt:lpstr>
      <vt:lpstr>CINET1 GDS-calculator Graph Dynamical Systems Visualization</vt:lpstr>
      <vt:lpstr>Recap: What is GDS?</vt:lpstr>
      <vt:lpstr>Motivation</vt:lpstr>
      <vt:lpstr>GDS mapping: Reality to model</vt:lpstr>
      <vt:lpstr>Have the model, then what?</vt:lpstr>
      <vt:lpstr>Phase space example</vt:lpstr>
      <vt:lpstr>Character of phase space</vt:lpstr>
      <vt:lpstr>Phase Space Analysis</vt:lpstr>
      <vt:lpstr>Task - Overview</vt:lpstr>
      <vt:lpstr>Task – Visualizing bar chars</vt:lpstr>
      <vt:lpstr>Task – Visualizing graphs</vt:lpstr>
      <vt:lpstr>Design – MVC Architecture</vt:lpstr>
      <vt:lpstr>Design - Model</vt:lpstr>
      <vt:lpstr>Implementation - Environment</vt:lpstr>
      <vt:lpstr>Implementation – Class diagram</vt:lpstr>
      <vt:lpstr>Implementation – Class diagram</vt:lpstr>
      <vt:lpstr>Implementation – Configuration file</vt:lpstr>
      <vt:lpstr>Implementation - GUI </vt:lpstr>
      <vt:lpstr>Future work</vt:lpstr>
      <vt:lpstr>PowerPoint 演示文稿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Christopher Manning</dc:creator>
  <cp:lastModifiedBy>yao</cp:lastModifiedBy>
  <cp:revision>457</cp:revision>
  <cp:lastPrinted>1601-01-01T00:00:00Z</cp:lastPrinted>
  <dcterms:created xsi:type="dcterms:W3CDTF">2008-09-25T05:52:17Z</dcterms:created>
  <dcterms:modified xsi:type="dcterms:W3CDTF">2012-12-11T21:09:26Z</dcterms:modified>
</cp:coreProperties>
</file>