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y="6858000" cx="9144000"/>
  <p:notesSz cx="6858000" cy="9144000"/>
  <p:embeddedFontLst>
    <p:embeddedFont>
      <p:font typeface="Raleway"/>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font" Target="fonts/Raleway-regular.fntdata"/><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font" Target="fonts/Raleway-italic.fntdata"/><Relationship Id="rId12" Type="http://schemas.openxmlformats.org/officeDocument/2006/relationships/slide" Target="slides/slide8.xml"/><Relationship Id="rId34" Type="http://schemas.openxmlformats.org/officeDocument/2006/relationships/font" Target="fonts/Raleway-bold.fntdata"/><Relationship Id="rId15" Type="http://schemas.openxmlformats.org/officeDocument/2006/relationships/slide" Target="slides/slide11.xml"/><Relationship Id="rId14" Type="http://schemas.openxmlformats.org/officeDocument/2006/relationships/slide" Target="slides/slide10.xml"/><Relationship Id="rId36" Type="http://schemas.openxmlformats.org/officeDocument/2006/relationships/font" Target="fonts/Raleway-boldItalic.fntdata"/><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spcBef>
                <a:spcPts val="0"/>
              </a:spcBef>
              <a:spcAft>
                <a:spcPts val="0"/>
              </a:spcAft>
              <a:buSzPts val="1100"/>
              <a:buChar char="●"/>
            </a:pPr>
            <a:r>
              <a:rPr lang="cs"/>
              <a:t>Thanks to NISO for this opportunity. Peggy, Ginny, and I represent the partnership in implementing these systems at Virginia Tech; Ginny and I are in the Library and Peggy is in the Provost’s Office. We are here to speak a bit about the systems that make up our Research Information Ecosystem</a:t>
            </a:r>
            <a:endParaRPr/>
          </a:p>
          <a:p>
            <a:pPr indent="-298450" lvl="0" marL="457200" rtl="0">
              <a:spcBef>
                <a:spcPts val="0"/>
              </a:spcBef>
              <a:spcAft>
                <a:spcPts val="0"/>
              </a:spcAft>
              <a:buSzPts val="1100"/>
              <a:buChar char="●"/>
            </a:pPr>
            <a:r>
              <a:rPr lang="cs"/>
              <a:t>Connecting these pieces of infrastructure into an Ecosystem is the product of many years with valuable input contributed by partners across campus. That the main takeaway we have:  in our experience it’s nearly impossible to create this kind of ecosystem without breaking down silos.  Creating lasting relationships and buy-in across campus is difficult to do, but vital to the success of these projects.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Shape 159"/>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160" name="Shape 16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Shape 165"/>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166" name="Shape 16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Shape 172"/>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173" name="Shape 17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cs"/>
              <a:t>Hello, this is Ginny Pannabecker, and I’ll cover our connection of VT’s Elements system with our institutional repository. This was a key step for us - to make it easy for faculty to deposit publications and other works via the Elements system.</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Shape 184"/>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185" name="Shape 18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cs"/>
              <a:t>VTechWorks, Virginia Tech’s institutional repository was launched in 2012 and runs on the widely-used DSpace preservation platform. You can find out more about VTechWorks at the ‘About’ link on this slide.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Shape 192"/>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193" name="Shape 19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lang="cs">
                <a:solidFill>
                  <a:schemeClr val="dk1"/>
                </a:solidFill>
                <a:latin typeface="Raleway"/>
                <a:ea typeface="Raleway"/>
                <a:cs typeface="Raleway"/>
                <a:sym typeface="Raleway"/>
              </a:rPr>
              <a:t>Many of the initial goals for connections between Elements and VTechWorks have been implemented, with the final step being to start internal roll out of CollabVT, our VIVO public profiles system this Fall. With public roll out starting in 2018.</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Shape 199"/>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200" name="Shape 20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cs"/>
              <a:t>Anne Lawrence, Repository Application Administrator at VT Libraries</a:t>
            </a:r>
            <a:r>
              <a:rPr lang="cs"/>
              <a:t> provided a summary of our Elements to DSpace implementation. We are currently using Repository Tools 1, which is installed on our DSpace server. Repository Tools includes crosswalks and software support for deposits of publications from Elements to DSpace repositories. In the VT Elements system, we use about 19 Publication Content Types, each of which includes about 15 fields (though about 60 fields are possible). The XSLT crosswalk defaults available are customizable for each content type. We received support from Symplectic to customize crosswalks for our system. **At VT, the Elements system, described by Peggy earlier, is used for annual Faculty Activity Reporting and includes publications and works of all types. Here’s how it works for faculty to deposit items via Elements: When faculty go to their Publications list in their Elements profile, there is a button on each record to submit that work to the VTechWorks institutional repository. Clicking on this button brings up a page letting the faculty know if the item has been deposited via the Elements system earlier, as well as guidance on copyright and publisher policies, and File Description and Preparation steps. This last part also allows faculty to describe the type of file (Draft, Preprint, Accepted version, Publisher PDF, etc.), and allows them to add a comment or description about the work. This step allows them to choose to apply a Creative Commons license if they would like to do so, and, as a customized part, requests agreement to the Virginia Tech University Libraries Distribution License terms. **Deposits from the Elements system go to the All Faculty Deposits Collection in VTechWorks - this collection is linked on the slide above if you’d like to see examples. Once uploaded and submitted, a work is immediately available for viewing and download via the repository. *You can add an approval step within your DSpace repository, but we chose not to do this because it was important to us, and to our faculty, that works be immediately available for viewing and reference, with the option to contact VTechWorks staff later for edits to item information as needed. (To ensure we covered the possibility that something may be uploaded unintentionally or without sufficient permission, all item records show a ‘takedown or edit’ policy and contact address at the bottom of the page.) **In addition to publication metadata, items that come into the repository via Elements include affiliation information from the faculty’s Elements profile, such as College, Department, Institute, etc. This allows us to also map faculty deposit items to Department collections to keep those up to date as well. This deposit system has increased faculty initiated deposit, and over the last year (our first year trying this out), we’ve received about 1,200 items.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Shape 206"/>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207" name="Shape 20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cs"/>
              <a:t>In this slide you can see an example of a publication record for an article that was deposited in VTechWorks via Elements. The left side image shows the brief view, and the right side image shows the full item record view. Each image is linked to VTechWorks if you’d like to see them in more detail. In the brief view, you can see that the file type selected by the faculty at submission shows (Accepted Version); and in the full item view you can see examples of the ‘organisational-group’ fields that came over from Elements, showing this faculty’s affiliations - for mapping this item to other collections later.</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2" name="Shape 212"/>
        <p:cNvGrpSpPr/>
        <p:nvPr/>
      </p:nvGrpSpPr>
      <p:grpSpPr>
        <a:xfrm>
          <a:off x="0" y="0"/>
          <a:ext cx="0" cy="0"/>
          <a:chOff x="0" y="0"/>
          <a:chExt cx="0" cy="0"/>
        </a:xfrm>
      </p:grpSpPr>
      <p:sp>
        <p:nvSpPr>
          <p:cNvPr id="213" name="Shape 21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214" name="Shape 21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cs"/>
              <a:t>Currently, with Repository Tools 1, the handle, or the permanent link to the VTechWorks record comes back into Elements from VTechWorks. This will enable public access to such works when they display in the coming CollabVT VIVO public profiles system, which will source from Elements. **Our Next Steps include upgrading to Repository Tools 2, which will allow the repository to be a data source for Elements - for full publication records. Also, in Repository Tools 2, crosswalks are hosted on the Elements server, rather than the DSpace server, which will make repository upgrades and changes more efficient.</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9" name="Shape 219"/>
        <p:cNvGrpSpPr/>
        <p:nvPr/>
      </p:nvGrpSpPr>
      <p:grpSpPr>
        <a:xfrm>
          <a:off x="0" y="0"/>
          <a:ext cx="0" cy="0"/>
          <a:chOff x="0" y="0"/>
          <a:chExt cx="0" cy="0"/>
        </a:xfrm>
      </p:grpSpPr>
      <p:sp>
        <p:nvSpPr>
          <p:cNvPr id="220" name="Shape 220"/>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221" name="Shape 22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cs"/>
              <a:t>Related policies include VTechWorks content and other policies, which are available via the link in this slide. VT Elements policies are available via the VT Elements Faculty Activity Reporting site FAQ. **VT Faculty are developing an Open Access Policy in collaboration with the library, which will further support their right to deposit articles and other works. **We provide outreach via consultations, department meetings, and workshops, such as the ‘Where Can I Post My Publications’ session slides linked above.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Shape 230"/>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231" name="Shape 23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cs"/>
              <a:t>Going forward, we hope to address questions from faculty, such as: Can abstracts and full citations always show on the IR brief record? Can ETDs be incorporated into the data stream? We also plan to implement the Open Access Monitor component in Elements once our OA policy is in effect.</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 name="Shape 60"/>
        <p:cNvGrpSpPr/>
        <p:nvPr/>
      </p:nvGrpSpPr>
      <p:grpSpPr>
        <a:xfrm>
          <a:off x="0" y="0"/>
          <a:ext cx="0" cy="0"/>
          <a:chOff x="0" y="0"/>
          <a:chExt cx="0" cy="0"/>
        </a:xfrm>
      </p:grpSpPr>
      <p:sp>
        <p:nvSpPr>
          <p:cNvPr id="61" name="Shape 61"/>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62" name="Shape 6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6" name="Shape 236"/>
        <p:cNvGrpSpPr/>
        <p:nvPr/>
      </p:nvGrpSpPr>
      <p:grpSpPr>
        <a:xfrm>
          <a:off x="0" y="0"/>
          <a:ext cx="0" cy="0"/>
          <a:chOff x="0" y="0"/>
          <a:chExt cx="0" cy="0"/>
        </a:xfrm>
      </p:grpSpPr>
      <p:sp>
        <p:nvSpPr>
          <p:cNvPr id="237" name="Shape 237"/>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238" name="Shape 23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Shape 242"/>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243" name="Shape 24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Shape 248"/>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249" name="Shape 24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nSpc>
                <a:spcPct val="115000"/>
              </a:lnSpc>
              <a:spcBef>
                <a:spcPts val="0"/>
              </a:spcBef>
              <a:spcAft>
                <a:spcPts val="0"/>
              </a:spcAft>
              <a:buClr>
                <a:schemeClr val="dk2"/>
              </a:buClr>
              <a:buSzPts val="1200"/>
              <a:buFont typeface="Raleway"/>
              <a:buChar char="●"/>
            </a:pPr>
            <a:r>
              <a:rPr lang="cs" sz="1200">
                <a:solidFill>
                  <a:schemeClr val="dk2"/>
                </a:solidFill>
                <a:latin typeface="Raleway"/>
                <a:ea typeface="Raleway"/>
                <a:cs typeface="Raleway"/>
                <a:sym typeface="Raleway"/>
              </a:rPr>
              <a:t>Integration with EFARS system allows </a:t>
            </a:r>
            <a:r>
              <a:rPr lang="cs" sz="1200" u="sng">
                <a:solidFill>
                  <a:schemeClr val="dk2"/>
                </a:solidFill>
                <a:latin typeface="Raleway"/>
                <a:ea typeface="Raleway"/>
                <a:cs typeface="Raleway"/>
                <a:sym typeface="Raleway"/>
              </a:rPr>
              <a:t>faculty and department control over data</a:t>
            </a:r>
            <a:r>
              <a:rPr lang="cs" sz="1200">
                <a:solidFill>
                  <a:schemeClr val="dk2"/>
                </a:solidFill>
                <a:latin typeface="Raleway"/>
                <a:ea typeface="Raleway"/>
                <a:cs typeface="Raleway"/>
                <a:sym typeface="Raleway"/>
              </a:rPr>
              <a:t>. </a:t>
            </a:r>
            <a:endParaRPr sz="1200">
              <a:solidFill>
                <a:schemeClr val="dk2"/>
              </a:solidFill>
              <a:latin typeface="Raleway"/>
              <a:ea typeface="Raleway"/>
              <a:cs typeface="Raleway"/>
              <a:sym typeface="Raleway"/>
            </a:endParaRPr>
          </a:p>
          <a:p>
            <a:pPr indent="-304800" lvl="1" marL="914400" rtl="0">
              <a:lnSpc>
                <a:spcPct val="115000"/>
              </a:lnSpc>
              <a:spcBef>
                <a:spcPts val="0"/>
              </a:spcBef>
              <a:spcAft>
                <a:spcPts val="0"/>
              </a:spcAft>
              <a:buClr>
                <a:schemeClr val="dk2"/>
              </a:buClr>
              <a:buSzPts val="1200"/>
              <a:buFont typeface="Raleway"/>
              <a:buChar char="○"/>
            </a:pPr>
            <a:r>
              <a:rPr lang="cs" sz="1200">
                <a:solidFill>
                  <a:schemeClr val="dk2"/>
                </a:solidFill>
                <a:latin typeface="Raleway"/>
                <a:ea typeface="Raleway"/>
                <a:cs typeface="Raleway"/>
                <a:sym typeface="Raleway"/>
              </a:rPr>
              <a:t>Changes made in EFARS system will be pushed to CollabVT on a bi-weekly or monthly schedule</a:t>
            </a:r>
            <a:endParaRPr sz="1200">
              <a:solidFill>
                <a:schemeClr val="dk2"/>
              </a:solidFill>
              <a:latin typeface="Raleway"/>
              <a:ea typeface="Raleway"/>
              <a:cs typeface="Raleway"/>
              <a:sym typeface="Raleway"/>
            </a:endParaRPr>
          </a:p>
          <a:p>
            <a:pPr indent="-304800" lvl="1" marL="914400" rtl="0">
              <a:lnSpc>
                <a:spcPct val="115000"/>
              </a:lnSpc>
              <a:spcBef>
                <a:spcPts val="0"/>
              </a:spcBef>
              <a:spcAft>
                <a:spcPts val="0"/>
              </a:spcAft>
              <a:buClr>
                <a:schemeClr val="dk2"/>
              </a:buClr>
              <a:buSzPts val="1200"/>
              <a:buFont typeface="Raleway"/>
              <a:buChar char="○"/>
            </a:pPr>
            <a:r>
              <a:rPr lang="cs" sz="1200">
                <a:solidFill>
                  <a:schemeClr val="dk2"/>
                </a:solidFill>
                <a:latin typeface="Raleway"/>
                <a:ea typeface="Raleway"/>
                <a:cs typeface="Raleway"/>
                <a:sym typeface="Raleway"/>
              </a:rPr>
              <a:t>Data can be added, deleted, or hidden in EFARS</a:t>
            </a:r>
            <a:endParaRPr sz="1200">
              <a:solidFill>
                <a:schemeClr val="dk2"/>
              </a:solidFill>
              <a:latin typeface="Raleway"/>
              <a:ea typeface="Raleway"/>
              <a:cs typeface="Raleway"/>
              <a:sym typeface="Raleway"/>
            </a:endParaRPr>
          </a:p>
          <a:p>
            <a:pPr indent="-304800" lvl="0" marL="457200" rtl="0">
              <a:lnSpc>
                <a:spcPct val="115000"/>
              </a:lnSpc>
              <a:spcBef>
                <a:spcPts val="0"/>
              </a:spcBef>
              <a:spcAft>
                <a:spcPts val="0"/>
              </a:spcAft>
              <a:buClr>
                <a:schemeClr val="dk2"/>
              </a:buClr>
              <a:buSzPts val="1200"/>
              <a:buFont typeface="Raleway"/>
              <a:buChar char="●"/>
            </a:pPr>
            <a:r>
              <a:rPr lang="cs" sz="1200">
                <a:solidFill>
                  <a:schemeClr val="dk2"/>
                </a:solidFill>
                <a:latin typeface="Raleway"/>
                <a:ea typeface="Raleway"/>
                <a:cs typeface="Raleway"/>
                <a:sym typeface="Raleway"/>
              </a:rPr>
              <a:t>Faculty and research teams will attract quality students and project collaborators through searchable profiles containing data about research and teaching.</a:t>
            </a:r>
            <a:endParaRPr sz="1200">
              <a:solidFill>
                <a:schemeClr val="dk2"/>
              </a:solidFill>
              <a:latin typeface="Raleway"/>
              <a:ea typeface="Raleway"/>
              <a:cs typeface="Raleway"/>
              <a:sym typeface="Raleway"/>
            </a:endParaRPr>
          </a:p>
          <a:p>
            <a:pPr indent="-304800" lvl="0" marL="457200" rtl="0">
              <a:lnSpc>
                <a:spcPct val="115000"/>
              </a:lnSpc>
              <a:spcBef>
                <a:spcPts val="0"/>
              </a:spcBef>
              <a:spcAft>
                <a:spcPts val="0"/>
              </a:spcAft>
              <a:buClr>
                <a:schemeClr val="dk2"/>
              </a:buClr>
              <a:buSzPts val="1200"/>
              <a:buChar char="●"/>
            </a:pPr>
            <a:r>
              <a:rPr lang="cs" sz="1200">
                <a:solidFill>
                  <a:schemeClr val="dk2"/>
                </a:solidFill>
                <a:latin typeface="Raleway"/>
                <a:ea typeface="Raleway"/>
                <a:cs typeface="Raleway"/>
                <a:sym typeface="Raleway"/>
              </a:rPr>
              <a:t>Increasing the </a:t>
            </a:r>
            <a:r>
              <a:rPr b="1" lang="cs" sz="1200">
                <a:solidFill>
                  <a:srgbClr val="980000"/>
                </a:solidFill>
                <a:latin typeface="Raleway"/>
                <a:ea typeface="Raleway"/>
                <a:cs typeface="Raleway"/>
                <a:sym typeface="Raleway"/>
              </a:rPr>
              <a:t>visibility and connectedness of institutional data</a:t>
            </a:r>
            <a:r>
              <a:rPr lang="cs" sz="1200">
                <a:solidFill>
                  <a:schemeClr val="dk2"/>
                </a:solidFill>
                <a:latin typeface="Raleway"/>
                <a:ea typeface="Raleway"/>
                <a:cs typeface="Raleway"/>
                <a:sym typeface="Raleway"/>
              </a:rPr>
              <a:t> will improve the quality of data about researchers and research at VT. </a:t>
            </a:r>
            <a:endParaRPr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3" name="Shape 253"/>
        <p:cNvGrpSpPr/>
        <p:nvPr/>
      </p:nvGrpSpPr>
      <p:grpSpPr>
        <a:xfrm>
          <a:off x="0" y="0"/>
          <a:ext cx="0" cy="0"/>
          <a:chOff x="0" y="0"/>
          <a:chExt cx="0" cy="0"/>
        </a:xfrm>
      </p:grpSpPr>
      <p:sp>
        <p:nvSpPr>
          <p:cNvPr id="254" name="Shape 254"/>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255" name="Shape 25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Shape 28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284" name="Shape 28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8" name="Shape 288"/>
        <p:cNvGrpSpPr/>
        <p:nvPr/>
      </p:nvGrpSpPr>
      <p:grpSpPr>
        <a:xfrm>
          <a:off x="0" y="0"/>
          <a:ext cx="0" cy="0"/>
          <a:chOff x="0" y="0"/>
          <a:chExt cx="0" cy="0"/>
        </a:xfrm>
      </p:grpSpPr>
      <p:sp>
        <p:nvSpPr>
          <p:cNvPr id="289" name="Shape 289"/>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290" name="Shape 29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3" name="Shape 293"/>
        <p:cNvGrpSpPr/>
        <p:nvPr/>
      </p:nvGrpSpPr>
      <p:grpSpPr>
        <a:xfrm>
          <a:off x="0" y="0"/>
          <a:ext cx="0" cy="0"/>
          <a:chOff x="0" y="0"/>
          <a:chExt cx="0" cy="0"/>
        </a:xfrm>
      </p:grpSpPr>
      <p:sp>
        <p:nvSpPr>
          <p:cNvPr id="294" name="Shape 294"/>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295" name="Shape 29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1" name="Shape 331"/>
        <p:cNvGrpSpPr/>
        <p:nvPr/>
      </p:nvGrpSpPr>
      <p:grpSpPr>
        <a:xfrm>
          <a:off x="0" y="0"/>
          <a:ext cx="0" cy="0"/>
          <a:chOff x="0" y="0"/>
          <a:chExt cx="0" cy="0"/>
        </a:xfrm>
      </p:grpSpPr>
      <p:sp>
        <p:nvSpPr>
          <p:cNvPr id="332" name="Shape 332"/>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333" name="Shape 33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8" name="Shape 338"/>
        <p:cNvGrpSpPr/>
        <p:nvPr/>
      </p:nvGrpSpPr>
      <p:grpSpPr>
        <a:xfrm>
          <a:off x="0" y="0"/>
          <a:ext cx="0" cy="0"/>
          <a:chOff x="0" y="0"/>
          <a:chExt cx="0" cy="0"/>
        </a:xfrm>
      </p:grpSpPr>
      <p:sp>
        <p:nvSpPr>
          <p:cNvPr id="339" name="Shape 339"/>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340" name="Shape 34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Shape 68"/>
          <p:cNvSpPr/>
          <p:nvPr>
            <p:ph idx="2" type="sldImg"/>
          </p:nvPr>
        </p:nvSpPr>
        <p:spPr>
          <a:xfrm>
            <a:off x="1143300" y="685800"/>
            <a:ext cx="4572000" cy="3429000"/>
          </a:xfrm>
          <a:custGeom>
            <a:pathLst>
              <a:path extrusionOk="0" h="120000" w="120000">
                <a:moveTo>
                  <a:pt x="0" y="0"/>
                </a:moveTo>
                <a:lnTo>
                  <a:pt x="120000" y="0"/>
                </a:lnTo>
                <a:lnTo>
                  <a:pt x="120000" y="120000"/>
                </a:lnTo>
                <a:lnTo>
                  <a:pt x="0" y="120000"/>
                </a:lnTo>
                <a:close/>
              </a:path>
            </a:pathLst>
          </a:custGeom>
        </p:spPr>
      </p:sp>
      <p:sp>
        <p:nvSpPr>
          <p:cNvPr id="69" name="Shape 6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cs"/>
              <a:t>I’d like to begin this presentation with a quick overview of who we’re working with and what our system currently looks like, and I’ll be addressing both at a very high level.</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Shape 7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74" name="Shape 7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cs"/>
              <a:t>University Libraries</a:t>
            </a:r>
            <a:endParaRPr/>
          </a:p>
          <a:p>
            <a:pPr indent="-298450" lvl="0" marL="457200" rtl="0">
              <a:spcBef>
                <a:spcPts val="0"/>
              </a:spcBef>
              <a:spcAft>
                <a:spcPts val="0"/>
              </a:spcAft>
              <a:buSzPts val="1100"/>
              <a:buChar char="●"/>
            </a:pPr>
            <a:r>
              <a:rPr lang="cs"/>
              <a:t>Support for:</a:t>
            </a:r>
            <a:endParaRPr/>
          </a:p>
          <a:p>
            <a:pPr indent="-298450" lvl="1" marL="914400" rtl="0">
              <a:spcBef>
                <a:spcPts val="0"/>
              </a:spcBef>
              <a:spcAft>
                <a:spcPts val="0"/>
              </a:spcAft>
              <a:buSzPts val="1100"/>
              <a:buChar char="○"/>
            </a:pPr>
            <a:r>
              <a:rPr lang="cs"/>
              <a:t>moving data between systems</a:t>
            </a:r>
            <a:endParaRPr/>
          </a:p>
          <a:p>
            <a:pPr indent="-298450" lvl="1" marL="914400" rtl="0">
              <a:spcBef>
                <a:spcPts val="0"/>
              </a:spcBef>
              <a:spcAft>
                <a:spcPts val="0"/>
              </a:spcAft>
              <a:buSzPts val="1100"/>
              <a:buChar char="○"/>
            </a:pPr>
            <a:r>
              <a:rPr lang="cs"/>
              <a:t>application administration</a:t>
            </a:r>
            <a:endParaRPr/>
          </a:p>
          <a:p>
            <a:pPr indent="-298450" lvl="1" marL="914400" rtl="0">
              <a:spcBef>
                <a:spcPts val="0"/>
              </a:spcBef>
              <a:spcAft>
                <a:spcPts val="0"/>
              </a:spcAft>
              <a:buSzPts val="1100"/>
              <a:buChar char="○"/>
            </a:pPr>
            <a:r>
              <a:rPr lang="cs"/>
              <a:t>integration and testing of new connections, like VTechWorks</a:t>
            </a:r>
            <a:endParaRPr/>
          </a:p>
          <a:p>
            <a:pPr indent="-298450" lvl="1" marL="914400" rtl="0">
              <a:spcBef>
                <a:spcPts val="0"/>
              </a:spcBef>
              <a:spcAft>
                <a:spcPts val="0"/>
              </a:spcAft>
              <a:buSzPts val="1100"/>
              <a:buChar char="○"/>
            </a:pPr>
            <a:r>
              <a:rPr lang="cs"/>
              <a:t>bibliographic data support</a:t>
            </a:r>
            <a:endParaRPr/>
          </a:p>
          <a:p>
            <a:pPr indent="-298450" lvl="1" marL="914400" rtl="0">
              <a:spcBef>
                <a:spcPts val="0"/>
              </a:spcBef>
              <a:spcAft>
                <a:spcPts val="0"/>
              </a:spcAft>
              <a:buSzPts val="1100"/>
              <a:buChar char="○"/>
            </a:pPr>
            <a:r>
              <a:rPr lang="cs"/>
              <a:t>Liaison program provides advanced support for specific faculty</a:t>
            </a:r>
            <a:endParaRPr/>
          </a:p>
          <a:p>
            <a:pPr indent="0" lvl="0" marL="0" rtl="0">
              <a:spcBef>
                <a:spcPts val="0"/>
              </a:spcBef>
              <a:spcAft>
                <a:spcPts val="0"/>
              </a:spcAft>
              <a:buNone/>
            </a:pPr>
            <a:r>
              <a:rPr lang="cs"/>
              <a:t>Provost’s Office</a:t>
            </a:r>
            <a:endParaRPr/>
          </a:p>
          <a:p>
            <a:pPr indent="-298450" lvl="0" marL="457200" rtl="0">
              <a:spcBef>
                <a:spcPts val="0"/>
              </a:spcBef>
              <a:spcAft>
                <a:spcPts val="0"/>
              </a:spcAft>
              <a:buSzPts val="1100"/>
              <a:buChar char="●"/>
            </a:pPr>
            <a:r>
              <a:rPr lang="cs"/>
              <a:t>Leading the effort with Elements as an internal-use faculty data system</a:t>
            </a:r>
            <a:endParaRPr/>
          </a:p>
          <a:p>
            <a:pPr indent="-298450" lvl="0" marL="457200" rtl="0">
              <a:spcBef>
                <a:spcPts val="0"/>
              </a:spcBef>
              <a:spcAft>
                <a:spcPts val="0"/>
              </a:spcAft>
              <a:buSzPts val="1100"/>
              <a:buChar char="●"/>
            </a:pPr>
            <a:r>
              <a:rPr lang="cs"/>
              <a:t>Enabling and promoting collaborations across campus to support new avenues of leadership in research and teaching</a:t>
            </a:r>
            <a:endParaRPr/>
          </a:p>
          <a:p>
            <a:pPr indent="0" lvl="0" marL="0" rtl="0">
              <a:spcBef>
                <a:spcPts val="0"/>
              </a:spcBef>
              <a:spcAft>
                <a:spcPts val="0"/>
              </a:spcAft>
              <a:buNone/>
            </a:pPr>
            <a:r>
              <a:t/>
            </a:r>
            <a:endParaRPr/>
          </a:p>
          <a:p>
            <a:pPr indent="0" lvl="0" marL="0" rtl="0">
              <a:spcBef>
                <a:spcPts val="0"/>
              </a:spcBef>
              <a:spcAft>
                <a:spcPts val="0"/>
              </a:spcAft>
              <a:buNone/>
            </a:pPr>
            <a:r>
              <a:rPr lang="cs"/>
              <a:t>University IT</a:t>
            </a:r>
            <a:endParaRPr/>
          </a:p>
          <a:p>
            <a:pPr indent="-298450" lvl="0" marL="457200" rtl="0">
              <a:spcBef>
                <a:spcPts val="0"/>
              </a:spcBef>
              <a:spcAft>
                <a:spcPts val="0"/>
              </a:spcAft>
              <a:buSzPts val="1100"/>
              <a:buChar char="●"/>
            </a:pPr>
            <a:r>
              <a:rPr lang="cs"/>
              <a:t>Gathering and providing data from trusted, verified enterprise systems</a:t>
            </a:r>
            <a:endParaRPr/>
          </a:p>
          <a:p>
            <a:pPr indent="0" lvl="0" marL="0" rtl="0">
              <a:spcBef>
                <a:spcPts val="0"/>
              </a:spcBef>
              <a:spcAft>
                <a:spcPts val="0"/>
              </a:spcAft>
              <a:buNone/>
            </a:pPr>
            <a:r>
              <a:t/>
            </a:r>
            <a:endParaRPr/>
          </a:p>
          <a:p>
            <a:pPr indent="0" lvl="0" marL="0" rtl="0">
              <a:spcBef>
                <a:spcPts val="0"/>
              </a:spcBef>
              <a:spcAft>
                <a:spcPts val="0"/>
              </a:spcAft>
              <a:buNone/>
            </a:pPr>
            <a:r>
              <a:rPr lang="cs"/>
              <a:t>Office of Research</a:t>
            </a:r>
            <a:endParaRPr/>
          </a:p>
          <a:p>
            <a:pPr indent="-298450" lvl="0" marL="457200" rtl="0">
              <a:spcBef>
                <a:spcPts val="0"/>
              </a:spcBef>
              <a:spcAft>
                <a:spcPts val="0"/>
              </a:spcAft>
              <a:buSzPts val="1100"/>
              <a:buChar char="●"/>
            </a:pPr>
            <a:r>
              <a:rPr lang="cs"/>
              <a:t>providing data about funded grants and contracts</a:t>
            </a:r>
            <a:endParaRPr/>
          </a:p>
          <a:p>
            <a:pPr indent="0" lvl="0" marL="0" rtl="0">
              <a:spcBef>
                <a:spcPts val="0"/>
              </a:spcBef>
              <a:spcAft>
                <a:spcPts val="0"/>
              </a:spcAft>
              <a:buNone/>
            </a:pPr>
            <a:r>
              <a:t/>
            </a:r>
            <a:endParaRPr/>
          </a:p>
          <a:p>
            <a:pPr indent="0" lvl="0" marL="0" rtl="0">
              <a:spcBef>
                <a:spcPts val="0"/>
              </a:spcBef>
              <a:spcAft>
                <a:spcPts val="0"/>
              </a:spcAft>
              <a:buNone/>
            </a:pPr>
            <a:r>
              <a:rPr lang="cs"/>
              <a:t>Departmental Support Staff</a:t>
            </a:r>
            <a:endParaRPr/>
          </a:p>
          <a:p>
            <a:pPr indent="-298450" lvl="0" marL="457200" rtl="0">
              <a:spcBef>
                <a:spcPts val="0"/>
              </a:spcBef>
              <a:spcAft>
                <a:spcPts val="0"/>
              </a:spcAft>
              <a:buSzPts val="1100"/>
              <a:buChar char="●"/>
            </a:pPr>
            <a:r>
              <a:rPr lang="cs"/>
              <a:t>Helping faculty navigate the system and represent their data effectively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Shape 79"/>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80" name="Shape 8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Shape 111"/>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112" name="Shape 11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Shape 142"/>
          <p:cNvSpPr/>
          <p:nvPr>
            <p:ph idx="2" type="sldImg"/>
          </p:nvPr>
        </p:nvSpPr>
        <p:spPr>
          <a:xfrm>
            <a:off x="1143300" y="685800"/>
            <a:ext cx="4572000" cy="3429000"/>
          </a:xfrm>
          <a:custGeom>
            <a:pathLst>
              <a:path extrusionOk="0" h="120000" w="120000">
                <a:moveTo>
                  <a:pt x="0" y="0"/>
                </a:moveTo>
                <a:lnTo>
                  <a:pt x="120000" y="0"/>
                </a:lnTo>
                <a:lnTo>
                  <a:pt x="120000" y="120000"/>
                </a:lnTo>
                <a:lnTo>
                  <a:pt x="0" y="120000"/>
                </a:lnTo>
                <a:close/>
              </a:path>
            </a:pathLst>
          </a:custGeom>
        </p:spPr>
      </p:sp>
      <p:sp>
        <p:nvSpPr>
          <p:cNvPr id="143" name="Shape 14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Shape 147"/>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148" name="Shape 14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cs"/>
              <a:t>Provost office perspective: what are faculty doing? Need to automate data collection and reuse</a:t>
            </a:r>
            <a:endParaRPr/>
          </a:p>
          <a:p>
            <a:pPr indent="0" lvl="0" marL="0" rtl="0">
              <a:spcBef>
                <a:spcPts val="0"/>
              </a:spcBef>
              <a:spcAft>
                <a:spcPts val="0"/>
              </a:spcAft>
              <a:buNone/>
            </a:pPr>
            <a:r>
              <a:rPr lang="cs"/>
              <a:t>Key goals for the system included activity reporting and other functionality for individual faculty members, data aggregation for institution level reporting, and the ability to both import data from existing systems and export data into other systems for reuse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Shape 15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154" name="Shape 15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blipFill>
          <a:blip r:embed="rId2">
            <a:alphaModFix/>
          </a:blip>
          <a:stretch>
            <a:fillRect/>
          </a:stretch>
        </a:blipFill>
      </p:bgPr>
    </p:bg>
    <p:spTree>
      <p:nvGrpSpPr>
        <p:cNvPr id="9" name="Shape 9"/>
        <p:cNvGrpSpPr/>
        <p:nvPr/>
      </p:nvGrpSpPr>
      <p:grpSpPr>
        <a:xfrm>
          <a:off x="0" y="0"/>
          <a:ext cx="0" cy="0"/>
          <a:chOff x="0" y="0"/>
          <a:chExt cx="0" cy="0"/>
        </a:xfrm>
      </p:grpSpPr>
      <p:sp>
        <p:nvSpPr>
          <p:cNvPr id="10" name="Shape 10"/>
          <p:cNvSpPr txBox="1"/>
          <p:nvPr>
            <p:ph type="ctrTitle"/>
          </p:nvPr>
        </p:nvSpPr>
        <p:spPr>
          <a:xfrm>
            <a:off x="311708" y="992767"/>
            <a:ext cx="8520600" cy="27369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3778833"/>
            <a:ext cx="8520600" cy="10569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c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474833"/>
            <a:ext cx="8520600" cy="26181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4202967"/>
            <a:ext cx="8520600" cy="17343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c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c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blipFill>
          <a:blip r:embed="rId2">
            <a:alphaModFix/>
          </a:blip>
          <a:stretch>
            <a:fillRect/>
          </a:stretch>
        </a:blipFill>
      </p:bgPr>
    </p:bg>
    <p:spTree>
      <p:nvGrpSpPr>
        <p:cNvPr id="13" name="Shape 13"/>
        <p:cNvGrpSpPr/>
        <p:nvPr/>
      </p:nvGrpSpPr>
      <p:grpSpPr>
        <a:xfrm>
          <a:off x="0" y="0"/>
          <a:ext cx="0" cy="0"/>
          <a:chOff x="0" y="0"/>
          <a:chExt cx="0" cy="0"/>
        </a:xfrm>
      </p:grpSpPr>
      <p:sp>
        <p:nvSpPr>
          <p:cNvPr id="14" name="Shape 14"/>
          <p:cNvSpPr txBox="1"/>
          <p:nvPr>
            <p:ph type="title"/>
          </p:nvPr>
        </p:nvSpPr>
        <p:spPr>
          <a:xfrm>
            <a:off x="311700" y="2867800"/>
            <a:ext cx="8520600" cy="11223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c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16" name="Shape 16"/>
        <p:cNvGrpSpPr/>
        <p:nvPr/>
      </p:nvGrpSpPr>
      <p:grpSpPr>
        <a:xfrm>
          <a:off x="0" y="0"/>
          <a:ext cx="0" cy="0"/>
          <a:chOff x="0" y="0"/>
          <a:chExt cx="0" cy="0"/>
        </a:xfrm>
      </p:grpSpPr>
      <p:sp>
        <p:nvSpPr>
          <p:cNvPr id="17" name="Shape 17"/>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536633"/>
            <a:ext cx="8520600" cy="45552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c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536633"/>
            <a:ext cx="3999900" cy="4555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536633"/>
            <a:ext cx="3999900" cy="4555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c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c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740800"/>
            <a:ext cx="2808000" cy="1007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852800"/>
            <a:ext cx="2808000" cy="42393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c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600200"/>
            <a:ext cx="6367800" cy="54543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c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67"/>
            <a:ext cx="4572000" cy="68580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644233"/>
            <a:ext cx="4045200" cy="19764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3737433"/>
            <a:ext cx="4045200" cy="16467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965433"/>
            <a:ext cx="3837000" cy="49269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c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5640767"/>
            <a:ext cx="5998800" cy="8067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c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Font typeface="Raleway"/>
              <a:buNone/>
              <a:defRPr sz="2800">
                <a:solidFill>
                  <a:schemeClr val="dk1"/>
                </a:solidFill>
                <a:latin typeface="Raleway"/>
                <a:ea typeface="Raleway"/>
                <a:cs typeface="Raleway"/>
                <a:sym typeface="Raleway"/>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536633"/>
            <a:ext cx="8520600" cy="45552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Font typeface="Raleway"/>
              <a:buChar char="●"/>
              <a:defRPr sz="1800">
                <a:solidFill>
                  <a:schemeClr val="dk2"/>
                </a:solidFill>
                <a:latin typeface="Raleway"/>
                <a:ea typeface="Raleway"/>
                <a:cs typeface="Raleway"/>
                <a:sym typeface="Raleway"/>
              </a:defRPr>
            </a:lvl1pPr>
            <a:lvl2pPr indent="-317500" lvl="1" marL="914400">
              <a:lnSpc>
                <a:spcPct val="115000"/>
              </a:lnSpc>
              <a:spcBef>
                <a:spcPts val="1600"/>
              </a:spcBef>
              <a:spcAft>
                <a:spcPts val="0"/>
              </a:spcAft>
              <a:buClr>
                <a:schemeClr val="dk2"/>
              </a:buClr>
              <a:buSzPts val="1400"/>
              <a:buFont typeface="Raleway"/>
              <a:buChar char="○"/>
              <a:defRPr>
                <a:solidFill>
                  <a:schemeClr val="dk2"/>
                </a:solidFill>
                <a:latin typeface="Raleway"/>
                <a:ea typeface="Raleway"/>
                <a:cs typeface="Raleway"/>
                <a:sym typeface="Raleway"/>
              </a:defRPr>
            </a:lvl2pPr>
            <a:lvl3pPr indent="-317500" lvl="2" marL="1371600">
              <a:lnSpc>
                <a:spcPct val="115000"/>
              </a:lnSpc>
              <a:spcBef>
                <a:spcPts val="1600"/>
              </a:spcBef>
              <a:spcAft>
                <a:spcPts val="0"/>
              </a:spcAft>
              <a:buClr>
                <a:schemeClr val="dk2"/>
              </a:buClr>
              <a:buSzPts val="1400"/>
              <a:buFont typeface="Raleway"/>
              <a:buChar char="■"/>
              <a:defRPr>
                <a:solidFill>
                  <a:schemeClr val="dk2"/>
                </a:solidFill>
                <a:latin typeface="Raleway"/>
                <a:ea typeface="Raleway"/>
                <a:cs typeface="Raleway"/>
                <a:sym typeface="Raleway"/>
              </a:defRPr>
            </a:lvl3pPr>
            <a:lvl4pPr indent="-317500" lvl="3" marL="1828800">
              <a:lnSpc>
                <a:spcPct val="115000"/>
              </a:lnSpc>
              <a:spcBef>
                <a:spcPts val="1600"/>
              </a:spcBef>
              <a:spcAft>
                <a:spcPts val="0"/>
              </a:spcAft>
              <a:buClr>
                <a:schemeClr val="dk2"/>
              </a:buClr>
              <a:buSzPts val="1400"/>
              <a:buFont typeface="Raleway"/>
              <a:buChar char="●"/>
              <a:defRPr>
                <a:solidFill>
                  <a:schemeClr val="dk2"/>
                </a:solidFill>
                <a:latin typeface="Raleway"/>
                <a:ea typeface="Raleway"/>
                <a:cs typeface="Raleway"/>
                <a:sym typeface="Raleway"/>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c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hyperlink" Target="https://creativecommons.org/licenses/by/4.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8.png"/><Relationship Id="rId7" Type="http://schemas.openxmlformats.org/officeDocument/2006/relationships/hyperlink" Target="https://vtechworks.lib.vt.edu/handle/10919/70873" TargetMode="External"/><Relationship Id="rId8" Type="http://schemas.openxmlformats.org/officeDocument/2006/relationships/image" Target="../media/image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s://sites.google.com/a/vt.edu/vtechworks-help/about" TargetMode="Externa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https://vtechworks.lib.vt.edu/handle/10919/70873"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s://vtechworks.lib.vt.edu/handle/10919/78015" TargetMode="External"/><Relationship Id="rId4" Type="http://schemas.openxmlformats.org/officeDocument/2006/relationships/image" Target="../media/image12.jpg"/><Relationship Id="rId5" Type="http://schemas.openxmlformats.org/officeDocument/2006/relationships/hyperlink" Target="https://vtechworks.lib.vt.edu/handle/10919/78015?show=full" TargetMode="External"/><Relationship Id="rId6" Type="http://schemas.openxmlformats.org/officeDocument/2006/relationships/image" Target="../media/image14.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s://sites.google.com/a/vt.edu/vtechworks-help/policies" TargetMode="External"/><Relationship Id="rId4" Type="http://schemas.openxmlformats.org/officeDocument/2006/relationships/hyperlink" Target="http://bit.ly/2vG7g9G" TargetMode="External"/><Relationship Id="rId5" Type="http://schemas.openxmlformats.org/officeDocument/2006/relationships/image" Target="../media/image13.jpg"/><Relationship Id="rId6" Type="http://schemas.openxmlformats.org/officeDocument/2006/relationships/hyperlink" Target="http://provost.vt.edu/faculty_affairs/efars.html"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Shape 54"/>
          <p:cNvSpPr txBox="1"/>
          <p:nvPr>
            <p:ph idx="1" type="subTitle"/>
          </p:nvPr>
        </p:nvSpPr>
        <p:spPr>
          <a:xfrm>
            <a:off x="311700" y="2218073"/>
            <a:ext cx="8520600" cy="1266900"/>
          </a:xfrm>
          <a:prstGeom prst="rect">
            <a:avLst/>
          </a:prstGeom>
          <a:solidFill>
            <a:srgbClr val="FFFFFF">
              <a:alpha val="44700"/>
            </a:srgbClr>
          </a:solidFill>
        </p:spPr>
        <p:txBody>
          <a:bodyPr anchorCtr="0" anchor="t" bIns="91425" lIns="91425" spcFirstLastPara="1" rIns="91425" wrap="square" tIns="91425">
            <a:noAutofit/>
          </a:bodyPr>
          <a:lstStyle/>
          <a:p>
            <a:pPr indent="0" lvl="0" marL="0">
              <a:spcBef>
                <a:spcPts val="0"/>
              </a:spcBef>
              <a:spcAft>
                <a:spcPts val="0"/>
              </a:spcAft>
              <a:buNone/>
            </a:pPr>
            <a:r>
              <a:rPr lang="cs">
                <a:latin typeface="Raleway"/>
                <a:ea typeface="Raleway"/>
                <a:cs typeface="Raleway"/>
                <a:sym typeface="Raleway"/>
              </a:rPr>
              <a:t>Virginia Tech’s RIS E</a:t>
            </a:r>
            <a:r>
              <a:rPr lang="cs"/>
              <a:t>cosystem</a:t>
            </a:r>
            <a:endParaRPr>
              <a:latin typeface="Raleway"/>
              <a:ea typeface="Raleway"/>
              <a:cs typeface="Raleway"/>
              <a:sym typeface="Raleway"/>
            </a:endParaRPr>
          </a:p>
        </p:txBody>
      </p:sp>
      <p:sp>
        <p:nvSpPr>
          <p:cNvPr id="55" name="Shape 55"/>
          <p:cNvSpPr txBox="1"/>
          <p:nvPr>
            <p:ph type="ctrTitle"/>
          </p:nvPr>
        </p:nvSpPr>
        <p:spPr>
          <a:xfrm>
            <a:off x="388675" y="0"/>
            <a:ext cx="8520600" cy="2040300"/>
          </a:xfrm>
          <a:prstGeom prst="rect">
            <a:avLst/>
          </a:prstGeom>
          <a:noFill/>
        </p:spPr>
        <p:txBody>
          <a:bodyPr anchorCtr="0" anchor="b" bIns="91425" lIns="91425" spcFirstLastPara="1" rIns="91425" wrap="square" tIns="91425">
            <a:noAutofit/>
          </a:bodyPr>
          <a:lstStyle/>
          <a:p>
            <a:pPr indent="0" lvl="0" marL="0">
              <a:spcBef>
                <a:spcPts val="0"/>
              </a:spcBef>
              <a:spcAft>
                <a:spcPts val="0"/>
              </a:spcAft>
              <a:buNone/>
            </a:pPr>
            <a:r>
              <a:rPr b="1" lang="cs" sz="4800">
                <a:solidFill>
                  <a:srgbClr val="FFFFFF"/>
                </a:solidFill>
                <a:latin typeface="Raleway"/>
                <a:ea typeface="Raleway"/>
                <a:cs typeface="Raleway"/>
                <a:sym typeface="Raleway"/>
              </a:rPr>
              <a:t>RIS as Part of a Larger Environment of Systems</a:t>
            </a:r>
            <a:endParaRPr sz="4800">
              <a:solidFill>
                <a:srgbClr val="FFFFFF"/>
              </a:solidFill>
              <a:latin typeface="Raleway"/>
              <a:ea typeface="Raleway"/>
              <a:cs typeface="Raleway"/>
              <a:sym typeface="Raleway"/>
            </a:endParaRPr>
          </a:p>
        </p:txBody>
      </p:sp>
      <p:sp>
        <p:nvSpPr>
          <p:cNvPr id="56" name="Shape 56"/>
          <p:cNvSpPr txBox="1"/>
          <p:nvPr/>
        </p:nvSpPr>
        <p:spPr>
          <a:xfrm>
            <a:off x="820900" y="3204300"/>
            <a:ext cx="7097400" cy="1266900"/>
          </a:xfrm>
          <a:prstGeom prst="rect">
            <a:avLst/>
          </a:prstGeom>
          <a:solidFill>
            <a:srgbClr val="FFFFFF">
              <a:alpha val="44310"/>
            </a:srgbClr>
          </a:solid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cs" sz="2400">
                <a:latin typeface="Raleway"/>
                <a:ea typeface="Raleway"/>
                <a:cs typeface="Raleway"/>
                <a:sym typeface="Raleway"/>
              </a:rPr>
              <a:t>Andi Ogier</a:t>
            </a:r>
            <a:endParaRPr sz="2400">
              <a:latin typeface="Raleway"/>
              <a:ea typeface="Raleway"/>
              <a:cs typeface="Raleway"/>
              <a:sym typeface="Raleway"/>
            </a:endParaRPr>
          </a:p>
          <a:p>
            <a:pPr indent="0" lvl="0" marL="0" rtl="0" algn="r">
              <a:spcBef>
                <a:spcPts val="0"/>
              </a:spcBef>
              <a:spcAft>
                <a:spcPts val="0"/>
              </a:spcAft>
              <a:buNone/>
            </a:pPr>
            <a:r>
              <a:rPr lang="cs" sz="2400">
                <a:latin typeface="Raleway"/>
                <a:ea typeface="Raleway"/>
                <a:cs typeface="Raleway"/>
                <a:sym typeface="Raleway"/>
              </a:rPr>
              <a:t>Virginia (Ginny) Pannabecker</a:t>
            </a:r>
            <a:endParaRPr sz="2400">
              <a:latin typeface="Raleway"/>
              <a:ea typeface="Raleway"/>
              <a:cs typeface="Raleway"/>
              <a:sym typeface="Raleway"/>
            </a:endParaRPr>
          </a:p>
          <a:p>
            <a:pPr indent="0" lvl="0" marL="0" algn="r">
              <a:spcBef>
                <a:spcPts val="0"/>
              </a:spcBef>
              <a:spcAft>
                <a:spcPts val="0"/>
              </a:spcAft>
              <a:buClr>
                <a:schemeClr val="dk1"/>
              </a:buClr>
              <a:buSzPts val="1100"/>
              <a:buFont typeface="Arial"/>
              <a:buNone/>
            </a:pPr>
            <a:r>
              <a:rPr lang="cs" sz="2400">
                <a:solidFill>
                  <a:schemeClr val="dk1"/>
                </a:solidFill>
                <a:latin typeface="Raleway"/>
                <a:ea typeface="Raleway"/>
                <a:cs typeface="Raleway"/>
                <a:sym typeface="Raleway"/>
              </a:rPr>
              <a:t>Peggy Layne</a:t>
            </a:r>
            <a:endParaRPr sz="2400">
              <a:latin typeface="Raleway"/>
              <a:ea typeface="Raleway"/>
              <a:cs typeface="Raleway"/>
              <a:sym typeface="Raleway"/>
            </a:endParaRPr>
          </a:p>
        </p:txBody>
      </p:sp>
      <p:pic>
        <p:nvPicPr>
          <p:cNvPr id="57" name="Shape 57"/>
          <p:cNvPicPr preferRelativeResize="0"/>
          <p:nvPr/>
        </p:nvPicPr>
        <p:blipFill>
          <a:blip r:embed="rId3">
            <a:alphaModFix/>
          </a:blip>
          <a:stretch>
            <a:fillRect/>
          </a:stretch>
        </p:blipFill>
        <p:spPr>
          <a:xfrm>
            <a:off x="311700" y="5528925"/>
            <a:ext cx="838200" cy="295275"/>
          </a:xfrm>
          <a:prstGeom prst="rect">
            <a:avLst/>
          </a:prstGeom>
          <a:noFill/>
          <a:ln>
            <a:noFill/>
          </a:ln>
        </p:spPr>
      </p:pic>
      <p:sp>
        <p:nvSpPr>
          <p:cNvPr id="58" name="Shape 58"/>
          <p:cNvSpPr txBox="1"/>
          <p:nvPr/>
        </p:nvSpPr>
        <p:spPr>
          <a:xfrm>
            <a:off x="1399575" y="5436863"/>
            <a:ext cx="5718300" cy="479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cs"/>
              <a:t>This presentation is licensed CC BY 4.0 for reuse with attribution: </a:t>
            </a:r>
            <a:r>
              <a:rPr lang="cs" u="sng">
                <a:solidFill>
                  <a:schemeClr val="accent5"/>
                </a:solidFill>
                <a:hlinkClick r:id="rId4"/>
              </a:rPr>
              <a:t>https://creativecommons.org/licenses/by/4.0/</a:t>
            </a:r>
            <a:r>
              <a:rPr lang="cs">
                <a:solidFill>
                  <a:schemeClr val="accent5"/>
                </a:solidFill>
              </a:rPr>
              <a:t> </a:t>
            </a:r>
            <a:endParaRPr>
              <a:solidFill>
                <a:schemeClr val="accent5"/>
              </a:solidFill>
            </a:endParaRPr>
          </a:p>
        </p:txBody>
      </p:sp>
      <p:sp>
        <p:nvSpPr>
          <p:cNvPr id="59" name="Shape 59"/>
          <p:cNvSpPr txBox="1"/>
          <p:nvPr/>
        </p:nvSpPr>
        <p:spPr>
          <a:xfrm>
            <a:off x="699800" y="4628500"/>
            <a:ext cx="7547400" cy="6156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i="1" lang="cs">
                <a:latin typeface="Raleway"/>
                <a:ea typeface="Raleway"/>
                <a:cs typeface="Raleway"/>
                <a:sym typeface="Raleway"/>
              </a:rPr>
              <a:t>Acknowledgement: Thank you to </a:t>
            </a:r>
            <a:r>
              <a:rPr i="1" lang="cs">
                <a:solidFill>
                  <a:schemeClr val="dk1"/>
                </a:solidFill>
                <a:latin typeface="Raleway"/>
                <a:ea typeface="Raleway"/>
                <a:cs typeface="Raleway"/>
                <a:sym typeface="Raleway"/>
              </a:rPr>
              <a:t>Anne Lawrence, Repository Application Administrator at VT Libraries for providing a summary of Elements to DSpace implementation at VT.</a:t>
            </a:r>
            <a:endParaRPr i="1">
              <a:latin typeface="Raleway"/>
              <a:ea typeface="Raleway"/>
              <a:cs typeface="Raleway"/>
              <a:sym typeface="Raleway"/>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Shape 162"/>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63" name="Shape 163"/>
          <p:cNvSpPr txBox="1"/>
          <p:nvPr>
            <p:ph type="title"/>
          </p:nvPr>
        </p:nvSpPr>
        <p:spPr>
          <a:xfrm>
            <a:off x="311700" y="0"/>
            <a:ext cx="8520600" cy="574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cs" sz="3000">
                <a:solidFill>
                  <a:srgbClr val="FFFFFF"/>
                </a:solidFill>
              </a:rPr>
              <a:t>Outreach</a:t>
            </a:r>
            <a:endParaRPr b="1" sz="3000">
              <a:solidFill>
                <a:srgbClr val="FFFFFF"/>
              </a:solidFill>
            </a:endParaRPr>
          </a:p>
          <a:p>
            <a:pPr indent="0" lvl="0" marL="0" rtl="0" algn="l">
              <a:spcBef>
                <a:spcPts val="0"/>
              </a:spcBef>
              <a:spcAft>
                <a:spcPts val="0"/>
              </a:spcAft>
              <a:buNone/>
            </a:pPr>
            <a:r>
              <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Overview for administrators</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Demonstrations for faculty</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In-person and WebEx training</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Help resources on web</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Informal workshops</a:t>
            </a:r>
            <a:endParaRPr sz="2400">
              <a:solidFill>
                <a:srgbClr val="0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Shape 168"/>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69" name="Shape 169"/>
          <p:cNvSpPr txBox="1"/>
          <p:nvPr>
            <p:ph type="title"/>
          </p:nvPr>
        </p:nvSpPr>
        <p:spPr>
          <a:xfrm>
            <a:off x="311700" y="0"/>
            <a:ext cx="8520600" cy="589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cs" sz="3000">
                <a:solidFill>
                  <a:srgbClr val="FFFFFF"/>
                </a:solidFill>
              </a:rPr>
              <a:t>Next steps</a:t>
            </a:r>
            <a:endParaRPr b="1" sz="3000">
              <a:solidFill>
                <a:srgbClr val="FFFFFF"/>
              </a:solidFill>
            </a:endParaRPr>
          </a:p>
          <a:p>
            <a:pPr indent="0" lvl="0" marL="0" rtl="0" algn="l">
              <a:spcBef>
                <a:spcPts val="0"/>
              </a:spcBef>
              <a:spcAft>
                <a:spcPts val="0"/>
              </a:spcAft>
              <a:buNone/>
            </a:pPr>
            <a:r>
              <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Adjustments to data structure</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Additional data feeds</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More flexible reports</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Assessment workflow</a:t>
            </a:r>
            <a:endParaRPr sz="2400">
              <a:solidFill>
                <a:srgbClr val="000000"/>
              </a:solidFill>
            </a:endParaRPr>
          </a:p>
        </p:txBody>
      </p:sp>
      <p:pic>
        <p:nvPicPr>
          <p:cNvPr descr="VT103881_201434740835-scr.jpg" id="170" name="Shape 170"/>
          <p:cNvPicPr preferRelativeResize="0"/>
          <p:nvPr/>
        </p:nvPicPr>
        <p:blipFill>
          <a:blip r:embed="rId3">
            <a:alphaModFix/>
          </a:blip>
          <a:stretch>
            <a:fillRect/>
          </a:stretch>
        </p:blipFill>
        <p:spPr>
          <a:xfrm rot="309653">
            <a:off x="5209938" y="1890563"/>
            <a:ext cx="2322497" cy="34878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Shape 175"/>
          <p:cNvSpPr/>
          <p:nvPr/>
        </p:nvSpPr>
        <p:spPr>
          <a:xfrm>
            <a:off x="5156025" y="875700"/>
            <a:ext cx="3577800" cy="2879100"/>
          </a:xfrm>
          <a:prstGeom prst="roundRect">
            <a:avLst>
              <a:gd fmla="val 16667" name="adj"/>
            </a:avLst>
          </a:prstGeom>
          <a:solidFill>
            <a:schemeClr val="lt2"/>
          </a:solid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6" name="Shape 176"/>
          <p:cNvSpPr txBox="1"/>
          <p:nvPr>
            <p:ph idx="1" type="body"/>
          </p:nvPr>
        </p:nvSpPr>
        <p:spPr>
          <a:xfrm>
            <a:off x="211825" y="927025"/>
            <a:ext cx="4049700" cy="45552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cs" sz="4800">
                <a:solidFill>
                  <a:srgbClr val="000000"/>
                </a:solidFill>
              </a:rPr>
              <a:t>Making</a:t>
            </a:r>
            <a:endParaRPr sz="4800">
              <a:solidFill>
                <a:srgbClr val="000000"/>
              </a:solidFill>
            </a:endParaRPr>
          </a:p>
          <a:p>
            <a:pPr indent="0" lvl="0" marL="0">
              <a:spcBef>
                <a:spcPts val="0"/>
              </a:spcBef>
              <a:spcAft>
                <a:spcPts val="1600"/>
              </a:spcAft>
              <a:buNone/>
            </a:pPr>
            <a:r>
              <a:rPr lang="cs" sz="4800">
                <a:solidFill>
                  <a:srgbClr val="000000"/>
                </a:solidFill>
              </a:rPr>
              <a:t>Open Access Repository Deposit Easy (</a:t>
            </a:r>
            <a:r>
              <a:rPr lang="cs" sz="4800">
                <a:solidFill>
                  <a:srgbClr val="000000"/>
                </a:solidFill>
              </a:rPr>
              <a:t>Connecting to DSpace)</a:t>
            </a:r>
            <a:endParaRPr sz="4800">
              <a:solidFill>
                <a:srgbClr val="000000"/>
              </a:solidFill>
            </a:endParaRPr>
          </a:p>
        </p:txBody>
      </p:sp>
      <p:pic>
        <p:nvPicPr>
          <p:cNvPr id="177" name="Shape 177"/>
          <p:cNvPicPr preferRelativeResize="0"/>
          <p:nvPr/>
        </p:nvPicPr>
        <p:blipFill>
          <a:blip r:embed="rId3">
            <a:alphaModFix/>
          </a:blip>
          <a:stretch>
            <a:fillRect/>
          </a:stretch>
        </p:blipFill>
        <p:spPr>
          <a:xfrm>
            <a:off x="6095663" y="1140983"/>
            <a:ext cx="936899" cy="844675"/>
          </a:xfrm>
          <a:prstGeom prst="rect">
            <a:avLst/>
          </a:prstGeom>
          <a:noFill/>
          <a:ln>
            <a:noFill/>
          </a:ln>
        </p:spPr>
      </p:pic>
      <p:pic>
        <p:nvPicPr>
          <p:cNvPr id="178" name="Shape 178"/>
          <p:cNvPicPr preferRelativeResize="0"/>
          <p:nvPr/>
        </p:nvPicPr>
        <p:blipFill>
          <a:blip r:embed="rId4">
            <a:alphaModFix/>
          </a:blip>
          <a:stretch>
            <a:fillRect/>
          </a:stretch>
        </p:blipFill>
        <p:spPr>
          <a:xfrm>
            <a:off x="6972275" y="2156975"/>
            <a:ext cx="1598000" cy="1598000"/>
          </a:xfrm>
          <a:prstGeom prst="rect">
            <a:avLst/>
          </a:prstGeom>
          <a:noFill/>
          <a:ln>
            <a:noFill/>
          </a:ln>
        </p:spPr>
      </p:pic>
      <p:pic>
        <p:nvPicPr>
          <p:cNvPr id="179" name="Shape 179"/>
          <p:cNvPicPr preferRelativeResize="0"/>
          <p:nvPr/>
        </p:nvPicPr>
        <p:blipFill>
          <a:blip r:embed="rId5">
            <a:alphaModFix/>
          </a:blip>
          <a:stretch>
            <a:fillRect/>
          </a:stretch>
        </p:blipFill>
        <p:spPr>
          <a:xfrm>
            <a:off x="5679074" y="2004575"/>
            <a:ext cx="1598000" cy="1598000"/>
          </a:xfrm>
          <a:prstGeom prst="rect">
            <a:avLst/>
          </a:prstGeom>
          <a:noFill/>
          <a:ln>
            <a:noFill/>
          </a:ln>
        </p:spPr>
      </p:pic>
      <p:pic>
        <p:nvPicPr>
          <p:cNvPr id="180" name="Shape 180"/>
          <p:cNvPicPr preferRelativeResize="0"/>
          <p:nvPr/>
        </p:nvPicPr>
        <p:blipFill>
          <a:blip r:embed="rId6">
            <a:alphaModFix/>
          </a:blip>
          <a:stretch>
            <a:fillRect/>
          </a:stretch>
        </p:blipFill>
        <p:spPr>
          <a:xfrm>
            <a:off x="7253837" y="1045875"/>
            <a:ext cx="1034875" cy="1034875"/>
          </a:xfrm>
          <a:prstGeom prst="rect">
            <a:avLst/>
          </a:prstGeom>
          <a:noFill/>
          <a:ln>
            <a:noFill/>
          </a:ln>
        </p:spPr>
      </p:pic>
      <p:pic>
        <p:nvPicPr>
          <p:cNvPr id="181" name="Shape 181">
            <a:hlinkClick r:id="rId7"/>
          </p:cNvPr>
          <p:cNvPicPr preferRelativeResize="0"/>
          <p:nvPr/>
        </p:nvPicPr>
        <p:blipFill rotWithShape="1">
          <a:blip r:embed="rId8">
            <a:alphaModFix/>
          </a:blip>
          <a:srcRect b="27378" l="0" r="0" t="0"/>
          <a:stretch/>
        </p:blipFill>
        <p:spPr>
          <a:xfrm>
            <a:off x="4337725" y="3983575"/>
            <a:ext cx="4009500" cy="2032050"/>
          </a:xfrm>
          <a:prstGeom prst="rect">
            <a:avLst/>
          </a:prstGeom>
          <a:noFill/>
          <a:ln cap="flat" cmpd="sng" w="28575">
            <a:solidFill>
              <a:schemeClr val="dk2"/>
            </a:solidFill>
            <a:prstDash val="solid"/>
            <a:round/>
            <a:headEnd len="sm" w="sm" type="none"/>
            <a:tailEnd len="sm" w="sm" type="none"/>
          </a:ln>
        </p:spPr>
      </p:pic>
      <p:sp>
        <p:nvSpPr>
          <p:cNvPr id="182" name="Shape 182"/>
          <p:cNvSpPr/>
          <p:nvPr/>
        </p:nvSpPr>
        <p:spPr>
          <a:xfrm>
            <a:off x="6647175" y="3621500"/>
            <a:ext cx="595500" cy="699000"/>
          </a:xfrm>
          <a:prstGeom prst="downArrow">
            <a:avLst>
              <a:gd fmla="val 50000" name="adj1"/>
              <a:gd fmla="val 50000" name="adj2"/>
            </a:avLst>
          </a:prstGeom>
          <a:solidFill>
            <a:schemeClr val="lt2"/>
          </a:solidFill>
          <a:ln cap="flat" cmpd="sng" w="38100">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Shape 187"/>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88" name="Shape 188"/>
          <p:cNvSpPr txBox="1"/>
          <p:nvPr>
            <p:ph type="title"/>
          </p:nvPr>
        </p:nvSpPr>
        <p:spPr>
          <a:xfrm>
            <a:off x="166675" y="4238375"/>
            <a:ext cx="8810700" cy="1792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cs" sz="1400" u="sng">
                <a:solidFill>
                  <a:schemeClr val="hlink"/>
                </a:solidFill>
                <a:hlinkClick r:id="rId3"/>
              </a:rPr>
              <a:t>About VTechWorks</a:t>
            </a:r>
            <a:endParaRPr b="1" sz="1400">
              <a:solidFill>
                <a:srgbClr val="000000"/>
              </a:solidFill>
            </a:endParaRPr>
          </a:p>
          <a:p>
            <a:pPr indent="0" lvl="0" marL="0" rtl="0" algn="l">
              <a:spcBef>
                <a:spcPts val="0"/>
              </a:spcBef>
              <a:spcAft>
                <a:spcPts val="0"/>
              </a:spcAft>
              <a:buNone/>
            </a:pPr>
            <a:r>
              <a:rPr lang="cs" sz="1400">
                <a:solidFill>
                  <a:srgbClr val="000000"/>
                </a:solidFill>
              </a:rPr>
              <a:t>“</a:t>
            </a:r>
            <a:r>
              <a:rPr lang="cs" sz="1400"/>
              <a:t>VTechWorks was </a:t>
            </a:r>
            <a:r>
              <a:rPr b="1" lang="cs" sz="1400"/>
              <a:t>launched in 2012</a:t>
            </a:r>
            <a:r>
              <a:rPr lang="cs" sz="1400"/>
              <a:t> and runs on the widely-used </a:t>
            </a:r>
            <a:r>
              <a:rPr b="1" lang="cs" sz="1400"/>
              <a:t>DSpace preservation platform</a:t>
            </a:r>
            <a:r>
              <a:rPr lang="cs" sz="1400"/>
              <a:t>. VTechWorks is managed by the Virginia Tech Libraries for the purpose of stewarding the intellectual output of the university in its land-grant mission to serve the Commonwealth of Virginia, the nation, and the world community through the discovery and dissemination of new knowledge. </a:t>
            </a:r>
            <a:r>
              <a:rPr lang="cs" sz="1400">
                <a:solidFill>
                  <a:srgbClr val="000000"/>
                </a:solidFill>
              </a:rPr>
              <a:t>VTechWorks supports a hierarchical structure composed of Communities and Collections. Communities include colleges, departments, research centers, institutes, or other entities. Communities contain Collections and sub-communities, and Collections hold the digital works.”</a:t>
            </a:r>
            <a:endParaRPr sz="1400">
              <a:solidFill>
                <a:srgbClr val="000000"/>
              </a:solidFill>
            </a:endParaRPr>
          </a:p>
        </p:txBody>
      </p:sp>
      <p:sp>
        <p:nvSpPr>
          <p:cNvPr id="189" name="Shape 189"/>
          <p:cNvSpPr txBox="1"/>
          <p:nvPr>
            <p:ph type="title"/>
          </p:nvPr>
        </p:nvSpPr>
        <p:spPr>
          <a:xfrm>
            <a:off x="194900" y="0"/>
            <a:ext cx="8520600" cy="636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cs" sz="3000">
                <a:solidFill>
                  <a:srgbClr val="FFFFFF"/>
                </a:solidFill>
              </a:rPr>
              <a:t>VTechWorks (DSpace) Institutional Repository</a:t>
            </a:r>
            <a:endParaRPr b="1" sz="3000">
              <a:solidFill>
                <a:srgbClr val="FFFFFF"/>
              </a:solidFill>
            </a:endParaRPr>
          </a:p>
        </p:txBody>
      </p:sp>
      <p:pic>
        <p:nvPicPr>
          <p:cNvPr id="190" name="Shape 190"/>
          <p:cNvPicPr preferRelativeResize="0"/>
          <p:nvPr/>
        </p:nvPicPr>
        <p:blipFill>
          <a:blip r:embed="rId4">
            <a:alphaModFix/>
          </a:blip>
          <a:stretch>
            <a:fillRect/>
          </a:stretch>
        </p:blipFill>
        <p:spPr>
          <a:xfrm>
            <a:off x="166675" y="888113"/>
            <a:ext cx="8810625" cy="3248025"/>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Shape 195"/>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96" name="Shape 196"/>
          <p:cNvSpPr txBox="1"/>
          <p:nvPr>
            <p:ph type="title"/>
          </p:nvPr>
        </p:nvSpPr>
        <p:spPr>
          <a:xfrm>
            <a:off x="194900" y="0"/>
            <a:ext cx="8520600" cy="636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cs" sz="3000">
                <a:solidFill>
                  <a:srgbClr val="FFFFFF"/>
                </a:solidFill>
              </a:rPr>
              <a:t>Goals</a:t>
            </a:r>
            <a:endParaRPr b="1" sz="3000">
              <a:solidFill>
                <a:srgbClr val="FFFFFF"/>
              </a:solidFill>
            </a:endParaRPr>
          </a:p>
        </p:txBody>
      </p:sp>
      <p:sp>
        <p:nvSpPr>
          <p:cNvPr id="197" name="Shape 197"/>
          <p:cNvSpPr txBox="1"/>
          <p:nvPr/>
        </p:nvSpPr>
        <p:spPr>
          <a:xfrm>
            <a:off x="271350" y="1103425"/>
            <a:ext cx="8601300" cy="3892800"/>
          </a:xfrm>
          <a:prstGeom prst="rect">
            <a:avLst/>
          </a:prstGeom>
          <a:noFill/>
          <a:ln>
            <a:noFill/>
          </a:ln>
        </p:spPr>
        <p:txBody>
          <a:bodyPr anchorCtr="0" anchor="t" bIns="91425" lIns="91425" spcFirstLastPara="1" rIns="91425" wrap="square" tIns="91425">
            <a:noAutofit/>
          </a:bodyPr>
          <a:lstStyle/>
          <a:p>
            <a:pPr indent="-419100" lvl="0" marL="457200" rtl="0">
              <a:spcBef>
                <a:spcPts val="0"/>
              </a:spcBef>
              <a:spcAft>
                <a:spcPts val="0"/>
              </a:spcAft>
              <a:buSzPts val="3000"/>
              <a:buFont typeface="Raleway"/>
              <a:buChar char="●"/>
            </a:pPr>
            <a:r>
              <a:rPr lang="cs" sz="3000">
                <a:latin typeface="Raleway"/>
                <a:ea typeface="Raleway"/>
                <a:cs typeface="Raleway"/>
                <a:sym typeface="Raleway"/>
              </a:rPr>
              <a:t>Increase access to VT faculty works</a:t>
            </a:r>
            <a:endParaRPr sz="3000">
              <a:latin typeface="Raleway"/>
              <a:ea typeface="Raleway"/>
              <a:cs typeface="Raleway"/>
              <a:sym typeface="Raleway"/>
            </a:endParaRPr>
          </a:p>
          <a:p>
            <a:pPr indent="-368300" lvl="1" marL="914400" rtl="0">
              <a:spcBef>
                <a:spcPts val="0"/>
              </a:spcBef>
              <a:spcAft>
                <a:spcPts val="0"/>
              </a:spcAft>
              <a:buSzPts val="2200"/>
              <a:buFont typeface="Raleway"/>
              <a:buChar char="○"/>
            </a:pPr>
            <a:r>
              <a:rPr b="1" lang="cs" sz="2200">
                <a:solidFill>
                  <a:schemeClr val="accent5"/>
                </a:solidFill>
                <a:latin typeface="Raleway"/>
                <a:ea typeface="Raleway"/>
                <a:cs typeface="Raleway"/>
                <a:sym typeface="Raleway"/>
              </a:rPr>
              <a:t>✔ </a:t>
            </a:r>
            <a:r>
              <a:rPr lang="cs" sz="2200">
                <a:latin typeface="Raleway"/>
                <a:ea typeface="Raleway"/>
                <a:cs typeface="Raleway"/>
                <a:sym typeface="Raleway"/>
              </a:rPr>
              <a:t>Easy file deposit into Institutional Repository</a:t>
            </a:r>
            <a:endParaRPr sz="2200">
              <a:latin typeface="Raleway"/>
              <a:ea typeface="Raleway"/>
              <a:cs typeface="Raleway"/>
              <a:sym typeface="Raleway"/>
            </a:endParaRPr>
          </a:p>
          <a:p>
            <a:pPr indent="-368300" lvl="1" marL="914400" rtl="0">
              <a:spcBef>
                <a:spcPts val="0"/>
              </a:spcBef>
              <a:spcAft>
                <a:spcPts val="0"/>
              </a:spcAft>
              <a:buSzPts val="2200"/>
              <a:buFont typeface="Raleway"/>
              <a:buChar char="○"/>
            </a:pPr>
            <a:r>
              <a:rPr b="1" lang="cs" sz="2200">
                <a:solidFill>
                  <a:schemeClr val="accent5"/>
                </a:solidFill>
                <a:latin typeface="Raleway"/>
                <a:ea typeface="Raleway"/>
                <a:cs typeface="Raleway"/>
                <a:sym typeface="Raleway"/>
              </a:rPr>
              <a:t>✔ </a:t>
            </a:r>
            <a:r>
              <a:rPr lang="cs" sz="2200">
                <a:latin typeface="Raleway"/>
                <a:ea typeface="Raleway"/>
                <a:cs typeface="Raleway"/>
                <a:sym typeface="Raleway"/>
              </a:rPr>
              <a:t>In-system deposit guidelines for published works (Sherpa/Romeo)</a:t>
            </a:r>
            <a:endParaRPr sz="2200">
              <a:latin typeface="Raleway"/>
              <a:ea typeface="Raleway"/>
              <a:cs typeface="Raleway"/>
              <a:sym typeface="Raleway"/>
            </a:endParaRPr>
          </a:p>
          <a:p>
            <a:pPr indent="-368300" lvl="1" marL="914400" rtl="0">
              <a:spcBef>
                <a:spcPts val="0"/>
              </a:spcBef>
              <a:spcAft>
                <a:spcPts val="0"/>
              </a:spcAft>
              <a:buSzPts val="2200"/>
              <a:buFont typeface="Raleway"/>
              <a:buChar char="○"/>
            </a:pPr>
            <a:r>
              <a:rPr b="1" lang="cs" sz="2200">
                <a:solidFill>
                  <a:schemeClr val="accent5"/>
                </a:solidFill>
                <a:latin typeface="Raleway"/>
                <a:ea typeface="Raleway"/>
                <a:cs typeface="Raleway"/>
                <a:sym typeface="Raleway"/>
              </a:rPr>
              <a:t>✔ </a:t>
            </a:r>
            <a:r>
              <a:rPr lang="cs" sz="2200">
                <a:latin typeface="Raleway"/>
                <a:ea typeface="Raleway"/>
                <a:cs typeface="Raleway"/>
                <a:sym typeface="Raleway"/>
              </a:rPr>
              <a:t>Creative Commons license choices</a:t>
            </a:r>
            <a:endParaRPr sz="2200">
              <a:latin typeface="Raleway"/>
              <a:ea typeface="Raleway"/>
              <a:cs typeface="Raleway"/>
              <a:sym typeface="Raleway"/>
            </a:endParaRPr>
          </a:p>
          <a:p>
            <a:pPr indent="-368300" lvl="1" marL="914400" rtl="0">
              <a:spcBef>
                <a:spcPts val="0"/>
              </a:spcBef>
              <a:spcAft>
                <a:spcPts val="0"/>
              </a:spcAft>
              <a:buSzPts val="2200"/>
              <a:buFont typeface="Raleway"/>
              <a:buChar char="○"/>
            </a:pPr>
            <a:r>
              <a:rPr b="1" lang="cs" sz="2200">
                <a:solidFill>
                  <a:schemeClr val="accent5"/>
                </a:solidFill>
                <a:latin typeface="Raleway"/>
                <a:ea typeface="Raleway"/>
                <a:cs typeface="Raleway"/>
                <a:sym typeface="Raleway"/>
              </a:rPr>
              <a:t>✔ </a:t>
            </a:r>
            <a:r>
              <a:rPr lang="cs" sz="2200">
                <a:latin typeface="Raleway"/>
                <a:ea typeface="Raleway"/>
                <a:cs typeface="Raleway"/>
                <a:sym typeface="Raleway"/>
              </a:rPr>
              <a:t>Instant availability of record and file in IR</a:t>
            </a:r>
            <a:endParaRPr sz="2200">
              <a:latin typeface="Raleway"/>
              <a:ea typeface="Raleway"/>
              <a:cs typeface="Raleway"/>
              <a:sym typeface="Raleway"/>
            </a:endParaRPr>
          </a:p>
          <a:p>
            <a:pPr indent="0" lvl="0" marL="0" rtl="0">
              <a:spcBef>
                <a:spcPts val="0"/>
              </a:spcBef>
              <a:spcAft>
                <a:spcPts val="0"/>
              </a:spcAft>
              <a:buNone/>
            </a:pPr>
            <a:r>
              <a:t/>
            </a:r>
            <a:endParaRPr sz="1200">
              <a:latin typeface="Raleway"/>
              <a:ea typeface="Raleway"/>
              <a:cs typeface="Raleway"/>
              <a:sym typeface="Raleway"/>
            </a:endParaRPr>
          </a:p>
          <a:p>
            <a:pPr indent="-419100" lvl="0" marL="457200" rtl="0">
              <a:spcBef>
                <a:spcPts val="0"/>
              </a:spcBef>
              <a:spcAft>
                <a:spcPts val="0"/>
              </a:spcAft>
              <a:buSzPts val="3000"/>
              <a:buFont typeface="Raleway"/>
              <a:buChar char="●"/>
            </a:pPr>
            <a:r>
              <a:rPr lang="cs" sz="3000">
                <a:latin typeface="Raleway"/>
                <a:ea typeface="Raleway"/>
                <a:cs typeface="Raleway"/>
                <a:sym typeface="Raleway"/>
              </a:rPr>
              <a:t>Automate connections between internal and external systems</a:t>
            </a:r>
            <a:endParaRPr sz="3000">
              <a:latin typeface="Raleway"/>
              <a:ea typeface="Raleway"/>
              <a:cs typeface="Raleway"/>
              <a:sym typeface="Raleway"/>
            </a:endParaRPr>
          </a:p>
          <a:p>
            <a:pPr indent="-368300" lvl="1" marL="914400" rtl="0">
              <a:spcBef>
                <a:spcPts val="0"/>
              </a:spcBef>
              <a:spcAft>
                <a:spcPts val="0"/>
              </a:spcAft>
              <a:buSzPts val="2200"/>
              <a:buFont typeface="Raleway"/>
              <a:buChar char="○"/>
            </a:pPr>
            <a:r>
              <a:rPr b="1" lang="cs" sz="2200">
                <a:solidFill>
                  <a:schemeClr val="accent5"/>
                </a:solidFill>
                <a:latin typeface="Raleway"/>
                <a:ea typeface="Raleway"/>
                <a:cs typeface="Raleway"/>
                <a:sym typeface="Raleway"/>
              </a:rPr>
              <a:t>✔</a:t>
            </a:r>
            <a:r>
              <a:rPr lang="cs" sz="2200">
                <a:solidFill>
                  <a:schemeClr val="dk1"/>
                </a:solidFill>
                <a:latin typeface="Raleway"/>
                <a:ea typeface="Raleway"/>
                <a:cs typeface="Raleway"/>
                <a:sym typeface="Raleway"/>
              </a:rPr>
              <a:t> Elements → DSpace Repository (VTechWorks)</a:t>
            </a:r>
            <a:endParaRPr sz="2200">
              <a:latin typeface="Raleway"/>
              <a:ea typeface="Raleway"/>
              <a:cs typeface="Raleway"/>
              <a:sym typeface="Raleway"/>
            </a:endParaRPr>
          </a:p>
          <a:p>
            <a:pPr indent="-368300" lvl="1" marL="914400" rtl="0">
              <a:spcBef>
                <a:spcPts val="0"/>
              </a:spcBef>
              <a:spcAft>
                <a:spcPts val="0"/>
              </a:spcAft>
              <a:buSzPts val="2200"/>
              <a:buFont typeface="Raleway"/>
              <a:buChar char="○"/>
            </a:pPr>
            <a:r>
              <a:rPr b="1" lang="cs" sz="2200">
                <a:solidFill>
                  <a:schemeClr val="accent5"/>
                </a:solidFill>
                <a:latin typeface="Raleway"/>
                <a:ea typeface="Raleway"/>
                <a:cs typeface="Raleway"/>
                <a:sym typeface="Raleway"/>
              </a:rPr>
              <a:t>✔ </a:t>
            </a:r>
            <a:r>
              <a:rPr lang="cs" sz="2200">
                <a:latin typeface="Raleway"/>
                <a:ea typeface="Raleway"/>
                <a:cs typeface="Raleway"/>
                <a:sym typeface="Raleway"/>
              </a:rPr>
              <a:t>VTW handle → back to Elements record</a:t>
            </a:r>
            <a:endParaRPr sz="2200">
              <a:latin typeface="Raleway"/>
              <a:ea typeface="Raleway"/>
              <a:cs typeface="Raleway"/>
              <a:sym typeface="Raleway"/>
            </a:endParaRPr>
          </a:p>
          <a:p>
            <a:pPr indent="-368300" lvl="1" marL="914400" rtl="0">
              <a:spcBef>
                <a:spcPts val="0"/>
              </a:spcBef>
              <a:spcAft>
                <a:spcPts val="0"/>
              </a:spcAft>
              <a:buSzPts val="2200"/>
              <a:buFont typeface="Raleway"/>
              <a:buChar char="○"/>
            </a:pPr>
            <a:r>
              <a:rPr lang="cs" sz="2200">
                <a:latin typeface="Raleway"/>
                <a:ea typeface="Raleway"/>
                <a:cs typeface="Raleway"/>
                <a:sym typeface="Raleway"/>
              </a:rPr>
              <a:t>CollabVT public profiles → open access works</a:t>
            </a:r>
            <a:endParaRPr sz="2200">
              <a:latin typeface="Raleway"/>
              <a:ea typeface="Raleway"/>
              <a:cs typeface="Raleway"/>
              <a:sym typeface="Raleway"/>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sp>
        <p:nvSpPr>
          <p:cNvPr id="202" name="Shape 202"/>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203" name="Shape 203"/>
          <p:cNvSpPr txBox="1"/>
          <p:nvPr>
            <p:ph type="title"/>
          </p:nvPr>
        </p:nvSpPr>
        <p:spPr>
          <a:xfrm>
            <a:off x="159300" y="722925"/>
            <a:ext cx="8722500" cy="5175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sz="3000">
                <a:solidFill>
                  <a:srgbClr val="000000"/>
                </a:solidFill>
              </a:rPr>
              <a:t>Symplectic Elements → DSpace</a:t>
            </a:r>
            <a:endParaRPr sz="3000">
              <a:solidFill>
                <a:srgbClr val="000000"/>
              </a:solidFill>
            </a:endParaRPr>
          </a:p>
          <a:p>
            <a:pPr indent="0" lvl="0" marL="0" rtl="0" algn="l">
              <a:spcBef>
                <a:spcPts val="0"/>
              </a:spcBef>
              <a:spcAft>
                <a:spcPts val="0"/>
              </a:spcAft>
              <a:buNone/>
            </a:pPr>
            <a:r>
              <a:t/>
            </a:r>
            <a:endParaRPr sz="1000">
              <a:solidFill>
                <a:srgbClr val="000000"/>
              </a:solidFill>
            </a:endParaRPr>
          </a:p>
          <a:p>
            <a:pPr indent="-368300" lvl="0" marL="457200" rtl="0" algn="l">
              <a:spcBef>
                <a:spcPts val="0"/>
              </a:spcBef>
              <a:spcAft>
                <a:spcPts val="0"/>
              </a:spcAft>
              <a:buClr>
                <a:srgbClr val="000000"/>
              </a:buClr>
              <a:buSzPts val="2200"/>
              <a:buFont typeface="Raleway"/>
              <a:buChar char="●"/>
            </a:pPr>
            <a:r>
              <a:rPr lang="cs" sz="2200">
                <a:solidFill>
                  <a:srgbClr val="000000"/>
                </a:solidFill>
                <a:latin typeface="Raleway"/>
                <a:ea typeface="Raleway"/>
                <a:cs typeface="Raleway"/>
                <a:sym typeface="Raleway"/>
              </a:rPr>
              <a:t>Rep Tools 1</a:t>
            </a:r>
            <a:endParaRPr sz="2200">
              <a:solidFill>
                <a:srgbClr val="000000"/>
              </a:solidFill>
              <a:latin typeface="Raleway"/>
              <a:ea typeface="Raleway"/>
              <a:cs typeface="Raleway"/>
              <a:sym typeface="Raleway"/>
            </a:endParaRPr>
          </a:p>
          <a:p>
            <a:pPr indent="-368300" lvl="1" marL="914400" rtl="0" algn="l">
              <a:spcBef>
                <a:spcPts val="0"/>
              </a:spcBef>
              <a:spcAft>
                <a:spcPts val="0"/>
              </a:spcAft>
              <a:buClr>
                <a:srgbClr val="000000"/>
              </a:buClr>
              <a:buSzPts val="2200"/>
              <a:buFont typeface="Raleway"/>
              <a:buChar char="○"/>
            </a:pPr>
            <a:r>
              <a:rPr lang="cs" sz="2200">
                <a:solidFill>
                  <a:srgbClr val="000000"/>
                </a:solidFill>
                <a:latin typeface="Raleway"/>
                <a:ea typeface="Raleway"/>
                <a:cs typeface="Raleway"/>
                <a:sym typeface="Raleway"/>
              </a:rPr>
              <a:t>Installed on DSpace server</a:t>
            </a:r>
            <a:endParaRPr sz="2200">
              <a:solidFill>
                <a:srgbClr val="000000"/>
              </a:solidFill>
              <a:latin typeface="Raleway"/>
              <a:ea typeface="Raleway"/>
              <a:cs typeface="Raleway"/>
              <a:sym typeface="Raleway"/>
            </a:endParaRPr>
          </a:p>
          <a:p>
            <a:pPr indent="-368300" lvl="1" marL="914400" rtl="0" algn="l">
              <a:spcBef>
                <a:spcPts val="0"/>
              </a:spcBef>
              <a:spcAft>
                <a:spcPts val="0"/>
              </a:spcAft>
              <a:buClr>
                <a:srgbClr val="000000"/>
              </a:buClr>
              <a:buSzPts val="2200"/>
              <a:buFont typeface="Raleway"/>
              <a:buChar char="○"/>
            </a:pPr>
            <a:r>
              <a:rPr lang="cs" sz="2200">
                <a:solidFill>
                  <a:srgbClr val="000000"/>
                </a:solidFill>
                <a:latin typeface="Raleway"/>
                <a:ea typeface="Raleway"/>
                <a:cs typeface="Raleway"/>
                <a:sym typeface="Raleway"/>
              </a:rPr>
              <a:t>Crosswalks and software support deposits of publications from Elements to DSpace</a:t>
            </a:r>
            <a:endParaRPr sz="2200">
              <a:solidFill>
                <a:srgbClr val="000000"/>
              </a:solidFill>
              <a:latin typeface="Raleway"/>
              <a:ea typeface="Raleway"/>
              <a:cs typeface="Raleway"/>
              <a:sym typeface="Raleway"/>
            </a:endParaRPr>
          </a:p>
          <a:p>
            <a:pPr indent="-368300" lvl="1" marL="914400" rtl="0" algn="l">
              <a:spcBef>
                <a:spcPts val="0"/>
              </a:spcBef>
              <a:spcAft>
                <a:spcPts val="0"/>
              </a:spcAft>
              <a:buClr>
                <a:srgbClr val="000000"/>
              </a:buClr>
              <a:buSzPts val="2200"/>
              <a:buFont typeface="Raleway"/>
              <a:buChar char="○"/>
            </a:pPr>
            <a:r>
              <a:rPr lang="cs" sz="2200">
                <a:solidFill>
                  <a:srgbClr val="000000"/>
                </a:solidFill>
                <a:latin typeface="Raleway"/>
                <a:ea typeface="Raleway"/>
                <a:cs typeface="Raleway"/>
                <a:sym typeface="Raleway"/>
              </a:rPr>
              <a:t>~19 Publication Content Types used in VT Elements</a:t>
            </a:r>
            <a:endParaRPr sz="2200">
              <a:solidFill>
                <a:srgbClr val="000000"/>
              </a:solidFill>
              <a:latin typeface="Raleway"/>
              <a:ea typeface="Raleway"/>
              <a:cs typeface="Raleway"/>
              <a:sym typeface="Raleway"/>
            </a:endParaRPr>
          </a:p>
          <a:p>
            <a:pPr indent="-368300" lvl="2" marL="1371600" rtl="0" algn="l">
              <a:spcBef>
                <a:spcPts val="0"/>
              </a:spcBef>
              <a:spcAft>
                <a:spcPts val="0"/>
              </a:spcAft>
              <a:buClr>
                <a:srgbClr val="000000"/>
              </a:buClr>
              <a:buSzPts val="2200"/>
              <a:buFont typeface="Raleway"/>
              <a:buChar char="■"/>
            </a:pPr>
            <a:r>
              <a:rPr lang="cs" sz="2200">
                <a:solidFill>
                  <a:srgbClr val="000000"/>
                </a:solidFill>
                <a:latin typeface="Raleway"/>
                <a:ea typeface="Raleway"/>
                <a:cs typeface="Raleway"/>
                <a:sym typeface="Raleway"/>
              </a:rPr>
              <a:t>~15 fields used for VT (</a:t>
            </a:r>
            <a:r>
              <a:rPr lang="cs" sz="2200">
                <a:latin typeface="Raleway"/>
                <a:ea typeface="Raleway"/>
                <a:cs typeface="Raleway"/>
                <a:sym typeface="Raleway"/>
              </a:rPr>
              <a:t>~60 possible fields</a:t>
            </a:r>
            <a:r>
              <a:rPr lang="cs" sz="2200">
                <a:solidFill>
                  <a:srgbClr val="000000"/>
                </a:solidFill>
                <a:latin typeface="Raleway"/>
                <a:ea typeface="Raleway"/>
                <a:cs typeface="Raleway"/>
                <a:sym typeface="Raleway"/>
              </a:rPr>
              <a:t>)</a:t>
            </a:r>
            <a:endParaRPr sz="2200">
              <a:solidFill>
                <a:srgbClr val="000000"/>
              </a:solidFill>
              <a:latin typeface="Raleway"/>
              <a:ea typeface="Raleway"/>
              <a:cs typeface="Raleway"/>
              <a:sym typeface="Raleway"/>
            </a:endParaRPr>
          </a:p>
          <a:p>
            <a:pPr indent="-368300" lvl="1" marL="914400" rtl="0" algn="l">
              <a:spcBef>
                <a:spcPts val="0"/>
              </a:spcBef>
              <a:spcAft>
                <a:spcPts val="0"/>
              </a:spcAft>
              <a:buClr>
                <a:srgbClr val="000000"/>
              </a:buClr>
              <a:buSzPts val="2200"/>
              <a:buFont typeface="Raleway"/>
              <a:buChar char="○"/>
            </a:pPr>
            <a:r>
              <a:rPr lang="cs" sz="2200">
                <a:solidFill>
                  <a:srgbClr val="000000"/>
                </a:solidFill>
                <a:latin typeface="Raleway"/>
                <a:ea typeface="Raleway"/>
                <a:cs typeface="Raleway"/>
                <a:sym typeface="Raleway"/>
              </a:rPr>
              <a:t>XSLT crosswalk defaults (customizable) for each type</a:t>
            </a:r>
            <a:endParaRPr sz="2200">
              <a:solidFill>
                <a:srgbClr val="000000"/>
              </a:solidFill>
              <a:latin typeface="Raleway"/>
              <a:ea typeface="Raleway"/>
              <a:cs typeface="Raleway"/>
              <a:sym typeface="Raleway"/>
            </a:endParaRPr>
          </a:p>
          <a:p>
            <a:pPr indent="-368300" lvl="2" marL="1371600" rtl="0" algn="l">
              <a:spcBef>
                <a:spcPts val="0"/>
              </a:spcBef>
              <a:spcAft>
                <a:spcPts val="0"/>
              </a:spcAft>
              <a:buClr>
                <a:srgbClr val="000000"/>
              </a:buClr>
              <a:buSzPts val="2200"/>
              <a:buFont typeface="Raleway"/>
              <a:buChar char="■"/>
            </a:pPr>
            <a:r>
              <a:rPr lang="cs" sz="2200">
                <a:solidFill>
                  <a:srgbClr val="000000"/>
                </a:solidFill>
                <a:latin typeface="Raleway"/>
                <a:ea typeface="Raleway"/>
                <a:cs typeface="Raleway"/>
                <a:sym typeface="Raleway"/>
              </a:rPr>
              <a:t>Support for customizing crosswalks</a:t>
            </a:r>
            <a:endParaRPr sz="2200">
              <a:solidFill>
                <a:srgbClr val="000000"/>
              </a:solidFill>
              <a:latin typeface="Raleway"/>
              <a:ea typeface="Raleway"/>
              <a:cs typeface="Raleway"/>
              <a:sym typeface="Raleway"/>
            </a:endParaRPr>
          </a:p>
          <a:p>
            <a:pPr indent="-368300" lvl="1" marL="914400" rtl="0" algn="l">
              <a:spcBef>
                <a:spcPts val="0"/>
              </a:spcBef>
              <a:spcAft>
                <a:spcPts val="0"/>
              </a:spcAft>
              <a:buClr>
                <a:srgbClr val="000000"/>
              </a:buClr>
              <a:buSzPts val="2200"/>
              <a:buFont typeface="Raleway"/>
              <a:buChar char="○"/>
            </a:pPr>
            <a:r>
              <a:rPr lang="cs" sz="2200">
                <a:solidFill>
                  <a:srgbClr val="000000"/>
                </a:solidFill>
                <a:latin typeface="Raleway"/>
                <a:ea typeface="Raleway"/>
                <a:cs typeface="Raleway"/>
                <a:sym typeface="Raleway"/>
              </a:rPr>
              <a:t>One IR Collection for deposits: </a:t>
            </a:r>
            <a:r>
              <a:rPr lang="cs" sz="2200" u="sng">
                <a:solidFill>
                  <a:schemeClr val="hlink"/>
                </a:solidFill>
                <a:latin typeface="Raleway"/>
                <a:ea typeface="Raleway"/>
                <a:cs typeface="Raleway"/>
                <a:sym typeface="Raleway"/>
                <a:hlinkClick r:id="rId3"/>
              </a:rPr>
              <a:t>All Faculty Deposits</a:t>
            </a:r>
            <a:endParaRPr sz="2200">
              <a:solidFill>
                <a:srgbClr val="000000"/>
              </a:solidFill>
              <a:latin typeface="Raleway"/>
              <a:ea typeface="Raleway"/>
              <a:cs typeface="Raleway"/>
              <a:sym typeface="Raleway"/>
            </a:endParaRPr>
          </a:p>
          <a:p>
            <a:pPr indent="-368300" lvl="2" marL="1371600" rtl="0" algn="l">
              <a:spcBef>
                <a:spcPts val="0"/>
              </a:spcBef>
              <a:spcAft>
                <a:spcPts val="0"/>
              </a:spcAft>
              <a:buClr>
                <a:srgbClr val="000000"/>
              </a:buClr>
              <a:buSzPts val="2200"/>
              <a:buFont typeface="Raleway"/>
              <a:buChar char="■"/>
            </a:pPr>
            <a:r>
              <a:rPr lang="cs" sz="2200">
                <a:solidFill>
                  <a:srgbClr val="000000"/>
                </a:solidFill>
                <a:latin typeface="Raleway"/>
                <a:ea typeface="Raleway"/>
                <a:cs typeface="Raleway"/>
                <a:sym typeface="Raleway"/>
              </a:rPr>
              <a:t>Approval step can be added within your DSpace repository - we chose not to (for quick item availability)</a:t>
            </a:r>
            <a:endParaRPr sz="2200">
              <a:solidFill>
                <a:srgbClr val="000000"/>
              </a:solidFill>
              <a:latin typeface="Raleway"/>
              <a:ea typeface="Raleway"/>
              <a:cs typeface="Raleway"/>
              <a:sym typeface="Raleway"/>
            </a:endParaRPr>
          </a:p>
          <a:p>
            <a:pPr indent="-368300" lvl="1" marL="914400" rtl="0" algn="l">
              <a:spcBef>
                <a:spcPts val="0"/>
              </a:spcBef>
              <a:spcAft>
                <a:spcPts val="0"/>
              </a:spcAft>
              <a:buClr>
                <a:srgbClr val="000000"/>
              </a:buClr>
              <a:buSzPts val="2200"/>
              <a:buFont typeface="Raleway"/>
              <a:buChar char="○"/>
            </a:pPr>
            <a:r>
              <a:rPr lang="cs" sz="2200">
                <a:solidFill>
                  <a:srgbClr val="000000"/>
                </a:solidFill>
                <a:latin typeface="Raleway"/>
                <a:ea typeface="Raleway"/>
                <a:cs typeface="Raleway"/>
                <a:sym typeface="Raleway"/>
              </a:rPr>
              <a:t>Map items in Faculty Deposits to Department Collections</a:t>
            </a:r>
            <a:endParaRPr sz="2200">
              <a:solidFill>
                <a:srgbClr val="000000"/>
              </a:solidFill>
              <a:latin typeface="Raleway"/>
              <a:ea typeface="Raleway"/>
              <a:cs typeface="Raleway"/>
              <a:sym typeface="Raleway"/>
            </a:endParaRPr>
          </a:p>
          <a:p>
            <a:pPr indent="-368300" lvl="1" marL="914400" rtl="0" algn="l">
              <a:spcBef>
                <a:spcPts val="0"/>
              </a:spcBef>
              <a:spcAft>
                <a:spcPts val="0"/>
              </a:spcAft>
              <a:buClr>
                <a:srgbClr val="000000"/>
              </a:buClr>
              <a:buSzPts val="2200"/>
              <a:buFont typeface="Raleway"/>
              <a:buChar char="○"/>
            </a:pPr>
            <a:r>
              <a:rPr lang="cs" sz="2200">
                <a:solidFill>
                  <a:srgbClr val="000000"/>
                </a:solidFill>
                <a:latin typeface="Raleway"/>
                <a:ea typeface="Raleway"/>
                <a:cs typeface="Raleway"/>
                <a:sym typeface="Raleway"/>
              </a:rPr>
              <a:t>1,200+ items deposited in last fiscal year</a:t>
            </a:r>
            <a:endParaRPr sz="2200">
              <a:solidFill>
                <a:srgbClr val="000000"/>
              </a:solidFill>
              <a:latin typeface="Raleway"/>
              <a:ea typeface="Raleway"/>
              <a:cs typeface="Raleway"/>
              <a:sym typeface="Raleway"/>
            </a:endParaRPr>
          </a:p>
        </p:txBody>
      </p:sp>
      <p:sp>
        <p:nvSpPr>
          <p:cNvPr id="204" name="Shape 204"/>
          <p:cNvSpPr txBox="1"/>
          <p:nvPr>
            <p:ph type="title"/>
          </p:nvPr>
        </p:nvSpPr>
        <p:spPr>
          <a:xfrm>
            <a:off x="194900" y="0"/>
            <a:ext cx="8520600" cy="636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cs" sz="3000">
                <a:solidFill>
                  <a:srgbClr val="FFFFFF"/>
                </a:solidFill>
              </a:rPr>
              <a:t>Implementation</a:t>
            </a:r>
            <a:endParaRPr b="1" sz="3000">
              <a:solidFill>
                <a:srgbClr val="FFFFFF"/>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Shape 209"/>
          <p:cNvSpPr txBox="1"/>
          <p:nvPr>
            <p:ph type="title"/>
          </p:nvPr>
        </p:nvSpPr>
        <p:spPr>
          <a:xfrm>
            <a:off x="194900" y="0"/>
            <a:ext cx="8520600" cy="636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cs" sz="3000">
                <a:solidFill>
                  <a:srgbClr val="FFFFFF"/>
                </a:solidFill>
              </a:rPr>
              <a:t>Implementation</a:t>
            </a:r>
            <a:endParaRPr b="1" sz="3000">
              <a:solidFill>
                <a:srgbClr val="FFFFFF"/>
              </a:solidFill>
            </a:endParaRPr>
          </a:p>
        </p:txBody>
      </p:sp>
      <p:pic>
        <p:nvPicPr>
          <p:cNvPr id="210" name="Shape 210">
            <a:hlinkClick r:id="rId3"/>
          </p:cNvPr>
          <p:cNvPicPr preferRelativeResize="0"/>
          <p:nvPr/>
        </p:nvPicPr>
        <p:blipFill>
          <a:blip r:embed="rId4">
            <a:alphaModFix/>
          </a:blip>
          <a:stretch>
            <a:fillRect/>
          </a:stretch>
        </p:blipFill>
        <p:spPr>
          <a:xfrm>
            <a:off x="152400" y="788400"/>
            <a:ext cx="7381875" cy="5143500"/>
          </a:xfrm>
          <a:prstGeom prst="rect">
            <a:avLst/>
          </a:prstGeom>
          <a:noFill/>
          <a:ln cap="flat" cmpd="sng" w="28575">
            <a:solidFill>
              <a:schemeClr val="dk2"/>
            </a:solidFill>
            <a:prstDash val="solid"/>
            <a:round/>
            <a:headEnd len="sm" w="sm" type="none"/>
            <a:tailEnd len="sm" w="sm" type="none"/>
          </a:ln>
        </p:spPr>
      </p:pic>
      <p:pic>
        <p:nvPicPr>
          <p:cNvPr id="211" name="Shape 211">
            <a:hlinkClick r:id="rId5"/>
          </p:cNvPr>
          <p:cNvPicPr preferRelativeResize="0"/>
          <p:nvPr/>
        </p:nvPicPr>
        <p:blipFill rotWithShape="1">
          <a:blip r:embed="rId6">
            <a:alphaModFix/>
          </a:blip>
          <a:srcRect b="0" l="0" r="30230" t="0"/>
          <a:stretch/>
        </p:blipFill>
        <p:spPr>
          <a:xfrm>
            <a:off x="3266450" y="759825"/>
            <a:ext cx="5701824" cy="5353050"/>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sp>
        <p:nvSpPr>
          <p:cNvPr id="216" name="Shape 216"/>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217" name="Shape 217"/>
          <p:cNvSpPr txBox="1"/>
          <p:nvPr>
            <p:ph type="title"/>
          </p:nvPr>
        </p:nvSpPr>
        <p:spPr>
          <a:xfrm>
            <a:off x="159300" y="888125"/>
            <a:ext cx="8722500" cy="501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sz="3000">
                <a:solidFill>
                  <a:srgbClr val="000000"/>
                </a:solidFill>
              </a:rPr>
              <a:t>DSpace → Symplectic Elements</a:t>
            </a:r>
            <a:endParaRPr sz="3000">
              <a:solidFill>
                <a:srgbClr val="000000"/>
              </a:solidFill>
            </a:endParaRPr>
          </a:p>
          <a:p>
            <a:pPr indent="-368300" lvl="0" marL="457200" rtl="0" algn="l">
              <a:spcBef>
                <a:spcPts val="0"/>
              </a:spcBef>
              <a:spcAft>
                <a:spcPts val="0"/>
              </a:spcAft>
              <a:buClr>
                <a:srgbClr val="000000"/>
              </a:buClr>
              <a:buSzPts val="2200"/>
              <a:buChar char="●"/>
            </a:pPr>
            <a:r>
              <a:rPr lang="cs" sz="2200">
                <a:solidFill>
                  <a:srgbClr val="000000"/>
                </a:solidFill>
              </a:rPr>
              <a:t>Once file is deposited to VTechWorks and record is created:</a:t>
            </a:r>
            <a:endParaRPr sz="2200">
              <a:solidFill>
                <a:srgbClr val="000000"/>
              </a:solidFill>
            </a:endParaRPr>
          </a:p>
          <a:p>
            <a:pPr indent="-368300" lvl="1" marL="914400" rtl="0" algn="l">
              <a:spcBef>
                <a:spcPts val="0"/>
              </a:spcBef>
              <a:spcAft>
                <a:spcPts val="0"/>
              </a:spcAft>
              <a:buClr>
                <a:srgbClr val="000000"/>
              </a:buClr>
              <a:buSzPts val="2200"/>
              <a:buFont typeface="Raleway"/>
              <a:buChar char="○"/>
            </a:pPr>
            <a:r>
              <a:rPr lang="cs" sz="2200">
                <a:solidFill>
                  <a:srgbClr val="000000"/>
                </a:solidFill>
                <a:latin typeface="Raleway"/>
                <a:ea typeface="Raleway"/>
                <a:cs typeface="Raleway"/>
                <a:sym typeface="Raleway"/>
              </a:rPr>
              <a:t>→ A handle (permanent URI) to the record is added back to the appropriate Elements record</a:t>
            </a:r>
            <a:endParaRPr sz="2200">
              <a:solidFill>
                <a:srgbClr val="000000"/>
              </a:solidFill>
              <a:latin typeface="Raleway"/>
              <a:ea typeface="Raleway"/>
              <a:cs typeface="Raleway"/>
              <a:sym typeface="Raleway"/>
            </a:endParaRPr>
          </a:p>
          <a:p>
            <a:pPr indent="0" lvl="0" marL="0" rtl="0" algn="l">
              <a:spcBef>
                <a:spcPts val="0"/>
              </a:spcBef>
              <a:spcAft>
                <a:spcPts val="0"/>
              </a:spcAft>
              <a:buNone/>
            </a:pPr>
            <a:r>
              <a:t/>
            </a:r>
            <a:endParaRPr sz="2400">
              <a:solidFill>
                <a:srgbClr val="000000"/>
              </a:solidFill>
            </a:endParaRPr>
          </a:p>
          <a:p>
            <a:pPr indent="0" lvl="0" marL="0" rtl="0" algn="l">
              <a:spcBef>
                <a:spcPts val="0"/>
              </a:spcBef>
              <a:spcAft>
                <a:spcPts val="0"/>
              </a:spcAft>
              <a:buNone/>
            </a:pPr>
            <a:r>
              <a:rPr lang="cs" sz="3000">
                <a:solidFill>
                  <a:srgbClr val="000000"/>
                </a:solidFill>
              </a:rPr>
              <a:t>Next Steps</a:t>
            </a:r>
            <a:endParaRPr sz="3000">
              <a:solidFill>
                <a:srgbClr val="000000"/>
              </a:solidFill>
            </a:endParaRPr>
          </a:p>
          <a:p>
            <a:pPr indent="-368300" lvl="0" marL="457200" rtl="0" algn="l">
              <a:spcBef>
                <a:spcPts val="0"/>
              </a:spcBef>
              <a:spcAft>
                <a:spcPts val="0"/>
              </a:spcAft>
              <a:buClr>
                <a:srgbClr val="000000"/>
              </a:buClr>
              <a:buSzPts val="2200"/>
              <a:buFont typeface="Raleway"/>
              <a:buChar char="●"/>
            </a:pPr>
            <a:r>
              <a:rPr lang="cs" sz="2200">
                <a:solidFill>
                  <a:srgbClr val="000000"/>
                </a:solidFill>
                <a:latin typeface="Raleway"/>
                <a:ea typeface="Raleway"/>
                <a:cs typeface="Raleway"/>
                <a:sym typeface="Raleway"/>
              </a:rPr>
              <a:t>Repository Tools 2</a:t>
            </a:r>
            <a:endParaRPr sz="2200">
              <a:solidFill>
                <a:srgbClr val="000000"/>
              </a:solidFill>
              <a:latin typeface="Raleway"/>
              <a:ea typeface="Raleway"/>
              <a:cs typeface="Raleway"/>
              <a:sym typeface="Raleway"/>
            </a:endParaRPr>
          </a:p>
          <a:p>
            <a:pPr indent="-368300" lvl="0" marL="457200" rtl="0" algn="l">
              <a:spcBef>
                <a:spcPts val="0"/>
              </a:spcBef>
              <a:spcAft>
                <a:spcPts val="0"/>
              </a:spcAft>
              <a:buClr>
                <a:srgbClr val="000000"/>
              </a:buClr>
              <a:buSzPts val="2200"/>
              <a:buChar char="●"/>
            </a:pPr>
            <a:r>
              <a:rPr lang="cs" sz="2200">
                <a:solidFill>
                  <a:srgbClr val="000000"/>
                </a:solidFill>
              </a:rPr>
              <a:t>Will allow for IR(s) to also be a data source → Elements</a:t>
            </a:r>
            <a:endParaRPr sz="2200">
              <a:solidFill>
                <a:srgbClr val="000000"/>
              </a:solidFill>
            </a:endParaRPr>
          </a:p>
          <a:p>
            <a:pPr indent="-368300" lvl="0" marL="457200" rtl="0" algn="l">
              <a:spcBef>
                <a:spcPts val="0"/>
              </a:spcBef>
              <a:spcAft>
                <a:spcPts val="0"/>
              </a:spcAft>
              <a:buClr>
                <a:srgbClr val="000000"/>
              </a:buClr>
              <a:buSzPts val="2200"/>
              <a:buChar char="●"/>
            </a:pPr>
            <a:r>
              <a:rPr lang="cs" sz="2200">
                <a:solidFill>
                  <a:srgbClr val="000000"/>
                </a:solidFill>
              </a:rPr>
              <a:t>Crosswalks will be on Elements server rather than DSpace server, making repository upgrades and changes more efficient</a:t>
            </a:r>
            <a:endParaRPr sz="2200">
              <a:solidFill>
                <a:srgbClr val="000000"/>
              </a:solidFill>
            </a:endParaRPr>
          </a:p>
        </p:txBody>
      </p:sp>
      <p:sp>
        <p:nvSpPr>
          <p:cNvPr id="218" name="Shape 218"/>
          <p:cNvSpPr txBox="1"/>
          <p:nvPr>
            <p:ph type="title"/>
          </p:nvPr>
        </p:nvSpPr>
        <p:spPr>
          <a:xfrm>
            <a:off x="194900" y="0"/>
            <a:ext cx="8520600" cy="636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cs" sz="3000">
                <a:solidFill>
                  <a:srgbClr val="FFFFFF"/>
                </a:solidFill>
              </a:rPr>
              <a:t>Implementation</a:t>
            </a:r>
            <a:endParaRPr b="1" sz="3000">
              <a:solidFill>
                <a:srgbClr val="FFFFFF"/>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2" name="Shape 222"/>
        <p:cNvGrpSpPr/>
        <p:nvPr/>
      </p:nvGrpSpPr>
      <p:grpSpPr>
        <a:xfrm>
          <a:off x="0" y="0"/>
          <a:ext cx="0" cy="0"/>
          <a:chOff x="0" y="0"/>
          <a:chExt cx="0" cy="0"/>
        </a:xfrm>
      </p:grpSpPr>
      <p:sp>
        <p:nvSpPr>
          <p:cNvPr id="223" name="Shape 223"/>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224" name="Shape 224"/>
          <p:cNvSpPr txBox="1"/>
          <p:nvPr>
            <p:ph type="title"/>
          </p:nvPr>
        </p:nvSpPr>
        <p:spPr>
          <a:xfrm>
            <a:off x="235500" y="811925"/>
            <a:ext cx="8520600" cy="210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sz="3000">
                <a:solidFill>
                  <a:srgbClr val="000000"/>
                </a:solidFill>
              </a:rPr>
              <a:t>VTechWorks Deposits</a:t>
            </a:r>
            <a:endParaRPr sz="3000">
              <a:solidFill>
                <a:srgbClr val="000000"/>
              </a:solidFill>
            </a:endParaRPr>
          </a:p>
          <a:p>
            <a:pPr indent="-368300" lvl="0" marL="457200" rtl="0" algn="l">
              <a:spcBef>
                <a:spcPts val="0"/>
              </a:spcBef>
              <a:spcAft>
                <a:spcPts val="0"/>
              </a:spcAft>
              <a:buClr>
                <a:srgbClr val="000000"/>
              </a:buClr>
              <a:buSzPts val="2200"/>
              <a:buChar char="●"/>
            </a:pPr>
            <a:r>
              <a:rPr lang="cs" sz="2200">
                <a:solidFill>
                  <a:srgbClr val="000000"/>
                </a:solidFill>
              </a:rPr>
              <a:t>Any work (</a:t>
            </a:r>
            <a:r>
              <a:rPr lang="cs" sz="2200" u="sng">
                <a:solidFill>
                  <a:schemeClr val="hlink"/>
                </a:solidFill>
                <a:hlinkClick r:id="rId3"/>
              </a:rPr>
              <a:t>Content and other policies</a:t>
            </a:r>
            <a:r>
              <a:rPr lang="cs" sz="2200">
                <a:solidFill>
                  <a:srgbClr val="000000"/>
                </a:solidFill>
              </a:rPr>
              <a:t>)</a:t>
            </a:r>
            <a:endParaRPr sz="2200">
              <a:solidFill>
                <a:srgbClr val="000000"/>
              </a:solidFill>
            </a:endParaRPr>
          </a:p>
          <a:p>
            <a:pPr indent="-368300" lvl="0" marL="457200" rtl="0" algn="l">
              <a:spcBef>
                <a:spcPts val="0"/>
              </a:spcBef>
              <a:spcAft>
                <a:spcPts val="0"/>
              </a:spcAft>
              <a:buClr>
                <a:srgbClr val="000000"/>
              </a:buClr>
              <a:buSzPts val="2200"/>
              <a:buChar char="●"/>
            </a:pPr>
            <a:r>
              <a:rPr lang="cs" sz="2200">
                <a:solidFill>
                  <a:srgbClr val="000000"/>
                </a:solidFill>
              </a:rPr>
              <a:t>Publisher / copyright guidelines → Sherpa/Romeo guidelines display in Elements</a:t>
            </a:r>
            <a:endParaRPr sz="2200">
              <a:solidFill>
                <a:srgbClr val="000000"/>
              </a:solidFill>
            </a:endParaRPr>
          </a:p>
          <a:p>
            <a:pPr indent="-368300" lvl="1" marL="914400" rtl="0" algn="l">
              <a:spcBef>
                <a:spcPts val="0"/>
              </a:spcBef>
              <a:spcAft>
                <a:spcPts val="0"/>
              </a:spcAft>
              <a:buClr>
                <a:srgbClr val="000000"/>
              </a:buClr>
              <a:buSzPts val="2200"/>
              <a:buFont typeface="Raleway"/>
              <a:buChar char="○"/>
            </a:pPr>
            <a:r>
              <a:rPr lang="cs" sz="2200">
                <a:solidFill>
                  <a:srgbClr val="000000"/>
                </a:solidFill>
                <a:latin typeface="Raleway"/>
                <a:ea typeface="Raleway"/>
                <a:cs typeface="Raleway"/>
                <a:sym typeface="Raleway"/>
              </a:rPr>
              <a:t>Institutional customization of guidelines message</a:t>
            </a:r>
            <a:endParaRPr sz="2200">
              <a:solidFill>
                <a:srgbClr val="000000"/>
              </a:solidFill>
              <a:latin typeface="Raleway"/>
              <a:ea typeface="Raleway"/>
              <a:cs typeface="Raleway"/>
              <a:sym typeface="Raleway"/>
            </a:endParaRPr>
          </a:p>
        </p:txBody>
      </p:sp>
      <p:sp>
        <p:nvSpPr>
          <p:cNvPr id="225" name="Shape 225"/>
          <p:cNvSpPr txBox="1"/>
          <p:nvPr>
            <p:ph type="title"/>
          </p:nvPr>
        </p:nvSpPr>
        <p:spPr>
          <a:xfrm>
            <a:off x="194900" y="0"/>
            <a:ext cx="8520600" cy="636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cs" sz="3000">
                <a:solidFill>
                  <a:srgbClr val="FFFFFF"/>
                </a:solidFill>
              </a:rPr>
              <a:t>Policies &amp; Outreach</a:t>
            </a:r>
            <a:endParaRPr b="1" sz="3000">
              <a:solidFill>
                <a:srgbClr val="FFFFFF"/>
              </a:solidFill>
            </a:endParaRPr>
          </a:p>
        </p:txBody>
      </p:sp>
      <p:pic>
        <p:nvPicPr>
          <p:cNvPr id="226" name="Shape 226">
            <a:hlinkClick r:id="rId4"/>
          </p:cNvPr>
          <p:cNvPicPr preferRelativeResize="0"/>
          <p:nvPr/>
        </p:nvPicPr>
        <p:blipFill>
          <a:blip r:embed="rId5">
            <a:alphaModFix/>
          </a:blip>
          <a:stretch>
            <a:fillRect/>
          </a:stretch>
        </p:blipFill>
        <p:spPr>
          <a:xfrm>
            <a:off x="4741025" y="3388350"/>
            <a:ext cx="4126874" cy="2321375"/>
          </a:xfrm>
          <a:prstGeom prst="rect">
            <a:avLst/>
          </a:prstGeom>
          <a:noFill/>
          <a:ln cap="flat" cmpd="sng" w="28575">
            <a:solidFill>
              <a:schemeClr val="accent5"/>
            </a:solidFill>
            <a:prstDash val="solid"/>
            <a:round/>
            <a:headEnd len="sm" w="sm" type="none"/>
            <a:tailEnd len="sm" w="sm" type="none"/>
          </a:ln>
        </p:spPr>
      </p:pic>
      <p:sp>
        <p:nvSpPr>
          <p:cNvPr id="227" name="Shape 227"/>
          <p:cNvSpPr txBox="1"/>
          <p:nvPr/>
        </p:nvSpPr>
        <p:spPr>
          <a:xfrm>
            <a:off x="194900" y="4557550"/>
            <a:ext cx="4505400" cy="15777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cs" sz="3000">
                <a:solidFill>
                  <a:schemeClr val="dk1"/>
                </a:solidFill>
                <a:latin typeface="Raleway"/>
                <a:ea typeface="Raleway"/>
                <a:cs typeface="Raleway"/>
                <a:sym typeface="Raleway"/>
              </a:rPr>
              <a:t>Open Access Policy</a:t>
            </a:r>
            <a:endParaRPr sz="3000">
              <a:solidFill>
                <a:schemeClr val="dk1"/>
              </a:solidFill>
              <a:latin typeface="Raleway"/>
              <a:ea typeface="Raleway"/>
              <a:cs typeface="Raleway"/>
              <a:sym typeface="Raleway"/>
            </a:endParaRPr>
          </a:p>
          <a:p>
            <a:pPr indent="-368300" lvl="0" marL="457200" rtl="0">
              <a:spcBef>
                <a:spcPts val="0"/>
              </a:spcBef>
              <a:spcAft>
                <a:spcPts val="0"/>
              </a:spcAft>
              <a:buClr>
                <a:schemeClr val="dk1"/>
              </a:buClr>
              <a:buSzPts val="2200"/>
              <a:buFont typeface="Raleway"/>
              <a:buChar char="●"/>
            </a:pPr>
            <a:r>
              <a:rPr lang="cs" sz="2200">
                <a:solidFill>
                  <a:schemeClr val="dk1"/>
                </a:solidFill>
                <a:latin typeface="Raleway"/>
                <a:ea typeface="Raleway"/>
                <a:cs typeface="Raleway"/>
                <a:sym typeface="Raleway"/>
              </a:rPr>
              <a:t>In development at VT</a:t>
            </a:r>
            <a:endParaRPr sz="2200">
              <a:solidFill>
                <a:schemeClr val="dk1"/>
              </a:solidFill>
              <a:latin typeface="Raleway"/>
              <a:ea typeface="Raleway"/>
              <a:cs typeface="Raleway"/>
              <a:sym typeface="Raleway"/>
            </a:endParaRPr>
          </a:p>
          <a:p>
            <a:pPr indent="-368300" lvl="0" marL="457200" rtl="0">
              <a:spcBef>
                <a:spcPts val="0"/>
              </a:spcBef>
              <a:spcAft>
                <a:spcPts val="0"/>
              </a:spcAft>
              <a:buClr>
                <a:schemeClr val="dk1"/>
              </a:buClr>
              <a:buSzPts val="2200"/>
              <a:buFont typeface="Raleway"/>
              <a:buChar char="●"/>
            </a:pPr>
            <a:r>
              <a:rPr lang="cs" sz="2200">
                <a:solidFill>
                  <a:schemeClr val="dk1"/>
                </a:solidFill>
                <a:latin typeface="Raleway"/>
                <a:ea typeface="Raleway"/>
                <a:cs typeface="Raleway"/>
                <a:sym typeface="Raleway"/>
              </a:rPr>
              <a:t>Will support right to deposit</a:t>
            </a:r>
            <a:endParaRPr sz="2200">
              <a:solidFill>
                <a:schemeClr val="dk1"/>
              </a:solidFill>
              <a:latin typeface="Raleway"/>
              <a:ea typeface="Raleway"/>
              <a:cs typeface="Raleway"/>
              <a:sym typeface="Raleway"/>
            </a:endParaRPr>
          </a:p>
          <a:p>
            <a:pPr indent="0" lvl="0" marL="0" rtl="0">
              <a:spcBef>
                <a:spcPts val="0"/>
              </a:spcBef>
              <a:spcAft>
                <a:spcPts val="0"/>
              </a:spcAft>
              <a:buClr>
                <a:schemeClr val="dk1"/>
              </a:buClr>
              <a:buSzPts val="1100"/>
              <a:buFont typeface="Arial"/>
              <a:buNone/>
            </a:pPr>
            <a:r>
              <a:t/>
            </a:r>
            <a:endParaRPr sz="2400">
              <a:solidFill>
                <a:schemeClr val="dk1"/>
              </a:solidFill>
              <a:latin typeface="Raleway"/>
              <a:ea typeface="Raleway"/>
              <a:cs typeface="Raleway"/>
              <a:sym typeface="Raleway"/>
            </a:endParaRPr>
          </a:p>
          <a:p>
            <a:pPr indent="0" lvl="0" marL="0">
              <a:spcBef>
                <a:spcPts val="0"/>
              </a:spcBef>
              <a:spcAft>
                <a:spcPts val="0"/>
              </a:spcAft>
              <a:buNone/>
            </a:pPr>
            <a:r>
              <a:t/>
            </a:r>
            <a:endParaRPr/>
          </a:p>
        </p:txBody>
      </p:sp>
      <p:sp>
        <p:nvSpPr>
          <p:cNvPr id="228" name="Shape 228"/>
          <p:cNvSpPr txBox="1"/>
          <p:nvPr/>
        </p:nvSpPr>
        <p:spPr>
          <a:xfrm>
            <a:off x="194900" y="2827450"/>
            <a:ext cx="4393800" cy="15777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cs" sz="3000">
                <a:solidFill>
                  <a:schemeClr val="dk1"/>
                </a:solidFill>
                <a:latin typeface="Raleway"/>
                <a:ea typeface="Raleway"/>
                <a:cs typeface="Raleway"/>
                <a:sym typeface="Raleway"/>
              </a:rPr>
              <a:t>VT Elements Policies</a:t>
            </a:r>
            <a:endParaRPr sz="3000">
              <a:solidFill>
                <a:schemeClr val="dk1"/>
              </a:solidFill>
              <a:latin typeface="Raleway"/>
              <a:ea typeface="Raleway"/>
              <a:cs typeface="Raleway"/>
              <a:sym typeface="Raleway"/>
            </a:endParaRPr>
          </a:p>
          <a:p>
            <a:pPr indent="-368300" lvl="0" marL="457200" rtl="0">
              <a:spcBef>
                <a:spcPts val="0"/>
              </a:spcBef>
              <a:spcAft>
                <a:spcPts val="0"/>
              </a:spcAft>
              <a:buClr>
                <a:schemeClr val="dk1"/>
              </a:buClr>
              <a:buSzPts val="2200"/>
              <a:buFont typeface="Raleway"/>
              <a:buChar char="●"/>
            </a:pPr>
            <a:r>
              <a:rPr lang="cs" sz="2200" u="sng">
                <a:solidFill>
                  <a:schemeClr val="hlink"/>
                </a:solidFill>
                <a:latin typeface="Raleway"/>
                <a:ea typeface="Raleway"/>
                <a:cs typeface="Raleway"/>
                <a:sym typeface="Raleway"/>
                <a:hlinkClick r:id="rId6"/>
              </a:rPr>
              <a:t>Overall guidelines</a:t>
            </a:r>
            <a:r>
              <a:rPr lang="cs" sz="2200">
                <a:solidFill>
                  <a:schemeClr val="dk1"/>
                </a:solidFill>
                <a:latin typeface="Raleway"/>
                <a:ea typeface="Raleway"/>
                <a:cs typeface="Raleway"/>
                <a:sym typeface="Raleway"/>
              </a:rPr>
              <a:t> on content types / categories</a:t>
            </a:r>
            <a:endParaRPr sz="2200">
              <a:solidFill>
                <a:schemeClr val="dk1"/>
              </a:solidFill>
              <a:latin typeface="Raleway"/>
              <a:ea typeface="Raleway"/>
              <a:cs typeface="Raleway"/>
              <a:sym typeface="Raleway"/>
            </a:endParaRPr>
          </a:p>
          <a:p>
            <a:pPr indent="-368300" lvl="0" marL="457200" rtl="0">
              <a:spcBef>
                <a:spcPts val="0"/>
              </a:spcBef>
              <a:spcAft>
                <a:spcPts val="0"/>
              </a:spcAft>
              <a:buClr>
                <a:schemeClr val="dk1"/>
              </a:buClr>
              <a:buSzPts val="2200"/>
              <a:buFont typeface="Raleway"/>
              <a:buChar char="●"/>
            </a:pPr>
            <a:r>
              <a:rPr lang="cs" sz="2200">
                <a:solidFill>
                  <a:schemeClr val="dk1"/>
                </a:solidFill>
                <a:latin typeface="Raleway"/>
                <a:ea typeface="Raleway"/>
                <a:cs typeface="Raleway"/>
                <a:sym typeface="Raleway"/>
              </a:rPr>
              <a:t>Specifics for Colleges/Depts</a:t>
            </a:r>
            <a:endParaRPr sz="2200">
              <a:solidFill>
                <a:schemeClr val="dk1"/>
              </a:solidFill>
              <a:latin typeface="Raleway"/>
              <a:ea typeface="Raleway"/>
              <a:cs typeface="Raleway"/>
              <a:sym typeface="Raleway"/>
            </a:endParaRPr>
          </a:p>
          <a:p>
            <a:pPr indent="0" lvl="0" marL="0" rtl="0">
              <a:spcBef>
                <a:spcPts val="0"/>
              </a:spcBef>
              <a:spcAft>
                <a:spcPts val="0"/>
              </a:spcAft>
              <a:buClr>
                <a:schemeClr val="dk1"/>
              </a:buClr>
              <a:buSzPts val="1100"/>
              <a:buFont typeface="Arial"/>
              <a:buNone/>
            </a:pPr>
            <a:r>
              <a:t/>
            </a:r>
            <a:endParaRPr sz="2400">
              <a:solidFill>
                <a:schemeClr val="dk1"/>
              </a:solidFill>
              <a:latin typeface="Raleway"/>
              <a:ea typeface="Raleway"/>
              <a:cs typeface="Raleway"/>
              <a:sym typeface="Raleway"/>
            </a:endParaRPr>
          </a:p>
          <a:p>
            <a:pPr indent="0" lvl="0" marL="0" rtl="0">
              <a:spcBef>
                <a:spcPts val="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Shape 233"/>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234" name="Shape 234"/>
          <p:cNvSpPr txBox="1"/>
          <p:nvPr>
            <p:ph type="title"/>
          </p:nvPr>
        </p:nvSpPr>
        <p:spPr>
          <a:xfrm>
            <a:off x="311700" y="1269125"/>
            <a:ext cx="8520600" cy="400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sz="3000">
                <a:solidFill>
                  <a:srgbClr val="000000"/>
                </a:solidFill>
              </a:rPr>
              <a:t>Questions to address going forward</a:t>
            </a:r>
            <a:endParaRPr sz="30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Can abstracts and full citations always show on IR brief record?</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Can ETDs be incorporated into the data stream?</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Publisher guidelines to reference for book chapters and other published works aside from articles?</a:t>
            </a:r>
            <a:endParaRPr sz="2400">
              <a:solidFill>
                <a:srgbClr val="000000"/>
              </a:solidFill>
            </a:endParaRPr>
          </a:p>
          <a:p>
            <a:pPr indent="0" lvl="0" marL="0" rtl="0" algn="l">
              <a:spcBef>
                <a:spcPts val="0"/>
              </a:spcBef>
              <a:spcAft>
                <a:spcPts val="0"/>
              </a:spcAft>
              <a:buNone/>
            </a:pPr>
            <a:r>
              <a:t/>
            </a:r>
            <a:endParaRPr sz="2400">
              <a:solidFill>
                <a:srgbClr val="000000"/>
              </a:solidFill>
            </a:endParaRPr>
          </a:p>
          <a:p>
            <a:pPr indent="0" lvl="0" marL="0" rtl="0" algn="l">
              <a:spcBef>
                <a:spcPts val="0"/>
              </a:spcBef>
              <a:spcAft>
                <a:spcPts val="0"/>
              </a:spcAft>
              <a:buNone/>
            </a:pPr>
            <a:r>
              <a:rPr lang="cs" sz="3000">
                <a:solidFill>
                  <a:srgbClr val="000000"/>
                </a:solidFill>
              </a:rPr>
              <a:t>Future implementation / policy plans</a:t>
            </a:r>
            <a:endParaRPr sz="30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Open Access Monitor component in Symplectic Elements </a:t>
            </a:r>
            <a:endParaRPr sz="2400">
              <a:solidFill>
                <a:srgbClr val="000000"/>
              </a:solidFill>
            </a:endParaRPr>
          </a:p>
          <a:p>
            <a:pPr indent="-381000" lvl="1" marL="914400" rtl="0" algn="l">
              <a:spcBef>
                <a:spcPts val="0"/>
              </a:spcBef>
              <a:spcAft>
                <a:spcPts val="0"/>
              </a:spcAft>
              <a:buClr>
                <a:srgbClr val="000000"/>
              </a:buClr>
              <a:buSzPts val="2400"/>
              <a:buFont typeface="Raleway"/>
              <a:buChar char="○"/>
            </a:pPr>
            <a:r>
              <a:rPr lang="cs" sz="2400">
                <a:solidFill>
                  <a:srgbClr val="000000"/>
                </a:solidFill>
                <a:latin typeface="Raleway"/>
                <a:ea typeface="Raleway"/>
                <a:cs typeface="Raleway"/>
                <a:sym typeface="Raleway"/>
              </a:rPr>
              <a:t>(to assess the adoption of OA practices on campus)</a:t>
            </a:r>
            <a:endParaRPr sz="2400">
              <a:solidFill>
                <a:srgbClr val="000000"/>
              </a:solidFill>
              <a:latin typeface="Raleway"/>
              <a:ea typeface="Raleway"/>
              <a:cs typeface="Raleway"/>
              <a:sym typeface="Raleway"/>
            </a:endParaRPr>
          </a:p>
          <a:p>
            <a:pPr indent="0" lvl="0" marL="0" rtl="0" algn="l">
              <a:spcBef>
                <a:spcPts val="0"/>
              </a:spcBef>
              <a:spcAft>
                <a:spcPts val="0"/>
              </a:spcAft>
              <a:buNone/>
            </a:pPr>
            <a:r>
              <a:t/>
            </a:r>
            <a:endParaRPr sz="2400">
              <a:solidFill>
                <a:srgbClr val="000000"/>
              </a:solidFill>
            </a:endParaRPr>
          </a:p>
        </p:txBody>
      </p:sp>
      <p:sp>
        <p:nvSpPr>
          <p:cNvPr id="235" name="Shape 235"/>
          <p:cNvSpPr txBox="1"/>
          <p:nvPr>
            <p:ph type="title"/>
          </p:nvPr>
        </p:nvSpPr>
        <p:spPr>
          <a:xfrm>
            <a:off x="194900" y="0"/>
            <a:ext cx="8520600" cy="636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cs" sz="3000">
                <a:solidFill>
                  <a:srgbClr val="FFFFFF"/>
                </a:solidFill>
              </a:rPr>
              <a:t>Questions from faculty / Next Steps </a:t>
            </a:r>
            <a:endParaRPr b="1" sz="300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 name="Shape 63"/>
        <p:cNvGrpSpPr/>
        <p:nvPr/>
      </p:nvGrpSpPr>
      <p:grpSpPr>
        <a:xfrm>
          <a:off x="0" y="0"/>
          <a:ext cx="0" cy="0"/>
          <a:chOff x="0" y="0"/>
          <a:chExt cx="0" cy="0"/>
        </a:xfrm>
      </p:grpSpPr>
      <p:sp>
        <p:nvSpPr>
          <p:cNvPr id="64" name="Shape 64"/>
          <p:cNvSpPr txBox="1"/>
          <p:nvPr>
            <p:ph type="title"/>
          </p:nvPr>
        </p:nvSpPr>
        <p:spPr>
          <a:xfrm>
            <a:off x="144525" y="794175"/>
            <a:ext cx="7411800" cy="2996700"/>
          </a:xfrm>
          <a:prstGeom prst="rect">
            <a:avLst/>
          </a:prstGeom>
          <a:solidFill>
            <a:srgbClr val="FFFFFF">
              <a:alpha val="44310"/>
            </a:srgbClr>
          </a:solidFill>
        </p:spPr>
        <p:txBody>
          <a:bodyPr anchorCtr="0" anchor="t" bIns="91425" lIns="91425" spcFirstLastPara="1" rIns="91425" wrap="square" tIns="91425">
            <a:noAutofit/>
          </a:bodyPr>
          <a:lstStyle/>
          <a:p>
            <a:pPr indent="-381000" lvl="0" marL="457200" rtl="0" algn="l">
              <a:spcBef>
                <a:spcPts val="0"/>
              </a:spcBef>
              <a:spcAft>
                <a:spcPts val="0"/>
              </a:spcAft>
              <a:buClr>
                <a:srgbClr val="000000"/>
              </a:buClr>
              <a:buSzPts val="2400"/>
              <a:buChar char="➔"/>
            </a:pPr>
            <a:r>
              <a:rPr lang="cs" sz="2400">
                <a:solidFill>
                  <a:srgbClr val="000000"/>
                </a:solidFill>
              </a:rPr>
              <a:t>R1 Land-grant University located in Southwestern VA</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250 undergraduate and graduate degree programs</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33,000 students</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9 Colleges + Graduate School</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$504M in Research Funding 2015</a:t>
            </a:r>
            <a:endParaRPr sz="2400">
              <a:solidFill>
                <a:srgbClr val="000000"/>
              </a:solidFill>
            </a:endParaRPr>
          </a:p>
          <a:p>
            <a:pPr indent="0" lvl="0" marL="0" rtl="0" algn="l">
              <a:spcBef>
                <a:spcPts val="0"/>
              </a:spcBef>
              <a:spcAft>
                <a:spcPts val="0"/>
              </a:spcAft>
              <a:buNone/>
            </a:pPr>
            <a:r>
              <a:t/>
            </a:r>
            <a:endParaRPr sz="2400">
              <a:solidFill>
                <a:srgbClr val="000000"/>
              </a:solidFill>
            </a:endParaRPr>
          </a:p>
        </p:txBody>
      </p:sp>
      <p:sp>
        <p:nvSpPr>
          <p:cNvPr id="65" name="Shape 65"/>
          <p:cNvSpPr txBox="1"/>
          <p:nvPr/>
        </p:nvSpPr>
        <p:spPr>
          <a:xfrm>
            <a:off x="152400" y="76200"/>
            <a:ext cx="8304900" cy="479700"/>
          </a:xfrm>
          <a:prstGeom prst="rect">
            <a:avLst/>
          </a:prstGeom>
          <a:noFill/>
          <a:ln>
            <a:noFill/>
          </a:ln>
        </p:spPr>
        <p:txBody>
          <a:bodyPr anchorCtr="0" anchor="ctr" bIns="91425" lIns="91425" spcFirstLastPara="1" rIns="91425" wrap="square" tIns="91425">
            <a:noAutofit/>
          </a:bodyPr>
          <a:lstStyle/>
          <a:p>
            <a:pPr indent="0" lvl="0" marL="0" rtl="0">
              <a:spcBef>
                <a:spcPts val="0"/>
              </a:spcBef>
              <a:spcAft>
                <a:spcPts val="0"/>
              </a:spcAft>
              <a:buNone/>
            </a:pPr>
            <a:r>
              <a:rPr b="1" lang="cs" sz="2400">
                <a:solidFill>
                  <a:schemeClr val="lt1"/>
                </a:solidFill>
                <a:latin typeface="Raleway"/>
                <a:ea typeface="Raleway"/>
                <a:cs typeface="Raleway"/>
                <a:sym typeface="Raleway"/>
              </a:rPr>
              <a:t>Virginia Tech at a glance</a:t>
            </a:r>
            <a:endParaRPr/>
          </a:p>
        </p:txBody>
      </p:sp>
      <p:pic>
        <p:nvPicPr>
          <p:cNvPr id="66" name="Shape 66"/>
          <p:cNvPicPr preferRelativeResize="0"/>
          <p:nvPr/>
        </p:nvPicPr>
        <p:blipFill rotWithShape="1">
          <a:blip r:embed="rId3">
            <a:alphaModFix/>
          </a:blip>
          <a:srcRect b="37185" l="0" r="0" t="22017"/>
          <a:stretch/>
        </p:blipFill>
        <p:spPr>
          <a:xfrm>
            <a:off x="0" y="3544350"/>
            <a:ext cx="9143997" cy="2500173"/>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 name="Shape 239"/>
        <p:cNvGrpSpPr/>
        <p:nvPr/>
      </p:nvGrpSpPr>
      <p:grpSpPr>
        <a:xfrm>
          <a:off x="0" y="0"/>
          <a:ext cx="0" cy="0"/>
          <a:chOff x="0" y="0"/>
          <a:chExt cx="0" cy="0"/>
        </a:xfrm>
      </p:grpSpPr>
      <p:sp>
        <p:nvSpPr>
          <p:cNvPr id="240" name="Shape 240"/>
          <p:cNvSpPr txBox="1"/>
          <p:nvPr>
            <p:ph idx="1" type="body"/>
          </p:nvPr>
        </p:nvSpPr>
        <p:spPr>
          <a:xfrm>
            <a:off x="211825" y="1536625"/>
            <a:ext cx="4049700" cy="4555200"/>
          </a:xfrm>
          <a:prstGeom prst="rect">
            <a:avLst/>
          </a:prstGeom>
        </p:spPr>
        <p:txBody>
          <a:bodyPr anchorCtr="0" anchor="t" bIns="91425" lIns="91425" spcFirstLastPara="1" rIns="91425" wrap="square" tIns="91425">
            <a:noAutofit/>
          </a:bodyPr>
          <a:lstStyle/>
          <a:p>
            <a:pPr indent="0" lvl="0" marL="0" rtl="0">
              <a:spcBef>
                <a:spcPts val="0"/>
              </a:spcBef>
              <a:spcAft>
                <a:spcPts val="1600"/>
              </a:spcAft>
              <a:buNone/>
            </a:pPr>
            <a:r>
              <a:rPr lang="cs" sz="4800"/>
              <a:t>Sharing with VIVO (CollabVT)</a:t>
            </a:r>
            <a:endParaRPr sz="48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4" name="Shape 244"/>
        <p:cNvGrpSpPr/>
        <p:nvPr/>
      </p:nvGrpSpPr>
      <p:grpSpPr>
        <a:xfrm>
          <a:off x="0" y="0"/>
          <a:ext cx="0" cy="0"/>
          <a:chOff x="0" y="0"/>
          <a:chExt cx="0" cy="0"/>
        </a:xfrm>
      </p:grpSpPr>
      <p:sp>
        <p:nvSpPr>
          <p:cNvPr id="245" name="Shape 245"/>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246" name="Shape 246"/>
          <p:cNvSpPr txBox="1"/>
          <p:nvPr>
            <p:ph type="title"/>
          </p:nvPr>
        </p:nvSpPr>
        <p:spPr>
          <a:xfrm>
            <a:off x="311700" y="93450"/>
            <a:ext cx="7486500" cy="5805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cs" sz="3000">
                <a:solidFill>
                  <a:srgbClr val="FFFFFF"/>
                </a:solidFill>
              </a:rPr>
              <a:t>Goals</a:t>
            </a:r>
            <a:endParaRPr b="1" sz="3000">
              <a:solidFill>
                <a:srgbClr val="FFFFFF"/>
              </a:solidFill>
            </a:endParaRPr>
          </a:p>
          <a:p>
            <a:pPr indent="0" lvl="0" marL="0" rtl="0" algn="l">
              <a:lnSpc>
                <a:spcPct val="115000"/>
              </a:lnSpc>
              <a:spcBef>
                <a:spcPts val="1600"/>
              </a:spcBef>
              <a:spcAft>
                <a:spcPts val="0"/>
              </a:spcAft>
              <a:buClr>
                <a:schemeClr val="dk1"/>
              </a:buClr>
              <a:buSzPts val="1100"/>
              <a:buFont typeface="Arial"/>
              <a:buNone/>
            </a:pPr>
            <a:r>
              <a:rPr lang="cs" sz="3000">
                <a:solidFill>
                  <a:schemeClr val="dk2"/>
                </a:solidFill>
              </a:rPr>
              <a:t>To support </a:t>
            </a:r>
            <a:r>
              <a:rPr b="1" lang="cs" sz="3000">
                <a:solidFill>
                  <a:srgbClr val="990000"/>
                </a:solidFill>
              </a:rPr>
              <a:t>Communities of Discovery</a:t>
            </a:r>
            <a:r>
              <a:rPr lang="cs" sz="3000">
                <a:solidFill>
                  <a:schemeClr val="dk2"/>
                </a:solidFill>
              </a:rPr>
              <a:t> by enabling faculty to find and connect research across disciplines. </a:t>
            </a:r>
            <a:endParaRPr sz="3000">
              <a:solidFill>
                <a:schemeClr val="dk2"/>
              </a:solidFill>
            </a:endParaRPr>
          </a:p>
          <a:p>
            <a:pPr indent="0" lvl="0" marL="0" rtl="0" algn="l">
              <a:lnSpc>
                <a:spcPct val="115000"/>
              </a:lnSpc>
              <a:spcBef>
                <a:spcPts val="1600"/>
              </a:spcBef>
              <a:spcAft>
                <a:spcPts val="1600"/>
              </a:spcAft>
              <a:buClr>
                <a:schemeClr val="dk1"/>
              </a:buClr>
              <a:buSzPts val="1100"/>
              <a:buFont typeface="Arial"/>
              <a:buNone/>
            </a:pPr>
            <a:r>
              <a:rPr lang="cs" sz="3000">
                <a:solidFill>
                  <a:schemeClr val="dk2"/>
                </a:solidFill>
              </a:rPr>
              <a:t>To increase the reach and impact of faculty research at Virginia Tech in support of its </a:t>
            </a:r>
            <a:r>
              <a:rPr b="1" lang="cs" sz="3000">
                <a:solidFill>
                  <a:srgbClr val="990000"/>
                </a:solidFill>
              </a:rPr>
              <a:t>global land-grant mission</a:t>
            </a:r>
            <a:r>
              <a:rPr b="1" lang="cs" sz="3000">
                <a:solidFill>
                  <a:srgbClr val="666666"/>
                </a:solidFill>
              </a:rPr>
              <a:t> </a:t>
            </a:r>
            <a:r>
              <a:rPr lang="cs" sz="3000">
                <a:solidFill>
                  <a:srgbClr val="666666"/>
                </a:solidFill>
              </a:rPr>
              <a:t>through public profiles of researcher expertise.</a:t>
            </a:r>
            <a:r>
              <a:rPr lang="cs" sz="1800">
                <a:solidFill>
                  <a:srgbClr val="666666"/>
                </a:solidFill>
              </a:rPr>
              <a:t> </a:t>
            </a:r>
            <a:endParaRPr sz="2400">
              <a:solidFill>
                <a:srgbClr val="00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Shape 251"/>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252" name="Shape 252"/>
          <p:cNvSpPr txBox="1"/>
          <p:nvPr>
            <p:ph type="title"/>
          </p:nvPr>
        </p:nvSpPr>
        <p:spPr>
          <a:xfrm>
            <a:off x="311700" y="0"/>
            <a:ext cx="7334400" cy="5898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cs" sz="3000">
                <a:solidFill>
                  <a:srgbClr val="FFFFFF"/>
                </a:solidFill>
              </a:rPr>
              <a:t>Benefits of CollabVT/VIVO</a:t>
            </a:r>
            <a:endParaRPr b="1" sz="3000">
              <a:solidFill>
                <a:srgbClr val="FFFFFF"/>
              </a:solidFill>
            </a:endParaRPr>
          </a:p>
          <a:p>
            <a:pPr indent="-381000" lvl="0" marL="457200" rtl="0" algn="l">
              <a:lnSpc>
                <a:spcPct val="150000"/>
              </a:lnSpc>
              <a:spcBef>
                <a:spcPts val="1600"/>
              </a:spcBef>
              <a:spcAft>
                <a:spcPts val="0"/>
              </a:spcAft>
              <a:buClr>
                <a:schemeClr val="dk2"/>
              </a:buClr>
              <a:buSzPts val="2400"/>
              <a:buChar char="●"/>
            </a:pPr>
            <a:r>
              <a:rPr lang="cs" sz="2400">
                <a:solidFill>
                  <a:schemeClr val="dk2"/>
                </a:solidFill>
              </a:rPr>
              <a:t>Faculty and Departments have (more) control over their public-facing institutional data with very little effort</a:t>
            </a:r>
            <a:endParaRPr sz="2400">
              <a:solidFill>
                <a:schemeClr val="dk2"/>
              </a:solidFill>
              <a:latin typeface="Raleway"/>
              <a:ea typeface="Raleway"/>
              <a:cs typeface="Raleway"/>
              <a:sym typeface="Raleway"/>
            </a:endParaRPr>
          </a:p>
          <a:p>
            <a:pPr indent="-381000" lvl="0" marL="457200" rtl="0" algn="l">
              <a:lnSpc>
                <a:spcPct val="150000"/>
              </a:lnSpc>
              <a:spcBef>
                <a:spcPts val="0"/>
              </a:spcBef>
              <a:spcAft>
                <a:spcPts val="0"/>
              </a:spcAft>
              <a:buClr>
                <a:schemeClr val="dk2"/>
              </a:buClr>
              <a:buSzPts val="2400"/>
              <a:buFont typeface="Raleway"/>
              <a:buChar char="●"/>
            </a:pPr>
            <a:r>
              <a:rPr lang="cs" sz="2400">
                <a:solidFill>
                  <a:schemeClr val="dk2"/>
                </a:solidFill>
              </a:rPr>
              <a:t>Attracting quality students and project collaborators</a:t>
            </a:r>
            <a:endParaRPr sz="2400">
              <a:solidFill>
                <a:schemeClr val="dk2"/>
              </a:solidFill>
            </a:endParaRPr>
          </a:p>
          <a:p>
            <a:pPr indent="-381000" lvl="0" marL="457200" rtl="0" algn="l">
              <a:lnSpc>
                <a:spcPct val="150000"/>
              </a:lnSpc>
              <a:spcBef>
                <a:spcPts val="0"/>
              </a:spcBef>
              <a:spcAft>
                <a:spcPts val="0"/>
              </a:spcAft>
              <a:buClr>
                <a:schemeClr val="dk2"/>
              </a:buClr>
              <a:buSzPts val="2400"/>
              <a:buFont typeface="Arial"/>
              <a:buChar char="●"/>
            </a:pPr>
            <a:r>
              <a:rPr lang="cs" sz="2400">
                <a:solidFill>
                  <a:schemeClr val="dk2"/>
                </a:solidFill>
              </a:rPr>
              <a:t>Improving and assuring the quality of data about researchers and research at VT</a:t>
            </a:r>
            <a:endParaRPr sz="2400">
              <a:solidFill>
                <a:schemeClr val="dk2"/>
              </a:solidFill>
            </a:endParaRPr>
          </a:p>
          <a:p>
            <a:pPr indent="-381000" lvl="0" marL="457200" rtl="0" algn="l">
              <a:lnSpc>
                <a:spcPct val="150000"/>
              </a:lnSpc>
              <a:spcBef>
                <a:spcPts val="0"/>
              </a:spcBef>
              <a:spcAft>
                <a:spcPts val="0"/>
              </a:spcAft>
              <a:buClr>
                <a:srgbClr val="FF00FF"/>
              </a:buClr>
              <a:buSzPts val="2400"/>
              <a:buFont typeface="Arial"/>
              <a:buChar char="●"/>
            </a:pPr>
            <a:r>
              <a:rPr b="1" lang="cs" sz="2400">
                <a:solidFill>
                  <a:srgbClr val="FF00FF"/>
                </a:solidFill>
              </a:rPr>
              <a:t>Increasing visibility and use of the Institutional Repository</a:t>
            </a:r>
            <a:endParaRPr b="1" sz="2400">
              <a:solidFill>
                <a:srgbClr val="FF00FF"/>
              </a:solidFill>
            </a:endParaRPr>
          </a:p>
          <a:p>
            <a:pPr indent="0" lvl="0" marL="0" rtl="0" algn="l">
              <a:lnSpc>
                <a:spcPct val="115000"/>
              </a:lnSpc>
              <a:spcBef>
                <a:spcPts val="1600"/>
              </a:spcBef>
              <a:spcAft>
                <a:spcPts val="0"/>
              </a:spcAft>
              <a:buNone/>
            </a:pPr>
            <a:r>
              <a:t/>
            </a:r>
            <a:endParaRPr sz="2400">
              <a:solidFill>
                <a:schemeClr val="dk2"/>
              </a:solidFill>
            </a:endParaRPr>
          </a:p>
          <a:p>
            <a:pPr indent="0" lvl="0" marL="0" rtl="0" algn="l">
              <a:spcBef>
                <a:spcPts val="1600"/>
              </a:spcBef>
              <a:spcAft>
                <a:spcPts val="0"/>
              </a:spcAft>
              <a:buNone/>
            </a:pPr>
            <a:r>
              <a:t/>
            </a:r>
            <a:endParaRPr sz="2400">
              <a:solidFill>
                <a:srgbClr val="00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sp>
        <p:nvSpPr>
          <p:cNvPr id="257" name="Shape 257"/>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258" name="Shape 258"/>
          <p:cNvSpPr txBox="1"/>
          <p:nvPr/>
        </p:nvSpPr>
        <p:spPr>
          <a:xfrm>
            <a:off x="7024075" y="797525"/>
            <a:ext cx="2032500" cy="5338200"/>
          </a:xfrm>
          <a:prstGeom prst="rect">
            <a:avLst/>
          </a:prstGeom>
          <a:solidFill>
            <a:srgbClr val="FFFFFF"/>
          </a:solid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59" name="Shape 259"/>
          <p:cNvSpPr txBox="1"/>
          <p:nvPr/>
        </p:nvSpPr>
        <p:spPr>
          <a:xfrm>
            <a:off x="3220300" y="2582275"/>
            <a:ext cx="1961400" cy="2124600"/>
          </a:xfrm>
          <a:prstGeom prst="rect">
            <a:avLst/>
          </a:prstGeom>
          <a:noFill/>
          <a:ln cap="flat" cmpd="sng" w="28575">
            <a:solidFill>
              <a:srgbClr val="98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2400">
                <a:solidFill>
                  <a:srgbClr val="980000"/>
                </a:solidFill>
                <a:latin typeface="Raleway"/>
                <a:ea typeface="Raleway"/>
                <a:cs typeface="Raleway"/>
                <a:sym typeface="Raleway"/>
              </a:rPr>
              <a:t>Symplectic Elements</a:t>
            </a:r>
            <a:endParaRPr b="1" sz="2400">
              <a:solidFill>
                <a:srgbClr val="980000"/>
              </a:solidFill>
              <a:latin typeface="Raleway"/>
              <a:ea typeface="Raleway"/>
              <a:cs typeface="Raleway"/>
              <a:sym typeface="Raleway"/>
            </a:endParaRPr>
          </a:p>
          <a:p>
            <a:pPr indent="0" lvl="0" marL="0" rtl="0" algn="ctr">
              <a:spcBef>
                <a:spcPts val="0"/>
              </a:spcBef>
              <a:spcAft>
                <a:spcPts val="0"/>
              </a:spcAft>
              <a:buNone/>
            </a:pPr>
            <a:r>
              <a:rPr b="1" lang="cs" sz="2400">
                <a:solidFill>
                  <a:srgbClr val="980000"/>
                </a:solidFill>
                <a:latin typeface="Raleway"/>
                <a:ea typeface="Raleway"/>
                <a:cs typeface="Raleway"/>
                <a:sym typeface="Raleway"/>
              </a:rPr>
              <a:t>Faculty Activity Reporting</a:t>
            </a:r>
            <a:endParaRPr b="1" sz="2400">
              <a:solidFill>
                <a:srgbClr val="980000"/>
              </a:solidFill>
              <a:latin typeface="Raleway"/>
              <a:ea typeface="Raleway"/>
              <a:cs typeface="Raleway"/>
              <a:sym typeface="Raleway"/>
            </a:endParaRPr>
          </a:p>
        </p:txBody>
      </p:sp>
      <p:sp>
        <p:nvSpPr>
          <p:cNvPr id="260" name="Shape 260"/>
          <p:cNvSpPr txBox="1"/>
          <p:nvPr/>
        </p:nvSpPr>
        <p:spPr>
          <a:xfrm>
            <a:off x="6639850" y="797513"/>
            <a:ext cx="2198400" cy="1424700"/>
          </a:xfrm>
          <a:prstGeom prst="rect">
            <a:avLst/>
          </a:prstGeom>
          <a:noFill/>
          <a:ln cap="flat" cmpd="sng" w="38100">
            <a:solidFill>
              <a:srgbClr val="1155CC"/>
            </a:solidFill>
            <a:prstDash val="dashDot"/>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2400">
                <a:solidFill>
                  <a:srgbClr val="1155CC"/>
                </a:solidFill>
                <a:latin typeface="Raleway"/>
                <a:ea typeface="Raleway"/>
                <a:cs typeface="Raleway"/>
                <a:sym typeface="Raleway"/>
              </a:rPr>
              <a:t>VTechWorks</a:t>
            </a:r>
            <a:endParaRPr b="1" sz="2400">
              <a:solidFill>
                <a:srgbClr val="1155CC"/>
              </a:solidFill>
              <a:latin typeface="Raleway"/>
              <a:ea typeface="Raleway"/>
              <a:cs typeface="Raleway"/>
              <a:sym typeface="Raleway"/>
            </a:endParaRPr>
          </a:p>
          <a:p>
            <a:pPr indent="0" lvl="0" marL="0" rtl="0" algn="ctr">
              <a:spcBef>
                <a:spcPts val="0"/>
              </a:spcBef>
              <a:spcAft>
                <a:spcPts val="0"/>
              </a:spcAft>
              <a:buNone/>
            </a:pPr>
            <a:r>
              <a:rPr b="1" lang="cs" sz="2400">
                <a:solidFill>
                  <a:srgbClr val="1155CC"/>
                </a:solidFill>
                <a:latin typeface="Raleway"/>
                <a:ea typeface="Raleway"/>
                <a:cs typeface="Raleway"/>
                <a:sym typeface="Raleway"/>
              </a:rPr>
              <a:t>Institutional Repository</a:t>
            </a:r>
            <a:endParaRPr b="1" sz="2400">
              <a:solidFill>
                <a:srgbClr val="1155CC"/>
              </a:solidFill>
              <a:latin typeface="Raleway"/>
              <a:ea typeface="Raleway"/>
              <a:cs typeface="Raleway"/>
              <a:sym typeface="Raleway"/>
            </a:endParaRPr>
          </a:p>
        </p:txBody>
      </p:sp>
      <p:sp>
        <p:nvSpPr>
          <p:cNvPr id="261" name="Shape 261"/>
          <p:cNvSpPr txBox="1"/>
          <p:nvPr/>
        </p:nvSpPr>
        <p:spPr>
          <a:xfrm>
            <a:off x="6935525" y="3466350"/>
            <a:ext cx="2032500" cy="2124600"/>
          </a:xfrm>
          <a:prstGeom prst="rect">
            <a:avLst/>
          </a:prstGeom>
          <a:noFill/>
          <a:ln cap="flat" cmpd="sng" w="28575">
            <a:solidFill>
              <a:srgbClr val="FF9900"/>
            </a:solidFill>
            <a:prstDash val="lgDashDot"/>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2400">
                <a:solidFill>
                  <a:srgbClr val="FF9900"/>
                </a:solidFill>
              </a:rPr>
              <a:t>CollabVT</a:t>
            </a:r>
            <a:endParaRPr b="1" sz="2400">
              <a:solidFill>
                <a:srgbClr val="FF9900"/>
              </a:solidFill>
            </a:endParaRPr>
          </a:p>
          <a:p>
            <a:pPr indent="0" lvl="0" marL="0" rtl="0" algn="ctr">
              <a:spcBef>
                <a:spcPts val="0"/>
              </a:spcBef>
              <a:spcAft>
                <a:spcPts val="0"/>
              </a:spcAft>
              <a:buNone/>
            </a:pPr>
            <a:r>
              <a:rPr b="1" lang="cs" sz="2400">
                <a:solidFill>
                  <a:srgbClr val="FF9900"/>
                </a:solidFill>
              </a:rPr>
              <a:t>VIVO Integrated Scholarly Profiles </a:t>
            </a:r>
            <a:endParaRPr b="1" sz="2400">
              <a:solidFill>
                <a:srgbClr val="FF9900"/>
              </a:solidFill>
            </a:endParaRPr>
          </a:p>
        </p:txBody>
      </p:sp>
      <p:sp>
        <p:nvSpPr>
          <p:cNvPr id="262" name="Shape 262"/>
          <p:cNvSpPr txBox="1"/>
          <p:nvPr/>
        </p:nvSpPr>
        <p:spPr>
          <a:xfrm rot="1023">
            <a:off x="5927225" y="2124425"/>
            <a:ext cx="1008300" cy="6156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cs" sz="800">
                <a:solidFill>
                  <a:srgbClr val="1155CC"/>
                </a:solidFill>
                <a:latin typeface="Raleway"/>
                <a:ea typeface="Raleway"/>
                <a:cs typeface="Raleway"/>
                <a:sym typeface="Raleway"/>
              </a:rPr>
              <a:t>metadata and</a:t>
            </a:r>
            <a:endParaRPr sz="800">
              <a:solidFill>
                <a:srgbClr val="1155CC"/>
              </a:solidFill>
              <a:latin typeface="Raleway"/>
              <a:ea typeface="Raleway"/>
              <a:cs typeface="Raleway"/>
              <a:sym typeface="Raleway"/>
            </a:endParaRPr>
          </a:p>
          <a:p>
            <a:pPr indent="0" lvl="0" marL="0" rtl="0">
              <a:spcBef>
                <a:spcPts val="0"/>
              </a:spcBef>
              <a:spcAft>
                <a:spcPts val="0"/>
              </a:spcAft>
              <a:buNone/>
            </a:pPr>
            <a:r>
              <a:rPr lang="cs" sz="800">
                <a:solidFill>
                  <a:srgbClr val="1155CC"/>
                </a:solidFill>
                <a:latin typeface="Raleway"/>
                <a:ea typeface="Raleway"/>
                <a:cs typeface="Raleway"/>
                <a:sym typeface="Raleway"/>
              </a:rPr>
              <a:t>object deposit </a:t>
            </a:r>
            <a:endParaRPr sz="800">
              <a:solidFill>
                <a:srgbClr val="1155CC"/>
              </a:solidFill>
              <a:latin typeface="Raleway"/>
              <a:ea typeface="Raleway"/>
              <a:cs typeface="Raleway"/>
              <a:sym typeface="Raleway"/>
            </a:endParaRPr>
          </a:p>
          <a:p>
            <a:pPr indent="0" lvl="0" marL="0" rtl="0">
              <a:spcBef>
                <a:spcPts val="0"/>
              </a:spcBef>
              <a:spcAft>
                <a:spcPts val="0"/>
              </a:spcAft>
              <a:buNone/>
            </a:pPr>
            <a:r>
              <a:rPr lang="cs" sz="800">
                <a:solidFill>
                  <a:srgbClr val="1155CC"/>
                </a:solidFill>
                <a:latin typeface="Raleway"/>
                <a:ea typeface="Raleway"/>
                <a:cs typeface="Raleway"/>
                <a:sym typeface="Raleway"/>
              </a:rPr>
              <a:t>through Elements </a:t>
            </a:r>
            <a:endParaRPr sz="800">
              <a:solidFill>
                <a:srgbClr val="1155CC"/>
              </a:solidFill>
              <a:latin typeface="Raleway"/>
              <a:ea typeface="Raleway"/>
              <a:cs typeface="Raleway"/>
              <a:sym typeface="Raleway"/>
            </a:endParaRPr>
          </a:p>
          <a:p>
            <a:pPr indent="0" lvl="0" marL="0" rtl="0">
              <a:spcBef>
                <a:spcPts val="0"/>
              </a:spcBef>
              <a:spcAft>
                <a:spcPts val="0"/>
              </a:spcAft>
              <a:buNone/>
            </a:pPr>
            <a:r>
              <a:rPr lang="cs" sz="800">
                <a:solidFill>
                  <a:srgbClr val="1155CC"/>
                </a:solidFill>
                <a:latin typeface="Raleway"/>
                <a:ea typeface="Raleway"/>
                <a:cs typeface="Raleway"/>
                <a:sym typeface="Raleway"/>
              </a:rPr>
              <a:t>to VTechWorks</a:t>
            </a:r>
            <a:endParaRPr sz="800">
              <a:solidFill>
                <a:srgbClr val="1155CC"/>
              </a:solidFill>
              <a:latin typeface="Raleway"/>
              <a:ea typeface="Raleway"/>
              <a:cs typeface="Raleway"/>
              <a:sym typeface="Raleway"/>
            </a:endParaRPr>
          </a:p>
        </p:txBody>
      </p:sp>
      <p:sp>
        <p:nvSpPr>
          <p:cNvPr id="263" name="Shape 263"/>
          <p:cNvSpPr txBox="1"/>
          <p:nvPr/>
        </p:nvSpPr>
        <p:spPr>
          <a:xfrm rot="-2471">
            <a:off x="5223712" y="3110766"/>
            <a:ext cx="1669800" cy="5646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cs" sz="800">
                <a:solidFill>
                  <a:srgbClr val="1155CC"/>
                </a:solidFill>
                <a:latin typeface="Raleway"/>
                <a:ea typeface="Raleway"/>
                <a:cs typeface="Raleway"/>
                <a:sym typeface="Raleway"/>
              </a:rPr>
              <a:t>handle is returned </a:t>
            </a:r>
            <a:endParaRPr sz="800">
              <a:solidFill>
                <a:srgbClr val="1155CC"/>
              </a:solidFill>
              <a:latin typeface="Raleway"/>
              <a:ea typeface="Raleway"/>
              <a:cs typeface="Raleway"/>
              <a:sym typeface="Raleway"/>
            </a:endParaRPr>
          </a:p>
          <a:p>
            <a:pPr indent="0" lvl="0" marL="0" rtl="0">
              <a:spcBef>
                <a:spcPts val="0"/>
              </a:spcBef>
              <a:spcAft>
                <a:spcPts val="0"/>
              </a:spcAft>
              <a:buNone/>
            </a:pPr>
            <a:r>
              <a:rPr lang="cs" sz="800">
                <a:solidFill>
                  <a:srgbClr val="1155CC"/>
                </a:solidFill>
                <a:latin typeface="Raleway"/>
                <a:ea typeface="Raleway"/>
                <a:cs typeface="Raleway"/>
                <a:sym typeface="Raleway"/>
              </a:rPr>
              <a:t>to Elements</a:t>
            </a:r>
            <a:endParaRPr sz="800">
              <a:solidFill>
                <a:srgbClr val="1155CC"/>
              </a:solidFill>
              <a:latin typeface="Raleway"/>
              <a:ea typeface="Raleway"/>
              <a:cs typeface="Raleway"/>
              <a:sym typeface="Raleway"/>
            </a:endParaRPr>
          </a:p>
        </p:txBody>
      </p:sp>
      <p:sp>
        <p:nvSpPr>
          <p:cNvPr id="264" name="Shape 264"/>
          <p:cNvSpPr txBox="1"/>
          <p:nvPr/>
        </p:nvSpPr>
        <p:spPr>
          <a:xfrm>
            <a:off x="6073125" y="3756875"/>
            <a:ext cx="1026600" cy="9402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cs" sz="800">
                <a:solidFill>
                  <a:srgbClr val="FF9900"/>
                </a:solidFill>
                <a:latin typeface="Raleway"/>
                <a:ea typeface="Raleway"/>
                <a:cs typeface="Raleway"/>
                <a:sym typeface="Raleway"/>
              </a:rPr>
              <a:t>People, publications, grants via open source harvester</a:t>
            </a:r>
            <a:endParaRPr sz="800">
              <a:solidFill>
                <a:srgbClr val="FF9900"/>
              </a:solidFill>
              <a:latin typeface="Raleway"/>
              <a:ea typeface="Raleway"/>
              <a:cs typeface="Raleway"/>
              <a:sym typeface="Raleway"/>
            </a:endParaRPr>
          </a:p>
        </p:txBody>
      </p:sp>
      <p:cxnSp>
        <p:nvCxnSpPr>
          <p:cNvPr id="265" name="Shape 265"/>
          <p:cNvCxnSpPr>
            <a:endCxn id="260" idx="1"/>
          </p:cNvCxnSpPr>
          <p:nvPr/>
        </p:nvCxnSpPr>
        <p:spPr>
          <a:xfrm flipH="1" rot="10800000">
            <a:off x="5180350" y="1509863"/>
            <a:ext cx="1459500" cy="1180500"/>
          </a:xfrm>
          <a:prstGeom prst="bentConnector3">
            <a:avLst>
              <a:gd fmla="val 50000" name="adj1"/>
            </a:avLst>
          </a:prstGeom>
          <a:noFill/>
          <a:ln cap="flat" cmpd="sng" w="28575">
            <a:solidFill>
              <a:srgbClr val="FF00FF"/>
            </a:solidFill>
            <a:prstDash val="solid"/>
            <a:round/>
            <a:headEnd len="med" w="med" type="none"/>
            <a:tailEnd len="med" w="med" type="triangle"/>
          </a:ln>
        </p:spPr>
      </p:cxnSp>
      <p:cxnSp>
        <p:nvCxnSpPr>
          <p:cNvPr id="266" name="Shape 266"/>
          <p:cNvCxnSpPr>
            <a:stCxn id="260" idx="2"/>
          </p:cNvCxnSpPr>
          <p:nvPr/>
        </p:nvCxnSpPr>
        <p:spPr>
          <a:xfrm rot="5400000">
            <a:off x="6021550" y="1403513"/>
            <a:ext cx="898800" cy="2536200"/>
          </a:xfrm>
          <a:prstGeom prst="bentConnector2">
            <a:avLst/>
          </a:prstGeom>
          <a:noFill/>
          <a:ln cap="flat" cmpd="sng" w="28575">
            <a:solidFill>
              <a:srgbClr val="FF00FF"/>
            </a:solidFill>
            <a:prstDash val="solid"/>
            <a:round/>
            <a:headEnd len="med" w="med" type="none"/>
            <a:tailEnd len="med" w="med" type="triangle"/>
          </a:ln>
        </p:spPr>
      </p:cxnSp>
      <p:cxnSp>
        <p:nvCxnSpPr>
          <p:cNvPr id="267" name="Shape 267"/>
          <p:cNvCxnSpPr>
            <a:endCxn id="261" idx="1"/>
          </p:cNvCxnSpPr>
          <p:nvPr/>
        </p:nvCxnSpPr>
        <p:spPr>
          <a:xfrm>
            <a:off x="5203025" y="4095750"/>
            <a:ext cx="1732500" cy="432900"/>
          </a:xfrm>
          <a:prstGeom prst="bentConnector3">
            <a:avLst>
              <a:gd fmla="val 50000" name="adj1"/>
            </a:avLst>
          </a:prstGeom>
          <a:noFill/>
          <a:ln cap="flat" cmpd="sng" w="28575">
            <a:solidFill>
              <a:srgbClr val="FF00FF"/>
            </a:solidFill>
            <a:prstDash val="solid"/>
            <a:round/>
            <a:headEnd len="med" w="med" type="none"/>
            <a:tailEnd len="med" w="med" type="triangle"/>
          </a:ln>
        </p:spPr>
      </p:cxnSp>
      <p:sp>
        <p:nvSpPr>
          <p:cNvPr id="268" name="Shape 268"/>
          <p:cNvSpPr txBox="1"/>
          <p:nvPr/>
        </p:nvSpPr>
        <p:spPr>
          <a:xfrm>
            <a:off x="215375" y="1670100"/>
            <a:ext cx="1179000" cy="599400"/>
          </a:xfrm>
          <a:prstGeom prst="rect">
            <a:avLst/>
          </a:prstGeom>
          <a:noFill/>
          <a:ln cap="flat" cmpd="sng" w="9525">
            <a:solidFill>
              <a:srgbClr val="D9D9D9"/>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a:solidFill>
                  <a:srgbClr val="D9D9D9"/>
                </a:solidFill>
                <a:latin typeface="Raleway"/>
                <a:ea typeface="Raleway"/>
                <a:cs typeface="Raleway"/>
                <a:sym typeface="Raleway"/>
              </a:rPr>
              <a:t>Enterprise Systems</a:t>
            </a:r>
            <a:endParaRPr>
              <a:solidFill>
                <a:srgbClr val="D9D9D9"/>
              </a:solidFill>
              <a:latin typeface="Raleway"/>
              <a:ea typeface="Raleway"/>
              <a:cs typeface="Raleway"/>
              <a:sym typeface="Raleway"/>
            </a:endParaRPr>
          </a:p>
        </p:txBody>
      </p:sp>
      <p:sp>
        <p:nvSpPr>
          <p:cNvPr id="269" name="Shape 269"/>
          <p:cNvSpPr txBox="1"/>
          <p:nvPr/>
        </p:nvSpPr>
        <p:spPr>
          <a:xfrm>
            <a:off x="215375" y="4991550"/>
            <a:ext cx="1179000" cy="599400"/>
          </a:xfrm>
          <a:prstGeom prst="rect">
            <a:avLst/>
          </a:prstGeom>
          <a:noFill/>
          <a:ln cap="flat" cmpd="sng" w="9525">
            <a:solidFill>
              <a:srgbClr val="D9D9D9"/>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a:solidFill>
                  <a:srgbClr val="D9D9D9"/>
                </a:solidFill>
                <a:latin typeface="Raleway"/>
                <a:ea typeface="Raleway"/>
                <a:cs typeface="Raleway"/>
                <a:sym typeface="Raleway"/>
              </a:rPr>
              <a:t>Office of Research</a:t>
            </a:r>
            <a:endParaRPr>
              <a:solidFill>
                <a:srgbClr val="D9D9D9"/>
              </a:solidFill>
              <a:latin typeface="Raleway"/>
              <a:ea typeface="Raleway"/>
              <a:cs typeface="Raleway"/>
              <a:sym typeface="Raleway"/>
            </a:endParaRPr>
          </a:p>
        </p:txBody>
      </p:sp>
      <p:sp>
        <p:nvSpPr>
          <p:cNvPr id="270" name="Shape 270"/>
          <p:cNvSpPr txBox="1"/>
          <p:nvPr/>
        </p:nvSpPr>
        <p:spPr>
          <a:xfrm>
            <a:off x="219675" y="3129300"/>
            <a:ext cx="1246800" cy="599400"/>
          </a:xfrm>
          <a:prstGeom prst="rect">
            <a:avLst/>
          </a:prstGeom>
          <a:noFill/>
          <a:ln cap="flat" cmpd="sng" w="9525">
            <a:solidFill>
              <a:srgbClr val="D9D9D9"/>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a:solidFill>
                  <a:srgbClr val="D9D9D9"/>
                </a:solidFill>
                <a:latin typeface="Raleway"/>
                <a:ea typeface="Raleway"/>
                <a:cs typeface="Raleway"/>
                <a:sym typeface="Raleway"/>
              </a:rPr>
              <a:t>Elements Synchronizer</a:t>
            </a:r>
            <a:endParaRPr>
              <a:solidFill>
                <a:srgbClr val="D9D9D9"/>
              </a:solidFill>
              <a:latin typeface="Raleway"/>
              <a:ea typeface="Raleway"/>
              <a:cs typeface="Raleway"/>
              <a:sym typeface="Raleway"/>
            </a:endParaRPr>
          </a:p>
        </p:txBody>
      </p:sp>
      <p:sp>
        <p:nvSpPr>
          <p:cNvPr id="271" name="Shape 271"/>
          <p:cNvSpPr txBox="1"/>
          <p:nvPr/>
        </p:nvSpPr>
        <p:spPr>
          <a:xfrm>
            <a:off x="198925" y="4012500"/>
            <a:ext cx="1246800" cy="565800"/>
          </a:xfrm>
          <a:prstGeom prst="rect">
            <a:avLst/>
          </a:prstGeom>
          <a:noFill/>
          <a:ln cap="flat" cmpd="sng" w="28575">
            <a:solidFill>
              <a:srgbClr val="FF00FF"/>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a:latin typeface="Raleway"/>
                <a:ea typeface="Raleway"/>
                <a:cs typeface="Raleway"/>
                <a:sym typeface="Raleway"/>
              </a:rPr>
              <a:t>Manually entered data</a:t>
            </a:r>
            <a:endParaRPr>
              <a:latin typeface="Raleway"/>
              <a:ea typeface="Raleway"/>
              <a:cs typeface="Raleway"/>
              <a:sym typeface="Raleway"/>
            </a:endParaRPr>
          </a:p>
        </p:txBody>
      </p:sp>
      <p:cxnSp>
        <p:nvCxnSpPr>
          <p:cNvPr id="272" name="Shape 272"/>
          <p:cNvCxnSpPr>
            <a:stCxn id="268" idx="3"/>
          </p:cNvCxnSpPr>
          <p:nvPr/>
        </p:nvCxnSpPr>
        <p:spPr>
          <a:xfrm>
            <a:off x="1394375" y="1969800"/>
            <a:ext cx="1824900" cy="697800"/>
          </a:xfrm>
          <a:prstGeom prst="bentConnector3">
            <a:avLst>
              <a:gd fmla="val 50000" name="adj1"/>
            </a:avLst>
          </a:prstGeom>
          <a:noFill/>
          <a:ln cap="flat" cmpd="sng" w="9525">
            <a:solidFill>
              <a:srgbClr val="D9D9D9"/>
            </a:solidFill>
            <a:prstDash val="solid"/>
            <a:round/>
            <a:headEnd len="med" w="med" type="none"/>
            <a:tailEnd len="med" w="med" type="triangle"/>
          </a:ln>
        </p:spPr>
      </p:cxnSp>
      <p:cxnSp>
        <p:nvCxnSpPr>
          <p:cNvPr id="273" name="Shape 273"/>
          <p:cNvCxnSpPr>
            <a:stCxn id="268" idx="2"/>
          </p:cNvCxnSpPr>
          <p:nvPr/>
        </p:nvCxnSpPr>
        <p:spPr>
          <a:xfrm flipH="1" rot="-5400000">
            <a:off x="1722275" y="1352100"/>
            <a:ext cx="579600" cy="2414400"/>
          </a:xfrm>
          <a:prstGeom prst="bentConnector2">
            <a:avLst/>
          </a:prstGeom>
          <a:noFill/>
          <a:ln cap="flat" cmpd="sng" w="9525">
            <a:solidFill>
              <a:srgbClr val="D9D9D9"/>
            </a:solidFill>
            <a:prstDash val="solid"/>
            <a:round/>
            <a:headEnd len="med" w="med" type="none"/>
            <a:tailEnd len="med" w="med" type="triangle"/>
          </a:ln>
        </p:spPr>
      </p:cxnSp>
      <p:cxnSp>
        <p:nvCxnSpPr>
          <p:cNvPr id="274" name="Shape 274"/>
          <p:cNvCxnSpPr>
            <a:stCxn id="270" idx="3"/>
            <a:endCxn id="259" idx="1"/>
          </p:cNvCxnSpPr>
          <p:nvPr/>
        </p:nvCxnSpPr>
        <p:spPr>
          <a:xfrm>
            <a:off x="1466475" y="3429000"/>
            <a:ext cx="1753800" cy="215700"/>
          </a:xfrm>
          <a:prstGeom prst="bentConnector3">
            <a:avLst>
              <a:gd fmla="val 50001" name="adj1"/>
            </a:avLst>
          </a:prstGeom>
          <a:noFill/>
          <a:ln cap="flat" cmpd="sng" w="9525">
            <a:solidFill>
              <a:srgbClr val="D9D9D9"/>
            </a:solidFill>
            <a:prstDash val="solid"/>
            <a:round/>
            <a:headEnd len="med" w="med" type="none"/>
            <a:tailEnd len="med" w="med" type="triangle"/>
          </a:ln>
        </p:spPr>
      </p:cxnSp>
      <p:cxnSp>
        <p:nvCxnSpPr>
          <p:cNvPr id="275" name="Shape 275"/>
          <p:cNvCxnSpPr>
            <a:stCxn id="271" idx="3"/>
          </p:cNvCxnSpPr>
          <p:nvPr/>
        </p:nvCxnSpPr>
        <p:spPr>
          <a:xfrm>
            <a:off x="1445725" y="4295400"/>
            <a:ext cx="1773600" cy="106500"/>
          </a:xfrm>
          <a:prstGeom prst="bentConnector3">
            <a:avLst>
              <a:gd fmla="val 50000" name="adj1"/>
            </a:avLst>
          </a:prstGeom>
          <a:noFill/>
          <a:ln cap="flat" cmpd="sng" w="28575">
            <a:solidFill>
              <a:srgbClr val="FF00FF"/>
            </a:solidFill>
            <a:prstDash val="solid"/>
            <a:round/>
            <a:headEnd len="med" w="med" type="none"/>
            <a:tailEnd len="med" w="med" type="triangle"/>
          </a:ln>
        </p:spPr>
      </p:cxnSp>
      <p:cxnSp>
        <p:nvCxnSpPr>
          <p:cNvPr id="276" name="Shape 276"/>
          <p:cNvCxnSpPr>
            <a:stCxn id="269" idx="3"/>
            <a:endCxn id="259" idx="2"/>
          </p:cNvCxnSpPr>
          <p:nvPr/>
        </p:nvCxnSpPr>
        <p:spPr>
          <a:xfrm flipH="1" rot="10800000">
            <a:off x="1394375" y="4706850"/>
            <a:ext cx="2806500" cy="584400"/>
          </a:xfrm>
          <a:prstGeom prst="bentConnector2">
            <a:avLst/>
          </a:prstGeom>
          <a:noFill/>
          <a:ln cap="flat" cmpd="sng" w="9525">
            <a:solidFill>
              <a:srgbClr val="D9D9D9"/>
            </a:solidFill>
            <a:prstDash val="solid"/>
            <a:round/>
            <a:headEnd len="med" w="med" type="none"/>
            <a:tailEnd len="med" w="med" type="triangle"/>
          </a:ln>
        </p:spPr>
      </p:cxnSp>
      <p:cxnSp>
        <p:nvCxnSpPr>
          <p:cNvPr id="277" name="Shape 277"/>
          <p:cNvCxnSpPr>
            <a:stCxn id="269" idx="2"/>
            <a:endCxn id="261" idx="2"/>
          </p:cNvCxnSpPr>
          <p:nvPr/>
        </p:nvCxnSpPr>
        <p:spPr>
          <a:xfrm flipH="1" rot="-5400000">
            <a:off x="4378025" y="2017800"/>
            <a:ext cx="600" cy="7146900"/>
          </a:xfrm>
          <a:prstGeom prst="bentConnector3">
            <a:avLst>
              <a:gd fmla="val 39687500" name="adj1"/>
            </a:avLst>
          </a:prstGeom>
          <a:noFill/>
          <a:ln cap="flat" cmpd="sng" w="28575">
            <a:solidFill>
              <a:srgbClr val="FCE5CD"/>
            </a:solidFill>
            <a:prstDash val="solid"/>
            <a:round/>
            <a:headEnd len="med" w="med" type="none"/>
            <a:tailEnd len="med" w="med" type="triangle"/>
          </a:ln>
        </p:spPr>
      </p:cxnSp>
      <p:sp>
        <p:nvSpPr>
          <p:cNvPr id="278" name="Shape 278"/>
          <p:cNvSpPr txBox="1"/>
          <p:nvPr/>
        </p:nvSpPr>
        <p:spPr>
          <a:xfrm>
            <a:off x="1456575" y="3920488"/>
            <a:ext cx="1773600" cy="432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cs" sz="800"/>
              <a:t>P</a:t>
            </a:r>
            <a:r>
              <a:rPr lang="cs" sz="800">
                <a:latin typeface="Raleway"/>
                <a:ea typeface="Raleway"/>
                <a:cs typeface="Raleway"/>
                <a:sym typeface="Raleway"/>
              </a:rPr>
              <a:t>rofessional activities and publications not available via          </a:t>
            </a:r>
            <a:endParaRPr sz="800">
              <a:latin typeface="Raleway"/>
              <a:ea typeface="Raleway"/>
              <a:cs typeface="Raleway"/>
              <a:sym typeface="Raleway"/>
            </a:endParaRPr>
          </a:p>
          <a:p>
            <a:pPr indent="0" lvl="0" marL="0" rtl="0">
              <a:spcBef>
                <a:spcPts val="0"/>
              </a:spcBef>
              <a:spcAft>
                <a:spcPts val="0"/>
              </a:spcAft>
              <a:buNone/>
            </a:pPr>
            <a:r>
              <a:rPr lang="cs" sz="800">
                <a:latin typeface="Raleway"/>
                <a:ea typeface="Raleway"/>
                <a:cs typeface="Raleway"/>
                <a:sym typeface="Raleway"/>
              </a:rPr>
              <a:t>                               Synchronizer</a:t>
            </a:r>
            <a:endParaRPr sz="800">
              <a:latin typeface="Raleway"/>
              <a:ea typeface="Raleway"/>
              <a:cs typeface="Raleway"/>
              <a:sym typeface="Raleway"/>
            </a:endParaRPr>
          </a:p>
        </p:txBody>
      </p:sp>
      <p:sp>
        <p:nvSpPr>
          <p:cNvPr id="279" name="Shape 279"/>
          <p:cNvSpPr txBox="1"/>
          <p:nvPr/>
        </p:nvSpPr>
        <p:spPr>
          <a:xfrm>
            <a:off x="1660025" y="5596200"/>
            <a:ext cx="2625300" cy="2040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cs" sz="800">
                <a:solidFill>
                  <a:srgbClr val="FCE5CD"/>
                </a:solidFill>
                <a:latin typeface="Raleway"/>
                <a:ea typeface="Raleway"/>
                <a:cs typeface="Raleway"/>
                <a:sym typeface="Raleway"/>
              </a:rPr>
              <a:t>Grants, publicity unrestricted</a:t>
            </a:r>
            <a:endParaRPr sz="800">
              <a:solidFill>
                <a:srgbClr val="FCE5CD"/>
              </a:solidFill>
              <a:latin typeface="Raleway"/>
              <a:ea typeface="Raleway"/>
              <a:cs typeface="Raleway"/>
              <a:sym typeface="Raleway"/>
            </a:endParaRPr>
          </a:p>
        </p:txBody>
      </p:sp>
      <p:cxnSp>
        <p:nvCxnSpPr>
          <p:cNvPr id="280" name="Shape 280"/>
          <p:cNvCxnSpPr>
            <a:stCxn id="261" idx="2"/>
            <a:endCxn id="271" idx="2"/>
          </p:cNvCxnSpPr>
          <p:nvPr/>
        </p:nvCxnSpPr>
        <p:spPr>
          <a:xfrm flipH="1" rot="5400000">
            <a:off x="3880775" y="1519950"/>
            <a:ext cx="1012500" cy="7129500"/>
          </a:xfrm>
          <a:prstGeom prst="curvedConnector3">
            <a:avLst>
              <a:gd fmla="val -23512" name="adj1"/>
            </a:avLst>
          </a:prstGeom>
          <a:noFill/>
          <a:ln cap="flat" cmpd="sng" w="28575">
            <a:solidFill>
              <a:srgbClr val="FF00FF"/>
            </a:solidFill>
            <a:prstDash val="solid"/>
            <a:round/>
            <a:headEnd len="med" w="med" type="none"/>
            <a:tailEnd len="med" w="med" type="triangle"/>
          </a:ln>
        </p:spPr>
      </p:cxnSp>
      <p:sp>
        <p:nvSpPr>
          <p:cNvPr id="281" name="Shape 281"/>
          <p:cNvSpPr txBox="1"/>
          <p:nvPr/>
        </p:nvSpPr>
        <p:spPr>
          <a:xfrm>
            <a:off x="219675" y="107550"/>
            <a:ext cx="8748300" cy="4329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cs" sz="3000">
                <a:solidFill>
                  <a:srgbClr val="FF00FF"/>
                </a:solidFill>
                <a:latin typeface="Raleway"/>
                <a:ea typeface="Raleway"/>
                <a:cs typeface="Raleway"/>
                <a:sym typeface="Raleway"/>
              </a:rPr>
              <a:t>Managing Faculty  data in CollabVT</a:t>
            </a:r>
            <a:endParaRPr b="1" sz="3000">
              <a:solidFill>
                <a:srgbClr val="FF00FF"/>
              </a:solidFill>
              <a:latin typeface="Raleway"/>
              <a:ea typeface="Raleway"/>
              <a:cs typeface="Raleway"/>
              <a:sym typeface="Raleway"/>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 name="Shape 285"/>
        <p:cNvGrpSpPr/>
        <p:nvPr/>
      </p:nvGrpSpPr>
      <p:grpSpPr>
        <a:xfrm>
          <a:off x="0" y="0"/>
          <a:ext cx="0" cy="0"/>
          <a:chOff x="0" y="0"/>
          <a:chExt cx="0" cy="0"/>
        </a:xfrm>
      </p:grpSpPr>
      <p:sp>
        <p:nvSpPr>
          <p:cNvPr id="286" name="Shape 286"/>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287" name="Shape 287"/>
          <p:cNvSpPr txBox="1"/>
          <p:nvPr>
            <p:ph type="title"/>
          </p:nvPr>
        </p:nvSpPr>
        <p:spPr>
          <a:xfrm>
            <a:off x="311700" y="83025"/>
            <a:ext cx="8520600" cy="58155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cs" sz="2400">
                <a:solidFill>
                  <a:srgbClr val="FFFFFF"/>
                </a:solidFill>
              </a:rPr>
              <a:t>Driving Principles</a:t>
            </a:r>
            <a:endParaRPr b="1" sz="2400">
              <a:solidFill>
                <a:srgbClr val="FFFFFF"/>
              </a:solidFill>
            </a:endParaRPr>
          </a:p>
          <a:p>
            <a:pPr indent="-381000" lvl="0" marL="457200" rtl="0" algn="l">
              <a:lnSpc>
                <a:spcPct val="115000"/>
              </a:lnSpc>
              <a:spcBef>
                <a:spcPts val="1600"/>
              </a:spcBef>
              <a:spcAft>
                <a:spcPts val="0"/>
              </a:spcAft>
              <a:buClr>
                <a:schemeClr val="dk2"/>
              </a:buClr>
              <a:buSzPts val="2400"/>
              <a:buFont typeface="Arial"/>
              <a:buAutoNum type="arabicPeriod"/>
            </a:pPr>
            <a:r>
              <a:rPr lang="cs" sz="2400">
                <a:solidFill>
                  <a:schemeClr val="dk2"/>
                </a:solidFill>
              </a:rPr>
              <a:t>Make it reasonably </a:t>
            </a:r>
            <a:r>
              <a:rPr b="1" lang="cs" sz="2400">
                <a:solidFill>
                  <a:srgbClr val="980000"/>
                </a:solidFill>
              </a:rPr>
              <a:t>easy</a:t>
            </a:r>
            <a:r>
              <a:rPr lang="cs" sz="2400">
                <a:solidFill>
                  <a:schemeClr val="dk2"/>
                </a:solidFill>
              </a:rPr>
              <a:t> for faculty to update through normal process of updating EFARS system.</a:t>
            </a:r>
            <a:endParaRPr sz="2400">
              <a:solidFill>
                <a:schemeClr val="dk2"/>
              </a:solidFill>
            </a:endParaRPr>
          </a:p>
          <a:p>
            <a:pPr indent="-381000" lvl="0" marL="457200" rtl="0" algn="l">
              <a:lnSpc>
                <a:spcPct val="115000"/>
              </a:lnSpc>
              <a:spcBef>
                <a:spcPts val="0"/>
              </a:spcBef>
              <a:spcAft>
                <a:spcPts val="0"/>
              </a:spcAft>
              <a:buClr>
                <a:schemeClr val="dk2"/>
              </a:buClr>
              <a:buSzPts val="2400"/>
              <a:buFont typeface="Arial"/>
              <a:buAutoNum type="arabicPeriod"/>
            </a:pPr>
            <a:r>
              <a:rPr lang="cs" sz="2400">
                <a:solidFill>
                  <a:schemeClr val="dk2"/>
                </a:solidFill>
              </a:rPr>
              <a:t>Respect </a:t>
            </a:r>
            <a:r>
              <a:rPr b="1" lang="cs" sz="2400">
                <a:solidFill>
                  <a:srgbClr val="980000"/>
                </a:solidFill>
              </a:rPr>
              <a:t>privacy</a:t>
            </a:r>
            <a:r>
              <a:rPr lang="cs" sz="2400">
                <a:solidFill>
                  <a:schemeClr val="dk2"/>
                </a:solidFill>
              </a:rPr>
              <a:t> of faculty data through hide/show mechanism. </a:t>
            </a:r>
            <a:endParaRPr sz="2400">
              <a:solidFill>
                <a:schemeClr val="dk2"/>
              </a:solidFill>
            </a:endParaRPr>
          </a:p>
          <a:p>
            <a:pPr indent="-381000" lvl="0" marL="457200" rtl="0" algn="l">
              <a:lnSpc>
                <a:spcPct val="115000"/>
              </a:lnSpc>
              <a:spcBef>
                <a:spcPts val="0"/>
              </a:spcBef>
              <a:spcAft>
                <a:spcPts val="0"/>
              </a:spcAft>
              <a:buClr>
                <a:schemeClr val="dk2"/>
              </a:buClr>
              <a:buSzPts val="2400"/>
              <a:buFont typeface="Arial"/>
              <a:buAutoNum type="arabicPeriod"/>
            </a:pPr>
            <a:r>
              <a:rPr lang="cs" sz="2400">
                <a:solidFill>
                  <a:schemeClr val="dk2"/>
                </a:solidFill>
              </a:rPr>
              <a:t>Provide time/space for VT faculty to </a:t>
            </a:r>
            <a:r>
              <a:rPr b="1" lang="cs" sz="2400">
                <a:solidFill>
                  <a:srgbClr val="980000"/>
                </a:solidFill>
              </a:rPr>
              <a:t>test</a:t>
            </a:r>
            <a:r>
              <a:rPr lang="cs" sz="2400">
                <a:solidFill>
                  <a:schemeClr val="dk2"/>
                </a:solidFill>
              </a:rPr>
              <a:t> and use the system.</a:t>
            </a:r>
            <a:endParaRPr sz="2400">
              <a:solidFill>
                <a:schemeClr val="dk2"/>
              </a:solidFill>
            </a:endParaRPr>
          </a:p>
          <a:p>
            <a:pPr indent="-381000" lvl="0" marL="457200" rtl="0" algn="l">
              <a:lnSpc>
                <a:spcPct val="115000"/>
              </a:lnSpc>
              <a:spcBef>
                <a:spcPts val="0"/>
              </a:spcBef>
              <a:spcAft>
                <a:spcPts val="0"/>
              </a:spcAft>
              <a:buClr>
                <a:schemeClr val="dk2"/>
              </a:buClr>
              <a:buSzPts val="2400"/>
              <a:buFont typeface="Arial"/>
              <a:buAutoNum type="arabicPeriod"/>
            </a:pPr>
            <a:r>
              <a:rPr lang="cs" sz="2400">
                <a:solidFill>
                  <a:schemeClr val="dk2"/>
                </a:solidFill>
              </a:rPr>
              <a:t>Implement and develop according to an iterative and </a:t>
            </a:r>
            <a:r>
              <a:rPr b="1" lang="cs" sz="2400">
                <a:solidFill>
                  <a:srgbClr val="980000"/>
                </a:solidFill>
              </a:rPr>
              <a:t>scalable</a:t>
            </a:r>
            <a:r>
              <a:rPr lang="cs" sz="2400">
                <a:solidFill>
                  <a:schemeClr val="dk2"/>
                </a:solidFill>
              </a:rPr>
              <a:t> model.</a:t>
            </a:r>
            <a:endParaRPr sz="2400">
              <a:solidFill>
                <a:schemeClr val="dk2"/>
              </a:solidFill>
            </a:endParaRPr>
          </a:p>
          <a:p>
            <a:pPr indent="-381000" lvl="0" marL="457200" rtl="0" algn="l">
              <a:lnSpc>
                <a:spcPct val="115000"/>
              </a:lnSpc>
              <a:spcBef>
                <a:spcPts val="0"/>
              </a:spcBef>
              <a:spcAft>
                <a:spcPts val="0"/>
              </a:spcAft>
              <a:buClr>
                <a:schemeClr val="dk2"/>
              </a:buClr>
              <a:buSzPts val="2400"/>
              <a:buFont typeface="Arial"/>
              <a:buAutoNum type="arabicPeriod"/>
            </a:pPr>
            <a:r>
              <a:rPr b="1" lang="cs" sz="2400">
                <a:solidFill>
                  <a:srgbClr val="980000"/>
                </a:solidFill>
              </a:rPr>
              <a:t>Contribute</a:t>
            </a:r>
            <a:r>
              <a:rPr lang="cs" sz="2400">
                <a:solidFill>
                  <a:schemeClr val="dk2"/>
                </a:solidFill>
              </a:rPr>
              <a:t> innovations back to the development community. </a:t>
            </a:r>
            <a:endParaRPr sz="30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1" name="Shape 291"/>
        <p:cNvGrpSpPr/>
        <p:nvPr/>
      </p:nvGrpSpPr>
      <p:grpSpPr>
        <a:xfrm>
          <a:off x="0" y="0"/>
          <a:ext cx="0" cy="0"/>
          <a:chOff x="0" y="0"/>
          <a:chExt cx="0" cy="0"/>
        </a:xfrm>
      </p:grpSpPr>
      <p:sp>
        <p:nvSpPr>
          <p:cNvPr id="292" name="Shape 292"/>
          <p:cNvSpPr txBox="1"/>
          <p:nvPr>
            <p:ph idx="1" type="body"/>
          </p:nvPr>
        </p:nvSpPr>
        <p:spPr>
          <a:xfrm>
            <a:off x="211825" y="1536625"/>
            <a:ext cx="4049700" cy="4555200"/>
          </a:xfrm>
          <a:prstGeom prst="rect">
            <a:avLst/>
          </a:prstGeom>
        </p:spPr>
        <p:txBody>
          <a:bodyPr anchorCtr="0" anchor="t" bIns="91425" lIns="91425" spcFirstLastPara="1" rIns="91425" wrap="square" tIns="91425">
            <a:noAutofit/>
          </a:bodyPr>
          <a:lstStyle/>
          <a:p>
            <a:pPr indent="0" lvl="0" marL="0" rtl="0">
              <a:spcBef>
                <a:spcPts val="0"/>
              </a:spcBef>
              <a:spcAft>
                <a:spcPts val="1600"/>
              </a:spcAft>
              <a:buNone/>
            </a:pPr>
            <a:r>
              <a:rPr lang="cs" sz="4800"/>
              <a:t>Evolving roles in Research Information Systems </a:t>
            </a:r>
            <a:endParaRPr sz="48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6" name="Shape 296"/>
        <p:cNvGrpSpPr/>
        <p:nvPr/>
      </p:nvGrpSpPr>
      <p:grpSpPr>
        <a:xfrm>
          <a:off x="0" y="0"/>
          <a:ext cx="0" cy="0"/>
          <a:chOff x="0" y="0"/>
          <a:chExt cx="0" cy="0"/>
        </a:xfrm>
      </p:grpSpPr>
      <p:sp>
        <p:nvSpPr>
          <p:cNvPr id="297" name="Shape 297"/>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298" name="Shape 298"/>
          <p:cNvSpPr txBox="1"/>
          <p:nvPr/>
        </p:nvSpPr>
        <p:spPr>
          <a:xfrm>
            <a:off x="7024075" y="797525"/>
            <a:ext cx="2032500" cy="5338200"/>
          </a:xfrm>
          <a:prstGeom prst="rect">
            <a:avLst/>
          </a:prstGeom>
          <a:solidFill>
            <a:srgbClr val="FFFFFF"/>
          </a:solid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99" name="Shape 299"/>
          <p:cNvSpPr/>
          <p:nvPr/>
        </p:nvSpPr>
        <p:spPr>
          <a:xfrm>
            <a:off x="3445025" y="3234125"/>
            <a:ext cx="5611500" cy="2901600"/>
          </a:xfrm>
          <a:prstGeom prst="roundRect">
            <a:avLst>
              <a:gd fmla="val 16667" name="adj"/>
            </a:avLst>
          </a:prstGeom>
          <a:noFill/>
          <a:ln cap="flat" cmpd="sng" w="3810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00" name="Shape 300"/>
          <p:cNvSpPr/>
          <p:nvPr/>
        </p:nvSpPr>
        <p:spPr>
          <a:xfrm>
            <a:off x="4188100" y="581675"/>
            <a:ext cx="3197100" cy="2547600"/>
          </a:xfrm>
          <a:prstGeom prst="roundRect">
            <a:avLst>
              <a:gd fmla="val 16667" name="adj"/>
            </a:avLst>
          </a:prstGeom>
          <a:noFill/>
          <a:ln cap="flat" cmpd="sng" w="38100">
            <a:solidFill>
              <a:srgbClr val="FF00FF"/>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01" name="Shape 301"/>
          <p:cNvSpPr txBox="1"/>
          <p:nvPr/>
        </p:nvSpPr>
        <p:spPr>
          <a:xfrm>
            <a:off x="1853038" y="2582300"/>
            <a:ext cx="1961400" cy="2124600"/>
          </a:xfrm>
          <a:prstGeom prst="rect">
            <a:avLst/>
          </a:prstGeom>
          <a:noFill/>
          <a:ln cap="flat" cmpd="sng" w="2857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2400">
                <a:solidFill>
                  <a:schemeClr val="dk2"/>
                </a:solidFill>
                <a:latin typeface="Raleway"/>
                <a:ea typeface="Raleway"/>
                <a:cs typeface="Raleway"/>
                <a:sym typeface="Raleway"/>
              </a:rPr>
              <a:t>Symplectic Elements</a:t>
            </a:r>
            <a:endParaRPr b="1" sz="2400">
              <a:solidFill>
                <a:schemeClr val="dk2"/>
              </a:solidFill>
              <a:latin typeface="Raleway"/>
              <a:ea typeface="Raleway"/>
              <a:cs typeface="Raleway"/>
              <a:sym typeface="Raleway"/>
            </a:endParaRPr>
          </a:p>
          <a:p>
            <a:pPr indent="0" lvl="0" marL="0" rtl="0" algn="ctr">
              <a:spcBef>
                <a:spcPts val="0"/>
              </a:spcBef>
              <a:spcAft>
                <a:spcPts val="0"/>
              </a:spcAft>
              <a:buNone/>
            </a:pPr>
            <a:r>
              <a:rPr b="1" lang="cs" sz="2400">
                <a:solidFill>
                  <a:schemeClr val="dk2"/>
                </a:solidFill>
                <a:latin typeface="Raleway"/>
                <a:ea typeface="Raleway"/>
                <a:cs typeface="Raleway"/>
                <a:sym typeface="Raleway"/>
              </a:rPr>
              <a:t>Faculty Activity Reporting</a:t>
            </a:r>
            <a:endParaRPr b="1" sz="2400">
              <a:solidFill>
                <a:schemeClr val="dk2"/>
              </a:solidFill>
              <a:latin typeface="Raleway"/>
              <a:ea typeface="Raleway"/>
              <a:cs typeface="Raleway"/>
              <a:sym typeface="Raleway"/>
            </a:endParaRPr>
          </a:p>
        </p:txBody>
      </p:sp>
      <p:sp>
        <p:nvSpPr>
          <p:cNvPr id="302" name="Shape 302"/>
          <p:cNvSpPr txBox="1"/>
          <p:nvPr/>
        </p:nvSpPr>
        <p:spPr>
          <a:xfrm>
            <a:off x="311700" y="1013125"/>
            <a:ext cx="1594200" cy="940200"/>
          </a:xfrm>
          <a:prstGeom prst="rect">
            <a:avLst/>
          </a:prstGeom>
          <a:noFill/>
          <a:ln cap="flat" cmpd="sng" w="38100">
            <a:solidFill>
              <a:srgbClr val="666666"/>
            </a:solidFill>
            <a:prstDash val="dashDot"/>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1800">
                <a:solidFill>
                  <a:srgbClr val="666666"/>
                </a:solidFill>
                <a:latin typeface="Raleway"/>
                <a:ea typeface="Raleway"/>
                <a:cs typeface="Raleway"/>
                <a:sym typeface="Raleway"/>
              </a:rPr>
              <a:t>VTechWorks</a:t>
            </a:r>
            <a:endParaRPr b="1" sz="1800">
              <a:solidFill>
                <a:srgbClr val="666666"/>
              </a:solidFill>
              <a:latin typeface="Raleway"/>
              <a:ea typeface="Raleway"/>
              <a:cs typeface="Raleway"/>
              <a:sym typeface="Raleway"/>
            </a:endParaRPr>
          </a:p>
          <a:p>
            <a:pPr indent="0" lvl="0" marL="0" rtl="0" algn="ctr">
              <a:spcBef>
                <a:spcPts val="0"/>
              </a:spcBef>
              <a:spcAft>
                <a:spcPts val="0"/>
              </a:spcAft>
              <a:buNone/>
            </a:pPr>
            <a:r>
              <a:rPr b="1" lang="cs" sz="1800">
                <a:solidFill>
                  <a:srgbClr val="666666"/>
                </a:solidFill>
                <a:latin typeface="Raleway"/>
                <a:ea typeface="Raleway"/>
                <a:cs typeface="Raleway"/>
                <a:sym typeface="Raleway"/>
              </a:rPr>
              <a:t>Institutional Repository</a:t>
            </a:r>
            <a:endParaRPr b="1" sz="1800">
              <a:solidFill>
                <a:srgbClr val="666666"/>
              </a:solidFill>
              <a:latin typeface="Raleway"/>
              <a:ea typeface="Raleway"/>
              <a:cs typeface="Raleway"/>
              <a:sym typeface="Raleway"/>
            </a:endParaRPr>
          </a:p>
        </p:txBody>
      </p:sp>
      <p:sp>
        <p:nvSpPr>
          <p:cNvPr id="303" name="Shape 303"/>
          <p:cNvSpPr txBox="1"/>
          <p:nvPr/>
        </p:nvSpPr>
        <p:spPr>
          <a:xfrm>
            <a:off x="4402913" y="3360450"/>
            <a:ext cx="2032500" cy="850500"/>
          </a:xfrm>
          <a:prstGeom prst="rect">
            <a:avLst/>
          </a:prstGeom>
          <a:noFill/>
          <a:ln cap="flat" cmpd="sng" w="28575">
            <a:solidFill>
              <a:srgbClr val="666666"/>
            </a:solidFill>
            <a:prstDash val="lgDashDot"/>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2400">
                <a:solidFill>
                  <a:srgbClr val="666666"/>
                </a:solidFill>
              </a:rPr>
              <a:t>CollabVT</a:t>
            </a:r>
            <a:endParaRPr b="1" sz="2400">
              <a:solidFill>
                <a:srgbClr val="666666"/>
              </a:solidFill>
            </a:endParaRPr>
          </a:p>
          <a:p>
            <a:pPr indent="0" lvl="0" marL="0" rtl="0" algn="ctr">
              <a:spcBef>
                <a:spcPts val="0"/>
              </a:spcBef>
              <a:spcAft>
                <a:spcPts val="0"/>
              </a:spcAft>
              <a:buNone/>
            </a:pPr>
            <a:r>
              <a:rPr b="1" lang="cs" sz="2400">
                <a:solidFill>
                  <a:srgbClr val="666666"/>
                </a:solidFill>
              </a:rPr>
              <a:t>VIVO </a:t>
            </a:r>
            <a:endParaRPr b="1" sz="2400">
              <a:solidFill>
                <a:srgbClr val="666666"/>
              </a:solidFill>
            </a:endParaRPr>
          </a:p>
        </p:txBody>
      </p:sp>
      <p:cxnSp>
        <p:nvCxnSpPr>
          <p:cNvPr id="304" name="Shape 304"/>
          <p:cNvCxnSpPr>
            <a:stCxn id="301" idx="3"/>
            <a:endCxn id="303" idx="1"/>
          </p:cNvCxnSpPr>
          <p:nvPr/>
        </p:nvCxnSpPr>
        <p:spPr>
          <a:xfrm>
            <a:off x="3814438" y="3644600"/>
            <a:ext cx="588600" cy="141000"/>
          </a:xfrm>
          <a:prstGeom prst="bentConnector3">
            <a:avLst>
              <a:gd fmla="val 49989" name="adj1"/>
            </a:avLst>
          </a:prstGeom>
          <a:noFill/>
          <a:ln cap="flat" cmpd="sng" w="28575">
            <a:solidFill>
              <a:srgbClr val="666666"/>
            </a:solidFill>
            <a:prstDash val="solid"/>
            <a:round/>
            <a:headEnd len="med" w="med" type="none"/>
            <a:tailEnd len="med" w="med" type="triangle"/>
          </a:ln>
        </p:spPr>
      </p:cxnSp>
      <p:sp>
        <p:nvSpPr>
          <p:cNvPr id="305" name="Shape 305"/>
          <p:cNvSpPr txBox="1"/>
          <p:nvPr/>
        </p:nvSpPr>
        <p:spPr>
          <a:xfrm>
            <a:off x="253575" y="2349925"/>
            <a:ext cx="1179000" cy="599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a:latin typeface="Raleway"/>
                <a:ea typeface="Raleway"/>
                <a:cs typeface="Raleway"/>
                <a:sym typeface="Raleway"/>
              </a:rPr>
              <a:t>Enterprise Systems</a:t>
            </a:r>
            <a:endParaRPr>
              <a:latin typeface="Raleway"/>
              <a:ea typeface="Raleway"/>
              <a:cs typeface="Raleway"/>
              <a:sym typeface="Raleway"/>
            </a:endParaRPr>
          </a:p>
        </p:txBody>
      </p:sp>
      <p:sp>
        <p:nvSpPr>
          <p:cNvPr id="306" name="Shape 306"/>
          <p:cNvSpPr txBox="1"/>
          <p:nvPr/>
        </p:nvSpPr>
        <p:spPr>
          <a:xfrm>
            <a:off x="253575" y="4595300"/>
            <a:ext cx="1179000" cy="599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a:latin typeface="Raleway"/>
                <a:ea typeface="Raleway"/>
                <a:cs typeface="Raleway"/>
                <a:sym typeface="Raleway"/>
              </a:rPr>
              <a:t>Office of Research</a:t>
            </a:r>
            <a:endParaRPr>
              <a:latin typeface="Raleway"/>
              <a:ea typeface="Raleway"/>
              <a:cs typeface="Raleway"/>
              <a:sym typeface="Raleway"/>
            </a:endParaRPr>
          </a:p>
        </p:txBody>
      </p:sp>
      <p:sp>
        <p:nvSpPr>
          <p:cNvPr id="307" name="Shape 307"/>
          <p:cNvSpPr txBox="1"/>
          <p:nvPr/>
        </p:nvSpPr>
        <p:spPr>
          <a:xfrm>
            <a:off x="219675" y="3129300"/>
            <a:ext cx="1246800" cy="599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a:latin typeface="Raleway"/>
                <a:ea typeface="Raleway"/>
                <a:cs typeface="Raleway"/>
                <a:sym typeface="Raleway"/>
              </a:rPr>
              <a:t>Elements Synchronizer</a:t>
            </a:r>
            <a:endParaRPr>
              <a:latin typeface="Raleway"/>
              <a:ea typeface="Raleway"/>
              <a:cs typeface="Raleway"/>
              <a:sym typeface="Raleway"/>
            </a:endParaRPr>
          </a:p>
        </p:txBody>
      </p:sp>
      <p:sp>
        <p:nvSpPr>
          <p:cNvPr id="308" name="Shape 308"/>
          <p:cNvSpPr txBox="1"/>
          <p:nvPr/>
        </p:nvSpPr>
        <p:spPr>
          <a:xfrm>
            <a:off x="219675" y="3879088"/>
            <a:ext cx="1246800" cy="565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a:latin typeface="Raleway"/>
                <a:ea typeface="Raleway"/>
                <a:cs typeface="Raleway"/>
                <a:sym typeface="Raleway"/>
              </a:rPr>
              <a:t>Manually entered data</a:t>
            </a:r>
            <a:endParaRPr>
              <a:latin typeface="Raleway"/>
              <a:ea typeface="Raleway"/>
              <a:cs typeface="Raleway"/>
              <a:sym typeface="Raleway"/>
            </a:endParaRPr>
          </a:p>
        </p:txBody>
      </p:sp>
      <p:cxnSp>
        <p:nvCxnSpPr>
          <p:cNvPr id="309" name="Shape 309"/>
          <p:cNvCxnSpPr>
            <a:stCxn id="305" idx="3"/>
          </p:cNvCxnSpPr>
          <p:nvPr/>
        </p:nvCxnSpPr>
        <p:spPr>
          <a:xfrm>
            <a:off x="1432575" y="2649625"/>
            <a:ext cx="417300" cy="375000"/>
          </a:xfrm>
          <a:prstGeom prst="bentConnector3">
            <a:avLst>
              <a:gd fmla="val 50000" name="adj1"/>
            </a:avLst>
          </a:prstGeom>
          <a:noFill/>
          <a:ln cap="flat" cmpd="sng" w="9525">
            <a:solidFill>
              <a:schemeClr val="dk2"/>
            </a:solidFill>
            <a:prstDash val="solid"/>
            <a:round/>
            <a:headEnd len="med" w="med" type="none"/>
            <a:tailEnd len="med" w="med" type="triangle"/>
          </a:ln>
        </p:spPr>
      </p:cxnSp>
      <p:cxnSp>
        <p:nvCxnSpPr>
          <p:cNvPr id="310" name="Shape 310"/>
          <p:cNvCxnSpPr>
            <a:stCxn id="307" idx="3"/>
            <a:endCxn id="301" idx="1"/>
          </p:cNvCxnSpPr>
          <p:nvPr/>
        </p:nvCxnSpPr>
        <p:spPr>
          <a:xfrm>
            <a:off x="1466475" y="3429000"/>
            <a:ext cx="386700" cy="215700"/>
          </a:xfrm>
          <a:prstGeom prst="bentConnector3">
            <a:avLst>
              <a:gd fmla="val 49982" name="adj1"/>
            </a:avLst>
          </a:prstGeom>
          <a:noFill/>
          <a:ln cap="flat" cmpd="sng" w="9525">
            <a:solidFill>
              <a:schemeClr val="dk2"/>
            </a:solidFill>
            <a:prstDash val="solid"/>
            <a:round/>
            <a:headEnd len="med" w="med" type="none"/>
            <a:tailEnd len="med" w="med" type="triangle"/>
          </a:ln>
        </p:spPr>
      </p:cxnSp>
      <p:cxnSp>
        <p:nvCxnSpPr>
          <p:cNvPr id="311" name="Shape 311"/>
          <p:cNvCxnSpPr>
            <a:stCxn id="308" idx="3"/>
          </p:cNvCxnSpPr>
          <p:nvPr/>
        </p:nvCxnSpPr>
        <p:spPr>
          <a:xfrm>
            <a:off x="1466475" y="4161988"/>
            <a:ext cx="404100" cy="125400"/>
          </a:xfrm>
          <a:prstGeom prst="bentConnector3">
            <a:avLst>
              <a:gd fmla="val 50000" name="adj1"/>
            </a:avLst>
          </a:prstGeom>
          <a:noFill/>
          <a:ln cap="flat" cmpd="sng" w="9525">
            <a:solidFill>
              <a:schemeClr val="dk2"/>
            </a:solidFill>
            <a:prstDash val="solid"/>
            <a:round/>
            <a:headEnd len="med" w="med" type="none"/>
            <a:tailEnd len="med" w="med" type="triangle"/>
          </a:ln>
        </p:spPr>
      </p:cxnSp>
      <p:cxnSp>
        <p:nvCxnSpPr>
          <p:cNvPr id="312" name="Shape 312"/>
          <p:cNvCxnSpPr>
            <a:stCxn id="306" idx="3"/>
          </p:cNvCxnSpPr>
          <p:nvPr/>
        </p:nvCxnSpPr>
        <p:spPr>
          <a:xfrm flipH="1" rot="10800000">
            <a:off x="1432575" y="4630100"/>
            <a:ext cx="417300" cy="264900"/>
          </a:xfrm>
          <a:prstGeom prst="bentConnector3">
            <a:avLst>
              <a:gd fmla="val 50000" name="adj1"/>
            </a:avLst>
          </a:prstGeom>
          <a:noFill/>
          <a:ln cap="flat" cmpd="sng" w="9525">
            <a:solidFill>
              <a:schemeClr val="dk2"/>
            </a:solidFill>
            <a:prstDash val="solid"/>
            <a:round/>
            <a:headEnd len="med" w="med" type="none"/>
            <a:tailEnd len="med" w="med" type="triangle"/>
          </a:ln>
        </p:spPr>
      </p:cxnSp>
      <p:sp>
        <p:nvSpPr>
          <p:cNvPr id="313" name="Shape 313"/>
          <p:cNvSpPr txBox="1"/>
          <p:nvPr/>
        </p:nvSpPr>
        <p:spPr>
          <a:xfrm>
            <a:off x="2261775" y="1338625"/>
            <a:ext cx="2097300" cy="793200"/>
          </a:xfrm>
          <a:prstGeom prst="rect">
            <a:avLst/>
          </a:prstGeom>
          <a:noFill/>
          <a:ln cap="flat" cmpd="sng" w="38100">
            <a:solidFill>
              <a:srgbClr val="666666"/>
            </a:solidFill>
            <a:prstDash val="dashDot"/>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1800">
                <a:solidFill>
                  <a:srgbClr val="666666"/>
                </a:solidFill>
                <a:latin typeface="Raleway"/>
                <a:ea typeface="Raleway"/>
                <a:cs typeface="Raleway"/>
                <a:sym typeface="Raleway"/>
              </a:rPr>
              <a:t>VTechData</a:t>
            </a:r>
            <a:endParaRPr b="1" sz="1800">
              <a:solidFill>
                <a:srgbClr val="666666"/>
              </a:solidFill>
              <a:latin typeface="Raleway"/>
              <a:ea typeface="Raleway"/>
              <a:cs typeface="Raleway"/>
              <a:sym typeface="Raleway"/>
            </a:endParaRPr>
          </a:p>
          <a:p>
            <a:pPr indent="0" lvl="0" marL="0" rtl="0" algn="ctr">
              <a:spcBef>
                <a:spcPts val="0"/>
              </a:spcBef>
              <a:spcAft>
                <a:spcPts val="0"/>
              </a:spcAft>
              <a:buNone/>
            </a:pPr>
            <a:r>
              <a:rPr b="1" lang="cs" sz="1800">
                <a:solidFill>
                  <a:srgbClr val="666666"/>
                </a:solidFill>
                <a:latin typeface="Raleway"/>
                <a:ea typeface="Raleway"/>
                <a:cs typeface="Raleway"/>
                <a:sym typeface="Raleway"/>
              </a:rPr>
              <a:t>Data Repository</a:t>
            </a:r>
            <a:endParaRPr b="1" sz="1800">
              <a:solidFill>
                <a:srgbClr val="666666"/>
              </a:solidFill>
              <a:latin typeface="Raleway"/>
              <a:ea typeface="Raleway"/>
              <a:cs typeface="Raleway"/>
              <a:sym typeface="Raleway"/>
            </a:endParaRPr>
          </a:p>
        </p:txBody>
      </p:sp>
      <p:cxnSp>
        <p:nvCxnSpPr>
          <p:cNvPr id="314" name="Shape 314"/>
          <p:cNvCxnSpPr>
            <a:stCxn id="313" idx="2"/>
            <a:endCxn id="301" idx="0"/>
          </p:cNvCxnSpPr>
          <p:nvPr/>
        </p:nvCxnSpPr>
        <p:spPr>
          <a:xfrm rot="5400000">
            <a:off x="2846775" y="2118775"/>
            <a:ext cx="450600" cy="476700"/>
          </a:xfrm>
          <a:prstGeom prst="bentConnector3">
            <a:avLst>
              <a:gd fmla="val 49986" name="adj1"/>
            </a:avLst>
          </a:prstGeom>
          <a:noFill/>
          <a:ln cap="flat" cmpd="sng" w="19050">
            <a:solidFill>
              <a:srgbClr val="000000"/>
            </a:solidFill>
            <a:prstDash val="solid"/>
            <a:round/>
            <a:headEnd len="med" w="med" type="triangle"/>
            <a:tailEnd len="med" w="med" type="triangle"/>
          </a:ln>
        </p:spPr>
      </p:cxnSp>
      <p:sp>
        <p:nvSpPr>
          <p:cNvPr id="315" name="Shape 315"/>
          <p:cNvSpPr txBox="1"/>
          <p:nvPr/>
        </p:nvSpPr>
        <p:spPr>
          <a:xfrm>
            <a:off x="4714950" y="792325"/>
            <a:ext cx="2032500" cy="690900"/>
          </a:xfrm>
          <a:prstGeom prst="rect">
            <a:avLst/>
          </a:prstGeom>
          <a:noFill/>
          <a:ln cap="flat" cmpd="sng" w="28575">
            <a:solidFill>
              <a:srgbClr val="0000FF"/>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1800">
                <a:solidFill>
                  <a:srgbClr val="0000FF"/>
                </a:solidFill>
                <a:latin typeface="Raleway"/>
                <a:ea typeface="Raleway"/>
                <a:cs typeface="Raleway"/>
                <a:sym typeface="Raleway"/>
              </a:rPr>
              <a:t>Open Science Framework</a:t>
            </a:r>
            <a:endParaRPr b="1" sz="1800">
              <a:solidFill>
                <a:srgbClr val="0000FF"/>
              </a:solidFill>
              <a:latin typeface="Raleway"/>
              <a:ea typeface="Raleway"/>
              <a:cs typeface="Raleway"/>
              <a:sym typeface="Raleway"/>
            </a:endParaRPr>
          </a:p>
        </p:txBody>
      </p:sp>
      <p:cxnSp>
        <p:nvCxnSpPr>
          <p:cNvPr id="316" name="Shape 316"/>
          <p:cNvCxnSpPr>
            <a:stCxn id="315" idx="1"/>
            <a:endCxn id="313" idx="3"/>
          </p:cNvCxnSpPr>
          <p:nvPr/>
        </p:nvCxnSpPr>
        <p:spPr>
          <a:xfrm flipH="1">
            <a:off x="4359150" y="1137775"/>
            <a:ext cx="355800" cy="597600"/>
          </a:xfrm>
          <a:prstGeom prst="bentConnector3">
            <a:avLst>
              <a:gd fmla="val 50011" name="adj1"/>
            </a:avLst>
          </a:prstGeom>
          <a:noFill/>
          <a:ln cap="flat" cmpd="sng" w="19050">
            <a:solidFill>
              <a:srgbClr val="0000FF"/>
            </a:solidFill>
            <a:prstDash val="solid"/>
            <a:round/>
            <a:headEnd len="med" w="med" type="triangle"/>
            <a:tailEnd len="med" w="med" type="triangle"/>
          </a:ln>
        </p:spPr>
      </p:cxnSp>
      <p:sp>
        <p:nvSpPr>
          <p:cNvPr id="317" name="Shape 317"/>
          <p:cNvSpPr txBox="1"/>
          <p:nvPr/>
        </p:nvSpPr>
        <p:spPr>
          <a:xfrm>
            <a:off x="3573375" y="5269725"/>
            <a:ext cx="2862000" cy="450600"/>
          </a:xfrm>
          <a:prstGeom prst="rect">
            <a:avLst/>
          </a:prstGeom>
          <a:noFill/>
          <a:ln cap="flat" cmpd="sng" w="28575">
            <a:solidFill>
              <a:srgbClr val="FF9900"/>
            </a:solidFill>
            <a:prstDash val="lgDashDot"/>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sz="1800">
                <a:solidFill>
                  <a:srgbClr val="FF9900"/>
                </a:solidFill>
                <a:latin typeface="Raleway"/>
                <a:ea typeface="Raleway"/>
                <a:cs typeface="Raleway"/>
                <a:sym typeface="Raleway"/>
              </a:rPr>
              <a:t>Departmental Websites</a:t>
            </a:r>
            <a:r>
              <a:rPr lang="cs" sz="1800">
                <a:solidFill>
                  <a:srgbClr val="6D9EEB"/>
                </a:solidFill>
                <a:latin typeface="Raleway"/>
                <a:ea typeface="Raleway"/>
                <a:cs typeface="Raleway"/>
                <a:sym typeface="Raleway"/>
              </a:rPr>
              <a:t> </a:t>
            </a:r>
            <a:endParaRPr sz="1800">
              <a:solidFill>
                <a:srgbClr val="6D9EEB"/>
              </a:solidFill>
              <a:latin typeface="Raleway"/>
              <a:ea typeface="Raleway"/>
              <a:cs typeface="Raleway"/>
              <a:sym typeface="Raleway"/>
            </a:endParaRPr>
          </a:p>
          <a:p>
            <a:pPr indent="0" lvl="0" marL="0" rtl="0">
              <a:spcBef>
                <a:spcPts val="0"/>
              </a:spcBef>
              <a:spcAft>
                <a:spcPts val="0"/>
              </a:spcAft>
              <a:buNone/>
            </a:pPr>
            <a:r>
              <a:t/>
            </a:r>
            <a:endParaRPr sz="1800">
              <a:solidFill>
                <a:srgbClr val="6D9EEB"/>
              </a:solidFill>
              <a:latin typeface="Raleway"/>
              <a:ea typeface="Raleway"/>
              <a:cs typeface="Raleway"/>
              <a:sym typeface="Raleway"/>
            </a:endParaRPr>
          </a:p>
        </p:txBody>
      </p:sp>
      <p:cxnSp>
        <p:nvCxnSpPr>
          <p:cNvPr id="318" name="Shape 318"/>
          <p:cNvCxnSpPr>
            <a:stCxn id="303" idx="2"/>
            <a:endCxn id="317" idx="0"/>
          </p:cNvCxnSpPr>
          <p:nvPr/>
        </p:nvCxnSpPr>
        <p:spPr>
          <a:xfrm rot="5400000">
            <a:off x="4682363" y="4532850"/>
            <a:ext cx="1058700" cy="414900"/>
          </a:xfrm>
          <a:prstGeom prst="bentConnector3">
            <a:avLst>
              <a:gd fmla="val 50004" name="adj1"/>
            </a:avLst>
          </a:prstGeom>
          <a:noFill/>
          <a:ln cap="flat" cmpd="sng" w="19050">
            <a:solidFill>
              <a:srgbClr val="FF9900"/>
            </a:solidFill>
            <a:prstDash val="solid"/>
            <a:round/>
            <a:headEnd len="med" w="med" type="none"/>
            <a:tailEnd len="med" w="med" type="triangle"/>
          </a:ln>
        </p:spPr>
      </p:cxnSp>
      <p:cxnSp>
        <p:nvCxnSpPr>
          <p:cNvPr id="319" name="Shape 319"/>
          <p:cNvCxnSpPr>
            <a:stCxn id="302" idx="3"/>
          </p:cNvCxnSpPr>
          <p:nvPr/>
        </p:nvCxnSpPr>
        <p:spPr>
          <a:xfrm>
            <a:off x="1905900" y="1483225"/>
            <a:ext cx="188100" cy="1087800"/>
          </a:xfrm>
          <a:prstGeom prst="bentConnector2">
            <a:avLst/>
          </a:prstGeom>
          <a:noFill/>
          <a:ln cap="flat" cmpd="sng" w="9525">
            <a:solidFill>
              <a:srgbClr val="000000"/>
            </a:solidFill>
            <a:prstDash val="solid"/>
            <a:round/>
            <a:headEnd len="med" w="med" type="triangle"/>
            <a:tailEnd len="med" w="med" type="triangle"/>
          </a:ln>
        </p:spPr>
      </p:cxnSp>
      <p:sp>
        <p:nvSpPr>
          <p:cNvPr id="320" name="Shape 320"/>
          <p:cNvSpPr txBox="1"/>
          <p:nvPr/>
        </p:nvSpPr>
        <p:spPr>
          <a:xfrm>
            <a:off x="7243225" y="3361700"/>
            <a:ext cx="1594200" cy="565800"/>
          </a:xfrm>
          <a:prstGeom prst="rect">
            <a:avLst/>
          </a:prstGeom>
          <a:noFill/>
          <a:ln cap="flat" cmpd="sng" w="28575">
            <a:solidFill>
              <a:srgbClr val="FF9900"/>
            </a:solidFill>
            <a:prstDash val="lgDashDot"/>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b="1" lang="cs" sz="1800">
                <a:solidFill>
                  <a:srgbClr val="FF9900"/>
                </a:solidFill>
                <a:latin typeface="Raleway"/>
                <a:ea typeface="Raleway"/>
                <a:cs typeface="Raleway"/>
                <a:sym typeface="Raleway"/>
              </a:rPr>
              <a:t>Other VIVOs, </a:t>
            </a:r>
            <a:endParaRPr b="1" sz="1800">
              <a:solidFill>
                <a:srgbClr val="FF9900"/>
              </a:solidFill>
              <a:latin typeface="Raleway"/>
              <a:ea typeface="Raleway"/>
              <a:cs typeface="Raleway"/>
              <a:sym typeface="Raleway"/>
            </a:endParaRPr>
          </a:p>
          <a:p>
            <a:pPr indent="0" lvl="0" marL="0" rtl="0">
              <a:spcBef>
                <a:spcPts val="0"/>
              </a:spcBef>
              <a:spcAft>
                <a:spcPts val="0"/>
              </a:spcAft>
              <a:buNone/>
            </a:pPr>
            <a:r>
              <a:t/>
            </a:r>
            <a:endParaRPr sz="1800">
              <a:solidFill>
                <a:srgbClr val="6D9EEB"/>
              </a:solidFill>
              <a:latin typeface="Raleway"/>
              <a:ea typeface="Raleway"/>
              <a:cs typeface="Raleway"/>
              <a:sym typeface="Raleway"/>
            </a:endParaRPr>
          </a:p>
        </p:txBody>
      </p:sp>
      <p:cxnSp>
        <p:nvCxnSpPr>
          <p:cNvPr id="321" name="Shape 321"/>
          <p:cNvCxnSpPr>
            <a:stCxn id="303" idx="3"/>
            <a:endCxn id="320" idx="1"/>
          </p:cNvCxnSpPr>
          <p:nvPr/>
        </p:nvCxnSpPr>
        <p:spPr>
          <a:xfrm flipH="1" rot="10800000">
            <a:off x="6435413" y="3644700"/>
            <a:ext cx="807900" cy="141000"/>
          </a:xfrm>
          <a:prstGeom prst="bentConnector3">
            <a:avLst>
              <a:gd fmla="val 49995" name="adj1"/>
            </a:avLst>
          </a:prstGeom>
          <a:noFill/>
          <a:ln cap="flat" cmpd="sng" w="19050">
            <a:solidFill>
              <a:srgbClr val="FF9900"/>
            </a:solidFill>
            <a:prstDash val="solid"/>
            <a:round/>
            <a:headEnd len="med" w="med" type="none"/>
            <a:tailEnd len="med" w="med" type="triangle"/>
          </a:ln>
        </p:spPr>
      </p:cxnSp>
      <p:sp>
        <p:nvSpPr>
          <p:cNvPr id="322" name="Shape 322"/>
          <p:cNvSpPr txBox="1"/>
          <p:nvPr/>
        </p:nvSpPr>
        <p:spPr>
          <a:xfrm>
            <a:off x="4977388" y="1880325"/>
            <a:ext cx="1386300" cy="1087800"/>
          </a:xfrm>
          <a:prstGeom prst="rect">
            <a:avLst/>
          </a:prstGeom>
          <a:noFill/>
          <a:ln cap="flat" cmpd="sng" w="28575">
            <a:solidFill>
              <a:srgbClr val="0000FF"/>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1800">
                <a:solidFill>
                  <a:srgbClr val="0000FF"/>
                </a:solidFill>
                <a:latin typeface="Raleway"/>
                <a:ea typeface="Raleway"/>
                <a:cs typeface="Raleway"/>
                <a:sym typeface="Raleway"/>
              </a:rPr>
              <a:t>Electronic Lab Notebooks</a:t>
            </a:r>
            <a:endParaRPr b="1" sz="1800">
              <a:solidFill>
                <a:srgbClr val="0000FF"/>
              </a:solidFill>
              <a:latin typeface="Raleway"/>
              <a:ea typeface="Raleway"/>
              <a:cs typeface="Raleway"/>
              <a:sym typeface="Raleway"/>
            </a:endParaRPr>
          </a:p>
        </p:txBody>
      </p:sp>
      <p:cxnSp>
        <p:nvCxnSpPr>
          <p:cNvPr id="323" name="Shape 323"/>
          <p:cNvCxnSpPr>
            <a:stCxn id="322" idx="1"/>
          </p:cNvCxnSpPr>
          <p:nvPr/>
        </p:nvCxnSpPr>
        <p:spPr>
          <a:xfrm rot="10800000">
            <a:off x="4223188" y="2119725"/>
            <a:ext cx="754200" cy="304500"/>
          </a:xfrm>
          <a:prstGeom prst="bentConnector3">
            <a:avLst>
              <a:gd fmla="val 50000" name="adj1"/>
            </a:avLst>
          </a:prstGeom>
          <a:noFill/>
          <a:ln cap="flat" cmpd="sng" w="19050">
            <a:solidFill>
              <a:srgbClr val="0000FF"/>
            </a:solidFill>
            <a:prstDash val="solid"/>
            <a:round/>
            <a:headEnd len="med" w="med" type="none"/>
            <a:tailEnd len="med" w="med" type="triangle"/>
          </a:ln>
        </p:spPr>
      </p:cxnSp>
      <p:sp>
        <p:nvSpPr>
          <p:cNvPr id="324" name="Shape 324"/>
          <p:cNvSpPr txBox="1"/>
          <p:nvPr/>
        </p:nvSpPr>
        <p:spPr>
          <a:xfrm>
            <a:off x="6884475" y="4573875"/>
            <a:ext cx="1801200" cy="1319700"/>
          </a:xfrm>
          <a:prstGeom prst="rect">
            <a:avLst/>
          </a:prstGeom>
          <a:noFill/>
          <a:ln cap="flat" cmpd="sng" w="28575">
            <a:solidFill>
              <a:srgbClr val="FF9900"/>
            </a:solidFill>
            <a:prstDash val="lgDashDot"/>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sz="1800">
                <a:solidFill>
                  <a:srgbClr val="FF9900"/>
                </a:solidFill>
                <a:latin typeface="Raleway"/>
                <a:ea typeface="Raleway"/>
                <a:cs typeface="Raleway"/>
                <a:sym typeface="Raleway"/>
              </a:rPr>
              <a:t>University Relations, Development, etc</a:t>
            </a:r>
            <a:endParaRPr sz="1800">
              <a:solidFill>
                <a:srgbClr val="FF9900"/>
              </a:solidFill>
              <a:latin typeface="Raleway"/>
              <a:ea typeface="Raleway"/>
              <a:cs typeface="Raleway"/>
              <a:sym typeface="Raleway"/>
            </a:endParaRPr>
          </a:p>
          <a:p>
            <a:pPr indent="0" lvl="0" marL="0" rtl="0">
              <a:spcBef>
                <a:spcPts val="0"/>
              </a:spcBef>
              <a:spcAft>
                <a:spcPts val="0"/>
              </a:spcAft>
              <a:buNone/>
            </a:pPr>
            <a:r>
              <a:t/>
            </a:r>
            <a:endParaRPr sz="1800">
              <a:solidFill>
                <a:srgbClr val="6D9EEB"/>
              </a:solidFill>
              <a:latin typeface="Raleway"/>
              <a:ea typeface="Raleway"/>
              <a:cs typeface="Raleway"/>
              <a:sym typeface="Raleway"/>
            </a:endParaRPr>
          </a:p>
        </p:txBody>
      </p:sp>
      <p:cxnSp>
        <p:nvCxnSpPr>
          <p:cNvPr id="325" name="Shape 325"/>
          <p:cNvCxnSpPr>
            <a:stCxn id="324" idx="1"/>
            <a:endCxn id="303" idx="3"/>
          </p:cNvCxnSpPr>
          <p:nvPr/>
        </p:nvCxnSpPr>
        <p:spPr>
          <a:xfrm rot="10800000">
            <a:off x="6435375" y="3785625"/>
            <a:ext cx="449100" cy="1448100"/>
          </a:xfrm>
          <a:prstGeom prst="bentConnector3">
            <a:avLst>
              <a:gd fmla="val 49996" name="adj1"/>
            </a:avLst>
          </a:prstGeom>
          <a:noFill/>
          <a:ln cap="flat" cmpd="sng" w="19050">
            <a:solidFill>
              <a:srgbClr val="FF9900"/>
            </a:solidFill>
            <a:prstDash val="solid"/>
            <a:round/>
            <a:headEnd len="med" w="med" type="triangle"/>
            <a:tailEnd len="med" w="med" type="none"/>
          </a:ln>
        </p:spPr>
      </p:cxnSp>
      <p:sp>
        <p:nvSpPr>
          <p:cNvPr id="326" name="Shape 326"/>
          <p:cNvSpPr txBox="1"/>
          <p:nvPr/>
        </p:nvSpPr>
        <p:spPr>
          <a:xfrm>
            <a:off x="7385350" y="797525"/>
            <a:ext cx="1713000" cy="14481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cs" sz="1800">
                <a:solidFill>
                  <a:srgbClr val="FF00FF"/>
                </a:solidFill>
                <a:latin typeface="Raleway"/>
                <a:ea typeface="Raleway"/>
                <a:cs typeface="Raleway"/>
                <a:sym typeface="Raleway"/>
              </a:rPr>
              <a:t>Connecting </a:t>
            </a:r>
            <a:r>
              <a:rPr b="1" lang="cs" sz="1800">
                <a:solidFill>
                  <a:srgbClr val="FF00FF"/>
                </a:solidFill>
                <a:latin typeface="Raleway"/>
                <a:ea typeface="Raleway"/>
                <a:cs typeface="Raleway"/>
                <a:sym typeface="Raleway"/>
              </a:rPr>
              <a:t>RIS to active research environments</a:t>
            </a:r>
            <a:endParaRPr b="1" sz="1800">
              <a:solidFill>
                <a:srgbClr val="FF00FF"/>
              </a:solidFill>
              <a:latin typeface="Raleway"/>
              <a:ea typeface="Raleway"/>
              <a:cs typeface="Raleway"/>
              <a:sym typeface="Raleway"/>
            </a:endParaRPr>
          </a:p>
        </p:txBody>
      </p:sp>
      <p:sp>
        <p:nvSpPr>
          <p:cNvPr id="327" name="Shape 327"/>
          <p:cNvSpPr txBox="1"/>
          <p:nvPr/>
        </p:nvSpPr>
        <p:spPr>
          <a:xfrm>
            <a:off x="104700" y="58175"/>
            <a:ext cx="8655300" cy="5235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cs" sz="2400">
                <a:solidFill>
                  <a:srgbClr val="FFFFFF"/>
                </a:solidFill>
                <a:latin typeface="Raleway"/>
                <a:ea typeface="Raleway"/>
                <a:cs typeface="Raleway"/>
                <a:sym typeface="Raleway"/>
              </a:rPr>
              <a:t>Integrating the RIS Environment</a:t>
            </a:r>
            <a:endParaRPr b="1" sz="2400">
              <a:solidFill>
                <a:srgbClr val="FFFFFF"/>
              </a:solidFill>
              <a:latin typeface="Raleway"/>
              <a:ea typeface="Raleway"/>
              <a:cs typeface="Raleway"/>
              <a:sym typeface="Raleway"/>
            </a:endParaRPr>
          </a:p>
        </p:txBody>
      </p:sp>
      <p:sp>
        <p:nvSpPr>
          <p:cNvPr id="328" name="Shape 328"/>
          <p:cNvSpPr txBox="1"/>
          <p:nvPr/>
        </p:nvSpPr>
        <p:spPr>
          <a:xfrm>
            <a:off x="267925" y="5208775"/>
            <a:ext cx="3305400" cy="793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cs" sz="1800">
                <a:solidFill>
                  <a:srgbClr val="6AA84F"/>
                </a:solidFill>
                <a:latin typeface="Raleway"/>
                <a:ea typeface="Raleway"/>
                <a:cs typeface="Raleway"/>
                <a:sym typeface="Raleway"/>
              </a:rPr>
              <a:t>Trusted data for news stories, discovery expertise, data visualizations</a:t>
            </a:r>
            <a:endParaRPr b="1" sz="1800">
              <a:solidFill>
                <a:srgbClr val="6AA84F"/>
              </a:solidFill>
              <a:latin typeface="Raleway"/>
              <a:ea typeface="Raleway"/>
              <a:cs typeface="Raleway"/>
              <a:sym typeface="Raleway"/>
            </a:endParaRPr>
          </a:p>
        </p:txBody>
      </p:sp>
      <p:sp>
        <p:nvSpPr>
          <p:cNvPr id="329" name="Shape 329"/>
          <p:cNvSpPr txBox="1"/>
          <p:nvPr/>
        </p:nvSpPr>
        <p:spPr>
          <a:xfrm>
            <a:off x="6435425" y="1569300"/>
            <a:ext cx="917700" cy="450600"/>
          </a:xfrm>
          <a:prstGeom prst="rect">
            <a:avLst/>
          </a:prstGeom>
          <a:noFill/>
          <a:ln cap="flat" cmpd="sng" w="28575">
            <a:solidFill>
              <a:srgbClr val="0000FF"/>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1800">
                <a:solidFill>
                  <a:srgbClr val="0000FF"/>
                </a:solidFill>
                <a:latin typeface="Raleway"/>
                <a:ea typeface="Raleway"/>
                <a:cs typeface="Raleway"/>
                <a:sym typeface="Raleway"/>
              </a:rPr>
              <a:t>HPC</a:t>
            </a:r>
            <a:endParaRPr b="1" sz="1800">
              <a:solidFill>
                <a:srgbClr val="0000FF"/>
              </a:solidFill>
              <a:latin typeface="Raleway"/>
              <a:ea typeface="Raleway"/>
              <a:cs typeface="Raleway"/>
              <a:sym typeface="Raleway"/>
            </a:endParaRPr>
          </a:p>
        </p:txBody>
      </p:sp>
      <p:cxnSp>
        <p:nvCxnSpPr>
          <p:cNvPr id="330" name="Shape 330"/>
          <p:cNvCxnSpPr>
            <a:stCxn id="313" idx="3"/>
            <a:endCxn id="329" idx="1"/>
          </p:cNvCxnSpPr>
          <p:nvPr/>
        </p:nvCxnSpPr>
        <p:spPr>
          <a:xfrm>
            <a:off x="4359075" y="1735225"/>
            <a:ext cx="2076300" cy="59400"/>
          </a:xfrm>
          <a:prstGeom prst="bentConnector3">
            <a:avLst>
              <a:gd fmla="val 50001" name="adj1"/>
            </a:avLst>
          </a:prstGeom>
          <a:noFill/>
          <a:ln cap="flat" cmpd="sng" w="19050">
            <a:solidFill>
              <a:srgbClr val="1155CC"/>
            </a:solidFill>
            <a:prstDash val="solid"/>
            <a:round/>
            <a:headEnd len="med" w="med" type="none"/>
            <a:tailEnd len="med" w="med" type="none"/>
          </a:ln>
        </p:spPr>
      </p:cxn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4" name="Shape 334"/>
        <p:cNvGrpSpPr/>
        <p:nvPr/>
      </p:nvGrpSpPr>
      <p:grpSpPr>
        <a:xfrm>
          <a:off x="0" y="0"/>
          <a:ext cx="0" cy="0"/>
          <a:chOff x="0" y="0"/>
          <a:chExt cx="0" cy="0"/>
        </a:xfrm>
      </p:grpSpPr>
      <p:sp>
        <p:nvSpPr>
          <p:cNvPr id="335" name="Shape 335"/>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336" name="Shape 336"/>
          <p:cNvSpPr txBox="1"/>
          <p:nvPr>
            <p:ph type="title"/>
          </p:nvPr>
        </p:nvSpPr>
        <p:spPr>
          <a:xfrm>
            <a:off x="311700" y="888125"/>
            <a:ext cx="8520600" cy="501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2400">
              <a:solidFill>
                <a:srgbClr val="000000"/>
              </a:solidFill>
            </a:endParaRPr>
          </a:p>
          <a:p>
            <a:pPr indent="0" lvl="0" marL="0" rtl="0" algn="l">
              <a:lnSpc>
                <a:spcPct val="115000"/>
              </a:lnSpc>
              <a:spcBef>
                <a:spcPts val="0"/>
              </a:spcBef>
              <a:spcAft>
                <a:spcPts val="0"/>
              </a:spcAft>
              <a:buNone/>
            </a:pPr>
            <a:r>
              <a:rPr lang="cs" sz="2400">
                <a:solidFill>
                  <a:srgbClr val="000000"/>
                </a:solidFill>
              </a:rPr>
              <a:t>Production &amp; Outreach</a:t>
            </a:r>
            <a:endParaRPr sz="2400">
              <a:solidFill>
                <a:srgbClr val="000000"/>
              </a:solidFill>
            </a:endParaRPr>
          </a:p>
          <a:p>
            <a:pPr indent="-381000" lvl="0" marL="457200" rtl="0" algn="l">
              <a:lnSpc>
                <a:spcPct val="115000"/>
              </a:lnSpc>
              <a:spcBef>
                <a:spcPts val="0"/>
              </a:spcBef>
              <a:spcAft>
                <a:spcPts val="0"/>
              </a:spcAft>
              <a:buClr>
                <a:srgbClr val="000000"/>
              </a:buClr>
              <a:buSzPts val="2400"/>
              <a:buChar char="●"/>
            </a:pPr>
            <a:r>
              <a:rPr lang="cs" sz="2400">
                <a:solidFill>
                  <a:srgbClr val="000000"/>
                </a:solidFill>
              </a:rPr>
              <a:t>Policies for transfer of data between systems</a:t>
            </a:r>
            <a:endParaRPr sz="2400">
              <a:solidFill>
                <a:srgbClr val="000000"/>
              </a:solidFill>
            </a:endParaRPr>
          </a:p>
          <a:p>
            <a:pPr indent="-381000" lvl="1" marL="914400" rtl="0" algn="l">
              <a:lnSpc>
                <a:spcPct val="115000"/>
              </a:lnSpc>
              <a:spcBef>
                <a:spcPts val="0"/>
              </a:spcBef>
              <a:spcAft>
                <a:spcPts val="0"/>
              </a:spcAft>
              <a:buClr>
                <a:srgbClr val="000000"/>
              </a:buClr>
              <a:buSzPts val="2400"/>
              <a:buChar char="○"/>
            </a:pPr>
            <a:r>
              <a:rPr lang="cs" sz="2400">
                <a:solidFill>
                  <a:srgbClr val="000000"/>
                </a:solidFill>
              </a:rPr>
              <a:t>MOUs</a:t>
            </a:r>
            <a:endParaRPr sz="2400">
              <a:solidFill>
                <a:srgbClr val="000000"/>
              </a:solidFill>
            </a:endParaRPr>
          </a:p>
          <a:p>
            <a:pPr indent="-381000" lvl="0" marL="457200" rtl="0" algn="l">
              <a:lnSpc>
                <a:spcPct val="115000"/>
              </a:lnSpc>
              <a:spcBef>
                <a:spcPts val="0"/>
              </a:spcBef>
              <a:spcAft>
                <a:spcPts val="0"/>
              </a:spcAft>
              <a:buClr>
                <a:srgbClr val="000000"/>
              </a:buClr>
              <a:buSzPts val="2400"/>
              <a:buChar char="●"/>
            </a:pPr>
            <a:r>
              <a:rPr lang="cs" sz="2400">
                <a:solidFill>
                  <a:srgbClr val="000000"/>
                </a:solidFill>
              </a:rPr>
              <a:t>New ways of measuring the value-add of systems</a:t>
            </a:r>
            <a:endParaRPr sz="2400">
              <a:solidFill>
                <a:srgbClr val="000000"/>
              </a:solidFill>
            </a:endParaRPr>
          </a:p>
          <a:p>
            <a:pPr indent="-381000" lvl="0" marL="457200" rtl="0" algn="l">
              <a:lnSpc>
                <a:spcPct val="115000"/>
              </a:lnSpc>
              <a:spcBef>
                <a:spcPts val="0"/>
              </a:spcBef>
              <a:spcAft>
                <a:spcPts val="0"/>
              </a:spcAft>
              <a:buClr>
                <a:srgbClr val="000000"/>
              </a:buClr>
              <a:buSzPts val="2400"/>
              <a:buChar char="●"/>
            </a:pPr>
            <a:r>
              <a:rPr lang="cs" sz="2400">
                <a:solidFill>
                  <a:srgbClr val="000000"/>
                </a:solidFill>
              </a:rPr>
              <a:t>New ways of embedding systems where users are</a:t>
            </a:r>
            <a:endParaRPr sz="2400">
              <a:solidFill>
                <a:srgbClr val="000000"/>
              </a:solidFill>
            </a:endParaRPr>
          </a:p>
          <a:p>
            <a:pPr indent="-381000" lvl="0" marL="457200" rtl="0" algn="l">
              <a:lnSpc>
                <a:spcPct val="115000"/>
              </a:lnSpc>
              <a:spcBef>
                <a:spcPts val="0"/>
              </a:spcBef>
              <a:spcAft>
                <a:spcPts val="0"/>
              </a:spcAft>
              <a:buClr>
                <a:srgbClr val="000000"/>
              </a:buClr>
              <a:buSzPts val="2400"/>
              <a:buChar char="●"/>
            </a:pPr>
            <a:r>
              <a:rPr lang="cs" sz="2400">
                <a:solidFill>
                  <a:srgbClr val="000000"/>
                </a:solidFill>
              </a:rPr>
              <a:t>Upgrades, new integrations, changes</a:t>
            </a:r>
            <a:endParaRPr sz="2400">
              <a:solidFill>
                <a:srgbClr val="000000"/>
              </a:solidFill>
            </a:endParaRPr>
          </a:p>
          <a:p>
            <a:pPr indent="-381000" lvl="0" marL="457200" rtl="0" algn="l">
              <a:lnSpc>
                <a:spcPct val="115000"/>
              </a:lnSpc>
              <a:spcBef>
                <a:spcPts val="0"/>
              </a:spcBef>
              <a:spcAft>
                <a:spcPts val="0"/>
              </a:spcAft>
              <a:buClr>
                <a:srgbClr val="000000"/>
              </a:buClr>
              <a:buSzPts val="2400"/>
              <a:buChar char="●"/>
            </a:pPr>
            <a:r>
              <a:rPr lang="cs" sz="2400">
                <a:solidFill>
                  <a:srgbClr val="000000"/>
                </a:solidFill>
              </a:rPr>
              <a:t>Methods for reporting problems, reviewing feedback</a:t>
            </a:r>
            <a:endParaRPr sz="2400">
              <a:solidFill>
                <a:srgbClr val="000000"/>
              </a:solidFill>
            </a:endParaRPr>
          </a:p>
          <a:p>
            <a:pPr indent="0" lvl="0" marL="0" rtl="0" algn="l">
              <a:lnSpc>
                <a:spcPct val="115000"/>
              </a:lnSpc>
              <a:spcBef>
                <a:spcPts val="0"/>
              </a:spcBef>
              <a:spcAft>
                <a:spcPts val="0"/>
              </a:spcAft>
              <a:buNone/>
            </a:pPr>
            <a:r>
              <a:t/>
            </a:r>
            <a:endParaRPr sz="2400">
              <a:solidFill>
                <a:srgbClr val="000000"/>
              </a:solidFill>
            </a:endParaRPr>
          </a:p>
        </p:txBody>
      </p:sp>
      <p:sp>
        <p:nvSpPr>
          <p:cNvPr id="337" name="Shape 337"/>
          <p:cNvSpPr txBox="1"/>
          <p:nvPr/>
        </p:nvSpPr>
        <p:spPr>
          <a:xfrm>
            <a:off x="96150" y="48075"/>
            <a:ext cx="8860800" cy="5769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cs" sz="2400">
                <a:solidFill>
                  <a:srgbClr val="FFFFFF"/>
                </a:solidFill>
              </a:rPr>
              <a:t>Evolving Roles and Responsibilities</a:t>
            </a:r>
            <a:endParaRPr sz="2400">
              <a:solidFill>
                <a:srgbClr val="FFFFFF"/>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1" name="Shape 341"/>
        <p:cNvGrpSpPr/>
        <p:nvPr/>
      </p:nvGrpSpPr>
      <p:grpSpPr>
        <a:xfrm>
          <a:off x="0" y="0"/>
          <a:ext cx="0" cy="0"/>
          <a:chOff x="0" y="0"/>
          <a:chExt cx="0" cy="0"/>
        </a:xfrm>
      </p:grpSpPr>
      <p:sp>
        <p:nvSpPr>
          <p:cNvPr id="342" name="Shape 342"/>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343" name="Shape 343"/>
          <p:cNvSpPr txBox="1"/>
          <p:nvPr>
            <p:ph type="title"/>
          </p:nvPr>
        </p:nvSpPr>
        <p:spPr>
          <a:xfrm>
            <a:off x="311700" y="888125"/>
            <a:ext cx="8520600" cy="50103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r>
              <a:rPr lang="cs" sz="6000">
                <a:solidFill>
                  <a:srgbClr val="000000"/>
                </a:solidFill>
                <a:latin typeface="Raleway"/>
                <a:ea typeface="Raleway"/>
                <a:cs typeface="Raleway"/>
                <a:sym typeface="Raleway"/>
              </a:rPr>
              <a:t>Questions? </a:t>
            </a:r>
            <a:endParaRPr sz="6000">
              <a:solidFill>
                <a:srgbClr val="000000"/>
              </a:solidFill>
              <a:latin typeface="Raleway"/>
              <a:ea typeface="Raleway"/>
              <a:cs typeface="Raleway"/>
              <a:sym typeface="Raleway"/>
            </a:endParaRPr>
          </a:p>
          <a:p>
            <a:pPr indent="0" lvl="0" marL="0" rtl="0">
              <a:spcBef>
                <a:spcPts val="0"/>
              </a:spcBef>
              <a:spcAft>
                <a:spcPts val="0"/>
              </a:spcAft>
              <a:buNone/>
            </a:pPr>
            <a:r>
              <a:t/>
            </a:r>
            <a:endParaRPr sz="6000">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Shape 71"/>
          <p:cNvSpPr txBox="1"/>
          <p:nvPr>
            <p:ph idx="1" type="body"/>
          </p:nvPr>
        </p:nvSpPr>
        <p:spPr>
          <a:xfrm>
            <a:off x="311700" y="1536625"/>
            <a:ext cx="4016400" cy="4555200"/>
          </a:xfrm>
          <a:prstGeom prst="rect">
            <a:avLst/>
          </a:prstGeom>
        </p:spPr>
        <p:txBody>
          <a:bodyPr anchorCtr="0" anchor="t" bIns="91425" lIns="91425" spcFirstLastPara="1" rIns="91425" wrap="square" tIns="91425">
            <a:noAutofit/>
          </a:bodyPr>
          <a:lstStyle/>
          <a:p>
            <a:pPr indent="0" lvl="0" marL="0" rtl="0">
              <a:lnSpc>
                <a:spcPct val="100000"/>
              </a:lnSpc>
              <a:spcBef>
                <a:spcPts val="0"/>
              </a:spcBef>
              <a:spcAft>
                <a:spcPts val="0"/>
              </a:spcAft>
              <a:buClr>
                <a:schemeClr val="dk1"/>
              </a:buClr>
              <a:buSzPts val="1100"/>
              <a:buFont typeface="Arial"/>
              <a:buNone/>
            </a:pPr>
            <a:r>
              <a:rPr lang="cs" sz="4800">
                <a:solidFill>
                  <a:schemeClr val="dk1"/>
                </a:solidFill>
                <a:latin typeface="Raleway"/>
                <a:ea typeface="Raleway"/>
                <a:cs typeface="Raleway"/>
                <a:sym typeface="Raleway"/>
              </a:rPr>
              <a:t>Background and Current State</a:t>
            </a:r>
            <a:endParaRPr sz="4800">
              <a:solidFill>
                <a:schemeClr val="dk1"/>
              </a:solidFill>
              <a:latin typeface="Raleway"/>
              <a:ea typeface="Raleway"/>
              <a:cs typeface="Raleway"/>
              <a:sym typeface="Raleway"/>
            </a:endParaRPr>
          </a:p>
          <a:p>
            <a:pPr indent="0" lvl="0" marL="0">
              <a:spcBef>
                <a:spcPts val="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 name="Shape 75"/>
        <p:cNvGrpSpPr/>
        <p:nvPr/>
      </p:nvGrpSpPr>
      <p:grpSpPr>
        <a:xfrm>
          <a:off x="0" y="0"/>
          <a:ext cx="0" cy="0"/>
          <a:chOff x="0" y="0"/>
          <a:chExt cx="0" cy="0"/>
        </a:xfrm>
      </p:grpSpPr>
      <p:sp>
        <p:nvSpPr>
          <p:cNvPr id="76" name="Shape 76"/>
          <p:cNvSpPr txBox="1"/>
          <p:nvPr>
            <p:ph type="title"/>
          </p:nvPr>
        </p:nvSpPr>
        <p:spPr>
          <a:xfrm>
            <a:off x="293375" y="884325"/>
            <a:ext cx="7952400" cy="5323800"/>
          </a:xfrm>
          <a:prstGeom prst="rect">
            <a:avLst/>
          </a:prstGeom>
          <a:solidFill>
            <a:srgbClr val="FFFFFF">
              <a:alpha val="44310"/>
            </a:srgbClr>
          </a:solidFill>
        </p:spPr>
        <p:txBody>
          <a:bodyPr anchorCtr="0" anchor="t" bIns="91425" lIns="91425" spcFirstLastPara="1" rIns="91425" wrap="square" tIns="91425">
            <a:noAutofit/>
          </a:bodyPr>
          <a:lstStyle/>
          <a:p>
            <a:pPr indent="-457200" lvl="0" marL="457200" rtl="0" algn="l">
              <a:spcBef>
                <a:spcPts val="0"/>
              </a:spcBef>
              <a:spcAft>
                <a:spcPts val="0"/>
              </a:spcAft>
              <a:buClr>
                <a:srgbClr val="000000"/>
              </a:buClr>
              <a:buSzPts val="3600"/>
              <a:buChar char="➔"/>
            </a:pPr>
            <a:r>
              <a:rPr lang="cs">
                <a:solidFill>
                  <a:srgbClr val="000000"/>
                </a:solidFill>
              </a:rPr>
              <a:t>University Libraries</a:t>
            </a:r>
            <a:endParaRPr>
              <a:solidFill>
                <a:srgbClr val="000000"/>
              </a:solidFill>
            </a:endParaRPr>
          </a:p>
          <a:p>
            <a:pPr indent="0" lvl="0" marL="0" rtl="0" algn="l">
              <a:spcBef>
                <a:spcPts val="0"/>
              </a:spcBef>
              <a:spcAft>
                <a:spcPts val="0"/>
              </a:spcAft>
              <a:buNone/>
            </a:pPr>
            <a:r>
              <a:t/>
            </a:r>
            <a:endParaRPr>
              <a:solidFill>
                <a:srgbClr val="000000"/>
              </a:solidFill>
            </a:endParaRPr>
          </a:p>
          <a:p>
            <a:pPr indent="-457200" lvl="0" marL="457200" rtl="0" algn="l">
              <a:spcBef>
                <a:spcPts val="0"/>
              </a:spcBef>
              <a:spcAft>
                <a:spcPts val="0"/>
              </a:spcAft>
              <a:buClr>
                <a:srgbClr val="000000"/>
              </a:buClr>
              <a:buSzPts val="3600"/>
              <a:buChar char="➔"/>
            </a:pPr>
            <a:r>
              <a:rPr lang="cs">
                <a:solidFill>
                  <a:srgbClr val="000000"/>
                </a:solidFill>
              </a:rPr>
              <a:t>Provost’s Office</a:t>
            </a:r>
            <a:endParaRPr>
              <a:solidFill>
                <a:srgbClr val="000000"/>
              </a:solidFill>
            </a:endParaRPr>
          </a:p>
          <a:p>
            <a:pPr indent="0" lvl="0" marL="0" rtl="0" algn="l">
              <a:spcBef>
                <a:spcPts val="0"/>
              </a:spcBef>
              <a:spcAft>
                <a:spcPts val="0"/>
              </a:spcAft>
              <a:buNone/>
            </a:pPr>
            <a:r>
              <a:t/>
            </a:r>
            <a:endParaRPr>
              <a:solidFill>
                <a:srgbClr val="000000"/>
              </a:solidFill>
            </a:endParaRPr>
          </a:p>
          <a:p>
            <a:pPr indent="-457200" lvl="0" marL="457200" rtl="0" algn="l">
              <a:spcBef>
                <a:spcPts val="0"/>
              </a:spcBef>
              <a:spcAft>
                <a:spcPts val="0"/>
              </a:spcAft>
              <a:buClr>
                <a:srgbClr val="000000"/>
              </a:buClr>
              <a:buSzPts val="3600"/>
              <a:buChar char="➔"/>
            </a:pPr>
            <a:r>
              <a:rPr lang="cs">
                <a:solidFill>
                  <a:srgbClr val="000000"/>
                </a:solidFill>
              </a:rPr>
              <a:t>University IT</a:t>
            </a:r>
            <a:endParaRPr>
              <a:solidFill>
                <a:srgbClr val="000000"/>
              </a:solidFill>
            </a:endParaRPr>
          </a:p>
          <a:p>
            <a:pPr indent="0" lvl="0" marL="0" rtl="0" algn="l">
              <a:spcBef>
                <a:spcPts val="0"/>
              </a:spcBef>
              <a:spcAft>
                <a:spcPts val="0"/>
              </a:spcAft>
              <a:buNone/>
            </a:pPr>
            <a:r>
              <a:t/>
            </a:r>
            <a:endParaRPr>
              <a:solidFill>
                <a:srgbClr val="000000"/>
              </a:solidFill>
            </a:endParaRPr>
          </a:p>
          <a:p>
            <a:pPr indent="-457200" lvl="0" marL="457200" rtl="0" algn="l">
              <a:spcBef>
                <a:spcPts val="0"/>
              </a:spcBef>
              <a:spcAft>
                <a:spcPts val="0"/>
              </a:spcAft>
              <a:buClr>
                <a:srgbClr val="000000"/>
              </a:buClr>
              <a:buSzPts val="3600"/>
              <a:buChar char="➔"/>
            </a:pPr>
            <a:r>
              <a:rPr lang="cs">
                <a:solidFill>
                  <a:srgbClr val="000000"/>
                </a:solidFill>
              </a:rPr>
              <a:t>Office of Research</a:t>
            </a:r>
            <a:endParaRPr>
              <a:solidFill>
                <a:srgbClr val="000000"/>
              </a:solidFill>
            </a:endParaRPr>
          </a:p>
          <a:p>
            <a:pPr indent="0" lvl="0" marL="0" rtl="0" algn="l">
              <a:spcBef>
                <a:spcPts val="0"/>
              </a:spcBef>
              <a:spcAft>
                <a:spcPts val="0"/>
              </a:spcAft>
              <a:buNone/>
            </a:pPr>
            <a:r>
              <a:t/>
            </a:r>
            <a:endParaRPr>
              <a:solidFill>
                <a:srgbClr val="000000"/>
              </a:solidFill>
            </a:endParaRPr>
          </a:p>
          <a:p>
            <a:pPr indent="-457200" lvl="0" marL="457200" rtl="0" algn="l">
              <a:spcBef>
                <a:spcPts val="0"/>
              </a:spcBef>
              <a:spcAft>
                <a:spcPts val="0"/>
              </a:spcAft>
              <a:buClr>
                <a:srgbClr val="000000"/>
              </a:buClr>
              <a:buSzPts val="3600"/>
              <a:buChar char="➔"/>
            </a:pPr>
            <a:r>
              <a:rPr lang="cs">
                <a:solidFill>
                  <a:srgbClr val="000000"/>
                </a:solidFill>
              </a:rPr>
              <a:t>Departmental Support Staff</a:t>
            </a:r>
            <a:endParaRPr>
              <a:solidFill>
                <a:srgbClr val="000000"/>
              </a:solidFill>
            </a:endParaRPr>
          </a:p>
        </p:txBody>
      </p:sp>
      <p:sp>
        <p:nvSpPr>
          <p:cNvPr id="77" name="Shape 77"/>
          <p:cNvSpPr txBox="1"/>
          <p:nvPr/>
        </p:nvSpPr>
        <p:spPr>
          <a:xfrm>
            <a:off x="263875" y="-21025"/>
            <a:ext cx="8539500" cy="4782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cs" sz="3000">
                <a:solidFill>
                  <a:schemeClr val="lt1"/>
                </a:solidFill>
                <a:latin typeface="Raleway"/>
                <a:ea typeface="Raleway"/>
                <a:cs typeface="Raleway"/>
                <a:sym typeface="Raleway"/>
              </a:rPr>
              <a:t>Partnerships, Roles, Responsibilities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 name="Shape 81"/>
        <p:cNvGrpSpPr/>
        <p:nvPr/>
      </p:nvGrpSpPr>
      <p:grpSpPr>
        <a:xfrm>
          <a:off x="0" y="0"/>
          <a:ext cx="0" cy="0"/>
          <a:chOff x="0" y="0"/>
          <a:chExt cx="0" cy="0"/>
        </a:xfrm>
      </p:grpSpPr>
      <p:sp>
        <p:nvSpPr>
          <p:cNvPr id="82" name="Shape 82"/>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3" name="Shape 83"/>
          <p:cNvSpPr txBox="1"/>
          <p:nvPr/>
        </p:nvSpPr>
        <p:spPr>
          <a:xfrm>
            <a:off x="7024075" y="797525"/>
            <a:ext cx="2032500" cy="5338200"/>
          </a:xfrm>
          <a:prstGeom prst="rect">
            <a:avLst/>
          </a:prstGeom>
          <a:solidFill>
            <a:srgbClr val="FFFFFF"/>
          </a:solid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4" name="Shape 84"/>
          <p:cNvSpPr txBox="1"/>
          <p:nvPr>
            <p:ph type="title"/>
          </p:nvPr>
        </p:nvSpPr>
        <p:spPr>
          <a:xfrm>
            <a:off x="76075" y="86200"/>
            <a:ext cx="8520600" cy="52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cs" sz="3000">
                <a:solidFill>
                  <a:srgbClr val="FFFFFF"/>
                </a:solidFill>
              </a:rPr>
              <a:t>Scholarly Reporting Environment &amp; Data Flow</a:t>
            </a:r>
            <a:endParaRPr b="1" sz="3000">
              <a:solidFill>
                <a:srgbClr val="FFFFFF"/>
              </a:solidFill>
            </a:endParaRPr>
          </a:p>
        </p:txBody>
      </p:sp>
      <p:sp>
        <p:nvSpPr>
          <p:cNvPr id="85" name="Shape 85"/>
          <p:cNvSpPr txBox="1"/>
          <p:nvPr/>
        </p:nvSpPr>
        <p:spPr>
          <a:xfrm>
            <a:off x="3220300" y="2582275"/>
            <a:ext cx="1961400" cy="2124600"/>
          </a:xfrm>
          <a:prstGeom prst="rect">
            <a:avLst/>
          </a:prstGeom>
          <a:noFill/>
          <a:ln cap="flat" cmpd="sng" w="28575">
            <a:solidFill>
              <a:srgbClr val="98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2400">
                <a:solidFill>
                  <a:srgbClr val="980000"/>
                </a:solidFill>
                <a:latin typeface="Raleway"/>
                <a:ea typeface="Raleway"/>
                <a:cs typeface="Raleway"/>
                <a:sym typeface="Raleway"/>
              </a:rPr>
              <a:t>Symplectic Elements</a:t>
            </a:r>
            <a:endParaRPr b="1" sz="2400">
              <a:solidFill>
                <a:srgbClr val="980000"/>
              </a:solidFill>
              <a:latin typeface="Raleway"/>
              <a:ea typeface="Raleway"/>
              <a:cs typeface="Raleway"/>
              <a:sym typeface="Raleway"/>
            </a:endParaRPr>
          </a:p>
          <a:p>
            <a:pPr indent="0" lvl="0" marL="0" rtl="0" algn="ctr">
              <a:spcBef>
                <a:spcPts val="0"/>
              </a:spcBef>
              <a:spcAft>
                <a:spcPts val="0"/>
              </a:spcAft>
              <a:buNone/>
            </a:pPr>
            <a:r>
              <a:rPr b="1" lang="cs" sz="2400">
                <a:solidFill>
                  <a:srgbClr val="980000"/>
                </a:solidFill>
                <a:latin typeface="Raleway"/>
                <a:ea typeface="Raleway"/>
                <a:cs typeface="Raleway"/>
                <a:sym typeface="Raleway"/>
              </a:rPr>
              <a:t>Faculty Activity Reporting</a:t>
            </a:r>
            <a:endParaRPr b="1" sz="2400">
              <a:solidFill>
                <a:srgbClr val="980000"/>
              </a:solidFill>
              <a:latin typeface="Raleway"/>
              <a:ea typeface="Raleway"/>
              <a:cs typeface="Raleway"/>
              <a:sym typeface="Raleway"/>
            </a:endParaRPr>
          </a:p>
        </p:txBody>
      </p:sp>
      <p:sp>
        <p:nvSpPr>
          <p:cNvPr id="86" name="Shape 86"/>
          <p:cNvSpPr txBox="1"/>
          <p:nvPr/>
        </p:nvSpPr>
        <p:spPr>
          <a:xfrm>
            <a:off x="6639850" y="797513"/>
            <a:ext cx="2198400" cy="1424700"/>
          </a:xfrm>
          <a:prstGeom prst="rect">
            <a:avLst/>
          </a:prstGeom>
          <a:noFill/>
          <a:ln cap="flat" cmpd="sng" w="38100">
            <a:solidFill>
              <a:srgbClr val="1155CC"/>
            </a:solidFill>
            <a:prstDash val="dashDot"/>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2400">
                <a:solidFill>
                  <a:srgbClr val="1155CC"/>
                </a:solidFill>
                <a:latin typeface="Raleway"/>
                <a:ea typeface="Raleway"/>
                <a:cs typeface="Raleway"/>
                <a:sym typeface="Raleway"/>
              </a:rPr>
              <a:t>VTechWorks</a:t>
            </a:r>
            <a:endParaRPr b="1" sz="2400">
              <a:solidFill>
                <a:srgbClr val="1155CC"/>
              </a:solidFill>
              <a:latin typeface="Raleway"/>
              <a:ea typeface="Raleway"/>
              <a:cs typeface="Raleway"/>
              <a:sym typeface="Raleway"/>
            </a:endParaRPr>
          </a:p>
          <a:p>
            <a:pPr indent="0" lvl="0" marL="0" rtl="0" algn="ctr">
              <a:spcBef>
                <a:spcPts val="0"/>
              </a:spcBef>
              <a:spcAft>
                <a:spcPts val="0"/>
              </a:spcAft>
              <a:buNone/>
            </a:pPr>
            <a:r>
              <a:rPr b="1" lang="cs" sz="2400">
                <a:solidFill>
                  <a:srgbClr val="1155CC"/>
                </a:solidFill>
                <a:latin typeface="Raleway"/>
                <a:ea typeface="Raleway"/>
                <a:cs typeface="Raleway"/>
                <a:sym typeface="Raleway"/>
              </a:rPr>
              <a:t>Institutional Repository</a:t>
            </a:r>
            <a:endParaRPr b="1" sz="2400">
              <a:solidFill>
                <a:srgbClr val="1155CC"/>
              </a:solidFill>
              <a:latin typeface="Raleway"/>
              <a:ea typeface="Raleway"/>
              <a:cs typeface="Raleway"/>
              <a:sym typeface="Raleway"/>
            </a:endParaRPr>
          </a:p>
        </p:txBody>
      </p:sp>
      <p:sp>
        <p:nvSpPr>
          <p:cNvPr id="87" name="Shape 87"/>
          <p:cNvSpPr txBox="1"/>
          <p:nvPr/>
        </p:nvSpPr>
        <p:spPr>
          <a:xfrm>
            <a:off x="6935525" y="3466350"/>
            <a:ext cx="2032500" cy="2124600"/>
          </a:xfrm>
          <a:prstGeom prst="rect">
            <a:avLst/>
          </a:prstGeom>
          <a:noFill/>
          <a:ln cap="flat" cmpd="sng" w="28575">
            <a:solidFill>
              <a:srgbClr val="FF9900"/>
            </a:solidFill>
            <a:prstDash val="lgDashDot"/>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2400">
                <a:solidFill>
                  <a:srgbClr val="FF9900"/>
                </a:solidFill>
              </a:rPr>
              <a:t>CollabVT</a:t>
            </a:r>
            <a:endParaRPr b="1" sz="2400">
              <a:solidFill>
                <a:srgbClr val="FF9900"/>
              </a:solidFill>
            </a:endParaRPr>
          </a:p>
          <a:p>
            <a:pPr indent="0" lvl="0" marL="0" rtl="0" algn="ctr">
              <a:spcBef>
                <a:spcPts val="0"/>
              </a:spcBef>
              <a:spcAft>
                <a:spcPts val="0"/>
              </a:spcAft>
              <a:buNone/>
            </a:pPr>
            <a:r>
              <a:rPr b="1" lang="cs" sz="2400">
                <a:solidFill>
                  <a:srgbClr val="FF9900"/>
                </a:solidFill>
              </a:rPr>
              <a:t>VIVO Integrated Scholarly Profiles </a:t>
            </a:r>
            <a:endParaRPr b="1" sz="2400">
              <a:solidFill>
                <a:srgbClr val="FF9900"/>
              </a:solidFill>
            </a:endParaRPr>
          </a:p>
        </p:txBody>
      </p:sp>
      <p:sp>
        <p:nvSpPr>
          <p:cNvPr id="88" name="Shape 88"/>
          <p:cNvSpPr txBox="1"/>
          <p:nvPr/>
        </p:nvSpPr>
        <p:spPr>
          <a:xfrm rot="1023">
            <a:off x="5927225" y="2124425"/>
            <a:ext cx="1008300" cy="6156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cs" sz="800">
                <a:solidFill>
                  <a:srgbClr val="1155CC"/>
                </a:solidFill>
                <a:latin typeface="Raleway"/>
                <a:ea typeface="Raleway"/>
                <a:cs typeface="Raleway"/>
                <a:sym typeface="Raleway"/>
              </a:rPr>
              <a:t>metadata and</a:t>
            </a:r>
            <a:endParaRPr sz="800">
              <a:solidFill>
                <a:srgbClr val="1155CC"/>
              </a:solidFill>
              <a:latin typeface="Raleway"/>
              <a:ea typeface="Raleway"/>
              <a:cs typeface="Raleway"/>
              <a:sym typeface="Raleway"/>
            </a:endParaRPr>
          </a:p>
          <a:p>
            <a:pPr indent="0" lvl="0" marL="0">
              <a:spcBef>
                <a:spcPts val="0"/>
              </a:spcBef>
              <a:spcAft>
                <a:spcPts val="0"/>
              </a:spcAft>
              <a:buNone/>
            </a:pPr>
            <a:r>
              <a:rPr lang="cs" sz="800">
                <a:solidFill>
                  <a:srgbClr val="1155CC"/>
                </a:solidFill>
                <a:latin typeface="Raleway"/>
                <a:ea typeface="Raleway"/>
                <a:cs typeface="Raleway"/>
                <a:sym typeface="Raleway"/>
              </a:rPr>
              <a:t>object deposit </a:t>
            </a:r>
            <a:endParaRPr sz="800">
              <a:solidFill>
                <a:srgbClr val="1155CC"/>
              </a:solidFill>
              <a:latin typeface="Raleway"/>
              <a:ea typeface="Raleway"/>
              <a:cs typeface="Raleway"/>
              <a:sym typeface="Raleway"/>
            </a:endParaRPr>
          </a:p>
          <a:p>
            <a:pPr indent="0" lvl="0" marL="0">
              <a:spcBef>
                <a:spcPts val="0"/>
              </a:spcBef>
              <a:spcAft>
                <a:spcPts val="0"/>
              </a:spcAft>
              <a:buNone/>
            </a:pPr>
            <a:r>
              <a:rPr lang="cs" sz="800">
                <a:solidFill>
                  <a:srgbClr val="1155CC"/>
                </a:solidFill>
                <a:latin typeface="Raleway"/>
                <a:ea typeface="Raleway"/>
                <a:cs typeface="Raleway"/>
                <a:sym typeface="Raleway"/>
              </a:rPr>
              <a:t>through Elements </a:t>
            </a:r>
            <a:endParaRPr sz="800">
              <a:solidFill>
                <a:srgbClr val="1155CC"/>
              </a:solidFill>
              <a:latin typeface="Raleway"/>
              <a:ea typeface="Raleway"/>
              <a:cs typeface="Raleway"/>
              <a:sym typeface="Raleway"/>
            </a:endParaRPr>
          </a:p>
          <a:p>
            <a:pPr indent="0" lvl="0" marL="0" rtl="0">
              <a:spcBef>
                <a:spcPts val="0"/>
              </a:spcBef>
              <a:spcAft>
                <a:spcPts val="0"/>
              </a:spcAft>
              <a:buNone/>
            </a:pPr>
            <a:r>
              <a:rPr lang="cs" sz="800">
                <a:solidFill>
                  <a:srgbClr val="1155CC"/>
                </a:solidFill>
                <a:latin typeface="Raleway"/>
                <a:ea typeface="Raleway"/>
                <a:cs typeface="Raleway"/>
                <a:sym typeface="Raleway"/>
              </a:rPr>
              <a:t>to VTechWorks</a:t>
            </a:r>
            <a:endParaRPr sz="800">
              <a:solidFill>
                <a:srgbClr val="1155CC"/>
              </a:solidFill>
              <a:latin typeface="Raleway"/>
              <a:ea typeface="Raleway"/>
              <a:cs typeface="Raleway"/>
              <a:sym typeface="Raleway"/>
            </a:endParaRPr>
          </a:p>
        </p:txBody>
      </p:sp>
      <p:sp>
        <p:nvSpPr>
          <p:cNvPr id="89" name="Shape 89"/>
          <p:cNvSpPr txBox="1"/>
          <p:nvPr/>
        </p:nvSpPr>
        <p:spPr>
          <a:xfrm rot="-2471">
            <a:off x="5223712" y="3110766"/>
            <a:ext cx="1669800" cy="5646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cs" sz="800">
                <a:solidFill>
                  <a:srgbClr val="1155CC"/>
                </a:solidFill>
                <a:latin typeface="Raleway"/>
                <a:ea typeface="Raleway"/>
                <a:cs typeface="Raleway"/>
                <a:sym typeface="Raleway"/>
              </a:rPr>
              <a:t>handle is returned </a:t>
            </a:r>
            <a:endParaRPr sz="800">
              <a:solidFill>
                <a:srgbClr val="1155CC"/>
              </a:solidFill>
              <a:latin typeface="Raleway"/>
              <a:ea typeface="Raleway"/>
              <a:cs typeface="Raleway"/>
              <a:sym typeface="Raleway"/>
            </a:endParaRPr>
          </a:p>
          <a:p>
            <a:pPr indent="0" lvl="0" marL="0" rtl="0">
              <a:spcBef>
                <a:spcPts val="0"/>
              </a:spcBef>
              <a:spcAft>
                <a:spcPts val="0"/>
              </a:spcAft>
              <a:buNone/>
            </a:pPr>
            <a:r>
              <a:rPr lang="cs" sz="800">
                <a:solidFill>
                  <a:srgbClr val="1155CC"/>
                </a:solidFill>
                <a:latin typeface="Raleway"/>
                <a:ea typeface="Raleway"/>
                <a:cs typeface="Raleway"/>
                <a:sym typeface="Raleway"/>
              </a:rPr>
              <a:t>to Elements</a:t>
            </a:r>
            <a:endParaRPr sz="800">
              <a:solidFill>
                <a:srgbClr val="1155CC"/>
              </a:solidFill>
              <a:latin typeface="Raleway"/>
              <a:ea typeface="Raleway"/>
              <a:cs typeface="Raleway"/>
              <a:sym typeface="Raleway"/>
            </a:endParaRPr>
          </a:p>
        </p:txBody>
      </p:sp>
      <p:sp>
        <p:nvSpPr>
          <p:cNvPr id="90" name="Shape 90"/>
          <p:cNvSpPr txBox="1"/>
          <p:nvPr/>
        </p:nvSpPr>
        <p:spPr>
          <a:xfrm>
            <a:off x="6073125" y="3756875"/>
            <a:ext cx="1026600" cy="9402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cs" sz="800">
                <a:solidFill>
                  <a:srgbClr val="FF9900"/>
                </a:solidFill>
                <a:latin typeface="Raleway"/>
                <a:ea typeface="Raleway"/>
                <a:cs typeface="Raleway"/>
                <a:sym typeface="Raleway"/>
              </a:rPr>
              <a:t>People, publications, grants </a:t>
            </a:r>
            <a:r>
              <a:rPr lang="cs" sz="800">
                <a:solidFill>
                  <a:srgbClr val="FF9900"/>
                </a:solidFill>
                <a:latin typeface="Raleway"/>
                <a:ea typeface="Raleway"/>
                <a:cs typeface="Raleway"/>
                <a:sym typeface="Raleway"/>
              </a:rPr>
              <a:t>via open source harvester</a:t>
            </a:r>
            <a:endParaRPr sz="800">
              <a:solidFill>
                <a:srgbClr val="FF9900"/>
              </a:solidFill>
              <a:latin typeface="Raleway"/>
              <a:ea typeface="Raleway"/>
              <a:cs typeface="Raleway"/>
              <a:sym typeface="Raleway"/>
            </a:endParaRPr>
          </a:p>
        </p:txBody>
      </p:sp>
      <p:cxnSp>
        <p:nvCxnSpPr>
          <p:cNvPr id="91" name="Shape 91"/>
          <p:cNvCxnSpPr>
            <a:endCxn id="86" idx="1"/>
          </p:cNvCxnSpPr>
          <p:nvPr/>
        </p:nvCxnSpPr>
        <p:spPr>
          <a:xfrm flipH="1" rot="10800000">
            <a:off x="5180350" y="1509863"/>
            <a:ext cx="1459500" cy="1180500"/>
          </a:xfrm>
          <a:prstGeom prst="bentConnector3">
            <a:avLst>
              <a:gd fmla="val 50000" name="adj1"/>
            </a:avLst>
          </a:prstGeom>
          <a:noFill/>
          <a:ln cap="flat" cmpd="sng" w="28575">
            <a:solidFill>
              <a:srgbClr val="1155CC"/>
            </a:solidFill>
            <a:prstDash val="solid"/>
            <a:round/>
            <a:headEnd len="med" w="med" type="none"/>
            <a:tailEnd len="med" w="med" type="triangle"/>
          </a:ln>
        </p:spPr>
      </p:cxnSp>
      <p:cxnSp>
        <p:nvCxnSpPr>
          <p:cNvPr id="92" name="Shape 92"/>
          <p:cNvCxnSpPr>
            <a:stCxn id="86" idx="2"/>
          </p:cNvCxnSpPr>
          <p:nvPr/>
        </p:nvCxnSpPr>
        <p:spPr>
          <a:xfrm rot="5400000">
            <a:off x="6021550" y="1403513"/>
            <a:ext cx="898800" cy="2536200"/>
          </a:xfrm>
          <a:prstGeom prst="bentConnector2">
            <a:avLst/>
          </a:prstGeom>
          <a:noFill/>
          <a:ln cap="flat" cmpd="sng" w="28575">
            <a:solidFill>
              <a:srgbClr val="1155CC"/>
            </a:solidFill>
            <a:prstDash val="solid"/>
            <a:round/>
            <a:headEnd len="med" w="med" type="none"/>
            <a:tailEnd len="med" w="med" type="triangle"/>
          </a:ln>
        </p:spPr>
      </p:cxnSp>
      <p:cxnSp>
        <p:nvCxnSpPr>
          <p:cNvPr id="93" name="Shape 93"/>
          <p:cNvCxnSpPr>
            <a:endCxn id="87" idx="1"/>
          </p:cNvCxnSpPr>
          <p:nvPr/>
        </p:nvCxnSpPr>
        <p:spPr>
          <a:xfrm>
            <a:off x="5203025" y="4095750"/>
            <a:ext cx="1732500" cy="432900"/>
          </a:xfrm>
          <a:prstGeom prst="bentConnector3">
            <a:avLst>
              <a:gd fmla="val 50000" name="adj1"/>
            </a:avLst>
          </a:prstGeom>
          <a:noFill/>
          <a:ln cap="flat" cmpd="sng" w="28575">
            <a:solidFill>
              <a:srgbClr val="FF9900"/>
            </a:solidFill>
            <a:prstDash val="solid"/>
            <a:round/>
            <a:headEnd len="med" w="med" type="none"/>
            <a:tailEnd len="med" w="med" type="triangle"/>
          </a:ln>
        </p:spPr>
      </p:cxnSp>
      <p:sp>
        <p:nvSpPr>
          <p:cNvPr id="94" name="Shape 94"/>
          <p:cNvSpPr txBox="1"/>
          <p:nvPr/>
        </p:nvSpPr>
        <p:spPr>
          <a:xfrm>
            <a:off x="215375" y="1670100"/>
            <a:ext cx="1179000" cy="599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a:spcBef>
                <a:spcPts val="0"/>
              </a:spcBef>
              <a:spcAft>
                <a:spcPts val="0"/>
              </a:spcAft>
              <a:buNone/>
            </a:pPr>
            <a:r>
              <a:rPr lang="cs">
                <a:latin typeface="Raleway"/>
                <a:ea typeface="Raleway"/>
                <a:cs typeface="Raleway"/>
                <a:sym typeface="Raleway"/>
              </a:rPr>
              <a:t>Enterprise Systems</a:t>
            </a:r>
            <a:endParaRPr>
              <a:latin typeface="Raleway"/>
              <a:ea typeface="Raleway"/>
              <a:cs typeface="Raleway"/>
              <a:sym typeface="Raleway"/>
            </a:endParaRPr>
          </a:p>
        </p:txBody>
      </p:sp>
      <p:sp>
        <p:nvSpPr>
          <p:cNvPr id="95" name="Shape 95"/>
          <p:cNvSpPr txBox="1"/>
          <p:nvPr/>
        </p:nvSpPr>
        <p:spPr>
          <a:xfrm>
            <a:off x="215375" y="4991550"/>
            <a:ext cx="1179000" cy="599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a:latin typeface="Raleway"/>
                <a:ea typeface="Raleway"/>
                <a:cs typeface="Raleway"/>
                <a:sym typeface="Raleway"/>
              </a:rPr>
              <a:t>Office of Research</a:t>
            </a:r>
            <a:endParaRPr>
              <a:latin typeface="Raleway"/>
              <a:ea typeface="Raleway"/>
              <a:cs typeface="Raleway"/>
              <a:sym typeface="Raleway"/>
            </a:endParaRPr>
          </a:p>
        </p:txBody>
      </p:sp>
      <p:sp>
        <p:nvSpPr>
          <p:cNvPr id="96" name="Shape 96"/>
          <p:cNvSpPr txBox="1"/>
          <p:nvPr/>
        </p:nvSpPr>
        <p:spPr>
          <a:xfrm>
            <a:off x="219675" y="3129300"/>
            <a:ext cx="1246800" cy="599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a:latin typeface="Raleway"/>
                <a:ea typeface="Raleway"/>
                <a:cs typeface="Raleway"/>
                <a:sym typeface="Raleway"/>
              </a:rPr>
              <a:t>Elements Synchronizer</a:t>
            </a:r>
            <a:endParaRPr>
              <a:latin typeface="Raleway"/>
              <a:ea typeface="Raleway"/>
              <a:cs typeface="Raleway"/>
              <a:sym typeface="Raleway"/>
            </a:endParaRPr>
          </a:p>
        </p:txBody>
      </p:sp>
      <p:sp>
        <p:nvSpPr>
          <p:cNvPr id="97" name="Shape 97"/>
          <p:cNvSpPr txBox="1"/>
          <p:nvPr/>
        </p:nvSpPr>
        <p:spPr>
          <a:xfrm>
            <a:off x="198925" y="4012500"/>
            <a:ext cx="1246800" cy="565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a:latin typeface="Raleway"/>
                <a:ea typeface="Raleway"/>
                <a:cs typeface="Raleway"/>
                <a:sym typeface="Raleway"/>
              </a:rPr>
              <a:t>Manually entered data</a:t>
            </a:r>
            <a:endParaRPr>
              <a:latin typeface="Raleway"/>
              <a:ea typeface="Raleway"/>
              <a:cs typeface="Raleway"/>
              <a:sym typeface="Raleway"/>
            </a:endParaRPr>
          </a:p>
        </p:txBody>
      </p:sp>
      <p:cxnSp>
        <p:nvCxnSpPr>
          <p:cNvPr id="98" name="Shape 98"/>
          <p:cNvCxnSpPr>
            <a:stCxn id="94" idx="3"/>
          </p:cNvCxnSpPr>
          <p:nvPr/>
        </p:nvCxnSpPr>
        <p:spPr>
          <a:xfrm>
            <a:off x="1394375" y="1969800"/>
            <a:ext cx="1824900" cy="697800"/>
          </a:xfrm>
          <a:prstGeom prst="bentConnector3">
            <a:avLst>
              <a:gd fmla="val 50000" name="adj1"/>
            </a:avLst>
          </a:prstGeom>
          <a:noFill/>
          <a:ln cap="flat" cmpd="sng" w="9525">
            <a:solidFill>
              <a:schemeClr val="dk2"/>
            </a:solidFill>
            <a:prstDash val="solid"/>
            <a:round/>
            <a:headEnd len="med" w="med" type="none"/>
            <a:tailEnd len="med" w="med" type="triangle"/>
          </a:ln>
        </p:spPr>
      </p:cxnSp>
      <p:cxnSp>
        <p:nvCxnSpPr>
          <p:cNvPr id="99" name="Shape 99"/>
          <p:cNvCxnSpPr>
            <a:stCxn id="94" idx="2"/>
          </p:cNvCxnSpPr>
          <p:nvPr/>
        </p:nvCxnSpPr>
        <p:spPr>
          <a:xfrm flipH="1" rot="-5400000">
            <a:off x="1722275" y="1352100"/>
            <a:ext cx="579600" cy="2414400"/>
          </a:xfrm>
          <a:prstGeom prst="bentConnector2">
            <a:avLst/>
          </a:prstGeom>
          <a:noFill/>
          <a:ln cap="flat" cmpd="sng" w="9525">
            <a:solidFill>
              <a:schemeClr val="dk2"/>
            </a:solidFill>
            <a:prstDash val="solid"/>
            <a:round/>
            <a:headEnd len="med" w="med" type="none"/>
            <a:tailEnd len="med" w="med" type="triangle"/>
          </a:ln>
        </p:spPr>
      </p:cxnSp>
      <p:cxnSp>
        <p:nvCxnSpPr>
          <p:cNvPr id="100" name="Shape 100"/>
          <p:cNvCxnSpPr>
            <a:stCxn id="96" idx="3"/>
            <a:endCxn id="85" idx="1"/>
          </p:cNvCxnSpPr>
          <p:nvPr/>
        </p:nvCxnSpPr>
        <p:spPr>
          <a:xfrm>
            <a:off x="1466475" y="3429000"/>
            <a:ext cx="1753800" cy="215700"/>
          </a:xfrm>
          <a:prstGeom prst="bentConnector3">
            <a:avLst>
              <a:gd fmla="val 50001" name="adj1"/>
            </a:avLst>
          </a:prstGeom>
          <a:noFill/>
          <a:ln cap="flat" cmpd="sng" w="9525">
            <a:solidFill>
              <a:schemeClr val="dk2"/>
            </a:solidFill>
            <a:prstDash val="solid"/>
            <a:round/>
            <a:headEnd len="med" w="med" type="none"/>
            <a:tailEnd len="med" w="med" type="triangle"/>
          </a:ln>
        </p:spPr>
      </p:cxnSp>
      <p:cxnSp>
        <p:nvCxnSpPr>
          <p:cNvPr id="101" name="Shape 101"/>
          <p:cNvCxnSpPr>
            <a:stCxn id="97" idx="3"/>
          </p:cNvCxnSpPr>
          <p:nvPr/>
        </p:nvCxnSpPr>
        <p:spPr>
          <a:xfrm>
            <a:off x="1445725" y="4295400"/>
            <a:ext cx="1773600" cy="106500"/>
          </a:xfrm>
          <a:prstGeom prst="bentConnector3">
            <a:avLst>
              <a:gd fmla="val 50000" name="adj1"/>
            </a:avLst>
          </a:prstGeom>
          <a:noFill/>
          <a:ln cap="flat" cmpd="sng" w="9525">
            <a:solidFill>
              <a:schemeClr val="dk2"/>
            </a:solidFill>
            <a:prstDash val="solid"/>
            <a:round/>
            <a:headEnd len="med" w="med" type="none"/>
            <a:tailEnd len="med" w="med" type="triangle"/>
          </a:ln>
        </p:spPr>
      </p:cxnSp>
      <p:cxnSp>
        <p:nvCxnSpPr>
          <p:cNvPr id="102" name="Shape 102"/>
          <p:cNvCxnSpPr>
            <a:stCxn id="95" idx="3"/>
            <a:endCxn id="85" idx="2"/>
          </p:cNvCxnSpPr>
          <p:nvPr/>
        </p:nvCxnSpPr>
        <p:spPr>
          <a:xfrm flipH="1" rot="10800000">
            <a:off x="1394375" y="4706850"/>
            <a:ext cx="2806500" cy="584400"/>
          </a:xfrm>
          <a:prstGeom prst="bentConnector2">
            <a:avLst/>
          </a:prstGeom>
          <a:noFill/>
          <a:ln cap="flat" cmpd="sng" w="9525">
            <a:solidFill>
              <a:schemeClr val="dk2"/>
            </a:solidFill>
            <a:prstDash val="solid"/>
            <a:round/>
            <a:headEnd len="med" w="med" type="none"/>
            <a:tailEnd len="med" w="med" type="triangle"/>
          </a:ln>
        </p:spPr>
      </p:cxnSp>
      <p:cxnSp>
        <p:nvCxnSpPr>
          <p:cNvPr id="103" name="Shape 103"/>
          <p:cNvCxnSpPr>
            <a:stCxn id="95" idx="2"/>
            <a:endCxn id="87" idx="2"/>
          </p:cNvCxnSpPr>
          <p:nvPr/>
        </p:nvCxnSpPr>
        <p:spPr>
          <a:xfrm flipH="1" rot="-5400000">
            <a:off x="4378025" y="2017800"/>
            <a:ext cx="600" cy="7146900"/>
          </a:xfrm>
          <a:prstGeom prst="bentConnector3">
            <a:avLst>
              <a:gd fmla="val 39687500" name="adj1"/>
            </a:avLst>
          </a:prstGeom>
          <a:noFill/>
          <a:ln cap="flat" cmpd="sng" w="28575">
            <a:solidFill>
              <a:srgbClr val="FF9900"/>
            </a:solidFill>
            <a:prstDash val="solid"/>
            <a:round/>
            <a:headEnd len="med" w="med" type="none"/>
            <a:tailEnd len="med" w="med" type="triangle"/>
          </a:ln>
        </p:spPr>
      </p:cxnSp>
      <p:sp>
        <p:nvSpPr>
          <p:cNvPr id="104" name="Shape 104"/>
          <p:cNvSpPr txBox="1"/>
          <p:nvPr/>
        </p:nvSpPr>
        <p:spPr>
          <a:xfrm>
            <a:off x="1394375" y="1745000"/>
            <a:ext cx="1824900" cy="2493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cs" sz="800">
                <a:latin typeface="Raleway"/>
                <a:ea typeface="Raleway"/>
                <a:cs typeface="Raleway"/>
                <a:sym typeface="Raleway"/>
              </a:rPr>
              <a:t>User Accounts through HR feed</a:t>
            </a:r>
            <a:endParaRPr sz="800">
              <a:latin typeface="Raleway"/>
              <a:ea typeface="Raleway"/>
              <a:cs typeface="Raleway"/>
              <a:sym typeface="Raleway"/>
            </a:endParaRPr>
          </a:p>
        </p:txBody>
      </p:sp>
      <p:sp>
        <p:nvSpPr>
          <p:cNvPr id="105" name="Shape 105"/>
          <p:cNvSpPr txBox="1"/>
          <p:nvPr/>
        </p:nvSpPr>
        <p:spPr>
          <a:xfrm>
            <a:off x="759525" y="2574750"/>
            <a:ext cx="1824900" cy="2493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cs" sz="800">
                <a:latin typeface="Raleway"/>
                <a:ea typeface="Raleway"/>
                <a:cs typeface="Raleway"/>
                <a:sym typeface="Raleway"/>
              </a:rPr>
              <a:t>Teaching data from Registrar</a:t>
            </a:r>
            <a:endParaRPr sz="800">
              <a:latin typeface="Raleway"/>
              <a:ea typeface="Raleway"/>
              <a:cs typeface="Raleway"/>
              <a:sym typeface="Raleway"/>
            </a:endParaRPr>
          </a:p>
        </p:txBody>
      </p:sp>
      <p:sp>
        <p:nvSpPr>
          <p:cNvPr id="106" name="Shape 106"/>
          <p:cNvSpPr txBox="1"/>
          <p:nvPr/>
        </p:nvSpPr>
        <p:spPr>
          <a:xfrm>
            <a:off x="99025" y="3066000"/>
            <a:ext cx="1824900" cy="432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cs" sz="800">
                <a:latin typeface="Raleway"/>
                <a:ea typeface="Raleway"/>
                <a:cs typeface="Raleway"/>
                <a:sym typeface="Raleway"/>
              </a:rPr>
              <a:t>Publications from subscribed              </a:t>
            </a:r>
            <a:endParaRPr sz="800">
              <a:latin typeface="Raleway"/>
              <a:ea typeface="Raleway"/>
              <a:cs typeface="Raleway"/>
              <a:sym typeface="Raleway"/>
            </a:endParaRPr>
          </a:p>
          <a:p>
            <a:pPr indent="0" lvl="0" marL="0" rtl="0">
              <a:spcBef>
                <a:spcPts val="0"/>
              </a:spcBef>
              <a:spcAft>
                <a:spcPts val="0"/>
              </a:spcAft>
              <a:buNone/>
            </a:pPr>
            <a:r>
              <a:rPr lang="cs" sz="800">
                <a:latin typeface="Raleway"/>
                <a:ea typeface="Raleway"/>
                <a:cs typeface="Raleway"/>
                <a:sym typeface="Raleway"/>
              </a:rPr>
              <a:t>                                databases</a:t>
            </a:r>
            <a:endParaRPr sz="800">
              <a:latin typeface="Raleway"/>
              <a:ea typeface="Raleway"/>
              <a:cs typeface="Raleway"/>
              <a:sym typeface="Raleway"/>
            </a:endParaRPr>
          </a:p>
        </p:txBody>
      </p:sp>
      <p:sp>
        <p:nvSpPr>
          <p:cNvPr id="107" name="Shape 107"/>
          <p:cNvSpPr txBox="1"/>
          <p:nvPr/>
        </p:nvSpPr>
        <p:spPr>
          <a:xfrm>
            <a:off x="1446213" y="3886413"/>
            <a:ext cx="1773600" cy="4329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cs" sz="800"/>
              <a:t>P</a:t>
            </a:r>
            <a:r>
              <a:rPr lang="cs" sz="800">
                <a:latin typeface="Raleway"/>
                <a:ea typeface="Raleway"/>
                <a:cs typeface="Raleway"/>
                <a:sym typeface="Raleway"/>
              </a:rPr>
              <a:t>rofessional activities and publications not available via          </a:t>
            </a:r>
            <a:endParaRPr sz="800">
              <a:latin typeface="Raleway"/>
              <a:ea typeface="Raleway"/>
              <a:cs typeface="Raleway"/>
              <a:sym typeface="Raleway"/>
            </a:endParaRPr>
          </a:p>
          <a:p>
            <a:pPr indent="0" lvl="0" marL="0">
              <a:spcBef>
                <a:spcPts val="0"/>
              </a:spcBef>
              <a:spcAft>
                <a:spcPts val="0"/>
              </a:spcAft>
              <a:buNone/>
            </a:pPr>
            <a:r>
              <a:rPr lang="cs" sz="800">
                <a:latin typeface="Raleway"/>
                <a:ea typeface="Raleway"/>
                <a:cs typeface="Raleway"/>
                <a:sym typeface="Raleway"/>
              </a:rPr>
              <a:t>                               Synchronizer</a:t>
            </a:r>
            <a:endParaRPr sz="800">
              <a:latin typeface="Raleway"/>
              <a:ea typeface="Raleway"/>
              <a:cs typeface="Raleway"/>
              <a:sym typeface="Raleway"/>
            </a:endParaRPr>
          </a:p>
        </p:txBody>
      </p:sp>
      <p:sp>
        <p:nvSpPr>
          <p:cNvPr id="108" name="Shape 108"/>
          <p:cNvSpPr txBox="1"/>
          <p:nvPr/>
        </p:nvSpPr>
        <p:spPr>
          <a:xfrm>
            <a:off x="1575575" y="5049538"/>
            <a:ext cx="2625300" cy="2040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cs" sz="800">
                <a:latin typeface="Raleway"/>
                <a:ea typeface="Raleway"/>
                <a:cs typeface="Raleway"/>
                <a:sym typeface="Raleway"/>
              </a:rPr>
              <a:t>Grants, publicity restricted and unrestricted</a:t>
            </a:r>
            <a:endParaRPr sz="800">
              <a:latin typeface="Raleway"/>
              <a:ea typeface="Raleway"/>
              <a:cs typeface="Raleway"/>
              <a:sym typeface="Raleway"/>
            </a:endParaRPr>
          </a:p>
        </p:txBody>
      </p:sp>
      <p:sp>
        <p:nvSpPr>
          <p:cNvPr id="109" name="Shape 109"/>
          <p:cNvSpPr txBox="1"/>
          <p:nvPr/>
        </p:nvSpPr>
        <p:spPr>
          <a:xfrm>
            <a:off x="1660025" y="5596200"/>
            <a:ext cx="2625300" cy="2040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cs" sz="800">
                <a:solidFill>
                  <a:srgbClr val="FF9900"/>
                </a:solidFill>
                <a:latin typeface="Raleway"/>
                <a:ea typeface="Raleway"/>
                <a:cs typeface="Raleway"/>
                <a:sym typeface="Raleway"/>
              </a:rPr>
              <a:t>Grants, publicity unrestricted</a:t>
            </a:r>
            <a:endParaRPr sz="800">
              <a:solidFill>
                <a:srgbClr val="FF9900"/>
              </a:solidFill>
              <a:latin typeface="Raleway"/>
              <a:ea typeface="Raleway"/>
              <a:cs typeface="Raleway"/>
              <a:sym typeface="Raleway"/>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Shape 114"/>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15" name="Shape 115"/>
          <p:cNvSpPr txBox="1"/>
          <p:nvPr>
            <p:ph type="title"/>
          </p:nvPr>
        </p:nvSpPr>
        <p:spPr>
          <a:xfrm>
            <a:off x="311700" y="100025"/>
            <a:ext cx="8520600" cy="591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cs" sz="3000">
                <a:solidFill>
                  <a:srgbClr val="FFFFFF"/>
                </a:solidFill>
              </a:rPr>
              <a:t>The Future (we hope)</a:t>
            </a:r>
            <a:endParaRPr b="1" sz="3000">
              <a:solidFill>
                <a:srgbClr val="FFFFFF"/>
              </a:solidFill>
            </a:endParaRPr>
          </a:p>
          <a:p>
            <a:pPr indent="0" lvl="0" marL="0" rtl="0" algn="l">
              <a:spcBef>
                <a:spcPts val="0"/>
              </a:spcBef>
              <a:spcAft>
                <a:spcPts val="0"/>
              </a:spcAft>
              <a:buNone/>
            </a:pPr>
            <a:r>
              <a:t/>
            </a:r>
            <a:endParaRPr sz="2400">
              <a:solidFill>
                <a:srgbClr val="FFFFFF"/>
              </a:solidFill>
            </a:endParaRPr>
          </a:p>
          <a:p>
            <a:pPr indent="0" lvl="0" marL="0" rtl="0" algn="l">
              <a:spcBef>
                <a:spcPts val="0"/>
              </a:spcBef>
              <a:spcAft>
                <a:spcPts val="0"/>
              </a:spcAft>
              <a:buNone/>
            </a:pPr>
            <a:r>
              <a:t/>
            </a:r>
            <a:endParaRPr sz="2400">
              <a:solidFill>
                <a:srgbClr val="FFFFFF"/>
              </a:solidFill>
            </a:endParaRPr>
          </a:p>
        </p:txBody>
      </p:sp>
      <p:sp>
        <p:nvSpPr>
          <p:cNvPr id="116" name="Shape 116"/>
          <p:cNvSpPr txBox="1"/>
          <p:nvPr/>
        </p:nvSpPr>
        <p:spPr>
          <a:xfrm>
            <a:off x="7024075" y="797525"/>
            <a:ext cx="2032500" cy="5338200"/>
          </a:xfrm>
          <a:prstGeom prst="rect">
            <a:avLst/>
          </a:prstGeom>
          <a:solidFill>
            <a:srgbClr val="FFFFFF"/>
          </a:solid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17" name="Shape 117"/>
          <p:cNvSpPr txBox="1"/>
          <p:nvPr/>
        </p:nvSpPr>
        <p:spPr>
          <a:xfrm>
            <a:off x="3220300" y="2582275"/>
            <a:ext cx="1961400" cy="2124600"/>
          </a:xfrm>
          <a:prstGeom prst="rect">
            <a:avLst/>
          </a:prstGeom>
          <a:noFill/>
          <a:ln cap="flat" cmpd="sng" w="2857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2400">
                <a:solidFill>
                  <a:schemeClr val="dk2"/>
                </a:solidFill>
                <a:latin typeface="Raleway"/>
                <a:ea typeface="Raleway"/>
                <a:cs typeface="Raleway"/>
                <a:sym typeface="Raleway"/>
              </a:rPr>
              <a:t>Symplectic Elements</a:t>
            </a:r>
            <a:endParaRPr b="1" sz="2400">
              <a:solidFill>
                <a:schemeClr val="dk2"/>
              </a:solidFill>
              <a:latin typeface="Raleway"/>
              <a:ea typeface="Raleway"/>
              <a:cs typeface="Raleway"/>
              <a:sym typeface="Raleway"/>
            </a:endParaRPr>
          </a:p>
          <a:p>
            <a:pPr indent="0" lvl="0" marL="0" rtl="0" algn="ctr">
              <a:spcBef>
                <a:spcPts val="0"/>
              </a:spcBef>
              <a:spcAft>
                <a:spcPts val="0"/>
              </a:spcAft>
              <a:buNone/>
            </a:pPr>
            <a:r>
              <a:rPr b="1" lang="cs" sz="2400">
                <a:solidFill>
                  <a:schemeClr val="dk2"/>
                </a:solidFill>
                <a:latin typeface="Raleway"/>
                <a:ea typeface="Raleway"/>
                <a:cs typeface="Raleway"/>
                <a:sym typeface="Raleway"/>
              </a:rPr>
              <a:t>Faculty Activity Reporting</a:t>
            </a:r>
            <a:endParaRPr b="1" sz="2400">
              <a:solidFill>
                <a:schemeClr val="dk2"/>
              </a:solidFill>
              <a:latin typeface="Raleway"/>
              <a:ea typeface="Raleway"/>
              <a:cs typeface="Raleway"/>
              <a:sym typeface="Raleway"/>
            </a:endParaRPr>
          </a:p>
        </p:txBody>
      </p:sp>
      <p:sp>
        <p:nvSpPr>
          <p:cNvPr id="118" name="Shape 118"/>
          <p:cNvSpPr txBox="1"/>
          <p:nvPr/>
        </p:nvSpPr>
        <p:spPr>
          <a:xfrm>
            <a:off x="3412125" y="797525"/>
            <a:ext cx="1594200" cy="940200"/>
          </a:xfrm>
          <a:prstGeom prst="rect">
            <a:avLst/>
          </a:prstGeom>
          <a:noFill/>
          <a:ln cap="flat" cmpd="sng" w="38100">
            <a:solidFill>
              <a:schemeClr val="dk2"/>
            </a:solidFill>
            <a:prstDash val="dashDot"/>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1800">
                <a:solidFill>
                  <a:schemeClr val="dk2"/>
                </a:solidFill>
                <a:latin typeface="Raleway"/>
                <a:ea typeface="Raleway"/>
                <a:cs typeface="Raleway"/>
                <a:sym typeface="Raleway"/>
              </a:rPr>
              <a:t>VTechWorks</a:t>
            </a:r>
            <a:endParaRPr b="1" sz="1800">
              <a:solidFill>
                <a:schemeClr val="dk2"/>
              </a:solidFill>
              <a:latin typeface="Raleway"/>
              <a:ea typeface="Raleway"/>
              <a:cs typeface="Raleway"/>
              <a:sym typeface="Raleway"/>
            </a:endParaRPr>
          </a:p>
          <a:p>
            <a:pPr indent="0" lvl="0" marL="0" rtl="0" algn="ctr">
              <a:spcBef>
                <a:spcPts val="0"/>
              </a:spcBef>
              <a:spcAft>
                <a:spcPts val="0"/>
              </a:spcAft>
              <a:buNone/>
            </a:pPr>
            <a:r>
              <a:rPr b="1" lang="cs" sz="1800">
                <a:solidFill>
                  <a:schemeClr val="dk2"/>
                </a:solidFill>
                <a:latin typeface="Raleway"/>
                <a:ea typeface="Raleway"/>
                <a:cs typeface="Raleway"/>
                <a:sym typeface="Raleway"/>
              </a:rPr>
              <a:t>Institutional Repository</a:t>
            </a:r>
            <a:endParaRPr b="1" sz="1800">
              <a:solidFill>
                <a:schemeClr val="dk2"/>
              </a:solidFill>
              <a:latin typeface="Raleway"/>
              <a:ea typeface="Raleway"/>
              <a:cs typeface="Raleway"/>
              <a:sym typeface="Raleway"/>
            </a:endParaRPr>
          </a:p>
        </p:txBody>
      </p:sp>
      <p:sp>
        <p:nvSpPr>
          <p:cNvPr id="119" name="Shape 119"/>
          <p:cNvSpPr txBox="1"/>
          <p:nvPr/>
        </p:nvSpPr>
        <p:spPr>
          <a:xfrm>
            <a:off x="5429825" y="3219350"/>
            <a:ext cx="2032500" cy="850500"/>
          </a:xfrm>
          <a:prstGeom prst="rect">
            <a:avLst/>
          </a:prstGeom>
          <a:noFill/>
          <a:ln cap="flat" cmpd="sng" w="28575">
            <a:solidFill>
              <a:srgbClr val="FF9900"/>
            </a:solidFill>
            <a:prstDash val="lgDashDot"/>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2400">
                <a:solidFill>
                  <a:srgbClr val="FF9900"/>
                </a:solidFill>
              </a:rPr>
              <a:t>CollabVT</a:t>
            </a:r>
            <a:endParaRPr b="1" sz="2400">
              <a:solidFill>
                <a:srgbClr val="FF9900"/>
              </a:solidFill>
            </a:endParaRPr>
          </a:p>
          <a:p>
            <a:pPr indent="0" lvl="0" marL="0" rtl="0" algn="ctr">
              <a:spcBef>
                <a:spcPts val="0"/>
              </a:spcBef>
              <a:spcAft>
                <a:spcPts val="0"/>
              </a:spcAft>
              <a:buNone/>
            </a:pPr>
            <a:r>
              <a:rPr b="1" lang="cs" sz="2400">
                <a:solidFill>
                  <a:srgbClr val="FF9900"/>
                </a:solidFill>
              </a:rPr>
              <a:t>VIVO </a:t>
            </a:r>
            <a:endParaRPr b="1" sz="2400">
              <a:solidFill>
                <a:srgbClr val="FF9900"/>
              </a:solidFill>
            </a:endParaRPr>
          </a:p>
        </p:txBody>
      </p:sp>
      <p:cxnSp>
        <p:nvCxnSpPr>
          <p:cNvPr id="120" name="Shape 120"/>
          <p:cNvCxnSpPr>
            <a:stCxn id="117" idx="3"/>
            <a:endCxn id="119" idx="1"/>
          </p:cNvCxnSpPr>
          <p:nvPr/>
        </p:nvCxnSpPr>
        <p:spPr>
          <a:xfrm>
            <a:off x="5181700" y="3644575"/>
            <a:ext cx="248100" cy="600"/>
          </a:xfrm>
          <a:prstGeom prst="bentConnector3">
            <a:avLst>
              <a:gd fmla="val 50005" name="adj1"/>
            </a:avLst>
          </a:prstGeom>
          <a:noFill/>
          <a:ln cap="flat" cmpd="sng" w="28575">
            <a:solidFill>
              <a:srgbClr val="FF9900"/>
            </a:solidFill>
            <a:prstDash val="solid"/>
            <a:round/>
            <a:headEnd len="med" w="med" type="none"/>
            <a:tailEnd len="med" w="med" type="triangle"/>
          </a:ln>
        </p:spPr>
      </p:cxnSp>
      <p:sp>
        <p:nvSpPr>
          <p:cNvPr id="121" name="Shape 121"/>
          <p:cNvSpPr txBox="1"/>
          <p:nvPr/>
        </p:nvSpPr>
        <p:spPr>
          <a:xfrm>
            <a:off x="215375" y="1670100"/>
            <a:ext cx="1179000" cy="599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a:latin typeface="Raleway"/>
                <a:ea typeface="Raleway"/>
                <a:cs typeface="Raleway"/>
                <a:sym typeface="Raleway"/>
              </a:rPr>
              <a:t>Enterprise Systems</a:t>
            </a:r>
            <a:endParaRPr>
              <a:latin typeface="Raleway"/>
              <a:ea typeface="Raleway"/>
              <a:cs typeface="Raleway"/>
              <a:sym typeface="Raleway"/>
            </a:endParaRPr>
          </a:p>
        </p:txBody>
      </p:sp>
      <p:sp>
        <p:nvSpPr>
          <p:cNvPr id="122" name="Shape 122"/>
          <p:cNvSpPr txBox="1"/>
          <p:nvPr/>
        </p:nvSpPr>
        <p:spPr>
          <a:xfrm>
            <a:off x="215375" y="4776175"/>
            <a:ext cx="1179000" cy="599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a:latin typeface="Raleway"/>
                <a:ea typeface="Raleway"/>
                <a:cs typeface="Raleway"/>
                <a:sym typeface="Raleway"/>
              </a:rPr>
              <a:t>Office of Research</a:t>
            </a:r>
            <a:endParaRPr>
              <a:latin typeface="Raleway"/>
              <a:ea typeface="Raleway"/>
              <a:cs typeface="Raleway"/>
              <a:sym typeface="Raleway"/>
            </a:endParaRPr>
          </a:p>
        </p:txBody>
      </p:sp>
      <p:sp>
        <p:nvSpPr>
          <p:cNvPr id="123" name="Shape 123"/>
          <p:cNvSpPr txBox="1"/>
          <p:nvPr/>
        </p:nvSpPr>
        <p:spPr>
          <a:xfrm>
            <a:off x="219675" y="3129300"/>
            <a:ext cx="1246800" cy="599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a:latin typeface="Raleway"/>
                <a:ea typeface="Raleway"/>
                <a:cs typeface="Raleway"/>
                <a:sym typeface="Raleway"/>
              </a:rPr>
              <a:t>Elements Synchronizer</a:t>
            </a:r>
            <a:endParaRPr>
              <a:latin typeface="Raleway"/>
              <a:ea typeface="Raleway"/>
              <a:cs typeface="Raleway"/>
              <a:sym typeface="Raleway"/>
            </a:endParaRPr>
          </a:p>
        </p:txBody>
      </p:sp>
      <p:sp>
        <p:nvSpPr>
          <p:cNvPr id="124" name="Shape 124"/>
          <p:cNvSpPr txBox="1"/>
          <p:nvPr/>
        </p:nvSpPr>
        <p:spPr>
          <a:xfrm>
            <a:off x="198925" y="4012500"/>
            <a:ext cx="1246800" cy="565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cs">
                <a:latin typeface="Raleway"/>
                <a:ea typeface="Raleway"/>
                <a:cs typeface="Raleway"/>
                <a:sym typeface="Raleway"/>
              </a:rPr>
              <a:t>Manually entered data</a:t>
            </a:r>
            <a:endParaRPr>
              <a:latin typeface="Raleway"/>
              <a:ea typeface="Raleway"/>
              <a:cs typeface="Raleway"/>
              <a:sym typeface="Raleway"/>
            </a:endParaRPr>
          </a:p>
        </p:txBody>
      </p:sp>
      <p:cxnSp>
        <p:nvCxnSpPr>
          <p:cNvPr id="125" name="Shape 125"/>
          <p:cNvCxnSpPr>
            <a:stCxn id="121" idx="3"/>
          </p:cNvCxnSpPr>
          <p:nvPr/>
        </p:nvCxnSpPr>
        <p:spPr>
          <a:xfrm>
            <a:off x="1394375" y="1969800"/>
            <a:ext cx="1824900" cy="697800"/>
          </a:xfrm>
          <a:prstGeom prst="bentConnector3">
            <a:avLst>
              <a:gd fmla="val 50000" name="adj1"/>
            </a:avLst>
          </a:prstGeom>
          <a:noFill/>
          <a:ln cap="flat" cmpd="sng" w="9525">
            <a:solidFill>
              <a:schemeClr val="dk2"/>
            </a:solidFill>
            <a:prstDash val="solid"/>
            <a:round/>
            <a:headEnd len="med" w="med" type="none"/>
            <a:tailEnd len="med" w="med" type="triangle"/>
          </a:ln>
        </p:spPr>
      </p:cxnSp>
      <p:cxnSp>
        <p:nvCxnSpPr>
          <p:cNvPr id="126" name="Shape 126"/>
          <p:cNvCxnSpPr>
            <a:stCxn id="121" idx="2"/>
          </p:cNvCxnSpPr>
          <p:nvPr/>
        </p:nvCxnSpPr>
        <p:spPr>
          <a:xfrm flipH="1" rot="-5400000">
            <a:off x="1722275" y="1352100"/>
            <a:ext cx="579600" cy="2414400"/>
          </a:xfrm>
          <a:prstGeom prst="bentConnector2">
            <a:avLst/>
          </a:prstGeom>
          <a:noFill/>
          <a:ln cap="flat" cmpd="sng" w="9525">
            <a:solidFill>
              <a:schemeClr val="dk2"/>
            </a:solidFill>
            <a:prstDash val="solid"/>
            <a:round/>
            <a:headEnd len="med" w="med" type="none"/>
            <a:tailEnd len="med" w="med" type="triangle"/>
          </a:ln>
        </p:spPr>
      </p:cxnSp>
      <p:cxnSp>
        <p:nvCxnSpPr>
          <p:cNvPr id="127" name="Shape 127"/>
          <p:cNvCxnSpPr>
            <a:stCxn id="123" idx="3"/>
            <a:endCxn id="117" idx="1"/>
          </p:cNvCxnSpPr>
          <p:nvPr/>
        </p:nvCxnSpPr>
        <p:spPr>
          <a:xfrm>
            <a:off x="1466475" y="3429000"/>
            <a:ext cx="1753800" cy="215700"/>
          </a:xfrm>
          <a:prstGeom prst="bentConnector3">
            <a:avLst>
              <a:gd fmla="val 50001" name="adj1"/>
            </a:avLst>
          </a:prstGeom>
          <a:noFill/>
          <a:ln cap="flat" cmpd="sng" w="9525">
            <a:solidFill>
              <a:schemeClr val="dk2"/>
            </a:solidFill>
            <a:prstDash val="solid"/>
            <a:round/>
            <a:headEnd len="med" w="med" type="none"/>
            <a:tailEnd len="med" w="med" type="triangle"/>
          </a:ln>
        </p:spPr>
      </p:cxnSp>
      <p:cxnSp>
        <p:nvCxnSpPr>
          <p:cNvPr id="128" name="Shape 128"/>
          <p:cNvCxnSpPr>
            <a:stCxn id="124" idx="3"/>
          </p:cNvCxnSpPr>
          <p:nvPr/>
        </p:nvCxnSpPr>
        <p:spPr>
          <a:xfrm>
            <a:off x="1445725" y="4295400"/>
            <a:ext cx="1773600" cy="106500"/>
          </a:xfrm>
          <a:prstGeom prst="bentConnector3">
            <a:avLst>
              <a:gd fmla="val 50000" name="adj1"/>
            </a:avLst>
          </a:prstGeom>
          <a:noFill/>
          <a:ln cap="flat" cmpd="sng" w="9525">
            <a:solidFill>
              <a:schemeClr val="dk2"/>
            </a:solidFill>
            <a:prstDash val="solid"/>
            <a:round/>
            <a:headEnd len="med" w="med" type="none"/>
            <a:tailEnd len="med" w="med" type="triangle"/>
          </a:ln>
        </p:spPr>
      </p:cxnSp>
      <p:cxnSp>
        <p:nvCxnSpPr>
          <p:cNvPr id="129" name="Shape 129"/>
          <p:cNvCxnSpPr>
            <a:stCxn id="122" idx="3"/>
          </p:cNvCxnSpPr>
          <p:nvPr/>
        </p:nvCxnSpPr>
        <p:spPr>
          <a:xfrm flipH="1" rot="10800000">
            <a:off x="1394375" y="4662775"/>
            <a:ext cx="1791000" cy="413100"/>
          </a:xfrm>
          <a:prstGeom prst="bentConnector3">
            <a:avLst>
              <a:gd fmla="val 50000" name="adj1"/>
            </a:avLst>
          </a:prstGeom>
          <a:noFill/>
          <a:ln cap="flat" cmpd="sng" w="9525">
            <a:solidFill>
              <a:schemeClr val="dk2"/>
            </a:solidFill>
            <a:prstDash val="solid"/>
            <a:round/>
            <a:headEnd len="med" w="med" type="none"/>
            <a:tailEnd len="med" w="med" type="triangle"/>
          </a:ln>
        </p:spPr>
      </p:cxnSp>
      <p:sp>
        <p:nvSpPr>
          <p:cNvPr id="130" name="Shape 130"/>
          <p:cNvSpPr txBox="1"/>
          <p:nvPr/>
        </p:nvSpPr>
        <p:spPr>
          <a:xfrm>
            <a:off x="1394375" y="1745000"/>
            <a:ext cx="1824900" cy="2493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cs" sz="800">
                <a:latin typeface="Raleway"/>
                <a:ea typeface="Raleway"/>
                <a:cs typeface="Raleway"/>
                <a:sym typeface="Raleway"/>
              </a:rPr>
              <a:t>User Accounts through HR feed</a:t>
            </a:r>
            <a:endParaRPr sz="800">
              <a:latin typeface="Raleway"/>
              <a:ea typeface="Raleway"/>
              <a:cs typeface="Raleway"/>
              <a:sym typeface="Raleway"/>
            </a:endParaRPr>
          </a:p>
        </p:txBody>
      </p:sp>
      <p:sp>
        <p:nvSpPr>
          <p:cNvPr id="131" name="Shape 131"/>
          <p:cNvSpPr txBox="1"/>
          <p:nvPr/>
        </p:nvSpPr>
        <p:spPr>
          <a:xfrm>
            <a:off x="759525" y="2574750"/>
            <a:ext cx="1824900" cy="2493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cs" sz="800">
                <a:latin typeface="Raleway"/>
                <a:ea typeface="Raleway"/>
                <a:cs typeface="Raleway"/>
                <a:sym typeface="Raleway"/>
              </a:rPr>
              <a:t>Teaching data from Registrar</a:t>
            </a:r>
            <a:endParaRPr sz="800">
              <a:latin typeface="Raleway"/>
              <a:ea typeface="Raleway"/>
              <a:cs typeface="Raleway"/>
              <a:sym typeface="Raleway"/>
            </a:endParaRPr>
          </a:p>
        </p:txBody>
      </p:sp>
      <p:sp>
        <p:nvSpPr>
          <p:cNvPr id="132" name="Shape 132"/>
          <p:cNvSpPr txBox="1"/>
          <p:nvPr/>
        </p:nvSpPr>
        <p:spPr>
          <a:xfrm>
            <a:off x="1430925" y="3214350"/>
            <a:ext cx="1824900" cy="432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cs" sz="800">
                <a:latin typeface="Raleway"/>
                <a:ea typeface="Raleway"/>
                <a:cs typeface="Raleway"/>
                <a:sym typeface="Raleway"/>
              </a:rPr>
              <a:t>Publications from subscribed              </a:t>
            </a:r>
            <a:endParaRPr sz="800">
              <a:latin typeface="Raleway"/>
              <a:ea typeface="Raleway"/>
              <a:cs typeface="Raleway"/>
              <a:sym typeface="Raleway"/>
            </a:endParaRPr>
          </a:p>
          <a:p>
            <a:pPr indent="0" lvl="0" marL="0" rtl="0">
              <a:spcBef>
                <a:spcPts val="0"/>
              </a:spcBef>
              <a:spcAft>
                <a:spcPts val="0"/>
              </a:spcAft>
              <a:buNone/>
            </a:pPr>
            <a:r>
              <a:rPr lang="cs" sz="800">
                <a:latin typeface="Raleway"/>
                <a:ea typeface="Raleway"/>
                <a:cs typeface="Raleway"/>
                <a:sym typeface="Raleway"/>
              </a:rPr>
              <a:t>                                databases</a:t>
            </a:r>
            <a:endParaRPr sz="800">
              <a:latin typeface="Raleway"/>
              <a:ea typeface="Raleway"/>
              <a:cs typeface="Raleway"/>
              <a:sym typeface="Raleway"/>
            </a:endParaRPr>
          </a:p>
        </p:txBody>
      </p:sp>
      <p:sp>
        <p:nvSpPr>
          <p:cNvPr id="133" name="Shape 133"/>
          <p:cNvSpPr txBox="1"/>
          <p:nvPr/>
        </p:nvSpPr>
        <p:spPr>
          <a:xfrm>
            <a:off x="1456575" y="3920488"/>
            <a:ext cx="1773600" cy="432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cs" sz="800"/>
              <a:t>P</a:t>
            </a:r>
            <a:r>
              <a:rPr lang="cs" sz="800">
                <a:latin typeface="Raleway"/>
                <a:ea typeface="Raleway"/>
                <a:cs typeface="Raleway"/>
                <a:sym typeface="Raleway"/>
              </a:rPr>
              <a:t>rofessional activities and publications not available via          </a:t>
            </a:r>
            <a:endParaRPr sz="800">
              <a:latin typeface="Raleway"/>
              <a:ea typeface="Raleway"/>
              <a:cs typeface="Raleway"/>
              <a:sym typeface="Raleway"/>
            </a:endParaRPr>
          </a:p>
          <a:p>
            <a:pPr indent="0" lvl="0" marL="0" rtl="0">
              <a:spcBef>
                <a:spcPts val="0"/>
              </a:spcBef>
              <a:spcAft>
                <a:spcPts val="0"/>
              </a:spcAft>
              <a:buNone/>
            </a:pPr>
            <a:r>
              <a:rPr lang="cs" sz="800">
                <a:latin typeface="Raleway"/>
                <a:ea typeface="Raleway"/>
                <a:cs typeface="Raleway"/>
                <a:sym typeface="Raleway"/>
              </a:rPr>
              <a:t>                               Synchronizer</a:t>
            </a:r>
            <a:endParaRPr sz="800">
              <a:latin typeface="Raleway"/>
              <a:ea typeface="Raleway"/>
              <a:cs typeface="Raleway"/>
              <a:sym typeface="Raleway"/>
            </a:endParaRPr>
          </a:p>
        </p:txBody>
      </p:sp>
      <p:cxnSp>
        <p:nvCxnSpPr>
          <p:cNvPr id="134" name="Shape 134"/>
          <p:cNvCxnSpPr>
            <a:stCxn id="118" idx="2"/>
            <a:endCxn id="117" idx="0"/>
          </p:cNvCxnSpPr>
          <p:nvPr/>
        </p:nvCxnSpPr>
        <p:spPr>
          <a:xfrm flipH="1">
            <a:off x="4201125" y="1737725"/>
            <a:ext cx="8100" cy="844500"/>
          </a:xfrm>
          <a:prstGeom prst="straightConnector1">
            <a:avLst/>
          </a:prstGeom>
          <a:noFill/>
          <a:ln cap="flat" cmpd="sng" w="19050">
            <a:solidFill>
              <a:srgbClr val="6D9EEB"/>
            </a:solidFill>
            <a:prstDash val="solid"/>
            <a:round/>
            <a:headEnd len="med" w="med" type="triangle"/>
            <a:tailEnd len="med" w="med" type="triangle"/>
          </a:ln>
        </p:spPr>
      </p:cxnSp>
      <p:sp>
        <p:nvSpPr>
          <p:cNvPr id="135" name="Shape 135"/>
          <p:cNvSpPr txBox="1"/>
          <p:nvPr/>
        </p:nvSpPr>
        <p:spPr>
          <a:xfrm>
            <a:off x="5123650" y="944625"/>
            <a:ext cx="2097300" cy="793200"/>
          </a:xfrm>
          <a:prstGeom prst="rect">
            <a:avLst/>
          </a:prstGeom>
          <a:noFill/>
          <a:ln cap="flat" cmpd="sng" w="38100">
            <a:solidFill>
              <a:srgbClr val="6D9EEB"/>
            </a:solidFill>
            <a:prstDash val="dashDot"/>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cs" sz="1800">
                <a:solidFill>
                  <a:srgbClr val="6D9EEB"/>
                </a:solidFill>
                <a:latin typeface="Raleway"/>
                <a:ea typeface="Raleway"/>
                <a:cs typeface="Raleway"/>
                <a:sym typeface="Raleway"/>
              </a:rPr>
              <a:t>VTechData</a:t>
            </a:r>
            <a:endParaRPr b="1" sz="1800">
              <a:solidFill>
                <a:srgbClr val="6D9EEB"/>
              </a:solidFill>
              <a:latin typeface="Raleway"/>
              <a:ea typeface="Raleway"/>
              <a:cs typeface="Raleway"/>
              <a:sym typeface="Raleway"/>
            </a:endParaRPr>
          </a:p>
          <a:p>
            <a:pPr indent="0" lvl="0" marL="0" rtl="0" algn="ctr">
              <a:spcBef>
                <a:spcPts val="0"/>
              </a:spcBef>
              <a:spcAft>
                <a:spcPts val="0"/>
              </a:spcAft>
              <a:buNone/>
            </a:pPr>
            <a:r>
              <a:rPr b="1" lang="cs" sz="1800">
                <a:solidFill>
                  <a:srgbClr val="6D9EEB"/>
                </a:solidFill>
                <a:latin typeface="Raleway"/>
                <a:ea typeface="Raleway"/>
                <a:cs typeface="Raleway"/>
                <a:sym typeface="Raleway"/>
              </a:rPr>
              <a:t>Data Repository</a:t>
            </a:r>
            <a:endParaRPr b="1" sz="1800">
              <a:solidFill>
                <a:srgbClr val="6D9EEB"/>
              </a:solidFill>
              <a:latin typeface="Raleway"/>
              <a:ea typeface="Raleway"/>
              <a:cs typeface="Raleway"/>
              <a:sym typeface="Raleway"/>
            </a:endParaRPr>
          </a:p>
        </p:txBody>
      </p:sp>
      <p:cxnSp>
        <p:nvCxnSpPr>
          <p:cNvPr id="136" name="Shape 136"/>
          <p:cNvCxnSpPr>
            <a:stCxn id="135" idx="2"/>
            <a:endCxn id="117" idx="0"/>
          </p:cNvCxnSpPr>
          <p:nvPr/>
        </p:nvCxnSpPr>
        <p:spPr>
          <a:xfrm rot="5400000">
            <a:off x="4764400" y="1174425"/>
            <a:ext cx="844500" cy="1971300"/>
          </a:xfrm>
          <a:prstGeom prst="bentConnector3">
            <a:avLst>
              <a:gd fmla="val 49997" name="adj1"/>
            </a:avLst>
          </a:prstGeom>
          <a:noFill/>
          <a:ln cap="flat" cmpd="sng" w="19050">
            <a:solidFill>
              <a:srgbClr val="6D9EEB"/>
            </a:solidFill>
            <a:prstDash val="solid"/>
            <a:round/>
            <a:headEnd len="med" w="med" type="triangle"/>
            <a:tailEnd len="med" w="med" type="triangle"/>
          </a:ln>
        </p:spPr>
      </p:cxnSp>
      <p:sp>
        <p:nvSpPr>
          <p:cNvPr id="137" name="Shape 137"/>
          <p:cNvSpPr txBox="1"/>
          <p:nvPr/>
        </p:nvSpPr>
        <p:spPr>
          <a:xfrm>
            <a:off x="7628825" y="1556725"/>
            <a:ext cx="1427700" cy="793200"/>
          </a:xfrm>
          <a:prstGeom prst="rect">
            <a:avLst/>
          </a:prstGeom>
          <a:noFill/>
          <a:ln cap="flat" cmpd="sng" w="28575">
            <a:solidFill>
              <a:srgbClr val="6D9EEB"/>
            </a:solidFill>
            <a:prstDash val="lgDashDot"/>
            <a:round/>
            <a:headEnd len="sm" w="sm" type="none"/>
            <a:tailEnd len="sm" w="sm" type="none"/>
          </a:ln>
        </p:spPr>
        <p:txBody>
          <a:bodyPr anchorCtr="0" anchor="t" bIns="91425" lIns="91425" spcFirstLastPara="1" rIns="91425" wrap="square" tIns="91425">
            <a:noAutofit/>
          </a:bodyPr>
          <a:lstStyle/>
          <a:p>
            <a:pPr indent="0" lvl="0" marL="0" algn="ctr">
              <a:spcBef>
                <a:spcPts val="0"/>
              </a:spcBef>
              <a:spcAft>
                <a:spcPts val="0"/>
              </a:spcAft>
              <a:buNone/>
            </a:pPr>
            <a:r>
              <a:rPr b="1" lang="cs">
                <a:solidFill>
                  <a:srgbClr val="6D9EEB"/>
                </a:solidFill>
                <a:latin typeface="Raleway"/>
                <a:ea typeface="Raleway"/>
                <a:cs typeface="Raleway"/>
                <a:sym typeface="Raleway"/>
              </a:rPr>
              <a:t>OSF, other research environments</a:t>
            </a:r>
            <a:endParaRPr b="1">
              <a:solidFill>
                <a:srgbClr val="6D9EEB"/>
              </a:solidFill>
              <a:latin typeface="Raleway"/>
              <a:ea typeface="Raleway"/>
              <a:cs typeface="Raleway"/>
              <a:sym typeface="Raleway"/>
            </a:endParaRPr>
          </a:p>
        </p:txBody>
      </p:sp>
      <p:cxnSp>
        <p:nvCxnSpPr>
          <p:cNvPr id="138" name="Shape 138"/>
          <p:cNvCxnSpPr>
            <a:stCxn id="137" idx="1"/>
            <a:endCxn id="135" idx="3"/>
          </p:cNvCxnSpPr>
          <p:nvPr/>
        </p:nvCxnSpPr>
        <p:spPr>
          <a:xfrm rot="10800000">
            <a:off x="7220825" y="1341325"/>
            <a:ext cx="408000" cy="612000"/>
          </a:xfrm>
          <a:prstGeom prst="bentConnector3">
            <a:avLst>
              <a:gd fmla="val 49985" name="adj1"/>
            </a:avLst>
          </a:prstGeom>
          <a:noFill/>
          <a:ln cap="flat" cmpd="sng" w="19050">
            <a:solidFill>
              <a:srgbClr val="6D9EEB"/>
            </a:solidFill>
            <a:prstDash val="solid"/>
            <a:round/>
            <a:headEnd len="med" w="med" type="triangle"/>
            <a:tailEnd len="med" w="med" type="triangle"/>
          </a:ln>
        </p:spPr>
      </p:cxnSp>
      <p:sp>
        <p:nvSpPr>
          <p:cNvPr id="139" name="Shape 139"/>
          <p:cNvSpPr txBox="1"/>
          <p:nvPr/>
        </p:nvSpPr>
        <p:spPr>
          <a:xfrm>
            <a:off x="6468725" y="4706875"/>
            <a:ext cx="2539200" cy="1303200"/>
          </a:xfrm>
          <a:prstGeom prst="rect">
            <a:avLst/>
          </a:prstGeom>
          <a:noFill/>
          <a:ln cap="flat" cmpd="sng" w="28575">
            <a:solidFill>
              <a:srgbClr val="6D9EEB"/>
            </a:solidFill>
            <a:prstDash val="lgDashDot"/>
            <a:round/>
            <a:headEnd len="sm" w="sm" type="none"/>
            <a:tailEnd len="sm" w="sm" type="none"/>
          </a:ln>
        </p:spPr>
        <p:txBody>
          <a:bodyPr anchorCtr="0" anchor="t" bIns="91425" lIns="91425" spcFirstLastPara="1" rIns="91425" wrap="square" tIns="91425">
            <a:noAutofit/>
          </a:bodyPr>
          <a:lstStyle/>
          <a:p>
            <a:pPr indent="-342900" lvl="0" marL="457200">
              <a:spcBef>
                <a:spcPts val="0"/>
              </a:spcBef>
              <a:spcAft>
                <a:spcPts val="0"/>
              </a:spcAft>
              <a:buClr>
                <a:srgbClr val="6D9EEB"/>
              </a:buClr>
              <a:buSzPts val="1800"/>
              <a:buFont typeface="Raleway"/>
              <a:buChar char="●"/>
            </a:pPr>
            <a:r>
              <a:rPr lang="cs" sz="1800">
                <a:solidFill>
                  <a:srgbClr val="6D9EEB"/>
                </a:solidFill>
                <a:latin typeface="Raleway"/>
                <a:ea typeface="Raleway"/>
                <a:cs typeface="Raleway"/>
                <a:sym typeface="Raleway"/>
              </a:rPr>
              <a:t>Other VIVOs, </a:t>
            </a:r>
            <a:endParaRPr sz="1800">
              <a:solidFill>
                <a:srgbClr val="6D9EEB"/>
              </a:solidFill>
              <a:latin typeface="Raleway"/>
              <a:ea typeface="Raleway"/>
              <a:cs typeface="Raleway"/>
              <a:sym typeface="Raleway"/>
            </a:endParaRPr>
          </a:p>
          <a:p>
            <a:pPr indent="-342900" lvl="0" marL="457200">
              <a:spcBef>
                <a:spcPts val="0"/>
              </a:spcBef>
              <a:spcAft>
                <a:spcPts val="0"/>
              </a:spcAft>
              <a:buClr>
                <a:srgbClr val="6D9EEB"/>
              </a:buClr>
              <a:buSzPts val="1800"/>
              <a:buFont typeface="Raleway"/>
              <a:buChar char="●"/>
            </a:pPr>
            <a:r>
              <a:rPr lang="cs" sz="1800">
                <a:solidFill>
                  <a:srgbClr val="6D9EEB"/>
                </a:solidFill>
                <a:latin typeface="Raleway"/>
                <a:ea typeface="Raleway"/>
                <a:cs typeface="Raleway"/>
                <a:sym typeface="Raleway"/>
              </a:rPr>
              <a:t>Departmental Websites, </a:t>
            </a:r>
            <a:endParaRPr sz="1800">
              <a:solidFill>
                <a:srgbClr val="6D9EEB"/>
              </a:solidFill>
              <a:latin typeface="Raleway"/>
              <a:ea typeface="Raleway"/>
              <a:cs typeface="Raleway"/>
              <a:sym typeface="Raleway"/>
            </a:endParaRPr>
          </a:p>
          <a:p>
            <a:pPr indent="-342900" lvl="0" marL="457200">
              <a:spcBef>
                <a:spcPts val="0"/>
              </a:spcBef>
              <a:spcAft>
                <a:spcPts val="0"/>
              </a:spcAft>
              <a:buClr>
                <a:srgbClr val="6D9EEB"/>
              </a:buClr>
              <a:buSzPts val="1800"/>
              <a:buFont typeface="Raleway"/>
              <a:buChar char="●"/>
            </a:pPr>
            <a:r>
              <a:rPr lang="cs" sz="1800">
                <a:solidFill>
                  <a:srgbClr val="6D9EEB"/>
                </a:solidFill>
                <a:latin typeface="Raleway"/>
                <a:ea typeface="Raleway"/>
                <a:cs typeface="Raleway"/>
                <a:sym typeface="Raleway"/>
              </a:rPr>
              <a:t>Visualizations</a:t>
            </a:r>
            <a:endParaRPr sz="1800">
              <a:solidFill>
                <a:srgbClr val="6D9EEB"/>
              </a:solidFill>
              <a:latin typeface="Raleway"/>
              <a:ea typeface="Raleway"/>
              <a:cs typeface="Raleway"/>
              <a:sym typeface="Raleway"/>
            </a:endParaRPr>
          </a:p>
        </p:txBody>
      </p:sp>
      <p:cxnSp>
        <p:nvCxnSpPr>
          <p:cNvPr id="140" name="Shape 140"/>
          <p:cNvCxnSpPr>
            <a:stCxn id="119" idx="2"/>
            <a:endCxn id="139" idx="0"/>
          </p:cNvCxnSpPr>
          <p:nvPr/>
        </p:nvCxnSpPr>
        <p:spPr>
          <a:xfrm flipH="1" rot="-5400000">
            <a:off x="6773825" y="3742100"/>
            <a:ext cx="636900" cy="1292400"/>
          </a:xfrm>
          <a:prstGeom prst="bentConnector3">
            <a:avLst>
              <a:gd fmla="val 50010" name="adj1"/>
            </a:avLst>
          </a:prstGeom>
          <a:noFill/>
          <a:ln cap="flat" cmpd="sng" w="19050">
            <a:solidFill>
              <a:srgbClr val="6D9EEB"/>
            </a:solidFill>
            <a:prstDash val="solid"/>
            <a:round/>
            <a:headEnd len="med" w="med" type="none"/>
            <a:tailEnd len="med" w="med" type="triangl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Shape 145"/>
          <p:cNvSpPr txBox="1"/>
          <p:nvPr>
            <p:ph idx="1" type="body"/>
          </p:nvPr>
        </p:nvSpPr>
        <p:spPr>
          <a:xfrm>
            <a:off x="183225" y="1536625"/>
            <a:ext cx="4410900" cy="4555200"/>
          </a:xfrm>
          <a:prstGeom prst="rect">
            <a:avLst/>
          </a:prstGeom>
        </p:spPr>
        <p:txBody>
          <a:bodyPr anchorCtr="0" anchor="t" bIns="91425" lIns="91425" spcFirstLastPara="1" rIns="91425" wrap="square" tIns="91425">
            <a:noAutofit/>
          </a:bodyPr>
          <a:lstStyle/>
          <a:p>
            <a:pPr indent="0" lvl="0" marL="0" rtl="0">
              <a:lnSpc>
                <a:spcPct val="100000"/>
              </a:lnSpc>
              <a:spcBef>
                <a:spcPts val="0"/>
              </a:spcBef>
              <a:spcAft>
                <a:spcPts val="0"/>
              </a:spcAft>
              <a:buNone/>
            </a:pPr>
            <a:r>
              <a:rPr lang="cs" sz="4800">
                <a:solidFill>
                  <a:schemeClr val="dk1"/>
                </a:solidFill>
                <a:latin typeface="Raleway"/>
                <a:ea typeface="Raleway"/>
                <a:cs typeface="Raleway"/>
                <a:sym typeface="Raleway"/>
              </a:rPr>
              <a:t>Implementing Symplectic Elements</a:t>
            </a:r>
            <a:endParaRPr sz="4800">
              <a:solidFill>
                <a:schemeClr val="dk1"/>
              </a:solidFill>
              <a:latin typeface="Raleway"/>
              <a:ea typeface="Raleway"/>
              <a:cs typeface="Raleway"/>
              <a:sym typeface="Raleway"/>
            </a:endParaRPr>
          </a:p>
          <a:p>
            <a:pPr indent="0" lvl="0" marL="0" rtl="0">
              <a:spcBef>
                <a:spcPts val="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Shape 150"/>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51" name="Shape 151"/>
          <p:cNvSpPr txBox="1"/>
          <p:nvPr>
            <p:ph type="title"/>
          </p:nvPr>
        </p:nvSpPr>
        <p:spPr>
          <a:xfrm>
            <a:off x="311700" y="0"/>
            <a:ext cx="8520600" cy="576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cs">
                <a:solidFill>
                  <a:srgbClr val="FFFFFF"/>
                </a:solidFill>
              </a:rPr>
              <a:t>Goals</a:t>
            </a:r>
            <a:endParaRPr b="1">
              <a:solidFill>
                <a:srgbClr val="FFFFFF"/>
              </a:solidFill>
            </a:endParaRPr>
          </a:p>
          <a:p>
            <a:pPr indent="0" lvl="0" marL="0" rtl="0" algn="l">
              <a:spcBef>
                <a:spcPts val="0"/>
              </a:spcBef>
              <a:spcAft>
                <a:spcPts val="0"/>
              </a:spcAft>
              <a:buNone/>
            </a:pPr>
            <a:r>
              <a:t/>
            </a:r>
            <a:endParaRPr sz="12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Reporting tools for individual faculty</a:t>
            </a:r>
            <a:endParaRPr sz="2400">
              <a:solidFill>
                <a:srgbClr val="000000"/>
              </a:solidFill>
            </a:endParaRPr>
          </a:p>
          <a:p>
            <a:pPr indent="-342900" lvl="1" marL="914400" rtl="0" algn="l">
              <a:spcBef>
                <a:spcPts val="0"/>
              </a:spcBef>
              <a:spcAft>
                <a:spcPts val="0"/>
              </a:spcAft>
              <a:buClr>
                <a:srgbClr val="000000"/>
              </a:buClr>
              <a:buSzPts val="1800"/>
              <a:buChar char="○"/>
            </a:pPr>
            <a:r>
              <a:rPr lang="cs" sz="1800">
                <a:solidFill>
                  <a:srgbClr val="000000"/>
                </a:solidFill>
              </a:rPr>
              <a:t>Annual faculty activity reports</a:t>
            </a:r>
            <a:endParaRPr sz="1800">
              <a:solidFill>
                <a:srgbClr val="000000"/>
              </a:solidFill>
            </a:endParaRPr>
          </a:p>
          <a:p>
            <a:pPr indent="-342900" lvl="1" marL="914400" rtl="0" algn="l">
              <a:spcBef>
                <a:spcPts val="0"/>
              </a:spcBef>
              <a:spcAft>
                <a:spcPts val="0"/>
              </a:spcAft>
              <a:buClr>
                <a:srgbClr val="000000"/>
              </a:buClr>
              <a:buSzPts val="1800"/>
              <a:buChar char="○"/>
            </a:pPr>
            <a:r>
              <a:rPr lang="cs" sz="1800">
                <a:solidFill>
                  <a:srgbClr val="000000"/>
                </a:solidFill>
              </a:rPr>
              <a:t>Custom proposal bios</a:t>
            </a:r>
            <a:endParaRPr sz="1800">
              <a:solidFill>
                <a:srgbClr val="000000"/>
              </a:solidFill>
            </a:endParaRPr>
          </a:p>
          <a:p>
            <a:pPr indent="-342900" lvl="1" marL="914400" rtl="0" algn="l">
              <a:spcBef>
                <a:spcPts val="0"/>
              </a:spcBef>
              <a:spcAft>
                <a:spcPts val="0"/>
              </a:spcAft>
              <a:buClr>
                <a:srgbClr val="000000"/>
              </a:buClr>
              <a:buSzPts val="1800"/>
              <a:buChar char="○"/>
            </a:pPr>
            <a:r>
              <a:rPr lang="cs" sz="1800">
                <a:solidFill>
                  <a:srgbClr val="000000"/>
                </a:solidFill>
              </a:rPr>
              <a:t>Promotion &amp; tenure dossier</a:t>
            </a:r>
            <a:endParaRPr sz="1800">
              <a:solidFill>
                <a:srgbClr val="000000"/>
              </a:solidFill>
            </a:endParaRPr>
          </a:p>
          <a:p>
            <a:pPr indent="0" lvl="0" marL="0" rtl="0" algn="l">
              <a:spcBef>
                <a:spcPts val="0"/>
              </a:spcBef>
              <a:spcAft>
                <a:spcPts val="0"/>
              </a:spcAft>
              <a:buNone/>
            </a:pPr>
            <a:r>
              <a:t/>
            </a:r>
            <a:endParaRPr sz="18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Reporting tools for administrators</a:t>
            </a:r>
            <a:endParaRPr sz="2400">
              <a:solidFill>
                <a:srgbClr val="000000"/>
              </a:solidFill>
            </a:endParaRPr>
          </a:p>
          <a:p>
            <a:pPr indent="-342900" lvl="1" marL="914400" rtl="0" algn="l">
              <a:spcBef>
                <a:spcPts val="0"/>
              </a:spcBef>
              <a:spcAft>
                <a:spcPts val="0"/>
              </a:spcAft>
              <a:buClr>
                <a:srgbClr val="000000"/>
              </a:buClr>
              <a:buSzPts val="1800"/>
              <a:buChar char="○"/>
            </a:pPr>
            <a:r>
              <a:rPr lang="cs" sz="1800">
                <a:solidFill>
                  <a:srgbClr val="000000"/>
                </a:solidFill>
              </a:rPr>
              <a:t>Department, college, university reports</a:t>
            </a:r>
            <a:endParaRPr sz="1800">
              <a:solidFill>
                <a:srgbClr val="000000"/>
              </a:solidFill>
            </a:endParaRPr>
          </a:p>
          <a:p>
            <a:pPr indent="-342900" lvl="1" marL="914400" rtl="0" algn="l">
              <a:spcBef>
                <a:spcPts val="0"/>
              </a:spcBef>
              <a:spcAft>
                <a:spcPts val="0"/>
              </a:spcAft>
              <a:buClr>
                <a:srgbClr val="000000"/>
              </a:buClr>
              <a:buSzPts val="1800"/>
              <a:buChar char="○"/>
            </a:pPr>
            <a:r>
              <a:rPr lang="cs" sz="1800">
                <a:solidFill>
                  <a:srgbClr val="000000"/>
                </a:solidFill>
              </a:rPr>
              <a:t>Institute reports</a:t>
            </a:r>
            <a:endParaRPr sz="1800">
              <a:solidFill>
                <a:srgbClr val="000000"/>
              </a:solidFill>
            </a:endParaRPr>
          </a:p>
          <a:p>
            <a:pPr indent="-342900" lvl="1" marL="914400" rtl="0" algn="l">
              <a:spcBef>
                <a:spcPts val="0"/>
              </a:spcBef>
              <a:spcAft>
                <a:spcPts val="0"/>
              </a:spcAft>
              <a:buClr>
                <a:srgbClr val="000000"/>
              </a:buClr>
              <a:buSzPts val="1800"/>
              <a:buChar char="○"/>
            </a:pPr>
            <a:r>
              <a:rPr lang="cs" sz="1800">
                <a:solidFill>
                  <a:srgbClr val="000000"/>
                </a:solidFill>
              </a:rPr>
              <a:t>Benchmarking</a:t>
            </a:r>
            <a:endParaRPr sz="1800">
              <a:solidFill>
                <a:srgbClr val="000000"/>
              </a:solidFill>
            </a:endParaRPr>
          </a:p>
          <a:p>
            <a:pPr indent="0" lvl="0" marL="0" rtl="0" algn="l">
              <a:spcBef>
                <a:spcPts val="0"/>
              </a:spcBef>
              <a:spcAft>
                <a:spcPts val="0"/>
              </a:spcAft>
              <a:buNone/>
            </a:pPr>
            <a:r>
              <a:t/>
            </a:r>
            <a:endParaRPr sz="18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Data feeds to other systems</a:t>
            </a:r>
            <a:endParaRPr sz="2400">
              <a:solidFill>
                <a:srgbClr val="000000"/>
              </a:solidFill>
            </a:endParaRPr>
          </a:p>
          <a:p>
            <a:pPr indent="-342900" lvl="1" marL="914400" rtl="0" algn="l">
              <a:spcBef>
                <a:spcPts val="0"/>
              </a:spcBef>
              <a:spcAft>
                <a:spcPts val="0"/>
              </a:spcAft>
              <a:buClr>
                <a:srgbClr val="000000"/>
              </a:buClr>
              <a:buSzPts val="1800"/>
              <a:buChar char="○"/>
            </a:pPr>
            <a:r>
              <a:rPr lang="cs" sz="1800">
                <a:solidFill>
                  <a:srgbClr val="000000"/>
                </a:solidFill>
              </a:rPr>
              <a:t>VTechWorks</a:t>
            </a:r>
            <a:endParaRPr sz="1800">
              <a:solidFill>
                <a:srgbClr val="000000"/>
              </a:solidFill>
            </a:endParaRPr>
          </a:p>
          <a:p>
            <a:pPr indent="-342900" lvl="1" marL="914400" rtl="0" algn="l">
              <a:spcBef>
                <a:spcPts val="0"/>
              </a:spcBef>
              <a:spcAft>
                <a:spcPts val="0"/>
              </a:spcAft>
              <a:buClr>
                <a:srgbClr val="000000"/>
              </a:buClr>
              <a:buSzPts val="1800"/>
              <a:buChar char="○"/>
            </a:pPr>
            <a:r>
              <a:rPr lang="cs" sz="1800">
                <a:solidFill>
                  <a:srgbClr val="000000"/>
                </a:solidFill>
              </a:rPr>
              <a:t>CollabVT</a:t>
            </a:r>
            <a:endParaRPr sz="1800">
              <a:solidFill>
                <a:srgbClr val="000000"/>
              </a:solidFill>
            </a:endParaRPr>
          </a:p>
          <a:p>
            <a:pPr indent="-342900" lvl="1" marL="914400" rtl="0" algn="l">
              <a:spcBef>
                <a:spcPts val="0"/>
              </a:spcBef>
              <a:spcAft>
                <a:spcPts val="0"/>
              </a:spcAft>
              <a:buClr>
                <a:srgbClr val="000000"/>
              </a:buClr>
              <a:buSzPts val="1800"/>
              <a:buChar char="○"/>
            </a:pPr>
            <a:r>
              <a:rPr lang="cs" sz="1800">
                <a:solidFill>
                  <a:srgbClr val="000000"/>
                </a:solidFill>
              </a:rPr>
              <a:t>Faculty &amp; department web pages</a:t>
            </a:r>
            <a:endParaRPr sz="1800">
              <a:solidFill>
                <a:srgbClr val="0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Shape 156"/>
          <p:cNvSpPr txBox="1"/>
          <p:nvPr/>
        </p:nvSpPr>
        <p:spPr>
          <a:xfrm>
            <a:off x="99025" y="764050"/>
            <a:ext cx="8957700" cy="5259000"/>
          </a:xfrm>
          <a:prstGeom prst="rect">
            <a:avLst/>
          </a:prstGeom>
          <a:solidFill>
            <a:srgbClr val="FFFFFF">
              <a:alpha val="43920"/>
            </a:srgbClr>
          </a:solid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57" name="Shape 157"/>
          <p:cNvSpPr txBox="1"/>
          <p:nvPr>
            <p:ph type="title"/>
          </p:nvPr>
        </p:nvSpPr>
        <p:spPr>
          <a:xfrm>
            <a:off x="311700" y="0"/>
            <a:ext cx="8520600" cy="574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cs" sz="3000">
                <a:solidFill>
                  <a:srgbClr val="FFFFFF"/>
                </a:solidFill>
              </a:rPr>
              <a:t>Questions</a:t>
            </a:r>
            <a:endParaRPr b="1" sz="3000">
              <a:solidFill>
                <a:srgbClr val="FFFFFF"/>
              </a:solidFill>
            </a:endParaRPr>
          </a:p>
          <a:p>
            <a:pPr indent="0" lvl="0" marL="0" rtl="0" algn="l">
              <a:spcBef>
                <a:spcPts val="0"/>
              </a:spcBef>
              <a:spcAft>
                <a:spcPts val="0"/>
              </a:spcAft>
              <a:buNone/>
            </a:pPr>
            <a:r>
              <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Local or remote hosting?</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Who gets an account?</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Administrative rights?</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Local data feeds?</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Privacy &amp; confidentiality concerns?</a:t>
            </a:r>
            <a:endParaRPr sz="2400">
              <a:solidFill>
                <a:srgbClr val="000000"/>
              </a:solidFill>
            </a:endParaRPr>
          </a:p>
          <a:p>
            <a:pPr indent="-381000" lvl="0" marL="457200" rtl="0" algn="l">
              <a:spcBef>
                <a:spcPts val="0"/>
              </a:spcBef>
              <a:spcAft>
                <a:spcPts val="0"/>
              </a:spcAft>
              <a:buClr>
                <a:srgbClr val="000000"/>
              </a:buClr>
              <a:buSzPts val="2400"/>
              <a:buChar char="●"/>
            </a:pPr>
            <a:r>
              <a:rPr lang="cs" sz="2400">
                <a:solidFill>
                  <a:srgbClr val="000000"/>
                </a:solidFill>
              </a:rPr>
              <a:t>How can the data be used?</a:t>
            </a:r>
            <a:endParaRPr sz="2400">
              <a:solidFill>
                <a:srgbClr val="000000"/>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