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trictFirstAndLastChars="0" saveSubsetFonts="1" autoCompressPictures="0">
  <p:sldMasterIdLst>
    <p:sldMasterId id="2147483654" r:id="rId1"/>
  </p:sldMasterIdLst>
  <p:notesMasterIdLst>
    <p:notesMasterId r:id="rId3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75" d="100"/>
          <a:sy n="175" d="100"/>
        </p:scale>
        <p:origin x="-488"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notesMaster" Target="notesMasters/notesMaster1.xml"/><Relationship Id="rId40" Type="http://schemas.openxmlformats.org/officeDocument/2006/relationships/printerSettings" Target="printerSettings/printerSettings1.bin"/><Relationship Id="rId41" Type="http://schemas.openxmlformats.org/officeDocument/2006/relationships/presProps" Target="presProps.xml"/><Relationship Id="rId42" Type="http://schemas.openxmlformats.org/officeDocument/2006/relationships/viewProps" Target="viewProps.xml"/><Relationship Id="rId43" Type="http://schemas.openxmlformats.org/officeDocument/2006/relationships/theme" Target="theme/theme1.xml"/><Relationship Id="rId4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3" name="Shape 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a:endParaRPr/>
          </a:p>
        </p:txBody>
      </p:sp>
    </p:spTree>
    <p:extLst>
      <p:ext uri="{BB962C8B-B14F-4D97-AF65-F5344CB8AC3E}">
        <p14:creationId xmlns:p14="http://schemas.microsoft.com/office/powerpoint/2010/main" val="1094485138"/>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 Id="rId3" Type="http://schemas.openxmlformats.org/officeDocument/2006/relationships/hyperlink" Target="https://flic.kr/p/dxvmRd"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
        <p:cNvGrpSpPr/>
        <p:nvPr/>
      </p:nvGrpSpPr>
      <p:grpSpPr>
        <a:xfrm>
          <a:off x="0" y="0"/>
          <a:ext cx="0" cy="0"/>
          <a:chOff x="0" y="0"/>
          <a:chExt cx="0" cy="0"/>
        </a:xfrm>
      </p:grpSpPr>
      <p:sp>
        <p:nvSpPr>
          <p:cNvPr id="33" name="Shape 33"/>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34" name="Shape 3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Shape 98"/>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99" name="Shape 9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r>
              <a:rPr lang="en"/>
              <a:t>Team science seemed to reflect the concept we wanted to learn more about: dispersed research teams, related to the fields of science, health science, and education.</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Shape 104"/>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05" name="Shape 10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Clr>
                <a:schemeClr val="dk1"/>
              </a:buClr>
              <a:buSzPct val="100000"/>
              <a:buFont typeface="Arial"/>
              <a:buNone/>
            </a:pPr>
            <a:r>
              <a:rPr lang="en"/>
              <a:t>Your own collaborative research</a:t>
            </a:r>
          </a:p>
          <a:p>
            <a:pPr lvl="0" rtl="0">
              <a:spcBef>
                <a:spcPts val="0"/>
              </a:spcBef>
              <a:buClr>
                <a:schemeClr val="dk1"/>
              </a:buClr>
              <a:buSzPct val="100000"/>
              <a:buFont typeface="Arial"/>
              <a:buNone/>
            </a:pPr>
            <a:r>
              <a:rPr lang="en"/>
              <a:t>Librarians support collaborative research</a:t>
            </a:r>
          </a:p>
          <a:p>
            <a:pPr lvl="0" rtl="0">
              <a:spcBef>
                <a:spcPts val="0"/>
              </a:spcBef>
              <a:buClr>
                <a:schemeClr val="dk1"/>
              </a:buClr>
              <a:buSzPct val="100000"/>
              <a:buFont typeface="Arial"/>
              <a:buNone/>
            </a:pPr>
            <a:r>
              <a:rPr lang="en"/>
              <a:t>Supporting team science</a:t>
            </a:r>
          </a:p>
          <a:p>
            <a:pPr lvl="0" rtl="0">
              <a:spcBef>
                <a:spcPts val="0"/>
              </a:spcBef>
              <a:buClr>
                <a:schemeClr val="dk1"/>
              </a:buClr>
              <a:buSzPct val="100000"/>
              <a:buFont typeface="Arial"/>
              <a:buNone/>
            </a:pPr>
            <a:r>
              <a:rPr lang="en"/>
              <a:t>Supporting SR teams</a:t>
            </a:r>
          </a:p>
          <a:p>
            <a:pPr lvl="0" rtl="0">
              <a:spcBef>
                <a:spcPts val="0"/>
              </a:spcBef>
              <a:buClr>
                <a:schemeClr val="dk1"/>
              </a:buClr>
              <a:buSzPct val="100000"/>
              <a:buFont typeface="Arial"/>
              <a:buNone/>
            </a:pPr>
            <a:r>
              <a:rPr lang="en"/>
              <a:t>Data management tie in</a:t>
            </a:r>
          </a:p>
          <a:p>
            <a:pPr lvl="0" rtl="0">
              <a:spcBef>
                <a:spcPts val="0"/>
              </a:spcBef>
              <a:buClr>
                <a:schemeClr val="dk1"/>
              </a:buClr>
              <a:buSzPct val="100000"/>
              <a:buFont typeface="Arial"/>
              <a:buNone/>
            </a:pPr>
            <a:r>
              <a:rPr lang="en"/>
              <a:t>Online ed tie in</a:t>
            </a:r>
          </a:p>
          <a:p>
            <a:pPr lvl="0" rtl="0">
              <a:spcBef>
                <a:spcPts val="0"/>
              </a:spcBef>
              <a:buClr>
                <a:schemeClr val="dk1"/>
              </a:buClr>
              <a:buSzPct val="100000"/>
              <a:buFont typeface="Arial"/>
              <a:buNone/>
            </a:pPr>
            <a:r>
              <a:rPr lang="en"/>
              <a:t>Health Sci Ed tie in</a:t>
            </a:r>
          </a:p>
          <a:p>
            <a:pPr>
              <a:spcBef>
                <a:spcPts val="0"/>
              </a:spcBef>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Shape 110"/>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11" name="Shape 11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rtl="0">
              <a:spcBef>
                <a:spcPts val="0"/>
              </a:spcBef>
              <a:buNone/>
            </a:pPr>
            <a:r>
              <a:rPr lang="en"/>
              <a:t>SciTS - The Science of Team Science is an expanding field that is closely linked to many areas of interest for medical librarians: embedded research team support, data management, knowledge management and transfer, research methods, collaboration and data collection tools, archiving and access to generated outputs</a:t>
            </a:r>
          </a:p>
          <a:p>
            <a:pPr rtl="0">
              <a:spcBef>
                <a:spcPts val="0"/>
              </a:spcBef>
              <a:buNone/>
            </a:pPr>
            <a:endParaRPr/>
          </a:p>
          <a:p>
            <a:pPr rtl="0">
              <a:spcBef>
                <a:spcPts val="0"/>
              </a:spcBef>
              <a:buNone/>
            </a:pPr>
            <a:r>
              <a:rPr lang="en" sz="1400">
                <a:solidFill>
                  <a:schemeClr val="dk1"/>
                </a:solidFill>
              </a:rPr>
              <a:t>“Practical concerns about gauging the value added and the return on investment accruing from large research initiatives (4,26,32) have given rise to the science of team science , a rapidly emerging yet still-amorphous field characterized by a lack of consensus about its defining substantive boundaries and core concerns.” S77  Stokols sci of ts 08</a:t>
            </a:r>
          </a:p>
          <a:p>
            <a:pPr rtl="0">
              <a:spcBef>
                <a:spcPts val="0"/>
              </a:spcBef>
              <a:buNone/>
            </a:pPr>
            <a:endParaRPr sz="1400">
              <a:solidFill>
                <a:schemeClr val="dk1"/>
              </a:solidFill>
            </a:endParaRPr>
          </a:p>
          <a:p>
            <a:pPr rtl="0">
              <a:spcBef>
                <a:spcPts val="0"/>
              </a:spcBef>
              <a:buNone/>
            </a:pPr>
            <a:r>
              <a:rPr lang="en" sz="1400">
                <a:solidFill>
                  <a:schemeClr val="dk1"/>
                </a:solidFill>
              </a:rPr>
              <a:t>The “science of team science” (SciTS, pronounced “sahyts”) is an emerging area of research centered on examination of the processes by which scientific teams organize, communicate, and conduct research (7–9). The field is concerned with understanding and managing circumstances that facilitate or hinder a range of collaborative research efforts—from determining the effectiveness of large-scale collaborative research, training, and translational initiatives to understanding how teams connect and collaborate to achieve scientific breakthroughs that would not be attainable by either individual or simply additive efforts. Borner 2010</a:t>
            </a:r>
          </a:p>
          <a:p>
            <a:pPr rtl="0">
              <a:spcBef>
                <a:spcPts val="0"/>
              </a:spcBef>
              <a:buNone/>
            </a:pPr>
            <a:endParaRPr sz="1400">
              <a:solidFill>
                <a:schemeClr val="dk1"/>
              </a:solidFill>
            </a:endParaRPr>
          </a:p>
          <a:p>
            <a:pPr>
              <a:spcBef>
                <a:spcPts val="0"/>
              </a:spcBef>
              <a:buNone/>
            </a:pPr>
            <a:r>
              <a:rPr lang="en" sz="1400">
                <a:solidFill>
                  <a:schemeClr val="dk1"/>
                </a:solidFill>
              </a:rPr>
              <a:t>“Analyses revealed differences in number and timing of publications, as well as coauthorship patterns, between NIH-funded transdisci-plinary center grants and investigator-initiated research grants in the same fıeld, </a:t>
            </a:r>
            <a:r>
              <a:rPr lang="en" sz="1400" b="1">
                <a:solidFill>
                  <a:schemeClr val="dk1"/>
                </a:solidFill>
              </a:rPr>
              <a:t>suggesting that despite an initial lag in productivity, the transdisciplinary center grant-funding mechanism afforded overall advantages for productivity and collaboration</a:t>
            </a:r>
            <a:r>
              <a:rPr lang="en" sz="1400">
                <a:solidFill>
                  <a:schemeClr val="dk1"/>
                </a:solidFill>
              </a:rPr>
              <a:t>.” Hall 2012</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Shape 116"/>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17" name="Shape 11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rtl="0">
              <a:spcBef>
                <a:spcPts val="0"/>
              </a:spcBef>
              <a:buNone/>
            </a:pPr>
            <a:r>
              <a:rPr lang="en"/>
              <a:t>The team’s view of its characteristics and that of science teams matches closely</a:t>
            </a:r>
          </a:p>
          <a:p>
            <a:pPr rtl="0">
              <a:spcBef>
                <a:spcPts val="0"/>
              </a:spcBef>
              <a:buNone/>
            </a:pPr>
            <a:r>
              <a:rPr lang="en"/>
              <a:t>--Although, our team is quite small compared to most science teams, and we are unidisciplinary as opposed to multi-, inter-, or transdisciplinary</a:t>
            </a:r>
          </a:p>
          <a:p>
            <a:pPr>
              <a:spcBef>
                <a:spcPts val="0"/>
              </a:spcBef>
              <a:buNone/>
            </a:pPr>
            <a:r>
              <a:rPr lang="en"/>
              <a:t>Stokols sci of ts 2008</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Shape 121"/>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22" name="Shape 12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600"/>
              </a:spcBef>
              <a:buClr>
                <a:schemeClr val="dk1"/>
              </a:buClr>
              <a:buSzPct val="68750"/>
              <a:buFont typeface="Arial"/>
              <a:buNone/>
            </a:pPr>
            <a:r>
              <a:rPr lang="en" sz="1600" b="1">
                <a:solidFill>
                  <a:schemeClr val="dk1"/>
                </a:solidFill>
              </a:rPr>
              <a:t>Lit review</a:t>
            </a:r>
          </a:p>
          <a:p>
            <a:pPr marL="457200" lvl="0" indent="-330200" rtl="0">
              <a:spcBef>
                <a:spcPts val="600"/>
              </a:spcBef>
              <a:buClr>
                <a:schemeClr val="dk1"/>
              </a:buClr>
              <a:buSzPct val="100000"/>
              <a:buFont typeface="Arial"/>
              <a:buChar char="●"/>
            </a:pPr>
            <a:r>
              <a:rPr lang="en" sz="1600">
                <a:solidFill>
                  <a:schemeClr val="dk1"/>
                </a:solidFill>
              </a:rPr>
              <a:t>Experience working with others</a:t>
            </a:r>
          </a:p>
          <a:p>
            <a:pPr marL="457200" lvl="0" indent="-330200" rtl="0">
              <a:spcBef>
                <a:spcPts val="600"/>
              </a:spcBef>
              <a:buClr>
                <a:schemeClr val="dk1"/>
              </a:buClr>
              <a:buSzPct val="100000"/>
              <a:buFont typeface="Arial"/>
              <a:buChar char="●"/>
            </a:pPr>
            <a:r>
              <a:rPr lang="en" sz="1600">
                <a:solidFill>
                  <a:schemeClr val="dk1"/>
                </a:solidFill>
              </a:rPr>
              <a:t>Build support skills for today’s scientific/research-based/collaborative workplace</a:t>
            </a:r>
          </a:p>
          <a:p>
            <a:pPr marL="457200" lvl="0" indent="-330200" rtl="0">
              <a:spcBef>
                <a:spcPts val="600"/>
              </a:spcBef>
              <a:buClr>
                <a:schemeClr val="dk1"/>
              </a:buClr>
              <a:buSzPct val="100000"/>
              <a:buFont typeface="Arial"/>
              <a:buChar char="●"/>
            </a:pPr>
            <a:r>
              <a:rPr lang="en" sz="1600">
                <a:solidFill>
                  <a:schemeClr val="dk1"/>
                </a:solidFill>
              </a:rPr>
              <a:t>Building relationships with other researchers </a:t>
            </a:r>
          </a:p>
          <a:p>
            <a:pPr marL="457200" lvl="0" indent="-330200" rtl="0">
              <a:spcBef>
                <a:spcPts val="600"/>
              </a:spcBef>
              <a:buClr>
                <a:schemeClr val="dk1"/>
              </a:buClr>
              <a:buSzPct val="100000"/>
              <a:buFont typeface="Arial"/>
              <a:buChar char="●"/>
            </a:pPr>
            <a:r>
              <a:rPr lang="en" sz="1600">
                <a:solidFill>
                  <a:schemeClr val="dk1"/>
                </a:solidFill>
              </a:rPr>
              <a:t>Expanding professional expertise</a:t>
            </a:r>
          </a:p>
          <a:p>
            <a:pPr marL="457200" lvl="0" indent="-330200" rtl="0">
              <a:spcBef>
                <a:spcPts val="600"/>
              </a:spcBef>
              <a:buClr>
                <a:schemeClr val="dk1"/>
              </a:buClr>
              <a:buSzPct val="100000"/>
              <a:buFont typeface="Arial"/>
              <a:buChar char="●"/>
            </a:pPr>
            <a:r>
              <a:rPr lang="en" sz="1600">
                <a:solidFill>
                  <a:schemeClr val="dk1"/>
                </a:solidFill>
              </a:rPr>
              <a:t>Receiving recognition for contributions</a:t>
            </a:r>
          </a:p>
          <a:p>
            <a:pPr marL="457200" lvl="0" indent="-330200" rtl="0">
              <a:spcBef>
                <a:spcPts val="600"/>
              </a:spcBef>
              <a:buClr>
                <a:schemeClr val="dk1"/>
              </a:buClr>
              <a:buSzPct val="100000"/>
              <a:buFont typeface="Arial"/>
              <a:buChar char="●"/>
            </a:pPr>
            <a:r>
              <a:rPr lang="en" sz="1600">
                <a:solidFill>
                  <a:schemeClr val="dk1"/>
                </a:solidFill>
              </a:rPr>
              <a:t>Increased productivity (over solo, smaller group or single institution projects)</a:t>
            </a:r>
          </a:p>
          <a:p>
            <a:pPr marL="457200" lvl="0" indent="-330200" rtl="0">
              <a:spcBef>
                <a:spcPts val="600"/>
              </a:spcBef>
              <a:buClr>
                <a:schemeClr val="dk1"/>
              </a:buClr>
              <a:buSzPct val="100000"/>
              <a:buFont typeface="Arial"/>
              <a:buChar char="●"/>
            </a:pPr>
            <a:r>
              <a:rPr lang="en" sz="1600">
                <a:solidFill>
                  <a:schemeClr val="dk1"/>
                </a:solidFill>
              </a:rPr>
              <a:t>Building transdisciplinary methods to address complex issues that are often global in scope</a:t>
            </a:r>
          </a:p>
          <a:p>
            <a:pPr lvl="0" rtl="0">
              <a:spcBef>
                <a:spcPts val="600"/>
              </a:spcBef>
              <a:buClr>
                <a:schemeClr val="dk1"/>
              </a:buClr>
              <a:buFont typeface="Arial"/>
              <a:buNone/>
            </a:pPr>
            <a:endParaRPr sz="600">
              <a:solidFill>
                <a:schemeClr val="dk1"/>
              </a:solidFill>
            </a:endParaRPr>
          </a:p>
          <a:p>
            <a:pPr lvl="0" rtl="0">
              <a:spcBef>
                <a:spcPts val="600"/>
              </a:spcBef>
              <a:buClr>
                <a:schemeClr val="dk1"/>
              </a:buClr>
              <a:buSzPct val="68750"/>
              <a:buFont typeface="Arial"/>
              <a:buNone/>
            </a:pPr>
            <a:r>
              <a:rPr lang="en" sz="1600" b="1">
                <a:solidFill>
                  <a:schemeClr val="dk1"/>
                </a:solidFill>
              </a:rPr>
              <a:t>Team</a:t>
            </a:r>
          </a:p>
          <a:p>
            <a:pPr marL="457200" lvl="0" indent="-330200" rtl="0">
              <a:spcBef>
                <a:spcPts val="600"/>
              </a:spcBef>
              <a:buClr>
                <a:schemeClr val="dk1"/>
              </a:buClr>
              <a:buSzPct val="100000"/>
              <a:buFont typeface="Arial"/>
              <a:buChar char="●"/>
            </a:pPr>
            <a:r>
              <a:rPr lang="en" sz="1600">
                <a:solidFill>
                  <a:schemeClr val="dk1"/>
                </a:solidFill>
              </a:rPr>
              <a:t>Diverse knowledge and experiences</a:t>
            </a:r>
          </a:p>
          <a:p>
            <a:pPr marL="457200" lvl="0" indent="-330200" rtl="0">
              <a:spcBef>
                <a:spcPts val="600"/>
              </a:spcBef>
              <a:buClr>
                <a:schemeClr val="dk1"/>
              </a:buClr>
              <a:buSzPct val="100000"/>
              <a:buFont typeface="Arial"/>
              <a:buChar char="●"/>
            </a:pPr>
            <a:r>
              <a:rPr lang="en" sz="1600">
                <a:solidFill>
                  <a:schemeClr val="dk1"/>
                </a:solidFill>
              </a:rPr>
              <a:t>International Networking </a:t>
            </a:r>
          </a:p>
          <a:p>
            <a:pPr marL="457200" lvl="0" indent="-330200" rtl="0">
              <a:spcBef>
                <a:spcPts val="600"/>
              </a:spcBef>
              <a:buClr>
                <a:schemeClr val="dk1"/>
              </a:buClr>
              <a:buSzPct val="100000"/>
              <a:buFont typeface="Arial"/>
              <a:buChar char="●"/>
            </a:pPr>
            <a:r>
              <a:rPr lang="en" sz="1600">
                <a:solidFill>
                  <a:schemeClr val="dk1"/>
                </a:solidFill>
              </a:rPr>
              <a:t>Working through entire systematic review process</a:t>
            </a:r>
          </a:p>
          <a:p>
            <a:pPr marL="457200" lvl="0" indent="-330200" rtl="0">
              <a:spcBef>
                <a:spcPts val="600"/>
              </a:spcBef>
              <a:buClr>
                <a:schemeClr val="dk1"/>
              </a:buClr>
              <a:buSzPct val="100000"/>
              <a:buFont typeface="Arial"/>
              <a:buChar char="●"/>
            </a:pPr>
            <a:r>
              <a:rPr lang="en" sz="1600">
                <a:solidFill>
                  <a:schemeClr val="dk1"/>
                </a:solidFill>
              </a:rPr>
              <a:t>Learning new software</a:t>
            </a:r>
          </a:p>
          <a:p>
            <a:pPr marL="914400" lvl="1" indent="-330200" rtl="0">
              <a:spcBef>
                <a:spcPts val="480"/>
              </a:spcBef>
              <a:buClr>
                <a:schemeClr val="dk1"/>
              </a:buClr>
              <a:buSzPct val="100000"/>
              <a:buFont typeface="Courier New"/>
              <a:buChar char="o"/>
            </a:pPr>
            <a:r>
              <a:rPr lang="en" sz="1600">
                <a:solidFill>
                  <a:schemeClr val="dk1"/>
                </a:solidFill>
              </a:rPr>
              <a:t>EndNote</a:t>
            </a:r>
          </a:p>
          <a:p>
            <a:pPr marL="457200" lvl="0" indent="-330200" rtl="0">
              <a:spcBef>
                <a:spcPts val="600"/>
              </a:spcBef>
              <a:buClr>
                <a:schemeClr val="dk1"/>
              </a:buClr>
              <a:buSzPct val="100000"/>
              <a:buFont typeface="Arial"/>
              <a:buChar char="●"/>
            </a:pPr>
            <a:r>
              <a:rPr lang="en" sz="1600">
                <a:solidFill>
                  <a:schemeClr val="dk1"/>
                </a:solidFill>
              </a:rPr>
              <a:t>Applying lessons learned in using software, completing a systematic review to teaching about systematic reviews with students and faculty</a:t>
            </a:r>
          </a:p>
          <a:p>
            <a:pPr marL="457200" lvl="0" indent="-330200" rtl="0">
              <a:spcBef>
                <a:spcPts val="600"/>
              </a:spcBef>
              <a:buClr>
                <a:schemeClr val="dk1"/>
              </a:buClr>
              <a:buSzPct val="100000"/>
              <a:buFont typeface="Arial"/>
              <a:buChar char="●"/>
            </a:pPr>
            <a:r>
              <a:rPr lang="en" sz="1600">
                <a:solidFill>
                  <a:schemeClr val="dk1"/>
                </a:solidFill>
              </a:rPr>
              <a:t>Opportunity for publication/recognition in the greater profession</a:t>
            </a:r>
          </a:p>
          <a:p>
            <a:pPr marL="457200" lvl="0" indent="-330200" rtl="0">
              <a:spcBef>
                <a:spcPts val="600"/>
              </a:spcBef>
              <a:buClr>
                <a:schemeClr val="dk1"/>
              </a:buClr>
              <a:buSzPct val="100000"/>
              <a:buFont typeface="Arial"/>
              <a:buChar char="●"/>
            </a:pPr>
            <a:r>
              <a:rPr lang="en" sz="1600">
                <a:solidFill>
                  <a:schemeClr val="dk1"/>
                </a:solidFill>
              </a:rPr>
              <a:t>Contributing to a project that can have long term impact</a:t>
            </a:r>
          </a:p>
          <a:p>
            <a:pPr marL="457200" lvl="0" indent="-330200">
              <a:spcBef>
                <a:spcPts val="600"/>
              </a:spcBef>
              <a:buClr>
                <a:schemeClr val="dk1"/>
              </a:buClr>
              <a:buSzPct val="100000"/>
              <a:buFont typeface="Arial"/>
              <a:buChar char="●"/>
            </a:pPr>
            <a:r>
              <a:rPr lang="en" sz="1600" b="1">
                <a:solidFill>
                  <a:schemeClr val="dk1"/>
                </a:solidFill>
              </a:rPr>
              <a:t>Learning about different teaching methods </a:t>
            </a:r>
            <a:r>
              <a:rPr lang="en" sz="1600">
                <a:solidFill>
                  <a:schemeClr val="dk1"/>
                </a:solidFill>
              </a:rPr>
              <a:t>that have, and have not, worked when teaching health sciences students.</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Shape 126"/>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27" name="Shape 1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600"/>
              </a:spcBef>
              <a:buClr>
                <a:srgbClr val="000000"/>
              </a:buClr>
              <a:buSzPct val="68750"/>
              <a:buNone/>
            </a:pPr>
            <a:r>
              <a:rPr lang="en" sz="1600" b="1">
                <a:solidFill>
                  <a:schemeClr val="dk1"/>
                </a:solidFill>
              </a:rPr>
              <a:t>Lit review</a:t>
            </a:r>
          </a:p>
          <a:p>
            <a:pPr marL="457200" lvl="0" indent="-330200" rtl="0">
              <a:spcBef>
                <a:spcPts val="600"/>
              </a:spcBef>
              <a:buClr>
                <a:schemeClr val="dk1"/>
              </a:buClr>
              <a:buSzPct val="100000"/>
              <a:buFont typeface="Arial"/>
              <a:buChar char="●"/>
            </a:pPr>
            <a:r>
              <a:rPr lang="en" sz="1600">
                <a:solidFill>
                  <a:schemeClr val="dk1"/>
                </a:solidFill>
              </a:rPr>
              <a:t>Time spent overcoming disciplinary differences and arriving at common understanding of concepts</a:t>
            </a:r>
          </a:p>
          <a:p>
            <a:pPr marL="457200" lvl="0" indent="-330200" rtl="0">
              <a:spcBef>
                <a:spcPts val="600"/>
              </a:spcBef>
              <a:buClr>
                <a:schemeClr val="dk1"/>
              </a:buClr>
              <a:buSzPct val="100000"/>
              <a:buFont typeface="Arial"/>
              <a:buChar char="●"/>
            </a:pPr>
            <a:r>
              <a:rPr lang="en" sz="1600">
                <a:solidFill>
                  <a:schemeClr val="dk1"/>
                </a:solidFill>
              </a:rPr>
              <a:t>Communication methods</a:t>
            </a:r>
          </a:p>
          <a:p>
            <a:pPr marL="457200" lvl="0" indent="-330200" rtl="0">
              <a:spcBef>
                <a:spcPts val="600"/>
              </a:spcBef>
              <a:buClr>
                <a:schemeClr val="dk1"/>
              </a:buClr>
              <a:buSzPct val="100000"/>
              <a:buFont typeface="Arial"/>
              <a:buChar char="●"/>
            </a:pPr>
            <a:r>
              <a:rPr lang="en" sz="1600">
                <a:solidFill>
                  <a:schemeClr val="dk1"/>
                </a:solidFill>
              </a:rPr>
              <a:t>Distance = slower relationship building </a:t>
            </a:r>
          </a:p>
          <a:p>
            <a:pPr marL="457200" lvl="0" indent="-330200" rtl="0">
              <a:spcBef>
                <a:spcPts val="600"/>
              </a:spcBef>
              <a:buClr>
                <a:schemeClr val="dk1"/>
              </a:buClr>
              <a:buSzPct val="100000"/>
              <a:buFont typeface="Arial"/>
              <a:buChar char="●"/>
            </a:pPr>
            <a:r>
              <a:rPr lang="en" sz="1600">
                <a:solidFill>
                  <a:schemeClr val="dk1"/>
                </a:solidFill>
              </a:rPr>
              <a:t>Irregular timelines </a:t>
            </a:r>
          </a:p>
          <a:p>
            <a:pPr marL="457200" lvl="0" indent="-330200" rtl="0">
              <a:spcBef>
                <a:spcPts val="600"/>
              </a:spcBef>
              <a:buClr>
                <a:schemeClr val="dk1"/>
              </a:buClr>
              <a:buSzPct val="100000"/>
              <a:buFont typeface="Arial"/>
              <a:buChar char="●"/>
            </a:pPr>
            <a:r>
              <a:rPr lang="en" sz="1600">
                <a:solidFill>
                  <a:schemeClr val="dk1"/>
                </a:solidFill>
              </a:rPr>
              <a:t>Learning new technologies and software for project management, record keeping, </a:t>
            </a:r>
          </a:p>
          <a:p>
            <a:pPr marL="457200" lvl="0" indent="-330200" rtl="0">
              <a:spcBef>
                <a:spcPts val="600"/>
              </a:spcBef>
              <a:buClr>
                <a:schemeClr val="dk1"/>
              </a:buClr>
              <a:buSzPct val="100000"/>
              <a:buFont typeface="Arial"/>
              <a:buChar char="●"/>
            </a:pPr>
            <a:r>
              <a:rPr lang="en" sz="1600">
                <a:solidFill>
                  <a:schemeClr val="dk1"/>
                </a:solidFill>
              </a:rPr>
              <a:t>Lack of training for team leaders</a:t>
            </a:r>
          </a:p>
          <a:p>
            <a:pPr lvl="0" rtl="0">
              <a:spcBef>
                <a:spcPts val="600"/>
              </a:spcBef>
              <a:buClr>
                <a:srgbClr val="000000"/>
              </a:buClr>
              <a:buNone/>
            </a:pPr>
            <a:endParaRPr sz="600" b="1">
              <a:solidFill>
                <a:schemeClr val="dk1"/>
              </a:solidFill>
            </a:endParaRPr>
          </a:p>
          <a:p>
            <a:pPr lvl="0" rtl="0">
              <a:spcBef>
                <a:spcPts val="600"/>
              </a:spcBef>
              <a:buClr>
                <a:srgbClr val="000000"/>
              </a:buClr>
              <a:buSzPct val="68750"/>
              <a:buNone/>
            </a:pPr>
            <a:r>
              <a:rPr lang="en" sz="1600" b="1">
                <a:solidFill>
                  <a:schemeClr val="dk1"/>
                </a:solidFill>
              </a:rPr>
              <a:t>Team</a:t>
            </a:r>
          </a:p>
          <a:p>
            <a:pPr marL="457200" lvl="0" indent="-330200" rtl="0">
              <a:spcBef>
                <a:spcPts val="600"/>
              </a:spcBef>
              <a:buClr>
                <a:schemeClr val="dk1"/>
              </a:buClr>
              <a:buSzPct val="100000"/>
              <a:buFont typeface="Arial"/>
              <a:buChar char="●"/>
            </a:pPr>
            <a:r>
              <a:rPr lang="en" sz="1600">
                <a:solidFill>
                  <a:schemeClr val="dk1"/>
                </a:solidFill>
              </a:rPr>
              <a:t>Large team</a:t>
            </a:r>
          </a:p>
          <a:p>
            <a:pPr marL="457200" lvl="0" indent="-330200" rtl="0">
              <a:spcBef>
                <a:spcPts val="600"/>
              </a:spcBef>
              <a:buClr>
                <a:schemeClr val="dk1"/>
              </a:buClr>
              <a:buSzPct val="100000"/>
              <a:buFont typeface="Arial"/>
              <a:buChar char="●"/>
            </a:pPr>
            <a:r>
              <a:rPr lang="en" sz="1600">
                <a:solidFill>
                  <a:schemeClr val="dk1"/>
                </a:solidFill>
              </a:rPr>
              <a:t>Diverse knowledge and experience</a:t>
            </a:r>
          </a:p>
          <a:p>
            <a:pPr marL="457200" lvl="0" indent="-330200" rtl="0">
              <a:spcBef>
                <a:spcPts val="600"/>
              </a:spcBef>
              <a:buClr>
                <a:schemeClr val="dk1"/>
              </a:buClr>
              <a:buSzPct val="100000"/>
              <a:buFont typeface="Arial"/>
              <a:buChar char="●"/>
            </a:pPr>
            <a:r>
              <a:rPr lang="en" sz="1600">
                <a:solidFill>
                  <a:schemeClr val="dk1"/>
                </a:solidFill>
              </a:rPr>
              <a:t>Geography and Time Zones</a:t>
            </a:r>
          </a:p>
          <a:p>
            <a:pPr marL="457200" lvl="0" indent="-330200" rtl="0">
              <a:spcBef>
                <a:spcPts val="600"/>
              </a:spcBef>
              <a:buClr>
                <a:schemeClr val="dk1"/>
              </a:buClr>
              <a:buSzPct val="100000"/>
              <a:buFont typeface="Arial"/>
              <a:buChar char="●"/>
            </a:pPr>
            <a:r>
              <a:rPr lang="en" sz="1600">
                <a:solidFill>
                  <a:schemeClr val="dk1"/>
                </a:solidFill>
              </a:rPr>
              <a:t>Did not have initial agreed upon method for conducting a SR</a:t>
            </a:r>
          </a:p>
          <a:p>
            <a:pPr marL="457200" lvl="0" indent="-330200" rtl="0">
              <a:spcBef>
                <a:spcPts val="600"/>
              </a:spcBef>
              <a:buClr>
                <a:schemeClr val="dk1"/>
              </a:buClr>
              <a:buSzPct val="100000"/>
              <a:buFont typeface="Arial"/>
              <a:buChar char="●"/>
            </a:pPr>
            <a:r>
              <a:rPr lang="en" sz="1600">
                <a:solidFill>
                  <a:schemeClr val="dk1"/>
                </a:solidFill>
              </a:rPr>
              <a:t>Ambitious timeline</a:t>
            </a:r>
          </a:p>
          <a:p>
            <a:pPr marL="457200" lvl="0" indent="-330200" rtl="0">
              <a:spcBef>
                <a:spcPts val="600"/>
              </a:spcBef>
              <a:buClr>
                <a:schemeClr val="dk1"/>
              </a:buClr>
              <a:buSzPct val="100000"/>
              <a:buFont typeface="Arial"/>
              <a:buChar char="●"/>
            </a:pPr>
            <a:r>
              <a:rPr lang="en" sz="1600">
                <a:solidFill>
                  <a:schemeClr val="dk1"/>
                </a:solidFill>
              </a:rPr>
              <a:t>People have different work/life priorities and it can be tricky to work as a team because of this</a:t>
            </a:r>
          </a:p>
          <a:p>
            <a:pPr marL="457200" lvl="0" indent="-330200" rtl="0">
              <a:spcBef>
                <a:spcPts val="600"/>
              </a:spcBef>
              <a:buClr>
                <a:schemeClr val="dk1"/>
              </a:buClr>
              <a:buSzPct val="100000"/>
              <a:buFont typeface="Arial"/>
              <a:buChar char="●"/>
            </a:pPr>
            <a:r>
              <a:rPr lang="en" sz="1600">
                <a:solidFill>
                  <a:schemeClr val="dk1"/>
                </a:solidFill>
              </a:rPr>
              <a:t>Recording and sharing group decisions in a manner that ensured subsequent consistency in following those decisions</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Shape 132"/>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33" name="Shape 13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rtl="0">
              <a:spcBef>
                <a:spcPts val="0"/>
              </a:spcBef>
              <a:buNone/>
            </a:pPr>
            <a:r>
              <a:rPr lang="en"/>
              <a:t>Stokols et al’s framework of success factors is a founding model for SciTS</a:t>
            </a:r>
          </a:p>
          <a:p>
            <a:pPr rtl="0">
              <a:spcBef>
                <a:spcPts val="0"/>
              </a:spcBef>
              <a:buNone/>
            </a:pPr>
            <a:endParaRPr/>
          </a:p>
          <a:p>
            <a:pPr lvl="0" rtl="0">
              <a:spcBef>
                <a:spcPts val="600"/>
              </a:spcBef>
              <a:buClr>
                <a:schemeClr val="dk1"/>
              </a:buClr>
              <a:buSzPct val="61111"/>
              <a:buFont typeface="Arial"/>
              <a:buNone/>
            </a:pPr>
            <a:r>
              <a:rPr lang="en" sz="1800" b="1">
                <a:solidFill>
                  <a:schemeClr val="dk1"/>
                </a:solidFill>
              </a:rPr>
              <a:t>Lit Review &amp; Team</a:t>
            </a:r>
          </a:p>
          <a:p>
            <a:pPr marL="457200" lvl="0" indent="-342900" rtl="0">
              <a:spcBef>
                <a:spcPts val="600"/>
              </a:spcBef>
              <a:buClr>
                <a:schemeClr val="dk1"/>
              </a:buClr>
              <a:buSzPct val="100000"/>
              <a:buFont typeface="Arial"/>
              <a:buChar char="●"/>
            </a:pPr>
            <a:r>
              <a:rPr lang="en" sz="1800">
                <a:solidFill>
                  <a:schemeClr val="dk1"/>
                </a:solidFill>
              </a:rPr>
              <a:t>Sponsor support in vision, goals, infrastructure, ongoing assessment</a:t>
            </a:r>
          </a:p>
          <a:p>
            <a:pPr marL="457200" lvl="0" indent="-342900" rtl="0">
              <a:spcBef>
                <a:spcPts val="600"/>
              </a:spcBef>
              <a:buClr>
                <a:schemeClr val="dk1"/>
              </a:buClr>
              <a:buSzPct val="100000"/>
              <a:buFont typeface="Arial"/>
              <a:buChar char="●"/>
            </a:pPr>
            <a:r>
              <a:rPr lang="en" sz="1800">
                <a:solidFill>
                  <a:schemeClr val="dk1"/>
                </a:solidFill>
              </a:rPr>
              <a:t>Leadership styles of center directors (team leaders)</a:t>
            </a:r>
          </a:p>
          <a:p>
            <a:pPr marL="914400" lvl="1" indent="-342900" rtl="0">
              <a:spcBef>
                <a:spcPts val="480"/>
              </a:spcBef>
              <a:buClr>
                <a:schemeClr val="dk1"/>
              </a:buClr>
              <a:buSzPct val="100000"/>
              <a:buFont typeface="Courier New"/>
              <a:buChar char="o"/>
            </a:pPr>
            <a:r>
              <a:rPr lang="en" sz="1800">
                <a:solidFill>
                  <a:schemeClr val="dk1"/>
                </a:solidFill>
              </a:rPr>
              <a:t>Leader’s project management, background knowledge, and regular communication and progress tracking</a:t>
            </a:r>
          </a:p>
          <a:p>
            <a:pPr marL="914400" lvl="1" indent="-342900" rtl="0">
              <a:spcBef>
                <a:spcPts val="480"/>
              </a:spcBef>
              <a:buClr>
                <a:schemeClr val="dk1"/>
              </a:buClr>
              <a:buSzPct val="100000"/>
              <a:buFont typeface="Courier New"/>
              <a:buChar char="o"/>
            </a:pPr>
            <a:r>
              <a:rPr lang="en" sz="1800">
                <a:solidFill>
                  <a:schemeClr val="dk1"/>
                </a:solidFill>
              </a:rPr>
              <a:t>Generate and sustain trust</a:t>
            </a:r>
          </a:p>
          <a:p>
            <a:pPr marL="914400" lvl="1" indent="-342900" rtl="0">
              <a:spcBef>
                <a:spcPts val="480"/>
              </a:spcBef>
              <a:buClr>
                <a:schemeClr val="dk1"/>
              </a:buClr>
              <a:buSzPct val="100000"/>
              <a:buFont typeface="Courier New"/>
              <a:buChar char="o"/>
            </a:pPr>
            <a:r>
              <a:rPr lang="en" sz="1800">
                <a:solidFill>
                  <a:schemeClr val="dk1"/>
                </a:solidFill>
              </a:rPr>
              <a:t>Inclusiveness and enthusiasm</a:t>
            </a:r>
          </a:p>
          <a:p>
            <a:pPr marL="457200" lvl="0" indent="-342900" rtl="0">
              <a:spcBef>
                <a:spcPts val="600"/>
              </a:spcBef>
              <a:buClr>
                <a:schemeClr val="dk1"/>
              </a:buClr>
              <a:buSzPct val="100000"/>
              <a:buFont typeface="Arial"/>
              <a:buChar char="●"/>
            </a:pPr>
            <a:r>
              <a:rPr lang="en" sz="1800">
                <a:solidFill>
                  <a:schemeClr val="dk1"/>
                </a:solidFill>
              </a:rPr>
              <a:t>Scientists’ (researchers’) commitment to team research</a:t>
            </a:r>
          </a:p>
          <a:p>
            <a:pPr marL="457200" lvl="0" indent="-342900" rtl="0">
              <a:spcBef>
                <a:spcPts val="600"/>
              </a:spcBef>
              <a:buClr>
                <a:schemeClr val="dk1"/>
              </a:buClr>
              <a:buSzPct val="100000"/>
              <a:buFont typeface="Arial"/>
              <a:buChar char="●"/>
            </a:pPr>
            <a:r>
              <a:rPr lang="en" sz="1800">
                <a:solidFill>
                  <a:schemeClr val="dk1"/>
                </a:solidFill>
              </a:rPr>
              <a:t>Extent of team members’ history working together on prior projects</a:t>
            </a:r>
          </a:p>
          <a:p>
            <a:pPr marL="457200" lvl="0" indent="-342900" rtl="0">
              <a:spcBef>
                <a:spcPts val="600"/>
              </a:spcBef>
              <a:buClr>
                <a:schemeClr val="dk1"/>
              </a:buClr>
              <a:buSzPct val="100000"/>
              <a:buFont typeface="Arial"/>
              <a:buChar char="●"/>
            </a:pPr>
            <a:r>
              <a:rPr lang="en" sz="1800">
                <a:solidFill>
                  <a:schemeClr val="dk1"/>
                </a:solidFill>
              </a:rPr>
              <a:t>Openness, adaptability, willingness to address and resolve conflict</a:t>
            </a:r>
          </a:p>
          <a:p>
            <a:pPr marL="457200" lvl="0" indent="-342900" rtl="0">
              <a:spcBef>
                <a:spcPts val="600"/>
              </a:spcBef>
              <a:buClr>
                <a:schemeClr val="dk1"/>
              </a:buClr>
              <a:buSzPct val="100000"/>
              <a:buFont typeface="Arial"/>
              <a:buChar char="●"/>
            </a:pPr>
            <a:r>
              <a:rPr lang="en" sz="1800">
                <a:solidFill>
                  <a:schemeClr val="dk1"/>
                </a:solidFill>
              </a:rPr>
              <a:t>Availability of shared research and meeting space</a:t>
            </a:r>
          </a:p>
          <a:p>
            <a:pPr marL="457200" lvl="0" indent="-342900" rtl="0">
              <a:spcBef>
                <a:spcPts val="600"/>
              </a:spcBef>
              <a:buClr>
                <a:schemeClr val="dk1"/>
              </a:buClr>
              <a:buSzPct val="100000"/>
              <a:buFont typeface="Arial"/>
              <a:buChar char="●"/>
            </a:pPr>
            <a:r>
              <a:rPr lang="en" sz="1800">
                <a:solidFill>
                  <a:schemeClr val="dk1"/>
                </a:solidFill>
              </a:rPr>
              <a:t>Electronic connectivity among team members</a:t>
            </a:r>
          </a:p>
          <a:p>
            <a:pPr marL="457200" lvl="0" indent="-342900" rtl="0">
              <a:spcBef>
                <a:spcPts val="600"/>
              </a:spcBef>
              <a:buClr>
                <a:schemeClr val="dk1"/>
              </a:buClr>
              <a:buSzPct val="100000"/>
              <a:buFont typeface="Arial"/>
              <a:buChar char="●"/>
            </a:pPr>
            <a:r>
              <a:rPr lang="en" sz="1800">
                <a:solidFill>
                  <a:schemeClr val="dk1"/>
                </a:solidFill>
              </a:rPr>
              <a:t>Allow time for start-up processes - develop collaborative strategies, articulate goals, build up communication and sharing methods and patterns </a:t>
            </a:r>
          </a:p>
          <a:p>
            <a:pPr marL="457200" lvl="0" indent="-342900" rtl="0">
              <a:spcBef>
                <a:spcPts val="600"/>
              </a:spcBef>
              <a:buClr>
                <a:schemeClr val="dk1"/>
              </a:buClr>
              <a:buSzPct val="100000"/>
              <a:buFont typeface="Arial"/>
              <a:buChar char="●"/>
            </a:pPr>
            <a:r>
              <a:rPr lang="en" sz="1800">
                <a:solidFill>
                  <a:schemeClr val="dk1"/>
                </a:solidFill>
              </a:rPr>
              <a:t>Group-based process with shared purpose</a:t>
            </a:r>
          </a:p>
          <a:p>
            <a:pPr marL="457200" lvl="0" indent="-342900" rtl="0">
              <a:spcBef>
                <a:spcPts val="600"/>
              </a:spcBef>
              <a:buClr>
                <a:schemeClr val="dk1"/>
              </a:buClr>
              <a:buSzPct val="100000"/>
              <a:buFont typeface="Arial"/>
              <a:buChar char="●"/>
            </a:pPr>
            <a:r>
              <a:rPr lang="en" sz="1800">
                <a:solidFill>
                  <a:schemeClr val="dk1"/>
                </a:solidFill>
              </a:rPr>
              <a:t>Clearly defined roles and responsibilities </a:t>
            </a:r>
          </a:p>
          <a:p>
            <a:pPr marL="914400" lvl="1" indent="-342900" rtl="0">
              <a:spcBef>
                <a:spcPts val="480"/>
              </a:spcBef>
              <a:buClr>
                <a:schemeClr val="dk1"/>
              </a:buClr>
              <a:buSzPct val="100000"/>
              <a:buFont typeface="Courier New"/>
              <a:buChar char="o"/>
            </a:pPr>
            <a:r>
              <a:rPr lang="en" sz="1800">
                <a:solidFill>
                  <a:schemeClr val="dk1"/>
                </a:solidFill>
              </a:rPr>
              <a:t>Leaders: when these change, communicate changes and changed expectations to team</a:t>
            </a:r>
          </a:p>
          <a:p>
            <a:pPr marL="457200" lvl="0" indent="-342900">
              <a:spcBef>
                <a:spcPts val="600"/>
              </a:spcBef>
              <a:buClr>
                <a:schemeClr val="dk1"/>
              </a:buClr>
              <a:buSzPct val="100000"/>
              <a:buFont typeface="Arial"/>
              <a:buChar char="●"/>
            </a:pPr>
            <a:r>
              <a:rPr lang="en" sz="1800">
                <a:solidFill>
                  <a:schemeClr val="dk1"/>
                </a:solidFill>
              </a:rPr>
              <a:t>Good performance during project</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Shape 138"/>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39" name="Shape 1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rtl="0">
              <a:spcBef>
                <a:spcPts val="0"/>
              </a:spcBef>
              <a:buNone/>
            </a:pPr>
            <a:r>
              <a:rPr lang="en"/>
              <a:t>Many articles highlighted simliar ‘attitudes’ or dispositions that promote success in team science</a:t>
            </a:r>
          </a:p>
          <a:p>
            <a:pPr rtl="0">
              <a:spcBef>
                <a:spcPts val="0"/>
              </a:spcBef>
              <a:buNone/>
            </a:pPr>
            <a:endParaRPr/>
          </a:p>
          <a:p>
            <a:pPr lvl="0" rtl="0">
              <a:spcBef>
                <a:spcPts val="600"/>
              </a:spcBef>
              <a:buClr>
                <a:schemeClr val="dk1"/>
              </a:buClr>
              <a:buSzPct val="100000"/>
              <a:buFont typeface="Arial"/>
              <a:buNone/>
            </a:pPr>
            <a:r>
              <a:rPr lang="en" b="1">
                <a:solidFill>
                  <a:schemeClr val="dk1"/>
                </a:solidFill>
              </a:rPr>
              <a:t>Team</a:t>
            </a:r>
          </a:p>
          <a:p>
            <a:pPr lvl="0" rtl="0">
              <a:spcBef>
                <a:spcPts val="600"/>
              </a:spcBef>
              <a:buClr>
                <a:schemeClr val="dk1"/>
              </a:buClr>
              <a:buSzPct val="100000"/>
              <a:buFont typeface="Arial"/>
              <a:buNone/>
            </a:pPr>
            <a:r>
              <a:rPr lang="en">
                <a:solidFill>
                  <a:schemeClr val="dk1"/>
                </a:solidFill>
              </a:rPr>
              <a:t>Take time up front to:</a:t>
            </a:r>
          </a:p>
          <a:p>
            <a:pPr marL="457200" lvl="0" indent="-298450" rtl="0">
              <a:spcBef>
                <a:spcPts val="600"/>
              </a:spcBef>
              <a:buClr>
                <a:schemeClr val="dk1"/>
              </a:buClr>
              <a:buSzPct val="100000"/>
              <a:buFont typeface="Arial"/>
              <a:buChar char="●"/>
            </a:pPr>
            <a:r>
              <a:rPr lang="en">
                <a:solidFill>
                  <a:schemeClr val="dk1"/>
                </a:solidFill>
              </a:rPr>
              <a:t>Build community - if possible with in-person or f2f video conferencing</a:t>
            </a:r>
          </a:p>
          <a:p>
            <a:pPr marL="457200" lvl="0" indent="-298450" rtl="0">
              <a:spcBef>
                <a:spcPts val="600"/>
              </a:spcBef>
              <a:buClr>
                <a:schemeClr val="dk1"/>
              </a:buClr>
              <a:buSzPct val="100000"/>
              <a:buFont typeface="Arial"/>
              <a:buChar char="●"/>
            </a:pPr>
            <a:r>
              <a:rPr lang="en">
                <a:solidFill>
                  <a:schemeClr val="dk1"/>
                </a:solidFill>
              </a:rPr>
              <a:t>Discuss and articulate shared goals</a:t>
            </a:r>
          </a:p>
          <a:p>
            <a:pPr marL="457200" lvl="0" indent="-298450" rtl="0">
              <a:spcBef>
                <a:spcPts val="600"/>
              </a:spcBef>
              <a:buClr>
                <a:schemeClr val="dk1"/>
              </a:buClr>
              <a:buSzPct val="100000"/>
              <a:buFont typeface="Arial"/>
              <a:buChar char="●"/>
            </a:pPr>
            <a:r>
              <a:rPr lang="en">
                <a:solidFill>
                  <a:schemeClr val="dk1"/>
                </a:solidFill>
              </a:rPr>
              <a:t>Create a structured plan</a:t>
            </a:r>
          </a:p>
          <a:p>
            <a:pPr marL="457200" lvl="0" indent="-298450" rtl="0">
              <a:spcBef>
                <a:spcPts val="600"/>
              </a:spcBef>
              <a:buClr>
                <a:schemeClr val="dk1"/>
              </a:buClr>
              <a:buSzPct val="100000"/>
              <a:buFont typeface="Arial"/>
              <a:buChar char="●"/>
            </a:pPr>
            <a:r>
              <a:rPr lang="en">
                <a:solidFill>
                  <a:schemeClr val="dk1"/>
                </a:solidFill>
              </a:rPr>
              <a:t>Solicit peer review and feedback on plan from those with experience in similar projects</a:t>
            </a:r>
          </a:p>
          <a:p>
            <a:pPr marL="457200" lvl="0" indent="-298450" rtl="0">
              <a:spcBef>
                <a:spcPts val="600"/>
              </a:spcBef>
              <a:buClr>
                <a:schemeClr val="dk1"/>
              </a:buClr>
              <a:buSzPct val="100000"/>
              <a:buFont typeface="Arial"/>
              <a:buChar char="●"/>
            </a:pPr>
            <a:r>
              <a:rPr lang="en">
                <a:solidFill>
                  <a:schemeClr val="dk1"/>
                </a:solidFill>
              </a:rPr>
              <a:t>Designate roles and responsibilities</a:t>
            </a:r>
          </a:p>
          <a:p>
            <a:pPr marL="914400" lvl="1" indent="-298450" rtl="0">
              <a:spcBef>
                <a:spcPts val="480"/>
              </a:spcBef>
              <a:buClr>
                <a:schemeClr val="dk1"/>
              </a:buClr>
              <a:buSzPct val="100000"/>
              <a:buFont typeface="Courier New"/>
              <a:buChar char="o"/>
            </a:pPr>
            <a:r>
              <a:rPr lang="en">
                <a:solidFill>
                  <a:schemeClr val="dk1"/>
                </a:solidFill>
              </a:rPr>
              <a:t>Record keeper</a:t>
            </a:r>
          </a:p>
          <a:p>
            <a:pPr marL="914400" lvl="1" indent="-298450" rtl="0">
              <a:spcBef>
                <a:spcPts val="480"/>
              </a:spcBef>
              <a:buClr>
                <a:schemeClr val="dk1"/>
              </a:buClr>
              <a:buSzPct val="100000"/>
              <a:buFont typeface="Courier New"/>
              <a:buChar char="o"/>
            </a:pPr>
            <a:r>
              <a:rPr lang="en">
                <a:solidFill>
                  <a:schemeClr val="dk1"/>
                </a:solidFill>
              </a:rPr>
              <a:t>Technology facilitator</a:t>
            </a:r>
          </a:p>
          <a:p>
            <a:pPr marL="914400" lvl="1" indent="-298450" rtl="0">
              <a:spcBef>
                <a:spcPts val="480"/>
              </a:spcBef>
              <a:buClr>
                <a:schemeClr val="dk1"/>
              </a:buClr>
              <a:buSzPct val="100000"/>
              <a:buFont typeface="Courier New"/>
              <a:buChar char="o"/>
            </a:pPr>
            <a:r>
              <a:rPr lang="en">
                <a:solidFill>
                  <a:schemeClr val="dk1"/>
                </a:solidFill>
              </a:rPr>
              <a:t>Online meeting facilitator</a:t>
            </a:r>
          </a:p>
          <a:p>
            <a:pPr marL="457200" lvl="0" indent="-298450" rtl="0">
              <a:spcBef>
                <a:spcPts val="600"/>
              </a:spcBef>
              <a:buClr>
                <a:schemeClr val="dk1"/>
              </a:buClr>
              <a:buSzPct val="100000"/>
              <a:buFont typeface="Arial"/>
              <a:buChar char="●"/>
            </a:pPr>
            <a:r>
              <a:rPr lang="en">
                <a:solidFill>
                  <a:schemeClr val="dk1"/>
                </a:solidFill>
              </a:rPr>
              <a:t>Set up regular meeting times</a:t>
            </a:r>
          </a:p>
          <a:p>
            <a:pPr marL="457200" lvl="0" indent="-298450" rtl="0">
              <a:spcBef>
                <a:spcPts val="600"/>
              </a:spcBef>
              <a:buClr>
                <a:schemeClr val="dk1"/>
              </a:buClr>
              <a:buSzPct val="100000"/>
              <a:buFont typeface="Arial"/>
              <a:buChar char="●"/>
            </a:pPr>
            <a:r>
              <a:rPr lang="en">
                <a:solidFill>
                  <a:schemeClr val="dk1"/>
                </a:solidFill>
              </a:rPr>
              <a:t>Determine software to be used for collaboration and for team project</a:t>
            </a:r>
          </a:p>
          <a:p>
            <a:pPr marL="914400" lvl="1" indent="-298450" rtl="0">
              <a:spcBef>
                <a:spcPts val="480"/>
              </a:spcBef>
              <a:buClr>
                <a:schemeClr val="dk1"/>
              </a:buClr>
              <a:buSzPct val="100000"/>
              <a:buFont typeface="Courier New"/>
              <a:buChar char="o"/>
            </a:pPr>
            <a:r>
              <a:rPr lang="en">
                <a:solidFill>
                  <a:schemeClr val="dk1"/>
                </a:solidFill>
              </a:rPr>
              <a:t>Allow time for or arrange for training</a:t>
            </a:r>
          </a:p>
          <a:p>
            <a:pPr marL="457200" lvl="0" indent="-298450" rtl="0">
              <a:spcBef>
                <a:spcPts val="600"/>
              </a:spcBef>
              <a:buClr>
                <a:schemeClr val="dk1"/>
              </a:buClr>
              <a:buSzPct val="100000"/>
              <a:buFont typeface="Arial"/>
              <a:buChar char="●"/>
            </a:pPr>
            <a:r>
              <a:rPr lang="en">
                <a:solidFill>
                  <a:schemeClr val="dk1"/>
                </a:solidFill>
              </a:rPr>
              <a:t>Estimate and commit to expected time requirements </a:t>
            </a:r>
          </a:p>
          <a:p>
            <a:pPr marL="457200" lvl="0" indent="-298450" rtl="0">
              <a:spcBef>
                <a:spcPts val="600"/>
              </a:spcBef>
              <a:buClr>
                <a:schemeClr val="dk1"/>
              </a:buClr>
              <a:buSzPct val="100000"/>
              <a:buFont typeface="Arial"/>
              <a:buChar char="●"/>
            </a:pPr>
            <a:r>
              <a:rPr lang="en">
                <a:solidFill>
                  <a:schemeClr val="dk1"/>
                </a:solidFill>
              </a:rPr>
              <a:t>Record, communicate, and reinforce decisions made to ensure consistency in processes and support shared trust</a:t>
            </a:r>
          </a:p>
          <a:p>
            <a:pPr marL="457200" lvl="0" indent="-298450" rtl="0">
              <a:spcBef>
                <a:spcPts val="600"/>
              </a:spcBef>
              <a:buClr>
                <a:schemeClr val="dk1"/>
              </a:buClr>
              <a:buSzPct val="100000"/>
              <a:buFont typeface="Arial"/>
              <a:buChar char="●"/>
            </a:pPr>
            <a:r>
              <a:rPr lang="en">
                <a:solidFill>
                  <a:schemeClr val="dk1"/>
                </a:solidFill>
              </a:rPr>
              <a:t>Plan for disruption</a:t>
            </a:r>
          </a:p>
          <a:p>
            <a:pPr marL="914400" lvl="1" indent="-298450" rtl="0">
              <a:spcBef>
                <a:spcPts val="480"/>
              </a:spcBef>
              <a:buClr>
                <a:schemeClr val="dk1"/>
              </a:buClr>
              <a:buSzPct val="100000"/>
              <a:buFont typeface="Courier New"/>
              <a:buChar char="o"/>
            </a:pPr>
            <a:r>
              <a:rPr lang="en">
                <a:solidFill>
                  <a:schemeClr val="dk1"/>
                </a:solidFill>
              </a:rPr>
              <a:t>Plan to adapt and change tasks, timeline to some extent during project - example: different academic instituions have different leave times and periods of high activity; consider how to cover during unexpected circumstances (family emergencies, etc.)</a:t>
            </a:r>
          </a:p>
          <a:p>
            <a:pPr lvl="0" rtl="0">
              <a:spcBef>
                <a:spcPts val="600"/>
              </a:spcBef>
              <a:buClr>
                <a:schemeClr val="dk1"/>
              </a:buClr>
              <a:buFont typeface="Arial"/>
              <a:buNone/>
            </a:pPr>
            <a:endParaRPr>
              <a:solidFill>
                <a:schemeClr val="dk1"/>
              </a:solidFill>
            </a:endParaRPr>
          </a:p>
          <a:p>
            <a:pPr lvl="0" rtl="0">
              <a:spcBef>
                <a:spcPts val="600"/>
              </a:spcBef>
              <a:buClr>
                <a:schemeClr val="dk1"/>
              </a:buClr>
              <a:buSzPct val="100000"/>
              <a:buFont typeface="Arial"/>
              <a:buNone/>
            </a:pPr>
            <a:r>
              <a:rPr lang="en">
                <a:solidFill>
                  <a:schemeClr val="dk1"/>
                </a:solidFill>
              </a:rPr>
              <a:t>SR-specific</a:t>
            </a:r>
          </a:p>
          <a:p>
            <a:pPr marL="457200" lvl="0" indent="-298450" rtl="0">
              <a:spcBef>
                <a:spcPts val="600"/>
              </a:spcBef>
              <a:buClr>
                <a:schemeClr val="dk1"/>
              </a:buClr>
              <a:buSzPct val="100000"/>
              <a:buFont typeface="Arial"/>
              <a:buChar char="●"/>
            </a:pPr>
            <a:r>
              <a:rPr lang="en">
                <a:solidFill>
                  <a:schemeClr val="dk1"/>
                </a:solidFill>
              </a:rPr>
              <a:t>Citation management - software choices early and consider options to share, comment, discuss within software</a:t>
            </a:r>
          </a:p>
          <a:p>
            <a:pPr marL="457200" lvl="0" indent="-298450" rtl="0">
              <a:spcBef>
                <a:spcPts val="600"/>
              </a:spcBef>
              <a:buClr>
                <a:schemeClr val="dk1"/>
              </a:buClr>
              <a:buSzPct val="100000"/>
              <a:buFont typeface="Arial"/>
              <a:buChar char="●"/>
            </a:pPr>
            <a:r>
              <a:rPr lang="en">
                <a:solidFill>
                  <a:schemeClr val="dk1"/>
                </a:solidFill>
              </a:rPr>
              <a:t>Make sure that team members have a clear understanding of the concepts within the research question, along with the exclusion and inclusion criteria.</a:t>
            </a:r>
          </a:p>
          <a:p>
            <a:pPr lvl="0" rtl="0">
              <a:spcBef>
                <a:spcPts val="600"/>
              </a:spcBef>
              <a:buClr>
                <a:schemeClr val="dk1"/>
              </a:buClr>
              <a:buSzPct val="100000"/>
              <a:buFont typeface="Arial"/>
              <a:buNone/>
            </a:pPr>
            <a:r>
              <a:rPr lang="en">
                <a:solidFill>
                  <a:schemeClr val="dk1"/>
                </a:solidFill>
              </a:rPr>
              <a:t>Our team spent some time setting the parameters of the research question (e.g., medical, residents, continuing education, nursing, allied health, academic level, etc.) In particular, while we could agree on a definition of evidence-based practice (as a process), we struggled with separating out the concept of "information literacy" from EBP and determining how much or little of the EBP curriculum had to involve the librarian--all or is the literature searching part enough?</a:t>
            </a:r>
          </a:p>
          <a:p>
            <a:pPr>
              <a:spcBef>
                <a:spcPts val="0"/>
              </a:spcBef>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Shape 144"/>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45" name="Shape 14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600"/>
              </a:spcBef>
              <a:buClr>
                <a:schemeClr val="dk1"/>
              </a:buClr>
              <a:buSzPct val="36666"/>
              <a:buFont typeface="Arial"/>
              <a:buNone/>
            </a:pPr>
            <a:r>
              <a:rPr lang="en" sz="3000">
                <a:solidFill>
                  <a:schemeClr val="dk1"/>
                </a:solidFill>
              </a:rPr>
              <a:t>Provide team leaders with training in research team leadership and project management (including software)</a:t>
            </a:r>
          </a:p>
          <a:p>
            <a:pPr lvl="0" rtl="0">
              <a:spcBef>
                <a:spcPts val="600"/>
              </a:spcBef>
              <a:buClr>
                <a:schemeClr val="dk1"/>
              </a:buClr>
              <a:buFont typeface="Arial"/>
              <a:buNone/>
            </a:pPr>
            <a:endParaRPr sz="2400">
              <a:solidFill>
                <a:schemeClr val="dk1"/>
              </a:solidFill>
            </a:endParaRPr>
          </a:p>
          <a:p>
            <a:pPr lvl="0" rtl="0">
              <a:spcBef>
                <a:spcPts val="600"/>
              </a:spcBef>
              <a:buClr>
                <a:schemeClr val="dk1"/>
              </a:buClr>
              <a:buSzPct val="36666"/>
              <a:buFont typeface="Arial"/>
              <a:buNone/>
            </a:pPr>
            <a:r>
              <a:rPr lang="en" sz="3000">
                <a:solidFill>
                  <a:schemeClr val="dk1"/>
                </a:solidFill>
              </a:rPr>
              <a:t>Facilitate initial in-person or f2f (video) meeting introducing project, goals, and assessment</a:t>
            </a:r>
          </a:p>
          <a:p>
            <a:pPr lvl="0" rtl="0">
              <a:spcBef>
                <a:spcPts val="600"/>
              </a:spcBef>
              <a:buClr>
                <a:schemeClr val="dk1"/>
              </a:buClr>
              <a:buFont typeface="Arial"/>
              <a:buNone/>
            </a:pPr>
            <a:endParaRPr sz="2400">
              <a:solidFill>
                <a:schemeClr val="dk1"/>
              </a:solidFill>
            </a:endParaRPr>
          </a:p>
          <a:p>
            <a:pPr lvl="0" rtl="0">
              <a:spcBef>
                <a:spcPts val="600"/>
              </a:spcBef>
              <a:buClr>
                <a:schemeClr val="dk1"/>
              </a:buClr>
              <a:buSzPct val="36666"/>
              <a:buFont typeface="Arial"/>
              <a:buNone/>
            </a:pPr>
            <a:r>
              <a:rPr lang="en" sz="3000">
                <a:solidFill>
                  <a:schemeClr val="dk1"/>
                </a:solidFill>
              </a:rPr>
              <a:t>Provide teams with technological support, such as online meeting software, and/or online production/project management environments</a:t>
            </a:r>
          </a:p>
          <a:p>
            <a:pPr lvl="0" rtl="0">
              <a:spcBef>
                <a:spcPts val="600"/>
              </a:spcBef>
              <a:buClr>
                <a:schemeClr val="dk1"/>
              </a:buClr>
              <a:buFont typeface="Arial"/>
              <a:buNone/>
            </a:pPr>
            <a:endParaRPr sz="3000">
              <a:solidFill>
                <a:schemeClr val="dk1"/>
              </a:solidFill>
            </a:endParaRPr>
          </a:p>
          <a:p>
            <a:pPr lvl="0" rtl="0">
              <a:spcBef>
                <a:spcPts val="600"/>
              </a:spcBef>
              <a:buClr>
                <a:schemeClr val="dk1"/>
              </a:buClr>
              <a:buFont typeface="Arial"/>
              <a:buNone/>
            </a:pPr>
            <a:endParaRPr sz="3000">
              <a:solidFill>
                <a:schemeClr val="dk1"/>
              </a:solidFill>
            </a:endParaRPr>
          </a:p>
          <a:p>
            <a:pPr rtl="0">
              <a:spcBef>
                <a:spcPts val="600"/>
              </a:spcBef>
              <a:buNone/>
            </a:pPr>
            <a:endParaRPr sz="1400" b="1">
              <a:solidFill>
                <a:schemeClr val="dk1"/>
              </a:solidFill>
            </a:endParaRPr>
          </a:p>
          <a:p>
            <a:pPr rtl="0">
              <a:spcBef>
                <a:spcPts val="600"/>
              </a:spcBef>
              <a:buNone/>
            </a:pPr>
            <a:endParaRPr sz="1400" b="1">
              <a:solidFill>
                <a:schemeClr val="dk1"/>
              </a:solidFill>
            </a:endParaRPr>
          </a:p>
          <a:p>
            <a:pPr lvl="0" rtl="0">
              <a:spcBef>
                <a:spcPts val="600"/>
              </a:spcBef>
              <a:buNone/>
            </a:pPr>
            <a:r>
              <a:rPr lang="en" sz="1400" b="1">
                <a:solidFill>
                  <a:schemeClr val="dk1"/>
                </a:solidFill>
              </a:rPr>
              <a:t>Questions for other SR teams / other Science Teams</a:t>
            </a:r>
          </a:p>
          <a:p>
            <a:pPr lvl="0" rtl="0">
              <a:spcBef>
                <a:spcPts val="600"/>
              </a:spcBef>
              <a:buClr>
                <a:schemeClr val="dk1"/>
              </a:buClr>
              <a:buSzPct val="78571"/>
              <a:buFont typeface="Arial"/>
              <a:buNone/>
            </a:pPr>
            <a:r>
              <a:rPr lang="en" sz="1400">
                <a:solidFill>
                  <a:schemeClr val="dk1"/>
                </a:solidFill>
              </a:rPr>
              <a:t>How many in your group?</a:t>
            </a:r>
          </a:p>
          <a:p>
            <a:pPr lvl="0" rtl="0">
              <a:spcBef>
                <a:spcPts val="600"/>
              </a:spcBef>
              <a:buClr>
                <a:schemeClr val="dk1"/>
              </a:buClr>
              <a:buSzPct val="78571"/>
              <a:buFont typeface="Arial"/>
              <a:buNone/>
            </a:pPr>
            <a:r>
              <a:rPr lang="en" sz="1400">
                <a:solidFill>
                  <a:schemeClr val="dk1"/>
                </a:solidFill>
              </a:rPr>
              <a:t>How many at each institution?</a:t>
            </a:r>
          </a:p>
          <a:p>
            <a:pPr lvl="0" rtl="0">
              <a:spcBef>
                <a:spcPts val="600"/>
              </a:spcBef>
              <a:buClr>
                <a:schemeClr val="dk1"/>
              </a:buClr>
              <a:buSzPct val="78571"/>
              <a:buFont typeface="Arial"/>
              <a:buNone/>
            </a:pPr>
            <a:r>
              <a:rPr lang="en" sz="1400">
                <a:solidFill>
                  <a:schemeClr val="dk1"/>
                </a:solidFill>
              </a:rPr>
              <a:t>Range of geographical distribution?</a:t>
            </a:r>
          </a:p>
          <a:p>
            <a:pPr lvl="0" rtl="0">
              <a:spcBef>
                <a:spcPts val="600"/>
              </a:spcBef>
              <a:buClr>
                <a:schemeClr val="dk1"/>
              </a:buClr>
              <a:buSzPct val="78571"/>
              <a:buFont typeface="Arial"/>
              <a:buNone/>
            </a:pPr>
            <a:r>
              <a:rPr lang="en" sz="1400">
                <a:solidFill>
                  <a:schemeClr val="dk1"/>
                </a:solidFill>
              </a:rPr>
              <a:t>Communication methods and tools?</a:t>
            </a:r>
          </a:p>
          <a:p>
            <a:pPr lvl="0" rtl="0">
              <a:spcBef>
                <a:spcPts val="600"/>
              </a:spcBef>
              <a:buClr>
                <a:schemeClr val="dk1"/>
              </a:buClr>
              <a:buSzPct val="78571"/>
              <a:buFont typeface="Arial"/>
              <a:buNone/>
            </a:pPr>
            <a:r>
              <a:rPr lang="en" sz="1400">
                <a:solidFill>
                  <a:schemeClr val="dk1"/>
                </a:solidFill>
              </a:rPr>
              <a:t>Project management, record keeping, and production tools?</a:t>
            </a:r>
          </a:p>
          <a:p>
            <a:pPr lvl="0">
              <a:spcBef>
                <a:spcPts val="600"/>
              </a:spcBef>
              <a:buClr>
                <a:schemeClr val="dk1"/>
              </a:buClr>
              <a:buSzPct val="78571"/>
              <a:buFont typeface="Arial"/>
              <a:buNone/>
            </a:pPr>
            <a:r>
              <a:rPr lang="en" sz="1400">
                <a:solidFill>
                  <a:schemeClr val="dk1"/>
                </a:solidFill>
              </a:rPr>
              <a:t>Citation / Data Management tools?</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Shape 150"/>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51" name="Shape 15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
        <p:cNvGrpSpPr/>
        <p:nvPr/>
      </p:nvGrpSpPr>
      <p:grpSpPr>
        <a:xfrm>
          <a:off x="0" y="0"/>
          <a:ext cx="0" cy="0"/>
          <a:chOff x="0" y="0"/>
          <a:chExt cx="0" cy="0"/>
        </a:xfrm>
      </p:grpSpPr>
      <p:sp>
        <p:nvSpPr>
          <p:cNvPr id="40" name="Shape 40"/>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41" name="Shape 4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Shape 156"/>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57" name="Shape 15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Shape 162"/>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63" name="Shape 16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r>
              <a:rPr lang="en"/>
              <a:t>Consider how long individual tasks will take and adjust initial overall project timeline as needed</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Shape 170"/>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71" name="Shape 17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Shape 178"/>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79" name="Shape 17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Shape 186"/>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87" name="Shape 18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Shape 193"/>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94" name="Shape 19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Shape 200"/>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01" name="Shape 20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Shape 208"/>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09" name="Shape 20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Shape 217"/>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18" name="Shape 21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
        <p:cNvGrpSpPr/>
        <p:nvPr/>
      </p:nvGrpSpPr>
      <p:grpSpPr>
        <a:xfrm>
          <a:off x="0" y="0"/>
          <a:ext cx="0" cy="0"/>
          <a:chOff x="0" y="0"/>
          <a:chExt cx="0" cy="0"/>
        </a:xfrm>
      </p:grpSpPr>
      <p:sp>
        <p:nvSpPr>
          <p:cNvPr id="225" name="Shape 225"/>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26" name="Shape 22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r>
              <a:rPr lang="en"/>
              <a:t>Librarians can learn about available platforms and make researchers aware of them if they aren’t already</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
        <p:cNvGrpSpPr/>
        <p:nvPr/>
      </p:nvGrpSpPr>
      <p:grpSpPr>
        <a:xfrm>
          <a:off x="0" y="0"/>
          <a:ext cx="0" cy="0"/>
          <a:chOff x="0" y="0"/>
          <a:chExt cx="0" cy="0"/>
        </a:xfrm>
      </p:grpSpPr>
      <p:sp>
        <p:nvSpPr>
          <p:cNvPr id="46" name="Shape 46"/>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47" name="Shape 4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r>
              <a:rPr lang="en" sz="2400">
                <a:solidFill>
                  <a:schemeClr val="dk1"/>
                </a:solidFill>
              </a:rPr>
              <a:t>We end with example tools for collaborative projects</a:t>
            </a: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Shape 232"/>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33" name="Shape 23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Clr>
                <a:schemeClr val="dk1"/>
              </a:buClr>
              <a:buFont typeface="Arial"/>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
        <p:cNvGrpSpPr/>
        <p:nvPr/>
      </p:nvGrpSpPr>
      <p:grpSpPr>
        <a:xfrm>
          <a:off x="0" y="0"/>
          <a:ext cx="0" cy="0"/>
          <a:chOff x="0" y="0"/>
          <a:chExt cx="0" cy="0"/>
        </a:xfrm>
      </p:grpSpPr>
      <p:sp>
        <p:nvSpPr>
          <p:cNvPr id="238" name="Shape 238"/>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39" name="Shape 2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Shape 244"/>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45" name="Shape 24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9"/>
        <p:cNvGrpSpPr/>
        <p:nvPr/>
      </p:nvGrpSpPr>
      <p:grpSpPr>
        <a:xfrm>
          <a:off x="0" y="0"/>
          <a:ext cx="0" cy="0"/>
          <a:chOff x="0" y="0"/>
          <a:chExt cx="0" cy="0"/>
        </a:xfrm>
      </p:grpSpPr>
      <p:sp>
        <p:nvSpPr>
          <p:cNvPr id="250" name="Shape 250"/>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51" name="Shape 25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5"/>
        <p:cNvGrpSpPr/>
        <p:nvPr/>
      </p:nvGrpSpPr>
      <p:grpSpPr>
        <a:xfrm>
          <a:off x="0" y="0"/>
          <a:ext cx="0" cy="0"/>
          <a:chOff x="0" y="0"/>
          <a:chExt cx="0" cy="0"/>
        </a:xfrm>
      </p:grpSpPr>
      <p:sp>
        <p:nvSpPr>
          <p:cNvPr id="256" name="Shape 256"/>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57" name="Shape 25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1"/>
        <p:cNvGrpSpPr/>
        <p:nvPr/>
      </p:nvGrpSpPr>
      <p:grpSpPr>
        <a:xfrm>
          <a:off x="0" y="0"/>
          <a:ext cx="0" cy="0"/>
          <a:chOff x="0" y="0"/>
          <a:chExt cx="0" cy="0"/>
        </a:xfrm>
      </p:grpSpPr>
      <p:sp>
        <p:nvSpPr>
          <p:cNvPr id="262" name="Shape 262"/>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63" name="Shape 26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7"/>
        <p:cNvGrpSpPr/>
        <p:nvPr/>
      </p:nvGrpSpPr>
      <p:grpSpPr>
        <a:xfrm>
          <a:off x="0" y="0"/>
          <a:ext cx="0" cy="0"/>
          <a:chOff x="0" y="0"/>
          <a:chExt cx="0" cy="0"/>
        </a:xfrm>
      </p:grpSpPr>
      <p:sp>
        <p:nvSpPr>
          <p:cNvPr id="268" name="Shape 268"/>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69" name="Shape 26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
        <p:cNvGrpSpPr/>
        <p:nvPr/>
      </p:nvGrpSpPr>
      <p:grpSpPr>
        <a:xfrm>
          <a:off x="0" y="0"/>
          <a:ext cx="0" cy="0"/>
          <a:chOff x="0" y="0"/>
          <a:chExt cx="0" cy="0"/>
        </a:xfrm>
      </p:grpSpPr>
      <p:sp>
        <p:nvSpPr>
          <p:cNvPr id="275" name="Shape 275"/>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76" name="Shape 27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
        <p:cNvGrpSpPr/>
        <p:nvPr/>
      </p:nvGrpSpPr>
      <p:grpSpPr>
        <a:xfrm>
          <a:off x="0" y="0"/>
          <a:ext cx="0" cy="0"/>
          <a:chOff x="0" y="0"/>
          <a:chExt cx="0" cy="0"/>
        </a:xfrm>
      </p:grpSpPr>
      <p:sp>
        <p:nvSpPr>
          <p:cNvPr id="55" name="Shape 55"/>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56" name="Shape 5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rtl="0">
              <a:spcBef>
                <a:spcPts val="600"/>
              </a:spcBef>
              <a:buNone/>
            </a:pPr>
            <a:r>
              <a:rPr lang="en" sz="1800">
                <a:solidFill>
                  <a:schemeClr val="dk1"/>
                </a:solidFill>
              </a:rPr>
              <a:t>We noted many benefits to our team experience - both for its goals and for the experience of working in a dispersed, collaborative research project</a:t>
            </a:r>
          </a:p>
          <a:p>
            <a:pPr marL="457200" lvl="0" indent="-342900" rtl="0">
              <a:spcBef>
                <a:spcPts val="600"/>
              </a:spcBef>
              <a:buClr>
                <a:schemeClr val="dk1"/>
              </a:buClr>
              <a:buSzPct val="100000"/>
              <a:buFont typeface="Arial"/>
              <a:buChar char="●"/>
            </a:pPr>
            <a:r>
              <a:rPr lang="en" sz="1800">
                <a:solidFill>
                  <a:schemeClr val="dk1"/>
                </a:solidFill>
              </a:rPr>
              <a:t>Diverse knowledge and experiences</a:t>
            </a:r>
          </a:p>
          <a:p>
            <a:pPr marL="457200" lvl="0" indent="-342900" rtl="0">
              <a:spcBef>
                <a:spcPts val="600"/>
              </a:spcBef>
              <a:buClr>
                <a:schemeClr val="dk1"/>
              </a:buClr>
              <a:buSzPct val="100000"/>
              <a:buFont typeface="Arial"/>
              <a:buChar char="●"/>
            </a:pPr>
            <a:r>
              <a:rPr lang="en" sz="1800">
                <a:solidFill>
                  <a:schemeClr val="dk1"/>
                </a:solidFill>
              </a:rPr>
              <a:t>International Networking </a:t>
            </a:r>
          </a:p>
          <a:p>
            <a:pPr marL="457200" lvl="0" indent="-342900" rtl="0">
              <a:spcBef>
                <a:spcPts val="600"/>
              </a:spcBef>
              <a:buClr>
                <a:schemeClr val="dk1"/>
              </a:buClr>
              <a:buSzPct val="100000"/>
              <a:buFont typeface="Arial"/>
              <a:buChar char="●"/>
            </a:pPr>
            <a:r>
              <a:rPr lang="en" sz="1800">
                <a:solidFill>
                  <a:schemeClr val="dk1"/>
                </a:solidFill>
              </a:rPr>
              <a:t>Working through entire systematic review process</a:t>
            </a:r>
          </a:p>
          <a:p>
            <a:pPr marL="457200" lvl="0" indent="-342900" rtl="0">
              <a:spcBef>
                <a:spcPts val="600"/>
              </a:spcBef>
              <a:buClr>
                <a:schemeClr val="dk1"/>
              </a:buClr>
              <a:buSzPct val="100000"/>
              <a:buFont typeface="Arial"/>
              <a:buChar char="●"/>
            </a:pPr>
            <a:r>
              <a:rPr lang="en" sz="1800">
                <a:solidFill>
                  <a:schemeClr val="dk1"/>
                </a:solidFill>
              </a:rPr>
              <a:t>Learning new software</a:t>
            </a:r>
          </a:p>
          <a:p>
            <a:pPr marL="914400" lvl="1" indent="-342900" rtl="0">
              <a:spcBef>
                <a:spcPts val="480"/>
              </a:spcBef>
              <a:buClr>
                <a:schemeClr val="dk1"/>
              </a:buClr>
              <a:buSzPct val="100000"/>
              <a:buFont typeface="Courier New"/>
              <a:buChar char="o"/>
            </a:pPr>
            <a:r>
              <a:rPr lang="en" sz="1800">
                <a:solidFill>
                  <a:schemeClr val="dk1"/>
                </a:solidFill>
              </a:rPr>
              <a:t>EndNote</a:t>
            </a:r>
          </a:p>
          <a:p>
            <a:pPr marL="457200" lvl="0" indent="-342900" rtl="0">
              <a:spcBef>
                <a:spcPts val="600"/>
              </a:spcBef>
              <a:buClr>
                <a:schemeClr val="dk1"/>
              </a:buClr>
              <a:buSzPct val="100000"/>
              <a:buFont typeface="Arial"/>
              <a:buChar char="●"/>
            </a:pPr>
            <a:r>
              <a:rPr lang="en" sz="1800">
                <a:solidFill>
                  <a:schemeClr val="dk1"/>
                </a:solidFill>
              </a:rPr>
              <a:t>Applying lessons learned in using software, completing a systematic review to teaching about systematic reviews with students and faculty</a:t>
            </a:r>
          </a:p>
          <a:p>
            <a:pPr marL="457200" lvl="0" indent="-342900" rtl="0">
              <a:spcBef>
                <a:spcPts val="600"/>
              </a:spcBef>
              <a:buClr>
                <a:schemeClr val="dk1"/>
              </a:buClr>
              <a:buSzPct val="100000"/>
              <a:buFont typeface="Arial"/>
              <a:buChar char="●"/>
            </a:pPr>
            <a:r>
              <a:rPr lang="en" sz="1800">
                <a:solidFill>
                  <a:schemeClr val="dk1"/>
                </a:solidFill>
              </a:rPr>
              <a:t>Opportunity for publication/recognition in the greater profession</a:t>
            </a:r>
          </a:p>
          <a:p>
            <a:pPr marL="457200" lvl="0" indent="-342900" rtl="0">
              <a:spcBef>
                <a:spcPts val="600"/>
              </a:spcBef>
              <a:buClr>
                <a:schemeClr val="dk1"/>
              </a:buClr>
              <a:buSzPct val="100000"/>
              <a:buFont typeface="Arial"/>
              <a:buChar char="●"/>
            </a:pPr>
            <a:r>
              <a:rPr lang="en" sz="1800">
                <a:solidFill>
                  <a:schemeClr val="dk1"/>
                </a:solidFill>
              </a:rPr>
              <a:t>Contributing to a project that can have long term impact</a:t>
            </a:r>
          </a:p>
          <a:p>
            <a:pPr lvl="0" rtl="0">
              <a:spcBef>
                <a:spcPts val="600"/>
              </a:spcBef>
              <a:buClr>
                <a:schemeClr val="dk1"/>
              </a:buClr>
              <a:buFont typeface="Arial"/>
              <a:buNone/>
            </a:pPr>
            <a:endParaRPr sz="1800">
              <a:solidFill>
                <a:schemeClr val="dk1"/>
              </a:solidFill>
            </a:endParaRPr>
          </a:p>
          <a:p>
            <a:pPr lvl="0">
              <a:spcBef>
                <a:spcPts val="600"/>
              </a:spcBef>
              <a:buNone/>
            </a:pPr>
            <a:endParaRPr sz="1800">
              <a:solidFill>
                <a:schemeClr val="dk1"/>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Shape 62"/>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63" name="Shape 6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rtl="0">
              <a:spcBef>
                <a:spcPts val="0"/>
              </a:spcBef>
              <a:buNone/>
            </a:pPr>
            <a:r>
              <a:rPr lang="en" sz="1400"/>
              <a:t>Our project had several specific challenges</a:t>
            </a:r>
          </a:p>
          <a:p>
            <a:pPr rtl="0">
              <a:spcBef>
                <a:spcPts val="0"/>
              </a:spcBef>
              <a:buNone/>
            </a:pPr>
            <a:endParaRPr sz="1400"/>
          </a:p>
          <a:p>
            <a:pPr marL="457200" lvl="0" indent="-381000" rtl="0">
              <a:spcBef>
                <a:spcPts val="600"/>
              </a:spcBef>
              <a:buClr>
                <a:schemeClr val="dk1"/>
              </a:buClr>
              <a:buSzPct val="100000"/>
              <a:buFont typeface="Arial"/>
              <a:buChar char="●"/>
            </a:pPr>
            <a:r>
              <a:rPr lang="en" sz="2400">
                <a:solidFill>
                  <a:schemeClr val="dk1"/>
                </a:solidFill>
              </a:rPr>
              <a:t>Ambiguity of concepts</a:t>
            </a:r>
          </a:p>
          <a:p>
            <a:pPr marL="457200" lvl="0" indent="-381000" rtl="0">
              <a:spcBef>
                <a:spcPts val="600"/>
              </a:spcBef>
              <a:buClr>
                <a:schemeClr val="dk1"/>
              </a:buClr>
              <a:buSzPct val="100000"/>
              <a:buFont typeface="Arial"/>
              <a:buChar char="●"/>
            </a:pPr>
            <a:r>
              <a:rPr lang="en" sz="2400">
                <a:solidFill>
                  <a:schemeClr val="dk1"/>
                </a:solidFill>
              </a:rPr>
              <a:t>Duplicate citations</a:t>
            </a:r>
          </a:p>
          <a:p>
            <a:pPr marL="457200" lvl="0" indent="-381000" rtl="0">
              <a:spcBef>
                <a:spcPts val="600"/>
              </a:spcBef>
              <a:buClr>
                <a:schemeClr val="dk1"/>
              </a:buClr>
              <a:buSzPct val="100000"/>
              <a:buFont typeface="Arial"/>
              <a:buChar char="●"/>
            </a:pPr>
            <a:r>
              <a:rPr lang="en" sz="2400">
                <a:solidFill>
                  <a:schemeClr val="dk1"/>
                </a:solidFill>
              </a:rPr>
              <a:t>Articles lacking abstracts </a:t>
            </a:r>
          </a:p>
          <a:p>
            <a:pPr marL="457200" lvl="0" indent="-381000" rtl="0">
              <a:spcBef>
                <a:spcPts val="600"/>
              </a:spcBef>
              <a:buClr>
                <a:schemeClr val="dk1"/>
              </a:buClr>
              <a:buSzPct val="100000"/>
              <a:buFont typeface="Arial"/>
              <a:buChar char="●"/>
            </a:pPr>
            <a:r>
              <a:rPr lang="en" sz="2400">
                <a:solidFill>
                  <a:schemeClr val="dk1"/>
                </a:solidFill>
              </a:rPr>
              <a:t>Educational intervention varied study methodologies</a:t>
            </a:r>
          </a:p>
          <a:p>
            <a:pPr marL="457200" lvl="0" indent="-381000" rtl="0">
              <a:spcBef>
                <a:spcPts val="600"/>
              </a:spcBef>
              <a:buClr>
                <a:schemeClr val="dk1"/>
              </a:buClr>
              <a:buSzPct val="100000"/>
              <a:buFont typeface="Arial"/>
              <a:buChar char="●"/>
            </a:pPr>
            <a:r>
              <a:rPr lang="en" sz="2400">
                <a:solidFill>
                  <a:schemeClr val="dk1"/>
                </a:solidFill>
              </a:rPr>
              <a:t>Copyright questions about sharing full text</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Shape 69"/>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70" name="Shape 7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457200" lvl="0" indent="-298450" rtl="0">
              <a:spcBef>
                <a:spcPts val="600"/>
              </a:spcBef>
              <a:buClr>
                <a:schemeClr val="dk1"/>
              </a:buClr>
              <a:buSzPct val="100000"/>
              <a:buFont typeface="Arial"/>
              <a:buChar char="●"/>
            </a:pPr>
            <a:r>
              <a:rPr lang="en">
                <a:solidFill>
                  <a:schemeClr val="dk1"/>
                </a:solidFill>
              </a:rPr>
              <a:t>Large team</a:t>
            </a:r>
          </a:p>
          <a:p>
            <a:pPr marL="457200" lvl="0" indent="-298450" rtl="0">
              <a:spcBef>
                <a:spcPts val="600"/>
              </a:spcBef>
              <a:buClr>
                <a:schemeClr val="dk1"/>
              </a:buClr>
              <a:buSzPct val="100000"/>
              <a:buFont typeface="Arial"/>
              <a:buChar char="●"/>
            </a:pPr>
            <a:r>
              <a:rPr lang="en">
                <a:solidFill>
                  <a:schemeClr val="dk1"/>
                </a:solidFill>
              </a:rPr>
              <a:t>Diverse knowledge and experience</a:t>
            </a:r>
          </a:p>
          <a:p>
            <a:pPr marL="457200" lvl="0" indent="-298450" rtl="0">
              <a:spcBef>
                <a:spcPts val="600"/>
              </a:spcBef>
              <a:buClr>
                <a:schemeClr val="dk1"/>
              </a:buClr>
              <a:buSzPct val="100000"/>
              <a:buFont typeface="Arial"/>
              <a:buChar char="●"/>
            </a:pPr>
            <a:r>
              <a:rPr lang="en">
                <a:solidFill>
                  <a:schemeClr val="dk1"/>
                </a:solidFill>
              </a:rPr>
              <a:t>Geography and Time Zones</a:t>
            </a:r>
          </a:p>
          <a:p>
            <a:pPr marL="457200" lvl="0" indent="-298450" rtl="0">
              <a:spcBef>
                <a:spcPts val="600"/>
              </a:spcBef>
              <a:buClr>
                <a:schemeClr val="dk1"/>
              </a:buClr>
              <a:buSzPct val="100000"/>
              <a:buFont typeface="Arial"/>
              <a:buChar char="●"/>
            </a:pPr>
            <a:r>
              <a:rPr lang="en">
                <a:solidFill>
                  <a:schemeClr val="dk1"/>
                </a:solidFill>
              </a:rPr>
              <a:t>Did not have initial agreed upon method for conducting a SR</a:t>
            </a:r>
          </a:p>
          <a:p>
            <a:pPr marL="457200" lvl="0" indent="-298450" rtl="0">
              <a:spcBef>
                <a:spcPts val="600"/>
              </a:spcBef>
              <a:buClr>
                <a:schemeClr val="dk1"/>
              </a:buClr>
              <a:buSzPct val="100000"/>
              <a:buFont typeface="Arial"/>
              <a:buChar char="●"/>
            </a:pPr>
            <a:r>
              <a:rPr lang="en">
                <a:solidFill>
                  <a:schemeClr val="dk1"/>
                </a:solidFill>
              </a:rPr>
              <a:t>Ambitious timeline</a:t>
            </a:r>
          </a:p>
          <a:p>
            <a:pPr marL="457200" lvl="0" indent="-298450" rtl="0">
              <a:spcBef>
                <a:spcPts val="600"/>
              </a:spcBef>
              <a:buClr>
                <a:schemeClr val="dk1"/>
              </a:buClr>
              <a:buSzPct val="100000"/>
              <a:buFont typeface="Arial"/>
              <a:buChar char="●"/>
            </a:pPr>
            <a:r>
              <a:rPr lang="en">
                <a:solidFill>
                  <a:schemeClr val="dk1"/>
                </a:solidFill>
              </a:rPr>
              <a:t>People have different work/life priorities and it can be tricky to work as a team because of this</a:t>
            </a:r>
          </a:p>
          <a:p>
            <a:pPr marL="457200" lvl="0" indent="-298450" rtl="0">
              <a:spcBef>
                <a:spcPts val="600"/>
              </a:spcBef>
              <a:buClr>
                <a:schemeClr val="dk1"/>
              </a:buClr>
              <a:buSzPct val="100000"/>
              <a:buFont typeface="Arial"/>
              <a:buChar char="●"/>
            </a:pPr>
            <a:r>
              <a:rPr lang="en">
                <a:solidFill>
                  <a:schemeClr val="dk1"/>
                </a:solidFill>
              </a:rPr>
              <a:t>Recording and sharing group decisions in a manner that ensured subsequent consistency in following those decisions</a:t>
            </a:r>
          </a:p>
          <a:p>
            <a:pPr lvl="0" rtl="0">
              <a:lnSpc>
                <a:spcPct val="115000"/>
              </a:lnSpc>
              <a:spcBef>
                <a:spcPts val="800"/>
              </a:spcBef>
              <a:buNone/>
            </a:pPr>
            <a:endParaRPr>
              <a:solidFill>
                <a:schemeClr val="dk1"/>
              </a:solidFill>
              <a:latin typeface="Calibri"/>
              <a:ea typeface="Calibri"/>
              <a:cs typeface="Calibri"/>
              <a:sym typeface="Calibri"/>
            </a:endParaRPr>
          </a:p>
          <a:p>
            <a:pPr lvl="0" rtl="0">
              <a:lnSpc>
                <a:spcPct val="115000"/>
              </a:lnSpc>
              <a:spcBef>
                <a:spcPts val="800"/>
              </a:spcBef>
              <a:buClr>
                <a:schemeClr val="dk1"/>
              </a:buClr>
              <a:buSzPct val="100000"/>
              <a:buFont typeface="Arial"/>
              <a:buNone/>
            </a:pPr>
            <a:r>
              <a:rPr lang="en">
                <a:solidFill>
                  <a:schemeClr val="dk1"/>
                </a:solidFill>
                <a:latin typeface="Calibri"/>
                <a:ea typeface="Calibri"/>
                <a:cs typeface="Calibri"/>
                <a:sym typeface="Calibri"/>
              </a:rPr>
              <a:t>MLA Research Agenda</a:t>
            </a:r>
          </a:p>
          <a:p>
            <a:pPr marL="457200" lvl="0" indent="-298450" rtl="0">
              <a:lnSpc>
                <a:spcPct val="115000"/>
              </a:lnSpc>
              <a:spcBef>
                <a:spcPts val="700"/>
              </a:spcBef>
              <a:buClr>
                <a:schemeClr val="dk1"/>
              </a:buClr>
              <a:buSzPct val="100000"/>
              <a:buFont typeface="Arial"/>
              <a:buChar char="●"/>
            </a:pPr>
            <a:r>
              <a:rPr lang="en">
                <a:solidFill>
                  <a:schemeClr val="dk1"/>
                </a:solidFill>
                <a:latin typeface="Calibri"/>
                <a:ea typeface="Calibri"/>
                <a:cs typeface="Calibri"/>
                <a:sym typeface="Calibri"/>
              </a:rPr>
              <a:t>2012</a:t>
            </a:r>
          </a:p>
          <a:p>
            <a:pPr marL="457200" lvl="0" indent="-298450" rtl="0">
              <a:lnSpc>
                <a:spcPct val="115000"/>
              </a:lnSpc>
              <a:spcBef>
                <a:spcPts val="700"/>
              </a:spcBef>
              <a:buClr>
                <a:schemeClr val="dk1"/>
              </a:buClr>
              <a:buSzPct val="100000"/>
              <a:buFont typeface="Arial"/>
              <a:buChar char="●"/>
            </a:pPr>
            <a:r>
              <a:rPr lang="en">
                <a:solidFill>
                  <a:schemeClr val="dk1"/>
                </a:solidFill>
                <a:latin typeface="Calibri"/>
                <a:ea typeface="Calibri"/>
                <a:cs typeface="Calibri"/>
                <a:sym typeface="Calibri"/>
              </a:rPr>
              <a:t>Delphi Study</a:t>
            </a:r>
          </a:p>
          <a:p>
            <a:pPr marL="457200" lvl="0" indent="-298450" rtl="0">
              <a:lnSpc>
                <a:spcPct val="115000"/>
              </a:lnSpc>
              <a:spcBef>
                <a:spcPts val="700"/>
              </a:spcBef>
              <a:buClr>
                <a:schemeClr val="dk1"/>
              </a:buClr>
              <a:buSzPct val="100000"/>
              <a:buFont typeface="Arial"/>
              <a:buChar char="●"/>
            </a:pPr>
            <a:r>
              <a:rPr lang="en">
                <a:solidFill>
                  <a:schemeClr val="dk1"/>
                </a:solidFill>
                <a:latin typeface="Calibri"/>
                <a:ea typeface="Calibri"/>
                <a:cs typeface="Calibri"/>
                <a:sym typeface="Calibri"/>
              </a:rPr>
              <a:t>Surveys to MLA leaders and researchers</a:t>
            </a:r>
          </a:p>
          <a:p>
            <a:pPr marL="457200" lvl="0" indent="-298450" rtl="0">
              <a:lnSpc>
                <a:spcPct val="115000"/>
              </a:lnSpc>
              <a:spcBef>
                <a:spcPts val="700"/>
              </a:spcBef>
              <a:buClr>
                <a:schemeClr val="dk1"/>
              </a:buClr>
              <a:buSzPct val="100000"/>
              <a:buFont typeface="Arial"/>
              <a:buChar char="●"/>
            </a:pPr>
            <a:r>
              <a:rPr lang="en">
                <a:solidFill>
                  <a:schemeClr val="dk1"/>
                </a:solidFill>
                <a:latin typeface="Calibri"/>
                <a:ea typeface="Calibri"/>
                <a:cs typeface="Calibri"/>
                <a:sym typeface="Calibri"/>
              </a:rPr>
              <a:t>Came up with 15 questions</a:t>
            </a:r>
          </a:p>
          <a:p>
            <a:pPr marL="457200" lvl="0" indent="-298450" rtl="0">
              <a:lnSpc>
                <a:spcPct val="115000"/>
              </a:lnSpc>
              <a:spcBef>
                <a:spcPts val="700"/>
              </a:spcBef>
              <a:buClr>
                <a:schemeClr val="dk1"/>
              </a:buClr>
              <a:buSzPct val="100000"/>
              <a:buFont typeface="Arial"/>
              <a:buChar char="●"/>
            </a:pPr>
            <a:r>
              <a:rPr lang="en">
                <a:solidFill>
                  <a:schemeClr val="dk1"/>
                </a:solidFill>
                <a:latin typeface="Calibri"/>
                <a:ea typeface="Calibri"/>
                <a:cs typeface="Calibri"/>
                <a:sym typeface="Calibri"/>
              </a:rPr>
              <a:t>Organized teams for each of the 15 questions to perform systematic reviews</a:t>
            </a:r>
          </a:p>
          <a:p>
            <a:pPr rtl="0">
              <a:lnSpc>
                <a:spcPct val="115000"/>
              </a:lnSpc>
              <a:spcBef>
                <a:spcPts val="0"/>
              </a:spcBef>
              <a:buNone/>
            </a:pPr>
            <a:r>
              <a:rPr lang="en">
                <a:solidFill>
                  <a:schemeClr val="dk1"/>
                </a:solidFill>
                <a:latin typeface="Calibri"/>
                <a:ea typeface="Calibri"/>
                <a:cs typeface="Calibri"/>
                <a:sym typeface="Calibri"/>
              </a:rPr>
              <a:t>Eldredge JD, Ascher MT, Holmes HN, Harris MR. The new Medical Library Association research agenda: final results from a three-phase Delphi study. J Med Libr Assoc. 2012 Jul;100(3):214-8. doi: 10.3163/1536-5050.100.3.012.</a:t>
            </a:r>
          </a:p>
          <a:p>
            <a:pPr rtl="0">
              <a:spcBef>
                <a:spcPts val="0"/>
              </a:spcBef>
              <a:buNone/>
            </a:pPr>
            <a:endParaRPr>
              <a:solidFill>
                <a:schemeClr val="dk1"/>
              </a:solidFill>
            </a:endParaRPr>
          </a:p>
          <a:p>
            <a:pPr lvl="0">
              <a:lnSpc>
                <a:spcPct val="115000"/>
              </a:lnSpc>
              <a:spcBef>
                <a:spcPts val="700"/>
              </a:spcBef>
              <a:buNone/>
            </a:pPr>
            <a:endParaRPr>
              <a:solidFill>
                <a:schemeClr val="dk1"/>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Shape 75"/>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76" name="Shape 7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r>
              <a:rPr lang="en"/>
              <a:t>We looked to the literature to find out: what challenges, benefits, and best practices have other teams found?  Large, interdisciplinary, geographically dispersed research teams seem to be becoming more and more common - is there research on optimal methods for collaboration?</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Shape 83"/>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84" name="Shape 8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r>
              <a:rPr lang="en"/>
              <a:t>Searching for collaboration methods for distance, inter-institutional collaboration was at first a bit tricky</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Shape 89"/>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90" name="Shape 9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rtl="0">
              <a:spcBef>
                <a:spcPts val="0"/>
              </a:spcBef>
              <a:buNone/>
            </a:pPr>
            <a:r>
              <a:rPr lang="en"/>
              <a:t>Found an article by Stokols on Team Science. Team science is a growing research practice</a:t>
            </a:r>
          </a:p>
          <a:p>
            <a:pPr>
              <a:spcBef>
                <a:spcPts val="0"/>
              </a:spcBef>
              <a:buNone/>
            </a:pPr>
            <a:r>
              <a:rPr lang="en" u="sng">
                <a:solidFill>
                  <a:schemeClr val="hlink"/>
                </a:solidFill>
                <a:hlinkClick r:id="rId3"/>
              </a:rPr>
              <a:t>https://flic.kr/p/dxvmRd</a:t>
            </a:r>
            <a:r>
              <a:rPr lang="en">
                <a:solidFill>
                  <a:schemeClr val="dk1"/>
                </a:solidFill>
              </a:rPr>
              <a:t> </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7"/>
        <p:cNvGrpSpPr/>
        <p:nvPr/>
      </p:nvGrpSpPr>
      <p:grpSpPr>
        <a:xfrm>
          <a:off x="0" y="0"/>
          <a:ext cx="0" cy="0"/>
          <a:chOff x="0" y="0"/>
          <a:chExt cx="0" cy="0"/>
        </a:xfrm>
      </p:grpSpPr>
      <p:sp>
        <p:nvSpPr>
          <p:cNvPr id="8" name="Shape 8"/>
          <p:cNvSpPr txBox="1">
            <a:spLocks noGrp="1"/>
          </p:cNvSpPr>
          <p:nvPr>
            <p:ph type="ctrTitle"/>
          </p:nvPr>
        </p:nvSpPr>
        <p:spPr>
          <a:xfrm>
            <a:off x="685800" y="2111123"/>
            <a:ext cx="7772400" cy="1546500"/>
          </a:xfrm>
          <a:prstGeom prst="rect">
            <a:avLst/>
          </a:prstGeom>
        </p:spPr>
        <p:txBody>
          <a:bodyPr lIns="91425" tIns="91425" rIns="91425" bIns="91425" anchor="b" anchorCtr="0"/>
          <a:lstStyle>
            <a:lvl1pPr algn="ctr">
              <a:spcBef>
                <a:spcPts val="0"/>
              </a:spcBef>
              <a:buSzPct val="100000"/>
              <a:defRPr sz="4800"/>
            </a:lvl1pPr>
            <a:lvl2pPr algn="ctr">
              <a:spcBef>
                <a:spcPts val="0"/>
              </a:spcBef>
              <a:buSzPct val="100000"/>
              <a:defRPr sz="4800"/>
            </a:lvl2pPr>
            <a:lvl3pPr algn="ctr">
              <a:spcBef>
                <a:spcPts val="0"/>
              </a:spcBef>
              <a:buSzPct val="100000"/>
              <a:defRPr sz="4800"/>
            </a:lvl3pPr>
            <a:lvl4pPr algn="ctr">
              <a:spcBef>
                <a:spcPts val="0"/>
              </a:spcBef>
              <a:buSzPct val="100000"/>
              <a:defRPr sz="4800"/>
            </a:lvl4pPr>
            <a:lvl5pPr algn="ctr">
              <a:spcBef>
                <a:spcPts val="0"/>
              </a:spcBef>
              <a:buSzPct val="100000"/>
              <a:defRPr sz="4800"/>
            </a:lvl5pPr>
            <a:lvl6pPr algn="ctr">
              <a:spcBef>
                <a:spcPts val="0"/>
              </a:spcBef>
              <a:buSzPct val="100000"/>
              <a:defRPr sz="4800"/>
            </a:lvl6pPr>
            <a:lvl7pPr algn="ctr">
              <a:spcBef>
                <a:spcPts val="0"/>
              </a:spcBef>
              <a:buSzPct val="100000"/>
              <a:defRPr sz="4800"/>
            </a:lvl7pPr>
            <a:lvl8pPr algn="ctr">
              <a:spcBef>
                <a:spcPts val="0"/>
              </a:spcBef>
              <a:buSzPct val="100000"/>
              <a:defRPr sz="4800"/>
            </a:lvl8pPr>
            <a:lvl9pPr algn="ctr">
              <a:spcBef>
                <a:spcPts val="0"/>
              </a:spcBef>
              <a:buSzPct val="100000"/>
              <a:defRPr sz="4800"/>
            </a:lvl9pPr>
          </a:lstStyle>
          <a:p>
            <a:endParaRPr/>
          </a:p>
        </p:txBody>
      </p:sp>
      <p:sp>
        <p:nvSpPr>
          <p:cNvPr id="9" name="Shape 9"/>
          <p:cNvSpPr txBox="1">
            <a:spLocks noGrp="1"/>
          </p:cNvSpPr>
          <p:nvPr>
            <p:ph type="subTitle" idx="1"/>
          </p:nvPr>
        </p:nvSpPr>
        <p:spPr>
          <a:xfrm>
            <a:off x="685800" y="3786737"/>
            <a:ext cx="7772400" cy="1046400"/>
          </a:xfrm>
          <a:prstGeom prst="rect">
            <a:avLst/>
          </a:prstGeom>
        </p:spPr>
        <p:txBody>
          <a:bodyPr lIns="91425" tIns="91425" rIns="91425" bIns="91425" anchor="t" anchorCtr="0"/>
          <a:lstStyle>
            <a:lvl1pPr algn="ctr">
              <a:spcBef>
                <a:spcPts val="0"/>
              </a:spcBef>
              <a:buClr>
                <a:schemeClr val="dk2"/>
              </a:buClr>
              <a:buNone/>
              <a:defRPr>
                <a:solidFill>
                  <a:schemeClr val="dk2"/>
                </a:solidFill>
              </a:defRPr>
            </a:lvl1pPr>
            <a:lvl2pPr algn="ctr">
              <a:spcBef>
                <a:spcPts val="0"/>
              </a:spcBef>
              <a:buClr>
                <a:schemeClr val="dk2"/>
              </a:buClr>
              <a:buSzPct val="100000"/>
              <a:buNone/>
              <a:defRPr sz="3000">
                <a:solidFill>
                  <a:schemeClr val="dk2"/>
                </a:solidFill>
              </a:defRPr>
            </a:lvl2pPr>
            <a:lvl3pPr algn="ctr">
              <a:spcBef>
                <a:spcPts val="0"/>
              </a:spcBef>
              <a:buClr>
                <a:schemeClr val="dk2"/>
              </a:buClr>
              <a:buSzPct val="100000"/>
              <a:buNone/>
              <a:defRPr sz="3000">
                <a:solidFill>
                  <a:schemeClr val="dk2"/>
                </a:solidFill>
              </a:defRPr>
            </a:lvl3pPr>
            <a:lvl4pPr algn="ctr">
              <a:spcBef>
                <a:spcPts val="0"/>
              </a:spcBef>
              <a:buClr>
                <a:schemeClr val="dk2"/>
              </a:buClr>
              <a:buSzPct val="100000"/>
              <a:buNone/>
              <a:defRPr sz="3000">
                <a:solidFill>
                  <a:schemeClr val="dk2"/>
                </a:solidFill>
              </a:defRPr>
            </a:lvl4pPr>
            <a:lvl5pPr algn="ctr">
              <a:spcBef>
                <a:spcPts val="0"/>
              </a:spcBef>
              <a:buClr>
                <a:schemeClr val="dk2"/>
              </a:buClr>
              <a:buSzPct val="100000"/>
              <a:buNone/>
              <a:defRPr sz="3000">
                <a:solidFill>
                  <a:schemeClr val="dk2"/>
                </a:solidFill>
              </a:defRPr>
            </a:lvl5pPr>
            <a:lvl6pPr algn="ctr">
              <a:spcBef>
                <a:spcPts val="0"/>
              </a:spcBef>
              <a:buClr>
                <a:schemeClr val="dk2"/>
              </a:buClr>
              <a:buSzPct val="100000"/>
              <a:buNone/>
              <a:defRPr sz="3000">
                <a:solidFill>
                  <a:schemeClr val="dk2"/>
                </a:solidFill>
              </a:defRPr>
            </a:lvl6pPr>
            <a:lvl7pPr algn="ctr">
              <a:spcBef>
                <a:spcPts val="0"/>
              </a:spcBef>
              <a:buClr>
                <a:schemeClr val="dk2"/>
              </a:buClr>
              <a:buSzPct val="100000"/>
              <a:buNone/>
              <a:defRPr sz="3000">
                <a:solidFill>
                  <a:schemeClr val="dk2"/>
                </a:solidFill>
              </a:defRPr>
            </a:lvl7pPr>
            <a:lvl8pPr algn="ctr">
              <a:spcBef>
                <a:spcPts val="0"/>
              </a:spcBef>
              <a:buClr>
                <a:schemeClr val="dk2"/>
              </a:buClr>
              <a:buSzPct val="100000"/>
              <a:buNone/>
              <a:defRPr sz="3000">
                <a:solidFill>
                  <a:schemeClr val="dk2"/>
                </a:solidFill>
              </a:defRPr>
            </a:lvl8pPr>
            <a:lvl9pPr algn="ctr">
              <a:spcBef>
                <a:spcPts val="0"/>
              </a:spcBef>
              <a:buClr>
                <a:schemeClr val="dk2"/>
              </a:buClr>
              <a:buSzPct val="100000"/>
              <a:buNone/>
              <a:defRPr sz="3000">
                <a:solidFill>
                  <a:schemeClr val="dk2"/>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0"/>
        <p:cNvGrpSpPr/>
        <p:nvPr/>
      </p:nvGrpSpPr>
      <p:grpSpPr>
        <a:xfrm>
          <a:off x="0" y="0"/>
          <a:ext cx="0" cy="0"/>
          <a:chOff x="0" y="0"/>
          <a:chExt cx="0" cy="0"/>
        </a:xfrm>
      </p:grpSpPr>
      <p:sp>
        <p:nvSpPr>
          <p:cNvPr id="11" name="Shape 11"/>
          <p:cNvSpPr txBox="1">
            <a:spLocks noGrp="1"/>
          </p:cNvSpPr>
          <p:nvPr>
            <p:ph type="title"/>
          </p:nvPr>
        </p:nvSpPr>
        <p:spPr>
          <a:xfrm>
            <a:off x="457200" y="274637"/>
            <a:ext cx="8229600" cy="1143000"/>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2" name="Shape 12"/>
          <p:cNvSpPr txBox="1">
            <a:spLocks noGrp="1"/>
          </p:cNvSpPr>
          <p:nvPr>
            <p:ph type="body" idx="1"/>
          </p:nvPr>
        </p:nvSpPr>
        <p:spPr>
          <a:xfrm>
            <a:off x="457200" y="1600200"/>
            <a:ext cx="8229600" cy="4967700"/>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457200" y="274637"/>
            <a:ext cx="8229600" cy="1143000"/>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5" name="Shape 15"/>
          <p:cNvSpPr txBox="1">
            <a:spLocks noGrp="1"/>
          </p:cNvSpPr>
          <p:nvPr>
            <p:ph type="body" idx="1"/>
          </p:nvPr>
        </p:nvSpPr>
        <p:spPr>
          <a:xfrm>
            <a:off x="457200" y="1600200"/>
            <a:ext cx="3994500" cy="4967700"/>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6" name="Shape 16"/>
          <p:cNvSpPr txBox="1">
            <a:spLocks noGrp="1"/>
          </p:cNvSpPr>
          <p:nvPr>
            <p:ph type="body" idx="2"/>
          </p:nvPr>
        </p:nvSpPr>
        <p:spPr>
          <a:xfrm>
            <a:off x="4692273" y="1600200"/>
            <a:ext cx="3994500" cy="4967700"/>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17"/>
        <p:cNvGrpSpPr/>
        <p:nvPr/>
      </p:nvGrpSpPr>
      <p:grpSpPr>
        <a:xfrm>
          <a:off x="0" y="0"/>
          <a:ext cx="0" cy="0"/>
          <a:chOff x="0" y="0"/>
          <a:chExt cx="0" cy="0"/>
        </a:xfrm>
      </p:grpSpPr>
      <p:sp>
        <p:nvSpPr>
          <p:cNvPr id="18" name="Shape 18"/>
          <p:cNvSpPr txBox="1">
            <a:spLocks noGrp="1"/>
          </p:cNvSpPr>
          <p:nvPr>
            <p:ph type="title"/>
          </p:nvPr>
        </p:nvSpPr>
        <p:spPr>
          <a:xfrm>
            <a:off x="457200" y="274637"/>
            <a:ext cx="8229600" cy="1143000"/>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Caption">
    <p:spTree>
      <p:nvGrpSpPr>
        <p:cNvPr id="1" name="Shape 19"/>
        <p:cNvGrpSpPr/>
        <p:nvPr/>
      </p:nvGrpSpPr>
      <p:grpSpPr>
        <a:xfrm>
          <a:off x="0" y="0"/>
          <a:ext cx="0" cy="0"/>
          <a:chOff x="0" y="0"/>
          <a:chExt cx="0" cy="0"/>
        </a:xfrm>
      </p:grpSpPr>
      <p:sp>
        <p:nvSpPr>
          <p:cNvPr id="20" name="Shape 20"/>
          <p:cNvSpPr txBox="1">
            <a:spLocks noGrp="1"/>
          </p:cNvSpPr>
          <p:nvPr>
            <p:ph type="body" idx="1"/>
          </p:nvPr>
        </p:nvSpPr>
        <p:spPr>
          <a:xfrm>
            <a:off x="457200" y="5875078"/>
            <a:ext cx="8229600" cy="692700"/>
          </a:xfrm>
          <a:prstGeom prst="rect">
            <a:avLst/>
          </a:prstGeom>
        </p:spPr>
        <p:txBody>
          <a:bodyPr lIns="91425" tIns="91425" rIns="91425" bIns="91425" anchor="t" anchorCtr="0"/>
          <a:lstStyle>
            <a:lvl1pPr algn="ctr">
              <a:spcBef>
                <a:spcPts val="360"/>
              </a:spcBef>
              <a:buSzPct val="100000"/>
              <a:buNone/>
              <a:defRPr sz="1800"/>
            </a:lvl1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21"/>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spcBef>
                <a:spcPts val="0"/>
              </a:spcBef>
              <a:buClr>
                <a:schemeClr val="dk1"/>
              </a:buClr>
              <a:buSzPct val="100000"/>
              <a:buNone/>
              <a:defRPr sz="3600" b="1">
                <a:solidFill>
                  <a:schemeClr val="dk1"/>
                </a:solidFill>
              </a:defRPr>
            </a:lvl1pPr>
            <a:lvl2pPr>
              <a:spcBef>
                <a:spcPts val="0"/>
              </a:spcBef>
              <a:buClr>
                <a:schemeClr val="dk1"/>
              </a:buClr>
              <a:buSzPct val="100000"/>
              <a:buNone/>
              <a:defRPr sz="3600" b="1">
                <a:solidFill>
                  <a:schemeClr val="dk1"/>
                </a:solidFill>
              </a:defRPr>
            </a:lvl2pPr>
            <a:lvl3pPr>
              <a:spcBef>
                <a:spcPts val="0"/>
              </a:spcBef>
              <a:buClr>
                <a:schemeClr val="dk1"/>
              </a:buClr>
              <a:buSzPct val="100000"/>
              <a:buNone/>
              <a:defRPr sz="3600" b="1">
                <a:solidFill>
                  <a:schemeClr val="dk1"/>
                </a:solidFill>
              </a:defRPr>
            </a:lvl3pPr>
            <a:lvl4pPr>
              <a:spcBef>
                <a:spcPts val="0"/>
              </a:spcBef>
              <a:buClr>
                <a:schemeClr val="dk1"/>
              </a:buClr>
              <a:buSzPct val="100000"/>
              <a:buNone/>
              <a:defRPr sz="3600" b="1">
                <a:solidFill>
                  <a:schemeClr val="dk1"/>
                </a:solidFill>
              </a:defRPr>
            </a:lvl4pPr>
            <a:lvl5pPr>
              <a:spcBef>
                <a:spcPts val="0"/>
              </a:spcBef>
              <a:buClr>
                <a:schemeClr val="dk1"/>
              </a:buClr>
              <a:buSzPct val="100000"/>
              <a:buNone/>
              <a:defRPr sz="3600" b="1">
                <a:solidFill>
                  <a:schemeClr val="dk1"/>
                </a:solidFill>
              </a:defRPr>
            </a:lvl5pPr>
            <a:lvl6pPr>
              <a:spcBef>
                <a:spcPts val="0"/>
              </a:spcBef>
              <a:buClr>
                <a:schemeClr val="dk1"/>
              </a:buClr>
              <a:buSzPct val="100000"/>
              <a:buNone/>
              <a:defRPr sz="3600" b="1">
                <a:solidFill>
                  <a:schemeClr val="dk1"/>
                </a:solidFill>
              </a:defRPr>
            </a:lvl6pPr>
            <a:lvl7pPr>
              <a:spcBef>
                <a:spcPts val="0"/>
              </a:spcBef>
              <a:buClr>
                <a:schemeClr val="dk1"/>
              </a:buClr>
              <a:buSzPct val="100000"/>
              <a:buNone/>
              <a:defRPr sz="3600" b="1">
                <a:solidFill>
                  <a:schemeClr val="dk1"/>
                </a:solidFill>
              </a:defRPr>
            </a:lvl7pPr>
            <a:lvl8pPr>
              <a:spcBef>
                <a:spcPts val="0"/>
              </a:spcBef>
              <a:buClr>
                <a:schemeClr val="dk1"/>
              </a:buClr>
              <a:buSzPct val="100000"/>
              <a:buNone/>
              <a:defRPr sz="3600" b="1">
                <a:solidFill>
                  <a:schemeClr val="dk1"/>
                </a:solidFill>
              </a:defRPr>
            </a:lvl8pPr>
            <a:lvl9pPr>
              <a:spcBef>
                <a:spcPts val="0"/>
              </a:spcBef>
              <a:buClr>
                <a:schemeClr val="dk1"/>
              </a:buClr>
              <a:buSzPct val="100000"/>
              <a:buNone/>
              <a:defRPr sz="3600" b="1">
                <a:solidFill>
                  <a:schemeClr val="dk1"/>
                </a:solidFill>
              </a:defRPr>
            </a:lvl9pPr>
          </a:lstStyle>
          <a:p>
            <a:endParaRPr/>
          </a:p>
        </p:txBody>
      </p:sp>
      <p:sp>
        <p:nvSpPr>
          <p:cNvPr id="6" name="Shape 6"/>
          <p:cNvSpPr txBox="1">
            <a:spLocks noGrp="1"/>
          </p:cNvSpPr>
          <p:nvPr>
            <p:ph type="body" idx="1"/>
          </p:nvPr>
        </p:nvSpPr>
        <p:spPr>
          <a:xfrm>
            <a:off x="457200" y="1600200"/>
            <a:ext cx="8229600" cy="4967700"/>
          </a:xfrm>
          <a:prstGeom prst="rect">
            <a:avLst/>
          </a:prstGeom>
          <a:noFill/>
          <a:ln>
            <a:noFill/>
          </a:ln>
        </p:spPr>
        <p:txBody>
          <a:bodyPr lIns="91425" tIns="91425" rIns="91425" bIns="91425" anchor="t" anchorCtr="0"/>
          <a:lstStyle>
            <a:lvl1pPr>
              <a:spcBef>
                <a:spcPts val="600"/>
              </a:spcBef>
              <a:buClr>
                <a:schemeClr val="dk1"/>
              </a:buClr>
              <a:buSzPct val="100000"/>
              <a:defRPr sz="3000">
                <a:solidFill>
                  <a:schemeClr val="dk1"/>
                </a:solidFill>
              </a:defRPr>
            </a:lvl1pPr>
            <a:lvl2pPr>
              <a:spcBef>
                <a:spcPts val="480"/>
              </a:spcBef>
              <a:buClr>
                <a:schemeClr val="dk1"/>
              </a:buClr>
              <a:buSzPct val="100000"/>
              <a:defRPr sz="2400">
                <a:solidFill>
                  <a:schemeClr val="dk1"/>
                </a:solidFill>
              </a:defRPr>
            </a:lvl2pPr>
            <a:lvl3pPr>
              <a:spcBef>
                <a:spcPts val="480"/>
              </a:spcBef>
              <a:buClr>
                <a:schemeClr val="dk1"/>
              </a:buClr>
              <a:buSzPct val="100000"/>
              <a:defRPr sz="2400">
                <a:solidFill>
                  <a:schemeClr val="dk1"/>
                </a:solidFill>
              </a:defRPr>
            </a:lvl3pPr>
            <a:lvl4pPr>
              <a:spcBef>
                <a:spcPts val="360"/>
              </a:spcBef>
              <a:buClr>
                <a:schemeClr val="dk1"/>
              </a:buClr>
              <a:buSzPct val="100000"/>
              <a:defRPr sz="1800">
                <a:solidFill>
                  <a:schemeClr val="dk1"/>
                </a:solidFill>
              </a:defRPr>
            </a:lvl4pPr>
            <a:lvl5pPr>
              <a:spcBef>
                <a:spcPts val="360"/>
              </a:spcBef>
              <a:buClr>
                <a:schemeClr val="dk1"/>
              </a:buClr>
              <a:buSzPct val="100000"/>
              <a:defRPr sz="1800">
                <a:solidFill>
                  <a:schemeClr val="dk1"/>
                </a:solidFill>
              </a:defRPr>
            </a:lvl5pPr>
            <a:lvl6pPr>
              <a:spcBef>
                <a:spcPts val="360"/>
              </a:spcBef>
              <a:buClr>
                <a:schemeClr val="dk1"/>
              </a:buClr>
              <a:buSzPct val="100000"/>
              <a:defRPr sz="1800">
                <a:solidFill>
                  <a:schemeClr val="dk1"/>
                </a:solidFill>
              </a:defRPr>
            </a:lvl6pPr>
            <a:lvl7pPr>
              <a:spcBef>
                <a:spcPts val="360"/>
              </a:spcBef>
              <a:buClr>
                <a:schemeClr val="dk1"/>
              </a:buClr>
              <a:buSzPct val="100000"/>
              <a:defRPr sz="1800">
                <a:solidFill>
                  <a:schemeClr val="dk1"/>
                </a:solidFill>
              </a:defRPr>
            </a:lvl7pPr>
            <a:lvl8pPr>
              <a:spcBef>
                <a:spcPts val="360"/>
              </a:spcBef>
              <a:buClr>
                <a:schemeClr val="dk1"/>
              </a:buClr>
              <a:buSzPct val="100000"/>
              <a:defRPr sz="1800">
                <a:solidFill>
                  <a:schemeClr val="dk1"/>
                </a:solidFill>
              </a:defRPr>
            </a:lvl8pPr>
            <a:lvl9pPr>
              <a:spcBef>
                <a:spcPts val="360"/>
              </a:spcBef>
              <a:buClr>
                <a:schemeClr val="dk1"/>
              </a:buClr>
              <a:buSzPct val="100000"/>
              <a:defRPr sz="1800">
                <a:solidFill>
                  <a:schemeClr val="dk1"/>
                </a:solidFill>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hyperlink" Target="http://creativecommons.org/licenses/by/4.0/" TargetMode="External"/><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g"/><Relationship Id="rId4" Type="http://schemas.openxmlformats.org/officeDocument/2006/relationships/image" Target="../media/image8.jpg"/><Relationship Id="rId5" Type="http://schemas.openxmlformats.org/officeDocument/2006/relationships/image" Target="../media/image9.jpg"/><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10.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12.png"/><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image" Target="../media/image13.png"/></Relationships>
</file>

<file path=ppt/slides/_rels/slide26.xml.rels><?xml version="1.0" encoding="UTF-8" standalone="yes"?>
<Relationships xmlns="http://schemas.openxmlformats.org/package/2006/relationships"><Relationship Id="rId3" Type="http://schemas.openxmlformats.org/officeDocument/2006/relationships/hyperlink" Target="www.teamsciencetoolkit.cancer.gov" TargetMode="External"/><Relationship Id="rId4" Type="http://schemas.openxmlformats.org/officeDocument/2006/relationships/image" Target="../media/image14.png"/><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6.png"/><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3" Type="http://schemas.openxmlformats.org/officeDocument/2006/relationships/hyperlink" Target="http://systematicreviewtools.com" TargetMode="External"/><Relationship Id="rId4" Type="http://schemas.openxmlformats.org/officeDocument/2006/relationships/image" Target="../media/image17.png"/><Relationship Id="rId5" Type="http://schemas.openxmlformats.org/officeDocument/2006/relationships/image" Target="../media/image18.png"/><Relationship Id="rId6" Type="http://schemas.openxmlformats.org/officeDocument/2006/relationships/image" Target="../media/image19.png"/><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3" Type="http://schemas.openxmlformats.org/officeDocument/2006/relationships/image" Target="../media/image20.png"/><Relationship Id="rId4" Type="http://schemas.openxmlformats.org/officeDocument/2006/relationships/image" Target="../media/image21.png"/><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2.jp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3" Type="http://schemas.openxmlformats.org/officeDocument/2006/relationships/hyperlink" Target="http://pixabay.com/en/road-landscape-clouds-sky-348544/" TargetMode="External"/><Relationship Id="rId4" Type="http://schemas.openxmlformats.org/officeDocument/2006/relationships/hyperlink" Target="https://flic.kr/p/dUwB97" TargetMode="External"/><Relationship Id="rId5" Type="http://schemas.openxmlformats.org/officeDocument/2006/relationships/hyperlink" Target="http://pixabay.com/en/swiss-corner-kirchlispitzen-r%C3%A4tikon-57259/" TargetMode="External"/><Relationship Id="rId6" Type="http://schemas.openxmlformats.org/officeDocument/2006/relationships/hyperlink" Target="https://flic.kr/p/dxvmRd" TargetMode="External"/><Relationship Id="rId7" Type="http://schemas.openxmlformats.org/officeDocument/2006/relationships/hyperlink" Target="http://pixabay.com/en/wave-circle-monitor-send-globe-376967/" TargetMode="External"/><Relationship Id="rId8" Type="http://schemas.openxmlformats.org/officeDocument/2006/relationships/hyperlink" Target="http://pixabay.com/en/biology-research-laboratory-220005/" TargetMode="External"/><Relationship Id="rId9" Type="http://schemas.openxmlformats.org/officeDocument/2006/relationships/hyperlink" Target="http://pixabay.com/en/laboratory-scientists-research-385349/" TargetMode="External"/><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3" Type="http://schemas.openxmlformats.org/officeDocument/2006/relationships/hyperlink" Target="http://www.google.com/sites/overview.html" TargetMode="External"/><Relationship Id="rId4" Type="http://schemas.openxmlformats.org/officeDocument/2006/relationships/hyperlink" Target="https://ccrod.cancer.gov/confluence/display/NIHOMBUD/Collaborative+Agreement+Template" TargetMode="External"/><Relationship Id="rId5" Type="http://schemas.openxmlformats.org/officeDocument/2006/relationships/hyperlink" Target="https://www.teamsciencetoolkit.cancer.gov/Public/Home.aspx" TargetMode="External"/><Relationship Id="rId6" Type="http://schemas.openxmlformats.org/officeDocument/2006/relationships/hyperlink" Target="https://hubzero.org/" TargetMode="External"/><Relationship Id="rId7" Type="http://schemas.openxmlformats.org/officeDocument/2006/relationships/hyperlink" Target="http://systematicreviewtools.com/" TargetMode="External"/><Relationship Id="rId8" Type="http://schemas.openxmlformats.org/officeDocument/2006/relationships/hyperlink" Target="http://www.labkey.com/" TargetMode="External"/><Relationship Id="rId9" Type="http://schemas.openxmlformats.org/officeDocument/2006/relationships/hyperlink" Target="http://www.project-redcap.org/" TargetMode="External"/><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3" Type="http://schemas.openxmlformats.org/officeDocument/2006/relationships/image" Target="../media/image22.jpg"/><Relationship Id="rId4" Type="http://schemas.openxmlformats.org/officeDocument/2006/relationships/hyperlink" Target="mailto:GinnyP@vt.edu" TargetMode="External"/><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4.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6.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p:nvPr/>
        </p:nvSpPr>
        <p:spPr>
          <a:xfrm>
            <a:off x="0" y="1206650"/>
            <a:ext cx="2474375" cy="2604264"/>
          </a:xfrm>
          <a:custGeom>
            <a:avLst/>
            <a:gdLst/>
            <a:ahLst/>
            <a:cxnLst/>
            <a:rect l="0" t="0" r="0" b="0"/>
            <a:pathLst>
              <a:path w="98975" h="106612" extrusionOk="0">
                <a:moveTo>
                  <a:pt x="0" y="0"/>
                </a:moveTo>
                <a:lnTo>
                  <a:pt x="98975" y="65372"/>
                </a:lnTo>
                <a:lnTo>
                  <a:pt x="611" y="106612"/>
                </a:lnTo>
              </a:path>
            </a:pathLst>
          </a:custGeom>
          <a:noFill/>
          <a:ln w="19050" cap="flat">
            <a:solidFill>
              <a:srgbClr val="C9DAF8"/>
            </a:solidFill>
            <a:prstDash val="solid"/>
            <a:round/>
            <a:headEnd type="none" w="lg" len="lg"/>
            <a:tailEnd type="none" w="lg" len="lg"/>
          </a:ln>
        </p:spPr>
      </p:sp>
      <p:sp>
        <p:nvSpPr>
          <p:cNvPr id="24" name="Shape 24"/>
          <p:cNvSpPr/>
          <p:nvPr/>
        </p:nvSpPr>
        <p:spPr>
          <a:xfrm>
            <a:off x="2596575" y="756175"/>
            <a:ext cx="6575728" cy="1993240"/>
          </a:xfrm>
          <a:custGeom>
            <a:avLst/>
            <a:gdLst/>
            <a:ahLst/>
            <a:cxnLst/>
            <a:rect l="0" t="0" r="0" b="0"/>
            <a:pathLst>
              <a:path w="267905" h="80952" extrusionOk="0">
                <a:moveTo>
                  <a:pt x="267294" y="0"/>
                </a:moveTo>
                <a:lnTo>
                  <a:pt x="0" y="80952"/>
                </a:lnTo>
                <a:lnTo>
                  <a:pt x="267905" y="72093"/>
                </a:lnTo>
              </a:path>
            </a:pathLst>
          </a:custGeom>
          <a:noFill/>
          <a:ln w="19050" cap="flat">
            <a:solidFill>
              <a:srgbClr val="B4A7D6"/>
            </a:solidFill>
            <a:prstDash val="solid"/>
            <a:round/>
            <a:headEnd type="none" w="lg" len="lg"/>
            <a:tailEnd type="none" w="lg" len="lg"/>
          </a:ln>
        </p:spPr>
      </p:sp>
      <p:sp>
        <p:nvSpPr>
          <p:cNvPr id="25" name="Shape 25"/>
          <p:cNvSpPr/>
          <p:nvPr/>
        </p:nvSpPr>
        <p:spPr>
          <a:xfrm>
            <a:off x="2596575" y="2840950"/>
            <a:ext cx="4796158" cy="4032023"/>
          </a:xfrm>
          <a:custGeom>
            <a:avLst/>
            <a:gdLst/>
            <a:ahLst/>
            <a:cxnLst/>
            <a:rect l="0" t="0" r="0" b="0"/>
            <a:pathLst>
              <a:path w="196423" h="163737" extrusionOk="0">
                <a:moveTo>
                  <a:pt x="84617" y="163737"/>
                </a:moveTo>
                <a:lnTo>
                  <a:pt x="0" y="0"/>
                </a:lnTo>
                <a:lnTo>
                  <a:pt x="196423" y="163126"/>
                </a:lnTo>
              </a:path>
            </a:pathLst>
          </a:custGeom>
          <a:noFill/>
          <a:ln w="19050" cap="flat">
            <a:solidFill>
              <a:srgbClr val="D5A6BD"/>
            </a:solidFill>
            <a:prstDash val="solid"/>
            <a:round/>
            <a:headEnd type="none" w="lg" len="lg"/>
            <a:tailEnd type="none" w="lg" len="lg"/>
          </a:ln>
        </p:spPr>
      </p:sp>
      <p:sp>
        <p:nvSpPr>
          <p:cNvPr id="26" name="Shape 26"/>
          <p:cNvSpPr txBox="1">
            <a:spLocks noGrp="1"/>
          </p:cNvSpPr>
          <p:nvPr>
            <p:ph type="ctrTitle"/>
          </p:nvPr>
        </p:nvSpPr>
        <p:spPr>
          <a:xfrm>
            <a:off x="630600" y="2840950"/>
            <a:ext cx="7882799" cy="1046400"/>
          </a:xfrm>
          <a:prstGeom prst="rect">
            <a:avLst/>
          </a:prstGeom>
          <a:solidFill>
            <a:srgbClr val="EFEFEF">
              <a:alpha val="78460"/>
            </a:srgbClr>
          </a:solidFill>
        </p:spPr>
        <p:txBody>
          <a:bodyPr lIns="91425" tIns="91425" rIns="91425" bIns="91425" anchor="ctr" anchorCtr="0">
            <a:noAutofit/>
          </a:bodyPr>
          <a:lstStyle/>
          <a:p>
            <a:pPr>
              <a:spcBef>
                <a:spcPts val="0"/>
              </a:spcBef>
              <a:buNone/>
            </a:pPr>
            <a:r>
              <a:rPr lang="en"/>
              <a:t>Creative Convergence</a:t>
            </a:r>
          </a:p>
        </p:txBody>
      </p:sp>
      <p:sp>
        <p:nvSpPr>
          <p:cNvPr id="27" name="Shape 27"/>
          <p:cNvSpPr/>
          <p:nvPr/>
        </p:nvSpPr>
        <p:spPr>
          <a:xfrm>
            <a:off x="-3825" y="125"/>
            <a:ext cx="2474375" cy="2749351"/>
          </a:xfrm>
          <a:custGeom>
            <a:avLst/>
            <a:gdLst/>
            <a:ahLst/>
            <a:cxnLst/>
            <a:rect l="0" t="0" r="0" b="0"/>
            <a:pathLst>
              <a:path w="98975" h="109667" extrusionOk="0">
                <a:moveTo>
                  <a:pt x="0" y="44600"/>
                </a:moveTo>
                <a:lnTo>
                  <a:pt x="98975" y="109667"/>
                </a:lnTo>
                <a:lnTo>
                  <a:pt x="83090" y="0"/>
                </a:lnTo>
              </a:path>
            </a:pathLst>
          </a:custGeom>
          <a:noFill/>
          <a:ln w="19050" cap="flat">
            <a:solidFill>
              <a:srgbClr val="B6D7A8"/>
            </a:solidFill>
            <a:prstDash val="solid"/>
            <a:round/>
            <a:headEnd type="none" w="lg" len="lg"/>
            <a:tailEnd type="none" w="lg" len="lg"/>
          </a:ln>
        </p:spPr>
      </p:sp>
      <p:sp>
        <p:nvSpPr>
          <p:cNvPr id="28" name="Shape 28"/>
          <p:cNvSpPr txBox="1">
            <a:spLocks noGrp="1"/>
          </p:cNvSpPr>
          <p:nvPr>
            <p:ph type="subTitle" idx="1"/>
          </p:nvPr>
        </p:nvSpPr>
        <p:spPr>
          <a:xfrm>
            <a:off x="436650" y="4106825"/>
            <a:ext cx="8270700" cy="1046400"/>
          </a:xfrm>
          <a:prstGeom prst="rect">
            <a:avLst/>
          </a:prstGeom>
          <a:solidFill>
            <a:srgbClr val="EFEFEF">
              <a:alpha val="70770"/>
            </a:srgbClr>
          </a:solidFill>
        </p:spPr>
        <p:txBody>
          <a:bodyPr lIns="91425" tIns="91425" rIns="91425" bIns="91425" anchor="t" anchorCtr="0">
            <a:noAutofit/>
          </a:bodyPr>
          <a:lstStyle/>
          <a:p>
            <a:pPr>
              <a:spcBef>
                <a:spcPts val="0"/>
              </a:spcBef>
              <a:buNone/>
            </a:pPr>
            <a:r>
              <a:rPr lang="en"/>
              <a:t>Conducting a systematic review project through cross-institutional, distance collaboration</a:t>
            </a:r>
          </a:p>
        </p:txBody>
      </p:sp>
      <p:sp>
        <p:nvSpPr>
          <p:cNvPr id="29" name="Shape 29"/>
          <p:cNvSpPr/>
          <p:nvPr/>
        </p:nvSpPr>
        <p:spPr>
          <a:xfrm>
            <a:off x="2459100" y="0"/>
            <a:ext cx="1863425" cy="2726400"/>
          </a:xfrm>
          <a:custGeom>
            <a:avLst/>
            <a:gdLst/>
            <a:ahLst/>
            <a:cxnLst/>
            <a:rect l="0" t="0" r="0" b="0"/>
            <a:pathLst>
              <a:path w="74537" h="109056" extrusionOk="0">
                <a:moveTo>
                  <a:pt x="0" y="305"/>
                </a:moveTo>
                <a:lnTo>
                  <a:pt x="3360" y="109056"/>
                </a:lnTo>
                <a:lnTo>
                  <a:pt x="74537" y="0"/>
                </a:lnTo>
              </a:path>
            </a:pathLst>
          </a:custGeom>
          <a:noFill/>
          <a:ln w="19050" cap="flat">
            <a:solidFill>
              <a:srgbClr val="F9CB9C"/>
            </a:solidFill>
            <a:prstDash val="solid"/>
            <a:round/>
            <a:headEnd type="none" w="lg" len="lg"/>
            <a:tailEnd type="none" w="lg" len="lg"/>
          </a:ln>
        </p:spPr>
      </p:sp>
      <p:pic>
        <p:nvPicPr>
          <p:cNvPr id="30" name="Shape 30"/>
          <p:cNvPicPr preferRelativeResize="0"/>
          <p:nvPr/>
        </p:nvPicPr>
        <p:blipFill>
          <a:blip r:embed="rId3">
            <a:alphaModFix/>
          </a:blip>
          <a:stretch>
            <a:fillRect/>
          </a:stretch>
        </p:blipFill>
        <p:spPr>
          <a:xfrm>
            <a:off x="7971050" y="6080200"/>
            <a:ext cx="657299" cy="231550"/>
          </a:xfrm>
          <a:prstGeom prst="rect">
            <a:avLst/>
          </a:prstGeom>
          <a:noFill/>
          <a:ln>
            <a:noFill/>
          </a:ln>
        </p:spPr>
      </p:pic>
      <p:sp>
        <p:nvSpPr>
          <p:cNvPr id="31" name="Shape 31"/>
          <p:cNvSpPr txBox="1"/>
          <p:nvPr/>
        </p:nvSpPr>
        <p:spPr>
          <a:xfrm>
            <a:off x="7584475" y="6311750"/>
            <a:ext cx="1200000" cy="408899"/>
          </a:xfrm>
          <a:prstGeom prst="rect">
            <a:avLst/>
          </a:prstGeom>
          <a:noFill/>
          <a:ln>
            <a:noFill/>
          </a:ln>
        </p:spPr>
        <p:txBody>
          <a:bodyPr lIns="91425" tIns="91425" rIns="91425" bIns="91425" anchor="ctr" anchorCtr="0">
            <a:noAutofit/>
          </a:bodyPr>
          <a:lstStyle/>
          <a:p>
            <a:pPr lvl="0" algn="r" rtl="0">
              <a:spcBef>
                <a:spcPts val="0"/>
              </a:spcBef>
              <a:buNone/>
            </a:pPr>
            <a:r>
              <a:rPr lang="en" sz="900">
                <a:solidFill>
                  <a:schemeClr val="dk1"/>
                </a:solidFill>
              </a:rPr>
              <a:t>This presentation is </a:t>
            </a:r>
          </a:p>
          <a:p>
            <a:pPr lvl="0" algn="r" rtl="0">
              <a:spcBef>
                <a:spcPts val="0"/>
              </a:spcBef>
              <a:buNone/>
            </a:pPr>
            <a:r>
              <a:rPr lang="en" sz="900">
                <a:solidFill>
                  <a:schemeClr val="dk1"/>
                </a:solidFill>
              </a:rPr>
              <a:t>licensed </a:t>
            </a:r>
            <a:r>
              <a:rPr lang="en" sz="900" u="sng">
                <a:solidFill>
                  <a:schemeClr val="hlink"/>
                </a:solidFill>
                <a:hlinkClick r:id="rId4"/>
              </a:rPr>
              <a:t>CC-BY 4.0</a:t>
            </a:r>
          </a:p>
        </p:txBody>
      </p:sp>
    </p:spTree>
  </p:cSld>
  <p:clrMapOvr>
    <a:masterClrMapping/>
  </p:clrMapOvr>
  <p:transition xmlns:p14="http://schemas.microsoft.com/office/powerpoint/2010/mai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pic>
        <p:nvPicPr>
          <p:cNvPr id="92" name="Shape 92"/>
          <p:cNvPicPr preferRelativeResize="0"/>
          <p:nvPr/>
        </p:nvPicPr>
        <p:blipFill>
          <a:blip r:embed="rId3">
            <a:alphaModFix/>
          </a:blip>
          <a:stretch>
            <a:fillRect/>
          </a:stretch>
        </p:blipFill>
        <p:spPr>
          <a:xfrm>
            <a:off x="5783325" y="1425549"/>
            <a:ext cx="3106924" cy="2196699"/>
          </a:xfrm>
          <a:prstGeom prst="rect">
            <a:avLst/>
          </a:prstGeom>
          <a:noFill/>
          <a:ln>
            <a:noFill/>
          </a:ln>
        </p:spPr>
      </p:pic>
      <p:sp>
        <p:nvSpPr>
          <p:cNvPr id="93" name="Shape 93"/>
          <p:cNvSpPr txBox="1">
            <a:spLocks noGrp="1"/>
          </p:cNvSpPr>
          <p:nvPr>
            <p:ph type="body" idx="1"/>
          </p:nvPr>
        </p:nvSpPr>
        <p:spPr>
          <a:xfrm>
            <a:off x="378575" y="721600"/>
            <a:ext cx="4451699" cy="3165299"/>
          </a:xfrm>
          <a:prstGeom prst="rect">
            <a:avLst/>
          </a:prstGeom>
          <a:solidFill>
            <a:srgbClr val="FFFFFF"/>
          </a:solidFill>
          <a:ln w="19050" cap="flat">
            <a:solidFill>
              <a:srgbClr val="434343"/>
            </a:solidFill>
            <a:prstDash val="solid"/>
            <a:round/>
            <a:headEnd type="none" w="med" len="med"/>
            <a:tailEnd type="none" w="med" len="med"/>
          </a:ln>
        </p:spPr>
        <p:txBody>
          <a:bodyPr lIns="91425" tIns="91425" rIns="91425" bIns="91425" anchor="t" anchorCtr="0">
            <a:noAutofit/>
          </a:bodyPr>
          <a:lstStyle/>
          <a:p>
            <a:pPr rtl="0">
              <a:spcBef>
                <a:spcPts val="0"/>
              </a:spcBef>
              <a:buNone/>
            </a:pPr>
            <a:r>
              <a:rPr lang="en" sz="1600"/>
              <a:t>“The rapid proliferation of scholarly knowledge and the increasing complexity of social and scientifıc problems have prompted growing investments in team science initiatives.”</a:t>
            </a:r>
          </a:p>
          <a:p>
            <a:pPr lvl="0" rtl="0">
              <a:spcBef>
                <a:spcPts val="0"/>
              </a:spcBef>
              <a:buNone/>
            </a:pPr>
            <a:endParaRPr sz="1600"/>
          </a:p>
          <a:p>
            <a:pPr rtl="0">
              <a:spcBef>
                <a:spcPts val="0"/>
              </a:spcBef>
              <a:buNone/>
            </a:pPr>
            <a:r>
              <a:rPr lang="en" sz="1600"/>
              <a:t>Team-based research with multiple disciplines may accelerate progress towards resolving complex societal and scientific problems</a:t>
            </a:r>
          </a:p>
          <a:p>
            <a:pPr lvl="0" rtl="0">
              <a:spcBef>
                <a:spcPts val="0"/>
              </a:spcBef>
              <a:buNone/>
            </a:pPr>
            <a:endParaRPr sz="1600"/>
          </a:p>
          <a:p>
            <a:pPr lvl="0" rtl="0">
              <a:lnSpc>
                <a:spcPct val="115000"/>
              </a:lnSpc>
              <a:spcBef>
                <a:spcPts val="0"/>
              </a:spcBef>
              <a:buClr>
                <a:schemeClr val="dk1"/>
              </a:buClr>
              <a:buSzPct val="68750"/>
              <a:buFont typeface="Arial"/>
              <a:buNone/>
            </a:pPr>
            <a:r>
              <a:rPr lang="en" sz="1600" b="1"/>
              <a:t>Hall, et al., 2012</a:t>
            </a:r>
          </a:p>
          <a:p>
            <a:pPr lvl="0" rtl="0">
              <a:spcBef>
                <a:spcPts val="0"/>
              </a:spcBef>
              <a:buClr>
                <a:schemeClr val="dk1"/>
              </a:buClr>
              <a:buFont typeface="Arial"/>
              <a:buNone/>
            </a:pPr>
            <a:endParaRPr sz="1600"/>
          </a:p>
        </p:txBody>
      </p:sp>
      <p:pic>
        <p:nvPicPr>
          <p:cNvPr id="94" name="Shape 94"/>
          <p:cNvPicPr preferRelativeResize="0"/>
          <p:nvPr/>
        </p:nvPicPr>
        <p:blipFill>
          <a:blip r:embed="rId4">
            <a:alphaModFix/>
          </a:blip>
          <a:stretch>
            <a:fillRect/>
          </a:stretch>
        </p:blipFill>
        <p:spPr>
          <a:xfrm>
            <a:off x="7639975" y="2424322"/>
            <a:ext cx="1129199" cy="1694451"/>
          </a:xfrm>
          <a:prstGeom prst="rect">
            <a:avLst/>
          </a:prstGeom>
          <a:noFill/>
          <a:ln>
            <a:noFill/>
          </a:ln>
        </p:spPr>
      </p:pic>
      <p:sp>
        <p:nvSpPr>
          <p:cNvPr id="95" name="Shape 95"/>
          <p:cNvSpPr txBox="1"/>
          <p:nvPr/>
        </p:nvSpPr>
        <p:spPr>
          <a:xfrm>
            <a:off x="2286825" y="3336900"/>
            <a:ext cx="3496500" cy="2639999"/>
          </a:xfrm>
          <a:prstGeom prst="rect">
            <a:avLst/>
          </a:prstGeom>
          <a:solidFill>
            <a:srgbClr val="FFFFFF"/>
          </a:solidFill>
          <a:ln w="19050" cap="flat">
            <a:solidFill>
              <a:srgbClr val="434343"/>
            </a:solidFill>
            <a:prstDash val="solid"/>
            <a:round/>
            <a:headEnd type="none" w="med" len="med"/>
            <a:tailEnd type="none" w="med" len="med"/>
          </a:ln>
        </p:spPr>
        <p:txBody>
          <a:bodyPr lIns="91425" tIns="91425" rIns="91425" bIns="91425" anchor="t" anchorCtr="0">
            <a:noAutofit/>
          </a:bodyPr>
          <a:lstStyle/>
          <a:p>
            <a:pPr lvl="0" rtl="0">
              <a:spcBef>
                <a:spcPts val="600"/>
              </a:spcBef>
              <a:buNone/>
            </a:pPr>
            <a:r>
              <a:rPr lang="en" sz="1600">
                <a:solidFill>
                  <a:schemeClr val="dk1"/>
                </a:solidFill>
              </a:rPr>
              <a:t>Shift in how science is being conducted - teams increasingly dominate in production of high-impact, highly cited science; teams are growing in size, and are increasingly located across university boundaries rather than within them. </a:t>
            </a:r>
          </a:p>
          <a:p>
            <a:pPr lvl="0" rtl="0">
              <a:spcBef>
                <a:spcPts val="600"/>
              </a:spcBef>
              <a:buClr>
                <a:schemeClr val="dk1"/>
              </a:buClr>
              <a:buFont typeface="Arial"/>
              <a:buNone/>
            </a:pPr>
            <a:endParaRPr sz="600">
              <a:solidFill>
                <a:schemeClr val="dk1"/>
              </a:solidFill>
            </a:endParaRPr>
          </a:p>
          <a:p>
            <a:pPr lvl="0" rtl="0">
              <a:spcBef>
                <a:spcPts val="600"/>
              </a:spcBef>
              <a:buClr>
                <a:schemeClr val="dk1"/>
              </a:buClr>
              <a:buSzPct val="68750"/>
              <a:buFont typeface="Arial"/>
              <a:buNone/>
            </a:pPr>
            <a:r>
              <a:rPr lang="en" sz="1600" b="1">
                <a:solidFill>
                  <a:schemeClr val="dk1"/>
                </a:solidFill>
              </a:rPr>
              <a:t>Borner, et al.,  2010</a:t>
            </a:r>
          </a:p>
        </p:txBody>
      </p:sp>
      <p:pic>
        <p:nvPicPr>
          <p:cNvPr id="96" name="Shape 96"/>
          <p:cNvPicPr preferRelativeResize="0"/>
          <p:nvPr/>
        </p:nvPicPr>
        <p:blipFill>
          <a:blip r:embed="rId5">
            <a:alphaModFix/>
          </a:blip>
          <a:stretch>
            <a:fillRect/>
          </a:stretch>
        </p:blipFill>
        <p:spPr>
          <a:xfrm>
            <a:off x="5442475" y="512527"/>
            <a:ext cx="1935148" cy="1289576"/>
          </a:xfrm>
          <a:prstGeom prst="rect">
            <a:avLst/>
          </a:prstGeom>
          <a:noFill/>
          <a:ln>
            <a:noFill/>
          </a:ln>
        </p:spPr>
      </p:pic>
    </p:spTree>
  </p:cSld>
  <p:clrMapOvr>
    <a:masterClrMapping/>
  </p:clrMapOvr>
  <p:transition xmlns:p14="http://schemas.microsoft.com/office/powerpoint/2010/main" spd="slow">
    <p:cu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Shape 101"/>
          <p:cNvSpPr/>
          <p:nvPr/>
        </p:nvSpPr>
        <p:spPr>
          <a:xfrm>
            <a:off x="1179450" y="968850"/>
            <a:ext cx="6785099" cy="4920300"/>
          </a:xfrm>
          <a:prstGeom prst="roundRect">
            <a:avLst>
              <a:gd name="adj" fmla="val 16667"/>
            </a:avLst>
          </a:prstGeom>
          <a:solidFill>
            <a:schemeClr val="accent4"/>
          </a:solidFill>
          <a:ln w="19050" cap="flat">
            <a:solidFill>
              <a:srgbClr val="FFFFFF"/>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102" name="Shape 102"/>
          <p:cNvSpPr txBox="1"/>
          <p:nvPr/>
        </p:nvSpPr>
        <p:spPr>
          <a:xfrm>
            <a:off x="1502100" y="1328400"/>
            <a:ext cx="6296999" cy="4201200"/>
          </a:xfrm>
          <a:prstGeom prst="rect">
            <a:avLst/>
          </a:prstGeom>
          <a:noFill/>
          <a:ln>
            <a:noFill/>
          </a:ln>
        </p:spPr>
        <p:txBody>
          <a:bodyPr lIns="91425" tIns="91425" rIns="91425" bIns="91425" anchor="ctr" anchorCtr="0">
            <a:noAutofit/>
          </a:bodyPr>
          <a:lstStyle/>
          <a:p>
            <a:pPr algn="ctr" rtl="0">
              <a:spcBef>
                <a:spcPts val="0"/>
              </a:spcBef>
              <a:buNone/>
            </a:pPr>
            <a:r>
              <a:rPr lang="en" sz="4800" b="1">
                <a:solidFill>
                  <a:srgbClr val="FFFFFF"/>
                </a:solidFill>
              </a:rPr>
              <a:t>How might Med Libs </a:t>
            </a:r>
          </a:p>
          <a:p>
            <a:pPr algn="ctr" rtl="0">
              <a:spcBef>
                <a:spcPts val="0"/>
              </a:spcBef>
              <a:buNone/>
            </a:pPr>
            <a:r>
              <a:rPr lang="en" sz="4800" b="1">
                <a:solidFill>
                  <a:srgbClr val="FFFFFF"/>
                </a:solidFill>
              </a:rPr>
              <a:t>participate in </a:t>
            </a:r>
          </a:p>
          <a:p>
            <a:pPr lvl="0" algn="ctr" rtl="0">
              <a:spcBef>
                <a:spcPts val="0"/>
              </a:spcBef>
              <a:buNone/>
            </a:pPr>
            <a:r>
              <a:rPr lang="en" sz="4800" b="1">
                <a:solidFill>
                  <a:srgbClr val="FFFFFF"/>
                </a:solidFill>
              </a:rPr>
              <a:t>Team Science?</a:t>
            </a:r>
          </a:p>
        </p:txBody>
      </p:sp>
    </p:spTree>
  </p:cSld>
  <p:clrMapOvr>
    <a:masterClrMapping/>
  </p:clrMapOvr>
  <p:transition xmlns:p14="http://schemas.microsoft.com/office/powerpoint/2010/main" spd="slow">
    <p:cu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Shape 107"/>
          <p:cNvSpPr txBox="1">
            <a:spLocks noGrp="1"/>
          </p:cNvSpPr>
          <p:nvPr>
            <p:ph type="title"/>
          </p:nvPr>
        </p:nvSpPr>
        <p:spPr>
          <a:xfrm>
            <a:off x="457200" y="615649"/>
            <a:ext cx="8229600" cy="837599"/>
          </a:xfrm>
          <a:prstGeom prst="rect">
            <a:avLst/>
          </a:prstGeom>
        </p:spPr>
        <p:txBody>
          <a:bodyPr lIns="91425" tIns="91425" rIns="91425" bIns="91425" anchor="b" anchorCtr="0">
            <a:noAutofit/>
          </a:bodyPr>
          <a:lstStyle/>
          <a:p>
            <a:pPr>
              <a:spcBef>
                <a:spcPts val="0"/>
              </a:spcBef>
              <a:buNone/>
            </a:pPr>
            <a:r>
              <a:rPr lang="en" sz="4800"/>
              <a:t>SciTS</a:t>
            </a:r>
          </a:p>
        </p:txBody>
      </p:sp>
      <p:sp>
        <p:nvSpPr>
          <p:cNvPr id="108" name="Shape 108"/>
          <p:cNvSpPr/>
          <p:nvPr/>
        </p:nvSpPr>
        <p:spPr>
          <a:xfrm>
            <a:off x="1515575" y="1837650"/>
            <a:ext cx="5948700" cy="3523800"/>
          </a:xfrm>
          <a:prstGeom prst="roundRect">
            <a:avLst>
              <a:gd name="adj" fmla="val 16667"/>
            </a:avLst>
          </a:prstGeom>
          <a:solidFill>
            <a:srgbClr val="D9EAD3"/>
          </a:solidFill>
          <a:ln w="19050" cap="flat">
            <a:solidFill>
              <a:srgbClr val="D9EAD3"/>
            </a:solidFill>
            <a:prstDash val="solid"/>
            <a:round/>
            <a:headEnd type="none" w="med" len="med"/>
            <a:tailEnd type="none" w="med" len="med"/>
          </a:ln>
        </p:spPr>
        <p:txBody>
          <a:bodyPr lIns="91425" tIns="91425" rIns="91425" bIns="91425" anchor="ctr" anchorCtr="0">
            <a:noAutofit/>
          </a:bodyPr>
          <a:lstStyle/>
          <a:p>
            <a:pPr lvl="0" algn="ctr" rtl="0">
              <a:spcBef>
                <a:spcPts val="600"/>
              </a:spcBef>
              <a:buClr>
                <a:schemeClr val="dk1"/>
              </a:buClr>
              <a:buSzPct val="30555"/>
              <a:buFont typeface="Arial"/>
              <a:buNone/>
            </a:pPr>
            <a:r>
              <a:rPr lang="en" sz="3600" b="1">
                <a:solidFill>
                  <a:schemeClr val="dk1"/>
                </a:solidFill>
              </a:rPr>
              <a:t>Why developed</a:t>
            </a:r>
          </a:p>
          <a:p>
            <a:pPr lvl="0" algn="ctr" rtl="0">
              <a:spcBef>
                <a:spcPts val="600"/>
              </a:spcBef>
              <a:buClr>
                <a:schemeClr val="dk1"/>
              </a:buClr>
              <a:buFont typeface="Arial"/>
              <a:buNone/>
            </a:pPr>
            <a:endParaRPr sz="3600">
              <a:solidFill>
                <a:schemeClr val="dk1"/>
              </a:solidFill>
            </a:endParaRPr>
          </a:p>
          <a:p>
            <a:pPr lvl="0" algn="ctr" rtl="0">
              <a:spcBef>
                <a:spcPts val="600"/>
              </a:spcBef>
              <a:buClr>
                <a:schemeClr val="dk1"/>
              </a:buClr>
              <a:buSzPct val="30555"/>
              <a:buFont typeface="Arial"/>
              <a:buNone/>
            </a:pPr>
            <a:r>
              <a:rPr lang="en" sz="3600" b="1">
                <a:solidFill>
                  <a:schemeClr val="dk1"/>
                </a:solidFill>
              </a:rPr>
              <a:t>Definition</a:t>
            </a:r>
          </a:p>
          <a:p>
            <a:pPr lvl="0" algn="ctr" rtl="0">
              <a:spcBef>
                <a:spcPts val="600"/>
              </a:spcBef>
              <a:buClr>
                <a:schemeClr val="dk1"/>
              </a:buClr>
              <a:buFont typeface="Arial"/>
              <a:buNone/>
            </a:pPr>
            <a:endParaRPr sz="3600">
              <a:solidFill>
                <a:schemeClr val="dk1"/>
              </a:solidFill>
            </a:endParaRPr>
          </a:p>
          <a:p>
            <a:pPr lvl="0" algn="ctr" rtl="0">
              <a:spcBef>
                <a:spcPts val="600"/>
              </a:spcBef>
              <a:buClr>
                <a:schemeClr val="dk1"/>
              </a:buClr>
              <a:buSzPct val="30555"/>
              <a:buFont typeface="Arial"/>
              <a:buNone/>
            </a:pPr>
            <a:r>
              <a:rPr lang="en" sz="3600" b="1">
                <a:solidFill>
                  <a:schemeClr val="dk1"/>
                </a:solidFill>
              </a:rPr>
              <a:t>Momentum</a:t>
            </a:r>
          </a:p>
        </p:txBody>
      </p:sp>
    </p:spTree>
  </p:cSld>
  <p:clrMapOvr>
    <a:masterClrMapping/>
  </p:clrMapOvr>
  <p:transition xmlns:p14="http://schemas.microsoft.com/office/powerpoint/2010/main" spd="slow">
    <p:cu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113" name="Shape 113"/>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spcBef>
                <a:spcPts val="0"/>
              </a:spcBef>
              <a:buNone/>
            </a:pPr>
            <a:r>
              <a:rPr lang="en"/>
              <a:t>Characteristics of Team Science</a:t>
            </a:r>
          </a:p>
        </p:txBody>
      </p:sp>
      <p:sp>
        <p:nvSpPr>
          <p:cNvPr id="114" name="Shape 114"/>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pPr rtl="0">
              <a:spcBef>
                <a:spcPts val="0"/>
              </a:spcBef>
              <a:buNone/>
            </a:pPr>
            <a:r>
              <a:rPr lang="en" sz="1900" b="1"/>
              <a:t>Lit review</a:t>
            </a:r>
          </a:p>
          <a:p>
            <a:pPr rtl="0">
              <a:spcBef>
                <a:spcPts val="0"/>
              </a:spcBef>
              <a:buNone/>
            </a:pPr>
            <a:r>
              <a:rPr lang="en" sz="1900"/>
              <a:t>Large teams - from a few to 50, to 200, to more!</a:t>
            </a:r>
          </a:p>
          <a:p>
            <a:pPr rtl="0">
              <a:spcBef>
                <a:spcPts val="0"/>
              </a:spcBef>
              <a:buNone/>
            </a:pPr>
            <a:r>
              <a:rPr lang="en" sz="1900"/>
              <a:t>Multiple projects</a:t>
            </a:r>
          </a:p>
          <a:p>
            <a:pPr rtl="0">
              <a:spcBef>
                <a:spcPts val="0"/>
              </a:spcBef>
              <a:buNone/>
            </a:pPr>
            <a:r>
              <a:rPr lang="en" sz="1900"/>
              <a:t>Multiple disciplines</a:t>
            </a:r>
          </a:p>
          <a:p>
            <a:pPr rtl="0">
              <a:spcBef>
                <a:spcPts val="0"/>
              </a:spcBef>
              <a:buNone/>
            </a:pPr>
            <a:r>
              <a:rPr lang="en" sz="1900"/>
              <a:t>Different departments, institutions, and geographic locations</a:t>
            </a:r>
          </a:p>
          <a:p>
            <a:pPr rtl="0">
              <a:spcBef>
                <a:spcPts val="0"/>
              </a:spcBef>
              <a:buNone/>
            </a:pPr>
            <a:r>
              <a:rPr lang="en" sz="1900"/>
              <a:t>Diverse goals - discovery, training, translational/public health, policy</a:t>
            </a:r>
          </a:p>
          <a:p>
            <a:pPr rtl="0">
              <a:spcBef>
                <a:spcPts val="0"/>
              </a:spcBef>
              <a:buNone/>
            </a:pPr>
            <a:endParaRPr sz="1900"/>
          </a:p>
          <a:p>
            <a:pPr rtl="0">
              <a:spcBef>
                <a:spcPts val="0"/>
              </a:spcBef>
              <a:buNone/>
            </a:pPr>
            <a:r>
              <a:rPr lang="en" sz="1900" b="1"/>
              <a:t>Team</a:t>
            </a:r>
          </a:p>
          <a:p>
            <a:pPr lvl="0" rtl="0">
              <a:spcBef>
                <a:spcPts val="0"/>
              </a:spcBef>
              <a:buClr>
                <a:schemeClr val="dk1"/>
              </a:buClr>
              <a:buSzPct val="57894"/>
              <a:buFont typeface="Arial"/>
              <a:buNone/>
            </a:pPr>
            <a:r>
              <a:rPr lang="en" sz="1900"/>
              <a:t>Large team</a:t>
            </a:r>
          </a:p>
          <a:p>
            <a:pPr lvl="0" rtl="0">
              <a:spcBef>
                <a:spcPts val="0"/>
              </a:spcBef>
              <a:buClr>
                <a:schemeClr val="dk1"/>
              </a:buClr>
              <a:buSzPct val="57894"/>
              <a:buFont typeface="Arial"/>
              <a:buNone/>
            </a:pPr>
            <a:r>
              <a:rPr lang="en" sz="1900"/>
              <a:t>Diverse knowledge and experience</a:t>
            </a:r>
          </a:p>
          <a:p>
            <a:pPr lvl="0" rtl="0">
              <a:spcBef>
                <a:spcPts val="0"/>
              </a:spcBef>
              <a:buNone/>
            </a:pPr>
            <a:r>
              <a:rPr lang="en" sz="1900"/>
              <a:t>Geography</a:t>
            </a:r>
          </a:p>
          <a:p>
            <a:pPr lvl="0" rtl="0">
              <a:spcBef>
                <a:spcPts val="0"/>
              </a:spcBef>
              <a:buClr>
                <a:schemeClr val="dk1"/>
              </a:buClr>
              <a:buSzPct val="57894"/>
              <a:buFont typeface="Arial"/>
              <a:buNone/>
            </a:pPr>
            <a:r>
              <a:rPr lang="en" sz="1900"/>
              <a:t>Ambiguity of research focus</a:t>
            </a:r>
          </a:p>
          <a:p>
            <a:pPr lvl="0">
              <a:spcBef>
                <a:spcPts val="0"/>
              </a:spcBef>
              <a:buClr>
                <a:schemeClr val="dk1"/>
              </a:buClr>
              <a:buSzPct val="57894"/>
              <a:buFont typeface="Arial"/>
              <a:buNone/>
            </a:pPr>
            <a:r>
              <a:rPr lang="en" sz="1900"/>
              <a:t>Methodology discussions</a:t>
            </a:r>
          </a:p>
        </p:txBody>
      </p:sp>
    </p:spTree>
  </p:cSld>
  <p:clrMapOvr>
    <a:masterClrMapping/>
  </p:clrMapOvr>
  <p:transition xmlns:p14="http://schemas.microsoft.com/office/powerpoint/2010/main" spd="slow">
    <p:cu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Shape 119"/>
          <p:cNvSpPr/>
          <p:nvPr/>
        </p:nvSpPr>
        <p:spPr>
          <a:xfrm>
            <a:off x="1631100" y="1275150"/>
            <a:ext cx="5881800" cy="4307699"/>
          </a:xfrm>
          <a:prstGeom prst="roundRect">
            <a:avLst>
              <a:gd name="adj" fmla="val 16667"/>
            </a:avLst>
          </a:prstGeom>
          <a:solidFill>
            <a:srgbClr val="93C47D"/>
          </a:solidFill>
          <a:ln w="19050" cap="flat">
            <a:solidFill>
              <a:srgbClr val="93C47D"/>
            </a:solidFill>
            <a:prstDash val="solid"/>
            <a:round/>
            <a:headEnd type="none" w="med" len="med"/>
            <a:tailEnd type="none" w="med" len="med"/>
          </a:ln>
        </p:spPr>
        <p:txBody>
          <a:bodyPr lIns="91425" tIns="91425" rIns="91425" bIns="91425" anchor="ctr" anchorCtr="0">
            <a:noAutofit/>
          </a:bodyPr>
          <a:lstStyle/>
          <a:p>
            <a:pPr algn="ctr">
              <a:spcBef>
                <a:spcPts val="0"/>
              </a:spcBef>
              <a:buNone/>
            </a:pPr>
            <a:r>
              <a:rPr lang="en" sz="7200" b="1">
                <a:solidFill>
                  <a:srgbClr val="FFFFFF"/>
                </a:solidFill>
              </a:rPr>
              <a:t>Benefits</a:t>
            </a:r>
          </a:p>
        </p:txBody>
      </p:sp>
    </p:spTree>
  </p:cSld>
  <p:clrMapOvr>
    <a:masterClrMapping/>
  </p:clrMapOvr>
  <p:transition xmlns:p14="http://schemas.microsoft.com/office/powerpoint/2010/main" spd="slow">
    <p:cu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Shape 124"/>
          <p:cNvSpPr/>
          <p:nvPr/>
        </p:nvSpPr>
        <p:spPr>
          <a:xfrm>
            <a:off x="1631100" y="1275150"/>
            <a:ext cx="5881800" cy="4307699"/>
          </a:xfrm>
          <a:prstGeom prst="roundRect">
            <a:avLst>
              <a:gd name="adj" fmla="val 16667"/>
            </a:avLst>
          </a:prstGeom>
          <a:solidFill>
            <a:srgbClr val="F6B26B"/>
          </a:solidFill>
          <a:ln w="19050" cap="flat">
            <a:solidFill>
              <a:srgbClr val="F6B26B"/>
            </a:solidFill>
            <a:prstDash val="solid"/>
            <a:round/>
            <a:headEnd type="none" w="med" len="med"/>
            <a:tailEnd type="none" w="med" len="med"/>
          </a:ln>
        </p:spPr>
        <p:txBody>
          <a:bodyPr lIns="91425" tIns="91425" rIns="91425" bIns="91425" anchor="ctr" anchorCtr="0">
            <a:noAutofit/>
          </a:bodyPr>
          <a:lstStyle/>
          <a:p>
            <a:pPr lvl="0" algn="ctr" rtl="0">
              <a:spcBef>
                <a:spcPts val="0"/>
              </a:spcBef>
              <a:buNone/>
            </a:pPr>
            <a:r>
              <a:rPr lang="en" sz="7200" b="1">
                <a:solidFill>
                  <a:srgbClr val="FFFFFF"/>
                </a:solidFill>
              </a:rPr>
              <a:t>Challenges</a:t>
            </a:r>
          </a:p>
        </p:txBody>
      </p:sp>
    </p:spTree>
  </p:cSld>
  <p:clrMapOvr>
    <a:masterClrMapping/>
  </p:clrMapOvr>
  <p:transition xmlns:p14="http://schemas.microsoft.com/office/powerpoint/2010/main" spd="slow">
    <p:cu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Shape 129"/>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lvl="0" rtl="0">
              <a:spcBef>
                <a:spcPts val="0"/>
              </a:spcBef>
              <a:buNone/>
            </a:pPr>
            <a:r>
              <a:rPr lang="en"/>
              <a:t>Factors for success</a:t>
            </a:r>
          </a:p>
        </p:txBody>
      </p:sp>
      <p:sp>
        <p:nvSpPr>
          <p:cNvPr id="130" name="Shape 130"/>
          <p:cNvSpPr txBox="1">
            <a:spLocks noGrp="1"/>
          </p:cNvSpPr>
          <p:nvPr>
            <p:ph type="body" idx="1"/>
          </p:nvPr>
        </p:nvSpPr>
        <p:spPr>
          <a:xfrm>
            <a:off x="348000" y="1509200"/>
            <a:ext cx="8447999" cy="4893899"/>
          </a:xfrm>
          <a:prstGeom prst="rect">
            <a:avLst/>
          </a:prstGeom>
        </p:spPr>
        <p:txBody>
          <a:bodyPr lIns="91425" tIns="91425" rIns="91425" bIns="91425" anchor="t" anchorCtr="0">
            <a:noAutofit/>
          </a:bodyPr>
          <a:lstStyle/>
          <a:p>
            <a:pPr lvl="0" rtl="0">
              <a:lnSpc>
                <a:spcPct val="115000"/>
              </a:lnSpc>
              <a:spcBef>
                <a:spcPts val="0"/>
              </a:spcBef>
              <a:buNone/>
            </a:pPr>
            <a:r>
              <a:rPr lang="en" sz="2400" b="1"/>
              <a:t>Intrapersonal</a:t>
            </a:r>
            <a:r>
              <a:rPr lang="en" sz="2400"/>
              <a:t> (internal motivations and individual attitudes)</a:t>
            </a:r>
          </a:p>
          <a:p>
            <a:pPr lvl="0" rtl="0">
              <a:lnSpc>
                <a:spcPct val="115000"/>
              </a:lnSpc>
              <a:spcBef>
                <a:spcPts val="0"/>
              </a:spcBef>
              <a:buNone/>
            </a:pPr>
            <a:r>
              <a:rPr lang="en" sz="2400" b="1"/>
              <a:t>Interpersonal </a:t>
            </a:r>
            <a:r>
              <a:rPr lang="en" sz="2400"/>
              <a:t>(interactions among team members - communication, learning, work jointly to accomplish goals)</a:t>
            </a:r>
          </a:p>
          <a:p>
            <a:pPr lvl="0" rtl="0">
              <a:lnSpc>
                <a:spcPct val="115000"/>
              </a:lnSpc>
              <a:spcBef>
                <a:spcPts val="0"/>
              </a:spcBef>
              <a:buNone/>
            </a:pPr>
            <a:r>
              <a:rPr lang="en" sz="2400" b="1"/>
              <a:t>Physical environment </a:t>
            </a:r>
            <a:r>
              <a:rPr lang="en" sz="2400"/>
              <a:t>(</a:t>
            </a:r>
            <a:r>
              <a:rPr lang="en" sz="2400">
                <a:solidFill>
                  <a:srgbClr val="000000"/>
                </a:solidFill>
              </a:rPr>
              <a:t>spatial distribution</a:t>
            </a:r>
            <a:r>
              <a:rPr lang="en" sz="2400"/>
              <a:t>)</a:t>
            </a:r>
          </a:p>
          <a:p>
            <a:pPr lvl="0" rtl="0">
              <a:lnSpc>
                <a:spcPct val="115000"/>
              </a:lnSpc>
              <a:spcBef>
                <a:spcPts val="0"/>
              </a:spcBef>
              <a:buNone/>
            </a:pPr>
            <a:r>
              <a:rPr lang="en" sz="2400" b="1"/>
              <a:t>Technological</a:t>
            </a:r>
            <a:r>
              <a:rPr lang="en" sz="2400"/>
              <a:t> (technical infrastructure and support)</a:t>
            </a:r>
          </a:p>
          <a:p>
            <a:pPr lvl="0" rtl="0">
              <a:lnSpc>
                <a:spcPct val="115000"/>
              </a:lnSpc>
              <a:spcBef>
                <a:spcPts val="0"/>
              </a:spcBef>
              <a:buNone/>
            </a:pPr>
            <a:r>
              <a:rPr lang="en" sz="2400" b="1"/>
              <a:t>Organizational</a:t>
            </a:r>
            <a:r>
              <a:rPr lang="en" sz="2400"/>
              <a:t> (influence of team member’s institution as well as make-up and org of team itself) </a:t>
            </a:r>
          </a:p>
          <a:p>
            <a:pPr rtl="0">
              <a:lnSpc>
                <a:spcPct val="115000"/>
              </a:lnSpc>
              <a:spcBef>
                <a:spcPts val="0"/>
              </a:spcBef>
              <a:buNone/>
            </a:pPr>
            <a:r>
              <a:rPr lang="en" sz="2400" b="1"/>
              <a:t>Political/Societal </a:t>
            </a:r>
          </a:p>
          <a:p>
            <a:pPr rtl="0">
              <a:lnSpc>
                <a:spcPct val="115000"/>
              </a:lnSpc>
              <a:spcBef>
                <a:spcPts val="0"/>
              </a:spcBef>
              <a:buNone/>
            </a:pPr>
            <a:endParaRPr sz="2400" b="1"/>
          </a:p>
          <a:p>
            <a:pPr lvl="0" rtl="0">
              <a:lnSpc>
                <a:spcPct val="115000"/>
              </a:lnSpc>
              <a:spcBef>
                <a:spcPts val="0"/>
              </a:spcBef>
              <a:buNone/>
            </a:pPr>
            <a:r>
              <a:rPr lang="en" sz="1500"/>
              <a:t>Stokols, D., Misra, S., Moser, R. P., Hall, K. L., &amp; Taylor, B. K. (2008) </a:t>
            </a:r>
            <a:r>
              <a:rPr lang="en" sz="1500" i="1"/>
              <a:t>Ecology of Team Science</a:t>
            </a:r>
          </a:p>
        </p:txBody>
      </p:sp>
    </p:spTree>
  </p:cSld>
  <p:clrMapOvr>
    <a:masterClrMapping/>
  </p:clrMapOvr>
  <p:transition xmlns:p14="http://schemas.microsoft.com/office/powerpoint/2010/main" spd="slow">
    <p:cu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Shape 135"/>
          <p:cNvSpPr txBox="1">
            <a:spLocks noGrp="1"/>
          </p:cNvSpPr>
          <p:nvPr>
            <p:ph type="title"/>
          </p:nvPr>
        </p:nvSpPr>
        <p:spPr>
          <a:xfrm>
            <a:off x="457200" y="274650"/>
            <a:ext cx="8229600" cy="1263299"/>
          </a:xfrm>
          <a:prstGeom prst="rect">
            <a:avLst/>
          </a:prstGeom>
        </p:spPr>
        <p:txBody>
          <a:bodyPr lIns="91425" tIns="91425" rIns="91425" bIns="91425" anchor="b" anchorCtr="0">
            <a:noAutofit/>
          </a:bodyPr>
          <a:lstStyle/>
          <a:p>
            <a:pPr rtl="0">
              <a:spcBef>
                <a:spcPts val="0"/>
              </a:spcBef>
              <a:buNone/>
            </a:pPr>
            <a:r>
              <a:rPr lang="en"/>
              <a:t>Recommended Best Practices:</a:t>
            </a:r>
          </a:p>
          <a:p>
            <a:pPr>
              <a:spcBef>
                <a:spcPts val="0"/>
              </a:spcBef>
              <a:buNone/>
            </a:pPr>
            <a:r>
              <a:rPr lang="en"/>
              <a:t>Attitudes</a:t>
            </a:r>
          </a:p>
        </p:txBody>
      </p:sp>
      <p:sp>
        <p:nvSpPr>
          <p:cNvPr id="136" name="Shape 136"/>
          <p:cNvSpPr txBox="1">
            <a:spLocks noGrp="1"/>
          </p:cNvSpPr>
          <p:nvPr>
            <p:ph type="body" idx="1"/>
          </p:nvPr>
        </p:nvSpPr>
        <p:spPr>
          <a:xfrm>
            <a:off x="457200" y="1921950"/>
            <a:ext cx="8229600" cy="4216200"/>
          </a:xfrm>
          <a:prstGeom prst="rect">
            <a:avLst/>
          </a:prstGeom>
        </p:spPr>
        <p:txBody>
          <a:bodyPr lIns="91425" tIns="91425" rIns="91425" bIns="91425" anchor="t" anchorCtr="0">
            <a:noAutofit/>
          </a:bodyPr>
          <a:lstStyle/>
          <a:p>
            <a:pPr rtl="0">
              <a:spcBef>
                <a:spcPts val="0"/>
              </a:spcBef>
              <a:buNone/>
            </a:pPr>
            <a:r>
              <a:rPr lang="en"/>
              <a:t>Be open and adaptable</a:t>
            </a:r>
          </a:p>
          <a:p>
            <a:pPr rtl="0">
              <a:spcBef>
                <a:spcPts val="0"/>
              </a:spcBef>
              <a:buNone/>
            </a:pPr>
            <a:r>
              <a:rPr lang="en"/>
              <a:t>Be willing to learn and participate</a:t>
            </a:r>
          </a:p>
          <a:p>
            <a:pPr lvl="0" rtl="0">
              <a:spcBef>
                <a:spcPts val="0"/>
              </a:spcBef>
              <a:buNone/>
            </a:pPr>
            <a:r>
              <a:rPr lang="en"/>
              <a:t>Communicate</a:t>
            </a:r>
          </a:p>
          <a:p>
            <a:pPr rtl="0">
              <a:spcBef>
                <a:spcPts val="0"/>
              </a:spcBef>
              <a:buNone/>
            </a:pPr>
            <a:r>
              <a:rPr lang="en"/>
              <a:t>Address and resolve conflicts</a:t>
            </a:r>
          </a:p>
          <a:p>
            <a:pPr rtl="0">
              <a:spcBef>
                <a:spcPts val="0"/>
              </a:spcBef>
              <a:buNone/>
            </a:pPr>
            <a:r>
              <a:rPr lang="en"/>
              <a:t>Persevere through difficulties</a:t>
            </a:r>
          </a:p>
          <a:p>
            <a:pPr rtl="0">
              <a:spcBef>
                <a:spcPts val="0"/>
              </a:spcBef>
              <a:buNone/>
            </a:pPr>
            <a:endParaRPr/>
          </a:p>
          <a:p>
            <a:pPr>
              <a:spcBef>
                <a:spcPts val="0"/>
              </a:spcBef>
              <a:buNone/>
            </a:pPr>
            <a:r>
              <a:rPr lang="en" b="1"/>
              <a:t>Additional Team &amp; Lit Review Insights</a:t>
            </a:r>
          </a:p>
        </p:txBody>
      </p:sp>
    </p:spTree>
  </p:cSld>
  <p:clrMapOvr>
    <a:masterClrMapping/>
  </p:clrMapOvr>
  <p:transition xmlns:p14="http://schemas.microsoft.com/office/powerpoint/2010/main" spd="slow">
    <p:cut/>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Shape 141"/>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rtl="0">
              <a:spcBef>
                <a:spcPts val="0"/>
              </a:spcBef>
              <a:buNone/>
            </a:pPr>
            <a:r>
              <a:rPr lang="en"/>
              <a:t>Top 3 Recommendations for </a:t>
            </a:r>
          </a:p>
          <a:p>
            <a:pPr>
              <a:spcBef>
                <a:spcPts val="0"/>
              </a:spcBef>
              <a:buNone/>
            </a:pPr>
            <a:r>
              <a:rPr lang="en"/>
              <a:t>Team Research Sponsors</a:t>
            </a:r>
          </a:p>
        </p:txBody>
      </p:sp>
      <p:sp>
        <p:nvSpPr>
          <p:cNvPr id="142" name="Shape 142"/>
          <p:cNvSpPr txBox="1">
            <a:spLocks noGrp="1"/>
          </p:cNvSpPr>
          <p:nvPr>
            <p:ph type="body" idx="1"/>
          </p:nvPr>
        </p:nvSpPr>
        <p:spPr>
          <a:xfrm>
            <a:off x="319725" y="1524000"/>
            <a:ext cx="8600400" cy="4367999"/>
          </a:xfrm>
          <a:prstGeom prst="rect">
            <a:avLst/>
          </a:prstGeom>
        </p:spPr>
        <p:txBody>
          <a:bodyPr lIns="91425" tIns="91425" rIns="91425" bIns="91425" anchor="t" anchorCtr="0">
            <a:noAutofit/>
          </a:bodyPr>
          <a:lstStyle/>
          <a:p>
            <a:pPr rtl="0">
              <a:spcBef>
                <a:spcPts val="0"/>
              </a:spcBef>
              <a:buNone/>
            </a:pPr>
            <a:endParaRPr/>
          </a:p>
          <a:p>
            <a:pPr rtl="0">
              <a:spcBef>
                <a:spcPts val="0"/>
              </a:spcBef>
              <a:buNone/>
            </a:pPr>
            <a:r>
              <a:rPr lang="en"/>
              <a:t>Train team leaders</a:t>
            </a:r>
          </a:p>
          <a:p>
            <a:pPr rtl="0">
              <a:spcBef>
                <a:spcPts val="0"/>
              </a:spcBef>
              <a:buNone/>
            </a:pPr>
            <a:endParaRPr sz="2400"/>
          </a:p>
          <a:p>
            <a:pPr rtl="0">
              <a:spcBef>
                <a:spcPts val="0"/>
              </a:spcBef>
              <a:buNone/>
            </a:pPr>
            <a:r>
              <a:rPr lang="en"/>
              <a:t>Facilitate initial f2f meeting </a:t>
            </a:r>
          </a:p>
          <a:p>
            <a:pPr rtl="0">
              <a:spcBef>
                <a:spcPts val="0"/>
              </a:spcBef>
              <a:buNone/>
            </a:pPr>
            <a:endParaRPr sz="2400"/>
          </a:p>
          <a:p>
            <a:pPr>
              <a:spcBef>
                <a:spcPts val="0"/>
              </a:spcBef>
              <a:buNone/>
            </a:pPr>
            <a:r>
              <a:rPr lang="en"/>
              <a:t>Provide teams with technological support</a:t>
            </a:r>
          </a:p>
        </p:txBody>
      </p:sp>
    </p:spTree>
  </p:cSld>
  <p:clrMapOvr>
    <a:masterClrMapping/>
  </p:clrMapOvr>
  <p:transition xmlns:p14="http://schemas.microsoft.com/office/powerpoint/2010/main" spd="slow">
    <p:cut/>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147" name="Shape 147"/>
          <p:cNvSpPr txBox="1">
            <a:spLocks noGrp="1"/>
          </p:cNvSpPr>
          <p:nvPr>
            <p:ph type="title"/>
          </p:nvPr>
        </p:nvSpPr>
        <p:spPr>
          <a:xfrm>
            <a:off x="457200" y="184174"/>
            <a:ext cx="8229600" cy="801900"/>
          </a:xfrm>
          <a:prstGeom prst="rect">
            <a:avLst/>
          </a:prstGeom>
        </p:spPr>
        <p:txBody>
          <a:bodyPr lIns="91425" tIns="91425" rIns="91425" bIns="91425" anchor="b" anchorCtr="0">
            <a:noAutofit/>
          </a:bodyPr>
          <a:lstStyle/>
          <a:p>
            <a:pPr>
              <a:spcBef>
                <a:spcPts val="0"/>
              </a:spcBef>
              <a:buNone/>
            </a:pPr>
            <a:r>
              <a:rPr lang="en"/>
              <a:t>Tools - What we used</a:t>
            </a:r>
          </a:p>
        </p:txBody>
      </p:sp>
      <p:sp>
        <p:nvSpPr>
          <p:cNvPr id="148" name="Shape 148"/>
          <p:cNvSpPr txBox="1">
            <a:spLocks noGrp="1"/>
          </p:cNvSpPr>
          <p:nvPr>
            <p:ph type="body" idx="1"/>
          </p:nvPr>
        </p:nvSpPr>
        <p:spPr>
          <a:xfrm>
            <a:off x="226200" y="1031400"/>
            <a:ext cx="8794200" cy="5555099"/>
          </a:xfrm>
          <a:prstGeom prst="rect">
            <a:avLst/>
          </a:prstGeom>
        </p:spPr>
        <p:txBody>
          <a:bodyPr lIns="91425" tIns="91425" rIns="91425" bIns="91425" anchor="t" anchorCtr="0">
            <a:noAutofit/>
          </a:bodyPr>
          <a:lstStyle/>
          <a:p>
            <a:pPr rtl="0">
              <a:spcBef>
                <a:spcPts val="0"/>
              </a:spcBef>
              <a:buNone/>
            </a:pPr>
            <a:r>
              <a:rPr lang="en" sz="1900" b="1"/>
              <a:t>Communication</a:t>
            </a:r>
          </a:p>
          <a:p>
            <a:pPr marL="457200" lvl="0" indent="-349250" rtl="0">
              <a:spcBef>
                <a:spcPts val="0"/>
              </a:spcBef>
              <a:buClr>
                <a:schemeClr val="dk1"/>
              </a:buClr>
              <a:buSzPct val="100000"/>
              <a:buFont typeface="Arial"/>
              <a:buChar char="●"/>
            </a:pPr>
            <a:r>
              <a:rPr lang="en" sz="1900"/>
              <a:t>Email</a:t>
            </a:r>
          </a:p>
          <a:p>
            <a:pPr marL="457200" lvl="0" indent="-349250" rtl="0">
              <a:spcBef>
                <a:spcPts val="0"/>
              </a:spcBef>
              <a:buClr>
                <a:schemeClr val="dk1"/>
              </a:buClr>
              <a:buSzPct val="100000"/>
              <a:buFont typeface="Arial"/>
              <a:buChar char="●"/>
            </a:pPr>
            <a:r>
              <a:rPr lang="en" sz="1900"/>
              <a:t>Online meeting software - …(often audio only)</a:t>
            </a:r>
          </a:p>
          <a:p>
            <a:pPr marL="457200" lvl="0" indent="-349250" rtl="0">
              <a:spcBef>
                <a:spcPts val="0"/>
              </a:spcBef>
              <a:buClr>
                <a:schemeClr val="dk1"/>
              </a:buClr>
              <a:buSzPct val="100000"/>
              <a:buFont typeface="Arial"/>
              <a:buChar char="●"/>
            </a:pPr>
            <a:r>
              <a:rPr lang="en" sz="1900"/>
              <a:t>Recommendation: Use video options when possible, include asynchronous methods such as Google group, discussion board</a:t>
            </a:r>
          </a:p>
          <a:p>
            <a:pPr rtl="0">
              <a:spcBef>
                <a:spcPts val="0"/>
              </a:spcBef>
              <a:buNone/>
            </a:pPr>
            <a:endParaRPr sz="600"/>
          </a:p>
          <a:p>
            <a:pPr rtl="0">
              <a:spcBef>
                <a:spcPts val="0"/>
              </a:spcBef>
              <a:buNone/>
            </a:pPr>
            <a:r>
              <a:rPr lang="en" sz="1900" b="1"/>
              <a:t>Record Keeping and Production</a:t>
            </a:r>
          </a:p>
          <a:p>
            <a:pPr marL="457200" lvl="0" indent="-349250" rtl="0">
              <a:spcBef>
                <a:spcPts val="0"/>
              </a:spcBef>
              <a:buClr>
                <a:schemeClr val="dk1"/>
              </a:buClr>
              <a:buSzPct val="100000"/>
              <a:buFont typeface="Arial"/>
              <a:buChar char="●"/>
            </a:pPr>
            <a:r>
              <a:rPr lang="en" sz="1900"/>
              <a:t>Google Drive</a:t>
            </a:r>
          </a:p>
          <a:p>
            <a:pPr marL="914400" lvl="1" indent="-349250" rtl="0">
              <a:spcBef>
                <a:spcPts val="0"/>
              </a:spcBef>
              <a:buClr>
                <a:schemeClr val="dk1"/>
              </a:buClr>
              <a:buSzPct val="100000"/>
              <a:buFont typeface="Courier New"/>
              <a:buChar char="o"/>
            </a:pPr>
            <a:r>
              <a:rPr lang="en" sz="1900"/>
              <a:t>Documents</a:t>
            </a:r>
          </a:p>
          <a:p>
            <a:pPr marL="914400" lvl="1" indent="-349250" rtl="0">
              <a:spcBef>
                <a:spcPts val="0"/>
              </a:spcBef>
              <a:buClr>
                <a:schemeClr val="dk1"/>
              </a:buClr>
              <a:buSzPct val="100000"/>
              <a:buFont typeface="Courier New"/>
              <a:buChar char="o"/>
            </a:pPr>
            <a:r>
              <a:rPr lang="en" sz="1900"/>
              <a:t>Spreadsheets</a:t>
            </a:r>
          </a:p>
          <a:p>
            <a:pPr marL="457200" lvl="0" indent="-349250" rtl="0">
              <a:spcBef>
                <a:spcPts val="0"/>
              </a:spcBef>
              <a:buClr>
                <a:schemeClr val="dk1"/>
              </a:buClr>
              <a:buSzPct val="100000"/>
              <a:buFont typeface="Arial"/>
              <a:buChar char="●"/>
            </a:pPr>
            <a:r>
              <a:rPr lang="en" sz="1900"/>
              <a:t>Wiki - some use at beginning, but set up and use had higher barrier than Google Drive options</a:t>
            </a:r>
          </a:p>
          <a:p>
            <a:pPr marL="457200" lvl="0" indent="-349250" rtl="0">
              <a:spcBef>
                <a:spcPts val="0"/>
              </a:spcBef>
              <a:buClr>
                <a:schemeClr val="dk1"/>
              </a:buClr>
              <a:buSzPct val="100000"/>
              <a:buFont typeface="Arial"/>
              <a:buChar char="●"/>
            </a:pPr>
            <a:r>
              <a:rPr lang="en" sz="1900"/>
              <a:t>Consider: project management platform </a:t>
            </a:r>
          </a:p>
          <a:p>
            <a:pPr rtl="0">
              <a:spcBef>
                <a:spcPts val="0"/>
              </a:spcBef>
              <a:buNone/>
            </a:pPr>
            <a:endParaRPr sz="600"/>
          </a:p>
          <a:p>
            <a:pPr rtl="0">
              <a:spcBef>
                <a:spcPts val="0"/>
              </a:spcBef>
              <a:buNone/>
            </a:pPr>
            <a:r>
              <a:rPr lang="en" sz="1900" b="1"/>
              <a:t>Citation Management</a:t>
            </a:r>
          </a:p>
          <a:p>
            <a:pPr marL="457200" lvl="0" indent="-349250" rtl="0">
              <a:spcBef>
                <a:spcPts val="0"/>
              </a:spcBef>
              <a:buClr>
                <a:schemeClr val="dk1"/>
              </a:buClr>
              <a:buSzPct val="100000"/>
              <a:buFont typeface="Arial"/>
              <a:buChar char="●"/>
            </a:pPr>
            <a:r>
              <a:rPr lang="en" sz="1900"/>
              <a:t>EndNote and EndNote Web</a:t>
            </a:r>
          </a:p>
          <a:p>
            <a:pPr marL="457200" lvl="0" indent="-349250" rtl="0">
              <a:spcBef>
                <a:spcPts val="0"/>
              </a:spcBef>
              <a:buClr>
                <a:schemeClr val="dk1"/>
              </a:buClr>
              <a:buSzPct val="100000"/>
              <a:buFont typeface="Arial"/>
              <a:buChar char="●"/>
            </a:pPr>
            <a:r>
              <a:rPr lang="en" sz="1900"/>
              <a:t>Recommendation: Consider platforms that allow for comment, annotation, and full text sharing within restricted group</a:t>
            </a:r>
          </a:p>
          <a:p>
            <a:pPr lvl="0" rtl="0">
              <a:spcBef>
                <a:spcPts val="0"/>
              </a:spcBef>
              <a:buNone/>
            </a:pPr>
            <a:endParaRPr sz="2400"/>
          </a:p>
        </p:txBody>
      </p:sp>
    </p:spTree>
  </p:cSld>
  <p:clrMapOvr>
    <a:masterClrMapping/>
  </p:clrMapOvr>
  <p:transition xmlns:p14="http://schemas.microsoft.com/office/powerpoint/2010/mai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5"/>
        <p:cNvGrpSpPr/>
        <p:nvPr/>
      </p:nvGrpSpPr>
      <p:grpSpPr>
        <a:xfrm>
          <a:off x="0" y="0"/>
          <a:ext cx="0" cy="0"/>
          <a:chOff x="0" y="0"/>
          <a:chExt cx="0" cy="0"/>
        </a:xfrm>
      </p:grpSpPr>
      <p:sp>
        <p:nvSpPr>
          <p:cNvPr id="36" name="Shape 36"/>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lvl="0" rtl="0">
              <a:spcBef>
                <a:spcPts val="0"/>
              </a:spcBef>
              <a:buNone/>
            </a:pPr>
            <a:r>
              <a:rPr lang="en"/>
              <a:t>Objective</a:t>
            </a:r>
          </a:p>
        </p:txBody>
      </p:sp>
      <p:sp>
        <p:nvSpPr>
          <p:cNvPr id="37" name="Shape 37"/>
          <p:cNvSpPr txBox="1">
            <a:spLocks noGrp="1"/>
          </p:cNvSpPr>
          <p:nvPr>
            <p:ph type="body" idx="1"/>
          </p:nvPr>
        </p:nvSpPr>
        <p:spPr>
          <a:xfrm>
            <a:off x="457200" y="1498125"/>
            <a:ext cx="6386999" cy="1143000"/>
          </a:xfrm>
          <a:prstGeom prst="rect">
            <a:avLst/>
          </a:prstGeom>
        </p:spPr>
        <p:txBody>
          <a:bodyPr lIns="91425" tIns="91425" rIns="91425" bIns="91425" anchor="t" anchorCtr="0">
            <a:noAutofit/>
          </a:bodyPr>
          <a:lstStyle/>
          <a:p>
            <a:pPr lvl="0" rtl="0">
              <a:spcBef>
                <a:spcPts val="0"/>
              </a:spcBef>
              <a:buNone/>
            </a:pPr>
            <a:r>
              <a:rPr lang="en" b="1"/>
              <a:t>To reflect on a cross-institutional systematic review project:</a:t>
            </a:r>
          </a:p>
          <a:p>
            <a:pPr lvl="0" rtl="0">
              <a:spcBef>
                <a:spcPts val="0"/>
              </a:spcBef>
              <a:buNone/>
            </a:pPr>
            <a:endParaRPr b="1"/>
          </a:p>
          <a:p>
            <a:pPr lvl="0" rtl="0">
              <a:spcBef>
                <a:spcPts val="0"/>
              </a:spcBef>
              <a:buNone/>
            </a:pPr>
            <a:endParaRPr b="1"/>
          </a:p>
        </p:txBody>
      </p:sp>
      <p:sp>
        <p:nvSpPr>
          <p:cNvPr id="38" name="Shape 38"/>
          <p:cNvSpPr txBox="1"/>
          <p:nvPr/>
        </p:nvSpPr>
        <p:spPr>
          <a:xfrm>
            <a:off x="1279950" y="3353725"/>
            <a:ext cx="6584100" cy="1902599"/>
          </a:xfrm>
          <a:prstGeom prst="rect">
            <a:avLst/>
          </a:prstGeom>
          <a:noFill/>
          <a:ln>
            <a:noFill/>
          </a:ln>
        </p:spPr>
        <p:txBody>
          <a:bodyPr lIns="91425" tIns="91425" rIns="91425" bIns="91425" anchor="t" anchorCtr="0">
            <a:noAutofit/>
          </a:bodyPr>
          <a:lstStyle/>
          <a:p>
            <a:pPr>
              <a:spcBef>
                <a:spcPts val="0"/>
              </a:spcBef>
              <a:buNone/>
            </a:pPr>
            <a:r>
              <a:rPr lang="en" sz="3600">
                <a:solidFill>
                  <a:schemeClr val="dk1"/>
                </a:solidFill>
              </a:rPr>
              <a:t>What are effective collaboration methods for geographically dispersed research teams?</a:t>
            </a:r>
          </a:p>
        </p:txBody>
      </p:sp>
    </p:spTree>
  </p:cSld>
  <p:clrMapOvr>
    <a:masterClrMapping/>
  </p:clrMapOvr>
  <p:transition xmlns:p14="http://schemas.microsoft.com/office/powerpoint/2010/main" spd="slow">
    <p:cut/>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3" name="Shape 153"/>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rtl="0">
              <a:spcBef>
                <a:spcPts val="0"/>
              </a:spcBef>
              <a:buNone/>
            </a:pPr>
            <a:r>
              <a:rPr lang="en" sz="3400"/>
              <a:t>Project Planning </a:t>
            </a:r>
          </a:p>
          <a:p>
            <a:pPr>
              <a:spcBef>
                <a:spcPts val="0"/>
              </a:spcBef>
              <a:buNone/>
            </a:pPr>
            <a:r>
              <a:rPr lang="en" sz="3400"/>
              <a:t>Example timeline at project level </a:t>
            </a:r>
          </a:p>
        </p:txBody>
      </p:sp>
      <p:pic>
        <p:nvPicPr>
          <p:cNvPr id="154" name="Shape 154"/>
          <p:cNvPicPr preferRelativeResize="0"/>
          <p:nvPr/>
        </p:nvPicPr>
        <p:blipFill>
          <a:blip r:embed="rId3">
            <a:alphaModFix/>
          </a:blip>
          <a:stretch>
            <a:fillRect/>
          </a:stretch>
        </p:blipFill>
        <p:spPr>
          <a:xfrm>
            <a:off x="492575" y="1680024"/>
            <a:ext cx="8158850" cy="3829899"/>
          </a:xfrm>
          <a:prstGeom prst="rect">
            <a:avLst/>
          </a:prstGeom>
          <a:noFill/>
          <a:ln>
            <a:noFill/>
          </a:ln>
        </p:spPr>
      </p:pic>
    </p:spTree>
  </p:cSld>
  <p:clrMapOvr>
    <a:masterClrMapping/>
  </p:clrMapOvr>
  <p:transition xmlns:p14="http://schemas.microsoft.com/office/powerpoint/2010/main" spd="slow">
    <p:cut/>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sp>
        <p:nvSpPr>
          <p:cNvPr id="159" name="Shape 159"/>
          <p:cNvSpPr txBox="1">
            <a:spLocks noGrp="1"/>
          </p:cNvSpPr>
          <p:nvPr>
            <p:ph type="title"/>
          </p:nvPr>
        </p:nvSpPr>
        <p:spPr>
          <a:xfrm>
            <a:off x="289525" y="274650"/>
            <a:ext cx="8558999" cy="1143000"/>
          </a:xfrm>
          <a:prstGeom prst="rect">
            <a:avLst/>
          </a:prstGeom>
        </p:spPr>
        <p:txBody>
          <a:bodyPr lIns="91425" tIns="91425" rIns="91425" bIns="91425" anchor="b" anchorCtr="0">
            <a:noAutofit/>
          </a:bodyPr>
          <a:lstStyle/>
          <a:p>
            <a:pPr lvl="0" rtl="0">
              <a:spcBef>
                <a:spcPts val="0"/>
              </a:spcBef>
              <a:buNone/>
            </a:pPr>
            <a:r>
              <a:rPr lang="en" sz="3000"/>
              <a:t>Project Planning </a:t>
            </a:r>
          </a:p>
          <a:p>
            <a:pPr lvl="0" rtl="0">
              <a:spcBef>
                <a:spcPts val="0"/>
              </a:spcBef>
              <a:buNone/>
            </a:pPr>
            <a:r>
              <a:rPr lang="en" sz="3000"/>
              <a:t>Example task-specific timeline</a:t>
            </a:r>
          </a:p>
        </p:txBody>
      </p:sp>
      <p:sp>
        <p:nvSpPr>
          <p:cNvPr id="160" name="Shape 160"/>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pPr lvl="0" rtl="0">
              <a:spcBef>
                <a:spcPts val="0"/>
              </a:spcBef>
              <a:buClr>
                <a:schemeClr val="dk1"/>
              </a:buClr>
              <a:buSzPct val="100000"/>
              <a:buFont typeface="Arial"/>
              <a:buNone/>
            </a:pPr>
            <a:r>
              <a:rPr lang="en" sz="1100" b="1"/>
              <a:t>Example</a:t>
            </a:r>
            <a:r>
              <a:rPr lang="en" sz="1100"/>
              <a:t>:</a:t>
            </a:r>
          </a:p>
          <a:p>
            <a:pPr lvl="0" rtl="0">
              <a:spcBef>
                <a:spcPts val="0"/>
              </a:spcBef>
              <a:buClr>
                <a:schemeClr val="dk1"/>
              </a:buClr>
              <a:buFont typeface="Arial"/>
              <a:buNone/>
            </a:pPr>
            <a:endParaRPr sz="1100"/>
          </a:p>
          <a:p>
            <a:pPr marL="457200" lvl="0" indent="-298450" rtl="0">
              <a:lnSpc>
                <a:spcPct val="115000"/>
              </a:lnSpc>
              <a:spcBef>
                <a:spcPts val="0"/>
              </a:spcBef>
              <a:buClr>
                <a:schemeClr val="dk1"/>
              </a:buClr>
              <a:buSzPct val="100000"/>
              <a:buFont typeface="Arial"/>
              <a:buAutoNum type="arabicPeriod"/>
            </a:pPr>
            <a:r>
              <a:rPr lang="en" sz="1100"/>
              <a:t>Preparing a search strategy for 1 database (LISTA via EBSCOHost) based on the group’s model strategy for PubMed/Medline</a:t>
            </a:r>
          </a:p>
          <a:p>
            <a:pPr marL="914400" lvl="1" indent="-298450" rtl="0">
              <a:lnSpc>
                <a:spcPct val="115000"/>
              </a:lnSpc>
              <a:spcBef>
                <a:spcPts val="0"/>
              </a:spcBef>
              <a:buClr>
                <a:schemeClr val="dk1"/>
              </a:buClr>
              <a:buSzPct val="100000"/>
              <a:buFont typeface="Courier New"/>
              <a:buChar char="o"/>
            </a:pPr>
            <a:r>
              <a:rPr lang="en" sz="1100" b="1"/>
              <a:t>3 hours</a:t>
            </a:r>
            <a:r>
              <a:rPr lang="en" sz="1100"/>
              <a:t> (mainly due to need to adjust MeSH to appropriate LISTA headings)</a:t>
            </a:r>
          </a:p>
          <a:p>
            <a:pPr marL="457200" lvl="0" indent="-298450" rtl="0">
              <a:lnSpc>
                <a:spcPct val="115000"/>
              </a:lnSpc>
              <a:spcBef>
                <a:spcPts val="0"/>
              </a:spcBef>
              <a:buClr>
                <a:schemeClr val="dk1"/>
              </a:buClr>
              <a:buSzPct val="100000"/>
              <a:buFont typeface="Arial"/>
              <a:buAutoNum type="arabicPeriod"/>
            </a:pPr>
            <a:r>
              <a:rPr lang="en" sz="1100"/>
              <a:t>Conduct 1 database search and post the results for the group</a:t>
            </a:r>
          </a:p>
          <a:p>
            <a:pPr marL="914400" lvl="1" indent="-298450" rtl="0">
              <a:lnSpc>
                <a:spcPct val="115000"/>
              </a:lnSpc>
              <a:spcBef>
                <a:spcPts val="0"/>
              </a:spcBef>
              <a:buClr>
                <a:schemeClr val="dk1"/>
              </a:buClr>
              <a:buSzPct val="100000"/>
              <a:buFont typeface="Courier New"/>
              <a:buChar char="o"/>
            </a:pPr>
            <a:r>
              <a:rPr lang="en" sz="1100" b="1"/>
              <a:t>15 minutes</a:t>
            </a:r>
          </a:p>
          <a:p>
            <a:pPr marL="457200" lvl="0" indent="-298450" rtl="0">
              <a:lnSpc>
                <a:spcPct val="115000"/>
              </a:lnSpc>
              <a:spcBef>
                <a:spcPts val="0"/>
              </a:spcBef>
              <a:buClr>
                <a:schemeClr val="dk1"/>
              </a:buClr>
              <a:buSzPct val="100000"/>
              <a:buFont typeface="Arial"/>
              <a:buAutoNum type="arabicPeriod"/>
            </a:pPr>
            <a:r>
              <a:rPr lang="en" sz="1100"/>
              <a:t>Set up an EndNote Web account and become familiar with using it</a:t>
            </a:r>
          </a:p>
          <a:p>
            <a:pPr marL="914400" lvl="1" indent="-298450" rtl="0">
              <a:lnSpc>
                <a:spcPct val="115000"/>
              </a:lnSpc>
              <a:spcBef>
                <a:spcPts val="0"/>
              </a:spcBef>
              <a:buClr>
                <a:schemeClr val="dk1"/>
              </a:buClr>
              <a:buSzPct val="100000"/>
              <a:buFont typeface="Courier New"/>
              <a:buChar char="o"/>
            </a:pPr>
            <a:r>
              <a:rPr lang="en" sz="1100" b="1"/>
              <a:t>30 minutes</a:t>
            </a:r>
          </a:p>
          <a:p>
            <a:pPr marL="457200" lvl="0" indent="-298450" rtl="0">
              <a:lnSpc>
                <a:spcPct val="115000"/>
              </a:lnSpc>
              <a:spcBef>
                <a:spcPts val="0"/>
              </a:spcBef>
              <a:buClr>
                <a:schemeClr val="dk1"/>
              </a:buClr>
              <a:buSzPct val="100000"/>
              <a:buFont typeface="Arial"/>
              <a:buAutoNum type="arabicPeriod"/>
            </a:pPr>
            <a:r>
              <a:rPr lang="en" sz="1100"/>
              <a:t>Title/Abstract Review of 100 abstracts</a:t>
            </a:r>
          </a:p>
          <a:p>
            <a:pPr marL="914400" lvl="1" indent="-298450" rtl="0">
              <a:lnSpc>
                <a:spcPct val="115000"/>
              </a:lnSpc>
              <a:spcBef>
                <a:spcPts val="0"/>
              </a:spcBef>
              <a:buClr>
                <a:schemeClr val="dk1"/>
              </a:buClr>
              <a:buSzPct val="100000"/>
              <a:buFont typeface="Courier New"/>
              <a:buChar char="o"/>
            </a:pPr>
            <a:r>
              <a:rPr lang="en" sz="1100" b="1"/>
              <a:t>1.5 hours</a:t>
            </a:r>
          </a:p>
          <a:p>
            <a:pPr marL="457200" lvl="0" indent="-298450" rtl="0">
              <a:lnSpc>
                <a:spcPct val="115000"/>
              </a:lnSpc>
              <a:spcBef>
                <a:spcPts val="0"/>
              </a:spcBef>
              <a:buClr>
                <a:schemeClr val="dk1"/>
              </a:buClr>
              <a:buSzPct val="100000"/>
              <a:buFont typeface="Arial"/>
              <a:buAutoNum type="arabicPeriod"/>
            </a:pPr>
            <a:r>
              <a:rPr lang="en" sz="1100"/>
              <a:t>Full Text Review of 10 articles (for inclusion/exclusion)</a:t>
            </a:r>
          </a:p>
          <a:p>
            <a:pPr marL="914400" lvl="1" indent="-298450" rtl="0">
              <a:lnSpc>
                <a:spcPct val="115000"/>
              </a:lnSpc>
              <a:spcBef>
                <a:spcPts val="0"/>
              </a:spcBef>
              <a:buClr>
                <a:schemeClr val="dk1"/>
              </a:buClr>
              <a:buSzPct val="100000"/>
              <a:buFont typeface="Courier New"/>
              <a:buChar char="o"/>
            </a:pPr>
            <a:r>
              <a:rPr lang="en" sz="1100" b="1"/>
              <a:t>1.5 hours</a:t>
            </a:r>
          </a:p>
          <a:p>
            <a:pPr marL="1371600" lvl="2" indent="-298450" rtl="0">
              <a:lnSpc>
                <a:spcPct val="115000"/>
              </a:lnSpc>
              <a:spcBef>
                <a:spcPts val="0"/>
              </a:spcBef>
              <a:buClr>
                <a:schemeClr val="dk1"/>
              </a:buClr>
              <a:buSzPct val="100000"/>
              <a:buFont typeface="Wingdings"/>
              <a:buChar char="§"/>
            </a:pPr>
            <a:r>
              <a:rPr lang="en" sz="1100" b="1"/>
              <a:t>Additional time</a:t>
            </a:r>
            <a:r>
              <a:rPr lang="en" sz="1100"/>
              <a:t> to pull full text / request via ILL: 30 minutes with possible wait time of 1-14 days to receive ILL response</a:t>
            </a:r>
          </a:p>
          <a:p>
            <a:pPr marL="457200" lvl="0" indent="-298450" rtl="0">
              <a:lnSpc>
                <a:spcPct val="115000"/>
              </a:lnSpc>
              <a:spcBef>
                <a:spcPts val="0"/>
              </a:spcBef>
              <a:buClr>
                <a:schemeClr val="dk1"/>
              </a:buClr>
              <a:buSzPct val="100000"/>
              <a:buFont typeface="Arial"/>
              <a:buAutoNum type="arabicPeriod"/>
            </a:pPr>
            <a:r>
              <a:rPr lang="en" sz="1100"/>
              <a:t>Data extraction for 1 article</a:t>
            </a:r>
          </a:p>
          <a:p>
            <a:pPr marL="914400" lvl="1" indent="-298450" rtl="0">
              <a:lnSpc>
                <a:spcPct val="115000"/>
              </a:lnSpc>
              <a:spcBef>
                <a:spcPts val="0"/>
              </a:spcBef>
              <a:buClr>
                <a:schemeClr val="dk1"/>
              </a:buClr>
              <a:buSzPct val="100000"/>
              <a:buFont typeface="Courier New"/>
              <a:buChar char="o"/>
            </a:pPr>
            <a:r>
              <a:rPr lang="en" sz="1100" b="1"/>
              <a:t>30 minutes</a:t>
            </a:r>
          </a:p>
          <a:p>
            <a:pPr marL="457200" lvl="0" indent="-298450" rtl="0">
              <a:lnSpc>
                <a:spcPct val="115000"/>
              </a:lnSpc>
              <a:spcBef>
                <a:spcPts val="0"/>
              </a:spcBef>
              <a:buClr>
                <a:schemeClr val="dk1"/>
              </a:buClr>
              <a:buSzPct val="100000"/>
              <a:buFont typeface="Arial"/>
              <a:buAutoNum type="arabicPeriod"/>
            </a:pPr>
            <a:r>
              <a:rPr lang="en" sz="1100"/>
              <a:t>Critical appraisal for 1 article</a:t>
            </a:r>
          </a:p>
          <a:p>
            <a:pPr marL="914400" lvl="1" indent="-298450" rtl="0">
              <a:lnSpc>
                <a:spcPct val="115000"/>
              </a:lnSpc>
              <a:spcBef>
                <a:spcPts val="0"/>
              </a:spcBef>
              <a:buClr>
                <a:schemeClr val="dk1"/>
              </a:buClr>
              <a:buSzPct val="100000"/>
              <a:buFont typeface="Courier New"/>
              <a:buChar char="o"/>
            </a:pPr>
            <a:r>
              <a:rPr lang="en" sz="1100" b="1"/>
              <a:t>15 minutes</a:t>
            </a:r>
          </a:p>
          <a:p>
            <a:pPr rtl="0">
              <a:spcBef>
                <a:spcPts val="0"/>
              </a:spcBef>
              <a:buNone/>
            </a:pPr>
            <a:endParaRPr sz="800"/>
          </a:p>
          <a:p>
            <a:pPr lvl="0" rtl="0">
              <a:spcBef>
                <a:spcPts val="0"/>
              </a:spcBef>
              <a:buNone/>
            </a:pPr>
            <a:r>
              <a:rPr lang="en"/>
              <a:t>Example expectation - title/abstract review time for 500 results:  7.5 hours</a:t>
            </a:r>
          </a:p>
        </p:txBody>
      </p:sp>
    </p:spTree>
  </p:cSld>
  <p:clrMapOvr>
    <a:masterClrMapping/>
  </p:clrMapOvr>
  <p:transition xmlns:p14="http://schemas.microsoft.com/office/powerpoint/2010/main" spd="slow">
    <p:cut/>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Shape 165"/>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spcBef>
                <a:spcPts val="0"/>
              </a:spcBef>
              <a:buNone/>
            </a:pPr>
            <a:r>
              <a:rPr lang="en"/>
              <a:t>Tools: Communication</a:t>
            </a:r>
          </a:p>
        </p:txBody>
      </p:sp>
      <p:sp>
        <p:nvSpPr>
          <p:cNvPr id="166" name="Shape 166"/>
          <p:cNvSpPr txBox="1">
            <a:spLocks noGrp="1"/>
          </p:cNvSpPr>
          <p:nvPr>
            <p:ph type="body" idx="1"/>
          </p:nvPr>
        </p:nvSpPr>
        <p:spPr>
          <a:xfrm>
            <a:off x="457200" y="3187525"/>
            <a:ext cx="3994500" cy="2981700"/>
          </a:xfrm>
          <a:prstGeom prst="rect">
            <a:avLst/>
          </a:prstGeom>
        </p:spPr>
        <p:txBody>
          <a:bodyPr lIns="91425" tIns="91425" rIns="91425" bIns="91425" anchor="t" anchorCtr="0">
            <a:noAutofit/>
          </a:bodyPr>
          <a:lstStyle/>
          <a:p>
            <a:pPr marL="457200" lvl="0" indent="-419100" rtl="0">
              <a:spcBef>
                <a:spcPts val="0"/>
              </a:spcBef>
              <a:buClr>
                <a:schemeClr val="dk1"/>
              </a:buClr>
              <a:buSzPct val="100000"/>
              <a:buFont typeface="Arial"/>
              <a:buChar char="●"/>
            </a:pPr>
            <a:r>
              <a:rPr lang="en"/>
              <a:t>Asynchronous</a:t>
            </a:r>
          </a:p>
          <a:p>
            <a:pPr marL="914400" lvl="1" indent="-381000" rtl="0">
              <a:spcBef>
                <a:spcPts val="0"/>
              </a:spcBef>
              <a:buClr>
                <a:schemeClr val="dk1"/>
              </a:buClr>
              <a:buSzPct val="80000"/>
              <a:buFont typeface="Courier New"/>
              <a:buChar char="o"/>
            </a:pPr>
            <a:r>
              <a:rPr lang="en"/>
              <a:t>Discussion forum</a:t>
            </a:r>
          </a:p>
          <a:p>
            <a:pPr marL="914400" lvl="1" indent="-381000" rtl="0">
              <a:spcBef>
                <a:spcPts val="0"/>
              </a:spcBef>
              <a:buClr>
                <a:schemeClr val="dk1"/>
              </a:buClr>
              <a:buSzPct val="80000"/>
              <a:buFont typeface="Courier New"/>
              <a:buChar char="o"/>
            </a:pPr>
            <a:r>
              <a:rPr lang="en"/>
              <a:t>Email list - Google group</a:t>
            </a:r>
          </a:p>
          <a:p>
            <a:pPr lvl="0" rtl="0">
              <a:spcBef>
                <a:spcPts val="0"/>
              </a:spcBef>
              <a:buNone/>
            </a:pPr>
            <a:endParaRPr/>
          </a:p>
          <a:p>
            <a:pPr marR="0" lvl="0" algn="l" rtl="0">
              <a:lnSpc>
                <a:spcPct val="100000"/>
              </a:lnSpc>
              <a:spcBef>
                <a:spcPts val="600"/>
              </a:spcBef>
              <a:spcAft>
                <a:spcPts val="0"/>
              </a:spcAft>
              <a:buNone/>
            </a:pPr>
            <a:endParaRPr/>
          </a:p>
        </p:txBody>
      </p:sp>
      <p:sp>
        <p:nvSpPr>
          <p:cNvPr id="167" name="Shape 167"/>
          <p:cNvSpPr txBox="1">
            <a:spLocks noGrp="1"/>
          </p:cNvSpPr>
          <p:nvPr>
            <p:ph type="body" idx="2"/>
          </p:nvPr>
        </p:nvSpPr>
        <p:spPr>
          <a:xfrm>
            <a:off x="4692300" y="3187525"/>
            <a:ext cx="3994500" cy="2897099"/>
          </a:xfrm>
          <a:prstGeom prst="rect">
            <a:avLst/>
          </a:prstGeom>
        </p:spPr>
        <p:txBody>
          <a:bodyPr lIns="91425" tIns="91425" rIns="91425" bIns="91425" anchor="t" anchorCtr="0">
            <a:noAutofit/>
          </a:bodyPr>
          <a:lstStyle/>
          <a:p>
            <a:pPr marL="457200" lvl="0" indent="-419100" rtl="0">
              <a:spcBef>
                <a:spcPts val="0"/>
              </a:spcBef>
              <a:buClr>
                <a:schemeClr val="dk1"/>
              </a:buClr>
              <a:buSzPct val="100000"/>
              <a:buFont typeface="Arial"/>
              <a:buChar char="●"/>
            </a:pPr>
            <a:r>
              <a:rPr lang="en"/>
              <a:t>Synchronous</a:t>
            </a:r>
          </a:p>
          <a:p>
            <a:pPr marL="914400" lvl="1" indent="-381000" rtl="0">
              <a:spcBef>
                <a:spcPts val="0"/>
              </a:spcBef>
              <a:buClr>
                <a:schemeClr val="dk1"/>
              </a:buClr>
              <a:buSzPct val="80000"/>
              <a:buFont typeface="Courier New"/>
              <a:buChar char="o"/>
            </a:pPr>
            <a:r>
              <a:rPr lang="en"/>
              <a:t>Video, audio, chat meeting options</a:t>
            </a:r>
          </a:p>
          <a:p>
            <a:pPr>
              <a:spcBef>
                <a:spcPts val="0"/>
              </a:spcBef>
              <a:buNone/>
            </a:pPr>
            <a:endParaRPr/>
          </a:p>
        </p:txBody>
      </p:sp>
      <p:sp>
        <p:nvSpPr>
          <p:cNvPr id="168" name="Shape 168"/>
          <p:cNvSpPr txBox="1"/>
          <p:nvPr/>
        </p:nvSpPr>
        <p:spPr>
          <a:xfrm>
            <a:off x="713975" y="1851100"/>
            <a:ext cx="7854299" cy="679800"/>
          </a:xfrm>
          <a:prstGeom prst="rect">
            <a:avLst/>
          </a:prstGeom>
          <a:noFill/>
          <a:ln>
            <a:noFill/>
          </a:ln>
        </p:spPr>
        <p:txBody>
          <a:bodyPr lIns="91425" tIns="91425" rIns="91425" bIns="91425" anchor="t" anchorCtr="0">
            <a:noAutofit/>
          </a:bodyPr>
          <a:lstStyle/>
          <a:p>
            <a:pPr>
              <a:spcBef>
                <a:spcPts val="0"/>
              </a:spcBef>
              <a:buNone/>
            </a:pPr>
            <a:r>
              <a:rPr lang="en" sz="3000">
                <a:solidFill>
                  <a:schemeClr val="dk1"/>
                </a:solidFill>
              </a:rPr>
              <a:t>Consider Online Education recommendations</a:t>
            </a:r>
          </a:p>
        </p:txBody>
      </p:sp>
    </p:spTree>
  </p:cSld>
  <p:clrMapOvr>
    <a:masterClrMapping/>
  </p:clrMapOvr>
  <p:transition xmlns:p14="http://schemas.microsoft.com/office/powerpoint/2010/main" spd="slow">
    <p:cut/>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sp>
        <p:nvSpPr>
          <p:cNvPr id="173" name="Shape 173"/>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lvl="0" rtl="0">
              <a:spcBef>
                <a:spcPts val="0"/>
              </a:spcBef>
              <a:buNone/>
            </a:pPr>
            <a:r>
              <a:rPr lang="en"/>
              <a:t>Tools: Communication</a:t>
            </a:r>
          </a:p>
        </p:txBody>
      </p:sp>
      <p:sp>
        <p:nvSpPr>
          <p:cNvPr id="174" name="Shape 174"/>
          <p:cNvSpPr txBox="1">
            <a:spLocks noGrp="1"/>
          </p:cNvSpPr>
          <p:nvPr>
            <p:ph type="body" idx="1"/>
          </p:nvPr>
        </p:nvSpPr>
        <p:spPr>
          <a:xfrm>
            <a:off x="457200" y="3187525"/>
            <a:ext cx="3994500" cy="2981700"/>
          </a:xfrm>
          <a:prstGeom prst="rect">
            <a:avLst/>
          </a:prstGeom>
        </p:spPr>
        <p:txBody>
          <a:bodyPr lIns="91425" tIns="91425" rIns="91425" bIns="91425" anchor="t" anchorCtr="0">
            <a:noAutofit/>
          </a:bodyPr>
          <a:lstStyle/>
          <a:p>
            <a:pPr marL="457200" lvl="0" indent="-419100" rtl="0">
              <a:spcBef>
                <a:spcPts val="0"/>
              </a:spcBef>
              <a:buClr>
                <a:schemeClr val="dk1"/>
              </a:buClr>
              <a:buSzPct val="100000"/>
              <a:buFont typeface="Arial"/>
              <a:buChar char="●"/>
            </a:pPr>
            <a:r>
              <a:rPr lang="en"/>
              <a:t>Stable</a:t>
            </a:r>
          </a:p>
          <a:p>
            <a:pPr marL="914400" lvl="1" indent="-381000" rtl="0">
              <a:spcBef>
                <a:spcPts val="0"/>
              </a:spcBef>
              <a:buClr>
                <a:schemeClr val="dk1"/>
              </a:buClr>
              <a:buSzPct val="80000"/>
              <a:buFont typeface="Courier New"/>
              <a:buChar char="o"/>
            </a:pPr>
            <a:r>
              <a:rPr lang="en"/>
              <a:t>Group project website, wiki, or planning platform</a:t>
            </a:r>
          </a:p>
          <a:p>
            <a:pPr marL="914400" lvl="1" indent="-381000" rtl="0">
              <a:spcBef>
                <a:spcPts val="0"/>
              </a:spcBef>
              <a:buClr>
                <a:schemeClr val="dk1"/>
              </a:buClr>
              <a:buSzPct val="80000"/>
              <a:buFont typeface="Courier New"/>
              <a:buChar char="o"/>
            </a:pPr>
            <a:r>
              <a:rPr lang="en"/>
              <a:t>Deadlines and goals on front page</a:t>
            </a:r>
          </a:p>
          <a:p>
            <a:pPr lvl="0" rtl="0">
              <a:spcBef>
                <a:spcPts val="0"/>
              </a:spcBef>
              <a:buNone/>
            </a:pPr>
            <a:endParaRPr/>
          </a:p>
          <a:p>
            <a:pPr marR="0" lvl="0" algn="l" rtl="0">
              <a:lnSpc>
                <a:spcPct val="100000"/>
              </a:lnSpc>
              <a:spcBef>
                <a:spcPts val="600"/>
              </a:spcBef>
              <a:spcAft>
                <a:spcPts val="0"/>
              </a:spcAft>
              <a:buNone/>
            </a:pPr>
            <a:endParaRPr/>
          </a:p>
        </p:txBody>
      </p:sp>
      <p:sp>
        <p:nvSpPr>
          <p:cNvPr id="175" name="Shape 175"/>
          <p:cNvSpPr txBox="1">
            <a:spLocks noGrp="1"/>
          </p:cNvSpPr>
          <p:nvPr>
            <p:ph type="body" idx="2"/>
          </p:nvPr>
        </p:nvSpPr>
        <p:spPr>
          <a:xfrm>
            <a:off x="4692300" y="3187525"/>
            <a:ext cx="3994500" cy="2897099"/>
          </a:xfrm>
          <a:prstGeom prst="rect">
            <a:avLst/>
          </a:prstGeom>
        </p:spPr>
        <p:txBody>
          <a:bodyPr lIns="91425" tIns="91425" rIns="91425" bIns="91425" anchor="t" anchorCtr="0">
            <a:noAutofit/>
          </a:bodyPr>
          <a:lstStyle/>
          <a:p>
            <a:pPr marL="457200" lvl="0" indent="-419100" rtl="0">
              <a:spcBef>
                <a:spcPts val="0"/>
              </a:spcBef>
              <a:buClr>
                <a:schemeClr val="dk1"/>
              </a:buClr>
              <a:buSzPct val="100000"/>
              <a:buFont typeface="Arial"/>
              <a:buChar char="●"/>
            </a:pPr>
            <a:r>
              <a:rPr lang="en"/>
              <a:t>Automated</a:t>
            </a:r>
          </a:p>
          <a:p>
            <a:pPr marL="914400" lvl="1" indent="-381000" rtl="0">
              <a:spcBef>
                <a:spcPts val="0"/>
              </a:spcBef>
              <a:buClr>
                <a:schemeClr val="dk1"/>
              </a:buClr>
              <a:buSzPct val="80000"/>
              <a:buFont typeface="Courier New"/>
              <a:buChar char="o"/>
            </a:pPr>
            <a:r>
              <a:rPr lang="en"/>
              <a:t>Shared calendar with reminders</a:t>
            </a:r>
          </a:p>
          <a:p>
            <a:pPr lvl="0" rtl="0">
              <a:spcBef>
                <a:spcPts val="0"/>
              </a:spcBef>
              <a:buNone/>
            </a:pPr>
            <a:endParaRPr/>
          </a:p>
        </p:txBody>
      </p:sp>
      <p:sp>
        <p:nvSpPr>
          <p:cNvPr id="176" name="Shape 176"/>
          <p:cNvSpPr txBox="1"/>
          <p:nvPr/>
        </p:nvSpPr>
        <p:spPr>
          <a:xfrm>
            <a:off x="713975" y="1851100"/>
            <a:ext cx="7854299" cy="679800"/>
          </a:xfrm>
          <a:prstGeom prst="rect">
            <a:avLst/>
          </a:prstGeom>
          <a:noFill/>
          <a:ln>
            <a:noFill/>
          </a:ln>
        </p:spPr>
        <p:txBody>
          <a:bodyPr lIns="91425" tIns="91425" rIns="91425" bIns="91425" anchor="t" anchorCtr="0">
            <a:noAutofit/>
          </a:bodyPr>
          <a:lstStyle/>
          <a:p>
            <a:pPr lvl="0" rtl="0">
              <a:spcBef>
                <a:spcPts val="0"/>
              </a:spcBef>
              <a:buNone/>
            </a:pPr>
            <a:r>
              <a:rPr lang="en" sz="3000">
                <a:solidFill>
                  <a:schemeClr val="dk1"/>
                </a:solidFill>
              </a:rPr>
              <a:t>Consider Online Education recommendations</a:t>
            </a:r>
          </a:p>
        </p:txBody>
      </p:sp>
    </p:spTree>
  </p:cSld>
  <p:clrMapOvr>
    <a:masterClrMapping/>
  </p:clrMapOvr>
  <p:transition xmlns:p14="http://schemas.microsoft.com/office/powerpoint/2010/main" spd="slow">
    <p:cut/>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Shape 181"/>
          <p:cNvSpPr txBox="1">
            <a:spLocks noGrp="1"/>
          </p:cNvSpPr>
          <p:nvPr>
            <p:ph type="title"/>
          </p:nvPr>
        </p:nvSpPr>
        <p:spPr>
          <a:xfrm>
            <a:off x="457200" y="274644"/>
            <a:ext cx="8229600" cy="603000"/>
          </a:xfrm>
          <a:prstGeom prst="rect">
            <a:avLst/>
          </a:prstGeom>
        </p:spPr>
        <p:txBody>
          <a:bodyPr lIns="91425" tIns="91425" rIns="91425" bIns="91425" anchor="b" anchorCtr="0">
            <a:noAutofit/>
          </a:bodyPr>
          <a:lstStyle/>
          <a:p>
            <a:pPr>
              <a:spcBef>
                <a:spcPts val="0"/>
              </a:spcBef>
              <a:buNone/>
            </a:pPr>
            <a:r>
              <a:rPr lang="en"/>
              <a:t>Tools: Project Planning</a:t>
            </a:r>
          </a:p>
        </p:txBody>
      </p:sp>
      <p:sp>
        <p:nvSpPr>
          <p:cNvPr id="182" name="Shape 182"/>
          <p:cNvSpPr txBox="1">
            <a:spLocks noGrp="1"/>
          </p:cNvSpPr>
          <p:nvPr>
            <p:ph type="body" idx="1"/>
          </p:nvPr>
        </p:nvSpPr>
        <p:spPr>
          <a:xfrm>
            <a:off x="241200" y="965275"/>
            <a:ext cx="8445600" cy="1152000"/>
          </a:xfrm>
          <a:prstGeom prst="rect">
            <a:avLst/>
          </a:prstGeom>
        </p:spPr>
        <p:txBody>
          <a:bodyPr lIns="91425" tIns="91425" rIns="91425" bIns="91425" anchor="t" anchorCtr="0">
            <a:noAutofit/>
          </a:bodyPr>
          <a:lstStyle/>
          <a:p>
            <a:pPr rtl="0">
              <a:spcBef>
                <a:spcPts val="0"/>
              </a:spcBef>
              <a:buNone/>
            </a:pPr>
            <a:r>
              <a:rPr lang="en"/>
              <a:t>Prepare Yourself for Team Science</a:t>
            </a:r>
          </a:p>
          <a:p>
            <a:pPr rtl="0">
              <a:spcBef>
                <a:spcPts val="0"/>
              </a:spcBef>
              <a:buNone/>
            </a:pPr>
            <a:r>
              <a:rPr lang="en" sz="2800"/>
              <a:t>Template of questions to consider in preparation</a:t>
            </a:r>
          </a:p>
          <a:p>
            <a:pPr rtl="0">
              <a:spcBef>
                <a:spcPts val="0"/>
              </a:spcBef>
              <a:buNone/>
            </a:pPr>
            <a:endParaRPr/>
          </a:p>
          <a:p>
            <a:pPr lvl="0">
              <a:spcBef>
                <a:spcPts val="0"/>
              </a:spcBef>
              <a:buNone/>
            </a:pPr>
            <a:endParaRPr/>
          </a:p>
        </p:txBody>
      </p:sp>
      <p:pic>
        <p:nvPicPr>
          <p:cNvPr id="183" name="Shape 183"/>
          <p:cNvPicPr preferRelativeResize="0"/>
          <p:nvPr/>
        </p:nvPicPr>
        <p:blipFill>
          <a:blip r:embed="rId3">
            <a:alphaModFix/>
          </a:blip>
          <a:stretch>
            <a:fillRect/>
          </a:stretch>
        </p:blipFill>
        <p:spPr>
          <a:xfrm>
            <a:off x="241200" y="2164475"/>
            <a:ext cx="5346774" cy="3408774"/>
          </a:xfrm>
          <a:prstGeom prst="rect">
            <a:avLst/>
          </a:prstGeom>
          <a:noFill/>
          <a:ln>
            <a:noFill/>
          </a:ln>
        </p:spPr>
      </p:pic>
      <p:pic>
        <p:nvPicPr>
          <p:cNvPr id="184" name="Shape 184"/>
          <p:cNvPicPr preferRelativeResize="0"/>
          <p:nvPr/>
        </p:nvPicPr>
        <p:blipFill rotWithShape="1">
          <a:blip r:embed="rId4">
            <a:alphaModFix/>
          </a:blip>
          <a:srcRect t="12566" r="1195" b="19797"/>
          <a:stretch/>
        </p:blipFill>
        <p:spPr>
          <a:xfrm>
            <a:off x="3184700" y="2804725"/>
            <a:ext cx="5597000" cy="3609949"/>
          </a:xfrm>
          <a:prstGeom prst="rect">
            <a:avLst/>
          </a:prstGeom>
          <a:noFill/>
          <a:ln w="28575" cap="flat">
            <a:solidFill>
              <a:srgbClr val="434343"/>
            </a:solidFill>
            <a:prstDash val="solid"/>
            <a:round/>
            <a:headEnd type="none" w="med" len="med"/>
            <a:tailEnd type="none" w="med" len="med"/>
          </a:ln>
        </p:spPr>
      </p:pic>
    </p:spTree>
  </p:cSld>
  <p:clrMapOvr>
    <a:masterClrMapping/>
  </p:clrMapOvr>
  <p:transition xmlns:p14="http://schemas.microsoft.com/office/powerpoint/2010/main" spd="slow">
    <p:cut/>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sp>
        <p:nvSpPr>
          <p:cNvPr id="189" name="Shape 189"/>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spcBef>
                <a:spcPts val="0"/>
              </a:spcBef>
              <a:buNone/>
            </a:pPr>
            <a:r>
              <a:rPr lang="en" sz="4800"/>
              <a:t>Tools</a:t>
            </a:r>
          </a:p>
        </p:txBody>
      </p:sp>
      <p:sp>
        <p:nvSpPr>
          <p:cNvPr id="190" name="Shape 190"/>
          <p:cNvSpPr txBox="1">
            <a:spLocks noGrp="1"/>
          </p:cNvSpPr>
          <p:nvPr>
            <p:ph type="body" idx="1"/>
          </p:nvPr>
        </p:nvSpPr>
        <p:spPr>
          <a:xfrm>
            <a:off x="357675" y="2079725"/>
            <a:ext cx="8229600" cy="3891599"/>
          </a:xfrm>
          <a:prstGeom prst="rect">
            <a:avLst/>
          </a:prstGeom>
        </p:spPr>
        <p:txBody>
          <a:bodyPr lIns="91425" tIns="91425" rIns="91425" bIns="91425" anchor="t" anchorCtr="0">
            <a:noAutofit/>
          </a:bodyPr>
          <a:lstStyle/>
          <a:p>
            <a:pPr rtl="0">
              <a:spcBef>
                <a:spcPts val="0"/>
              </a:spcBef>
              <a:buNone/>
            </a:pPr>
            <a:r>
              <a:rPr lang="en" sz="3600"/>
              <a:t>Google</a:t>
            </a:r>
          </a:p>
          <a:p>
            <a:pPr rtl="0">
              <a:spcBef>
                <a:spcPts val="0"/>
              </a:spcBef>
              <a:buNone/>
            </a:pPr>
            <a:endParaRPr sz="1000"/>
          </a:p>
          <a:p>
            <a:pPr marL="457200" lvl="0" indent="-419100" rtl="0">
              <a:spcBef>
                <a:spcPts val="0"/>
              </a:spcBef>
              <a:buClr>
                <a:schemeClr val="dk1"/>
              </a:buClr>
              <a:buSzPct val="100000"/>
              <a:buFont typeface="Arial"/>
              <a:buChar char="●"/>
            </a:pPr>
            <a:r>
              <a:rPr lang="en"/>
              <a:t>Sites</a:t>
            </a:r>
          </a:p>
          <a:p>
            <a:pPr marL="914400" lvl="1" indent="-381000" rtl="0">
              <a:spcBef>
                <a:spcPts val="0"/>
              </a:spcBef>
              <a:buClr>
                <a:schemeClr val="dk1"/>
              </a:buClr>
              <a:buSzPct val="80000"/>
              <a:buFont typeface="Courier New"/>
              <a:buChar char="o"/>
            </a:pPr>
            <a:r>
              <a:rPr lang="en"/>
              <a:t>Project templates</a:t>
            </a:r>
          </a:p>
          <a:p>
            <a:pPr marL="457200" lvl="0" indent="-419100" rtl="0">
              <a:spcBef>
                <a:spcPts val="0"/>
              </a:spcBef>
              <a:buClr>
                <a:schemeClr val="dk1"/>
              </a:buClr>
              <a:buSzPct val="100000"/>
              <a:buFont typeface="Arial"/>
              <a:buChar char="●"/>
            </a:pPr>
            <a:r>
              <a:rPr lang="en"/>
              <a:t>Groups - discussion and email</a:t>
            </a:r>
          </a:p>
          <a:p>
            <a:pPr marL="457200" lvl="0" indent="-419100" rtl="0">
              <a:spcBef>
                <a:spcPts val="0"/>
              </a:spcBef>
              <a:buClr>
                <a:schemeClr val="dk1"/>
              </a:buClr>
              <a:buSzPct val="100000"/>
              <a:buFont typeface="Arial"/>
              <a:buChar char="●"/>
            </a:pPr>
            <a:r>
              <a:rPr lang="en"/>
              <a:t>Drive - documents, spreadsheets, forms, presentations</a:t>
            </a:r>
          </a:p>
          <a:p>
            <a:pPr marL="457200" lvl="0" indent="-419100" rtl="0">
              <a:spcBef>
                <a:spcPts val="0"/>
              </a:spcBef>
              <a:buClr>
                <a:schemeClr val="dk1"/>
              </a:buClr>
              <a:buSzPct val="100000"/>
              <a:buFont typeface="Arial"/>
              <a:buChar char="●"/>
            </a:pPr>
            <a:r>
              <a:rPr lang="en"/>
              <a:t>Calendar - reminders, list-calendar syncing</a:t>
            </a:r>
          </a:p>
          <a:p>
            <a:pPr lvl="0">
              <a:spcBef>
                <a:spcPts val="0"/>
              </a:spcBef>
              <a:buNone/>
            </a:pPr>
            <a:endParaRPr/>
          </a:p>
        </p:txBody>
      </p:sp>
      <p:pic>
        <p:nvPicPr>
          <p:cNvPr id="191" name="Shape 191"/>
          <p:cNvPicPr preferRelativeResize="0"/>
          <p:nvPr/>
        </p:nvPicPr>
        <p:blipFill>
          <a:blip r:embed="rId3">
            <a:alphaModFix/>
          </a:blip>
          <a:stretch>
            <a:fillRect/>
          </a:stretch>
        </p:blipFill>
        <p:spPr>
          <a:xfrm>
            <a:off x="4037820" y="422500"/>
            <a:ext cx="4384449" cy="3006474"/>
          </a:xfrm>
          <a:prstGeom prst="rect">
            <a:avLst/>
          </a:prstGeom>
          <a:noFill/>
          <a:ln>
            <a:noFill/>
          </a:ln>
        </p:spPr>
      </p:pic>
    </p:spTree>
  </p:cSld>
  <p:clrMapOvr>
    <a:masterClrMapping/>
  </p:clrMapOvr>
  <p:transition xmlns:p14="http://schemas.microsoft.com/office/powerpoint/2010/main" spd="slow">
    <p:cut/>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
        <p:nvSpPr>
          <p:cNvPr id="196" name="Shape 196"/>
          <p:cNvSpPr txBox="1">
            <a:spLocks noGrp="1"/>
          </p:cNvSpPr>
          <p:nvPr>
            <p:ph type="title"/>
          </p:nvPr>
        </p:nvSpPr>
        <p:spPr>
          <a:xfrm>
            <a:off x="457200" y="274646"/>
            <a:ext cx="8229600" cy="765899"/>
          </a:xfrm>
          <a:prstGeom prst="rect">
            <a:avLst/>
          </a:prstGeom>
        </p:spPr>
        <p:txBody>
          <a:bodyPr lIns="91425" tIns="91425" rIns="91425" bIns="91425" anchor="b" anchorCtr="0">
            <a:noAutofit/>
          </a:bodyPr>
          <a:lstStyle/>
          <a:p>
            <a:pPr lvl="0" rtl="0">
              <a:spcBef>
                <a:spcPts val="0"/>
              </a:spcBef>
              <a:buNone/>
            </a:pPr>
            <a:r>
              <a:rPr lang="en"/>
              <a:t>Tools</a:t>
            </a:r>
          </a:p>
        </p:txBody>
      </p:sp>
      <p:sp>
        <p:nvSpPr>
          <p:cNvPr id="197" name="Shape 197"/>
          <p:cNvSpPr txBox="1">
            <a:spLocks noGrp="1"/>
          </p:cNvSpPr>
          <p:nvPr>
            <p:ph type="body" idx="1"/>
          </p:nvPr>
        </p:nvSpPr>
        <p:spPr>
          <a:xfrm>
            <a:off x="457212" y="1040550"/>
            <a:ext cx="8229600" cy="5527499"/>
          </a:xfrm>
          <a:prstGeom prst="rect">
            <a:avLst/>
          </a:prstGeom>
        </p:spPr>
        <p:txBody>
          <a:bodyPr lIns="91425" tIns="91425" rIns="91425" bIns="91425" anchor="t" anchorCtr="0">
            <a:noAutofit/>
          </a:bodyPr>
          <a:lstStyle/>
          <a:p>
            <a:pPr rtl="0">
              <a:spcBef>
                <a:spcPts val="0"/>
              </a:spcBef>
              <a:buNone/>
            </a:pPr>
            <a:r>
              <a:rPr lang="en"/>
              <a:t>Team Science Toolkit</a:t>
            </a:r>
          </a:p>
          <a:p>
            <a:pPr lvl="0" rtl="0">
              <a:spcBef>
                <a:spcPts val="0"/>
              </a:spcBef>
              <a:buNone/>
            </a:pPr>
            <a:r>
              <a:rPr lang="en" u="sng">
                <a:solidFill>
                  <a:schemeClr val="hlink"/>
                </a:solidFill>
                <a:hlinkClick r:id="rId3"/>
              </a:rPr>
              <a:t>www.teamsciencetoolkit.cancer.gov</a:t>
            </a:r>
            <a:r>
              <a:rPr lang="en"/>
              <a:t> </a:t>
            </a:r>
          </a:p>
          <a:p>
            <a:pPr lvl="0" rtl="0">
              <a:spcBef>
                <a:spcPts val="0"/>
              </a:spcBef>
              <a:buNone/>
            </a:pPr>
            <a:endParaRPr/>
          </a:p>
          <a:p>
            <a:pPr lvl="0" rtl="0">
              <a:spcBef>
                <a:spcPts val="0"/>
              </a:spcBef>
              <a:buNone/>
            </a:pPr>
            <a:endParaRPr/>
          </a:p>
        </p:txBody>
      </p:sp>
      <p:pic>
        <p:nvPicPr>
          <p:cNvPr id="198" name="Shape 198"/>
          <p:cNvPicPr preferRelativeResize="0"/>
          <p:nvPr/>
        </p:nvPicPr>
        <p:blipFill>
          <a:blip r:embed="rId4">
            <a:alphaModFix/>
          </a:blip>
          <a:stretch>
            <a:fillRect/>
          </a:stretch>
        </p:blipFill>
        <p:spPr>
          <a:xfrm>
            <a:off x="1788387" y="2495345"/>
            <a:ext cx="5567225" cy="4005775"/>
          </a:xfrm>
          <a:prstGeom prst="rect">
            <a:avLst/>
          </a:prstGeom>
          <a:noFill/>
          <a:ln>
            <a:noFill/>
          </a:ln>
        </p:spPr>
      </p:pic>
    </p:spTree>
  </p:cSld>
  <p:clrMapOvr>
    <a:masterClrMapping/>
  </p:clrMapOvr>
  <p:transition xmlns:p14="http://schemas.microsoft.com/office/powerpoint/2010/main" spd="slow">
    <p:cut/>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3" name="Shape 203"/>
          <p:cNvSpPr txBox="1">
            <a:spLocks noGrp="1"/>
          </p:cNvSpPr>
          <p:nvPr>
            <p:ph type="title"/>
          </p:nvPr>
        </p:nvSpPr>
        <p:spPr>
          <a:xfrm>
            <a:off x="457200" y="274646"/>
            <a:ext cx="8229600" cy="765899"/>
          </a:xfrm>
          <a:prstGeom prst="rect">
            <a:avLst/>
          </a:prstGeom>
        </p:spPr>
        <p:txBody>
          <a:bodyPr lIns="91425" tIns="91425" rIns="91425" bIns="91425" anchor="b" anchorCtr="0">
            <a:noAutofit/>
          </a:bodyPr>
          <a:lstStyle/>
          <a:p>
            <a:pPr lvl="0" rtl="0">
              <a:spcBef>
                <a:spcPts val="0"/>
              </a:spcBef>
              <a:buNone/>
            </a:pPr>
            <a:r>
              <a:rPr lang="en"/>
              <a:t>Tools</a:t>
            </a:r>
          </a:p>
        </p:txBody>
      </p:sp>
      <p:sp>
        <p:nvSpPr>
          <p:cNvPr id="204" name="Shape 204"/>
          <p:cNvSpPr txBox="1">
            <a:spLocks noGrp="1"/>
          </p:cNvSpPr>
          <p:nvPr>
            <p:ph type="body" idx="1"/>
          </p:nvPr>
        </p:nvSpPr>
        <p:spPr>
          <a:xfrm>
            <a:off x="285300" y="1266675"/>
            <a:ext cx="3804300" cy="765899"/>
          </a:xfrm>
          <a:prstGeom prst="rect">
            <a:avLst/>
          </a:prstGeom>
        </p:spPr>
        <p:txBody>
          <a:bodyPr lIns="91425" tIns="91425" rIns="91425" bIns="91425" anchor="t" anchorCtr="0">
            <a:noAutofit/>
          </a:bodyPr>
          <a:lstStyle/>
          <a:p>
            <a:pPr lvl="0" rtl="0">
              <a:spcBef>
                <a:spcPts val="0"/>
              </a:spcBef>
              <a:buNone/>
            </a:pPr>
            <a:r>
              <a:rPr lang="en"/>
              <a:t>Team Science Toolkit</a:t>
            </a:r>
          </a:p>
          <a:p>
            <a:pPr lvl="0" rtl="0">
              <a:spcBef>
                <a:spcPts val="0"/>
              </a:spcBef>
              <a:buNone/>
            </a:pPr>
            <a:endParaRPr/>
          </a:p>
          <a:p>
            <a:pPr lvl="0" rtl="0">
              <a:spcBef>
                <a:spcPts val="0"/>
              </a:spcBef>
              <a:buNone/>
            </a:pPr>
            <a:endParaRPr/>
          </a:p>
        </p:txBody>
      </p:sp>
      <p:pic>
        <p:nvPicPr>
          <p:cNvPr id="205" name="Shape 205"/>
          <p:cNvPicPr preferRelativeResize="0"/>
          <p:nvPr/>
        </p:nvPicPr>
        <p:blipFill>
          <a:blip r:embed="rId3">
            <a:alphaModFix/>
          </a:blip>
          <a:stretch>
            <a:fillRect/>
          </a:stretch>
        </p:blipFill>
        <p:spPr>
          <a:xfrm>
            <a:off x="628950" y="2477602"/>
            <a:ext cx="4769374" cy="3498324"/>
          </a:xfrm>
          <a:prstGeom prst="rect">
            <a:avLst/>
          </a:prstGeom>
          <a:noFill/>
          <a:ln>
            <a:noFill/>
          </a:ln>
        </p:spPr>
      </p:pic>
      <p:pic>
        <p:nvPicPr>
          <p:cNvPr id="206" name="Shape 206"/>
          <p:cNvPicPr preferRelativeResize="0"/>
          <p:nvPr/>
        </p:nvPicPr>
        <p:blipFill>
          <a:blip r:embed="rId4">
            <a:alphaModFix/>
          </a:blip>
          <a:stretch>
            <a:fillRect/>
          </a:stretch>
        </p:blipFill>
        <p:spPr>
          <a:xfrm>
            <a:off x="4298675" y="375412"/>
            <a:ext cx="4648200" cy="3971925"/>
          </a:xfrm>
          <a:prstGeom prst="rect">
            <a:avLst/>
          </a:prstGeom>
          <a:noFill/>
          <a:ln>
            <a:noFill/>
          </a:ln>
        </p:spPr>
      </p:pic>
    </p:spTree>
  </p:cSld>
  <p:clrMapOvr>
    <a:masterClrMapping/>
  </p:clrMapOvr>
  <p:transition xmlns:p14="http://schemas.microsoft.com/office/powerpoint/2010/main" spd="slow">
    <p:cut/>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1" name="Shape 211"/>
          <p:cNvSpPr txBox="1">
            <a:spLocks noGrp="1"/>
          </p:cNvSpPr>
          <p:nvPr>
            <p:ph type="title"/>
          </p:nvPr>
        </p:nvSpPr>
        <p:spPr>
          <a:xfrm>
            <a:off x="457200" y="274646"/>
            <a:ext cx="8229600" cy="838199"/>
          </a:xfrm>
          <a:prstGeom prst="rect">
            <a:avLst/>
          </a:prstGeom>
        </p:spPr>
        <p:txBody>
          <a:bodyPr lIns="91425" tIns="91425" rIns="91425" bIns="91425" anchor="b" anchorCtr="0">
            <a:noAutofit/>
          </a:bodyPr>
          <a:lstStyle/>
          <a:p>
            <a:pPr lvl="0" rtl="0">
              <a:spcBef>
                <a:spcPts val="0"/>
              </a:spcBef>
              <a:buNone/>
            </a:pPr>
            <a:r>
              <a:rPr lang="en"/>
              <a:t>Tools</a:t>
            </a:r>
          </a:p>
        </p:txBody>
      </p:sp>
      <p:sp>
        <p:nvSpPr>
          <p:cNvPr id="212" name="Shape 212"/>
          <p:cNvSpPr txBox="1">
            <a:spLocks noGrp="1"/>
          </p:cNvSpPr>
          <p:nvPr>
            <p:ph type="body" idx="1"/>
          </p:nvPr>
        </p:nvSpPr>
        <p:spPr>
          <a:xfrm>
            <a:off x="375775" y="1112850"/>
            <a:ext cx="4844699" cy="1311899"/>
          </a:xfrm>
          <a:prstGeom prst="rect">
            <a:avLst/>
          </a:prstGeom>
        </p:spPr>
        <p:txBody>
          <a:bodyPr lIns="91425" tIns="91425" rIns="91425" bIns="91425" anchor="t" anchorCtr="0">
            <a:noAutofit/>
          </a:bodyPr>
          <a:lstStyle/>
          <a:p>
            <a:pPr rtl="0">
              <a:spcBef>
                <a:spcPts val="0"/>
              </a:spcBef>
              <a:buNone/>
            </a:pPr>
            <a:r>
              <a:rPr lang="en" sz="2800"/>
              <a:t>Systematic Review Toolbox</a:t>
            </a:r>
          </a:p>
          <a:p>
            <a:pPr lvl="0" rtl="0">
              <a:spcBef>
                <a:spcPts val="0"/>
              </a:spcBef>
              <a:buNone/>
            </a:pPr>
            <a:r>
              <a:rPr lang="en" sz="2400" u="sng">
                <a:solidFill>
                  <a:schemeClr val="hlink"/>
                </a:solidFill>
                <a:hlinkClick r:id="rId3"/>
              </a:rPr>
              <a:t>http://systematicreviewtools.com</a:t>
            </a:r>
            <a:r>
              <a:rPr lang="en" sz="2400"/>
              <a:t> </a:t>
            </a:r>
          </a:p>
        </p:txBody>
      </p:sp>
      <p:pic>
        <p:nvPicPr>
          <p:cNvPr id="213" name="Shape 213"/>
          <p:cNvPicPr preferRelativeResize="0"/>
          <p:nvPr/>
        </p:nvPicPr>
        <p:blipFill>
          <a:blip r:embed="rId4">
            <a:alphaModFix/>
          </a:blip>
          <a:stretch>
            <a:fillRect/>
          </a:stretch>
        </p:blipFill>
        <p:spPr>
          <a:xfrm>
            <a:off x="328448" y="2650925"/>
            <a:ext cx="4695700" cy="2795650"/>
          </a:xfrm>
          <a:prstGeom prst="rect">
            <a:avLst/>
          </a:prstGeom>
          <a:noFill/>
          <a:ln>
            <a:noFill/>
          </a:ln>
        </p:spPr>
      </p:pic>
      <p:pic>
        <p:nvPicPr>
          <p:cNvPr id="214" name="Shape 214"/>
          <p:cNvPicPr preferRelativeResize="0"/>
          <p:nvPr/>
        </p:nvPicPr>
        <p:blipFill>
          <a:blip r:embed="rId5">
            <a:alphaModFix/>
          </a:blip>
          <a:stretch>
            <a:fillRect/>
          </a:stretch>
        </p:blipFill>
        <p:spPr>
          <a:xfrm>
            <a:off x="5339348" y="1112848"/>
            <a:ext cx="3663699" cy="4448149"/>
          </a:xfrm>
          <a:prstGeom prst="rect">
            <a:avLst/>
          </a:prstGeom>
          <a:noFill/>
          <a:ln>
            <a:noFill/>
          </a:ln>
        </p:spPr>
      </p:pic>
      <p:pic>
        <p:nvPicPr>
          <p:cNvPr id="215" name="Shape 215"/>
          <p:cNvPicPr preferRelativeResize="0"/>
          <p:nvPr/>
        </p:nvPicPr>
        <p:blipFill>
          <a:blip r:embed="rId6">
            <a:alphaModFix/>
          </a:blip>
          <a:stretch>
            <a:fillRect/>
          </a:stretch>
        </p:blipFill>
        <p:spPr>
          <a:xfrm>
            <a:off x="4525500" y="4189000"/>
            <a:ext cx="3119625" cy="2503325"/>
          </a:xfrm>
          <a:prstGeom prst="rect">
            <a:avLst/>
          </a:prstGeom>
          <a:noFill/>
          <a:ln>
            <a:noFill/>
          </a:ln>
        </p:spPr>
      </p:pic>
    </p:spTree>
  </p:cSld>
  <p:clrMapOvr>
    <a:masterClrMapping/>
  </p:clrMapOvr>
  <p:transition xmlns:p14="http://schemas.microsoft.com/office/powerpoint/2010/main" spd="slow">
    <p:cut/>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sp>
        <p:nvSpPr>
          <p:cNvPr id="220" name="Shape 220"/>
          <p:cNvSpPr txBox="1">
            <a:spLocks noGrp="1"/>
          </p:cNvSpPr>
          <p:nvPr>
            <p:ph type="title"/>
          </p:nvPr>
        </p:nvSpPr>
        <p:spPr>
          <a:xfrm>
            <a:off x="457200" y="274646"/>
            <a:ext cx="8229600" cy="774900"/>
          </a:xfrm>
          <a:prstGeom prst="rect">
            <a:avLst/>
          </a:prstGeom>
        </p:spPr>
        <p:txBody>
          <a:bodyPr lIns="91425" tIns="91425" rIns="91425" bIns="91425" anchor="b" anchorCtr="0">
            <a:noAutofit/>
          </a:bodyPr>
          <a:lstStyle/>
          <a:p>
            <a:pPr>
              <a:spcBef>
                <a:spcPts val="0"/>
              </a:spcBef>
              <a:buNone/>
            </a:pPr>
            <a:r>
              <a:rPr lang="en"/>
              <a:t>Tools - Data</a:t>
            </a:r>
          </a:p>
        </p:txBody>
      </p:sp>
      <p:sp>
        <p:nvSpPr>
          <p:cNvPr id="221" name="Shape 221"/>
          <p:cNvSpPr txBox="1">
            <a:spLocks noGrp="1"/>
          </p:cNvSpPr>
          <p:nvPr>
            <p:ph type="body" idx="1"/>
          </p:nvPr>
        </p:nvSpPr>
        <p:spPr>
          <a:xfrm>
            <a:off x="457200" y="1140000"/>
            <a:ext cx="8229600" cy="723900"/>
          </a:xfrm>
          <a:prstGeom prst="rect">
            <a:avLst/>
          </a:prstGeom>
        </p:spPr>
        <p:txBody>
          <a:bodyPr lIns="91425" tIns="91425" rIns="91425" bIns="91425" anchor="t" anchorCtr="0">
            <a:noAutofit/>
          </a:bodyPr>
          <a:lstStyle/>
          <a:p>
            <a:pPr>
              <a:spcBef>
                <a:spcPts val="0"/>
              </a:spcBef>
              <a:buNone/>
            </a:pPr>
            <a:r>
              <a:rPr lang="en"/>
              <a:t>Translate what you learn to support your users</a:t>
            </a:r>
          </a:p>
        </p:txBody>
      </p:sp>
      <p:pic>
        <p:nvPicPr>
          <p:cNvPr id="222" name="Shape 222"/>
          <p:cNvPicPr preferRelativeResize="0"/>
          <p:nvPr/>
        </p:nvPicPr>
        <p:blipFill>
          <a:blip r:embed="rId3">
            <a:alphaModFix/>
          </a:blip>
          <a:stretch>
            <a:fillRect/>
          </a:stretch>
        </p:blipFill>
        <p:spPr>
          <a:xfrm>
            <a:off x="364804" y="2180425"/>
            <a:ext cx="4019074" cy="3754725"/>
          </a:xfrm>
          <a:prstGeom prst="rect">
            <a:avLst/>
          </a:prstGeom>
          <a:noFill/>
          <a:ln>
            <a:noFill/>
          </a:ln>
        </p:spPr>
      </p:pic>
      <p:pic>
        <p:nvPicPr>
          <p:cNvPr id="223" name="Shape 223"/>
          <p:cNvPicPr preferRelativeResize="0"/>
          <p:nvPr/>
        </p:nvPicPr>
        <p:blipFill>
          <a:blip r:embed="rId4">
            <a:alphaModFix/>
          </a:blip>
          <a:stretch>
            <a:fillRect/>
          </a:stretch>
        </p:blipFill>
        <p:spPr>
          <a:xfrm>
            <a:off x="4008050" y="2840925"/>
            <a:ext cx="4773225" cy="3266149"/>
          </a:xfrm>
          <a:prstGeom prst="rect">
            <a:avLst/>
          </a:prstGeom>
          <a:noFill/>
          <a:ln>
            <a:noFill/>
          </a:ln>
        </p:spPr>
      </p:pic>
    </p:spTree>
  </p:cSld>
  <p:clrMapOvr>
    <a:masterClrMapping/>
  </p:clrMapOvr>
  <p:transition xmlns:p14="http://schemas.microsoft.com/office/powerpoint/2010/mai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42"/>
        <p:cNvGrpSpPr/>
        <p:nvPr/>
      </p:nvGrpSpPr>
      <p:grpSpPr>
        <a:xfrm>
          <a:off x="0" y="0"/>
          <a:ext cx="0" cy="0"/>
          <a:chOff x="0" y="0"/>
          <a:chExt cx="0" cy="0"/>
        </a:xfrm>
      </p:grpSpPr>
      <p:pic>
        <p:nvPicPr>
          <p:cNvPr id="43" name="Shape 43"/>
          <p:cNvPicPr preferRelativeResize="0"/>
          <p:nvPr/>
        </p:nvPicPr>
        <p:blipFill>
          <a:blip r:embed="rId3">
            <a:alphaModFix/>
          </a:blip>
          <a:stretch>
            <a:fillRect/>
          </a:stretch>
        </p:blipFill>
        <p:spPr>
          <a:xfrm>
            <a:off x="0" y="382190"/>
            <a:ext cx="9144000" cy="6093618"/>
          </a:xfrm>
          <a:prstGeom prst="rect">
            <a:avLst/>
          </a:prstGeom>
          <a:noFill/>
          <a:ln>
            <a:noFill/>
          </a:ln>
        </p:spPr>
      </p:pic>
      <p:sp>
        <p:nvSpPr>
          <p:cNvPr id="44" name="Shape 44"/>
          <p:cNvSpPr/>
          <p:nvPr/>
        </p:nvSpPr>
        <p:spPr>
          <a:xfrm>
            <a:off x="2354400" y="696275"/>
            <a:ext cx="4435199" cy="4479000"/>
          </a:xfrm>
          <a:prstGeom prst="roundRect">
            <a:avLst>
              <a:gd name="adj" fmla="val 16667"/>
            </a:avLst>
          </a:prstGeom>
          <a:solidFill>
            <a:srgbClr val="FFF2CC">
              <a:alpha val="85770"/>
            </a:srgbClr>
          </a:solidFill>
          <a:ln w="19050" cap="flat">
            <a:solidFill>
              <a:srgbClr val="FFF2CC"/>
            </a:solidFill>
            <a:prstDash val="solid"/>
            <a:round/>
            <a:headEnd type="none" w="med" len="med"/>
            <a:tailEnd type="none" w="med" len="med"/>
          </a:ln>
        </p:spPr>
        <p:txBody>
          <a:bodyPr lIns="91425" tIns="91425" rIns="91425" bIns="91425" anchor="ctr" anchorCtr="0">
            <a:noAutofit/>
          </a:bodyPr>
          <a:lstStyle/>
          <a:p>
            <a:pPr rtl="0">
              <a:spcBef>
                <a:spcPts val="0"/>
              </a:spcBef>
              <a:buNone/>
            </a:pPr>
            <a:r>
              <a:rPr lang="en" sz="2400"/>
              <a:t>We compared our experiences to literature on collaborative research:</a:t>
            </a:r>
          </a:p>
          <a:p>
            <a:pPr rtl="0">
              <a:spcBef>
                <a:spcPts val="0"/>
              </a:spcBef>
              <a:buNone/>
            </a:pPr>
            <a:endParaRPr sz="2400"/>
          </a:p>
          <a:p>
            <a:pPr marL="457200" lvl="0" indent="-381000" rtl="0">
              <a:spcBef>
                <a:spcPts val="0"/>
              </a:spcBef>
              <a:buClr>
                <a:srgbClr val="000000"/>
              </a:buClr>
              <a:buSzPct val="100000"/>
              <a:buFont typeface="Arial"/>
              <a:buChar char="●"/>
            </a:pPr>
            <a:r>
              <a:rPr lang="en" sz="2400"/>
              <a:t>Benefits</a:t>
            </a:r>
          </a:p>
          <a:p>
            <a:pPr marL="457200" lvl="0" indent="-381000" rtl="0">
              <a:spcBef>
                <a:spcPts val="0"/>
              </a:spcBef>
              <a:buClr>
                <a:srgbClr val="000000"/>
              </a:buClr>
              <a:buSzPct val="100000"/>
              <a:buFont typeface="Arial"/>
              <a:buChar char="●"/>
            </a:pPr>
            <a:r>
              <a:rPr lang="en" sz="2400"/>
              <a:t>Challenges</a:t>
            </a:r>
          </a:p>
          <a:p>
            <a:pPr marL="457200" lvl="0" indent="-381000" rtl="0">
              <a:spcBef>
                <a:spcPts val="0"/>
              </a:spcBef>
              <a:buClr>
                <a:srgbClr val="000000"/>
              </a:buClr>
              <a:buSzPct val="100000"/>
              <a:buFont typeface="Arial"/>
              <a:buChar char="●"/>
            </a:pPr>
            <a:r>
              <a:rPr lang="en" sz="2400"/>
              <a:t>Team Characteristics</a:t>
            </a:r>
          </a:p>
          <a:p>
            <a:pPr marL="457200" lvl="0" indent="-381000" rtl="0">
              <a:spcBef>
                <a:spcPts val="0"/>
              </a:spcBef>
              <a:buClr>
                <a:srgbClr val="000000"/>
              </a:buClr>
              <a:buSzPct val="100000"/>
              <a:buFont typeface="Arial"/>
              <a:buChar char="●"/>
            </a:pPr>
            <a:r>
              <a:rPr lang="en" sz="2400"/>
              <a:t>Success Factors</a:t>
            </a:r>
          </a:p>
          <a:p>
            <a:pPr marL="457200" lvl="0" indent="-381000" rtl="0">
              <a:spcBef>
                <a:spcPts val="0"/>
              </a:spcBef>
              <a:buClr>
                <a:srgbClr val="000000"/>
              </a:buClr>
              <a:buSzPct val="100000"/>
              <a:buFont typeface="Arial"/>
              <a:buChar char="●"/>
            </a:pPr>
            <a:r>
              <a:rPr lang="en" sz="2400"/>
              <a:t>Best Practices</a:t>
            </a:r>
          </a:p>
        </p:txBody>
      </p:sp>
    </p:spTree>
  </p:cSld>
  <p:clrMapOvr>
    <a:masterClrMapping/>
  </p:clrMapOvr>
  <p:transition xmlns:p14="http://schemas.microsoft.com/office/powerpoint/2010/main" spd="slow">
    <p:cut/>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27"/>
        <p:cNvGrpSpPr/>
        <p:nvPr/>
      </p:nvGrpSpPr>
      <p:grpSpPr>
        <a:xfrm>
          <a:off x="0" y="0"/>
          <a:ext cx="0" cy="0"/>
          <a:chOff x="0" y="0"/>
          <a:chExt cx="0" cy="0"/>
        </a:xfrm>
      </p:grpSpPr>
      <p:sp>
        <p:nvSpPr>
          <p:cNvPr id="228" name="Shape 228"/>
          <p:cNvSpPr txBox="1">
            <a:spLocks noGrp="1"/>
          </p:cNvSpPr>
          <p:nvPr>
            <p:ph type="title"/>
          </p:nvPr>
        </p:nvSpPr>
        <p:spPr>
          <a:xfrm>
            <a:off x="398600" y="420895"/>
            <a:ext cx="8229600" cy="738899"/>
          </a:xfrm>
          <a:prstGeom prst="rect">
            <a:avLst/>
          </a:prstGeom>
        </p:spPr>
        <p:txBody>
          <a:bodyPr lIns="91425" tIns="91425" rIns="91425" bIns="91425" anchor="b" anchorCtr="0">
            <a:noAutofit/>
          </a:bodyPr>
          <a:lstStyle/>
          <a:p>
            <a:pPr>
              <a:spcBef>
                <a:spcPts val="0"/>
              </a:spcBef>
              <a:buNone/>
            </a:pPr>
            <a:r>
              <a:rPr lang="en"/>
              <a:t>Further questions</a:t>
            </a:r>
          </a:p>
        </p:txBody>
      </p:sp>
      <p:sp>
        <p:nvSpPr>
          <p:cNvPr id="229" name="Shape 229"/>
          <p:cNvSpPr txBox="1">
            <a:spLocks noGrp="1"/>
          </p:cNvSpPr>
          <p:nvPr>
            <p:ph type="body" idx="1"/>
          </p:nvPr>
        </p:nvSpPr>
        <p:spPr>
          <a:xfrm>
            <a:off x="457200" y="1379937"/>
            <a:ext cx="8229600" cy="1176300"/>
          </a:xfrm>
          <a:prstGeom prst="rect">
            <a:avLst/>
          </a:prstGeom>
        </p:spPr>
        <p:txBody>
          <a:bodyPr lIns="91425" tIns="91425" rIns="91425" bIns="91425" anchor="t" anchorCtr="0">
            <a:noAutofit/>
          </a:bodyPr>
          <a:lstStyle/>
          <a:p>
            <a:pPr rtl="0">
              <a:spcBef>
                <a:spcPts val="0"/>
              </a:spcBef>
              <a:buNone/>
            </a:pPr>
            <a:r>
              <a:rPr lang="en"/>
              <a:t>Possible roles for librarians in support of</a:t>
            </a:r>
          </a:p>
          <a:p>
            <a:pPr>
              <a:spcBef>
                <a:spcPts val="0"/>
              </a:spcBef>
              <a:buNone/>
            </a:pPr>
            <a:r>
              <a:rPr lang="en"/>
              <a:t>team science</a:t>
            </a:r>
          </a:p>
        </p:txBody>
      </p:sp>
      <p:sp>
        <p:nvSpPr>
          <p:cNvPr id="230" name="Shape 230"/>
          <p:cNvSpPr txBox="1"/>
          <p:nvPr/>
        </p:nvSpPr>
        <p:spPr>
          <a:xfrm>
            <a:off x="862775" y="2776375"/>
            <a:ext cx="7824000" cy="3860400"/>
          </a:xfrm>
          <a:prstGeom prst="rect">
            <a:avLst/>
          </a:prstGeom>
          <a:noFill/>
          <a:ln>
            <a:noFill/>
          </a:ln>
        </p:spPr>
        <p:txBody>
          <a:bodyPr lIns="91425" tIns="91425" rIns="91425" bIns="91425" anchor="t" anchorCtr="0">
            <a:noAutofit/>
          </a:bodyPr>
          <a:lstStyle/>
          <a:p>
            <a:pPr marL="457200" lvl="0" indent="-419100" rtl="0">
              <a:spcBef>
                <a:spcPts val="0"/>
              </a:spcBef>
              <a:buClr>
                <a:schemeClr val="dk1"/>
              </a:buClr>
              <a:buSzPct val="100000"/>
              <a:buFont typeface="Arial"/>
              <a:buChar char="●"/>
            </a:pPr>
            <a:r>
              <a:rPr lang="en" sz="3000">
                <a:solidFill>
                  <a:schemeClr val="dk1"/>
                </a:solidFill>
              </a:rPr>
              <a:t>Data management</a:t>
            </a:r>
          </a:p>
          <a:p>
            <a:pPr marL="457200" lvl="0" indent="-419100" rtl="0">
              <a:spcBef>
                <a:spcPts val="0"/>
              </a:spcBef>
              <a:buClr>
                <a:schemeClr val="dk1"/>
              </a:buClr>
              <a:buSzPct val="100000"/>
              <a:buFont typeface="Arial"/>
              <a:buChar char="●"/>
            </a:pPr>
            <a:r>
              <a:rPr lang="en" sz="3000">
                <a:solidFill>
                  <a:schemeClr val="dk1"/>
                </a:solidFill>
              </a:rPr>
              <a:t>Collaboration methods</a:t>
            </a:r>
          </a:p>
          <a:p>
            <a:pPr marL="457200" lvl="0" indent="-419100" rtl="0">
              <a:spcBef>
                <a:spcPts val="0"/>
              </a:spcBef>
              <a:buClr>
                <a:schemeClr val="dk1"/>
              </a:buClr>
              <a:buSzPct val="100000"/>
              <a:buFont typeface="Arial"/>
              <a:buChar char="●"/>
            </a:pPr>
            <a:r>
              <a:rPr lang="en" sz="3000">
                <a:solidFill>
                  <a:schemeClr val="dk1"/>
                </a:solidFill>
              </a:rPr>
              <a:t>Researcher networks</a:t>
            </a:r>
          </a:p>
          <a:p>
            <a:pPr marL="457200" lvl="0" indent="-419100" rtl="0">
              <a:spcBef>
                <a:spcPts val="0"/>
              </a:spcBef>
              <a:buClr>
                <a:schemeClr val="dk1"/>
              </a:buClr>
              <a:buSzPct val="100000"/>
              <a:buFont typeface="Arial"/>
              <a:buChar char="●"/>
            </a:pPr>
            <a:r>
              <a:rPr lang="en" sz="3000">
                <a:solidFill>
                  <a:schemeClr val="dk1"/>
                </a:solidFill>
              </a:rPr>
              <a:t>Knowledge sharing and transfer</a:t>
            </a:r>
          </a:p>
          <a:p>
            <a:pPr marL="457200" lvl="0" indent="-419100" rtl="0">
              <a:spcBef>
                <a:spcPts val="0"/>
              </a:spcBef>
              <a:buClr>
                <a:schemeClr val="dk1"/>
              </a:buClr>
              <a:buSzPct val="100000"/>
              <a:buFont typeface="Arial"/>
              <a:buChar char="●"/>
            </a:pPr>
            <a:r>
              <a:rPr lang="en" sz="3000">
                <a:solidFill>
                  <a:schemeClr val="dk1"/>
                </a:solidFill>
              </a:rPr>
              <a:t>Open access support</a:t>
            </a:r>
          </a:p>
          <a:p>
            <a:pPr marL="457200" lvl="0" indent="-419100">
              <a:spcBef>
                <a:spcPts val="0"/>
              </a:spcBef>
              <a:buClr>
                <a:schemeClr val="dk1"/>
              </a:buClr>
              <a:buSzPct val="100000"/>
              <a:buFont typeface="Arial"/>
              <a:buChar char="●"/>
            </a:pPr>
            <a:r>
              <a:rPr lang="en" sz="3000">
                <a:solidFill>
                  <a:schemeClr val="dk1"/>
                </a:solidFill>
              </a:rPr>
              <a:t>SciTS research</a:t>
            </a:r>
          </a:p>
        </p:txBody>
      </p:sp>
    </p:spTree>
  </p:cSld>
  <p:clrMapOvr>
    <a:masterClrMapping/>
  </p:clrMapOvr>
  <p:transition xmlns:p14="http://schemas.microsoft.com/office/powerpoint/2010/main" spd="slow">
    <p:cut/>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sp>
        <p:nvSpPr>
          <p:cNvPr id="235" name="Shape 235"/>
          <p:cNvSpPr txBox="1">
            <a:spLocks noGrp="1"/>
          </p:cNvSpPr>
          <p:nvPr>
            <p:ph type="title"/>
          </p:nvPr>
        </p:nvSpPr>
        <p:spPr>
          <a:xfrm>
            <a:off x="457200" y="274646"/>
            <a:ext cx="8229600" cy="764399"/>
          </a:xfrm>
          <a:prstGeom prst="rect">
            <a:avLst/>
          </a:prstGeom>
        </p:spPr>
        <p:txBody>
          <a:bodyPr lIns="91425" tIns="91425" rIns="91425" bIns="91425" anchor="b" anchorCtr="0">
            <a:noAutofit/>
          </a:bodyPr>
          <a:lstStyle/>
          <a:p>
            <a:pPr lvl="0" rtl="0">
              <a:spcBef>
                <a:spcPts val="0"/>
              </a:spcBef>
              <a:buNone/>
            </a:pPr>
            <a:r>
              <a:rPr lang="en"/>
              <a:t>Image Sources</a:t>
            </a:r>
          </a:p>
        </p:txBody>
      </p:sp>
      <p:sp>
        <p:nvSpPr>
          <p:cNvPr id="236" name="Shape 236"/>
          <p:cNvSpPr txBox="1">
            <a:spLocks noGrp="1"/>
          </p:cNvSpPr>
          <p:nvPr>
            <p:ph type="body" idx="1"/>
          </p:nvPr>
        </p:nvSpPr>
        <p:spPr>
          <a:xfrm>
            <a:off x="320850" y="1284175"/>
            <a:ext cx="8502300" cy="5333999"/>
          </a:xfrm>
          <a:prstGeom prst="rect">
            <a:avLst/>
          </a:prstGeom>
        </p:spPr>
        <p:txBody>
          <a:bodyPr lIns="91425" tIns="91425" rIns="91425" bIns="91425" anchor="t" anchorCtr="0">
            <a:noAutofit/>
          </a:bodyPr>
          <a:lstStyle/>
          <a:p>
            <a:pPr marL="457200" lvl="0" indent="-342900" rtl="0">
              <a:spcBef>
                <a:spcPts val="0"/>
              </a:spcBef>
              <a:buClr>
                <a:schemeClr val="dk1"/>
              </a:buClr>
              <a:buSzPct val="100000"/>
              <a:buFont typeface="Arial"/>
              <a:buChar char="●"/>
            </a:pPr>
            <a:r>
              <a:rPr lang="en" sz="1800"/>
              <a:t>Map image created by Alison Ferrell and Genevieve Gore</a:t>
            </a:r>
          </a:p>
          <a:p>
            <a:pPr marL="457200" lvl="0" indent="-342900" rtl="0">
              <a:spcBef>
                <a:spcPts val="0"/>
              </a:spcBef>
              <a:buClr>
                <a:schemeClr val="dk1"/>
              </a:buClr>
              <a:buSzPct val="100000"/>
              <a:buFont typeface="Arial"/>
              <a:buChar char="●"/>
            </a:pPr>
            <a:r>
              <a:rPr lang="en" sz="1800"/>
              <a:t>Project timeline example created by Genevieve Gore</a:t>
            </a:r>
          </a:p>
          <a:p>
            <a:pPr marL="457200" lvl="0" indent="-342900" rtl="0">
              <a:spcBef>
                <a:spcPts val="0"/>
              </a:spcBef>
              <a:buClr>
                <a:schemeClr val="dk1"/>
              </a:buClr>
              <a:buSzPct val="100000"/>
              <a:buFont typeface="Arial"/>
              <a:buChar char="●"/>
            </a:pPr>
            <a:r>
              <a:rPr lang="en" sz="1800"/>
              <a:t>All screenshots taken by Ginny Pannabecker using the Mac Grab utility application or Windows Snippy application.</a:t>
            </a:r>
          </a:p>
          <a:p>
            <a:pPr marL="457200" lvl="0" indent="-342900" rtl="0">
              <a:spcBef>
                <a:spcPts val="0"/>
              </a:spcBef>
              <a:buClr>
                <a:schemeClr val="dk1"/>
              </a:buClr>
              <a:buSzPct val="100000"/>
              <a:buFont typeface="Arial"/>
              <a:buChar char="●"/>
            </a:pPr>
            <a:r>
              <a:rPr lang="en" sz="1800"/>
              <a:t>Additional photo and image sources*</a:t>
            </a:r>
          </a:p>
          <a:p>
            <a:pPr marL="914400" lvl="1" indent="-342900" rtl="0">
              <a:spcBef>
                <a:spcPts val="0"/>
              </a:spcBef>
              <a:buClr>
                <a:schemeClr val="dk1"/>
              </a:buClr>
              <a:buSzPct val="100000"/>
              <a:buFont typeface="Courier New"/>
              <a:buChar char="o"/>
            </a:pPr>
            <a:r>
              <a:rPr lang="en" sz="1800" u="sng">
                <a:solidFill>
                  <a:schemeClr val="hlink"/>
                </a:solidFill>
                <a:hlinkClick r:id="rId3"/>
              </a:rPr>
              <a:t>http://pixabay.com/en/road-landscape-clouds-sky-348544/</a:t>
            </a:r>
            <a:r>
              <a:rPr lang="en" sz="1800"/>
              <a:t> - public domain image</a:t>
            </a:r>
          </a:p>
          <a:p>
            <a:pPr marL="914400" lvl="1" indent="-342900" rtl="0">
              <a:spcBef>
                <a:spcPts val="0"/>
              </a:spcBef>
              <a:buClr>
                <a:schemeClr val="dk1"/>
              </a:buClr>
              <a:buSzPct val="100000"/>
              <a:buFont typeface="Courier New"/>
              <a:buChar char="o"/>
            </a:pPr>
            <a:r>
              <a:rPr lang="en" sz="1800" u="sng">
                <a:solidFill>
                  <a:schemeClr val="hlink"/>
                </a:solidFill>
                <a:hlinkClick r:id="rId4"/>
              </a:rPr>
              <a:t>https://flic.kr/p/dUwB97</a:t>
            </a:r>
            <a:r>
              <a:rPr lang="en" sz="1800"/>
              <a:t> - CC-BY photo, Education Experts, AJ Cann</a:t>
            </a:r>
          </a:p>
          <a:p>
            <a:pPr marL="914400" lvl="1" indent="-342900" rtl="0">
              <a:spcBef>
                <a:spcPts val="0"/>
              </a:spcBef>
              <a:buClr>
                <a:schemeClr val="dk1"/>
              </a:buClr>
              <a:buSzPct val="100000"/>
              <a:buFont typeface="Courier New"/>
              <a:buChar char="o"/>
            </a:pPr>
            <a:r>
              <a:rPr lang="en" sz="1800" u="sng">
                <a:solidFill>
                  <a:schemeClr val="hlink"/>
                </a:solidFill>
                <a:hlinkClick r:id="rId5"/>
              </a:rPr>
              <a:t>http://pixabay.com/en/swiss-corner-kirchlispitzen-r%C3%A4tikon-57259/</a:t>
            </a:r>
            <a:r>
              <a:rPr lang="en" sz="1800"/>
              <a:t> - public domain image</a:t>
            </a:r>
          </a:p>
          <a:p>
            <a:pPr marL="914400" lvl="1" indent="-342900" rtl="0">
              <a:spcBef>
                <a:spcPts val="0"/>
              </a:spcBef>
              <a:buClr>
                <a:schemeClr val="dk1"/>
              </a:buClr>
              <a:buSzPct val="100000"/>
              <a:buFont typeface="Courier New"/>
              <a:buChar char="o"/>
            </a:pPr>
            <a:r>
              <a:rPr lang="en" sz="1800" u="sng">
                <a:solidFill>
                  <a:schemeClr val="hlink"/>
                </a:solidFill>
                <a:hlinkClick r:id="rId6"/>
              </a:rPr>
              <a:t>https://flic.kr/p/dxvmRd</a:t>
            </a:r>
            <a:r>
              <a:rPr lang="en" sz="1800"/>
              <a:t> - CC-BY photo, SAM team celebrates landing, NASA Goddard Space Center</a:t>
            </a:r>
          </a:p>
          <a:p>
            <a:pPr marL="914400" lvl="1" indent="-342900" rtl="0">
              <a:spcBef>
                <a:spcPts val="0"/>
              </a:spcBef>
              <a:buClr>
                <a:schemeClr val="dk1"/>
              </a:buClr>
              <a:buSzPct val="100000"/>
              <a:buFont typeface="Courier New"/>
              <a:buChar char="o"/>
            </a:pPr>
            <a:r>
              <a:rPr lang="en" sz="1800" u="sng">
                <a:solidFill>
                  <a:schemeClr val="hlink"/>
                </a:solidFill>
                <a:hlinkClick r:id="rId7"/>
              </a:rPr>
              <a:t>http://pixabay.com/en/wave-circle-monitor-send-globe-376967/</a:t>
            </a:r>
            <a:r>
              <a:rPr lang="en" sz="1800"/>
              <a:t> - public domain image</a:t>
            </a:r>
          </a:p>
          <a:p>
            <a:pPr marL="914400" lvl="1" indent="-342900" rtl="0">
              <a:spcBef>
                <a:spcPts val="0"/>
              </a:spcBef>
              <a:buClr>
                <a:schemeClr val="dk1"/>
              </a:buClr>
              <a:buSzPct val="100000"/>
              <a:buFont typeface="Courier New"/>
              <a:buChar char="o"/>
            </a:pPr>
            <a:r>
              <a:rPr lang="en" sz="1800" u="sng">
                <a:solidFill>
                  <a:schemeClr val="hlink"/>
                </a:solidFill>
                <a:hlinkClick r:id="rId8"/>
              </a:rPr>
              <a:t>http://pixabay.com/en/biology-research-laboratory-220005/</a:t>
            </a:r>
            <a:r>
              <a:rPr lang="en" sz="1800"/>
              <a:t> - public domain image</a:t>
            </a:r>
          </a:p>
          <a:p>
            <a:pPr marL="914400" lvl="1" indent="-342900" rtl="0">
              <a:spcBef>
                <a:spcPts val="0"/>
              </a:spcBef>
              <a:buClr>
                <a:schemeClr val="dk1"/>
              </a:buClr>
              <a:buSzPct val="100000"/>
              <a:buFont typeface="Courier New"/>
              <a:buChar char="o"/>
            </a:pPr>
            <a:r>
              <a:rPr lang="en" sz="1800" u="sng">
                <a:solidFill>
                  <a:schemeClr val="hlink"/>
                </a:solidFill>
                <a:hlinkClick r:id="rId9"/>
              </a:rPr>
              <a:t>http://pixabay.com/en/laboratory-scientists-research-385349/</a:t>
            </a:r>
            <a:r>
              <a:rPr lang="en" sz="1800"/>
              <a:t> - public domain image</a:t>
            </a:r>
          </a:p>
        </p:txBody>
      </p:sp>
    </p:spTree>
  </p:cSld>
  <p:clrMapOvr>
    <a:masterClrMapping/>
  </p:clrMapOvr>
  <p:transition xmlns:p14="http://schemas.microsoft.com/office/powerpoint/2010/main" spd="slow">
    <p:cut/>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40"/>
        <p:cNvGrpSpPr/>
        <p:nvPr/>
      </p:nvGrpSpPr>
      <p:grpSpPr>
        <a:xfrm>
          <a:off x="0" y="0"/>
          <a:ext cx="0" cy="0"/>
          <a:chOff x="0" y="0"/>
          <a:chExt cx="0" cy="0"/>
        </a:xfrm>
      </p:grpSpPr>
      <p:sp>
        <p:nvSpPr>
          <p:cNvPr id="241" name="Shape 241"/>
          <p:cNvSpPr txBox="1">
            <a:spLocks noGrp="1"/>
          </p:cNvSpPr>
          <p:nvPr>
            <p:ph type="title"/>
          </p:nvPr>
        </p:nvSpPr>
        <p:spPr>
          <a:xfrm>
            <a:off x="457200" y="274648"/>
            <a:ext cx="8229600" cy="988200"/>
          </a:xfrm>
          <a:prstGeom prst="rect">
            <a:avLst/>
          </a:prstGeom>
        </p:spPr>
        <p:txBody>
          <a:bodyPr lIns="91425" tIns="91425" rIns="91425" bIns="91425" anchor="b" anchorCtr="0">
            <a:noAutofit/>
          </a:bodyPr>
          <a:lstStyle/>
          <a:p>
            <a:pPr lvl="0" rtl="0">
              <a:spcBef>
                <a:spcPts val="0"/>
              </a:spcBef>
              <a:buNone/>
            </a:pPr>
            <a:r>
              <a:rPr lang="en"/>
              <a:t>References</a:t>
            </a:r>
          </a:p>
        </p:txBody>
      </p:sp>
      <p:sp>
        <p:nvSpPr>
          <p:cNvPr id="242" name="Shape 242"/>
          <p:cNvSpPr txBox="1">
            <a:spLocks noGrp="1"/>
          </p:cNvSpPr>
          <p:nvPr>
            <p:ph type="body" idx="1"/>
          </p:nvPr>
        </p:nvSpPr>
        <p:spPr>
          <a:xfrm>
            <a:off x="457200" y="1262850"/>
            <a:ext cx="8127300" cy="4967700"/>
          </a:xfrm>
          <a:prstGeom prst="rect">
            <a:avLst/>
          </a:prstGeom>
        </p:spPr>
        <p:txBody>
          <a:bodyPr lIns="91425" tIns="91425" rIns="91425" bIns="91425" anchor="t" anchorCtr="0">
            <a:noAutofit/>
          </a:bodyPr>
          <a:lstStyle/>
          <a:p>
            <a:pPr rtl="0">
              <a:spcBef>
                <a:spcPts val="200"/>
              </a:spcBef>
              <a:buNone/>
            </a:pPr>
            <a:r>
              <a:rPr lang="en" sz="1800" b="1"/>
              <a:t>Lit Review</a:t>
            </a:r>
          </a:p>
          <a:p>
            <a:pPr rtl="0">
              <a:spcBef>
                <a:spcPts val="200"/>
              </a:spcBef>
              <a:buNone/>
            </a:pPr>
            <a:endParaRPr sz="1200"/>
          </a:p>
          <a:p>
            <a:pPr lvl="0" rtl="0">
              <a:spcBef>
                <a:spcPts val="200"/>
              </a:spcBef>
              <a:buClr>
                <a:schemeClr val="dk1"/>
              </a:buClr>
              <a:buSzPct val="100000"/>
              <a:buFont typeface="Arial"/>
              <a:buNone/>
            </a:pPr>
            <a:r>
              <a:rPr lang="en" sz="1100"/>
              <a:t>Breen, H. (2013, October). Virtual Collaboration in the Online Educational Setting: A Concept Analysis. In </a:t>
            </a:r>
            <a:r>
              <a:rPr lang="en" sz="1100" i="1"/>
              <a:t>Nursing forum</a:t>
            </a:r>
            <a:r>
              <a:rPr lang="en" sz="1100"/>
              <a:t> (Vol. 48, No. 4, pp. 262-270).</a:t>
            </a:r>
          </a:p>
          <a:p>
            <a:pPr rtl="0">
              <a:spcBef>
                <a:spcPts val="200"/>
              </a:spcBef>
              <a:buNone/>
            </a:pPr>
            <a:endParaRPr sz="1200"/>
          </a:p>
          <a:p>
            <a:pPr lvl="0" rtl="0">
              <a:spcBef>
                <a:spcPts val="200"/>
              </a:spcBef>
              <a:buClr>
                <a:schemeClr val="dk1"/>
              </a:buClr>
              <a:buSzPct val="100000"/>
              <a:buFont typeface="Arial"/>
              <a:buNone/>
            </a:pPr>
            <a:r>
              <a:rPr lang="en" sz="1100"/>
              <a:t>Börner, K., Contractor, N., Falk-Krzesinski, H. J., Fiore, S. M., Hall, K. L., Keyton, J., ... &amp; Uzzi, B. (2010). A multi-level systems perspective for the science of team science. </a:t>
            </a:r>
            <a:r>
              <a:rPr lang="en" sz="1100" i="1"/>
              <a:t>Science Translational Medicine</a:t>
            </a:r>
            <a:r>
              <a:rPr lang="en" sz="1100"/>
              <a:t>, </a:t>
            </a:r>
            <a:r>
              <a:rPr lang="en" sz="1100" i="1"/>
              <a:t>2</a:t>
            </a:r>
            <a:r>
              <a:rPr lang="en" sz="1100"/>
              <a:t>(49), 49cm24-49cm24.</a:t>
            </a:r>
          </a:p>
          <a:p>
            <a:pPr rtl="0">
              <a:spcBef>
                <a:spcPts val="200"/>
              </a:spcBef>
              <a:buNone/>
            </a:pPr>
            <a:endParaRPr sz="1200"/>
          </a:p>
          <a:p>
            <a:pPr lvl="0" rtl="0">
              <a:spcBef>
                <a:spcPts val="200"/>
              </a:spcBef>
              <a:buClr>
                <a:schemeClr val="dk1"/>
              </a:buClr>
              <a:buSzPct val="100000"/>
              <a:buFont typeface="Arial"/>
              <a:buNone/>
            </a:pPr>
            <a:r>
              <a:rPr lang="en" sz="1100"/>
              <a:t>Hall, K. L., Stokols, D., Stipelman, B. A., Vogel, A. L., Feng, A., Masimore, B., ... &amp; Berrigan, D. (2012). Assessing the value of team science: a study comparing center-and investigator-initiated grants. </a:t>
            </a:r>
            <a:r>
              <a:rPr lang="en" sz="1100" i="1"/>
              <a:t>American journal of preventive medicine</a:t>
            </a:r>
            <a:r>
              <a:rPr lang="en" sz="1100"/>
              <a:t>, </a:t>
            </a:r>
            <a:r>
              <a:rPr lang="en" sz="1100" i="1"/>
              <a:t>42</a:t>
            </a:r>
            <a:r>
              <a:rPr lang="en" sz="1100"/>
              <a:t>(2), 157-163.</a:t>
            </a:r>
          </a:p>
          <a:p>
            <a:pPr rtl="0">
              <a:spcBef>
                <a:spcPts val="200"/>
              </a:spcBef>
              <a:buNone/>
            </a:pPr>
            <a:endParaRPr sz="1200"/>
          </a:p>
          <a:p>
            <a:pPr lvl="0" rtl="0">
              <a:spcBef>
                <a:spcPts val="200"/>
              </a:spcBef>
              <a:buClr>
                <a:schemeClr val="dk1"/>
              </a:buClr>
              <a:buSzPct val="100000"/>
              <a:buFont typeface="Arial"/>
              <a:buNone/>
            </a:pPr>
            <a:r>
              <a:rPr lang="en" sz="1100"/>
              <a:t>García-Milian, R., Norton, H. F., Auten, B., Davis, V. I., Holmes, K. L., Johnson, M., &amp; Tennant, M. R. (2013). Librarians as Part of Cross-Disciplinary, Multi-institutional Team Projects: Experiences from the VIVO Collaboration. </a:t>
            </a:r>
            <a:r>
              <a:rPr lang="en" sz="1100" i="1"/>
              <a:t>Science &amp; technology libraries</a:t>
            </a:r>
            <a:r>
              <a:rPr lang="en" sz="1100"/>
              <a:t>, </a:t>
            </a:r>
            <a:r>
              <a:rPr lang="en" sz="1100" i="1"/>
              <a:t>32</a:t>
            </a:r>
            <a:r>
              <a:rPr lang="en" sz="1100"/>
              <a:t>(2), 160-175.</a:t>
            </a:r>
          </a:p>
          <a:p>
            <a:pPr rtl="0">
              <a:spcBef>
                <a:spcPts val="200"/>
              </a:spcBef>
              <a:buNone/>
            </a:pPr>
            <a:endParaRPr sz="1200"/>
          </a:p>
          <a:p>
            <a:pPr lvl="0" rtl="0">
              <a:spcBef>
                <a:spcPts val="200"/>
              </a:spcBef>
              <a:buClr>
                <a:schemeClr val="dk1"/>
              </a:buClr>
              <a:buSzPct val="100000"/>
              <a:buFont typeface="Arial"/>
              <a:buNone/>
            </a:pPr>
            <a:r>
              <a:rPr lang="en" sz="1100"/>
              <a:t>Stokols, D., Hall, K. L., Taylor, B. K., &amp; Moser, R. P. (2008). The science of team science: overview of the field and introduction to the supplement. </a:t>
            </a:r>
            <a:r>
              <a:rPr lang="en" sz="1100" i="1"/>
              <a:t>American journal of preventive medicine</a:t>
            </a:r>
            <a:r>
              <a:rPr lang="en" sz="1100"/>
              <a:t>, </a:t>
            </a:r>
            <a:r>
              <a:rPr lang="en" sz="1100" i="1"/>
              <a:t>35</a:t>
            </a:r>
            <a:r>
              <a:rPr lang="en" sz="1100"/>
              <a:t>(2), S77-S89.</a:t>
            </a:r>
          </a:p>
          <a:p>
            <a:pPr rtl="0">
              <a:spcBef>
                <a:spcPts val="200"/>
              </a:spcBef>
              <a:buNone/>
            </a:pPr>
            <a:endParaRPr sz="1200"/>
          </a:p>
          <a:p>
            <a:pPr lvl="0" rtl="0">
              <a:spcBef>
                <a:spcPts val="200"/>
              </a:spcBef>
              <a:buClr>
                <a:schemeClr val="dk1"/>
              </a:buClr>
              <a:buSzPct val="100000"/>
              <a:buFont typeface="Arial"/>
              <a:buNone/>
            </a:pPr>
            <a:r>
              <a:rPr lang="en" sz="1100"/>
              <a:t>Stokols, D., Misra, S., Moser, R. P., Hall, K. L., &amp; Taylor, B. K. (2008). The ecology of team science: understanding contextual influences on transdisciplinary collaboration. </a:t>
            </a:r>
            <a:r>
              <a:rPr lang="en" sz="1100" i="1"/>
              <a:t>American journal of preventive medicine</a:t>
            </a:r>
            <a:r>
              <a:rPr lang="en" sz="1100"/>
              <a:t>, </a:t>
            </a:r>
            <a:r>
              <a:rPr lang="en" sz="1100" i="1"/>
              <a:t>35</a:t>
            </a:r>
            <a:r>
              <a:rPr lang="en" sz="1100"/>
              <a:t>(2), S96-S115.</a:t>
            </a:r>
          </a:p>
          <a:p>
            <a:pPr lvl="0" rtl="0">
              <a:spcBef>
                <a:spcPts val="200"/>
              </a:spcBef>
              <a:buNone/>
            </a:pPr>
            <a:endParaRPr sz="1200"/>
          </a:p>
          <a:p>
            <a:pPr lvl="0" rtl="0">
              <a:spcBef>
                <a:spcPts val="0"/>
              </a:spcBef>
              <a:buNone/>
            </a:pPr>
            <a:r>
              <a:rPr lang="en" sz="1100"/>
              <a:t>Vogel, A. L., Hall, K. L., Fiore, S. M., Klein, J. T., Michelle, B. L., Gadlin, H., ... &amp; Falk-Krzesinski, H. J. (2013). The team science toolkit: enhancing research collaboration through online knowledge sharing. </a:t>
            </a:r>
            <a:r>
              <a:rPr lang="en" sz="1100" i="1"/>
              <a:t>American journal of preventive medicine</a:t>
            </a:r>
            <a:r>
              <a:rPr lang="en" sz="1100"/>
              <a:t>, </a:t>
            </a:r>
            <a:r>
              <a:rPr lang="en" sz="1100" i="1"/>
              <a:t>45</a:t>
            </a:r>
            <a:r>
              <a:rPr lang="en" sz="1100"/>
              <a:t>(6), 787.</a:t>
            </a:r>
          </a:p>
          <a:p>
            <a:pPr lvl="0" rtl="0">
              <a:spcBef>
                <a:spcPts val="0"/>
              </a:spcBef>
              <a:buClr>
                <a:schemeClr val="dk1"/>
              </a:buClr>
              <a:buFont typeface="Arial"/>
              <a:buNone/>
            </a:pPr>
            <a:endParaRPr sz="1000" b="1"/>
          </a:p>
        </p:txBody>
      </p:sp>
    </p:spTree>
  </p:cSld>
  <p:clrMapOvr>
    <a:masterClrMapping/>
  </p:clrMapOvr>
  <p:transition xmlns:p14="http://schemas.microsoft.com/office/powerpoint/2010/main" spd="slow">
    <p:cut/>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46"/>
        <p:cNvGrpSpPr/>
        <p:nvPr/>
      </p:nvGrpSpPr>
      <p:grpSpPr>
        <a:xfrm>
          <a:off x="0" y="0"/>
          <a:ext cx="0" cy="0"/>
          <a:chOff x="0" y="0"/>
          <a:chExt cx="0" cy="0"/>
        </a:xfrm>
      </p:grpSpPr>
      <p:sp>
        <p:nvSpPr>
          <p:cNvPr id="247" name="Shape 247"/>
          <p:cNvSpPr txBox="1">
            <a:spLocks noGrp="1"/>
          </p:cNvSpPr>
          <p:nvPr>
            <p:ph type="title"/>
          </p:nvPr>
        </p:nvSpPr>
        <p:spPr>
          <a:xfrm>
            <a:off x="457200" y="274647"/>
            <a:ext cx="8229600" cy="860399"/>
          </a:xfrm>
          <a:prstGeom prst="rect">
            <a:avLst/>
          </a:prstGeom>
        </p:spPr>
        <p:txBody>
          <a:bodyPr lIns="91425" tIns="91425" rIns="91425" bIns="91425" anchor="b" anchorCtr="0">
            <a:noAutofit/>
          </a:bodyPr>
          <a:lstStyle/>
          <a:p>
            <a:pPr lvl="0" rtl="0">
              <a:spcBef>
                <a:spcPts val="0"/>
              </a:spcBef>
              <a:buNone/>
            </a:pPr>
            <a:r>
              <a:rPr lang="en"/>
              <a:t>Tools</a:t>
            </a:r>
          </a:p>
        </p:txBody>
      </p:sp>
      <p:sp>
        <p:nvSpPr>
          <p:cNvPr id="248" name="Shape 248"/>
          <p:cNvSpPr txBox="1">
            <a:spLocks noGrp="1"/>
          </p:cNvSpPr>
          <p:nvPr>
            <p:ph type="body" idx="1"/>
          </p:nvPr>
        </p:nvSpPr>
        <p:spPr>
          <a:xfrm>
            <a:off x="319800" y="1264475"/>
            <a:ext cx="8504400" cy="5369699"/>
          </a:xfrm>
          <a:prstGeom prst="rect">
            <a:avLst/>
          </a:prstGeom>
        </p:spPr>
        <p:txBody>
          <a:bodyPr lIns="91425" tIns="91425" rIns="91425" bIns="91425" anchor="t" anchorCtr="0">
            <a:noAutofit/>
          </a:bodyPr>
          <a:lstStyle/>
          <a:p>
            <a:pPr rtl="0">
              <a:spcBef>
                <a:spcPts val="0"/>
              </a:spcBef>
              <a:buNone/>
            </a:pPr>
            <a:r>
              <a:rPr lang="en" sz="1600"/>
              <a:t>Google Sites</a:t>
            </a:r>
          </a:p>
          <a:p>
            <a:pPr rtl="0">
              <a:spcBef>
                <a:spcPts val="0"/>
              </a:spcBef>
              <a:buNone/>
            </a:pPr>
            <a:r>
              <a:rPr lang="en" sz="1600" u="sng">
                <a:solidFill>
                  <a:schemeClr val="hlink"/>
                </a:solidFill>
                <a:hlinkClick r:id="rId3"/>
              </a:rPr>
              <a:t>http://www.google.com/sites/overview.html</a:t>
            </a:r>
            <a:r>
              <a:rPr lang="en" sz="1600"/>
              <a:t> </a:t>
            </a:r>
          </a:p>
          <a:p>
            <a:pPr rtl="0">
              <a:spcBef>
                <a:spcPts val="0"/>
              </a:spcBef>
              <a:buNone/>
            </a:pPr>
            <a:r>
              <a:rPr lang="en" sz="1600"/>
              <a:t>NIH - Prepare Yourself for Team Science - Collaborative Agreement Template</a:t>
            </a:r>
          </a:p>
          <a:p>
            <a:pPr rtl="0">
              <a:spcBef>
                <a:spcPts val="0"/>
              </a:spcBef>
              <a:buNone/>
            </a:pPr>
            <a:r>
              <a:rPr lang="en" sz="1600" u="sng">
                <a:solidFill>
                  <a:schemeClr val="hlink"/>
                </a:solidFill>
                <a:hlinkClick r:id="rId4"/>
              </a:rPr>
              <a:t>https://ccrod.cancer.gov/confluence/display/NIHOMBUD/Collaborative+Agreement+Template</a:t>
            </a:r>
            <a:r>
              <a:rPr lang="en" sz="1600"/>
              <a:t> </a:t>
            </a:r>
          </a:p>
          <a:p>
            <a:pPr rtl="0">
              <a:spcBef>
                <a:spcPts val="0"/>
              </a:spcBef>
              <a:buNone/>
            </a:pPr>
            <a:r>
              <a:rPr lang="en" sz="1600"/>
              <a:t>Team Science Toolkit</a:t>
            </a:r>
          </a:p>
          <a:p>
            <a:pPr rtl="0">
              <a:spcBef>
                <a:spcPts val="0"/>
              </a:spcBef>
              <a:buNone/>
            </a:pPr>
            <a:r>
              <a:rPr lang="en" sz="1600" u="sng">
                <a:solidFill>
                  <a:schemeClr val="hlink"/>
                </a:solidFill>
                <a:hlinkClick r:id="rId5"/>
              </a:rPr>
              <a:t>https://www.teamsciencetoolkit.cancer.gov/Public/Home.aspx</a:t>
            </a:r>
            <a:r>
              <a:rPr lang="en" sz="1600"/>
              <a:t> </a:t>
            </a:r>
          </a:p>
          <a:p>
            <a:pPr rtl="0">
              <a:spcBef>
                <a:spcPts val="0"/>
              </a:spcBef>
              <a:buNone/>
            </a:pPr>
            <a:r>
              <a:rPr lang="en" sz="1600"/>
              <a:t>HUBzero</a:t>
            </a:r>
          </a:p>
          <a:p>
            <a:pPr rtl="0">
              <a:spcBef>
                <a:spcPts val="0"/>
              </a:spcBef>
              <a:buNone/>
            </a:pPr>
            <a:r>
              <a:rPr lang="en" sz="1600" u="sng">
                <a:solidFill>
                  <a:schemeClr val="hlink"/>
                </a:solidFill>
                <a:hlinkClick r:id="rId6"/>
              </a:rPr>
              <a:t>https://hubzero.org/</a:t>
            </a:r>
            <a:r>
              <a:rPr lang="en" sz="1600"/>
              <a:t> </a:t>
            </a:r>
          </a:p>
          <a:p>
            <a:pPr rtl="0">
              <a:spcBef>
                <a:spcPts val="0"/>
              </a:spcBef>
              <a:buNone/>
            </a:pPr>
            <a:r>
              <a:rPr lang="en" sz="1600"/>
              <a:t>Systematic Review Toolbox</a:t>
            </a:r>
          </a:p>
          <a:p>
            <a:pPr rtl="0">
              <a:spcBef>
                <a:spcPts val="0"/>
              </a:spcBef>
              <a:buNone/>
            </a:pPr>
            <a:r>
              <a:rPr lang="en" sz="1600" u="sng">
                <a:solidFill>
                  <a:schemeClr val="hlink"/>
                </a:solidFill>
                <a:hlinkClick r:id="rId7"/>
              </a:rPr>
              <a:t>http://systematicreviewtools.com/</a:t>
            </a:r>
            <a:r>
              <a:rPr lang="en" sz="1600"/>
              <a:t> </a:t>
            </a:r>
          </a:p>
          <a:p>
            <a:pPr rtl="0">
              <a:spcBef>
                <a:spcPts val="0"/>
              </a:spcBef>
              <a:buNone/>
            </a:pPr>
            <a:r>
              <a:rPr lang="en" sz="1600"/>
              <a:t>LabKey</a:t>
            </a:r>
          </a:p>
          <a:p>
            <a:pPr rtl="0">
              <a:spcBef>
                <a:spcPts val="0"/>
              </a:spcBef>
              <a:buNone/>
            </a:pPr>
            <a:r>
              <a:rPr lang="en" sz="1600" u="sng">
                <a:solidFill>
                  <a:schemeClr val="hlink"/>
                </a:solidFill>
                <a:hlinkClick r:id="rId8"/>
              </a:rPr>
              <a:t>http://www.labkey.com/</a:t>
            </a:r>
            <a:r>
              <a:rPr lang="en" sz="1600"/>
              <a:t> </a:t>
            </a:r>
          </a:p>
          <a:p>
            <a:pPr rtl="0">
              <a:spcBef>
                <a:spcPts val="0"/>
              </a:spcBef>
              <a:buNone/>
            </a:pPr>
            <a:r>
              <a:rPr lang="en" sz="1600"/>
              <a:t>REDCap</a:t>
            </a:r>
          </a:p>
          <a:p>
            <a:pPr lvl="0" rtl="0">
              <a:spcBef>
                <a:spcPts val="0"/>
              </a:spcBef>
              <a:buNone/>
            </a:pPr>
            <a:r>
              <a:rPr lang="en" sz="1600" u="sng">
                <a:solidFill>
                  <a:schemeClr val="hlink"/>
                </a:solidFill>
                <a:hlinkClick r:id="rId9"/>
              </a:rPr>
              <a:t>http://www.project-redcap.org/</a:t>
            </a:r>
            <a:r>
              <a:rPr lang="en" sz="1600"/>
              <a:t> </a:t>
            </a:r>
          </a:p>
        </p:txBody>
      </p:sp>
    </p:spTree>
  </p:cSld>
  <p:clrMapOvr>
    <a:masterClrMapping/>
  </p:clrMapOvr>
  <p:transition xmlns:p14="http://schemas.microsoft.com/office/powerpoint/2010/main" spd="slow">
    <p:cut/>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252"/>
        <p:cNvGrpSpPr/>
        <p:nvPr/>
      </p:nvGrpSpPr>
      <p:grpSpPr>
        <a:xfrm>
          <a:off x="0" y="0"/>
          <a:ext cx="0" cy="0"/>
          <a:chOff x="0" y="0"/>
          <a:chExt cx="0" cy="0"/>
        </a:xfrm>
      </p:grpSpPr>
      <p:sp>
        <p:nvSpPr>
          <p:cNvPr id="253" name="Shape 253"/>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spcBef>
                <a:spcPts val="0"/>
              </a:spcBef>
              <a:buNone/>
            </a:pPr>
            <a:r>
              <a:rPr lang="en"/>
              <a:t>Recommended Best Practices</a:t>
            </a:r>
          </a:p>
        </p:txBody>
      </p:sp>
      <p:sp>
        <p:nvSpPr>
          <p:cNvPr id="254" name="Shape 254"/>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pPr rtl="0">
              <a:spcBef>
                <a:spcPts val="0"/>
              </a:spcBef>
              <a:buNone/>
            </a:pPr>
            <a:r>
              <a:rPr lang="en" sz="2400" b="1"/>
              <a:t>For institutions / funders / supporting groups</a:t>
            </a:r>
          </a:p>
          <a:p>
            <a:pPr marL="457200" lvl="0" indent="-381000" rtl="0">
              <a:spcBef>
                <a:spcPts val="0"/>
              </a:spcBef>
              <a:buClr>
                <a:schemeClr val="dk1"/>
              </a:buClr>
              <a:buSzPct val="100000"/>
              <a:buFont typeface="Arial"/>
              <a:buChar char="●"/>
            </a:pPr>
            <a:r>
              <a:rPr lang="en" sz="2400"/>
              <a:t>Plan ahead using templates </a:t>
            </a:r>
          </a:p>
          <a:p>
            <a:pPr marL="457200" lvl="0" indent="-381000" rtl="0">
              <a:spcBef>
                <a:spcPts val="0"/>
              </a:spcBef>
              <a:buClr>
                <a:schemeClr val="dk1"/>
              </a:buClr>
              <a:buSzPct val="100000"/>
              <a:buFont typeface="Arial"/>
              <a:buChar char="●"/>
            </a:pPr>
            <a:r>
              <a:rPr lang="en" sz="2400"/>
              <a:t>Clear vision of what constitutes success</a:t>
            </a:r>
          </a:p>
          <a:p>
            <a:pPr marL="457200" lvl="0" indent="-381000" rtl="0">
              <a:spcBef>
                <a:spcPts val="0"/>
              </a:spcBef>
              <a:buClr>
                <a:schemeClr val="dk1"/>
              </a:buClr>
              <a:buSzPct val="100000"/>
              <a:buFont typeface="Arial"/>
              <a:buChar char="●"/>
            </a:pPr>
            <a:r>
              <a:rPr lang="en" sz="2400"/>
              <a:t>Assessment to track project, adjust</a:t>
            </a:r>
          </a:p>
          <a:p>
            <a:pPr marL="457200" lvl="0" indent="-381000" rtl="0">
              <a:spcBef>
                <a:spcPts val="0"/>
              </a:spcBef>
              <a:buClr>
                <a:schemeClr val="dk1"/>
              </a:buClr>
              <a:buSzPct val="100000"/>
              <a:buFont typeface="Arial"/>
              <a:buChar char="●"/>
            </a:pPr>
            <a:r>
              <a:rPr lang="en" sz="2400"/>
              <a:t>Guage team member readiness toward teams science: openness and adaptability, previous experience with collaborative projects</a:t>
            </a:r>
          </a:p>
          <a:p>
            <a:pPr marL="457200" lvl="0" indent="-381000" rtl="0">
              <a:spcBef>
                <a:spcPts val="0"/>
              </a:spcBef>
              <a:buClr>
                <a:schemeClr val="dk1"/>
              </a:buClr>
              <a:buSzPct val="100000"/>
              <a:buFont typeface="Arial"/>
              <a:buChar char="●"/>
            </a:pPr>
            <a:r>
              <a:rPr lang="en" sz="2400"/>
              <a:t>Consider combining strangers and known colleagues</a:t>
            </a:r>
          </a:p>
          <a:p>
            <a:pPr marL="457200" lvl="0" indent="-381000" rtl="0">
              <a:spcBef>
                <a:spcPts val="0"/>
              </a:spcBef>
              <a:buClr>
                <a:schemeClr val="dk1"/>
              </a:buClr>
              <a:buSzPct val="100000"/>
              <a:buFont typeface="Arial"/>
              <a:buChar char="●"/>
            </a:pPr>
            <a:r>
              <a:rPr lang="en" sz="2400"/>
              <a:t>Provide training for leaders and team members</a:t>
            </a:r>
          </a:p>
          <a:p>
            <a:pPr marL="457200" lvl="0" indent="-381000" rtl="0">
              <a:spcBef>
                <a:spcPts val="0"/>
              </a:spcBef>
              <a:buClr>
                <a:schemeClr val="dk1"/>
              </a:buClr>
              <a:buSzPct val="100000"/>
              <a:buFont typeface="Arial"/>
              <a:buChar char="●"/>
            </a:pPr>
            <a:r>
              <a:rPr lang="en" sz="2400"/>
              <a:t>Provide platform/tools for project management, communication, and discussion</a:t>
            </a:r>
          </a:p>
        </p:txBody>
      </p:sp>
    </p:spTree>
  </p:cSld>
  <p:clrMapOvr>
    <a:masterClrMapping/>
  </p:clrMapOvr>
  <p:transition xmlns:p14="http://schemas.microsoft.com/office/powerpoint/2010/main" spd="slow">
    <p:cut/>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258"/>
        <p:cNvGrpSpPr/>
        <p:nvPr/>
      </p:nvGrpSpPr>
      <p:grpSpPr>
        <a:xfrm>
          <a:off x="0" y="0"/>
          <a:ext cx="0" cy="0"/>
          <a:chOff x="0" y="0"/>
          <a:chExt cx="0" cy="0"/>
        </a:xfrm>
      </p:grpSpPr>
      <p:sp>
        <p:nvSpPr>
          <p:cNvPr id="259" name="Shape 259"/>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lvl="0" rtl="0">
              <a:spcBef>
                <a:spcPts val="0"/>
              </a:spcBef>
              <a:buNone/>
            </a:pPr>
            <a:r>
              <a:rPr lang="en"/>
              <a:t>Recommended Best Practices</a:t>
            </a:r>
          </a:p>
        </p:txBody>
      </p:sp>
      <p:sp>
        <p:nvSpPr>
          <p:cNvPr id="260" name="Shape 260"/>
          <p:cNvSpPr txBox="1">
            <a:spLocks noGrp="1"/>
          </p:cNvSpPr>
          <p:nvPr>
            <p:ph type="body" idx="1"/>
          </p:nvPr>
        </p:nvSpPr>
        <p:spPr>
          <a:xfrm>
            <a:off x="457200" y="1417650"/>
            <a:ext cx="8475899" cy="4977300"/>
          </a:xfrm>
          <a:prstGeom prst="rect">
            <a:avLst/>
          </a:prstGeom>
        </p:spPr>
        <p:txBody>
          <a:bodyPr lIns="91425" tIns="91425" rIns="91425" bIns="91425" anchor="t" anchorCtr="0">
            <a:noAutofit/>
          </a:bodyPr>
          <a:lstStyle/>
          <a:p>
            <a:pPr lvl="0" rtl="0">
              <a:spcBef>
                <a:spcPts val="0"/>
              </a:spcBef>
              <a:buNone/>
            </a:pPr>
            <a:r>
              <a:rPr lang="en" sz="2400" b="1"/>
              <a:t>For team leaders</a:t>
            </a:r>
          </a:p>
          <a:p>
            <a:pPr marL="457200" lvl="0" indent="-381000" rtl="0">
              <a:spcBef>
                <a:spcPts val="0"/>
              </a:spcBef>
              <a:buClr>
                <a:schemeClr val="dk1"/>
              </a:buClr>
              <a:buSzPct val="100000"/>
              <a:buFont typeface="Arial"/>
              <a:buChar char="●"/>
            </a:pPr>
            <a:r>
              <a:rPr lang="en" sz="2400"/>
              <a:t>Communicate with open, enthusiastic, inclusive approach</a:t>
            </a:r>
          </a:p>
          <a:p>
            <a:pPr marL="457200" lvl="0" indent="-381000" rtl="0">
              <a:spcBef>
                <a:spcPts val="0"/>
              </a:spcBef>
              <a:buClr>
                <a:schemeClr val="dk1"/>
              </a:buClr>
              <a:buSzPct val="100000"/>
              <a:buFont typeface="Arial"/>
              <a:buChar char="●"/>
            </a:pPr>
            <a:r>
              <a:rPr lang="en" sz="2400"/>
              <a:t>Set regular meeting times</a:t>
            </a:r>
          </a:p>
          <a:p>
            <a:pPr marL="457200" lvl="0" indent="-381000" rtl="0">
              <a:spcBef>
                <a:spcPts val="0"/>
              </a:spcBef>
              <a:buClr>
                <a:schemeClr val="dk1"/>
              </a:buClr>
              <a:buSzPct val="100000"/>
              <a:buFont typeface="Arial"/>
              <a:buChar char="●"/>
            </a:pPr>
            <a:r>
              <a:rPr lang="en" sz="2400"/>
              <a:t>Provide opportunities for f2f meetings to build community</a:t>
            </a:r>
          </a:p>
          <a:p>
            <a:pPr marL="457200" lvl="0" indent="-381000" rtl="0">
              <a:spcBef>
                <a:spcPts val="0"/>
              </a:spcBef>
              <a:buClr>
                <a:schemeClr val="dk1"/>
              </a:buClr>
              <a:buSzPct val="100000"/>
              <a:buFont typeface="Arial"/>
              <a:buChar char="●"/>
            </a:pPr>
            <a:r>
              <a:rPr lang="en" sz="2400"/>
              <a:t>Utilize centralized planning and production platform</a:t>
            </a:r>
          </a:p>
          <a:p>
            <a:pPr marL="457200" lvl="0" indent="-381000" rtl="0">
              <a:spcBef>
                <a:spcPts val="0"/>
              </a:spcBef>
              <a:buClr>
                <a:schemeClr val="dk1"/>
              </a:buClr>
              <a:buSzPct val="100000"/>
              <a:buFont typeface="Arial"/>
              <a:buChar char="●"/>
            </a:pPr>
            <a:r>
              <a:rPr lang="en" sz="2400"/>
              <a:t>Plan ahead with team using templates </a:t>
            </a:r>
          </a:p>
          <a:p>
            <a:pPr marL="457200" lvl="0" indent="-381000" rtl="0">
              <a:spcBef>
                <a:spcPts val="0"/>
              </a:spcBef>
              <a:buClr>
                <a:schemeClr val="dk1"/>
              </a:buClr>
              <a:buSzPct val="100000"/>
              <a:buFont typeface="Arial"/>
              <a:buChar char="●"/>
            </a:pPr>
            <a:r>
              <a:rPr lang="en" sz="2400"/>
              <a:t>Designate roles and responsibilities - when changes, communicate to all along with changed expectations</a:t>
            </a:r>
          </a:p>
          <a:p>
            <a:pPr marL="457200" lvl="0" indent="-381000" rtl="0">
              <a:spcBef>
                <a:spcPts val="0"/>
              </a:spcBef>
              <a:buClr>
                <a:schemeClr val="dk1"/>
              </a:buClr>
              <a:buSzPct val="100000"/>
              <a:buFont typeface="Arial"/>
              <a:buChar char="●"/>
            </a:pPr>
            <a:r>
              <a:rPr lang="en" sz="2400"/>
              <a:t>Encourage open, frequent, explicit communication</a:t>
            </a:r>
          </a:p>
          <a:p>
            <a:pPr marL="914400" lvl="1" indent="-381000" rtl="0">
              <a:spcBef>
                <a:spcPts val="0"/>
              </a:spcBef>
              <a:buClr>
                <a:schemeClr val="dk1"/>
              </a:buClr>
              <a:buSzPct val="100000"/>
              <a:buFont typeface="Courier New"/>
              <a:buChar char="o"/>
            </a:pPr>
            <a:r>
              <a:rPr lang="en" sz="2400"/>
              <a:t>Decisions - reinforce group decisions for consistency</a:t>
            </a:r>
          </a:p>
          <a:p>
            <a:pPr marL="457200" lvl="0" indent="-381000" rtl="0">
              <a:spcBef>
                <a:spcPts val="0"/>
              </a:spcBef>
              <a:buClr>
                <a:schemeClr val="dk1"/>
              </a:buClr>
              <a:buSzPct val="100000"/>
              <a:buFont typeface="Arial"/>
              <a:buChar char="●"/>
            </a:pPr>
            <a:r>
              <a:rPr lang="en" sz="2400"/>
              <a:t>Address conflicts and work through to resolution</a:t>
            </a:r>
          </a:p>
        </p:txBody>
      </p:sp>
    </p:spTree>
  </p:cSld>
  <p:clrMapOvr>
    <a:masterClrMapping/>
  </p:clrMapOvr>
  <p:transition xmlns:p14="http://schemas.microsoft.com/office/powerpoint/2010/main" spd="slow">
    <p:cut/>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264"/>
        <p:cNvGrpSpPr/>
        <p:nvPr/>
      </p:nvGrpSpPr>
      <p:grpSpPr>
        <a:xfrm>
          <a:off x="0" y="0"/>
          <a:ext cx="0" cy="0"/>
          <a:chOff x="0" y="0"/>
          <a:chExt cx="0" cy="0"/>
        </a:xfrm>
      </p:grpSpPr>
      <p:sp>
        <p:nvSpPr>
          <p:cNvPr id="265" name="Shape 265"/>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lvl="0" rtl="0">
              <a:spcBef>
                <a:spcPts val="0"/>
              </a:spcBef>
              <a:buNone/>
            </a:pPr>
            <a:r>
              <a:rPr lang="en"/>
              <a:t>Recommended Best Practices</a:t>
            </a:r>
          </a:p>
        </p:txBody>
      </p:sp>
      <p:sp>
        <p:nvSpPr>
          <p:cNvPr id="266" name="Shape 266"/>
          <p:cNvSpPr txBox="1">
            <a:spLocks noGrp="1"/>
          </p:cNvSpPr>
          <p:nvPr>
            <p:ph type="body" idx="1"/>
          </p:nvPr>
        </p:nvSpPr>
        <p:spPr>
          <a:xfrm>
            <a:off x="457200" y="1600200"/>
            <a:ext cx="8229600" cy="4237200"/>
          </a:xfrm>
          <a:prstGeom prst="rect">
            <a:avLst/>
          </a:prstGeom>
        </p:spPr>
        <p:txBody>
          <a:bodyPr lIns="91425" tIns="91425" rIns="91425" bIns="91425" anchor="t" anchorCtr="0">
            <a:noAutofit/>
          </a:bodyPr>
          <a:lstStyle/>
          <a:p>
            <a:pPr lvl="0" rtl="0">
              <a:spcBef>
                <a:spcPts val="0"/>
              </a:spcBef>
              <a:buNone/>
            </a:pPr>
            <a:r>
              <a:rPr lang="en" sz="2400" b="1"/>
              <a:t>For individual team members</a:t>
            </a:r>
          </a:p>
          <a:p>
            <a:pPr marL="457200" lvl="0" indent="-381000" rtl="0">
              <a:spcBef>
                <a:spcPts val="0"/>
              </a:spcBef>
              <a:buClr>
                <a:schemeClr val="dk1"/>
              </a:buClr>
              <a:buSzPct val="100000"/>
              <a:buFont typeface="Arial"/>
              <a:buChar char="●"/>
            </a:pPr>
            <a:r>
              <a:rPr lang="en" sz="2400"/>
              <a:t>Attitudes: openness, adaptability, willingness to devote substantial time to learning and participating, egalitarian values </a:t>
            </a:r>
          </a:p>
          <a:p>
            <a:pPr marL="457200" lvl="0" indent="-381000" rtl="0">
              <a:spcBef>
                <a:spcPts val="0"/>
              </a:spcBef>
              <a:buClr>
                <a:schemeClr val="dk1"/>
              </a:buClr>
              <a:buSzPct val="100000"/>
              <a:buFont typeface="Arial"/>
              <a:buChar char="●"/>
            </a:pPr>
            <a:r>
              <a:rPr lang="en" sz="2400"/>
              <a:t>Commit time needed</a:t>
            </a:r>
          </a:p>
          <a:p>
            <a:pPr marL="457200" lvl="0" indent="-381000" rtl="0">
              <a:spcBef>
                <a:spcPts val="0"/>
              </a:spcBef>
              <a:buClr>
                <a:schemeClr val="dk1"/>
              </a:buClr>
              <a:buSzPct val="100000"/>
              <a:buFont typeface="Arial"/>
              <a:buChar char="●"/>
            </a:pPr>
            <a:r>
              <a:rPr lang="en" sz="2400"/>
              <a:t>Active participation in meetings, planning, and tasks</a:t>
            </a:r>
          </a:p>
          <a:p>
            <a:pPr marL="457200" lvl="0" indent="-381000" rtl="0">
              <a:spcBef>
                <a:spcPts val="0"/>
              </a:spcBef>
              <a:buClr>
                <a:schemeClr val="dk1"/>
              </a:buClr>
              <a:buSzPct val="100000"/>
              <a:buFont typeface="Arial"/>
              <a:buChar char="●"/>
            </a:pPr>
            <a:r>
              <a:rPr lang="en" sz="2400"/>
              <a:t>Keep up with progress and activities</a:t>
            </a:r>
          </a:p>
          <a:p>
            <a:pPr marL="457200" lvl="0" indent="-381000" rtl="0">
              <a:spcBef>
                <a:spcPts val="0"/>
              </a:spcBef>
              <a:buClr>
                <a:schemeClr val="dk1"/>
              </a:buClr>
              <a:buSzPct val="100000"/>
              <a:buFont typeface="Arial"/>
              <a:buChar char="●"/>
            </a:pPr>
            <a:r>
              <a:rPr lang="en" sz="2400"/>
              <a:t>Communicate openly, with empathy, explicitly, and often </a:t>
            </a:r>
          </a:p>
          <a:p>
            <a:pPr marL="457200" lvl="0" indent="-381000" rtl="0">
              <a:spcBef>
                <a:spcPts val="0"/>
              </a:spcBef>
              <a:buClr>
                <a:schemeClr val="dk1"/>
              </a:buClr>
              <a:buSzPct val="100000"/>
              <a:buFont typeface="Arial"/>
              <a:buChar char="●"/>
            </a:pPr>
            <a:r>
              <a:rPr lang="en" sz="2400"/>
              <a:t>Willingness to address conflicts and work to resolution</a:t>
            </a:r>
          </a:p>
        </p:txBody>
      </p:sp>
    </p:spTree>
  </p:cSld>
  <p:clrMapOvr>
    <a:masterClrMapping/>
  </p:clrMapOvr>
  <p:transition xmlns:p14="http://schemas.microsoft.com/office/powerpoint/2010/main" spd="slow">
    <p:cut/>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270"/>
        <p:cNvGrpSpPr/>
        <p:nvPr/>
      </p:nvGrpSpPr>
      <p:grpSpPr>
        <a:xfrm>
          <a:off x="0" y="0"/>
          <a:ext cx="0" cy="0"/>
          <a:chOff x="0" y="0"/>
          <a:chExt cx="0" cy="0"/>
        </a:xfrm>
      </p:grpSpPr>
      <p:pic>
        <p:nvPicPr>
          <p:cNvPr id="271" name="Shape 271"/>
          <p:cNvPicPr preferRelativeResize="0"/>
          <p:nvPr/>
        </p:nvPicPr>
        <p:blipFill>
          <a:blip r:embed="rId3">
            <a:alphaModFix/>
          </a:blip>
          <a:stretch>
            <a:fillRect/>
          </a:stretch>
        </p:blipFill>
        <p:spPr>
          <a:xfrm>
            <a:off x="1829712" y="315350"/>
            <a:ext cx="5484574" cy="3427850"/>
          </a:xfrm>
          <a:prstGeom prst="rect">
            <a:avLst/>
          </a:prstGeom>
          <a:noFill/>
          <a:ln>
            <a:noFill/>
          </a:ln>
        </p:spPr>
      </p:pic>
      <p:sp>
        <p:nvSpPr>
          <p:cNvPr id="272" name="Shape 272"/>
          <p:cNvSpPr txBox="1"/>
          <p:nvPr/>
        </p:nvSpPr>
        <p:spPr>
          <a:xfrm>
            <a:off x="553225" y="4667800"/>
            <a:ext cx="8261100" cy="1971300"/>
          </a:xfrm>
          <a:prstGeom prst="rect">
            <a:avLst/>
          </a:prstGeom>
          <a:noFill/>
          <a:ln>
            <a:noFill/>
          </a:ln>
        </p:spPr>
        <p:txBody>
          <a:bodyPr lIns="91425" tIns="91425" rIns="91425" bIns="91425" anchor="ctr" anchorCtr="0">
            <a:noAutofit/>
          </a:bodyPr>
          <a:lstStyle/>
          <a:p>
            <a:pPr lvl="0" rtl="0">
              <a:lnSpc>
                <a:spcPct val="120000"/>
              </a:lnSpc>
              <a:spcBef>
                <a:spcPts val="500"/>
              </a:spcBef>
              <a:buNone/>
            </a:pPr>
            <a:r>
              <a:rPr lang="en" sz="2000" b="1">
                <a:solidFill>
                  <a:schemeClr val="dk1"/>
                </a:solidFill>
                <a:latin typeface="Calibri"/>
                <a:ea typeface="Calibri"/>
                <a:cs typeface="Calibri"/>
                <a:sym typeface="Calibri"/>
              </a:rPr>
              <a:t>Authors</a:t>
            </a:r>
            <a:r>
              <a:rPr lang="en" sz="2000">
                <a:solidFill>
                  <a:schemeClr val="dk1"/>
                </a:solidFill>
                <a:latin typeface="Calibri"/>
                <a:ea typeface="Calibri"/>
                <a:cs typeface="Calibri"/>
                <a:sym typeface="Calibri"/>
              </a:rPr>
              <a:t>:</a:t>
            </a:r>
          </a:p>
          <a:p>
            <a:pPr lvl="0" rtl="0">
              <a:lnSpc>
                <a:spcPct val="120000"/>
              </a:lnSpc>
              <a:spcBef>
                <a:spcPts val="500"/>
              </a:spcBef>
              <a:buNone/>
            </a:pPr>
            <a:r>
              <a:rPr lang="en" sz="2000">
                <a:solidFill>
                  <a:schemeClr val="dk1"/>
                </a:solidFill>
                <a:latin typeface="Calibri"/>
                <a:ea typeface="Calibri"/>
                <a:cs typeface="Calibri"/>
                <a:sym typeface="Calibri"/>
              </a:rPr>
              <a:t>Virginia Pannabecker, Carolyn Dennison, Alison Farrell, Genevieve Gore, Assako Holyoke (SR Team Leader), Viola Machel, Christine Marton, Kelly O’Brien, Stephanie Swanberg, Mindy Thuna</a:t>
            </a:r>
          </a:p>
          <a:p>
            <a:pPr lvl="0" rtl="0">
              <a:lnSpc>
                <a:spcPct val="120000"/>
              </a:lnSpc>
              <a:spcBef>
                <a:spcPts val="500"/>
              </a:spcBef>
              <a:buNone/>
            </a:pPr>
            <a:r>
              <a:rPr lang="en" sz="2000">
                <a:solidFill>
                  <a:schemeClr val="dk1"/>
                </a:solidFill>
                <a:latin typeface="Calibri"/>
                <a:ea typeface="Calibri"/>
                <a:cs typeface="Calibri"/>
                <a:sym typeface="Calibri"/>
              </a:rPr>
              <a:t> 									</a:t>
            </a:r>
          </a:p>
        </p:txBody>
      </p:sp>
      <p:sp>
        <p:nvSpPr>
          <p:cNvPr id="273" name="Shape 273"/>
          <p:cNvSpPr txBox="1"/>
          <p:nvPr/>
        </p:nvSpPr>
        <p:spPr>
          <a:xfrm>
            <a:off x="1829725" y="3682100"/>
            <a:ext cx="5708099" cy="752999"/>
          </a:xfrm>
          <a:prstGeom prst="rect">
            <a:avLst/>
          </a:prstGeom>
          <a:noFill/>
          <a:ln>
            <a:noFill/>
          </a:ln>
        </p:spPr>
        <p:txBody>
          <a:bodyPr lIns="91425" tIns="91425" rIns="91425" bIns="91425" anchor="ctr" anchorCtr="0">
            <a:noAutofit/>
          </a:bodyPr>
          <a:lstStyle/>
          <a:p>
            <a:pPr algn="ctr" rtl="0">
              <a:spcBef>
                <a:spcPts val="0"/>
              </a:spcBef>
              <a:buNone/>
            </a:pPr>
            <a:r>
              <a:rPr lang="en" b="1"/>
              <a:t>Presentation Contact for questions:</a:t>
            </a:r>
          </a:p>
          <a:p>
            <a:pPr algn="ctr">
              <a:spcBef>
                <a:spcPts val="0"/>
              </a:spcBef>
              <a:buNone/>
            </a:pPr>
            <a:r>
              <a:rPr lang="en" b="1"/>
              <a:t>Virginia Pannabecker, </a:t>
            </a:r>
            <a:r>
              <a:rPr lang="en" b="1" u="sng">
                <a:solidFill>
                  <a:schemeClr val="hlink"/>
                </a:solidFill>
                <a:hlinkClick r:id="rId4"/>
              </a:rPr>
              <a:t>GinnyP@vt.edu</a:t>
            </a:r>
            <a:r>
              <a:rPr lang="en" b="1"/>
              <a:t> </a:t>
            </a:r>
          </a:p>
        </p:txBody>
      </p:sp>
    </p:spTree>
  </p:cSld>
  <p:clrMapOvr>
    <a:masterClrMapping/>
  </p:clrMapOvr>
  <p:transition xmlns:p14="http://schemas.microsoft.com/office/powerpoint/2010/mai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48"/>
        <p:cNvGrpSpPr/>
        <p:nvPr/>
      </p:nvGrpSpPr>
      <p:grpSpPr>
        <a:xfrm>
          <a:off x="0" y="0"/>
          <a:ext cx="0" cy="0"/>
          <a:chOff x="0" y="0"/>
          <a:chExt cx="0" cy="0"/>
        </a:xfrm>
      </p:grpSpPr>
      <p:sp>
        <p:nvSpPr>
          <p:cNvPr id="49" name="Shape 49"/>
          <p:cNvSpPr txBox="1">
            <a:spLocks noGrp="1"/>
          </p:cNvSpPr>
          <p:nvPr>
            <p:ph type="title"/>
          </p:nvPr>
        </p:nvSpPr>
        <p:spPr>
          <a:xfrm>
            <a:off x="457200" y="274647"/>
            <a:ext cx="8229600" cy="925800"/>
          </a:xfrm>
          <a:prstGeom prst="rect">
            <a:avLst/>
          </a:prstGeom>
        </p:spPr>
        <p:txBody>
          <a:bodyPr lIns="91425" tIns="91425" rIns="91425" bIns="91425" anchor="b" anchorCtr="0">
            <a:noAutofit/>
          </a:bodyPr>
          <a:lstStyle/>
          <a:p>
            <a:pPr lvl="0" rtl="0">
              <a:spcBef>
                <a:spcPts val="0"/>
              </a:spcBef>
              <a:buNone/>
            </a:pPr>
            <a:r>
              <a:rPr lang="en"/>
              <a:t>Benefits</a:t>
            </a:r>
          </a:p>
        </p:txBody>
      </p:sp>
      <p:sp>
        <p:nvSpPr>
          <p:cNvPr id="50" name="Shape 50"/>
          <p:cNvSpPr txBox="1">
            <a:spLocks noGrp="1"/>
          </p:cNvSpPr>
          <p:nvPr>
            <p:ph type="body" idx="1"/>
          </p:nvPr>
        </p:nvSpPr>
        <p:spPr>
          <a:xfrm>
            <a:off x="273100" y="1350175"/>
            <a:ext cx="4240200" cy="1470299"/>
          </a:xfrm>
          <a:prstGeom prst="rect">
            <a:avLst/>
          </a:prstGeom>
        </p:spPr>
        <p:txBody>
          <a:bodyPr lIns="91425" tIns="91425" rIns="91425" bIns="91425" anchor="ctr" anchorCtr="0">
            <a:noAutofit/>
          </a:bodyPr>
          <a:lstStyle/>
          <a:p>
            <a:pPr algn="ctr" rtl="0">
              <a:spcBef>
                <a:spcPts val="0"/>
              </a:spcBef>
              <a:buNone/>
            </a:pPr>
            <a:r>
              <a:rPr lang="en" sz="2200" b="1"/>
              <a:t>Our Project</a:t>
            </a:r>
          </a:p>
          <a:p>
            <a:pPr algn="ctr" rtl="0">
              <a:spcBef>
                <a:spcPts val="0"/>
              </a:spcBef>
              <a:buNone/>
            </a:pPr>
            <a:r>
              <a:rPr lang="en" sz="2200"/>
              <a:t>Systematic Review on:</a:t>
            </a:r>
          </a:p>
          <a:p>
            <a:pPr lvl="0" algn="ctr" rtl="0">
              <a:spcBef>
                <a:spcPts val="0"/>
              </a:spcBef>
              <a:buNone/>
            </a:pPr>
            <a:r>
              <a:rPr lang="en" sz="2200"/>
              <a:t>Effective Library Instruction for EBP Health Sciences Education</a:t>
            </a:r>
          </a:p>
        </p:txBody>
      </p:sp>
      <p:pic>
        <p:nvPicPr>
          <p:cNvPr id="51" name="Shape 51"/>
          <p:cNvPicPr preferRelativeResize="0"/>
          <p:nvPr/>
        </p:nvPicPr>
        <p:blipFill>
          <a:blip r:embed="rId3">
            <a:alphaModFix/>
          </a:blip>
          <a:stretch>
            <a:fillRect/>
          </a:stretch>
        </p:blipFill>
        <p:spPr>
          <a:xfrm>
            <a:off x="559625" y="3104500"/>
            <a:ext cx="3667125" cy="2476500"/>
          </a:xfrm>
          <a:prstGeom prst="rect">
            <a:avLst/>
          </a:prstGeom>
          <a:noFill/>
          <a:ln>
            <a:noFill/>
          </a:ln>
        </p:spPr>
      </p:pic>
      <p:sp>
        <p:nvSpPr>
          <p:cNvPr id="52" name="Shape 52"/>
          <p:cNvSpPr txBox="1">
            <a:spLocks noGrp="1"/>
          </p:cNvSpPr>
          <p:nvPr>
            <p:ph type="body" idx="2"/>
          </p:nvPr>
        </p:nvSpPr>
        <p:spPr>
          <a:xfrm>
            <a:off x="4758250" y="1122725"/>
            <a:ext cx="4240200" cy="652500"/>
          </a:xfrm>
          <a:prstGeom prst="rect">
            <a:avLst/>
          </a:prstGeom>
        </p:spPr>
        <p:txBody>
          <a:bodyPr lIns="91425" tIns="91425" rIns="91425" bIns="91425" anchor="ctr" anchorCtr="0">
            <a:noAutofit/>
          </a:bodyPr>
          <a:lstStyle/>
          <a:p>
            <a:pPr lvl="0" algn="ctr" rtl="0">
              <a:spcBef>
                <a:spcPts val="0"/>
              </a:spcBef>
              <a:buNone/>
            </a:pPr>
            <a:r>
              <a:rPr lang="en" sz="2200" b="1"/>
              <a:t>Our Team Experience</a:t>
            </a:r>
          </a:p>
        </p:txBody>
      </p:sp>
      <p:sp>
        <p:nvSpPr>
          <p:cNvPr id="53" name="Shape 53"/>
          <p:cNvSpPr/>
          <p:nvPr/>
        </p:nvSpPr>
        <p:spPr>
          <a:xfrm>
            <a:off x="5243050" y="1856700"/>
            <a:ext cx="3270599" cy="4488899"/>
          </a:xfrm>
          <a:prstGeom prst="roundRect">
            <a:avLst>
              <a:gd name="adj" fmla="val 16667"/>
            </a:avLst>
          </a:prstGeom>
          <a:solidFill>
            <a:schemeClr val="accent1"/>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algn="ctr" rtl="0">
              <a:spcBef>
                <a:spcPts val="0"/>
              </a:spcBef>
              <a:buNone/>
            </a:pPr>
            <a:r>
              <a:rPr lang="en" sz="2400">
                <a:solidFill>
                  <a:srgbClr val="FFFFFF"/>
                </a:solidFill>
              </a:rPr>
              <a:t>New Perspectives</a:t>
            </a:r>
          </a:p>
          <a:p>
            <a:pPr algn="ctr" rtl="0">
              <a:spcBef>
                <a:spcPts val="0"/>
              </a:spcBef>
              <a:buNone/>
            </a:pPr>
            <a:endParaRPr sz="2400">
              <a:solidFill>
                <a:srgbClr val="FFFFFF"/>
              </a:solidFill>
            </a:endParaRPr>
          </a:p>
          <a:p>
            <a:pPr algn="ctr" rtl="0">
              <a:spcBef>
                <a:spcPts val="0"/>
              </a:spcBef>
              <a:buNone/>
            </a:pPr>
            <a:r>
              <a:rPr lang="en" sz="2400">
                <a:solidFill>
                  <a:srgbClr val="FFFFFF"/>
                </a:solidFill>
              </a:rPr>
              <a:t>International Networking</a:t>
            </a:r>
          </a:p>
          <a:p>
            <a:pPr algn="ctr" rtl="0">
              <a:spcBef>
                <a:spcPts val="0"/>
              </a:spcBef>
              <a:buNone/>
            </a:pPr>
            <a:endParaRPr sz="2400">
              <a:solidFill>
                <a:srgbClr val="FFFFFF"/>
              </a:solidFill>
            </a:endParaRPr>
          </a:p>
          <a:p>
            <a:pPr algn="ctr" rtl="0">
              <a:spcBef>
                <a:spcPts val="0"/>
              </a:spcBef>
              <a:buNone/>
            </a:pPr>
            <a:r>
              <a:rPr lang="en" sz="2400">
                <a:solidFill>
                  <a:srgbClr val="FFFFFF"/>
                </a:solidFill>
              </a:rPr>
              <a:t>SR Experience</a:t>
            </a:r>
          </a:p>
          <a:p>
            <a:pPr algn="ctr" rtl="0">
              <a:spcBef>
                <a:spcPts val="0"/>
              </a:spcBef>
              <a:buNone/>
            </a:pPr>
            <a:endParaRPr sz="2400">
              <a:solidFill>
                <a:srgbClr val="FFFFFF"/>
              </a:solidFill>
            </a:endParaRPr>
          </a:p>
          <a:p>
            <a:pPr algn="ctr" rtl="0">
              <a:spcBef>
                <a:spcPts val="0"/>
              </a:spcBef>
              <a:buNone/>
            </a:pPr>
            <a:r>
              <a:rPr lang="en" sz="2400">
                <a:solidFill>
                  <a:srgbClr val="FFFFFF"/>
                </a:solidFill>
              </a:rPr>
              <a:t>Build Technical Skills</a:t>
            </a:r>
          </a:p>
          <a:p>
            <a:pPr algn="ctr" rtl="0">
              <a:spcBef>
                <a:spcPts val="0"/>
              </a:spcBef>
              <a:buNone/>
            </a:pPr>
            <a:endParaRPr sz="2400">
              <a:solidFill>
                <a:srgbClr val="FFFFFF"/>
              </a:solidFill>
            </a:endParaRPr>
          </a:p>
          <a:p>
            <a:pPr algn="ctr">
              <a:spcBef>
                <a:spcPts val="0"/>
              </a:spcBef>
              <a:buNone/>
            </a:pPr>
            <a:r>
              <a:rPr lang="en" sz="2400">
                <a:solidFill>
                  <a:srgbClr val="FFFFFF"/>
                </a:solidFill>
              </a:rPr>
              <a:t>Publication Opportunities</a:t>
            </a:r>
          </a:p>
        </p:txBody>
      </p:sp>
    </p:spTree>
  </p:cSld>
  <p:clrMapOvr>
    <a:masterClrMapping/>
  </p:clrMapOvr>
  <p:transition xmlns:p14="http://schemas.microsoft.com/office/powerpoint/2010/mai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57"/>
        <p:cNvGrpSpPr/>
        <p:nvPr/>
      </p:nvGrpSpPr>
      <p:grpSpPr>
        <a:xfrm>
          <a:off x="0" y="0"/>
          <a:ext cx="0" cy="0"/>
          <a:chOff x="0" y="0"/>
          <a:chExt cx="0" cy="0"/>
        </a:xfrm>
      </p:grpSpPr>
      <p:pic>
        <p:nvPicPr>
          <p:cNvPr id="58" name="Shape 58"/>
          <p:cNvPicPr preferRelativeResize="0"/>
          <p:nvPr/>
        </p:nvPicPr>
        <p:blipFill>
          <a:blip r:embed="rId3">
            <a:alphaModFix/>
          </a:blip>
          <a:stretch>
            <a:fillRect/>
          </a:stretch>
        </p:blipFill>
        <p:spPr>
          <a:xfrm>
            <a:off x="0" y="0"/>
            <a:ext cx="9144000" cy="6858000"/>
          </a:xfrm>
          <a:prstGeom prst="rect">
            <a:avLst/>
          </a:prstGeom>
          <a:noFill/>
          <a:ln>
            <a:noFill/>
          </a:ln>
        </p:spPr>
      </p:pic>
      <p:sp>
        <p:nvSpPr>
          <p:cNvPr id="59" name="Shape 59"/>
          <p:cNvSpPr txBox="1">
            <a:spLocks noGrp="1"/>
          </p:cNvSpPr>
          <p:nvPr>
            <p:ph type="title"/>
          </p:nvPr>
        </p:nvSpPr>
        <p:spPr>
          <a:xfrm>
            <a:off x="457200" y="274644"/>
            <a:ext cx="8229600" cy="651899"/>
          </a:xfrm>
          <a:prstGeom prst="rect">
            <a:avLst/>
          </a:prstGeom>
        </p:spPr>
        <p:txBody>
          <a:bodyPr lIns="91425" tIns="91425" rIns="91425" bIns="91425" anchor="b" anchorCtr="0">
            <a:noAutofit/>
          </a:bodyPr>
          <a:lstStyle/>
          <a:p>
            <a:pPr lvl="0" rtl="0">
              <a:spcBef>
                <a:spcPts val="0"/>
              </a:spcBef>
              <a:buNone/>
            </a:pPr>
            <a:r>
              <a:rPr lang="en">
                <a:solidFill>
                  <a:srgbClr val="FFFFFF"/>
                </a:solidFill>
              </a:rPr>
              <a:t>SR Project Specific Challenges</a:t>
            </a:r>
          </a:p>
        </p:txBody>
      </p:sp>
      <p:sp>
        <p:nvSpPr>
          <p:cNvPr id="60" name="Shape 60"/>
          <p:cNvSpPr/>
          <p:nvPr/>
        </p:nvSpPr>
        <p:spPr>
          <a:xfrm>
            <a:off x="2436450" y="1345500"/>
            <a:ext cx="4271099" cy="4319400"/>
          </a:xfrm>
          <a:prstGeom prst="roundRect">
            <a:avLst>
              <a:gd name="adj" fmla="val 16667"/>
            </a:avLst>
          </a:prstGeom>
          <a:solidFill>
            <a:srgbClr val="CFE2F3">
              <a:alpha val="88850"/>
            </a:srgbClr>
          </a:solidFill>
          <a:ln w="19050" cap="flat">
            <a:solidFill>
              <a:srgbClr val="CFE2F3"/>
            </a:solidFill>
            <a:prstDash val="solid"/>
            <a:round/>
            <a:headEnd type="none" w="med" len="med"/>
            <a:tailEnd type="none" w="med" len="med"/>
          </a:ln>
        </p:spPr>
        <p:txBody>
          <a:bodyPr lIns="91425" tIns="91425" rIns="91425" bIns="91425" anchor="ctr" anchorCtr="0">
            <a:noAutofit/>
          </a:bodyPr>
          <a:lstStyle/>
          <a:p>
            <a:pPr marL="457200" lvl="0" indent="-381000" rtl="0">
              <a:spcBef>
                <a:spcPts val="600"/>
              </a:spcBef>
              <a:buClr>
                <a:schemeClr val="dk1"/>
              </a:buClr>
              <a:buSzPct val="100000"/>
              <a:buFont typeface="Arial"/>
              <a:buChar char="●"/>
            </a:pPr>
            <a:r>
              <a:rPr lang="en" sz="2400">
                <a:solidFill>
                  <a:schemeClr val="dk1"/>
                </a:solidFill>
              </a:rPr>
              <a:t>Ambiguity of concepts</a:t>
            </a:r>
          </a:p>
          <a:p>
            <a:pPr marL="457200" lvl="0" indent="-381000" rtl="0">
              <a:spcBef>
                <a:spcPts val="600"/>
              </a:spcBef>
              <a:buClr>
                <a:schemeClr val="dk1"/>
              </a:buClr>
              <a:buSzPct val="100000"/>
              <a:buFont typeface="Arial"/>
              <a:buChar char="●"/>
            </a:pPr>
            <a:r>
              <a:rPr lang="en" sz="2400">
                <a:solidFill>
                  <a:schemeClr val="dk1"/>
                </a:solidFill>
              </a:rPr>
              <a:t>Duplicate citations</a:t>
            </a:r>
          </a:p>
          <a:p>
            <a:pPr marL="457200" lvl="0" indent="-381000" rtl="0">
              <a:spcBef>
                <a:spcPts val="600"/>
              </a:spcBef>
              <a:buClr>
                <a:schemeClr val="dk1"/>
              </a:buClr>
              <a:buSzPct val="100000"/>
              <a:buFont typeface="Arial"/>
              <a:buChar char="●"/>
            </a:pPr>
            <a:r>
              <a:rPr lang="en" sz="2400">
                <a:solidFill>
                  <a:schemeClr val="dk1"/>
                </a:solidFill>
              </a:rPr>
              <a:t>Lack of abstracts</a:t>
            </a:r>
          </a:p>
          <a:p>
            <a:pPr marL="457200" lvl="0" indent="-381000" rtl="0">
              <a:spcBef>
                <a:spcPts val="600"/>
              </a:spcBef>
              <a:buClr>
                <a:schemeClr val="dk1"/>
              </a:buClr>
              <a:buSzPct val="100000"/>
              <a:buFont typeface="Arial"/>
              <a:buChar char="●"/>
            </a:pPr>
            <a:r>
              <a:rPr lang="en" sz="2400">
                <a:solidFill>
                  <a:schemeClr val="dk1"/>
                </a:solidFill>
              </a:rPr>
              <a:t>Varied Educational Interventions </a:t>
            </a:r>
          </a:p>
          <a:p>
            <a:pPr marL="457200" lvl="0" indent="-381000" rtl="0">
              <a:spcBef>
                <a:spcPts val="600"/>
              </a:spcBef>
              <a:buClr>
                <a:schemeClr val="dk1"/>
              </a:buClr>
              <a:buSzPct val="100000"/>
              <a:buFont typeface="Arial"/>
              <a:buChar char="●"/>
            </a:pPr>
            <a:r>
              <a:rPr lang="en" sz="2400">
                <a:solidFill>
                  <a:schemeClr val="dk1"/>
                </a:solidFill>
              </a:rPr>
              <a:t>Copyright questions</a:t>
            </a:r>
          </a:p>
        </p:txBody>
      </p:sp>
    </p:spTree>
  </p:cSld>
  <p:clrMapOvr>
    <a:masterClrMapping/>
  </p:clrMapOvr>
  <p:transition xmlns:p14="http://schemas.microsoft.com/office/powerpoint/2010/mai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pic>
        <p:nvPicPr>
          <p:cNvPr id="65" name="Shape 65"/>
          <p:cNvPicPr preferRelativeResize="0"/>
          <p:nvPr/>
        </p:nvPicPr>
        <p:blipFill>
          <a:blip r:embed="rId3">
            <a:alphaModFix/>
          </a:blip>
          <a:stretch>
            <a:fillRect/>
          </a:stretch>
        </p:blipFill>
        <p:spPr>
          <a:xfrm>
            <a:off x="4193251" y="4253000"/>
            <a:ext cx="4436350" cy="2286574"/>
          </a:xfrm>
          <a:prstGeom prst="rect">
            <a:avLst/>
          </a:prstGeom>
          <a:noFill/>
          <a:ln>
            <a:noFill/>
          </a:ln>
        </p:spPr>
      </p:pic>
      <p:sp>
        <p:nvSpPr>
          <p:cNvPr id="66" name="Shape 66"/>
          <p:cNvSpPr txBox="1">
            <a:spLocks noGrp="1"/>
          </p:cNvSpPr>
          <p:nvPr>
            <p:ph type="title"/>
          </p:nvPr>
        </p:nvSpPr>
        <p:spPr>
          <a:xfrm>
            <a:off x="286312" y="195172"/>
            <a:ext cx="8229600" cy="859799"/>
          </a:xfrm>
          <a:prstGeom prst="rect">
            <a:avLst/>
          </a:prstGeom>
        </p:spPr>
        <p:txBody>
          <a:bodyPr lIns="91425" tIns="91425" rIns="91425" bIns="91425" anchor="b" anchorCtr="0">
            <a:noAutofit/>
          </a:bodyPr>
          <a:lstStyle/>
          <a:p>
            <a:pPr lvl="0" rtl="0">
              <a:spcBef>
                <a:spcPts val="0"/>
              </a:spcBef>
              <a:buNone/>
            </a:pPr>
            <a:r>
              <a:rPr lang="en"/>
              <a:t>Team Collaboration Challenges</a:t>
            </a:r>
          </a:p>
        </p:txBody>
      </p:sp>
      <p:sp>
        <p:nvSpPr>
          <p:cNvPr id="67" name="Shape 67"/>
          <p:cNvSpPr/>
          <p:nvPr/>
        </p:nvSpPr>
        <p:spPr>
          <a:xfrm>
            <a:off x="479200" y="1174600"/>
            <a:ext cx="6056699" cy="3523800"/>
          </a:xfrm>
          <a:prstGeom prst="roundRect">
            <a:avLst>
              <a:gd name="adj" fmla="val 16667"/>
            </a:avLst>
          </a:prstGeom>
          <a:solidFill>
            <a:srgbClr val="9FC5E8"/>
          </a:solidFill>
          <a:ln w="19050" cap="flat">
            <a:solidFill>
              <a:srgbClr val="9FC5E8"/>
            </a:solidFill>
            <a:prstDash val="solid"/>
            <a:round/>
            <a:headEnd type="none" w="med" len="med"/>
            <a:tailEnd type="none" w="med" len="med"/>
          </a:ln>
        </p:spPr>
        <p:txBody>
          <a:bodyPr lIns="91425" tIns="91425" rIns="91425" bIns="91425" anchor="ctr" anchorCtr="0">
            <a:noAutofit/>
          </a:bodyPr>
          <a:lstStyle/>
          <a:p>
            <a:pPr rtl="0">
              <a:spcBef>
                <a:spcPts val="0"/>
              </a:spcBef>
              <a:buNone/>
            </a:pPr>
            <a:r>
              <a:rPr lang="en" sz="2600">
                <a:solidFill>
                  <a:srgbClr val="FFFFFF"/>
                </a:solidFill>
              </a:rPr>
              <a:t>Large, Dispersed Team</a:t>
            </a:r>
          </a:p>
          <a:p>
            <a:pPr rtl="0">
              <a:spcBef>
                <a:spcPts val="0"/>
              </a:spcBef>
              <a:buNone/>
            </a:pPr>
            <a:r>
              <a:rPr lang="en" sz="2600">
                <a:solidFill>
                  <a:srgbClr val="FFFFFF"/>
                </a:solidFill>
              </a:rPr>
              <a:t>Diverse knowledge &amp; Experience</a:t>
            </a:r>
          </a:p>
          <a:p>
            <a:pPr rtl="0">
              <a:spcBef>
                <a:spcPts val="0"/>
              </a:spcBef>
              <a:buNone/>
            </a:pPr>
            <a:r>
              <a:rPr lang="en" sz="2600">
                <a:solidFill>
                  <a:srgbClr val="FFFFFF"/>
                </a:solidFill>
              </a:rPr>
              <a:t>Geography</a:t>
            </a:r>
          </a:p>
          <a:p>
            <a:pPr rtl="0">
              <a:spcBef>
                <a:spcPts val="0"/>
              </a:spcBef>
              <a:buNone/>
            </a:pPr>
            <a:r>
              <a:rPr lang="en" sz="2600">
                <a:solidFill>
                  <a:srgbClr val="FFFFFF"/>
                </a:solidFill>
              </a:rPr>
              <a:t>Methodology Development</a:t>
            </a:r>
          </a:p>
          <a:p>
            <a:pPr rtl="0">
              <a:spcBef>
                <a:spcPts val="0"/>
              </a:spcBef>
              <a:buNone/>
            </a:pPr>
            <a:r>
              <a:rPr lang="en" sz="2600">
                <a:solidFill>
                  <a:srgbClr val="FFFFFF"/>
                </a:solidFill>
              </a:rPr>
              <a:t>Ambitious Timeline</a:t>
            </a:r>
          </a:p>
          <a:p>
            <a:pPr rtl="0">
              <a:spcBef>
                <a:spcPts val="0"/>
              </a:spcBef>
              <a:buNone/>
            </a:pPr>
            <a:r>
              <a:rPr lang="en" sz="2600">
                <a:solidFill>
                  <a:srgbClr val="FFFFFF"/>
                </a:solidFill>
              </a:rPr>
              <a:t>Work/Life Conflicts</a:t>
            </a:r>
          </a:p>
          <a:p>
            <a:pPr>
              <a:spcBef>
                <a:spcPts val="0"/>
              </a:spcBef>
              <a:buNone/>
            </a:pPr>
            <a:r>
              <a:rPr lang="en" sz="2600">
                <a:solidFill>
                  <a:srgbClr val="FFFFFF"/>
                </a:solidFill>
              </a:rPr>
              <a:t>Decisions - Maintaining Consistency</a:t>
            </a:r>
          </a:p>
        </p:txBody>
      </p:sp>
    </p:spTree>
  </p:cSld>
  <p:clrMapOvr>
    <a:masterClrMapping/>
  </p:clrMapOvr>
  <p:transition xmlns:p14="http://schemas.microsoft.com/office/powerpoint/2010/mai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sp>
        <p:nvSpPr>
          <p:cNvPr id="72" name="Shape 72"/>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lvl="0" rtl="0">
              <a:spcBef>
                <a:spcPts val="0"/>
              </a:spcBef>
              <a:buNone/>
            </a:pPr>
            <a:r>
              <a:rPr lang="en"/>
              <a:t>Lit Review</a:t>
            </a:r>
          </a:p>
        </p:txBody>
      </p:sp>
      <p:sp>
        <p:nvSpPr>
          <p:cNvPr id="73" name="Shape 73"/>
          <p:cNvSpPr txBox="1">
            <a:spLocks noGrp="1"/>
          </p:cNvSpPr>
          <p:nvPr>
            <p:ph type="body" idx="1"/>
          </p:nvPr>
        </p:nvSpPr>
        <p:spPr>
          <a:xfrm>
            <a:off x="420800" y="1520125"/>
            <a:ext cx="8229600" cy="4967700"/>
          </a:xfrm>
          <a:prstGeom prst="rect">
            <a:avLst/>
          </a:prstGeom>
        </p:spPr>
        <p:txBody>
          <a:bodyPr lIns="91425" tIns="91425" rIns="91425" bIns="91425" anchor="t" anchorCtr="0">
            <a:noAutofit/>
          </a:bodyPr>
          <a:lstStyle/>
          <a:p>
            <a:pPr rtl="0">
              <a:spcBef>
                <a:spcPts val="0"/>
              </a:spcBef>
              <a:buNone/>
            </a:pPr>
            <a:r>
              <a:rPr lang="en" b="1"/>
              <a:t>What is being written about effective methods for cross-institutional, distance research team collaboration, including:</a:t>
            </a:r>
          </a:p>
          <a:p>
            <a:pPr lvl="0" rtl="0">
              <a:spcBef>
                <a:spcPts val="0"/>
              </a:spcBef>
              <a:buNone/>
            </a:pPr>
            <a:endParaRPr b="1"/>
          </a:p>
          <a:p>
            <a:pPr marL="457200" lvl="0" indent="-419100" rtl="0">
              <a:spcBef>
                <a:spcPts val="0"/>
              </a:spcBef>
              <a:buClr>
                <a:schemeClr val="dk1"/>
              </a:buClr>
              <a:buSzPct val="100000"/>
              <a:buFont typeface="Arial"/>
              <a:buChar char="●"/>
            </a:pPr>
            <a:r>
              <a:rPr lang="en" b="1"/>
              <a:t>dispersed locations and time zones?</a:t>
            </a:r>
          </a:p>
          <a:p>
            <a:pPr marL="457200" lvl="0" indent="-419100" rtl="0">
              <a:spcBef>
                <a:spcPts val="0"/>
              </a:spcBef>
              <a:buClr>
                <a:schemeClr val="dk1"/>
              </a:buClr>
              <a:buSzPct val="100000"/>
              <a:buFont typeface="Arial"/>
              <a:buChar char="●"/>
            </a:pPr>
            <a:r>
              <a:rPr lang="en" b="1"/>
              <a:t>different institutional resources and policies?</a:t>
            </a:r>
          </a:p>
        </p:txBody>
      </p:sp>
    </p:spTree>
  </p:cSld>
  <p:clrMapOvr>
    <a:masterClrMapping/>
  </p:clrMapOvr>
  <p:transition xmlns:p14="http://schemas.microsoft.com/office/powerpoint/2010/mai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Shape 78"/>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spcBef>
                <a:spcPts val="0"/>
              </a:spcBef>
              <a:buNone/>
            </a:pPr>
            <a:r>
              <a:rPr lang="en"/>
              <a:t>Searching the lit</a:t>
            </a:r>
          </a:p>
        </p:txBody>
      </p:sp>
      <p:sp>
        <p:nvSpPr>
          <p:cNvPr id="79" name="Shape 79"/>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pPr rtl="0">
              <a:spcBef>
                <a:spcPts val="0"/>
              </a:spcBef>
              <a:buNone/>
            </a:pPr>
            <a:r>
              <a:rPr lang="en"/>
              <a:t>After trying various options to get to literature *about* how research teams collaborate effectively, especially across institutions and space:</a:t>
            </a:r>
          </a:p>
          <a:p>
            <a:pPr rtl="0">
              <a:spcBef>
                <a:spcPts val="0"/>
              </a:spcBef>
              <a:buNone/>
            </a:pPr>
            <a:endParaRPr/>
          </a:p>
          <a:p>
            <a:pPr rtl="0">
              <a:spcBef>
                <a:spcPts val="0"/>
              </a:spcBef>
              <a:buNone/>
            </a:pPr>
            <a:r>
              <a:rPr lang="en"/>
              <a:t>research collaboration</a:t>
            </a:r>
          </a:p>
          <a:p>
            <a:pPr rtl="0">
              <a:spcBef>
                <a:spcPts val="0"/>
              </a:spcBef>
              <a:buNone/>
            </a:pPr>
            <a:r>
              <a:rPr lang="en"/>
              <a:t>cross institutional collaboration</a:t>
            </a:r>
          </a:p>
          <a:p>
            <a:pPr rtl="0">
              <a:spcBef>
                <a:spcPts val="0"/>
              </a:spcBef>
              <a:buNone/>
            </a:pPr>
            <a:r>
              <a:rPr lang="en"/>
              <a:t>collaborative research</a:t>
            </a:r>
          </a:p>
          <a:p>
            <a:pPr marL="457200" indent="457200">
              <a:spcBef>
                <a:spcPts val="0"/>
              </a:spcBef>
              <a:buNone/>
            </a:pPr>
            <a:r>
              <a:rPr lang="en"/>
              <a:t>online collaboration          </a:t>
            </a:r>
          </a:p>
        </p:txBody>
      </p:sp>
      <p:sp>
        <p:nvSpPr>
          <p:cNvPr id="80" name="Shape 80"/>
          <p:cNvSpPr/>
          <p:nvPr/>
        </p:nvSpPr>
        <p:spPr>
          <a:xfrm>
            <a:off x="567525" y="5926300"/>
            <a:ext cx="762899" cy="303000"/>
          </a:xfrm>
          <a:prstGeom prst="rightArrow">
            <a:avLst>
              <a:gd name="adj1" fmla="val 50000"/>
              <a:gd name="adj2" fmla="val 50000"/>
            </a:avLst>
          </a:prstGeom>
          <a:solidFill>
            <a:srgbClr val="93C47D"/>
          </a:solidFill>
          <a:ln w="19050" cap="flat">
            <a:solidFill>
              <a:srgbClr val="93C47D"/>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81" name="Shape 81"/>
          <p:cNvSpPr/>
          <p:nvPr/>
        </p:nvSpPr>
        <p:spPr>
          <a:xfrm>
            <a:off x="5587350" y="5430275"/>
            <a:ext cx="1862400" cy="751800"/>
          </a:xfrm>
          <a:prstGeom prst="rightArrow">
            <a:avLst>
              <a:gd name="adj1" fmla="val 50000"/>
              <a:gd name="adj2" fmla="val 50000"/>
            </a:avLst>
          </a:prstGeom>
          <a:solidFill>
            <a:srgbClr val="CFE2F3"/>
          </a:solidFill>
          <a:ln w="19050" cap="flat">
            <a:solidFill>
              <a:srgbClr val="CFE2F3"/>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Tree>
  </p:cSld>
  <p:clrMapOvr>
    <a:masterClrMapping/>
  </p:clrMapOvr>
  <p:transition xmlns:p14="http://schemas.microsoft.com/office/powerpoint/2010/main" spd="slow">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86" name="Shape 86"/>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spcBef>
                <a:spcPts val="0"/>
              </a:spcBef>
              <a:buNone/>
            </a:pPr>
            <a:r>
              <a:rPr lang="en"/>
              <a:t>Team Science!</a:t>
            </a:r>
          </a:p>
        </p:txBody>
      </p:sp>
      <p:pic>
        <p:nvPicPr>
          <p:cNvPr id="87" name="Shape 87"/>
          <p:cNvPicPr preferRelativeResize="0"/>
          <p:nvPr/>
        </p:nvPicPr>
        <p:blipFill>
          <a:blip r:embed="rId3">
            <a:alphaModFix/>
          </a:blip>
          <a:stretch>
            <a:fillRect/>
          </a:stretch>
        </p:blipFill>
        <p:spPr>
          <a:xfrm>
            <a:off x="1185262" y="1741150"/>
            <a:ext cx="6773475" cy="3831249"/>
          </a:xfrm>
          <a:prstGeom prst="rect">
            <a:avLst/>
          </a:prstGeom>
          <a:noFill/>
          <a:ln>
            <a:noFill/>
          </a:ln>
        </p:spPr>
      </p:pic>
    </p:spTree>
  </p:cSld>
  <p:clrMapOvr>
    <a:masterClrMapping/>
  </p:clrMapOvr>
  <p:transition xmlns:p14="http://schemas.microsoft.com/office/powerpoint/2010/main" spd="slow">
    <p:cut/>
  </p:transition>
</p:sld>
</file>

<file path=ppt/theme/theme1.xml><?xml version="1.0" encoding="utf-8"?>
<a:theme xmlns:a="http://schemas.openxmlformats.org/drawingml/2006/main" name="simple-light">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3157</Words>
  <Application>Microsoft Macintosh PowerPoint</Application>
  <PresentationFormat>On-screen Show (4:3)</PresentationFormat>
  <Paragraphs>422</Paragraphs>
  <Slides>37</Slides>
  <Notes>37</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simple-light</vt:lpstr>
      <vt:lpstr>Creative Convergence</vt:lpstr>
      <vt:lpstr>Objective</vt:lpstr>
      <vt:lpstr>PowerPoint Presentation</vt:lpstr>
      <vt:lpstr>Benefits</vt:lpstr>
      <vt:lpstr>SR Project Specific Challenges</vt:lpstr>
      <vt:lpstr>Team Collaboration Challenges</vt:lpstr>
      <vt:lpstr>Lit Review</vt:lpstr>
      <vt:lpstr>Searching the lit</vt:lpstr>
      <vt:lpstr>Team Science!</vt:lpstr>
      <vt:lpstr>PowerPoint Presentation</vt:lpstr>
      <vt:lpstr>PowerPoint Presentation</vt:lpstr>
      <vt:lpstr>SciTS</vt:lpstr>
      <vt:lpstr>Characteristics of Team Science</vt:lpstr>
      <vt:lpstr>PowerPoint Presentation</vt:lpstr>
      <vt:lpstr>PowerPoint Presentation</vt:lpstr>
      <vt:lpstr>Factors for success</vt:lpstr>
      <vt:lpstr>Recommended Best Practices: Attitudes</vt:lpstr>
      <vt:lpstr>Top 3 Recommendations for  Team Research Sponsors</vt:lpstr>
      <vt:lpstr>Tools - What we used</vt:lpstr>
      <vt:lpstr>Project Planning  Example timeline at project level </vt:lpstr>
      <vt:lpstr>Project Planning  Example task-specific timeline</vt:lpstr>
      <vt:lpstr>Tools: Communication</vt:lpstr>
      <vt:lpstr>Tools: Communication</vt:lpstr>
      <vt:lpstr>Tools: Project Planning</vt:lpstr>
      <vt:lpstr>Tools</vt:lpstr>
      <vt:lpstr>Tools</vt:lpstr>
      <vt:lpstr>Tools</vt:lpstr>
      <vt:lpstr>Tools</vt:lpstr>
      <vt:lpstr>Tools - Data</vt:lpstr>
      <vt:lpstr>Further questions</vt:lpstr>
      <vt:lpstr>Image Sources</vt:lpstr>
      <vt:lpstr>References</vt:lpstr>
      <vt:lpstr>Tools</vt:lpstr>
      <vt:lpstr>Recommended Best Practices</vt:lpstr>
      <vt:lpstr>Recommended Best Practices</vt:lpstr>
      <vt:lpstr>Recommended Best Practices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Creative Convergence</dc:title>
  <cp:lastModifiedBy>Ginny Pannabecker</cp:lastModifiedBy>
  <cp:revision>1</cp:revision>
  <dcterms:modified xsi:type="dcterms:W3CDTF">2014-10-30T18:42:11Z</dcterms:modified>
</cp:coreProperties>
</file>