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</p:sldIdLst>
  <p:sldSz cy="5143500" cx="9144000"/>
  <p:notesSz cx="6858000" cy="9144000"/>
  <p:embeddedFontLst>
    <p:embeddedFont>
      <p:font typeface="Roboto"/>
      <p:regular r:id="rId23"/>
      <p:bold r:id="rId24"/>
      <p:italic r:id="rId25"/>
      <p:boldItalic r:id="rId2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font" Target="fonts/Roboto-bold.fntdata"/><Relationship Id="rId23" Type="http://schemas.openxmlformats.org/officeDocument/2006/relationships/font" Target="fonts/Roboto-regular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Roboto-boldItalic.fntdata"/><Relationship Id="rId25" Type="http://schemas.openxmlformats.org/officeDocument/2006/relationships/font" Target="fonts/Roboto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31beac5cc0f_0_2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" name="Google Shape;188;g31beac5cc0f_0_2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Kirti? (Christina if not) DMI - Digital Methods Initiative; yTK- yourTwapperKeeper; EFC - Ethical Framework Compliance; SFM - Social Feed Manager</a:t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31da56f71ad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4" name="Google Shape;194;g31da56f71a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Kirti? (Christina if not) DMI - Digital Methods Initiative; yTK- yourTwapperKeeper; EFC - Ethical Framework Compliance; SFM - Social Feed Manager</a:t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g31bcdf6423c_0_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0" name="Google Shape;200;g31bcdf6423c_0_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Quinn</a:t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31bcdf6423c_0_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5" name="Google Shape;205;g31bcdf6423c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Adrian</a:t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31bcdf6423c_0_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1" name="Google Shape;211;g31bcdf6423c_0_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Adrian</a:t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31bcdf6423c_0_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7" name="Google Shape;217;g31bcdf6423c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Quinn</a:t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31bcdf6423c_0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" name="Google Shape;223;g31bcdf6423c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Abdul</a:t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g31bcdf6423c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9" name="Google Shape;229;g31bcdf6423c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31bcdf6423c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31bcdf6423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Christina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31beac5cc0f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31beac5cc0f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Quinn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31beac5cc0f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31beac5cc0f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Christina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31beac5cc0f_0_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31beac5cc0f_0_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Abdul</a:t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31beac5cc0f_0_1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31beac5cc0f_0_1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Abdul</a:t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31beac5cc0f_0_26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" name="Google Shape;171;g31beac5cc0f_0_2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31beac5cc0f_0_2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6" name="Google Shape;176;g31beac5cc0f_0_2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Quinn + Christina</a:t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31beac5cc0f_0_2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Google Shape;182;g31beac5cc0f_0_2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Adrian + Abdul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hyperlink" Target="https://vtechworks.lib.vt.edu/items/035952fd-6b12-4133-92ff-c0d1b72a6ad9" TargetMode="External"/><Relationship Id="rId4" Type="http://schemas.openxmlformats.org/officeDocument/2006/relationships/hyperlink" Target="https://vtechworks.lib.vt.edu/items/37fbcced-f88c-441c-aa7c-4150a9c1949a" TargetMode="External"/><Relationship Id="rId5" Type="http://schemas.openxmlformats.org/officeDocument/2006/relationships/hyperlink" Target="https://vtechworks.lib.vt.edu/items/b3c4e96e-94c0-4e25-8561-c90c9ec6c37d" TargetMode="Externa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5.png"/><Relationship Id="rId5" Type="http://schemas.openxmlformats.org/officeDocument/2006/relationships/image" Target="../media/image13.png"/><Relationship Id="rId6" Type="http://schemas.openxmlformats.org/officeDocument/2006/relationships/image" Target="../media/image8.jpg"/><Relationship Id="rId7" Type="http://schemas.openxmlformats.org/officeDocument/2006/relationships/image" Target="../media/image16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0.png"/><Relationship Id="rId4" Type="http://schemas.openxmlformats.org/officeDocument/2006/relationships/image" Target="../media/image7.png"/><Relationship Id="rId10" Type="http://schemas.openxmlformats.org/officeDocument/2006/relationships/image" Target="../media/image9.png"/><Relationship Id="rId9" Type="http://schemas.openxmlformats.org/officeDocument/2006/relationships/image" Target="../media/image6.png"/><Relationship Id="rId5" Type="http://schemas.openxmlformats.org/officeDocument/2006/relationships/image" Target="../media/image3.png"/><Relationship Id="rId6" Type="http://schemas.openxmlformats.org/officeDocument/2006/relationships/image" Target="../media/image2.png"/><Relationship Id="rId7" Type="http://schemas.openxmlformats.org/officeDocument/2006/relationships/image" Target="../media/image11.png"/><Relationship Id="rId8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0.png"/><Relationship Id="rId4" Type="http://schemas.openxmlformats.org/officeDocument/2006/relationships/image" Target="../media/image12.png"/><Relationship Id="rId5" Type="http://schemas.openxmlformats.org/officeDocument/2006/relationships/image" Target="../media/image15.png"/><Relationship Id="rId6" Type="http://schemas.openxmlformats.org/officeDocument/2006/relationships/image" Target="../media/image14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E5751F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Discovery Twitter Portal</a:t>
            </a:r>
            <a:endParaRPr b="1"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55000" lnSpcReduction="2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Christina Casey, Quinn Anderson, Abdul Omotosho, Kirti Patel, Adrian Johnson</a:t>
            </a:r>
            <a:endParaRPr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CS 4624, Professor Farag, Virginia Tech, Blacksburg VA 24061</a:t>
            </a:r>
            <a:endParaRPr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December 5, 2024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ln cap="flat" cmpd="sng" w="76200">
            <a:solidFill>
              <a:srgbClr val="861F4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yTk, DMI </a:t>
            </a:r>
            <a:r>
              <a:rPr b="1" lang="en"/>
              <a:t>Confirmation</a:t>
            </a:r>
            <a:endParaRPr b="1"/>
          </a:p>
        </p:txBody>
      </p:sp>
      <p:sp>
        <p:nvSpPr>
          <p:cNvPr id="191" name="Google Shape;191;p2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Verification process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Gained access to DMI and yTK MySQL databases on tweets.cs.vt.edu server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Used various SQL queries to obtain total amount of tweets per collections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Verification of DMI_TCAT databases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Verified 29 total unique collections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13 collections have more tweets in the database than in current web-app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Updating web-app to include these additional tweets are in-progress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Verification of yTK databases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Verified 1429 total unique collections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~1000 collections found to have more tweets than in current web-app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Updating web-app to include these additional tweets are in-progress</a:t>
            </a:r>
            <a:endParaRPr>
              <a:solidFill>
                <a:schemeClr val="dk1"/>
              </a:solidFill>
            </a:endParaRPr>
          </a:p>
          <a:p>
            <a:pPr indent="0" lvl="0" marL="45720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ln cap="flat" cmpd="sng" w="76200">
            <a:solidFill>
              <a:srgbClr val="861F4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yTk, DMI Data Update</a:t>
            </a:r>
            <a:endParaRPr b="1"/>
          </a:p>
        </p:txBody>
      </p:sp>
      <p:sp>
        <p:nvSpPr>
          <p:cNvPr id="197" name="Google Shape;197;p2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DMI_TCAT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Verified 29 total unique collections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13 collections have more tweets in the database than in current web-app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Web-app has been updated to include additional tweets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Verification of yTK databases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Verified 1429 total unique collections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~1000 collections found to have more tweets than in current web-app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Web-app has been updated to </a:t>
            </a:r>
            <a:r>
              <a:rPr lang="en">
                <a:solidFill>
                  <a:schemeClr val="dk1"/>
                </a:solidFill>
              </a:rPr>
              <a:t>include additional tweets</a:t>
            </a:r>
            <a:endParaRPr>
              <a:solidFill>
                <a:schemeClr val="dk1"/>
              </a:solidFill>
            </a:endParaRPr>
          </a:p>
          <a:p>
            <a:pPr indent="0" lvl="0" marL="45720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E5751F"/>
        </a:solidFill>
      </p:bgPr>
    </p:bg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2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Demo</a:t>
            </a:r>
            <a:endParaRPr b="1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2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ln cap="flat" cmpd="sng" w="76200">
            <a:solidFill>
              <a:srgbClr val="861F4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Challenges</a:t>
            </a:r>
            <a:endParaRPr b="1"/>
          </a:p>
        </p:txBody>
      </p:sp>
      <p:sp>
        <p:nvSpPr>
          <p:cNvPr id="208" name="Google Shape;208;p2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Char char="●"/>
            </a:pPr>
            <a:r>
              <a:rPr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Miscommunication between team members, professor, and client</a:t>
            </a: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Char char="●"/>
            </a:pPr>
            <a:r>
              <a:rPr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Insufficient information from previous teams regarding their processes</a:t>
            </a: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Char char="●"/>
            </a:pPr>
            <a:r>
              <a:rPr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Difficulties in extracting SFM data from the database</a:t>
            </a: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ln cap="flat" cmpd="sng" w="76200">
            <a:solidFill>
              <a:srgbClr val="861F4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Lessons </a:t>
            </a:r>
            <a:r>
              <a:rPr b="1" lang="en"/>
              <a:t>Learned</a:t>
            </a:r>
            <a:endParaRPr b="1"/>
          </a:p>
        </p:txBody>
      </p:sp>
      <p:sp>
        <p:nvSpPr>
          <p:cNvPr id="214" name="Google Shape;214;p2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Review Past Work: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Carefully analyze and understand all previous work to avoid redundancy or gaps.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Thorough Documentation: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Maintain detailed records to ensure continuity for future teams.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Effective Client Communication: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Engage with the client regularly to align expectations and clarify requirements.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Regular Meetings: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Schedule consistent check-ins with the team, client, and professor to stay on track.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Proactive Problem-Solving: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Ask questions and conduct research to address challenges effectively.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2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ln cap="flat" cmpd="sng" w="76200">
            <a:solidFill>
              <a:srgbClr val="861F4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Future </a:t>
            </a:r>
            <a:r>
              <a:rPr b="1" lang="en"/>
              <a:t>Work</a:t>
            </a:r>
            <a:endParaRPr b="1"/>
          </a:p>
        </p:txBody>
      </p:sp>
      <p:sp>
        <p:nvSpPr>
          <p:cNvPr id="220" name="Google Shape;220;p2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2500" lnSpcReduction="20000"/>
          </a:bodyPr>
          <a:lstStyle/>
          <a:p>
            <a:pPr indent="-334327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●"/>
            </a:pPr>
            <a:r>
              <a:rPr lang="en">
                <a:solidFill>
                  <a:schemeClr val="dk1"/>
                </a:solidFill>
              </a:rPr>
              <a:t>Explore options for deploying the application for broader use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-334327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●"/>
            </a:pPr>
            <a:r>
              <a:rPr lang="en">
                <a:solidFill>
                  <a:schemeClr val="dk1"/>
                </a:solidFill>
              </a:rPr>
              <a:t>Updating the YTK and DMI_TCAT data on the web application to include additional  tweets found during data confirmation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-334327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●"/>
            </a:pPr>
            <a:r>
              <a:rPr lang="en">
                <a:solidFill>
                  <a:schemeClr val="dk1"/>
                </a:solidFill>
              </a:rPr>
              <a:t>Enable users to upload larger JSONL data files seamlessly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-334327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●"/>
            </a:pPr>
            <a:r>
              <a:rPr lang="en">
                <a:solidFill>
                  <a:schemeClr val="dk1"/>
                </a:solidFill>
              </a:rPr>
              <a:t>Address client feedback to improve the functionality and user experience of the web applicatio</a:t>
            </a:r>
            <a:r>
              <a:rPr lang="en">
                <a:solidFill>
                  <a:schemeClr val="dk1"/>
                </a:solidFill>
              </a:rPr>
              <a:t>n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2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 cap="flat" cmpd="sng" w="76200">
            <a:solidFill>
              <a:srgbClr val="861F4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Acknowledgements &amp; References</a:t>
            </a:r>
            <a:endParaRPr b="1"/>
          </a:p>
        </p:txBody>
      </p:sp>
      <p:sp>
        <p:nvSpPr>
          <p:cNvPr id="226" name="Google Shape;226;p2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Our Client &amp; Professor: Dr. Mohamed Farag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Previous CS4624 Discovery Twitter Portal teams &amp; their work: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dk1"/>
                </a:solidFill>
              </a:rPr>
              <a:t>H. Saif, F. Mustard, S. Duduru, K. Forest, and V. Agadkar, “Discovery Portal for Twitter Collection,” </a:t>
            </a:r>
            <a:r>
              <a:rPr i="1" lang="en" sz="1200">
                <a:solidFill>
                  <a:schemeClr val="dk1"/>
                </a:solidFill>
              </a:rPr>
              <a:t>Vt.edu</a:t>
            </a:r>
            <a:r>
              <a:rPr lang="en" sz="1200">
                <a:solidFill>
                  <a:schemeClr val="dk1"/>
                </a:solidFill>
              </a:rPr>
              <a:t>, May 2024. </a:t>
            </a:r>
            <a:r>
              <a:rPr lang="en" sz="1200" u="sng">
                <a:solidFill>
                  <a:srgbClr val="1155CC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https://vtechworks.lib.vt.edu/items/035952fd-6b12-4133-92ff-c0d1b72a6ad9</a:t>
            </a:r>
            <a:r>
              <a:rPr lang="en" sz="1200">
                <a:solidFill>
                  <a:schemeClr val="dk1"/>
                </a:solidFill>
              </a:rPr>
              <a:t>  (accessed Oct. 31, 2024).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dk1"/>
                </a:solidFill>
              </a:rPr>
              <a:t>M. Gonley, R. Nicholas, N. Fitz, G. Knock, and D. Bruce, “Twitter Collections,” </a:t>
            </a:r>
            <a:r>
              <a:rPr i="1" lang="en" sz="1200">
                <a:solidFill>
                  <a:schemeClr val="dk1"/>
                </a:solidFill>
              </a:rPr>
              <a:t>Vt.edu</a:t>
            </a:r>
            <a:r>
              <a:rPr lang="en" sz="1200">
                <a:solidFill>
                  <a:schemeClr val="dk1"/>
                </a:solidFill>
              </a:rPr>
              <a:t>, May 10, 2022. </a:t>
            </a:r>
            <a:r>
              <a:rPr lang="en" sz="1200" u="sng">
                <a:solidFill>
                  <a:srgbClr val="1155CC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https://vtechworks.lib.vt.edu/items/37fbcced-f88c-441c-aa7c-4150a9c1949a</a:t>
            </a:r>
            <a:r>
              <a:rPr lang="en" sz="1200">
                <a:solidFill>
                  <a:schemeClr val="dk1"/>
                </a:solidFill>
              </a:rPr>
              <a:t>  (accessed Oct. 31, 2024).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dk1"/>
                </a:solidFill>
              </a:rPr>
              <a:t>P. Dhakal, Y. Bhargava, A. Herms, K. Powell, and D. Burdisso, “Library Tweets Conversion,” </a:t>
            </a:r>
            <a:r>
              <a:rPr i="1" lang="en" sz="1200">
                <a:solidFill>
                  <a:schemeClr val="dk1"/>
                </a:solidFill>
              </a:rPr>
              <a:t>Vt.edu</a:t>
            </a:r>
            <a:r>
              <a:rPr lang="en" sz="1200">
                <a:solidFill>
                  <a:schemeClr val="dk1"/>
                </a:solidFill>
              </a:rPr>
              <a:t>, Dec. 16, 2021. </a:t>
            </a:r>
            <a:r>
              <a:rPr lang="en" sz="1200" u="sng">
                <a:solidFill>
                  <a:srgbClr val="1155CC"/>
                </a:solidFill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https://vtechworks.lib.vt.edu/items/b3c4e96e-94c0-4e25-8561-c90c9ec6c37d</a:t>
            </a:r>
            <a:r>
              <a:rPr lang="en" sz="1200">
                <a:solidFill>
                  <a:schemeClr val="dk1"/>
                </a:solidFill>
              </a:rPr>
              <a:t>  (accessed Oct. 31, 2024).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E5751F"/>
        </a:solidFill>
      </p:bgPr>
    </p:bg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29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Questions?</a:t>
            </a:r>
            <a:endParaRPr b="1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 cap="flat" cmpd="sng" w="76200">
            <a:solidFill>
              <a:srgbClr val="861F4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Outline</a:t>
            </a:r>
            <a:endParaRPr b="1"/>
          </a:p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lang="en">
                <a:solidFill>
                  <a:schemeClr val="dk1"/>
                </a:solidFill>
              </a:rPr>
              <a:t>Recap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lang="en">
                <a:solidFill>
                  <a:schemeClr val="dk1"/>
                </a:solidFill>
              </a:rPr>
              <a:t>Roles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lang="en">
                <a:solidFill>
                  <a:schemeClr val="dk1"/>
                </a:solidFill>
              </a:rPr>
              <a:t>System Design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lang="en">
                <a:solidFill>
                  <a:schemeClr val="dk1"/>
                </a:solidFill>
              </a:rPr>
              <a:t>Work Completed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lphaLcPeriod"/>
            </a:pPr>
            <a:r>
              <a:rPr lang="en">
                <a:solidFill>
                  <a:schemeClr val="dk1"/>
                </a:solidFill>
              </a:rPr>
              <a:t>Web Application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lphaLcPeriod"/>
            </a:pPr>
            <a:r>
              <a:rPr lang="en">
                <a:solidFill>
                  <a:schemeClr val="dk1"/>
                </a:solidFill>
              </a:rPr>
              <a:t>Backend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lphaLcPeriod"/>
            </a:pPr>
            <a:r>
              <a:rPr lang="en">
                <a:solidFill>
                  <a:schemeClr val="dk1"/>
                </a:solidFill>
              </a:rPr>
              <a:t>Collection Data Confirmation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lang="en">
                <a:solidFill>
                  <a:schemeClr val="dk1"/>
                </a:solidFill>
              </a:rPr>
              <a:t>Demo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lang="en">
                <a:solidFill>
                  <a:schemeClr val="dk1"/>
                </a:solidFill>
              </a:rPr>
              <a:t>Challenges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lang="en">
                <a:solidFill>
                  <a:schemeClr val="dk1"/>
                </a:solidFill>
              </a:rPr>
              <a:t>Lesson Learned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lang="en">
                <a:solidFill>
                  <a:schemeClr val="dk1"/>
                </a:solidFill>
              </a:rPr>
              <a:t>Future Work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lang="en">
                <a:solidFill>
                  <a:schemeClr val="dk1"/>
                </a:solidFill>
              </a:rPr>
              <a:t>Acknowledgements &amp; References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ln cap="flat" cmpd="sng" w="76200">
            <a:solidFill>
              <a:srgbClr val="861F4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Recap</a:t>
            </a:r>
            <a:endParaRPr b="1"/>
          </a:p>
        </p:txBody>
      </p:sp>
      <p:sp>
        <p:nvSpPr>
          <p:cNvPr id="67" name="Google Shape;67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Overarching Project Goal: 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Provide an application to view twitter collections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Semester </a:t>
            </a:r>
            <a:r>
              <a:rPr lang="en">
                <a:solidFill>
                  <a:schemeClr val="dk1"/>
                </a:solidFill>
              </a:rPr>
              <a:t>‘scope’ </a:t>
            </a:r>
            <a:r>
              <a:rPr lang="en">
                <a:solidFill>
                  <a:schemeClr val="dk1"/>
                </a:solidFill>
              </a:rPr>
              <a:t>Goals: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Display total collections on web application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Effectively extraction all of the SFM data to display on application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Confirmation of DMI and yTk data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Allow users to add their own collections with tweets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Semester ‘stretch’ Goals: 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Admin/login functionality for adding collections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Functionality for admin to delete user collections 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Fix issues with the collection filtering on the application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Improve aesthetics of web application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ln cap="flat" cmpd="sng" w="76200">
            <a:solidFill>
              <a:srgbClr val="861F4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Roles </a:t>
            </a:r>
            <a:endParaRPr b="1"/>
          </a:p>
        </p:txBody>
      </p:sp>
      <p:sp>
        <p:nvSpPr>
          <p:cNvPr id="73" name="Google Shape;73;p16"/>
          <p:cNvSpPr txBox="1"/>
          <p:nvPr/>
        </p:nvSpPr>
        <p:spPr>
          <a:xfrm>
            <a:off x="-184200" y="2863069"/>
            <a:ext cx="2022300" cy="578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Christina Casey</a:t>
            </a:r>
            <a:endParaRPr b="1" sz="1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4" name="Google Shape;74;p16"/>
          <p:cNvSpPr txBox="1"/>
          <p:nvPr/>
        </p:nvSpPr>
        <p:spPr>
          <a:xfrm>
            <a:off x="-240337" y="3397325"/>
            <a:ext cx="2223300" cy="11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200">
                <a:solidFill>
                  <a:srgbClr val="861F41"/>
                </a:solidFill>
                <a:latin typeface="Roboto"/>
                <a:ea typeface="Roboto"/>
                <a:cs typeface="Roboto"/>
                <a:sym typeface="Roboto"/>
              </a:rPr>
              <a:t>Team Leader/Frontend Developer</a:t>
            </a:r>
            <a:endParaRPr sz="1200">
              <a:solidFill>
                <a:srgbClr val="861F4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5" name="Google Shape;75;p16"/>
          <p:cNvSpPr txBox="1"/>
          <p:nvPr/>
        </p:nvSpPr>
        <p:spPr>
          <a:xfrm>
            <a:off x="1698693" y="2863069"/>
            <a:ext cx="2022300" cy="578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Quinn Anderson</a:t>
            </a:r>
            <a:endParaRPr b="1" sz="1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6" name="Google Shape;76;p16"/>
          <p:cNvSpPr txBox="1"/>
          <p:nvPr/>
        </p:nvSpPr>
        <p:spPr>
          <a:xfrm>
            <a:off x="3766029" y="2863069"/>
            <a:ext cx="2022300" cy="578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Abdul Omotosho</a:t>
            </a:r>
            <a:endParaRPr b="1" sz="1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7" name="Google Shape;77;p16"/>
          <p:cNvSpPr txBox="1"/>
          <p:nvPr/>
        </p:nvSpPr>
        <p:spPr>
          <a:xfrm>
            <a:off x="1698693" y="3387688"/>
            <a:ext cx="2022300" cy="11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200">
                <a:solidFill>
                  <a:srgbClr val="861F41"/>
                </a:solidFill>
                <a:latin typeface="Roboto"/>
                <a:ea typeface="Roboto"/>
                <a:cs typeface="Roboto"/>
                <a:sym typeface="Roboto"/>
              </a:rPr>
              <a:t>Lead Frontend Developer</a:t>
            </a:r>
            <a:endParaRPr sz="1200">
              <a:solidFill>
                <a:srgbClr val="861F4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8" name="Google Shape;78;p16"/>
          <p:cNvSpPr txBox="1"/>
          <p:nvPr/>
        </p:nvSpPr>
        <p:spPr>
          <a:xfrm>
            <a:off x="3766029" y="3387688"/>
            <a:ext cx="2022300" cy="11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200">
                <a:solidFill>
                  <a:srgbClr val="861F41"/>
                </a:solidFill>
                <a:latin typeface="Roboto"/>
                <a:ea typeface="Roboto"/>
                <a:cs typeface="Roboto"/>
                <a:sym typeface="Roboto"/>
              </a:rPr>
              <a:t>Backend Developer</a:t>
            </a:r>
            <a:endParaRPr sz="1200">
              <a:solidFill>
                <a:srgbClr val="861F4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9" name="Google Shape;79;p16"/>
          <p:cNvSpPr txBox="1"/>
          <p:nvPr/>
        </p:nvSpPr>
        <p:spPr>
          <a:xfrm>
            <a:off x="5536365" y="2863069"/>
            <a:ext cx="2022300" cy="578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Kirti Patel</a:t>
            </a:r>
            <a:endParaRPr b="1" sz="1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0" name="Google Shape;80;p16"/>
          <p:cNvSpPr txBox="1"/>
          <p:nvPr/>
        </p:nvSpPr>
        <p:spPr>
          <a:xfrm>
            <a:off x="5536365" y="3387688"/>
            <a:ext cx="2022300" cy="11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200">
                <a:solidFill>
                  <a:srgbClr val="861F41"/>
                </a:solidFill>
                <a:latin typeface="Roboto"/>
                <a:ea typeface="Roboto"/>
                <a:cs typeface="Roboto"/>
                <a:sym typeface="Roboto"/>
              </a:rPr>
              <a:t>Frontend Developer/ Confirmation of yTk, DMI data lead</a:t>
            </a:r>
            <a:endParaRPr sz="1200">
              <a:solidFill>
                <a:srgbClr val="861F4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81" name="Google Shape;81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39025" y="1487712"/>
            <a:ext cx="1341626" cy="1341626"/>
          </a:xfrm>
          <a:prstGeom prst="rect">
            <a:avLst/>
          </a:prstGeom>
          <a:noFill/>
          <a:ln>
            <a:noFill/>
          </a:ln>
        </p:spPr>
      </p:pic>
      <p:pic>
        <p:nvPicPr>
          <p:cNvPr id="82" name="Google Shape;82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045450" y="1478624"/>
            <a:ext cx="1322826" cy="1322850"/>
          </a:xfrm>
          <a:prstGeom prst="rect">
            <a:avLst/>
          </a:prstGeom>
          <a:solidFill>
            <a:srgbClr val="4285F4"/>
          </a:solidFill>
          <a:ln>
            <a:noFill/>
          </a:ln>
        </p:spPr>
      </p:pic>
      <p:sp>
        <p:nvSpPr>
          <p:cNvPr id="83" name="Google Shape;83;p16"/>
          <p:cNvSpPr txBox="1"/>
          <p:nvPr/>
        </p:nvSpPr>
        <p:spPr>
          <a:xfrm>
            <a:off x="7306715" y="2863069"/>
            <a:ext cx="2022300" cy="578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Adrian Johnson</a:t>
            </a:r>
            <a:endParaRPr b="1" sz="1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4" name="Google Shape;84;p16"/>
          <p:cNvSpPr txBox="1"/>
          <p:nvPr/>
        </p:nvSpPr>
        <p:spPr>
          <a:xfrm>
            <a:off x="7306715" y="3397313"/>
            <a:ext cx="2022300" cy="11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200">
                <a:solidFill>
                  <a:srgbClr val="861F41"/>
                </a:solidFill>
                <a:latin typeface="Roboto"/>
                <a:ea typeface="Roboto"/>
                <a:cs typeface="Roboto"/>
                <a:sym typeface="Roboto"/>
              </a:rPr>
              <a:t>Lead </a:t>
            </a:r>
            <a:r>
              <a:rPr lang="en" sz="1200">
                <a:solidFill>
                  <a:srgbClr val="861F41"/>
                </a:solidFill>
                <a:latin typeface="Roboto"/>
                <a:ea typeface="Roboto"/>
                <a:cs typeface="Roboto"/>
                <a:sym typeface="Roboto"/>
              </a:rPr>
              <a:t>Backend Developer</a:t>
            </a:r>
            <a:endParaRPr sz="1200">
              <a:solidFill>
                <a:srgbClr val="861F4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85" name="Google Shape;85;p1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886100" y="1473650"/>
            <a:ext cx="1322827" cy="1322849"/>
          </a:xfrm>
          <a:prstGeom prst="rect">
            <a:avLst/>
          </a:prstGeom>
          <a:noFill/>
          <a:ln>
            <a:noFill/>
          </a:ln>
        </p:spPr>
      </p:pic>
      <p:pic>
        <p:nvPicPr>
          <p:cNvPr id="86" name="Google Shape;86;p1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616900" y="1464250"/>
            <a:ext cx="1401954" cy="1341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6"/>
          <p:cNvPicPr preferRelativeResize="0"/>
          <p:nvPr/>
        </p:nvPicPr>
        <p:blipFill rotWithShape="1">
          <a:blip r:embed="rId7">
            <a:alphaModFix/>
          </a:blip>
          <a:srcRect b="29045" l="30698" r="32271" t="14610"/>
          <a:stretch/>
        </p:blipFill>
        <p:spPr>
          <a:xfrm>
            <a:off x="209975" y="1527375"/>
            <a:ext cx="1322700" cy="1341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ln cap="flat" cmpd="sng" w="76200">
            <a:solidFill>
              <a:srgbClr val="861F4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System Design Web Application (review)</a:t>
            </a:r>
            <a:endParaRPr b="1"/>
          </a:p>
        </p:txBody>
      </p:sp>
      <p:sp>
        <p:nvSpPr>
          <p:cNvPr id="93" name="Google Shape;93;p17"/>
          <p:cNvSpPr/>
          <p:nvPr/>
        </p:nvSpPr>
        <p:spPr>
          <a:xfrm>
            <a:off x="6799826" y="3813066"/>
            <a:ext cx="1956300" cy="960000"/>
          </a:xfrm>
          <a:prstGeom prst="can">
            <a:avLst>
              <a:gd fmla="val 25000" name="adj"/>
            </a:avLst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94" name="Google Shape;94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20997" y="4098516"/>
            <a:ext cx="1520630" cy="389153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55850" y="3772781"/>
            <a:ext cx="863620" cy="814100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Google Shape;96;p17"/>
          <p:cNvSpPr txBox="1"/>
          <p:nvPr/>
        </p:nvSpPr>
        <p:spPr>
          <a:xfrm>
            <a:off x="402005" y="3437451"/>
            <a:ext cx="665400" cy="33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000000"/>
                </a:solidFill>
              </a:rPr>
              <a:t>Users</a:t>
            </a:r>
            <a:endParaRPr b="1" sz="1100">
              <a:solidFill>
                <a:srgbClr val="000000"/>
              </a:solidFill>
            </a:endParaRPr>
          </a:p>
        </p:txBody>
      </p:sp>
      <p:sp>
        <p:nvSpPr>
          <p:cNvPr id="97" name="Google Shape;97;p17"/>
          <p:cNvSpPr/>
          <p:nvPr/>
        </p:nvSpPr>
        <p:spPr>
          <a:xfrm>
            <a:off x="1997525" y="3714325"/>
            <a:ext cx="2046900" cy="1218900"/>
          </a:xfrm>
          <a:prstGeom prst="roundRect">
            <a:avLst>
              <a:gd fmla="val 16667" name="adj"/>
            </a:avLst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98" name="Google Shape;98;p17"/>
          <p:cNvCxnSpPr>
            <a:stCxn id="95" idx="3"/>
          </p:cNvCxnSpPr>
          <p:nvPr/>
        </p:nvCxnSpPr>
        <p:spPr>
          <a:xfrm flipH="1" rot="10800000">
            <a:off x="1219470" y="4175031"/>
            <a:ext cx="671100" cy="48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99" name="Google Shape;99;p17"/>
          <p:cNvSpPr txBox="1"/>
          <p:nvPr/>
        </p:nvSpPr>
        <p:spPr>
          <a:xfrm>
            <a:off x="2340951" y="3273425"/>
            <a:ext cx="15774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000000"/>
                </a:solidFill>
              </a:rPr>
              <a:t>FRONTEND</a:t>
            </a:r>
            <a:endParaRPr b="1" sz="1800">
              <a:solidFill>
                <a:srgbClr val="000000"/>
              </a:solidFill>
            </a:endParaRPr>
          </a:p>
        </p:txBody>
      </p:sp>
      <p:sp>
        <p:nvSpPr>
          <p:cNvPr id="100" name="Google Shape;100;p17"/>
          <p:cNvSpPr/>
          <p:nvPr/>
        </p:nvSpPr>
        <p:spPr>
          <a:xfrm>
            <a:off x="4449270" y="3714325"/>
            <a:ext cx="2046900" cy="1218900"/>
          </a:xfrm>
          <a:prstGeom prst="roundRect">
            <a:avLst>
              <a:gd fmla="val 16667" name="adj"/>
            </a:avLst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Google Shape;101;p17"/>
          <p:cNvSpPr txBox="1"/>
          <p:nvPr/>
        </p:nvSpPr>
        <p:spPr>
          <a:xfrm>
            <a:off x="4635792" y="3280636"/>
            <a:ext cx="1674000" cy="38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000000"/>
                </a:solidFill>
              </a:rPr>
              <a:t>BACKEND</a:t>
            </a:r>
            <a:endParaRPr b="1" sz="1800">
              <a:solidFill>
                <a:srgbClr val="000000"/>
              </a:solidFill>
            </a:endParaRPr>
          </a:p>
        </p:txBody>
      </p:sp>
      <p:pic>
        <p:nvPicPr>
          <p:cNvPr id="102" name="Google Shape;102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263631" y="3813066"/>
            <a:ext cx="733187" cy="45414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996840" y="3804347"/>
            <a:ext cx="539228" cy="4035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7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506508" y="4326590"/>
            <a:ext cx="1028895" cy="323070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p17"/>
          <p:cNvSpPr txBox="1"/>
          <p:nvPr/>
        </p:nvSpPr>
        <p:spPr>
          <a:xfrm>
            <a:off x="1067403" y="3665613"/>
            <a:ext cx="1318500" cy="23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000000"/>
                </a:solidFill>
              </a:rPr>
              <a:t>user </a:t>
            </a:r>
            <a:r>
              <a:rPr b="1" lang="en" sz="1100"/>
              <a:t>adds collection</a:t>
            </a:r>
            <a:endParaRPr b="1" sz="1100">
              <a:solidFill>
                <a:srgbClr val="000000"/>
              </a:solidFill>
            </a:endParaRPr>
          </a:p>
        </p:txBody>
      </p:sp>
      <p:cxnSp>
        <p:nvCxnSpPr>
          <p:cNvPr id="106" name="Google Shape;106;p17"/>
          <p:cNvCxnSpPr/>
          <p:nvPr/>
        </p:nvCxnSpPr>
        <p:spPr>
          <a:xfrm flipH="1" rot="10800000">
            <a:off x="3684788" y="4430928"/>
            <a:ext cx="887400" cy="93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pic>
        <p:nvPicPr>
          <p:cNvPr id="107" name="Google Shape;107;p17"/>
          <p:cNvPicPr preferRelativeResize="0"/>
          <p:nvPr/>
        </p:nvPicPr>
        <p:blipFill rotWithShape="1">
          <a:blip r:embed="rId8">
            <a:alphaModFix/>
          </a:blip>
          <a:srcRect b="0" l="23631" r="23642" t="0"/>
          <a:stretch/>
        </p:blipFill>
        <p:spPr>
          <a:xfrm>
            <a:off x="4549208" y="3759934"/>
            <a:ext cx="863621" cy="5604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Google Shape;108;p17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5450614" y="3889935"/>
            <a:ext cx="902347" cy="23240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9" name="Google Shape;109;p17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4922553" y="4410487"/>
            <a:ext cx="1273851" cy="323069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p17"/>
          <p:cNvSpPr txBox="1"/>
          <p:nvPr/>
        </p:nvSpPr>
        <p:spPr>
          <a:xfrm>
            <a:off x="6679499" y="3437450"/>
            <a:ext cx="2464500" cy="23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000000"/>
                </a:solidFill>
              </a:rPr>
              <a:t>DATA COLLECTION</a:t>
            </a:r>
            <a:endParaRPr b="1" sz="1800">
              <a:solidFill>
                <a:srgbClr val="000000"/>
              </a:solidFill>
            </a:endParaRPr>
          </a:p>
        </p:txBody>
      </p:sp>
      <p:sp>
        <p:nvSpPr>
          <p:cNvPr id="111" name="Google Shape;111;p17"/>
          <p:cNvSpPr txBox="1"/>
          <p:nvPr/>
        </p:nvSpPr>
        <p:spPr>
          <a:xfrm>
            <a:off x="3639527" y="4122350"/>
            <a:ext cx="1273800" cy="23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/>
              <a:t>POST </a:t>
            </a:r>
            <a:r>
              <a:rPr b="1" lang="en" sz="1100">
                <a:solidFill>
                  <a:srgbClr val="000000"/>
                </a:solidFill>
              </a:rPr>
              <a:t>request</a:t>
            </a:r>
            <a:endParaRPr b="1" sz="1100">
              <a:solidFill>
                <a:srgbClr val="000000"/>
              </a:solidFill>
            </a:endParaRPr>
          </a:p>
        </p:txBody>
      </p:sp>
      <p:sp>
        <p:nvSpPr>
          <p:cNvPr id="112" name="Google Shape;112;p17"/>
          <p:cNvSpPr txBox="1"/>
          <p:nvPr/>
        </p:nvSpPr>
        <p:spPr>
          <a:xfrm>
            <a:off x="6176428" y="4202375"/>
            <a:ext cx="8874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/>
              <a:t>save data</a:t>
            </a:r>
            <a:endParaRPr b="1" sz="1100">
              <a:solidFill>
                <a:srgbClr val="000000"/>
              </a:solidFill>
            </a:endParaRPr>
          </a:p>
        </p:txBody>
      </p:sp>
      <p:sp>
        <p:nvSpPr>
          <p:cNvPr id="113" name="Google Shape;113;p17"/>
          <p:cNvSpPr txBox="1"/>
          <p:nvPr/>
        </p:nvSpPr>
        <p:spPr>
          <a:xfrm>
            <a:off x="3725623" y="4612930"/>
            <a:ext cx="11016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000000"/>
                </a:solidFill>
              </a:rPr>
              <a:t>JSON objects</a:t>
            </a:r>
            <a:endParaRPr b="1" sz="1100">
              <a:solidFill>
                <a:srgbClr val="000000"/>
              </a:solidFill>
            </a:endParaRPr>
          </a:p>
        </p:txBody>
      </p:sp>
      <p:sp>
        <p:nvSpPr>
          <p:cNvPr id="114" name="Google Shape;114;p17"/>
          <p:cNvSpPr txBox="1"/>
          <p:nvPr/>
        </p:nvSpPr>
        <p:spPr>
          <a:xfrm>
            <a:off x="6291725" y="4605500"/>
            <a:ext cx="14862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000000"/>
                </a:solidFill>
              </a:rPr>
              <a:t>JSON object list</a:t>
            </a:r>
            <a:endParaRPr b="1" sz="1100">
              <a:solidFill>
                <a:srgbClr val="000000"/>
              </a:solidFill>
            </a:endParaRPr>
          </a:p>
        </p:txBody>
      </p:sp>
      <p:sp>
        <p:nvSpPr>
          <p:cNvPr id="115" name="Google Shape;115;p17"/>
          <p:cNvSpPr txBox="1"/>
          <p:nvPr/>
        </p:nvSpPr>
        <p:spPr>
          <a:xfrm>
            <a:off x="978980" y="4439747"/>
            <a:ext cx="11016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000000"/>
                </a:solidFill>
              </a:rPr>
              <a:t>visualized data</a:t>
            </a:r>
            <a:endParaRPr b="1" sz="1100">
              <a:solidFill>
                <a:srgbClr val="000000"/>
              </a:solidFill>
            </a:endParaRPr>
          </a:p>
        </p:txBody>
      </p:sp>
      <p:cxnSp>
        <p:nvCxnSpPr>
          <p:cNvPr id="116" name="Google Shape;116;p17"/>
          <p:cNvCxnSpPr/>
          <p:nvPr/>
        </p:nvCxnSpPr>
        <p:spPr>
          <a:xfrm flipH="1">
            <a:off x="1209095" y="4328047"/>
            <a:ext cx="807300" cy="96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17" name="Google Shape;117;p17"/>
          <p:cNvCxnSpPr/>
          <p:nvPr/>
        </p:nvCxnSpPr>
        <p:spPr>
          <a:xfrm flipH="1">
            <a:off x="3689997" y="4628500"/>
            <a:ext cx="877200" cy="192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18" name="Google Shape;118;p17"/>
          <p:cNvCxnSpPr/>
          <p:nvPr/>
        </p:nvCxnSpPr>
        <p:spPr>
          <a:xfrm flipH="1" rot="10800000">
            <a:off x="6176417" y="4496497"/>
            <a:ext cx="861600" cy="1959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19" name="Google Shape;119;p17"/>
          <p:cNvCxnSpPr>
            <a:stCxn id="93" idx="3"/>
          </p:cNvCxnSpPr>
          <p:nvPr/>
        </p:nvCxnSpPr>
        <p:spPr>
          <a:xfrm flipH="1">
            <a:off x="6366476" y="4773066"/>
            <a:ext cx="1411500" cy="1524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20" name="Google Shape;120;p17"/>
          <p:cNvSpPr/>
          <p:nvPr/>
        </p:nvSpPr>
        <p:spPr>
          <a:xfrm>
            <a:off x="6799826" y="1826991"/>
            <a:ext cx="1956300" cy="960000"/>
          </a:xfrm>
          <a:prstGeom prst="can">
            <a:avLst>
              <a:gd fmla="val 25000" name="adj"/>
            </a:avLst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21" name="Google Shape;121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20997" y="2112441"/>
            <a:ext cx="1520630" cy="38915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" name="Google Shape;122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55850" y="1786706"/>
            <a:ext cx="863620" cy="814100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p17"/>
          <p:cNvSpPr txBox="1"/>
          <p:nvPr/>
        </p:nvSpPr>
        <p:spPr>
          <a:xfrm>
            <a:off x="402005" y="1451376"/>
            <a:ext cx="665400" cy="33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000000"/>
                </a:solidFill>
              </a:rPr>
              <a:t>Users</a:t>
            </a:r>
            <a:endParaRPr b="1" sz="1100">
              <a:solidFill>
                <a:srgbClr val="000000"/>
              </a:solidFill>
            </a:endParaRPr>
          </a:p>
        </p:txBody>
      </p:sp>
      <p:sp>
        <p:nvSpPr>
          <p:cNvPr id="124" name="Google Shape;124;p17"/>
          <p:cNvSpPr/>
          <p:nvPr/>
        </p:nvSpPr>
        <p:spPr>
          <a:xfrm>
            <a:off x="1997525" y="1728250"/>
            <a:ext cx="2046900" cy="1218900"/>
          </a:xfrm>
          <a:prstGeom prst="roundRect">
            <a:avLst>
              <a:gd fmla="val 16667" name="adj"/>
            </a:avLst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25" name="Google Shape;125;p17"/>
          <p:cNvCxnSpPr>
            <a:stCxn id="122" idx="3"/>
          </p:cNvCxnSpPr>
          <p:nvPr/>
        </p:nvCxnSpPr>
        <p:spPr>
          <a:xfrm flipH="1" rot="10800000">
            <a:off x="1219470" y="2188956"/>
            <a:ext cx="671100" cy="48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26" name="Google Shape;126;p17"/>
          <p:cNvSpPr txBox="1"/>
          <p:nvPr/>
        </p:nvSpPr>
        <p:spPr>
          <a:xfrm>
            <a:off x="2340951" y="1287350"/>
            <a:ext cx="15774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000000"/>
                </a:solidFill>
              </a:rPr>
              <a:t>FRONTEND</a:t>
            </a:r>
            <a:endParaRPr b="1" sz="1800">
              <a:solidFill>
                <a:srgbClr val="000000"/>
              </a:solidFill>
            </a:endParaRPr>
          </a:p>
        </p:txBody>
      </p:sp>
      <p:sp>
        <p:nvSpPr>
          <p:cNvPr id="127" name="Google Shape;127;p17"/>
          <p:cNvSpPr/>
          <p:nvPr/>
        </p:nvSpPr>
        <p:spPr>
          <a:xfrm>
            <a:off x="4449270" y="1728250"/>
            <a:ext cx="2046900" cy="1218900"/>
          </a:xfrm>
          <a:prstGeom prst="roundRect">
            <a:avLst>
              <a:gd fmla="val 16667" name="adj"/>
            </a:avLst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8" name="Google Shape;128;p17"/>
          <p:cNvSpPr txBox="1"/>
          <p:nvPr/>
        </p:nvSpPr>
        <p:spPr>
          <a:xfrm>
            <a:off x="4635792" y="1294561"/>
            <a:ext cx="1674000" cy="38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000000"/>
                </a:solidFill>
              </a:rPr>
              <a:t>BACKEND</a:t>
            </a:r>
            <a:endParaRPr b="1" sz="1800">
              <a:solidFill>
                <a:srgbClr val="000000"/>
              </a:solidFill>
            </a:endParaRPr>
          </a:p>
        </p:txBody>
      </p:sp>
      <p:pic>
        <p:nvPicPr>
          <p:cNvPr id="129" name="Google Shape;129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263631" y="1826991"/>
            <a:ext cx="733187" cy="45414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" name="Google Shape;130;p1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996840" y="1818272"/>
            <a:ext cx="539228" cy="4035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" name="Google Shape;131;p17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506508" y="2340515"/>
            <a:ext cx="1028895" cy="323070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17"/>
          <p:cNvSpPr txBox="1"/>
          <p:nvPr/>
        </p:nvSpPr>
        <p:spPr>
          <a:xfrm>
            <a:off x="1067403" y="1871313"/>
            <a:ext cx="1318500" cy="23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000000"/>
                </a:solidFill>
              </a:rPr>
              <a:t>user </a:t>
            </a:r>
            <a:r>
              <a:rPr b="1" lang="en" sz="1100"/>
              <a:t>‘search’</a:t>
            </a:r>
            <a:endParaRPr b="1" sz="1100">
              <a:solidFill>
                <a:srgbClr val="000000"/>
              </a:solidFill>
            </a:endParaRPr>
          </a:p>
        </p:txBody>
      </p:sp>
      <p:cxnSp>
        <p:nvCxnSpPr>
          <p:cNvPr id="133" name="Google Shape;133;p17"/>
          <p:cNvCxnSpPr/>
          <p:nvPr/>
        </p:nvCxnSpPr>
        <p:spPr>
          <a:xfrm flipH="1" rot="10800000">
            <a:off x="3684788" y="2444853"/>
            <a:ext cx="887400" cy="93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pic>
        <p:nvPicPr>
          <p:cNvPr id="134" name="Google Shape;134;p17"/>
          <p:cNvPicPr preferRelativeResize="0"/>
          <p:nvPr/>
        </p:nvPicPr>
        <p:blipFill rotWithShape="1">
          <a:blip r:embed="rId8">
            <a:alphaModFix/>
          </a:blip>
          <a:srcRect b="0" l="23631" r="23642" t="0"/>
          <a:stretch/>
        </p:blipFill>
        <p:spPr>
          <a:xfrm>
            <a:off x="4549208" y="1773859"/>
            <a:ext cx="863621" cy="5604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5" name="Google Shape;135;p17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5450614" y="1903860"/>
            <a:ext cx="902347" cy="23240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6" name="Google Shape;136;p17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4922553" y="2424412"/>
            <a:ext cx="1273851" cy="323069"/>
          </a:xfrm>
          <a:prstGeom prst="rect">
            <a:avLst/>
          </a:prstGeom>
          <a:noFill/>
          <a:ln>
            <a:noFill/>
          </a:ln>
        </p:spPr>
      </p:pic>
      <p:sp>
        <p:nvSpPr>
          <p:cNvPr id="137" name="Google Shape;137;p17"/>
          <p:cNvSpPr txBox="1"/>
          <p:nvPr/>
        </p:nvSpPr>
        <p:spPr>
          <a:xfrm>
            <a:off x="6679499" y="1451375"/>
            <a:ext cx="2464500" cy="23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000000"/>
                </a:solidFill>
              </a:rPr>
              <a:t>DATA COLLECTION</a:t>
            </a:r>
            <a:endParaRPr b="1" sz="1800">
              <a:solidFill>
                <a:srgbClr val="000000"/>
              </a:solidFill>
            </a:endParaRPr>
          </a:p>
        </p:txBody>
      </p:sp>
      <p:sp>
        <p:nvSpPr>
          <p:cNvPr id="138" name="Google Shape;138;p17"/>
          <p:cNvSpPr txBox="1"/>
          <p:nvPr/>
        </p:nvSpPr>
        <p:spPr>
          <a:xfrm>
            <a:off x="3680963" y="2136251"/>
            <a:ext cx="1101600" cy="23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000000"/>
                </a:solidFill>
              </a:rPr>
              <a:t>GET request</a:t>
            </a:r>
            <a:endParaRPr b="1" sz="1100">
              <a:solidFill>
                <a:srgbClr val="000000"/>
              </a:solidFill>
            </a:endParaRPr>
          </a:p>
        </p:txBody>
      </p:sp>
      <p:sp>
        <p:nvSpPr>
          <p:cNvPr id="139" name="Google Shape;139;p17"/>
          <p:cNvSpPr txBox="1"/>
          <p:nvPr/>
        </p:nvSpPr>
        <p:spPr>
          <a:xfrm>
            <a:off x="5755709" y="2206976"/>
            <a:ext cx="13602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000000"/>
                </a:solidFill>
              </a:rPr>
              <a:t>JSON list request</a:t>
            </a:r>
            <a:endParaRPr b="1" sz="1100">
              <a:solidFill>
                <a:srgbClr val="000000"/>
              </a:solidFill>
            </a:endParaRPr>
          </a:p>
        </p:txBody>
      </p:sp>
      <p:sp>
        <p:nvSpPr>
          <p:cNvPr id="140" name="Google Shape;140;p17"/>
          <p:cNvSpPr txBox="1"/>
          <p:nvPr/>
        </p:nvSpPr>
        <p:spPr>
          <a:xfrm>
            <a:off x="3725623" y="2626855"/>
            <a:ext cx="11016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000000"/>
                </a:solidFill>
              </a:rPr>
              <a:t>JSON objects</a:t>
            </a:r>
            <a:endParaRPr b="1" sz="1100">
              <a:solidFill>
                <a:srgbClr val="000000"/>
              </a:solidFill>
            </a:endParaRPr>
          </a:p>
        </p:txBody>
      </p:sp>
      <p:sp>
        <p:nvSpPr>
          <p:cNvPr id="141" name="Google Shape;141;p17"/>
          <p:cNvSpPr txBox="1"/>
          <p:nvPr/>
        </p:nvSpPr>
        <p:spPr>
          <a:xfrm>
            <a:off x="6176625" y="2609863"/>
            <a:ext cx="14862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000000"/>
                </a:solidFill>
              </a:rPr>
              <a:t>JSON object list</a:t>
            </a:r>
            <a:endParaRPr b="1" sz="1100">
              <a:solidFill>
                <a:srgbClr val="000000"/>
              </a:solidFill>
            </a:endParaRPr>
          </a:p>
        </p:txBody>
      </p:sp>
      <p:sp>
        <p:nvSpPr>
          <p:cNvPr id="142" name="Google Shape;142;p17"/>
          <p:cNvSpPr txBox="1"/>
          <p:nvPr/>
        </p:nvSpPr>
        <p:spPr>
          <a:xfrm>
            <a:off x="978980" y="2453672"/>
            <a:ext cx="11016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000000"/>
                </a:solidFill>
              </a:rPr>
              <a:t>visualized data</a:t>
            </a:r>
            <a:endParaRPr b="1" sz="1100">
              <a:solidFill>
                <a:srgbClr val="000000"/>
              </a:solidFill>
            </a:endParaRPr>
          </a:p>
        </p:txBody>
      </p:sp>
      <p:cxnSp>
        <p:nvCxnSpPr>
          <p:cNvPr id="143" name="Google Shape;143;p17"/>
          <p:cNvCxnSpPr/>
          <p:nvPr/>
        </p:nvCxnSpPr>
        <p:spPr>
          <a:xfrm flipH="1">
            <a:off x="1209095" y="2341972"/>
            <a:ext cx="807300" cy="96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44" name="Google Shape;144;p17"/>
          <p:cNvCxnSpPr/>
          <p:nvPr/>
        </p:nvCxnSpPr>
        <p:spPr>
          <a:xfrm flipH="1">
            <a:off x="3689997" y="2642425"/>
            <a:ext cx="877200" cy="192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45" name="Google Shape;145;p17"/>
          <p:cNvCxnSpPr/>
          <p:nvPr/>
        </p:nvCxnSpPr>
        <p:spPr>
          <a:xfrm flipH="1" rot="10800000">
            <a:off x="6176417" y="2510422"/>
            <a:ext cx="861600" cy="1959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46" name="Google Shape;146;p17"/>
          <p:cNvCxnSpPr>
            <a:stCxn id="120" idx="3"/>
          </p:cNvCxnSpPr>
          <p:nvPr/>
        </p:nvCxnSpPr>
        <p:spPr>
          <a:xfrm flipH="1">
            <a:off x="6366476" y="2786991"/>
            <a:ext cx="1411500" cy="1524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47" name="Google Shape;147;p17"/>
          <p:cNvSpPr txBox="1"/>
          <p:nvPr/>
        </p:nvSpPr>
        <p:spPr>
          <a:xfrm>
            <a:off x="226650" y="1017750"/>
            <a:ext cx="2159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 u="sng">
                <a:solidFill>
                  <a:srgbClr val="000000"/>
                </a:solidFill>
              </a:rPr>
              <a:t>User views data</a:t>
            </a:r>
            <a:endParaRPr b="1" u="sng"/>
          </a:p>
        </p:txBody>
      </p:sp>
      <p:sp>
        <p:nvSpPr>
          <p:cNvPr id="148" name="Google Shape;148;p17"/>
          <p:cNvSpPr txBox="1"/>
          <p:nvPr/>
        </p:nvSpPr>
        <p:spPr>
          <a:xfrm>
            <a:off x="311700" y="2926725"/>
            <a:ext cx="2464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 u="sng">
                <a:solidFill>
                  <a:srgbClr val="000000"/>
                </a:solidFill>
              </a:rPr>
              <a:t>User adds collection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ln cap="flat" cmpd="sng" w="76200">
            <a:solidFill>
              <a:srgbClr val="861F4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Data Collection </a:t>
            </a:r>
            <a:r>
              <a:rPr b="1" lang="en"/>
              <a:t>(review)</a:t>
            </a:r>
            <a:endParaRPr b="1"/>
          </a:p>
        </p:txBody>
      </p:sp>
      <p:sp>
        <p:nvSpPr>
          <p:cNvPr id="154" name="Google Shape;154;p18"/>
          <p:cNvSpPr/>
          <p:nvPr/>
        </p:nvSpPr>
        <p:spPr>
          <a:xfrm>
            <a:off x="6492514" y="2467066"/>
            <a:ext cx="1956300" cy="960000"/>
          </a:xfrm>
          <a:prstGeom prst="can">
            <a:avLst>
              <a:gd fmla="val 25000" name="adj"/>
            </a:avLst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55" name="Google Shape;15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40622" y="2752491"/>
            <a:ext cx="1520630" cy="389153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Google Shape;156;p18"/>
          <p:cNvSpPr txBox="1"/>
          <p:nvPr/>
        </p:nvSpPr>
        <p:spPr>
          <a:xfrm>
            <a:off x="6314474" y="2091425"/>
            <a:ext cx="2464500" cy="23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000000"/>
                </a:solidFill>
              </a:rPr>
              <a:t>DATA COLLECTION</a:t>
            </a:r>
            <a:endParaRPr b="1" sz="1800">
              <a:solidFill>
                <a:srgbClr val="000000"/>
              </a:solidFill>
            </a:endParaRPr>
          </a:p>
        </p:txBody>
      </p:sp>
      <p:sp>
        <p:nvSpPr>
          <p:cNvPr id="157" name="Google Shape;157;p18"/>
          <p:cNvSpPr/>
          <p:nvPr/>
        </p:nvSpPr>
        <p:spPr>
          <a:xfrm>
            <a:off x="548300" y="2431425"/>
            <a:ext cx="1805100" cy="822600"/>
          </a:xfrm>
          <a:prstGeom prst="can">
            <a:avLst>
              <a:gd fmla="val 25000" name="adj"/>
            </a:avLst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58" name="Google Shape;158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13650" y="2704113"/>
            <a:ext cx="445200" cy="445200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Google Shape;159;p18"/>
          <p:cNvSpPr txBox="1"/>
          <p:nvPr/>
        </p:nvSpPr>
        <p:spPr>
          <a:xfrm>
            <a:off x="2363000" y="2995150"/>
            <a:ext cx="1466700" cy="38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000000"/>
                </a:solidFill>
              </a:rPr>
              <a:t>python scripts / </a:t>
            </a:r>
            <a:r>
              <a:rPr b="1" lang="en" sz="1100"/>
              <a:t>reverse engineering</a:t>
            </a:r>
            <a:endParaRPr b="1" sz="1100">
              <a:solidFill>
                <a:srgbClr val="000000"/>
              </a:solidFill>
            </a:endParaRPr>
          </a:p>
        </p:txBody>
      </p:sp>
      <p:pic>
        <p:nvPicPr>
          <p:cNvPr id="160" name="Google Shape;160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116925" y="2785300"/>
            <a:ext cx="1188000" cy="282850"/>
          </a:xfrm>
          <a:prstGeom prst="rect">
            <a:avLst/>
          </a:prstGeom>
          <a:noFill/>
          <a:ln>
            <a:noFill/>
          </a:ln>
        </p:spPr>
      </p:pic>
      <p:sp>
        <p:nvSpPr>
          <p:cNvPr id="161" name="Google Shape;161;p18"/>
          <p:cNvSpPr txBox="1"/>
          <p:nvPr/>
        </p:nvSpPr>
        <p:spPr>
          <a:xfrm>
            <a:off x="121788" y="2091425"/>
            <a:ext cx="27918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/>
              <a:t>DMI, YTK, SFM DATA</a:t>
            </a:r>
            <a:endParaRPr b="1" sz="1800">
              <a:solidFill>
                <a:srgbClr val="000000"/>
              </a:solidFill>
            </a:endParaRPr>
          </a:p>
        </p:txBody>
      </p:sp>
      <p:sp>
        <p:nvSpPr>
          <p:cNvPr id="162" name="Google Shape;162;p18"/>
          <p:cNvSpPr/>
          <p:nvPr/>
        </p:nvSpPr>
        <p:spPr>
          <a:xfrm>
            <a:off x="3620213" y="2515425"/>
            <a:ext cx="1805100" cy="822600"/>
          </a:xfrm>
          <a:prstGeom prst="can">
            <a:avLst>
              <a:gd fmla="val 25000" name="adj"/>
            </a:avLst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63" name="Google Shape;163;p18"/>
          <p:cNvCxnSpPr>
            <a:endCxn id="162" idx="2"/>
          </p:cNvCxnSpPr>
          <p:nvPr/>
        </p:nvCxnSpPr>
        <p:spPr>
          <a:xfrm>
            <a:off x="2429513" y="2873025"/>
            <a:ext cx="1190700" cy="537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64" name="Google Shape;164;p18"/>
          <p:cNvSpPr txBox="1"/>
          <p:nvPr/>
        </p:nvSpPr>
        <p:spPr>
          <a:xfrm>
            <a:off x="3074700" y="1974413"/>
            <a:ext cx="27918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rgbClr val="000000"/>
              </a:solidFill>
            </a:endParaRPr>
          </a:p>
        </p:txBody>
      </p:sp>
      <p:sp>
        <p:nvSpPr>
          <p:cNvPr id="165" name="Google Shape;165;p18"/>
          <p:cNvSpPr txBox="1"/>
          <p:nvPr/>
        </p:nvSpPr>
        <p:spPr>
          <a:xfrm>
            <a:off x="3074700" y="2091413"/>
            <a:ext cx="27918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/>
              <a:t>Collection Data CSV</a:t>
            </a:r>
            <a:endParaRPr b="1" sz="1800">
              <a:solidFill>
                <a:srgbClr val="000000"/>
              </a:solidFill>
            </a:endParaRPr>
          </a:p>
        </p:txBody>
      </p:sp>
      <p:pic>
        <p:nvPicPr>
          <p:cNvPr id="166" name="Google Shape;166;p1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281234" y="2785290"/>
            <a:ext cx="581525" cy="436135"/>
          </a:xfrm>
          <a:prstGeom prst="rect">
            <a:avLst/>
          </a:prstGeom>
          <a:noFill/>
          <a:ln>
            <a:noFill/>
          </a:ln>
        </p:spPr>
      </p:pic>
      <p:sp>
        <p:nvSpPr>
          <p:cNvPr id="167" name="Google Shape;167;p18"/>
          <p:cNvSpPr txBox="1"/>
          <p:nvPr/>
        </p:nvSpPr>
        <p:spPr>
          <a:xfrm>
            <a:off x="5425313" y="2995150"/>
            <a:ext cx="1225200" cy="38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/>
              <a:t>Manual script csv to json</a:t>
            </a:r>
            <a:endParaRPr b="1" sz="1100">
              <a:solidFill>
                <a:srgbClr val="000000"/>
              </a:solidFill>
            </a:endParaRPr>
          </a:p>
        </p:txBody>
      </p:sp>
      <p:cxnSp>
        <p:nvCxnSpPr>
          <p:cNvPr id="168" name="Google Shape;168;p18"/>
          <p:cNvCxnSpPr>
            <a:stCxn id="162" idx="4"/>
          </p:cNvCxnSpPr>
          <p:nvPr/>
        </p:nvCxnSpPr>
        <p:spPr>
          <a:xfrm>
            <a:off x="5425313" y="2926725"/>
            <a:ext cx="874200" cy="72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E5751F"/>
        </a:solidFill>
      </p:bgPr>
    </p:bg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19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Work Completed</a:t>
            </a:r>
            <a:endParaRPr b="1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ln cap="flat" cmpd="sng" w="76200">
            <a:solidFill>
              <a:srgbClr val="861F4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Web Application</a:t>
            </a:r>
            <a:endParaRPr b="1"/>
          </a:p>
        </p:txBody>
      </p:sp>
      <p:sp>
        <p:nvSpPr>
          <p:cNvPr id="179" name="Google Shape;179;p20"/>
          <p:cNvSpPr txBox="1"/>
          <p:nvPr>
            <p:ph idx="1" type="body"/>
          </p:nvPr>
        </p:nvSpPr>
        <p:spPr>
          <a:xfrm>
            <a:off x="311700" y="1152475"/>
            <a:ext cx="8520600" cy="363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Finalized user collection functionality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Effective display of jsonl tweet data from Twitter API 2.0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Deletion of user collection functionality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Only logged in user can add/delete collection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Admin functionality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Login for ‘admin’ to add/delete collections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No need for signup as then anyone can add and/or delete collections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Integration of SFM data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Support the new format from our SFM data collection work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Fix filtering issues for collection data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Particularly errors with filtering by date, and saving of filters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Aesthetic changes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Theme change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About Page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ln cap="flat" cmpd="sng" w="76200">
            <a:solidFill>
              <a:srgbClr val="861F4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SFM Data </a:t>
            </a:r>
            <a:r>
              <a:rPr b="1" lang="en"/>
              <a:t>Collection</a:t>
            </a:r>
            <a:endParaRPr b="1"/>
          </a:p>
        </p:txBody>
      </p:sp>
      <p:sp>
        <p:nvSpPr>
          <p:cNvPr id="185" name="Google Shape;185;p2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Extraction of SFM data</a:t>
            </a:r>
            <a:endParaRPr>
              <a:solidFill>
                <a:schemeClr val="dk1"/>
              </a:solidFill>
            </a:endParaRPr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</a:pPr>
            <a:r>
              <a:rPr lang="en">
                <a:solidFill>
                  <a:schemeClr val="dk1"/>
                </a:solidFill>
              </a:rPr>
              <a:t>Gained access to the database</a:t>
            </a:r>
            <a:endParaRPr>
              <a:solidFill>
                <a:schemeClr val="dk1"/>
              </a:solidFill>
            </a:endParaRPr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</a:pPr>
            <a:r>
              <a:rPr lang="en">
                <a:solidFill>
                  <a:schemeClr val="dk1"/>
                </a:solidFill>
              </a:rPr>
              <a:t>Identified and analyzed the structure of data</a:t>
            </a:r>
            <a:endParaRPr>
              <a:solidFill>
                <a:schemeClr val="dk1"/>
              </a:solidFill>
            </a:endParaRPr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</a:pPr>
            <a:r>
              <a:rPr lang="en">
                <a:solidFill>
                  <a:schemeClr val="dk1"/>
                </a:solidFill>
              </a:rPr>
              <a:t>Determined the optimal method for mapping the data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Wrote scripts to collect relevant data from the database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Organization of SFM data</a:t>
            </a:r>
            <a:endParaRPr>
              <a:solidFill>
                <a:schemeClr val="dk1"/>
              </a:solidFill>
            </a:endParaRPr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</a:pPr>
            <a:r>
              <a:rPr lang="en">
                <a:solidFill>
                  <a:schemeClr val="dk1"/>
                </a:solidFill>
              </a:rPr>
              <a:t>Mapped the database structure into a spreadsheet</a:t>
            </a:r>
            <a:endParaRPr>
              <a:solidFill>
                <a:schemeClr val="dk1"/>
              </a:solidFill>
            </a:endParaRPr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</a:pPr>
            <a:r>
              <a:rPr lang="en">
                <a:solidFill>
                  <a:schemeClr val="dk1"/>
                </a:solidFill>
              </a:rPr>
              <a:t>Standardized and cleaned the data for consistency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Uploading of SFM data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Converted the spreadsheet into JSON fo</a:t>
            </a:r>
            <a:r>
              <a:rPr lang="en">
                <a:solidFill>
                  <a:schemeClr val="dk1"/>
                </a:solidFill>
              </a:rPr>
              <a:t>rmat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Successfully uploaded the JSON data into MongoDB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