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7.xml" Type="http://schemas.openxmlformats.org/officeDocument/2006/relationships/slide" Id="rId12"/><Relationship Target="presProps.xml" Type="http://schemas.openxmlformats.org/officeDocument/2006/relationships/presProps" Id="rId2"/><Relationship Target="theme/theme2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0" name="Shape 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6" name="Shape 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2" name="Shape 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8" name="Shape 1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0" name="Shape 60"/>
          <p:cNvGrpSpPr/>
          <p:nvPr/>
        </p:nvGrpSpPr>
        <p:grpSpPr>
          <a:xfrm>
            <a:off y="1334226" x="-11"/>
            <a:ext cy="4116299" cx="7314320"/>
            <a:chOff y="1378676" x="-11"/>
            <a:chExt cy="4116299" cx="7314320"/>
          </a:xfrm>
        </p:grpSpPr>
        <p:sp>
          <p:nvSpPr>
            <p:cNvPr id="61" name="Shape 61"/>
            <p:cNvSpPr/>
            <p:nvPr/>
          </p:nvSpPr>
          <p:spPr>
            <a:xfrm flipH="1">
              <a:off y="1378676" x="-11"/>
              <a:ext cy="4116299" cx="187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2" name="Shape 62"/>
            <p:cNvSpPr/>
            <p:nvPr/>
          </p:nvSpPr>
          <p:spPr>
            <a:xfrm flipH="1">
              <a:off y="1378676" x="187809"/>
              <a:ext cy="4116299" cx="71264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63" name="Shape 63"/>
          <p:cNvSpPr txBox="1"/>
          <p:nvPr>
            <p:ph type="ctrTitle"/>
          </p:nvPr>
        </p:nvSpPr>
        <p:spPr>
          <a:xfrm>
            <a:off y="2266575" x="685800"/>
            <a:ext cy="1333799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y="3600451" x="685800"/>
            <a:ext cy="900599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6" name="Shape 66"/>
          <p:cNvGrpSpPr/>
          <p:nvPr/>
        </p:nvGrpSpPr>
        <p:grpSpPr>
          <a:xfrm>
            <a:off y="-12188" x="-13"/>
            <a:ext cy="1612601" cx="8005727"/>
            <a:chOff y="-12187" x="-13"/>
            <a:chExt cy="1161900" cx="8005727"/>
          </a:xfrm>
        </p:grpSpPr>
        <p:sp>
          <p:nvSpPr>
            <p:cNvPr id="67" name="Shape 67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8" name="Shape 68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69" name="Shape 69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1pPr>
            <a:lvl2pPr algn="l" rtl="0" indent="-285750" marL="74295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2pPr>
            <a:lvl3pPr algn="l" rtl="0" indent="-228600" marL="11430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3pPr>
            <a:lvl4pPr algn="l" rtl="0" indent="-228600" marL="16002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4pPr>
            <a:lvl5pPr algn="l" rtl="0" indent="-228600" marL="20574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5pPr>
            <a:lvl6pPr algn="l" rtl="0" indent="-228600" marL="25146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6pPr>
            <a:lvl7pPr algn="l" rtl="0" indent="-228600" marL="29718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7pPr>
            <a:lvl8pPr algn="l" rtl="0" indent="-228600" marL="34290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baseline="0" sz="1800">
                <a:solidFill>
                  <a:schemeClr val="dk2"/>
                </a:solidFill>
              </a:defRPr>
            </a:lvl8pPr>
            <a:lvl9pPr algn="l" rtl="0" indent="-228600" marL="38862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baseline="0" sz="18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 txBox="1"/>
          <p:nvPr>
            <p:ph idx="1" type="body"/>
          </p:nvPr>
        </p:nvSpPr>
        <p:spPr>
          <a:xfrm>
            <a:off y="1704684" x="456245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1800"/>
            </a:lvl1pPr>
            <a:lvl2pPr rtl="0">
              <a:buNone/>
              <a:defRPr sz="1800"/>
            </a:lvl2pPr>
            <a:lvl3pPr rtl="0">
              <a:buNone/>
              <a:defRPr sz="18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sp>
        <p:nvSpPr>
          <p:cNvPr id="73" name="Shape 73"/>
          <p:cNvSpPr txBox="1"/>
          <p:nvPr>
            <p:ph idx="2" type="body"/>
          </p:nvPr>
        </p:nvSpPr>
        <p:spPr>
          <a:xfrm>
            <a:off y="1704684" x="4648200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1800"/>
            </a:lvl1pPr>
            <a:lvl2pPr rtl="0">
              <a:buNone/>
              <a:defRPr sz="1800"/>
            </a:lvl2pPr>
            <a:lvl3pPr rtl="0">
              <a:buNone/>
              <a:defRPr sz="18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grpSp>
        <p:nvGrpSpPr>
          <p:cNvPr id="74" name="Shape 74"/>
          <p:cNvGrpSpPr/>
          <p:nvPr/>
        </p:nvGrpSpPr>
        <p:grpSpPr>
          <a:xfrm>
            <a:off y="-12188" x="-13"/>
            <a:ext cy="1612601" cx="8005727"/>
            <a:chOff y="-12187" x="-13"/>
            <a:chExt cy="1161900" cx="8005727"/>
          </a:xfrm>
        </p:grpSpPr>
        <p:sp>
          <p:nvSpPr>
            <p:cNvPr id="75" name="Shape 75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76" name="Shape 76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77" name="Shape 77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79" name="Shape 79"/>
          <p:cNvGrpSpPr/>
          <p:nvPr/>
        </p:nvGrpSpPr>
        <p:grpSpPr>
          <a:xfrm>
            <a:off y="-12188" x="-13"/>
            <a:ext cy="1612601" cx="8005727"/>
            <a:chOff y="-12187" x="-13"/>
            <a:chExt cy="1161900" cx="8005727"/>
          </a:xfrm>
        </p:grpSpPr>
        <p:sp>
          <p:nvSpPr>
            <p:cNvPr id="80" name="Shape 80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81" name="Shape 81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82" name="Shape 82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/>
          <p:nvPr/>
        </p:nvSpPr>
        <p:spPr>
          <a:xfrm flipH="1">
            <a:off y="6165014" x="8964665"/>
            <a:ext cy="695100" cx="1878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85" name="Shape 85"/>
          <p:cNvSpPr/>
          <p:nvPr/>
        </p:nvSpPr>
        <p:spPr>
          <a:xfrm flipH="1">
            <a:off y="6165014" x="3866777"/>
            <a:ext cy="695100" cx="50979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6165014" x="3866812"/>
            <a:ext cy="695100" cx="50979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  <a:lvl2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2pPr>
            <a:lvl3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3pPr>
            <a:lvl4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4pPr>
            <a:lvl5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5pPr>
            <a:lvl6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6pPr>
            <a:lvl7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7pPr>
            <a:lvl8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8pPr>
            <a:lvl9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5" name="Shape 5"/>
          <p:cNvGrpSpPr/>
          <p:nvPr/>
        </p:nvGrpSpPr>
        <p:grpSpPr>
          <a:xfrm>
            <a:off y="-94" x="33867"/>
            <a:ext cy="2810236" cx="3409812"/>
            <a:chOff y="1493" x="0"/>
            <a:chExt cy="2810236" cx="3409812"/>
          </a:xfrm>
        </p:grpSpPr>
        <p:cxnSp>
          <p:nvCxnSpPr>
            <p:cNvPr id="6" name="Shape 6"/>
            <p:cNvCxnSpPr/>
            <p:nvPr/>
          </p:nvCxnSpPr>
          <p:spPr>
            <a:xfrm>
              <a:off y="245542" x="0"/>
              <a:ext cy="1500" cx="3251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y="1407880" x="-1212177"/>
              <a:ext cy="1500" cx="2806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y="474143" x="0"/>
              <a:ext cy="1500" cx="2666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y="702743" x="0"/>
              <a:ext cy="1500" cx="2167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y="931342" x="0"/>
              <a:ext cy="1500" cx="18626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y="1159942" x="0"/>
              <a:ext cy="1500" cx="1490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y="1388542" x="0"/>
              <a:ext cy="1500" cx="12191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y="1617142" x="0"/>
              <a:ext cy="1500" cx="990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y="1845742" x="0"/>
              <a:ext cy="1500" cx="745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y="2074342" x="0"/>
              <a:ext cy="1500" cx="533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y="2302943" x="0"/>
              <a:ext cy="1500" cx="262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y="1238115" x="-814261"/>
              <a:ext cy="1500" cx="2468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y="1014527" x="-357712"/>
              <a:ext cy="1500" cx="2018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y="887576" x="-853"/>
              <a:ext cy="1500" cx="1763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y="790194" x="326307"/>
              <a:ext cy="1500" cx="1569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y="709726" x="636516"/>
              <a:ext cy="1500" cx="1408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y="603961" x="972228"/>
              <a:ext cy="1500" cx="1196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y="527761" x="1278236"/>
              <a:ext cy="1500" cx="1044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y="440776" x="1590398"/>
              <a:ext cy="1500" cx="879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y="377227" x="1883657"/>
              <a:ext cy="1500" cx="752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y="292493" x="2198066"/>
              <a:ext cy="1500" cx="583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y="199376" x="2521027"/>
              <a:ext cy="1500" cx="397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y="148627" x="2801688"/>
              <a:ext cy="1500" cx="295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y="102444" x="3079242"/>
              <a:ext cy="1500" cx="201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y="85076" x="3324762"/>
              <a:ext cy="1500" cx="1686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</p:grpSp>
      <p:sp>
        <p:nvSpPr>
          <p:cNvPr id="31" name="Shape 3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grpSp>
        <p:nvGrpSpPr>
          <p:cNvPr id="33" name="Shape 33"/>
          <p:cNvGrpSpPr/>
          <p:nvPr/>
        </p:nvGrpSpPr>
        <p:grpSpPr>
          <a:xfrm rot="10800000">
            <a:off y="4047858" x="5734187"/>
            <a:ext cy="2810236" cx="3409812"/>
            <a:chOff y="1493" x="0"/>
            <a:chExt cy="2810236" cx="3409812"/>
          </a:xfrm>
        </p:grpSpPr>
        <p:cxnSp>
          <p:nvCxnSpPr>
            <p:cNvPr id="34" name="Shape 34"/>
            <p:cNvCxnSpPr/>
            <p:nvPr/>
          </p:nvCxnSpPr>
          <p:spPr>
            <a:xfrm>
              <a:off y="245542" x="0"/>
              <a:ext cy="1500" cx="3251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y="1407880" x="-1212177"/>
              <a:ext cy="1500" cx="2806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y="474143" x="0"/>
              <a:ext cy="1500" cx="2666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y="702743" x="0"/>
              <a:ext cy="1500" cx="2167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y="931342" x="0"/>
              <a:ext cy="1500" cx="18626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y="1159942" x="0"/>
              <a:ext cy="1500" cx="1490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y="1388542" x="0"/>
              <a:ext cy="1500" cx="12191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y="1617142" x="0"/>
              <a:ext cy="1500" cx="990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y="1845742" x="0"/>
              <a:ext cy="1500" cx="745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y="2074342" x="0"/>
              <a:ext cy="1500" cx="533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y="2302943" x="0"/>
              <a:ext cy="1500" cx="262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y="1238115" x="-814261"/>
              <a:ext cy="1500" cx="2468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y="1014527" x="-357712"/>
              <a:ext cy="1500" cx="2018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y="887576" x="-853"/>
              <a:ext cy="1500" cx="1763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y="790194" x="326307"/>
              <a:ext cy="1500" cx="1569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y="709726" x="636516"/>
              <a:ext cy="1500" cx="1408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y="603961" x="972228"/>
              <a:ext cy="1500" cx="1196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y="527761" x="1278236"/>
              <a:ext cy="1500" cx="1044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y="440776" x="1590398"/>
              <a:ext cy="1500" cx="879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y="377227" x="1883657"/>
              <a:ext cy="1500" cx="752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y="292493" x="2198066"/>
              <a:ext cy="1500" cx="583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y="199376" x="2521027"/>
              <a:ext cy="1500" cx="397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y="148627" x="2801688"/>
              <a:ext cy="1500" cx="295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y="102444" x="3079242"/>
              <a:ext cy="1500" cx="201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y="85076" x="3324762"/>
              <a:ext cy="1500" cx="1686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</p:grp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 txBox="1"/>
          <p:nvPr>
            <p:ph type="ctrTitle"/>
          </p:nvPr>
        </p:nvSpPr>
        <p:spPr>
          <a:xfrm>
            <a:off y="2266575" x="685800"/>
            <a:ext cy="1333799" cx="6400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SeerSuite</a:t>
            </a:r>
          </a:p>
        </p:txBody>
      </p:sp>
      <p:sp>
        <p:nvSpPr>
          <p:cNvPr id="90" name="Shape 90"/>
          <p:cNvSpPr txBox="1"/>
          <p:nvPr>
            <p:ph idx="1" type="subTitle"/>
          </p:nvPr>
        </p:nvSpPr>
        <p:spPr>
          <a:xfrm>
            <a:off y="3600451" x="685800"/>
            <a:ext cy="1487700" cx="6400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By Brian Lieberman and Robert Wagner</a:t>
            </a:r>
          </a:p>
          <a:p>
            <a:r>
              <a:t/>
            </a:r>
          </a:p>
          <a:p>
            <a:pPr rtl="0" lvl="0">
              <a:buNone/>
            </a:pPr>
            <a:r>
              <a:rPr sz="1400" lang="en"/>
              <a:t>CS 4624, Virginia Tech</a:t>
            </a:r>
          </a:p>
          <a:p>
            <a:pPr rtl="0" lvl="0">
              <a:buNone/>
            </a:pPr>
            <a:r>
              <a:rPr sz="1400" lang="en"/>
              <a:t>Blacksburg, VA</a:t>
            </a:r>
          </a:p>
          <a:p>
            <a:pPr rtl="0" lvl="0">
              <a:buNone/>
            </a:pPr>
            <a:r>
              <a:rPr sz="1400" lang="en"/>
              <a:t>05/06/13 </a:t>
            </a:r>
          </a:p>
          <a:p>
            <a:pPr rtl="0" lvl="0">
              <a:buNone/>
            </a:pPr>
            <a:r>
              <a:rPr sz="1400" lang="en"/>
              <a:t>Tarek Kanan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Project Aim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There are many projects involving digital libraries and research, but there has not been much work with attempting to implement simultaneous multilingual support.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The goal of this project is to be able to crawl documents in a multilingual fashion using SeerSuite and to get systems here, as well as in Qatar, working together.</a:t>
            </a:r>
          </a:p>
          <a:p>
            <a:r>
              <a:t/>
            </a:r>
          </a:p>
          <a:p>
            <a:pPr>
              <a:buNone/>
            </a:pPr>
            <a:r>
              <a:rPr lang="en"/>
              <a:t>We are using CentOS machines here, as well as in Qatar, and we are going to port the configuration we establish here to their machines.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SeerSuite Structure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03" name="Shape 103"/>
          <p:cNvSpPr/>
          <p:nvPr/>
        </p:nvSpPr>
        <p:spPr>
          <a:xfrm>
            <a:off y="1733513" x="2091651"/>
            <a:ext cy="4782548" cx="496069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Progress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y="1704688" x="457200"/>
            <a:ext cy="49844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Set up UNIX OS and local dependencies such as Java, VPN, and remote access. The dependencies are required programs to make the base OS work correctly.</a:t>
            </a:r>
          </a:p>
          <a:p>
            <a:r>
              <a:t/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Installed dependencies for SeerSuite installation which included: Tomcat, Solr, Axis2, Ant, MySQL. These dependencies are required for running the web app and for storing data, etc.</a:t>
            </a:r>
          </a:p>
          <a:p>
            <a:r>
              <a:t/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Configured the installed dependencies and copied in resources necessary for SeerSuite to run</a:t>
            </a:r>
          </a:p>
          <a:p>
            <a:r>
              <a:t/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Set up a local repository folder to hold crawled documents</a:t>
            </a:r>
          </a:p>
          <a:p>
            <a:r>
              <a:t/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Configured the SeerSuite files to point to the correct paths that we set up during installation</a:t>
            </a:r>
          </a:p>
          <a:p>
            <a:r>
              <a:t/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Built the SeerSuite application and deployed it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Challenges and Solutions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Acquiring Red Hat Linux licences forced switch to CentOS</a:t>
            </a:r>
          </a:p>
          <a:p>
            <a:r>
              <a:t/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Installing JRE for VPN, resolved with switch to CentOS</a:t>
            </a:r>
          </a:p>
          <a:p>
            <a:r>
              <a:t/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Getting Solr to run under Apache Tomcat, worked with student from Penn State and in depth research to resolve. </a:t>
            </a:r>
          </a:p>
          <a:p>
            <a:r>
              <a:t/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Physical access to lab, was solved with installation of TeamViewer for remote access. </a:t>
            </a:r>
          </a:p>
          <a:p>
            <a:r>
              <a:t/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Configuring SeerSuite settings to access databases and installed server applications, corrected login info fixed issue. </a:t>
            </a:r>
          </a:p>
          <a:p>
            <a:r>
              <a:t/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Communicating with Seersuite experts, we got new experts and hopefully will have more success with them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Conclusion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Successfully built and deployed web application</a:t>
            </a:r>
          </a:p>
          <a:p>
            <a:r>
              <a:t/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Currently working on importing sample data and crawling documents and talking with people from Penn State to help.</a:t>
            </a:r>
          </a:p>
          <a:p>
            <a:r>
              <a:t/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Need to get in touch with more people from Penn State that can be helpful</a:t>
            </a:r>
          </a:p>
          <a:p>
            <a:r>
              <a:t/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Once data is imported, application will be fully functional </a:t>
            </a:r>
          </a:p>
          <a:p>
            <a:r>
              <a:t/>
            </a:r>
          </a:p>
          <a:p>
            <a:pPr rtl="0" lvl="0" indent="-3429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Documentation includes instructions for reproducing installation in Qatar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Questions?</a:t>
            </a: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