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Raleway"/>
      <p:regular r:id="rId23"/>
      <p:bold r:id="rId24"/>
      <p:italic r:id="rId25"/>
      <p:boldItalic r:id="rId26"/>
    </p:embeddedFont>
    <p:embeddedFont>
      <p:font typeface="Roboto"/>
      <p:regular r:id="rId27"/>
      <p:bold r:id="rId28"/>
      <p:italic r:id="rId29"/>
      <p:boldItalic r:id="rId30"/>
    </p:embeddedFont>
    <p:embeddedFont>
      <p:font typeface="Average"/>
      <p:regular r:id="rId31"/>
    </p:embeddedFont>
    <p:embeddedFont>
      <p:font typeface="Source Sans Pro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6" roundtripDataSignature="AMtx7mg9hKbU27IXCRHKFgv8fpE4qh/p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aleway-bold.fntdata"/><Relationship Id="rId23" Type="http://schemas.openxmlformats.org/officeDocument/2006/relationships/font" Target="fonts/Raleway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boldItalic.fntdata"/><Relationship Id="rId25" Type="http://schemas.openxmlformats.org/officeDocument/2006/relationships/font" Target="fonts/Raleway-italic.fntdata"/><Relationship Id="rId28" Type="http://schemas.openxmlformats.org/officeDocument/2006/relationships/font" Target="fonts/Roboto-bold.fntdata"/><Relationship Id="rId27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Average-regular.fntdata"/><Relationship Id="rId30" Type="http://schemas.openxmlformats.org/officeDocument/2006/relationships/font" Target="fonts/Roboto-boldItalic.fntdata"/><Relationship Id="rId11" Type="http://schemas.openxmlformats.org/officeDocument/2006/relationships/slide" Target="slides/slide6.xml"/><Relationship Id="rId33" Type="http://schemas.openxmlformats.org/officeDocument/2006/relationships/font" Target="fonts/SourceSansPro-bold.fntdata"/><Relationship Id="rId10" Type="http://schemas.openxmlformats.org/officeDocument/2006/relationships/slide" Target="slides/slide5.xml"/><Relationship Id="rId32" Type="http://schemas.openxmlformats.org/officeDocument/2006/relationships/font" Target="fonts/SourceSansPro-regular.fntdata"/><Relationship Id="rId13" Type="http://schemas.openxmlformats.org/officeDocument/2006/relationships/slide" Target="slides/slide8.xml"/><Relationship Id="rId35" Type="http://schemas.openxmlformats.org/officeDocument/2006/relationships/font" Target="fonts/SourceSansPro-boldItalic.fntdata"/><Relationship Id="rId12" Type="http://schemas.openxmlformats.org/officeDocument/2006/relationships/slide" Target="slides/slide7.xml"/><Relationship Id="rId34" Type="http://schemas.openxmlformats.org/officeDocument/2006/relationships/font" Target="fonts/SourceSansPro-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customschemas.google.com/relationships/presentationmetadata" Target="meta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Pranav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Evan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Yifan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Yifan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Yifan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Yifan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6" name="Google Shape;24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Pranav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Pranav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Pranav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" name="Google Shape;9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Pranav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Pranav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Pranav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Archita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Google Shape;17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Archita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Archita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" name="Google Shape;18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Evan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Evan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9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" name="Google Shape;12;p19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1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8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8"/>
          <p:cNvSpPr txBox="1"/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8" name="Google Shape;68;p2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9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1" name="Google Shape;71;p2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2" name="Google Shape;72;p29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3" name="Google Shape;73;p2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6" name="Google Shape;76;p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7" name="Google Shape;77;p3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80" name="Google Shape;80;p3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2"/>
          <p:cNvSpPr txBox="1"/>
          <p:nvPr>
            <p:ph hasCustomPrompt="1" type="title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84" name="Google Shape;84;p32"/>
          <p:cNvSpPr txBox="1"/>
          <p:nvPr>
            <p:ph idx="1" type="body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5" name="Google Shape;85;p3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AUTOLAYOUT_1">
    <p:bg>
      <p:bgPr>
        <a:solidFill>
          <a:srgbClr val="FFFFFF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0"/>
          <p:cNvSpPr/>
          <p:nvPr/>
        </p:nvSpPr>
        <p:spPr>
          <a:xfrm>
            <a:off x="0" y="0"/>
            <a:ext cx="4583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0"/>
          <p:cNvSpPr txBox="1"/>
          <p:nvPr>
            <p:ph type="title"/>
          </p:nvPr>
        </p:nvSpPr>
        <p:spPr>
          <a:xfrm>
            <a:off x="363750" y="554850"/>
            <a:ext cx="3855900" cy="403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0"/>
          <p:cNvSpPr txBox="1"/>
          <p:nvPr>
            <p:ph idx="1" type="body"/>
          </p:nvPr>
        </p:nvSpPr>
        <p:spPr>
          <a:xfrm>
            <a:off x="4947374" y="554850"/>
            <a:ext cx="3855900" cy="403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9" name="Google Shape;1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2">
  <p:cSld name="AUTOLAYOUT_2">
    <p:bg>
      <p:bgPr>
        <a:solidFill>
          <a:srgbClr val="FFFFFF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21"/>
          <p:cNvSpPr/>
          <p:nvPr/>
        </p:nvSpPr>
        <p:spPr>
          <a:xfrm>
            <a:off x="188400" y="188400"/>
            <a:ext cx="8767200" cy="4766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21"/>
          <p:cNvSpPr/>
          <p:nvPr/>
        </p:nvSpPr>
        <p:spPr>
          <a:xfrm>
            <a:off x="282600" y="282600"/>
            <a:ext cx="8578800" cy="4578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" name="Google Shape;24;p21"/>
          <p:cNvCxnSpPr/>
          <p:nvPr/>
        </p:nvCxnSpPr>
        <p:spPr>
          <a:xfrm>
            <a:off x="282600" y="4607275"/>
            <a:ext cx="4230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" name="Google Shape;25;p21"/>
          <p:cNvCxnSpPr/>
          <p:nvPr/>
        </p:nvCxnSpPr>
        <p:spPr>
          <a:xfrm>
            <a:off x="8438400" y="536225"/>
            <a:ext cx="4230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" name="Google Shape;26;p21"/>
          <p:cNvSpPr txBox="1"/>
          <p:nvPr>
            <p:ph type="title"/>
          </p:nvPr>
        </p:nvSpPr>
        <p:spPr>
          <a:xfrm>
            <a:off x="705600" y="1415400"/>
            <a:ext cx="3394200" cy="224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400">
                <a:solidFill>
                  <a:schemeClr val="dk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4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4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4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4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4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4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4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7" name="Google Shape;27;p21"/>
          <p:cNvSpPr txBox="1"/>
          <p:nvPr>
            <p:ph idx="1" type="body"/>
          </p:nvPr>
        </p:nvSpPr>
        <p:spPr>
          <a:xfrm>
            <a:off x="4252525" y="836250"/>
            <a:ext cx="4185900" cy="340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8" name="Google Shape;28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2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" name="Google Shape;32;p2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AUTOLAYOUT_3">
    <p:bg>
      <p:bgPr>
        <a:solidFill>
          <a:srgbClr val="FFFFFF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23"/>
          <p:cNvSpPr/>
          <p:nvPr/>
        </p:nvSpPr>
        <p:spPr>
          <a:xfrm>
            <a:off x="3047650" y="0"/>
            <a:ext cx="60963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23"/>
          <p:cNvSpPr/>
          <p:nvPr/>
        </p:nvSpPr>
        <p:spPr>
          <a:xfrm>
            <a:off x="205218" y="201292"/>
            <a:ext cx="408900" cy="381900"/>
          </a:xfrm>
          <a:prstGeom prst="flowChartDelay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3"/>
          <p:cNvSpPr/>
          <p:nvPr/>
        </p:nvSpPr>
        <p:spPr>
          <a:xfrm>
            <a:off x="205218" y="201292"/>
            <a:ext cx="408900" cy="381900"/>
          </a:xfrm>
          <a:prstGeom prst="flowChartDelay">
            <a:avLst/>
          </a:prstGeom>
          <a:solidFill>
            <a:srgbClr val="FFFFFF">
              <a:alpha val="12156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23"/>
          <p:cNvSpPr/>
          <p:nvPr/>
        </p:nvSpPr>
        <p:spPr>
          <a:xfrm>
            <a:off x="100882" y="201292"/>
            <a:ext cx="408900" cy="381900"/>
          </a:xfrm>
          <a:prstGeom prst="flowChartDelay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23"/>
          <p:cNvSpPr/>
          <p:nvPr/>
        </p:nvSpPr>
        <p:spPr>
          <a:xfrm>
            <a:off x="100882" y="201292"/>
            <a:ext cx="408900" cy="381900"/>
          </a:xfrm>
          <a:prstGeom prst="flowChartDelay">
            <a:avLst/>
          </a:prstGeom>
          <a:solidFill>
            <a:srgbClr val="FFFFFF">
              <a:alpha val="1843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23"/>
          <p:cNvSpPr/>
          <p:nvPr/>
        </p:nvSpPr>
        <p:spPr>
          <a:xfrm>
            <a:off x="319" y="201292"/>
            <a:ext cx="408900" cy="381900"/>
          </a:xfrm>
          <a:prstGeom prst="flowChartDelay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23"/>
          <p:cNvSpPr/>
          <p:nvPr/>
        </p:nvSpPr>
        <p:spPr>
          <a:xfrm>
            <a:off x="319" y="201292"/>
            <a:ext cx="408900" cy="381900"/>
          </a:xfrm>
          <a:prstGeom prst="flowChartDelay">
            <a:avLst/>
          </a:prstGeom>
          <a:solidFill>
            <a:srgbClr val="FFFFFF">
              <a:alpha val="25098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23"/>
          <p:cNvSpPr txBox="1"/>
          <p:nvPr>
            <p:ph type="title"/>
          </p:nvPr>
        </p:nvSpPr>
        <p:spPr>
          <a:xfrm>
            <a:off x="233600" y="829550"/>
            <a:ext cx="2566200" cy="89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1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1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1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1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1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1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1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1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23"/>
          <p:cNvSpPr txBox="1"/>
          <p:nvPr>
            <p:ph idx="1" type="body"/>
          </p:nvPr>
        </p:nvSpPr>
        <p:spPr>
          <a:xfrm>
            <a:off x="233600" y="1798300"/>
            <a:ext cx="2566200" cy="29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3">
  <p:cSld name="AUTOLAYOUT_4">
    <p:bg>
      <p:bgPr>
        <a:solidFill>
          <a:srgbClr val="FFFFFF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" name="Google Shape;47;p24"/>
          <p:cNvCxnSpPr/>
          <p:nvPr/>
        </p:nvCxnSpPr>
        <p:spPr>
          <a:xfrm>
            <a:off x="474475" y="336950"/>
            <a:ext cx="3163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8" name="Google Shape;48;p24"/>
          <p:cNvCxnSpPr/>
          <p:nvPr/>
        </p:nvCxnSpPr>
        <p:spPr>
          <a:xfrm>
            <a:off x="3828800" y="344225"/>
            <a:ext cx="4863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9" name="Google Shape;49;p24"/>
          <p:cNvSpPr txBox="1"/>
          <p:nvPr>
            <p:ph type="title"/>
          </p:nvPr>
        </p:nvSpPr>
        <p:spPr>
          <a:xfrm>
            <a:off x="474475" y="450125"/>
            <a:ext cx="3163200" cy="20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0" name="Google Shape;50;p24"/>
          <p:cNvSpPr txBox="1"/>
          <p:nvPr>
            <p:ph idx="1" type="body"/>
          </p:nvPr>
        </p:nvSpPr>
        <p:spPr>
          <a:xfrm>
            <a:off x="3828775" y="450125"/>
            <a:ext cx="4863000" cy="41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1" name="Google Shape;51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2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5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2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7" name="Google Shape;57;p2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7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" name="Google Shape;60;p2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1" name="Google Shape;61;p27"/>
          <p:cNvSpPr txBox="1"/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2" name="Google Shape;62;p27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3" name="Google Shape;63;p2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2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l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b="0" i="0" sz="18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 b="0" i="0" sz="14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 b="0" i="0" sz="14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 b="0" i="0" sz="14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 b="0" i="0" sz="14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 b="0" i="0" sz="14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Google Shape;8;p1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github.com/castanedaM/DiseaseSpreadSimulator2/blob/main/CWD%20Fitting%20Results.pdf" TargetMode="External"/><Relationship Id="rId4" Type="http://schemas.openxmlformats.org/officeDocument/2006/relationships/hyperlink" Target="http://hdl.handle.net/10919/103298" TargetMode="External"/><Relationship Id="rId5" Type="http://schemas.openxmlformats.org/officeDocument/2006/relationships/hyperlink" Target="https://www.cdc.gov/prions/cwd/index.html" TargetMode="External"/><Relationship Id="rId6" Type="http://schemas.openxmlformats.org/officeDocument/2006/relationships/hyperlink" Target="https://www.usgs.gov/faqs/what-chronic-wasting-disease?qt-news_science_products=0#qt-news_science_products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>
            <p:ph type="ctrTitle"/>
          </p:nvPr>
        </p:nvSpPr>
        <p:spPr>
          <a:xfrm>
            <a:off x="1139100" y="376575"/>
            <a:ext cx="6865800" cy="189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5630"/>
              <a:t>Disease Spread Simulator II </a:t>
            </a:r>
            <a:endParaRPr sz="5630"/>
          </a:p>
        </p:txBody>
      </p:sp>
      <p:sp>
        <p:nvSpPr>
          <p:cNvPr id="93" name="Google Shape;93;p1"/>
          <p:cNvSpPr txBox="1"/>
          <p:nvPr>
            <p:ph idx="1" type="subTitle"/>
          </p:nvPr>
        </p:nvSpPr>
        <p:spPr>
          <a:xfrm>
            <a:off x="671250" y="3174874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1500">
                <a:solidFill>
                  <a:srgbClr val="EEEEEE"/>
                </a:solidFill>
              </a:rPr>
              <a:t>Archita Kadam, Evan McKnight, Pranav Patel, Yifan Chu</a:t>
            </a:r>
            <a:endParaRPr sz="1500">
              <a:solidFill>
                <a:srgbClr val="EEEEEE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CS 4624 Multimedia, Hypertext, and Information Access</a:t>
            </a:r>
            <a:endParaRPr sz="15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1500">
                <a:solidFill>
                  <a:srgbClr val="EEEEEE"/>
                </a:solidFill>
              </a:rPr>
              <a:t>Professor Edward A. Fox</a:t>
            </a:r>
            <a:endParaRPr sz="1500">
              <a:solidFill>
                <a:srgbClr val="EEEEEE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1500">
                <a:solidFill>
                  <a:srgbClr val="EEEEEE"/>
                </a:solidFill>
              </a:rPr>
              <a:t>Virginia Tech, Blacksburg 24061</a:t>
            </a:r>
            <a:endParaRPr sz="1500">
              <a:solidFill>
                <a:srgbClr val="EEEEEE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1500">
                <a:solidFill>
                  <a:srgbClr val="EEEEEE"/>
                </a:solidFill>
              </a:rPr>
              <a:t>11/30/2021</a:t>
            </a:r>
            <a:endParaRPr sz="1500">
              <a:solidFill>
                <a:srgbClr val="EEEEEE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EEEEE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"/>
          <p:cNvSpPr txBox="1"/>
          <p:nvPr>
            <p:ph idx="4294967295" type="body"/>
          </p:nvPr>
        </p:nvSpPr>
        <p:spPr>
          <a:xfrm>
            <a:off x="0" y="0"/>
            <a:ext cx="3333000" cy="134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en" sz="2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About Page</a:t>
            </a:r>
            <a:endParaRPr sz="2700">
              <a:solidFill>
                <a:schemeClr val="dk2"/>
              </a:solidFill>
            </a:endParaRPr>
          </a:p>
        </p:txBody>
      </p:sp>
      <p:pic>
        <p:nvPicPr>
          <p:cNvPr id="203" name="Google Shape;203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650" y="522025"/>
            <a:ext cx="8950697" cy="454527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Testing</a:t>
            </a:r>
            <a:endParaRPr/>
          </a:p>
        </p:txBody>
      </p:sp>
      <p:sp>
        <p:nvSpPr>
          <p:cNvPr id="209" name="Google Shape;209;p11"/>
          <p:cNvSpPr txBox="1"/>
          <p:nvPr>
            <p:ph idx="1" type="body"/>
          </p:nvPr>
        </p:nvSpPr>
        <p:spPr>
          <a:xfrm>
            <a:off x="311700" y="127230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</a:pPr>
            <a:r>
              <a:rPr lang="en">
                <a:solidFill>
                  <a:schemeClr val="dk2"/>
                </a:solidFill>
              </a:rPr>
              <a:t>First phase of testing is complete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</a:pPr>
            <a:r>
              <a:rPr lang="en">
                <a:solidFill>
                  <a:schemeClr val="dk2"/>
                </a:solidFill>
              </a:rPr>
              <a:t>Second and third phase are ongoing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10" name="Google Shape;210;p11"/>
          <p:cNvSpPr/>
          <p:nvPr/>
        </p:nvSpPr>
        <p:spPr>
          <a:xfrm>
            <a:off x="444250" y="2538300"/>
            <a:ext cx="2715600" cy="1995300"/>
          </a:xfrm>
          <a:prstGeom prst="homePlate">
            <a:avLst>
              <a:gd fmla="val 50000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1"/>
          <p:cNvSpPr/>
          <p:nvPr/>
        </p:nvSpPr>
        <p:spPr>
          <a:xfrm>
            <a:off x="3159850" y="2538300"/>
            <a:ext cx="2715600" cy="1995300"/>
          </a:xfrm>
          <a:prstGeom prst="homePlate">
            <a:avLst>
              <a:gd fmla="val 50000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1"/>
          <p:cNvSpPr/>
          <p:nvPr/>
        </p:nvSpPr>
        <p:spPr>
          <a:xfrm>
            <a:off x="5875450" y="2538300"/>
            <a:ext cx="2715600" cy="1995300"/>
          </a:xfrm>
          <a:prstGeom prst="homePlate">
            <a:avLst>
              <a:gd fmla="val 50000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11"/>
          <p:cNvSpPr txBox="1"/>
          <p:nvPr/>
        </p:nvSpPr>
        <p:spPr>
          <a:xfrm>
            <a:off x="493050" y="2694450"/>
            <a:ext cx="2082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Test within internal team</a:t>
            </a:r>
            <a:endParaRPr b="1" i="0" sz="16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-Requirement analysis</a:t>
            </a:r>
            <a:endParaRPr b="0" i="0" sz="14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-Test case development</a:t>
            </a:r>
            <a:endParaRPr b="0" i="0" sz="14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4" name="Google Shape;214;p11"/>
          <p:cNvSpPr txBox="1"/>
          <p:nvPr/>
        </p:nvSpPr>
        <p:spPr>
          <a:xfrm>
            <a:off x="3261913" y="2694450"/>
            <a:ext cx="1709100" cy="15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Test with our client</a:t>
            </a:r>
            <a:endParaRPr b="1" i="0" sz="16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-Further test case development</a:t>
            </a:r>
            <a:endParaRPr b="0" i="0" sz="14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5" name="Google Shape;215;p11"/>
          <p:cNvSpPr txBox="1"/>
          <p:nvPr/>
        </p:nvSpPr>
        <p:spPr>
          <a:xfrm>
            <a:off x="6037025" y="2694450"/>
            <a:ext cx="18207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Test with prospective users</a:t>
            </a:r>
            <a:endParaRPr b="1" i="0" sz="16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-Beta testing</a:t>
            </a:r>
            <a:endParaRPr b="0" i="0" sz="14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-Identify/duplicate bugs</a:t>
            </a:r>
            <a:endParaRPr b="0" i="0" sz="14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EEEEE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2"/>
          <p:cNvSpPr txBox="1"/>
          <p:nvPr>
            <p:ph idx="4294967295" type="body"/>
          </p:nvPr>
        </p:nvSpPr>
        <p:spPr>
          <a:xfrm>
            <a:off x="0" y="0"/>
            <a:ext cx="3936300" cy="160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en" sz="2700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</a:rPr>
              <a:t>Testing -  Survey</a:t>
            </a:r>
            <a:endParaRPr sz="1500">
              <a:solidFill>
                <a:schemeClr val="accent2"/>
              </a:solidFill>
            </a:endParaRPr>
          </a:p>
        </p:txBody>
      </p:sp>
      <p:pic>
        <p:nvPicPr>
          <p:cNvPr id="221" name="Google Shape;221;p12"/>
          <p:cNvPicPr preferRelativeResize="0"/>
          <p:nvPr/>
        </p:nvPicPr>
        <p:blipFill rotWithShape="1">
          <a:blip r:embed="rId3">
            <a:alphaModFix/>
          </a:blip>
          <a:srcRect b="19049" l="4502" r="5979" t="7479"/>
          <a:stretch/>
        </p:blipFill>
        <p:spPr>
          <a:xfrm>
            <a:off x="291000" y="641850"/>
            <a:ext cx="8489820" cy="4433175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3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227" name="Google Shape;227;p13"/>
          <p:cNvSpPr/>
          <p:nvPr/>
        </p:nvSpPr>
        <p:spPr>
          <a:xfrm>
            <a:off x="35075" y="1104000"/>
            <a:ext cx="1737300" cy="37143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13"/>
          <p:cNvSpPr/>
          <p:nvPr/>
        </p:nvSpPr>
        <p:spPr>
          <a:xfrm>
            <a:off x="1885850" y="1104000"/>
            <a:ext cx="1737300" cy="37143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13"/>
          <p:cNvSpPr/>
          <p:nvPr/>
        </p:nvSpPr>
        <p:spPr>
          <a:xfrm>
            <a:off x="3717575" y="1104000"/>
            <a:ext cx="1737300" cy="37143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13"/>
          <p:cNvSpPr/>
          <p:nvPr/>
        </p:nvSpPr>
        <p:spPr>
          <a:xfrm>
            <a:off x="5549300" y="1104000"/>
            <a:ext cx="1737300" cy="37143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13"/>
          <p:cNvSpPr/>
          <p:nvPr/>
        </p:nvSpPr>
        <p:spPr>
          <a:xfrm>
            <a:off x="7406700" y="1104000"/>
            <a:ext cx="1737300" cy="37143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3"/>
          <p:cNvSpPr txBox="1"/>
          <p:nvPr>
            <p:ph idx="4294967295" type="body"/>
          </p:nvPr>
        </p:nvSpPr>
        <p:spPr>
          <a:xfrm>
            <a:off x="89750" y="1372800"/>
            <a:ext cx="1796100" cy="30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>
                <a:solidFill>
                  <a:schemeClr val="lt1"/>
                </a:solidFill>
              </a:rPr>
              <a:t>Establish good and consistent communication with the client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33" name="Google Shape;233;p13"/>
          <p:cNvSpPr txBox="1"/>
          <p:nvPr>
            <p:ph idx="4294967295" type="body"/>
          </p:nvPr>
        </p:nvSpPr>
        <p:spPr>
          <a:xfrm>
            <a:off x="1975327" y="1372800"/>
            <a:ext cx="1539300" cy="30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>
                <a:solidFill>
                  <a:schemeClr val="lt1"/>
                </a:solidFill>
              </a:rPr>
              <a:t>Constantly check up on teammates throughout the project and keep the team updated with your progress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34" name="Google Shape;234;p13"/>
          <p:cNvSpPr txBox="1"/>
          <p:nvPr>
            <p:ph idx="4294967295" type="body"/>
          </p:nvPr>
        </p:nvSpPr>
        <p:spPr>
          <a:xfrm>
            <a:off x="3816583" y="1372800"/>
            <a:ext cx="1539300" cy="30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>
                <a:solidFill>
                  <a:schemeClr val="lt1"/>
                </a:solidFill>
              </a:rPr>
              <a:t>Test functions while developing them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35" name="Google Shape;235;p13"/>
          <p:cNvSpPr txBox="1"/>
          <p:nvPr>
            <p:ph idx="4294967295" type="body"/>
          </p:nvPr>
        </p:nvSpPr>
        <p:spPr>
          <a:xfrm>
            <a:off x="5661125" y="1339675"/>
            <a:ext cx="1539300" cy="30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>
                <a:solidFill>
                  <a:schemeClr val="lt1"/>
                </a:solidFill>
              </a:rPr>
              <a:t>Use your resources and network to their full potential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36" name="Google Shape;236;p13"/>
          <p:cNvSpPr txBox="1"/>
          <p:nvPr>
            <p:ph idx="4294967295" type="body"/>
          </p:nvPr>
        </p:nvSpPr>
        <p:spPr>
          <a:xfrm>
            <a:off x="7505700" y="1313175"/>
            <a:ext cx="1539300" cy="30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>
                <a:solidFill>
                  <a:schemeClr val="lt1"/>
                </a:solidFill>
              </a:rPr>
              <a:t>Don’t be afraid to disappoint, come with a solution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4"/>
          <p:cNvSpPr/>
          <p:nvPr/>
        </p:nvSpPr>
        <p:spPr>
          <a:xfrm>
            <a:off x="205400" y="0"/>
            <a:ext cx="3132300" cy="3012500"/>
          </a:xfrm>
          <a:prstGeom prst="flowChartOffpageConnector">
            <a:avLst/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2"/>
              </a:solidFill>
              <a:highlight>
                <a:schemeClr val="accent2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14"/>
          <p:cNvSpPr txBox="1"/>
          <p:nvPr>
            <p:ph type="title"/>
          </p:nvPr>
        </p:nvSpPr>
        <p:spPr>
          <a:xfrm>
            <a:off x="772100" y="407900"/>
            <a:ext cx="19989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93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Ideas</a:t>
            </a:r>
            <a:endParaRPr sz="293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93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for the Future</a:t>
            </a:r>
            <a:endParaRPr sz="293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3" name="Google Shape;243;p14"/>
          <p:cNvSpPr txBox="1"/>
          <p:nvPr>
            <p:ph idx="4294967295" type="body"/>
          </p:nvPr>
        </p:nvSpPr>
        <p:spPr>
          <a:xfrm>
            <a:off x="3971025" y="1270950"/>
            <a:ext cx="4941900" cy="25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</a:pPr>
            <a:r>
              <a:rPr lang="en">
                <a:solidFill>
                  <a:schemeClr val="dk2"/>
                </a:solidFill>
              </a:rPr>
              <a:t>Add a button to save both the graph and table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</a:pPr>
            <a:r>
              <a:rPr lang="en">
                <a:solidFill>
                  <a:schemeClr val="dk2"/>
                </a:solidFill>
              </a:rPr>
              <a:t>Create more plots to further visualize the data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</a:pPr>
            <a:r>
              <a:rPr lang="en">
                <a:solidFill>
                  <a:schemeClr val="dk2"/>
                </a:solidFill>
              </a:rPr>
              <a:t>Update model after user indication rather than automatically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</a:pPr>
            <a:r>
              <a:rPr lang="en">
                <a:solidFill>
                  <a:schemeClr val="dk2"/>
                </a:solidFill>
              </a:rPr>
              <a:t>Create visualizations to show correlation between parameters</a:t>
            </a:r>
            <a:endParaRPr>
              <a:solidFill>
                <a:schemeClr val="dk2"/>
              </a:solidFill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770"/>
              <a:buNone/>
            </a:pPr>
            <a:r>
              <a:t/>
            </a:r>
            <a:endParaRPr sz="14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5"/>
          <p:cNvSpPr txBox="1"/>
          <p:nvPr/>
        </p:nvSpPr>
        <p:spPr>
          <a:xfrm>
            <a:off x="304800" y="3033700"/>
            <a:ext cx="85125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ource Sans Pro"/>
              <a:buChar char="-"/>
            </a:pPr>
            <a:r>
              <a:rPr b="0" i="0" lang="en" sz="1600" u="none" cap="none" strike="noStrik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Professor Luis Escobar, Department of Fish and Wildlife Conservation</a:t>
            </a:r>
            <a:endParaRPr b="0" i="0" sz="1600" u="none" cap="none" strike="noStrike">
              <a:solidFill>
                <a:schemeClr val="accen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ource Sans Pro"/>
              <a:buChar char="-"/>
            </a:pPr>
            <a:r>
              <a:rPr b="0" i="0" lang="en" sz="1600" u="none" cap="none" strike="noStrik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Mariana Castaneda-Guzman, M.Sc. student, Department of Fish and Wildlife Conservation</a:t>
            </a:r>
            <a:endParaRPr b="0" i="0" sz="1600" u="none" cap="none" strike="noStrike">
              <a:solidFill>
                <a:schemeClr val="accen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ource Sans Pro"/>
              <a:buChar char="-"/>
            </a:pPr>
            <a:r>
              <a:rPr b="0" i="0" lang="en" sz="1600" u="none" cap="none" strike="noStrik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Dr. Edward A. Fox, Professor of Computer Science</a:t>
            </a:r>
            <a:endParaRPr b="0" i="0" sz="1600" u="none" cap="none" strike="noStrike">
              <a:solidFill>
                <a:schemeClr val="accen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ource Sans Pro"/>
              <a:buChar char="-"/>
            </a:pPr>
            <a:r>
              <a:rPr b="0" i="0" lang="en" sz="1600" u="none" cap="none" strike="noStrik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Carlos Augusto Bautista Isaza, Graduate Teaching Assistant</a:t>
            </a:r>
            <a:endParaRPr b="0" i="0" sz="1600" u="none" cap="none" strike="noStrike">
              <a:solidFill>
                <a:schemeClr val="accen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9" name="Google Shape;249;p15"/>
          <p:cNvSpPr txBox="1"/>
          <p:nvPr/>
        </p:nvSpPr>
        <p:spPr>
          <a:xfrm>
            <a:off x="457200" y="630250"/>
            <a:ext cx="5590200" cy="219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" sz="36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Acknowledgements</a:t>
            </a:r>
            <a:endParaRPr b="1" i="0" sz="3600" u="none" cap="none" strike="noStrike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i="0" sz="3600" u="none" cap="none" strike="noStrike">
              <a:solidFill>
                <a:schemeClr val="accen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6"/>
          <p:cNvSpPr txBox="1"/>
          <p:nvPr/>
        </p:nvSpPr>
        <p:spPr>
          <a:xfrm>
            <a:off x="349300" y="334525"/>
            <a:ext cx="7407000" cy="66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lnSpcReduction="1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611BB8"/>
                </a:solidFill>
                <a:latin typeface="Raleway"/>
                <a:ea typeface="Raleway"/>
                <a:cs typeface="Raleway"/>
                <a:sym typeface="Raleway"/>
              </a:rPr>
              <a:t>References</a:t>
            </a:r>
            <a:endParaRPr b="1" i="0" sz="3200" u="none" cap="none" strike="noStrike">
              <a:solidFill>
                <a:srgbClr val="611BB8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5" name="Google Shape;255;p16"/>
          <p:cNvSpPr txBox="1"/>
          <p:nvPr/>
        </p:nvSpPr>
        <p:spPr>
          <a:xfrm>
            <a:off x="193650" y="1046850"/>
            <a:ext cx="8756700" cy="33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40"/>
              <a:buFont typeface="Arial"/>
              <a:buNone/>
            </a:pPr>
            <a:r>
              <a:rPr b="0" i="0" lang="en" sz="134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Statistical Model Research: </a:t>
            </a:r>
            <a:br>
              <a:rPr b="0" i="0" lang="en" sz="134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b="0" i="0" lang="en" sz="134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[1] </a:t>
            </a:r>
            <a:r>
              <a:rPr b="0" i="0" lang="en" sz="1340" u="sng" cap="none" strike="noStrike">
                <a:solidFill>
                  <a:srgbClr val="009688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https://github.com/castanedaM/DiseaseSpreadSimulator2/blob/main/CWD%20Fitting%20Results.pdf</a:t>
            </a:r>
            <a:br>
              <a:rPr b="0" i="0" lang="en" sz="134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b="0" i="0" sz="1340" u="none" cap="none" strike="noStrike"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340"/>
              <a:buFont typeface="Arial"/>
              <a:buNone/>
            </a:pPr>
            <a:r>
              <a:rPr b="0" i="0" lang="en" sz="134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Previous Work done on project: </a:t>
            </a:r>
            <a:br>
              <a:rPr b="0" i="0" lang="en" sz="134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b="0" i="0" lang="en" sz="134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[2]</a:t>
            </a:r>
            <a:r>
              <a:rPr b="0" i="0" lang="en" sz="1300" u="sng" cap="none" strike="noStrike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4"/>
              </a:rPr>
              <a:t>http://hdl.handle.net/10919/103298</a:t>
            </a:r>
            <a:br>
              <a:rPr b="0" i="0" lang="en" sz="134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br>
              <a:rPr b="0" i="0" lang="en" sz="134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b="0" i="0" sz="134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340"/>
              <a:buFont typeface="Arial"/>
              <a:buNone/>
            </a:pPr>
            <a:r>
              <a:rPr b="0" i="0" lang="en" sz="134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Background Research:</a:t>
            </a:r>
            <a:br>
              <a:rPr b="0" i="0" lang="en" sz="134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b="0" i="0" lang="en" sz="134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[3] </a:t>
            </a:r>
            <a:r>
              <a:rPr b="0" i="0" lang="en" sz="1340" u="sng" cap="none" strike="noStrike">
                <a:solidFill>
                  <a:srgbClr val="009688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https://www.cdc.gov/prions/cwd/index.html</a:t>
            </a:r>
            <a:r>
              <a:rPr b="0" i="0" lang="en" sz="134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b="0" i="0" sz="1340" u="none" cap="none" strike="noStrike"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852"/>
              <a:buFont typeface="Arial"/>
              <a:buNone/>
            </a:pPr>
            <a:r>
              <a:rPr b="0" i="0" lang="en" sz="134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[4] </a:t>
            </a:r>
            <a:r>
              <a:rPr b="0" i="0" lang="en" sz="1340" u="sng" cap="none" strike="noStrike">
                <a:solidFill>
                  <a:srgbClr val="009688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https://www.usgs.gov/faqs/what-chronic-wasting-disease?qt-news_science_products=0#qt-news_science_products</a:t>
            </a:r>
            <a:r>
              <a:rPr b="0" i="0" lang="en" sz="134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b="0" i="0" sz="1340" u="none" cap="none" strike="noStrike"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7"/>
          <p:cNvSpPr txBox="1"/>
          <p:nvPr/>
        </p:nvSpPr>
        <p:spPr>
          <a:xfrm>
            <a:off x="265500" y="1181700"/>
            <a:ext cx="4045200" cy="15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1" i="0" lang="en" sz="3800" u="none" cap="none" strike="noStrik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Questions?</a:t>
            </a:r>
            <a:endParaRPr b="1" i="0" sz="3800" u="none" cap="none" strike="noStrike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61" name="Google Shape;261;p17"/>
          <p:cNvSpPr txBox="1"/>
          <p:nvPr/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Thank you!</a:t>
            </a:r>
            <a:endParaRPr b="0" i="0" sz="18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"/>
          <p:cNvSpPr txBox="1"/>
          <p:nvPr>
            <p:ph type="title"/>
          </p:nvPr>
        </p:nvSpPr>
        <p:spPr>
          <a:xfrm>
            <a:off x="363750" y="554850"/>
            <a:ext cx="3855900" cy="403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99" name="Google Shape;99;p2"/>
          <p:cNvSpPr txBox="1"/>
          <p:nvPr>
            <p:ph idx="1" type="body"/>
          </p:nvPr>
        </p:nvSpPr>
        <p:spPr>
          <a:xfrm>
            <a:off x="4947374" y="554850"/>
            <a:ext cx="3855900" cy="403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/>
          <a:p>
            <a:pPr indent="-32258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/>
              <a:t>Overview</a:t>
            </a:r>
            <a:endParaRPr/>
          </a:p>
          <a:p>
            <a:pPr indent="-32258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/>
              <a:t>Recap </a:t>
            </a:r>
            <a:endParaRPr/>
          </a:p>
          <a:p>
            <a:pPr indent="-32258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/>
              <a:t>Timeline</a:t>
            </a:r>
            <a:endParaRPr/>
          </a:p>
          <a:p>
            <a:pPr indent="-32258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/>
              <a:t>Implementation</a:t>
            </a:r>
            <a:endParaRPr/>
          </a:p>
          <a:p>
            <a:pPr indent="-310832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Statistics/Backend</a:t>
            </a:r>
            <a:endParaRPr/>
          </a:p>
          <a:p>
            <a:pPr indent="-310832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Modifiable Parameters</a:t>
            </a:r>
            <a:endParaRPr/>
          </a:p>
          <a:p>
            <a:pPr indent="-32258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/>
              <a:t>Deliverables / Accomplishments</a:t>
            </a:r>
            <a:endParaRPr/>
          </a:p>
          <a:p>
            <a:pPr indent="-32258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/>
              <a:t>Final Product</a:t>
            </a:r>
            <a:endParaRPr/>
          </a:p>
          <a:p>
            <a:pPr indent="-310832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CWD Simulator</a:t>
            </a:r>
            <a:endParaRPr/>
          </a:p>
          <a:p>
            <a:pPr indent="-310832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About Page</a:t>
            </a:r>
            <a:endParaRPr/>
          </a:p>
          <a:p>
            <a:pPr indent="-32258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/>
              <a:t>Testing</a:t>
            </a:r>
            <a:endParaRPr/>
          </a:p>
          <a:p>
            <a:pPr indent="-310832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Testing Phases</a:t>
            </a:r>
            <a:endParaRPr/>
          </a:p>
          <a:p>
            <a:pPr indent="-310832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Testing Survey</a:t>
            </a:r>
            <a:endParaRPr/>
          </a:p>
          <a:p>
            <a:pPr indent="-32258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/>
              <a:t>Lessons Learned</a:t>
            </a:r>
            <a:endParaRPr/>
          </a:p>
          <a:p>
            <a:pPr indent="-32258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/>
              <a:t>Ideas for the Future</a:t>
            </a:r>
            <a:endParaRPr/>
          </a:p>
          <a:p>
            <a:pPr indent="-32258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/>
              <a:t>Acknowledgements</a:t>
            </a:r>
            <a:endParaRPr/>
          </a:p>
          <a:p>
            <a:pPr indent="-32258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/>
              <a:t>References</a:t>
            </a:r>
            <a:endParaRPr/>
          </a:p>
          <a:p>
            <a:pPr indent="-32258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/>
              <a:t>Questions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"/>
          <p:cNvSpPr txBox="1"/>
          <p:nvPr>
            <p:ph type="title"/>
          </p:nvPr>
        </p:nvSpPr>
        <p:spPr>
          <a:xfrm>
            <a:off x="705600" y="1415400"/>
            <a:ext cx="3394200" cy="224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Project Plan Overview</a:t>
            </a:r>
            <a:endParaRPr/>
          </a:p>
        </p:txBody>
      </p:sp>
      <p:sp>
        <p:nvSpPr>
          <p:cNvPr id="105" name="Google Shape;105;p3"/>
          <p:cNvSpPr txBox="1"/>
          <p:nvPr>
            <p:ph idx="1" type="body"/>
          </p:nvPr>
        </p:nvSpPr>
        <p:spPr>
          <a:xfrm>
            <a:off x="4252525" y="836250"/>
            <a:ext cx="4185900" cy="340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Client: Luis Escobar, Department of Fish and Wildlife Conservation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rPr lang="en"/>
              <a:t>Our goal is to develop a website to display the model of the spread of infectious diseases. The website should encompass: 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Display what-if scenarios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Modify specific parameters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See resulting outputs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/>
          <p:nvPr>
            <p:ph type="title"/>
          </p:nvPr>
        </p:nvSpPr>
        <p:spPr>
          <a:xfrm>
            <a:off x="362590" y="457700"/>
            <a:ext cx="9121500" cy="6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Project Timeline</a:t>
            </a:r>
            <a:endParaRPr/>
          </a:p>
        </p:txBody>
      </p:sp>
      <p:sp>
        <p:nvSpPr>
          <p:cNvPr id="111" name="Google Shape;111;p4"/>
          <p:cNvSpPr/>
          <p:nvPr/>
        </p:nvSpPr>
        <p:spPr>
          <a:xfrm rot="-877403">
            <a:off x="4306684" y="2778459"/>
            <a:ext cx="1150261" cy="59628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4"/>
          <p:cNvSpPr/>
          <p:nvPr/>
        </p:nvSpPr>
        <p:spPr>
          <a:xfrm flipH="1" rot="877403">
            <a:off x="3225342" y="2778459"/>
            <a:ext cx="1150261" cy="59628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3" name="Google Shape;113;p4"/>
          <p:cNvGrpSpPr/>
          <p:nvPr/>
        </p:nvGrpSpPr>
        <p:grpSpPr>
          <a:xfrm>
            <a:off x="3572701" y="2836743"/>
            <a:ext cx="1441922" cy="1288313"/>
            <a:chOff x="5796625" y="2541798"/>
            <a:chExt cx="1712700" cy="1230715"/>
          </a:xfrm>
        </p:grpSpPr>
        <p:sp>
          <p:nvSpPr>
            <p:cNvPr id="114" name="Google Shape;114;p4"/>
            <p:cNvSpPr/>
            <p:nvPr/>
          </p:nvSpPr>
          <p:spPr>
            <a:xfrm rot="-1789476">
              <a:off x="6572742" y="2571072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4"/>
            <p:cNvSpPr txBox="1"/>
            <p:nvPr/>
          </p:nvSpPr>
          <p:spPr>
            <a:xfrm>
              <a:off x="6296613" y="2735584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en" sz="8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11/2</a:t>
              </a:r>
              <a:endParaRPr b="1" i="0" sz="8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6" name="Google Shape;116;p4"/>
            <p:cNvSpPr/>
            <p:nvPr/>
          </p:nvSpPr>
          <p:spPr>
            <a:xfrm>
              <a:off x="5796625" y="3069013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4"/>
            <p:cNvSpPr txBox="1"/>
            <p:nvPr/>
          </p:nvSpPr>
          <p:spPr>
            <a:xfrm>
              <a:off x="5840875" y="3106213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" sz="1000" u="none" cap="none" strike="noStrike">
                  <a:solidFill>
                    <a:schemeClr val="lt2"/>
                  </a:solidFill>
                  <a:latin typeface="Average"/>
                  <a:ea typeface="Average"/>
                  <a:cs typeface="Average"/>
                  <a:sym typeface="Average"/>
                </a:rPr>
                <a:t>Completed prototype, Presentation 2 complete</a:t>
              </a:r>
              <a:endParaRPr b="0" i="0" sz="1000" u="none" cap="none" strike="noStrike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118" name="Google Shape;118;p4"/>
            <p:cNvSpPr/>
            <p:nvPr/>
          </p:nvSpPr>
          <p:spPr>
            <a:xfrm>
              <a:off x="6607975" y="3004364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9" name="Google Shape;119;p4"/>
          <p:cNvSpPr/>
          <p:nvPr/>
        </p:nvSpPr>
        <p:spPr>
          <a:xfrm rot="-877403">
            <a:off x="2146498" y="2778459"/>
            <a:ext cx="1150261" cy="59628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0" name="Google Shape;120;p4"/>
          <p:cNvGrpSpPr/>
          <p:nvPr/>
        </p:nvGrpSpPr>
        <p:grpSpPr>
          <a:xfrm>
            <a:off x="2517739" y="1474676"/>
            <a:ext cx="1441922" cy="1305101"/>
            <a:chOff x="4409300" y="1219942"/>
            <a:chExt cx="1712700" cy="1246753"/>
          </a:xfrm>
        </p:grpSpPr>
        <p:sp>
          <p:nvSpPr>
            <p:cNvPr id="121" name="Google Shape;121;p4"/>
            <p:cNvSpPr/>
            <p:nvPr/>
          </p:nvSpPr>
          <p:spPr>
            <a:xfrm rot="-1789476">
              <a:off x="5185416" y="2276970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4"/>
            <p:cNvSpPr txBox="1"/>
            <p:nvPr/>
          </p:nvSpPr>
          <p:spPr>
            <a:xfrm>
              <a:off x="4921731" y="1985297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en" sz="8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10/28</a:t>
              </a:r>
              <a:endParaRPr b="1" i="0" sz="8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3" name="Google Shape;123;p4"/>
            <p:cNvSpPr/>
            <p:nvPr/>
          </p:nvSpPr>
          <p:spPr>
            <a:xfrm>
              <a:off x="4409300" y="1219942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4"/>
            <p:cNvSpPr/>
            <p:nvPr/>
          </p:nvSpPr>
          <p:spPr>
            <a:xfrm rot="10800000">
              <a:off x="5220625" y="1919036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4"/>
            <p:cNvSpPr txBox="1"/>
            <p:nvPr/>
          </p:nvSpPr>
          <p:spPr>
            <a:xfrm>
              <a:off x="4453550" y="1257142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" sz="1000" u="none" cap="none" strike="noStrike">
                  <a:solidFill>
                    <a:schemeClr val="lt2"/>
                  </a:solidFill>
                  <a:latin typeface="Average"/>
                  <a:ea typeface="Average"/>
                  <a:cs typeface="Average"/>
                  <a:sym typeface="Average"/>
                </a:rPr>
                <a:t>Prototype, test, and implement models in R Shiny</a:t>
              </a:r>
              <a:endParaRPr b="0" i="0" sz="1000" u="none" cap="none" strike="noStrike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</p:grpSp>
      <p:sp>
        <p:nvSpPr>
          <p:cNvPr id="126" name="Google Shape;126;p4"/>
          <p:cNvSpPr/>
          <p:nvPr/>
        </p:nvSpPr>
        <p:spPr>
          <a:xfrm flipH="1" rot="877403">
            <a:off x="1059313" y="2778459"/>
            <a:ext cx="1150261" cy="59628"/>
          </a:xfrm>
          <a:prstGeom prst="roundRect">
            <a:avLst>
              <a:gd fmla="val 50000" name="adj"/>
            </a:avLst>
          </a:prstGeom>
          <a:solidFill>
            <a:srgbClr val="701C7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7" name="Google Shape;127;p4"/>
          <p:cNvGrpSpPr/>
          <p:nvPr/>
        </p:nvGrpSpPr>
        <p:grpSpPr>
          <a:xfrm>
            <a:off x="1459967" y="2836743"/>
            <a:ext cx="1441922" cy="1288313"/>
            <a:chOff x="3021975" y="2541798"/>
            <a:chExt cx="1712700" cy="1230715"/>
          </a:xfrm>
        </p:grpSpPr>
        <p:sp>
          <p:nvSpPr>
            <p:cNvPr id="128" name="Google Shape;128;p4"/>
            <p:cNvSpPr txBox="1"/>
            <p:nvPr/>
          </p:nvSpPr>
          <p:spPr>
            <a:xfrm>
              <a:off x="3529877" y="2735584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en" sz="800" u="none" cap="none" strike="noStrike">
                  <a:solidFill>
                    <a:srgbClr val="701C7F"/>
                  </a:solidFill>
                  <a:latin typeface="Roboto"/>
                  <a:ea typeface="Roboto"/>
                  <a:cs typeface="Roboto"/>
                  <a:sym typeface="Roboto"/>
                </a:rPr>
                <a:t>10/14</a:t>
              </a:r>
              <a:endParaRPr b="1" i="0" sz="800" u="none" cap="none" strike="noStrike">
                <a:solidFill>
                  <a:srgbClr val="701C7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9" name="Google Shape;129;p4"/>
            <p:cNvSpPr/>
            <p:nvPr/>
          </p:nvSpPr>
          <p:spPr>
            <a:xfrm rot="-1789476">
              <a:off x="3798091" y="2571072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701C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4"/>
            <p:cNvSpPr/>
            <p:nvPr/>
          </p:nvSpPr>
          <p:spPr>
            <a:xfrm>
              <a:off x="3021975" y="3069013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701C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4"/>
            <p:cNvSpPr txBox="1"/>
            <p:nvPr/>
          </p:nvSpPr>
          <p:spPr>
            <a:xfrm>
              <a:off x="3066225" y="3106213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0" i="0" lang="en" sz="1200" u="none" cap="none" strike="noStrike">
                  <a:solidFill>
                    <a:schemeClr val="lt1"/>
                  </a:solidFill>
                  <a:latin typeface="Average"/>
                  <a:ea typeface="Average"/>
                  <a:cs typeface="Average"/>
                  <a:sym typeface="Average"/>
                </a:rPr>
                <a:t>Create wireframe and discuss UI </a:t>
              </a:r>
              <a:endPara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3833325" y="3004364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701C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3" name="Google Shape;133;p4"/>
          <p:cNvSpPr/>
          <p:nvPr/>
        </p:nvSpPr>
        <p:spPr>
          <a:xfrm rot="-877403">
            <a:off x="-13681" y="2778459"/>
            <a:ext cx="1150261" cy="59628"/>
          </a:xfrm>
          <a:prstGeom prst="roundRect">
            <a:avLst>
              <a:gd fmla="val 50000" name="adj"/>
            </a:avLst>
          </a:prstGeom>
          <a:solidFill>
            <a:srgbClr val="701C7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4" name="Google Shape;134;p4"/>
          <p:cNvGrpSpPr/>
          <p:nvPr/>
        </p:nvGrpSpPr>
        <p:grpSpPr>
          <a:xfrm>
            <a:off x="376600" y="1474676"/>
            <a:ext cx="1441922" cy="1305101"/>
            <a:chOff x="1637475" y="1219942"/>
            <a:chExt cx="1712700" cy="1246753"/>
          </a:xfrm>
        </p:grpSpPr>
        <p:sp>
          <p:nvSpPr>
            <p:cNvPr id="135" name="Google Shape;135;p4"/>
            <p:cNvSpPr/>
            <p:nvPr/>
          </p:nvSpPr>
          <p:spPr>
            <a:xfrm>
              <a:off x="1637475" y="1219942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701C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4"/>
            <p:cNvSpPr txBox="1"/>
            <p:nvPr/>
          </p:nvSpPr>
          <p:spPr>
            <a:xfrm>
              <a:off x="2144544" y="1985297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en" sz="800" u="none" cap="none" strike="noStrike">
                  <a:solidFill>
                    <a:srgbClr val="701C7F"/>
                  </a:solidFill>
                  <a:latin typeface="Roboto"/>
                  <a:ea typeface="Roboto"/>
                  <a:cs typeface="Roboto"/>
                  <a:sym typeface="Roboto"/>
                </a:rPr>
                <a:t>9/30</a:t>
              </a:r>
              <a:endParaRPr b="1" i="0" sz="800" u="none" cap="none" strike="noStrike">
                <a:solidFill>
                  <a:srgbClr val="701C7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7" name="Google Shape;137;p4"/>
            <p:cNvSpPr/>
            <p:nvPr/>
          </p:nvSpPr>
          <p:spPr>
            <a:xfrm rot="10800000">
              <a:off x="2448800" y="1919036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701C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4"/>
            <p:cNvSpPr txBox="1"/>
            <p:nvPr/>
          </p:nvSpPr>
          <p:spPr>
            <a:xfrm>
              <a:off x="1681725" y="1257142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" sz="1000" u="none" cap="none" strike="noStrike">
                  <a:solidFill>
                    <a:schemeClr val="lt1"/>
                  </a:solidFill>
                  <a:latin typeface="Average"/>
                  <a:ea typeface="Average"/>
                  <a:cs typeface="Average"/>
                  <a:sym typeface="Average"/>
                </a:rPr>
                <a:t>Understand software and statistical models</a:t>
              </a:r>
              <a:endPara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0" lvl="0" marL="0" marR="0" rtl="0" algn="ctr">
                <a:lnSpc>
                  <a:spcPct val="115000"/>
                </a:lnSpc>
                <a:spcBef>
                  <a:spcPts val="1200"/>
                </a:spcBef>
                <a:spcAft>
                  <a:spcPts val="1600"/>
                </a:spcAft>
                <a:buClr>
                  <a:srgbClr val="000000"/>
                </a:buClr>
                <a:buSzPts val="100"/>
                <a:buFont typeface="Arial"/>
                <a:buNone/>
              </a:pPr>
              <a:r>
                <a:t/>
              </a:r>
              <a:endParaRPr b="0" i="0" sz="1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9" name="Google Shape;139;p4"/>
            <p:cNvSpPr/>
            <p:nvPr/>
          </p:nvSpPr>
          <p:spPr>
            <a:xfrm rot="-1789476">
              <a:off x="2410765" y="2276970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701C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0" name="Google Shape;140;p4"/>
          <p:cNvSpPr/>
          <p:nvPr/>
        </p:nvSpPr>
        <p:spPr>
          <a:xfrm flipH="1" rot="877403">
            <a:off x="7587254" y="2767494"/>
            <a:ext cx="1150261" cy="59628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4"/>
          <p:cNvSpPr/>
          <p:nvPr/>
        </p:nvSpPr>
        <p:spPr>
          <a:xfrm rot="-877403">
            <a:off x="6508410" y="2767494"/>
            <a:ext cx="1150261" cy="59628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2" name="Google Shape;142;p4"/>
          <p:cNvGrpSpPr/>
          <p:nvPr/>
        </p:nvGrpSpPr>
        <p:grpSpPr>
          <a:xfrm>
            <a:off x="6879651" y="1463712"/>
            <a:ext cx="1441922" cy="1305101"/>
            <a:chOff x="4409300" y="1219942"/>
            <a:chExt cx="1712700" cy="1246753"/>
          </a:xfrm>
        </p:grpSpPr>
        <p:sp>
          <p:nvSpPr>
            <p:cNvPr id="143" name="Google Shape;143;p4"/>
            <p:cNvSpPr/>
            <p:nvPr/>
          </p:nvSpPr>
          <p:spPr>
            <a:xfrm rot="-1789476">
              <a:off x="5185416" y="2276970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4"/>
            <p:cNvSpPr txBox="1"/>
            <p:nvPr/>
          </p:nvSpPr>
          <p:spPr>
            <a:xfrm>
              <a:off x="4921731" y="1985297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en" sz="800" u="none" cap="none" strike="noStrik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11/30</a:t>
              </a:r>
              <a:endParaRPr b="1" i="0" sz="8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45" name="Google Shape;145;p4"/>
            <p:cNvSpPr/>
            <p:nvPr/>
          </p:nvSpPr>
          <p:spPr>
            <a:xfrm>
              <a:off x="4409300" y="1219942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4"/>
            <p:cNvSpPr/>
            <p:nvPr/>
          </p:nvSpPr>
          <p:spPr>
            <a:xfrm rot="10800000">
              <a:off x="5220625" y="1919036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4"/>
            <p:cNvSpPr txBox="1"/>
            <p:nvPr/>
          </p:nvSpPr>
          <p:spPr>
            <a:xfrm>
              <a:off x="4453550" y="1257142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" sz="1000" u="none" cap="none" strike="noStrike">
                  <a:solidFill>
                    <a:schemeClr val="lt2"/>
                  </a:solidFill>
                  <a:latin typeface="Average"/>
                  <a:ea typeface="Average"/>
                  <a:cs typeface="Average"/>
                  <a:sym typeface="Average"/>
                </a:rPr>
                <a:t>Final presentation complete, finished project</a:t>
              </a:r>
              <a:endParaRPr b="0" i="0" sz="1000" u="none" cap="none" strike="noStrike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</p:grpSp>
      <p:sp>
        <p:nvSpPr>
          <p:cNvPr id="148" name="Google Shape;148;p4"/>
          <p:cNvSpPr/>
          <p:nvPr/>
        </p:nvSpPr>
        <p:spPr>
          <a:xfrm flipH="1" rot="877403">
            <a:off x="5421224" y="2767494"/>
            <a:ext cx="1150261" cy="59628"/>
          </a:xfrm>
          <a:prstGeom prst="roundRect">
            <a:avLst>
              <a:gd fmla="val 50000" name="adj"/>
            </a:avLst>
          </a:prstGeom>
          <a:solidFill>
            <a:srgbClr val="701C7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grpSp>
        <p:nvGrpSpPr>
          <p:cNvPr id="149" name="Google Shape;149;p4"/>
          <p:cNvGrpSpPr/>
          <p:nvPr/>
        </p:nvGrpSpPr>
        <p:grpSpPr>
          <a:xfrm>
            <a:off x="5821878" y="2825778"/>
            <a:ext cx="1441922" cy="1288313"/>
            <a:chOff x="3021975" y="2541798"/>
            <a:chExt cx="1712700" cy="1230715"/>
          </a:xfrm>
        </p:grpSpPr>
        <p:sp>
          <p:nvSpPr>
            <p:cNvPr id="150" name="Google Shape;150;p4"/>
            <p:cNvSpPr txBox="1"/>
            <p:nvPr/>
          </p:nvSpPr>
          <p:spPr>
            <a:xfrm>
              <a:off x="3529877" y="2735584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en" sz="800" u="none" cap="none" strike="noStrike">
                  <a:solidFill>
                    <a:srgbClr val="701C7F"/>
                  </a:solidFill>
                  <a:latin typeface="Roboto"/>
                  <a:ea typeface="Roboto"/>
                  <a:cs typeface="Roboto"/>
                  <a:sym typeface="Roboto"/>
                </a:rPr>
                <a:t>11/18</a:t>
              </a:r>
              <a:endParaRPr b="1" i="0" sz="800" u="none" cap="none" strike="noStrike">
                <a:solidFill>
                  <a:srgbClr val="701C7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1" name="Google Shape;151;p4"/>
            <p:cNvSpPr/>
            <p:nvPr/>
          </p:nvSpPr>
          <p:spPr>
            <a:xfrm rot="-1789476">
              <a:off x="3798091" y="2571072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701C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4"/>
            <p:cNvSpPr/>
            <p:nvPr/>
          </p:nvSpPr>
          <p:spPr>
            <a:xfrm>
              <a:off x="3021975" y="3069013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701C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4"/>
            <p:cNvSpPr txBox="1"/>
            <p:nvPr/>
          </p:nvSpPr>
          <p:spPr>
            <a:xfrm>
              <a:off x="3066225" y="3106213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0" i="0" lang="en" sz="1200" u="none" cap="none" strike="noStrike">
                  <a:solidFill>
                    <a:schemeClr val="lt1"/>
                  </a:solidFill>
                  <a:latin typeface="Average"/>
                  <a:ea typeface="Average"/>
                  <a:cs typeface="Average"/>
                  <a:sym typeface="Average"/>
                </a:rPr>
                <a:t>Complete report </a:t>
              </a:r>
              <a:endParaRPr b="0" i="0" sz="12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154" name="Google Shape;154;p4"/>
            <p:cNvSpPr/>
            <p:nvPr/>
          </p:nvSpPr>
          <p:spPr>
            <a:xfrm>
              <a:off x="3833325" y="3004364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701C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5" name="Google Shape;155;p4"/>
          <p:cNvSpPr/>
          <p:nvPr/>
        </p:nvSpPr>
        <p:spPr>
          <a:xfrm rot="-877403">
            <a:off x="4348231" y="2767494"/>
            <a:ext cx="1150261" cy="59628"/>
          </a:xfrm>
          <a:prstGeom prst="roundRect">
            <a:avLst>
              <a:gd fmla="val 50000" name="adj"/>
            </a:avLst>
          </a:prstGeom>
          <a:solidFill>
            <a:srgbClr val="701C7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grpSp>
        <p:nvGrpSpPr>
          <p:cNvPr id="156" name="Google Shape;156;p4"/>
          <p:cNvGrpSpPr/>
          <p:nvPr/>
        </p:nvGrpSpPr>
        <p:grpSpPr>
          <a:xfrm>
            <a:off x="4738512" y="1463712"/>
            <a:ext cx="1441922" cy="1305101"/>
            <a:chOff x="1637475" y="1219942"/>
            <a:chExt cx="1712700" cy="1246753"/>
          </a:xfrm>
        </p:grpSpPr>
        <p:sp>
          <p:nvSpPr>
            <p:cNvPr id="157" name="Google Shape;157;p4"/>
            <p:cNvSpPr/>
            <p:nvPr/>
          </p:nvSpPr>
          <p:spPr>
            <a:xfrm>
              <a:off x="1637475" y="1219942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701C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4"/>
            <p:cNvSpPr txBox="1"/>
            <p:nvPr/>
          </p:nvSpPr>
          <p:spPr>
            <a:xfrm>
              <a:off x="2144544" y="1985297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en" sz="800" u="none" cap="none" strike="noStrike">
                  <a:solidFill>
                    <a:srgbClr val="701C7F"/>
                  </a:solidFill>
                  <a:latin typeface="Roboto"/>
                  <a:ea typeface="Roboto"/>
                  <a:cs typeface="Roboto"/>
                  <a:sym typeface="Roboto"/>
                </a:rPr>
                <a:t>11/4</a:t>
              </a:r>
              <a:endParaRPr b="1" i="0" sz="800" u="none" cap="none" strike="noStrike">
                <a:solidFill>
                  <a:srgbClr val="701C7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9" name="Google Shape;159;p4"/>
            <p:cNvSpPr/>
            <p:nvPr/>
          </p:nvSpPr>
          <p:spPr>
            <a:xfrm rot="10800000">
              <a:off x="2448800" y="1919036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701C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4"/>
            <p:cNvSpPr txBox="1"/>
            <p:nvPr/>
          </p:nvSpPr>
          <p:spPr>
            <a:xfrm>
              <a:off x="1681725" y="1257142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" sz="1000" u="none" cap="none" strike="noStrike">
                  <a:solidFill>
                    <a:schemeClr val="lt1"/>
                  </a:solidFill>
                  <a:latin typeface="Average"/>
                  <a:ea typeface="Average"/>
                  <a:cs typeface="Average"/>
                  <a:sym typeface="Average"/>
                </a:rPr>
                <a:t>Revisions to ensure functionality, begin testing</a:t>
              </a:r>
              <a:endPara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161" name="Google Shape;161;p4"/>
            <p:cNvSpPr/>
            <p:nvPr/>
          </p:nvSpPr>
          <p:spPr>
            <a:xfrm rot="-1789476">
              <a:off x="2410765" y="2276970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701C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5"/>
          <p:cNvPicPr preferRelativeResize="0"/>
          <p:nvPr/>
        </p:nvPicPr>
        <p:blipFill rotWithShape="1">
          <a:blip r:embed="rId3">
            <a:alphaModFix/>
          </a:blip>
          <a:srcRect b="8081" l="0" r="0" t="8081"/>
          <a:stretch/>
        </p:blipFill>
        <p:spPr>
          <a:xfrm>
            <a:off x="3047650" y="0"/>
            <a:ext cx="6096299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5"/>
          <p:cNvSpPr txBox="1"/>
          <p:nvPr>
            <p:ph type="title"/>
          </p:nvPr>
        </p:nvSpPr>
        <p:spPr>
          <a:xfrm>
            <a:off x="233600" y="829550"/>
            <a:ext cx="2566200" cy="89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Implementation - Statistics</a:t>
            </a:r>
            <a:endParaRPr/>
          </a:p>
        </p:txBody>
      </p:sp>
      <p:sp>
        <p:nvSpPr>
          <p:cNvPr id="168" name="Google Shape;168;p5"/>
          <p:cNvSpPr txBox="1"/>
          <p:nvPr>
            <p:ph idx="1" type="body"/>
          </p:nvPr>
        </p:nvSpPr>
        <p:spPr>
          <a:xfrm>
            <a:off x="233600" y="1798300"/>
            <a:ext cx="2566200" cy="29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CWD Model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Implementation - Statistics </a:t>
            </a:r>
            <a:endParaRPr/>
          </a:p>
        </p:txBody>
      </p:sp>
      <p:sp>
        <p:nvSpPr>
          <p:cNvPr id="174" name="Google Shape;174;p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Formula: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"/>
              <a:t>Implementation in R:</a:t>
            </a:r>
            <a:endParaRPr/>
          </a:p>
        </p:txBody>
      </p:sp>
      <p:pic>
        <p:nvPicPr>
          <p:cNvPr id="175" name="Google Shape;17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46737" y="2507725"/>
            <a:ext cx="5996975" cy="2548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76" name="Google Shape;176;p6"/>
          <p:cNvPicPr preferRelativeResize="0"/>
          <p:nvPr/>
        </p:nvPicPr>
        <p:blipFill rotWithShape="1">
          <a:blip r:embed="rId4">
            <a:alphaModFix/>
          </a:blip>
          <a:srcRect b="64333" l="39017" r="17069" t="12024"/>
          <a:stretch/>
        </p:blipFill>
        <p:spPr>
          <a:xfrm>
            <a:off x="3479175" y="1155750"/>
            <a:ext cx="2454903" cy="1264652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7"/>
          <p:cNvSpPr txBox="1"/>
          <p:nvPr>
            <p:ph type="title"/>
          </p:nvPr>
        </p:nvSpPr>
        <p:spPr>
          <a:xfrm>
            <a:off x="51900" y="225750"/>
            <a:ext cx="9040200" cy="11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Implementation - Modifiable Parameters</a:t>
            </a:r>
            <a:endParaRPr/>
          </a:p>
        </p:txBody>
      </p:sp>
      <p:sp>
        <p:nvSpPr>
          <p:cNvPr id="182" name="Google Shape;182;p7"/>
          <p:cNvSpPr txBox="1"/>
          <p:nvPr>
            <p:ph idx="1" type="body"/>
          </p:nvPr>
        </p:nvSpPr>
        <p:spPr>
          <a:xfrm>
            <a:off x="3426100" y="1680542"/>
            <a:ext cx="2788200" cy="11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Sliders allow users to see the graph output based on the input they want to test</a:t>
            </a:r>
            <a:endParaRPr/>
          </a:p>
        </p:txBody>
      </p:sp>
      <p:pic>
        <p:nvPicPr>
          <p:cNvPr id="183" name="Google Shape;183;p7"/>
          <p:cNvPicPr preferRelativeResize="0"/>
          <p:nvPr/>
        </p:nvPicPr>
        <p:blipFill rotWithShape="1">
          <a:blip r:embed="rId3">
            <a:alphaModFix/>
          </a:blip>
          <a:srcRect b="0" l="0" r="13925" t="0"/>
          <a:stretch/>
        </p:blipFill>
        <p:spPr>
          <a:xfrm>
            <a:off x="168775" y="920801"/>
            <a:ext cx="3172768" cy="41028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84" name="Google Shape;184;p7"/>
          <p:cNvPicPr preferRelativeResize="0"/>
          <p:nvPr/>
        </p:nvPicPr>
        <p:blipFill rotWithShape="1">
          <a:blip r:embed="rId4">
            <a:alphaModFix/>
          </a:blip>
          <a:srcRect b="0" l="0" r="20450" t="0"/>
          <a:stretch/>
        </p:blipFill>
        <p:spPr>
          <a:xfrm>
            <a:off x="6298850" y="992827"/>
            <a:ext cx="2656875" cy="3647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8"/>
          <p:cNvSpPr txBox="1"/>
          <p:nvPr>
            <p:ph type="title"/>
          </p:nvPr>
        </p:nvSpPr>
        <p:spPr>
          <a:xfrm>
            <a:off x="265300" y="450125"/>
            <a:ext cx="3563400" cy="20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Deliverables / Accomplishments</a:t>
            </a:r>
            <a:endParaRPr/>
          </a:p>
        </p:txBody>
      </p:sp>
      <p:sp>
        <p:nvSpPr>
          <p:cNvPr id="190" name="Google Shape;190;p8"/>
          <p:cNvSpPr txBox="1"/>
          <p:nvPr>
            <p:ph idx="1" type="body"/>
          </p:nvPr>
        </p:nvSpPr>
        <p:spPr>
          <a:xfrm>
            <a:off x="3828775" y="450125"/>
            <a:ext cx="4863000" cy="41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Chronic Waste Disease (CWD) model website includes: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Graphical outputs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“What-if” scenarios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Modifiable Parameters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Further Improvements we made: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Text box to input exact values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Table to track history of inputs</a:t>
            </a:r>
            <a:endParaRPr/>
          </a:p>
          <a:p>
            <a:pPr indent="0" lvl="0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9144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9"/>
          <p:cNvSpPr txBox="1"/>
          <p:nvPr>
            <p:ph idx="4294967295" type="body"/>
          </p:nvPr>
        </p:nvSpPr>
        <p:spPr>
          <a:xfrm>
            <a:off x="0" y="0"/>
            <a:ext cx="4379100" cy="14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CWD Simulator</a:t>
            </a:r>
            <a:endParaRPr b="1" sz="270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 sz="2700">
              <a:solidFill>
                <a:schemeClr val="lt1"/>
              </a:solidFill>
            </a:endParaRPr>
          </a:p>
        </p:txBody>
      </p:sp>
      <p:pic>
        <p:nvPicPr>
          <p:cNvPr id="196" name="Google Shape;19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9075" y="1068425"/>
            <a:ext cx="6905827" cy="3629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7838" y="519400"/>
            <a:ext cx="8748295" cy="4574801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