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Lst>
  <p:sldSz cy="6858000" cx="12192000"/>
  <p:notesSz cx="6858000" cy="9144000"/>
  <p:embeddedFontLst>
    <p:embeddedFont>
      <p:font typeface="Roboto"/>
      <p:regular r:id="rId52"/>
      <p:bold r:id="rId53"/>
      <p:italic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56" roundtripDataSignature="AMtx7mg9gVr7VmYLlJMpFOia+p+koCFoH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34F2A44-F4E0-4503-B87C-4B4EBA261EA6}">
  <a:tblStyle styleId="{134F2A44-F4E0-4503-B87C-4B4EBA261EA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font" Target="fonts/Roboto-bold.fntdata"/><Relationship Id="rId52" Type="http://schemas.openxmlformats.org/officeDocument/2006/relationships/font" Target="fonts/Roboto-regular.fntdata"/><Relationship Id="rId11" Type="http://schemas.openxmlformats.org/officeDocument/2006/relationships/slide" Target="slides/slide5.xml"/><Relationship Id="rId55" Type="http://schemas.openxmlformats.org/officeDocument/2006/relationships/font" Target="fonts/Roboto-boldItalic.fntdata"/><Relationship Id="rId10" Type="http://schemas.openxmlformats.org/officeDocument/2006/relationships/slide" Target="slides/slide4.xml"/><Relationship Id="rId54" Type="http://schemas.openxmlformats.org/officeDocument/2006/relationships/font" Target="fonts/Roboto-italic.fntdata"/><Relationship Id="rId13" Type="http://schemas.openxmlformats.org/officeDocument/2006/relationships/slide" Target="slides/slide7.xml"/><Relationship Id="rId12" Type="http://schemas.openxmlformats.org/officeDocument/2006/relationships/slide" Target="slides/slide6.xml"/><Relationship Id="rId56" Type="http://customschemas.google.com/relationships/presentationmetadata" Target="meta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AA8A3"/>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accent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0" name="Google Shape;80;p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1-6 - Deepak (From Intro to Overall Flow)</a:t>
            </a:r>
            <a:endParaRPr/>
          </a:p>
          <a:p>
            <a:pPr indent="0" lvl="0" marL="0" rtl="0" algn="l">
              <a:lnSpc>
                <a:spcPct val="100000"/>
              </a:lnSpc>
              <a:spcBef>
                <a:spcPts val="0"/>
              </a:spcBef>
              <a:spcAft>
                <a:spcPts val="0"/>
              </a:spcAft>
              <a:buSzPts val="1400"/>
              <a:buNone/>
            </a:pPr>
            <a:r>
              <a:rPr lang="en-US"/>
              <a:t>7-11 - Dharneesh (Segmentation)</a:t>
            </a:r>
            <a:br>
              <a:rPr lang="en-US"/>
            </a:br>
            <a:r>
              <a:rPr lang="en-US"/>
              <a:t>12-19 - Abhilash (Clean Parse and Summarization)</a:t>
            </a:r>
            <a:endParaRPr/>
          </a:p>
          <a:p>
            <a:pPr indent="0" lvl="0" marL="0" rtl="0" algn="l">
              <a:lnSpc>
                <a:spcPct val="100000"/>
              </a:lnSpc>
              <a:spcBef>
                <a:spcPts val="0"/>
              </a:spcBef>
              <a:spcAft>
                <a:spcPts val="0"/>
              </a:spcAft>
              <a:buSzPts val="1400"/>
              <a:buNone/>
            </a:pPr>
            <a:r>
              <a:rPr lang="en-US"/>
              <a:t>20-25 - Kaushik (Classification slides before SVM)</a:t>
            </a:r>
            <a:br>
              <a:rPr lang="en-US"/>
            </a:br>
            <a:r>
              <a:rPr lang="en-US"/>
              <a:t>26- 32 - Deval (From SVM to Classification END)</a:t>
            </a:r>
            <a:br>
              <a:rPr lang="en-US"/>
            </a:br>
            <a:r>
              <a:rPr lang="en-US"/>
              <a:t>33-41 - Deepak (Pipeline Integration to End)</a:t>
            </a: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a5df192947_1_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a5df192947_1_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a5df192947_1_4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a5df192947_1_4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1a5df192947_1_1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8" name="Google Shape;218;g1a5df192947_1_15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a5df192947_1_4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a5df192947_1_4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a5df192947_1_5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a5df192947_1_5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a5df192947_1_1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5" name="Google Shape;235;g1a5df192947_1_16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1a5df192947_1_5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1a5df192947_1_5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1a5df192947_1_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1a5df192947_1_6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1a699a8b8b8_1_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1a699a8b8b8_1_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1a5df192947_1_6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1a5df192947_1_6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9" name="Google Shape;89;p1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a5df192947_1_7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1a5df192947_1_7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317500" lvl="0" marL="457200" rtl="0" algn="l">
              <a:spcBef>
                <a:spcPts val="0"/>
              </a:spcBef>
              <a:spcAft>
                <a:spcPts val="0"/>
              </a:spcAft>
              <a:buSzPts val="1400"/>
              <a:buAutoNum type="arabicPeriod"/>
            </a:pPr>
            <a:r>
              <a:rPr lang="en-US"/>
              <a:t>Extractive</a:t>
            </a:r>
            <a:r>
              <a:rPr lang="en-US"/>
              <a:t> models do not always produce correct summaries, as the text might not contain any sentence (s) that can correctly signify the summary of the text, or if exists, the algorithm might fail to extract it.</a:t>
            </a:r>
            <a:endParaRPr/>
          </a:p>
          <a:p>
            <a:pPr indent="-317500" lvl="0" marL="457200" rtl="0" algn="l">
              <a:spcBef>
                <a:spcPts val="0"/>
              </a:spcBef>
              <a:spcAft>
                <a:spcPts val="0"/>
              </a:spcAft>
              <a:buSzPts val="1400"/>
              <a:buAutoNum type="arabicPeriod"/>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1a5df192947_1_16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6" name="Google Shape;276;g1a5df192947_1_16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1a5df192947_1_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1a5df192947_1_7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1a5df192947_1_8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1a5df192947_1_8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1a5df192947_1_19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1a5df192947_1_19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stratified test set.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1a5df192947_1_8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9" name="Google Shape;299;g1a5df192947_1_8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1a5df192947_1_9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1a5df192947_1_9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1a5df192947_1_10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1a5df192947_1_10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1a699a8b8b8_0_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1a699a8b8b8_0_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1a67af27929_1_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1a67af27929_1_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6" name="Google Shape;96;p1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1a699a8b8b8_0_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1a699a8b8b8_0_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1a5df192947_1_10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1a5df192947_1_10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1a5df192947_1_1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1a5df192947_1_1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1a5df192947_1_17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7" name="Google Shape;347;g1a5df192947_1_17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1a5df192947_1_1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1a5df192947_1_1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When we upload a new ETD, the button is linked to Team 1’s ETD upload API, which is linked to the file system and will give us the ETD ID. Using this ID, we retrieve the PDF and run the segmentation pipeline. Our clean and parse has been given multiprocessing support by us. Segmented chapters and cleaned text in file system, whereas summaries and classification labels are stored in the database. We have listed the sequential order of team5’s workflow execution.</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1a5df192947_1_1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1a5df192947_1_1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1a5df192947_1_17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65" name="Google Shape;365;g1a5df192947_1_1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1a5df192947_1_1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1a5df192947_1_1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Backend to show Team 5’s workflow APIs, generate workflow run workflow and get workflow status. We can see that the process is running</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1a699a8b8b8_3_10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1a699a8b8b8_3_10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Team 2 helped us with </a:t>
            </a:r>
            <a:r>
              <a:rPr lang="en-US"/>
              <a:t>frontend</a:t>
            </a:r>
            <a:r>
              <a:rPr lang="en-US"/>
              <a:t> </a:t>
            </a:r>
            <a:r>
              <a:rPr lang="en-US"/>
              <a:t>integration</a:t>
            </a:r>
            <a:r>
              <a:rPr lang="en-US"/>
              <a:t>, </a:t>
            </a:r>
            <a:r>
              <a:rPr lang="en-US"/>
              <a:t>workflow</a:t>
            </a:r>
            <a:r>
              <a:rPr lang="en-US"/>
              <a:t> automation done by team 5</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1a5df192947_1_1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1a5df192947_1_1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a5df192947_1_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a5df192947_1_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4 deliverables</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1a699a8b8b8_3_10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1a699a8b8b8_3_10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g1bc656336a6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1bc656336a6_0_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1a5df192947_1_18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01" name="Google Shape;401;g1a5df192947_1_1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g1a5df192947_1_1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06" name="Google Shape;406;g1a5df192947_1_1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We can retrieve these </a:t>
            </a:r>
            <a:r>
              <a:rPr lang="en-US"/>
              <a:t>services using these APIs. Give object type as chapter or cleaned_text. </a:t>
            </a:r>
            <a:r>
              <a:rPr lang="en-US"/>
              <a:t>We’ll have </a:t>
            </a:r>
            <a:r>
              <a:rPr lang="en-US"/>
              <a:t>various</a:t>
            </a:r>
            <a:r>
              <a:rPr lang="en-US"/>
              <a:t> keys in the json for classification, summarization, which we can the classification labels or summaries as needed</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1a67af27929_1_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1a67af27929_1_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Dataset extended to at least 1500 ETDs and 4000 chapters</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1a5df192947_1_1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51" name="Google Shape;451;g1a5df192947_1_14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1a5df192947_1_1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2" name="Google Shape;162;g1a5df192947_1_14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a5df192947_1_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a5df192947_1_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1a5df192947_1_1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3" name="Google Shape;173;g1a5df192947_1_15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a5df192947_1_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1a5df192947_1_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a5df192947_1_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a5df192947_1_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empty background">
    <p:bg>
      <p:bgPr>
        <a:solidFill>
          <a:srgbClr val="FFFFFF"/>
        </a:solidFill>
      </p:bgPr>
    </p:bg>
    <p:spTree>
      <p:nvGrpSpPr>
        <p:cNvPr id="8" name="Shape 8"/>
        <p:cNvGrpSpPr/>
        <p:nvPr/>
      </p:nvGrpSpPr>
      <p:grpSpPr>
        <a:xfrm>
          <a:off x="0" y="0"/>
          <a:ext cx="0" cy="0"/>
          <a:chOff x="0" y="0"/>
          <a:chExt cx="0" cy="0"/>
        </a:xfrm>
      </p:grpSpPr>
      <p:sp>
        <p:nvSpPr>
          <p:cNvPr id="9" name="Google Shape;9;p45"/>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0" name="Google Shape;10;p45"/>
          <p:cNvSpPr txBox="1"/>
          <p:nvPr>
            <p:ph type="title"/>
          </p:nvPr>
        </p:nvSpPr>
        <p:spPr>
          <a:xfrm>
            <a:off x="838200" y="402274"/>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11" name="Google Shape;11;p45"/>
          <p:cNvSpPr txBox="1"/>
          <p:nvPr>
            <p:ph idx="1" type="body"/>
          </p:nvPr>
        </p:nvSpPr>
        <p:spPr>
          <a:xfrm>
            <a:off x="838200" y="2001838"/>
            <a:ext cx="10515600" cy="44545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gray graphic empty background">
  <p:cSld name="maroon background, main logo corner">
    <p:bg>
      <p:bgPr>
        <a:solidFill>
          <a:schemeClr val="dk1"/>
        </a:solidFill>
      </p:bgPr>
    </p:bg>
    <p:spTree>
      <p:nvGrpSpPr>
        <p:cNvPr id="67" name="Shape 67"/>
        <p:cNvGrpSpPr/>
        <p:nvPr/>
      </p:nvGrpSpPr>
      <p:grpSpPr>
        <a:xfrm>
          <a:off x="0" y="0"/>
          <a:ext cx="0" cy="0"/>
          <a:chOff x="0" y="0"/>
          <a:chExt cx="0" cy="0"/>
        </a:xfrm>
      </p:grpSpPr>
      <p:pic>
        <p:nvPicPr>
          <p:cNvPr id="68" name="Google Shape;68;p57"/>
          <p:cNvPicPr preferRelativeResize="0"/>
          <p:nvPr/>
        </p:nvPicPr>
        <p:blipFill rotWithShape="1">
          <a:blip r:embed="rId2">
            <a:alphaModFix/>
          </a:blip>
          <a:srcRect b="0" l="0" r="0" t="0"/>
          <a:stretch/>
        </p:blipFill>
        <p:spPr>
          <a:xfrm>
            <a:off x="236623" y="6278880"/>
            <a:ext cx="1719412" cy="32477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maroon background">
    <p:bg>
      <p:bgPr>
        <a:solidFill>
          <a:schemeClr val="dk1"/>
        </a:solidFill>
      </p:bgPr>
    </p:bg>
    <p:spTree>
      <p:nvGrpSpPr>
        <p:cNvPr id="72" name="Shape 72"/>
        <p:cNvGrpSpPr/>
        <p:nvPr/>
      </p:nvGrpSpPr>
      <p:grpSpPr>
        <a:xfrm>
          <a:off x="0" y="0"/>
          <a:ext cx="0" cy="0"/>
          <a:chOff x="0" y="0"/>
          <a:chExt cx="0" cy="0"/>
        </a:xfrm>
      </p:grpSpPr>
      <p:sp>
        <p:nvSpPr>
          <p:cNvPr id="73" name="Google Shape;73;p47"/>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74" name="Google Shape;74;p47"/>
          <p:cNvSpPr txBox="1"/>
          <p:nvPr>
            <p:ph type="title"/>
          </p:nvPr>
        </p:nvSpPr>
        <p:spPr>
          <a:xfrm>
            <a:off x="838200" y="344401"/>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75" name="Google Shape;75;p47"/>
          <p:cNvSpPr txBox="1"/>
          <p:nvPr>
            <p:ph idx="1" type="body"/>
          </p:nvPr>
        </p:nvSpPr>
        <p:spPr>
          <a:xfrm>
            <a:off x="838200" y="2060294"/>
            <a:ext cx="10515600" cy="4027769"/>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sz="1800">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gray graphic empty background">
  <p:cSld name="maroon background, main logo corner">
    <p:bg>
      <p:bgPr>
        <a:solidFill>
          <a:schemeClr val="dk1"/>
        </a:solidFill>
      </p:bgPr>
    </p:bg>
    <p:spTree>
      <p:nvGrpSpPr>
        <p:cNvPr id="76" name="Shape 76"/>
        <p:cNvGrpSpPr/>
        <p:nvPr/>
      </p:nvGrpSpPr>
      <p:grpSpPr>
        <a:xfrm>
          <a:off x="0" y="0"/>
          <a:ext cx="0" cy="0"/>
          <a:chOff x="0" y="0"/>
          <a:chExt cx="0" cy="0"/>
        </a:xfrm>
      </p:grpSpPr>
      <p:pic>
        <p:nvPicPr>
          <p:cNvPr id="77" name="Google Shape;77;p50"/>
          <p:cNvPicPr preferRelativeResize="0"/>
          <p:nvPr/>
        </p:nvPicPr>
        <p:blipFill rotWithShape="1">
          <a:blip r:embed="rId2">
            <a:alphaModFix/>
          </a:blip>
          <a:srcRect b="0" l="0" r="0" t="0"/>
          <a:stretch/>
        </p:blipFill>
        <p:spPr>
          <a:xfrm>
            <a:off x="236623" y="6278880"/>
            <a:ext cx="1719412" cy="32477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partial background">
  <p:cSld name="Grey partial background">
    <p:spTree>
      <p:nvGrpSpPr>
        <p:cNvPr id="12" name="Shape 12"/>
        <p:cNvGrpSpPr/>
        <p:nvPr/>
      </p:nvGrpSpPr>
      <p:grpSpPr>
        <a:xfrm>
          <a:off x="0" y="0"/>
          <a:ext cx="0" cy="0"/>
          <a:chOff x="0" y="0"/>
          <a:chExt cx="0" cy="0"/>
        </a:xfrm>
      </p:grpSpPr>
      <p:sp>
        <p:nvSpPr>
          <p:cNvPr id="13" name="Google Shape;13;p48"/>
          <p:cNvSpPr/>
          <p:nvPr/>
        </p:nvSpPr>
        <p:spPr>
          <a:xfrm>
            <a:off x="0" y="63661"/>
            <a:ext cx="9016375" cy="6858001"/>
          </a:xfrm>
          <a:prstGeom prst="rect">
            <a:avLst/>
          </a:prstGeom>
          <a:solidFill>
            <a:srgbClr val="3A3C3D"/>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lt1"/>
              </a:solidFill>
              <a:latin typeface="Arial"/>
              <a:ea typeface="Arial"/>
              <a:cs typeface="Arial"/>
              <a:sym typeface="Arial"/>
            </a:endParaRPr>
          </a:p>
        </p:txBody>
      </p:sp>
      <p:sp>
        <p:nvSpPr>
          <p:cNvPr id="14" name="Google Shape;14;p48"/>
          <p:cNvSpPr txBox="1"/>
          <p:nvPr>
            <p:ph type="title"/>
          </p:nvPr>
        </p:nvSpPr>
        <p:spPr>
          <a:xfrm>
            <a:off x="838200" y="491662"/>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solidFill>
                  <a:schemeClr val="lt1"/>
                </a:solidFill>
                <a:latin typeface="Arial"/>
                <a:ea typeface="Arial"/>
                <a:cs typeface="Arial"/>
                <a:sym typeface="Arial"/>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sp>
        <p:nvSpPr>
          <p:cNvPr id="15" name="Google Shape;15;p48"/>
          <p:cNvSpPr txBox="1"/>
          <p:nvPr>
            <p:ph idx="1" type="body"/>
          </p:nvPr>
        </p:nvSpPr>
        <p:spPr>
          <a:xfrm>
            <a:off x="838201" y="2308888"/>
            <a:ext cx="10515600" cy="66580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16" name="Google Shape;16;p48"/>
          <p:cNvSpPr txBox="1"/>
          <p:nvPr>
            <p:ph idx="2" type="body"/>
          </p:nvPr>
        </p:nvSpPr>
        <p:spPr>
          <a:xfrm>
            <a:off x="838200" y="3275013"/>
            <a:ext cx="10515600" cy="787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chemeClr val="lt1"/>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background">
  <p:cSld name="white corner logo, maroon corner">
    <p:bg>
      <p:bgPr>
        <a:solidFill>
          <a:srgbClr val="FFFFFF"/>
        </a:solidFill>
      </p:bgPr>
    </p:bg>
    <p:spTree>
      <p:nvGrpSpPr>
        <p:cNvPr id="17" name="Shape 17"/>
        <p:cNvGrpSpPr/>
        <p:nvPr/>
      </p:nvGrpSpPr>
      <p:grpSpPr>
        <a:xfrm>
          <a:off x="0" y="0"/>
          <a:ext cx="0" cy="0"/>
          <a:chOff x="0" y="0"/>
          <a:chExt cx="0" cy="0"/>
        </a:xfrm>
      </p:grpSpPr>
      <p:sp>
        <p:nvSpPr>
          <p:cNvPr id="18" name="Google Shape;18;p49"/>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19" name="Google Shape;19;p49"/>
          <p:cNvSpPr txBox="1"/>
          <p:nvPr>
            <p:ph type="title"/>
          </p:nvPr>
        </p:nvSpPr>
        <p:spPr>
          <a:xfrm>
            <a:off x="838200" y="2620451"/>
            <a:ext cx="10515600" cy="154004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2060"/>
              </a:buClr>
              <a:buSzPts val="3500"/>
              <a:buFont typeface="Arial"/>
              <a:buNone/>
              <a:defRPr>
                <a:solidFill>
                  <a:srgbClr val="002060"/>
                </a:solidFill>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20" name="Google Shape;20;p49"/>
          <p:cNvSpPr/>
          <p:nvPr/>
        </p:nvSpPr>
        <p:spPr>
          <a:xfrm>
            <a:off x="9254059" y="-6100"/>
            <a:ext cx="2940214" cy="875893"/>
          </a:xfrm>
          <a:prstGeom prst="rect">
            <a:avLst/>
          </a:prstGeom>
          <a:solidFill>
            <a:schemeClr val="dk1"/>
          </a:solidFill>
          <a:ln cap="flat" cmpd="sng" w="12700">
            <a:solidFill>
              <a:schemeClr val="accent1"/>
            </a:solidFill>
            <a:prstDash val="solid"/>
            <a:miter lim="800000"/>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pic>
        <p:nvPicPr>
          <p:cNvPr id="21" name="Google Shape;21;p49"/>
          <p:cNvPicPr preferRelativeResize="0"/>
          <p:nvPr/>
        </p:nvPicPr>
        <p:blipFill rotWithShape="1">
          <a:blip r:embed="rId2">
            <a:alphaModFix/>
          </a:blip>
          <a:srcRect b="0" l="0" r="0" t="0"/>
          <a:stretch/>
        </p:blipFill>
        <p:spPr>
          <a:xfrm>
            <a:off x="9628836" y="257770"/>
            <a:ext cx="2053002" cy="387789"/>
          </a:xfrm>
          <a:prstGeom prst="rect">
            <a:avLst/>
          </a:prstGeom>
          <a:noFill/>
          <a:ln>
            <a:noFill/>
          </a:ln>
        </p:spPr>
      </p:pic>
      <p:sp>
        <p:nvSpPr>
          <p:cNvPr id="22" name="Google Shape;22;p49"/>
          <p:cNvSpPr txBox="1"/>
          <p:nvPr>
            <p:ph idx="1" type="body"/>
          </p:nvPr>
        </p:nvSpPr>
        <p:spPr>
          <a:xfrm>
            <a:off x="288350" y="1318650"/>
            <a:ext cx="11237100" cy="54888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23" name="Google Shape;23;p49"/>
          <p:cNvSpPr txBox="1"/>
          <p:nvPr>
            <p:ph idx="2" type="body"/>
          </p:nvPr>
        </p:nvSpPr>
        <p:spPr>
          <a:xfrm>
            <a:off x="960438" y="5208588"/>
            <a:ext cx="5661025" cy="54451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ey background White corner logo">
  <p:cSld name="Grey background White corner logo">
    <p:spTree>
      <p:nvGrpSpPr>
        <p:cNvPr id="24" name="Shape 24"/>
        <p:cNvGrpSpPr/>
        <p:nvPr/>
      </p:nvGrpSpPr>
      <p:grpSpPr>
        <a:xfrm>
          <a:off x="0" y="0"/>
          <a:ext cx="0" cy="0"/>
          <a:chOff x="0" y="0"/>
          <a:chExt cx="0" cy="0"/>
        </a:xfrm>
      </p:grpSpPr>
      <p:sp>
        <p:nvSpPr>
          <p:cNvPr id="25" name="Google Shape;25;p51"/>
          <p:cNvSpPr/>
          <p:nvPr/>
        </p:nvSpPr>
        <p:spPr>
          <a:xfrm>
            <a:off x="0" y="-1"/>
            <a:ext cx="12192000" cy="6858001"/>
          </a:xfrm>
          <a:prstGeom prst="rect">
            <a:avLst/>
          </a:prstGeom>
          <a:solidFill>
            <a:srgbClr val="3A3C3D"/>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rgbClr val="3A3C3D"/>
              </a:solidFill>
              <a:latin typeface="Arial"/>
              <a:ea typeface="Arial"/>
              <a:cs typeface="Arial"/>
              <a:sym typeface="Arial"/>
            </a:endParaRPr>
          </a:p>
        </p:txBody>
      </p:sp>
      <p:sp>
        <p:nvSpPr>
          <p:cNvPr id="26" name="Google Shape;26;p51"/>
          <p:cNvSpPr txBox="1"/>
          <p:nvPr>
            <p:ph type="title"/>
          </p:nvPr>
        </p:nvSpPr>
        <p:spPr>
          <a:xfrm>
            <a:off x="838200" y="1400639"/>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latin typeface="Arial"/>
                <a:ea typeface="Arial"/>
                <a:cs typeface="Arial"/>
                <a:sym typeface="Arial"/>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pic>
        <p:nvPicPr>
          <p:cNvPr descr="A black and white sign&#10;&#10;Description automatically generated with low confidence" id="27" name="Google Shape;27;p51"/>
          <p:cNvPicPr preferRelativeResize="0"/>
          <p:nvPr/>
        </p:nvPicPr>
        <p:blipFill rotWithShape="1">
          <a:blip r:embed="rId2">
            <a:alphaModFix/>
          </a:blip>
          <a:srcRect b="0" l="0" r="0" t="0"/>
          <a:stretch/>
        </p:blipFill>
        <p:spPr>
          <a:xfrm>
            <a:off x="9963396" y="363022"/>
            <a:ext cx="1823853" cy="344506"/>
          </a:xfrm>
          <a:prstGeom prst="rect">
            <a:avLst/>
          </a:prstGeom>
          <a:noFill/>
          <a:ln>
            <a:noFill/>
          </a:ln>
        </p:spPr>
      </p:pic>
      <p:sp>
        <p:nvSpPr>
          <p:cNvPr id="28" name="Google Shape;28;p51"/>
          <p:cNvSpPr txBox="1"/>
          <p:nvPr>
            <p:ph idx="1" type="body"/>
          </p:nvPr>
        </p:nvSpPr>
        <p:spPr>
          <a:xfrm>
            <a:off x="838201" y="3026521"/>
            <a:ext cx="10515600" cy="66580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E58DAB"/>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29" name="Google Shape;29;p51"/>
          <p:cNvSpPr txBox="1"/>
          <p:nvPr>
            <p:ph idx="2" type="body"/>
          </p:nvPr>
        </p:nvSpPr>
        <p:spPr>
          <a:xfrm>
            <a:off x="838200" y="3992646"/>
            <a:ext cx="10515600" cy="787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E58DAB"/>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logo corner">
  <p:cSld name="main logo corner">
    <p:spTree>
      <p:nvGrpSpPr>
        <p:cNvPr id="30" name="Shape 30"/>
        <p:cNvGrpSpPr/>
        <p:nvPr/>
      </p:nvGrpSpPr>
      <p:grpSpPr>
        <a:xfrm>
          <a:off x="0" y="0"/>
          <a:ext cx="0" cy="0"/>
          <a:chOff x="0" y="0"/>
          <a:chExt cx="0" cy="0"/>
        </a:xfrm>
      </p:grpSpPr>
      <p:sp>
        <p:nvSpPr>
          <p:cNvPr id="31" name="Google Shape;31;p52"/>
          <p:cNvSpPr txBox="1"/>
          <p:nvPr>
            <p:ph type="title"/>
          </p:nvPr>
        </p:nvSpPr>
        <p:spPr>
          <a:xfrm>
            <a:off x="838200" y="111669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SzPts val="3500"/>
              <a:buNone/>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p:txBody>
      </p:sp>
      <p:sp>
        <p:nvSpPr>
          <p:cNvPr id="32" name="Google Shape;32;p52"/>
          <p:cNvSpPr txBox="1"/>
          <p:nvPr>
            <p:ph idx="1" type="body"/>
          </p:nvPr>
        </p:nvSpPr>
        <p:spPr>
          <a:xfrm>
            <a:off x="838200" y="2673751"/>
            <a:ext cx="10515600" cy="3503211"/>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0"/>
              </a:spcBef>
              <a:spcAft>
                <a:spcPts val="0"/>
              </a:spcAft>
              <a:buClr>
                <a:schemeClr val="accent1"/>
              </a:buClr>
              <a:buSzPts val="2800"/>
              <a:buFont typeface="Arial"/>
              <a:buNone/>
              <a:defRPr b="0" i="0" sz="2800" u="none" cap="none" strike="noStrike">
                <a:solidFill>
                  <a:srgbClr val="000000"/>
                </a:solidFill>
                <a:latin typeface="Arial"/>
                <a:ea typeface="Arial"/>
                <a:cs typeface="Arial"/>
                <a:sym typeface="Arial"/>
              </a:defRPr>
            </a:lvl1pPr>
            <a:lvl2pPr indent="-406400" lvl="1" marL="9144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pic>
        <p:nvPicPr>
          <p:cNvPr id="33" name="Google Shape;33;p52"/>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hree item circle pictures">
  <p:cSld name="1_three item circle pictures">
    <p:bg>
      <p:bgPr>
        <a:solidFill>
          <a:srgbClr val="FFFFFF"/>
        </a:solidFill>
      </p:bgPr>
    </p:bg>
    <p:spTree>
      <p:nvGrpSpPr>
        <p:cNvPr id="34" name="Shape 34"/>
        <p:cNvGrpSpPr/>
        <p:nvPr/>
      </p:nvGrpSpPr>
      <p:grpSpPr>
        <a:xfrm>
          <a:off x="0" y="0"/>
          <a:ext cx="0" cy="0"/>
          <a:chOff x="0" y="0"/>
          <a:chExt cx="0" cy="0"/>
        </a:xfrm>
      </p:grpSpPr>
      <p:sp>
        <p:nvSpPr>
          <p:cNvPr id="35" name="Google Shape;35;p53"/>
          <p:cNvSpPr txBox="1"/>
          <p:nvPr>
            <p:ph type="title"/>
          </p:nvPr>
        </p:nvSpPr>
        <p:spPr>
          <a:xfrm>
            <a:off x="987335" y="-1655179"/>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36" name="Google Shape;36;p53"/>
          <p:cNvSpPr/>
          <p:nvPr/>
        </p:nvSpPr>
        <p:spPr>
          <a:xfrm>
            <a:off x="700640"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37" name="Google Shape;37;p53"/>
          <p:cNvCxnSpPr/>
          <p:nvPr/>
        </p:nvCxnSpPr>
        <p:spPr>
          <a:xfrm>
            <a:off x="3443840" y="2909455"/>
            <a:ext cx="1280560" cy="1280556"/>
          </a:xfrm>
          <a:prstGeom prst="straightConnector1">
            <a:avLst/>
          </a:prstGeom>
          <a:noFill/>
          <a:ln cap="flat" cmpd="sng" w="9525">
            <a:solidFill>
              <a:schemeClr val="accent2"/>
            </a:solidFill>
            <a:prstDash val="dash"/>
            <a:round/>
            <a:headEnd len="sm" w="sm" type="none"/>
            <a:tailEnd len="sm" w="sm" type="none"/>
          </a:ln>
        </p:spPr>
      </p:cxnSp>
      <p:sp>
        <p:nvSpPr>
          <p:cNvPr id="38" name="Google Shape;38;p53"/>
          <p:cNvSpPr/>
          <p:nvPr/>
        </p:nvSpPr>
        <p:spPr>
          <a:xfrm>
            <a:off x="4724400" y="4190011"/>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39" name="Google Shape;39;p53"/>
          <p:cNvCxnSpPr/>
          <p:nvPr/>
        </p:nvCxnSpPr>
        <p:spPr>
          <a:xfrm flipH="1" rot="10800000">
            <a:off x="7467600" y="2909455"/>
            <a:ext cx="1152931" cy="1280556"/>
          </a:xfrm>
          <a:prstGeom prst="straightConnector1">
            <a:avLst/>
          </a:prstGeom>
          <a:noFill/>
          <a:ln cap="flat" cmpd="sng" w="9525">
            <a:solidFill>
              <a:schemeClr val="accent2"/>
            </a:solidFill>
            <a:prstDash val="dash"/>
            <a:round/>
            <a:headEnd len="sm" w="sm" type="none"/>
            <a:tailEnd len="sm" w="sm" type="none"/>
          </a:ln>
        </p:spPr>
      </p:cxnSp>
      <p:sp>
        <p:nvSpPr>
          <p:cNvPr id="40" name="Google Shape;40;p53"/>
          <p:cNvSpPr/>
          <p:nvPr/>
        </p:nvSpPr>
        <p:spPr>
          <a:xfrm>
            <a:off x="8620531"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41" name="Google Shape;41;p53"/>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
        <p:nvSpPr>
          <p:cNvPr id="42" name="Google Shape;42;p53"/>
          <p:cNvSpPr txBox="1"/>
          <p:nvPr>
            <p:ph idx="1" type="body"/>
          </p:nvPr>
        </p:nvSpPr>
        <p:spPr>
          <a:xfrm>
            <a:off x="3669175" y="1081087"/>
            <a:ext cx="3798425" cy="67826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43" name="Google Shape;43;p53"/>
          <p:cNvSpPr txBox="1"/>
          <p:nvPr>
            <p:ph idx="2" type="body"/>
          </p:nvPr>
        </p:nvSpPr>
        <p:spPr>
          <a:xfrm>
            <a:off x="3668713" y="1898650"/>
            <a:ext cx="3798887" cy="114141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44" name="Google Shape;44;p53"/>
          <p:cNvSpPr txBox="1"/>
          <p:nvPr>
            <p:ph idx="3" type="body"/>
          </p:nvPr>
        </p:nvSpPr>
        <p:spPr>
          <a:xfrm>
            <a:off x="236222" y="4189845"/>
            <a:ext cx="4109374" cy="548410"/>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45" name="Google Shape;45;p53"/>
          <p:cNvSpPr txBox="1"/>
          <p:nvPr>
            <p:ph idx="4" type="body"/>
          </p:nvPr>
        </p:nvSpPr>
        <p:spPr>
          <a:xfrm>
            <a:off x="236222" y="4849813"/>
            <a:ext cx="4109373" cy="1168400"/>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46" name="Google Shape;46;p53"/>
          <p:cNvSpPr txBox="1"/>
          <p:nvPr>
            <p:ph idx="5" type="body"/>
          </p:nvPr>
        </p:nvSpPr>
        <p:spPr>
          <a:xfrm>
            <a:off x="8620532" y="3422871"/>
            <a:ext cx="2743200" cy="6366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sz="2500">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47" name="Google Shape;47;p53"/>
          <p:cNvSpPr txBox="1"/>
          <p:nvPr>
            <p:ph idx="6" type="body"/>
          </p:nvPr>
        </p:nvSpPr>
        <p:spPr>
          <a:xfrm>
            <a:off x="8620125" y="4166863"/>
            <a:ext cx="2882900" cy="90646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io page">
  <p:cSld name="1_bio page">
    <p:bg>
      <p:bgPr>
        <a:solidFill>
          <a:srgbClr val="FFFFFF"/>
        </a:solidFill>
      </p:bgPr>
    </p:bg>
    <p:spTree>
      <p:nvGrpSpPr>
        <p:cNvPr id="48" name="Shape 48"/>
        <p:cNvGrpSpPr/>
        <p:nvPr/>
      </p:nvGrpSpPr>
      <p:grpSpPr>
        <a:xfrm>
          <a:off x="0" y="0"/>
          <a:ext cx="0" cy="0"/>
          <a:chOff x="0" y="0"/>
          <a:chExt cx="0" cy="0"/>
        </a:xfrm>
      </p:grpSpPr>
      <p:sp>
        <p:nvSpPr>
          <p:cNvPr id="49" name="Google Shape;49;p54"/>
          <p:cNvSpPr/>
          <p:nvPr/>
        </p:nvSpPr>
        <p:spPr>
          <a:xfrm>
            <a:off x="9960867" y="6357146"/>
            <a:ext cx="249382" cy="415217"/>
          </a:xfrm>
          <a:prstGeom prst="rect">
            <a:avLst/>
          </a:prstGeom>
          <a:noFill/>
          <a:ln>
            <a:noFill/>
          </a:ln>
        </p:spPr>
        <p:txBody>
          <a:bodyPr anchorCtr="0" anchor="b" bIns="45700" lIns="45700" spcFirstLastPara="1" rIns="45700" wrap="square" tIns="45700">
            <a:noAutofit/>
          </a:bodyPr>
          <a:lstStyle/>
          <a:p>
            <a:pPr indent="0" lvl="0" marL="0" marR="0" rtl="0" algn="r">
              <a:lnSpc>
                <a:spcPct val="90000"/>
              </a:lnSpc>
              <a:spcBef>
                <a:spcPts val="0"/>
              </a:spcBef>
              <a:spcAft>
                <a:spcPts val="0"/>
              </a:spcAft>
              <a:buClr>
                <a:schemeClr val="accent3"/>
              </a:buClr>
              <a:buSzPts val="1200"/>
              <a:buFont typeface="Arial"/>
              <a:buNone/>
            </a:pPr>
            <a:r>
              <a:t/>
            </a:r>
            <a:endParaRPr b="0" i="0" sz="1200" u="none" cap="none" strike="noStrike">
              <a:solidFill>
                <a:schemeClr val="accent1"/>
              </a:solidFill>
              <a:latin typeface="Arial"/>
              <a:ea typeface="Arial"/>
              <a:cs typeface="Arial"/>
              <a:sym typeface="Arial"/>
            </a:endParaRPr>
          </a:p>
        </p:txBody>
      </p:sp>
      <p:sp>
        <p:nvSpPr>
          <p:cNvPr id="50" name="Google Shape;50;p54"/>
          <p:cNvSpPr txBox="1"/>
          <p:nvPr>
            <p:ph type="title"/>
          </p:nvPr>
        </p:nvSpPr>
        <p:spPr>
          <a:xfrm>
            <a:off x="960863" y="-1325563"/>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51" name="Google Shape;51;p54"/>
          <p:cNvSpPr/>
          <p:nvPr/>
        </p:nvSpPr>
        <p:spPr>
          <a:xfrm>
            <a:off x="629390" y="1080655"/>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2" name="Google Shape;52;p54"/>
          <p:cNvSpPr txBox="1"/>
          <p:nvPr>
            <p:ph idx="1" type="body"/>
          </p:nvPr>
        </p:nvSpPr>
        <p:spPr>
          <a:xfrm>
            <a:off x="3646488" y="1080656"/>
            <a:ext cx="7829550" cy="6555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53" name="Google Shape;53;p54"/>
          <p:cNvSpPr txBox="1"/>
          <p:nvPr>
            <p:ph idx="2" type="body"/>
          </p:nvPr>
        </p:nvSpPr>
        <p:spPr>
          <a:xfrm>
            <a:off x="3646488" y="1885950"/>
            <a:ext cx="7829550" cy="10842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SzPts val="2800"/>
              <a:buNone/>
              <a:defRPr>
                <a:solidFill>
                  <a:srgbClr val="000000"/>
                </a:solidFil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54" name="Google Shape;54;p54"/>
          <p:cNvSpPr txBox="1"/>
          <p:nvPr>
            <p:ph idx="3" type="body"/>
          </p:nvPr>
        </p:nvSpPr>
        <p:spPr>
          <a:xfrm>
            <a:off x="628649" y="3887355"/>
            <a:ext cx="7748802" cy="655547"/>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55" name="Google Shape;55;p54"/>
          <p:cNvSpPr txBox="1"/>
          <p:nvPr>
            <p:ph idx="4" type="body"/>
          </p:nvPr>
        </p:nvSpPr>
        <p:spPr>
          <a:xfrm>
            <a:off x="628649" y="4693081"/>
            <a:ext cx="7748802" cy="1084263"/>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SzPts val="2800"/>
              <a:buNone/>
              <a:defRPr>
                <a:solidFill>
                  <a:srgbClr val="000000"/>
                </a:solidFil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56" name="Google Shape;56;p54"/>
          <p:cNvSpPr/>
          <p:nvPr/>
        </p:nvSpPr>
        <p:spPr>
          <a:xfrm>
            <a:off x="8733263" y="3888579"/>
            <a:ext cx="2743200" cy="1828800"/>
          </a:xfrm>
          <a:prstGeom prst="rect">
            <a:avLst/>
          </a:prstGeom>
          <a:noFill/>
          <a:ln cap="flat" cmpd="sng" w="9525">
            <a:solidFill>
              <a:schemeClr val="accent2"/>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57" name="Google Shape;57;p54"/>
          <p:cNvPicPr preferRelativeResize="0"/>
          <p:nvPr/>
        </p:nvPicPr>
        <p:blipFill rotWithShape="1">
          <a:blip r:embed="rId2">
            <a:alphaModFix/>
          </a:blip>
          <a:srcRect b="0" l="0" r="0" t="0"/>
          <a:stretch/>
        </p:blipFill>
        <p:spPr>
          <a:xfrm>
            <a:off x="345374" y="6218073"/>
            <a:ext cx="1780309" cy="33628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ight side photo">
  <p:cSld name="right side photo">
    <p:bg>
      <p:bgPr>
        <a:solidFill>
          <a:srgbClr val="FFFFFF"/>
        </a:solidFill>
      </p:bgPr>
    </p:bg>
    <p:spTree>
      <p:nvGrpSpPr>
        <p:cNvPr id="58" name="Shape 58"/>
        <p:cNvGrpSpPr/>
        <p:nvPr/>
      </p:nvGrpSpPr>
      <p:grpSpPr>
        <a:xfrm>
          <a:off x="0" y="0"/>
          <a:ext cx="0" cy="0"/>
          <a:chOff x="0" y="0"/>
          <a:chExt cx="0" cy="0"/>
        </a:xfrm>
      </p:grpSpPr>
      <p:sp>
        <p:nvSpPr>
          <p:cNvPr id="59" name="Google Shape;59;p55"/>
          <p:cNvSpPr txBox="1"/>
          <p:nvPr>
            <p:ph type="title"/>
          </p:nvPr>
        </p:nvSpPr>
        <p:spPr>
          <a:xfrm>
            <a:off x="838200" y="429568"/>
            <a:ext cx="3992563" cy="8783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
        <p:nvSpPr>
          <p:cNvPr id="60" name="Google Shape;60;p55"/>
          <p:cNvSpPr txBox="1"/>
          <p:nvPr>
            <p:ph idx="1" type="body"/>
          </p:nvPr>
        </p:nvSpPr>
        <p:spPr>
          <a:xfrm>
            <a:off x="838200" y="1423988"/>
            <a:ext cx="3992563" cy="1160462"/>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SzPts val="2800"/>
              <a:buChar char="•"/>
              <a:defRPr>
                <a:latin typeface="Arial"/>
                <a:ea typeface="Arial"/>
                <a:cs typeface="Arial"/>
                <a:sym typeface="Arial"/>
              </a:defRPr>
            </a:lvl1pPr>
            <a:lvl2pPr indent="-406400" lvl="1" marL="914400" algn="l">
              <a:lnSpc>
                <a:spcPct val="90000"/>
              </a:lnSpc>
              <a:spcBef>
                <a:spcPts val="1000"/>
              </a:spcBef>
              <a:spcAft>
                <a:spcPts val="0"/>
              </a:spcAft>
              <a:buSzPts val="2800"/>
              <a:buChar char="•"/>
              <a:defRPr/>
            </a:lvl2pPr>
            <a:lvl3pPr indent="-406400" lvl="2" marL="1371600" algn="l">
              <a:lnSpc>
                <a:spcPct val="90000"/>
              </a:lnSpc>
              <a:spcBef>
                <a:spcPts val="1000"/>
              </a:spcBef>
              <a:spcAft>
                <a:spcPts val="0"/>
              </a:spcAft>
              <a:buSzPts val="2800"/>
              <a:buChar char="•"/>
              <a:defRPr/>
            </a:lvl3pPr>
            <a:lvl4pPr indent="-406400" lvl="3" marL="1828800" algn="l">
              <a:lnSpc>
                <a:spcPct val="90000"/>
              </a:lnSpc>
              <a:spcBef>
                <a:spcPts val="1000"/>
              </a:spcBef>
              <a:spcAft>
                <a:spcPts val="0"/>
              </a:spcAft>
              <a:buSzPts val="2800"/>
              <a:buChar char="•"/>
              <a:defRPr/>
            </a:lvl4pPr>
            <a:lvl5pPr indent="-406400" lvl="4" marL="2286000" algn="l">
              <a:lnSpc>
                <a:spcPct val="90000"/>
              </a:lnSpc>
              <a:spcBef>
                <a:spcPts val="1000"/>
              </a:spcBef>
              <a:spcAft>
                <a:spcPts val="0"/>
              </a:spcAft>
              <a:buSzPts val="2800"/>
              <a:buChar char="•"/>
              <a:defRPr/>
            </a:lvl5pPr>
            <a:lvl6pPr indent="-406400" lvl="5" marL="2743200" algn="l">
              <a:lnSpc>
                <a:spcPct val="90000"/>
              </a:lnSpc>
              <a:spcBef>
                <a:spcPts val="1000"/>
              </a:spcBef>
              <a:spcAft>
                <a:spcPts val="0"/>
              </a:spcAft>
              <a:buSzPts val="2800"/>
              <a:buChar char="•"/>
              <a:defRPr/>
            </a:lvl6pPr>
            <a:lvl7pPr indent="-406400" lvl="6" marL="3200400" algn="l">
              <a:lnSpc>
                <a:spcPct val="90000"/>
              </a:lnSpc>
              <a:spcBef>
                <a:spcPts val="1000"/>
              </a:spcBef>
              <a:spcAft>
                <a:spcPts val="0"/>
              </a:spcAft>
              <a:buSzPts val="2800"/>
              <a:buChar char="•"/>
              <a:defRPr/>
            </a:lvl7pPr>
            <a:lvl8pPr indent="-406400" lvl="7" marL="3657600" algn="l">
              <a:lnSpc>
                <a:spcPct val="90000"/>
              </a:lnSpc>
              <a:spcBef>
                <a:spcPts val="1000"/>
              </a:spcBef>
              <a:spcAft>
                <a:spcPts val="0"/>
              </a:spcAft>
              <a:buSzPts val="2800"/>
              <a:buChar char="•"/>
              <a:defRPr/>
            </a:lvl8pPr>
            <a:lvl9pPr indent="-406400" lvl="8" marL="4114800" algn="l">
              <a:lnSpc>
                <a:spcPct val="90000"/>
              </a:lnSpc>
              <a:spcBef>
                <a:spcPts val="1000"/>
              </a:spcBef>
              <a:spcAft>
                <a:spcPts val="0"/>
              </a:spcAft>
              <a:buSzPts val="2800"/>
              <a:buChar char="•"/>
              <a:defRPr/>
            </a:lvl9pPr>
          </a:lstStyle>
          <a:p/>
        </p:txBody>
      </p:sp>
      <p:sp>
        <p:nvSpPr>
          <p:cNvPr id="61" name="Google Shape;61;p55"/>
          <p:cNvSpPr/>
          <p:nvPr/>
        </p:nvSpPr>
        <p:spPr>
          <a:xfrm>
            <a:off x="679512" y="2712043"/>
            <a:ext cx="2468880" cy="2468880"/>
          </a:xfrm>
          <a:prstGeom prst="ellipse">
            <a:avLst/>
          </a:prstGeom>
          <a:noFill/>
          <a:ln cap="flat" cmpd="sng" w="12700">
            <a:solidFill>
              <a:schemeClr val="accent2"/>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62" name="Google Shape;62;p55"/>
          <p:cNvSpPr/>
          <p:nvPr/>
        </p:nvSpPr>
        <p:spPr>
          <a:xfrm>
            <a:off x="2362538" y="2712043"/>
            <a:ext cx="2468880" cy="2468880"/>
          </a:xfrm>
          <a:prstGeom prst="ellipse">
            <a:avLst/>
          </a:prstGeom>
          <a:noFill/>
          <a:ln cap="flat" cmpd="sng" w="12700">
            <a:solidFill>
              <a:schemeClr val="accent1"/>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63" name="Google Shape;63;p55"/>
          <p:cNvSpPr/>
          <p:nvPr/>
        </p:nvSpPr>
        <p:spPr>
          <a:xfrm>
            <a:off x="1475305" y="3988228"/>
            <a:ext cx="2468880" cy="2468880"/>
          </a:xfrm>
          <a:prstGeom prst="ellipse">
            <a:avLst/>
          </a:prstGeom>
          <a:noFill/>
          <a:ln cap="flat" cmpd="sng" w="12700">
            <a:solidFill>
              <a:srgbClr val="3A3C3D"/>
            </a:solidFill>
            <a:prstDash val="dash"/>
            <a:miter lim="800000"/>
            <a:headEnd len="sm" w="sm" type="none"/>
            <a:tailEnd len="sm" w="sm" type="none"/>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chemeClr val="accent2"/>
              </a:buClr>
              <a:buSzPts val="1800"/>
              <a:buFont typeface="Calibri"/>
              <a:buNone/>
            </a:pPr>
            <a:r>
              <a:t/>
            </a:r>
            <a:endParaRPr b="0" i="0" sz="1800" u="none" cap="none" strike="noStrike">
              <a:solidFill>
                <a:schemeClr val="accen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pty background alt footer">
  <p:cSld name="1_maroon background">
    <p:bg>
      <p:bgPr>
        <a:solidFill>
          <a:schemeClr val="dk1"/>
        </a:solidFill>
      </p:bgPr>
    </p:bg>
    <p:spTree>
      <p:nvGrpSpPr>
        <p:cNvPr id="64" name="Shape 64"/>
        <p:cNvGrpSpPr/>
        <p:nvPr/>
      </p:nvGrpSpPr>
      <p:grpSpPr>
        <a:xfrm>
          <a:off x="0" y="0"/>
          <a:ext cx="0" cy="0"/>
          <a:chOff x="0" y="0"/>
          <a:chExt cx="0" cy="0"/>
        </a:xfrm>
      </p:grpSpPr>
      <p:sp>
        <p:nvSpPr>
          <p:cNvPr id="65" name="Google Shape;65;p56"/>
          <p:cNvSpPr/>
          <p:nvPr/>
        </p:nvSpPr>
        <p:spPr>
          <a:xfrm>
            <a:off x="-15607" y="-643262"/>
            <a:ext cx="12223214" cy="8144524"/>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chemeClr val="accent1"/>
              </a:buClr>
              <a:buSzPts val="1800"/>
              <a:buFont typeface="Calibri"/>
              <a:buNone/>
            </a:pPr>
            <a:r>
              <a:t/>
            </a:r>
            <a:endParaRPr b="0" i="0" sz="1800" u="none" cap="none" strike="noStrike">
              <a:solidFill>
                <a:schemeClr val="accent1"/>
              </a:solidFill>
              <a:latin typeface="Arial"/>
              <a:ea typeface="Arial"/>
              <a:cs typeface="Arial"/>
              <a:sym typeface="Arial"/>
            </a:endParaRPr>
          </a:p>
        </p:txBody>
      </p:sp>
      <p:sp>
        <p:nvSpPr>
          <p:cNvPr id="66" name="Google Shape;66;p56"/>
          <p:cNvSpPr txBox="1"/>
          <p:nvPr>
            <p:ph type="title"/>
          </p:nvPr>
        </p:nvSpPr>
        <p:spPr>
          <a:xfrm>
            <a:off x="838200" y="50644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2"/>
              </a:buClr>
              <a:buSzPts val="1800"/>
              <a:buNone/>
              <a:defRPr>
                <a:latin typeface="Arial"/>
                <a:ea typeface="Arial"/>
                <a:cs typeface="Arial"/>
                <a:sym typeface="Arial"/>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3.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alpha val="0"/>
          </a:schemeClr>
        </a:solidFill>
      </p:bgPr>
    </p:bg>
    <p:spTree>
      <p:nvGrpSpPr>
        <p:cNvPr id="5" name="Shape 5"/>
        <p:cNvGrpSpPr/>
        <p:nvPr/>
      </p:nvGrpSpPr>
      <p:grpSpPr>
        <a:xfrm>
          <a:off x="0" y="0"/>
          <a:ext cx="0" cy="0"/>
          <a:chOff x="0" y="0"/>
          <a:chExt cx="0" cy="0"/>
        </a:xfrm>
      </p:grpSpPr>
      <p:sp>
        <p:nvSpPr>
          <p:cNvPr id="6" name="Google Shape;6;p44"/>
          <p:cNvSpPr txBox="1"/>
          <p:nvPr>
            <p:ph type="title"/>
          </p:nvPr>
        </p:nvSpPr>
        <p:spPr>
          <a:xfrm>
            <a:off x="838200" y="318041"/>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2"/>
              </a:buClr>
              <a:buSzPts val="3500"/>
              <a:buFont typeface="Arial"/>
              <a:buNone/>
              <a:defRPr b="0" i="0" sz="3500" u="none" cap="none" strike="noStrike">
                <a:solidFill>
                  <a:schemeClr val="lt2"/>
                </a:solidFill>
                <a:latin typeface="Arial"/>
                <a:ea typeface="Arial"/>
                <a:cs typeface="Arial"/>
                <a:sym typeface="Arial"/>
              </a:defRPr>
            </a:lvl1pPr>
            <a:lvl2pPr lvl="1"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2pPr>
            <a:lvl3pPr lvl="2"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3pPr>
            <a:lvl4pPr lvl="3"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4pPr>
            <a:lvl5pPr lvl="4"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5pPr>
            <a:lvl6pPr lvl="5"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6pPr>
            <a:lvl7pPr lvl="6"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7pPr>
            <a:lvl8pPr lvl="7"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8pPr>
            <a:lvl9pPr lvl="8"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9pPr>
          </a:lstStyle>
          <a:p/>
        </p:txBody>
      </p:sp>
      <p:sp>
        <p:nvSpPr>
          <p:cNvPr id="7" name="Google Shape;7;p4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1pPr>
            <a:lvl2pPr indent="-406400" lvl="1" marL="914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alpha val="0"/>
          </a:schemeClr>
        </a:solidFill>
      </p:bgPr>
    </p:bg>
    <p:spTree>
      <p:nvGrpSpPr>
        <p:cNvPr id="69" name="Shape 69"/>
        <p:cNvGrpSpPr/>
        <p:nvPr/>
      </p:nvGrpSpPr>
      <p:grpSpPr>
        <a:xfrm>
          <a:off x="0" y="0"/>
          <a:ext cx="0" cy="0"/>
          <a:chOff x="0" y="0"/>
          <a:chExt cx="0" cy="0"/>
        </a:xfrm>
      </p:grpSpPr>
      <p:sp>
        <p:nvSpPr>
          <p:cNvPr id="70" name="Google Shape;70;p46"/>
          <p:cNvSpPr txBox="1"/>
          <p:nvPr>
            <p:ph type="title"/>
          </p:nvPr>
        </p:nvSpPr>
        <p:spPr>
          <a:xfrm>
            <a:off x="838200" y="213870"/>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2"/>
              </a:buClr>
              <a:buSzPts val="3500"/>
              <a:buFont typeface="Arial"/>
              <a:buNone/>
              <a:defRPr b="0" i="0" sz="3500" u="none" cap="none" strike="noStrike">
                <a:solidFill>
                  <a:schemeClr val="lt2"/>
                </a:solidFill>
                <a:latin typeface="Arial"/>
                <a:ea typeface="Arial"/>
                <a:cs typeface="Arial"/>
                <a:sym typeface="Arial"/>
              </a:defRPr>
            </a:lvl1pPr>
            <a:lvl2pPr lvl="1"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2pPr>
            <a:lvl3pPr lvl="2"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3pPr>
            <a:lvl4pPr lvl="3"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4pPr>
            <a:lvl5pPr lvl="4"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5pPr>
            <a:lvl6pPr lvl="5"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6pPr>
            <a:lvl7pPr lvl="6"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7pPr>
            <a:lvl8pPr lvl="7"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8pPr>
            <a:lvl9pPr lvl="8" marR="0" rtl="0" algn="l">
              <a:lnSpc>
                <a:spcPct val="90000"/>
              </a:lnSpc>
              <a:spcBef>
                <a:spcPts val="0"/>
              </a:spcBef>
              <a:spcAft>
                <a:spcPts val="0"/>
              </a:spcAft>
              <a:buClr>
                <a:schemeClr val="accent1"/>
              </a:buClr>
              <a:buSzPts val="3500"/>
              <a:buFont typeface="Arial"/>
              <a:buNone/>
              <a:defRPr b="0" i="0" sz="3500" u="none" cap="none" strike="noStrike">
                <a:solidFill>
                  <a:schemeClr val="accent1"/>
                </a:solidFill>
                <a:latin typeface="Arial"/>
                <a:ea typeface="Arial"/>
                <a:cs typeface="Arial"/>
                <a:sym typeface="Arial"/>
              </a:defRPr>
            </a:lvl9pPr>
          </a:lstStyle>
          <a:p/>
        </p:txBody>
      </p:sp>
      <p:sp>
        <p:nvSpPr>
          <p:cNvPr id="71" name="Google Shape;71;p4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1pPr>
            <a:lvl2pPr indent="-406400" lvl="1" marL="914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2pPr>
            <a:lvl3pPr indent="-406400" lvl="2" marL="1371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3pPr>
            <a:lvl4pPr indent="-406400" lvl="3" marL="1828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4pPr>
            <a:lvl5pPr indent="-406400" lvl="4" marL="22860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5pPr>
            <a:lvl6pPr indent="-406400" lvl="5" marL="27432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6pPr>
            <a:lvl7pPr indent="-406400" lvl="6" marL="32004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7pPr>
            <a:lvl8pPr indent="-406400" lvl="7" marL="36576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8pPr>
            <a:lvl9pPr indent="-406400" lvl="8" marL="4114800" marR="0" rtl="0" algn="l">
              <a:lnSpc>
                <a:spcPct val="90000"/>
              </a:lnSpc>
              <a:spcBef>
                <a:spcPts val="1000"/>
              </a:spcBef>
              <a:spcAft>
                <a:spcPts val="0"/>
              </a:spcAft>
              <a:buClr>
                <a:schemeClr val="accent1"/>
              </a:buClr>
              <a:buSzPts val="2800"/>
              <a:buFont typeface="Arial"/>
              <a:buChar char="•"/>
              <a:defRPr b="0" i="0" sz="2800" u="none" cap="none" strike="noStrike">
                <a:solidFill>
                  <a:schemeClr val="accent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1.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hyperlink" Target="http://drive.google.com/file/d/1gKi-Q558GRz_6ux4lFwtZ4OpWEk6z1zb/view" TargetMode="External"/><Relationship Id="rId4" Type="http://schemas.openxmlformats.org/officeDocument/2006/relationships/image" Target="../media/image15.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hyperlink" Target="http://drive.google.com/file/d/1t1gPopuUB3ikHSU872d1VbT1Bnz9eRQg/view" TargetMode="External"/><Relationship Id="rId4" Type="http://schemas.openxmlformats.org/officeDocument/2006/relationships/image" Target="../media/image14.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16.png"/><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hyperlink" Target="https://team-1-flask.discovery.cs.vt.edu/v1/etds/" TargetMode="External"/><Relationship Id="rId4" Type="http://schemas.openxmlformats.org/officeDocument/2006/relationships/hyperlink" Target="https://team-1-flask.discovery.cs.vt.edu/v1/etds/"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81" name="Shape 81"/>
        <p:cNvGrpSpPr/>
        <p:nvPr/>
      </p:nvGrpSpPr>
      <p:grpSpPr>
        <a:xfrm>
          <a:off x="0" y="0"/>
          <a:ext cx="0" cy="0"/>
          <a:chOff x="0" y="0"/>
          <a:chExt cx="0" cy="0"/>
        </a:xfrm>
      </p:grpSpPr>
      <p:sp>
        <p:nvSpPr>
          <p:cNvPr id="82" name="Google Shape;82;p8"/>
          <p:cNvSpPr txBox="1"/>
          <p:nvPr>
            <p:ph type="title"/>
          </p:nvPr>
        </p:nvSpPr>
        <p:spPr>
          <a:xfrm>
            <a:off x="1436913" y="2848006"/>
            <a:ext cx="8285283" cy="1325563"/>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Clr>
                <a:schemeClr val="lt1"/>
              </a:buClr>
              <a:buSzPts val="5400"/>
              <a:buNone/>
            </a:pPr>
            <a:r>
              <a:rPr lang="en-US" sz="5400">
                <a:solidFill>
                  <a:schemeClr val="lt1"/>
                </a:solidFill>
                <a:latin typeface="Times New Roman"/>
                <a:ea typeface="Times New Roman"/>
                <a:cs typeface="Times New Roman"/>
                <a:sym typeface="Times New Roman"/>
              </a:rPr>
              <a:t>Team 4: Final Presentation</a:t>
            </a:r>
            <a:r>
              <a:rPr lang="en-US" sz="5400">
                <a:solidFill>
                  <a:schemeClr val="lt1"/>
                </a:solidFill>
              </a:rPr>
              <a:t> </a:t>
            </a:r>
            <a:endParaRPr/>
          </a:p>
        </p:txBody>
      </p:sp>
      <p:sp>
        <p:nvSpPr>
          <p:cNvPr id="83" name="Google Shape;83;p8"/>
          <p:cNvSpPr txBox="1"/>
          <p:nvPr>
            <p:ph idx="1" type="body"/>
          </p:nvPr>
        </p:nvSpPr>
        <p:spPr>
          <a:xfrm>
            <a:off x="838200" y="4206686"/>
            <a:ext cx="8883997" cy="658735"/>
          </a:xfrm>
          <a:prstGeom prst="rect">
            <a:avLst/>
          </a:prstGeom>
          <a:noFill/>
          <a:ln>
            <a:noFill/>
          </a:ln>
        </p:spPr>
        <p:txBody>
          <a:bodyPr anchorCtr="0" anchor="t" bIns="45700" lIns="91425" spcFirstLastPara="1" rIns="91425" wrap="square" tIns="45700">
            <a:normAutofit/>
          </a:bodyPr>
          <a:lstStyle/>
          <a:p>
            <a:pPr indent="0" lvl="0" marL="0" rtl="0" algn="r">
              <a:lnSpc>
                <a:spcPct val="100000"/>
              </a:lnSpc>
              <a:spcBef>
                <a:spcPts val="0"/>
              </a:spcBef>
              <a:spcAft>
                <a:spcPts val="0"/>
              </a:spcAft>
              <a:buNone/>
            </a:pPr>
            <a:r>
              <a:rPr lang="en-US">
                <a:latin typeface="Times New Roman"/>
                <a:ea typeface="Times New Roman"/>
                <a:cs typeface="Times New Roman"/>
                <a:sym typeface="Times New Roman"/>
              </a:rPr>
              <a:t>Under the guidance of Dr. Fox</a:t>
            </a:r>
            <a:endParaRPr>
              <a:latin typeface="Times New Roman"/>
              <a:ea typeface="Times New Roman"/>
              <a:cs typeface="Times New Roman"/>
              <a:sym typeface="Times New Roman"/>
            </a:endParaRPr>
          </a:p>
          <a:p>
            <a:pPr indent="0" lvl="0" marL="0" rtl="0" algn="r">
              <a:lnSpc>
                <a:spcPct val="100000"/>
              </a:lnSpc>
              <a:spcBef>
                <a:spcPts val="0"/>
              </a:spcBef>
              <a:spcAft>
                <a:spcPts val="0"/>
              </a:spcAft>
              <a:buNone/>
            </a:pPr>
            <a:r>
              <a:rPr lang="en-US">
                <a:latin typeface="Times New Roman"/>
                <a:ea typeface="Times New Roman"/>
                <a:cs typeface="Times New Roman"/>
                <a:sym typeface="Times New Roman"/>
              </a:rPr>
              <a:t>SMEs: Bipasha Banerjee, Sareh Ahmadi</a:t>
            </a:r>
            <a:endParaRPr sz="3400">
              <a:latin typeface="Times New Roman"/>
              <a:ea typeface="Times New Roman"/>
              <a:cs typeface="Times New Roman"/>
              <a:sym typeface="Times New Roman"/>
            </a:endParaRPr>
          </a:p>
        </p:txBody>
      </p:sp>
      <p:pic>
        <p:nvPicPr>
          <p:cNvPr descr="Virginia Tech" id="84" name="Google Shape;84;p8"/>
          <p:cNvPicPr preferRelativeResize="0"/>
          <p:nvPr/>
        </p:nvPicPr>
        <p:blipFill rotWithShape="1">
          <a:blip r:embed="rId3">
            <a:alphaModFix/>
          </a:blip>
          <a:srcRect b="0" l="0" r="0" t="0"/>
          <a:stretch/>
        </p:blipFill>
        <p:spPr>
          <a:xfrm>
            <a:off x="2292837" y="2240542"/>
            <a:ext cx="2351529" cy="444178"/>
          </a:xfrm>
          <a:prstGeom prst="rect">
            <a:avLst/>
          </a:prstGeom>
          <a:noFill/>
          <a:ln>
            <a:noFill/>
          </a:ln>
        </p:spPr>
      </p:pic>
      <p:sp>
        <p:nvSpPr>
          <p:cNvPr id="85" name="Google Shape;85;p8"/>
          <p:cNvSpPr txBox="1"/>
          <p:nvPr/>
        </p:nvSpPr>
        <p:spPr>
          <a:xfrm>
            <a:off x="3424000" y="5081125"/>
            <a:ext cx="6298200" cy="738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US" sz="1800">
                <a:solidFill>
                  <a:schemeClr val="lt1"/>
                </a:solidFill>
                <a:latin typeface="Times New Roman"/>
                <a:ea typeface="Times New Roman"/>
                <a:cs typeface="Times New Roman"/>
                <a:sym typeface="Times New Roman"/>
              </a:rPr>
              <a:t>Team: Abhilash Neog, Aditya Shah,  Deepak Nanjundan, Deval Srivastava, Dharneeshkar Jayaprakash, Kaushik Ganesan</a:t>
            </a:r>
            <a:endParaRPr sz="1800">
              <a:latin typeface="Times New Roman"/>
              <a:ea typeface="Times New Roman"/>
              <a:cs typeface="Times New Roman"/>
              <a:sym typeface="Times New Roman"/>
            </a:endParaRPr>
          </a:p>
        </p:txBody>
      </p:sp>
      <p:sp>
        <p:nvSpPr>
          <p:cNvPr id="86" name="Google Shape;86;p8"/>
          <p:cNvSpPr txBox="1"/>
          <p:nvPr/>
        </p:nvSpPr>
        <p:spPr>
          <a:xfrm>
            <a:off x="6953250" y="5820025"/>
            <a:ext cx="2768700" cy="738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US" sz="1800">
                <a:solidFill>
                  <a:schemeClr val="lt1"/>
                </a:solidFill>
                <a:latin typeface="Times New Roman"/>
                <a:ea typeface="Times New Roman"/>
                <a:cs typeface="Times New Roman"/>
                <a:sym typeface="Times New Roman"/>
              </a:rPr>
              <a:t>Blacksburg, VA 24061</a:t>
            </a:r>
            <a:endParaRPr sz="1800">
              <a:solidFill>
                <a:schemeClr val="lt1"/>
              </a:solidFill>
              <a:latin typeface="Times New Roman"/>
              <a:ea typeface="Times New Roman"/>
              <a:cs typeface="Times New Roman"/>
              <a:sym typeface="Times New Roman"/>
            </a:endParaRPr>
          </a:p>
          <a:p>
            <a:pPr indent="0" lvl="0" marL="0" rtl="0" algn="r">
              <a:spcBef>
                <a:spcPts val="0"/>
              </a:spcBef>
              <a:spcAft>
                <a:spcPts val="0"/>
              </a:spcAft>
              <a:buNone/>
            </a:pPr>
            <a:r>
              <a:rPr lang="en-US" sz="1800">
                <a:solidFill>
                  <a:schemeClr val="lt1"/>
                </a:solidFill>
                <a:latin typeface="Times New Roman"/>
                <a:ea typeface="Times New Roman"/>
                <a:cs typeface="Times New Roman"/>
                <a:sym typeface="Times New Roman"/>
              </a:rPr>
              <a:t>Dec. 19, 2022</a:t>
            </a:r>
            <a:endParaRPr sz="1800">
              <a:solidFill>
                <a:schemeClr val="lt1"/>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g1a5df192947_1_39"/>
          <p:cNvSpPr txBox="1"/>
          <p:nvPr>
            <p:ph type="title"/>
          </p:nvPr>
        </p:nvSpPr>
        <p:spPr>
          <a:xfrm>
            <a:off x="66500" y="68926"/>
            <a:ext cx="105156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SEGMENTATION-PROGRESS</a:t>
            </a:r>
            <a:endParaRPr sz="3300">
              <a:latin typeface="Times New Roman"/>
              <a:ea typeface="Times New Roman"/>
              <a:cs typeface="Times New Roman"/>
              <a:sym typeface="Times New Roman"/>
            </a:endParaRPr>
          </a:p>
        </p:txBody>
      </p:sp>
      <p:sp>
        <p:nvSpPr>
          <p:cNvPr id="208" name="Google Shape;208;g1a5df192947_1_39"/>
          <p:cNvSpPr txBox="1"/>
          <p:nvPr/>
        </p:nvSpPr>
        <p:spPr>
          <a:xfrm>
            <a:off x="619850" y="2413050"/>
            <a:ext cx="9962400" cy="2801400"/>
          </a:xfrm>
          <a:prstGeom prst="rect">
            <a:avLst/>
          </a:prstGeom>
          <a:noFill/>
          <a:ln>
            <a:noFill/>
          </a:ln>
        </p:spPr>
        <p:txBody>
          <a:bodyPr anchorCtr="0" anchor="t" bIns="91425" lIns="91425" spcFirstLastPara="1" rIns="91425" wrap="square" tIns="91425">
            <a:spAutoFit/>
          </a:bodyPr>
          <a:lstStyle/>
          <a:p>
            <a:pPr indent="-355600" lvl="0" marL="457200" rtl="0" algn="l">
              <a:lnSpc>
                <a:spcPct val="150000"/>
              </a:lnSpc>
              <a:spcBef>
                <a:spcPts val="0"/>
              </a:spcBef>
              <a:spcAft>
                <a:spcPts val="0"/>
              </a:spcAft>
              <a:buClr>
                <a:srgbClr val="1A1A1A"/>
              </a:buClr>
              <a:buSzPts val="2000"/>
              <a:buFont typeface="Times New Roman"/>
              <a:buChar char="●"/>
            </a:pPr>
            <a:r>
              <a:rPr lang="en-US" sz="2000">
                <a:solidFill>
                  <a:srgbClr val="1A1A1A"/>
                </a:solidFill>
                <a:latin typeface="Times New Roman"/>
                <a:ea typeface="Times New Roman"/>
                <a:cs typeface="Times New Roman"/>
                <a:sym typeface="Times New Roman"/>
              </a:rPr>
              <a:t>Packaged the code and set up in team 1’s container.</a:t>
            </a:r>
            <a:endParaRPr sz="2000">
              <a:solidFill>
                <a:srgbClr val="1A1A1A"/>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1A1A1A"/>
              </a:buClr>
              <a:buSzPts val="2000"/>
              <a:buFont typeface="Times New Roman"/>
              <a:buChar char="●"/>
            </a:pPr>
            <a:r>
              <a:rPr lang="en-US" sz="2000">
                <a:solidFill>
                  <a:srgbClr val="1A1A1A"/>
                </a:solidFill>
                <a:latin typeface="Times New Roman"/>
                <a:ea typeface="Times New Roman"/>
                <a:cs typeface="Times New Roman"/>
                <a:sym typeface="Times New Roman"/>
              </a:rPr>
              <a:t>Completed running </a:t>
            </a:r>
            <a:r>
              <a:rPr lang="en-US" sz="2000">
                <a:solidFill>
                  <a:srgbClr val="1A1A1A"/>
                </a:solidFill>
                <a:latin typeface="Times New Roman"/>
                <a:ea typeface="Times New Roman"/>
                <a:cs typeface="Times New Roman"/>
                <a:sym typeface="Times New Roman"/>
              </a:rPr>
              <a:t>segmentation</a:t>
            </a:r>
            <a:r>
              <a:rPr lang="en-US" sz="2000">
                <a:solidFill>
                  <a:srgbClr val="1A1A1A"/>
                </a:solidFill>
                <a:latin typeface="Times New Roman"/>
                <a:ea typeface="Times New Roman"/>
                <a:cs typeface="Times New Roman"/>
                <a:sym typeface="Times New Roman"/>
              </a:rPr>
              <a:t> on 5000 digital ETDs.</a:t>
            </a:r>
            <a:endParaRPr sz="2000">
              <a:solidFill>
                <a:srgbClr val="1A1A1A"/>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1A1A1A"/>
              </a:buClr>
              <a:buSzPts val="2000"/>
              <a:buFont typeface="Times New Roman"/>
              <a:buChar char="●"/>
            </a:pPr>
            <a:r>
              <a:rPr lang="en-US" sz="2000">
                <a:solidFill>
                  <a:srgbClr val="1A1A1A"/>
                </a:solidFill>
                <a:latin typeface="Times New Roman"/>
                <a:ea typeface="Times New Roman"/>
                <a:cs typeface="Times New Roman"/>
                <a:sym typeface="Times New Roman"/>
              </a:rPr>
              <a:t>Stored segmentation results in the file system and database.</a:t>
            </a:r>
            <a:endParaRPr sz="2000">
              <a:solidFill>
                <a:srgbClr val="1A1A1A"/>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1A1A1A"/>
              </a:buClr>
              <a:buSzPts val="2000"/>
              <a:buFont typeface="Times New Roman"/>
              <a:buChar char="●"/>
            </a:pPr>
            <a:r>
              <a:rPr lang="en-US" sz="2000">
                <a:solidFill>
                  <a:srgbClr val="1A1A1A"/>
                </a:solidFill>
                <a:latin typeface="Times New Roman"/>
                <a:ea typeface="Times New Roman"/>
                <a:cs typeface="Times New Roman"/>
                <a:sym typeface="Times New Roman"/>
              </a:rPr>
              <a:t>Containerized the service.</a:t>
            </a:r>
            <a:endParaRPr sz="2000">
              <a:solidFill>
                <a:srgbClr val="1A1A1A"/>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1A1A1A"/>
              </a:buClr>
              <a:buSzPts val="2000"/>
              <a:buFont typeface="Times New Roman"/>
              <a:buChar char="●"/>
            </a:pPr>
            <a:r>
              <a:rPr lang="en-US" sz="2000">
                <a:solidFill>
                  <a:srgbClr val="1A1A1A"/>
                </a:solidFill>
                <a:latin typeface="Times New Roman"/>
                <a:ea typeface="Times New Roman"/>
                <a:cs typeface="Times New Roman"/>
                <a:sym typeface="Times New Roman"/>
              </a:rPr>
              <a:t>Added segmentation service to team 5’s  workflow automation (Experimenter page).</a:t>
            </a:r>
            <a:endParaRPr sz="2000">
              <a:solidFill>
                <a:srgbClr val="1A1A1A"/>
              </a:solidFill>
              <a:latin typeface="Times New Roman"/>
              <a:ea typeface="Times New Roman"/>
              <a:cs typeface="Times New Roman"/>
              <a:sym typeface="Times New Roman"/>
            </a:endParaRPr>
          </a:p>
          <a:p>
            <a:pPr indent="0" lvl="0" marL="457200" rtl="0" algn="l">
              <a:spcBef>
                <a:spcPts val="0"/>
              </a:spcBef>
              <a:spcAft>
                <a:spcPts val="0"/>
              </a:spcAft>
              <a:buNone/>
            </a:pPr>
            <a:r>
              <a:t/>
            </a:r>
            <a:endParaRPr sz="2000">
              <a:solidFill>
                <a:srgbClr val="1A1A1A"/>
              </a:solidFill>
              <a:latin typeface="Times New Roman"/>
              <a:ea typeface="Times New Roman"/>
              <a:cs typeface="Times New Roman"/>
              <a:sym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g1a5df192947_1_44"/>
          <p:cNvSpPr txBox="1"/>
          <p:nvPr>
            <p:ph type="title"/>
          </p:nvPr>
        </p:nvSpPr>
        <p:spPr>
          <a:xfrm>
            <a:off x="66500" y="68926"/>
            <a:ext cx="105156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SEGMENTATION-FUTURE WORK</a:t>
            </a:r>
            <a:endParaRPr sz="3300">
              <a:latin typeface="Times New Roman"/>
              <a:ea typeface="Times New Roman"/>
              <a:cs typeface="Times New Roman"/>
              <a:sym typeface="Times New Roman"/>
            </a:endParaRPr>
          </a:p>
        </p:txBody>
      </p:sp>
      <p:sp>
        <p:nvSpPr>
          <p:cNvPr id="214" name="Google Shape;214;g1a5df192947_1_44"/>
          <p:cNvSpPr txBox="1"/>
          <p:nvPr/>
        </p:nvSpPr>
        <p:spPr>
          <a:xfrm>
            <a:off x="638875" y="1946600"/>
            <a:ext cx="8724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Calibri"/>
              <a:ea typeface="Calibri"/>
              <a:cs typeface="Calibri"/>
              <a:sym typeface="Calibri"/>
            </a:endParaRPr>
          </a:p>
        </p:txBody>
      </p:sp>
      <p:sp>
        <p:nvSpPr>
          <p:cNvPr id="215" name="Google Shape;215;g1a5df192947_1_44"/>
          <p:cNvSpPr txBox="1"/>
          <p:nvPr/>
        </p:nvSpPr>
        <p:spPr>
          <a:xfrm>
            <a:off x="638875" y="2415775"/>
            <a:ext cx="9943200" cy="2467800"/>
          </a:xfrm>
          <a:prstGeom prst="rect">
            <a:avLst/>
          </a:prstGeom>
          <a:noFill/>
          <a:ln>
            <a:noFill/>
          </a:ln>
        </p:spPr>
        <p:txBody>
          <a:bodyPr anchorCtr="0" anchor="t" bIns="91425" lIns="91425" spcFirstLastPara="1" rIns="91425" wrap="square" tIns="91425">
            <a:spAutoFit/>
          </a:bodyPr>
          <a:lstStyle/>
          <a:p>
            <a:pPr indent="-355600" lvl="0" marL="457200" rtl="0" algn="l">
              <a:lnSpc>
                <a:spcPct val="150000"/>
              </a:lnSpc>
              <a:spcBef>
                <a:spcPts val="1000"/>
              </a:spcBef>
              <a:spcAft>
                <a:spcPts val="0"/>
              </a:spcAft>
              <a:buSzPts val="2000"/>
              <a:buFont typeface="Times New Roman"/>
              <a:buChar char="●"/>
            </a:pPr>
            <a:r>
              <a:rPr lang="en-US" sz="2000">
                <a:latin typeface="Times New Roman"/>
                <a:ea typeface="Times New Roman"/>
                <a:cs typeface="Times New Roman"/>
                <a:sym typeface="Times New Roman"/>
              </a:rPr>
              <a:t>Experiment Chapter Captor approach</a:t>
            </a:r>
            <a:endParaRPr sz="2000">
              <a:latin typeface="Times New Roman"/>
              <a:ea typeface="Times New Roman"/>
              <a:cs typeface="Times New Roman"/>
              <a:sym typeface="Times New Roman"/>
            </a:endParaRPr>
          </a:p>
          <a:p>
            <a:pPr indent="-355600" lvl="0" marL="457200" rtl="0" algn="l">
              <a:lnSpc>
                <a:spcPct val="150000"/>
              </a:lnSpc>
              <a:spcBef>
                <a:spcPts val="0"/>
              </a:spcBef>
              <a:spcAft>
                <a:spcPts val="0"/>
              </a:spcAft>
              <a:buSzPts val="2000"/>
              <a:buFont typeface="Times New Roman"/>
              <a:buChar char="●"/>
            </a:pPr>
            <a:r>
              <a:rPr lang="en-US" sz="2000">
                <a:latin typeface="Times New Roman"/>
                <a:ea typeface="Times New Roman"/>
                <a:cs typeface="Times New Roman"/>
                <a:sym typeface="Times New Roman"/>
              </a:rPr>
              <a:t>Increasing dataset size</a:t>
            </a:r>
            <a:endParaRPr sz="2000">
              <a:latin typeface="Times New Roman"/>
              <a:ea typeface="Times New Roman"/>
              <a:cs typeface="Times New Roman"/>
              <a:sym typeface="Times New Roman"/>
            </a:endParaRPr>
          </a:p>
          <a:p>
            <a:pPr indent="-355600" lvl="0" marL="457200" rtl="0" algn="l">
              <a:lnSpc>
                <a:spcPct val="150000"/>
              </a:lnSpc>
              <a:spcBef>
                <a:spcPts val="0"/>
              </a:spcBef>
              <a:spcAft>
                <a:spcPts val="0"/>
              </a:spcAft>
              <a:buSzPts val="2000"/>
              <a:buFont typeface="Times New Roman"/>
              <a:buChar char="●"/>
            </a:pPr>
            <a:r>
              <a:rPr lang="en-US" sz="2000">
                <a:latin typeface="Times New Roman"/>
                <a:ea typeface="Times New Roman"/>
                <a:cs typeface="Times New Roman"/>
                <a:sym typeface="Times New Roman"/>
              </a:rPr>
              <a:t>Hyper </a:t>
            </a:r>
            <a:r>
              <a:rPr lang="en-US" sz="2000">
                <a:latin typeface="Times New Roman"/>
                <a:ea typeface="Times New Roman"/>
                <a:cs typeface="Times New Roman"/>
                <a:sym typeface="Times New Roman"/>
              </a:rPr>
              <a:t>parameter</a:t>
            </a:r>
            <a:r>
              <a:rPr lang="en-US" sz="2000">
                <a:latin typeface="Times New Roman"/>
                <a:ea typeface="Times New Roman"/>
                <a:cs typeface="Times New Roman"/>
                <a:sym typeface="Times New Roman"/>
              </a:rPr>
              <a:t> tuning</a:t>
            </a:r>
            <a:endParaRPr sz="2000">
              <a:latin typeface="Times New Roman"/>
              <a:ea typeface="Times New Roman"/>
              <a:cs typeface="Times New Roman"/>
              <a:sym typeface="Times New Roman"/>
            </a:endParaRPr>
          </a:p>
          <a:p>
            <a:pPr indent="-355600" lvl="0" marL="457200" rtl="0" algn="l">
              <a:lnSpc>
                <a:spcPct val="150000"/>
              </a:lnSpc>
              <a:spcBef>
                <a:spcPts val="0"/>
              </a:spcBef>
              <a:spcAft>
                <a:spcPts val="0"/>
              </a:spcAft>
              <a:buSzPts val="2000"/>
              <a:buFont typeface="Times New Roman"/>
              <a:buChar char="●"/>
            </a:pPr>
            <a:r>
              <a:rPr lang="en-US" sz="2000">
                <a:latin typeface="Times New Roman"/>
                <a:ea typeface="Times New Roman"/>
                <a:cs typeface="Times New Roman"/>
                <a:sym typeface="Times New Roman"/>
              </a:rPr>
              <a:t>Unit testing</a:t>
            </a:r>
            <a:endParaRPr sz="2000">
              <a:latin typeface="Times New Roman"/>
              <a:ea typeface="Times New Roman"/>
              <a:cs typeface="Times New Roman"/>
              <a:sym typeface="Times New Roman"/>
            </a:endParaRPr>
          </a:p>
          <a:p>
            <a:pPr indent="0" lvl="0" marL="0" rtl="0" algn="l">
              <a:lnSpc>
                <a:spcPct val="150000"/>
              </a:lnSpc>
              <a:spcBef>
                <a:spcPts val="1000"/>
              </a:spcBef>
              <a:spcAft>
                <a:spcPts val="0"/>
              </a:spcAft>
              <a:buNone/>
            </a:pPr>
            <a:r>
              <a:t/>
            </a:r>
            <a:endParaRPr sz="2000">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19" name="Shape 219"/>
        <p:cNvGrpSpPr/>
        <p:nvPr/>
      </p:nvGrpSpPr>
      <p:grpSpPr>
        <a:xfrm>
          <a:off x="0" y="0"/>
          <a:ext cx="0" cy="0"/>
          <a:chOff x="0" y="0"/>
          <a:chExt cx="0" cy="0"/>
        </a:xfrm>
      </p:grpSpPr>
      <p:sp>
        <p:nvSpPr>
          <p:cNvPr id="220" name="Google Shape;220;g1a5df192947_1_156"/>
          <p:cNvSpPr txBox="1"/>
          <p:nvPr>
            <p:ph idx="4294967295" type="title"/>
          </p:nvPr>
        </p:nvSpPr>
        <p:spPr>
          <a:xfrm>
            <a:off x="3021078" y="2929128"/>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latin typeface="Times New Roman"/>
                <a:ea typeface="Times New Roman"/>
                <a:cs typeface="Times New Roman"/>
                <a:sym typeface="Times New Roman"/>
              </a:rPr>
              <a:t>CLEAN AND PARSE</a:t>
            </a:r>
            <a:endParaRPr sz="4400">
              <a:solidFill>
                <a:srgbClr val="F2F2F2"/>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1a5df192947_1_49"/>
          <p:cNvSpPr txBox="1"/>
          <p:nvPr>
            <p:ph type="title"/>
          </p:nvPr>
        </p:nvSpPr>
        <p:spPr>
          <a:xfrm>
            <a:off x="66500" y="68926"/>
            <a:ext cx="105156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CLEAN AND PARSE</a:t>
            </a:r>
            <a:endParaRPr sz="3300">
              <a:latin typeface="Times New Roman"/>
              <a:ea typeface="Times New Roman"/>
              <a:cs typeface="Times New Roman"/>
              <a:sym typeface="Times New Roman"/>
            </a:endParaRPr>
          </a:p>
        </p:txBody>
      </p:sp>
      <p:sp>
        <p:nvSpPr>
          <p:cNvPr id="226" name="Google Shape;226;g1a5df192947_1_49"/>
          <p:cNvSpPr txBox="1"/>
          <p:nvPr>
            <p:ph idx="1" type="body"/>
          </p:nvPr>
        </p:nvSpPr>
        <p:spPr>
          <a:xfrm>
            <a:off x="686625" y="1369100"/>
            <a:ext cx="11050500" cy="5314800"/>
          </a:xfrm>
          <a:prstGeom prst="rect">
            <a:avLst/>
          </a:prstGeom>
        </p:spPr>
        <p:txBody>
          <a:bodyPr anchorCtr="0" anchor="t" bIns="45700" lIns="91425" spcFirstLastPara="1" rIns="91425" wrap="square" tIns="45700">
            <a:normAutofit/>
          </a:bodyPr>
          <a:lstStyle/>
          <a:p>
            <a:pPr indent="0" lvl="0" marL="0" rtl="0" algn="l">
              <a:lnSpc>
                <a:spcPct val="150000"/>
              </a:lnSpc>
              <a:spcBef>
                <a:spcPts val="1000"/>
              </a:spcBef>
              <a:spcAft>
                <a:spcPts val="0"/>
              </a:spcAft>
              <a:buNone/>
            </a:pPr>
            <a:r>
              <a:rPr b="1" lang="en-US" sz="2000">
                <a:solidFill>
                  <a:srgbClr val="222222"/>
                </a:solidFill>
                <a:latin typeface="Times New Roman"/>
                <a:ea typeface="Times New Roman"/>
                <a:cs typeface="Times New Roman"/>
                <a:sym typeface="Times New Roman"/>
              </a:rPr>
              <a:t>Methodology:</a:t>
            </a:r>
            <a:endParaRPr b="1" sz="2000">
              <a:solidFill>
                <a:srgbClr val="222222"/>
              </a:solidFill>
              <a:latin typeface="Times New Roman"/>
              <a:ea typeface="Times New Roman"/>
              <a:cs typeface="Times New Roman"/>
              <a:sym typeface="Times New Roman"/>
            </a:endParaRPr>
          </a:p>
          <a:p>
            <a:pPr indent="-355600" lvl="1" marL="914400" rtl="0" algn="l">
              <a:lnSpc>
                <a:spcPct val="150000"/>
              </a:lnSpc>
              <a:spcBef>
                <a:spcPts val="100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Parses the chapter PDF.</a:t>
            </a:r>
            <a:endParaRPr sz="2000">
              <a:solidFill>
                <a:srgbClr val="222222"/>
              </a:solidFill>
              <a:latin typeface="Times New Roman"/>
              <a:ea typeface="Times New Roman"/>
              <a:cs typeface="Times New Roman"/>
              <a:sym typeface="Times New Roman"/>
            </a:endParaRPr>
          </a:p>
          <a:p>
            <a:pPr indent="-355600" lvl="1" marL="9144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Removes figures and tables.</a:t>
            </a:r>
            <a:endParaRPr sz="2000">
              <a:solidFill>
                <a:srgbClr val="222222"/>
              </a:solidFill>
              <a:latin typeface="Times New Roman"/>
              <a:ea typeface="Times New Roman"/>
              <a:cs typeface="Times New Roman"/>
              <a:sym typeface="Times New Roman"/>
            </a:endParaRPr>
          </a:p>
          <a:p>
            <a:pPr indent="-355600" lvl="1" marL="9144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Saves cleaned text into .txt file.</a:t>
            </a:r>
            <a:endParaRPr sz="2000">
              <a:solidFill>
                <a:srgbClr val="222222"/>
              </a:solidFill>
              <a:latin typeface="Times New Roman"/>
              <a:ea typeface="Times New Roman"/>
              <a:cs typeface="Times New Roman"/>
              <a:sym typeface="Times New Roman"/>
            </a:endParaRPr>
          </a:p>
          <a:p>
            <a:pPr indent="-355600" lvl="1" marL="914400" rtl="0" algn="l">
              <a:lnSpc>
                <a:spcPct val="150000"/>
              </a:lnSpc>
              <a:spcBef>
                <a:spcPts val="0"/>
              </a:spcBef>
              <a:spcAft>
                <a:spcPts val="0"/>
              </a:spcAft>
              <a:buClr>
                <a:srgbClr val="222222"/>
              </a:buClr>
              <a:buSzPts val="2000"/>
              <a:buFont typeface="Times New Roman"/>
              <a:buChar char="○"/>
            </a:pPr>
            <a:r>
              <a:rPr b="1" lang="en-US" sz="2000">
                <a:solidFill>
                  <a:srgbClr val="222222"/>
                </a:solidFill>
                <a:latin typeface="Times New Roman"/>
                <a:ea typeface="Times New Roman"/>
                <a:cs typeface="Times New Roman"/>
                <a:sym typeface="Times New Roman"/>
              </a:rPr>
              <a:t>Library Used:</a:t>
            </a:r>
            <a:r>
              <a:rPr lang="en-US" sz="2000">
                <a:solidFill>
                  <a:srgbClr val="222222"/>
                </a:solidFill>
                <a:latin typeface="Times New Roman"/>
                <a:ea typeface="Times New Roman"/>
                <a:cs typeface="Times New Roman"/>
                <a:sym typeface="Times New Roman"/>
              </a:rPr>
              <a:t> pdfplumber.</a:t>
            </a:r>
            <a:endParaRPr sz="2000">
              <a:solidFill>
                <a:srgbClr val="222222"/>
              </a:solidFill>
              <a:latin typeface="Times New Roman"/>
              <a:ea typeface="Times New Roman"/>
              <a:cs typeface="Times New Roman"/>
              <a:sym typeface="Times New Roman"/>
            </a:endParaRPr>
          </a:p>
          <a:p>
            <a:pPr indent="0" lvl="0" marL="0" rtl="0" algn="l">
              <a:lnSpc>
                <a:spcPct val="150000"/>
              </a:lnSpc>
              <a:spcBef>
                <a:spcPts val="1000"/>
              </a:spcBef>
              <a:spcAft>
                <a:spcPts val="0"/>
              </a:spcAft>
              <a:buNone/>
            </a:pPr>
            <a:r>
              <a:rPr b="1" lang="en-US" sz="2000">
                <a:solidFill>
                  <a:srgbClr val="222222"/>
                </a:solidFill>
                <a:latin typeface="Times New Roman"/>
                <a:ea typeface="Times New Roman"/>
                <a:cs typeface="Times New Roman"/>
                <a:sym typeface="Times New Roman"/>
              </a:rPr>
              <a:t>Clean and Parse as a service:</a:t>
            </a:r>
            <a:endParaRPr b="1" sz="2000">
              <a:solidFill>
                <a:srgbClr val="222222"/>
              </a:solidFill>
              <a:latin typeface="Times New Roman"/>
              <a:ea typeface="Times New Roman"/>
              <a:cs typeface="Times New Roman"/>
              <a:sym typeface="Times New Roman"/>
            </a:endParaRPr>
          </a:p>
          <a:p>
            <a:pPr indent="-355600" lvl="0" marL="457200" rtl="0" algn="l">
              <a:lnSpc>
                <a:spcPct val="150000"/>
              </a:lnSpc>
              <a:spcBef>
                <a:spcPts val="100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Cleaned chapter text is an input for summarization and classification pipelines.</a:t>
            </a:r>
            <a:endParaRPr sz="2000">
              <a:solidFill>
                <a:srgbClr val="222222"/>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We deployed a standalone service to parse and clean the script and store it in the database so that this process is not repeated.</a:t>
            </a:r>
            <a:endParaRPr sz="2000">
              <a:solidFill>
                <a:srgbClr val="222222"/>
              </a:solidFill>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g1a5df192947_1_54"/>
          <p:cNvSpPr txBox="1"/>
          <p:nvPr>
            <p:ph type="title"/>
          </p:nvPr>
        </p:nvSpPr>
        <p:spPr>
          <a:xfrm>
            <a:off x="66500" y="68925"/>
            <a:ext cx="94053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CLEAN AND PARSE-FUTURE WORK</a:t>
            </a:r>
            <a:endParaRPr sz="3300">
              <a:latin typeface="Times New Roman"/>
              <a:ea typeface="Times New Roman"/>
              <a:cs typeface="Times New Roman"/>
              <a:sym typeface="Times New Roman"/>
            </a:endParaRPr>
          </a:p>
        </p:txBody>
      </p:sp>
      <p:sp>
        <p:nvSpPr>
          <p:cNvPr id="232" name="Google Shape;232;g1a5df192947_1_54"/>
          <p:cNvSpPr txBox="1"/>
          <p:nvPr>
            <p:ph idx="1" type="body"/>
          </p:nvPr>
        </p:nvSpPr>
        <p:spPr>
          <a:xfrm>
            <a:off x="686625" y="2275575"/>
            <a:ext cx="10627200" cy="4122000"/>
          </a:xfrm>
          <a:prstGeom prst="rect">
            <a:avLst/>
          </a:prstGeom>
        </p:spPr>
        <p:txBody>
          <a:bodyPr anchorCtr="0" anchor="t" bIns="45700" lIns="91425" spcFirstLastPara="1" rIns="91425" wrap="square" tIns="45700">
            <a:noAutofit/>
          </a:bodyPr>
          <a:lstStyle/>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Improve our clean and parse script so that it also removes equations.</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The output of pdfplumber is sometimes erratic, i.e., it doesn’t convert its character dictionary back to ASCII.</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To avoid junk characters in the output of cleaned text, we can either manually convert the characters which weren’t converted or else use some other library to parse the PDF.</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36" name="Shape 236"/>
        <p:cNvGrpSpPr/>
        <p:nvPr/>
      </p:nvGrpSpPr>
      <p:grpSpPr>
        <a:xfrm>
          <a:off x="0" y="0"/>
          <a:ext cx="0" cy="0"/>
          <a:chOff x="0" y="0"/>
          <a:chExt cx="0" cy="0"/>
        </a:xfrm>
      </p:grpSpPr>
      <p:sp>
        <p:nvSpPr>
          <p:cNvPr id="237" name="Google Shape;237;g1a5df192947_1_160"/>
          <p:cNvSpPr txBox="1"/>
          <p:nvPr>
            <p:ph idx="4294967295" type="title"/>
          </p:nvPr>
        </p:nvSpPr>
        <p:spPr>
          <a:xfrm>
            <a:off x="3021078" y="2929128"/>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latin typeface="Times New Roman"/>
                <a:ea typeface="Times New Roman"/>
                <a:cs typeface="Times New Roman"/>
                <a:sym typeface="Times New Roman"/>
              </a:rPr>
              <a:t>SUMMARIZATION</a:t>
            </a:r>
            <a:endParaRPr sz="4400">
              <a:solidFill>
                <a:srgbClr val="F2F2F2"/>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g1a5df192947_1_59"/>
          <p:cNvSpPr txBox="1"/>
          <p:nvPr>
            <p:ph type="title"/>
          </p:nvPr>
        </p:nvSpPr>
        <p:spPr>
          <a:xfrm>
            <a:off x="66500" y="68925"/>
            <a:ext cx="94053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400">
                <a:solidFill>
                  <a:schemeClr val="dk1"/>
                </a:solidFill>
                <a:latin typeface="Times New Roman"/>
                <a:ea typeface="Times New Roman"/>
                <a:cs typeface="Times New Roman"/>
                <a:sym typeface="Times New Roman"/>
              </a:rPr>
              <a:t>SUMMARIZATION - FLOW</a:t>
            </a:r>
            <a:endParaRPr>
              <a:latin typeface="Times New Roman"/>
              <a:ea typeface="Times New Roman"/>
              <a:cs typeface="Times New Roman"/>
              <a:sym typeface="Times New Roman"/>
            </a:endParaRPr>
          </a:p>
        </p:txBody>
      </p:sp>
      <p:sp>
        <p:nvSpPr>
          <p:cNvPr id="243" name="Google Shape;243;g1a5df192947_1_59"/>
          <p:cNvSpPr/>
          <p:nvPr/>
        </p:nvSpPr>
        <p:spPr>
          <a:xfrm>
            <a:off x="1433100" y="1853275"/>
            <a:ext cx="9325800" cy="4151400"/>
          </a:xfrm>
          <a:prstGeom prst="rect">
            <a:avLst/>
          </a:prstGeom>
          <a:solidFill>
            <a:schemeClr val="lt2"/>
          </a:solidFill>
          <a:ln cap="flat" cmpd="sng" w="9525">
            <a:solidFill>
              <a:schemeClr val="dk2"/>
            </a:solidFill>
            <a:prstDash val="solid"/>
            <a:round/>
            <a:headEnd len="sm" w="sm" type="none"/>
            <a:tailEnd len="sm" w="sm" type="none"/>
          </a:ln>
          <a:effectLst>
            <a:outerShdw blurRad="57150" rotWithShape="0" algn="bl" dir="5400000" dist="19050">
              <a:schemeClr val="lt1">
                <a:alpha val="94000"/>
              </a:schemeClr>
            </a:outerShdw>
            <a:reflection blurRad="0" dir="5400000" dist="38100" endA="0" endPos="30000" fadeDir="5400012" kx="0" rotWithShape="0" algn="bl" stA="0" stPos="0" sy="-100000" ky="0"/>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4" name="Google Shape;244;g1a5df192947_1_59"/>
          <p:cNvPicPr preferRelativeResize="0"/>
          <p:nvPr/>
        </p:nvPicPr>
        <p:blipFill>
          <a:blip r:embed="rId3">
            <a:alphaModFix/>
          </a:blip>
          <a:stretch>
            <a:fillRect/>
          </a:stretch>
        </p:blipFill>
        <p:spPr>
          <a:xfrm>
            <a:off x="1433100" y="1853300"/>
            <a:ext cx="9325800" cy="41513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g1a5df192947_1_64"/>
          <p:cNvSpPr txBox="1"/>
          <p:nvPr>
            <p:ph type="title"/>
          </p:nvPr>
        </p:nvSpPr>
        <p:spPr>
          <a:xfrm>
            <a:off x="66500" y="68925"/>
            <a:ext cx="9044400" cy="13623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SUMMARIZATION-METHODOLOGY</a:t>
            </a:r>
            <a:endParaRPr sz="3300">
              <a:latin typeface="Times New Roman"/>
              <a:ea typeface="Times New Roman"/>
              <a:cs typeface="Times New Roman"/>
              <a:sym typeface="Times New Roman"/>
            </a:endParaRPr>
          </a:p>
        </p:txBody>
      </p:sp>
      <p:sp>
        <p:nvSpPr>
          <p:cNvPr id="250" name="Google Shape;250;g1a5df192947_1_64"/>
          <p:cNvSpPr txBox="1"/>
          <p:nvPr>
            <p:ph idx="1" type="body"/>
          </p:nvPr>
        </p:nvSpPr>
        <p:spPr>
          <a:xfrm>
            <a:off x="250275" y="1431221"/>
            <a:ext cx="5661000" cy="354300"/>
          </a:xfrm>
          <a:prstGeom prst="rect">
            <a:avLst/>
          </a:prstGeom>
        </p:spPr>
        <p:txBody>
          <a:bodyPr anchorCtr="0" anchor="t" bIns="45700" lIns="91425" spcFirstLastPara="1" rIns="91425" wrap="square" tIns="45700">
            <a:noAutofit/>
          </a:bodyPr>
          <a:lstStyle/>
          <a:p>
            <a:pPr indent="0" lvl="0" marL="0" rtl="0" algn="l">
              <a:lnSpc>
                <a:spcPct val="80000"/>
              </a:lnSpc>
              <a:spcBef>
                <a:spcPts val="1000"/>
              </a:spcBef>
              <a:spcAft>
                <a:spcPts val="0"/>
              </a:spcAft>
              <a:buNone/>
            </a:pPr>
            <a:r>
              <a:rPr b="1" lang="en-US" sz="2200">
                <a:latin typeface="Times New Roman"/>
                <a:ea typeface="Times New Roman"/>
                <a:cs typeface="Times New Roman"/>
                <a:sym typeface="Times New Roman"/>
              </a:rPr>
              <a:t>SUMMARIZATION PIPELINE</a:t>
            </a:r>
            <a:endParaRPr b="1" sz="2200">
              <a:latin typeface="Times New Roman"/>
              <a:ea typeface="Times New Roman"/>
              <a:cs typeface="Times New Roman"/>
              <a:sym typeface="Times New Roman"/>
            </a:endParaRPr>
          </a:p>
        </p:txBody>
      </p:sp>
      <p:sp>
        <p:nvSpPr>
          <p:cNvPr id="251" name="Google Shape;251;g1a5df192947_1_64"/>
          <p:cNvSpPr txBox="1"/>
          <p:nvPr/>
        </p:nvSpPr>
        <p:spPr>
          <a:xfrm>
            <a:off x="250275" y="1874900"/>
            <a:ext cx="11490600" cy="23397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SzPts val="2000"/>
              <a:buFont typeface="Times New Roman"/>
              <a:buChar char="●"/>
            </a:pPr>
            <a:r>
              <a:rPr lang="en-US" sz="2000">
                <a:latin typeface="Times New Roman"/>
                <a:ea typeface="Times New Roman"/>
                <a:cs typeface="Times New Roman"/>
                <a:sym typeface="Times New Roman"/>
              </a:rPr>
              <a:t>Sets the required parameters - model, summary length, etc.</a:t>
            </a:r>
            <a:endParaRPr sz="2000">
              <a:latin typeface="Times New Roman"/>
              <a:ea typeface="Times New Roman"/>
              <a:cs typeface="Times New Roman"/>
              <a:sym typeface="Times New Roman"/>
            </a:endParaRPr>
          </a:p>
          <a:p>
            <a:pPr indent="0" lvl="0" marL="457200" rtl="0" algn="l">
              <a:spcBef>
                <a:spcPts val="0"/>
              </a:spcBef>
              <a:spcAft>
                <a:spcPts val="0"/>
              </a:spcAft>
              <a:buNone/>
            </a:pPr>
            <a:r>
              <a:rPr lang="en-US" sz="2000">
                <a:latin typeface="Times New Roman"/>
                <a:ea typeface="Times New Roman"/>
                <a:cs typeface="Times New Roman"/>
                <a:sym typeface="Times New Roman"/>
              </a:rPr>
              <a:t> </a:t>
            </a:r>
            <a:endParaRPr sz="2000">
              <a:latin typeface="Times New Roman"/>
              <a:ea typeface="Times New Roman"/>
              <a:cs typeface="Times New Roman"/>
              <a:sym typeface="Times New Roman"/>
            </a:endParaRPr>
          </a:p>
          <a:p>
            <a:pPr indent="-355600" lvl="0" marL="457200" rtl="0" algn="l">
              <a:spcBef>
                <a:spcPts val="0"/>
              </a:spcBef>
              <a:spcAft>
                <a:spcPts val="0"/>
              </a:spcAft>
              <a:buSzPts val="2000"/>
              <a:buFont typeface="Times New Roman"/>
              <a:buChar char="●"/>
            </a:pPr>
            <a:r>
              <a:rPr lang="en-US" sz="2000">
                <a:latin typeface="Times New Roman"/>
                <a:ea typeface="Times New Roman"/>
                <a:cs typeface="Times New Roman"/>
                <a:sym typeface="Times New Roman"/>
              </a:rPr>
              <a:t>Passes a chapter text as input to the pipeline.</a:t>
            </a:r>
            <a:endParaRPr sz="2000">
              <a:latin typeface="Times New Roman"/>
              <a:ea typeface="Times New Roman"/>
              <a:cs typeface="Times New Roman"/>
              <a:sym typeface="Times New Roman"/>
            </a:endParaRPr>
          </a:p>
          <a:p>
            <a:pPr indent="0" lvl="0" marL="457200" rtl="0" algn="l">
              <a:spcBef>
                <a:spcPts val="0"/>
              </a:spcBef>
              <a:spcAft>
                <a:spcPts val="0"/>
              </a:spcAft>
              <a:buNone/>
            </a:pPr>
            <a:r>
              <a:t/>
            </a:r>
            <a:endParaRPr sz="2000">
              <a:latin typeface="Times New Roman"/>
              <a:ea typeface="Times New Roman"/>
              <a:cs typeface="Times New Roman"/>
              <a:sym typeface="Times New Roman"/>
            </a:endParaRPr>
          </a:p>
          <a:p>
            <a:pPr indent="-355600" lvl="0" marL="457200" rtl="0" algn="l">
              <a:spcBef>
                <a:spcPts val="0"/>
              </a:spcBef>
              <a:spcAft>
                <a:spcPts val="0"/>
              </a:spcAft>
              <a:buSzPts val="2000"/>
              <a:buFont typeface="Times New Roman"/>
              <a:buChar char="●"/>
            </a:pPr>
            <a:r>
              <a:rPr lang="en-US" sz="2000">
                <a:latin typeface="Times New Roman"/>
                <a:ea typeface="Times New Roman"/>
                <a:cs typeface="Times New Roman"/>
                <a:sym typeface="Times New Roman"/>
              </a:rPr>
              <a:t>Summarizes the chapter text using the model selected.</a:t>
            </a:r>
            <a:endParaRPr sz="2000">
              <a:latin typeface="Times New Roman"/>
              <a:ea typeface="Times New Roman"/>
              <a:cs typeface="Times New Roman"/>
              <a:sym typeface="Times New Roman"/>
            </a:endParaRPr>
          </a:p>
          <a:p>
            <a:pPr indent="0" lvl="0" marL="457200" rtl="0" algn="l">
              <a:spcBef>
                <a:spcPts val="0"/>
              </a:spcBef>
              <a:spcAft>
                <a:spcPts val="0"/>
              </a:spcAft>
              <a:buNone/>
            </a:pPr>
            <a:r>
              <a:t/>
            </a:r>
            <a:endParaRPr sz="2000">
              <a:latin typeface="Times New Roman"/>
              <a:ea typeface="Times New Roman"/>
              <a:cs typeface="Times New Roman"/>
              <a:sym typeface="Times New Roman"/>
            </a:endParaRPr>
          </a:p>
          <a:p>
            <a:pPr indent="-355600" lvl="0" marL="457200" rtl="0" algn="l">
              <a:spcBef>
                <a:spcPts val="0"/>
              </a:spcBef>
              <a:spcAft>
                <a:spcPts val="0"/>
              </a:spcAft>
              <a:buSzPts val="2000"/>
              <a:buFont typeface="Times New Roman"/>
              <a:buChar char="●"/>
            </a:pPr>
            <a:r>
              <a:rPr lang="en-US" sz="2000">
                <a:latin typeface="Times New Roman"/>
                <a:ea typeface="Times New Roman"/>
                <a:cs typeface="Times New Roman"/>
                <a:sym typeface="Times New Roman"/>
              </a:rPr>
              <a:t>Generates a summary JSON.</a:t>
            </a:r>
            <a:endParaRPr sz="2000">
              <a:latin typeface="Times New Roman"/>
              <a:ea typeface="Times New Roman"/>
              <a:cs typeface="Times New Roman"/>
              <a:sym typeface="Times New Roman"/>
            </a:endParaRPr>
          </a:p>
        </p:txBody>
      </p:sp>
      <p:sp>
        <p:nvSpPr>
          <p:cNvPr id="252" name="Google Shape;252;g1a5df192947_1_64"/>
          <p:cNvSpPr txBox="1"/>
          <p:nvPr>
            <p:ph idx="1" type="body"/>
          </p:nvPr>
        </p:nvSpPr>
        <p:spPr>
          <a:xfrm>
            <a:off x="350700" y="4456388"/>
            <a:ext cx="11642700" cy="354300"/>
          </a:xfrm>
          <a:prstGeom prst="rect">
            <a:avLst/>
          </a:prstGeom>
        </p:spPr>
        <p:txBody>
          <a:bodyPr anchorCtr="0" anchor="t" bIns="45700" lIns="91425" spcFirstLastPara="1" rIns="91425" wrap="square" tIns="45700">
            <a:noAutofit/>
          </a:bodyPr>
          <a:lstStyle/>
          <a:p>
            <a:pPr indent="0" lvl="0" marL="0" rtl="0" algn="l">
              <a:lnSpc>
                <a:spcPct val="80000"/>
              </a:lnSpc>
              <a:spcBef>
                <a:spcPts val="1000"/>
              </a:spcBef>
              <a:spcAft>
                <a:spcPts val="0"/>
              </a:spcAft>
              <a:buNone/>
            </a:pPr>
            <a:r>
              <a:rPr b="1" lang="en-US" sz="2200">
                <a:latin typeface="Times New Roman"/>
                <a:ea typeface="Times New Roman"/>
                <a:cs typeface="Times New Roman"/>
                <a:sym typeface="Times New Roman"/>
              </a:rPr>
              <a:t>MODELS SUPPORTED</a:t>
            </a:r>
            <a:endParaRPr b="1" sz="2200">
              <a:latin typeface="Times New Roman"/>
              <a:ea typeface="Times New Roman"/>
              <a:cs typeface="Times New Roman"/>
              <a:sym typeface="Times New Roman"/>
            </a:endParaRPr>
          </a:p>
        </p:txBody>
      </p:sp>
      <p:sp>
        <p:nvSpPr>
          <p:cNvPr id="253" name="Google Shape;253;g1a5df192947_1_64"/>
          <p:cNvSpPr txBox="1"/>
          <p:nvPr/>
        </p:nvSpPr>
        <p:spPr>
          <a:xfrm>
            <a:off x="350700" y="5052475"/>
            <a:ext cx="11490600" cy="17238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SzPts val="2000"/>
              <a:buFont typeface="Times New Roman"/>
              <a:buChar char="●"/>
            </a:pPr>
            <a:r>
              <a:rPr lang="en-US" sz="2000">
                <a:latin typeface="Times New Roman"/>
                <a:ea typeface="Times New Roman"/>
                <a:cs typeface="Times New Roman"/>
                <a:sym typeface="Times New Roman"/>
              </a:rPr>
              <a:t>Extractive models - </a:t>
            </a:r>
            <a:r>
              <a:rPr lang="en-US" sz="2000">
                <a:latin typeface="Times New Roman"/>
                <a:ea typeface="Times New Roman"/>
                <a:cs typeface="Times New Roman"/>
                <a:sym typeface="Times New Roman"/>
              </a:rPr>
              <a:t>TextRank, LexRank, LSA.</a:t>
            </a:r>
            <a:endParaRPr sz="2000">
              <a:latin typeface="Times New Roman"/>
              <a:ea typeface="Times New Roman"/>
              <a:cs typeface="Times New Roman"/>
              <a:sym typeface="Times New Roman"/>
            </a:endParaRPr>
          </a:p>
          <a:p>
            <a:pPr indent="0" lvl="0" marL="914400" rtl="0" algn="l">
              <a:spcBef>
                <a:spcPts val="0"/>
              </a:spcBef>
              <a:spcAft>
                <a:spcPts val="0"/>
              </a:spcAft>
              <a:buNone/>
            </a:pPr>
            <a:r>
              <a:t/>
            </a:r>
            <a:endParaRPr sz="2000">
              <a:latin typeface="Times New Roman"/>
              <a:ea typeface="Times New Roman"/>
              <a:cs typeface="Times New Roman"/>
              <a:sym typeface="Times New Roman"/>
            </a:endParaRPr>
          </a:p>
          <a:p>
            <a:pPr indent="-355600" lvl="0" marL="457200" rtl="0" algn="l">
              <a:spcBef>
                <a:spcPts val="0"/>
              </a:spcBef>
              <a:spcAft>
                <a:spcPts val="0"/>
              </a:spcAft>
              <a:buSzPts val="2000"/>
              <a:buFont typeface="Times New Roman"/>
              <a:buChar char="●"/>
            </a:pPr>
            <a:r>
              <a:rPr lang="en-US" sz="2000">
                <a:latin typeface="Times New Roman"/>
                <a:ea typeface="Times New Roman"/>
                <a:cs typeface="Times New Roman"/>
                <a:sym typeface="Times New Roman"/>
              </a:rPr>
              <a:t>Abstractive models - </a:t>
            </a:r>
            <a:r>
              <a:rPr lang="en-US" sz="2000">
                <a:latin typeface="Times New Roman"/>
                <a:ea typeface="Times New Roman"/>
                <a:cs typeface="Times New Roman"/>
                <a:sym typeface="Times New Roman"/>
              </a:rPr>
              <a:t>Hugging Face Transformer Models.</a:t>
            </a:r>
            <a:endParaRPr sz="2000">
              <a:latin typeface="Times New Roman"/>
              <a:ea typeface="Times New Roman"/>
              <a:cs typeface="Times New Roman"/>
              <a:sym typeface="Times New Roman"/>
            </a:endParaRPr>
          </a:p>
          <a:p>
            <a:pPr indent="0" lvl="0" marL="457200" rtl="0" algn="l">
              <a:spcBef>
                <a:spcPts val="0"/>
              </a:spcBef>
              <a:spcAft>
                <a:spcPts val="0"/>
              </a:spcAft>
              <a:buNone/>
            </a:pPr>
            <a:r>
              <a:t/>
            </a:r>
            <a:endParaRPr sz="2000">
              <a:latin typeface="Times New Roman"/>
              <a:ea typeface="Times New Roman"/>
              <a:cs typeface="Times New Roman"/>
              <a:sym typeface="Times New Roman"/>
            </a:endParaRPr>
          </a:p>
          <a:p>
            <a:pPr indent="-355600" lvl="0" marL="457200" rtl="0" algn="l">
              <a:spcBef>
                <a:spcPts val="0"/>
              </a:spcBef>
              <a:spcAft>
                <a:spcPts val="0"/>
              </a:spcAft>
              <a:buSzPts val="2000"/>
              <a:buFont typeface="Times New Roman"/>
              <a:buChar char="●"/>
            </a:pPr>
            <a:r>
              <a:rPr lang="en-US" sz="2000">
                <a:latin typeface="Times New Roman"/>
                <a:ea typeface="Times New Roman"/>
                <a:cs typeface="Times New Roman"/>
                <a:sym typeface="Times New Roman"/>
              </a:rPr>
              <a:t>Model used for generating summaries to be stored in DB - TextRank.</a:t>
            </a:r>
            <a:endParaRPr sz="2000">
              <a:latin typeface="Times New Roman"/>
              <a:ea typeface="Times New Roman"/>
              <a:cs typeface="Times New Roman"/>
              <a:sym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g1a699a8b8b8_1_11"/>
          <p:cNvSpPr txBox="1"/>
          <p:nvPr>
            <p:ph type="title"/>
          </p:nvPr>
        </p:nvSpPr>
        <p:spPr>
          <a:xfrm>
            <a:off x="46875" y="68925"/>
            <a:ext cx="9209100" cy="1240200"/>
          </a:xfrm>
          <a:prstGeom prst="rect">
            <a:avLst/>
          </a:prstGeom>
        </p:spPr>
        <p:txBody>
          <a:bodyPr anchorCtr="0" anchor="ctr" bIns="45700" lIns="91425" spcFirstLastPara="1" rIns="91425" wrap="square" tIns="45700">
            <a:normAutofit fontScale="90000"/>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SUMMARIZATION-MODEL OUTPUTS</a:t>
            </a:r>
            <a:endParaRPr sz="3300">
              <a:latin typeface="Times New Roman"/>
              <a:ea typeface="Times New Roman"/>
              <a:cs typeface="Times New Roman"/>
              <a:sym typeface="Times New Roman"/>
            </a:endParaRPr>
          </a:p>
        </p:txBody>
      </p:sp>
      <p:pic>
        <p:nvPicPr>
          <p:cNvPr id="259" name="Google Shape;259;g1a699a8b8b8_1_11"/>
          <p:cNvPicPr preferRelativeResize="0"/>
          <p:nvPr/>
        </p:nvPicPr>
        <p:blipFill>
          <a:blip r:embed="rId3">
            <a:alphaModFix/>
          </a:blip>
          <a:stretch>
            <a:fillRect/>
          </a:stretch>
        </p:blipFill>
        <p:spPr>
          <a:xfrm>
            <a:off x="152400" y="1368775"/>
            <a:ext cx="10534650" cy="2019300"/>
          </a:xfrm>
          <a:prstGeom prst="rect">
            <a:avLst/>
          </a:prstGeom>
          <a:noFill/>
          <a:ln>
            <a:noFill/>
          </a:ln>
        </p:spPr>
      </p:pic>
      <p:pic>
        <p:nvPicPr>
          <p:cNvPr id="260" name="Google Shape;260;g1a699a8b8b8_1_11"/>
          <p:cNvPicPr preferRelativeResize="0"/>
          <p:nvPr/>
        </p:nvPicPr>
        <p:blipFill>
          <a:blip r:embed="rId4">
            <a:alphaModFix/>
          </a:blip>
          <a:stretch>
            <a:fillRect/>
          </a:stretch>
        </p:blipFill>
        <p:spPr>
          <a:xfrm>
            <a:off x="152400" y="3907725"/>
            <a:ext cx="9858019" cy="2950275"/>
          </a:xfrm>
          <a:prstGeom prst="rect">
            <a:avLst/>
          </a:prstGeom>
          <a:noFill/>
          <a:ln>
            <a:noFill/>
          </a:ln>
        </p:spPr>
      </p:pic>
      <p:sp>
        <p:nvSpPr>
          <p:cNvPr id="261" name="Google Shape;261;g1a699a8b8b8_1_11"/>
          <p:cNvSpPr txBox="1"/>
          <p:nvPr/>
        </p:nvSpPr>
        <p:spPr>
          <a:xfrm>
            <a:off x="948275" y="3447800"/>
            <a:ext cx="1095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latin typeface="Calibri"/>
                <a:ea typeface="Calibri"/>
                <a:cs typeface="Calibri"/>
                <a:sym typeface="Calibri"/>
              </a:rPr>
              <a:t>Above: Transformer Summary; Below: TextRank Summary</a:t>
            </a:r>
            <a:endParaRPr>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g1a5df192947_1_69"/>
          <p:cNvSpPr txBox="1"/>
          <p:nvPr>
            <p:ph type="title"/>
          </p:nvPr>
        </p:nvSpPr>
        <p:spPr>
          <a:xfrm>
            <a:off x="73250" y="183900"/>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SUMMARIZATION - CHALLENGES</a:t>
            </a:r>
            <a:endParaRPr sz="3300">
              <a:latin typeface="Times New Roman"/>
              <a:ea typeface="Times New Roman"/>
              <a:cs typeface="Times New Roman"/>
              <a:sym typeface="Times New Roman"/>
            </a:endParaRPr>
          </a:p>
        </p:txBody>
      </p:sp>
      <p:sp>
        <p:nvSpPr>
          <p:cNvPr id="267" name="Google Shape;267;g1a5df192947_1_69"/>
          <p:cNvSpPr txBox="1"/>
          <p:nvPr/>
        </p:nvSpPr>
        <p:spPr>
          <a:xfrm>
            <a:off x="277300" y="1811725"/>
            <a:ext cx="11496900" cy="2801400"/>
          </a:xfrm>
          <a:prstGeom prst="rect">
            <a:avLst/>
          </a:prstGeom>
          <a:noFill/>
          <a:ln>
            <a:noFill/>
          </a:ln>
        </p:spPr>
        <p:txBody>
          <a:bodyPr anchorCtr="0" anchor="t" bIns="91425" lIns="91425" spcFirstLastPara="1" rIns="91425" wrap="square" tIns="91425">
            <a:spAutoFit/>
          </a:bodyPr>
          <a:lstStyle/>
          <a:p>
            <a:pPr indent="-355600" lvl="0" marL="457200" rtl="0" algn="l">
              <a:lnSpc>
                <a:spcPct val="150000"/>
              </a:lnSpc>
              <a:spcBef>
                <a:spcPts val="0"/>
              </a:spcBef>
              <a:spcAft>
                <a:spcPts val="0"/>
              </a:spcAft>
              <a:buSzPts val="2000"/>
              <a:buFont typeface="Times New Roman"/>
              <a:buChar char="●"/>
            </a:pPr>
            <a:r>
              <a:rPr lang="en-US" sz="2000">
                <a:latin typeface="Times New Roman"/>
                <a:ea typeface="Times New Roman"/>
                <a:cs typeface="Times New Roman"/>
                <a:sym typeface="Times New Roman"/>
              </a:rPr>
              <a:t>Model Evaluation - </a:t>
            </a:r>
            <a:r>
              <a:rPr lang="en-US" sz="2000">
                <a:latin typeface="Times New Roman"/>
                <a:ea typeface="Times New Roman"/>
                <a:cs typeface="Times New Roman"/>
                <a:sym typeface="Times New Roman"/>
              </a:rPr>
              <a:t>Given most of the ground-truth data consists of newly generated summaries, the evaluation results would be biased toward abstractive models. </a:t>
            </a:r>
            <a:endParaRPr sz="2000">
              <a:latin typeface="Times New Roman"/>
              <a:ea typeface="Times New Roman"/>
              <a:cs typeface="Times New Roman"/>
              <a:sym typeface="Times New Roman"/>
            </a:endParaRPr>
          </a:p>
          <a:p>
            <a:pPr indent="0" lvl="0" marL="0" rtl="0" algn="l">
              <a:lnSpc>
                <a:spcPct val="150000"/>
              </a:lnSpc>
              <a:spcBef>
                <a:spcPts val="0"/>
              </a:spcBef>
              <a:spcAft>
                <a:spcPts val="0"/>
              </a:spcAft>
              <a:buNone/>
            </a:pPr>
            <a:r>
              <a:t/>
            </a:r>
            <a:endParaRPr sz="2000">
              <a:latin typeface="Times New Roman"/>
              <a:ea typeface="Times New Roman"/>
              <a:cs typeface="Times New Roman"/>
              <a:sym typeface="Times New Roman"/>
            </a:endParaRPr>
          </a:p>
          <a:p>
            <a:pPr indent="-355600" lvl="0" marL="457200" rtl="0" algn="l">
              <a:lnSpc>
                <a:spcPct val="150000"/>
              </a:lnSpc>
              <a:spcBef>
                <a:spcPts val="0"/>
              </a:spcBef>
              <a:spcAft>
                <a:spcPts val="0"/>
              </a:spcAft>
              <a:buSzPts val="2000"/>
              <a:buFont typeface="Times New Roman"/>
              <a:buChar char="●"/>
            </a:pPr>
            <a:r>
              <a:rPr lang="en-US" sz="2000">
                <a:latin typeface="Times New Roman"/>
                <a:ea typeface="Times New Roman"/>
                <a:cs typeface="Times New Roman"/>
                <a:sym typeface="Times New Roman"/>
              </a:rPr>
              <a:t>Time - Transformer models (like Big Bird) need around seven to ten minutes to generate a single chapter summary compared to TextRank (that takes a few seconds). Hence, TextRank was chosen for summary generation for 5k ETDs.</a:t>
            </a:r>
            <a:endParaRPr sz="2000">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0" name="Shape 90"/>
        <p:cNvGrpSpPr/>
        <p:nvPr/>
      </p:nvGrpSpPr>
      <p:grpSpPr>
        <a:xfrm>
          <a:off x="0" y="0"/>
          <a:ext cx="0" cy="0"/>
          <a:chOff x="0" y="0"/>
          <a:chExt cx="0" cy="0"/>
        </a:xfrm>
      </p:grpSpPr>
      <p:sp>
        <p:nvSpPr>
          <p:cNvPr id="91" name="Google Shape;91;p13"/>
          <p:cNvSpPr/>
          <p:nvPr/>
        </p:nvSpPr>
        <p:spPr>
          <a:xfrm>
            <a:off x="1461815" y="959975"/>
            <a:ext cx="5972137" cy="896983"/>
          </a:xfrm>
          <a:prstGeom prst="rect">
            <a:avLst/>
          </a:prstGeom>
          <a:noFill/>
          <a:ln>
            <a:noFill/>
          </a:ln>
        </p:spPr>
        <p:txBody>
          <a:bodyPr anchorCtr="0" anchor="b" bIns="45700" lIns="45700" spcFirstLastPara="1" rIns="45700" wrap="square" tIns="45700">
            <a:noAutofit/>
          </a:bodyPr>
          <a:lstStyle/>
          <a:p>
            <a:pPr indent="0" lvl="0" marL="0" marR="0" rtl="0" algn="l">
              <a:lnSpc>
                <a:spcPct val="90000"/>
              </a:lnSpc>
              <a:spcBef>
                <a:spcPts val="0"/>
              </a:spcBef>
              <a:spcAft>
                <a:spcPts val="0"/>
              </a:spcAft>
              <a:buClr>
                <a:schemeClr val="dk1"/>
              </a:buClr>
              <a:buSzPts val="4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3"/>
          <p:cNvSpPr txBox="1"/>
          <p:nvPr>
            <p:ph idx="1" type="body"/>
          </p:nvPr>
        </p:nvSpPr>
        <p:spPr>
          <a:xfrm>
            <a:off x="1092450" y="1539900"/>
            <a:ext cx="6761400" cy="4832700"/>
          </a:xfrm>
          <a:prstGeom prst="rect">
            <a:avLst/>
          </a:prstGeom>
          <a:noFill/>
          <a:ln>
            <a:noFill/>
          </a:ln>
        </p:spPr>
        <p:txBody>
          <a:bodyPr anchorCtr="0" anchor="t" bIns="45700" lIns="91425" spcFirstLastPara="1" rIns="91425" wrap="square" tIns="45700">
            <a:noAutofit/>
          </a:bodyPr>
          <a:lstStyle/>
          <a:p>
            <a:pPr indent="-355600" lvl="0" marL="4572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Milestones</a:t>
            </a:r>
            <a:endParaRPr sz="2000">
              <a:solidFill>
                <a:srgbClr val="222222"/>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Overall Flow</a:t>
            </a:r>
            <a:endParaRPr sz="2000">
              <a:solidFill>
                <a:srgbClr val="222222"/>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Segmentation</a:t>
            </a:r>
            <a:endParaRPr sz="2000">
              <a:solidFill>
                <a:srgbClr val="222222"/>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Parse and Clean</a:t>
            </a:r>
            <a:endParaRPr sz="2000">
              <a:solidFill>
                <a:srgbClr val="222222"/>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Summarization</a:t>
            </a:r>
            <a:endParaRPr sz="2000">
              <a:solidFill>
                <a:srgbClr val="222222"/>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Classification</a:t>
            </a:r>
            <a:endParaRPr sz="2000">
              <a:solidFill>
                <a:srgbClr val="222222"/>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Pipeline Integration</a:t>
            </a:r>
            <a:endParaRPr sz="2000">
              <a:solidFill>
                <a:srgbClr val="222222"/>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User Interface</a:t>
            </a:r>
            <a:endParaRPr sz="2000">
              <a:solidFill>
                <a:srgbClr val="222222"/>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222222"/>
              </a:buClr>
              <a:buSzPts val="2000"/>
              <a:buFont typeface="Times New Roman"/>
              <a:buChar char="●"/>
            </a:pPr>
            <a:r>
              <a:rPr lang="en-US" sz="2000">
                <a:solidFill>
                  <a:srgbClr val="222222"/>
                </a:solidFill>
                <a:latin typeface="Times New Roman"/>
                <a:ea typeface="Times New Roman"/>
                <a:cs typeface="Times New Roman"/>
                <a:sym typeface="Times New Roman"/>
              </a:rPr>
              <a:t>Deliverables</a:t>
            </a:r>
            <a:endParaRPr sz="2000">
              <a:solidFill>
                <a:srgbClr val="222222"/>
              </a:solidFill>
              <a:latin typeface="Times New Roman"/>
              <a:ea typeface="Times New Roman"/>
              <a:cs typeface="Times New Roman"/>
              <a:sym typeface="Times New Roman"/>
            </a:endParaRPr>
          </a:p>
        </p:txBody>
      </p:sp>
      <p:sp>
        <p:nvSpPr>
          <p:cNvPr id="93" name="Google Shape;93;p13"/>
          <p:cNvSpPr txBox="1"/>
          <p:nvPr>
            <p:ph type="title"/>
          </p:nvPr>
        </p:nvSpPr>
        <p:spPr>
          <a:xfrm>
            <a:off x="-74377" y="3"/>
            <a:ext cx="9548700" cy="15399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None/>
            </a:pPr>
            <a:r>
              <a:rPr lang="en-US" sz="4400">
                <a:solidFill>
                  <a:schemeClr val="dk1"/>
                </a:solidFill>
                <a:latin typeface="Times New Roman"/>
                <a:ea typeface="Times New Roman"/>
                <a:cs typeface="Times New Roman"/>
                <a:sym typeface="Times New Roman"/>
              </a:rPr>
              <a:t> AGENDA</a:t>
            </a:r>
            <a:endParaRPr sz="4400">
              <a:solidFill>
                <a:schemeClr val="dk1"/>
              </a:solidFill>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g1a5df192947_1_74"/>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SUMMARIZATION - FUTURE WORK</a:t>
            </a:r>
            <a:endParaRPr sz="3300">
              <a:latin typeface="Times New Roman"/>
              <a:ea typeface="Times New Roman"/>
              <a:cs typeface="Times New Roman"/>
              <a:sym typeface="Times New Roman"/>
            </a:endParaRPr>
          </a:p>
        </p:txBody>
      </p:sp>
      <p:sp>
        <p:nvSpPr>
          <p:cNvPr id="273" name="Google Shape;273;g1a5df192947_1_74"/>
          <p:cNvSpPr txBox="1"/>
          <p:nvPr/>
        </p:nvSpPr>
        <p:spPr>
          <a:xfrm>
            <a:off x="351700" y="1785525"/>
            <a:ext cx="11709000" cy="1877700"/>
          </a:xfrm>
          <a:prstGeom prst="rect">
            <a:avLst/>
          </a:prstGeom>
          <a:noFill/>
          <a:ln>
            <a:noFill/>
          </a:ln>
        </p:spPr>
        <p:txBody>
          <a:bodyPr anchorCtr="0" anchor="t" bIns="91425" lIns="91425" spcFirstLastPara="1" rIns="91425" wrap="square" tIns="91425">
            <a:spAutoFit/>
          </a:bodyPr>
          <a:lstStyle/>
          <a:p>
            <a:pPr indent="-355600" lvl="0" marL="457200" rtl="0" algn="l">
              <a:lnSpc>
                <a:spcPct val="150000"/>
              </a:lnSpc>
              <a:spcBef>
                <a:spcPts val="0"/>
              </a:spcBef>
              <a:spcAft>
                <a:spcPts val="0"/>
              </a:spcAft>
              <a:buSzPts val="2000"/>
              <a:buFont typeface="Times New Roman"/>
              <a:buChar char="●"/>
            </a:pPr>
            <a:r>
              <a:rPr lang="en-US" sz="2000">
                <a:latin typeface="Times New Roman"/>
                <a:ea typeface="Times New Roman"/>
                <a:cs typeface="Times New Roman"/>
                <a:sym typeface="Times New Roman"/>
              </a:rPr>
              <a:t>Generating human-like </a:t>
            </a:r>
            <a:r>
              <a:rPr lang="en-US" sz="2000">
                <a:latin typeface="Times New Roman"/>
                <a:ea typeface="Times New Roman"/>
                <a:cs typeface="Times New Roman"/>
                <a:sym typeface="Times New Roman"/>
              </a:rPr>
              <a:t>summaries using abstractive models (transformer) - the current pipeline supports transformer models.</a:t>
            </a:r>
            <a:endParaRPr sz="2000">
              <a:latin typeface="Times New Roman"/>
              <a:ea typeface="Times New Roman"/>
              <a:cs typeface="Times New Roman"/>
              <a:sym typeface="Times New Roman"/>
            </a:endParaRPr>
          </a:p>
          <a:p>
            <a:pPr indent="-355600" lvl="0" marL="457200" rtl="0" algn="l">
              <a:lnSpc>
                <a:spcPct val="150000"/>
              </a:lnSpc>
              <a:spcBef>
                <a:spcPts val="0"/>
              </a:spcBef>
              <a:spcAft>
                <a:spcPts val="0"/>
              </a:spcAft>
              <a:buSzPts val="2000"/>
              <a:buFont typeface="Times New Roman"/>
              <a:buChar char="●"/>
            </a:pPr>
            <a:r>
              <a:rPr lang="en-US" sz="2000">
                <a:latin typeface="Times New Roman"/>
                <a:ea typeface="Times New Roman"/>
                <a:cs typeface="Times New Roman"/>
                <a:sym typeface="Times New Roman"/>
              </a:rPr>
              <a:t>Fine-tuning of pre-trained transformer </a:t>
            </a:r>
            <a:r>
              <a:rPr lang="en-US" sz="2000">
                <a:latin typeface="Times New Roman"/>
                <a:ea typeface="Times New Roman"/>
                <a:cs typeface="Times New Roman"/>
                <a:sym typeface="Times New Roman"/>
              </a:rPr>
              <a:t>models</a:t>
            </a:r>
            <a:r>
              <a:rPr lang="en-US" sz="2000">
                <a:latin typeface="Times New Roman"/>
                <a:ea typeface="Times New Roman"/>
                <a:cs typeface="Times New Roman"/>
                <a:sym typeface="Times New Roman"/>
              </a:rPr>
              <a:t> on ETD-relevant dataset.</a:t>
            </a:r>
            <a:endParaRPr sz="2000">
              <a:latin typeface="Times New Roman"/>
              <a:ea typeface="Times New Roman"/>
              <a:cs typeface="Times New Roman"/>
              <a:sym typeface="Times New Roman"/>
            </a:endParaRPr>
          </a:p>
          <a:p>
            <a:pPr indent="-355600" lvl="0" marL="457200" rtl="0" algn="l">
              <a:lnSpc>
                <a:spcPct val="150000"/>
              </a:lnSpc>
              <a:spcBef>
                <a:spcPts val="0"/>
              </a:spcBef>
              <a:spcAft>
                <a:spcPts val="0"/>
              </a:spcAft>
              <a:buSzPts val="2000"/>
              <a:buFont typeface="Times New Roman"/>
              <a:buChar char="●"/>
            </a:pPr>
            <a:r>
              <a:rPr lang="en-US" sz="2000">
                <a:latin typeface="Times New Roman"/>
                <a:ea typeface="Times New Roman"/>
                <a:cs typeface="Times New Roman"/>
                <a:sym typeface="Times New Roman"/>
              </a:rPr>
              <a:t>Exploring summary generation at multiple granularity level - section, paragraphs.</a:t>
            </a:r>
            <a:endParaRPr sz="2000">
              <a:latin typeface="Times New Roman"/>
              <a:ea typeface="Times New Roman"/>
              <a:cs typeface="Times New Roman"/>
              <a:sym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77" name="Shape 277"/>
        <p:cNvGrpSpPr/>
        <p:nvPr/>
      </p:nvGrpSpPr>
      <p:grpSpPr>
        <a:xfrm>
          <a:off x="0" y="0"/>
          <a:ext cx="0" cy="0"/>
          <a:chOff x="0" y="0"/>
          <a:chExt cx="0" cy="0"/>
        </a:xfrm>
      </p:grpSpPr>
      <p:sp>
        <p:nvSpPr>
          <p:cNvPr id="278" name="Google Shape;278;g1a5df192947_1_169"/>
          <p:cNvSpPr txBox="1"/>
          <p:nvPr>
            <p:ph idx="4294967295" type="title"/>
          </p:nvPr>
        </p:nvSpPr>
        <p:spPr>
          <a:xfrm>
            <a:off x="3021078" y="2929128"/>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latin typeface="Times New Roman"/>
                <a:ea typeface="Times New Roman"/>
                <a:cs typeface="Times New Roman"/>
                <a:sym typeface="Times New Roman"/>
              </a:rPr>
              <a:t>CLASSIFICATION</a:t>
            </a:r>
            <a:endParaRPr sz="4400">
              <a:solidFill>
                <a:srgbClr val="F2F2F2"/>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g1a5df192947_1_79"/>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CLASSIFICATION FLOW</a:t>
            </a:r>
            <a:endParaRPr sz="3300">
              <a:latin typeface="Times New Roman"/>
              <a:ea typeface="Times New Roman"/>
              <a:cs typeface="Times New Roman"/>
              <a:sym typeface="Times New Roman"/>
            </a:endParaRPr>
          </a:p>
        </p:txBody>
      </p:sp>
      <p:pic>
        <p:nvPicPr>
          <p:cNvPr id="284" name="Google Shape;284;g1a5df192947_1_79"/>
          <p:cNvPicPr preferRelativeResize="0"/>
          <p:nvPr/>
        </p:nvPicPr>
        <p:blipFill>
          <a:blip r:embed="rId3">
            <a:alphaModFix/>
          </a:blip>
          <a:stretch>
            <a:fillRect/>
          </a:stretch>
        </p:blipFill>
        <p:spPr>
          <a:xfrm>
            <a:off x="152400" y="1761225"/>
            <a:ext cx="11887201" cy="452154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g1a5df192947_1_84"/>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CLASSIFICATION-DATASET</a:t>
            </a:r>
            <a:endParaRPr sz="3300">
              <a:latin typeface="Times New Roman"/>
              <a:ea typeface="Times New Roman"/>
              <a:cs typeface="Times New Roman"/>
              <a:sym typeface="Times New Roman"/>
            </a:endParaRPr>
          </a:p>
        </p:txBody>
      </p:sp>
      <p:sp>
        <p:nvSpPr>
          <p:cNvPr id="290" name="Google Shape;290;g1a5df192947_1_84"/>
          <p:cNvSpPr txBox="1"/>
          <p:nvPr>
            <p:ph idx="1" type="body"/>
          </p:nvPr>
        </p:nvSpPr>
        <p:spPr>
          <a:xfrm>
            <a:off x="686625" y="2275575"/>
            <a:ext cx="10502700" cy="4308600"/>
          </a:xfrm>
          <a:prstGeom prst="rect">
            <a:avLst/>
          </a:prstGeom>
        </p:spPr>
        <p:txBody>
          <a:bodyPr anchorCtr="0" anchor="t" bIns="45700" lIns="91425" spcFirstLastPara="1" rIns="91425" wrap="square" tIns="45700">
            <a:noAutofit/>
          </a:bodyPr>
          <a:lstStyle/>
          <a:p>
            <a:pPr indent="-355600" lvl="0" marL="457200" rtl="0" algn="l">
              <a:lnSpc>
                <a:spcPct val="150000"/>
              </a:lnSpc>
              <a:spcBef>
                <a:spcPts val="100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Ran the segmentation pipeline and collected chapters from around 1500 ETDs.</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The segmentation pipeline yielded 4000 chapters in total.</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Chapter-by-chapter PDF files were parsed and cleaned using the standalone Clean and Parse service.</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For a few chapters, the parsed output was not ideal because of  flaws in the pdfplumber library.</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After eliminating the subpar chapter texts, we had 3742 chapters left with which we fine-tuned the models.</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g1a5df192947_1_190"/>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CLASSIFICATION-DATASET</a:t>
            </a:r>
            <a:endParaRPr sz="3300">
              <a:latin typeface="Times New Roman"/>
              <a:ea typeface="Times New Roman"/>
              <a:cs typeface="Times New Roman"/>
              <a:sym typeface="Times New Roman"/>
            </a:endParaRPr>
          </a:p>
        </p:txBody>
      </p:sp>
      <p:sp>
        <p:nvSpPr>
          <p:cNvPr id="296" name="Google Shape;296;g1a5df192947_1_190"/>
          <p:cNvSpPr txBox="1"/>
          <p:nvPr>
            <p:ph idx="1" type="body"/>
          </p:nvPr>
        </p:nvSpPr>
        <p:spPr>
          <a:xfrm>
            <a:off x="686625" y="2275575"/>
            <a:ext cx="10502700" cy="4308600"/>
          </a:xfrm>
          <a:prstGeom prst="rect">
            <a:avLst/>
          </a:prstGeom>
        </p:spPr>
        <p:txBody>
          <a:bodyPr anchorCtr="0" anchor="t" bIns="45700" lIns="91425" spcFirstLastPara="1" rIns="91425" wrap="square" tIns="45700">
            <a:noAutofit/>
          </a:bodyPr>
          <a:lstStyle/>
          <a:p>
            <a:pPr indent="-355600" lvl="0" marL="457200" marR="0" rtl="0" algn="l">
              <a:lnSpc>
                <a:spcPct val="150000"/>
              </a:lnSpc>
              <a:spcBef>
                <a:spcPts val="100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The “Discipline” feature in the metadata was used to generate the classification labels for the chapters in the ETDs.</a:t>
            </a:r>
            <a:endParaRPr sz="2000">
              <a:solidFill>
                <a:srgbClr val="000000"/>
              </a:solidFill>
              <a:latin typeface="Times New Roman"/>
              <a:ea typeface="Times New Roman"/>
              <a:cs typeface="Times New Roman"/>
              <a:sym typeface="Times New Roman"/>
            </a:endParaRPr>
          </a:p>
          <a:p>
            <a:pPr indent="-355600" lvl="0" marL="457200" marR="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When the discipline labels were not available we used the department field as the label for the chapter.</a:t>
            </a:r>
            <a:endParaRPr sz="2000">
              <a:solidFill>
                <a:srgbClr val="000000"/>
              </a:solidFill>
              <a:latin typeface="Times New Roman"/>
              <a:ea typeface="Times New Roman"/>
              <a:cs typeface="Times New Roman"/>
              <a:sym typeface="Times New Roman"/>
            </a:endParaRPr>
          </a:p>
          <a:p>
            <a:pPr indent="-355600" lvl="0" marL="457200" marR="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We utilized a training set to test set ratio of 85% to 15% to train and evaluate the models that were trained. </a:t>
            </a:r>
            <a:endParaRPr sz="2000">
              <a:solidFill>
                <a:srgbClr val="000000"/>
              </a:solidFill>
              <a:latin typeface="Times New Roman"/>
              <a:ea typeface="Times New Roman"/>
              <a:cs typeface="Times New Roman"/>
              <a:sym typeface="Times New Roman"/>
            </a:endParaRPr>
          </a:p>
          <a:p>
            <a:pPr indent="-355600" lvl="0" marL="457200" marR="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Models were fine tuned on a training set and evaluated on a test set taken from a dataset of over 3500 chapters more than what was used for our previous evaluation.</a:t>
            </a:r>
            <a:endParaRPr sz="2000">
              <a:solidFill>
                <a:srgbClr val="000000"/>
              </a:solidFill>
              <a:latin typeface="Times New Roman"/>
              <a:ea typeface="Times New Roman"/>
              <a:cs typeface="Times New Roman"/>
              <a:sym typeface="Times New Roman"/>
            </a:endParaRPr>
          </a:p>
          <a:p>
            <a:pPr indent="-355600" lvl="0" marL="457200" marR="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The chapter classification model trained can predict 27 different classes</a:t>
            </a:r>
            <a:r>
              <a:rPr lang="en-US" sz="1850">
                <a:solidFill>
                  <a:srgbClr val="000000"/>
                </a:solidFill>
                <a:latin typeface="Times New Roman"/>
                <a:ea typeface="Times New Roman"/>
                <a:cs typeface="Times New Roman"/>
                <a:sym typeface="Times New Roman"/>
              </a:rPr>
              <a:t>.</a:t>
            </a:r>
            <a:endParaRPr sz="1850">
              <a:solidFill>
                <a:srgbClr val="000000"/>
              </a:solidFill>
              <a:latin typeface="Times New Roman"/>
              <a:ea typeface="Times New Roman"/>
              <a:cs typeface="Times New Roman"/>
              <a:sym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g1a5df192947_1_89"/>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CLASSIFICATION- BERT and SciBERT</a:t>
            </a:r>
            <a:endParaRPr sz="3300">
              <a:latin typeface="Times New Roman"/>
              <a:ea typeface="Times New Roman"/>
              <a:cs typeface="Times New Roman"/>
              <a:sym typeface="Times New Roman"/>
            </a:endParaRPr>
          </a:p>
        </p:txBody>
      </p:sp>
      <p:sp>
        <p:nvSpPr>
          <p:cNvPr id="302" name="Google Shape;302;g1a5df192947_1_89"/>
          <p:cNvSpPr txBox="1"/>
          <p:nvPr>
            <p:ph idx="1" type="body"/>
          </p:nvPr>
        </p:nvSpPr>
        <p:spPr>
          <a:xfrm>
            <a:off x="686625" y="1608825"/>
            <a:ext cx="11199900" cy="4589700"/>
          </a:xfrm>
          <a:prstGeom prst="rect">
            <a:avLst/>
          </a:prstGeom>
        </p:spPr>
        <p:txBody>
          <a:bodyPr anchorCtr="0" anchor="t" bIns="45700" lIns="91425" spcFirstLastPara="1" rIns="91425" wrap="square" tIns="45700">
            <a:normAutofit fontScale="92500" lnSpcReduction="20000"/>
          </a:bodyPr>
          <a:lstStyle/>
          <a:p>
            <a:pPr indent="0" lvl="0" marL="0" rtl="0" algn="l">
              <a:spcBef>
                <a:spcPts val="1000"/>
              </a:spcBef>
              <a:spcAft>
                <a:spcPts val="0"/>
              </a:spcAft>
              <a:buNone/>
            </a:pPr>
            <a:r>
              <a:rPr b="1" lang="en-US" sz="2200">
                <a:solidFill>
                  <a:srgbClr val="000000"/>
                </a:solidFill>
                <a:latin typeface="Times New Roman"/>
                <a:ea typeface="Times New Roman"/>
                <a:cs typeface="Times New Roman"/>
                <a:sym typeface="Times New Roman"/>
              </a:rPr>
              <a:t>Implementation:</a:t>
            </a:r>
            <a:endParaRPr b="1" sz="2200">
              <a:solidFill>
                <a:srgbClr val="000000"/>
              </a:solidFill>
              <a:latin typeface="Times New Roman"/>
              <a:ea typeface="Times New Roman"/>
              <a:cs typeface="Times New Roman"/>
              <a:sym typeface="Times New Roman"/>
            </a:endParaRPr>
          </a:p>
          <a:p>
            <a:pPr indent="-346075" lvl="0" marL="457200" marR="0" rtl="0" algn="l">
              <a:lnSpc>
                <a:spcPct val="150000"/>
              </a:lnSpc>
              <a:spcBef>
                <a:spcPts val="100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Used BERT to generate representation and classify the chapter text.</a:t>
            </a:r>
            <a:endParaRPr sz="2000">
              <a:solidFill>
                <a:srgbClr val="000000"/>
              </a:solidFill>
              <a:latin typeface="Times New Roman"/>
              <a:ea typeface="Times New Roman"/>
              <a:cs typeface="Times New Roman"/>
              <a:sym typeface="Times New Roman"/>
            </a:endParaRPr>
          </a:p>
          <a:p>
            <a:pPr indent="-346075" lvl="0" marL="457200" marR="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Also, trained SciBERT to classify the chapters.</a:t>
            </a:r>
            <a:endParaRPr sz="2000">
              <a:solidFill>
                <a:srgbClr val="000000"/>
              </a:solidFill>
              <a:latin typeface="Times New Roman"/>
              <a:ea typeface="Times New Roman"/>
              <a:cs typeface="Times New Roman"/>
              <a:sym typeface="Times New Roman"/>
            </a:endParaRPr>
          </a:p>
          <a:p>
            <a:pPr indent="-346075" lvl="0" marL="457200" marR="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Selected top two predictions of the models trained as output.</a:t>
            </a:r>
            <a:endParaRPr sz="2000">
              <a:solidFill>
                <a:srgbClr val="000000"/>
              </a:solidFill>
              <a:latin typeface="Times New Roman"/>
              <a:ea typeface="Times New Roman"/>
              <a:cs typeface="Times New Roman"/>
              <a:sym typeface="Times New Roman"/>
            </a:endParaRPr>
          </a:p>
          <a:p>
            <a:pPr indent="-346075" lvl="0" marL="457200" marR="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Since we hypothesized that chapter text would be longer than 512 tokens on average, we have also trained BERT and SciBERT on Text Rank summaries generated by our summarization team.</a:t>
            </a:r>
            <a:endParaRPr sz="2000">
              <a:solidFill>
                <a:srgbClr val="000000"/>
              </a:solidFill>
              <a:latin typeface="Times New Roman"/>
              <a:ea typeface="Times New Roman"/>
              <a:cs typeface="Times New Roman"/>
              <a:sym typeface="Times New Roman"/>
            </a:endParaRPr>
          </a:p>
          <a:p>
            <a:pPr indent="-346075" lvl="0" marL="457200" marR="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However, average length of chapter text </a:t>
            </a:r>
            <a:r>
              <a:rPr lang="en-US" sz="2000">
                <a:solidFill>
                  <a:srgbClr val="000000"/>
                </a:solidFill>
                <a:latin typeface="Times New Roman"/>
                <a:ea typeface="Times New Roman"/>
                <a:cs typeface="Times New Roman"/>
                <a:sym typeface="Times New Roman"/>
              </a:rPr>
              <a:t>was</a:t>
            </a:r>
            <a:r>
              <a:rPr lang="en-US" sz="2000">
                <a:solidFill>
                  <a:srgbClr val="000000"/>
                </a:solidFill>
                <a:latin typeface="Times New Roman"/>
                <a:ea typeface="Times New Roman"/>
                <a:cs typeface="Times New Roman"/>
                <a:sym typeface="Times New Roman"/>
              </a:rPr>
              <a:t> less than 512 tokens.</a:t>
            </a:r>
            <a:endParaRPr sz="2000">
              <a:solidFill>
                <a:srgbClr val="000000"/>
              </a:solidFill>
              <a:latin typeface="Times New Roman"/>
              <a:ea typeface="Times New Roman"/>
              <a:cs typeface="Times New Roman"/>
              <a:sym typeface="Times New Roman"/>
            </a:endParaRPr>
          </a:p>
          <a:p>
            <a:pPr indent="-346075" lvl="0" marL="457200" marR="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Since the probability of the chapter text being less than 512 tokens is remote, further assessments will be needed in the future.</a:t>
            </a:r>
            <a:endParaRPr sz="2000">
              <a:solidFill>
                <a:srgbClr val="000000"/>
              </a:solidFill>
              <a:latin typeface="Times New Roman"/>
              <a:ea typeface="Times New Roman"/>
              <a:cs typeface="Times New Roman"/>
              <a:sym typeface="Times New Roman"/>
            </a:endParaRPr>
          </a:p>
          <a:p>
            <a:pPr indent="-346075" lvl="0" marL="457200" marR="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Models trained on summaries did not give us expected boost in performance.</a:t>
            </a:r>
            <a:endParaRPr sz="2000">
              <a:solidFill>
                <a:srgbClr val="000000"/>
              </a:solidFill>
              <a:latin typeface="Times New Roman"/>
              <a:ea typeface="Times New Roman"/>
              <a:cs typeface="Times New Roman"/>
              <a:sym typeface="Times New Roman"/>
            </a:endParaRPr>
          </a:p>
          <a:p>
            <a:pPr indent="0" lvl="0" marL="0" marR="0" rtl="0" algn="l">
              <a:lnSpc>
                <a:spcPct val="150000"/>
              </a:lnSpc>
              <a:spcBef>
                <a:spcPts val="1000"/>
              </a:spcBef>
              <a:spcAft>
                <a:spcPts val="0"/>
              </a:spcAft>
              <a:buNone/>
            </a:pPr>
            <a:r>
              <a:rPr b="1" lang="en-US" sz="2200">
                <a:solidFill>
                  <a:srgbClr val="000000"/>
                </a:solidFill>
                <a:latin typeface="Times New Roman"/>
                <a:ea typeface="Times New Roman"/>
                <a:cs typeface="Times New Roman"/>
                <a:sym typeface="Times New Roman"/>
              </a:rPr>
              <a:t>Models Used: </a:t>
            </a:r>
            <a:r>
              <a:rPr lang="en-US" sz="2000">
                <a:solidFill>
                  <a:srgbClr val="000000"/>
                </a:solidFill>
                <a:latin typeface="Times New Roman"/>
                <a:ea typeface="Times New Roman"/>
                <a:cs typeface="Times New Roman"/>
                <a:sym typeface="Times New Roman"/>
              </a:rPr>
              <a:t>BERT-base and SciBERT</a:t>
            </a:r>
            <a:endParaRPr sz="2000">
              <a:solidFill>
                <a:srgbClr val="000000"/>
              </a:solidFill>
              <a:latin typeface="Times New Roman"/>
              <a:ea typeface="Times New Roman"/>
              <a:cs typeface="Times New Roman"/>
              <a:sym typeface="Times New Roman"/>
            </a:endParaRPr>
          </a:p>
          <a:p>
            <a:pPr indent="0" lvl="0" marL="1371600" rtl="0" algn="l">
              <a:spcBef>
                <a:spcPts val="1000"/>
              </a:spcBef>
              <a:spcAft>
                <a:spcPts val="0"/>
              </a:spcAft>
              <a:buNone/>
            </a:pPr>
            <a:r>
              <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g1a5df192947_1_94"/>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CLASSIFICATION- LongFormer</a:t>
            </a:r>
            <a:endParaRPr sz="3300">
              <a:latin typeface="Times New Roman"/>
              <a:ea typeface="Times New Roman"/>
              <a:cs typeface="Times New Roman"/>
              <a:sym typeface="Times New Roman"/>
            </a:endParaRPr>
          </a:p>
        </p:txBody>
      </p:sp>
      <p:sp>
        <p:nvSpPr>
          <p:cNvPr id="308" name="Google Shape;308;g1a5df192947_1_94"/>
          <p:cNvSpPr txBox="1"/>
          <p:nvPr>
            <p:ph idx="1" type="body"/>
          </p:nvPr>
        </p:nvSpPr>
        <p:spPr>
          <a:xfrm>
            <a:off x="686625" y="2275575"/>
            <a:ext cx="11100300" cy="44082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rPr b="1" lang="en-US" sz="2200">
                <a:solidFill>
                  <a:srgbClr val="000000"/>
                </a:solidFill>
                <a:latin typeface="Times New Roman"/>
                <a:ea typeface="Times New Roman"/>
                <a:cs typeface="Times New Roman"/>
                <a:sym typeface="Times New Roman"/>
              </a:rPr>
              <a:t>Implementation:</a:t>
            </a:r>
            <a:endParaRPr b="1" sz="2200">
              <a:solidFill>
                <a:srgbClr val="000000"/>
              </a:solidFill>
              <a:latin typeface="Times New Roman"/>
              <a:ea typeface="Times New Roman"/>
              <a:cs typeface="Times New Roman"/>
              <a:sym typeface="Times New Roman"/>
            </a:endParaRPr>
          </a:p>
          <a:p>
            <a:pPr indent="-355600" lvl="0" marL="914400" rtl="0" algn="l">
              <a:lnSpc>
                <a:spcPct val="150000"/>
              </a:lnSpc>
              <a:spcBef>
                <a:spcPts val="100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Since we hypothesized that chapter text would be longer than 512 tokens on average, we have trained Longformer on chapter text as an alternative to BERT and SciBERT trained on chapter summaries.</a:t>
            </a:r>
            <a:endParaRPr sz="2000">
              <a:solidFill>
                <a:srgbClr val="000000"/>
              </a:solidFill>
              <a:latin typeface="Times New Roman"/>
              <a:ea typeface="Times New Roman"/>
              <a:cs typeface="Times New Roman"/>
              <a:sym typeface="Times New Roman"/>
            </a:endParaRPr>
          </a:p>
          <a:p>
            <a:pPr indent="-355600" lvl="0" marL="9144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As average length of chapter text was less than 512 tokens, the performance of Longformer wasn’t great when compared to BERT and SciBERT.</a:t>
            </a:r>
            <a:endParaRPr sz="2000">
              <a:solidFill>
                <a:srgbClr val="000000"/>
              </a:solidFill>
              <a:latin typeface="Times New Roman"/>
              <a:ea typeface="Times New Roman"/>
              <a:cs typeface="Times New Roman"/>
              <a:sym typeface="Times New Roman"/>
            </a:endParaRPr>
          </a:p>
          <a:p>
            <a:pPr indent="-355600" lvl="0" marL="9144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For smaller texts, Longformer was highly inefficient and took a longer time to train.</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g1a5df192947_1_104"/>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CLASSIFICATION- SVM AND RANDOM FOREST</a:t>
            </a:r>
            <a:endParaRPr sz="3300">
              <a:latin typeface="Times New Roman"/>
              <a:ea typeface="Times New Roman"/>
              <a:cs typeface="Times New Roman"/>
              <a:sym typeface="Times New Roman"/>
            </a:endParaRPr>
          </a:p>
        </p:txBody>
      </p:sp>
      <p:sp>
        <p:nvSpPr>
          <p:cNvPr id="314" name="Google Shape;314;g1a5df192947_1_104"/>
          <p:cNvSpPr txBox="1"/>
          <p:nvPr>
            <p:ph idx="1" type="body"/>
          </p:nvPr>
        </p:nvSpPr>
        <p:spPr>
          <a:xfrm>
            <a:off x="636825" y="1608825"/>
            <a:ext cx="11199900" cy="5062200"/>
          </a:xfrm>
          <a:prstGeom prst="rect">
            <a:avLst/>
          </a:prstGeom>
        </p:spPr>
        <p:txBody>
          <a:bodyPr anchorCtr="0" anchor="t" bIns="45700" lIns="91425" spcFirstLastPara="1" rIns="91425" wrap="square" tIns="45700">
            <a:normAutofit fontScale="32500" lnSpcReduction="20000"/>
          </a:bodyPr>
          <a:lstStyle/>
          <a:p>
            <a:pPr indent="0" lvl="0" marL="0" rtl="0" algn="l">
              <a:spcBef>
                <a:spcPts val="1000"/>
              </a:spcBef>
              <a:spcAft>
                <a:spcPts val="0"/>
              </a:spcAft>
              <a:buNone/>
            </a:pPr>
            <a:r>
              <a:rPr b="1" lang="en-US" sz="6300">
                <a:solidFill>
                  <a:srgbClr val="000000"/>
                </a:solidFill>
                <a:latin typeface="Times New Roman"/>
                <a:ea typeface="Times New Roman"/>
                <a:cs typeface="Times New Roman"/>
                <a:sym typeface="Times New Roman"/>
              </a:rPr>
              <a:t>Implementation:</a:t>
            </a:r>
            <a:endParaRPr b="1" sz="6300">
              <a:solidFill>
                <a:srgbClr val="000000"/>
              </a:solidFill>
              <a:latin typeface="Times New Roman"/>
              <a:ea typeface="Times New Roman"/>
              <a:cs typeface="Times New Roman"/>
              <a:sym typeface="Times New Roman"/>
            </a:endParaRPr>
          </a:p>
          <a:p>
            <a:pPr indent="-358616" lvl="0" marL="914400" rtl="0" algn="l">
              <a:lnSpc>
                <a:spcPct val="150000"/>
              </a:lnSpc>
              <a:spcBef>
                <a:spcPts val="1000"/>
              </a:spcBef>
              <a:spcAft>
                <a:spcPts val="0"/>
              </a:spcAft>
              <a:buClr>
                <a:srgbClr val="000000"/>
              </a:buClr>
              <a:buSzPct val="100000"/>
              <a:buFont typeface="Times New Roman"/>
              <a:buChar char="●"/>
            </a:pPr>
            <a:r>
              <a:rPr lang="en-US" sz="6300">
                <a:solidFill>
                  <a:srgbClr val="000000"/>
                </a:solidFill>
                <a:latin typeface="Times New Roman"/>
                <a:ea typeface="Times New Roman"/>
                <a:cs typeface="Times New Roman"/>
                <a:sym typeface="Times New Roman"/>
              </a:rPr>
              <a:t>Experimented with traditional ML approaches to set a baseline.</a:t>
            </a:r>
            <a:endParaRPr sz="6300">
              <a:solidFill>
                <a:srgbClr val="000000"/>
              </a:solidFill>
              <a:latin typeface="Times New Roman"/>
              <a:ea typeface="Times New Roman"/>
              <a:cs typeface="Times New Roman"/>
              <a:sym typeface="Times New Roman"/>
            </a:endParaRPr>
          </a:p>
          <a:p>
            <a:pPr indent="-358616" lvl="0" marL="914400" rtl="0" algn="l">
              <a:lnSpc>
                <a:spcPct val="150000"/>
              </a:lnSpc>
              <a:spcBef>
                <a:spcPts val="0"/>
              </a:spcBef>
              <a:spcAft>
                <a:spcPts val="0"/>
              </a:spcAft>
              <a:buClr>
                <a:srgbClr val="000000"/>
              </a:buClr>
              <a:buSzPct val="100000"/>
              <a:buFont typeface="Times New Roman"/>
              <a:buChar char="●"/>
            </a:pPr>
            <a:r>
              <a:rPr lang="en-US" sz="6300">
                <a:solidFill>
                  <a:srgbClr val="000000"/>
                </a:solidFill>
                <a:latin typeface="Times New Roman"/>
                <a:ea typeface="Times New Roman"/>
                <a:cs typeface="Times New Roman"/>
                <a:sym typeface="Times New Roman"/>
              </a:rPr>
              <a:t>Replicated Palakh’s experiments:</a:t>
            </a:r>
            <a:endParaRPr sz="6300">
              <a:solidFill>
                <a:srgbClr val="000000"/>
              </a:solidFill>
              <a:latin typeface="Times New Roman"/>
              <a:ea typeface="Times New Roman"/>
              <a:cs typeface="Times New Roman"/>
              <a:sym typeface="Times New Roman"/>
            </a:endParaRPr>
          </a:p>
          <a:p>
            <a:pPr indent="-358616" lvl="1" marL="1371600" rtl="0" algn="l">
              <a:lnSpc>
                <a:spcPct val="150000"/>
              </a:lnSpc>
              <a:spcBef>
                <a:spcPts val="0"/>
              </a:spcBef>
              <a:spcAft>
                <a:spcPts val="0"/>
              </a:spcAft>
              <a:buClr>
                <a:srgbClr val="000000"/>
              </a:buClr>
              <a:buSzPct val="100000"/>
              <a:buFont typeface="Times New Roman"/>
              <a:buChar char="○"/>
            </a:pPr>
            <a:r>
              <a:rPr lang="en-US" sz="6300">
                <a:solidFill>
                  <a:srgbClr val="000000"/>
                </a:solidFill>
                <a:latin typeface="Times New Roman"/>
                <a:ea typeface="Times New Roman"/>
                <a:cs typeface="Times New Roman"/>
                <a:sym typeface="Times New Roman"/>
              </a:rPr>
              <a:t>Apply lemmatization, stop word removal, etc.</a:t>
            </a:r>
            <a:endParaRPr sz="6300">
              <a:solidFill>
                <a:srgbClr val="000000"/>
              </a:solidFill>
              <a:latin typeface="Times New Roman"/>
              <a:ea typeface="Times New Roman"/>
              <a:cs typeface="Times New Roman"/>
              <a:sym typeface="Times New Roman"/>
            </a:endParaRPr>
          </a:p>
          <a:p>
            <a:pPr indent="-358616" lvl="1" marL="1371600" rtl="0" algn="l">
              <a:lnSpc>
                <a:spcPct val="150000"/>
              </a:lnSpc>
              <a:spcBef>
                <a:spcPts val="0"/>
              </a:spcBef>
              <a:spcAft>
                <a:spcPts val="0"/>
              </a:spcAft>
              <a:buClr>
                <a:srgbClr val="000000"/>
              </a:buClr>
              <a:buSzPct val="100000"/>
              <a:buFont typeface="Times New Roman"/>
              <a:buChar char="○"/>
            </a:pPr>
            <a:r>
              <a:rPr lang="en-US" sz="6300">
                <a:solidFill>
                  <a:srgbClr val="000000"/>
                </a:solidFill>
                <a:latin typeface="Times New Roman"/>
                <a:ea typeface="Times New Roman"/>
                <a:cs typeface="Times New Roman"/>
                <a:sym typeface="Times New Roman"/>
              </a:rPr>
              <a:t>Generate embeddings for the text using Doc2Vec/Fasttext.</a:t>
            </a:r>
            <a:endParaRPr sz="6300">
              <a:solidFill>
                <a:srgbClr val="000000"/>
              </a:solidFill>
              <a:latin typeface="Times New Roman"/>
              <a:ea typeface="Times New Roman"/>
              <a:cs typeface="Times New Roman"/>
              <a:sym typeface="Times New Roman"/>
            </a:endParaRPr>
          </a:p>
          <a:p>
            <a:pPr indent="-358616" lvl="1" marL="1371600" rtl="0" algn="l">
              <a:lnSpc>
                <a:spcPct val="150000"/>
              </a:lnSpc>
              <a:spcBef>
                <a:spcPts val="0"/>
              </a:spcBef>
              <a:spcAft>
                <a:spcPts val="0"/>
              </a:spcAft>
              <a:buClr>
                <a:srgbClr val="000000"/>
              </a:buClr>
              <a:buSzPct val="100000"/>
              <a:buFont typeface="Times New Roman"/>
              <a:buChar char="○"/>
            </a:pPr>
            <a:r>
              <a:rPr lang="en-US" sz="6300">
                <a:solidFill>
                  <a:srgbClr val="000000"/>
                </a:solidFill>
                <a:latin typeface="Times New Roman"/>
                <a:ea typeface="Times New Roman"/>
                <a:cs typeface="Times New Roman"/>
                <a:sym typeface="Times New Roman"/>
              </a:rPr>
              <a:t>Apply models on the embeddings to classify.</a:t>
            </a:r>
            <a:endParaRPr sz="6300">
              <a:solidFill>
                <a:srgbClr val="000000"/>
              </a:solidFill>
              <a:latin typeface="Times New Roman"/>
              <a:ea typeface="Times New Roman"/>
              <a:cs typeface="Times New Roman"/>
              <a:sym typeface="Times New Roman"/>
            </a:endParaRPr>
          </a:p>
          <a:p>
            <a:pPr indent="-358616" lvl="1" marL="1371600" rtl="0" algn="l">
              <a:lnSpc>
                <a:spcPct val="150000"/>
              </a:lnSpc>
              <a:spcBef>
                <a:spcPts val="0"/>
              </a:spcBef>
              <a:spcAft>
                <a:spcPts val="0"/>
              </a:spcAft>
              <a:buClr>
                <a:srgbClr val="000000"/>
              </a:buClr>
              <a:buSzPct val="100000"/>
              <a:buFont typeface="Times New Roman"/>
              <a:buChar char="○"/>
            </a:pPr>
            <a:r>
              <a:rPr lang="en-US" sz="6300">
                <a:solidFill>
                  <a:srgbClr val="000000"/>
                </a:solidFill>
                <a:latin typeface="Times New Roman"/>
                <a:ea typeface="Times New Roman"/>
                <a:cs typeface="Times New Roman"/>
                <a:sym typeface="Times New Roman"/>
              </a:rPr>
              <a:t>Experimented by running the code on PQDT dataset [1].</a:t>
            </a:r>
            <a:endParaRPr sz="6300">
              <a:solidFill>
                <a:srgbClr val="000000"/>
              </a:solidFill>
              <a:latin typeface="Times New Roman"/>
              <a:ea typeface="Times New Roman"/>
              <a:cs typeface="Times New Roman"/>
              <a:sym typeface="Times New Roman"/>
            </a:endParaRPr>
          </a:p>
          <a:p>
            <a:pPr indent="0" lvl="0" marL="0" rtl="0" algn="l">
              <a:spcBef>
                <a:spcPts val="1000"/>
              </a:spcBef>
              <a:spcAft>
                <a:spcPts val="0"/>
              </a:spcAft>
              <a:buNone/>
            </a:pPr>
            <a:r>
              <a:rPr b="1" lang="en-US" sz="6300">
                <a:solidFill>
                  <a:srgbClr val="000000"/>
                </a:solidFill>
                <a:latin typeface="Times New Roman"/>
                <a:ea typeface="Times New Roman"/>
                <a:cs typeface="Times New Roman"/>
                <a:sym typeface="Times New Roman"/>
              </a:rPr>
              <a:t>Models Used:</a:t>
            </a:r>
            <a:r>
              <a:rPr lang="en-US" sz="6300">
                <a:solidFill>
                  <a:srgbClr val="000000"/>
                </a:solidFill>
                <a:latin typeface="Times New Roman"/>
                <a:ea typeface="Times New Roman"/>
                <a:cs typeface="Times New Roman"/>
                <a:sym typeface="Times New Roman"/>
              </a:rPr>
              <a:t> SVM, Random Forest</a:t>
            </a:r>
            <a:endParaRPr sz="6300">
              <a:solidFill>
                <a:srgbClr val="000000"/>
              </a:solidFill>
              <a:latin typeface="Times New Roman"/>
              <a:ea typeface="Times New Roman"/>
              <a:cs typeface="Times New Roman"/>
              <a:sym typeface="Times New Roman"/>
            </a:endParaRPr>
          </a:p>
          <a:p>
            <a:pPr indent="0" lvl="0" marL="0" rtl="0" algn="l">
              <a:spcBef>
                <a:spcPts val="1000"/>
              </a:spcBef>
              <a:spcAft>
                <a:spcPts val="0"/>
              </a:spcAft>
              <a:buNone/>
            </a:pPr>
            <a:r>
              <a:rPr lang="en-US" sz="6300">
                <a:solidFill>
                  <a:srgbClr val="000000"/>
                </a:solidFill>
                <a:latin typeface="Times New Roman"/>
                <a:ea typeface="Times New Roman"/>
                <a:cs typeface="Times New Roman"/>
                <a:sym typeface="Times New Roman"/>
              </a:rPr>
              <a:t>Performance was not satisfactory on the PQDT dataset collected by Palakh [1].</a:t>
            </a:r>
            <a:endParaRPr sz="6300">
              <a:solidFill>
                <a:srgbClr val="000000"/>
              </a:solidFill>
              <a:latin typeface="Times New Roman"/>
              <a:ea typeface="Times New Roman"/>
              <a:cs typeface="Times New Roman"/>
              <a:sym typeface="Times New Roman"/>
            </a:endParaRPr>
          </a:p>
          <a:p>
            <a:pPr indent="0" lvl="0" marL="0" rtl="0" algn="l">
              <a:spcBef>
                <a:spcPts val="1000"/>
              </a:spcBef>
              <a:spcAft>
                <a:spcPts val="0"/>
              </a:spcAft>
              <a:buNone/>
            </a:pPr>
            <a:br>
              <a:rPr lang="en-US" sz="6300">
                <a:solidFill>
                  <a:srgbClr val="000000"/>
                </a:solidFill>
                <a:latin typeface="Times New Roman"/>
                <a:ea typeface="Times New Roman"/>
                <a:cs typeface="Times New Roman"/>
                <a:sym typeface="Times New Roman"/>
              </a:rPr>
            </a:br>
            <a:r>
              <a:rPr lang="en-US" sz="6300">
                <a:solidFill>
                  <a:srgbClr val="000000"/>
                </a:solidFill>
                <a:latin typeface="Times New Roman"/>
                <a:ea typeface="Times New Roman"/>
                <a:cs typeface="Times New Roman"/>
                <a:sym typeface="Times New Roman"/>
              </a:rPr>
              <a:t>[1]  Palakh Mignonne Jude. “Increasing Accessibility of Electronic Theses and Dissertations</a:t>
            </a:r>
            <a:endParaRPr sz="6300">
              <a:solidFill>
                <a:srgbClr val="000000"/>
              </a:solidFill>
              <a:latin typeface="Times New Roman"/>
              <a:ea typeface="Times New Roman"/>
              <a:cs typeface="Times New Roman"/>
              <a:sym typeface="Times New Roman"/>
            </a:endParaRPr>
          </a:p>
          <a:p>
            <a:pPr indent="0" lvl="0" marL="0" rtl="0" algn="l">
              <a:spcBef>
                <a:spcPts val="1000"/>
              </a:spcBef>
              <a:spcAft>
                <a:spcPts val="0"/>
              </a:spcAft>
              <a:buNone/>
            </a:pPr>
            <a:r>
              <a:rPr lang="en-US" sz="6300">
                <a:solidFill>
                  <a:srgbClr val="000000"/>
                </a:solidFill>
                <a:latin typeface="Times New Roman"/>
                <a:ea typeface="Times New Roman"/>
                <a:cs typeface="Times New Roman"/>
                <a:sym typeface="Times New Roman"/>
              </a:rPr>
              <a:t>(ETDs) Through Chapter-level Classification”. June 2020, MS thesis, Computer Science,</a:t>
            </a:r>
            <a:endParaRPr sz="6300">
              <a:solidFill>
                <a:srgbClr val="000000"/>
              </a:solidFill>
              <a:latin typeface="Times New Roman"/>
              <a:ea typeface="Times New Roman"/>
              <a:cs typeface="Times New Roman"/>
              <a:sym typeface="Times New Roman"/>
            </a:endParaRPr>
          </a:p>
          <a:p>
            <a:pPr indent="0" lvl="0" marL="0" rtl="0" algn="l">
              <a:spcBef>
                <a:spcPts val="1000"/>
              </a:spcBef>
              <a:spcAft>
                <a:spcPts val="0"/>
              </a:spcAft>
              <a:buNone/>
            </a:pPr>
            <a:r>
              <a:rPr lang="en-US" sz="6300">
                <a:solidFill>
                  <a:srgbClr val="000000"/>
                </a:solidFill>
                <a:latin typeface="Times New Roman"/>
                <a:ea typeface="Times New Roman"/>
                <a:cs typeface="Times New Roman"/>
                <a:sym typeface="Times New Roman"/>
              </a:rPr>
              <a:t>Virginia Tech, Blacksburg, VA 24061, http://hdl.handle.net/10919/99294.</a:t>
            </a:r>
            <a:endParaRPr sz="6300">
              <a:solidFill>
                <a:srgbClr val="000000"/>
              </a:solidFill>
              <a:latin typeface="Times New Roman"/>
              <a:ea typeface="Times New Roman"/>
              <a:cs typeface="Times New Roman"/>
              <a:sym typeface="Times New Roman"/>
            </a:endParaRPr>
          </a:p>
          <a:p>
            <a:pPr indent="0" lvl="0" marL="0" rtl="0" algn="l">
              <a:spcBef>
                <a:spcPts val="1000"/>
              </a:spcBef>
              <a:spcAft>
                <a:spcPts val="0"/>
              </a:spcAft>
              <a:buNone/>
            </a:pPr>
            <a:r>
              <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g1a699a8b8b8_0_12"/>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CLASSIFICATION- TRAINING FLOW</a:t>
            </a:r>
            <a:endParaRPr sz="3300">
              <a:latin typeface="Times New Roman"/>
              <a:ea typeface="Times New Roman"/>
              <a:cs typeface="Times New Roman"/>
              <a:sym typeface="Times New Roman"/>
            </a:endParaRPr>
          </a:p>
        </p:txBody>
      </p:sp>
      <p:sp>
        <p:nvSpPr>
          <p:cNvPr id="320" name="Google Shape;320;g1a699a8b8b8_0_12"/>
          <p:cNvSpPr txBox="1"/>
          <p:nvPr>
            <p:ph idx="1" type="body"/>
          </p:nvPr>
        </p:nvSpPr>
        <p:spPr>
          <a:xfrm>
            <a:off x="636825" y="1608825"/>
            <a:ext cx="11199900" cy="5062200"/>
          </a:xfrm>
          <a:prstGeom prst="rect">
            <a:avLst/>
          </a:prstGeom>
        </p:spPr>
        <p:txBody>
          <a:bodyPr anchorCtr="0" anchor="t" bIns="45700" lIns="91425" spcFirstLastPara="1" rIns="91425" wrap="square" tIns="45700">
            <a:normAutofit/>
          </a:bodyPr>
          <a:lstStyle/>
          <a:p>
            <a:pPr indent="-355600" lvl="0" marL="457200" rtl="0" algn="l">
              <a:lnSpc>
                <a:spcPct val="150000"/>
              </a:lnSpc>
              <a:spcBef>
                <a:spcPts val="100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We have developed our model training and implementation code in PyTorch and Hugging Face. </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Overall the training pipeline follows the following steps: </a:t>
            </a:r>
            <a:endParaRPr sz="2000">
              <a:solidFill>
                <a:srgbClr val="000000"/>
              </a:solidFill>
              <a:latin typeface="Times New Roman"/>
              <a:ea typeface="Times New Roman"/>
              <a:cs typeface="Times New Roman"/>
              <a:sym typeface="Times New Roman"/>
            </a:endParaRPr>
          </a:p>
          <a:p>
            <a:pPr indent="-355600" lvl="1" marL="9144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Read the Chapter or </a:t>
            </a:r>
            <a:r>
              <a:rPr lang="en-US" sz="2000">
                <a:solidFill>
                  <a:srgbClr val="000000"/>
                </a:solidFill>
                <a:latin typeface="Times New Roman"/>
                <a:ea typeface="Times New Roman"/>
                <a:cs typeface="Times New Roman"/>
                <a:sym typeface="Times New Roman"/>
              </a:rPr>
              <a:t>summary</a:t>
            </a:r>
            <a:r>
              <a:rPr lang="en-US" sz="2000">
                <a:solidFill>
                  <a:srgbClr val="000000"/>
                </a:solidFill>
                <a:latin typeface="Times New Roman"/>
                <a:ea typeface="Times New Roman"/>
                <a:cs typeface="Times New Roman"/>
                <a:sym typeface="Times New Roman"/>
              </a:rPr>
              <a:t> text dataset with target labels. </a:t>
            </a:r>
            <a:endParaRPr sz="2000">
              <a:solidFill>
                <a:srgbClr val="000000"/>
              </a:solidFill>
              <a:latin typeface="Times New Roman"/>
              <a:ea typeface="Times New Roman"/>
              <a:cs typeface="Times New Roman"/>
              <a:sym typeface="Times New Roman"/>
            </a:endParaRPr>
          </a:p>
          <a:p>
            <a:pPr indent="-355600" lvl="1" marL="9144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Split the dataset into training and testing. </a:t>
            </a:r>
            <a:endParaRPr sz="2000">
              <a:solidFill>
                <a:srgbClr val="000000"/>
              </a:solidFill>
              <a:latin typeface="Times New Roman"/>
              <a:ea typeface="Times New Roman"/>
              <a:cs typeface="Times New Roman"/>
              <a:sym typeface="Times New Roman"/>
            </a:endParaRPr>
          </a:p>
          <a:p>
            <a:pPr indent="-355600" lvl="1" marL="9144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PyTorch DataLoader is set up which </a:t>
            </a:r>
            <a:r>
              <a:rPr lang="en-US" sz="2000">
                <a:solidFill>
                  <a:srgbClr val="000000"/>
                </a:solidFill>
                <a:latin typeface="Times New Roman"/>
                <a:ea typeface="Times New Roman"/>
                <a:cs typeface="Times New Roman"/>
                <a:sym typeface="Times New Roman"/>
              </a:rPr>
              <a:t>facilitates</a:t>
            </a:r>
            <a:r>
              <a:rPr lang="en-US" sz="2000">
                <a:solidFill>
                  <a:srgbClr val="000000"/>
                </a:solidFill>
                <a:latin typeface="Times New Roman"/>
                <a:ea typeface="Times New Roman"/>
                <a:cs typeface="Times New Roman"/>
                <a:sym typeface="Times New Roman"/>
              </a:rPr>
              <a:t> training. </a:t>
            </a:r>
            <a:endParaRPr sz="2000">
              <a:solidFill>
                <a:srgbClr val="000000"/>
              </a:solidFill>
              <a:latin typeface="Times New Roman"/>
              <a:ea typeface="Times New Roman"/>
              <a:cs typeface="Times New Roman"/>
              <a:sym typeface="Times New Roman"/>
            </a:endParaRPr>
          </a:p>
          <a:p>
            <a:pPr indent="-355600" lvl="1" marL="9144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Tokenizer is called within the DataLoader and it generates input text tokens. </a:t>
            </a:r>
            <a:endParaRPr sz="2000">
              <a:solidFill>
                <a:srgbClr val="000000"/>
              </a:solidFill>
              <a:latin typeface="Times New Roman"/>
              <a:ea typeface="Times New Roman"/>
              <a:cs typeface="Times New Roman"/>
              <a:sym typeface="Times New Roman"/>
            </a:endParaRPr>
          </a:p>
          <a:p>
            <a:pPr indent="-355600" lvl="1" marL="9144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The model is initialized and a pre-trained model is loaded in memory. </a:t>
            </a:r>
            <a:endParaRPr sz="2000">
              <a:solidFill>
                <a:srgbClr val="000000"/>
              </a:solidFill>
              <a:latin typeface="Times New Roman"/>
              <a:ea typeface="Times New Roman"/>
              <a:cs typeface="Times New Roman"/>
              <a:sym typeface="Times New Roman"/>
            </a:endParaRPr>
          </a:p>
          <a:p>
            <a:pPr indent="-355600" lvl="1" marL="9144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Optimizers and LR schedulers are initialized for training. </a:t>
            </a:r>
            <a:endParaRPr sz="2000">
              <a:solidFill>
                <a:srgbClr val="000000"/>
              </a:solidFill>
              <a:latin typeface="Times New Roman"/>
              <a:ea typeface="Times New Roman"/>
              <a:cs typeface="Times New Roman"/>
              <a:sym typeface="Times New Roman"/>
            </a:endParaRPr>
          </a:p>
          <a:p>
            <a:pPr indent="-355600" lvl="1" marL="9144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Model is trained and prints the losses periodically.</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Finally, once the model is trained, we save the final weights and </a:t>
            </a:r>
            <a:r>
              <a:rPr lang="en-US" sz="2000">
                <a:solidFill>
                  <a:srgbClr val="000000"/>
                </a:solidFill>
                <a:latin typeface="Times New Roman"/>
                <a:ea typeface="Times New Roman"/>
                <a:cs typeface="Times New Roman"/>
                <a:sym typeface="Times New Roman"/>
              </a:rPr>
              <a:t>perform</a:t>
            </a:r>
            <a:r>
              <a:rPr lang="en-US" sz="2000">
                <a:solidFill>
                  <a:srgbClr val="000000"/>
                </a:solidFill>
                <a:latin typeface="Times New Roman"/>
                <a:ea typeface="Times New Roman"/>
                <a:cs typeface="Times New Roman"/>
                <a:sym typeface="Times New Roman"/>
              </a:rPr>
              <a:t> evaluation. </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g1a67af27929_1_11"/>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CLASSIFICATION- EVALUATION</a:t>
            </a:r>
            <a:endParaRPr sz="3300">
              <a:latin typeface="Times New Roman"/>
              <a:ea typeface="Times New Roman"/>
              <a:cs typeface="Times New Roman"/>
              <a:sym typeface="Times New Roman"/>
            </a:endParaRPr>
          </a:p>
        </p:txBody>
      </p:sp>
      <p:graphicFrame>
        <p:nvGraphicFramePr>
          <p:cNvPr id="326" name="Google Shape;326;g1a67af27929_1_11"/>
          <p:cNvGraphicFramePr/>
          <p:nvPr/>
        </p:nvGraphicFramePr>
        <p:xfrm>
          <a:off x="720700" y="2234220"/>
          <a:ext cx="3000000" cy="3000000"/>
        </p:xfrm>
        <a:graphic>
          <a:graphicData uri="http://schemas.openxmlformats.org/drawingml/2006/table">
            <a:tbl>
              <a:tblPr>
                <a:noFill/>
                <a:tableStyleId>{134F2A44-F4E0-4503-B87C-4B4EBA261EA6}</a:tableStyleId>
              </a:tblPr>
              <a:tblGrid>
                <a:gridCol w="2629700"/>
                <a:gridCol w="2629700"/>
                <a:gridCol w="2629700"/>
                <a:gridCol w="2629700"/>
              </a:tblGrid>
              <a:tr h="814925">
                <a:tc>
                  <a:txBody>
                    <a:bodyPr/>
                    <a:lstStyle/>
                    <a:p>
                      <a:pPr indent="0" lvl="0" marL="0" rtl="0" algn="l">
                        <a:spcBef>
                          <a:spcPts val="0"/>
                        </a:spcBef>
                        <a:spcAft>
                          <a:spcPts val="0"/>
                        </a:spcAft>
                        <a:buNone/>
                      </a:pPr>
                      <a:r>
                        <a:rPr b="1" lang="en-US" sz="2000">
                          <a:latin typeface="Times New Roman"/>
                          <a:ea typeface="Times New Roman"/>
                          <a:cs typeface="Times New Roman"/>
                          <a:sym typeface="Times New Roman"/>
                        </a:rPr>
                        <a:t>Model Name</a:t>
                      </a:r>
                      <a:endParaRPr b="1"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b="1" lang="en-US" sz="2000">
                          <a:latin typeface="Times New Roman"/>
                          <a:ea typeface="Times New Roman"/>
                          <a:cs typeface="Times New Roman"/>
                          <a:sym typeface="Times New Roman"/>
                        </a:rPr>
                        <a:t>F-1 Score </a:t>
                      </a:r>
                      <a:r>
                        <a:rPr b="1" lang="en-US" sz="2000">
                          <a:latin typeface="Times New Roman"/>
                          <a:ea typeface="Times New Roman"/>
                          <a:cs typeface="Times New Roman"/>
                          <a:sym typeface="Times New Roman"/>
                        </a:rPr>
                        <a:t>(%)</a:t>
                      </a:r>
                      <a:endParaRPr b="1"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b="1" lang="en-US" sz="2000">
                          <a:latin typeface="Times New Roman"/>
                          <a:ea typeface="Times New Roman"/>
                          <a:cs typeface="Times New Roman"/>
                          <a:sym typeface="Times New Roman"/>
                        </a:rPr>
                        <a:t>Accuracy (%)</a:t>
                      </a:r>
                      <a:endParaRPr b="1"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b="1" lang="en-US" sz="2000">
                          <a:latin typeface="Times New Roman"/>
                          <a:ea typeface="Times New Roman"/>
                          <a:cs typeface="Times New Roman"/>
                          <a:sym typeface="Times New Roman"/>
                        </a:rPr>
                        <a:t>Trained on (Chapter/Summary)</a:t>
                      </a:r>
                      <a:endParaRPr b="1" sz="2000">
                        <a:latin typeface="Times New Roman"/>
                        <a:ea typeface="Times New Roman"/>
                        <a:cs typeface="Times New Roman"/>
                        <a:sym typeface="Times New Roman"/>
                      </a:endParaRPr>
                    </a:p>
                  </a:txBody>
                  <a:tcPr marT="91425" marB="91425" marR="91425" marL="91425"/>
                </a:tc>
              </a:tr>
              <a:tr h="509325">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BERT</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56.28</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64.75 </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Chapter</a:t>
                      </a:r>
                      <a:endParaRPr sz="2000">
                        <a:latin typeface="Times New Roman"/>
                        <a:ea typeface="Times New Roman"/>
                        <a:cs typeface="Times New Roman"/>
                        <a:sym typeface="Times New Roman"/>
                      </a:endParaRPr>
                    </a:p>
                  </a:txBody>
                  <a:tcPr marT="91425" marB="91425" marR="91425" marL="91425"/>
                </a:tc>
              </a:tr>
              <a:tr h="509325">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SciBERT</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77.5</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80.77</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Chapter</a:t>
                      </a:r>
                      <a:endParaRPr sz="2000">
                        <a:latin typeface="Times New Roman"/>
                        <a:ea typeface="Times New Roman"/>
                        <a:cs typeface="Times New Roman"/>
                        <a:sym typeface="Times New Roman"/>
                      </a:endParaRPr>
                    </a:p>
                  </a:txBody>
                  <a:tcPr marT="91425" marB="91425" marR="91425" marL="91425"/>
                </a:tc>
              </a:tr>
              <a:tr h="509325">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SciBERT</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67</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70.89</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Summary</a:t>
                      </a:r>
                      <a:endParaRPr sz="2000">
                        <a:latin typeface="Times New Roman"/>
                        <a:ea typeface="Times New Roman"/>
                        <a:cs typeface="Times New Roman"/>
                        <a:sym typeface="Times New Roman"/>
                      </a:endParaRPr>
                    </a:p>
                  </a:txBody>
                  <a:tcPr marT="91425" marB="91425" marR="91425" marL="91425"/>
                </a:tc>
              </a:tr>
              <a:tr h="509325">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BERT</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54.41</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63.01</a:t>
                      </a:r>
                      <a:endParaRPr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2000">
                          <a:latin typeface="Times New Roman"/>
                          <a:ea typeface="Times New Roman"/>
                          <a:cs typeface="Times New Roman"/>
                          <a:sym typeface="Times New Roman"/>
                        </a:rPr>
                        <a:t>Summary</a:t>
                      </a:r>
                      <a:endParaRPr sz="2000">
                        <a:latin typeface="Times New Roman"/>
                        <a:ea typeface="Times New Roman"/>
                        <a:cs typeface="Times New Roman"/>
                        <a:sym typeface="Times New Roman"/>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7" name="Shape 97"/>
        <p:cNvGrpSpPr/>
        <p:nvPr/>
      </p:nvGrpSpPr>
      <p:grpSpPr>
        <a:xfrm>
          <a:off x="0" y="0"/>
          <a:ext cx="0" cy="0"/>
          <a:chOff x="0" y="0"/>
          <a:chExt cx="0" cy="0"/>
        </a:xfrm>
      </p:grpSpPr>
      <p:sp>
        <p:nvSpPr>
          <p:cNvPr id="98" name="Google Shape;98;p14"/>
          <p:cNvSpPr txBox="1"/>
          <p:nvPr>
            <p:ph idx="4294967295" type="title"/>
          </p:nvPr>
        </p:nvSpPr>
        <p:spPr>
          <a:xfrm>
            <a:off x="3021078" y="2929128"/>
            <a:ext cx="6349385" cy="95410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latin typeface="Times New Roman"/>
                <a:ea typeface="Times New Roman"/>
                <a:cs typeface="Times New Roman"/>
                <a:sym typeface="Times New Roman"/>
              </a:rPr>
              <a:t>MILESTONES</a:t>
            </a:r>
            <a:endParaRPr sz="4400">
              <a:solidFill>
                <a:srgbClr val="F2F2F2"/>
              </a:solidFill>
              <a:latin typeface="Times New Roman"/>
              <a:ea typeface="Times New Roman"/>
              <a:cs typeface="Times New Roman"/>
              <a:sym typeface="Times New Roman"/>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g1a699a8b8b8_0_6"/>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Discussion of Results</a:t>
            </a:r>
            <a:endParaRPr sz="3300">
              <a:latin typeface="Times New Roman"/>
              <a:ea typeface="Times New Roman"/>
              <a:cs typeface="Times New Roman"/>
              <a:sym typeface="Times New Roman"/>
            </a:endParaRPr>
          </a:p>
        </p:txBody>
      </p:sp>
      <p:sp>
        <p:nvSpPr>
          <p:cNvPr id="332" name="Google Shape;332;g1a699a8b8b8_0_6"/>
          <p:cNvSpPr txBox="1"/>
          <p:nvPr>
            <p:ph idx="1" type="body"/>
          </p:nvPr>
        </p:nvSpPr>
        <p:spPr>
          <a:xfrm>
            <a:off x="686625" y="1481125"/>
            <a:ext cx="11013000" cy="5190300"/>
          </a:xfrm>
          <a:prstGeom prst="rect">
            <a:avLst/>
          </a:prstGeom>
        </p:spPr>
        <p:txBody>
          <a:bodyPr anchorCtr="0" anchor="t" bIns="45700" lIns="91425" spcFirstLastPara="1" rIns="91425" wrap="square" tIns="45700">
            <a:noAutofit/>
          </a:bodyPr>
          <a:lstStyle/>
          <a:p>
            <a:pPr indent="-355600" lvl="0" marL="457200" rtl="0" algn="l">
              <a:lnSpc>
                <a:spcPct val="150000"/>
              </a:lnSpc>
              <a:spcBef>
                <a:spcPts val="100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Results </a:t>
            </a:r>
            <a:r>
              <a:rPr lang="en-US" sz="2000">
                <a:solidFill>
                  <a:srgbClr val="000000"/>
                </a:solidFill>
                <a:latin typeface="Times New Roman"/>
                <a:ea typeface="Times New Roman"/>
                <a:cs typeface="Times New Roman"/>
                <a:sym typeface="Times New Roman"/>
              </a:rPr>
              <a:t>clearly</a:t>
            </a:r>
            <a:r>
              <a:rPr lang="en-US" sz="2000">
                <a:solidFill>
                  <a:srgbClr val="000000"/>
                </a:solidFill>
                <a:latin typeface="Times New Roman"/>
                <a:ea typeface="Times New Roman"/>
                <a:cs typeface="Times New Roman"/>
                <a:sym typeface="Times New Roman"/>
              </a:rPr>
              <a:t> show that, </a:t>
            </a:r>
            <a:r>
              <a:rPr lang="en-US" sz="2000">
                <a:solidFill>
                  <a:srgbClr val="000000"/>
                </a:solidFill>
                <a:latin typeface="Times New Roman"/>
                <a:ea typeface="Times New Roman"/>
                <a:cs typeface="Times New Roman"/>
                <a:sym typeface="Times New Roman"/>
              </a:rPr>
              <a:t>across</a:t>
            </a:r>
            <a:r>
              <a:rPr lang="en-US" sz="2000">
                <a:solidFill>
                  <a:srgbClr val="000000"/>
                </a:solidFill>
                <a:latin typeface="Times New Roman"/>
                <a:ea typeface="Times New Roman"/>
                <a:cs typeface="Times New Roman"/>
                <a:sym typeface="Times New Roman"/>
              </a:rPr>
              <a:t> the board, classification models trained on chapters are better than models trained on summaries.</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Since the average text in the chapter was less than 512 tokens in most cases, loss of information was not taking place.</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After applying summarization on chapter text we condensed the </a:t>
            </a:r>
            <a:r>
              <a:rPr lang="en-US" sz="2000">
                <a:solidFill>
                  <a:srgbClr val="000000"/>
                </a:solidFill>
                <a:latin typeface="Times New Roman"/>
                <a:ea typeface="Times New Roman"/>
                <a:cs typeface="Times New Roman"/>
                <a:sym typeface="Times New Roman"/>
              </a:rPr>
              <a:t>information</a:t>
            </a:r>
            <a:r>
              <a:rPr lang="en-US" sz="2000">
                <a:solidFill>
                  <a:srgbClr val="000000"/>
                </a:solidFill>
                <a:latin typeface="Times New Roman"/>
                <a:ea typeface="Times New Roman"/>
                <a:cs typeface="Times New Roman"/>
                <a:sym typeface="Times New Roman"/>
              </a:rPr>
              <a:t> even more leading to </a:t>
            </a:r>
            <a:r>
              <a:rPr lang="en-US" sz="2000">
                <a:solidFill>
                  <a:srgbClr val="000000"/>
                </a:solidFill>
                <a:latin typeface="Times New Roman"/>
                <a:ea typeface="Times New Roman"/>
                <a:cs typeface="Times New Roman"/>
                <a:sym typeface="Times New Roman"/>
              </a:rPr>
              <a:t>loss of some accuracy. </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It should also be noted that the summaries were generated via TextRank based method so were not of the highest quality. </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Keeping these points in mind we used SciBERT based on chapters for processing the 5k documents. </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At last we also tested the Longformer models but </a:t>
            </a:r>
            <a:r>
              <a:rPr lang="en-US" sz="2000">
                <a:solidFill>
                  <a:srgbClr val="000000"/>
                </a:solidFill>
                <a:latin typeface="Times New Roman"/>
                <a:ea typeface="Times New Roman"/>
                <a:cs typeface="Times New Roman"/>
                <a:sym typeface="Times New Roman"/>
              </a:rPr>
              <a:t>their</a:t>
            </a:r>
            <a:r>
              <a:rPr lang="en-US" sz="2000">
                <a:solidFill>
                  <a:srgbClr val="000000"/>
                </a:solidFill>
                <a:latin typeface="Times New Roman"/>
                <a:ea typeface="Times New Roman"/>
                <a:cs typeface="Times New Roman"/>
                <a:sym typeface="Times New Roman"/>
              </a:rPr>
              <a:t> performance was </a:t>
            </a:r>
            <a:r>
              <a:rPr lang="en-US" sz="2000">
                <a:solidFill>
                  <a:srgbClr val="000000"/>
                </a:solidFill>
                <a:latin typeface="Times New Roman"/>
                <a:ea typeface="Times New Roman"/>
                <a:cs typeface="Times New Roman"/>
                <a:sym typeface="Times New Roman"/>
              </a:rPr>
              <a:t>significantly</a:t>
            </a:r>
            <a:r>
              <a:rPr lang="en-US" sz="2000">
                <a:solidFill>
                  <a:srgbClr val="000000"/>
                </a:solidFill>
                <a:latin typeface="Times New Roman"/>
                <a:ea typeface="Times New Roman"/>
                <a:cs typeface="Times New Roman"/>
                <a:sym typeface="Times New Roman"/>
              </a:rPr>
              <a:t> worse than BERT based models.</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g1a5df192947_1_109"/>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CLASSIFICATION- PROGRESS</a:t>
            </a:r>
            <a:endParaRPr sz="3300">
              <a:latin typeface="Times New Roman"/>
              <a:ea typeface="Times New Roman"/>
              <a:cs typeface="Times New Roman"/>
              <a:sym typeface="Times New Roman"/>
            </a:endParaRPr>
          </a:p>
        </p:txBody>
      </p:sp>
      <p:sp>
        <p:nvSpPr>
          <p:cNvPr id="338" name="Google Shape;338;g1a5df192947_1_109"/>
          <p:cNvSpPr txBox="1"/>
          <p:nvPr>
            <p:ph idx="1" type="body"/>
          </p:nvPr>
        </p:nvSpPr>
        <p:spPr>
          <a:xfrm>
            <a:off x="686625" y="1608825"/>
            <a:ext cx="11050500" cy="5075100"/>
          </a:xfrm>
          <a:prstGeom prst="rect">
            <a:avLst/>
          </a:prstGeom>
        </p:spPr>
        <p:txBody>
          <a:bodyPr anchorCtr="0" anchor="t" bIns="45700" lIns="91425" spcFirstLastPara="1" rIns="91425" wrap="square" tIns="45700">
            <a:normAutofit/>
          </a:bodyPr>
          <a:lstStyle/>
          <a:p>
            <a:pPr indent="-355600" lvl="0" marL="457200" rtl="0" algn="l">
              <a:lnSpc>
                <a:spcPct val="150000"/>
              </a:lnSpc>
              <a:spcBef>
                <a:spcPts val="100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We have successfully stored the results for 5000 ETDs subset in the database.</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We have used SciBERT model to store the results.</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Classification results were stored in the objects table under the type “cleaned_text”.</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Both the model used (name) and two labels predicted by the classification model were stored in the database.</a:t>
            </a:r>
            <a:endParaRPr sz="2000">
              <a:solidFill>
                <a:srgbClr val="000000"/>
              </a:solidFill>
              <a:latin typeface="Times New Roman"/>
              <a:ea typeface="Times New Roman"/>
              <a:cs typeface="Times New Roman"/>
              <a:sym typeface="Times New Roman"/>
            </a:endParaRPr>
          </a:p>
          <a:p>
            <a:pPr indent="-355600" lvl="0" marL="457200" rtl="0" algn="l">
              <a:lnSpc>
                <a:spcPct val="150000"/>
              </a:lnSpc>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Classification service was also integrated with workflow automation and user interface.</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g1a5df192947_1_114"/>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CLASSIFICATION- FUTURE WORK</a:t>
            </a:r>
            <a:endParaRPr sz="3300">
              <a:latin typeface="Times New Roman"/>
              <a:ea typeface="Times New Roman"/>
              <a:cs typeface="Times New Roman"/>
              <a:sym typeface="Times New Roman"/>
            </a:endParaRPr>
          </a:p>
        </p:txBody>
      </p:sp>
      <p:sp>
        <p:nvSpPr>
          <p:cNvPr id="344" name="Google Shape;344;g1a5df192947_1_114"/>
          <p:cNvSpPr txBox="1"/>
          <p:nvPr>
            <p:ph idx="1" type="body"/>
          </p:nvPr>
        </p:nvSpPr>
        <p:spPr>
          <a:xfrm>
            <a:off x="686625" y="1608825"/>
            <a:ext cx="10926000" cy="5100000"/>
          </a:xfrm>
          <a:prstGeom prst="rect">
            <a:avLst/>
          </a:prstGeom>
        </p:spPr>
        <p:txBody>
          <a:bodyPr anchorCtr="0" anchor="t" bIns="45700" lIns="91425" spcFirstLastPara="1" rIns="91425" wrap="square" tIns="45700">
            <a:normAutofit fontScale="92500" lnSpcReduction="20000"/>
          </a:bodyPr>
          <a:lstStyle/>
          <a:p>
            <a:pPr indent="-346075" lvl="0" marL="457200" rtl="0" algn="l">
              <a:lnSpc>
                <a:spcPct val="150000"/>
              </a:lnSpc>
              <a:spcBef>
                <a:spcPts val="100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Since the probability of the chapter text being less than 512 tokens is remote, further assessments will be needed in the future.</a:t>
            </a:r>
            <a:endParaRPr sz="2000">
              <a:solidFill>
                <a:srgbClr val="000000"/>
              </a:solidFill>
              <a:latin typeface="Times New Roman"/>
              <a:ea typeface="Times New Roman"/>
              <a:cs typeface="Times New Roman"/>
              <a:sym typeface="Times New Roman"/>
            </a:endParaRPr>
          </a:p>
          <a:p>
            <a:pPr indent="-346075" lvl="0" marL="45720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We have </a:t>
            </a:r>
            <a:r>
              <a:rPr lang="en-US" sz="2000">
                <a:solidFill>
                  <a:srgbClr val="000000"/>
                </a:solidFill>
                <a:latin typeface="Times New Roman"/>
                <a:ea typeface="Times New Roman"/>
                <a:cs typeface="Times New Roman"/>
                <a:sym typeface="Times New Roman"/>
              </a:rPr>
              <a:t>successfully</a:t>
            </a:r>
            <a:r>
              <a:rPr lang="en-US" sz="2000">
                <a:solidFill>
                  <a:srgbClr val="000000"/>
                </a:solidFill>
                <a:latin typeface="Times New Roman"/>
                <a:ea typeface="Times New Roman"/>
                <a:cs typeface="Times New Roman"/>
                <a:sym typeface="Times New Roman"/>
              </a:rPr>
              <a:t> prepared a pipeline to train and evaluate models for metadata classification but did not execute it due to lack of time.</a:t>
            </a:r>
            <a:endParaRPr sz="2000">
              <a:solidFill>
                <a:srgbClr val="000000"/>
              </a:solidFill>
              <a:latin typeface="Times New Roman"/>
              <a:ea typeface="Times New Roman"/>
              <a:cs typeface="Times New Roman"/>
              <a:sym typeface="Times New Roman"/>
            </a:endParaRPr>
          </a:p>
          <a:p>
            <a:pPr indent="-346075" lvl="0" marL="45720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We can also use chapter classification models to generate labels for metadata.</a:t>
            </a:r>
            <a:endParaRPr sz="2000">
              <a:solidFill>
                <a:srgbClr val="000000"/>
              </a:solidFill>
              <a:latin typeface="Times New Roman"/>
              <a:ea typeface="Times New Roman"/>
              <a:cs typeface="Times New Roman"/>
              <a:sym typeface="Times New Roman"/>
            </a:endParaRPr>
          </a:p>
          <a:p>
            <a:pPr indent="-346075" lvl="0" marL="45720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 Knowledge distillation of larger models trained (BERT, SciBERT) will greatly reduce the inference time and training time - if the models are retrained in the future.</a:t>
            </a:r>
            <a:endParaRPr sz="2000">
              <a:solidFill>
                <a:srgbClr val="000000"/>
              </a:solidFill>
              <a:latin typeface="Times New Roman"/>
              <a:ea typeface="Times New Roman"/>
              <a:cs typeface="Times New Roman"/>
              <a:sym typeface="Times New Roman"/>
            </a:endParaRPr>
          </a:p>
          <a:p>
            <a:pPr indent="-346075" lvl="0" marL="45720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Classifying intent behind the citations can be very useful.</a:t>
            </a:r>
            <a:endParaRPr sz="2000">
              <a:solidFill>
                <a:srgbClr val="000000"/>
              </a:solidFill>
              <a:latin typeface="Times New Roman"/>
              <a:ea typeface="Times New Roman"/>
              <a:cs typeface="Times New Roman"/>
              <a:sym typeface="Times New Roman"/>
            </a:endParaRPr>
          </a:p>
          <a:p>
            <a:pPr indent="-346075" lvl="0" marL="45720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Finding the purpose of a citation helps to determine the publication’s influence and direct users towards additional readings. </a:t>
            </a:r>
            <a:endParaRPr sz="2000">
              <a:solidFill>
                <a:srgbClr val="000000"/>
              </a:solidFill>
              <a:latin typeface="Times New Roman"/>
              <a:ea typeface="Times New Roman"/>
              <a:cs typeface="Times New Roman"/>
              <a:sym typeface="Times New Roman"/>
            </a:endParaRPr>
          </a:p>
          <a:p>
            <a:pPr indent="-346075" lvl="0" marL="45720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Citation Intent can be classified as Background, Methodology and Result Comparison similar to SciCite.</a:t>
            </a:r>
            <a:endParaRPr sz="2000">
              <a:solidFill>
                <a:srgbClr val="000000"/>
              </a:solidFill>
              <a:latin typeface="Times New Roman"/>
              <a:ea typeface="Times New Roman"/>
              <a:cs typeface="Times New Roman"/>
              <a:sym typeface="Times New Roman"/>
            </a:endParaRPr>
          </a:p>
          <a:p>
            <a:pPr indent="-346075" lvl="0" marL="457200" rtl="0" algn="l">
              <a:lnSpc>
                <a:spcPct val="150000"/>
              </a:lnSpc>
              <a:spcBef>
                <a:spcPts val="0"/>
              </a:spcBef>
              <a:spcAft>
                <a:spcPts val="0"/>
              </a:spcAft>
              <a:buClr>
                <a:srgbClr val="000000"/>
              </a:buClr>
              <a:buSzPct val="100000"/>
              <a:buFont typeface="Times New Roman"/>
              <a:buChar char="●"/>
            </a:pPr>
            <a:r>
              <a:rPr lang="en-US" sz="2000">
                <a:solidFill>
                  <a:srgbClr val="000000"/>
                </a:solidFill>
                <a:latin typeface="Times New Roman"/>
                <a:ea typeface="Times New Roman"/>
                <a:cs typeface="Times New Roman"/>
                <a:sym typeface="Times New Roman"/>
              </a:rPr>
              <a:t>Tuning methodologies such as Prompt Tuning can be explored for all models.</a:t>
            </a:r>
            <a:endParaRPr sz="2000">
              <a:solidFill>
                <a:srgbClr val="000000"/>
              </a:solidFill>
              <a:latin typeface="Times New Roman"/>
              <a:ea typeface="Times New Roman"/>
              <a:cs typeface="Times New Roman"/>
              <a:sym typeface="Times New Roman"/>
            </a:endParaRPr>
          </a:p>
          <a:p>
            <a:pPr indent="0" lvl="0" marL="457200" rtl="0" algn="l">
              <a:lnSpc>
                <a:spcPct val="150000"/>
              </a:lnSpc>
              <a:spcBef>
                <a:spcPts val="1000"/>
              </a:spcBef>
              <a:spcAft>
                <a:spcPts val="0"/>
              </a:spcAft>
              <a:buNone/>
            </a:pPr>
            <a:r>
              <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48" name="Shape 348"/>
        <p:cNvGrpSpPr/>
        <p:nvPr/>
      </p:nvGrpSpPr>
      <p:grpSpPr>
        <a:xfrm>
          <a:off x="0" y="0"/>
          <a:ext cx="0" cy="0"/>
          <a:chOff x="0" y="0"/>
          <a:chExt cx="0" cy="0"/>
        </a:xfrm>
      </p:grpSpPr>
      <p:sp>
        <p:nvSpPr>
          <p:cNvPr id="349" name="Google Shape;349;g1a5df192947_1_173"/>
          <p:cNvSpPr txBox="1"/>
          <p:nvPr>
            <p:ph idx="4294967295" type="title"/>
          </p:nvPr>
        </p:nvSpPr>
        <p:spPr>
          <a:xfrm>
            <a:off x="3021078" y="2929128"/>
            <a:ext cx="6349500" cy="9540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000000"/>
              </a:buClr>
              <a:buSzPct val="100000"/>
              <a:buNone/>
            </a:pPr>
            <a:r>
              <a:rPr lang="en-US" sz="4400">
                <a:solidFill>
                  <a:srgbClr val="F2F2F2"/>
                </a:solidFill>
                <a:latin typeface="Times New Roman"/>
                <a:ea typeface="Times New Roman"/>
                <a:cs typeface="Times New Roman"/>
                <a:sym typeface="Times New Roman"/>
              </a:rPr>
              <a:t>PIPELINE INTEGRATION</a:t>
            </a:r>
            <a:endParaRPr sz="4400">
              <a:solidFill>
                <a:srgbClr val="F2F2F2"/>
              </a:solidFill>
              <a:latin typeface="Times New Roman"/>
              <a:ea typeface="Times New Roman"/>
              <a:cs typeface="Times New Roman"/>
              <a:sym typeface="Times New Roman"/>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g1a5df192947_1_119"/>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PIPELINE INTEGRATION- WORKFLOW AUTOMATION</a:t>
            </a:r>
            <a:endParaRPr sz="3300">
              <a:latin typeface="Times New Roman"/>
              <a:ea typeface="Times New Roman"/>
              <a:cs typeface="Times New Roman"/>
              <a:sym typeface="Times New Roman"/>
            </a:endParaRPr>
          </a:p>
        </p:txBody>
      </p:sp>
      <p:pic>
        <p:nvPicPr>
          <p:cNvPr id="355" name="Google Shape;355;g1a5df192947_1_119"/>
          <p:cNvPicPr preferRelativeResize="0"/>
          <p:nvPr/>
        </p:nvPicPr>
        <p:blipFill>
          <a:blip r:embed="rId3">
            <a:alphaModFix/>
          </a:blip>
          <a:stretch>
            <a:fillRect/>
          </a:stretch>
        </p:blipFill>
        <p:spPr>
          <a:xfrm>
            <a:off x="152400" y="1761225"/>
            <a:ext cx="11887201" cy="4500439"/>
          </a:xfrm>
          <a:prstGeom prst="rect">
            <a:avLst/>
          </a:prstGeom>
          <a:noFill/>
          <a:ln>
            <a:noFill/>
          </a:ln>
        </p:spPr>
      </p:pic>
      <p:sp>
        <p:nvSpPr>
          <p:cNvPr id="356" name="Google Shape;356;g1a5df192947_1_119"/>
          <p:cNvSpPr txBox="1"/>
          <p:nvPr/>
        </p:nvSpPr>
        <p:spPr>
          <a:xfrm>
            <a:off x="0" y="4698000"/>
            <a:ext cx="3000000" cy="2160000"/>
          </a:xfrm>
          <a:prstGeom prst="rect">
            <a:avLst/>
          </a:prstGeom>
          <a:noFill/>
          <a:ln>
            <a:noFill/>
          </a:ln>
        </p:spPr>
        <p:txBody>
          <a:bodyPr anchorCtr="0" anchor="t" bIns="91425" lIns="91425" spcFirstLastPara="1" rIns="91425" wrap="square" tIns="91425">
            <a:spAutoFit/>
          </a:bodyPr>
          <a:lstStyle/>
          <a:p>
            <a:pPr indent="-228600" lvl="0" marL="457200" rtl="0" algn="l">
              <a:lnSpc>
                <a:spcPct val="133333"/>
              </a:lnSpc>
              <a:spcBef>
                <a:spcPts val="900"/>
              </a:spcBef>
              <a:spcAft>
                <a:spcPts val="0"/>
              </a:spcAft>
              <a:buClr>
                <a:srgbClr val="222222"/>
              </a:buClr>
              <a:buSzPts val="1100"/>
              <a:buFont typeface="Courier New"/>
              <a:buNone/>
            </a:pPr>
            <a:r>
              <a:rPr b="1" lang="en-US" sz="1100">
                <a:solidFill>
                  <a:srgbClr val="222222"/>
                </a:solidFill>
                <a:latin typeface="Times New Roman"/>
                <a:ea typeface="Times New Roman"/>
                <a:cs typeface="Times New Roman"/>
                <a:sym typeface="Times New Roman"/>
              </a:rPr>
              <a:t>0</a:t>
            </a:r>
            <a:r>
              <a:rPr lang="en-US" sz="1100">
                <a:solidFill>
                  <a:srgbClr val="222222"/>
                </a:solidFill>
                <a:latin typeface="Times New Roman"/>
                <a:ea typeface="Times New Roman"/>
                <a:cs typeface="Times New Roman"/>
                <a:sym typeface="Times New Roman"/>
              </a:rPr>
              <a:t>: "curl-get-etd"</a:t>
            </a:r>
            <a:endParaRPr sz="1100">
              <a:solidFill>
                <a:srgbClr val="222222"/>
              </a:solidFill>
              <a:latin typeface="Times New Roman"/>
              <a:ea typeface="Times New Roman"/>
              <a:cs typeface="Times New Roman"/>
              <a:sym typeface="Times New Roman"/>
            </a:endParaRPr>
          </a:p>
          <a:p>
            <a:pPr indent="-228600" lvl="0" marL="457200" rtl="0" algn="l">
              <a:lnSpc>
                <a:spcPct val="133333"/>
              </a:lnSpc>
              <a:spcBef>
                <a:spcPts val="0"/>
              </a:spcBef>
              <a:spcAft>
                <a:spcPts val="0"/>
              </a:spcAft>
              <a:buClr>
                <a:srgbClr val="222222"/>
              </a:buClr>
              <a:buSzPts val="1100"/>
              <a:buFont typeface="Courier New"/>
              <a:buNone/>
            </a:pPr>
            <a:r>
              <a:rPr b="1" lang="en-US" sz="1100">
                <a:solidFill>
                  <a:srgbClr val="222222"/>
                </a:solidFill>
                <a:latin typeface="Times New Roman"/>
                <a:ea typeface="Times New Roman"/>
                <a:cs typeface="Times New Roman"/>
                <a:sym typeface="Times New Roman"/>
              </a:rPr>
              <a:t>1</a:t>
            </a:r>
            <a:r>
              <a:rPr lang="en-US" sz="1100">
                <a:solidFill>
                  <a:srgbClr val="222222"/>
                </a:solidFill>
                <a:latin typeface="Times New Roman"/>
                <a:ea typeface="Times New Roman"/>
                <a:cs typeface="Times New Roman"/>
                <a:sym typeface="Times New Roman"/>
              </a:rPr>
              <a:t>: "segmentation"</a:t>
            </a:r>
            <a:endParaRPr sz="1100">
              <a:solidFill>
                <a:srgbClr val="222222"/>
              </a:solidFill>
              <a:latin typeface="Times New Roman"/>
              <a:ea typeface="Times New Roman"/>
              <a:cs typeface="Times New Roman"/>
              <a:sym typeface="Times New Roman"/>
            </a:endParaRPr>
          </a:p>
          <a:p>
            <a:pPr indent="-228600" lvl="0" marL="457200" rtl="0" algn="l">
              <a:lnSpc>
                <a:spcPct val="133333"/>
              </a:lnSpc>
              <a:spcBef>
                <a:spcPts val="0"/>
              </a:spcBef>
              <a:spcAft>
                <a:spcPts val="0"/>
              </a:spcAft>
              <a:buClr>
                <a:srgbClr val="222222"/>
              </a:buClr>
              <a:buSzPts val="1100"/>
              <a:buFont typeface="Courier New"/>
              <a:buNone/>
            </a:pPr>
            <a:r>
              <a:rPr b="1" lang="en-US" sz="1100">
                <a:solidFill>
                  <a:srgbClr val="222222"/>
                </a:solidFill>
                <a:latin typeface="Times New Roman"/>
                <a:ea typeface="Times New Roman"/>
                <a:cs typeface="Times New Roman"/>
                <a:sym typeface="Times New Roman"/>
              </a:rPr>
              <a:t>2</a:t>
            </a:r>
            <a:r>
              <a:rPr lang="en-US" sz="1100">
                <a:solidFill>
                  <a:srgbClr val="222222"/>
                </a:solidFill>
                <a:latin typeface="Times New Roman"/>
                <a:ea typeface="Times New Roman"/>
                <a:cs typeface="Times New Roman"/>
                <a:sym typeface="Times New Roman"/>
              </a:rPr>
              <a:t>: "curl-save-chapters"</a:t>
            </a:r>
            <a:endParaRPr sz="1100">
              <a:solidFill>
                <a:srgbClr val="222222"/>
              </a:solidFill>
              <a:latin typeface="Times New Roman"/>
              <a:ea typeface="Times New Roman"/>
              <a:cs typeface="Times New Roman"/>
              <a:sym typeface="Times New Roman"/>
            </a:endParaRPr>
          </a:p>
          <a:p>
            <a:pPr indent="-228600" lvl="0" marL="457200" rtl="0" algn="l">
              <a:lnSpc>
                <a:spcPct val="133333"/>
              </a:lnSpc>
              <a:spcBef>
                <a:spcPts val="0"/>
              </a:spcBef>
              <a:spcAft>
                <a:spcPts val="0"/>
              </a:spcAft>
              <a:buClr>
                <a:srgbClr val="222222"/>
              </a:buClr>
              <a:buSzPts val="1100"/>
              <a:buFont typeface="Courier New"/>
              <a:buNone/>
            </a:pPr>
            <a:r>
              <a:rPr b="1" lang="en-US" sz="1100">
                <a:solidFill>
                  <a:srgbClr val="222222"/>
                </a:solidFill>
                <a:latin typeface="Times New Roman"/>
                <a:ea typeface="Times New Roman"/>
                <a:cs typeface="Times New Roman"/>
                <a:sym typeface="Times New Roman"/>
              </a:rPr>
              <a:t>3</a:t>
            </a:r>
            <a:r>
              <a:rPr lang="en-US" sz="1100">
                <a:solidFill>
                  <a:srgbClr val="222222"/>
                </a:solidFill>
                <a:latin typeface="Times New Roman"/>
                <a:ea typeface="Times New Roman"/>
                <a:cs typeface="Times New Roman"/>
                <a:sym typeface="Times New Roman"/>
              </a:rPr>
              <a:t>: "clean-chapters"</a:t>
            </a:r>
            <a:endParaRPr sz="1100">
              <a:solidFill>
                <a:srgbClr val="222222"/>
              </a:solidFill>
              <a:latin typeface="Times New Roman"/>
              <a:ea typeface="Times New Roman"/>
              <a:cs typeface="Times New Roman"/>
              <a:sym typeface="Times New Roman"/>
            </a:endParaRPr>
          </a:p>
          <a:p>
            <a:pPr indent="-228600" lvl="0" marL="457200" rtl="0" algn="l">
              <a:lnSpc>
                <a:spcPct val="133333"/>
              </a:lnSpc>
              <a:spcBef>
                <a:spcPts val="0"/>
              </a:spcBef>
              <a:spcAft>
                <a:spcPts val="0"/>
              </a:spcAft>
              <a:buClr>
                <a:srgbClr val="222222"/>
              </a:buClr>
              <a:buSzPts val="1100"/>
              <a:buFont typeface="Courier New"/>
              <a:buNone/>
            </a:pPr>
            <a:r>
              <a:rPr b="1" lang="en-US" sz="1100">
                <a:solidFill>
                  <a:srgbClr val="222222"/>
                </a:solidFill>
                <a:latin typeface="Times New Roman"/>
                <a:ea typeface="Times New Roman"/>
                <a:cs typeface="Times New Roman"/>
                <a:sym typeface="Times New Roman"/>
              </a:rPr>
              <a:t>4</a:t>
            </a:r>
            <a:r>
              <a:rPr lang="en-US" sz="1100">
                <a:solidFill>
                  <a:srgbClr val="222222"/>
                </a:solidFill>
                <a:latin typeface="Times New Roman"/>
                <a:ea typeface="Times New Roman"/>
                <a:cs typeface="Times New Roman"/>
                <a:sym typeface="Times New Roman"/>
              </a:rPr>
              <a:t>: "summarization"</a:t>
            </a:r>
            <a:endParaRPr sz="1100">
              <a:solidFill>
                <a:srgbClr val="222222"/>
              </a:solidFill>
              <a:latin typeface="Times New Roman"/>
              <a:ea typeface="Times New Roman"/>
              <a:cs typeface="Times New Roman"/>
              <a:sym typeface="Times New Roman"/>
            </a:endParaRPr>
          </a:p>
          <a:p>
            <a:pPr indent="-228600" lvl="0" marL="457200" rtl="0" algn="l">
              <a:lnSpc>
                <a:spcPct val="133333"/>
              </a:lnSpc>
              <a:spcBef>
                <a:spcPts val="0"/>
              </a:spcBef>
              <a:spcAft>
                <a:spcPts val="0"/>
              </a:spcAft>
              <a:buClr>
                <a:srgbClr val="222222"/>
              </a:buClr>
              <a:buSzPts val="1100"/>
              <a:buFont typeface="Courier New"/>
              <a:buNone/>
            </a:pPr>
            <a:r>
              <a:rPr b="1" lang="en-US" sz="1100">
                <a:solidFill>
                  <a:srgbClr val="222222"/>
                </a:solidFill>
                <a:latin typeface="Times New Roman"/>
                <a:ea typeface="Times New Roman"/>
                <a:cs typeface="Times New Roman"/>
                <a:sym typeface="Times New Roman"/>
              </a:rPr>
              <a:t>5</a:t>
            </a:r>
            <a:r>
              <a:rPr lang="en-US" sz="1100">
                <a:solidFill>
                  <a:srgbClr val="222222"/>
                </a:solidFill>
                <a:latin typeface="Times New Roman"/>
                <a:ea typeface="Times New Roman"/>
                <a:cs typeface="Times New Roman"/>
                <a:sym typeface="Times New Roman"/>
              </a:rPr>
              <a:t>: "classification"</a:t>
            </a:r>
            <a:endParaRPr sz="1100">
              <a:solidFill>
                <a:srgbClr val="222222"/>
              </a:solidFill>
              <a:latin typeface="Times New Roman"/>
              <a:ea typeface="Times New Roman"/>
              <a:cs typeface="Times New Roman"/>
              <a:sym typeface="Times New Roman"/>
            </a:endParaRPr>
          </a:p>
          <a:p>
            <a:pPr indent="-228600" lvl="0" marL="457200" rtl="0" algn="l">
              <a:lnSpc>
                <a:spcPct val="133333"/>
              </a:lnSpc>
              <a:spcBef>
                <a:spcPts val="0"/>
              </a:spcBef>
              <a:spcAft>
                <a:spcPts val="0"/>
              </a:spcAft>
              <a:buClr>
                <a:srgbClr val="222222"/>
              </a:buClr>
              <a:buSzPts val="1100"/>
              <a:buFont typeface="Courier New"/>
              <a:buNone/>
            </a:pPr>
            <a:r>
              <a:rPr b="1" lang="en-US" sz="1100">
                <a:solidFill>
                  <a:srgbClr val="222222"/>
                </a:solidFill>
                <a:latin typeface="Times New Roman"/>
                <a:ea typeface="Times New Roman"/>
                <a:cs typeface="Times New Roman"/>
                <a:sym typeface="Times New Roman"/>
              </a:rPr>
              <a:t>6</a:t>
            </a:r>
            <a:r>
              <a:rPr lang="en-US" sz="1100">
                <a:solidFill>
                  <a:srgbClr val="222222"/>
                </a:solidFill>
                <a:latin typeface="Times New Roman"/>
                <a:ea typeface="Times New Roman"/>
                <a:cs typeface="Times New Roman"/>
                <a:sym typeface="Times New Roman"/>
              </a:rPr>
              <a:t>: "save-summarization"</a:t>
            </a:r>
            <a:endParaRPr sz="1100">
              <a:solidFill>
                <a:srgbClr val="222222"/>
              </a:solidFill>
              <a:latin typeface="Times New Roman"/>
              <a:ea typeface="Times New Roman"/>
              <a:cs typeface="Times New Roman"/>
              <a:sym typeface="Times New Roman"/>
            </a:endParaRPr>
          </a:p>
          <a:p>
            <a:pPr indent="-228600" lvl="0" marL="457200" rtl="0" algn="l">
              <a:lnSpc>
                <a:spcPct val="133333"/>
              </a:lnSpc>
              <a:spcBef>
                <a:spcPts val="0"/>
              </a:spcBef>
              <a:spcAft>
                <a:spcPts val="0"/>
              </a:spcAft>
              <a:buClr>
                <a:srgbClr val="222222"/>
              </a:buClr>
              <a:buSzPts val="1100"/>
              <a:buFont typeface="Courier New"/>
              <a:buNone/>
            </a:pPr>
            <a:r>
              <a:rPr b="1" lang="en-US" sz="1100">
                <a:solidFill>
                  <a:srgbClr val="222222"/>
                </a:solidFill>
                <a:latin typeface="Times New Roman"/>
                <a:ea typeface="Times New Roman"/>
                <a:cs typeface="Times New Roman"/>
                <a:sym typeface="Times New Roman"/>
              </a:rPr>
              <a:t>7</a:t>
            </a:r>
            <a:r>
              <a:rPr lang="en-US" sz="1100">
                <a:solidFill>
                  <a:srgbClr val="222222"/>
                </a:solidFill>
                <a:latin typeface="Times New Roman"/>
                <a:ea typeface="Times New Roman"/>
                <a:cs typeface="Times New Roman"/>
                <a:sym typeface="Times New Roman"/>
              </a:rPr>
              <a:t>: "save-classification"</a:t>
            </a:r>
            <a:endParaRPr sz="1100">
              <a:solidFill>
                <a:srgbClr val="222222"/>
              </a:solidFill>
              <a:latin typeface="Times New Roman"/>
              <a:ea typeface="Times New Roman"/>
              <a:cs typeface="Times New Roman"/>
              <a:sym typeface="Times New Roman"/>
            </a:endParaRPr>
          </a:p>
          <a:p>
            <a:pPr indent="-228600" lvl="0" marL="457200" rtl="0" algn="l">
              <a:lnSpc>
                <a:spcPct val="133333"/>
              </a:lnSpc>
              <a:spcBef>
                <a:spcPts val="0"/>
              </a:spcBef>
              <a:spcAft>
                <a:spcPts val="0"/>
              </a:spcAft>
              <a:buClr>
                <a:srgbClr val="222222"/>
              </a:buClr>
              <a:buSzPts val="1100"/>
              <a:buFont typeface="Courier New"/>
              <a:buNone/>
            </a:pPr>
            <a:r>
              <a:rPr b="1" lang="en-US" sz="1100">
                <a:solidFill>
                  <a:srgbClr val="222222"/>
                </a:solidFill>
                <a:latin typeface="Times New Roman"/>
                <a:ea typeface="Times New Roman"/>
                <a:cs typeface="Times New Roman"/>
                <a:sym typeface="Times New Roman"/>
              </a:rPr>
              <a:t>8</a:t>
            </a:r>
            <a:r>
              <a:rPr lang="en-US" sz="1100">
                <a:solidFill>
                  <a:srgbClr val="222222"/>
                </a:solidFill>
                <a:latin typeface="Times New Roman"/>
                <a:ea typeface="Times New Roman"/>
                <a:cs typeface="Times New Roman"/>
                <a:sym typeface="Times New Roman"/>
              </a:rPr>
              <a:t>: "save_cleaned_chapters"</a:t>
            </a:r>
            <a:endParaRPr sz="1100">
              <a:solidFill>
                <a:srgbClr val="222222"/>
              </a:solidFill>
              <a:latin typeface="Times New Roman"/>
              <a:ea typeface="Times New Roman"/>
              <a:cs typeface="Times New Roman"/>
              <a:sym typeface="Times New Roman"/>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g1a5df192947_1_124"/>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ACCESSING TEAM 4 SERVICES</a:t>
            </a:r>
            <a:endParaRPr sz="3300">
              <a:latin typeface="Times New Roman"/>
              <a:ea typeface="Times New Roman"/>
              <a:cs typeface="Times New Roman"/>
              <a:sym typeface="Times New Roman"/>
            </a:endParaRPr>
          </a:p>
        </p:txBody>
      </p:sp>
      <p:sp>
        <p:nvSpPr>
          <p:cNvPr id="362" name="Google Shape;362;g1a5df192947_1_124"/>
          <p:cNvSpPr txBox="1"/>
          <p:nvPr>
            <p:ph idx="1" type="body"/>
          </p:nvPr>
        </p:nvSpPr>
        <p:spPr>
          <a:xfrm>
            <a:off x="686625" y="1667825"/>
            <a:ext cx="10540200" cy="5016000"/>
          </a:xfrm>
          <a:prstGeom prst="rect">
            <a:avLst/>
          </a:prstGeom>
        </p:spPr>
        <p:txBody>
          <a:bodyPr anchorCtr="0" anchor="t" bIns="45700" lIns="91425" spcFirstLastPara="1" rIns="91425" wrap="square" tIns="45700">
            <a:normAutofit lnSpcReduction="20000"/>
          </a:bodyPr>
          <a:lstStyle/>
          <a:p>
            <a:pPr indent="0" lvl="0" marL="0" rtl="0" algn="l">
              <a:spcBef>
                <a:spcPts val="1000"/>
              </a:spcBef>
              <a:spcAft>
                <a:spcPts val="0"/>
              </a:spcAft>
              <a:buNone/>
            </a:pPr>
            <a:r>
              <a:rPr b="1" lang="en-US" sz="2200">
                <a:solidFill>
                  <a:srgbClr val="000000"/>
                </a:solidFill>
                <a:latin typeface="Times New Roman"/>
                <a:ea typeface="Times New Roman"/>
                <a:cs typeface="Times New Roman"/>
                <a:sym typeface="Times New Roman"/>
              </a:rPr>
              <a:t>Segmentation:</a:t>
            </a:r>
            <a:endParaRPr b="1" sz="2200">
              <a:solidFill>
                <a:srgbClr val="000000"/>
              </a:solidFill>
              <a:latin typeface="Times New Roman"/>
              <a:ea typeface="Times New Roman"/>
              <a:cs typeface="Times New Roman"/>
              <a:sym typeface="Times New Roman"/>
            </a:endParaRPr>
          </a:p>
          <a:p>
            <a:pPr indent="-355600" lvl="0" marL="914400" rtl="0" algn="l">
              <a:spcBef>
                <a:spcPts val="100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Pull the image:  </a:t>
            </a:r>
            <a:r>
              <a:rPr lang="en-US" sz="2000">
                <a:solidFill>
                  <a:srgbClr val="000000"/>
                </a:solidFill>
                <a:latin typeface="Times New Roman"/>
                <a:ea typeface="Times New Roman"/>
                <a:cs typeface="Times New Roman"/>
                <a:sym typeface="Times New Roman"/>
              </a:rPr>
              <a:t>docker pull </a:t>
            </a:r>
            <a:r>
              <a:rPr lang="en-US" sz="2000">
                <a:solidFill>
                  <a:srgbClr val="000000"/>
                </a:solidFill>
                <a:latin typeface="Times New Roman"/>
                <a:ea typeface="Times New Roman"/>
                <a:cs typeface="Times New Roman"/>
                <a:sym typeface="Times New Roman"/>
              </a:rPr>
              <a:t>dharneeshkar/segmentation:0.4</a:t>
            </a:r>
            <a:endParaRPr sz="2000">
              <a:solidFill>
                <a:srgbClr val="000000"/>
              </a:solidFill>
              <a:latin typeface="Times New Roman"/>
              <a:ea typeface="Times New Roman"/>
              <a:cs typeface="Times New Roman"/>
              <a:sym typeface="Times New Roman"/>
            </a:endParaRPr>
          </a:p>
          <a:p>
            <a:pPr indent="-355600" lvl="0" marL="914400" rtl="0" algn="l">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To run the segmentation pipeline use: python segmentation.py --input-path ./data/ --output-path ./out</a:t>
            </a:r>
            <a:endParaRPr sz="2000">
              <a:solidFill>
                <a:srgbClr val="000000"/>
              </a:solidFill>
              <a:latin typeface="Times New Roman"/>
              <a:ea typeface="Times New Roman"/>
              <a:cs typeface="Times New Roman"/>
              <a:sym typeface="Times New Roman"/>
            </a:endParaRPr>
          </a:p>
          <a:p>
            <a:pPr indent="0" lvl="0" marL="0" rtl="0" algn="l">
              <a:spcBef>
                <a:spcPts val="1000"/>
              </a:spcBef>
              <a:spcAft>
                <a:spcPts val="0"/>
              </a:spcAft>
              <a:buNone/>
            </a:pPr>
            <a:r>
              <a:rPr b="1" lang="en-US" sz="2200">
                <a:solidFill>
                  <a:srgbClr val="000000"/>
                </a:solidFill>
                <a:latin typeface="Times New Roman"/>
                <a:ea typeface="Times New Roman"/>
                <a:cs typeface="Times New Roman"/>
                <a:sym typeface="Times New Roman"/>
              </a:rPr>
              <a:t>Summarization:</a:t>
            </a:r>
            <a:endParaRPr sz="2000">
              <a:solidFill>
                <a:srgbClr val="000000"/>
              </a:solidFill>
              <a:latin typeface="Times New Roman"/>
              <a:ea typeface="Times New Roman"/>
              <a:cs typeface="Times New Roman"/>
              <a:sym typeface="Times New Roman"/>
            </a:endParaRPr>
          </a:p>
          <a:p>
            <a:pPr indent="-355600" lvl="0" marL="914400" rtl="0" algn="l">
              <a:spcBef>
                <a:spcPts val="100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Pull the image:  docker pull dharneeshkar/summarization:0.9</a:t>
            </a:r>
            <a:endParaRPr sz="2000">
              <a:solidFill>
                <a:srgbClr val="000000"/>
              </a:solidFill>
              <a:latin typeface="Times New Roman"/>
              <a:ea typeface="Times New Roman"/>
              <a:cs typeface="Times New Roman"/>
              <a:sym typeface="Times New Roman"/>
            </a:endParaRPr>
          </a:p>
          <a:p>
            <a:pPr indent="-355600" lvl="0" marL="914400" rtl="0" algn="l">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To run the summarization pipeline use: python summarization.py --input-path ./data/ --output-path ./out</a:t>
            </a:r>
            <a:endParaRPr sz="2000">
              <a:solidFill>
                <a:srgbClr val="000000"/>
              </a:solidFill>
              <a:latin typeface="Times New Roman"/>
              <a:ea typeface="Times New Roman"/>
              <a:cs typeface="Times New Roman"/>
              <a:sym typeface="Times New Roman"/>
            </a:endParaRPr>
          </a:p>
          <a:p>
            <a:pPr indent="0" lvl="0" marL="0" rtl="0" algn="l">
              <a:spcBef>
                <a:spcPts val="1000"/>
              </a:spcBef>
              <a:spcAft>
                <a:spcPts val="0"/>
              </a:spcAft>
              <a:buNone/>
            </a:pPr>
            <a:r>
              <a:rPr b="1" lang="en-US" sz="2200">
                <a:solidFill>
                  <a:srgbClr val="000000"/>
                </a:solidFill>
                <a:latin typeface="Times New Roman"/>
                <a:ea typeface="Times New Roman"/>
                <a:cs typeface="Times New Roman"/>
                <a:sym typeface="Times New Roman"/>
              </a:rPr>
              <a:t>Classification:</a:t>
            </a:r>
            <a:endParaRPr b="1" sz="2200">
              <a:solidFill>
                <a:srgbClr val="000000"/>
              </a:solidFill>
              <a:latin typeface="Times New Roman"/>
              <a:ea typeface="Times New Roman"/>
              <a:cs typeface="Times New Roman"/>
              <a:sym typeface="Times New Roman"/>
            </a:endParaRPr>
          </a:p>
          <a:p>
            <a:pPr indent="-355600" lvl="0" marL="914400" rtl="0" algn="l">
              <a:spcBef>
                <a:spcPts val="100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Pull the image:  docker pull dexuiz/classification:0.0.3</a:t>
            </a:r>
            <a:endParaRPr sz="2000">
              <a:solidFill>
                <a:srgbClr val="000000"/>
              </a:solidFill>
              <a:latin typeface="Times New Roman"/>
              <a:ea typeface="Times New Roman"/>
              <a:cs typeface="Times New Roman"/>
              <a:sym typeface="Times New Roman"/>
            </a:endParaRPr>
          </a:p>
          <a:p>
            <a:pPr indent="-355600" lvl="0" marL="914400" rtl="0" algn="l">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To run the classification pipeline use: python3 classifier.py --input-path ./data/chap.txt --output-path ./out</a:t>
            </a:r>
            <a:endParaRPr sz="2000">
              <a:solidFill>
                <a:srgbClr val="000000"/>
              </a:solidFill>
              <a:latin typeface="Times New Roman"/>
              <a:ea typeface="Times New Roman"/>
              <a:cs typeface="Times New Roman"/>
              <a:sym typeface="Times New Roman"/>
            </a:endParaRPr>
          </a:p>
          <a:p>
            <a:pPr indent="0" lvl="0" marL="0" rtl="0" algn="l">
              <a:spcBef>
                <a:spcPts val="1000"/>
              </a:spcBef>
              <a:spcAft>
                <a:spcPts val="0"/>
              </a:spcAft>
              <a:buNone/>
            </a:pPr>
            <a:r>
              <a:rPr b="1" lang="en-US" sz="2200">
                <a:solidFill>
                  <a:srgbClr val="000000"/>
                </a:solidFill>
                <a:latin typeface="Times New Roman"/>
                <a:ea typeface="Times New Roman"/>
                <a:cs typeface="Times New Roman"/>
                <a:sym typeface="Times New Roman"/>
              </a:rPr>
              <a:t>Clean and Parse:</a:t>
            </a:r>
            <a:endParaRPr b="1" sz="2200">
              <a:solidFill>
                <a:srgbClr val="000000"/>
              </a:solidFill>
              <a:latin typeface="Times New Roman"/>
              <a:ea typeface="Times New Roman"/>
              <a:cs typeface="Times New Roman"/>
              <a:sym typeface="Times New Roman"/>
            </a:endParaRPr>
          </a:p>
          <a:p>
            <a:pPr indent="-355600" lvl="0" marL="914400" rtl="0" algn="l">
              <a:spcBef>
                <a:spcPts val="100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Pull the image:  docker pull dharneeshkar/parse_and_clean:0.1</a:t>
            </a:r>
            <a:endParaRPr sz="2000">
              <a:solidFill>
                <a:srgbClr val="000000"/>
              </a:solidFill>
              <a:latin typeface="Times New Roman"/>
              <a:ea typeface="Times New Roman"/>
              <a:cs typeface="Times New Roman"/>
              <a:sym typeface="Times New Roman"/>
            </a:endParaRPr>
          </a:p>
          <a:p>
            <a:pPr indent="-355600" lvl="0" marL="914400" rtl="0" algn="l">
              <a:spcBef>
                <a:spcPts val="0"/>
              </a:spcBef>
              <a:spcAft>
                <a:spcPts val="0"/>
              </a:spcAft>
              <a:buClr>
                <a:srgbClr val="000000"/>
              </a:buClr>
              <a:buSzPts val="2000"/>
              <a:buFont typeface="Times New Roman"/>
              <a:buChar char="●"/>
            </a:pPr>
            <a:r>
              <a:rPr lang="en-US" sz="2000">
                <a:solidFill>
                  <a:srgbClr val="000000"/>
                </a:solidFill>
                <a:latin typeface="Times New Roman"/>
                <a:ea typeface="Times New Roman"/>
                <a:cs typeface="Times New Roman"/>
                <a:sym typeface="Times New Roman"/>
              </a:rPr>
              <a:t>To run the clean and parse pipeline use: python parse_and_clean.py --input-path ./data/chapters --output-path ./out</a:t>
            </a:r>
            <a:endParaRPr sz="2000">
              <a:solidFill>
                <a:srgbClr val="000000"/>
              </a:solidFill>
              <a:latin typeface="Times New Roman"/>
              <a:ea typeface="Times New Roman"/>
              <a:cs typeface="Times New Roman"/>
              <a:sym typeface="Times New Roman"/>
            </a:endParaRPr>
          </a:p>
          <a:p>
            <a:pPr indent="0" lvl="0" marL="914400" rtl="0" algn="l">
              <a:spcBef>
                <a:spcPts val="1000"/>
              </a:spcBef>
              <a:spcAft>
                <a:spcPts val="0"/>
              </a:spcAft>
              <a:buNone/>
            </a:pPr>
            <a:r>
              <a:t/>
            </a:r>
            <a:endParaRPr sz="2000">
              <a:solidFill>
                <a:srgbClr val="000000"/>
              </a:solidFill>
              <a:latin typeface="Times New Roman"/>
              <a:ea typeface="Times New Roman"/>
              <a:cs typeface="Times New Roman"/>
              <a:sym typeface="Times New Roman"/>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66" name="Shape 366"/>
        <p:cNvGrpSpPr/>
        <p:nvPr/>
      </p:nvGrpSpPr>
      <p:grpSpPr>
        <a:xfrm>
          <a:off x="0" y="0"/>
          <a:ext cx="0" cy="0"/>
          <a:chOff x="0" y="0"/>
          <a:chExt cx="0" cy="0"/>
        </a:xfrm>
      </p:grpSpPr>
      <p:sp>
        <p:nvSpPr>
          <p:cNvPr id="367" name="Google Shape;367;g1a5df192947_1_177"/>
          <p:cNvSpPr txBox="1"/>
          <p:nvPr>
            <p:ph idx="4294967295" type="title"/>
          </p:nvPr>
        </p:nvSpPr>
        <p:spPr>
          <a:xfrm>
            <a:off x="3021078" y="2929128"/>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latin typeface="Times New Roman"/>
                <a:ea typeface="Times New Roman"/>
                <a:cs typeface="Times New Roman"/>
                <a:sym typeface="Times New Roman"/>
              </a:rPr>
              <a:t>USER INTERFACE</a:t>
            </a:r>
            <a:endParaRPr sz="4400">
              <a:solidFill>
                <a:srgbClr val="F2F2F2"/>
              </a:solidFill>
              <a:latin typeface="Times New Roman"/>
              <a:ea typeface="Times New Roman"/>
              <a:cs typeface="Times New Roman"/>
              <a:sym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g1a5df192947_1_134"/>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EXPERIMENTER PAGE</a:t>
            </a:r>
            <a:endParaRPr sz="3300">
              <a:latin typeface="Times New Roman"/>
              <a:ea typeface="Times New Roman"/>
              <a:cs typeface="Times New Roman"/>
              <a:sym typeface="Times New Roman"/>
            </a:endParaRPr>
          </a:p>
        </p:txBody>
      </p:sp>
      <p:pic>
        <p:nvPicPr>
          <p:cNvPr id="373" name="Google Shape;373;g1a5df192947_1_134" title="team4_experimenter_demo_updated.mp4">
            <a:hlinkClick r:id="rId3"/>
          </p:cNvPr>
          <p:cNvPicPr preferRelativeResize="0"/>
          <p:nvPr/>
        </p:nvPicPr>
        <p:blipFill>
          <a:blip r:embed="rId4">
            <a:alphaModFix/>
          </a:blip>
          <a:stretch>
            <a:fillRect/>
          </a:stretch>
        </p:blipFill>
        <p:spPr>
          <a:xfrm>
            <a:off x="1371600" y="1371600"/>
            <a:ext cx="9513325" cy="54737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3"/>
                                        </p:tgtEl>
                                        <p:attrNameLst>
                                          <p:attrName>style.visibility</p:attrName>
                                        </p:attrNameLst>
                                      </p:cBhvr>
                                      <p:to>
                                        <p:strVal val="visible"/>
                                      </p:to>
                                    </p:set>
                                    <p:animEffect filter="fade" transition="in">
                                      <p:cBhvr>
                                        <p:cTn dur="1000"/>
                                        <p:tgtEl>
                                          <p:spTgt spid="3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g1a699a8b8b8_3_1017"/>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DOCUMENT VIEW</a:t>
            </a:r>
            <a:r>
              <a:rPr lang="en-US" sz="4200">
                <a:solidFill>
                  <a:schemeClr val="dk1"/>
                </a:solidFill>
                <a:latin typeface="Times New Roman"/>
                <a:ea typeface="Times New Roman"/>
                <a:cs typeface="Times New Roman"/>
                <a:sym typeface="Times New Roman"/>
              </a:rPr>
              <a:t> PAGE</a:t>
            </a:r>
            <a:endParaRPr sz="3300">
              <a:latin typeface="Times New Roman"/>
              <a:ea typeface="Times New Roman"/>
              <a:cs typeface="Times New Roman"/>
              <a:sym typeface="Times New Roman"/>
            </a:endParaRPr>
          </a:p>
        </p:txBody>
      </p:sp>
      <p:pic>
        <p:nvPicPr>
          <p:cNvPr id="379" name="Google Shape;379;g1a699a8b8b8_3_1017" title="team4_documentView_demo.mp4">
            <a:hlinkClick r:id="rId3"/>
          </p:cNvPr>
          <p:cNvPicPr preferRelativeResize="0"/>
          <p:nvPr/>
        </p:nvPicPr>
        <p:blipFill>
          <a:blip r:embed="rId4">
            <a:alphaModFix/>
          </a:blip>
          <a:stretch>
            <a:fillRect/>
          </a:stretch>
        </p:blipFill>
        <p:spPr>
          <a:xfrm>
            <a:off x="1371600" y="1371600"/>
            <a:ext cx="9272250" cy="548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9"/>
                                        </p:tgtEl>
                                        <p:attrNameLst>
                                          <p:attrName>style.visibility</p:attrName>
                                        </p:attrNameLst>
                                      </p:cBhvr>
                                      <p:to>
                                        <p:strVal val="visible"/>
                                      </p:to>
                                    </p:set>
                                    <p:animEffect filter="fade" transition="in">
                                      <p:cBhvr>
                                        <p:cTn dur="1000"/>
                                        <p:tgtEl>
                                          <p:spTgt spid="3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g1a5df192947_1_129"/>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USER INTERFACE</a:t>
            </a:r>
            <a:endParaRPr sz="3300">
              <a:latin typeface="Times New Roman"/>
              <a:ea typeface="Times New Roman"/>
              <a:cs typeface="Times New Roman"/>
              <a:sym typeface="Times New Roman"/>
            </a:endParaRPr>
          </a:p>
        </p:txBody>
      </p:sp>
      <p:pic>
        <p:nvPicPr>
          <p:cNvPr id="385" name="Google Shape;385;g1a5df192947_1_129"/>
          <p:cNvPicPr preferRelativeResize="0"/>
          <p:nvPr/>
        </p:nvPicPr>
        <p:blipFill>
          <a:blip r:embed="rId3">
            <a:alphaModFix/>
          </a:blip>
          <a:stretch>
            <a:fillRect/>
          </a:stretch>
        </p:blipFill>
        <p:spPr>
          <a:xfrm>
            <a:off x="816926" y="2017326"/>
            <a:ext cx="10558151" cy="40192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1a5df192947_1_8"/>
          <p:cNvSpPr txBox="1"/>
          <p:nvPr>
            <p:ph type="title"/>
          </p:nvPr>
        </p:nvSpPr>
        <p:spPr>
          <a:xfrm>
            <a:off x="0" y="46926"/>
            <a:ext cx="105156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400">
                <a:solidFill>
                  <a:schemeClr val="dk1"/>
                </a:solidFill>
                <a:latin typeface="Times New Roman"/>
                <a:ea typeface="Times New Roman"/>
                <a:cs typeface="Times New Roman"/>
                <a:sym typeface="Times New Roman"/>
              </a:rPr>
              <a:t>USER</a:t>
            </a:r>
            <a:r>
              <a:rPr lang="en-US">
                <a:latin typeface="Times New Roman"/>
                <a:ea typeface="Times New Roman"/>
                <a:cs typeface="Times New Roman"/>
                <a:sym typeface="Times New Roman"/>
              </a:rPr>
              <a:t> </a:t>
            </a:r>
            <a:r>
              <a:rPr lang="en-US" sz="4400">
                <a:solidFill>
                  <a:schemeClr val="dk1"/>
                </a:solidFill>
                <a:latin typeface="Times New Roman"/>
                <a:ea typeface="Times New Roman"/>
                <a:cs typeface="Times New Roman"/>
                <a:sym typeface="Times New Roman"/>
              </a:rPr>
              <a:t>STORIES</a:t>
            </a:r>
            <a:endParaRPr>
              <a:latin typeface="Times New Roman"/>
              <a:ea typeface="Times New Roman"/>
              <a:cs typeface="Times New Roman"/>
              <a:sym typeface="Times New Roman"/>
            </a:endParaRPr>
          </a:p>
          <a:p>
            <a:pPr indent="0" lvl="0" marL="0" rtl="0" algn="l">
              <a:spcBef>
                <a:spcPts val="0"/>
              </a:spcBef>
              <a:spcAft>
                <a:spcPts val="0"/>
              </a:spcAft>
              <a:buNone/>
            </a:pPr>
            <a:r>
              <a:t/>
            </a:r>
            <a:endParaRPr/>
          </a:p>
        </p:txBody>
      </p:sp>
      <p:grpSp>
        <p:nvGrpSpPr>
          <p:cNvPr id="104" name="Google Shape;104;g1a5df192947_1_8"/>
          <p:cNvGrpSpPr/>
          <p:nvPr/>
        </p:nvGrpSpPr>
        <p:grpSpPr>
          <a:xfrm>
            <a:off x="1416095" y="3979501"/>
            <a:ext cx="9359979" cy="1053281"/>
            <a:chOff x="1593000" y="2322568"/>
            <a:chExt cx="5957975" cy="643500"/>
          </a:xfrm>
        </p:grpSpPr>
        <p:sp>
          <p:nvSpPr>
            <p:cNvPr id="105" name="Google Shape;105;g1a5df192947_1_8"/>
            <p:cNvSpPr/>
            <p:nvPr/>
          </p:nvSpPr>
          <p:spPr>
            <a:xfrm>
              <a:off x="3728375" y="2322568"/>
              <a:ext cx="3822600" cy="643500"/>
            </a:xfrm>
            <a:prstGeom prst="rect">
              <a:avLst/>
            </a:prstGeom>
            <a:solidFill>
              <a:srgbClr val="EEEEE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06" name="Google Shape;106;g1a5df192947_1_8"/>
            <p:cNvSpPr/>
            <p:nvPr/>
          </p:nvSpPr>
          <p:spPr>
            <a:xfrm flipH="1">
              <a:off x="2283025" y="2322575"/>
              <a:ext cx="1844400" cy="642600"/>
            </a:xfrm>
            <a:prstGeom prst="rect">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07" name="Google Shape;107;g1a5df192947_1_8"/>
            <p:cNvSpPr/>
            <p:nvPr/>
          </p:nvSpPr>
          <p:spPr>
            <a:xfrm rot="-5400000">
              <a:off x="3501574" y="1934671"/>
              <a:ext cx="643356" cy="1419149"/>
            </a:xfrm>
            <a:prstGeom prst="flowChartOffpageConnector">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08" name="Google Shape;108;g1a5df192947_1_8"/>
            <p:cNvSpPr/>
            <p:nvPr/>
          </p:nvSpPr>
          <p:spPr>
            <a:xfrm>
              <a:off x="2342625" y="2399951"/>
              <a:ext cx="1940700" cy="495900"/>
            </a:xfrm>
            <a:prstGeom prst="rect">
              <a:avLst/>
            </a:prstGeom>
            <a:noFill/>
            <a:ln>
              <a:noFill/>
            </a:ln>
          </p:spPr>
          <p:txBody>
            <a:bodyPr anchorCtr="0" anchor="ctr" bIns="121900" lIns="121900" spcFirstLastPara="1" rIns="121900" wrap="square" tIns="121900">
              <a:noAutofit/>
            </a:bodyPr>
            <a:lstStyle/>
            <a:p>
              <a:pPr indent="0" lvl="0" marL="0" rtl="0" algn="l">
                <a:lnSpc>
                  <a:spcPct val="115000"/>
                </a:lnSpc>
                <a:spcBef>
                  <a:spcPts val="0"/>
                </a:spcBef>
                <a:spcAft>
                  <a:spcPts val="0"/>
                </a:spcAft>
                <a:buNone/>
              </a:pPr>
              <a:r>
                <a:rPr lang="en-US" sz="1600">
                  <a:solidFill>
                    <a:srgbClr val="FFFFFF"/>
                  </a:solidFill>
                  <a:latin typeface="Times New Roman"/>
                  <a:ea typeface="Times New Roman"/>
                  <a:cs typeface="Times New Roman"/>
                  <a:sym typeface="Times New Roman"/>
                </a:rPr>
                <a:t>Lorem ipsum dolor sit amet at nec at adipiscing</a:t>
              </a:r>
              <a:endParaRPr sz="1600">
                <a:solidFill>
                  <a:srgbClr val="FFFFFF"/>
                </a:solidFill>
                <a:latin typeface="Times New Roman"/>
                <a:ea typeface="Times New Roman"/>
                <a:cs typeface="Times New Roman"/>
                <a:sym typeface="Times New Roman"/>
              </a:endParaRPr>
            </a:p>
          </p:txBody>
        </p:sp>
        <p:sp>
          <p:nvSpPr>
            <p:cNvPr id="109" name="Google Shape;109;g1a5df192947_1_8"/>
            <p:cNvSpPr/>
            <p:nvPr/>
          </p:nvSpPr>
          <p:spPr>
            <a:xfrm>
              <a:off x="1593000" y="2322568"/>
              <a:ext cx="690000" cy="642300"/>
            </a:xfrm>
            <a:prstGeom prst="rect">
              <a:avLst/>
            </a:prstGeom>
            <a:solidFill>
              <a:srgbClr val="B02C20"/>
            </a:solidFill>
            <a:ln>
              <a:noFill/>
            </a:ln>
            <a:effectLst>
              <a:outerShdw blurRad="71438" rotWithShape="0" algn="bl" dir="2700000" dist="28575">
                <a:srgbClr val="000000">
                  <a:alpha val="17000"/>
                </a:srgbClr>
              </a:outerShdw>
            </a:effectLst>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10" name="Google Shape;110;g1a5df192947_1_8"/>
            <p:cNvSpPr/>
            <p:nvPr/>
          </p:nvSpPr>
          <p:spPr>
            <a:xfrm>
              <a:off x="1593000" y="2322575"/>
              <a:ext cx="690000" cy="642600"/>
            </a:xfrm>
            <a:prstGeom prst="rect">
              <a:avLst/>
            </a:prstGeom>
            <a:solidFill>
              <a:srgbClr val="BE2F2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600">
                  <a:solidFill>
                    <a:srgbClr val="FFFFFF"/>
                  </a:solidFill>
                  <a:latin typeface="Times New Roman"/>
                  <a:ea typeface="Times New Roman"/>
                  <a:cs typeface="Times New Roman"/>
                  <a:sym typeface="Times New Roman"/>
                </a:rPr>
                <a:t>03</a:t>
              </a:r>
              <a:endParaRPr sz="1600">
                <a:solidFill>
                  <a:srgbClr val="FFFFFF"/>
                </a:solidFill>
                <a:latin typeface="Times New Roman"/>
                <a:ea typeface="Times New Roman"/>
                <a:cs typeface="Times New Roman"/>
                <a:sym typeface="Times New Roman"/>
              </a:endParaRPr>
            </a:p>
          </p:txBody>
        </p:sp>
        <p:sp>
          <p:nvSpPr>
            <p:cNvPr id="111" name="Google Shape;111;g1a5df192947_1_8"/>
            <p:cNvSpPr/>
            <p:nvPr/>
          </p:nvSpPr>
          <p:spPr>
            <a:xfrm>
              <a:off x="4387850" y="2323750"/>
              <a:ext cx="2971200" cy="642300"/>
            </a:xfrm>
            <a:prstGeom prst="rect">
              <a:avLst/>
            </a:prstGeom>
            <a:noFill/>
            <a:ln>
              <a:noFill/>
            </a:ln>
          </p:spPr>
          <p:txBody>
            <a:bodyPr anchorCtr="0" anchor="ctr" bIns="121900" lIns="121900" spcFirstLastPara="1" rIns="121900" wrap="square" tIns="121900">
              <a:noAutofit/>
            </a:bodyPr>
            <a:lstStyle/>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Donec risus dolor porta venenatis </a:t>
              </a:r>
              <a:endParaRPr sz="1600">
                <a:solidFill>
                  <a:srgbClr val="A72A1E"/>
                </a:solidFill>
                <a:latin typeface="Times New Roman"/>
                <a:ea typeface="Times New Roman"/>
                <a:cs typeface="Times New Roman"/>
                <a:sym typeface="Times New Roman"/>
              </a:endParaRPr>
            </a:p>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Pharetra luctus felis</a:t>
              </a:r>
              <a:endParaRPr sz="1600">
                <a:solidFill>
                  <a:srgbClr val="A72A1E"/>
                </a:solidFill>
                <a:latin typeface="Times New Roman"/>
                <a:ea typeface="Times New Roman"/>
                <a:cs typeface="Times New Roman"/>
                <a:sym typeface="Times New Roman"/>
              </a:endParaRPr>
            </a:p>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Proin in tellus felis volutpat </a:t>
              </a:r>
              <a:endParaRPr sz="1600">
                <a:solidFill>
                  <a:srgbClr val="A72A1E"/>
                </a:solidFill>
                <a:latin typeface="Times New Roman"/>
                <a:ea typeface="Times New Roman"/>
                <a:cs typeface="Times New Roman"/>
                <a:sym typeface="Times New Roman"/>
              </a:endParaRPr>
            </a:p>
          </p:txBody>
        </p:sp>
      </p:grpSp>
      <p:grpSp>
        <p:nvGrpSpPr>
          <p:cNvPr id="112" name="Google Shape;112;g1a5df192947_1_8"/>
          <p:cNvGrpSpPr/>
          <p:nvPr/>
        </p:nvGrpSpPr>
        <p:grpSpPr>
          <a:xfrm>
            <a:off x="1415919" y="2907512"/>
            <a:ext cx="9359979" cy="1053281"/>
            <a:chOff x="1593000" y="2322568"/>
            <a:chExt cx="5957975" cy="643500"/>
          </a:xfrm>
        </p:grpSpPr>
        <p:sp>
          <p:nvSpPr>
            <p:cNvPr id="113" name="Google Shape;113;g1a5df192947_1_8"/>
            <p:cNvSpPr/>
            <p:nvPr/>
          </p:nvSpPr>
          <p:spPr>
            <a:xfrm>
              <a:off x="3728375" y="2322568"/>
              <a:ext cx="3822600" cy="643500"/>
            </a:xfrm>
            <a:prstGeom prst="rect">
              <a:avLst/>
            </a:prstGeom>
            <a:solidFill>
              <a:srgbClr val="EEEEE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14" name="Google Shape;114;g1a5df192947_1_8"/>
            <p:cNvSpPr/>
            <p:nvPr/>
          </p:nvSpPr>
          <p:spPr>
            <a:xfrm flipH="1">
              <a:off x="2283025" y="2322575"/>
              <a:ext cx="1844400" cy="642600"/>
            </a:xfrm>
            <a:prstGeom prst="rect">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15" name="Google Shape;115;g1a5df192947_1_8"/>
            <p:cNvSpPr/>
            <p:nvPr/>
          </p:nvSpPr>
          <p:spPr>
            <a:xfrm rot="-5400000">
              <a:off x="3501574" y="1934671"/>
              <a:ext cx="643356" cy="1419149"/>
            </a:xfrm>
            <a:prstGeom prst="flowChartOffpageConnector">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16" name="Google Shape;116;g1a5df192947_1_8"/>
            <p:cNvSpPr/>
            <p:nvPr/>
          </p:nvSpPr>
          <p:spPr>
            <a:xfrm>
              <a:off x="2342625" y="2399951"/>
              <a:ext cx="1940700" cy="495900"/>
            </a:xfrm>
            <a:prstGeom prst="rect">
              <a:avLst/>
            </a:prstGeom>
            <a:noFill/>
            <a:ln>
              <a:noFill/>
            </a:ln>
          </p:spPr>
          <p:txBody>
            <a:bodyPr anchorCtr="0" anchor="ctr" bIns="121900" lIns="121900" spcFirstLastPara="1" rIns="121900" wrap="square" tIns="121900">
              <a:noAutofit/>
            </a:bodyPr>
            <a:lstStyle/>
            <a:p>
              <a:pPr indent="0" lvl="0" marL="0" rtl="0" algn="l">
                <a:lnSpc>
                  <a:spcPct val="115000"/>
                </a:lnSpc>
                <a:spcBef>
                  <a:spcPts val="0"/>
                </a:spcBef>
                <a:spcAft>
                  <a:spcPts val="0"/>
                </a:spcAft>
                <a:buNone/>
              </a:pPr>
              <a:r>
                <a:rPr lang="en-US" sz="1600">
                  <a:solidFill>
                    <a:srgbClr val="FFFFFF"/>
                  </a:solidFill>
                  <a:latin typeface="Times New Roman"/>
                  <a:ea typeface="Times New Roman"/>
                  <a:cs typeface="Times New Roman"/>
                  <a:sym typeface="Times New Roman"/>
                </a:rPr>
                <a:t>Lorem ipsum dolor sit amet at nec at adipiscing</a:t>
              </a:r>
              <a:endParaRPr sz="1600">
                <a:solidFill>
                  <a:srgbClr val="FFFFFF"/>
                </a:solidFill>
                <a:latin typeface="Times New Roman"/>
                <a:ea typeface="Times New Roman"/>
                <a:cs typeface="Times New Roman"/>
                <a:sym typeface="Times New Roman"/>
              </a:endParaRPr>
            </a:p>
          </p:txBody>
        </p:sp>
        <p:sp>
          <p:nvSpPr>
            <p:cNvPr id="117" name="Google Shape;117;g1a5df192947_1_8"/>
            <p:cNvSpPr/>
            <p:nvPr/>
          </p:nvSpPr>
          <p:spPr>
            <a:xfrm>
              <a:off x="1593000" y="2322568"/>
              <a:ext cx="690000" cy="642300"/>
            </a:xfrm>
            <a:prstGeom prst="rect">
              <a:avLst/>
            </a:prstGeom>
            <a:solidFill>
              <a:srgbClr val="B02C20"/>
            </a:solidFill>
            <a:ln>
              <a:noFill/>
            </a:ln>
            <a:effectLst>
              <a:outerShdw blurRad="71438" rotWithShape="0" algn="bl" dir="2700000" dist="28575">
                <a:srgbClr val="000000">
                  <a:alpha val="17000"/>
                </a:srgbClr>
              </a:outerShdw>
            </a:effectLst>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18" name="Google Shape;118;g1a5df192947_1_8"/>
            <p:cNvSpPr/>
            <p:nvPr/>
          </p:nvSpPr>
          <p:spPr>
            <a:xfrm>
              <a:off x="1593000" y="2322575"/>
              <a:ext cx="690000" cy="642600"/>
            </a:xfrm>
            <a:prstGeom prst="rect">
              <a:avLst/>
            </a:prstGeom>
            <a:solidFill>
              <a:srgbClr val="BE2F2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600">
                  <a:solidFill>
                    <a:srgbClr val="FFFFFF"/>
                  </a:solidFill>
                  <a:latin typeface="Times New Roman"/>
                  <a:ea typeface="Times New Roman"/>
                  <a:cs typeface="Times New Roman"/>
                  <a:sym typeface="Times New Roman"/>
                </a:rPr>
                <a:t>02</a:t>
              </a:r>
              <a:endParaRPr sz="1600">
                <a:solidFill>
                  <a:srgbClr val="FFFFFF"/>
                </a:solidFill>
                <a:latin typeface="Times New Roman"/>
                <a:ea typeface="Times New Roman"/>
                <a:cs typeface="Times New Roman"/>
                <a:sym typeface="Times New Roman"/>
              </a:endParaRPr>
            </a:p>
          </p:txBody>
        </p:sp>
        <p:sp>
          <p:nvSpPr>
            <p:cNvPr id="119" name="Google Shape;119;g1a5df192947_1_8"/>
            <p:cNvSpPr/>
            <p:nvPr/>
          </p:nvSpPr>
          <p:spPr>
            <a:xfrm>
              <a:off x="4387850" y="2323750"/>
              <a:ext cx="2971200" cy="642300"/>
            </a:xfrm>
            <a:prstGeom prst="rect">
              <a:avLst/>
            </a:prstGeom>
            <a:noFill/>
            <a:ln>
              <a:noFill/>
            </a:ln>
          </p:spPr>
          <p:txBody>
            <a:bodyPr anchorCtr="0" anchor="ctr" bIns="121900" lIns="121900" spcFirstLastPara="1" rIns="121900" wrap="square" tIns="121900">
              <a:noAutofit/>
            </a:bodyPr>
            <a:lstStyle/>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Donec risus dolor porta venenatis </a:t>
              </a:r>
              <a:endParaRPr sz="1600">
                <a:solidFill>
                  <a:srgbClr val="A72A1E"/>
                </a:solidFill>
                <a:latin typeface="Times New Roman"/>
                <a:ea typeface="Times New Roman"/>
                <a:cs typeface="Times New Roman"/>
                <a:sym typeface="Times New Roman"/>
              </a:endParaRPr>
            </a:p>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Pharetra luctus felis</a:t>
              </a:r>
              <a:endParaRPr sz="1600">
                <a:solidFill>
                  <a:srgbClr val="A72A1E"/>
                </a:solidFill>
                <a:latin typeface="Times New Roman"/>
                <a:ea typeface="Times New Roman"/>
                <a:cs typeface="Times New Roman"/>
                <a:sym typeface="Times New Roman"/>
              </a:endParaRPr>
            </a:p>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Proin in tellus felis volutpat </a:t>
              </a:r>
              <a:endParaRPr sz="1600">
                <a:solidFill>
                  <a:srgbClr val="A72A1E"/>
                </a:solidFill>
                <a:latin typeface="Times New Roman"/>
                <a:ea typeface="Times New Roman"/>
                <a:cs typeface="Times New Roman"/>
                <a:sym typeface="Times New Roman"/>
              </a:endParaRPr>
            </a:p>
          </p:txBody>
        </p:sp>
      </p:grpSp>
      <p:grpSp>
        <p:nvGrpSpPr>
          <p:cNvPr id="120" name="Google Shape;120;g1a5df192947_1_8"/>
          <p:cNvGrpSpPr/>
          <p:nvPr/>
        </p:nvGrpSpPr>
        <p:grpSpPr>
          <a:xfrm>
            <a:off x="1415919" y="1835201"/>
            <a:ext cx="9359979" cy="1053281"/>
            <a:chOff x="1593000" y="2322568"/>
            <a:chExt cx="5957975" cy="643500"/>
          </a:xfrm>
        </p:grpSpPr>
        <p:sp>
          <p:nvSpPr>
            <p:cNvPr id="121" name="Google Shape;121;g1a5df192947_1_8"/>
            <p:cNvSpPr/>
            <p:nvPr/>
          </p:nvSpPr>
          <p:spPr>
            <a:xfrm>
              <a:off x="3728375" y="2322568"/>
              <a:ext cx="3822600" cy="643500"/>
            </a:xfrm>
            <a:prstGeom prst="rect">
              <a:avLst/>
            </a:prstGeom>
            <a:solidFill>
              <a:srgbClr val="EEEEE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22" name="Google Shape;122;g1a5df192947_1_8"/>
            <p:cNvSpPr/>
            <p:nvPr/>
          </p:nvSpPr>
          <p:spPr>
            <a:xfrm flipH="1">
              <a:off x="2283025" y="2322575"/>
              <a:ext cx="1844400" cy="642600"/>
            </a:xfrm>
            <a:prstGeom prst="rect">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23" name="Google Shape;123;g1a5df192947_1_8"/>
            <p:cNvSpPr/>
            <p:nvPr/>
          </p:nvSpPr>
          <p:spPr>
            <a:xfrm rot="-5400000">
              <a:off x="3501574" y="1934671"/>
              <a:ext cx="643356" cy="1419149"/>
            </a:xfrm>
            <a:prstGeom prst="flowChartOffpageConnector">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24" name="Google Shape;124;g1a5df192947_1_8"/>
            <p:cNvSpPr/>
            <p:nvPr/>
          </p:nvSpPr>
          <p:spPr>
            <a:xfrm>
              <a:off x="2342625" y="2399951"/>
              <a:ext cx="1940700" cy="495900"/>
            </a:xfrm>
            <a:prstGeom prst="rect">
              <a:avLst/>
            </a:prstGeom>
            <a:noFill/>
            <a:ln>
              <a:noFill/>
            </a:ln>
          </p:spPr>
          <p:txBody>
            <a:bodyPr anchorCtr="0" anchor="ctr" bIns="121900" lIns="121900" spcFirstLastPara="1" rIns="121900" wrap="square" tIns="121900">
              <a:noAutofit/>
            </a:bodyPr>
            <a:lstStyle/>
            <a:p>
              <a:pPr indent="0" lvl="0" marL="0" rtl="0" algn="l">
                <a:lnSpc>
                  <a:spcPct val="115000"/>
                </a:lnSpc>
                <a:spcBef>
                  <a:spcPts val="0"/>
                </a:spcBef>
                <a:spcAft>
                  <a:spcPts val="0"/>
                </a:spcAft>
                <a:buNone/>
              </a:pPr>
              <a:r>
                <a:rPr lang="en-US" sz="1600">
                  <a:solidFill>
                    <a:srgbClr val="FFFFFF"/>
                  </a:solidFill>
                  <a:latin typeface="Times New Roman"/>
                  <a:ea typeface="Times New Roman"/>
                  <a:cs typeface="Times New Roman"/>
                  <a:sym typeface="Times New Roman"/>
                </a:rPr>
                <a:t>Lorem ipsum dolor sit amet at nec at adipiscing</a:t>
              </a:r>
              <a:endParaRPr sz="1600">
                <a:solidFill>
                  <a:srgbClr val="FFFFFF"/>
                </a:solidFill>
                <a:latin typeface="Times New Roman"/>
                <a:ea typeface="Times New Roman"/>
                <a:cs typeface="Times New Roman"/>
                <a:sym typeface="Times New Roman"/>
              </a:endParaRPr>
            </a:p>
          </p:txBody>
        </p:sp>
        <p:sp>
          <p:nvSpPr>
            <p:cNvPr id="125" name="Google Shape;125;g1a5df192947_1_8"/>
            <p:cNvSpPr/>
            <p:nvPr/>
          </p:nvSpPr>
          <p:spPr>
            <a:xfrm>
              <a:off x="1593000" y="2322568"/>
              <a:ext cx="690000" cy="642300"/>
            </a:xfrm>
            <a:prstGeom prst="rect">
              <a:avLst/>
            </a:prstGeom>
            <a:solidFill>
              <a:srgbClr val="B02C20"/>
            </a:solidFill>
            <a:ln>
              <a:noFill/>
            </a:ln>
            <a:effectLst>
              <a:outerShdw blurRad="71438" rotWithShape="0" algn="bl" dir="2700000" dist="28575">
                <a:srgbClr val="000000">
                  <a:alpha val="17000"/>
                </a:srgbClr>
              </a:outerShdw>
            </a:effectLst>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26" name="Google Shape;126;g1a5df192947_1_8"/>
            <p:cNvSpPr/>
            <p:nvPr/>
          </p:nvSpPr>
          <p:spPr>
            <a:xfrm>
              <a:off x="1593000" y="2322575"/>
              <a:ext cx="690000" cy="642600"/>
            </a:xfrm>
            <a:prstGeom prst="rect">
              <a:avLst/>
            </a:prstGeom>
            <a:solidFill>
              <a:srgbClr val="BE2F2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600">
                  <a:solidFill>
                    <a:srgbClr val="FFFFFF"/>
                  </a:solidFill>
                  <a:latin typeface="Times New Roman"/>
                  <a:ea typeface="Times New Roman"/>
                  <a:cs typeface="Times New Roman"/>
                  <a:sym typeface="Times New Roman"/>
                </a:rPr>
                <a:t>01</a:t>
              </a:r>
              <a:endParaRPr sz="1600">
                <a:solidFill>
                  <a:srgbClr val="FFFFFF"/>
                </a:solidFill>
                <a:latin typeface="Times New Roman"/>
                <a:ea typeface="Times New Roman"/>
                <a:cs typeface="Times New Roman"/>
                <a:sym typeface="Times New Roman"/>
              </a:endParaRPr>
            </a:p>
          </p:txBody>
        </p:sp>
        <p:sp>
          <p:nvSpPr>
            <p:cNvPr id="127" name="Google Shape;127;g1a5df192947_1_8"/>
            <p:cNvSpPr/>
            <p:nvPr/>
          </p:nvSpPr>
          <p:spPr>
            <a:xfrm>
              <a:off x="4387850" y="2323750"/>
              <a:ext cx="2971200" cy="642300"/>
            </a:xfrm>
            <a:prstGeom prst="rect">
              <a:avLst/>
            </a:prstGeom>
            <a:noFill/>
            <a:ln>
              <a:noFill/>
            </a:ln>
          </p:spPr>
          <p:txBody>
            <a:bodyPr anchorCtr="0" anchor="ctr" bIns="121900" lIns="121900" spcFirstLastPara="1" rIns="121900" wrap="square" tIns="121900">
              <a:noAutofit/>
            </a:bodyPr>
            <a:lstStyle/>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Donec risus dolor porta venenatis </a:t>
              </a:r>
              <a:endParaRPr sz="1600">
                <a:solidFill>
                  <a:srgbClr val="A72A1E"/>
                </a:solidFill>
                <a:latin typeface="Times New Roman"/>
                <a:ea typeface="Times New Roman"/>
                <a:cs typeface="Times New Roman"/>
                <a:sym typeface="Times New Roman"/>
              </a:endParaRPr>
            </a:p>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Pharetra luctus felis</a:t>
              </a:r>
              <a:endParaRPr sz="1600">
                <a:solidFill>
                  <a:srgbClr val="A72A1E"/>
                </a:solidFill>
                <a:latin typeface="Times New Roman"/>
                <a:ea typeface="Times New Roman"/>
                <a:cs typeface="Times New Roman"/>
                <a:sym typeface="Times New Roman"/>
              </a:endParaRPr>
            </a:p>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Proin in tellus felis volutpat </a:t>
              </a:r>
              <a:endParaRPr sz="1600">
                <a:solidFill>
                  <a:srgbClr val="A72A1E"/>
                </a:solidFill>
                <a:latin typeface="Times New Roman"/>
                <a:ea typeface="Times New Roman"/>
                <a:cs typeface="Times New Roman"/>
                <a:sym typeface="Times New Roman"/>
              </a:endParaRPr>
            </a:p>
          </p:txBody>
        </p:sp>
      </p:grpSp>
      <p:grpSp>
        <p:nvGrpSpPr>
          <p:cNvPr id="128" name="Google Shape;128;g1a5df192947_1_8"/>
          <p:cNvGrpSpPr/>
          <p:nvPr/>
        </p:nvGrpSpPr>
        <p:grpSpPr>
          <a:xfrm>
            <a:off x="1415919" y="5051297"/>
            <a:ext cx="9359979" cy="1053281"/>
            <a:chOff x="1593000" y="2322568"/>
            <a:chExt cx="5957975" cy="643500"/>
          </a:xfrm>
        </p:grpSpPr>
        <p:sp>
          <p:nvSpPr>
            <p:cNvPr id="129" name="Google Shape;129;g1a5df192947_1_8"/>
            <p:cNvSpPr/>
            <p:nvPr/>
          </p:nvSpPr>
          <p:spPr>
            <a:xfrm>
              <a:off x="3728375" y="2322568"/>
              <a:ext cx="3822600" cy="643500"/>
            </a:xfrm>
            <a:prstGeom prst="rect">
              <a:avLst/>
            </a:prstGeom>
            <a:solidFill>
              <a:srgbClr val="EEEEE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30" name="Google Shape;130;g1a5df192947_1_8"/>
            <p:cNvSpPr/>
            <p:nvPr/>
          </p:nvSpPr>
          <p:spPr>
            <a:xfrm flipH="1">
              <a:off x="2283025" y="2322575"/>
              <a:ext cx="1844400" cy="642600"/>
            </a:xfrm>
            <a:prstGeom prst="rect">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31" name="Google Shape;131;g1a5df192947_1_8"/>
            <p:cNvSpPr/>
            <p:nvPr/>
          </p:nvSpPr>
          <p:spPr>
            <a:xfrm rot="-5400000">
              <a:off x="3501574" y="1934671"/>
              <a:ext cx="643356" cy="1419149"/>
            </a:xfrm>
            <a:prstGeom prst="flowChartOffpageConnector">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32" name="Google Shape;132;g1a5df192947_1_8"/>
            <p:cNvSpPr/>
            <p:nvPr/>
          </p:nvSpPr>
          <p:spPr>
            <a:xfrm>
              <a:off x="2342625" y="2399951"/>
              <a:ext cx="1940700" cy="495900"/>
            </a:xfrm>
            <a:prstGeom prst="rect">
              <a:avLst/>
            </a:prstGeom>
            <a:noFill/>
            <a:ln>
              <a:noFill/>
            </a:ln>
          </p:spPr>
          <p:txBody>
            <a:bodyPr anchorCtr="0" anchor="ctr" bIns="121900" lIns="121900" spcFirstLastPara="1" rIns="121900" wrap="square" tIns="121900">
              <a:noAutofit/>
            </a:bodyPr>
            <a:lstStyle/>
            <a:p>
              <a:pPr indent="0" lvl="0" marL="0" rtl="0" algn="l">
                <a:lnSpc>
                  <a:spcPct val="115000"/>
                </a:lnSpc>
                <a:spcBef>
                  <a:spcPts val="0"/>
                </a:spcBef>
                <a:spcAft>
                  <a:spcPts val="0"/>
                </a:spcAft>
                <a:buNone/>
              </a:pPr>
              <a:r>
                <a:rPr lang="en-US" sz="1600">
                  <a:solidFill>
                    <a:srgbClr val="FFFFFF"/>
                  </a:solidFill>
                  <a:latin typeface="Times New Roman"/>
                  <a:ea typeface="Times New Roman"/>
                  <a:cs typeface="Times New Roman"/>
                  <a:sym typeface="Times New Roman"/>
                </a:rPr>
                <a:t>USER STORY 4</a:t>
              </a:r>
              <a:endParaRPr sz="1600">
                <a:solidFill>
                  <a:srgbClr val="FFFFFF"/>
                </a:solidFill>
                <a:latin typeface="Times New Roman"/>
                <a:ea typeface="Times New Roman"/>
                <a:cs typeface="Times New Roman"/>
                <a:sym typeface="Times New Roman"/>
              </a:endParaRPr>
            </a:p>
          </p:txBody>
        </p:sp>
        <p:sp>
          <p:nvSpPr>
            <p:cNvPr id="133" name="Google Shape;133;g1a5df192947_1_8"/>
            <p:cNvSpPr/>
            <p:nvPr/>
          </p:nvSpPr>
          <p:spPr>
            <a:xfrm>
              <a:off x="1593000" y="2322568"/>
              <a:ext cx="690000" cy="642300"/>
            </a:xfrm>
            <a:prstGeom prst="rect">
              <a:avLst/>
            </a:prstGeom>
            <a:solidFill>
              <a:srgbClr val="B02C20"/>
            </a:solidFill>
            <a:ln>
              <a:noFill/>
            </a:ln>
            <a:effectLst>
              <a:outerShdw blurRad="71438" rotWithShape="0" algn="bl" dir="2700000" dist="28575">
                <a:srgbClr val="000000">
                  <a:alpha val="17000"/>
                </a:srgbClr>
              </a:outerShdw>
            </a:effectLst>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34" name="Google Shape;134;g1a5df192947_1_8"/>
            <p:cNvSpPr/>
            <p:nvPr/>
          </p:nvSpPr>
          <p:spPr>
            <a:xfrm>
              <a:off x="1593000" y="2322575"/>
              <a:ext cx="690000" cy="642600"/>
            </a:xfrm>
            <a:prstGeom prst="rect">
              <a:avLst/>
            </a:prstGeom>
            <a:solidFill>
              <a:srgbClr val="BE2F2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600">
                  <a:solidFill>
                    <a:srgbClr val="FFFFFF"/>
                  </a:solidFill>
                  <a:latin typeface="Times New Roman"/>
                  <a:ea typeface="Times New Roman"/>
                  <a:cs typeface="Times New Roman"/>
                  <a:sym typeface="Times New Roman"/>
                </a:rPr>
                <a:t>04</a:t>
              </a:r>
              <a:endParaRPr sz="1600">
                <a:solidFill>
                  <a:srgbClr val="FFFFFF"/>
                </a:solidFill>
                <a:latin typeface="Times New Roman"/>
                <a:ea typeface="Times New Roman"/>
                <a:cs typeface="Times New Roman"/>
                <a:sym typeface="Times New Roman"/>
              </a:endParaRPr>
            </a:p>
          </p:txBody>
        </p:sp>
        <p:sp>
          <p:nvSpPr>
            <p:cNvPr id="135" name="Google Shape;135;g1a5df192947_1_8"/>
            <p:cNvSpPr/>
            <p:nvPr/>
          </p:nvSpPr>
          <p:spPr>
            <a:xfrm>
              <a:off x="4387850" y="2323750"/>
              <a:ext cx="2971200" cy="642300"/>
            </a:xfrm>
            <a:prstGeom prst="rect">
              <a:avLst/>
            </a:prstGeom>
            <a:noFill/>
            <a:ln>
              <a:noFill/>
            </a:ln>
          </p:spPr>
          <p:txBody>
            <a:bodyPr anchorCtr="0" anchor="ctr" bIns="121900" lIns="121900" spcFirstLastPara="1" rIns="121900" wrap="square" tIns="121900">
              <a:noAutofit/>
            </a:bodyPr>
            <a:lstStyle/>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As an experimenter, I want to access all the above mentioned services with a User Interface.</a:t>
              </a:r>
              <a:endParaRPr sz="1600">
                <a:solidFill>
                  <a:srgbClr val="A72A1E"/>
                </a:solidFill>
                <a:latin typeface="Times New Roman"/>
                <a:ea typeface="Times New Roman"/>
                <a:cs typeface="Times New Roman"/>
                <a:sym typeface="Times New Roman"/>
              </a:endParaRPr>
            </a:p>
          </p:txBody>
        </p:sp>
      </p:grpSp>
      <p:grpSp>
        <p:nvGrpSpPr>
          <p:cNvPr id="136" name="Google Shape;136;g1a5df192947_1_8"/>
          <p:cNvGrpSpPr/>
          <p:nvPr/>
        </p:nvGrpSpPr>
        <p:grpSpPr>
          <a:xfrm>
            <a:off x="1415919" y="3979412"/>
            <a:ext cx="9359979" cy="1053281"/>
            <a:chOff x="1593000" y="2322568"/>
            <a:chExt cx="5957975" cy="643500"/>
          </a:xfrm>
        </p:grpSpPr>
        <p:sp>
          <p:nvSpPr>
            <p:cNvPr id="137" name="Google Shape;137;g1a5df192947_1_8"/>
            <p:cNvSpPr/>
            <p:nvPr/>
          </p:nvSpPr>
          <p:spPr>
            <a:xfrm>
              <a:off x="3728375" y="2322568"/>
              <a:ext cx="3822600" cy="643500"/>
            </a:xfrm>
            <a:prstGeom prst="rect">
              <a:avLst/>
            </a:prstGeom>
            <a:solidFill>
              <a:srgbClr val="EEEEE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38" name="Google Shape;138;g1a5df192947_1_8"/>
            <p:cNvSpPr/>
            <p:nvPr/>
          </p:nvSpPr>
          <p:spPr>
            <a:xfrm flipH="1">
              <a:off x="2283025" y="2322575"/>
              <a:ext cx="1844400" cy="642600"/>
            </a:xfrm>
            <a:prstGeom prst="rect">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39" name="Google Shape;139;g1a5df192947_1_8"/>
            <p:cNvSpPr/>
            <p:nvPr/>
          </p:nvSpPr>
          <p:spPr>
            <a:xfrm rot="-5400000">
              <a:off x="3501574" y="1934671"/>
              <a:ext cx="643356" cy="1419149"/>
            </a:xfrm>
            <a:prstGeom prst="flowChartOffpageConnector">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40" name="Google Shape;140;g1a5df192947_1_8"/>
            <p:cNvSpPr/>
            <p:nvPr/>
          </p:nvSpPr>
          <p:spPr>
            <a:xfrm>
              <a:off x="2342625" y="2399951"/>
              <a:ext cx="1940700" cy="495900"/>
            </a:xfrm>
            <a:prstGeom prst="rect">
              <a:avLst/>
            </a:prstGeom>
            <a:noFill/>
            <a:ln>
              <a:noFill/>
            </a:ln>
          </p:spPr>
          <p:txBody>
            <a:bodyPr anchorCtr="0" anchor="ctr" bIns="121900" lIns="121900" spcFirstLastPara="1" rIns="121900" wrap="square" tIns="121900">
              <a:noAutofit/>
            </a:bodyPr>
            <a:lstStyle/>
            <a:p>
              <a:pPr indent="0" lvl="0" marL="0" rtl="0" algn="l">
                <a:lnSpc>
                  <a:spcPct val="115000"/>
                </a:lnSpc>
                <a:spcBef>
                  <a:spcPts val="0"/>
                </a:spcBef>
                <a:spcAft>
                  <a:spcPts val="0"/>
                </a:spcAft>
                <a:buNone/>
              </a:pPr>
              <a:r>
                <a:rPr lang="en-US" sz="1600">
                  <a:solidFill>
                    <a:srgbClr val="FFFFFF"/>
                  </a:solidFill>
                  <a:latin typeface="Times New Roman"/>
                  <a:ea typeface="Times New Roman"/>
                  <a:cs typeface="Times New Roman"/>
                  <a:sym typeface="Times New Roman"/>
                </a:rPr>
                <a:t>USER STORY 3</a:t>
              </a:r>
              <a:endParaRPr sz="1600">
                <a:solidFill>
                  <a:srgbClr val="FFFFFF"/>
                </a:solidFill>
                <a:latin typeface="Times New Roman"/>
                <a:ea typeface="Times New Roman"/>
                <a:cs typeface="Times New Roman"/>
                <a:sym typeface="Times New Roman"/>
              </a:endParaRPr>
            </a:p>
          </p:txBody>
        </p:sp>
        <p:sp>
          <p:nvSpPr>
            <p:cNvPr id="141" name="Google Shape;141;g1a5df192947_1_8"/>
            <p:cNvSpPr/>
            <p:nvPr/>
          </p:nvSpPr>
          <p:spPr>
            <a:xfrm>
              <a:off x="1593000" y="2322568"/>
              <a:ext cx="690000" cy="642300"/>
            </a:xfrm>
            <a:prstGeom prst="rect">
              <a:avLst/>
            </a:prstGeom>
            <a:solidFill>
              <a:srgbClr val="B02C20"/>
            </a:solidFill>
            <a:ln>
              <a:noFill/>
            </a:ln>
            <a:effectLst>
              <a:outerShdw blurRad="71438" rotWithShape="0" algn="bl" dir="2700000" dist="28575">
                <a:srgbClr val="000000">
                  <a:alpha val="17000"/>
                </a:srgbClr>
              </a:outerShdw>
            </a:effectLst>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42" name="Google Shape;142;g1a5df192947_1_8"/>
            <p:cNvSpPr/>
            <p:nvPr/>
          </p:nvSpPr>
          <p:spPr>
            <a:xfrm>
              <a:off x="1593000" y="2322575"/>
              <a:ext cx="690000" cy="642600"/>
            </a:xfrm>
            <a:prstGeom prst="rect">
              <a:avLst/>
            </a:prstGeom>
            <a:solidFill>
              <a:srgbClr val="BE2F2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600">
                  <a:solidFill>
                    <a:srgbClr val="FFFFFF"/>
                  </a:solidFill>
                  <a:latin typeface="Times New Roman"/>
                  <a:ea typeface="Times New Roman"/>
                  <a:cs typeface="Times New Roman"/>
                  <a:sym typeface="Times New Roman"/>
                </a:rPr>
                <a:t>03</a:t>
              </a:r>
              <a:endParaRPr sz="1600">
                <a:solidFill>
                  <a:srgbClr val="FFFFFF"/>
                </a:solidFill>
                <a:latin typeface="Times New Roman"/>
                <a:ea typeface="Times New Roman"/>
                <a:cs typeface="Times New Roman"/>
                <a:sym typeface="Times New Roman"/>
              </a:endParaRPr>
            </a:p>
          </p:txBody>
        </p:sp>
        <p:sp>
          <p:nvSpPr>
            <p:cNvPr id="143" name="Google Shape;143;g1a5df192947_1_8"/>
            <p:cNvSpPr/>
            <p:nvPr/>
          </p:nvSpPr>
          <p:spPr>
            <a:xfrm>
              <a:off x="4387850" y="2323750"/>
              <a:ext cx="2971200" cy="642300"/>
            </a:xfrm>
            <a:prstGeom prst="rect">
              <a:avLst/>
            </a:prstGeom>
            <a:noFill/>
            <a:ln>
              <a:noFill/>
            </a:ln>
          </p:spPr>
          <p:txBody>
            <a:bodyPr anchorCtr="0" anchor="ctr" bIns="121900" lIns="121900" spcFirstLastPara="1" rIns="121900" wrap="square" tIns="121900">
              <a:noAutofit/>
            </a:bodyPr>
            <a:lstStyle/>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As an experimenter, I want to provide a chapter text and obtain the discipline labels of the chapter.</a:t>
              </a:r>
              <a:endParaRPr sz="1600">
                <a:solidFill>
                  <a:srgbClr val="A72A1E"/>
                </a:solidFill>
                <a:latin typeface="Times New Roman"/>
                <a:ea typeface="Times New Roman"/>
                <a:cs typeface="Times New Roman"/>
                <a:sym typeface="Times New Roman"/>
              </a:endParaRPr>
            </a:p>
          </p:txBody>
        </p:sp>
      </p:grpSp>
      <p:grpSp>
        <p:nvGrpSpPr>
          <p:cNvPr id="144" name="Google Shape;144;g1a5df192947_1_8"/>
          <p:cNvGrpSpPr/>
          <p:nvPr/>
        </p:nvGrpSpPr>
        <p:grpSpPr>
          <a:xfrm>
            <a:off x="1415919" y="2907484"/>
            <a:ext cx="9359979" cy="1053281"/>
            <a:chOff x="1593000" y="2322568"/>
            <a:chExt cx="5957975" cy="643500"/>
          </a:xfrm>
        </p:grpSpPr>
        <p:sp>
          <p:nvSpPr>
            <p:cNvPr id="145" name="Google Shape;145;g1a5df192947_1_8"/>
            <p:cNvSpPr/>
            <p:nvPr/>
          </p:nvSpPr>
          <p:spPr>
            <a:xfrm>
              <a:off x="3728375" y="2322568"/>
              <a:ext cx="3822600" cy="643500"/>
            </a:xfrm>
            <a:prstGeom prst="rect">
              <a:avLst/>
            </a:prstGeom>
            <a:solidFill>
              <a:srgbClr val="EEEEE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46" name="Google Shape;146;g1a5df192947_1_8"/>
            <p:cNvSpPr/>
            <p:nvPr/>
          </p:nvSpPr>
          <p:spPr>
            <a:xfrm flipH="1">
              <a:off x="2283025" y="2322575"/>
              <a:ext cx="1844400" cy="642600"/>
            </a:xfrm>
            <a:prstGeom prst="rect">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47" name="Google Shape;147;g1a5df192947_1_8"/>
            <p:cNvSpPr/>
            <p:nvPr/>
          </p:nvSpPr>
          <p:spPr>
            <a:xfrm rot="-5400000">
              <a:off x="3501574" y="1934671"/>
              <a:ext cx="643356" cy="1419149"/>
            </a:xfrm>
            <a:prstGeom prst="flowChartOffpageConnector">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48" name="Google Shape;148;g1a5df192947_1_8"/>
            <p:cNvSpPr/>
            <p:nvPr/>
          </p:nvSpPr>
          <p:spPr>
            <a:xfrm>
              <a:off x="2342625" y="2399951"/>
              <a:ext cx="1940700" cy="495900"/>
            </a:xfrm>
            <a:prstGeom prst="rect">
              <a:avLst/>
            </a:prstGeom>
            <a:noFill/>
            <a:ln>
              <a:noFill/>
            </a:ln>
          </p:spPr>
          <p:txBody>
            <a:bodyPr anchorCtr="0" anchor="ctr" bIns="121900" lIns="121900" spcFirstLastPara="1" rIns="121900" wrap="square" tIns="121900">
              <a:noAutofit/>
            </a:bodyPr>
            <a:lstStyle/>
            <a:p>
              <a:pPr indent="0" lvl="0" marL="0" rtl="0" algn="l">
                <a:lnSpc>
                  <a:spcPct val="115000"/>
                </a:lnSpc>
                <a:spcBef>
                  <a:spcPts val="0"/>
                </a:spcBef>
                <a:spcAft>
                  <a:spcPts val="0"/>
                </a:spcAft>
                <a:buNone/>
              </a:pPr>
              <a:r>
                <a:rPr lang="en-US" sz="1600">
                  <a:solidFill>
                    <a:srgbClr val="FFFFFF"/>
                  </a:solidFill>
                  <a:latin typeface="Times New Roman"/>
                  <a:ea typeface="Times New Roman"/>
                  <a:cs typeface="Times New Roman"/>
                  <a:sym typeface="Times New Roman"/>
                </a:rPr>
                <a:t>USER STORY 2</a:t>
              </a:r>
              <a:endParaRPr sz="1600">
                <a:solidFill>
                  <a:srgbClr val="FFFFFF"/>
                </a:solidFill>
                <a:latin typeface="Times New Roman"/>
                <a:ea typeface="Times New Roman"/>
                <a:cs typeface="Times New Roman"/>
                <a:sym typeface="Times New Roman"/>
              </a:endParaRPr>
            </a:p>
          </p:txBody>
        </p:sp>
        <p:sp>
          <p:nvSpPr>
            <p:cNvPr id="149" name="Google Shape;149;g1a5df192947_1_8"/>
            <p:cNvSpPr/>
            <p:nvPr/>
          </p:nvSpPr>
          <p:spPr>
            <a:xfrm>
              <a:off x="1593000" y="2322568"/>
              <a:ext cx="690000" cy="642300"/>
            </a:xfrm>
            <a:prstGeom prst="rect">
              <a:avLst/>
            </a:prstGeom>
            <a:solidFill>
              <a:srgbClr val="B02C20"/>
            </a:solidFill>
            <a:ln>
              <a:noFill/>
            </a:ln>
            <a:effectLst>
              <a:outerShdw blurRad="71438" rotWithShape="0" algn="bl" dir="2700000" dist="28575">
                <a:srgbClr val="000000">
                  <a:alpha val="17000"/>
                </a:srgbClr>
              </a:outerShdw>
            </a:effectLst>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50" name="Google Shape;150;g1a5df192947_1_8"/>
            <p:cNvSpPr/>
            <p:nvPr/>
          </p:nvSpPr>
          <p:spPr>
            <a:xfrm>
              <a:off x="1593000" y="2322575"/>
              <a:ext cx="690000" cy="642600"/>
            </a:xfrm>
            <a:prstGeom prst="rect">
              <a:avLst/>
            </a:prstGeom>
            <a:solidFill>
              <a:srgbClr val="BE2F2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600">
                  <a:solidFill>
                    <a:srgbClr val="FFFFFF"/>
                  </a:solidFill>
                  <a:latin typeface="Times New Roman"/>
                  <a:ea typeface="Times New Roman"/>
                  <a:cs typeface="Times New Roman"/>
                  <a:sym typeface="Times New Roman"/>
                </a:rPr>
                <a:t>02</a:t>
              </a:r>
              <a:endParaRPr sz="1600">
                <a:solidFill>
                  <a:srgbClr val="FFFFFF"/>
                </a:solidFill>
                <a:latin typeface="Times New Roman"/>
                <a:ea typeface="Times New Roman"/>
                <a:cs typeface="Times New Roman"/>
                <a:sym typeface="Times New Roman"/>
              </a:endParaRPr>
            </a:p>
          </p:txBody>
        </p:sp>
        <p:sp>
          <p:nvSpPr>
            <p:cNvPr id="151" name="Google Shape;151;g1a5df192947_1_8"/>
            <p:cNvSpPr/>
            <p:nvPr/>
          </p:nvSpPr>
          <p:spPr>
            <a:xfrm>
              <a:off x="4387850" y="2323750"/>
              <a:ext cx="2971200" cy="642300"/>
            </a:xfrm>
            <a:prstGeom prst="rect">
              <a:avLst/>
            </a:prstGeom>
            <a:noFill/>
            <a:ln>
              <a:noFill/>
            </a:ln>
          </p:spPr>
          <p:txBody>
            <a:bodyPr anchorCtr="0" anchor="ctr" bIns="121900" lIns="121900" spcFirstLastPara="1" rIns="121900" wrap="square" tIns="121900">
              <a:noAutofit/>
            </a:bodyPr>
            <a:lstStyle/>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As an experimenter, I want to provide a chapter text and obtain summarized version of the chapter.</a:t>
              </a:r>
              <a:endParaRPr sz="1600">
                <a:solidFill>
                  <a:srgbClr val="A72A1E"/>
                </a:solidFill>
                <a:latin typeface="Times New Roman"/>
                <a:ea typeface="Times New Roman"/>
                <a:cs typeface="Times New Roman"/>
                <a:sym typeface="Times New Roman"/>
              </a:endParaRPr>
            </a:p>
          </p:txBody>
        </p:sp>
      </p:grpSp>
      <p:grpSp>
        <p:nvGrpSpPr>
          <p:cNvPr id="152" name="Google Shape;152;g1a5df192947_1_8"/>
          <p:cNvGrpSpPr/>
          <p:nvPr/>
        </p:nvGrpSpPr>
        <p:grpSpPr>
          <a:xfrm>
            <a:off x="1415919" y="1835612"/>
            <a:ext cx="9359979" cy="1053281"/>
            <a:chOff x="1593000" y="2322568"/>
            <a:chExt cx="5957975" cy="643500"/>
          </a:xfrm>
        </p:grpSpPr>
        <p:sp>
          <p:nvSpPr>
            <p:cNvPr id="153" name="Google Shape;153;g1a5df192947_1_8"/>
            <p:cNvSpPr/>
            <p:nvPr/>
          </p:nvSpPr>
          <p:spPr>
            <a:xfrm>
              <a:off x="3728375" y="2322568"/>
              <a:ext cx="3822600" cy="643500"/>
            </a:xfrm>
            <a:prstGeom prst="rect">
              <a:avLst/>
            </a:prstGeom>
            <a:solidFill>
              <a:srgbClr val="EEEEE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54" name="Google Shape;154;g1a5df192947_1_8"/>
            <p:cNvSpPr/>
            <p:nvPr/>
          </p:nvSpPr>
          <p:spPr>
            <a:xfrm flipH="1">
              <a:off x="2283025" y="2322575"/>
              <a:ext cx="1844400" cy="642600"/>
            </a:xfrm>
            <a:prstGeom prst="rect">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55" name="Google Shape;155;g1a5df192947_1_8"/>
            <p:cNvSpPr/>
            <p:nvPr/>
          </p:nvSpPr>
          <p:spPr>
            <a:xfrm rot="-5400000">
              <a:off x="3501574" y="1934671"/>
              <a:ext cx="643356" cy="1419149"/>
            </a:xfrm>
            <a:prstGeom prst="flowChartOffpageConnector">
              <a:avLst/>
            </a:prstGeom>
            <a:solidFill>
              <a:srgbClr val="A72A1E"/>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56" name="Google Shape;156;g1a5df192947_1_8"/>
            <p:cNvSpPr/>
            <p:nvPr/>
          </p:nvSpPr>
          <p:spPr>
            <a:xfrm>
              <a:off x="2342625" y="2399951"/>
              <a:ext cx="1940700" cy="495900"/>
            </a:xfrm>
            <a:prstGeom prst="rect">
              <a:avLst/>
            </a:prstGeom>
            <a:noFill/>
            <a:ln>
              <a:noFill/>
            </a:ln>
          </p:spPr>
          <p:txBody>
            <a:bodyPr anchorCtr="0" anchor="ctr" bIns="121900" lIns="121900" spcFirstLastPara="1" rIns="121900" wrap="square" tIns="121900">
              <a:noAutofit/>
            </a:bodyPr>
            <a:lstStyle/>
            <a:p>
              <a:pPr indent="0" lvl="0" marL="0" rtl="0" algn="l">
                <a:lnSpc>
                  <a:spcPct val="115000"/>
                </a:lnSpc>
                <a:spcBef>
                  <a:spcPts val="0"/>
                </a:spcBef>
                <a:spcAft>
                  <a:spcPts val="0"/>
                </a:spcAft>
                <a:buNone/>
              </a:pPr>
              <a:r>
                <a:rPr lang="en-US" sz="1600">
                  <a:solidFill>
                    <a:schemeClr val="lt1"/>
                  </a:solidFill>
                  <a:latin typeface="Times New Roman"/>
                  <a:ea typeface="Times New Roman"/>
                  <a:cs typeface="Times New Roman"/>
                  <a:sym typeface="Times New Roman"/>
                </a:rPr>
                <a:t>USER STORY 1</a:t>
              </a:r>
              <a:endParaRPr sz="1600">
                <a:solidFill>
                  <a:srgbClr val="FFFFFF"/>
                </a:solidFill>
                <a:latin typeface="Times New Roman"/>
                <a:ea typeface="Times New Roman"/>
                <a:cs typeface="Times New Roman"/>
                <a:sym typeface="Times New Roman"/>
              </a:endParaRPr>
            </a:p>
          </p:txBody>
        </p:sp>
        <p:sp>
          <p:nvSpPr>
            <p:cNvPr id="157" name="Google Shape;157;g1a5df192947_1_8"/>
            <p:cNvSpPr/>
            <p:nvPr/>
          </p:nvSpPr>
          <p:spPr>
            <a:xfrm>
              <a:off x="1593000" y="2322568"/>
              <a:ext cx="690000" cy="642300"/>
            </a:xfrm>
            <a:prstGeom prst="rect">
              <a:avLst/>
            </a:prstGeom>
            <a:solidFill>
              <a:srgbClr val="B02C20"/>
            </a:solidFill>
            <a:ln>
              <a:noFill/>
            </a:ln>
            <a:effectLst>
              <a:outerShdw blurRad="71438" rotWithShape="0" algn="bl" dir="2700000" dist="28575">
                <a:srgbClr val="000000">
                  <a:alpha val="17000"/>
                </a:srgbClr>
              </a:outerShdw>
            </a:effectLst>
          </p:spPr>
          <p:txBody>
            <a:bodyPr anchorCtr="0" anchor="ctr" bIns="121900" lIns="121900" spcFirstLastPara="1" rIns="121900" wrap="square" tIns="121900">
              <a:noAutofit/>
            </a:bodyPr>
            <a:lstStyle/>
            <a:p>
              <a:pPr indent="0" lvl="0" marL="0" rtl="0" algn="l">
                <a:spcBef>
                  <a:spcPts val="0"/>
                </a:spcBef>
                <a:spcAft>
                  <a:spcPts val="0"/>
                </a:spcAft>
                <a:buNone/>
              </a:pPr>
              <a:r>
                <a:t/>
              </a:r>
              <a:endParaRPr sz="1600">
                <a:latin typeface="Times New Roman"/>
                <a:ea typeface="Times New Roman"/>
                <a:cs typeface="Times New Roman"/>
                <a:sym typeface="Times New Roman"/>
              </a:endParaRPr>
            </a:p>
          </p:txBody>
        </p:sp>
        <p:sp>
          <p:nvSpPr>
            <p:cNvPr id="158" name="Google Shape;158;g1a5df192947_1_8"/>
            <p:cNvSpPr/>
            <p:nvPr/>
          </p:nvSpPr>
          <p:spPr>
            <a:xfrm>
              <a:off x="1593000" y="2322575"/>
              <a:ext cx="690000" cy="642600"/>
            </a:xfrm>
            <a:prstGeom prst="rect">
              <a:avLst/>
            </a:prstGeom>
            <a:solidFill>
              <a:srgbClr val="BE2F2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600">
                  <a:solidFill>
                    <a:srgbClr val="FFFFFF"/>
                  </a:solidFill>
                  <a:latin typeface="Times New Roman"/>
                  <a:ea typeface="Times New Roman"/>
                  <a:cs typeface="Times New Roman"/>
                  <a:sym typeface="Times New Roman"/>
                </a:rPr>
                <a:t>01</a:t>
              </a:r>
              <a:endParaRPr sz="1600">
                <a:solidFill>
                  <a:srgbClr val="FFFFFF"/>
                </a:solidFill>
                <a:latin typeface="Times New Roman"/>
                <a:ea typeface="Times New Roman"/>
                <a:cs typeface="Times New Roman"/>
                <a:sym typeface="Times New Roman"/>
              </a:endParaRPr>
            </a:p>
          </p:txBody>
        </p:sp>
        <p:sp>
          <p:nvSpPr>
            <p:cNvPr id="159" name="Google Shape;159;g1a5df192947_1_8"/>
            <p:cNvSpPr/>
            <p:nvPr/>
          </p:nvSpPr>
          <p:spPr>
            <a:xfrm>
              <a:off x="4387850" y="2323750"/>
              <a:ext cx="2971200" cy="642300"/>
            </a:xfrm>
            <a:prstGeom prst="rect">
              <a:avLst/>
            </a:prstGeom>
            <a:noFill/>
            <a:ln>
              <a:noFill/>
            </a:ln>
          </p:spPr>
          <p:txBody>
            <a:bodyPr anchorCtr="0" anchor="ctr" bIns="121900" lIns="121900" spcFirstLastPara="1" rIns="121900" wrap="square" tIns="121900">
              <a:noAutofit/>
            </a:bodyPr>
            <a:lstStyle/>
            <a:p>
              <a:pPr indent="-406400" lvl="0" marL="609600" rtl="0" algn="l">
                <a:lnSpc>
                  <a:spcPct val="115000"/>
                </a:lnSpc>
                <a:spcBef>
                  <a:spcPts val="0"/>
                </a:spcBef>
                <a:spcAft>
                  <a:spcPts val="0"/>
                </a:spcAft>
                <a:buClr>
                  <a:srgbClr val="A72A1E"/>
                </a:buClr>
                <a:buSzPts val="1600"/>
                <a:buFont typeface="Times New Roman"/>
                <a:buChar char="●"/>
              </a:pPr>
              <a:r>
                <a:rPr lang="en-US" sz="1600">
                  <a:solidFill>
                    <a:srgbClr val="A72A1E"/>
                  </a:solidFill>
                  <a:latin typeface="Times New Roman"/>
                  <a:ea typeface="Times New Roman"/>
                  <a:cs typeface="Times New Roman"/>
                  <a:sym typeface="Times New Roman"/>
                </a:rPr>
                <a:t>As an experimenter, I want to segment the ETD into chapters. The entire ETD PDF is the input and the generated chapter PDFs are the output.</a:t>
              </a:r>
              <a:endParaRPr sz="1600">
                <a:solidFill>
                  <a:srgbClr val="A72A1E"/>
                </a:solidFill>
                <a:latin typeface="Times New Roman"/>
                <a:ea typeface="Times New Roman"/>
                <a:cs typeface="Times New Roman"/>
                <a:sym typeface="Times New Roman"/>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g1a699a8b8b8_3_1012"/>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USER INTERFACE</a:t>
            </a:r>
            <a:endParaRPr sz="3300">
              <a:latin typeface="Times New Roman"/>
              <a:ea typeface="Times New Roman"/>
              <a:cs typeface="Times New Roman"/>
              <a:sym typeface="Times New Roman"/>
            </a:endParaRPr>
          </a:p>
        </p:txBody>
      </p:sp>
      <p:pic>
        <p:nvPicPr>
          <p:cNvPr id="391" name="Google Shape;391;g1a699a8b8b8_3_1012"/>
          <p:cNvPicPr preferRelativeResize="0"/>
          <p:nvPr/>
        </p:nvPicPr>
        <p:blipFill>
          <a:blip r:embed="rId3">
            <a:alphaModFix/>
          </a:blip>
          <a:stretch>
            <a:fillRect/>
          </a:stretch>
        </p:blipFill>
        <p:spPr>
          <a:xfrm>
            <a:off x="1192738" y="2189238"/>
            <a:ext cx="9806528" cy="3733138"/>
          </a:xfrm>
          <a:prstGeom prst="rect">
            <a:avLst/>
          </a:prstGeom>
          <a:noFill/>
          <a:ln>
            <a:noFill/>
          </a:ln>
        </p:spPr>
      </p:pic>
      <p:pic>
        <p:nvPicPr>
          <p:cNvPr id="392" name="Google Shape;392;g1a699a8b8b8_3_1012"/>
          <p:cNvPicPr preferRelativeResize="0"/>
          <p:nvPr/>
        </p:nvPicPr>
        <p:blipFill>
          <a:blip r:embed="rId4">
            <a:alphaModFix/>
          </a:blip>
          <a:stretch>
            <a:fillRect/>
          </a:stretch>
        </p:blipFill>
        <p:spPr>
          <a:xfrm>
            <a:off x="66500" y="1381551"/>
            <a:ext cx="12191998" cy="5476448"/>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g1bc656336a6_0_0"/>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DEMONSTRATION</a:t>
            </a:r>
            <a:r>
              <a:rPr lang="en-US" sz="4200">
                <a:solidFill>
                  <a:schemeClr val="dk1"/>
                </a:solidFill>
                <a:latin typeface="Times New Roman"/>
                <a:ea typeface="Times New Roman"/>
                <a:cs typeface="Times New Roman"/>
                <a:sym typeface="Times New Roman"/>
              </a:rPr>
              <a:t> VIDEOS</a:t>
            </a:r>
            <a:endParaRPr sz="3300">
              <a:latin typeface="Times New Roman"/>
              <a:ea typeface="Times New Roman"/>
              <a:cs typeface="Times New Roman"/>
              <a:sym typeface="Times New Roman"/>
            </a:endParaRPr>
          </a:p>
        </p:txBody>
      </p:sp>
      <p:sp>
        <p:nvSpPr>
          <p:cNvPr id="398" name="Google Shape;398;g1bc656336a6_0_0"/>
          <p:cNvSpPr txBox="1"/>
          <p:nvPr/>
        </p:nvSpPr>
        <p:spPr>
          <a:xfrm>
            <a:off x="259550" y="1861550"/>
            <a:ext cx="10982100" cy="954300"/>
          </a:xfrm>
          <a:prstGeom prst="rect">
            <a:avLst/>
          </a:prstGeom>
          <a:noFill/>
          <a:ln>
            <a:noFill/>
          </a:ln>
        </p:spPr>
        <p:txBody>
          <a:bodyPr anchorCtr="0" anchor="t" bIns="91425" lIns="91425" spcFirstLastPara="1" rIns="91425" wrap="square" tIns="91425">
            <a:spAutoFit/>
          </a:bodyPr>
          <a:lstStyle/>
          <a:p>
            <a:pPr indent="-355600" lvl="0" marL="914400" rtl="0" algn="l">
              <a:lnSpc>
                <a:spcPct val="150000"/>
              </a:lnSpc>
              <a:spcBef>
                <a:spcPts val="1000"/>
              </a:spcBef>
              <a:spcAft>
                <a:spcPts val="0"/>
              </a:spcAft>
              <a:buClr>
                <a:schemeClr val="dk1"/>
              </a:buClr>
              <a:buSzPts val="2000"/>
              <a:buFont typeface="Times New Roman"/>
              <a:buChar char="●"/>
            </a:pPr>
            <a:r>
              <a:rPr lang="en-US" sz="2000">
                <a:latin typeface="Times New Roman"/>
                <a:ea typeface="Times New Roman"/>
                <a:cs typeface="Times New Roman"/>
                <a:sym typeface="Times New Roman"/>
              </a:rPr>
              <a:t>File team4_documentView_demo.mp4 - Document View Page of User Interface Demo Video</a:t>
            </a:r>
            <a:endParaRPr sz="2000">
              <a:latin typeface="Times New Roman"/>
              <a:ea typeface="Times New Roman"/>
              <a:cs typeface="Times New Roman"/>
              <a:sym typeface="Times New Roman"/>
            </a:endParaRPr>
          </a:p>
          <a:p>
            <a:pPr indent="-355600" lvl="0" marL="914400" rtl="0" algn="l">
              <a:lnSpc>
                <a:spcPct val="150000"/>
              </a:lnSpc>
              <a:spcBef>
                <a:spcPts val="0"/>
              </a:spcBef>
              <a:spcAft>
                <a:spcPts val="0"/>
              </a:spcAft>
              <a:buClr>
                <a:schemeClr val="dk1"/>
              </a:buClr>
              <a:buSzPts val="2000"/>
              <a:buFont typeface="Times New Roman"/>
              <a:buChar char="●"/>
            </a:pPr>
            <a:r>
              <a:rPr lang="en-US" sz="2000">
                <a:latin typeface="Times New Roman"/>
                <a:ea typeface="Times New Roman"/>
                <a:cs typeface="Times New Roman"/>
                <a:sym typeface="Times New Roman"/>
              </a:rPr>
              <a:t>File team4_experimenter_demo.mp4 - Experimenter Page User Interface Demo Video</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02" name="Shape 402"/>
        <p:cNvGrpSpPr/>
        <p:nvPr/>
      </p:nvGrpSpPr>
      <p:grpSpPr>
        <a:xfrm>
          <a:off x="0" y="0"/>
          <a:ext cx="0" cy="0"/>
          <a:chOff x="0" y="0"/>
          <a:chExt cx="0" cy="0"/>
        </a:xfrm>
      </p:grpSpPr>
      <p:sp>
        <p:nvSpPr>
          <p:cNvPr id="403" name="Google Shape;403;g1a5df192947_1_186"/>
          <p:cNvSpPr txBox="1"/>
          <p:nvPr>
            <p:ph idx="4294967295" type="title"/>
          </p:nvPr>
        </p:nvSpPr>
        <p:spPr>
          <a:xfrm>
            <a:off x="3021078" y="2929128"/>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latin typeface="Times New Roman"/>
                <a:ea typeface="Times New Roman"/>
                <a:cs typeface="Times New Roman"/>
                <a:sym typeface="Times New Roman"/>
              </a:rPr>
              <a:t>FINAL DELIVERABLES</a:t>
            </a:r>
            <a:endParaRPr sz="4400">
              <a:solidFill>
                <a:srgbClr val="F2F2F2"/>
              </a:solidFill>
              <a:latin typeface="Times New Roman"/>
              <a:ea typeface="Times New Roman"/>
              <a:cs typeface="Times New Roman"/>
              <a:sym typeface="Times New Roman"/>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g1a5df192947_1_139"/>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FINAL DELIVERABLES</a:t>
            </a:r>
            <a:endParaRPr sz="3300">
              <a:latin typeface="Times New Roman"/>
              <a:ea typeface="Times New Roman"/>
              <a:cs typeface="Times New Roman"/>
              <a:sym typeface="Times New Roman"/>
            </a:endParaRPr>
          </a:p>
        </p:txBody>
      </p:sp>
      <p:sp>
        <p:nvSpPr>
          <p:cNvPr id="409" name="Google Shape;409;g1a5df192947_1_139"/>
          <p:cNvSpPr txBox="1"/>
          <p:nvPr>
            <p:ph idx="1" type="body"/>
          </p:nvPr>
        </p:nvSpPr>
        <p:spPr>
          <a:xfrm>
            <a:off x="288350" y="1318650"/>
            <a:ext cx="11237100" cy="54888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t/>
            </a:r>
            <a:endParaRPr sz="2000">
              <a:latin typeface="Times New Roman"/>
              <a:ea typeface="Times New Roman"/>
              <a:cs typeface="Times New Roman"/>
              <a:sym typeface="Times New Roman"/>
            </a:endParaRPr>
          </a:p>
          <a:p>
            <a:pPr indent="0" lvl="0" marL="0" rtl="0" algn="l">
              <a:spcBef>
                <a:spcPts val="1000"/>
              </a:spcBef>
              <a:spcAft>
                <a:spcPts val="0"/>
              </a:spcAft>
              <a:buNone/>
            </a:pPr>
            <a:r>
              <a:t/>
            </a:r>
            <a:endParaRPr sz="2000">
              <a:latin typeface="Times New Roman"/>
              <a:ea typeface="Times New Roman"/>
              <a:cs typeface="Times New Roman"/>
              <a:sym typeface="Times New Roman"/>
            </a:endParaRPr>
          </a:p>
        </p:txBody>
      </p:sp>
      <p:graphicFrame>
        <p:nvGraphicFramePr>
          <p:cNvPr id="410" name="Google Shape;410;g1a5df192947_1_139"/>
          <p:cNvGraphicFramePr/>
          <p:nvPr/>
        </p:nvGraphicFramePr>
        <p:xfrm>
          <a:off x="952500" y="2476500"/>
          <a:ext cx="3000000" cy="3000000"/>
        </p:xfrm>
        <a:graphic>
          <a:graphicData uri="http://schemas.openxmlformats.org/drawingml/2006/table">
            <a:tbl>
              <a:tblPr>
                <a:noFill/>
                <a:tableStyleId>{134F2A44-F4E0-4503-B87C-4B4EBA261EA6}</a:tableStyleId>
              </a:tblPr>
              <a:tblGrid>
                <a:gridCol w="3429000"/>
                <a:gridCol w="3429000"/>
                <a:gridCol w="3429000"/>
              </a:tblGrid>
              <a:tr h="381000">
                <a:tc>
                  <a:txBody>
                    <a:bodyPr/>
                    <a:lstStyle/>
                    <a:p>
                      <a:pPr indent="0" lvl="0" marL="0" rtl="0" algn="l">
                        <a:spcBef>
                          <a:spcPts val="0"/>
                        </a:spcBef>
                        <a:spcAft>
                          <a:spcPts val="0"/>
                        </a:spcAft>
                        <a:buNone/>
                      </a:pPr>
                      <a:r>
                        <a:rPr b="1" lang="en-US" sz="2000">
                          <a:latin typeface="Times New Roman"/>
                          <a:ea typeface="Times New Roman"/>
                          <a:cs typeface="Times New Roman"/>
                          <a:sym typeface="Times New Roman"/>
                        </a:rPr>
                        <a:t>Deliverable</a:t>
                      </a:r>
                      <a:endParaRPr b="1"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b="1" lang="en-US" sz="2000">
                          <a:latin typeface="Times New Roman"/>
                          <a:ea typeface="Times New Roman"/>
                          <a:cs typeface="Times New Roman"/>
                          <a:sym typeface="Times New Roman"/>
                        </a:rPr>
                        <a:t>File System/ DB</a:t>
                      </a:r>
                      <a:endParaRPr b="1" sz="20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b="1" lang="en-US" sz="2000">
                          <a:latin typeface="Times New Roman"/>
                          <a:ea typeface="Times New Roman"/>
                          <a:cs typeface="Times New Roman"/>
                          <a:sym typeface="Times New Roman"/>
                        </a:rPr>
                        <a:t>Can be Retrieved by</a:t>
                      </a:r>
                      <a:endParaRPr b="1" sz="2000">
                        <a:latin typeface="Times New Roman"/>
                        <a:ea typeface="Times New Roman"/>
                        <a:cs typeface="Times New Roman"/>
                        <a:sym typeface="Times New Roman"/>
                      </a:endParaRPr>
                    </a:p>
                  </a:txBody>
                  <a:tcPr marT="91425" marB="91425" marR="91425" marL="91425"/>
                </a:tc>
              </a:tr>
              <a:tr h="381000">
                <a:tc>
                  <a:txBody>
                    <a:bodyPr/>
                    <a:lstStyle/>
                    <a:p>
                      <a:pPr indent="0" lvl="0" marL="0" rtl="0" algn="l">
                        <a:spcBef>
                          <a:spcPts val="0"/>
                        </a:spcBef>
                        <a:spcAft>
                          <a:spcPts val="0"/>
                        </a:spcAft>
                        <a:buNone/>
                      </a:pPr>
                      <a:r>
                        <a:rPr lang="en-US" sz="1700">
                          <a:latin typeface="Times New Roman"/>
                          <a:ea typeface="Times New Roman"/>
                          <a:cs typeface="Times New Roman"/>
                          <a:sym typeface="Times New Roman"/>
                        </a:rPr>
                        <a:t>Segmentation</a:t>
                      </a:r>
                      <a:endParaRPr sz="17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1700">
                          <a:latin typeface="Times New Roman"/>
                          <a:ea typeface="Times New Roman"/>
                          <a:cs typeface="Times New Roman"/>
                          <a:sym typeface="Times New Roman"/>
                        </a:rPr>
                        <a:t>File System </a:t>
                      </a:r>
                      <a:endParaRPr sz="17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https://team-1-flask.discovery.cs.vt.edu/v1/etds/&lt;etd-id&gt;/objects?type=chapter</a:t>
                      </a:r>
                      <a:endParaRPr sz="1500">
                        <a:latin typeface="Times New Roman"/>
                        <a:ea typeface="Times New Roman"/>
                        <a:cs typeface="Times New Roman"/>
                        <a:sym typeface="Times New Roman"/>
                      </a:endParaRPr>
                    </a:p>
                  </a:txBody>
                  <a:tcPr marT="91425" marB="91425" marR="91425" marL="91425"/>
                </a:tc>
              </a:tr>
              <a:tr h="381000">
                <a:tc>
                  <a:txBody>
                    <a:bodyPr/>
                    <a:lstStyle/>
                    <a:p>
                      <a:pPr indent="0" lvl="0" marL="0" rtl="0" algn="l">
                        <a:spcBef>
                          <a:spcPts val="0"/>
                        </a:spcBef>
                        <a:spcAft>
                          <a:spcPts val="0"/>
                        </a:spcAft>
                        <a:buNone/>
                      </a:pPr>
                      <a:r>
                        <a:rPr lang="en-US" sz="1700">
                          <a:latin typeface="Times New Roman"/>
                          <a:ea typeface="Times New Roman"/>
                          <a:cs typeface="Times New Roman"/>
                          <a:sym typeface="Times New Roman"/>
                        </a:rPr>
                        <a:t>Cleaned Chapter Text</a:t>
                      </a:r>
                      <a:endParaRPr sz="17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1700">
                          <a:latin typeface="Times New Roman"/>
                          <a:ea typeface="Times New Roman"/>
                          <a:cs typeface="Times New Roman"/>
                          <a:sym typeface="Times New Roman"/>
                        </a:rPr>
                        <a:t>File System</a:t>
                      </a:r>
                      <a:endParaRPr sz="17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1500">
                          <a:latin typeface="Times New Roman"/>
                          <a:ea typeface="Times New Roman"/>
                          <a:cs typeface="Times New Roman"/>
                          <a:sym typeface="Times New Roman"/>
                        </a:rPr>
                        <a:t>https://team-1-flask.discovery.cs.vt.edu/v1/etds/&lt;etd-id&gt;/objects?type=cleaned_text</a:t>
                      </a:r>
                      <a:endParaRPr sz="1500"/>
                    </a:p>
                  </a:txBody>
                  <a:tcPr marT="91425" marB="91425" marR="91425" marL="91425"/>
                </a:tc>
              </a:tr>
              <a:tr h="381000">
                <a:tc>
                  <a:txBody>
                    <a:bodyPr/>
                    <a:lstStyle/>
                    <a:p>
                      <a:pPr indent="0" lvl="0" marL="0" rtl="0" algn="l">
                        <a:spcBef>
                          <a:spcPts val="0"/>
                        </a:spcBef>
                        <a:spcAft>
                          <a:spcPts val="0"/>
                        </a:spcAft>
                        <a:buNone/>
                      </a:pPr>
                      <a:r>
                        <a:rPr lang="en-US" sz="1700">
                          <a:latin typeface="Times New Roman"/>
                          <a:ea typeface="Times New Roman"/>
                          <a:cs typeface="Times New Roman"/>
                          <a:sym typeface="Times New Roman"/>
                        </a:rPr>
                        <a:t>Summarization</a:t>
                      </a:r>
                      <a:endParaRPr sz="17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1700">
                          <a:latin typeface="Times New Roman"/>
                          <a:ea typeface="Times New Roman"/>
                          <a:cs typeface="Times New Roman"/>
                          <a:sym typeface="Times New Roman"/>
                        </a:rPr>
                        <a:t>DB</a:t>
                      </a:r>
                      <a:endParaRPr sz="17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1500" u="sng">
                          <a:solidFill>
                            <a:schemeClr val="hlink"/>
                          </a:solidFill>
                          <a:latin typeface="Times New Roman"/>
                          <a:ea typeface="Times New Roman"/>
                          <a:cs typeface="Times New Roman"/>
                          <a:sym typeface="Times New Roman"/>
                          <a:hlinkClick r:id="rId3"/>
                        </a:rPr>
                        <a:t>https://team-1-flask.discovery.cs.vt.edu/v1/etds/</a:t>
                      </a:r>
                      <a:r>
                        <a:rPr lang="en-US" sz="1500">
                          <a:latin typeface="Times New Roman"/>
                          <a:ea typeface="Times New Roman"/>
                          <a:cs typeface="Times New Roman"/>
                          <a:sym typeface="Times New Roman"/>
                        </a:rPr>
                        <a:t>&lt;etd-id&gt;/objects?type=cleaned_text </a:t>
                      </a:r>
                      <a:endParaRPr sz="1500"/>
                    </a:p>
                  </a:txBody>
                  <a:tcPr marT="91425" marB="91425" marR="91425" marL="91425"/>
                </a:tc>
              </a:tr>
              <a:tr h="381000">
                <a:tc>
                  <a:txBody>
                    <a:bodyPr/>
                    <a:lstStyle/>
                    <a:p>
                      <a:pPr indent="0" lvl="0" marL="0" rtl="0" algn="l">
                        <a:spcBef>
                          <a:spcPts val="0"/>
                        </a:spcBef>
                        <a:spcAft>
                          <a:spcPts val="0"/>
                        </a:spcAft>
                        <a:buNone/>
                      </a:pPr>
                      <a:r>
                        <a:rPr lang="en-US" sz="1700">
                          <a:latin typeface="Times New Roman"/>
                          <a:ea typeface="Times New Roman"/>
                          <a:cs typeface="Times New Roman"/>
                          <a:sym typeface="Times New Roman"/>
                        </a:rPr>
                        <a:t>Classification</a:t>
                      </a:r>
                      <a:endParaRPr sz="17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1700">
                          <a:latin typeface="Times New Roman"/>
                          <a:ea typeface="Times New Roman"/>
                          <a:cs typeface="Times New Roman"/>
                          <a:sym typeface="Times New Roman"/>
                        </a:rPr>
                        <a:t>DB</a:t>
                      </a:r>
                      <a:endParaRPr sz="17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1500" u="sng">
                          <a:solidFill>
                            <a:schemeClr val="hlink"/>
                          </a:solidFill>
                          <a:latin typeface="Times New Roman"/>
                          <a:ea typeface="Times New Roman"/>
                          <a:cs typeface="Times New Roman"/>
                          <a:sym typeface="Times New Roman"/>
                          <a:hlinkClick r:id="rId4"/>
                        </a:rPr>
                        <a:t>https://team-1-flask.discovery.cs.vt.edu/v1/etds/</a:t>
                      </a:r>
                      <a:r>
                        <a:rPr lang="en-US" sz="1500">
                          <a:latin typeface="Times New Roman"/>
                          <a:ea typeface="Times New Roman"/>
                          <a:cs typeface="Times New Roman"/>
                          <a:sym typeface="Times New Roman"/>
                        </a:rPr>
                        <a:t>&lt;etd-id&gt;/objects?type=cleaned_text </a:t>
                      </a:r>
                      <a:endParaRPr sz="1500"/>
                    </a:p>
                  </a:txBody>
                  <a:tcPr marT="91425" marB="91425" marR="91425" marL="91425"/>
                </a:tc>
              </a:tr>
              <a:tr h="381000">
                <a:tc>
                  <a:txBody>
                    <a:bodyPr/>
                    <a:lstStyle/>
                    <a:p>
                      <a:pPr indent="0" lvl="0" marL="0" rtl="0" algn="l">
                        <a:spcBef>
                          <a:spcPts val="0"/>
                        </a:spcBef>
                        <a:spcAft>
                          <a:spcPts val="0"/>
                        </a:spcAft>
                        <a:buNone/>
                      </a:pPr>
                      <a:r>
                        <a:rPr lang="en-US" sz="1700">
                          <a:latin typeface="Times New Roman"/>
                          <a:ea typeface="Times New Roman"/>
                          <a:cs typeface="Times New Roman"/>
                          <a:sym typeface="Times New Roman"/>
                        </a:rPr>
                        <a:t>UI Integrating all the subsystems mentioned </a:t>
                      </a:r>
                      <a:endParaRPr sz="17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sz="1700">
                          <a:latin typeface="Times New Roman"/>
                          <a:ea typeface="Times New Roman"/>
                          <a:cs typeface="Times New Roman"/>
                          <a:sym typeface="Times New Roman"/>
                        </a:rPr>
                        <a:t>-</a:t>
                      </a:r>
                      <a:endParaRPr sz="1700">
                        <a:latin typeface="Times New Roman"/>
                        <a:ea typeface="Times New Roman"/>
                        <a:cs typeface="Times New Roman"/>
                        <a:sym typeface="Times New Roman"/>
                      </a:endParaRPr>
                    </a:p>
                  </a:txBody>
                  <a:tcPr marT="91425" marB="91425" marR="91425" marL="91425"/>
                </a:tc>
                <a:tc>
                  <a:txBody>
                    <a:bodyPr/>
                    <a:lstStyle/>
                    <a:p>
                      <a:pPr indent="0" lvl="0" marL="0" rtl="0" algn="l">
                        <a:spcBef>
                          <a:spcPts val="0"/>
                        </a:spcBef>
                        <a:spcAft>
                          <a:spcPts val="0"/>
                        </a:spcAft>
                        <a:buNone/>
                      </a:pPr>
                      <a:r>
                        <a:rPr lang="en-US"/>
                        <a:t>-</a:t>
                      </a:r>
                      <a:endParaRPr/>
                    </a:p>
                  </a:txBody>
                  <a:tcPr marT="91425" marB="91425" marR="91425" marL="91425"/>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g1a67af27929_1_17"/>
          <p:cNvSpPr txBox="1"/>
          <p:nvPr>
            <p:ph type="title"/>
          </p:nvPr>
        </p:nvSpPr>
        <p:spPr>
          <a:xfrm>
            <a:off x="66500" y="68925"/>
            <a:ext cx="90444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FINAL DELIVERABLES</a:t>
            </a:r>
            <a:endParaRPr sz="3300">
              <a:latin typeface="Times New Roman"/>
              <a:ea typeface="Times New Roman"/>
              <a:cs typeface="Times New Roman"/>
              <a:sym typeface="Times New Roman"/>
            </a:endParaRPr>
          </a:p>
        </p:txBody>
      </p:sp>
      <p:sp>
        <p:nvSpPr>
          <p:cNvPr id="416" name="Google Shape;416;g1a67af27929_1_17"/>
          <p:cNvSpPr txBox="1"/>
          <p:nvPr>
            <p:ph idx="1" type="body"/>
          </p:nvPr>
        </p:nvSpPr>
        <p:spPr>
          <a:xfrm>
            <a:off x="383625" y="1296500"/>
            <a:ext cx="11237100" cy="54888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t/>
            </a:r>
            <a:endParaRPr sz="2000">
              <a:latin typeface="Times New Roman"/>
              <a:ea typeface="Times New Roman"/>
              <a:cs typeface="Times New Roman"/>
              <a:sym typeface="Times New Roman"/>
            </a:endParaRPr>
          </a:p>
          <a:p>
            <a:pPr indent="0" lvl="0" marL="0" rtl="0" algn="l">
              <a:spcBef>
                <a:spcPts val="1000"/>
              </a:spcBef>
              <a:spcAft>
                <a:spcPts val="0"/>
              </a:spcAft>
              <a:buNone/>
            </a:pPr>
            <a:r>
              <a:t/>
            </a:r>
            <a:endParaRPr sz="2000">
              <a:latin typeface="Times New Roman"/>
              <a:ea typeface="Times New Roman"/>
              <a:cs typeface="Times New Roman"/>
              <a:sym typeface="Times New Roman"/>
            </a:endParaRPr>
          </a:p>
        </p:txBody>
      </p:sp>
      <p:grpSp>
        <p:nvGrpSpPr>
          <p:cNvPr id="417" name="Google Shape;417;g1a67af27929_1_17"/>
          <p:cNvGrpSpPr/>
          <p:nvPr/>
        </p:nvGrpSpPr>
        <p:grpSpPr>
          <a:xfrm>
            <a:off x="4513729" y="1962289"/>
            <a:ext cx="2480144" cy="1936291"/>
            <a:chOff x="4526679" y="1650363"/>
            <a:chExt cx="2480144" cy="1936291"/>
          </a:xfrm>
        </p:grpSpPr>
        <p:sp>
          <p:nvSpPr>
            <p:cNvPr id="418" name="Google Shape;418;g1a67af27929_1_17"/>
            <p:cNvSpPr/>
            <p:nvPr/>
          </p:nvSpPr>
          <p:spPr>
            <a:xfrm>
              <a:off x="4849302" y="3079475"/>
              <a:ext cx="1958400" cy="133500"/>
            </a:xfrm>
            <a:prstGeom prst="rect">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19" name="Google Shape;419;g1a67af27929_1_17"/>
            <p:cNvGrpSpPr/>
            <p:nvPr/>
          </p:nvGrpSpPr>
          <p:grpSpPr>
            <a:xfrm>
              <a:off x="4526679" y="1650363"/>
              <a:ext cx="2480144" cy="1936291"/>
              <a:chOff x="4526679" y="1650363"/>
              <a:chExt cx="2480144" cy="1936291"/>
            </a:xfrm>
          </p:grpSpPr>
          <p:grpSp>
            <p:nvGrpSpPr>
              <p:cNvPr id="420" name="Google Shape;420;g1a67af27929_1_17"/>
              <p:cNvGrpSpPr/>
              <p:nvPr/>
            </p:nvGrpSpPr>
            <p:grpSpPr>
              <a:xfrm>
                <a:off x="4808316" y="2800065"/>
                <a:ext cx="92400" cy="411825"/>
                <a:chOff x="845575" y="2563700"/>
                <a:chExt cx="92400" cy="411825"/>
              </a:xfrm>
            </p:grpSpPr>
            <p:cxnSp>
              <p:nvCxnSpPr>
                <p:cNvPr id="421" name="Google Shape;421;g1a67af27929_1_17"/>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422" name="Google Shape;422;g1a67af27929_1_17"/>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23" name="Google Shape;423;g1a67af27929_1_17"/>
              <p:cNvSpPr txBox="1"/>
              <p:nvPr/>
            </p:nvSpPr>
            <p:spPr>
              <a:xfrm>
                <a:off x="4526679" y="3215253"/>
                <a:ext cx="6927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US" sz="1200">
                    <a:latin typeface="Roboto"/>
                    <a:ea typeface="Roboto"/>
                    <a:cs typeface="Roboto"/>
                    <a:sym typeface="Roboto"/>
                  </a:rPr>
                  <a:t>IR3</a:t>
                </a:r>
                <a:endParaRPr b="1" sz="1300">
                  <a:latin typeface="Roboto"/>
                  <a:ea typeface="Roboto"/>
                  <a:cs typeface="Roboto"/>
                  <a:sym typeface="Roboto"/>
                </a:endParaRPr>
              </a:p>
            </p:txBody>
          </p:sp>
          <p:sp>
            <p:nvSpPr>
              <p:cNvPr id="424" name="Google Shape;424;g1a67af27929_1_17"/>
              <p:cNvSpPr txBox="1"/>
              <p:nvPr/>
            </p:nvSpPr>
            <p:spPr>
              <a:xfrm>
                <a:off x="4753223" y="1650363"/>
                <a:ext cx="2253600" cy="9438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sz="1000" strike="sngStrike">
                    <a:latin typeface="Roboto"/>
                    <a:ea typeface="Roboto"/>
                    <a:cs typeface="Roboto"/>
                    <a:sym typeface="Roboto"/>
                  </a:rPr>
                  <a:t>Build Backend Flask app</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Finalize APIs</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Create required dataset</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Train and evaluate  models</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Containerize Service</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t/>
                </a:r>
                <a:endParaRPr b="1" sz="1000" strike="sngStrike">
                  <a:latin typeface="Roboto"/>
                  <a:ea typeface="Roboto"/>
                  <a:cs typeface="Roboto"/>
                  <a:sym typeface="Roboto"/>
                </a:endParaRPr>
              </a:p>
            </p:txBody>
          </p:sp>
        </p:grpSp>
      </p:grpSp>
      <p:grpSp>
        <p:nvGrpSpPr>
          <p:cNvPr id="425" name="Google Shape;425;g1a67af27929_1_17"/>
          <p:cNvGrpSpPr/>
          <p:nvPr/>
        </p:nvGrpSpPr>
        <p:grpSpPr>
          <a:xfrm>
            <a:off x="6422851" y="3014525"/>
            <a:ext cx="2799674" cy="2461950"/>
            <a:chOff x="6435801" y="2702599"/>
            <a:chExt cx="2799674" cy="2461950"/>
          </a:xfrm>
        </p:grpSpPr>
        <p:sp>
          <p:nvSpPr>
            <p:cNvPr id="426" name="Google Shape;426;g1a67af27929_1_17"/>
            <p:cNvSpPr/>
            <p:nvPr/>
          </p:nvSpPr>
          <p:spPr>
            <a:xfrm>
              <a:off x="6807650" y="3079474"/>
              <a:ext cx="21870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7" name="Google Shape;427;g1a67af27929_1_17"/>
            <p:cNvGrpSpPr/>
            <p:nvPr/>
          </p:nvGrpSpPr>
          <p:grpSpPr>
            <a:xfrm>
              <a:off x="6435801" y="2702599"/>
              <a:ext cx="2799674" cy="2461950"/>
              <a:chOff x="6435801" y="2702599"/>
              <a:chExt cx="2799674" cy="2461950"/>
            </a:xfrm>
          </p:grpSpPr>
          <p:grpSp>
            <p:nvGrpSpPr>
              <p:cNvPr id="428" name="Google Shape;428;g1a67af27929_1_17"/>
              <p:cNvGrpSpPr/>
              <p:nvPr/>
            </p:nvGrpSpPr>
            <p:grpSpPr>
              <a:xfrm rot="10800000">
                <a:off x="6760035" y="3079467"/>
                <a:ext cx="92400" cy="411825"/>
                <a:chOff x="2070100" y="2563700"/>
                <a:chExt cx="92400" cy="411825"/>
              </a:xfrm>
            </p:grpSpPr>
            <p:cxnSp>
              <p:nvCxnSpPr>
                <p:cNvPr id="429" name="Google Shape;429;g1a67af27929_1_17"/>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430" name="Google Shape;430;g1a67af27929_1_17"/>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31" name="Google Shape;431;g1a67af27929_1_17"/>
              <p:cNvSpPr txBox="1"/>
              <p:nvPr/>
            </p:nvSpPr>
            <p:spPr>
              <a:xfrm>
                <a:off x="6435801" y="2702599"/>
                <a:ext cx="1309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US" sz="1300">
                    <a:latin typeface="Roboto"/>
                    <a:ea typeface="Roboto"/>
                    <a:cs typeface="Roboto"/>
                    <a:sym typeface="Roboto"/>
                  </a:rPr>
                  <a:t>Final Report</a:t>
                </a:r>
                <a:endParaRPr b="1" sz="1300">
                  <a:latin typeface="Roboto"/>
                  <a:ea typeface="Roboto"/>
                  <a:cs typeface="Roboto"/>
                  <a:sym typeface="Roboto"/>
                </a:endParaRPr>
              </a:p>
            </p:txBody>
          </p:sp>
          <p:sp>
            <p:nvSpPr>
              <p:cNvPr id="432" name="Google Shape;432;g1a67af27929_1_17"/>
              <p:cNvSpPr txBox="1"/>
              <p:nvPr/>
            </p:nvSpPr>
            <p:spPr>
              <a:xfrm>
                <a:off x="6676775" y="3494449"/>
                <a:ext cx="2558700" cy="16701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sz="1000" strike="sngStrike">
                    <a:latin typeface="Roboto"/>
                    <a:ea typeface="Roboto"/>
                    <a:cs typeface="Roboto"/>
                    <a:sym typeface="Roboto"/>
                  </a:rPr>
                  <a:t>Extend the dataset</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API Implementation</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End-to-end final Integration</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Model Refinement </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Workflow Automation Support</a:t>
                </a:r>
                <a:endParaRPr b="1" sz="1000" strike="sngStrike">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p:txBody>
          </p:sp>
        </p:grpSp>
      </p:grpSp>
      <p:grpSp>
        <p:nvGrpSpPr>
          <p:cNvPr id="433" name="Google Shape;433;g1a67af27929_1_17"/>
          <p:cNvGrpSpPr/>
          <p:nvPr/>
        </p:nvGrpSpPr>
        <p:grpSpPr>
          <a:xfrm>
            <a:off x="483040" y="2162878"/>
            <a:ext cx="2558795" cy="1735606"/>
            <a:chOff x="495991" y="1857800"/>
            <a:chExt cx="2580731" cy="1728863"/>
          </a:xfrm>
        </p:grpSpPr>
        <p:sp>
          <p:nvSpPr>
            <p:cNvPr id="434" name="Google Shape;434;g1a67af27929_1_17"/>
            <p:cNvSpPr/>
            <p:nvPr/>
          </p:nvSpPr>
          <p:spPr>
            <a:xfrm>
              <a:off x="932600" y="3079475"/>
              <a:ext cx="1958400" cy="133500"/>
            </a:xfrm>
            <a:prstGeom prst="rect">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35" name="Google Shape;435;g1a67af27929_1_17"/>
            <p:cNvGrpSpPr/>
            <p:nvPr/>
          </p:nvGrpSpPr>
          <p:grpSpPr>
            <a:xfrm>
              <a:off x="495991" y="1857800"/>
              <a:ext cx="2580731" cy="1728863"/>
              <a:chOff x="495991" y="1857800"/>
              <a:chExt cx="2580731" cy="1728863"/>
            </a:xfrm>
          </p:grpSpPr>
          <p:sp>
            <p:nvSpPr>
              <p:cNvPr id="436" name="Google Shape;436;g1a67af27929_1_17"/>
              <p:cNvSpPr txBox="1"/>
              <p:nvPr/>
            </p:nvSpPr>
            <p:spPr>
              <a:xfrm>
                <a:off x="495991" y="3215263"/>
                <a:ext cx="8712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US" sz="1300">
                    <a:latin typeface="Roboto"/>
                    <a:ea typeface="Roboto"/>
                    <a:cs typeface="Roboto"/>
                    <a:sym typeface="Roboto"/>
                  </a:rPr>
                  <a:t>IR1</a:t>
                </a:r>
                <a:endParaRPr b="1" sz="1300">
                  <a:latin typeface="Roboto"/>
                  <a:ea typeface="Roboto"/>
                  <a:cs typeface="Roboto"/>
                  <a:sym typeface="Roboto"/>
                </a:endParaRPr>
              </a:p>
            </p:txBody>
          </p:sp>
          <p:grpSp>
            <p:nvGrpSpPr>
              <p:cNvPr id="437" name="Google Shape;437;g1a67af27929_1_17"/>
              <p:cNvGrpSpPr/>
              <p:nvPr/>
            </p:nvGrpSpPr>
            <p:grpSpPr>
              <a:xfrm>
                <a:off x="881025" y="2800065"/>
                <a:ext cx="92400" cy="411825"/>
                <a:chOff x="845575" y="2563700"/>
                <a:chExt cx="92400" cy="411825"/>
              </a:xfrm>
            </p:grpSpPr>
            <p:cxnSp>
              <p:nvCxnSpPr>
                <p:cNvPr id="438" name="Google Shape;438;g1a67af27929_1_17"/>
                <p:cNvCxnSpPr/>
                <p:nvPr/>
              </p:nvCxnSpPr>
              <p:spPr>
                <a:xfrm>
                  <a:off x="891775" y="2616125"/>
                  <a:ext cx="0" cy="359400"/>
                </a:xfrm>
                <a:prstGeom prst="straightConnector1">
                  <a:avLst/>
                </a:prstGeom>
                <a:noFill/>
                <a:ln cap="flat" cmpd="sng" w="9525">
                  <a:solidFill>
                    <a:srgbClr val="000000"/>
                  </a:solidFill>
                  <a:prstDash val="solid"/>
                  <a:round/>
                  <a:headEnd len="sm" w="sm" type="none"/>
                  <a:tailEnd len="sm" w="sm" type="none"/>
                </a:ln>
              </p:spPr>
            </p:cxnSp>
            <p:sp>
              <p:nvSpPr>
                <p:cNvPr id="439" name="Google Shape;439;g1a67af27929_1_17"/>
                <p:cNvSpPr/>
                <p:nvPr/>
              </p:nvSpPr>
              <p:spPr>
                <a:xfrm>
                  <a:off x="845575"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40" name="Google Shape;440;g1a67af27929_1_17"/>
              <p:cNvSpPr txBox="1"/>
              <p:nvPr/>
            </p:nvSpPr>
            <p:spPr>
              <a:xfrm>
                <a:off x="823122" y="1857800"/>
                <a:ext cx="2253600" cy="9438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sz="1000" strike="sngStrike">
                    <a:latin typeface="Roboto"/>
                    <a:ea typeface="Roboto"/>
                    <a:cs typeface="Roboto"/>
                    <a:sym typeface="Roboto"/>
                  </a:rPr>
                  <a:t>Assign User Stories</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Identify  Milestone </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Data Exploration</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Initial Setup</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t/>
                </a:r>
                <a:endParaRPr b="1" sz="1000">
                  <a:latin typeface="Roboto"/>
                  <a:ea typeface="Roboto"/>
                  <a:cs typeface="Roboto"/>
                  <a:sym typeface="Roboto"/>
                </a:endParaRPr>
              </a:p>
              <a:p>
                <a:pPr indent="0" lvl="0" marL="0" rtl="0" algn="l">
                  <a:lnSpc>
                    <a:spcPct val="150000"/>
                  </a:lnSpc>
                  <a:spcBef>
                    <a:spcPts val="0"/>
                  </a:spcBef>
                  <a:spcAft>
                    <a:spcPts val="0"/>
                  </a:spcAft>
                  <a:buNone/>
                </a:pPr>
                <a:r>
                  <a:t/>
                </a:r>
                <a:endParaRPr b="1" sz="1000">
                  <a:latin typeface="Roboto"/>
                  <a:ea typeface="Roboto"/>
                  <a:cs typeface="Roboto"/>
                  <a:sym typeface="Roboto"/>
                </a:endParaRPr>
              </a:p>
              <a:p>
                <a:pPr indent="0" lvl="0" marL="0" rtl="0" algn="l">
                  <a:lnSpc>
                    <a:spcPct val="150000"/>
                  </a:lnSpc>
                  <a:spcBef>
                    <a:spcPts val="0"/>
                  </a:spcBef>
                  <a:spcAft>
                    <a:spcPts val="1600"/>
                  </a:spcAft>
                  <a:buNone/>
                </a:pPr>
                <a:r>
                  <a:t/>
                </a:r>
                <a:endParaRPr b="1" sz="1000">
                  <a:latin typeface="Roboto"/>
                  <a:ea typeface="Roboto"/>
                  <a:cs typeface="Roboto"/>
                  <a:sym typeface="Roboto"/>
                </a:endParaRPr>
              </a:p>
            </p:txBody>
          </p:sp>
        </p:grpSp>
      </p:grpSp>
      <p:grpSp>
        <p:nvGrpSpPr>
          <p:cNvPr id="441" name="Google Shape;441;g1a67af27929_1_17"/>
          <p:cNvGrpSpPr/>
          <p:nvPr/>
        </p:nvGrpSpPr>
        <p:grpSpPr>
          <a:xfrm>
            <a:off x="2512645" y="3014522"/>
            <a:ext cx="2501355" cy="1735654"/>
            <a:chOff x="2525595" y="2702596"/>
            <a:chExt cx="2501355" cy="1735654"/>
          </a:xfrm>
        </p:grpSpPr>
        <p:sp>
          <p:nvSpPr>
            <p:cNvPr id="442" name="Google Shape;442;g1a67af27929_1_17"/>
            <p:cNvSpPr/>
            <p:nvPr/>
          </p:nvSpPr>
          <p:spPr>
            <a:xfrm>
              <a:off x="2890952" y="3079475"/>
              <a:ext cx="1958400" cy="133500"/>
            </a:xfrm>
            <a:prstGeom prst="rect">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43" name="Google Shape;443;g1a67af27929_1_17"/>
            <p:cNvGrpSpPr/>
            <p:nvPr/>
          </p:nvGrpSpPr>
          <p:grpSpPr>
            <a:xfrm>
              <a:off x="2525595" y="2702596"/>
              <a:ext cx="2501355" cy="1735654"/>
              <a:chOff x="2525595" y="2702596"/>
              <a:chExt cx="2501355" cy="1735654"/>
            </a:xfrm>
          </p:grpSpPr>
          <p:sp>
            <p:nvSpPr>
              <p:cNvPr id="444" name="Google Shape;444;g1a67af27929_1_17"/>
              <p:cNvSpPr txBox="1"/>
              <p:nvPr/>
            </p:nvSpPr>
            <p:spPr>
              <a:xfrm>
                <a:off x="2525595" y="2702596"/>
                <a:ext cx="745800" cy="3714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b="1" lang="en-US" sz="1200">
                    <a:latin typeface="Roboto"/>
                    <a:ea typeface="Roboto"/>
                    <a:cs typeface="Roboto"/>
                    <a:sym typeface="Roboto"/>
                  </a:rPr>
                  <a:t>IR2</a:t>
                </a:r>
                <a:endParaRPr b="1" sz="1200">
                  <a:latin typeface="Roboto"/>
                  <a:ea typeface="Roboto"/>
                  <a:cs typeface="Roboto"/>
                  <a:sym typeface="Roboto"/>
                </a:endParaRPr>
              </a:p>
            </p:txBody>
          </p:sp>
          <p:grpSp>
            <p:nvGrpSpPr>
              <p:cNvPr id="445" name="Google Shape;445;g1a67af27929_1_17"/>
              <p:cNvGrpSpPr/>
              <p:nvPr/>
            </p:nvGrpSpPr>
            <p:grpSpPr>
              <a:xfrm rot="10800000">
                <a:off x="2849073" y="3079467"/>
                <a:ext cx="92400" cy="411825"/>
                <a:chOff x="2070100" y="2563700"/>
                <a:chExt cx="92400" cy="411825"/>
              </a:xfrm>
            </p:grpSpPr>
            <p:cxnSp>
              <p:nvCxnSpPr>
                <p:cNvPr id="446" name="Google Shape;446;g1a67af27929_1_17"/>
                <p:cNvCxnSpPr/>
                <p:nvPr/>
              </p:nvCxnSpPr>
              <p:spPr>
                <a:xfrm>
                  <a:off x="2116300" y="2616125"/>
                  <a:ext cx="0" cy="359400"/>
                </a:xfrm>
                <a:prstGeom prst="straightConnector1">
                  <a:avLst/>
                </a:prstGeom>
                <a:noFill/>
                <a:ln cap="flat" cmpd="sng" w="9525">
                  <a:solidFill>
                    <a:srgbClr val="000000"/>
                  </a:solidFill>
                  <a:prstDash val="solid"/>
                  <a:round/>
                  <a:headEnd len="sm" w="sm" type="none"/>
                  <a:tailEnd len="sm" w="sm" type="none"/>
                </a:ln>
              </p:spPr>
            </p:cxnSp>
            <p:sp>
              <p:nvSpPr>
                <p:cNvPr id="447" name="Google Shape;447;g1a67af27929_1_17"/>
                <p:cNvSpPr/>
                <p:nvPr/>
              </p:nvSpPr>
              <p:spPr>
                <a:xfrm>
                  <a:off x="2070100" y="2563700"/>
                  <a:ext cx="92400" cy="924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48" name="Google Shape;448;g1a67af27929_1_17"/>
              <p:cNvSpPr txBox="1"/>
              <p:nvPr/>
            </p:nvSpPr>
            <p:spPr>
              <a:xfrm>
                <a:off x="2773350" y="3494450"/>
                <a:ext cx="2253600" cy="9438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sz="1000" strike="sngStrike">
                    <a:latin typeface="Roboto"/>
                    <a:ea typeface="Roboto"/>
                    <a:cs typeface="Roboto"/>
                    <a:sym typeface="Roboto"/>
                  </a:rPr>
                  <a:t>Set up GPU-enabled containers</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Data pre-processing</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Implemented baseline models</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rPr b="1" lang="en-US" sz="1000" strike="sngStrike">
                    <a:latin typeface="Roboto"/>
                    <a:ea typeface="Roboto"/>
                    <a:cs typeface="Roboto"/>
                    <a:sym typeface="Roboto"/>
                  </a:rPr>
                  <a:t>Built baseline UI </a:t>
                </a:r>
                <a:endParaRPr b="1" sz="1000" strike="sngStrike">
                  <a:latin typeface="Roboto"/>
                  <a:ea typeface="Roboto"/>
                  <a:cs typeface="Roboto"/>
                  <a:sym typeface="Roboto"/>
                </a:endParaRPr>
              </a:p>
              <a:p>
                <a:pPr indent="0" lvl="0" marL="0" rtl="0" algn="l">
                  <a:lnSpc>
                    <a:spcPct val="150000"/>
                  </a:lnSpc>
                  <a:spcBef>
                    <a:spcPts val="0"/>
                  </a:spcBef>
                  <a:spcAft>
                    <a:spcPts val="0"/>
                  </a:spcAft>
                  <a:buNone/>
                </a:pPr>
                <a:r>
                  <a:t/>
                </a:r>
                <a:endParaRPr b="1" sz="1000">
                  <a:latin typeface="Roboto"/>
                  <a:ea typeface="Roboto"/>
                  <a:cs typeface="Roboto"/>
                  <a:sym typeface="Roboto"/>
                </a:endParaRPr>
              </a:p>
              <a:p>
                <a:pPr indent="0" lvl="0" marL="0" rtl="0" algn="l">
                  <a:spcBef>
                    <a:spcPts val="0"/>
                  </a:spcBef>
                  <a:spcAft>
                    <a:spcPts val="0"/>
                  </a:spcAft>
                  <a:buNone/>
                </a:pPr>
                <a:r>
                  <a:t/>
                </a:r>
                <a:endParaRPr b="1" sz="1000">
                  <a:latin typeface="Roboto"/>
                  <a:ea typeface="Roboto"/>
                  <a:cs typeface="Roboto"/>
                  <a:sym typeface="Roboto"/>
                </a:endParaRPr>
              </a:p>
            </p:txBody>
          </p:sp>
        </p:grpSp>
      </p:gr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452" name="Shape 452"/>
        <p:cNvGrpSpPr/>
        <p:nvPr/>
      </p:nvGrpSpPr>
      <p:grpSpPr>
        <a:xfrm>
          <a:off x="0" y="0"/>
          <a:ext cx="0" cy="0"/>
          <a:chOff x="0" y="0"/>
          <a:chExt cx="0" cy="0"/>
        </a:xfrm>
      </p:grpSpPr>
      <p:sp>
        <p:nvSpPr>
          <p:cNvPr id="453" name="Google Shape;453;g1a5df192947_1_144"/>
          <p:cNvSpPr txBox="1"/>
          <p:nvPr>
            <p:ph idx="4294967295" type="title"/>
          </p:nvPr>
        </p:nvSpPr>
        <p:spPr>
          <a:xfrm>
            <a:off x="3021078" y="2929128"/>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latin typeface="Times New Roman"/>
                <a:ea typeface="Times New Roman"/>
                <a:cs typeface="Times New Roman"/>
                <a:sym typeface="Times New Roman"/>
              </a:rPr>
              <a:t>THANK YOU</a:t>
            </a:r>
            <a:endParaRPr sz="4400">
              <a:solidFill>
                <a:srgbClr val="F2F2F2"/>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63" name="Shape 163"/>
        <p:cNvGrpSpPr/>
        <p:nvPr/>
      </p:nvGrpSpPr>
      <p:grpSpPr>
        <a:xfrm>
          <a:off x="0" y="0"/>
          <a:ext cx="0" cy="0"/>
          <a:chOff x="0" y="0"/>
          <a:chExt cx="0" cy="0"/>
        </a:xfrm>
      </p:grpSpPr>
      <p:sp>
        <p:nvSpPr>
          <p:cNvPr id="164" name="Google Shape;164;g1a5df192947_1_148"/>
          <p:cNvSpPr txBox="1"/>
          <p:nvPr>
            <p:ph idx="4294967295" type="title"/>
          </p:nvPr>
        </p:nvSpPr>
        <p:spPr>
          <a:xfrm>
            <a:off x="3021078" y="2929128"/>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latin typeface="Times New Roman"/>
                <a:ea typeface="Times New Roman"/>
                <a:cs typeface="Times New Roman"/>
                <a:sym typeface="Times New Roman"/>
              </a:rPr>
              <a:t>OVERALL FLOW</a:t>
            </a:r>
            <a:endParaRPr sz="4400">
              <a:solidFill>
                <a:srgbClr val="F2F2F2"/>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1a5df192947_1_17"/>
          <p:cNvSpPr txBox="1"/>
          <p:nvPr>
            <p:ph type="title"/>
          </p:nvPr>
        </p:nvSpPr>
        <p:spPr>
          <a:xfrm>
            <a:off x="66500" y="68926"/>
            <a:ext cx="105156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400">
                <a:solidFill>
                  <a:schemeClr val="dk1"/>
                </a:solidFill>
                <a:latin typeface="Times New Roman"/>
                <a:ea typeface="Times New Roman"/>
                <a:cs typeface="Times New Roman"/>
                <a:sym typeface="Times New Roman"/>
              </a:rPr>
              <a:t>OVERALL FLOW DIAGRAM</a:t>
            </a:r>
            <a:endParaRPr>
              <a:latin typeface="Times New Roman"/>
              <a:ea typeface="Times New Roman"/>
              <a:cs typeface="Times New Roman"/>
              <a:sym typeface="Times New Roman"/>
            </a:endParaRPr>
          </a:p>
        </p:txBody>
      </p:sp>
      <p:pic>
        <p:nvPicPr>
          <p:cNvPr id="170" name="Google Shape;170;g1a5df192947_1_17"/>
          <p:cNvPicPr preferRelativeResize="0"/>
          <p:nvPr/>
        </p:nvPicPr>
        <p:blipFill>
          <a:blip r:embed="rId3">
            <a:alphaModFix/>
          </a:blip>
          <a:stretch>
            <a:fillRect/>
          </a:stretch>
        </p:blipFill>
        <p:spPr>
          <a:xfrm>
            <a:off x="0" y="2972475"/>
            <a:ext cx="12192000" cy="38855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74" name="Shape 174"/>
        <p:cNvGrpSpPr/>
        <p:nvPr/>
      </p:nvGrpSpPr>
      <p:grpSpPr>
        <a:xfrm>
          <a:off x="0" y="0"/>
          <a:ext cx="0" cy="0"/>
          <a:chOff x="0" y="0"/>
          <a:chExt cx="0" cy="0"/>
        </a:xfrm>
      </p:grpSpPr>
      <p:sp>
        <p:nvSpPr>
          <p:cNvPr id="175" name="Google Shape;175;g1a5df192947_1_152"/>
          <p:cNvSpPr txBox="1"/>
          <p:nvPr>
            <p:ph idx="4294967295" type="title"/>
          </p:nvPr>
        </p:nvSpPr>
        <p:spPr>
          <a:xfrm>
            <a:off x="3021078" y="2929128"/>
            <a:ext cx="6349500" cy="9540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000000"/>
              </a:buClr>
              <a:buSzPts val="4400"/>
              <a:buNone/>
            </a:pPr>
            <a:r>
              <a:rPr lang="en-US" sz="4400">
                <a:solidFill>
                  <a:srgbClr val="F2F2F2"/>
                </a:solidFill>
                <a:latin typeface="Times New Roman"/>
                <a:ea typeface="Times New Roman"/>
                <a:cs typeface="Times New Roman"/>
                <a:sym typeface="Times New Roman"/>
              </a:rPr>
              <a:t>SEGMENTATION</a:t>
            </a:r>
            <a:endParaRPr sz="4400">
              <a:solidFill>
                <a:srgbClr val="F2F2F2"/>
              </a:solidFill>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1a5df192947_1_29"/>
          <p:cNvSpPr txBox="1"/>
          <p:nvPr>
            <p:ph type="title"/>
          </p:nvPr>
        </p:nvSpPr>
        <p:spPr>
          <a:xfrm>
            <a:off x="66500" y="68926"/>
            <a:ext cx="105156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SEGMENTATION</a:t>
            </a:r>
            <a:endParaRPr sz="3300">
              <a:latin typeface="Times New Roman"/>
              <a:ea typeface="Times New Roman"/>
              <a:cs typeface="Times New Roman"/>
              <a:sym typeface="Times New Roman"/>
            </a:endParaRPr>
          </a:p>
        </p:txBody>
      </p:sp>
      <p:pic>
        <p:nvPicPr>
          <p:cNvPr id="181" name="Google Shape;181;g1a5df192947_1_29"/>
          <p:cNvPicPr preferRelativeResize="0"/>
          <p:nvPr/>
        </p:nvPicPr>
        <p:blipFill>
          <a:blip r:embed="rId3">
            <a:alphaModFix/>
          </a:blip>
          <a:stretch>
            <a:fillRect/>
          </a:stretch>
        </p:blipFill>
        <p:spPr>
          <a:xfrm>
            <a:off x="315263" y="2820063"/>
            <a:ext cx="11561463" cy="373313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1a5df192947_1_34"/>
          <p:cNvSpPr txBox="1"/>
          <p:nvPr>
            <p:ph type="title"/>
          </p:nvPr>
        </p:nvSpPr>
        <p:spPr>
          <a:xfrm>
            <a:off x="66500" y="68926"/>
            <a:ext cx="10515600" cy="15399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sz="4200">
                <a:solidFill>
                  <a:schemeClr val="dk1"/>
                </a:solidFill>
                <a:latin typeface="Times New Roman"/>
                <a:ea typeface="Times New Roman"/>
                <a:cs typeface="Times New Roman"/>
                <a:sym typeface="Times New Roman"/>
              </a:rPr>
              <a:t>SEGMENTATION-METHODOLOGY</a:t>
            </a:r>
            <a:endParaRPr sz="3300">
              <a:latin typeface="Times New Roman"/>
              <a:ea typeface="Times New Roman"/>
              <a:cs typeface="Times New Roman"/>
              <a:sym typeface="Times New Roman"/>
            </a:endParaRPr>
          </a:p>
        </p:txBody>
      </p:sp>
      <p:sp>
        <p:nvSpPr>
          <p:cNvPr id="187" name="Google Shape;187;g1a5df192947_1_34"/>
          <p:cNvSpPr txBox="1"/>
          <p:nvPr/>
        </p:nvSpPr>
        <p:spPr>
          <a:xfrm>
            <a:off x="667675" y="2031650"/>
            <a:ext cx="9914400" cy="400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Calibri"/>
              <a:buAutoNum type="arabicPeriod"/>
            </a:pPr>
            <a:r>
              <a:t/>
            </a:r>
            <a:endParaRPr>
              <a:latin typeface="Calibri"/>
              <a:ea typeface="Calibri"/>
              <a:cs typeface="Calibri"/>
              <a:sym typeface="Calibri"/>
            </a:endParaRPr>
          </a:p>
        </p:txBody>
      </p:sp>
      <p:grpSp>
        <p:nvGrpSpPr>
          <p:cNvPr id="188" name="Google Shape;188;g1a5df192947_1_34"/>
          <p:cNvGrpSpPr/>
          <p:nvPr/>
        </p:nvGrpSpPr>
        <p:grpSpPr>
          <a:xfrm>
            <a:off x="0" y="1586613"/>
            <a:ext cx="2952726" cy="4290084"/>
            <a:chOff x="0" y="1189989"/>
            <a:chExt cx="2214600" cy="3217643"/>
          </a:xfrm>
        </p:grpSpPr>
        <p:sp>
          <p:nvSpPr>
            <p:cNvPr id="189" name="Google Shape;189;g1a5df192947_1_34"/>
            <p:cNvSpPr/>
            <p:nvPr/>
          </p:nvSpPr>
          <p:spPr>
            <a:xfrm>
              <a:off x="0" y="1189989"/>
              <a:ext cx="2214600" cy="669000"/>
            </a:xfrm>
            <a:prstGeom prst="homePlate">
              <a:avLst>
                <a:gd fmla="val 50000" name="adj"/>
              </a:avLst>
            </a:prstGeom>
            <a:solidFill>
              <a:srgbClr val="802017"/>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solidFill>
                    <a:srgbClr val="FFFFFF"/>
                  </a:solidFill>
                  <a:latin typeface="Times New Roman"/>
                  <a:ea typeface="Times New Roman"/>
                  <a:cs typeface="Times New Roman"/>
                  <a:sym typeface="Times New Roman"/>
                </a:rPr>
                <a:t>Input ETD</a:t>
              </a:r>
              <a:endParaRPr sz="1900">
                <a:solidFill>
                  <a:srgbClr val="FFFFFF"/>
                </a:solidFill>
                <a:latin typeface="Times New Roman"/>
                <a:ea typeface="Times New Roman"/>
                <a:cs typeface="Times New Roman"/>
                <a:sym typeface="Times New Roman"/>
              </a:endParaRPr>
            </a:p>
          </p:txBody>
        </p:sp>
        <p:sp>
          <p:nvSpPr>
            <p:cNvPr id="190" name="Google Shape;190;g1a5df192947_1_34"/>
            <p:cNvSpPr txBox="1"/>
            <p:nvPr/>
          </p:nvSpPr>
          <p:spPr>
            <a:xfrm>
              <a:off x="206847" y="2057133"/>
              <a:ext cx="1800900" cy="2350500"/>
            </a:xfrm>
            <a:prstGeom prst="rect">
              <a:avLst/>
            </a:prstGeom>
            <a:noFill/>
            <a:ln>
              <a:noFill/>
            </a:ln>
          </p:spPr>
          <p:txBody>
            <a:bodyPr anchorCtr="0" anchor="t" bIns="121900" lIns="121900" spcFirstLastPara="1" rIns="121900" wrap="square" tIns="121900">
              <a:noAutofit/>
            </a:bodyPr>
            <a:lstStyle/>
            <a:p>
              <a:pPr indent="-323850" lvl="0" marL="457200" rtl="0" algn="l">
                <a:lnSpc>
                  <a:spcPct val="115000"/>
                </a:lnSpc>
                <a:spcBef>
                  <a:spcPts val="0"/>
                </a:spcBef>
                <a:spcAft>
                  <a:spcPts val="0"/>
                </a:spcAft>
                <a:buSzPts val="1500"/>
                <a:buFont typeface="Times New Roman"/>
                <a:buChar char="●"/>
              </a:pPr>
              <a:r>
                <a:rPr lang="en-US" sz="1500">
                  <a:latin typeface="Times New Roman"/>
                  <a:ea typeface="Times New Roman"/>
                  <a:cs typeface="Times New Roman"/>
                  <a:sym typeface="Times New Roman"/>
                </a:rPr>
                <a:t>The input to the segmentation pipeline is a single ETD PDF. </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lang="en-US" sz="1500">
                  <a:latin typeface="Times New Roman"/>
                  <a:ea typeface="Times New Roman"/>
                  <a:cs typeface="Times New Roman"/>
                  <a:sym typeface="Times New Roman"/>
                </a:rPr>
                <a:t>Currently</a:t>
              </a:r>
              <a:r>
                <a:rPr lang="en-US" sz="1500">
                  <a:latin typeface="Times New Roman"/>
                  <a:ea typeface="Times New Roman"/>
                  <a:cs typeface="Times New Roman"/>
                  <a:sym typeface="Times New Roman"/>
                </a:rPr>
                <a:t> the system supports only digital documents.</a:t>
              </a:r>
              <a:endParaRPr sz="1500">
                <a:latin typeface="Times New Roman"/>
                <a:ea typeface="Times New Roman"/>
                <a:cs typeface="Times New Roman"/>
                <a:sym typeface="Times New Roman"/>
              </a:endParaRPr>
            </a:p>
          </p:txBody>
        </p:sp>
      </p:grpSp>
      <p:grpSp>
        <p:nvGrpSpPr>
          <p:cNvPr id="191" name="Google Shape;191;g1a5df192947_1_34"/>
          <p:cNvGrpSpPr/>
          <p:nvPr/>
        </p:nvGrpSpPr>
        <p:grpSpPr>
          <a:xfrm>
            <a:off x="2451039" y="1586327"/>
            <a:ext cx="2751931" cy="4290345"/>
            <a:chOff x="1838325" y="1189775"/>
            <a:chExt cx="2064000" cy="3217839"/>
          </a:xfrm>
        </p:grpSpPr>
        <p:sp>
          <p:nvSpPr>
            <p:cNvPr id="192" name="Google Shape;192;g1a5df192947_1_34"/>
            <p:cNvSpPr/>
            <p:nvPr/>
          </p:nvSpPr>
          <p:spPr>
            <a:xfrm>
              <a:off x="1838325" y="1189775"/>
              <a:ext cx="2064000" cy="669000"/>
            </a:xfrm>
            <a:prstGeom prst="chevron">
              <a:avLst>
                <a:gd fmla="val 50000" name="adj"/>
              </a:avLst>
            </a:prstGeom>
            <a:solidFill>
              <a:srgbClr val="A72A1E"/>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solidFill>
                    <a:schemeClr val="lt1"/>
                  </a:solidFill>
                  <a:latin typeface="Times New Roman"/>
                  <a:ea typeface="Times New Roman"/>
                  <a:cs typeface="Times New Roman"/>
                  <a:sym typeface="Times New Roman"/>
                </a:rPr>
                <a:t>Page images &amp; texts</a:t>
              </a:r>
              <a:endParaRPr sz="1900">
                <a:solidFill>
                  <a:srgbClr val="FFFFFF"/>
                </a:solidFill>
                <a:latin typeface="Times New Roman"/>
                <a:ea typeface="Times New Roman"/>
                <a:cs typeface="Times New Roman"/>
                <a:sym typeface="Times New Roman"/>
              </a:endParaRPr>
            </a:p>
          </p:txBody>
        </p:sp>
        <p:sp>
          <p:nvSpPr>
            <p:cNvPr id="193" name="Google Shape;193;g1a5df192947_1_34"/>
            <p:cNvSpPr txBox="1"/>
            <p:nvPr/>
          </p:nvSpPr>
          <p:spPr>
            <a:xfrm>
              <a:off x="1874316" y="2057114"/>
              <a:ext cx="1918800" cy="2350500"/>
            </a:xfrm>
            <a:prstGeom prst="rect">
              <a:avLst/>
            </a:prstGeom>
            <a:noFill/>
            <a:ln>
              <a:noFill/>
            </a:ln>
          </p:spPr>
          <p:txBody>
            <a:bodyPr anchorCtr="0" anchor="t" bIns="121900" lIns="121900" spcFirstLastPara="1" rIns="121900" wrap="square" tIns="121900">
              <a:noAutofit/>
            </a:bodyPr>
            <a:lstStyle/>
            <a:p>
              <a:pPr indent="-323850" lvl="0" marL="457200" rtl="0" algn="l">
                <a:lnSpc>
                  <a:spcPct val="115000"/>
                </a:lnSpc>
                <a:spcBef>
                  <a:spcPts val="0"/>
                </a:spcBef>
                <a:spcAft>
                  <a:spcPts val="0"/>
                </a:spcAft>
                <a:buSzPts val="1500"/>
                <a:buFont typeface="Times New Roman"/>
                <a:buChar char="●"/>
              </a:pPr>
              <a:r>
                <a:rPr lang="en-US" sz="1500">
                  <a:latin typeface="Times New Roman"/>
                  <a:ea typeface="Times New Roman"/>
                  <a:cs typeface="Times New Roman"/>
                  <a:sym typeface="Times New Roman"/>
                </a:rPr>
                <a:t>The given ETD  is split into page images and the text is extracted for each page.</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lang="en-US" sz="1500">
                  <a:latin typeface="Times New Roman"/>
                  <a:ea typeface="Times New Roman"/>
                  <a:cs typeface="Times New Roman"/>
                  <a:sym typeface="Times New Roman"/>
                </a:rPr>
                <a:t>Input to the model is page images and page texts.</a:t>
              </a:r>
              <a:endParaRPr sz="15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500">
                <a:latin typeface="Times New Roman"/>
                <a:ea typeface="Times New Roman"/>
                <a:cs typeface="Times New Roman"/>
                <a:sym typeface="Times New Roman"/>
              </a:endParaRPr>
            </a:p>
          </p:txBody>
        </p:sp>
      </p:grpSp>
      <p:grpSp>
        <p:nvGrpSpPr>
          <p:cNvPr id="194" name="Google Shape;194;g1a5df192947_1_34"/>
          <p:cNvGrpSpPr/>
          <p:nvPr/>
        </p:nvGrpSpPr>
        <p:grpSpPr>
          <a:xfrm>
            <a:off x="4688882" y="1586327"/>
            <a:ext cx="2751931" cy="4290370"/>
            <a:chOff x="3516750" y="1189775"/>
            <a:chExt cx="2064000" cy="3217858"/>
          </a:xfrm>
        </p:grpSpPr>
        <p:sp>
          <p:nvSpPr>
            <p:cNvPr id="195" name="Google Shape;195;g1a5df192947_1_34"/>
            <p:cNvSpPr/>
            <p:nvPr/>
          </p:nvSpPr>
          <p:spPr>
            <a:xfrm>
              <a:off x="3516750" y="1189775"/>
              <a:ext cx="2064000" cy="669000"/>
            </a:xfrm>
            <a:prstGeom prst="chevron">
              <a:avLst>
                <a:gd fmla="val 50000" name="adj"/>
              </a:avLst>
            </a:prstGeom>
            <a:solidFill>
              <a:srgbClr val="B02C20"/>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solidFill>
                    <a:schemeClr val="lt1"/>
                  </a:solidFill>
                  <a:latin typeface="Times New Roman"/>
                  <a:ea typeface="Times New Roman"/>
                  <a:cs typeface="Times New Roman"/>
                  <a:sym typeface="Times New Roman"/>
                </a:rPr>
                <a:t>Model Prediction</a:t>
              </a:r>
              <a:endParaRPr sz="1900">
                <a:solidFill>
                  <a:srgbClr val="FFFFFF"/>
                </a:solidFill>
                <a:latin typeface="Times New Roman"/>
                <a:ea typeface="Times New Roman"/>
                <a:cs typeface="Times New Roman"/>
                <a:sym typeface="Times New Roman"/>
              </a:endParaRPr>
            </a:p>
          </p:txBody>
        </p:sp>
        <p:sp>
          <p:nvSpPr>
            <p:cNvPr id="196" name="Google Shape;196;g1a5df192947_1_34"/>
            <p:cNvSpPr txBox="1"/>
            <p:nvPr/>
          </p:nvSpPr>
          <p:spPr>
            <a:xfrm>
              <a:off x="3708018" y="2057133"/>
              <a:ext cx="1665000" cy="23505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None/>
              </a:pPr>
              <a:r>
                <a:rPr lang="en-US" sz="1500">
                  <a:latin typeface="Times New Roman"/>
                  <a:ea typeface="Times New Roman"/>
                  <a:cs typeface="Times New Roman"/>
                  <a:sym typeface="Times New Roman"/>
                </a:rPr>
                <a:t>For each page, the model predicts a classification label.</a:t>
              </a:r>
              <a:endParaRPr sz="15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lang="en-US" sz="1500">
                  <a:latin typeface="Times New Roman"/>
                  <a:ea typeface="Times New Roman"/>
                  <a:cs typeface="Times New Roman"/>
                  <a:sym typeface="Times New Roman"/>
                </a:rPr>
                <a:t>0: “FM PAGE”, </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lang="en-US" sz="1500">
                  <a:latin typeface="Times New Roman"/>
                  <a:ea typeface="Times New Roman"/>
                  <a:cs typeface="Times New Roman"/>
                  <a:sym typeface="Times New Roman"/>
                </a:rPr>
                <a:t>1: “FMSTART”</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lang="en-US" sz="1500">
                  <a:latin typeface="Times New Roman"/>
                  <a:ea typeface="Times New Roman"/>
                  <a:cs typeface="Times New Roman"/>
                  <a:sym typeface="Times New Roman"/>
                </a:rPr>
                <a:t>2: “CH START”</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lang="en-US" sz="1500">
                  <a:latin typeface="Times New Roman"/>
                  <a:ea typeface="Times New Roman"/>
                  <a:cs typeface="Times New Roman"/>
                  <a:sym typeface="Times New Roman"/>
                </a:rPr>
                <a:t>4: “CH PAGE”</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lang="en-US" sz="1500">
                  <a:latin typeface="Times New Roman"/>
                  <a:ea typeface="Times New Roman"/>
                  <a:cs typeface="Times New Roman"/>
                  <a:sym typeface="Times New Roman"/>
                </a:rPr>
                <a:t>3: “EM START”</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lang="en-US" sz="1500">
                  <a:latin typeface="Times New Roman"/>
                  <a:ea typeface="Times New Roman"/>
                  <a:cs typeface="Times New Roman"/>
                  <a:sym typeface="Times New Roman"/>
                </a:rPr>
                <a:t>5: “EM PAGE”</a:t>
              </a:r>
              <a:endParaRPr b="1" sz="1500">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sz="1500">
                <a:latin typeface="Times New Roman"/>
                <a:ea typeface="Times New Roman"/>
                <a:cs typeface="Times New Roman"/>
                <a:sym typeface="Times New Roman"/>
              </a:endParaRPr>
            </a:p>
          </p:txBody>
        </p:sp>
      </p:grpSp>
      <p:grpSp>
        <p:nvGrpSpPr>
          <p:cNvPr id="197" name="Google Shape;197;g1a5df192947_1_34"/>
          <p:cNvGrpSpPr/>
          <p:nvPr/>
        </p:nvGrpSpPr>
        <p:grpSpPr>
          <a:xfrm>
            <a:off x="9165137" y="1586327"/>
            <a:ext cx="2752125" cy="4290370"/>
            <a:chOff x="6874025" y="1189775"/>
            <a:chExt cx="2064146" cy="3217858"/>
          </a:xfrm>
        </p:grpSpPr>
        <p:sp>
          <p:nvSpPr>
            <p:cNvPr id="198" name="Google Shape;198;g1a5df192947_1_34"/>
            <p:cNvSpPr/>
            <p:nvPr/>
          </p:nvSpPr>
          <p:spPr>
            <a:xfrm>
              <a:off x="6874025" y="1189775"/>
              <a:ext cx="2064000" cy="669000"/>
            </a:xfrm>
            <a:prstGeom prst="chevron">
              <a:avLst>
                <a:gd fmla="val 50000" name="adj"/>
              </a:avLst>
            </a:prstGeom>
            <a:solidFill>
              <a:srgbClr val="D83829"/>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solidFill>
                    <a:schemeClr val="lt1"/>
                  </a:solidFill>
                  <a:latin typeface="Times New Roman"/>
                  <a:ea typeface="Times New Roman"/>
                  <a:cs typeface="Times New Roman"/>
                  <a:sym typeface="Times New Roman"/>
                </a:rPr>
                <a:t>Saving chapter PDFs</a:t>
              </a:r>
              <a:endParaRPr sz="1900">
                <a:solidFill>
                  <a:srgbClr val="FFFFFF"/>
                </a:solidFill>
                <a:latin typeface="Times New Roman"/>
                <a:ea typeface="Times New Roman"/>
                <a:cs typeface="Times New Roman"/>
                <a:sym typeface="Times New Roman"/>
              </a:endParaRPr>
            </a:p>
          </p:txBody>
        </p:sp>
        <p:sp>
          <p:nvSpPr>
            <p:cNvPr id="199" name="Google Shape;199;g1a5df192947_1_34"/>
            <p:cNvSpPr txBox="1"/>
            <p:nvPr/>
          </p:nvSpPr>
          <p:spPr>
            <a:xfrm>
              <a:off x="7075171" y="2057133"/>
              <a:ext cx="1863000" cy="23505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None/>
              </a:pPr>
              <a:r>
                <a:rPr lang="en-US" sz="1500">
                  <a:latin typeface="Times New Roman"/>
                  <a:ea typeface="Times New Roman"/>
                  <a:cs typeface="Times New Roman"/>
                  <a:sym typeface="Times New Roman"/>
                </a:rPr>
                <a:t>The generated chapter PDFs are saved as digital objects in Team 1’s database and file system</a:t>
              </a:r>
              <a:r>
                <a:rPr lang="en-US" sz="1500">
                  <a:latin typeface="Times New Roman"/>
                  <a:ea typeface="Times New Roman"/>
                  <a:cs typeface="Times New Roman"/>
                  <a:sym typeface="Times New Roman"/>
                </a:rPr>
                <a:t>.</a:t>
              </a:r>
              <a:endParaRPr sz="1500">
                <a:latin typeface="Times New Roman"/>
                <a:ea typeface="Times New Roman"/>
                <a:cs typeface="Times New Roman"/>
                <a:sym typeface="Times New Roman"/>
              </a:endParaRPr>
            </a:p>
          </p:txBody>
        </p:sp>
      </p:grpSp>
      <p:grpSp>
        <p:nvGrpSpPr>
          <p:cNvPr id="200" name="Google Shape;200;g1a5df192947_1_34"/>
          <p:cNvGrpSpPr/>
          <p:nvPr/>
        </p:nvGrpSpPr>
        <p:grpSpPr>
          <a:xfrm>
            <a:off x="6926960" y="1586327"/>
            <a:ext cx="2751931" cy="4290370"/>
            <a:chOff x="5195350" y="1189775"/>
            <a:chExt cx="2064000" cy="3217858"/>
          </a:xfrm>
        </p:grpSpPr>
        <p:sp>
          <p:nvSpPr>
            <p:cNvPr id="201" name="Google Shape;201;g1a5df192947_1_34"/>
            <p:cNvSpPr/>
            <p:nvPr/>
          </p:nvSpPr>
          <p:spPr>
            <a:xfrm>
              <a:off x="5195350" y="1189775"/>
              <a:ext cx="2064000" cy="669000"/>
            </a:xfrm>
            <a:prstGeom prst="chevron">
              <a:avLst>
                <a:gd fmla="val 50000" name="adj"/>
              </a:avLst>
            </a:prstGeom>
            <a:solidFill>
              <a:srgbClr val="BE2F22"/>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1900">
                  <a:solidFill>
                    <a:schemeClr val="lt1"/>
                  </a:solidFill>
                  <a:latin typeface="Times New Roman"/>
                  <a:ea typeface="Times New Roman"/>
                  <a:cs typeface="Times New Roman"/>
                  <a:sym typeface="Times New Roman"/>
                </a:rPr>
                <a:t>Chapter Boundary</a:t>
              </a:r>
              <a:endParaRPr sz="1900">
                <a:solidFill>
                  <a:srgbClr val="FFFFFF"/>
                </a:solidFill>
                <a:latin typeface="Times New Roman"/>
                <a:ea typeface="Times New Roman"/>
                <a:cs typeface="Times New Roman"/>
                <a:sym typeface="Times New Roman"/>
              </a:endParaRPr>
            </a:p>
          </p:txBody>
        </p:sp>
        <p:sp>
          <p:nvSpPr>
            <p:cNvPr id="202" name="Google Shape;202;g1a5df192947_1_34"/>
            <p:cNvSpPr txBox="1"/>
            <p:nvPr/>
          </p:nvSpPr>
          <p:spPr>
            <a:xfrm>
              <a:off x="5258081" y="2057133"/>
              <a:ext cx="1938600" cy="2350500"/>
            </a:xfrm>
            <a:prstGeom prst="rect">
              <a:avLst/>
            </a:prstGeom>
            <a:noFill/>
            <a:ln>
              <a:noFill/>
            </a:ln>
          </p:spPr>
          <p:txBody>
            <a:bodyPr anchorCtr="0" anchor="t" bIns="121900" lIns="121900" spcFirstLastPara="1" rIns="121900" wrap="square" tIns="121900">
              <a:noAutofit/>
            </a:bodyPr>
            <a:lstStyle/>
            <a:p>
              <a:pPr indent="-323850" lvl="0" marL="457200" rtl="0" algn="l">
                <a:lnSpc>
                  <a:spcPct val="115000"/>
                </a:lnSpc>
                <a:spcBef>
                  <a:spcPts val="0"/>
                </a:spcBef>
                <a:spcAft>
                  <a:spcPts val="0"/>
                </a:spcAft>
                <a:buSzPts val="1500"/>
                <a:buFont typeface="Times New Roman"/>
                <a:buChar char="●"/>
              </a:pPr>
              <a:r>
                <a:rPr b="1" lang="en-US" sz="1500">
                  <a:latin typeface="Times New Roman"/>
                  <a:ea typeface="Times New Roman"/>
                  <a:cs typeface="Times New Roman"/>
                  <a:sym typeface="Times New Roman"/>
                </a:rPr>
                <a:t>Approach 1:</a:t>
              </a:r>
              <a:endParaRPr b="1" sz="15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en-US" sz="1500">
                  <a:latin typeface="Times New Roman"/>
                  <a:ea typeface="Times New Roman"/>
                  <a:cs typeface="Times New Roman"/>
                  <a:sym typeface="Times New Roman"/>
                </a:rPr>
                <a:t>Traverse the prediction array and find the page numbers of one “CH START” to the next one and save it as a chapter.</a:t>
              </a:r>
              <a:endParaRPr sz="1500">
                <a:latin typeface="Times New Roman"/>
                <a:ea typeface="Times New Roman"/>
                <a:cs typeface="Times New Roman"/>
                <a:sym typeface="Times New Roman"/>
              </a:endParaRPr>
            </a:p>
            <a:p>
              <a:pPr indent="-323850" lvl="0" marL="457200" rtl="0" algn="l">
                <a:lnSpc>
                  <a:spcPct val="115000"/>
                </a:lnSpc>
                <a:spcBef>
                  <a:spcPts val="0"/>
                </a:spcBef>
                <a:spcAft>
                  <a:spcPts val="0"/>
                </a:spcAft>
                <a:buSzPts val="1500"/>
                <a:buFont typeface="Times New Roman"/>
                <a:buChar char="●"/>
              </a:pPr>
              <a:r>
                <a:rPr b="1" lang="en-US" sz="1500">
                  <a:latin typeface="Times New Roman"/>
                  <a:ea typeface="Times New Roman"/>
                  <a:cs typeface="Times New Roman"/>
                  <a:sym typeface="Times New Roman"/>
                </a:rPr>
                <a:t>Approach 2:</a:t>
              </a:r>
              <a:endParaRPr b="1" sz="15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en-US" sz="1500">
                  <a:latin typeface="Times New Roman"/>
                  <a:ea typeface="Times New Roman"/>
                  <a:cs typeface="Times New Roman"/>
                  <a:sym typeface="Times New Roman"/>
                </a:rPr>
                <a:t>Traverse the prediction array and subarrays when more than 6 consecutive “CH PAGE” are</a:t>
              </a:r>
              <a:endParaRPr sz="1500">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lang="en-US" sz="1500">
                  <a:latin typeface="Times New Roman"/>
                  <a:ea typeface="Times New Roman"/>
                  <a:cs typeface="Times New Roman"/>
                  <a:sym typeface="Times New Roman"/>
                </a:rPr>
                <a:t>saved as a chapter.</a:t>
              </a:r>
              <a:endParaRPr sz="1500">
                <a:latin typeface="Times New Roman"/>
                <a:ea typeface="Times New Roman"/>
                <a:cs typeface="Times New Roman"/>
                <a:sym typeface="Times New Roman"/>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6C1035"/>
      </a:dk1>
      <a:lt1>
        <a:srgbClr val="5C6C66"/>
      </a:lt1>
      <a:dk2>
        <a:srgbClr val="A7A7A7"/>
      </a:dk2>
      <a:lt2>
        <a:srgbClr val="535353"/>
      </a:lt2>
      <a:accent1>
        <a:srgbClr val="6C1035"/>
      </a:accent1>
      <a:accent2>
        <a:srgbClr val="E57631"/>
      </a:accent2>
      <a:accent3>
        <a:srgbClr val="A5A5A5"/>
      </a:accent3>
      <a:accent4>
        <a:srgbClr val="417C79"/>
      </a:accent4>
      <a:accent5>
        <a:srgbClr val="E5E1EF"/>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Schlieper, Elizabeth</dc:creator>
</cp:coreProperties>
</file>