
<file path=[Content_Types].xml><?xml version="1.0" encoding="utf-8"?>
<Types xmlns="http://schemas.openxmlformats.org/package/2006/content-types">
  <Default Extension="xml" ContentType="application/xml"/>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ags/tag2.xml" ContentType="application/vnd.openxmlformats-officedocument.presentationml.tags+xml"/>
  <Override PartName="/ppt/notesSlides/notesSlide1.xml" ContentType="application/vnd.openxmlformats-officedocument.presentationml.notesSlide+xml"/>
  <Override PartName="/ppt/tags/tag3.xml" ContentType="application/vnd.openxmlformats-officedocument.presentationml.tags+xml"/>
  <Override PartName="/ppt/notesSlides/notesSlide2.xml" ContentType="application/vnd.openxmlformats-officedocument.presentationml.notesSlide+xml"/>
  <Override PartName="/ppt/tags/tag4.xml" ContentType="application/vnd.openxmlformats-officedocument.presentationml.tags+xml"/>
  <Override PartName="/ppt/notesSlides/notesSlide3.xml" ContentType="application/vnd.openxmlformats-officedocument.presentationml.notesSlide+xml"/>
  <Override PartName="/ppt/tags/tag5.xml" ContentType="application/vnd.openxmlformats-officedocument.presentationml.tags+xml"/>
  <Override PartName="/ppt/notesSlides/notesSlide4.xml" ContentType="application/vnd.openxmlformats-officedocument.presentationml.notesSlide+xml"/>
  <Override PartName="/ppt/tags/tag6.xml" ContentType="application/vnd.openxmlformats-officedocument.presentationml.tags+xml"/>
  <Override PartName="/ppt/notesSlides/notesSlide5.xml" ContentType="application/vnd.openxmlformats-officedocument.presentationml.notesSlide+xml"/>
  <Override PartName="/ppt/tags/tag7.xml" ContentType="application/vnd.openxmlformats-officedocument.presentationml.tags+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tags/tag8.xml" ContentType="application/vnd.openxmlformats-officedocument.presentationml.tags+xml"/>
  <Override PartName="/ppt/notesSlides/notesSlide13.xml" ContentType="application/vnd.openxmlformats-officedocument.presentationml.notesSlide+xml"/>
  <Override PartName="/ppt/tags/tag9.xml" ContentType="application/vnd.openxmlformats-officedocument.presentationml.tags+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tags/tag10.xml" ContentType="application/vnd.openxmlformats-officedocument.presentationml.tags+xml"/>
  <Override PartName="/ppt/notesSlides/notesSlide18.xml" ContentType="application/vnd.openxmlformats-officedocument.presentationml.notesSlide+xml"/>
  <Override PartName="/ppt/tags/tag11.xml" ContentType="application/vnd.openxmlformats-officedocument.presentationml.tags+xml"/>
  <Override PartName="/ppt/notesSlides/notesSlide19.xml" ContentType="application/vnd.openxmlformats-officedocument.presentationml.notesSlide+xml"/>
  <Override PartName="/ppt/tags/tag12.xml" ContentType="application/vnd.openxmlformats-officedocument.presentationml.tags+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2"/>
  </p:notesMasterIdLst>
  <p:sldIdLst>
    <p:sldId id="256" r:id="rId2"/>
    <p:sldId id="258" r:id="rId3"/>
    <p:sldId id="260" r:id="rId4"/>
    <p:sldId id="263" r:id="rId5"/>
    <p:sldId id="261" r:id="rId6"/>
    <p:sldId id="300" r:id="rId7"/>
    <p:sldId id="297" r:id="rId8"/>
    <p:sldId id="298" r:id="rId9"/>
    <p:sldId id="299" r:id="rId10"/>
    <p:sldId id="301" r:id="rId11"/>
    <p:sldId id="302" r:id="rId12"/>
    <p:sldId id="303" r:id="rId13"/>
    <p:sldId id="270" r:id="rId14"/>
    <p:sldId id="305" r:id="rId15"/>
    <p:sldId id="289" r:id="rId16"/>
    <p:sldId id="304" r:id="rId17"/>
    <p:sldId id="306" r:id="rId18"/>
    <p:sldId id="264" r:id="rId19"/>
    <p:sldId id="291" r:id="rId20"/>
    <p:sldId id="292" r:id="rId21"/>
  </p:sldIdLst>
  <p:sldSz cx="9144000" cy="6858000" type="screen4x3"/>
  <p:notesSz cx="6858000" cy="9144000"/>
  <p:custDataLst>
    <p:tags r:id="rId23"/>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34545" autoAdjust="0"/>
    <p:restoredTop sz="85987" autoAdjust="0"/>
  </p:normalViewPr>
  <p:slideViewPr>
    <p:cSldViewPr>
      <p:cViewPr varScale="1">
        <p:scale>
          <a:sx n="92" d="100"/>
          <a:sy n="92" d="100"/>
        </p:scale>
        <p:origin x="384" y="184"/>
      </p:cViewPr>
      <p:guideLst>
        <p:guide orient="horz" pos="2160"/>
        <p:guide pos="2880"/>
      </p:guideLst>
    </p:cSldViewPr>
  </p:slideViewPr>
  <p:outlineViewPr>
    <p:cViewPr>
      <p:scale>
        <a:sx n="33" d="100"/>
        <a:sy n="33" d="100"/>
      </p:scale>
      <p:origin x="0" y="516"/>
    </p:cViewPr>
  </p:outlineViewPr>
  <p:notesTextViewPr>
    <p:cViewPr>
      <p:scale>
        <a:sx n="1" d="1"/>
        <a:sy n="1" d="1"/>
      </p:scale>
      <p:origin x="0" y="0"/>
    </p:cViewPr>
  </p:notesTextViewPr>
  <p:sorterViewPr>
    <p:cViewPr>
      <p:scale>
        <a:sx n="66" d="100"/>
        <a:sy n="66" d="100"/>
      </p:scale>
      <p:origin x="0" y="0"/>
    </p:cViewPr>
  </p:sorterViewPr>
  <p:notesViewPr>
    <p:cSldViewPr snapToGrid="0" snapToObjects="1">
      <p:cViewPr>
        <p:scale>
          <a:sx n="121" d="100"/>
          <a:sy n="121" d="100"/>
        </p:scale>
        <p:origin x="-4048" y="160"/>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notesMaster" Target="notesMasters/notesMaster1.xml"/><Relationship Id="rId23" Type="http://schemas.openxmlformats.org/officeDocument/2006/relationships/tags" Target="tags/tag1.xml"/><Relationship Id="rId24" Type="http://schemas.openxmlformats.org/officeDocument/2006/relationships/presProps" Target="presProps.xml"/><Relationship Id="rId25" Type="http://schemas.openxmlformats.org/officeDocument/2006/relationships/viewProps" Target="viewProps.xml"/><Relationship Id="rId26" Type="http://schemas.openxmlformats.org/officeDocument/2006/relationships/theme" Target="theme/theme1.xml"/><Relationship Id="rId27"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8AD0DDD-3285-4C87-AE21-2ABC60BF3A09}" type="datetimeFigureOut">
              <a:rPr lang="en-US" smtClean="0"/>
              <a:t>10/28/15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AAEF319-418D-4171-83EB-6CCCB604920B}" type="slidenum">
              <a:rPr lang="en-US" smtClean="0"/>
              <a:t>‹#›</a:t>
            </a:fld>
            <a:endParaRPr lang="en-US"/>
          </a:p>
        </p:txBody>
      </p:sp>
    </p:spTree>
    <p:extLst>
      <p:ext uri="{BB962C8B-B14F-4D97-AF65-F5344CB8AC3E}">
        <p14:creationId xmlns:p14="http://schemas.microsoft.com/office/powerpoint/2010/main" val="15667164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This asynchronous module is to introduce the learners to the use of </a:t>
            </a:r>
            <a:r>
              <a:rPr lang="en-US" sz="1200" kern="1200" dirty="0" err="1" smtClean="0">
                <a:solidFill>
                  <a:schemeClr val="tx1"/>
                </a:solidFill>
                <a:effectLst/>
                <a:latin typeface="+mn-lt"/>
                <a:ea typeface="+mn-ea"/>
                <a:cs typeface="+mn-cs"/>
              </a:rPr>
              <a:t>Zotero</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Zotero</a:t>
            </a:r>
            <a:r>
              <a:rPr lang="en-US" sz="1200" kern="1200" dirty="0" smtClean="0">
                <a:solidFill>
                  <a:schemeClr val="tx1"/>
                </a:solidFill>
                <a:effectLst/>
                <a:latin typeface="+mn-lt"/>
                <a:ea typeface="+mn-ea"/>
                <a:cs typeface="+mn-cs"/>
              </a:rPr>
              <a:t> is a free citation manager that is freely accessible over the Mozilla Firefox browser.  There are other citation managers like EndNote, </a:t>
            </a:r>
            <a:r>
              <a:rPr lang="en-US" sz="1200" kern="1200" dirty="0" err="1" smtClean="0">
                <a:solidFill>
                  <a:schemeClr val="tx1"/>
                </a:solidFill>
                <a:effectLst/>
                <a:latin typeface="+mn-lt"/>
                <a:ea typeface="+mn-ea"/>
                <a:cs typeface="+mn-cs"/>
              </a:rPr>
              <a:t>ProCite</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Mendeley</a:t>
            </a:r>
            <a:r>
              <a:rPr lang="en-US" sz="1200" kern="1200" dirty="0" smtClean="0">
                <a:solidFill>
                  <a:schemeClr val="tx1"/>
                </a:solidFill>
                <a:effectLst/>
                <a:latin typeface="+mn-lt"/>
                <a:ea typeface="+mn-ea"/>
                <a:cs typeface="+mn-cs"/>
              </a:rPr>
              <a:t> and Bookends but these are not free. EndNote is free for registered students at Virginia Tech. </a:t>
            </a:r>
          </a:p>
          <a:p>
            <a:r>
              <a:rPr lang="en-US" sz="1200" kern="1200" dirty="0" smtClean="0">
                <a:solidFill>
                  <a:schemeClr val="tx1"/>
                </a:solidFill>
                <a:effectLst/>
                <a:latin typeface="+mn-lt"/>
                <a:ea typeface="+mn-ea"/>
                <a:cs typeface="+mn-cs"/>
              </a:rPr>
              <a:t>      This lesson would show you how to import articles into </a:t>
            </a:r>
            <a:r>
              <a:rPr lang="en-US" sz="1200" kern="1200" dirty="0" err="1" smtClean="0">
                <a:solidFill>
                  <a:schemeClr val="tx1"/>
                </a:solidFill>
                <a:effectLst/>
                <a:latin typeface="+mn-lt"/>
                <a:ea typeface="+mn-ea"/>
                <a:cs typeface="+mn-cs"/>
              </a:rPr>
              <a:t>Zotero</a:t>
            </a:r>
            <a:r>
              <a:rPr lang="en-US" sz="1200" kern="1200" dirty="0" smtClean="0">
                <a:solidFill>
                  <a:schemeClr val="tx1"/>
                </a:solidFill>
                <a:effectLst/>
                <a:latin typeface="+mn-lt"/>
                <a:ea typeface="+mn-ea"/>
                <a:cs typeface="+mn-cs"/>
              </a:rPr>
              <a:t>. It would also show you how to import articles using common formats like the APA 6</a:t>
            </a:r>
            <a:r>
              <a:rPr lang="en-US" sz="1200" kern="1200" baseline="30000" dirty="0" smtClean="0">
                <a:solidFill>
                  <a:schemeClr val="tx1"/>
                </a:solidFill>
                <a:effectLst/>
                <a:latin typeface="+mn-lt"/>
                <a:ea typeface="+mn-ea"/>
                <a:cs typeface="+mn-cs"/>
              </a:rPr>
              <a:t>th</a:t>
            </a:r>
            <a:r>
              <a:rPr lang="en-US" sz="1200" kern="1200" dirty="0" smtClean="0">
                <a:solidFill>
                  <a:schemeClr val="tx1"/>
                </a:solidFill>
                <a:effectLst/>
                <a:latin typeface="+mn-lt"/>
                <a:ea typeface="+mn-ea"/>
                <a:cs typeface="+mn-cs"/>
              </a:rPr>
              <a:t> edition. Please note that </a:t>
            </a:r>
            <a:r>
              <a:rPr lang="en-US" sz="1200" kern="1200" dirty="0" err="1" smtClean="0">
                <a:solidFill>
                  <a:schemeClr val="tx1"/>
                </a:solidFill>
                <a:effectLst/>
                <a:latin typeface="+mn-lt"/>
                <a:ea typeface="+mn-ea"/>
                <a:cs typeface="+mn-cs"/>
              </a:rPr>
              <a:t>Zotero</a:t>
            </a:r>
            <a:r>
              <a:rPr lang="en-US" sz="1200" kern="1200" dirty="0" smtClean="0">
                <a:solidFill>
                  <a:schemeClr val="tx1"/>
                </a:solidFill>
                <a:effectLst/>
                <a:latin typeface="+mn-lt"/>
                <a:ea typeface="+mn-ea"/>
                <a:cs typeface="+mn-cs"/>
              </a:rPr>
              <a:t> or any citation manager is not fool proof.</a:t>
            </a:r>
            <a:r>
              <a:rPr lang="en-US" sz="120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I would advise that in addition to importing your articles, you should manually check that the bibliographic format is correct.</a:t>
            </a:r>
          </a:p>
          <a:p>
            <a:r>
              <a:rPr lang="en-US" sz="1200" kern="1200" dirty="0" smtClean="0">
                <a:solidFill>
                  <a:schemeClr val="tx1"/>
                </a:solidFill>
                <a:effectLst/>
                <a:latin typeface="+mn-lt"/>
                <a:ea typeface="+mn-ea"/>
                <a:cs typeface="+mn-cs"/>
              </a:rPr>
              <a:t>  There are many tools in </a:t>
            </a:r>
            <a:r>
              <a:rPr lang="en-US" sz="1200" kern="1200" dirty="0" err="1" smtClean="0">
                <a:solidFill>
                  <a:schemeClr val="tx1"/>
                </a:solidFill>
                <a:effectLst/>
                <a:latin typeface="+mn-lt"/>
                <a:ea typeface="+mn-ea"/>
                <a:cs typeface="+mn-cs"/>
              </a:rPr>
              <a:t>Zotero</a:t>
            </a:r>
            <a:r>
              <a:rPr lang="en-US" sz="1200" kern="1200" dirty="0" smtClean="0">
                <a:solidFill>
                  <a:schemeClr val="tx1"/>
                </a:solidFill>
                <a:effectLst/>
                <a:latin typeface="+mn-lt"/>
                <a:ea typeface="+mn-ea"/>
                <a:cs typeface="+mn-cs"/>
              </a:rPr>
              <a:t>. You can manually add records to your library. You can create in- text citations, add PDF and audio files.</a:t>
            </a:r>
          </a:p>
          <a:p>
            <a:r>
              <a:rPr lang="en-US" sz="1200" kern="1200" dirty="0" smtClean="0">
                <a:solidFill>
                  <a:schemeClr val="tx1"/>
                </a:solidFill>
                <a:effectLst/>
                <a:latin typeface="+mn-lt"/>
                <a:ea typeface="+mn-ea"/>
                <a:cs typeface="+mn-cs"/>
              </a:rPr>
              <a:t>   However, for the purpose of this lesson we would only be learning how to import articles into </a:t>
            </a:r>
            <a:r>
              <a:rPr lang="en-US" sz="1200" kern="1200" dirty="0" err="1" smtClean="0">
                <a:solidFill>
                  <a:schemeClr val="tx1"/>
                </a:solidFill>
                <a:effectLst/>
                <a:latin typeface="+mn-lt"/>
                <a:ea typeface="+mn-ea"/>
                <a:cs typeface="+mn-cs"/>
              </a:rPr>
              <a:t>Zotero</a:t>
            </a:r>
            <a:r>
              <a:rPr lang="en-US" sz="1200" kern="1200" dirty="0" smtClean="0">
                <a:solidFill>
                  <a:schemeClr val="tx1"/>
                </a:solidFill>
                <a:effectLst/>
                <a:latin typeface="+mn-lt"/>
                <a:ea typeface="+mn-ea"/>
                <a:cs typeface="+mn-cs"/>
              </a:rPr>
              <a:t>.</a:t>
            </a:r>
          </a:p>
          <a:p>
            <a:r>
              <a:rPr lang="en-US" dirty="0" smtClean="0"/>
              <a:t>   This asynchronous module is </a:t>
            </a:r>
            <a:r>
              <a:rPr lang="en-US" dirty="0"/>
              <a:t>self-paced and the estimated time of completion is 30 minutes. The language of instruction is available only in English</a:t>
            </a:r>
            <a:r>
              <a:rPr lang="en-US" dirty="0" smtClean="0"/>
              <a:t>.</a:t>
            </a:r>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  In addition</a:t>
            </a:r>
            <a:r>
              <a:rPr lang="en-US" sz="1200" kern="1200" baseline="0" dirty="0" smtClean="0">
                <a:solidFill>
                  <a:schemeClr val="tx1"/>
                </a:solidFill>
                <a:effectLst/>
                <a:latin typeface="+mn-lt"/>
                <a:ea typeface="+mn-ea"/>
                <a:cs typeface="+mn-cs"/>
              </a:rPr>
              <a:t> to this asynchronous module, I have made </a:t>
            </a:r>
            <a:r>
              <a:rPr lang="en-US" sz="1200" b="1" kern="1200" baseline="0" dirty="0" smtClean="0">
                <a:solidFill>
                  <a:schemeClr val="tx1"/>
                </a:solidFill>
                <a:effectLst/>
                <a:latin typeface="+mn-lt"/>
                <a:ea typeface="+mn-ea"/>
                <a:cs typeface="+mn-cs"/>
              </a:rPr>
              <a:t>lesson notes in a word document </a:t>
            </a:r>
            <a:r>
              <a:rPr lang="en-US" sz="1200" kern="1200" baseline="0" dirty="0" smtClean="0">
                <a:solidFill>
                  <a:schemeClr val="tx1"/>
                </a:solidFill>
                <a:effectLst/>
                <a:latin typeface="+mn-lt"/>
                <a:ea typeface="+mn-ea"/>
                <a:cs typeface="+mn-cs"/>
              </a:rPr>
              <a:t>available for those who might be interested. </a:t>
            </a:r>
            <a:endParaRPr lang="en-US" dirty="0"/>
          </a:p>
        </p:txBody>
      </p:sp>
      <p:sp>
        <p:nvSpPr>
          <p:cNvPr id="4" name="Slide Number Placeholder 3"/>
          <p:cNvSpPr>
            <a:spLocks noGrp="1"/>
          </p:cNvSpPr>
          <p:nvPr>
            <p:ph type="sldNum" sz="quarter" idx="10"/>
          </p:nvPr>
        </p:nvSpPr>
        <p:spPr/>
        <p:txBody>
          <a:bodyPr/>
          <a:lstStyle/>
          <a:p>
            <a:fld id="{9AAEF319-418D-4171-83EB-6CCCB604920B}" type="slidenum">
              <a:rPr lang="en-US" smtClean="0"/>
              <a:t>1</a:t>
            </a:fld>
            <a:endParaRPr lang="en-US"/>
          </a:p>
        </p:txBody>
      </p:sp>
    </p:spTree>
    <p:extLst>
      <p:ext uri="{BB962C8B-B14F-4D97-AF65-F5344CB8AC3E}">
        <p14:creationId xmlns:p14="http://schemas.microsoft.com/office/powerpoint/2010/main" val="64191397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t>  In this slide, we shall be importing an article from Google Scholar. </a:t>
            </a:r>
            <a:r>
              <a:rPr lang="en-US" dirty="0" smtClean="0"/>
              <a:t>Go to Google Scholar by typing in www. Googlescholar.com. When you get into Google Scholar, type </a:t>
            </a:r>
            <a:r>
              <a:rPr lang="en-US" b="1" dirty="0" smtClean="0"/>
              <a:t>distance education </a:t>
            </a:r>
            <a:r>
              <a:rPr lang="en-US" dirty="0" smtClean="0"/>
              <a:t>inside the search</a:t>
            </a:r>
            <a:r>
              <a:rPr lang="en-US" baseline="0" dirty="0" smtClean="0"/>
              <a:t> box</a:t>
            </a:r>
            <a:r>
              <a:rPr lang="en-US" dirty="0" smtClean="0"/>
              <a:t>. You would notice the </a:t>
            </a:r>
            <a:r>
              <a:rPr lang="en-US" b="1" dirty="0" smtClean="0"/>
              <a:t>yellow, </a:t>
            </a:r>
            <a:r>
              <a:rPr lang="en-US" b="1" dirty="0" err="1" smtClean="0"/>
              <a:t>Zotero</a:t>
            </a:r>
            <a:r>
              <a:rPr lang="en-US" b="1" dirty="0" smtClean="0"/>
              <a:t> icon </a:t>
            </a:r>
            <a:r>
              <a:rPr lang="en-US" dirty="0" smtClean="0"/>
              <a:t>on the address bar. It is</a:t>
            </a:r>
            <a:r>
              <a:rPr lang="en-US" baseline="0" dirty="0" smtClean="0"/>
              <a:t> </a:t>
            </a:r>
            <a:r>
              <a:rPr lang="en-US" dirty="0" smtClean="0"/>
              <a:t>a yellow folder.</a:t>
            </a:r>
          </a:p>
          <a:p>
            <a:r>
              <a:rPr lang="en-US" dirty="0" smtClean="0"/>
              <a:t>  We are going to import the article </a:t>
            </a:r>
            <a:r>
              <a:rPr lang="en-US" b="1" dirty="0" smtClean="0"/>
              <a:t>On defining distance education by DJ Keegan</a:t>
            </a:r>
            <a:r>
              <a:rPr lang="en-US" dirty="0" smtClean="0"/>
              <a:t>.  As soon as you click on the </a:t>
            </a:r>
            <a:r>
              <a:rPr lang="en-US" dirty="0" err="1" smtClean="0"/>
              <a:t>Zotero</a:t>
            </a:r>
            <a:r>
              <a:rPr lang="en-US" dirty="0" smtClean="0"/>
              <a:t> icon in the address bar, you will see </a:t>
            </a:r>
            <a:r>
              <a:rPr lang="en-US" b="1" dirty="0" smtClean="0"/>
              <a:t>select items</a:t>
            </a:r>
            <a:r>
              <a:rPr lang="en-US" dirty="0" smtClean="0"/>
              <a:t> box pop up. Inside this </a:t>
            </a:r>
            <a:r>
              <a:rPr lang="en-US" b="1" dirty="0" smtClean="0"/>
              <a:t>select items </a:t>
            </a:r>
            <a:r>
              <a:rPr lang="en-US" dirty="0" smtClean="0"/>
              <a:t>box you would see </a:t>
            </a:r>
            <a:r>
              <a:rPr lang="en-US" b="1" dirty="0" smtClean="0"/>
              <a:t>On defining distance</a:t>
            </a:r>
            <a:r>
              <a:rPr lang="en-US" b="1" baseline="0" dirty="0" smtClean="0"/>
              <a:t> education. </a:t>
            </a:r>
          </a:p>
          <a:p>
            <a:r>
              <a:rPr lang="en-US" baseline="0" dirty="0" smtClean="0"/>
              <a:t>  After you click on </a:t>
            </a:r>
            <a:r>
              <a:rPr lang="en-US" b="1" baseline="0" dirty="0" err="1" smtClean="0"/>
              <a:t>On</a:t>
            </a:r>
            <a:r>
              <a:rPr lang="en-US" b="1" baseline="0" dirty="0" smtClean="0"/>
              <a:t> defining distance education</a:t>
            </a:r>
            <a:r>
              <a:rPr lang="en-US" baseline="0" dirty="0" smtClean="0"/>
              <a:t>, you would notice a </a:t>
            </a:r>
            <a:r>
              <a:rPr lang="en-US" b="1" baseline="0" dirty="0" smtClean="0"/>
              <a:t>rectangular box </a:t>
            </a:r>
            <a:r>
              <a:rPr lang="en-US" baseline="0" dirty="0" smtClean="0"/>
              <a:t>at the bottom of your browser. This </a:t>
            </a:r>
            <a:r>
              <a:rPr lang="en-US" b="1" baseline="0" dirty="0" smtClean="0"/>
              <a:t>rectangular box </a:t>
            </a:r>
            <a:r>
              <a:rPr lang="en-US" baseline="0" dirty="0" smtClean="0"/>
              <a:t>indicates that </a:t>
            </a:r>
            <a:r>
              <a:rPr lang="en-US" baseline="0" dirty="0" err="1" smtClean="0"/>
              <a:t>Zotero</a:t>
            </a:r>
            <a:r>
              <a:rPr lang="en-US" baseline="0" dirty="0" smtClean="0"/>
              <a:t> is saving the selected article into the citation manager.</a:t>
            </a:r>
            <a:endParaRPr lang="en-US" dirty="0"/>
          </a:p>
        </p:txBody>
      </p:sp>
      <p:sp>
        <p:nvSpPr>
          <p:cNvPr id="4" name="Slide Number Placeholder 3"/>
          <p:cNvSpPr>
            <a:spLocks noGrp="1"/>
          </p:cNvSpPr>
          <p:nvPr>
            <p:ph type="sldNum" sz="quarter" idx="10"/>
          </p:nvPr>
        </p:nvSpPr>
        <p:spPr/>
        <p:txBody>
          <a:bodyPr/>
          <a:lstStyle/>
          <a:p>
            <a:fld id="{9AAEF319-418D-4171-83EB-6CCCB604920B}" type="slidenum">
              <a:rPr lang="en-US" smtClean="0"/>
              <a:t>10</a:t>
            </a:fld>
            <a:endParaRPr lang="en-US"/>
          </a:p>
        </p:txBody>
      </p:sp>
    </p:spTree>
    <p:extLst>
      <p:ext uri="{BB962C8B-B14F-4D97-AF65-F5344CB8AC3E}">
        <p14:creationId xmlns:p14="http://schemas.microsoft.com/office/powerpoint/2010/main" val="76504319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  In this</a:t>
            </a:r>
            <a:r>
              <a:rPr lang="en-US" baseline="0" dirty="0" smtClean="0"/>
              <a:t> slide, we shall be importing an article </a:t>
            </a:r>
            <a:r>
              <a:rPr lang="en-US" b="1" baseline="0" dirty="0" smtClean="0"/>
              <a:t>2010 4</a:t>
            </a:r>
            <a:r>
              <a:rPr lang="en-US" b="1" baseline="30000" dirty="0" smtClean="0"/>
              <a:t>th</a:t>
            </a:r>
            <a:r>
              <a:rPr lang="en-US" b="1" baseline="0" dirty="0" smtClean="0"/>
              <a:t> International Conference on Application of Information </a:t>
            </a:r>
            <a:r>
              <a:rPr lang="en-US" baseline="0" dirty="0" smtClean="0"/>
              <a:t>from Summon. </a:t>
            </a:r>
            <a:r>
              <a:rPr lang="en-US" dirty="0" smtClean="0"/>
              <a:t>Type, www.lib.vt.edu</a:t>
            </a:r>
            <a:r>
              <a:rPr lang="en-US" baseline="0" dirty="0" smtClean="0"/>
              <a:t> in your address bar. This should bring you to the home page of the Virginia Tech libraries. Inside the search box of Summon, type, </a:t>
            </a:r>
            <a:r>
              <a:rPr lang="en-US" b="1" baseline="0" dirty="0" smtClean="0"/>
              <a:t>distance education</a:t>
            </a:r>
            <a:r>
              <a:rPr lang="en-US" baseline="0" dirty="0" smtClean="0"/>
              <a:t>. </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  Click on </a:t>
            </a:r>
            <a:r>
              <a:rPr lang="en-US" b="1" baseline="0" dirty="0" smtClean="0"/>
              <a:t>Search Summon</a:t>
            </a:r>
            <a:r>
              <a:rPr lang="en-US" baseline="0" dirty="0" smtClean="0"/>
              <a:t>. You can also type </a:t>
            </a:r>
            <a:r>
              <a:rPr lang="en-US" b="1" baseline="0" dirty="0" smtClean="0"/>
              <a:t>2010 4</a:t>
            </a:r>
            <a:r>
              <a:rPr lang="en-US" b="1" baseline="30000" dirty="0" smtClean="0"/>
              <a:t>th</a:t>
            </a:r>
            <a:r>
              <a:rPr lang="en-US" b="1" baseline="0" dirty="0" smtClean="0"/>
              <a:t> International Conference on Application of Information</a:t>
            </a:r>
            <a:r>
              <a:rPr lang="en-US" b="0" baseline="0" dirty="0" smtClean="0"/>
              <a:t> </a:t>
            </a:r>
            <a:r>
              <a:rPr lang="en-US" baseline="0" dirty="0" smtClean="0"/>
              <a:t>in your search box but I have typed </a:t>
            </a:r>
            <a:r>
              <a:rPr lang="en-US" b="1" baseline="0" dirty="0" smtClean="0"/>
              <a:t>distance education </a:t>
            </a:r>
            <a:r>
              <a:rPr lang="en-US" baseline="0" dirty="0" smtClean="0"/>
              <a:t>in the search box.</a:t>
            </a:r>
            <a:endParaRPr lang="en-US" dirty="0" smtClean="0"/>
          </a:p>
        </p:txBody>
      </p:sp>
      <p:sp>
        <p:nvSpPr>
          <p:cNvPr id="4" name="Slide Number Placeholder 3"/>
          <p:cNvSpPr>
            <a:spLocks noGrp="1"/>
          </p:cNvSpPr>
          <p:nvPr>
            <p:ph type="sldNum" sz="quarter" idx="10"/>
          </p:nvPr>
        </p:nvSpPr>
        <p:spPr/>
        <p:txBody>
          <a:bodyPr/>
          <a:lstStyle/>
          <a:p>
            <a:fld id="{9AAEF319-418D-4171-83EB-6CCCB604920B}" type="slidenum">
              <a:rPr lang="en-US" smtClean="0"/>
              <a:t>11</a:t>
            </a:fld>
            <a:endParaRPr lang="en-US"/>
          </a:p>
        </p:txBody>
      </p:sp>
    </p:spTree>
    <p:extLst>
      <p:ext uri="{BB962C8B-B14F-4D97-AF65-F5344CB8AC3E}">
        <p14:creationId xmlns:p14="http://schemas.microsoft.com/office/powerpoint/2010/main" val="285338364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  In your address bar, you would notice the </a:t>
            </a:r>
            <a:r>
              <a:rPr lang="en-US" b="1" dirty="0" smtClean="0"/>
              <a:t>yellow, </a:t>
            </a:r>
            <a:r>
              <a:rPr lang="en-US" b="1" dirty="0" err="1" smtClean="0"/>
              <a:t>Zotero</a:t>
            </a:r>
            <a:r>
              <a:rPr lang="en-US" b="1" dirty="0" smtClean="0"/>
              <a:t> icon</a:t>
            </a:r>
            <a:r>
              <a:rPr lang="en-US" dirty="0" smtClean="0"/>
              <a:t>. This</a:t>
            </a:r>
            <a:r>
              <a:rPr lang="en-US" baseline="0" dirty="0" smtClean="0"/>
              <a:t> yellow icon looks like a folder. Click on this yellow icon and a </a:t>
            </a:r>
            <a:r>
              <a:rPr lang="en-US" b="1" baseline="0" dirty="0" smtClean="0"/>
              <a:t>select items</a:t>
            </a:r>
            <a:r>
              <a:rPr lang="en-US" baseline="0" dirty="0" smtClean="0"/>
              <a:t> box pops up as you can see on your slide. </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  Inside the </a:t>
            </a:r>
            <a:r>
              <a:rPr lang="en-US" b="1" baseline="0" dirty="0" smtClean="0"/>
              <a:t>select items </a:t>
            </a:r>
            <a:r>
              <a:rPr lang="en-US" baseline="0" dirty="0" smtClean="0"/>
              <a:t>box , click on </a:t>
            </a:r>
            <a:r>
              <a:rPr lang="en-US" b="1" baseline="0" dirty="0" smtClean="0"/>
              <a:t>2010 4</a:t>
            </a:r>
            <a:r>
              <a:rPr lang="en-US" b="1" baseline="30000" dirty="0" smtClean="0"/>
              <a:t>th</a:t>
            </a:r>
            <a:r>
              <a:rPr lang="en-US" b="1" baseline="0" dirty="0" smtClean="0"/>
              <a:t> International Conference on Application of Information</a:t>
            </a:r>
            <a:r>
              <a:rPr lang="en-US" baseline="0" dirty="0" smtClean="0"/>
              <a:t>. You would notice a </a:t>
            </a:r>
            <a:r>
              <a:rPr lang="en-US" b="1" baseline="0" dirty="0" smtClean="0"/>
              <a:t>rectangular box </a:t>
            </a:r>
            <a:r>
              <a:rPr lang="en-US" baseline="0" dirty="0" smtClean="0"/>
              <a:t>at the bottom of your browser indicating that </a:t>
            </a:r>
            <a:r>
              <a:rPr lang="en-US" baseline="0" dirty="0" err="1" smtClean="0"/>
              <a:t>Zotero</a:t>
            </a:r>
            <a:r>
              <a:rPr lang="en-US" baseline="0" dirty="0" smtClean="0"/>
              <a:t> is saving. You have now added </a:t>
            </a:r>
            <a:r>
              <a:rPr lang="en-US" b="1" baseline="0" dirty="0" smtClean="0"/>
              <a:t>2010 4</a:t>
            </a:r>
            <a:r>
              <a:rPr lang="en-US" b="1" baseline="30000" dirty="0" smtClean="0"/>
              <a:t>th</a:t>
            </a:r>
            <a:r>
              <a:rPr lang="en-US" b="1" baseline="0" dirty="0" smtClean="0"/>
              <a:t> International Conference on Application of Information </a:t>
            </a:r>
            <a:r>
              <a:rPr lang="en-US" baseline="0" dirty="0" smtClean="0"/>
              <a:t>into your library using </a:t>
            </a:r>
            <a:r>
              <a:rPr lang="en-US" baseline="0" dirty="0" err="1" smtClean="0"/>
              <a:t>Zotero</a:t>
            </a:r>
            <a:r>
              <a:rPr lang="en-US" baseline="0" dirty="0" smtClean="0"/>
              <a:t>. You would now be assessed in the next few slides.</a:t>
            </a:r>
            <a:endParaRPr lang="en-US" dirty="0" smtClean="0"/>
          </a:p>
        </p:txBody>
      </p:sp>
      <p:sp>
        <p:nvSpPr>
          <p:cNvPr id="4" name="Slide Number Placeholder 3"/>
          <p:cNvSpPr>
            <a:spLocks noGrp="1"/>
          </p:cNvSpPr>
          <p:nvPr>
            <p:ph type="sldNum" sz="quarter" idx="10"/>
          </p:nvPr>
        </p:nvSpPr>
        <p:spPr/>
        <p:txBody>
          <a:bodyPr/>
          <a:lstStyle/>
          <a:p>
            <a:fld id="{9AAEF319-418D-4171-83EB-6CCCB604920B}" type="slidenum">
              <a:rPr lang="en-US" smtClean="0"/>
              <a:t>12</a:t>
            </a:fld>
            <a:endParaRPr lang="en-US"/>
          </a:p>
        </p:txBody>
      </p:sp>
    </p:spTree>
    <p:extLst>
      <p:ext uri="{BB962C8B-B14F-4D97-AF65-F5344CB8AC3E}">
        <p14:creationId xmlns:p14="http://schemas.microsoft.com/office/powerpoint/2010/main" val="302561495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sz="1200" b="0" dirty="0" smtClean="0"/>
              <a:t>  We are now on the assessment page. You would import two articles into </a:t>
            </a:r>
            <a:r>
              <a:rPr lang="en-US" sz="1200" b="0" dirty="0" err="1" smtClean="0"/>
              <a:t>Zotero</a:t>
            </a:r>
            <a:endParaRPr lang="en-US" sz="1200" b="0" dirty="0" smtClean="0"/>
          </a:p>
          <a:p>
            <a:pPr lvl="0"/>
            <a:r>
              <a:rPr lang="en-US" sz="1200" b="0" dirty="0" smtClean="0"/>
              <a:t>1.) Using Google Scholar, find an article titled, </a:t>
            </a:r>
            <a:r>
              <a:rPr lang="en-US" sz="1200" b="1" dirty="0" smtClean="0"/>
              <a:t>Old concerns with new distance education research </a:t>
            </a:r>
            <a:r>
              <a:rPr lang="en-US" sz="1200" b="0" dirty="0" smtClean="0"/>
              <a:t>and import it into </a:t>
            </a:r>
            <a:r>
              <a:rPr lang="en-US" sz="1200" b="0" dirty="0" err="1" smtClean="0"/>
              <a:t>Zotero</a:t>
            </a:r>
            <a:r>
              <a:rPr lang="en-US" sz="1200" b="0" dirty="0" smtClean="0"/>
              <a:t>.</a:t>
            </a:r>
          </a:p>
          <a:p>
            <a:endParaRPr lang="en-US" dirty="0"/>
          </a:p>
        </p:txBody>
      </p:sp>
      <p:sp>
        <p:nvSpPr>
          <p:cNvPr id="4" name="Slide Number Placeholder 3"/>
          <p:cNvSpPr>
            <a:spLocks noGrp="1"/>
          </p:cNvSpPr>
          <p:nvPr>
            <p:ph type="sldNum" sz="quarter" idx="10"/>
          </p:nvPr>
        </p:nvSpPr>
        <p:spPr/>
        <p:txBody>
          <a:bodyPr/>
          <a:lstStyle/>
          <a:p>
            <a:fld id="{9AAEF319-418D-4171-83EB-6CCCB604920B}" type="slidenum">
              <a:rPr lang="en-US" smtClean="0"/>
              <a:t>13</a:t>
            </a:fld>
            <a:endParaRPr lang="en-US"/>
          </a:p>
        </p:txBody>
      </p:sp>
    </p:spTree>
    <p:extLst>
      <p:ext uri="{BB962C8B-B14F-4D97-AF65-F5344CB8AC3E}">
        <p14:creationId xmlns:p14="http://schemas.microsoft.com/office/powerpoint/2010/main" val="127346493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dirty="0" smtClean="0"/>
              <a:t>  2.) Using Google Scholar, find an article titled, </a:t>
            </a:r>
            <a:r>
              <a:rPr lang="en-US" sz="1200" b="1" dirty="0" smtClean="0"/>
              <a:t>No comparison:</a:t>
            </a:r>
            <a:r>
              <a:rPr lang="en-US" sz="1200" b="1" baseline="0" dirty="0" smtClean="0"/>
              <a:t> </a:t>
            </a:r>
            <a:r>
              <a:rPr lang="en-US" sz="1200" b="1" dirty="0" smtClean="0"/>
              <a:t>Distance education finds a new use for “no significant difference” </a:t>
            </a:r>
            <a:r>
              <a:rPr lang="en-US" sz="1200" b="0" dirty="0" smtClean="0"/>
              <a:t> and import it into </a:t>
            </a:r>
            <a:r>
              <a:rPr lang="en-US" sz="1200" b="0" dirty="0" err="1" smtClean="0"/>
              <a:t>Zotero</a:t>
            </a:r>
            <a:r>
              <a:rPr lang="en-US" sz="1200" b="0" dirty="0" smtClean="0"/>
              <a:t>.</a:t>
            </a:r>
          </a:p>
          <a:p>
            <a:pPr lvl="0"/>
            <a:endParaRPr lang="en-US" sz="1200" b="0" dirty="0" smtClean="0"/>
          </a:p>
        </p:txBody>
      </p:sp>
      <p:sp>
        <p:nvSpPr>
          <p:cNvPr id="4" name="Slide Number Placeholder 3"/>
          <p:cNvSpPr>
            <a:spLocks noGrp="1"/>
          </p:cNvSpPr>
          <p:nvPr>
            <p:ph type="sldNum" sz="quarter" idx="10"/>
          </p:nvPr>
        </p:nvSpPr>
        <p:spPr/>
        <p:txBody>
          <a:bodyPr/>
          <a:lstStyle/>
          <a:p>
            <a:fld id="{9AAEF319-418D-4171-83EB-6CCCB604920B}" type="slidenum">
              <a:rPr lang="en-US" smtClean="0"/>
              <a:t>14</a:t>
            </a:fld>
            <a:endParaRPr lang="en-US"/>
          </a:p>
        </p:txBody>
      </p:sp>
    </p:spTree>
    <p:extLst>
      <p:ext uri="{BB962C8B-B14F-4D97-AF65-F5344CB8AC3E}">
        <p14:creationId xmlns:p14="http://schemas.microsoft.com/office/powerpoint/2010/main" val="127346493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STOP HERE AND WAIT UNTIL YOU HAVE COMPLETED THE ASSESSMENT BEFORE MOVING TO THE NEXT SLIDE.</a:t>
            </a:r>
            <a:br>
              <a:rPr lang="en-US" dirty="0" smtClean="0"/>
            </a:br>
            <a:r>
              <a:rPr lang="en-US" dirty="0" smtClean="0"/>
              <a:t>THANK YOU !</a:t>
            </a:r>
            <a:endParaRPr lang="en-US" dirty="0"/>
          </a:p>
        </p:txBody>
      </p:sp>
      <p:sp>
        <p:nvSpPr>
          <p:cNvPr id="4" name="Slide Number Placeholder 3"/>
          <p:cNvSpPr>
            <a:spLocks noGrp="1"/>
          </p:cNvSpPr>
          <p:nvPr>
            <p:ph type="sldNum" sz="quarter" idx="10"/>
          </p:nvPr>
        </p:nvSpPr>
        <p:spPr/>
        <p:txBody>
          <a:bodyPr/>
          <a:lstStyle/>
          <a:p>
            <a:fld id="{9AAEF319-418D-4171-83EB-6CCCB604920B}" type="slidenum">
              <a:rPr lang="en-US" smtClean="0"/>
              <a:t>15</a:t>
            </a:fld>
            <a:endParaRPr lang="en-US"/>
          </a:p>
        </p:txBody>
      </p:sp>
    </p:spTree>
    <p:extLst>
      <p:ext uri="{BB962C8B-B14F-4D97-AF65-F5344CB8AC3E}">
        <p14:creationId xmlns:p14="http://schemas.microsoft.com/office/powerpoint/2010/main" val="308067212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    This PowerPoint slide is</a:t>
            </a:r>
            <a:r>
              <a:rPr lang="en-US" baseline="0" dirty="0" smtClean="0"/>
              <a:t> a screen shot </a:t>
            </a:r>
            <a:r>
              <a:rPr lang="en-US" dirty="0" smtClean="0"/>
              <a:t>to the first assessment. You can see the box highlighted on </a:t>
            </a:r>
            <a:r>
              <a:rPr lang="en-US" b="1" dirty="0" smtClean="0"/>
              <a:t>Old</a:t>
            </a:r>
            <a:r>
              <a:rPr lang="en-US" b="1" baseline="0" dirty="0" smtClean="0"/>
              <a:t> concerns with new distance education research</a:t>
            </a:r>
            <a:r>
              <a:rPr lang="en-US" baseline="0" dirty="0" smtClean="0"/>
              <a:t>.</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     This is how your screen should look like if you have been able to correctly import the article and saved into </a:t>
            </a:r>
            <a:r>
              <a:rPr lang="en-US" baseline="0" dirty="0" err="1" smtClean="0"/>
              <a:t>Zotero</a:t>
            </a:r>
            <a:r>
              <a:rPr lang="en-US" baseline="0" dirty="0" smtClean="0"/>
              <a:t>. </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      I have put the red arrows indicating items that you should see.</a:t>
            </a: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endParaRPr lang="en-US" dirty="0"/>
          </a:p>
        </p:txBody>
      </p:sp>
      <p:sp>
        <p:nvSpPr>
          <p:cNvPr id="4" name="Slide Number Placeholder 3"/>
          <p:cNvSpPr>
            <a:spLocks noGrp="1"/>
          </p:cNvSpPr>
          <p:nvPr>
            <p:ph type="sldNum" sz="quarter" idx="10"/>
          </p:nvPr>
        </p:nvSpPr>
        <p:spPr/>
        <p:txBody>
          <a:bodyPr/>
          <a:lstStyle/>
          <a:p>
            <a:fld id="{9AAEF319-418D-4171-83EB-6CCCB604920B}" type="slidenum">
              <a:rPr lang="en-US" smtClean="0"/>
              <a:t>16</a:t>
            </a:fld>
            <a:endParaRPr lang="en-US"/>
          </a:p>
        </p:txBody>
      </p:sp>
    </p:spTree>
    <p:extLst>
      <p:ext uri="{BB962C8B-B14F-4D97-AF65-F5344CB8AC3E}">
        <p14:creationId xmlns:p14="http://schemas.microsoft.com/office/powerpoint/2010/main" val="398276922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   This slide shows the screen</a:t>
            </a:r>
            <a:r>
              <a:rPr lang="en-US" baseline="0" dirty="0" smtClean="0"/>
              <a:t> shot</a:t>
            </a:r>
            <a:r>
              <a:rPr lang="en-US" dirty="0" smtClean="0"/>
              <a:t> to the second assessment</a:t>
            </a:r>
            <a:r>
              <a:rPr lang="en-US" baseline="0" dirty="0" smtClean="0"/>
              <a:t> </a:t>
            </a:r>
            <a:r>
              <a:rPr lang="en-US" dirty="0" smtClean="0"/>
              <a:t>on importing the</a:t>
            </a:r>
            <a:r>
              <a:rPr lang="en-US" baseline="0" dirty="0" smtClean="0"/>
              <a:t> article  </a:t>
            </a:r>
            <a:r>
              <a:rPr lang="en-US" b="1" baseline="0" dirty="0" smtClean="0"/>
              <a:t>No Comparison: Distance education finds a new use fo</a:t>
            </a:r>
            <a:r>
              <a:rPr lang="en-US" baseline="0" dirty="0" smtClean="0"/>
              <a:t>r “</a:t>
            </a:r>
            <a:r>
              <a:rPr lang="en-US" b="1" baseline="0" dirty="0" smtClean="0"/>
              <a:t>no</a:t>
            </a:r>
            <a:r>
              <a:rPr lang="en-US" baseline="0" dirty="0" smtClean="0"/>
              <a:t> </a:t>
            </a:r>
            <a:r>
              <a:rPr lang="en-US" b="1" baseline="0" dirty="0" smtClean="0"/>
              <a:t>significant difference”  </a:t>
            </a:r>
            <a:r>
              <a:rPr lang="en-US" dirty="0" smtClean="0"/>
              <a:t>into </a:t>
            </a:r>
            <a:r>
              <a:rPr lang="en-US" dirty="0" err="1" smtClean="0"/>
              <a:t>Zotero</a:t>
            </a:r>
            <a:r>
              <a:rPr lang="en-US" dirty="0" smtClean="0"/>
              <a:t> from Google Scholar. </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   If this has been successfully selected, it would be saved to </a:t>
            </a:r>
            <a:r>
              <a:rPr lang="en-US" baseline="0" dirty="0" err="1" smtClean="0"/>
              <a:t>Zotero</a:t>
            </a:r>
            <a:r>
              <a:rPr lang="en-US" baseline="0" dirty="0" smtClean="0"/>
              <a:t>. </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   I have put the red arrows indicating items that you should see.</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The next slide is an evaluation of this asynchronous module. </a:t>
            </a:r>
            <a:endParaRPr lang="en-US" dirty="0"/>
          </a:p>
        </p:txBody>
      </p:sp>
      <p:sp>
        <p:nvSpPr>
          <p:cNvPr id="4" name="Slide Number Placeholder 3"/>
          <p:cNvSpPr>
            <a:spLocks noGrp="1"/>
          </p:cNvSpPr>
          <p:nvPr>
            <p:ph type="sldNum" sz="quarter" idx="10"/>
          </p:nvPr>
        </p:nvSpPr>
        <p:spPr/>
        <p:txBody>
          <a:bodyPr/>
          <a:lstStyle/>
          <a:p>
            <a:fld id="{9AAEF319-418D-4171-83EB-6CCCB604920B}" type="slidenum">
              <a:rPr lang="en-US" smtClean="0"/>
              <a:t>17</a:t>
            </a:fld>
            <a:endParaRPr lang="en-US"/>
          </a:p>
        </p:txBody>
      </p:sp>
    </p:spTree>
    <p:extLst>
      <p:ext uri="{BB962C8B-B14F-4D97-AF65-F5344CB8AC3E}">
        <p14:creationId xmlns:p14="http://schemas.microsoft.com/office/powerpoint/2010/main" val="344139418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lnSpc>
                <a:spcPct val="150000"/>
              </a:lnSpc>
            </a:pPr>
            <a:r>
              <a:rPr lang="en-US" dirty="0" smtClean="0"/>
              <a:t>The next</a:t>
            </a:r>
            <a:r>
              <a:rPr lang="en-US" baseline="0" dirty="0" smtClean="0"/>
              <a:t> </a:t>
            </a:r>
            <a:r>
              <a:rPr lang="en-US" dirty="0" smtClean="0"/>
              <a:t>two slides are</a:t>
            </a:r>
            <a:r>
              <a:rPr lang="en-US" baseline="0" dirty="0" smtClean="0"/>
              <a:t> on the evaluation of this lesson. This slide is a preview of the questions that you would see on the survey. This is an anonymous survey. :</a:t>
            </a:r>
            <a:r>
              <a:rPr lang="en-US" sz="1200" dirty="0" smtClean="0">
                <a:latin typeface="Times New Roman" pitchFamily="18" charset="0"/>
                <a:cs typeface="Times New Roman" pitchFamily="18" charset="0"/>
              </a:rPr>
              <a:t> Based on today’s lesson would you begin to use </a:t>
            </a:r>
            <a:r>
              <a:rPr lang="en-US" sz="1200" dirty="0" err="1" smtClean="0">
                <a:latin typeface="Times New Roman" pitchFamily="18" charset="0"/>
                <a:cs typeface="Times New Roman" pitchFamily="18" charset="0"/>
              </a:rPr>
              <a:t>Zotero</a:t>
            </a:r>
            <a:r>
              <a:rPr lang="en-US" sz="1200" dirty="0" smtClean="0">
                <a:latin typeface="Times New Roman" pitchFamily="18" charset="0"/>
                <a:cs typeface="Times New Roman" pitchFamily="18" charset="0"/>
              </a:rPr>
              <a:t>?  Yes        No</a:t>
            </a:r>
          </a:p>
          <a:p>
            <a:pPr lvl="0">
              <a:lnSpc>
                <a:spcPct val="150000"/>
              </a:lnSpc>
            </a:pPr>
            <a:r>
              <a:rPr lang="en-US" sz="1200" dirty="0" smtClean="0">
                <a:latin typeface="Times New Roman" pitchFamily="18" charset="0"/>
                <a:cs typeface="Times New Roman" pitchFamily="18" charset="0"/>
              </a:rPr>
              <a:t>2.) Based on your learning experience today, would you register for on line classes in the future?   Yes      No</a:t>
            </a:r>
          </a:p>
          <a:p>
            <a:pPr lvl="0">
              <a:lnSpc>
                <a:spcPct val="150000"/>
              </a:lnSpc>
            </a:pPr>
            <a:r>
              <a:rPr lang="en-US" sz="1200" dirty="0" smtClean="0">
                <a:latin typeface="Times New Roman" pitchFamily="18" charset="0"/>
                <a:cs typeface="Times New Roman" pitchFamily="18" charset="0"/>
              </a:rPr>
              <a:t>3.) Was the lesson on </a:t>
            </a:r>
            <a:r>
              <a:rPr lang="en-US" sz="1200" dirty="0" err="1" smtClean="0">
                <a:latin typeface="Times New Roman" pitchFamily="18" charset="0"/>
                <a:cs typeface="Times New Roman" pitchFamily="18" charset="0"/>
              </a:rPr>
              <a:t>Zotero</a:t>
            </a:r>
            <a:r>
              <a:rPr lang="en-US" sz="1200" dirty="0" smtClean="0">
                <a:latin typeface="Times New Roman" pitchFamily="18" charset="0"/>
                <a:cs typeface="Times New Roman" pitchFamily="18" charset="0"/>
              </a:rPr>
              <a:t> easy to understand?     Yes     No</a:t>
            </a:r>
          </a:p>
          <a:p>
            <a:pPr lvl="0">
              <a:lnSpc>
                <a:spcPct val="150000"/>
              </a:lnSpc>
            </a:pPr>
            <a:r>
              <a:rPr lang="en-US" sz="1200" dirty="0" smtClean="0">
                <a:latin typeface="Times New Roman" pitchFamily="18" charset="0"/>
                <a:cs typeface="Times New Roman" pitchFamily="18" charset="0"/>
              </a:rPr>
              <a:t>4.) Were the Power Point Slides adequate for the instruction?   Yes     No</a:t>
            </a:r>
          </a:p>
          <a:p>
            <a:pPr lvl="0">
              <a:lnSpc>
                <a:spcPct val="150000"/>
              </a:lnSpc>
            </a:pPr>
            <a:r>
              <a:rPr lang="en-US" sz="1200" dirty="0" smtClean="0">
                <a:latin typeface="Times New Roman" pitchFamily="18" charset="0"/>
                <a:cs typeface="Times New Roman" pitchFamily="18" charset="0"/>
              </a:rPr>
              <a:t>5.) Were you able to complete the lesson on downloading and installing </a:t>
            </a:r>
            <a:r>
              <a:rPr lang="en-US" sz="1200" dirty="0" err="1" smtClean="0">
                <a:latin typeface="Times New Roman" pitchFamily="18" charset="0"/>
                <a:cs typeface="Times New Roman" pitchFamily="18" charset="0"/>
              </a:rPr>
              <a:t>Zotero</a:t>
            </a:r>
            <a:r>
              <a:rPr lang="en-US" sz="1200" dirty="0" smtClean="0">
                <a:latin typeface="Times New Roman" pitchFamily="18" charset="0"/>
                <a:cs typeface="Times New Roman" pitchFamily="18" charset="0"/>
              </a:rPr>
              <a:t> and importing into </a:t>
            </a:r>
            <a:r>
              <a:rPr lang="en-US" sz="1200" dirty="0" err="1" smtClean="0">
                <a:latin typeface="Times New Roman" pitchFamily="18" charset="0"/>
                <a:cs typeface="Times New Roman" pitchFamily="18" charset="0"/>
              </a:rPr>
              <a:t>Zotero</a:t>
            </a:r>
            <a:r>
              <a:rPr lang="en-US" sz="1200" dirty="0" smtClean="0">
                <a:latin typeface="Times New Roman" pitchFamily="18" charset="0"/>
                <a:cs typeface="Times New Roman" pitchFamily="18" charset="0"/>
              </a:rPr>
              <a:t> under thirty minutes?                    Yes       No.</a:t>
            </a:r>
          </a:p>
          <a:p>
            <a:endParaRPr lang="en-US" dirty="0"/>
          </a:p>
        </p:txBody>
      </p:sp>
      <p:sp>
        <p:nvSpPr>
          <p:cNvPr id="4" name="Slide Number Placeholder 3"/>
          <p:cNvSpPr>
            <a:spLocks noGrp="1"/>
          </p:cNvSpPr>
          <p:nvPr>
            <p:ph type="sldNum" sz="quarter" idx="10"/>
          </p:nvPr>
        </p:nvSpPr>
        <p:spPr/>
        <p:txBody>
          <a:bodyPr/>
          <a:lstStyle/>
          <a:p>
            <a:fld id="{9AAEF319-418D-4171-83EB-6CCCB604920B}" type="slidenum">
              <a:rPr lang="en-US" smtClean="0"/>
              <a:t>18</a:t>
            </a:fld>
            <a:endParaRPr lang="en-US"/>
          </a:p>
        </p:txBody>
      </p:sp>
    </p:spTree>
    <p:extLst>
      <p:ext uri="{BB962C8B-B14F-4D97-AF65-F5344CB8AC3E}">
        <p14:creationId xmlns:p14="http://schemas.microsoft.com/office/powerpoint/2010/main" val="284326857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Please click</a:t>
            </a:r>
            <a:r>
              <a:rPr lang="en-US" baseline="0" dirty="0" smtClean="0"/>
              <a:t> on the link and answer the survey. Thank you for your time.</a:t>
            </a:r>
            <a:endParaRPr lang="en-US" dirty="0"/>
          </a:p>
        </p:txBody>
      </p:sp>
      <p:sp>
        <p:nvSpPr>
          <p:cNvPr id="4" name="Slide Number Placeholder 3"/>
          <p:cNvSpPr>
            <a:spLocks noGrp="1"/>
          </p:cNvSpPr>
          <p:nvPr>
            <p:ph type="sldNum" sz="quarter" idx="10"/>
          </p:nvPr>
        </p:nvSpPr>
        <p:spPr/>
        <p:txBody>
          <a:bodyPr/>
          <a:lstStyle/>
          <a:p>
            <a:fld id="{9AAEF319-418D-4171-83EB-6CCCB604920B}" type="slidenum">
              <a:rPr lang="en-US" smtClean="0"/>
              <a:t>19</a:t>
            </a:fld>
            <a:endParaRPr lang="en-US"/>
          </a:p>
        </p:txBody>
      </p:sp>
    </p:spTree>
    <p:extLst>
      <p:ext uri="{BB962C8B-B14F-4D97-AF65-F5344CB8AC3E}">
        <p14:creationId xmlns:p14="http://schemas.microsoft.com/office/powerpoint/2010/main" val="186981273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  Welcome to the asynchronous lesson on </a:t>
            </a:r>
            <a:r>
              <a:rPr lang="en-US" sz="1200" kern="1200" dirty="0" err="1" smtClean="0">
                <a:solidFill>
                  <a:schemeClr val="tx1"/>
                </a:solidFill>
                <a:effectLst/>
                <a:latin typeface="+mn-lt"/>
                <a:ea typeface="+mn-ea"/>
                <a:cs typeface="+mn-cs"/>
              </a:rPr>
              <a:t>Zotero</a:t>
            </a:r>
            <a:r>
              <a:rPr lang="en-US" sz="1200" kern="1200" dirty="0" smtClean="0">
                <a:solidFill>
                  <a:schemeClr val="tx1"/>
                </a:solidFill>
                <a:effectLst/>
                <a:latin typeface="+mn-lt"/>
                <a:ea typeface="+mn-ea"/>
                <a:cs typeface="+mn-cs"/>
              </a:rPr>
              <a:t>! My name is Titilola Obilade. I would be your instructor for this asynchronous module on </a:t>
            </a:r>
            <a:r>
              <a:rPr lang="en-US" sz="1200" kern="1200" dirty="0" err="1" smtClean="0">
                <a:solidFill>
                  <a:schemeClr val="tx1"/>
                </a:solidFill>
                <a:effectLst/>
                <a:latin typeface="+mn-lt"/>
                <a:ea typeface="+mn-ea"/>
                <a:cs typeface="+mn-cs"/>
              </a:rPr>
              <a:t>Zotero</a:t>
            </a:r>
            <a:r>
              <a:rPr lang="en-US" sz="1200" kern="1200" dirty="0" smtClean="0">
                <a:solidFill>
                  <a:schemeClr val="tx1"/>
                </a:solidFill>
                <a:effectLst/>
                <a:latin typeface="+mn-lt"/>
                <a:ea typeface="+mn-ea"/>
                <a:cs typeface="+mn-cs"/>
              </a:rPr>
              <a:t>. You can contact me by email at obilade@vt.edu and I would respond to you within 24 hours. Technology can be fickle. If I do not respond to you within 24 hours, please resend your email.</a:t>
            </a:r>
          </a:p>
          <a:p>
            <a:r>
              <a:rPr lang="en-US" sz="1200" kern="1200" dirty="0" smtClean="0">
                <a:solidFill>
                  <a:schemeClr val="tx1"/>
                </a:solidFill>
                <a:effectLst/>
                <a:latin typeface="+mn-lt"/>
                <a:ea typeface="+mn-ea"/>
                <a:cs typeface="+mn-cs"/>
              </a:rPr>
              <a:t>  I am a doctoral student at Virginia Tech in the department of Instructional Technology. I have taken online courses before and I know how disconnected students can be from other</a:t>
            </a:r>
            <a:r>
              <a:rPr lang="en-US" sz="1200" kern="1200" baseline="0" dirty="0" smtClean="0">
                <a:solidFill>
                  <a:schemeClr val="tx1"/>
                </a:solidFill>
                <a:effectLst/>
                <a:latin typeface="+mn-lt"/>
                <a:ea typeface="+mn-ea"/>
                <a:cs typeface="+mn-cs"/>
              </a:rPr>
              <a:t> online </a:t>
            </a:r>
            <a:r>
              <a:rPr lang="en-US" sz="1200" kern="1200" dirty="0" smtClean="0">
                <a:solidFill>
                  <a:schemeClr val="tx1"/>
                </a:solidFill>
                <a:effectLst/>
                <a:latin typeface="+mn-lt"/>
                <a:ea typeface="+mn-ea"/>
                <a:cs typeface="+mn-cs"/>
              </a:rPr>
              <a:t>students. I encourage students registered in this lesson to answer the following questions and post the answers on the forum on Scholar as a way of knowing  one another.</a:t>
            </a:r>
          </a:p>
          <a:p>
            <a:pPr lvl="0"/>
            <a:r>
              <a:rPr lang="en-US" sz="1200" kern="1200" dirty="0" smtClean="0">
                <a:solidFill>
                  <a:schemeClr val="tx1"/>
                </a:solidFill>
                <a:effectLst/>
                <a:latin typeface="+mn-lt"/>
                <a:ea typeface="+mn-ea"/>
                <a:cs typeface="+mn-cs"/>
              </a:rPr>
              <a:t>What are your favorite pets?</a:t>
            </a:r>
          </a:p>
          <a:p>
            <a:pPr lvl="0"/>
            <a:r>
              <a:rPr lang="en-US" sz="1200" kern="1200" dirty="0" smtClean="0">
                <a:solidFill>
                  <a:schemeClr val="tx1"/>
                </a:solidFill>
                <a:effectLst/>
                <a:latin typeface="+mn-lt"/>
                <a:ea typeface="+mn-ea"/>
                <a:cs typeface="+mn-cs"/>
              </a:rPr>
              <a:t>What is your favorite food?</a:t>
            </a:r>
          </a:p>
          <a:p>
            <a:pPr lvl="0"/>
            <a:r>
              <a:rPr lang="en-US" sz="1200" kern="1200" dirty="0" smtClean="0">
                <a:solidFill>
                  <a:schemeClr val="tx1"/>
                </a:solidFill>
                <a:effectLst/>
                <a:latin typeface="+mn-lt"/>
                <a:ea typeface="+mn-ea"/>
                <a:cs typeface="+mn-cs"/>
              </a:rPr>
              <a:t>What is your favorite song and why?</a:t>
            </a:r>
          </a:p>
          <a:p>
            <a:pPr lvl="0"/>
            <a:r>
              <a:rPr lang="en-US" sz="1200" kern="1200" dirty="0" smtClean="0">
                <a:solidFill>
                  <a:schemeClr val="tx1"/>
                </a:solidFill>
                <a:effectLst/>
                <a:latin typeface="+mn-lt"/>
                <a:ea typeface="+mn-ea"/>
                <a:cs typeface="+mn-cs"/>
              </a:rPr>
              <a:t>Tell us anything about yourself.</a:t>
            </a:r>
          </a:p>
          <a:p>
            <a:pPr lvl="0"/>
            <a:endParaRPr lang="en-US" sz="1200" kern="1200" dirty="0" smtClean="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9AAEF319-418D-4171-83EB-6CCCB604920B}" type="slidenum">
              <a:rPr lang="en-US" smtClean="0"/>
              <a:t>2</a:t>
            </a:fld>
            <a:endParaRPr lang="en-US"/>
          </a:p>
        </p:txBody>
      </p:sp>
    </p:spTree>
    <p:extLst>
      <p:ext uri="{BB962C8B-B14F-4D97-AF65-F5344CB8AC3E}">
        <p14:creationId xmlns:p14="http://schemas.microsoft.com/office/powerpoint/2010/main" val="101963633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  You have successfully come to the end of the lesson</a:t>
            </a:r>
            <a:r>
              <a:rPr lang="en-US" baseline="0" dirty="0" smtClean="0"/>
              <a:t> on </a:t>
            </a:r>
            <a:r>
              <a:rPr lang="en-US" baseline="0" dirty="0" err="1" smtClean="0"/>
              <a:t>Zotero</a:t>
            </a:r>
            <a:r>
              <a:rPr lang="en-US" baseline="0" dirty="0" smtClean="0"/>
              <a:t>.  However, I would like to remind you of the following resources. Inside Scholar, under asynchronous module, you would see the PowerPoint handout on how to </a:t>
            </a:r>
            <a:r>
              <a:rPr lang="en-US" b="1" baseline="0" dirty="0" smtClean="0"/>
              <a:t>create</a:t>
            </a:r>
            <a:r>
              <a:rPr lang="en-US" baseline="0" dirty="0" smtClean="0"/>
              <a:t> a bibliography from </a:t>
            </a:r>
            <a:r>
              <a:rPr lang="en-US" baseline="0" dirty="0" err="1" smtClean="0"/>
              <a:t>Zotero</a:t>
            </a:r>
            <a:r>
              <a:rPr lang="en-US" baseline="0" dirty="0" smtClean="0"/>
              <a:t>. (</a:t>
            </a:r>
            <a:r>
              <a:rPr lang="en-US" sz="1200" dirty="0" smtClean="0"/>
              <a:t>This asynchronous module was on how to </a:t>
            </a:r>
            <a:r>
              <a:rPr lang="en-US" sz="1200" b="1" dirty="0" smtClean="0"/>
              <a:t>import </a:t>
            </a:r>
            <a:r>
              <a:rPr lang="en-US" sz="1200" dirty="0" smtClean="0"/>
              <a:t>into </a:t>
            </a:r>
            <a:r>
              <a:rPr lang="en-US" sz="1200" dirty="0" err="1" smtClean="0"/>
              <a:t>Zotero</a:t>
            </a:r>
            <a:r>
              <a:rPr lang="en-US" sz="1200" dirty="0" smtClean="0"/>
              <a:t>).</a:t>
            </a:r>
          </a:p>
          <a:p>
            <a:r>
              <a:rPr lang="en-US" baseline="0" dirty="0" smtClean="0"/>
              <a:t> You would also see a link to a You Tube Video on </a:t>
            </a:r>
            <a:r>
              <a:rPr lang="en-US" baseline="0" dirty="0" err="1" smtClean="0"/>
              <a:t>Zotero</a:t>
            </a:r>
            <a:r>
              <a:rPr lang="en-US" baseline="0" dirty="0" smtClean="0"/>
              <a:t>.  The video is less than 3 minutes. The handout and the link can be found inside the resources folder of the asynchronous module inside Scholar.</a:t>
            </a:r>
          </a:p>
          <a:p>
            <a:r>
              <a:rPr lang="en-US" baseline="0" dirty="0" smtClean="0"/>
              <a:t>  As a way of being connected to other online students, </a:t>
            </a:r>
            <a:r>
              <a:rPr lang="en-US" u="sng" baseline="0" dirty="0" smtClean="0"/>
              <a:t>I encourage you to post your answers on your favorite pets and favorite songs inside the forum</a:t>
            </a:r>
            <a:r>
              <a:rPr lang="en-US" baseline="0" dirty="0" smtClean="0"/>
              <a:t>.  It has been nice working with you.</a:t>
            </a:r>
          </a:p>
          <a:p>
            <a:r>
              <a:rPr lang="en-US" baseline="0" dirty="0" smtClean="0"/>
              <a:t>I wish you my best.  </a:t>
            </a:r>
            <a:r>
              <a:rPr lang="en-US" baseline="0" dirty="0" err="1" smtClean="0"/>
              <a:t>Titilola</a:t>
            </a:r>
            <a:endParaRPr lang="en-US" dirty="0"/>
          </a:p>
        </p:txBody>
      </p:sp>
      <p:sp>
        <p:nvSpPr>
          <p:cNvPr id="4" name="Slide Number Placeholder 3"/>
          <p:cNvSpPr>
            <a:spLocks noGrp="1"/>
          </p:cNvSpPr>
          <p:nvPr>
            <p:ph type="sldNum" sz="quarter" idx="10"/>
          </p:nvPr>
        </p:nvSpPr>
        <p:spPr/>
        <p:txBody>
          <a:bodyPr/>
          <a:lstStyle/>
          <a:p>
            <a:fld id="{9AAEF319-418D-4171-83EB-6CCCB604920B}" type="slidenum">
              <a:rPr lang="en-US" smtClean="0"/>
              <a:t>20</a:t>
            </a:fld>
            <a:endParaRPr lang="en-US"/>
          </a:p>
        </p:txBody>
      </p:sp>
    </p:spTree>
    <p:extLst>
      <p:ext uri="{BB962C8B-B14F-4D97-AF65-F5344CB8AC3E}">
        <p14:creationId xmlns:p14="http://schemas.microsoft.com/office/powerpoint/2010/main" val="206535732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dirty="0" smtClean="0"/>
              <a:t>  For this lesson you would need a computer connected to the</a:t>
            </a:r>
            <a:r>
              <a:rPr lang="en-US" sz="1200" baseline="0" dirty="0" smtClean="0"/>
              <a:t> </a:t>
            </a:r>
            <a:r>
              <a:rPr lang="en-US" sz="1200" dirty="0" smtClean="0"/>
              <a:t>internet.  You would also need a comfortable seat. The assessment would be based on the </a:t>
            </a:r>
            <a:r>
              <a:rPr lang="en-US" sz="1200" b="1" dirty="0" smtClean="0"/>
              <a:t>honor code</a:t>
            </a:r>
            <a:r>
              <a:rPr lang="en-US" sz="1200" dirty="0" smtClean="0"/>
              <a:t>.</a:t>
            </a:r>
            <a:br>
              <a:rPr lang="en-US" sz="1200" dirty="0" smtClean="0"/>
            </a:br>
            <a:r>
              <a:rPr lang="en-US" sz="1200" dirty="0" smtClean="0"/>
              <a:t>  I sent an email a week ago that for this lesson you would need to go to www. Zotero.org and download </a:t>
            </a:r>
            <a:r>
              <a:rPr lang="en-US" sz="1200" dirty="0" err="1" smtClean="0"/>
              <a:t>Zotero</a:t>
            </a:r>
            <a:r>
              <a:rPr lang="en-US" sz="1200" dirty="0" smtClean="0"/>
              <a:t> using Mozilla Firefox.  If you have not already done so, please do so before you continue</a:t>
            </a:r>
            <a:r>
              <a:rPr lang="en-US" sz="1200" baseline="0" dirty="0" smtClean="0"/>
              <a:t> with </a:t>
            </a:r>
            <a:r>
              <a:rPr lang="en-US" sz="1200" dirty="0" smtClean="0"/>
              <a:t>the lesson.</a:t>
            </a:r>
            <a:r>
              <a:rPr lang="en-US" sz="1400" dirty="0" smtClean="0"/>
              <a:t/>
            </a:r>
            <a:br>
              <a:rPr lang="en-US" sz="1400" dirty="0" smtClean="0"/>
            </a:br>
            <a:endParaRPr lang="en-US" dirty="0"/>
          </a:p>
        </p:txBody>
      </p:sp>
      <p:sp>
        <p:nvSpPr>
          <p:cNvPr id="4" name="Slide Number Placeholder 3"/>
          <p:cNvSpPr>
            <a:spLocks noGrp="1"/>
          </p:cNvSpPr>
          <p:nvPr>
            <p:ph type="sldNum" sz="quarter" idx="10"/>
          </p:nvPr>
        </p:nvSpPr>
        <p:spPr/>
        <p:txBody>
          <a:bodyPr/>
          <a:lstStyle/>
          <a:p>
            <a:fld id="{9AAEF319-418D-4171-83EB-6CCCB604920B}" type="slidenum">
              <a:rPr lang="en-US" smtClean="0"/>
              <a:t>3</a:t>
            </a:fld>
            <a:endParaRPr lang="en-US"/>
          </a:p>
        </p:txBody>
      </p:sp>
    </p:spTree>
    <p:extLst>
      <p:ext uri="{BB962C8B-B14F-4D97-AF65-F5344CB8AC3E}">
        <p14:creationId xmlns:p14="http://schemas.microsoft.com/office/powerpoint/2010/main" val="400946959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sz="1200" dirty="0" smtClean="0"/>
              <a:t>At the end of the lesson, the learners should be able to</a:t>
            </a:r>
          </a:p>
          <a:p>
            <a:pPr lvl="0"/>
            <a:r>
              <a:rPr lang="en-US" sz="1200" dirty="0" smtClean="0"/>
              <a:t>1.)  Download and install </a:t>
            </a:r>
            <a:r>
              <a:rPr lang="en-US" sz="1200" dirty="0" err="1" smtClean="0"/>
              <a:t>Zotero</a:t>
            </a:r>
            <a:endParaRPr lang="en-US" sz="1200" dirty="0" smtClean="0"/>
          </a:p>
          <a:p>
            <a:pPr lvl="0"/>
            <a:r>
              <a:rPr lang="en-US" sz="1200" dirty="0" smtClean="0"/>
              <a:t>2.)  Import </a:t>
            </a:r>
            <a:r>
              <a:rPr lang="en-US" sz="1200" baseline="0" dirty="0" smtClean="0"/>
              <a:t> an article </a:t>
            </a:r>
            <a:r>
              <a:rPr lang="en-US" sz="1200" dirty="0" smtClean="0"/>
              <a:t>into </a:t>
            </a:r>
            <a:r>
              <a:rPr lang="en-US" sz="1200" dirty="0" err="1" smtClean="0"/>
              <a:t>Zotero</a:t>
            </a:r>
            <a:r>
              <a:rPr lang="en-US" sz="1200" dirty="0" smtClean="0"/>
              <a:t> from Google Scholar</a:t>
            </a:r>
          </a:p>
          <a:p>
            <a:pPr lvl="0"/>
            <a:r>
              <a:rPr lang="en-US" sz="1200" dirty="0" smtClean="0"/>
              <a:t>3.)  Import an</a:t>
            </a:r>
            <a:r>
              <a:rPr lang="en-US" sz="1200" baseline="0" dirty="0" smtClean="0"/>
              <a:t> article </a:t>
            </a:r>
            <a:r>
              <a:rPr lang="en-US" sz="1200" dirty="0" smtClean="0"/>
              <a:t>into </a:t>
            </a:r>
            <a:r>
              <a:rPr lang="en-US" sz="1200" dirty="0" err="1" smtClean="0"/>
              <a:t>Zotero</a:t>
            </a:r>
            <a:r>
              <a:rPr lang="en-US" sz="1200" dirty="0" smtClean="0"/>
              <a:t> from Summon</a:t>
            </a:r>
          </a:p>
          <a:p>
            <a:endParaRPr lang="en-US" dirty="0"/>
          </a:p>
        </p:txBody>
      </p:sp>
      <p:sp>
        <p:nvSpPr>
          <p:cNvPr id="4" name="Slide Number Placeholder 3"/>
          <p:cNvSpPr>
            <a:spLocks noGrp="1"/>
          </p:cNvSpPr>
          <p:nvPr>
            <p:ph type="sldNum" sz="quarter" idx="10"/>
          </p:nvPr>
        </p:nvSpPr>
        <p:spPr/>
        <p:txBody>
          <a:bodyPr/>
          <a:lstStyle/>
          <a:p>
            <a:fld id="{9AAEF319-418D-4171-83EB-6CCCB604920B}" type="slidenum">
              <a:rPr lang="en-US" smtClean="0"/>
              <a:t>4</a:t>
            </a:fld>
            <a:endParaRPr lang="en-US"/>
          </a:p>
        </p:txBody>
      </p:sp>
    </p:spTree>
    <p:extLst>
      <p:ext uri="{BB962C8B-B14F-4D97-AF65-F5344CB8AC3E}">
        <p14:creationId xmlns:p14="http://schemas.microsoft.com/office/powerpoint/2010/main" val="101581437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smtClean="0"/>
              <a:t>Zotero</a:t>
            </a:r>
            <a:r>
              <a:rPr lang="en-US" dirty="0" smtClean="0"/>
              <a:t> helps you to organize your work. It is a free citation</a:t>
            </a:r>
            <a:r>
              <a:rPr lang="en-US" baseline="0" dirty="0" smtClean="0"/>
              <a:t> tool and would be nice to have for graduate work.</a:t>
            </a:r>
            <a:endParaRPr lang="en-US" dirty="0"/>
          </a:p>
        </p:txBody>
      </p:sp>
      <p:sp>
        <p:nvSpPr>
          <p:cNvPr id="4" name="Slide Number Placeholder 3"/>
          <p:cNvSpPr>
            <a:spLocks noGrp="1"/>
          </p:cNvSpPr>
          <p:nvPr>
            <p:ph type="sldNum" sz="quarter" idx="10"/>
          </p:nvPr>
        </p:nvSpPr>
        <p:spPr/>
        <p:txBody>
          <a:bodyPr/>
          <a:lstStyle/>
          <a:p>
            <a:fld id="{9AAEF319-418D-4171-83EB-6CCCB604920B}" type="slidenum">
              <a:rPr lang="en-US" smtClean="0"/>
              <a:t>5</a:t>
            </a:fld>
            <a:endParaRPr lang="en-US"/>
          </a:p>
        </p:txBody>
      </p:sp>
    </p:spTree>
    <p:extLst>
      <p:ext uri="{BB962C8B-B14F-4D97-AF65-F5344CB8AC3E}">
        <p14:creationId xmlns:p14="http://schemas.microsoft.com/office/powerpoint/2010/main" val="277379933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lesson is divided</a:t>
            </a:r>
            <a:r>
              <a:rPr lang="en-US" baseline="0" dirty="0" smtClean="0"/>
              <a:t> </a:t>
            </a:r>
            <a:r>
              <a:rPr lang="en-US" dirty="0" smtClean="0"/>
              <a:t>into several parts;</a:t>
            </a:r>
          </a:p>
          <a:p>
            <a:r>
              <a:rPr lang="en-US" dirty="0" smtClean="0"/>
              <a:t>1.)   </a:t>
            </a:r>
            <a:r>
              <a:rPr lang="en-US" sz="1200" b="0" dirty="0" smtClean="0"/>
              <a:t>Download </a:t>
            </a:r>
            <a:r>
              <a:rPr lang="en-US" sz="1200" b="0" dirty="0" err="1" smtClean="0"/>
              <a:t>Zotero</a:t>
            </a:r>
            <a:r>
              <a:rPr lang="en-US" sz="1200" b="0" dirty="0" smtClean="0"/>
              <a:t/>
            </a:r>
            <a:br>
              <a:rPr lang="en-US" sz="1200" b="0" dirty="0" smtClean="0"/>
            </a:br>
            <a:r>
              <a:rPr lang="en-US" sz="1200" b="0" dirty="0" smtClean="0"/>
              <a:t>2.)   Install </a:t>
            </a:r>
            <a:r>
              <a:rPr lang="en-US" sz="1200" b="0" dirty="0" err="1" smtClean="0"/>
              <a:t>Zotero</a:t>
            </a:r>
            <a:r>
              <a:rPr lang="en-US" sz="1200" b="0" dirty="0" smtClean="0"/>
              <a:t/>
            </a:r>
            <a:br>
              <a:rPr lang="en-US" sz="1200" b="0" dirty="0" smtClean="0"/>
            </a:br>
            <a:r>
              <a:rPr lang="en-US" sz="1200" b="0" dirty="0" smtClean="0"/>
              <a:t>3.)   Import into </a:t>
            </a:r>
            <a:r>
              <a:rPr lang="en-US" sz="1200" b="0" dirty="0" err="1" smtClean="0"/>
              <a:t>Zotero</a:t>
            </a:r>
            <a:r>
              <a:rPr lang="en-US" sz="1200" b="0" dirty="0" smtClean="0"/>
              <a:t/>
            </a:r>
            <a:br>
              <a:rPr lang="en-US" sz="1200" b="0" dirty="0" smtClean="0"/>
            </a:br>
            <a:r>
              <a:rPr lang="en-US" sz="1200" b="0" dirty="0" smtClean="0"/>
              <a:t>4.)   Assessments</a:t>
            </a:r>
            <a:br>
              <a:rPr lang="en-US" sz="1200" b="0" dirty="0" smtClean="0"/>
            </a:br>
            <a:r>
              <a:rPr lang="en-US" sz="1200" b="0" dirty="0" smtClean="0"/>
              <a:t>5.)</a:t>
            </a:r>
            <a:r>
              <a:rPr lang="en-US" sz="1200" b="0" baseline="0" dirty="0" smtClean="0"/>
              <a:t>   </a:t>
            </a:r>
            <a:r>
              <a:rPr lang="en-US" sz="1200" b="0" dirty="0" smtClean="0"/>
              <a:t>Survey</a:t>
            </a:r>
          </a:p>
          <a:p>
            <a:r>
              <a:rPr lang="en-US" sz="1200" b="0" dirty="0" smtClean="0"/>
              <a:t>6.)  Additional lesson notes available for those that are interested</a:t>
            </a:r>
          </a:p>
          <a:p>
            <a:r>
              <a:rPr lang="en-US" sz="1200" b="0" dirty="0" smtClean="0"/>
              <a:t>7.)  </a:t>
            </a:r>
            <a:r>
              <a:rPr lang="en-US" sz="1200" dirty="0" smtClean="0"/>
              <a:t>PowerPoint handouts  on how to create a bibliography from an article in </a:t>
            </a:r>
            <a:r>
              <a:rPr lang="en-US" sz="1200" dirty="0" err="1" smtClean="0"/>
              <a:t>Zotero</a:t>
            </a:r>
            <a:r>
              <a:rPr lang="en-US" sz="1200" dirty="0" smtClean="0"/>
              <a:t> available in Scholar </a:t>
            </a:r>
          </a:p>
          <a:p>
            <a:r>
              <a:rPr lang="en-US" sz="1200" dirty="0" smtClean="0"/>
              <a:t>8.)  Less than 3 minutes You Tube Video on </a:t>
            </a:r>
            <a:r>
              <a:rPr lang="en-US" sz="1200" dirty="0" err="1" smtClean="0"/>
              <a:t>Zotero</a:t>
            </a:r>
            <a:r>
              <a:rPr lang="en-US" sz="1200" dirty="0" smtClean="0"/>
              <a:t/>
            </a:r>
            <a:br>
              <a:rPr lang="en-US" sz="1200" dirty="0" smtClean="0"/>
            </a:br>
            <a:endParaRPr lang="en-US" dirty="0"/>
          </a:p>
        </p:txBody>
      </p:sp>
      <p:sp>
        <p:nvSpPr>
          <p:cNvPr id="4" name="Slide Number Placeholder 3"/>
          <p:cNvSpPr>
            <a:spLocks noGrp="1"/>
          </p:cNvSpPr>
          <p:nvPr>
            <p:ph type="sldNum" sz="quarter" idx="10"/>
          </p:nvPr>
        </p:nvSpPr>
        <p:spPr/>
        <p:txBody>
          <a:bodyPr/>
          <a:lstStyle/>
          <a:p>
            <a:fld id="{9AAEF319-418D-4171-83EB-6CCCB604920B}" type="slidenum">
              <a:rPr lang="en-US" smtClean="0"/>
              <a:t>6</a:t>
            </a:fld>
            <a:endParaRPr lang="en-US"/>
          </a:p>
        </p:txBody>
      </p:sp>
    </p:spTree>
    <p:extLst>
      <p:ext uri="{BB962C8B-B14F-4D97-AF65-F5344CB8AC3E}">
        <p14:creationId xmlns:p14="http://schemas.microsoft.com/office/powerpoint/2010/main" val="129722051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On</a:t>
            </a:r>
            <a:r>
              <a:rPr lang="en-US" baseline="0" dirty="0" smtClean="0"/>
              <a:t> this PowerPoint slide, you will see the address bar that has www.zotero.org. Type this in your address bar. You would see a red box that has </a:t>
            </a:r>
            <a:r>
              <a:rPr lang="en-US" b="1" baseline="0" dirty="0" smtClean="0"/>
              <a:t>download </a:t>
            </a:r>
            <a:r>
              <a:rPr lang="en-US" baseline="0" dirty="0" smtClean="0"/>
              <a:t>written in it. Click on this download box and download </a:t>
            </a:r>
            <a:r>
              <a:rPr lang="en-US" baseline="0" dirty="0" err="1" smtClean="0"/>
              <a:t>Zotero</a:t>
            </a:r>
            <a:r>
              <a:rPr lang="en-US" baseline="0" dirty="0" smtClean="0"/>
              <a:t>.</a:t>
            </a:r>
            <a:endParaRPr lang="en-US" dirty="0" smtClean="0"/>
          </a:p>
          <a:p>
            <a:endParaRPr lang="en-US" dirty="0"/>
          </a:p>
        </p:txBody>
      </p:sp>
      <p:sp>
        <p:nvSpPr>
          <p:cNvPr id="4" name="Slide Number Placeholder 3"/>
          <p:cNvSpPr>
            <a:spLocks noGrp="1"/>
          </p:cNvSpPr>
          <p:nvPr>
            <p:ph type="sldNum" sz="quarter" idx="10"/>
          </p:nvPr>
        </p:nvSpPr>
        <p:spPr/>
        <p:txBody>
          <a:bodyPr/>
          <a:lstStyle/>
          <a:p>
            <a:fld id="{9AAEF319-418D-4171-83EB-6CCCB604920B}" type="slidenum">
              <a:rPr lang="en-US" smtClean="0"/>
              <a:t>7</a:t>
            </a:fld>
            <a:endParaRPr lang="en-US"/>
          </a:p>
        </p:txBody>
      </p:sp>
    </p:spTree>
    <p:extLst>
      <p:ext uri="{BB962C8B-B14F-4D97-AF65-F5344CB8AC3E}">
        <p14:creationId xmlns:p14="http://schemas.microsoft.com/office/powerpoint/2010/main" val="24228510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After you click on </a:t>
            </a:r>
            <a:r>
              <a:rPr lang="en-US" b="1" dirty="0" smtClean="0"/>
              <a:t>download now </a:t>
            </a:r>
            <a:r>
              <a:rPr lang="en-US" dirty="0" smtClean="0"/>
              <a:t>you would see this page. Click on </a:t>
            </a:r>
            <a:r>
              <a:rPr lang="en-US" b="1" dirty="0" err="1" smtClean="0"/>
              <a:t>Zotero</a:t>
            </a:r>
            <a:r>
              <a:rPr lang="en-US" b="1" dirty="0" smtClean="0"/>
              <a:t> for Firefox</a:t>
            </a:r>
            <a:r>
              <a:rPr lang="en-US" dirty="0" smtClean="0"/>
              <a:t>.</a:t>
            </a:r>
            <a:endParaRPr lang="en-US" dirty="0"/>
          </a:p>
        </p:txBody>
      </p:sp>
      <p:sp>
        <p:nvSpPr>
          <p:cNvPr id="4" name="Slide Number Placeholder 3"/>
          <p:cNvSpPr>
            <a:spLocks noGrp="1"/>
          </p:cNvSpPr>
          <p:nvPr>
            <p:ph type="sldNum" sz="quarter" idx="10"/>
          </p:nvPr>
        </p:nvSpPr>
        <p:spPr/>
        <p:txBody>
          <a:bodyPr/>
          <a:lstStyle/>
          <a:p>
            <a:fld id="{9AAEF319-418D-4171-83EB-6CCCB604920B}" type="slidenum">
              <a:rPr lang="en-US" smtClean="0"/>
              <a:t>8</a:t>
            </a:fld>
            <a:endParaRPr lang="en-US"/>
          </a:p>
        </p:txBody>
      </p:sp>
    </p:spTree>
    <p:extLst>
      <p:ext uri="{BB962C8B-B14F-4D97-AF65-F5344CB8AC3E}">
        <p14:creationId xmlns:p14="http://schemas.microsoft.com/office/powerpoint/2010/main" val="24102555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t>  In this slide, we shall be importing an article from Google Scholar. </a:t>
            </a:r>
            <a:r>
              <a:rPr lang="en-US" dirty="0" smtClean="0"/>
              <a:t>Go to Google Scholar by typing in www. </a:t>
            </a:r>
            <a:r>
              <a:rPr lang="en-US" dirty="0" err="1" smtClean="0"/>
              <a:t>Googlescholar.com</a:t>
            </a:r>
            <a:r>
              <a:rPr lang="en-US" dirty="0" smtClean="0"/>
              <a:t>. When you get into Google Scholar, type </a:t>
            </a:r>
            <a:r>
              <a:rPr lang="en-US" b="1" dirty="0" smtClean="0"/>
              <a:t>distance education </a:t>
            </a:r>
            <a:r>
              <a:rPr lang="en-US" dirty="0" smtClean="0"/>
              <a:t>inside the search</a:t>
            </a:r>
            <a:r>
              <a:rPr lang="en-US" baseline="0" dirty="0" smtClean="0"/>
              <a:t> box</a:t>
            </a:r>
            <a:r>
              <a:rPr lang="en-US" dirty="0" smtClean="0"/>
              <a:t>. You would notice the </a:t>
            </a:r>
            <a:r>
              <a:rPr lang="en-US" b="1" dirty="0" smtClean="0"/>
              <a:t>yellow, </a:t>
            </a:r>
            <a:r>
              <a:rPr lang="en-US" b="1" dirty="0" err="1" smtClean="0"/>
              <a:t>Zotero</a:t>
            </a:r>
            <a:r>
              <a:rPr lang="en-US" b="1" dirty="0" smtClean="0"/>
              <a:t> icon </a:t>
            </a:r>
            <a:r>
              <a:rPr lang="en-US" dirty="0" smtClean="0"/>
              <a:t>on the address bar. It is</a:t>
            </a:r>
            <a:r>
              <a:rPr lang="en-US" baseline="0" dirty="0" smtClean="0"/>
              <a:t> </a:t>
            </a:r>
            <a:r>
              <a:rPr lang="en-US" dirty="0" smtClean="0"/>
              <a:t>a yellow folder.</a:t>
            </a:r>
          </a:p>
          <a:p>
            <a:r>
              <a:rPr lang="en-US" dirty="0" smtClean="0"/>
              <a:t>  We are going to import the article </a:t>
            </a:r>
            <a:r>
              <a:rPr lang="en-US" b="1" dirty="0" smtClean="0"/>
              <a:t>On defining distance education by DJ Keegan</a:t>
            </a:r>
            <a:r>
              <a:rPr lang="en-US" dirty="0" smtClean="0"/>
              <a:t>.  As soon as you click on the </a:t>
            </a:r>
            <a:r>
              <a:rPr lang="en-US" dirty="0" err="1" smtClean="0"/>
              <a:t>Zotero</a:t>
            </a:r>
            <a:r>
              <a:rPr lang="en-US" dirty="0" smtClean="0"/>
              <a:t> icon in the address bar, you will see </a:t>
            </a:r>
            <a:r>
              <a:rPr lang="en-US" b="1" dirty="0" smtClean="0"/>
              <a:t>select items</a:t>
            </a:r>
            <a:r>
              <a:rPr lang="en-US" dirty="0" smtClean="0"/>
              <a:t> box pop up. Inside this </a:t>
            </a:r>
            <a:r>
              <a:rPr lang="en-US" b="1" dirty="0" smtClean="0"/>
              <a:t>select items </a:t>
            </a:r>
            <a:r>
              <a:rPr lang="en-US" dirty="0" smtClean="0"/>
              <a:t>box you would see </a:t>
            </a:r>
            <a:r>
              <a:rPr lang="en-US" b="1" dirty="0" smtClean="0"/>
              <a:t>On defining distance</a:t>
            </a:r>
            <a:r>
              <a:rPr lang="en-US" b="1" baseline="0" dirty="0" smtClean="0"/>
              <a:t> education. </a:t>
            </a:r>
          </a:p>
          <a:p>
            <a:r>
              <a:rPr lang="en-US" baseline="0" dirty="0" smtClean="0"/>
              <a:t>  After you click on </a:t>
            </a:r>
            <a:r>
              <a:rPr lang="en-US" b="1" baseline="0" dirty="0" err="1" smtClean="0"/>
              <a:t>On</a:t>
            </a:r>
            <a:r>
              <a:rPr lang="en-US" b="1" baseline="0" dirty="0" smtClean="0"/>
              <a:t> defining distance education</a:t>
            </a:r>
            <a:r>
              <a:rPr lang="en-US" baseline="0" dirty="0" smtClean="0"/>
              <a:t>, you would notice a </a:t>
            </a:r>
            <a:r>
              <a:rPr lang="en-US" b="1" baseline="0" dirty="0" smtClean="0"/>
              <a:t>rectangular box </a:t>
            </a:r>
            <a:r>
              <a:rPr lang="en-US" baseline="0" dirty="0" smtClean="0"/>
              <a:t>at the bottom of your browser. This </a:t>
            </a:r>
            <a:r>
              <a:rPr lang="en-US" b="1" baseline="0" dirty="0" smtClean="0"/>
              <a:t>rectangular box </a:t>
            </a:r>
            <a:r>
              <a:rPr lang="en-US" baseline="0" dirty="0" smtClean="0"/>
              <a:t>indicates that </a:t>
            </a:r>
            <a:r>
              <a:rPr lang="en-US" baseline="0" dirty="0" err="1" smtClean="0"/>
              <a:t>Zotero</a:t>
            </a:r>
            <a:r>
              <a:rPr lang="en-US" baseline="0" dirty="0" smtClean="0"/>
              <a:t> is saving the selected article into the citation manager.</a:t>
            </a:r>
            <a:endParaRPr lang="en-US" dirty="0"/>
          </a:p>
        </p:txBody>
      </p:sp>
      <p:sp>
        <p:nvSpPr>
          <p:cNvPr id="4" name="Slide Number Placeholder 3"/>
          <p:cNvSpPr>
            <a:spLocks noGrp="1"/>
          </p:cNvSpPr>
          <p:nvPr>
            <p:ph type="sldNum" sz="quarter" idx="10"/>
          </p:nvPr>
        </p:nvSpPr>
        <p:spPr/>
        <p:txBody>
          <a:bodyPr/>
          <a:lstStyle/>
          <a:p>
            <a:fld id="{9AAEF319-418D-4171-83EB-6CCCB604920B}" type="slidenum">
              <a:rPr lang="en-US" smtClean="0"/>
              <a:t>9</a:t>
            </a:fld>
            <a:endParaRPr lang="en-US"/>
          </a:p>
        </p:txBody>
      </p:sp>
    </p:spTree>
    <p:extLst>
      <p:ext uri="{BB962C8B-B14F-4D97-AF65-F5344CB8AC3E}">
        <p14:creationId xmlns:p14="http://schemas.microsoft.com/office/powerpoint/2010/main" val="101137568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7F027BAB-341D-4B3D-A210-8E6F3F24900C}" type="datetimeFigureOut">
              <a:rPr lang="en-US" smtClean="0"/>
              <a:t>10/28/15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640B38A-A378-438D-A55D-C2C45F21B163}" type="slidenum">
              <a:rPr lang="en-US" smtClean="0"/>
              <a:t>‹#›</a:t>
            </a:fld>
            <a:endParaRPr lang="en-US"/>
          </a:p>
        </p:txBody>
      </p:sp>
    </p:spTree>
    <p:extLst>
      <p:ext uri="{BB962C8B-B14F-4D97-AF65-F5344CB8AC3E}">
        <p14:creationId xmlns:p14="http://schemas.microsoft.com/office/powerpoint/2010/main" val="253601429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F027BAB-341D-4B3D-A210-8E6F3F24900C}" type="datetimeFigureOut">
              <a:rPr lang="en-US" smtClean="0"/>
              <a:t>10/28/15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640B38A-A378-438D-A55D-C2C45F21B163}" type="slidenum">
              <a:rPr lang="en-US" smtClean="0"/>
              <a:t>‹#›</a:t>
            </a:fld>
            <a:endParaRPr lang="en-US"/>
          </a:p>
        </p:txBody>
      </p:sp>
    </p:spTree>
    <p:extLst>
      <p:ext uri="{BB962C8B-B14F-4D97-AF65-F5344CB8AC3E}">
        <p14:creationId xmlns:p14="http://schemas.microsoft.com/office/powerpoint/2010/main" val="66601686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F027BAB-341D-4B3D-A210-8E6F3F24900C}" type="datetimeFigureOut">
              <a:rPr lang="en-US" smtClean="0"/>
              <a:t>10/28/15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640B38A-A378-438D-A55D-C2C45F21B163}" type="slidenum">
              <a:rPr lang="en-US" smtClean="0"/>
              <a:t>‹#›</a:t>
            </a:fld>
            <a:endParaRPr lang="en-US"/>
          </a:p>
        </p:txBody>
      </p:sp>
    </p:spTree>
    <p:extLst>
      <p:ext uri="{BB962C8B-B14F-4D97-AF65-F5344CB8AC3E}">
        <p14:creationId xmlns:p14="http://schemas.microsoft.com/office/powerpoint/2010/main" val="372504691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F027BAB-341D-4B3D-A210-8E6F3F24900C}" type="datetimeFigureOut">
              <a:rPr lang="en-US" smtClean="0"/>
              <a:t>10/28/15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640B38A-A378-438D-A55D-C2C45F21B163}" type="slidenum">
              <a:rPr lang="en-US" smtClean="0"/>
              <a:t>‹#›</a:t>
            </a:fld>
            <a:endParaRPr lang="en-US"/>
          </a:p>
        </p:txBody>
      </p:sp>
    </p:spTree>
    <p:extLst>
      <p:ext uri="{BB962C8B-B14F-4D97-AF65-F5344CB8AC3E}">
        <p14:creationId xmlns:p14="http://schemas.microsoft.com/office/powerpoint/2010/main" val="421253880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F027BAB-341D-4B3D-A210-8E6F3F24900C}" type="datetimeFigureOut">
              <a:rPr lang="en-US" smtClean="0"/>
              <a:t>10/28/15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640B38A-A378-438D-A55D-C2C45F21B163}" type="slidenum">
              <a:rPr lang="en-US" smtClean="0"/>
              <a:t>‹#›</a:t>
            </a:fld>
            <a:endParaRPr lang="en-US"/>
          </a:p>
        </p:txBody>
      </p:sp>
    </p:spTree>
    <p:extLst>
      <p:ext uri="{BB962C8B-B14F-4D97-AF65-F5344CB8AC3E}">
        <p14:creationId xmlns:p14="http://schemas.microsoft.com/office/powerpoint/2010/main" val="238766966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7F027BAB-341D-4B3D-A210-8E6F3F24900C}" type="datetimeFigureOut">
              <a:rPr lang="en-US" smtClean="0"/>
              <a:t>10/28/15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640B38A-A378-438D-A55D-C2C45F21B163}" type="slidenum">
              <a:rPr lang="en-US" smtClean="0"/>
              <a:t>‹#›</a:t>
            </a:fld>
            <a:endParaRPr lang="en-US"/>
          </a:p>
        </p:txBody>
      </p:sp>
    </p:spTree>
    <p:extLst>
      <p:ext uri="{BB962C8B-B14F-4D97-AF65-F5344CB8AC3E}">
        <p14:creationId xmlns:p14="http://schemas.microsoft.com/office/powerpoint/2010/main" val="418451204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7F027BAB-341D-4B3D-A210-8E6F3F24900C}" type="datetimeFigureOut">
              <a:rPr lang="en-US" smtClean="0"/>
              <a:t>10/28/15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640B38A-A378-438D-A55D-C2C45F21B163}" type="slidenum">
              <a:rPr lang="en-US" smtClean="0"/>
              <a:t>‹#›</a:t>
            </a:fld>
            <a:endParaRPr lang="en-US"/>
          </a:p>
        </p:txBody>
      </p:sp>
    </p:spTree>
    <p:extLst>
      <p:ext uri="{BB962C8B-B14F-4D97-AF65-F5344CB8AC3E}">
        <p14:creationId xmlns:p14="http://schemas.microsoft.com/office/powerpoint/2010/main" val="10983749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7F027BAB-341D-4B3D-A210-8E6F3F24900C}" type="datetimeFigureOut">
              <a:rPr lang="en-US" smtClean="0"/>
              <a:t>10/28/15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640B38A-A378-438D-A55D-C2C45F21B163}" type="slidenum">
              <a:rPr lang="en-US" smtClean="0"/>
              <a:t>‹#›</a:t>
            </a:fld>
            <a:endParaRPr lang="en-US"/>
          </a:p>
        </p:txBody>
      </p:sp>
    </p:spTree>
    <p:extLst>
      <p:ext uri="{BB962C8B-B14F-4D97-AF65-F5344CB8AC3E}">
        <p14:creationId xmlns:p14="http://schemas.microsoft.com/office/powerpoint/2010/main" val="366304730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F027BAB-341D-4B3D-A210-8E6F3F24900C}" type="datetimeFigureOut">
              <a:rPr lang="en-US" smtClean="0"/>
              <a:t>10/28/15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640B38A-A378-438D-A55D-C2C45F21B163}" type="slidenum">
              <a:rPr lang="en-US" smtClean="0"/>
              <a:t>‹#›</a:t>
            </a:fld>
            <a:endParaRPr lang="en-US"/>
          </a:p>
        </p:txBody>
      </p:sp>
    </p:spTree>
    <p:extLst>
      <p:ext uri="{BB962C8B-B14F-4D97-AF65-F5344CB8AC3E}">
        <p14:creationId xmlns:p14="http://schemas.microsoft.com/office/powerpoint/2010/main" val="189186608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F027BAB-341D-4B3D-A210-8E6F3F24900C}" type="datetimeFigureOut">
              <a:rPr lang="en-US" smtClean="0"/>
              <a:t>10/28/15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640B38A-A378-438D-A55D-C2C45F21B163}" type="slidenum">
              <a:rPr lang="en-US" smtClean="0"/>
              <a:t>‹#›</a:t>
            </a:fld>
            <a:endParaRPr lang="en-US"/>
          </a:p>
        </p:txBody>
      </p:sp>
    </p:spTree>
    <p:extLst>
      <p:ext uri="{BB962C8B-B14F-4D97-AF65-F5344CB8AC3E}">
        <p14:creationId xmlns:p14="http://schemas.microsoft.com/office/powerpoint/2010/main" val="9608503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F027BAB-341D-4B3D-A210-8E6F3F24900C}" type="datetimeFigureOut">
              <a:rPr lang="en-US" smtClean="0"/>
              <a:t>10/28/15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640B38A-A378-438D-A55D-C2C45F21B163}" type="slidenum">
              <a:rPr lang="en-US" smtClean="0"/>
              <a:t>‹#›</a:t>
            </a:fld>
            <a:endParaRPr lang="en-US"/>
          </a:p>
        </p:txBody>
      </p:sp>
    </p:spTree>
    <p:extLst>
      <p:ext uri="{BB962C8B-B14F-4D97-AF65-F5344CB8AC3E}">
        <p14:creationId xmlns:p14="http://schemas.microsoft.com/office/powerpoint/2010/main" val="1365604982"/>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F027BAB-341D-4B3D-A210-8E6F3F24900C}" type="datetimeFigureOut">
              <a:rPr lang="en-US" smtClean="0"/>
              <a:t>10/28/15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640B38A-A378-438D-A55D-C2C45F21B163}" type="slidenum">
              <a:rPr lang="en-US" smtClean="0"/>
              <a:t>‹#›</a:t>
            </a:fld>
            <a:endParaRPr lang="en-US"/>
          </a:p>
        </p:txBody>
      </p:sp>
    </p:spTree>
    <p:extLst>
      <p:ext uri="{BB962C8B-B14F-4D97-AF65-F5344CB8AC3E}">
        <p14:creationId xmlns:p14="http://schemas.microsoft.com/office/powerpoint/2010/main" val="362206796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tags" Target="../tags/tag2.xml"/><Relationship Id="rId2" Type="http://schemas.openxmlformats.org/officeDocument/2006/relationships/slideLayout" Target="../slideLayouts/slideLayout1.xml"/><Relationship Id="rId3"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0.xml"/><Relationship Id="rId3" Type="http://schemas.openxmlformats.org/officeDocument/2006/relationships/image" Target="../media/image4.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1.xml"/><Relationship Id="rId3" Type="http://schemas.openxmlformats.org/officeDocument/2006/relationships/image" Target="../media/image5.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2.xml"/><Relationship Id="rId3" Type="http://schemas.openxmlformats.org/officeDocument/2006/relationships/image" Target="../media/image6.png"/></Relationships>
</file>

<file path=ppt/slides/_rels/slide13.xml.rels><?xml version="1.0" encoding="UTF-8" standalone="yes"?>
<Relationships xmlns="http://schemas.openxmlformats.org/package/2006/relationships"><Relationship Id="rId1" Type="http://schemas.openxmlformats.org/officeDocument/2006/relationships/tags" Target="../tags/tag8.xml"/><Relationship Id="rId2" Type="http://schemas.openxmlformats.org/officeDocument/2006/relationships/slideLayout" Target="../slideLayouts/slideLayout7.xml"/><Relationship Id="rId3"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tags" Target="../tags/tag9.xml"/><Relationship Id="rId2" Type="http://schemas.openxmlformats.org/officeDocument/2006/relationships/slideLayout" Target="../slideLayouts/slideLayout7.xml"/><Relationship Id="rId3"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6.xml"/><Relationship Id="rId3" Type="http://schemas.openxmlformats.org/officeDocument/2006/relationships/image" Target="../media/image7.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7.xml"/><Relationship Id="rId3" Type="http://schemas.openxmlformats.org/officeDocument/2006/relationships/image" Target="../media/image8.png"/></Relationships>
</file>

<file path=ppt/slides/_rels/slide18.xml.rels><?xml version="1.0" encoding="UTF-8" standalone="yes"?>
<Relationships xmlns="http://schemas.openxmlformats.org/package/2006/relationships"><Relationship Id="rId1" Type="http://schemas.openxmlformats.org/officeDocument/2006/relationships/tags" Target="../tags/tag10.xml"/><Relationship Id="rId2" Type="http://schemas.openxmlformats.org/officeDocument/2006/relationships/slideLayout" Target="../slideLayouts/slideLayout6.xml"/><Relationship Id="rId3"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9.xml"/><Relationship Id="rId4" Type="http://schemas.openxmlformats.org/officeDocument/2006/relationships/hyperlink" Target="https://survey.vt.edu/survey/entry.jsp?id=1321564797594" TargetMode="External"/><Relationship Id="rId1" Type="http://schemas.openxmlformats.org/officeDocument/2006/relationships/tags" Target="../tags/tag11.xml"/><Relationship Id="rId2"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tags" Target="../tags/tag3.xml"/><Relationship Id="rId2" Type="http://schemas.openxmlformats.org/officeDocument/2006/relationships/slideLayout" Target="../slideLayouts/slideLayout1.xml"/><Relationship Id="rId3"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20.xml"/><Relationship Id="rId4" Type="http://schemas.openxmlformats.org/officeDocument/2006/relationships/hyperlink" Target="http://youtu.be/pq94aBrc0pY" TargetMode="External"/><Relationship Id="rId1" Type="http://schemas.openxmlformats.org/officeDocument/2006/relationships/tags" Target="../tags/tag12.xml"/><Relationship Id="rId2"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tags" Target="../tags/tag4.xml"/><Relationship Id="rId2" Type="http://schemas.openxmlformats.org/officeDocument/2006/relationships/slideLayout" Target="../slideLayouts/slideLayout6.xml"/><Relationship Id="rId3"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tags" Target="../tags/tag5.xml"/><Relationship Id="rId2" Type="http://schemas.openxmlformats.org/officeDocument/2006/relationships/slideLayout" Target="../slideLayouts/slideLayout6.xml"/><Relationship Id="rId3"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tags" Target="../tags/tag6.xml"/><Relationship Id="rId2" Type="http://schemas.openxmlformats.org/officeDocument/2006/relationships/slideLayout" Target="../slideLayouts/slideLayout6.xml"/><Relationship Id="rId3"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tags" Target="../tags/tag7.xml"/><Relationship Id="rId2" Type="http://schemas.openxmlformats.org/officeDocument/2006/relationships/slideLayout" Target="../slideLayouts/slideLayout6.xml"/><Relationship Id="rId3"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7.xml"/><Relationship Id="rId3" Type="http://schemas.openxmlformats.org/officeDocument/2006/relationships/image" Target="../media/image1.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8.xml"/><Relationship Id="rId3" Type="http://schemas.openxmlformats.org/officeDocument/2006/relationships/image" Target="../media/image2.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9.xml"/><Relationship Id="rId3"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09600" y="1371600"/>
            <a:ext cx="7772400" cy="1470025"/>
          </a:xfrm>
        </p:spPr>
        <p:txBody>
          <a:bodyPr/>
          <a:lstStyle/>
          <a:p>
            <a:r>
              <a:rPr lang="en-US" dirty="0" smtClean="0"/>
              <a:t>Asynchronous Module on </a:t>
            </a:r>
            <a:r>
              <a:rPr lang="en-US" dirty="0" err="1" smtClean="0"/>
              <a:t>Zotero</a:t>
            </a:r>
            <a:endParaRPr lang="en-US" dirty="0"/>
          </a:p>
        </p:txBody>
      </p:sp>
      <p:sp>
        <p:nvSpPr>
          <p:cNvPr id="3" name="Subtitle 2"/>
          <p:cNvSpPr>
            <a:spLocks noGrp="1"/>
          </p:cNvSpPr>
          <p:nvPr>
            <p:ph type="subTitle" idx="1"/>
          </p:nvPr>
        </p:nvSpPr>
        <p:spPr>
          <a:xfrm>
            <a:off x="990600" y="2895600"/>
            <a:ext cx="6705600" cy="2438400"/>
          </a:xfrm>
        </p:spPr>
        <p:txBody>
          <a:bodyPr>
            <a:normAutofit/>
          </a:bodyPr>
          <a:lstStyle/>
          <a:p>
            <a:r>
              <a:rPr lang="en-US" dirty="0" err="1" smtClean="0">
                <a:solidFill>
                  <a:schemeClr val="tx1"/>
                </a:solidFill>
              </a:rPr>
              <a:t>Titilola</a:t>
            </a:r>
            <a:r>
              <a:rPr lang="en-US" dirty="0" smtClean="0">
                <a:solidFill>
                  <a:schemeClr val="tx1"/>
                </a:solidFill>
              </a:rPr>
              <a:t> </a:t>
            </a:r>
            <a:r>
              <a:rPr lang="en-US" dirty="0" err="1" smtClean="0">
                <a:solidFill>
                  <a:schemeClr val="tx1"/>
                </a:solidFill>
              </a:rPr>
              <a:t>Obilade</a:t>
            </a:r>
            <a:endParaRPr lang="en-US" dirty="0" smtClean="0">
              <a:solidFill>
                <a:schemeClr val="tx1"/>
              </a:solidFill>
            </a:endParaRPr>
          </a:p>
          <a:p>
            <a:r>
              <a:rPr lang="en-US" dirty="0" smtClean="0">
                <a:solidFill>
                  <a:schemeClr val="tx1"/>
                </a:solidFill>
              </a:rPr>
              <a:t>Instructional Design for Distance Learning</a:t>
            </a:r>
          </a:p>
          <a:p>
            <a:r>
              <a:rPr lang="en-US" dirty="0" smtClean="0">
                <a:solidFill>
                  <a:schemeClr val="tx1"/>
                </a:solidFill>
              </a:rPr>
              <a:t>November 19, 2011</a:t>
            </a:r>
          </a:p>
          <a:p>
            <a:endParaRPr lang="en-US" dirty="0" smtClean="0">
              <a:solidFill>
                <a:schemeClr val="tx1"/>
              </a:solidFill>
            </a:endParaRPr>
          </a:p>
        </p:txBody>
      </p:sp>
    </p:spTree>
    <p:custDataLst>
      <p:tags r:id="rId1"/>
    </p:custDataLst>
    <p:extLst>
      <p:ext uri="{BB962C8B-B14F-4D97-AF65-F5344CB8AC3E}">
        <p14:creationId xmlns:p14="http://schemas.microsoft.com/office/powerpoint/2010/main" val="234369824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Screen Shot 2015-10-23 at 3.57.15 P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5809874"/>
          </a:xfrm>
          <a:prstGeom prst="rect">
            <a:avLst/>
          </a:prstGeom>
        </p:spPr>
      </p:pic>
      <p:cxnSp>
        <p:nvCxnSpPr>
          <p:cNvPr id="3" name="Straight Arrow Connector 2"/>
          <p:cNvCxnSpPr/>
          <p:nvPr/>
        </p:nvCxnSpPr>
        <p:spPr>
          <a:xfrm flipH="1">
            <a:off x="8153400" y="4876800"/>
            <a:ext cx="533400" cy="304800"/>
          </a:xfrm>
          <a:prstGeom prst="straightConnector1">
            <a:avLst/>
          </a:prstGeom>
          <a:ln w="76200">
            <a:solidFill>
              <a:srgbClr val="FF0000"/>
            </a:solidFill>
            <a:tailEnd type="arrow"/>
          </a:ln>
        </p:spPr>
        <p:style>
          <a:lnRef idx="2">
            <a:schemeClr val="accent1"/>
          </a:lnRef>
          <a:fillRef idx="0">
            <a:schemeClr val="accent1"/>
          </a:fillRef>
          <a:effectRef idx="1">
            <a:schemeClr val="accent1"/>
          </a:effectRef>
          <a:fontRef idx="minor">
            <a:schemeClr val="tx1"/>
          </a:fontRef>
        </p:style>
      </p:cxnSp>
      <p:cxnSp>
        <p:nvCxnSpPr>
          <p:cNvPr id="5" name="Straight Arrow Connector 4"/>
          <p:cNvCxnSpPr/>
          <p:nvPr/>
        </p:nvCxnSpPr>
        <p:spPr>
          <a:xfrm flipH="1">
            <a:off x="6248400" y="396240"/>
            <a:ext cx="533400" cy="304800"/>
          </a:xfrm>
          <a:prstGeom prst="straightConnector1">
            <a:avLst/>
          </a:prstGeom>
          <a:ln w="76200">
            <a:solidFill>
              <a:srgbClr val="FF0000"/>
            </a:solidFill>
            <a:tailEnd type="arrow"/>
          </a:ln>
        </p:spPr>
        <p:style>
          <a:lnRef idx="2">
            <a:schemeClr val="accent1"/>
          </a:lnRef>
          <a:fillRef idx="0">
            <a:schemeClr val="accent1"/>
          </a:fillRef>
          <a:effectRef idx="1">
            <a:schemeClr val="accent1"/>
          </a:effectRef>
          <a:fontRef idx="minor">
            <a:schemeClr val="tx1"/>
          </a:fontRef>
        </p:style>
      </p:cxnSp>
      <p:cxnSp>
        <p:nvCxnSpPr>
          <p:cNvPr id="6" name="Straight Arrow Connector 5"/>
          <p:cNvCxnSpPr/>
          <p:nvPr/>
        </p:nvCxnSpPr>
        <p:spPr>
          <a:xfrm flipH="1">
            <a:off x="3429000" y="1097280"/>
            <a:ext cx="533400" cy="304800"/>
          </a:xfrm>
          <a:prstGeom prst="straightConnector1">
            <a:avLst/>
          </a:prstGeom>
          <a:ln w="76200">
            <a:solidFill>
              <a:srgbClr val="FF0000"/>
            </a:solidFill>
            <a:tailEnd type="arrow"/>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85567726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Screen Shot 2015-10-23 at 4.01.07 P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56298"/>
            <a:ext cx="9144000" cy="5570693"/>
          </a:xfrm>
          <a:prstGeom prst="rect">
            <a:avLst/>
          </a:prstGeom>
        </p:spPr>
      </p:pic>
      <p:cxnSp>
        <p:nvCxnSpPr>
          <p:cNvPr id="3" name="Straight Arrow Connector 2"/>
          <p:cNvCxnSpPr/>
          <p:nvPr/>
        </p:nvCxnSpPr>
        <p:spPr>
          <a:xfrm flipH="1">
            <a:off x="3733800" y="4114800"/>
            <a:ext cx="533400" cy="152400"/>
          </a:xfrm>
          <a:prstGeom prst="straightConnector1">
            <a:avLst/>
          </a:prstGeom>
          <a:ln w="76200">
            <a:solidFill>
              <a:srgbClr val="FF0000"/>
            </a:solidFill>
            <a:tailEnd type="arrow"/>
          </a:ln>
        </p:spPr>
        <p:style>
          <a:lnRef idx="2">
            <a:schemeClr val="accent1"/>
          </a:lnRef>
          <a:fillRef idx="0">
            <a:schemeClr val="accent1"/>
          </a:fillRef>
          <a:effectRef idx="1">
            <a:schemeClr val="accent1"/>
          </a:effectRef>
          <a:fontRef idx="minor">
            <a:schemeClr val="tx1"/>
          </a:fontRef>
        </p:style>
      </p:cxnSp>
      <p:cxnSp>
        <p:nvCxnSpPr>
          <p:cNvPr id="4" name="Straight Arrow Connector 3"/>
          <p:cNvCxnSpPr/>
          <p:nvPr/>
        </p:nvCxnSpPr>
        <p:spPr>
          <a:xfrm flipH="1" flipV="1">
            <a:off x="1661160" y="4480560"/>
            <a:ext cx="533400" cy="426720"/>
          </a:xfrm>
          <a:prstGeom prst="straightConnector1">
            <a:avLst/>
          </a:prstGeom>
          <a:ln w="76200">
            <a:solidFill>
              <a:srgbClr val="FF0000"/>
            </a:solidFill>
            <a:tailEnd type="arrow"/>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37052260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Screen Shot 2015-10-23 at 4.04.34 P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5951443"/>
          </a:xfrm>
          <a:prstGeom prst="rect">
            <a:avLst/>
          </a:prstGeom>
        </p:spPr>
      </p:pic>
      <p:cxnSp>
        <p:nvCxnSpPr>
          <p:cNvPr id="4" name="Straight Arrow Connector 3"/>
          <p:cNvCxnSpPr/>
          <p:nvPr/>
        </p:nvCxnSpPr>
        <p:spPr>
          <a:xfrm flipH="1">
            <a:off x="6248400" y="533400"/>
            <a:ext cx="304800" cy="228600"/>
          </a:xfrm>
          <a:prstGeom prst="straightConnector1">
            <a:avLst/>
          </a:prstGeom>
          <a:ln>
            <a:solidFill>
              <a:srgbClr val="FF0000"/>
            </a:solidFill>
            <a:tailEnd type="arrow"/>
          </a:ln>
        </p:spPr>
        <p:style>
          <a:lnRef idx="2">
            <a:schemeClr val="accent1"/>
          </a:lnRef>
          <a:fillRef idx="0">
            <a:schemeClr val="accent1"/>
          </a:fillRef>
          <a:effectRef idx="1">
            <a:schemeClr val="accent1"/>
          </a:effectRef>
          <a:fontRef idx="minor">
            <a:schemeClr val="tx1"/>
          </a:fontRef>
        </p:style>
      </p:cxnSp>
      <p:cxnSp>
        <p:nvCxnSpPr>
          <p:cNvPr id="5" name="Straight Arrow Connector 4"/>
          <p:cNvCxnSpPr/>
          <p:nvPr/>
        </p:nvCxnSpPr>
        <p:spPr>
          <a:xfrm flipH="1">
            <a:off x="8001000" y="4953000"/>
            <a:ext cx="304800" cy="304800"/>
          </a:xfrm>
          <a:prstGeom prst="straightConnector1">
            <a:avLst/>
          </a:prstGeom>
          <a:ln>
            <a:solidFill>
              <a:srgbClr val="FF0000"/>
            </a:solidFill>
            <a:tailEnd type="arrow"/>
          </a:ln>
        </p:spPr>
        <p:style>
          <a:lnRef idx="2">
            <a:schemeClr val="accent1"/>
          </a:lnRef>
          <a:fillRef idx="0">
            <a:schemeClr val="accent1"/>
          </a:fillRef>
          <a:effectRef idx="1">
            <a:schemeClr val="accent1"/>
          </a:effectRef>
          <a:fontRef idx="minor">
            <a:schemeClr val="tx1"/>
          </a:fontRef>
        </p:style>
      </p:cxnSp>
      <p:cxnSp>
        <p:nvCxnSpPr>
          <p:cNvPr id="8" name="Straight Arrow Connector 7"/>
          <p:cNvCxnSpPr/>
          <p:nvPr/>
        </p:nvCxnSpPr>
        <p:spPr>
          <a:xfrm flipH="1">
            <a:off x="3543300" y="1234440"/>
            <a:ext cx="533400" cy="304800"/>
          </a:xfrm>
          <a:prstGeom prst="straightConnector1">
            <a:avLst/>
          </a:prstGeom>
          <a:ln w="76200">
            <a:solidFill>
              <a:srgbClr val="FF0000"/>
            </a:solidFill>
            <a:tailEnd type="arrow"/>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71637977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04800" y="1752600"/>
            <a:ext cx="8382000" cy="3231654"/>
          </a:xfrm>
          <a:prstGeom prst="rect">
            <a:avLst/>
          </a:prstGeom>
        </p:spPr>
        <p:txBody>
          <a:bodyPr wrap="square">
            <a:spAutoFit/>
          </a:bodyPr>
          <a:lstStyle/>
          <a:p>
            <a:pPr lvl="0"/>
            <a:r>
              <a:rPr lang="en-US" sz="3600" b="1" dirty="0" smtClean="0"/>
              <a:t>Import two articles into </a:t>
            </a:r>
            <a:r>
              <a:rPr lang="en-US" sz="3600" b="1" dirty="0" err="1" smtClean="0"/>
              <a:t>Zotero</a:t>
            </a:r>
            <a:endParaRPr lang="en-US" sz="3600" b="1" dirty="0" smtClean="0"/>
          </a:p>
          <a:p>
            <a:pPr lvl="0"/>
            <a:endParaRPr lang="en-US" sz="2400" b="1" dirty="0"/>
          </a:p>
          <a:p>
            <a:pPr lvl="0"/>
            <a:endParaRPr lang="en-US" sz="2400" dirty="0" smtClean="0"/>
          </a:p>
          <a:p>
            <a:pPr lvl="0"/>
            <a:r>
              <a:rPr lang="en-US" sz="2400" dirty="0" smtClean="0"/>
              <a:t>1.)  Using Google Scholar, find an article titled</a:t>
            </a:r>
            <a:r>
              <a:rPr lang="en-US" sz="2400" dirty="0"/>
              <a:t>,</a:t>
            </a:r>
            <a:r>
              <a:rPr lang="en-US" sz="2400" b="1" dirty="0" smtClean="0"/>
              <a:t> Old concerns with new distance education research </a:t>
            </a:r>
            <a:r>
              <a:rPr lang="en-US" sz="2400" dirty="0" smtClean="0"/>
              <a:t>and import it into </a:t>
            </a:r>
            <a:r>
              <a:rPr lang="en-US" sz="2400" dirty="0" err="1" smtClean="0"/>
              <a:t>Zotero</a:t>
            </a:r>
            <a:r>
              <a:rPr lang="en-US" sz="2400" dirty="0" smtClean="0"/>
              <a:t>.</a:t>
            </a:r>
          </a:p>
          <a:p>
            <a:pPr lvl="0"/>
            <a:endParaRPr lang="en-US" sz="2400" b="1" dirty="0"/>
          </a:p>
          <a:p>
            <a:pPr lvl="0"/>
            <a:endParaRPr lang="en-US" sz="2400" b="1" dirty="0" smtClean="0"/>
          </a:p>
          <a:p>
            <a:pPr lvl="0"/>
            <a:endParaRPr lang="en-US" sz="2400" dirty="0"/>
          </a:p>
        </p:txBody>
      </p:sp>
      <p:sp>
        <p:nvSpPr>
          <p:cNvPr id="3" name="TextBox 2"/>
          <p:cNvSpPr txBox="1"/>
          <p:nvPr/>
        </p:nvSpPr>
        <p:spPr>
          <a:xfrm>
            <a:off x="2362200" y="914400"/>
            <a:ext cx="4267200" cy="646331"/>
          </a:xfrm>
          <a:prstGeom prst="rect">
            <a:avLst/>
          </a:prstGeom>
          <a:noFill/>
        </p:spPr>
        <p:txBody>
          <a:bodyPr wrap="square" rtlCol="0">
            <a:spAutoFit/>
          </a:bodyPr>
          <a:lstStyle/>
          <a:p>
            <a:pPr algn="ctr"/>
            <a:r>
              <a:rPr lang="en-US" sz="3600" dirty="0" smtClean="0"/>
              <a:t>ASSESSMENT</a:t>
            </a:r>
            <a:endParaRPr lang="en-US" sz="3600" dirty="0"/>
          </a:p>
        </p:txBody>
      </p:sp>
    </p:spTree>
    <p:custDataLst>
      <p:tags r:id="rId1"/>
    </p:custDataLst>
    <p:extLst>
      <p:ext uri="{BB962C8B-B14F-4D97-AF65-F5344CB8AC3E}">
        <p14:creationId xmlns:p14="http://schemas.microsoft.com/office/powerpoint/2010/main" val="387097869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04800" y="1752600"/>
            <a:ext cx="8382000" cy="2677656"/>
          </a:xfrm>
          <a:prstGeom prst="rect">
            <a:avLst/>
          </a:prstGeom>
        </p:spPr>
        <p:txBody>
          <a:bodyPr wrap="square">
            <a:spAutoFit/>
          </a:bodyPr>
          <a:lstStyle/>
          <a:p>
            <a:pPr lvl="0"/>
            <a:endParaRPr lang="en-US" sz="2400" b="1" dirty="0"/>
          </a:p>
          <a:p>
            <a:pPr lvl="0"/>
            <a:endParaRPr lang="en-US" sz="2400" b="1" dirty="0"/>
          </a:p>
          <a:p>
            <a:pPr lvl="0"/>
            <a:endParaRPr lang="en-US" sz="2400" b="1" dirty="0" smtClean="0"/>
          </a:p>
          <a:p>
            <a:r>
              <a:rPr lang="en-US" sz="2400" dirty="0"/>
              <a:t>2.) Using Google Scholar, find an article titled, </a:t>
            </a:r>
            <a:r>
              <a:rPr lang="en-US" sz="2400" b="1" dirty="0" smtClean="0"/>
              <a:t>No </a:t>
            </a:r>
            <a:r>
              <a:rPr lang="en-US" sz="2400" b="1" dirty="0"/>
              <a:t>comparison: D</a:t>
            </a:r>
            <a:r>
              <a:rPr lang="en-US" sz="2400" b="1" dirty="0" smtClean="0"/>
              <a:t>istance </a:t>
            </a:r>
            <a:r>
              <a:rPr lang="en-US" sz="2400" b="1" dirty="0"/>
              <a:t>education finds a new use for </a:t>
            </a:r>
            <a:r>
              <a:rPr lang="en-US" sz="2400" b="1" dirty="0" smtClean="0"/>
              <a:t>“no </a:t>
            </a:r>
            <a:r>
              <a:rPr lang="en-US" sz="2400" b="1" dirty="0"/>
              <a:t>significant difference” </a:t>
            </a:r>
            <a:r>
              <a:rPr lang="en-US" sz="2400" dirty="0" smtClean="0"/>
              <a:t>and import it into </a:t>
            </a:r>
            <a:r>
              <a:rPr lang="en-US" sz="2400" dirty="0" err="1" smtClean="0"/>
              <a:t>Zotero</a:t>
            </a:r>
            <a:r>
              <a:rPr lang="en-US" sz="2400" dirty="0" smtClean="0"/>
              <a:t>.</a:t>
            </a:r>
            <a:endParaRPr lang="en-US" sz="2400" dirty="0"/>
          </a:p>
          <a:p>
            <a:pPr lvl="0"/>
            <a:endParaRPr lang="en-US" sz="2400" dirty="0"/>
          </a:p>
        </p:txBody>
      </p:sp>
      <p:sp>
        <p:nvSpPr>
          <p:cNvPr id="3" name="TextBox 2"/>
          <p:cNvSpPr txBox="1"/>
          <p:nvPr/>
        </p:nvSpPr>
        <p:spPr>
          <a:xfrm>
            <a:off x="2362200" y="914400"/>
            <a:ext cx="4267200" cy="646331"/>
          </a:xfrm>
          <a:prstGeom prst="rect">
            <a:avLst/>
          </a:prstGeom>
          <a:noFill/>
        </p:spPr>
        <p:txBody>
          <a:bodyPr wrap="square" rtlCol="0">
            <a:spAutoFit/>
          </a:bodyPr>
          <a:lstStyle/>
          <a:p>
            <a:pPr algn="ctr"/>
            <a:r>
              <a:rPr lang="en-US" sz="3600" dirty="0" smtClean="0"/>
              <a:t>ASSESSMENT</a:t>
            </a:r>
            <a:endParaRPr lang="en-US" sz="3600" dirty="0"/>
          </a:p>
        </p:txBody>
      </p:sp>
    </p:spTree>
    <p:custDataLst>
      <p:tags r:id="rId1"/>
    </p:custDataLst>
    <p:extLst>
      <p:ext uri="{BB962C8B-B14F-4D97-AF65-F5344CB8AC3E}">
        <p14:creationId xmlns:p14="http://schemas.microsoft.com/office/powerpoint/2010/main" val="261485377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135562"/>
          </a:xfrm>
        </p:spPr>
        <p:txBody>
          <a:bodyPr>
            <a:normAutofit/>
          </a:bodyPr>
          <a:lstStyle/>
          <a:p>
            <a:r>
              <a:rPr lang="en-US" dirty="0" smtClean="0"/>
              <a:t>STOP HERE AND WAIT UNTIL YOU HAVE COMPLETED THE ASSESSMENT BEFORE MOVING TO THE NEXT SLIDE.</a:t>
            </a:r>
            <a:br>
              <a:rPr lang="en-US" dirty="0" smtClean="0"/>
            </a:br>
            <a:r>
              <a:rPr lang="en-US" dirty="0" smtClean="0"/>
              <a:t>THANK YOU !</a:t>
            </a:r>
            <a:endParaRPr lang="en-US" dirty="0"/>
          </a:p>
        </p:txBody>
      </p:sp>
    </p:spTree>
    <p:extLst>
      <p:ext uri="{BB962C8B-B14F-4D97-AF65-F5344CB8AC3E}">
        <p14:creationId xmlns:p14="http://schemas.microsoft.com/office/powerpoint/2010/main" val="174924814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Screen Shot 2015-10-23 at 4.06.53 P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52400"/>
            <a:ext cx="9144000" cy="5913485"/>
          </a:xfrm>
          <a:prstGeom prst="rect">
            <a:avLst/>
          </a:prstGeom>
        </p:spPr>
      </p:pic>
      <p:cxnSp>
        <p:nvCxnSpPr>
          <p:cNvPr id="4" name="Straight Arrow Connector 3"/>
          <p:cNvCxnSpPr/>
          <p:nvPr/>
        </p:nvCxnSpPr>
        <p:spPr>
          <a:xfrm>
            <a:off x="750570" y="1981200"/>
            <a:ext cx="388620" cy="381000"/>
          </a:xfrm>
          <a:prstGeom prst="straightConnector1">
            <a:avLst/>
          </a:prstGeom>
          <a:ln w="76200">
            <a:solidFill>
              <a:srgbClr val="FF0000"/>
            </a:solidFill>
            <a:tailEnd type="arrow"/>
          </a:ln>
        </p:spPr>
        <p:style>
          <a:lnRef idx="2">
            <a:schemeClr val="accent1"/>
          </a:lnRef>
          <a:fillRef idx="0">
            <a:schemeClr val="accent1"/>
          </a:fillRef>
          <a:effectRef idx="1">
            <a:schemeClr val="accent1"/>
          </a:effectRef>
          <a:fontRef idx="minor">
            <a:schemeClr val="tx1"/>
          </a:fontRef>
        </p:style>
      </p:cxnSp>
      <p:cxnSp>
        <p:nvCxnSpPr>
          <p:cNvPr id="5" name="Straight Arrow Connector 4"/>
          <p:cNvCxnSpPr/>
          <p:nvPr/>
        </p:nvCxnSpPr>
        <p:spPr>
          <a:xfrm flipH="1">
            <a:off x="6096000" y="1828800"/>
            <a:ext cx="533400" cy="228600"/>
          </a:xfrm>
          <a:prstGeom prst="straightConnector1">
            <a:avLst/>
          </a:prstGeom>
          <a:ln w="76200">
            <a:solidFill>
              <a:srgbClr val="FF0000"/>
            </a:solidFill>
            <a:tailEnd type="arrow"/>
          </a:ln>
        </p:spPr>
        <p:style>
          <a:lnRef idx="2">
            <a:schemeClr val="accent1"/>
          </a:lnRef>
          <a:fillRef idx="0">
            <a:schemeClr val="accent1"/>
          </a:fillRef>
          <a:effectRef idx="1">
            <a:schemeClr val="accent1"/>
          </a:effectRef>
          <a:fontRef idx="minor">
            <a:schemeClr val="tx1"/>
          </a:fontRef>
        </p:style>
      </p:cxnSp>
      <p:cxnSp>
        <p:nvCxnSpPr>
          <p:cNvPr id="6" name="Straight Arrow Connector 5"/>
          <p:cNvCxnSpPr/>
          <p:nvPr/>
        </p:nvCxnSpPr>
        <p:spPr>
          <a:xfrm flipH="1">
            <a:off x="8458200" y="4953000"/>
            <a:ext cx="533400" cy="304800"/>
          </a:xfrm>
          <a:prstGeom prst="straightConnector1">
            <a:avLst/>
          </a:prstGeom>
          <a:ln w="76200">
            <a:solidFill>
              <a:srgbClr val="FF0000"/>
            </a:solidFill>
            <a:tailEnd type="arrow"/>
          </a:ln>
        </p:spPr>
        <p:style>
          <a:lnRef idx="2">
            <a:schemeClr val="accent1"/>
          </a:lnRef>
          <a:fillRef idx="0">
            <a:schemeClr val="accent1"/>
          </a:fillRef>
          <a:effectRef idx="1">
            <a:schemeClr val="accent1"/>
          </a:effectRef>
          <a:fontRef idx="minor">
            <a:schemeClr val="tx1"/>
          </a:fontRef>
        </p:style>
      </p:cxnSp>
      <p:cxnSp>
        <p:nvCxnSpPr>
          <p:cNvPr id="7" name="Straight Arrow Connector 6"/>
          <p:cNvCxnSpPr/>
          <p:nvPr/>
        </p:nvCxnSpPr>
        <p:spPr>
          <a:xfrm flipH="1">
            <a:off x="6248400" y="533400"/>
            <a:ext cx="457200" cy="381000"/>
          </a:xfrm>
          <a:prstGeom prst="straightConnector1">
            <a:avLst/>
          </a:prstGeom>
          <a:ln w="76200">
            <a:solidFill>
              <a:srgbClr val="FF0000"/>
            </a:solidFill>
            <a:tailEnd type="arrow"/>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40409105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Screen Shot 2015-10-23 at 5.34.27 P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5905776"/>
          </a:xfrm>
          <a:prstGeom prst="rect">
            <a:avLst/>
          </a:prstGeom>
        </p:spPr>
      </p:pic>
      <p:cxnSp>
        <p:nvCxnSpPr>
          <p:cNvPr id="4" name="Straight Arrow Connector 3"/>
          <p:cNvCxnSpPr/>
          <p:nvPr/>
        </p:nvCxnSpPr>
        <p:spPr>
          <a:xfrm>
            <a:off x="685800" y="1752600"/>
            <a:ext cx="152400" cy="457200"/>
          </a:xfrm>
          <a:prstGeom prst="straightConnector1">
            <a:avLst/>
          </a:prstGeom>
          <a:ln w="76200">
            <a:solidFill>
              <a:srgbClr val="FF0000"/>
            </a:solidFill>
            <a:tailEnd type="arrow"/>
          </a:ln>
        </p:spPr>
        <p:style>
          <a:lnRef idx="2">
            <a:schemeClr val="accent1"/>
          </a:lnRef>
          <a:fillRef idx="0">
            <a:schemeClr val="accent1"/>
          </a:fillRef>
          <a:effectRef idx="1">
            <a:schemeClr val="accent1"/>
          </a:effectRef>
          <a:fontRef idx="minor">
            <a:schemeClr val="tx1"/>
          </a:fontRef>
        </p:style>
      </p:cxnSp>
      <p:cxnSp>
        <p:nvCxnSpPr>
          <p:cNvPr id="6" name="Straight Arrow Connector 5"/>
          <p:cNvCxnSpPr/>
          <p:nvPr/>
        </p:nvCxnSpPr>
        <p:spPr>
          <a:xfrm flipH="1">
            <a:off x="5638800" y="1752600"/>
            <a:ext cx="533400" cy="152400"/>
          </a:xfrm>
          <a:prstGeom prst="straightConnector1">
            <a:avLst/>
          </a:prstGeom>
          <a:ln w="76200">
            <a:solidFill>
              <a:srgbClr val="FF0000"/>
            </a:solidFill>
            <a:tailEnd type="arrow"/>
          </a:ln>
        </p:spPr>
        <p:style>
          <a:lnRef idx="2">
            <a:schemeClr val="accent1"/>
          </a:lnRef>
          <a:fillRef idx="0">
            <a:schemeClr val="accent1"/>
          </a:fillRef>
          <a:effectRef idx="1">
            <a:schemeClr val="accent1"/>
          </a:effectRef>
          <a:fontRef idx="minor">
            <a:schemeClr val="tx1"/>
          </a:fontRef>
        </p:style>
      </p:cxnSp>
      <p:cxnSp>
        <p:nvCxnSpPr>
          <p:cNvPr id="7" name="Straight Arrow Connector 6"/>
          <p:cNvCxnSpPr/>
          <p:nvPr/>
        </p:nvCxnSpPr>
        <p:spPr>
          <a:xfrm flipH="1">
            <a:off x="8229600" y="4800600"/>
            <a:ext cx="533400" cy="304800"/>
          </a:xfrm>
          <a:prstGeom prst="straightConnector1">
            <a:avLst/>
          </a:prstGeom>
          <a:ln w="76200">
            <a:solidFill>
              <a:srgbClr val="FF0000"/>
            </a:solidFill>
            <a:tailEnd type="arrow"/>
          </a:ln>
        </p:spPr>
        <p:style>
          <a:lnRef idx="2">
            <a:schemeClr val="accent1"/>
          </a:lnRef>
          <a:fillRef idx="0">
            <a:schemeClr val="accent1"/>
          </a:fillRef>
          <a:effectRef idx="1">
            <a:schemeClr val="accent1"/>
          </a:effectRef>
          <a:fontRef idx="minor">
            <a:schemeClr val="tx1"/>
          </a:fontRef>
        </p:style>
      </p:cxnSp>
      <p:cxnSp>
        <p:nvCxnSpPr>
          <p:cNvPr id="8" name="Straight Arrow Connector 7"/>
          <p:cNvCxnSpPr/>
          <p:nvPr/>
        </p:nvCxnSpPr>
        <p:spPr>
          <a:xfrm flipH="1">
            <a:off x="6172200" y="304800"/>
            <a:ext cx="381000" cy="457200"/>
          </a:xfrm>
          <a:prstGeom prst="straightConnector1">
            <a:avLst/>
          </a:prstGeom>
          <a:ln w="76200">
            <a:solidFill>
              <a:srgbClr val="FF0000"/>
            </a:solidFill>
            <a:tailEnd type="arrow"/>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23868306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22027" y="381000"/>
            <a:ext cx="8153400" cy="411162"/>
          </a:xfrm>
        </p:spPr>
        <p:txBody>
          <a:bodyPr>
            <a:normAutofit fontScale="90000"/>
          </a:bodyPr>
          <a:lstStyle/>
          <a:p>
            <a:r>
              <a:rPr lang="en-US" dirty="0" smtClean="0"/>
              <a:t>Evaluation</a:t>
            </a:r>
            <a:endParaRPr lang="en-US" dirty="0"/>
          </a:p>
        </p:txBody>
      </p:sp>
      <p:sp>
        <p:nvSpPr>
          <p:cNvPr id="3" name="Rectangle 2"/>
          <p:cNvSpPr/>
          <p:nvPr/>
        </p:nvSpPr>
        <p:spPr>
          <a:xfrm>
            <a:off x="533400" y="968991"/>
            <a:ext cx="7848600" cy="4708981"/>
          </a:xfrm>
          <a:prstGeom prst="rect">
            <a:avLst/>
          </a:prstGeom>
        </p:spPr>
        <p:txBody>
          <a:bodyPr wrap="square">
            <a:spAutoFit/>
          </a:bodyPr>
          <a:lstStyle/>
          <a:p>
            <a:pPr lvl="0">
              <a:lnSpc>
                <a:spcPct val="150000"/>
              </a:lnSpc>
            </a:pPr>
            <a:r>
              <a:rPr lang="en-US" sz="2000" dirty="0" smtClean="0"/>
              <a:t>1</a:t>
            </a:r>
            <a:r>
              <a:rPr lang="en-US" sz="2000" dirty="0" smtClean="0">
                <a:latin typeface="Times New Roman" pitchFamily="18" charset="0"/>
                <a:cs typeface="Times New Roman" pitchFamily="18" charset="0"/>
              </a:rPr>
              <a:t>.) Based </a:t>
            </a:r>
            <a:r>
              <a:rPr lang="en-US" sz="2000" dirty="0">
                <a:latin typeface="Times New Roman" pitchFamily="18" charset="0"/>
                <a:cs typeface="Times New Roman" pitchFamily="18" charset="0"/>
              </a:rPr>
              <a:t>on today’s lesson would you begin to use </a:t>
            </a:r>
            <a:r>
              <a:rPr lang="en-US" sz="2000" dirty="0" err="1">
                <a:latin typeface="Times New Roman" pitchFamily="18" charset="0"/>
                <a:cs typeface="Times New Roman" pitchFamily="18" charset="0"/>
              </a:rPr>
              <a:t>Zotero</a:t>
            </a:r>
            <a:r>
              <a:rPr lang="en-US" sz="2000" dirty="0">
                <a:latin typeface="Times New Roman" pitchFamily="18" charset="0"/>
                <a:cs typeface="Times New Roman" pitchFamily="18" charset="0"/>
              </a:rPr>
              <a:t>?  Yes        No</a:t>
            </a:r>
          </a:p>
          <a:p>
            <a:pPr lvl="0">
              <a:lnSpc>
                <a:spcPct val="150000"/>
              </a:lnSpc>
            </a:pPr>
            <a:endParaRPr lang="en-US" sz="2000" dirty="0" smtClean="0">
              <a:latin typeface="Times New Roman" pitchFamily="18" charset="0"/>
              <a:cs typeface="Times New Roman" pitchFamily="18" charset="0"/>
            </a:endParaRPr>
          </a:p>
          <a:p>
            <a:pPr lvl="0">
              <a:lnSpc>
                <a:spcPct val="150000"/>
              </a:lnSpc>
            </a:pPr>
            <a:r>
              <a:rPr lang="en-US" sz="2000" dirty="0" smtClean="0">
                <a:latin typeface="Times New Roman" pitchFamily="18" charset="0"/>
                <a:cs typeface="Times New Roman" pitchFamily="18" charset="0"/>
              </a:rPr>
              <a:t>2.) Based </a:t>
            </a:r>
            <a:r>
              <a:rPr lang="en-US" sz="2000" dirty="0">
                <a:latin typeface="Times New Roman" pitchFamily="18" charset="0"/>
                <a:cs typeface="Times New Roman" pitchFamily="18" charset="0"/>
              </a:rPr>
              <a:t>on your learning experience today, would you register for on line classes in the future?   Yes      No</a:t>
            </a:r>
          </a:p>
          <a:p>
            <a:pPr lvl="0">
              <a:lnSpc>
                <a:spcPct val="150000"/>
              </a:lnSpc>
            </a:pPr>
            <a:endParaRPr lang="en-US" sz="2000" dirty="0" smtClean="0">
              <a:latin typeface="Times New Roman" pitchFamily="18" charset="0"/>
              <a:cs typeface="Times New Roman" pitchFamily="18" charset="0"/>
            </a:endParaRPr>
          </a:p>
          <a:p>
            <a:pPr lvl="0">
              <a:lnSpc>
                <a:spcPct val="150000"/>
              </a:lnSpc>
            </a:pPr>
            <a:r>
              <a:rPr lang="en-US" sz="2000" dirty="0" smtClean="0">
                <a:latin typeface="Times New Roman" pitchFamily="18" charset="0"/>
                <a:cs typeface="Times New Roman" pitchFamily="18" charset="0"/>
              </a:rPr>
              <a:t>3.) Was </a:t>
            </a:r>
            <a:r>
              <a:rPr lang="en-US" sz="2000" dirty="0">
                <a:latin typeface="Times New Roman" pitchFamily="18" charset="0"/>
                <a:cs typeface="Times New Roman" pitchFamily="18" charset="0"/>
              </a:rPr>
              <a:t>the lesson on </a:t>
            </a:r>
            <a:r>
              <a:rPr lang="en-US" sz="2000" dirty="0" err="1">
                <a:latin typeface="Times New Roman" pitchFamily="18" charset="0"/>
                <a:cs typeface="Times New Roman" pitchFamily="18" charset="0"/>
              </a:rPr>
              <a:t>Zotero</a:t>
            </a:r>
            <a:r>
              <a:rPr lang="en-US" sz="2000" dirty="0">
                <a:latin typeface="Times New Roman" pitchFamily="18" charset="0"/>
                <a:cs typeface="Times New Roman" pitchFamily="18" charset="0"/>
              </a:rPr>
              <a:t> easy to understand?     Yes     No</a:t>
            </a:r>
          </a:p>
          <a:p>
            <a:pPr lvl="0">
              <a:lnSpc>
                <a:spcPct val="150000"/>
              </a:lnSpc>
            </a:pPr>
            <a:endParaRPr lang="en-US" sz="2000" dirty="0" smtClean="0">
              <a:latin typeface="Times New Roman" pitchFamily="18" charset="0"/>
              <a:cs typeface="Times New Roman" pitchFamily="18" charset="0"/>
            </a:endParaRPr>
          </a:p>
          <a:p>
            <a:pPr lvl="0">
              <a:lnSpc>
                <a:spcPct val="150000"/>
              </a:lnSpc>
            </a:pPr>
            <a:r>
              <a:rPr lang="en-US" sz="2000" dirty="0" smtClean="0">
                <a:latin typeface="Times New Roman" pitchFamily="18" charset="0"/>
                <a:cs typeface="Times New Roman" pitchFamily="18" charset="0"/>
              </a:rPr>
              <a:t>4.) Were </a:t>
            </a:r>
            <a:r>
              <a:rPr lang="en-US" sz="2000" dirty="0">
                <a:latin typeface="Times New Roman" pitchFamily="18" charset="0"/>
                <a:cs typeface="Times New Roman" pitchFamily="18" charset="0"/>
              </a:rPr>
              <a:t>the Power Point Slides adequate for the instruction?   Yes     No</a:t>
            </a:r>
          </a:p>
          <a:p>
            <a:pPr lvl="0">
              <a:lnSpc>
                <a:spcPct val="150000"/>
              </a:lnSpc>
            </a:pPr>
            <a:r>
              <a:rPr lang="en-US" sz="2000" dirty="0" smtClean="0">
                <a:latin typeface="Times New Roman" pitchFamily="18" charset="0"/>
                <a:cs typeface="Times New Roman" pitchFamily="18" charset="0"/>
              </a:rPr>
              <a:t>5.) Were </a:t>
            </a:r>
            <a:r>
              <a:rPr lang="en-US" sz="2000" dirty="0">
                <a:latin typeface="Times New Roman" pitchFamily="18" charset="0"/>
                <a:cs typeface="Times New Roman" pitchFamily="18" charset="0"/>
              </a:rPr>
              <a:t>you able to complete the lesson on downloading and installing </a:t>
            </a:r>
            <a:r>
              <a:rPr lang="en-US" sz="2000" dirty="0" err="1">
                <a:latin typeface="Times New Roman" pitchFamily="18" charset="0"/>
                <a:cs typeface="Times New Roman" pitchFamily="18" charset="0"/>
              </a:rPr>
              <a:t>Zotero</a:t>
            </a:r>
            <a:r>
              <a:rPr lang="en-US" sz="2000" dirty="0">
                <a:latin typeface="Times New Roman" pitchFamily="18" charset="0"/>
                <a:cs typeface="Times New Roman" pitchFamily="18" charset="0"/>
              </a:rPr>
              <a:t> and importing into </a:t>
            </a:r>
            <a:r>
              <a:rPr lang="en-US" sz="2000" dirty="0" err="1">
                <a:latin typeface="Times New Roman" pitchFamily="18" charset="0"/>
                <a:cs typeface="Times New Roman" pitchFamily="18" charset="0"/>
              </a:rPr>
              <a:t>Zotero</a:t>
            </a:r>
            <a:r>
              <a:rPr lang="en-US" sz="2000" dirty="0">
                <a:latin typeface="Times New Roman" pitchFamily="18" charset="0"/>
                <a:cs typeface="Times New Roman" pitchFamily="18" charset="0"/>
              </a:rPr>
              <a:t> under thirty minutes?     </a:t>
            </a:r>
            <a:r>
              <a:rPr lang="en-US" sz="2000" dirty="0" smtClean="0">
                <a:latin typeface="Times New Roman" pitchFamily="18" charset="0"/>
                <a:cs typeface="Times New Roman" pitchFamily="18" charset="0"/>
              </a:rPr>
              <a:t>  </a:t>
            </a:r>
            <a:r>
              <a:rPr lang="en-US" sz="2000" dirty="0">
                <a:latin typeface="Times New Roman" pitchFamily="18" charset="0"/>
                <a:cs typeface="Times New Roman" pitchFamily="18" charset="0"/>
              </a:rPr>
              <a:t>Yes       No</a:t>
            </a:r>
            <a:r>
              <a:rPr lang="en-US" sz="2000" dirty="0" smtClean="0">
                <a:latin typeface="Times New Roman" pitchFamily="18" charset="0"/>
                <a:cs typeface="Times New Roman" pitchFamily="18" charset="0"/>
              </a:rPr>
              <a:t>.</a:t>
            </a:r>
            <a:r>
              <a:rPr lang="en-US" dirty="0">
                <a:latin typeface="Times New Roman" pitchFamily="18" charset="0"/>
                <a:cs typeface="Times New Roman" pitchFamily="18" charset="0"/>
              </a:rPr>
              <a:t>  </a:t>
            </a:r>
          </a:p>
        </p:txBody>
      </p:sp>
    </p:spTree>
    <p:custDataLst>
      <p:tags r:id="rId1"/>
    </p:custDataLst>
    <p:extLst>
      <p:ext uri="{BB962C8B-B14F-4D97-AF65-F5344CB8AC3E}">
        <p14:creationId xmlns:p14="http://schemas.microsoft.com/office/powerpoint/2010/main" val="1748690552"/>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SURVEY TOOL</a:t>
            </a:r>
            <a:endParaRPr lang="en-US" dirty="0"/>
          </a:p>
        </p:txBody>
      </p:sp>
      <p:sp>
        <p:nvSpPr>
          <p:cNvPr id="3" name="Rectangle 2"/>
          <p:cNvSpPr/>
          <p:nvPr/>
        </p:nvSpPr>
        <p:spPr>
          <a:xfrm>
            <a:off x="914400" y="1722120"/>
            <a:ext cx="7467600" cy="461665"/>
          </a:xfrm>
          <a:prstGeom prst="rect">
            <a:avLst/>
          </a:prstGeom>
        </p:spPr>
        <p:txBody>
          <a:bodyPr wrap="square">
            <a:spAutoFit/>
          </a:bodyPr>
          <a:lstStyle/>
          <a:p>
            <a:r>
              <a:rPr lang="en-US" sz="2400" dirty="0">
                <a:hlinkClick r:id="rId4"/>
              </a:rPr>
              <a:t>https://survey.vt.edu/survey/</a:t>
            </a:r>
            <a:r>
              <a:rPr lang="en-US" sz="2400" dirty="0" err="1">
                <a:hlinkClick r:id="rId4"/>
              </a:rPr>
              <a:t>entry.jsp?id</a:t>
            </a:r>
            <a:r>
              <a:rPr lang="en-US" sz="2400" dirty="0">
                <a:hlinkClick r:id="rId4"/>
              </a:rPr>
              <a:t>=1321564797594</a:t>
            </a:r>
            <a:endParaRPr lang="en-US" sz="2400" dirty="0"/>
          </a:p>
        </p:txBody>
      </p:sp>
      <p:sp>
        <p:nvSpPr>
          <p:cNvPr id="4" name="TextBox 3"/>
          <p:cNvSpPr txBox="1"/>
          <p:nvPr/>
        </p:nvSpPr>
        <p:spPr>
          <a:xfrm>
            <a:off x="533400" y="2895600"/>
            <a:ext cx="8305800" cy="3108544"/>
          </a:xfrm>
          <a:prstGeom prst="rect">
            <a:avLst/>
          </a:prstGeom>
          <a:noFill/>
        </p:spPr>
        <p:txBody>
          <a:bodyPr wrap="square" rtlCol="0">
            <a:spAutoFit/>
          </a:bodyPr>
          <a:lstStyle/>
          <a:p>
            <a:r>
              <a:rPr lang="en-US" sz="2800" dirty="0" smtClean="0"/>
              <a:t>	The survey questions contain the exact questions in the previous slide. I included the survey questions in the previous slide under evaluation to familiarize you with the survey questions. </a:t>
            </a:r>
          </a:p>
          <a:p>
            <a:r>
              <a:rPr lang="en-US" sz="2800" dirty="0"/>
              <a:t>	</a:t>
            </a:r>
            <a:r>
              <a:rPr lang="en-US" sz="2800" dirty="0" smtClean="0"/>
              <a:t>At the end of the survey questions, you would also be asked to give any additional comments.  </a:t>
            </a:r>
          </a:p>
          <a:p>
            <a:r>
              <a:rPr lang="en-US" sz="2800" dirty="0" smtClean="0"/>
              <a:t>Thank you.</a:t>
            </a:r>
            <a:endParaRPr lang="en-US" sz="2800" dirty="0"/>
          </a:p>
        </p:txBody>
      </p:sp>
    </p:spTree>
    <p:custDataLst>
      <p:tags r:id="rId1"/>
    </p:custDataLst>
    <p:extLst>
      <p:ext uri="{BB962C8B-B14F-4D97-AF65-F5344CB8AC3E}">
        <p14:creationId xmlns:p14="http://schemas.microsoft.com/office/powerpoint/2010/main" val="309924102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57200" y="1828800"/>
            <a:ext cx="8305800" cy="4114800"/>
          </a:xfrm>
        </p:spPr>
        <p:txBody>
          <a:bodyPr>
            <a:noAutofit/>
          </a:bodyPr>
          <a:lstStyle/>
          <a:p>
            <a:pPr algn="l"/>
            <a:r>
              <a:rPr lang="en-US" sz="2800" dirty="0" smtClean="0"/>
              <a:t>You can </a:t>
            </a:r>
            <a:r>
              <a:rPr lang="en-US" sz="2800" dirty="0"/>
              <a:t>contact me </a:t>
            </a:r>
            <a:r>
              <a:rPr lang="en-US" sz="2800" dirty="0" smtClean="0"/>
              <a:t>by email &lt;</a:t>
            </a:r>
            <a:r>
              <a:rPr lang="en-US" sz="2800" dirty="0" err="1" smtClean="0"/>
              <a:t>obilade</a:t>
            </a:r>
            <a:r>
              <a:rPr lang="en-US" sz="2800" dirty="0" smtClean="0"/>
              <a:t> </a:t>
            </a:r>
            <a:r>
              <a:rPr lang="en-US" sz="2800" dirty="0"/>
              <a:t>@</a:t>
            </a:r>
            <a:r>
              <a:rPr lang="en-US" sz="2800" dirty="0" smtClean="0"/>
              <a:t>vt.edu&gt;</a:t>
            </a:r>
            <a:br>
              <a:rPr lang="en-US" sz="2800" dirty="0" smtClean="0"/>
            </a:br>
            <a:r>
              <a:rPr lang="en-US" sz="2800" dirty="0"/>
              <a:t/>
            </a:r>
            <a:br>
              <a:rPr lang="en-US" sz="2800" dirty="0"/>
            </a:br>
            <a:r>
              <a:rPr lang="en-US" sz="2800" dirty="0" smtClean="0"/>
              <a:t/>
            </a:r>
            <a:br>
              <a:rPr lang="en-US" sz="2800" dirty="0" smtClean="0"/>
            </a:br>
            <a:r>
              <a:rPr lang="en-US" sz="2800" dirty="0"/>
              <a:t/>
            </a:r>
            <a:br>
              <a:rPr lang="en-US" sz="2800" dirty="0"/>
            </a:br>
            <a:r>
              <a:rPr lang="en-US" sz="2800" dirty="0" smtClean="0"/>
              <a:t>Welcome </a:t>
            </a:r>
            <a:r>
              <a:rPr lang="en-US" sz="2800" dirty="0"/>
              <a:t>to the </a:t>
            </a:r>
            <a:r>
              <a:rPr lang="en-US" sz="2800" dirty="0" smtClean="0"/>
              <a:t>asynchronous </a:t>
            </a:r>
            <a:r>
              <a:rPr lang="en-US" sz="2800" dirty="0"/>
              <a:t>lesson on </a:t>
            </a:r>
            <a:r>
              <a:rPr lang="en-US" sz="2800" dirty="0" err="1"/>
              <a:t>Zotero</a:t>
            </a:r>
            <a:r>
              <a:rPr lang="en-US" sz="2800" dirty="0"/>
              <a:t>!</a:t>
            </a:r>
            <a:r>
              <a:rPr lang="en-US" sz="3200" dirty="0"/>
              <a:t/>
            </a:r>
            <a:br>
              <a:rPr lang="en-US" sz="3200" dirty="0"/>
            </a:br>
            <a:endParaRPr lang="en-US" sz="3200" dirty="0"/>
          </a:p>
        </p:txBody>
      </p:sp>
      <p:sp>
        <p:nvSpPr>
          <p:cNvPr id="3" name="TextBox 2"/>
          <p:cNvSpPr txBox="1"/>
          <p:nvPr/>
        </p:nvSpPr>
        <p:spPr>
          <a:xfrm>
            <a:off x="990600" y="609600"/>
            <a:ext cx="6248400" cy="1231106"/>
          </a:xfrm>
          <a:prstGeom prst="rect">
            <a:avLst/>
          </a:prstGeom>
          <a:noFill/>
        </p:spPr>
        <p:txBody>
          <a:bodyPr wrap="square" rtlCol="0">
            <a:spAutoFit/>
          </a:bodyPr>
          <a:lstStyle/>
          <a:p>
            <a:r>
              <a:rPr lang="en-US" sz="2800" dirty="0"/>
              <a:t>Please let me know if you have questions</a:t>
            </a:r>
            <a:r>
              <a:rPr lang="en-US" sz="2800" dirty="0" smtClean="0"/>
              <a:t>. Thank you!</a:t>
            </a:r>
            <a:r>
              <a:rPr lang="en-US" dirty="0"/>
              <a:t/>
            </a:r>
            <a:br>
              <a:rPr lang="en-US" dirty="0"/>
            </a:br>
            <a:endParaRPr lang="en-US" dirty="0"/>
          </a:p>
        </p:txBody>
      </p:sp>
    </p:spTree>
    <p:custDataLst>
      <p:tags r:id="rId1"/>
    </p:custDataLst>
    <p:extLst>
      <p:ext uri="{BB962C8B-B14F-4D97-AF65-F5344CB8AC3E}">
        <p14:creationId xmlns:p14="http://schemas.microsoft.com/office/powerpoint/2010/main" val="353966006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SCHOLAR (Asynchronous Module)</a:t>
            </a:r>
            <a:endParaRPr lang="en-US" dirty="0"/>
          </a:p>
        </p:txBody>
      </p:sp>
      <p:sp>
        <p:nvSpPr>
          <p:cNvPr id="3" name="Rectangle 2"/>
          <p:cNvSpPr/>
          <p:nvPr/>
        </p:nvSpPr>
        <p:spPr>
          <a:xfrm>
            <a:off x="762000" y="2133600"/>
            <a:ext cx="8153400" cy="1631216"/>
          </a:xfrm>
          <a:prstGeom prst="rect">
            <a:avLst/>
          </a:prstGeom>
        </p:spPr>
        <p:txBody>
          <a:bodyPr wrap="square">
            <a:spAutoFit/>
          </a:bodyPr>
          <a:lstStyle/>
          <a:p>
            <a:pPr lvl="0"/>
            <a:r>
              <a:rPr lang="en-US" sz="2000" dirty="0" smtClean="0"/>
              <a:t>1.) Power Point handout </a:t>
            </a:r>
            <a:r>
              <a:rPr lang="en-US" sz="2000" dirty="0"/>
              <a:t>on how to </a:t>
            </a:r>
            <a:r>
              <a:rPr lang="en-US" sz="2000" b="1" dirty="0" smtClean="0"/>
              <a:t>create</a:t>
            </a:r>
            <a:r>
              <a:rPr lang="en-US" sz="2000" dirty="0" smtClean="0"/>
              <a:t> a bibliography from </a:t>
            </a:r>
            <a:r>
              <a:rPr lang="en-US" sz="2000" dirty="0" err="1" smtClean="0"/>
              <a:t>Zotero</a:t>
            </a:r>
            <a:r>
              <a:rPr lang="en-US" sz="2000" dirty="0"/>
              <a:t> </a:t>
            </a:r>
            <a:r>
              <a:rPr lang="en-US" sz="2000" dirty="0" smtClean="0"/>
              <a:t>(This asynchronous module was on how to </a:t>
            </a:r>
            <a:r>
              <a:rPr lang="en-US" sz="2000" b="1" dirty="0" smtClean="0"/>
              <a:t>import </a:t>
            </a:r>
            <a:r>
              <a:rPr lang="en-US" sz="2000" dirty="0" smtClean="0"/>
              <a:t>into </a:t>
            </a:r>
            <a:r>
              <a:rPr lang="en-US" sz="2000" dirty="0" err="1" smtClean="0"/>
              <a:t>Zotero</a:t>
            </a:r>
            <a:r>
              <a:rPr lang="en-US" sz="2000" dirty="0" smtClean="0"/>
              <a:t>).</a:t>
            </a:r>
          </a:p>
          <a:p>
            <a:pPr lvl="0"/>
            <a:endParaRPr lang="en-US" sz="2000" dirty="0" smtClean="0"/>
          </a:p>
          <a:p>
            <a:pPr lvl="0"/>
            <a:r>
              <a:rPr lang="en-US" sz="2000" dirty="0" smtClean="0"/>
              <a:t>2.) Less than 3 minutes You </a:t>
            </a:r>
            <a:r>
              <a:rPr lang="en-US" sz="2000" dirty="0"/>
              <a:t>T</a:t>
            </a:r>
            <a:r>
              <a:rPr lang="en-US" sz="2000" dirty="0" smtClean="0"/>
              <a:t>ube </a:t>
            </a:r>
            <a:r>
              <a:rPr lang="en-US" sz="2000" dirty="0"/>
              <a:t>Video on how to use </a:t>
            </a:r>
            <a:r>
              <a:rPr lang="en-US" sz="2000" dirty="0" err="1"/>
              <a:t>Zotero</a:t>
            </a:r>
            <a:endParaRPr lang="en-US" sz="2000" dirty="0"/>
          </a:p>
          <a:p>
            <a:r>
              <a:rPr lang="en-US" sz="2000" dirty="0"/>
              <a:t>          </a:t>
            </a:r>
            <a:r>
              <a:rPr lang="en-US" sz="2000" u="sng" dirty="0">
                <a:hlinkClick r:id="rId4"/>
              </a:rPr>
              <a:t>http://</a:t>
            </a:r>
            <a:r>
              <a:rPr lang="en-US" sz="2000" u="sng" dirty="0" smtClean="0">
                <a:hlinkClick r:id="rId4"/>
              </a:rPr>
              <a:t>youtu.be/pq94aBrc0pY</a:t>
            </a:r>
            <a:endParaRPr lang="en-US" sz="2000" dirty="0"/>
          </a:p>
        </p:txBody>
      </p:sp>
      <p:sp>
        <p:nvSpPr>
          <p:cNvPr id="4" name="TextBox 3"/>
          <p:cNvSpPr txBox="1"/>
          <p:nvPr/>
        </p:nvSpPr>
        <p:spPr>
          <a:xfrm>
            <a:off x="1005840" y="4038600"/>
            <a:ext cx="7147560" cy="2492990"/>
          </a:xfrm>
          <a:prstGeom prst="rect">
            <a:avLst/>
          </a:prstGeom>
          <a:noFill/>
        </p:spPr>
        <p:txBody>
          <a:bodyPr wrap="square" rtlCol="0">
            <a:spAutoFit/>
          </a:bodyPr>
          <a:lstStyle/>
          <a:p>
            <a:r>
              <a:rPr lang="en-US" sz="2000" u="sng" dirty="0" smtClean="0"/>
              <a:t>**Don’t forget to post your answers on your favorite pets and favorite songs inside the forum on Scholar.</a:t>
            </a:r>
          </a:p>
          <a:p>
            <a:endParaRPr lang="en-US" sz="2000" dirty="0"/>
          </a:p>
          <a:p>
            <a:r>
              <a:rPr lang="en-US" sz="2000" dirty="0" smtClean="0"/>
              <a:t>Wishing you my best,</a:t>
            </a:r>
          </a:p>
          <a:p>
            <a:endParaRPr lang="en-US" sz="2000" dirty="0"/>
          </a:p>
          <a:p>
            <a:r>
              <a:rPr lang="en-US" sz="2000" dirty="0" err="1" smtClean="0"/>
              <a:t>Titilola</a:t>
            </a:r>
            <a:endParaRPr lang="en-US" sz="2000" dirty="0" smtClean="0"/>
          </a:p>
          <a:p>
            <a:endParaRPr lang="en-US" dirty="0"/>
          </a:p>
          <a:p>
            <a:endParaRPr lang="en-US" dirty="0"/>
          </a:p>
        </p:txBody>
      </p:sp>
      <p:sp>
        <p:nvSpPr>
          <p:cNvPr id="5" name="TextBox 4"/>
          <p:cNvSpPr txBox="1"/>
          <p:nvPr/>
        </p:nvSpPr>
        <p:spPr>
          <a:xfrm>
            <a:off x="1341120" y="1258669"/>
            <a:ext cx="6477000" cy="646331"/>
          </a:xfrm>
          <a:prstGeom prst="rect">
            <a:avLst/>
          </a:prstGeom>
          <a:noFill/>
        </p:spPr>
        <p:txBody>
          <a:bodyPr wrap="square" rtlCol="0">
            <a:spAutoFit/>
          </a:bodyPr>
          <a:lstStyle/>
          <a:p>
            <a:r>
              <a:rPr lang="en-US" sz="3600" dirty="0" smtClean="0"/>
              <a:t>Additional Resources in Scholar</a:t>
            </a:r>
            <a:endParaRPr lang="en-US" sz="3600" dirty="0"/>
          </a:p>
        </p:txBody>
      </p:sp>
    </p:spTree>
    <p:custDataLst>
      <p:tags r:id="rId1"/>
    </p:custDataLst>
    <p:extLst>
      <p:ext uri="{BB962C8B-B14F-4D97-AF65-F5344CB8AC3E}">
        <p14:creationId xmlns:p14="http://schemas.microsoft.com/office/powerpoint/2010/main" val="399602092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1154161"/>
            <a:ext cx="8610600" cy="5105400"/>
          </a:xfrm>
        </p:spPr>
        <p:txBody>
          <a:bodyPr>
            <a:normAutofit fontScale="90000"/>
          </a:bodyPr>
          <a:lstStyle/>
          <a:p>
            <a:pPr algn="l">
              <a:lnSpc>
                <a:spcPct val="150000"/>
              </a:lnSpc>
            </a:pPr>
            <a:r>
              <a:rPr lang="en-US" sz="2700" dirty="0" smtClean="0"/>
              <a:t>1.) You </a:t>
            </a:r>
            <a:r>
              <a:rPr lang="en-US" sz="2700" dirty="0"/>
              <a:t>would need </a:t>
            </a:r>
            <a:r>
              <a:rPr lang="en-US" sz="2700" dirty="0" smtClean="0"/>
              <a:t>a computer connected to the internet.</a:t>
            </a:r>
            <a:br>
              <a:rPr lang="en-US" sz="2700" dirty="0" smtClean="0"/>
            </a:br>
            <a:r>
              <a:rPr lang="en-US" sz="2700" dirty="0" smtClean="0"/>
              <a:t> 2.) You </a:t>
            </a:r>
            <a:r>
              <a:rPr lang="en-US" sz="2700" dirty="0"/>
              <a:t>would also need a comfortable </a:t>
            </a:r>
            <a:r>
              <a:rPr lang="en-US" sz="2700" dirty="0" smtClean="0"/>
              <a:t>seat. </a:t>
            </a:r>
            <a:r>
              <a:rPr lang="en-US" sz="2700" dirty="0"/>
              <a:t/>
            </a:r>
            <a:br>
              <a:rPr lang="en-US" sz="2700" dirty="0"/>
            </a:br>
            <a:r>
              <a:rPr lang="en-US" sz="2700" dirty="0" smtClean="0"/>
              <a:t> 3.) The assessment would be based on the honor code.</a:t>
            </a:r>
            <a:r>
              <a:rPr lang="en-US" sz="2700" dirty="0"/>
              <a:t/>
            </a:r>
            <a:br>
              <a:rPr lang="en-US" sz="2700" dirty="0"/>
            </a:br>
            <a:r>
              <a:rPr lang="en-US" sz="2700" dirty="0" smtClean="0"/>
              <a:t>4. ) I </a:t>
            </a:r>
            <a:r>
              <a:rPr lang="en-US" sz="2700" dirty="0"/>
              <a:t>sent an email a week ago that for this lesson you would need to go </a:t>
            </a:r>
            <a:r>
              <a:rPr lang="en-US" sz="2700" dirty="0" smtClean="0"/>
              <a:t>to www. Zotero.org and </a:t>
            </a:r>
            <a:r>
              <a:rPr lang="en-US" sz="2700" dirty="0"/>
              <a:t>download </a:t>
            </a:r>
            <a:r>
              <a:rPr lang="en-US" sz="2700" dirty="0" err="1"/>
              <a:t>Zotero</a:t>
            </a:r>
            <a:r>
              <a:rPr lang="en-US" sz="2700" dirty="0"/>
              <a:t> using Mozilla Firefox.  If you have not already done so, please do so before you </a:t>
            </a:r>
            <a:r>
              <a:rPr lang="en-US" sz="2700" dirty="0" smtClean="0"/>
              <a:t>continue with this asynchronous module. </a:t>
            </a:r>
            <a:r>
              <a:rPr lang="en-US" sz="3100" dirty="0"/>
              <a:t/>
            </a:r>
            <a:br>
              <a:rPr lang="en-US" sz="3100" dirty="0"/>
            </a:br>
            <a:endParaRPr lang="en-US" sz="3100" dirty="0"/>
          </a:p>
        </p:txBody>
      </p:sp>
      <p:sp>
        <p:nvSpPr>
          <p:cNvPr id="3" name="TextBox 2"/>
          <p:cNvSpPr txBox="1"/>
          <p:nvPr/>
        </p:nvSpPr>
        <p:spPr>
          <a:xfrm>
            <a:off x="2438400" y="457200"/>
            <a:ext cx="3657600" cy="769441"/>
          </a:xfrm>
          <a:prstGeom prst="rect">
            <a:avLst/>
          </a:prstGeom>
          <a:noFill/>
        </p:spPr>
        <p:txBody>
          <a:bodyPr wrap="square" rtlCol="0">
            <a:spAutoFit/>
          </a:bodyPr>
          <a:lstStyle/>
          <a:p>
            <a:r>
              <a:rPr lang="en-US" sz="4400" b="1" dirty="0"/>
              <a:t>For this lesson</a:t>
            </a:r>
          </a:p>
        </p:txBody>
      </p:sp>
    </p:spTree>
    <p:custDataLst>
      <p:tags r:id="rId1"/>
    </p:custDataLst>
    <p:extLst>
      <p:ext uri="{BB962C8B-B14F-4D97-AF65-F5344CB8AC3E}">
        <p14:creationId xmlns:p14="http://schemas.microsoft.com/office/powerpoint/2010/main" val="295438289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a:t>Lesson Objectives</a:t>
            </a:r>
            <a:r>
              <a:rPr lang="en-US" dirty="0"/>
              <a:t/>
            </a:r>
            <a:br>
              <a:rPr lang="en-US" dirty="0"/>
            </a:br>
            <a:endParaRPr lang="en-US" dirty="0"/>
          </a:p>
        </p:txBody>
      </p:sp>
      <p:sp>
        <p:nvSpPr>
          <p:cNvPr id="3" name="Rectangle 2"/>
          <p:cNvSpPr/>
          <p:nvPr/>
        </p:nvSpPr>
        <p:spPr>
          <a:xfrm>
            <a:off x="381000" y="1219200"/>
            <a:ext cx="8610600" cy="3108543"/>
          </a:xfrm>
          <a:prstGeom prst="rect">
            <a:avLst/>
          </a:prstGeom>
        </p:spPr>
        <p:txBody>
          <a:bodyPr wrap="square">
            <a:spAutoFit/>
          </a:bodyPr>
          <a:lstStyle/>
          <a:p>
            <a:pPr lvl="0"/>
            <a:r>
              <a:rPr lang="en-US" sz="2800" dirty="0" smtClean="0"/>
              <a:t>At </a:t>
            </a:r>
            <a:r>
              <a:rPr lang="en-US" sz="2800" dirty="0"/>
              <a:t>the end of the lesson, the learners should be able </a:t>
            </a:r>
            <a:r>
              <a:rPr lang="en-US" sz="2800" dirty="0" smtClean="0"/>
              <a:t>to: </a:t>
            </a:r>
          </a:p>
          <a:p>
            <a:pPr lvl="0"/>
            <a:endParaRPr lang="en-US" sz="2800" dirty="0" smtClean="0"/>
          </a:p>
          <a:p>
            <a:pPr lvl="0"/>
            <a:r>
              <a:rPr lang="en-US" sz="2800" dirty="0" smtClean="0"/>
              <a:t>1.) Download </a:t>
            </a:r>
            <a:r>
              <a:rPr lang="en-US" sz="2800" dirty="0"/>
              <a:t>and install </a:t>
            </a:r>
            <a:r>
              <a:rPr lang="en-US" sz="2800" dirty="0" err="1" smtClean="0"/>
              <a:t>Zotero</a:t>
            </a:r>
            <a:endParaRPr lang="en-US" sz="2800" dirty="0" smtClean="0"/>
          </a:p>
          <a:p>
            <a:pPr lvl="0"/>
            <a:endParaRPr lang="en-US" sz="2800" dirty="0"/>
          </a:p>
          <a:p>
            <a:pPr lvl="0"/>
            <a:r>
              <a:rPr lang="en-US" sz="2800" dirty="0" smtClean="0"/>
              <a:t>2.) Import an article into </a:t>
            </a:r>
            <a:r>
              <a:rPr lang="en-US" sz="2800" dirty="0" err="1"/>
              <a:t>Zotero</a:t>
            </a:r>
            <a:r>
              <a:rPr lang="en-US" sz="2800" dirty="0"/>
              <a:t> from Google </a:t>
            </a:r>
            <a:r>
              <a:rPr lang="en-US" sz="2800" dirty="0" smtClean="0"/>
              <a:t>Scholar</a:t>
            </a:r>
          </a:p>
          <a:p>
            <a:pPr lvl="0"/>
            <a:endParaRPr lang="en-US" sz="2800" dirty="0" smtClean="0"/>
          </a:p>
          <a:p>
            <a:pPr lvl="0"/>
            <a:r>
              <a:rPr lang="en-US" sz="2800" dirty="0" smtClean="0"/>
              <a:t>3.) Import  an article into </a:t>
            </a:r>
            <a:r>
              <a:rPr lang="en-US" sz="2800" dirty="0" err="1"/>
              <a:t>Zotero</a:t>
            </a:r>
            <a:r>
              <a:rPr lang="en-US" sz="2800" dirty="0"/>
              <a:t> from Summon</a:t>
            </a:r>
          </a:p>
        </p:txBody>
      </p:sp>
    </p:spTree>
    <p:custDataLst>
      <p:tags r:id="rId1"/>
    </p:custDataLst>
    <p:extLst>
      <p:ext uri="{BB962C8B-B14F-4D97-AF65-F5344CB8AC3E}">
        <p14:creationId xmlns:p14="http://schemas.microsoft.com/office/powerpoint/2010/main" val="160562744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marL="0" marR="0" indent="0" algn="ctr" defTabSz="914400" rtl="0" eaLnBrk="1" fontAlgn="auto" latinLnBrk="0" hangingPunct="1">
              <a:lnSpc>
                <a:spcPct val="100000"/>
              </a:lnSpc>
              <a:spcBef>
                <a:spcPct val="0"/>
              </a:spcBef>
              <a:spcAft>
                <a:spcPts val="0"/>
              </a:spcAft>
              <a:buClrTx/>
              <a:buSzTx/>
              <a:buFontTx/>
              <a:buNone/>
              <a:tabLst/>
              <a:defRPr/>
            </a:pPr>
            <a:r>
              <a:rPr lang="en-US" dirty="0" smtClean="0"/>
              <a:t>RATIONALE </a:t>
            </a:r>
            <a:endParaRPr lang="en-US" dirty="0"/>
          </a:p>
        </p:txBody>
      </p:sp>
      <p:sp>
        <p:nvSpPr>
          <p:cNvPr id="3" name="TextBox 2"/>
          <p:cNvSpPr txBox="1"/>
          <p:nvPr/>
        </p:nvSpPr>
        <p:spPr>
          <a:xfrm>
            <a:off x="838200" y="1905000"/>
            <a:ext cx="7467600" cy="2246769"/>
          </a:xfrm>
          <a:prstGeom prst="rect">
            <a:avLst/>
          </a:prstGeom>
          <a:noFill/>
        </p:spPr>
        <p:txBody>
          <a:bodyPr wrap="square" rtlCol="0">
            <a:spAutoFit/>
          </a:bodyPr>
          <a:lstStyle/>
          <a:p>
            <a:pPr marL="342900" indent="-342900">
              <a:lnSpc>
                <a:spcPct val="200000"/>
              </a:lnSpc>
              <a:buFont typeface="Arial" pitchFamily="34" charset="0"/>
              <a:buChar char="•"/>
            </a:pPr>
            <a:r>
              <a:rPr lang="en-US" sz="2400" b="1" dirty="0" smtClean="0"/>
              <a:t>Organization of your work</a:t>
            </a:r>
          </a:p>
          <a:p>
            <a:pPr marL="342900" indent="-342900">
              <a:lnSpc>
                <a:spcPct val="200000"/>
              </a:lnSpc>
              <a:buFont typeface="Arial" pitchFamily="34" charset="0"/>
              <a:buChar char="•"/>
            </a:pPr>
            <a:r>
              <a:rPr lang="en-US" sz="2400" b="1" dirty="0" smtClean="0"/>
              <a:t>Free Citation Manager</a:t>
            </a:r>
          </a:p>
          <a:p>
            <a:pPr marL="342900" indent="-342900">
              <a:lnSpc>
                <a:spcPct val="200000"/>
              </a:lnSpc>
              <a:buFont typeface="Arial" pitchFamily="34" charset="0"/>
              <a:buChar char="•"/>
            </a:pPr>
            <a:r>
              <a:rPr lang="en-US" sz="2400" b="1" dirty="0" smtClean="0"/>
              <a:t>Necessary tool for your graduate work</a:t>
            </a:r>
            <a:endParaRPr lang="en-US" sz="2400" b="1" dirty="0"/>
          </a:p>
        </p:txBody>
      </p:sp>
    </p:spTree>
    <p:custDataLst>
      <p:tags r:id="rId1"/>
    </p:custDataLst>
    <p:extLst>
      <p:ext uri="{BB962C8B-B14F-4D97-AF65-F5344CB8AC3E}">
        <p14:creationId xmlns:p14="http://schemas.microsoft.com/office/powerpoint/2010/main" val="132847748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1143000"/>
            <a:ext cx="8686800" cy="5257800"/>
          </a:xfrm>
        </p:spPr>
        <p:txBody>
          <a:bodyPr>
            <a:noAutofit/>
          </a:bodyPr>
          <a:lstStyle/>
          <a:p>
            <a:pPr algn="l">
              <a:lnSpc>
                <a:spcPct val="150000"/>
              </a:lnSpc>
            </a:pPr>
            <a:r>
              <a:rPr lang="en-US" sz="2800" dirty="0" smtClean="0"/>
              <a:t/>
            </a:r>
            <a:br>
              <a:rPr lang="en-US" sz="2800" dirty="0" smtClean="0"/>
            </a:br>
            <a:r>
              <a:rPr lang="en-US" sz="2800" dirty="0"/>
              <a:t/>
            </a:r>
            <a:br>
              <a:rPr lang="en-US" sz="2800" dirty="0"/>
            </a:br>
            <a:r>
              <a:rPr lang="en-US" sz="2400" dirty="0" smtClean="0"/>
              <a:t>1. Download </a:t>
            </a:r>
            <a:r>
              <a:rPr lang="en-US" sz="2400" dirty="0" err="1" smtClean="0"/>
              <a:t>Zotero</a:t>
            </a:r>
            <a:r>
              <a:rPr lang="en-US" sz="2400" dirty="0" smtClean="0"/>
              <a:t/>
            </a:r>
            <a:br>
              <a:rPr lang="en-US" sz="2400" dirty="0" smtClean="0"/>
            </a:br>
            <a:r>
              <a:rPr lang="en-US" sz="2400" dirty="0" smtClean="0"/>
              <a:t>2. Install </a:t>
            </a:r>
            <a:r>
              <a:rPr lang="en-US" sz="2400" dirty="0" err="1" smtClean="0"/>
              <a:t>Zotero</a:t>
            </a:r>
            <a:r>
              <a:rPr lang="en-US" sz="2400" dirty="0" smtClean="0"/>
              <a:t/>
            </a:r>
            <a:br>
              <a:rPr lang="en-US" sz="2400" dirty="0" smtClean="0"/>
            </a:br>
            <a:r>
              <a:rPr lang="en-US" sz="2400" dirty="0" smtClean="0"/>
              <a:t>3. Import into </a:t>
            </a:r>
            <a:r>
              <a:rPr lang="en-US" sz="2400" dirty="0" err="1" smtClean="0"/>
              <a:t>Zotero</a:t>
            </a:r>
            <a:r>
              <a:rPr lang="en-US" sz="2400" dirty="0" smtClean="0"/>
              <a:t/>
            </a:r>
            <a:br>
              <a:rPr lang="en-US" sz="2400" dirty="0" smtClean="0"/>
            </a:br>
            <a:r>
              <a:rPr lang="en-US" sz="2400" dirty="0" smtClean="0"/>
              <a:t>4. Assessments</a:t>
            </a:r>
            <a:br>
              <a:rPr lang="en-US" sz="2400" dirty="0" smtClean="0"/>
            </a:br>
            <a:r>
              <a:rPr lang="en-US" sz="2400" dirty="0" smtClean="0"/>
              <a:t>5. Survey</a:t>
            </a:r>
            <a:br>
              <a:rPr lang="en-US" sz="2400" dirty="0" smtClean="0"/>
            </a:br>
            <a:r>
              <a:rPr lang="en-US" sz="2400" dirty="0" smtClean="0"/>
              <a:t>6. </a:t>
            </a:r>
            <a:r>
              <a:rPr lang="en-US" sz="2400" dirty="0"/>
              <a:t>Additional lesson notes available for those that are </a:t>
            </a:r>
            <a:r>
              <a:rPr lang="en-US" sz="2400" dirty="0" smtClean="0"/>
              <a:t> interested</a:t>
            </a:r>
            <a:br>
              <a:rPr lang="en-US" sz="2400" dirty="0" smtClean="0"/>
            </a:br>
            <a:r>
              <a:rPr lang="en-US" sz="2400" dirty="0"/>
              <a:t>7. </a:t>
            </a:r>
            <a:r>
              <a:rPr lang="en-US" sz="2400" dirty="0" smtClean="0"/>
              <a:t>PowerPoint handouts  on how to create a bibliography from an article in </a:t>
            </a:r>
            <a:r>
              <a:rPr lang="en-US" sz="2400" dirty="0" err="1" smtClean="0"/>
              <a:t>Zotero</a:t>
            </a:r>
            <a:r>
              <a:rPr lang="en-US" sz="2400" dirty="0" smtClean="0"/>
              <a:t> available in Scholar</a:t>
            </a:r>
            <a:br>
              <a:rPr lang="en-US" sz="2400" dirty="0" smtClean="0"/>
            </a:br>
            <a:r>
              <a:rPr lang="en-US" sz="2400" dirty="0" smtClean="0"/>
              <a:t>8.  Less than 3 minutes You Tube Video on </a:t>
            </a:r>
            <a:r>
              <a:rPr lang="en-US" sz="2400" dirty="0" err="1" smtClean="0"/>
              <a:t>Zotero</a:t>
            </a:r>
            <a:r>
              <a:rPr lang="en-US" sz="2800" dirty="0" smtClean="0"/>
              <a:t/>
            </a:r>
            <a:br>
              <a:rPr lang="en-US" sz="2800" dirty="0" smtClean="0"/>
            </a:br>
            <a:r>
              <a:rPr lang="en-US" sz="2800" dirty="0" smtClean="0"/>
              <a:t/>
            </a:r>
            <a:br>
              <a:rPr lang="en-US" sz="2800" dirty="0" smtClean="0"/>
            </a:br>
            <a:r>
              <a:rPr lang="en-US" sz="2800" dirty="0" smtClean="0"/>
              <a:t/>
            </a:r>
            <a:br>
              <a:rPr lang="en-US" sz="2800" dirty="0" smtClean="0"/>
            </a:br>
            <a:endParaRPr lang="en-US" sz="2800" dirty="0"/>
          </a:p>
        </p:txBody>
      </p:sp>
      <p:sp>
        <p:nvSpPr>
          <p:cNvPr id="3" name="TextBox 2"/>
          <p:cNvSpPr txBox="1"/>
          <p:nvPr/>
        </p:nvSpPr>
        <p:spPr>
          <a:xfrm>
            <a:off x="3108960" y="381000"/>
            <a:ext cx="3429000" cy="1200329"/>
          </a:xfrm>
          <a:prstGeom prst="rect">
            <a:avLst/>
          </a:prstGeom>
          <a:noFill/>
        </p:spPr>
        <p:txBody>
          <a:bodyPr wrap="square" rtlCol="0">
            <a:spAutoFit/>
          </a:bodyPr>
          <a:lstStyle/>
          <a:p>
            <a:r>
              <a:rPr lang="en-US" sz="3600" b="1" dirty="0"/>
              <a:t>LESSON OUTLINE</a:t>
            </a:r>
            <a:br>
              <a:rPr lang="en-US" sz="3600" b="1" dirty="0"/>
            </a:br>
            <a:endParaRPr lang="en-US" sz="3600" dirty="0"/>
          </a:p>
        </p:txBody>
      </p:sp>
    </p:spTree>
    <p:custDataLst>
      <p:tags r:id="rId1"/>
    </p:custDataLst>
    <p:extLst>
      <p:ext uri="{BB962C8B-B14F-4D97-AF65-F5344CB8AC3E}">
        <p14:creationId xmlns:p14="http://schemas.microsoft.com/office/powerpoint/2010/main" val="107964495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3" name="Picture 2" descr="Screen Shot 2015-10-23 at 3.26.45 P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5951443"/>
          </a:xfrm>
          <a:prstGeom prst="rect">
            <a:avLst/>
          </a:prstGeom>
        </p:spPr>
      </p:pic>
      <p:cxnSp>
        <p:nvCxnSpPr>
          <p:cNvPr id="4" name="Straight Arrow Connector 3"/>
          <p:cNvCxnSpPr/>
          <p:nvPr/>
        </p:nvCxnSpPr>
        <p:spPr>
          <a:xfrm flipH="1">
            <a:off x="1752600" y="762000"/>
            <a:ext cx="457200" cy="76200"/>
          </a:xfrm>
          <a:prstGeom prst="straightConnector1">
            <a:avLst/>
          </a:prstGeom>
          <a:ln>
            <a:solidFill>
              <a:srgbClr val="FF0000"/>
            </a:solidFill>
            <a:tailEnd type="arrow"/>
          </a:ln>
        </p:spPr>
        <p:style>
          <a:lnRef idx="2">
            <a:schemeClr val="accent1"/>
          </a:lnRef>
          <a:fillRef idx="0">
            <a:schemeClr val="accent1"/>
          </a:fillRef>
          <a:effectRef idx="1">
            <a:schemeClr val="accent1"/>
          </a:effectRef>
          <a:fontRef idx="minor">
            <a:schemeClr val="tx1"/>
          </a:fontRef>
        </p:style>
      </p:cxnSp>
      <p:cxnSp>
        <p:nvCxnSpPr>
          <p:cNvPr id="14" name="Straight Arrow Connector 13"/>
          <p:cNvCxnSpPr/>
          <p:nvPr/>
        </p:nvCxnSpPr>
        <p:spPr>
          <a:xfrm>
            <a:off x="5867400" y="2438400"/>
            <a:ext cx="381000" cy="381000"/>
          </a:xfrm>
          <a:prstGeom prst="straightConnector1">
            <a:avLst/>
          </a:prstGeom>
          <a:ln w="57150" cmpd="sng">
            <a:solidFill>
              <a:srgbClr val="000000"/>
            </a:solidFill>
            <a:tailEnd type="arrow"/>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09529883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5" name="Picture 4" descr="Screen Shot 2015-10-23 at 3.41.41 P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5948218"/>
          </a:xfrm>
          <a:prstGeom prst="rect">
            <a:avLst/>
          </a:prstGeom>
        </p:spPr>
      </p:pic>
      <p:cxnSp>
        <p:nvCxnSpPr>
          <p:cNvPr id="7" name="Straight Arrow Connector 6"/>
          <p:cNvCxnSpPr/>
          <p:nvPr/>
        </p:nvCxnSpPr>
        <p:spPr>
          <a:xfrm flipH="1">
            <a:off x="1524000" y="2974109"/>
            <a:ext cx="838200" cy="304800"/>
          </a:xfrm>
          <a:prstGeom prst="straightConnector1">
            <a:avLst/>
          </a:prstGeom>
          <a:ln w="38100">
            <a:solidFill>
              <a:srgbClr val="FF0000"/>
            </a:solidFill>
            <a:tailEnd type="arrow"/>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81823691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Screen Shot 2015-10-23 at 3.53.03 P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105" y="152400"/>
            <a:ext cx="9144000" cy="5929240"/>
          </a:xfrm>
          <a:prstGeom prst="rect">
            <a:avLst/>
          </a:prstGeom>
        </p:spPr>
      </p:pic>
      <p:cxnSp>
        <p:nvCxnSpPr>
          <p:cNvPr id="3" name="Straight Arrow Connector 2"/>
          <p:cNvCxnSpPr/>
          <p:nvPr/>
        </p:nvCxnSpPr>
        <p:spPr>
          <a:xfrm flipH="1">
            <a:off x="6324600" y="457200"/>
            <a:ext cx="457200" cy="457200"/>
          </a:xfrm>
          <a:prstGeom prst="straightConnector1">
            <a:avLst/>
          </a:prstGeom>
          <a:ln w="57150">
            <a:solidFill>
              <a:srgbClr val="FF0000"/>
            </a:solidFill>
            <a:tailEnd type="arrow"/>
          </a:ln>
        </p:spPr>
        <p:style>
          <a:lnRef idx="2">
            <a:schemeClr val="accent1"/>
          </a:lnRef>
          <a:fillRef idx="0">
            <a:schemeClr val="accent1"/>
          </a:fillRef>
          <a:effectRef idx="1">
            <a:schemeClr val="accent1"/>
          </a:effectRef>
          <a:fontRef idx="minor">
            <a:schemeClr val="tx1"/>
          </a:fontRef>
        </p:style>
      </p:cxnSp>
      <p:cxnSp>
        <p:nvCxnSpPr>
          <p:cNvPr id="4" name="Straight Arrow Connector 3"/>
          <p:cNvCxnSpPr/>
          <p:nvPr/>
        </p:nvCxnSpPr>
        <p:spPr>
          <a:xfrm flipH="1">
            <a:off x="3200400" y="1371600"/>
            <a:ext cx="228600" cy="304800"/>
          </a:xfrm>
          <a:prstGeom prst="straightConnector1">
            <a:avLst/>
          </a:prstGeom>
          <a:ln w="38100">
            <a:solidFill>
              <a:srgbClr val="FF0000"/>
            </a:solidFill>
            <a:tailEnd type="arrow"/>
          </a:ln>
        </p:spPr>
        <p:style>
          <a:lnRef idx="2">
            <a:schemeClr val="accent1"/>
          </a:lnRef>
          <a:fillRef idx="0">
            <a:schemeClr val="accent1"/>
          </a:fillRef>
          <a:effectRef idx="1">
            <a:schemeClr val="accent1"/>
          </a:effectRef>
          <a:fontRef idx="minor">
            <a:schemeClr val="tx1"/>
          </a:fontRef>
        </p:style>
      </p:cxnSp>
      <p:cxnSp>
        <p:nvCxnSpPr>
          <p:cNvPr id="6" name="Straight Arrow Connector 5"/>
          <p:cNvCxnSpPr/>
          <p:nvPr/>
        </p:nvCxnSpPr>
        <p:spPr>
          <a:xfrm flipH="1">
            <a:off x="2209800" y="2819400"/>
            <a:ext cx="228600" cy="304800"/>
          </a:xfrm>
          <a:prstGeom prst="straightConnector1">
            <a:avLst/>
          </a:prstGeom>
          <a:ln w="38100">
            <a:solidFill>
              <a:srgbClr val="FF0000"/>
            </a:solidFill>
            <a:tailEnd type="arrow"/>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314672538"/>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MMPROD_NEXTUNIQUEID" val="10009"/>
  <p:tag name="MMPROD_THEME_BG_IMAGE" val=""/>
  <p:tag name="MMPROD_TAG_VCONFIG" val="PD94bWwgdmVyc2lvbj0iMS4wIiBlbmNvZGluZz0iVVRGLTgiPz4NCjxjb25maWd1cmF0aW9uPg0KCTxicmFuZGluZz4NCgkJPHVpZm9udCBuYW1lPSJGT05UX05PVEVTX1RFWFQiIHZhbHVlPSJWZXJkYW5hLDksZmFsc2UsZmFsc2UsZmFsc2UiLz4NCgk8L2JyYW5kaW5nPg0KCTxjb2xvcnM+DQoJCTx1aWNvbG9yIG5hbWU9InByaW1hcnkiIHZhbHVlPSIweDZGODQ4OCIvPg0KCQk8dWljb2xvciBuYW1lPSJnbG93IiB2YWx1ZT0iMHgzNUQzMzQiLz4NCgkJPHVpY29sb3IgbmFtZT0idGV4dCIgdmFsdWU9IjB4RkZGRkZGIi8+DQoJCTx1aWNvbG9yIG5hbWU9ImxpZ2h0IiB2YWx1ZT0iMHg0RTVENjAiLz4NCgkJPHVpY29sb3IgbmFtZT0ic2hhZG93IiB2YWx1ZT0iMHgwMDAwMDAiLz4NCgkJPHVpY29sb3IgbmFtZT0iYmFja2dyb3VuZCIgdmFsdWU9IjB4NzI3OTcxIi8+DQoJPC9jb2xvcnM+DQoJPGxheW91dD4NCgkJPHVpc2hvdyBuYW1lPSJwcmVzZW50YXRpb250aXRsZSIgdmFsdWU9InRydWUiLz4NCgkJPHVpc2hvdyBuYW1lPSJwcmVzZW50ZXJwaG90byIgdmFsdWU9InRydWUiLz4NCgkJPHVpc2hvdyBuYW1lPSJwcmVzZW50ZXJuYW1lIiB2YWx1ZT0idHJ1ZSIvPg0KCQk8dWlzaG93IG5hbWU9InByZXNlbnRlcnRpdGxlIiB2YWx1ZT0idHJ1ZSIvPg0KCQk8dWlzaG93IG5hbWU9InByZXNlbnRlcmVtYWlsIiB2YWx1ZT0idHJ1ZSIvPg0KCQk8dWlzaG93IG5hbWU9InByZXNlbnRlcmJpbyIgdmFsdWU9InRydWUiLz4NCgkJPHVpc2hvdyBuYW1lPSJjb21wYW55bG9nbyIgdmFsdWU9InRydWUiLz4NCgkJPHVpc2hvdyBuYW1lPSJzaWRlYmFyIiB2YWx1ZT0idHJ1ZSIvPg0KCQk8dWlzaG93IG5hbWU9Im91dGxpbmUiIHZhbHVlPSJ0cnVlIi8+DQoJCTx1aXNob3cgbmFtZT0idGh1bWJuYWlsIiB2YWx1ZT0idHJ1ZSIvPg0KCQk8dWlzaG93IG5hbWU9Im5vdGVzIiB2YWx1ZT0idHJ1ZSIvPg0KCQk8dWlzaG93IG5hbWU9InNlYXJjaCIgdmFsdWU9InRydWUiLz4NCgkJPHVpc2hvdyBuYW1lPSJxdWl6IiB2YWx1ZT0idHJ1ZSIvPg0KCQk8dWlzaG93IG5hbWU9ImF0dGFjaG1lbnRzIiB2YWx1ZT0idHJ1ZSIvPg0KCQk8dWlzaG93IG5hbWU9InV0aWxzIiB2YWx1ZT0idHJ1ZSIvPg0KCQk8dWlzaG93IG5hbWU9InZvbHVtZSIgdmFsdWU9InRydWUiLz4NCgkJPHVpc2hvdyBuYW1lPSJwbGF5YmFyIiB2YWx1ZT0idHJ1ZSIvPg0KCQk8dWlzaG93IG5hbWU9InRhbGtpbmdoZWFkIiB2YWx1ZT0idHJ1ZSIvPg0KCQk8dWlzaG93IG5hbWU9InNpZGViYXJvbnJpZ2h0IiB2YWx1ZT0idHJ1ZSIvPg0KCQk8dWlzaG93IG5hbWU9InZpZXdjaGFuZ2UiIHZhbHVlPSJ0cnVlIi8+DQoJCTx1aXNob3cgbmFtZT0iYWx3YXlzU2NydW5jaCIgdmFsdWU9ImZhbHNlIi8+DQoJCTx1aXNob3cgbmFtZT0iaW5pdGlhbGRpc3BsYXltb2RlaXNub3JtYWwiIHZhbHVlPSJ0cnVlIi8+DQoJCTx1aXJlcGxhY2UgbmFtZT0ibG9nbyIgdmFsdWU9IiIvPg0KCQk8dWlyZXBsYWNlIG5hbWU9ImJnaW1hZ2UiIHZhbHVlPSIiLz4NCgkJPHVpcmVwbGFjZSBuYW1lPSJpbml0aWFsdGFiIiB2YWx1ZT0ib3V0bGluZSIvPg0KCTwvbGF5b3V0Pg0KCTxsYW5ndWFnZSBpZD0iZW4iPg0KCQk8IS0tIGZvcm1hdCBmb3IgdWlmb250IHZhbHVlIGlzICJmb250LHNpemUsaXNib2xkLGlzaXRhbGljLGlzc2hhZG93ZWQiIC0tPg0KCQk8dWlmb250IG5hbWU9IkZPTlRfUVVJWlpJTkciIHZhbHVlPSJWZXJkYW5hLDksZmFsc2UsZmFsc2UsZmFsc2UiLz4NCgkJPHVpZm9udCBuYW1lPSJGT05UX1NDUlVCU1RBVFVTIiB2YWx1ZT0iVmVyZGFuYSw5LHRydWUsZmFsc2UsdHJ1ZSIvPg0KCQk8dWlmb250IG5hbWU9IkZPTlRfU0NSVUJUSU1FIiB2YWx1ZT0iVmVyZGFuYSw5LGZhbHNlLGZhbHNlLHRydWUiLz4NCgkJPHVpZm9udCBuYW1lPSJGT05UX0VMQVBTRURUSU1FIiB2YWx1ZT0iVmVyZGFuYSw5LHRydWUsZmFsc2UsdHJ1ZSIvPg0KCQk8dWlmb250IG5hbWU9IkZPTlRfVVRJTFNNRU5VIiB2YWx1ZT0iVmVyZGFuYSw5LHRydWUsZmFsc2UsZmFsc2UiLz4NCgkJPHVpZm9udCBuYW1lPSJGT05UX1RBQlMiIHZhbHVlPSJWZXJkYW5hLDksdHJ1ZSxmYWxzZSx0cnVlIi8+DQoJCTx1aWZvbnQgbmFtZT0iRk9OVF9QUkVTRU5UQVRJT05OQU1FIiB2YWx1ZT0iVmVyZGFuYSwxNCxmYWxzZSxmYWxzZSx0cnVlIi8+DQoJCTx1aWZvbnQgbmFtZT0iRk9OVF9QUkVTRU5URVJOQU1FIiB2YWx1ZT0iVmVyZGFuYSwxMCx0cnVlLGZhbHNlLHRydWUiLz4NCgkJPHVpZm9udCBuYW1lPSJGT05UX1BSRVNFTlRFUlRJVExFIiB2YWx1ZT0iVmVyZGFuYSwxMCxmYWxzZSxmYWxzZSx0cnVlIi8+DQoJCTx1aWZvbnQgbmFtZT0iRk9OVF9CSU9CVE4iIHZhbHVlPSJWZXJkYW5hLDEwLGZhbHNlLGZhbHNlLHRydWUiLz4NCgkJPHVpZm9udCBuYW1lPSJGT05UX05PVEVTIiB2YWx1ZT0iVmVyZGFuYSwxMSxmYWxzZSxmYWxzZSxmYWxzZSIvPg0KCQk8dWlmb250IG5hbWU9IkZPTlRfT1VUTElORSIgdmFsdWU9IlZlcmRhbmEsMTEsZmFsc2UsZmFsc2UsdHJ1ZSIvPg0KCQk8dWlmb250IG5hbWU9IkZPTlRfU0VBUkNIIiB2YWx1ZT0iVmVyZGFuYSwxMSxmYWxzZSxmYWxzZSx0cnVlIi8+DQoJCTx1aWZvbnQgbmFtZT0iRk9OVF9USFVNQiIgdmFsdWU9IlZlcmRhbmEsOSxmYWxzZSxmYWxzZSx0cnVlIi8+DQoJCTx1aWZvbnQgbmFtZT0iRk9OVF9CSU9XSU4iIHZhbHVlPSJWZXJkYW5hLDExLGZhbHNlLGZhbHNlLGZhbHNlIi8+DQoJCTx1aWZvbnQgbmFtZT0iRk9OVF9MSVNUSEVBRElORyIgdmFsdWU9IlZlcmRhbmEsOSxmYWxzZSxmYWxzZSxmYWxzZSIvPg0KCQk8dWlmb250IG5hbWU9IkZPTlRfV0lOVElUTEUiIHZhbHVlPSJWZXJkYW5hLDksZmFsc2UsZmFsc2UsdHJ1ZSIvPg0KCQk8dWlmb250IG5hbWU9IkZPTlRfQVRUQUNITUVOVFMiIHZhbHVlPSJWZXJkYW5hLDExLGZhbHNlLGZhbHNlLHRydWUiLz4NCgkJPCEtLXF1aXogcG9kIGFuZCBtZXNzYWdlIGJveCB0ZXh0IGZvbnRzLS0+DQoJCTx1aWZvbnQgbmFtZT0iRk9OVF9NU0dCT1hfV0lOVElUTEUiIHZhbHVlPSJWZXJkYW5hLDExLHRydWUsZmFsc2UsdHJ1ZSIvPg0KCQk8dWlmb250IG5hbWU9IkZPTlRfTVNHQk9YX01TRyIgdmFsdWU9IlZlcmRhbmEsMTEsZmFsc2UsZmFsc2UsdHJ1ZSIvPg0KCQk8dWlmb250IG5hbWU9IkZPTlRfTVNHQk9YX09QVElPTlMiIHZhbHVlPSJWZXJkYW5hLDksdHJ1ZSxmYWxzZSx0cnVlIi8+DQoJCTx1aWZvbnQgbmFtZT0iRk9OVF9RVUlaUE9EX1FVSVpfVElUTEUiIHZhbHVlPSJWZXJkYW5hLDExLHRydWUsZmFsc2UsdHJ1ZSIvPg0KCQk8dWlmb250IG5hbWU9IkZPTlRfUVVJWlBPRF9RVUlaX0FUVEVNUFQiIHZhbHVlPSJWZXJkYW5hLDksZmFsc2UsZmFsc2UsdHJ1ZSIvPg0KCQk8dWlmb250IG5hbWU9IkZPTlRfUVVJWlBPRF9RVUlaX0FUVEVNUFRfVkFMVUUiIHZhbHVlPSJWZXJkYW5hLDksdHJ1ZSxmYWxzZSx0cnVlIi8+DQoJCTx1aWZvbnQgbmFtZT0iRk9OVF9RVUlaUE9EX1FVRVNUSU9OX1NDT1JFIiB2YWx1ZT0iVmVyZGFuYSw5LGZhbHNlLGZhbHNlLHRydWUiLz4NCgkJPHVpZm9udCBuYW1lPSJGT05UX1FVSVpQT0RfUVVFU1RJT05fU0NPUkVfVkFMVUUiIHZhbHVlPSJWZXJkYW5hLDksdHJ1ZSxmYWxzZSx0cnVlIi8+DQoJCTx1aWZvbnQgbmFtZT0iRk9OVF9RVUlaUE9EX1FVRVNUSU9OX0FUVEVNUFQiIHZhbHVlPSJWZXJkYW5hLDksZmFsc2UsZmFsc2UsdHJ1ZSIvPg0KCQk8dWlmb250IG5hbWU9IkZPTlRfUVVJWlBPRF9RVUVTVElPTl9BVFRFTVBUX1ZBTFVFIiB2YWx1ZT0iVmVyZGFuYSw5LHRydWUsZmFsc2UsdHJ1ZSIvPg0KCQk8dWlmb250IG5hbWU9IkZPTlRfUVVJWlBPRF9RVUVTVElPTl9UQUciIHZhbHVlPSJWZXJkYW5hLDExLHRydWUsZmFsc2UsdHJ1ZSIvPg0KCQk8dWlmb250IG5hbWU9IkZPTlRfUVVJWlBPRF9RVUlaX1FVRVNUSU9OX0NPVU5UIiB2YWx1ZT0iVmVyZGFuYSw5LGZhbHNlLGZhbHNlLHRydWUiLz4NCgkJPHVpZm9udCBuYW1lPSJGT05UX1FVSVpQT0RfUVVJWl9RVUVTVElPTl9DT1VOVF9WQUxVRSIgdmFsdWU9IlZlcmRhbmEsOSx0cnVlLGZhbHNlLHRydWUiLz4NCgkJPHVpZm9udCBuYW1lPSJGT05UX1FVSVpQT0RfUVVJWl9RVUVTVElPTl9BVFRFTVBURUQiIHZhbHVlPSJWZXJkYW5hLDksZmFsc2UsZmFsc2UsdHJ1ZSIvPg0KCQk8dWlmb250IG5hbWU9IkZPTlRfUVVJWlBPRF9RVUlaX1FVRVNUSU9OX0FUVEVNUFRFRF9WQUxVRSIgdmFsdWU9IlZlcmRhbmEsOSx0cnVlLGZhbHNlLHRydWUiLz4NCgkJPHVpZm9udCBuYW1lPSJGT05UX1FVSVpQT0RfUVVJWl9TQ09SRV9UQUciIHZhbHVlPSJWZXJkYW5hLDExLHRydWUsZmFsc2UsdHJ1ZSIvPg0KCQk8dWlmb250IG5hbWU9IkZPTlRfUVVJWlBPRF9RVUlaX1NDT1JFIiB2YWx1ZT0iVmVyZGFuYSw5LGZhbHNlLGZhbHNlLHRydWUiLz4NCgkJPHVpZm9udCBuYW1lPSJGT05UX1FVSVpQT0RfUVVJWl9TQ09SRV9WQUxVRSIgdmFsdWU9IlZlcmRhbmEsOSx0cnVlLGZhbHNlLHRydWUiLz4NCgkJPHVpZm9udCBuYW1lPSJGT05UX1FVSVpQT0RfUVVJWl9NQVhTQ09SRSIgdmFsdWU9IlZlcmRhbmEsOSxmYWxzZSxmYWxzZSx0cnVlIi8+DQoJCTx1aWZvbnQgbmFtZT0iRk9OVF9RVUlaUE9EX1FVSVpfTUFYU0NPUkVfVkFMVUUiIHZhbHVlPSJWZXJkYW5hLDksdHJ1ZSxmYWxzZSx0cnVlIi8+DQoJCTx1aWZvbnQgbmFtZT0iRk9OVF9RVUlaUE9EX1FVSVpfUEFTU1NDT1JFIiB2YWx1ZT0iVmVyZGFuYSw5LGZhbHNlLGZhbHNlLHRydWUiLz4NCgkJPHVpZm9udCBuYW1lPSJGT05UX1FVSVpQT0RfUVVJWl9QQVNTU0NPUkVfVkFMVUUiIHZhbHVlPSJWZXJkYW5hLDksdHJ1ZSxmYWxzZSx0cnVlIi8+DQoJCTwhLS0gdWl0ZXh0IC0tPg0KCQk8IS0tIHN1YnN0aXR1dGlvbjogJW4gPT0gc2xpZGUgbnVtYmVyIC0tPg0KCQk8dWl0ZXh0IG5hbWU9IlVOTkFNRURTTElERVRJVExFIiB2YWx1ZT0iU2xpZGUgJW4iLz4NCgkJPCEtLSBzdWJzdGl0dXRpb246ICVuID09IHNsaWRlIG51bWJlciAtLT4NCgkJPCEtLSBzdWJzdGl0dXRpb246ICV0ID09IHRvdGFsIHNsaWRlIGNvdW50IC0tPg0KCQk8dWl0ZXh0IG5hbWU9IlNDUlVCQkFSU1RBVFVTX1NMSURFSU5GTyIgdmFsdWU9IlNsaWRlICVuIC8gJXQgfCAiLz4NCgkJPHVpdGV4dCBuYW1lPSJTQ1JVQkJBUlNUQVRVU19TVE9QUEVEIiB2YWx1ZT0iU3RvcHBlZCIvPg0KCQk8dWl0ZXh0IG5hbWU9IlNDUlVCQkFSU1RBVFVTX1BMQVlJTkciIHZhbHVlPSJQbGF5aW5nIi8+DQoJCTx1aXRleHQgbmFtZT0iU0NSVUJCQVJTVEFUVVNfTk9BVURJTyIgdmFsdWU9Ik5vIEF1ZGlvIi8+DQoJCTx1aXRleHQgbmFtZT0iU0NSVUJCQVJTVEFUVVNfVklEUExBWUlORyIgdmFsdWU9IlZpZGVvIFBsYXlpbmciLz4NCgkJPHVpdGV4dCBuYW1lPSJTQ1JVQkJBUlNUQVRVU19MT0FESU5HIiB2YWx1ZT0iTG9hZGluZyIvPg0KCQk8dWl0ZXh0IG5hbWU9IlNDUlVCQkFSU1RBVFVTX0JVRkZFUklORyIgdmFsdWU9IkJ1ZmZlcmluZyIvPg0KCQk8dWl0ZXh0IG5hbWU9IlNDUlVCQkFSU1RBVFVTX1FVRVNUSU9OIiB2YWx1ZT0iQW5zd2VyIFF1ZXN0aW9uIi8+DQoJCTx1aXRleHQgbmFtZT0iU0NSVUJCQVJTVEFUVVNfUkVWSUVXUVVJWiIgdmFsdWU9IlJldmlld2luZyBRdWl6Ii8+DQoJCTwhLS0gc3Vic3RpdHV0aW9uOiAlbSA9PSBtaW51dGVzIHJlbWFpbmluZyAtLT4NCgkJPCEtLSBzdWJzdGl0dXRpb246ICVzID09IHNlY29uZHMgcmVtYWluaW5nIC0tPg0KCQk8dWl0ZXh0IG5hbWU9IkVMQVBTRUQiIHZhbHVlPSIlbSBNaW51dGVzICVzIFNlY29uZHMgUmVtYWluaW5nIi8+DQoJCTx1aXRleHQgbmFtZT0iTk9URk9VTkQiIHZhbHVlPSJOb3RoaW5nIEZvdW5kIi8+DQoJCTx1aXRleHQgbmFtZT0iQVRUQUNITUVOVFMiIHZhbHVlPSJBdHRhY2htZW50cyIvPg0KCQk8IS0tIHN1YnN0aXR1dGlvbjogJXAgPT0gY3VycmVudCBzcGVha2VyJ3MgdGl0bGUgLS0+DQoJCTx1aXRleHQgbmFtZT0iQklPV0lOX1RJVExFIiB2YWx1ZT0iQmlvOiAlcCIvPg0KCQk8dWl0ZXh0IG5hbWU9IkJJT0JUTl9USVRMRSIgdmFsdWU9IkJpbyIvPg0KCQk8dWl0ZXh0IG5hbWU9IkRJVklERVJCVE5fVElUTEUiIHZhbHVlPSJ8Ii8+DQoJCTx1aXRleHQgbmFtZT0iQ09OVEFDVEJUTl9USVRMRSIgdmFsdWU9IkNvbnRhY3QiLz4NCgkJPHVpdGV4dCBuYW1lPSJUQUJfUVVJWiIgdmFsdWU9IlF1aXoiLz4NCgkJPHVpdGV4dCBuYW1lPSJUQUJfT1VUTElORSIgdmFsdWU9Ik91dGxpbmUiLz4NCgkJPHVpdGV4dCBuYW1lPSJUQUJfVEhVTUIiIHZhbHVlPSJUaHVtYiIvPg0KCQk8dWl0ZXh0IG5hbWU9IlRBQl9OT1RFUyIgdmFsdWU9Ik5vdGVzIi8+DQoJCTx1aXRleHQgbmFtZT0iVEFCX1NFQVJDSCIgdmFsdWU9IlNlYXJjaCIvPg0KCQk8dWl0ZXh0IG5hbWU9IlNMSURFX0hFQURJTkciIHZhbHVlPSJTbGlkZSBUaXRsZSIvPg0KCQk8dWl0ZXh0IG5hbWU9IkRVUkFUSU9OX0hFQURJTkciIHZhbHVlPSJEdXJhdGlvbiIvPg0KCQk8dWl0ZXh0IG5hbWU9IlNFQVJDSF9IRUFESU5HIiB2YWx1ZT0iU2VhcmNoIGZvciB0ZXh0OiIvPg0KCQk8dWl0ZXh0IG5hbWU9IlRIVU1CX0hFQURJTkciIHZhbHVlPSJTbGlkZSIvPg0KCQk8dWl0ZXh0IG5hbWU9IlRIVU1CX0lORk8iIHZhbHVlPSJTbGlkZSBUaXRsZS9EdXJhdGlvbiIvPg0KCQk8dWl0ZXh0IG5hbWU9IkFUVEFDSE5BTUVfSEVBRElORyIgdmFsdWU9IkZpbGUgTmFtZSIvPg0KCQk8dWl0ZXh0IG5hbWU9IkFUVEFDSFNJWkVfSEVBRElORyIgdmFsdWU9IlNpemUiLz4NCgkJPHVpdGV4dCBuYW1lPSJTTElERV9OT1RFUyIgdmFsdWU9IlNsaWRlIE5vdGVzIi8+DQoJCTwhLS1xdWl6IHBvZCBhbmQgbWVzc2FnZSBib3ggdGV4dHMtLT4NCgkJPHVpdGV4dCBuYW1lPSJRVUlaUE9EX1FVSVpfQVRURU1QVCIgdmFsdWU9IlF1aXogQXR0ZW1wdDoiLz4NCgkJPHVpdGV4dCBuYW1lPSJRVUlaUE9EX1FVSVpfQVRURU1QVF9WQUxVRSIgdmFsdWU9IiVuIG9mICV0Ii8+DQoJCTx1aXRleHQgbmFtZT0iUVVJWlBPRF9RVUlaX1NDT1JFIiB2YWx1ZT0iU2NvcmVkOiIvPg0KCQk8dWl0ZXh0IG5hbWU9IlFVSVpQT0RfUVVJWl9QQVNTU0NPUkUiIHZhbHVlPSJQYXNzaW5nIFNjb3JlOiIvPg0KCQk8dWl0ZXh0IG5hbWU9IlFVSVpQT0RfUVVJWl9NQVhTQ09SRSIgdmFsdWU9Ik1heCBTY29yZToiLz4NCgkJPHVpdGV4dCBuYW1lPSJRVUlaUE9EX1FVRVNBVE1QVF9TVFIiIHZhbHVlPSJBdHRlbXB0OiAlbiBvZiAldCIvPg0KCQk8dWl0ZXh0IG5hbWU9IlFVSVpQT0RfUVVFU1RZUEVfU1RSIiB2YWx1ZT0iVHlwZTogJXMiLz4NCgkJPHVpdGV4dCBuYW1lPSJRVUlaUE9EX1FVRVNUWVBFX0dSRCIgdmFsdWU9IkdyYWRlZCIvPg0KCQk8dWl0ZXh0IG5hbWU9IlFVSVpQT0RfUVVFU1RZUEVfU1ZZIiB2YWx1ZT0iU3VydmV5Ii8+DQoJCTx1aXRleHQgbmFtZT0iUVVJWlBPRF9RVUlaQVRNUFRfSU5GIiB2YWx1ZT0iSW5maW5pdGUiLz4NCgkJPHVpdGV4dCBuYW1lPSJRVUlaUE9EX1FVRVNBVE1QVF9JTkYiIHZhbHVlPSJJbmZpbml0ZSIvPg0KCQk8dWl0ZXh0IG5hbWU9IldBUk5JTkdNU0dfWUVTU1RSSU5HIiB2YWx1ZT0iWWVzIi8+DQoJCTx1aXRleHQgbmFtZT0iV0FSTklOR01TR19OT1NUUklORyIgdmFsdWU9Ik5vIi8+DQoJCTx1aXRleHQgbmFtZT0iV0FSTklOR01TR19USVRMRVNUUklORyIgdmFsdWU9IlF1aXogTmF2aWdhdGlvbiBXYXJuaW5nIi8+DQoJCTx1aXRleHQgbmFtZT0iV0FSTklOR01TR19NU0dTVFJJTkciIHZhbHVlPSJUaGVyZSBhcmUgdW4tYXR0ZW1wdGVkIHF1ZXN0aW9ucyBpbiB0aGlzIFF1aXouJiN4QTsmI3hBO0NsaWNraW5nIFllcyB3aWxsIHRha2UgeW91IG91dCBvZiB0aGUgUXVpei4gQ2xpY2sgTm8gdG8gY29udGludWUgdGhlIFF1aXouIi8+DQoJCTx1aXRleHQgbmFtZT0iSU5GT1JNQVRJT05fSDI2NF9GTEFTSFBMQVlFUiIgdmFsdWU9IlRoZSBjdXJyZW50IHZlcnNpb24gb2YgRmxhc2ggUGxheWVyIGluc3RhbGxlZCBvbiB5b3VyIG1hY2hpbmUgZG9lcyBub3Qgc3VwcG9ydCB0aGlzIHZpZGVvLiBDbGljayBvbiB0aGUgdmlkZW8gYXJlYSB0byBkb3dubG9hZCB0aGUgbGF0ZXN0IEZsYXNoIFBsYXllci4iLz4NCgkJPCEtLSBzdWJzdGl0dXRpb246ICVwID09IHByZXNlbnRhdGlvbiB0aXRsZSAtLT4NCgkJPCEtLSBzdWJzdGl0dXRpb246ICVzID09IHNsaWRlIHRpdGxlIC0tPg0KCQk8IS0tIHN1YnN0aXR1dGlvbjogJW4gPT0gc2xpZGUgbnVtYmVyIC0tPg0KCQk8dWl0ZXh0IG5hbWU9IkJPT0tNQVJLIiB2YWx1ZT0iQWRvYmUgUHJlc2VudGVyIC0gJXAiLz4NCgkJPCEtLSBzdWJzdGl0dXRpb246ICVwID09IHByZXNlbnRhdGlvbiB0aXRsZSAtLT4NCgkJPCEtLSBzdWJzdGl0dXRpb246ICVzID09IHNsaWRlIHRpdGxlIC0tPg0KCQk8IS0tIHN1YnN0aXR1dGlvbjogJW4gPT0gc2xpZGUgbnVtYmVyIC0tPg0KCQk8dWl0ZXh0IG5hbWU9IkJPT0tNQVJLU0xJREUiIHZhbHVlPSJBZG9iZSBQcmVzZW50ZXIgLSAlcCAlcyIvPg0KCQk8dWl0ZXh0IG5hbWU9IlNIT1dTSURFQkFSIiB2YWx1ZT0iU2hvdyBzaWRlYmFyIHRvIHBhcnRpY2lwYW50cyIvPg0KCQk8dWl0ZXh0IG5hbWU9Ik1VVEUiIHZhbHVlPSJNdXRlIi8+DQoJCTx1aXRleHQgbmFtZT0iRE9DV1JBUF9USVRMRSIgdmFsdWU9IlByZXNlbnRlciBGaWxlIEF0dGFjaG1lbnQiLz4NCgkJPHVpdGV4dCBuYW1lPSJET0NXUkFQX01TRyIgdmFsdWU9IlNhdmUgdG8gTXkgQ29tcHV0ZXIiLz4NCgkJPHVpdGV4dCBuYW1lPSJET0NXUkFQX1BST01QVCIgdmFsdWU9IkNsaWNrIHRvIERvd25sb2FkIi8+DQoJPC9sYW5ndWFnZT4NCgk8bGFuZ3VhZ2UgaWQ9ImRlIj4NCgkJPCEtLSBmb3JtYXQgZm9yIHVpZm9udCB2YWx1ZSBpcyAiZm9udCxzaXplLGlzYm9sZCxpc2l0YWxpYyxpc3NoYWRvd2VkIiAtLT4NCgkJPHVpZm9udCBuYW1lPSJGT05UX1FVSVpaSU5HIiB2YWx1ZT0iVmVyZGFuYSw5LGZhbHNlLGZhbHNlLGZhbHNlIi8+DQoJCTx1aWZvbnQgbmFtZT0iRk9OVF9TQ1JVQlNUQVRVUyIgdmFsdWU9IlZlcmRhbmEsOSx0cnVlLGZhbHNlLHRydWUiLz4NCgkJPHVpZm9udCBuYW1lPSJGT05UX1NDUlVCVElNRSIgdmFsdWU9IlZlcmRhbmEsOSxmYWxzZSxmYWxzZSx0cnVlIi8+DQoJCTx1aWZvbnQgbmFtZT0iRk9OVF9FTEFQU0VEVElNRSIgdmFsdWU9IlZlcmRhbmEsOSx0cnVlLGZhbHNlLHRydWUiLz4NCgkJPHVpZm9udCBuYW1lPSJGT05UX1VUSUxTTUVOVSIgdmFsdWU9IlZlcmRhbmEsOSx0cnVlLGZhbHNlLGZhbHNlIi8+DQoJCTx1aWZvbnQgbmFtZT0iRk9OVF9UQUJTIiB2YWx1ZT0iVmVyZGFuYSw5LHRydWUsZmFsc2UsdHJ1ZSIvPg0KCQk8dWlmb250IG5hbWU9IkZPTlRfUFJFU0VOVEFUSU9OTkFNRSIgdmFsdWU9IlZlcmRhbmEsMTQsZmFsc2UsZmFsc2UsdHJ1ZSIvPg0KCQk8dWlmb250IG5hbWU9IkZPTlRfUFJFU0VOVEVSTkFNRSIgdmFsdWU9IlZlcmRhbmEsMTAsdHJ1ZSxmYWxzZSx0cnVlIi8+DQoJCTx1aWZvbnQgbmFtZT0iRk9OVF9QUkVTRU5URVJUSVRMRSIgdmFsdWU9IlZlcmRhbmEsMTAsZmFsc2UsZmFsc2UsdHJ1ZSIvPg0KCQk8dWlmb250IG5hbWU9IkZPTlRfQklPQlROIiB2YWx1ZT0iVmVyZGFuYSwxMCxmYWxzZSxmYWxzZSx0cnVlIi8+DQoJCTx1aWZvbnQgbmFtZT0iRk9OVF9OT1RFUyIgdmFsdWU9IlZlcmRhbmEsMTEsZmFsc2UsZmFsc2UsZmFsc2UiLz4NCgkJPHVpZm9udCBuYW1lPSJGT05UX09VVExJTkUiIHZhbHVlPSJWZXJkYW5hLDExLGZhbHNlLGZhbHNlLHRydWUiLz4NCgkJPHVpZm9udCBuYW1lPSJGT05UX1NFQVJDSCIgdmFsdWU9IlZlcmRhbmEsMTEsZmFsc2UsZmFsc2UsdHJ1ZSIvPg0KCQk8dWlmb250IG5hbWU9IkZPTlRfVEhVTUIiIHZhbHVlPSJWZXJkYW5hLDksZmFsc2UsZmFsc2UsdHJ1ZSIvPg0KCQk8dWlmb250IG5hbWU9IkZPTlRfQklPV0lOIiB2YWx1ZT0iVmVyZGFuYSwxMSxmYWxzZSxmYWxzZSxmYWxzZSIvPg0KCQk8dWlmb250IG5hbWU9IkZPTlRfTElTVEhFQURJTkciIHZhbHVlPSJWZXJkYW5hLDksZmFsc2UsZmFsc2UsZmFsc2UiLz4NCgkJPHVpZm9udCBuYW1lPSJGT05UX1dJTlRJVExFIiB2YWx1ZT0iVmVyZGFuYSw5LGZhbHNlLGZhbHNlLHRydWUiLz4NCgkJPHVpZm9udCBuYW1lPSJGT05UX0FUVEFDSE1FTlRTIiB2YWx1ZT0iVmVyZGFuYSwxMSxmYWxzZSxmYWxzZSx0cnVlIi8+DQoJCTwhLS1xdWl6IHBvZCBhbmQgbWVzc2FnZSBib3ggdGV4dCBmb250cy0tPg0KCQk8dWlmb250IG5hbWU9IkZPTlRfTVNHQk9YX1dJTlRJVExFIiB2YWx1ZT0iVmVyZGFuYSwxMSx0cnVlLGZhbHNlLHRydWUiLz4NCgkJPHVpZm9udCBuYW1lPSJGT05UX01TR0JPWF9NU0ciIHZhbHVlPSJWZXJkYW5hLDExLGZhbHNlLGZhbHNlLHRydWUiLz4NCgkJPHVpZm9udCBuYW1lPSJGT05UX01TR0JPWF9PUFRJT05TIiB2YWx1ZT0iVmVyZGFuYSw5LHRydWUsZmFsc2UsdHJ1ZSIvPg0KCQk8dWlmb250IG5hbWU9IkZPTlRfUVVJWlBPRF9RVUlaX1RJVExFIiB2YWx1ZT0iVmVyZGFuYSwxMSx0cnVlLGZhbHNlLHRydWUiLz4NCgkJPHVpZm9udCBuYW1lPSJGT05UX1FVSVpQT0RfUVVJWl9BVFRFTVBUIiB2YWx1ZT0iVmVyZGFuYSw5LGZhbHNlLGZhbHNlLHRydWUiLz4NCgkJPHVpZm9udCBuYW1lPSJGT05UX1FVSVpQT0RfUVVJWl9BVFRFTVBUX1ZBTFVFIiB2YWx1ZT0iVmVyZGFuYSw5LHRydWUsZmFsc2UsdHJ1ZSIvPg0KCQk8dWlmb250IG5hbWU9IkZPTlRfUVVJWlBPRF9RVUVTVElPTl9TQ09SRSIgdmFsdWU9IlZlcmRhbmEsOSxmYWxzZSxmYWxzZSx0cnVlIi8+DQoJCTx1aWZvbnQgbmFtZT0iRk9OVF9RVUlaUE9EX1FVRVNUSU9OX1NDT1JFX1ZBTFVFIiB2YWx1ZT0iVmVyZGFuYSw5LHRydWUsZmFsc2UsdHJ1ZSIvPg0KCQk8dWlmb250IG5hbWU9IkZPTlRfUVVJWlBPRF9RVUVTVElPTl9BVFRFTVBUIiB2YWx1ZT0iVmVyZGFuYSw5LGZhbHNlLGZhbHNlLHRydWUiLz4NCgkJPHVpZm9udCBuYW1lPSJGT05UX1FVSVpQT0RfUVVFU1RJT05fQVRURU1QVF9WQUxVRSIgdmFsdWU9IlZlcmRhbmEsOSx0cnVlLGZhbHNlLHRydWUiLz4NCgkJPHVpZm9udCBuYW1lPSJGT05UX1FVSVpQT0RfUVVFU1RJT05fVEFHIiB2YWx1ZT0iVmVyZGFuYSwxMSx0cnVlLGZhbHNlLHRydWUiLz4NCgkJPHVpZm9udCBuYW1lPSJGT05UX1FVSVpQT0RfUVVJWl9RVUVTVElPTl9DT1VOVCIgdmFsdWU9IlZlcmRhbmEsOSxmYWxzZSxmYWxzZSx0cnVlIi8+DQoJCTx1aWZvbnQgbmFtZT0iRk9OVF9RVUlaUE9EX1FVSVpfUVVFU1RJT05fQ09VTlRfVkFMVUUiIHZhbHVlPSJWZXJkYW5hLDksdHJ1ZSxmYWxzZSx0cnVlIi8+DQoJCTx1aWZvbnQgbmFtZT0iRk9OVF9RVUlaUE9EX1FVSVpfUVVFU1RJT05fQVRURU1QVEVEIiB2YWx1ZT0iVmVyZGFuYSw5LGZhbHNlLGZhbHNlLHRydWUiLz4NCgkJPHVpZm9udCBuYW1lPSJGT05UX1FVSVpQT0RfUVVJWl9RVUVTVElPTl9BVFRFTVBURURfVkFMVUUiIHZhbHVlPSJWZXJkYW5hLDksdHJ1ZSxmYWxzZSx0cnVlIi8+DQoJCTx1aWZvbnQgbmFtZT0iRk9OVF9RVUlaUE9EX1FVSVpfU0NPUkVfVEFHIiB2YWx1ZT0iVmVyZGFuYSwxMSx0cnVlLGZhbHNlLHRydWUiLz4NCgkJPHVpZm9udCBuYW1lPSJGT05UX1FVSVpQT0RfUVVJWl9TQ09SRSIgdmFsdWU9IlZlcmRhbmEsOSxmYWxzZSxmYWxzZSx0cnVlIi8+DQoJCTx1aWZvbnQgbmFtZT0iRk9OVF9RVUlaUE9EX1FVSVpfU0NPUkVfVkFMVUUiIHZhbHVlPSJWZXJkYW5hLDksdHJ1ZSxmYWxzZSx0cnVlIi8+DQoJCTx1aWZvbnQgbmFtZT0iRk9OVF9RVUlaUE9EX1FVSVpfTUFYU0NPUkUiIHZhbHVlPSJWZXJkYW5hLDksZmFsc2UsZmFsc2UsdHJ1ZSIvPg0KCQk8dWlmb250IG5hbWU9IkZPTlRfUVVJWlBPRF9RVUlaX01BWFNDT1JFX1ZBTFVFIiB2YWx1ZT0iVmVyZGFuYSw5LHRydWUsZmFsc2UsdHJ1ZSIvPg0KCQk8dWlmb250IG5hbWU9IkZPTlRfUVVJWlBPRF9RVUlaX1BBU1NTQ09SRSIgdmFsdWU9IlZlcmRhbmEsOSxmYWxzZSxmYWxzZSx0cnVlIi8+DQoJCTx1aWZvbnQgbmFtZT0iRk9OVF9RVUlaUE9EX1FVSVpfUEFTU1NDT1JFX1ZBTFVFIiB2YWx1ZT0iVmVyZGFuYSw5LHRydWUsZmFsc2UsdHJ1ZSIvPg0KCQk8IS0tIHVpdGV4dCAtLT4NCgkJPCEtLSBzdWJzdGl0dXRpb246ICVuID09IHNsaWRlIG51bWJlciAtLT4NCgkJPHVpdGV4dCBuYW1lPSJVTk5BTUVEU0xJREVUSVRMRSIgdmFsdWU9IkZvbGllICVuIi8+DQoJCTwhLS0gc3Vic3RpdHV0aW9uOiAlbiA9PSBzbGlkZSBudW1iZXIgLS0+DQoJCTwhLS0gc3Vic3RpdHV0aW9uOiAldCA9PSB0b3RhbCBzbGlkZSBjb3VudCAtLT4NCgkJPHVpdGV4dCBuYW1lPSJTQ1JVQkJBUlNUQVRVU19TTElERUlORk8iIHZhbHVlPSJGb2xpZSAlbiAvICV0IHwgIi8+DQoJCTx1aXRleHQgbmFtZT0iU0NSVUJCQVJTVEFUVVNfU1RPUFBFRCIgdmFsdWU9IkJlZW5kZXQiLz4NCgkJPHVpdGV4dCBuYW1lPSJTQ1JVQkJBUlNUQVRVU19QTEFZSU5HIiB2YWx1ZT0iV2llZGVyZ2FiZSIvPg0KCQk8dWl0ZXh0IG5hbWU9IlNDUlVCQkFSU1RBVFVTX05PQVVESU8iIHZhbHVlPSJLZWluIEF1ZGlvIi8+DQoJCTx1aXRleHQgbmFtZT0iU0NSVUJCQVJTVEFUVVNfVklEUExBWUlORyIgdmFsdWU9IlZpZGVvIHdpcmQgYWJnZXNwaWVsdCIvPg0KCQk8dWl0ZXh0IG5hbWU9IlNDUlVCQkFSU1RBVFVTX0xPQURJTkciIHZhbHVlPSJMYWRlbiIvPg0KCQk8dWl0ZXh0IG5hbWU9IlNDUlVCQkFSU1RBVFVTX0JVRkZFUklORyIgdmFsdWU9IlB1ZmZlcm4iLz4NCgkJPHVpdGV4dCBuYW1lPSJTQ1JVQkJBUlNUQVRVU19RVUVTVElPTiIgdmFsdWU9IkZyYWdlIGJlYW50d29ydGVuIi8+DQoJCTx1aXRleHQgbmFtZT0iU0NSVUJCQVJTVEFUVVNfUkVWSUVXUVVJWiIgdmFsdWU9Ik5vY2htYWxzIGR1cmNoc2VoZW4iLz4NCgkJPCEtLSBzdWJzdGl0dXRpb246ICVtID09IG1pbnV0ZXMgcmVtYWluaW5nIC0tPg0KCQk8IS0tIHN1YnN0aXR1dGlvbjogJXMgPT0gc2Vjb25kcyByZW1haW5pbmcgLS0+DQoJCTx1aXRleHQgbmFtZT0iRUxBUFNFRCIgdmFsdWU9IlJlc3RkYXVlcjogJW0gTWludXRlbiAlcyBTZWt1bmRlbiIvPg0KCQk8dWl0ZXh0IG5hbWU9Ik5PVEZPVU5EIiB2YWx1ZT0iTmljaHRzIGdlZnVuZGVuIi8+DQoJCTx1aXRleHQgbmFtZT0iQVRUQUNITUVOVFMiIHZhbHVlPSJBbmxhZ2VuIi8+DQoJCTwhLS0gc3Vic3RpdHV0aW9uOiAlcCA9PSBjdXJyZW50IHNwZWFrZXIncyB0aXRsZSAtLT4NCgkJPHVpdGV4dCBuYW1lPSJCSU9XSU5fVElUTEUiIHZhbHVlPSJTcHJlY2hlcjogJXAiLz4NCgkJPHVpdGV4dCBuYW1lPSJCSU9CVE5fVElUTEUiIHZhbHVlPSJTcHJlY2hlciIvPg0KCQk8dWl0ZXh0IG5hbWU9IkRJVklERVJCVE5fVElUTEUiIHZhbHVlPSJ8Ii8+DQoJCTx1aXRleHQgbmFtZT0iQ09OVEFDVEJUTl9USVRMRSIgdmFsdWU9IktvbnRha3QiLz4NCgkJPHVpdGV4dCBuYW1lPSJUQUJfUVVJWiIgdmFsdWU9IlF1aXoiLz4NCgkJPHVpdGV4dCBuYW1lPSJUQUJfT1VUTElORSIgdmFsdWU9IlN0cnVrdHVyIi8+DQoJCTx1aXRleHQgbmFtZT0iVEFCX1RIVU1CIiB2YWx1ZT0iTWluaWF0dXIiLz4NCgkJPHVpdGV4dCBuYW1lPSJUQUJfTk9URVMiIHZhbHVlPSJOb3RpemVuIi8+DQoJCTx1aXRleHQgbmFtZT0iVEFCX1NFQVJDSCIgdmFsdWU9IlN1Y2hlbiIvPg0KCQk8dWl0ZXh0IG5hbWU9IlNMSURFX0hFQURJTkciIHZhbHVlPSJGb2xpZW50aXRlbCIvPg0KCQk8dWl0ZXh0IG5hbWU9IkRVUkFUSU9OX0hFQURJTkciIHZhbHVlPSJEYXVlciIvPg0KCQk8dWl0ZXh0IG5hbWU9IlNFQVJDSF9IRUFESU5HIiB2YWx1ZT0iVGV4dCBzdWNoZW46Ii8+DQoJCTx1aXRleHQgbmFtZT0iVEhVTUJfSEVBRElORyIgdmFsdWU9IkZvbGllIi8+DQoJCTx1aXRleHQgbmFtZT0iVEhVTUJfSU5GTyIgdmFsdWU9IkZvbGllbnRpdGVsL0RhdWVyIi8+DQoJCTx1aXRleHQgbmFtZT0iQVRUQUNITkFNRV9IRUFESU5HIiB2YWx1ZT0iRGF0ZWluYW1lIi8+DQoJCTx1aXRleHQgbmFtZT0iQVRUQUNIU0laRV9IRUFESU5HIiB2YWx1ZT0iR3LDtsOfZSIvPg0KCQk8dWl0ZXh0IG5hbWU9IlNMSURFX05PVEVTIiB2YWx1ZT0iRm9saWVubm90aXplbiIvPg0KCQk8IS0tcXVpeiBwb2QgYW5kIG1lc3NhZ2UgYm94IHRleHRzLS0+DQoJCTx1aXRleHQgbmFtZT0iUVVJWlBPRF9RVUlaX0FUVEVNUFQiIHZhbHVlPSJRdWl6dmVyc3VjaDoiLz4NCgkJPHVpdGV4dCBuYW1lPSJRVUlaUE9EX1FVSVpfQVRURU1QVF9WQUxVRSIgdmFsdWU9IiVuIHZvbiAldCIvPg0KCQk8dWl0ZXh0IG5hbWU9IlFVSVpQT0RfUVVJWl9TQ09SRSIgdmFsdWU9IkVycmVpY2h0OiIvPg0KCQk8dWl0ZXh0IG5hbWU9IlFVSVpQT0RfUVVJWl9QQVNTU0NPUkUiIHZhbHVlPSJNaW5kZXN0cHVua3R6YWhsOiIvPg0KCQk8dWl0ZXh0IG5hbWU9IlFVSVpQT0RfUVVJWl9NQVhTQ09SRSIgdmFsdWU9Ik1heGltYWxlIFB1bmt0emFobDoiLz4NCgkJPHVpdGV4dCBuYW1lPSJRVUlaUE9EX1FVRVNBVE1QVF9TVFIiIHZhbHVlPSJWZXJzdWNoOiAlbiB2b24gJXQiLz4NCgkJPHVpdGV4dCBuYW1lPSJRVUlaUE9EX1FVRVNUWVBFX1NUUiIgdmFsdWU9IlR5cDogJXMiLz4NCgkJPHVpdGV4dCBuYW1lPSJRVUlaUE9EX1FVRVNUWVBFX0dSRCIgdmFsdWU9IkJld2VydGV0Ii8+DQoJCTx1aXRleHQgbmFtZT0iUVVJWlBPRF9RVUVTVFlQRV9TVlkiIHZhbHVlPSJVbWZyYWdlIi8+DQoJCTx1aXRleHQgbmFtZT0iUVVJWlBPRF9RVUlaQVRNUFRfSU5GIiB2YWx1ZT0iVW5lbmRsaWNoIi8+DQoJCTx1aXRleHQgbmFtZT0iUVVJWlBPRF9RVUVTQVRNUFRfSU5GIiB2YWx1ZT0iVW5lbmRsaWNoIi8+DQoJCTx1aXRleHQgbmFtZT0iV0FSTklOR01TR19ZRVNTVFJJTkciIHZhbHVlPSJKYSIvPg0KCQk8dWl0ZXh0IG5hbWU9IldBUk5JTkdNU0dfTk9TVFJJTkciIHZhbHVlPSJOZWluIi8+DQoJCTx1aXRleHQgbmFtZT0iV0FSTklOR01TR19USVRMRVNUUklORyIgdmFsdWU9IlF1aXpuYXZpZ2F0aW9uc3dhcm51bmciLz4NCgkJPHVpdGV4dCBuYW1lPSJXQVJOSU5HTVNHX01TR1NUUklORyIgdmFsdWU9IkluIGRpZXNlbSBRdWl6IGdpYnQgZXMgdW5iZWFudHdvcnRldGUgRnJhZ2VuLiYjeEE7JiN4QTtXZW5uIFNpZSBhdWYgJnF1b3Q7SmEmcXVvdDsga2xpY2tlbiwgd2lyZCBkYXMgUXVpeiBiZWVuZGV0LiBLbGlja2VuIFNpZSBhdWYgJnF1b3Q7TmVpbiZxdW90OywgdW0gbWl0IGRlbSBRdWl6IGZvcnR6dWZhaHJlbi4iLz4NCgkJPHVpdGV4dCBuYW1lPSJJTkZPUk1BVElPTl9IMjY0X0ZMQVNIUExBWUVSIiB2YWx1ZT0iRGFzIFZpZGVvIHdpcmQgdm9uIGRlciBtb21lbnRhbiBhdWYgZGllc2VtIENvbXB1dGVyIGluc3RhbGxpZXJ0ZW4gVmVyc2lvbiB2b24gRmxhc2ggUGxheWVyIG5pY2h0IHVudGVyc3TDvHR6dC4gS2xpY2tlbiBTaWUgYXVmIGRlbiBWaWRlb2JlcmVpY2gsIHVtIGRpZSBha3R1ZWxsZSBWZXJzaW9uIHZvbiBGbGFzaCBQbGF5ZXIgaGVydW50ZXJ6dWxhZGVuLiIvPg0KCQk8IS0tIHN1YnN0aXR1dGlvbjogJXAgPT0gcHJlc2VudGF0aW9uIHRpdGxlIC0tPg0KCQk8IS0tIHN1YnN0aXR1dGlvbjogJXMgPT0gc2xpZGUgdGl0bGUgLS0+DQoJCTwhLS0gc3Vic3RpdHV0aW9uOiAlbiA9PSBzbGlkZSBudW1iZXIgLS0+DQoJCTx1aXRleHQgbmFtZT0iQk9PS01BUksiIHZhbHVlPSJBZG9iZSBQcmVzZW50ZXIgLSAlcCIvPg0KCQk8IS0tIHN1YnN0aXR1dGlvbjogJXAgPT0gcHJlc2VudGF0aW9uIHRpdGxlIC0tPg0KCQk8IS0tIHN1YnN0aXR1dGlvbjogJXMgPT0gc2xpZGUgdGl0bGUgLS0+DQoJCTwhLS0gc3Vic3RpdHV0aW9uOiAlbiA9PSBzbGlkZSBudW1iZXIgLS0+DQoJCTx1aXRleHQgbmFtZT0iQk9PS01BUktTTElERSIgdmFsdWU9IkFkb2JlIFByZXNlbnRlciAtICVwICVzIi8+DQoJCTx1aXRleHQgbmFtZT0iU0hPV1NJREVCQVIiIHZhbHVlPSJEZW4gVGVpbG5laG1lcm4gZGllIFNlaXRlbmxlaXN0ZSBhbnplaWdlbiIvPg0KCQk8dWl0ZXh0IG5hbWU9Ik1VVEUiIHZhbHVlPSJUb24gYXVzIi8+DQoJCTx1aXRleHQgbmFtZT0iRE9DV1JBUF9USVRMRSIgdmFsdWU9IlByZXNlbnRlci1BbmhhbmciLz4NCgkJPHVpdGV4dCBuYW1lPSJET0NXUkFQX01TRyIgdmFsdWU9IkF1ZiBtZWluZW0gQXJiZWl0c3BsYXR6IHNwZWljaGVybiIvPg0KCQk8dWl0ZXh0IG5hbWU9IkRPQ1dSQVBfUFJPTVBUIiB2YWx1ZT0iWnVtIEhlcnVudGVybGFkZW4ga2xpY2tlbiIvPg0KCTwvbGFuZ3VhZ2U+DQoJPGxhbmd1YWdlIGlkPSJmciI+DQoJCTwhLS0gZm9ybWF0IGZvciB1aWZvbnQgdmFsdWUgaXMgImZvbnQsc2l6ZSxpc2JvbGQsaXNpdGFsaWMsaXNzaGFkb3dlZCIgLS0+DQoJCTx1aWZvbnQgbmFtZT0iRk9OVF9RVUlaWklORyIgdmFsdWU9IlZlcmRhbmEsOSxmYWxzZSxmYWxzZSxmYWxzZSIvPg0KCQk8dWlmb250IG5hbWU9IkZPTlRfU0NSVUJTVEFUVVMiIHZhbHVlPSJWZXJkYW5hLDksdHJ1ZSxmYWxzZSx0cnVlIi8+DQoJCTx1aWZvbnQgbmFtZT0iRk9OVF9TQ1JVQlRJTUUiIHZhbHVlPSJWZXJkYW5hLDksZmFsc2UsZmFsc2UsdHJ1ZSIvPg0KCQk8dWlmb250IG5hbWU9IkZPTlRfRUxBUFNFRFRJTUUiIHZhbHVlPSJWZXJkYW5hLDksdHJ1ZSxmYWxzZSx0cnVlIi8+DQoJCTx1aWZvbnQgbmFtZT0iRk9OVF9VVElMU01FTlUiIHZhbHVlPSJWZXJkYW5hLDksdHJ1ZSxmYWxzZSxmYWxzZSIvPg0KCQk8dWlmb250IG5hbWU9IkZPTlRfVEFCUyIgdmFsdWU9IlZlcmRhbmEsOSx0cnVlLGZhbHNlLHRydWUiLz4NCgkJPHVpZm9udCBuYW1lPSJGT05UX1BSRVNFTlRBVElPTk5BTUUiIHZhbHVlPSJWZXJkYW5hLDE0LGZhbHNlLGZhbHNlLHRydWUiLz4NCgkJPHVpZm9udCBuYW1lPSJGT05UX1BSRVNFTlRFUk5BTUUiIHZhbHVlPSJWZXJkYW5hLDEwLHRydWUsZmFsc2UsdHJ1ZSIvPg0KCQk8dWlmb250IG5hbWU9IkZPTlRfUFJFU0VOVEVSVElUTEUiIHZhbHVlPSJWZXJkYW5hLDEwLGZhbHNlLGZhbHNlLHRydWUiLz4NCgkJPHVpZm9udCBuYW1lPSJGT05UX0JJT0JUTiIgdmFsdWU9IlZlcmRhbmEsMTAsZmFsc2UsZmFsc2UsdHJ1ZSIvPg0KCQk8dWlmb250IG5hbWU9IkZPTlRfTk9URVMiIHZhbHVlPSJWZXJkYW5hLDExLGZhbHNlLGZhbHNlLGZhbHNlIi8+DQoJCTx1aWZvbnQgbmFtZT0iRk9OVF9PVVRMSU5FIiB2YWx1ZT0iVmVyZGFuYSwxMSxmYWxzZSxmYWxzZSx0cnVlIi8+DQoJCTx1aWZvbnQgbmFtZT0iRk9OVF9TRUFSQ0giIHZhbHVlPSJWZXJkYW5hLDExLGZhbHNlLGZhbHNlLHRydWUiLz4NCgkJPHVpZm9udCBuYW1lPSJGT05UX1RIVU1CIiB2YWx1ZT0iVmVyZGFuYSw5LGZhbHNlLGZhbHNlLHRydWUiLz4NCgkJPHVpZm9udCBuYW1lPSJGT05UX0JJT1dJTiIgdmFsdWU9IlZlcmRhbmEsMTEsZmFsc2UsZmFsc2UsZmFsc2UiLz4NCgkJPHVpZm9udCBuYW1lPSJGT05UX0xJU1RIRUFESU5HIiB2YWx1ZT0iVmVyZGFuYSw5LGZhbHNlLGZhbHNlLGZhbHNlIi8+DQoJCTx1aWZvbnQgbmFtZT0iRk9OVF9XSU5USVRMRSIgdmFsdWU9IlZlcmRhbmEsOSxmYWxzZSxmYWxzZSx0cnVlIi8+DQoJCTx1aWZvbnQgbmFtZT0iRk9OVF9BVFRBQ0hNRU5UUyIgdmFsdWU9IlZlcmRhbmEsMTEsZmFsc2UsZmFsc2UsdHJ1ZSIvPg0KCQk8IS0tcXVpeiBwb2QgYW5kIG1lc3NhZ2UgYm94IHRleHQgZm9udHMtLT4NCgkJPHVpZm9udCBuYW1lPSJGT05UX01TR0JPWF9XSU5USVRMRSIgdmFsdWU9IlZlcmRhbmEsMTEsdHJ1ZSxmYWxzZSx0cnVlIi8+DQoJCTx1aWZvbnQgbmFtZT0iRk9OVF9NU0dCT1hfTVNHIiB2YWx1ZT0iVmVyZGFuYSwxMSxmYWxzZSxmYWxzZSx0cnVlIi8+DQoJCTx1aWZvbnQgbmFtZT0iRk9OVF9NU0dCT1hfT1BUSU9OUyIgdmFsdWU9IlZlcmRhbmEsOSx0cnVlLGZhbHNlLHRydWUiLz4NCgkJPHVpZm9udCBuYW1lPSJGT05UX1FVSVpQT0RfUVVJWl9USVRMRSIgdmFsdWU9IlZlcmRhbmEsMTEsdHJ1ZSxmYWxzZSx0cnVlIi8+DQoJCTx1aWZvbnQgbmFtZT0iRk9OVF9RVUlaUE9EX1FVSVpfQVRURU1QVCIgdmFsdWU9IlZlcmRhbmEsOSxmYWxzZSxmYWxzZSx0cnVlIi8+DQoJCTx1aWZvbnQgbmFtZT0iRk9OVF9RVUlaUE9EX1FVSVpfQVRURU1QVF9WQUxVRSIgdmFsdWU9IlZlcmRhbmEsOSx0cnVlLGZhbHNlLHRydWUiLz4NCgkJPHVpZm9udCBuYW1lPSJGT05UX1FVSVpQT0RfUVVFU1RJT05fU0NPUkUiIHZhbHVlPSJWZXJkYW5hLDksZmFsc2UsZmFsc2UsdHJ1ZSIvPg0KCQk8dWlmb250IG5hbWU9IkZPTlRfUVVJWlBPRF9RVUVTVElPTl9TQ09SRV9WQUxVRSIgdmFsdWU9IlZlcmRhbmEsOSx0cnVlLGZhbHNlLHRydWUiLz4NCgkJPHVpZm9udCBuYW1lPSJGT05UX1FVSVpQT0RfUVVFU1RJT05fQVRURU1QVCIgdmFsdWU9IlZlcmRhbmEsOSxmYWxzZSxmYWxzZSx0cnVlIi8+DQoJCTx1aWZvbnQgbmFtZT0iRk9OVF9RVUlaUE9EX1FVRVNUSU9OX0FUVEVNUFRfVkFMVUUiIHZhbHVlPSJWZXJkYW5hLDksdHJ1ZSxmYWxzZSx0cnVlIi8+DQoJCTx1aWZvbnQgbmFtZT0iRk9OVF9RVUlaUE9EX1FVRVNUSU9OX1RBRyIgdmFsdWU9IlZlcmRhbmEsMTEsdHJ1ZSxmYWxzZSx0cnVlIi8+DQoJCTx1aWZvbnQgbmFtZT0iRk9OVF9RVUlaUE9EX1FVSVpfUVVFU1RJT05fQ09VTlQiIHZhbHVlPSJWZXJkYW5hLDksZmFsc2UsZmFsc2UsdHJ1ZSIvPg0KCQk8dWlmb250IG5hbWU9IkZPTlRfUVVJWlBPRF9RVUlaX1FVRVNUSU9OX0NPVU5UX1ZBTFVFIiB2YWx1ZT0iVmVyZGFuYSw5LHRydWUsZmFsc2UsdHJ1ZSIvPg0KCQk8dWlmb250IG5hbWU9IkZPTlRfUVVJWlBPRF9RVUlaX1FVRVNUSU9OX0FUVEVNUFRFRCIgdmFsdWU9IlZlcmRhbmEsOSxmYWxzZSxmYWxzZSx0cnVlIi8+DQoJCTx1aWZvbnQgbmFtZT0iRk9OVF9RVUlaUE9EX1FVSVpfUVVFU1RJT05fQVRURU1QVEVEX1ZBTFVFIiB2YWx1ZT0iVmVyZGFuYSw5LHRydWUsZmFsc2UsdHJ1ZSIvPg0KCQk8dWlmb250IG5hbWU9IkZPTlRfUVVJWlBPRF9RVUlaX1NDT1JFX1RBRyIgdmFsdWU9IlZlcmRhbmEsMTEsdHJ1ZSxmYWxzZSx0cnVlIi8+DQoJCTx1aWZvbnQgbmFtZT0iRk9OVF9RVUlaUE9EX1FVSVpfU0NPUkUiIHZhbHVlPSJWZXJkYW5hLDksZmFsc2UsZmFsc2UsdHJ1ZSIvPg0KCQk8dWlmb250IG5hbWU9IkZPTlRfUVVJWlBPRF9RVUlaX1NDT1JFX1ZBTFVFIiB2YWx1ZT0iVmVyZGFuYSw5LHRydWUsZmFsc2UsdHJ1ZSIvPg0KCQk8dWlmb250IG5hbWU9IkZPTlRfUVVJWlBPRF9RVUlaX01BWFNDT1JFIiB2YWx1ZT0iVmVyZGFuYSw5LGZhbHNlLGZhbHNlLHRydWUiLz4NCgkJPHVpZm9udCBuYW1lPSJGT05UX1FVSVpQT0RfUVVJWl9NQVhTQ09SRV9WQUxVRSIgdmFsdWU9IlZlcmRhbmEsOSx0cnVlLGZhbHNlLHRydWUiLz4NCgkJPHVpZm9udCBuYW1lPSJGT05UX1FVSVpQT0RfUVVJWl9QQVNTU0NPUkUiIHZhbHVlPSJWZXJkYW5hLDksZmFsc2UsZmFsc2UsdHJ1ZSIvPg0KCQk8dWlmb250IG5hbWU9IkZPTlRfUVVJWlBPRF9RVUlaX1BBU1NTQ09SRV9WQUxVRSIgdmFsdWU9IlZlcmRhbmEsOSx0cnVlLGZhbHNlLHRydWUiLz4NCgkJPCEtLSB1aXRleHQgLS0+DQoJCTwhLS0gc3Vic3RpdHV0aW9uOiAlbiA9PSBzbGlkZSBudW1iZXIgLS0+DQoJCTx1aXRleHQgbmFtZT0iVU5OQU1FRFNMSURFVElUTEUiIHZhbHVlPSJEaWFwb3NpdGl2ZSAlbiIvPg0KCQk8IS0tIHN1YnN0aXR1dGlvbjogJW4gPT0gc2xpZGUgbnVtYmVyIC0tPg0KCQk8IS0tIHN1YnN0aXR1dGlvbjogJXQgPT0gdG90YWwgc2xpZGUgY291bnQgLS0+DQoJCTx1aXRleHQgbmFtZT0iU0NSVUJCQVJTVEFUVVNfU0xJREVJTkZPIiB2YWx1ZT0iRGlhcG9zaXRpdmUgJW4gLyAldCB8ICIvPg0KCQk8dWl0ZXh0IG5hbWU9IlNDUlVCQkFSU1RBVFVTX1NUT1BQRUQiIHZhbHVlPSJBcnLDqnTDqWUiLz4NCgkJPHVpdGV4dCBuYW1lPSJTQ1JVQkJBUlNUQVRVU19QTEFZSU5HIiB2YWx1ZT0iTGVjdHVyZSIvPg0KCQk8dWl0ZXh0IG5hbWU9IlNDUlVCQkFSU1RBVFVTX05PQVVESU8iIHZhbHVlPSJQYXMgZGUgc29uIi8+DQoJCTx1aXRleHQgbmFtZT0iU0NSVUJCQVJTVEFUVVNfVklEUExBWUlORyIgdmFsdWU9IkxlY3R1cmUgdmlkw6lvIGVuIGNvdXJzIi8+DQoJCTx1aXRleHQgbmFtZT0iU0NSVUJCQVJTVEFUVVNfTE9BRElORyIgdmFsdWU9IkNoYXJnZW1lbnQgZW4gY291cnMiLz4NCgkJPHVpdGV4dCBuYW1lPSJTQ1JVQkJBUlNUQVRVU19CVUZGRVJJTkciIHZhbHVlPSJNaXNlIGVuIG3DqW1vaXJlIi8+DQoJCTx1aXRleHQgbmFtZT0iU0NSVUJCQVJTVEFUVVNfUVVFU1RJT04iIHZhbHVlPSJSw6lwb25kcmUgw6AgbGEgcXVlc3Rpb24iLz4NCgkJPHVpdGV4dCBuYW1lPSJTQ1JVQkJBUlNUQVRVU19SRVZJRVdRVUlaIiB2YWx1ZT0iUsOpdmlzaW9uIGR1IHF1ZXN0aW9ubmFpcmUiLz4NCgkJPCEtLSBzdWJzdGl0dXRpb246ICVtID09IG1pbnV0ZXMgcmVtYWluaW5nIC0tPg0KCQk8IS0tIHN1YnN0aXR1dGlvbjogJXMgPT0gc2Vjb25kcyByZW1haW5pbmcgLS0+DQoJCTx1aXRleHQgbmFtZT0iRUxBUFNFRCIgdmFsdWU9IiVtIG1pbnV0ZXMgJXMgc2Vjb25kZXMgcmVzdGFudGVzIi8+DQoJCTx1aXRleHQgbmFtZT0iTk9URk9VTkQiIHZhbHVlPSJSaWVuIHRyb3V2w6kiLz4NCgkJPHVpdGV4dCBuYW1lPSJBVFRBQ0hNRU5UUyIgdmFsdWU9IlBpw6hjZXMgam9pbnRlcyIvPg0KCQk8IS0tIHN1YnN0aXR1dGlvbjogJXAgPT0gY3VycmVudCBzcGVha2VyJ3MgdGl0bGUgLS0+DQoJCTx1aXRleHQgbmFtZT0iQklPV0lOX1RJVExFIiB2YWx1ZT0iQmlvIDogJXAiLz4NCgkJPHVpdGV4dCBuYW1lPSJCSU9CVE5fVElUTEUiIHZhbHVlPSJCaW8gOiIvPg0KCQk8dWl0ZXh0IG5hbWU9IkRJVklERVJCVE5fVElUTEUiIHZhbHVlPSJ8Ii8+DQoJCTx1aXRleHQgbmFtZT0iQ09OVEFDVEJUTl9USVRMRSIgdmFsdWU9IkNvbnRhY3QiLz4NCgkJPHVpdGV4dCBuYW1lPSJUQUJfUVVJWiIgdmFsdWU9IlF1aXoiLz4NCgkJPHVpdGV4dCBuYW1lPSJUQUJfT1VUTElORSIgdmFsdWU9IlBsYW4iLz4NCgkJPHVpdGV4dCBuYW1lPSJUQUJfVEhVTUIiIHZhbHVlPSJEaWFwb3MiLz4NCgkJPHVpdGV4dCBuYW1lPSJUQUJfTk9URVMiIHZhbHVlPSJOb3RlcyIvPg0KCQk8dWl0ZXh0IG5hbWU9IlRBQl9TRUFSQ0giIHZhbHVlPSJSZWNoZXJjaGUiLz4NCgkJPHVpdGV4dCBuYW1lPSJTTElERV9IRUFESU5HIiB2YWx1ZT0iVGl0cmUgZGUgbGEgZGlhcG9zaXRpdmUiLz4NCgkJPHVpdGV4dCBuYW1lPSJEVVJBVElPTl9IRUFESU5HIiB2YWx1ZT0iRHVyw6llIi8+DQoJCTx1aXRleHQgbmFtZT0iU0VBUkNIX0hFQURJTkciIHZhbHVlPSJSZWNoZXJjaGUgZGUgdGV4dGUgOiIvPg0KCQk8dWl0ZXh0IG5hbWU9IlRIVU1CX0hFQURJTkciIHZhbHVlPSJEaWFwb3NpdGl2ZSIvPg0KCQk8dWl0ZXh0IG5hbWU9IlRIVU1CX0lORk8iIHZhbHVlPSJUaXRyZS9kdXLDqWUiLz4NCgkJPHVpdGV4dCBuYW1lPSJBVFRBQ0hOQU1FX0hFQURJTkciIHZhbHVlPSJOb20gZGUgZmljaGllciIvPg0KCQk8dWl0ZXh0IG5hbWU9IkFUVEFDSFNJWkVfSEVBRElORyIgdmFsdWU9IlRhaWxsZSIvPg0KCQk8dWl0ZXh0IG5hbWU9IlNMSURFX05PVEVTIiB2YWx1ZT0iQ29tbWVudGFpcmVzIGRlcyBkaWFwb3NpdGl2ZXMiLz4NCgkJPCEtLXF1aXogcG9kIGFuZCBtZXNzYWdlIGJveCB0ZXh0cy0tPg0KCQk8dWl0ZXh0IG5hbWU9IlFVSVpQT0RfUVVJWl9BVFRFTVBUIiB2YWx1ZT0iVGVudGF0aXZlIGRlIHF1ZXN0aW9ubmFpcmUgOiIvPg0KCQk8dWl0ZXh0IG5hbWU9IlFVSVpQT0RfUVVJWl9BVFRFTVBUX1ZBTFVFIiB2YWx1ZT0iJW4gc3VyICV0Ii8+DQoJCTx1aXRleHQgbmFtZT0iUVVJWlBPRF9RVUlaX1NDT1JFIiB2YWx1ZT0iTm90ZSBvYnRlbnVlIDoiLz4NCgkJPHVpdGV4dCBuYW1lPSJRVUlaUE9EX1FVSVpfUEFTU1NDT1JFIiB2YWx1ZT0iTm90ZSBkJ2FkbWlzc2liaWxpdMOpwqA6Ii8+DQoJCTx1aXRleHQgbmFtZT0iUVVJWlBPRF9RVUlaX01BWFNDT1JFIiB2YWx1ZT0iTm90ZSBtYXhpbWFsZSA6Ii8+DQoJCTx1aXRleHQgbmFtZT0iUVVJWlBPRF9RVUVTQVRNUFRfU1RSIiB2YWx1ZT0iVGVudGF0aXZlIDogJW4gc3VyICV0Ii8+DQoJCTx1aXRleHQgbmFtZT0iUVVJWlBPRF9RVUVTVFlQRV9TVFIiIHZhbHVlPSJUeXBlOiAlcyIvPg0KCQk8dWl0ZXh0IG5hbWU9IlFVSVpQT0RfUVVFU1RZUEVfR1JEIiB2YWx1ZT0iTm90w6kiLz4NCgkJPHVpdGV4dCBuYW1lPSJRVUlaUE9EX1FVRVNUWVBFX1NWWSIgdmFsdWU9IkVucXXDqnRlIi8+DQoJCTx1aXRleHQgbmFtZT0iUVVJWlBPRF9RVUlaQVRNUFRfSU5GIiB2YWx1ZT0iSWxsaW1pdMOpIi8+DQoJCTx1aXRleHQgbmFtZT0iUVVJWlBPRF9RVUVTQVRNUFRfSU5GIiB2YWx1ZT0iSWxsaW1pdMOpIi8+DQoJCTx1aXRleHQgbmFtZT0iV0FSTklOR01TR19ZRVNTVFJJTkciIHZhbHVlPSJPdWkiLz4NCgkJPHVpdGV4dCBuYW1lPSJXQVJOSU5HTVNHX05PU1RSSU5HIiB2YWx1ZT0iTm9uIi8+DQoJCTx1aXRleHQgbmFtZT0iV0FSTklOR01TR19USVRMRVNUUklORyIgdmFsdWU9IkF2ZXJ0aXNzZW1lbnQgZGUgbmF2aWdhdGlvbiBkdSBxdWVzdGlvbm5haXJlIi8+DQoJCTx1aXRleHQgbmFtZT0iV0FSTklOR01TR19NU0dTVFJJTkciIHZhbHVlPSJWb3VzIG4nYXZleiBwYXMgcsOpcG9uZHUgw6AgY2VydGFpbmVzIHF1ZXN0aW9ucyBkZSBjZSBxdWVzdGlvbm5haXJlLiYjeEE7JiN4QTtTaSB2b3VzIGNsaXF1ZXogc3VyIE91aSwgdm91cyBxdWl0dGVyZXogbGUgcXVlc3Rpb25uYWlyZS4gQ2xpcXVleiBzdXIgTm9uIHBvdXIgY29udGludWVyIGxlIHF1ZXN0aW9ubmFpcmUuIi8+DQoJCTx1aXRleHQgbmFtZT0iSU5GT1JNQVRJT05fSDI2NF9GTEFTSFBMQVlFUiIgdmFsdWU9IkxhIHZlcnNpb24gZGUgRmxhc2ggUGxheWVyIGFjdHVlbGxlbWVudCBpbnN0YWxsw6llIHN1ciB2b3RyZSBtYWNoaW5lIG5lIHByZW5kIHBhcyBlbiBjaGFyZ2UgY2UgdHlwZSBkZSB2aWTDqW8uIENsaXF1ZXogc3VyIGxhIHpvbmUgdmlkw6lvIHBvdXIgdMOpbMOpY2hhcmdlciBsYSBkZXJuacOocmUgdmVyc2lvbiBkZSBGbGFzaCBQbGF5ZXIuIi8+DQoJCTwhLS0gc3Vic3RpdHV0aW9uOiAlcCA9PSBwcmVzZW50YXRpb24gdGl0bGUgLS0+DQoJCTwhLS0gc3Vic3RpdHV0aW9uOiAlcyA9PSBzbGlkZSB0aXRsZSAtLT4NCgkJPCEtLSBzdWJzdGl0dXRpb246ICVuID09IHNsaWRlIG51bWJlciAtLT4NCgkJPHVpdGV4dCBuYW1lPSJCT09LTUFSSyIgdmFsdWU9IkFkb2JlIFByZXNlbnRlciAtICVwIi8+DQoJCTwhLS0gc3Vic3RpdHV0aW9uOiAlcCA9PSBwcmVzZW50YXRpb24gdGl0bGUgLS0+DQoJCTwhLS0gc3Vic3RpdHV0aW9uOiAlcyA9PSBzbGlkZSB0aXRsZSAtLT4NCgkJPCEtLSBzdWJzdGl0dXRpb246ICVuID09IHNsaWRlIG51bWJlciAtLT4NCgkJPHVpdGV4dCBuYW1lPSJCT09LTUFSS1NMSURFIiB2YWx1ZT0iQWRvYmUgUHJlc2VudGVyIC0gJXAgJXMiLz4NCgkJPHVpdGV4dCBuYW1lPSJTSE9XU0lERUJBUiIgdmFsdWU9Ik1vbnRyZXIgbCdlbmNhZHLDqSBhdXggcGFydGljaXBhbnRzIi8+DQoJCTx1aXRleHQgbmFtZT0iTVVURSIgdmFsdWU9Ik11ZXQiLz4NCgkJPHVpdGV4dCBuYW1lPSJET0NXUkFQX1RJVExFIiB2YWx1ZT0iUGnDqGNlIGpvaW50ZSBQcmVzZW50ZXIiLz4NCgkJPHVpdGV4dCBuYW1lPSJET0NXUkFQX01TRyIgdmFsdWU9IkVucmVnaXN0cmVyIHN1ciBtb24gb3JkaW5hdGV1ciIvPg0KCQk8dWl0ZXh0IG5hbWU9IkRPQ1dSQVBfUFJPTVBUIiB2YWx1ZT0iQ2xpcXVlciBwb3VyIHTDqWzDqWNoYXJnZXIiLz4NCgk8L2xhbmd1YWdlPg0KCTxsYW5ndWFnZSBpZD0iamEiPg0KCQk8IS0tIGZvcm1hdCBmb3IgdWlmb250IHZhbHVlIGlzICJmb250LHNpemUsaXNib2xkLGlzaXRhbGljLGlzc2hhZG93ZWQiIC0tPg0KCQk8dWlmb250IG5hbWU9IkZPTlRfUVVJWlpJTkciIHZhbHVlPSJWZXJkYW5hLDksZmFsc2UsZmFsc2UsZmFsc2UiLz4NCgkJPHVpZm9udCBuYW1lPSJGT05UX1NDUlVCU1RBVFVTIiB2YWx1ZT0iVmVyZGFuYSwxMSxmYWxzZSxmYWxzZSx0cnVlIi8+DQoJCTx1aWZvbnQgbmFtZT0iRk9OVF9TQ1JVQlRJTUUiIHZhbHVlPSJWZXJkYW5hLDksZmFsc2UsZmFsc2UsdHJ1ZSIvPg0KCQk8dWlmb250IG5hbWU9IkZPTlRfRUxBUFNFRFRJTUUiIHZhbHVlPSJWZXJkYW5hLDExLHRydWUsZmFsc2UsZmFsc2UiLz4NCgkJPHVpZm9udCBuYW1lPSJGT05UX1VUSUxTTUVOVSIgdmFsdWU9IlZlcmRhbmEsOSx0cnVlLGZhbHNlLGZhbHNlIi8+DQoJCTx1aWZvbnQgbmFtZT0iRk9OVF9UQUJTIiB2YWx1ZT0iVmVyZGFuYSwxMCxmYWxzZSxmYWxzZSxmYWxzZSIvPg0KCQk8dWlmb250IG5hbWU9IkZPTlRfUFJFU0VOVEFUSU9OTkFNRSIgdmFsdWU9IlZlcmRhbmEsMTUsZmFsc2UsZmFsc2UsdHJ1ZSIvPg0KCQk8dWlmb250IG5hbWU9IkZPTlRfUFJFU0VOVEVSTkFNRSIgdmFsdWU9IlZlcmRhbmEsMTUsdHJ1ZSxmYWxzZSx0cnVlIi8+DQoJCTx1aWZvbnQgbmFtZT0iRk9OVF9QUkVTRU5URVJUSVRMRSIgdmFsdWU9IlZlcmRhbmEsMTEsZmFsc2UsZmFsc2UsdHJ1ZSIvPg0KCQk8dWlmb250IG5hbWU9IkZPTlRfQklPQlROIiB2YWx1ZT0iVmVyZGFuYSwxMCxmYWxzZSxmYWxzZSx0cnVlIi8+DQoJCTx1aWZvbnQgbmFtZT0iRk9OVF9OT1RFUyIgdmFsdWU9IlZlcmRhbmEsMTEsZmFsc2UsZmFsc2UsZmFsc2UiLz4NCgkJPHVpZm9udCBuYW1lPSJGT05UX09VVExJTkUiIHZhbHVlPSJWZXJkYW5hLDExLGZhbHNlLGZhbHNlLHRydWUiLz4NCgkJPHVpZm9udCBuYW1lPSJGT05UX1NFQVJDSCIgdmFsdWU9IlZlcmRhbmEsMTEsZmFsc2UsZmFsc2UsdHJ1ZSIvPg0KCQk8dWlmb250IG5hbWU9IkZPTlRfVEhVTUIiIHZhbHVlPSJWZXJkYW5hLDExLGZhbHNlLGZhbHNlLHRydWUiLz4NCgkJPHVpZm9udCBuYW1lPSJGT05UX0JJT1dJTiIgdmFsdWU9IlZlcmRhbmEsMTEsZmFsc2UsZmFsc2UsZmFsc2UiLz4NCgkJPHVpZm9udCBuYW1lPSJGT05UX0xJU1RIRUFESU5HIiB2YWx1ZT0iVmVyZGFuYSwxMSxmYWxzZSxmYWxzZSxmYWxzZSIvPg0KCQk8dWlmb250IG5hbWU9IkZPTlRfV0lOVElUTEUiIHZhbHVlPSJWZXJkYW5hLDExLGZhbHNlLGZhbHNlLHRydWUiLz4NCgkJPHVpZm9udCBuYW1lPSJGT05UX0FUVEFDSE1FTlRTIiB2YWx1ZT0iVmVyZGFuYSwxMSxmYWxzZSxmYWxzZSx0cnVlIi8+DQoJCTwhLS1xdWl6IHBvZCBhbmQgbWVzc2FnZSBib3ggdGV4dCBmb250cy0tPg0KCQk8dWlmb250IG5hbWU9IkZPTlRfTVNHQk9YX1dJTlRJVExFIiB2YWx1ZT0iVmVyZGFuYSwxMSx0cnVlLGZhbHNlLHRydWUiLz4NCgkJPHVpZm9udCBuYW1lPSJGT05UX01TR0JPWF9NU0ciIHZhbHVlPSJWZXJkYW5hLDExLGZhbHNlLGZhbHNlLHRydWUiLz4NCgkJPHVpZm9udCBuYW1lPSJGT05UX01TR0JPWF9PUFRJT05TIiB2YWx1ZT0iVmVyZGFuYSw5LHRydWUsZmFsc2UsdHJ1ZSIvPg0KCQk8dWlmb250IG5hbWU9IkZPTlRfUVVJWlBPRF9RVUlaX1RJVExFIiB2YWx1ZT0iVmVyZGFuYSwxMSx0cnVlLGZhbHNlLHRydWUiLz4NCgkJPHVpZm9udCBuYW1lPSJGT05UX1FVSVpQT0RfUVVJWl9BVFRFTVBUIiB2YWx1ZT0iVmVyZGFuYSw5LGZhbHNlLGZhbHNlLHRydWUiLz4NCgkJPHVpZm9udCBuYW1lPSJGT05UX1FVSVpQT0RfUVVJWl9BVFRFTVBUX1ZBTFVFIiB2YWx1ZT0iVmVyZGFuYSw5LHRydWUsZmFsc2UsdHJ1ZSIvPg0KCQk8dWlmb250IG5hbWU9IkZPTlRfUVVJWlBPRF9RVUVTVElPTl9TQ09SRSIgdmFsdWU9IlZlcmRhbmEsOSxmYWxzZSxmYWxzZSx0cnVlIi8+DQoJCTx1aWZvbnQgbmFtZT0iRk9OVF9RVUlaUE9EX1FVRVNUSU9OX1NDT1JFX1ZBTFVFIiB2YWx1ZT0iVmVyZGFuYSw5LHRydWUsZmFsc2UsdHJ1ZSIvPg0KCQk8dWlmb250IG5hbWU9IkZPTlRfUVVJWlBPRF9RVUVTVElPTl9BVFRFTVBUIiB2YWx1ZT0iVmVyZGFuYSw5LGZhbHNlLGZhbHNlLHRydWUiLz4NCgkJPHVpZm9udCBuYW1lPSJGT05UX1FVSVpQT0RfUVVFU1RJT05fQVRURU1QVF9WQUxVRSIgdmFsdWU9IlZlcmRhbmEsOSx0cnVlLGZhbHNlLHRydWUiLz4NCgkJPHVpZm9udCBuYW1lPSJGT05UX1FVSVpQT0RfUVVFU1RJT05fVEFHIiB2YWx1ZT0iVmVyZGFuYSwxMSx0cnVlLGZhbHNlLHRydWUiLz4NCgkJPHVpZm9udCBuYW1lPSJGT05UX1FVSVpQT0RfUVVJWl9RVUVTVElPTl9DT1VOVCIgdmFsdWU9IlZlcmRhbmEsOSxmYWxzZSxmYWxzZSx0cnVlIi8+DQoJCTx1aWZvbnQgbmFtZT0iRk9OVF9RVUlaUE9EX1FVSVpfUVVFU1RJT05fQ09VTlRfVkFMVUUiIHZhbHVlPSJWZXJkYW5hLDksdHJ1ZSxmYWxzZSx0cnVlIi8+DQoJCTx1aWZvbnQgbmFtZT0iRk9OVF9RVUlaUE9EX1FVSVpfUVVFU1RJT05fQVRURU1QVEVEIiB2YWx1ZT0iVmVyZGFuYSw5LGZhbHNlLGZhbHNlLHRydWUiLz4NCgkJPHVpZm9udCBuYW1lPSJGT05UX1FVSVpQT0RfUVVJWl9RVUVTVElPTl9BVFRFTVBURURfVkFMVUUiIHZhbHVlPSJWZXJkYW5hLDksdHJ1ZSxmYWxzZSx0cnVlIi8+DQoJCTx1aWZvbnQgbmFtZT0iRk9OVF9RVUlaUE9EX1FVSVpfU0NPUkVfVEFHIiB2YWx1ZT0iVmVyZGFuYSwxMSx0cnVlLGZhbHNlLHRydWUiLz4NCgkJPHVpZm9udCBuYW1lPSJGT05UX1FVSVpQT0RfUVVJWl9TQ09SRSIgdmFsdWU9IlZlcmRhbmEsOSxmYWxzZSxmYWxzZSx0cnVlIi8+DQoJCTx1aWZvbnQgbmFtZT0iRk9OVF9RVUlaUE9EX1FVSVpfU0NPUkVfVkFMVUUiIHZhbHVlPSJWZXJkYW5hLDksdHJ1ZSxmYWxzZSx0cnVlIi8+DQoJCTx1aWZvbnQgbmFtZT0iRk9OVF9RVUlaUE9EX1FVSVpfTUFYU0NPUkUiIHZhbHVlPSJWZXJkYW5hLDksZmFsc2UsZmFsc2UsdHJ1ZSIvPg0KCQk8dWlmb250IG5hbWU9IkZPTlRfUVVJWlBPRF9RVUlaX01BWFNDT1JFX1ZBTFVFIiB2YWx1ZT0iVmVyZGFuYSw5LHRydWUsZmFsc2UsdHJ1ZSIvPg0KCQk8dWlmb250IG5hbWU9IkZPTlRfUVVJWlBPRF9RVUlaX1BBU1NTQ09SRSIgdmFsdWU9IlZlcmRhbmEsOSxmYWxzZSxmYWxzZSx0cnVlIi8+DQoJCTx1aWZvbnQgbmFtZT0iRk9OVF9RVUlaUE9EX1FVSVpfUEFTU1NDT1JFX1ZBTFVFIiB2YWx1ZT0iVmVyZGFuYSw5LHRydWUsZmFsc2UsdHJ1ZSIvPg0KCQk8IS0tIHVpdGV4dCAtLT4NCgkJPCEtLSBzdWJzdGl0dXRpb246ICVuID09IHNsaWRlIG51bWJlciAtLT4NCgkJPHVpdGV4dCBuYW1lPSJVTk5BTUVEU0xJREVUSVRMRSIgdmFsdWU9IuOCueODqeOCpOODiSA6ICVuIi8+DQoJCTwhLS0gc3Vic3RpdHV0aW9uOiAlbiA9PSBzbGlkZSBudW1iZXIgLS0+DQoJCTwhLS0gc3Vic3RpdHV0aW9uOiAldCA9PSB0b3RhbCBzbGlkZSBjb3VudCAtLT4NCgkJPHVpdGV4dCBuYW1lPSJTQ1JVQkJBUlNUQVRVU19TTElERUlORk8iIHZhbHVlPSLjgrnjg6njgqTjg4kgOiAlbiAvICV0IHwgIi8+DQoJCTx1aXRleHQgbmFtZT0iU0NSVUJCQVJTVEFUVVNfU1RPUFBFRCIgdmFsdWU9IuWBnOatoiIvPg0KCQk8dWl0ZXh0IG5hbWU9IlNDUlVCQkFSU1RBVFVTX1BMQVlJTkciIHZhbHVlPSLlho3nlJ/kuK0iLz4NCgkJPHVpdGV4dCBuYW1lPSJTQ1JVQkJBUlNUQVRVU19OT0FVRElPIiB2YWx1ZT0i6Z+z5aOw44Gq44GXIi8+DQoJCTx1aXRleHQgbmFtZT0iU0NSVUJCQVJTVEFUVVNfVklEUExBWUlORyIgdmFsdWU9IuODk+ODh+OCquWGjeeUn+S4rSIvPg0KCQk8dWl0ZXh0IG5hbWU9IlNDUlVCQkFSU1RBVFVTX0xPQURJTkciIHZhbHVlPSLjg63jg7zjg4nkuK0iLz4NCgkJPHVpdGV4dCBuYW1lPSJTQ1JVQkJBUlNUQVRVU19CVUZGRVJJTkciIHZhbHVlPSLjg5Djg4Pjg5XjgqHkuK0iLz4NCgkJPHVpdGV4dCBuYW1lPSJTQ1JVQkJBUlNUQVRVU19RVUVTVElPTiIgdmFsdWU9IuizquWVj+OBq+etlOOBiOOBpuS4i+OBleOBhCIvPg0KCQk8dWl0ZXh0IG5hbWU9IlNDUlVCQkFSU1RBVFVTX1JFVklFV1FVSVoiIHZhbHVlPSLjgq/jgqTjgrrjgpLjg6zjg5Pjg6Xjg7zjgZfjgabjgYTjgb7jgZkiLz4NCgkJPCEtLSBzdWJzdGl0dXRpb246ICVtID09IG1pbnV0ZXMgcmVtYWluaW5nIC0tPg0KCQk8IS0tIHN1YnN0aXR1dGlvbjogJXMgPT0gc2Vjb25kcyByZW1haW5pbmcgLS0+DQoJCTx1aXRleHQgbmFtZT0iRUxBUFNFRCIgdmFsdWU9Iuaui+OCiiA6ICVtIOWIhiAlcyDnp5IiLz4NCgkJPHVpdGV4dCBuYW1lPSJOT1RGT1VORCIgdmFsdWU9IuS9leOCguimi+OBpOOBi+OCiuOBvuOBm+OCkyIvPg0KCQk8dWl0ZXh0IG5hbWU9IkFUVEFDSE1FTlRTIiB2YWx1ZT0i5re75LuYIi8+DQoJCTwhLS0gc3Vic3RpdHV0aW9uOiAlcCA9PSBjdXJyZW50IHNwZWFrZXIncyB0aXRsZSAtLT4NCgkJPHVpdGV4dCBuYW1lPSJCSU9XSU5fVElUTEUiIHZhbHVlPSLntYzmrbQgOiAlcCIvPg0KCQk8dWl0ZXh0IG5hbWU9IkJJT0JUTl9USVRMRSIgdmFsdWU9Iue1jOattCIvPg0KCQk8dWl0ZXh0IG5hbWU9IkRJVklERVJCVE5fVElUTEUiIHZhbHVlPSJ8Ii8+DQoJCTx1aXRleHQgbmFtZT0iQ09OVEFDVEJUTl9USVRMRSIgdmFsdWU9IuOBiuWVj+OBhOWQiOOCj+OBmyIvPg0KCQk8dWl0ZXh0IG5hbWU9IlRBQl9RVUlaIiB2YWx1ZT0i44Kv44Kk44K6Ii8+DQoJCTx1aXRleHQgbmFtZT0iVEFCX09VVExJTkUiIHZhbHVlPSLjgqLjgqbjg4jjg6njgqTjg7MiLz4NCgkJPHVpdGV4dCBuYW1lPSJUQUJfVEhVTUIiIHZhbHVlPSLjgrXjg6Djg43jg7zjg6siLz4NCgkJPHVpdGV4dCBuYW1lPSJUQUJfTk9URVMiIHZhbHVlPSLjg47jg7zjg4giLz4NCgkJPHVpdGV4dCBuYW1lPSJUQUJfU0VBUkNIIiB2YWx1ZT0i5qSc57SiIi8+DQoJCTx1aXRleHQgbmFtZT0iU0xJREVfSEVBRElORyIgdmFsdWU9IuOCueODqeOCpOODieOCv+OCpOODiOODqyIvPg0KCQk8dWl0ZXh0IG5hbWU9IkRVUkFUSU9OX0hFQURJTkciIHZhbHVlPSLplbfjgZUiLz4NCgkJPHVpdGV4dCBuYW1lPSJTRUFSQ0hfSEVBRElORyIgdmFsdWU9IuaknOe0ouOBmeOCi+ODhuOCreOCueODiCA6ICIvPg0KCQk8dWl0ZXh0IG5hbWU9IlRIVU1CX0hFQURJTkciIHZhbHVlPSLjgrnjg6njgqTjg4kiLz4NCgkJPHVpdGV4dCBuYW1lPSJUSFVNQl9JTkZPIiB2YWx1ZT0i44K544Op44Kk44OJ44K/44Kk44OI44OrIC8g6ZW344GVIi8+DQoJCTx1aXRleHQgbmFtZT0iQVRUQUNITkFNRV9IRUFESU5HIiB2YWx1ZT0i44OV44Kh44Kk44Or5ZCNIi8+DQoJCTx1aXRleHQgbmFtZT0iQVRUQUNIU0laRV9IRUFESU5HIiB2YWx1ZT0i44K144Kk44K6Ii8+DQoJCTx1aXRleHQgbmFtZT0iU0xJREVfTk9URVMiIHZhbHVlPSLjgrnjg6njgqTjg4njg47jg7zjg4giLz4NCgkJPCEtLXF1aXogcG9kIGFuZCBtZXNzYWdlIGJveCB0ZXh0cy0tPg0KCQk8dWl0ZXh0IG5hbWU9IlFVSVpQT0RfUVVJWl9BVFRFTVBUIiB2YWx1ZT0i44Kv44Kk44K66Kmm6KGM5Zue5pWwIDogIi8+DQoJCTx1aXRleHQgbmFtZT0iUVVJWlBPRF9RVUlaX0FUVEVNUFRfVkFMVUUiIHZhbHVlPSIlbiAvICV0Ii8+DQoJCTx1aXRleHQgbmFtZT0iUVVJWlBPRF9RVUlaX1NDT1JFIiB2YWx1ZT0i44K544Kz44KiIDogIi8+DQoJCTx1aXRleHQgbmFtZT0iUVVJWlBPRF9RVUlaX1BBU1NTQ09SRSIgdmFsdWU9IuWQiOagvOeCuSA6Ii8+DQoJCTx1aXRleHQgbmFtZT0iUVVJWlBPRF9RVUlaX01BWFNDT1JFIiB2YWx1ZT0i5pyA6auY5b6X54K5IDogIi8+DQoJCTx1aXRleHQgbmFtZT0iUVVJWlBPRF9RVUVTQVRNUFRfU1RSIiB2YWx1ZT0i6Kmm6KGM5Zue5pWwIDogJW4gLyAldCIvPg0KCQk8dWl0ZXh0IG5hbWU9IlFVSVpQT0RfUVVFU1RZUEVfU1RSIiB2YWx1ZT0i44K/44Kk44OXIDogJXMiLz4NCgkJPHVpdGV4dCBuYW1lPSJRVUlaUE9EX1FVRVNUWVBFX0dSRCIgdmFsdWU9IuipleS+oSIvPg0KCQk8dWl0ZXh0IG5hbWU9IlFVSVpQT0RfUVVFU1RZUEVfU1ZZIiB2YWx1ZT0i44Ki44Oz44Kx44O844OIIi8+DQoJCTx1aXRleHQgbmFtZT0iUVVJWlBPRF9RVUlaQVRNUFRfSU5GIiB2YWx1ZT0i54Sh5Yi26ZmQIi8+DQoJCTx1aXRleHQgbmFtZT0iUVVJWlBPRF9RVUVTQVRNUFRfSU5GIiB2YWx1ZT0i54Sh5Yi26ZmQIi8+DQoJCTx1aXRleHQgbmFtZT0iV0FSTklOR01TR19ZRVNTVFJJTkciIHZhbHVlPSLjga/jgYQiLz4NCgkJPHVpdGV4dCBuYW1lPSJXQVJOSU5HTVNHX05PU1RSSU5HIiB2YWx1ZT0i44GE44GE44GIIi8+DQoJCTx1aXRleHQgbmFtZT0iV0FSTklOR01TR19USVRMRVNUUklORyIgdmFsdWU9IuOCr+OCpOOCuuOBruODiuODk+OCsuODvOOCt+ODp+ODs+OBq+mWouOBmeOCi+itpuWRiiIvPg0KCQk8dWl0ZXh0IG5hbWU9IldBUk5JTkdNU0dfTVNHU1RSSU5HIiB2YWx1ZT0i44GT44Gu44Kv44Kk44K644Gr44Gv44CB44G+44Gg6Kej562U44GX44Gm44GE44Gq44GE6LOq5ZWP44GM44GC44KK44G+44GZ44CCJiN4QTsmI3hBOyDjgq/jgqTjgrrjgpLntYLkuobjgZnjgovjgavjga/jgIHjgIzjga/jgYTjgI3jgpLjgq/jg6rjg4Pjgq/jgZfjgb7jgZnjgILjgq/jgqTjgrrjgpLntprooYzjgZnjgovjgavjga/jgIHjgIzjgYTjgYTjgYjjgI3jgpLjgq/jg6rjg4Pjgq/jgZfjgb7jgZnjgIIiLz4NCgkJPHVpdGV4dCBuYW1lPSJJTkZPUk1BVElPTl9IMjY0X0ZMQVNIUExBWUVSIiB2YWx1ZT0i44GK5L2/44GE44Gu44Kz44Oz44OU44Ol44O844K/44Gr54++5Zyo44Kk44Oz44K544OI44O844Or44GV44KM44Gm44GE44KLIEZsYXNoIFBsYXllciDjga7jg5Djg7zjgrjjg6fjg7Pjga/jgIHjgZPjga7jg5Pjg4fjgqrjgpLjgrXjg53jg7zjg4jjgZfjgabjgYTjgb7jgZvjgpPjgILmnIDmlrDjga4gRmxhc2ggUGxheWVyIOOCkuODgOOCpuODs+ODreODvOODieOBmeOCi+OBq+OBr+OAgeODk+ODh+OCqumgmOWfn+OCkuOCr+ODquODg+OCr+OBl+OBpuOBj+OBoOOBleOBhOOAgiIvPg0KCQk8IS0tIHN1YnN0aXR1dGlvbjogJXAgPT0gcHJlc2VudGF0aW9uIHRpdGxlIC0tPg0KCQk8IS0tIHN1YnN0aXR1dGlvbjogJXMgPT0gc2xpZGUgdGl0bGUgLS0+DQoJCTwhLS0gc3Vic3RpdHV0aW9uOiAlbiA9PSBzbGlkZSBudW1iZXIgLS0+DQoJCTx1aXRleHQgbmFtZT0iQk9PS01BUksiIHZhbHVlPSJBZG9iZSBQcmVzZW50ZXIgLSAlcCIvPg0KCQk8IS0tIHN1YnN0aXR1dGlvbjogJXAgPT0gcHJlc2VudGF0aW9uIHRpdGxlIC0tPg0KCQk8IS0tIHN1YnN0aXR1dGlvbjogJXMgPT0gc2xpZGUgdGl0bGUgLS0+DQoJCTwhLS0gc3Vic3RpdHV0aW9uOiAlbiA9PSBzbGlkZSBudW1iZXIgLS0+DQoJCTx1aXRleHQgbmFtZT0iQk9PS01BUktTTElERSIgdmFsdWU9IkFkb2JlIFByZXNlbnRlciAtICVwICVzIi8+DQoJCTx1aXRleHQgbmFtZT0iU0hPV1NJREVCQVIiIHZhbHVlPSLjgrXjgqTjg4njg5Djg7zjgpLlj4LliqDogIXjgavopovjgZvjgosiLz4NCgkJPHVpdGV4dCBuYW1lPSJNVVRFIiB2YWx1ZT0i44Of44Ol44O844OIIi8+DQoJCTx1aXRleHQgbmFtZT0iRE9DV1JBUF9USVRMRSIgdmFsdWU9IlByZXNlbnRlciDmt7vku5jjg5XjgqHjgqTjg6siLz4NCgkJPHVpdGV4dCBuYW1lPSJET0NXUkFQX01TRyIgdmFsdWU9IuODnuOCpOOCs+ODs+ODlOODpeODvOOCv+OBq+S/neWtmCIvPg0KCQk8dWl0ZXh0IG5hbWU9IkRPQ1dSQVBfUFJPTVBUIiB2YWx1ZT0i44Kv44Oq44OD44Kv44GX44Gm44OA44Km44Oz44Ot44O844OJIi8+DQoJPC9sYW5ndWFnZT4NCgk8bGFuZ3VhZ2UgaWQ9ImtvIj4NCgkJPCEtLSBmb3JtYXQgZm9yIHVpZm9udCB2YWx1ZSBpcyAiZm9udCxzaXplLGlzYm9sZCxpc2l0YWxpYyxpc3NoYWRvd2VkIiAtLT4NCgkJPHVpZm9udCBuYW1lPSJGT05UX1FVSVpaSU5HIiB2YWx1ZT0iVmVyZGFuYSw5LGZhbHNlLGZhbHNlLGZhbHNlIi8+DQoJCTx1aWZvbnQgbmFtZT0iRk9OVF9TQ1JVQlNUQVRVUyIgdmFsdWU9IlZlcmRhbmEsMTEsZmFsc2UsZmFsc2UsdHJ1ZSIvPg0KCQk8dWlmb250IG5hbWU9IkZPTlRfU0NSVUJUSU1FIiB2YWx1ZT0iVmVyZGFuYSw5LGZhbHNlLGZhbHNlLHRydWUiLz4NCgkJPHVpZm9udCBuYW1lPSJGT05UX0VMQVBTRURUSU1FIiB2YWx1ZT0iVmVyZGFuYSwxMSx0cnVlLGZhbHNlLGZhbHNlIi8+DQoJCTx1aWZvbnQgbmFtZT0iRk9OVF9VVElMU01FTlUiIHZhbHVlPSJWZXJkYW5hLDksdHJ1ZSxmYWxzZSxmYWxzZSIvPg0KCQk8dWlmb250IG5hbWU9IkZPTlRfVEFCUyIgdmFsdWU9IlZlcmRhbmEsMTEsZmFsc2UsZmFsc2UsZmFsc2UiLz4NCgkJPHVpZm9udCBuYW1lPSJGT05UX1BSRVNFTlRBVElPTk5BTUUiIHZhbHVlPSJWZXJkYW5hLDE1LGZhbHNlLGZhbHNlLHRydWUiLz4NCgkJPHVpZm9udCBuYW1lPSJGT05UX1BSRVNFTlRFUk5BTUUiIHZhbHVlPSJWZXJkYW5hLDE1LHRydWUsZmFsc2UsdHJ1ZSIvPg0KCQk8dWlmb250IG5hbWU9IkZPTlRfUFJFU0VOVEVSVElUTEUiIHZhbHVlPSJWZXJkYW5hLDExLGZhbHNlLGZhbHNlLHRydWUiLz4NCgkJPHVpZm9udCBuYW1lPSJGT05UX0JJT0JUTiIgdmFsdWU9IlZlcmRhbmEsMTEsZmFsc2UsZmFsc2UsdHJ1ZSIvPg0KCQk8dWlmb250IG5hbWU9IkZPTlRfTk9URVMiIHZhbHVlPSJWZXJkYW5hLDExLGZhbHNlLGZhbHNlLGZhbHNlIi8+DQoJCTx1aWZvbnQgbmFtZT0iRk9OVF9PVVRMSU5FIiB2YWx1ZT0iVmVyZGFuYSwxMSxmYWxzZSxmYWxzZSx0cnVlIi8+DQoJCTx1aWZvbnQgbmFtZT0iRk9OVF9TRUFSQ0giIHZhbHVlPSJWZXJkYW5hLDExLGZhbHNlLGZhbHNlLHRydWUiLz4NCgkJPHVpZm9udCBuYW1lPSJGT05UX1RIVU1CIiB2YWx1ZT0iVmVyZGFuYSwxMSxmYWxzZSxmYWxzZSx0cnVlIi8+DQoJCTx1aWZvbnQgbmFtZT0iRk9OVF9CSU9XSU4iIHZhbHVlPSJWZXJkYW5hLDExLGZhbHNlLGZhbHNlLGZhbHNlIi8+DQoJCTx1aWZvbnQgbmFtZT0iRk9OVF9MSVNUSEVBRElORyIgdmFsdWU9IlZlcmRhbmEsMTEsZmFsc2UsZmFsc2UsZmFsc2UiLz4NCgkJPHVpZm9udCBuYW1lPSJGT05UX1dJTlRJVExFIiB2YWx1ZT0iVmVyZGFuYSwxMSxmYWxzZSxmYWxzZSx0cnVlIi8+DQoJCTx1aWZvbnQgbmFtZT0iRk9OVF9BVFRBQ0hNRU5UUyIgdmFsdWU9IlZlcmRhbmEsMTEsZmFsc2UsZmFsc2UsdHJ1ZSIvPg0KCQk8IS0tcXVpeiBwb2QgYW5kIG1lc3NhZ2UgYm94IHRleHQgZm9udHMtLT4NCgkJPHVpZm9udCBuYW1lPSJGT05UX01TR0JPWF9XSU5USVRMRSIgdmFsdWU9IlZlcmRhbmEsMTEsdHJ1ZSxmYWxzZSx0cnVlIi8+DQoJCTx1aWZvbnQgbmFtZT0iRk9OVF9NU0dCT1hfTVNHIiB2YWx1ZT0iVmVyZGFuYSwxMSxmYWxzZSxmYWxzZSx0cnVlIi8+DQoJCTx1aWZvbnQgbmFtZT0iRk9OVF9NU0dCT1hfT1BUSU9OUyIgdmFsdWU9IlZlcmRhbmEsOSx0cnVlLGZhbHNlLHRydWUiLz4NCgkJPHVpZm9udCBuYW1lPSJGT05UX1FVSVpQT0RfUVVJWl9USVRMRSIgdmFsdWU9IlZlcmRhbmEsMTEsdHJ1ZSxmYWxzZSx0cnVlIi8+DQoJCTx1aWZvbnQgbmFtZT0iRk9OVF9RVUlaUE9EX1FVSVpfQVRURU1QVCIgdmFsdWU9IlZlcmRhbmEsOSxmYWxzZSxmYWxzZSx0cnVlIi8+DQoJCTx1aWZvbnQgbmFtZT0iRk9OVF9RVUlaUE9EX1FVSVpfQVRURU1QVF9WQUxVRSIgdmFsdWU9IlZlcmRhbmEsOSx0cnVlLGZhbHNlLHRydWUiLz4NCgkJPHVpZm9udCBuYW1lPSJGT05UX1FVSVpQT0RfUVVFU1RJT05fU0NPUkUiIHZhbHVlPSJWZXJkYW5hLDksZmFsc2UsZmFsc2UsdHJ1ZSIvPg0KCQk8dWlmb250IG5hbWU9IkZPTlRfUVVJWlBPRF9RVUVTVElPTl9TQ09SRV9WQUxVRSIgdmFsdWU9IlZlcmRhbmEsOSx0cnVlLGZhbHNlLHRydWUiLz4NCgkJPHVpZm9udCBuYW1lPSJGT05UX1FVSVpQT0RfUVVFU1RJT05fQVRURU1QVCIgdmFsdWU9IlZlcmRhbmEsOSxmYWxzZSxmYWxzZSx0cnVlIi8+DQoJCTx1aWZvbnQgbmFtZT0iRk9OVF9RVUlaUE9EX1FVRVNUSU9OX0FUVEVNUFRfVkFMVUUiIHZhbHVlPSJWZXJkYW5hLDksdHJ1ZSxmYWxzZSx0cnVlIi8+DQoJCTx1aWZvbnQgbmFtZT0iRk9OVF9RVUlaUE9EX1FVRVNUSU9OX1RBRyIgdmFsdWU9IlZlcmRhbmEsMTEsdHJ1ZSxmYWxzZSx0cnVlIi8+DQoJCTx1aWZvbnQgbmFtZT0iRk9OVF9RVUlaUE9EX1FVSVpfUVVFU1RJT05fQ09VTlQiIHZhbHVlPSJWZXJkYW5hLDksZmFsc2UsZmFsc2UsdHJ1ZSIvPg0KCQk8dWlmb250IG5hbWU9IkZPTlRfUVVJWlBPRF9RVUlaX1FVRVNUSU9OX0NPVU5UX1ZBTFVFIiB2YWx1ZT0iVmVyZGFuYSw5LHRydWUsZmFsc2UsdHJ1ZSIvPg0KCQk8dWlmb250IG5hbWU9IkZPTlRfUVVJWlBPRF9RVUlaX1FVRVNUSU9OX0FUVEVNUFRFRCIgdmFsdWU9IlZlcmRhbmEsOSxmYWxzZSxmYWxzZSx0cnVlIi8+DQoJCTx1aWZvbnQgbmFtZT0iRk9OVF9RVUlaUE9EX1FVSVpfUVVFU1RJT05fQVRURU1QVEVEX1ZBTFVFIiB2YWx1ZT0iVmVyZGFuYSw5LHRydWUsZmFsc2UsdHJ1ZSIvPg0KCQk8dWlmb250IG5hbWU9IkZPTlRfUVVJWlBPRF9RVUlaX1NDT1JFX1RBRyIgdmFsdWU9IlZlcmRhbmEsMTEsdHJ1ZSxmYWxzZSx0cnVlIi8+DQoJCTx1aWZvbnQgbmFtZT0iRk9OVF9RVUlaUE9EX1FVSVpfU0NPUkUiIHZhbHVlPSJWZXJkYW5hLDksZmFsc2UsZmFsc2UsdHJ1ZSIvPg0KCQk8dWlmb250IG5hbWU9IkZPTlRfUVVJWlBPRF9RVUlaX1NDT1JFX1ZBTFVFIiB2YWx1ZT0iVmVyZGFuYSw5LHRydWUsZmFsc2UsdHJ1ZSIvPg0KCQk8dWlmb250IG5hbWU9IkZPTlRfUVVJWlBPRF9RVUlaX01BWFNDT1JFIiB2YWx1ZT0iVmVyZGFuYSw5LGZhbHNlLGZhbHNlLHRydWUiLz4NCgkJPHVpZm9udCBuYW1lPSJGT05UX1FVSVpQT0RfUVVJWl9NQVhTQ09SRV9WQUxVRSIgdmFsdWU9IlZlcmRhbmEsOSx0cnVlLGZhbHNlLHRydWUiLz4NCgkJPHVpZm9udCBuYW1lPSJGT05UX1FVSVpQT0RfUVVJWl9QQVNTU0NPUkUiIHZhbHVlPSJWZXJkYW5hLDksZmFsc2UsZmFsc2UsdHJ1ZSIvPg0KCQk8dWlmb250IG5hbWU9IkZPTlRfUVVJWlBPRF9RVUlaX1BBU1NTQ09SRV9WQUxVRSIgdmFsdWU9IlZlcmRhbmEsOSx0cnVlLGZhbHNlLHRydWUiLz4NCgkJPCEtLSB1aXRleHQgLS0+DQoJCTwhLS0gc3Vic3RpdHV0aW9uOiAlbiA9PSBzbGlkZSBudW1iZXIgLS0+DQoJCTx1aXRleHQgbmFtZT0iVU5OQU1FRFNMSURFVElUTEUiIHZhbHVlPSLsiqzrnbzsnbTrk5wgJW4iLz4NCgkJPCEtLSBzdWJzdGl0dXRpb246ICVuID09IHNsaWRlIG51bWJlciAtLT4NCgkJPCEtLSBzdWJzdGl0dXRpb246ICV0ID09IHRvdGFsIHNsaWRlIGNvdW50IC0tPg0KCQk8dWl0ZXh0IG5hbWU9IlNDUlVCQkFSU1RBVFVTX1NMSURFSU5GTyIgdmFsdWU9IuyKrOudvOydtOuTnCAlbiAvICV0IHwgIi8+DQoJCTx1aXRleHQgbmFtZT0iU0NSVUJCQVJTVEFUVVNfU1RPUFBFRCIgdmFsdWU9IuykkeyngOuQqCIvPg0KCQk8dWl0ZXh0IG5hbWU9IlNDUlVCQkFSU1RBVFVTX1BMQVlJTkciIHZhbHVlPSLsnqzsg50iLz4NCgkJPHVpdGV4dCBuYW1lPSJTQ1JVQkJBUlNUQVRVU19OT0FVRElPIiB2YWx1ZT0i7Jik65SU7JikIOyXhuydjCIvPg0KCQk8dWl0ZXh0IG5hbWU9IlNDUlVCQkFSU1RBVFVTX1ZJRFBMQVlJTkciIHZhbHVlPSLruYTrlJTsmKQg7J6s7IOdIOykkSIvPg0KCQk8dWl0ZXh0IG5hbWU9IlNDUlVCQkFSU1RBVFVTX0xPQURJTkciIHZhbHVlPSLroZzrlKkiLz4NCgkJPHVpdGV4dCBuYW1lPSJTQ1JVQkJBUlNUQVRVU19CVUZGRVJJTkciIHZhbHVlPSLrsoTtjbzrp4EiLz4NCgkJPHVpdGV4dCBuYW1lPSJTQ1JVQkJBUlNUQVRVU19RVUVTVElPTiIgdmFsdWU9IuyniOusuOyXkCDri7XtlZjquLAiLz4NCgkJPHVpdGV4dCBuYW1lPSJTQ1JVQkJBUlNUQVRVU19SRVZJRVdRVUlaIiB2YWx1ZT0i7KeI66y4IOuLpOyLnOuztOq4sCIvPg0KCQk8IS0tIHN1YnN0aXR1dGlvbjogJW0gPT0gbWludXRlcyByZW1haW5pbmcgLS0+DQoJCTwhLS0gc3Vic3RpdHV0aW9uOiAlcyA9PSBzZWNvbmRzIHJlbWFpbmluZyAtLT4NCgkJPHVpdGV4dCBuYW1lPSJFTEFQU0VEIiB2YWx1ZT0iJW3rtoQgJXPstIgg64Ko7J2MIi8+DQoJCTx1aXRleHQgbmFtZT0iTk9URk9VTkQiIHZhbHVlPSLsl4bsnYwiLz4NCgkJPHVpdGV4dCBuYW1lPSJBVFRBQ0hNRU5UUyIgdmFsdWU9IuyyqOu2gCDtjIzsnbwiLz4NCgkJPCEtLSBzdWJzdGl0dXRpb246ICVwID09IGN1cnJlbnQgc3BlYWtlcidzIHRpdGxlIC0tPg0KCQk8dWl0ZXh0IG5hbWU9IkJJT1dJTl9USVRMRSIgdmFsdWU9IuqyveugpSDshozqsJw6ICVwIi8+DQoJCTx1aXRleHQgbmFtZT0iQklPQlROX1RJVExFIiB2YWx1ZT0i6rK966ClIOyGjOqwnCIvPg0KCQk8dWl0ZXh0IG5hbWU9IkRJVklERVJCVE5fVElUTEUiIHZhbHVlPSJ8Ii8+DQoJCTx1aXRleHQgbmFtZT0iQ09OVEFDVEJUTl9USVRMRSIgdmFsdWU9IuyXsOudveyymCIvPg0KCQk8dWl0ZXh0IG5hbWU9IlRBQl9RVUlaIiB2YWx1ZT0i7YC07KaIIi8+DQoJCTx1aXRleHQgbmFtZT0iVEFCX09VVExJTkUiIHZhbHVlPSLqsJzsmpQiLz4NCgkJPHVpdGV4dCBuYW1lPSJUQUJfVEhVTUIiIHZhbHVlPSLstpXshoztjJAiLz4NCgkJPHVpdGV4dCBuYW1lPSJUQUJfTk9URVMiIHZhbHVlPSLrhbjtirgiLz4NCgkJPHVpdGV4dCBuYW1lPSJUQUJfU0VBUkNIIiB2YWx1ZT0i6rKA7IOJIi8+DQoJCTx1aXRleHQgbmFtZT0iU0xJREVfSEVBRElORyIgdmFsdWU9IuyKrOudvOydtOuTnCDsoJzrqqkiLz4NCgkJPHVpdGV4dCBuYW1lPSJEVVJBVElPTl9IRUFESU5HIiB2YWx1ZT0i7J6s7IOd7Iuc6rCEIi8+DQoJCTx1aXRleHQgbmFtZT0iU0VBUkNIX0hFQURJTkciIHZhbHVlPSLthY3siqTtirgg6rKA7IOJOiIvPg0KCQk8dWl0ZXh0IG5hbWU9IlRIVU1CX0hFQURJTkciIHZhbHVlPSLsiqzrnbzsnbTrk5wiLz4NCgkJPHVpdGV4dCBuYW1lPSJUSFVNQl9JTkZPIiB2YWx1ZT0i7KCc66qpL+yerOyDneyLnOqwhCIvPg0KCQk8dWl0ZXh0IG5hbWU9IkFUVEFDSE5BTUVfSEVBRElORyIgdmFsdWU9Iu2MjOydvCDsnbTrpoQiLz4NCgkJPHVpdGV4dCBuYW1lPSJBVFRBQ0hTSVpFX0hFQURJTkciIHZhbHVlPSLtgazquLAiLz4NCgkJPHVpdGV4dCBuYW1lPSJTTElERV9OT1RFUyIgdmFsdWU9IuyKrOudvOydtOuTnCDrhbjtirgiLz4NCgkJPCEtLXF1aXogcG9kIGFuZCBtZXNzYWdlIGJveCB0ZXh0cy0tPg0KCQk8dWl0ZXh0IG5hbWU9IlFVSVpQT0RfUVVJWl9BVFRFTVBUIiB2YWx1ZT0i7YC07KaIIOyLnOuPhCDtmp/siJg6Ii8+DQoJCTx1aXRleHQgbmFtZT0iUVVJWlBPRF9RVUlaX0FUVEVNUFRfVkFMVUUiIHZhbHVlPSIlbi8ldCIvPg0KCQk8dWl0ZXh0IG5hbWU9IlFVSVpQT0RfUVVJWl9TQ09SRSIgdmFsdWU9IuuTneygkDoiLz4NCgkJPHVpdGV4dCBuYW1lPSJRVUlaUE9EX1FVSVpfUEFTU1NDT1JFIiB2YWx1ZT0i7Ya16rO8IOygkOyImDoiLz4NCgkJPHVpdGV4dCBuYW1lPSJRVUlaUE9EX1FVSVpfTUFYU0NPUkUiIHZhbHVlPSLstZzqs6Ag7KCQ7IiYOiIvPg0KCQk8dWl0ZXh0IG5hbWU9IlFVSVpQT0RfUVVFU0FUTVBUX1NUUiIgdmFsdWU9IuyLnOuPhCDtmp/siJg6ICVuLyV0Ii8+DQoJCTx1aXRleHQgbmFtZT0iUVVJWlBPRF9RVUVTVFlQRV9TVFIiIHZhbHVlPSLsnKDtmJU6ICVzIi8+DQoJCTx1aXRleHQgbmFtZT0iUVVJWlBPRF9RVUVTVFlQRV9HUkQiIHZhbHVlPSLsoJDsiJgg66ek6riw6riwIOyZhOujjCIvPg0KCQk8dWl0ZXh0IG5hbWU9IlFVSVpQT0RfUVVFU1RZUEVfU1ZZIiB2YWx1ZT0i7ISk66y4IOyhsOyCrCIvPg0KCQk8dWl0ZXh0IG5hbWU9IlFVSVpQT0RfUVVJWkFUTVBUX0lORiIgdmFsdWU9IuustO2VnCIvPg0KCQk8dWl0ZXh0IG5hbWU9IlFVSVpQT0RfUVVFU0FUTVBUX0lORiIgdmFsdWU9IuustO2VnCIvPg0KCQk8dWl0ZXh0IG5hbWU9IldBUk5JTkdNU0dfWUVTU1RSSU5HIiB2YWx1ZT0i7JiIIi8+DQoJCTx1aXRleHQgbmFtZT0iV0FSTklOR01TR19OT1NUUklORyIgdmFsdWU9IuyVhOuLiOyYpCIvPg0KCQk8dWl0ZXh0IG5hbWU9IldBUk5JTkdNU0dfVElUTEVTVFJJTkciIHZhbHVlPSLtgLTspogg64K067mE6rKM7J207IWYIOqyveqzoCIvPg0KCQk8dWl0ZXh0IG5hbWU9IldBUk5JTkdNU0dfTVNHU1RSSU5HIiB2YWx1ZT0i7J20IO2AtOymiOyXkOyEnCDsi5zrj4TtlZjsp4Ag7JWK7J2AIOyniOusuOydtCDsnojsirXri4jri6QuJiN4QTsmI3hBO+2AtOymiOulvCDsooXro4ztlZjroKTrqbQgW+yYiF3rpbwg7YG066at7ZWY6rOgLCDtgLTspojrpbwg6rOE7IaN7ZWY66Ck66m0IFvslYTri4jsmKRd66W8IO2BtOumre2VmOyLreyLnOyYpC4iLz4NCgkJPHVpdGV4dCBuYW1lPSJJTkZPUk1BVElPTl9IMjY0X0ZMQVNIUExBWUVSIiB2YWx1ZT0i7Iuc7Iqk7YWc7JeQIOyEpOy5mOuQmOyWtCDsnojripQg7ZiE7J6sIOuyhOyghOydmCBGbGFzaCBQbGF5ZXLripQg7J20IOu5hOuUlOyYpOulvCDsp4Dsm5DtlZjsp4Ag7JWK7Iq164uI64ukLiDstZzsi6AgRmxhc2ggUGxheWVy66W8IOuLpOyatOuhnOuTnO2VmOugpOuptCDruYTrlJTsmKQg7JiB7Jet7J2EIO2BtOumre2VmOyLreyLnOyYpC4iLz4NCgkJPCEtLSBzdWJzdGl0dXRpb246ICVwID09IHByZXNlbnRhdGlvbiB0aXRsZSAtLT4NCgkJPCEtLSBzdWJzdGl0dXRpb246ICVzID09IHNsaWRlIHRpdGxlIC0tPg0KCQk8IS0tIHN1YnN0aXR1dGlvbjogJW4gPT0gc2xpZGUgbnVtYmVyIC0tPg0KCQk8dWl0ZXh0IG5hbWU9IkJPT0tNQVJLIiB2YWx1ZT0iQWRvYmUgUHJlc2VudGVyIC0gJXAiLz4NCgkJPCEtLSBzdWJzdGl0dXRpb246ICVwID09IHByZXNlbnRhdGlvbiB0aXRsZSAtLT4NCgkJPCEtLSBzdWJzdGl0dXRpb246ICVzID09IHNsaWRlIHRpdGxlIC0tPg0KCQk8IS0tIHN1YnN0aXR1dGlvbjogJW4gPT0gc2xpZGUgbnVtYmVyIC0tPg0KCQk8dWl0ZXh0IG5hbWU9IkJPT0tNQVJLU0xJREUiIHZhbHVlPSJBZG9iZSBQcmVzZW50ZXIgLSAlcCAlcyIvPg0KCQk8dWl0ZXh0IG5hbWU9IlNIT1dTSURFQkFSIiB2YWx1ZT0i7LC47Jes7J6Q7JeQ6rKMIOyEuOuhnCDrp4nrjIAg67O07J206riwIi8+DQoJCTx1aXRleHQgbmFtZT0iTVVURSIgdmFsdWU9IuydjOyGjOqxsCIvPg0KCQk8dWl0ZXh0IG5hbWU9IkRPQ1dSQVBfVElUTEUiIHZhbHVlPSJQcmVzZW50ZXIg7YyM7J28IOyyqOu2gCIvPg0KCQk8dWl0ZXh0IG5hbWU9IkRPQ1dSQVBfTVNHIiB2YWx1ZT0i64K0IOy7tO2TqO2EsOyXkCDsoIDsnqUiLz4NCgkJPHVpdGV4dCBuYW1lPSJET0NXUkFQX1BST01QVCIgdmFsdWU9Iu2BtOumre2VmOyXrCDri6TsmrTroZzrk5wiLz4NCgk8L2xhbmd1YWdlPg0KCTxsYW5ndWFnZSBpZD0iZXMiPg0KCQk8IS0tIGZvcm1hdCBmb3IgdWlmb250IHZhbHVlIGlzICJmb250LHNpemUsaXNib2xkLGlzaXRhbGljLGlzc2hhZG93ZWQiIC0tPg0KCQk8dWlmb250IG5hbWU9IkZPTlRfUVVJWlpJTkciIHZhbHVlPSJWZXJkYW5hLDksZmFsc2UsZmFsc2UsZmFsc2UiLz4NCgkJPHVpZm9udCBuYW1lPSJGT05UX1NDUlVCU1RBVFVTIiB2YWx1ZT0iVmVyZGFuYSw5LHRydWUsZmFsc2UsdHJ1ZSIvPg0KCQk8dWlmb250IG5hbWU9IkZPTlRfU0NSVUJUSU1FIiB2YWx1ZT0iVmVyZGFuYSw5LGZhbHNlLGZhbHNlLHRydWUiLz4NCgkJPHVpZm9udCBuYW1lPSJGT05UX0VMQVBTRURUSU1FIiB2YWx1ZT0iVmVyZGFuYSw5LHRydWUsZmFsc2UsdHJ1ZSIvPg0KCQk8dWlmb250IG5hbWU9IkZPTlRfVVRJTFNNRU5VIiB2YWx1ZT0iVmVyZGFuYSw5LHRydWUsZmFsc2UsZmFsc2UiLz4NCgkJPHVpZm9udCBuYW1lPSJGT05UX1RBQlMiIHZhbHVlPSJWZXJkYW5hLDksdHJ1ZSxmYWxzZSx0cnVlIi8+DQoJCTx1aWZvbnQgbmFtZT0iRk9OVF9QUkVTRU5UQVRJT05OQU1FIiB2YWx1ZT0iVmVyZGFuYSwxNCxmYWxzZSxmYWxzZSx0cnVlIi8+DQoJCTx1aWZvbnQgbmFtZT0iRk9OVF9QUkVTRU5URVJOQU1FIiB2YWx1ZT0iVmVyZGFuYSwxMCx0cnVlLGZhbHNlLHRydWUiLz4NCgkJPHVpZm9udCBuYW1lPSJGT05UX1BSRVNFTlRFUlRJVExFIiB2YWx1ZT0iVmVyZGFuYSwxMCxmYWxzZSxmYWxzZSx0cnVlIi8+DQoJCTx1aWZvbnQgbmFtZT0iRk9OVF9CSU9CVE4iIHZhbHVlPSJWZXJkYW5hLDEwLGZhbHNlLGZhbHNlLHRydWUiLz4NCgkJPHVpZm9udCBuYW1lPSJGT05UX05PVEVTIiB2YWx1ZT0iVmVyZGFuYSwxMSxmYWxzZSxmYWxzZSxmYWxzZSIvPg0KCQk8dWlmb250IG5hbWU9IkZPTlRfT1VUTElORSIgdmFsdWU9IlZlcmRhbmEsMTEsZmFsc2UsZmFsc2UsdHJ1ZSIvPg0KCQk8dWlmb250IG5hbWU9IkZPTlRfU0VBUkNIIiB2YWx1ZT0iVmVyZGFuYSwxMSxmYWxzZSxmYWxzZSx0cnVlIi8+DQoJCTx1aWZvbnQgbmFtZT0iRk9OVF9USFVNQiIgdmFsdWU9IlZlcmRhbmEsOSxmYWxzZSxmYWxzZSx0cnVlIi8+DQoJCTx1aWZvbnQgbmFtZT0iRk9OVF9CSU9XSU4iIHZhbHVlPSJWZXJkYW5hLDExLGZhbHNlLGZhbHNlLGZhbHNlIi8+DQoJCTx1aWZvbnQgbmFtZT0iRk9OVF9MSVNUSEVBRElORyIgdmFsdWU9IlZlcmRhbmEsOSxmYWxzZSxmYWxzZSxmYWxzZSIvPg0KCQk8dWlmb250IG5hbWU9IkZPTlRfV0lOVElUTEUiIHZhbHVlPSJWZXJkYW5hLDksZmFsc2UsZmFsc2UsdHJ1ZSIvPg0KCQk8dWlmb250IG5hbWU9IkZPTlRfQVRUQUNITUVOVFMiIHZhbHVlPSJWZXJkYW5hLDExLGZhbHNlLGZhbHNlLHRydWUiLz4NCgkJPCEtLXF1aXogcG9kIGFuZCBtZXNzYWdlIGJveCB0ZXh0IGZvbnRzLS0+DQoJCTx1aWZvbnQgbmFtZT0iRk9OVF9NU0dCT1hfV0lOVElUTEUiIHZhbHVlPSJWZXJkYW5hLDExLHRydWUsZmFsc2UsdHJ1ZSIvPg0KCQk8dWlmb250IG5hbWU9IkZPTlRfTVNHQk9YX01TRyIgdmFsdWU9IlZlcmRhbmEsMTEsZmFsc2UsZmFsc2UsdHJ1ZSIvPg0KCQk8dWlmb250IG5hbWU9IkZPTlRfTVNHQk9YX09QVElPTlMiIHZhbHVlPSJWZXJkYW5hLDksdHJ1ZSxmYWxzZSx0cnVlIi8+DQoJCTx1aWZvbnQgbmFtZT0iRk9OVF9RVUlaUE9EX1FVSVpfVElUTEUiIHZhbHVlPSJWZXJkYW5hLDExLHRydWUsZmFsc2UsdHJ1ZSIvPg0KCQk8dWlmb250IG5hbWU9IkZPTlRfUVVJWlBPRF9RVUlaX0FUVEVNUFQiIHZhbHVlPSJWZXJkYW5hLDksZmFsc2UsZmFsc2UsdHJ1ZSIvPg0KCQk8dWlmb250IG5hbWU9IkZPTlRfUVVJWlBPRF9RVUlaX0FUVEVNUFRfVkFMVUUiIHZhbHVlPSJWZXJkYW5hLDksdHJ1ZSxmYWxzZSx0cnVlIi8+DQoJCTx1aWZvbnQgbmFtZT0iRk9OVF9RVUlaUE9EX1FVRVNUSU9OX1NDT1JFIiB2YWx1ZT0iVmVyZGFuYSw5LGZhbHNlLGZhbHNlLHRydWUiLz4NCgkJPHVpZm9udCBuYW1lPSJGT05UX1FVSVpQT0RfUVVFU1RJT05fU0NPUkVfVkFMVUUiIHZhbHVlPSJWZXJkYW5hLDksdHJ1ZSxmYWxzZSx0cnVlIi8+DQoJCTx1aWZvbnQgbmFtZT0iRk9OVF9RVUlaUE9EX1FVRVNUSU9OX0FUVEVNUFQiIHZhbHVlPSJWZXJkYW5hLDksZmFsc2UsZmFsc2UsdHJ1ZSIvPg0KCQk8dWlmb250IG5hbWU9IkZPTlRfUVVJWlBPRF9RVUVTVElPTl9BVFRFTVBUX1ZBTFVFIiB2YWx1ZT0iVmVyZGFuYSw5LHRydWUsZmFsc2UsdHJ1ZSIvPg0KCQk8dWlmb250IG5hbWU9IkZPTlRfUVVJWlBPRF9RVUVTVElPTl9UQUciIHZhbHVlPSJWZXJkYW5hLDExLHRydWUsZmFsc2UsdHJ1ZSIvPg0KCQk8dWlmb250IG5hbWU9IkZPTlRfUVVJWlBPRF9RVUlaX1FVRVNUSU9OX0NPVU5UIiB2YWx1ZT0iVmVyZGFuYSw5LGZhbHNlLGZhbHNlLHRydWUiLz4NCgkJPHVpZm9udCBuYW1lPSJGT05UX1FVSVpQT0RfUVVJWl9RVUVTVElPTl9DT1VOVF9WQUxVRSIgdmFsdWU9IlZlcmRhbmEsOSx0cnVlLGZhbHNlLHRydWUiLz4NCgkJPHVpZm9udCBuYW1lPSJGT05UX1FVSVpQT0RfUVVJWl9RVUVTVElPTl9BVFRFTVBURUQiIHZhbHVlPSJWZXJkYW5hLDksZmFsc2UsZmFsc2UsdHJ1ZSIvPg0KCQk8dWlmb250IG5hbWU9IkZPTlRfUVVJWlBPRF9RVUlaX1FVRVNUSU9OX0FUVEVNUFRFRF9WQUxVRSIgdmFsdWU9IlZlcmRhbmEsOSx0cnVlLGZhbHNlLHRydWUiLz4NCgkJPHVpZm9udCBuYW1lPSJGT05UX1FVSVpQT0RfUVVJWl9TQ09SRV9UQUciIHZhbHVlPSJWZXJkYW5hLDExLHRydWUsZmFsc2UsdHJ1ZSIvPg0KCQk8dWlmb250IG5hbWU9IkZPTlRfUVVJWlBPRF9RVUlaX1NDT1JFIiB2YWx1ZT0iVmVyZGFuYSw5LGZhbHNlLGZhbHNlLHRydWUiLz4NCgkJPHVpZm9udCBuYW1lPSJGT05UX1FVSVpQT0RfUVVJWl9TQ09SRV9WQUxVRSIgdmFsdWU9IlZlcmRhbmEsOSx0cnVlLGZhbHNlLHRydWUiLz4NCgkJPHVpZm9udCBuYW1lPSJGT05UX1FVSVpQT0RfUVVJWl9NQVhTQ09SRSIgdmFsdWU9IlZlcmRhbmEsOSxmYWxzZSxmYWxzZSx0cnVlIi8+DQoJCTx1aWZvbnQgbmFtZT0iRk9OVF9RVUlaUE9EX1FVSVpfTUFYU0NPUkVfVkFMVUUiIHZhbHVlPSJWZXJkYW5hLDksdHJ1ZSxmYWxzZSx0cnVlIi8+DQoJCTx1aWZvbnQgbmFtZT0iRk9OVF9RVUlaUE9EX1FVSVpfUEFTU1NDT1JFIiB2YWx1ZT0iVmVyZGFuYSw5LGZhbHNlLGZhbHNlLHRydWUiLz4NCgkJPHVpZm9udCBuYW1lPSJGT05UX1FVSVpQT0RfUVVJWl9QQVNTU0NPUkVfVkFMVUUiIHZhbHVlPSJWZXJkYW5hLDksdHJ1ZSxmYWxzZSx0cnVlIi8+DQoJCTwhLS0gdWl0ZXh0IC0tPg0KCQk8IS0tIHN1YnN0aXR1dGlvbjogJW4gPT0gc2xpZGUgbnVtYmVyIC0tPg0KCQk8dWl0ZXh0IG5hbWU9IlVOTkFNRURTTElERVRJVExFIiB2YWx1ZT0iRGlhcG9zaXRpdmEgJW4iLz4NCgkJPCEtLSBzdWJzdGl0dXRpb246ICVuID09IHNsaWRlIG51bWJlciAtLT4NCgkJPCEtLSBzdWJzdGl0dXRpb246ICV0ID09IHRvdGFsIHNsaWRlIGNvdW50IC0tPg0KCQk8dWl0ZXh0IG5hbWU9IlNDUlVCQkFSU1RBVFVTX1NMSURFSU5GTyIgdmFsdWU9IkRpYXBvc2l0aXZhICVuIC8gJXQgfCAiLz4NCgkJPHVpdGV4dCBuYW1lPSJTQ1JVQkJBUlNUQVRVU19TVE9QUEVEIiB2YWx1ZT0iRGV0ZW5pZGEiLz4NCgkJPHVpdGV4dCBuYW1lPSJTQ1JVQkJBUlNUQVRVU19QTEFZSU5HIiB2YWx1ZT0iUmVwcm9kdWNpZW5kbyIvPg0KCQk8dWl0ZXh0IG5hbWU9IlNDUlVCQkFSU1RBVFVTX05PQVVESU8iIHZhbHVlPSJTaW4gc29uaWRvIi8+DQoJCTx1aXRleHQgbmFtZT0iU0NSVUJCQVJTVEFUVVNfVklEUExBWUlORyIgdmFsdWU9IlbDrWRlbyBlbiByZXByb2QuIi8+DQoJCTx1aXRleHQgbmFtZT0iU0NSVUJCQVJTVEFUVVNfTE9BRElORyIgdmFsdWU9IkNhcmdhbmRvIi8+DQoJCTx1aXRleHQgbmFtZT0iU0NSVUJCQVJTVEFUVVNfQlVGRkVSSU5HIiB2YWx1ZT0iQWxtYWNlbmFuZG8gZW4gYsO6ZmVyIi8+DQoJCTx1aXRleHQgbmFtZT0iU0NSVUJCQVJTVEFUVVNfUVVFU1RJT04iIHZhbHVlPSJDb250ZXN0YXIgcHJlZ3VudGEiLz4NCgkJPHVpdGV4dCBuYW1lPSJTQ1JVQkJBUlNUQVRVU19SRVZJRVdRVUlaIiB2YWx1ZT0iUmV2aXNhbmRvIHBydWViYSIvPg0KCQk8IS0tIHN1YnN0aXR1dGlvbjogJW0gPT0gbWludXRlcyByZW1haW5pbmcgLS0+DQoJCTwhLS0gc3Vic3RpdHV0aW9uOiAlcyA9PSBzZWNvbmRzIHJlbWFpbmluZyAtLT4NCgkJPHVpdGV4dCBuYW1lPSJFTEFQU0VEIiB2YWx1ZT0iJW0gbWludXRvcyAlcyBzZWd1bmRvcyByZXN0YW50ZXMiLz4NCgkJPHVpdGV4dCBuYW1lPSJOT1RGT1VORCIgdmFsdWU9Ik5vIHNlIGhhIGVuY29udHJhZG8gbmFkYSIvPg0KCQk8dWl0ZXh0IG5hbWU9IkFUVEFDSE1FTlRTIiB2YWx1ZT0iQXJjaGl2b3MgYWRqdW50b3MiLz4NCgkJPCEtLSBzdWJzdGl0dXRpb246ICVwID09IGN1cnJlbnQgc3BlYWtlcidzIHRpdGxlIC0tPg0KCQk8dWl0ZXh0IG5hbWU9IkJJT1dJTl9USVRMRSIgdmFsdWU9IkJpb2dyYWbDrWE6ICVwIi8+DQoJCTx1aXRleHQgbmFtZT0iQklPQlROX1RJVExFIiB2YWx1ZT0iQmlvZ3JhZsOtYSIvPg0KCQk8dWl0ZXh0IG5hbWU9IkRJVklERVJCVE5fVElUTEUiIHZhbHVlPSJ8Ii8+DQoJCTx1aXRleHQgbmFtZT0iQ09OVEFDVEJUTl9USVRMRSIgdmFsdWU9IkNvbnRhY3RvIi8+DQoJCTx1aXRleHQgbmFtZT0iVEFCX1FVSVoiIHZhbHVlPSJQcnVlYmEiLz4NCgkJPHVpdGV4dCBuYW1lPSJUQUJfT1VUTElORSIgdmFsdWU9IkNvbnRvcm5vIi8+DQoJCTx1aXRleHQgbmFtZT0iVEFCX1RIVU1CIiB2YWx1ZT0iTWluaWF0LiIvPg0KCQk8dWl0ZXh0IG5hbWU9IlRBQl9OT1RFUyIgdmFsdWU9Ik5vdGFzIi8+DQoJCTx1aXRleHQgbmFtZT0iVEFCX1NFQVJDSCIgdmFsdWU9IkJ1c2NhciIvPg0KCQk8dWl0ZXh0IG5hbWU9IlNMSURFX0hFQURJTkciIHZhbHVlPSJUw610dWxvIGRlIGRpYXBvc2l0aXZhIi8+DQoJCTx1aXRleHQgbmFtZT0iRFVSQVRJT05fSEVBRElORyIgdmFsdWU9IkR1cmFjLiIvPg0KCQk8dWl0ZXh0IG5hbWU9IlNFQVJDSF9IRUFESU5HIiB2YWx1ZT0iQnVzY2FyIHRleHRvOiIvPg0KCQk8dWl0ZXh0IG5hbWU9IlRIVU1CX0hFQURJTkciIHZhbHVlPSJEaWFwb3NpdGl2YSIvPg0KCQk8dWl0ZXh0IG5hbWU9IlRIVU1CX0lORk8iIHZhbHVlPSJEdXIuL1TDrXQuIGRpYXAuIi8+DQoJCTx1aXRleHQgbmFtZT0iQVRUQUNITkFNRV9IRUFESU5HIiB2YWx1ZT0iTm9tYnJlIGRlIGFyY2hpdm8iLz4NCgkJPHVpdGV4dCBuYW1lPSJBVFRBQ0hTSVpFX0hFQURJTkciIHZhbHVlPSJUYW1hw7FvIi8+DQoJCTx1aXRleHQgbmFtZT0iU0xJREVfTk9URVMiIHZhbHVlPSJOb3RhcyBkZSBkaWFwb3NpdGl2YSIvPg0KCQk8IS0tcXVpeiBwb2QgYW5kIG1lc3NhZ2UgYm94IHRleHRzLS0+DQoJCTx1aXRleHQgbmFtZT0iUVVJWlBPRF9RVUlaX0FUVEVNUFQiIHZhbHVlPSJJbnRlbnRvIGRlIHBydWViYToiLz4NCgkJPHVpdGV4dCBuYW1lPSJRVUlaUE9EX1FVSVpfQVRURU1QVF9WQUxVRSIgdmFsdWU9IiVuIGRlICV0Ii8+DQoJCTx1aXRleHQgbmFtZT0iUVVJWlBPRF9RVUlaX1NDT1JFIiB2YWx1ZT0iUHVudHVhY2nDs246Ii8+DQoJCTx1aXRleHQgbmFtZT0iUVVJWlBPRF9RVUlaX1BBU1NTQ09SRSIgdmFsdWU9IlB1bnR1YWNpw7NuIHBhcmEgYXByb2JhcjoiLz4NCgkJPHVpdGV4dCBuYW1lPSJRVUlaUE9EX1FVSVpfTUFYU0NPUkUiIHZhbHVlPSJQdW50dWFjacOzbiBtw6F4aW1hOiIvPg0KCQk8dWl0ZXh0IG5hbWU9IlFVSVpQT0RfUVVFU0FUTVBUX1NUUiIgdmFsdWU9IkludGVudG9zOiAlbiBkZSAldCIvPg0KCQk8dWl0ZXh0IG5hbWU9IlFVSVpQT0RfUVVFU1RZUEVfU1RSIiB2YWx1ZT0iVGlwbzogJXMiLz4NCgkJPHVpdGV4dCBuYW1lPSJRVUlaUE9EX1FVRVNUWVBFX0dSRCIgdmFsdWU9IkNvbiBwdW50dWFjacOzbiIvPg0KCQk8dWl0ZXh0IG5hbWU9IlFVSVpQT0RfUVVFU1RZUEVfU1ZZIiB2YWx1ZT0iRW5jdWVzdGEiLz4NCgkJPHVpdGV4dCBuYW1lPSJRVUlaUE9EX1FVSVpBVE1QVF9JTkYiIHZhbHVlPSJJbmZpbml0byIvPg0KCQk8dWl0ZXh0IG5hbWU9IlFVSVpQT0RfUVVFU0FUTVBUX0lORiIgdmFsdWU9IkluZmluaXRvIi8+DQoJCTx1aXRleHQgbmFtZT0iV0FSTklOR01TR19ZRVNTVFJJTkciIHZhbHVlPSJTw60iLz4NCgkJPHVpdGV4dCBuYW1lPSJXQVJOSU5HTVNHX05PU1RSSU5HIiB2YWx1ZT0iTm8iLz4NCgkJPHVpdGV4dCBuYW1lPSJXQVJOSU5HTVNHX1RJVExFU1RSSU5HIiB2YWx1ZT0iQXZpc28gZGUgbmF2ZWdhY2nDs24gZGUgcHJ1ZWJhIi8+DQoJCTx1aXRleHQgbmFtZT0iV0FSTklOR01TR19NU0dTVFJJTkciIHZhbHVlPSJIYXkgcHJlZ3VudGFzIHNpbiBpbnRlbnRvcyBlbiBlc3RhIHBydWViYS4mI3hBOyYjeEE7UGFyYSBzYWxpciBkZSBsYSBwcnVlYmEsIGhhZ2EgY2xpYyBlbiBTw60uIFBhcmEgY29udGludWFyLCBoYWdhIGNsaWMgZW4gTm8uIi8+DQoJCTx1aXRleHQgbmFtZT0iSU5GT1JNQVRJT05fSDI2NF9GTEFTSFBMQVlFUiIgdmFsdWU9IkxhIHZlcnNpw7NuIGFjdHVhbCBkZSBGbGFzaCBQbGF5ZXIgaW5zdGFsYWRhIGVuIGVsIG9yZGVuYWRvciBubyBlcyBjb21wYXRpYmxlIGNvbiBlc3RlIHbDrWRlby4gSGFnYSBjbGljIGVuIGVsIMOhcmVhIGRlIHbDrWRlbyBwYXJhIGRlc2NhcmdhciBsYSDDumx0aW1hIHZlcnNpw7NuIGRlIEZsYXNoIFBsYXllci4iLz4NCgkJPCEtLSBzdWJzdGl0dXRpb246ICVwID09IHByZXNlbnRhdGlvbiB0aXRsZSAtLT4NCgkJPCEtLSBzdWJzdGl0dXRpb246ICVzID09IHNsaWRlIHRpdGxlIC0tPg0KCQk8IS0tIHN1YnN0aXR1dGlvbjogJW4gPT0gc2xpZGUgbnVtYmVyIC0tPg0KCQk8dWl0ZXh0IG5hbWU9IkJPT0tNQVJLIiB2YWx1ZT0iQWRvYmUgUHJlc2VudGVyOiAlcCIvPg0KCQk8IS0tIHN1YnN0aXR1dGlvbjogJXAgPT0gcHJlc2VudGF0aW9uIHRpdGxlIC0tPg0KCQk8IS0tIHN1YnN0aXR1dGlvbjogJXMgPT0gc2xpZGUgdGl0bGUgLS0+DQoJCTwhLS0gc3Vic3RpdHV0aW9uOiAlbiA9PSBzbGlkZSBudW1iZXIgLS0+DQoJCTx1aXRleHQgbmFtZT0iQk9PS01BUktTTElERSIgdmFsdWU9IkFkb2JlIFByZXNlbnRlcjogJXAgJXMiLz4NCgkJPHVpdGV4dCBuYW1lPSJTSE9XU0lERUJBUiIgdmFsdWU9Ik1vc3RyYXIgYmFycmEgbGF0ZXJhbCBhIGxvcyBwYXJ0aWNpcGFudGVzIi8+DQoJCTx1aXRleHQgbmFtZT0iTVVURSIgdmFsdWU9IlNpbGVuY2lhciIvPg0KCQk8dWl0ZXh0IG5hbWU9IkRPQ1dSQVBfVElUTEUiIHZhbHVlPSJBcmNoaXZvIGFkanVudG8gZGUgUHJlc2VudGVyIi8+DQoJCTx1aXRleHQgbmFtZT0iRE9DV1JBUF9NU0ciIHZhbHVlPSJHdWFyZGFyIGVuIE1pIFBDIi8+DQoJCTx1aXRleHQgbmFtZT0iRE9DV1JBUF9QUk9NUFQiIHZhbHVlPSJIYWdhIGNsaWMgZW4gRGVzY2FyZ2FyIi8+DQoJPC9sYW5ndWFnZT4NCgk8bGFuZ3VhZ2UgaWQ9InB0Ij4NCgkJPCEtLSBmb3JtYXQgZm9yIHVpZm9udCB2YWx1ZSBpcyAiZm9udCxzaXplLGlzYm9sZCxpc2l0YWxpYyxpc3NoYWRvd2VkIiAtLT4NCgkJPHVpZm9udCBuYW1lPSJGT05UX1FVSVpaSU5HIiB2YWx1ZT0iVmVyZGFuYSw5LGZhbHNlLGZhbHNlLGZhbHNlIi8+DQoJCTx1aWZvbnQgbmFtZT0iRk9OVF9TQ1JVQlNUQVRVUyIgdmFsdWU9IlZlcmRhbmEsOSx0cnVlLGZhbHNlLHRydWUiLz4NCgkJPHVpZm9udCBuYW1lPSJGT05UX1NDUlVCVElNRSIgdmFsdWU9IlZlcmRhbmEsOSxmYWxzZSxmYWxzZSx0cnVlIi8+DQoJCTx1aWZvbnQgbmFtZT0iRk9OVF9FTEFQU0VEVElNRSIgdmFsdWU9IlZlcmRhbmEsOSx0cnVlLGZhbHNlLHRydWUiLz4NCgkJPHVpZm9udCBuYW1lPSJGT05UX1VUSUxTTUVOVSIgdmFsdWU9IlZlcmRhbmEsOSx0cnVlLGZhbHNlLGZhbHNlIi8+DQoJCTx1aWZvbnQgbmFtZT0iRk9OVF9UQUJTIiB2YWx1ZT0iVmVyZGFuYSw5LHRydWUsZmFsc2UsdHJ1ZSIvPg0KCQk8dWlmb250IG5hbWU9IkZPTlRfUFJFU0VOVEFUSU9OTkFNRSIgdmFsdWU9IlZlcmRhbmEsMTQsZmFsc2UsZmFsc2UsdHJ1ZSIvPg0KCQk8dWlmb250IG5hbWU9IkZPTlRfUFJFU0VOVEVSTkFNRSIgdmFsdWU9IlZlcmRhbmEsMTAsdHJ1ZSxmYWxzZSx0cnVlIi8+DQoJCTx1aWZvbnQgbmFtZT0iRk9OVF9QUkVTRU5URVJUSVRMRSIgdmFsdWU9IlZlcmRhbmEsMTAsZmFsc2UsZmFsc2UsdHJ1ZSIvPg0KCQk8dWlmb250IG5hbWU9IkZPTlRfQklPQlROIiB2YWx1ZT0iVmVyZGFuYSwxMCxmYWxzZSxmYWxzZSx0cnVlIi8+DQoJCTx1aWZvbnQgbmFtZT0iRk9OVF9OT1RFUyIgdmFsdWU9IlZlcmRhbmEsMTEsZmFsc2UsZmFsc2UsZmFsc2UiLz4NCgkJPHVpZm9udCBuYW1lPSJGT05UX09VVExJTkUiIHZhbHVlPSJWZXJkYW5hLDExLGZhbHNlLGZhbHNlLHRydWUiLz4NCgkJPHVpZm9udCBuYW1lPSJGT05UX1NFQVJDSCIgdmFsdWU9IlZlcmRhbmEsMTEsZmFsc2UsZmFsc2UsdHJ1ZSIvPg0KCQk8dWlmb250IG5hbWU9IkZPTlRfVEhVTUIiIHZhbHVlPSJWZXJkYW5hLDksZmFsc2UsZmFsc2UsdHJ1ZSIvPg0KCQk8dWlmb250IG5hbWU9IkZPTlRfQklPV0lOIiB2YWx1ZT0iVmVyZGFuYSwxMSxmYWxzZSxmYWxzZSxmYWxzZSIvPg0KCQk8dWlmb250IG5hbWU9IkZPTlRfTElTVEhFQURJTkciIHZhbHVlPSJWZXJkYW5hLDksZmFsc2UsZmFsc2UsZmFsc2UiLz4NCgkJPHVpZm9udCBuYW1lPSJGT05UX1dJTlRJVExFIiB2YWx1ZT0iVmVyZGFuYSw5LGZhbHNlLGZhbHNlLHRydWUiLz4NCgkJPHVpZm9udCBuYW1lPSJGT05UX0FUVEFDSE1FTlRTIiB2YWx1ZT0iVmVyZGFuYSwxMSxmYWxzZSxmYWxzZSx0cnVlIi8+DQoJCTwhLS1xdWl6IHBvZCBhbmQgbWVzc2FnZSBib3ggdGV4dCBmb250cy0tPg0KCQk8dWlmb250IG5hbWU9IkZPTlRfTVNHQk9YX1dJTlRJVExFIiB2YWx1ZT0iVmVyZGFuYSwxMSx0cnVlLGZhbHNlLHRydWUiLz4NCgkJPHVpZm9udCBuYW1lPSJGT05UX01TR0JPWF9NU0ciIHZhbHVlPSJWZXJkYW5hLDExLGZhbHNlLGZhbHNlLHRydWUiLz4NCgkJPHVpZm9udCBuYW1lPSJGT05UX01TR0JPWF9PUFRJT05TIiB2YWx1ZT0iVmVyZGFuYSw5LHRydWUsZmFsc2UsdHJ1ZSIvPg0KCQk8dWlmb250IG5hbWU9IkZPTlRfUVVJWlBPRF9RVUlaX1RJVExFIiB2YWx1ZT0iVmVyZGFuYSwxMSx0cnVlLGZhbHNlLHRydWUiLz4NCgkJPHVpZm9udCBuYW1lPSJGT05UX1FVSVpQT0RfUVVJWl9BVFRFTVBUIiB2YWx1ZT0iVmVyZGFuYSw5LGZhbHNlLGZhbHNlLHRydWUiLz4NCgkJPHVpZm9udCBuYW1lPSJGT05UX1FVSVpQT0RfUVVJWl9BVFRFTVBUX1ZBTFVFIiB2YWx1ZT0iVmVyZGFuYSw5LHRydWUsZmFsc2UsdHJ1ZSIvPg0KCQk8dWlmb250IG5hbWU9IkZPTlRfUVVJWlBPRF9RVUVTVElPTl9TQ09SRSIgdmFsdWU9IlZlcmRhbmEsOSxmYWxzZSxmYWxzZSx0cnVlIi8+DQoJCTx1aWZvbnQgbmFtZT0iRk9OVF9RVUlaUE9EX1FVRVNUSU9OX1NDT1JFX1ZBTFVFIiB2YWx1ZT0iVmVyZGFuYSw5LHRydWUsZmFsc2UsdHJ1ZSIvPg0KCQk8dWlmb250IG5hbWU9IkZPTlRfUVVJWlBPRF9RVUVTVElPTl9BVFRFTVBUIiB2YWx1ZT0iVmVyZGFuYSw5LGZhbHNlLGZhbHNlLHRydWUiLz4NCgkJPHVpZm9udCBuYW1lPSJGT05UX1FVSVpQT0RfUVVFU1RJT05fQVRURU1QVF9WQUxVRSIgdmFsdWU9IlZlcmRhbmEsOSx0cnVlLGZhbHNlLHRydWUiLz4NCgkJPHVpZm9udCBuYW1lPSJGT05UX1FVSVpQT0RfUVVFU1RJT05fVEFHIiB2YWx1ZT0iVmVyZGFuYSwxMSx0cnVlLGZhbHNlLHRydWUiLz4NCgkJPHVpZm9udCBuYW1lPSJGT05UX1FVSVpQT0RfUVVJWl9RVUVTVElPTl9DT1VOVCIgdmFsdWU9IlZlcmRhbmEsOSxmYWxzZSxmYWxzZSx0cnVlIi8+DQoJCTx1aWZvbnQgbmFtZT0iRk9OVF9RVUlaUE9EX1FVSVpfUVVFU1RJT05fQ09VTlRfVkFMVUUiIHZhbHVlPSJWZXJkYW5hLDksdHJ1ZSxmYWxzZSx0cnVlIi8+DQoJCTx1aWZvbnQgbmFtZT0iRk9OVF9RVUlaUE9EX1FVSVpfUVVFU1RJT05fQVRURU1QVEVEIiB2YWx1ZT0iVmVyZGFuYSw5LGZhbHNlLGZhbHNlLHRydWUiLz4NCgkJPHVpZm9udCBuYW1lPSJGT05UX1FVSVpQT0RfUVVJWl9RVUVTVElPTl9BVFRFTVBURURfVkFMVUUiIHZhbHVlPSJWZXJkYW5hLDksdHJ1ZSxmYWxzZSx0cnVlIi8+DQoJCTx1aWZvbnQgbmFtZT0iRk9OVF9RVUlaUE9EX1FVSVpfU0NPUkVfVEFHIiB2YWx1ZT0iVmVyZGFuYSwxMSx0cnVlLGZhbHNlLHRydWUiLz4NCgkJPHVpZm9udCBuYW1lPSJGT05UX1FVSVpQT0RfUVVJWl9TQ09SRSIgdmFsdWU9IlZlcmRhbmEsOSxmYWxzZSxmYWxzZSx0cnVlIi8+DQoJCTx1aWZvbnQgbmFtZT0iRk9OVF9RVUlaUE9EX1FVSVpfU0NPUkVfVkFMVUUiIHZhbHVlPSJWZXJkYW5hLDksdHJ1ZSxmYWxzZSx0cnVlIi8+DQoJCTx1aWZvbnQgbmFtZT0iRk9OVF9RVUlaUE9EX1FVSVpfTUFYU0NPUkUiIHZhbHVlPSJWZXJkYW5hLDksZmFsc2UsZmFsc2UsdHJ1ZSIvPg0KCQk8dWlmb250IG5hbWU9IkZPTlRfUVVJWlBPRF9RVUlaX01BWFNDT1JFX1ZBTFVFIiB2YWx1ZT0iVmVyZGFuYSw5LHRydWUsZmFsc2UsdHJ1ZSIvPg0KCQk8dWlmb250IG5hbWU9IkZPTlRfUVVJWlBPRF9RVUlaX1BBU1NTQ09SRSIgdmFsdWU9IlZlcmRhbmEsOSxmYWxzZSxmYWxzZSx0cnVlIi8+DQoJCTx1aWZvbnQgbmFtZT0iRk9OVF9RVUlaUE9EX1FVSVpfUEFTU1NDT1JFX1ZBTFVFIiB2YWx1ZT0iVmVyZGFuYSw5LHRydWUsZmFsc2UsdHJ1ZSIvPg0KCQk8IS0tIHVpdGV4dCAtLT4NCgkJPCEtLSBzdWJzdGl0dXRpb246ICVuID09IHNsaWRlIG51bWJlciAtLT4NCgkJPHVpdGV4dCBuYW1lPSJVTk5BTUVEU0xJREVUSVRMRSIgdmFsdWU9IlNsaWRlICVuIi8+DQoJCTwhLS0gc3Vic3RpdHV0aW9uOiAlbiA9PSBzbGlkZSBudW1iZXIgLS0+DQoJCTwhLS0gc3Vic3RpdHV0aW9uOiAldCA9PSB0b3RhbCBzbGlkZSBjb3VudCAtLT4NCgkJPHVpdGV4dCBuYW1lPSJTQ1JVQkJBUlNUQVRVU19TTElERUlORk8iIHZhbHVlPSJTbGlkZSAlbiAvICV0IHwgIi8+DQoJCTx1aXRleHQgbmFtZT0iU0NSVUJCQVJTVEFUVVNfU1RPUFBFRCIgdmFsdWU9IlBhcmFkbyIvPg0KCQk8dWl0ZXh0IG5hbWU9IlNDUlVCQkFSU1RBVFVTX1BMQVlJTkciIHZhbHVlPSJSZXByb2R1emluZG8iLz4NCgkJPHVpdGV4dCBuYW1lPSJTQ1JVQkJBUlNUQVRVU19OT0FVRElPIiB2YWx1ZT0iU2VtIMOhdWRpbyIvPg0KCQk8dWl0ZXh0IG5hbWU9IlNDUlVCQkFSU1RBVFVTX1ZJRFBMQVlJTkciIHZhbHVlPSJWw61kZW8gZW0gcmVwcm9kdcOnw6NvIi8+DQoJCTx1aXRleHQgbmFtZT0iU0NSVUJCQVJTVEFUVVNfTE9BRElORyIgdmFsdWU9IkNhcnJlZ2FuZG8iLz4NCgkJPHVpdGV4dCBuYW1lPSJTQ1JVQkJBUlNUQVRVU19CVUZGRVJJTkciIHZhbHVlPSJBcm1hemVuYW5kbyBlbSBidWZmZXIiLz4NCgkJPHVpdGV4dCBuYW1lPSJTQ1JVQkJBUlNUQVRVU19RVUVTVElPTiIgdmFsdWU9IlJlc3BvbmRlciBwZXJndW50YSIvPg0KCQk8dWl0ZXh0IG5hbWU9IlNDUlVCQkFSU1RBVFVTX1JFVklFV1FVSVoiIHZhbHVlPSJSZXZpc2FuZG8gcXVlc3Rpb27DoXJpbyIvPg0KCQk8IS0tIHN1YnN0aXR1dGlvbjogJW0gPT0gbWludXRlcyByZW1haW5pbmcgLS0+DQoJCTwhLS0gc3Vic3RpdHV0aW9uOiAlcyA9PSBzZWNvbmRzIHJlbWFpbmluZyAtLT4NCgkJPHVpdGV4dCBuYW1lPSJFTEFQU0VEIiB2YWx1ZT0iJW0gbWludXRvcyAlcyBzZWd1bmRvcyByZXN0YW50ZXMiLz4NCgkJPHVpdGV4dCBuYW1lPSJOT1RGT1VORCIgdmFsdWU9Ik5hZGEgZW5jb250cmFkbyIvPg0KCQk8dWl0ZXh0IG5hbWU9IkFUVEFDSE1FTlRTIiB2YWx1ZT0iQW5leG9zIi8+DQoJCTwhLS0gc3Vic3RpdHV0aW9uOiAlcCA9PSBjdXJyZW50IHNwZWFrZXIncyB0aXRsZSAtLT4NCgkJPHVpdGV4dCBuYW1lPSJCSU9XSU5fVElUTEUiIHZhbHVlPSJCaW86ICVwIi8+DQoJCTx1aXRleHQgbmFtZT0iQklPQlROX1RJVExFIiB2YWx1ZT0iQmlvIi8+DQoJCTx1aXRleHQgbmFtZT0iRElWSURFUkJUTl9USVRMRSIgdmFsdWU9InwiLz4NCgkJPHVpdGV4dCBuYW1lPSJDT05UQUNUQlROX1RJVExFIiB2YWx1ZT0iQ29udGF0byIvPg0KCQk8dWl0ZXh0IG5hbWU9IlRBQl9RVUlaIiB2YWx1ZT0iUXVlc3QuIi8+DQoJCTx1aXRleHQgbmFtZT0iVEFCX09VVExJTkUiIHZhbHVlPSJFc3F1ZW1hIi8+DQoJCTx1aXRleHQgbmFtZT0iVEFCX1RIVU1CIiB2YWx1ZT0iTWluaSIvPg0KCQk8dWl0ZXh0IG5hbWU9IlRBQl9OT1RFUyIgdmFsdWU9Ik5vdGFzIi8+DQoJCTx1aXRleHQgbmFtZT0iVEFCX1NFQVJDSCIgdmFsdWU9IkJ1c2NhIi8+DQoJCTx1aXRleHQgbmFtZT0iU0xJREVfSEVBRElORyIgdmFsdWU9IlTDrXR1bG8gZG8gc2xpZGUiLz4NCgkJPHVpdGV4dCBuYW1lPSJEVVJBVElPTl9IRUFESU5HIiB2YWx1ZT0iRHVyYcOnw6NvIi8+DQoJCTx1aXRleHQgbmFtZT0iU0VBUkNIX0hFQURJTkciIHZhbHVlPSJQcm9jdXJhciB0ZXh0bzoiLz4NCgkJPHVpdGV4dCBuYW1lPSJUSFVNQl9IRUFESU5HIiB2YWx1ZT0iU2xpZGUiLz4NCgkJPHVpdGV4dCBuYW1lPSJUSFVNQl9JTkZPIiB2YWx1ZT0iVMOtdHVsby9EdXJhw6fDo28gZG8gc2xpZGUiLz4NCgkJPHVpdGV4dCBuYW1lPSJBVFRBQ0hOQU1FX0hFQURJTkciIHZhbHVlPSJOb21lIGRvIGFycXVpdm8iLz4NCgkJPHVpdGV4dCBuYW1lPSJBVFRBQ0hTSVpFX0hFQURJTkciIHZhbHVlPSJUYW1hbmhvIi8+DQoJCTx1aXRleHQgbmFtZT0iU0xJREVfTk9URVMiIHZhbHVlPSJBbm90YcOnw7VlcyBkbyBzbGlkZSIvPg0KCQk8IS0tcXVpeiBwb2QgYW5kIG1lc3NhZ2UgYm94IHRleHRzLS0+DQoJCTx1aXRleHQgbmFtZT0iUVVJWlBPRF9RVUlaX0FUVEVNUFQiIHZhbHVlPSJUZW50YXRpdmEgbm8gcXVlc3Rpb27DoXJpbzoiLz4NCgkJPHVpdGV4dCBuYW1lPSJRVUlaUE9EX1FVSVpfQVRURU1QVF9WQUxVRSIgdmFsdWU9IiVuIGRlICV0Ii8+DQoJCTx1aXRleHQgbmFtZT0iUVVJWlBPRF9RVUlaX1NDT1JFIiB2YWx1ZT0iUG9udHVhw6fDo286Ii8+DQoJCTx1aXRleHQgbmFtZT0iUVVJWlBPRF9RVUlaX1BBU1NTQ09SRSIgdmFsdWU9IlBvbnR1YcOnw6NvIGRlIGFwcm92YcOnw6NvOiIvPg0KCQk8dWl0ZXh0IG5hbWU9IlFVSVpQT0RfUVVJWl9NQVhTQ09SRSIgdmFsdWU9IlBvbnR1YcOnw6NvIG3DoXhpbWE6Ii8+DQoJCTx1aXRleHQgbmFtZT0iUVVJWlBPRF9RVUVTQVRNUFRfU1RSIiB2YWx1ZT0iVGVudGF0aXZhOiAlbiBkZSAldCIvPg0KCQk8dWl0ZXh0IG5hbWU9IlFVSVpQT0RfUVVFU1RZUEVfU1RSIiB2YWx1ZT0iVGlwbzogJXMiLz4NCgkJPHVpdGV4dCBuYW1lPSJRVUlaUE9EX1FVRVNUWVBFX0dSRCIgdmFsdWU9IkNsYXNzaWZpY2F0w7NyaWEiLz4NCgkJPHVpdGV4dCBuYW1lPSJRVUlaUE9EX1FVRVNUWVBFX1NWWSIgdmFsdWU9IlBlc3F1aXNhIi8+DQoJCTx1aXRleHQgbmFtZT0iUVVJWlBPRF9RVUlaQVRNUFRfSU5GIiB2YWx1ZT0iSW5maW5pdG8iLz4NCgkJPHVpdGV4dCBuYW1lPSJRVUlaUE9EX1FVRVNBVE1QVF9JTkYiIHZhbHVlPSJJbmZpbml0byIvPg0KCQk8dWl0ZXh0IG5hbWU9IldBUk5JTkdNU0dfWUVTU1RSSU5HIiB2YWx1ZT0iU2ltIi8+DQoJCTx1aXRleHQgbmFtZT0iV0FSTklOR01TR19OT1NUUklORyIgdmFsdWU9Ik7Do28iLz4NCgkJPHVpdGV4dCBuYW1lPSJXQVJOSU5HTVNHX1RJVExFU1RSSU5HIiB2YWx1ZT0iQWxlcnRhIGRlIG5hdmVnYcOnw6NvIGRvIHF1ZXN0aW9uw6FyaW8iLz4NCgkJPHVpdGV4dCBuYW1lPSJXQVJOSU5HTVNHX01TR1NUUklORyIgdmFsdWU9IkV4aXN0ZW0gcGVyZ3VudGFzIHF1ZSBuw6NvIGZvcmFtIHJlc3BvbmRpZGFzIG5lc3RlIHF1ZXN0aW9uw6FyaW8uJiN4QTsmI3hBO0NsaXF1ZSBlbSBTaW0gcGFyYSBzYWlyIGRvIHF1ZXN0aW9uw6FyaW8gb3UgZW0gTsOjbyBzZSBxdWlzZXIgY29udGludWFyLiIvPg0KCQk8dWl0ZXh0IG5hbWU9IklORk9STUFUSU9OX0gyNjRfRkxBU0hQTEFZRVIiIHZhbHVlPSJBIHZlcnPDo28gYXR1YWwgZG8gRmxhc2ggUGxheWVyIGluc3RhbGFkYSBubyBjb21wdXRhZG9yIG7Do28gb2ZlcmVjZSBzdXBvcnRlIGEgZXNzZSB2w61kZW8uIENsaXF1ZSBuYSDDoXJlYSBkbyB2w61kZW8gcGFyYSBiYWl4YXIgYSB2ZXJzw6NvIG1haXMgcmVjZW50ZSBkbyBGbGFzaCBQbGF5ZXIuIi8+DQoJCTwhLS0gc3Vic3RpdHV0aW9uOiAlcCA9PSBwcmVzZW50YXRpb24gdGl0bGUgLS0+DQoJCTwhLS0gc3Vic3RpdHV0aW9uOiAlcyA9PSBzbGlkZSB0aXRsZSAtLT4NCgkJPCEtLSBzdWJzdGl0dXRpb246ICVuID09IHNsaWRlIG51bWJlciAtLT4NCgkJPHVpdGV4dCBuYW1lPSJCT09LTUFSSyIgdmFsdWU9IkFkb2JlIFByZXNlbnRlciAtICVwIi8+DQoJCTwhLS0gc3Vic3RpdHV0aW9uOiAlcCA9PSBwcmVzZW50YXRpb24gdGl0bGUgLS0+DQoJCTwhLS0gc3Vic3RpdHV0aW9uOiAlcyA9PSBzbGlkZSB0aXRsZSAtLT4NCgkJPCEtLSBzdWJzdGl0dXRpb246ICVuID09IHNsaWRlIG51bWJlciAtLT4NCgkJPHVpdGV4dCBuYW1lPSJCT09LTUFSS1NMSURFIiB2YWx1ZT0iQWRvYmUgUHJlc2VudGVyIC0gJXAgJXMiLz4NCgkJPHVpdGV4dCBuYW1lPSJTSE9XU0lERUJBUiIgdmFsdWU9Ik1vc3RyYXIgYmFycmEgbGF0ZXJhbCBhbyBwYXJ0aWNpcGFudGVzIi8+DQoJCTx1aXRleHQgbmFtZT0iTVVURSIgdmFsdWU9Ik11ZG8iLz4NCgkJPHVpdGV4dCBuYW1lPSJET0NXUkFQX1RJVExFIiB2YWx1ZT0iQW5leG8gZGUgYXJxdWl2byBkbyBQcmVzZW50ZXIiLz4NCgkJPHVpdGV4dCBuYW1lPSJET0NXUkFQX01TRyIgdmFsdWU9IlNhbHZhciBlbSBNZXUgY29tcHV0YWRvciIvPg0KCQk8dWl0ZXh0IG5hbWU9IkRPQ1dSQVBfUFJPTVBUIiB2YWx1ZT0iQ2xpcXVlIHBhcmEgYmFpeGFyIi8+DQoJPC9sYW5ndWFnZT4NCgk8bGFuZ3VhZ2UgaWQ9Iml0Ij4NCgkJPCEtLSBmb3JtYXQgZm9yIHVpZm9udCB2YWx1ZSBpcyAiZm9udCxzaXplLGlzYm9sZCxpc2l0YWxpYyxpc3NoYWRvd2VkIiAtLT4NCgkJPHVpZm9udCBuYW1lPSJGT05UX1FVSVpaSU5HIiB2YWx1ZT0iVmVyZGFuYSw5LGZhbHNlLGZhbHNlLGZhbHNlIi8+DQoJCTx1aWZvbnQgbmFtZT0iRk9OVF9TQ1JVQlNUQVRVUyIgdmFsdWU9IlZlcmRhbmEsOSx0cnVlLGZhbHNlLHRydWUiLz4NCgkJPHVpZm9udCBuYW1lPSJGT05UX1NDUlVCVElNRSIgdmFsdWU9IlZlcmRhbmEsOSxmYWxzZSxmYWxzZSx0cnVlIi8+DQoJCTx1aWZvbnQgbmFtZT0iRk9OVF9FTEFQU0VEVElNRSIgdmFsdWU9IlZlcmRhbmEsOSx0cnVlLGZhbHNlLHRydWUiLz4NCgkJPHVpZm9udCBuYW1lPSJGT05UX1VUSUxTTUVOVSIgdmFsdWU9IlZlcmRhbmEsOSx0cnVlLGZhbHNlLGZhbHNlIi8+DQoJCTx1aWZvbnQgbmFtZT0iRk9OVF9UQUJTIiB2YWx1ZT0iVmVyZGFuYSw5LHRydWUsZmFsc2UsdHJ1ZSIvPg0KCQk8dWlmb250IG5hbWU9IkZPTlRfUFJFU0VOVEFUSU9OTkFNRSIgdmFsdWU9IlZlcmRhbmEsMTQsZmFsc2UsZmFsc2UsdHJ1ZSIvPg0KCQk8dWlmb250IG5hbWU9IkZPTlRfUFJFU0VOVEVSTkFNRSIgdmFsdWU9IlZlcmRhbmEsMTAsdHJ1ZSxmYWxzZSx0cnVlIi8+DQoJCTx1aWZvbnQgbmFtZT0iRk9OVF9QUkVTRU5URVJUSVRMRSIgdmFsdWU9IlZlcmRhbmEsMTAsZmFsc2UsZmFsc2UsdHJ1ZSIvPg0KCQk8dWlmb250IG5hbWU9IkZPTlRfQklPQlROIiB2YWx1ZT0iVmVyZGFuYSwxMCxmYWxzZSxmYWxzZSx0cnVlIi8+DQoJCTx1aWZvbnQgbmFtZT0iRk9OVF9OT1RFUyIgdmFsdWU9IlZlcmRhbmEsMTEsZmFsc2UsZmFsc2UsZmFsc2UiLz4NCgkJPHVpZm9udCBuYW1lPSJGT05UX09VVExJTkUiIHZhbHVlPSJWZXJkYW5hLDExLGZhbHNlLGZhbHNlLHRydWUiLz4NCgkJPHVpZm9udCBuYW1lPSJGT05UX1NFQVJDSCIgdmFsdWU9IlZlcmRhbmEsMTEsZmFsc2UsZmFsc2UsdHJ1ZSIvPg0KCQk8dWlmb250IG5hbWU9IkZPTlRfVEhVTUIiIHZhbHVlPSJWZXJkYW5hLDksZmFsc2UsZmFsc2UsdHJ1ZSIvPg0KCQk8dWlmb250IG5hbWU9IkZPTlRfQklPV0lOIiB2YWx1ZT0iVmVyZGFuYSwxMSxmYWxzZSxmYWxzZSxmYWxzZSIvPg0KCQk8dWlmb250IG5hbWU9IkZPTlRfTElTVEhFQURJTkciIHZhbHVlPSJWZXJkYW5hLDksZmFsc2UsZmFsc2UsZmFsc2UiLz4NCgkJPHVpZm9udCBuYW1lPSJGT05UX1dJTlRJVExFIiB2YWx1ZT0iVmVyZGFuYSw5LGZhbHNlLGZhbHNlLHRydWUiLz4NCgkJPHVpZm9udCBuYW1lPSJGT05UX0FUVEFDSE1FTlRTIiB2YWx1ZT0iVmVyZGFuYSwxMSxmYWxzZSxmYWxzZSx0cnVlIi8+DQoJCTwhLS1xdWl6IHBvZCBhbmQgbWVzc2FnZSBib3ggdGV4dCBmb250cy0tPg0KCQk8dWlmb250IG5hbWU9IkZPTlRfTVNHQk9YX1dJTlRJVExFIiB2YWx1ZT0iVmVyZGFuYSwxMSx0cnVlLGZhbHNlLHRydWUiLz4NCgkJPHVpZm9udCBuYW1lPSJGT05UX01TR0JPWF9NU0ciIHZhbHVlPSJWZXJkYW5hLDExLGZhbHNlLGZhbHNlLHRydWUiLz4NCgkJPHVpZm9udCBuYW1lPSJGT05UX01TR0JPWF9PUFRJT05TIiB2YWx1ZT0iVmVyZGFuYSw5LHRydWUsZmFsc2UsdHJ1ZSIvPg0KCQk8dWlmb250IG5hbWU9IkZPTlRfUVVJWlBPRF9RVUlaX1RJVExFIiB2YWx1ZT0iVmVyZGFuYSwxMSx0cnVlLGZhbHNlLHRydWUiLz4NCgkJPHVpZm9udCBuYW1lPSJGT05UX1FVSVpQT0RfUVVJWl9BVFRFTVBUIiB2YWx1ZT0iVmVyZGFuYSw5LGZhbHNlLGZhbHNlLHRydWUiLz4NCgkJPHVpZm9udCBuYW1lPSJGT05UX1FVSVpQT0RfUVVJWl9BVFRFTVBUX1ZBTFVFIiB2YWx1ZT0iVmVyZGFuYSw5LHRydWUsZmFsc2UsdHJ1ZSIvPg0KCQk8dWlmb250IG5hbWU9IkZPTlRfUVVJWlBPRF9RVUVTVElPTl9TQ09SRSIgdmFsdWU9IlZlcmRhbmEsOSxmYWxzZSxmYWxzZSx0cnVlIi8+DQoJCTx1aWZvbnQgbmFtZT0iRk9OVF9RVUlaUE9EX1FVRVNUSU9OX1NDT1JFX1ZBTFVFIiB2YWx1ZT0iVmVyZGFuYSw5LHRydWUsZmFsc2UsdHJ1ZSIvPg0KCQk8dWlmb250IG5hbWU9IkZPTlRfUVVJWlBPRF9RVUVTVElPTl9BVFRFTVBUIiB2YWx1ZT0iVmVyZGFuYSw5LGZhbHNlLGZhbHNlLHRydWUiLz4NCgkJPHVpZm9udCBuYW1lPSJGT05UX1FVSVpQT0RfUVVFU1RJT05fQVRURU1QVF9WQUxVRSIgdmFsdWU9IlZlcmRhbmEsOSx0cnVlLGZhbHNlLHRydWUiLz4NCgkJPHVpZm9udCBuYW1lPSJGT05UX1FVSVpQT0RfUVVFU1RJT05fVEFHIiB2YWx1ZT0iVmVyZGFuYSwxMSx0cnVlLGZhbHNlLHRydWUiLz4NCgkJPHVpZm9udCBuYW1lPSJGT05UX1FVSVpQT0RfUVVJWl9RVUVTVElPTl9DT1VOVCIgdmFsdWU9IlZlcmRhbmEsOSxmYWxzZSxmYWxzZSx0cnVlIi8+DQoJCTx1aWZvbnQgbmFtZT0iRk9OVF9RVUlaUE9EX1FVSVpfUVVFU1RJT05fQ09VTlRfVkFMVUUiIHZhbHVlPSJWZXJkYW5hLDksdHJ1ZSxmYWxzZSx0cnVlIi8+DQoJCTx1aWZvbnQgbmFtZT0iRk9OVF9RVUlaUE9EX1FVSVpfUVVFU1RJT05fQVRURU1QVEVEIiB2YWx1ZT0iVmVyZGFuYSw5LGZhbHNlLGZhbHNlLHRydWUiLz4NCgkJPHVpZm9udCBuYW1lPSJGT05UX1FVSVpQT0RfUVVJWl9RVUVTVElPTl9BVFRFTVBURURfVkFMVUUiIHZhbHVlPSJWZXJkYW5hLDksdHJ1ZSxmYWxzZSx0cnVlIi8+DQoJCTx1aWZvbnQgbmFtZT0iRk9OVF9RVUlaUE9EX1FVSVpfU0NPUkVfVEFHIiB2YWx1ZT0iVmVyZGFuYSwxMSx0cnVlLGZhbHNlLHRydWUiLz4NCgkJPHVpZm9udCBuYW1lPSJGT05UX1FVSVpQT0RfUVVJWl9TQ09SRSIgdmFsdWU9IlZlcmRhbmEsOSxmYWxzZSxmYWxzZSx0cnVlIi8+DQoJCTx1aWZvbnQgbmFtZT0iRk9OVF9RVUlaUE9EX1FVSVpfU0NPUkVfVkFMVUUiIHZhbHVlPSJWZXJkYW5hLDksdHJ1ZSxmYWxzZSx0cnVlIi8+DQoJCTx1aWZvbnQgbmFtZT0iRk9OVF9RVUlaUE9EX1FVSVpfTUFYU0NPUkUiIHZhbHVlPSJWZXJkYW5hLDksZmFsc2UsZmFsc2UsdHJ1ZSIvPg0KCQk8dWlmb250IG5hbWU9IkZPTlRfUVVJWlBPRF9RVUlaX01BWFNDT1JFX1ZBTFVFIiB2YWx1ZT0iVmVyZGFuYSw5LHRydWUsZmFsc2UsdHJ1ZSIvPg0KCQk8dWlmb250IG5hbWU9IkZPTlRfUVVJWlBPRF9RVUlaX1BBU1NTQ09SRSIgdmFsdWU9IlZlcmRhbmEsOSxmYWxzZSxmYWxzZSx0cnVlIi8+DQoJCTx1aWZvbnQgbmFtZT0iRk9OVF9RVUlaUE9EX1FVSVpfUEFTU1NDT1JFX1ZBTFVFIiB2YWx1ZT0iVmVyZGFuYSw5LHRydWUsZmFsc2UsdHJ1ZSIvPg0KCQk8IS0tIHVpdGV4dCAtLT4NCgkJPCEtLSBzdWJzdGl0dXRpb246ICVuID09IHNsaWRlIG51bWJlciAtLT4NCgkJPHVpdGV4dCBuYW1lPSJVTk5BTUVEU0xJREVUSVRMRSIgdmFsdWU9IkRpYXBvc2l0aXZhICVuIi8+DQoJCTwhLS0gc3Vic3RpdHV0aW9uOiAlbiA9PSBzbGlkZSBudW1iZXIgLS0+DQoJCTwhLS0gc3Vic3RpdHV0aW9uOiAldCA9PSB0b3RhbCBzbGlkZSBjb3VudCAtLT4NCgkJPHVpdGV4dCBuYW1lPSJTQ1JVQkJBUlNUQVRVU19TTElERUlORk8iIHZhbHVlPSJEaWFwb3NpdGl2YSAlbiAvICV0IHwgIi8+DQoJCTx1aXRleHQgbmFtZT0iU0NSVUJCQVJTVEFUVVNfU1RPUFBFRCIgdmFsdWU9IkludGVycm90dG8iLz4NCgkJPHVpdGV4dCBuYW1lPSJTQ1JVQkJBUlNUQVRVU19QTEFZSU5HIiB2YWx1ZT0iUmlwcm9kdXppb25lIi8+DQoJCTx1aXRleHQgbmFtZT0iU0NSVUJCQVJTVEFUVVNfTk9BVURJTyIgdmFsdWU9IkF1ZGlvIGluYXR0LiIvPg0KCQk8dWl0ZXh0IG5hbWU9IlNDUlVCQkFSU1RBVFVTX1ZJRFBMQVlJTkciIHZhbHVlPSJWaWRlbyBpbiByaXByb2R1emlvbmUiLz4NCgkJPHVpdGV4dCBuYW1lPSJTQ1JVQkJBUlNUQVRVU19MT0FESU5HIiB2YWx1ZT0iQ2FyaWNhbWVudG8iLz4NCgkJPHVpdGV4dCBuYW1lPSJTQ1JVQkJBUlNUQVRVU19CVUZGRVJJTkciIHZhbHVlPSJCdWZmZXJpbmciLz4NCgkJPHVpdGV4dCBuYW1lPSJTQ1JVQkJBUlNUQVRVU19RVUVTVElPTiIgdmFsdWU9IlJpc3BvbmRpIGEgZG9tYW5kYSIvPg0KCQk8dWl0ZXh0IG5hbWU9IlNDUlVCQkFSU1RBVFVTX1JFVklFV1FVSVoiIHZhbHVlPSJSZXZpc2lvbmUgZGVsIHF1aXoiLz4NCgkJPCEtLSBzdWJzdGl0dXRpb246ICVtID09IG1pbnV0ZXMgcmVtYWluaW5nIC0tPg0KCQk8IS0tIHN1YnN0aXR1dGlvbjogJXMgPT0gc2Vjb25kcyByZW1haW5pbmcgLS0+DQoJCTx1aXRleHQgbmFtZT0iRUxBUFNFRCIgdmFsdWU9IiVtIE1pbnV0aSAlcyBTZWNvbmRpIHJpbWFuZW50aSIvPg0KCQk8dWl0ZXh0IG5hbWU9Ik5PVEZPVU5EIiB2YWx1ZT0iTmVzc3VuIGVsZW1lbnRvIHRyb3ZhdG8iLz4NCgkJPHVpdGV4dCBuYW1lPSJBVFRBQ0hNRU5UUyIgdmFsdWU9IkFsbGVnYXRpIi8+DQoJCTwhLS0gc3Vic3RpdHV0aW9uOiAlcCA9PSBjdXJyZW50IHNwZWFrZXIncyB0aXRsZSAtLT4NCgkJPHVpdGV4dCBuYW1lPSJCSU9XSU5fVElUTEUiIHZhbHVlPSJCaW86ICVwIi8+DQoJCTx1aXRleHQgbmFtZT0iQklPQlROX1RJVExFIiB2YWx1ZT0iQmlvIi8+DQoJCTx1aXRleHQgbmFtZT0iRElWSURFUkJUTl9USVRMRSIgdmFsdWU9InwiLz4NCgkJPHVpdGV4dCBuYW1lPSJDT05UQUNUQlROX1RJVExFIiB2YWx1ZT0iQ29udC4iLz4NCgkJPHVpdGV4dCBuYW1lPSJUQUJfUVVJWiIgdmFsdWU9IlF1aXoiLz4NCgkJPHVpdGV4dCBuYW1lPSJUQUJfT1VUTElORSIgdmFsdWU9IlN0cnV0dHVyYSIvPg0KCQk8dWl0ZXh0IG5hbWU9IlRBQl9USFVNQiIgdmFsdWU9Ik1pbmlhdHVyZSIvPg0KCQk8dWl0ZXh0IG5hbWU9IlRBQl9OT1RFUyIgdmFsdWU9Ik5vdGUiLz4NCgkJPHVpdGV4dCBuYW1lPSJUQUJfU0VBUkNIIiB2YWx1ZT0iQ2VyY2EiLz4NCgkJPHVpdGV4dCBuYW1lPSJTTElERV9IRUFESU5HIiB2YWx1ZT0iVGl0b2xvIGRpYXBvc2l0aXZhIi8+DQoJCTx1aXRleHQgbmFtZT0iRFVSQVRJT05fSEVBRElORyIgdmFsdWU9IkR1cmF0YSIvPg0KCQk8dWl0ZXh0IG5hbWU9IlNFQVJDSF9IRUFESU5HIiB2YWx1ZT0iQ2VyY2EgdGVzdG86Ii8+DQoJCTx1aXRleHQgbmFtZT0iVEhVTUJfSEVBRElORyIgdmFsdWU9IkRpYXBvc2l0aXZhIi8+DQoJCTx1aXRleHQgbmFtZT0iVEhVTUJfSU5GTyIgdmFsdWU9IlRpdG9sby9UZW1wbyIvPg0KCQk8dWl0ZXh0IG5hbWU9IkFUVEFDSE5BTUVfSEVBRElORyIgdmFsdWU9Ik5vbWUgZmlsZSIvPg0KCQk8dWl0ZXh0IG5hbWU9IkFUVEFDSFNJWkVfSEVBRElORyIgdmFsdWU9IkRpbWVuc2lvbmUiLz4NCgkJPHVpdGV4dCBuYW1lPSJTTElERV9OT1RFUyIgdmFsdWU9Ik5vdGUgZGlhcG9zaXRpdmEiLz4NCgkJPCEtLXF1aXogcG9kIGFuZCBtZXNzYWdlIGJveCB0ZXh0cy0tPg0KCQk8dWl0ZXh0IG5hbWU9IlFVSVpQT0RfUVVJWl9BVFRFTVBUIiB2YWx1ZT0iVGVudGF0aXZvIHF1aXo6Ii8+DQoJCTx1aXRleHQgbmFtZT0iUVVJWlBPRF9RVUlaX0FUVEVNUFRfVkFMVUUiIHZhbHVlPSIlbiBkaSAldCIvPg0KCQk8dWl0ZXh0IG5hbWU9IlFVSVpQT0RfUVVJWl9TQ09SRSIgdmFsdWU9IlB1bnRlZ2dpbzoiLz4NCgkJPHVpdGV4dCBuYW1lPSJRVUlaUE9EX1FVSVpfUEFTU1NDT1JFIiB2YWx1ZT0iUHVudGVnZ2lvIG1pbmltbzoiLz4NCgkJPHVpdGV4dCBuYW1lPSJRVUlaUE9EX1FVSVpfTUFYU0NPUkUiIHZhbHVlPSJQdW50ZWdnaW8gbWFzc2ltbzoiLz4NCgkJPHVpdGV4dCBuYW1lPSJRVUlaUE9EX1FVRVNBVE1QVF9TVFIiIHZhbHVlPSJUZW50YXRpdm86ICVuIGRpICV0Ii8+DQoJCTx1aXRleHQgbmFtZT0iUVVJWlBPRF9RVUVTVFlQRV9TVFIiIHZhbHVlPSJUaXBvOiAlcyIvPg0KCQk8dWl0ZXh0IG5hbWU9IlFVSVpQT0RfUVVFU1RZUEVfR1JEIiB2YWx1ZT0iQ29uIHZhbHV0YXppb25lIi8+DQoJCTx1aXRleHQgbmFtZT0iUVVJWlBPRF9RVUVTVFlQRV9TVlkiIHZhbHVlPSJJbmRhZ2luZSIvPg0KCQk8dWl0ZXh0IG5hbWU9IlFVSVpQT0RfUVVJWkFUTVBUX0lORiIgdmFsdWU9IkluZmluaXRpIi8+DQoJCTx1aXRleHQgbmFtZT0iUVVJWlBPRF9RVUVTQVRNUFRfSU5GIiB2YWx1ZT0iSW5maW5pdGkiLz4NCgkJPHVpdGV4dCBuYW1lPSJXQVJOSU5HTVNHX1lFU1NUUklORyIgdmFsdWU9IlPDrCIvPg0KCQk8dWl0ZXh0IG5hbWU9IldBUk5JTkdNU0dfTk9TVFJJTkciIHZhbHVlPSJObyIvPg0KCQk8dWl0ZXh0IG5hbWU9IldBUk5JTkdNU0dfVElUTEVTVFJJTkciIHZhbHVlPSJBdnZlcnRlbnphIG5hdmlnYXppb25lIHF1aXoiLz4NCgkJPHVpdGV4dCBuYW1lPSJXQVJOSU5HTVNHX01TR1NUUklORyIgdmFsdWU9Ik9jY29ycmUgYW5jb3JhIHJpc3BvbmRlcmUgYWQgYWxjdW5lIGRvbWFuZGUgZGVsIHF1aXouJiN4QTsmI3hBO1NlIGZhdGUgY2xpYyBzdSBTw6wsIHVzY2lyZXRlIGRhbCBxdWl6LiBGYXRlIGNsaWMgc3UgTm8gcGVyIGNvbnRpbnVhcmUgaWwgcXVpei4iLz4NCgkJPHVpdGV4dCBuYW1lPSJJTkZPUk1BVElPTl9IMjY0X0ZMQVNIUExBWUVSIiB2YWx1ZT0iTGEgdmVyc2lvbmUgZGkgRmxhc2ggUGxheWVyIGF0dHVhbG1lbnRlIGluc3RhbGxhdGEgbm9uIHN1cHBvcnRhIHF1ZXN0byB2aWRlby4gRmF0ZSBjbGljIHN1bGwnYXJlYSBkZWwgdmlkZW8gcGVyIHNjYXJpY2FyZSBsJ3VsdGltYSB2ZXJzaW9uZSBkaSBGbGFzaCBQbGF5ZXIuIi8+DQoJCTwhLS0gc3Vic3RpdHV0aW9uOiAlcCA9PSBwcmVzZW50YXRpb24gdGl0bGUgLS0+DQoJCTwhLS0gc3Vic3RpdHV0aW9uOiAlcyA9PSBzbGlkZSB0aXRsZSAtLT4NCgkJPCEtLSBzdWJzdGl0dXRpb246ICVuID09IHNsaWRlIG51bWJlciAtLT4NCgkJPHVpdGV4dCBuYW1lPSJCT09LTUFSSyIgdmFsdWU9IkFkb2JlIFByZXNlbnRlciAtICVwIi8+DQoJCTwhLS0gc3Vic3RpdHV0aW9uOiAlcCA9PSBwcmVzZW50YXRpb24gdGl0bGUgLS0+DQoJCTwhLS0gc3Vic3RpdHV0aW9uOiAlcyA9PSBzbGlkZSB0aXRsZSAtLT4NCgkJPCEtLSBzdWJzdGl0dXRpb246ICVuID09IHNsaWRlIG51bWJlciAtLT4NCgkJPHVpdGV4dCBuYW1lPSJCT09LTUFSS1NMSURFIiB2YWx1ZT0iQWRvYmUgUHJlc2VudGVyIC0gJXAgJXMiLz4NCgkJPHVpdGV4dCBuYW1lPSJTSE9XU0lERUJBUiIgdmFsdWU9Ik1vc3RyYSBiYXJyYSBsYXRlcmFsZSBhaSBwYXJ0ZWNpcGFudGkiLz4NCgkJPHVpdGV4dCBuYW1lPSJNVVRFIiB2YWx1ZT0iRGlzYXR0aXZhIGF1ZGlvIi8+DQoJCTx1aXRleHQgbmFtZT0iRE9DV1JBUF9USVRMRSIgdmFsdWU9IkFsbGVnYXRvIGZpbGUgUHJlc2VudGVyIi8+DQoJCTx1aXRleHQgbmFtZT0iRE9DV1JBUF9NU0ciIHZhbHVlPSJTYWx2YSBpbiBSaXNvcnNlIGRlbCBjb21wdXRlciIvPg0KCQk8dWl0ZXh0IG5hbWU9IkRPQ1dSQVBfUFJPTVBUIiB2YWx1ZT0iQ2xpYyBwZXIgc2NhcmljYXJlIi8+DQoJPC9sYW5ndWFnZT4NCgk8bGFuZ3VhZ2UgaWQ9Im5sIj4NCgkJPCEtLSBmb3JtYXQgZm9yIHVpZm9udCB2YWx1ZSBpcyAiZm9udCxzaXplLGlzYm9sZCxpc2l0YWxpYyxpc3NoYWRvd2VkIiAtLT4NCgkJPHVpZm9udCBuYW1lPSJGT05UX1FVSVpaSU5HIiB2YWx1ZT0iVmVyZGFuYSw5LGZhbHNlLGZhbHNlLGZhbHNlIi8+DQoJCTx1aWZvbnQgbmFtZT0iRk9OVF9TQ1JVQlNUQVRVUyIgdmFsdWU9IlZlcmRhbmEsOSx0cnVlLGZhbHNlLHRydWUiLz4NCgkJPHVpZm9udCBuYW1lPSJGT05UX1NDUlVCVElNRSIgdmFsdWU9IlZlcmRhbmEsOSxmYWxzZSxmYWxzZSx0cnVlIi8+DQoJCTx1aWZvbnQgbmFtZT0iRk9OVF9FTEFQU0VEVElNRSIgdmFsdWU9IlZlcmRhbmEsOSx0cnVlLGZhbHNlLHRydWUiLz4NCgkJPHVpZm9udCBuYW1lPSJGT05UX1VUSUxTTUVOVSIgdmFsdWU9IlZlcmRhbmEsOSx0cnVlLGZhbHNlLGZhbHNlIi8+DQoJCTx1aWZvbnQgbmFtZT0iRk9OVF9UQUJTIiB2YWx1ZT0iVmVyZGFuYSw5LHRydWUsZmFsc2UsdHJ1ZSIvPg0KCQk8dWlmb250IG5hbWU9IkZPTlRfUFJFU0VOVEFUSU9OTkFNRSIgdmFsdWU9IlZlcmRhbmEsMTQsZmFsc2UsZmFsc2UsdHJ1ZSIvPg0KCQk8dWlmb250IG5hbWU9IkZPTlRfUFJFU0VOVEVSTkFNRSIgdmFsdWU9IlZlcmRhbmEsMTAsdHJ1ZSxmYWxzZSx0cnVlIi8+DQoJCTx1aWZvbnQgbmFtZT0iRk9OVF9QUkVTRU5URVJUSVRMRSIgdmFsdWU9IlZlcmRhbmEsMTAsZmFsc2UsZmFsc2UsdHJ1ZSIvPg0KCQk8dWlmb250IG5hbWU9IkZPTlRfQklPQlROIiB2YWx1ZT0iVmVyZGFuYSwxMCxmYWxzZSxmYWxzZSx0cnVlIi8+DQoJCTx1aWZvbnQgbmFtZT0iRk9OVF9OT1RFUyIgdmFsdWU9IlZlcmRhbmEsMTEsZmFsc2UsZmFsc2UsZmFsc2UiLz4NCgkJPHVpZm9udCBuYW1lPSJGT05UX09VVExJTkUiIHZhbHVlPSJWZXJkYW5hLDExLGZhbHNlLGZhbHNlLHRydWUiLz4NCgkJPHVpZm9udCBuYW1lPSJGT05UX1NFQVJDSCIgdmFsdWU9IlZlcmRhbmEsMTEsZmFsc2UsZmFsc2UsdHJ1ZSIvPg0KCQk8dWlmb250IG5hbWU9IkZPTlRfVEhVTUIiIHZhbHVlPSJWZXJkYW5hLDksZmFsc2UsZmFsc2UsdHJ1ZSIvPg0KCQk8dWlmb250IG5hbWU9IkZPTlRfQklPV0lOIiB2YWx1ZT0iVmVyZGFuYSwxMSxmYWxzZSxmYWxzZSxmYWxzZSIvPg0KCQk8dWlmb250IG5hbWU9IkZPTlRfTElTVEhFQURJTkciIHZhbHVlPSJWZXJkYW5hLDksZmFsc2UsZmFsc2UsZmFsc2UiLz4NCgkJPHVpZm9udCBuYW1lPSJGT05UX1dJTlRJVExFIiB2YWx1ZT0iVmVyZGFuYSw5LGZhbHNlLGZhbHNlLHRydWUiLz4NCgkJPHVpZm9udCBuYW1lPSJGT05UX0FUVEFDSE1FTlRTIiB2YWx1ZT0iVmVyZGFuYSwxMSxmYWxzZSxmYWxzZSx0cnVlIi8+DQoJCTwhLS1xdWl6IHBvZCBhbmQgbWVzc2FnZSBib3ggdGV4dCBmb250cy0tPg0KCQk8dWlmb250IG5hbWU9IkZPTlRfTVNHQk9YX1dJTlRJVExFIiB2YWx1ZT0iVmVyZGFuYSwxMSx0cnVlLGZhbHNlLHRydWUiLz4NCgkJPHVpZm9udCBuYW1lPSJGT05UX01TR0JPWF9NU0ciIHZhbHVlPSJWZXJkYW5hLDExLGZhbHNlLGZhbHNlLHRydWUiLz4NCgkJPHVpZm9udCBuYW1lPSJGT05UX01TR0JPWF9PUFRJT05TIiB2YWx1ZT0iVmVyZGFuYSw5LHRydWUsZmFsc2UsdHJ1ZSIvPg0KCQk8dWlmb250IG5hbWU9IkZPTlRfUVVJWlBPRF9RVUlaX1RJVExFIiB2YWx1ZT0iVmVyZGFuYSwxMSx0cnVlLGZhbHNlLHRydWUiLz4NCgkJPHVpZm9udCBuYW1lPSJGT05UX1FVSVpQT0RfUVVJWl9BVFRFTVBUIiB2YWx1ZT0iVmVyZGFuYSw5LGZhbHNlLGZhbHNlLHRydWUiLz4NCgkJPHVpZm9udCBuYW1lPSJGT05UX1FVSVpQT0RfUVVJWl9BVFRFTVBUX1ZBTFVFIiB2YWx1ZT0iVmVyZGFuYSw5LHRydWUsZmFsc2UsdHJ1ZSIvPg0KCQk8dWlmb250IG5hbWU9IkZPTlRfUVVJWlBPRF9RVUVTVElPTl9TQ09SRSIgdmFsdWU9IlZlcmRhbmEsOSxmYWxzZSxmYWxzZSx0cnVlIi8+DQoJCTx1aWZvbnQgbmFtZT0iRk9OVF9RVUlaUE9EX1FVRVNUSU9OX1NDT1JFX1ZBTFVFIiB2YWx1ZT0iVmVyZGFuYSw5LHRydWUsZmFsc2UsdHJ1ZSIvPg0KCQk8dWlmb250IG5hbWU9IkZPTlRfUVVJWlBPRF9RVUVTVElPTl9BVFRFTVBUIiB2YWx1ZT0iVmVyZGFuYSw5LGZhbHNlLGZhbHNlLHRydWUiLz4NCgkJPHVpZm9udCBuYW1lPSJGT05UX1FVSVpQT0RfUVVFU1RJT05fQVRURU1QVF9WQUxVRSIgdmFsdWU9IlZlcmRhbmEsOSx0cnVlLGZhbHNlLHRydWUiLz4NCgkJPHVpZm9udCBuYW1lPSJGT05UX1FVSVpQT0RfUVVFU1RJT05fVEFHIiB2YWx1ZT0iVmVyZGFuYSwxMSx0cnVlLGZhbHNlLHRydWUiLz4NCgkJPHVpZm9udCBuYW1lPSJGT05UX1FVSVpQT0RfUVVJWl9RVUVTVElPTl9DT1VOVCIgdmFsdWU9IlZlcmRhbmEsOSxmYWxzZSxmYWxzZSx0cnVlIi8+DQoJCTx1aWZvbnQgbmFtZT0iRk9OVF9RVUlaUE9EX1FVSVpfUVVFU1RJT05fQ09VTlRfVkFMVUUiIHZhbHVlPSJWZXJkYW5hLDksdHJ1ZSxmYWxzZSx0cnVlIi8+DQoJCTx1aWZvbnQgbmFtZT0iRk9OVF9RVUlaUE9EX1FVSVpfUVVFU1RJT05fQVRURU1QVEVEIiB2YWx1ZT0iVmVyZGFuYSw5LGZhbHNlLGZhbHNlLHRydWUiLz4NCgkJPHVpZm9udCBuYW1lPSJGT05UX1FVSVpQT0RfUVVJWl9RVUVTVElPTl9BVFRFTVBURURfVkFMVUUiIHZhbHVlPSJWZXJkYW5hLDksdHJ1ZSxmYWxzZSx0cnVlIi8+DQoJCTx1aWZvbnQgbmFtZT0iRk9OVF9RVUlaUE9EX1FVSVpfU0NPUkVfVEFHIiB2YWx1ZT0iVmVyZGFuYSwxMSx0cnVlLGZhbHNlLHRydWUiLz4NCgkJPHVpZm9udCBuYW1lPSJGT05UX1FVSVpQT0RfUVVJWl9TQ09SRSIgdmFsdWU9IlZlcmRhbmEsOSxmYWxzZSxmYWxzZSx0cnVlIi8+DQoJCTx1aWZvbnQgbmFtZT0iRk9OVF9RVUlaUE9EX1FVSVpfU0NPUkVfVkFMVUUiIHZhbHVlPSJWZXJkYW5hLDksdHJ1ZSxmYWxzZSx0cnVlIi8+DQoJCTx1aWZvbnQgbmFtZT0iRk9OVF9RVUlaUE9EX1FVSVpfTUFYU0NPUkUiIHZhbHVlPSJWZXJkYW5hLDksZmFsc2UsZmFsc2UsdHJ1ZSIvPg0KCQk8dWlmb250IG5hbWU9IkZPTlRfUVVJWlBPRF9RVUlaX01BWFNDT1JFX1ZBTFVFIiB2YWx1ZT0iVmVyZGFuYSw5LHRydWUsZmFsc2UsdHJ1ZSIvPg0KCQk8dWlmb250IG5hbWU9IkZPTlRfUVVJWlBPRF9RVUlaX1BBU1NTQ09SRSIgdmFsdWU9IlZlcmRhbmEsOSxmYWxzZSxmYWxzZSx0cnVlIi8+DQoJCTx1aWZvbnQgbmFtZT0iRk9OVF9RVUlaUE9EX1FVSVpfUEFTU1NDT1JFX1ZBTFVFIiB2YWx1ZT0iVmVyZGFuYSw5LHRydWUsZmFsc2UsdHJ1ZSIvPg0KCQk8IS0tIHVpdGV4dCAtLT4NCgkJPCEtLSBzdWJzdGl0dXRpb246ICVuID09IHNsaWRlIG51bWJlciAtLT4NCgkJPHVpdGV4dCBuYW1lPSJVTk5BTUVEU0xJREVUSVRMRSIgdmFsdWU9IkRpYSAlbiIvPg0KCQk8IS0tIHN1YnN0aXR1dGlvbjogJW4gPT0gc2xpZGUgbnVtYmVyIC0tPg0KCQk8IS0tIHN1YnN0aXR1dGlvbjogJXQgPT0gdG90YWwgc2xpZGUgY291bnQgLS0+DQoJCTx1aXRleHQgbmFtZT0iU0NSVUJCQVJTVEFUVVNfU0xJREVJTkZPIiB2YWx1ZT0iRGlhICVuIC8gJXQgfCAiLz4NCgkJPHVpdGV4dCBuYW1lPSJTQ1JVQkJBUlNUQVRVU19TVE9QUEVEIiB2YWx1ZT0iR2VzdG9wdCIvPg0KCQk8dWl0ZXh0IG5hbWU9IlNDUlVCQkFSU1RBVFVTX1BMQVlJTkciIHZhbHVlPSJBZnNwZWxlbiIvPg0KCQk8dWl0ZXh0IG5hbWU9IlNDUlVCQkFSU1RBVFVTX05PQVVESU8iIHZhbHVlPSJHZWVuIGF1ZGlvIi8+DQoJCTx1aXRleHQgbmFtZT0iU0NSVUJCQVJTVEFUVVNfVklEUExBWUlORyIgdmFsdWU9IlZpZGVvIGFmc3BlbGVuIi8+DQoJCTx1aXRleHQgbmFtZT0iU0NSVUJCQVJTVEFUVVNfTE9BRElORyIgdmFsdWU9IkxhZGVuIi8+DQoJCTx1aXRleHQgbmFtZT0iU0NSVUJCQVJTVEFUVVNfQlVGRkVSSU5HIiB2YWx1ZT0iQnVmZmVyZW4iLz4NCgkJPHVpdGV4dCBuYW1lPSJTQ1JVQkJBUlNUQVRVU19RVUVTVElPTiIgdmFsdWU9IlZyYWFnIG1ldCBhbnR3b29yZCIvPg0KCQk8dWl0ZXh0IG5hbWU9IlNDUlVCQkFSU1RBVFVTX1JFVklFV1FVSVoiIHZhbHVlPSJRdWl6IGNvbnRyb2xlcmVuIi8+DQoJCTwhLS0gc3Vic3RpdHV0aW9uOiAlbSA9PSBtaW51dGVzIHJlbWFpbmluZyAtLT4NCgkJPCEtLSBzdWJzdGl0dXRpb246ICVzID09IHNlY29uZHMgcmVtYWluaW5nIC0tPg0KCQk8dWl0ZXh0IG5hbWU9IkVMQVBTRUQiIHZhbHVlPSJFciByZXN0ZXJlbiAlbSBtaW51dGVuICVzIHNlY29uZGVuIi8+DQoJCTx1aXRleHQgbmFtZT0iTk9URk9VTkQiIHZhbHVlPSJOaWV0cyBnZXZvbmRlbiIvPg0KCQk8dWl0ZXh0IG5hbWU9IkFUVEFDSE1FTlRTIiB2YWx1ZT0iQmlqbGFnZW4iLz4NCgkJPCEtLSBzdWJzdGl0dXRpb246ICVwID09IGN1cnJlbnQgc3BlYWtlcidzIHRpdGxlIC0tPg0KCQk8dWl0ZXh0IG5hbWU9IkJJT1dJTl9USVRMRSIgdmFsdWU9IkJpb2dyYWZpZTogJXAiLz4NCgkJPHVpdGV4dCBuYW1lPSJCSU9CVE5fVElUTEUiIHZhbHVlPSJCaW9ncmFmaWUiLz4NCgkJPHVpdGV4dCBuYW1lPSJESVZJREVSQlROX1RJVExFIiB2YWx1ZT0ifCIvPg0KCQk8dWl0ZXh0IG5hbWU9IkNPTlRBQ1RCVE5fVElUTEUiIHZhbHVlPSJDb250YWN0Ii8+DQoJCTx1aXRleHQgbmFtZT0iVEFCX1FVSVoiIHZhbHVlPSJRdWl6Ii8+DQoJCTx1aXRleHQgbmFtZT0iVEFCX09VVExJTkUiIHZhbHVlPSJPdmVyemljaHQiLz4NCgkJPHVpdGV4dCBuYW1lPSJUQUJfVEhVTUIiIHZhbHVlPSJNaW5pYXR1dXIiLz4NCgkJPHVpdGV4dCBuYW1lPSJUQUJfTk9URVMiIHZhbHVlPSJOb3RpdGllcyIvPg0KCQk8dWl0ZXh0IG5hbWU9IlRBQl9TRUFSQ0giIHZhbHVlPSJab2VrZW4iLz4NCgkJPHVpdGV4dCBuYW1lPSJTTElERV9IRUFESU5HIiB2YWx1ZT0iVGl0ZWwgdmFuIGRpYSIvPg0KCQk8dWl0ZXh0IG5hbWU9IkRVUkFUSU9OX0hFQURJTkciIHZhbHVlPSJEdXVyIi8+DQoJCTx1aXRleHQgbmFtZT0iU0VBUkNIX0hFQURJTkciIHZhbHVlPSJab2VrZW4gbmFhciB0ZWtzdDoiLz4NCgkJPHVpdGV4dCBuYW1lPSJUSFVNQl9IRUFESU5HIiB2YWx1ZT0iRGlhIi8+DQoJCTx1aXRleHQgbmFtZT0iVEhVTUJfSU5GTyIgdmFsdWU9IlRpdGVsL2R1dXIgdmFuIGRpYSIvPg0KCQk8dWl0ZXh0IG5hbWU9IkFUVEFDSE5BTUVfSEVBRElORyIgdmFsdWU9IkJlc3RhbmRzbmFhbSIvPg0KCQk8dWl0ZXh0IG5hbWU9IkFUVEFDSFNJWkVfSEVBRElORyIgdmFsdWU9Ikdyb290dGUiLz4NCgkJPHVpdGV4dCBuYW1lPSJTTElERV9OT1RFUyIgdmFsdWU9IkRpYW5vdGl0aWVzIi8+DQoJCTwhLS1xdWl6IHBvZCBhbmQgbWVzc2FnZSBib3ggdGV4dHMtLT4NCgkJPHVpdGV4dCBuYW1lPSJRVUlaUE9EX1FVSVpfQVRURU1QVCIgdmFsdWU9IlF1aXpwb2dpbmc6Ii8+DQoJCTx1aXRleHQgbmFtZT0iUVVJWlBPRF9RVUlaX0FUVEVNUFRfVkFMVUUiIHZhbHVlPSIlbiB2YW4gJXQiLz4NCgkJPHVpdGV4dCBuYW1lPSJRVUlaUE9EX1FVSVpfU0NPUkUiIHZhbHVlPSJCZWhhYWxkZSBzY29yZToiLz4NCgkJPHVpdGV4dCBuYW1lPSJRVUlaUE9EX1FVSVpfUEFTU1NDT1JFIiB2YWx1ZT0iVm9sZG9lbmRlIHNjb3JlOiIvPg0KCQk8dWl0ZXh0IG5hbWU9IlFVSVpQT0RfUVVJWl9NQVhTQ09SRSIgdmFsdWU9Ik1heGltYWFsIGhhYWxiYXJlIHNjb3JlOiIvPg0KCQk8dWl0ZXh0IG5hbWU9IlFVSVpQT0RfUVVFU0FUTVBUX1NUUiIgdmFsdWU9IlBvZ2luZzogJW4gdmFuICV0Ii8+DQoJCTx1aXRleHQgbmFtZT0iUVVJWlBPRF9RVUVTVFlQRV9TVFIiIHZhbHVlPSJUeXBlOiAlcyIvPg0KCQk8dWl0ZXh0IG5hbWU9IlFVSVpQT0RfUVVFU1RZUEVfR1JEIiB2YWx1ZT0iVGVsdCB2b29yIHNjb3JlIi8+DQoJCTx1aXRleHQgbmFtZT0iUVVJWlBPRF9RVUVTVFlQRV9TVlkiIHZhbHVlPSJFbnF1w6p0ZSIvPg0KCQk8dWl0ZXh0IG5hbWU9IlFVSVpQT0RfUVVJWkFUTVBUX0lORiIgdmFsdWU9Ik9uYmVwZXJrdCIvPg0KCQk8dWl0ZXh0IG5hbWU9IlFVSVpQT0RfUVVFU0FUTVBUX0lORiIgdmFsdWU9Ik9uYmVwZXJrdCIvPg0KCQk8dWl0ZXh0IG5hbWU9IldBUk5JTkdNU0dfWUVTU1RSSU5HIiB2YWx1ZT0iSmEiLz4NCgkJPHVpdGV4dCBuYW1lPSJXQVJOSU5HTVNHX05PU1RSSU5HIiB2YWx1ZT0iTmVlIi8+DQoJCTx1aXRleHQgbmFtZT0iV0FSTklOR01TR19USVRMRVNUUklORyIgdmFsdWU9IldhYXJzY2h1d2luZyBtZXQgYmV0cmVra2luZyB0b3QgcXVpem5hdmlnYXRpZSIvPg0KCQk8dWl0ZXh0IG5hbWU9IldBUk5JTkdNU0dfTVNHU1RSSU5HIiB2YWx1ZT0iVSBoZWJ0IG5pZXQgYWxsZSB2cmFnZW4gaW4gZGV6ZSBxdWl6IGJlYW50d29vcmQuJiN4QTsmI3hBO0tsaWsgb3AgSmEgb20gZGUgcXVpeiBhZiB0ZSBzbHVpdGVuLiBLbGlrIG9wIE5lZSBvbSBkZSBxdWl6IHZvb3J0IHRlIHpldHRlbi4iLz4NCgkJPHVpdGV4dCBuYW1lPSJJTkZPUk1BVElPTl9IMjY0X0ZMQVNIUExBWUVSIiB2YWx1ZT0iRGV6ZSB2aWRlbyB3b3JkdCBuaWV0IG9uZGVyc3RldW5kIGRvb3IgZGUgdmVyc2llIHZhbiBGbGFzaCBQbGF5ZXIgZGllIG1vbWVudGVlbCBvcCB1dyBjb21wdXRlciBpcyBnZcOvbnN0YWxsZWVyZC4gS2xpayBpbiBkZSB2aWRlbyBvbSBkZSBuaWV1d3N0ZSBGbGFzaCBQbGF5ZXIgdGUgZG93bmxvYWRlbi4iLz4NCgkJPCEtLSBzdWJzdGl0dXRpb246ICVwID09IHByZXNlbnRhdGlvbiB0aXRsZSAtLT4NCgkJPCEtLSBzdWJzdGl0dXRpb246ICVzID09IHNsaWRlIHRpdGxlIC0tPg0KCQk8IS0tIHN1YnN0aXR1dGlvbjogJW4gPT0gc2xpZGUgbnVtYmVyIC0tPg0KCQk8dWl0ZXh0IG5hbWU9IkJPT0tNQVJLIiB2YWx1ZT0iQWRvYmUgUHJlc2VudGVyIC0gJXAiLz4NCgkJPCEtLSBzdWJzdGl0dXRpb246ICVwID09IHByZXNlbnRhdGlvbiB0aXRsZSAtLT4NCgkJPCEtLSBzdWJzdGl0dXRpb246ICVzID09IHNsaWRlIHRpdGxlIC0tPg0KCQk8IS0tIHN1YnN0aXR1dGlvbjogJW4gPT0gc2xpZGUgbnVtYmVyIC0tPg0KCQk8dWl0ZXh0IG5hbWU9IkJPT0tNQVJLU0xJREUiIHZhbHVlPSJBZG9iZSBQcmVzZW50ZXIgLSAlcCAlcyIvPg0KCQk8dWl0ZXh0IG5hbWU9IlNIT1dTSURFQkFSIiB2YWx1ZT0iWmlqcGFuZWVsIGFhbiBkZWVsbmVtZXJzIHdlZXJnZXZlbiIvPg0KCQk8dWl0ZXh0IG5hbWU9Ik1VVEUiIHZhbHVlPSJEZW1wZW4iLz4NCgkJPHVpdGV4dCBuYW1lPSJET0NXUkFQX1RJVExFIiB2YWx1ZT0iUHJlc2VudGVyLWJlc3RhbmRzYmlqbGFnZSIvPg0KCQk8dWl0ZXh0IG5hbWU9IkRPQ1dSQVBfTVNHIiB2YWx1ZT0iT3BzbGFhbiBpbiBEZXplIGNvbXB1dGVyIi8+DQoJCTx1aXRleHQgbmFtZT0iRE9DV1JBUF9QUk9NUFQiIHZhbHVlPSJLbGlrIG9tIHRlIGRvd25sb2FkZW4iLz4NCgk8L2xhbmd1YWdlPg0KCTxsYW5ndWFnZSBpZD0iY24iPg0KCQk8IS0tIGZvcm1hdCBmb3IgdWlmb250IHZhbHVlIGlzICJmb250LHNpemUsaXNib2xkLGlzaXRhbGljLGlzc2hhZG93ZWQiIC0tPg0KCQk8dWlmb250IG5hbWU9IkZPTlRfUVVJWlpJTkciIHZhbHVlPSLlrovkvZMtMTgwMzAsMTAsZmFsc2UsZmFsc2UsZmFsc2UiLz4NCgkJPHVpZm9udCBuYW1lPSJGT05UX1NDUlVCU1RBVFVTIiB2YWx1ZT0i5a6L5L2TLTE4MDMwLDEwLHRydWUsZmFsc2UsdHJ1ZSIvPg0KCQk8dWlmb250IG5hbWU9IkZPTlRfU0NSVUJUSU1FIiB2YWx1ZT0i5a6L5L2TLTE4MDMwLDEwLGZhbHNlLGZhbHNlLHRydWUiLz4NCgkJPHVpZm9udCBuYW1lPSJGT05UX0VMQVBTRURUSU1FIiB2YWx1ZT0i5a6L5L2TLTE4MDMwLDEwLHRydWUsZmFsc2UsdHJ1ZSIvPg0KCQk8dWlmb250IG5hbWU9IkZPTlRfVVRJTFNNRU5VIiB2YWx1ZT0i5a6L5L2TLTE4MDMwLDEwLHRydWUsZmFsc2UsZmFsc2UiLz4NCgkJPHVpZm9udCBuYW1lPSJGT05UX1RBQlMiIHZhbHVlPSLlrovkvZMtMTgwMzAsMTQsdHJ1ZSxmYWxzZSx0cnVlIi8+DQoJCTx1aWZvbnQgbmFtZT0iRk9OVF9QUkVTRU5UQVRJT05OQU1FIiB2YWx1ZT0i5a6L5L2TLTE4MDMwLDE0LGZhbHNlLGZhbHNlLHRydWUiLz4NCgkJPHVpZm9udCBuYW1lPSJGT05UX1BSRVNFTlRFUk5BTUUiIHZhbHVlPSLlrovkvZMtMTgwMzAsMTQsdHJ1ZSxmYWxzZSx0cnVlIi8+DQoJCTx1aWZvbnQgbmFtZT0iRk9OVF9QUkVTRU5URVJUSVRMRSIgdmFsdWU9IuWui+S9ky0xODAzMCwxMyxmYWxzZSxmYWxzZSx0cnVlIi8+DQoJCTx1aWZvbnQgbmFtZT0iRk9OVF9CSU9CVE4iIHZhbHVlPSLlrovkvZMtMTgwMzAsMTAsZmFsc2UsZmFsc2UsdHJ1ZSIvPg0KCQk8dWlmb250IG5hbWU9IkZPTlRfTk9URVMiIHZhbHVlPSLlrovkvZMtMTgwMzAsMTIsZmFsc2UsZmFsc2UsZmFsc2UiLz4NCgkJPHVpZm9udCBuYW1lPSJGT05UX09VVExJTkUiIHZhbHVlPSLlrovkvZMtMTgwMzAsMTIsZmFsc2UsZmFsc2UsdHJ1ZSIvPg0KCQk8dWlmb250IG5hbWU9IkZPTlRfU0VBUkNIIiB2YWx1ZT0i5a6L5L2TLTE4MDMwLDEyLGZhbHNlLGZhbHNlLHRydWUiLz4NCgkJPHVpZm9udCBuYW1lPSJGT05UX1RIVU1CIiB2YWx1ZT0i5a6L5L2TLTE4MDMwLDEwLGZhbHNlLGZhbHNlLHRydWUiLz4NCgkJPHVpZm9udCBuYW1lPSJGT05UX0JJT1dJTiIgdmFsdWU9IuWui+S9ky0xODAzMCwxMixmYWxzZSxmYWxzZSxmYWxzZSIvPg0KCQk8dWlmb250IG5hbWU9IkZPTlRfTElTVEhFQURJTkciIHZhbHVlPSLlrovkvZMtMTgwMzAsMTAsZmFsc2UsZmFsc2UsZmFsc2UiLz4NCgkJPHVpZm9udCBuYW1lPSJGT05UX1dJTlRJVExFIiB2YWx1ZT0i5a6L5L2TLTE4MDMwLDEwLGZhbHNlLGZhbHNlLHRydWUiLz4NCgkJPHVpZm9udCBuYW1lPSJGT05UX0FUVEFDSE1FTlRTIiB2YWx1ZT0i5a6L5L2TLTE4MDMwLDEyLGZhbHNlLGZhbHNlLHRydWUiLz4NCgkJPCEtLXF1aXogcG9kIGFuZCBtZXNzYWdlIGJveCB0ZXh0IGZvbnRzLS0+DQoJCTx1aWZvbnQgbmFtZT0iRk9OVF9NU0dCT1hfV0lOVElUTEUiIHZhbHVlPSLlrovkvZMtMTgwMzAsMTIsdHJ1ZSxmYWxzZSx0cnVlIi8+DQoJCTx1aWZvbnQgbmFtZT0iRk9OVF9NU0dCT1hfTVNHIiB2YWx1ZT0i5a6L5L2TLTE4MDMwLDEyLGZhbHNlLGZhbHNlLHRydWUiLz4NCgkJPHVpZm9udCBuYW1lPSJGT05UX01TR0JPWF9PUFRJT05TIiB2YWx1ZT0i5a6L5L2TLTE4MDMwLDEwLHRydWUsZmFsc2UsdHJ1ZSIvPg0KCQk8dWlmb250IG5hbWU9IkZPTlRfUVVJWlBPRF9RVUlaX1RJVExFIiB2YWx1ZT0i5a6L5L2TLTE4MDMwLDEyLHRydWUsZmFsc2UsdHJ1ZSIvPg0KCQk8dWlmb250IG5hbWU9IkZPTlRfUVVJWlBPRF9RVUlaX0FUVEVNUFQiIHZhbHVlPSLlrovkvZMtMTgwMzAsMTAsZmFsc2UsZmFsc2UsdHJ1ZSIvPg0KCQk8dWlmb250IG5hbWU9IkZPTlRfUVVJWlBPRF9RVUlaX0FUVEVNUFRfVkFMVUUiIHZhbHVlPSLlrovkvZMtMTgwMzAsMTAsdHJ1ZSxmYWxzZSx0cnVlIi8+DQoJCTx1aWZvbnQgbmFtZT0iRk9OVF9RVUlaUE9EX1FVRVNUSU9OX1NDT1JFIiB2YWx1ZT0i5a6L5L2TLTE4MDMwLDEwLGZhbHNlLGZhbHNlLHRydWUiLz4NCgkJPHVpZm9udCBuYW1lPSJGT05UX1FVSVpQT0RfUVVFU1RJT05fU0NPUkVfVkFMVUUiIHZhbHVlPSLlrovkvZMtMTgwMzAsMTAsdHJ1ZSxmYWxzZSx0cnVlIi8+DQoJCTx1aWZvbnQgbmFtZT0iRk9OVF9RVUlaUE9EX1FVRVNUSU9OX0FUVEVNUFQiIHZhbHVlPSLlrovkvZMtMTgwMzAsMTAsZmFsc2UsZmFsc2UsdHJ1ZSIvPg0KCQk8dWlmb250IG5hbWU9IkZPTlRfUVVJWlBPRF9RVUVTVElPTl9BVFRFTVBUX1ZBTFVFIiB2YWx1ZT0i5a6L5L2TLTE4MDMwLDEwLHRydWUsZmFsc2UsdHJ1ZSIvPg0KCQk8dWlmb250IG5hbWU9IkZPTlRfUVVJWlBPRF9RVUVTVElPTl9UQUciIHZhbHVlPSLlrovkvZMtMTgwMzAsMTIsdHJ1ZSxmYWxzZSx0cnVlIi8+DQoJCTx1aWZvbnQgbmFtZT0iRk9OVF9RVUlaUE9EX1FVSVpfUVVFU1RJT05fQ09VTlQiIHZhbHVlPSLlrovkvZMtMTgwMzAsMTAsZmFsc2UsZmFsc2UsdHJ1ZSIvPg0KCQk8dWlmb250IG5hbWU9IkZPTlRfUVVJWlBPRF9RVUlaX1FVRVNUSU9OX0NPVU5UX1ZBTFVFIiB2YWx1ZT0i5a6L5L2TLTE4MDMwLDEwLHRydWUsZmFsc2UsdHJ1ZSIvPg0KCQk8dWlmb250IG5hbWU9IkZPTlRfUVVJWlBPRF9RVUlaX1FVRVNUSU9OX0FUVEVNUFRFRCIgdmFsdWU9IuWui+S9ky0xODAzMCwxMCxmYWxzZSxmYWxzZSx0cnVlIi8+DQoJCTx1aWZvbnQgbmFtZT0iRk9OVF9RVUlaUE9EX1FVSVpfUVVFU1RJT05fQVRURU1QVEVEX1ZBTFVFIiB2YWx1ZT0i5a6L5L2TLTE4MDMwLDEwLHRydWUsZmFsc2UsdHJ1ZSIvPg0KCQk8dWlmb250IG5hbWU9IkZPTlRfUVVJWlBPRF9RVUlaX1NDT1JFX1RBRyIgdmFsdWU9IuWui+S9ky0xODAzMCwxMix0cnVlLGZhbHNlLHRydWUiLz4NCgkJPHVpZm9udCBuYW1lPSJGT05UX1FVSVpQT0RfUVVJWl9TQ09SRSIgdmFsdWU9IuWui+S9ky0xODAzMCwxMCxmYWxzZSxmYWxzZSx0cnVlIi8+DQoJCTx1aWZvbnQgbmFtZT0iRk9OVF9RVUlaUE9EX1FVSVpfU0NPUkVfVkFMVUUiIHZhbHVlPSLlrovkvZMtMTgwMzAsMTAsdHJ1ZSxmYWxzZSx0cnVlIi8+DQoJCTx1aWZvbnQgbmFtZT0iRk9OVF9RVUlaUE9EX1FVSVpfTUFYU0NPUkUiIHZhbHVlPSLlrovkvZMtMTgwMzAsMTAsZmFsc2UsZmFsc2UsdHJ1ZSIvPg0KCQk8dWlmb250IG5hbWU9IkZPTlRfUVVJWlBPRF9RVUlaX01BWFNDT1JFX1ZBTFVFIiB2YWx1ZT0i5a6L5L2TLTE4MDMwLDEwLHRydWUsZmFsc2UsdHJ1ZSIvPg0KCQk8dWlmb250IG5hbWU9IkZPTlRfUVVJWlBPRF9RVUlaX1BBU1NTQ09SRSIgdmFsdWU9IuWui+S9ky0xODAzMCwxMCxmYWxzZSxmYWxzZSx0cnVlIi8+DQoJCTx1aWZvbnQgbmFtZT0iRk9OVF9RVUlaUE9EX1FVSVpfUEFTU1NDT1JFX1ZBTFVFIiB2YWx1ZT0i5a6L5L2TLTE4MDMwLDEwLHRydWUsZmFsc2UsdHJ1ZSIvPg0KCQk8IS0tIHVpdGV4dCAtLT4NCgkJPCEtLSBzdWJzdGl0dXRpb246ICVuID09IHNsaWRlIG51bWJlciAtLT4NCgkJPHVpdGV4dCBuYW1lPSJVTk5BTUVEU0xJREVUSVRMRSIgdmFsdWU9IuW5u+eBr+eJhyAlbiIvPg0KCQk8IS0tIHN1YnN0aXR1dGlvbjogJW4gPT0gc2xpZGUgbnVtYmVyIC0tPg0KCQk8IS0tIHN1YnN0aXR1dGlvbjogJXQgPT0gdG90YWwgc2xpZGUgY291bnQgLS0+DQoJCTx1aXRleHQgbmFtZT0iU0NSVUJCQVJTVEFUVVNfU0xJREVJTkZPIiB2YWx1ZT0i5bm754Gv54mHICVuIC8gJXQgfCAiLz4NCgkJPHVpdGV4dCBuYW1lPSJTQ1JVQkJBUlNUQVRVU19TVE9QUEVEIiB2YWx1ZT0i5bey5YGc5q2iIi8+DQoJCTx1aXRleHQgbmFtZT0iU0NSVUJCQVJTVEFUVVNfUExBWUlORyIgdmFsdWU9Iuato+WcqOaSreaUviIvPg0KCQk8dWl0ZXh0IG5hbWU9IlNDUlVCQkFSU1RBVFVTX05PQVVESU8iIHZhbHVlPSLml6Dpn7PpopEiLz4NCgkJPHVpdGV4dCBuYW1lPSJTQ1JVQkJBUlNUQVRVU19WSURQTEFZSU5HIiB2YWx1ZT0i6KeG6aKR5pKt5pS+Ii8+DQoJCTx1aXRleHQgbmFtZT0iU0NSVUJCQVJTVEFUVVNfTE9BRElORyIgdmFsdWU9Iuato+WcqOi9veWFpSIvPg0KCQk8dWl0ZXh0IG5hbWU9IlNDUlVCQkFSU1RBVFVTX0JVRkZFUklORyIgdmFsdWU9Iuato+WcqOi/m+ihjOe8k+WGsuWkhOeQhiIvPg0KCQk8dWl0ZXh0IG5hbWU9IlNDUlVCQkFSU1RBVFVTX1FVRVNUSU9OIiB2YWx1ZT0i5Zue562U6Zeu6aKYIi8+DQoJCTx1aXRleHQgbmFtZT0iU0NSVUJCQVJTVEFUVVNfUkVWSUVXUVVJWiIgdmFsdWU9Iuato+WcqOWuoemYhea1i+mqjCIvPg0KCQk8IS0tIHN1YnN0aXR1dGlvbjogJW0gPT0gbWludXRlcyByZW1haW5pbmcgLS0+DQoJCTwhLS0gc3Vic3RpdHV0aW9uOiAlcyA9PSBzZWNvbmRzIHJlbWFpbmluZyAtLT4NCgkJPHVpdGV4dCBuYW1lPSJFTEFQU0VEIiB2YWx1ZT0i5Ymp5L2ZICVtIOWIhumSnyAlcyDnp5IiLz4NCgkJPHVpdGV4dCBuYW1lPSJOT1RGT1VORCIgdmFsdWU9IuacquaJvuWIsOS7u+S9leWGheWuuSIvPg0KCQk8dWl0ZXh0IG5hbWU9IkFUVEFDSE1FTlRTIiB2YWx1ZT0i6ZmE5Lu2Ii8+DQoJCTwhLS0gc3Vic3RpdHV0aW9uOiAlcCA9PSBjdXJyZW50IHNwZWFrZXIncyB0aXRsZSAtLT4NCgkJPHVpdGV4dCBuYW1lPSJCSU9XSU5fVElUTEUiIHZhbHVlPSLkuKrkurrnroDku4s6ICVwIi8+DQoJCTx1aXRleHQgbmFtZT0iQklPQlROX1RJVExFIiB2YWx1ZT0i5Liq5Lq6566A5LuLIi8+DQoJCTx1aXRleHQgbmFtZT0iRElWSURFUkJUTl9USVRMRSIgdmFsdWU9InwiLz4NCgkJPHVpdGV4dCBuYW1lPSJDT05UQUNUQlROX1RJVExFIiB2YWx1ZT0i6IGU57O75pa55byPIi8+DQoJCTx1aXRleHQgbmFtZT0iVEFCX1FVSVoiIHZhbHVlPSLmtYvpqowiLz4NCgkJPHVpdGV4dCBuYW1lPSJUQUJfT1VUTElORSIgdmFsdWU9IuWkp+e6siIvPg0KCQk8dWl0ZXh0IG5hbWU9IlRBQl9USFVNQiIgdmFsdWU9Iue8qeeVpeWbviIvPg0KCQk8dWl0ZXh0IG5hbWU9IlRBQl9OT1RFUyIgdmFsdWU9IuWkh+azqCIvPg0KCQk8dWl0ZXh0IG5hbWU9IlRBQl9TRUFSQ0giIHZhbHVlPSLmkJzntKIiLz4NCgkJPHVpdGV4dCBuYW1lPSJTTElERV9IRUFESU5HIiB2YWx1ZT0i5bm754Gv54mH5qCH6aKYIi8+DQoJCTx1aXRleHQgbmFtZT0iRFVSQVRJT05fSEVBRElORyIgdmFsdWU9IuaMgee7reaXtumXtCIvPg0KCQk8dWl0ZXh0IG5hbWU9IlNFQVJDSF9IRUFESU5HIiB2YWx1ZT0i5pCc57Si5paH5pysOiIvPg0KCQk8dWl0ZXh0IG5hbWU9IlRIVU1CX0hFQURJTkciIHZhbHVlPSLlubvnga/niYciLz4NCgkJPHVpdGV4dCBuYW1lPSJUSFVNQl9JTkZPIiB2YWx1ZT0i5bm754Gv54mH5qCH6aKYL+aMgee7reaXtumXtCIvPg0KCQk8dWl0ZXh0IG5hbWU9IkFUVEFDSE5BTUVfSEVBRElORyIgdmFsdWU9IuaWh+S7tuWQjSIvPg0KCQk8dWl0ZXh0IG5hbWU9IkFUVEFDSFNJWkVfSEVBRElORyIgdmFsdWU9IuWkp+WwjyIvPg0KCQk8dWl0ZXh0IG5hbWU9IlNMSURFX05PVEVTIiB2YWx1ZT0i5bm754Gv54mH5aSH5rOoIi8+DQoJCTwhLS1xdWl6IHBvZCBhbmQgbWVzc2FnZSBib3ggdGV4dHMtLT4NCgkJPHVpdGV4dCBuYW1lPSJRVUlaUE9EX1FVSVpfQVRURU1QVCIgdmFsdWU9Iua1i+mqjOWwneivleasoeaVsDoiLz4NCgkJPHVpdGV4dCBuYW1lPSJRVUlaUE9EX1FVSVpfQVRURU1QVF9WQUxVRSIgdmFsdWU9IuesrCAlbiDmrKHvvIzlhbEgJXQg5qyhIi8+DQoJCTx1aXRleHQgbmFtZT0iUVVJWlBPRF9RVUlaX1NDT1JFIiB2YWx1ZT0i5b6X5YiGOiIvPg0KCQk8dWl0ZXh0IG5hbWU9IlFVSVpQT0RfUVVJWl9QQVNTU0NPUkUiIHZhbHVlPSLlj4rmoLzliIbmlbA6Ii8+DQoJCTx1aXRleHQgbmFtZT0iUVVJWlBPRF9RVUlaX01BWFNDT1JFIiB2YWx1ZT0i5pyA6auY5YiG5pWwOiIvPg0KCQk8dWl0ZXh0IG5hbWU9IlFVSVpQT0RfUVVFU0FUTVBUX1NUUiIgdmFsdWU9IuWwneivleasoeaVsDog56ysICVuIOasoe+8jOWFsSAldCDmrKEiLz4NCgkJPHVpdGV4dCBuYW1lPSJRVUlaUE9EX1FVRVNUWVBFX1NUUiIgdmFsdWU9Iuexu+WeizogJXMiLz4NCgkJPHVpdGV4dCBuYW1lPSJRVUlaUE9EX1FVRVNUWVBFX0dSRCIgdmFsdWU9IuivhOe6pyIvPg0KCQk8dWl0ZXh0IG5hbWU9IlFVSVpQT0RfUVVFU1RZUEVfU1ZZIiB2YWx1ZT0i6LCD5p+lIi8+DQoJCTx1aXRleHQgbmFtZT0iUVVJWlBPRF9RVUlaQVRNUFRfSU5GIiB2YWx1ZT0i5peg6ZmQIi8+DQoJCTx1aXRleHQgbmFtZT0iUVVJWlBPRF9RVUVTQVRNUFRfSU5GIiB2YWx1ZT0i5peg6ZmQIi8+DQoJCTx1aXRleHQgbmFtZT0iV0FSTklOR01TR19ZRVNTVFJJTkciIHZhbHVlPSLmmK8iLz4NCgkJPHVpdGV4dCBuYW1lPSJXQVJOSU5HTVNHX05PU1RSSU5HIiB2YWx1ZT0i5ZCmIi8+DQoJCTx1aXRleHQgbmFtZT0iV0FSTklOR01TR19USVRMRVNUUklORyIgdmFsdWU9Iua1i+mqjOWvvOiIquitpuWRiiIvPg0KCQk8dWl0ZXh0IG5hbWU9IldBUk5JTkdNU0dfTVNHU1RSSU5HIiB2YWx1ZT0i5q2k5rWL6aqM5Lit5pyJ5pyq5bCd6K+V5L2c562U55qE6Zeu6aKY44CCJiN4QTsmI3hBO+WNleWHu+KAnOaYr+KAnemAgOWHuuatpOa1i+mqjOOAguWNleWHu+KAnOWQpuKAnee7p+e7rea1i+mqjOOAgiIvPg0KCQk8dWl0ZXh0IG5hbWU9IklORk9STUFUSU9OX0gyNjRfRkxBU0hQTEFZRVIiIHZhbHVlPSLlvZPliY3lronoo4XlnKjmgqjnmoTorqHnrpfmnLrkuIrnmoQgRmxhc2ggUGxheWVyIOeJiOacrOS4jeaUr+aMgeivpeinhumikeOAguWNleWHu+inhumikeWMuuWfn+S4i+i9veacgOaWsOeJiOacrOeahCBGbGFzaCBQbGF5ZXLjgIIiLz4NCgkJPCEtLSBzdWJzdGl0dXRpb246ICVwID09IHByZXNlbnRhdGlvbiB0aXRsZSAtLT4NCgkJPCEtLSBzdWJzdGl0dXRpb246ICVzID09IHNsaWRlIHRpdGxlIC0tPg0KCQk8IS0tIHN1YnN0aXR1dGlvbjogJW4gPT0gc2xpZGUgbnVtYmVyIC0tPg0KCQk8dWl0ZXh0IG5hbWU9IkJPT0tNQVJLIiB2YWx1ZT0iQWRvYmUgUHJlc2VudGVyIC0gJXAiLz4NCgkJPCEtLSBzdWJzdGl0dXRpb246ICVwID09IHByZXNlbnRhdGlvbiB0aXRsZSAtLT4NCgkJPCEtLSBzdWJzdGl0dXRpb246ICVzID09IHNsaWRlIHRpdGxlIC0tPg0KCQk8IS0tIHN1YnN0aXR1dGlvbjogJW4gPT0gc2xpZGUgbnVtYmVyIC0tPg0KCQk8dWl0ZXh0IG5hbWU9IkJPT0tNQVJLU0xJREUiIHZhbHVlPSJBZG9iZSBQcmVzZW50ZXIgLSAlcCAlcyIvPg0KCQk8dWl0ZXh0IG5hbWU9IlNIT1dTSURFQkFSIiB2YWx1ZT0i5ZCR5Y+C5Yqg6ICF5pi+56S65o+Q6KaB5qCPIi8+DQoJCTx1aXRleHQgbmFtZT0iTVVURSIgdmFsdWU9IumdmemfsyIvPg0KCQk8dWl0ZXh0IG5hbWU9IkRPQ1dSQVBfVElUTEUiIHZhbHVlPSJQcmVzZW50ZXIg5paH5Lu26ZmE5Lu2Ii8+DQoJCTx1aXRleHQgbmFtZT0iRE9DV1JBUF9NU0ciIHZhbHVlPSLkv53lrZjliLDmiJHnmoTorqHnrpfmnLoiLz4NCgkJPHVpdGV4dCBuYW1lPSJET0NXUkFQX1BST01QVCIgdmFsdWU9IuWNleWHu+S7peS4i+i9vSIvPg0KCTwvbGFuZ3VhZ2U+DQoJPGxhbmd1YWdlIGlkPSJ0ciI+DQoJCTwhLS0gZm9ybWF0IGZvciB1aWZvbnQgdmFsdWUgaXMgImZvbnQsc2l6ZSxpc2JvbGQsaXNpdGFsaWMsaXNzaGFkb3dlZCIgLS0+DQoJCTx1aWZvbnQgbmFtZT0iRk9OVF9RVUlaWklORyIgdmFsdWU9IlZlcmRhbmEsOSxmYWxzZSxmYWxzZSxmYWxzZSIvPg0KCQk8dWlmb250IG5hbWU9IkZPTlRfU0NSVUJTVEFUVVMiIHZhbHVlPSJWZXJkYW5hLDksdHJ1ZSxmYWxzZSx0cnVlIi8+DQoJCTx1aWZvbnQgbmFtZT0iRk9OVF9TQ1JVQlRJTUUiIHZhbHVlPSJWZXJkYW5hLDksZmFsc2UsZmFsc2UsdHJ1ZSIvPg0KCQk8dWlmb250IG5hbWU9IkZPTlRfRUxBUFNFRFRJTUUiIHZhbHVlPSJWZXJkYW5hLDksdHJ1ZSxmYWxzZSx0cnVlIi8+DQoJCTx1aWZvbnQgbmFtZT0iRk9OVF9VVElMU01FTlUiIHZhbHVlPSJWZXJkYW5hLDksdHJ1ZSxmYWxzZSxmYWxzZSIvPg0KCQk8dWlmb250IG5hbWU9IkZPTlRfVEFCUyIgdmFsdWU9IlZlcmRhbmEsOSx0cnVlLGZhbHNlLHRydWUiLz4NCgkJPHVpZm9udCBuYW1lPSJGT05UX1BSRVNFTlRBVElPTk5BTUUiIHZhbHVlPSJWZXJkYW5hLDE0LGZhbHNlLGZhbHNlLHRydWUiLz4NCgkJPHVpZm9udCBuYW1lPSJGT05UX1BSRVNFTlRFUk5BTUUiIHZhbHVlPSJWZXJkYW5hLDEwLHRydWUsZmFsc2UsdHJ1ZSIvPg0KCQk8dWlmb250IG5hbWU9IkZPTlRfUFJFU0VOVEVSVElUTEUiIHZhbHVlPSJWZXJkYW5hLDEwLGZhbHNlLGZhbHNlLHRydWUiLz4NCgkJPHVpZm9udCBuYW1lPSJGT05UX0JJT0JUTiIgdmFsdWU9IlZlcmRhbmEsMTAsZmFsc2UsZmFsc2UsdHJ1ZSIvPg0KCQk8dWlmb250IG5hbWU9IkZPTlRfTk9URVMiIHZhbHVlPSJWZXJkYW5hLDExLGZhbHNlLGZhbHNlLGZhbHNlIi8+DQoJCTx1aWZvbnQgbmFtZT0iRk9OVF9PVVRMSU5FIiB2YWx1ZT0iVmVyZGFuYSwxMSxmYWxzZSxmYWxzZSx0cnVlIi8+DQoJCTx1aWZvbnQgbmFtZT0iRk9OVF9TRUFSQ0giIHZhbHVlPSJWZXJkYW5hLDExLGZhbHNlLGZhbHNlLHRydWUiLz4NCgkJPHVpZm9udCBuYW1lPSJGT05UX1RIVU1CIiB2YWx1ZT0iVmVyZGFuYSw5LGZhbHNlLGZhbHNlLHRydWUiLz4NCgkJPHVpZm9udCBuYW1lPSJGT05UX0JJT1dJTiIgdmFsdWU9IlZlcmRhbmEsMTEsZmFsc2UsZmFsc2UsZmFsc2UiLz4NCgkJPHVpZm9udCBuYW1lPSJGT05UX0xJU1RIRUFESU5HIiB2YWx1ZT0iVmVyZGFuYSw5LGZhbHNlLGZhbHNlLGZhbHNlIi8+DQoJCTx1aWZvbnQgbmFtZT0iRk9OVF9XSU5USVRMRSIgdmFsdWU9IlZlcmRhbmEsOSxmYWxzZSxmYWxzZSx0cnVlIi8+DQoJCTx1aWZvbnQgbmFtZT0iRk9OVF9BVFRBQ0hNRU5UUyIgdmFsdWU9IlZlcmRhbmEsMTEsZmFsc2UsZmFsc2UsdHJ1ZSIvPg0KCQk8IS0tcXVpeiBwb2QgYW5kIG1lc3NhZ2UgYm94IHRleHQgZm9udHMtLT4NCgkJPHVpZm9udCBuYW1lPSJGT05UX01TR0JPWF9XSU5USVRMRSIgdmFsdWU9IlZlcmRhbmEsMTEsdHJ1ZSxmYWxzZSx0cnVlIi8+DQoJCTx1aWZvbnQgbmFtZT0iRk9OVF9NU0dCT1hfTVNHIiB2YWx1ZT0iVmVyZGFuYSwxMSxmYWxzZSxmYWxzZSx0cnVlIi8+DQoJCTx1aWZvbnQgbmFtZT0iRk9OVF9NU0dCT1hfT1BUSU9OUyIgdmFsdWU9IlZlcmRhbmEsOSx0cnVlLGZhbHNlLHRydWUiLz4NCgkJPHVpZm9udCBuYW1lPSJGT05UX1FVSVpQT0RfUVVJWl9USVRMRSIgdmFsdWU9IlZlcmRhbmEsMTEsdHJ1ZSxmYWxzZSx0cnVlIi8+DQoJCTx1aWZvbnQgbmFtZT0iRk9OVF9RVUlaUE9EX1FVSVpfQVRURU1QVCIgdmFsdWU9IlZlcmRhbmEsOSxmYWxzZSxmYWxzZSx0cnVlIi8+DQoJCTx1aWZvbnQgbmFtZT0iRk9OVF9RVUlaUE9EX1FVSVpfQVRURU1QVF9WQUxVRSIgdmFsdWU9IlZlcmRhbmEsOSx0cnVlLGZhbHNlLHRydWUiLz4NCgkJPHVpZm9udCBuYW1lPSJGT05UX1FVSVpQT0RfUVVFU1RJT05fU0NPUkUiIHZhbHVlPSJWZXJkYW5hLDksZmFsc2UsZmFsc2UsdHJ1ZSIvPg0KCQk8dWlmb250IG5hbWU9IkZPTlRfUVVJWlBPRF9RVUVTVElPTl9TQ09SRV9WQUxVRSIgdmFsdWU9IlZlcmRhbmEsOSx0cnVlLGZhbHNlLHRydWUiLz4NCgkJPHVpZm9udCBuYW1lPSJGT05UX1FVSVpQT0RfUVVFU1RJT05fQVRURU1QVCIgdmFsdWU9IlZlcmRhbmEsOSxmYWxzZSxmYWxzZSx0cnVlIi8+DQoJCTx1aWZvbnQgbmFtZT0iRk9OVF9RVUlaUE9EX1FVRVNUSU9OX0FUVEVNUFRfVkFMVUUiIHZhbHVlPSJWZXJkYW5hLDksdHJ1ZSxmYWxzZSx0cnVlIi8+DQoJCTx1aWZvbnQgbmFtZT0iRk9OVF9RVUlaUE9EX1FVRVNUSU9OX1RBRyIgdmFsdWU9IlZlcmRhbmEsMTEsdHJ1ZSxmYWxzZSx0cnVlIi8+DQoJCTx1aWZvbnQgbmFtZT0iRk9OVF9RVUlaUE9EX1FVSVpfUVVFU1RJT05fQ09VTlQiIHZhbHVlPSJWZXJkYW5hLDksZmFsc2UsZmFsc2UsdHJ1ZSIvPg0KCQk8dWlmb250IG5hbWU9IkZPTlRfUVVJWlBPRF9RVUlaX1FVRVNUSU9OX0NPVU5UX1ZBTFVFIiB2YWx1ZT0iVmVyZGFuYSw5LHRydWUsZmFsc2UsdHJ1ZSIvPg0KCQk8dWlmb250IG5hbWU9IkZPTlRfUVVJWlBPRF9RVUlaX1FVRVNUSU9OX0FUVEVNUFRFRCIgdmFsdWU9IlZlcmRhbmEsOSxmYWxzZSxmYWxzZSx0cnVlIi8+DQoJCTx1aWZvbnQgbmFtZT0iRk9OVF9RVUlaUE9EX1FVSVpfUVVFU1RJT05fQVRURU1QVEVEX1ZBTFVFIiB2YWx1ZT0iVmVyZGFuYSw5LHRydWUsZmFsc2UsdHJ1ZSIvPg0KCQk8dWlmb250IG5hbWU9IkZPTlRfUVVJWlBPRF9RVUlaX1NDT1JFX1RBRyIgdmFsdWU9IlZlcmRhbmEsMTEsdHJ1ZSxmYWxzZSx0cnVlIi8+DQoJCTx1aWZvbnQgbmFtZT0iRk9OVF9RVUlaUE9EX1FVSVpfU0NPUkUiIHZhbHVlPSJWZXJkYW5hLDksZmFsc2UsZmFsc2UsdHJ1ZSIvPg0KCQk8dWlmb250IG5hbWU9IkZPTlRfUVVJWlBPRF9RVUlaX1NDT1JFX1ZBTFVFIiB2YWx1ZT0iVmVyZGFuYSw5LHRydWUsZmFsc2UsdHJ1ZSIvPg0KCQk8dWlmb250IG5hbWU9IkZPTlRfUVVJWlBPRF9RVUlaX01BWFNDT1JFIiB2YWx1ZT0iVmVyZGFuYSw5LGZhbHNlLGZhbHNlLHRydWUiLz4NCgkJPHVpZm9udCBuYW1lPSJGT05UX1FVSVpQT0RfUVVJWl9NQVhTQ09SRV9WQUxVRSIgdmFsdWU9IlZlcmRhbmEsOSx0cnVlLGZhbHNlLHRydWUiLz4NCgkJPHVpZm9udCBuYW1lPSJGT05UX1FVSVpQT0RfUVVJWl9QQVNTU0NPUkUiIHZhbHVlPSJWZXJkYW5hLDksZmFsc2UsZmFsc2UsdHJ1ZSIvPg0KCQk8dWlmb250IG5hbWU9IkZPTlRfUVVJWlBPRF9RVUlaX1BBU1NTQ09SRV9WQUxVRSIgdmFsdWU9IlZlcmRhbmEsOSx0cnVlLGZhbHNlLHRydWUiLz4NCgkJPCEtLSB1aXRleHQgLS0+DQoJCTwhLS0gc3Vic3RpdHV0aW9uOiAlbiA9PSBzbGlkZSBudW1iZXIgLS0+DQoJCTx1aXRleHQgbmFtZT0iVU5OQU1FRFNMSURFVElUTEUiIHZhbHVlPSJTbGF5dCAlbiIvPg0KCQk8IS0tIHN1YnN0aXR1dGlvbjogJW4gPT0gc2xpZGUgbnVtYmVyIC0tPg0KCQk8IS0tIHN1YnN0aXR1dGlvbjogJXQgPT0gdG90YWwgc2xpZGUgY291bnQgLS0+DQoJCTx1aXRleHQgbmFtZT0iU0NSVUJCQVJTVEFUVVNfU0xJREVJTkZPIiB2YWx1ZT0iU2xheXQgJW4gLyAldCB8ICIvPg0KCQk8dWl0ZXh0IG5hbWU9IlNDUlVCQkFSU1RBVFVTX1NUT1BQRUQiIHZhbHVlPSJEdXJkdXJ1bGR1Ii8+DQoJCTx1aXRleHQgbmFtZT0iU0NSVUJCQVJTVEFUVVNfUExBWUlORyIgdmFsdWU9Ik95bmF0xLFsxLF5b3IiLz4NCgkJPHVpdGV4dCBuYW1lPSJTQ1JVQkJBUlNUQVRVU19OT0FVRElPIiB2YWx1ZT0iU2VzIFlvayIvPg0KCQk8dWl0ZXh0IG5hbWU9IlNDUlVCQkFSU1RBVFVTX1ZJRFBMQVlJTkciIHZhbHVlPSJWaWRlbyBPeW5hdMSxbMSxeW9yIi8+DQoJCTx1aXRleHQgbmFtZT0iU0NSVUJCQVJTVEFUVVNfTE9BRElORyIgdmFsdWU9IlnDvGtsZW5peW9yIi8+DQoJCTx1aXRleHQgbmFtZT0iU0NSVUJCQVJTVEFUVVNfQlVGRkVSSU5HIiB2YWx1ZT0iQXJhYmVsbGXEn2UgQWzEsW7EsXlvciIvPg0KCQk8dWl0ZXh0IG5hbWU9IlNDUlVCQkFSU1RBVFVTX1FVRVNUSU9OIiB2YWx1ZT0iU29ydXl1IFlhbsSxdGxhIi8+DQoJCTx1aXRleHQgbmFtZT0iU0NSVUJCQVJTVEFUVVNfUkVWSUVXUVVJWiIgdmFsdWU9IlPEsW5hdiDEsG5jZWxlbml5b3IiLz4NCgkJPCEtLSBzdWJzdGl0dXRpb246ICVtID09IG1pbnV0ZXMgcmVtYWluaW5nIC0tPg0KCQk8IS0tIHN1YnN0aXR1dGlvbjogJXMgPT0gc2Vjb25kcyByZW1haW5pbmcgLS0+DQoJCTx1aXRleHQgbmFtZT0iRUxBUFNFRCIgdmFsdWU9IiVtIERha2lrYSAlcyBTYW5peWUgS2FsZMSxIi8+DQoJCTx1aXRleHQgbmFtZT0iTk9URk9VTkQiIHZhbHVlPSJIZXJoYW5naSBCaXIgxZ5leSBCdWx1bm1hZMSxIi8+DQoJCTx1aXRleHQgbmFtZT0iQVRUQUNITUVOVFMiIHZhbHVlPSJFa2xlciIvPg0KCQk8IS0tIHN1YnN0aXR1dGlvbjogJXAgPT0gY3VycmVudCBzcGVha2VyJ3MgdGl0bGUgLS0+DQoJCTx1aXRleHQgbmFtZT0iQklPV0lOX1RJVExFIiB2YWx1ZT0iQmlvOiAlcCIvPg0KCQk8dWl0ZXh0IG5hbWU9IkJJT0JUTl9USVRMRSIgdmFsdWU9IkJpbyIvPg0KCQk8dWl0ZXh0IG5hbWU9IkRJVklERVJCVE5fVElUTEUiIHZhbHVlPSJ8Ii8+DQoJCTx1aXRleHQgbmFtZT0iQ09OVEFDVEJUTl9USVRMRSIgdmFsdWU9IsSwcnRpYmF0Ii8+DQoJCTx1aXRleHQgbmFtZT0iVEFCX1FVSVoiIHZhbHVlPSJTxLFuYXYiLz4NCgkJPHVpdGV4dCBuYW1lPSJUQUJfT1VUTElORSIgdmFsdWU9IkFuYSBIYXQiLz4NCgkJPHVpdGV4dCBuYW1lPSJUQUJfVEhVTUIiIHZhbHVlPSJSZXNpbSIvPg0KCQk8dWl0ZXh0IG5hbWU9IlRBQl9OT1RFUyIgdmFsdWU9Ik5vdGxhciIvPg0KCQk8dWl0ZXh0IG5hbWU9IlRBQl9TRUFSQ0giIHZhbHVlPSJBcmEiLz4NCgkJPHVpdGV4dCBuYW1lPSJTTElERV9IRUFESU5HIiB2YWx1ZT0iU2xheXQgQmHFn2zEscSfxLEiLz4NCgkJPHVpdGV4dCBuYW1lPSJEVVJBVElPTl9IRUFESU5HIiB2YWx1ZT0iU8O8cmUiLz4NCgkJPHVpdGV4dCBuYW1lPSJTRUFSQ0hfSEVBRElORyIgdmFsdWU9Ik1ldG5pIGFyYToiLz4NCgkJPHVpdGV4dCBuYW1lPSJUSFVNQl9IRUFESU5HIiB2YWx1ZT0iU2xheXQiLz4NCgkJPHVpdGV4dCBuYW1lPSJUSFVNQl9JTkZPIiB2YWx1ZT0iU2xheXQgQmHFn2zEscSfxLEvU8O8cmVzaSIvPg0KCQk8dWl0ZXh0IG5hbWU9IkFUVEFDSE5BTUVfSEVBRElORyIgdmFsdWU9IkRvc3lhIEFkxLEiLz4NCgkJPHVpdGV4dCBuYW1lPSJBVFRBQ0hTSVpFX0hFQURJTkciIHZhbHVlPSJCb3l1dCIvPg0KCQk8dWl0ZXh0IG5hbWU9IlNMSURFX05PVEVTIiB2YWx1ZT0iU2xheXQgTm90bGFyxLEiLz4NCgkJPCEtLXF1aXogcG9kIGFuZCBtZXNzYWdlIGJveCB0ZXh0cy0tPg0KCQk8dWl0ZXh0IG5hbWU9IlFVSVpQT0RfUVVJWl9BVFRFTVBUIiB2YWx1ZT0iU8SxbmF2IERlbmVtZXNpOiIvPg0KCQk8dWl0ZXh0IG5hbWU9IlFVSVpQT0RfUVVJWl9BVFRFTVBUX1ZBTFVFIiB2YWx1ZT0iJW4vJXQiLz4NCgkJPHVpdGV4dCBuYW1lPSJRVUlaUE9EX1FVSVpfU0NPUkUiIHZhbHVlPSJQdWFuOiIvPg0KCQk8dWl0ZXh0IG5hbWU9IlFVSVpQT0RfUVVJWl9QQVNTU0NPUkUiIHZhbHVlPSJHZcOnbWUgUHVhbsSxOiIvPg0KCQk8dWl0ZXh0IG5hbWU9IlFVSVpQT0RfUVVJWl9NQVhTQ09SRSIgdmFsdWU9Ik1ha3NpbXVtIFB1YW46Ii8+DQoJCTx1aXRleHQgbmFtZT0iUVVJWlBPRF9RVUVTQVRNUFRfU1RSIiB2YWx1ZT0iRGVuZW1lOiAlbi8ldCIvPg0KCQk8dWl0ZXh0IG5hbWU9IlFVSVpQT0RfUVVFU1RZUEVfU1RSIiB2YWx1ZT0iVMO8cjogJXMiLz4NCgkJPHVpdGV4dCBuYW1lPSJRVUlaUE9EX1FVRVNUWVBFX0dSRCIgdmFsdWU9IkJhc2FtYWtsxLEiLz4NCgkJPHVpdGV4dCBuYW1lPSJRVUlaUE9EX1FVRVNUWVBFX1NWWSIgdmFsdWU9IkFua2V0Ii8+DQoJCTx1aXRleHQgbmFtZT0iUVVJWlBPRF9RVUlaQVRNUFRfSU5GIiB2YWx1ZT0iU8SxbsSxcnPEsXoiLz4NCgkJPHVpdGV4dCBuYW1lPSJRVUlaUE9EX1FVRVNBVE1QVF9JTkYiIHZhbHVlPSJTxLFuxLFyc8SxeiIvPg0KCQk8dWl0ZXh0IG5hbWU9IldBUk5JTkdNU0dfWUVTU1RSSU5HIiB2YWx1ZT0iRXZldCIvPg0KCQk8dWl0ZXh0IG5hbWU9IldBUk5JTkdNU0dfTk9TVFJJTkciIHZhbHVlPSJIYXnEsXIiLz4NCgkJPHVpdGV4dCBuYW1lPSJXQVJOSU5HTVNHX1RJVExFU1RSSU5HIiB2YWx1ZT0iU8SxbmF2IEdlemlubWUgVXlhcsSxc8SxIi8+DQoJCTx1aXRleHQgbmFtZT0iV0FSTklOR01TR19NU0dTVFJJTkciIHZhbHVlPSJCdSBTxLFuYXZkYSBkZW5lbm1lbWnFnyBzb3J1bGFyIHZhci4mI3hBOyYjeEE7RXZldCBzZcOnZW5lxJ9pbmkgdMSxa2xhdMSxcnNhbsSxeiBTxLFuYXZkYW4gw6fEsWthY2Frc8SxbsSxei4gU8SxbmF2YSBkZXZhbSBldG1layBpw6dpbiBIYXnEsXIgc2XDp2VuZcSfaW5pIHTEsWtsYXTEsW4uIi8+DQoJCTx1aXRleHQgbmFtZT0iSU5GT1JNQVRJT05fSDI2NF9GTEFTSFBMQVlFUiIgdmFsdWU9IkJpbGdpc2F5YXLEsW7EsXphIHnDvGtsw7wgb2xhbiBnZcOnZXJsaSBGbGFzaCBQbGF5ZXIgc8O8csO8bcO8IGJ1IHZpZGVveXUgZGVzdGVrbGVtaXlvci4gRW4gc29uIEZsYXNoIFBsYXllciBzw7xyw7xtw7xuw7wgaW5kaXJtZWsgacOnaW4gdmlkZW8gYWxhbsSxbsSxIHTEsWtsYXTEsW4uIi8+DQoJCTwhLS0gc3Vic3RpdHV0aW9uOiAlcCA9PSBwcmVzZW50YXRpb24gdGl0bGUgLS0+DQoJCTwhLS0gc3Vic3RpdHV0aW9uOiAlcyA9PSBzbGlkZSB0aXRsZSAtLT4NCgkJPCEtLSBzdWJzdGl0dXRpb246ICVuID09IHNsaWRlIG51bWJlciAtLT4NCgkJPHVpdGV4dCBuYW1lPSJCT09LTUFSSyIgdmFsdWU9IkFkb2JlIFByZXNlbnRlciAtICVwIi8+DQoJCTwhLS0gc3Vic3RpdHV0aW9uOiAlcCA9PSBwcmVzZW50YXRpb24gdGl0bGUgLS0+DQoJCTwhLS0gc3Vic3RpdHV0aW9uOiAlcyA9PSBzbGlkZSB0aXRsZSAtLT4NCgkJPCEtLSBzdWJzdGl0dXRpb246ICVuID09IHNsaWRlIG51bWJlciAtLT4NCgkJPHVpdGV4dCBuYW1lPSJCT09LTUFSS1NMSURFIiB2YWx1ZT0iQWRvYmUgUHJlc2VudGVyIC0gJXAgJXMiLz4NCgkJPHVpdGV4dCBuYW1lPSJTSE9XU0lERUJBUiIgdmFsdWU9IkthdMSxbMSxbWPEsWxhcmEga2VuYXIgw6d1YnXEn3VudSBnw7ZzdGVyIi8+DQoJCTx1aXRleHQgbmFtZT0iTVVURSIgdmFsdWU9IlNlc3NpeiIvPg0KCQk8dWl0ZXh0IG5hbWU9IkRPQ1dSQVBfVElUTEUiIHZhbHVlPSJQcmVzZW50ZXIgRG9zeWEgRWtpIi8+DQoJCTx1aXRleHQgbmFtZT0iRE9DV1JBUF9NU0ciIHZhbHVlPSJCaWxnaXNheWFyxLFtYSBLYXlkZXQiLz4NCgkJPHVpdGV4dCBuYW1lPSJET0NXUkFQX1BST01QVCIgdmFsdWU9IsSwbmRpcm1layBpw6dpbiBUxLFrbGF0xLFuIi8+DQoJPC9sYW5ndWFnZT4NCgk8bGFuZ3VhZ2UgaWQ9InJ1Ij4NCgkJPCEtLSBmb3JtYXQgZm9yIHVpZm9udCB2YWx1ZSBpcyAiZm9udCxzaXplLGlzYm9sZCxpc2l0YWxpYyxpc3NoYWRvd2VkIiAtLT4NCgkJPHVpZm9udCBuYW1lPSJGT05UX1FVSVpaSU5HIiB2YWx1ZT0iVmVyZGFuYSw5LGZhbHNlLGZhbHNlLGZhbHNlIi8+DQoJCTx1aWZvbnQgbmFtZT0iRk9OVF9TQ1JVQlNUQVRVUyIgdmFsdWU9IlZlcmRhbmEsOSx0cnVlLGZhbHNlLHRydWUiLz4NCgkJPHVpZm9udCBuYW1lPSJGT05UX1NDUlVCVElNRSIgdmFsdWU9IlZlcmRhbmEsOSxmYWxzZSxmYWxzZSx0cnVlIi8+DQoJCTx1aWZvbnQgbmFtZT0iRk9OVF9FTEFQU0VEVElNRSIgdmFsdWU9IlZlcmRhbmEsOSx0cnVlLGZhbHNlLHRydWUiLz4NCgkJPHVpZm9udCBuYW1lPSJGT05UX1VUSUxTTUVOVSIgdmFsdWU9IlZlcmRhbmEsOSx0cnVlLGZhbHNlLGZhbHNlIi8+DQoJCTx1aWZvbnQgbmFtZT0iRk9OVF9UQUJTIiB2YWx1ZT0iVmVyZGFuYSw5LHRydWUsZmFsc2UsdHJ1ZSIvPg0KCQk8dWlmb250IG5hbWU9IkZPTlRfUFJFU0VOVEFUSU9OTkFNRSIgdmFsdWU9IlZlcmRhbmEsMTQsZmFsc2UsZmFsc2UsdHJ1ZSIvPg0KCQk8dWlmb250IG5hbWU9IkZPTlRfUFJFU0VOVEVSTkFNRSIgdmFsdWU9IlZlcmRhbmEsMTAsdHJ1ZSxmYWxzZSx0cnVlIi8+DQoJCTx1aWZvbnQgbmFtZT0iRk9OVF9QUkVTRU5URVJUSVRMRSIgdmFsdWU9IlZlcmRhbmEsMTAsZmFsc2UsZmFsc2UsdHJ1ZSIvPg0KCQk8dWlmb250IG5hbWU9IkZPTlRfQklPQlROIiB2YWx1ZT0iVmVyZGFuYSwxMCxmYWxzZSxmYWxzZSx0cnVlIi8+DQoJCTx1aWZvbnQgbmFtZT0iRk9OVF9OT1RFUyIgdmFsdWU9IlZlcmRhbmEsMTEsZmFsc2UsZmFsc2UsZmFsc2UiLz4NCgkJPHVpZm9udCBuYW1lPSJGT05UX09VVExJTkUiIHZhbHVlPSJWZXJkYW5hLDExLGZhbHNlLGZhbHNlLHRydWUiLz4NCgkJPHVpZm9udCBuYW1lPSJGT05UX1NFQVJDSCIgdmFsdWU9IlZlcmRhbmEsMTEsZmFsc2UsZmFsc2UsdHJ1ZSIvPg0KCQk8dWlmb250IG5hbWU9IkZPTlRfVEhVTUIiIHZhbHVlPSJWZXJkYW5hLDksZmFsc2UsZmFsc2UsdHJ1ZSIvPg0KCQk8dWlmb250IG5hbWU9IkZPTlRfQklPV0lOIiB2YWx1ZT0iVmVyZGFuYSwxMSxmYWxzZSxmYWxzZSxmYWxzZSIvPg0KCQk8dWlmb250IG5hbWU9IkZPTlRfTElTVEhFQURJTkciIHZhbHVlPSJWZXJkYW5hLDksZmFsc2UsZmFsc2UsZmFsc2UiLz4NCgkJPHVpZm9udCBuYW1lPSJGT05UX1dJTlRJVExFIiB2YWx1ZT0iVmVyZGFuYSw5LGZhbHNlLGZhbHNlLHRydWUiLz4NCgkJPHVpZm9udCBuYW1lPSJGT05UX0FUVEFDSE1FTlRTIiB2YWx1ZT0iVmVyZGFuYSwxMSxmYWxzZSxmYWxzZSx0cnVlIi8+DQoJCTwhLS1xdWl6IHBvZCBhbmQgbWVzc2FnZSBib3ggdGV4dCBmb250cy0tPg0KCQk8dWlmb250IG5hbWU9IkZPTlRfTVNHQk9YX1dJTlRJVExFIiB2YWx1ZT0iVmVyZGFuYSwxMSx0cnVlLGZhbHNlLHRydWUiLz4NCgkJPHVpZm9udCBuYW1lPSJGT05UX01TR0JPWF9NU0ciIHZhbHVlPSJWZXJkYW5hLDExLGZhbHNlLGZhbHNlLHRydWUiLz4NCgkJPHVpZm9udCBuYW1lPSJGT05UX01TR0JPWF9PUFRJT05TIiB2YWx1ZT0iVmVyZGFuYSw5LHRydWUsZmFsc2UsdHJ1ZSIvPg0KCQk8dWlmb250IG5hbWU9IkZPTlRfUVVJWlBPRF9RVUlaX1RJVExFIiB2YWx1ZT0iVmVyZGFuYSwxMSx0cnVlLGZhbHNlLHRydWUiLz4NCgkJPHVpZm9udCBuYW1lPSJGT05UX1FVSVpQT0RfUVVJWl9BVFRFTVBUIiB2YWx1ZT0iVmVyZGFuYSw5LGZhbHNlLGZhbHNlLHRydWUiLz4NCgkJPHVpZm9udCBuYW1lPSJGT05UX1FVSVpQT0RfUVVJWl9BVFRFTVBUX1ZBTFVFIiB2YWx1ZT0iVmVyZGFuYSw5LHRydWUsZmFsc2UsdHJ1ZSIvPg0KCQk8dWlmb250IG5hbWU9IkZPTlRfUVVJWlBPRF9RVUVTVElPTl9TQ09SRSIgdmFsdWU9IlZlcmRhbmEsOSxmYWxzZSxmYWxzZSx0cnVlIi8+DQoJCTx1aWZvbnQgbmFtZT0iRk9OVF9RVUlaUE9EX1FVRVNUSU9OX1NDT1JFX1ZBTFVFIiB2YWx1ZT0iVmVyZGFuYSw5LHRydWUsZmFsc2UsdHJ1ZSIvPg0KCQk8dWlmb250IG5hbWU9IkZPTlRfUVVJWlBPRF9RVUVTVElPTl9BVFRFTVBUIiB2YWx1ZT0iVmVyZGFuYSw5LGZhbHNlLGZhbHNlLHRydWUiLz4NCgkJPHVpZm9udCBuYW1lPSJGT05UX1FVSVpQT0RfUVVFU1RJT05fQVRURU1QVF9WQUxVRSIgdmFsdWU9IlZlcmRhbmEsOSx0cnVlLGZhbHNlLHRydWUiLz4NCgkJPHVpZm9udCBuYW1lPSJGT05UX1FVSVpQT0RfUVVFU1RJT05fVEFHIiB2YWx1ZT0iVmVyZGFuYSwxMSx0cnVlLGZhbHNlLHRydWUiLz4NCgkJPHVpZm9udCBuYW1lPSJGT05UX1FVSVpQT0RfUVVJWl9RVUVTVElPTl9DT1VOVCIgdmFsdWU9IlZlcmRhbmEsOSxmYWxzZSxmYWxzZSx0cnVlIi8+DQoJCTx1aWZvbnQgbmFtZT0iRk9OVF9RVUlaUE9EX1FVSVpfUVVFU1RJT05fQ09VTlRfVkFMVUUiIHZhbHVlPSJWZXJkYW5hLDksdHJ1ZSxmYWxzZSx0cnVlIi8+DQoJCTx1aWZvbnQgbmFtZT0iRk9OVF9RVUlaUE9EX1FVSVpfUVVFU1RJT05fQVRURU1QVEVEIiB2YWx1ZT0iVmVyZGFuYSw5LGZhbHNlLGZhbHNlLHRydWUiLz4NCgkJPHVpZm9udCBuYW1lPSJGT05UX1FVSVpQT0RfUVVJWl9RVUVTVElPTl9BVFRFTVBURURfVkFMVUUiIHZhbHVlPSJWZXJkYW5hLDksdHJ1ZSxmYWxzZSx0cnVlIi8+DQoJCTx1aWZvbnQgbmFtZT0iRk9OVF9RVUlaUE9EX1FVSVpfU0NPUkVfVEFHIiB2YWx1ZT0iVmVyZGFuYSwxMSx0cnVlLGZhbHNlLHRydWUiLz4NCgkJPHVpZm9udCBuYW1lPSJGT05UX1FVSVpQT0RfUVVJWl9TQ09SRSIgdmFsdWU9IlZlcmRhbmEsOSxmYWxzZSxmYWxzZSx0cnVlIi8+DQoJCTx1aWZvbnQgbmFtZT0iRk9OVF9RVUlaUE9EX1FVSVpfU0NPUkVfVkFMVUUiIHZhbHVlPSJWZXJkYW5hLDksdHJ1ZSxmYWxzZSx0cnVlIi8+DQoJCTx1aWZvbnQgbmFtZT0iRk9OVF9RVUlaUE9EX1FVSVpfTUFYU0NPUkUiIHZhbHVlPSJWZXJkYW5hLDksZmFsc2UsZmFsc2UsdHJ1ZSIvPg0KCQk8dWlmb250IG5hbWU9IkZPTlRfUVVJWlBPRF9RVUlaX01BWFNDT1JFX1ZBTFVFIiB2YWx1ZT0iVmVyZGFuYSw5LHRydWUsZmFsc2UsdHJ1ZSIvPg0KCQk8dWlmb250IG5hbWU9IkZPTlRfUVVJWlBPRF9RVUlaX1BBU1NTQ09SRSIgdmFsdWU9IlZlcmRhbmEsOSxmYWxzZSxmYWxzZSx0cnVlIi8+DQoJCTx1aWZvbnQgbmFtZT0iRk9OVF9RVUlaUE9EX1FVSVpfUEFTU1NDT1JFX1ZBTFVFIiB2YWx1ZT0iVmVyZGFuYSw5LHRydWUsZmFsc2UsdHJ1ZSIvPg0KCQk8IS0tIHVpdGV4dCAtLT4NCgkJPCEtLSBzdWJzdGl0dXRpb246ICVuID09IHNsaWRlIG51bWJlciAtLT4NCgkJPHVpdGV4dCBuYW1lPSJVTk5BTUVEU0xJREVUSVRMRSIgdmFsdWU9ItCh0LvQsNC50LQgJW4iLz4NCgkJPCEtLSBzdWJzdGl0dXRpb246ICVuID09IHNsaWRlIG51bWJlciAtLT4NCgkJPCEtLSBzdWJzdGl0dXRpb246ICV0ID09IHRvdGFsIHNsaWRlIGNvdW50IC0tPg0KCQk8dWl0ZXh0IG5hbWU9IlNDUlVCQkFSU1RBVFVTX1NMSURFSU5GTyIgdmFsdWU9ItCh0LvQsNC50LQgJW4gLyAldCB8ICIvPg0KCQk8dWl0ZXh0IG5hbWU9IlNDUlVCQkFSU1RBVFVTX1NUT1BQRUQiIHZhbHVlPSLQntGB0YLQsNC90L7QstC70LXQvdC+Ii8+DQoJCTx1aXRleHQgbmFtZT0iU0NSVUJCQVJTVEFUVVNfUExBWUlORyIgdmFsdWU9ItCS0L7RgdC/0YDQvtC40LfQstC10LTQtdC90LjQtSIvPg0KCQk8dWl0ZXh0IG5hbWU9IlNDUlVCQkFSU1RBVFVTX05PQVVESU8iIHZhbHVlPSLQndC10YIg0LDRg9C00LjQviIvPg0KCQk8dWl0ZXh0IG5hbWU9IlNDUlVCQkFSU1RBVFVTX1ZJRFBMQVlJTkciIHZhbHVlPSLQktC+0YHQv9GA0L7QuNC30LLQtdC00LXQvdC40LUg0LLQuNC00LXQviIvPg0KCQk8dWl0ZXh0IG5hbWU9IlNDUlVCQkFSU1RBVFVTX0xPQURJTkciIHZhbHVlPSLQl9Cw0LPRgNGD0LfQutCwIi8+DQoJCTx1aXRleHQgbmFtZT0iU0NSVUJCQVJTVEFUVVNfQlVGRkVSSU5HIiB2YWx1ZT0i0JHRg9GE0LXRgNC40LfQsNGG0LjRjyIvPg0KCQk8dWl0ZXh0IG5hbWU9IlNDUlVCQkFSU1RBVFVTX1FVRVNUSU9OIiB2YWx1ZT0i0J7RgtCy0LXRgiDQvdCwINCy0L7Qv9GA0L7RgSIvPg0KCQk8dWl0ZXh0IG5hbWU9IlNDUlVCQkFSU1RBVFVTX1JFVklFV1FVSVoiIHZhbHVlPSLQntCx0LfQvtGAINC+0L/RgNC+0YHQsCIvPg0KCQk8IS0tIHN1YnN0aXR1dGlvbjogJW0gPT0gbWludXRlcyByZW1haW5pbmcgLS0+DQoJCTwhLS0gc3Vic3RpdHV0aW9uOiAlcyA9PSBzZWNvbmRzIHJlbWFpbmluZyAtLT4NCgkJPHVpdGV4dCBuYW1lPSJFTEFQU0VEIiB2YWx1ZT0i0J7RgdGC0LDQu9C+0YHRjCAlbSDQvNC40L0uICVzINGBIi8+DQoJCTx1aXRleHQgbmFtZT0iTk9URk9VTkQiIHZhbHVlPSLQndC40YfQtdCz0L4g0L3QtSDQvdCw0LnQtNC10L3QviIvPg0KCQk8dWl0ZXh0IG5hbWU9IkFUVEFDSE1FTlRTIiB2YWx1ZT0i0JLQu9C+0LbQtdC90LjRjyIvPg0KCQk8IS0tIHN1YnN0aXR1dGlvbjogJXAgPT0gY3VycmVudCBzcGVha2VyJ3MgdGl0bGUgLS0+DQoJCTx1aXRleHQgbmFtZT0iQklPV0lOX1RJVExFIiB2YWx1ZT0i0JHQuNC+0LPRgNCw0YTQuNGPOiAlcCIvPg0KCQk8dWl0ZXh0IG5hbWU9IkJJT0JUTl9USVRMRSIgdmFsdWU9ItCR0LjQvtCz0YDQsNGE0LjRjyIvPg0KCQk8dWl0ZXh0IG5hbWU9IkRJVklERVJCVE5fVElUTEUiIHZhbHVlPSJ8Ii8+DQoJCTx1aXRleHQgbmFtZT0iQ09OVEFDVEJUTl9USVRMRSIgdmFsdWU9ItCa0L7QvdGC0LDQutGCIi8+DQoJCTx1aXRleHQgbmFtZT0iVEFCX1FVSVoiIHZhbHVlPSLQntC/0YDQvtGBIi8+DQoJCTx1aXRleHQgbmFtZT0iVEFCX09VVExJTkUiIHZhbHVlPSLQodGF0LXQvNCwIi8+DQoJCTx1aXRleHQgbmFtZT0iVEFCX1RIVU1CIiB2YWx1ZT0i0JHQtdCz0YPQvdC+0LoiLz4NCgkJPHVpdGV4dCBuYW1lPSJUQUJfTk9URVMiIHZhbHVlPSLQl9Cw0LzQtdGC0LrQuCIvPg0KCQk8dWl0ZXh0IG5hbWU9IlRBQl9TRUFSQ0giIHZhbHVlPSLQn9C+0LjRgdC6Ii8+DQoJCTx1aXRleHQgbmFtZT0iU0xJREVfSEVBRElORyIgdmFsdWU9ItCX0LDQs9C+0LvQvtCy0L7QuiDRgdC70LDQudC00LAiLz4NCgkJPHVpdGV4dCBuYW1lPSJEVVJBVElPTl9IRUFESU5HIiB2YWx1ZT0i0JTQu9C40YIt0YHRgtGMIi8+DQoJCTx1aXRleHQgbmFtZT0iU0VBUkNIX0hFQURJTkciIHZhbHVlPSLQn9C+0LjRgdC6INGC0LXQutGB0YLQsDoiLz4NCgkJPHVpdGV4dCBuYW1lPSJUSFVNQl9IRUFESU5HIiB2YWx1ZT0i0KHQu9Cw0LnQtCIvPg0KCQk8dWl0ZXh0IG5hbWU9IlRIVU1CX0lORk8iIHZhbHVlPSLQndCw0LfQstCw0L3QuNC1L9C00LvQuNGCLdC90L7RgdGC0YwiLz4NCgkJPHVpdGV4dCBuYW1lPSJBVFRBQ0hOQU1FX0hFQURJTkciIHZhbHVlPSLQmNC80Y8g0YTQsNC50LvQsCIvPg0KCQk8dWl0ZXh0IG5hbWU9IkFUVEFDSFNJWkVfSEVBRElORyIgdmFsdWU9ItCg0LDQt9C80LXRgCIvPg0KCQk8dWl0ZXh0IG5hbWU9IlNMSURFX05PVEVTIiB2YWx1ZT0i0JfQsNC80LXRgtC60Lgg0Log0YHQu9Cw0LnQtNGDIi8+DQoJCTwhLS1xdWl6IHBvZCBhbmQgbWVzc2FnZSBib3ggdGV4dHMtLT4NCgkJPHVpdGV4dCBuYW1lPSJRVUlaUE9EX1FVSVpfQVRURU1QVCIgdmFsdWU9ItCf0L7Qv9GL0YLQutCwINC/0YDQvtC50YLQuCDQvtC/0YDQvtGBOiIvPg0KCQk8dWl0ZXh0IG5hbWU9IlFVSVpQT0RfUVVJWl9BVFRFTVBUX1ZBTFVFIiB2YWx1ZT0iJW4g0LjQtyAldCIvPg0KCQk8dWl0ZXh0IG5hbWU9IlFVSVpQT0RfUVVJWl9TQ09SRSIgdmFsdWU9ItCd0LDQsdGA0LDQvdC+INCx0LDQu9C70L7QsjoiLz4NCgkJPHVpdGV4dCBuYW1lPSJRVUlaUE9EX1FVSVpfUEFTU1NDT1JFIiB2YWx1ZT0i0J/RgNC+0YXQvtC00L3QvtC5INGA0LXQt9GD0LvRjNGC0LDRgjoiLz4NCgkJPHVpdGV4dCBuYW1lPSJRVUlaUE9EX1FVSVpfTUFYU0NPUkUiIHZhbHVlPSLQnNCw0LrRgdC40LzQsNC70YzQvdGL0Lkg0YDQtdC30YPQu9GM0YLQsNGCOiIvPg0KCQk8dWl0ZXh0IG5hbWU9IlFVSVpQT0RfUVVFU0FUTVBUX1NUUiIgdmFsdWU9ItCf0L7Qv9GL0YLQutCwOiAlbiDQuNC3ICV0Ii8+DQoJCTx1aXRleHQgbmFtZT0iUVVJWlBPRF9RVUVTVFlQRV9TVFIiIHZhbHVlPSLQotC40L86ICVzIi8+DQoJCTx1aXRleHQgbmFtZT0iUVVJWlBPRF9RVUVTVFlQRV9HUkQiIHZhbHVlPSLQoSDQvtGG0LXQvdC60L7QuSIvPg0KCQk8dWl0ZXh0IG5hbWU9IlFVSVpQT0RfUVVFU1RZUEVfU1ZZIiB2YWx1ZT0i0J7QsdC30L7RgCIvPg0KCQk8dWl0ZXh0IG5hbWU9IlFVSVpQT0RfUVVJWkFUTVBUX0lORiIgdmFsdWU9ItCR0L7Qu9GM0YjQvtC1INGH0LjRgdC70L4iLz4NCgkJPHVpdGV4dCBuYW1lPSJRVUlaUE9EX1FVRVNBVE1QVF9JTkYiIHZhbHVlPSLQkdC+0LvRjNGI0L7QtSDRh9C40YHQu9C+Ii8+DQoJCTx1aXRleHQgbmFtZT0iV0FSTklOR01TR19ZRVNTVFJJTkciIHZhbHVlPSLQlNCwIi8+DQoJCTx1aXRleHQgbmFtZT0iV0FSTklOR01TR19OT1NUUklORyIgdmFsdWU9ItCd0LXRgiIvPg0KCQk8dWl0ZXh0IG5hbWU9IldBUk5JTkdNU0dfVElUTEVTVFJJTkciIHZhbHVlPSLQn9GA0LXQtNGD0L/RgNC10LbQtNC10L3QuNC1INC+INC90LDQstC40LPQsNGG0LjQuCDQsiDQvtC/0YDQvtGB0LUiLz4NCgkJPHVpdGV4dCBuYW1lPSJXQVJOSU5HTVNHX01TR1NUUklORyIgdmFsdWU9ItCSINC+0L/RgNC+0YHQtSDQvtGB0YLQsNC70LjRgdGMINC90LXQvtGC0LLQtdGH0LXQvdC90YvQtSDQstC+0L/RgNC+0YHRiy7QndCw0LbQsNGC0LjQtSDQutC90L7Qv9C60LggJnF1b3Q70JTQsCZxdW90OyDQv9GA0LjQstC10LTQtdGCINC6INC30LDQutGA0YvRgtC40Y4g0L7Qv9GA0L7RgdCwLiDQndCw0LbQsNGC0LjQtSDQutC90L7Qv9C60LggJnF1b3Q70J3QtdGCJnF1b3Q7INC/0YDQvtC00L7Qu9C20LjRgiDQvtC/0YDQvtGBLiIvPg0KCQk8dWl0ZXh0IG5hbWU9IklORk9STUFUSU9OX0gyNjRfRkxBU0hQTEFZRVIiIHZhbHVlPSLQotC10LrRg9GJ0LDRjyDQstC10YDRgdC40Y8g0L/RgNC+0LjQs9GA0YvQstCw0YLQtdC70Y8gRmxhc2ggUGxheWVyLCDRg9GB0YLQsNC90L7QstC70LXQvdC90LDRjyDQvdCwINGN0YLQvtC8INC60L7QvNC/0YzRjtGC0LXRgNC1LCDQvdC1INC/0L7QtNC00LXRgNC20LjQstCw0LXRgiDRjdGC0L4g0LLQuNC00LXQvi4g0KnQtdC70LrQvdC40YLQtSDQsiDQvtCx0LvQsNGB0YLQuCDQstC40LTQtdC+LCDRh9GC0L7QsdGLINC30LDQs9GA0YPQt9C40YLRjCDQv9C+0YHQu9C10LTQvdGO0Y4g0LLQtdGA0YHQuNGOINC/0YDQvtC40LPRgNGL0LLQsNGC0LXQu9GPIEZsYXNoIFBsYXllci4iLz4NCgkJPCEtLSBzdWJzdGl0dXRpb246ICVwID09IHByZXNlbnRhdGlvbiB0aXRsZSAtLT4NCgkJPCEtLSBzdWJzdGl0dXRpb246ICVzID09IHNsaWRlIHRpdGxlIC0tPg0KCQk8IS0tIHN1YnN0aXR1dGlvbjogJW4gPT0gc2xpZGUgbnVtYmVyIC0tPg0KCQk8dWl0ZXh0IG5hbWU9IkJPT0tNQVJLIiB2YWx1ZT0iQWRvYmUgUHJlc2VudGVyIC0gJXAiLz4NCgkJPCEtLSBzdWJzdGl0dXRpb246ICVwID09IHByZXNlbnRhdGlvbiB0aXRsZSAtLT4NCgkJPCEtLSBzdWJzdGl0dXRpb246ICVzID09IHNsaWRlIHRpdGxlIC0tPg0KCQk8IS0tIHN1YnN0aXR1dGlvbjogJW4gPT0gc2xpZGUgbnVtYmVyIC0tPg0KCQk8dWl0ZXh0IG5hbWU9IkJPT0tNQVJLU0xJREUiIHZhbHVlPSJBZG9iZSBQcmVzZW50ZXIgLSAlcCAlcyIvPg0KCQk8dWl0ZXh0IG5hbWU9IlNIT1dTSURFQkFSIiB2YWx1ZT0i0J/QvtC60LDQt9GL0LLQsNGC0Ywg0LLRgNC10LfQutGDINGD0YfQsNGB0YLQvdC40LrQsNC8Ii8+DQoJCTx1aXRleHQgbmFtZT0iTVVURSIgdmFsdWU9ItCe0YLQutC70Y7Rh9C40YLRjCDQt9Cy0YPQuiIvPg0KCQk8dWl0ZXh0IG5hbWU9IkRPQ1dSQVBfVElUTEUiIHZhbHVlPSLQktC70L7QttC10L3QuNC1INCyINGE0LDQudC7IEFkb2JlIFByZXNlbnRlciIvPg0KCQk8dWl0ZXh0IG5hbWU9IkRPQ1dSQVBfTVNHIiB2YWx1ZT0i0KHQvtGF0YDQsNC90LjRgtGMINCyINC/0LDQv9C60YMgJnF1b3Q70JzQvtC5INC60L7QvNC/0YzRjtGC0LXRgCZxdW90OyIvPg0KCQk8dWl0ZXh0IG5hbWU9IkRPQ1dSQVBfUFJPTVBUIiB2YWx1ZT0i0KnQtdC70LrQvdGD0YLRjCDQtNC70Y8g0LfQsNCz0YDRg9C30LrQuCIvPg0KCTwvbGFuZ3VhZ2U+DQo8L2NvbmZpZ3VyYXRpb24+DQo="/>
  <p:tag name="MMPROD_UIDATA" val="&lt;database version=&quot;7.0&quot;&gt;&lt;object type=&quot;1&quot; unique_id=&quot;10001&quot;&gt;&lt;property id=&quot;20141&quot; value=&quot;MY Asynchronous Module on Zotero&quot;/&gt;&lt;property id=&quot;20148&quot; value=&quot;5&quot;/&gt;&lt;property id=&quot;20184&quot; value=&quot;7&quot;/&gt;&lt;property id=&quot;20224&quot; value=&quot;T:\MY Asynchronous Module on Zotero voice over 1_pptx&quot;/&gt;&lt;property id=&quot;20250&quot; value=&quot;0&quot;/&gt;&lt;property id=&quot;20251&quot; value=&quot;0&quot;/&gt;&lt;property id=&quot;20259&quot; value=&quot;0&quot;/&gt;&lt;object type=&quot;2&quot; unique_id=&quot;10002&quot;&gt;&lt;object type=&quot;3&quot; unique_id=&quot;10003&quot;&gt;&lt;property id=&quot;20148&quot; value=&quot;5&quot;/&gt;&lt;property id=&quot;20300&quot; value=&quot;Slide 1 - &amp;quot;Asynchronous Module on Zotero&amp;quot;&quot;/&gt;&lt;property id=&quot;20307&quot; value=&quot;256&quot;/&gt;&lt;property id=&quot;20309&quot; value=&quot;-1&quot;/&gt;&lt;/object&gt;&lt;object type=&quot;3&quot; unique_id=&quot;10004&quot;&gt;&lt;property id=&quot;20148&quot; value=&quot;5&quot;/&gt;&lt;property id=&quot;20300&quot; value=&quot;Slide 2 - &amp;quot;Please let me know if you have questions.&amp;#x0D;&amp;#x0A;You are welcome to contact me by&amp;#x0D;&amp;#x0A;email obilade @vt.edu&amp;gt;, &amp;#x0D;&amp;#x0A;by telephone (5&quot;/&gt;&lt;property id=&quot;20307&quot; value=&quot;258&quot;/&gt;&lt;property id=&quot;20309&quot; value=&quot;-1&quot;/&gt;&lt;/object&gt;&lt;object type=&quot;3&quot; unique_id=&quot;10005&quot;&gt;&lt;property id=&quot;20148&quot; value=&quot;5&quot;/&gt;&lt;property id=&quot;20300&quot; value=&quot;Slide 3 - &amp;quot;For this lesson you would need access to a computer that is accessible to an internet.  You would also need a comfo&quot;/&gt;&lt;property id=&quot;20307&quot; value=&quot;260&quot;/&gt;&lt;property id=&quot;20309&quot; value=&quot;-1&quot;/&gt;&lt;/object&gt;&lt;object type=&quot;3&quot; unique_id=&quot;10006&quot;&gt;&lt;property id=&quot;20148&quot; value=&quot;5&quot;/&gt;&lt;property id=&quot;20300&quot; value=&quot;Slide 4 - &amp;quot;Lesson Objectives&amp;#x0D;&amp;#x0A;&amp;quot;&quot;/&gt;&lt;property id=&quot;20307&quot; value=&quot;263&quot;/&gt;&lt;property id=&quot;20309&quot; value=&quot;-1&quot;/&gt;&lt;/object&gt;&lt;object type=&quot;3&quot; unique_id=&quot;10007&quot;&gt;&lt;property id=&quot;20148&quot; value=&quot;5&quot;/&gt;&lt;property id=&quot;20300&quot; value=&quot;Slide 5 - &amp;quot;RATIONALE &amp;quot;&quot;/&gt;&lt;property id=&quot;20307&quot; value=&quot;261&quot;/&gt;&lt;property id=&quot;20309&quot; value=&quot;-1&quot;/&gt;&lt;/object&gt;&lt;object type=&quot;3&quot; unique_id=&quot;10008&quot;&gt;&lt;property id=&quot;20148&quot; value=&quot;5&quot;/&gt;&lt;property id=&quot;20300&quot; value=&quot;Slide 9 - &amp;quot;Lesson Outline&amp;#x0D;&amp;#x0A;DOWNLOAD ZOTERO&amp;#x0D;&amp;#x0A;INSTALL ZOTERO&amp;#x0D;&amp;#x0A;IMPORT INTO ZOTERO&amp;#x0D;&amp;#x0A;ASSESSMENTS&amp;#x0D;&amp;#x0A;EVALUATION&amp;#x0D;&amp;#x0A;SUBSEQUENT LESSONS IN HANDO&quot;/&gt;&lt;property id=&quot;20307&quot; value=&quot;262&quot;/&gt;&lt;property id=&quot;20309&quot; value=&quot;-1&quot;/&gt;&lt;/object&gt;&lt;object type=&quot;3&quot; unique_id=&quot;10009&quot;&gt;&lt;property id=&quot;20148&quot; value=&quot;5&quot;/&gt;&lt;property id=&quot;20300&quot; value=&quot;Slide 6&quot;/&gt;&lt;property id=&quot;20307&quot; value=&quot;277&quot;/&gt;&lt;property id=&quot;20309&quot; value=&quot;-1&quot;/&gt;&lt;/object&gt;&lt;object type=&quot;3&quot; unique_id=&quot;10010&quot;&gt;&lt;property id=&quot;20148&quot; value=&quot;5&quot;/&gt;&lt;property id=&quot;20300&quot; value=&quot;Slide 7&quot;/&gt;&lt;property id=&quot;20307&quot; value=&quot;266&quot;/&gt;&lt;property id=&quot;20309&quot; value=&quot;-1&quot;/&gt;&lt;/object&gt;&lt;object type=&quot;3&quot; unique_id=&quot;10011&quot;&gt;&lt;property id=&quot;20148&quot; value=&quot;5&quot;/&gt;&lt;property id=&quot;20300&quot; value=&quot;Slide 8&quot;/&gt;&lt;property id=&quot;20307&quot; value=&quot;267&quot;/&gt;&lt;property id=&quot;20309&quot; value=&quot;-1&quot;/&gt;&lt;/object&gt;&lt;object type=&quot;3&quot; unique_id=&quot;10012&quot;&gt;&lt;property id=&quot;20148&quot; value=&quot;5&quot;/&gt;&lt;property id=&quot;20300&quot; value=&quot;Slide 10&quot;/&gt;&lt;property id=&quot;20307&quot; value=&quot;268&quot;/&gt;&lt;property id=&quot;20309&quot; value=&quot;-1&quot;/&gt;&lt;/object&gt;&lt;object type=&quot;3&quot; unique_id=&quot;10013&quot;&gt;&lt;property id=&quot;20148&quot; value=&quot;5&quot;/&gt;&lt;property id=&quot;20300&quot; value=&quot;Slide 11&quot;/&gt;&lt;property id=&quot;20307&quot; value=&quot;269&quot;/&gt;&lt;property id=&quot;20309&quot; value=&quot;-1&quot;/&gt;&lt;/object&gt;&lt;object type=&quot;3&quot; unique_id=&quot;10014&quot;&gt;&lt;property id=&quot;20148&quot; value=&quot;5&quot;/&gt;&lt;property id=&quot;20300&quot; value=&quot;Slide 12&quot;/&gt;&lt;property id=&quot;20307&quot; value=&quot;282&quot;/&gt;&lt;property id=&quot;20309&quot; value=&quot;-1&quot;/&gt;&lt;/object&gt;&lt;object type=&quot;3&quot; unique_id=&quot;10015&quot;&gt;&lt;property id=&quot;20148&quot; value=&quot;5&quot;/&gt;&lt;property id=&quot;20300&quot; value=&quot;Slide 13&quot;/&gt;&lt;property id=&quot;20307&quot; value=&quot;270&quot;/&gt;&lt;property id=&quot;20309&quot; value=&quot;-1&quot;/&gt;&lt;/object&gt;&lt;object type=&quot;3&quot; unique_id=&quot;10016&quot;&gt;&lt;property id=&quot;20148&quot; value=&quot;5&quot;/&gt;&lt;property id=&quot;20300&quot; value=&quot;Slide 14 - &amp;quot;ASSESSMENT&amp;quot;&quot;/&gt;&lt;property id=&quot;20307&quot; value=&quot;271&quot;/&gt;&lt;property id=&quot;20309&quot; value=&quot;-1&quot;/&gt;&lt;/object&gt;&lt;object type=&quot;3&quot; unique_id=&quot;10017&quot;&gt;&lt;property id=&quot;20148&quot; value=&quot;5&quot;/&gt;&lt;property id=&quot;20300&quot; value=&quot;Slide 15 - &amp;quot;STOP HERE AND WAIT UNTIL YOU HAVE COMPLETED THE ASSESSMENT BEFORE MOVING TO THE NEXT SLIDE.&amp;#x0D;&amp;#x0A;THANK YOU !&amp;quot;&quot;/&gt;&lt;property id=&quot;20307&quot; value=&quot;289&quot;/&gt;&lt;property id=&quot;20309&quot; value=&quot;-1&quot;/&gt;&lt;/object&gt;&lt;object type=&quot;3&quot; unique_id=&quot;10018&quot;&gt;&lt;property id=&quot;20148&quot; value=&quot;5&quot;/&gt;&lt;property id=&quot;20300&quot; value=&quot;Slide 16&quot;/&gt;&lt;property id=&quot;20307&quot; value=&quot;288&quot;/&gt;&lt;property id=&quot;20309&quot; value=&quot;-1&quot;/&gt;&lt;/object&gt;&lt;object type=&quot;3&quot; unique_id=&quot;10019&quot;&gt;&lt;property id=&quot;20148&quot; value=&quot;5&quot;/&gt;&lt;property id=&quot;20300&quot; value=&quot;Slide 17&quot;/&gt;&lt;property id=&quot;20307&quot; value=&quot;280&quot;/&gt;&lt;property id=&quot;20309&quot; value=&quot;-1&quot;/&gt;&lt;/object&gt;&lt;object type=&quot;3&quot; unique_id=&quot;10020&quot;&gt;&lt;property id=&quot;20148&quot; value=&quot;5&quot;/&gt;&lt;property id=&quot;20300&quot; value=&quot;Slide 18 - &amp;quot;Evaluation&amp;quot;&quot;/&gt;&lt;property id=&quot;20307&quot; value=&quot;264&quot;/&gt;&lt;property id=&quot;20309&quot; value=&quot;-1&quot;/&gt;&lt;/object&gt;&lt;object type=&quot;3&quot; unique_id=&quot;10279&quot;&gt;&lt;property id=&quot;20148&quot; value=&quot;5&quot;/&gt;&lt;property id=&quot;20300&quot; value=&quot;Slide 19 - &amp;quot;SURVEY TOOL&amp;quot;&quot;/&gt;&lt;property id=&quot;20307&quot; value=&quot;291&quot;/&gt;&lt;property id=&quot;20309&quot; value=&quot;-1&quot;/&gt;&lt;/object&gt;&lt;object type=&quot;3&quot; unique_id=&quot;11497&quot;&gt;&lt;property id=&quot;20148&quot; value=&quot;5&quot;/&gt;&lt;property id=&quot;20300&quot; value=&quot;Slide 20 - &amp;quot;SCHOLAR (Asynchronous Module)&amp;quot;&quot;/&gt;&lt;property id=&quot;20307&quot; value=&quot;292&quot;/&gt;&lt;property id=&quot;20309&quot; value=&quot;-1&quot;/&gt;&lt;/object&gt;&lt;/object&gt;&lt;object type=&quot;8&quot; unique_id=&quot;10040&quot;&gt;&lt;/object&gt;&lt;object type=&quot;10&quot; unique_id=&quot;10161&quot;&gt;&lt;object type=&quot;11&quot; unique_id=&quot;10162&quot;&gt;&lt;/object&gt;&lt;/object&gt;&lt;object type=&quot;4&quot; unique_id=&quot;10163&quot;&gt;&lt;/object&gt;&lt;/object&gt;&lt;/database&gt;"/>
  <p:tag name="SECTOMILLISECCONVERTED" val="1"/>
</p:tagLst>
</file>

<file path=ppt/tags/tag10.xml><?xml version="1.0" encoding="utf-8"?>
<p:tagLst xmlns:a="http://schemas.openxmlformats.org/drawingml/2006/main" xmlns:r="http://schemas.openxmlformats.org/officeDocument/2006/relationships" xmlns:p="http://schemas.openxmlformats.org/presentationml/2006/main">
  <p:tag name="PPSNARRATION" val="17,1871824030,T:\MY Asynchronous Module on Zotero voice over 1_pptx\Media.ppcx"/>
</p:tagLst>
</file>

<file path=ppt/tags/tag11.xml><?xml version="1.0" encoding="utf-8"?>
<p:tagLst xmlns:a="http://schemas.openxmlformats.org/drawingml/2006/main" xmlns:r="http://schemas.openxmlformats.org/officeDocument/2006/relationships" xmlns:p="http://schemas.openxmlformats.org/presentationml/2006/main">
  <p:tag name="PPSNARRATION" val="18,1871824030,T:\MY Asynchronous Module on Zotero voice over 1_pptx\Media.ppcx"/>
</p:tagLst>
</file>

<file path=ppt/tags/tag12.xml><?xml version="1.0" encoding="utf-8"?>
<p:tagLst xmlns:a="http://schemas.openxmlformats.org/drawingml/2006/main" xmlns:r="http://schemas.openxmlformats.org/officeDocument/2006/relationships" xmlns:p="http://schemas.openxmlformats.org/presentationml/2006/main">
  <p:tag name="PPSNARRATION" val="19,1871824030,T:\MY Asynchronous Module on Zotero voice over 1_pptx\Media.ppcx"/>
</p:tagLst>
</file>

<file path=ppt/tags/tag2.xml><?xml version="1.0" encoding="utf-8"?>
<p:tagLst xmlns:a="http://schemas.openxmlformats.org/drawingml/2006/main" xmlns:r="http://schemas.openxmlformats.org/officeDocument/2006/relationships" xmlns:p="http://schemas.openxmlformats.org/presentationml/2006/main">
  <p:tag name="PPSNARRATION" val="1,1871824030,T:\MY Asynchronous Module on Zotero voice over 1_pptx\Media.ppcx"/>
</p:tagLst>
</file>

<file path=ppt/tags/tag3.xml><?xml version="1.0" encoding="utf-8"?>
<p:tagLst xmlns:a="http://schemas.openxmlformats.org/drawingml/2006/main" xmlns:r="http://schemas.openxmlformats.org/officeDocument/2006/relationships" xmlns:p="http://schemas.openxmlformats.org/presentationml/2006/main">
  <p:tag name="PPSNARRATION" val="2,1871824030,T:\MY Asynchronous Module on Zotero voice over 1_pptx\Media.ppcx"/>
</p:tagLst>
</file>

<file path=ppt/tags/tag4.xml><?xml version="1.0" encoding="utf-8"?>
<p:tagLst xmlns:a="http://schemas.openxmlformats.org/drawingml/2006/main" xmlns:r="http://schemas.openxmlformats.org/officeDocument/2006/relationships" xmlns:p="http://schemas.openxmlformats.org/presentationml/2006/main">
  <p:tag name="PPSNARRATION" val="3,1871824030,T:\MY Asynchronous Module on Zotero voice over 1_pptx\Media.ppcx"/>
</p:tagLst>
</file>

<file path=ppt/tags/tag5.xml><?xml version="1.0" encoding="utf-8"?>
<p:tagLst xmlns:a="http://schemas.openxmlformats.org/drawingml/2006/main" xmlns:r="http://schemas.openxmlformats.org/officeDocument/2006/relationships" xmlns:p="http://schemas.openxmlformats.org/presentationml/2006/main">
  <p:tag name="PPSNARRATION" val="4,1871824030,T:\MY Asynchronous Module on Zotero voice over 1_pptx\Media.ppcx"/>
</p:tagLst>
</file>

<file path=ppt/tags/tag6.xml><?xml version="1.0" encoding="utf-8"?>
<p:tagLst xmlns:a="http://schemas.openxmlformats.org/drawingml/2006/main" xmlns:r="http://schemas.openxmlformats.org/officeDocument/2006/relationships" xmlns:p="http://schemas.openxmlformats.org/presentationml/2006/main">
  <p:tag name="PPSNARRATION" val="5,1871824030,T:\MY Asynchronous Module on Zotero voice over 1_pptx\Media.ppcx"/>
</p:tagLst>
</file>

<file path=ppt/tags/tag7.xml><?xml version="1.0" encoding="utf-8"?>
<p:tagLst xmlns:a="http://schemas.openxmlformats.org/drawingml/2006/main" xmlns:r="http://schemas.openxmlformats.org/officeDocument/2006/relationships" xmlns:p="http://schemas.openxmlformats.org/presentationml/2006/main">
  <p:tag name="PPSNARRATION" val="6,1871824030,T:\MY Asynchronous Module on Zotero voice over 1_pptx\Media.ppcx"/>
</p:tagLst>
</file>

<file path=ppt/tags/tag8.xml><?xml version="1.0" encoding="utf-8"?>
<p:tagLst xmlns:a="http://schemas.openxmlformats.org/drawingml/2006/main" xmlns:r="http://schemas.openxmlformats.org/officeDocument/2006/relationships" xmlns:p="http://schemas.openxmlformats.org/presentationml/2006/main">
  <p:tag name="PPSNARRATION" val="13,1871824030,T:\MY Asynchronous Module on Zotero voice over 1_pptx\Media.ppcx"/>
</p:tagLst>
</file>

<file path=ppt/tags/tag9.xml><?xml version="1.0" encoding="utf-8"?>
<p:tagLst xmlns:a="http://schemas.openxmlformats.org/drawingml/2006/main" xmlns:r="http://schemas.openxmlformats.org/officeDocument/2006/relationships" xmlns:p="http://schemas.openxmlformats.org/presentationml/2006/main">
  <p:tag name="PPSNARRATION" val="13,1871824030,T:\MY Asynchronous Module on Zotero voice over 1_pptx\Media.ppcx"/>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1245</TotalTime>
  <Words>1952</Words>
  <Application>Microsoft Macintosh PowerPoint</Application>
  <PresentationFormat>On-screen Show (4:3)</PresentationFormat>
  <Paragraphs>135</Paragraphs>
  <Slides>20</Slides>
  <Notes>20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20</vt:i4>
      </vt:variant>
    </vt:vector>
  </HeadingPairs>
  <TitlesOfParts>
    <vt:vector size="24" baseType="lpstr">
      <vt:lpstr>Arial</vt:lpstr>
      <vt:lpstr>Calibri</vt:lpstr>
      <vt:lpstr>Times New Roman</vt:lpstr>
      <vt:lpstr>Office Theme</vt:lpstr>
      <vt:lpstr>Asynchronous Module on Zotero</vt:lpstr>
      <vt:lpstr>You can contact me by email &lt;obilade @vt.edu&gt;    Welcome to the asynchronous lesson on Zotero! </vt:lpstr>
      <vt:lpstr>1.) You would need a computer connected to the internet.  2.) You would also need a comfortable seat.   3.) The assessment would be based on the honor code. 4. ) I sent an email a week ago that for this lesson you would need to go to www. Zotero.org and download Zotero using Mozilla Firefox.  If you have not already done so, please do so before you continue with this asynchronous module.  </vt:lpstr>
      <vt:lpstr>Lesson Objectives </vt:lpstr>
      <vt:lpstr>RATIONALE </vt:lpstr>
      <vt:lpstr>  1. Download Zotero 2. Install Zotero 3. Import into Zotero 4. Assessments 5. Survey 6. Additional lesson notes available for those that are  interested 7. PowerPoint handouts  on how to create a bibliography from an article in Zotero available in Scholar 8.  Less than 3 minutes You Tube Video on Zotero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STOP HERE AND WAIT UNTIL YOU HAVE COMPLETED THE ASSESSMENT BEFORE MOVING TO THE NEXT SLIDE. THANK YOU !</vt:lpstr>
      <vt:lpstr>PowerPoint Presentation</vt:lpstr>
      <vt:lpstr>PowerPoint Presentation</vt:lpstr>
      <vt:lpstr>Evaluation</vt:lpstr>
      <vt:lpstr>SURVEY TOOL</vt:lpstr>
      <vt:lpstr>SCHOLAR (Asynchronous Module)</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Asynchronous Module on Zotero</dc:title>
  <dc:creator>Dr. Titilola Obilade</dc:creator>
  <cp:lastModifiedBy>Lohrey, Melissa</cp:lastModifiedBy>
  <cp:revision>111</cp:revision>
  <dcterms:created xsi:type="dcterms:W3CDTF">2011-11-16T21:46:19Z</dcterms:created>
  <dcterms:modified xsi:type="dcterms:W3CDTF">2015-10-28T17:57:46Z</dcterms:modified>
</cp:coreProperties>
</file>