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 Slab"/>
      <p:regular r:id="rId15"/>
      <p:bold r:id="rId16"/>
    </p:embeddedFont>
    <p:embeddedFont>
      <p:font typeface="Robo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Slab-regular.fntdata"/><Relationship Id="rId14" Type="http://schemas.openxmlformats.org/officeDocument/2006/relationships/slide" Target="slides/slide9.xml"/><Relationship Id="rId17" Type="http://schemas.openxmlformats.org/officeDocument/2006/relationships/font" Target="fonts/Roboto-regular.fntdata"/><Relationship Id="rId16" Type="http://schemas.openxmlformats.org/officeDocument/2006/relationships/font" Target="fonts/RobotoSlab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italic.fntdata"/><Relationship Id="rId6" Type="http://schemas.openxmlformats.org/officeDocument/2006/relationships/slide" Target="slides/slide1.xml"/><Relationship Id="rId18" Type="http://schemas.openxmlformats.org/officeDocument/2006/relationships/font" Target="fonts/Robo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43b79f51e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43b79f51e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43b79f51e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43b79f51e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3b79f51e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3b79f51e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453b361c63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453b361c63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43cc7865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43cc7865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3b79f51ee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3b79f51ee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3b79f51ee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3b79f51ee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43b79f51ee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43b79f51ee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overleaf.com/edu/vtech" TargetMode="External"/><Relationship Id="rId4" Type="http://schemas.openxmlformats.org/officeDocument/2006/relationships/hyperlink" Target="https://www.overleaf.com/latex/templates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overleaf.com/edu/vtech" TargetMode="External"/><Relationship Id="rId4" Type="http://schemas.openxmlformats.org/officeDocument/2006/relationships/hyperlink" Target="https://www.overleaf.com/latex/templates/acm-conference-proceedings-new-master-template/pnrfvrrdbfwt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hyperlink" Target="https://pixabay.com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hyperlink" Target="https://pixabay.com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hyperlink" Target="https://pixabay.com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overleaf.com/learn" TargetMode="External"/><Relationship Id="rId4" Type="http://schemas.openxmlformats.org/officeDocument/2006/relationships/hyperlink" Target="http://mirrors.concertpass.com/tex-archive/info/lshort/english/lshort.pdf" TargetMode="External"/><Relationship Id="rId5" Type="http://schemas.openxmlformats.org/officeDocument/2006/relationships/hyperlink" Target="https://en.wikibooks.org/wiki/LaTeX/Advanced_Mathematics" TargetMode="External"/><Relationship Id="rId6" Type="http://schemas.openxmlformats.org/officeDocument/2006/relationships/hyperlink" Target="https://ctan.org/" TargetMode="External"/><Relationship Id="rId7" Type="http://schemas.openxmlformats.org/officeDocument/2006/relationships/hyperlink" Target="https://tex.stackexchang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Welcome to Overleaf </a:t>
            </a:r>
            <a:endParaRPr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Brief Overview of Opportunities</a:t>
            </a:r>
            <a:endParaRPr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3988" y="637500"/>
            <a:ext cx="1196025" cy="119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87900" y="320325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Overleaf?</a:t>
            </a:r>
            <a:endParaRPr/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87900" y="1569100"/>
            <a:ext cx="5109300" cy="320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Collaborative, cloud based environment for sharing and working with LaTeX.</a:t>
            </a:r>
            <a:endParaRPr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Oh, ok. So, what is LaTeX?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LaTeX provides typesetting for documents, output to PDF.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LaTeX is its own </a:t>
            </a:r>
            <a:r>
              <a:rPr lang="en" sz="1600"/>
              <a:t>markup</a:t>
            </a:r>
            <a:r>
              <a:rPr lang="en" sz="1600"/>
              <a:t> language.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Used heavily in STEM fields.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First gained popularity in the ‘80s and ‘90s for its ability to format mathematics beautifully.</a:t>
            </a:r>
            <a:endParaRPr sz="1600"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4"/>
          <p:cNvSpPr txBox="1"/>
          <p:nvPr/>
        </p:nvSpPr>
        <p:spPr>
          <a:xfrm>
            <a:off x="6126250" y="3774100"/>
            <a:ext cx="24492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on Overleaf</a:t>
            </a:r>
            <a:endParaRPr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VT has an institutional subscription - anyone can get an account here: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https://www.overleaf.com/edu/vtech</a:t>
            </a:r>
            <a:r>
              <a:rPr lang="en"/>
              <a:t>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Currently over 3</a:t>
            </a:r>
            <a:r>
              <a:rPr lang="en" sz="1800"/>
              <a:t>,200</a:t>
            </a:r>
            <a:r>
              <a:rPr lang="en" sz="1800"/>
              <a:t> users at Virginia </a:t>
            </a:r>
            <a:r>
              <a:rPr lang="en" sz="1800"/>
              <a:t>Tech.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Provides an interface that allows you to: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See changes as you make them.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Manage and share projects.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Recently merged with ShareLaTeX, incorporates new features.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Provides a template library: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https://www.overleaf.com/latex/templates</a:t>
            </a:r>
            <a:r>
              <a:rPr lang="en"/>
              <a:t>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Template Demo Time!</a:t>
            </a:r>
            <a:endParaRPr/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log in and try it out!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 txBox="1"/>
          <p:nvPr/>
        </p:nvSpPr>
        <p:spPr>
          <a:xfrm>
            <a:off x="2914225" y="3741000"/>
            <a:ext cx="3123000" cy="3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Accessing &amp; Using Overleaf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Virginia Tech Overleaf Portal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Overview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Quick start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FAQ &amp; help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Template gallery &amp; featured templates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Let’s try a template: </a:t>
            </a:r>
            <a:r>
              <a:rPr lang="en" u="sng">
                <a:solidFill>
                  <a:schemeClr val="hlink"/>
                </a:solidFill>
                <a:hlinkClick r:id="rId4"/>
              </a:rPr>
              <a:t>ACM Template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Interface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Content editing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to Consider Before You Start</a:t>
            </a:r>
            <a:endParaRPr/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387900" y="1348950"/>
            <a:ext cx="4108500" cy="37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Considerations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This program is specialized - Designed for specific uses. 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Are there other options for your project?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Is your team committed to using Overleaf/LaTeX?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What does Overleaf/LaTeX offer that other options do not?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</a:t>
            </a:r>
            <a:r>
              <a:rPr lang="en" sz="1400"/>
              <a:t>enefits: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Collaboration/sharing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Version control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LaTex editing tools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Drawbacks: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Learning curve for template development &amp; modification.</a:t>
            </a:r>
            <a:endParaRPr sz="1400"/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0412" y="1558975"/>
            <a:ext cx="3648326" cy="274052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/>
        </p:nvSpPr>
        <p:spPr>
          <a:xfrm>
            <a:off x="5015975" y="4406050"/>
            <a:ext cx="3457200" cy="2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  <a:hlinkClick r:id="rId4"/>
              </a:rPr>
              <a:t>https://pixabay.com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Modifying Templates</a:t>
            </a:r>
            <a:endParaRPr/>
          </a:p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387900" y="1144125"/>
            <a:ext cx="8368200" cy="342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Requires LaTeX skills or a willingness to research and learn.</a:t>
            </a:r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6388" y="1510149"/>
            <a:ext cx="3122874" cy="1156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9"/>
          <p:cNvSpPr txBox="1"/>
          <p:nvPr/>
        </p:nvSpPr>
        <p:spPr>
          <a:xfrm>
            <a:off x="3061275" y="2706675"/>
            <a:ext cx="2513100" cy="29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Roboto Slab"/>
                <a:ea typeface="Roboto Slab"/>
                <a:cs typeface="Roboto Slab"/>
                <a:sym typeface="Roboto Slab"/>
                <a:hlinkClick r:id="rId4"/>
              </a:rPr>
              <a:t>https://pixabay.com</a:t>
            </a:r>
            <a:endParaRPr sz="1100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New Templates</a:t>
            </a:r>
            <a:endParaRPr/>
          </a:p>
        </p:txBody>
      </p:sp>
      <p:sp>
        <p:nvSpPr>
          <p:cNvPr id="113" name="Google Shape;113;p20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Why in the world?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Good reasons: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You’re part of a </a:t>
            </a:r>
            <a:r>
              <a:rPr lang="en"/>
              <a:t>collaborative</a:t>
            </a:r>
            <a:r>
              <a:rPr lang="en"/>
              <a:t> team that uses LaTeX regularly.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 have lots of free time and want a new hobby that is very detailed.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Developing mastery of LaTeX requires consistent effort and investment of time.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9963" y="1314275"/>
            <a:ext cx="4116126" cy="2684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0"/>
          <p:cNvSpPr txBox="1"/>
          <p:nvPr/>
        </p:nvSpPr>
        <p:spPr>
          <a:xfrm>
            <a:off x="4778338" y="4098025"/>
            <a:ext cx="3839400" cy="4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  <a:hlinkClick r:id="rId4"/>
              </a:rPr>
              <a:t>https://pixabay.com</a:t>
            </a:r>
            <a:endParaRPr sz="110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121" name="Google Shape;121;p2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Overleaf knowledge base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Not So Short Intro to LaTeX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5"/>
              </a:rPr>
              <a:t>LaTeX Advanced Math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6"/>
              </a:rPr>
              <a:t>Comprehensive Tex Archive Network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7"/>
              </a:rPr>
              <a:t>TEX Stack Exchange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