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charts/chart3.xml" ContentType="application/vnd.openxmlformats-officedocument.drawingml.chart+xml"/>
  <Override PartName="/ppt/notesSlides/notesSlide7.xml" ContentType="application/vnd.openxmlformats-officedocument.presentationml.notesSlide+xml"/>
  <Override PartName="/ppt/charts/chart4.xml" ContentType="application/vnd.openxmlformats-officedocument.drawingml.chart+xml"/>
  <Override PartName="/ppt/notesSlides/notesSlide8.xml" ContentType="application/vnd.openxmlformats-officedocument.presentationml.notesSlide+xml"/>
  <Override PartName="/ppt/charts/chart5.xml" ContentType="application/vnd.openxmlformats-officedocument.drawingml.chart+xml"/>
  <Override PartName="/ppt/notesSlides/notesSlide9.xml" ContentType="application/vnd.openxmlformats-officedocument.presentationml.notesSlide+xml"/>
  <Override PartName="/ppt/charts/chart6.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7.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8.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9.xml" ContentType="application/vnd.openxmlformats-officedocument.drawingml.chart+xml"/>
  <Override PartName="/ppt/notesSlides/notesSlide22.xml" ContentType="application/vnd.openxmlformats-officedocument.presentationml.notesSlide+xml"/>
  <Override PartName="/ppt/charts/chart10.xml" ContentType="application/vnd.openxmlformats-officedocument.drawingml.chart+xml"/>
  <Override PartName="/ppt/notesSlides/notesSlide23.xml" ContentType="application/vnd.openxmlformats-officedocument.presentationml.notesSlide+xml"/>
  <Override PartName="/ppt/charts/chart11.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handoutMasterIdLst>
    <p:handoutMasterId r:id="rId33"/>
  </p:handoutMasterIdLst>
  <p:sldIdLst>
    <p:sldId id="256" r:id="rId2"/>
    <p:sldId id="294" r:id="rId3"/>
    <p:sldId id="258" r:id="rId4"/>
    <p:sldId id="261" r:id="rId5"/>
    <p:sldId id="262" r:id="rId6"/>
    <p:sldId id="263" r:id="rId7"/>
    <p:sldId id="264" r:id="rId8"/>
    <p:sldId id="265" r:id="rId9"/>
    <p:sldId id="266" r:id="rId10"/>
    <p:sldId id="283" r:id="rId11"/>
    <p:sldId id="267" r:id="rId12"/>
    <p:sldId id="268" r:id="rId13"/>
    <p:sldId id="272" r:id="rId14"/>
    <p:sldId id="291" r:id="rId15"/>
    <p:sldId id="277" r:id="rId16"/>
    <p:sldId id="278" r:id="rId17"/>
    <p:sldId id="281" r:id="rId18"/>
    <p:sldId id="284" r:id="rId19"/>
    <p:sldId id="288" r:id="rId20"/>
    <p:sldId id="289" r:id="rId21"/>
    <p:sldId id="285" r:id="rId22"/>
    <p:sldId id="286" r:id="rId23"/>
    <p:sldId id="295" r:id="rId24"/>
    <p:sldId id="296" r:id="rId25"/>
    <p:sldId id="297" r:id="rId26"/>
    <p:sldId id="290" r:id="rId27"/>
    <p:sldId id="298" r:id="rId28"/>
    <p:sldId id="292" r:id="rId29"/>
    <p:sldId id="279" r:id="rId30"/>
    <p:sldId id="299"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DAD93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03" autoAdjust="0"/>
    <p:restoredTop sz="60000" autoAdjust="0"/>
  </p:normalViewPr>
  <p:slideViewPr>
    <p:cSldViewPr snapToGrid="0" snapToObjects="1">
      <p:cViewPr>
        <p:scale>
          <a:sx n="100" d="100"/>
          <a:sy n="100" d="100"/>
        </p:scale>
        <p:origin x="-1000" y="-5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45" d="100"/>
          <a:sy n="145" d="100"/>
        </p:scale>
        <p:origin x="-5320"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Work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gailmac:Dropbox:gailmac:ETDsurvey:710:ETD%20Survey%20-%20US%20Inatl%20Coded_Duplicates%20Deleted%20GMc.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Workbook3"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'Q23'!$F$14</c:f>
              <c:strCache>
                <c:ptCount val="1"/>
                <c:pt idx="0">
                  <c:v>US</c:v>
                </c:pt>
              </c:strCache>
            </c:strRef>
          </c:tx>
          <c:invertIfNegative val="0"/>
          <c:cat>
            <c:strRef>
              <c:f>'Q23'!$E$15:$E$17</c:f>
              <c:strCache>
                <c:ptCount val="3"/>
                <c:pt idx="0">
                  <c:v>All are OA</c:v>
                </c:pt>
                <c:pt idx="1">
                  <c:v>Some are OA</c:v>
                </c:pt>
                <c:pt idx="2">
                  <c:v>None are OA</c:v>
                </c:pt>
              </c:strCache>
            </c:strRef>
          </c:cat>
          <c:val>
            <c:numRef>
              <c:f>'Q23'!$F$15:$F$17</c:f>
              <c:numCache>
                <c:formatCode>0%</c:formatCode>
                <c:ptCount val="3"/>
                <c:pt idx="0">
                  <c:v>0.325396825396825</c:v>
                </c:pt>
                <c:pt idx="1">
                  <c:v>0.650793650793651</c:v>
                </c:pt>
                <c:pt idx="2">
                  <c:v>0.0238095238095238</c:v>
                </c:pt>
              </c:numCache>
            </c:numRef>
          </c:val>
        </c:ser>
        <c:ser>
          <c:idx val="1"/>
          <c:order val="1"/>
          <c:tx>
            <c:strRef>
              <c:f>'Q23'!$G$14</c:f>
              <c:strCache>
                <c:ptCount val="1"/>
                <c:pt idx="0">
                  <c:v>I'nat'l</c:v>
                </c:pt>
              </c:strCache>
            </c:strRef>
          </c:tx>
          <c:invertIfNegative val="0"/>
          <c:cat>
            <c:strRef>
              <c:f>'Q23'!$E$15:$E$17</c:f>
              <c:strCache>
                <c:ptCount val="3"/>
                <c:pt idx="0">
                  <c:v>All are OA</c:v>
                </c:pt>
                <c:pt idx="1">
                  <c:v>Some are OA</c:v>
                </c:pt>
                <c:pt idx="2">
                  <c:v>None are OA</c:v>
                </c:pt>
              </c:strCache>
            </c:strRef>
          </c:cat>
          <c:val>
            <c:numRef>
              <c:f>'Q23'!$G$15:$G$17</c:f>
              <c:numCache>
                <c:formatCode>0%</c:formatCode>
                <c:ptCount val="3"/>
                <c:pt idx="0">
                  <c:v>0.555555555555556</c:v>
                </c:pt>
                <c:pt idx="1">
                  <c:v>0.422222222222222</c:v>
                </c:pt>
                <c:pt idx="2">
                  <c:v>0.0222222222222222</c:v>
                </c:pt>
              </c:numCache>
            </c:numRef>
          </c:val>
        </c:ser>
        <c:dLbls>
          <c:showLegendKey val="0"/>
          <c:showVal val="0"/>
          <c:showCatName val="0"/>
          <c:showSerName val="0"/>
          <c:showPercent val="0"/>
          <c:showBubbleSize val="0"/>
        </c:dLbls>
        <c:gapWidth val="150"/>
        <c:axId val="2044732472"/>
        <c:axId val="2044729480"/>
      </c:barChart>
      <c:catAx>
        <c:axId val="2044732472"/>
        <c:scaling>
          <c:orientation val="minMax"/>
        </c:scaling>
        <c:delete val="0"/>
        <c:axPos val="l"/>
        <c:majorTickMark val="out"/>
        <c:minorTickMark val="none"/>
        <c:tickLblPos val="nextTo"/>
        <c:crossAx val="2044729480"/>
        <c:crosses val="autoZero"/>
        <c:auto val="1"/>
        <c:lblAlgn val="ctr"/>
        <c:lblOffset val="100"/>
        <c:noMultiLvlLbl val="0"/>
      </c:catAx>
      <c:valAx>
        <c:axId val="2044729480"/>
        <c:scaling>
          <c:orientation val="minMax"/>
        </c:scaling>
        <c:delete val="0"/>
        <c:axPos val="b"/>
        <c:majorGridlines/>
        <c:numFmt formatCode="0%" sourceLinked="1"/>
        <c:majorTickMark val="out"/>
        <c:minorTickMark val="none"/>
        <c:tickLblPos val="nextTo"/>
        <c:crossAx val="2044732472"/>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both!$B$91</c:f>
              <c:strCache>
                <c:ptCount val="1"/>
                <c:pt idx="0">
                  <c:v>Uni. Presses </c:v>
                </c:pt>
              </c:strCache>
            </c:strRef>
          </c:tx>
          <c:spPr>
            <a:solidFill>
              <a:srgbClr val="008000"/>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both!$B$92:$B$97</c:f>
              <c:numCache>
                <c:formatCode>0%</c:formatCode>
                <c:ptCount val="6"/>
                <c:pt idx="0">
                  <c:v>0.05</c:v>
                </c:pt>
                <c:pt idx="1">
                  <c:v>0.07</c:v>
                </c:pt>
                <c:pt idx="2">
                  <c:v>0.07</c:v>
                </c:pt>
                <c:pt idx="3">
                  <c:v>0.27</c:v>
                </c:pt>
                <c:pt idx="4">
                  <c:v>0.44</c:v>
                </c:pt>
                <c:pt idx="5">
                  <c:v>0.1</c:v>
                </c:pt>
              </c:numCache>
            </c:numRef>
          </c:val>
        </c:ser>
        <c:ser>
          <c:idx val="1"/>
          <c:order val="1"/>
          <c:tx>
            <c:strRef>
              <c:f>both!$C$91</c:f>
              <c:strCache>
                <c:ptCount val="1"/>
                <c:pt idx="0">
                  <c:v>SoSci/Hum Journals</c:v>
                </c:pt>
              </c:strCache>
            </c:strRef>
          </c:tx>
          <c:spPr>
            <a:solidFill>
              <a:srgbClr val="FF0000"/>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both!$C$92:$C$97</c:f>
              <c:numCache>
                <c:formatCode>0%</c:formatCode>
                <c:ptCount val="6"/>
                <c:pt idx="0">
                  <c:v>0.09</c:v>
                </c:pt>
                <c:pt idx="1">
                  <c:v>0.03</c:v>
                </c:pt>
                <c:pt idx="2" formatCode="General">
                  <c:v>0.0</c:v>
                </c:pt>
                <c:pt idx="3">
                  <c:v>0.06</c:v>
                </c:pt>
                <c:pt idx="4">
                  <c:v>0.17</c:v>
                </c:pt>
                <c:pt idx="5">
                  <c:v>0.66</c:v>
                </c:pt>
              </c:numCache>
            </c:numRef>
          </c:val>
        </c:ser>
        <c:ser>
          <c:idx val="2"/>
          <c:order val="2"/>
          <c:tx>
            <c:strRef>
              <c:f>both!$D$91</c:f>
              <c:strCache>
                <c:ptCount val="1"/>
                <c:pt idx="0">
                  <c:v>Science Journals</c:v>
                </c:pt>
              </c:strCache>
            </c:strRef>
          </c:tx>
          <c:spPr>
            <a:solidFill>
              <a:srgbClr val="3366FF"/>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both!$D$92:$D$97</c:f>
              <c:numCache>
                <c:formatCode>0%</c:formatCode>
                <c:ptCount val="6"/>
                <c:pt idx="0">
                  <c:v>0.07</c:v>
                </c:pt>
                <c:pt idx="1">
                  <c:v>0.13</c:v>
                </c:pt>
                <c:pt idx="2">
                  <c:v>0.01</c:v>
                </c:pt>
                <c:pt idx="3">
                  <c:v>0.08</c:v>
                </c:pt>
                <c:pt idx="4">
                  <c:v>0.19</c:v>
                </c:pt>
                <c:pt idx="5">
                  <c:v>0.52</c:v>
                </c:pt>
              </c:numCache>
            </c:numRef>
          </c:val>
        </c:ser>
        <c:dLbls>
          <c:showLegendKey val="0"/>
          <c:showVal val="1"/>
          <c:showCatName val="0"/>
          <c:showSerName val="0"/>
          <c:showPercent val="0"/>
          <c:showBubbleSize val="0"/>
        </c:dLbls>
        <c:gapWidth val="150"/>
        <c:overlap val="100"/>
        <c:axId val="2142327928"/>
        <c:axId val="2142329336"/>
      </c:barChart>
      <c:catAx>
        <c:axId val="2142327928"/>
        <c:scaling>
          <c:orientation val="minMax"/>
        </c:scaling>
        <c:delete val="0"/>
        <c:axPos val="l"/>
        <c:majorTickMark val="out"/>
        <c:minorTickMark val="none"/>
        <c:tickLblPos val="nextTo"/>
        <c:crossAx val="2142329336"/>
        <c:crosses val="autoZero"/>
        <c:auto val="1"/>
        <c:lblAlgn val="ctr"/>
        <c:lblOffset val="100"/>
        <c:noMultiLvlLbl val="0"/>
      </c:catAx>
      <c:valAx>
        <c:axId val="2142329336"/>
        <c:scaling>
          <c:orientation val="minMax"/>
        </c:scaling>
        <c:delete val="1"/>
        <c:axPos val="b"/>
        <c:majorGridlines/>
        <c:numFmt formatCode="0%" sourceLinked="1"/>
        <c:majorTickMark val="out"/>
        <c:minorTickMark val="none"/>
        <c:tickLblPos val="nextTo"/>
        <c:crossAx val="2142327928"/>
        <c:crosses val="autoZero"/>
        <c:crossBetween val="between"/>
      </c:valAx>
    </c:plotArea>
    <c:legend>
      <c:legendPos val="t"/>
      <c:layout/>
      <c:overlay val="0"/>
    </c:legend>
    <c:plotVisOnly val="1"/>
    <c:dispBlanksAs val="gap"/>
    <c:showDLblsOverMax val="0"/>
  </c:chart>
  <c:txPr>
    <a:bodyPr/>
    <a:lstStyle/>
    <a:p>
      <a:pPr>
        <a:defRPr sz="1400" b="1">
          <a:latin typeface="Times"/>
          <a:cs typeface="Times"/>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Sheet1!$B$47</c:f>
              <c:strCache>
                <c:ptCount val="1"/>
                <c:pt idx="0">
                  <c:v>2001 Seamans SoSci</c:v>
                </c:pt>
              </c:strCache>
            </c:strRef>
          </c:tx>
          <c:spPr>
            <a:solidFill>
              <a:srgbClr val="3366FF"/>
            </a:solidFill>
            <a:ln>
              <a:solidFill>
                <a:srgbClr val="3366FF"/>
              </a:solidFill>
            </a:ln>
          </c:spPr>
          <c:invertIfNegative val="0"/>
          <c:cat>
            <c:strRef>
              <c:f>Sheet1!$A$48:$A$53</c:f>
              <c:strCache>
                <c:ptCount val="6"/>
                <c:pt idx="0">
                  <c:v>Other</c:v>
                </c:pt>
                <c:pt idx="1">
                  <c:v>Under no circumstances </c:v>
                </c:pt>
                <c:pt idx="2">
                  <c:v>If access limited</c:v>
                </c:pt>
                <c:pt idx="3">
                  <c:v>If substantially revised</c:v>
                </c:pt>
                <c:pt idx="4">
                  <c:v>Case-by-case </c:v>
                </c:pt>
                <c:pt idx="5">
                  <c:v>Always welcome</c:v>
                </c:pt>
              </c:strCache>
            </c:strRef>
          </c:cat>
          <c:val>
            <c:numRef>
              <c:f>Sheet1!$B$48:$B$53</c:f>
              <c:numCache>
                <c:formatCode>0%</c:formatCode>
                <c:ptCount val="6"/>
                <c:pt idx="0">
                  <c:v>0.27</c:v>
                </c:pt>
                <c:pt idx="1">
                  <c:v>0.02</c:v>
                </c:pt>
                <c:pt idx="2">
                  <c:v>0.0</c:v>
                </c:pt>
                <c:pt idx="3">
                  <c:v>0.06</c:v>
                </c:pt>
                <c:pt idx="4">
                  <c:v>0.29</c:v>
                </c:pt>
                <c:pt idx="5">
                  <c:v>0.33</c:v>
                </c:pt>
              </c:numCache>
            </c:numRef>
          </c:val>
        </c:ser>
        <c:ser>
          <c:idx val="1"/>
          <c:order val="1"/>
          <c:tx>
            <c:strRef>
              <c:f>Sheet1!$C$47</c:f>
              <c:strCache>
                <c:ptCount val="1"/>
                <c:pt idx="0">
                  <c:v>2002 Holt Hum</c:v>
                </c:pt>
              </c:strCache>
            </c:strRef>
          </c:tx>
          <c:spPr>
            <a:solidFill>
              <a:srgbClr val="FF6600"/>
            </a:solidFill>
          </c:spPr>
          <c:invertIfNegative val="0"/>
          <c:cat>
            <c:strRef>
              <c:f>Sheet1!$A$48:$A$53</c:f>
              <c:strCache>
                <c:ptCount val="6"/>
                <c:pt idx="0">
                  <c:v>Other</c:v>
                </c:pt>
                <c:pt idx="1">
                  <c:v>Under no circumstances </c:v>
                </c:pt>
                <c:pt idx="2">
                  <c:v>If access limited</c:v>
                </c:pt>
                <c:pt idx="3">
                  <c:v>If substantially revised</c:v>
                </c:pt>
                <c:pt idx="4">
                  <c:v>Case-by-case </c:v>
                </c:pt>
                <c:pt idx="5">
                  <c:v>Always welcome</c:v>
                </c:pt>
              </c:strCache>
            </c:strRef>
          </c:cat>
          <c:val>
            <c:numRef>
              <c:f>Sheet1!$C$48:$C$53</c:f>
              <c:numCache>
                <c:formatCode>0%</c:formatCode>
                <c:ptCount val="6"/>
                <c:pt idx="0">
                  <c:v>0.07</c:v>
                </c:pt>
                <c:pt idx="1">
                  <c:v>0.1</c:v>
                </c:pt>
                <c:pt idx="3">
                  <c:v>0.07</c:v>
                </c:pt>
                <c:pt idx="4">
                  <c:v>0.43</c:v>
                </c:pt>
                <c:pt idx="5">
                  <c:v>0.33</c:v>
                </c:pt>
              </c:numCache>
            </c:numRef>
          </c:val>
        </c:ser>
        <c:ser>
          <c:idx val="2"/>
          <c:order val="2"/>
          <c:tx>
            <c:strRef>
              <c:f>Sheet1!$D$47</c:f>
              <c:strCache>
                <c:ptCount val="1"/>
                <c:pt idx="0">
                  <c:v>2011 SoSci/Hum Journals</c:v>
                </c:pt>
              </c:strCache>
            </c:strRef>
          </c:tx>
          <c:spPr>
            <a:solidFill>
              <a:srgbClr val="008000"/>
            </a:solidFill>
          </c:spPr>
          <c:invertIfNegative val="0"/>
          <c:cat>
            <c:strRef>
              <c:f>Sheet1!$A$48:$A$53</c:f>
              <c:strCache>
                <c:ptCount val="6"/>
                <c:pt idx="0">
                  <c:v>Other</c:v>
                </c:pt>
                <c:pt idx="1">
                  <c:v>Under no circumstances </c:v>
                </c:pt>
                <c:pt idx="2">
                  <c:v>If access limited</c:v>
                </c:pt>
                <c:pt idx="3">
                  <c:v>If substantially revised</c:v>
                </c:pt>
                <c:pt idx="4">
                  <c:v>Case-by-case </c:v>
                </c:pt>
                <c:pt idx="5">
                  <c:v>Always welcome</c:v>
                </c:pt>
              </c:strCache>
            </c:strRef>
          </c:cat>
          <c:val>
            <c:numRef>
              <c:f>Sheet1!$D$48:$D$53</c:f>
              <c:numCache>
                <c:formatCode>0%</c:formatCode>
                <c:ptCount val="6"/>
                <c:pt idx="0">
                  <c:v>0.09</c:v>
                </c:pt>
                <c:pt idx="1">
                  <c:v>0.03</c:v>
                </c:pt>
                <c:pt idx="2">
                  <c:v>0.01</c:v>
                </c:pt>
                <c:pt idx="3">
                  <c:v>0.06</c:v>
                </c:pt>
                <c:pt idx="4">
                  <c:v>0.17</c:v>
                </c:pt>
                <c:pt idx="5">
                  <c:v>0.66</c:v>
                </c:pt>
              </c:numCache>
            </c:numRef>
          </c:val>
        </c:ser>
        <c:dLbls>
          <c:showLegendKey val="0"/>
          <c:showVal val="1"/>
          <c:showCatName val="0"/>
          <c:showSerName val="0"/>
          <c:showPercent val="0"/>
          <c:showBubbleSize val="0"/>
        </c:dLbls>
        <c:gapWidth val="150"/>
        <c:overlap val="100"/>
        <c:axId val="2121126568"/>
        <c:axId val="2121129624"/>
      </c:barChart>
      <c:catAx>
        <c:axId val="2121126568"/>
        <c:scaling>
          <c:orientation val="minMax"/>
        </c:scaling>
        <c:delete val="0"/>
        <c:axPos val="l"/>
        <c:majorTickMark val="out"/>
        <c:minorTickMark val="none"/>
        <c:tickLblPos val="nextTo"/>
        <c:crossAx val="2121129624"/>
        <c:crosses val="autoZero"/>
        <c:auto val="1"/>
        <c:lblAlgn val="ctr"/>
        <c:lblOffset val="100"/>
        <c:noMultiLvlLbl val="0"/>
      </c:catAx>
      <c:valAx>
        <c:axId val="2121129624"/>
        <c:scaling>
          <c:orientation val="minMax"/>
        </c:scaling>
        <c:delete val="1"/>
        <c:axPos val="b"/>
        <c:majorGridlines/>
        <c:numFmt formatCode="0%" sourceLinked="1"/>
        <c:majorTickMark val="out"/>
        <c:minorTickMark val="none"/>
        <c:tickLblPos val="nextTo"/>
        <c:crossAx val="2121126568"/>
        <c:crosses val="autoZero"/>
        <c:crossBetween val="between"/>
      </c:valAx>
    </c:plotArea>
    <c:legend>
      <c:legendPos val="t"/>
      <c:layout/>
      <c:overlay val="0"/>
    </c:legend>
    <c:plotVisOnly val="1"/>
    <c:dispBlanksAs val="gap"/>
    <c:showDLblsOverMax val="0"/>
  </c:chart>
  <c:spPr>
    <a:noFill/>
    <a:ln>
      <a:noFill/>
    </a:ln>
  </c:spPr>
  <c:txPr>
    <a:bodyPr/>
    <a:lstStyle/>
    <a:p>
      <a:pPr>
        <a:defRPr sz="1200">
          <a:latin typeface="Times"/>
          <a:cs typeface="Time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'Q27'!$M$15</c:f>
              <c:strCache>
                <c:ptCount val="1"/>
                <c:pt idx="0">
                  <c:v>US</c:v>
                </c:pt>
              </c:strCache>
            </c:strRef>
          </c:tx>
          <c:invertIfNegative val="0"/>
          <c:cat>
            <c:strRef>
              <c:f>'Q27'!$N$14:$O$14</c:f>
              <c:strCache>
                <c:ptCount val="2"/>
                <c:pt idx="0">
                  <c:v>No</c:v>
                </c:pt>
                <c:pt idx="1">
                  <c:v>Yes</c:v>
                </c:pt>
              </c:strCache>
            </c:strRef>
          </c:cat>
          <c:val>
            <c:numRef>
              <c:f>'Q27'!$N$15:$O$15</c:f>
              <c:numCache>
                <c:formatCode>0%</c:formatCode>
                <c:ptCount val="2"/>
                <c:pt idx="0">
                  <c:v>0.468253968253968</c:v>
                </c:pt>
                <c:pt idx="1">
                  <c:v>0.531746031746032</c:v>
                </c:pt>
              </c:numCache>
            </c:numRef>
          </c:val>
        </c:ser>
        <c:ser>
          <c:idx val="1"/>
          <c:order val="1"/>
          <c:tx>
            <c:strRef>
              <c:f>'Q27'!$M$16</c:f>
              <c:strCache>
                <c:ptCount val="1"/>
                <c:pt idx="0">
                  <c:v>I'nat'l</c:v>
                </c:pt>
              </c:strCache>
            </c:strRef>
          </c:tx>
          <c:invertIfNegative val="0"/>
          <c:cat>
            <c:strRef>
              <c:f>'Q27'!$N$14:$O$14</c:f>
              <c:strCache>
                <c:ptCount val="2"/>
                <c:pt idx="0">
                  <c:v>No</c:v>
                </c:pt>
                <c:pt idx="1">
                  <c:v>Yes</c:v>
                </c:pt>
              </c:strCache>
            </c:strRef>
          </c:cat>
          <c:val>
            <c:numRef>
              <c:f>'Q27'!$N$16:$O$16</c:f>
              <c:numCache>
                <c:formatCode>0%</c:formatCode>
                <c:ptCount val="2"/>
                <c:pt idx="0">
                  <c:v>0.755555555555555</c:v>
                </c:pt>
                <c:pt idx="1">
                  <c:v>0.244444444444444</c:v>
                </c:pt>
              </c:numCache>
            </c:numRef>
          </c:val>
        </c:ser>
        <c:dLbls>
          <c:showLegendKey val="0"/>
          <c:showVal val="0"/>
          <c:showCatName val="0"/>
          <c:showSerName val="0"/>
          <c:showPercent val="0"/>
          <c:showBubbleSize val="0"/>
        </c:dLbls>
        <c:gapWidth val="150"/>
        <c:axId val="2142835032"/>
        <c:axId val="2142838008"/>
      </c:barChart>
      <c:catAx>
        <c:axId val="2142835032"/>
        <c:scaling>
          <c:orientation val="minMax"/>
        </c:scaling>
        <c:delete val="0"/>
        <c:axPos val="l"/>
        <c:majorTickMark val="out"/>
        <c:minorTickMark val="none"/>
        <c:tickLblPos val="nextTo"/>
        <c:crossAx val="2142838008"/>
        <c:crosses val="autoZero"/>
        <c:auto val="1"/>
        <c:lblAlgn val="ctr"/>
        <c:lblOffset val="100"/>
        <c:noMultiLvlLbl val="0"/>
      </c:catAx>
      <c:valAx>
        <c:axId val="2142838008"/>
        <c:scaling>
          <c:orientation val="minMax"/>
        </c:scaling>
        <c:delete val="0"/>
        <c:axPos val="b"/>
        <c:majorGridlines/>
        <c:numFmt formatCode="0%" sourceLinked="1"/>
        <c:majorTickMark val="out"/>
        <c:minorTickMark val="none"/>
        <c:tickLblPos val="nextTo"/>
        <c:crossAx val="2142835032"/>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Q28tables!$B$17</c:f>
              <c:strCache>
                <c:ptCount val="1"/>
                <c:pt idx="0">
                  <c:v>US</c:v>
                </c:pt>
              </c:strCache>
            </c:strRef>
          </c:tx>
          <c:invertIfNegative val="0"/>
          <c:cat>
            <c:strRef>
              <c:f>Q28tables!$A$18:$A$27</c:f>
              <c:strCache>
                <c:ptCount val="10"/>
                <c:pt idx="0">
                  <c:v>Authors</c:v>
                </c:pt>
                <c:pt idx="1">
                  <c:v>Publishing</c:v>
                </c:pt>
                <c:pt idx="2">
                  <c:v>Patent</c:v>
                </c:pt>
                <c:pt idx="3">
                  <c:v>Faculty</c:v>
                </c:pt>
                <c:pt idx="4">
                  <c:v>Copyright</c:v>
                </c:pt>
                <c:pt idx="5">
                  <c:v>Creatve Works</c:v>
                </c:pt>
                <c:pt idx="6">
                  <c:v>Uncomfortable</c:v>
                </c:pt>
                <c:pt idx="7">
                  <c:v>Other</c:v>
                </c:pt>
                <c:pt idx="8">
                  <c:v>Sensitive/confidential</c:v>
                </c:pt>
                <c:pt idx="9">
                  <c:v>Mandate/Policy</c:v>
                </c:pt>
              </c:strCache>
            </c:strRef>
          </c:cat>
          <c:val>
            <c:numRef>
              <c:f>Q28tables!$B$18:$B$27</c:f>
              <c:numCache>
                <c:formatCode>0%</c:formatCode>
                <c:ptCount val="10"/>
                <c:pt idx="0">
                  <c:v>0.364705882352941</c:v>
                </c:pt>
                <c:pt idx="1">
                  <c:v>0.223529411764706</c:v>
                </c:pt>
                <c:pt idx="2">
                  <c:v>0.129411764705882</c:v>
                </c:pt>
                <c:pt idx="3">
                  <c:v>0.105882352941176</c:v>
                </c:pt>
                <c:pt idx="4">
                  <c:v>0.0470588235294118</c:v>
                </c:pt>
                <c:pt idx="5">
                  <c:v>0.0470588235294118</c:v>
                </c:pt>
                <c:pt idx="6">
                  <c:v>0.0352941176470588</c:v>
                </c:pt>
                <c:pt idx="7">
                  <c:v>0.0235294117647059</c:v>
                </c:pt>
                <c:pt idx="8">
                  <c:v>0.0117647058823529</c:v>
                </c:pt>
                <c:pt idx="9">
                  <c:v>0.0117647058823529</c:v>
                </c:pt>
              </c:numCache>
            </c:numRef>
          </c:val>
        </c:ser>
        <c:ser>
          <c:idx val="1"/>
          <c:order val="1"/>
          <c:tx>
            <c:strRef>
              <c:f>Q28tables!$C$17</c:f>
              <c:strCache>
                <c:ptCount val="1"/>
                <c:pt idx="0">
                  <c:v>I'nat'l</c:v>
                </c:pt>
              </c:strCache>
            </c:strRef>
          </c:tx>
          <c:invertIfNegative val="0"/>
          <c:cat>
            <c:strRef>
              <c:f>Q28tables!$A$18:$A$27</c:f>
              <c:strCache>
                <c:ptCount val="10"/>
                <c:pt idx="0">
                  <c:v>Authors</c:v>
                </c:pt>
                <c:pt idx="1">
                  <c:v>Publishing</c:v>
                </c:pt>
                <c:pt idx="2">
                  <c:v>Patent</c:v>
                </c:pt>
                <c:pt idx="3">
                  <c:v>Faculty</c:v>
                </c:pt>
                <c:pt idx="4">
                  <c:v>Copyright</c:v>
                </c:pt>
                <c:pt idx="5">
                  <c:v>Creatve Works</c:v>
                </c:pt>
                <c:pt idx="6">
                  <c:v>Uncomfortable</c:v>
                </c:pt>
                <c:pt idx="7">
                  <c:v>Other</c:v>
                </c:pt>
                <c:pt idx="8">
                  <c:v>Sensitive/confidential</c:v>
                </c:pt>
                <c:pt idx="9">
                  <c:v>Mandate/Policy</c:v>
                </c:pt>
              </c:strCache>
            </c:strRef>
          </c:cat>
          <c:val>
            <c:numRef>
              <c:f>Q28tables!$C$18:$C$27</c:f>
              <c:numCache>
                <c:formatCode>0%</c:formatCode>
                <c:ptCount val="10"/>
                <c:pt idx="0">
                  <c:v>0.181818181818182</c:v>
                </c:pt>
                <c:pt idx="1">
                  <c:v>0.0909090909090909</c:v>
                </c:pt>
                <c:pt idx="2">
                  <c:v>0.0</c:v>
                </c:pt>
                <c:pt idx="3">
                  <c:v>0.181818181818182</c:v>
                </c:pt>
                <c:pt idx="4">
                  <c:v>0.0</c:v>
                </c:pt>
                <c:pt idx="5">
                  <c:v>0.0</c:v>
                </c:pt>
                <c:pt idx="6">
                  <c:v>0.0</c:v>
                </c:pt>
                <c:pt idx="7">
                  <c:v>0.0909090909090909</c:v>
                </c:pt>
                <c:pt idx="8">
                  <c:v>0.181818181818182</c:v>
                </c:pt>
                <c:pt idx="9">
                  <c:v>0.272727272727273</c:v>
                </c:pt>
              </c:numCache>
            </c:numRef>
          </c:val>
        </c:ser>
        <c:dLbls>
          <c:showLegendKey val="0"/>
          <c:showVal val="0"/>
          <c:showCatName val="0"/>
          <c:showSerName val="0"/>
          <c:showPercent val="0"/>
          <c:showBubbleSize val="0"/>
        </c:dLbls>
        <c:gapWidth val="150"/>
        <c:axId val="2114241224"/>
        <c:axId val="2114244200"/>
      </c:barChart>
      <c:catAx>
        <c:axId val="2114241224"/>
        <c:scaling>
          <c:orientation val="minMax"/>
        </c:scaling>
        <c:delete val="0"/>
        <c:axPos val="b"/>
        <c:majorTickMark val="out"/>
        <c:minorTickMark val="none"/>
        <c:tickLblPos val="nextTo"/>
        <c:crossAx val="2114244200"/>
        <c:crosses val="autoZero"/>
        <c:auto val="1"/>
        <c:lblAlgn val="ctr"/>
        <c:lblOffset val="100"/>
        <c:noMultiLvlLbl val="0"/>
      </c:catAx>
      <c:valAx>
        <c:axId val="2114244200"/>
        <c:scaling>
          <c:orientation val="minMax"/>
        </c:scaling>
        <c:delete val="0"/>
        <c:axPos val="l"/>
        <c:majorGridlines/>
        <c:numFmt formatCode="0%" sourceLinked="1"/>
        <c:majorTickMark val="out"/>
        <c:minorTickMark val="none"/>
        <c:tickLblPos val="nextTo"/>
        <c:crossAx val="2114241224"/>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'Q24'!$E$21</c:f>
              <c:strCache>
                <c:ptCount val="1"/>
                <c:pt idx="0">
                  <c:v>US</c:v>
                </c:pt>
              </c:strCache>
            </c:strRef>
          </c:tx>
          <c:invertIfNegative val="0"/>
          <c:cat>
            <c:strRef>
              <c:f>'Q24'!$F$20:$H$20</c:f>
              <c:strCache>
                <c:ptCount val="3"/>
                <c:pt idx="0">
                  <c:v>None embargoed</c:v>
                </c:pt>
                <c:pt idx="1">
                  <c:v>Some embargoed</c:v>
                </c:pt>
                <c:pt idx="2">
                  <c:v>All embargoed</c:v>
                </c:pt>
              </c:strCache>
            </c:strRef>
          </c:cat>
          <c:val>
            <c:numRef>
              <c:f>'Q24'!$F$21:$H$21</c:f>
              <c:numCache>
                <c:formatCode>0%</c:formatCode>
                <c:ptCount val="3"/>
                <c:pt idx="0">
                  <c:v>0.0481927710843373</c:v>
                </c:pt>
                <c:pt idx="1">
                  <c:v>0.951807228915663</c:v>
                </c:pt>
                <c:pt idx="2">
                  <c:v>0.0</c:v>
                </c:pt>
              </c:numCache>
            </c:numRef>
          </c:val>
        </c:ser>
        <c:ser>
          <c:idx val="1"/>
          <c:order val="1"/>
          <c:tx>
            <c:strRef>
              <c:f>'Q24'!$E$22</c:f>
              <c:strCache>
                <c:ptCount val="1"/>
                <c:pt idx="0">
                  <c:v>I'nat'l</c:v>
                </c:pt>
              </c:strCache>
            </c:strRef>
          </c:tx>
          <c:invertIfNegative val="0"/>
          <c:cat>
            <c:strRef>
              <c:f>'Q24'!$F$20:$H$20</c:f>
              <c:strCache>
                <c:ptCount val="3"/>
                <c:pt idx="0">
                  <c:v>None embargoed</c:v>
                </c:pt>
                <c:pt idx="1">
                  <c:v>Some embargoed</c:v>
                </c:pt>
                <c:pt idx="2">
                  <c:v>All embargoed</c:v>
                </c:pt>
              </c:strCache>
            </c:strRef>
          </c:cat>
          <c:val>
            <c:numRef>
              <c:f>'Q24'!$F$22:$H$22</c:f>
              <c:numCache>
                <c:formatCode>0%</c:formatCode>
                <c:ptCount val="3"/>
                <c:pt idx="0">
                  <c:v>0.2</c:v>
                </c:pt>
                <c:pt idx="1">
                  <c:v>0.75</c:v>
                </c:pt>
                <c:pt idx="2">
                  <c:v>0.05</c:v>
                </c:pt>
              </c:numCache>
            </c:numRef>
          </c:val>
        </c:ser>
        <c:dLbls>
          <c:showLegendKey val="0"/>
          <c:showVal val="0"/>
          <c:showCatName val="0"/>
          <c:showSerName val="0"/>
          <c:showPercent val="0"/>
          <c:showBubbleSize val="0"/>
        </c:dLbls>
        <c:gapWidth val="150"/>
        <c:axId val="2143648072"/>
        <c:axId val="2143651048"/>
      </c:barChart>
      <c:catAx>
        <c:axId val="2143648072"/>
        <c:scaling>
          <c:orientation val="minMax"/>
        </c:scaling>
        <c:delete val="0"/>
        <c:axPos val="l"/>
        <c:majorTickMark val="out"/>
        <c:minorTickMark val="none"/>
        <c:tickLblPos val="nextTo"/>
        <c:crossAx val="2143651048"/>
        <c:crosses val="autoZero"/>
        <c:auto val="1"/>
        <c:lblAlgn val="ctr"/>
        <c:lblOffset val="100"/>
        <c:noMultiLvlLbl val="0"/>
      </c:catAx>
      <c:valAx>
        <c:axId val="2143651048"/>
        <c:scaling>
          <c:orientation val="minMax"/>
        </c:scaling>
        <c:delete val="0"/>
        <c:axPos val="b"/>
        <c:majorGridlines/>
        <c:numFmt formatCode="0%" sourceLinked="1"/>
        <c:majorTickMark val="out"/>
        <c:minorTickMark val="none"/>
        <c:tickLblPos val="nextTo"/>
        <c:crossAx val="2143648072"/>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'Q25'!$H$37</c:f>
              <c:strCache>
                <c:ptCount val="1"/>
                <c:pt idx="0">
                  <c:v>US</c:v>
                </c:pt>
              </c:strCache>
            </c:strRef>
          </c:tx>
          <c:invertIfNegative val="0"/>
          <c:cat>
            <c:strRef>
              <c:f>'Q25'!$G$38:$G$40</c:f>
              <c:strCache>
                <c:ptCount val="3"/>
                <c:pt idx="0">
                  <c:v>&lt; 1 year</c:v>
                </c:pt>
                <c:pt idx="1">
                  <c:v>&gt; 1 year</c:v>
                </c:pt>
                <c:pt idx="2">
                  <c:v>Permanently</c:v>
                </c:pt>
              </c:strCache>
            </c:strRef>
          </c:cat>
          <c:val>
            <c:numRef>
              <c:f>'Q25'!$H$38:$H$40</c:f>
              <c:numCache>
                <c:formatCode>0%</c:formatCode>
                <c:ptCount val="3"/>
                <c:pt idx="0">
                  <c:v>0.103896103896104</c:v>
                </c:pt>
                <c:pt idx="1">
                  <c:v>0.883116883116883</c:v>
                </c:pt>
                <c:pt idx="2">
                  <c:v>0.012987012987013</c:v>
                </c:pt>
              </c:numCache>
            </c:numRef>
          </c:val>
        </c:ser>
        <c:ser>
          <c:idx val="1"/>
          <c:order val="1"/>
          <c:tx>
            <c:strRef>
              <c:f>'Q25'!$I$37</c:f>
              <c:strCache>
                <c:ptCount val="1"/>
                <c:pt idx="0">
                  <c:v>I'nat'l</c:v>
                </c:pt>
              </c:strCache>
            </c:strRef>
          </c:tx>
          <c:invertIfNegative val="0"/>
          <c:cat>
            <c:strRef>
              <c:f>'Q25'!$G$38:$G$40</c:f>
              <c:strCache>
                <c:ptCount val="3"/>
                <c:pt idx="0">
                  <c:v>&lt; 1 year</c:v>
                </c:pt>
                <c:pt idx="1">
                  <c:v>&gt; 1 year</c:v>
                </c:pt>
                <c:pt idx="2">
                  <c:v>Permanently</c:v>
                </c:pt>
              </c:strCache>
            </c:strRef>
          </c:cat>
          <c:val>
            <c:numRef>
              <c:f>'Q25'!$I$38:$I$40</c:f>
              <c:numCache>
                <c:formatCode>0%</c:formatCode>
                <c:ptCount val="3"/>
                <c:pt idx="0">
                  <c:v>0.1875</c:v>
                </c:pt>
                <c:pt idx="1">
                  <c:v>0.75</c:v>
                </c:pt>
                <c:pt idx="2">
                  <c:v>0.0625</c:v>
                </c:pt>
              </c:numCache>
            </c:numRef>
          </c:val>
        </c:ser>
        <c:dLbls>
          <c:showLegendKey val="0"/>
          <c:showVal val="0"/>
          <c:showCatName val="0"/>
          <c:showSerName val="0"/>
          <c:showPercent val="0"/>
          <c:showBubbleSize val="0"/>
        </c:dLbls>
        <c:gapWidth val="150"/>
        <c:axId val="2144598520"/>
        <c:axId val="2144601496"/>
      </c:barChart>
      <c:catAx>
        <c:axId val="2144598520"/>
        <c:scaling>
          <c:orientation val="minMax"/>
        </c:scaling>
        <c:delete val="0"/>
        <c:axPos val="l"/>
        <c:majorTickMark val="out"/>
        <c:minorTickMark val="none"/>
        <c:tickLblPos val="nextTo"/>
        <c:crossAx val="2144601496"/>
        <c:crosses val="autoZero"/>
        <c:auto val="1"/>
        <c:lblAlgn val="ctr"/>
        <c:lblOffset val="100"/>
        <c:noMultiLvlLbl val="0"/>
      </c:catAx>
      <c:valAx>
        <c:axId val="2144601496"/>
        <c:scaling>
          <c:orientation val="minMax"/>
        </c:scaling>
        <c:delete val="0"/>
        <c:axPos val="b"/>
        <c:majorGridlines/>
        <c:numFmt formatCode="0%" sourceLinked="1"/>
        <c:majorTickMark val="out"/>
        <c:minorTickMark val="none"/>
        <c:tickLblPos val="nextTo"/>
        <c:crossAx val="2144598520"/>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Q26table!$B$27</c:f>
              <c:strCache>
                <c:ptCount val="1"/>
                <c:pt idx="0">
                  <c:v>US</c:v>
                </c:pt>
              </c:strCache>
            </c:strRef>
          </c:tx>
          <c:invertIfNegative val="0"/>
          <c:cat>
            <c:strRef>
              <c:f>Q26table!$A$28:$A$34</c:f>
              <c:strCache>
                <c:ptCount val="7"/>
                <c:pt idx="0">
                  <c:v>Copyright</c:v>
                </c:pt>
                <c:pt idx="1">
                  <c:v>Creative works</c:v>
                </c:pt>
                <c:pt idx="2">
                  <c:v>Faculty concerns</c:v>
                </c:pt>
                <c:pt idx="3">
                  <c:v>Sensitive/confidentiality</c:v>
                </c:pt>
                <c:pt idx="4">
                  <c:v>Patent concerns</c:v>
                </c:pt>
                <c:pt idx="5">
                  <c:v>Publishing issues</c:v>
                </c:pt>
                <c:pt idx="6">
                  <c:v>Authors' wishes</c:v>
                </c:pt>
              </c:strCache>
            </c:strRef>
          </c:cat>
          <c:val>
            <c:numRef>
              <c:f>Q26table!$B$28:$B$34</c:f>
              <c:numCache>
                <c:formatCode>0%</c:formatCode>
                <c:ptCount val="7"/>
                <c:pt idx="0">
                  <c:v>0.00735294117647059</c:v>
                </c:pt>
                <c:pt idx="1">
                  <c:v>0.0367647058823529</c:v>
                </c:pt>
                <c:pt idx="2">
                  <c:v>0.0588235294117647</c:v>
                </c:pt>
                <c:pt idx="3">
                  <c:v>0.0808823529411765</c:v>
                </c:pt>
                <c:pt idx="4">
                  <c:v>0.25</c:v>
                </c:pt>
                <c:pt idx="5">
                  <c:v>0.279411764705882</c:v>
                </c:pt>
                <c:pt idx="6">
                  <c:v>0.286764705882353</c:v>
                </c:pt>
              </c:numCache>
            </c:numRef>
          </c:val>
        </c:ser>
        <c:ser>
          <c:idx val="1"/>
          <c:order val="1"/>
          <c:tx>
            <c:strRef>
              <c:f>Q26table!$C$27</c:f>
              <c:strCache>
                <c:ptCount val="1"/>
                <c:pt idx="0">
                  <c:v>I'nat'l</c:v>
                </c:pt>
              </c:strCache>
            </c:strRef>
          </c:tx>
          <c:invertIfNegative val="0"/>
          <c:cat>
            <c:strRef>
              <c:f>Q26table!$A$28:$A$34</c:f>
              <c:strCache>
                <c:ptCount val="7"/>
                <c:pt idx="0">
                  <c:v>Copyright</c:v>
                </c:pt>
                <c:pt idx="1">
                  <c:v>Creative works</c:v>
                </c:pt>
                <c:pt idx="2">
                  <c:v>Faculty concerns</c:v>
                </c:pt>
                <c:pt idx="3">
                  <c:v>Sensitive/confidentiality</c:v>
                </c:pt>
                <c:pt idx="4">
                  <c:v>Patent concerns</c:v>
                </c:pt>
                <c:pt idx="5">
                  <c:v>Publishing issues</c:v>
                </c:pt>
                <c:pt idx="6">
                  <c:v>Authors' wishes</c:v>
                </c:pt>
              </c:strCache>
            </c:strRef>
          </c:cat>
          <c:val>
            <c:numRef>
              <c:f>Q26table!$C$28:$C$34</c:f>
              <c:numCache>
                <c:formatCode>0%</c:formatCode>
                <c:ptCount val="7"/>
                <c:pt idx="0">
                  <c:v>0.037037037037037</c:v>
                </c:pt>
                <c:pt idx="1">
                  <c:v>0.0740740740740741</c:v>
                </c:pt>
                <c:pt idx="2">
                  <c:v>0.0</c:v>
                </c:pt>
                <c:pt idx="3">
                  <c:v>0.259259259259259</c:v>
                </c:pt>
                <c:pt idx="4">
                  <c:v>0.296296296296296</c:v>
                </c:pt>
                <c:pt idx="5">
                  <c:v>0.148148148148148</c:v>
                </c:pt>
                <c:pt idx="6">
                  <c:v>0.185185185185185</c:v>
                </c:pt>
              </c:numCache>
            </c:numRef>
          </c:val>
        </c:ser>
        <c:dLbls>
          <c:showLegendKey val="0"/>
          <c:showVal val="0"/>
          <c:showCatName val="0"/>
          <c:showSerName val="0"/>
          <c:showPercent val="0"/>
          <c:showBubbleSize val="0"/>
        </c:dLbls>
        <c:gapWidth val="150"/>
        <c:axId val="2062137384"/>
        <c:axId val="2062140360"/>
      </c:barChart>
      <c:catAx>
        <c:axId val="2062137384"/>
        <c:scaling>
          <c:orientation val="minMax"/>
        </c:scaling>
        <c:delete val="0"/>
        <c:axPos val="b"/>
        <c:majorTickMark val="out"/>
        <c:minorTickMark val="none"/>
        <c:tickLblPos val="nextTo"/>
        <c:crossAx val="2062140360"/>
        <c:crosses val="autoZero"/>
        <c:auto val="1"/>
        <c:lblAlgn val="ctr"/>
        <c:lblOffset val="100"/>
        <c:noMultiLvlLbl val="0"/>
      </c:catAx>
      <c:valAx>
        <c:axId val="2062140360"/>
        <c:scaling>
          <c:orientation val="minMax"/>
        </c:scaling>
        <c:delete val="0"/>
        <c:axPos val="l"/>
        <c:majorGridlines/>
        <c:numFmt formatCode="0%" sourceLinked="1"/>
        <c:majorTickMark val="out"/>
        <c:minorTickMark val="none"/>
        <c:tickLblPos val="nextTo"/>
        <c:crossAx val="2062137384"/>
        <c:crosses val="autoZero"/>
        <c:crossBetween val="between"/>
      </c:valAx>
    </c:plotArea>
    <c:legend>
      <c:legendPos val="t"/>
      <c:layout/>
      <c:overlay val="0"/>
    </c:legend>
    <c:plotVisOnly val="1"/>
    <c:dispBlanksAs val="gap"/>
    <c:showDLblsOverMax val="0"/>
  </c:chart>
  <c:txPr>
    <a:bodyPr/>
    <a:lstStyle/>
    <a:p>
      <a:pPr>
        <a:defRPr sz="16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both!$B$67</c:f>
              <c:strCache>
                <c:ptCount val="1"/>
                <c:pt idx="0">
                  <c:v>Uni. Presses </c:v>
                </c:pt>
              </c:strCache>
            </c:strRef>
          </c:tx>
          <c:spPr>
            <a:solidFill>
              <a:srgbClr val="FF0000"/>
            </a:solidFill>
          </c:spPr>
          <c:invertIfNegative val="0"/>
          <c:cat>
            <c:strRef>
              <c:f>both!$A$68:$A$73</c:f>
              <c:strCache>
                <c:ptCount val="6"/>
                <c:pt idx="0">
                  <c:v>Other</c:v>
                </c:pt>
                <c:pt idx="1">
                  <c:v>Never</c:v>
                </c:pt>
                <c:pt idx="2">
                  <c:v>If restricted</c:v>
                </c:pt>
                <c:pt idx="3">
                  <c:v>If very different</c:v>
                </c:pt>
                <c:pt idx="4">
                  <c:v>Case-by-case</c:v>
                </c:pt>
                <c:pt idx="5">
                  <c:v>Always welcome</c:v>
                </c:pt>
              </c:strCache>
            </c:strRef>
          </c:cat>
          <c:val>
            <c:numRef>
              <c:f>both!$B$68:$B$73</c:f>
              <c:numCache>
                <c:formatCode>0%</c:formatCode>
                <c:ptCount val="6"/>
                <c:pt idx="0">
                  <c:v>0.05</c:v>
                </c:pt>
                <c:pt idx="1">
                  <c:v>0.07</c:v>
                </c:pt>
                <c:pt idx="2">
                  <c:v>0.07</c:v>
                </c:pt>
                <c:pt idx="3">
                  <c:v>0.27</c:v>
                </c:pt>
                <c:pt idx="4">
                  <c:v>0.44</c:v>
                </c:pt>
                <c:pt idx="5">
                  <c:v>0.1</c:v>
                </c:pt>
              </c:numCache>
            </c:numRef>
          </c:val>
        </c:ser>
        <c:ser>
          <c:idx val="1"/>
          <c:order val="1"/>
          <c:tx>
            <c:strRef>
              <c:f>both!$C$67</c:f>
              <c:strCache>
                <c:ptCount val="1"/>
                <c:pt idx="0">
                  <c:v>SoSci/Hum Journals</c:v>
                </c:pt>
              </c:strCache>
            </c:strRef>
          </c:tx>
          <c:spPr>
            <a:solidFill>
              <a:srgbClr val="3366FF"/>
            </a:solidFill>
          </c:spPr>
          <c:invertIfNegative val="0"/>
          <c:cat>
            <c:strRef>
              <c:f>both!$A$68:$A$73</c:f>
              <c:strCache>
                <c:ptCount val="6"/>
                <c:pt idx="0">
                  <c:v>Other</c:v>
                </c:pt>
                <c:pt idx="1">
                  <c:v>Never</c:v>
                </c:pt>
                <c:pt idx="2">
                  <c:v>If restricted</c:v>
                </c:pt>
                <c:pt idx="3">
                  <c:v>If very different</c:v>
                </c:pt>
                <c:pt idx="4">
                  <c:v>Case-by-case</c:v>
                </c:pt>
                <c:pt idx="5">
                  <c:v>Always welcome</c:v>
                </c:pt>
              </c:strCache>
            </c:strRef>
          </c:cat>
          <c:val>
            <c:numRef>
              <c:f>both!$C$68:$C$73</c:f>
              <c:numCache>
                <c:formatCode>0%</c:formatCode>
                <c:ptCount val="6"/>
                <c:pt idx="0">
                  <c:v>0.09</c:v>
                </c:pt>
                <c:pt idx="1">
                  <c:v>0.03</c:v>
                </c:pt>
                <c:pt idx="2" formatCode="General">
                  <c:v>0.0</c:v>
                </c:pt>
                <c:pt idx="3">
                  <c:v>0.06</c:v>
                </c:pt>
                <c:pt idx="4">
                  <c:v>0.17</c:v>
                </c:pt>
                <c:pt idx="5">
                  <c:v>0.66</c:v>
                </c:pt>
              </c:numCache>
            </c:numRef>
          </c:val>
        </c:ser>
        <c:dLbls>
          <c:showLegendKey val="0"/>
          <c:showVal val="1"/>
          <c:showCatName val="0"/>
          <c:showSerName val="0"/>
          <c:showPercent val="0"/>
          <c:showBubbleSize val="0"/>
        </c:dLbls>
        <c:gapWidth val="150"/>
        <c:overlap val="100"/>
        <c:axId val="2144492968"/>
        <c:axId val="2145311368"/>
      </c:barChart>
      <c:catAx>
        <c:axId val="2144492968"/>
        <c:scaling>
          <c:orientation val="minMax"/>
        </c:scaling>
        <c:delete val="0"/>
        <c:axPos val="l"/>
        <c:majorTickMark val="out"/>
        <c:minorTickMark val="none"/>
        <c:tickLblPos val="nextTo"/>
        <c:crossAx val="2145311368"/>
        <c:crosses val="autoZero"/>
        <c:auto val="1"/>
        <c:lblAlgn val="ctr"/>
        <c:lblOffset val="100"/>
        <c:noMultiLvlLbl val="0"/>
      </c:catAx>
      <c:valAx>
        <c:axId val="2145311368"/>
        <c:scaling>
          <c:orientation val="minMax"/>
        </c:scaling>
        <c:delete val="1"/>
        <c:axPos val="b"/>
        <c:majorGridlines/>
        <c:numFmt formatCode="0%" sourceLinked="1"/>
        <c:majorTickMark val="out"/>
        <c:minorTickMark val="none"/>
        <c:tickLblPos val="nextTo"/>
        <c:crossAx val="2144492968"/>
        <c:crosses val="autoZero"/>
        <c:crossBetween val="between"/>
      </c:valAx>
    </c:plotArea>
    <c:legend>
      <c:legendPos val="t"/>
      <c:layout/>
      <c:overlay val="0"/>
    </c:legend>
    <c:plotVisOnly val="1"/>
    <c:dispBlanksAs val="gap"/>
    <c:showDLblsOverMax val="0"/>
  </c:chart>
  <c:txPr>
    <a:bodyPr/>
    <a:lstStyle/>
    <a:p>
      <a:pPr>
        <a:defRPr sz="1400" b="1">
          <a:latin typeface="Times"/>
          <a:cs typeface="Times"/>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dLbl>
              <c:idx val="2"/>
              <c:layout>
                <c:manualLayout>
                  <c:x val="-0.0409750656167979"/>
                  <c:y val="0.0760238954505687"/>
                </c:manualLayout>
              </c:layout>
              <c:showLegendKey val="0"/>
              <c:showVal val="0"/>
              <c:showCatName val="1"/>
              <c:showSerName val="0"/>
              <c:showPercent val="1"/>
              <c:showBubbleSize val="0"/>
            </c:dLbl>
            <c:txPr>
              <a:bodyPr/>
              <a:lstStyle/>
              <a:p>
                <a:pPr>
                  <a:defRPr sz="1400" b="1"/>
                </a:pPr>
                <a:endParaRPr lang="en-US"/>
              </a:p>
            </c:txPr>
            <c:showLegendKey val="0"/>
            <c:showVal val="0"/>
            <c:showCatName val="1"/>
            <c:showSerName val="0"/>
            <c:showPercent val="1"/>
            <c:showBubbleSize val="0"/>
            <c:showLeaderLines val="1"/>
          </c:dLbls>
          <c:cat>
            <c:strRef>
              <c:f>Sci!$A$1:$A$6</c:f>
              <c:strCache>
                <c:ptCount val="6"/>
                <c:pt idx="0">
                  <c:v>If access limited</c:v>
                </c:pt>
                <c:pt idx="1">
                  <c:v>Other</c:v>
                </c:pt>
                <c:pt idx="2">
                  <c:v>If different</c:v>
                </c:pt>
                <c:pt idx="3">
                  <c:v>Not considered</c:v>
                </c:pt>
                <c:pt idx="4">
                  <c:v>Case-by-case </c:v>
                </c:pt>
                <c:pt idx="5">
                  <c:v>Always welcome</c:v>
                </c:pt>
              </c:strCache>
            </c:strRef>
          </c:cat>
          <c:val>
            <c:numRef>
              <c:f>Sci!$B$1:$B$6</c:f>
              <c:numCache>
                <c:formatCode>0.00%</c:formatCode>
                <c:ptCount val="6"/>
                <c:pt idx="0">
                  <c:v>0.014</c:v>
                </c:pt>
                <c:pt idx="1">
                  <c:v>0.069</c:v>
                </c:pt>
                <c:pt idx="2">
                  <c:v>0.083</c:v>
                </c:pt>
                <c:pt idx="3">
                  <c:v>0.125</c:v>
                </c:pt>
                <c:pt idx="4">
                  <c:v>0.194</c:v>
                </c:pt>
                <c:pt idx="5">
                  <c:v>0.514</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tx>
            <c:strRef>
              <c:f>both!$B$1</c:f>
              <c:strCache>
                <c:ptCount val="1"/>
                <c:pt idx="0">
                  <c:v>Science</c:v>
                </c:pt>
              </c:strCache>
            </c:strRef>
          </c:tx>
          <c:spPr>
            <a:solidFill>
              <a:srgbClr val="0000FF"/>
            </a:solidFill>
            <a:ln>
              <a:solidFill>
                <a:srgbClr val="008000"/>
              </a:solidFill>
            </a:ln>
          </c:spPr>
          <c:invertIfNegative val="0"/>
          <c:cat>
            <c:strRef>
              <c:f>both!$A$2:$A$7</c:f>
              <c:strCache>
                <c:ptCount val="6"/>
                <c:pt idx="0">
                  <c:v>If access limited</c:v>
                </c:pt>
                <c:pt idx="1">
                  <c:v>Other</c:v>
                </c:pt>
                <c:pt idx="2">
                  <c:v>If different</c:v>
                </c:pt>
                <c:pt idx="3">
                  <c:v>Not considered</c:v>
                </c:pt>
                <c:pt idx="4">
                  <c:v>Case-by-case </c:v>
                </c:pt>
                <c:pt idx="5">
                  <c:v>Always welcome</c:v>
                </c:pt>
              </c:strCache>
            </c:strRef>
          </c:cat>
          <c:val>
            <c:numRef>
              <c:f>both!$B$2:$B$7</c:f>
              <c:numCache>
                <c:formatCode>0%</c:formatCode>
                <c:ptCount val="6"/>
                <c:pt idx="0">
                  <c:v>0.01</c:v>
                </c:pt>
                <c:pt idx="1">
                  <c:v>0.07</c:v>
                </c:pt>
                <c:pt idx="2">
                  <c:v>0.08</c:v>
                </c:pt>
                <c:pt idx="3">
                  <c:v>0.13</c:v>
                </c:pt>
                <c:pt idx="4">
                  <c:v>0.19</c:v>
                </c:pt>
                <c:pt idx="5">
                  <c:v>0.52</c:v>
                </c:pt>
              </c:numCache>
            </c:numRef>
          </c:val>
        </c:ser>
        <c:ser>
          <c:idx val="1"/>
          <c:order val="1"/>
          <c:tx>
            <c:strRef>
              <c:f>both!$C$1</c:f>
              <c:strCache>
                <c:ptCount val="1"/>
                <c:pt idx="0">
                  <c:v>SoSci/Hum</c:v>
                </c:pt>
              </c:strCache>
            </c:strRef>
          </c:tx>
          <c:spPr>
            <a:solidFill>
              <a:srgbClr val="FF0000"/>
            </a:solidFill>
          </c:spPr>
          <c:invertIfNegative val="0"/>
          <c:cat>
            <c:strRef>
              <c:f>both!$A$2:$A$7</c:f>
              <c:strCache>
                <c:ptCount val="6"/>
                <c:pt idx="0">
                  <c:v>If access limited</c:v>
                </c:pt>
                <c:pt idx="1">
                  <c:v>Other</c:v>
                </c:pt>
                <c:pt idx="2">
                  <c:v>If different</c:v>
                </c:pt>
                <c:pt idx="3">
                  <c:v>Not considered</c:v>
                </c:pt>
                <c:pt idx="4">
                  <c:v>Case-by-case </c:v>
                </c:pt>
                <c:pt idx="5">
                  <c:v>Always welcome</c:v>
                </c:pt>
              </c:strCache>
            </c:strRef>
          </c:cat>
          <c:val>
            <c:numRef>
              <c:f>both!$C$2:$C$7</c:f>
              <c:numCache>
                <c:formatCode>0%</c:formatCode>
                <c:ptCount val="6"/>
                <c:pt idx="0">
                  <c:v>0.03</c:v>
                </c:pt>
                <c:pt idx="1">
                  <c:v>0.07</c:v>
                </c:pt>
                <c:pt idx="2">
                  <c:v>0.135</c:v>
                </c:pt>
                <c:pt idx="3">
                  <c:v>0.045</c:v>
                </c:pt>
                <c:pt idx="4">
                  <c:v>0.27</c:v>
                </c:pt>
                <c:pt idx="5">
                  <c:v>0.45</c:v>
                </c:pt>
              </c:numCache>
            </c:numRef>
          </c:val>
        </c:ser>
        <c:dLbls>
          <c:showLegendKey val="0"/>
          <c:showVal val="0"/>
          <c:showCatName val="0"/>
          <c:showSerName val="0"/>
          <c:showPercent val="0"/>
          <c:showBubbleSize val="0"/>
        </c:dLbls>
        <c:gapWidth val="150"/>
        <c:axId val="2114422376"/>
        <c:axId val="2114425352"/>
      </c:barChart>
      <c:catAx>
        <c:axId val="2114422376"/>
        <c:scaling>
          <c:orientation val="minMax"/>
        </c:scaling>
        <c:delete val="0"/>
        <c:axPos val="l"/>
        <c:majorTickMark val="out"/>
        <c:minorTickMark val="none"/>
        <c:tickLblPos val="nextTo"/>
        <c:crossAx val="2114425352"/>
        <c:crosses val="autoZero"/>
        <c:auto val="1"/>
        <c:lblAlgn val="ctr"/>
        <c:lblOffset val="100"/>
        <c:noMultiLvlLbl val="0"/>
      </c:catAx>
      <c:valAx>
        <c:axId val="2114425352"/>
        <c:scaling>
          <c:orientation val="minMax"/>
        </c:scaling>
        <c:delete val="0"/>
        <c:axPos val="b"/>
        <c:majorGridlines/>
        <c:numFmt formatCode="0%" sourceLinked="1"/>
        <c:majorTickMark val="out"/>
        <c:minorTickMark val="none"/>
        <c:tickLblPos val="nextTo"/>
        <c:crossAx val="2114422376"/>
        <c:crosses val="autoZero"/>
        <c:crossBetween val="between"/>
      </c:valAx>
    </c:plotArea>
    <c:plotVisOnly val="1"/>
    <c:dispBlanksAs val="gap"/>
    <c:showDLblsOverMax val="0"/>
  </c:chart>
  <c:spPr>
    <a:ln>
      <a:noFill/>
    </a:ln>
  </c:spPr>
  <c:txPr>
    <a:bodyPr/>
    <a:lstStyle/>
    <a:p>
      <a:pPr>
        <a:defRPr sz="1600">
          <a:latin typeface="Times"/>
          <a:cs typeface="Times"/>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D56348B-513B-7347-A005-D473B6785CFB}" type="datetimeFigureOut">
              <a:rPr lang="en-US" smtClean="0"/>
              <a:pPr/>
              <a:t>5/12/14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51FCC42-6F97-FB45-B363-2E166F3EC5B7}" type="slidenum">
              <a:rPr lang="en-US" smtClean="0"/>
              <a:pPr/>
              <a:t>‹#›</a:t>
            </a:fld>
            <a:endParaRPr lang="en-US" dirty="0"/>
          </a:p>
        </p:txBody>
      </p:sp>
    </p:spTree>
    <p:extLst>
      <p:ext uri="{BB962C8B-B14F-4D97-AF65-F5344CB8AC3E}">
        <p14:creationId xmlns:p14="http://schemas.microsoft.com/office/powerpoint/2010/main" val="19994452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B9014F-00DE-ED4F-B1E7-27E0E985FB96}" type="datetimeFigureOut">
              <a:rPr lang="en-US" smtClean="0"/>
              <a:pPr/>
              <a:t>5/12/14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CF4691-2EB1-2841-B50E-9DF9A16224FD}" type="slidenum">
              <a:rPr lang="en-US" smtClean="0"/>
              <a:pPr/>
              <a:t>‹#›</a:t>
            </a:fld>
            <a:endParaRPr lang="en-US" dirty="0"/>
          </a:p>
        </p:txBody>
      </p:sp>
    </p:spTree>
    <p:extLst>
      <p:ext uri="{BB962C8B-B14F-4D97-AF65-F5344CB8AC3E}">
        <p14:creationId xmlns:p14="http://schemas.microsoft.com/office/powerpoint/2010/main" val="21276660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 Id="rId3" Type="http://schemas.openxmlformats.org/officeDocument/2006/relationships/hyperlink" Target="https://osc.hul.harvard.edu/etd-position-statement"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Thanks for inviting</a:t>
            </a:r>
            <a:r>
              <a:rPr lang="en-US" baseline="0" dirty="0" smtClean="0"/>
              <a:t> me.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a:defRPr/>
            </a:pPr>
            <a:r>
              <a:rPr lang="en-US" baseline="0" dirty="0" smtClean="0"/>
              <a:t>I didn’t guess in 1995 when my library was invited by the Dean of the Graduate School to </a:t>
            </a:r>
            <a:r>
              <a:rPr lang="en-US" dirty="0"/>
              <a:t>consider submit electronic theses and dissertations, </a:t>
            </a:r>
            <a:r>
              <a:rPr lang="en-US" baseline="0" dirty="0" smtClean="0"/>
              <a:t>that nearly 20 years later we’d still be working through the </a:t>
            </a:r>
            <a:r>
              <a:rPr lang="en-US" dirty="0"/>
              <a:t>issues. </a:t>
            </a:r>
            <a:r>
              <a:rPr lang="en-US" dirty="0" smtClean="0"/>
              <a:t>But ETDs </a:t>
            </a:r>
            <a:r>
              <a:rPr lang="en-US" dirty="0"/>
              <a:t>have proven to be a microcosm of the institutional value of libraries and higher education. </a:t>
            </a:r>
            <a:endParaRPr lang="en-US" dirty="0" smtClean="0"/>
          </a:p>
          <a:p>
            <a:endParaRPr lang="en-US" baseline="0" dirty="0" smtClean="0"/>
          </a:p>
          <a:p>
            <a:r>
              <a:rPr lang="en-US" dirty="0" smtClean="0"/>
              <a:t>In addition to local discussion like those going on at UCSB, within the last year ETDs have been a relatively frequent topic of various media including blogs, listservs, and the press including the </a:t>
            </a:r>
            <a:r>
              <a:rPr lang="en-US" i="1" dirty="0" smtClean="0"/>
              <a:t>Chronicle of Higher Education,  the Atlantic, </a:t>
            </a:r>
            <a:r>
              <a:rPr lang="en-US" dirty="0" smtClean="0"/>
              <a:t>and the </a:t>
            </a:r>
            <a:r>
              <a:rPr lang="en-US" i="1" dirty="0" smtClean="0"/>
              <a:t>New York Times. </a:t>
            </a:r>
            <a:r>
              <a:rPr lang="en-US" dirty="0" smtClean="0"/>
              <a:t>But these mostly </a:t>
            </a:r>
            <a:r>
              <a:rPr lang="en-US" altLang="ja-JP" dirty="0">
                <a:latin typeface="Times" charset="0"/>
                <a:ea typeface="ＭＳ Ｐゴシック" charset="0"/>
                <a:cs typeface="Times" charset="0"/>
              </a:rPr>
              <a:t>these discuss </a:t>
            </a:r>
            <a:r>
              <a:rPr lang="en-US" altLang="ja-JP" b="1" dirty="0">
                <a:latin typeface="Times" charset="0"/>
                <a:ea typeface="ＭＳ Ｐゴシック" charset="0"/>
                <a:cs typeface="Times" charset="0"/>
              </a:rPr>
              <a:t>perceptions</a:t>
            </a:r>
            <a:r>
              <a:rPr lang="en-US" altLang="ja-JP" dirty="0">
                <a:latin typeface="Times" charset="0"/>
                <a:ea typeface="ＭＳ Ｐゴシック" charset="0"/>
                <a:cs typeface="Times" charset="0"/>
              </a:rPr>
              <a:t> and are not the result of data. One exception is Angie McCutcheon</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s 2010 dissertation on the “Impact of Publishers' Policy on ETD Distribution Options within the United States.” She surveyed graduate school personnel to learn if students had actually been rejected by publishers because their TDs were online. </a:t>
            </a:r>
            <a:endParaRPr lang="en-US" dirty="0">
              <a:latin typeface="Times" charset="0"/>
              <a:ea typeface="ＭＳ Ｐゴシック" charset="0"/>
              <a:cs typeface="Times" charset="0"/>
            </a:endParaRPr>
          </a:p>
          <a:p>
            <a:endParaRPr lang="en-US" dirty="0" smtClean="0"/>
          </a:p>
          <a:p>
            <a:endParaRPr lang="en-US" i="1" baseline="0" dirty="0"/>
          </a:p>
          <a:p>
            <a:r>
              <a:rPr lang="en-US" baseline="0" dirty="0" smtClean="0"/>
              <a:t>Before we talk about your policies, let me share 3 studies I have been part of that </a:t>
            </a:r>
            <a:r>
              <a:rPr lang="en-US" dirty="0"/>
              <a:t>gathered relevant </a:t>
            </a:r>
            <a:r>
              <a:rPr lang="en-US" baseline="0" dirty="0" smtClean="0"/>
              <a:t>data. </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a:t>
            </a:fld>
            <a:endParaRPr lang="en-US" dirty="0"/>
          </a:p>
        </p:txBody>
      </p:sp>
    </p:spTree>
    <p:extLst>
      <p:ext uri="{BB962C8B-B14F-4D97-AF65-F5344CB8AC3E}">
        <p14:creationId xmlns:p14="http://schemas.microsoft.com/office/powerpoint/2010/main" val="3960104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2011 Social Sciences and Humanities journal editors and press directors</a:t>
            </a:r>
          </a:p>
          <a:p>
            <a:r>
              <a:rPr lang="en-US" dirty="0" smtClean="0"/>
              <a:t>2012 Science journal editors</a:t>
            </a:r>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10</a:t>
            </a:fld>
            <a:endParaRPr lang="en-US" dirty="0"/>
          </a:p>
        </p:txBody>
      </p:sp>
    </p:spTree>
    <p:extLst>
      <p:ext uri="{BB962C8B-B14F-4D97-AF65-F5344CB8AC3E}">
        <p14:creationId xmlns:p14="http://schemas.microsoft.com/office/powerpoint/2010/main" val="2592030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Earlier (2000-2003) publications about publishers attitudes towards ETDs:</a:t>
            </a:r>
            <a:r>
              <a:rPr lang="en-US" sz="1200" b="1" dirty="0" smtClean="0"/>
              <a:t> </a:t>
            </a:r>
            <a:r>
              <a:rPr lang="en-US" sz="1200" dirty="0" smtClean="0"/>
              <a:t>http://scholar.lib.vt.edu/copyright/cprtetd.html</a:t>
            </a:r>
          </a:p>
          <a:p>
            <a:endParaRPr lang="en-US" dirty="0" smtClean="0"/>
          </a:p>
          <a:p>
            <a:r>
              <a:rPr lang="en-US" dirty="0" smtClean="0"/>
              <a:t>This study specifically</a:t>
            </a:r>
            <a:r>
              <a:rPr lang="en-US" baseline="0" dirty="0" smtClean="0"/>
              <a:t> </a:t>
            </a:r>
            <a:r>
              <a:rPr lang="en-US" dirty="0" smtClean="0"/>
              <a:t>investigated university </a:t>
            </a:r>
            <a:r>
              <a:rPr lang="en-US" dirty="0"/>
              <a:t>press </a:t>
            </a:r>
            <a:r>
              <a:rPr lang="en-US" dirty="0" smtClean="0"/>
              <a:t>director’s and </a:t>
            </a:r>
            <a:r>
              <a:rPr lang="en-US" dirty="0"/>
              <a:t>journal editors</a:t>
            </a:r>
            <a:r>
              <a:rPr lang="en-US" dirty="0" smtClean="0"/>
              <a:t> in the social sciences, arts, and</a:t>
            </a:r>
            <a:r>
              <a:rPr lang="en-US" baseline="0" dirty="0" smtClean="0"/>
              <a:t> </a:t>
            </a:r>
            <a:r>
              <a:rPr lang="en-US" dirty="0" smtClean="0"/>
              <a:t>humanities to learn about their attitudes toward publicly accessible, online</a:t>
            </a:r>
            <a:r>
              <a:rPr lang="en-US" baseline="0" dirty="0" smtClean="0"/>
              <a:t> </a:t>
            </a:r>
            <a:r>
              <a:rPr lang="en-US" dirty="0" smtClean="0"/>
              <a:t>theses and dissertations.</a:t>
            </a:r>
          </a:p>
          <a:p>
            <a:endParaRPr lang="en-US" dirty="0" smtClean="0"/>
          </a:p>
          <a:p>
            <a:r>
              <a:rPr lang="en-US" sz="1200" b="0" i="0" u="none" strike="noStrike" kern="1200" baseline="0" dirty="0" smtClean="0">
                <a:solidFill>
                  <a:schemeClr val="tx1"/>
                </a:solidFill>
                <a:latin typeface="+mn-lt"/>
                <a:ea typeface="+mn-ea"/>
                <a:cs typeface="+mn-cs"/>
              </a:rPr>
              <a:t>We </a:t>
            </a:r>
            <a:r>
              <a:rPr lang="en-US" dirty="0" smtClean="0"/>
              <a:t>conducted our </a:t>
            </a:r>
            <a:r>
              <a:rPr lang="en-US" sz="1200" b="0" i="0" u="none" strike="noStrike" kern="1200" baseline="0" dirty="0" smtClean="0">
                <a:solidFill>
                  <a:schemeClr val="tx1"/>
                </a:solidFill>
                <a:latin typeface="+mn-lt"/>
                <a:ea typeface="+mn-ea"/>
                <a:cs typeface="+mn-cs"/>
              </a:rPr>
              <a:t>study from May 17 - June 16, 2011, and was distributed to 615 journal editors and 131 university press directors via Survey Monkey.</a:t>
            </a:r>
          </a:p>
          <a:p>
            <a:endParaRPr lang="en-US" dirty="0"/>
          </a:p>
          <a:p>
            <a:r>
              <a:rPr lang="en-US" dirty="0" smtClean="0"/>
              <a:t>80% of our respondents were Journal Editors and Editors-in-Chief.</a:t>
            </a:r>
          </a:p>
          <a:p>
            <a:endParaRPr lang="en-US" dirty="0"/>
          </a:p>
          <a:p>
            <a:r>
              <a:rPr lang="en-US" dirty="0" smtClean="0"/>
              <a:t>88% were Directors and Associate Directors of university presses.</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11</a:t>
            </a:fld>
            <a:endParaRPr lang="en-US" dirty="0"/>
          </a:p>
        </p:txBody>
      </p:sp>
    </p:spTree>
    <p:extLst>
      <p:ext uri="{BB962C8B-B14F-4D97-AF65-F5344CB8AC3E}">
        <p14:creationId xmlns:p14="http://schemas.microsoft.com/office/powerpoint/2010/main" val="595480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is the results of the combined journal editors’ and university press directors’ responses.</a:t>
            </a:r>
            <a:endParaRPr lang="en-US" dirty="0" smtClean="0"/>
          </a:p>
          <a:p>
            <a:endParaRPr lang="en-US" dirty="0" smtClean="0"/>
          </a:p>
          <a:p>
            <a:r>
              <a:rPr lang="en-US" dirty="0" smtClean="0"/>
              <a:t>89% want to consider Mss.</a:t>
            </a:r>
            <a:r>
              <a:rPr lang="en-US" baseline="0" dirty="0" smtClean="0"/>
              <a:t> based on OA ETDs.</a:t>
            </a:r>
          </a:p>
          <a:p>
            <a:endParaRPr lang="en-US" baseline="0" dirty="0" smtClean="0"/>
          </a:p>
          <a:p>
            <a:r>
              <a:rPr lang="en-US" baseline="0" dirty="0" smtClean="0"/>
              <a:t>Only 4% said don’t bother sending us your </a:t>
            </a:r>
            <a:r>
              <a:rPr lang="en-US" dirty="0" smtClean="0"/>
              <a:t>Mss.</a:t>
            </a:r>
            <a:r>
              <a:rPr lang="en-US" baseline="0" dirty="0" smtClean="0"/>
              <a:t> based on OA ETDs.</a:t>
            </a:r>
          </a:p>
          <a:p>
            <a:endParaRPr lang="en-US" baseline="0" dirty="0" smtClean="0"/>
          </a:p>
        </p:txBody>
      </p:sp>
      <p:sp>
        <p:nvSpPr>
          <p:cNvPr id="4" name="Slide Number Placeholder 3"/>
          <p:cNvSpPr>
            <a:spLocks noGrp="1"/>
          </p:cNvSpPr>
          <p:nvPr>
            <p:ph type="sldNum" sz="quarter" idx="10"/>
          </p:nvPr>
        </p:nvSpPr>
        <p:spPr/>
        <p:txBody>
          <a:bodyPr/>
          <a:lstStyle/>
          <a:p>
            <a:fld id="{65CF4691-2EB1-2841-B50E-9DF9A16224FD}" type="slidenum">
              <a:rPr lang="en-US" smtClean="0"/>
              <a:pPr/>
              <a:t>12</a:t>
            </a:fld>
            <a:endParaRPr lang="en-US" dirty="0"/>
          </a:p>
        </p:txBody>
      </p:sp>
    </p:spTree>
    <p:extLst>
      <p:ext uri="{BB962C8B-B14F-4D97-AF65-F5344CB8AC3E}">
        <p14:creationId xmlns:p14="http://schemas.microsoft.com/office/powerpoint/2010/main" val="854388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100" dirty="0">
                <a:latin typeface="Times" charset="0"/>
                <a:ea typeface="ＭＳ Ｐゴシック" charset="0"/>
                <a:cs typeface="Times" charset="0"/>
              </a:rPr>
              <a:t>Here </a:t>
            </a:r>
            <a:r>
              <a:rPr lang="en-US" sz="1100" dirty="0" smtClean="0">
                <a:latin typeface="Times" charset="0"/>
                <a:ea typeface="ＭＳ Ｐゴシック" charset="0"/>
                <a:cs typeface="Times" charset="0"/>
              </a:rPr>
              <a:t>is a look at journal editors’ and press directors’ responses in 2011</a:t>
            </a:r>
            <a:r>
              <a:rPr lang="en-US" altLang="ja-JP" sz="1100" dirty="0" smtClean="0">
                <a:latin typeface="Times" charset="0"/>
                <a:ea typeface="ＭＳ Ｐゴシック" charset="0"/>
                <a:cs typeface="Times" charset="0"/>
              </a:rPr>
              <a:t>.   </a:t>
            </a:r>
            <a:r>
              <a:rPr lang="en-US" altLang="ja-JP" sz="1100" b="1" dirty="0">
                <a:latin typeface="Times" charset="0"/>
                <a:ea typeface="ＭＳ Ｐゴシック" charset="0"/>
                <a:cs typeface="Times" charset="0"/>
              </a:rPr>
              <a:t>Journal editors are more enthusiastic </a:t>
            </a:r>
            <a:r>
              <a:rPr lang="en-US" altLang="ja-JP" sz="1100" dirty="0">
                <a:latin typeface="Times" charset="0"/>
                <a:ea typeface="ＭＳ Ｐゴシック" charset="0"/>
                <a:cs typeface="Times" charset="0"/>
              </a:rPr>
              <a:t>about receiving submissions based on </a:t>
            </a:r>
            <a:r>
              <a:rPr lang="en-US" altLang="ja-JP" sz="1100" dirty="0" smtClean="0">
                <a:latin typeface="Times" charset="0"/>
                <a:ea typeface="ＭＳ Ｐゴシック" charset="0"/>
                <a:cs typeface="Times" charset="0"/>
              </a:rPr>
              <a:t>ETDs. 66% said they always welcome Mss. derived</a:t>
            </a:r>
            <a:r>
              <a:rPr lang="en-US" altLang="ja-JP" sz="1100" baseline="0" dirty="0" smtClean="0">
                <a:latin typeface="Times" charset="0"/>
                <a:ea typeface="ＭＳ Ｐゴシック" charset="0"/>
                <a:cs typeface="Times" charset="0"/>
              </a:rPr>
              <a:t> from ETDs, but only a few press directors agreed.</a:t>
            </a:r>
          </a:p>
          <a:p>
            <a:pPr eaLnBrk="1" hangingPunct="1">
              <a:spcBef>
                <a:spcPct val="0"/>
              </a:spcBef>
            </a:pPr>
            <a:r>
              <a:rPr lang="en-US" altLang="ja-JP" sz="1100" dirty="0">
                <a:latin typeface="Times" charset="0"/>
                <a:ea typeface="ＭＳ Ｐゴシック" charset="0"/>
                <a:cs typeface="Times" charset="0"/>
              </a:rPr>
              <a:t/>
            </a:r>
            <a:br>
              <a:rPr lang="en-US" altLang="ja-JP" sz="1100" dirty="0">
                <a:latin typeface="Times" charset="0"/>
                <a:ea typeface="ＭＳ Ｐゴシック" charset="0"/>
                <a:cs typeface="Times" charset="0"/>
              </a:rPr>
            </a:br>
            <a:r>
              <a:rPr lang="en-US" altLang="ja-JP" sz="1100" dirty="0">
                <a:latin typeface="Times" charset="0"/>
                <a:ea typeface="ＭＳ Ｐゴシック" charset="0"/>
                <a:cs typeface="Times" charset="0"/>
              </a:rPr>
              <a:t>This is not to say the university presses discourage submissions based on ETDs. </a:t>
            </a:r>
            <a:r>
              <a:rPr lang="en-US" altLang="ja-JP" sz="1100" dirty="0" smtClean="0">
                <a:latin typeface="Times" charset="0"/>
                <a:ea typeface="ＭＳ Ｐゴシック" charset="0"/>
                <a:cs typeface="Times" charset="0"/>
              </a:rPr>
              <a:t>More</a:t>
            </a:r>
            <a:r>
              <a:rPr lang="en-US" altLang="ja-JP" sz="1100" baseline="0" dirty="0" smtClean="0">
                <a:latin typeface="Times" charset="0"/>
                <a:ea typeface="ＭＳ Ｐゴシック" charset="0"/>
                <a:cs typeface="Times" charset="0"/>
              </a:rPr>
              <a:t> than </a:t>
            </a:r>
            <a:r>
              <a:rPr lang="en-US" altLang="ja-JP" sz="1100" dirty="0" smtClean="0">
                <a:latin typeface="Times" charset="0"/>
                <a:ea typeface="ＭＳ Ｐゴシック" charset="0"/>
                <a:cs typeface="Times" charset="0"/>
              </a:rPr>
              <a:t>half welcome or consider </a:t>
            </a:r>
            <a:r>
              <a:rPr lang="en-US" altLang="ja-JP" sz="1100" dirty="0">
                <a:latin typeface="Times" charset="0"/>
                <a:ea typeface="ＭＳ Ｐゴシック" charset="0"/>
                <a:cs typeface="Times" charset="0"/>
              </a:rPr>
              <a:t>ETD-based </a:t>
            </a:r>
            <a:r>
              <a:rPr lang="en-US" altLang="ja-JP" sz="1100" dirty="0" smtClean="0">
                <a:latin typeface="Times" charset="0"/>
                <a:ea typeface="ＭＳ Ｐゴシック" charset="0"/>
                <a:cs typeface="Times" charset="0"/>
              </a:rPr>
              <a:t>Mss.</a:t>
            </a:r>
            <a:r>
              <a:rPr lang="en-US" altLang="ja-JP" sz="1100" baseline="0" dirty="0" smtClean="0">
                <a:latin typeface="Times" charset="0"/>
                <a:ea typeface="ＭＳ Ｐゴシック" charset="0"/>
                <a:cs typeface="Times" charset="0"/>
              </a:rPr>
              <a:t> </a:t>
            </a:r>
            <a:r>
              <a:rPr lang="en-US" altLang="ja-JP" sz="1100" dirty="0" smtClean="0">
                <a:latin typeface="Times" charset="0"/>
                <a:ea typeface="ＭＳ Ｐゴシック" charset="0"/>
                <a:cs typeface="Times" charset="0"/>
              </a:rPr>
              <a:t>submissions </a:t>
            </a:r>
            <a:r>
              <a:rPr lang="en-US" altLang="ja-JP" sz="1100" dirty="0">
                <a:latin typeface="Times" charset="0"/>
                <a:ea typeface="ＭＳ Ｐゴシック" charset="0"/>
                <a:cs typeface="Times" charset="0"/>
              </a:rPr>
              <a:t>on a case-by-case basis. </a:t>
            </a:r>
          </a:p>
          <a:p>
            <a:pPr eaLnBrk="1" hangingPunct="1">
              <a:spcBef>
                <a:spcPct val="0"/>
              </a:spcBef>
            </a:pPr>
            <a:r>
              <a:rPr lang="en-US" sz="1100" dirty="0">
                <a:latin typeface="Times" charset="0"/>
                <a:ea typeface="ＭＳ Ｐゴシック" charset="0"/>
                <a:cs typeface="Times" charset="0"/>
              </a:rPr>
              <a:t/>
            </a:r>
            <a:br>
              <a:rPr lang="en-US" sz="1100" dirty="0">
                <a:latin typeface="Times" charset="0"/>
                <a:ea typeface="ＭＳ Ｐゴシック" charset="0"/>
                <a:cs typeface="Times" charset="0"/>
              </a:rPr>
            </a:br>
            <a:r>
              <a:rPr lang="en-US" altLang="ja-JP" sz="1100" dirty="0" smtClean="0">
                <a:latin typeface="Times" charset="0"/>
                <a:ea typeface="ＭＳ Ｐゴシック" charset="0"/>
                <a:cs typeface="Times" charset="0"/>
              </a:rPr>
              <a:t>Only </a:t>
            </a:r>
            <a:r>
              <a:rPr lang="en-US" altLang="ja-JP" sz="1100" dirty="0">
                <a:latin typeface="Times" charset="0"/>
                <a:ea typeface="ＭＳ Ｐゴシック" charset="0"/>
                <a:cs typeface="Times" charset="0"/>
              </a:rPr>
              <a:t>university </a:t>
            </a:r>
            <a:r>
              <a:rPr lang="en-US" altLang="ja-JP" sz="1100" dirty="0" smtClean="0">
                <a:latin typeface="Times" charset="0"/>
                <a:ea typeface="ＭＳ Ｐゴシック" charset="0"/>
                <a:cs typeface="Times" charset="0"/>
              </a:rPr>
              <a:t>press directors </a:t>
            </a:r>
            <a:r>
              <a:rPr lang="en-US" altLang="ja-JP" sz="1100" dirty="0">
                <a:latin typeface="Times" charset="0"/>
                <a:ea typeface="ＭＳ Ｐゴシック" charset="0"/>
                <a:cs typeface="Times" charset="0"/>
              </a:rPr>
              <a:t>find access restrictions </a:t>
            </a:r>
            <a:r>
              <a:rPr lang="en-US" altLang="ja-JP" sz="1100" dirty="0" smtClean="0">
                <a:latin typeface="Times" charset="0"/>
                <a:ea typeface="ＭＳ Ｐゴシック" charset="0"/>
                <a:cs typeface="Times" charset="0"/>
              </a:rPr>
              <a:t>necessary, which is interesting to me because it is in response to journal editors that we made limiting access to ETDs at VT an option.</a:t>
            </a:r>
          </a:p>
          <a:p>
            <a:pPr eaLnBrk="1" hangingPunct="1">
              <a:spcBef>
                <a:spcPct val="0"/>
              </a:spcBef>
            </a:pPr>
            <a:endParaRPr lang="en-US" sz="1100" dirty="0" smtClean="0">
              <a:latin typeface="Times" charset="0"/>
              <a:ea typeface="ＭＳ Ｐゴシック" charset="0"/>
              <a:cs typeface="Times" charset="0"/>
            </a:endParaRPr>
          </a:p>
          <a:p>
            <a:pPr eaLnBrk="1" hangingPunct="1">
              <a:lnSpc>
                <a:spcPct val="90000"/>
              </a:lnSpc>
              <a:spcBef>
                <a:spcPct val="0"/>
              </a:spcBef>
            </a:pPr>
            <a:r>
              <a:rPr lang="en-US" dirty="0" smtClean="0">
                <a:latin typeface="Times" charset="0"/>
                <a:ea typeface="ＭＳ Ｐゴシック" charset="0"/>
                <a:cs typeface="Times" charset="0"/>
              </a:rPr>
              <a:t>But over 80% of the journal editors and the press directors will consider Mss. based on</a:t>
            </a:r>
            <a:r>
              <a:rPr lang="en-US" baseline="0" dirty="0" smtClean="0">
                <a:latin typeface="Times" charset="0"/>
                <a:ea typeface="ＭＳ Ｐゴシック" charset="0"/>
                <a:cs typeface="Times" charset="0"/>
              </a:rPr>
              <a:t> your OA ETDs.</a:t>
            </a:r>
          </a:p>
          <a:p>
            <a:pPr eaLnBrk="1" hangingPunct="1">
              <a:lnSpc>
                <a:spcPct val="90000"/>
              </a:lnSpc>
              <a:spcBef>
                <a:spcPct val="0"/>
              </a:spcBef>
            </a:pPr>
            <a:endParaRPr lang="en-US" sz="1100" dirty="0">
              <a:latin typeface="Times" charset="0"/>
              <a:ea typeface="ＭＳ Ｐゴシック" charset="0"/>
              <a:cs typeface="Times" charset="0"/>
            </a:endParaRPr>
          </a:p>
          <a:p>
            <a:pPr eaLnBrk="1" hangingPunct="1">
              <a:lnSpc>
                <a:spcPct val="90000"/>
              </a:lnSpc>
              <a:spcBef>
                <a:spcPct val="0"/>
              </a:spcBef>
            </a:pPr>
            <a:r>
              <a:rPr lang="en-US" sz="1100" dirty="0" smtClean="0">
                <a:latin typeface="Times" charset="0"/>
                <a:ea typeface="ＭＳ Ｐゴシック" charset="0"/>
                <a:cs typeface="Times" charset="0"/>
              </a:rPr>
              <a:t>The subject areas of the  majority of press directors who responded that they would never consider ETD-based manuscripts were: romance literature, applied and social psychology, and mathematical methods in the social sciences.</a:t>
            </a:r>
            <a:endParaRPr lang="en-US" sz="1100" dirty="0" smtClean="0">
              <a:latin typeface="Calibri" charset="0"/>
              <a:ea typeface="ＭＳ Ｐゴシック" charset="0"/>
              <a:cs typeface="ＭＳ Ｐゴシック" charset="0"/>
            </a:endParaRPr>
          </a:p>
          <a:p>
            <a:pPr eaLnBrk="1" hangingPunct="1">
              <a:spcBef>
                <a:spcPct val="0"/>
              </a:spcBef>
            </a:pPr>
            <a:endParaRPr lang="en-US" sz="1100" dirty="0">
              <a:latin typeface="Times" charset="0"/>
              <a:ea typeface="ＭＳ Ｐゴシック" charset="0"/>
              <a:cs typeface="Times"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1F92F60-4776-6345-AC5F-1027FF88C3D3}" type="slidenum">
              <a:rPr lang="en-US" sz="1200">
                <a:latin typeface="Calibri" charset="0"/>
              </a:rPr>
              <a:pPr eaLnBrk="1" hangingPunct="1"/>
              <a:t>13</a:t>
            </a:fld>
            <a:endParaRPr lang="en-US" sz="1200" dirty="0">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ja-JP" dirty="0" smtClean="0">
                <a:latin typeface="Times" charset="0"/>
                <a:ea typeface="ＭＳ Ｐゴシック" charset="0"/>
                <a:cs typeface="Times" charset="0"/>
              </a:rPr>
              <a:t>Nearly </a:t>
            </a:r>
            <a:r>
              <a:rPr lang="en-US" altLang="ja-JP" dirty="0">
                <a:latin typeface="Times" charset="0"/>
                <a:ea typeface="ＭＳ Ｐゴシック" charset="0"/>
                <a:cs typeface="Times" charset="0"/>
              </a:rPr>
              <a:t>half of our survey respondents volunteered </a:t>
            </a:r>
            <a:r>
              <a:rPr lang="en-US" altLang="ja-JP" dirty="0" smtClean="0">
                <a:latin typeface="Times" charset="0"/>
                <a:ea typeface="ＭＳ Ｐゴシック" charset="0"/>
                <a:cs typeface="Times" charset="0"/>
              </a:rPr>
              <a:t>comments and they are perhaps as telling as the numbers.</a:t>
            </a:r>
            <a:endParaRPr lang="en-US" dirty="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a:p>
            <a:pPr eaLnBrk="1" hangingPunct="1">
              <a:spcBef>
                <a:spcPct val="0"/>
              </a:spcBef>
            </a:pPr>
            <a:r>
              <a:rPr lang="en-US" altLang="ja-JP" dirty="0" smtClean="0">
                <a:latin typeface="Times" charset="0"/>
                <a:ea typeface="ＭＳ Ｐゴシック" charset="0"/>
                <a:cs typeface="Times" charset="0"/>
              </a:rPr>
              <a:t>A frequent comment was that a T or D would need to be revised prior to submission to a university press or a journal in order to fit their publications’ guidelines. And, the rhetoric used in a T or D is usually not the appropriate writing style for a journal or the broader readership of a book. </a:t>
            </a:r>
            <a:endParaRPr lang="en-US" altLang="ja-JP" dirty="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r>
              <a:rPr lang="en-US" dirty="0" smtClean="0">
                <a:latin typeface="Times" charset="0"/>
                <a:ea typeface="ＭＳ Ｐゴシック" charset="0"/>
                <a:cs typeface="Times" charset="0"/>
              </a:rPr>
              <a:t>A journal editor commented: “We treat Ts and Ds as unpub’d material… Readers will consider our article to be the version of record, the version they should read and cite, because (a) it will have been vetted by our double-blind peer review process, (b) it will have been professionally edited, and (c)  it will be the most up-to-date version of the material.”</a:t>
            </a:r>
            <a:endParaRPr lang="en-US" altLang="ja-JP" dirty="0" smtClean="0">
              <a:latin typeface="Times" charset="0"/>
              <a:ea typeface="ＭＳ Ｐゴシック" charset="0"/>
              <a:cs typeface="Times" charset="0"/>
            </a:endParaRPr>
          </a:p>
          <a:p>
            <a:pPr eaLnBrk="1" hangingPunct="1">
              <a:spcBef>
                <a:spcPct val="0"/>
              </a:spcBef>
            </a:pPr>
            <a:endParaRPr lang="en-US" altLang="ja-JP"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758E998-7776-1D4A-89A7-337A29D3F268}" type="slidenum">
              <a:rPr lang="en-US" sz="1200">
                <a:latin typeface="Calibri" charset="0"/>
              </a:rPr>
              <a:pPr eaLnBrk="1" hangingPunct="1"/>
              <a:t>14</a:t>
            </a:fld>
            <a:endParaRPr lang="en-US" sz="1200" dirty="0">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Times" charset="0"/>
              <a:ea typeface="ＭＳ Ｐゴシック" charset="0"/>
              <a:cs typeface="Times" charset="0"/>
            </a:endParaRPr>
          </a:p>
          <a:p>
            <a:pPr>
              <a:spcBef>
                <a:spcPct val="0"/>
              </a:spcBef>
            </a:pPr>
            <a:r>
              <a:rPr lang="en-US" altLang="ja-JP" dirty="0">
                <a:latin typeface="Times" charset="0"/>
                <a:ea typeface="ＭＳ Ｐゴシック" charset="0"/>
                <a:cs typeface="Times" charset="0"/>
              </a:rPr>
              <a:t>A uni press director wrote: “whether in hard or e-copy, we expect the dissertation [or thesis] to be completely revised before we will consider a manuscript. We do not consider the dissertation to be the equivalent of a book. It is a student work; a book is a professional work.”</a:t>
            </a:r>
          </a:p>
          <a:p>
            <a:pPr eaLnBrk="1" hangingPunct="1">
              <a:spcBef>
                <a:spcPct val="0"/>
              </a:spcBef>
            </a:pPr>
            <a:endParaRPr lang="en-US" dirty="0" smtClean="0">
              <a:latin typeface="Times" charset="0"/>
              <a:ea typeface="ＭＳ Ｐゴシック" charset="0"/>
              <a:cs typeface="Times" charset="0"/>
            </a:endParaRPr>
          </a:p>
          <a:p>
            <a:pPr eaLnBrk="1" hangingPunct="1">
              <a:spcBef>
                <a:spcPct val="0"/>
              </a:spcBef>
            </a:pPr>
            <a:r>
              <a:rPr lang="en-US" dirty="0" smtClean="0">
                <a:latin typeface="Times" charset="0"/>
                <a:ea typeface="ＭＳ Ｐゴシック" charset="0"/>
                <a:cs typeface="Times" charset="0"/>
              </a:rPr>
              <a:t>A journal editor wrote: …”we do not consider raw [theses and] dissertations as competing with the works eventually published under our imprint.”</a:t>
            </a:r>
          </a:p>
          <a:p>
            <a:pPr eaLnBrk="1" hangingPunct="1">
              <a:spcBef>
                <a:spcPct val="0"/>
              </a:spcBef>
            </a:pPr>
            <a:endParaRPr lang="en-US" dirty="0">
              <a:latin typeface="Times" charset="0"/>
              <a:ea typeface="ＭＳ Ｐゴシック" charset="0"/>
              <a:cs typeface="Times" charset="0"/>
            </a:endParaRPr>
          </a:p>
          <a:p>
            <a:pPr>
              <a:spcBef>
                <a:spcPct val="0"/>
              </a:spcBef>
            </a:pPr>
            <a:r>
              <a:rPr lang="en-US" dirty="0" smtClean="0"/>
              <a:t>One </a:t>
            </a:r>
            <a:r>
              <a:rPr lang="en-US" dirty="0"/>
              <a:t>university press director commented, “some manuscripts, even if published electronically </a:t>
            </a:r>
            <a:r>
              <a:rPr lang="en-US" dirty="0">
                <a:solidFill>
                  <a:srgbClr val="7F7F7F"/>
                </a:solidFill>
              </a:rPr>
              <a:t>as dissertations</a:t>
            </a:r>
            <a:r>
              <a:rPr lang="en-US" dirty="0"/>
              <a:t>, are appealing regardless of their </a:t>
            </a:r>
            <a:r>
              <a:rPr lang="en-US" dirty="0">
                <a:solidFill>
                  <a:schemeClr val="tx1">
                    <a:lumMod val="50000"/>
                    <a:lumOff val="50000"/>
                  </a:schemeClr>
                </a:solidFill>
              </a:rPr>
              <a:t>electronic</a:t>
            </a:r>
            <a:r>
              <a:rPr lang="en-US" dirty="0"/>
              <a:t> availability because the audience for them in print form is substantial enough that it does not matter. There is a substantial market for certain </a:t>
            </a:r>
            <a:r>
              <a:rPr lang="en-US" dirty="0" smtClean="0"/>
              <a:t>works [for example] </a:t>
            </a:r>
            <a:r>
              <a:rPr lang="en-US" dirty="0"/>
              <a:t>of Civil War history</a:t>
            </a:r>
            <a:r>
              <a:rPr lang="en-US" dirty="0">
                <a:solidFill>
                  <a:srgbClr val="7F7F7F"/>
                </a:solidFill>
              </a:rPr>
              <a:t>, for instance</a:t>
            </a:r>
            <a:r>
              <a:rPr lang="en-US" dirty="0"/>
              <a:t>, that is quite broad. The lay readership for Civil War history</a:t>
            </a:r>
            <a:r>
              <a:rPr lang="en-US" dirty="0">
                <a:solidFill>
                  <a:srgbClr val="7F7F7F"/>
                </a:solidFill>
              </a:rPr>
              <a:t>, for instance, </a:t>
            </a:r>
            <a:r>
              <a:rPr lang="en-US" dirty="0"/>
              <a:t>wants to have the book and would not likely know or have access to the text in </a:t>
            </a:r>
            <a:r>
              <a:rPr lang="en-US" dirty="0">
                <a:solidFill>
                  <a:srgbClr val="7F7F7F"/>
                </a:solidFill>
              </a:rPr>
              <a:t>dissertation</a:t>
            </a:r>
            <a:r>
              <a:rPr lang="en-US" dirty="0"/>
              <a:t> (electronic) form. Even if they knew, they would likely still want the book.” </a:t>
            </a:r>
            <a:endParaRPr lang="en-US" dirty="0" smtClean="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smtClean="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p:txBody>
      </p:sp>
      <p:sp>
        <p:nvSpPr>
          <p:cNvPr id="450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4E98ECD-4B5D-9D43-B5A8-74D74CE02DAE}" type="slidenum">
              <a:rPr lang="en-US" sz="1200">
                <a:latin typeface="Calibri" charset="0"/>
              </a:rPr>
              <a:pPr eaLnBrk="1" hangingPunct="1"/>
              <a:t>15</a:t>
            </a:fld>
            <a:endParaRPr lang="en-US" sz="1200" dirty="0">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4" name="Notes Placeholder 2"/>
          <p:cNvSpPr>
            <a:spLocks noGrp="1"/>
          </p:cNvSpPr>
          <p:nvPr>
            <p:ph type="body" idx="1"/>
          </p:nvPr>
        </p:nvSpPr>
        <p:spPr bwMode="auto">
          <a:xfrm>
            <a:off x="425903" y="4343399"/>
            <a:ext cx="5962636" cy="43418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dirty="0" smtClean="0">
                <a:latin typeface="Times" charset="0"/>
                <a:ea typeface="ＭＳ Ｐゴシック" charset="0"/>
                <a:cs typeface="Times" charset="0"/>
              </a:rPr>
              <a:t>We learned that Journal Editors and Academic Press Directors</a:t>
            </a:r>
            <a:r>
              <a:rPr lang="en-US" baseline="0" dirty="0" smtClean="0">
                <a:latin typeface="Times" charset="0"/>
                <a:ea typeface="ＭＳ Ｐゴシック" charset="0"/>
                <a:cs typeface="Times" charset="0"/>
              </a:rPr>
              <a:t> have </a:t>
            </a:r>
            <a:r>
              <a:rPr lang="en-US" dirty="0" smtClean="0">
                <a:latin typeface="Times" charset="0"/>
                <a:ea typeface="ＭＳ Ｐゴシック" charset="0"/>
                <a:cs typeface="Times" charset="0"/>
              </a:rPr>
              <a:t>new </a:t>
            </a:r>
            <a:r>
              <a:rPr lang="en-US" dirty="0">
                <a:latin typeface="Times" charset="0"/>
                <a:ea typeface="ＭＳ Ｐゴシック" charset="0"/>
                <a:cs typeface="Times" charset="0"/>
              </a:rPr>
              <a:t>Concerns about </a:t>
            </a:r>
            <a:r>
              <a:rPr lang="en-US" dirty="0" smtClean="0">
                <a:latin typeface="Times" charset="0"/>
                <a:ea typeface="ＭＳ Ｐゴシック" charset="0"/>
                <a:cs typeface="Times" charset="0"/>
              </a:rPr>
              <a:t>ETDs.</a:t>
            </a:r>
          </a:p>
          <a:p>
            <a:pPr eaLnBrk="1" hangingPunct="1">
              <a:lnSpc>
                <a:spcPct val="90000"/>
              </a:lnSpc>
              <a:spcBef>
                <a:spcPct val="0"/>
              </a:spcBef>
            </a:pPr>
            <a:endParaRPr lang="en-US" altLang="ja-JP" dirty="0" smtClean="0">
              <a:latin typeface="Times" charset="0"/>
              <a:ea typeface="ＭＳ Ｐゴシック" charset="0"/>
              <a:cs typeface="Times" charset="0"/>
            </a:endParaRPr>
          </a:p>
          <a:p>
            <a:pPr eaLnBrk="1" hangingPunct="1">
              <a:lnSpc>
                <a:spcPct val="90000"/>
              </a:lnSpc>
              <a:spcBef>
                <a:spcPct val="0"/>
              </a:spcBef>
            </a:pPr>
            <a:r>
              <a:rPr lang="ja-JP" altLang="en-US" dirty="0" smtClean="0">
                <a:latin typeface="Times" charset="0"/>
                <a:ea typeface="ＭＳ Ｐゴシック" charset="0"/>
                <a:cs typeface="Times" charset="0"/>
              </a:rPr>
              <a:t>“</a:t>
            </a:r>
            <a:r>
              <a:rPr lang="en-US" altLang="ja-JP" dirty="0">
                <a:latin typeface="Times" charset="0"/>
                <a:ea typeface="ＭＳ Ｐゴシック" charset="0"/>
                <a:cs typeface="Times" charset="0"/>
              </a:rPr>
              <a:t>The one problem this creates, which I and the editorial board have not resolved, is that this makes anonymity in review difficult [and] easy to determine who the author is, and thus undermines the strength and reliability of peer review. This could, ultimately, disadvantage young scholars...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(18) </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We were reminded that not all publishers are familiar with the issues surrounding publications derived from ETDs. One journal editor commented:  My first thought on this matter, and I never thought about it until just now, was </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why should anything derived from a dissertation be excluded?</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—but thinking further—if dissertations can be as readily accessed by computer as is becoming the case with journals—then perhaps I need to consider some form of restriction...</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[#4 Q5</a:t>
            </a:r>
            <a:r>
              <a:rPr lang="en-US" altLang="ja-JP" dirty="0" smtClean="0">
                <a:latin typeface="Times" charset="0"/>
                <a:ea typeface="ＭＳ Ｐゴシック" charset="0"/>
                <a:cs typeface="Times" charset="0"/>
              </a:rPr>
              <a:t>]</a:t>
            </a:r>
            <a:r>
              <a:rPr lang="en-US" altLang="ja-JP" baseline="0" dirty="0" smtClean="0">
                <a:latin typeface="Times" charset="0"/>
                <a:ea typeface="ＭＳ Ｐゴシック" charset="0"/>
                <a:cs typeface="Times" charset="0"/>
              </a:rPr>
              <a:t>     </a:t>
            </a:r>
            <a:r>
              <a:rPr lang="en-US" altLang="ja-JP" dirty="0" smtClean="0">
                <a:latin typeface="Times" charset="0"/>
                <a:ea typeface="ＭＳ Ｐゴシック" charset="0"/>
                <a:cs typeface="Times" charset="0"/>
              </a:rPr>
              <a:t>This </a:t>
            </a:r>
            <a:r>
              <a:rPr lang="en-US" altLang="ja-JP" dirty="0">
                <a:latin typeface="Times" charset="0"/>
                <a:ea typeface="ＭＳ Ｐゴシック" charset="0"/>
                <a:cs typeface="Times" charset="0"/>
              </a:rPr>
              <a:t>comment may well indicate that either the publishers are out of touch with authors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concerns, or it hasn</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t </a:t>
            </a:r>
            <a:r>
              <a:rPr lang="en-US" altLang="ja-JP" dirty="0" smtClean="0">
                <a:latin typeface="Times" charset="0"/>
                <a:ea typeface="ＭＳ Ｐゴシック" charset="0"/>
                <a:cs typeface="Times" charset="0"/>
              </a:rPr>
              <a:t>yet been </a:t>
            </a:r>
            <a:r>
              <a:rPr lang="en-US" altLang="ja-JP" dirty="0">
                <a:latin typeface="Times" charset="0"/>
                <a:ea typeface="ＭＳ Ｐゴシック" charset="0"/>
                <a:cs typeface="Times" charset="0"/>
              </a:rPr>
              <a:t>brought up as an issue by their authors or editors. </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Very few editors or directors seem to be aware that ETDs are also beginning to include published articles. [See comments #22, 44, 51 Q6</a:t>
            </a:r>
            <a:r>
              <a:rPr lang="en-US" dirty="0" smtClean="0">
                <a:latin typeface="Times" charset="0"/>
                <a:ea typeface="ＭＳ Ｐゴシック" charset="0"/>
                <a:cs typeface="Times" charset="0"/>
              </a:rPr>
              <a:t>] Known as </a:t>
            </a:r>
            <a:r>
              <a:rPr lang="en-US" dirty="0" err="1" smtClean="0">
                <a:latin typeface="Times" charset="0"/>
                <a:ea typeface="ＭＳ Ｐゴシック" charset="0"/>
                <a:cs typeface="Times" charset="0"/>
              </a:rPr>
              <a:t>Mss</a:t>
            </a:r>
            <a:r>
              <a:rPr lang="en-US" dirty="0" smtClean="0">
                <a:latin typeface="Times" charset="0"/>
                <a:ea typeface="ＭＳ Ｐゴシック" charset="0"/>
                <a:cs typeface="Times" charset="0"/>
              </a:rPr>
              <a:t> style  ETDs @ VT.</a:t>
            </a:r>
            <a:endParaRPr lang="en-US" dirty="0">
              <a:latin typeface="Times" charset="0"/>
              <a:ea typeface="ＭＳ Ｐゴシック" charset="0"/>
              <a:cs typeface="Times" charset="0"/>
            </a:endParaRP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We would prefer that students work with their major advisors to design thesis [sic] chapters for submission as research articles and review papers as part of the dissertation process to ensure a good fit with the journal. Ideally, the dissertation when completed will contain chapters that have already been published or accepted for publication so that the journal does not have to compete with content that is already freely available.</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[comment #51 Q6]</a:t>
            </a:r>
            <a:endParaRPr lang="en-US" dirty="0">
              <a:latin typeface="Times" charset="0"/>
              <a:ea typeface="ＭＳ Ｐゴシック" charset="0"/>
              <a:cs typeface="Times" charset="0"/>
            </a:endParaRPr>
          </a:p>
        </p:txBody>
      </p:sp>
      <p:sp>
        <p:nvSpPr>
          <p:cNvPr id="491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102378E-20CB-4B40-8BD0-D047DD580631}" type="slidenum">
              <a:rPr lang="en-US" sz="1200">
                <a:latin typeface="Calibri" charset="0"/>
              </a:rPr>
              <a:pPr eaLnBrk="1" hangingPunct="1"/>
              <a:t>16</a:t>
            </a:fld>
            <a:endParaRPr lang="en-US" sz="1200" dirty="0">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 = 293???</a:t>
            </a:r>
          </a:p>
          <a:p>
            <a:endParaRPr lang="en-US" dirty="0"/>
          </a:p>
          <a:p>
            <a:r>
              <a:rPr lang="en-US" dirty="0" smtClean="0"/>
              <a:t>This is the last bit of data I have to share. </a:t>
            </a:r>
          </a:p>
          <a:p>
            <a:endParaRPr lang="en-US" dirty="0" smtClean="0"/>
          </a:p>
          <a:p>
            <a:r>
              <a:rPr lang="en-US" dirty="0" smtClean="0"/>
              <a:t>Conducted Aug. 9 – 28, and Sept. 7-14.</a:t>
            </a:r>
          </a:p>
          <a:p>
            <a:endParaRPr lang="en-US" dirty="0" smtClean="0"/>
          </a:p>
          <a:p>
            <a:r>
              <a:rPr lang="en-US" dirty="0" smtClean="0"/>
              <a:t>Much better response rate because the NDLTD funded hiring student to call non-respondents</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17</a:t>
            </a:fld>
            <a:endParaRPr lang="en-US" dirty="0"/>
          </a:p>
        </p:txBody>
      </p:sp>
    </p:spTree>
    <p:extLst>
      <p:ext uri="{BB962C8B-B14F-4D97-AF65-F5344CB8AC3E}">
        <p14:creationId xmlns:p14="http://schemas.microsoft.com/office/powerpoint/2010/main" val="26780753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a:latin typeface="Times" charset="0"/>
                <a:ea typeface="ＭＳ Ｐゴシック" charset="0"/>
                <a:cs typeface="Times" charset="0"/>
              </a:rPr>
              <a:t>Therefore, </a:t>
            </a:r>
            <a:r>
              <a:rPr lang="en-US" dirty="0" smtClean="0">
                <a:latin typeface="Times" charset="0"/>
                <a:ea typeface="ＭＳ Ｐゴシック" charset="0"/>
                <a:cs typeface="Times" charset="0"/>
              </a:rPr>
              <a:t>80% </a:t>
            </a:r>
            <a:r>
              <a:rPr lang="en-US" dirty="0">
                <a:latin typeface="Times" charset="0"/>
                <a:ea typeface="ＭＳ Ｐゴシック" charset="0"/>
                <a:cs typeface="Times" charset="0"/>
              </a:rPr>
              <a:t>will accept articles from OA ETDs.</a:t>
            </a:r>
          </a:p>
          <a:p>
            <a:endParaRPr lang="en-US" dirty="0">
              <a:latin typeface="Times" charset="0"/>
              <a:ea typeface="ＭＳ Ｐゴシック" charset="0"/>
              <a:cs typeface="Times" charset="0"/>
            </a:endParaRPr>
          </a:p>
          <a:p>
            <a:r>
              <a:rPr lang="en-US" dirty="0">
                <a:latin typeface="Times" charset="0"/>
                <a:ea typeface="ＭＳ Ｐゴシック" charset="0"/>
                <a:cs typeface="Times" charset="0"/>
              </a:rPr>
              <a:t>T</a:t>
            </a:r>
            <a:r>
              <a:rPr lang="en-US" dirty="0" smtClean="0">
                <a:latin typeface="Times" charset="0"/>
                <a:ea typeface="ＭＳ Ｐゴシック" charset="0"/>
                <a:cs typeface="Times" charset="0"/>
              </a:rPr>
              <a:t>he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other</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category/responses, those </a:t>
            </a:r>
            <a:r>
              <a:rPr lang="en-US" dirty="0" smtClean="0">
                <a:latin typeface="Times" charset="0"/>
                <a:ea typeface="ＭＳ Ｐゴシック" charset="0"/>
                <a:cs typeface="Times" charset="0"/>
              </a:rPr>
              <a:t>who</a:t>
            </a:r>
            <a:r>
              <a:rPr lang="en-US" baseline="0" dirty="0" smtClean="0">
                <a:latin typeface="Times" charset="0"/>
                <a:ea typeface="ＭＳ Ｐゴシック" charset="0"/>
                <a:cs typeface="Times" charset="0"/>
              </a:rPr>
              <a:t> </a:t>
            </a:r>
            <a:r>
              <a:rPr lang="en-US" dirty="0" smtClean="0">
                <a:latin typeface="Times" charset="0"/>
                <a:ea typeface="ＭＳ Ｐゴシック" charset="0"/>
                <a:cs typeface="Times" charset="0"/>
              </a:rPr>
              <a:t>Not</a:t>
            </a:r>
            <a:r>
              <a:rPr lang="en-US" baseline="0" dirty="0" smtClean="0">
                <a:latin typeface="Times" charset="0"/>
                <a:ea typeface="ＭＳ Ｐゴシック" charset="0"/>
                <a:cs typeface="Times" charset="0"/>
              </a:rPr>
              <a:t> encountered/Don’t know/Not applicable</a:t>
            </a:r>
          </a:p>
          <a:p>
            <a:endParaRPr lang="en-US" baseline="0" dirty="0" smtClean="0">
              <a:latin typeface="Times" charset="0"/>
              <a:ea typeface="ＭＳ Ｐゴシック" charset="0"/>
              <a:cs typeface="Times" charset="0"/>
            </a:endParaRPr>
          </a:p>
          <a:p>
            <a:r>
              <a:rPr lang="en-US" baseline="0" dirty="0" smtClean="0">
                <a:latin typeface="Times" charset="0"/>
                <a:ea typeface="ＭＳ Ｐゴシック" charset="0"/>
                <a:cs typeface="Times" charset="0"/>
              </a:rPr>
              <a:t>Larger % that Hum/SoSci won’t consider Mss. based on OA ETDs</a:t>
            </a:r>
            <a:endParaRPr lang="en-US" dirty="0">
              <a:latin typeface="Times" charset="0"/>
              <a:ea typeface="ＭＳ Ｐゴシック" charset="0"/>
              <a:cs typeface="Times"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7870925-A119-1447-B92D-DEEED11A4605}" type="slidenum">
              <a:rPr lang="en-US" sz="1200">
                <a:latin typeface="Calibri" charset="0"/>
              </a:rPr>
              <a:pPr eaLnBrk="1" hangingPunct="1"/>
              <a:t>18</a:t>
            </a:fld>
            <a:endParaRPr lang="en-US" sz="1200" dirty="0">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F55532-5E16-DE41-9FF5-7062DA2AFF67}" type="slidenum">
              <a:rPr lang="en-US" sz="1200">
                <a:latin typeface="Calibri" charset="0"/>
              </a:rPr>
              <a:pPr eaLnBrk="1" hangingPunct="1"/>
              <a:t>19</a:t>
            </a:fld>
            <a:endParaRPr lang="en-US" sz="1200" dirty="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These citations are for those of you that may want more info about how the surveys were conducted and validated since today we’ll  focus more on these findings and less on the process.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series of ETD surveys began with a collaboration in 2011 with colleagues at Windsor, Cal Poly SLO, British Columbia, and Georgia State.</a:t>
            </a:r>
            <a:r>
              <a:rPr lang="en-US" dirty="0" smtClean="0"/>
              <a:t> </a:t>
            </a:r>
            <a:r>
              <a:rPr lang="en-US" baseline="0" dirty="0" smtClean="0"/>
              <a:t>The following year, colleagues at Windsor and Cal Poly stayed on and added a colleague at Wisconsin-Milwaukee, and 2 statisticians.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a:defRPr/>
            </a:pPr>
            <a:r>
              <a:rPr lang="en-US" dirty="0">
                <a:latin typeface="Times" charset="0"/>
                <a:ea typeface="ＭＳ Ｐゴシック" charset="0"/>
                <a:cs typeface="Times" charset="0"/>
              </a:rPr>
              <a:t>There are a few other information resources that </a:t>
            </a:r>
            <a:r>
              <a:rPr lang="en-US" dirty="0" smtClean="0">
                <a:latin typeface="Times" charset="0"/>
                <a:ea typeface="ＭＳ Ｐゴシック" charset="0"/>
                <a:cs typeface="Times" charset="0"/>
              </a:rPr>
              <a:t>provide facts about publishers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attitudes towards </a:t>
            </a:r>
            <a:r>
              <a:rPr lang="en-US" altLang="ja-JP" dirty="0" smtClean="0">
                <a:latin typeface="Times" charset="0"/>
                <a:ea typeface="ＭＳ Ｐゴシック" charset="0"/>
                <a:cs typeface="Times" charset="0"/>
              </a:rPr>
              <a:t>ETDs.</a:t>
            </a:r>
          </a:p>
          <a:p>
            <a:pPr>
              <a:defRPr/>
            </a:pPr>
            <a:endParaRPr lang="en-US" baseline="0" dirty="0" smtClean="0"/>
          </a:p>
          <a:p>
            <a:pPr>
              <a:spcBef>
                <a:spcPct val="0"/>
              </a:spcBef>
            </a:pPr>
            <a:endParaRPr lang="en-US" dirty="0">
              <a:latin typeface="Times" charset="0"/>
              <a:ea typeface="ＭＳ Ｐゴシック" charset="0"/>
              <a:cs typeface="Times" charset="0"/>
            </a:endParaRPr>
          </a:p>
          <a:p>
            <a:pPr>
              <a:spcBef>
                <a:spcPct val="0"/>
              </a:spcBef>
            </a:pPr>
            <a:endParaRPr lang="en-US" dirty="0">
              <a:latin typeface="Calibri" charset="0"/>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a:t>
            </a:fld>
            <a:endParaRPr lang="en-US" dirty="0"/>
          </a:p>
        </p:txBody>
      </p:sp>
    </p:spTree>
    <p:extLst>
      <p:ext uri="{BB962C8B-B14F-4D97-AF65-F5344CB8AC3E}">
        <p14:creationId xmlns:p14="http://schemas.microsoft.com/office/powerpoint/2010/main" val="36871497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3AAFD0A-5296-014F-92B8-D4FF0048B4C8}" type="slidenum">
              <a:rPr lang="en-US" sz="1200">
                <a:latin typeface="Calibri" charset="0"/>
              </a:rPr>
              <a:pPr eaLnBrk="1" hangingPunct="1"/>
              <a:t>20</a:t>
            </a:fld>
            <a:endParaRPr lang="en-US" sz="1200" dirty="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While more Science editors always welcome OA ETD-based articles, the So Sci and Hum editors are actually more accepting overall of OA ETD-based </a:t>
            </a:r>
            <a:r>
              <a:rPr lang="en-US" dirty="0" smtClean="0">
                <a:latin typeface="Times" charset="0"/>
                <a:ea typeface="ＭＳ Ｐゴシック" charset="0"/>
                <a:cs typeface="Times" charset="0"/>
              </a:rPr>
              <a:t>articles. </a:t>
            </a:r>
            <a:endParaRPr lang="en-US" dirty="0">
              <a:latin typeface="Times" charset="0"/>
              <a:ea typeface="ＭＳ Ｐゴシック" charset="0"/>
              <a:cs typeface="Times" charset="0"/>
            </a:endParaRP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sz="1100" dirty="0">
                <a:latin typeface="Times" charset="0"/>
                <a:ea typeface="ＭＳ Ｐゴシック" charset="0"/>
                <a:cs typeface="Times" charset="0"/>
              </a:rPr>
              <a:t/>
            </a:r>
            <a:br>
              <a:rPr lang="en-US" sz="1100" dirty="0">
                <a:latin typeface="Times" charset="0"/>
                <a:ea typeface="ＭＳ Ｐゴシック" charset="0"/>
                <a:cs typeface="Times" charset="0"/>
              </a:rPr>
            </a:br>
            <a:endParaRPr lang="en-US" sz="1100" dirty="0">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DC8CFE-2FE3-2949-92A9-859A9176D5E3}" type="slidenum">
              <a:rPr lang="en-US" sz="1200">
                <a:latin typeface="Calibri" charset="0"/>
              </a:rPr>
              <a:pPr eaLnBrk="1" hangingPunct="1"/>
              <a:t>21</a:t>
            </a:fld>
            <a:endParaRPr lang="en-US" sz="1200" dirty="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r>
              <a:rPr lang="en-US" dirty="0" smtClean="0">
                <a:latin typeface="Times" charset="0"/>
                <a:ea typeface="ＭＳ Ｐゴシック" charset="0"/>
                <a:cs typeface="Times" charset="0"/>
              </a:rPr>
              <a:t>Most survey respondents will</a:t>
            </a:r>
            <a:r>
              <a:rPr lang="en-US" sz="1200" dirty="0" smtClean="0">
                <a:latin typeface="Times" charset="0"/>
                <a:ea typeface="ＭＳ Ｐゴシック" charset="0"/>
                <a:cs typeface="Times" charset="0"/>
              </a:rPr>
              <a:t> consider publications based on openly accessible ETDs.</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However, in the particulars, Uni Presses and J eds vary among </a:t>
            </a:r>
            <a:r>
              <a:rPr lang="en-US" dirty="0" smtClean="0">
                <a:latin typeface="Times" charset="0"/>
                <a:ea typeface="ＭＳ Ｐゴシック" charset="0"/>
                <a:cs typeface="Times" charset="0"/>
              </a:rPr>
              <a:t>the options the survey offered.</a:t>
            </a:r>
            <a:endParaRPr lang="en-US" dirty="0">
              <a:latin typeface="Times" charset="0"/>
              <a:ea typeface="ＭＳ Ｐゴシック" charset="0"/>
              <a:cs typeface="Times" charset="0"/>
            </a:endParaRP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a:latin typeface="Times" charset="0"/>
                <a:ea typeface="ＭＳ Ｐゴシック" charset="0"/>
                <a:cs typeface="Times" charset="0"/>
              </a:rPr>
              <a:t>Among the So Sci/Hum survey respondents, the option to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Considered ONLY IF the ETD has access limited to the campus or institution where it was completed</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was </a:t>
            </a:r>
            <a:r>
              <a:rPr lang="en-US" i="1" dirty="0">
                <a:latin typeface="Times" charset="0"/>
                <a:ea typeface="ＭＳ Ｐゴシック" charset="0"/>
                <a:cs typeface="Times" charset="0"/>
              </a:rPr>
              <a:t>never</a:t>
            </a:r>
            <a:r>
              <a:rPr lang="en-US" dirty="0">
                <a:latin typeface="Times" charset="0"/>
                <a:ea typeface="ＭＳ Ｐゴシック" charset="0"/>
                <a:cs typeface="Times" charset="0"/>
              </a:rPr>
              <a:t> selected by journal editors. About 3% of the university presses directors prefer ETDs to have access restricted to the home institutions and only 2% of the science editors do.</a:t>
            </a:r>
            <a:br>
              <a:rPr lang="en-US" dirty="0">
                <a:latin typeface="Times" charset="0"/>
                <a:ea typeface="ＭＳ Ｐゴシック" charset="0"/>
                <a:cs typeface="Times" charset="0"/>
              </a:rPr>
            </a:br>
            <a:r>
              <a:rPr lang="en-US" sz="1400" dirty="0">
                <a:latin typeface="Times" charset="0"/>
                <a:ea typeface="ＭＳ Ｐゴシック" charset="0"/>
                <a:cs typeface="Times" charset="0"/>
              </a:rPr>
              <a:t/>
            </a:r>
            <a:br>
              <a:rPr lang="en-US" sz="1400" dirty="0">
                <a:latin typeface="Times" charset="0"/>
                <a:ea typeface="ＭＳ Ｐゴシック" charset="0"/>
                <a:cs typeface="Times" charset="0"/>
              </a:rPr>
            </a:br>
            <a:endParaRPr lang="en-US" sz="1100" dirty="0">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0782BD0-BD86-6C4A-8676-FF9D2BD517E2}" type="slidenum">
              <a:rPr lang="en-US" sz="1200">
                <a:latin typeface="Calibri" charset="0"/>
              </a:rPr>
              <a:pPr eaLnBrk="1" hangingPunct="1"/>
              <a:t>22</a:t>
            </a:fld>
            <a:endParaRPr lang="en-US" sz="1200" dirty="0">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Hum/SoSci journal editors have become more accepting of Mss. based on OA ETDs in the decade since these early/first surveys. 66% always welcome Mss. whereas in 2001/02 only ½ as many were.</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23</a:t>
            </a:fld>
            <a:endParaRPr lang="en-US" dirty="0"/>
          </a:p>
        </p:txBody>
      </p:sp>
    </p:spTree>
    <p:extLst>
      <p:ext uri="{BB962C8B-B14F-4D97-AF65-F5344CB8AC3E}">
        <p14:creationId xmlns:p14="http://schemas.microsoft.com/office/powerpoint/2010/main" val="28102801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29% of Virginia Tech’s ETD authors had published</a:t>
            </a:r>
            <a:r>
              <a:rPr lang="en-US" baseline="0" dirty="0" smtClean="0"/>
              <a:t> 3 years after submitting their required ETDs and NONE had trouble caused by their theses or dissertations being online.</a:t>
            </a:r>
          </a:p>
          <a:p>
            <a:endParaRPr lang="en-US" dirty="0"/>
          </a:p>
          <a:p>
            <a:r>
              <a:rPr lang="en-US" dirty="0" smtClean="0"/>
              <a:t>We need to survey of our ETD alumni to learn about their actual publishing experiences.</a:t>
            </a:r>
          </a:p>
          <a:p>
            <a:endParaRPr lang="en-US" dirty="0"/>
          </a:p>
          <a:p>
            <a:r>
              <a:rPr lang="en-US" dirty="0" smtClean="0"/>
              <a:t>Wouldn’t it be nice if faculty were surveyed to see how many published books and articles from their </a:t>
            </a:r>
            <a:r>
              <a:rPr lang="en-US" dirty="0" err="1" smtClean="0"/>
              <a:t>Ts</a:t>
            </a:r>
            <a:r>
              <a:rPr lang="en-US" dirty="0" smtClean="0"/>
              <a:t> and Ds?</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24</a:t>
            </a:fld>
            <a:endParaRPr lang="en-US" dirty="0"/>
          </a:p>
        </p:txBody>
      </p:sp>
    </p:spTree>
    <p:extLst>
      <p:ext uri="{BB962C8B-B14F-4D97-AF65-F5344CB8AC3E}">
        <p14:creationId xmlns:p14="http://schemas.microsoft.com/office/powerpoint/2010/main" val="17736433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study was recently done by </a:t>
            </a:r>
            <a:r>
              <a:rPr lang="en-US" dirty="0" err="1" smtClean="0"/>
              <a:t>thr</a:t>
            </a:r>
            <a:r>
              <a:rPr lang="en-US" dirty="0" smtClean="0"/>
              <a:t> OAPEN Foundation, a non-profit dedicated to Open Access publishing of academic books, mainly in the Humanities and Social Sciences. </a:t>
            </a:r>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 study</a:t>
            </a:r>
            <a:r>
              <a:rPr lang="en-GB" sz="1200" kern="1200" baseline="0" dirty="0" smtClean="0">
                <a:solidFill>
                  <a:schemeClr val="tx1"/>
                </a:solidFill>
                <a:effectLst/>
                <a:latin typeface="+mn-lt"/>
                <a:ea typeface="+mn-ea"/>
                <a:cs typeface="+mn-cs"/>
              </a:rPr>
              <a:t> was conducted among European publishers from 2010 to 2012. </a:t>
            </a:r>
            <a:r>
              <a:rPr lang="en-GB" sz="1200" kern="1200" dirty="0" smtClean="0">
                <a:solidFill>
                  <a:schemeClr val="tx1"/>
                </a:solidFill>
                <a:effectLst/>
                <a:latin typeface="+mn-lt"/>
                <a:ea typeface="+mn-ea"/>
                <a:cs typeface="+mn-cs"/>
              </a:rPr>
              <a:t>50 academic books were published Open Access. For comparison, the publishers provided a similar title that was published in the conventional way.  </a:t>
            </a:r>
            <a:r>
              <a:rPr lang="en-US" sz="1200" kern="1200" dirty="0" smtClean="0">
                <a:solidFill>
                  <a:schemeClr val="tx1"/>
                </a:solidFill>
                <a:effectLst/>
                <a:latin typeface="+mn-lt"/>
                <a:ea typeface="+mn-ea"/>
                <a:cs typeface="+mn-cs"/>
              </a:rPr>
              <a:t>The result? “</a:t>
            </a:r>
            <a:r>
              <a:rPr lang="en-GB" sz="1200" b="1" kern="1200" dirty="0" smtClean="0">
                <a:solidFill>
                  <a:schemeClr val="tx1"/>
                </a:solidFill>
                <a:effectLst/>
                <a:latin typeface="+mn-lt"/>
                <a:ea typeface="+mn-ea"/>
                <a:cs typeface="+mn-cs"/>
              </a:rPr>
              <a:t>Open Access publishing [had] no negative effect on book sales, and [increased] online usage and discovery considerably.” </a:t>
            </a:r>
            <a:r>
              <a:rPr lang="en-GB" sz="1200" b="0" kern="1200" dirty="0" smtClean="0">
                <a:solidFill>
                  <a:schemeClr val="tx1"/>
                </a:solidFill>
                <a:effectLst/>
                <a:latin typeface="+mn-lt"/>
                <a:ea typeface="+mn-ea"/>
                <a:cs typeface="+mn-cs"/>
              </a:rPr>
              <a:t>[http://www.oapen.nl/index.php?option=com_content&amp;view=article&amp;id=58&amp;Itemid=63]</a:t>
            </a:r>
          </a:p>
          <a:p>
            <a:r>
              <a:rPr lang="en-GB" sz="1200" b="1" kern="1200" dirty="0" smtClean="0">
                <a:solidFill>
                  <a:schemeClr val="tx1"/>
                </a:solidFill>
                <a:effectLst/>
                <a:latin typeface="+mn-lt"/>
                <a:ea typeface="+mn-ea"/>
                <a:cs typeface="+mn-cs"/>
              </a:rPr>
              <a:t> </a:t>
            </a:r>
            <a:r>
              <a:rPr lang="en-US" sz="1200" kern="1200" dirty="0" smtClean="0">
                <a:solidFill>
                  <a:schemeClr val="tx1">
                    <a:lumMod val="50000"/>
                    <a:lumOff val="50000"/>
                  </a:schemeClr>
                </a:solidFill>
                <a:effectLst/>
                <a:latin typeface="+mn-lt"/>
                <a:ea typeface="+mn-ea"/>
                <a:cs typeface="+mn-cs"/>
              </a:rPr>
              <a:t>Books with Open Access editions were sold in the same amounts as the conventional books in the control group. [p.5]</a:t>
            </a:r>
          </a:p>
          <a:p>
            <a:r>
              <a:rPr lang="en-US" sz="1200" kern="1200" dirty="0" smtClean="0">
                <a:solidFill>
                  <a:schemeClr val="tx1">
                    <a:lumMod val="50000"/>
                    <a:lumOff val="50000"/>
                  </a:schemeClr>
                </a:solidFill>
                <a:effectLst/>
                <a:latin typeface="+mn-lt"/>
                <a:ea typeface="+mn-ea"/>
                <a:cs typeface="+mn-cs"/>
              </a:rPr>
              <a:t> </a:t>
            </a:r>
          </a:p>
          <a:p>
            <a:r>
              <a:rPr lang="en-US" sz="1200" b="1" kern="1200" dirty="0" smtClean="0">
                <a:solidFill>
                  <a:schemeClr val="tx1"/>
                </a:solidFill>
                <a:effectLst/>
                <a:latin typeface="+mn-lt"/>
                <a:ea typeface="+mn-ea"/>
                <a:cs typeface="+mn-cs"/>
              </a:rPr>
              <a:t>There was a clear effect on online usage. Online usage – measured through Book visits and Page views in Google Books – improved for the Open Access books. On average, discovery of Open Access books, measured as Book visits in Google Books, increased by 142%, and online usage, measured as Page views in Google books, increased by 209%. The effect of Open Access on online discovery and usage is also very clear when comparing average sales to average downloads for all Open Access books: 144 copies sold versus 2800 downloads. [p.5]</a:t>
            </a:r>
          </a:p>
          <a:p>
            <a:endParaRPr lang="en-US" sz="1200" b="1" kern="1200" dirty="0" smtClean="0">
              <a:solidFill>
                <a:schemeClr val="tx1"/>
              </a:solidFill>
              <a:effectLst/>
              <a:latin typeface="+mn-lt"/>
              <a:ea typeface="+mn-ea"/>
              <a:cs typeface="+mn-cs"/>
            </a:endParaRPr>
          </a:p>
          <a:p>
            <a:endParaRPr lang="en-US" sz="1200" b="1"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25</a:t>
            </a:fld>
            <a:endParaRPr lang="en-US" dirty="0"/>
          </a:p>
        </p:txBody>
      </p:sp>
    </p:spTree>
    <p:extLst>
      <p:ext uri="{BB962C8B-B14F-4D97-AF65-F5344CB8AC3E}">
        <p14:creationId xmlns:p14="http://schemas.microsoft.com/office/powerpoint/2010/main" val="28577411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An important fact</a:t>
            </a:r>
            <a:r>
              <a:rPr lang="en-US" baseline="0" dirty="0" smtClean="0"/>
              <a:t> of scholarly research is that the work is not complete until the results have been fully communicated and openly available for others to build upon. (Heather Joseph re Berlin Open Access Convergence, C&amp;RL News, Feb. 2012, . 84)</a:t>
            </a:r>
            <a:endParaRPr lang="en-US" dirty="0" smtClean="0"/>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26</a:t>
            </a:fld>
            <a:endParaRPr lang="en-US" dirty="0"/>
          </a:p>
        </p:txBody>
      </p:sp>
    </p:spTree>
    <p:extLst>
      <p:ext uri="{BB962C8B-B14F-4D97-AF65-F5344CB8AC3E}">
        <p14:creationId xmlns:p14="http://schemas.microsoft.com/office/powerpoint/2010/main" val="13270376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UVa’s Statement of Purpose</a:t>
            </a:r>
          </a:p>
          <a:p>
            <a:endParaRPr lang="en-US" dirty="0" smtClean="0"/>
          </a:p>
          <a:p>
            <a:pPr marL="0" indent="0">
              <a:buNone/>
            </a:pPr>
            <a:r>
              <a:rPr lang="en-US" dirty="0" smtClean="0"/>
              <a:t>The central purpose of the University of Virginia is to enrich the mind by stimulating and sustaining a spirit of free inquiry directed to understanding the nature of the universe and the role of mankind in it. Activities designed to quicken, discipline, and enlarge the intellectual and creative capacities, as well as the aesthetic and ethical awareness, of the members of the University and to record, preserve, and </a:t>
            </a:r>
            <a:r>
              <a:rPr lang="en-US" b="1" dirty="0" smtClean="0">
                <a:solidFill>
                  <a:srgbClr val="FF0000"/>
                </a:solidFill>
              </a:rPr>
              <a:t>disseminate</a:t>
            </a:r>
            <a:r>
              <a:rPr lang="en-US" b="1" dirty="0" smtClean="0"/>
              <a:t> the results of intellectual discovery and creative endeavor </a:t>
            </a:r>
            <a:r>
              <a:rPr lang="en-US" dirty="0" smtClean="0"/>
              <a:t>serve this purpose. In fulfilling it, the University places the highest priority on achieving eminence as a center of higher learning.</a:t>
            </a:r>
          </a:p>
          <a:p>
            <a:pPr marL="0" indent="0" algn="r">
              <a:buNone/>
            </a:pPr>
            <a:r>
              <a:rPr lang="en-US" sz="1000" dirty="0" smtClean="0"/>
              <a:t>http://www.virginia.edu/statementofpurpose/</a:t>
            </a:r>
          </a:p>
          <a:p>
            <a:endParaRPr lang="en-US" dirty="0" smtClean="0"/>
          </a:p>
          <a:p>
            <a:r>
              <a:rPr lang="en-US" dirty="0" smtClean="0"/>
              <a:t>You have a similar</a:t>
            </a:r>
            <a:r>
              <a:rPr lang="en-US" baseline="0" dirty="0" smtClean="0"/>
              <a:t> mission.</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27</a:t>
            </a:fld>
            <a:endParaRPr lang="en-US" dirty="0"/>
          </a:p>
        </p:txBody>
      </p:sp>
    </p:spTree>
    <p:extLst>
      <p:ext uri="{BB962C8B-B14F-4D97-AF65-F5344CB8AC3E}">
        <p14:creationId xmlns:p14="http://schemas.microsoft.com/office/powerpoint/2010/main" val="29157241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a:buNone/>
            </a:pPr>
            <a:endParaRPr lang="en-US" sz="1000" dirty="0" smtClean="0"/>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28</a:t>
            </a:fld>
            <a:endParaRPr lang="en-US" dirty="0"/>
          </a:p>
        </p:txBody>
      </p:sp>
    </p:spTree>
    <p:extLst>
      <p:ext uri="{BB962C8B-B14F-4D97-AF65-F5344CB8AC3E}">
        <p14:creationId xmlns:p14="http://schemas.microsoft.com/office/powerpoint/2010/main" val="27463556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latin typeface="Times" charset="0"/>
                <a:ea typeface="ＭＳ Ｐゴシック" charset="0"/>
                <a:cs typeface="Times" charset="0"/>
              </a:rPr>
              <a:t>Other </a:t>
            </a:r>
            <a:r>
              <a:rPr lang="en-US" dirty="0">
                <a:latin typeface="Times" charset="0"/>
                <a:ea typeface="ＭＳ Ｐゴシック" charset="0"/>
                <a:cs typeface="Times" charset="0"/>
              </a:rPr>
              <a:t>than the surveys reported here and those conducted a decade ago by Dalton, Seamans, and Holt, here is very little </a:t>
            </a:r>
            <a:r>
              <a:rPr lang="en-US" b="1" dirty="0">
                <a:latin typeface="Times" charset="0"/>
                <a:ea typeface="ＭＳ Ｐゴシック" charset="0"/>
                <a:cs typeface="Times" charset="0"/>
              </a:rPr>
              <a:t>data</a:t>
            </a:r>
            <a:r>
              <a:rPr lang="en-US" dirty="0">
                <a:latin typeface="Times" charset="0"/>
                <a:ea typeface="ＭＳ Ｐゴシック" charset="0"/>
                <a:cs typeface="Times" charset="0"/>
              </a:rPr>
              <a:t> on the topic of publishers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attitudes about ETDs. Most of the </a:t>
            </a:r>
            <a:r>
              <a:rPr lang="en-US" altLang="ja-JP" dirty="0" smtClean="0">
                <a:latin typeface="Times" charset="0"/>
                <a:ea typeface="ＭＳ Ｐゴシック" charset="0"/>
                <a:cs typeface="Times" charset="0"/>
              </a:rPr>
              <a:t>media coverage of this </a:t>
            </a:r>
            <a:r>
              <a:rPr lang="en-US" altLang="ja-JP" dirty="0">
                <a:latin typeface="Times" charset="0"/>
                <a:ea typeface="ＭＳ Ｐゴシック" charset="0"/>
                <a:cs typeface="Times" charset="0"/>
              </a:rPr>
              <a:t>topic </a:t>
            </a:r>
            <a:r>
              <a:rPr lang="en-US" altLang="ja-JP" dirty="0" smtClean="0">
                <a:latin typeface="Times" charset="0"/>
                <a:ea typeface="ＭＳ Ｐゴシック" charset="0"/>
                <a:cs typeface="Times" charset="0"/>
              </a:rPr>
              <a:t>reports </a:t>
            </a:r>
            <a:r>
              <a:rPr lang="en-US" altLang="ja-JP" i="1" dirty="0" smtClean="0">
                <a:latin typeface="Times" charset="0"/>
                <a:ea typeface="ＭＳ Ｐゴシック" charset="0"/>
                <a:cs typeface="Times" charset="0"/>
              </a:rPr>
              <a:t>perceptions</a:t>
            </a:r>
            <a:r>
              <a:rPr lang="en-US" altLang="ja-JP" dirty="0" smtClean="0">
                <a:latin typeface="Times" charset="0"/>
                <a:ea typeface="ＭＳ Ｐゴシック" charset="0"/>
                <a:cs typeface="Times" charset="0"/>
              </a:rPr>
              <a:t> </a:t>
            </a:r>
            <a:r>
              <a:rPr lang="en-US" altLang="ja-JP" dirty="0">
                <a:latin typeface="Times" charset="0"/>
                <a:ea typeface="ＭＳ Ｐゴシック" charset="0"/>
                <a:cs typeface="Times" charset="0"/>
              </a:rPr>
              <a:t>of publishers</a:t>
            </a: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 </a:t>
            </a:r>
            <a:r>
              <a:rPr lang="en-US" altLang="ja-JP" dirty="0" smtClean="0">
                <a:latin typeface="Times" charset="0"/>
                <a:ea typeface="ＭＳ Ｐゴシック" charset="0"/>
                <a:cs typeface="Times" charset="0"/>
              </a:rPr>
              <a:t>attitudes and anecdotes.</a:t>
            </a:r>
          </a:p>
          <a:p>
            <a:endParaRPr lang="en-US" altLang="ja-JP" dirty="0" smtClean="0">
              <a:latin typeface="Times" charset="0"/>
              <a:ea typeface="ＭＳ Ｐゴシック" charset="0"/>
              <a:cs typeface="Times" charset="0"/>
            </a:endParaRPr>
          </a:p>
          <a:p>
            <a:pPr>
              <a:defRPr/>
            </a:pPr>
            <a:r>
              <a:rPr lang="en-US" dirty="0" smtClean="0">
                <a:latin typeface="Times" charset="0"/>
                <a:ea typeface="ＭＳ Ｐゴシック" charset="0"/>
                <a:cs typeface="Times" charset="0"/>
              </a:rPr>
              <a:t>I’m very disappointed in the </a:t>
            </a:r>
            <a:r>
              <a:rPr lang="en-US" dirty="0" smtClean="0">
                <a:latin typeface="Times" charset="0"/>
                <a:ea typeface="ＭＳ Ｐゴシック" charset="0"/>
                <a:cs typeface="Times" charset="0"/>
              </a:rPr>
              <a:t>American</a:t>
            </a:r>
            <a:r>
              <a:rPr lang="en-US" baseline="0" dirty="0" smtClean="0">
                <a:latin typeface="Times" charset="0"/>
                <a:ea typeface="ＭＳ Ｐゴシック" charset="0"/>
                <a:cs typeface="Times" charset="0"/>
              </a:rPr>
              <a:t> History Association </a:t>
            </a:r>
            <a:r>
              <a:rPr lang="en-US" baseline="0" dirty="0" smtClean="0">
                <a:latin typeface="Times" charset="0"/>
                <a:ea typeface="ＭＳ Ｐゴシック" charset="0"/>
                <a:cs typeface="Times" charset="0"/>
              </a:rPr>
              <a:t>and the </a:t>
            </a:r>
            <a:r>
              <a:rPr lang="en-US" baseline="0" dirty="0" smtClean="0">
                <a:latin typeface="Times" charset="0"/>
                <a:ea typeface="ＭＳ Ｐゴシック" charset="0"/>
                <a:cs typeface="Times" charset="0"/>
              </a:rPr>
              <a:t>Association of Writers and Writing Programs</a:t>
            </a:r>
            <a:r>
              <a:rPr lang="en-US" baseline="0" dirty="0" smtClean="0">
                <a:latin typeface="Times" charset="0"/>
                <a:ea typeface="ＭＳ Ｐゴシック" charset="0"/>
                <a:cs typeface="Times" charset="0"/>
              </a:rPr>
              <a:t>,</a:t>
            </a:r>
            <a:r>
              <a:rPr lang="en-US" dirty="0">
                <a:latin typeface="Times" charset="0"/>
                <a:ea typeface="ＭＳ Ｐゴシック" charset="0"/>
                <a:cs typeface="Times" charset="0"/>
              </a:rPr>
              <a:t> </a:t>
            </a:r>
            <a:r>
              <a:rPr lang="en-US" dirty="0" smtClean="0">
                <a:latin typeface="Times" charset="0"/>
                <a:ea typeface="ＭＳ Ｐゴシック" charset="0"/>
                <a:cs typeface="Times" charset="0"/>
              </a:rPr>
              <a:t>not just because I don</a:t>
            </a:r>
            <a:r>
              <a:rPr lang="fr-FR" dirty="0" smtClean="0">
                <a:latin typeface="Times" charset="0"/>
                <a:ea typeface="ＭＳ Ｐゴシック" charset="0"/>
                <a:cs typeface="Times" charset="0"/>
              </a:rPr>
              <a:t>’</a:t>
            </a:r>
            <a:r>
              <a:rPr lang="en-US" dirty="0" smtClean="0">
                <a:latin typeface="Times" charset="0"/>
                <a:ea typeface="ＭＳ Ｐゴシック" charset="0"/>
                <a:cs typeface="Times" charset="0"/>
              </a:rPr>
              <a:t>t agree with their recommendations, but because</a:t>
            </a:r>
            <a:r>
              <a:rPr lang="en-US" baseline="0" dirty="0" smtClean="0">
                <a:latin typeface="Times" charset="0"/>
                <a:ea typeface="ＭＳ Ｐゴシック" charset="0"/>
                <a:cs typeface="Times" charset="0"/>
              </a:rPr>
              <a:t> </a:t>
            </a:r>
            <a:r>
              <a:rPr lang="en-US" baseline="0" dirty="0" smtClean="0">
                <a:latin typeface="Times" charset="0"/>
                <a:ea typeface="ＭＳ Ｐゴシック" charset="0"/>
                <a:cs typeface="Times" charset="0"/>
              </a:rPr>
              <a:t>they do not provide any data to substantiate their recommendations. I think it is very harmful for them to make embargo recommendations based only on  anecdotes and perceptions of publishing policies. </a:t>
            </a:r>
            <a:r>
              <a:rPr lang="en-US" altLang="ja-JP" dirty="0" smtClean="0">
                <a:latin typeface="Times" charset="0"/>
                <a:ea typeface="ＭＳ Ｐゴシック" charset="0"/>
                <a:cs typeface="Times" charset="0"/>
              </a:rPr>
              <a:t>The </a:t>
            </a:r>
            <a:r>
              <a:rPr lang="en-US" altLang="ja-JP" dirty="0">
                <a:latin typeface="Times" charset="0"/>
                <a:ea typeface="ＭＳ Ｐゴシック" charset="0"/>
                <a:cs typeface="Times" charset="0"/>
              </a:rPr>
              <a:t>contemporary data as well as that from a decade ago clearly contradict these perceptions. </a:t>
            </a:r>
            <a:endParaRPr lang="en-US" altLang="ja-JP" dirty="0" smtClean="0">
              <a:latin typeface="Times" charset="0"/>
              <a:ea typeface="ＭＳ Ｐゴシック" charset="0"/>
              <a:cs typeface="Times" charset="0"/>
            </a:endParaRPr>
          </a:p>
          <a:p>
            <a:pPr>
              <a:defRPr/>
            </a:pPr>
            <a:endParaRPr lang="en-US" altLang="ja-JP" dirty="0">
              <a:latin typeface="Times" charset="0"/>
              <a:ea typeface="ＭＳ Ｐゴシック" charset="0"/>
              <a:cs typeface="Times" charset="0"/>
            </a:endParaRPr>
          </a:p>
          <a:p>
            <a:pPr>
              <a:defRPr/>
            </a:pPr>
            <a:r>
              <a:rPr lang="en-US" altLang="ja-JP" dirty="0" smtClean="0">
                <a:latin typeface="Times" charset="0"/>
                <a:ea typeface="ＭＳ Ｐゴシック" charset="0"/>
                <a:cs typeface="Times" charset="0"/>
              </a:rPr>
              <a:t>It is important that our students and faculty are informed about policies and practices at a variety of levels from the institution’s ETDs to the publishers’. Let’s not put ourselves in the ironic position of making ETDs less accessible than their printer predecessors because </a:t>
            </a:r>
            <a:r>
              <a:rPr lang="en-US" altLang="ja-JP" dirty="0" smtClean="0">
                <a:latin typeface="Times" charset="0"/>
                <a:ea typeface="ＭＳ Ｐゴシック" charset="0"/>
                <a:cs typeface="Times" charset="0"/>
              </a:rPr>
              <a:t>they are </a:t>
            </a:r>
            <a:r>
              <a:rPr lang="en-US" altLang="ja-JP" dirty="0" smtClean="0">
                <a:latin typeface="Times" charset="0"/>
                <a:ea typeface="ＭＳ Ｐゴシック" charset="0"/>
                <a:cs typeface="Times" charset="0"/>
              </a:rPr>
              <a:t>not well informed. </a:t>
            </a:r>
          </a:p>
          <a:p>
            <a:pPr>
              <a:defRPr/>
            </a:pPr>
            <a:endParaRPr lang="en-US" altLang="ja-JP" dirty="0">
              <a:latin typeface="Times" charset="0"/>
              <a:ea typeface="ＭＳ Ｐゴシック" charset="0"/>
              <a:cs typeface="Times" charset="0"/>
            </a:endParaRPr>
          </a:p>
          <a:p>
            <a:pPr>
              <a:defRPr/>
            </a:pPr>
            <a:r>
              <a:rPr lang="en-US" altLang="ja-JP" dirty="0" smtClean="0">
                <a:latin typeface="Times" charset="0"/>
                <a:ea typeface="ＭＳ Ｐゴシック" charset="0"/>
                <a:cs typeface="Times" charset="0"/>
              </a:rPr>
              <a:t>Do your research. Before you submit your ETD, look at the policies of the publishers you want or are likely to publish your work. Do you have an option for a manuscript ETD? Can you publish your work before </a:t>
            </a:r>
            <a:r>
              <a:rPr lang="en-US" altLang="ja-JP" dirty="0" smtClean="0">
                <a:latin typeface="Times" charset="0"/>
                <a:ea typeface="ＭＳ Ｐゴシック" charset="0"/>
                <a:cs typeface="Times" charset="0"/>
              </a:rPr>
              <a:t>you </a:t>
            </a:r>
            <a:r>
              <a:rPr lang="en-US" altLang="ja-JP" dirty="0" smtClean="0">
                <a:latin typeface="Times" charset="0"/>
                <a:ea typeface="ＭＳ Ｐゴシック" charset="0"/>
                <a:cs typeface="Times" charset="0"/>
              </a:rPr>
              <a:t>complete your ETD, of course, retaining copyright?</a:t>
            </a:r>
            <a:endParaRPr lang="en-US" altLang="ja-JP" dirty="0">
              <a:latin typeface="Times" charset="0"/>
              <a:ea typeface="ＭＳ Ｐゴシック" charset="0"/>
              <a:cs typeface="Times"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latin typeface="Times" charset="0"/>
              <a:ea typeface="ＭＳ Ｐゴシック" charset="0"/>
              <a:cs typeface="Times" charset="0"/>
            </a:endParaRPr>
          </a:p>
          <a:p>
            <a:endParaRPr lang="en-US" altLang="ja-JP" dirty="0" smtClean="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p:txBody>
      </p:sp>
      <p:sp>
        <p:nvSpPr>
          <p:cNvPr id="512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669EEC6-4D2F-974D-BAC1-D2AD24559082}" type="slidenum">
              <a:rPr lang="en-US" sz="1200">
                <a:latin typeface="Calibri" charset="0"/>
              </a:rPr>
              <a:pPr eaLnBrk="1" hangingPunct="1"/>
              <a:t>29</a:t>
            </a:fld>
            <a:endParaRPr lang="en-US" sz="1200" dirty="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2013 with colleagues at the University of North Texas, we conducted the first comprehensive survey of ETD programs and practices at academic institutions worldwide. This is where I’m going to start so that there can be context and you can see where your institution is in the spectrum of institutions with ETDs.</a:t>
            </a:r>
          </a:p>
          <a:p>
            <a:endParaRPr lang="en-US" dirty="0" smtClean="0"/>
          </a:p>
          <a:p>
            <a:r>
              <a:rPr lang="en-US" dirty="0" smtClean="0"/>
              <a:t>30 questions: Qualtrix</a:t>
            </a:r>
          </a:p>
          <a:p>
            <a:endParaRPr lang="en-US" dirty="0" smtClean="0"/>
          </a:p>
          <a:p>
            <a:r>
              <a:rPr lang="en-US" dirty="0" smtClean="0"/>
              <a:t>161 institutions responded: 73% US (132); 27% international (29)</a:t>
            </a:r>
          </a:p>
          <a:p>
            <a:r>
              <a:rPr lang="en-US" dirty="0" smtClean="0"/>
              <a:t>from all targeted stakeholder communities, including individuals self-identified as ETD Librarians, Repository Managers, Deans/Administrators, Graduate Readers, Scholarly Communications Librarians, Collection Development Employees, Technical Services Employees, Cataloging/Metadata experts, and “Other.”</a:t>
            </a:r>
          </a:p>
          <a:p>
            <a:endParaRPr lang="en-US" dirty="0" smtClean="0"/>
          </a:p>
          <a:p>
            <a:r>
              <a:rPr lang="en-US" dirty="0" smtClean="0"/>
              <a:t>93%</a:t>
            </a:r>
            <a:r>
              <a:rPr lang="en-US" baseline="0" dirty="0" smtClean="0"/>
              <a:t> have an ETD program, 6% planning stages</a:t>
            </a:r>
          </a:p>
          <a:p>
            <a:endParaRPr lang="en-US" baseline="0" dirty="0" smtClean="0"/>
          </a:p>
          <a:p>
            <a:r>
              <a:rPr lang="en-US" baseline="0" dirty="0" smtClean="0"/>
              <a:t>120/69% mandatory ETD submission</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3</a:t>
            </a:fld>
            <a:endParaRPr lang="en-US" dirty="0"/>
          </a:p>
        </p:txBody>
      </p:sp>
    </p:spTree>
    <p:extLst>
      <p:ext uri="{BB962C8B-B14F-4D97-AF65-F5344CB8AC3E}">
        <p14:creationId xmlns:p14="http://schemas.microsoft.com/office/powerpoint/2010/main" val="19770760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I’d like to close with one last quote, from an editor at the Harvard </a:t>
            </a:r>
            <a:r>
              <a:rPr lang="en-US" dirty="0" smtClean="0"/>
              <a:t>University Press </a:t>
            </a:r>
            <a:r>
              <a:rPr lang="en-US" dirty="0" smtClean="0"/>
              <a:t>who said:</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a:defRPr/>
            </a:pPr>
            <a:r>
              <a:rPr lang="en-US" dirty="0"/>
              <a:t>“I’m always looking out for exciting new scholarship that might make for a good book…And so, to whatever extent open access to a dissertation increases the odds of its ideas being read and discussed more widely, I tend to think it increases the odds of my hearing about them</a:t>
            </a:r>
            <a:r>
              <a:rPr lang="en-US" dirty="0" smtClean="0"/>
              <a:t>.” His HUP post </a:t>
            </a:r>
            <a:r>
              <a:rPr lang="en-US" dirty="0"/>
              <a:t>notes that the process of “scouting for new voices, new ideas, and new inquiries” often happens online, and concludes with the simple assertion that, “If you can’t find it, you can’t sign it.</a:t>
            </a:r>
            <a:r>
              <a:rPr lang="en-US" dirty="0" smtClean="0"/>
              <a:t>”</a:t>
            </a:r>
          </a:p>
          <a:p>
            <a:pPr>
              <a:defRPr/>
            </a:pPr>
            <a:r>
              <a:rPr lang="en-US" dirty="0"/>
              <a:t>	</a:t>
            </a:r>
            <a:r>
              <a:rPr lang="en-US" dirty="0" smtClean="0">
                <a:hlinkClick r:id="rId3"/>
              </a:rPr>
              <a:t>https</a:t>
            </a:r>
            <a:r>
              <a:rPr lang="en-US" dirty="0">
                <a:hlinkClick r:id="rId3"/>
              </a:rPr>
              <a:t>://osc.hul.harvard.edu/etd-position-</a:t>
            </a:r>
            <a:r>
              <a:rPr lang="en-US" dirty="0" smtClean="0">
                <a:hlinkClick r:id="rId3"/>
              </a:rPr>
              <a:t>statement</a:t>
            </a:r>
            <a:endParaRPr lang="en-US" dirty="0" smtClean="0"/>
          </a:p>
          <a:p>
            <a:pPr>
              <a:defRPr/>
            </a:pPr>
            <a:endParaRPr lang="en-US" dirty="0"/>
          </a:p>
          <a:p>
            <a:pPr>
              <a:defRPr/>
            </a:pPr>
            <a:r>
              <a:rPr lang="en-US" dirty="0" smtClean="0"/>
              <a:t>Thank you. Let’s talk about your ETDs.</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30</a:t>
            </a:fld>
            <a:endParaRPr lang="en-US" dirty="0"/>
          </a:p>
        </p:txBody>
      </p:sp>
    </p:spTree>
    <p:extLst>
      <p:ext uri="{BB962C8B-B14F-4D97-AF65-F5344CB8AC3E}">
        <p14:creationId xmlns:p14="http://schemas.microsoft.com/office/powerpoint/2010/main" val="39601042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Only 3 universities</a:t>
            </a:r>
            <a:r>
              <a:rPr lang="en-US" baseline="0" dirty="0" smtClean="0"/>
              <a:t> in the US reported that they do not make any of their ETDs publicly available. 1/3 of the US respondents and over half of the I’nat’l institutions make their entire ETD collections publicly available.</a:t>
            </a:r>
          </a:p>
        </p:txBody>
      </p:sp>
      <p:sp>
        <p:nvSpPr>
          <p:cNvPr id="4" name="Slide Number Placeholder 3"/>
          <p:cNvSpPr>
            <a:spLocks noGrp="1"/>
          </p:cNvSpPr>
          <p:nvPr>
            <p:ph type="sldNum" sz="quarter" idx="10"/>
          </p:nvPr>
        </p:nvSpPr>
        <p:spPr/>
        <p:txBody>
          <a:bodyPr/>
          <a:lstStyle/>
          <a:p>
            <a:fld id="{19C2B86C-4743-7941-A48D-B250F9183B27}" type="slidenum">
              <a:rPr lang="en-US" smtClean="0"/>
              <a:pPr/>
              <a:t>4</a:t>
            </a:fld>
            <a:endParaRPr lang="en-US" dirty="0"/>
          </a:p>
        </p:txBody>
      </p:sp>
    </p:spTree>
    <p:extLst>
      <p:ext uri="{BB962C8B-B14F-4D97-AF65-F5344CB8AC3E}">
        <p14:creationId xmlns:p14="http://schemas.microsoft.com/office/powerpoint/2010/main" val="1695905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65%</a:t>
            </a:r>
            <a:r>
              <a:rPr lang="en-US" sz="1200" kern="1200" baseline="0" dirty="0" smtClean="0">
                <a:solidFill>
                  <a:schemeClr val="tx1"/>
                </a:solidFill>
                <a:effectLst/>
                <a:latin typeface="+mn-lt"/>
                <a:ea typeface="+mn-ea"/>
                <a:cs typeface="+mn-cs"/>
              </a:rPr>
              <a:t> of the American survey respondents </a:t>
            </a:r>
            <a:r>
              <a:rPr lang="en-US" sz="1200" kern="1200" dirty="0" smtClean="0">
                <a:solidFill>
                  <a:schemeClr val="tx1"/>
                </a:solidFill>
                <a:effectLst/>
                <a:latin typeface="+mn-lt"/>
                <a:ea typeface="+mn-ea"/>
                <a:cs typeface="+mn-cs"/>
              </a:rPr>
              <a:t>temporarily limit some or all ETDs to university-only access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International institutions</a:t>
            </a:r>
            <a:r>
              <a:rPr lang="en-US" sz="1200" kern="1200" baseline="0" dirty="0" smtClean="0">
                <a:solidFill>
                  <a:schemeClr val="tx1"/>
                </a:solidFill>
                <a:effectLst/>
                <a:latin typeface="+mn-lt"/>
                <a:ea typeface="+mn-ea"/>
                <a:cs typeface="+mn-cs"/>
              </a:rPr>
              <a:t> are less likely to limit access to their ETDs.</a:t>
            </a:r>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5</a:t>
            </a:fld>
            <a:endParaRPr lang="en-US" dirty="0"/>
          </a:p>
        </p:txBody>
      </p:sp>
    </p:spTree>
    <p:extLst>
      <p:ext uri="{BB962C8B-B14F-4D97-AF65-F5344CB8AC3E}">
        <p14:creationId xmlns:p14="http://schemas.microsoft.com/office/powerpoint/2010/main" val="3922531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While there are a variety of reasons that institutions limit some or all of their ETDs to university-only access, they were</a:t>
            </a:r>
            <a:r>
              <a:rPr lang="en-US" sz="1200" b="0" i="0" u="none" strike="noStrike" kern="1200" baseline="0" dirty="0" smtClean="0">
                <a:solidFill>
                  <a:schemeClr val="tx1"/>
                </a:solidFill>
                <a:effectLst/>
                <a:latin typeface="+mn-lt"/>
                <a:ea typeface="+mn-ea"/>
                <a:cs typeface="+mn-cs"/>
              </a:rPr>
              <a:t> easily</a:t>
            </a:r>
            <a:r>
              <a:rPr lang="en-US" sz="1200" b="0" i="0" u="none" strike="noStrike" kern="1200" dirty="0" smtClean="0">
                <a:solidFill>
                  <a:schemeClr val="tx1"/>
                </a:solidFill>
                <a:effectLst/>
                <a:latin typeface="+mn-lt"/>
                <a:ea typeface="+mn-ea"/>
                <a:cs typeface="+mn-cs"/>
              </a:rPr>
              <a:t> grouped into these categories. </a:t>
            </a:r>
          </a:p>
          <a:p>
            <a:endParaRPr lang="en-US" sz="1200" b="0" i="0" u="none" strike="noStrike"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effectLst/>
              </a:rPr>
              <a:t>There are some striking</a:t>
            </a:r>
            <a:r>
              <a:rPr lang="en-US" baseline="0" dirty="0" smtClean="0">
                <a:effectLst/>
              </a:rPr>
              <a:t> </a:t>
            </a:r>
            <a:r>
              <a:rPr lang="en-US" dirty="0" smtClean="0">
                <a:effectLst/>
              </a:rPr>
              <a:t>differences in</a:t>
            </a:r>
            <a:r>
              <a:rPr lang="en-US" baseline="0" dirty="0" smtClean="0">
                <a:effectLst/>
              </a:rPr>
              <a:t> the reasons for limiting access to ETDs to the home institution. </a:t>
            </a:r>
            <a:r>
              <a:rPr lang="en-US" dirty="0" smtClean="0">
                <a:effectLst/>
              </a:rPr>
              <a:t> </a:t>
            </a:r>
            <a:r>
              <a:rPr lang="en-US" sz="1200" b="0" i="0" u="none" strike="noStrike" kern="1200" dirty="0" smtClean="0">
                <a:solidFill>
                  <a:schemeClr val="tx1"/>
                </a:solidFill>
                <a:effectLst/>
                <a:latin typeface="+mn-lt"/>
                <a:ea typeface="+mn-ea"/>
                <a:cs typeface="+mn-cs"/>
              </a:rPr>
              <a:t>American universities are more likely to do so because</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u="none" strike="noStrike" kern="1200" dirty="0" smtClean="0">
                <a:solidFill>
                  <a:schemeClr val="tx1"/>
                </a:solidFill>
                <a:effectLst/>
                <a:latin typeface="+mn-lt"/>
                <a:ea typeface="+mn-ea"/>
                <a:cs typeface="+mn-cs"/>
              </a:rPr>
              <a:t> they were directed by the </a:t>
            </a:r>
            <a:r>
              <a:rPr lang="en-US" sz="1200" b="1" i="0" u="none" strike="noStrike" kern="1200" dirty="0" smtClean="0">
                <a:solidFill>
                  <a:schemeClr val="tx1"/>
                </a:solidFill>
                <a:effectLst/>
                <a:latin typeface="+mn-lt"/>
                <a:ea typeface="+mn-ea"/>
                <a:cs typeface="+mn-cs"/>
              </a:rPr>
              <a:t>authors</a:t>
            </a:r>
            <a:r>
              <a:rPr lang="en-US" sz="1200" b="0" i="0" u="none" strike="noStrike" kern="1200" dirty="0" smtClean="0">
                <a:solidFill>
                  <a:schemeClr val="tx1"/>
                </a:solidFill>
                <a:effectLst/>
                <a:latin typeface="+mn-lt"/>
                <a:ea typeface="+mn-ea"/>
                <a:cs typeface="+mn-cs"/>
              </a:rPr>
              <a:t>,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b="0" i="0" u="none" strike="noStrike" kern="1200" dirty="0" smtClean="0">
                <a:solidFill>
                  <a:schemeClr val="tx1"/>
                </a:solidFill>
                <a:effectLst/>
                <a:latin typeface="+mn-lt"/>
                <a:ea typeface="+mn-ea"/>
                <a:cs typeface="+mn-cs"/>
              </a:rPr>
              <a:t>for </a:t>
            </a:r>
            <a:r>
              <a:rPr lang="en-US" sz="1200" b="1" i="0" u="none" strike="noStrike" kern="1200" dirty="0" smtClean="0">
                <a:solidFill>
                  <a:schemeClr val="tx1"/>
                </a:solidFill>
                <a:effectLst/>
                <a:latin typeface="+mn-lt"/>
                <a:ea typeface="+mn-ea"/>
                <a:cs typeface="+mn-cs"/>
              </a:rPr>
              <a:t>publishing</a:t>
            </a:r>
            <a:r>
              <a:rPr lang="en-US" sz="1200" b="0" i="0" u="none" strike="noStrike" kern="1200" dirty="0" smtClean="0">
                <a:solidFill>
                  <a:schemeClr val="tx1"/>
                </a:solidFill>
                <a:effectLst/>
                <a:latin typeface="+mn-lt"/>
                <a:ea typeface="+mn-ea"/>
                <a:cs typeface="+mn-cs"/>
              </a:rPr>
              <a:t> and </a:t>
            </a:r>
            <a:r>
              <a:rPr lang="en-US" sz="1200" b="1" i="0" u="none" strike="noStrike" kern="1200" dirty="0" smtClean="0">
                <a:solidFill>
                  <a:schemeClr val="tx1"/>
                </a:solidFill>
                <a:effectLst/>
                <a:latin typeface="+mn-lt"/>
                <a:ea typeface="+mn-ea"/>
                <a:cs typeface="+mn-cs"/>
              </a:rPr>
              <a:t>patent</a:t>
            </a:r>
            <a:r>
              <a:rPr lang="en-US" sz="1200" b="0" i="0" u="none" strike="noStrike" kern="1200" dirty="0" smtClean="0">
                <a:solidFill>
                  <a:schemeClr val="tx1"/>
                </a:solidFill>
                <a:effectLst/>
                <a:latin typeface="+mn-lt"/>
                <a:ea typeface="+mn-ea"/>
                <a:cs typeface="+mn-cs"/>
              </a:rPr>
              <a:t> concerns.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dirty="0" smtClean="0">
                <a:solidFill>
                  <a:schemeClr val="tx1"/>
                </a:solidFill>
                <a:effectLst/>
                <a:latin typeface="+mn-lt"/>
                <a:ea typeface="+mn-ea"/>
                <a:cs typeface="+mn-cs"/>
              </a:rPr>
              <a:t>About</a:t>
            </a:r>
            <a:r>
              <a:rPr lang="en-US" sz="1200" b="0" i="0" u="none" strike="noStrike" kern="1200" baseline="0" dirty="0" smtClean="0">
                <a:solidFill>
                  <a:schemeClr val="tx1"/>
                </a:solidFill>
                <a:effectLst/>
                <a:latin typeface="+mn-lt"/>
                <a:ea typeface="+mn-ea"/>
                <a:cs typeface="+mn-cs"/>
              </a:rPr>
              <a:t> half as many faculty at international institutions request limited access. This surprised me because our graduate students tell us that their faculty are the main reason that they choose to limit access to their ETDs. Our international counterparts are seemingly less concerned by copyright and creative works.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effectLst/>
                <a:latin typeface="+mn-lt"/>
                <a:ea typeface="+mn-ea"/>
                <a:cs typeface="+mn-cs"/>
              </a:rPr>
              <a:t>However, international institutions are more likely to limit access to ETDs due to institution-wide policies or mandates and because ETDs contain sensitive or confidential information. </a:t>
            </a:r>
          </a:p>
          <a:p>
            <a:r>
              <a:rPr lang="en-US" sz="1200" b="0" i="0" u="none" strike="noStrike" baseline="0" dirty="0" smtClean="0">
                <a:solidFill>
                  <a:srgbClr val="000000"/>
                </a:solidFill>
                <a:latin typeface="+mn-lt"/>
              </a:rPr>
              <a:t>	</a:t>
            </a:r>
          </a:p>
          <a:p>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6</a:t>
            </a:fld>
            <a:endParaRPr lang="en-US" dirty="0"/>
          </a:p>
        </p:txBody>
      </p:sp>
    </p:spTree>
    <p:extLst>
      <p:ext uri="{BB962C8B-B14F-4D97-AF65-F5344CB8AC3E}">
        <p14:creationId xmlns:p14="http://schemas.microsoft.com/office/powerpoint/2010/main" val="1809636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Another kind of restricting access is embargoing, which we defined as withholding an ETD from all access. When asked if institutions embargoed ETDs, only one international institution responded that they embargoed all their ETDs.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3 US and 5 international institutions have NO embargoed ETDs.</a:t>
            </a:r>
            <a:endParaRPr lang="en-US" baseline="0" dirty="0" smtClean="0"/>
          </a:p>
        </p:txBody>
      </p:sp>
      <p:sp>
        <p:nvSpPr>
          <p:cNvPr id="4" name="Slide Number Placeholder 3"/>
          <p:cNvSpPr>
            <a:spLocks noGrp="1"/>
          </p:cNvSpPr>
          <p:nvPr>
            <p:ph type="sldNum" sz="quarter" idx="10"/>
          </p:nvPr>
        </p:nvSpPr>
        <p:spPr/>
        <p:txBody>
          <a:bodyPr/>
          <a:lstStyle/>
          <a:p>
            <a:fld id="{19C2B86C-4743-7941-A48D-B250F9183B27}" type="slidenum">
              <a:rPr lang="en-US" smtClean="0"/>
              <a:pPr/>
              <a:t>7</a:t>
            </a:fld>
            <a:endParaRPr lang="en-US" dirty="0"/>
          </a:p>
        </p:txBody>
      </p:sp>
    </p:spTree>
    <p:extLst>
      <p:ext uri="{BB962C8B-B14F-4D97-AF65-F5344CB8AC3E}">
        <p14:creationId xmlns:p14="http://schemas.microsoft.com/office/powerpoint/2010/main" val="4036201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Embargo periods vary, with 85% reporting embargoing ETDs for more than one year. </a:t>
            </a:r>
          </a:p>
          <a:p>
            <a:endParaRPr lang="tr-TR" sz="1200" b="0" i="0" u="none" strike="noStrike" baseline="0" dirty="0" smtClean="0">
              <a:solidFill>
                <a:srgbClr val="000000"/>
              </a:solidFill>
              <a:latin typeface="+mn-lt"/>
            </a:endParaRPr>
          </a:p>
          <a:p>
            <a:endParaRPr lang="tr-TR" sz="1200" b="0" i="0" u="none" strike="noStrike" baseline="0" dirty="0" smtClean="0">
              <a:solidFill>
                <a:srgbClr val="000000"/>
              </a:solidFill>
              <a:latin typeface="+mn-lt"/>
            </a:endParaRPr>
          </a:p>
          <a:p>
            <a:r>
              <a:rPr lang="tr-TR" sz="1200" b="0" i="0" u="none" strike="noStrike" baseline="0" dirty="0" smtClean="0">
                <a:solidFill>
                  <a:srgbClr val="000000"/>
                </a:solidFill>
                <a:latin typeface="+mn-lt"/>
              </a:rPr>
              <a:t>Few institutions embargo ETDs permanently; only one in each category. </a:t>
            </a:r>
          </a:p>
          <a:p>
            <a:endParaRPr lang="tr-TR" sz="1200" b="0" i="0" u="none" strike="noStrike" baseline="0" dirty="0" smtClean="0">
              <a:solidFill>
                <a:srgbClr val="000000"/>
              </a:solidFill>
              <a:latin typeface="+mn-lt"/>
            </a:endParaRPr>
          </a:p>
          <a:p>
            <a:r>
              <a:rPr lang="tr-TR" sz="1200" b="0" i="0" u="none" strike="noStrike" baseline="0" dirty="0" smtClean="0">
                <a:solidFill>
                  <a:srgbClr val="000000"/>
                </a:solidFill>
                <a:latin typeface="+mn-lt"/>
              </a:rPr>
              <a:t>One year or more seems to be the norm worldwide.</a:t>
            </a:r>
          </a:p>
          <a:p>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8</a:t>
            </a:fld>
            <a:endParaRPr lang="en-US" dirty="0"/>
          </a:p>
        </p:txBody>
      </p:sp>
    </p:spTree>
    <p:extLst>
      <p:ext uri="{BB962C8B-B14F-4D97-AF65-F5344CB8AC3E}">
        <p14:creationId xmlns:p14="http://schemas.microsoft.com/office/powerpoint/2010/main" val="2200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Reasons for embargoing ETDs vary. This</a:t>
            </a:r>
            <a:r>
              <a:rPr lang="en-US" baseline="0" dirty="0" smtClean="0"/>
              <a:t> chart is b</a:t>
            </a:r>
            <a:r>
              <a:rPr lang="en-US" dirty="0" smtClean="0"/>
              <a:t>ased on</a:t>
            </a:r>
            <a:r>
              <a:rPr lang="en-US" baseline="0" dirty="0" smtClean="0"/>
              <a:t> </a:t>
            </a:r>
            <a:r>
              <a:rPr lang="en-US" dirty="0" smtClean="0"/>
              <a:t>the survey respondents’ comments,</a:t>
            </a:r>
            <a:r>
              <a:rPr lang="en-US" baseline="0" dirty="0" smtClean="0"/>
              <a:t> which we </a:t>
            </a:r>
            <a:r>
              <a:rPr lang="en-US" dirty="0" smtClean="0"/>
              <a:t>categorized.</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You can see that no international institutions gave faculty concerns as a reason to  embargo ETDs. However, they are far more concerned about sensitive or confidential information in ETDs than were the American survey respondents.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Unlike the reasons for limiting access to the home institution, none mentioned institution-wide mandates for embargoing ETDs.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t>
            </a:r>
            <a:r>
              <a:rPr lang="en-US" sz="1200" kern="1200" dirty="0" smtClean="0">
                <a:solidFill>
                  <a:schemeClr val="tx1"/>
                </a:solidFill>
                <a:effectLst/>
                <a:latin typeface="+mn-lt"/>
                <a:ea typeface="+mn-ea"/>
                <a:cs typeface="+mn-cs"/>
              </a:rPr>
              <a:t>This chart documents these based on 163 comments from 136 US institutions and 27 international institutions. ]</a:t>
            </a:r>
            <a:endParaRPr lang="en-US" dirty="0"/>
          </a:p>
        </p:txBody>
      </p:sp>
      <p:sp>
        <p:nvSpPr>
          <p:cNvPr id="4" name="Slide Number Placeholder 3"/>
          <p:cNvSpPr>
            <a:spLocks noGrp="1"/>
          </p:cNvSpPr>
          <p:nvPr>
            <p:ph type="sldNum" sz="quarter" idx="10"/>
          </p:nvPr>
        </p:nvSpPr>
        <p:spPr/>
        <p:txBody>
          <a:bodyPr/>
          <a:lstStyle/>
          <a:p>
            <a:fld id="{19C2B86C-4743-7941-A48D-B250F9183B27}" type="slidenum">
              <a:rPr lang="en-US" smtClean="0"/>
              <a:pPr/>
              <a:t>9</a:t>
            </a:fld>
            <a:endParaRPr lang="en-US" dirty="0"/>
          </a:p>
        </p:txBody>
      </p:sp>
    </p:spTree>
    <p:extLst>
      <p:ext uri="{BB962C8B-B14F-4D97-AF65-F5344CB8AC3E}">
        <p14:creationId xmlns:p14="http://schemas.microsoft.com/office/powerpoint/2010/main" val="3962349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5/12/14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4108543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5/12/14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346875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5/12/14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576966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F546B-FED0-9B4E-B2AF-4362B8957485}" type="datetimeFigureOut">
              <a:rPr lang="en-US" smtClean="0"/>
              <a:pPr/>
              <a:t>5/12/14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1866729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8F546B-FED0-9B4E-B2AF-4362B8957485}" type="datetimeFigureOut">
              <a:rPr lang="en-US" smtClean="0"/>
              <a:pPr/>
              <a:t>5/12/14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1653027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8F546B-FED0-9B4E-B2AF-4362B8957485}" type="datetimeFigureOut">
              <a:rPr lang="en-US" smtClean="0"/>
              <a:pPr/>
              <a:t>5/12/14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919076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8F546B-FED0-9B4E-B2AF-4362B8957485}" type="datetimeFigureOut">
              <a:rPr lang="en-US" smtClean="0"/>
              <a:pPr/>
              <a:t>5/12/14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249573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8F546B-FED0-9B4E-B2AF-4362B8957485}" type="datetimeFigureOut">
              <a:rPr lang="en-US" smtClean="0"/>
              <a:pPr/>
              <a:t>5/12/14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2502856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8F546B-FED0-9B4E-B2AF-4362B8957485}" type="datetimeFigureOut">
              <a:rPr lang="en-US" smtClean="0"/>
              <a:pPr/>
              <a:t>5/12/14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2468304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8F546B-FED0-9B4E-B2AF-4362B8957485}" type="datetimeFigureOut">
              <a:rPr lang="en-US" smtClean="0"/>
              <a:pPr/>
              <a:t>5/12/14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3994082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8F546B-FED0-9B4E-B2AF-4362B8957485}" type="datetimeFigureOut">
              <a:rPr lang="en-US" smtClean="0"/>
              <a:pPr/>
              <a:t>5/12/14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20189330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F546B-FED0-9B4E-B2AF-4362B8957485}" type="datetimeFigureOut">
              <a:rPr lang="en-US" smtClean="0"/>
              <a:pPr/>
              <a:t>5/12/14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02961C-ABA0-8849-B401-933ADAD59BC4}" type="slidenum">
              <a:rPr lang="en-US" smtClean="0"/>
              <a:pPr/>
              <a:t>‹#›</a:t>
            </a:fld>
            <a:endParaRPr lang="en-US" dirty="0"/>
          </a:p>
        </p:txBody>
      </p:sp>
    </p:spTree>
    <p:extLst>
      <p:ext uri="{BB962C8B-B14F-4D97-AF65-F5344CB8AC3E}">
        <p14:creationId xmlns:p14="http://schemas.microsoft.com/office/powerpoint/2010/main" val="14543285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000" kern="1200">
          <a:solidFill>
            <a:schemeClr val="tx1"/>
          </a:solidFill>
          <a:latin typeface="Times"/>
          <a:ea typeface="+mj-ea"/>
          <a:cs typeface="Time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a:ea typeface="+mn-ea"/>
          <a:cs typeface="Times"/>
        </a:defRPr>
      </a:lvl1pPr>
      <a:lvl2pPr marL="742950" indent="-285750" algn="l" defTabSz="457200" rtl="0" eaLnBrk="1" latinLnBrk="0" hangingPunct="1">
        <a:spcBef>
          <a:spcPct val="20000"/>
        </a:spcBef>
        <a:buFont typeface="Wingdings" charset="2"/>
        <a:buChar char="§"/>
        <a:defRPr sz="2800" kern="1200">
          <a:solidFill>
            <a:schemeClr val="tx1"/>
          </a:solidFill>
          <a:latin typeface="Times"/>
          <a:ea typeface="+mn-ea"/>
          <a:cs typeface="Times"/>
        </a:defRPr>
      </a:lvl2pPr>
      <a:lvl3pPr marL="1143000" indent="-228600" algn="l" defTabSz="457200" rtl="0" eaLnBrk="1" latinLnBrk="0" hangingPunct="1">
        <a:spcBef>
          <a:spcPct val="20000"/>
        </a:spcBef>
        <a:buFont typeface="Arial"/>
        <a:buChar char="•"/>
        <a:defRPr sz="2400" kern="1200">
          <a:solidFill>
            <a:schemeClr val="tx1"/>
          </a:solidFill>
          <a:latin typeface="Times"/>
          <a:ea typeface="+mn-ea"/>
          <a:cs typeface="Times"/>
        </a:defRPr>
      </a:lvl3pPr>
      <a:lvl4pPr marL="1600200" indent="-228600" algn="l" defTabSz="457200" rtl="0" eaLnBrk="1" latinLnBrk="0" hangingPunct="1">
        <a:spcBef>
          <a:spcPct val="20000"/>
        </a:spcBef>
        <a:buFont typeface="Wingdings" charset="2"/>
        <a:buChar char="ü"/>
        <a:defRPr sz="2000" kern="1200">
          <a:solidFill>
            <a:schemeClr val="tx1"/>
          </a:solidFill>
          <a:latin typeface="Times"/>
          <a:ea typeface="+mn-ea"/>
          <a:cs typeface="Times"/>
        </a:defRPr>
      </a:lvl4pPr>
      <a:lvl5pPr marL="2057400" indent="-228600" algn="l" defTabSz="457200" rtl="0" eaLnBrk="1" latinLnBrk="0" hangingPunct="1">
        <a:spcBef>
          <a:spcPct val="20000"/>
        </a:spcBef>
        <a:buFont typeface="Arial"/>
        <a:buChar char="»"/>
        <a:defRPr sz="2000" kern="1200">
          <a:solidFill>
            <a:schemeClr val="tx1"/>
          </a:solidFill>
          <a:latin typeface="Times"/>
          <a:ea typeface="+mn-ea"/>
          <a:cs typeface="Time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package" Target="../embeddings/Microsoft_Excel_Sheet1.xlsx"/><Relationship Id="rId5"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chart" Target="../charts/char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chart" Target="../charts/char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hyperlink" Target="http://crl.acrl.org/content/early/2013/09/20/crl13-524.abstract?sid=6bdd5bb4-a0da-48ef-829f-10923ded4183" TargetMode="External"/><Relationship Id="rId4" Type="http://schemas.openxmlformats.org/officeDocument/2006/relationships/hyperlink" Target="http://crl.acrl.org/content/74/4"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chart" Target="../charts/char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chart" Target="../charts/char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chart" Target="../charts/char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etd.ohiolink.edu/view.cgi?acc_num=ohiou1273584209"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tif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chart" Target="../charts/char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chart" Target="../charts/char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1481"/>
            <a:ext cx="7772400" cy="2988969"/>
          </a:xfrm>
        </p:spPr>
        <p:txBody>
          <a:bodyPr>
            <a:normAutofit/>
          </a:bodyPr>
          <a:lstStyle/>
          <a:p>
            <a:r>
              <a:rPr lang="en-US" dirty="0" smtClean="0">
                <a:solidFill>
                  <a:srgbClr val="FF6600"/>
                </a:solidFill>
              </a:rPr>
              <a:t/>
            </a:r>
            <a:br>
              <a:rPr lang="en-US" dirty="0" smtClean="0">
                <a:solidFill>
                  <a:srgbClr val="FF6600"/>
                </a:solidFill>
              </a:rPr>
            </a:br>
            <a:r>
              <a:rPr lang="en-US" dirty="0">
                <a:solidFill>
                  <a:srgbClr val="FF6600"/>
                </a:solidFill>
              </a:rPr>
              <a:t/>
            </a:r>
            <a:br>
              <a:rPr lang="en-US" dirty="0">
                <a:solidFill>
                  <a:srgbClr val="FF6600"/>
                </a:solidFill>
              </a:rPr>
            </a:br>
            <a:r>
              <a:rPr lang="en-US" dirty="0" smtClean="0"/>
              <a:t>ETDs </a:t>
            </a:r>
            <a:r>
              <a:rPr lang="en-US" dirty="0"/>
              <a:t>and </a:t>
            </a:r>
            <a:r>
              <a:rPr lang="en-US" dirty="0" smtClean="0"/>
              <a:t>the Publishing Landscape</a:t>
            </a:r>
            <a:r>
              <a:rPr lang="en-US" dirty="0"/>
              <a:t> </a:t>
            </a:r>
          </a:p>
        </p:txBody>
      </p:sp>
      <p:sp>
        <p:nvSpPr>
          <p:cNvPr id="3" name="Subtitle 2"/>
          <p:cNvSpPr>
            <a:spLocks noGrp="1"/>
          </p:cNvSpPr>
          <p:nvPr>
            <p:ph type="subTitle" idx="1"/>
          </p:nvPr>
        </p:nvSpPr>
        <p:spPr>
          <a:xfrm>
            <a:off x="1070760" y="3886200"/>
            <a:ext cx="6988992" cy="1752600"/>
          </a:xfrm>
        </p:spPr>
        <p:txBody>
          <a:bodyPr>
            <a:normAutofit fontScale="77500" lnSpcReduction="20000"/>
          </a:bodyPr>
          <a:lstStyle/>
          <a:p>
            <a:r>
              <a:rPr lang="en-US" sz="3100" dirty="0" smtClean="0">
                <a:solidFill>
                  <a:schemeClr val="tx1"/>
                </a:solidFill>
              </a:rPr>
              <a:t>Gail McMillan</a:t>
            </a:r>
          </a:p>
          <a:p>
            <a:r>
              <a:rPr lang="en-US" sz="2600" dirty="0" smtClean="0"/>
              <a:t>Director, Digital Research and Scholarship Services</a:t>
            </a:r>
          </a:p>
          <a:p>
            <a:r>
              <a:rPr lang="en-US" sz="2600" dirty="0" smtClean="0"/>
              <a:t>Professor, University Libraries, Virginia Tech</a:t>
            </a:r>
          </a:p>
          <a:p>
            <a:endParaRPr lang="en-US" sz="2600" dirty="0"/>
          </a:p>
          <a:p>
            <a:r>
              <a:rPr lang="en-US" sz="3100" dirty="0" smtClean="0">
                <a:solidFill>
                  <a:srgbClr val="000000"/>
                </a:solidFill>
              </a:rPr>
              <a:t>UCSB, May 5, 2014</a:t>
            </a:r>
          </a:p>
        </p:txBody>
      </p:sp>
    </p:spTree>
    <p:extLst>
      <p:ext uri="{BB962C8B-B14F-4D97-AF65-F5344CB8AC3E}">
        <p14:creationId xmlns:p14="http://schemas.microsoft.com/office/powerpoint/2010/main" val="219509430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2011-2012 Publishers’ </a:t>
            </a:r>
            <a:r>
              <a:rPr lang="en-US" dirty="0" smtClean="0"/>
              <a:t>Surveys</a:t>
            </a:r>
            <a:br>
              <a:rPr lang="en-US" dirty="0" smtClean="0"/>
            </a:br>
            <a:r>
              <a:rPr lang="en-US" dirty="0" smtClean="0">
                <a:latin typeface="Times" charset="0"/>
                <a:ea typeface="Times" charset="0"/>
                <a:cs typeface="Times" charset="0"/>
              </a:rPr>
              <a:t>The </a:t>
            </a:r>
            <a:r>
              <a:rPr lang="en-US" dirty="0">
                <a:latin typeface="Times" charset="0"/>
                <a:ea typeface="Times" charset="0"/>
                <a:cs typeface="Times" charset="0"/>
              </a:rPr>
              <a:t>Primary Research Question</a:t>
            </a:r>
            <a:endParaRPr lang="en-US" dirty="0"/>
          </a:p>
        </p:txBody>
      </p:sp>
      <p:sp>
        <p:nvSpPr>
          <p:cNvPr id="3" name="Content Placeholder 2"/>
          <p:cNvSpPr>
            <a:spLocks noGrp="1"/>
          </p:cNvSpPr>
          <p:nvPr>
            <p:ph idx="1"/>
          </p:nvPr>
        </p:nvSpPr>
        <p:spPr/>
        <p:txBody>
          <a:bodyPr>
            <a:noAutofit/>
          </a:bodyPr>
          <a:lstStyle/>
          <a:p>
            <a:pPr marL="0" indent="0">
              <a:buNone/>
            </a:pPr>
            <a:r>
              <a:rPr lang="en-US" sz="2800" dirty="0"/>
              <a:t>Which of the following statements best reflects the editorial policy or practice governing your enterprise? </a:t>
            </a:r>
          </a:p>
          <a:p>
            <a:pPr marL="0" indent="0">
              <a:buNone/>
            </a:pPr>
            <a:r>
              <a:rPr lang="en-US" sz="2800" dirty="0" smtClean="0"/>
              <a:t>Manuscripts </a:t>
            </a:r>
            <a:r>
              <a:rPr lang="en-US" sz="2800" dirty="0"/>
              <a:t>that are revisions derived from openly accessible electronic theses and dissertations (ETDs) are</a:t>
            </a:r>
            <a:r>
              <a:rPr lang="en-US" sz="2800" dirty="0" smtClean="0"/>
              <a:t>…</a:t>
            </a:r>
          </a:p>
          <a:p>
            <a:pPr lvl="1">
              <a:spcBef>
                <a:spcPts val="0"/>
              </a:spcBef>
            </a:pPr>
            <a:r>
              <a:rPr lang="en-US" sz="2000" dirty="0" smtClean="0"/>
              <a:t>Always welcome for submission.	</a:t>
            </a:r>
            <a:r>
              <a:rPr lang="en-US" sz="2000" dirty="0"/>
              <a:t>
Considered on a case-by-case basis.	
Considered ONLY IF the contents and conclusions in the manuscript are substantially different from the ETD.	
Considered ONLY IF the ETD has access limited to the campus or institution where it was completed.	 	
Not considered under any circumstances.	
Other  (please elaborate) </a:t>
            </a:r>
          </a:p>
        </p:txBody>
      </p:sp>
    </p:spTree>
    <p:extLst>
      <p:ext uri="{BB962C8B-B14F-4D97-AF65-F5344CB8AC3E}">
        <p14:creationId xmlns:p14="http://schemas.microsoft.com/office/powerpoint/2010/main" val="156783053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35472"/>
          </a:xfrm>
        </p:spPr>
        <p:txBody>
          <a:bodyPr>
            <a:normAutofit fontScale="90000"/>
          </a:bodyPr>
          <a:lstStyle/>
          <a:p>
            <a:r>
              <a:rPr lang="en-US" dirty="0" smtClean="0"/>
              <a:t>2011 Social Sciences, Arts  and Humanities ETD Survey</a:t>
            </a:r>
            <a:endParaRPr lang="en-US" dirty="0"/>
          </a:p>
        </p:txBody>
      </p:sp>
      <p:sp>
        <p:nvSpPr>
          <p:cNvPr id="3" name="Content Placeholder 2"/>
          <p:cNvSpPr>
            <a:spLocks noGrp="1"/>
          </p:cNvSpPr>
          <p:nvPr>
            <p:ph idx="1"/>
          </p:nvPr>
        </p:nvSpPr>
        <p:spPr>
          <a:xfrm>
            <a:off x="457200" y="1780130"/>
            <a:ext cx="8229600" cy="4346033"/>
          </a:xfrm>
        </p:spPr>
        <p:txBody>
          <a:bodyPr/>
          <a:lstStyle/>
          <a:p>
            <a:r>
              <a:rPr lang="en-US" dirty="0" smtClean="0"/>
              <a:t>75 (12% of 615) social sciences </a:t>
            </a:r>
            <a:r>
              <a:rPr lang="en-US" dirty="0"/>
              <a:t>and arts and humanities </a:t>
            </a:r>
            <a:r>
              <a:rPr lang="en-US" dirty="0" smtClean="0"/>
              <a:t>journal editors</a:t>
            </a:r>
          </a:p>
          <a:p>
            <a:r>
              <a:rPr lang="en-US" dirty="0" smtClean="0"/>
              <a:t>53 (40% of 131) AAUP press directors</a:t>
            </a:r>
          </a:p>
          <a:p>
            <a:pPr lvl="1"/>
            <a:endParaRPr lang="en-US" dirty="0"/>
          </a:p>
          <a:p>
            <a:r>
              <a:rPr lang="en-US" dirty="0"/>
              <a:t>17% response rate (128/764</a:t>
            </a:r>
            <a:r>
              <a:rPr lang="en-US" dirty="0" smtClean="0"/>
              <a:t>)</a:t>
            </a:r>
            <a:endParaRPr lang="en-US" dirty="0"/>
          </a:p>
        </p:txBody>
      </p:sp>
    </p:spTree>
    <p:extLst>
      <p:ext uri="{BB962C8B-B14F-4D97-AF65-F5344CB8AC3E}">
        <p14:creationId xmlns:p14="http://schemas.microsoft.com/office/powerpoint/2010/main" val="122832342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007" y="274638"/>
            <a:ext cx="8650236" cy="1794992"/>
          </a:xfrm>
        </p:spPr>
        <p:txBody>
          <a:bodyPr>
            <a:normAutofit/>
          </a:bodyPr>
          <a:lstStyle/>
          <a:p>
            <a:r>
              <a:rPr lang="en-US" sz="2400" dirty="0" smtClean="0"/>
              <a:t>SoSci/Arts/Hum publishers’ responses to “Manuscripts which are revisions derived from openly accessible ETDs are...”</a:t>
            </a:r>
            <a:endParaRPr lang="en-US" sz="2400" dirty="0"/>
          </a:p>
        </p:txBody>
      </p:sp>
      <p:sp>
        <p:nvSpPr>
          <p:cNvPr id="3" name="Content Placeholder 2"/>
          <p:cNvSpPr>
            <a:spLocks noGrp="1"/>
          </p:cNvSpPr>
          <p:nvPr>
            <p:ph idx="1"/>
          </p:nvPr>
        </p:nvSpPr>
        <p:spPr>
          <a:xfrm>
            <a:off x="457200" y="2248370"/>
            <a:ext cx="8229600" cy="3877793"/>
          </a:xfrm>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367933243"/>
              </p:ext>
            </p:extLst>
          </p:nvPr>
        </p:nvGraphicFramePr>
        <p:xfrm>
          <a:off x="631062" y="1775410"/>
          <a:ext cx="8055738" cy="5082590"/>
        </p:xfrm>
        <a:graphic>
          <a:graphicData uri="http://schemas.openxmlformats.org/presentationml/2006/ole">
            <mc:AlternateContent xmlns:mc="http://schemas.openxmlformats.org/markup-compatibility/2006">
              <mc:Choice xmlns:v="urn:schemas-microsoft-com:vml" Requires="v">
                <p:oleObj spid="_x0000_s2102" name="Worksheet" r:id="rId4" imgW="6159273" imgH="3886057" progId="Excel.Sheet.12">
                  <p:embed/>
                </p:oleObj>
              </mc:Choice>
              <mc:Fallback>
                <p:oleObj name="Worksheet" r:id="rId4" imgW="6159273" imgH="3886057" progId="Excel.Sheet.12">
                  <p:embed/>
                  <p:pic>
                    <p:nvPicPr>
                      <p:cNvPr id="0"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062" y="1775410"/>
                        <a:ext cx="8055738" cy="50825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46456882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8"/>
          <p:cNvSpPr>
            <a:spLocks noGrp="1"/>
          </p:cNvSpPr>
          <p:nvPr>
            <p:ph type="title"/>
          </p:nvPr>
        </p:nvSpPr>
        <p:spPr/>
        <p:txBody>
          <a:bodyPr>
            <a:noAutofit/>
          </a:bodyPr>
          <a:lstStyle/>
          <a:p>
            <a:pPr eaLnBrk="1" fontAlgn="auto" hangingPunct="1">
              <a:spcAft>
                <a:spcPts val="0"/>
              </a:spcAft>
              <a:defRPr/>
            </a:pPr>
            <a:r>
              <a:rPr lang="en-US" sz="3600" b="0" dirty="0" smtClean="0">
                <a:solidFill>
                  <a:schemeClr val="bg1"/>
                </a:solidFill>
                <a:latin typeface="Times" charset="0"/>
                <a:ea typeface="Times" charset="0"/>
                <a:cs typeface="Times" charset="0"/>
              </a:rPr>
              <a:t>sible ETDs are… </a:t>
            </a:r>
          </a:p>
        </p:txBody>
      </p:sp>
      <p:sp>
        <p:nvSpPr>
          <p:cNvPr id="2" name="Rectangle 1"/>
          <p:cNvSpPr/>
          <p:nvPr/>
        </p:nvSpPr>
        <p:spPr>
          <a:xfrm>
            <a:off x="550015" y="347144"/>
            <a:ext cx="8260226" cy="830997"/>
          </a:xfrm>
          <a:prstGeom prst="rect">
            <a:avLst/>
          </a:prstGeom>
        </p:spPr>
        <p:txBody>
          <a:bodyPr wrap="square">
            <a:spAutoFit/>
          </a:bodyPr>
          <a:lstStyle/>
          <a:p>
            <a:r>
              <a:rPr lang="en-US" sz="2400" dirty="0" smtClean="0">
                <a:latin typeface="Times"/>
                <a:cs typeface="Times"/>
              </a:rPr>
              <a:t>SoSci/Arts/Hum Journal and Press Responses: </a:t>
            </a:r>
            <a:r>
              <a:rPr lang="en-US" sz="2400" dirty="0">
                <a:latin typeface="Times"/>
                <a:cs typeface="Times"/>
              </a:rPr>
              <a:t>“Manuscripts which are revisions derived from openly accessible ETDs are...”</a:t>
            </a:r>
          </a:p>
        </p:txBody>
      </p:sp>
      <p:graphicFrame>
        <p:nvGraphicFramePr>
          <p:cNvPr id="6" name="Chart 5"/>
          <p:cNvGraphicFramePr/>
          <p:nvPr>
            <p:extLst>
              <p:ext uri="{D42A27DB-BD31-4B8C-83A1-F6EECF244321}">
                <p14:modId xmlns:p14="http://schemas.microsoft.com/office/powerpoint/2010/main" val="3457775311"/>
              </p:ext>
            </p:extLst>
          </p:nvPr>
        </p:nvGraphicFramePr>
        <p:xfrm>
          <a:off x="457201" y="1490109"/>
          <a:ext cx="8143034" cy="48203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1081499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ontent Placeholder 3"/>
          <p:cNvSpPr>
            <a:spLocks noGrp="1"/>
          </p:cNvSpPr>
          <p:nvPr>
            <p:ph idx="1"/>
          </p:nvPr>
        </p:nvSpPr>
        <p:spPr>
          <a:xfrm>
            <a:off x="635000" y="1417638"/>
            <a:ext cx="7874000" cy="4922824"/>
          </a:xfrm>
        </p:spPr>
        <p:txBody>
          <a:bodyPr>
            <a:normAutofit fontScale="62500" lnSpcReduction="20000"/>
          </a:bodyPr>
          <a:lstStyle/>
          <a:p>
            <a:pPr marL="114300" indent="-4763">
              <a:buSzPct val="100000"/>
              <a:buNone/>
            </a:pPr>
            <a:r>
              <a:rPr lang="en-US" altLang="ja-JP" dirty="0">
                <a:latin typeface="Times" charset="0"/>
                <a:ea typeface="ＭＳ Ｐゴシック" charset="0"/>
                <a:cs typeface="Times" charset="0"/>
              </a:rPr>
              <a:t>“We normally consider theses or dissertations for publication only if the author is willing to revise them for a broader audience; this is our practice regardless of the availability of an ETD.”</a:t>
            </a:r>
          </a:p>
          <a:p>
            <a:pPr marL="114300" indent="-4763">
              <a:buSzPct val="100000"/>
              <a:buNone/>
            </a:pPr>
            <a:endParaRPr lang="en-US" altLang="ja-JP" dirty="0" smtClean="0">
              <a:ea typeface="ＭＳ Ｐゴシック" charset="0"/>
            </a:endParaRPr>
          </a:p>
          <a:p>
            <a:pPr marL="114300" indent="-4763">
              <a:buSzPct val="100000"/>
              <a:buNone/>
            </a:pPr>
            <a:r>
              <a:rPr lang="ja-JP" altLang="en-US" dirty="0" smtClean="0">
                <a:ea typeface="ＭＳ Ｐゴシック" charset="0"/>
              </a:rPr>
              <a:t>“</a:t>
            </a:r>
            <a:r>
              <a:rPr lang="en-US" altLang="ja-JP" dirty="0">
                <a:ea typeface="ＭＳ Ｐゴシック" charset="0"/>
              </a:rPr>
              <a:t>All essays go through extensive review and revision process, so even if the starting point is out there, the final product is not.</a:t>
            </a:r>
            <a:r>
              <a:rPr lang="ja-JP" altLang="en-US" dirty="0">
                <a:ea typeface="ＭＳ Ｐゴシック" charset="0"/>
              </a:rPr>
              <a:t>”</a:t>
            </a:r>
            <a:endParaRPr lang="en-US" altLang="ja-JP" dirty="0">
              <a:ea typeface="ＭＳ Ｐゴシック" charset="0"/>
            </a:endParaRPr>
          </a:p>
          <a:p>
            <a:pPr marL="114300" indent="-4763">
              <a:buSzPct val="100000"/>
              <a:buNone/>
            </a:pPr>
            <a:endParaRPr lang="en-US" altLang="ja-JP" dirty="0" smtClean="0">
              <a:latin typeface="Times" charset="0"/>
              <a:ea typeface="ＭＳ Ｐゴシック" charset="0"/>
              <a:cs typeface="Times" charset="0"/>
            </a:endParaRPr>
          </a:p>
          <a:p>
            <a:pPr marL="114300" indent="-4763">
              <a:buSzPct val="100000"/>
              <a:buNone/>
            </a:pPr>
            <a:r>
              <a:rPr lang="ja-JP" altLang="en-US" dirty="0">
                <a:ea typeface="ＭＳ Ｐゴシック" charset="0"/>
              </a:rPr>
              <a:t>“</a:t>
            </a:r>
            <a:r>
              <a:rPr lang="en-US" altLang="ja-JP" dirty="0">
                <a:ea typeface="ＭＳ Ｐゴシック" charset="0"/>
              </a:rPr>
              <a:t>A chapter of a thesis or dissertation will virtually never be suitable as an article in my journal. Authors will often have to contextualize their discussion and explain the implications of their conclusions. And authors will often find that, after completing a dissertation, they are able to refine the argumentation a bit as well.</a:t>
            </a:r>
            <a:r>
              <a:rPr lang="ja-JP" altLang="en-US" dirty="0">
                <a:ea typeface="ＭＳ Ｐゴシック" charset="0"/>
              </a:rPr>
              <a:t>”</a:t>
            </a:r>
            <a:endParaRPr lang="en-US" altLang="ja-JP" dirty="0">
              <a:ea typeface="ＭＳ Ｐゴシック" charset="0"/>
            </a:endParaRPr>
          </a:p>
          <a:p>
            <a:pPr marL="114300" indent="-4763" eaLnBrk="1" hangingPunct="1">
              <a:buSzPct val="100000"/>
              <a:buFont typeface="Wingdings 3" charset="0"/>
              <a:buNone/>
            </a:pPr>
            <a:endParaRPr lang="en-US" dirty="0">
              <a:latin typeface="Times" charset="0"/>
              <a:ea typeface="ＭＳ Ｐゴシック" charset="0"/>
              <a:cs typeface="Times" charset="0"/>
            </a:endParaRPr>
          </a:p>
          <a:p>
            <a:pPr marL="114300" indent="-4763">
              <a:buSzPct val="100000"/>
              <a:buNone/>
            </a:pPr>
            <a:r>
              <a:rPr lang="en-US" altLang="ja-JP" dirty="0" smtClean="0">
                <a:latin typeface="Times" charset="0"/>
                <a:ea typeface="ＭＳ Ｐゴシック" charset="0"/>
                <a:cs typeface="Times" charset="0"/>
              </a:rPr>
              <a:t>“The </a:t>
            </a:r>
            <a:r>
              <a:rPr lang="en-US" altLang="ja-JP" dirty="0">
                <a:latin typeface="Times" charset="0"/>
                <a:ea typeface="ＭＳ Ｐゴシック" charset="0"/>
                <a:cs typeface="Times" charset="0"/>
              </a:rPr>
              <a:t>editorial review and publication process entails substantial refinement and revision of works that originate as part of doctoral work and thus we do not consider raw dissertations as competing with the works eventually published under our imprint.</a:t>
            </a:r>
            <a:r>
              <a:rPr lang="ja-JP" altLang="en-US" dirty="0" smtClean="0">
                <a:latin typeface="Times" charset="0"/>
                <a:ea typeface="ＭＳ Ｐゴシック" charset="0"/>
                <a:cs typeface="Times" charset="0"/>
              </a:rPr>
              <a:t>”</a:t>
            </a:r>
            <a:endParaRPr lang="en-US" altLang="ja-JP" dirty="0" smtClean="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eaLnBrk="1" hangingPunct="1">
              <a:buSzPct val="100000"/>
              <a:buFont typeface="Wingdings 3" charset="0"/>
              <a:buNone/>
            </a:pPr>
            <a:endParaRPr lang="en-US" altLang="ja-JP" dirty="0" smtClean="0">
              <a:latin typeface="Times" charset="0"/>
              <a:ea typeface="ＭＳ Ｐゴシック" charset="0"/>
              <a:cs typeface="Times" charset="0"/>
            </a:endParaRPr>
          </a:p>
        </p:txBody>
      </p:sp>
      <p:sp>
        <p:nvSpPr>
          <p:cNvPr id="2" name="Title 8"/>
          <p:cNvSpPr>
            <a:spLocks noGrp="1"/>
          </p:cNvSpPr>
          <p:nvPr>
            <p:ph type="title"/>
          </p:nvPr>
        </p:nvSpPr>
        <p:spPr>
          <a:xfrm>
            <a:off x="457200" y="274638"/>
            <a:ext cx="8343041" cy="1143000"/>
          </a:xfrm>
        </p:spPr>
        <p:txBody>
          <a:bodyPr>
            <a:noAutofit/>
          </a:bodyPr>
          <a:lstStyle/>
          <a:p>
            <a:pPr>
              <a:defRPr/>
            </a:pPr>
            <a:r>
              <a:rPr lang="en-US" sz="3200" dirty="0">
                <a:latin typeface="Times" charset="0"/>
                <a:ea typeface="Times" charset="0"/>
                <a:cs typeface="Times" charset="0"/>
              </a:rPr>
              <a:t>Comments: Social Sciences/Humanities Survey</a:t>
            </a:r>
            <a:endParaRPr lang="en-US" sz="3200" b="0" dirty="0" smtClean="0">
              <a:cs typeface="+mj-cs"/>
            </a:endParaRPr>
          </a:p>
        </p:txBody>
      </p:sp>
    </p:spTree>
    <p:extLst>
      <p:ext uri="{BB962C8B-B14F-4D97-AF65-F5344CB8AC3E}">
        <p14:creationId xmlns:p14="http://schemas.microsoft.com/office/powerpoint/2010/main" val="146537731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Content Placeholder 2"/>
          <p:cNvSpPr>
            <a:spLocks noGrp="1"/>
          </p:cNvSpPr>
          <p:nvPr>
            <p:ph idx="1"/>
          </p:nvPr>
        </p:nvSpPr>
        <p:spPr>
          <a:xfrm>
            <a:off x="457200" y="1574800"/>
            <a:ext cx="8229600" cy="4889500"/>
          </a:xfrm>
        </p:spPr>
        <p:txBody>
          <a:bodyPr>
            <a:normAutofit fontScale="70000" lnSpcReduction="20000"/>
          </a:bodyPr>
          <a:lstStyle/>
          <a:p>
            <a:pPr marL="114300" indent="-4763">
              <a:buSzPct val="100000"/>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We do not consider the dissertation to be the equivalent of a book. It is student work; a book is professional work.</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a:buSzPct val="100000"/>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Dissertations have never counted as publications… A pdf of an unpublished work is still an unpublished work.</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a:buNone/>
            </a:pPr>
            <a:endParaRPr lang="en-US" altLang="ja-JP" sz="3400" dirty="0" smtClean="0">
              <a:ea typeface="ＭＳ Ｐゴシック" charset="0"/>
            </a:endParaRPr>
          </a:p>
          <a:p>
            <a:pPr marL="114300" indent="-4763">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Prior availability through an IR is not usually the deciding factor. We are more interested in the quality of the work, how well it fits with our list, and whether it deserves wider dissemination and promotion.</a:t>
            </a:r>
            <a:r>
              <a:rPr lang="ja-JP" altLang="en-US" dirty="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a:buNone/>
            </a:pPr>
            <a:endParaRPr lang="en-US" altLang="ja-JP" sz="3400" dirty="0" smtClean="0">
              <a:ea typeface="ＭＳ Ｐゴシック" charset="0"/>
            </a:endParaRPr>
          </a:p>
          <a:p>
            <a:pPr marL="114300" indent="-4763">
              <a:buNone/>
            </a:pPr>
            <a:r>
              <a:rPr lang="ja-JP" altLang="en-US" sz="3400" dirty="0" smtClean="0">
                <a:ea typeface="ＭＳ Ｐゴシック" charset="0"/>
              </a:rPr>
              <a:t>“</a:t>
            </a:r>
            <a:r>
              <a:rPr lang="en-US" altLang="ja-JP" sz="3400" dirty="0">
                <a:ea typeface="ＭＳ Ｐゴシック" charset="0"/>
              </a:rPr>
              <a:t>The American Psychological Association, which publishes over 40 journals across psychology, has an official policy that theses/dissertations, even if archived at a university site, are not counted as prior publication.</a:t>
            </a:r>
            <a:r>
              <a:rPr lang="ja-JP" altLang="en-US" sz="3400" dirty="0">
                <a:ea typeface="ＭＳ Ｐゴシック" charset="0"/>
              </a:rPr>
              <a:t>”</a:t>
            </a:r>
            <a:endParaRPr lang="en-US" sz="3400" dirty="0">
              <a:ea typeface="ＭＳ Ｐゴシック" charset="0"/>
            </a:endParaRPr>
          </a:p>
          <a:p>
            <a:pPr marL="114300" indent="-4763" eaLnBrk="1" hangingPunct="1">
              <a:buFont typeface="Arial" charset="0"/>
              <a:buNone/>
            </a:pPr>
            <a:endParaRPr lang="en-US" altLang="ja-JP" sz="3400" dirty="0" smtClean="0">
              <a:ea typeface="ＭＳ Ｐゴシック" charset="0"/>
            </a:endParaRPr>
          </a:p>
          <a:p>
            <a:pPr marL="114300" indent="-4763">
              <a:buFont typeface="Wingdings 3" charset="0"/>
              <a:buNone/>
            </a:pPr>
            <a:endParaRPr lang="en-US" dirty="0">
              <a:latin typeface="Lucida Sans Unicode" charset="0"/>
              <a:ea typeface="ＭＳ Ｐゴシック" charset="0"/>
              <a:cs typeface="ＭＳ Ｐゴシック" charset="0"/>
            </a:endParaRPr>
          </a:p>
        </p:txBody>
      </p:sp>
      <p:sp>
        <p:nvSpPr>
          <p:cNvPr id="5" name="Title 4"/>
          <p:cNvSpPr>
            <a:spLocks noGrp="1"/>
          </p:cNvSpPr>
          <p:nvPr>
            <p:ph type="title"/>
          </p:nvPr>
        </p:nvSpPr>
        <p:spPr>
          <a:xfrm>
            <a:off x="457200" y="274638"/>
            <a:ext cx="8407400" cy="1143000"/>
          </a:xfrm>
        </p:spPr>
        <p:txBody>
          <a:bodyPr>
            <a:normAutofit/>
          </a:bodyPr>
          <a:lstStyle/>
          <a:p>
            <a:pPr>
              <a:defRPr/>
            </a:pPr>
            <a:r>
              <a:rPr lang="en-US" sz="3200" dirty="0" smtClean="0">
                <a:latin typeface="Times" charset="0"/>
                <a:ea typeface="Times" charset="0"/>
                <a:cs typeface="Times" charset="0"/>
              </a:rPr>
              <a:t>Comments: Social </a:t>
            </a:r>
            <a:r>
              <a:rPr lang="en-US" sz="3200" dirty="0">
                <a:latin typeface="Times" charset="0"/>
                <a:ea typeface="Times" charset="0"/>
                <a:cs typeface="Times" charset="0"/>
              </a:rPr>
              <a:t>Sciences/Humanities </a:t>
            </a:r>
            <a:r>
              <a:rPr lang="en-US" sz="3200" dirty="0" smtClean="0">
                <a:latin typeface="Times" charset="0"/>
                <a:ea typeface="Times" charset="0"/>
                <a:cs typeface="Times" charset="0"/>
              </a:rPr>
              <a:t>Survey</a:t>
            </a:r>
            <a:endParaRPr lang="en-US" sz="3200" dirty="0"/>
          </a:p>
        </p:txBody>
      </p:sp>
    </p:spTree>
    <p:extLst>
      <p:ext uri="{BB962C8B-B14F-4D97-AF65-F5344CB8AC3E}">
        <p14:creationId xmlns:p14="http://schemas.microsoft.com/office/powerpoint/2010/main" val="18507598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Content Placeholder 2"/>
          <p:cNvSpPr>
            <a:spLocks noGrp="1"/>
          </p:cNvSpPr>
          <p:nvPr>
            <p:ph idx="1"/>
          </p:nvPr>
        </p:nvSpPr>
        <p:spPr/>
        <p:txBody>
          <a:bodyPr/>
          <a:lstStyle/>
          <a:p>
            <a:pPr eaLnBrk="1" hangingPunct="1"/>
            <a:r>
              <a:rPr lang="en-US" sz="3000" dirty="0">
                <a:latin typeface="Times" charset="0"/>
                <a:ea typeface="ＭＳ Ｐゴシック" charset="0"/>
                <a:cs typeface="Times" charset="0"/>
              </a:rPr>
              <a:t>ETDs make author anonymity difficult.</a:t>
            </a:r>
          </a:p>
          <a:p>
            <a:pPr lvl="1" eaLnBrk="1" hangingPunct="1">
              <a:buFont typeface="Arial" charset="0"/>
              <a:buNone/>
            </a:pPr>
            <a:r>
              <a:rPr lang="en-US" sz="2600" dirty="0">
                <a:latin typeface="Times" charset="0"/>
                <a:ea typeface="ＭＳ Ｐゴシック" charset="0"/>
                <a:cs typeface="Times" charset="0"/>
              </a:rPr>
              <a:t>   </a:t>
            </a:r>
            <a:r>
              <a:rPr lang="ja-JP" altLang="en-US" sz="2600" dirty="0">
                <a:latin typeface="Times" charset="0"/>
                <a:ea typeface="ＭＳ Ｐゴシック" charset="0"/>
                <a:cs typeface="Times" charset="0"/>
              </a:rPr>
              <a:t>“</a:t>
            </a:r>
            <a:r>
              <a:rPr lang="en-US" altLang="ja-JP" sz="2600" dirty="0">
                <a:latin typeface="Times" charset="0"/>
                <a:ea typeface="ＭＳ Ｐゴシック" charset="0"/>
                <a:cs typeface="Times" charset="0"/>
              </a:rPr>
              <a:t>Easy to determine who the author is and thus undermines the strength and reliability of peer review. This could, ultimately, disadvantage young scholars.</a:t>
            </a:r>
            <a:r>
              <a:rPr lang="ja-JP" altLang="en-US" sz="2600" dirty="0">
                <a:latin typeface="Times" charset="0"/>
                <a:ea typeface="ＭＳ Ｐゴシック" charset="0"/>
                <a:cs typeface="Times" charset="0"/>
              </a:rPr>
              <a:t>”</a:t>
            </a:r>
            <a:endParaRPr lang="en-US" altLang="ja-JP" sz="2600" dirty="0">
              <a:latin typeface="Times" charset="0"/>
              <a:ea typeface="ＭＳ Ｐゴシック" charset="0"/>
              <a:cs typeface="Times" charset="0"/>
            </a:endParaRPr>
          </a:p>
          <a:p>
            <a:pPr eaLnBrk="1" hangingPunct="1"/>
            <a:r>
              <a:rPr lang="ja-JP" altLang="en-US" sz="3000" dirty="0">
                <a:latin typeface="Times" charset="0"/>
                <a:ea typeface="ＭＳ Ｐゴシック" charset="0"/>
                <a:cs typeface="Times" charset="0"/>
              </a:rPr>
              <a:t>“</a:t>
            </a:r>
            <a:r>
              <a:rPr lang="en-US" altLang="ja-JP" sz="3000" dirty="0">
                <a:latin typeface="Times" charset="0"/>
                <a:ea typeface="ＭＳ Ｐゴシック" charset="0"/>
                <a:cs typeface="Times" charset="0"/>
              </a:rPr>
              <a:t>I never thought about it until just now</a:t>
            </a:r>
            <a:r>
              <a:rPr lang="ja-JP" altLang="en-US" sz="3000" dirty="0">
                <a:latin typeface="Times" charset="0"/>
                <a:ea typeface="ＭＳ Ｐゴシック" charset="0"/>
                <a:cs typeface="Times" charset="0"/>
              </a:rPr>
              <a:t>”</a:t>
            </a:r>
            <a:r>
              <a:rPr lang="en-US" altLang="ja-JP" sz="3000" dirty="0">
                <a:latin typeface="Times" charset="0"/>
                <a:ea typeface="ＭＳ Ｐゴシック" charset="0"/>
                <a:cs typeface="Times" charset="0"/>
              </a:rPr>
              <a:t>…</a:t>
            </a:r>
          </a:p>
          <a:p>
            <a:pPr eaLnBrk="1" hangingPunct="1"/>
            <a:r>
              <a:rPr lang="ja-JP" altLang="en-US" sz="3000" dirty="0">
                <a:latin typeface="Times" charset="0"/>
                <a:ea typeface="ＭＳ Ｐゴシック" charset="0"/>
                <a:cs typeface="Times" charset="0"/>
              </a:rPr>
              <a:t>“</a:t>
            </a:r>
            <a:r>
              <a:rPr lang="en-US" altLang="ja-JP" sz="3000" dirty="0">
                <a:latin typeface="Times" charset="0"/>
                <a:ea typeface="ＭＳ Ｐゴシック" charset="0"/>
                <a:cs typeface="Times" charset="0"/>
              </a:rPr>
              <a:t>We ask authors to stop distribution of their ETD when we agree to publish their REVISED material.</a:t>
            </a:r>
            <a:r>
              <a:rPr lang="ja-JP" altLang="en-US" sz="3000" dirty="0">
                <a:latin typeface="Times" charset="0"/>
                <a:ea typeface="ＭＳ Ｐゴシック" charset="0"/>
                <a:cs typeface="Times" charset="0"/>
              </a:rPr>
              <a:t>”</a:t>
            </a:r>
            <a:endParaRPr lang="en-US" altLang="ja-JP" sz="3000" dirty="0">
              <a:latin typeface="Times" charset="0"/>
              <a:ea typeface="ＭＳ Ｐゴシック" charset="0"/>
              <a:cs typeface="Times" charset="0"/>
            </a:endParaRPr>
          </a:p>
          <a:p>
            <a:pPr eaLnBrk="1" hangingPunct="1"/>
            <a:r>
              <a:rPr lang="en-US" sz="3000" dirty="0">
                <a:latin typeface="Times" charset="0"/>
                <a:ea typeface="ＭＳ Ｐゴシック" charset="0"/>
                <a:cs typeface="Times" charset="0"/>
              </a:rPr>
              <a:t>ETDs include already published articles.</a:t>
            </a:r>
          </a:p>
        </p:txBody>
      </p:sp>
      <p:sp>
        <p:nvSpPr>
          <p:cNvPr id="2" name="Title 1"/>
          <p:cNvSpPr>
            <a:spLocks noGrp="1"/>
          </p:cNvSpPr>
          <p:nvPr>
            <p:ph type="title"/>
          </p:nvPr>
        </p:nvSpPr>
        <p:spPr/>
        <p:txBody>
          <a:bodyPr/>
          <a:lstStyle/>
          <a:p>
            <a:pPr eaLnBrk="1" fontAlgn="auto" hangingPunct="1">
              <a:spcAft>
                <a:spcPts val="0"/>
              </a:spcAft>
              <a:defRPr/>
            </a:pPr>
            <a:r>
              <a:rPr lang="en-US" sz="4000" b="0" dirty="0" smtClean="0">
                <a:latin typeface="Times" charset="0"/>
                <a:ea typeface="Times" charset="0"/>
                <a:cs typeface="Times" charset="0"/>
              </a:rPr>
              <a:t>New Concerns about ETDs</a:t>
            </a:r>
          </a:p>
        </p:txBody>
      </p:sp>
    </p:spTree>
    <p:extLst>
      <p:ext uri="{BB962C8B-B14F-4D97-AF65-F5344CB8AC3E}">
        <p14:creationId xmlns:p14="http://schemas.microsoft.com/office/powerpoint/2010/main" val="107928308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0009" y="274638"/>
            <a:ext cx="8560234" cy="1143000"/>
          </a:xfrm>
        </p:spPr>
        <p:txBody>
          <a:bodyPr>
            <a:normAutofit fontScale="90000"/>
          </a:bodyPr>
          <a:lstStyle/>
          <a:p>
            <a:r>
              <a:rPr lang="en-US" dirty="0"/>
              <a:t>2012 Science Journal Editors’ </a:t>
            </a:r>
            <a:r>
              <a:rPr lang="en-US" dirty="0" smtClean="0"/>
              <a:t>ETD Survey</a:t>
            </a:r>
            <a:endParaRPr lang="en-US" dirty="0"/>
          </a:p>
        </p:txBody>
      </p:sp>
      <p:sp>
        <p:nvSpPr>
          <p:cNvPr id="3" name="Content Placeholder 2"/>
          <p:cNvSpPr>
            <a:spLocks noGrp="1"/>
          </p:cNvSpPr>
          <p:nvPr>
            <p:ph idx="1"/>
          </p:nvPr>
        </p:nvSpPr>
        <p:spPr/>
        <p:txBody>
          <a:bodyPr/>
          <a:lstStyle/>
          <a:p>
            <a:r>
              <a:rPr lang="en-US" dirty="0" smtClean="0"/>
              <a:t>27.9% response rate</a:t>
            </a:r>
          </a:p>
          <a:p>
            <a:pPr lvl="1"/>
            <a:r>
              <a:rPr lang="en-US" dirty="0" smtClean="0"/>
              <a:t>53 original SurveyMonkey respondents</a:t>
            </a:r>
          </a:p>
          <a:p>
            <a:pPr lvl="1"/>
            <a:r>
              <a:rPr lang="en-US" dirty="0" smtClean="0"/>
              <a:t>28 non-respondents phone interviews</a:t>
            </a:r>
          </a:p>
          <a:p>
            <a:endParaRPr lang="en-US" dirty="0"/>
          </a:p>
          <a:p>
            <a:r>
              <a:rPr lang="en-US" dirty="0" smtClean="0"/>
              <a:t>17% response rate for 2011 SoSci/Hum survey</a:t>
            </a:r>
          </a:p>
          <a:p>
            <a:pPr lvl="1"/>
            <a:r>
              <a:rPr lang="en-US" dirty="0" smtClean="0"/>
              <a:t>1 follow-up email</a:t>
            </a:r>
            <a:endParaRPr lang="en-US" dirty="0"/>
          </a:p>
        </p:txBody>
      </p:sp>
    </p:spTree>
    <p:extLst>
      <p:ext uri="{BB962C8B-B14F-4D97-AF65-F5344CB8AC3E}">
        <p14:creationId xmlns:p14="http://schemas.microsoft.com/office/powerpoint/2010/main" val="368452670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0004" y="274638"/>
            <a:ext cx="9043996" cy="1143000"/>
          </a:xfrm>
        </p:spPr>
        <p:txBody>
          <a:bodyPr>
            <a:noAutofit/>
          </a:bodyPr>
          <a:lstStyle/>
          <a:p>
            <a:pPr>
              <a:defRPr/>
            </a:pPr>
            <a:r>
              <a:rPr lang="en-US" sz="3200" b="0" dirty="0" smtClean="0">
                <a:solidFill>
                  <a:srgbClr val="000000"/>
                </a:solidFill>
                <a:ea typeface="Lucida Grande"/>
              </a:rPr>
              <a:t>Science editors reported that manuscripts which are revisions derived from openly accessible ETDs are… </a:t>
            </a:r>
            <a:endParaRPr lang="en-US" sz="3200" dirty="0"/>
          </a:p>
        </p:txBody>
      </p:sp>
      <p:graphicFrame>
        <p:nvGraphicFramePr>
          <p:cNvPr id="4" name="Chart 3"/>
          <p:cNvGraphicFramePr/>
          <p:nvPr>
            <p:extLst>
              <p:ext uri="{D42A27DB-BD31-4B8C-83A1-F6EECF244321}">
                <p14:modId xmlns:p14="http://schemas.microsoft.com/office/powerpoint/2010/main" val="3923930310"/>
              </p:ext>
            </p:extLst>
          </p:nvPr>
        </p:nvGraphicFramePr>
        <p:xfrm>
          <a:off x="1300036" y="1711457"/>
          <a:ext cx="6740184" cy="48590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8550940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ontent Placeholder 1"/>
          <p:cNvSpPr>
            <a:spLocks noGrp="1"/>
          </p:cNvSpPr>
          <p:nvPr>
            <p:ph idx="1"/>
          </p:nvPr>
        </p:nvSpPr>
        <p:spPr>
          <a:xfrm>
            <a:off x="546100" y="1397000"/>
            <a:ext cx="8140700" cy="4729163"/>
          </a:xfrm>
        </p:spPr>
        <p:txBody>
          <a:bodyPr>
            <a:noAutofit/>
          </a:bodyPr>
          <a:lstStyle/>
          <a:p>
            <a:pPr marL="0" indent="0">
              <a:buNone/>
            </a:pPr>
            <a:r>
              <a:rPr lang="ja-JP" altLang="en-US" sz="2200" dirty="0">
                <a:latin typeface="Times" charset="0"/>
                <a:ea typeface="ＭＳ Ｐゴシック" charset="0"/>
              </a:rPr>
              <a:t>“</a:t>
            </a:r>
            <a:r>
              <a:rPr lang="en-US" sz="2200" dirty="0">
                <a:latin typeface="Times" charset="0"/>
                <a:ea typeface="ＭＳ Ｐゴシック" charset="0"/>
              </a:rPr>
              <a:t>A peer-reviewed publication that comes out of a dissertation or thesis should not only be encouraged but is crucially important for the scholar's development and advancement of scientific knowledge.</a:t>
            </a:r>
            <a:r>
              <a:rPr lang="ja-JP" altLang="en-US" sz="2200" dirty="0">
                <a:latin typeface="Times" charset="0"/>
                <a:ea typeface="ＭＳ Ｐゴシック" charset="0"/>
              </a:rPr>
              <a:t>”</a:t>
            </a:r>
            <a:r>
              <a:rPr lang="en-US" sz="2200" dirty="0">
                <a:latin typeface="Times" charset="0"/>
                <a:ea typeface="ＭＳ Ｐゴシック" charset="0"/>
              </a:rPr>
              <a:t> </a:t>
            </a:r>
            <a:endParaRPr lang="en-US" sz="2200" dirty="0" smtClean="0">
              <a:latin typeface="Times" charset="0"/>
              <a:ea typeface="ＭＳ Ｐゴシック" charset="0"/>
            </a:endParaRPr>
          </a:p>
          <a:p>
            <a:pPr marL="0" indent="0">
              <a:buNone/>
            </a:pPr>
            <a:endParaRPr lang="en-US" sz="2200" dirty="0" smtClean="0">
              <a:latin typeface="Times" charset="0"/>
              <a:ea typeface="ＭＳ Ｐゴシック" charset="0"/>
            </a:endParaRPr>
          </a:p>
          <a:p>
            <a:pPr marL="0" indent="0">
              <a:buNone/>
            </a:pPr>
            <a:r>
              <a:rPr lang="ja-JP" altLang="en-US" sz="2200" dirty="0" smtClean="0">
                <a:latin typeface="Times" charset="0"/>
                <a:ea typeface="ＭＳ Ｐゴシック" charset="0"/>
              </a:rPr>
              <a:t>“</a:t>
            </a:r>
            <a:r>
              <a:rPr lang="en-US" sz="2200" dirty="0" smtClean="0">
                <a:latin typeface="Times" charset="0"/>
                <a:ea typeface="ＭＳ Ｐゴシック" charset="0"/>
              </a:rPr>
              <a:t>Our journal has essentially ignored any potential conflict arising from publication of ETDs, because </a:t>
            </a:r>
            <a:r>
              <a:rPr lang="en-US" sz="2200" dirty="0" smtClean="0">
                <a:solidFill>
                  <a:srgbClr val="000000"/>
                </a:solidFill>
                <a:latin typeface="Times" charset="0"/>
                <a:ea typeface="ＭＳ Ｐゴシック" charset="0"/>
              </a:rPr>
              <a:t>the situation is really not different from the days of hard copy thesis </a:t>
            </a:r>
            <a:r>
              <a:rPr lang="en-US" sz="2200" dirty="0" smtClean="0">
                <a:latin typeface="Times" charset="0"/>
                <a:ea typeface="ＭＳ Ｐゴシック" charset="0"/>
              </a:rPr>
              <a:t>holdings by University libraries. They … are simply more easily available now…”</a:t>
            </a:r>
          </a:p>
          <a:p>
            <a:pPr marL="0" indent="0">
              <a:buNone/>
            </a:pPr>
            <a:endParaRPr lang="en-US" altLang="ja-JP" sz="2200" dirty="0" smtClean="0">
              <a:latin typeface="Times" charset="0"/>
              <a:ea typeface="ＭＳ Ｐゴシック" charset="0"/>
            </a:endParaRPr>
          </a:p>
          <a:p>
            <a:pPr marL="0" indent="0">
              <a:buNone/>
            </a:pPr>
            <a:r>
              <a:rPr lang="ja-JP" altLang="en-US" sz="2200" dirty="0" smtClean="0">
                <a:latin typeface="Times" charset="0"/>
                <a:ea typeface="ＭＳ Ｐゴシック" charset="0"/>
              </a:rPr>
              <a:t>“</a:t>
            </a:r>
            <a:r>
              <a:rPr lang="en-US" sz="2200" dirty="0">
                <a:latin typeface="Times" charset="0"/>
                <a:ea typeface="ＭＳ Ｐゴシック" charset="0"/>
              </a:rPr>
              <a:t>It is our job to archive and publish the best research. Thus we are quite happy to publish material which otherwise would sit languishing on an online archive.</a:t>
            </a:r>
            <a:r>
              <a:rPr lang="ja-JP" altLang="en-US" sz="2200" dirty="0" smtClean="0">
                <a:latin typeface="Times" charset="0"/>
                <a:ea typeface="ＭＳ Ｐゴシック" charset="0"/>
              </a:rPr>
              <a:t>”</a:t>
            </a:r>
            <a:endParaRPr lang="en-US" altLang="ja-JP" sz="2200" dirty="0" smtClean="0">
              <a:latin typeface="Times" charset="0"/>
              <a:ea typeface="ＭＳ Ｐゴシック" charset="0"/>
            </a:endParaRPr>
          </a:p>
          <a:p>
            <a:pPr marL="0" indent="0">
              <a:buNone/>
            </a:pPr>
            <a:endParaRPr lang="en-US" altLang="ja-JP" sz="2400" dirty="0" smtClean="0">
              <a:latin typeface="Times" charset="0"/>
              <a:ea typeface="ＭＳ Ｐゴシック" charset="0"/>
            </a:endParaRPr>
          </a:p>
        </p:txBody>
      </p:sp>
      <p:sp>
        <p:nvSpPr>
          <p:cNvPr id="3" name="Title 2"/>
          <p:cNvSpPr>
            <a:spLocks noGrp="1"/>
          </p:cNvSpPr>
          <p:nvPr>
            <p:ph type="title"/>
          </p:nvPr>
        </p:nvSpPr>
        <p:spPr>
          <a:xfrm>
            <a:off x="457200" y="274638"/>
            <a:ext cx="8229600" cy="817562"/>
          </a:xfrm>
        </p:spPr>
        <p:txBody>
          <a:bodyPr/>
          <a:lstStyle/>
          <a:p>
            <a:pPr>
              <a:defRPr/>
            </a:pPr>
            <a:r>
              <a:rPr lang="en-US" dirty="0" smtClean="0"/>
              <a:t>Comments: Science </a:t>
            </a:r>
            <a:r>
              <a:rPr lang="en-US" b="0" dirty="0" smtClean="0">
                <a:solidFill>
                  <a:schemeClr val="tx1"/>
                </a:solidFill>
              </a:rPr>
              <a:t>Editors’ Surveys</a:t>
            </a:r>
            <a:endParaRPr lang="en-US" b="0" dirty="0">
              <a:solidFill>
                <a:schemeClr val="tx1"/>
              </a:solidFill>
            </a:endParaRPr>
          </a:p>
        </p:txBody>
      </p:sp>
    </p:spTree>
    <p:extLst>
      <p:ext uri="{BB962C8B-B14F-4D97-AF65-F5344CB8AC3E}">
        <p14:creationId xmlns:p14="http://schemas.microsoft.com/office/powerpoint/2010/main" val="341252526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572710"/>
            <a:ext cx="8229600" cy="5553453"/>
          </a:xfrm>
        </p:spPr>
        <p:txBody>
          <a:bodyPr>
            <a:noAutofit/>
          </a:bodyPr>
          <a:lstStyle/>
          <a:p>
            <a:pPr marL="0" indent="0">
              <a:buNone/>
            </a:pPr>
            <a:r>
              <a:rPr lang="en-US" sz="1800" dirty="0"/>
              <a:t>“Comprehensive Study of National ETD Practices.” Gail McMillan, Shannon Stark, and Martin Halbert. US ETD Association Conference, Claremont, CA, July 24, 2013. </a:t>
            </a:r>
          </a:p>
          <a:p>
            <a:pPr marL="0" indent="0">
              <a:buNone/>
            </a:pPr>
            <a:endParaRPr lang="en-US" sz="1800" dirty="0" smtClean="0"/>
          </a:p>
          <a:p>
            <a:pPr marL="0" indent="0">
              <a:buNone/>
            </a:pPr>
            <a:r>
              <a:rPr lang="en-US" sz="1800" dirty="0" smtClean="0"/>
              <a:t>“</a:t>
            </a:r>
            <a:r>
              <a:rPr lang="en-US" sz="1800" dirty="0"/>
              <a:t>Do Open Access Electronic Theses and Dissertations Diminish Publishing Opportunities in the </a:t>
            </a:r>
            <a:r>
              <a:rPr lang="en-US" sz="1800" dirty="0" smtClean="0"/>
              <a:t>Sciences?” </a:t>
            </a:r>
            <a:r>
              <a:rPr lang="en-US" sz="1800" dirty="0"/>
              <a:t>Marisa L. </a:t>
            </a:r>
            <a:r>
              <a:rPr lang="en-US" sz="1800" dirty="0" smtClean="0"/>
              <a:t>Ramirez, </a:t>
            </a:r>
            <a:r>
              <a:rPr lang="en-US" sz="1800" dirty="0"/>
              <a:t>Gail McMillan, </a:t>
            </a:r>
            <a:r>
              <a:rPr lang="en-US" sz="1800" dirty="0" smtClean="0"/>
              <a:t>Joan T. Dalton, Ann Hanlon, Heather S. Smith, Chelsea Kern. Accepted for publication by </a:t>
            </a:r>
            <a:r>
              <a:rPr lang="en-US" sz="1800" i="1" dirty="0"/>
              <a:t>College &amp; Research </a:t>
            </a:r>
            <a:r>
              <a:rPr lang="en-US" sz="1800" i="1" dirty="0" smtClean="0"/>
              <a:t>Libraries, </a:t>
            </a:r>
            <a:r>
              <a:rPr lang="en-US" sz="1800" dirty="0" smtClean="0"/>
              <a:t>anticipated publication date: Jan. 1, 2014. Preprint: </a:t>
            </a:r>
            <a:r>
              <a:rPr lang="en-US" sz="1800" dirty="0" smtClean="0">
                <a:hlinkClick r:id="rId3"/>
              </a:rPr>
              <a:t>http://crl.acrl.org/content/early/2013/09/20/crl13-524.abstract?sid=6bdd5bb4-a0da-48ef-829f-10923ded4183</a:t>
            </a:r>
            <a:endParaRPr lang="en-US" sz="1800" dirty="0" smtClean="0"/>
          </a:p>
          <a:p>
            <a:pPr marL="0" indent="0">
              <a:buNone/>
            </a:pPr>
            <a:endParaRPr lang="en-US" sz="1800" dirty="0"/>
          </a:p>
          <a:p>
            <a:pPr marL="0" indent="0">
              <a:buNone/>
            </a:pPr>
            <a:r>
              <a:rPr lang="en-US" sz="1800" dirty="0"/>
              <a:t>“Do Open Access Electronic Theses and Dissertations Diminish Publishing Opportunities in the Social Sciences and Humanities? Findings from a 2011 Survey of Academic Publishers.” Marisa L. Ramirez, Joan T. Dalton, Gail McMillan, Max Read, and Nancy H. Seamans. </a:t>
            </a:r>
            <a:r>
              <a:rPr lang="en-US" sz="1800" i="1" dirty="0"/>
              <a:t>College &amp; Research Libraries,</a:t>
            </a:r>
            <a:r>
              <a:rPr lang="en-US" sz="1800" dirty="0"/>
              <a:t> </a:t>
            </a:r>
            <a:r>
              <a:rPr lang="en-US" sz="1800" i="1" dirty="0"/>
              <a:t> </a:t>
            </a:r>
            <a:r>
              <a:rPr lang="en-US" sz="1800" dirty="0"/>
              <a:t>July 2013, 368-380</a:t>
            </a:r>
            <a:r>
              <a:rPr lang="en-US" sz="1800" i="1" dirty="0"/>
              <a:t>. </a:t>
            </a:r>
            <a:r>
              <a:rPr lang="en-US" sz="1800" dirty="0">
                <a:hlinkClick r:id="rId4"/>
              </a:rPr>
              <a:t>http://crl.acrl.org/content/74/4</a:t>
            </a:r>
            <a:endParaRPr lang="en-US" sz="1800" dirty="0" smtClean="0"/>
          </a:p>
          <a:p>
            <a:pPr marL="0" indent="0">
              <a:buNone/>
            </a:pPr>
            <a:endParaRPr lang="en-US" sz="1800" dirty="0" smtClean="0"/>
          </a:p>
          <a:p>
            <a:pPr marL="0" indent="0">
              <a:buNone/>
            </a:pPr>
            <a:r>
              <a:rPr lang="en-US" sz="1800" dirty="0" smtClean="0"/>
              <a:t>Earlier (2000-2003) publications about </a:t>
            </a:r>
            <a:r>
              <a:rPr lang="en-US" sz="1800" dirty="0"/>
              <a:t>p</a:t>
            </a:r>
            <a:r>
              <a:rPr lang="en-US" sz="1800" dirty="0" smtClean="0"/>
              <a:t>ublishers attitudes </a:t>
            </a:r>
            <a:r>
              <a:rPr lang="en-US" sz="1800" dirty="0"/>
              <a:t>towards </a:t>
            </a:r>
            <a:r>
              <a:rPr lang="en-US" sz="1800" dirty="0" smtClean="0"/>
              <a:t>ETDs:</a:t>
            </a:r>
            <a:r>
              <a:rPr lang="en-US" sz="1800" b="1" dirty="0" smtClean="0"/>
              <a:t> </a:t>
            </a:r>
            <a:r>
              <a:rPr lang="en-US" sz="1800" dirty="0" smtClean="0"/>
              <a:t>http</a:t>
            </a:r>
            <a:r>
              <a:rPr lang="en-US" sz="1800" dirty="0"/>
              <a:t>://scholar.lib.vt.edu/copyright/cprtetd.html</a:t>
            </a:r>
            <a:endParaRPr lang="en-US" sz="1800" dirty="0" smtClean="0"/>
          </a:p>
        </p:txBody>
      </p:sp>
    </p:spTree>
    <p:extLst>
      <p:ext uri="{BB962C8B-B14F-4D97-AF65-F5344CB8AC3E}">
        <p14:creationId xmlns:p14="http://schemas.microsoft.com/office/powerpoint/2010/main" val="1185929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1"/>
          <p:cNvSpPr>
            <a:spLocks noGrp="1"/>
          </p:cNvSpPr>
          <p:nvPr>
            <p:ph idx="1"/>
          </p:nvPr>
        </p:nvSpPr>
        <p:spPr>
          <a:xfrm>
            <a:off x="889000" y="1371600"/>
            <a:ext cx="7607300" cy="5008865"/>
          </a:xfrm>
        </p:spPr>
        <p:txBody>
          <a:bodyPr>
            <a:normAutofit/>
          </a:bodyPr>
          <a:lstStyle/>
          <a:p>
            <a:pPr marL="0" indent="0">
              <a:buNone/>
            </a:pPr>
            <a:r>
              <a:rPr lang="ja-JP" altLang="en-US" sz="2600" dirty="0" smtClean="0">
                <a:latin typeface="Times" charset="0"/>
                <a:ea typeface="ＭＳ Ｐゴシック" charset="0"/>
              </a:rPr>
              <a:t>“</a:t>
            </a:r>
            <a:r>
              <a:rPr lang="en-US" sz="2600" dirty="0">
                <a:latin typeface="Times" charset="0"/>
                <a:ea typeface="ＭＳ Ｐゴシック" charset="0"/>
              </a:rPr>
              <a:t>While we recognise theses as legitimate and citeable publications, they are considered gray literature because they do not go through blind external peer review and are not published in a recognized peer reviewed outlet. They are not considered prepublication...</a:t>
            </a:r>
            <a:r>
              <a:rPr lang="ja-JP" altLang="en-US" sz="2600" dirty="0" smtClean="0">
                <a:latin typeface="Times" charset="0"/>
                <a:ea typeface="ＭＳ Ｐゴシック" charset="0"/>
              </a:rPr>
              <a:t>” </a:t>
            </a:r>
            <a:endParaRPr lang="en-US" altLang="ja-JP" sz="2600" dirty="0" smtClean="0">
              <a:latin typeface="Times" charset="0"/>
              <a:ea typeface="ＭＳ Ｐゴシック" charset="0"/>
            </a:endParaRPr>
          </a:p>
          <a:p>
            <a:pPr marL="0" indent="0">
              <a:buNone/>
            </a:pPr>
            <a:endParaRPr lang="en-US" altLang="ja-JP" sz="2600" dirty="0" smtClean="0">
              <a:latin typeface="Times" charset="0"/>
              <a:ea typeface="ＭＳ Ｐゴシック" charset="0"/>
            </a:endParaRPr>
          </a:p>
          <a:p>
            <a:pPr marL="0" indent="0">
              <a:buNone/>
            </a:pPr>
            <a:r>
              <a:rPr lang="ja-JP" altLang="en-US" sz="2600" dirty="0" smtClean="0">
                <a:latin typeface="Times" charset="0"/>
                <a:ea typeface="ＭＳ Ｐゴシック" charset="0"/>
              </a:rPr>
              <a:t>“</a:t>
            </a:r>
            <a:r>
              <a:rPr lang="en-US" sz="2600" dirty="0" smtClean="0">
                <a:latin typeface="Times" charset="0"/>
                <a:ea typeface="ＭＳ Ｐゴシック" charset="0"/>
              </a:rPr>
              <a:t>Work which has not been published in archival peer reviewed journals is considered appropriate for submission, even if it is accessible elsewhere.</a:t>
            </a:r>
            <a:r>
              <a:rPr lang="ja-JP" altLang="en-US" sz="2600" dirty="0" smtClean="0">
                <a:latin typeface="Times" charset="0"/>
                <a:ea typeface="ＭＳ Ｐゴシック" charset="0"/>
              </a:rPr>
              <a:t>”</a:t>
            </a:r>
            <a:endParaRPr lang="en-US" sz="2600" dirty="0" smtClean="0">
              <a:latin typeface="Times" charset="0"/>
              <a:ea typeface="ＭＳ Ｐゴシック" charset="0"/>
            </a:endParaRPr>
          </a:p>
          <a:p>
            <a:pPr marL="0" indent="0">
              <a:buNone/>
            </a:pPr>
            <a:endParaRPr lang="en-US" altLang="ja-JP" dirty="0" smtClean="0">
              <a:latin typeface="Times" charset="0"/>
              <a:ea typeface="ＭＳ Ｐゴシック" charset="0"/>
            </a:endParaRPr>
          </a:p>
          <a:p>
            <a:pPr marL="0" indent="0">
              <a:buNone/>
            </a:pPr>
            <a:endParaRPr lang="en-US" altLang="ja-JP" dirty="0" smtClean="0">
              <a:latin typeface="Times" charset="0"/>
              <a:ea typeface="ＭＳ Ｐゴシック" charset="0"/>
            </a:endParaRPr>
          </a:p>
        </p:txBody>
      </p:sp>
      <p:sp>
        <p:nvSpPr>
          <p:cNvPr id="3" name="Title 2"/>
          <p:cNvSpPr>
            <a:spLocks noGrp="1"/>
          </p:cNvSpPr>
          <p:nvPr>
            <p:ph type="title"/>
          </p:nvPr>
        </p:nvSpPr>
        <p:spPr>
          <a:xfrm>
            <a:off x="457200" y="274638"/>
            <a:ext cx="8229600" cy="792162"/>
          </a:xfrm>
        </p:spPr>
        <p:txBody>
          <a:bodyPr/>
          <a:lstStyle/>
          <a:p>
            <a:pPr>
              <a:defRPr/>
            </a:pPr>
            <a:r>
              <a:rPr lang="en-US" dirty="0"/>
              <a:t>Comments: Science Editors’ Surveys</a:t>
            </a:r>
            <a:endParaRPr lang="en-US" b="1" dirty="0">
              <a:solidFill>
                <a:schemeClr val="tx1"/>
              </a:solidFill>
            </a:endParaRPr>
          </a:p>
        </p:txBody>
      </p:sp>
    </p:spTree>
    <p:extLst>
      <p:ext uri="{BB962C8B-B14F-4D97-AF65-F5344CB8AC3E}">
        <p14:creationId xmlns:p14="http://schemas.microsoft.com/office/powerpoint/2010/main" val="14825147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304800" y="274637"/>
            <a:ext cx="8636000" cy="961495"/>
          </a:xfrm>
        </p:spPr>
        <p:txBody>
          <a:bodyPr>
            <a:noAutofit/>
          </a:bodyPr>
          <a:lstStyle/>
          <a:p>
            <a:pPr algn="ctr" eaLnBrk="1" fontAlgn="auto" hangingPunct="1">
              <a:spcAft>
                <a:spcPts val="0"/>
              </a:spcAft>
              <a:defRPr/>
            </a:pPr>
            <a:r>
              <a:rPr lang="en-US" sz="3200" b="0" dirty="0" smtClean="0">
                <a:latin typeface="Times" charset="0"/>
                <a:ea typeface="Times" charset="0"/>
                <a:cs typeface="Times" charset="0"/>
              </a:rPr>
              <a:t>ETD Policies of </a:t>
            </a:r>
            <a:r>
              <a:rPr lang="en-US" sz="3200" b="0" dirty="0" smtClean="0">
                <a:solidFill>
                  <a:srgbClr val="0000FF"/>
                </a:solidFill>
                <a:latin typeface="Times" charset="0"/>
                <a:ea typeface="Times" charset="0"/>
                <a:cs typeface="Times" charset="0"/>
              </a:rPr>
              <a:t>Science</a:t>
            </a:r>
            <a:r>
              <a:rPr lang="en-US" sz="3200" b="0" dirty="0" smtClean="0">
                <a:solidFill>
                  <a:srgbClr val="FFFF00"/>
                </a:solidFill>
                <a:latin typeface="Times" charset="0"/>
                <a:ea typeface="Times" charset="0"/>
                <a:cs typeface="Times" charset="0"/>
              </a:rPr>
              <a:t> </a:t>
            </a:r>
            <a:r>
              <a:rPr lang="en-US" sz="3200" b="0" dirty="0" smtClean="0">
                <a:latin typeface="Times" charset="0"/>
                <a:ea typeface="Times" charset="0"/>
                <a:cs typeface="Times" charset="0"/>
              </a:rPr>
              <a:t>vs. </a:t>
            </a:r>
            <a:r>
              <a:rPr lang="en-US" sz="3200" b="0" dirty="0" smtClean="0">
                <a:solidFill>
                  <a:srgbClr val="FF0000"/>
                </a:solidFill>
                <a:latin typeface="Times" charset="0"/>
                <a:ea typeface="Times" charset="0"/>
                <a:cs typeface="Times" charset="0"/>
              </a:rPr>
              <a:t>Hum/SoSci </a:t>
            </a:r>
            <a:r>
              <a:rPr lang="en-US" sz="3200" b="0" dirty="0" smtClean="0">
                <a:latin typeface="Times" charset="0"/>
                <a:ea typeface="Times" charset="0"/>
                <a:cs typeface="Times" charset="0"/>
              </a:rPr>
              <a:t>Journals</a:t>
            </a:r>
          </a:p>
        </p:txBody>
      </p:sp>
      <p:graphicFrame>
        <p:nvGraphicFramePr>
          <p:cNvPr id="5" name="Chart 4"/>
          <p:cNvGraphicFramePr/>
          <p:nvPr>
            <p:extLst>
              <p:ext uri="{D42A27DB-BD31-4B8C-83A1-F6EECF244321}">
                <p14:modId xmlns:p14="http://schemas.microsoft.com/office/powerpoint/2010/main" val="1130881080"/>
              </p:ext>
            </p:extLst>
          </p:nvPr>
        </p:nvGraphicFramePr>
        <p:xfrm>
          <a:off x="754082" y="1408602"/>
          <a:ext cx="7446141" cy="45118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9174646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Autofit/>
          </a:bodyPr>
          <a:lstStyle/>
          <a:p>
            <a:pPr algn="ctr" eaLnBrk="1" fontAlgn="auto" hangingPunct="1">
              <a:spcAft>
                <a:spcPts val="0"/>
              </a:spcAft>
              <a:defRPr/>
            </a:pPr>
            <a:r>
              <a:rPr lang="en-US" sz="3600" b="0" dirty="0" smtClean="0">
                <a:latin typeface="Times" charset="0"/>
                <a:ea typeface="Times" charset="0"/>
                <a:cs typeface="Times" charset="0"/>
              </a:rPr>
              <a:t>Publishers’ ETD Policies 2011/2012</a:t>
            </a:r>
          </a:p>
        </p:txBody>
      </p:sp>
      <p:graphicFrame>
        <p:nvGraphicFramePr>
          <p:cNvPr id="6" name="Chart 5"/>
          <p:cNvGraphicFramePr/>
          <p:nvPr>
            <p:extLst>
              <p:ext uri="{D42A27DB-BD31-4B8C-83A1-F6EECF244321}">
                <p14:modId xmlns:p14="http://schemas.microsoft.com/office/powerpoint/2010/main" val="10422939"/>
              </p:ext>
            </p:extLst>
          </p:nvPr>
        </p:nvGraphicFramePr>
        <p:xfrm>
          <a:off x="355500" y="1417638"/>
          <a:ext cx="8949267" cy="44227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836438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17562"/>
          </a:xfrm>
        </p:spPr>
        <p:txBody>
          <a:bodyPr>
            <a:normAutofit fontScale="90000"/>
          </a:bodyPr>
          <a:lstStyle/>
          <a:p>
            <a:r>
              <a:rPr lang="en-US" dirty="0" smtClean="0"/>
              <a:t>2002 and 2011 SoSci/Hum Journal Policies</a:t>
            </a:r>
            <a:endParaRPr lang="en-US" dirty="0"/>
          </a:p>
        </p:txBody>
      </p:sp>
      <p:graphicFrame>
        <p:nvGraphicFramePr>
          <p:cNvPr id="6" name="Content Placeholder 5"/>
          <p:cNvGraphicFramePr>
            <a:graphicFrameLocks noGrp="1"/>
          </p:cNvGraphicFramePr>
          <p:nvPr>
            <p:ph idx="1"/>
          </p:nvPr>
        </p:nvGraphicFramePr>
        <p:xfrm>
          <a:off x="-1" y="1092200"/>
          <a:ext cx="9143999" cy="5765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Data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2000: 166 VT graduate alumni surveyed</a:t>
            </a:r>
          </a:p>
          <a:p>
            <a:pPr lvl="1"/>
            <a:r>
              <a:rPr lang="en-US" dirty="0" smtClean="0"/>
              <a:t>29% had published</a:t>
            </a:r>
          </a:p>
          <a:p>
            <a:pPr lvl="1"/>
            <a:r>
              <a:rPr lang="en-US" dirty="0"/>
              <a:t>N</a:t>
            </a:r>
            <a:r>
              <a:rPr lang="en-US" dirty="0" smtClean="0"/>
              <a:t>one </a:t>
            </a:r>
            <a:r>
              <a:rPr lang="en-US" dirty="0"/>
              <a:t>encountered </a:t>
            </a:r>
            <a:r>
              <a:rPr lang="en-US" dirty="0" smtClean="0"/>
              <a:t>problems with publishers</a:t>
            </a:r>
          </a:p>
          <a:p>
            <a:r>
              <a:rPr lang="en-US" dirty="0" smtClean="0"/>
              <a:t>2010: McCutcheon Dissertation </a:t>
            </a:r>
          </a:p>
          <a:p>
            <a:pPr lvl="1"/>
            <a:r>
              <a:rPr lang="en-US" sz="1800" dirty="0" smtClean="0"/>
              <a:t>Angela </a:t>
            </a:r>
            <a:r>
              <a:rPr lang="en-US" sz="1800" dirty="0"/>
              <a:t>M. McCutcheon, “Impact of Publishers’ Policy on </a:t>
            </a:r>
            <a:r>
              <a:rPr lang="en-US" sz="1800" dirty="0" smtClean="0"/>
              <a:t>ETD </a:t>
            </a:r>
            <a:r>
              <a:rPr lang="en-US" sz="1800" dirty="0"/>
              <a:t>Distribution Options within the United States” (PhD diss., Ohio </a:t>
            </a:r>
            <a:r>
              <a:rPr lang="en-US" sz="1800" dirty="0" smtClean="0"/>
              <a:t>University)</a:t>
            </a:r>
            <a:r>
              <a:rPr lang="en-US" sz="1800" dirty="0"/>
              <a:t>, </a:t>
            </a:r>
            <a:r>
              <a:rPr lang="en-US" sz="1800" dirty="0" smtClean="0"/>
              <a:t>139. </a:t>
            </a:r>
            <a:r>
              <a:rPr lang="en-US" sz="1800" dirty="0" smtClean="0">
                <a:hlinkClick r:id="rId3"/>
              </a:rPr>
              <a:t>http</a:t>
            </a:r>
            <a:r>
              <a:rPr lang="en-US" sz="1800" dirty="0">
                <a:hlinkClick r:id="rId3"/>
              </a:rPr>
              <a:t>://etd.ohiolink.edu/view.cgi?acc_num=</a:t>
            </a:r>
            <a:r>
              <a:rPr lang="en-US" sz="1800" dirty="0" smtClean="0">
                <a:hlinkClick r:id="rId3"/>
              </a:rPr>
              <a:t>ohiou1273584209</a:t>
            </a:r>
            <a:endParaRPr lang="en-US" sz="1800" dirty="0" smtClean="0"/>
          </a:p>
          <a:p>
            <a:pPr lvl="1"/>
            <a:r>
              <a:rPr lang="en-US" dirty="0"/>
              <a:t>1.8% of graduate alumni </a:t>
            </a:r>
            <a:r>
              <a:rPr lang="en-US" dirty="0" smtClean="0"/>
              <a:t>reported publisher </a:t>
            </a:r>
            <a:r>
              <a:rPr lang="en-US" dirty="0"/>
              <a:t>rejections</a:t>
            </a:r>
            <a:endParaRPr lang="en-US" sz="6200" dirty="0" smtClean="0"/>
          </a:p>
          <a:p>
            <a:r>
              <a:rPr lang="en-US" dirty="0" smtClean="0"/>
              <a:t>2011: ProQuest</a:t>
            </a:r>
          </a:p>
          <a:p>
            <a:pPr lvl="1"/>
            <a:r>
              <a:rPr lang="en-US" dirty="0" smtClean="0"/>
              <a:t>.2% of 70,000 requested access </a:t>
            </a:r>
            <a:r>
              <a:rPr lang="en-US" dirty="0"/>
              <a:t>to their </a:t>
            </a:r>
            <a:r>
              <a:rPr lang="en-US" dirty="0" smtClean="0"/>
              <a:t>ETDs be removed</a:t>
            </a:r>
            <a:endParaRPr lang="en-US" dirty="0"/>
          </a:p>
        </p:txBody>
      </p:sp>
    </p:spTree>
    <p:extLst>
      <p:ext uri="{BB962C8B-B14F-4D97-AF65-F5344CB8AC3E}">
        <p14:creationId xmlns:p14="http://schemas.microsoft.com/office/powerpoint/2010/main" val="73576728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7" name="Content Placeholder 6" descr="oapen-nlreport.tiff"/>
          <p:cNvPicPr>
            <a:picLocks noGrp="1" noChangeAspect="1"/>
          </p:cNvPicPr>
          <p:nvPr>
            <p:ph idx="1"/>
          </p:nvPr>
        </p:nvPicPr>
        <p:blipFill rotWithShape="1">
          <a:blip r:embed="rId3">
            <a:extLst>
              <a:ext uri="{28A0092B-C50C-407E-A947-70E740481C1C}">
                <a14:useLocalDpi xmlns:a14="http://schemas.microsoft.com/office/drawing/2010/main" val="0"/>
              </a:ext>
            </a:extLst>
          </a:blip>
          <a:srcRect l="3437" r="3437"/>
          <a:stretch/>
        </p:blipFill>
        <p:spPr>
          <a:xfrm>
            <a:off x="0" y="0"/>
            <a:ext cx="9144000" cy="7002463"/>
          </a:xfrm>
        </p:spPr>
      </p:pic>
    </p:spTree>
    <p:extLst>
      <p:ext uri="{BB962C8B-B14F-4D97-AF65-F5344CB8AC3E}">
        <p14:creationId xmlns:p14="http://schemas.microsoft.com/office/powerpoint/2010/main" val="428137424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pPr eaLnBrk="1" hangingPunct="1"/>
            <a:r>
              <a:rPr lang="en-US" dirty="0"/>
              <a:t>Virginia </a:t>
            </a:r>
            <a:r>
              <a:rPr lang="en-US" dirty="0" smtClean="0"/>
              <a:t>Tech’s </a:t>
            </a:r>
            <a:r>
              <a:rPr lang="en-US" dirty="0"/>
              <a:t>Mission Statement</a:t>
            </a:r>
          </a:p>
        </p:txBody>
      </p:sp>
      <p:sp>
        <p:nvSpPr>
          <p:cNvPr id="44034" name="Content Placeholder 2"/>
          <p:cNvSpPr>
            <a:spLocks noGrp="1"/>
          </p:cNvSpPr>
          <p:nvPr>
            <p:ph idx="1"/>
          </p:nvPr>
        </p:nvSpPr>
        <p:spPr>
          <a:xfrm>
            <a:off x="687599" y="1752600"/>
            <a:ext cx="7772400" cy="4724400"/>
          </a:xfrm>
        </p:spPr>
        <p:txBody>
          <a:bodyPr/>
          <a:lstStyle/>
          <a:p>
            <a:pPr marL="0" indent="0" eaLnBrk="1" hangingPunct="1">
              <a:buFont typeface="Arial" charset="0"/>
              <a:buNone/>
            </a:pPr>
            <a:r>
              <a:rPr lang="en-US" sz="2400" dirty="0"/>
              <a:t>Virginia Polytechnic Institute and State University is a public land-grant university serving the Commonwealth of Virginia, the nation, and the world community. </a:t>
            </a:r>
            <a:r>
              <a:rPr lang="en-US" sz="2400" b="1" dirty="0"/>
              <a:t>The discovery </a:t>
            </a:r>
            <a:r>
              <a:rPr lang="en-US" sz="2400" b="1" dirty="0">
                <a:solidFill>
                  <a:srgbClr val="FF0000"/>
                </a:solidFill>
              </a:rPr>
              <a:t>and dissemination</a:t>
            </a:r>
            <a:r>
              <a:rPr lang="en-US" sz="2400" b="1" dirty="0"/>
              <a:t> </a:t>
            </a:r>
            <a:r>
              <a:rPr lang="en-US" sz="2400" b="1" dirty="0">
                <a:solidFill>
                  <a:srgbClr val="FF0000"/>
                </a:solidFill>
              </a:rPr>
              <a:t>of new knowledge </a:t>
            </a:r>
            <a:r>
              <a:rPr lang="en-US" sz="2400" b="1" dirty="0"/>
              <a:t>are central to its mission. </a:t>
            </a:r>
            <a:r>
              <a:rPr lang="en-US" sz="2400" dirty="0"/>
              <a:t>Through its focus on teaching and learning, research and discovery, and outreach and engagement, the university creates, conveys, and applies knowledge to expand personal growth and opportunity, advance social and community development, foster economic competitiveness, and improve the quality of life</a:t>
            </a:r>
            <a:r>
              <a:rPr lang="en-US" sz="2400" dirty="0" smtClean="0"/>
              <a:t>.</a:t>
            </a:r>
          </a:p>
          <a:p>
            <a:pPr marL="0" indent="0" eaLnBrk="1" hangingPunct="1">
              <a:buFont typeface="Arial" charset="0"/>
              <a:buNone/>
            </a:pPr>
            <a:endParaRPr lang="en-US" sz="2400" dirty="0" smtClean="0"/>
          </a:p>
          <a:p>
            <a:pPr marL="0" indent="0" algn="r">
              <a:buNone/>
            </a:pPr>
            <a:r>
              <a:rPr lang="en-US" sz="1400" dirty="0"/>
              <a:t>http://www.president.vt.edu/mission_vision/mission.html</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University of Virginia</a:t>
            </a:r>
            <a:br>
              <a:rPr lang="en-US" dirty="0" smtClean="0"/>
            </a:br>
            <a:r>
              <a:rPr lang="en-US" sz="2400" dirty="0" smtClean="0"/>
              <a:t>Statement of Purpose</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a:t>The central purpose of the University of Virginia is to enrich the mind by stimulating and sustaining a spirit of free inquiry directed to understanding the nature of the universe and the role of mankind in it. Activities designed to quicken, discipline, and enlarge the intellectual and creative capacities, as well as the aesthetic and ethical awareness, of the members of the University and to record, preserve, and </a:t>
            </a:r>
            <a:r>
              <a:rPr lang="en-US" b="1" dirty="0">
                <a:solidFill>
                  <a:srgbClr val="FF0000"/>
                </a:solidFill>
              </a:rPr>
              <a:t>disseminate</a:t>
            </a:r>
            <a:r>
              <a:rPr lang="en-US" b="1" dirty="0"/>
              <a:t> the results of intellectual discovery and creative endeavor </a:t>
            </a:r>
            <a:r>
              <a:rPr lang="en-US" dirty="0"/>
              <a:t>serve this purpose. In fulfilling it, the University places the highest priority on achieving eminence as a center of higher learning</a:t>
            </a:r>
            <a:r>
              <a:rPr lang="en-US" dirty="0" smtClean="0"/>
              <a:t>.</a:t>
            </a:r>
            <a:endParaRPr lang="en-US" dirty="0"/>
          </a:p>
        </p:txBody>
      </p:sp>
    </p:spTree>
    <p:extLst>
      <p:ext uri="{BB962C8B-B14F-4D97-AF65-F5344CB8AC3E}">
        <p14:creationId xmlns:p14="http://schemas.microsoft.com/office/powerpoint/2010/main" val="309557262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5446"/>
          </a:xfrm>
        </p:spPr>
        <p:txBody>
          <a:bodyPr>
            <a:noAutofit/>
          </a:bodyPr>
          <a:lstStyle/>
          <a:p>
            <a:r>
              <a:rPr lang="en-US" sz="3200" dirty="0" smtClean="0"/>
              <a:t>UCSB’s MISSION </a:t>
            </a:r>
            <a:r>
              <a:rPr lang="en-US" sz="3200" dirty="0"/>
              <a:t>STATEMENT</a:t>
            </a:r>
          </a:p>
        </p:txBody>
      </p:sp>
      <p:sp>
        <p:nvSpPr>
          <p:cNvPr id="3" name="Content Placeholder 2"/>
          <p:cNvSpPr>
            <a:spLocks noGrp="1"/>
          </p:cNvSpPr>
          <p:nvPr>
            <p:ph idx="1"/>
          </p:nvPr>
        </p:nvSpPr>
        <p:spPr>
          <a:xfrm>
            <a:off x="685800" y="1524000"/>
            <a:ext cx="7797800" cy="4686300"/>
          </a:xfrm>
        </p:spPr>
        <p:txBody>
          <a:bodyPr>
            <a:normAutofit fontScale="85000" lnSpcReduction="20000"/>
          </a:bodyPr>
          <a:lstStyle/>
          <a:p>
            <a:pPr marL="0" indent="0">
              <a:buNone/>
            </a:pPr>
            <a:r>
              <a:rPr lang="en-US" sz="2400" dirty="0">
                <a:latin typeface="Helvetica Neue"/>
                <a:cs typeface="Helvetica Neue"/>
              </a:rPr>
              <a:t>The University of California, Santa Barbara is a leading research institution that also provides a comprehensive liberal arts learning experience. Because teaching and research go hand in hand at UC Santa Barbara, our students are full participants in an educational journey of discovery that stimulates independent thought, critical reasoning, and creativity. Our academic community of faculty, students, and staff is characterized by a culture of interdisciplinary collaboration that is responsive to the needs of our multicultural and global society. </a:t>
            </a:r>
            <a:r>
              <a:rPr lang="en-US" sz="2400" b="1" dirty="0">
                <a:latin typeface="Helvetica Neue"/>
                <a:cs typeface="Helvetica Neue"/>
              </a:rPr>
              <a:t>Our commitment to public service is manifested through the creation and </a:t>
            </a:r>
            <a:r>
              <a:rPr lang="en-US" sz="2400" b="1" dirty="0">
                <a:solidFill>
                  <a:srgbClr val="FF0000"/>
                </a:solidFill>
                <a:latin typeface="Helvetica Neue"/>
                <a:cs typeface="Helvetica Neue"/>
              </a:rPr>
              <a:t>distribution of knowledge </a:t>
            </a:r>
            <a:r>
              <a:rPr lang="en-US" sz="2400" dirty="0">
                <a:latin typeface="Helvetica Neue"/>
                <a:cs typeface="Helvetica Neue"/>
              </a:rPr>
              <a:t>that advances the well-being of our state, nation, and world. All of this takes place within a living and learning environment like no other, as we draw inspiration, opportunity, and advantage from the beauty and resources of UC Santa Barbara's extraordinary location at the edge of the Pacific Ocean. </a:t>
            </a:r>
            <a:endParaRPr lang="en-US" sz="2400" dirty="0" smtClean="0">
              <a:latin typeface="Helvetica Neue"/>
              <a:cs typeface="Helvetica Neue"/>
            </a:endParaRPr>
          </a:p>
          <a:p>
            <a:pPr marL="0" indent="0" algn="r">
              <a:buNone/>
            </a:pPr>
            <a:endParaRPr lang="en-US" sz="1600" dirty="0" smtClean="0"/>
          </a:p>
          <a:p>
            <a:pPr marL="0" indent="0" algn="r">
              <a:buNone/>
            </a:pPr>
            <a:endParaRPr lang="en-US" sz="1600" dirty="0" smtClean="0"/>
          </a:p>
          <a:p>
            <a:pPr marL="0" indent="0" algn="r">
              <a:buNone/>
            </a:pPr>
            <a:endParaRPr lang="en-US" sz="1600" dirty="0"/>
          </a:p>
          <a:p>
            <a:pPr marL="0" indent="0" algn="r">
              <a:buNone/>
            </a:pPr>
            <a:r>
              <a:rPr lang="en-US" sz="1600" dirty="0"/>
              <a:t>http://www.ucsb.edu/campus/mission.shtml</a:t>
            </a:r>
          </a:p>
        </p:txBody>
      </p:sp>
    </p:spTree>
    <p:extLst>
      <p:ext uri="{BB962C8B-B14F-4D97-AF65-F5344CB8AC3E}">
        <p14:creationId xmlns:p14="http://schemas.microsoft.com/office/powerpoint/2010/main" val="13713992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Content Placeholder 2"/>
          <p:cNvSpPr>
            <a:spLocks noGrp="1"/>
          </p:cNvSpPr>
          <p:nvPr>
            <p:ph idx="1"/>
          </p:nvPr>
        </p:nvSpPr>
        <p:spPr>
          <a:xfrm>
            <a:off x="927100" y="1727200"/>
            <a:ext cx="7759700" cy="4693268"/>
          </a:xfrm>
        </p:spPr>
        <p:txBody>
          <a:bodyPr>
            <a:normAutofit/>
          </a:bodyPr>
          <a:lstStyle/>
          <a:p>
            <a:pPr eaLnBrk="1" hangingPunct="1">
              <a:buFont typeface="Arial" charset="0"/>
              <a:buNone/>
            </a:pPr>
            <a:r>
              <a:rPr lang="en-US" sz="3600" b="1" dirty="0" smtClean="0">
                <a:latin typeface="Times" charset="0"/>
                <a:ea typeface="ＭＳ Ｐゴシック" charset="0"/>
                <a:cs typeface="Times" charset="0"/>
              </a:rPr>
              <a:t>Submit works based on your ETDs.</a:t>
            </a:r>
          </a:p>
          <a:p>
            <a:pPr eaLnBrk="1" hangingPunct="1"/>
            <a:r>
              <a:rPr lang="en-US" dirty="0" smtClean="0">
                <a:latin typeface="Times" charset="0"/>
                <a:ea typeface="ＭＳ Ｐゴシック" charset="0"/>
                <a:cs typeface="Times" charset="0"/>
              </a:rPr>
              <a:t>Most p</a:t>
            </a:r>
            <a:r>
              <a:rPr lang="en-US" sz="3200" dirty="0" smtClean="0">
                <a:latin typeface="Times" charset="0"/>
                <a:ea typeface="ＭＳ Ｐゴシック" charset="0"/>
                <a:cs typeface="Times" charset="0"/>
              </a:rPr>
              <a:t>ublishers </a:t>
            </a:r>
            <a:r>
              <a:rPr lang="en-US" sz="3200" dirty="0">
                <a:latin typeface="Times" charset="0"/>
                <a:ea typeface="ＭＳ Ｐゴシック" charset="0"/>
                <a:cs typeface="Times" charset="0"/>
              </a:rPr>
              <a:t>will consider them</a:t>
            </a:r>
            <a:r>
              <a:rPr lang="en-US" sz="3200" dirty="0" smtClean="0">
                <a:latin typeface="Times" charset="0"/>
                <a:ea typeface="ＭＳ Ｐゴシック" charset="0"/>
                <a:cs typeface="Times" charset="0"/>
              </a:rPr>
              <a:t>.</a:t>
            </a:r>
          </a:p>
          <a:p>
            <a:pPr lvl="1"/>
            <a:r>
              <a:rPr lang="en-US" sz="2800" dirty="0" smtClean="0">
                <a:latin typeface="Times" charset="0"/>
                <a:ea typeface="ＭＳ Ｐゴシック" charset="0"/>
                <a:cs typeface="Times" charset="0"/>
              </a:rPr>
              <a:t>89% SoSci/Humanities; 80% Sciences</a:t>
            </a:r>
          </a:p>
          <a:p>
            <a:pPr lvl="1"/>
            <a:r>
              <a:rPr lang="en-US" dirty="0" smtClean="0">
                <a:latin typeface="Times" charset="0"/>
                <a:ea typeface="ＭＳ Ｐゴシック" charset="0"/>
                <a:cs typeface="Times" charset="0"/>
              </a:rPr>
              <a:t>Harvard Press acquisitions editor: “If you can’t find it, you can’t sign it.”</a:t>
            </a:r>
            <a:endParaRPr lang="en-US" sz="2800" dirty="0">
              <a:latin typeface="Times" charset="0"/>
              <a:ea typeface="ＭＳ Ｐゴシック" charset="0"/>
              <a:cs typeface="Times" charset="0"/>
            </a:endParaRPr>
          </a:p>
          <a:p>
            <a:pPr eaLnBrk="1" hangingPunct="1"/>
            <a:r>
              <a:rPr lang="en-US" sz="3200" dirty="0">
                <a:latin typeface="Times" charset="0"/>
                <a:ea typeface="ＭＳ Ｐゴシック" charset="0"/>
                <a:cs typeface="Times" charset="0"/>
              </a:rPr>
              <a:t>Quality is the </a:t>
            </a:r>
            <a:r>
              <a:rPr lang="en-US" sz="3200" dirty="0" smtClean="0">
                <a:latin typeface="Times" charset="0"/>
                <a:ea typeface="ＭＳ Ｐゴシック" charset="0"/>
                <a:cs typeface="Times" charset="0"/>
              </a:rPr>
              <a:t>publishers</a:t>
            </a:r>
            <a:r>
              <a:rPr lang="en-US" dirty="0" smtClean="0">
                <a:latin typeface="Times" charset="0"/>
                <a:ea typeface="ＭＳ Ｐゴシック" charset="0"/>
                <a:cs typeface="Times" charset="0"/>
              </a:rPr>
              <a:t>’ </a:t>
            </a:r>
            <a:r>
              <a:rPr lang="en-US" altLang="ja-JP" sz="3200" dirty="0" smtClean="0">
                <a:latin typeface="Times" charset="0"/>
                <a:ea typeface="ＭＳ Ｐゴシック" charset="0"/>
                <a:cs typeface="Times" charset="0"/>
              </a:rPr>
              <a:t>main </a:t>
            </a:r>
            <a:r>
              <a:rPr lang="en-US" altLang="ja-JP" sz="3200" dirty="0">
                <a:latin typeface="Times" charset="0"/>
                <a:ea typeface="ＭＳ Ｐゴシック" charset="0"/>
                <a:cs typeface="Times" charset="0"/>
              </a:rPr>
              <a:t>concern.</a:t>
            </a:r>
          </a:p>
          <a:p>
            <a:pPr eaLnBrk="1" hangingPunct="1"/>
            <a:r>
              <a:rPr lang="en-US" sz="3200" dirty="0">
                <a:latin typeface="Times" charset="0"/>
                <a:ea typeface="ＭＳ Ｐゴシック" charset="0"/>
                <a:cs typeface="Times" charset="0"/>
              </a:rPr>
              <a:t>Adapt them </a:t>
            </a:r>
            <a:r>
              <a:rPr lang="en-US" sz="3200" dirty="0" smtClean="0">
                <a:latin typeface="Times" charset="0"/>
                <a:ea typeface="ＭＳ Ｐゴシック" charset="0"/>
                <a:cs typeface="Times" charset="0"/>
              </a:rPr>
              <a:t>for the </a:t>
            </a:r>
            <a:r>
              <a:rPr lang="en-US" dirty="0" smtClean="0">
                <a:latin typeface="Times" charset="0"/>
                <a:ea typeface="ＭＳ Ｐゴシック" charset="0"/>
                <a:cs typeface="Times" charset="0"/>
              </a:rPr>
              <a:t>new readership</a:t>
            </a:r>
            <a:r>
              <a:rPr lang="en-US" sz="3200" dirty="0" smtClean="0">
                <a:latin typeface="Times" charset="0"/>
                <a:ea typeface="ＭＳ Ｐゴシック" charset="0"/>
                <a:cs typeface="Times" charset="0"/>
              </a:rPr>
              <a:t>.</a:t>
            </a:r>
            <a:endParaRPr lang="en-US" sz="3200" dirty="0">
              <a:latin typeface="Times" charset="0"/>
              <a:ea typeface="ＭＳ Ｐゴシック" charset="0"/>
              <a:cs typeface="Times" charset="0"/>
            </a:endParaRPr>
          </a:p>
          <a:p>
            <a:pPr eaLnBrk="1" hangingPunct="1"/>
            <a:r>
              <a:rPr lang="en-US" sz="3200" dirty="0">
                <a:latin typeface="Times" charset="0"/>
                <a:ea typeface="ＭＳ Ｐゴシック" charset="0"/>
                <a:cs typeface="Times" charset="0"/>
              </a:rPr>
              <a:t>Peer review is radically different</a:t>
            </a:r>
            <a:r>
              <a:rPr lang="en-US" sz="3200" dirty="0" smtClean="0">
                <a:latin typeface="Times" charset="0"/>
                <a:ea typeface="ＭＳ Ｐゴシック" charset="0"/>
                <a:cs typeface="Times" charset="0"/>
              </a:rPr>
              <a:t>.</a:t>
            </a:r>
          </a:p>
          <a:p>
            <a:pPr marL="0" indent="0" eaLnBrk="1" hangingPunct="1">
              <a:buNone/>
            </a:pPr>
            <a:endParaRPr lang="en-US" dirty="0" smtClean="0">
              <a:latin typeface="Times" charset="0"/>
              <a:ea typeface="ＭＳ Ｐゴシック" charset="0"/>
              <a:cs typeface="Times" charset="0"/>
            </a:endParaRPr>
          </a:p>
        </p:txBody>
      </p:sp>
      <p:sp>
        <p:nvSpPr>
          <p:cNvPr id="2" name="Title 1"/>
          <p:cNvSpPr>
            <a:spLocks noGrp="1"/>
          </p:cNvSpPr>
          <p:nvPr>
            <p:ph type="title"/>
          </p:nvPr>
        </p:nvSpPr>
        <p:spPr>
          <a:xfrm>
            <a:off x="320009" y="274638"/>
            <a:ext cx="8550234" cy="1143000"/>
          </a:xfrm>
        </p:spPr>
        <p:txBody>
          <a:bodyPr>
            <a:noAutofit/>
          </a:bodyPr>
          <a:lstStyle/>
          <a:p>
            <a:pPr eaLnBrk="1" fontAlgn="auto" hangingPunct="1">
              <a:spcAft>
                <a:spcPts val="0"/>
              </a:spcAft>
              <a:defRPr/>
            </a:pPr>
            <a:r>
              <a:rPr lang="en-US" b="0" dirty="0" smtClean="0">
                <a:latin typeface="Times"/>
                <a:ea typeface="+mj-ea"/>
                <a:cs typeface="Times"/>
              </a:rPr>
              <a:t>Based on the data </a:t>
            </a:r>
            <a:br>
              <a:rPr lang="en-US" b="0" dirty="0" smtClean="0">
                <a:latin typeface="Times"/>
                <a:ea typeface="+mj-ea"/>
                <a:cs typeface="Times"/>
              </a:rPr>
            </a:br>
            <a:r>
              <a:rPr lang="en-US" b="0" dirty="0" smtClean="0">
                <a:latin typeface="Times"/>
                <a:ea typeface="+mj-ea"/>
                <a:cs typeface="Times"/>
              </a:rPr>
              <a:t>from editors/publishers’ surveys</a:t>
            </a:r>
            <a:endParaRPr lang="en-US" b="0" dirty="0">
              <a:latin typeface="Times"/>
              <a:ea typeface="+mj-ea"/>
              <a:cs typeface="Times"/>
            </a:endParaRPr>
          </a:p>
        </p:txBody>
      </p:sp>
    </p:spTree>
    <p:extLst>
      <p:ext uri="{BB962C8B-B14F-4D97-AF65-F5344CB8AC3E}">
        <p14:creationId xmlns:p14="http://schemas.microsoft.com/office/powerpoint/2010/main" val="65448041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222" y="274638"/>
            <a:ext cx="8607778" cy="1143000"/>
          </a:xfrm>
        </p:spPr>
        <p:txBody>
          <a:bodyPr>
            <a:normAutofit fontScale="90000"/>
          </a:bodyPr>
          <a:lstStyle/>
          <a:p>
            <a:r>
              <a:rPr lang="en-US" dirty="0" smtClean="0"/>
              <a:t>2013 Comprehensive Study of ETD Practices</a:t>
            </a:r>
            <a:endParaRPr lang="en-US" dirty="0"/>
          </a:p>
        </p:txBody>
      </p:sp>
      <p:sp>
        <p:nvSpPr>
          <p:cNvPr id="3" name="Content Placeholder 2"/>
          <p:cNvSpPr>
            <a:spLocks noGrp="1"/>
          </p:cNvSpPr>
          <p:nvPr>
            <p:ph idx="1"/>
          </p:nvPr>
        </p:nvSpPr>
        <p:spPr/>
        <p:txBody>
          <a:bodyPr/>
          <a:lstStyle/>
          <a:p>
            <a:r>
              <a:rPr lang="en-US" dirty="0" smtClean="0"/>
              <a:t>161 institutions</a:t>
            </a:r>
          </a:p>
          <a:p>
            <a:pPr lvl="1"/>
            <a:r>
              <a:rPr lang="en-US" dirty="0" smtClean="0"/>
              <a:t>73% US</a:t>
            </a:r>
          </a:p>
          <a:p>
            <a:pPr lvl="1"/>
            <a:r>
              <a:rPr lang="en-US" dirty="0" smtClean="0"/>
              <a:t>27% International</a:t>
            </a:r>
            <a:endParaRPr lang="en-US" dirty="0"/>
          </a:p>
          <a:p>
            <a:r>
              <a:rPr lang="en-US" dirty="0" smtClean="0"/>
              <a:t>93% have ETD programs</a:t>
            </a:r>
            <a:endParaRPr lang="en-US" dirty="0"/>
          </a:p>
          <a:p>
            <a:r>
              <a:rPr lang="en-US" dirty="0" smtClean="0"/>
              <a:t>69% mandatory ETD submission</a:t>
            </a:r>
          </a:p>
          <a:p>
            <a:endParaRPr lang="en-US" dirty="0" smtClean="0"/>
          </a:p>
          <a:p>
            <a:r>
              <a:rPr lang="en-US" dirty="0" smtClean="0"/>
              <a:t>Will be a repeated every two years</a:t>
            </a:r>
            <a:endParaRPr lang="en-US" dirty="0"/>
          </a:p>
          <a:p>
            <a:endParaRPr lang="en-US" dirty="0"/>
          </a:p>
        </p:txBody>
      </p:sp>
    </p:spTree>
    <p:extLst>
      <p:ext uri="{BB962C8B-B14F-4D97-AF65-F5344CB8AC3E}">
        <p14:creationId xmlns:p14="http://schemas.microsoft.com/office/powerpoint/2010/main" val="58704646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11481"/>
            <a:ext cx="7772400" cy="2988969"/>
          </a:xfrm>
        </p:spPr>
        <p:txBody>
          <a:bodyPr>
            <a:normAutofit/>
          </a:bodyPr>
          <a:lstStyle/>
          <a:p>
            <a:r>
              <a:rPr lang="en-US" dirty="0" smtClean="0">
                <a:solidFill>
                  <a:srgbClr val="FF6600"/>
                </a:solidFill>
              </a:rPr>
              <a:t>THANK YOU!</a:t>
            </a:r>
            <a:br>
              <a:rPr lang="en-US" dirty="0" smtClean="0">
                <a:solidFill>
                  <a:srgbClr val="FF6600"/>
                </a:solidFill>
              </a:rPr>
            </a:br>
            <a:r>
              <a:rPr lang="en-US" dirty="0">
                <a:solidFill>
                  <a:srgbClr val="FF6600"/>
                </a:solidFill>
              </a:rPr>
              <a:t/>
            </a:r>
            <a:br>
              <a:rPr lang="en-US" dirty="0">
                <a:solidFill>
                  <a:srgbClr val="FF6600"/>
                </a:solidFill>
              </a:rPr>
            </a:br>
            <a:r>
              <a:rPr lang="en-US" dirty="0" smtClean="0"/>
              <a:t>ETDs </a:t>
            </a:r>
            <a:r>
              <a:rPr lang="en-US" dirty="0"/>
              <a:t>and </a:t>
            </a:r>
            <a:r>
              <a:rPr lang="en-US" dirty="0" smtClean="0"/>
              <a:t>the Publishing Landscape</a:t>
            </a:r>
            <a:r>
              <a:rPr lang="en-US" dirty="0"/>
              <a:t> </a:t>
            </a:r>
          </a:p>
        </p:txBody>
      </p:sp>
      <p:sp>
        <p:nvSpPr>
          <p:cNvPr id="3" name="Subtitle 2"/>
          <p:cNvSpPr>
            <a:spLocks noGrp="1"/>
          </p:cNvSpPr>
          <p:nvPr>
            <p:ph type="subTitle" idx="1"/>
          </p:nvPr>
        </p:nvSpPr>
        <p:spPr>
          <a:xfrm>
            <a:off x="1070760" y="3886200"/>
            <a:ext cx="6988992" cy="1752600"/>
          </a:xfrm>
        </p:spPr>
        <p:txBody>
          <a:bodyPr>
            <a:normAutofit fontScale="77500" lnSpcReduction="20000"/>
          </a:bodyPr>
          <a:lstStyle/>
          <a:p>
            <a:r>
              <a:rPr lang="en-US" sz="3100" dirty="0" smtClean="0">
                <a:solidFill>
                  <a:schemeClr val="tx1"/>
                </a:solidFill>
              </a:rPr>
              <a:t>Gail McMillan</a:t>
            </a:r>
          </a:p>
          <a:p>
            <a:r>
              <a:rPr lang="en-US" sz="2600" dirty="0" smtClean="0"/>
              <a:t>Director, Digital Research and Scholarship Services</a:t>
            </a:r>
          </a:p>
          <a:p>
            <a:r>
              <a:rPr lang="en-US" sz="2600" dirty="0" smtClean="0"/>
              <a:t>Professor, University Libraries, Virginia Tech</a:t>
            </a:r>
          </a:p>
          <a:p>
            <a:endParaRPr lang="en-US" sz="2600" dirty="0"/>
          </a:p>
          <a:p>
            <a:r>
              <a:rPr lang="en-US" sz="3100" dirty="0" smtClean="0">
                <a:solidFill>
                  <a:srgbClr val="000000"/>
                </a:solidFill>
              </a:rPr>
              <a:t>UCSB, May 5, 2014</a:t>
            </a:r>
          </a:p>
        </p:txBody>
      </p:sp>
    </p:spTree>
    <p:extLst>
      <p:ext uri="{BB962C8B-B14F-4D97-AF65-F5344CB8AC3E}">
        <p14:creationId xmlns:p14="http://schemas.microsoft.com/office/powerpoint/2010/main" val="326499405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448670" cy="914400"/>
          </a:xfrm>
        </p:spPr>
        <p:txBody>
          <a:bodyPr>
            <a:noAutofit/>
          </a:bodyPr>
          <a:lstStyle/>
          <a:p>
            <a:r>
              <a:rPr lang="en-US" sz="4400" dirty="0" smtClean="0"/>
              <a:t>Are surveyed institution’s ETDs publically available?</a:t>
            </a:r>
            <a:endParaRPr lang="en-US" sz="4400" dirty="0"/>
          </a:p>
        </p:txBody>
      </p:sp>
      <p:sp>
        <p:nvSpPr>
          <p:cNvPr id="6" name="TextBox 5"/>
          <p:cNvSpPr txBox="1"/>
          <p:nvPr/>
        </p:nvSpPr>
        <p:spPr>
          <a:xfrm>
            <a:off x="3004761" y="2338923"/>
            <a:ext cx="184666" cy="369332"/>
          </a:xfrm>
          <a:prstGeom prst="rect">
            <a:avLst/>
          </a:prstGeom>
          <a:noFill/>
        </p:spPr>
        <p:txBody>
          <a:bodyPr wrap="none" rtlCol="0">
            <a:spAutoFit/>
          </a:bodyPr>
          <a:lstStyle/>
          <a:p>
            <a:endParaRPr lang="en-US" dirty="0"/>
          </a:p>
        </p:txBody>
      </p:sp>
      <p:graphicFrame>
        <p:nvGraphicFramePr>
          <p:cNvPr id="7" name="Chart 6"/>
          <p:cNvGraphicFramePr>
            <a:graphicFrameLocks/>
          </p:cNvGraphicFramePr>
          <p:nvPr>
            <p:extLst>
              <p:ext uri="{D42A27DB-BD31-4B8C-83A1-F6EECF244321}">
                <p14:modId xmlns:p14="http://schemas.microsoft.com/office/powerpoint/2010/main" val="4242589887"/>
              </p:ext>
            </p:extLst>
          </p:nvPr>
        </p:nvGraphicFramePr>
        <p:xfrm>
          <a:off x="929308" y="1624534"/>
          <a:ext cx="7109203" cy="46177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59912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Do surveyed institutions </a:t>
            </a:r>
            <a:r>
              <a:rPr lang="en-US" sz="4000" dirty="0"/>
              <a:t>temporarily limit </a:t>
            </a:r>
            <a:r>
              <a:rPr lang="en-US" sz="4000" dirty="0" smtClean="0"/>
              <a:t>ETDs to </a:t>
            </a:r>
            <a:r>
              <a:rPr lang="en-US" sz="4000" dirty="0"/>
              <a:t>university-only </a:t>
            </a:r>
            <a:r>
              <a:rPr lang="en-US" sz="4000" dirty="0" smtClean="0"/>
              <a:t>access?</a:t>
            </a:r>
            <a:endParaRPr lang="en-US" sz="4000" dirty="0"/>
          </a:p>
        </p:txBody>
      </p:sp>
      <p:sp>
        <p:nvSpPr>
          <p:cNvPr id="7" name="Content Placeholder 6"/>
          <p:cNvSpPr>
            <a:spLocks noGrp="1"/>
          </p:cNvSpPr>
          <p:nvPr>
            <p:ph idx="1"/>
          </p:nvPr>
        </p:nvSpPr>
        <p:spPr/>
        <p:txBody>
          <a:bodyPr/>
          <a:lstStyle/>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2454521204"/>
              </p:ext>
            </p:extLst>
          </p:nvPr>
        </p:nvGraphicFramePr>
        <p:xfrm>
          <a:off x="999296" y="1600200"/>
          <a:ext cx="6951133" cy="468855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8767317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smtClean="0"/>
              <a:t>Why do surveyed institutions </a:t>
            </a:r>
            <a:r>
              <a:rPr lang="en-US" sz="4400" dirty="0"/>
              <a:t>limit </a:t>
            </a:r>
            <a:r>
              <a:rPr lang="en-US" sz="4400" dirty="0" smtClean="0"/>
              <a:t>ETDs </a:t>
            </a:r>
            <a:r>
              <a:rPr lang="en-US" sz="4400" dirty="0"/>
              <a:t>to university-only access</a:t>
            </a:r>
            <a:r>
              <a:rPr lang="en-US" sz="4400" dirty="0" smtClean="0"/>
              <a:t>?</a:t>
            </a:r>
            <a:endParaRPr lang="en-US" sz="4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7170365"/>
              </p:ext>
            </p:extLst>
          </p:nvPr>
        </p:nvGraphicFramePr>
        <p:xfrm>
          <a:off x="457200" y="18288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4760099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Do surveyed institutions embargo </a:t>
            </a:r>
            <a:r>
              <a:rPr lang="en-US" sz="4000" dirty="0"/>
              <a:t>ETDs</a:t>
            </a:r>
            <a:r>
              <a:rPr lang="en-US" sz="4000" dirty="0" smtClean="0"/>
              <a:t>?</a:t>
            </a:r>
            <a:r>
              <a:rPr lang="en-US" sz="2400" dirty="0" smtClean="0"/>
              <a:t/>
            </a:r>
            <a:br>
              <a:rPr lang="en-US" sz="2400" dirty="0" smtClean="0"/>
            </a:br>
            <a:r>
              <a:rPr lang="en-US" sz="2667" dirty="0" smtClean="0"/>
              <a:t>“withholding an ETD from all access”</a:t>
            </a:r>
            <a:endParaRPr lang="en-US" sz="2667"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359554090"/>
              </p:ext>
            </p:extLst>
          </p:nvPr>
        </p:nvGraphicFramePr>
        <p:xfrm>
          <a:off x="457200" y="17526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4311272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How </a:t>
            </a:r>
            <a:r>
              <a:rPr lang="en-US" sz="4000" dirty="0"/>
              <a:t>long </a:t>
            </a:r>
            <a:r>
              <a:rPr lang="en-US" sz="4000" dirty="0" smtClean="0"/>
              <a:t>do surveyed institutions </a:t>
            </a:r>
            <a:r>
              <a:rPr lang="en-US" sz="4000" dirty="0"/>
              <a:t>embargo ETDs</a:t>
            </a:r>
            <a:r>
              <a:rPr lang="en-US" sz="4000" dirty="0" smtClean="0"/>
              <a:t>?</a:t>
            </a:r>
            <a:endParaRPr lang="en-US" sz="4000" dirty="0"/>
          </a:p>
        </p:txBody>
      </p:sp>
      <p:sp>
        <p:nvSpPr>
          <p:cNvPr id="3" name="Content Placeholder 2"/>
          <p:cNvSpPr>
            <a:spLocks noGrp="1"/>
          </p:cNvSpPr>
          <p:nvPr>
            <p:ph idx="1"/>
          </p:nvPr>
        </p:nvSpPr>
        <p:spPr>
          <a:xfrm>
            <a:off x="457200" y="1752600"/>
            <a:ext cx="8229600" cy="4525963"/>
          </a:xfrm>
        </p:spPr>
        <p:txBody>
          <a:bodyPr/>
          <a:lstStyle/>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3203235835"/>
              </p:ext>
            </p:extLst>
          </p:nvPr>
        </p:nvGraphicFramePr>
        <p:xfrm>
          <a:off x="851865" y="1600200"/>
          <a:ext cx="7465438" cy="46420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7300347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Why do surveyed institutions </a:t>
            </a:r>
            <a:r>
              <a:rPr lang="en-US" sz="4800" dirty="0"/>
              <a:t>embargo ETDs</a:t>
            </a:r>
            <a:r>
              <a:rPr lang="en-US" sz="4800" dirty="0" smtClean="0"/>
              <a:t>?</a:t>
            </a:r>
            <a:endParaRPr lang="en-US" sz="4800" dirty="0"/>
          </a:p>
        </p:txBody>
      </p:sp>
      <p:sp>
        <p:nvSpPr>
          <p:cNvPr id="3" name="Content Placeholder 2"/>
          <p:cNvSpPr>
            <a:spLocks noGrp="1"/>
          </p:cNvSpPr>
          <p:nvPr>
            <p:ph idx="1"/>
          </p:nvPr>
        </p:nvSpPr>
        <p:spPr/>
        <p:txBody>
          <a:bodyPr/>
          <a:lstStyle/>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3233494241"/>
              </p:ext>
            </p:extLst>
          </p:nvPr>
        </p:nvGraphicFramePr>
        <p:xfrm>
          <a:off x="944794" y="1676399"/>
          <a:ext cx="7403485" cy="503866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5752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8092</TotalTime>
  <Words>4397</Words>
  <Application>Microsoft Macintosh PowerPoint</Application>
  <PresentationFormat>On-screen Show (4:3)</PresentationFormat>
  <Paragraphs>310</Paragraphs>
  <Slides>30</Slides>
  <Notes>30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Office Theme</vt:lpstr>
      <vt:lpstr>Worksheet</vt:lpstr>
      <vt:lpstr>  ETDs and the Publishing Landscape </vt:lpstr>
      <vt:lpstr>PowerPoint Presentation</vt:lpstr>
      <vt:lpstr>2013 Comprehensive Study of ETD Practices</vt:lpstr>
      <vt:lpstr>Are surveyed institution’s ETDs publically available?</vt:lpstr>
      <vt:lpstr>Do surveyed institutions temporarily limit ETDs to university-only access?</vt:lpstr>
      <vt:lpstr>Why do surveyed institutions limit ETDs to university-only access?</vt:lpstr>
      <vt:lpstr>Do surveyed institutions embargo ETDs? “withholding an ETD from all access”</vt:lpstr>
      <vt:lpstr>How long do surveyed institutions embargo ETDs?</vt:lpstr>
      <vt:lpstr>Why do surveyed institutions embargo ETDs?</vt:lpstr>
      <vt:lpstr>2011-2012 Publishers’ Surveys The Primary Research Question</vt:lpstr>
      <vt:lpstr>2011 Social Sciences, Arts  and Humanities ETD Survey</vt:lpstr>
      <vt:lpstr>SoSci/Arts/Hum publishers’ responses to “Manuscripts which are revisions derived from openly accessible ETDs are...”</vt:lpstr>
      <vt:lpstr>sible ETDs are… </vt:lpstr>
      <vt:lpstr>Comments: Social Sciences/Humanities Survey</vt:lpstr>
      <vt:lpstr>Comments: Social Sciences/Humanities Survey</vt:lpstr>
      <vt:lpstr>New Concerns about ETDs</vt:lpstr>
      <vt:lpstr>2012 Science Journal Editors’ ETD Survey</vt:lpstr>
      <vt:lpstr>Science editors reported that manuscripts which are revisions derived from openly accessible ETDs are… </vt:lpstr>
      <vt:lpstr>Comments: Science Editors’ Surveys</vt:lpstr>
      <vt:lpstr>Comments: Science Editors’ Surveys</vt:lpstr>
      <vt:lpstr>ETD Policies of Science vs. Hum/SoSci Journals</vt:lpstr>
      <vt:lpstr>Publishers’ ETD Policies 2011/2012</vt:lpstr>
      <vt:lpstr>2002 and 2011 SoSci/Hum Journal Policies</vt:lpstr>
      <vt:lpstr>Additional Data</vt:lpstr>
      <vt:lpstr>PowerPoint Presentation</vt:lpstr>
      <vt:lpstr>Virginia Tech’s Mission Statement</vt:lpstr>
      <vt:lpstr>University of Virginia Statement of Purpose</vt:lpstr>
      <vt:lpstr>UCSB’s MISSION STATEMENT</vt:lpstr>
      <vt:lpstr>Based on the data  from editors/publishers’ surveys</vt:lpstr>
      <vt:lpstr>THANK YOU!  ETDs and the Publishing Landscape </vt:lpstr>
    </vt:vector>
  </TitlesOfParts>
  <Manager/>
  <Company>Virginia Tech, Digital Library and Archives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2011-2013 ETD Survey Data</dc:title>
  <dc:subject/>
  <dc:creator>Gail McMillan</dc:creator>
  <cp:keywords/>
  <dc:description/>
  <cp:lastModifiedBy>Gail McMillan</cp:lastModifiedBy>
  <cp:revision>81</cp:revision>
  <cp:lastPrinted>2014-05-12T14:55:39Z</cp:lastPrinted>
  <dcterms:created xsi:type="dcterms:W3CDTF">2013-10-27T15:53:42Z</dcterms:created>
  <dcterms:modified xsi:type="dcterms:W3CDTF">2014-05-12T14:56:24Z</dcterms:modified>
  <cp:category/>
</cp:coreProperties>
</file>