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Roboto"/>
      <p:regular r:id="rId22"/>
      <p:bold r:id="rId23"/>
      <p:italic r:id="rId24"/>
      <p:boldItalic r:id="rId25"/>
    </p:embeddedFont>
    <p:embeddedFont>
      <p:font typeface="Montserrat"/>
      <p:regular r:id="rId26"/>
      <p:bold r:id="rId27"/>
      <p:italic r:id="rId28"/>
      <p:boldItalic r:id="rId29"/>
    </p:embeddedFont>
    <p:embeddedFont>
      <p:font typeface="Lato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484F2CC-66F0-43D7-904E-BE3B6535AA26}">
  <a:tblStyle styleId="{1484F2CC-66F0-43D7-904E-BE3B6535AA2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oboto-regular.fntdata"/><Relationship Id="rId21" Type="http://schemas.openxmlformats.org/officeDocument/2006/relationships/slide" Target="slides/slide15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Montserrat-regular.fntdata"/><Relationship Id="rId25" Type="http://schemas.openxmlformats.org/officeDocument/2006/relationships/font" Target="fonts/Roboto-boldItalic.fntdata"/><Relationship Id="rId28" Type="http://schemas.openxmlformats.org/officeDocument/2006/relationships/font" Target="fonts/Montserrat-italic.fntdata"/><Relationship Id="rId27" Type="http://schemas.openxmlformats.org/officeDocument/2006/relationships/font" Target="fonts/Montserrat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bold.fntdata"/><Relationship Id="rId30" Type="http://schemas.openxmlformats.org/officeDocument/2006/relationships/font" Target="fonts/Lato-regular.fntdata"/><Relationship Id="rId11" Type="http://schemas.openxmlformats.org/officeDocument/2006/relationships/slide" Target="slides/slide5.xml"/><Relationship Id="rId33" Type="http://schemas.openxmlformats.org/officeDocument/2006/relationships/font" Target="fonts/Lato-boldItalic.fntdata"/><Relationship Id="rId10" Type="http://schemas.openxmlformats.org/officeDocument/2006/relationships/slide" Target="slides/slide4.xml"/><Relationship Id="rId32" Type="http://schemas.openxmlformats.org/officeDocument/2006/relationships/font" Target="fonts/Lato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Zubin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1f8f11fda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11f8f11fda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25d21503ba_1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125d21503ba_1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25d21503ba_1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25d21503ba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25d21503b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25d21503b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25d21503b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25d21503b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0fffd489f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0fffd489f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0ca71d6195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10ca71d6195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Zubin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1720c9c3a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1720c9c3a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220234638c_0_4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220234638c_0_4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25d21503ba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25d21503ba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Steve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25d21503ba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25d21503ba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Steve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25d21503ba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25d21503ba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Steve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25d21503b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25d21503b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Steve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1f5a17d722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1f5a17d72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mailto:morvasaaty@vt.edu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264025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ATinstagram</a:t>
            </a:r>
            <a:endParaRPr b="1"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3537150" y="1300550"/>
            <a:ext cx="3720900" cy="14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Mason Barden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Steve Cho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Nicholas Halstead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Tashi Jeshong and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Zubin Joseph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 </a:t>
            </a:r>
            <a:endParaRPr sz="1800"/>
          </a:p>
        </p:txBody>
      </p:sp>
      <p:sp>
        <p:nvSpPr>
          <p:cNvPr id="136" name="Google Shape;136;p13"/>
          <p:cNvSpPr txBox="1"/>
          <p:nvPr/>
        </p:nvSpPr>
        <p:spPr>
          <a:xfrm>
            <a:off x="5955125" y="3804050"/>
            <a:ext cx="3795000" cy="15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CS 4624 Multimedia</a:t>
            </a:r>
            <a:endParaRPr sz="15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Hypertext &amp; Information Access</a:t>
            </a:r>
            <a:endParaRPr sz="15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Edward Fox</a:t>
            </a:r>
            <a:endParaRPr sz="15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Virginia Tech , Blacksburg VA 24061</a:t>
            </a:r>
            <a:endParaRPr sz="15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May 9, 2022</a:t>
            </a:r>
            <a:endParaRPr sz="15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2"/>
          <p:cNvSpPr txBox="1"/>
          <p:nvPr/>
        </p:nvSpPr>
        <p:spPr>
          <a:xfrm>
            <a:off x="1868850" y="87200"/>
            <a:ext cx="5406300" cy="585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Zoomed in on Appalachian Trail</a:t>
            </a:r>
            <a:endParaRPr b="1" sz="2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2" name="Google Shape;23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60750"/>
            <a:ext cx="9143999" cy="4382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3"/>
          <p:cNvSpPr txBox="1"/>
          <p:nvPr>
            <p:ph type="title"/>
          </p:nvPr>
        </p:nvSpPr>
        <p:spPr>
          <a:xfrm>
            <a:off x="35850" y="1478475"/>
            <a:ext cx="27150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Visualization Results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4"/>
              <a:t>Top 100 most </a:t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4"/>
              <a:t>frequently </a:t>
            </a:r>
            <a:r>
              <a:rPr lang="en" sz="1844"/>
              <a:t>occurring</a:t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4"/>
              <a:t>tag combinations</a:t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4"/>
              <a:t>from all of the data collected.</a:t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8" name="Google Shape;238;p23"/>
          <p:cNvPicPr preferRelativeResize="0"/>
          <p:nvPr/>
        </p:nvPicPr>
        <p:blipFill rotWithShape="1">
          <a:blip r:embed="rId3">
            <a:alphaModFix/>
          </a:blip>
          <a:srcRect b="16810" l="18910" r="35255" t="25221"/>
          <a:stretch/>
        </p:blipFill>
        <p:spPr>
          <a:xfrm>
            <a:off x="2473175" y="0"/>
            <a:ext cx="67740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24"/>
          <p:cNvPicPr preferRelativeResize="0"/>
          <p:nvPr/>
        </p:nvPicPr>
        <p:blipFill rotWithShape="1">
          <a:blip r:embed="rId3">
            <a:alphaModFix/>
          </a:blip>
          <a:srcRect b="20538" l="16026" r="32851" t="26596"/>
          <a:stretch/>
        </p:blipFill>
        <p:spPr>
          <a:xfrm>
            <a:off x="2384975" y="0"/>
            <a:ext cx="675902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4"/>
          <p:cNvSpPr txBox="1"/>
          <p:nvPr>
            <p:ph type="title"/>
          </p:nvPr>
        </p:nvSpPr>
        <p:spPr>
          <a:xfrm>
            <a:off x="35850" y="1478475"/>
            <a:ext cx="27150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Visualization Results (2)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4"/>
              <a:t>Top 150 most </a:t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4"/>
              <a:t>frequently occurring</a:t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4"/>
              <a:t>tag combinations</a:t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44"/>
              <a:t>f</a:t>
            </a:r>
            <a:r>
              <a:rPr lang="en" sz="1844"/>
              <a:t>rom all of the data collected. </a:t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44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lang="en" sz="2640">
                <a:latin typeface="Lato"/>
                <a:ea typeface="Lato"/>
                <a:cs typeface="Lato"/>
                <a:sym typeface="Lato"/>
              </a:rPr>
              <a:t>Lessons Learned</a:t>
            </a:r>
            <a:endParaRPr b="1" sz="264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16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0" name="Google Shape;250;p25"/>
          <p:cNvSpPr txBox="1"/>
          <p:nvPr>
            <p:ph idx="1" type="body"/>
          </p:nvPr>
        </p:nvSpPr>
        <p:spPr>
          <a:xfrm>
            <a:off x="1297500" y="1557800"/>
            <a:ext cx="76851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Maintaining time </a:t>
            </a:r>
            <a:r>
              <a:rPr lang="en" sz="2000"/>
              <a:t>management</a:t>
            </a:r>
            <a:r>
              <a:rPr lang="en" sz="2000"/>
              <a:t> skills and communication</a:t>
            </a:r>
            <a:endParaRPr sz="20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Planning</a:t>
            </a:r>
            <a:endParaRPr sz="20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Add time for debugging</a:t>
            </a:r>
            <a:endParaRPr sz="20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just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Comment code for future users</a:t>
            </a:r>
            <a:endParaRPr sz="2000"/>
          </a:p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61">
                <a:latin typeface="Arial"/>
                <a:ea typeface="Arial"/>
                <a:cs typeface="Arial"/>
                <a:sym typeface="Arial"/>
              </a:rPr>
              <a:t>Future Plans</a:t>
            </a:r>
            <a:endParaRPr b="1" sz="296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833"/>
              <a:buFont typeface="Arial"/>
              <a:buNone/>
            </a:pPr>
            <a:r>
              <a:t/>
            </a:r>
            <a:endParaRPr sz="216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6"/>
          <p:cNvSpPr txBox="1"/>
          <p:nvPr>
            <p:ph idx="1" type="body"/>
          </p:nvPr>
        </p:nvSpPr>
        <p:spPr>
          <a:xfrm>
            <a:off x="1111700" y="155777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 something other than Selenium to scrape Instagram data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Use a different sentiment analysis technique and compare results</a:t>
            </a:r>
            <a:endParaRPr sz="2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7"/>
          <p:cNvSpPr txBox="1"/>
          <p:nvPr>
            <p:ph type="title"/>
          </p:nvPr>
        </p:nvSpPr>
        <p:spPr>
          <a:xfrm>
            <a:off x="1297500" y="2079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Acknowledgements</a:t>
            </a:r>
            <a:endParaRPr b="1" sz="3000"/>
          </a:p>
        </p:txBody>
      </p:sp>
      <p:sp>
        <p:nvSpPr>
          <p:cNvPr id="262" name="Google Shape;262;p27"/>
          <p:cNvSpPr txBox="1"/>
          <p:nvPr>
            <p:ph idx="1" type="body"/>
          </p:nvPr>
        </p:nvSpPr>
        <p:spPr>
          <a:xfrm>
            <a:off x="1297500" y="97107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 u="sng"/>
              <a:t>CLIENTS</a:t>
            </a:r>
            <a:endParaRPr b="1" sz="2000" u="sng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2000"/>
              <a:t>Primary Contact: </a:t>
            </a:r>
            <a:endParaRPr b="1" sz="2000"/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Computer Science Ph.D. student Morva Saaty, </a:t>
            </a:r>
            <a:r>
              <a:rPr lang="en" sz="2000" u="sng">
                <a:solidFill>
                  <a:schemeClr val="hlink"/>
                </a:solidFill>
                <a:hlinkClick r:id="rId3"/>
              </a:rPr>
              <a:t>morvasaaty@vt.edu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2000"/>
              <a:t>Other Project Members:</a:t>
            </a:r>
            <a:endParaRPr b="1" sz="2000"/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Computer Science Professor, Scott McCrickard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School of Urban &amp; International Affairs, Kris Wernstedt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School of Urban &amp; International Affairs, Shalini Misra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USGS &amp; Department of Forest Resources, Jeff Marion</a:t>
            </a:r>
            <a:endParaRPr sz="20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1297500" y="28042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Outline</a:t>
            </a:r>
            <a:endParaRPr b="1" sz="3000"/>
          </a:p>
        </p:txBody>
      </p:sp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1297500" y="154800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Main  Goal/Deliverables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Timeline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Project Results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Sentiment Analysis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Geo Locations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Visualizations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Lessons Learned/Future Plans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Acknowledgements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References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5375" y="0"/>
            <a:ext cx="37186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5"/>
          <p:cNvSpPr txBox="1"/>
          <p:nvPr>
            <p:ph type="title"/>
          </p:nvPr>
        </p:nvSpPr>
        <p:spPr>
          <a:xfrm>
            <a:off x="1052550" y="404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/>
              <a:t>Main Goal/</a:t>
            </a:r>
            <a:r>
              <a:rPr b="1" lang="en" sz="2600"/>
              <a:t>Deliverables</a:t>
            </a:r>
            <a:endParaRPr sz="2600"/>
          </a:p>
        </p:txBody>
      </p:sp>
      <p:sp>
        <p:nvSpPr>
          <p:cNvPr id="149" name="Google Shape;149;p15"/>
          <p:cNvSpPr txBox="1"/>
          <p:nvPr>
            <p:ph idx="1" type="body"/>
          </p:nvPr>
        </p:nvSpPr>
        <p:spPr>
          <a:xfrm>
            <a:off x="1111700" y="1557775"/>
            <a:ext cx="36015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Visualization(s)  of analysis on Leave No Trace (LNT) related posts</a:t>
            </a:r>
            <a:endParaRPr sz="20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Quantitative analysis of distribution of hashtags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>
            <p:ph type="title"/>
          </p:nvPr>
        </p:nvSpPr>
        <p:spPr>
          <a:xfrm>
            <a:off x="1311900" y="604200"/>
            <a:ext cx="77676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00"/>
              <a:t>Timeline</a:t>
            </a:r>
            <a:endParaRPr b="1" sz="3200"/>
          </a:p>
        </p:txBody>
      </p:sp>
      <p:grpSp>
        <p:nvGrpSpPr>
          <p:cNvPr id="155" name="Google Shape;155;p16"/>
          <p:cNvGrpSpPr/>
          <p:nvPr/>
        </p:nvGrpSpPr>
        <p:grpSpPr>
          <a:xfrm>
            <a:off x="2286000" y="1612973"/>
            <a:ext cx="2286000" cy="3530604"/>
            <a:chOff x="0" y="2295575"/>
            <a:chExt cx="2286000" cy="2847950"/>
          </a:xfrm>
        </p:grpSpPr>
        <p:grpSp>
          <p:nvGrpSpPr>
            <p:cNvPr id="156" name="Google Shape;156;p16"/>
            <p:cNvGrpSpPr/>
            <p:nvPr/>
          </p:nvGrpSpPr>
          <p:grpSpPr>
            <a:xfrm>
              <a:off x="0" y="2295575"/>
              <a:ext cx="2286000" cy="2847950"/>
              <a:chOff x="0" y="2295575"/>
              <a:chExt cx="2286000" cy="2847950"/>
            </a:xfrm>
          </p:grpSpPr>
          <p:sp>
            <p:nvSpPr>
              <p:cNvPr id="157" name="Google Shape;157;p16"/>
              <p:cNvSpPr/>
              <p:nvPr/>
            </p:nvSpPr>
            <p:spPr>
              <a:xfrm>
                <a:off x="0" y="2823925"/>
                <a:ext cx="2286000" cy="2319600"/>
              </a:xfrm>
              <a:prstGeom prst="rect">
                <a:avLst/>
              </a:prstGeom>
              <a:solidFill>
                <a:srgbClr val="1B78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6"/>
              <p:cNvSpPr/>
              <p:nvPr/>
            </p:nvSpPr>
            <p:spPr>
              <a:xfrm>
                <a:off x="0" y="2295575"/>
                <a:ext cx="2286000" cy="53700"/>
              </a:xfrm>
              <a:prstGeom prst="rect">
                <a:avLst/>
              </a:prstGeom>
              <a:solidFill>
                <a:srgbClr val="1B78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59" name="Google Shape;159;p16"/>
            <p:cNvSpPr txBox="1"/>
            <p:nvPr/>
          </p:nvSpPr>
          <p:spPr>
            <a:xfrm>
              <a:off x="0" y="2813787"/>
              <a:ext cx="1969200" cy="79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429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Roboto"/>
                <a:buChar char="●"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Completed data scraping and cleaning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4572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429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Roboto"/>
                <a:buChar char="●"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~120k posts collected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60" name="Google Shape;160;p16"/>
            <p:cNvCxnSpPr/>
            <p:nvPr/>
          </p:nvCxnSpPr>
          <p:spPr>
            <a:xfrm>
              <a:off x="2286000" y="2295575"/>
              <a:ext cx="0" cy="2837400"/>
            </a:xfrm>
            <a:prstGeom prst="straightConnector1">
              <a:avLst/>
            </a:prstGeom>
            <a:noFill/>
            <a:ln cap="flat" cmpd="sng" w="9525">
              <a:solidFill>
                <a:srgbClr val="83E3D9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161" name="Google Shape;161;p16"/>
          <p:cNvGrpSpPr/>
          <p:nvPr/>
        </p:nvGrpSpPr>
        <p:grpSpPr>
          <a:xfrm>
            <a:off x="0" y="1612928"/>
            <a:ext cx="2286000" cy="3530604"/>
            <a:chOff x="0" y="2295575"/>
            <a:chExt cx="2286000" cy="2847950"/>
          </a:xfrm>
        </p:grpSpPr>
        <p:grpSp>
          <p:nvGrpSpPr>
            <p:cNvPr id="162" name="Google Shape;162;p16"/>
            <p:cNvGrpSpPr/>
            <p:nvPr/>
          </p:nvGrpSpPr>
          <p:grpSpPr>
            <a:xfrm>
              <a:off x="0" y="2295575"/>
              <a:ext cx="2286000" cy="2847950"/>
              <a:chOff x="0" y="2295575"/>
              <a:chExt cx="2286000" cy="2847950"/>
            </a:xfrm>
          </p:grpSpPr>
          <p:sp>
            <p:nvSpPr>
              <p:cNvPr id="163" name="Google Shape;163;p16"/>
              <p:cNvSpPr/>
              <p:nvPr/>
            </p:nvSpPr>
            <p:spPr>
              <a:xfrm>
                <a:off x="0" y="2823925"/>
                <a:ext cx="2286000" cy="2319600"/>
              </a:xfrm>
              <a:prstGeom prst="rect">
                <a:avLst/>
              </a:prstGeom>
              <a:solidFill>
                <a:srgbClr val="1B78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16"/>
              <p:cNvSpPr/>
              <p:nvPr/>
            </p:nvSpPr>
            <p:spPr>
              <a:xfrm>
                <a:off x="0" y="2295575"/>
                <a:ext cx="2286000" cy="53700"/>
              </a:xfrm>
              <a:prstGeom prst="rect">
                <a:avLst/>
              </a:prstGeom>
              <a:solidFill>
                <a:srgbClr val="1B786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5" name="Google Shape;165;p16"/>
            <p:cNvSpPr txBox="1"/>
            <p:nvPr/>
          </p:nvSpPr>
          <p:spPr>
            <a:xfrm>
              <a:off x="280049" y="2456400"/>
              <a:ext cx="17259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80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January</a:t>
              </a:r>
              <a:endParaRPr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66" name="Google Shape;166;p16"/>
            <p:cNvSpPr txBox="1"/>
            <p:nvPr/>
          </p:nvSpPr>
          <p:spPr>
            <a:xfrm>
              <a:off x="216300" y="2823926"/>
              <a:ext cx="2023800" cy="79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429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Roboto"/>
                <a:buChar char="●"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Initiated data scraping and cleaning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4572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342900" lvl="0" marL="457200" rtl="0" algn="l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800"/>
                <a:buFont typeface="Roboto"/>
                <a:buChar char="●"/>
              </a:pPr>
              <a:r>
                <a:rPr b="1"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Gathered requirements from sponsors</a:t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4572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4572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4572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4572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4572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45720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167" name="Google Shape;167;p16"/>
            <p:cNvCxnSpPr/>
            <p:nvPr/>
          </p:nvCxnSpPr>
          <p:spPr>
            <a:xfrm>
              <a:off x="2286000" y="2295575"/>
              <a:ext cx="0" cy="2837400"/>
            </a:xfrm>
            <a:prstGeom prst="straightConnector1">
              <a:avLst/>
            </a:prstGeom>
            <a:noFill/>
            <a:ln cap="flat" cmpd="sng" w="9525">
              <a:solidFill>
                <a:srgbClr val="83E3D9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grpSp>
        <p:nvGrpSpPr>
          <p:cNvPr id="168" name="Google Shape;168;p16"/>
          <p:cNvGrpSpPr/>
          <p:nvPr/>
        </p:nvGrpSpPr>
        <p:grpSpPr>
          <a:xfrm>
            <a:off x="6858000" y="1612928"/>
            <a:ext cx="2286000" cy="3530604"/>
            <a:chOff x="0" y="2295575"/>
            <a:chExt cx="2286000" cy="2847950"/>
          </a:xfrm>
        </p:grpSpPr>
        <p:sp>
          <p:nvSpPr>
            <p:cNvPr id="169" name="Google Shape;169;p16"/>
            <p:cNvSpPr/>
            <p:nvPr/>
          </p:nvSpPr>
          <p:spPr>
            <a:xfrm>
              <a:off x="0" y="2823925"/>
              <a:ext cx="2286000" cy="23196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6"/>
            <p:cNvSpPr/>
            <p:nvPr/>
          </p:nvSpPr>
          <p:spPr>
            <a:xfrm>
              <a:off x="0" y="2295575"/>
              <a:ext cx="2286000" cy="53700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1" name="Google Shape;171;p16"/>
          <p:cNvSpPr txBox="1"/>
          <p:nvPr/>
        </p:nvSpPr>
        <p:spPr>
          <a:xfrm>
            <a:off x="2566050" y="1815400"/>
            <a:ext cx="1725900" cy="3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February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2" name="Google Shape;172;p16"/>
          <p:cNvSpPr txBox="1"/>
          <p:nvPr/>
        </p:nvSpPr>
        <p:spPr>
          <a:xfrm>
            <a:off x="5210474" y="1815400"/>
            <a:ext cx="1725900" cy="2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March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" name="Google Shape;173;p16"/>
          <p:cNvSpPr txBox="1"/>
          <p:nvPr/>
        </p:nvSpPr>
        <p:spPr>
          <a:xfrm>
            <a:off x="7666749" y="1861300"/>
            <a:ext cx="1725900" cy="2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April</a:t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74" name="Google Shape;174;p16"/>
          <p:cNvGrpSpPr/>
          <p:nvPr/>
        </p:nvGrpSpPr>
        <p:grpSpPr>
          <a:xfrm>
            <a:off x="4572000" y="1612928"/>
            <a:ext cx="2286000" cy="3530849"/>
            <a:chOff x="0" y="2295575"/>
            <a:chExt cx="2286000" cy="2848148"/>
          </a:xfrm>
        </p:grpSpPr>
        <p:grpSp>
          <p:nvGrpSpPr>
            <p:cNvPr id="175" name="Google Shape;175;p16"/>
            <p:cNvGrpSpPr/>
            <p:nvPr/>
          </p:nvGrpSpPr>
          <p:grpSpPr>
            <a:xfrm>
              <a:off x="0" y="2295575"/>
              <a:ext cx="2286000" cy="2848148"/>
              <a:chOff x="0" y="2295575"/>
              <a:chExt cx="2286000" cy="2848148"/>
            </a:xfrm>
          </p:grpSpPr>
          <p:sp>
            <p:nvSpPr>
              <p:cNvPr id="176" name="Google Shape;176;p16"/>
              <p:cNvSpPr/>
              <p:nvPr/>
            </p:nvSpPr>
            <p:spPr>
              <a:xfrm>
                <a:off x="0" y="2816023"/>
                <a:ext cx="2286000" cy="2327700"/>
              </a:xfrm>
              <a:prstGeom prst="rect">
                <a:avLst/>
              </a:prstGeom>
              <a:solidFill>
                <a:srgbClr val="EFEFE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6"/>
              <p:cNvSpPr/>
              <p:nvPr/>
            </p:nvSpPr>
            <p:spPr>
              <a:xfrm>
                <a:off x="0" y="2295575"/>
                <a:ext cx="2286000" cy="53700"/>
              </a:xfrm>
              <a:prstGeom prst="rect">
                <a:avLst/>
              </a:prstGeom>
              <a:solidFill>
                <a:srgbClr val="EFEFE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78" name="Google Shape;178;p16"/>
            <p:cNvCxnSpPr/>
            <p:nvPr/>
          </p:nvCxnSpPr>
          <p:spPr>
            <a:xfrm>
              <a:off x="2286000" y="2295575"/>
              <a:ext cx="0" cy="2837400"/>
            </a:xfrm>
            <a:prstGeom prst="straightConnector1">
              <a:avLst/>
            </a:prstGeom>
            <a:noFill/>
            <a:ln cap="flat" cmpd="sng" w="9525">
              <a:solidFill>
                <a:srgbClr val="D9D9D9"/>
              </a:solidFill>
              <a:prstDash val="dot"/>
              <a:round/>
              <a:headEnd len="sm" w="sm" type="none"/>
              <a:tailEnd len="sm" w="sm" type="none"/>
            </a:ln>
          </p:spPr>
        </p:cxnSp>
      </p:grpSp>
      <p:sp>
        <p:nvSpPr>
          <p:cNvPr id="179" name="Google Shape;179;p16"/>
          <p:cNvSpPr txBox="1"/>
          <p:nvPr/>
        </p:nvSpPr>
        <p:spPr>
          <a:xfrm>
            <a:off x="4545750" y="2255400"/>
            <a:ext cx="2464800" cy="21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B786E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rgbClr val="1B786E"/>
                </a:solidFill>
                <a:latin typeface="Roboto"/>
                <a:ea typeface="Roboto"/>
                <a:cs typeface="Roboto"/>
                <a:sym typeface="Roboto"/>
              </a:rPr>
              <a:t>Collected</a:t>
            </a:r>
            <a:r>
              <a:rPr b="1" lang="en" sz="1800">
                <a:solidFill>
                  <a:srgbClr val="1B786E"/>
                </a:solidFill>
                <a:latin typeface="Roboto"/>
                <a:ea typeface="Roboto"/>
                <a:cs typeface="Roboto"/>
                <a:sym typeface="Roboto"/>
              </a:rPr>
              <a:t> geo-locations of posts</a:t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B786E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rgbClr val="1B786E"/>
                </a:solidFill>
                <a:latin typeface="Roboto"/>
                <a:ea typeface="Roboto"/>
                <a:cs typeface="Roboto"/>
                <a:sym typeface="Roboto"/>
              </a:rPr>
              <a:t>Started working on sentiment analysis</a:t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p16"/>
          <p:cNvSpPr txBox="1"/>
          <p:nvPr/>
        </p:nvSpPr>
        <p:spPr>
          <a:xfrm>
            <a:off x="7010550" y="2255400"/>
            <a:ext cx="2133600" cy="7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B786E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rgbClr val="1B786E"/>
                </a:solidFill>
                <a:latin typeface="Roboto"/>
                <a:ea typeface="Roboto"/>
                <a:cs typeface="Roboto"/>
                <a:sym typeface="Roboto"/>
              </a:rPr>
              <a:t>Completed sentiment analysis </a:t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B786E"/>
              </a:buClr>
              <a:buSzPts val="1800"/>
              <a:buFont typeface="Roboto"/>
              <a:buChar char="●"/>
            </a:pPr>
            <a:r>
              <a:rPr b="1" lang="en" sz="1800">
                <a:solidFill>
                  <a:srgbClr val="1B786E"/>
                </a:solidFill>
                <a:latin typeface="Roboto"/>
                <a:ea typeface="Roboto"/>
                <a:cs typeface="Roboto"/>
                <a:sym typeface="Roboto"/>
              </a:rPr>
              <a:t>Created visualizations based off collected data</a:t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B786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73050"/>
            <a:ext cx="6389601" cy="357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Sentiment Analysis Format (1)</a:t>
            </a:r>
            <a:endParaRPr/>
          </a:p>
        </p:txBody>
      </p:sp>
      <p:sp>
        <p:nvSpPr>
          <p:cNvPr id="187" name="Google Shape;187;p17"/>
          <p:cNvSpPr txBox="1"/>
          <p:nvPr/>
        </p:nvSpPr>
        <p:spPr>
          <a:xfrm>
            <a:off x="6686550" y="1212450"/>
            <a:ext cx="238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Input sentence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p17"/>
          <p:cNvSpPr txBox="1"/>
          <p:nvPr/>
        </p:nvSpPr>
        <p:spPr>
          <a:xfrm>
            <a:off x="6686550" y="1777275"/>
            <a:ext cx="2388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Words in the lexicon list and their valence scores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9" name="Google Shape;189;p17"/>
          <p:cNvSpPr txBox="1"/>
          <p:nvPr/>
        </p:nvSpPr>
        <p:spPr>
          <a:xfrm>
            <a:off x="6686550" y="2542900"/>
            <a:ext cx="2388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Negation words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0" name="Google Shape;190;p17"/>
          <p:cNvSpPr txBox="1"/>
          <p:nvPr/>
        </p:nvSpPr>
        <p:spPr>
          <a:xfrm>
            <a:off x="6686550" y="3093125"/>
            <a:ext cx="2388000" cy="400200"/>
          </a:xfrm>
          <a:prstGeom prst="rect">
            <a:avLst/>
          </a:prstGeom>
          <a:noFill/>
          <a:ln cap="flat" cmpd="sng" w="9525">
            <a:solidFill>
              <a:srgbClr val="FFD9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Booster </a:t>
            </a: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words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1" name="Google Shape;191;p17"/>
          <p:cNvSpPr txBox="1"/>
          <p:nvPr/>
        </p:nvSpPr>
        <p:spPr>
          <a:xfrm>
            <a:off x="6686550" y="3643350"/>
            <a:ext cx="2388000" cy="615600"/>
          </a:xfrm>
          <a:prstGeom prst="rect">
            <a:avLst/>
          </a:prstGeom>
          <a:noFill/>
          <a:ln cap="flat" cmpd="sng" w="9525">
            <a:solidFill>
              <a:srgbClr val="FFE5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Exclamation points/Question marks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92" name="Google Shape;192;p17"/>
          <p:cNvCxnSpPr>
            <a:endCxn id="187" idx="1"/>
          </p:cNvCxnSpPr>
          <p:nvPr/>
        </p:nvCxnSpPr>
        <p:spPr>
          <a:xfrm flipH="1" rot="10800000">
            <a:off x="5590650" y="1412550"/>
            <a:ext cx="1095900" cy="257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3" name="Google Shape;193;p17"/>
          <p:cNvCxnSpPr>
            <a:endCxn id="188" idx="1"/>
          </p:cNvCxnSpPr>
          <p:nvPr/>
        </p:nvCxnSpPr>
        <p:spPr>
          <a:xfrm flipH="1" rot="10800000">
            <a:off x="3674850" y="2085075"/>
            <a:ext cx="3011700" cy="307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4" name="Google Shape;194;p17"/>
          <p:cNvCxnSpPr>
            <a:endCxn id="189" idx="1"/>
          </p:cNvCxnSpPr>
          <p:nvPr/>
        </p:nvCxnSpPr>
        <p:spPr>
          <a:xfrm flipH="1" rot="10800000">
            <a:off x="3804150" y="2743000"/>
            <a:ext cx="2882400" cy="621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5" name="Google Shape;195;p17"/>
          <p:cNvCxnSpPr>
            <a:endCxn id="190" idx="1"/>
          </p:cNvCxnSpPr>
          <p:nvPr/>
        </p:nvCxnSpPr>
        <p:spPr>
          <a:xfrm flipH="1" rot="10800000">
            <a:off x="3310950" y="3293225"/>
            <a:ext cx="3375600" cy="7296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6" name="Google Shape;196;p17"/>
          <p:cNvCxnSpPr>
            <a:endCxn id="191" idx="1"/>
          </p:cNvCxnSpPr>
          <p:nvPr/>
        </p:nvCxnSpPr>
        <p:spPr>
          <a:xfrm flipH="1" rot="10800000">
            <a:off x="5239950" y="3951150"/>
            <a:ext cx="1446600" cy="6780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02050"/>
            <a:ext cx="5262901" cy="364145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Sentiment Analysis Format (2)</a:t>
            </a:r>
            <a:endParaRPr/>
          </a:p>
        </p:txBody>
      </p:sp>
      <p:sp>
        <p:nvSpPr>
          <p:cNvPr id="203" name="Google Shape;203;p18"/>
          <p:cNvSpPr txBox="1"/>
          <p:nvPr/>
        </p:nvSpPr>
        <p:spPr>
          <a:xfrm>
            <a:off x="6107900" y="2073425"/>
            <a:ext cx="2388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Sentiment scores of each word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4" name="Google Shape;204;p18"/>
          <p:cNvSpPr txBox="1"/>
          <p:nvPr/>
        </p:nvSpPr>
        <p:spPr>
          <a:xfrm>
            <a:off x="6107900" y="3272650"/>
            <a:ext cx="2388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400"/>
              <a:buFont typeface="Lato"/>
              <a:buAutoNum type="arabicPeriod"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Positive, negative, and neutral scores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SzPts val="1400"/>
              <a:buFont typeface="Lato"/>
              <a:buAutoNum type="arabicPeriod"/>
            </a:pPr>
            <a:r>
              <a:rPr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Total score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05" name="Google Shape;205;p18"/>
          <p:cNvCxnSpPr>
            <a:endCxn id="203" idx="1"/>
          </p:cNvCxnSpPr>
          <p:nvPr/>
        </p:nvCxnSpPr>
        <p:spPr>
          <a:xfrm flipH="1" rot="10800000">
            <a:off x="1607300" y="2381225"/>
            <a:ext cx="4500600" cy="351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6" name="Google Shape;206;p18"/>
          <p:cNvCxnSpPr>
            <a:endCxn id="204" idx="1"/>
          </p:cNvCxnSpPr>
          <p:nvPr/>
        </p:nvCxnSpPr>
        <p:spPr>
          <a:xfrm flipH="1" rot="10800000">
            <a:off x="2293100" y="3796000"/>
            <a:ext cx="3814800" cy="533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7" name="Google Shape;207;p18"/>
          <p:cNvSpPr txBox="1"/>
          <p:nvPr/>
        </p:nvSpPr>
        <p:spPr>
          <a:xfrm>
            <a:off x="1356250" y="3983275"/>
            <a:ext cx="33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FF00"/>
                </a:solidFill>
                <a:latin typeface="Lato"/>
                <a:ea typeface="Lato"/>
                <a:cs typeface="Lato"/>
                <a:sym typeface="Lato"/>
              </a:rPr>
              <a:t>1.</a:t>
            </a:r>
            <a:endParaRPr>
              <a:solidFill>
                <a:srgbClr val="00FF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8" name="Google Shape;208;p18"/>
          <p:cNvSpPr txBox="1"/>
          <p:nvPr/>
        </p:nvSpPr>
        <p:spPr>
          <a:xfrm>
            <a:off x="1696150" y="4383475"/>
            <a:ext cx="33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FF00"/>
                </a:solidFill>
                <a:latin typeface="Lato"/>
                <a:ea typeface="Lato"/>
                <a:cs typeface="Lato"/>
                <a:sym typeface="Lato"/>
              </a:rPr>
              <a:t>2.</a:t>
            </a:r>
            <a:endParaRPr>
              <a:solidFill>
                <a:srgbClr val="00FF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1100" y="1490688"/>
            <a:ext cx="7296150" cy="301942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19"/>
          <p:cNvSpPr txBox="1"/>
          <p:nvPr/>
        </p:nvSpPr>
        <p:spPr>
          <a:xfrm>
            <a:off x="2168400" y="472650"/>
            <a:ext cx="4807200" cy="585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Sentiment Analysis Results</a:t>
            </a:r>
            <a:endParaRPr b="1" sz="2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9" name="Google Shape;219;p20"/>
          <p:cNvGraphicFramePr/>
          <p:nvPr/>
        </p:nvGraphicFramePr>
        <p:xfrm>
          <a:off x="952500" y="1664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{1484F2CC-66F0-43D7-904E-BE3B6535AA26}</a:tableStyleId>
              </a:tblPr>
              <a:tblGrid>
                <a:gridCol w="1447800"/>
                <a:gridCol w="1447800"/>
                <a:gridCol w="1447800"/>
                <a:gridCol w="1447800"/>
                <a:gridCol w="1726400"/>
              </a:tblGrid>
              <a:tr h="160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#atsobo2021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#atnobo2021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#atclassof2021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#appalachiantrail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Positive Posts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48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73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89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796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Slightly Positive Posts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15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15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24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163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6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Neutral Posts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35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185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43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594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Slightly Negative Posts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8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1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3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63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D9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Negative Posts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6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6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2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lt1"/>
                          </a:solidFill>
                        </a:rPr>
                        <a:t>45</a:t>
                      </a:r>
                      <a:endParaRPr>
                        <a:solidFill>
                          <a:schemeClr val="lt1"/>
                        </a:solidFill>
                      </a:endParaRPr>
                    </a:p>
                  </a:txBody>
                  <a:tcPr marT="63500" marB="63500" marR="63500" marL="63500">
                    <a:lnL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99999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0" name="Google Shape;220;p20"/>
          <p:cNvSpPr txBox="1"/>
          <p:nvPr/>
        </p:nvSpPr>
        <p:spPr>
          <a:xfrm>
            <a:off x="2168400" y="472650"/>
            <a:ext cx="4807200" cy="585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Sentiment Analysis Results</a:t>
            </a:r>
            <a:endParaRPr b="1" sz="2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1"/>
          <p:cNvSpPr txBox="1"/>
          <p:nvPr/>
        </p:nvSpPr>
        <p:spPr>
          <a:xfrm>
            <a:off x="2346750" y="67250"/>
            <a:ext cx="4450500" cy="585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Geo-Location of Posts</a:t>
            </a:r>
            <a:endParaRPr b="1" sz="2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6" name="Google Shape;2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79300" y="732950"/>
            <a:ext cx="9502600" cy="441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