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Roboto"/>
      <p:regular r:id="rId35"/>
      <p:bold r:id="rId36"/>
      <p:italic r:id="rId37"/>
      <p:boldItalic r:id="rId38"/>
    </p:embeddedFont>
    <p:embeddedFont>
      <p:font typeface="Nunito"/>
      <p:regular r:id="rId39"/>
      <p:bold r:id="rId40"/>
      <p:italic r:id="rId41"/>
      <p:boldItalic r:id="rId42"/>
    </p:embeddedFont>
    <p:embeddedFont>
      <p:font typeface="Lat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5C5E31-8AB3-4F30-ADA4-066A5195863C}">
  <a:tblStyle styleId="{F15C5E31-8AB3-4F30-ADA4-066A5195863C}"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Nunito-bold.fntdata"/><Relationship Id="rId20" Type="http://schemas.openxmlformats.org/officeDocument/2006/relationships/slide" Target="slides/slide14.xml"/><Relationship Id="rId42" Type="http://schemas.openxmlformats.org/officeDocument/2006/relationships/font" Target="fonts/Nunito-boldItalic.fntdata"/><Relationship Id="rId41" Type="http://schemas.openxmlformats.org/officeDocument/2006/relationships/font" Target="fonts/Nunito-italic.fntdata"/><Relationship Id="rId22" Type="http://schemas.openxmlformats.org/officeDocument/2006/relationships/slide" Target="slides/slide16.xml"/><Relationship Id="rId44" Type="http://schemas.openxmlformats.org/officeDocument/2006/relationships/font" Target="fonts/Lato-bold.fntdata"/><Relationship Id="rId21" Type="http://schemas.openxmlformats.org/officeDocument/2006/relationships/slide" Target="slides/slide15.xml"/><Relationship Id="rId43" Type="http://schemas.openxmlformats.org/officeDocument/2006/relationships/font" Target="fonts/Lato-regular.fntdata"/><Relationship Id="rId24" Type="http://schemas.openxmlformats.org/officeDocument/2006/relationships/slide" Target="slides/slide18.xml"/><Relationship Id="rId46" Type="http://schemas.openxmlformats.org/officeDocument/2006/relationships/font" Target="fonts/Lato-boldItalic.fntdata"/><Relationship Id="rId23" Type="http://schemas.openxmlformats.org/officeDocument/2006/relationships/slide" Target="slides/slide17.xml"/><Relationship Id="rId45"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Roboto-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oboto-italic.fntdata"/><Relationship Id="rId14" Type="http://schemas.openxmlformats.org/officeDocument/2006/relationships/slide" Target="slides/slide8.xml"/><Relationship Id="rId36" Type="http://schemas.openxmlformats.org/officeDocument/2006/relationships/font" Target="fonts/Roboto-bold.fntdata"/><Relationship Id="rId17" Type="http://schemas.openxmlformats.org/officeDocument/2006/relationships/slide" Target="slides/slide11.xml"/><Relationship Id="rId39" Type="http://schemas.openxmlformats.org/officeDocument/2006/relationships/font" Target="fonts/Nunito-regular.fntdata"/><Relationship Id="rId16" Type="http://schemas.openxmlformats.org/officeDocument/2006/relationships/slide" Target="slides/slide10.xml"/><Relationship Id="rId38" Type="http://schemas.openxmlformats.org/officeDocument/2006/relationships/font" Target="fonts/Roboto-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c270a0635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c270a063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cf7a59875e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cf7a59875e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ce560c4d1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ce560c4d1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d1258a0761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2d1258a0761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cf6ab6d884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cf6ab6d884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cf6ab6d88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cf6ab6d88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cf6ab6d88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cf6ab6d88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ce560c4d1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2ce560c4d1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cf6ab6d884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cf6ab6d88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ce560c4d16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ce560c4d16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Talk about completed work on the tweets in sfm?</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c270a0635e_0_6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c270a0635e_0_6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8">
                <a:solidFill>
                  <a:srgbClr val="233A44"/>
                </a:solidFill>
                <a:latin typeface="Calibri"/>
                <a:ea typeface="Calibri"/>
                <a:cs typeface="Calibri"/>
                <a:sym typeface="Calibri"/>
              </a:rPr>
              <a:t>Categorization</a:t>
            </a:r>
            <a:endParaRPr sz="1808">
              <a:solidFill>
                <a:srgbClr val="233A44"/>
              </a:solidFill>
              <a:latin typeface="Calibri"/>
              <a:ea typeface="Calibri"/>
              <a:cs typeface="Calibri"/>
              <a:sym typeface="Calibri"/>
            </a:endParaRPr>
          </a:p>
          <a:p>
            <a:pPr indent="-343415" lvl="0" marL="457200" rtl="0" algn="l">
              <a:lnSpc>
                <a:spcPct val="115000"/>
              </a:lnSpc>
              <a:spcBef>
                <a:spcPts val="120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Main portion of ML part to segment and spit collections based on detected keywords.</a:t>
            </a:r>
            <a:endParaRPr sz="1808">
              <a:solidFill>
                <a:srgbClr val="233A44"/>
              </a:solidFill>
              <a:latin typeface="Calibri"/>
              <a:ea typeface="Calibri"/>
              <a:cs typeface="Calibri"/>
              <a:sym typeface="Calibri"/>
            </a:endParaRPr>
          </a:p>
          <a:p>
            <a:pPr indent="-343415" lvl="0" marL="457200" rtl="0" algn="l">
              <a:lnSpc>
                <a:spcPct val="115000"/>
              </a:lnSpc>
              <a:spcBef>
                <a:spcPts val="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We plan to use as a proof of concept with a few hundred tweets from each source (SFM, YTK, etc)</a:t>
            </a:r>
            <a:endParaRPr sz="1808">
              <a:solidFill>
                <a:srgbClr val="233A44"/>
              </a:solidFill>
              <a:latin typeface="Calibri"/>
              <a:ea typeface="Calibri"/>
              <a:cs typeface="Calibri"/>
              <a:sym typeface="Calibri"/>
            </a:endParaRPr>
          </a:p>
          <a:p>
            <a:pPr indent="-343415" lvl="0" marL="457200" rtl="0" algn="l">
              <a:lnSpc>
                <a:spcPct val="115000"/>
              </a:lnSpc>
              <a:spcBef>
                <a:spcPts val="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Plan to use a BERT model with a NN to categorize tweets based on collections of hashtags from the tweets sources</a:t>
            </a:r>
            <a:endParaRPr sz="1808">
              <a:solidFill>
                <a:srgbClr val="233A44"/>
              </a:solidFill>
              <a:latin typeface="Calibri"/>
              <a:ea typeface="Calibri"/>
              <a:cs typeface="Calibri"/>
              <a:sym typeface="Calibri"/>
            </a:endParaRPr>
          </a:p>
          <a:p>
            <a:pPr indent="0" lvl="0" marL="457200" rtl="0" algn="l">
              <a:lnSpc>
                <a:spcPct val="115000"/>
              </a:lnSpc>
              <a:spcBef>
                <a:spcPts val="1200"/>
              </a:spcBef>
              <a:spcAft>
                <a:spcPts val="0"/>
              </a:spcAft>
              <a:buClr>
                <a:schemeClr val="dk1"/>
              </a:buClr>
              <a:buSzPts val="1100"/>
              <a:buFont typeface="Arial"/>
              <a:buNone/>
            </a:pPr>
            <a:r>
              <a:t/>
            </a:r>
            <a:endParaRPr sz="1300">
              <a:solidFill>
                <a:srgbClr val="233A44"/>
              </a:solidFill>
              <a:latin typeface="Calibri"/>
              <a:ea typeface="Calibri"/>
              <a:cs typeface="Calibri"/>
              <a:sym typeface="Calibri"/>
            </a:endParaRPr>
          </a:p>
          <a:p>
            <a:pPr indent="0" lvl="0" marL="0" rtl="0" algn="l">
              <a:spcBef>
                <a:spcPts val="120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c270a0635e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c270a0635e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2cf7a59875e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2cf7a59875e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8">
                <a:solidFill>
                  <a:srgbClr val="233A44"/>
                </a:solidFill>
                <a:latin typeface="Calibri"/>
                <a:ea typeface="Calibri"/>
                <a:cs typeface="Calibri"/>
                <a:sym typeface="Calibri"/>
              </a:rPr>
              <a:t>Categorization</a:t>
            </a:r>
            <a:endParaRPr sz="1808">
              <a:solidFill>
                <a:srgbClr val="233A44"/>
              </a:solidFill>
              <a:latin typeface="Calibri"/>
              <a:ea typeface="Calibri"/>
              <a:cs typeface="Calibri"/>
              <a:sym typeface="Calibri"/>
            </a:endParaRPr>
          </a:p>
          <a:p>
            <a:pPr indent="-343415" lvl="0" marL="457200" rtl="0" algn="l">
              <a:lnSpc>
                <a:spcPct val="115000"/>
              </a:lnSpc>
              <a:spcBef>
                <a:spcPts val="120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Main portion of ML part to segment and spit collections based on detected keywords.</a:t>
            </a:r>
            <a:endParaRPr sz="1808">
              <a:solidFill>
                <a:srgbClr val="233A44"/>
              </a:solidFill>
              <a:latin typeface="Calibri"/>
              <a:ea typeface="Calibri"/>
              <a:cs typeface="Calibri"/>
              <a:sym typeface="Calibri"/>
            </a:endParaRPr>
          </a:p>
          <a:p>
            <a:pPr indent="-343415" lvl="0" marL="457200" rtl="0" algn="l">
              <a:lnSpc>
                <a:spcPct val="115000"/>
              </a:lnSpc>
              <a:spcBef>
                <a:spcPts val="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We plan to use as a proof of concept with a few hundred tweets from each source (SFM, YTK, etc)</a:t>
            </a:r>
            <a:endParaRPr sz="1808">
              <a:solidFill>
                <a:srgbClr val="233A44"/>
              </a:solidFill>
              <a:latin typeface="Calibri"/>
              <a:ea typeface="Calibri"/>
              <a:cs typeface="Calibri"/>
              <a:sym typeface="Calibri"/>
            </a:endParaRPr>
          </a:p>
          <a:p>
            <a:pPr indent="-343415" lvl="0" marL="457200" rtl="0" algn="l">
              <a:lnSpc>
                <a:spcPct val="115000"/>
              </a:lnSpc>
              <a:spcBef>
                <a:spcPts val="0"/>
              </a:spcBef>
              <a:spcAft>
                <a:spcPts val="0"/>
              </a:spcAft>
              <a:buClr>
                <a:srgbClr val="233A44"/>
              </a:buClr>
              <a:buSzPts val="1808"/>
              <a:buFont typeface="Calibri"/>
              <a:buChar char="-"/>
            </a:pPr>
            <a:r>
              <a:rPr lang="en" sz="1808">
                <a:solidFill>
                  <a:srgbClr val="233A44"/>
                </a:solidFill>
                <a:latin typeface="Calibri"/>
                <a:ea typeface="Calibri"/>
                <a:cs typeface="Calibri"/>
                <a:sym typeface="Calibri"/>
              </a:rPr>
              <a:t>Plan to use a BERT model with a NN to categorize tweets based on collections of hashtags from the tweets sources</a:t>
            </a:r>
            <a:endParaRPr sz="1808">
              <a:solidFill>
                <a:srgbClr val="233A44"/>
              </a:solidFill>
              <a:latin typeface="Calibri"/>
              <a:ea typeface="Calibri"/>
              <a:cs typeface="Calibri"/>
              <a:sym typeface="Calibri"/>
            </a:endParaRPr>
          </a:p>
          <a:p>
            <a:pPr indent="0" lvl="0" marL="457200" rtl="0" algn="l">
              <a:lnSpc>
                <a:spcPct val="115000"/>
              </a:lnSpc>
              <a:spcBef>
                <a:spcPts val="1200"/>
              </a:spcBef>
              <a:spcAft>
                <a:spcPts val="0"/>
              </a:spcAft>
              <a:buClr>
                <a:schemeClr val="dk1"/>
              </a:buClr>
              <a:buSzPts val="1100"/>
              <a:buFont typeface="Arial"/>
              <a:buNone/>
            </a:pPr>
            <a:r>
              <a:t/>
            </a:r>
            <a:endParaRPr sz="1300">
              <a:solidFill>
                <a:srgbClr val="233A44"/>
              </a:solidFill>
              <a:latin typeface="Calibri"/>
              <a:ea typeface="Calibri"/>
              <a:cs typeface="Calibri"/>
              <a:sym typeface="Calibri"/>
            </a:endParaRPr>
          </a:p>
          <a:p>
            <a:pPr indent="0" lvl="0" marL="0" rtl="0" algn="l">
              <a:spcBef>
                <a:spcPts val="120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cf7a59875e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cf7a59875e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233A44"/>
                </a:solidFill>
                <a:latin typeface="Calibri"/>
                <a:ea typeface="Calibri"/>
                <a:cs typeface="Calibri"/>
                <a:sym typeface="Calibri"/>
              </a:rPr>
              <a:t>Hate Speech Detection</a:t>
            </a:r>
            <a:endParaRPr sz="1800">
              <a:solidFill>
                <a:srgbClr val="233A44"/>
              </a:solidFill>
              <a:latin typeface="Calibri"/>
              <a:ea typeface="Calibri"/>
              <a:cs typeface="Calibri"/>
              <a:sym typeface="Calibri"/>
            </a:endParaRPr>
          </a:p>
          <a:p>
            <a:pPr indent="-342900" lvl="0" marL="457200" rtl="0" algn="l">
              <a:lnSpc>
                <a:spcPct val="115000"/>
              </a:lnSpc>
              <a:spcBef>
                <a:spcPts val="120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Second portion, “nice to have” to detect hate speech on the same few hundred tweets from different sources</a:t>
            </a:r>
            <a:endParaRPr sz="1800">
              <a:solidFill>
                <a:srgbClr val="233A44"/>
              </a:solidFill>
              <a:latin typeface="Calibri"/>
              <a:ea typeface="Calibri"/>
              <a:cs typeface="Calibri"/>
              <a:sym typeface="Calibri"/>
            </a:endParaRPr>
          </a:p>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Hate speech is prevalent on social sites, so could be a great insight on social media “hate trends”</a:t>
            </a:r>
            <a:endParaRPr sz="1800">
              <a:solidFill>
                <a:srgbClr val="233A44"/>
              </a:solidFill>
              <a:latin typeface="Calibri"/>
              <a:ea typeface="Calibri"/>
              <a:cs typeface="Calibri"/>
              <a:sym typeface="Calibri"/>
            </a:endParaRPr>
          </a:p>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Plan to use a GloVe model with a NN or Naive Bayes classifier to detect hate speech quickly.</a:t>
            </a:r>
            <a:endParaRPr sz="2300">
              <a:solidFill>
                <a:srgbClr val="233A44"/>
              </a:solidFill>
              <a:latin typeface="Calibri"/>
              <a:ea typeface="Calibri"/>
              <a:cs typeface="Calibri"/>
              <a:sym typeface="Calibri"/>
            </a:endParaRPr>
          </a:p>
          <a:p>
            <a:pPr indent="0" lvl="0" marL="0" rtl="0" algn="l">
              <a:spcBef>
                <a:spcPts val="120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d0f45800f7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d0f45800f7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cf7a59875e_1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cf7a59875e_1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2cf7a59875e_1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2cf7a59875e_1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ce560c4d16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ce560c4d1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c270a0635e_0_3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c270a0635e_0_3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d0f45800f7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2d0f45800f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2c270a0635e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2c270a0635e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c270a0635e_0_5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c270a0635e_0_5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The Digital Library Research Laboratory has collected billions of tweets, and the objective of this project is to convert them in a way that makes access and research easier</a:t>
            </a:r>
            <a:endParaRPr sz="1800">
              <a:solidFill>
                <a:srgbClr val="233A44"/>
              </a:solidFill>
              <a:latin typeface="Calibri"/>
              <a:ea typeface="Calibri"/>
              <a:cs typeface="Calibri"/>
              <a:sym typeface="Calibri"/>
            </a:endParaRPr>
          </a:p>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Tweets were collected in 3 formats (SFM, YTK, DMI-TCAT) with the goal being to convert them into a JSON format</a:t>
            </a:r>
            <a:endParaRPr sz="1800">
              <a:solidFill>
                <a:srgbClr val="233A44"/>
              </a:solidFill>
              <a:latin typeface="Calibri"/>
              <a:ea typeface="Calibri"/>
              <a:cs typeface="Calibri"/>
              <a:sym typeface="Calibri"/>
            </a:endParaRPr>
          </a:p>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2021 team wrote the initial python scripts for the project</a:t>
            </a:r>
            <a:endParaRPr sz="1800">
              <a:solidFill>
                <a:srgbClr val="233A44"/>
              </a:solidFill>
              <a:latin typeface="Calibri"/>
              <a:ea typeface="Calibri"/>
              <a:cs typeface="Calibri"/>
              <a:sym typeface="Calibri"/>
            </a:endParaRPr>
          </a:p>
          <a:p>
            <a:pPr indent="-342900" lvl="0" marL="457200" rtl="0" algn="l">
              <a:lnSpc>
                <a:spcPct val="115000"/>
              </a:lnSpc>
              <a:spcBef>
                <a:spcPts val="0"/>
              </a:spcBef>
              <a:spcAft>
                <a:spcPts val="0"/>
              </a:spcAft>
              <a:buClr>
                <a:srgbClr val="233A44"/>
              </a:buClr>
              <a:buSzPts val="1800"/>
              <a:buFont typeface="Calibri"/>
              <a:buChar char="-"/>
            </a:pPr>
            <a:r>
              <a:rPr lang="en" sz="1800">
                <a:solidFill>
                  <a:srgbClr val="233A44"/>
                </a:solidFill>
                <a:latin typeface="Calibri"/>
                <a:ea typeface="Calibri"/>
                <a:cs typeface="Calibri"/>
                <a:sym typeface="Calibri"/>
              </a:rPr>
              <a:t>2022 team optimized the scripts, began the conversion process, and introduced a machine learning model to classify tweets</a:t>
            </a:r>
            <a:endParaRPr sz="1800">
              <a:solidFill>
                <a:srgbClr val="233A44"/>
              </a:solidFill>
              <a:latin typeface="Calibri"/>
              <a:ea typeface="Calibri"/>
              <a:cs typeface="Calibri"/>
              <a:sym typeface="Calibri"/>
            </a:endParaRPr>
          </a:p>
          <a:p>
            <a:pPr indent="0" lvl="0" marL="0" rtl="0" algn="l">
              <a:lnSpc>
                <a:spcPct val="115000"/>
              </a:lnSpc>
              <a:spcBef>
                <a:spcPts val="1200"/>
              </a:spcBef>
              <a:spcAft>
                <a:spcPts val="1200"/>
              </a:spcAft>
              <a:buNone/>
            </a:pPr>
            <a:r>
              <a:t/>
            </a:r>
            <a:endParaRPr sz="1800">
              <a:solidFill>
                <a:srgbClr val="233A44"/>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c270a0635e_0_5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c270a0635e_0_5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d0f45800f7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d0f45800f7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c270a0635e_0_6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c270a0635e_0_6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rgbClr val="233A44"/>
              </a:buClr>
              <a:buSzPts val="1300"/>
              <a:buFont typeface="Calibri"/>
              <a:buAutoNum type="arabicPeriod"/>
            </a:pPr>
            <a:r>
              <a:rPr lang="en" sz="1300">
                <a:solidFill>
                  <a:srgbClr val="233A44"/>
                </a:solidFill>
                <a:latin typeface="Calibri"/>
                <a:ea typeface="Calibri"/>
                <a:cs typeface="Calibri"/>
                <a:sym typeface="Calibri"/>
              </a:rPr>
              <a:t>Meet with client and finalize details of project/milestones, receive approval (by end of January)</a:t>
            </a:r>
            <a:endParaRPr sz="1300">
              <a:solidFill>
                <a:srgbClr val="233A44"/>
              </a:solidFill>
              <a:latin typeface="Calibri"/>
              <a:ea typeface="Calibri"/>
              <a:cs typeface="Calibri"/>
              <a:sym typeface="Calibri"/>
            </a:endParaRPr>
          </a:p>
          <a:p>
            <a:pPr indent="-311150" lvl="0" marL="457200" rtl="0" algn="l">
              <a:lnSpc>
                <a:spcPct val="115000"/>
              </a:lnSpc>
              <a:spcBef>
                <a:spcPts val="0"/>
              </a:spcBef>
              <a:spcAft>
                <a:spcPts val="0"/>
              </a:spcAft>
              <a:buClr>
                <a:srgbClr val="233A44"/>
              </a:buClr>
              <a:buSzPts val="1300"/>
              <a:buFont typeface="Calibri"/>
              <a:buAutoNum type="arabicPeriod"/>
            </a:pPr>
            <a:r>
              <a:rPr lang="en" sz="1300">
                <a:solidFill>
                  <a:srgbClr val="233A44"/>
                </a:solidFill>
                <a:latin typeface="Calibri"/>
                <a:ea typeface="Calibri"/>
                <a:cs typeface="Calibri"/>
                <a:sym typeface="Calibri"/>
              </a:rPr>
              <a:t>Finish processing tweets from SFM, YTK, DMI-TCAT (beginning of March)</a:t>
            </a:r>
            <a:endParaRPr sz="1300">
              <a:solidFill>
                <a:srgbClr val="233A44"/>
              </a:solidFill>
              <a:latin typeface="Calibri"/>
              <a:ea typeface="Calibri"/>
              <a:cs typeface="Calibri"/>
              <a:sym typeface="Calibri"/>
            </a:endParaRPr>
          </a:p>
          <a:p>
            <a:pPr indent="-298450" lvl="1" marL="914400" rtl="0" algn="l">
              <a:lnSpc>
                <a:spcPct val="115000"/>
              </a:lnSpc>
              <a:spcBef>
                <a:spcPts val="0"/>
              </a:spcBef>
              <a:spcAft>
                <a:spcPts val="0"/>
              </a:spcAft>
              <a:buClr>
                <a:srgbClr val="233A44"/>
              </a:buClr>
              <a:buSzPts val="1100"/>
              <a:buFont typeface="Calibri"/>
              <a:buAutoNum type="alphaLcPeriod"/>
            </a:pPr>
            <a:r>
              <a:rPr lang="en">
                <a:solidFill>
                  <a:srgbClr val="233A44"/>
                </a:solidFill>
                <a:latin typeface="Calibri"/>
                <a:ea typeface="Calibri"/>
                <a:cs typeface="Calibri"/>
                <a:sym typeface="Calibri"/>
              </a:rPr>
              <a:t>Previous group completed roughly 800,000,000 tweets out of 6 billion</a:t>
            </a:r>
            <a:endParaRPr>
              <a:solidFill>
                <a:srgbClr val="233A44"/>
              </a:solidFill>
              <a:latin typeface="Calibri"/>
              <a:ea typeface="Calibri"/>
              <a:cs typeface="Calibri"/>
              <a:sym typeface="Calibri"/>
            </a:endParaRPr>
          </a:p>
          <a:p>
            <a:pPr indent="-311150" lvl="0" marL="457200" rtl="0" algn="l">
              <a:lnSpc>
                <a:spcPct val="115000"/>
              </a:lnSpc>
              <a:spcBef>
                <a:spcPts val="0"/>
              </a:spcBef>
              <a:spcAft>
                <a:spcPts val="0"/>
              </a:spcAft>
              <a:buClr>
                <a:srgbClr val="233A44"/>
              </a:buClr>
              <a:buSzPts val="1300"/>
              <a:buFont typeface="Calibri"/>
              <a:buAutoNum type="arabicPeriod"/>
            </a:pPr>
            <a:r>
              <a:rPr lang="en" sz="1300">
                <a:solidFill>
                  <a:srgbClr val="233A44"/>
                </a:solidFill>
                <a:latin typeface="Calibri"/>
                <a:ea typeface="Calibri"/>
                <a:cs typeface="Calibri"/>
                <a:sym typeface="Calibri"/>
              </a:rPr>
              <a:t>Validate data with given tests. Run analytics and statistics on finished JSON file  (beginning of April)</a:t>
            </a:r>
            <a:endParaRPr sz="1300">
              <a:solidFill>
                <a:srgbClr val="233A44"/>
              </a:solidFill>
              <a:latin typeface="Calibri"/>
              <a:ea typeface="Calibri"/>
              <a:cs typeface="Calibri"/>
              <a:sym typeface="Calibri"/>
            </a:endParaRPr>
          </a:p>
          <a:p>
            <a:pPr indent="-311150" lvl="0" marL="457200" rtl="0" algn="l">
              <a:lnSpc>
                <a:spcPct val="115000"/>
              </a:lnSpc>
              <a:spcBef>
                <a:spcPts val="0"/>
              </a:spcBef>
              <a:spcAft>
                <a:spcPts val="0"/>
              </a:spcAft>
              <a:buClr>
                <a:srgbClr val="233A44"/>
              </a:buClr>
              <a:buSzPts val="1300"/>
              <a:buFont typeface="Calibri"/>
              <a:buAutoNum type="arabicPeriod"/>
            </a:pPr>
            <a:r>
              <a:rPr lang="en" sz="1300">
                <a:solidFill>
                  <a:srgbClr val="233A44"/>
                </a:solidFill>
                <a:latin typeface="Calibri"/>
                <a:ea typeface="Calibri"/>
                <a:cs typeface="Calibri"/>
                <a:sym typeface="Calibri"/>
              </a:rPr>
              <a:t>Start documentation the project, work on completing the ML model's for categorizing tweets based on keywords (beginning of May)</a:t>
            </a:r>
            <a:endParaRPr sz="1300">
              <a:solidFill>
                <a:srgbClr val="233A44"/>
              </a:solidFill>
              <a:latin typeface="Calibri"/>
              <a:ea typeface="Calibri"/>
              <a:cs typeface="Calibri"/>
              <a:sym typeface="Calibri"/>
            </a:endParaRPr>
          </a:p>
          <a:p>
            <a:pPr indent="-311150" lvl="0" marL="457200" rtl="0" algn="l">
              <a:lnSpc>
                <a:spcPct val="115000"/>
              </a:lnSpc>
              <a:spcBef>
                <a:spcPts val="0"/>
              </a:spcBef>
              <a:spcAft>
                <a:spcPts val="0"/>
              </a:spcAft>
              <a:buClr>
                <a:srgbClr val="233A44"/>
              </a:buClr>
              <a:buSzPts val="1300"/>
              <a:buFont typeface="Calibri"/>
              <a:buAutoNum type="arabicPeriod"/>
            </a:pPr>
            <a:r>
              <a:rPr lang="en" sz="1300">
                <a:solidFill>
                  <a:srgbClr val="233A44"/>
                </a:solidFill>
                <a:latin typeface="Calibri"/>
                <a:ea typeface="Calibri"/>
                <a:cs typeface="Calibri"/>
                <a:sym typeface="Calibri"/>
              </a:rPr>
              <a:t>Give final report and presentation for end of project (end of semester)</a:t>
            </a:r>
            <a:endParaRPr sz="1300">
              <a:solidFill>
                <a:srgbClr val="233A44"/>
              </a:solidFill>
              <a:latin typeface="Calibri"/>
              <a:ea typeface="Calibri"/>
              <a:cs typeface="Calibri"/>
              <a:sym typeface="Calibri"/>
            </a:endParaRPr>
          </a:p>
          <a:p>
            <a:pPr indent="0" lvl="0" marL="0" rtl="0" algn="l">
              <a:spcBef>
                <a:spcPts val="120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cf7a59875e_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cf7a59875e_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a mess of directories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ce560c4d16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ce560c4d16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ce560c4d16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ce560c4d16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lvl1pPr lvl="0">
              <a:lnSpc>
                <a:spcPct val="80000"/>
              </a:lnSpc>
              <a:buSzPts val="770"/>
              <a:buNone/>
              <a:defRPr sz="1200"/>
            </a:lvl1pPr>
            <a:lvl2pPr lvl="1">
              <a:lnSpc>
                <a:spcPct val="80000"/>
              </a:lnSpc>
              <a:buSzPts val="770"/>
              <a:buNone/>
              <a:defRPr sz="1200"/>
            </a:lvl2pPr>
            <a:lvl3pPr lvl="2">
              <a:lnSpc>
                <a:spcPct val="80000"/>
              </a:lnSpc>
              <a:buSzPts val="770"/>
              <a:buNone/>
              <a:defRPr sz="1200"/>
            </a:lvl3pPr>
            <a:lvl4pPr lvl="3">
              <a:lnSpc>
                <a:spcPct val="80000"/>
              </a:lnSpc>
              <a:buSzPts val="770"/>
              <a:buNone/>
              <a:defRPr sz="1200"/>
            </a:lvl4pPr>
            <a:lvl5pPr lvl="4">
              <a:lnSpc>
                <a:spcPct val="80000"/>
              </a:lnSpc>
              <a:buSzPts val="770"/>
              <a:buNone/>
              <a:defRPr sz="1200"/>
            </a:lvl5pPr>
            <a:lvl6pPr lvl="5">
              <a:lnSpc>
                <a:spcPct val="80000"/>
              </a:lnSpc>
              <a:buSzPts val="770"/>
              <a:buNone/>
              <a:defRPr sz="1200"/>
            </a:lvl6pPr>
            <a:lvl7pPr lvl="6">
              <a:lnSpc>
                <a:spcPct val="80000"/>
              </a:lnSpc>
              <a:buSzPts val="770"/>
              <a:buNone/>
              <a:defRPr sz="1200"/>
            </a:lvl7pPr>
            <a:lvl8pPr lvl="7">
              <a:lnSpc>
                <a:spcPct val="80000"/>
              </a:lnSpc>
              <a:buSzPts val="770"/>
              <a:buNone/>
              <a:defRPr sz="1200"/>
            </a:lvl8pPr>
            <a:lvl9pPr lvl="8">
              <a:lnSpc>
                <a:spcPct val="80000"/>
              </a:lnSpc>
              <a:buSzPts val="770"/>
              <a:buNone/>
              <a:defRPr sz="12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100459"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100459"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mailto:fox@vt.edu" TargetMode="External"/><Relationship Id="rId4" Type="http://schemas.openxmlformats.org/officeDocument/2006/relationships/hyperlink" Target="mailto:satvikchekuri@vt.edu"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91353" y="1032408"/>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Twitter Collection 2024</a:t>
            </a:r>
            <a:endParaRPr/>
          </a:p>
        </p:txBody>
      </p:sp>
      <p:sp>
        <p:nvSpPr>
          <p:cNvPr id="129" name="Google Shape;129;p13"/>
          <p:cNvSpPr txBox="1"/>
          <p:nvPr>
            <p:ph idx="1" type="subTitle"/>
          </p:nvPr>
        </p:nvSpPr>
        <p:spPr>
          <a:xfrm>
            <a:off x="1891350" y="2956720"/>
            <a:ext cx="5361300" cy="84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35"/>
              <a:buNone/>
            </a:pPr>
            <a:r>
              <a:rPr lang="en" sz="1800"/>
              <a:t>Chris Lam, Enk Naran, Ilya Mruz, Sushen Kolakaleti, Kevin D’Alessandro</a:t>
            </a:r>
            <a:endParaRPr sz="1800"/>
          </a:p>
        </p:txBody>
      </p:sp>
      <p:sp>
        <p:nvSpPr>
          <p:cNvPr id="130" name="Google Shape;130;p13"/>
          <p:cNvSpPr txBox="1"/>
          <p:nvPr/>
        </p:nvSpPr>
        <p:spPr>
          <a:xfrm>
            <a:off x="2067600" y="2004200"/>
            <a:ext cx="5008800" cy="67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lt1"/>
                </a:solidFill>
                <a:latin typeface="Nunito"/>
                <a:ea typeface="Nunito"/>
                <a:cs typeface="Nunito"/>
                <a:sym typeface="Nunito"/>
              </a:rPr>
              <a:t>CS4264 </a:t>
            </a:r>
            <a:endParaRPr sz="1800">
              <a:solidFill>
                <a:schemeClr val="lt1"/>
              </a:solidFill>
              <a:latin typeface="Nunito"/>
              <a:ea typeface="Nunito"/>
              <a:cs typeface="Nunito"/>
              <a:sym typeface="Nunito"/>
            </a:endParaRPr>
          </a:p>
          <a:p>
            <a:pPr indent="0" lvl="0" marL="0" rtl="0" algn="ctr">
              <a:spcBef>
                <a:spcPts val="0"/>
              </a:spcBef>
              <a:spcAft>
                <a:spcPts val="0"/>
              </a:spcAft>
              <a:buNone/>
            </a:pPr>
            <a:r>
              <a:rPr lang="en" sz="1800">
                <a:solidFill>
                  <a:schemeClr val="lt1"/>
                </a:solidFill>
                <a:latin typeface="Nunito"/>
                <a:ea typeface="Nunito"/>
                <a:cs typeface="Nunito"/>
                <a:sym typeface="Nunito"/>
              </a:rPr>
              <a:t>Multimedia, Hypertext, and Information Access</a:t>
            </a:r>
            <a:endParaRPr sz="1800">
              <a:solidFill>
                <a:schemeClr val="lt1"/>
              </a:solidFill>
              <a:latin typeface="Nunito"/>
              <a:ea typeface="Nunito"/>
              <a:cs typeface="Nunito"/>
              <a:sym typeface="Nunito"/>
            </a:endParaRPr>
          </a:p>
          <a:p>
            <a:pPr indent="0" lvl="0" marL="0" rtl="0" algn="ctr">
              <a:spcBef>
                <a:spcPts val="0"/>
              </a:spcBef>
              <a:spcAft>
                <a:spcPts val="0"/>
              </a:spcAft>
              <a:buNone/>
            </a:pPr>
            <a:r>
              <a:rPr lang="en" sz="1800">
                <a:solidFill>
                  <a:schemeClr val="lt1"/>
                </a:solidFill>
                <a:latin typeface="Nunito"/>
                <a:ea typeface="Nunito"/>
                <a:cs typeface="Nunito"/>
                <a:sym typeface="Nunito"/>
              </a:rPr>
              <a:t>Dr. Edward Fox</a:t>
            </a:r>
            <a:endParaRPr sz="1800">
              <a:solidFill>
                <a:schemeClr val="lt1"/>
              </a:solidFill>
              <a:latin typeface="Nunito"/>
              <a:ea typeface="Nunito"/>
              <a:cs typeface="Nunito"/>
              <a:sym typeface="Nunito"/>
            </a:endParaRPr>
          </a:p>
        </p:txBody>
      </p:sp>
      <p:sp>
        <p:nvSpPr>
          <p:cNvPr id="131" name="Google Shape;131;p13"/>
          <p:cNvSpPr txBox="1"/>
          <p:nvPr>
            <p:ph idx="1" type="subTitle"/>
          </p:nvPr>
        </p:nvSpPr>
        <p:spPr>
          <a:xfrm>
            <a:off x="1891350" y="3654041"/>
            <a:ext cx="5361300" cy="1087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1800">
                <a:highlight>
                  <a:srgbClr val="FFFFFF"/>
                </a:highlight>
                <a:latin typeface="Nunito"/>
                <a:ea typeface="Nunito"/>
                <a:cs typeface="Nunito"/>
                <a:sym typeface="Nunito"/>
              </a:rPr>
              <a:t>Virginia Tech, Blacksburg VA 24061</a:t>
            </a:r>
            <a:endParaRPr sz="1800">
              <a:highlight>
                <a:srgbClr val="FFFFFF"/>
              </a:highlight>
              <a:latin typeface="Nunito"/>
              <a:ea typeface="Nunito"/>
              <a:cs typeface="Nunito"/>
              <a:sym typeface="Nunito"/>
            </a:endParaRPr>
          </a:p>
          <a:p>
            <a:pPr indent="0" lvl="0" marL="0" rtl="0" algn="ctr">
              <a:spcBef>
                <a:spcPts val="0"/>
              </a:spcBef>
              <a:spcAft>
                <a:spcPts val="0"/>
              </a:spcAft>
              <a:buNone/>
            </a:pPr>
            <a:r>
              <a:rPr lang="en" sz="1800">
                <a:highlight>
                  <a:srgbClr val="FFFFFF"/>
                </a:highlight>
                <a:latin typeface="Nunito"/>
                <a:ea typeface="Nunito"/>
                <a:cs typeface="Nunito"/>
                <a:sym typeface="Nunito"/>
              </a:rPr>
              <a:t>4/30/2024</a:t>
            </a:r>
            <a:endParaRPr sz="1800">
              <a:highlight>
                <a:srgbClr val="FFFFFF"/>
              </a:highlight>
              <a:latin typeface="Nunito"/>
              <a:ea typeface="Nunito"/>
              <a:cs typeface="Nunito"/>
              <a:sym typeface="Nunito"/>
            </a:endParaRPr>
          </a:p>
          <a:p>
            <a:pPr indent="0" lvl="0" marL="0" rtl="0" algn="ctr">
              <a:spcBef>
                <a:spcPts val="0"/>
              </a:spcBef>
              <a:spcAft>
                <a:spcPts val="0"/>
              </a:spcAft>
              <a:buNone/>
            </a:pPr>
            <a:r>
              <a:t/>
            </a:r>
            <a:endParaRPr sz="1800">
              <a:highlight>
                <a:srgbClr val="FFFFFF"/>
              </a:highlight>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2"/>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YTK Conversion Continued</a:t>
            </a:r>
            <a:endParaRPr/>
          </a:p>
        </p:txBody>
      </p:sp>
      <p:sp>
        <p:nvSpPr>
          <p:cNvPr id="229" name="Google Shape;229;p22"/>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Collection</a:t>
            </a:r>
            <a:r>
              <a:rPr lang="en"/>
              <a:t> Level</a:t>
            </a:r>
            <a:endParaRPr/>
          </a:p>
          <a:p>
            <a:pPr indent="-311150" lvl="0" marL="457200" rtl="0" algn="l">
              <a:spcBef>
                <a:spcPts val="1200"/>
              </a:spcBef>
              <a:spcAft>
                <a:spcPts val="0"/>
              </a:spcAft>
              <a:buSzPts val="1300"/>
              <a:buChar char="●"/>
            </a:pPr>
            <a:r>
              <a:rPr lang="en"/>
              <a:t>Made some improvements to the script speed up the conversions from last team</a:t>
            </a:r>
            <a:endParaRPr/>
          </a:p>
          <a:p>
            <a:pPr indent="-311150" lvl="0" marL="457200" rtl="0" algn="l">
              <a:spcBef>
                <a:spcPts val="0"/>
              </a:spcBef>
              <a:spcAft>
                <a:spcPts val="0"/>
              </a:spcAft>
              <a:buSzPts val="1300"/>
              <a:buChar char="●"/>
            </a:pPr>
            <a:r>
              <a:rPr lang="en"/>
              <a:t>Doesn’t account for additional fields past tweet ID</a:t>
            </a:r>
            <a:endParaRPr/>
          </a:p>
          <a:p>
            <a:pPr indent="-311150" lvl="0" marL="457200" rtl="0" algn="l">
              <a:spcBef>
                <a:spcPts val="0"/>
              </a:spcBef>
              <a:spcAft>
                <a:spcPts val="0"/>
              </a:spcAft>
              <a:buSzPts val="1300"/>
              <a:buChar char="●"/>
            </a:pPr>
            <a:r>
              <a:rPr lang="en"/>
              <a:t>Places tweet IDs as a list after conversion</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Example conversion</a:t>
            </a:r>
            <a:endParaRPr/>
          </a:p>
        </p:txBody>
      </p:sp>
      <p:pic>
        <p:nvPicPr>
          <p:cNvPr id="230" name="Google Shape;230;p22"/>
          <p:cNvPicPr preferRelativeResize="0"/>
          <p:nvPr/>
        </p:nvPicPr>
        <p:blipFill>
          <a:blip r:embed="rId3">
            <a:alphaModFix/>
          </a:blip>
          <a:stretch>
            <a:fillRect/>
          </a:stretch>
        </p:blipFill>
        <p:spPr>
          <a:xfrm>
            <a:off x="3029925" y="3238675"/>
            <a:ext cx="5838176" cy="1609075"/>
          </a:xfrm>
          <a:prstGeom prst="rect">
            <a:avLst/>
          </a:prstGeom>
          <a:noFill/>
          <a:ln>
            <a:noFill/>
          </a:ln>
        </p:spPr>
      </p:pic>
      <p:cxnSp>
        <p:nvCxnSpPr>
          <p:cNvPr id="231" name="Google Shape;231;p22"/>
          <p:cNvCxnSpPr/>
          <p:nvPr/>
        </p:nvCxnSpPr>
        <p:spPr>
          <a:xfrm>
            <a:off x="1751450" y="4190175"/>
            <a:ext cx="990300" cy="7500"/>
          </a:xfrm>
          <a:prstGeom prst="straightConnector1">
            <a:avLst/>
          </a:prstGeom>
          <a:noFill/>
          <a:ln cap="flat" cmpd="sng" w="9525">
            <a:solidFill>
              <a:schemeClr val="dk2"/>
            </a:solidFill>
            <a:prstDash val="solid"/>
            <a:round/>
            <a:headEnd len="med" w="med" type="none"/>
            <a:tailEnd len="med" w="med" type="triangle"/>
          </a:ln>
        </p:spPr>
      </p:cxnSp>
      <p:sp>
        <p:nvSpPr>
          <p:cNvPr id="232" name="Google Shape;232;p22"/>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3"/>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Camelot Virginia Tech Machine Info</a:t>
            </a:r>
            <a:endParaRPr/>
          </a:p>
        </p:txBody>
      </p:sp>
      <p:sp>
        <p:nvSpPr>
          <p:cNvPr id="238" name="Google Shape;238;p23"/>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24 </a:t>
            </a:r>
            <a:r>
              <a:rPr lang="en"/>
              <a:t>Terabytes</a:t>
            </a:r>
            <a:r>
              <a:rPr lang="en"/>
              <a:t> of Storage for SFM tweet JSON data, Raid Node</a:t>
            </a:r>
            <a:endParaRPr/>
          </a:p>
          <a:p>
            <a:pPr indent="0" lvl="0" marL="0" rtl="0" algn="l">
              <a:spcBef>
                <a:spcPts val="1200"/>
              </a:spcBef>
              <a:spcAft>
                <a:spcPts val="0"/>
              </a:spcAft>
              <a:buNone/>
            </a:pPr>
            <a:r>
              <a:t/>
            </a:r>
            <a:endParaRPr/>
          </a:p>
          <a:p>
            <a:pPr indent="-311150" lvl="0" marL="457200" rtl="0" algn="l">
              <a:spcBef>
                <a:spcPts val="1200"/>
              </a:spcBef>
              <a:spcAft>
                <a:spcPts val="0"/>
              </a:spcAft>
              <a:buSzPts val="1300"/>
              <a:buChar char="●"/>
            </a:pPr>
            <a:r>
              <a:rPr lang="en"/>
              <a:t>Virtual Machine to run SFM (sfm1.cs.vt.edu)</a:t>
            </a:r>
            <a:endParaRPr/>
          </a:p>
          <a:p>
            <a:pPr indent="0" lvl="0" marL="0" rtl="0" algn="l">
              <a:spcBef>
                <a:spcPts val="1200"/>
              </a:spcBef>
              <a:spcAft>
                <a:spcPts val="0"/>
              </a:spcAft>
              <a:buNone/>
            </a:pPr>
            <a:r>
              <a:t/>
            </a:r>
            <a:endParaRPr/>
          </a:p>
          <a:p>
            <a:pPr indent="0" lvl="0" marL="457200" rtl="0" algn="l">
              <a:spcBef>
                <a:spcPts val="1200"/>
              </a:spcBef>
              <a:spcAft>
                <a:spcPts val="1200"/>
              </a:spcAft>
              <a:buNone/>
            </a:pPr>
            <a:r>
              <a:t/>
            </a:r>
            <a:endParaRPr/>
          </a:p>
        </p:txBody>
      </p:sp>
      <p:pic>
        <p:nvPicPr>
          <p:cNvPr id="239" name="Google Shape;239;p23"/>
          <p:cNvPicPr preferRelativeResize="0"/>
          <p:nvPr/>
        </p:nvPicPr>
        <p:blipFill>
          <a:blip r:embed="rId3">
            <a:alphaModFix/>
          </a:blip>
          <a:stretch>
            <a:fillRect/>
          </a:stretch>
        </p:blipFill>
        <p:spPr>
          <a:xfrm>
            <a:off x="1257175" y="3169025"/>
            <a:ext cx="1575899" cy="309000"/>
          </a:xfrm>
          <a:prstGeom prst="rect">
            <a:avLst/>
          </a:prstGeom>
          <a:noFill/>
          <a:ln>
            <a:noFill/>
          </a:ln>
        </p:spPr>
      </p:pic>
      <p:pic>
        <p:nvPicPr>
          <p:cNvPr id="240" name="Google Shape;240;p23"/>
          <p:cNvPicPr preferRelativeResize="0"/>
          <p:nvPr/>
        </p:nvPicPr>
        <p:blipFill>
          <a:blip r:embed="rId4">
            <a:alphaModFix/>
          </a:blip>
          <a:stretch>
            <a:fillRect/>
          </a:stretch>
        </p:blipFill>
        <p:spPr>
          <a:xfrm>
            <a:off x="4450575" y="2855825"/>
            <a:ext cx="4447426" cy="1896275"/>
          </a:xfrm>
          <a:prstGeom prst="rect">
            <a:avLst/>
          </a:prstGeom>
          <a:noFill/>
          <a:ln>
            <a:noFill/>
          </a:ln>
        </p:spPr>
      </p:pic>
      <p:sp>
        <p:nvSpPr>
          <p:cNvPr id="241" name="Google Shape;241;p23"/>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2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UI Website</a:t>
            </a:r>
            <a:endParaRPr/>
          </a:p>
        </p:txBody>
      </p:sp>
      <p:sp>
        <p:nvSpPr>
          <p:cNvPr id="247" name="Google Shape;247;p2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A website to access the collections created by various research groups</a:t>
            </a:r>
            <a:endParaRPr/>
          </a:p>
          <a:p>
            <a:pPr indent="-311150" lvl="0" marL="457200" rtl="0" algn="l">
              <a:spcBef>
                <a:spcPts val="0"/>
              </a:spcBef>
              <a:spcAft>
                <a:spcPts val="0"/>
              </a:spcAft>
              <a:buSzPts val="1300"/>
              <a:buChar char="●"/>
            </a:pPr>
            <a:r>
              <a:rPr lang="en"/>
              <a:t>Can collect from a wide variety of websites:</a:t>
            </a:r>
            <a:endParaRPr/>
          </a:p>
          <a:p>
            <a:pPr indent="-298450" lvl="1" marL="914400" rtl="0" algn="l">
              <a:spcBef>
                <a:spcPts val="0"/>
              </a:spcBef>
              <a:spcAft>
                <a:spcPts val="0"/>
              </a:spcAft>
              <a:buSzPts val="1100"/>
              <a:buChar char="○"/>
            </a:pPr>
            <a:r>
              <a:rPr lang="en" u="sng"/>
              <a:t>Twitter</a:t>
            </a:r>
            <a:endParaRPr/>
          </a:p>
          <a:p>
            <a:pPr indent="-298450" lvl="1" marL="914400" rtl="0" algn="l">
              <a:spcBef>
                <a:spcPts val="0"/>
              </a:spcBef>
              <a:spcAft>
                <a:spcPts val="0"/>
              </a:spcAft>
              <a:buSzPts val="1100"/>
              <a:buChar char="○"/>
            </a:pPr>
            <a:r>
              <a:rPr lang="en"/>
              <a:t>Tumblr</a:t>
            </a:r>
            <a:endParaRPr/>
          </a:p>
          <a:p>
            <a:pPr indent="-298450" lvl="1" marL="914400" rtl="0" algn="l">
              <a:spcBef>
                <a:spcPts val="0"/>
              </a:spcBef>
              <a:spcAft>
                <a:spcPts val="0"/>
              </a:spcAft>
              <a:buSzPts val="1100"/>
              <a:buChar char="○"/>
            </a:pPr>
            <a:r>
              <a:rPr lang="en"/>
              <a:t>Flickr</a:t>
            </a:r>
            <a:endParaRPr/>
          </a:p>
          <a:p>
            <a:pPr indent="-298450" lvl="1" marL="914400" rtl="0" algn="l">
              <a:spcBef>
                <a:spcPts val="0"/>
              </a:spcBef>
              <a:spcAft>
                <a:spcPts val="0"/>
              </a:spcAft>
              <a:buSzPts val="1100"/>
              <a:buChar char="○"/>
            </a:pPr>
            <a:r>
              <a:rPr lang="en"/>
              <a:t>Weibo</a:t>
            </a:r>
            <a:endParaRPr/>
          </a:p>
          <a:p>
            <a:pPr indent="-311150" lvl="0" marL="457200" rtl="0" algn="l">
              <a:spcBef>
                <a:spcPts val="0"/>
              </a:spcBef>
              <a:spcAft>
                <a:spcPts val="0"/>
              </a:spcAft>
              <a:buSzPts val="1300"/>
              <a:buChar char="●"/>
            </a:pPr>
            <a:r>
              <a:rPr lang="en"/>
              <a:t>Can collect using various methods such as: search, username, etc.</a:t>
            </a:r>
            <a:endParaRPr/>
          </a:p>
          <a:p>
            <a:pPr indent="-311150" lvl="0" marL="457200" rtl="0" algn="l">
              <a:spcBef>
                <a:spcPts val="0"/>
              </a:spcBef>
              <a:spcAft>
                <a:spcPts val="0"/>
              </a:spcAft>
              <a:buSzPts val="1300"/>
              <a:buChar char="●"/>
            </a:pPr>
            <a:r>
              <a:rPr lang="en"/>
              <a:t>We used the export feature to decrypt and uncompress the JSON files</a:t>
            </a:r>
            <a:endParaRPr/>
          </a:p>
        </p:txBody>
      </p:sp>
      <p:sp>
        <p:nvSpPr>
          <p:cNvPr id="248" name="Google Shape;248;p24"/>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UI Collection Sets</a:t>
            </a:r>
            <a:endParaRPr/>
          </a:p>
        </p:txBody>
      </p:sp>
      <p:sp>
        <p:nvSpPr>
          <p:cNvPr id="254" name="Google Shape;254;p25"/>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55" name="Google Shape;255;p25"/>
          <p:cNvPicPr preferRelativeResize="0"/>
          <p:nvPr/>
        </p:nvPicPr>
        <p:blipFill>
          <a:blip r:embed="rId3">
            <a:alphaModFix/>
          </a:blip>
          <a:stretch>
            <a:fillRect/>
          </a:stretch>
        </p:blipFill>
        <p:spPr>
          <a:xfrm>
            <a:off x="695050" y="1409251"/>
            <a:ext cx="8096999" cy="3431751"/>
          </a:xfrm>
          <a:prstGeom prst="rect">
            <a:avLst/>
          </a:prstGeom>
          <a:noFill/>
          <a:ln>
            <a:noFill/>
          </a:ln>
        </p:spPr>
      </p:pic>
      <p:sp>
        <p:nvSpPr>
          <p:cNvPr id="256" name="Google Shape;256;p25"/>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UI Collection Set Information</a:t>
            </a:r>
            <a:endParaRPr/>
          </a:p>
        </p:txBody>
      </p:sp>
      <p:pic>
        <p:nvPicPr>
          <p:cNvPr id="262" name="Google Shape;262;p26"/>
          <p:cNvPicPr preferRelativeResize="0"/>
          <p:nvPr/>
        </p:nvPicPr>
        <p:blipFill>
          <a:blip r:embed="rId3">
            <a:alphaModFix/>
          </a:blip>
          <a:stretch>
            <a:fillRect/>
          </a:stretch>
        </p:blipFill>
        <p:spPr>
          <a:xfrm>
            <a:off x="1517100" y="1800200"/>
            <a:ext cx="6109789" cy="3038500"/>
          </a:xfrm>
          <a:prstGeom prst="rect">
            <a:avLst/>
          </a:prstGeom>
          <a:noFill/>
          <a:ln>
            <a:noFill/>
          </a:ln>
        </p:spPr>
      </p:pic>
      <p:sp>
        <p:nvSpPr>
          <p:cNvPr id="263" name="Google Shape;263;p26"/>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UI Exports</a:t>
            </a:r>
            <a:endParaRPr/>
          </a:p>
        </p:txBody>
      </p:sp>
      <p:pic>
        <p:nvPicPr>
          <p:cNvPr id="269" name="Google Shape;269;p27"/>
          <p:cNvPicPr preferRelativeResize="0"/>
          <p:nvPr/>
        </p:nvPicPr>
        <p:blipFill>
          <a:blip r:embed="rId3">
            <a:alphaModFix/>
          </a:blip>
          <a:stretch>
            <a:fillRect/>
          </a:stretch>
        </p:blipFill>
        <p:spPr>
          <a:xfrm>
            <a:off x="1042888" y="1800200"/>
            <a:ext cx="7058232" cy="3038500"/>
          </a:xfrm>
          <a:prstGeom prst="rect">
            <a:avLst/>
          </a:prstGeom>
          <a:noFill/>
          <a:ln>
            <a:noFill/>
          </a:ln>
        </p:spPr>
      </p:pic>
      <p:sp>
        <p:nvSpPr>
          <p:cNvPr id="270" name="Google Shape;270;p27"/>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New Scripts / Automation</a:t>
            </a:r>
            <a:endParaRPr/>
          </a:p>
        </p:txBody>
      </p:sp>
      <p:pic>
        <p:nvPicPr>
          <p:cNvPr id="276" name="Google Shape;276;p28"/>
          <p:cNvPicPr preferRelativeResize="0"/>
          <p:nvPr/>
        </p:nvPicPr>
        <p:blipFill>
          <a:blip r:embed="rId3">
            <a:alphaModFix/>
          </a:blip>
          <a:stretch>
            <a:fillRect/>
          </a:stretch>
        </p:blipFill>
        <p:spPr>
          <a:xfrm>
            <a:off x="697750" y="1663900"/>
            <a:ext cx="2209818" cy="3038500"/>
          </a:xfrm>
          <a:prstGeom prst="rect">
            <a:avLst/>
          </a:prstGeom>
          <a:noFill/>
          <a:ln>
            <a:noFill/>
          </a:ln>
        </p:spPr>
      </p:pic>
      <p:sp>
        <p:nvSpPr>
          <p:cNvPr id="277" name="Google Shape;277;p28"/>
          <p:cNvSpPr txBox="1"/>
          <p:nvPr/>
        </p:nvSpPr>
        <p:spPr>
          <a:xfrm>
            <a:off x="3317075" y="1618975"/>
            <a:ext cx="5186400" cy="30384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How It Works:</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Import the raw JSON files from the exports in SFM UI</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Run the runner.sh script (runs the collection and individual conversion scripts sequentially)</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Collection level goes to collections folder</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Individual level goes to out folder</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Move the finished JSON files to collections and done folder once scripts are complete</a:t>
            </a:r>
            <a:endParaRPr sz="1300">
              <a:solidFill>
                <a:schemeClr val="dk2"/>
              </a:solidFill>
              <a:latin typeface="Calibri"/>
              <a:ea typeface="Calibri"/>
              <a:cs typeface="Calibri"/>
              <a:sym typeface="Calibri"/>
            </a:endParaRPr>
          </a:p>
          <a:p>
            <a:pPr indent="0" lvl="0" marL="0" rtl="0" algn="l">
              <a:spcBef>
                <a:spcPts val="0"/>
              </a:spcBef>
              <a:spcAft>
                <a:spcPts val="0"/>
              </a:spcAft>
              <a:buNone/>
            </a:pPr>
            <a:r>
              <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Scripts:</a:t>
            </a:r>
            <a:endParaRPr sz="1300">
              <a:solidFill>
                <a:schemeClr val="dk2"/>
              </a:solidFill>
              <a:latin typeface="Calibri"/>
              <a:ea typeface="Calibri"/>
              <a:cs typeface="Calibri"/>
              <a:sym typeface="Calibri"/>
            </a:endParaRPr>
          </a:p>
          <a:p>
            <a:pPr indent="-311150" lvl="1" marL="9144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runner.sh, counter.py, sequential.py, sfm_converter and sfm_collection_convert.py</a:t>
            </a:r>
            <a:endParaRPr sz="1300">
              <a:solidFill>
                <a:schemeClr val="dk2"/>
              </a:solidFill>
              <a:latin typeface="Calibri"/>
              <a:ea typeface="Calibri"/>
              <a:cs typeface="Calibri"/>
              <a:sym typeface="Calibri"/>
            </a:endParaRPr>
          </a:p>
          <a:p>
            <a:pPr indent="0" lvl="0" marL="0" rtl="0" algn="l">
              <a:spcBef>
                <a:spcPts val="0"/>
              </a:spcBef>
              <a:spcAft>
                <a:spcPts val="0"/>
              </a:spcAft>
              <a:buNone/>
            </a:pPr>
            <a:r>
              <a:t/>
            </a:r>
            <a:endParaRPr sz="1300">
              <a:solidFill>
                <a:schemeClr val="dk2"/>
              </a:solidFill>
              <a:latin typeface="Calibri"/>
              <a:ea typeface="Calibri"/>
              <a:cs typeface="Calibri"/>
              <a:sym typeface="Calibri"/>
            </a:endParaRPr>
          </a:p>
        </p:txBody>
      </p:sp>
      <p:sp>
        <p:nvSpPr>
          <p:cNvPr id="278" name="Google Shape;278;p28"/>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New Scripts / Automation Continued</a:t>
            </a:r>
            <a:endParaRPr/>
          </a:p>
        </p:txBody>
      </p:sp>
      <p:pic>
        <p:nvPicPr>
          <p:cNvPr id="284" name="Google Shape;284;p29"/>
          <p:cNvPicPr preferRelativeResize="0"/>
          <p:nvPr/>
        </p:nvPicPr>
        <p:blipFill>
          <a:blip r:embed="rId3">
            <a:alphaModFix/>
          </a:blip>
          <a:stretch>
            <a:fillRect/>
          </a:stretch>
        </p:blipFill>
        <p:spPr>
          <a:xfrm>
            <a:off x="1585325" y="1556950"/>
            <a:ext cx="6065950" cy="3038500"/>
          </a:xfrm>
          <a:prstGeom prst="rect">
            <a:avLst/>
          </a:prstGeom>
          <a:noFill/>
          <a:ln>
            <a:noFill/>
          </a:ln>
        </p:spPr>
      </p:pic>
      <p:sp>
        <p:nvSpPr>
          <p:cNvPr id="285" name="Google Shape;285;p29"/>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SFM Tweet Conversion Data</a:t>
            </a:r>
            <a:endParaRPr/>
          </a:p>
        </p:txBody>
      </p:sp>
      <p:pic>
        <p:nvPicPr>
          <p:cNvPr id="291" name="Google Shape;291;p30"/>
          <p:cNvPicPr preferRelativeResize="0"/>
          <p:nvPr/>
        </p:nvPicPr>
        <p:blipFill>
          <a:blip r:embed="rId3">
            <a:alphaModFix/>
          </a:blip>
          <a:stretch>
            <a:fillRect/>
          </a:stretch>
        </p:blipFill>
        <p:spPr>
          <a:xfrm>
            <a:off x="3082338" y="1578325"/>
            <a:ext cx="5438775" cy="1047750"/>
          </a:xfrm>
          <a:prstGeom prst="rect">
            <a:avLst/>
          </a:prstGeom>
          <a:noFill/>
          <a:ln>
            <a:noFill/>
          </a:ln>
        </p:spPr>
      </p:pic>
      <p:pic>
        <p:nvPicPr>
          <p:cNvPr id="292" name="Google Shape;292;p30"/>
          <p:cNvPicPr preferRelativeResize="0"/>
          <p:nvPr/>
        </p:nvPicPr>
        <p:blipFill>
          <a:blip r:embed="rId4">
            <a:alphaModFix/>
          </a:blip>
          <a:stretch>
            <a:fillRect/>
          </a:stretch>
        </p:blipFill>
        <p:spPr>
          <a:xfrm>
            <a:off x="765450" y="2831950"/>
            <a:ext cx="7613101" cy="1999350"/>
          </a:xfrm>
          <a:prstGeom prst="rect">
            <a:avLst/>
          </a:prstGeom>
          <a:noFill/>
          <a:ln>
            <a:noFill/>
          </a:ln>
        </p:spPr>
      </p:pic>
      <p:sp>
        <p:nvSpPr>
          <p:cNvPr id="293" name="Google Shape;293;p30"/>
          <p:cNvSpPr txBox="1"/>
          <p:nvPr/>
        </p:nvSpPr>
        <p:spPr>
          <a:xfrm>
            <a:off x="568875" y="1512050"/>
            <a:ext cx="2309700" cy="121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2"/>
                </a:solidFill>
                <a:latin typeface="Calibri"/>
                <a:ea typeface="Calibri"/>
                <a:cs typeface="Calibri"/>
                <a:sym typeface="Calibri"/>
              </a:rPr>
              <a:t>Completed 9744468 SFM tweet conversions as of 4/28.</a:t>
            </a:r>
            <a:endParaRPr sz="1300">
              <a:solidFill>
                <a:schemeClr val="dk2"/>
              </a:solidFill>
              <a:latin typeface="Calibri"/>
              <a:ea typeface="Calibri"/>
              <a:cs typeface="Calibri"/>
              <a:sym typeface="Calibri"/>
            </a:endParaRPr>
          </a:p>
          <a:p>
            <a:pPr indent="0" lvl="0" marL="0" rtl="0" algn="l">
              <a:spcBef>
                <a:spcPts val="0"/>
              </a:spcBef>
              <a:spcAft>
                <a:spcPts val="0"/>
              </a:spcAft>
              <a:buNone/>
            </a:pPr>
            <a:r>
              <a:t/>
            </a:r>
            <a:endParaRPr sz="1300">
              <a:solidFill>
                <a:schemeClr val="dk2"/>
              </a:solidFill>
              <a:latin typeface="Calibri"/>
              <a:ea typeface="Calibri"/>
              <a:cs typeface="Calibri"/>
              <a:sym typeface="Calibri"/>
            </a:endParaRPr>
          </a:p>
          <a:p>
            <a:pPr indent="0" lvl="0" marL="0" rtl="0" algn="l">
              <a:spcBef>
                <a:spcPts val="0"/>
              </a:spcBef>
              <a:spcAft>
                <a:spcPts val="0"/>
              </a:spcAft>
              <a:buNone/>
            </a:pPr>
            <a:r>
              <a:rPr lang="en" sz="1300">
                <a:solidFill>
                  <a:schemeClr val="dk2"/>
                </a:solidFill>
                <a:latin typeface="Calibri"/>
                <a:ea typeface="Calibri"/>
                <a:cs typeface="Calibri"/>
                <a:sym typeface="Calibri"/>
              </a:rPr>
              <a:t>Below is part of an output for the individual conversion script</a:t>
            </a:r>
            <a:endParaRPr sz="1300">
              <a:solidFill>
                <a:schemeClr val="dk2"/>
              </a:solidFill>
              <a:latin typeface="Calibri"/>
              <a:ea typeface="Calibri"/>
              <a:cs typeface="Calibri"/>
              <a:sym typeface="Calibri"/>
            </a:endParaRPr>
          </a:p>
        </p:txBody>
      </p:sp>
      <p:sp>
        <p:nvSpPr>
          <p:cNvPr id="294" name="Google Shape;294;p30"/>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1"/>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System Design</a:t>
            </a:r>
            <a:endParaRPr/>
          </a:p>
        </p:txBody>
      </p:sp>
      <p:pic>
        <p:nvPicPr>
          <p:cNvPr id="300" name="Google Shape;300;p31"/>
          <p:cNvPicPr preferRelativeResize="0"/>
          <p:nvPr/>
        </p:nvPicPr>
        <p:blipFill>
          <a:blip r:embed="rId3">
            <a:alphaModFix/>
          </a:blip>
          <a:stretch>
            <a:fillRect/>
          </a:stretch>
        </p:blipFill>
        <p:spPr>
          <a:xfrm>
            <a:off x="3583397" y="0"/>
            <a:ext cx="5560600" cy="5143500"/>
          </a:xfrm>
          <a:prstGeom prst="rect">
            <a:avLst/>
          </a:prstGeom>
          <a:noFill/>
          <a:ln>
            <a:noFill/>
          </a:ln>
        </p:spPr>
      </p:pic>
      <p:sp>
        <p:nvSpPr>
          <p:cNvPr id="301" name="Google Shape;301;p31"/>
          <p:cNvSpPr txBox="1"/>
          <p:nvPr/>
        </p:nvSpPr>
        <p:spPr>
          <a:xfrm>
            <a:off x="479750" y="1384175"/>
            <a:ext cx="2980800" cy="34605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Gather databases and store on CS Machines (Camelot, Tweets, etc.)</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Convert to JSON objects using conversion automation scripts</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0" lvl="0" marL="457200" rtl="0" algn="l">
              <a:spcBef>
                <a:spcPts val="0"/>
              </a:spcBef>
              <a:spcAft>
                <a:spcPts val="0"/>
              </a:spcAft>
              <a:buNone/>
            </a:pPr>
            <a:r>
              <a:t/>
            </a:r>
            <a:endParaRPr sz="1300">
              <a:solidFill>
                <a:schemeClr val="dk2"/>
              </a:solidFill>
              <a:latin typeface="Calibri"/>
              <a:ea typeface="Calibri"/>
              <a:cs typeface="Calibri"/>
              <a:sym typeface="Calibri"/>
            </a:endParaRPr>
          </a:p>
          <a:p>
            <a:pPr indent="-311150" lvl="0" marL="457200" rtl="0" algn="l">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Convert to JSON collections using collection automation scripts</a:t>
            </a:r>
            <a:endParaRPr sz="1300">
              <a:solidFill>
                <a:schemeClr val="dk2"/>
              </a:solidFill>
              <a:latin typeface="Calibri"/>
              <a:ea typeface="Calibri"/>
              <a:cs typeface="Calibri"/>
              <a:sym typeface="Calibri"/>
            </a:endParaRPr>
          </a:p>
        </p:txBody>
      </p:sp>
      <p:sp>
        <p:nvSpPr>
          <p:cNvPr id="302" name="Google Shape;302;p31"/>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Outline</a:t>
            </a:r>
            <a:endParaRPr/>
          </a:p>
        </p:txBody>
      </p:sp>
      <p:sp>
        <p:nvSpPr>
          <p:cNvPr id="137" name="Google Shape;137;p14"/>
          <p:cNvSpPr txBox="1"/>
          <p:nvPr>
            <p:ph idx="1" type="body"/>
          </p:nvPr>
        </p:nvSpPr>
        <p:spPr>
          <a:xfrm>
            <a:off x="2530150" y="374175"/>
            <a:ext cx="7505700" cy="24480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Char char="●"/>
            </a:pPr>
            <a:r>
              <a:rPr lang="en" sz="1900"/>
              <a:t>Introduction / Recap</a:t>
            </a:r>
            <a:endParaRPr sz="1900"/>
          </a:p>
          <a:p>
            <a:pPr indent="-349250" lvl="0" marL="457200" rtl="0" algn="l">
              <a:spcBef>
                <a:spcPts val="0"/>
              </a:spcBef>
              <a:spcAft>
                <a:spcPts val="0"/>
              </a:spcAft>
              <a:buSzPts val="1900"/>
              <a:buChar char="●"/>
            </a:pPr>
            <a:r>
              <a:rPr lang="en" sz="1900"/>
              <a:t>The Sources</a:t>
            </a:r>
            <a:endParaRPr sz="1900"/>
          </a:p>
          <a:p>
            <a:pPr indent="-349250" lvl="0" marL="457200" rtl="0" algn="l">
              <a:spcBef>
                <a:spcPts val="0"/>
              </a:spcBef>
              <a:spcAft>
                <a:spcPts val="0"/>
              </a:spcAft>
              <a:buSzPts val="1900"/>
              <a:buChar char="●"/>
            </a:pPr>
            <a:r>
              <a:rPr lang="en" sz="1900"/>
              <a:t>Events Archive Spreadsheet</a:t>
            </a:r>
            <a:endParaRPr sz="1900"/>
          </a:p>
          <a:p>
            <a:pPr indent="-349250" lvl="0" marL="457200" rtl="0" algn="l">
              <a:spcBef>
                <a:spcPts val="0"/>
              </a:spcBef>
              <a:spcAft>
                <a:spcPts val="0"/>
              </a:spcAft>
              <a:buSzPts val="1900"/>
              <a:buChar char="●"/>
            </a:pPr>
            <a:r>
              <a:rPr lang="en" sz="1900"/>
              <a:t>Timeline</a:t>
            </a:r>
            <a:endParaRPr sz="1900"/>
          </a:p>
          <a:p>
            <a:pPr indent="-349250" lvl="0" marL="457200" rtl="0" algn="l">
              <a:spcBef>
                <a:spcPts val="0"/>
              </a:spcBef>
              <a:spcAft>
                <a:spcPts val="0"/>
              </a:spcAft>
              <a:buSzPts val="1900"/>
              <a:buChar char="●"/>
            </a:pPr>
            <a:r>
              <a:rPr lang="en" sz="1900"/>
              <a:t>DMI-TCAT</a:t>
            </a:r>
            <a:endParaRPr sz="1900"/>
          </a:p>
          <a:p>
            <a:pPr indent="-349250" lvl="0" marL="457200" rtl="0" algn="l">
              <a:spcBef>
                <a:spcPts val="0"/>
              </a:spcBef>
              <a:spcAft>
                <a:spcPts val="0"/>
              </a:spcAft>
              <a:buSzPts val="1900"/>
              <a:buChar char="●"/>
            </a:pPr>
            <a:r>
              <a:rPr lang="en" sz="1900"/>
              <a:t>YTK</a:t>
            </a:r>
            <a:endParaRPr sz="1900"/>
          </a:p>
          <a:p>
            <a:pPr indent="-349250" lvl="0" marL="457200" rtl="0" algn="l">
              <a:spcBef>
                <a:spcPts val="0"/>
              </a:spcBef>
              <a:spcAft>
                <a:spcPts val="0"/>
              </a:spcAft>
              <a:buSzPts val="1900"/>
              <a:buChar char="●"/>
            </a:pPr>
            <a:r>
              <a:rPr lang="en" sz="1900"/>
              <a:t>SFM</a:t>
            </a:r>
            <a:endParaRPr sz="1900"/>
          </a:p>
          <a:p>
            <a:pPr indent="-349250" lvl="0" marL="457200" rtl="0" algn="l">
              <a:spcBef>
                <a:spcPts val="0"/>
              </a:spcBef>
              <a:spcAft>
                <a:spcPts val="0"/>
              </a:spcAft>
              <a:buSzPts val="1900"/>
              <a:buChar char="●"/>
            </a:pPr>
            <a:r>
              <a:rPr lang="en" sz="1900"/>
              <a:t>System Design</a:t>
            </a:r>
            <a:endParaRPr sz="1900"/>
          </a:p>
          <a:p>
            <a:pPr indent="-349250" lvl="0" marL="457200" rtl="0" algn="l">
              <a:spcBef>
                <a:spcPts val="0"/>
              </a:spcBef>
              <a:spcAft>
                <a:spcPts val="0"/>
              </a:spcAft>
              <a:buSzPts val="1900"/>
              <a:buChar char="●"/>
            </a:pPr>
            <a:r>
              <a:rPr lang="en" sz="1900"/>
              <a:t>Machine Learning</a:t>
            </a:r>
            <a:endParaRPr sz="1900"/>
          </a:p>
          <a:p>
            <a:pPr indent="-349250" lvl="0" marL="457200" rtl="0" algn="l">
              <a:spcBef>
                <a:spcPts val="0"/>
              </a:spcBef>
              <a:spcAft>
                <a:spcPts val="0"/>
              </a:spcAft>
              <a:buSzPts val="1900"/>
              <a:buChar char="●"/>
            </a:pPr>
            <a:r>
              <a:rPr lang="en" sz="1900"/>
              <a:t>Challenges</a:t>
            </a:r>
            <a:r>
              <a:rPr lang="en" sz="1900"/>
              <a:t> Faced</a:t>
            </a:r>
            <a:endParaRPr sz="1900"/>
          </a:p>
          <a:p>
            <a:pPr indent="-349250" lvl="0" marL="457200" rtl="0" algn="l">
              <a:spcBef>
                <a:spcPts val="0"/>
              </a:spcBef>
              <a:spcAft>
                <a:spcPts val="0"/>
              </a:spcAft>
              <a:buSzPts val="1900"/>
              <a:buChar char="●"/>
            </a:pPr>
            <a:r>
              <a:rPr lang="en" sz="1900"/>
              <a:t>Lessons Learned</a:t>
            </a:r>
            <a:endParaRPr sz="1900"/>
          </a:p>
          <a:p>
            <a:pPr indent="-349250" lvl="0" marL="457200" rtl="0" algn="l">
              <a:spcBef>
                <a:spcPts val="0"/>
              </a:spcBef>
              <a:spcAft>
                <a:spcPts val="0"/>
              </a:spcAft>
              <a:buSzPts val="1900"/>
              <a:buChar char="●"/>
            </a:pPr>
            <a:r>
              <a:rPr lang="en" sz="1900"/>
              <a:t>Future Work</a:t>
            </a:r>
            <a:endParaRPr sz="1900"/>
          </a:p>
          <a:p>
            <a:pPr indent="-349250" lvl="0" marL="457200" rtl="0" algn="l">
              <a:spcBef>
                <a:spcPts val="0"/>
              </a:spcBef>
              <a:spcAft>
                <a:spcPts val="0"/>
              </a:spcAft>
              <a:buSzPts val="1900"/>
              <a:buChar char="●"/>
            </a:pPr>
            <a:r>
              <a:rPr lang="en" sz="1900"/>
              <a:t>Acknowledgements, References, Q&amp;A</a:t>
            </a:r>
            <a:endParaRPr sz="1900"/>
          </a:p>
        </p:txBody>
      </p:sp>
      <p:pic>
        <p:nvPicPr>
          <p:cNvPr id="138" name="Google Shape;138;p14"/>
          <p:cNvPicPr preferRelativeResize="0"/>
          <p:nvPr/>
        </p:nvPicPr>
        <p:blipFill>
          <a:blip r:embed="rId3">
            <a:alphaModFix/>
          </a:blip>
          <a:stretch>
            <a:fillRect/>
          </a:stretch>
        </p:blipFill>
        <p:spPr>
          <a:xfrm>
            <a:off x="7241600" y="374175"/>
            <a:ext cx="1426025" cy="1426025"/>
          </a:xfrm>
          <a:prstGeom prst="rect">
            <a:avLst/>
          </a:prstGeom>
          <a:noFill/>
          <a:ln>
            <a:noFill/>
          </a:ln>
        </p:spPr>
      </p:pic>
      <p:pic>
        <p:nvPicPr>
          <p:cNvPr id="139" name="Google Shape;139;p14"/>
          <p:cNvPicPr preferRelativeResize="0"/>
          <p:nvPr/>
        </p:nvPicPr>
        <p:blipFill>
          <a:blip r:embed="rId4">
            <a:alphaModFix/>
          </a:blip>
          <a:stretch>
            <a:fillRect/>
          </a:stretch>
        </p:blipFill>
        <p:spPr>
          <a:xfrm>
            <a:off x="7160062" y="3212150"/>
            <a:ext cx="1589101" cy="1589101"/>
          </a:xfrm>
          <a:prstGeom prst="rect">
            <a:avLst/>
          </a:prstGeom>
          <a:noFill/>
          <a:ln>
            <a:noFill/>
          </a:ln>
        </p:spPr>
      </p:pic>
      <p:sp>
        <p:nvSpPr>
          <p:cNvPr id="140" name="Google Shape;140;p14"/>
          <p:cNvSpPr/>
          <p:nvPr/>
        </p:nvSpPr>
        <p:spPr>
          <a:xfrm>
            <a:off x="7764650" y="1877225"/>
            <a:ext cx="383700" cy="1116000"/>
          </a:xfrm>
          <a:prstGeom prst="downArrow">
            <a:avLst>
              <a:gd fmla="val 50000" name="adj1"/>
              <a:gd fmla="val 50000" name="adj2"/>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41" name="Google Shape;141;p14"/>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2"/>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Machine Learning</a:t>
            </a:r>
            <a:endParaRPr/>
          </a:p>
        </p:txBody>
      </p:sp>
      <p:sp>
        <p:nvSpPr>
          <p:cNvPr id="308" name="Google Shape;308;p32"/>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100"/>
              <a:t>Hate Speech Detection</a:t>
            </a:r>
            <a:endParaRPr sz="2100"/>
          </a:p>
          <a:p>
            <a:pPr indent="-361950" lvl="0" marL="457200" rtl="0" algn="l">
              <a:spcBef>
                <a:spcPts val="1200"/>
              </a:spcBef>
              <a:spcAft>
                <a:spcPts val="0"/>
              </a:spcAft>
              <a:buSzPts val="2100"/>
              <a:buChar char="-"/>
            </a:pPr>
            <a:r>
              <a:rPr lang="en" sz="2100"/>
              <a:t>Detect hate speech on tweets</a:t>
            </a:r>
            <a:endParaRPr sz="2100"/>
          </a:p>
          <a:p>
            <a:pPr indent="-361950" lvl="0" marL="457200" rtl="0" algn="l">
              <a:spcBef>
                <a:spcPts val="0"/>
              </a:spcBef>
              <a:spcAft>
                <a:spcPts val="0"/>
              </a:spcAft>
              <a:buSzPts val="2100"/>
              <a:buChar char="-"/>
            </a:pPr>
            <a:r>
              <a:rPr lang="en" sz="2100"/>
              <a:t>Tested a GloVe model with a Naive Bayes classifier</a:t>
            </a:r>
            <a:endParaRPr sz="2100"/>
          </a:p>
          <a:p>
            <a:pPr indent="-361950" lvl="0" marL="457200" rtl="0" algn="l">
              <a:spcBef>
                <a:spcPts val="0"/>
              </a:spcBef>
              <a:spcAft>
                <a:spcPts val="0"/>
              </a:spcAft>
              <a:buSzPts val="2100"/>
              <a:buChar char="-"/>
            </a:pPr>
            <a:r>
              <a:rPr lang="en" sz="2100"/>
              <a:t>And a BERT model with a Naive Bayes classifier</a:t>
            </a:r>
            <a:endParaRPr sz="2100"/>
          </a:p>
        </p:txBody>
      </p:sp>
      <p:pic>
        <p:nvPicPr>
          <p:cNvPr id="309" name="Google Shape;309;p32"/>
          <p:cNvPicPr preferRelativeResize="0"/>
          <p:nvPr/>
        </p:nvPicPr>
        <p:blipFill rotWithShape="1">
          <a:blip r:embed="rId3">
            <a:alphaModFix/>
          </a:blip>
          <a:srcRect b="3586" l="0" r="0" t="0"/>
          <a:stretch/>
        </p:blipFill>
        <p:spPr>
          <a:xfrm>
            <a:off x="7005075" y="-12"/>
            <a:ext cx="2132175" cy="2019225"/>
          </a:xfrm>
          <a:prstGeom prst="rect">
            <a:avLst/>
          </a:prstGeom>
          <a:noFill/>
          <a:ln>
            <a:noFill/>
          </a:ln>
        </p:spPr>
      </p:pic>
      <p:pic>
        <p:nvPicPr>
          <p:cNvPr id="310" name="Google Shape;310;p32"/>
          <p:cNvPicPr preferRelativeResize="0"/>
          <p:nvPr/>
        </p:nvPicPr>
        <p:blipFill>
          <a:blip r:embed="rId4">
            <a:alphaModFix/>
          </a:blip>
          <a:stretch>
            <a:fillRect/>
          </a:stretch>
        </p:blipFill>
        <p:spPr>
          <a:xfrm>
            <a:off x="6849775" y="3299675"/>
            <a:ext cx="2294225" cy="1843825"/>
          </a:xfrm>
          <a:prstGeom prst="rect">
            <a:avLst/>
          </a:prstGeom>
          <a:noFill/>
          <a:ln>
            <a:noFill/>
          </a:ln>
        </p:spPr>
      </p:pic>
      <p:sp>
        <p:nvSpPr>
          <p:cNvPr id="311" name="Google Shape;311;p32"/>
          <p:cNvSpPr/>
          <p:nvPr/>
        </p:nvSpPr>
        <p:spPr>
          <a:xfrm>
            <a:off x="7829300" y="2434925"/>
            <a:ext cx="302400" cy="6327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12" name="Google Shape;312;p32"/>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3"/>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ML</a:t>
            </a:r>
            <a:r>
              <a:rPr lang="en"/>
              <a:t> Results</a:t>
            </a:r>
            <a:endParaRPr/>
          </a:p>
        </p:txBody>
      </p:sp>
      <p:graphicFrame>
        <p:nvGraphicFramePr>
          <p:cNvPr id="318" name="Google Shape;318;p33"/>
          <p:cNvGraphicFramePr/>
          <p:nvPr/>
        </p:nvGraphicFramePr>
        <p:xfrm>
          <a:off x="1204325" y="1621925"/>
          <a:ext cx="3000000" cy="3000000"/>
        </p:xfrm>
        <a:graphic>
          <a:graphicData uri="http://schemas.openxmlformats.org/drawingml/2006/table">
            <a:tbl>
              <a:tblPr>
                <a:noFill/>
                <a:tableStyleId>{F15C5E31-8AB3-4F30-ADA4-066A5195863C}</a:tableStyleId>
              </a:tblPr>
              <a:tblGrid>
                <a:gridCol w="2443350"/>
                <a:gridCol w="2419025"/>
              </a:tblGrid>
              <a:tr h="439575">
                <a:tc>
                  <a:txBody>
                    <a:bodyPr/>
                    <a:lstStyle/>
                    <a:p>
                      <a:pPr indent="0" lvl="0" marL="0" rtl="0" algn="l">
                        <a:spcBef>
                          <a:spcPts val="0"/>
                        </a:spcBef>
                        <a:spcAft>
                          <a:spcPts val="0"/>
                        </a:spcAft>
                        <a:buNone/>
                      </a:pPr>
                      <a:r>
                        <a:rPr b="1" lang="en" sz="1800">
                          <a:solidFill>
                            <a:srgbClr val="222222"/>
                          </a:solidFill>
                          <a:latin typeface="Lato"/>
                          <a:ea typeface="Lato"/>
                          <a:cs typeface="Lato"/>
                          <a:sym typeface="Lato"/>
                        </a:rPr>
                        <a:t>Distil</a:t>
                      </a:r>
                      <a:r>
                        <a:rPr b="1" lang="en" sz="1800">
                          <a:solidFill>
                            <a:srgbClr val="222222"/>
                          </a:solidFill>
                          <a:latin typeface="Lato"/>
                          <a:ea typeface="Lato"/>
                          <a:cs typeface="Lato"/>
                          <a:sym typeface="Lato"/>
                        </a:rPr>
                        <a:t>BERT</a:t>
                      </a:r>
                      <a:endParaRPr b="1" sz="1800">
                        <a:solidFill>
                          <a:srgbClr val="222222"/>
                        </a:solidFill>
                        <a:latin typeface="Lato"/>
                        <a:ea typeface="Lato"/>
                        <a:cs typeface="Lato"/>
                        <a:sym typeface="Lato"/>
                      </a:endParaRPr>
                    </a:p>
                  </a:txBody>
                  <a:tcPr marT="0" marB="0" marR="68575" marL="68575"/>
                </a:tc>
                <a:tc>
                  <a:txBody>
                    <a:bodyPr/>
                    <a:lstStyle/>
                    <a:p>
                      <a:pPr indent="0" lvl="0" marL="0" rtl="0" algn="l">
                        <a:spcBef>
                          <a:spcPts val="0"/>
                        </a:spcBef>
                        <a:spcAft>
                          <a:spcPts val="0"/>
                        </a:spcAft>
                        <a:buNone/>
                      </a:pPr>
                      <a:r>
                        <a:rPr b="1" lang="en" sz="1800">
                          <a:solidFill>
                            <a:srgbClr val="222222"/>
                          </a:solidFill>
                          <a:latin typeface="Lato"/>
                          <a:ea typeface="Lato"/>
                          <a:cs typeface="Lato"/>
                          <a:sym typeface="Lato"/>
                        </a:rPr>
                        <a:t>GloVe</a:t>
                      </a:r>
                      <a:endParaRPr b="1" sz="1800">
                        <a:solidFill>
                          <a:srgbClr val="222222"/>
                        </a:solidFill>
                        <a:latin typeface="Lato"/>
                        <a:ea typeface="Lato"/>
                        <a:cs typeface="Lato"/>
                        <a:sym typeface="Lato"/>
                      </a:endParaRPr>
                    </a:p>
                  </a:txBody>
                  <a:tcPr marT="0" marB="0" marR="68575" marL="68575"/>
                </a:tc>
              </a:tr>
              <a:tr h="445275">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Running Time: 4m 02s</a:t>
                      </a:r>
                      <a:endParaRPr sz="1800">
                        <a:solidFill>
                          <a:srgbClr val="222222"/>
                        </a:solidFill>
                        <a:latin typeface="Lato"/>
                        <a:ea typeface="Lato"/>
                        <a:cs typeface="Lato"/>
                        <a:sym typeface="Lato"/>
                      </a:endParaRPr>
                    </a:p>
                  </a:txBody>
                  <a:tcPr marT="0" marB="0" marR="68575" marL="68575"/>
                </a:tc>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Running Time: 58s</a:t>
                      </a:r>
                      <a:endParaRPr sz="1800">
                        <a:solidFill>
                          <a:srgbClr val="222222"/>
                        </a:solidFill>
                        <a:latin typeface="Lato"/>
                        <a:ea typeface="Lato"/>
                        <a:cs typeface="Lato"/>
                        <a:sym typeface="Lato"/>
                      </a:endParaRPr>
                    </a:p>
                  </a:txBody>
                  <a:tcPr marT="0" marB="0" marR="68575" marL="68575"/>
                </a:tc>
              </a:tr>
              <a:tr h="445275">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Accuracy: 83.12%</a:t>
                      </a:r>
                      <a:endParaRPr sz="1800">
                        <a:solidFill>
                          <a:srgbClr val="222222"/>
                        </a:solidFill>
                        <a:latin typeface="Lato"/>
                        <a:ea typeface="Lato"/>
                        <a:cs typeface="Lato"/>
                        <a:sym typeface="Lato"/>
                      </a:endParaRPr>
                    </a:p>
                  </a:txBody>
                  <a:tcPr marT="0" marB="0" marR="68575" marL="68575"/>
                </a:tc>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Accuracy: 70.01%</a:t>
                      </a:r>
                      <a:endParaRPr sz="1800">
                        <a:solidFill>
                          <a:srgbClr val="222222"/>
                        </a:solidFill>
                        <a:latin typeface="Lato"/>
                        <a:ea typeface="Lato"/>
                        <a:cs typeface="Lato"/>
                        <a:sym typeface="Lato"/>
                      </a:endParaRPr>
                    </a:p>
                  </a:txBody>
                  <a:tcPr marT="0" marB="0" marR="68575" marL="68575"/>
                </a:tc>
              </a:tr>
              <a:tr h="445275">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Cost Ratio: 284.10</a:t>
                      </a:r>
                      <a:endParaRPr sz="1800">
                        <a:solidFill>
                          <a:srgbClr val="222222"/>
                        </a:solidFill>
                        <a:latin typeface="Lato"/>
                        <a:ea typeface="Lato"/>
                        <a:cs typeface="Lato"/>
                        <a:sym typeface="Lato"/>
                      </a:endParaRPr>
                    </a:p>
                  </a:txBody>
                  <a:tcPr marT="0" marB="0" marR="68575" marL="68575"/>
                </a:tc>
                <a:tc>
                  <a:txBody>
                    <a:bodyPr/>
                    <a:lstStyle/>
                    <a:p>
                      <a:pPr indent="0" lvl="0" marL="0" rtl="0" algn="l">
                        <a:spcBef>
                          <a:spcPts val="0"/>
                        </a:spcBef>
                        <a:spcAft>
                          <a:spcPts val="0"/>
                        </a:spcAft>
                        <a:buNone/>
                      </a:pPr>
                      <a:r>
                        <a:rPr lang="en" sz="1800">
                          <a:solidFill>
                            <a:srgbClr val="222222"/>
                          </a:solidFill>
                          <a:latin typeface="Lato"/>
                          <a:ea typeface="Lato"/>
                          <a:cs typeface="Lato"/>
                          <a:sym typeface="Lato"/>
                        </a:rPr>
                        <a:t>Cost Ratio: 82.85</a:t>
                      </a:r>
                      <a:endParaRPr sz="1800">
                        <a:solidFill>
                          <a:srgbClr val="222222"/>
                        </a:solidFill>
                        <a:latin typeface="Lato"/>
                        <a:ea typeface="Lato"/>
                        <a:cs typeface="Lato"/>
                        <a:sym typeface="Lato"/>
                      </a:endParaRPr>
                    </a:p>
                  </a:txBody>
                  <a:tcPr marT="0" marB="0" marR="68575" marL="68575"/>
                </a:tc>
              </a:tr>
            </a:tbl>
          </a:graphicData>
        </a:graphic>
      </p:graphicFrame>
      <p:sp>
        <p:nvSpPr>
          <p:cNvPr id="319" name="Google Shape;319;p33"/>
          <p:cNvSpPr txBox="1"/>
          <p:nvPr/>
        </p:nvSpPr>
        <p:spPr>
          <a:xfrm>
            <a:off x="1572000" y="3799513"/>
            <a:ext cx="3000000" cy="400200"/>
          </a:xfrm>
          <a:prstGeom prst="rect">
            <a:avLst/>
          </a:prstGeom>
          <a:noFill/>
          <a:ln>
            <a:noFill/>
          </a:ln>
        </p:spPr>
        <p:txBody>
          <a:bodyPr anchorCtr="0" anchor="t" bIns="91425" lIns="91425" spcFirstLastPara="1" rIns="91425" wrap="square" tIns="91425">
            <a:spAutoFit/>
          </a:bodyPr>
          <a:lstStyle/>
          <a:p>
            <a:pPr indent="0" lvl="0" marL="0" rtl="0" algn="ctr">
              <a:lnSpc>
                <a:spcPct val="107916"/>
              </a:lnSpc>
              <a:spcBef>
                <a:spcPts val="0"/>
              </a:spcBef>
              <a:spcAft>
                <a:spcPts val="800"/>
              </a:spcAft>
              <a:buNone/>
            </a:pPr>
            <a:r>
              <a:t/>
            </a:r>
            <a:endParaRPr/>
          </a:p>
        </p:txBody>
      </p:sp>
      <p:pic>
        <p:nvPicPr>
          <p:cNvPr id="320" name="Google Shape;320;p33"/>
          <p:cNvPicPr preferRelativeResize="0"/>
          <p:nvPr/>
        </p:nvPicPr>
        <p:blipFill>
          <a:blip r:embed="rId3">
            <a:alphaModFix/>
          </a:blip>
          <a:stretch>
            <a:fillRect/>
          </a:stretch>
        </p:blipFill>
        <p:spPr>
          <a:xfrm>
            <a:off x="2554748" y="3487675"/>
            <a:ext cx="4034500" cy="1458225"/>
          </a:xfrm>
          <a:prstGeom prst="rect">
            <a:avLst/>
          </a:prstGeom>
          <a:noFill/>
          <a:ln>
            <a:noFill/>
          </a:ln>
        </p:spPr>
      </p:pic>
      <p:sp>
        <p:nvSpPr>
          <p:cNvPr id="321" name="Google Shape;321;p33"/>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pic>
        <p:nvPicPr>
          <p:cNvPr id="326" name="Google Shape;326;p34"/>
          <p:cNvPicPr preferRelativeResize="0"/>
          <p:nvPr/>
        </p:nvPicPr>
        <p:blipFill>
          <a:blip r:embed="rId3">
            <a:alphaModFix/>
          </a:blip>
          <a:stretch>
            <a:fillRect/>
          </a:stretch>
        </p:blipFill>
        <p:spPr>
          <a:xfrm>
            <a:off x="1321288" y="0"/>
            <a:ext cx="6501426" cy="5143500"/>
          </a:xfrm>
          <a:prstGeom prst="rect">
            <a:avLst/>
          </a:prstGeom>
          <a:noFill/>
          <a:ln>
            <a:noFill/>
          </a:ln>
        </p:spPr>
      </p:pic>
      <p:sp>
        <p:nvSpPr>
          <p:cNvPr id="327" name="Google Shape;327;p34"/>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Challenges Faced</a:t>
            </a:r>
            <a:endParaRPr/>
          </a:p>
        </p:txBody>
      </p:sp>
      <p:sp>
        <p:nvSpPr>
          <p:cNvPr id="333" name="Google Shape;333;p35"/>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Documentation</a:t>
            </a:r>
            <a:r>
              <a:rPr lang="en"/>
              <a:t> out of date / not fully covering the whole project</a:t>
            </a:r>
            <a:endParaRPr/>
          </a:p>
          <a:p>
            <a:pPr indent="-311150" lvl="0" marL="457200" rtl="0" algn="l">
              <a:spcBef>
                <a:spcPts val="0"/>
              </a:spcBef>
              <a:spcAft>
                <a:spcPts val="0"/>
              </a:spcAft>
              <a:buSzPts val="1300"/>
              <a:buChar char="●"/>
            </a:pPr>
            <a:r>
              <a:rPr lang="en"/>
              <a:t>Getting access to all the different VT servers and services for the project</a:t>
            </a:r>
            <a:endParaRPr/>
          </a:p>
          <a:p>
            <a:pPr indent="-311150" lvl="0" marL="457200" rtl="0" algn="l">
              <a:spcBef>
                <a:spcPts val="0"/>
              </a:spcBef>
              <a:spcAft>
                <a:spcPts val="0"/>
              </a:spcAft>
              <a:buSzPts val="1300"/>
              <a:buChar char="●"/>
            </a:pPr>
            <a:r>
              <a:rPr lang="en"/>
              <a:t>Communication within the team members and client</a:t>
            </a:r>
            <a:endParaRPr/>
          </a:p>
          <a:p>
            <a:pPr indent="-311150" lvl="0" marL="457200" rtl="0" algn="l">
              <a:spcBef>
                <a:spcPts val="0"/>
              </a:spcBef>
              <a:spcAft>
                <a:spcPts val="0"/>
              </a:spcAft>
              <a:buSzPts val="1300"/>
              <a:buChar char="●"/>
            </a:pPr>
            <a:r>
              <a:rPr lang="en"/>
              <a:t>Equally dividing the work between the team members</a:t>
            </a:r>
            <a:endParaRPr/>
          </a:p>
          <a:p>
            <a:pPr indent="-311150" lvl="0" marL="457200" rtl="0" algn="l">
              <a:spcBef>
                <a:spcPts val="0"/>
              </a:spcBef>
              <a:spcAft>
                <a:spcPts val="0"/>
              </a:spcAft>
              <a:buSzPts val="1300"/>
              <a:buChar char="●"/>
            </a:pPr>
            <a:r>
              <a:rPr lang="en"/>
              <a:t>Working through team member schedules </a:t>
            </a:r>
            <a:r>
              <a:rPr lang="en"/>
              <a:t>throughout</a:t>
            </a:r>
            <a:r>
              <a:rPr lang="en"/>
              <a:t> the semester</a:t>
            </a:r>
            <a:endParaRPr/>
          </a:p>
        </p:txBody>
      </p:sp>
      <p:sp>
        <p:nvSpPr>
          <p:cNvPr id="334" name="Google Shape;334;p35"/>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3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Lessons Learned	</a:t>
            </a:r>
            <a:endParaRPr/>
          </a:p>
        </p:txBody>
      </p:sp>
      <p:sp>
        <p:nvSpPr>
          <p:cNvPr id="340" name="Google Shape;340;p36"/>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Ask questions about parts of previous team’s work earlier rather than later</a:t>
            </a:r>
            <a:endParaRPr/>
          </a:p>
          <a:p>
            <a:pPr indent="0" lvl="0" marL="0" rtl="0" algn="l">
              <a:spcBef>
                <a:spcPts val="1200"/>
              </a:spcBef>
              <a:spcAft>
                <a:spcPts val="0"/>
              </a:spcAft>
              <a:buNone/>
            </a:pPr>
            <a:r>
              <a:t/>
            </a:r>
            <a:endParaRPr/>
          </a:p>
          <a:p>
            <a:pPr indent="-311150" lvl="0" marL="457200" rtl="0" algn="l">
              <a:spcBef>
                <a:spcPts val="1200"/>
              </a:spcBef>
              <a:spcAft>
                <a:spcPts val="0"/>
              </a:spcAft>
              <a:buSzPts val="1300"/>
              <a:buChar char="●"/>
            </a:pPr>
            <a:r>
              <a:rPr lang="en"/>
              <a:t>Spend more time reviewing old code and documentation earlier</a:t>
            </a:r>
            <a:endParaRPr/>
          </a:p>
          <a:p>
            <a:pPr indent="0" lvl="0" marL="0" rtl="0" algn="l">
              <a:spcBef>
                <a:spcPts val="1200"/>
              </a:spcBef>
              <a:spcAft>
                <a:spcPts val="0"/>
              </a:spcAft>
              <a:buNone/>
            </a:pPr>
            <a:r>
              <a:t/>
            </a:r>
            <a:endParaRPr/>
          </a:p>
          <a:p>
            <a:pPr indent="-311150" lvl="0" marL="457200" rtl="0" algn="l">
              <a:spcBef>
                <a:spcPts val="1200"/>
              </a:spcBef>
              <a:spcAft>
                <a:spcPts val="0"/>
              </a:spcAft>
              <a:buSzPts val="1300"/>
              <a:buChar char="●"/>
            </a:pPr>
            <a:r>
              <a:rPr lang="en"/>
              <a:t>Don’t be afraid to ask questions where you’re confused</a:t>
            </a:r>
            <a:endParaRPr/>
          </a:p>
        </p:txBody>
      </p:sp>
      <p:sp>
        <p:nvSpPr>
          <p:cNvPr id="341" name="Google Shape;341;p36"/>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7"/>
          <p:cNvSpPr txBox="1"/>
          <p:nvPr>
            <p:ph type="title"/>
          </p:nvPr>
        </p:nvSpPr>
        <p:spPr>
          <a:xfrm>
            <a:off x="819150" y="8456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 Work for the Project Tweet Conversion</a:t>
            </a:r>
            <a:endParaRPr/>
          </a:p>
        </p:txBody>
      </p:sp>
      <p:sp>
        <p:nvSpPr>
          <p:cNvPr id="347" name="Google Shape;347;p37"/>
          <p:cNvSpPr txBox="1"/>
          <p:nvPr>
            <p:ph idx="1" type="body"/>
          </p:nvPr>
        </p:nvSpPr>
        <p:spPr>
          <a:xfrm>
            <a:off x="819150" y="1990725"/>
            <a:ext cx="7505700" cy="2448000"/>
          </a:xfrm>
          <a:prstGeom prst="rect">
            <a:avLst/>
          </a:prstGeom>
        </p:spPr>
        <p:txBody>
          <a:bodyPr anchorCtr="0" anchor="t" bIns="91425" lIns="91425" spcFirstLastPara="1" rIns="91425" wrap="square" tIns="91425">
            <a:normAutofit fontScale="32500"/>
          </a:bodyPr>
          <a:lstStyle/>
          <a:p>
            <a:pPr indent="-275740" lvl="0" marL="457200" rtl="0" algn="l">
              <a:lnSpc>
                <a:spcPct val="200000"/>
              </a:lnSpc>
              <a:spcBef>
                <a:spcPts val="0"/>
              </a:spcBef>
              <a:spcAft>
                <a:spcPts val="0"/>
              </a:spcAft>
              <a:buSzPct val="100000"/>
              <a:buChar char="●"/>
            </a:pPr>
            <a:r>
              <a:rPr lang="en" sz="2284"/>
              <a:t>Add any and all missing collections to the Events Archive Spreadsheet once more conversions are completed.</a:t>
            </a:r>
            <a:endParaRPr sz="2284"/>
          </a:p>
          <a:p>
            <a:pPr indent="-275740" lvl="0" marL="457200" rtl="0" algn="l">
              <a:lnSpc>
                <a:spcPct val="200000"/>
              </a:lnSpc>
              <a:spcBef>
                <a:spcPts val="0"/>
              </a:spcBef>
              <a:spcAft>
                <a:spcPts val="0"/>
              </a:spcAft>
              <a:buSzPct val="100000"/>
              <a:buChar char="●"/>
            </a:pPr>
            <a:r>
              <a:rPr lang="en" sz="2284"/>
              <a:t>SFM: We have exported around 45 collections from the SFM machine. For future work the next team needs to continue where we left off from exporting JSON files from the SFM machine to then process on </a:t>
            </a:r>
            <a:r>
              <a:rPr lang="en" sz="2284"/>
              <a:t>the</a:t>
            </a:r>
            <a:r>
              <a:rPr lang="en" sz="2284"/>
              <a:t> Camelot server. The converted JSONs are hosted on the Raid Node on the Camelot Machine for data storage. Any future team can view them there for keeping track of already completed Collection Sets.</a:t>
            </a:r>
            <a:endParaRPr sz="2284"/>
          </a:p>
          <a:p>
            <a:pPr indent="-275740" lvl="0" marL="457200" rtl="0" algn="l">
              <a:lnSpc>
                <a:spcPct val="200000"/>
              </a:lnSpc>
              <a:spcBef>
                <a:spcPts val="0"/>
              </a:spcBef>
              <a:spcAft>
                <a:spcPts val="0"/>
              </a:spcAft>
              <a:buSzPct val="100000"/>
              <a:buChar char="●"/>
            </a:pPr>
            <a:r>
              <a:rPr lang="en" sz="2284"/>
              <a:t>DMI_TCAT / YTK: Need to transfer rest of SQL file to a new database to convert the remaining tweets in the DMI_TCAT.sql file and the ytk1-big_all_mysql.sql files. Currently the transfer for DMI_TCAT is underway in 2030 Torgerson Hall, Virginia Tech and the YTK transfer </a:t>
            </a:r>
            <a:r>
              <a:rPr lang="en" sz="2284"/>
              <a:t>should</a:t>
            </a:r>
            <a:r>
              <a:rPr lang="en" sz="2284"/>
              <a:t> be started once the DMI_TCAT is completed.</a:t>
            </a:r>
            <a:endParaRPr sz="2284"/>
          </a:p>
          <a:p>
            <a:pPr indent="-275740" lvl="0" marL="457200" rtl="0" algn="l">
              <a:lnSpc>
                <a:spcPct val="200000"/>
              </a:lnSpc>
              <a:spcBef>
                <a:spcPts val="0"/>
              </a:spcBef>
              <a:spcAft>
                <a:spcPts val="0"/>
              </a:spcAft>
              <a:buSzPct val="100000"/>
              <a:buChar char="●"/>
            </a:pPr>
            <a:r>
              <a:rPr lang="en" sz="2284"/>
              <a:t>Integrate Machine Learning into Data Pipeline of JSON Objects. Any future work should start running the machine learning models on the growing tweet data to get more accurate results with a larger training set.</a:t>
            </a:r>
            <a:endParaRPr sz="2284"/>
          </a:p>
          <a:p>
            <a:pPr indent="0" lvl="0" marL="457200" rtl="0" algn="l">
              <a:lnSpc>
                <a:spcPct val="95000"/>
              </a:lnSpc>
              <a:spcBef>
                <a:spcPts val="1200"/>
              </a:spcBef>
              <a:spcAft>
                <a:spcPts val="1200"/>
              </a:spcAft>
              <a:buSzPct val="52884"/>
              <a:buNone/>
            </a:pPr>
            <a:r>
              <a:t/>
            </a:r>
            <a:endParaRPr/>
          </a:p>
        </p:txBody>
      </p:sp>
      <p:sp>
        <p:nvSpPr>
          <p:cNvPr id="348" name="Google Shape;348;p37"/>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Acknowledgements</a:t>
            </a:r>
            <a:endParaRPr/>
          </a:p>
        </p:txBody>
      </p:sp>
      <p:sp>
        <p:nvSpPr>
          <p:cNvPr id="354" name="Google Shape;354;p38"/>
          <p:cNvSpPr txBox="1"/>
          <p:nvPr>
            <p:ph idx="1" type="body"/>
          </p:nvPr>
        </p:nvSpPr>
        <p:spPr>
          <a:xfrm>
            <a:off x="819150" y="1990725"/>
            <a:ext cx="7505700" cy="2448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solidFill>
                  <a:srgbClr val="222222"/>
                </a:solidFill>
                <a:highlight>
                  <a:srgbClr val="FFFFFF"/>
                </a:highlight>
              </a:rPr>
              <a:t>Dr. </a:t>
            </a:r>
            <a:r>
              <a:rPr lang="en">
                <a:solidFill>
                  <a:srgbClr val="222222"/>
                </a:solidFill>
                <a:highlight>
                  <a:srgbClr val="FFFFFF"/>
                </a:highlight>
              </a:rPr>
              <a:t>Andrea Kavanaugh, Associate Director Center for Human/Computer Interaction, </a:t>
            </a:r>
            <a:r>
              <a:rPr lang="en">
                <a:solidFill>
                  <a:srgbClr val="000000"/>
                </a:solidFill>
                <a:highlight>
                  <a:srgbClr val="FFFFFF"/>
                </a:highlight>
              </a:rPr>
              <a:t>kavan@vt.edu</a:t>
            </a:r>
            <a:r>
              <a:rPr lang="en">
                <a:solidFill>
                  <a:srgbClr val="222222"/>
                </a:solidFill>
                <a:highlight>
                  <a:srgbClr val="FFFFFF"/>
                </a:highlight>
              </a:rPr>
              <a:t>,</a:t>
            </a:r>
            <a:endParaRPr>
              <a:solidFill>
                <a:srgbClr val="222222"/>
              </a:solidFill>
              <a:highlight>
                <a:srgbClr val="FFFFFF"/>
              </a:highlight>
            </a:endParaRPr>
          </a:p>
          <a:p>
            <a:pPr indent="0" lvl="0" marL="0" rtl="0" algn="l">
              <a:spcBef>
                <a:spcPts val="1200"/>
              </a:spcBef>
              <a:spcAft>
                <a:spcPts val="0"/>
              </a:spcAft>
              <a:buNone/>
            </a:pPr>
            <a:r>
              <a:rPr lang="en">
                <a:solidFill>
                  <a:srgbClr val="222222"/>
                </a:solidFill>
                <a:highlight>
                  <a:srgbClr val="FFFFFF"/>
                </a:highlight>
              </a:rPr>
              <a:t>Dr. Mohamed Magdy Farag, Research Associate, VTTI-Sustainable Mobility, </a:t>
            </a:r>
            <a:r>
              <a:rPr lang="en">
                <a:solidFill>
                  <a:srgbClr val="000000"/>
                </a:solidFill>
                <a:highlight>
                  <a:srgbClr val="FFFFFF"/>
                </a:highlight>
              </a:rPr>
              <a:t>mmagdy@vt.edu</a:t>
            </a:r>
            <a:r>
              <a:rPr lang="en">
                <a:solidFill>
                  <a:srgbClr val="222222"/>
                </a:solidFill>
                <a:highlight>
                  <a:srgbClr val="FFFFFF"/>
                </a:highlight>
              </a:rPr>
              <a:t>,</a:t>
            </a:r>
            <a:endParaRPr>
              <a:solidFill>
                <a:srgbClr val="000000"/>
              </a:solidFill>
              <a:highlight>
                <a:srgbClr val="FFFFFF"/>
              </a:highlight>
            </a:endParaRPr>
          </a:p>
          <a:p>
            <a:pPr indent="0" lvl="0" marL="0" rtl="0" algn="l">
              <a:spcBef>
                <a:spcPts val="1200"/>
              </a:spcBef>
              <a:spcAft>
                <a:spcPts val="0"/>
              </a:spcAft>
              <a:buNone/>
            </a:pPr>
            <a:r>
              <a:rPr lang="en">
                <a:solidFill>
                  <a:srgbClr val="000000"/>
                </a:solidFill>
                <a:highlight>
                  <a:srgbClr val="FFFFFF"/>
                </a:highlight>
              </a:rPr>
              <a:t>Dr. Edward A. Fox, Professor of CS 4624 Capstone, </a:t>
            </a:r>
            <a:r>
              <a:rPr lang="en" u="sng">
                <a:solidFill>
                  <a:schemeClr val="hlink"/>
                </a:solidFill>
                <a:highlight>
                  <a:srgbClr val="FFFFFF"/>
                </a:highlight>
                <a:hlinkClick r:id="rId3"/>
              </a:rPr>
              <a:t>fox@vt.edu</a:t>
            </a:r>
            <a:r>
              <a:rPr lang="en">
                <a:solidFill>
                  <a:srgbClr val="000000"/>
                </a:solidFill>
                <a:highlight>
                  <a:srgbClr val="FFFFFF"/>
                </a:highlight>
              </a:rPr>
              <a:t>,</a:t>
            </a:r>
            <a:endParaRPr>
              <a:solidFill>
                <a:srgbClr val="000000"/>
              </a:solidFill>
              <a:highlight>
                <a:srgbClr val="FFFFFF"/>
              </a:highlight>
            </a:endParaRPr>
          </a:p>
          <a:p>
            <a:pPr indent="0" lvl="0" marL="0" rtl="0" algn="l">
              <a:spcBef>
                <a:spcPts val="1200"/>
              </a:spcBef>
              <a:spcAft>
                <a:spcPts val="0"/>
              </a:spcAft>
              <a:buNone/>
            </a:pPr>
            <a:r>
              <a:rPr lang="en">
                <a:solidFill>
                  <a:srgbClr val="222222"/>
                </a:solidFill>
                <a:highlight>
                  <a:schemeClr val="dk1"/>
                </a:highlight>
              </a:rPr>
              <a:t>Satvik Chekuri, Ph.D. student, GTA, </a:t>
            </a:r>
            <a:r>
              <a:rPr lang="en" u="sng">
                <a:solidFill>
                  <a:schemeClr val="accent5"/>
                </a:solidFill>
                <a:highlight>
                  <a:schemeClr val="dk1"/>
                </a:highlight>
                <a:hlinkClick r:id="rId4">
                  <a:extLst>
                    <a:ext uri="{A12FA001-AC4F-418D-AE19-62706E023703}">
                      <ahyp:hlinkClr val="tx"/>
                    </a:ext>
                  </a:extLst>
                </a:hlinkClick>
              </a:rPr>
              <a:t>satvikchekuri@vt.edu</a:t>
            </a:r>
            <a:r>
              <a:rPr lang="en">
                <a:solidFill>
                  <a:srgbClr val="000000"/>
                </a:solidFill>
                <a:highlight>
                  <a:srgbClr val="FFFFFF"/>
                </a:highlight>
              </a:rPr>
              <a:t>,</a:t>
            </a:r>
            <a:endParaRPr>
              <a:solidFill>
                <a:srgbClr val="000000"/>
              </a:solidFill>
              <a:highlight>
                <a:srgbClr val="FFFFFF"/>
              </a:highlight>
            </a:endParaRPr>
          </a:p>
          <a:p>
            <a:pPr indent="0" lvl="0" marL="0" rtl="0" algn="l">
              <a:spcBef>
                <a:spcPts val="1200"/>
              </a:spcBef>
              <a:spcAft>
                <a:spcPts val="0"/>
              </a:spcAft>
              <a:buNone/>
            </a:pPr>
            <a:r>
              <a:rPr lang="en">
                <a:solidFill>
                  <a:srgbClr val="000000"/>
                </a:solidFill>
                <a:highlight>
                  <a:srgbClr val="FFFFFF"/>
                </a:highlight>
              </a:rPr>
              <a:t>Past CS4624 Tweet Collection 2022 Team.</a:t>
            </a:r>
            <a:endParaRPr>
              <a:solidFill>
                <a:srgbClr val="000000"/>
              </a:solidFill>
              <a:highlight>
                <a:srgbClr val="FFFFFF"/>
              </a:highlight>
              <a:latin typeface="Arial"/>
              <a:ea typeface="Arial"/>
              <a:cs typeface="Arial"/>
              <a:sym typeface="Arial"/>
            </a:endParaRPr>
          </a:p>
          <a:p>
            <a:pPr indent="0" lvl="0" marL="0" rtl="0" algn="l">
              <a:spcBef>
                <a:spcPts val="1200"/>
              </a:spcBef>
              <a:spcAft>
                <a:spcPts val="0"/>
              </a:spcAft>
              <a:buNone/>
            </a:pPr>
            <a:r>
              <a:t/>
            </a:r>
            <a:endParaRPr>
              <a:solidFill>
                <a:srgbClr val="000000"/>
              </a:solidFill>
              <a:highlight>
                <a:srgbClr val="FFFFFF"/>
              </a:highlight>
              <a:latin typeface="Arial"/>
              <a:ea typeface="Arial"/>
              <a:cs typeface="Arial"/>
              <a:sym typeface="Arial"/>
            </a:endParaRPr>
          </a:p>
          <a:p>
            <a:pPr indent="0" lvl="0" marL="0" rtl="0" algn="l">
              <a:spcBef>
                <a:spcPts val="1200"/>
              </a:spcBef>
              <a:spcAft>
                <a:spcPts val="1200"/>
              </a:spcAft>
              <a:buNone/>
            </a:pPr>
            <a:r>
              <a:t/>
            </a:r>
            <a:endParaRPr>
              <a:solidFill>
                <a:srgbClr val="000000"/>
              </a:solidFill>
              <a:highlight>
                <a:srgbClr val="FFFFFF"/>
              </a:highlight>
              <a:latin typeface="Arial"/>
              <a:ea typeface="Arial"/>
              <a:cs typeface="Arial"/>
              <a:sym typeface="Arial"/>
            </a:endParaRPr>
          </a:p>
        </p:txBody>
      </p:sp>
      <p:sp>
        <p:nvSpPr>
          <p:cNvPr id="355" name="Google Shape;355;p38"/>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References</a:t>
            </a:r>
            <a:endParaRPr/>
          </a:p>
        </p:txBody>
      </p:sp>
      <p:sp>
        <p:nvSpPr>
          <p:cNvPr id="361" name="Google Shape;361;p39"/>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[1] M. Gonely, R. Nicholas, N. Fitz, G. Knock, and D. Bruce, “Twitter Collections,” </a:t>
            </a:r>
            <a:r>
              <a:rPr i="1" lang="en">
                <a:solidFill>
                  <a:srgbClr val="000000"/>
                </a:solidFill>
              </a:rPr>
              <a:t>vtechworks</a:t>
            </a:r>
            <a:r>
              <a:rPr lang="en">
                <a:solidFill>
                  <a:srgbClr val="000000"/>
                </a:solidFill>
              </a:rPr>
              <a:t>, May 10, 2022. http://hdl.handle.net/10919/109988 (accessed Jan. 23, 2024).</a:t>
            </a:r>
            <a:endParaRPr/>
          </a:p>
          <a:p>
            <a:pPr indent="0" lvl="0" marL="0" rtl="0" algn="l">
              <a:spcBef>
                <a:spcPts val="1200"/>
              </a:spcBef>
              <a:spcAft>
                <a:spcPts val="0"/>
              </a:spcAft>
              <a:buNone/>
            </a:pPr>
            <a:r>
              <a:rPr lang="en">
                <a:solidFill>
                  <a:srgbClr val="000000"/>
                </a:solidFill>
              </a:rPr>
              <a:t>[2] P. Dhakal, Y. Bhargava, A. Herms, K. Powell, and D. Burdisso, “Library Tweets Conversion,” </a:t>
            </a:r>
            <a:r>
              <a:rPr i="1" lang="en">
                <a:solidFill>
                  <a:srgbClr val="000000"/>
                </a:solidFill>
              </a:rPr>
              <a:t>vtechworks</a:t>
            </a:r>
            <a:r>
              <a:rPr lang="en">
                <a:solidFill>
                  <a:srgbClr val="000000"/>
                </a:solidFill>
              </a:rPr>
              <a:t>, Dec. 16, 2021. http://hdl.handle.net/10919/107086 (accessed Jan. 23, 2024).</a:t>
            </a:r>
            <a:endParaRPr/>
          </a:p>
          <a:p>
            <a:pPr indent="0" lvl="0" marL="0" rtl="0" algn="l">
              <a:spcBef>
                <a:spcPts val="1200"/>
              </a:spcBef>
              <a:spcAft>
                <a:spcPts val="0"/>
              </a:spcAft>
              <a:buNone/>
            </a:pPr>
            <a:r>
              <a:rPr lang="en">
                <a:solidFill>
                  <a:srgbClr val="000000"/>
                </a:solidFill>
              </a:rPr>
              <a:t>[3] XDevelopers, “Data dictionary: Standard v1.1,” </a:t>
            </a:r>
            <a:r>
              <a:rPr i="1" lang="en">
                <a:solidFill>
                  <a:srgbClr val="000000"/>
                </a:solidFill>
              </a:rPr>
              <a:t>Developer Platform</a:t>
            </a:r>
            <a:r>
              <a:rPr lang="en">
                <a:solidFill>
                  <a:srgbClr val="000000"/>
                </a:solidFill>
              </a:rPr>
              <a:t>, 2024. https://developer.twitter.com/en/docs/twitter-api/v1/data-dictionary/object-model/tweet (accessed Feb. 04, 2024).</a:t>
            </a:r>
            <a:endParaRPr>
              <a:solidFill>
                <a:srgbClr val="000000"/>
              </a:solidFill>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	</a:t>
            </a:r>
            <a:endParaRPr/>
          </a:p>
          <a:p>
            <a:pPr indent="45720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362" name="Google Shape;362;p39"/>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4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Q&amp;A</a:t>
            </a:r>
            <a:endParaRPr/>
          </a:p>
        </p:txBody>
      </p:sp>
      <p:pic>
        <p:nvPicPr>
          <p:cNvPr id="368" name="Google Shape;368;p40"/>
          <p:cNvPicPr preferRelativeResize="0"/>
          <p:nvPr/>
        </p:nvPicPr>
        <p:blipFill>
          <a:blip r:embed="rId3">
            <a:alphaModFix/>
          </a:blip>
          <a:stretch>
            <a:fillRect/>
          </a:stretch>
        </p:blipFill>
        <p:spPr>
          <a:xfrm>
            <a:off x="3052750" y="1052500"/>
            <a:ext cx="3038500" cy="3038500"/>
          </a:xfrm>
          <a:prstGeom prst="rect">
            <a:avLst/>
          </a:prstGeom>
          <a:noFill/>
          <a:ln>
            <a:noFill/>
          </a:ln>
        </p:spPr>
      </p:pic>
      <p:sp>
        <p:nvSpPr>
          <p:cNvPr id="369" name="Google Shape;369;p40"/>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Introduction / Recap of Project Details</a:t>
            </a:r>
            <a:endParaRPr/>
          </a:p>
        </p:txBody>
      </p:sp>
      <p:sp>
        <p:nvSpPr>
          <p:cNvPr id="147" name="Google Shape;147;p15"/>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The Digital Library Research Laboratory collected billions of tweets</a:t>
            </a:r>
            <a:endParaRPr sz="1800"/>
          </a:p>
          <a:p>
            <a:pPr indent="-342900" lvl="0" marL="457200" rtl="0" algn="l">
              <a:spcBef>
                <a:spcPts val="0"/>
              </a:spcBef>
              <a:spcAft>
                <a:spcPts val="0"/>
              </a:spcAft>
              <a:buSzPts val="1800"/>
              <a:buChar char="-"/>
            </a:pPr>
            <a:r>
              <a:rPr lang="en" sz="1800"/>
              <a:t>Collected in 3 formats (YTK, DMI-TCAT, SFM)</a:t>
            </a:r>
            <a:endParaRPr sz="1800"/>
          </a:p>
          <a:p>
            <a:pPr indent="-342900" lvl="0" marL="457200" rtl="0" algn="l">
              <a:spcBef>
                <a:spcPts val="0"/>
              </a:spcBef>
              <a:spcAft>
                <a:spcPts val="0"/>
              </a:spcAft>
              <a:buSzPts val="1800"/>
              <a:buChar char="-"/>
            </a:pPr>
            <a:r>
              <a:rPr lang="en" sz="1800"/>
              <a:t>Goal: convert them to one format (JSON)</a:t>
            </a:r>
            <a:endParaRPr sz="1800"/>
          </a:p>
          <a:p>
            <a:pPr indent="-342900" lvl="0" marL="457200" rtl="0" algn="l">
              <a:spcBef>
                <a:spcPts val="0"/>
              </a:spcBef>
              <a:spcAft>
                <a:spcPts val="0"/>
              </a:spcAft>
              <a:buSzPts val="1800"/>
              <a:buChar char="-"/>
            </a:pPr>
            <a:r>
              <a:rPr lang="en" sz="1800"/>
              <a:t>2021 team wrote initial scripts</a:t>
            </a:r>
            <a:endParaRPr sz="1800"/>
          </a:p>
          <a:p>
            <a:pPr indent="-342900" lvl="0" marL="457200" rtl="0" algn="l">
              <a:spcBef>
                <a:spcPts val="0"/>
              </a:spcBef>
              <a:spcAft>
                <a:spcPts val="0"/>
              </a:spcAft>
              <a:buSzPts val="1800"/>
              <a:buChar char="-"/>
            </a:pPr>
            <a:r>
              <a:rPr lang="en" sz="1800"/>
              <a:t>2022 team optimized the scripts, began converting, and introduced a machine learning model to classify tweets</a:t>
            </a:r>
            <a:endParaRPr sz="1800"/>
          </a:p>
          <a:p>
            <a:pPr indent="-342900" lvl="0" marL="457200" rtl="0" algn="l">
              <a:spcBef>
                <a:spcPts val="0"/>
              </a:spcBef>
              <a:spcAft>
                <a:spcPts val="0"/>
              </a:spcAft>
              <a:buSzPts val="1800"/>
              <a:buChar char="-"/>
            </a:pPr>
            <a:r>
              <a:rPr lang="en" sz="1800"/>
              <a:t>2024 </a:t>
            </a:r>
            <a:r>
              <a:rPr lang="en" sz="1800"/>
              <a:t>team delayed by a credentials mix up</a:t>
            </a:r>
            <a:endParaRPr sz="1800"/>
          </a:p>
          <a:p>
            <a:pPr indent="0" lvl="0" marL="0" rtl="0" algn="l">
              <a:spcBef>
                <a:spcPts val="1200"/>
              </a:spcBef>
              <a:spcAft>
                <a:spcPts val="0"/>
              </a:spcAft>
              <a:buNone/>
            </a:pPr>
            <a:r>
              <a:t/>
            </a:r>
            <a:endParaRPr sz="1800"/>
          </a:p>
          <a:p>
            <a:pPr indent="0" lvl="0" marL="457200" rtl="0" algn="l">
              <a:spcBef>
                <a:spcPts val="1200"/>
              </a:spcBef>
              <a:spcAft>
                <a:spcPts val="1200"/>
              </a:spcAft>
              <a:buNone/>
            </a:pPr>
            <a:r>
              <a:t/>
            </a:r>
            <a:endParaRPr sz="1800"/>
          </a:p>
        </p:txBody>
      </p:sp>
      <p:pic>
        <p:nvPicPr>
          <p:cNvPr id="148" name="Google Shape;148;p15"/>
          <p:cNvPicPr preferRelativeResize="0"/>
          <p:nvPr/>
        </p:nvPicPr>
        <p:blipFill>
          <a:blip r:embed="rId3">
            <a:alphaModFix/>
          </a:blip>
          <a:stretch>
            <a:fillRect/>
          </a:stretch>
        </p:blipFill>
        <p:spPr>
          <a:xfrm>
            <a:off x="6987175" y="3980500"/>
            <a:ext cx="2156825" cy="1163000"/>
          </a:xfrm>
          <a:prstGeom prst="rect">
            <a:avLst/>
          </a:prstGeom>
          <a:noFill/>
          <a:ln>
            <a:noFill/>
          </a:ln>
        </p:spPr>
      </p:pic>
      <p:sp>
        <p:nvSpPr>
          <p:cNvPr id="149" name="Google Shape;149;p15"/>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Sources</a:t>
            </a:r>
            <a:endParaRPr/>
          </a:p>
        </p:txBody>
      </p:sp>
      <p:sp>
        <p:nvSpPr>
          <p:cNvPr id="155" name="Google Shape;155;p16"/>
          <p:cNvSpPr txBox="1"/>
          <p:nvPr>
            <p:ph idx="1" type="body"/>
          </p:nvPr>
        </p:nvSpPr>
        <p:spPr>
          <a:xfrm>
            <a:off x="819150" y="1604150"/>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Social Feed Manager (SFM)</a:t>
            </a:r>
            <a:endParaRPr/>
          </a:p>
          <a:p>
            <a:pPr indent="-311150" lvl="0" marL="457200" rtl="0" algn="l">
              <a:spcBef>
                <a:spcPts val="1200"/>
              </a:spcBef>
              <a:spcAft>
                <a:spcPts val="0"/>
              </a:spcAft>
              <a:buSzPts val="1300"/>
              <a:buChar char="-"/>
            </a:pPr>
            <a:r>
              <a:rPr lang="en"/>
              <a:t>JSON file</a:t>
            </a:r>
            <a:endParaRPr/>
          </a:p>
          <a:p>
            <a:pPr indent="-311150" lvl="0" marL="457200" rtl="0" algn="l">
              <a:spcBef>
                <a:spcPts val="0"/>
              </a:spcBef>
              <a:spcAft>
                <a:spcPts val="0"/>
              </a:spcAft>
              <a:buSzPts val="1300"/>
              <a:buChar char="-"/>
            </a:pPr>
            <a:r>
              <a:rPr lang="en"/>
              <a:t>One Tweet per line</a:t>
            </a:r>
            <a:endParaRPr/>
          </a:p>
        </p:txBody>
      </p:sp>
      <p:sp>
        <p:nvSpPr>
          <p:cNvPr id="156" name="Google Shape;156;p16"/>
          <p:cNvSpPr txBox="1"/>
          <p:nvPr>
            <p:ph idx="1" type="body"/>
          </p:nvPr>
        </p:nvSpPr>
        <p:spPr>
          <a:xfrm>
            <a:off x="3136050" y="1604150"/>
            <a:ext cx="2743200" cy="2743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yourTwapperKeeper (YTK)</a:t>
            </a:r>
            <a:endParaRPr/>
          </a:p>
          <a:p>
            <a:pPr indent="-311150" lvl="0" marL="457200" rtl="0" algn="l">
              <a:spcBef>
                <a:spcPts val="1200"/>
              </a:spcBef>
              <a:spcAft>
                <a:spcPts val="0"/>
              </a:spcAft>
              <a:buSzPts val="1300"/>
              <a:buChar char="-"/>
            </a:pPr>
            <a:r>
              <a:rPr lang="en"/>
              <a:t>MySQL database</a:t>
            </a:r>
            <a:endParaRPr/>
          </a:p>
        </p:txBody>
      </p:sp>
      <p:sp>
        <p:nvSpPr>
          <p:cNvPr id="157" name="Google Shape;157;p16"/>
          <p:cNvSpPr txBox="1"/>
          <p:nvPr>
            <p:ph idx="1" type="body"/>
          </p:nvPr>
        </p:nvSpPr>
        <p:spPr>
          <a:xfrm>
            <a:off x="5772325" y="1534400"/>
            <a:ext cx="2971800" cy="274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Digital Methods Initiative Twitter Capture and Analysis Toolset (DMI-TCAT)</a:t>
            </a:r>
            <a:endParaRPr/>
          </a:p>
          <a:p>
            <a:pPr indent="-311150" lvl="0" marL="457200" rtl="0" algn="l">
              <a:spcBef>
                <a:spcPts val="1200"/>
              </a:spcBef>
              <a:spcAft>
                <a:spcPts val="0"/>
              </a:spcAft>
              <a:buSzPts val="1300"/>
              <a:buChar char="-"/>
            </a:pPr>
            <a:r>
              <a:rPr lang="en"/>
              <a:t>MySQL database</a:t>
            </a:r>
            <a:endParaRPr/>
          </a:p>
          <a:p>
            <a:pPr indent="-311150" lvl="0" marL="457200" rtl="0" algn="l">
              <a:spcBef>
                <a:spcPts val="0"/>
              </a:spcBef>
              <a:spcAft>
                <a:spcPts val="0"/>
              </a:spcAft>
              <a:buSzPts val="1300"/>
              <a:buChar char="-"/>
            </a:pPr>
            <a:r>
              <a:rPr lang="en"/>
              <a:t>1 tweet split into 7 tables</a:t>
            </a:r>
            <a:endParaRPr/>
          </a:p>
        </p:txBody>
      </p:sp>
      <p:pic>
        <p:nvPicPr>
          <p:cNvPr id="158" name="Google Shape;158;p16"/>
          <p:cNvPicPr preferRelativeResize="0"/>
          <p:nvPr/>
        </p:nvPicPr>
        <p:blipFill rotWithShape="1">
          <a:blip r:embed="rId3">
            <a:alphaModFix/>
          </a:blip>
          <a:srcRect b="45353" l="0" r="30920" t="39100"/>
          <a:stretch/>
        </p:blipFill>
        <p:spPr>
          <a:xfrm>
            <a:off x="940450" y="3080125"/>
            <a:ext cx="7263100" cy="796149"/>
          </a:xfrm>
          <a:prstGeom prst="rect">
            <a:avLst/>
          </a:prstGeom>
          <a:noFill/>
          <a:ln>
            <a:noFill/>
          </a:ln>
        </p:spPr>
      </p:pic>
      <p:sp>
        <p:nvSpPr>
          <p:cNvPr id="159" name="Google Shape;159;p16"/>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Events Archive Spreadsheet</a:t>
            </a:r>
            <a:endParaRPr/>
          </a:p>
        </p:txBody>
      </p:sp>
      <p:sp>
        <p:nvSpPr>
          <p:cNvPr id="165" name="Google Shape;165;p17"/>
          <p:cNvSpPr txBox="1"/>
          <p:nvPr>
            <p:ph idx="1" type="body"/>
          </p:nvPr>
        </p:nvSpPr>
        <p:spPr>
          <a:xfrm>
            <a:off x="819150" y="1990725"/>
            <a:ext cx="7505700" cy="2448000"/>
          </a:xfrm>
          <a:prstGeom prst="rect">
            <a:avLst/>
          </a:prstGeom>
        </p:spPr>
        <p:txBody>
          <a:bodyPr anchorCtr="0" anchor="t" bIns="91425" lIns="91425" spcFirstLastPara="1" rIns="91425" wrap="square" tIns="91425">
            <a:normAutofit fontScale="47500" lnSpcReduction="20000"/>
          </a:bodyPr>
          <a:lstStyle/>
          <a:p>
            <a:pPr indent="-297498" lvl="0" marL="457200" rtl="0" algn="l">
              <a:lnSpc>
                <a:spcPct val="200000"/>
              </a:lnSpc>
              <a:spcBef>
                <a:spcPts val="0"/>
              </a:spcBef>
              <a:spcAft>
                <a:spcPts val="0"/>
              </a:spcAft>
              <a:buSzPct val="100000"/>
              <a:buChar char="●"/>
            </a:pPr>
            <a:r>
              <a:rPr lang="en" sz="2284"/>
              <a:t>Running compilation of all collections </a:t>
            </a:r>
            <a:endParaRPr sz="2284"/>
          </a:p>
          <a:p>
            <a:pPr indent="-297498" lvl="0" marL="457200" rtl="0" algn="l">
              <a:lnSpc>
                <a:spcPct val="200000"/>
              </a:lnSpc>
              <a:spcBef>
                <a:spcPts val="0"/>
              </a:spcBef>
              <a:spcAft>
                <a:spcPts val="0"/>
              </a:spcAft>
              <a:buSzPct val="100000"/>
              <a:buChar char="●"/>
            </a:pPr>
            <a:r>
              <a:rPr lang="en" sz="2284"/>
              <a:t>Key Columns:</a:t>
            </a:r>
            <a:endParaRPr sz="2284"/>
          </a:p>
          <a:p>
            <a:pPr indent="-291465" lvl="1" marL="914400" rtl="0" algn="l">
              <a:lnSpc>
                <a:spcPct val="200000"/>
              </a:lnSpc>
              <a:spcBef>
                <a:spcPts val="0"/>
              </a:spcBef>
              <a:spcAft>
                <a:spcPts val="0"/>
              </a:spcAft>
              <a:buSzPct val="100000"/>
              <a:buChar char="○"/>
            </a:pPr>
            <a:r>
              <a:rPr lang="en" sz="2084"/>
              <a:t>Source</a:t>
            </a:r>
            <a:endParaRPr sz="2084"/>
          </a:p>
          <a:p>
            <a:pPr indent="-291465" lvl="1" marL="914400" rtl="0" algn="l">
              <a:lnSpc>
                <a:spcPct val="200000"/>
              </a:lnSpc>
              <a:spcBef>
                <a:spcPts val="0"/>
              </a:spcBef>
              <a:spcAft>
                <a:spcPts val="0"/>
              </a:spcAft>
              <a:buSzPct val="100000"/>
              <a:buChar char="○"/>
            </a:pPr>
            <a:r>
              <a:rPr lang="en" sz="2084"/>
              <a:t>Term used to collect</a:t>
            </a:r>
            <a:endParaRPr sz="2084"/>
          </a:p>
          <a:p>
            <a:pPr indent="-291465" lvl="1" marL="914400" rtl="0" algn="l">
              <a:lnSpc>
                <a:spcPct val="200000"/>
              </a:lnSpc>
              <a:spcBef>
                <a:spcPts val="0"/>
              </a:spcBef>
              <a:spcAft>
                <a:spcPts val="0"/>
              </a:spcAft>
              <a:buSzPct val="100000"/>
              <a:buChar char="○"/>
            </a:pPr>
            <a:r>
              <a:rPr lang="en" sz="2084"/>
              <a:t>Count of tweets in the collection</a:t>
            </a:r>
            <a:endParaRPr sz="2084"/>
          </a:p>
          <a:p>
            <a:pPr indent="-297498" lvl="0" marL="457200" rtl="0" algn="l">
              <a:lnSpc>
                <a:spcPct val="200000"/>
              </a:lnSpc>
              <a:spcBef>
                <a:spcPts val="0"/>
              </a:spcBef>
              <a:spcAft>
                <a:spcPts val="0"/>
              </a:spcAft>
              <a:buSzPct val="100000"/>
              <a:buChar char="●"/>
            </a:pPr>
            <a:r>
              <a:rPr lang="en" sz="2284"/>
              <a:t>YTK is comprehensively compiled</a:t>
            </a:r>
            <a:endParaRPr sz="2284"/>
          </a:p>
          <a:p>
            <a:pPr indent="-297498" lvl="0" marL="457200" rtl="0" algn="l">
              <a:lnSpc>
                <a:spcPct val="200000"/>
              </a:lnSpc>
              <a:spcBef>
                <a:spcPts val="0"/>
              </a:spcBef>
              <a:spcAft>
                <a:spcPts val="0"/>
              </a:spcAft>
              <a:buSzPct val="100000"/>
              <a:buChar char="●"/>
            </a:pPr>
            <a:r>
              <a:rPr lang="en" sz="2284"/>
              <a:t>SFM and DMI are not</a:t>
            </a:r>
            <a:endParaRPr sz="2284"/>
          </a:p>
          <a:p>
            <a:pPr indent="0" lvl="0" marL="457200" rtl="0" algn="l">
              <a:spcBef>
                <a:spcPts val="1200"/>
              </a:spcBef>
              <a:spcAft>
                <a:spcPts val="1200"/>
              </a:spcAft>
              <a:buNone/>
            </a:pPr>
            <a:r>
              <a:t/>
            </a:r>
            <a:endParaRPr/>
          </a:p>
        </p:txBody>
      </p:sp>
      <p:pic>
        <p:nvPicPr>
          <p:cNvPr id="166" name="Google Shape;166;p17"/>
          <p:cNvPicPr preferRelativeResize="0"/>
          <p:nvPr/>
        </p:nvPicPr>
        <p:blipFill rotWithShape="1">
          <a:blip r:embed="rId3">
            <a:alphaModFix/>
          </a:blip>
          <a:srcRect b="0" l="0" r="16977" t="0"/>
          <a:stretch/>
        </p:blipFill>
        <p:spPr>
          <a:xfrm>
            <a:off x="3923300" y="1571600"/>
            <a:ext cx="5000399" cy="3122525"/>
          </a:xfrm>
          <a:prstGeom prst="rect">
            <a:avLst/>
          </a:prstGeom>
          <a:noFill/>
          <a:ln>
            <a:noFill/>
          </a:ln>
        </p:spPr>
      </p:pic>
      <p:sp>
        <p:nvSpPr>
          <p:cNvPr id="167" name="Google Shape;167;p17"/>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Timeline</a:t>
            </a:r>
            <a:endParaRPr/>
          </a:p>
        </p:txBody>
      </p:sp>
      <p:sp>
        <p:nvSpPr>
          <p:cNvPr id="173" name="Google Shape;173;p18"/>
          <p:cNvSpPr/>
          <p:nvPr/>
        </p:nvSpPr>
        <p:spPr>
          <a:xfrm>
            <a:off x="1716284" y="1800188"/>
            <a:ext cx="594300" cy="594300"/>
          </a:xfrm>
          <a:prstGeom prst="ellipse">
            <a:avLst/>
          </a:prstGeom>
          <a:noFill/>
          <a:ln cap="flat" cmpd="sng" w="38100">
            <a:solidFill>
              <a:srgbClr val="A729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8"/>
          <p:cNvSpPr txBox="1"/>
          <p:nvPr/>
        </p:nvSpPr>
        <p:spPr>
          <a:xfrm>
            <a:off x="1716287" y="197450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91E"/>
                </a:solidFill>
                <a:latin typeface="Roboto"/>
                <a:ea typeface="Roboto"/>
                <a:cs typeface="Roboto"/>
                <a:sym typeface="Roboto"/>
              </a:rPr>
              <a:t>January</a:t>
            </a:r>
            <a:endParaRPr b="1" sz="800">
              <a:solidFill>
                <a:srgbClr val="A7291E"/>
              </a:solidFill>
              <a:latin typeface="Roboto"/>
              <a:ea typeface="Roboto"/>
              <a:cs typeface="Roboto"/>
              <a:sym typeface="Roboto"/>
            </a:endParaRPr>
          </a:p>
        </p:txBody>
      </p:sp>
      <p:sp>
        <p:nvSpPr>
          <p:cNvPr id="175" name="Google Shape;175;p18"/>
          <p:cNvSpPr txBox="1"/>
          <p:nvPr/>
        </p:nvSpPr>
        <p:spPr>
          <a:xfrm>
            <a:off x="1224288" y="2529350"/>
            <a:ext cx="15783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500">
                <a:solidFill>
                  <a:srgbClr val="A7291E"/>
                </a:solidFill>
                <a:latin typeface="Roboto"/>
                <a:ea typeface="Roboto"/>
                <a:cs typeface="Roboto"/>
                <a:sym typeface="Roboto"/>
              </a:rPr>
              <a:t>Finalize Plan</a:t>
            </a:r>
            <a:endParaRPr b="1" sz="1500">
              <a:solidFill>
                <a:srgbClr val="A7291E"/>
              </a:solidFill>
              <a:latin typeface="Roboto"/>
              <a:ea typeface="Roboto"/>
              <a:cs typeface="Roboto"/>
              <a:sym typeface="Roboto"/>
            </a:endParaRPr>
          </a:p>
        </p:txBody>
      </p:sp>
      <p:sp>
        <p:nvSpPr>
          <p:cNvPr id="176" name="Google Shape;176;p18"/>
          <p:cNvSpPr txBox="1"/>
          <p:nvPr/>
        </p:nvSpPr>
        <p:spPr>
          <a:xfrm>
            <a:off x="1224284" y="2986150"/>
            <a:ext cx="1578300" cy="73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300">
                <a:solidFill>
                  <a:srgbClr val="A7291E"/>
                </a:solidFill>
                <a:latin typeface="Calibri"/>
                <a:ea typeface="Calibri"/>
                <a:cs typeface="Calibri"/>
                <a:sym typeface="Calibri"/>
              </a:rPr>
              <a:t>- Meet with client</a:t>
            </a:r>
            <a:endParaRPr sz="1300">
              <a:solidFill>
                <a:srgbClr val="A7291E"/>
              </a:solidFill>
              <a:latin typeface="Calibri"/>
              <a:ea typeface="Calibri"/>
              <a:cs typeface="Calibri"/>
              <a:sym typeface="Calibri"/>
            </a:endParaRPr>
          </a:p>
          <a:p>
            <a:pPr indent="0" lvl="0" marL="0" rtl="0" algn="l">
              <a:lnSpc>
                <a:spcPct val="100000"/>
              </a:lnSpc>
              <a:spcBef>
                <a:spcPts val="0"/>
              </a:spcBef>
              <a:spcAft>
                <a:spcPts val="0"/>
              </a:spcAft>
              <a:buNone/>
            </a:pPr>
            <a:r>
              <a:rPr lang="en" sz="1300">
                <a:solidFill>
                  <a:srgbClr val="A7291E"/>
                </a:solidFill>
                <a:latin typeface="Calibri"/>
                <a:ea typeface="Calibri"/>
                <a:cs typeface="Calibri"/>
                <a:sym typeface="Calibri"/>
              </a:rPr>
              <a:t>- Plan objectives</a:t>
            </a:r>
            <a:endParaRPr sz="1300">
              <a:solidFill>
                <a:srgbClr val="A7291E"/>
              </a:solidFill>
              <a:latin typeface="Calibri"/>
              <a:ea typeface="Calibri"/>
              <a:cs typeface="Calibri"/>
              <a:sym typeface="Calibri"/>
            </a:endParaRPr>
          </a:p>
          <a:p>
            <a:pPr indent="0" lvl="0" marL="0" rtl="0" algn="l">
              <a:lnSpc>
                <a:spcPct val="100000"/>
              </a:lnSpc>
              <a:spcBef>
                <a:spcPts val="0"/>
              </a:spcBef>
              <a:spcAft>
                <a:spcPts val="0"/>
              </a:spcAft>
              <a:buNone/>
            </a:pPr>
            <a:r>
              <a:rPr lang="en" sz="1300">
                <a:solidFill>
                  <a:srgbClr val="A7291E"/>
                </a:solidFill>
                <a:latin typeface="Calibri"/>
                <a:ea typeface="Calibri"/>
                <a:cs typeface="Calibri"/>
                <a:sym typeface="Calibri"/>
              </a:rPr>
              <a:t>- Get approval</a:t>
            </a:r>
            <a:endParaRPr sz="1300">
              <a:solidFill>
                <a:srgbClr val="A7291E"/>
              </a:solidFill>
              <a:latin typeface="Calibri"/>
              <a:ea typeface="Calibri"/>
              <a:cs typeface="Calibri"/>
              <a:sym typeface="Calibri"/>
            </a:endParaRPr>
          </a:p>
          <a:p>
            <a:pPr indent="0" lvl="0" marL="0" rtl="0" algn="l">
              <a:lnSpc>
                <a:spcPct val="100000"/>
              </a:lnSpc>
              <a:spcBef>
                <a:spcPts val="0"/>
              </a:spcBef>
              <a:spcAft>
                <a:spcPts val="0"/>
              </a:spcAft>
              <a:buNone/>
            </a:pPr>
            <a:r>
              <a:t/>
            </a:r>
            <a:endParaRPr sz="1300">
              <a:solidFill>
                <a:srgbClr val="A7291E"/>
              </a:solidFill>
              <a:latin typeface="Calibri"/>
              <a:ea typeface="Calibri"/>
              <a:cs typeface="Calibri"/>
              <a:sym typeface="Calibri"/>
            </a:endParaRPr>
          </a:p>
        </p:txBody>
      </p:sp>
      <p:sp>
        <p:nvSpPr>
          <p:cNvPr id="177" name="Google Shape;177;p18"/>
          <p:cNvSpPr txBox="1"/>
          <p:nvPr/>
        </p:nvSpPr>
        <p:spPr>
          <a:xfrm>
            <a:off x="4522372" y="2500838"/>
            <a:ext cx="19176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500">
                <a:solidFill>
                  <a:srgbClr val="A7291E"/>
                </a:solidFill>
                <a:latin typeface="Roboto"/>
                <a:ea typeface="Roboto"/>
                <a:cs typeface="Roboto"/>
                <a:sym typeface="Roboto"/>
              </a:rPr>
              <a:t>Analyze/Document</a:t>
            </a:r>
            <a:endParaRPr b="1" sz="1500">
              <a:solidFill>
                <a:srgbClr val="A7291E"/>
              </a:solidFill>
              <a:latin typeface="Roboto"/>
              <a:ea typeface="Roboto"/>
              <a:cs typeface="Roboto"/>
              <a:sym typeface="Roboto"/>
            </a:endParaRPr>
          </a:p>
        </p:txBody>
      </p:sp>
      <p:sp>
        <p:nvSpPr>
          <p:cNvPr id="178" name="Google Shape;178;p18"/>
          <p:cNvSpPr txBox="1"/>
          <p:nvPr/>
        </p:nvSpPr>
        <p:spPr>
          <a:xfrm>
            <a:off x="4464775" y="2986150"/>
            <a:ext cx="2028300" cy="95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rgbClr val="A7291E"/>
                </a:solidFill>
                <a:latin typeface="Calibri"/>
                <a:ea typeface="Calibri"/>
                <a:cs typeface="Calibri"/>
                <a:sym typeface="Calibri"/>
              </a:rPr>
              <a:t>- Continue conversions</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Validate data</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Analyze</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Machine Learning</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Presentation</a:t>
            </a:r>
            <a:endParaRPr sz="1300">
              <a:solidFill>
                <a:srgbClr val="A7291E"/>
              </a:solidFill>
              <a:latin typeface="Calibri"/>
              <a:ea typeface="Calibri"/>
              <a:cs typeface="Calibri"/>
              <a:sym typeface="Calibri"/>
            </a:endParaRPr>
          </a:p>
          <a:p>
            <a:pPr indent="0" lvl="0" marL="0" rtl="0" algn="l">
              <a:spcBef>
                <a:spcPts val="0"/>
              </a:spcBef>
              <a:spcAft>
                <a:spcPts val="0"/>
              </a:spcAft>
              <a:buNone/>
            </a:pPr>
            <a:r>
              <a:t/>
            </a:r>
            <a:endParaRPr sz="1300">
              <a:solidFill>
                <a:srgbClr val="858585"/>
              </a:solidFill>
              <a:latin typeface="Calibri"/>
              <a:ea typeface="Calibri"/>
              <a:cs typeface="Calibri"/>
              <a:sym typeface="Calibri"/>
            </a:endParaRPr>
          </a:p>
          <a:p>
            <a:pPr indent="0" lvl="0" marL="0" rtl="0" algn="l">
              <a:spcBef>
                <a:spcPts val="0"/>
              </a:spcBef>
              <a:spcAft>
                <a:spcPts val="0"/>
              </a:spcAft>
              <a:buNone/>
            </a:pPr>
            <a:r>
              <a:t/>
            </a:r>
            <a:endParaRPr sz="1300">
              <a:solidFill>
                <a:srgbClr val="858585"/>
              </a:solidFill>
              <a:latin typeface="Calibri"/>
              <a:ea typeface="Calibri"/>
              <a:cs typeface="Calibri"/>
              <a:sym typeface="Calibri"/>
            </a:endParaRPr>
          </a:p>
          <a:p>
            <a:pPr indent="0" lvl="0" marL="0" rtl="0" algn="ctr">
              <a:lnSpc>
                <a:spcPct val="115000"/>
              </a:lnSpc>
              <a:spcBef>
                <a:spcPts val="0"/>
              </a:spcBef>
              <a:spcAft>
                <a:spcPts val="1600"/>
              </a:spcAft>
              <a:buNone/>
            </a:pPr>
            <a:r>
              <a:t/>
            </a:r>
            <a:endParaRPr sz="1300">
              <a:solidFill>
                <a:srgbClr val="858585"/>
              </a:solidFill>
              <a:latin typeface="Calibri"/>
              <a:ea typeface="Calibri"/>
              <a:cs typeface="Calibri"/>
              <a:sym typeface="Calibri"/>
            </a:endParaRPr>
          </a:p>
        </p:txBody>
      </p:sp>
      <p:sp>
        <p:nvSpPr>
          <p:cNvPr id="179" name="Google Shape;179;p18"/>
          <p:cNvSpPr txBox="1"/>
          <p:nvPr/>
        </p:nvSpPr>
        <p:spPr>
          <a:xfrm>
            <a:off x="5144713" y="198675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91E"/>
                </a:solidFill>
                <a:latin typeface="Roboto"/>
                <a:ea typeface="Roboto"/>
                <a:cs typeface="Roboto"/>
                <a:sym typeface="Roboto"/>
              </a:rPr>
              <a:t>April</a:t>
            </a:r>
            <a:endParaRPr b="1" sz="800">
              <a:solidFill>
                <a:srgbClr val="A7291E"/>
              </a:solidFill>
              <a:latin typeface="Roboto"/>
              <a:ea typeface="Roboto"/>
              <a:cs typeface="Roboto"/>
              <a:sym typeface="Roboto"/>
            </a:endParaRPr>
          </a:p>
        </p:txBody>
      </p:sp>
      <p:sp>
        <p:nvSpPr>
          <p:cNvPr id="180" name="Google Shape;180;p18"/>
          <p:cNvSpPr/>
          <p:nvPr/>
        </p:nvSpPr>
        <p:spPr>
          <a:xfrm>
            <a:off x="6853953" y="1825575"/>
            <a:ext cx="594300" cy="594300"/>
          </a:xfrm>
          <a:prstGeom prst="ellipse">
            <a:avLst/>
          </a:prstGeom>
          <a:noFill/>
          <a:ln cap="flat" cmpd="sng" w="38100">
            <a:solidFill>
              <a:srgbClr val="A729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8"/>
          <p:cNvSpPr txBox="1"/>
          <p:nvPr/>
        </p:nvSpPr>
        <p:spPr>
          <a:xfrm>
            <a:off x="6382500" y="2529350"/>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a:solidFill>
                  <a:srgbClr val="A7291E"/>
                </a:solidFill>
                <a:latin typeface="Roboto"/>
                <a:ea typeface="Roboto"/>
                <a:cs typeface="Roboto"/>
                <a:sym typeface="Roboto"/>
              </a:rPr>
              <a:t>Wrap Up Project</a:t>
            </a:r>
            <a:endParaRPr b="1">
              <a:solidFill>
                <a:srgbClr val="A7291E"/>
              </a:solidFill>
              <a:latin typeface="Roboto"/>
              <a:ea typeface="Roboto"/>
              <a:cs typeface="Roboto"/>
              <a:sym typeface="Roboto"/>
            </a:endParaRPr>
          </a:p>
        </p:txBody>
      </p:sp>
      <p:sp>
        <p:nvSpPr>
          <p:cNvPr id="182" name="Google Shape;182;p18"/>
          <p:cNvSpPr txBox="1"/>
          <p:nvPr/>
        </p:nvSpPr>
        <p:spPr>
          <a:xfrm>
            <a:off x="6382503" y="2986150"/>
            <a:ext cx="1537200" cy="7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rgbClr val="A7291E"/>
                </a:solidFill>
                <a:latin typeface="Calibri"/>
                <a:ea typeface="Calibri"/>
                <a:cs typeface="Calibri"/>
                <a:sym typeface="Calibri"/>
              </a:rPr>
              <a:t>- Documentation</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Submit to VTechWorks</a:t>
            </a:r>
            <a:endParaRPr sz="1300">
              <a:solidFill>
                <a:srgbClr val="A7291E"/>
              </a:solidFill>
              <a:latin typeface="Calibri"/>
              <a:ea typeface="Calibri"/>
              <a:cs typeface="Calibri"/>
              <a:sym typeface="Calibri"/>
            </a:endParaRPr>
          </a:p>
          <a:p>
            <a:pPr indent="0" lvl="0" marL="0" rtl="0" algn="l">
              <a:spcBef>
                <a:spcPts val="0"/>
              </a:spcBef>
              <a:spcAft>
                <a:spcPts val="0"/>
              </a:spcAft>
              <a:buNone/>
            </a:pPr>
            <a:r>
              <a:t/>
            </a:r>
            <a:endParaRPr sz="1300">
              <a:solidFill>
                <a:srgbClr val="858585"/>
              </a:solidFill>
              <a:latin typeface="Calibri"/>
              <a:ea typeface="Calibri"/>
              <a:cs typeface="Calibri"/>
              <a:sym typeface="Calibri"/>
            </a:endParaRPr>
          </a:p>
          <a:p>
            <a:pPr indent="0" lvl="0" marL="0" rtl="0" algn="ctr">
              <a:lnSpc>
                <a:spcPct val="115000"/>
              </a:lnSpc>
              <a:spcBef>
                <a:spcPts val="0"/>
              </a:spcBef>
              <a:spcAft>
                <a:spcPts val="1600"/>
              </a:spcAft>
              <a:buNone/>
            </a:pPr>
            <a:r>
              <a:t/>
            </a:r>
            <a:endParaRPr sz="1300">
              <a:solidFill>
                <a:srgbClr val="858585"/>
              </a:solidFill>
              <a:latin typeface="Calibri"/>
              <a:ea typeface="Calibri"/>
              <a:cs typeface="Calibri"/>
              <a:sym typeface="Calibri"/>
            </a:endParaRPr>
          </a:p>
        </p:txBody>
      </p:sp>
      <p:sp>
        <p:nvSpPr>
          <p:cNvPr id="183" name="Google Shape;183;p18"/>
          <p:cNvSpPr txBox="1"/>
          <p:nvPr/>
        </p:nvSpPr>
        <p:spPr>
          <a:xfrm>
            <a:off x="6853962" y="198675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91E"/>
                </a:solidFill>
                <a:latin typeface="Roboto"/>
                <a:ea typeface="Roboto"/>
                <a:cs typeface="Roboto"/>
                <a:sym typeface="Roboto"/>
              </a:rPr>
              <a:t>May</a:t>
            </a:r>
            <a:endParaRPr b="1" sz="800">
              <a:solidFill>
                <a:srgbClr val="A7291E"/>
              </a:solidFill>
              <a:latin typeface="Roboto"/>
              <a:ea typeface="Roboto"/>
              <a:cs typeface="Roboto"/>
              <a:sym typeface="Roboto"/>
            </a:endParaRPr>
          </a:p>
        </p:txBody>
      </p:sp>
      <p:sp>
        <p:nvSpPr>
          <p:cNvPr id="184" name="Google Shape;184;p18"/>
          <p:cNvSpPr/>
          <p:nvPr/>
        </p:nvSpPr>
        <p:spPr>
          <a:xfrm>
            <a:off x="4292750" y="2116538"/>
            <a:ext cx="594300" cy="36900"/>
          </a:xfrm>
          <a:prstGeom prst="roundRect">
            <a:avLst>
              <a:gd fmla="val 5000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18"/>
          <p:cNvSpPr/>
          <p:nvPr/>
        </p:nvSpPr>
        <p:spPr>
          <a:xfrm>
            <a:off x="6038700" y="2116538"/>
            <a:ext cx="594300" cy="36900"/>
          </a:xfrm>
          <a:prstGeom prst="roundRect">
            <a:avLst>
              <a:gd fmla="val 5000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8"/>
          <p:cNvSpPr txBox="1"/>
          <p:nvPr/>
        </p:nvSpPr>
        <p:spPr>
          <a:xfrm>
            <a:off x="3042787" y="2529350"/>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500">
                <a:solidFill>
                  <a:srgbClr val="A7291E"/>
                </a:solidFill>
                <a:latin typeface="Roboto"/>
                <a:ea typeface="Roboto"/>
                <a:cs typeface="Roboto"/>
                <a:sym typeface="Roboto"/>
              </a:rPr>
              <a:t>Process </a:t>
            </a:r>
            <a:endParaRPr b="1" sz="1500">
              <a:solidFill>
                <a:srgbClr val="A7291E"/>
              </a:solidFill>
              <a:latin typeface="Roboto"/>
              <a:ea typeface="Roboto"/>
              <a:cs typeface="Roboto"/>
              <a:sym typeface="Roboto"/>
            </a:endParaRPr>
          </a:p>
        </p:txBody>
      </p:sp>
      <p:sp>
        <p:nvSpPr>
          <p:cNvPr id="187" name="Google Shape;187;p18"/>
          <p:cNvSpPr txBox="1"/>
          <p:nvPr/>
        </p:nvSpPr>
        <p:spPr>
          <a:xfrm>
            <a:off x="3001688" y="2986150"/>
            <a:ext cx="1671600" cy="7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rgbClr val="A7291E"/>
                </a:solidFill>
                <a:latin typeface="Calibri"/>
                <a:ea typeface="Calibri"/>
                <a:cs typeface="Calibri"/>
                <a:sym typeface="Calibri"/>
              </a:rPr>
              <a:t>- </a:t>
            </a:r>
            <a:r>
              <a:rPr lang="en" sz="1300">
                <a:solidFill>
                  <a:srgbClr val="A7291E"/>
                </a:solidFill>
                <a:latin typeface="Calibri"/>
                <a:ea typeface="Calibri"/>
                <a:cs typeface="Calibri"/>
                <a:sym typeface="Calibri"/>
              </a:rPr>
              <a:t>Start c</a:t>
            </a:r>
            <a:r>
              <a:rPr lang="en" sz="1300">
                <a:solidFill>
                  <a:srgbClr val="A7291E"/>
                </a:solidFill>
                <a:latin typeface="Calibri"/>
                <a:ea typeface="Calibri"/>
                <a:cs typeface="Calibri"/>
                <a:sym typeface="Calibri"/>
              </a:rPr>
              <a:t>onversions</a:t>
            </a:r>
            <a:endParaRPr sz="1300">
              <a:solidFill>
                <a:srgbClr val="A7291E"/>
              </a:solidFill>
              <a:latin typeface="Calibri"/>
              <a:ea typeface="Calibri"/>
              <a:cs typeface="Calibri"/>
              <a:sym typeface="Calibri"/>
            </a:endParaRPr>
          </a:p>
          <a:p>
            <a:pPr indent="0" lvl="0" marL="0" rtl="0" algn="l">
              <a:spcBef>
                <a:spcPts val="0"/>
              </a:spcBef>
              <a:spcAft>
                <a:spcPts val="0"/>
              </a:spcAft>
              <a:buNone/>
            </a:pPr>
            <a:r>
              <a:rPr lang="en" sz="1300">
                <a:solidFill>
                  <a:srgbClr val="A7291E"/>
                </a:solidFill>
                <a:latin typeface="Calibri"/>
                <a:ea typeface="Calibri"/>
                <a:cs typeface="Calibri"/>
                <a:sym typeface="Calibri"/>
              </a:rPr>
              <a:t>- Start ML</a:t>
            </a:r>
            <a:endParaRPr sz="1300">
              <a:solidFill>
                <a:srgbClr val="A7291E"/>
              </a:solidFill>
              <a:latin typeface="Calibri"/>
              <a:ea typeface="Calibri"/>
              <a:cs typeface="Calibri"/>
              <a:sym typeface="Calibri"/>
            </a:endParaRPr>
          </a:p>
          <a:p>
            <a:pPr indent="0" lvl="0" marL="0" rtl="0" algn="l">
              <a:spcBef>
                <a:spcPts val="0"/>
              </a:spcBef>
              <a:spcAft>
                <a:spcPts val="0"/>
              </a:spcAft>
              <a:buNone/>
            </a:pPr>
            <a:r>
              <a:t/>
            </a:r>
            <a:endParaRPr sz="1300">
              <a:solidFill>
                <a:srgbClr val="A7291E"/>
              </a:solidFill>
              <a:latin typeface="Calibri"/>
              <a:ea typeface="Calibri"/>
              <a:cs typeface="Calibri"/>
              <a:sym typeface="Calibri"/>
            </a:endParaRPr>
          </a:p>
          <a:p>
            <a:pPr indent="0" lvl="0" marL="0" rtl="0" algn="ctr">
              <a:lnSpc>
                <a:spcPct val="115000"/>
              </a:lnSpc>
              <a:spcBef>
                <a:spcPts val="0"/>
              </a:spcBef>
              <a:spcAft>
                <a:spcPts val="1600"/>
              </a:spcAft>
              <a:buNone/>
            </a:pPr>
            <a:r>
              <a:t/>
            </a:r>
            <a:endParaRPr sz="1300">
              <a:solidFill>
                <a:srgbClr val="A7291E"/>
              </a:solidFill>
              <a:latin typeface="Calibri"/>
              <a:ea typeface="Calibri"/>
              <a:cs typeface="Calibri"/>
              <a:sym typeface="Calibri"/>
            </a:endParaRPr>
          </a:p>
        </p:txBody>
      </p:sp>
      <p:sp>
        <p:nvSpPr>
          <p:cNvPr id="188" name="Google Shape;188;p18"/>
          <p:cNvSpPr txBox="1"/>
          <p:nvPr/>
        </p:nvSpPr>
        <p:spPr>
          <a:xfrm>
            <a:off x="3514238" y="197450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A7291E"/>
                </a:solidFill>
                <a:latin typeface="Roboto"/>
                <a:ea typeface="Roboto"/>
                <a:cs typeface="Roboto"/>
                <a:sym typeface="Roboto"/>
              </a:rPr>
              <a:t>March</a:t>
            </a:r>
            <a:endParaRPr b="1" sz="800">
              <a:solidFill>
                <a:srgbClr val="A7291E"/>
              </a:solidFill>
              <a:latin typeface="Roboto"/>
              <a:ea typeface="Roboto"/>
              <a:cs typeface="Roboto"/>
              <a:sym typeface="Roboto"/>
            </a:endParaRPr>
          </a:p>
        </p:txBody>
      </p:sp>
      <p:sp>
        <p:nvSpPr>
          <p:cNvPr id="189" name="Google Shape;189;p18"/>
          <p:cNvSpPr/>
          <p:nvPr/>
        </p:nvSpPr>
        <p:spPr>
          <a:xfrm>
            <a:off x="2662275" y="2116538"/>
            <a:ext cx="594300" cy="36900"/>
          </a:xfrm>
          <a:prstGeom prst="roundRect">
            <a:avLst>
              <a:gd fmla="val 50000" name="adj"/>
            </a:avLst>
          </a:prstGeom>
          <a:solidFill>
            <a:srgbClr val="A729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8"/>
          <p:cNvSpPr/>
          <p:nvPr/>
        </p:nvSpPr>
        <p:spPr>
          <a:xfrm>
            <a:off x="3540347" y="1837850"/>
            <a:ext cx="594300" cy="594300"/>
          </a:xfrm>
          <a:prstGeom prst="ellipse">
            <a:avLst/>
          </a:prstGeom>
          <a:noFill/>
          <a:ln cap="flat" cmpd="sng" w="38100">
            <a:solidFill>
              <a:srgbClr val="A729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8"/>
          <p:cNvSpPr/>
          <p:nvPr/>
        </p:nvSpPr>
        <p:spPr>
          <a:xfrm>
            <a:off x="5165722" y="1867625"/>
            <a:ext cx="594300" cy="594300"/>
          </a:xfrm>
          <a:prstGeom prst="ellipse">
            <a:avLst/>
          </a:prstGeom>
          <a:noFill/>
          <a:ln cap="flat" cmpd="sng" w="38100">
            <a:solidFill>
              <a:srgbClr val="A729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8"/>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DMI-TCAT Database</a:t>
            </a:r>
            <a:endParaRPr/>
          </a:p>
        </p:txBody>
      </p:sp>
      <p:sp>
        <p:nvSpPr>
          <p:cNvPr id="198" name="Google Shape;198;p19"/>
          <p:cNvSpPr txBox="1"/>
          <p:nvPr>
            <p:ph idx="1" type="body"/>
          </p:nvPr>
        </p:nvSpPr>
        <p:spPr>
          <a:xfrm>
            <a:off x="203225" y="1969150"/>
            <a:ext cx="7505700" cy="2448000"/>
          </a:xfrm>
          <a:prstGeom prst="rect">
            <a:avLst/>
          </a:prstGeom>
        </p:spPr>
        <p:txBody>
          <a:bodyPr anchorCtr="0" anchor="t" bIns="91425" lIns="91425" spcFirstLastPara="1" rIns="91425" wrap="square" tIns="91425">
            <a:normAutofit/>
          </a:bodyPr>
          <a:lstStyle/>
          <a:p>
            <a:pPr indent="-311150" lvl="0" marL="457200" rtl="0" algn="l">
              <a:lnSpc>
                <a:spcPct val="200000"/>
              </a:lnSpc>
              <a:spcBef>
                <a:spcPts val="0"/>
              </a:spcBef>
              <a:spcAft>
                <a:spcPts val="0"/>
              </a:spcAft>
              <a:buSzPts val="1300"/>
              <a:buChar char="●"/>
            </a:pPr>
            <a:r>
              <a:rPr lang="en"/>
              <a:t>Hosted on the tweets.cs.vt.edu  </a:t>
            </a:r>
            <a:endParaRPr/>
          </a:p>
          <a:p>
            <a:pPr indent="-311150" lvl="0" marL="457200" rtl="0" algn="l">
              <a:lnSpc>
                <a:spcPct val="200000"/>
              </a:lnSpc>
              <a:spcBef>
                <a:spcPts val="0"/>
              </a:spcBef>
              <a:spcAft>
                <a:spcPts val="0"/>
              </a:spcAft>
              <a:buSzPts val="1300"/>
              <a:buChar char="●"/>
            </a:pPr>
            <a:r>
              <a:rPr lang="en"/>
              <a:t>Raw SQL files are accessible</a:t>
            </a:r>
            <a:endParaRPr/>
          </a:p>
          <a:p>
            <a:pPr indent="-311150" lvl="0" marL="457200" rtl="0" algn="l">
              <a:lnSpc>
                <a:spcPct val="200000"/>
              </a:lnSpc>
              <a:spcBef>
                <a:spcPts val="0"/>
              </a:spcBef>
              <a:spcAft>
                <a:spcPts val="0"/>
              </a:spcAft>
              <a:buSzPts val="1300"/>
              <a:buChar char="●"/>
            </a:pPr>
            <a:r>
              <a:rPr lang="en"/>
              <a:t>Transferred some of the whole SQL file into a database</a:t>
            </a:r>
            <a:endParaRPr/>
          </a:p>
          <a:p>
            <a:pPr indent="-311150" lvl="1" marL="914400" rtl="0" algn="l">
              <a:lnSpc>
                <a:spcPct val="200000"/>
              </a:lnSpc>
              <a:spcBef>
                <a:spcPts val="0"/>
              </a:spcBef>
              <a:spcAft>
                <a:spcPts val="0"/>
              </a:spcAft>
              <a:buSzPts val="1300"/>
              <a:buChar char="○"/>
            </a:pPr>
            <a:r>
              <a:rPr lang="en" sz="1300"/>
              <a:t>db1track</a:t>
            </a:r>
            <a:endParaRPr sz="1500"/>
          </a:p>
          <a:p>
            <a:pPr indent="0" lvl="0" marL="457200" rtl="0" algn="l">
              <a:lnSpc>
                <a:spcPct val="200000"/>
              </a:lnSpc>
              <a:spcBef>
                <a:spcPts val="1200"/>
              </a:spcBef>
              <a:spcAft>
                <a:spcPts val="1200"/>
              </a:spcAft>
              <a:buNone/>
            </a:pPr>
            <a:r>
              <a:t/>
            </a:r>
            <a:endParaRPr/>
          </a:p>
        </p:txBody>
      </p:sp>
      <p:pic>
        <p:nvPicPr>
          <p:cNvPr id="199" name="Google Shape;199;p19"/>
          <p:cNvPicPr preferRelativeResize="0"/>
          <p:nvPr/>
        </p:nvPicPr>
        <p:blipFill>
          <a:blip r:embed="rId3">
            <a:alphaModFix/>
          </a:blip>
          <a:stretch>
            <a:fillRect/>
          </a:stretch>
        </p:blipFill>
        <p:spPr>
          <a:xfrm>
            <a:off x="6820388" y="895350"/>
            <a:ext cx="2009775" cy="3352800"/>
          </a:xfrm>
          <a:prstGeom prst="rect">
            <a:avLst/>
          </a:prstGeom>
          <a:noFill/>
          <a:ln>
            <a:noFill/>
          </a:ln>
        </p:spPr>
      </p:pic>
      <p:pic>
        <p:nvPicPr>
          <p:cNvPr id="200" name="Google Shape;200;p19"/>
          <p:cNvPicPr preferRelativeResize="0"/>
          <p:nvPr/>
        </p:nvPicPr>
        <p:blipFill>
          <a:blip r:embed="rId4">
            <a:alphaModFix/>
          </a:blip>
          <a:stretch>
            <a:fillRect/>
          </a:stretch>
        </p:blipFill>
        <p:spPr>
          <a:xfrm>
            <a:off x="4572000" y="1741625"/>
            <a:ext cx="2158875" cy="2506525"/>
          </a:xfrm>
          <a:prstGeom prst="rect">
            <a:avLst/>
          </a:prstGeom>
          <a:noFill/>
          <a:ln>
            <a:noFill/>
          </a:ln>
        </p:spPr>
      </p:pic>
      <p:sp>
        <p:nvSpPr>
          <p:cNvPr id="201" name="Google Shape;201;p19"/>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DMI-TCAT Conversion</a:t>
            </a:r>
            <a:endParaRPr/>
          </a:p>
        </p:txBody>
      </p:sp>
      <p:sp>
        <p:nvSpPr>
          <p:cNvPr id="207" name="Google Shape;207;p20"/>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lnSpc>
                <a:spcPct val="150000"/>
              </a:lnSpc>
              <a:spcBef>
                <a:spcPts val="0"/>
              </a:spcBef>
              <a:spcAft>
                <a:spcPts val="0"/>
              </a:spcAft>
              <a:buSzPts val="1300"/>
              <a:buChar char="●"/>
            </a:pPr>
            <a:r>
              <a:rPr lang="en"/>
              <a:t>Establishes connection</a:t>
            </a:r>
            <a:endParaRPr/>
          </a:p>
          <a:p>
            <a:pPr indent="-311150" lvl="0" marL="457200" rtl="0" algn="l">
              <a:lnSpc>
                <a:spcPct val="150000"/>
              </a:lnSpc>
              <a:spcBef>
                <a:spcPts val="0"/>
              </a:spcBef>
              <a:spcAft>
                <a:spcPts val="0"/>
              </a:spcAft>
              <a:buSzPts val="1300"/>
              <a:buChar char="●"/>
            </a:pPr>
            <a:r>
              <a:rPr lang="en"/>
              <a:t>Retrieves </a:t>
            </a:r>
            <a:r>
              <a:rPr lang="en"/>
              <a:t>data</a:t>
            </a:r>
            <a:endParaRPr/>
          </a:p>
          <a:p>
            <a:pPr indent="-311150" lvl="0" marL="457200" rtl="0" algn="l">
              <a:lnSpc>
                <a:spcPct val="150000"/>
              </a:lnSpc>
              <a:spcBef>
                <a:spcPts val="0"/>
              </a:spcBef>
              <a:spcAft>
                <a:spcPts val="0"/>
              </a:spcAft>
              <a:buSzPts val="1300"/>
              <a:buChar char="●"/>
            </a:pPr>
            <a:r>
              <a:rPr lang="en"/>
              <a:t>Transforms to JSON schema</a:t>
            </a:r>
            <a:endParaRPr/>
          </a:p>
        </p:txBody>
      </p:sp>
      <p:sp>
        <p:nvSpPr>
          <p:cNvPr id="208" name="Google Shape;208;p20"/>
          <p:cNvSpPr txBox="1"/>
          <p:nvPr/>
        </p:nvSpPr>
        <p:spPr>
          <a:xfrm>
            <a:off x="3968325" y="1813700"/>
            <a:ext cx="3621900" cy="24210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Determines tweet IDs</a:t>
            </a:r>
            <a:endParaRPr sz="1300">
              <a:solidFill>
                <a:schemeClr val="dk2"/>
              </a:solidFill>
              <a:latin typeface="Calibri"/>
              <a:ea typeface="Calibri"/>
              <a:cs typeface="Calibri"/>
              <a:sym typeface="Calibri"/>
            </a:endParaRPr>
          </a:p>
          <a:p>
            <a:pPr indent="-311150" lvl="0" marL="457200" rtl="0" algn="l">
              <a:lnSpc>
                <a:spcPct val="150000"/>
              </a:lnSpc>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Determines number of tweets</a:t>
            </a:r>
            <a:endParaRPr sz="1300">
              <a:solidFill>
                <a:schemeClr val="dk2"/>
              </a:solidFill>
              <a:latin typeface="Calibri"/>
              <a:ea typeface="Calibri"/>
              <a:cs typeface="Calibri"/>
              <a:sym typeface="Calibri"/>
            </a:endParaRPr>
          </a:p>
          <a:p>
            <a:pPr indent="-311150" lvl="0" marL="457200" rtl="0" algn="l">
              <a:lnSpc>
                <a:spcPct val="150000"/>
              </a:lnSpc>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DMI-TCAT does not store collection data</a:t>
            </a:r>
            <a:endParaRPr sz="1300">
              <a:solidFill>
                <a:schemeClr val="dk2"/>
              </a:solidFill>
              <a:latin typeface="Calibri"/>
              <a:ea typeface="Calibri"/>
              <a:cs typeface="Calibri"/>
              <a:sym typeface="Calibri"/>
            </a:endParaRPr>
          </a:p>
          <a:p>
            <a:pPr indent="-311150" lvl="0" marL="457200" rtl="0" algn="l">
              <a:lnSpc>
                <a:spcPct val="150000"/>
              </a:lnSpc>
              <a:spcBef>
                <a:spcPts val="0"/>
              </a:spcBef>
              <a:spcAft>
                <a:spcPts val="0"/>
              </a:spcAft>
              <a:buClr>
                <a:schemeClr val="dk2"/>
              </a:buClr>
              <a:buSzPts val="1300"/>
              <a:buFont typeface="Calibri"/>
              <a:buChar char="●"/>
            </a:pPr>
            <a:r>
              <a:rPr lang="en" sz="1300">
                <a:solidFill>
                  <a:schemeClr val="dk2"/>
                </a:solidFill>
                <a:latin typeface="Calibri"/>
                <a:ea typeface="Calibri"/>
                <a:cs typeface="Calibri"/>
                <a:sym typeface="Calibri"/>
              </a:rPr>
              <a:t>Attributes pulled from Events Archive spreadsheet</a:t>
            </a:r>
            <a:endParaRPr sz="1300">
              <a:solidFill>
                <a:schemeClr val="dk2"/>
              </a:solidFill>
              <a:latin typeface="Calibri"/>
              <a:ea typeface="Calibri"/>
              <a:cs typeface="Calibri"/>
              <a:sym typeface="Calibri"/>
            </a:endParaRPr>
          </a:p>
        </p:txBody>
      </p:sp>
      <p:sp>
        <p:nvSpPr>
          <p:cNvPr id="209" name="Google Shape;209;p20"/>
          <p:cNvSpPr txBox="1"/>
          <p:nvPr/>
        </p:nvSpPr>
        <p:spPr>
          <a:xfrm>
            <a:off x="1422300" y="1403300"/>
            <a:ext cx="2431200" cy="39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Calibri"/>
                <a:ea typeface="Calibri"/>
                <a:cs typeface="Calibri"/>
                <a:sym typeface="Calibri"/>
              </a:rPr>
              <a:t>Individual Level</a:t>
            </a:r>
            <a:endParaRPr>
              <a:solidFill>
                <a:schemeClr val="dk2"/>
              </a:solidFill>
              <a:latin typeface="Calibri"/>
              <a:ea typeface="Calibri"/>
              <a:cs typeface="Calibri"/>
              <a:sym typeface="Calibri"/>
            </a:endParaRPr>
          </a:p>
        </p:txBody>
      </p:sp>
      <p:sp>
        <p:nvSpPr>
          <p:cNvPr id="210" name="Google Shape;210;p20"/>
          <p:cNvSpPr txBox="1"/>
          <p:nvPr/>
        </p:nvSpPr>
        <p:spPr>
          <a:xfrm>
            <a:off x="4208150" y="1403300"/>
            <a:ext cx="2431200" cy="39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Calibri"/>
                <a:ea typeface="Calibri"/>
                <a:cs typeface="Calibri"/>
                <a:sym typeface="Calibri"/>
              </a:rPr>
              <a:t>Collection Level</a:t>
            </a:r>
            <a:endParaRPr>
              <a:solidFill>
                <a:schemeClr val="dk2"/>
              </a:solidFill>
              <a:latin typeface="Calibri"/>
              <a:ea typeface="Calibri"/>
              <a:cs typeface="Calibri"/>
              <a:sym typeface="Calibri"/>
            </a:endParaRPr>
          </a:p>
        </p:txBody>
      </p:sp>
      <p:pic>
        <p:nvPicPr>
          <p:cNvPr id="211" name="Google Shape;211;p20"/>
          <p:cNvPicPr preferRelativeResize="0"/>
          <p:nvPr/>
        </p:nvPicPr>
        <p:blipFill>
          <a:blip r:embed="rId3">
            <a:alphaModFix/>
          </a:blip>
          <a:stretch>
            <a:fillRect/>
          </a:stretch>
        </p:blipFill>
        <p:spPr>
          <a:xfrm>
            <a:off x="6794500" y="3240250"/>
            <a:ext cx="2431199" cy="1903238"/>
          </a:xfrm>
          <a:prstGeom prst="rect">
            <a:avLst/>
          </a:prstGeom>
          <a:noFill/>
          <a:ln>
            <a:noFill/>
          </a:ln>
        </p:spPr>
      </p:pic>
      <p:pic>
        <p:nvPicPr>
          <p:cNvPr id="212" name="Google Shape;212;p20"/>
          <p:cNvPicPr preferRelativeResize="0"/>
          <p:nvPr/>
        </p:nvPicPr>
        <p:blipFill>
          <a:blip r:embed="rId4">
            <a:alphaModFix/>
          </a:blip>
          <a:stretch>
            <a:fillRect/>
          </a:stretch>
        </p:blipFill>
        <p:spPr>
          <a:xfrm>
            <a:off x="264625" y="3753525"/>
            <a:ext cx="5896000" cy="995250"/>
          </a:xfrm>
          <a:prstGeom prst="rect">
            <a:avLst/>
          </a:prstGeom>
          <a:noFill/>
          <a:ln>
            <a:noFill/>
          </a:ln>
        </p:spPr>
      </p:pic>
      <p:sp>
        <p:nvSpPr>
          <p:cNvPr id="213" name="Google Shape;213;p20"/>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770"/>
              <a:buFont typeface="Arial"/>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1"/>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YTK Conversion</a:t>
            </a:r>
            <a:endParaRPr/>
          </a:p>
        </p:txBody>
      </p:sp>
      <p:sp>
        <p:nvSpPr>
          <p:cNvPr id="219" name="Google Shape;219;p21"/>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Individual Level</a:t>
            </a:r>
            <a:endParaRPr/>
          </a:p>
          <a:p>
            <a:pPr indent="-311150" lvl="0" marL="457200" rtl="0" algn="l">
              <a:spcBef>
                <a:spcPts val="1200"/>
              </a:spcBef>
              <a:spcAft>
                <a:spcPts val="0"/>
              </a:spcAft>
              <a:buSzPts val="1300"/>
              <a:buChar char="-"/>
            </a:pPr>
            <a:r>
              <a:rPr lang="en"/>
              <a:t>Python script that converts the MySQL YTK data to JSON</a:t>
            </a:r>
            <a:endParaRPr/>
          </a:p>
          <a:p>
            <a:pPr indent="-311150" lvl="0" marL="457200" rtl="0" algn="l">
              <a:spcBef>
                <a:spcPts val="0"/>
              </a:spcBef>
              <a:spcAft>
                <a:spcPts val="0"/>
              </a:spcAft>
              <a:buSzPts val="1300"/>
              <a:buChar char="-"/>
            </a:pPr>
            <a:r>
              <a:rPr lang="en"/>
              <a:t>Values that aren’t found set to NULL</a:t>
            </a:r>
            <a:endParaRPr/>
          </a:p>
          <a:p>
            <a:pPr indent="-311150" lvl="0" marL="457200" rtl="0" algn="l">
              <a:spcBef>
                <a:spcPts val="0"/>
              </a:spcBef>
              <a:spcAft>
                <a:spcPts val="0"/>
              </a:spcAft>
              <a:buSzPts val="1300"/>
              <a:buChar char="-"/>
            </a:pPr>
            <a:r>
              <a:rPr lang="en"/>
              <a:t>Most fields are NULL due to limited number of fields available from YTK</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Example conversion</a:t>
            </a:r>
            <a:endParaRPr/>
          </a:p>
        </p:txBody>
      </p:sp>
      <p:pic>
        <p:nvPicPr>
          <p:cNvPr id="220" name="Google Shape;220;p21"/>
          <p:cNvPicPr preferRelativeResize="0"/>
          <p:nvPr/>
        </p:nvPicPr>
        <p:blipFill>
          <a:blip r:embed="rId3">
            <a:alphaModFix/>
          </a:blip>
          <a:stretch>
            <a:fillRect/>
          </a:stretch>
        </p:blipFill>
        <p:spPr>
          <a:xfrm>
            <a:off x="5434376" y="488225"/>
            <a:ext cx="3101376" cy="1795300"/>
          </a:xfrm>
          <a:prstGeom prst="rect">
            <a:avLst/>
          </a:prstGeom>
          <a:noFill/>
          <a:ln>
            <a:noFill/>
          </a:ln>
        </p:spPr>
      </p:pic>
      <p:cxnSp>
        <p:nvCxnSpPr>
          <p:cNvPr id="221" name="Google Shape;221;p21"/>
          <p:cNvCxnSpPr/>
          <p:nvPr/>
        </p:nvCxnSpPr>
        <p:spPr>
          <a:xfrm>
            <a:off x="1625800" y="4342650"/>
            <a:ext cx="798000" cy="0"/>
          </a:xfrm>
          <a:prstGeom prst="straightConnector1">
            <a:avLst/>
          </a:prstGeom>
          <a:noFill/>
          <a:ln cap="flat" cmpd="sng" w="9525">
            <a:solidFill>
              <a:schemeClr val="dk2"/>
            </a:solidFill>
            <a:prstDash val="solid"/>
            <a:round/>
            <a:headEnd len="med" w="med" type="none"/>
            <a:tailEnd len="med" w="med" type="triangle"/>
          </a:ln>
        </p:spPr>
      </p:cxnSp>
      <p:pic>
        <p:nvPicPr>
          <p:cNvPr id="222" name="Google Shape;222;p21"/>
          <p:cNvPicPr preferRelativeResize="0"/>
          <p:nvPr/>
        </p:nvPicPr>
        <p:blipFill>
          <a:blip r:embed="rId4">
            <a:alphaModFix/>
          </a:blip>
          <a:stretch>
            <a:fillRect/>
          </a:stretch>
        </p:blipFill>
        <p:spPr>
          <a:xfrm>
            <a:off x="2583425" y="3327200"/>
            <a:ext cx="6294549" cy="1496850"/>
          </a:xfrm>
          <a:prstGeom prst="rect">
            <a:avLst/>
          </a:prstGeom>
          <a:noFill/>
          <a:ln>
            <a:noFill/>
          </a:ln>
        </p:spPr>
      </p:pic>
      <p:sp>
        <p:nvSpPr>
          <p:cNvPr id="223" name="Google Shape;223;p21"/>
          <p:cNvSpPr txBox="1"/>
          <p:nvPr>
            <p:ph idx="12" type="sldNum"/>
          </p:nvPr>
        </p:nvSpPr>
        <p:spPr>
          <a:xfrm>
            <a:off x="203224" y="4586101"/>
            <a:ext cx="508200" cy="351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