
<file path=[Content_Types].xml><?xml version="1.0" encoding="utf-8"?>
<Types xmlns="http://schemas.openxmlformats.org/package/2006/content-types">
  <Default Extension="emf" ContentType="image/x-emf"/>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72"/>
  </p:notesMasterIdLst>
  <p:sldIdLst>
    <p:sldId id="335" r:id="rId2"/>
    <p:sldId id="336" r:id="rId3"/>
    <p:sldId id="337" r:id="rId4"/>
    <p:sldId id="338" r:id="rId5"/>
    <p:sldId id="339" r:id="rId6"/>
    <p:sldId id="340" r:id="rId7"/>
    <p:sldId id="341" r:id="rId8"/>
    <p:sldId id="342" r:id="rId9"/>
    <p:sldId id="343" r:id="rId10"/>
    <p:sldId id="344" r:id="rId11"/>
    <p:sldId id="345" r:id="rId12"/>
    <p:sldId id="346" r:id="rId13"/>
    <p:sldId id="347" r:id="rId14"/>
    <p:sldId id="348" r:id="rId15"/>
    <p:sldId id="349" r:id="rId16"/>
    <p:sldId id="350" r:id="rId17"/>
    <p:sldId id="351" r:id="rId18"/>
    <p:sldId id="352" r:id="rId19"/>
    <p:sldId id="358" r:id="rId20"/>
    <p:sldId id="354" r:id="rId21"/>
    <p:sldId id="355" r:id="rId22"/>
    <p:sldId id="356" r:id="rId23"/>
    <p:sldId id="357" r:id="rId24"/>
    <p:sldId id="407" r:id="rId25"/>
    <p:sldId id="360" r:id="rId26"/>
    <p:sldId id="361" r:id="rId27"/>
    <p:sldId id="362" r:id="rId28"/>
    <p:sldId id="363" r:id="rId29"/>
    <p:sldId id="364" r:id="rId30"/>
    <p:sldId id="365" r:id="rId31"/>
    <p:sldId id="366" r:id="rId32"/>
    <p:sldId id="367" r:id="rId33"/>
    <p:sldId id="368" r:id="rId34"/>
    <p:sldId id="369" r:id="rId35"/>
    <p:sldId id="370" r:id="rId36"/>
    <p:sldId id="371" r:id="rId37"/>
    <p:sldId id="372" r:id="rId38"/>
    <p:sldId id="373" r:id="rId39"/>
    <p:sldId id="374" r:id="rId40"/>
    <p:sldId id="375" r:id="rId41"/>
    <p:sldId id="376" r:id="rId42"/>
    <p:sldId id="377" r:id="rId43"/>
    <p:sldId id="378" r:id="rId44"/>
    <p:sldId id="379" r:id="rId45"/>
    <p:sldId id="380" r:id="rId46"/>
    <p:sldId id="381" r:id="rId47"/>
    <p:sldId id="382" r:id="rId48"/>
    <p:sldId id="383" r:id="rId49"/>
    <p:sldId id="385" r:id="rId50"/>
    <p:sldId id="386" r:id="rId51"/>
    <p:sldId id="387" r:id="rId52"/>
    <p:sldId id="388" r:id="rId53"/>
    <p:sldId id="389" r:id="rId54"/>
    <p:sldId id="390" r:id="rId55"/>
    <p:sldId id="391" r:id="rId56"/>
    <p:sldId id="392" r:id="rId57"/>
    <p:sldId id="393" r:id="rId58"/>
    <p:sldId id="394" r:id="rId59"/>
    <p:sldId id="395" r:id="rId60"/>
    <p:sldId id="396" r:id="rId61"/>
    <p:sldId id="397" r:id="rId62"/>
    <p:sldId id="398" r:id="rId63"/>
    <p:sldId id="399" r:id="rId64"/>
    <p:sldId id="400" r:id="rId65"/>
    <p:sldId id="401" r:id="rId66"/>
    <p:sldId id="402" r:id="rId67"/>
    <p:sldId id="403" r:id="rId68"/>
    <p:sldId id="404" r:id="rId69"/>
    <p:sldId id="405" r:id="rId70"/>
    <p:sldId id="406" r:id="rId71"/>
  </p:sldIdLst>
  <p:sldSz cx="18288000" cy="10287000"/>
  <p:notesSz cx="6858000" cy="9144000"/>
  <p:embeddedFontLst>
    <p:embeddedFont>
      <p:font typeface="Calibri" panose="020F0502020204030204" pitchFamily="34" charset="0"/>
      <p:regular r:id="rId73"/>
      <p:bold r:id="rId74"/>
      <p:italic r:id="rId75"/>
      <p:boldItalic r:id="rId76"/>
    </p:embeddedFont>
    <p:embeddedFont>
      <p:font typeface="Playfair Display" panose="00000500000000000000" pitchFamily="2" charset="0"/>
      <p:regular r:id="rId77"/>
      <p:bold r:id="rId78"/>
      <p:italic r:id="rId79"/>
      <p:boldItalic r:id="rId80"/>
    </p:embeddedFont>
    <p:embeddedFont>
      <p:font typeface="Playfair Display Medium" panose="020B0604020202020204" charset="0"/>
      <p:regular r:id="rId81"/>
      <p:bold r:id="rId82"/>
      <p:italic r:id="rId83"/>
      <p:boldItalic r:id="rId84"/>
    </p:embeddedFont>
    <p:embeddedFont>
      <p:font typeface="Playfair Display SemiBold" panose="020B0604020202020204" charset="0"/>
      <p:regular r:id="rId85"/>
      <p:bold r:id="rId86"/>
      <p:italic r:id="rId87"/>
      <p:boldItalic r:id="rId88"/>
    </p:embeddedFont>
    <p:embeddedFont>
      <p:font typeface="Public Sans" panose="020B0604020202020204" charset="0"/>
      <p:regular r:id="rId89"/>
      <p:bold r:id="rId90"/>
      <p:italic r:id="rId91"/>
      <p:boldItalic r:id="rId9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Chapter 7" id="{C1184EBD-BEC5-4DF8-8A44-9EE7122A2B57}">
          <p14:sldIdLst>
            <p14:sldId id="335"/>
            <p14:sldId id="336"/>
            <p14:sldId id="337"/>
            <p14:sldId id="338"/>
            <p14:sldId id="339"/>
            <p14:sldId id="340"/>
            <p14:sldId id="341"/>
            <p14:sldId id="342"/>
            <p14:sldId id="343"/>
            <p14:sldId id="344"/>
            <p14:sldId id="345"/>
            <p14:sldId id="346"/>
            <p14:sldId id="347"/>
            <p14:sldId id="348"/>
            <p14:sldId id="349"/>
            <p14:sldId id="350"/>
            <p14:sldId id="351"/>
            <p14:sldId id="352"/>
            <p14:sldId id="358"/>
            <p14:sldId id="354"/>
            <p14:sldId id="355"/>
            <p14:sldId id="356"/>
            <p14:sldId id="357"/>
            <p14:sldId id="407"/>
            <p14:sldId id="360"/>
            <p14:sldId id="361"/>
            <p14:sldId id="362"/>
            <p14:sldId id="363"/>
            <p14:sldId id="364"/>
            <p14:sldId id="365"/>
            <p14:sldId id="366"/>
            <p14:sldId id="367"/>
            <p14:sldId id="368"/>
            <p14:sldId id="369"/>
            <p14:sldId id="370"/>
            <p14:sldId id="371"/>
            <p14:sldId id="372"/>
            <p14:sldId id="373"/>
            <p14:sldId id="374"/>
            <p14:sldId id="375"/>
            <p14:sldId id="376"/>
            <p14:sldId id="377"/>
            <p14:sldId id="378"/>
            <p14:sldId id="379"/>
            <p14:sldId id="380"/>
            <p14:sldId id="381"/>
            <p14:sldId id="382"/>
            <p14:sldId id="383"/>
            <p14:sldId id="385"/>
            <p14:sldId id="386"/>
            <p14:sldId id="387"/>
            <p14:sldId id="388"/>
            <p14:sldId id="389"/>
            <p14:sldId id="390"/>
            <p14:sldId id="391"/>
            <p14:sldId id="392"/>
            <p14:sldId id="393"/>
            <p14:sldId id="394"/>
            <p14:sldId id="395"/>
            <p14:sldId id="396"/>
            <p14:sldId id="397"/>
            <p14:sldId id="398"/>
            <p14:sldId id="399"/>
            <p14:sldId id="400"/>
            <p14:sldId id="401"/>
            <p14:sldId id="402"/>
            <p14:sldId id="403"/>
            <p14:sldId id="404"/>
            <p14:sldId id="405"/>
            <p14:sldId id="40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93" roundtripDataSignature="AMtx7mjchN3QDbzdt/BykCk7xlwnZbCgc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EE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9B1757-9586-67C7-BC9F-AF065ADE0EFC}" v="51" dt="2025-10-28T15:09:54.634"/>
  </p1510:revLst>
</p1510:revInfo>
</file>

<file path=ppt/tableStyles.xml><?xml version="1.0" encoding="utf-8"?>
<a:tblStyleLst xmlns:a="http://schemas.openxmlformats.org/drawingml/2006/main" def="{E7F86AB0-0E62-449C-9473-B3F86081A821}">
  <a:tblStyle styleId="{E7F86AB0-0E62-449C-9473-B3F86081A821}"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7" autoAdjust="0"/>
    <p:restoredTop sz="86327" autoAdjust="0"/>
  </p:normalViewPr>
  <p:slideViewPr>
    <p:cSldViewPr snapToGrid="0">
      <p:cViewPr>
        <p:scale>
          <a:sx n="30" d="100"/>
          <a:sy n="30" d="100"/>
        </p:scale>
        <p:origin x="360" y="2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font" Target="fonts/font12.fntdata"/><Relationship Id="rId89" Type="http://schemas.openxmlformats.org/officeDocument/2006/relationships/font" Target="fonts/font17.fntdata"/><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2.fntdata"/><Relationship Id="rId79" Type="http://schemas.openxmlformats.org/officeDocument/2006/relationships/font" Target="fonts/font7.fntdata"/><Relationship Id="rId5" Type="http://schemas.openxmlformats.org/officeDocument/2006/relationships/slide" Target="slides/slide4.xml"/><Relationship Id="rId90" Type="http://schemas.openxmlformats.org/officeDocument/2006/relationships/font" Target="fonts/font18.fntdata"/><Relationship Id="rId95" Type="http://schemas.openxmlformats.org/officeDocument/2006/relationships/viewProps" Target="view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font" Target="fonts/font8.fntdata"/><Relationship Id="rId85" Type="http://schemas.openxmlformats.org/officeDocument/2006/relationships/font" Target="fonts/font13.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font" Target="fonts/font3.fntdata"/><Relationship Id="rId83" Type="http://schemas.openxmlformats.org/officeDocument/2006/relationships/font" Target="fonts/font11.fntdata"/><Relationship Id="rId88" Type="http://schemas.openxmlformats.org/officeDocument/2006/relationships/font" Target="fonts/font16.fntdata"/><Relationship Id="rId91" Type="http://schemas.openxmlformats.org/officeDocument/2006/relationships/font" Target="fonts/font19.fntdata"/><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1.fntdata"/><Relationship Id="rId78" Type="http://schemas.openxmlformats.org/officeDocument/2006/relationships/font" Target="fonts/font6.fntdata"/><Relationship Id="rId81" Type="http://schemas.openxmlformats.org/officeDocument/2006/relationships/font" Target="fonts/font9.fntdata"/><Relationship Id="rId86" Type="http://schemas.openxmlformats.org/officeDocument/2006/relationships/font" Target="fonts/font14.fntdata"/><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4.fntdata"/><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font" Target="fonts/font20.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font" Target="fonts/font15.fntdata"/><Relationship Id="rId61" Type="http://schemas.openxmlformats.org/officeDocument/2006/relationships/slide" Target="slides/slide60.xml"/><Relationship Id="rId82" Type="http://schemas.openxmlformats.org/officeDocument/2006/relationships/font" Target="fonts/font10.fntdata"/><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font" Target="fonts/font5.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93" Type="http://customschemas.google.com/relationships/presentationmetadata" Target="metadata"/><Relationship Id="rId98"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a:extLst>
            <a:ext uri="{FF2B5EF4-FFF2-40B4-BE49-F238E27FC236}">
              <a16:creationId xmlns:a16="http://schemas.microsoft.com/office/drawing/2014/main" id="{E5C34CAA-40D3-FE8B-A673-674EE7FC9728}"/>
            </a:ext>
          </a:extLst>
        </p:cNvPr>
        <p:cNvGrpSpPr/>
        <p:nvPr/>
      </p:nvGrpSpPr>
      <p:grpSpPr>
        <a:xfrm>
          <a:off x="0" y="0"/>
          <a:ext cx="0" cy="0"/>
          <a:chOff x="0" y="0"/>
          <a:chExt cx="0" cy="0"/>
        </a:xfrm>
      </p:grpSpPr>
      <p:sp>
        <p:nvSpPr>
          <p:cNvPr id="85" name="Google Shape;85;p1:notes">
            <a:extLst>
              <a:ext uri="{FF2B5EF4-FFF2-40B4-BE49-F238E27FC236}">
                <a16:creationId xmlns:a16="http://schemas.microsoft.com/office/drawing/2014/main" id="{2B78B1E0-A370-76C5-681D-62A2370B1C05}"/>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2B2C30"/>
                </a:solidFill>
                <a:latin typeface="Public Sans"/>
                <a:ea typeface="Public Sans"/>
                <a:cs typeface="Public Sans"/>
                <a:sym typeface="Public Sans"/>
              </a:rPr>
              <a:t>These slides serve as a study guide for Chapter 7: Formulate Corporate-Level Strategy </a:t>
            </a:r>
            <a:r>
              <a:rPr lang="en-US" sz="1200" dirty="0">
                <a:solidFill>
                  <a:srgbClr val="2B2C30"/>
                </a:solidFill>
                <a:latin typeface="Playfair Display" pitchFamily="2" charset="77"/>
                <a:ea typeface="Public Sans"/>
                <a:cs typeface="Public Sans"/>
                <a:sym typeface="Public Sans"/>
              </a:rPr>
              <a:t>in</a:t>
            </a:r>
            <a:r>
              <a:rPr lang="en-US" sz="1200" dirty="0">
                <a:solidFill>
                  <a:srgbClr val="2B2C30"/>
                </a:solidFill>
                <a:latin typeface="Public Sans"/>
                <a:ea typeface="Public Sans"/>
                <a:cs typeface="Public Sans"/>
                <a:sym typeface="Public Sans"/>
              </a:rPr>
              <a:t> </a:t>
            </a:r>
            <a:r>
              <a:rPr lang="en-US" sz="1200" i="1" dirty="0">
                <a:solidFill>
                  <a:srgbClr val="2B2C30"/>
                </a:solidFill>
                <a:latin typeface="Public Sans"/>
                <a:ea typeface="Public Sans"/>
                <a:cs typeface="Public Sans"/>
                <a:sym typeface="Public Sans"/>
              </a:rPr>
              <a:t>Strategic Management and Case Analysis: An Integrated Approach </a:t>
            </a:r>
            <a:r>
              <a:rPr lang="en-US" sz="1200" dirty="0">
                <a:solidFill>
                  <a:srgbClr val="2B2C30"/>
                </a:solidFill>
                <a:latin typeface="Public Sans"/>
                <a:ea typeface="Public Sans"/>
                <a:cs typeface="Public Sans"/>
                <a:sym typeface="Public Sans"/>
              </a:rPr>
              <a:t>©Lori Anderson, Dirk </a:t>
            </a:r>
            <a:r>
              <a:rPr lang="en-US" sz="1200" dirty="0" err="1">
                <a:solidFill>
                  <a:srgbClr val="2B2C30"/>
                </a:solidFill>
                <a:latin typeface="Public Sans"/>
                <a:ea typeface="Public Sans"/>
                <a:cs typeface="Public Sans"/>
                <a:sym typeface="Public Sans"/>
              </a:rPr>
              <a:t>Buengel</a:t>
            </a:r>
            <a:r>
              <a:rPr lang="en-US" sz="1200" dirty="0">
                <a:solidFill>
                  <a:srgbClr val="2B2C30"/>
                </a:solidFill>
                <a:latin typeface="Public Sans"/>
                <a:ea typeface="Public Sans"/>
                <a:cs typeface="Public Sans"/>
                <a:sym typeface="Public Sans"/>
              </a:rPr>
              <a:t>, and Joseph J. Simpson, which is provided at https://doi.org/10.21061/strategicmanagementandcaseanalysis under an open license, Creative Commons BY NC-SA 4.0. The slides are also provided at https://hdl.handle.net/10919/138831 under the same open license, Creative Commons BY NC-SA 4.0.</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solidFill>
                <a:srgbClr val="2B2C30"/>
              </a:solidFill>
              <a:latin typeface="Public Sans"/>
              <a:ea typeface="Public Sans"/>
              <a:cs typeface="Public Sans"/>
              <a:sym typeface="Public Sans"/>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2B2C30"/>
                </a:solidFill>
                <a:latin typeface="Public Sans"/>
                <a:ea typeface="Public Sans"/>
                <a:cs typeface="Public Sans"/>
                <a:sym typeface="Public Sans"/>
              </a:rPr>
              <a:t>Note to Instructors: These study guides are intended to be a concise and comprehensive accompaniment that follows the logic of the textbook. Our intention is to support you in your instruction and is based on our experience that it can be easier and quicker to remove slides you do not want to include than to create additional slides.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solidFill>
                <a:srgbClr val="2B2C30"/>
              </a:solidFill>
              <a:latin typeface="Public Sans"/>
              <a:ea typeface="Public Sans"/>
              <a:cs typeface="Public Sans"/>
              <a:sym typeface="Public Sans"/>
            </a:endParaRPr>
          </a:p>
        </p:txBody>
      </p:sp>
      <p:sp>
        <p:nvSpPr>
          <p:cNvPr id="86" name="Google Shape;86;p1:notes">
            <a:extLst>
              <a:ext uri="{FF2B5EF4-FFF2-40B4-BE49-F238E27FC236}">
                <a16:creationId xmlns:a16="http://schemas.microsoft.com/office/drawing/2014/main" id="{074641FC-C7E8-B2EF-493F-C9D0BD55B2B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48314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1C71256F-475F-7C62-E436-55427932CA3A}"/>
            </a:ext>
          </a:extLst>
        </p:cNvPr>
        <p:cNvGrpSpPr/>
        <p:nvPr/>
      </p:nvGrpSpPr>
      <p:grpSpPr>
        <a:xfrm>
          <a:off x="0" y="0"/>
          <a:ext cx="0" cy="0"/>
          <a:chOff x="0" y="0"/>
          <a:chExt cx="0" cy="0"/>
        </a:xfrm>
      </p:grpSpPr>
      <p:sp>
        <p:nvSpPr>
          <p:cNvPr id="110" name="Google Shape;110;g336a626ea0b_0_8:notes">
            <a:extLst>
              <a:ext uri="{FF2B5EF4-FFF2-40B4-BE49-F238E27FC236}">
                <a16:creationId xmlns:a16="http://schemas.microsoft.com/office/drawing/2014/main" id="{5E266BC0-DE4C-911D-2815-6DEE2260FA4F}"/>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g336a626ea0b_0_8:notes">
            <a:extLst>
              <a:ext uri="{FF2B5EF4-FFF2-40B4-BE49-F238E27FC236}">
                <a16:creationId xmlns:a16="http://schemas.microsoft.com/office/drawing/2014/main" id="{C30CF3F4-FABD-88FC-5067-EC6B567783C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681127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865EF995-E6B3-19E4-9814-DA979DFA89C9}"/>
            </a:ext>
          </a:extLst>
        </p:cNvPr>
        <p:cNvGrpSpPr/>
        <p:nvPr/>
      </p:nvGrpSpPr>
      <p:grpSpPr>
        <a:xfrm>
          <a:off x="0" y="0"/>
          <a:ext cx="0" cy="0"/>
          <a:chOff x="0" y="0"/>
          <a:chExt cx="0" cy="0"/>
        </a:xfrm>
      </p:grpSpPr>
      <p:sp>
        <p:nvSpPr>
          <p:cNvPr id="110" name="Google Shape;110;g336a626ea0b_0_8:notes">
            <a:extLst>
              <a:ext uri="{FF2B5EF4-FFF2-40B4-BE49-F238E27FC236}">
                <a16:creationId xmlns:a16="http://schemas.microsoft.com/office/drawing/2014/main" id="{99029CFD-2D58-5D4B-8C95-9C541A1E3636}"/>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g336a626ea0b_0_8:notes">
            <a:extLst>
              <a:ext uri="{FF2B5EF4-FFF2-40B4-BE49-F238E27FC236}">
                <a16:creationId xmlns:a16="http://schemas.microsoft.com/office/drawing/2014/main" id="{B5875E6A-411D-38B4-25C8-F4C7D7FB0C8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629930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7FC3B073-F956-7991-7B68-3A62198F9747}"/>
            </a:ext>
          </a:extLst>
        </p:cNvPr>
        <p:cNvGrpSpPr/>
        <p:nvPr/>
      </p:nvGrpSpPr>
      <p:grpSpPr>
        <a:xfrm>
          <a:off x="0" y="0"/>
          <a:ext cx="0" cy="0"/>
          <a:chOff x="0" y="0"/>
          <a:chExt cx="0" cy="0"/>
        </a:xfrm>
      </p:grpSpPr>
      <p:sp>
        <p:nvSpPr>
          <p:cNvPr id="110" name="Google Shape;110;g336a626ea0b_0_8:notes">
            <a:extLst>
              <a:ext uri="{FF2B5EF4-FFF2-40B4-BE49-F238E27FC236}">
                <a16:creationId xmlns:a16="http://schemas.microsoft.com/office/drawing/2014/main" id="{A0F1E3E6-4EF7-3B69-C491-8EB5F5EB7251}"/>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g336a626ea0b_0_8:notes">
            <a:extLst>
              <a:ext uri="{FF2B5EF4-FFF2-40B4-BE49-F238E27FC236}">
                <a16:creationId xmlns:a16="http://schemas.microsoft.com/office/drawing/2014/main" id="{2D65B2FA-4831-3E88-3A19-99718841430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946224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a:extLst>
            <a:ext uri="{FF2B5EF4-FFF2-40B4-BE49-F238E27FC236}">
              <a16:creationId xmlns:a16="http://schemas.microsoft.com/office/drawing/2014/main" id="{977D1F5A-EB39-B788-808F-C1A5AAF43679}"/>
            </a:ext>
          </a:extLst>
        </p:cNvPr>
        <p:cNvGrpSpPr/>
        <p:nvPr/>
      </p:nvGrpSpPr>
      <p:grpSpPr>
        <a:xfrm>
          <a:off x="0" y="0"/>
          <a:ext cx="0" cy="0"/>
          <a:chOff x="0" y="0"/>
          <a:chExt cx="0" cy="0"/>
        </a:xfrm>
      </p:grpSpPr>
      <p:sp>
        <p:nvSpPr>
          <p:cNvPr id="118" name="Google Shape;118;p4:notes">
            <a:extLst>
              <a:ext uri="{FF2B5EF4-FFF2-40B4-BE49-F238E27FC236}">
                <a16:creationId xmlns:a16="http://schemas.microsoft.com/office/drawing/2014/main" id="{98DCA3A1-AB9D-9F1A-343E-BA2C5542C83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9" name="Google Shape;119;p4:notes">
            <a:extLst>
              <a:ext uri="{FF2B5EF4-FFF2-40B4-BE49-F238E27FC236}">
                <a16:creationId xmlns:a16="http://schemas.microsoft.com/office/drawing/2014/main" id="{5AC6628D-8673-FF62-54DC-B37139DC581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88127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a:extLst>
            <a:ext uri="{FF2B5EF4-FFF2-40B4-BE49-F238E27FC236}">
              <a16:creationId xmlns:a16="http://schemas.microsoft.com/office/drawing/2014/main" id="{29622A54-25EB-BE20-D11B-42390C3EF851}"/>
            </a:ext>
          </a:extLst>
        </p:cNvPr>
        <p:cNvGrpSpPr/>
        <p:nvPr/>
      </p:nvGrpSpPr>
      <p:grpSpPr>
        <a:xfrm>
          <a:off x="0" y="0"/>
          <a:ext cx="0" cy="0"/>
          <a:chOff x="0" y="0"/>
          <a:chExt cx="0" cy="0"/>
        </a:xfrm>
      </p:grpSpPr>
      <p:sp>
        <p:nvSpPr>
          <p:cNvPr id="118" name="Google Shape;118;p4:notes">
            <a:extLst>
              <a:ext uri="{FF2B5EF4-FFF2-40B4-BE49-F238E27FC236}">
                <a16:creationId xmlns:a16="http://schemas.microsoft.com/office/drawing/2014/main" id="{BAEF3685-CDD7-8D9C-2A79-F2DB9FBCE1FF}"/>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9" name="Google Shape;119;p4:notes">
            <a:extLst>
              <a:ext uri="{FF2B5EF4-FFF2-40B4-BE49-F238E27FC236}">
                <a16:creationId xmlns:a16="http://schemas.microsoft.com/office/drawing/2014/main" id="{706913AD-FE0C-298D-A932-D6E51BC5443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185496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a:extLst>
            <a:ext uri="{FF2B5EF4-FFF2-40B4-BE49-F238E27FC236}">
              <a16:creationId xmlns:a16="http://schemas.microsoft.com/office/drawing/2014/main" id="{469ACCE7-C01E-E1BF-067C-C797A11B2321}"/>
            </a:ext>
          </a:extLst>
        </p:cNvPr>
        <p:cNvGrpSpPr/>
        <p:nvPr/>
      </p:nvGrpSpPr>
      <p:grpSpPr>
        <a:xfrm>
          <a:off x="0" y="0"/>
          <a:ext cx="0" cy="0"/>
          <a:chOff x="0" y="0"/>
          <a:chExt cx="0" cy="0"/>
        </a:xfrm>
      </p:grpSpPr>
      <p:sp>
        <p:nvSpPr>
          <p:cNvPr id="118" name="Google Shape;118;p4:notes">
            <a:extLst>
              <a:ext uri="{FF2B5EF4-FFF2-40B4-BE49-F238E27FC236}">
                <a16:creationId xmlns:a16="http://schemas.microsoft.com/office/drawing/2014/main" id="{4B1F11D0-81B4-1133-0FDD-074C058D9EA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endParaRPr dirty="0"/>
          </a:p>
        </p:txBody>
      </p:sp>
      <p:sp>
        <p:nvSpPr>
          <p:cNvPr id="119" name="Google Shape;119;p4:notes">
            <a:extLst>
              <a:ext uri="{FF2B5EF4-FFF2-40B4-BE49-F238E27FC236}">
                <a16:creationId xmlns:a16="http://schemas.microsoft.com/office/drawing/2014/main" id="{201374B2-8C9B-BEAA-FB37-DC4BE5BF850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57213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a:extLst>
            <a:ext uri="{FF2B5EF4-FFF2-40B4-BE49-F238E27FC236}">
              <a16:creationId xmlns:a16="http://schemas.microsoft.com/office/drawing/2014/main" id="{FB46E874-8AB2-660E-6693-0C5571CA01CA}"/>
            </a:ext>
          </a:extLst>
        </p:cNvPr>
        <p:cNvGrpSpPr/>
        <p:nvPr/>
      </p:nvGrpSpPr>
      <p:grpSpPr>
        <a:xfrm>
          <a:off x="0" y="0"/>
          <a:ext cx="0" cy="0"/>
          <a:chOff x="0" y="0"/>
          <a:chExt cx="0" cy="0"/>
        </a:xfrm>
      </p:grpSpPr>
      <p:sp>
        <p:nvSpPr>
          <p:cNvPr id="118" name="Google Shape;118;p4:notes">
            <a:extLst>
              <a:ext uri="{FF2B5EF4-FFF2-40B4-BE49-F238E27FC236}">
                <a16:creationId xmlns:a16="http://schemas.microsoft.com/office/drawing/2014/main" id="{B890C9D0-0099-BEDD-0015-1A0F15464E8F}"/>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endParaRPr dirty="0"/>
          </a:p>
        </p:txBody>
      </p:sp>
      <p:sp>
        <p:nvSpPr>
          <p:cNvPr id="119" name="Google Shape;119;p4:notes">
            <a:extLst>
              <a:ext uri="{FF2B5EF4-FFF2-40B4-BE49-F238E27FC236}">
                <a16:creationId xmlns:a16="http://schemas.microsoft.com/office/drawing/2014/main" id="{13C44481-9917-76CA-1012-D50A1B70690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684011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a:extLst>
            <a:ext uri="{FF2B5EF4-FFF2-40B4-BE49-F238E27FC236}">
              <a16:creationId xmlns:a16="http://schemas.microsoft.com/office/drawing/2014/main" id="{22FF2B91-2965-5CA6-99F0-5D82385D476C}"/>
            </a:ext>
          </a:extLst>
        </p:cNvPr>
        <p:cNvGrpSpPr/>
        <p:nvPr/>
      </p:nvGrpSpPr>
      <p:grpSpPr>
        <a:xfrm>
          <a:off x="0" y="0"/>
          <a:ext cx="0" cy="0"/>
          <a:chOff x="0" y="0"/>
          <a:chExt cx="0" cy="0"/>
        </a:xfrm>
      </p:grpSpPr>
      <p:sp>
        <p:nvSpPr>
          <p:cNvPr id="118" name="Google Shape;118;p4:notes">
            <a:extLst>
              <a:ext uri="{FF2B5EF4-FFF2-40B4-BE49-F238E27FC236}">
                <a16:creationId xmlns:a16="http://schemas.microsoft.com/office/drawing/2014/main" id="{14D48439-4C42-286C-505F-B749809A644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endParaRPr dirty="0"/>
          </a:p>
        </p:txBody>
      </p:sp>
      <p:sp>
        <p:nvSpPr>
          <p:cNvPr id="119" name="Google Shape;119;p4:notes">
            <a:extLst>
              <a:ext uri="{FF2B5EF4-FFF2-40B4-BE49-F238E27FC236}">
                <a16:creationId xmlns:a16="http://schemas.microsoft.com/office/drawing/2014/main" id="{10735796-8CA6-3F18-0B77-5AE135A66C1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531493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a:extLst>
            <a:ext uri="{FF2B5EF4-FFF2-40B4-BE49-F238E27FC236}">
              <a16:creationId xmlns:a16="http://schemas.microsoft.com/office/drawing/2014/main" id="{DBA860D7-A3B7-7F6E-AB81-8298DE3AF0E6}"/>
            </a:ext>
          </a:extLst>
        </p:cNvPr>
        <p:cNvGrpSpPr/>
        <p:nvPr/>
      </p:nvGrpSpPr>
      <p:grpSpPr>
        <a:xfrm>
          <a:off x="0" y="0"/>
          <a:ext cx="0" cy="0"/>
          <a:chOff x="0" y="0"/>
          <a:chExt cx="0" cy="0"/>
        </a:xfrm>
      </p:grpSpPr>
      <p:sp>
        <p:nvSpPr>
          <p:cNvPr id="118" name="Google Shape;118;p4:notes">
            <a:extLst>
              <a:ext uri="{FF2B5EF4-FFF2-40B4-BE49-F238E27FC236}">
                <a16:creationId xmlns:a16="http://schemas.microsoft.com/office/drawing/2014/main" id="{9036179D-DF9F-DED8-5A8F-46080325479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9" name="Google Shape;119;p4:notes">
            <a:extLst>
              <a:ext uri="{FF2B5EF4-FFF2-40B4-BE49-F238E27FC236}">
                <a16:creationId xmlns:a16="http://schemas.microsoft.com/office/drawing/2014/main" id="{F4631040-06AE-C382-4B0A-CDB98AEDF54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884813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a:extLst>
            <a:ext uri="{FF2B5EF4-FFF2-40B4-BE49-F238E27FC236}">
              <a16:creationId xmlns:a16="http://schemas.microsoft.com/office/drawing/2014/main" id="{98AE680D-CCDC-23E9-D1E9-B2171722E508}"/>
            </a:ext>
          </a:extLst>
        </p:cNvPr>
        <p:cNvGrpSpPr/>
        <p:nvPr/>
      </p:nvGrpSpPr>
      <p:grpSpPr>
        <a:xfrm>
          <a:off x="0" y="0"/>
          <a:ext cx="0" cy="0"/>
          <a:chOff x="0" y="0"/>
          <a:chExt cx="0" cy="0"/>
        </a:xfrm>
      </p:grpSpPr>
      <p:sp>
        <p:nvSpPr>
          <p:cNvPr id="118" name="Google Shape;118;p4:notes">
            <a:extLst>
              <a:ext uri="{FF2B5EF4-FFF2-40B4-BE49-F238E27FC236}">
                <a16:creationId xmlns:a16="http://schemas.microsoft.com/office/drawing/2014/main" id="{48C64E65-CA9E-338E-EC9D-A5D1C97FB9A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9" name="Google Shape;119;p4:notes">
            <a:extLst>
              <a:ext uri="{FF2B5EF4-FFF2-40B4-BE49-F238E27FC236}">
                <a16:creationId xmlns:a16="http://schemas.microsoft.com/office/drawing/2014/main" id="{CB34712D-766B-380B-4AC8-96D4AC6C605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76694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a:extLst>
            <a:ext uri="{FF2B5EF4-FFF2-40B4-BE49-F238E27FC236}">
              <a16:creationId xmlns:a16="http://schemas.microsoft.com/office/drawing/2014/main" id="{9103785D-A170-7494-5D8C-814638C1C94B}"/>
            </a:ext>
          </a:extLst>
        </p:cNvPr>
        <p:cNvGrpSpPr/>
        <p:nvPr/>
      </p:nvGrpSpPr>
      <p:grpSpPr>
        <a:xfrm>
          <a:off x="0" y="0"/>
          <a:ext cx="0" cy="0"/>
          <a:chOff x="0" y="0"/>
          <a:chExt cx="0" cy="0"/>
        </a:xfrm>
      </p:grpSpPr>
      <p:sp>
        <p:nvSpPr>
          <p:cNvPr id="94" name="Google Shape;94;p2:notes">
            <a:extLst>
              <a:ext uri="{FF2B5EF4-FFF2-40B4-BE49-F238E27FC236}">
                <a16:creationId xmlns:a16="http://schemas.microsoft.com/office/drawing/2014/main" id="{B2E5E9D9-A79E-525A-3A80-2278B1E0009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2B2C30"/>
                </a:solidFill>
                <a:latin typeface="Public Sans"/>
                <a:ea typeface="Public Sans"/>
                <a:cs typeface="Public Sans"/>
                <a:sym typeface="Public Sans"/>
              </a:rPr>
              <a:t>Note to students: These study guides are intended to be a concise and comprehensive accompaniment that follows the logic of the textbook and may support your learning, mastery, and application of these concepts. They are are intended to supplement, not replace, your review of the textbook and any other sound study strategies you have made, such as taking notes to support your most effective learning.</a:t>
            </a:r>
          </a:p>
        </p:txBody>
      </p:sp>
      <p:sp>
        <p:nvSpPr>
          <p:cNvPr id="95" name="Google Shape;95;p2:notes">
            <a:extLst>
              <a:ext uri="{FF2B5EF4-FFF2-40B4-BE49-F238E27FC236}">
                <a16:creationId xmlns:a16="http://schemas.microsoft.com/office/drawing/2014/main" id="{29C40DFC-18C5-C55B-E9A1-0338C085073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952647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a:extLst>
            <a:ext uri="{FF2B5EF4-FFF2-40B4-BE49-F238E27FC236}">
              <a16:creationId xmlns:a16="http://schemas.microsoft.com/office/drawing/2014/main" id="{CB17A1BD-AF56-1C21-8048-7C60C3679480}"/>
            </a:ext>
          </a:extLst>
        </p:cNvPr>
        <p:cNvGrpSpPr/>
        <p:nvPr/>
      </p:nvGrpSpPr>
      <p:grpSpPr>
        <a:xfrm>
          <a:off x="0" y="0"/>
          <a:ext cx="0" cy="0"/>
          <a:chOff x="0" y="0"/>
          <a:chExt cx="0" cy="0"/>
        </a:xfrm>
      </p:grpSpPr>
      <p:sp>
        <p:nvSpPr>
          <p:cNvPr id="118" name="Google Shape;118;p4:notes">
            <a:extLst>
              <a:ext uri="{FF2B5EF4-FFF2-40B4-BE49-F238E27FC236}">
                <a16:creationId xmlns:a16="http://schemas.microsoft.com/office/drawing/2014/main" id="{13B4C8AD-8AD7-5AC6-0BA5-9966D52CDC0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9" name="Google Shape;119;p4:notes">
            <a:extLst>
              <a:ext uri="{FF2B5EF4-FFF2-40B4-BE49-F238E27FC236}">
                <a16:creationId xmlns:a16="http://schemas.microsoft.com/office/drawing/2014/main" id="{A4A55572-8CBF-7F4C-F641-23354235364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657848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a:extLst>
            <a:ext uri="{FF2B5EF4-FFF2-40B4-BE49-F238E27FC236}">
              <a16:creationId xmlns:a16="http://schemas.microsoft.com/office/drawing/2014/main" id="{37F05F16-ED6C-B098-56B3-8012E4D8B317}"/>
            </a:ext>
          </a:extLst>
        </p:cNvPr>
        <p:cNvGrpSpPr/>
        <p:nvPr/>
      </p:nvGrpSpPr>
      <p:grpSpPr>
        <a:xfrm>
          <a:off x="0" y="0"/>
          <a:ext cx="0" cy="0"/>
          <a:chOff x="0" y="0"/>
          <a:chExt cx="0" cy="0"/>
        </a:xfrm>
      </p:grpSpPr>
      <p:sp>
        <p:nvSpPr>
          <p:cNvPr id="118" name="Google Shape;118;p4:notes">
            <a:extLst>
              <a:ext uri="{FF2B5EF4-FFF2-40B4-BE49-F238E27FC236}">
                <a16:creationId xmlns:a16="http://schemas.microsoft.com/office/drawing/2014/main" id="{0E7728E7-8AD1-5F7C-6887-D5EB1DA1C37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9" name="Google Shape;119;p4:notes">
            <a:extLst>
              <a:ext uri="{FF2B5EF4-FFF2-40B4-BE49-F238E27FC236}">
                <a16:creationId xmlns:a16="http://schemas.microsoft.com/office/drawing/2014/main" id="{87CE8D08-4584-2088-EDDF-13519A769A9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707020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a:extLst>
            <a:ext uri="{FF2B5EF4-FFF2-40B4-BE49-F238E27FC236}">
              <a16:creationId xmlns:a16="http://schemas.microsoft.com/office/drawing/2014/main" id="{BEA6D6C7-3D45-9AFD-5CD2-E967E767D8E1}"/>
            </a:ext>
          </a:extLst>
        </p:cNvPr>
        <p:cNvGrpSpPr/>
        <p:nvPr/>
      </p:nvGrpSpPr>
      <p:grpSpPr>
        <a:xfrm>
          <a:off x="0" y="0"/>
          <a:ext cx="0" cy="0"/>
          <a:chOff x="0" y="0"/>
          <a:chExt cx="0" cy="0"/>
        </a:xfrm>
      </p:grpSpPr>
      <p:sp>
        <p:nvSpPr>
          <p:cNvPr id="138" name="Google Shape;138;p3:notes">
            <a:extLst>
              <a:ext uri="{FF2B5EF4-FFF2-40B4-BE49-F238E27FC236}">
                <a16:creationId xmlns:a16="http://schemas.microsoft.com/office/drawing/2014/main" id="{EDAB31ED-69B7-A592-AF25-72870313230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9" name="Google Shape;139;p3:notes">
            <a:extLst>
              <a:ext uri="{FF2B5EF4-FFF2-40B4-BE49-F238E27FC236}">
                <a16:creationId xmlns:a16="http://schemas.microsoft.com/office/drawing/2014/main" id="{54A067DC-62F7-85FC-9904-75743852EBE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23408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a:extLst>
            <a:ext uri="{FF2B5EF4-FFF2-40B4-BE49-F238E27FC236}">
              <a16:creationId xmlns:a16="http://schemas.microsoft.com/office/drawing/2014/main" id="{B695A8A3-66F1-C749-1DA3-EE77F23F1197}"/>
            </a:ext>
          </a:extLst>
        </p:cNvPr>
        <p:cNvGrpSpPr/>
        <p:nvPr/>
      </p:nvGrpSpPr>
      <p:grpSpPr>
        <a:xfrm>
          <a:off x="0" y="0"/>
          <a:ext cx="0" cy="0"/>
          <a:chOff x="0" y="0"/>
          <a:chExt cx="0" cy="0"/>
        </a:xfrm>
      </p:grpSpPr>
      <p:sp>
        <p:nvSpPr>
          <p:cNvPr id="138" name="Google Shape;138;p3:notes">
            <a:extLst>
              <a:ext uri="{FF2B5EF4-FFF2-40B4-BE49-F238E27FC236}">
                <a16:creationId xmlns:a16="http://schemas.microsoft.com/office/drawing/2014/main" id="{DD6C471A-6072-24B3-9C09-347C27BF7E2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39" name="Google Shape;139;p3:notes">
            <a:extLst>
              <a:ext uri="{FF2B5EF4-FFF2-40B4-BE49-F238E27FC236}">
                <a16:creationId xmlns:a16="http://schemas.microsoft.com/office/drawing/2014/main" id="{801A406A-92CE-4F83-9217-E80A5E25FFC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117825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a:extLst>
            <a:ext uri="{FF2B5EF4-FFF2-40B4-BE49-F238E27FC236}">
              <a16:creationId xmlns:a16="http://schemas.microsoft.com/office/drawing/2014/main" id="{E22A7BB8-3399-7E3E-F4E2-53D61D3D8D58}"/>
            </a:ext>
          </a:extLst>
        </p:cNvPr>
        <p:cNvGrpSpPr/>
        <p:nvPr/>
      </p:nvGrpSpPr>
      <p:grpSpPr>
        <a:xfrm>
          <a:off x="0" y="0"/>
          <a:ext cx="0" cy="0"/>
          <a:chOff x="0" y="0"/>
          <a:chExt cx="0" cy="0"/>
        </a:xfrm>
      </p:grpSpPr>
      <p:sp>
        <p:nvSpPr>
          <p:cNvPr id="138" name="Google Shape;138;p3:notes">
            <a:extLst>
              <a:ext uri="{FF2B5EF4-FFF2-40B4-BE49-F238E27FC236}">
                <a16:creationId xmlns:a16="http://schemas.microsoft.com/office/drawing/2014/main" id="{E84C4CFA-CE28-3659-FA23-E1C9C2C89F9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39" name="Google Shape;139;p3:notes">
            <a:extLst>
              <a:ext uri="{FF2B5EF4-FFF2-40B4-BE49-F238E27FC236}">
                <a16:creationId xmlns:a16="http://schemas.microsoft.com/office/drawing/2014/main" id="{66AB0113-6C9B-2D41-4CB2-F6189029F2C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609292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a:extLst>
            <a:ext uri="{FF2B5EF4-FFF2-40B4-BE49-F238E27FC236}">
              <a16:creationId xmlns:a16="http://schemas.microsoft.com/office/drawing/2014/main" id="{D2B6988F-BF98-D0E2-1B0C-B4C61A65D40A}"/>
            </a:ext>
          </a:extLst>
        </p:cNvPr>
        <p:cNvGrpSpPr/>
        <p:nvPr/>
      </p:nvGrpSpPr>
      <p:grpSpPr>
        <a:xfrm>
          <a:off x="0" y="0"/>
          <a:ext cx="0" cy="0"/>
          <a:chOff x="0" y="0"/>
          <a:chExt cx="0" cy="0"/>
        </a:xfrm>
      </p:grpSpPr>
      <p:sp>
        <p:nvSpPr>
          <p:cNvPr id="138" name="Google Shape;138;p3:notes">
            <a:extLst>
              <a:ext uri="{FF2B5EF4-FFF2-40B4-BE49-F238E27FC236}">
                <a16:creationId xmlns:a16="http://schemas.microsoft.com/office/drawing/2014/main" id="{616864AC-D0B0-2221-7E96-3650940CC6D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9" name="Google Shape;139;p3:notes">
            <a:extLst>
              <a:ext uri="{FF2B5EF4-FFF2-40B4-BE49-F238E27FC236}">
                <a16:creationId xmlns:a16="http://schemas.microsoft.com/office/drawing/2014/main" id="{A95B0951-A8FA-C059-042C-8BF637BBCE8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909622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a:extLst>
            <a:ext uri="{FF2B5EF4-FFF2-40B4-BE49-F238E27FC236}">
              <a16:creationId xmlns:a16="http://schemas.microsoft.com/office/drawing/2014/main" id="{225FC7F2-92B2-F992-83A4-52B1946A2B69}"/>
            </a:ext>
          </a:extLst>
        </p:cNvPr>
        <p:cNvGrpSpPr/>
        <p:nvPr/>
      </p:nvGrpSpPr>
      <p:grpSpPr>
        <a:xfrm>
          <a:off x="0" y="0"/>
          <a:ext cx="0" cy="0"/>
          <a:chOff x="0" y="0"/>
          <a:chExt cx="0" cy="0"/>
        </a:xfrm>
      </p:grpSpPr>
      <p:sp>
        <p:nvSpPr>
          <p:cNvPr id="138" name="Google Shape;138;p3:notes">
            <a:extLst>
              <a:ext uri="{FF2B5EF4-FFF2-40B4-BE49-F238E27FC236}">
                <a16:creationId xmlns:a16="http://schemas.microsoft.com/office/drawing/2014/main" id="{A97099F1-796E-8491-1653-57AA11E2252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9" name="Google Shape;139;p3:notes">
            <a:extLst>
              <a:ext uri="{FF2B5EF4-FFF2-40B4-BE49-F238E27FC236}">
                <a16:creationId xmlns:a16="http://schemas.microsoft.com/office/drawing/2014/main" id="{F35C1AAE-00A6-3905-4243-6628037C818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181516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a:extLst>
            <a:ext uri="{FF2B5EF4-FFF2-40B4-BE49-F238E27FC236}">
              <a16:creationId xmlns:a16="http://schemas.microsoft.com/office/drawing/2014/main" id="{8F8A856A-60D6-6AA3-41F8-3829DF3FF95D}"/>
            </a:ext>
          </a:extLst>
        </p:cNvPr>
        <p:cNvGrpSpPr/>
        <p:nvPr/>
      </p:nvGrpSpPr>
      <p:grpSpPr>
        <a:xfrm>
          <a:off x="0" y="0"/>
          <a:ext cx="0" cy="0"/>
          <a:chOff x="0" y="0"/>
          <a:chExt cx="0" cy="0"/>
        </a:xfrm>
      </p:grpSpPr>
      <p:sp>
        <p:nvSpPr>
          <p:cNvPr id="138" name="Google Shape;138;p3:notes">
            <a:extLst>
              <a:ext uri="{FF2B5EF4-FFF2-40B4-BE49-F238E27FC236}">
                <a16:creationId xmlns:a16="http://schemas.microsoft.com/office/drawing/2014/main" id="{5D79A029-C10A-78B5-8559-EC6377D61C5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9" name="Google Shape;139;p3:notes">
            <a:extLst>
              <a:ext uri="{FF2B5EF4-FFF2-40B4-BE49-F238E27FC236}">
                <a16:creationId xmlns:a16="http://schemas.microsoft.com/office/drawing/2014/main" id="{1CBBB894-47AD-828A-82DD-1439B2D32A5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575217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a:extLst>
            <a:ext uri="{FF2B5EF4-FFF2-40B4-BE49-F238E27FC236}">
              <a16:creationId xmlns:a16="http://schemas.microsoft.com/office/drawing/2014/main" id="{2C7B3DD5-D8E0-6F96-9EDD-593A47EAC584}"/>
            </a:ext>
          </a:extLst>
        </p:cNvPr>
        <p:cNvGrpSpPr/>
        <p:nvPr/>
      </p:nvGrpSpPr>
      <p:grpSpPr>
        <a:xfrm>
          <a:off x="0" y="0"/>
          <a:ext cx="0" cy="0"/>
          <a:chOff x="0" y="0"/>
          <a:chExt cx="0" cy="0"/>
        </a:xfrm>
      </p:grpSpPr>
      <p:sp>
        <p:nvSpPr>
          <p:cNvPr id="138" name="Google Shape;138;p3:notes">
            <a:extLst>
              <a:ext uri="{FF2B5EF4-FFF2-40B4-BE49-F238E27FC236}">
                <a16:creationId xmlns:a16="http://schemas.microsoft.com/office/drawing/2014/main" id="{979EF2F0-1C88-8B92-990B-A4C0B97C2592}"/>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9" name="Google Shape;139;p3:notes">
            <a:extLst>
              <a:ext uri="{FF2B5EF4-FFF2-40B4-BE49-F238E27FC236}">
                <a16:creationId xmlns:a16="http://schemas.microsoft.com/office/drawing/2014/main" id="{3A3FCB6F-AB7E-1EF3-1A24-DA83E079EEB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531771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a:extLst>
            <a:ext uri="{FF2B5EF4-FFF2-40B4-BE49-F238E27FC236}">
              <a16:creationId xmlns:a16="http://schemas.microsoft.com/office/drawing/2014/main" id="{62B47A8B-4B97-34B7-F367-50EA3AA8011E}"/>
            </a:ext>
          </a:extLst>
        </p:cNvPr>
        <p:cNvGrpSpPr/>
        <p:nvPr/>
      </p:nvGrpSpPr>
      <p:grpSpPr>
        <a:xfrm>
          <a:off x="0" y="0"/>
          <a:ext cx="0" cy="0"/>
          <a:chOff x="0" y="0"/>
          <a:chExt cx="0" cy="0"/>
        </a:xfrm>
      </p:grpSpPr>
      <p:sp>
        <p:nvSpPr>
          <p:cNvPr id="138" name="Google Shape;138;p3:notes">
            <a:extLst>
              <a:ext uri="{FF2B5EF4-FFF2-40B4-BE49-F238E27FC236}">
                <a16:creationId xmlns:a16="http://schemas.microsoft.com/office/drawing/2014/main" id="{4E67ED7F-5244-3C44-6ADD-0D767CF3328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9" name="Google Shape;139;p3:notes">
            <a:extLst>
              <a:ext uri="{FF2B5EF4-FFF2-40B4-BE49-F238E27FC236}">
                <a16:creationId xmlns:a16="http://schemas.microsoft.com/office/drawing/2014/main" id="{14C1212F-492D-F4A2-0A1B-B52142EEF2C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56064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a:extLst>
            <a:ext uri="{FF2B5EF4-FFF2-40B4-BE49-F238E27FC236}">
              <a16:creationId xmlns:a16="http://schemas.microsoft.com/office/drawing/2014/main" id="{8C6CD83C-22D7-110F-6DE4-DE04D1F67EC0}"/>
            </a:ext>
          </a:extLst>
        </p:cNvPr>
        <p:cNvGrpSpPr/>
        <p:nvPr/>
      </p:nvGrpSpPr>
      <p:grpSpPr>
        <a:xfrm>
          <a:off x="0" y="0"/>
          <a:ext cx="0" cy="0"/>
          <a:chOff x="0" y="0"/>
          <a:chExt cx="0" cy="0"/>
        </a:xfrm>
      </p:grpSpPr>
      <p:sp>
        <p:nvSpPr>
          <p:cNvPr id="102" name="Google Shape;102;g336a626ea0b_0_0:notes">
            <a:extLst>
              <a:ext uri="{FF2B5EF4-FFF2-40B4-BE49-F238E27FC236}">
                <a16:creationId xmlns:a16="http://schemas.microsoft.com/office/drawing/2014/main" id="{007DB25A-080E-0CF3-5BD6-2FD5DA568E0B}"/>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3" name="Google Shape;103;g336a626ea0b_0_0:notes">
            <a:extLst>
              <a:ext uri="{FF2B5EF4-FFF2-40B4-BE49-F238E27FC236}">
                <a16:creationId xmlns:a16="http://schemas.microsoft.com/office/drawing/2014/main" id="{5DF4693B-F219-4C9D-5C5B-048F74E99CB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74682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a:extLst>
            <a:ext uri="{FF2B5EF4-FFF2-40B4-BE49-F238E27FC236}">
              <a16:creationId xmlns:a16="http://schemas.microsoft.com/office/drawing/2014/main" id="{81EAC415-5D1F-4663-08F6-8002BBB304B4}"/>
            </a:ext>
          </a:extLst>
        </p:cNvPr>
        <p:cNvGrpSpPr/>
        <p:nvPr/>
      </p:nvGrpSpPr>
      <p:grpSpPr>
        <a:xfrm>
          <a:off x="0" y="0"/>
          <a:ext cx="0" cy="0"/>
          <a:chOff x="0" y="0"/>
          <a:chExt cx="0" cy="0"/>
        </a:xfrm>
      </p:grpSpPr>
      <p:sp>
        <p:nvSpPr>
          <p:cNvPr id="138" name="Google Shape;138;p3:notes">
            <a:extLst>
              <a:ext uri="{FF2B5EF4-FFF2-40B4-BE49-F238E27FC236}">
                <a16:creationId xmlns:a16="http://schemas.microsoft.com/office/drawing/2014/main" id="{202DBAEB-806B-0C25-8CF6-9825CA3254C2}"/>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39" name="Google Shape;139;p3:notes">
            <a:extLst>
              <a:ext uri="{FF2B5EF4-FFF2-40B4-BE49-F238E27FC236}">
                <a16:creationId xmlns:a16="http://schemas.microsoft.com/office/drawing/2014/main" id="{46EA588D-FC12-C6BC-E5EC-D581A341F2A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856502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a:extLst>
            <a:ext uri="{FF2B5EF4-FFF2-40B4-BE49-F238E27FC236}">
              <a16:creationId xmlns:a16="http://schemas.microsoft.com/office/drawing/2014/main" id="{909CBA5C-165F-2920-88B3-C34922326585}"/>
            </a:ext>
          </a:extLst>
        </p:cNvPr>
        <p:cNvGrpSpPr/>
        <p:nvPr/>
      </p:nvGrpSpPr>
      <p:grpSpPr>
        <a:xfrm>
          <a:off x="0" y="0"/>
          <a:ext cx="0" cy="0"/>
          <a:chOff x="0" y="0"/>
          <a:chExt cx="0" cy="0"/>
        </a:xfrm>
      </p:grpSpPr>
      <p:sp>
        <p:nvSpPr>
          <p:cNvPr id="138" name="Google Shape;138;p3:notes">
            <a:extLst>
              <a:ext uri="{FF2B5EF4-FFF2-40B4-BE49-F238E27FC236}">
                <a16:creationId xmlns:a16="http://schemas.microsoft.com/office/drawing/2014/main" id="{704D7EEB-6D20-6A87-5F09-A3FD4E5BBAEF}"/>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9" name="Google Shape;139;p3:notes">
            <a:extLst>
              <a:ext uri="{FF2B5EF4-FFF2-40B4-BE49-F238E27FC236}">
                <a16:creationId xmlns:a16="http://schemas.microsoft.com/office/drawing/2014/main" id="{A2462957-5AEA-0482-B9DF-51E10696381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185017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a:extLst>
            <a:ext uri="{FF2B5EF4-FFF2-40B4-BE49-F238E27FC236}">
              <a16:creationId xmlns:a16="http://schemas.microsoft.com/office/drawing/2014/main" id="{452B7333-6E1E-C6F3-E411-1599257C2709}"/>
            </a:ext>
          </a:extLst>
        </p:cNvPr>
        <p:cNvGrpSpPr/>
        <p:nvPr/>
      </p:nvGrpSpPr>
      <p:grpSpPr>
        <a:xfrm>
          <a:off x="0" y="0"/>
          <a:ext cx="0" cy="0"/>
          <a:chOff x="0" y="0"/>
          <a:chExt cx="0" cy="0"/>
        </a:xfrm>
      </p:grpSpPr>
      <p:sp>
        <p:nvSpPr>
          <p:cNvPr id="138" name="Google Shape;138;p3:notes">
            <a:extLst>
              <a:ext uri="{FF2B5EF4-FFF2-40B4-BE49-F238E27FC236}">
                <a16:creationId xmlns:a16="http://schemas.microsoft.com/office/drawing/2014/main" id="{F7B0C6F1-D54F-548B-90C9-10320AA343E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9" name="Google Shape;139;p3:notes">
            <a:extLst>
              <a:ext uri="{FF2B5EF4-FFF2-40B4-BE49-F238E27FC236}">
                <a16:creationId xmlns:a16="http://schemas.microsoft.com/office/drawing/2014/main" id="{826E7170-F0D0-34DA-E62F-83501A60DC4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373594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a:extLst>
            <a:ext uri="{FF2B5EF4-FFF2-40B4-BE49-F238E27FC236}">
              <a16:creationId xmlns:a16="http://schemas.microsoft.com/office/drawing/2014/main" id="{E21C2E7B-2A22-9AE7-9D75-68CAD5A30150}"/>
            </a:ext>
          </a:extLst>
        </p:cNvPr>
        <p:cNvGrpSpPr/>
        <p:nvPr/>
      </p:nvGrpSpPr>
      <p:grpSpPr>
        <a:xfrm>
          <a:off x="0" y="0"/>
          <a:ext cx="0" cy="0"/>
          <a:chOff x="0" y="0"/>
          <a:chExt cx="0" cy="0"/>
        </a:xfrm>
      </p:grpSpPr>
      <p:sp>
        <p:nvSpPr>
          <p:cNvPr id="138" name="Google Shape;138;p3:notes">
            <a:extLst>
              <a:ext uri="{FF2B5EF4-FFF2-40B4-BE49-F238E27FC236}">
                <a16:creationId xmlns:a16="http://schemas.microsoft.com/office/drawing/2014/main" id="{359A2880-475F-E957-00C8-BC2297C6252F}"/>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9" name="Google Shape;139;p3:notes">
            <a:extLst>
              <a:ext uri="{FF2B5EF4-FFF2-40B4-BE49-F238E27FC236}">
                <a16:creationId xmlns:a16="http://schemas.microsoft.com/office/drawing/2014/main" id="{D2EC6A1B-61C3-D87E-90D4-D2DCF60829A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991188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a:extLst>
            <a:ext uri="{FF2B5EF4-FFF2-40B4-BE49-F238E27FC236}">
              <a16:creationId xmlns:a16="http://schemas.microsoft.com/office/drawing/2014/main" id="{ABF105D4-086C-F23E-B2EB-9C2AB05CAF11}"/>
            </a:ext>
          </a:extLst>
        </p:cNvPr>
        <p:cNvGrpSpPr/>
        <p:nvPr/>
      </p:nvGrpSpPr>
      <p:grpSpPr>
        <a:xfrm>
          <a:off x="0" y="0"/>
          <a:ext cx="0" cy="0"/>
          <a:chOff x="0" y="0"/>
          <a:chExt cx="0" cy="0"/>
        </a:xfrm>
      </p:grpSpPr>
      <p:sp>
        <p:nvSpPr>
          <p:cNvPr id="138" name="Google Shape;138;p3:notes">
            <a:extLst>
              <a:ext uri="{FF2B5EF4-FFF2-40B4-BE49-F238E27FC236}">
                <a16:creationId xmlns:a16="http://schemas.microsoft.com/office/drawing/2014/main" id="{2610CDAB-7E44-8869-C063-EE5601C529FF}"/>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9" name="Google Shape;139;p3:notes">
            <a:extLst>
              <a:ext uri="{FF2B5EF4-FFF2-40B4-BE49-F238E27FC236}">
                <a16:creationId xmlns:a16="http://schemas.microsoft.com/office/drawing/2014/main" id="{770D0C01-5486-0C44-E1D9-26593AEA71F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946027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a:extLst>
            <a:ext uri="{FF2B5EF4-FFF2-40B4-BE49-F238E27FC236}">
              <a16:creationId xmlns:a16="http://schemas.microsoft.com/office/drawing/2014/main" id="{D57D9FDD-3641-49C7-C47E-CE8939E66155}"/>
            </a:ext>
          </a:extLst>
        </p:cNvPr>
        <p:cNvGrpSpPr/>
        <p:nvPr/>
      </p:nvGrpSpPr>
      <p:grpSpPr>
        <a:xfrm>
          <a:off x="0" y="0"/>
          <a:ext cx="0" cy="0"/>
          <a:chOff x="0" y="0"/>
          <a:chExt cx="0" cy="0"/>
        </a:xfrm>
      </p:grpSpPr>
      <p:sp>
        <p:nvSpPr>
          <p:cNvPr id="138" name="Google Shape;138;p3:notes">
            <a:extLst>
              <a:ext uri="{FF2B5EF4-FFF2-40B4-BE49-F238E27FC236}">
                <a16:creationId xmlns:a16="http://schemas.microsoft.com/office/drawing/2014/main" id="{AD1179B1-D078-7F28-96CC-16407A1F3BD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First quadrant of an X-Y graph. The x-axis represents diversification and the y-axis represents financial performance. The graph features a purple parabolic curve that opens downwards. From left to right, the curve is labeled (1) single business (low diversification and low financial performance), (2) dominant business (slightly higher diversification and high financial performance), (3) related diversification (moderate diversification and high financial performance), and (4) unrelated diversification (high diversification and low financial performance).</a:t>
            </a:r>
            <a:endParaRPr dirty="0"/>
          </a:p>
        </p:txBody>
      </p:sp>
      <p:sp>
        <p:nvSpPr>
          <p:cNvPr id="139" name="Google Shape;139;p3:notes">
            <a:extLst>
              <a:ext uri="{FF2B5EF4-FFF2-40B4-BE49-F238E27FC236}">
                <a16:creationId xmlns:a16="http://schemas.microsoft.com/office/drawing/2014/main" id="{B77759C3-961F-8286-68B0-5D86E828E40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806552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a:extLst>
            <a:ext uri="{FF2B5EF4-FFF2-40B4-BE49-F238E27FC236}">
              <a16:creationId xmlns:a16="http://schemas.microsoft.com/office/drawing/2014/main" id="{9E3349D2-2CF8-64C3-E5E1-902BF33E2ADA}"/>
            </a:ext>
          </a:extLst>
        </p:cNvPr>
        <p:cNvGrpSpPr/>
        <p:nvPr/>
      </p:nvGrpSpPr>
      <p:grpSpPr>
        <a:xfrm>
          <a:off x="0" y="0"/>
          <a:ext cx="0" cy="0"/>
          <a:chOff x="0" y="0"/>
          <a:chExt cx="0" cy="0"/>
        </a:xfrm>
      </p:grpSpPr>
      <p:sp>
        <p:nvSpPr>
          <p:cNvPr id="146" name="Google Shape;146;g3363c9e74aa_0_8:notes">
            <a:extLst>
              <a:ext uri="{FF2B5EF4-FFF2-40B4-BE49-F238E27FC236}">
                <a16:creationId xmlns:a16="http://schemas.microsoft.com/office/drawing/2014/main" id="{E9185CC1-443F-FC90-B203-3F906B23F2A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Diversification is a corporate strategy where a company expands into new products, markets, and industries to spread risk and grow as firms can be single business and dominant business firms, focusing most revenue on one area like Crocs with shoes or Harley-Davidson with motorcycles. Related diversification involves expanding into new but similar industries to create synergy, such as Disney combining films, theme parks, and streaming as unrelated diversification is when firms enter completely different industries, such as Amazon moving from books into cloud computing and groceries. Overall, diversification helps reduce risk, leverage shared resources, enter new markets, and build organizational resilience.</a:t>
            </a:r>
            <a:endParaRPr>
              <a:latin typeface="Playfair Display"/>
              <a:ea typeface="Playfair Display"/>
              <a:cs typeface="Playfair Display"/>
              <a:sym typeface="Playfair Display"/>
            </a:endParaRPr>
          </a:p>
        </p:txBody>
      </p:sp>
      <p:sp>
        <p:nvSpPr>
          <p:cNvPr id="147" name="Google Shape;147;g3363c9e74aa_0_8:notes">
            <a:extLst>
              <a:ext uri="{FF2B5EF4-FFF2-40B4-BE49-F238E27FC236}">
                <a16:creationId xmlns:a16="http://schemas.microsoft.com/office/drawing/2014/main" id="{DDC7ECE0-A032-5FC9-EA80-4F5DD19717B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152229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a:extLst>
            <a:ext uri="{FF2B5EF4-FFF2-40B4-BE49-F238E27FC236}">
              <a16:creationId xmlns:a16="http://schemas.microsoft.com/office/drawing/2014/main" id="{260ED5C1-5747-5112-9A58-A6867125DDEA}"/>
            </a:ext>
          </a:extLst>
        </p:cNvPr>
        <p:cNvGrpSpPr/>
        <p:nvPr/>
      </p:nvGrpSpPr>
      <p:grpSpPr>
        <a:xfrm>
          <a:off x="0" y="0"/>
          <a:ext cx="0" cy="0"/>
          <a:chOff x="0" y="0"/>
          <a:chExt cx="0" cy="0"/>
        </a:xfrm>
      </p:grpSpPr>
      <p:sp>
        <p:nvSpPr>
          <p:cNvPr id="170" name="Google Shape;170;g33d10d4e87c_0_53:notes">
            <a:extLst>
              <a:ext uri="{FF2B5EF4-FFF2-40B4-BE49-F238E27FC236}">
                <a16:creationId xmlns:a16="http://schemas.microsoft.com/office/drawing/2014/main" id="{3ACEC9B8-58D1-263C-171C-80609C365DF2}"/>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Companies may diversify by using internal development to make their own products or design new services. They also may enter into contracts with other companies to achieve diversification. This includes non-equity and equity alliances. Firms can diversify by creating a new company through a joint venture. Finally, companies may acquire additional companies as a means of diversification through mergers and acquisitions.</a:t>
            </a:r>
            <a:endParaRPr dirty="0">
              <a:latin typeface="Playfair Display"/>
              <a:ea typeface="Playfair Display"/>
              <a:cs typeface="Playfair Display"/>
              <a:sym typeface="Playfair Display"/>
            </a:endParaRPr>
          </a:p>
        </p:txBody>
      </p:sp>
      <p:sp>
        <p:nvSpPr>
          <p:cNvPr id="171" name="Google Shape;171;g33d10d4e87c_0_53:notes">
            <a:extLst>
              <a:ext uri="{FF2B5EF4-FFF2-40B4-BE49-F238E27FC236}">
                <a16:creationId xmlns:a16="http://schemas.microsoft.com/office/drawing/2014/main" id="{0CE04EE8-6F66-6493-5636-04150784088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9359603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a:extLst>
            <a:ext uri="{FF2B5EF4-FFF2-40B4-BE49-F238E27FC236}">
              <a16:creationId xmlns:a16="http://schemas.microsoft.com/office/drawing/2014/main" id="{8E1A638F-2416-5131-9D2C-CE0718F9B2FD}"/>
            </a:ext>
          </a:extLst>
        </p:cNvPr>
        <p:cNvGrpSpPr/>
        <p:nvPr/>
      </p:nvGrpSpPr>
      <p:grpSpPr>
        <a:xfrm>
          <a:off x="0" y="0"/>
          <a:ext cx="0" cy="0"/>
          <a:chOff x="0" y="0"/>
          <a:chExt cx="0" cy="0"/>
        </a:xfrm>
      </p:grpSpPr>
      <p:sp>
        <p:nvSpPr>
          <p:cNvPr id="201" name="Google Shape;201;g3363c9e74aa_0_39:notes">
            <a:extLst>
              <a:ext uri="{FF2B5EF4-FFF2-40B4-BE49-F238E27FC236}">
                <a16:creationId xmlns:a16="http://schemas.microsoft.com/office/drawing/2014/main" id="{C3313A6F-00B9-D2D3-DB33-0BDB01A0C5DC}"/>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2" name="Google Shape;202;g3363c9e74aa_0_39:notes">
            <a:extLst>
              <a:ext uri="{FF2B5EF4-FFF2-40B4-BE49-F238E27FC236}">
                <a16:creationId xmlns:a16="http://schemas.microsoft.com/office/drawing/2014/main" id="{21D76903-BA6D-6A15-C79B-15B108717DF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6567528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a:extLst>
            <a:ext uri="{FF2B5EF4-FFF2-40B4-BE49-F238E27FC236}">
              <a16:creationId xmlns:a16="http://schemas.microsoft.com/office/drawing/2014/main" id="{C3D5EF8A-24A3-A3CD-4D22-A6F9D7807A44}"/>
            </a:ext>
          </a:extLst>
        </p:cNvPr>
        <p:cNvGrpSpPr/>
        <p:nvPr/>
      </p:nvGrpSpPr>
      <p:grpSpPr>
        <a:xfrm>
          <a:off x="0" y="0"/>
          <a:ext cx="0" cy="0"/>
          <a:chOff x="0" y="0"/>
          <a:chExt cx="0" cy="0"/>
        </a:xfrm>
      </p:grpSpPr>
      <p:sp>
        <p:nvSpPr>
          <p:cNvPr id="201" name="Google Shape;201;g3363c9e74aa_0_39:notes">
            <a:extLst>
              <a:ext uri="{FF2B5EF4-FFF2-40B4-BE49-F238E27FC236}">
                <a16:creationId xmlns:a16="http://schemas.microsoft.com/office/drawing/2014/main" id="{D1034588-E8CC-E734-33A2-437285D4F2EB}"/>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2" name="Google Shape;202;g3363c9e74aa_0_39:notes">
            <a:extLst>
              <a:ext uri="{FF2B5EF4-FFF2-40B4-BE49-F238E27FC236}">
                <a16:creationId xmlns:a16="http://schemas.microsoft.com/office/drawing/2014/main" id="{52100332-B1B6-4FA9-373A-11887C6D825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659689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82D7A7CF-1827-82C2-BF01-37BBB98C9E8C}"/>
            </a:ext>
          </a:extLst>
        </p:cNvPr>
        <p:cNvGrpSpPr/>
        <p:nvPr/>
      </p:nvGrpSpPr>
      <p:grpSpPr>
        <a:xfrm>
          <a:off x="0" y="0"/>
          <a:ext cx="0" cy="0"/>
          <a:chOff x="0" y="0"/>
          <a:chExt cx="0" cy="0"/>
        </a:xfrm>
      </p:grpSpPr>
      <p:sp>
        <p:nvSpPr>
          <p:cNvPr id="110" name="Google Shape;110;g336a626ea0b_0_8:notes">
            <a:extLst>
              <a:ext uri="{FF2B5EF4-FFF2-40B4-BE49-F238E27FC236}">
                <a16:creationId xmlns:a16="http://schemas.microsoft.com/office/drawing/2014/main" id="{7D699233-1E34-C237-CB24-D9D448E5582B}"/>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g336a626ea0b_0_8:notes">
            <a:extLst>
              <a:ext uri="{FF2B5EF4-FFF2-40B4-BE49-F238E27FC236}">
                <a16:creationId xmlns:a16="http://schemas.microsoft.com/office/drawing/2014/main" id="{F73E2D72-B992-0C8A-E16A-69E582CFFD6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9774388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a:extLst>
            <a:ext uri="{FF2B5EF4-FFF2-40B4-BE49-F238E27FC236}">
              <a16:creationId xmlns:a16="http://schemas.microsoft.com/office/drawing/2014/main" id="{7BE9273B-26E5-3536-4D2C-96A11433D895}"/>
            </a:ext>
          </a:extLst>
        </p:cNvPr>
        <p:cNvGrpSpPr/>
        <p:nvPr/>
      </p:nvGrpSpPr>
      <p:grpSpPr>
        <a:xfrm>
          <a:off x="0" y="0"/>
          <a:ext cx="0" cy="0"/>
          <a:chOff x="0" y="0"/>
          <a:chExt cx="0" cy="0"/>
        </a:xfrm>
      </p:grpSpPr>
      <p:sp>
        <p:nvSpPr>
          <p:cNvPr id="158" name="Google Shape;158;g33d10d4e87c_0_27:notes">
            <a:extLst>
              <a:ext uri="{FF2B5EF4-FFF2-40B4-BE49-F238E27FC236}">
                <a16:creationId xmlns:a16="http://schemas.microsoft.com/office/drawing/2014/main" id="{449565F6-DF95-CAC6-AF80-D83F061AD2CA}"/>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Uses own resources, R&amp;D, and capabilities to innovate</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Benefits: full control, builds core strengths, unique products, lower risk early on</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Challenges: slower than buying capabilities, high investment in R&amp;D/time</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Success needs strong internal innovation capacity</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Examples: Apple (chips in-house), Microsoft (Teams, Azure), &amp; Tesla (batteries, AI)</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dirty="0">
              <a:latin typeface="Playfair Display"/>
              <a:ea typeface="Playfair Display"/>
              <a:cs typeface="Playfair Display"/>
              <a:sym typeface="Playfair Display"/>
            </a:endParaRPr>
          </a:p>
        </p:txBody>
      </p:sp>
      <p:sp>
        <p:nvSpPr>
          <p:cNvPr id="159" name="Google Shape;159;g33d10d4e87c_0_27:notes">
            <a:extLst>
              <a:ext uri="{FF2B5EF4-FFF2-40B4-BE49-F238E27FC236}">
                <a16:creationId xmlns:a16="http://schemas.microsoft.com/office/drawing/2014/main" id="{018BDAB0-5B04-D7A9-BB43-D9DF48F5EBF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965691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a:extLst>
            <a:ext uri="{FF2B5EF4-FFF2-40B4-BE49-F238E27FC236}">
              <a16:creationId xmlns:a16="http://schemas.microsoft.com/office/drawing/2014/main" id="{C7D8FC94-FAC7-3B63-5566-D45086C200AB}"/>
            </a:ext>
          </a:extLst>
        </p:cNvPr>
        <p:cNvGrpSpPr/>
        <p:nvPr/>
      </p:nvGrpSpPr>
      <p:grpSpPr>
        <a:xfrm>
          <a:off x="0" y="0"/>
          <a:ext cx="0" cy="0"/>
          <a:chOff x="0" y="0"/>
          <a:chExt cx="0" cy="0"/>
        </a:xfrm>
      </p:grpSpPr>
      <p:sp>
        <p:nvSpPr>
          <p:cNvPr id="183" name="Google Shape;183;g3363c9e74aa_0_23:notes">
            <a:extLst>
              <a:ext uri="{FF2B5EF4-FFF2-40B4-BE49-F238E27FC236}">
                <a16:creationId xmlns:a16="http://schemas.microsoft.com/office/drawing/2014/main" id="{0DEFEA48-FB80-21B1-DB7D-90B8FF418E91}"/>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4" name="Google Shape;184;g3363c9e74aa_0_23:notes">
            <a:extLst>
              <a:ext uri="{FF2B5EF4-FFF2-40B4-BE49-F238E27FC236}">
                <a16:creationId xmlns:a16="http://schemas.microsoft.com/office/drawing/2014/main" id="{85C4AECF-1B64-52EF-3FB7-D65C79218C8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8746516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a:extLst>
            <a:ext uri="{FF2B5EF4-FFF2-40B4-BE49-F238E27FC236}">
              <a16:creationId xmlns:a16="http://schemas.microsoft.com/office/drawing/2014/main" id="{F1C69F08-7E15-8FFD-125D-484FE60EAD13}"/>
            </a:ext>
          </a:extLst>
        </p:cNvPr>
        <p:cNvGrpSpPr/>
        <p:nvPr/>
      </p:nvGrpSpPr>
      <p:grpSpPr>
        <a:xfrm>
          <a:off x="0" y="0"/>
          <a:ext cx="0" cy="0"/>
          <a:chOff x="0" y="0"/>
          <a:chExt cx="0" cy="0"/>
        </a:xfrm>
      </p:grpSpPr>
      <p:sp>
        <p:nvSpPr>
          <p:cNvPr id="183" name="Google Shape;183;g3363c9e74aa_0_23:notes">
            <a:extLst>
              <a:ext uri="{FF2B5EF4-FFF2-40B4-BE49-F238E27FC236}">
                <a16:creationId xmlns:a16="http://schemas.microsoft.com/office/drawing/2014/main" id="{735D9A73-44A5-D637-A79B-C28ED0406279}"/>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84" name="Google Shape;184;g3363c9e74aa_0_23:notes">
            <a:extLst>
              <a:ext uri="{FF2B5EF4-FFF2-40B4-BE49-F238E27FC236}">
                <a16:creationId xmlns:a16="http://schemas.microsoft.com/office/drawing/2014/main" id="{C2A239FD-CA66-76B0-0AB9-8379A2B9781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094930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a:extLst>
            <a:ext uri="{FF2B5EF4-FFF2-40B4-BE49-F238E27FC236}">
              <a16:creationId xmlns:a16="http://schemas.microsoft.com/office/drawing/2014/main" id="{AB0E2E8D-F34E-1EC5-BDD1-D115B89275EC}"/>
            </a:ext>
          </a:extLst>
        </p:cNvPr>
        <p:cNvGrpSpPr/>
        <p:nvPr/>
      </p:nvGrpSpPr>
      <p:grpSpPr>
        <a:xfrm>
          <a:off x="0" y="0"/>
          <a:ext cx="0" cy="0"/>
          <a:chOff x="0" y="0"/>
          <a:chExt cx="0" cy="0"/>
        </a:xfrm>
      </p:grpSpPr>
      <p:sp>
        <p:nvSpPr>
          <p:cNvPr id="191" name="Google Shape;191;g3363c9e74aa_0_32:notes">
            <a:extLst>
              <a:ext uri="{FF2B5EF4-FFF2-40B4-BE49-F238E27FC236}">
                <a16:creationId xmlns:a16="http://schemas.microsoft.com/office/drawing/2014/main" id="{2F903DC4-4D2E-9D29-569C-1B4B9A0427E8}"/>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Playfair Display"/>
              <a:ea typeface="Playfair Display"/>
              <a:cs typeface="Playfair Display"/>
              <a:sym typeface="Playfair Display"/>
            </a:endParaRPr>
          </a:p>
        </p:txBody>
      </p:sp>
      <p:sp>
        <p:nvSpPr>
          <p:cNvPr id="192" name="Google Shape;192;g3363c9e74aa_0_32:notes">
            <a:extLst>
              <a:ext uri="{FF2B5EF4-FFF2-40B4-BE49-F238E27FC236}">
                <a16:creationId xmlns:a16="http://schemas.microsoft.com/office/drawing/2014/main" id="{DB703776-8C37-0797-271E-28C3EC6A41F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6198722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a:extLst>
            <a:ext uri="{FF2B5EF4-FFF2-40B4-BE49-F238E27FC236}">
              <a16:creationId xmlns:a16="http://schemas.microsoft.com/office/drawing/2014/main" id="{C10A0CCB-F466-40A7-D4FF-055BA44D7FDA}"/>
            </a:ext>
          </a:extLst>
        </p:cNvPr>
        <p:cNvGrpSpPr/>
        <p:nvPr/>
      </p:nvGrpSpPr>
      <p:grpSpPr>
        <a:xfrm>
          <a:off x="0" y="0"/>
          <a:ext cx="0" cy="0"/>
          <a:chOff x="0" y="0"/>
          <a:chExt cx="0" cy="0"/>
        </a:xfrm>
      </p:grpSpPr>
      <p:sp>
        <p:nvSpPr>
          <p:cNvPr id="201" name="Google Shape;201;g3363c9e74aa_0_39:notes">
            <a:extLst>
              <a:ext uri="{FF2B5EF4-FFF2-40B4-BE49-F238E27FC236}">
                <a16:creationId xmlns:a16="http://schemas.microsoft.com/office/drawing/2014/main" id="{3D1EDA82-A10F-3F06-5AB9-487D7DBA061C}"/>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2" name="Google Shape;202;g3363c9e74aa_0_39:notes">
            <a:extLst>
              <a:ext uri="{FF2B5EF4-FFF2-40B4-BE49-F238E27FC236}">
                <a16:creationId xmlns:a16="http://schemas.microsoft.com/office/drawing/2014/main" id="{50599646-18AD-AFB5-708A-7FB0D5EF63C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4824462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a:extLst>
            <a:ext uri="{FF2B5EF4-FFF2-40B4-BE49-F238E27FC236}">
              <a16:creationId xmlns:a16="http://schemas.microsoft.com/office/drawing/2014/main" id="{708B4722-EA44-3C14-DA06-24C28EC70200}"/>
            </a:ext>
          </a:extLst>
        </p:cNvPr>
        <p:cNvGrpSpPr/>
        <p:nvPr/>
      </p:nvGrpSpPr>
      <p:grpSpPr>
        <a:xfrm>
          <a:off x="0" y="0"/>
          <a:ext cx="0" cy="0"/>
          <a:chOff x="0" y="0"/>
          <a:chExt cx="0" cy="0"/>
        </a:xfrm>
      </p:grpSpPr>
      <p:sp>
        <p:nvSpPr>
          <p:cNvPr id="209" name="Google Shape;209;g35bf146d044_0_0:notes">
            <a:extLst>
              <a:ext uri="{FF2B5EF4-FFF2-40B4-BE49-F238E27FC236}">
                <a16:creationId xmlns:a16="http://schemas.microsoft.com/office/drawing/2014/main" id="{C86D07D6-C7CC-770E-AFA5-067D628E00F1}"/>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0" name="Google Shape;210;g35bf146d044_0_0:notes">
            <a:extLst>
              <a:ext uri="{FF2B5EF4-FFF2-40B4-BE49-F238E27FC236}">
                <a16:creationId xmlns:a16="http://schemas.microsoft.com/office/drawing/2014/main" id="{A8A7FAAC-BDC4-29D2-9CBB-DAE95092593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7863025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a:extLst>
            <a:ext uri="{FF2B5EF4-FFF2-40B4-BE49-F238E27FC236}">
              <a16:creationId xmlns:a16="http://schemas.microsoft.com/office/drawing/2014/main" id="{7EE04990-EEFE-1730-E508-ED129A3BAA7A}"/>
            </a:ext>
          </a:extLst>
        </p:cNvPr>
        <p:cNvGrpSpPr/>
        <p:nvPr/>
      </p:nvGrpSpPr>
      <p:grpSpPr>
        <a:xfrm>
          <a:off x="0" y="0"/>
          <a:ext cx="0" cy="0"/>
          <a:chOff x="0" y="0"/>
          <a:chExt cx="0" cy="0"/>
        </a:xfrm>
      </p:grpSpPr>
      <p:sp>
        <p:nvSpPr>
          <p:cNvPr id="126" name="Google Shape;126;g35bf146d044_0_76:notes">
            <a:extLst>
              <a:ext uri="{FF2B5EF4-FFF2-40B4-BE49-F238E27FC236}">
                <a16:creationId xmlns:a16="http://schemas.microsoft.com/office/drawing/2014/main" id="{F1B96630-56E3-1236-2FCE-4BC0267AF66A}"/>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This slide breaks down corporate-level strategy, which is the highest level of strategy in a firm.</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It’s created by top executives and boards to set the overall direction of the company.</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It answers ‘Where should we compete?’ aka choosing industries, markets, and regions to enter.</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It defines the scope of the business such as which products, markets, or geographies the firm operates in.</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Key decisions include diversification, mergers &amp; acquisitions, and vertical integration to expand, buy firms, or control more of the value chain.</a:t>
            </a:r>
            <a:endParaRPr dirty="0">
              <a:latin typeface="Playfair Display"/>
              <a:ea typeface="Playfair Display"/>
              <a:cs typeface="Playfair Display"/>
              <a:sym typeface="Playfair Display"/>
            </a:endParaRPr>
          </a:p>
        </p:txBody>
      </p:sp>
      <p:sp>
        <p:nvSpPr>
          <p:cNvPr id="127" name="Google Shape;127;g35bf146d044_0_76:notes">
            <a:extLst>
              <a:ext uri="{FF2B5EF4-FFF2-40B4-BE49-F238E27FC236}">
                <a16:creationId xmlns:a16="http://schemas.microsoft.com/office/drawing/2014/main" id="{BACF718B-6D70-C144-0625-6E0395D1550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8214738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a:extLst>
            <a:ext uri="{FF2B5EF4-FFF2-40B4-BE49-F238E27FC236}">
              <a16:creationId xmlns:a16="http://schemas.microsoft.com/office/drawing/2014/main" id="{7F544504-7E32-C1BE-3011-D1194BD75EF6}"/>
            </a:ext>
          </a:extLst>
        </p:cNvPr>
        <p:cNvGrpSpPr/>
        <p:nvPr/>
      </p:nvGrpSpPr>
      <p:grpSpPr>
        <a:xfrm>
          <a:off x="0" y="0"/>
          <a:ext cx="0" cy="0"/>
          <a:chOff x="0" y="0"/>
          <a:chExt cx="0" cy="0"/>
        </a:xfrm>
      </p:grpSpPr>
      <p:sp>
        <p:nvSpPr>
          <p:cNvPr id="118" name="Google Shape;118;p4:notes">
            <a:extLst>
              <a:ext uri="{FF2B5EF4-FFF2-40B4-BE49-F238E27FC236}">
                <a16:creationId xmlns:a16="http://schemas.microsoft.com/office/drawing/2014/main" id="{7FDD1549-CB11-7288-A094-B1F8E2D5038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9" name="Google Shape;119;p4:notes">
            <a:extLst>
              <a:ext uri="{FF2B5EF4-FFF2-40B4-BE49-F238E27FC236}">
                <a16:creationId xmlns:a16="http://schemas.microsoft.com/office/drawing/2014/main" id="{16944988-C8A1-21A2-CBED-F7562079A17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2223770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a:extLst>
            <a:ext uri="{FF2B5EF4-FFF2-40B4-BE49-F238E27FC236}">
              <a16:creationId xmlns:a16="http://schemas.microsoft.com/office/drawing/2014/main" id="{530A324E-7BB9-FA4F-4D9A-C50ED761F7EA}"/>
            </a:ext>
          </a:extLst>
        </p:cNvPr>
        <p:cNvGrpSpPr/>
        <p:nvPr/>
      </p:nvGrpSpPr>
      <p:grpSpPr>
        <a:xfrm>
          <a:off x="0" y="0"/>
          <a:ext cx="0" cy="0"/>
          <a:chOff x="0" y="0"/>
          <a:chExt cx="0" cy="0"/>
        </a:xfrm>
      </p:grpSpPr>
      <p:sp>
        <p:nvSpPr>
          <p:cNvPr id="275" name="Google Shape;275;g35bf146d044_0_21:notes">
            <a:extLst>
              <a:ext uri="{FF2B5EF4-FFF2-40B4-BE49-F238E27FC236}">
                <a16:creationId xmlns:a16="http://schemas.microsoft.com/office/drawing/2014/main" id="{C07F1DFE-C1DB-1E43-0863-4B017C15D62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6" name="Google Shape;276;g35bf146d044_0_21:notes">
            <a:extLst>
              <a:ext uri="{FF2B5EF4-FFF2-40B4-BE49-F238E27FC236}">
                <a16:creationId xmlns:a16="http://schemas.microsoft.com/office/drawing/2014/main" id="{0FB855B3-1E3A-EEF2-CF12-4ABA200C681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1800835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a:extLst>
            <a:ext uri="{FF2B5EF4-FFF2-40B4-BE49-F238E27FC236}">
              <a16:creationId xmlns:a16="http://schemas.microsoft.com/office/drawing/2014/main" id="{D6B4676E-C4EC-817F-8CB7-56363F2C2E96}"/>
            </a:ext>
          </a:extLst>
        </p:cNvPr>
        <p:cNvGrpSpPr/>
        <p:nvPr/>
      </p:nvGrpSpPr>
      <p:grpSpPr>
        <a:xfrm>
          <a:off x="0" y="0"/>
          <a:ext cx="0" cy="0"/>
          <a:chOff x="0" y="0"/>
          <a:chExt cx="0" cy="0"/>
        </a:xfrm>
      </p:grpSpPr>
      <p:sp>
        <p:nvSpPr>
          <p:cNvPr id="275" name="Google Shape;275;g35bf146d044_0_21:notes">
            <a:extLst>
              <a:ext uri="{FF2B5EF4-FFF2-40B4-BE49-F238E27FC236}">
                <a16:creationId xmlns:a16="http://schemas.microsoft.com/office/drawing/2014/main" id="{B87E6EB1-8A0D-153A-296B-C6E5C3CF8D5E}"/>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76" name="Google Shape;276;g35bf146d044_0_21:notes">
            <a:extLst>
              <a:ext uri="{FF2B5EF4-FFF2-40B4-BE49-F238E27FC236}">
                <a16:creationId xmlns:a16="http://schemas.microsoft.com/office/drawing/2014/main" id="{A4ADF749-9A67-1A75-D40C-B51901041C2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89393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F7542AB6-FA23-8C47-C355-E6184E03C7EA}"/>
            </a:ext>
          </a:extLst>
        </p:cNvPr>
        <p:cNvGrpSpPr/>
        <p:nvPr/>
      </p:nvGrpSpPr>
      <p:grpSpPr>
        <a:xfrm>
          <a:off x="0" y="0"/>
          <a:ext cx="0" cy="0"/>
          <a:chOff x="0" y="0"/>
          <a:chExt cx="0" cy="0"/>
        </a:xfrm>
      </p:grpSpPr>
      <p:sp>
        <p:nvSpPr>
          <p:cNvPr id="110" name="Google Shape;110;g336a626ea0b_0_8:notes">
            <a:extLst>
              <a:ext uri="{FF2B5EF4-FFF2-40B4-BE49-F238E27FC236}">
                <a16:creationId xmlns:a16="http://schemas.microsoft.com/office/drawing/2014/main" id="{94D39E86-099F-A7AC-D8C6-E12399FFB894}"/>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1" name="Google Shape;111;g336a626ea0b_0_8:notes">
            <a:extLst>
              <a:ext uri="{FF2B5EF4-FFF2-40B4-BE49-F238E27FC236}">
                <a16:creationId xmlns:a16="http://schemas.microsoft.com/office/drawing/2014/main" id="{8D5D0765-BF08-A4AC-D7D3-FEEFEAB2930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9068059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a:extLst>
            <a:ext uri="{FF2B5EF4-FFF2-40B4-BE49-F238E27FC236}">
              <a16:creationId xmlns:a16="http://schemas.microsoft.com/office/drawing/2014/main" id="{DCF3D0CD-6F32-86AE-D1B7-1B0FF43323CC}"/>
            </a:ext>
          </a:extLst>
        </p:cNvPr>
        <p:cNvGrpSpPr/>
        <p:nvPr/>
      </p:nvGrpSpPr>
      <p:grpSpPr>
        <a:xfrm>
          <a:off x="0" y="0"/>
          <a:ext cx="0" cy="0"/>
          <a:chOff x="0" y="0"/>
          <a:chExt cx="0" cy="0"/>
        </a:xfrm>
      </p:grpSpPr>
      <p:sp>
        <p:nvSpPr>
          <p:cNvPr id="275" name="Google Shape;275;g35bf146d044_0_21:notes">
            <a:extLst>
              <a:ext uri="{FF2B5EF4-FFF2-40B4-BE49-F238E27FC236}">
                <a16:creationId xmlns:a16="http://schemas.microsoft.com/office/drawing/2014/main" id="{C862BCE9-1E6A-A291-0945-863725752E0F}"/>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76" name="Google Shape;276;g35bf146d044_0_21:notes">
            <a:extLst>
              <a:ext uri="{FF2B5EF4-FFF2-40B4-BE49-F238E27FC236}">
                <a16:creationId xmlns:a16="http://schemas.microsoft.com/office/drawing/2014/main" id="{0B02C41B-C959-AE93-9A08-051D973FC78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029103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a:extLst>
            <a:ext uri="{FF2B5EF4-FFF2-40B4-BE49-F238E27FC236}">
              <a16:creationId xmlns:a16="http://schemas.microsoft.com/office/drawing/2014/main" id="{BDB11C7E-14C1-58CC-AF27-332C700F7517}"/>
            </a:ext>
          </a:extLst>
        </p:cNvPr>
        <p:cNvGrpSpPr/>
        <p:nvPr/>
      </p:nvGrpSpPr>
      <p:grpSpPr>
        <a:xfrm>
          <a:off x="0" y="0"/>
          <a:ext cx="0" cy="0"/>
          <a:chOff x="0" y="0"/>
          <a:chExt cx="0" cy="0"/>
        </a:xfrm>
      </p:grpSpPr>
      <p:sp>
        <p:nvSpPr>
          <p:cNvPr id="275" name="Google Shape;275;g35bf146d044_0_21:notes">
            <a:extLst>
              <a:ext uri="{FF2B5EF4-FFF2-40B4-BE49-F238E27FC236}">
                <a16:creationId xmlns:a16="http://schemas.microsoft.com/office/drawing/2014/main" id="{9DF53A0A-2DD6-1460-3F9A-8A74D609804A}"/>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6" name="Google Shape;276;g35bf146d044_0_21:notes">
            <a:extLst>
              <a:ext uri="{FF2B5EF4-FFF2-40B4-BE49-F238E27FC236}">
                <a16:creationId xmlns:a16="http://schemas.microsoft.com/office/drawing/2014/main" id="{2EFA1471-1BCC-7286-4191-FB80306FB6E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051664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a:extLst>
            <a:ext uri="{FF2B5EF4-FFF2-40B4-BE49-F238E27FC236}">
              <a16:creationId xmlns:a16="http://schemas.microsoft.com/office/drawing/2014/main" id="{94AD1463-F5F7-46AB-8165-53DAB5E464D6}"/>
            </a:ext>
          </a:extLst>
        </p:cNvPr>
        <p:cNvGrpSpPr/>
        <p:nvPr/>
      </p:nvGrpSpPr>
      <p:grpSpPr>
        <a:xfrm>
          <a:off x="0" y="0"/>
          <a:ext cx="0" cy="0"/>
          <a:chOff x="0" y="0"/>
          <a:chExt cx="0" cy="0"/>
        </a:xfrm>
      </p:grpSpPr>
      <p:sp>
        <p:nvSpPr>
          <p:cNvPr id="275" name="Google Shape;275;g35bf146d044_0_21:notes">
            <a:extLst>
              <a:ext uri="{FF2B5EF4-FFF2-40B4-BE49-F238E27FC236}">
                <a16:creationId xmlns:a16="http://schemas.microsoft.com/office/drawing/2014/main" id="{099490C0-8472-D185-C032-B857AED5DF1A}"/>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6" name="Google Shape;276;g35bf146d044_0_21:notes">
            <a:extLst>
              <a:ext uri="{FF2B5EF4-FFF2-40B4-BE49-F238E27FC236}">
                <a16:creationId xmlns:a16="http://schemas.microsoft.com/office/drawing/2014/main" id="{C6B532FA-0D34-6654-3A93-27BEC45DBBF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8160078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a:extLst>
            <a:ext uri="{FF2B5EF4-FFF2-40B4-BE49-F238E27FC236}">
              <a16:creationId xmlns:a16="http://schemas.microsoft.com/office/drawing/2014/main" id="{78763811-3A89-12BC-D4AB-300CA79FCF5F}"/>
            </a:ext>
          </a:extLst>
        </p:cNvPr>
        <p:cNvGrpSpPr/>
        <p:nvPr/>
      </p:nvGrpSpPr>
      <p:grpSpPr>
        <a:xfrm>
          <a:off x="0" y="0"/>
          <a:ext cx="0" cy="0"/>
          <a:chOff x="0" y="0"/>
          <a:chExt cx="0" cy="0"/>
        </a:xfrm>
      </p:grpSpPr>
      <p:sp>
        <p:nvSpPr>
          <p:cNvPr id="217" name="Google Shape;217;g35bf146d044_0_7:notes">
            <a:extLst>
              <a:ext uri="{FF2B5EF4-FFF2-40B4-BE49-F238E27FC236}">
                <a16:creationId xmlns:a16="http://schemas.microsoft.com/office/drawing/2014/main" id="{578E98CB-61C5-D9D7-FF41-C2DDA66A7E45}"/>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This slide breaks down the difference between vertical and horizontal integration, which are two ways firms grow strategically.</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Vertical integration is when a company expands upstream or downstream in its supply chain such as Amazon buying Whole Foods to control grocery distribution channels and data on customer purchases. It gives the firm more control over its inputs or distribution, cuts costs, reduces reliance on external suppliers, and can improve efficiency.</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Horizontal integration, on the other hand, is when a firm expands within the same industry stage by buying competitors just like Marriott acquiring Starwood Hotels. This increases market share, reduces competition, and gives the firm access to more customers and locations in one move.</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Both are about gaining more control, but vertical goes up or down the chain, and horizontal is about building dominance at the same level.</a:t>
            </a:r>
            <a:endParaRPr>
              <a:latin typeface="Playfair Display"/>
              <a:ea typeface="Playfair Display"/>
              <a:cs typeface="Playfair Display"/>
              <a:sym typeface="Playfair Display"/>
            </a:endParaRPr>
          </a:p>
        </p:txBody>
      </p:sp>
      <p:sp>
        <p:nvSpPr>
          <p:cNvPr id="218" name="Google Shape;218;g35bf146d044_0_7:notes">
            <a:extLst>
              <a:ext uri="{FF2B5EF4-FFF2-40B4-BE49-F238E27FC236}">
                <a16:creationId xmlns:a16="http://schemas.microsoft.com/office/drawing/2014/main" id="{9CA6F6E4-E7F8-998C-8444-630B7867CE3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2767298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a:extLst>
            <a:ext uri="{FF2B5EF4-FFF2-40B4-BE49-F238E27FC236}">
              <a16:creationId xmlns:a16="http://schemas.microsoft.com/office/drawing/2014/main" id="{544AA82D-C8DF-6B40-3C46-D9ACA17C0B1B}"/>
            </a:ext>
          </a:extLst>
        </p:cNvPr>
        <p:cNvGrpSpPr/>
        <p:nvPr/>
      </p:nvGrpSpPr>
      <p:grpSpPr>
        <a:xfrm>
          <a:off x="0" y="0"/>
          <a:ext cx="0" cy="0"/>
          <a:chOff x="0" y="0"/>
          <a:chExt cx="0" cy="0"/>
        </a:xfrm>
      </p:grpSpPr>
      <p:sp>
        <p:nvSpPr>
          <p:cNvPr id="229" name="Google Shape;229;g54d44fff6b0dee28_2:notes">
            <a:extLst>
              <a:ext uri="{FF2B5EF4-FFF2-40B4-BE49-F238E27FC236}">
                <a16:creationId xmlns:a16="http://schemas.microsoft.com/office/drawing/2014/main" id="{3C266733-2B73-1C95-DFC5-DEBF1DD502E2}"/>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This graphic shows horizontal integration in action as each row represents a stage in the food value chain, like wheat farmers, dairy farmers, baking facilities, distribution, and bistros.</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What’s happening here is that within each stage, companies can buy out or merge with their direct competitors to gain more control, increase market share, and boost their profit margins. For example, if one dairy processing plant buys out two other dairy processing plants, it’s consolidating power within that same level of the chain.</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The key idea is that horizontal integration doesn’t move up or down the supply chain; it stays at the same level but increases dominance by acquiring competitors, allowing the company to control prices, reduce competition, and create economies of scale.</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dirty="0">
              <a:latin typeface="Playfair Display"/>
              <a:ea typeface="Playfair Display"/>
              <a:cs typeface="Playfair Display"/>
              <a:sym typeface="Playfair Display"/>
            </a:endParaRPr>
          </a:p>
        </p:txBody>
      </p:sp>
      <p:sp>
        <p:nvSpPr>
          <p:cNvPr id="230" name="Google Shape;230;g54d44fff6b0dee28_2:notes">
            <a:extLst>
              <a:ext uri="{FF2B5EF4-FFF2-40B4-BE49-F238E27FC236}">
                <a16:creationId xmlns:a16="http://schemas.microsoft.com/office/drawing/2014/main" id="{119881C7-206D-09E0-91DD-08CA8AA4E58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7725708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a:extLst>
            <a:ext uri="{FF2B5EF4-FFF2-40B4-BE49-F238E27FC236}">
              <a16:creationId xmlns:a16="http://schemas.microsoft.com/office/drawing/2014/main" id="{F2C64F97-F7D1-2BF8-F9D2-0809873B0032}"/>
            </a:ext>
          </a:extLst>
        </p:cNvPr>
        <p:cNvGrpSpPr/>
        <p:nvPr/>
      </p:nvGrpSpPr>
      <p:grpSpPr>
        <a:xfrm>
          <a:off x="0" y="0"/>
          <a:ext cx="0" cy="0"/>
          <a:chOff x="0" y="0"/>
          <a:chExt cx="0" cy="0"/>
        </a:xfrm>
      </p:grpSpPr>
      <p:sp>
        <p:nvSpPr>
          <p:cNvPr id="238" name="Google Shape;238;g54d44fff6b0dee28_18:notes">
            <a:extLst>
              <a:ext uri="{FF2B5EF4-FFF2-40B4-BE49-F238E27FC236}">
                <a16:creationId xmlns:a16="http://schemas.microsoft.com/office/drawing/2014/main" id="{2F9C08F4-8E5D-ED82-0783-013222DEC0F6}"/>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This slide shows what vertical integration looks like in practice unlike horizontal integration, which buys out competitors at the same level, vertical integration is about owning multiple stages along the supply chain.</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Here, you can see the company owns everything from wheat farms, wheat processing plants, dairy farms, dairy processing plants, baking facilities, distribution, all the way to the final bistro.</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This means the firm controls each step from raw materials to final sales to the consumer. The advantage is it reduces reliance on outside suppliers or distributors, improves coordination and efficiency, and can capture profit margins at each stage, ultimately leading to lower costs and more control over quality and delivery.</a:t>
            </a:r>
            <a:endParaRPr>
              <a:latin typeface="Playfair Display"/>
              <a:ea typeface="Playfair Display"/>
              <a:cs typeface="Playfair Display"/>
              <a:sym typeface="Playfair Display"/>
            </a:endParaRPr>
          </a:p>
        </p:txBody>
      </p:sp>
      <p:sp>
        <p:nvSpPr>
          <p:cNvPr id="239" name="Google Shape;239;g54d44fff6b0dee28_18:notes">
            <a:extLst>
              <a:ext uri="{FF2B5EF4-FFF2-40B4-BE49-F238E27FC236}">
                <a16:creationId xmlns:a16="http://schemas.microsoft.com/office/drawing/2014/main" id="{33E26F20-733A-AA8A-BEB7-EA6646B0D28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801179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a:extLst>
            <a:ext uri="{FF2B5EF4-FFF2-40B4-BE49-F238E27FC236}">
              <a16:creationId xmlns:a16="http://schemas.microsoft.com/office/drawing/2014/main" id="{3D7BDBF8-AAB2-A2E2-D9E2-D14C24770328}"/>
            </a:ext>
          </a:extLst>
        </p:cNvPr>
        <p:cNvGrpSpPr/>
        <p:nvPr/>
      </p:nvGrpSpPr>
      <p:grpSpPr>
        <a:xfrm>
          <a:off x="0" y="0"/>
          <a:ext cx="0" cy="0"/>
          <a:chOff x="0" y="0"/>
          <a:chExt cx="0" cy="0"/>
        </a:xfrm>
      </p:grpSpPr>
      <p:sp>
        <p:nvSpPr>
          <p:cNvPr id="247" name="Google Shape;247;g35bf146d044_0_40:notes">
            <a:extLst>
              <a:ext uri="{FF2B5EF4-FFF2-40B4-BE49-F238E27FC236}">
                <a16:creationId xmlns:a16="http://schemas.microsoft.com/office/drawing/2014/main" id="{195268A8-280B-C76C-85A0-7663BFA1096C}"/>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This slide explains the two directions of vertical integration: backward and forward.</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Backward integration is when a company moves upstream, taking control of its suppliers or raw materials. For example, if a café buys a coffee bean farm, it secures its coffee supply and potentially reduces costs by cutting out the middleman.</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Forward integration is moving downstream, closer to the customer, by controlling distribution or retail. For instance, if a bakery opens its own retail store, it’s making sure it has direct access to customers and controls how its products are sold.</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The key difference is the direction: backward secures inputs, forward controls how products reach customers. Both give firms more control over their value chain, but for slightly different strategic reasons.</a:t>
            </a:r>
            <a:endParaRPr>
              <a:latin typeface="Playfair Display"/>
              <a:ea typeface="Playfair Display"/>
              <a:cs typeface="Playfair Display"/>
              <a:sym typeface="Playfair Display"/>
            </a:endParaRPr>
          </a:p>
        </p:txBody>
      </p:sp>
      <p:sp>
        <p:nvSpPr>
          <p:cNvPr id="248" name="Google Shape;248;g35bf146d044_0_40:notes">
            <a:extLst>
              <a:ext uri="{FF2B5EF4-FFF2-40B4-BE49-F238E27FC236}">
                <a16:creationId xmlns:a16="http://schemas.microsoft.com/office/drawing/2014/main" id="{01CFAEDD-A766-5D33-8168-ECE5CE14B2D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2473517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a:extLst>
            <a:ext uri="{FF2B5EF4-FFF2-40B4-BE49-F238E27FC236}">
              <a16:creationId xmlns:a16="http://schemas.microsoft.com/office/drawing/2014/main" id="{39B87A9C-A98C-4D08-F2C0-0B17AD422898}"/>
            </a:ext>
          </a:extLst>
        </p:cNvPr>
        <p:cNvGrpSpPr/>
        <p:nvPr/>
      </p:nvGrpSpPr>
      <p:grpSpPr>
        <a:xfrm>
          <a:off x="0" y="0"/>
          <a:ext cx="0" cy="0"/>
          <a:chOff x="0" y="0"/>
          <a:chExt cx="0" cy="0"/>
        </a:xfrm>
      </p:grpSpPr>
      <p:sp>
        <p:nvSpPr>
          <p:cNvPr id="257" name="Google Shape;257;g54d44fff6b0dee28_27:notes">
            <a:extLst>
              <a:ext uri="{FF2B5EF4-FFF2-40B4-BE49-F238E27FC236}">
                <a16:creationId xmlns:a16="http://schemas.microsoft.com/office/drawing/2014/main" id="{8FF4DE3A-598F-569B-98D9-B6BA0998B6B7}"/>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This diagram shows what backward integration looks like in a supply chain.</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Imagine you’re the bistro at the bottom of this chart. By integrating backward, you start buying or acquiring firms upstream such the baking facility, dairy processing plant, dairy farm, wheat processing plant, or even wheat farms themselves.</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The arrows here point upstream, indicating that the company is gaining control over its inputs and raw materials. The goal is to secure supply, ensure quality, reduce dependence on outside suppliers, and potentially cut costs by capturing the profit margins at each upstream stage.</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A real-life example is Starbucks buying coffee farms to control bean quality and supply chain stability.</a:t>
            </a:r>
            <a:endParaRPr>
              <a:latin typeface="Playfair Display"/>
              <a:ea typeface="Playfair Display"/>
              <a:cs typeface="Playfair Display"/>
              <a:sym typeface="Playfair Display"/>
            </a:endParaRPr>
          </a:p>
        </p:txBody>
      </p:sp>
      <p:sp>
        <p:nvSpPr>
          <p:cNvPr id="258" name="Google Shape;258;g54d44fff6b0dee28_27:notes">
            <a:extLst>
              <a:ext uri="{FF2B5EF4-FFF2-40B4-BE49-F238E27FC236}">
                <a16:creationId xmlns:a16="http://schemas.microsoft.com/office/drawing/2014/main" id="{35FA0A6D-FC64-B307-0D61-EA4278FE4DD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7728031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a:extLst>
            <a:ext uri="{FF2B5EF4-FFF2-40B4-BE49-F238E27FC236}">
              <a16:creationId xmlns:a16="http://schemas.microsoft.com/office/drawing/2014/main" id="{1BF207BF-E3D6-1CAC-5245-5C375ED5CA2F}"/>
            </a:ext>
          </a:extLst>
        </p:cNvPr>
        <p:cNvGrpSpPr/>
        <p:nvPr/>
      </p:nvGrpSpPr>
      <p:grpSpPr>
        <a:xfrm>
          <a:off x="0" y="0"/>
          <a:ext cx="0" cy="0"/>
          <a:chOff x="0" y="0"/>
          <a:chExt cx="0" cy="0"/>
        </a:xfrm>
      </p:grpSpPr>
      <p:sp>
        <p:nvSpPr>
          <p:cNvPr id="266" name="Google Shape;266;g54d44fff6b0dee28_36:notes">
            <a:extLst>
              <a:ext uri="{FF2B5EF4-FFF2-40B4-BE49-F238E27FC236}">
                <a16:creationId xmlns:a16="http://schemas.microsoft.com/office/drawing/2014/main" id="{1359A682-249F-35AC-0B67-31491B65E28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This diagram shows what forward integration looks like along the supply chain.</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In forward integration, a company moves downstream, closer to the end customer. For example, if a baking facility starts acquiring distribution companies and even bistros or cafés to sell its products directly to consumers, it’s moving forward in the chain.</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The arrow here points downstream, indicating that the firm is taking control over distribution channels and retail sales. The strategic goal is to gain better access to customers, control how the products are marketed and sold, and potentially capture the profit margins from those later stages instead of sharing them with other businesses.</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A real-life example is Apple opening its own Apple Stores to control the retail experience and customer relationship directly.</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latin typeface="Playfair Display"/>
              <a:ea typeface="Playfair Display"/>
              <a:cs typeface="Playfair Display"/>
              <a:sym typeface="Playfair Display"/>
            </a:endParaRPr>
          </a:p>
        </p:txBody>
      </p:sp>
      <p:sp>
        <p:nvSpPr>
          <p:cNvPr id="267" name="Google Shape;267;g54d44fff6b0dee28_36:notes">
            <a:extLst>
              <a:ext uri="{FF2B5EF4-FFF2-40B4-BE49-F238E27FC236}">
                <a16:creationId xmlns:a16="http://schemas.microsoft.com/office/drawing/2014/main" id="{D16D82A8-306E-B3C5-3475-2E0BF68F8E5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4005131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a:extLst>
            <a:ext uri="{FF2B5EF4-FFF2-40B4-BE49-F238E27FC236}">
              <a16:creationId xmlns:a16="http://schemas.microsoft.com/office/drawing/2014/main" id="{46A9B3A9-1C0F-0374-CF39-3FDFC715E349}"/>
            </a:ext>
          </a:extLst>
        </p:cNvPr>
        <p:cNvGrpSpPr/>
        <p:nvPr/>
      </p:nvGrpSpPr>
      <p:grpSpPr>
        <a:xfrm>
          <a:off x="0" y="0"/>
          <a:ext cx="0" cy="0"/>
          <a:chOff x="0" y="0"/>
          <a:chExt cx="0" cy="0"/>
        </a:xfrm>
      </p:grpSpPr>
      <p:sp>
        <p:nvSpPr>
          <p:cNvPr id="118" name="Google Shape;118;p4:notes">
            <a:extLst>
              <a:ext uri="{FF2B5EF4-FFF2-40B4-BE49-F238E27FC236}">
                <a16:creationId xmlns:a16="http://schemas.microsoft.com/office/drawing/2014/main" id="{3FE02744-3BDB-6E21-09F7-AC98312A93B2}"/>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9" name="Google Shape;119;p4:notes">
            <a:extLst>
              <a:ext uri="{FF2B5EF4-FFF2-40B4-BE49-F238E27FC236}">
                <a16:creationId xmlns:a16="http://schemas.microsoft.com/office/drawing/2014/main" id="{6279E781-4BF6-BB25-E0A6-2698B5DC0D0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22502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F0253DDE-56AD-49C5-D7AF-7CF9B99AFDD6}"/>
            </a:ext>
          </a:extLst>
        </p:cNvPr>
        <p:cNvGrpSpPr/>
        <p:nvPr/>
      </p:nvGrpSpPr>
      <p:grpSpPr>
        <a:xfrm>
          <a:off x="0" y="0"/>
          <a:ext cx="0" cy="0"/>
          <a:chOff x="0" y="0"/>
          <a:chExt cx="0" cy="0"/>
        </a:xfrm>
      </p:grpSpPr>
      <p:sp>
        <p:nvSpPr>
          <p:cNvPr id="110" name="Google Shape;110;g336a626ea0b_0_8:notes">
            <a:extLst>
              <a:ext uri="{FF2B5EF4-FFF2-40B4-BE49-F238E27FC236}">
                <a16:creationId xmlns:a16="http://schemas.microsoft.com/office/drawing/2014/main" id="{588B31B4-E4B6-2FD9-0AAD-EE4C0BD412D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1" name="Google Shape;111;g336a626ea0b_0_8:notes">
            <a:extLst>
              <a:ext uri="{FF2B5EF4-FFF2-40B4-BE49-F238E27FC236}">
                <a16:creationId xmlns:a16="http://schemas.microsoft.com/office/drawing/2014/main" id="{A12E953A-2953-AB2E-59AD-925040DC057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5317049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a:extLst>
            <a:ext uri="{FF2B5EF4-FFF2-40B4-BE49-F238E27FC236}">
              <a16:creationId xmlns:a16="http://schemas.microsoft.com/office/drawing/2014/main" id="{56981AB1-6DA2-EF90-5777-B523288BA10B}"/>
            </a:ext>
          </a:extLst>
        </p:cNvPr>
        <p:cNvGrpSpPr/>
        <p:nvPr/>
      </p:nvGrpSpPr>
      <p:grpSpPr>
        <a:xfrm>
          <a:off x="0" y="0"/>
          <a:ext cx="0" cy="0"/>
          <a:chOff x="0" y="0"/>
          <a:chExt cx="0" cy="0"/>
        </a:xfrm>
      </p:grpSpPr>
      <p:sp>
        <p:nvSpPr>
          <p:cNvPr id="283" name="Google Shape;283;g35bf146d044_0_68:notes">
            <a:extLst>
              <a:ext uri="{FF2B5EF4-FFF2-40B4-BE49-F238E27FC236}">
                <a16:creationId xmlns:a16="http://schemas.microsoft.com/office/drawing/2014/main" id="{2E5D61B4-320A-9BA8-027E-1F9DFA0E5A15}"/>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Geographical scope is about deciding which regions or markets a company wants to operate in local, national, or global regions. When expanding, firms need to consider factors like customer differences across regions, legal rules, logistics and supply chains, cultural norms, and the trade-off between wider reach and increased complexity. For example, McDonald’s operates globally but adjusts its menu locally to fit cultural preferences while maintaining brand consistency.</a:t>
            </a:r>
            <a:endParaRPr>
              <a:latin typeface="Playfair Display"/>
              <a:ea typeface="Playfair Display"/>
              <a:cs typeface="Playfair Display"/>
              <a:sym typeface="Playfair Display"/>
            </a:endParaRPr>
          </a:p>
        </p:txBody>
      </p:sp>
      <p:sp>
        <p:nvSpPr>
          <p:cNvPr id="284" name="Google Shape;284;g35bf146d044_0_68:notes">
            <a:extLst>
              <a:ext uri="{FF2B5EF4-FFF2-40B4-BE49-F238E27FC236}">
                <a16:creationId xmlns:a16="http://schemas.microsoft.com/office/drawing/2014/main" id="{57F3C38C-545C-F15E-F85B-63D01A4CAF6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8869471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a:extLst>
            <a:ext uri="{FF2B5EF4-FFF2-40B4-BE49-F238E27FC236}">
              <a16:creationId xmlns:a16="http://schemas.microsoft.com/office/drawing/2014/main" id="{7463ADDE-27AB-DC72-EB3E-13500C97B9AD}"/>
            </a:ext>
          </a:extLst>
        </p:cNvPr>
        <p:cNvGrpSpPr/>
        <p:nvPr/>
      </p:nvGrpSpPr>
      <p:grpSpPr>
        <a:xfrm>
          <a:off x="0" y="0"/>
          <a:ext cx="0" cy="0"/>
          <a:chOff x="0" y="0"/>
          <a:chExt cx="0" cy="0"/>
        </a:xfrm>
      </p:grpSpPr>
      <p:sp>
        <p:nvSpPr>
          <p:cNvPr id="292" name="Google Shape;292;g35bf146d044_0_57:notes">
            <a:extLst>
              <a:ext uri="{FF2B5EF4-FFF2-40B4-BE49-F238E27FC236}">
                <a16:creationId xmlns:a16="http://schemas.microsoft.com/office/drawing/2014/main" id="{9541598D-6834-B489-2642-45CE41210F1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Playfair Display"/>
              <a:ea typeface="Playfair Display"/>
              <a:cs typeface="Playfair Display"/>
              <a:sym typeface="Playfair Display"/>
            </a:endParaRPr>
          </a:p>
        </p:txBody>
      </p:sp>
      <p:sp>
        <p:nvSpPr>
          <p:cNvPr id="293" name="Google Shape;293;g35bf146d044_0_57:notes">
            <a:extLst>
              <a:ext uri="{FF2B5EF4-FFF2-40B4-BE49-F238E27FC236}">
                <a16:creationId xmlns:a16="http://schemas.microsoft.com/office/drawing/2014/main" id="{B518FB57-728B-F8C9-0A64-91E4E232623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9658050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a:extLst>
            <a:ext uri="{FF2B5EF4-FFF2-40B4-BE49-F238E27FC236}">
              <a16:creationId xmlns:a16="http://schemas.microsoft.com/office/drawing/2014/main" id="{DDCD744C-4AAD-F4F1-42FD-506CAF752457}"/>
            </a:ext>
          </a:extLst>
        </p:cNvPr>
        <p:cNvGrpSpPr/>
        <p:nvPr/>
      </p:nvGrpSpPr>
      <p:grpSpPr>
        <a:xfrm>
          <a:off x="0" y="0"/>
          <a:ext cx="0" cy="0"/>
          <a:chOff x="0" y="0"/>
          <a:chExt cx="0" cy="0"/>
        </a:xfrm>
      </p:grpSpPr>
      <p:sp>
        <p:nvSpPr>
          <p:cNvPr id="292" name="Google Shape;292;g35bf146d044_0_57:notes">
            <a:extLst>
              <a:ext uri="{FF2B5EF4-FFF2-40B4-BE49-F238E27FC236}">
                <a16:creationId xmlns:a16="http://schemas.microsoft.com/office/drawing/2014/main" id="{EC55FAA0-FE0C-B0EA-F757-C93B62E4E8C7}"/>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The BCG Matrix is a portfolio planning tool that helps firms decide how to allocate resources across different business units based on their market growth rate and relative market share.</a:t>
            </a:r>
            <a:endParaRPr>
              <a:latin typeface="Playfair Display"/>
              <a:ea typeface="Playfair Display"/>
              <a:cs typeface="Playfair Display"/>
              <a:sym typeface="Playfair Display"/>
            </a:endParaRPr>
          </a:p>
        </p:txBody>
      </p:sp>
      <p:sp>
        <p:nvSpPr>
          <p:cNvPr id="293" name="Google Shape;293;g35bf146d044_0_57:notes">
            <a:extLst>
              <a:ext uri="{FF2B5EF4-FFF2-40B4-BE49-F238E27FC236}">
                <a16:creationId xmlns:a16="http://schemas.microsoft.com/office/drawing/2014/main" id="{12DFFDEB-EA7E-84E0-582B-F795C807B6F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5045697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a:extLst>
            <a:ext uri="{FF2B5EF4-FFF2-40B4-BE49-F238E27FC236}">
              <a16:creationId xmlns:a16="http://schemas.microsoft.com/office/drawing/2014/main" id="{89E320E5-C8B0-4831-E06C-70DE324C8CC8}"/>
            </a:ext>
          </a:extLst>
        </p:cNvPr>
        <p:cNvGrpSpPr/>
        <p:nvPr/>
      </p:nvGrpSpPr>
      <p:grpSpPr>
        <a:xfrm>
          <a:off x="0" y="0"/>
          <a:ext cx="0" cy="0"/>
          <a:chOff x="0" y="0"/>
          <a:chExt cx="0" cy="0"/>
        </a:xfrm>
      </p:grpSpPr>
      <p:sp>
        <p:nvSpPr>
          <p:cNvPr id="302" name="Google Shape;302;g33d10d4e87c_0_104:notes">
            <a:extLst>
              <a:ext uri="{FF2B5EF4-FFF2-40B4-BE49-F238E27FC236}">
                <a16:creationId xmlns:a16="http://schemas.microsoft.com/office/drawing/2014/main" id="{B313E8D4-144A-7368-1434-D171B00C8B0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This slide applies the BCG Matrix to Apple’s products. The iPhone is a Star because it has high market share and is in a high-growth market, so Apple invests heavily in it. </a:t>
            </a:r>
          </a:p>
          <a:p>
            <a:pPr marL="0" lvl="0" indent="0" algn="l" rtl="0">
              <a:lnSpc>
                <a:spcPct val="100000"/>
              </a:lnSpc>
              <a:spcBef>
                <a:spcPts val="0"/>
              </a:spcBef>
              <a:spcAft>
                <a:spcPts val="0"/>
              </a:spcAft>
              <a:buSzPts val="1400"/>
              <a:buNone/>
            </a:pPr>
            <a:endParaRPr lang="en-US"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MacBooks and iPads are Cash Cows with high share but lower market growth, providing steady profits. </a:t>
            </a:r>
          </a:p>
          <a:p>
            <a:pPr marL="0" lvl="0" indent="0" algn="l" rtl="0">
              <a:lnSpc>
                <a:spcPct val="100000"/>
              </a:lnSpc>
              <a:spcBef>
                <a:spcPts val="0"/>
              </a:spcBef>
              <a:spcAft>
                <a:spcPts val="0"/>
              </a:spcAft>
              <a:buSzPts val="1400"/>
              <a:buNone/>
            </a:pPr>
            <a:endParaRPr lang="en-US"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The Vision Pro (spatial computing) is a Question Mark with potential for growth but currently low market share, meaning Apple needs to decide whether to invest further. </a:t>
            </a:r>
          </a:p>
          <a:p>
            <a:pPr marL="0" lvl="0" indent="0" algn="l" rtl="0">
              <a:lnSpc>
                <a:spcPct val="100000"/>
              </a:lnSpc>
              <a:spcBef>
                <a:spcPts val="0"/>
              </a:spcBef>
              <a:spcAft>
                <a:spcPts val="0"/>
              </a:spcAft>
              <a:buSzPts val="1400"/>
              <a:buNone/>
            </a:pPr>
            <a:endParaRPr lang="en-US" dirty="0">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The iPod is considered a Dog, with low share and growth, so Apple discontinued it to focus on more profitable products.</a:t>
            </a:r>
            <a:endParaRPr dirty="0">
              <a:latin typeface="Playfair Display"/>
              <a:ea typeface="Playfair Display"/>
              <a:cs typeface="Playfair Display"/>
              <a:sym typeface="Playfair Display"/>
            </a:endParaRPr>
          </a:p>
        </p:txBody>
      </p:sp>
      <p:sp>
        <p:nvSpPr>
          <p:cNvPr id="303" name="Google Shape;303;g33d10d4e87c_0_104:notes">
            <a:extLst>
              <a:ext uri="{FF2B5EF4-FFF2-40B4-BE49-F238E27FC236}">
                <a16:creationId xmlns:a16="http://schemas.microsoft.com/office/drawing/2014/main" id="{3FBB2167-F2BD-4AF8-7D8E-35F4F1F8EA2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2569919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a:extLst>
            <a:ext uri="{FF2B5EF4-FFF2-40B4-BE49-F238E27FC236}">
              <a16:creationId xmlns:a16="http://schemas.microsoft.com/office/drawing/2014/main" id="{11596D55-DDBC-100C-D2A9-DDC83987B0F0}"/>
            </a:ext>
          </a:extLst>
        </p:cNvPr>
        <p:cNvGrpSpPr/>
        <p:nvPr/>
      </p:nvGrpSpPr>
      <p:grpSpPr>
        <a:xfrm>
          <a:off x="0" y="0"/>
          <a:ext cx="0" cy="0"/>
          <a:chOff x="0" y="0"/>
          <a:chExt cx="0" cy="0"/>
        </a:xfrm>
      </p:grpSpPr>
      <p:sp>
        <p:nvSpPr>
          <p:cNvPr id="320" name="Google Shape;320;g35bf146d044_0_86:notes">
            <a:extLst>
              <a:ext uri="{FF2B5EF4-FFF2-40B4-BE49-F238E27FC236}">
                <a16:creationId xmlns:a16="http://schemas.microsoft.com/office/drawing/2014/main" id="{576AB377-9F21-5678-F20E-5387ADF6CE1C}"/>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Playfair Display"/>
              <a:ea typeface="Playfair Display"/>
              <a:cs typeface="Playfair Display"/>
              <a:sym typeface="Playfair Display"/>
            </a:endParaRPr>
          </a:p>
        </p:txBody>
      </p:sp>
      <p:sp>
        <p:nvSpPr>
          <p:cNvPr id="321" name="Google Shape;321;g35bf146d044_0_86:notes">
            <a:extLst>
              <a:ext uri="{FF2B5EF4-FFF2-40B4-BE49-F238E27FC236}">
                <a16:creationId xmlns:a16="http://schemas.microsoft.com/office/drawing/2014/main" id="{277FBA52-7948-266A-10F2-C9D97890AD8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2347525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a:extLst>
            <a:ext uri="{FF2B5EF4-FFF2-40B4-BE49-F238E27FC236}">
              <a16:creationId xmlns:a16="http://schemas.microsoft.com/office/drawing/2014/main" id="{D97934E3-5A2C-62A5-A7C0-09389FF009F3}"/>
            </a:ext>
          </a:extLst>
        </p:cNvPr>
        <p:cNvGrpSpPr/>
        <p:nvPr/>
      </p:nvGrpSpPr>
      <p:grpSpPr>
        <a:xfrm>
          <a:off x="0" y="0"/>
          <a:ext cx="0" cy="0"/>
          <a:chOff x="0" y="0"/>
          <a:chExt cx="0" cy="0"/>
        </a:xfrm>
      </p:grpSpPr>
      <p:sp>
        <p:nvSpPr>
          <p:cNvPr id="320" name="Google Shape;320;g35bf146d044_0_86:notes">
            <a:extLst>
              <a:ext uri="{FF2B5EF4-FFF2-40B4-BE49-F238E27FC236}">
                <a16:creationId xmlns:a16="http://schemas.microsoft.com/office/drawing/2014/main" id="{1C14DEA4-30E6-7458-DF1F-3B7991B3FE22}"/>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This slide explains how to analyze corporate-level strategy by assessing if a firm’s business units, industries, and geographic reach align with its goals and strengths. It involves checking for synergy between units, choosing the right industries, ensuring strategies fit resources, using appropriate growth methods like M&amp;A and alliances, and avoiding being too diversified and too narrow. Tools used include the BCG Matrix, Value Chain Analysis, SWOT, and VRIO frameworks.</a:t>
            </a:r>
            <a:endParaRPr dirty="0">
              <a:latin typeface="Playfair Display"/>
              <a:ea typeface="Playfair Display"/>
              <a:cs typeface="Playfair Display"/>
              <a:sym typeface="Playfair Display"/>
            </a:endParaRPr>
          </a:p>
        </p:txBody>
      </p:sp>
      <p:sp>
        <p:nvSpPr>
          <p:cNvPr id="321" name="Google Shape;321;g35bf146d044_0_86:notes">
            <a:extLst>
              <a:ext uri="{FF2B5EF4-FFF2-40B4-BE49-F238E27FC236}">
                <a16:creationId xmlns:a16="http://schemas.microsoft.com/office/drawing/2014/main" id="{3490A5C5-9B70-2E69-1432-BFA86898A85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3442657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a:extLst>
            <a:ext uri="{FF2B5EF4-FFF2-40B4-BE49-F238E27FC236}">
              <a16:creationId xmlns:a16="http://schemas.microsoft.com/office/drawing/2014/main" id="{B008E16E-EEFC-D4FB-55D8-69A48F6955E9}"/>
            </a:ext>
          </a:extLst>
        </p:cNvPr>
        <p:cNvGrpSpPr/>
        <p:nvPr/>
      </p:nvGrpSpPr>
      <p:grpSpPr>
        <a:xfrm>
          <a:off x="0" y="0"/>
          <a:ext cx="0" cy="0"/>
          <a:chOff x="0" y="0"/>
          <a:chExt cx="0" cy="0"/>
        </a:xfrm>
      </p:grpSpPr>
      <p:sp>
        <p:nvSpPr>
          <p:cNvPr id="345" name="Google Shape;345;g33d10d4e87c_0_73:notes">
            <a:extLst>
              <a:ext uri="{FF2B5EF4-FFF2-40B4-BE49-F238E27FC236}">
                <a16:creationId xmlns:a16="http://schemas.microsoft.com/office/drawing/2014/main" id="{5F78B7FE-9BEC-67CE-6A7F-E31297278D51}"/>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latin typeface="Playfair Display"/>
                <a:ea typeface="Playfair Display"/>
                <a:cs typeface="Playfair Display"/>
                <a:sym typeface="Playfair Display"/>
              </a:rPr>
              <a:t>This slide shows that to know if </a:t>
            </a:r>
            <a:r>
              <a:rPr lang="en-US" dirty="0" err="1">
                <a:latin typeface="Playfair Display"/>
                <a:ea typeface="Playfair Display"/>
                <a:cs typeface="Playfair Display"/>
                <a:sym typeface="Playfair Display"/>
              </a:rPr>
              <a:t>corporatelevel</a:t>
            </a:r>
            <a:r>
              <a:rPr lang="en-US" dirty="0">
                <a:latin typeface="Playfair Display"/>
                <a:ea typeface="Playfair Display"/>
                <a:cs typeface="Playfair Display"/>
                <a:sym typeface="Playfair Display"/>
              </a:rPr>
              <a:t> strategy is working, firms should check for alignment across units, value from synergy, clear focus without overextending, and a good fit with their strengths and environment as overall, strong strategy balances ambition with focus to drive sustainable success.</a:t>
            </a:r>
            <a:endParaRPr dirty="0">
              <a:latin typeface="Playfair Display"/>
              <a:ea typeface="Playfair Display"/>
              <a:cs typeface="Playfair Display"/>
              <a:sym typeface="Playfair Display"/>
            </a:endParaRPr>
          </a:p>
        </p:txBody>
      </p:sp>
      <p:sp>
        <p:nvSpPr>
          <p:cNvPr id="346" name="Google Shape;346;g33d10d4e87c_0_73:notes">
            <a:extLst>
              <a:ext uri="{FF2B5EF4-FFF2-40B4-BE49-F238E27FC236}">
                <a16:creationId xmlns:a16="http://schemas.microsoft.com/office/drawing/2014/main" id="{8AAA973C-B3B6-21BC-3995-6352E4AD85F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0159907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a:extLst>
            <a:ext uri="{FF2B5EF4-FFF2-40B4-BE49-F238E27FC236}">
              <a16:creationId xmlns:a16="http://schemas.microsoft.com/office/drawing/2014/main" id="{1D60AAAE-CDF5-B9F4-F389-28F46C16EEB6}"/>
            </a:ext>
          </a:extLst>
        </p:cNvPr>
        <p:cNvGrpSpPr/>
        <p:nvPr/>
      </p:nvGrpSpPr>
      <p:grpSpPr>
        <a:xfrm>
          <a:off x="0" y="0"/>
          <a:ext cx="0" cy="0"/>
          <a:chOff x="0" y="0"/>
          <a:chExt cx="0" cy="0"/>
        </a:xfrm>
      </p:grpSpPr>
      <p:sp>
        <p:nvSpPr>
          <p:cNvPr id="332" name="Google Shape;332;g33d10d4e87c_0_0:notes">
            <a:extLst>
              <a:ext uri="{FF2B5EF4-FFF2-40B4-BE49-F238E27FC236}">
                <a16:creationId xmlns:a16="http://schemas.microsoft.com/office/drawing/2014/main" id="{EF720ED7-6CC7-E310-5D46-34209D221ACE}"/>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layfair Display"/>
                <a:ea typeface="Playfair Display"/>
                <a:cs typeface="Playfair Display"/>
                <a:sym typeface="Playfair Display"/>
              </a:rPr>
              <a:t>Corporate strategy matters because it helps you see the big picture of how a company decides where to compete and grow, as it lets you think like an executive, understand M&amp;A, diversification, and integration decisions, and contribute strategically in your role. Examples of this include Amazon’s diversification into the AWS and Disney’s acquisitions of Pixar, Marvel, and Fox. Overall, strategy knowledge helps you lead, support your team effectively, and grow into leadership roles.</a:t>
            </a:r>
            <a:endParaRPr>
              <a:latin typeface="Playfair Display"/>
              <a:ea typeface="Playfair Display"/>
              <a:cs typeface="Playfair Display"/>
              <a:sym typeface="Playfair Display"/>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333" name="Google Shape;333;g33d10d4e87c_0_0:notes">
            <a:extLst>
              <a:ext uri="{FF2B5EF4-FFF2-40B4-BE49-F238E27FC236}">
                <a16:creationId xmlns:a16="http://schemas.microsoft.com/office/drawing/2014/main" id="{F6838F9B-3707-0B12-1189-084EC0E0C21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4929870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a:extLst>
            <a:ext uri="{FF2B5EF4-FFF2-40B4-BE49-F238E27FC236}">
              <a16:creationId xmlns:a16="http://schemas.microsoft.com/office/drawing/2014/main" id="{C9D1C7FD-0B2A-5482-0997-BB967A79CB76}"/>
            </a:ext>
          </a:extLst>
        </p:cNvPr>
        <p:cNvGrpSpPr/>
        <p:nvPr/>
      </p:nvGrpSpPr>
      <p:grpSpPr>
        <a:xfrm>
          <a:off x="0" y="0"/>
          <a:ext cx="0" cy="0"/>
          <a:chOff x="0" y="0"/>
          <a:chExt cx="0" cy="0"/>
        </a:xfrm>
      </p:grpSpPr>
      <p:sp>
        <p:nvSpPr>
          <p:cNvPr id="362" name="Google Shape;362;g36b1d7b2d5b_0_0:notes">
            <a:extLst>
              <a:ext uri="{FF2B5EF4-FFF2-40B4-BE49-F238E27FC236}">
                <a16:creationId xmlns:a16="http://schemas.microsoft.com/office/drawing/2014/main" id="{D7768564-73C0-86C2-8BC8-26D274B8850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3" name="Google Shape;363;g36b1d7b2d5b_0_0:notes">
            <a:extLst>
              <a:ext uri="{FF2B5EF4-FFF2-40B4-BE49-F238E27FC236}">
                <a16:creationId xmlns:a16="http://schemas.microsoft.com/office/drawing/2014/main" id="{F4ADD20B-10BD-9529-B332-7ECEBB261BE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2023978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a:extLst>
            <a:ext uri="{FF2B5EF4-FFF2-40B4-BE49-F238E27FC236}">
              <a16:creationId xmlns:a16="http://schemas.microsoft.com/office/drawing/2014/main" id="{C9DA4DD2-0AAF-A90E-2BA8-F1476A30DD91}"/>
            </a:ext>
          </a:extLst>
        </p:cNvPr>
        <p:cNvGrpSpPr/>
        <p:nvPr/>
      </p:nvGrpSpPr>
      <p:grpSpPr>
        <a:xfrm>
          <a:off x="0" y="0"/>
          <a:ext cx="0" cy="0"/>
          <a:chOff x="0" y="0"/>
          <a:chExt cx="0" cy="0"/>
        </a:xfrm>
      </p:grpSpPr>
      <p:sp>
        <p:nvSpPr>
          <p:cNvPr id="371" name="Google Shape;371;g36b1d7b2d5b_0_9:notes">
            <a:extLst>
              <a:ext uri="{FF2B5EF4-FFF2-40B4-BE49-F238E27FC236}">
                <a16:creationId xmlns:a16="http://schemas.microsoft.com/office/drawing/2014/main" id="{3A429689-61EE-C0C3-865B-61E9F571EBAE}"/>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2" name="Google Shape;372;g36b1d7b2d5b_0_9:notes">
            <a:extLst>
              <a:ext uri="{FF2B5EF4-FFF2-40B4-BE49-F238E27FC236}">
                <a16:creationId xmlns:a16="http://schemas.microsoft.com/office/drawing/2014/main" id="{B15071F1-368E-698C-60FE-034D7D5E257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61232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59C5024E-404F-BF19-6FE9-9123EA245BE1}"/>
            </a:ext>
          </a:extLst>
        </p:cNvPr>
        <p:cNvGrpSpPr/>
        <p:nvPr/>
      </p:nvGrpSpPr>
      <p:grpSpPr>
        <a:xfrm>
          <a:off x="0" y="0"/>
          <a:ext cx="0" cy="0"/>
          <a:chOff x="0" y="0"/>
          <a:chExt cx="0" cy="0"/>
        </a:xfrm>
      </p:grpSpPr>
      <p:sp>
        <p:nvSpPr>
          <p:cNvPr id="110" name="Google Shape;110;g336a626ea0b_0_8:notes">
            <a:extLst>
              <a:ext uri="{FF2B5EF4-FFF2-40B4-BE49-F238E27FC236}">
                <a16:creationId xmlns:a16="http://schemas.microsoft.com/office/drawing/2014/main" id="{E6C053CF-BA2D-ED52-D7D3-9568F8C12819}"/>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g336a626ea0b_0_8:notes">
            <a:extLst>
              <a:ext uri="{FF2B5EF4-FFF2-40B4-BE49-F238E27FC236}">
                <a16:creationId xmlns:a16="http://schemas.microsoft.com/office/drawing/2014/main" id="{5FDD4E73-4117-6B31-ED85-93D44F13ECF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053597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a:extLst>
            <a:ext uri="{FF2B5EF4-FFF2-40B4-BE49-F238E27FC236}">
              <a16:creationId xmlns:a16="http://schemas.microsoft.com/office/drawing/2014/main" id="{7247D951-CD55-EA89-B84A-82EC7136BD50}"/>
            </a:ext>
          </a:extLst>
        </p:cNvPr>
        <p:cNvGrpSpPr/>
        <p:nvPr/>
      </p:nvGrpSpPr>
      <p:grpSpPr>
        <a:xfrm>
          <a:off x="0" y="0"/>
          <a:ext cx="0" cy="0"/>
          <a:chOff x="0" y="0"/>
          <a:chExt cx="0" cy="0"/>
        </a:xfrm>
      </p:grpSpPr>
      <p:sp>
        <p:nvSpPr>
          <p:cNvPr id="380" name="Google Shape;380;g36b1d7b2d5b_0_17:notes">
            <a:extLst>
              <a:ext uri="{FF2B5EF4-FFF2-40B4-BE49-F238E27FC236}">
                <a16:creationId xmlns:a16="http://schemas.microsoft.com/office/drawing/2014/main" id="{71761E9E-039B-50F0-4635-D21B4DF6F5E4}"/>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81" name="Google Shape;381;g36b1d7b2d5b_0_17:notes">
            <a:extLst>
              <a:ext uri="{FF2B5EF4-FFF2-40B4-BE49-F238E27FC236}">
                <a16:creationId xmlns:a16="http://schemas.microsoft.com/office/drawing/2014/main" id="{1E1463A6-AA9A-B147-D0E2-97EB1A3190D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878767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755AE6A5-C065-E9E1-181D-8576D95D6910}"/>
            </a:ext>
          </a:extLst>
        </p:cNvPr>
        <p:cNvGrpSpPr/>
        <p:nvPr/>
      </p:nvGrpSpPr>
      <p:grpSpPr>
        <a:xfrm>
          <a:off x="0" y="0"/>
          <a:ext cx="0" cy="0"/>
          <a:chOff x="0" y="0"/>
          <a:chExt cx="0" cy="0"/>
        </a:xfrm>
      </p:grpSpPr>
      <p:sp>
        <p:nvSpPr>
          <p:cNvPr id="110" name="Google Shape;110;g336a626ea0b_0_8:notes">
            <a:extLst>
              <a:ext uri="{FF2B5EF4-FFF2-40B4-BE49-F238E27FC236}">
                <a16:creationId xmlns:a16="http://schemas.microsoft.com/office/drawing/2014/main" id="{8ED95E45-26BD-BD14-1ACF-F7EF46DA9344}"/>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1" name="Google Shape;111;g336a626ea0b_0_8:notes">
            <a:extLst>
              <a:ext uri="{FF2B5EF4-FFF2-40B4-BE49-F238E27FC236}">
                <a16:creationId xmlns:a16="http://schemas.microsoft.com/office/drawing/2014/main" id="{72FA0997-11B4-5EC9-C1BE-BAE42EC7BAF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032596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E2298C1A-2C8E-E10E-AF53-D7EABD2BD77B}"/>
            </a:ext>
          </a:extLst>
        </p:cNvPr>
        <p:cNvGrpSpPr/>
        <p:nvPr/>
      </p:nvGrpSpPr>
      <p:grpSpPr>
        <a:xfrm>
          <a:off x="0" y="0"/>
          <a:ext cx="0" cy="0"/>
          <a:chOff x="0" y="0"/>
          <a:chExt cx="0" cy="0"/>
        </a:xfrm>
      </p:grpSpPr>
      <p:sp>
        <p:nvSpPr>
          <p:cNvPr id="110" name="Google Shape;110;g336a626ea0b_0_8:notes">
            <a:extLst>
              <a:ext uri="{FF2B5EF4-FFF2-40B4-BE49-F238E27FC236}">
                <a16:creationId xmlns:a16="http://schemas.microsoft.com/office/drawing/2014/main" id="{0FDC0FDE-9467-926D-AED7-5F9A9E05FBE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g336a626ea0b_0_8:notes">
            <a:extLst>
              <a:ext uri="{FF2B5EF4-FFF2-40B4-BE49-F238E27FC236}">
                <a16:creationId xmlns:a16="http://schemas.microsoft.com/office/drawing/2014/main" id="{7801CA14-B616-37A6-3EBC-161F717CDD6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002895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userDrawn="1">
  <p:cSld name="BLANK">
    <p:spTree>
      <p:nvGrpSpPr>
        <p:cNvPr id="1" name="Shape 15"/>
        <p:cNvGrpSpPr/>
        <p:nvPr/>
      </p:nvGrpSpPr>
      <p:grpSpPr>
        <a:xfrm>
          <a:off x="0" y="0"/>
          <a:ext cx="0" cy="0"/>
          <a:chOff x="0" y="0"/>
          <a:chExt cx="0" cy="0"/>
        </a:xfrm>
      </p:grpSpPr>
      <p:sp>
        <p:nvSpPr>
          <p:cNvPr id="2" name="Title 1">
            <a:extLst>
              <a:ext uri="{FF2B5EF4-FFF2-40B4-BE49-F238E27FC236}">
                <a16:creationId xmlns:a16="http://schemas.microsoft.com/office/drawing/2014/main" id="{0E8463B8-4B03-F6A5-2F97-8DADE2514086}"/>
              </a:ext>
            </a:extLst>
          </p:cNvPr>
          <p:cNvSpPr>
            <a:spLocks noGrp="1"/>
          </p:cNvSpPr>
          <p:nvPr>
            <p:ph type="title"/>
          </p:nvPr>
        </p:nvSpPr>
        <p:spPr/>
        <p:txBody>
          <a:bodyPr/>
          <a:lstStyle/>
          <a:p>
            <a:r>
              <a:rPr lang="en-US"/>
              <a:t>Click to edit Master title style</a:t>
            </a:r>
            <a:endParaRPr lang="en-IN"/>
          </a:p>
        </p:txBody>
      </p:sp>
      <p:sp>
        <p:nvSpPr>
          <p:cNvPr id="4" name="Content Placeholder 3">
            <a:extLst>
              <a:ext uri="{FF2B5EF4-FFF2-40B4-BE49-F238E27FC236}">
                <a16:creationId xmlns:a16="http://schemas.microsoft.com/office/drawing/2014/main" id="{BAEADCE1-20A5-E36D-DC4F-B46B2B924C53}"/>
              </a:ext>
            </a:extLst>
          </p:cNvPr>
          <p:cNvSpPr>
            <a:spLocks noGrp="1"/>
          </p:cNvSpPr>
          <p:nvPr>
            <p:ph sz="quarter" idx="10"/>
          </p:nvPr>
        </p:nvSpPr>
        <p:spPr>
          <a:xfrm>
            <a:off x="1903413" y="2173289"/>
            <a:ext cx="7810500" cy="2053938"/>
          </a:xfrm>
        </p:spPr>
        <p:txBody>
          <a:bodyPr/>
          <a:lstStyle>
            <a:lvl1pPr>
              <a:buNone/>
              <a:defRPr/>
            </a:lvl1pPr>
          </a:lstStyle>
          <a:p>
            <a:pPr lvl="0"/>
            <a:endParaRPr lang="en-IN" dirty="0"/>
          </a:p>
        </p:txBody>
      </p:sp>
      <p:sp>
        <p:nvSpPr>
          <p:cNvPr id="5" name="Content Placeholder 3">
            <a:extLst>
              <a:ext uri="{FF2B5EF4-FFF2-40B4-BE49-F238E27FC236}">
                <a16:creationId xmlns:a16="http://schemas.microsoft.com/office/drawing/2014/main" id="{78B584DC-BA3A-F97E-00BF-FCBF562B40FD}"/>
              </a:ext>
            </a:extLst>
          </p:cNvPr>
          <p:cNvSpPr>
            <a:spLocks noGrp="1"/>
          </p:cNvSpPr>
          <p:nvPr>
            <p:ph sz="quarter" idx="11"/>
          </p:nvPr>
        </p:nvSpPr>
        <p:spPr>
          <a:xfrm>
            <a:off x="2055813" y="2325689"/>
            <a:ext cx="7810500" cy="2053938"/>
          </a:xfrm>
        </p:spPr>
        <p:txBody>
          <a:bodyPr/>
          <a:lstStyle>
            <a:lvl1pPr>
              <a:buNone/>
              <a:defRPr/>
            </a:lvl1pPr>
          </a:lstStyle>
          <a:p>
            <a:pPr lvl="0"/>
            <a:endParaRPr lang="en-IN" dirty="0"/>
          </a:p>
        </p:txBody>
      </p:sp>
      <p:sp>
        <p:nvSpPr>
          <p:cNvPr id="6" name="Content Placeholder 3">
            <a:extLst>
              <a:ext uri="{FF2B5EF4-FFF2-40B4-BE49-F238E27FC236}">
                <a16:creationId xmlns:a16="http://schemas.microsoft.com/office/drawing/2014/main" id="{0D9DEDFF-0169-5C35-6AB2-31C47B6D9395}"/>
              </a:ext>
            </a:extLst>
          </p:cNvPr>
          <p:cNvSpPr>
            <a:spLocks noGrp="1"/>
          </p:cNvSpPr>
          <p:nvPr>
            <p:ph sz="quarter" idx="12"/>
          </p:nvPr>
        </p:nvSpPr>
        <p:spPr>
          <a:xfrm>
            <a:off x="2208213" y="2478089"/>
            <a:ext cx="7810500" cy="2053938"/>
          </a:xfrm>
        </p:spPr>
        <p:txBody>
          <a:bodyPr/>
          <a:lstStyle>
            <a:lvl1pPr>
              <a:buNone/>
              <a:defRPr/>
            </a:lvl1pPr>
          </a:lstStyle>
          <a:p>
            <a:pPr lvl="0"/>
            <a:endParaRPr lang="en-IN" dirty="0"/>
          </a:p>
        </p:txBody>
      </p:sp>
      <p:sp>
        <p:nvSpPr>
          <p:cNvPr id="7" name="Content Placeholder 3">
            <a:extLst>
              <a:ext uri="{FF2B5EF4-FFF2-40B4-BE49-F238E27FC236}">
                <a16:creationId xmlns:a16="http://schemas.microsoft.com/office/drawing/2014/main" id="{FB6463E9-460D-BA73-5487-A5072E136A60}"/>
              </a:ext>
            </a:extLst>
          </p:cNvPr>
          <p:cNvSpPr>
            <a:spLocks noGrp="1"/>
          </p:cNvSpPr>
          <p:nvPr>
            <p:ph sz="quarter" idx="13"/>
          </p:nvPr>
        </p:nvSpPr>
        <p:spPr>
          <a:xfrm>
            <a:off x="2360613" y="2630489"/>
            <a:ext cx="7810500" cy="2053938"/>
          </a:xfrm>
        </p:spPr>
        <p:txBody>
          <a:bodyPr/>
          <a:lstStyle>
            <a:lvl1pPr>
              <a:buNone/>
              <a:defRPr/>
            </a:lvl1pPr>
          </a:lstStyle>
          <a:p>
            <a:pPr lvl="0"/>
            <a:endParaRPr lang="en-IN" dirty="0"/>
          </a:p>
        </p:txBody>
      </p:sp>
      <p:sp>
        <p:nvSpPr>
          <p:cNvPr id="12" name="Content Placeholder 3">
            <a:extLst>
              <a:ext uri="{FF2B5EF4-FFF2-40B4-BE49-F238E27FC236}">
                <a16:creationId xmlns:a16="http://schemas.microsoft.com/office/drawing/2014/main" id="{E234A28A-5177-860B-FEDF-368BDC96582E}"/>
              </a:ext>
            </a:extLst>
          </p:cNvPr>
          <p:cNvSpPr>
            <a:spLocks noGrp="1"/>
          </p:cNvSpPr>
          <p:nvPr>
            <p:ph sz="quarter" idx="14"/>
          </p:nvPr>
        </p:nvSpPr>
        <p:spPr>
          <a:xfrm>
            <a:off x="2513013" y="2782889"/>
            <a:ext cx="7810500" cy="2053938"/>
          </a:xfrm>
        </p:spPr>
        <p:txBody>
          <a:bodyPr/>
          <a:lstStyle>
            <a:lvl1pPr>
              <a:buNone/>
              <a:defRPr/>
            </a:lvl1pPr>
          </a:lstStyle>
          <a:p>
            <a:pPr lvl="0"/>
            <a:endParaRPr lang="en-I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23"/>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23"/>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1" name="Google Shape;81;p2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2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2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userDrawn="1">
  <p:cSld name="1_Blank">
    <p:spTree>
      <p:nvGrpSpPr>
        <p:cNvPr id="1" name="Shape 15"/>
        <p:cNvGrpSpPr/>
        <p:nvPr/>
      </p:nvGrpSpPr>
      <p:grpSpPr>
        <a:xfrm>
          <a:off x="0" y="0"/>
          <a:ext cx="0" cy="0"/>
          <a:chOff x="0" y="0"/>
          <a:chExt cx="0" cy="0"/>
        </a:xfrm>
      </p:grpSpPr>
      <p:sp>
        <p:nvSpPr>
          <p:cNvPr id="16" name="Google Shape;16;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2" name="Title 1">
            <a:extLst>
              <a:ext uri="{FF2B5EF4-FFF2-40B4-BE49-F238E27FC236}">
                <a16:creationId xmlns:a16="http://schemas.microsoft.com/office/drawing/2014/main" id="{389A5359-8E1E-3D33-0B99-3634181F9EAF}"/>
              </a:ext>
            </a:extLst>
          </p:cNvPr>
          <p:cNvSpPr>
            <a:spLocks noGrp="1"/>
          </p:cNvSpPr>
          <p:nvPr>
            <p:ph type="title"/>
          </p:nvPr>
        </p:nvSpPr>
        <p:spPr/>
        <p:txBody>
          <a:bodyPr/>
          <a:lstStyle/>
          <a:p>
            <a:r>
              <a:rPr lang="en-US"/>
              <a:t>Click to edit Master title style</a:t>
            </a:r>
            <a:endParaRPr lang="en-IN"/>
          </a:p>
        </p:txBody>
      </p:sp>
      <p:sp>
        <p:nvSpPr>
          <p:cNvPr id="4" name="Text Placeholder 3">
            <a:extLst>
              <a:ext uri="{FF2B5EF4-FFF2-40B4-BE49-F238E27FC236}">
                <a16:creationId xmlns:a16="http://schemas.microsoft.com/office/drawing/2014/main" id="{A8FF237C-5946-6B08-5210-F0DA695D652D}"/>
              </a:ext>
            </a:extLst>
          </p:cNvPr>
          <p:cNvSpPr>
            <a:spLocks noGrp="1"/>
          </p:cNvSpPr>
          <p:nvPr>
            <p:ph type="body" sz="quarter" idx="13"/>
          </p:nvPr>
        </p:nvSpPr>
        <p:spPr>
          <a:xfrm>
            <a:off x="457200" y="1544638"/>
            <a:ext cx="8372475" cy="3192462"/>
          </a:xfrm>
        </p:spPr>
        <p:txBody>
          <a:bodyPr/>
          <a:lstStyle>
            <a:lvl1pPr>
              <a:buNone/>
              <a:defRPr/>
            </a:lvl1pPr>
          </a:lstStyle>
          <a:p>
            <a:pPr lvl="0"/>
            <a:endParaRPr lang="en-IN" dirty="0"/>
          </a:p>
        </p:txBody>
      </p:sp>
      <p:sp>
        <p:nvSpPr>
          <p:cNvPr id="5" name="Text Placeholder 3">
            <a:extLst>
              <a:ext uri="{FF2B5EF4-FFF2-40B4-BE49-F238E27FC236}">
                <a16:creationId xmlns:a16="http://schemas.microsoft.com/office/drawing/2014/main" id="{8DFEA5C0-2ED2-9FD9-FC11-766F47D6360C}"/>
              </a:ext>
            </a:extLst>
          </p:cNvPr>
          <p:cNvSpPr>
            <a:spLocks noGrp="1"/>
          </p:cNvSpPr>
          <p:nvPr>
            <p:ph type="body" sz="quarter" idx="14"/>
          </p:nvPr>
        </p:nvSpPr>
        <p:spPr>
          <a:xfrm>
            <a:off x="609600" y="1697038"/>
            <a:ext cx="8372475" cy="3192462"/>
          </a:xfrm>
        </p:spPr>
        <p:txBody>
          <a:bodyPr/>
          <a:lstStyle>
            <a:lvl1pPr>
              <a:buNone/>
              <a:defRPr/>
            </a:lvl1pPr>
          </a:lstStyle>
          <a:p>
            <a:pPr lvl="0"/>
            <a:endParaRPr lang="en-IN" dirty="0"/>
          </a:p>
        </p:txBody>
      </p:sp>
      <p:sp>
        <p:nvSpPr>
          <p:cNvPr id="6" name="Text Placeholder 3">
            <a:extLst>
              <a:ext uri="{FF2B5EF4-FFF2-40B4-BE49-F238E27FC236}">
                <a16:creationId xmlns:a16="http://schemas.microsoft.com/office/drawing/2014/main" id="{13343C63-E696-9C21-5C01-7EEBE17EFABC}"/>
              </a:ext>
            </a:extLst>
          </p:cNvPr>
          <p:cNvSpPr>
            <a:spLocks noGrp="1"/>
          </p:cNvSpPr>
          <p:nvPr>
            <p:ph type="body" sz="quarter" idx="15"/>
          </p:nvPr>
        </p:nvSpPr>
        <p:spPr>
          <a:xfrm>
            <a:off x="762000" y="1849438"/>
            <a:ext cx="8372475" cy="3192462"/>
          </a:xfrm>
        </p:spPr>
        <p:txBody>
          <a:bodyPr/>
          <a:lstStyle>
            <a:lvl1pPr>
              <a:buNone/>
              <a:defRPr/>
            </a:lvl1pPr>
          </a:lstStyle>
          <a:p>
            <a:pPr lvl="0"/>
            <a:endParaRPr lang="en-IN" dirty="0"/>
          </a:p>
        </p:txBody>
      </p:sp>
      <p:sp>
        <p:nvSpPr>
          <p:cNvPr id="7" name="Text Placeholder 3">
            <a:extLst>
              <a:ext uri="{FF2B5EF4-FFF2-40B4-BE49-F238E27FC236}">
                <a16:creationId xmlns:a16="http://schemas.microsoft.com/office/drawing/2014/main" id="{12E1D9AF-F9D3-A6CD-5D4B-D6B783B0AC7E}"/>
              </a:ext>
            </a:extLst>
          </p:cNvPr>
          <p:cNvSpPr>
            <a:spLocks noGrp="1"/>
          </p:cNvSpPr>
          <p:nvPr>
            <p:ph type="body" sz="quarter" idx="16"/>
          </p:nvPr>
        </p:nvSpPr>
        <p:spPr>
          <a:xfrm>
            <a:off x="914400" y="2001838"/>
            <a:ext cx="8372475" cy="3192462"/>
          </a:xfrm>
        </p:spPr>
        <p:txBody>
          <a:bodyPr/>
          <a:lstStyle>
            <a:lvl1pPr>
              <a:buNone/>
              <a:defRPr/>
            </a:lvl1pPr>
          </a:lstStyle>
          <a:p>
            <a:pPr lvl="0"/>
            <a:endParaRPr lang="en-IN" dirty="0"/>
          </a:p>
        </p:txBody>
      </p:sp>
      <p:sp>
        <p:nvSpPr>
          <p:cNvPr id="8" name="Text Placeholder 3">
            <a:extLst>
              <a:ext uri="{FF2B5EF4-FFF2-40B4-BE49-F238E27FC236}">
                <a16:creationId xmlns:a16="http://schemas.microsoft.com/office/drawing/2014/main" id="{3B538E7C-6E12-5196-E35F-7E80E09A7DCE}"/>
              </a:ext>
            </a:extLst>
          </p:cNvPr>
          <p:cNvSpPr>
            <a:spLocks noGrp="1"/>
          </p:cNvSpPr>
          <p:nvPr>
            <p:ph type="body" sz="quarter" idx="17"/>
          </p:nvPr>
        </p:nvSpPr>
        <p:spPr>
          <a:xfrm>
            <a:off x="1066800" y="2154238"/>
            <a:ext cx="8372475" cy="3192462"/>
          </a:xfrm>
        </p:spPr>
        <p:txBody>
          <a:bodyPr/>
          <a:lstStyle>
            <a:lvl1pPr>
              <a:buNone/>
              <a:defRPr/>
            </a:lvl1pPr>
          </a:lstStyle>
          <a:p>
            <a:pPr lvl="0"/>
            <a:endParaRPr lang="en-IN" dirty="0"/>
          </a:p>
        </p:txBody>
      </p:sp>
    </p:spTree>
    <p:extLst>
      <p:ext uri="{BB962C8B-B14F-4D97-AF65-F5344CB8AC3E}">
        <p14:creationId xmlns:p14="http://schemas.microsoft.com/office/powerpoint/2010/main" val="15273214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userDrawn="1">
  <p:cSld name="1_Blank">
    <p:spTree>
      <p:nvGrpSpPr>
        <p:cNvPr id="1" name="Shape 15"/>
        <p:cNvGrpSpPr/>
        <p:nvPr/>
      </p:nvGrpSpPr>
      <p:grpSpPr>
        <a:xfrm>
          <a:off x="0" y="0"/>
          <a:ext cx="0" cy="0"/>
          <a:chOff x="0" y="0"/>
          <a:chExt cx="0" cy="0"/>
        </a:xfrm>
      </p:grpSpPr>
      <p:sp>
        <p:nvSpPr>
          <p:cNvPr id="16" name="Google Shape;16;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2" name="Title 1">
            <a:extLst>
              <a:ext uri="{FF2B5EF4-FFF2-40B4-BE49-F238E27FC236}">
                <a16:creationId xmlns:a16="http://schemas.microsoft.com/office/drawing/2014/main" id="{B8BD17C5-A3DA-8277-18FF-15B1404E7B94}"/>
              </a:ext>
            </a:extLst>
          </p:cNvPr>
          <p:cNvSpPr>
            <a:spLocks noGrp="1"/>
          </p:cNvSpPr>
          <p:nvPr>
            <p:ph type="title"/>
          </p:nvPr>
        </p:nvSpPr>
        <p:spPr/>
        <p:txBody>
          <a:bodyPr/>
          <a:lstStyle/>
          <a:p>
            <a:r>
              <a:rPr lang="en-US"/>
              <a:t>Click to edit Master title style</a:t>
            </a:r>
            <a:endParaRPr lang="en-IN"/>
          </a:p>
        </p:txBody>
      </p:sp>
      <p:sp>
        <p:nvSpPr>
          <p:cNvPr id="4" name="Text Placeholder 3">
            <a:extLst>
              <a:ext uri="{FF2B5EF4-FFF2-40B4-BE49-F238E27FC236}">
                <a16:creationId xmlns:a16="http://schemas.microsoft.com/office/drawing/2014/main" id="{27E4BDB6-E230-9D10-C4AE-108B39D05F48}"/>
              </a:ext>
            </a:extLst>
          </p:cNvPr>
          <p:cNvSpPr>
            <a:spLocks noGrp="1"/>
          </p:cNvSpPr>
          <p:nvPr>
            <p:ph type="body" sz="quarter" idx="13"/>
          </p:nvPr>
        </p:nvSpPr>
        <p:spPr>
          <a:xfrm>
            <a:off x="457200" y="1808163"/>
            <a:ext cx="10685463" cy="3335337"/>
          </a:xfrm>
        </p:spPr>
        <p:txBody>
          <a:bodyPr/>
          <a:lstStyle>
            <a:lvl1pPr marL="25400" indent="0">
              <a:buNone/>
              <a:defRPr/>
            </a:lvl1pPr>
            <a:lvl2pPr marL="508000" indent="0">
              <a:buNone/>
              <a:defRPr/>
            </a:lvl2pPr>
            <a:lvl3pPr marL="990600" indent="0">
              <a:buNone/>
              <a:defRPr/>
            </a:lvl3pPr>
            <a:lvl4pPr marL="1473200" indent="0">
              <a:buNone/>
              <a:defRPr/>
            </a:lvl4pPr>
            <a:lvl5pPr marL="1930400" indent="0">
              <a:buNone/>
              <a:defRPr/>
            </a:lvl5pPr>
          </a:lstStyle>
          <a:p>
            <a:pPr lvl="0"/>
            <a:endParaRPr lang="en-US" dirty="0"/>
          </a:p>
        </p:txBody>
      </p:sp>
      <p:sp>
        <p:nvSpPr>
          <p:cNvPr id="5" name="Text Placeholder 3">
            <a:extLst>
              <a:ext uri="{FF2B5EF4-FFF2-40B4-BE49-F238E27FC236}">
                <a16:creationId xmlns:a16="http://schemas.microsoft.com/office/drawing/2014/main" id="{F96192EB-6798-794E-DE4A-468B65ABF666}"/>
              </a:ext>
            </a:extLst>
          </p:cNvPr>
          <p:cNvSpPr>
            <a:spLocks noGrp="1"/>
          </p:cNvSpPr>
          <p:nvPr>
            <p:ph type="body" sz="quarter" idx="14"/>
          </p:nvPr>
        </p:nvSpPr>
        <p:spPr>
          <a:xfrm>
            <a:off x="609600" y="1960563"/>
            <a:ext cx="10685463" cy="3335337"/>
          </a:xfrm>
        </p:spPr>
        <p:txBody>
          <a:bodyPr/>
          <a:lstStyle>
            <a:lvl1pPr marL="25400" indent="0">
              <a:buNone/>
              <a:defRPr/>
            </a:lvl1pPr>
            <a:lvl2pPr marL="508000" indent="0">
              <a:buNone/>
              <a:defRPr/>
            </a:lvl2pPr>
            <a:lvl3pPr marL="990600" indent="0">
              <a:buNone/>
              <a:defRPr/>
            </a:lvl3pPr>
            <a:lvl4pPr marL="1473200" indent="0">
              <a:buNone/>
              <a:defRPr/>
            </a:lvl4pPr>
            <a:lvl5pPr marL="1930400" indent="0">
              <a:buNone/>
              <a:defRPr/>
            </a:lvl5pPr>
          </a:lstStyle>
          <a:p>
            <a:pPr lvl="0"/>
            <a:endParaRPr lang="en-US" dirty="0"/>
          </a:p>
        </p:txBody>
      </p:sp>
      <p:sp>
        <p:nvSpPr>
          <p:cNvPr id="6" name="Text Placeholder 3">
            <a:extLst>
              <a:ext uri="{FF2B5EF4-FFF2-40B4-BE49-F238E27FC236}">
                <a16:creationId xmlns:a16="http://schemas.microsoft.com/office/drawing/2014/main" id="{D6511FF9-7985-820D-0985-4DA078990074}"/>
              </a:ext>
            </a:extLst>
          </p:cNvPr>
          <p:cNvSpPr>
            <a:spLocks noGrp="1"/>
          </p:cNvSpPr>
          <p:nvPr>
            <p:ph type="body" sz="quarter" idx="15"/>
          </p:nvPr>
        </p:nvSpPr>
        <p:spPr>
          <a:xfrm>
            <a:off x="762000" y="2112963"/>
            <a:ext cx="10685463" cy="3335337"/>
          </a:xfrm>
        </p:spPr>
        <p:txBody>
          <a:bodyPr/>
          <a:lstStyle>
            <a:lvl1pPr marL="25400" indent="0">
              <a:buNone/>
              <a:defRPr/>
            </a:lvl1pPr>
            <a:lvl2pPr marL="508000" indent="0">
              <a:buNone/>
              <a:defRPr/>
            </a:lvl2pPr>
            <a:lvl3pPr marL="990600" indent="0">
              <a:buNone/>
              <a:defRPr/>
            </a:lvl3pPr>
            <a:lvl4pPr marL="1473200" indent="0">
              <a:buNone/>
              <a:defRPr/>
            </a:lvl4pPr>
            <a:lvl5pPr marL="1930400" indent="0">
              <a:buNone/>
              <a:defRPr/>
            </a:lvl5pPr>
          </a:lstStyle>
          <a:p>
            <a:pPr lvl="0"/>
            <a:endParaRPr lang="en-US" dirty="0"/>
          </a:p>
        </p:txBody>
      </p:sp>
      <p:sp>
        <p:nvSpPr>
          <p:cNvPr id="7" name="Text Placeholder 3">
            <a:extLst>
              <a:ext uri="{FF2B5EF4-FFF2-40B4-BE49-F238E27FC236}">
                <a16:creationId xmlns:a16="http://schemas.microsoft.com/office/drawing/2014/main" id="{5A2698EA-B36C-5CD3-939B-5F9D821F6005}"/>
              </a:ext>
            </a:extLst>
          </p:cNvPr>
          <p:cNvSpPr>
            <a:spLocks noGrp="1"/>
          </p:cNvSpPr>
          <p:nvPr>
            <p:ph type="body" sz="quarter" idx="16"/>
          </p:nvPr>
        </p:nvSpPr>
        <p:spPr>
          <a:xfrm>
            <a:off x="914400" y="2265363"/>
            <a:ext cx="10685463" cy="3335337"/>
          </a:xfrm>
        </p:spPr>
        <p:txBody>
          <a:bodyPr/>
          <a:lstStyle>
            <a:lvl1pPr marL="25400" indent="0">
              <a:buNone/>
              <a:defRPr/>
            </a:lvl1pPr>
            <a:lvl2pPr marL="508000" indent="0">
              <a:buNone/>
              <a:defRPr/>
            </a:lvl2pPr>
            <a:lvl3pPr marL="990600" indent="0">
              <a:buNone/>
              <a:defRPr/>
            </a:lvl3pPr>
            <a:lvl4pPr marL="1473200" indent="0">
              <a:buNone/>
              <a:defRPr/>
            </a:lvl4pPr>
            <a:lvl5pPr marL="1930400" indent="0">
              <a:buNone/>
              <a:defRPr/>
            </a:lvl5pPr>
          </a:lstStyle>
          <a:p>
            <a:pPr lvl="0"/>
            <a:endParaRPr lang="en-US" dirty="0"/>
          </a:p>
        </p:txBody>
      </p:sp>
      <p:sp>
        <p:nvSpPr>
          <p:cNvPr id="8" name="Text Placeholder 3">
            <a:extLst>
              <a:ext uri="{FF2B5EF4-FFF2-40B4-BE49-F238E27FC236}">
                <a16:creationId xmlns:a16="http://schemas.microsoft.com/office/drawing/2014/main" id="{0DB50CC6-05C6-468F-2AEE-5E44923EC793}"/>
              </a:ext>
            </a:extLst>
          </p:cNvPr>
          <p:cNvSpPr>
            <a:spLocks noGrp="1"/>
          </p:cNvSpPr>
          <p:nvPr>
            <p:ph type="body" sz="quarter" idx="17"/>
          </p:nvPr>
        </p:nvSpPr>
        <p:spPr>
          <a:xfrm>
            <a:off x="1066800" y="2417763"/>
            <a:ext cx="10685463" cy="3335337"/>
          </a:xfrm>
        </p:spPr>
        <p:txBody>
          <a:bodyPr/>
          <a:lstStyle>
            <a:lvl1pPr marL="25400" indent="0">
              <a:buNone/>
              <a:defRPr/>
            </a:lvl1pPr>
            <a:lvl2pPr marL="508000" indent="0">
              <a:buNone/>
              <a:defRPr/>
            </a:lvl2pPr>
            <a:lvl3pPr marL="990600" indent="0">
              <a:buNone/>
              <a:defRPr/>
            </a:lvl3pPr>
            <a:lvl4pPr marL="1473200" indent="0">
              <a:buNone/>
              <a:defRPr/>
            </a:lvl4pPr>
            <a:lvl5pPr marL="1930400" indent="0">
              <a:buNone/>
              <a:defRPr/>
            </a:lvl5pPr>
          </a:lstStyle>
          <a:p>
            <a:pPr lvl="0"/>
            <a:endParaRPr lang="en-US" dirty="0"/>
          </a:p>
        </p:txBody>
      </p:sp>
      <p:sp>
        <p:nvSpPr>
          <p:cNvPr id="9" name="Text Placeholder 3">
            <a:extLst>
              <a:ext uri="{FF2B5EF4-FFF2-40B4-BE49-F238E27FC236}">
                <a16:creationId xmlns:a16="http://schemas.microsoft.com/office/drawing/2014/main" id="{AE37E287-CA48-6D63-2BC3-A1F083ADEF3E}"/>
              </a:ext>
            </a:extLst>
          </p:cNvPr>
          <p:cNvSpPr>
            <a:spLocks noGrp="1"/>
          </p:cNvSpPr>
          <p:nvPr>
            <p:ph type="body" sz="quarter" idx="18"/>
          </p:nvPr>
        </p:nvSpPr>
        <p:spPr>
          <a:xfrm>
            <a:off x="1219200" y="2570163"/>
            <a:ext cx="10685463" cy="3335337"/>
          </a:xfrm>
        </p:spPr>
        <p:txBody>
          <a:bodyPr/>
          <a:lstStyle>
            <a:lvl1pPr marL="25400" indent="0">
              <a:buNone/>
              <a:defRPr/>
            </a:lvl1pPr>
            <a:lvl2pPr marL="508000" indent="0">
              <a:buNone/>
              <a:defRPr/>
            </a:lvl2pPr>
            <a:lvl3pPr marL="990600" indent="0">
              <a:buNone/>
              <a:defRPr/>
            </a:lvl3pPr>
            <a:lvl4pPr marL="1473200" indent="0">
              <a:buNone/>
              <a:defRPr/>
            </a:lvl4pPr>
            <a:lvl5pPr marL="1930400" indent="0">
              <a:buNone/>
              <a:defRPr/>
            </a:lvl5pPr>
          </a:lstStyle>
          <a:p>
            <a:pPr lvl="0"/>
            <a:endParaRPr lang="en-US" dirty="0"/>
          </a:p>
        </p:txBody>
      </p:sp>
    </p:spTree>
    <p:extLst>
      <p:ext uri="{BB962C8B-B14F-4D97-AF65-F5344CB8AC3E}">
        <p14:creationId xmlns:p14="http://schemas.microsoft.com/office/powerpoint/2010/main" val="4026382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Google Shape;20;p1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4"/>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sp>
        <p:nvSpPr>
          <p:cNvPr id="22" name="Google Shape;22;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userDrawn="1">
  <p:cSld name="OBJECT">
    <p:spTree>
      <p:nvGrpSpPr>
        <p:cNvPr id="1" name="Shape 25"/>
        <p:cNvGrpSpPr/>
        <p:nvPr/>
      </p:nvGrpSpPr>
      <p:grpSpPr>
        <a:xfrm>
          <a:off x="0" y="0"/>
          <a:ext cx="0" cy="0"/>
          <a:chOff x="0" y="0"/>
          <a:chExt cx="0" cy="0"/>
        </a:xfrm>
      </p:grpSpPr>
      <p:sp>
        <p:nvSpPr>
          <p:cNvPr id="3" name="Title 2">
            <a:extLst>
              <a:ext uri="{FF2B5EF4-FFF2-40B4-BE49-F238E27FC236}">
                <a16:creationId xmlns:a16="http://schemas.microsoft.com/office/drawing/2014/main" id="{068DB789-4033-9F3E-906B-F3100C5045A6}"/>
              </a:ext>
            </a:extLst>
          </p:cNvPr>
          <p:cNvSpPr>
            <a:spLocks noGrp="1"/>
          </p:cNvSpPr>
          <p:nvPr>
            <p:ph type="title"/>
          </p:nvPr>
        </p:nvSpPr>
        <p:spPr>
          <a:xfrm>
            <a:off x="457200" y="274638"/>
            <a:ext cx="8229600" cy="1143000"/>
          </a:xfrm>
          <a:prstGeom prst="rect">
            <a:avLst/>
          </a:prstGeom>
        </p:spPr>
        <p:txBody>
          <a:bodyPr/>
          <a:lstStyle/>
          <a:p>
            <a:r>
              <a:rPr lang="en-US"/>
              <a:t>Click to edit Master title style</a:t>
            </a:r>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16"/>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chemeClr val="dk1"/>
              </a:buClr>
              <a:buSzPts val="4000"/>
              <a:buFont typeface="Calibri"/>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16"/>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34" name="Google Shape;34;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1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18"/>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7" name="Google Shape;47;p18"/>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8" name="Google Shape;48;p18"/>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9" name="Google Shape;49;p18"/>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50" name="Google Shape;50;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20"/>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20"/>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61" name="Google Shape;61;p20"/>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2" name="Google Shape;62;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21"/>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21"/>
          <p:cNvSpPr>
            <a:spLocks noGrp="1"/>
          </p:cNvSpPr>
          <p:nvPr>
            <p:ph type="pic" idx="2"/>
          </p:nvPr>
        </p:nvSpPr>
        <p:spPr>
          <a:xfrm>
            <a:off x="1792288" y="612775"/>
            <a:ext cx="5486400" cy="4114800"/>
          </a:xfrm>
          <a:prstGeom prst="rect">
            <a:avLst/>
          </a:prstGeom>
          <a:noFill/>
          <a:ln>
            <a:noFill/>
          </a:ln>
        </p:spPr>
      </p:sp>
      <p:sp>
        <p:nvSpPr>
          <p:cNvPr id="68" name="Google Shape;68;p21"/>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9" name="Google Shape;69;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2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22"/>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5" name="Google Shape;75;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9"/>
        <p:cNvGrpSpPr/>
        <p:nvPr/>
      </p:nvGrpSpPr>
      <p:grpSpPr>
        <a:xfrm>
          <a:off x="0" y="0"/>
          <a:ext cx="0" cy="0"/>
          <a:chOff x="0" y="0"/>
          <a:chExt cx="0" cy="0"/>
        </a:xfrm>
      </p:grpSpPr>
      <p:sp>
        <p:nvSpPr>
          <p:cNvPr id="10" name="Google Shape;10;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dirty="0"/>
          </a:p>
        </p:txBody>
      </p:sp>
      <p:sp>
        <p:nvSpPr>
          <p:cNvPr id="11" name="Google Shape;11;p1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https://doi.org/10.21061/strategicmanagementandcaseanalysi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1.xml"/><Relationship Id="rId5" Type="http://schemas.openxmlformats.org/officeDocument/2006/relationships/image" Target="../media/image2.png"/><Relationship Id="rId4" Type="http://schemas.openxmlformats.org/officeDocument/2006/relationships/hyperlink" Target="https://commons.wikimedia.org/wiki/File:Flickr_-_cyclonebill_-_Magnum_Double_Caramel.jpg"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5.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6.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7.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9.xml"/><Relationship Id="rId1" Type="http://schemas.openxmlformats.org/officeDocument/2006/relationships/slideLayout" Target="../slideLayouts/slideLayout11.xml"/><Relationship Id="rId5" Type="http://schemas.openxmlformats.org/officeDocument/2006/relationships/image" Target="../media/image2.png"/><Relationship Id="rId4" Type="http://schemas.openxmlformats.org/officeDocument/2006/relationships/hyperlink" Target="https://commons.wikimedia.org/wiki/File:Building_92_of_Microsoft_Redmond_Campus_-_panoramio.jp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2.xml"/><Relationship Id="rId1" Type="http://schemas.openxmlformats.org/officeDocument/2006/relationships/slideLayout" Target="../slideLayouts/slideLayout11.xml"/><Relationship Id="rId5" Type="http://schemas.openxmlformats.org/officeDocument/2006/relationships/image" Target="../media/image2.png"/><Relationship Id="rId4" Type="http://schemas.openxmlformats.org/officeDocument/2006/relationships/hyperlink" Target="https://commons.wikimedia.org/wiki/File:Tesla_Panasonic.jpg"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0.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8" Type="http://schemas.openxmlformats.org/officeDocument/2006/relationships/hyperlink" Target="https://thenounproject.com/icon/cafe-6111062/" TargetMode="External"/><Relationship Id="rId3" Type="http://schemas.openxmlformats.org/officeDocument/2006/relationships/hyperlink" Target="https://thenounproject.com/icon/wheat-7330935/" TargetMode="External"/><Relationship Id="rId7" Type="http://schemas.openxmlformats.org/officeDocument/2006/relationships/hyperlink" Target="https://thenounproject.com/icon/box-truck-6945195/" TargetMode="External"/><Relationship Id="rId2" Type="http://schemas.openxmlformats.org/officeDocument/2006/relationships/notesSlide" Target="../notesSlides/notesSlide54.xml"/><Relationship Id="rId1" Type="http://schemas.openxmlformats.org/officeDocument/2006/relationships/slideLayout" Target="../slideLayouts/slideLayout12.xml"/><Relationship Id="rId6" Type="http://schemas.openxmlformats.org/officeDocument/2006/relationships/hyperlink" Target="https://thenounproject.com/icon/stand-mixer-6983675/" TargetMode="External"/><Relationship Id="rId5" Type="http://schemas.openxmlformats.org/officeDocument/2006/relationships/hyperlink" Target="https://thenounproject.com/icon/cow-2717641/" TargetMode="External"/><Relationship Id="rId10" Type="http://schemas.openxmlformats.org/officeDocument/2006/relationships/image" Target="../media/image2.png"/><Relationship Id="rId4" Type="http://schemas.openxmlformats.org/officeDocument/2006/relationships/hyperlink" Target="https://thenounproject.com/icon/factory-5053342/" TargetMode="External"/><Relationship Id="rId9" Type="http://schemas.openxmlformats.org/officeDocument/2006/relationships/image" Target="../media/image14.png"/></Relationships>
</file>

<file path=ppt/slides/_rels/slide55.xml.rels><?xml version="1.0" encoding="UTF-8" standalone="yes"?>
<Relationships xmlns="http://schemas.openxmlformats.org/package/2006/relationships"><Relationship Id="rId8" Type="http://schemas.openxmlformats.org/officeDocument/2006/relationships/hyperlink" Target="https://thenounproject.com/icon/cafe-6111062/" TargetMode="External"/><Relationship Id="rId3" Type="http://schemas.openxmlformats.org/officeDocument/2006/relationships/hyperlink" Target="https://thenounproject.com/icon/wheat-7330935/" TargetMode="External"/><Relationship Id="rId7" Type="http://schemas.openxmlformats.org/officeDocument/2006/relationships/hyperlink" Target="https://thenounproject.com/icon/box-truck-6945195/" TargetMode="External"/><Relationship Id="rId2" Type="http://schemas.openxmlformats.org/officeDocument/2006/relationships/notesSlide" Target="../notesSlides/notesSlide55.xml"/><Relationship Id="rId1" Type="http://schemas.openxmlformats.org/officeDocument/2006/relationships/slideLayout" Target="../slideLayouts/slideLayout12.xml"/><Relationship Id="rId6" Type="http://schemas.openxmlformats.org/officeDocument/2006/relationships/hyperlink" Target="https://thenounproject.com/icon/stand-mixer-6983675/" TargetMode="External"/><Relationship Id="rId5" Type="http://schemas.openxmlformats.org/officeDocument/2006/relationships/hyperlink" Target="https://thenounproject.com/icon/cow-2717641/" TargetMode="External"/><Relationship Id="rId10" Type="http://schemas.openxmlformats.org/officeDocument/2006/relationships/image" Target="../media/image2.png"/><Relationship Id="rId4" Type="http://schemas.openxmlformats.org/officeDocument/2006/relationships/hyperlink" Target="https://thenounproject.com/icon/factory-5053342/" TargetMode="External"/><Relationship Id="rId9" Type="http://schemas.openxmlformats.org/officeDocument/2006/relationships/image" Target="../media/image15.png"/></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8" Type="http://schemas.openxmlformats.org/officeDocument/2006/relationships/hyperlink" Target="https://thenounproject.com/icon/cafe-6111062/" TargetMode="External"/><Relationship Id="rId3" Type="http://schemas.openxmlformats.org/officeDocument/2006/relationships/hyperlink" Target="https://thenounproject.com/icon/wheat-7330935/" TargetMode="External"/><Relationship Id="rId7" Type="http://schemas.openxmlformats.org/officeDocument/2006/relationships/hyperlink" Target="https://thenounproject.com/icon/box-truck-6945195/" TargetMode="External"/><Relationship Id="rId2" Type="http://schemas.openxmlformats.org/officeDocument/2006/relationships/notesSlide" Target="../notesSlides/notesSlide57.xml"/><Relationship Id="rId1" Type="http://schemas.openxmlformats.org/officeDocument/2006/relationships/slideLayout" Target="../slideLayouts/slideLayout12.xml"/><Relationship Id="rId6" Type="http://schemas.openxmlformats.org/officeDocument/2006/relationships/hyperlink" Target="https://thenounproject.com/icon/stand-mixer-6983675/" TargetMode="External"/><Relationship Id="rId5" Type="http://schemas.openxmlformats.org/officeDocument/2006/relationships/hyperlink" Target="https://thenounproject.com/icon/cow-2717641/" TargetMode="External"/><Relationship Id="rId10" Type="http://schemas.openxmlformats.org/officeDocument/2006/relationships/image" Target="../media/image2.png"/><Relationship Id="rId4" Type="http://schemas.openxmlformats.org/officeDocument/2006/relationships/hyperlink" Target="https://thenounproject.com/icon/factory-5053342/" TargetMode="External"/><Relationship Id="rId9" Type="http://schemas.openxmlformats.org/officeDocument/2006/relationships/image" Target="../media/image16.png"/></Relationships>
</file>

<file path=ppt/slides/_rels/slide58.xml.rels><?xml version="1.0" encoding="UTF-8" standalone="yes"?>
<Relationships xmlns="http://schemas.openxmlformats.org/package/2006/relationships"><Relationship Id="rId8" Type="http://schemas.openxmlformats.org/officeDocument/2006/relationships/hyperlink" Target="https://thenounproject.com/icon/cafe-6111062/" TargetMode="External"/><Relationship Id="rId3" Type="http://schemas.openxmlformats.org/officeDocument/2006/relationships/hyperlink" Target="https://thenounproject.com/icon/wheat-7330935/" TargetMode="External"/><Relationship Id="rId7" Type="http://schemas.openxmlformats.org/officeDocument/2006/relationships/hyperlink" Target="https://thenounproject.com/icon/box-truck-6945195/" TargetMode="External"/><Relationship Id="rId2" Type="http://schemas.openxmlformats.org/officeDocument/2006/relationships/notesSlide" Target="../notesSlides/notesSlide58.xml"/><Relationship Id="rId1" Type="http://schemas.openxmlformats.org/officeDocument/2006/relationships/slideLayout" Target="../slideLayouts/slideLayout12.xml"/><Relationship Id="rId6" Type="http://schemas.openxmlformats.org/officeDocument/2006/relationships/hyperlink" Target="https://thenounproject.com/icon/stand-mixer-6983675/" TargetMode="External"/><Relationship Id="rId5" Type="http://schemas.openxmlformats.org/officeDocument/2006/relationships/hyperlink" Target="https://thenounproject.com/icon/cow-2717641/" TargetMode="External"/><Relationship Id="rId10" Type="http://schemas.openxmlformats.org/officeDocument/2006/relationships/image" Target="../media/image2.png"/><Relationship Id="rId4" Type="http://schemas.openxmlformats.org/officeDocument/2006/relationships/hyperlink" Target="https://thenounproject.com/icon/factory-5053342/" TargetMode="External"/><Relationship Id="rId9" Type="http://schemas.openxmlformats.org/officeDocument/2006/relationships/image" Target="../media/image17.png"/></Relationships>
</file>

<file path=ppt/slides/_rels/slide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9.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1.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2.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hyperlink" Target="https://thenounproject.com/icon/dog-14830/" TargetMode="External"/><Relationship Id="rId4" Type="http://schemas.openxmlformats.org/officeDocument/2006/relationships/hyperlink" Target="https://thenounproject.com/icon/cow-2717641/" TargetMode="External"/></Relationships>
</file>

<file path=ppt/slides/_rels/slide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3.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4.xml"/><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5.xml"/><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6.xml"/><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7.xml"/><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8.xml"/><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9.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0.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a:extLst>
            <a:ext uri="{FF2B5EF4-FFF2-40B4-BE49-F238E27FC236}">
              <a16:creationId xmlns:a16="http://schemas.microsoft.com/office/drawing/2014/main" id="{1D83FF14-B371-1BDD-C6DF-153D14EEF0F7}"/>
            </a:ext>
          </a:extLst>
        </p:cNvPr>
        <p:cNvGrpSpPr/>
        <p:nvPr/>
      </p:nvGrpSpPr>
      <p:grpSpPr>
        <a:xfrm>
          <a:off x="0" y="0"/>
          <a:ext cx="0" cy="0"/>
          <a:chOff x="0" y="0"/>
          <a:chExt cx="0" cy="0"/>
        </a:xfrm>
      </p:grpSpPr>
      <p:sp>
        <p:nvSpPr>
          <p:cNvPr id="20" name="Title 1">
            <a:extLst>
              <a:ext uri="{FF2B5EF4-FFF2-40B4-BE49-F238E27FC236}">
                <a16:creationId xmlns:a16="http://schemas.microsoft.com/office/drawing/2014/main" id="{B02D49B0-DD71-BB59-7332-B82D87095FF5}"/>
              </a:ext>
            </a:extLst>
          </p:cNvPr>
          <p:cNvSpPr>
            <a:spLocks noGrp="1"/>
          </p:cNvSpPr>
          <p:nvPr>
            <p:ph type="title"/>
          </p:nvPr>
        </p:nvSpPr>
        <p:spPr>
          <a:xfrm>
            <a:off x="-1084521" y="968662"/>
            <a:ext cx="13120577" cy="5530222"/>
          </a:xfrm>
        </p:spPr>
        <p:txBody>
          <a:bodyPr>
            <a:normAutofit/>
          </a:bodyPr>
          <a:lstStyle/>
          <a:p>
            <a:pPr marL="0" marR="0" lvl="0" indent="0" defTabSz="914400" rtl="0" eaLnBrk="1" fontAlgn="auto" latinLnBrk="0" hangingPunct="1">
              <a:lnSpc>
                <a:spcPct val="91001"/>
              </a:lnSpc>
              <a:spcBef>
                <a:spcPts val="0"/>
              </a:spcBef>
              <a:spcAft>
                <a:spcPts val="0"/>
              </a:spcAft>
              <a:tabLst/>
              <a:defRPr/>
            </a:pPr>
            <a:r>
              <a:rPr kumimoji="0" lang="en-US" sz="16758" b="0"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Chapter 7</a:t>
            </a:r>
            <a:br>
              <a:rPr kumimoji="0" lang="en-US" sz="1400" b="0" i="0" u="none" strike="noStrike" kern="0" cap="none" spc="0" normalizeH="0" baseline="0" noProof="0" dirty="0">
                <a:ln>
                  <a:noFill/>
                </a:ln>
                <a:solidFill>
                  <a:srgbClr val="000000"/>
                </a:solidFill>
                <a:effectLst/>
                <a:uLnTx/>
                <a:uFillTx/>
                <a:latin typeface="Arial"/>
                <a:ea typeface="Arial"/>
                <a:cs typeface="Arial"/>
                <a:sym typeface="Arial"/>
              </a:rPr>
            </a:br>
            <a:endParaRPr lang="en-IN" dirty="0"/>
          </a:p>
        </p:txBody>
      </p:sp>
      <p:cxnSp>
        <p:nvCxnSpPr>
          <p:cNvPr id="13" name="Google Shape;88;p1">
            <a:extLst>
              <a:ext uri="{FF2B5EF4-FFF2-40B4-BE49-F238E27FC236}">
                <a16:creationId xmlns:a16="http://schemas.microsoft.com/office/drawing/2014/main" id="{CCB2F2A1-5C7B-412F-A9BE-074EBC9E6938}"/>
              </a:ext>
              <a:ext uri="{C183D7F6-B498-43B3-948B-1728B52AA6E4}">
                <adec:decorative xmlns:adec="http://schemas.microsoft.com/office/drawing/2017/decorative" val="1"/>
              </a:ext>
            </a:extLst>
          </p:cNvPr>
          <p:cNvCxnSpPr/>
          <p:nvPr/>
        </p:nvCxnSpPr>
        <p:spPr>
          <a:xfrm rot="10800000" flipH="1">
            <a:off x="1028706" y="4514765"/>
            <a:ext cx="16230594" cy="38509"/>
          </a:xfrm>
          <a:prstGeom prst="straightConnector1">
            <a:avLst/>
          </a:prstGeom>
          <a:noFill/>
          <a:ln w="9525" cap="flat" cmpd="sng">
            <a:solidFill>
              <a:srgbClr val="2B2C30"/>
            </a:solidFill>
            <a:prstDash val="solid"/>
            <a:round/>
            <a:headEnd type="none" w="sm" len="sm"/>
            <a:tailEnd type="none" w="sm" len="sm"/>
          </a:ln>
        </p:spPr>
      </p:cxnSp>
      <p:sp>
        <p:nvSpPr>
          <p:cNvPr id="8" name="Content Placeholder 7">
            <a:extLst>
              <a:ext uri="{FF2B5EF4-FFF2-40B4-BE49-F238E27FC236}">
                <a16:creationId xmlns:a16="http://schemas.microsoft.com/office/drawing/2014/main" id="{75BED2CC-62BF-4A5C-2020-F56E06CF43FA}"/>
              </a:ext>
            </a:extLst>
          </p:cNvPr>
          <p:cNvSpPr>
            <a:spLocks noGrp="1"/>
          </p:cNvSpPr>
          <p:nvPr>
            <p:ph sz="quarter" idx="10"/>
          </p:nvPr>
        </p:nvSpPr>
        <p:spPr>
          <a:xfrm>
            <a:off x="895962" y="4673824"/>
            <a:ext cx="10098102" cy="995213"/>
          </a:xfrm>
        </p:spPr>
        <p:txBody>
          <a:bodyPr/>
          <a:lstStyle/>
          <a:p>
            <a:pPr marL="0" marR="0" lvl="0" indent="0" algn="l" defTabSz="914400" rtl="0" eaLnBrk="1" fontAlgn="auto" latinLnBrk="0" hangingPunct="1">
              <a:lnSpc>
                <a:spcPct val="140010"/>
              </a:lnSpc>
              <a:spcBef>
                <a:spcPts val="0"/>
              </a:spcBef>
              <a:spcAft>
                <a:spcPts val="0"/>
              </a:spcAft>
              <a:buClr>
                <a:srgbClr val="000000"/>
              </a:buClr>
              <a:buSzPts val="3714"/>
              <a:buFont typeface="Arial"/>
              <a:buNone/>
              <a:tabLst/>
              <a:defRPr/>
            </a:pPr>
            <a:r>
              <a:rPr kumimoji="0" lang="en-US" sz="3714" b="1" i="0" u="none" strike="noStrike" kern="0" cap="none" spc="0" normalizeH="0" baseline="0" noProof="0" dirty="0">
                <a:ln>
                  <a:noFill/>
                </a:ln>
                <a:solidFill>
                  <a:srgbClr val="2B2C30"/>
                </a:solidFill>
                <a:effectLst/>
                <a:uLnTx/>
                <a:uFillTx/>
                <a:latin typeface="Public Sans"/>
                <a:ea typeface="Public Sans"/>
                <a:cs typeface="Public Sans"/>
                <a:sym typeface="Public Sans"/>
              </a:rPr>
              <a:t>Formulate Corporate-Level Strategy</a:t>
            </a:r>
            <a:endParaRPr kumimoji="0" lang="en-US" sz="1400" b="0" i="0" u="none" strike="noStrike" kern="0" cap="none" spc="0" normalizeH="0" baseline="0" noProof="0" dirty="0">
              <a:ln>
                <a:noFill/>
              </a:ln>
              <a:solidFill>
                <a:srgbClr val="000000"/>
              </a:solidFill>
              <a:effectLst/>
              <a:uLnTx/>
              <a:uFillTx/>
              <a:latin typeface="Arial"/>
              <a:ea typeface="Arial"/>
              <a:cs typeface="Arial"/>
              <a:sym typeface="Arial"/>
            </a:endParaRPr>
          </a:p>
          <a:p>
            <a:endParaRPr lang="en-IN" dirty="0"/>
          </a:p>
        </p:txBody>
      </p:sp>
      <p:sp>
        <p:nvSpPr>
          <p:cNvPr id="9" name="Content Placeholder 8">
            <a:extLst>
              <a:ext uri="{FF2B5EF4-FFF2-40B4-BE49-F238E27FC236}">
                <a16:creationId xmlns:a16="http://schemas.microsoft.com/office/drawing/2014/main" id="{A48D0E22-AD69-8B94-BDA4-D3FFF97BDF5F}"/>
              </a:ext>
            </a:extLst>
          </p:cNvPr>
          <p:cNvSpPr>
            <a:spLocks noGrp="1"/>
          </p:cNvSpPr>
          <p:nvPr>
            <p:ph sz="quarter" idx="11"/>
          </p:nvPr>
        </p:nvSpPr>
        <p:spPr>
          <a:xfrm>
            <a:off x="850974" y="8394406"/>
            <a:ext cx="7165975" cy="1242979"/>
          </a:xfrm>
        </p:spPr>
        <p:txBody>
          <a:bodyPr/>
          <a:lstStyle/>
          <a:p>
            <a:pPr marL="0" marR="0" lvl="0" indent="0" algn="l" defTabSz="914400" rtl="0" eaLnBrk="1" fontAlgn="auto" latinLnBrk="0" hangingPunct="1">
              <a:lnSpc>
                <a:spcPct val="150000"/>
              </a:lnSpc>
              <a:spcBef>
                <a:spcPts val="0"/>
              </a:spcBef>
              <a:spcAft>
                <a:spcPts val="0"/>
              </a:spcAft>
              <a:buClr>
                <a:srgbClr val="000000"/>
              </a:buClr>
              <a:buSzPts val="2300"/>
              <a:buFont typeface="Arial"/>
              <a:buNone/>
              <a:tabLst/>
              <a:defRPr/>
            </a:pPr>
            <a:r>
              <a:rPr kumimoji="0" lang="en-US" sz="2300" b="1" i="0" u="none" strike="noStrike" kern="0" cap="none" spc="0" normalizeH="0" baseline="0" noProof="0" dirty="0">
                <a:ln>
                  <a:noFill/>
                </a:ln>
                <a:solidFill>
                  <a:srgbClr val="2B2C30"/>
                </a:solidFill>
                <a:effectLst/>
                <a:uLnTx/>
                <a:uFillTx/>
                <a:latin typeface="Public Sans"/>
                <a:ea typeface="Public Sans"/>
                <a:cs typeface="Public Sans"/>
                <a:sym typeface="Public Sans"/>
              </a:rPr>
              <a:t>Strategic Management </a:t>
            </a:r>
            <a:endParaRPr kumimoji="0" lang="en-US" sz="14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50000"/>
              </a:lnSpc>
              <a:spcBef>
                <a:spcPts val="0"/>
              </a:spcBef>
              <a:spcAft>
                <a:spcPts val="0"/>
              </a:spcAft>
              <a:buClr>
                <a:srgbClr val="000000"/>
              </a:buClr>
              <a:buSzPts val="2300"/>
              <a:buFont typeface="Arial"/>
              <a:buNone/>
              <a:tabLst/>
              <a:defRPr/>
            </a:pPr>
            <a:r>
              <a:rPr kumimoji="0" lang="en-US" sz="2300" b="1" i="0" u="none" strike="noStrike" kern="0" cap="none" spc="0" normalizeH="0" baseline="0" noProof="0" dirty="0">
                <a:ln>
                  <a:noFill/>
                </a:ln>
                <a:solidFill>
                  <a:srgbClr val="2B2C30"/>
                </a:solidFill>
                <a:effectLst/>
                <a:uLnTx/>
                <a:uFillTx/>
                <a:latin typeface="Public Sans"/>
                <a:ea typeface="Public Sans"/>
                <a:cs typeface="Public Sans"/>
                <a:sym typeface="Public Sans"/>
              </a:rPr>
              <a:t>MGT 4394</a:t>
            </a:r>
            <a:endParaRPr kumimoji="0" lang="en-US" sz="1400" b="0" i="0" u="none" strike="noStrike" kern="0" cap="none" spc="0" normalizeH="0" baseline="0" noProof="0" dirty="0">
              <a:ln>
                <a:noFill/>
              </a:ln>
              <a:solidFill>
                <a:srgbClr val="000000"/>
              </a:solidFill>
              <a:effectLst/>
              <a:uLnTx/>
              <a:uFillTx/>
              <a:latin typeface="Arial"/>
              <a:ea typeface="Arial"/>
              <a:cs typeface="Arial"/>
              <a:sym typeface="Arial"/>
            </a:endParaRPr>
          </a:p>
          <a:p>
            <a:endParaRPr lang="en-IN" dirty="0"/>
          </a:p>
        </p:txBody>
      </p:sp>
      <p:pic>
        <p:nvPicPr>
          <p:cNvPr id="18" name="Picture 17" descr="A Creative Commons license icon set with the following icons: CC, BY, NC, SA.">
            <a:extLst>
              <a:ext uri="{FF2B5EF4-FFF2-40B4-BE49-F238E27FC236}">
                <a16:creationId xmlns:a16="http://schemas.microsoft.com/office/drawing/2014/main" id="{F0A5A5BB-31E1-956F-EC0C-FEC11044A0A3}"/>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11456744" y="8911590"/>
            <a:ext cx="2400300" cy="838200"/>
          </a:xfrm>
          <a:prstGeom prst="rect">
            <a:avLst/>
          </a:prstGeom>
        </p:spPr>
      </p:pic>
      <p:sp>
        <p:nvSpPr>
          <p:cNvPr id="14" name="Google Shape;89;p1" descr="Logo for Pamplin College of Business at Virginia Tech, featuring the stylized 'VT' monogram next to the college's name.">
            <a:extLst>
              <a:ext uri="{FF2B5EF4-FFF2-40B4-BE49-F238E27FC236}">
                <a16:creationId xmlns:a16="http://schemas.microsoft.com/office/drawing/2014/main" id="{549B1CC3-0F56-45EA-2231-9EE3D6874DB0}"/>
              </a:ext>
              <a:ext uri="{C183D7F6-B498-43B3-948B-1728B52AA6E4}">
                <adec:decorative xmlns:adec="http://schemas.microsoft.com/office/drawing/2017/decorative" val="0"/>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665958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2">
          <a:extLst>
            <a:ext uri="{FF2B5EF4-FFF2-40B4-BE49-F238E27FC236}">
              <a16:creationId xmlns:a16="http://schemas.microsoft.com/office/drawing/2014/main" id="{E84A9A1C-B2C7-9CEF-A913-89E8012F000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543BA26-71C2-BF6A-1498-A002882005C4}"/>
              </a:ext>
            </a:extLst>
          </p:cNvPr>
          <p:cNvSpPr>
            <a:spLocks noGrp="1"/>
          </p:cNvSpPr>
          <p:nvPr>
            <p:ph type="title"/>
          </p:nvPr>
        </p:nvSpPr>
        <p:spPr>
          <a:xfrm>
            <a:off x="428604" y="754245"/>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Corporate-Level Strategy</a:t>
            </a: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 1 of 7</a:t>
            </a:r>
            <a:endParaRPr lang="en-IN" sz="3710" b="1" dirty="0"/>
          </a:p>
        </p:txBody>
      </p:sp>
      <p:cxnSp>
        <p:nvCxnSpPr>
          <p:cNvPr id="9" name="Google Shape;114;g336a626ea0b_0_8">
            <a:extLst>
              <a:ext uri="{FF2B5EF4-FFF2-40B4-BE49-F238E27FC236}">
                <a16:creationId xmlns:a16="http://schemas.microsoft.com/office/drawing/2014/main" id="{707E8AD7-7622-C306-2001-5C341DD554FE}"/>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5BBEBB6E-3707-A78D-A579-C0E8954B9E24}"/>
              </a:ext>
            </a:extLst>
          </p:cNvPr>
          <p:cNvSpPr>
            <a:spLocks noGrp="1"/>
          </p:cNvSpPr>
          <p:nvPr>
            <p:ph sz="quarter" idx="10"/>
          </p:nvPr>
        </p:nvSpPr>
        <p:spPr>
          <a:xfrm>
            <a:off x="935666" y="2088229"/>
            <a:ext cx="16323070" cy="6991976"/>
          </a:xfrm>
        </p:spPr>
        <p:txBody>
          <a:bodyPr>
            <a:normAutofit/>
          </a:bodyPr>
          <a:lstStyle/>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Corporate-level strategy is the </a:t>
            </a: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broadest</a:t>
            </a: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level of strategy. </a:t>
            </a:r>
          </a:p>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endPar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Corporate-level strategy is a </a:t>
            </a: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companywide</a:t>
            </a: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strategy that focuses on synergy across industries, markets, market segments, locations, and businesses.</a:t>
            </a:r>
          </a:p>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endPar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The corporate level of a company consists of </a:t>
            </a: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senior executives in the C-suite</a:t>
            </a: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and if the company is large enough, it includes the </a:t>
            </a: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board of directors</a:t>
            </a: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t>
            </a:r>
          </a:p>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endPar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endPar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endPar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endParaRPr lang="en-IN" dirty="0"/>
          </a:p>
        </p:txBody>
      </p:sp>
      <p:sp>
        <p:nvSpPr>
          <p:cNvPr id="11" name="Google Shape;116;g336a626ea0b_0_8">
            <a:extLst>
              <a:ext uri="{FF2B5EF4-FFF2-40B4-BE49-F238E27FC236}">
                <a16:creationId xmlns:a16="http://schemas.microsoft.com/office/drawing/2014/main" id="{5C10AEE8-D5E1-CC91-2617-8FABAE7C240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432442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2">
          <a:extLst>
            <a:ext uri="{FF2B5EF4-FFF2-40B4-BE49-F238E27FC236}">
              <a16:creationId xmlns:a16="http://schemas.microsoft.com/office/drawing/2014/main" id="{31D59568-9290-2415-E253-E15F0BCB43C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30D9180-9D10-F031-EA8D-2B368E909369}"/>
              </a:ext>
            </a:extLst>
          </p:cNvPr>
          <p:cNvSpPr>
            <a:spLocks noGrp="1"/>
          </p:cNvSpPr>
          <p:nvPr>
            <p:ph type="title"/>
          </p:nvPr>
        </p:nvSpPr>
        <p:spPr>
          <a:xfrm>
            <a:off x="358937" y="783752"/>
            <a:ext cx="13003619"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4000" b="1" i="0" u="none" strike="noStrike" kern="0" cap="none" spc="0" normalizeH="0" baseline="0" noProof="0" dirty="0">
                <a:ln>
                  <a:noFill/>
                </a:ln>
                <a:solidFill>
                  <a:srgbClr val="54152A"/>
                </a:solidFill>
                <a:effectLst/>
                <a:uLnTx/>
                <a:uFillTx/>
                <a:latin typeface="Public Sans"/>
                <a:ea typeface="Public Sans"/>
                <a:cs typeface="Public Sans"/>
                <a:sym typeface="Public Sans"/>
              </a:rPr>
              <a:t>Corporate-Level Strategy: Where to Play?, 1 of 2</a:t>
            </a:r>
            <a:endParaRPr lang="en-IN" sz="4000" b="1" dirty="0"/>
          </a:p>
        </p:txBody>
      </p:sp>
      <p:cxnSp>
        <p:nvCxnSpPr>
          <p:cNvPr id="9" name="Google Shape;114;g336a626ea0b_0_8">
            <a:extLst>
              <a:ext uri="{FF2B5EF4-FFF2-40B4-BE49-F238E27FC236}">
                <a16:creationId xmlns:a16="http://schemas.microsoft.com/office/drawing/2014/main" id="{32D50F13-3D03-FA30-0A91-E58F234E9ABE}"/>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308E9E8B-F1C3-8DD9-8E96-548307F282F0}"/>
              </a:ext>
            </a:extLst>
          </p:cNvPr>
          <p:cNvSpPr>
            <a:spLocks noGrp="1"/>
          </p:cNvSpPr>
          <p:nvPr>
            <p:ph sz="quarter" idx="10"/>
          </p:nvPr>
        </p:nvSpPr>
        <p:spPr>
          <a:xfrm>
            <a:off x="943076" y="2085975"/>
            <a:ext cx="16409259" cy="8201025"/>
          </a:xfrm>
        </p:spPr>
        <p:txBody>
          <a:bodyPr/>
          <a:lstStyle/>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Strategy can be described as a firm’s answer to three critical strategic questions that every organization needs to answer.</a:t>
            </a:r>
          </a:p>
          <a:p>
            <a:pPr marL="965200" marR="0" lvl="0" indent="-914400" algn="l" defTabSz="914400" rtl="0" eaLnBrk="1" fontAlgn="auto" latinLnBrk="0" hangingPunct="1">
              <a:lnSpc>
                <a:spcPct val="100000"/>
              </a:lnSpc>
              <a:spcBef>
                <a:spcPts val="0"/>
              </a:spcBef>
              <a:spcAft>
                <a:spcPts val="0"/>
              </a:spcAft>
              <a:buClr>
                <a:srgbClr val="2B2C30"/>
              </a:buClr>
              <a:buSzPts val="4000"/>
              <a:buFont typeface="+mj-lt"/>
              <a:buAutoNum type="arabicPeriod"/>
              <a:tabLst/>
              <a:defRPr/>
            </a:pP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Corporate-level strategy: Where to play? </a:t>
            </a:r>
          </a:p>
          <a:p>
            <a:pPr marL="965200" marR="0" lvl="0" indent="-914400" algn="l" defTabSz="914400" rtl="0" eaLnBrk="1" fontAlgn="auto" latinLnBrk="0" hangingPunct="1">
              <a:lnSpc>
                <a:spcPct val="100000"/>
              </a:lnSpc>
              <a:spcBef>
                <a:spcPts val="0"/>
              </a:spcBef>
              <a:spcAft>
                <a:spcPts val="0"/>
              </a:spcAft>
              <a:buClr>
                <a:srgbClr val="2B2C30"/>
              </a:buClr>
              <a:buSzPts val="4000"/>
              <a:buFont typeface="+mj-lt"/>
              <a:buAutoNum type="arabicPeriod"/>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Business-level strategy: How to win?</a:t>
            </a:r>
          </a:p>
          <a:p>
            <a:pPr marL="965200" marR="0" lvl="0" indent="-914400" algn="l" defTabSz="914400" rtl="0" eaLnBrk="1" fontAlgn="auto" latinLnBrk="0" hangingPunct="1">
              <a:lnSpc>
                <a:spcPct val="100000"/>
              </a:lnSpc>
              <a:spcBef>
                <a:spcPts val="0"/>
              </a:spcBef>
              <a:spcAft>
                <a:spcPts val="0"/>
              </a:spcAft>
              <a:buClr>
                <a:srgbClr val="2B2C30"/>
              </a:buClr>
              <a:buSzPts val="4000"/>
              <a:buFont typeface="+mj-lt"/>
              <a:buAutoNum type="arabicPeriod"/>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Strategies embedded into business-level strategies: Right to win?</a:t>
            </a:r>
          </a:p>
          <a:p>
            <a:pPr marL="965200" marR="0" lvl="2" indent="-44450" algn="l" defTabSz="914400" rtl="0" eaLnBrk="1" fontAlgn="auto" latinLnBrk="0" hangingPunct="1">
              <a:lnSpc>
                <a:spcPct val="100000"/>
              </a:lnSpc>
              <a:spcBef>
                <a:spcPts val="0"/>
              </a:spcBef>
              <a:spcAft>
                <a:spcPts val="0"/>
              </a:spcAft>
              <a:buClr>
                <a:srgbClr val="2B2C30"/>
              </a:buClr>
              <a:buSzPts val="4000"/>
              <a:buFont typeface="Wingdings" pitchFamily="2" charset="2"/>
              <a:buChar char="q"/>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Innovation strategy</a:t>
            </a:r>
          </a:p>
          <a:p>
            <a:pPr marL="965200" marR="0" lvl="2" indent="-44450" algn="l" defTabSz="914400" rtl="0" eaLnBrk="1" fontAlgn="auto" latinLnBrk="0" hangingPunct="1">
              <a:lnSpc>
                <a:spcPct val="100000"/>
              </a:lnSpc>
              <a:spcBef>
                <a:spcPts val="0"/>
              </a:spcBef>
              <a:spcAft>
                <a:spcPts val="0"/>
              </a:spcAft>
              <a:buClr>
                <a:srgbClr val="2B2C30"/>
              </a:buClr>
              <a:buSzPts val="4000"/>
              <a:buFont typeface="Wingdings" pitchFamily="2" charset="2"/>
              <a:buChar char="q"/>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Sustainability and ethics strategy</a:t>
            </a:r>
          </a:p>
          <a:p>
            <a:pPr marL="965200" marR="0" lvl="2" indent="-44450" algn="l" defTabSz="914400" rtl="0" eaLnBrk="1" fontAlgn="auto" latinLnBrk="0" hangingPunct="1">
              <a:lnSpc>
                <a:spcPct val="100000"/>
              </a:lnSpc>
              <a:spcBef>
                <a:spcPts val="0"/>
              </a:spcBef>
              <a:spcAft>
                <a:spcPts val="0"/>
              </a:spcAft>
              <a:buClr>
                <a:srgbClr val="2B2C30"/>
              </a:buClr>
              <a:buSzPts val="4000"/>
              <a:buFont typeface="Wingdings" pitchFamily="2" charset="2"/>
              <a:buChar char="q"/>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Technology strategy</a:t>
            </a:r>
          </a:p>
          <a:p>
            <a:pPr marL="965200" marR="0" lvl="2" indent="-44450" algn="l" defTabSz="914400" rtl="0" eaLnBrk="1" fontAlgn="auto" latinLnBrk="0" hangingPunct="1">
              <a:lnSpc>
                <a:spcPct val="100000"/>
              </a:lnSpc>
              <a:spcBef>
                <a:spcPts val="0"/>
              </a:spcBef>
              <a:spcAft>
                <a:spcPts val="0"/>
              </a:spcAft>
              <a:buClr>
                <a:srgbClr val="2B2C30"/>
              </a:buClr>
              <a:buSzPts val="4000"/>
              <a:buFont typeface="Wingdings" pitchFamily="2" charset="2"/>
              <a:buChar char="q"/>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Multinational strategy</a:t>
            </a:r>
          </a:p>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endParaRPr kumimoji="0" lang="en-US" sz="4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endParaRPr lang="en-IN" dirty="0"/>
          </a:p>
        </p:txBody>
      </p:sp>
      <p:sp>
        <p:nvSpPr>
          <p:cNvPr id="11" name="Google Shape;116;g336a626ea0b_0_8">
            <a:extLst>
              <a:ext uri="{FF2B5EF4-FFF2-40B4-BE49-F238E27FC236}">
                <a16:creationId xmlns:a16="http://schemas.microsoft.com/office/drawing/2014/main" id="{8D7432AB-E7F3-5732-9FE7-CD5E8E7DA56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26890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2">
          <a:extLst>
            <a:ext uri="{FF2B5EF4-FFF2-40B4-BE49-F238E27FC236}">
              <a16:creationId xmlns:a16="http://schemas.microsoft.com/office/drawing/2014/main" id="{B4D21BBA-3EA7-72E0-6B7F-10879DA9720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3E585C4-70F8-9C1F-3D2A-FA894406D360}"/>
              </a:ext>
            </a:extLst>
          </p:cNvPr>
          <p:cNvSpPr>
            <a:spLocks noGrp="1"/>
          </p:cNvSpPr>
          <p:nvPr>
            <p:ph type="title"/>
          </p:nvPr>
        </p:nvSpPr>
        <p:spPr>
          <a:xfrm>
            <a:off x="487262" y="796775"/>
            <a:ext cx="11557591" cy="1143000"/>
          </a:xfrm>
        </p:spPr>
        <p:txBody>
          <a:bodyPr>
            <a:normAutofit fontScale="90000"/>
          </a:bodyPr>
          <a:lstStyle/>
          <a:p>
            <a:pPr marL="0" marR="0" lvl="0" indent="0" defTabSz="914400" rtl="0" eaLnBrk="1" fontAlgn="auto" latinLnBrk="0" hangingPunct="1">
              <a:lnSpc>
                <a:spcPct val="140010"/>
              </a:lnSpc>
              <a:spcBef>
                <a:spcPts val="0"/>
              </a:spcBef>
              <a:spcAft>
                <a:spcPts val="0"/>
              </a:spcAft>
              <a:tabLst/>
              <a:defRPr/>
            </a:pPr>
            <a:r>
              <a:rPr kumimoji="0" lang="en-US" sz="4000" b="1" i="0" u="none" strike="noStrike" kern="0" cap="none" spc="0" normalizeH="0" baseline="0" noProof="0" dirty="0">
                <a:ln>
                  <a:noFill/>
                </a:ln>
                <a:solidFill>
                  <a:srgbClr val="54152A"/>
                </a:solidFill>
                <a:effectLst/>
                <a:uLnTx/>
                <a:uFillTx/>
                <a:latin typeface="Public Sans"/>
                <a:ea typeface="Public Sans"/>
                <a:cs typeface="Public Sans"/>
                <a:sym typeface="Public Sans"/>
              </a:rPr>
              <a:t> Corporate-Level Strategy: Where to play?,</a:t>
            </a:r>
            <a:r>
              <a:rPr kumimoji="0" lang="en-US" sz="4100" b="1" i="0" u="none" strike="noStrike" kern="0" cap="none" spc="0" normalizeH="0" baseline="0" noProof="0" dirty="0">
                <a:ln>
                  <a:noFill/>
                </a:ln>
                <a:solidFill>
                  <a:srgbClr val="54152A"/>
                </a:solidFill>
                <a:effectLst/>
                <a:uLnTx/>
                <a:uFillTx/>
                <a:latin typeface="Public Sans"/>
                <a:ea typeface="Public Sans"/>
                <a:cs typeface="Public Sans"/>
                <a:sym typeface="Public Sans"/>
              </a:rPr>
              <a:t> 2 of 2</a:t>
            </a:r>
            <a:endParaRPr lang="en-IN" sz="4100" b="1" dirty="0"/>
          </a:p>
        </p:txBody>
      </p:sp>
      <p:cxnSp>
        <p:nvCxnSpPr>
          <p:cNvPr id="9" name="Google Shape;114;g336a626ea0b_0_8">
            <a:extLst>
              <a:ext uri="{FF2B5EF4-FFF2-40B4-BE49-F238E27FC236}">
                <a16:creationId xmlns:a16="http://schemas.microsoft.com/office/drawing/2014/main" id="{4452A232-390A-3DF0-282B-D0E01186E753}"/>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96A46F7F-8C62-8088-EBC9-FFA7F54D29EE}"/>
              </a:ext>
            </a:extLst>
          </p:cNvPr>
          <p:cNvSpPr>
            <a:spLocks noGrp="1"/>
          </p:cNvSpPr>
          <p:nvPr>
            <p:ph sz="quarter" idx="10"/>
          </p:nvPr>
        </p:nvSpPr>
        <p:spPr>
          <a:xfrm>
            <a:off x="840157" y="2085975"/>
            <a:ext cx="16419138" cy="7645430"/>
          </a:xfrm>
        </p:spPr>
        <p:txBody>
          <a:bodyPr/>
          <a:lstStyle/>
          <a:p>
            <a:pPr marL="622300" marR="0" lvl="0" indent="-571500" algn="l" defTabSz="914400" rtl="0" eaLnBrk="1" fontAlgn="auto" latinLnBrk="0" hangingPunct="1">
              <a:lnSpc>
                <a:spcPct val="100000"/>
              </a:lnSpc>
              <a:spcBef>
                <a:spcPts val="0"/>
              </a:spcBef>
              <a:spcAft>
                <a:spcPts val="0"/>
              </a:spcAft>
              <a:buClr>
                <a:srgbClr val="2B2C30"/>
              </a:buClr>
              <a:buSzPts val="4000"/>
              <a:buFont typeface="Arial" panose="020B0604020202020204" pitchFamily="34" charset="0"/>
              <a:buChar char="•"/>
              <a:tabLst/>
              <a:defRPr/>
            </a:pPr>
            <a:r>
              <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“Where to play?” investigates where the firm is going to compete, considering which industries, markets, market segments, businesses, and regions in which the firm wants to operate (or play). </a:t>
            </a:r>
          </a:p>
          <a:p>
            <a:pPr marL="622300" marR="0" lvl="0" indent="-571500" algn="l" defTabSz="914400" rtl="0" eaLnBrk="1" fontAlgn="auto" latinLnBrk="0" hangingPunct="1">
              <a:lnSpc>
                <a:spcPct val="100000"/>
              </a:lnSpc>
              <a:spcBef>
                <a:spcPts val="0"/>
              </a:spcBef>
              <a:spcAft>
                <a:spcPts val="0"/>
              </a:spcAft>
              <a:buClr>
                <a:srgbClr val="2B2C30"/>
              </a:buClr>
              <a:buSzPts val="4000"/>
              <a:buFont typeface="Arial" panose="020B0604020202020204" pitchFamily="34" charset="0"/>
              <a:buChar char="•"/>
              <a:tabLst/>
              <a:defRPr/>
            </a:pPr>
            <a:endPar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622300" marR="0" lvl="0" indent="-571500" algn="l" defTabSz="914400" rtl="0" eaLnBrk="1" fontAlgn="auto" latinLnBrk="0" hangingPunct="1">
              <a:lnSpc>
                <a:spcPct val="100000"/>
              </a:lnSpc>
              <a:spcBef>
                <a:spcPts val="0"/>
              </a:spcBef>
              <a:spcAft>
                <a:spcPts val="0"/>
              </a:spcAft>
              <a:buClr>
                <a:srgbClr val="2B2C30"/>
              </a:buClr>
              <a:buSzPts val="4000"/>
              <a:buFont typeface="Arial" panose="020B0604020202020204" pitchFamily="34" charset="0"/>
              <a:buChar char="•"/>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This is largely determined by the firm’s assessment of the attractiveness and profit potential of alternative markets, market segments, and businesses and the synergies between them. </a:t>
            </a:r>
          </a:p>
          <a:p>
            <a:pPr marL="622300" marR="0" lvl="0" indent="-571500" algn="l" defTabSz="914400" rtl="0" eaLnBrk="1" fontAlgn="auto" latinLnBrk="0" hangingPunct="1">
              <a:lnSpc>
                <a:spcPct val="100000"/>
              </a:lnSpc>
              <a:spcBef>
                <a:spcPts val="0"/>
              </a:spcBef>
              <a:spcAft>
                <a:spcPts val="0"/>
              </a:spcAft>
              <a:buClr>
                <a:srgbClr val="2B2C30"/>
              </a:buClr>
              <a:buSzPts val="4000"/>
              <a:buFont typeface="Arial" panose="020B0604020202020204" pitchFamily="34" charset="0"/>
              <a:buChar char="•"/>
              <a:tabLst/>
              <a:defRPr/>
            </a:pPr>
            <a:endPar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622300" marR="0" lvl="0" indent="-571500" algn="l" defTabSz="914400" rtl="0" eaLnBrk="1" fontAlgn="auto" latinLnBrk="0" hangingPunct="1">
              <a:lnSpc>
                <a:spcPct val="100000"/>
              </a:lnSpc>
              <a:spcBef>
                <a:spcPts val="0"/>
              </a:spcBef>
              <a:spcAft>
                <a:spcPts val="0"/>
              </a:spcAft>
              <a:buClr>
                <a:srgbClr val="2B2C30"/>
              </a:buClr>
              <a:buSzPts val="4000"/>
              <a:buFont typeface="Arial" panose="020B0604020202020204" pitchFamily="34" charset="0"/>
              <a:buChar char="•"/>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The answers to the question of where to play also provide important solutions to issues related to the allocation of limited company resources to different businesses. In this sense, it is also important for every organization to decide where </a:t>
            </a:r>
            <a:r>
              <a:rPr kumimoji="0" lang="en-US" sz="3200" b="0" i="1"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not </a:t>
            </a: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to play. </a:t>
            </a:r>
          </a:p>
          <a:p>
            <a:pPr marL="622300" marR="0" lvl="0" indent="-571500" algn="l" defTabSz="914400" rtl="0" eaLnBrk="1" fontAlgn="auto" latinLnBrk="0" hangingPunct="1">
              <a:lnSpc>
                <a:spcPct val="100000"/>
              </a:lnSpc>
              <a:spcBef>
                <a:spcPts val="0"/>
              </a:spcBef>
              <a:spcAft>
                <a:spcPts val="0"/>
              </a:spcAft>
              <a:buClr>
                <a:srgbClr val="2B2C30"/>
              </a:buClr>
              <a:buSzPts val="4000"/>
              <a:buFont typeface="Arial" panose="020B0604020202020204" pitchFamily="34" charset="0"/>
              <a:buChar char="•"/>
              <a:tabLst/>
              <a:defRPr/>
            </a:pPr>
            <a:endPar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622300" marR="0" lvl="0" indent="-571500" algn="l" defTabSz="914400" rtl="0" eaLnBrk="1" fontAlgn="auto" latinLnBrk="0" hangingPunct="1">
              <a:lnSpc>
                <a:spcPct val="100000"/>
              </a:lnSpc>
              <a:spcBef>
                <a:spcPts val="0"/>
              </a:spcBef>
              <a:spcAft>
                <a:spcPts val="0"/>
              </a:spcAft>
              <a:buClr>
                <a:srgbClr val="2B2C30"/>
              </a:buClr>
              <a:buSzPts val="4000"/>
              <a:buFont typeface="Arial" panose="020B0604020202020204" pitchFamily="34" charset="0"/>
              <a:buChar char="•"/>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Overall, “where to play” strategy can be described as the firm’s search for markets and market segments that are attractive today and in the future.</a:t>
            </a:r>
          </a:p>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endParaRPr kumimoji="0" lang="en-US" sz="4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endParaRPr kumimoji="0" lang="en-US" sz="4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endParaRPr lang="en-IN" dirty="0"/>
          </a:p>
        </p:txBody>
      </p:sp>
      <p:sp>
        <p:nvSpPr>
          <p:cNvPr id="11" name="Google Shape;116;g336a626ea0b_0_8">
            <a:extLst>
              <a:ext uri="{FF2B5EF4-FFF2-40B4-BE49-F238E27FC236}">
                <a16:creationId xmlns:a16="http://schemas.microsoft.com/office/drawing/2014/main" id="{F40EBBC6-45C8-C6E9-4FF5-8BBD5B5BD2E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055830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0">
          <a:extLst>
            <a:ext uri="{FF2B5EF4-FFF2-40B4-BE49-F238E27FC236}">
              <a16:creationId xmlns:a16="http://schemas.microsoft.com/office/drawing/2014/main" id="{7D7A2FB1-1211-64A5-3E27-DAA8EE20ED1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75972E-5786-58F7-DB69-9C4DB57F2A2F}"/>
              </a:ext>
            </a:extLst>
          </p:cNvPr>
          <p:cNvSpPr>
            <a:spLocks noGrp="1"/>
          </p:cNvSpPr>
          <p:nvPr>
            <p:ph type="title"/>
          </p:nvPr>
        </p:nvSpPr>
        <p:spPr>
          <a:xfrm>
            <a:off x="-435936" y="750319"/>
            <a:ext cx="9728791"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cs typeface="Arial"/>
                <a:sym typeface="Public Sans"/>
              </a:rPr>
              <a:t>External and Internal Analysis</a:t>
            </a:r>
            <a:endParaRPr lang="en-IN" dirty="0"/>
          </a:p>
        </p:txBody>
      </p:sp>
      <p:cxnSp>
        <p:nvCxnSpPr>
          <p:cNvPr id="10" name="Google Shape;123;p4">
            <a:extLst>
              <a:ext uri="{FF2B5EF4-FFF2-40B4-BE49-F238E27FC236}">
                <a16:creationId xmlns:a16="http://schemas.microsoft.com/office/drawing/2014/main" id="{D2053374-E1AE-D6A6-10C9-CA4EDA019569}"/>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A12963EF-9EEB-D02A-8974-878EE148C17B}"/>
              </a:ext>
            </a:extLst>
          </p:cNvPr>
          <p:cNvSpPr>
            <a:spLocks noGrp="1"/>
          </p:cNvSpPr>
          <p:nvPr>
            <p:ph sz="quarter" idx="10"/>
          </p:nvPr>
        </p:nvSpPr>
        <p:spPr>
          <a:xfrm>
            <a:off x="922370" y="2132661"/>
            <a:ext cx="16493761" cy="7254047"/>
          </a:xfrm>
        </p:spPr>
        <p:txBody>
          <a:bodyPr>
            <a:normAutofit/>
          </a:bodyPr>
          <a:lstStyle/>
          <a:p>
            <a:pPr marL="857250" marR="0" lvl="0" indent="-749300" algn="l" defTabSz="914400" rtl="0" eaLnBrk="1" fontAlgn="auto" latinLnBrk="0" hangingPunct="1">
              <a:lnSpc>
                <a:spcPct val="178750"/>
              </a:lnSpc>
              <a:spcBef>
                <a:spcPts val="0"/>
              </a:spcBef>
              <a:spcAft>
                <a:spcPts val="0"/>
              </a:spcAft>
              <a:buClr>
                <a:srgbClr val="2B2C30"/>
              </a:buClr>
              <a:buSzPts val="2700"/>
              <a:buFont typeface="Arial"/>
              <a:buChar char="•"/>
              <a:tabLst/>
              <a:defRPr/>
            </a:pPr>
            <a:r>
              <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When executives analyze their organizational environments, they consider factors that relate to both the external environment and the internal environment of the firm. </a:t>
            </a:r>
          </a:p>
          <a:p>
            <a:pPr marL="857250" marR="0" lvl="0" indent="-749300" algn="l" defTabSz="914400" rtl="0" eaLnBrk="1" fontAlgn="auto" latinLnBrk="0" hangingPunct="1">
              <a:lnSpc>
                <a:spcPct val="178750"/>
              </a:lnSpc>
              <a:spcBef>
                <a:spcPts val="0"/>
              </a:spcBef>
              <a:spcAft>
                <a:spcPts val="0"/>
              </a:spcAft>
              <a:buClr>
                <a:srgbClr val="2B2C30"/>
              </a:buClr>
              <a:buSzPts val="2700"/>
              <a:buFont typeface="Arial"/>
              <a:buChar char="•"/>
              <a:tabLst/>
              <a:defRPr/>
            </a:pPr>
            <a:r>
              <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The external analysis focuses on an outside-in perspective of the firm. </a:t>
            </a:r>
          </a:p>
          <a:p>
            <a:pPr marL="857250" marR="0" lvl="0" indent="-749300" algn="l" defTabSz="914400" rtl="0" eaLnBrk="1" fontAlgn="auto" latinLnBrk="0" hangingPunct="1">
              <a:lnSpc>
                <a:spcPct val="178750"/>
              </a:lnSpc>
              <a:spcBef>
                <a:spcPts val="0"/>
              </a:spcBef>
              <a:spcAft>
                <a:spcPts val="0"/>
              </a:spcAft>
              <a:buClr>
                <a:srgbClr val="2B2C30"/>
              </a:buClr>
              <a:buSzPts val="2700"/>
              <a:buFont typeface="Arial"/>
              <a:buChar char="•"/>
              <a:tabLst/>
              <a:defRPr/>
            </a:pPr>
            <a:r>
              <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The internal analysis focuses on an inside-out perspective of the firm. </a:t>
            </a:r>
          </a:p>
          <a:p>
            <a:pPr marL="857250" marR="0" lvl="0" indent="-749300" algn="l" defTabSz="914400" rtl="0" eaLnBrk="1" fontAlgn="auto" latinLnBrk="0" hangingPunct="1">
              <a:lnSpc>
                <a:spcPct val="178750"/>
              </a:lnSpc>
              <a:spcBef>
                <a:spcPts val="0"/>
              </a:spcBef>
              <a:spcAft>
                <a:spcPts val="0"/>
              </a:spcAft>
              <a:buClr>
                <a:srgbClr val="2B2C30"/>
              </a:buClr>
              <a:buSzPts val="2700"/>
              <a:buFont typeface="Arial"/>
              <a:buChar char="•"/>
              <a:tabLst/>
              <a:defRPr/>
            </a:pPr>
            <a:r>
              <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You analyze companies through these same lenses when you conduct a case analysis.</a:t>
            </a:r>
          </a:p>
          <a:p>
            <a:pPr marL="857250" marR="0" lvl="0" indent="-749300" algn="l" defTabSz="914400" rtl="0" eaLnBrk="1" fontAlgn="auto" latinLnBrk="0" hangingPunct="1">
              <a:lnSpc>
                <a:spcPct val="178750"/>
              </a:lnSpc>
              <a:spcBef>
                <a:spcPts val="0"/>
              </a:spcBef>
              <a:spcAft>
                <a:spcPts val="0"/>
              </a:spcAft>
              <a:buClr>
                <a:srgbClr val="2B2C30"/>
              </a:buClr>
              <a:buSzPts val="2700"/>
              <a:buFont typeface="Arial"/>
              <a:buChar char="•"/>
              <a:tabLst/>
              <a:defRPr/>
            </a:pPr>
            <a:endParaRPr kumimoji="0" lang="en-US" sz="27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endParaRPr lang="en-IN" dirty="0"/>
          </a:p>
        </p:txBody>
      </p:sp>
      <p:sp>
        <p:nvSpPr>
          <p:cNvPr id="11" name="Google Shape;124;p4">
            <a:extLst>
              <a:ext uri="{FF2B5EF4-FFF2-40B4-BE49-F238E27FC236}">
                <a16:creationId xmlns:a16="http://schemas.microsoft.com/office/drawing/2014/main" id="{F15C9109-4E8B-D55D-DA97-5A037D518C0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524414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0">
          <a:extLst>
            <a:ext uri="{FF2B5EF4-FFF2-40B4-BE49-F238E27FC236}">
              <a16:creationId xmlns:a16="http://schemas.microsoft.com/office/drawing/2014/main" id="{2BFCE709-F5E1-2F7D-917D-24738FB395B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45642C-C807-5529-3719-63BCFCB22679}"/>
              </a:ext>
            </a:extLst>
          </p:cNvPr>
          <p:cNvSpPr>
            <a:spLocks noGrp="1"/>
          </p:cNvSpPr>
          <p:nvPr>
            <p:ph type="title"/>
          </p:nvPr>
        </p:nvSpPr>
        <p:spPr>
          <a:xfrm>
            <a:off x="-839968" y="754245"/>
            <a:ext cx="11132288"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cs typeface="Arial"/>
                <a:sym typeface="Public Sans"/>
              </a:rPr>
              <a:t>Strategy: Outside-In Perspective</a:t>
            </a:r>
            <a:endParaRPr lang="en-IN" dirty="0"/>
          </a:p>
        </p:txBody>
      </p:sp>
      <p:cxnSp>
        <p:nvCxnSpPr>
          <p:cNvPr id="10" name="Google Shape;123;p4">
            <a:extLst>
              <a:ext uri="{FF2B5EF4-FFF2-40B4-BE49-F238E27FC236}">
                <a16:creationId xmlns:a16="http://schemas.microsoft.com/office/drawing/2014/main" id="{01DAABFD-89C0-D303-743D-1D035D630A8E}"/>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432E3C5-BBDB-65D7-8D86-CC0664F3CD3A}"/>
              </a:ext>
            </a:extLst>
          </p:cNvPr>
          <p:cNvSpPr>
            <a:spLocks noGrp="1"/>
          </p:cNvSpPr>
          <p:nvPr>
            <p:ph sz="quarter" idx="10"/>
          </p:nvPr>
        </p:nvSpPr>
        <p:spPr>
          <a:xfrm>
            <a:off x="921810" y="2110446"/>
            <a:ext cx="16349790" cy="8416739"/>
          </a:xfrm>
        </p:spPr>
        <p:txBody>
          <a:bodyPr>
            <a:normAutofit/>
          </a:bodyPr>
          <a:lstStyle/>
          <a:p>
            <a:pPr marL="565150" marR="0" lvl="0" indent="-457200" algn="l" defTabSz="914400" rtl="0" eaLnBrk="1" fontAlgn="auto" latinLnBrk="0" hangingPunct="1">
              <a:lnSpc>
                <a:spcPct val="178750"/>
              </a:lnSpc>
              <a:spcBef>
                <a:spcPts val="0"/>
              </a:spcBef>
              <a:spcAft>
                <a:spcPts val="0"/>
              </a:spcAft>
              <a:buClr>
                <a:srgbClr val="2B2C30"/>
              </a:buClr>
              <a:buSzPts val="2700"/>
              <a:buFont typeface="Arial" panose="020B0604020202020204" pitchFamily="34" charset="0"/>
              <a:buChar char="•"/>
              <a:tabLst/>
              <a:defRPr/>
            </a:pPr>
            <a:r>
              <a:rPr kumimoji="0" lang="en-US" sz="4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When strategic management leaders and managers formulate strategy, they focus on an </a:t>
            </a:r>
            <a:r>
              <a:rPr kumimoji="0" lang="en-US" sz="40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outside-in perspective</a:t>
            </a:r>
            <a:r>
              <a:rPr kumimoji="0" lang="en-US" sz="4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a:t>
            </a:r>
          </a:p>
          <a:p>
            <a:pPr marL="565150" marR="0" lvl="0" indent="-457200" algn="l" defTabSz="914400" rtl="0" eaLnBrk="1" fontAlgn="auto" latinLnBrk="0" hangingPunct="1">
              <a:lnSpc>
                <a:spcPct val="178750"/>
              </a:lnSpc>
              <a:spcBef>
                <a:spcPts val="0"/>
              </a:spcBef>
              <a:spcAft>
                <a:spcPts val="0"/>
              </a:spcAft>
              <a:buClr>
                <a:srgbClr val="2B2C30"/>
              </a:buClr>
              <a:buSzPts val="2700"/>
              <a:buFont typeface="Arial" panose="020B0604020202020204" pitchFamily="34" charset="0"/>
              <a:buChar char="•"/>
              <a:tabLst/>
              <a:defRPr/>
            </a:pPr>
            <a:r>
              <a:rPr kumimoji="0" lang="en-US" sz="4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All successful strategies are driven by outside-in perspectives, including corporate-level and business-level strategy as well as the strategies embedded in business-level strategies, such as innovation, sustainability and ethics, technology, and multinational strategies.</a:t>
            </a:r>
          </a:p>
          <a:p>
            <a:endParaRPr lang="en-IN" dirty="0"/>
          </a:p>
        </p:txBody>
      </p:sp>
      <p:sp>
        <p:nvSpPr>
          <p:cNvPr id="11" name="Google Shape;124;p4">
            <a:extLst>
              <a:ext uri="{FF2B5EF4-FFF2-40B4-BE49-F238E27FC236}">
                <a16:creationId xmlns:a16="http://schemas.microsoft.com/office/drawing/2014/main" id="{132C8C9E-8F81-FFF1-BEC1-EB4B2B49002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704704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0">
          <a:extLst>
            <a:ext uri="{FF2B5EF4-FFF2-40B4-BE49-F238E27FC236}">
              <a16:creationId xmlns:a16="http://schemas.microsoft.com/office/drawing/2014/main" id="{3B51AAD6-7C80-3D20-BD9E-CB01840EEE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7FFC8AF-9996-7247-767C-A66AA65FA11E}"/>
              </a:ext>
            </a:extLst>
          </p:cNvPr>
          <p:cNvSpPr>
            <a:spLocks noGrp="1"/>
          </p:cNvSpPr>
          <p:nvPr>
            <p:ph type="title"/>
          </p:nvPr>
        </p:nvSpPr>
        <p:spPr>
          <a:xfrm>
            <a:off x="-1825768" y="750319"/>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VUCA, </a:t>
            </a:r>
            <a:r>
              <a:rPr kumimoji="0" lang="en-US" sz="3000" b="0" i="0" u="none" strike="noStrike" kern="0" cap="none" spc="0" normalizeH="0" baseline="0" noProof="0" dirty="0">
                <a:ln>
                  <a:noFill/>
                </a:ln>
                <a:solidFill>
                  <a:srgbClr val="54152A"/>
                </a:solidFill>
                <a:effectLst/>
                <a:uLnTx/>
                <a:uFillTx/>
                <a:latin typeface="Public Sans"/>
                <a:ea typeface="Public Sans"/>
                <a:cs typeface="Public Sans"/>
                <a:sym typeface="Public Sans"/>
              </a:rPr>
              <a:t>1 of 2</a:t>
            </a:r>
            <a:endParaRPr lang="en-IN" dirty="0"/>
          </a:p>
        </p:txBody>
      </p:sp>
      <p:cxnSp>
        <p:nvCxnSpPr>
          <p:cNvPr id="10" name="Google Shape;123;p4">
            <a:extLst>
              <a:ext uri="{FF2B5EF4-FFF2-40B4-BE49-F238E27FC236}">
                <a16:creationId xmlns:a16="http://schemas.microsoft.com/office/drawing/2014/main" id="{41C28F01-5FF9-7209-2762-EEB6F24DCCC9}"/>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9A21CC05-CFF1-4C09-2B6A-BA193881CCEF}"/>
              </a:ext>
            </a:extLst>
          </p:cNvPr>
          <p:cNvSpPr>
            <a:spLocks noGrp="1"/>
          </p:cNvSpPr>
          <p:nvPr>
            <p:ph sz="quarter" idx="10"/>
          </p:nvPr>
        </p:nvSpPr>
        <p:spPr>
          <a:xfrm>
            <a:off x="931339" y="2110447"/>
            <a:ext cx="16739973" cy="7037574"/>
          </a:xfrm>
        </p:spPr>
        <p:txBody>
          <a:bodyPr/>
          <a:lstStyle/>
          <a:p>
            <a:pPr marL="565150" marR="0" lvl="0" indent="-457200" algn="l" defTabSz="914400" rtl="0" eaLnBrk="1" fontAlgn="auto" latinLnBrk="0" hangingPunct="1">
              <a:lnSpc>
                <a:spcPct val="178750"/>
              </a:lnSpc>
              <a:spcBef>
                <a:spcPts val="0"/>
              </a:spcBef>
              <a:spcAft>
                <a:spcPts val="0"/>
              </a:spcAft>
              <a:buClr>
                <a:srgbClr val="2B2C30"/>
              </a:buClr>
              <a:buSzPts val="2700"/>
              <a:buFont typeface="Arial" panose="020B0604020202020204" pitchFamily="34" charset="0"/>
              <a:buChar char="•"/>
              <a:tabLst/>
              <a:defRPr/>
            </a:pPr>
            <a:r>
              <a:rPr kumimoji="0" lang="en-US" sz="4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This means that companies need to carefully monitor their external environment, analyzing trends and developing strategies that are forward-looking. </a:t>
            </a:r>
          </a:p>
          <a:p>
            <a:pPr marL="565150" marR="0" lvl="0" indent="-457200" algn="l" defTabSz="914400" rtl="0" eaLnBrk="1" fontAlgn="auto" latinLnBrk="0" hangingPunct="1">
              <a:lnSpc>
                <a:spcPct val="178750"/>
              </a:lnSpc>
              <a:spcBef>
                <a:spcPts val="0"/>
              </a:spcBef>
              <a:spcAft>
                <a:spcPts val="0"/>
              </a:spcAft>
              <a:buClr>
                <a:srgbClr val="2B2C30"/>
              </a:buClr>
              <a:buSzPts val="2700"/>
              <a:buFont typeface="Arial" panose="020B0604020202020204" pitchFamily="34" charset="0"/>
              <a:buChar char="•"/>
              <a:tabLst/>
              <a:defRPr/>
            </a:pPr>
            <a:r>
              <a:rPr kumimoji="0" lang="en-US" sz="4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Firms must navigate an external environment that is volatile, uncertain, complex, and ambiguous (VUCA), where change and disruption have become the new normal.</a:t>
            </a:r>
          </a:p>
          <a:p>
            <a:endParaRPr lang="en-IN" dirty="0"/>
          </a:p>
        </p:txBody>
      </p:sp>
      <p:sp>
        <p:nvSpPr>
          <p:cNvPr id="11" name="Google Shape;124;p4">
            <a:extLst>
              <a:ext uri="{FF2B5EF4-FFF2-40B4-BE49-F238E27FC236}">
                <a16:creationId xmlns:a16="http://schemas.microsoft.com/office/drawing/2014/main" id="{33F79DA5-4009-8826-9EBD-3E2623156F6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001743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0">
          <a:extLst>
            <a:ext uri="{FF2B5EF4-FFF2-40B4-BE49-F238E27FC236}">
              <a16:creationId xmlns:a16="http://schemas.microsoft.com/office/drawing/2014/main" id="{F3FE54EB-2D22-F410-3BD3-7917C1C980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A23145B-669E-73E3-2B23-708F16F4EBF5}"/>
              </a:ext>
            </a:extLst>
          </p:cNvPr>
          <p:cNvSpPr>
            <a:spLocks noGrp="1"/>
          </p:cNvSpPr>
          <p:nvPr>
            <p:ph type="title"/>
          </p:nvPr>
        </p:nvSpPr>
        <p:spPr>
          <a:xfrm>
            <a:off x="805447" y="805085"/>
            <a:ext cx="3451243" cy="1143000"/>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VUCA, 2 of 2</a:t>
            </a:r>
            <a:endParaRPr lang="en-IN" sz="3710" b="1" dirty="0"/>
          </a:p>
        </p:txBody>
      </p:sp>
      <p:cxnSp>
        <p:nvCxnSpPr>
          <p:cNvPr id="10" name="Google Shape;123;p4">
            <a:extLst>
              <a:ext uri="{FF2B5EF4-FFF2-40B4-BE49-F238E27FC236}">
                <a16:creationId xmlns:a16="http://schemas.microsoft.com/office/drawing/2014/main" id="{3F06B283-8311-A855-4D23-117A5D555854}"/>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A60B5B2-A4E0-4D6A-F32B-D28D4CF826D2}"/>
              </a:ext>
            </a:extLst>
          </p:cNvPr>
          <p:cNvSpPr>
            <a:spLocks noGrp="1"/>
          </p:cNvSpPr>
          <p:nvPr>
            <p:ph sz="quarter" idx="10"/>
          </p:nvPr>
        </p:nvSpPr>
        <p:spPr>
          <a:xfrm>
            <a:off x="921811" y="2096899"/>
            <a:ext cx="16855825" cy="7859195"/>
          </a:xfrm>
        </p:spPr>
        <p:txBody>
          <a:bodyPr>
            <a:normAutofit/>
          </a:bodyPr>
          <a:lstStyle/>
          <a:p>
            <a:pPr marL="857250" marR="0" lvl="0" indent="-749300" algn="l" defTabSz="914400" rtl="0" eaLnBrk="1" fontAlgn="auto" latinLnBrk="0" hangingPunct="1">
              <a:lnSpc>
                <a:spcPct val="178750"/>
              </a:lnSpc>
              <a:spcBef>
                <a:spcPts val="0"/>
              </a:spcBef>
              <a:spcAft>
                <a:spcPts val="0"/>
              </a:spcAft>
              <a:buClr>
                <a:srgbClr val="2B2C30"/>
              </a:buClr>
              <a:buSzPts val="2700"/>
              <a:buFont typeface="Playfair Display"/>
              <a:buChar char="•"/>
              <a:tabLst/>
              <a:defRPr/>
            </a:pPr>
            <a:r>
              <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Volatility: </a:t>
            </a: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refers to rapid, unpredictable environmental changes, such as shifts in consumer demand, disruptive technologies like AI, and fluctuating stock prices.</a:t>
            </a:r>
          </a:p>
          <a:p>
            <a:pPr marL="857250" marR="0" lvl="0" indent="-749300" algn="l" defTabSz="914400" rtl="0" eaLnBrk="1" fontAlgn="auto" latinLnBrk="0" hangingPunct="1">
              <a:lnSpc>
                <a:spcPct val="178750"/>
              </a:lnSpc>
              <a:spcBef>
                <a:spcPts val="0"/>
              </a:spcBef>
              <a:spcAft>
                <a:spcPts val="0"/>
              </a:spcAft>
              <a:buClr>
                <a:srgbClr val="2B2C30"/>
              </a:buClr>
              <a:buSzPts val="2700"/>
              <a:buFont typeface="Playfair Display"/>
              <a:buChar char="•"/>
              <a:tabLst/>
              <a:defRPr/>
            </a:pPr>
            <a:r>
              <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Uncertainty:</a:t>
            </a: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the lack of clear information or predictability, often seen in events like climate change or unexpected competitor actions.</a:t>
            </a:r>
          </a:p>
          <a:p>
            <a:pPr marL="857250" marR="0" lvl="0" indent="-749300" algn="l" defTabSz="914400" rtl="0" eaLnBrk="1" fontAlgn="auto" latinLnBrk="0" hangingPunct="1">
              <a:lnSpc>
                <a:spcPct val="178750"/>
              </a:lnSpc>
              <a:spcBef>
                <a:spcPts val="0"/>
              </a:spcBef>
              <a:spcAft>
                <a:spcPts val="0"/>
              </a:spcAft>
              <a:buClr>
                <a:srgbClr val="2B2C30"/>
              </a:buClr>
              <a:buSzPts val="2700"/>
              <a:buFont typeface="Playfair Display"/>
              <a:buChar char="•"/>
              <a:tabLst/>
              <a:defRPr/>
            </a:pPr>
            <a:r>
              <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Complexity:</a:t>
            </a: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arises when interconnected factors create ripple effects, making outcomes hard to predict and manage.</a:t>
            </a:r>
          </a:p>
          <a:p>
            <a:pPr marL="857250" marR="0" lvl="0" indent="-749300" algn="l" defTabSz="914400" rtl="0" eaLnBrk="1" fontAlgn="auto" latinLnBrk="0" hangingPunct="1">
              <a:lnSpc>
                <a:spcPct val="178750"/>
              </a:lnSpc>
              <a:spcBef>
                <a:spcPts val="0"/>
              </a:spcBef>
              <a:spcAft>
                <a:spcPts val="0"/>
              </a:spcAft>
              <a:buClr>
                <a:srgbClr val="2B2C30"/>
              </a:buClr>
              <a:buSzPts val="2700"/>
              <a:buFont typeface="Playfair Display"/>
              <a:buChar char="•"/>
              <a:tabLst/>
              <a:defRPr/>
            </a:pPr>
            <a:r>
              <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Ambiguity:</a:t>
            </a: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means situations have multiple valid answers or interpretations, making decisions difficult.</a:t>
            </a:r>
          </a:p>
          <a:p>
            <a:endParaRPr lang="en-IN" dirty="0"/>
          </a:p>
        </p:txBody>
      </p:sp>
      <p:sp>
        <p:nvSpPr>
          <p:cNvPr id="11" name="Google Shape;124;p4">
            <a:extLst>
              <a:ext uri="{FF2B5EF4-FFF2-40B4-BE49-F238E27FC236}">
                <a16:creationId xmlns:a16="http://schemas.microsoft.com/office/drawing/2014/main" id="{F44BA336-BB5C-FB13-7DA5-7B7BD3CEB1C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714381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0">
          <a:extLst>
            <a:ext uri="{FF2B5EF4-FFF2-40B4-BE49-F238E27FC236}">
              <a16:creationId xmlns:a16="http://schemas.microsoft.com/office/drawing/2014/main" id="{7D811A3C-56AC-B8AB-4079-F3C04E1D5B8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E4A6572-09BB-E7FA-89E2-CD8DD5900C6D}"/>
              </a:ext>
            </a:extLst>
          </p:cNvPr>
          <p:cNvSpPr>
            <a:spLocks noGrp="1"/>
          </p:cNvSpPr>
          <p:nvPr>
            <p:ph type="title"/>
          </p:nvPr>
        </p:nvSpPr>
        <p:spPr>
          <a:xfrm>
            <a:off x="882499" y="678672"/>
            <a:ext cx="3721031" cy="1298981"/>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cs typeface="Arial"/>
                <a:sym typeface="Public Sans"/>
              </a:rPr>
              <a:t>Synergy, </a:t>
            </a: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1 of 2</a:t>
            </a:r>
            <a:endParaRPr lang="en-IN" sz="3710" b="1" dirty="0"/>
          </a:p>
        </p:txBody>
      </p:sp>
      <p:cxnSp>
        <p:nvCxnSpPr>
          <p:cNvPr id="10" name="Google Shape;123;p4">
            <a:extLst>
              <a:ext uri="{FF2B5EF4-FFF2-40B4-BE49-F238E27FC236}">
                <a16:creationId xmlns:a16="http://schemas.microsoft.com/office/drawing/2014/main" id="{4DE79701-4D58-1303-481E-3F26DE4A838D}"/>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3CBE33AE-07A6-1A36-083F-F656DD9A08C6}"/>
              </a:ext>
            </a:extLst>
          </p:cNvPr>
          <p:cNvSpPr>
            <a:spLocks noGrp="1"/>
          </p:cNvSpPr>
          <p:nvPr>
            <p:ph sz="quarter" idx="10"/>
          </p:nvPr>
        </p:nvSpPr>
        <p:spPr>
          <a:xfrm>
            <a:off x="921811" y="2110446"/>
            <a:ext cx="16349789" cy="7497882"/>
          </a:xfrm>
        </p:spPr>
        <p:txBody>
          <a:bodyPr/>
          <a:lstStyle/>
          <a:p>
            <a:pPr marL="857250" marR="0" lvl="0" indent="-749300" algn="l" defTabSz="914400" rtl="0" eaLnBrk="1" fontAlgn="auto" latinLnBrk="0" hangingPunct="1">
              <a:lnSpc>
                <a:spcPct val="178750"/>
              </a:lnSpc>
              <a:spcBef>
                <a:spcPts val="0"/>
              </a:spcBef>
              <a:spcAft>
                <a:spcPts val="0"/>
              </a:spcAft>
              <a:buClr>
                <a:srgbClr val="2B2C30"/>
              </a:buClr>
              <a:buSzPts val="2700"/>
              <a:buFont typeface="Arial"/>
              <a:buChar char="•"/>
              <a:tabLst/>
              <a:defRPr/>
            </a:pPr>
            <a:r>
              <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Corporate-level strategy seeks ways to generate synergy</a:t>
            </a: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a:t>
            </a:r>
          </a:p>
          <a:p>
            <a:pPr marL="857250" marR="0" lvl="0" indent="-749300" algn="l" defTabSz="914400" rtl="0" eaLnBrk="1" fontAlgn="auto" latinLnBrk="0" hangingPunct="1">
              <a:lnSpc>
                <a:spcPct val="178750"/>
              </a:lnSpc>
              <a:spcBef>
                <a:spcPts val="0"/>
              </a:spcBef>
              <a:spcAft>
                <a:spcPts val="0"/>
              </a:spcAft>
              <a:buClr>
                <a:srgbClr val="2B2C30"/>
              </a:buClr>
              <a:buSzPts val="2700"/>
              <a:buFont typeface="Arial"/>
              <a:buChar char="•"/>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Synergy means that the </a:t>
            </a:r>
            <a:r>
              <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whole is greater or better than the sum of its parts.</a:t>
            </a: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a:t>
            </a:r>
          </a:p>
          <a:p>
            <a:pPr marL="857250" marR="0" lvl="0" indent="-749300" algn="l" defTabSz="914400" rtl="0" eaLnBrk="1" fontAlgn="auto" latinLnBrk="0" hangingPunct="1">
              <a:lnSpc>
                <a:spcPct val="178750"/>
              </a:lnSpc>
              <a:spcBef>
                <a:spcPts val="0"/>
              </a:spcBef>
              <a:spcAft>
                <a:spcPts val="0"/>
              </a:spcAft>
              <a:buClr>
                <a:srgbClr val="2B2C30"/>
              </a:buClr>
              <a:buSzPts val="2700"/>
              <a:buFont typeface="Arial"/>
              <a:buChar char="•"/>
              <a:tabLst/>
              <a:defRPr/>
            </a:pPr>
            <a:r>
              <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In business, synergy occurs when two or more strategic business units or businesses perform more effectively together than they do independently. </a:t>
            </a:r>
            <a:endPar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Arial"/>
            </a:endParaRPr>
          </a:p>
          <a:p>
            <a:pPr marL="1201420" marR="0" lvl="4" indent="-266700" algn="l" defTabSz="914400" rtl="0" eaLnBrk="1" fontAlgn="auto" latinLnBrk="0" hangingPunct="1">
              <a:lnSpc>
                <a:spcPct val="178750"/>
              </a:lnSpc>
              <a:spcBef>
                <a:spcPts val="0"/>
              </a:spcBef>
              <a:spcAft>
                <a:spcPts val="0"/>
              </a:spcAft>
              <a:buClr>
                <a:srgbClr val="2B2C30"/>
              </a:buClr>
              <a:buSzPts val="2700"/>
              <a:buFont typeface="Arial"/>
              <a:buChar char="•"/>
              <a:tabLst/>
              <a:defRPr/>
            </a:pPr>
            <a:r>
              <a:rPr kumimoji="0" lang="en-US" sz="27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To review, a strategic business unit is a fully functional unit of a business that has its own vision and direction and may be part of a larger organizational unit like a division. It may be based on markets served, products offered, or regions served. Smaller firms may have only one strategic business unit, and large corporations may have multiple. </a:t>
            </a:r>
            <a:endParaRPr kumimoji="0" lang="en-US" sz="2700" b="0" i="0" u="none" strike="noStrike" kern="0" cap="none" spc="0" normalizeH="0" baseline="0" noProof="0" dirty="0">
              <a:ln>
                <a:noFill/>
              </a:ln>
              <a:solidFill>
                <a:srgbClr val="2B2C30"/>
              </a:solidFill>
              <a:effectLst/>
              <a:uLnTx/>
              <a:uFillTx/>
              <a:latin typeface="Playfair Display"/>
              <a:ea typeface="Playfair Display"/>
              <a:cs typeface="Playfair Display"/>
              <a:sym typeface="Arial"/>
            </a:endParaRPr>
          </a:p>
          <a:p>
            <a:endParaRPr lang="en-IN" dirty="0"/>
          </a:p>
        </p:txBody>
      </p:sp>
      <p:sp>
        <p:nvSpPr>
          <p:cNvPr id="11" name="Google Shape;124;p4">
            <a:extLst>
              <a:ext uri="{FF2B5EF4-FFF2-40B4-BE49-F238E27FC236}">
                <a16:creationId xmlns:a16="http://schemas.microsoft.com/office/drawing/2014/main" id="{83255A6E-143F-5028-D7BA-4AD690AF4F0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010578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20">
          <a:extLst>
            <a:ext uri="{FF2B5EF4-FFF2-40B4-BE49-F238E27FC236}">
              <a16:creationId xmlns:a16="http://schemas.microsoft.com/office/drawing/2014/main" id="{04FE73FF-8D02-FBFF-4F94-69657622343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996BBF-EE11-CD5E-08CF-45A36C01BE64}"/>
              </a:ext>
            </a:extLst>
          </p:cNvPr>
          <p:cNvSpPr>
            <a:spLocks noGrp="1"/>
          </p:cNvSpPr>
          <p:nvPr>
            <p:ph type="title"/>
          </p:nvPr>
        </p:nvSpPr>
        <p:spPr>
          <a:xfrm>
            <a:off x="903764" y="678673"/>
            <a:ext cx="3920484" cy="1298981"/>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cs typeface="Arial"/>
                <a:sym typeface="Public Sans"/>
              </a:rPr>
              <a:t>Synergy, </a:t>
            </a: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2 of 2</a:t>
            </a:r>
            <a:endParaRPr lang="en-IN" sz="3710" b="1" dirty="0"/>
          </a:p>
        </p:txBody>
      </p:sp>
      <p:cxnSp>
        <p:nvCxnSpPr>
          <p:cNvPr id="10" name="Google Shape;123;p4">
            <a:extLst>
              <a:ext uri="{FF2B5EF4-FFF2-40B4-BE49-F238E27FC236}">
                <a16:creationId xmlns:a16="http://schemas.microsoft.com/office/drawing/2014/main" id="{92125140-BB78-FAE4-8001-2E612068EBEB}"/>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525F398C-2E6C-8DA5-6ACE-CF66599A1F8D}"/>
              </a:ext>
            </a:extLst>
          </p:cNvPr>
          <p:cNvSpPr>
            <a:spLocks noGrp="1"/>
          </p:cNvSpPr>
          <p:nvPr>
            <p:ph sz="quarter" idx="10"/>
          </p:nvPr>
        </p:nvSpPr>
        <p:spPr>
          <a:xfrm>
            <a:off x="977620" y="2131712"/>
            <a:ext cx="16948873" cy="6315512"/>
          </a:xfrm>
        </p:spPr>
        <p:txBody>
          <a:bodyPr>
            <a:normAutofit/>
          </a:bodyPr>
          <a:lstStyle/>
          <a:p>
            <a:pPr marL="857250" marR="0" lvl="4" indent="-749300" algn="l" defTabSz="914400" rtl="0" eaLnBrk="1" fontAlgn="auto" latinLnBrk="0" hangingPunct="1">
              <a:lnSpc>
                <a:spcPct val="178750"/>
              </a:lnSpc>
              <a:spcBef>
                <a:spcPts val="0"/>
              </a:spcBef>
              <a:spcAft>
                <a:spcPts val="0"/>
              </a:spcAft>
              <a:buClr>
                <a:srgbClr val="2B2C30"/>
              </a:buClr>
              <a:buSzPts val="2700"/>
              <a:buFont typeface="Arial"/>
              <a:buChar char="•"/>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Firms gain synergy in various ways, such as by sharing administrative overhead expenses like accounting, human resources, and sales and marketing when two business units are combined.</a:t>
            </a:r>
          </a:p>
          <a:p>
            <a:pPr marL="857250" marR="0" lvl="4" indent="-749300" algn="l" defTabSz="914400" rtl="0" eaLnBrk="1" fontAlgn="auto" latinLnBrk="0" hangingPunct="1">
              <a:lnSpc>
                <a:spcPct val="178750"/>
              </a:lnSpc>
              <a:spcBef>
                <a:spcPts val="0"/>
              </a:spcBef>
              <a:spcAft>
                <a:spcPts val="0"/>
              </a:spcAft>
              <a:buClr>
                <a:srgbClr val="2B2C30"/>
              </a:buClr>
              <a:buSzPts val="2700"/>
              <a:buFont typeface="Arial"/>
              <a:buChar char="•"/>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This is an opportunity to </a:t>
            </a: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capture operational efficiency</a:t>
            </a: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t>
            </a:r>
          </a:p>
          <a:p>
            <a:endParaRPr lang="en-IN" dirty="0"/>
          </a:p>
        </p:txBody>
      </p:sp>
      <p:sp>
        <p:nvSpPr>
          <p:cNvPr id="11" name="Google Shape;124;p4">
            <a:extLst>
              <a:ext uri="{FF2B5EF4-FFF2-40B4-BE49-F238E27FC236}">
                <a16:creationId xmlns:a16="http://schemas.microsoft.com/office/drawing/2014/main" id="{8FDC6809-8812-3F51-4E69-C3988D0E026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595699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20">
          <a:extLst>
            <a:ext uri="{FF2B5EF4-FFF2-40B4-BE49-F238E27FC236}">
              <a16:creationId xmlns:a16="http://schemas.microsoft.com/office/drawing/2014/main" id="{87F05E34-6E77-511C-1553-45A404E722E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3579F87-EEA0-80BF-C000-B5C53624857B}"/>
              </a:ext>
            </a:extLst>
          </p:cNvPr>
          <p:cNvSpPr>
            <a:spLocks noGrp="1"/>
          </p:cNvSpPr>
          <p:nvPr>
            <p:ph type="title"/>
          </p:nvPr>
        </p:nvSpPr>
        <p:spPr>
          <a:xfrm>
            <a:off x="849503" y="763733"/>
            <a:ext cx="7821531" cy="1143000"/>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cs typeface="Arial"/>
                <a:sym typeface="Public Sans"/>
              </a:rPr>
              <a:t>Corporate-Level Strategy, </a:t>
            </a: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2 of 7</a:t>
            </a:r>
            <a:endParaRPr lang="en-IN" sz="3710" b="1" dirty="0"/>
          </a:p>
        </p:txBody>
      </p:sp>
      <p:cxnSp>
        <p:nvCxnSpPr>
          <p:cNvPr id="10" name="Google Shape;123;p4">
            <a:extLst>
              <a:ext uri="{FF2B5EF4-FFF2-40B4-BE49-F238E27FC236}">
                <a16:creationId xmlns:a16="http://schemas.microsoft.com/office/drawing/2014/main" id="{5319A14B-160D-40B5-AAF8-D8E13B5FF949}"/>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7" name="Content Placeholder 6">
            <a:extLst>
              <a:ext uri="{FF2B5EF4-FFF2-40B4-BE49-F238E27FC236}">
                <a16:creationId xmlns:a16="http://schemas.microsoft.com/office/drawing/2014/main" id="{EA9BE4EF-D55D-2606-8BC4-4945A69DBAA2}"/>
              </a:ext>
            </a:extLst>
          </p:cNvPr>
          <p:cNvSpPr>
            <a:spLocks noGrp="1"/>
          </p:cNvSpPr>
          <p:nvPr>
            <p:ph sz="quarter" idx="14"/>
          </p:nvPr>
        </p:nvSpPr>
        <p:spPr>
          <a:xfrm>
            <a:off x="921810" y="2096898"/>
            <a:ext cx="16349790" cy="7727585"/>
          </a:xfrm>
        </p:spPr>
        <p:txBody>
          <a:bodyPr>
            <a:normAutofit/>
          </a:bodyPr>
          <a:lstStyle/>
          <a:p>
            <a:pPr marL="107950" marR="0" lvl="4" indent="0" algn="l" defTabSz="914400" rtl="0" eaLnBrk="1" fontAlgn="auto" latinLnBrk="0" hangingPunct="1">
              <a:lnSpc>
                <a:spcPct val="178750"/>
              </a:lnSpc>
              <a:spcBef>
                <a:spcPts val="0"/>
              </a:spcBef>
              <a:spcAft>
                <a:spcPts val="0"/>
              </a:spcAft>
              <a:buClr>
                <a:srgbClr val="2B2C30"/>
              </a:buClr>
              <a:buSzPts val="2700"/>
              <a:buFont typeface="Arial"/>
              <a:buNone/>
              <a:tabLst/>
              <a:defRPr/>
            </a:pP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Corporate-level strategy is a companywide strategy that focuses on creating and maintaining a firm’s competitive advantage by creating synergy within and between multiple industries, markets, market segments, and businesses, across multiple industry value chain(s), and in different geographical locations.</a:t>
            </a:r>
          </a:p>
          <a:p>
            <a:endParaRPr lang="en-IN" dirty="0"/>
          </a:p>
        </p:txBody>
      </p:sp>
      <p:sp>
        <p:nvSpPr>
          <p:cNvPr id="11" name="Google Shape;124;p4">
            <a:extLst>
              <a:ext uri="{FF2B5EF4-FFF2-40B4-BE49-F238E27FC236}">
                <a16:creationId xmlns:a16="http://schemas.microsoft.com/office/drawing/2014/main" id="{22CA3D20-BC9D-AD08-11EA-C0F75EB4EE5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84466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6">
          <a:extLst>
            <a:ext uri="{FF2B5EF4-FFF2-40B4-BE49-F238E27FC236}">
              <a16:creationId xmlns:a16="http://schemas.microsoft.com/office/drawing/2014/main" id="{1D5A2510-1A14-56DF-E2D2-A871B07CEE1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1853E6-8F38-B3AB-30F1-FB07FF19CF31}"/>
              </a:ext>
            </a:extLst>
          </p:cNvPr>
          <p:cNvSpPr>
            <a:spLocks noGrp="1"/>
          </p:cNvSpPr>
          <p:nvPr>
            <p:ph type="title"/>
          </p:nvPr>
        </p:nvSpPr>
        <p:spPr>
          <a:xfrm>
            <a:off x="6730409" y="416911"/>
            <a:ext cx="8229600" cy="1143000"/>
          </a:xfrm>
        </p:spPr>
        <p:txBody>
          <a:bodyPr>
            <a:normAutofit/>
          </a:bodyPr>
          <a:lstStyle/>
          <a:p>
            <a:r>
              <a:rPr lang="en-US" b="1" dirty="0">
                <a:solidFill>
                  <a:srgbClr val="54152A"/>
                </a:solidFill>
                <a:latin typeface="Public Sans"/>
                <a:ea typeface="Public Sans"/>
                <a:cs typeface="Public Sans"/>
                <a:sym typeface="Public Sans"/>
              </a:rPr>
              <a:t>Study Guide</a:t>
            </a:r>
            <a:endParaRPr lang="en-IN" dirty="0"/>
          </a:p>
        </p:txBody>
      </p:sp>
      <p:pic>
        <p:nvPicPr>
          <p:cNvPr id="12" name="Picture 11" descr="Cover of the book &quot;Strategic Management and Case Analysis: An Integrated Approach&quot; by Lori Anderson, Dirk Buengel, and Joseph J. Simpson, featuring a human hand reaching toward a robotic hand over a background of binary code and abstract icons.">
            <a:extLst>
              <a:ext uri="{FF2B5EF4-FFF2-40B4-BE49-F238E27FC236}">
                <a16:creationId xmlns:a16="http://schemas.microsoft.com/office/drawing/2014/main" id="{BACD76CB-BD98-3E74-54C5-9C8C8CEC3174}"/>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0" y="0"/>
            <a:ext cx="8155723" cy="10287000"/>
          </a:xfrm>
          <a:prstGeom prst="rect">
            <a:avLst/>
          </a:prstGeom>
        </p:spPr>
      </p:pic>
      <p:sp>
        <p:nvSpPr>
          <p:cNvPr id="9" name="Content Placeholder 8">
            <a:extLst>
              <a:ext uri="{FF2B5EF4-FFF2-40B4-BE49-F238E27FC236}">
                <a16:creationId xmlns:a16="http://schemas.microsoft.com/office/drawing/2014/main" id="{C415C91B-80EB-C7B5-D8B4-B30687027E37}"/>
              </a:ext>
            </a:extLst>
          </p:cNvPr>
          <p:cNvSpPr>
            <a:spLocks noGrp="1"/>
          </p:cNvSpPr>
          <p:nvPr>
            <p:ph sz="quarter" idx="14"/>
          </p:nvPr>
        </p:nvSpPr>
        <p:spPr>
          <a:xfrm>
            <a:off x="9037675" y="1906742"/>
            <a:ext cx="8739963" cy="5765687"/>
          </a:xfrm>
        </p:spPr>
        <p:txBody>
          <a:bodyPr/>
          <a:lstStyle/>
          <a:p>
            <a:pPr marL="5080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These slides serve as a study guide for Chapter 7: Formulate Corporate-Level Strategy in </a:t>
            </a:r>
            <a:r>
              <a:rPr kumimoji="0" lang="en-US" sz="3600" b="0" i="1"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hlinkClick r:id="rId4"/>
              </a:rPr>
              <a:t>Strategic Management and Case Analysis: An Integrated Approach</a:t>
            </a:r>
            <a:r>
              <a:rPr kumimoji="0" lang="en-US" sz="3600" b="0" i="1"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 </a:t>
            </a:r>
            <a:r>
              <a:rPr kumimoji="0" lang="en-US" sz="3600"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by Lori Anderson, Dirk </a:t>
            </a:r>
            <a:r>
              <a:rPr kumimoji="0" lang="en-US" sz="3600" b="0" i="0" u="none" strike="noStrike" kern="0" cap="none" spc="0" normalizeH="0" baseline="0" noProof="0" dirty="0" err="1">
                <a:ln>
                  <a:noFill/>
                </a:ln>
                <a:solidFill>
                  <a:srgbClr val="2B2C30"/>
                </a:solidFill>
                <a:effectLst/>
                <a:uLnTx/>
                <a:uFillTx/>
                <a:latin typeface="Playfair Display" pitchFamily="2" charset="77"/>
                <a:ea typeface="Public Sans"/>
                <a:cs typeface="Public Sans"/>
                <a:sym typeface="Public Sans"/>
              </a:rPr>
              <a:t>Buengel</a:t>
            </a:r>
            <a:r>
              <a:rPr kumimoji="0" lang="en-US" sz="3600"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 and Joseph J. Simpson, which is provided under an open license, Creative Commons BY NC-SA 4.0. The slides are also provided under the same open license, Creative Commons BY NC-SA 4.0.</a:t>
            </a:r>
            <a:endParaRPr kumimoji="0" lang="en-US" sz="4000"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endParaRPr>
          </a:p>
          <a:p>
            <a:endParaRPr lang="en-IN" dirty="0"/>
          </a:p>
        </p:txBody>
      </p:sp>
      <p:pic>
        <p:nvPicPr>
          <p:cNvPr id="13" name="Picture 12">
            <a:extLst>
              <a:ext uri="{FF2B5EF4-FFF2-40B4-BE49-F238E27FC236}">
                <a16:creationId xmlns:a16="http://schemas.microsoft.com/office/drawing/2014/main" id="{62E02BD9-6BC9-14EF-4DDD-E8E9061790E7}"/>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1455242" y="8879216"/>
            <a:ext cx="2400300" cy="838200"/>
          </a:xfrm>
          <a:prstGeom prst="rect">
            <a:avLst/>
          </a:prstGeom>
        </p:spPr>
      </p:pic>
      <p:sp>
        <p:nvSpPr>
          <p:cNvPr id="11" name="Google Shape;100;p2">
            <a:extLst>
              <a:ext uri="{FF2B5EF4-FFF2-40B4-BE49-F238E27FC236}">
                <a16:creationId xmlns:a16="http://schemas.microsoft.com/office/drawing/2014/main" id="{6E3CF504-C828-07BC-8796-E3F5EEB167D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696818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20">
          <a:extLst>
            <a:ext uri="{FF2B5EF4-FFF2-40B4-BE49-F238E27FC236}">
              <a16:creationId xmlns:a16="http://schemas.microsoft.com/office/drawing/2014/main" id="{9DF2665D-CAF4-8885-E24E-98AC816EAA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58D31D-1457-5A00-F946-7B2B2D50415D}"/>
              </a:ext>
            </a:extLst>
          </p:cNvPr>
          <p:cNvSpPr>
            <a:spLocks noGrp="1"/>
          </p:cNvSpPr>
          <p:nvPr>
            <p:ph type="title"/>
          </p:nvPr>
        </p:nvSpPr>
        <p:spPr>
          <a:xfrm>
            <a:off x="818705" y="763733"/>
            <a:ext cx="7852329" cy="1143000"/>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cs typeface="Arial"/>
                <a:sym typeface="Public Sans"/>
              </a:rPr>
              <a:t>Corporate-Level Strategy, </a:t>
            </a: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5 of 7</a:t>
            </a:r>
            <a:endParaRPr lang="en-IN" sz="3710" b="1" dirty="0"/>
          </a:p>
        </p:txBody>
      </p:sp>
      <p:cxnSp>
        <p:nvCxnSpPr>
          <p:cNvPr id="10" name="Google Shape;123;p4">
            <a:extLst>
              <a:ext uri="{FF2B5EF4-FFF2-40B4-BE49-F238E27FC236}">
                <a16:creationId xmlns:a16="http://schemas.microsoft.com/office/drawing/2014/main" id="{46E19507-28D2-25D6-A539-151EBC27BC69}"/>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B4B88799-40C8-4238-6D55-190B354442E9}"/>
              </a:ext>
            </a:extLst>
          </p:cNvPr>
          <p:cNvSpPr>
            <a:spLocks noGrp="1"/>
          </p:cNvSpPr>
          <p:nvPr>
            <p:ph sz="quarter" idx="10"/>
          </p:nvPr>
        </p:nvSpPr>
        <p:spPr>
          <a:xfrm>
            <a:off x="925217" y="1764459"/>
            <a:ext cx="16884318" cy="8064044"/>
          </a:xfrm>
        </p:spPr>
        <p:txBody>
          <a:bodyPr>
            <a:normAutofit/>
          </a:bodyPr>
          <a:lstStyle/>
          <a:p>
            <a:pPr marL="107950" marR="0" lvl="4" indent="0" algn="l" defTabSz="914400" rtl="0" eaLnBrk="1" fontAlgn="auto" latinLnBrk="0" hangingPunct="1">
              <a:lnSpc>
                <a:spcPct val="178750"/>
              </a:lnSpc>
              <a:spcBef>
                <a:spcPts val="0"/>
              </a:spcBef>
              <a:spcAft>
                <a:spcPts val="0"/>
              </a:spcAft>
              <a:buClr>
                <a:srgbClr val="2B2C30"/>
              </a:buClr>
              <a:buSzPts val="2700"/>
              <a:buFont typeface="Arial"/>
              <a:buNone/>
              <a:tabLst/>
              <a:defRPr/>
            </a:pPr>
            <a:r>
              <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Corporate-level strategy focuses on these questions:</a:t>
            </a:r>
          </a:p>
          <a:p>
            <a:pPr marL="850900" marR="0" lvl="4" indent="-742950" algn="l" defTabSz="914400" rtl="0" eaLnBrk="1" fontAlgn="auto" latinLnBrk="0" hangingPunct="1">
              <a:lnSpc>
                <a:spcPct val="178750"/>
              </a:lnSpc>
              <a:spcBef>
                <a:spcPts val="0"/>
              </a:spcBef>
              <a:spcAft>
                <a:spcPts val="0"/>
              </a:spcAft>
              <a:buClr>
                <a:srgbClr val="2B2C30"/>
              </a:buClr>
              <a:buSzPts val="2700"/>
              <a:buFont typeface="+mj-lt"/>
              <a:buAutoNum type="arabicPeriod"/>
              <a:tabLst/>
              <a:defRPr/>
            </a:pPr>
            <a:r>
              <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In what industries, markets, market segments, and businesses should a firm operate? </a:t>
            </a:r>
            <a:endPar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Arial"/>
            </a:endParaRPr>
          </a:p>
          <a:p>
            <a:pPr marL="1499870" marR="0" lvl="6" indent="-571500" algn="l" defTabSz="914400" rtl="0" eaLnBrk="1" fontAlgn="auto" latinLnBrk="0" hangingPunct="1">
              <a:lnSpc>
                <a:spcPct val="178750"/>
              </a:lnSpc>
              <a:spcBef>
                <a:spcPts val="0"/>
              </a:spcBef>
              <a:spcAft>
                <a:spcPts val="0"/>
              </a:spcAft>
              <a:buClr>
                <a:srgbClr val="2B2C30"/>
              </a:buClr>
              <a:buSzPts val="2700"/>
              <a:buFont typeface="Arial" panose="020B0604020202020204" pitchFamily="34" charset="0"/>
              <a:buChar char="•"/>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This is a question of </a:t>
            </a:r>
            <a:r>
              <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diversification.</a:t>
            </a:r>
            <a:endPar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Arial"/>
            </a:endParaRPr>
          </a:p>
          <a:p>
            <a:pPr marL="850900" marR="0" lvl="4" indent="-742950" algn="l" defTabSz="914400" rtl="0" eaLnBrk="1" fontAlgn="auto" latinLnBrk="0" hangingPunct="1">
              <a:lnSpc>
                <a:spcPct val="178750"/>
              </a:lnSpc>
              <a:spcBef>
                <a:spcPts val="0"/>
              </a:spcBef>
              <a:spcAft>
                <a:spcPts val="0"/>
              </a:spcAft>
              <a:buClr>
                <a:srgbClr val="2B2C30"/>
              </a:buClr>
              <a:buSzPts val="2700"/>
              <a:buFont typeface="+mj-lt"/>
              <a:buAutoNum type="arabicPeriod"/>
              <a:tabLst/>
              <a:defRPr/>
            </a:pPr>
            <a:r>
              <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In what stage of the industry value chain(s) should the company participate? </a:t>
            </a:r>
          </a:p>
          <a:p>
            <a:pPr marL="1499870" marR="0" lvl="4" indent="-571500" algn="l" defTabSz="914400" rtl="0" eaLnBrk="1" fontAlgn="auto" latinLnBrk="0" hangingPunct="1">
              <a:lnSpc>
                <a:spcPct val="178750"/>
              </a:lnSpc>
              <a:spcBef>
                <a:spcPts val="0"/>
              </a:spcBef>
              <a:spcAft>
                <a:spcPts val="0"/>
              </a:spcAft>
              <a:buClr>
                <a:srgbClr val="2B2C30"/>
              </a:buClr>
              <a:buSzPts val="2700"/>
              <a:buFont typeface="Arial" panose="020B0604020202020204" pitchFamily="34" charset="0"/>
              <a:buChar char="•"/>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This is a question of </a:t>
            </a:r>
            <a:r>
              <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vertical integration.</a:t>
            </a:r>
            <a:endPar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Arial"/>
            </a:endParaRPr>
          </a:p>
          <a:p>
            <a:pPr marL="850900" marR="0" lvl="4" indent="-742950" algn="l" defTabSz="914400" rtl="0" eaLnBrk="1" fontAlgn="auto" latinLnBrk="0" hangingPunct="1">
              <a:lnSpc>
                <a:spcPct val="178750"/>
              </a:lnSpc>
              <a:spcBef>
                <a:spcPts val="0"/>
              </a:spcBef>
              <a:spcAft>
                <a:spcPts val="0"/>
              </a:spcAft>
              <a:buClr>
                <a:srgbClr val="2B2C30"/>
              </a:buClr>
              <a:buSzPts val="2700"/>
              <a:buFont typeface="+mj-lt"/>
              <a:buAutoNum type="arabicPeriod" startAt="3"/>
              <a:tabLst/>
              <a:defRPr/>
            </a:pPr>
            <a:r>
              <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Where should the organization compete geographically? </a:t>
            </a:r>
          </a:p>
          <a:p>
            <a:pPr marL="1503045" marR="0" lvl="5" indent="-534670" algn="l" defTabSz="914400" rtl="0" eaLnBrk="1" fontAlgn="auto" latinLnBrk="0" hangingPunct="1">
              <a:lnSpc>
                <a:spcPct val="178750"/>
              </a:lnSpc>
              <a:spcBef>
                <a:spcPts val="0"/>
              </a:spcBef>
              <a:spcAft>
                <a:spcPts val="0"/>
              </a:spcAft>
              <a:buClr>
                <a:srgbClr val="2B2C30"/>
              </a:buClr>
              <a:buSzPts val="2700"/>
              <a:buFont typeface="Arial" panose="020B0604020202020204" pitchFamily="34" charset="0"/>
              <a:buChar char="•"/>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This is a question of </a:t>
            </a:r>
            <a:r>
              <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geographical scope.</a:t>
            </a:r>
            <a:endPar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Arial"/>
            </a:endParaRPr>
          </a:p>
          <a:p>
            <a:endParaRPr lang="en-IN" dirty="0"/>
          </a:p>
        </p:txBody>
      </p:sp>
      <p:sp>
        <p:nvSpPr>
          <p:cNvPr id="11" name="Google Shape;124;p4">
            <a:extLst>
              <a:ext uri="{FF2B5EF4-FFF2-40B4-BE49-F238E27FC236}">
                <a16:creationId xmlns:a16="http://schemas.microsoft.com/office/drawing/2014/main" id="{A966E7C0-83FD-0130-E52E-69D04B55C0E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2555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20">
          <a:extLst>
            <a:ext uri="{FF2B5EF4-FFF2-40B4-BE49-F238E27FC236}">
              <a16:creationId xmlns:a16="http://schemas.microsoft.com/office/drawing/2014/main" id="{08913779-A9B6-2521-D832-84F095A075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E8E69E4-7D69-5B92-7995-68082BD83DCF}"/>
              </a:ext>
            </a:extLst>
          </p:cNvPr>
          <p:cNvSpPr>
            <a:spLocks noGrp="1"/>
          </p:cNvSpPr>
          <p:nvPr>
            <p:ph type="title"/>
          </p:nvPr>
        </p:nvSpPr>
        <p:spPr>
          <a:xfrm>
            <a:off x="95695" y="147048"/>
            <a:ext cx="8984512" cy="2362236"/>
          </a:xfrm>
        </p:spPr>
        <p:txBody>
          <a:bodyPr>
            <a:normAutofit/>
          </a:bodyPr>
          <a:lstStyle/>
          <a:p>
            <a:pPr lvl="0">
              <a:lnSpc>
                <a:spcPct val="140010"/>
              </a:lnSpc>
              <a:defRPr/>
            </a:pPr>
            <a:r>
              <a:rPr kumimoji="0" lang="en-US" sz="3710" b="1" i="0" u="none" strike="noStrike" kern="0" cap="none" spc="0" normalizeH="0" baseline="0" noProof="0" dirty="0">
                <a:ln>
                  <a:noFill/>
                </a:ln>
                <a:solidFill>
                  <a:srgbClr val="54152A"/>
                </a:solidFill>
                <a:effectLst/>
                <a:uLnTx/>
                <a:uFillTx/>
                <a:latin typeface="Public Sans"/>
                <a:cs typeface="Arial"/>
                <a:sym typeface="Public Sans"/>
              </a:rPr>
              <a:t>Corporate-Level Strategy, </a:t>
            </a:r>
            <a:r>
              <a:rPr lang="en-US" sz="3710" b="1" dirty="0">
                <a:solidFill>
                  <a:srgbClr val="54152A"/>
                </a:solidFill>
                <a:latin typeface="Public Sans"/>
                <a:ea typeface="Public Sans"/>
                <a:cs typeface="Public Sans"/>
                <a:sym typeface="Public Sans"/>
              </a:rPr>
              <a:t>6 of 7</a:t>
            </a:r>
            <a:endParaRPr lang="en-IN" sz="3710" b="1" dirty="0"/>
          </a:p>
        </p:txBody>
      </p:sp>
      <p:sp>
        <p:nvSpPr>
          <p:cNvPr id="3" name="Content Placeholder 2">
            <a:extLst>
              <a:ext uri="{FF2B5EF4-FFF2-40B4-BE49-F238E27FC236}">
                <a16:creationId xmlns:a16="http://schemas.microsoft.com/office/drawing/2014/main" id="{61B7B2C5-E139-9D62-7C8D-A69FC8EECD80}"/>
              </a:ext>
            </a:extLst>
          </p:cNvPr>
          <p:cNvSpPr>
            <a:spLocks noGrp="1"/>
          </p:cNvSpPr>
          <p:nvPr>
            <p:ph sz="quarter" idx="10"/>
          </p:nvPr>
        </p:nvSpPr>
        <p:spPr>
          <a:xfrm>
            <a:off x="921811" y="1760761"/>
            <a:ext cx="16230594" cy="4984302"/>
          </a:xfrm>
        </p:spPr>
        <p:txBody>
          <a:bodyPr>
            <a:normAutofit/>
          </a:bodyPr>
          <a:lstStyle/>
          <a:p>
            <a:pPr marL="107950" marR="0" lvl="4" indent="0" algn="l" defTabSz="914400" rtl="0" eaLnBrk="1" fontAlgn="auto" latinLnBrk="0" hangingPunct="1">
              <a:lnSpc>
                <a:spcPct val="178750"/>
              </a:lnSpc>
              <a:spcBef>
                <a:spcPts val="0"/>
              </a:spcBef>
              <a:spcAft>
                <a:spcPts val="0"/>
              </a:spcAft>
              <a:buClr>
                <a:srgbClr val="2B2C30"/>
              </a:buClr>
              <a:buSzPts val="2700"/>
              <a:buFont typeface="Arial"/>
              <a:buNone/>
              <a:tabLst/>
              <a:defRPr/>
            </a:pPr>
            <a:r>
              <a:rPr kumimoji="0" lang="en-US" sz="5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Q 1. In what industries, markets, market segments, and businesses should a firm operate? </a:t>
            </a:r>
          </a:p>
          <a:p>
            <a:pPr marL="1500187" marR="0" lvl="6" indent="-571500" algn="l" defTabSz="914400" rtl="0" eaLnBrk="1" fontAlgn="auto" latinLnBrk="0" hangingPunct="1">
              <a:lnSpc>
                <a:spcPct val="178750"/>
              </a:lnSpc>
              <a:spcBef>
                <a:spcPts val="0"/>
              </a:spcBef>
              <a:spcAft>
                <a:spcPts val="0"/>
              </a:spcAft>
              <a:buClr>
                <a:srgbClr val="2B2C30"/>
              </a:buClr>
              <a:buSzPts val="2700"/>
              <a:buFont typeface="Arial" panose="020B0604020202020204" pitchFamily="34" charset="0"/>
              <a:buChar char="•"/>
              <a:tabLst/>
              <a:defRPr/>
            </a:pPr>
            <a:r>
              <a:rPr kumimoji="0" lang="en-US" sz="5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This is a question of diversification.</a:t>
            </a:r>
          </a:p>
          <a:p>
            <a:endParaRPr lang="en-IN" dirty="0"/>
          </a:p>
        </p:txBody>
      </p:sp>
      <p:cxnSp>
        <p:nvCxnSpPr>
          <p:cNvPr id="10" name="Google Shape;123;p4">
            <a:extLst>
              <a:ext uri="{FF2B5EF4-FFF2-40B4-BE49-F238E27FC236}">
                <a16:creationId xmlns:a16="http://schemas.microsoft.com/office/drawing/2014/main" id="{CDED9110-3B25-CCB2-7B48-127E422F2F70}"/>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11" name="Google Shape;124;p4">
            <a:extLst>
              <a:ext uri="{FF2B5EF4-FFF2-40B4-BE49-F238E27FC236}">
                <a16:creationId xmlns:a16="http://schemas.microsoft.com/office/drawing/2014/main" id="{F98111A7-CD39-1680-43E4-69B2F3294C8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963630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40">
          <a:extLst>
            <a:ext uri="{FF2B5EF4-FFF2-40B4-BE49-F238E27FC236}">
              <a16:creationId xmlns:a16="http://schemas.microsoft.com/office/drawing/2014/main" id="{3C549D05-CF82-4755-6979-8983765F60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A1610D7-93B3-EB5F-1A80-BA9C4F166288}"/>
              </a:ext>
            </a:extLst>
          </p:cNvPr>
          <p:cNvSpPr>
            <a:spLocks noGrp="1"/>
          </p:cNvSpPr>
          <p:nvPr>
            <p:ph type="title"/>
          </p:nvPr>
        </p:nvSpPr>
        <p:spPr>
          <a:xfrm>
            <a:off x="393404" y="657408"/>
            <a:ext cx="8686801"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Differentiation vs. Diversification </a:t>
            </a:r>
            <a:endParaRPr lang="en-IN" dirty="0"/>
          </a:p>
        </p:txBody>
      </p:sp>
      <p:cxnSp>
        <p:nvCxnSpPr>
          <p:cNvPr id="10" name="Google Shape;143;p3">
            <a:extLst>
              <a:ext uri="{FF2B5EF4-FFF2-40B4-BE49-F238E27FC236}">
                <a16:creationId xmlns:a16="http://schemas.microsoft.com/office/drawing/2014/main" id="{F24B600A-C847-2977-A0AD-B1CD69CD2545}"/>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E4B1EC0E-52D0-5E11-C69F-9B38B95ACF25}"/>
              </a:ext>
            </a:extLst>
          </p:cNvPr>
          <p:cNvSpPr>
            <a:spLocks noGrp="1"/>
          </p:cNvSpPr>
          <p:nvPr>
            <p:ph sz="quarter" idx="10"/>
          </p:nvPr>
        </p:nvSpPr>
        <p:spPr>
          <a:xfrm>
            <a:off x="937984" y="2110440"/>
            <a:ext cx="16484784" cy="8655412"/>
          </a:xfrm>
        </p:spPr>
        <p:txBody>
          <a:bodyPr/>
          <a:lstStyle/>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r>
              <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Differentiation is how a company makes its products distinct from its competitors. </a:t>
            </a:r>
          </a:p>
          <a:p>
            <a:pPr marL="1168400" marR="0" lvl="2" indent="-466725"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r>
              <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Apple makes a Mac distinct from a PC and an iPhone different from a Galaxy phone.</a:t>
            </a:r>
          </a:p>
          <a:p>
            <a:pPr marL="1168400" marR="0" lvl="2" indent="-466725"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endPar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735013" marR="0" lvl="2" indent="-601663" algn="l" defTabSz="914400" rtl="0" eaLnBrk="1" fontAlgn="auto" latinLnBrk="0" hangingPunct="1">
              <a:lnSpc>
                <a:spcPct val="100000"/>
              </a:lnSpc>
              <a:spcBef>
                <a:spcPts val="0"/>
              </a:spcBef>
              <a:spcAft>
                <a:spcPts val="0"/>
              </a:spcAft>
              <a:buClr>
                <a:srgbClr val="2B2C30"/>
              </a:buClr>
              <a:buSzPts val="3000"/>
              <a:buFont typeface="Arial" panose="020B0604020202020204" pitchFamily="34" charset="0"/>
              <a:buChar char="•"/>
              <a:tabLst/>
              <a:defRPr/>
            </a:pPr>
            <a:r>
              <a:rPr kumimoji="0" lang="en-US" sz="36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Diversification</a:t>
            </a:r>
            <a:r>
              <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refers to how a company simultaneously deals with different products and services in different industries, markets, market segments, and businesses. After the firm decides which industries, markets, market segments, and businesses it wants to operate in, it then decides which products and services it is going to offer.</a:t>
            </a:r>
          </a:p>
          <a:p>
            <a:pPr marL="1470025" marR="0" lvl="2" indent="-701675" algn="l" defTabSz="914400" rtl="0" eaLnBrk="1" fontAlgn="auto" latinLnBrk="0" hangingPunct="1">
              <a:lnSpc>
                <a:spcPct val="100000"/>
              </a:lnSpc>
              <a:spcBef>
                <a:spcPts val="0"/>
              </a:spcBef>
              <a:spcAft>
                <a:spcPts val="0"/>
              </a:spcAft>
              <a:buClr>
                <a:srgbClr val="2B2C30"/>
              </a:buClr>
              <a:buSzPts val="3000"/>
              <a:buFont typeface="Arial" panose="020B0604020202020204" pitchFamily="34" charset="0"/>
              <a:buChar char="•"/>
              <a:tabLst/>
              <a:defRPr/>
            </a:pPr>
            <a:r>
              <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Apple’s range of products—desktop computers, laptops, iPhones, iPads, and watches—represent product diversification. </a:t>
            </a:r>
          </a:p>
          <a:p>
            <a:endParaRPr lang="en-IN" dirty="0"/>
          </a:p>
        </p:txBody>
      </p:sp>
      <p:sp>
        <p:nvSpPr>
          <p:cNvPr id="11" name="Google Shape;144;p3">
            <a:extLst>
              <a:ext uri="{FF2B5EF4-FFF2-40B4-BE49-F238E27FC236}">
                <a16:creationId xmlns:a16="http://schemas.microsoft.com/office/drawing/2014/main" id="{B0BC4DB4-DF4E-70CD-54ED-2CF00D9F81D9}"/>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559884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40">
          <a:extLst>
            <a:ext uri="{FF2B5EF4-FFF2-40B4-BE49-F238E27FC236}">
              <a16:creationId xmlns:a16="http://schemas.microsoft.com/office/drawing/2014/main" id="{AD8F8BBD-D06F-3FD9-B489-D31FFF54198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D152604-4386-C889-96B3-CDD597534456}"/>
              </a:ext>
            </a:extLst>
          </p:cNvPr>
          <p:cNvSpPr>
            <a:spLocks noGrp="1"/>
          </p:cNvSpPr>
          <p:nvPr>
            <p:ph type="title"/>
          </p:nvPr>
        </p:nvSpPr>
        <p:spPr>
          <a:xfrm>
            <a:off x="457200" y="657408"/>
            <a:ext cx="4391247"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Diversification </a:t>
            </a:r>
            <a:endParaRPr lang="en-IN" dirty="0"/>
          </a:p>
        </p:txBody>
      </p:sp>
      <p:cxnSp>
        <p:nvCxnSpPr>
          <p:cNvPr id="10" name="Google Shape;143;p3">
            <a:extLst>
              <a:ext uri="{FF2B5EF4-FFF2-40B4-BE49-F238E27FC236}">
                <a16:creationId xmlns:a16="http://schemas.microsoft.com/office/drawing/2014/main" id="{25515101-0129-B143-53AD-2DEC9670A9EB}"/>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E2FEC492-BAC2-C971-CF6B-D8016922EEED}"/>
              </a:ext>
            </a:extLst>
          </p:cNvPr>
          <p:cNvSpPr>
            <a:spLocks noGrp="1"/>
          </p:cNvSpPr>
          <p:nvPr>
            <p:ph sz="quarter" idx="10"/>
          </p:nvPr>
        </p:nvSpPr>
        <p:spPr>
          <a:xfrm>
            <a:off x="917217" y="2110440"/>
            <a:ext cx="16690299" cy="5247290"/>
          </a:xfrm>
        </p:spPr>
        <p:txBody>
          <a:bodyPr>
            <a:normAutofit/>
          </a:bodyPr>
          <a:lstStyle/>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Through diversification, a company </a:t>
            </a: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spreads its risk </a:t>
            </a: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by participating in different industries, markets, market segments, and businesses. </a:t>
            </a:r>
          </a:p>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endPar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Beyond risk management, </a:t>
            </a: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diversification allows the firm to leverage its resources, capabilities, and core competencies into different industries, which drives growth for the firm.</a:t>
            </a:r>
            <a:endPar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Arial"/>
            </a:endParaRPr>
          </a:p>
          <a:p>
            <a:endParaRPr lang="en-IN" dirty="0"/>
          </a:p>
        </p:txBody>
      </p:sp>
      <p:sp>
        <p:nvSpPr>
          <p:cNvPr id="11" name="Google Shape;144;p3">
            <a:extLst>
              <a:ext uri="{FF2B5EF4-FFF2-40B4-BE49-F238E27FC236}">
                <a16:creationId xmlns:a16="http://schemas.microsoft.com/office/drawing/2014/main" id="{22DF49B0-9864-DF13-BA0E-E3A3B10DB45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337819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40">
          <a:extLst>
            <a:ext uri="{FF2B5EF4-FFF2-40B4-BE49-F238E27FC236}">
              <a16:creationId xmlns:a16="http://schemas.microsoft.com/office/drawing/2014/main" id="{ECBFA213-D56C-28DA-DE48-6E54849E078E}"/>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AB085172-A4E8-90C8-7888-92F4B06ED111}"/>
              </a:ext>
            </a:extLst>
          </p:cNvPr>
          <p:cNvSpPr>
            <a:spLocks noGrp="1"/>
          </p:cNvSpPr>
          <p:nvPr>
            <p:ph type="title"/>
          </p:nvPr>
        </p:nvSpPr>
        <p:spPr>
          <a:xfrm>
            <a:off x="-740978" y="653010"/>
            <a:ext cx="15339848"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Related Diversification and Unrelated Diversification </a:t>
            </a:r>
            <a:endParaRPr lang="en-IN" dirty="0"/>
          </a:p>
        </p:txBody>
      </p:sp>
      <p:cxnSp>
        <p:nvCxnSpPr>
          <p:cNvPr id="18" name="Google Shape;143;p3">
            <a:extLst>
              <a:ext uri="{FF2B5EF4-FFF2-40B4-BE49-F238E27FC236}">
                <a16:creationId xmlns:a16="http://schemas.microsoft.com/office/drawing/2014/main" id="{BF94CB09-624E-22DA-65E4-563F2D88CE74}"/>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9" name="Content Placeholder 8">
            <a:extLst>
              <a:ext uri="{FF2B5EF4-FFF2-40B4-BE49-F238E27FC236}">
                <a16:creationId xmlns:a16="http://schemas.microsoft.com/office/drawing/2014/main" id="{80ED5439-1A21-0F36-7BF1-3AE90BD4F4AE}"/>
              </a:ext>
            </a:extLst>
          </p:cNvPr>
          <p:cNvSpPr>
            <a:spLocks noGrp="1"/>
          </p:cNvSpPr>
          <p:nvPr>
            <p:ph sz="quarter" idx="10"/>
          </p:nvPr>
        </p:nvSpPr>
        <p:spPr>
          <a:xfrm>
            <a:off x="925951" y="2078696"/>
            <a:ext cx="16345642" cy="4668945"/>
          </a:xfrm>
        </p:spPr>
        <p:txBody>
          <a:bodyPr/>
          <a:lstStyle/>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As it relates to corporate-level strategy, we focus on two types of diversification: </a:t>
            </a: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related diversification </a:t>
            </a: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and </a:t>
            </a: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unrelated diversification. </a:t>
            </a:r>
          </a:p>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endPar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In corporate-level strategy, geographical diversification is covered in questions of geographical scope.</a:t>
            </a:r>
          </a:p>
        </p:txBody>
      </p:sp>
      <p:sp>
        <p:nvSpPr>
          <p:cNvPr id="19" name="Google Shape;144;p3">
            <a:extLst>
              <a:ext uri="{FF2B5EF4-FFF2-40B4-BE49-F238E27FC236}">
                <a16:creationId xmlns:a16="http://schemas.microsoft.com/office/drawing/2014/main" id="{EC7F10BD-B4A7-310A-5EC9-CB71CB13090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196809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40">
          <a:extLst>
            <a:ext uri="{FF2B5EF4-FFF2-40B4-BE49-F238E27FC236}">
              <a16:creationId xmlns:a16="http://schemas.microsoft.com/office/drawing/2014/main" id="{DEB70CC4-26BD-2080-53F7-B6ABEFD2249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5C669CA-B45C-4CC9-67C2-F417CD454E0C}"/>
              </a:ext>
            </a:extLst>
          </p:cNvPr>
          <p:cNvSpPr>
            <a:spLocks noGrp="1"/>
          </p:cNvSpPr>
          <p:nvPr>
            <p:ph type="title"/>
          </p:nvPr>
        </p:nvSpPr>
        <p:spPr>
          <a:xfrm>
            <a:off x="-116959" y="1043254"/>
            <a:ext cx="13981815" cy="1143000"/>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Single Business Firms and Dominant Business Firms</a:t>
            </a:r>
            <a:br>
              <a:rPr kumimoji="0" lang="en-US" sz="3710" b="0" i="0" u="none" strike="noStrike" kern="0" cap="none" spc="0" normalizeH="0" baseline="0" noProof="0" dirty="0">
                <a:ln>
                  <a:noFill/>
                </a:ln>
                <a:solidFill>
                  <a:srgbClr val="000000"/>
                </a:solidFill>
                <a:effectLst/>
                <a:uLnTx/>
                <a:uFillTx/>
                <a:latin typeface="Arial"/>
                <a:ea typeface="Arial"/>
                <a:cs typeface="Arial"/>
                <a:sym typeface="Arial"/>
              </a:rPr>
            </a:br>
            <a:endParaRPr lang="en-IN" sz="3710" dirty="0"/>
          </a:p>
        </p:txBody>
      </p:sp>
      <p:cxnSp>
        <p:nvCxnSpPr>
          <p:cNvPr id="10" name="Google Shape;143;p3">
            <a:extLst>
              <a:ext uri="{FF2B5EF4-FFF2-40B4-BE49-F238E27FC236}">
                <a16:creationId xmlns:a16="http://schemas.microsoft.com/office/drawing/2014/main" id="{7D9ECACB-55E0-F7E8-5397-A5EFB7A27BA1}"/>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Text Placeholder 2">
            <a:extLst>
              <a:ext uri="{FF2B5EF4-FFF2-40B4-BE49-F238E27FC236}">
                <a16:creationId xmlns:a16="http://schemas.microsoft.com/office/drawing/2014/main" id="{B5CA0835-3758-5A5D-4515-88A59F2FD893}"/>
              </a:ext>
            </a:extLst>
          </p:cNvPr>
          <p:cNvSpPr>
            <a:spLocks noGrp="1"/>
          </p:cNvSpPr>
          <p:nvPr>
            <p:ph type="body" sz="quarter" idx="13"/>
          </p:nvPr>
        </p:nvSpPr>
        <p:spPr>
          <a:xfrm>
            <a:off x="931347" y="2090612"/>
            <a:ext cx="16230594" cy="6435628"/>
          </a:xfrm>
        </p:spPr>
        <p:txBody>
          <a:bodyPr>
            <a:noAutofit/>
          </a:bodyPr>
          <a:lstStyle/>
          <a:p>
            <a:pPr marL="685800" lvl="0" indent="-571500">
              <a:spcBef>
                <a:spcPts val="0"/>
              </a:spcBef>
              <a:buClr>
                <a:srgbClr val="2B2C30"/>
              </a:buClr>
              <a:buSzPts val="3000"/>
              <a:buFont typeface="Playfair Display"/>
              <a:buChar char="•"/>
            </a:pPr>
            <a:r>
              <a:rPr lang="en-US" sz="4400" dirty="0">
                <a:solidFill>
                  <a:srgbClr val="2B2C30"/>
                </a:solidFill>
                <a:latin typeface="Playfair Display"/>
                <a:ea typeface="Playfair Display"/>
                <a:cs typeface="Playfair Display"/>
                <a:sym typeface="Playfair Display"/>
              </a:rPr>
              <a:t>To understand related and unrelated diversification, it is helpful to understand single business firms and dominant business firm.</a:t>
            </a:r>
          </a:p>
          <a:p>
            <a:pPr marL="685800" lvl="0" indent="-571500">
              <a:spcBef>
                <a:spcPts val="0"/>
              </a:spcBef>
              <a:buClr>
                <a:srgbClr val="2B2C30"/>
              </a:buClr>
              <a:buSzPts val="3000"/>
              <a:buFont typeface="Playfair Display"/>
              <a:buChar char="•"/>
            </a:pPr>
            <a:endParaRPr lang="en-US" sz="4400" dirty="0">
              <a:solidFill>
                <a:srgbClr val="2B2C30"/>
              </a:solidFill>
              <a:latin typeface="Playfair Display"/>
              <a:ea typeface="Playfair Display"/>
              <a:cs typeface="Playfair Display"/>
              <a:sym typeface="Playfair Display"/>
            </a:endParaRPr>
          </a:p>
          <a:p>
            <a:pPr marL="685800" lvl="0" indent="-571500">
              <a:spcBef>
                <a:spcPts val="0"/>
              </a:spcBef>
              <a:buClr>
                <a:srgbClr val="2B2C30"/>
              </a:buClr>
              <a:buSzPts val="3000"/>
              <a:buFont typeface="Playfair Display"/>
              <a:buChar char="•"/>
            </a:pPr>
            <a:r>
              <a:rPr lang="en-US" sz="4400" b="1" dirty="0">
                <a:solidFill>
                  <a:srgbClr val="2B2C30"/>
                </a:solidFill>
                <a:latin typeface="Playfair Display"/>
                <a:ea typeface="Playfair Display"/>
                <a:cs typeface="Playfair Display"/>
                <a:sym typeface="Playfair Display"/>
              </a:rPr>
              <a:t>Single Business Firm</a:t>
            </a:r>
            <a:r>
              <a:rPr lang="en-US" sz="4400" dirty="0">
                <a:solidFill>
                  <a:srgbClr val="2B2C30"/>
                </a:solidFill>
                <a:latin typeface="Playfair Display"/>
                <a:ea typeface="Playfair Display"/>
                <a:cs typeface="Playfair Display"/>
                <a:sym typeface="Playfair Display"/>
              </a:rPr>
              <a:t>: a firm that derives </a:t>
            </a:r>
            <a:r>
              <a:rPr lang="en-US" sz="4400" b="1" dirty="0">
                <a:solidFill>
                  <a:srgbClr val="2B2C30"/>
                </a:solidFill>
                <a:latin typeface="Playfair Display"/>
                <a:ea typeface="Playfair Display"/>
                <a:cs typeface="Playfair Display"/>
                <a:sym typeface="Playfair Display"/>
              </a:rPr>
              <a:t>95 percent or more of its revenues from one business.</a:t>
            </a:r>
          </a:p>
          <a:p>
            <a:pPr marL="685800" lvl="0" indent="-571500">
              <a:spcBef>
                <a:spcPts val="0"/>
              </a:spcBef>
              <a:buClr>
                <a:srgbClr val="2B2C30"/>
              </a:buClr>
              <a:buSzPts val="3000"/>
              <a:buFont typeface="Playfair Display"/>
              <a:buChar char="•"/>
            </a:pPr>
            <a:endParaRPr lang="en-US" sz="4400" dirty="0">
              <a:solidFill>
                <a:srgbClr val="2B2C30"/>
              </a:solidFill>
              <a:latin typeface="Playfair Display"/>
              <a:ea typeface="Playfair Display"/>
              <a:cs typeface="Playfair Display"/>
              <a:sym typeface="Playfair Display"/>
            </a:endParaRPr>
          </a:p>
          <a:p>
            <a:pPr marL="685800" lvl="0" indent="-571500">
              <a:spcBef>
                <a:spcPts val="0"/>
              </a:spcBef>
              <a:buClr>
                <a:srgbClr val="2B2C30"/>
              </a:buClr>
              <a:buSzPts val="3000"/>
              <a:buFont typeface="Playfair Display"/>
              <a:buChar char="•"/>
            </a:pPr>
            <a:r>
              <a:rPr lang="en-US" sz="4400" b="1" dirty="0">
                <a:solidFill>
                  <a:srgbClr val="2B2C30"/>
                </a:solidFill>
                <a:latin typeface="Playfair Display"/>
                <a:ea typeface="Playfair Display"/>
                <a:cs typeface="Playfair Display"/>
                <a:sym typeface="Playfair Display"/>
              </a:rPr>
              <a:t>Dominant Business Firm</a:t>
            </a:r>
            <a:r>
              <a:rPr lang="en-US" sz="4400" dirty="0">
                <a:solidFill>
                  <a:srgbClr val="2B2C30"/>
                </a:solidFill>
                <a:latin typeface="Playfair Display"/>
                <a:ea typeface="Playfair Display"/>
                <a:cs typeface="Playfair Display"/>
                <a:sym typeface="Playfair Display"/>
              </a:rPr>
              <a:t>: a firm that derives </a:t>
            </a:r>
            <a:r>
              <a:rPr lang="en-US" sz="4400" b="1" dirty="0">
                <a:solidFill>
                  <a:srgbClr val="2B2C30"/>
                </a:solidFill>
                <a:latin typeface="Playfair Display"/>
                <a:ea typeface="Playfair Display"/>
                <a:cs typeface="Playfair Display"/>
                <a:sym typeface="Playfair Display"/>
              </a:rPr>
              <a:t>between 70 percent and 95 percent of its revenues from one business</a:t>
            </a:r>
            <a:r>
              <a:rPr lang="en-US" sz="4400" dirty="0">
                <a:solidFill>
                  <a:srgbClr val="2B2C30"/>
                </a:solidFill>
                <a:latin typeface="Playfair Display"/>
                <a:ea typeface="Playfair Display"/>
                <a:cs typeface="Playfair Display"/>
                <a:sym typeface="Playfair Display"/>
              </a:rPr>
              <a:t>.</a:t>
            </a:r>
          </a:p>
          <a:p>
            <a:endParaRPr lang="en-IN" sz="4400" dirty="0"/>
          </a:p>
        </p:txBody>
      </p:sp>
      <p:sp>
        <p:nvSpPr>
          <p:cNvPr id="11" name="Google Shape;144;p3">
            <a:extLst>
              <a:ext uri="{FF2B5EF4-FFF2-40B4-BE49-F238E27FC236}">
                <a16:creationId xmlns:a16="http://schemas.microsoft.com/office/drawing/2014/main" id="{45137E5F-893A-F0C0-C57E-4B9199B3C25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290211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40">
          <a:extLst>
            <a:ext uri="{FF2B5EF4-FFF2-40B4-BE49-F238E27FC236}">
              <a16:creationId xmlns:a16="http://schemas.microsoft.com/office/drawing/2014/main" id="{12016938-3DFF-1A99-B654-25F954176846}"/>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A3DFA03F-CAC0-EB31-7AC6-C17D3DDDE28E}"/>
              </a:ext>
            </a:extLst>
          </p:cNvPr>
          <p:cNvSpPr>
            <a:spLocks noGrp="1"/>
          </p:cNvSpPr>
          <p:nvPr>
            <p:ph type="title"/>
          </p:nvPr>
        </p:nvSpPr>
        <p:spPr>
          <a:xfrm>
            <a:off x="547111" y="755787"/>
            <a:ext cx="7595966" cy="1037534"/>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Related Diversification, 1 of 2</a:t>
            </a:r>
            <a:endParaRPr lang="en-IN" sz="3710" b="1" dirty="0"/>
          </a:p>
        </p:txBody>
      </p:sp>
      <p:cxnSp>
        <p:nvCxnSpPr>
          <p:cNvPr id="16" name="Google Shape;143;p3">
            <a:extLst>
              <a:ext uri="{FF2B5EF4-FFF2-40B4-BE49-F238E27FC236}">
                <a16:creationId xmlns:a16="http://schemas.microsoft.com/office/drawing/2014/main" id="{1B0A4794-7917-89BF-E413-8F964788440C}"/>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9" name="Text Placeholder 8">
            <a:extLst>
              <a:ext uri="{FF2B5EF4-FFF2-40B4-BE49-F238E27FC236}">
                <a16:creationId xmlns:a16="http://schemas.microsoft.com/office/drawing/2014/main" id="{27CD4E1D-5DEB-B78D-16CC-D6BBC928A815}"/>
              </a:ext>
            </a:extLst>
          </p:cNvPr>
          <p:cNvSpPr>
            <a:spLocks noGrp="1"/>
          </p:cNvSpPr>
          <p:nvPr>
            <p:ph type="body" sz="quarter" idx="13"/>
          </p:nvPr>
        </p:nvSpPr>
        <p:spPr>
          <a:xfrm>
            <a:off x="931347" y="2115007"/>
            <a:ext cx="16506049" cy="7110089"/>
          </a:xfrm>
        </p:spPr>
        <p:txBody>
          <a:bodyPr>
            <a:noAutofit/>
          </a:bodyPr>
          <a:lstStyle/>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r>
              <a:rPr kumimoji="0" lang="en-US" sz="40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Related diversification </a:t>
            </a:r>
            <a:r>
              <a:rPr kumimoji="0" lang="en-US" sz="4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refers to expanding into new and similar markets, market segments, and businesses in a new industry that has similarities to a firm’s current industry or industries. </a:t>
            </a:r>
          </a:p>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endParaRPr kumimoji="0" lang="en-US" sz="4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r>
              <a:rPr kumimoji="0" lang="en-US" sz="4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In contrast to a single business firm or a dominant business firm, a company that engages in a related diversification strategy receives </a:t>
            </a:r>
            <a:r>
              <a:rPr kumimoji="0" lang="en-US" sz="40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less than 70 percent of its revenues from a single business and the remaining revenue from a business or businesses that are related to the primary business</a:t>
            </a:r>
            <a:r>
              <a:rPr kumimoji="0" lang="en-US" sz="4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a:t>
            </a:r>
          </a:p>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endParaRPr kumimoji="0" lang="en-US" sz="4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r>
              <a:rPr kumimoji="0" lang="en-US" sz="4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Related diversification also encourages and supports synergies.</a:t>
            </a:r>
          </a:p>
          <a:p>
            <a:endParaRPr lang="en-IN" sz="4000" dirty="0"/>
          </a:p>
        </p:txBody>
      </p:sp>
      <p:sp>
        <p:nvSpPr>
          <p:cNvPr id="17" name="Google Shape;144;p3">
            <a:extLst>
              <a:ext uri="{FF2B5EF4-FFF2-40B4-BE49-F238E27FC236}">
                <a16:creationId xmlns:a16="http://schemas.microsoft.com/office/drawing/2014/main" id="{2A664F7D-A638-0772-7247-D524044D323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223671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40">
          <a:extLst>
            <a:ext uri="{FF2B5EF4-FFF2-40B4-BE49-F238E27FC236}">
              <a16:creationId xmlns:a16="http://schemas.microsoft.com/office/drawing/2014/main" id="{79C47F88-6623-07DE-ECE0-CECF53D41C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BFAEE66-5EDE-4591-E3E6-DC7613588C9D}"/>
              </a:ext>
            </a:extLst>
          </p:cNvPr>
          <p:cNvSpPr>
            <a:spLocks noGrp="1"/>
          </p:cNvSpPr>
          <p:nvPr>
            <p:ph type="title"/>
          </p:nvPr>
        </p:nvSpPr>
        <p:spPr>
          <a:xfrm>
            <a:off x="521716" y="655301"/>
            <a:ext cx="7696151" cy="1103100"/>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Related Diversification, 2 of 2</a:t>
            </a:r>
            <a:endParaRPr lang="en-IN" sz="3710" b="1" dirty="0"/>
          </a:p>
        </p:txBody>
      </p:sp>
      <p:cxnSp>
        <p:nvCxnSpPr>
          <p:cNvPr id="10" name="Google Shape;143;p3">
            <a:extLst>
              <a:ext uri="{FF2B5EF4-FFF2-40B4-BE49-F238E27FC236}">
                <a16:creationId xmlns:a16="http://schemas.microsoft.com/office/drawing/2014/main" id="{E3E8A3B3-8AF1-2D69-A5A1-8BFEC9101489}"/>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Text Placeholder 2">
            <a:extLst>
              <a:ext uri="{FF2B5EF4-FFF2-40B4-BE49-F238E27FC236}">
                <a16:creationId xmlns:a16="http://schemas.microsoft.com/office/drawing/2014/main" id="{4B2886B8-9286-E53E-BAC7-B8C363320672}"/>
              </a:ext>
            </a:extLst>
          </p:cNvPr>
          <p:cNvSpPr>
            <a:spLocks noGrp="1"/>
          </p:cNvSpPr>
          <p:nvPr>
            <p:ph type="body" sz="quarter" idx="13"/>
          </p:nvPr>
        </p:nvSpPr>
        <p:spPr>
          <a:xfrm>
            <a:off x="932169" y="2104590"/>
            <a:ext cx="16320977" cy="5791827"/>
          </a:xfrm>
        </p:spPr>
        <p:txBody>
          <a:bodyPr/>
          <a:lstStyle/>
          <a:p>
            <a:pPr marL="114300" marR="0" lvl="0" indent="0" algn="l" defTabSz="914400" rtl="0" eaLnBrk="1" fontAlgn="auto" latinLnBrk="0" hangingPunct="1">
              <a:lnSpc>
                <a:spcPct val="100000"/>
              </a:lnSpc>
              <a:spcBef>
                <a:spcPts val="0"/>
              </a:spcBef>
              <a:spcAft>
                <a:spcPts val="0"/>
              </a:spcAft>
              <a:buClr>
                <a:srgbClr val="2B2C30"/>
              </a:buClr>
              <a:buSzPts val="3000"/>
              <a:tabLst/>
              <a:defRPr/>
            </a:pPr>
            <a:endPar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For example, Unilever was originally a soap manufacturer but engaged in related diversification by expanding its product line to include personal care products  such as skincare like Vaseline lotion and Axe deodorant.</a:t>
            </a:r>
          </a:p>
        </p:txBody>
      </p:sp>
      <p:sp>
        <p:nvSpPr>
          <p:cNvPr id="11" name="Google Shape;144;p3">
            <a:extLst>
              <a:ext uri="{FF2B5EF4-FFF2-40B4-BE49-F238E27FC236}">
                <a16:creationId xmlns:a16="http://schemas.microsoft.com/office/drawing/2014/main" id="{9A54DE71-AD00-D389-EC56-390FD9B1A3A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263245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40">
          <a:extLst>
            <a:ext uri="{FF2B5EF4-FFF2-40B4-BE49-F238E27FC236}">
              <a16:creationId xmlns:a16="http://schemas.microsoft.com/office/drawing/2014/main" id="{C48180A8-37B7-0979-732B-E0E733AAAB9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CE49D6-6F01-1E1A-00BA-997E012D9D09}"/>
              </a:ext>
            </a:extLst>
          </p:cNvPr>
          <p:cNvSpPr>
            <a:spLocks noGrp="1"/>
          </p:cNvSpPr>
          <p:nvPr>
            <p:ph type="title"/>
          </p:nvPr>
        </p:nvSpPr>
        <p:spPr>
          <a:xfrm>
            <a:off x="403672" y="720358"/>
            <a:ext cx="8218967" cy="1143000"/>
          </a:xfrm>
        </p:spPr>
        <p:txBody>
          <a:bodyPr>
            <a:normAutofit/>
          </a:bodyPr>
          <a:lstStyle/>
          <a:p>
            <a:pPr lvl="0">
              <a:lnSpc>
                <a:spcPct val="140010"/>
              </a:lnSpc>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Unrelated Diversification, </a:t>
            </a:r>
            <a:r>
              <a:rPr lang="en-US" sz="3710" b="1" dirty="0">
                <a:solidFill>
                  <a:srgbClr val="54152A"/>
                </a:solidFill>
                <a:latin typeface="Public Sans"/>
                <a:ea typeface="Public Sans"/>
                <a:cs typeface="Public Sans"/>
                <a:sym typeface="Public Sans"/>
              </a:rPr>
              <a:t>1 of 2</a:t>
            </a: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 </a:t>
            </a:r>
            <a:endParaRPr lang="en-IN" sz="3710" b="1" dirty="0"/>
          </a:p>
        </p:txBody>
      </p:sp>
      <p:cxnSp>
        <p:nvCxnSpPr>
          <p:cNvPr id="10" name="Google Shape;143;p3">
            <a:extLst>
              <a:ext uri="{FF2B5EF4-FFF2-40B4-BE49-F238E27FC236}">
                <a16:creationId xmlns:a16="http://schemas.microsoft.com/office/drawing/2014/main" id="{E72988FD-7988-FBC7-1F47-DCADC7049AD3}"/>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Text Placeholder 2">
            <a:extLst>
              <a:ext uri="{FF2B5EF4-FFF2-40B4-BE49-F238E27FC236}">
                <a16:creationId xmlns:a16="http://schemas.microsoft.com/office/drawing/2014/main" id="{4092BB9D-DEA3-B70B-46DD-22C150550502}"/>
              </a:ext>
            </a:extLst>
          </p:cNvPr>
          <p:cNvSpPr>
            <a:spLocks noGrp="1"/>
          </p:cNvSpPr>
          <p:nvPr>
            <p:ph type="body" sz="quarter" idx="13"/>
          </p:nvPr>
        </p:nvSpPr>
        <p:spPr>
          <a:xfrm>
            <a:off x="925030" y="2097528"/>
            <a:ext cx="16682486" cy="7025204"/>
          </a:xfrm>
        </p:spPr>
        <p:txBody>
          <a:bodyPr/>
          <a:lstStyle/>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Unrelated diversification </a:t>
            </a: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refers to expanding into new markets, market segments, and businesses in a new industry that has little or no similarities to a firm’s current industry or industries. </a:t>
            </a:r>
          </a:p>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endPar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In contrast to a single business firm or a dominant business firm, a company that engages in an unrelated diversification strategy </a:t>
            </a: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receives less than 70 percent of its revenues from a single business and the remaining revenue from a business or businesses that are unrelated to the primary business</a:t>
            </a: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t>
            </a:r>
          </a:p>
          <a:p>
            <a:endParaRPr lang="en-IN" dirty="0"/>
          </a:p>
        </p:txBody>
      </p:sp>
      <p:sp>
        <p:nvSpPr>
          <p:cNvPr id="11" name="Google Shape;144;p3">
            <a:extLst>
              <a:ext uri="{FF2B5EF4-FFF2-40B4-BE49-F238E27FC236}">
                <a16:creationId xmlns:a16="http://schemas.microsoft.com/office/drawing/2014/main" id="{63404F8D-CD43-4BAE-79EA-B8EDE988B029}"/>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095679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40">
          <a:extLst>
            <a:ext uri="{FF2B5EF4-FFF2-40B4-BE49-F238E27FC236}">
              <a16:creationId xmlns:a16="http://schemas.microsoft.com/office/drawing/2014/main" id="{E41749AB-C6B3-E4E0-90F2-A46DDE267FB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F0F4F6-B463-8195-3309-84282CEA392D}"/>
              </a:ext>
            </a:extLst>
          </p:cNvPr>
          <p:cNvSpPr>
            <a:spLocks noGrp="1"/>
          </p:cNvSpPr>
          <p:nvPr>
            <p:ph type="title"/>
          </p:nvPr>
        </p:nvSpPr>
        <p:spPr>
          <a:xfrm>
            <a:off x="457204" y="741331"/>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Unrelated Diversification, 2 of 2</a:t>
            </a:r>
            <a:endParaRPr lang="en-IN" sz="3710" b="1" dirty="0"/>
          </a:p>
        </p:txBody>
      </p:sp>
      <p:cxnSp>
        <p:nvCxnSpPr>
          <p:cNvPr id="10" name="Google Shape;143;p3">
            <a:extLst>
              <a:ext uri="{FF2B5EF4-FFF2-40B4-BE49-F238E27FC236}">
                <a16:creationId xmlns:a16="http://schemas.microsoft.com/office/drawing/2014/main" id="{D042818B-FE54-DBF8-4123-2C57C69BC21E}"/>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Text Placeholder 2">
            <a:extLst>
              <a:ext uri="{FF2B5EF4-FFF2-40B4-BE49-F238E27FC236}">
                <a16:creationId xmlns:a16="http://schemas.microsoft.com/office/drawing/2014/main" id="{FC7B17BF-9207-C748-A677-F7E42309FAA6}"/>
              </a:ext>
            </a:extLst>
          </p:cNvPr>
          <p:cNvSpPr>
            <a:spLocks noGrp="1"/>
          </p:cNvSpPr>
          <p:nvPr>
            <p:ph type="body" sz="quarter" idx="13"/>
          </p:nvPr>
        </p:nvSpPr>
        <p:spPr>
          <a:xfrm>
            <a:off x="952611" y="2092455"/>
            <a:ext cx="16676169" cy="8194545"/>
          </a:xfrm>
        </p:spPr>
        <p:txBody>
          <a:bodyPr/>
          <a:lstStyle/>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r>
              <a:rPr kumimoji="0" lang="en-US" sz="5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Unrelated diversification has positive impacts on the firm’s risk management because it expands into new markets, market segments, and businesses. </a:t>
            </a:r>
          </a:p>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endParaRPr kumimoji="0" lang="en-US" sz="5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r>
              <a:rPr kumimoji="0" lang="en-US" sz="5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On the other hand, this approach does not involve synergies, one of the main drivers of corporate strategy.</a:t>
            </a:r>
          </a:p>
        </p:txBody>
      </p:sp>
      <p:sp>
        <p:nvSpPr>
          <p:cNvPr id="11" name="Google Shape;144;p3">
            <a:extLst>
              <a:ext uri="{FF2B5EF4-FFF2-40B4-BE49-F238E27FC236}">
                <a16:creationId xmlns:a16="http://schemas.microsoft.com/office/drawing/2014/main" id="{5BD1C635-5AD4-8C5D-8640-0C05EA38163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54391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a:extLst>
            <a:ext uri="{FF2B5EF4-FFF2-40B4-BE49-F238E27FC236}">
              <a16:creationId xmlns:a16="http://schemas.microsoft.com/office/drawing/2014/main" id="{F670968A-9E00-ACE7-BB7C-F8E282A4E4BD}"/>
            </a:ext>
          </a:extLst>
        </p:cNvPr>
        <p:cNvGrpSpPr/>
        <p:nvPr/>
      </p:nvGrpSpPr>
      <p:grpSpPr>
        <a:xfrm>
          <a:off x="0" y="0"/>
          <a:ext cx="0" cy="0"/>
          <a:chOff x="0" y="0"/>
          <a:chExt cx="0" cy="0"/>
        </a:xfrm>
      </p:grpSpPr>
      <p:sp>
        <p:nvSpPr>
          <p:cNvPr id="2" name="Title 2">
            <a:extLst>
              <a:ext uri="{FF2B5EF4-FFF2-40B4-BE49-F238E27FC236}">
                <a16:creationId xmlns:a16="http://schemas.microsoft.com/office/drawing/2014/main" id="{30FBC6C0-E2B2-348B-81A2-559A1D9D4F5B}"/>
              </a:ext>
            </a:extLst>
          </p:cNvPr>
          <p:cNvSpPr>
            <a:spLocks noGrp="1"/>
          </p:cNvSpPr>
          <p:nvPr>
            <p:ph type="title"/>
          </p:nvPr>
        </p:nvSpPr>
        <p:spPr>
          <a:xfrm>
            <a:off x="-180753" y="796516"/>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Learning Objectives, 1 of 2</a:t>
            </a:r>
            <a:endParaRPr lang="en-IN" sz="3710" b="1" dirty="0"/>
          </a:p>
        </p:txBody>
      </p:sp>
      <p:cxnSp>
        <p:nvCxnSpPr>
          <p:cNvPr id="9" name="Google Shape;106;g336a626ea0b_0_0">
            <a:extLst>
              <a:ext uri="{FF2B5EF4-FFF2-40B4-BE49-F238E27FC236}">
                <a16:creationId xmlns:a16="http://schemas.microsoft.com/office/drawing/2014/main" id="{9B935388-985D-2B48-BD5E-3F0817F389E6}"/>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8179BD47-FA7B-0C19-C133-4ABC2C28A1A6}"/>
              </a:ext>
            </a:extLst>
          </p:cNvPr>
          <p:cNvSpPr>
            <a:spLocks noGrp="1"/>
          </p:cNvSpPr>
          <p:nvPr>
            <p:ph sz="quarter" idx="12"/>
          </p:nvPr>
        </p:nvSpPr>
        <p:spPr>
          <a:xfrm>
            <a:off x="943627" y="2079760"/>
            <a:ext cx="14452317" cy="6042420"/>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After you have engaged with the concepts in this chapter, you will understand and be able to apply the following key strategic management concepts.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546100" marR="0" lvl="0" indent="-514350" algn="l" defTabSz="914400" rtl="0" eaLnBrk="1" fontAlgn="auto" latinLnBrk="0" hangingPunct="1">
              <a:lnSpc>
                <a:spcPct val="100000"/>
              </a:lnSpc>
              <a:spcBef>
                <a:spcPts val="0"/>
              </a:spcBef>
              <a:spcAft>
                <a:spcPts val="0"/>
              </a:spcAft>
              <a:buClr>
                <a:srgbClr val="2B2C30"/>
              </a:buClr>
              <a:buSzPts val="3100"/>
              <a:buFont typeface="+mj-lt"/>
              <a:buAutoNum type="arabicPeriod"/>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Corporate level strategy</a:t>
            </a:r>
          </a:p>
          <a:p>
            <a:pPr marL="546100" marR="0" lvl="0" indent="-514350" algn="l" defTabSz="914400" rtl="0" eaLnBrk="1" fontAlgn="auto" latinLnBrk="0" hangingPunct="1">
              <a:lnSpc>
                <a:spcPct val="100000"/>
              </a:lnSpc>
              <a:spcBef>
                <a:spcPts val="0"/>
              </a:spcBef>
              <a:spcAft>
                <a:spcPts val="0"/>
              </a:spcAft>
              <a:buClr>
                <a:srgbClr val="2B2C30"/>
              </a:buClr>
              <a:buSzPts val="3100"/>
              <a:buFont typeface="+mj-lt"/>
              <a:buAutoNum type="arabicPeriod"/>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Synergy and its role in corporate level strategy</a:t>
            </a:r>
          </a:p>
          <a:p>
            <a:pPr marL="546100" marR="0" lvl="0" indent="-514350" algn="l" defTabSz="914400" rtl="0" eaLnBrk="1" fontAlgn="auto" latinLnBrk="0" hangingPunct="1">
              <a:lnSpc>
                <a:spcPct val="100000"/>
              </a:lnSpc>
              <a:spcBef>
                <a:spcPts val="0"/>
              </a:spcBef>
              <a:spcAft>
                <a:spcPts val="0"/>
              </a:spcAft>
              <a:buClr>
                <a:srgbClr val="2B2C30"/>
              </a:buClr>
              <a:buSzPts val="3100"/>
              <a:buFont typeface="+mj-lt"/>
              <a:buAutoNum type="arabicPeriod"/>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Related and unrelated diversification as a means of addressing corporate level strategy</a:t>
            </a:r>
          </a:p>
          <a:p>
            <a:pPr marL="546100" marR="0" lvl="0" indent="-514350" algn="l" defTabSz="914400" rtl="0" eaLnBrk="1" fontAlgn="auto" latinLnBrk="0" hangingPunct="1">
              <a:lnSpc>
                <a:spcPct val="100000"/>
              </a:lnSpc>
              <a:spcBef>
                <a:spcPts val="0"/>
              </a:spcBef>
              <a:spcAft>
                <a:spcPts val="0"/>
              </a:spcAft>
              <a:buClr>
                <a:srgbClr val="2B2C30"/>
              </a:buClr>
              <a:buSzPts val="3100"/>
              <a:buFont typeface="+mj-lt"/>
              <a:buAutoNum type="arabicPeriod"/>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The relationship between diversification and financial performance.</a:t>
            </a:r>
          </a:p>
          <a:p>
            <a:pPr marL="546100" marR="0" lvl="0" indent="-514350" algn="l" defTabSz="914400" rtl="0" eaLnBrk="1" fontAlgn="auto" latinLnBrk="0" hangingPunct="1">
              <a:lnSpc>
                <a:spcPct val="100000"/>
              </a:lnSpc>
              <a:spcBef>
                <a:spcPts val="0"/>
              </a:spcBef>
              <a:spcAft>
                <a:spcPts val="0"/>
              </a:spcAft>
              <a:buClr>
                <a:srgbClr val="2B2C30"/>
              </a:buClr>
              <a:buSzPts val="3100"/>
              <a:buFont typeface="+mj-lt"/>
              <a:buAutoNum type="arabicPeriod"/>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Ways a company diversifies, including internal development, strategic alliances, joint ventures, and mergers and acquisitions.</a:t>
            </a:r>
          </a:p>
          <a:p>
            <a:pPr marL="546100" marR="0" lvl="0" indent="-514350" algn="l" defTabSz="914400" rtl="0" eaLnBrk="1" fontAlgn="auto" latinLnBrk="0" hangingPunct="1">
              <a:lnSpc>
                <a:spcPct val="100000"/>
              </a:lnSpc>
              <a:spcBef>
                <a:spcPts val="0"/>
              </a:spcBef>
              <a:spcAft>
                <a:spcPts val="0"/>
              </a:spcAft>
              <a:buClr>
                <a:srgbClr val="2B2C30"/>
              </a:buClr>
              <a:buSzPts val="3100"/>
              <a:buFont typeface="+mj-lt"/>
              <a:buAutoNum type="arabicPeriod"/>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Ways a firm reverses diversification, including retrenchment and divestment.</a:t>
            </a:r>
          </a:p>
          <a:p>
            <a:endParaRPr lang="en-IN" dirty="0"/>
          </a:p>
        </p:txBody>
      </p:sp>
      <p:sp>
        <p:nvSpPr>
          <p:cNvPr id="11" name="Google Shape;108;g336a626ea0b_0_0">
            <a:extLst>
              <a:ext uri="{FF2B5EF4-FFF2-40B4-BE49-F238E27FC236}">
                <a16:creationId xmlns:a16="http://schemas.microsoft.com/office/drawing/2014/main" id="{4A001E47-B0B3-BAF5-F47B-5B757E14C41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367826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40">
          <a:extLst>
            <a:ext uri="{FF2B5EF4-FFF2-40B4-BE49-F238E27FC236}">
              <a16:creationId xmlns:a16="http://schemas.microsoft.com/office/drawing/2014/main" id="{023714D0-2989-9523-639F-0B2A9ED7F112}"/>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97E461EE-BFDB-46D3-EF94-BD2F9CF09D61}"/>
              </a:ext>
            </a:extLst>
          </p:cNvPr>
          <p:cNvSpPr>
            <a:spLocks noGrp="1"/>
          </p:cNvSpPr>
          <p:nvPr>
            <p:ph type="title"/>
          </p:nvPr>
        </p:nvSpPr>
        <p:spPr>
          <a:xfrm>
            <a:off x="-269631" y="678961"/>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Unrelated Diversification </a:t>
            </a:r>
            <a:endParaRPr lang="en-IN" dirty="0"/>
          </a:p>
        </p:txBody>
      </p:sp>
      <p:cxnSp>
        <p:nvCxnSpPr>
          <p:cNvPr id="13" name="Google Shape;143;p3">
            <a:extLst>
              <a:ext uri="{FF2B5EF4-FFF2-40B4-BE49-F238E27FC236}">
                <a16:creationId xmlns:a16="http://schemas.microsoft.com/office/drawing/2014/main" id="{096FBF6F-A77A-FBCE-E65D-44F334822215}"/>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pic>
        <p:nvPicPr>
          <p:cNvPr id="10" name="Picture 9" descr="Chocolate covered vanilla ice cream popsicle with a bite taken out of it">
            <a:extLst>
              <a:ext uri="{FF2B5EF4-FFF2-40B4-BE49-F238E27FC236}">
                <a16:creationId xmlns:a16="http://schemas.microsoft.com/office/drawing/2014/main" id="{232C5E88-C491-6A16-39E4-BDFB6296C3D5}"/>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1027910" y="2388152"/>
            <a:ext cx="8663167" cy="7011008"/>
          </a:xfrm>
          <a:prstGeom prst="rect">
            <a:avLst/>
          </a:prstGeom>
        </p:spPr>
      </p:pic>
      <p:sp>
        <p:nvSpPr>
          <p:cNvPr id="6" name="Text Placeholder 5">
            <a:extLst>
              <a:ext uri="{FF2B5EF4-FFF2-40B4-BE49-F238E27FC236}">
                <a16:creationId xmlns:a16="http://schemas.microsoft.com/office/drawing/2014/main" id="{F1ECD435-A2D9-1E85-6CC8-8FF84094891C}"/>
              </a:ext>
            </a:extLst>
          </p:cNvPr>
          <p:cNvSpPr>
            <a:spLocks noGrp="1"/>
          </p:cNvSpPr>
          <p:nvPr>
            <p:ph type="body" sz="quarter" idx="14"/>
          </p:nvPr>
        </p:nvSpPr>
        <p:spPr>
          <a:xfrm>
            <a:off x="1022545" y="9402643"/>
            <a:ext cx="8850923" cy="586154"/>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1" u="none" strike="noStrike" kern="0" cap="none" spc="0" normalizeH="0" baseline="0" noProof="0" dirty="0">
                <a:ln>
                  <a:noFill/>
                </a:ln>
                <a:solidFill>
                  <a:srgbClr val="000000"/>
                </a:solidFill>
                <a:effectLst/>
                <a:uLnTx/>
                <a:uFillTx/>
                <a:latin typeface="Arial"/>
                <a:cs typeface="Arial"/>
                <a:sym typeface="Arial"/>
              </a:rPr>
              <a:t>Figure 7.3 Magnum ice cream bar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a:ln>
                  <a:noFill/>
                </a:ln>
                <a:solidFill>
                  <a:srgbClr val="000000"/>
                </a:solidFill>
                <a:effectLst/>
                <a:uLnTx/>
                <a:uFillTx/>
                <a:latin typeface="Arial"/>
                <a:cs typeface="Arial"/>
                <a:sym typeface="Arial"/>
              </a:rPr>
              <a:t>© </a:t>
            </a:r>
            <a:r>
              <a:rPr kumimoji="0" lang="en-US" sz="800" b="0" i="0" u="none" strike="noStrike" kern="0" cap="none" spc="0" normalizeH="0" baseline="0" noProof="0" dirty="0" err="1">
                <a:ln>
                  <a:noFill/>
                </a:ln>
                <a:solidFill>
                  <a:srgbClr val="000000"/>
                </a:solidFill>
                <a:effectLst/>
                <a:uLnTx/>
                <a:uFillTx/>
                <a:latin typeface="Arial"/>
                <a:cs typeface="Arial"/>
                <a:sym typeface="Arial"/>
              </a:rPr>
              <a:t>cyclonebill</a:t>
            </a:r>
            <a:r>
              <a:rPr kumimoji="0" lang="en-US" sz="800" b="0" i="0" u="none" strike="noStrike" kern="0" cap="none" spc="0" normalizeH="0" baseline="0" noProof="0" dirty="0">
                <a:ln>
                  <a:noFill/>
                </a:ln>
                <a:solidFill>
                  <a:srgbClr val="000000"/>
                </a:solidFill>
                <a:effectLst/>
                <a:uLnTx/>
                <a:uFillTx/>
                <a:latin typeface="Arial"/>
                <a:cs typeface="Arial"/>
                <a:sym typeface="Arial"/>
              </a:rPr>
              <a:t>. 2008. CC BY-SA 2.0. </a:t>
            </a:r>
            <a:r>
              <a:rPr lang="en-IN" sz="800" dirty="0"/>
              <a:t>Magnum Double </a:t>
            </a:r>
            <a:r>
              <a:rPr lang="en-IN" sz="800" dirty="0">
                <a:hlinkClick r:id="rId4"/>
              </a:rPr>
              <a:t>Caramel ice cream bar image</a:t>
            </a:r>
            <a:r>
              <a:rPr kumimoji="0" lang="en-US" sz="800" b="0" i="0" u="none" strike="noStrike" kern="0" cap="none" spc="0" normalizeH="0" baseline="0" noProof="0" dirty="0">
                <a:ln>
                  <a:noFill/>
                </a:ln>
                <a:solidFill>
                  <a:srgbClr val="000000"/>
                </a:solidFill>
                <a:effectLst/>
                <a:uLnTx/>
                <a:uFillTx/>
                <a:latin typeface="Arial"/>
                <a:cs typeface="Arial"/>
                <a:sym typeface="Arial"/>
              </a:rPr>
              <a:t> </a:t>
            </a:r>
          </a:p>
          <a:p>
            <a:endParaRPr lang="en-IN" dirty="0"/>
          </a:p>
        </p:txBody>
      </p:sp>
      <p:sp>
        <p:nvSpPr>
          <p:cNvPr id="7" name="Text Placeholder 6">
            <a:extLst>
              <a:ext uri="{FF2B5EF4-FFF2-40B4-BE49-F238E27FC236}">
                <a16:creationId xmlns:a16="http://schemas.microsoft.com/office/drawing/2014/main" id="{2B5A8B38-0412-BF71-BBAF-844831A3B7F2}"/>
              </a:ext>
            </a:extLst>
          </p:cNvPr>
          <p:cNvSpPr>
            <a:spLocks noGrp="1"/>
          </p:cNvSpPr>
          <p:nvPr>
            <p:ph type="body" sz="quarter" idx="15"/>
          </p:nvPr>
        </p:nvSpPr>
        <p:spPr>
          <a:xfrm>
            <a:off x="10066216" y="1874442"/>
            <a:ext cx="7336373" cy="5933127"/>
          </a:xfrm>
        </p:spPr>
        <p:txBody>
          <a:bodyPr/>
          <a:lstStyle/>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endPar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For example, Unilever also engaged in unrelated diversification by expanding into food products such as Hellmann’s mayonnaise and Magnum ice cream.</a:t>
            </a:r>
          </a:p>
        </p:txBody>
      </p:sp>
      <p:sp>
        <p:nvSpPr>
          <p:cNvPr id="14" name="Google Shape;144;p3">
            <a:extLst>
              <a:ext uri="{FF2B5EF4-FFF2-40B4-BE49-F238E27FC236}">
                <a16:creationId xmlns:a16="http://schemas.microsoft.com/office/drawing/2014/main" id="{182D4E27-374C-6AFD-D37C-FA6F3ED49EA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055734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40">
          <a:extLst>
            <a:ext uri="{FF2B5EF4-FFF2-40B4-BE49-F238E27FC236}">
              <a16:creationId xmlns:a16="http://schemas.microsoft.com/office/drawing/2014/main" id="{679A9961-290A-A294-25A2-E0F0CF836D1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6BA9C4-6771-F25A-1368-3938831118EE}"/>
              </a:ext>
            </a:extLst>
          </p:cNvPr>
          <p:cNvSpPr>
            <a:spLocks noGrp="1"/>
          </p:cNvSpPr>
          <p:nvPr>
            <p:ph type="title"/>
          </p:nvPr>
        </p:nvSpPr>
        <p:spPr>
          <a:xfrm>
            <a:off x="591145" y="998520"/>
            <a:ext cx="14149753" cy="799986"/>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Related Diversification and Unrelated Diversification, 1 of 2 </a:t>
            </a:r>
            <a:endParaRPr lang="en-IN" sz="3710" b="1" dirty="0"/>
          </a:p>
        </p:txBody>
      </p:sp>
      <p:cxnSp>
        <p:nvCxnSpPr>
          <p:cNvPr id="10" name="Google Shape;143;p3">
            <a:extLst>
              <a:ext uri="{FF2B5EF4-FFF2-40B4-BE49-F238E27FC236}">
                <a16:creationId xmlns:a16="http://schemas.microsoft.com/office/drawing/2014/main" id="{0F8DE3A6-2949-D19F-C1BE-ED52F7544279}"/>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Text Placeholder 2">
            <a:extLst>
              <a:ext uri="{FF2B5EF4-FFF2-40B4-BE49-F238E27FC236}">
                <a16:creationId xmlns:a16="http://schemas.microsoft.com/office/drawing/2014/main" id="{3681C3FE-858C-0A27-CEC3-B8FBDD31E0B5}"/>
              </a:ext>
            </a:extLst>
          </p:cNvPr>
          <p:cNvSpPr>
            <a:spLocks noGrp="1"/>
          </p:cNvSpPr>
          <p:nvPr>
            <p:ph type="body" sz="quarter" idx="13"/>
          </p:nvPr>
        </p:nvSpPr>
        <p:spPr>
          <a:xfrm>
            <a:off x="922623" y="2123030"/>
            <a:ext cx="16474424" cy="5981577"/>
          </a:xfrm>
        </p:spPr>
        <p:txBody>
          <a:bodyPr/>
          <a:lstStyle/>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In contrast to single and dominant business firms, </a:t>
            </a:r>
            <a:r>
              <a:rPr kumimoji="0" lang="en-US" sz="48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firms that engages in both related and unrelated diversification strategy receives less than 70 percent of their revenues from a single business. </a:t>
            </a:r>
          </a:p>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endPar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685800" marR="0" lvl="0" indent="-571500" algn="l" defTabSz="914400" rtl="0" eaLnBrk="1" fontAlgn="auto" latinLnBrk="0" hangingPunct="1">
              <a:lnSpc>
                <a:spcPct val="100000"/>
              </a:lnSpc>
              <a:spcBef>
                <a:spcPts val="0"/>
              </a:spcBef>
              <a:spcAft>
                <a:spcPts val="0"/>
              </a:spcAft>
              <a:buClr>
                <a:srgbClr val="2B2C30"/>
              </a:buClr>
              <a:buSzPts val="3000"/>
              <a:buFont typeface="Playfair Display"/>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Both related and unrelated diversification require significant resources to execute. </a:t>
            </a:r>
          </a:p>
        </p:txBody>
      </p:sp>
      <p:sp>
        <p:nvSpPr>
          <p:cNvPr id="11" name="Google Shape;144;p3">
            <a:extLst>
              <a:ext uri="{FF2B5EF4-FFF2-40B4-BE49-F238E27FC236}">
                <a16:creationId xmlns:a16="http://schemas.microsoft.com/office/drawing/2014/main" id="{953AF25E-ED6D-8218-37D7-9FE49FECEA8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222203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40">
          <a:extLst>
            <a:ext uri="{FF2B5EF4-FFF2-40B4-BE49-F238E27FC236}">
              <a16:creationId xmlns:a16="http://schemas.microsoft.com/office/drawing/2014/main" id="{E1F456FC-61D7-0A6E-61F9-F6158C0B460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6F18F2-9AE1-FE1D-B548-EF336C216821}"/>
              </a:ext>
            </a:extLst>
          </p:cNvPr>
          <p:cNvSpPr>
            <a:spLocks noGrp="1"/>
          </p:cNvSpPr>
          <p:nvPr>
            <p:ph type="title"/>
          </p:nvPr>
        </p:nvSpPr>
        <p:spPr>
          <a:xfrm>
            <a:off x="597052" y="970536"/>
            <a:ext cx="14219440" cy="810319"/>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Related Diversification and Unrelated Diversification, 2 of 2</a:t>
            </a:r>
            <a:endParaRPr lang="en-IN" sz="3710" b="1" dirty="0"/>
          </a:p>
        </p:txBody>
      </p:sp>
      <p:cxnSp>
        <p:nvCxnSpPr>
          <p:cNvPr id="10" name="Google Shape;143;p3">
            <a:extLst>
              <a:ext uri="{FF2B5EF4-FFF2-40B4-BE49-F238E27FC236}">
                <a16:creationId xmlns:a16="http://schemas.microsoft.com/office/drawing/2014/main" id="{C375D145-F714-E81D-18BF-F59B79BEEEF9}"/>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Text Placeholder 2">
            <a:extLst>
              <a:ext uri="{FF2B5EF4-FFF2-40B4-BE49-F238E27FC236}">
                <a16:creationId xmlns:a16="http://schemas.microsoft.com/office/drawing/2014/main" id="{F103DFA7-027A-9080-8839-9116CE5C48E6}"/>
              </a:ext>
            </a:extLst>
          </p:cNvPr>
          <p:cNvSpPr>
            <a:spLocks noGrp="1"/>
          </p:cNvSpPr>
          <p:nvPr>
            <p:ph type="body" sz="quarter" idx="13"/>
          </p:nvPr>
        </p:nvSpPr>
        <p:spPr>
          <a:xfrm>
            <a:off x="921972" y="2106077"/>
            <a:ext cx="16230594" cy="6851537"/>
          </a:xfrm>
        </p:spPr>
        <p:txBody>
          <a:bodyPr>
            <a:normAutofit/>
          </a:bodyPr>
          <a:lstStyle/>
          <a:p>
            <a:pPr marL="685800" marR="0" lvl="0" indent="-571500" algn="l" defTabSz="914400" rtl="0" eaLnBrk="1" fontAlgn="auto" latinLnBrk="0" hangingPunct="1">
              <a:lnSpc>
                <a:spcPct val="100000"/>
              </a:lnSpc>
              <a:spcBef>
                <a:spcPts val="0"/>
              </a:spcBef>
              <a:spcAft>
                <a:spcPts val="0"/>
              </a:spcAft>
              <a:buClr>
                <a:srgbClr val="2B2C30"/>
              </a:buClr>
              <a:buSzPts val="3000"/>
              <a:buFont typeface="Arial" panose="020B0604020202020204" pitchFamily="34" charset="0"/>
              <a:buChar char="•"/>
              <a:tabLst/>
              <a:defRPr/>
            </a:pPr>
            <a:r>
              <a:rPr kumimoji="0" lang="en-US" sz="48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Related diversification </a:t>
            </a: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is considered </a:t>
            </a:r>
            <a:r>
              <a:rPr kumimoji="0" lang="en-US" sz="48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less risky </a:t>
            </a: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and often produces </a:t>
            </a:r>
            <a:r>
              <a:rPr kumimoji="0" lang="en-US" sz="48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greater profit potential. </a:t>
            </a:r>
          </a:p>
          <a:p>
            <a:pPr marL="685800" marR="0" lvl="0" indent="-571500" algn="l" defTabSz="914400" rtl="0" eaLnBrk="1" fontAlgn="auto" latinLnBrk="0" hangingPunct="1">
              <a:lnSpc>
                <a:spcPct val="100000"/>
              </a:lnSpc>
              <a:spcBef>
                <a:spcPts val="0"/>
              </a:spcBef>
              <a:spcAft>
                <a:spcPts val="0"/>
              </a:spcAft>
              <a:buClr>
                <a:srgbClr val="2B2C30"/>
              </a:buClr>
              <a:buSzPts val="3000"/>
              <a:buFont typeface="Arial" panose="020B0604020202020204" pitchFamily="34" charset="0"/>
              <a:buChar char="•"/>
              <a:tabLst/>
              <a:defRPr/>
            </a:pPr>
            <a:endParaRPr kumimoji="0" lang="en-US" sz="48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685800" marR="0" lvl="0" indent="-571500" algn="l" defTabSz="914400" rtl="0" eaLnBrk="1" fontAlgn="auto" latinLnBrk="0" hangingPunct="1">
              <a:lnSpc>
                <a:spcPct val="100000"/>
              </a:lnSpc>
              <a:spcBef>
                <a:spcPts val="0"/>
              </a:spcBef>
              <a:spcAft>
                <a:spcPts val="0"/>
              </a:spcAft>
              <a:buClr>
                <a:srgbClr val="2B2C30"/>
              </a:buClr>
              <a:buSzPts val="3000"/>
              <a:buFont typeface="Arial" panose="020B0604020202020204" pitchFamily="34" charset="0"/>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This is because the company already has expertise with the industry that it can apply to the new products and services. </a:t>
            </a:r>
          </a:p>
          <a:p>
            <a:pPr marL="685800" marR="0" lvl="0" indent="-571500" algn="l" defTabSz="914400" rtl="0" eaLnBrk="1" fontAlgn="auto" latinLnBrk="0" hangingPunct="1">
              <a:lnSpc>
                <a:spcPct val="100000"/>
              </a:lnSpc>
              <a:spcBef>
                <a:spcPts val="0"/>
              </a:spcBef>
              <a:spcAft>
                <a:spcPts val="0"/>
              </a:spcAft>
              <a:buClr>
                <a:srgbClr val="2B2C30"/>
              </a:buClr>
              <a:buSzPts val="3000"/>
              <a:buFont typeface="Arial" panose="020B0604020202020204" pitchFamily="34" charset="0"/>
              <a:buChar char="•"/>
              <a:tabLst/>
              <a:defRPr/>
            </a:pPr>
            <a:endPar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685800" marR="0" lvl="0" indent="-571500" algn="l" defTabSz="914400" rtl="0" eaLnBrk="1" fontAlgn="auto" latinLnBrk="0" hangingPunct="1">
              <a:lnSpc>
                <a:spcPct val="100000"/>
              </a:lnSpc>
              <a:spcBef>
                <a:spcPts val="0"/>
              </a:spcBef>
              <a:spcAft>
                <a:spcPts val="0"/>
              </a:spcAft>
              <a:buClr>
                <a:srgbClr val="2B2C30"/>
              </a:buClr>
              <a:buSzPts val="3000"/>
              <a:buFont typeface="Arial" panose="020B0604020202020204" pitchFamily="34" charset="0"/>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However, there are times when expanding into a new industry taps into significant profits.</a:t>
            </a:r>
          </a:p>
        </p:txBody>
      </p:sp>
      <p:sp>
        <p:nvSpPr>
          <p:cNvPr id="11" name="Google Shape;144;p3">
            <a:extLst>
              <a:ext uri="{FF2B5EF4-FFF2-40B4-BE49-F238E27FC236}">
                <a16:creationId xmlns:a16="http://schemas.microsoft.com/office/drawing/2014/main" id="{C4849E3F-1A89-86BF-BBFB-EDF2578AD93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917360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40">
          <a:extLst>
            <a:ext uri="{FF2B5EF4-FFF2-40B4-BE49-F238E27FC236}">
              <a16:creationId xmlns:a16="http://schemas.microsoft.com/office/drawing/2014/main" id="{E0AC4388-8610-71F8-BEEF-D1F81A7719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81421DE-E6A1-3FD8-C7BD-573327487F05}"/>
              </a:ext>
            </a:extLst>
          </p:cNvPr>
          <p:cNvSpPr>
            <a:spLocks noGrp="1"/>
          </p:cNvSpPr>
          <p:nvPr>
            <p:ph type="title"/>
          </p:nvPr>
        </p:nvSpPr>
        <p:spPr>
          <a:xfrm>
            <a:off x="-785446" y="675214"/>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Decision to Diversify</a:t>
            </a:r>
            <a:endParaRPr lang="en-IN" dirty="0"/>
          </a:p>
        </p:txBody>
      </p:sp>
      <p:cxnSp>
        <p:nvCxnSpPr>
          <p:cNvPr id="10" name="Google Shape;143;p3">
            <a:extLst>
              <a:ext uri="{FF2B5EF4-FFF2-40B4-BE49-F238E27FC236}">
                <a16:creationId xmlns:a16="http://schemas.microsoft.com/office/drawing/2014/main" id="{20D2A341-33F9-45E4-B563-7AC8F4B7B4FC}"/>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Text Placeholder 2">
            <a:extLst>
              <a:ext uri="{FF2B5EF4-FFF2-40B4-BE49-F238E27FC236}">
                <a16:creationId xmlns:a16="http://schemas.microsoft.com/office/drawing/2014/main" id="{36CF2678-616C-8BEE-3897-4F84ED7CE4A5}"/>
              </a:ext>
            </a:extLst>
          </p:cNvPr>
          <p:cNvSpPr>
            <a:spLocks noGrp="1"/>
          </p:cNvSpPr>
          <p:nvPr>
            <p:ph type="body" sz="quarter" idx="13"/>
          </p:nvPr>
        </p:nvSpPr>
        <p:spPr>
          <a:xfrm>
            <a:off x="899178" y="2113165"/>
            <a:ext cx="16230594" cy="7060100"/>
          </a:xfrm>
        </p:spPr>
        <p:txBody>
          <a:bodyPr/>
          <a:lstStyle/>
          <a:p>
            <a:pPr marL="685800" marR="0" lvl="0" indent="-571500" algn="l" defTabSz="914400" rtl="0" eaLnBrk="1" fontAlgn="auto" latinLnBrk="0" hangingPunct="1">
              <a:lnSpc>
                <a:spcPct val="100000"/>
              </a:lnSpc>
              <a:spcBef>
                <a:spcPts val="0"/>
              </a:spcBef>
              <a:spcAft>
                <a:spcPts val="0"/>
              </a:spcAft>
              <a:buClr>
                <a:srgbClr val="2B2C30"/>
              </a:buClr>
              <a:buSzPts val="3000"/>
              <a:buFont typeface="Arial" panose="020B0604020202020204" pitchFamily="34" charset="0"/>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When considering whether to enter new businesses in new industries, consider how attractive the new industry is. </a:t>
            </a:r>
          </a:p>
          <a:p>
            <a:pPr marL="685800" marR="0" lvl="0" indent="-571500" algn="l" defTabSz="914400" rtl="0" eaLnBrk="1" fontAlgn="auto" latinLnBrk="0" hangingPunct="1">
              <a:lnSpc>
                <a:spcPct val="100000"/>
              </a:lnSpc>
              <a:spcBef>
                <a:spcPts val="0"/>
              </a:spcBef>
              <a:spcAft>
                <a:spcPts val="0"/>
              </a:spcAft>
              <a:buClr>
                <a:srgbClr val="2B2C30"/>
              </a:buClr>
              <a:buSzPts val="3000"/>
              <a:buFont typeface="Arial" panose="020B0604020202020204" pitchFamily="34" charset="0"/>
              <a:buChar char="•"/>
              <a:tabLst/>
              <a:defRPr/>
            </a:pPr>
            <a:endPar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685800" marR="0" lvl="0" indent="-571500" algn="l" defTabSz="914400" rtl="0" eaLnBrk="1" fontAlgn="auto" latinLnBrk="0" hangingPunct="1">
              <a:lnSpc>
                <a:spcPct val="100000"/>
              </a:lnSpc>
              <a:spcBef>
                <a:spcPts val="0"/>
              </a:spcBef>
              <a:spcAft>
                <a:spcPts val="0"/>
              </a:spcAft>
              <a:buClr>
                <a:srgbClr val="2B2C30"/>
              </a:buClr>
              <a:buSzPts val="3000"/>
              <a:buFont typeface="Arial" panose="020B0604020202020204" pitchFamily="34" charset="0"/>
              <a:buChar char="•"/>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New business in new industries must have strong profit potential to make the risk worth taking.</a:t>
            </a:r>
          </a:p>
        </p:txBody>
      </p:sp>
      <p:sp>
        <p:nvSpPr>
          <p:cNvPr id="11" name="Google Shape;144;p3">
            <a:extLst>
              <a:ext uri="{FF2B5EF4-FFF2-40B4-BE49-F238E27FC236}">
                <a16:creationId xmlns:a16="http://schemas.microsoft.com/office/drawing/2014/main" id="{0E58302D-FC9D-EC5D-5DAE-2841F18AB12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64097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40">
          <a:extLst>
            <a:ext uri="{FF2B5EF4-FFF2-40B4-BE49-F238E27FC236}">
              <a16:creationId xmlns:a16="http://schemas.microsoft.com/office/drawing/2014/main" id="{DE1ED296-28C6-6062-BE99-DDC08DC6A2E5}"/>
            </a:ext>
          </a:extLst>
        </p:cNvPr>
        <p:cNvGrpSpPr/>
        <p:nvPr/>
      </p:nvGrpSpPr>
      <p:grpSpPr>
        <a:xfrm>
          <a:off x="0" y="0"/>
          <a:ext cx="0" cy="0"/>
          <a:chOff x="0" y="0"/>
          <a:chExt cx="0" cy="0"/>
        </a:xfrm>
      </p:grpSpPr>
      <p:sp>
        <p:nvSpPr>
          <p:cNvPr id="8" name="Title 1">
            <a:extLst>
              <a:ext uri="{FF2B5EF4-FFF2-40B4-BE49-F238E27FC236}">
                <a16:creationId xmlns:a16="http://schemas.microsoft.com/office/drawing/2014/main" id="{47FC6C69-14D0-3D89-9144-0FCB43937156}"/>
              </a:ext>
            </a:extLst>
          </p:cNvPr>
          <p:cNvSpPr>
            <a:spLocks noGrp="1"/>
          </p:cNvSpPr>
          <p:nvPr>
            <p:ph type="title"/>
          </p:nvPr>
        </p:nvSpPr>
        <p:spPr>
          <a:xfrm>
            <a:off x="-308343" y="678673"/>
            <a:ext cx="13513981" cy="1086329"/>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External Analysis Supports Decision of Diversify </a:t>
            </a:r>
            <a:endParaRPr lang="en-IN" dirty="0"/>
          </a:p>
        </p:txBody>
      </p:sp>
      <p:cxnSp>
        <p:nvCxnSpPr>
          <p:cNvPr id="18" name="Google Shape;143;p3">
            <a:extLst>
              <a:ext uri="{FF2B5EF4-FFF2-40B4-BE49-F238E27FC236}">
                <a16:creationId xmlns:a16="http://schemas.microsoft.com/office/drawing/2014/main" id="{6953222E-3D46-9ED6-C582-5F6F5B44D55B}"/>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9" name="Text Placeholder 2">
            <a:extLst>
              <a:ext uri="{FF2B5EF4-FFF2-40B4-BE49-F238E27FC236}">
                <a16:creationId xmlns:a16="http://schemas.microsoft.com/office/drawing/2014/main" id="{72884D9D-8B15-B2F6-712E-0C6952DD87F5}"/>
              </a:ext>
            </a:extLst>
          </p:cNvPr>
          <p:cNvSpPr>
            <a:spLocks noGrp="1"/>
          </p:cNvSpPr>
          <p:nvPr>
            <p:ph type="body" sz="quarter" idx="13"/>
          </p:nvPr>
        </p:nvSpPr>
        <p:spPr>
          <a:xfrm>
            <a:off x="925030" y="1884877"/>
            <a:ext cx="16533631" cy="7280385"/>
          </a:xfrm>
        </p:spPr>
        <p:txBody>
          <a:bodyPr>
            <a:normAutofit/>
          </a:bodyPr>
          <a:lstStyle/>
          <a:p>
            <a:pPr marL="800100" marR="0" lvl="0" indent="-685800" algn="l" defTabSz="914400" rtl="0" eaLnBrk="1" fontAlgn="auto" latinLnBrk="0" hangingPunct="1">
              <a:lnSpc>
                <a:spcPct val="100000"/>
              </a:lnSpc>
              <a:spcBef>
                <a:spcPts val="0"/>
              </a:spcBef>
              <a:spcAft>
                <a:spcPts val="0"/>
              </a:spcAft>
              <a:buClr>
                <a:srgbClr val="2B2C30"/>
              </a:buClr>
              <a:buSzPts val="3000"/>
              <a:buFont typeface="Arial" panose="020B0604020202020204" pitchFamily="34" charset="0"/>
              <a:buChar char="•"/>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In choosing between related or unrelated diversification, it is useful to analyze the external environment of the firm. </a:t>
            </a:r>
            <a:endPar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Arial"/>
            </a:endParaRPr>
          </a:p>
          <a:p>
            <a:pPr marL="1403350" marR="0" lvl="0" indent="-501650" algn="l" defTabSz="914400" rtl="0" eaLnBrk="1" fontAlgn="auto" latinLnBrk="0" hangingPunct="1">
              <a:lnSpc>
                <a:spcPct val="100000"/>
              </a:lnSpc>
              <a:spcBef>
                <a:spcPts val="0"/>
              </a:spcBef>
              <a:spcAft>
                <a:spcPts val="0"/>
              </a:spcAft>
              <a:buClr>
                <a:srgbClr val="2B2C30"/>
              </a:buClr>
              <a:buSzPts val="3000"/>
              <a:buFont typeface="Arial" panose="020B0604020202020204" pitchFamily="34" charset="0"/>
              <a:buChar char="•"/>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PESTEL analysis of the general environment</a:t>
            </a:r>
            <a:endPar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Arial"/>
            </a:endParaRPr>
          </a:p>
          <a:p>
            <a:pPr marL="1403350" marR="0" lvl="0" indent="-501650" algn="l" defTabSz="914400" rtl="0" eaLnBrk="1" fontAlgn="auto" latinLnBrk="0" hangingPunct="1">
              <a:lnSpc>
                <a:spcPct val="100000"/>
              </a:lnSpc>
              <a:spcBef>
                <a:spcPts val="0"/>
              </a:spcBef>
              <a:spcAft>
                <a:spcPts val="0"/>
              </a:spcAft>
              <a:buClr>
                <a:srgbClr val="2B2C30"/>
              </a:buClr>
              <a:buSzPts val="3000"/>
              <a:buFont typeface="Arial" panose="020B0604020202020204" pitchFamily="34" charset="0"/>
              <a:buChar char="•"/>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Porter’s Five Forces analysis of the industry environment. </a:t>
            </a:r>
            <a:endPar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Arial"/>
            </a:endParaRPr>
          </a:p>
          <a:p>
            <a:pPr marL="1403350" marR="0" lvl="0" indent="-501650" algn="l" defTabSz="914400" rtl="0" eaLnBrk="1" fontAlgn="auto" latinLnBrk="0" hangingPunct="1">
              <a:lnSpc>
                <a:spcPct val="100000"/>
              </a:lnSpc>
              <a:spcBef>
                <a:spcPts val="0"/>
              </a:spcBef>
              <a:spcAft>
                <a:spcPts val="0"/>
              </a:spcAft>
              <a:buClr>
                <a:srgbClr val="2B2C30"/>
              </a:buClr>
              <a:buSzPts val="3000"/>
              <a:buFont typeface="Arial" panose="020B0604020202020204" pitchFamily="34" charset="0"/>
              <a:buChar char="•"/>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Strategic Group Mapping analysis of the competitive environment.</a:t>
            </a:r>
            <a:endPar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Arial"/>
            </a:endParaRPr>
          </a:p>
          <a:p>
            <a:pPr marL="1403350" marR="0" lvl="0" indent="-501650" algn="l" defTabSz="914400" rtl="0" eaLnBrk="1" fontAlgn="auto" latinLnBrk="0" hangingPunct="1">
              <a:lnSpc>
                <a:spcPct val="100000"/>
              </a:lnSpc>
              <a:spcBef>
                <a:spcPts val="0"/>
              </a:spcBef>
              <a:spcAft>
                <a:spcPts val="0"/>
              </a:spcAft>
              <a:buClr>
                <a:srgbClr val="2B2C30"/>
              </a:buClr>
              <a:buSzPts val="3000"/>
              <a:buFont typeface="Arial" panose="020B0604020202020204" pitchFamily="34" charset="0"/>
              <a:buChar char="•"/>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SOAR Analysis </a:t>
            </a:r>
            <a:endPar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Arial"/>
            </a:endParaRPr>
          </a:p>
          <a:p>
            <a:pPr marL="1403350" marR="0" lvl="0" indent="-501650" algn="l" defTabSz="914400" rtl="0" eaLnBrk="1" fontAlgn="auto" latinLnBrk="0" hangingPunct="1">
              <a:lnSpc>
                <a:spcPct val="100000"/>
              </a:lnSpc>
              <a:spcBef>
                <a:spcPts val="0"/>
              </a:spcBef>
              <a:spcAft>
                <a:spcPts val="0"/>
              </a:spcAft>
              <a:buClr>
                <a:srgbClr val="2B2C30"/>
              </a:buClr>
              <a:buSzPts val="3000"/>
              <a:buFont typeface="Arial" panose="020B0604020202020204" pitchFamily="34" charset="0"/>
              <a:buChar char="•"/>
              <a:tabLst/>
              <a:defRPr/>
            </a:pPr>
            <a:endPar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Arial"/>
            </a:endParaRPr>
          </a:p>
          <a:p>
            <a:pPr marL="800100" marR="0" lvl="0" indent="-685800" algn="l" defTabSz="914400" rtl="0" eaLnBrk="1" fontAlgn="auto" latinLnBrk="0" hangingPunct="1">
              <a:lnSpc>
                <a:spcPct val="100000"/>
              </a:lnSpc>
              <a:spcBef>
                <a:spcPts val="0"/>
              </a:spcBef>
              <a:spcAft>
                <a:spcPts val="0"/>
              </a:spcAft>
              <a:buClr>
                <a:srgbClr val="2B2C30"/>
              </a:buClr>
              <a:buSzPts val="3000"/>
              <a:buFont typeface="Arial" panose="020B0604020202020204" pitchFamily="34" charset="0"/>
              <a:buChar char="•"/>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Together, these analyses support an evidenced-based decision about related or unrelated diversification.</a:t>
            </a:r>
            <a:endPar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Arial"/>
            </a:endParaRPr>
          </a:p>
        </p:txBody>
      </p:sp>
      <p:sp>
        <p:nvSpPr>
          <p:cNvPr id="19" name="Google Shape;144;p3">
            <a:extLst>
              <a:ext uri="{FF2B5EF4-FFF2-40B4-BE49-F238E27FC236}">
                <a16:creationId xmlns:a16="http://schemas.microsoft.com/office/drawing/2014/main" id="{F2F74CC3-AB40-8FCD-ADDD-4FC2A175AB9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886277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40">
          <a:extLst>
            <a:ext uri="{FF2B5EF4-FFF2-40B4-BE49-F238E27FC236}">
              <a16:creationId xmlns:a16="http://schemas.microsoft.com/office/drawing/2014/main" id="{A7AB1C42-DBF6-879E-38F4-F21938CBF4DB}"/>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42DCB595-9973-0BDA-5AEC-253194335684}"/>
              </a:ext>
            </a:extLst>
          </p:cNvPr>
          <p:cNvSpPr>
            <a:spLocks noGrp="1"/>
          </p:cNvSpPr>
          <p:nvPr>
            <p:ph type="title"/>
          </p:nvPr>
        </p:nvSpPr>
        <p:spPr>
          <a:xfrm>
            <a:off x="-830979" y="676082"/>
            <a:ext cx="13107552"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Diversification and Financial Performance</a:t>
            </a:r>
            <a:endParaRPr lang="en-IN" dirty="0"/>
          </a:p>
        </p:txBody>
      </p:sp>
      <p:cxnSp>
        <p:nvCxnSpPr>
          <p:cNvPr id="12" name="Google Shape;143;p3">
            <a:extLst>
              <a:ext uri="{FF2B5EF4-FFF2-40B4-BE49-F238E27FC236}">
                <a16:creationId xmlns:a16="http://schemas.microsoft.com/office/drawing/2014/main" id="{BBB67EDB-4237-0E0C-5EC9-3C538D304E04}"/>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pic>
        <p:nvPicPr>
          <p:cNvPr id="10" name="Picture 9" descr="Graph showing diversification versus financial performance with a downward opening parabola&#10;First quadrant of an X-Y graph. The x-axis represents diversification and the y-axis represents financial performance. The graph features a purple parabolic curve that opens downwards. From left to right, the curve is labeled (1) single business (low diversification and low financial performance), (2) dominant business (slightly higher diversification and high financial performance), (3) related diversification (moderate diversification and high financial performance), and (4) unrelated diversification (high diversification and low financial performance).">
            <a:extLst>
              <a:ext uri="{FF2B5EF4-FFF2-40B4-BE49-F238E27FC236}">
                <a16:creationId xmlns:a16="http://schemas.microsoft.com/office/drawing/2014/main" id="{58F816CF-6A6C-6887-5CA7-D4DFC6D69486}"/>
              </a:ext>
            </a:extLst>
          </p:cNvPr>
          <p:cNvPicPr>
            <a:picLocks noChangeAspect="1"/>
          </p:cNvPicPr>
          <p:nvPr/>
        </p:nvPicPr>
        <p:blipFill>
          <a:blip r:embed="rId3"/>
          <a:stretch>
            <a:fillRect/>
          </a:stretch>
        </p:blipFill>
        <p:spPr>
          <a:xfrm>
            <a:off x="1030074" y="1928352"/>
            <a:ext cx="12839289" cy="7706012"/>
          </a:xfrm>
          <a:prstGeom prst="rect">
            <a:avLst/>
          </a:prstGeom>
        </p:spPr>
      </p:pic>
      <p:sp>
        <p:nvSpPr>
          <p:cNvPr id="6" name="Text Placeholder 5">
            <a:extLst>
              <a:ext uri="{FF2B5EF4-FFF2-40B4-BE49-F238E27FC236}">
                <a16:creationId xmlns:a16="http://schemas.microsoft.com/office/drawing/2014/main" id="{0FD72ACE-74B2-3634-CF74-48F6F960BD54}"/>
              </a:ext>
            </a:extLst>
          </p:cNvPr>
          <p:cNvSpPr>
            <a:spLocks noGrp="1"/>
          </p:cNvSpPr>
          <p:nvPr>
            <p:ph type="body" sz="quarter" idx="14"/>
          </p:nvPr>
        </p:nvSpPr>
        <p:spPr>
          <a:xfrm>
            <a:off x="2237014" y="9641644"/>
            <a:ext cx="8372475" cy="751640"/>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1" u="none" strike="noStrike" kern="0" cap="none" spc="0" normalizeH="0" baseline="0" noProof="0" dirty="0">
                <a:ln>
                  <a:noFill/>
                </a:ln>
                <a:solidFill>
                  <a:srgbClr val="000000"/>
                </a:solidFill>
                <a:effectLst/>
                <a:uLnTx/>
                <a:uFillTx/>
                <a:latin typeface="Arial"/>
                <a:cs typeface="Arial"/>
                <a:sym typeface="Arial"/>
              </a:rPr>
              <a:t>Figure 7.5: Diversification and financial performance</a:t>
            </a:r>
            <a:r>
              <a:rPr kumimoji="0" lang="en-US" sz="800" b="0" i="0" u="none" strike="noStrike" kern="0" cap="none" spc="0" normalizeH="0" baseline="0" noProof="0" dirty="0">
                <a:ln>
                  <a:noFill/>
                </a:ln>
                <a:solidFill>
                  <a:srgbClr val="000000"/>
                </a:solidFill>
                <a:effectLst/>
                <a:uLnTx/>
                <a:uFillTx/>
                <a:latin typeface="Arial"/>
                <a:cs typeface="Arial"/>
                <a:sym typeface="Arial"/>
              </a:rPr>
              <a:t>. [Kindred Grey. 2025. CC BY-NC-SA.]</a:t>
            </a:r>
          </a:p>
          <a:p>
            <a:endParaRPr lang="en-IN" dirty="0"/>
          </a:p>
        </p:txBody>
      </p:sp>
      <p:sp>
        <p:nvSpPr>
          <p:cNvPr id="13" name="Google Shape;144;p3">
            <a:extLst>
              <a:ext uri="{FF2B5EF4-FFF2-40B4-BE49-F238E27FC236}">
                <a16:creationId xmlns:a16="http://schemas.microsoft.com/office/drawing/2014/main" id="{9085DAD9-39B8-D996-FF14-F3940D17166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450121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48">
          <a:extLst>
            <a:ext uri="{FF2B5EF4-FFF2-40B4-BE49-F238E27FC236}">
              <a16:creationId xmlns:a16="http://schemas.microsoft.com/office/drawing/2014/main" id="{52C825F0-8A42-A9CE-973B-FFA8814231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6D38707-547E-EED7-AD18-83C3464F74F3}"/>
              </a:ext>
            </a:extLst>
          </p:cNvPr>
          <p:cNvSpPr>
            <a:spLocks noGrp="1"/>
          </p:cNvSpPr>
          <p:nvPr>
            <p:ph type="title"/>
          </p:nvPr>
        </p:nvSpPr>
        <p:spPr>
          <a:xfrm>
            <a:off x="-388397" y="587384"/>
            <a:ext cx="13118123" cy="1272808"/>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Diversification: Check Your Knowledge So Far</a:t>
            </a:r>
            <a:endParaRPr lang="en-IN" dirty="0"/>
          </a:p>
        </p:txBody>
      </p:sp>
      <p:cxnSp>
        <p:nvCxnSpPr>
          <p:cNvPr id="13" name="Google Shape;151;g3363c9e74aa_0_8">
            <a:extLst>
              <a:ext uri="{FF2B5EF4-FFF2-40B4-BE49-F238E27FC236}">
                <a16:creationId xmlns:a16="http://schemas.microsoft.com/office/drawing/2014/main" id="{9D9F9AE2-0380-F3E4-06CF-E6B28434AF73}"/>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Text Placeholder 2">
            <a:extLst>
              <a:ext uri="{FF2B5EF4-FFF2-40B4-BE49-F238E27FC236}">
                <a16:creationId xmlns:a16="http://schemas.microsoft.com/office/drawing/2014/main" id="{0E5D04AE-DB23-63EC-1A82-84E494205967}"/>
              </a:ext>
            </a:extLst>
          </p:cNvPr>
          <p:cNvSpPr>
            <a:spLocks noGrp="1"/>
          </p:cNvSpPr>
          <p:nvPr>
            <p:ph type="body" sz="quarter" idx="13"/>
          </p:nvPr>
        </p:nvSpPr>
        <p:spPr>
          <a:xfrm>
            <a:off x="933195" y="2098046"/>
            <a:ext cx="16338397" cy="1522068"/>
          </a:xfrm>
        </p:spPr>
        <p:txBody>
          <a:bodyPr>
            <a:normAutofit/>
          </a:bodyPr>
          <a:lstStyle/>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 corporate strategy where a company operates across multiple products, industries, or markets to spread risk and leverage capabilities.</a:t>
            </a:r>
          </a:p>
        </p:txBody>
      </p:sp>
      <p:graphicFrame>
        <p:nvGraphicFramePr>
          <p:cNvPr id="10" name="Google Shape;154;g3363c9e74aa_0_8">
            <a:extLst>
              <a:ext uri="{FF2B5EF4-FFF2-40B4-BE49-F238E27FC236}">
                <a16:creationId xmlns:a16="http://schemas.microsoft.com/office/drawing/2014/main" id="{55E8CC13-114F-F519-D6C7-ACF112F267C2}"/>
              </a:ext>
            </a:extLst>
          </p:cNvPr>
          <p:cNvGraphicFramePr/>
          <p:nvPr/>
        </p:nvGraphicFramePr>
        <p:xfrm>
          <a:off x="1007428" y="3520107"/>
          <a:ext cx="16769825" cy="3311820"/>
        </p:xfrm>
        <a:graphic>
          <a:graphicData uri="http://schemas.openxmlformats.org/drawingml/2006/table">
            <a:tbl>
              <a:tblPr firstRow="1">
                <a:noFill/>
                <a:tableStyleId>{E7F86AB0-0E62-449C-9473-B3F86081A821}</a:tableStyleId>
              </a:tblPr>
              <a:tblGrid>
                <a:gridCol w="4121400">
                  <a:extLst>
                    <a:ext uri="{9D8B030D-6E8A-4147-A177-3AD203B41FA5}">
                      <a16:colId xmlns:a16="http://schemas.microsoft.com/office/drawing/2014/main" val="20000"/>
                    </a:ext>
                  </a:extLst>
                </a:gridCol>
                <a:gridCol w="5755750">
                  <a:extLst>
                    <a:ext uri="{9D8B030D-6E8A-4147-A177-3AD203B41FA5}">
                      <a16:colId xmlns:a16="http://schemas.microsoft.com/office/drawing/2014/main" val="20001"/>
                    </a:ext>
                  </a:extLst>
                </a:gridCol>
                <a:gridCol w="6892675">
                  <a:extLst>
                    <a:ext uri="{9D8B030D-6E8A-4147-A177-3AD203B41FA5}">
                      <a16:colId xmlns:a16="http://schemas.microsoft.com/office/drawing/2014/main" val="20002"/>
                    </a:ext>
                  </a:extLst>
                </a:gridCol>
              </a:tblGrid>
              <a:tr h="0">
                <a:tc>
                  <a:txBody>
                    <a:bodyPr/>
                    <a:lstStyle/>
                    <a:p>
                      <a:pPr marL="0" lvl="0" indent="0" algn="ctr" rtl="0">
                        <a:lnSpc>
                          <a:spcPct val="115000"/>
                        </a:lnSpc>
                        <a:spcBef>
                          <a:spcPts val="0"/>
                        </a:spcBef>
                        <a:spcAft>
                          <a:spcPts val="0"/>
                        </a:spcAft>
                        <a:buNone/>
                      </a:pPr>
                      <a:r>
                        <a:rPr lang="en-US" sz="2600" b="1" dirty="0">
                          <a:solidFill>
                            <a:srgbClr val="54152A"/>
                          </a:solidFill>
                          <a:latin typeface="Playfair Display"/>
                          <a:ea typeface="Playfair Display"/>
                          <a:cs typeface="Playfair Display"/>
                          <a:sym typeface="Playfair Display"/>
                        </a:rPr>
                        <a:t>Type</a:t>
                      </a:r>
                      <a:endParaRPr sz="2600" b="1" dirty="0">
                        <a:solidFill>
                          <a:srgbClr val="54152A"/>
                        </a:solidFill>
                        <a:latin typeface="Playfair Display"/>
                        <a:ea typeface="Playfair Display"/>
                        <a:cs typeface="Playfair Display"/>
                        <a:sym typeface="Playfair Display"/>
                      </a:endParaRPr>
                    </a:p>
                  </a:txBody>
                  <a:tcPr marL="91425" marR="91425" marT="91425" marB="91425"/>
                </a:tc>
                <a:tc>
                  <a:txBody>
                    <a:bodyPr/>
                    <a:lstStyle/>
                    <a:p>
                      <a:pPr marL="0" lvl="0" indent="0" algn="ctr" rtl="0">
                        <a:lnSpc>
                          <a:spcPct val="115000"/>
                        </a:lnSpc>
                        <a:spcBef>
                          <a:spcPts val="0"/>
                        </a:spcBef>
                        <a:spcAft>
                          <a:spcPts val="0"/>
                        </a:spcAft>
                        <a:buNone/>
                      </a:pPr>
                      <a:r>
                        <a:rPr lang="en-US" sz="2600" b="1" dirty="0">
                          <a:solidFill>
                            <a:srgbClr val="54152A"/>
                          </a:solidFill>
                          <a:latin typeface="Playfair Display"/>
                          <a:ea typeface="Playfair Display"/>
                          <a:cs typeface="Playfair Display"/>
                          <a:sym typeface="Playfair Display"/>
                        </a:rPr>
                        <a:t>Definition</a:t>
                      </a:r>
                      <a:endParaRPr sz="2600" b="1" dirty="0">
                        <a:solidFill>
                          <a:srgbClr val="54152A"/>
                        </a:solidFill>
                        <a:latin typeface="Playfair Display"/>
                        <a:ea typeface="Playfair Display"/>
                        <a:cs typeface="Playfair Display"/>
                        <a:sym typeface="Playfair Display"/>
                      </a:endParaRPr>
                    </a:p>
                  </a:txBody>
                  <a:tcPr marL="91425" marR="91425" marT="91425" marB="91425"/>
                </a:tc>
                <a:tc>
                  <a:txBody>
                    <a:bodyPr/>
                    <a:lstStyle/>
                    <a:p>
                      <a:pPr marL="0" lvl="0" indent="0" algn="ctr" rtl="0">
                        <a:lnSpc>
                          <a:spcPct val="115000"/>
                        </a:lnSpc>
                        <a:spcBef>
                          <a:spcPts val="0"/>
                        </a:spcBef>
                        <a:spcAft>
                          <a:spcPts val="0"/>
                        </a:spcAft>
                        <a:buNone/>
                      </a:pPr>
                      <a:r>
                        <a:rPr lang="en-US" sz="2600" b="1">
                          <a:solidFill>
                            <a:srgbClr val="54152A"/>
                          </a:solidFill>
                          <a:latin typeface="Playfair Display"/>
                          <a:ea typeface="Playfair Display"/>
                          <a:cs typeface="Playfair Display"/>
                          <a:sym typeface="Playfair Display"/>
                        </a:rPr>
                        <a:t>Example</a:t>
                      </a:r>
                      <a:endParaRPr sz="2600" b="1">
                        <a:solidFill>
                          <a:srgbClr val="54152A"/>
                        </a:solidFill>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0"/>
                  </a:ext>
                </a:extLst>
              </a:tr>
              <a:tr h="0">
                <a:tc>
                  <a:txBody>
                    <a:bodyPr/>
                    <a:lstStyle/>
                    <a:p>
                      <a:pPr marL="0" lvl="0" indent="0" algn="l" rtl="0">
                        <a:spcBef>
                          <a:spcPts val="0"/>
                        </a:spcBef>
                        <a:spcAft>
                          <a:spcPts val="0"/>
                        </a:spcAft>
                        <a:buNone/>
                      </a:pPr>
                      <a:r>
                        <a:rPr lang="en-US" sz="2600" dirty="0">
                          <a:latin typeface="Playfair Display"/>
                          <a:ea typeface="Playfair Display"/>
                          <a:cs typeface="Playfair Display"/>
                          <a:sym typeface="Playfair Display"/>
                        </a:rPr>
                        <a:t>Single Business Firm</a:t>
                      </a:r>
                      <a:endParaRPr sz="2600" dirty="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2600" dirty="0">
                          <a:latin typeface="Playfair Display"/>
                          <a:ea typeface="Playfair Display"/>
                          <a:cs typeface="Playfair Display"/>
                          <a:sym typeface="Playfair Display"/>
                        </a:rPr>
                        <a:t>95%+ revenue from one business</a:t>
                      </a:r>
                      <a:endParaRPr sz="2600" dirty="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2600">
                          <a:latin typeface="Playfair Display"/>
                          <a:ea typeface="Playfair Display"/>
                          <a:cs typeface="Playfair Display"/>
                          <a:sym typeface="Playfair Display"/>
                        </a:rPr>
                        <a:t>Crocs (shoes only)</a:t>
                      </a:r>
                      <a:endParaRPr sz="260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1"/>
                  </a:ext>
                </a:extLst>
              </a:tr>
              <a:tr h="0">
                <a:tc>
                  <a:txBody>
                    <a:bodyPr/>
                    <a:lstStyle/>
                    <a:p>
                      <a:pPr marL="0" lvl="0" indent="0" algn="l" rtl="0">
                        <a:spcBef>
                          <a:spcPts val="0"/>
                        </a:spcBef>
                        <a:spcAft>
                          <a:spcPts val="0"/>
                        </a:spcAft>
                        <a:buNone/>
                      </a:pPr>
                      <a:r>
                        <a:rPr lang="en-US" sz="2600">
                          <a:latin typeface="Playfair Display"/>
                          <a:ea typeface="Playfair Display"/>
                          <a:cs typeface="Playfair Display"/>
                          <a:sym typeface="Playfair Display"/>
                        </a:rPr>
                        <a:t>Dominant Business Firm</a:t>
                      </a:r>
                      <a:endParaRPr sz="26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2600" dirty="0">
                          <a:latin typeface="Playfair Display"/>
                          <a:ea typeface="Playfair Display"/>
                          <a:cs typeface="Playfair Display"/>
                          <a:sym typeface="Playfair Display"/>
                        </a:rPr>
                        <a:t>70–95% from one business</a:t>
                      </a:r>
                      <a:endParaRPr sz="2600" dirty="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2600">
                          <a:latin typeface="Playfair Display"/>
                          <a:ea typeface="Playfair Display"/>
                          <a:cs typeface="Playfair Display"/>
                          <a:sym typeface="Playfair Display"/>
                        </a:rPr>
                        <a:t>Harley-Davidson (motorcycles)</a:t>
                      </a:r>
                      <a:endParaRPr sz="260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2"/>
                  </a:ext>
                </a:extLst>
              </a:tr>
              <a:tr h="0">
                <a:tc>
                  <a:txBody>
                    <a:bodyPr/>
                    <a:lstStyle/>
                    <a:p>
                      <a:pPr marL="0" lvl="0" indent="0" algn="l" rtl="0">
                        <a:spcBef>
                          <a:spcPts val="0"/>
                        </a:spcBef>
                        <a:spcAft>
                          <a:spcPts val="0"/>
                        </a:spcAft>
                        <a:buNone/>
                      </a:pPr>
                      <a:r>
                        <a:rPr lang="en-US" sz="2600">
                          <a:latin typeface="Playfair Display"/>
                          <a:ea typeface="Playfair Display"/>
                          <a:cs typeface="Playfair Display"/>
                          <a:sym typeface="Playfair Display"/>
                        </a:rPr>
                        <a:t>Related Diversification</a:t>
                      </a:r>
                      <a:endParaRPr sz="26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2600" dirty="0">
                          <a:latin typeface="Playfair Display"/>
                          <a:ea typeface="Playfair Display"/>
                          <a:cs typeface="Playfair Display"/>
                          <a:sym typeface="Playfair Display"/>
                        </a:rPr>
                        <a:t>New but similar markets and industries</a:t>
                      </a:r>
                      <a:endParaRPr sz="2600" dirty="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2600" dirty="0">
                          <a:latin typeface="Playfair Display"/>
                          <a:ea typeface="Playfair Display"/>
                          <a:cs typeface="Playfair Display"/>
                          <a:sym typeface="Playfair Display"/>
                        </a:rPr>
                        <a:t>Disney (films, TV, parks, streaming)</a:t>
                      </a:r>
                      <a:endParaRPr sz="2600" dirty="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3"/>
                  </a:ext>
                </a:extLst>
              </a:tr>
              <a:tr h="209550">
                <a:tc>
                  <a:txBody>
                    <a:bodyPr/>
                    <a:lstStyle/>
                    <a:p>
                      <a:pPr marL="0" lvl="0" indent="0" algn="l" rtl="0">
                        <a:spcBef>
                          <a:spcPts val="0"/>
                        </a:spcBef>
                        <a:spcAft>
                          <a:spcPts val="0"/>
                        </a:spcAft>
                        <a:buNone/>
                      </a:pPr>
                      <a:r>
                        <a:rPr lang="en-US" sz="2600">
                          <a:latin typeface="Playfair Display"/>
                          <a:ea typeface="Playfair Display"/>
                          <a:cs typeface="Playfair Display"/>
                          <a:sym typeface="Playfair Display"/>
                        </a:rPr>
                        <a:t>Unrelated Diversification</a:t>
                      </a:r>
                      <a:endParaRPr sz="26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2600" dirty="0">
                          <a:latin typeface="Playfair Display"/>
                          <a:ea typeface="Playfair Display"/>
                          <a:cs typeface="Playfair Display"/>
                          <a:sym typeface="Playfair Display"/>
                        </a:rPr>
                        <a:t>New, unrelated industries</a:t>
                      </a:r>
                      <a:endParaRPr sz="2600" dirty="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2600" dirty="0">
                          <a:latin typeface="Playfair Display"/>
                          <a:ea typeface="Playfair Display"/>
                          <a:cs typeface="Playfair Display"/>
                          <a:sym typeface="Playfair Display"/>
                        </a:rPr>
                        <a:t>Amazon (books → cloud computing &amp; food)</a:t>
                      </a:r>
                      <a:endParaRPr sz="2600" dirty="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4"/>
                  </a:ext>
                </a:extLst>
              </a:tr>
            </a:tbl>
          </a:graphicData>
        </a:graphic>
      </p:graphicFrame>
      <p:sp>
        <p:nvSpPr>
          <p:cNvPr id="5" name="Text Placeholder 4">
            <a:extLst>
              <a:ext uri="{FF2B5EF4-FFF2-40B4-BE49-F238E27FC236}">
                <a16:creationId xmlns:a16="http://schemas.microsoft.com/office/drawing/2014/main" id="{E090499C-A426-FAF2-9DC0-460BF4501D0C}"/>
              </a:ext>
            </a:extLst>
          </p:cNvPr>
          <p:cNvSpPr>
            <a:spLocks noGrp="1"/>
          </p:cNvSpPr>
          <p:nvPr>
            <p:ph type="body" sz="quarter" idx="15"/>
          </p:nvPr>
        </p:nvSpPr>
        <p:spPr>
          <a:xfrm>
            <a:off x="1019865" y="6990206"/>
            <a:ext cx="6954286" cy="3238589"/>
          </a:xfrm>
        </p:spPr>
        <p:txBody>
          <a:bodyPr>
            <a:normAutofit/>
          </a:bodyPr>
          <a:lstStyle/>
          <a:p>
            <a:pPr marL="0" marR="0" lvl="0" indent="0" algn="l" defTabSz="914400" rtl="0" eaLnBrk="1" fontAlgn="auto" latinLnBrk="0" hangingPunct="1">
              <a:lnSpc>
                <a:spcPct val="115000"/>
              </a:lnSpc>
              <a:spcBef>
                <a:spcPts val="1400"/>
              </a:spcBef>
              <a:spcAft>
                <a:spcPts val="0"/>
              </a:spcAft>
              <a:buClr>
                <a:srgbClr val="000000"/>
              </a:buClr>
              <a:buSzPts val="1100"/>
              <a:buFont typeface="Arial"/>
              <a:buNone/>
              <a:tabLst/>
              <a:defRPr/>
            </a:pPr>
            <a:r>
              <a:rPr kumimoji="0" lang="en-US" sz="2400" b="1"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Why Diversify?</a:t>
            </a:r>
          </a:p>
          <a:p>
            <a:pPr marL="0" marR="0" lvl="0" indent="0" algn="l" defTabSz="914400" rtl="0" eaLnBrk="1" fontAlgn="auto" latinLnBrk="0" hangingPunct="1">
              <a:lnSpc>
                <a:spcPct val="115000"/>
              </a:lnSpc>
              <a:spcBef>
                <a:spcPts val="120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Reduce risk</a:t>
            </a:r>
          </a:p>
          <a:p>
            <a:pPr marL="0" marR="0" lvl="0" indent="0" algn="l" defTabSz="914400" rtl="0" eaLnBrk="1" fontAlgn="auto" latinLnBrk="0" hangingPunct="1">
              <a:lnSpc>
                <a:spcPct val="115000"/>
              </a:lnSpc>
              <a:spcBef>
                <a:spcPts val="120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Leverage shared resources or capabilities</a:t>
            </a:r>
          </a:p>
          <a:p>
            <a:pPr marL="0" marR="0" lvl="0" indent="0" algn="l" defTabSz="914400" rtl="0" eaLnBrk="1" fontAlgn="auto" latinLnBrk="0" hangingPunct="1">
              <a:lnSpc>
                <a:spcPct val="115000"/>
              </a:lnSpc>
              <a:spcBef>
                <a:spcPts val="120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Enter new markets or industries for growth</a:t>
            </a:r>
          </a:p>
          <a:p>
            <a:pPr marL="0" marR="0" lvl="0" indent="0" algn="l" defTabSz="914400" rtl="0" eaLnBrk="1" fontAlgn="auto" latinLnBrk="0" hangingPunct="1">
              <a:lnSpc>
                <a:spcPct val="115000"/>
              </a:lnSpc>
              <a:spcBef>
                <a:spcPts val="1200"/>
              </a:spcBef>
              <a:spcAft>
                <a:spcPts val="120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Increase organizational resilience</a:t>
            </a:r>
          </a:p>
        </p:txBody>
      </p:sp>
      <p:pic>
        <p:nvPicPr>
          <p:cNvPr id="20" name="Picture 19" descr="Graph showing diversification versus financial performance with a downward opening parabola&#10;First quadrant of an X-Y graph. The x-axis represents diversification and the y-axis represents financial performance. The graph features a purple parabolic curve that opens downwards. From left to right, the curve is labeled (1) single business (low diversification and low financial performance), (2) dominant business (slightly higher diversification and high financial performance), (3) related diversification (moderate diversification and high financial performance), and (4) unrelated diversification (high diversification and low financial performance).">
            <a:extLst>
              <a:ext uri="{FF2B5EF4-FFF2-40B4-BE49-F238E27FC236}">
                <a16:creationId xmlns:a16="http://schemas.microsoft.com/office/drawing/2014/main" id="{8A4DEA32-9110-F946-C569-251C5B2AB1B0}"/>
              </a:ext>
            </a:extLst>
          </p:cNvPr>
          <p:cNvPicPr>
            <a:picLocks noChangeAspect="1"/>
          </p:cNvPicPr>
          <p:nvPr/>
        </p:nvPicPr>
        <p:blipFill>
          <a:blip r:embed="rId3"/>
          <a:stretch>
            <a:fillRect/>
          </a:stretch>
        </p:blipFill>
        <p:spPr>
          <a:xfrm>
            <a:off x="8291489" y="6857415"/>
            <a:ext cx="4682134" cy="3371380"/>
          </a:xfrm>
          <a:prstGeom prst="rect">
            <a:avLst/>
          </a:prstGeom>
        </p:spPr>
      </p:pic>
      <p:sp>
        <p:nvSpPr>
          <p:cNvPr id="7" name="Text Placeholder 6">
            <a:extLst>
              <a:ext uri="{FF2B5EF4-FFF2-40B4-BE49-F238E27FC236}">
                <a16:creationId xmlns:a16="http://schemas.microsoft.com/office/drawing/2014/main" id="{CD72FF95-5D95-E5EC-B258-4DE85E70AFD7}"/>
              </a:ext>
            </a:extLst>
          </p:cNvPr>
          <p:cNvSpPr>
            <a:spLocks noGrp="1"/>
          </p:cNvSpPr>
          <p:nvPr>
            <p:ph type="body" sz="quarter" idx="17"/>
          </p:nvPr>
        </p:nvSpPr>
        <p:spPr>
          <a:xfrm>
            <a:off x="13117076" y="7902070"/>
            <a:ext cx="2829330" cy="1032484"/>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dirty="0">
                <a:ln>
                  <a:noFill/>
                </a:ln>
                <a:solidFill>
                  <a:srgbClr val="000000"/>
                </a:solidFill>
                <a:effectLst/>
                <a:uLnTx/>
                <a:uFillTx/>
                <a:latin typeface="Arial"/>
                <a:cs typeface="Arial"/>
                <a:sym typeface="Arial"/>
              </a:rPr>
              <a:t>Figure 7.5: Diversification and financial performance</a:t>
            </a:r>
          </a:p>
        </p:txBody>
      </p:sp>
      <p:sp>
        <p:nvSpPr>
          <p:cNvPr id="14" name="Google Shape;152;g3363c9e74aa_0_8">
            <a:extLst>
              <a:ext uri="{FF2B5EF4-FFF2-40B4-BE49-F238E27FC236}">
                <a16:creationId xmlns:a16="http://schemas.microsoft.com/office/drawing/2014/main" id="{88D9712C-8CAF-CD8A-BEB0-755BF2CA36C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233554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72">
          <a:extLst>
            <a:ext uri="{FF2B5EF4-FFF2-40B4-BE49-F238E27FC236}">
              <a16:creationId xmlns:a16="http://schemas.microsoft.com/office/drawing/2014/main" id="{FE734B62-FB5D-C017-09A2-B3C56A4ACF99}"/>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E34A7E6A-15DB-CADE-6842-35D814E07465}"/>
              </a:ext>
            </a:extLst>
          </p:cNvPr>
          <p:cNvSpPr>
            <a:spLocks noGrp="1"/>
          </p:cNvSpPr>
          <p:nvPr>
            <p:ph type="title"/>
          </p:nvPr>
        </p:nvSpPr>
        <p:spPr>
          <a:xfrm>
            <a:off x="387875" y="603326"/>
            <a:ext cx="16353692" cy="1272808"/>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Ways to Diversify: The Make–Contract–Create–Acquire Continuum</a:t>
            </a:r>
            <a:endParaRPr lang="en-IN" dirty="0"/>
          </a:p>
        </p:txBody>
      </p:sp>
      <p:cxnSp>
        <p:nvCxnSpPr>
          <p:cNvPr id="12" name="Google Shape;174;g33d10d4e87c_0_53">
            <a:extLst>
              <a:ext uri="{FF2B5EF4-FFF2-40B4-BE49-F238E27FC236}">
                <a16:creationId xmlns:a16="http://schemas.microsoft.com/office/drawing/2014/main" id="{4F36392C-CC3C-56F7-01FB-BA59B1D6BBFC}"/>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10" name="Picture 9" descr="Horizontal arrow labeled make, contract, create, and acquire&#10;Horizontal purple arrow pointing in both directions. From left to right, the main sections of the arrow are (1) Make (includes internal development), (2) Contract (includes nonequity strategic alliance an equity strategic alliance), (3) Create (includes joint venture), and (4) Acquire (includes mergers and acquisitions).">
            <a:extLst>
              <a:ext uri="{FF2B5EF4-FFF2-40B4-BE49-F238E27FC236}">
                <a16:creationId xmlns:a16="http://schemas.microsoft.com/office/drawing/2014/main" id="{8652D16F-7CDD-F3B6-884D-07680FCAB1C5}"/>
              </a:ext>
            </a:extLst>
          </p:cNvPr>
          <p:cNvPicPr>
            <a:picLocks noChangeAspect="1"/>
          </p:cNvPicPr>
          <p:nvPr/>
        </p:nvPicPr>
        <p:blipFill>
          <a:blip r:embed="rId3"/>
          <a:stretch>
            <a:fillRect/>
          </a:stretch>
        </p:blipFill>
        <p:spPr>
          <a:xfrm>
            <a:off x="805368" y="2246864"/>
            <a:ext cx="16667909" cy="4950381"/>
          </a:xfrm>
          <a:prstGeom prst="rect">
            <a:avLst/>
          </a:prstGeom>
        </p:spPr>
      </p:pic>
      <p:sp>
        <p:nvSpPr>
          <p:cNvPr id="19" name="TextBox 18">
            <a:extLst>
              <a:ext uri="{FF2B5EF4-FFF2-40B4-BE49-F238E27FC236}">
                <a16:creationId xmlns:a16="http://schemas.microsoft.com/office/drawing/2014/main" id="{CBD5B8DB-3D47-D029-70C8-A9EB60F7DDA2}"/>
              </a:ext>
            </a:extLst>
          </p:cNvPr>
          <p:cNvSpPr txBox="1"/>
          <p:nvPr/>
        </p:nvSpPr>
        <p:spPr>
          <a:xfrm>
            <a:off x="5078186" y="6775440"/>
            <a:ext cx="5686864" cy="307777"/>
          </a:xfrm>
          <a:prstGeom prst="rect">
            <a:avLst/>
          </a:prstGeom>
          <a:noFill/>
        </p:spPr>
        <p:txBody>
          <a:bodyPr wrap="square" rtlCol="0">
            <a:spAutoFit/>
          </a:bodyPr>
          <a:lstStyle/>
          <a:p>
            <a:r>
              <a:rPr lang="en-US" dirty="0"/>
              <a:t>Kindred Grey. 2025. CC BY-NC-SA.</a:t>
            </a:r>
          </a:p>
        </p:txBody>
      </p:sp>
      <p:sp>
        <p:nvSpPr>
          <p:cNvPr id="13" name="Google Shape;175;g33d10d4e87c_0_53">
            <a:extLst>
              <a:ext uri="{FF2B5EF4-FFF2-40B4-BE49-F238E27FC236}">
                <a16:creationId xmlns:a16="http://schemas.microsoft.com/office/drawing/2014/main" id="{E16FDE59-CF8F-F75E-A47C-3E65D899A31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793526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03">
          <a:extLst>
            <a:ext uri="{FF2B5EF4-FFF2-40B4-BE49-F238E27FC236}">
              <a16:creationId xmlns:a16="http://schemas.microsoft.com/office/drawing/2014/main" id="{FF769C91-FB6C-D7A2-1B8A-6AD5486DE2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0AAA3C7-EA46-8820-5126-A475BFD81BFA}"/>
              </a:ext>
            </a:extLst>
          </p:cNvPr>
          <p:cNvSpPr>
            <a:spLocks noGrp="1"/>
          </p:cNvSpPr>
          <p:nvPr>
            <p:ph type="title"/>
          </p:nvPr>
        </p:nvSpPr>
        <p:spPr>
          <a:xfrm>
            <a:off x="675249" y="1058312"/>
            <a:ext cx="8731993" cy="743023"/>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cs typeface="Arial"/>
                <a:sym typeface="Public Sans"/>
              </a:rPr>
              <a:t>Make: Internal Development, 1 of 2</a:t>
            </a:r>
            <a:endParaRPr lang="en-IN" sz="3710" b="1" dirty="0"/>
          </a:p>
        </p:txBody>
      </p:sp>
      <p:cxnSp>
        <p:nvCxnSpPr>
          <p:cNvPr id="10" name="Google Shape;206;g3363c9e74aa_0_39">
            <a:extLst>
              <a:ext uri="{FF2B5EF4-FFF2-40B4-BE49-F238E27FC236}">
                <a16:creationId xmlns:a16="http://schemas.microsoft.com/office/drawing/2014/main" id="{14D7807E-D022-31D8-3D00-0FA2FBAB9EA7}"/>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Text Placeholder 2">
            <a:extLst>
              <a:ext uri="{FF2B5EF4-FFF2-40B4-BE49-F238E27FC236}">
                <a16:creationId xmlns:a16="http://schemas.microsoft.com/office/drawing/2014/main" id="{259F0F83-45D4-9D3C-E84B-051C1F2EFB90}"/>
              </a:ext>
            </a:extLst>
          </p:cNvPr>
          <p:cNvSpPr>
            <a:spLocks noGrp="1"/>
          </p:cNvSpPr>
          <p:nvPr>
            <p:ph type="body" sz="quarter" idx="13"/>
          </p:nvPr>
        </p:nvSpPr>
        <p:spPr>
          <a:xfrm>
            <a:off x="916462" y="1868093"/>
            <a:ext cx="16230600" cy="6634592"/>
          </a:xfrm>
        </p:spPr>
        <p:txBody>
          <a:bodyPr>
            <a:normAutofit/>
          </a:bodyPr>
          <a:lstStyle/>
          <a:p>
            <a:pPr marL="685800" marR="0" lvl="0" indent="-609600" algn="l" defTabSz="914400" rtl="0" eaLnBrk="1" fontAlgn="auto" latinLnBrk="0" hangingPunct="1">
              <a:lnSpc>
                <a:spcPct val="163854"/>
              </a:lnSpc>
              <a:spcBef>
                <a:spcPts val="0"/>
              </a:spcBef>
              <a:spcAft>
                <a:spcPts val="0"/>
              </a:spcAft>
              <a:buClr>
                <a:srgbClr val="2B2C30"/>
              </a:buClr>
              <a:buSzPts val="3600"/>
              <a:buFont typeface="Playfair Display"/>
              <a:buChar char="•"/>
              <a:tabLst/>
              <a:defRPr/>
            </a:pP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Internal development: the process by which a firm expands its resources, capabilities, core competencies, products, or services by leveraging internal resources and expertise.</a:t>
            </a:r>
          </a:p>
          <a:p>
            <a:pPr marL="685800" marR="0" lvl="0" indent="-609600" algn="l" defTabSz="914400" rtl="0" eaLnBrk="1" fontAlgn="auto" latinLnBrk="0" hangingPunct="1">
              <a:lnSpc>
                <a:spcPct val="163854"/>
              </a:lnSpc>
              <a:spcBef>
                <a:spcPts val="0"/>
              </a:spcBef>
              <a:spcAft>
                <a:spcPts val="0"/>
              </a:spcAft>
              <a:buClr>
                <a:srgbClr val="2B2C30"/>
              </a:buClr>
              <a:buSzPts val="3600"/>
              <a:buFont typeface="Playfair Display"/>
              <a:buChar char="•"/>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Companies can also develop and launch whole new business lines through internal development. </a:t>
            </a:r>
          </a:p>
        </p:txBody>
      </p:sp>
      <p:sp>
        <p:nvSpPr>
          <p:cNvPr id="11" name="Google Shape;207;g3363c9e74aa_0_39">
            <a:extLst>
              <a:ext uri="{FF2B5EF4-FFF2-40B4-BE49-F238E27FC236}">
                <a16:creationId xmlns:a16="http://schemas.microsoft.com/office/drawing/2014/main" id="{14F424EE-85B7-C38D-07F0-C87894FCE21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520499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03">
          <a:extLst>
            <a:ext uri="{FF2B5EF4-FFF2-40B4-BE49-F238E27FC236}">
              <a16:creationId xmlns:a16="http://schemas.microsoft.com/office/drawing/2014/main" id="{90311B6B-B267-802F-85A1-08DE65BA0AB3}"/>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8CBB77BA-2889-2D54-ACA6-B522865F126D}"/>
              </a:ext>
            </a:extLst>
          </p:cNvPr>
          <p:cNvSpPr>
            <a:spLocks noGrp="1"/>
          </p:cNvSpPr>
          <p:nvPr>
            <p:ph type="title"/>
          </p:nvPr>
        </p:nvSpPr>
        <p:spPr>
          <a:xfrm>
            <a:off x="519894" y="1004393"/>
            <a:ext cx="8873933" cy="719767"/>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cs typeface="Arial"/>
                <a:sym typeface="Public Sans"/>
              </a:rPr>
              <a:t>Make: Internal Development</a:t>
            </a:r>
            <a:r>
              <a:rPr lang="en-US" sz="3710" b="1" dirty="0">
                <a:solidFill>
                  <a:srgbClr val="54152A"/>
                </a:solidFill>
                <a:latin typeface="Public Sans"/>
                <a:cs typeface="Arial"/>
                <a:sym typeface="Public Sans"/>
              </a:rPr>
              <a:t>,</a:t>
            </a:r>
            <a:r>
              <a:rPr kumimoji="0" lang="en-US" sz="3710" b="1" i="0" u="none" strike="noStrike" kern="0" cap="none" spc="0" normalizeH="0" baseline="0" noProof="0" dirty="0">
                <a:ln>
                  <a:noFill/>
                </a:ln>
                <a:solidFill>
                  <a:srgbClr val="54152A"/>
                </a:solidFill>
                <a:effectLst/>
                <a:uLnTx/>
                <a:uFillTx/>
                <a:latin typeface="Public Sans"/>
                <a:cs typeface="Arial"/>
                <a:sym typeface="Public Sans"/>
              </a:rPr>
              <a:t> 2 of 2</a:t>
            </a:r>
            <a:endParaRPr lang="en-IN" sz="3710" b="1" dirty="0"/>
          </a:p>
        </p:txBody>
      </p:sp>
      <p:cxnSp>
        <p:nvCxnSpPr>
          <p:cNvPr id="13" name="Google Shape;206;g3363c9e74aa_0_39">
            <a:extLst>
              <a:ext uri="{FF2B5EF4-FFF2-40B4-BE49-F238E27FC236}">
                <a16:creationId xmlns:a16="http://schemas.microsoft.com/office/drawing/2014/main" id="{703A56D9-9D23-B67E-E78B-41BEE36FAA6D}"/>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10" name="Picture 9" descr="Microsoft building">
            <a:extLst>
              <a:ext uri="{FF2B5EF4-FFF2-40B4-BE49-F238E27FC236}">
                <a16:creationId xmlns:a16="http://schemas.microsoft.com/office/drawing/2014/main" id="{003493FD-9721-1934-5EB1-86FF7AE386BA}"/>
              </a:ext>
            </a:extLst>
          </p:cNvPr>
          <p:cNvPicPr>
            <a:picLocks noChangeAspect="1"/>
          </p:cNvPicPr>
          <p:nvPr/>
        </p:nvPicPr>
        <p:blipFill>
          <a:blip r:embed="rId3"/>
          <a:stretch>
            <a:fillRect/>
          </a:stretch>
        </p:blipFill>
        <p:spPr>
          <a:xfrm>
            <a:off x="1031355" y="2076265"/>
            <a:ext cx="10040982" cy="6053853"/>
          </a:xfrm>
          <a:prstGeom prst="rect">
            <a:avLst/>
          </a:prstGeom>
        </p:spPr>
      </p:pic>
      <p:sp>
        <p:nvSpPr>
          <p:cNvPr id="6" name="Text Placeholder 5">
            <a:extLst>
              <a:ext uri="{FF2B5EF4-FFF2-40B4-BE49-F238E27FC236}">
                <a16:creationId xmlns:a16="http://schemas.microsoft.com/office/drawing/2014/main" id="{6BED51DE-6714-9B7D-3853-70AEDE2B80F7}"/>
              </a:ext>
            </a:extLst>
          </p:cNvPr>
          <p:cNvSpPr>
            <a:spLocks noGrp="1"/>
          </p:cNvSpPr>
          <p:nvPr>
            <p:ph type="body" sz="quarter" idx="14"/>
          </p:nvPr>
        </p:nvSpPr>
        <p:spPr>
          <a:xfrm>
            <a:off x="1023258" y="8284682"/>
            <a:ext cx="10040982" cy="758169"/>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1" u="none" strike="noStrike" kern="0" cap="none" spc="0" normalizeH="0" baseline="0" noProof="0" dirty="0">
                <a:ln>
                  <a:noFill/>
                </a:ln>
                <a:solidFill>
                  <a:srgbClr val="000000"/>
                </a:solidFill>
                <a:effectLst/>
                <a:uLnTx/>
                <a:uFillTx/>
                <a:latin typeface="Arial"/>
                <a:cs typeface="Arial"/>
                <a:sym typeface="Arial"/>
              </a:rPr>
              <a:t>Figure 7.8: Microsoft building 92, Redmond, WA</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a:ln>
                  <a:noFill/>
                </a:ln>
                <a:solidFill>
                  <a:srgbClr val="000000"/>
                </a:solidFill>
                <a:effectLst/>
                <a:uLnTx/>
                <a:uFillTx/>
                <a:latin typeface="Arial"/>
                <a:cs typeface="Arial"/>
                <a:sym typeface="Arial"/>
              </a:rPr>
              <a:t>© Microsoft. 2015. CC BY 3.0. </a:t>
            </a:r>
            <a:r>
              <a:rPr lang="en-US" sz="800" dirty="0">
                <a:hlinkClick r:id="rId4"/>
              </a:rPr>
              <a:t>Microsoft Redmond Campus Building 92 image</a:t>
            </a:r>
            <a:endParaRPr kumimoji="0" lang="en-US" sz="800" b="0" i="0" u="none" strike="noStrike" kern="0" cap="none" spc="0" normalizeH="0" baseline="0" noProof="0" dirty="0">
              <a:ln>
                <a:noFill/>
              </a:ln>
              <a:solidFill>
                <a:srgbClr val="000000"/>
              </a:solidFill>
              <a:effectLst/>
              <a:uLnTx/>
              <a:uFillTx/>
              <a:latin typeface="Arial"/>
              <a:cs typeface="Arial"/>
              <a:sym typeface="Arial"/>
            </a:endParaRPr>
          </a:p>
        </p:txBody>
      </p:sp>
      <p:sp>
        <p:nvSpPr>
          <p:cNvPr id="7" name="Text Placeholder 6">
            <a:extLst>
              <a:ext uri="{FF2B5EF4-FFF2-40B4-BE49-F238E27FC236}">
                <a16:creationId xmlns:a16="http://schemas.microsoft.com/office/drawing/2014/main" id="{BF55F7DC-D9BB-0212-8E04-31449C4C5692}"/>
              </a:ext>
            </a:extLst>
          </p:cNvPr>
          <p:cNvSpPr>
            <a:spLocks noGrp="1"/>
          </p:cNvSpPr>
          <p:nvPr>
            <p:ph type="body" sz="quarter" idx="15"/>
          </p:nvPr>
        </p:nvSpPr>
        <p:spPr>
          <a:xfrm>
            <a:off x="11311686" y="1890437"/>
            <a:ext cx="6085368" cy="6940143"/>
          </a:xfrm>
        </p:spPr>
        <p:txBody>
          <a:bodyPr/>
          <a:lstStyle/>
          <a:p>
            <a:pPr marL="685800" marR="0" lvl="0" indent="-609600" algn="l" defTabSz="914400" rtl="0" eaLnBrk="1" fontAlgn="auto" latinLnBrk="0" hangingPunct="1">
              <a:lnSpc>
                <a:spcPct val="163854"/>
              </a:lnSpc>
              <a:spcBef>
                <a:spcPts val="0"/>
              </a:spcBef>
              <a:spcAft>
                <a:spcPts val="0"/>
              </a:spcAft>
              <a:buClr>
                <a:srgbClr val="2B2C30"/>
              </a:buClr>
              <a:buSzPts val="3600"/>
              <a:buFont typeface="Playfair Display"/>
              <a:buChar char="•"/>
              <a:tabLst/>
              <a:defRPr/>
            </a:pPr>
            <a:r>
              <a:rPr kumimoji="0" lang="en-US" sz="2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Microsoft expanded from mostly software development to offering full tech solutions by diversifying its offerings through internal development, producing products like Microsoft Teams for collaboration and Azure for cloud services.</a:t>
            </a:r>
          </a:p>
        </p:txBody>
      </p:sp>
      <p:sp>
        <p:nvSpPr>
          <p:cNvPr id="14" name="Google Shape;207;g3363c9e74aa_0_39">
            <a:extLst>
              <a:ext uri="{FF2B5EF4-FFF2-40B4-BE49-F238E27FC236}">
                <a16:creationId xmlns:a16="http://schemas.microsoft.com/office/drawing/2014/main" id="{65F80770-554C-1E11-5C35-E833FB2904A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60967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2">
          <a:extLst>
            <a:ext uri="{FF2B5EF4-FFF2-40B4-BE49-F238E27FC236}">
              <a16:creationId xmlns:a16="http://schemas.microsoft.com/office/drawing/2014/main" id="{7C53968F-B02A-F95C-0009-7DA3DD2D0C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60A20F-7C1D-0E14-E5C8-40DB1750B8B2}"/>
              </a:ext>
            </a:extLst>
          </p:cNvPr>
          <p:cNvSpPr>
            <a:spLocks noGrp="1"/>
          </p:cNvSpPr>
          <p:nvPr>
            <p:ph type="title"/>
          </p:nvPr>
        </p:nvSpPr>
        <p:spPr>
          <a:xfrm>
            <a:off x="-97163" y="750319"/>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Learning Objectives, 2 of 2</a:t>
            </a:r>
            <a:endParaRPr lang="en-IN" sz="3710" b="1" dirty="0"/>
          </a:p>
        </p:txBody>
      </p:sp>
      <p:cxnSp>
        <p:nvCxnSpPr>
          <p:cNvPr id="9" name="Google Shape;114;g336a626ea0b_0_8">
            <a:extLst>
              <a:ext uri="{FF2B5EF4-FFF2-40B4-BE49-F238E27FC236}">
                <a16:creationId xmlns:a16="http://schemas.microsoft.com/office/drawing/2014/main" id="{A1315CAE-B8D7-C7AD-CCAC-399153CF0129}"/>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B7E94992-C849-3ED4-2A72-45D29C78E5F5}"/>
              </a:ext>
            </a:extLst>
          </p:cNvPr>
          <p:cNvSpPr>
            <a:spLocks noGrp="1"/>
          </p:cNvSpPr>
          <p:nvPr>
            <p:ph sz="quarter" idx="10"/>
          </p:nvPr>
        </p:nvSpPr>
        <p:spPr>
          <a:xfrm>
            <a:off x="946481" y="2079760"/>
            <a:ext cx="14619583" cy="6983308"/>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After you have engaged with the concepts in this chapter, you will understand and be able to apply the following key strategic management concepts.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546100" marR="0" lvl="0" indent="-514350" algn="l" defTabSz="914400" rtl="0" eaLnBrk="1" fontAlgn="auto" latinLnBrk="0" hangingPunct="1">
              <a:lnSpc>
                <a:spcPct val="100000"/>
              </a:lnSpc>
              <a:spcBef>
                <a:spcPts val="0"/>
              </a:spcBef>
              <a:spcAft>
                <a:spcPts val="0"/>
              </a:spcAft>
              <a:buClr>
                <a:srgbClr val="2B2C30"/>
              </a:buClr>
              <a:buSzPts val="3100"/>
              <a:buFont typeface="+mj-lt"/>
              <a:buAutoNum type="arabicPeriod" startAt="7"/>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What an industry value chain is and its application to corporate level strategy</a:t>
            </a:r>
          </a:p>
          <a:p>
            <a:pPr marL="546100" marR="0" lvl="0" indent="-514350" algn="l" defTabSz="914400" rtl="0" eaLnBrk="1" fontAlgn="auto" latinLnBrk="0" hangingPunct="1">
              <a:lnSpc>
                <a:spcPct val="100000"/>
              </a:lnSpc>
              <a:spcBef>
                <a:spcPts val="0"/>
              </a:spcBef>
              <a:spcAft>
                <a:spcPts val="0"/>
              </a:spcAft>
              <a:buClr>
                <a:srgbClr val="2B2C30"/>
              </a:buClr>
              <a:buSzPts val="3100"/>
              <a:buFont typeface="+mj-lt"/>
              <a:buAutoNum type="arabicPeriod" startAt="7"/>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Vertical integration as a means of addressing corporate level strategy</a:t>
            </a:r>
          </a:p>
          <a:p>
            <a:pPr marL="546100" marR="0" lvl="0" indent="-514350" algn="l" defTabSz="914400" rtl="0" eaLnBrk="1" fontAlgn="auto" latinLnBrk="0" hangingPunct="1">
              <a:lnSpc>
                <a:spcPct val="100000"/>
              </a:lnSpc>
              <a:spcBef>
                <a:spcPts val="0"/>
              </a:spcBef>
              <a:spcAft>
                <a:spcPts val="0"/>
              </a:spcAft>
              <a:buClr>
                <a:srgbClr val="2B2C30"/>
              </a:buClr>
              <a:buSzPts val="3100"/>
              <a:buFont typeface="+mj-lt"/>
              <a:buAutoNum type="arabicPeriod" startAt="7"/>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Geographical scope as a means of addressing corporate level strategy</a:t>
            </a:r>
          </a:p>
          <a:p>
            <a:pPr marL="546100" marR="0" lvl="0" indent="-514350" algn="l" defTabSz="914400" rtl="0" eaLnBrk="1" fontAlgn="auto" latinLnBrk="0" hangingPunct="1">
              <a:lnSpc>
                <a:spcPct val="100000"/>
              </a:lnSpc>
              <a:spcBef>
                <a:spcPts val="0"/>
              </a:spcBef>
              <a:spcAft>
                <a:spcPts val="0"/>
              </a:spcAft>
              <a:buClr>
                <a:srgbClr val="2B2C30"/>
              </a:buClr>
              <a:buSzPts val="3100"/>
              <a:buFont typeface="+mj-lt"/>
              <a:buAutoNum type="arabicPeriod" startAt="7"/>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Portfolio planning</a:t>
            </a:r>
          </a:p>
          <a:p>
            <a:pPr marL="546100" marR="0" lvl="0" indent="-514350" algn="l" defTabSz="914400" rtl="0" eaLnBrk="1" fontAlgn="auto" latinLnBrk="0" hangingPunct="1">
              <a:lnSpc>
                <a:spcPct val="100000"/>
              </a:lnSpc>
              <a:spcBef>
                <a:spcPts val="0"/>
              </a:spcBef>
              <a:spcAft>
                <a:spcPts val="0"/>
              </a:spcAft>
              <a:buClr>
                <a:srgbClr val="2B2C30"/>
              </a:buClr>
              <a:buSzPts val="3100"/>
              <a:buFont typeface="+mj-lt"/>
              <a:buAutoNum type="arabicPeriod" startAt="7"/>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How to analyze a firm’s corporate level strategy</a:t>
            </a:r>
          </a:p>
          <a:p>
            <a:pPr marL="546100" marR="0" lvl="0" indent="-514350" algn="l" defTabSz="914400" rtl="0" eaLnBrk="1" fontAlgn="auto" latinLnBrk="0" hangingPunct="1">
              <a:lnSpc>
                <a:spcPct val="100000"/>
              </a:lnSpc>
              <a:spcBef>
                <a:spcPts val="0"/>
              </a:spcBef>
              <a:spcAft>
                <a:spcPts val="0"/>
              </a:spcAft>
              <a:buClr>
                <a:srgbClr val="2B2C30"/>
              </a:buClr>
              <a:buSzPts val="3100"/>
              <a:buFont typeface="+mj-lt"/>
              <a:buAutoNum type="arabicPeriod" startAt="7"/>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Why corporate level strategy is important to business level graduates</a:t>
            </a:r>
          </a:p>
          <a:p>
            <a:pPr marL="514350" marR="0" lvl="0" indent="-514350" algn="l" defTabSz="914400" rtl="0" eaLnBrk="1" fontAlgn="auto" latinLnBrk="0" hangingPunct="1">
              <a:lnSpc>
                <a:spcPct val="100000"/>
              </a:lnSpc>
              <a:spcBef>
                <a:spcPts val="0"/>
              </a:spcBef>
              <a:spcAft>
                <a:spcPts val="0"/>
              </a:spcAft>
              <a:buClr>
                <a:srgbClr val="000000"/>
              </a:buClr>
              <a:buSzTx/>
              <a:buFont typeface="+mj-lt"/>
              <a:buAutoNum type="arabicPeriod" startAt="7"/>
              <a:tabLst/>
              <a:defRPr/>
            </a:pPr>
            <a:endPar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You will be equipped to </a:t>
            </a:r>
          </a:p>
          <a:p>
            <a:pPr marL="457200" marR="0" lvl="0" indent="-4572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Analyze a firm’s corporate level strategy</a:t>
            </a:r>
          </a:p>
          <a:p>
            <a:endParaRPr lang="en-IN" dirty="0"/>
          </a:p>
        </p:txBody>
      </p:sp>
      <p:sp>
        <p:nvSpPr>
          <p:cNvPr id="11" name="Google Shape;116;g336a626ea0b_0_8">
            <a:extLst>
              <a:ext uri="{FF2B5EF4-FFF2-40B4-BE49-F238E27FC236}">
                <a16:creationId xmlns:a16="http://schemas.microsoft.com/office/drawing/2014/main" id="{DEBEA13E-14D5-5941-E12C-6F6EF394EAF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469268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60">
          <a:extLst>
            <a:ext uri="{FF2B5EF4-FFF2-40B4-BE49-F238E27FC236}">
              <a16:creationId xmlns:a16="http://schemas.microsoft.com/office/drawing/2014/main" id="{9FE5D750-6313-F3DB-066F-FDE85B8F372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B53A474-E983-9E0D-4E33-A3C201A208F1}"/>
              </a:ext>
            </a:extLst>
          </p:cNvPr>
          <p:cNvSpPr>
            <a:spLocks noGrp="1"/>
          </p:cNvSpPr>
          <p:nvPr>
            <p:ph type="title"/>
          </p:nvPr>
        </p:nvSpPr>
        <p:spPr>
          <a:xfrm>
            <a:off x="221609" y="658335"/>
            <a:ext cx="14867307"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Make: Internal Development: Check Your Knowledge So Far</a:t>
            </a:r>
            <a:endParaRPr lang="en-IN" dirty="0"/>
          </a:p>
        </p:txBody>
      </p:sp>
      <p:cxnSp>
        <p:nvCxnSpPr>
          <p:cNvPr id="9" name="Google Shape;162;g33d10d4e87c_0_27">
            <a:extLst>
              <a:ext uri="{FF2B5EF4-FFF2-40B4-BE49-F238E27FC236}">
                <a16:creationId xmlns:a16="http://schemas.microsoft.com/office/drawing/2014/main" id="{A88C6845-DACF-362C-057D-068736B202D5}"/>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Text Placeholder 2">
            <a:extLst>
              <a:ext uri="{FF2B5EF4-FFF2-40B4-BE49-F238E27FC236}">
                <a16:creationId xmlns:a16="http://schemas.microsoft.com/office/drawing/2014/main" id="{04D7BA86-E8DE-A6FB-ABE7-BEC371F9AC87}"/>
              </a:ext>
            </a:extLst>
          </p:cNvPr>
          <p:cNvSpPr>
            <a:spLocks noGrp="1"/>
          </p:cNvSpPr>
          <p:nvPr>
            <p:ph type="body" sz="quarter" idx="13"/>
          </p:nvPr>
        </p:nvSpPr>
        <p:spPr>
          <a:xfrm>
            <a:off x="1012464" y="2049712"/>
            <a:ext cx="15231821" cy="1378100"/>
          </a:xfrm>
        </p:spPr>
        <p:txBody>
          <a:bodyPr>
            <a:normAutofit/>
          </a:bodyPr>
          <a:lstStyle/>
          <a:p>
            <a:pPr marL="0" marR="0" lvl="0" indent="0" algn="l" defTabSz="914400" rtl="0" eaLnBrk="1" fontAlgn="auto" latinLnBrk="0" hangingPunct="1">
              <a:lnSpc>
                <a:spcPct val="115000"/>
              </a:lnSpc>
              <a:spcBef>
                <a:spcPts val="1200"/>
              </a:spcBef>
              <a:spcAft>
                <a:spcPts val="120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When a firm uses its own resources, capabilities, and R&amp;D to build new products, services, or business lines from within.</a:t>
            </a:r>
          </a:p>
        </p:txBody>
      </p:sp>
      <p:sp>
        <p:nvSpPr>
          <p:cNvPr id="4" name="Text Placeholder 3">
            <a:extLst>
              <a:ext uri="{FF2B5EF4-FFF2-40B4-BE49-F238E27FC236}">
                <a16:creationId xmlns:a16="http://schemas.microsoft.com/office/drawing/2014/main" id="{2E379614-EF62-4FDA-071B-7B8298135149}"/>
              </a:ext>
            </a:extLst>
          </p:cNvPr>
          <p:cNvSpPr>
            <a:spLocks noGrp="1"/>
          </p:cNvSpPr>
          <p:nvPr>
            <p:ph type="body" sz="quarter" idx="14"/>
          </p:nvPr>
        </p:nvSpPr>
        <p:spPr>
          <a:xfrm>
            <a:off x="1022546" y="3252111"/>
            <a:ext cx="8372475" cy="3192462"/>
          </a:xfrm>
        </p:spPr>
        <p:txBody>
          <a:bodyPr/>
          <a:lstStyle/>
          <a:p>
            <a:pPr marL="0" marR="0" lvl="0" indent="0" algn="l" defTabSz="914400" rtl="0" eaLnBrk="1" fontAlgn="auto" latinLnBrk="0" hangingPunct="1">
              <a:lnSpc>
                <a:spcPct val="150000"/>
              </a:lnSpc>
              <a:spcBef>
                <a:spcPts val="120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Strategic Benefits:</a:t>
            </a:r>
          </a:p>
          <a:p>
            <a:pPr marL="457200" marR="0" lvl="0" indent="-381000" algn="l" defTabSz="914400" rtl="0" eaLnBrk="1" fontAlgn="auto" latinLnBrk="0" hangingPunct="1">
              <a:lnSpc>
                <a:spcPct val="150000"/>
              </a:lnSpc>
              <a:spcBef>
                <a:spcPts val="1200"/>
              </a:spcBef>
              <a:spcAft>
                <a:spcPts val="0"/>
              </a:spcAft>
              <a:buClr>
                <a:srgbClr val="000000"/>
              </a:buClr>
              <a:buSzPts val="2400"/>
              <a:buFont typeface="Arial"/>
              <a:buChar char="●"/>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Full control over development process</a:t>
            </a:r>
          </a:p>
          <a:p>
            <a:pPr marL="457200" marR="0" lvl="0" indent="-381000" algn="l" defTabSz="914400" rtl="0" eaLnBrk="1" fontAlgn="auto" latinLnBrk="0" hangingPunct="1">
              <a:lnSpc>
                <a:spcPct val="150000"/>
              </a:lnSpc>
              <a:spcBef>
                <a:spcPts val="0"/>
              </a:spcBef>
              <a:spcAft>
                <a:spcPts val="0"/>
              </a:spcAft>
              <a:buClr>
                <a:srgbClr val="000000"/>
              </a:buClr>
              <a:buSzPts val="2400"/>
              <a:buFont typeface="Arial"/>
              <a:buChar char="●"/>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Builds and protects core competencies</a:t>
            </a:r>
          </a:p>
          <a:p>
            <a:pPr marL="457200" marR="0" lvl="0" indent="-381000" algn="l" defTabSz="914400" rtl="0" eaLnBrk="1" fontAlgn="auto" latinLnBrk="0" hangingPunct="1">
              <a:lnSpc>
                <a:spcPct val="150000"/>
              </a:lnSpc>
              <a:spcBef>
                <a:spcPts val="0"/>
              </a:spcBef>
              <a:spcAft>
                <a:spcPts val="0"/>
              </a:spcAft>
              <a:buClr>
                <a:srgbClr val="000000"/>
              </a:buClr>
              <a:buSzPts val="2400"/>
              <a:buFont typeface="Arial"/>
              <a:buChar char="●"/>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Enables creation of unique, proprietary offerings</a:t>
            </a:r>
          </a:p>
          <a:p>
            <a:pPr marL="457200" marR="0" lvl="0" indent="-381000" algn="l" defTabSz="914400" rtl="0" eaLnBrk="1" fontAlgn="auto" latinLnBrk="0" hangingPunct="1">
              <a:lnSpc>
                <a:spcPct val="150000"/>
              </a:lnSpc>
              <a:spcBef>
                <a:spcPts val="0"/>
              </a:spcBef>
              <a:spcAft>
                <a:spcPts val="0"/>
              </a:spcAft>
              <a:buClr>
                <a:srgbClr val="000000"/>
              </a:buClr>
              <a:buSzPts val="2400"/>
              <a:buFont typeface="Arial"/>
              <a:buChar char="●"/>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Often lower risk than M&amp;A in early stages</a:t>
            </a:r>
          </a:p>
        </p:txBody>
      </p:sp>
      <p:sp>
        <p:nvSpPr>
          <p:cNvPr id="7" name="Text Placeholder 6">
            <a:extLst>
              <a:ext uri="{FF2B5EF4-FFF2-40B4-BE49-F238E27FC236}">
                <a16:creationId xmlns:a16="http://schemas.microsoft.com/office/drawing/2014/main" id="{E56419DA-44FC-4917-0B10-7AF7D700FA5D}"/>
              </a:ext>
            </a:extLst>
          </p:cNvPr>
          <p:cNvSpPr>
            <a:spLocks noGrp="1"/>
          </p:cNvSpPr>
          <p:nvPr>
            <p:ph type="body" sz="quarter" idx="17"/>
          </p:nvPr>
        </p:nvSpPr>
        <p:spPr>
          <a:xfrm>
            <a:off x="8471701" y="3243960"/>
            <a:ext cx="8030030" cy="4278147"/>
          </a:xfrm>
        </p:spPr>
        <p:txBody>
          <a:bodyPr/>
          <a:lstStyle/>
          <a:p>
            <a:pPr marL="0" marR="0" lvl="0" indent="0" algn="l" defTabSz="914400" rtl="0" eaLnBrk="1" fontAlgn="auto" latinLnBrk="0" hangingPunct="1">
              <a:lnSpc>
                <a:spcPct val="150000"/>
              </a:lnSpc>
              <a:spcBef>
                <a:spcPts val="120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Real-World Examples:</a:t>
            </a:r>
          </a:p>
          <a:p>
            <a:pPr marL="457200" marR="0" lvl="0" indent="-381000" algn="l" defTabSz="914400" rtl="0" eaLnBrk="1" fontAlgn="auto" latinLnBrk="0" hangingPunct="1">
              <a:lnSpc>
                <a:spcPct val="150000"/>
              </a:lnSpc>
              <a:spcBef>
                <a:spcPts val="1200"/>
              </a:spcBef>
              <a:spcAft>
                <a:spcPts val="0"/>
              </a:spcAft>
              <a:buClr>
                <a:srgbClr val="000000"/>
              </a:buClr>
              <a:buSzPts val="2400"/>
              <a:buFont typeface="Arial"/>
              <a:buChar char="●"/>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Apple designs hardware, software, and chips (Apple Silicon) in-house</a:t>
            </a:r>
          </a:p>
          <a:p>
            <a:pPr marL="457200" marR="0" lvl="0" indent="-381000" algn="l" defTabSz="914400" rtl="0" eaLnBrk="1" fontAlgn="auto" latinLnBrk="0" hangingPunct="1">
              <a:lnSpc>
                <a:spcPct val="150000"/>
              </a:lnSpc>
              <a:spcBef>
                <a:spcPts val="0"/>
              </a:spcBef>
              <a:spcAft>
                <a:spcPts val="0"/>
              </a:spcAft>
              <a:buClr>
                <a:srgbClr val="000000"/>
              </a:buClr>
              <a:buSzPts val="2400"/>
              <a:buFont typeface="Arial"/>
              <a:buChar char="●"/>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Microsoft built Teams &amp; Azure internally to expand beyond OS and Office</a:t>
            </a:r>
          </a:p>
          <a:p>
            <a:pPr marL="457200" marR="0" lvl="0" indent="-381000" algn="l" defTabSz="914400" rtl="0" eaLnBrk="1" fontAlgn="auto" latinLnBrk="0" hangingPunct="1">
              <a:lnSpc>
                <a:spcPct val="150000"/>
              </a:lnSpc>
              <a:spcBef>
                <a:spcPts val="0"/>
              </a:spcBef>
              <a:spcAft>
                <a:spcPts val="0"/>
              </a:spcAft>
              <a:buClr>
                <a:srgbClr val="000000"/>
              </a:buClr>
              <a:buSzPts val="2400"/>
              <a:buFont typeface="Arial"/>
              <a:buChar char="●"/>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Tesla develops its own batteries and AI systems instead of licensing them</a:t>
            </a:r>
          </a:p>
        </p:txBody>
      </p:sp>
      <p:sp>
        <p:nvSpPr>
          <p:cNvPr id="5" name="Text Placeholder 4">
            <a:extLst>
              <a:ext uri="{FF2B5EF4-FFF2-40B4-BE49-F238E27FC236}">
                <a16:creationId xmlns:a16="http://schemas.microsoft.com/office/drawing/2014/main" id="{6DDEFB82-BE4B-8C61-E25D-D4BEF396152A}"/>
              </a:ext>
            </a:extLst>
          </p:cNvPr>
          <p:cNvSpPr>
            <a:spLocks noGrp="1"/>
          </p:cNvSpPr>
          <p:nvPr>
            <p:ph type="body" sz="quarter" idx="15"/>
          </p:nvPr>
        </p:nvSpPr>
        <p:spPr>
          <a:xfrm>
            <a:off x="1029834" y="6155258"/>
            <a:ext cx="10407516" cy="2933988"/>
          </a:xfrm>
        </p:spPr>
        <p:txBody>
          <a:bodyPr>
            <a:noAutofit/>
          </a:bodyPr>
          <a:lstStyle/>
          <a:p>
            <a:pPr marL="0" marR="0" lvl="0" indent="0" algn="l" defTabSz="914400" rtl="0" eaLnBrk="1" fontAlgn="auto" latinLnBrk="0" hangingPunct="1">
              <a:lnSpc>
                <a:spcPct val="150000"/>
              </a:lnSpc>
              <a:spcBef>
                <a:spcPts val="120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Challenges:</a:t>
            </a:r>
          </a:p>
          <a:p>
            <a:pPr marL="457200" marR="0" lvl="0" indent="-381000" algn="l" defTabSz="914400" rtl="0" eaLnBrk="1" fontAlgn="auto" latinLnBrk="0" hangingPunct="1">
              <a:lnSpc>
                <a:spcPct val="150000"/>
              </a:lnSpc>
              <a:spcBef>
                <a:spcPts val="1200"/>
              </a:spcBef>
              <a:spcAft>
                <a:spcPts val="0"/>
              </a:spcAft>
              <a:buClr>
                <a:srgbClr val="000000"/>
              </a:buClr>
              <a:buSzPts val="2400"/>
              <a:buFont typeface="Playfair Display"/>
              <a:buChar char="●"/>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Slower than acquiring external capabilities</a:t>
            </a:r>
          </a:p>
          <a:p>
            <a:pPr marL="457200" marR="0" lvl="0" indent="-381000" algn="l" defTabSz="914400" rtl="0" eaLnBrk="1" fontAlgn="auto" latinLnBrk="0" hangingPunct="1">
              <a:lnSpc>
                <a:spcPct val="150000"/>
              </a:lnSpc>
              <a:spcBef>
                <a:spcPts val="0"/>
              </a:spcBef>
              <a:spcAft>
                <a:spcPts val="0"/>
              </a:spcAft>
              <a:buClr>
                <a:srgbClr val="000000"/>
              </a:buClr>
              <a:buSzPts val="2400"/>
              <a:buFont typeface="Playfair Display"/>
              <a:buChar char="●"/>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Requires significant investment in R&amp;D, infrastructure, and time</a:t>
            </a:r>
          </a:p>
          <a:p>
            <a:pPr marL="457200" marR="0" lvl="0" indent="-381000" algn="l" defTabSz="914400" rtl="0" eaLnBrk="1" fontAlgn="auto" latinLnBrk="0" hangingPunct="1">
              <a:lnSpc>
                <a:spcPct val="150000"/>
              </a:lnSpc>
              <a:spcBef>
                <a:spcPts val="0"/>
              </a:spcBef>
              <a:spcAft>
                <a:spcPts val="0"/>
              </a:spcAft>
              <a:buClr>
                <a:srgbClr val="000000"/>
              </a:buClr>
              <a:buSzPts val="2400"/>
              <a:buFont typeface="Playfair Display"/>
              <a:buChar char="●"/>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Success depends on the firm’s internal innovation capacity</a:t>
            </a:r>
            <a:endParaRPr kumimoji="0" lang="en-US" sz="2400" b="1" i="0" u="none" strike="noStrike" kern="0" cap="none" spc="0" normalizeH="0" baseline="0" noProof="0" dirty="0">
              <a:ln>
                <a:noFill/>
              </a:ln>
              <a:solidFill>
                <a:srgbClr val="000000"/>
              </a:solidFill>
              <a:effectLst/>
              <a:uLnTx/>
              <a:uFillTx/>
              <a:latin typeface="Arial"/>
              <a:cs typeface="Arial"/>
              <a:sym typeface="Arial"/>
            </a:endParaRPr>
          </a:p>
        </p:txBody>
      </p:sp>
      <p:sp>
        <p:nvSpPr>
          <p:cNvPr id="6" name="Text Placeholder 5">
            <a:extLst>
              <a:ext uri="{FF2B5EF4-FFF2-40B4-BE49-F238E27FC236}">
                <a16:creationId xmlns:a16="http://schemas.microsoft.com/office/drawing/2014/main" id="{9498C3E2-E57D-00DE-E83C-C165F3ADA1BF}"/>
              </a:ext>
            </a:extLst>
          </p:cNvPr>
          <p:cNvSpPr>
            <a:spLocks noGrp="1"/>
          </p:cNvSpPr>
          <p:nvPr>
            <p:ph type="body" sz="quarter" idx="16"/>
          </p:nvPr>
        </p:nvSpPr>
        <p:spPr>
          <a:xfrm>
            <a:off x="1065076" y="8686800"/>
            <a:ext cx="13577779" cy="1143000"/>
          </a:xfrm>
        </p:spPr>
        <p:txBody>
          <a:bodyPr>
            <a:noAutofit/>
          </a:bodyPr>
          <a:lstStyle/>
          <a:p>
            <a:pPr marL="0" marR="0" lvl="0" indent="0" algn="l" defTabSz="914400" rtl="0" eaLnBrk="1" fontAlgn="auto" latinLnBrk="0" hangingPunct="1">
              <a:lnSpc>
                <a:spcPct val="115000"/>
              </a:lnSpc>
              <a:spcBef>
                <a:spcPts val="140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Key Takeaway:</a:t>
            </a:r>
          </a:p>
          <a:p>
            <a:pPr marL="381000" marR="381000" lvl="0" indent="0" algn="l" defTabSz="914400" rtl="0" eaLnBrk="1" fontAlgn="auto" latinLnBrk="0" hangingPunct="1">
              <a:lnSpc>
                <a:spcPct val="115000"/>
              </a:lnSpc>
              <a:spcBef>
                <a:spcPts val="1200"/>
              </a:spcBef>
              <a:spcAft>
                <a:spcPts val="120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Internal development is a powerful diversification strategy when firms have the talent, technology, and time to innovate from within — and want to maintain full control</a:t>
            </a:r>
          </a:p>
        </p:txBody>
      </p:sp>
      <p:sp>
        <p:nvSpPr>
          <p:cNvPr id="10" name="Google Shape;163;g33d10d4e87c_0_27">
            <a:extLst>
              <a:ext uri="{FF2B5EF4-FFF2-40B4-BE49-F238E27FC236}">
                <a16:creationId xmlns:a16="http://schemas.microsoft.com/office/drawing/2014/main" id="{EF8FD23C-63B2-A8C9-2A03-1B9629B3C96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125483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85">
          <a:extLst>
            <a:ext uri="{FF2B5EF4-FFF2-40B4-BE49-F238E27FC236}">
              <a16:creationId xmlns:a16="http://schemas.microsoft.com/office/drawing/2014/main" id="{D00C5217-A53F-EFED-C2BA-59A7037A63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C520BC-3EA9-7706-AB2E-DB6107DCAED4}"/>
              </a:ext>
            </a:extLst>
          </p:cNvPr>
          <p:cNvSpPr>
            <a:spLocks noGrp="1"/>
          </p:cNvSpPr>
          <p:nvPr>
            <p:ph type="title"/>
          </p:nvPr>
        </p:nvSpPr>
        <p:spPr>
          <a:xfrm>
            <a:off x="272682" y="1089274"/>
            <a:ext cx="9540069" cy="662975"/>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Contract: Strategic Alliances, 1 of 2</a:t>
            </a:r>
            <a:endParaRPr lang="en-IN" sz="3710" b="1" dirty="0"/>
          </a:p>
        </p:txBody>
      </p:sp>
      <p:cxnSp>
        <p:nvCxnSpPr>
          <p:cNvPr id="12" name="Google Shape;188;g3363c9e74aa_0_23">
            <a:extLst>
              <a:ext uri="{FF2B5EF4-FFF2-40B4-BE49-F238E27FC236}">
                <a16:creationId xmlns:a16="http://schemas.microsoft.com/office/drawing/2014/main" id="{E3F59D96-8134-8346-38A4-3684376025B1}"/>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Text Placeholder 2">
            <a:extLst>
              <a:ext uri="{FF2B5EF4-FFF2-40B4-BE49-F238E27FC236}">
                <a16:creationId xmlns:a16="http://schemas.microsoft.com/office/drawing/2014/main" id="{6EB1736E-E9C7-7C02-B034-31587A103D13}"/>
              </a:ext>
            </a:extLst>
          </p:cNvPr>
          <p:cNvSpPr>
            <a:spLocks noGrp="1"/>
          </p:cNvSpPr>
          <p:nvPr>
            <p:ph type="body" sz="quarter" idx="13"/>
          </p:nvPr>
        </p:nvSpPr>
        <p:spPr>
          <a:xfrm>
            <a:off x="910082" y="2105360"/>
            <a:ext cx="16888270" cy="6731326"/>
          </a:xfrm>
        </p:spPr>
        <p:txBody>
          <a:bodyPr/>
          <a:lstStyle/>
          <a:p>
            <a:pPr marL="685800" marR="0" lvl="0" indent="-574675" algn="l" defTabSz="914400" rtl="0" eaLnBrk="1" fontAlgn="auto" latinLnBrk="0" hangingPunct="1">
              <a:lnSpc>
                <a:spcPct val="163854"/>
              </a:lnSpc>
              <a:spcBef>
                <a:spcPts val="0"/>
              </a:spcBef>
              <a:spcAft>
                <a:spcPts val="0"/>
              </a:spcAft>
              <a:buClr>
                <a:srgbClr val="2B2C30"/>
              </a:buClr>
              <a:buSzPts val="3050"/>
              <a:buFont typeface="Playfair Display"/>
              <a:buChar char="•"/>
              <a:tabLst/>
              <a:defRPr/>
            </a:pPr>
            <a:r>
              <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Strategic Alliance - a mutually beneficial contractual relationships between two organizations.</a:t>
            </a:r>
          </a:p>
          <a:p>
            <a:pPr marL="1168400" marR="0" lvl="0" indent="-466725" algn="l" defTabSz="914400" rtl="0" eaLnBrk="1" fontAlgn="auto" latinLnBrk="0" hangingPunct="1">
              <a:lnSpc>
                <a:spcPct val="163854"/>
              </a:lnSpc>
              <a:spcBef>
                <a:spcPts val="0"/>
              </a:spcBef>
              <a:spcAft>
                <a:spcPts val="0"/>
              </a:spcAft>
              <a:buClr>
                <a:srgbClr val="2B2C30"/>
              </a:buClr>
              <a:buSzPts val="3050"/>
              <a:buFont typeface="Playfair Display"/>
              <a:buChar char="•"/>
              <a:tabLst/>
              <a:defRPr/>
            </a:pPr>
            <a:r>
              <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Equity Strategic Alliance</a:t>
            </a: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 is created when one company contracts with another company to purchase a certain equity percentage of the other company.</a:t>
            </a:r>
          </a:p>
          <a:p>
            <a:pPr marL="1168400" marR="0" lvl="0" indent="-466725" algn="l" defTabSz="914400" rtl="0" eaLnBrk="1" fontAlgn="auto" latinLnBrk="0" hangingPunct="1">
              <a:lnSpc>
                <a:spcPct val="163854"/>
              </a:lnSpc>
              <a:spcBef>
                <a:spcPts val="0"/>
              </a:spcBef>
              <a:spcAft>
                <a:spcPts val="0"/>
              </a:spcAft>
              <a:buClr>
                <a:srgbClr val="2B2C30"/>
              </a:buClr>
              <a:buSzPts val="3050"/>
              <a:buFont typeface="Playfair Display"/>
              <a:buChar char="•"/>
              <a:tabLst/>
              <a:defRPr/>
            </a:pPr>
            <a:r>
              <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Private Placement</a:t>
            </a: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 a sale of stock shares or bonds to pre-selected investors and institutions rather than on a public exchange.</a:t>
            </a:r>
          </a:p>
          <a:p>
            <a:pPr marL="1168400" marR="0" lvl="0" indent="-466725" algn="l" defTabSz="914400" rtl="0" eaLnBrk="1" fontAlgn="auto" latinLnBrk="0" hangingPunct="1">
              <a:lnSpc>
                <a:spcPct val="163854"/>
              </a:lnSpc>
              <a:spcBef>
                <a:spcPts val="0"/>
              </a:spcBef>
              <a:spcAft>
                <a:spcPts val="0"/>
              </a:spcAft>
              <a:buClr>
                <a:srgbClr val="2B2C30"/>
              </a:buClr>
              <a:buSzPts val="3050"/>
              <a:buFont typeface="Playfair Display"/>
              <a:buChar char="•"/>
              <a:tabLst/>
              <a:defRPr/>
            </a:pPr>
            <a:r>
              <a:rPr kumimoji="0" lang="en-US" sz="32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Non-Equity Strategic Alliance </a:t>
            </a: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created when two or more companies enter a contractual relationship to pool their resources and capabilities together.</a:t>
            </a:r>
          </a:p>
        </p:txBody>
      </p:sp>
      <p:sp>
        <p:nvSpPr>
          <p:cNvPr id="13" name="Google Shape;189;g3363c9e74aa_0_23">
            <a:extLst>
              <a:ext uri="{FF2B5EF4-FFF2-40B4-BE49-F238E27FC236}">
                <a16:creationId xmlns:a16="http://schemas.microsoft.com/office/drawing/2014/main" id="{99BBDAA2-C1D9-8E4D-47EB-4A666663978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738531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85">
          <a:extLst>
            <a:ext uri="{FF2B5EF4-FFF2-40B4-BE49-F238E27FC236}">
              <a16:creationId xmlns:a16="http://schemas.microsoft.com/office/drawing/2014/main" id="{72D73A6C-AB76-2A79-368E-E8A7BFC2020A}"/>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8D995310-969B-3865-E8CC-9EB3886659BE}"/>
              </a:ext>
            </a:extLst>
          </p:cNvPr>
          <p:cNvSpPr>
            <a:spLocks noGrp="1"/>
          </p:cNvSpPr>
          <p:nvPr>
            <p:ph type="title"/>
          </p:nvPr>
        </p:nvSpPr>
        <p:spPr>
          <a:xfrm>
            <a:off x="450601" y="732086"/>
            <a:ext cx="9197896" cy="1067185"/>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Contract: Strategic Alliances, 2 of 2</a:t>
            </a:r>
            <a:endParaRPr lang="en-IN" sz="3710" b="1" dirty="0"/>
          </a:p>
        </p:txBody>
      </p:sp>
      <p:cxnSp>
        <p:nvCxnSpPr>
          <p:cNvPr id="14" name="Google Shape;188;g3363c9e74aa_0_23">
            <a:extLst>
              <a:ext uri="{FF2B5EF4-FFF2-40B4-BE49-F238E27FC236}">
                <a16:creationId xmlns:a16="http://schemas.microsoft.com/office/drawing/2014/main" id="{328A8B52-6227-F91E-3459-AA12D7892768}"/>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11" name="Picture 10" descr="Two men shaking hands iin front of a car outside of the Panasonic building">
            <a:extLst>
              <a:ext uri="{FF2B5EF4-FFF2-40B4-BE49-F238E27FC236}">
                <a16:creationId xmlns:a16="http://schemas.microsoft.com/office/drawing/2014/main" id="{23335F49-FE54-D8B7-9974-90DEE7227AA0}"/>
              </a:ext>
            </a:extLst>
          </p:cNvPr>
          <p:cNvPicPr>
            <a:picLocks noChangeAspect="1"/>
          </p:cNvPicPr>
          <p:nvPr/>
        </p:nvPicPr>
        <p:blipFill>
          <a:blip r:embed="rId3"/>
          <a:stretch>
            <a:fillRect/>
          </a:stretch>
        </p:blipFill>
        <p:spPr>
          <a:xfrm>
            <a:off x="1362821" y="2079876"/>
            <a:ext cx="9608129" cy="7273158"/>
          </a:xfrm>
          <a:prstGeom prst="rect">
            <a:avLst/>
          </a:prstGeom>
        </p:spPr>
      </p:pic>
      <p:sp>
        <p:nvSpPr>
          <p:cNvPr id="6" name="Text Placeholder 5">
            <a:extLst>
              <a:ext uri="{FF2B5EF4-FFF2-40B4-BE49-F238E27FC236}">
                <a16:creationId xmlns:a16="http://schemas.microsoft.com/office/drawing/2014/main" id="{039F9797-A45C-994C-74DD-39EA69F9C635}"/>
              </a:ext>
            </a:extLst>
          </p:cNvPr>
          <p:cNvSpPr>
            <a:spLocks noGrp="1"/>
          </p:cNvSpPr>
          <p:nvPr>
            <p:ph type="body" sz="quarter" idx="14"/>
          </p:nvPr>
        </p:nvSpPr>
        <p:spPr>
          <a:xfrm>
            <a:off x="1362822" y="9376536"/>
            <a:ext cx="9607354" cy="868362"/>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1" u="none" strike="noStrike" kern="0" cap="none" spc="0" normalizeH="0" baseline="0" noProof="0" dirty="0">
                <a:ln>
                  <a:noFill/>
                </a:ln>
                <a:solidFill>
                  <a:srgbClr val="000000"/>
                </a:solidFill>
                <a:effectLst/>
                <a:uLnTx/>
                <a:uFillTx/>
                <a:latin typeface="Arial"/>
                <a:cs typeface="Arial"/>
                <a:sym typeface="Arial"/>
              </a:rPr>
              <a:t>Figure 7.9: Panasonic’s President, Naoto Noguchi, and Tesla’s Chief Technology Officer, JB Straubel. Tesla Motors Inc.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a:ln>
                  <a:noFill/>
                </a:ln>
                <a:solidFill>
                  <a:srgbClr val="000000"/>
                </a:solidFill>
                <a:effectLst/>
                <a:uLnTx/>
                <a:uFillTx/>
                <a:latin typeface="Arial"/>
                <a:cs typeface="Arial"/>
                <a:sym typeface="Arial"/>
              </a:rPr>
              <a:t>2010. Public domain. </a:t>
            </a:r>
            <a:r>
              <a:rPr lang="en-US" sz="800" dirty="0">
                <a:hlinkClick r:id="rId4"/>
              </a:rPr>
              <a:t>Tesla and Panasonic signage image</a:t>
            </a:r>
            <a:endParaRPr kumimoji="0" lang="en-US" sz="800" b="0" i="0" u="none" strike="noStrike" kern="0" cap="none" spc="0" normalizeH="0" baseline="0" noProof="0" dirty="0">
              <a:ln>
                <a:noFill/>
              </a:ln>
              <a:solidFill>
                <a:srgbClr val="000000"/>
              </a:solidFill>
              <a:effectLst/>
              <a:uLnTx/>
              <a:uFillTx/>
              <a:latin typeface="Arial"/>
              <a:cs typeface="Arial"/>
              <a:sym typeface="Arial"/>
            </a:endParaRPr>
          </a:p>
        </p:txBody>
      </p:sp>
      <p:sp>
        <p:nvSpPr>
          <p:cNvPr id="7" name="Text Placeholder 6">
            <a:extLst>
              <a:ext uri="{FF2B5EF4-FFF2-40B4-BE49-F238E27FC236}">
                <a16:creationId xmlns:a16="http://schemas.microsoft.com/office/drawing/2014/main" id="{8EBF58DA-CE72-F12D-5111-39EC5601FF27}"/>
              </a:ext>
            </a:extLst>
          </p:cNvPr>
          <p:cNvSpPr>
            <a:spLocks noGrp="1"/>
          </p:cNvSpPr>
          <p:nvPr>
            <p:ph type="body" sz="quarter" idx="15"/>
          </p:nvPr>
        </p:nvSpPr>
        <p:spPr>
          <a:xfrm>
            <a:off x="11984074" y="2110440"/>
            <a:ext cx="5247807" cy="5292353"/>
          </a:xfrm>
        </p:spPr>
        <p:txBody>
          <a:bodyPr/>
          <a:lstStyle/>
          <a:p>
            <a:pPr marL="685800" marR="0" lvl="0" indent="-574675" algn="l" defTabSz="914400" rtl="0" eaLnBrk="1" fontAlgn="auto" latinLnBrk="0" hangingPunct="1">
              <a:lnSpc>
                <a:spcPct val="163854"/>
              </a:lnSpc>
              <a:spcBef>
                <a:spcPts val="0"/>
              </a:spcBef>
              <a:spcAft>
                <a:spcPts val="0"/>
              </a:spcAft>
              <a:buClr>
                <a:srgbClr val="2B2C30"/>
              </a:buClr>
              <a:buSzPts val="3050"/>
              <a:buFont typeface="Playfair Display"/>
              <a:buChar char="•"/>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in 2010, Panasonic invested $30 million in the automaker Tesla by purchasing shares of Tesla common stock in a private placement, </a:t>
            </a:r>
          </a:p>
        </p:txBody>
      </p:sp>
      <p:sp>
        <p:nvSpPr>
          <p:cNvPr id="15" name="Google Shape;189;g3363c9e74aa_0_23">
            <a:extLst>
              <a:ext uri="{FF2B5EF4-FFF2-40B4-BE49-F238E27FC236}">
                <a16:creationId xmlns:a16="http://schemas.microsoft.com/office/drawing/2014/main" id="{6B3879C8-3433-E38A-26E0-50CF4AB2AE2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394690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93">
          <a:extLst>
            <a:ext uri="{FF2B5EF4-FFF2-40B4-BE49-F238E27FC236}">
              <a16:creationId xmlns:a16="http://schemas.microsoft.com/office/drawing/2014/main" id="{31EB31A9-446B-EE9C-E29F-1AAC225EE52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813D00E-2270-1C64-E183-A4C2255E222E}"/>
              </a:ext>
            </a:extLst>
          </p:cNvPr>
          <p:cNvSpPr>
            <a:spLocks noGrp="1"/>
          </p:cNvSpPr>
          <p:nvPr>
            <p:ph type="title"/>
          </p:nvPr>
        </p:nvSpPr>
        <p:spPr>
          <a:xfrm>
            <a:off x="302362" y="644781"/>
            <a:ext cx="644333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Create: Joint Ventures</a:t>
            </a:r>
            <a:endParaRPr lang="en-IN" dirty="0"/>
          </a:p>
        </p:txBody>
      </p:sp>
      <p:cxnSp>
        <p:nvCxnSpPr>
          <p:cNvPr id="11" name="Google Shape;196;g3363c9e74aa_0_32">
            <a:extLst>
              <a:ext uri="{FF2B5EF4-FFF2-40B4-BE49-F238E27FC236}">
                <a16:creationId xmlns:a16="http://schemas.microsoft.com/office/drawing/2014/main" id="{183AE462-A3B3-7955-FD20-A521B0677083}"/>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Text Placeholder 2">
            <a:extLst>
              <a:ext uri="{FF2B5EF4-FFF2-40B4-BE49-F238E27FC236}">
                <a16:creationId xmlns:a16="http://schemas.microsoft.com/office/drawing/2014/main" id="{2DE1220B-CBE6-46AB-AD29-7961AE1BDFAA}"/>
              </a:ext>
            </a:extLst>
          </p:cNvPr>
          <p:cNvSpPr>
            <a:spLocks noGrp="1"/>
          </p:cNvSpPr>
          <p:nvPr>
            <p:ph type="body" sz="quarter" idx="13"/>
          </p:nvPr>
        </p:nvSpPr>
        <p:spPr>
          <a:xfrm>
            <a:off x="922368" y="2104084"/>
            <a:ext cx="15855809" cy="1717764"/>
          </a:xfrm>
        </p:spPr>
        <p:txBody>
          <a:bodyPr/>
          <a:lstStyle/>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30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 joint venture is a strategic partnership where two or more firms create a new, jointly-owned entity to pursue a shared business objective.</a:t>
            </a:r>
          </a:p>
        </p:txBody>
      </p:sp>
      <p:graphicFrame>
        <p:nvGraphicFramePr>
          <p:cNvPr id="8" name="Google Shape;198;g3363c9e74aa_0_32">
            <a:extLst>
              <a:ext uri="{FF2B5EF4-FFF2-40B4-BE49-F238E27FC236}">
                <a16:creationId xmlns:a16="http://schemas.microsoft.com/office/drawing/2014/main" id="{6F221E48-ECC2-F663-3AA4-554A7E45AB69}"/>
              </a:ext>
            </a:extLst>
          </p:cNvPr>
          <p:cNvGraphicFramePr/>
          <p:nvPr/>
        </p:nvGraphicFramePr>
        <p:xfrm>
          <a:off x="1007430" y="3699968"/>
          <a:ext cx="16533350" cy="3994575"/>
        </p:xfrm>
        <a:graphic>
          <a:graphicData uri="http://schemas.openxmlformats.org/drawingml/2006/table">
            <a:tbl>
              <a:tblPr firstRow="1">
                <a:noFill/>
                <a:tableStyleId>{E7F86AB0-0E62-449C-9473-B3F86081A821}</a:tableStyleId>
              </a:tblPr>
              <a:tblGrid>
                <a:gridCol w="2922250">
                  <a:extLst>
                    <a:ext uri="{9D8B030D-6E8A-4147-A177-3AD203B41FA5}">
                      <a16:colId xmlns:a16="http://schemas.microsoft.com/office/drawing/2014/main" val="20000"/>
                    </a:ext>
                  </a:extLst>
                </a:gridCol>
                <a:gridCol w="8710275">
                  <a:extLst>
                    <a:ext uri="{9D8B030D-6E8A-4147-A177-3AD203B41FA5}">
                      <a16:colId xmlns:a16="http://schemas.microsoft.com/office/drawing/2014/main" val="20001"/>
                    </a:ext>
                  </a:extLst>
                </a:gridCol>
                <a:gridCol w="4900825">
                  <a:extLst>
                    <a:ext uri="{9D8B030D-6E8A-4147-A177-3AD203B41FA5}">
                      <a16:colId xmlns:a16="http://schemas.microsoft.com/office/drawing/2014/main" val="20002"/>
                    </a:ext>
                  </a:extLst>
                </a:gridCol>
              </a:tblGrid>
              <a:tr h="684375">
                <a:tc>
                  <a:txBody>
                    <a:bodyPr/>
                    <a:lstStyle/>
                    <a:p>
                      <a:pPr marL="0" lvl="0" indent="0" algn="ctr" rtl="0">
                        <a:lnSpc>
                          <a:spcPct val="115000"/>
                        </a:lnSpc>
                        <a:spcBef>
                          <a:spcPts val="0"/>
                        </a:spcBef>
                        <a:spcAft>
                          <a:spcPts val="0"/>
                        </a:spcAft>
                        <a:buNone/>
                      </a:pPr>
                      <a:r>
                        <a:rPr lang="en-US" sz="2600" b="1">
                          <a:latin typeface="Playfair Display"/>
                          <a:ea typeface="Playfair Display"/>
                          <a:cs typeface="Playfair Display"/>
                          <a:sym typeface="Playfair Display"/>
                        </a:rPr>
                        <a:t>Type</a:t>
                      </a:r>
                      <a:endParaRPr sz="2600" b="1">
                        <a:latin typeface="Playfair Display"/>
                        <a:ea typeface="Playfair Display"/>
                        <a:cs typeface="Playfair Display"/>
                        <a:sym typeface="Playfair Display"/>
                      </a:endParaRPr>
                    </a:p>
                  </a:txBody>
                  <a:tcPr marL="91425" marR="91425" marT="91425" marB="91425"/>
                </a:tc>
                <a:tc>
                  <a:txBody>
                    <a:bodyPr/>
                    <a:lstStyle/>
                    <a:p>
                      <a:pPr marL="0" lvl="0" indent="0" algn="ctr" rtl="0">
                        <a:lnSpc>
                          <a:spcPct val="115000"/>
                        </a:lnSpc>
                        <a:spcBef>
                          <a:spcPts val="0"/>
                        </a:spcBef>
                        <a:spcAft>
                          <a:spcPts val="0"/>
                        </a:spcAft>
                        <a:buNone/>
                      </a:pPr>
                      <a:r>
                        <a:rPr lang="en-US" sz="2600" b="1">
                          <a:latin typeface="Playfair Display"/>
                          <a:ea typeface="Playfair Display"/>
                          <a:cs typeface="Playfair Display"/>
                          <a:sym typeface="Playfair Display"/>
                        </a:rPr>
                        <a:t>Definition</a:t>
                      </a:r>
                      <a:endParaRPr sz="2600" b="1">
                        <a:latin typeface="Playfair Display"/>
                        <a:ea typeface="Playfair Display"/>
                        <a:cs typeface="Playfair Display"/>
                        <a:sym typeface="Playfair Display"/>
                      </a:endParaRPr>
                    </a:p>
                  </a:txBody>
                  <a:tcPr marL="91425" marR="91425" marT="91425" marB="91425"/>
                </a:tc>
                <a:tc>
                  <a:txBody>
                    <a:bodyPr/>
                    <a:lstStyle/>
                    <a:p>
                      <a:pPr marL="0" lvl="0" indent="0" algn="ctr" rtl="0">
                        <a:lnSpc>
                          <a:spcPct val="115000"/>
                        </a:lnSpc>
                        <a:spcBef>
                          <a:spcPts val="0"/>
                        </a:spcBef>
                        <a:spcAft>
                          <a:spcPts val="0"/>
                        </a:spcAft>
                        <a:buNone/>
                      </a:pPr>
                      <a:r>
                        <a:rPr lang="en-US" sz="2600" b="1">
                          <a:latin typeface="Playfair Display"/>
                          <a:ea typeface="Playfair Display"/>
                          <a:cs typeface="Playfair Display"/>
                          <a:sym typeface="Playfair Display"/>
                        </a:rPr>
                        <a:t>Example</a:t>
                      </a:r>
                      <a:endParaRPr sz="2600" b="1">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0"/>
                  </a:ext>
                </a:extLst>
              </a:tr>
              <a:tr h="1103400">
                <a:tc>
                  <a:txBody>
                    <a:bodyPr/>
                    <a:lstStyle/>
                    <a:p>
                      <a:pPr marL="0" lvl="0" indent="0" algn="l" rtl="0">
                        <a:spcBef>
                          <a:spcPts val="0"/>
                        </a:spcBef>
                        <a:spcAft>
                          <a:spcPts val="0"/>
                        </a:spcAft>
                        <a:buNone/>
                      </a:pPr>
                      <a:r>
                        <a:rPr lang="en-US" sz="2600">
                          <a:latin typeface="Playfair Display"/>
                          <a:ea typeface="Playfair Display"/>
                          <a:cs typeface="Playfair Display"/>
                          <a:sym typeface="Playfair Display"/>
                        </a:rPr>
                        <a:t>Joint Venture (JV)</a:t>
                      </a:r>
                      <a:endParaRPr sz="26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2600" dirty="0">
                          <a:latin typeface="Playfair Display"/>
                          <a:ea typeface="Playfair Display"/>
                          <a:cs typeface="Playfair Display"/>
                          <a:sym typeface="Playfair Display"/>
                        </a:rPr>
                        <a:t>Two parent firms create a new jointly-owned child company</a:t>
                      </a:r>
                      <a:endParaRPr sz="2600" dirty="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2600">
                          <a:latin typeface="Playfair Display"/>
                          <a:ea typeface="Playfair Display"/>
                          <a:cs typeface="Playfair Display"/>
                          <a:sym typeface="Playfair Display"/>
                        </a:rPr>
                        <a:t>Hulu (NBC + Disney + others)</a:t>
                      </a:r>
                      <a:endParaRPr sz="260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1"/>
                  </a:ext>
                </a:extLst>
              </a:tr>
              <a:tr h="1103400">
                <a:tc>
                  <a:txBody>
                    <a:bodyPr/>
                    <a:lstStyle/>
                    <a:p>
                      <a:pPr marL="0" lvl="0" indent="0" algn="l" rtl="0">
                        <a:spcBef>
                          <a:spcPts val="0"/>
                        </a:spcBef>
                        <a:spcAft>
                          <a:spcPts val="0"/>
                        </a:spcAft>
                        <a:buNone/>
                      </a:pPr>
                      <a:r>
                        <a:rPr lang="en-US" sz="2600">
                          <a:latin typeface="Playfair Display"/>
                          <a:ea typeface="Playfair Display"/>
                          <a:cs typeface="Playfair Display"/>
                          <a:sym typeface="Playfair Display"/>
                        </a:rPr>
                        <a:t>50-50 JV</a:t>
                      </a:r>
                      <a:endParaRPr sz="26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2600" dirty="0">
                          <a:latin typeface="Playfair Display"/>
                          <a:ea typeface="Playfair Display"/>
                          <a:cs typeface="Playfair Display"/>
                          <a:sym typeface="Playfair Display"/>
                        </a:rPr>
                        <a:t>Both partners own 50% of the new entity, sharing control and risk</a:t>
                      </a:r>
                      <a:endParaRPr sz="2600" dirty="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2600">
                          <a:latin typeface="Playfair Display"/>
                          <a:ea typeface="Playfair Display"/>
                          <a:cs typeface="Playfair Display"/>
                          <a:sym typeface="Playfair Display"/>
                        </a:rPr>
                        <a:t>Dow Corning (Dow + Corning Inc.)</a:t>
                      </a:r>
                      <a:endParaRPr sz="260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2"/>
                  </a:ext>
                </a:extLst>
              </a:tr>
              <a:tr h="1103400">
                <a:tc>
                  <a:txBody>
                    <a:bodyPr/>
                    <a:lstStyle/>
                    <a:p>
                      <a:pPr marL="0" lvl="0" indent="0" algn="l" rtl="0">
                        <a:spcBef>
                          <a:spcPts val="0"/>
                        </a:spcBef>
                        <a:spcAft>
                          <a:spcPts val="0"/>
                        </a:spcAft>
                        <a:buNone/>
                      </a:pPr>
                      <a:r>
                        <a:rPr lang="en-US" sz="2600">
                          <a:latin typeface="Playfair Display"/>
                          <a:ea typeface="Playfair Display"/>
                          <a:cs typeface="Playfair Display"/>
                          <a:sym typeface="Playfair Display"/>
                        </a:rPr>
                        <a:t>Majority-Owned JV</a:t>
                      </a:r>
                      <a:endParaRPr sz="26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2600">
                          <a:latin typeface="Playfair Display"/>
                          <a:ea typeface="Playfair Display"/>
                          <a:cs typeface="Playfair Display"/>
                          <a:sym typeface="Playfair Display"/>
                        </a:rPr>
                        <a:t>One firm owns over 50% of the new company, maintaining strategic control</a:t>
                      </a:r>
                      <a:endParaRPr sz="26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2600" dirty="0">
                          <a:latin typeface="Playfair Display"/>
                          <a:ea typeface="Playfair Display"/>
                          <a:cs typeface="Playfair Display"/>
                          <a:sym typeface="Playfair Display"/>
                        </a:rPr>
                        <a:t>GM-SAIC (GM owns majority in China)</a:t>
                      </a:r>
                      <a:endParaRPr sz="2600" dirty="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3"/>
                  </a:ext>
                </a:extLst>
              </a:tr>
            </a:tbl>
          </a:graphicData>
        </a:graphic>
      </p:graphicFrame>
      <p:sp>
        <p:nvSpPr>
          <p:cNvPr id="5" name="Text Placeholder 4">
            <a:extLst>
              <a:ext uri="{FF2B5EF4-FFF2-40B4-BE49-F238E27FC236}">
                <a16:creationId xmlns:a16="http://schemas.microsoft.com/office/drawing/2014/main" id="{1FBE235F-BA9C-5927-2A89-1BFB3E3F53D8}"/>
              </a:ext>
            </a:extLst>
          </p:cNvPr>
          <p:cNvSpPr>
            <a:spLocks noGrp="1"/>
          </p:cNvSpPr>
          <p:nvPr>
            <p:ph type="body" sz="quarter" idx="15"/>
          </p:nvPr>
        </p:nvSpPr>
        <p:spPr>
          <a:xfrm>
            <a:off x="1007430" y="8208698"/>
            <a:ext cx="8372475" cy="2751211"/>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Why Companies Form Ventures: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Enter new markets together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Share costs, risk, and resources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Combine complementary strengths (ex: tech + distribution)</a:t>
            </a:r>
          </a:p>
        </p:txBody>
      </p:sp>
      <p:sp>
        <p:nvSpPr>
          <p:cNvPr id="12" name="Google Shape;197;g3363c9e74aa_0_32">
            <a:extLst>
              <a:ext uri="{FF2B5EF4-FFF2-40B4-BE49-F238E27FC236}">
                <a16:creationId xmlns:a16="http://schemas.microsoft.com/office/drawing/2014/main" id="{C0C0AFF5-6304-64EA-F59C-A2EC41A3387F}"/>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420141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203">
          <a:extLst>
            <a:ext uri="{FF2B5EF4-FFF2-40B4-BE49-F238E27FC236}">
              <a16:creationId xmlns:a16="http://schemas.microsoft.com/office/drawing/2014/main" id="{66899A85-2EF9-701E-3318-AC8C67B0AB0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D0D2048-08A5-DB1E-BB23-EAC2737FE5AE}"/>
              </a:ext>
            </a:extLst>
          </p:cNvPr>
          <p:cNvSpPr>
            <a:spLocks noGrp="1"/>
          </p:cNvSpPr>
          <p:nvPr>
            <p:ph type="title"/>
          </p:nvPr>
        </p:nvSpPr>
        <p:spPr>
          <a:xfrm>
            <a:off x="-1945758" y="592354"/>
            <a:ext cx="15193926" cy="125645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Acquire: Mergers and Acquisitions (M&amp;A)</a:t>
            </a:r>
            <a:endParaRPr lang="en-IN" dirty="0"/>
          </a:p>
        </p:txBody>
      </p:sp>
      <p:cxnSp>
        <p:nvCxnSpPr>
          <p:cNvPr id="10" name="Google Shape;206;g3363c9e74aa_0_39">
            <a:extLst>
              <a:ext uri="{FF2B5EF4-FFF2-40B4-BE49-F238E27FC236}">
                <a16:creationId xmlns:a16="http://schemas.microsoft.com/office/drawing/2014/main" id="{FAA6D99E-E2AF-BF0B-1F48-E87ECA85A2C5}"/>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Text Placeholder 2">
            <a:extLst>
              <a:ext uri="{FF2B5EF4-FFF2-40B4-BE49-F238E27FC236}">
                <a16:creationId xmlns:a16="http://schemas.microsoft.com/office/drawing/2014/main" id="{EFE4AF4F-DE36-4387-E656-D755534161BD}"/>
              </a:ext>
            </a:extLst>
          </p:cNvPr>
          <p:cNvSpPr>
            <a:spLocks noGrp="1"/>
          </p:cNvSpPr>
          <p:nvPr>
            <p:ph type="body" sz="quarter" idx="13"/>
          </p:nvPr>
        </p:nvSpPr>
        <p:spPr>
          <a:xfrm>
            <a:off x="914561" y="2110440"/>
            <a:ext cx="15714760" cy="6562444"/>
          </a:xfrm>
        </p:spPr>
        <p:txBody>
          <a:bodyPr>
            <a:normAutofit/>
          </a:bodyPr>
          <a:lstStyle/>
          <a:p>
            <a:pPr marL="685800" marR="0" lvl="0" indent="-609600" algn="l" defTabSz="914400" rtl="0" eaLnBrk="1" fontAlgn="auto" latinLnBrk="0" hangingPunct="1">
              <a:lnSpc>
                <a:spcPct val="163854"/>
              </a:lnSpc>
              <a:spcBef>
                <a:spcPts val="0"/>
              </a:spcBef>
              <a:spcAft>
                <a:spcPts val="0"/>
              </a:spcAft>
              <a:buClr>
                <a:srgbClr val="2B2C30"/>
              </a:buClr>
              <a:buSzPts val="3600"/>
              <a:buFont typeface="Playfair Display"/>
              <a:buChar char="•"/>
              <a:tabLst/>
              <a:defRPr/>
            </a:pPr>
            <a:r>
              <a:rPr kumimoji="0" lang="en-US" sz="36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Merger - </a:t>
            </a:r>
            <a:r>
              <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occurs between two companies of similar size voluntarily join forces and create a new business.</a:t>
            </a:r>
          </a:p>
          <a:p>
            <a:pPr marL="685800" marR="0" lvl="0" indent="-609600" algn="l" defTabSz="914400" rtl="0" eaLnBrk="1" fontAlgn="auto" latinLnBrk="0" hangingPunct="1">
              <a:lnSpc>
                <a:spcPct val="163854"/>
              </a:lnSpc>
              <a:spcBef>
                <a:spcPts val="0"/>
              </a:spcBef>
              <a:spcAft>
                <a:spcPts val="0"/>
              </a:spcAft>
              <a:buClr>
                <a:srgbClr val="2B2C30"/>
              </a:buClr>
              <a:buSzPts val="3600"/>
              <a:buFont typeface="Playfair Display"/>
              <a:buChar char="•"/>
              <a:tabLst/>
              <a:defRPr/>
            </a:pPr>
            <a:r>
              <a:rPr kumimoji="0" lang="en-US" sz="36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Acquisition</a:t>
            </a:r>
            <a:r>
              <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 the process in which one company purchases and takes control of another company, integrating its assets, operations, and management into the acquiring business</a:t>
            </a:r>
          </a:p>
          <a:p>
            <a:pPr marL="685800" marR="0" lvl="0" indent="-609600" algn="l" defTabSz="914400" rtl="0" eaLnBrk="1" fontAlgn="auto" latinLnBrk="0" hangingPunct="1">
              <a:lnSpc>
                <a:spcPct val="163854"/>
              </a:lnSpc>
              <a:spcBef>
                <a:spcPts val="0"/>
              </a:spcBef>
              <a:spcAft>
                <a:spcPts val="0"/>
              </a:spcAft>
              <a:buClr>
                <a:srgbClr val="2B2C30"/>
              </a:buClr>
              <a:buSzPts val="3600"/>
              <a:buFont typeface="Playfair Display"/>
              <a:buChar char="•"/>
              <a:tabLst/>
              <a:defRPr/>
            </a:pPr>
            <a:r>
              <a:rPr kumimoji="0" lang="en-US" sz="36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Holding company</a:t>
            </a:r>
            <a:r>
              <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 owns controlling shares in other companies but doesn’t produce goods or services itself.</a:t>
            </a:r>
          </a:p>
        </p:txBody>
      </p:sp>
      <p:sp>
        <p:nvSpPr>
          <p:cNvPr id="11" name="Google Shape;207;g3363c9e74aa_0_39">
            <a:extLst>
              <a:ext uri="{FF2B5EF4-FFF2-40B4-BE49-F238E27FC236}">
                <a16:creationId xmlns:a16="http://schemas.microsoft.com/office/drawing/2014/main" id="{9041CFAD-2475-F1F9-CBAD-A2AE0939984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233383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11">
          <a:extLst>
            <a:ext uri="{FF2B5EF4-FFF2-40B4-BE49-F238E27FC236}">
              <a16:creationId xmlns:a16="http://schemas.microsoft.com/office/drawing/2014/main" id="{A9DA4D34-6543-2EDE-A127-6337EA6DF96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B49FA9A-CEA3-6E2A-7D0E-AFA140A4520A}"/>
              </a:ext>
            </a:extLst>
          </p:cNvPr>
          <p:cNvSpPr>
            <a:spLocks noGrp="1"/>
          </p:cNvSpPr>
          <p:nvPr>
            <p:ph type="title"/>
          </p:nvPr>
        </p:nvSpPr>
        <p:spPr>
          <a:xfrm>
            <a:off x="388090" y="656271"/>
            <a:ext cx="10116879"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Reducing and Reversing Diversification</a:t>
            </a:r>
            <a:endParaRPr lang="en-IN" dirty="0"/>
          </a:p>
        </p:txBody>
      </p:sp>
      <p:cxnSp>
        <p:nvCxnSpPr>
          <p:cNvPr id="10" name="Google Shape;214;g35bf146d044_0_0">
            <a:extLst>
              <a:ext uri="{FF2B5EF4-FFF2-40B4-BE49-F238E27FC236}">
                <a16:creationId xmlns:a16="http://schemas.microsoft.com/office/drawing/2014/main" id="{F3FC0DD0-6415-5D35-440D-862281BA5CA1}"/>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Text Placeholder 2">
            <a:extLst>
              <a:ext uri="{FF2B5EF4-FFF2-40B4-BE49-F238E27FC236}">
                <a16:creationId xmlns:a16="http://schemas.microsoft.com/office/drawing/2014/main" id="{B7703832-C775-1B12-BC40-CC56ABCF13E1}"/>
              </a:ext>
            </a:extLst>
          </p:cNvPr>
          <p:cNvSpPr>
            <a:spLocks noGrp="1"/>
          </p:cNvSpPr>
          <p:nvPr>
            <p:ph type="body" sz="quarter" idx="13"/>
          </p:nvPr>
        </p:nvSpPr>
        <p:spPr>
          <a:xfrm>
            <a:off x="925033" y="2124140"/>
            <a:ext cx="16410355" cy="6918878"/>
          </a:xfrm>
        </p:spPr>
        <p:txBody>
          <a:bodyPr/>
          <a:lstStyle/>
          <a:p>
            <a:pPr marL="685800" marR="0" lvl="0" indent="-609600" algn="l" defTabSz="914400" rtl="0" eaLnBrk="1" fontAlgn="auto" latinLnBrk="0" hangingPunct="1">
              <a:lnSpc>
                <a:spcPct val="163854"/>
              </a:lnSpc>
              <a:spcBef>
                <a:spcPts val="0"/>
              </a:spcBef>
              <a:spcAft>
                <a:spcPts val="0"/>
              </a:spcAft>
              <a:buClr>
                <a:srgbClr val="2B2C30"/>
              </a:buClr>
              <a:buSzPts val="3600"/>
              <a:buFont typeface="Playfair Display"/>
              <a:buChar char="•"/>
              <a:tabLst/>
              <a:defRPr/>
            </a:pP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Retrenchment</a:t>
            </a: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 reducing a company’s size or offerings to stay profitable, often involving layoffs.</a:t>
            </a:r>
          </a:p>
          <a:p>
            <a:pPr marL="685800" marR="0" lvl="0" indent="-609600" algn="l" defTabSz="914400" rtl="0" eaLnBrk="1" fontAlgn="auto" latinLnBrk="0" hangingPunct="1">
              <a:lnSpc>
                <a:spcPct val="163854"/>
              </a:lnSpc>
              <a:spcBef>
                <a:spcPts val="0"/>
              </a:spcBef>
              <a:spcAft>
                <a:spcPts val="0"/>
              </a:spcAft>
              <a:buClr>
                <a:srgbClr val="2B2C30"/>
              </a:buClr>
              <a:buSzPts val="3600"/>
              <a:buFont typeface="Playfair Display"/>
              <a:buChar char="•"/>
              <a:tabLst/>
              <a:defRPr/>
            </a:pP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Divestment</a:t>
            </a: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 selling an unprofitable business or product line.</a:t>
            </a:r>
          </a:p>
          <a:p>
            <a:pPr marL="685800" marR="0" lvl="0" indent="-609600" algn="l" defTabSz="914400" rtl="0" eaLnBrk="1" fontAlgn="auto" latinLnBrk="0" hangingPunct="1">
              <a:lnSpc>
                <a:spcPct val="163854"/>
              </a:lnSpc>
              <a:spcBef>
                <a:spcPts val="0"/>
              </a:spcBef>
              <a:spcAft>
                <a:spcPts val="0"/>
              </a:spcAft>
              <a:buClr>
                <a:srgbClr val="2B2C30"/>
              </a:buClr>
              <a:buSzPts val="3600"/>
              <a:buFont typeface="Playfair Display"/>
              <a:buChar char="•"/>
              <a:tabLst/>
              <a:defRPr/>
            </a:pP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Spinoff </a:t>
            </a: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selling part of a company, such as a division of strategic business unit.</a:t>
            </a:r>
          </a:p>
        </p:txBody>
      </p:sp>
      <p:sp>
        <p:nvSpPr>
          <p:cNvPr id="11" name="Google Shape;215;g35bf146d044_0_0">
            <a:extLst>
              <a:ext uri="{FF2B5EF4-FFF2-40B4-BE49-F238E27FC236}">
                <a16:creationId xmlns:a16="http://schemas.microsoft.com/office/drawing/2014/main" id="{72FFDA04-EE41-694D-11CB-B7E826C2102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5328523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28">
          <a:extLst>
            <a:ext uri="{FF2B5EF4-FFF2-40B4-BE49-F238E27FC236}">
              <a16:creationId xmlns:a16="http://schemas.microsoft.com/office/drawing/2014/main" id="{4F2FE256-90A3-EFF5-C798-824538F62D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02D279-1E64-530D-6826-792574D2BC47}"/>
              </a:ext>
            </a:extLst>
          </p:cNvPr>
          <p:cNvSpPr>
            <a:spLocks noGrp="1"/>
          </p:cNvSpPr>
          <p:nvPr>
            <p:ph type="title"/>
          </p:nvPr>
        </p:nvSpPr>
        <p:spPr>
          <a:xfrm>
            <a:off x="408436" y="695709"/>
            <a:ext cx="14066874" cy="125645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Corporate-Level Strategy: Check Your Knowledge So Far</a:t>
            </a:r>
            <a:endParaRPr lang="en-IN" dirty="0"/>
          </a:p>
        </p:txBody>
      </p:sp>
      <p:cxnSp>
        <p:nvCxnSpPr>
          <p:cNvPr id="9" name="Google Shape;130;g35bf146d044_0_76">
            <a:extLst>
              <a:ext uri="{FF2B5EF4-FFF2-40B4-BE49-F238E27FC236}">
                <a16:creationId xmlns:a16="http://schemas.microsoft.com/office/drawing/2014/main" id="{51F840E3-FE29-2E57-7282-CB6DD64A4FFC}"/>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Text Placeholder 2">
            <a:extLst>
              <a:ext uri="{FF2B5EF4-FFF2-40B4-BE49-F238E27FC236}">
                <a16:creationId xmlns:a16="http://schemas.microsoft.com/office/drawing/2014/main" id="{FF600CC1-3F51-50AC-7F41-AA9252018B64}"/>
              </a:ext>
            </a:extLst>
          </p:cNvPr>
          <p:cNvSpPr>
            <a:spLocks noGrp="1"/>
          </p:cNvSpPr>
          <p:nvPr>
            <p:ph type="body" sz="quarter" idx="13"/>
          </p:nvPr>
        </p:nvSpPr>
        <p:spPr>
          <a:xfrm>
            <a:off x="946295" y="2076263"/>
            <a:ext cx="17299172" cy="1256450"/>
          </a:xfrm>
        </p:spPr>
        <p:txBody>
          <a:bodyPr/>
          <a:lstStyle/>
          <a:p>
            <a:pPr marL="0" marR="0" lvl="0" indent="0" algn="l" defTabSz="914400" rtl="0" eaLnBrk="1" fontAlgn="auto" latinLnBrk="0" hangingPunct="1">
              <a:lnSpc>
                <a:spcPct val="187031"/>
              </a:lnSpc>
              <a:spcBef>
                <a:spcPts val="0"/>
              </a:spcBef>
              <a:spcAft>
                <a:spcPts val="0"/>
              </a:spcAft>
              <a:buClr>
                <a:srgbClr val="000000"/>
              </a:buClr>
              <a:buSzTx/>
              <a:buFont typeface="Arial"/>
              <a:buNone/>
              <a:tabLst/>
              <a:defRPr/>
            </a:pPr>
            <a:r>
              <a:rPr kumimoji="0" lang="en-US" sz="255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Defines the overall direction of a firm by determining which industries, markets, or regions it will compete in.</a:t>
            </a:r>
          </a:p>
        </p:txBody>
      </p:sp>
      <p:sp>
        <p:nvSpPr>
          <p:cNvPr id="4" name="Text Placeholder 3">
            <a:extLst>
              <a:ext uri="{FF2B5EF4-FFF2-40B4-BE49-F238E27FC236}">
                <a16:creationId xmlns:a16="http://schemas.microsoft.com/office/drawing/2014/main" id="{304573C3-64C3-B011-79B1-173A33669C78}"/>
              </a:ext>
            </a:extLst>
          </p:cNvPr>
          <p:cNvSpPr>
            <a:spLocks noGrp="1"/>
          </p:cNvSpPr>
          <p:nvPr>
            <p:ph type="body" sz="quarter" idx="14"/>
          </p:nvPr>
        </p:nvSpPr>
        <p:spPr>
          <a:xfrm>
            <a:off x="1020723" y="2866618"/>
            <a:ext cx="14885581" cy="4384784"/>
          </a:xfrm>
        </p:spPr>
        <p:txBody>
          <a:bodyPr/>
          <a:lstStyle/>
          <a:p>
            <a:pPr marL="0" marR="0" lvl="0" indent="0" algn="l" defTabSz="914400" rtl="0" eaLnBrk="1" fontAlgn="auto" latinLnBrk="0" hangingPunct="1">
              <a:lnSpc>
                <a:spcPct val="167000"/>
              </a:lnSpc>
              <a:spcBef>
                <a:spcPts val="0"/>
              </a:spcBef>
              <a:spcAft>
                <a:spcPts val="0"/>
              </a:spcAft>
              <a:buClr>
                <a:srgbClr val="000000"/>
              </a:buClr>
              <a:buSzTx/>
              <a:buFont typeface="Arial"/>
              <a:buNone/>
              <a:tabLst/>
              <a:defRPr/>
            </a:pPr>
            <a:r>
              <a:rPr kumimoji="0" lang="en-US" sz="2700" b="1"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Key Characteristics:</a:t>
            </a:r>
          </a:p>
          <a:p>
            <a:pPr marL="0" marR="0" lvl="0" indent="0" algn="l" defTabSz="914400" rtl="0" eaLnBrk="1" fontAlgn="auto" latinLnBrk="0" hangingPunct="1">
              <a:lnSpc>
                <a:spcPct val="167000"/>
              </a:lnSpc>
              <a:spcBef>
                <a:spcPts val="0"/>
              </a:spcBef>
              <a:spcAft>
                <a:spcPts val="0"/>
              </a:spcAft>
              <a:buClr>
                <a:srgbClr val="000000"/>
              </a:buClr>
              <a:buSzTx/>
              <a:buFont typeface="Arial"/>
              <a:buNone/>
              <a:tabLst/>
              <a:defRPr/>
            </a:pPr>
            <a:r>
              <a:rPr kumimoji="0" lang="en-US" sz="27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Developed by top executives and board of directors</a:t>
            </a:r>
          </a:p>
          <a:p>
            <a:pPr marL="0" marR="0" lvl="0" indent="0" algn="l" defTabSz="914400" rtl="0" eaLnBrk="1" fontAlgn="auto" latinLnBrk="0" hangingPunct="1">
              <a:lnSpc>
                <a:spcPct val="167000"/>
              </a:lnSpc>
              <a:spcBef>
                <a:spcPts val="0"/>
              </a:spcBef>
              <a:spcAft>
                <a:spcPts val="0"/>
              </a:spcAft>
              <a:buClr>
                <a:srgbClr val="000000"/>
              </a:buClr>
              <a:buSzTx/>
              <a:buFont typeface="Arial"/>
              <a:buNone/>
              <a:tabLst/>
              <a:defRPr/>
            </a:pPr>
            <a:r>
              <a:rPr kumimoji="0" lang="en-US" sz="27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Answers the question: “Where should we compete?”</a:t>
            </a:r>
          </a:p>
          <a:p>
            <a:pPr marL="0" marR="0" lvl="0" indent="0" algn="l" defTabSz="914400" rtl="0" eaLnBrk="1" fontAlgn="auto" latinLnBrk="0" hangingPunct="1">
              <a:lnSpc>
                <a:spcPct val="167000"/>
              </a:lnSpc>
              <a:spcBef>
                <a:spcPts val="0"/>
              </a:spcBef>
              <a:spcAft>
                <a:spcPts val="0"/>
              </a:spcAft>
              <a:buClr>
                <a:srgbClr val="000000"/>
              </a:buClr>
              <a:buSzTx/>
              <a:buFont typeface="Arial"/>
              <a:buNone/>
              <a:tabLst/>
              <a:defRPr/>
            </a:pPr>
            <a:r>
              <a:rPr kumimoji="0" lang="en-US" sz="27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Focuses on the scope of the firm’s activities (products, markets, geographies)</a:t>
            </a:r>
          </a:p>
          <a:p>
            <a:pPr marL="0" marR="0" lvl="0" indent="0" algn="l" defTabSz="914400" rtl="0" eaLnBrk="1" fontAlgn="auto" latinLnBrk="0" hangingPunct="1">
              <a:lnSpc>
                <a:spcPct val="167000"/>
              </a:lnSpc>
              <a:spcBef>
                <a:spcPts val="0"/>
              </a:spcBef>
              <a:spcAft>
                <a:spcPts val="0"/>
              </a:spcAft>
              <a:buClr>
                <a:srgbClr val="000000"/>
              </a:buClr>
              <a:buSzTx/>
              <a:buFont typeface="Arial"/>
              <a:buNone/>
              <a:tabLst/>
              <a:defRPr/>
            </a:pPr>
            <a:r>
              <a:rPr kumimoji="0" lang="en-US" sz="27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Involves decisions like diversification, M&amp;A, and vertical integration</a:t>
            </a:r>
          </a:p>
        </p:txBody>
      </p:sp>
      <p:sp>
        <p:nvSpPr>
          <p:cNvPr id="5" name="Text Placeholder 4">
            <a:extLst>
              <a:ext uri="{FF2B5EF4-FFF2-40B4-BE49-F238E27FC236}">
                <a16:creationId xmlns:a16="http://schemas.microsoft.com/office/drawing/2014/main" id="{964B6C0B-B13E-ED52-0B30-351ADAD68DF1}"/>
              </a:ext>
            </a:extLst>
          </p:cNvPr>
          <p:cNvSpPr>
            <a:spLocks noGrp="1"/>
          </p:cNvSpPr>
          <p:nvPr>
            <p:ph type="body" sz="quarter" idx="15"/>
          </p:nvPr>
        </p:nvSpPr>
        <p:spPr>
          <a:xfrm>
            <a:off x="999458" y="6381731"/>
            <a:ext cx="8372475" cy="3192462"/>
          </a:xfrm>
        </p:spPr>
        <p:txBody>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Why It Matters:</a:t>
            </a: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Aligns business units with long-term vision</a:t>
            </a: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Helps allocate resources strategically</a:t>
            </a: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Shapes how the company responds to VUCA environments</a:t>
            </a:r>
          </a:p>
        </p:txBody>
      </p:sp>
      <p:sp>
        <p:nvSpPr>
          <p:cNvPr id="6" name="Text Placeholder 5">
            <a:extLst>
              <a:ext uri="{FF2B5EF4-FFF2-40B4-BE49-F238E27FC236}">
                <a16:creationId xmlns:a16="http://schemas.microsoft.com/office/drawing/2014/main" id="{4A15AC0E-D7DB-6ABB-F2D0-FB37EDF96DB2}"/>
              </a:ext>
            </a:extLst>
          </p:cNvPr>
          <p:cNvSpPr>
            <a:spLocks noGrp="1"/>
          </p:cNvSpPr>
          <p:nvPr>
            <p:ph type="body" sz="quarter" idx="16"/>
          </p:nvPr>
        </p:nvSpPr>
        <p:spPr>
          <a:xfrm>
            <a:off x="10872453" y="6381731"/>
            <a:ext cx="7351749" cy="3192462"/>
          </a:xfrm>
        </p:spPr>
        <p:txBody>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Example:</a:t>
            </a: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Disney uses corporate strategy to diversify across film, TV, theme parks, and streaming—creating synergy across its entertainment brands.</a:t>
            </a:r>
          </a:p>
        </p:txBody>
      </p:sp>
      <p:sp>
        <p:nvSpPr>
          <p:cNvPr id="11" name="Google Shape;132;g35bf146d044_0_76">
            <a:extLst>
              <a:ext uri="{FF2B5EF4-FFF2-40B4-BE49-F238E27FC236}">
                <a16:creationId xmlns:a16="http://schemas.microsoft.com/office/drawing/2014/main" id="{80B5E2C4-10FF-85D0-3D87-814C9FF813C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963109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20">
          <a:extLst>
            <a:ext uri="{FF2B5EF4-FFF2-40B4-BE49-F238E27FC236}">
              <a16:creationId xmlns:a16="http://schemas.microsoft.com/office/drawing/2014/main" id="{99633705-928C-E1EB-AA94-59740CA6FA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D0247ED-F6A8-5DC3-8354-5B62DD35422F}"/>
              </a:ext>
            </a:extLst>
          </p:cNvPr>
          <p:cNvSpPr>
            <a:spLocks noGrp="1"/>
          </p:cNvSpPr>
          <p:nvPr>
            <p:ph type="title"/>
          </p:nvPr>
        </p:nvSpPr>
        <p:spPr>
          <a:xfrm>
            <a:off x="610353" y="750319"/>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cs typeface="Arial"/>
                <a:sym typeface="Public Sans"/>
              </a:rPr>
              <a:t>Corporate-Level Strategy,</a:t>
            </a:r>
            <a:r>
              <a:rPr kumimoji="0" lang="en-US" sz="3710" b="1" i="0" u="none" strike="noStrike" kern="0" cap="none" spc="0" normalizeH="0" baseline="0" noProof="0" dirty="0">
                <a:ln>
                  <a:noFill/>
                </a:ln>
                <a:solidFill>
                  <a:srgbClr val="54152A"/>
                </a:solidFill>
                <a:effectLst/>
                <a:uLnTx/>
                <a:uFillTx/>
                <a:latin typeface="Public Sans"/>
                <a:ea typeface="Calibri"/>
                <a:cs typeface="Arial"/>
                <a:sym typeface="Public Sans"/>
              </a:rPr>
              <a:t> </a:t>
            </a: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7 of 7</a:t>
            </a:r>
            <a:endParaRPr lang="en-IN" sz="3710" b="1" dirty="0"/>
          </a:p>
        </p:txBody>
      </p:sp>
      <p:cxnSp>
        <p:nvCxnSpPr>
          <p:cNvPr id="10" name="Google Shape;123;p4">
            <a:extLst>
              <a:ext uri="{FF2B5EF4-FFF2-40B4-BE49-F238E27FC236}">
                <a16:creationId xmlns:a16="http://schemas.microsoft.com/office/drawing/2014/main" id="{854B61E3-FF1C-F589-DADF-653A47A33394}"/>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Text Placeholder 2">
            <a:extLst>
              <a:ext uri="{FF2B5EF4-FFF2-40B4-BE49-F238E27FC236}">
                <a16:creationId xmlns:a16="http://schemas.microsoft.com/office/drawing/2014/main" id="{FEE9E072-54D1-55E4-C776-4781EE543840}"/>
              </a:ext>
            </a:extLst>
          </p:cNvPr>
          <p:cNvSpPr>
            <a:spLocks noGrp="1"/>
          </p:cNvSpPr>
          <p:nvPr>
            <p:ph type="body" sz="quarter" idx="13"/>
          </p:nvPr>
        </p:nvSpPr>
        <p:spPr>
          <a:xfrm>
            <a:off x="925029" y="1757288"/>
            <a:ext cx="16325317" cy="8152257"/>
          </a:xfrm>
        </p:spPr>
        <p:txBody>
          <a:bodyPr>
            <a:normAutofit/>
          </a:bodyPr>
          <a:lstStyle/>
          <a:p>
            <a:pPr marL="107950" marR="0" lvl="4" indent="0" algn="l" defTabSz="914400" rtl="0" eaLnBrk="1" fontAlgn="auto" latinLnBrk="0" hangingPunct="1">
              <a:lnSpc>
                <a:spcPct val="178750"/>
              </a:lnSpc>
              <a:spcBef>
                <a:spcPts val="0"/>
              </a:spcBef>
              <a:spcAft>
                <a:spcPts val="0"/>
              </a:spcAft>
              <a:buClr>
                <a:srgbClr val="2B2C30"/>
              </a:buClr>
              <a:buSzPts val="2700"/>
              <a:buFont typeface="Arial"/>
              <a:buNone/>
              <a:tabLst/>
              <a:defRPr/>
            </a:pPr>
            <a:r>
              <a:rPr kumimoji="0" lang="en-US" sz="5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Q 2. In what stage of the industry value chain(s) should the company participate? </a:t>
            </a:r>
          </a:p>
          <a:p>
            <a:pPr marL="1500187" marR="0" lvl="4" indent="-571500" algn="l" defTabSz="914400" rtl="0" eaLnBrk="1" fontAlgn="auto" latinLnBrk="0" hangingPunct="1">
              <a:lnSpc>
                <a:spcPct val="178750"/>
              </a:lnSpc>
              <a:spcBef>
                <a:spcPts val="0"/>
              </a:spcBef>
              <a:spcAft>
                <a:spcPts val="0"/>
              </a:spcAft>
              <a:buClr>
                <a:srgbClr val="2B2C30"/>
              </a:buClr>
              <a:buSzPts val="2700"/>
              <a:buFont typeface="Arial" panose="020B0604020202020204" pitchFamily="34" charset="0"/>
              <a:buChar char="•"/>
              <a:tabLst/>
              <a:defRPr/>
            </a:pPr>
            <a:r>
              <a:rPr kumimoji="0" lang="en-US" sz="5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This is a question of vertical integration.</a:t>
            </a:r>
          </a:p>
          <a:p>
            <a:pPr marL="928687" marR="0" lvl="4" indent="0" algn="l" defTabSz="914400" rtl="0" eaLnBrk="1" fontAlgn="auto" latinLnBrk="0" hangingPunct="1">
              <a:lnSpc>
                <a:spcPct val="178750"/>
              </a:lnSpc>
              <a:spcBef>
                <a:spcPts val="0"/>
              </a:spcBef>
              <a:spcAft>
                <a:spcPts val="0"/>
              </a:spcAft>
              <a:buClr>
                <a:srgbClr val="2B2C30"/>
              </a:buClr>
              <a:buSzPts val="2700"/>
              <a:buFont typeface="Arial"/>
              <a:buNone/>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To consider at what stage of the industry value chain(s) a company should participate requires an understanding of industry value chains and how analyzing them relates to corporate strategy.</a:t>
            </a:r>
          </a:p>
          <a:p>
            <a:pPr marL="928687" marR="0" lvl="4" indent="0" algn="l" defTabSz="914400" rtl="0" eaLnBrk="1" fontAlgn="auto" latinLnBrk="0" hangingPunct="1">
              <a:lnSpc>
                <a:spcPct val="178750"/>
              </a:lnSpc>
              <a:spcBef>
                <a:spcPts val="0"/>
              </a:spcBef>
              <a:spcAft>
                <a:spcPts val="0"/>
              </a:spcAft>
              <a:buClr>
                <a:srgbClr val="2B2C30"/>
              </a:buClr>
              <a:buSzPts val="2700"/>
              <a:buFont typeface="Arial"/>
              <a:buNone/>
              <a:tabLst/>
              <a:defRPr/>
            </a:pPr>
            <a:r>
              <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 supply chain and an industry value chain are related ideas.</a:t>
            </a:r>
          </a:p>
        </p:txBody>
      </p:sp>
      <p:sp>
        <p:nvSpPr>
          <p:cNvPr id="11" name="Google Shape;124;p4">
            <a:extLst>
              <a:ext uri="{FF2B5EF4-FFF2-40B4-BE49-F238E27FC236}">
                <a16:creationId xmlns:a16="http://schemas.microsoft.com/office/drawing/2014/main" id="{A4BF84C6-1BF3-6A39-1A43-CFD3CE2A311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2124858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277">
          <a:extLst>
            <a:ext uri="{FF2B5EF4-FFF2-40B4-BE49-F238E27FC236}">
              <a16:creationId xmlns:a16="http://schemas.microsoft.com/office/drawing/2014/main" id="{82166F4F-A8A5-2E01-05AB-59B75C22920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BF863E9-5B7A-EDA3-7390-418E23DED100}"/>
              </a:ext>
            </a:extLst>
          </p:cNvPr>
          <p:cNvSpPr>
            <a:spLocks noGrp="1"/>
          </p:cNvSpPr>
          <p:nvPr>
            <p:ph type="title"/>
          </p:nvPr>
        </p:nvSpPr>
        <p:spPr>
          <a:xfrm>
            <a:off x="-1584247" y="657408"/>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Supply Chain</a:t>
            </a:r>
            <a:endParaRPr lang="en-IN" dirty="0"/>
          </a:p>
        </p:txBody>
      </p:sp>
      <p:cxnSp>
        <p:nvCxnSpPr>
          <p:cNvPr id="10" name="Google Shape;280;g35bf146d044_0_21">
            <a:extLst>
              <a:ext uri="{FF2B5EF4-FFF2-40B4-BE49-F238E27FC236}">
                <a16:creationId xmlns:a16="http://schemas.microsoft.com/office/drawing/2014/main" id="{97E17648-2548-B65A-EFAA-4CF414283649}"/>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Text Placeholder 2">
            <a:extLst>
              <a:ext uri="{FF2B5EF4-FFF2-40B4-BE49-F238E27FC236}">
                <a16:creationId xmlns:a16="http://schemas.microsoft.com/office/drawing/2014/main" id="{23A25FD4-74F6-5A9E-016E-5A9AD42EEA7A}"/>
              </a:ext>
            </a:extLst>
          </p:cNvPr>
          <p:cNvSpPr>
            <a:spLocks noGrp="1"/>
          </p:cNvSpPr>
          <p:nvPr>
            <p:ph type="body" sz="quarter" idx="13"/>
          </p:nvPr>
        </p:nvSpPr>
        <p:spPr>
          <a:xfrm>
            <a:off x="925193" y="2103896"/>
            <a:ext cx="15640493" cy="5430321"/>
          </a:xfrm>
        </p:spPr>
        <p:txBody>
          <a:bodyPr/>
          <a:lstStyle/>
          <a:p>
            <a:pPr marL="457200" marR="0" lvl="0" indent="-450850" algn="l" defTabSz="914400" rtl="0" eaLnBrk="1" fontAlgn="auto" latinLnBrk="0" hangingPunct="1">
              <a:lnSpc>
                <a:spcPct val="163854"/>
              </a:lnSpc>
              <a:spcBef>
                <a:spcPts val="0"/>
              </a:spcBef>
              <a:spcAft>
                <a:spcPts val="0"/>
              </a:spcAft>
              <a:buClr>
                <a:srgbClr val="2B2C30"/>
              </a:buClr>
              <a:buSzPts val="3500"/>
              <a:buFont typeface="Playfair Display"/>
              <a:buChar char="•"/>
              <a:tabLst/>
              <a:defRPr/>
            </a:pPr>
            <a:r>
              <a:rPr kumimoji="0" lang="en-US" sz="5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Supply Chain </a:t>
            </a:r>
            <a:r>
              <a:rPr kumimoji="0" lang="en-US" sz="5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the steps of product production from multiple entities, from raw materials to the final delivered product.</a:t>
            </a:r>
          </a:p>
        </p:txBody>
      </p:sp>
      <p:sp>
        <p:nvSpPr>
          <p:cNvPr id="11" name="Google Shape;281;g35bf146d044_0_21">
            <a:extLst>
              <a:ext uri="{FF2B5EF4-FFF2-40B4-BE49-F238E27FC236}">
                <a16:creationId xmlns:a16="http://schemas.microsoft.com/office/drawing/2014/main" id="{B9B784D0-A23C-A92B-1668-A73A08F1FC9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4135247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277">
          <a:extLst>
            <a:ext uri="{FF2B5EF4-FFF2-40B4-BE49-F238E27FC236}">
              <a16:creationId xmlns:a16="http://schemas.microsoft.com/office/drawing/2014/main" id="{220C0DBC-27E4-2FED-7A37-92A234BE52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7901C91-1CB2-385E-1B5B-1E8B20AE490E}"/>
              </a:ext>
            </a:extLst>
          </p:cNvPr>
          <p:cNvSpPr>
            <a:spLocks noGrp="1"/>
          </p:cNvSpPr>
          <p:nvPr>
            <p:ph type="title"/>
          </p:nvPr>
        </p:nvSpPr>
        <p:spPr>
          <a:xfrm>
            <a:off x="-742950" y="843433"/>
            <a:ext cx="8229600" cy="782637"/>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Industry Value Chain</a:t>
            </a:r>
            <a:endParaRPr lang="en-IN" sz="3710" dirty="0"/>
          </a:p>
        </p:txBody>
      </p:sp>
      <p:cxnSp>
        <p:nvCxnSpPr>
          <p:cNvPr id="11" name="Google Shape;280;g35bf146d044_0_21">
            <a:extLst>
              <a:ext uri="{FF2B5EF4-FFF2-40B4-BE49-F238E27FC236}">
                <a16:creationId xmlns:a16="http://schemas.microsoft.com/office/drawing/2014/main" id="{6C238645-A36F-B068-28F1-2D00325A6EA2}"/>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E57D0933-50A2-C7EC-47FD-F8F778D1C1EC}"/>
              </a:ext>
            </a:extLst>
          </p:cNvPr>
          <p:cNvSpPr>
            <a:spLocks noGrp="1"/>
          </p:cNvSpPr>
          <p:nvPr>
            <p:ph type="body" sz="quarter" idx="13"/>
          </p:nvPr>
        </p:nvSpPr>
        <p:spPr>
          <a:xfrm>
            <a:off x="902107" y="2097571"/>
            <a:ext cx="17385894" cy="5522127"/>
          </a:xfrm>
        </p:spPr>
        <p:txBody>
          <a:bodyPr>
            <a:normAutofit/>
          </a:bodyPr>
          <a:lstStyle/>
          <a:p>
            <a:pPr marL="457200" marR="0" lvl="0" indent="-450850" algn="l" defTabSz="914400" rtl="0" eaLnBrk="1" fontAlgn="auto" latinLnBrk="0" hangingPunct="1">
              <a:lnSpc>
                <a:spcPct val="163854"/>
              </a:lnSpc>
              <a:spcBef>
                <a:spcPts val="0"/>
              </a:spcBef>
              <a:spcAft>
                <a:spcPts val="0"/>
              </a:spcAft>
              <a:buClr>
                <a:srgbClr val="2B2C30"/>
              </a:buClr>
              <a:buSzPts val="3500"/>
              <a:buFont typeface="Playfair Display"/>
              <a:buChar char="•"/>
              <a:tabLst/>
              <a:defRPr/>
            </a:pPr>
            <a:r>
              <a:rPr kumimoji="0" lang="en-US" sz="5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Industry Value Chain</a:t>
            </a:r>
            <a:r>
              <a:rPr kumimoji="0" lang="en-US" sz="5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 considers the ways a firm </a:t>
            </a:r>
            <a:r>
              <a:rPr kumimoji="0" lang="en-US" sz="5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adds value</a:t>
            </a:r>
            <a:r>
              <a:rPr kumimoji="0" lang="en-US" sz="5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to </a:t>
            </a:r>
            <a:r>
              <a:rPr kumimoji="0" lang="en-US" sz="5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each step or node in the production process</a:t>
            </a:r>
            <a:r>
              <a:rPr kumimoji="0" lang="en-US" sz="5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t>
            </a:r>
          </a:p>
          <a:p>
            <a:endParaRPr lang="en-IN" sz="5400" dirty="0"/>
          </a:p>
        </p:txBody>
      </p:sp>
      <p:sp>
        <p:nvSpPr>
          <p:cNvPr id="12" name="Google Shape;281;g35bf146d044_0_21">
            <a:extLst>
              <a:ext uri="{FF2B5EF4-FFF2-40B4-BE49-F238E27FC236}">
                <a16:creationId xmlns:a16="http://schemas.microsoft.com/office/drawing/2014/main" id="{59B43829-6AB8-0B01-CC06-068502680B9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88135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2">
          <a:extLst>
            <a:ext uri="{FF2B5EF4-FFF2-40B4-BE49-F238E27FC236}">
              <a16:creationId xmlns:a16="http://schemas.microsoft.com/office/drawing/2014/main" id="{A370671E-F17A-C245-2458-4AC0C4B0958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B3D77E6-C5FD-788C-C69B-5186D9934F35}"/>
              </a:ext>
            </a:extLst>
          </p:cNvPr>
          <p:cNvSpPr>
            <a:spLocks noGrp="1"/>
          </p:cNvSpPr>
          <p:nvPr>
            <p:ph type="title"/>
          </p:nvPr>
        </p:nvSpPr>
        <p:spPr>
          <a:xfrm>
            <a:off x="-329609" y="750319"/>
            <a:ext cx="13407656"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Corporate-Level Strategy in the AFI Framework</a:t>
            </a:r>
            <a:endParaRPr lang="en-IN" dirty="0"/>
          </a:p>
        </p:txBody>
      </p:sp>
      <p:cxnSp>
        <p:nvCxnSpPr>
          <p:cNvPr id="11" name="Google Shape;114;g336a626ea0b_0_8">
            <a:extLst>
              <a:ext uri="{FF2B5EF4-FFF2-40B4-BE49-F238E27FC236}">
                <a16:creationId xmlns:a16="http://schemas.microsoft.com/office/drawing/2014/main" id="{E121DE7B-B1F5-A523-4007-4DDF5EC1F282}"/>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14" name="Picture 13" descr="Circular diagram illustrating strategic analysis, strategy formulation, and strategy implementation&#10;Circular flow chart illustrating different aspects of strategic management. The center of the circle is labeled strategic management and strategic leadership. Moving clockwise, the first category is strategic analysis (i.e., Where are we?) and includes 4 blue boxes: analyze organizational performance, analyze external environment, analyze internal environment, and determine strategic issue and alternatives. Second category is strategy formulation (i.e., Where are we going?) and includes three light green boxes representing three levels of strategy and four dark green boxes representing strategies that are embedded into business level strategy. Light green: formulate corporate strategy (where to play), formulate business level strategy (how to win/right to win), and formulate functional strategy. Dark green: formulate innovation strategy, formulate sustainability and ethics strategy, formulate technology strategy, and formulate international strategy. Third category is strategy implementation (i.e., How do we get there?) and includes one orange box: implement strategy.">
            <a:extLst>
              <a:ext uri="{FF2B5EF4-FFF2-40B4-BE49-F238E27FC236}">
                <a16:creationId xmlns:a16="http://schemas.microsoft.com/office/drawing/2014/main" id="{F4C8F301-A4E7-4C84-0D85-D24B3132D14A}"/>
              </a:ext>
            </a:extLst>
          </p:cNvPr>
          <p:cNvPicPr>
            <a:picLocks noChangeAspect="1"/>
          </p:cNvPicPr>
          <p:nvPr/>
        </p:nvPicPr>
        <p:blipFill>
          <a:blip r:embed="rId3"/>
          <a:stretch>
            <a:fillRect/>
          </a:stretch>
        </p:blipFill>
        <p:spPr>
          <a:xfrm>
            <a:off x="1050529" y="2122290"/>
            <a:ext cx="12733204" cy="7515095"/>
          </a:xfrm>
          <a:prstGeom prst="rect">
            <a:avLst/>
          </a:prstGeom>
        </p:spPr>
      </p:pic>
      <p:sp>
        <p:nvSpPr>
          <p:cNvPr id="13" name="Google Shape;116;g336a626ea0b_0_8">
            <a:extLst>
              <a:ext uri="{FF2B5EF4-FFF2-40B4-BE49-F238E27FC236}">
                <a16:creationId xmlns:a16="http://schemas.microsoft.com/office/drawing/2014/main" id="{2993A463-2A45-BA46-3A97-4AE01809145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 name="Content Placeholder 4">
            <a:extLst>
              <a:ext uri="{FF2B5EF4-FFF2-40B4-BE49-F238E27FC236}">
                <a16:creationId xmlns:a16="http://schemas.microsoft.com/office/drawing/2014/main" id="{D27637BC-7B1F-E7AC-82A3-FBE59CB2D8AF}"/>
              </a:ext>
            </a:extLst>
          </p:cNvPr>
          <p:cNvSpPr>
            <a:spLocks noGrp="1"/>
          </p:cNvSpPr>
          <p:nvPr>
            <p:ph sz="quarter" idx="10"/>
          </p:nvPr>
        </p:nvSpPr>
        <p:spPr>
          <a:xfrm>
            <a:off x="5861371" y="9760349"/>
            <a:ext cx="11727527" cy="825092"/>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1" u="none" strike="noStrike" kern="0" cap="none" spc="0" normalizeH="0" baseline="0" noProof="0" dirty="0">
                <a:ln>
                  <a:noFill/>
                </a:ln>
                <a:solidFill>
                  <a:srgbClr val="000000"/>
                </a:solidFill>
                <a:effectLst/>
                <a:uLnTx/>
                <a:uFillTx/>
                <a:latin typeface="Playfair Display" pitchFamily="2" charset="77"/>
                <a:cs typeface="Arial"/>
                <a:sym typeface="Arial"/>
              </a:rPr>
              <a:t>Figure 1.3: The analysis, formulation, implementation (AFI) framework</a:t>
            </a:r>
            <a:r>
              <a:rPr kumimoji="0" lang="en-US" sz="800" b="0" i="0" u="none" strike="noStrike" kern="0" cap="none" spc="0" normalizeH="0" baseline="0" noProof="0" dirty="0">
                <a:ln>
                  <a:noFill/>
                </a:ln>
                <a:solidFill>
                  <a:srgbClr val="000000"/>
                </a:solidFill>
                <a:effectLst/>
                <a:uLnTx/>
                <a:uFillTx/>
                <a:latin typeface="Playfair Display" pitchFamily="2" charset="77"/>
                <a:cs typeface="Arial"/>
                <a:sym typeface="Arial"/>
              </a:rPr>
              <a:t>  [Kindred Grey. 2025. CC BY-NC-SA.]</a:t>
            </a:r>
          </a:p>
          <a:p>
            <a:endParaRPr lang="en-IN" dirty="0"/>
          </a:p>
        </p:txBody>
      </p:sp>
    </p:spTree>
    <p:extLst>
      <p:ext uri="{BB962C8B-B14F-4D97-AF65-F5344CB8AC3E}">
        <p14:creationId xmlns:p14="http://schemas.microsoft.com/office/powerpoint/2010/main" val="306944687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277">
          <a:extLst>
            <a:ext uri="{FF2B5EF4-FFF2-40B4-BE49-F238E27FC236}">
              <a16:creationId xmlns:a16="http://schemas.microsoft.com/office/drawing/2014/main" id="{029A1DF6-A949-A619-A286-CD890CAFBF27}"/>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2E3DDECE-3566-2624-0D57-909E97180EBC}"/>
              </a:ext>
            </a:extLst>
          </p:cNvPr>
          <p:cNvSpPr>
            <a:spLocks noGrp="1"/>
          </p:cNvSpPr>
          <p:nvPr>
            <p:ph type="title"/>
          </p:nvPr>
        </p:nvSpPr>
        <p:spPr>
          <a:xfrm>
            <a:off x="-2158208" y="875322"/>
            <a:ext cx="15916275" cy="688508"/>
          </a:xfrm>
        </p:spPr>
        <p:txBody>
          <a:bodyPr>
            <a:no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Company vs Industry Value Chain Analysis</a:t>
            </a:r>
            <a:endParaRPr lang="en-IN" sz="3710" dirty="0"/>
          </a:p>
        </p:txBody>
      </p:sp>
      <p:cxnSp>
        <p:nvCxnSpPr>
          <p:cNvPr id="15" name="Google Shape;280;g35bf146d044_0_21">
            <a:extLst>
              <a:ext uri="{FF2B5EF4-FFF2-40B4-BE49-F238E27FC236}">
                <a16:creationId xmlns:a16="http://schemas.microsoft.com/office/drawing/2014/main" id="{B3530524-36B6-CF0F-FD3B-F46EBEC1C903}"/>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17" name="Google Shape;203;g3051dc35ff3_0_1" descr="Primary and support activities of a company&#10;Support activities: Firm Infrastructure (management, finance, legal, planning), Human Resource Management (professional development, employee relations, performance appraisals, recruiting, competitive wages, training programs), Technology Development (integrated supply chain system, real-time sales information), Procurement (real-time inventory, communication with suppliers, purchase supplies and materials). Primary activities: Inbound logistics (real-time inbound inventory data, location of distribution facilities, trucks, material handling, warehouse), Operations (standardized model, access to real-time sales and inventory system), Outbound Logistics (order processing, full delivery trucks), Marketing and Sales (pricing, communication, promotion, products based in community needs, low prices), Service (delivery, installation, repair, greeters, customer service focus). Support activities are stacked on top of Primary activities. Both sections have a Margin on the right in the shape of an arrow. This graphic is blue.">
            <a:extLst>
              <a:ext uri="{FF2B5EF4-FFF2-40B4-BE49-F238E27FC236}">
                <a16:creationId xmlns:a16="http://schemas.microsoft.com/office/drawing/2014/main" id="{51DF82E8-4855-167E-8144-2E6A308FC1C0}"/>
              </a:ext>
            </a:extLst>
          </p:cNvPr>
          <p:cNvPicPr preferRelativeResize="0"/>
          <p:nvPr/>
        </p:nvPicPr>
        <p:blipFill>
          <a:blip r:embed="rId3">
            <a:alphaModFix/>
          </a:blip>
          <a:stretch>
            <a:fillRect/>
          </a:stretch>
        </p:blipFill>
        <p:spPr>
          <a:xfrm>
            <a:off x="1649185" y="2045366"/>
            <a:ext cx="12262757" cy="7592019"/>
          </a:xfrm>
          <a:prstGeom prst="rect">
            <a:avLst/>
          </a:prstGeom>
          <a:noFill/>
          <a:ln>
            <a:noFill/>
          </a:ln>
        </p:spPr>
      </p:pic>
      <p:cxnSp>
        <p:nvCxnSpPr>
          <p:cNvPr id="18" name="Straight Connector 17">
            <a:extLst>
              <a:ext uri="{FF2B5EF4-FFF2-40B4-BE49-F238E27FC236}">
                <a16:creationId xmlns:a16="http://schemas.microsoft.com/office/drawing/2014/main" id="{F9E8F2B9-1D38-7D31-0301-D1CA6C34A027}"/>
              </a:ext>
              <a:ext uri="{C183D7F6-B498-43B3-948B-1728B52AA6E4}">
                <adec:decorative xmlns:adec="http://schemas.microsoft.com/office/drawing/2017/decorative" val="1"/>
              </a:ext>
            </a:extLst>
          </p:cNvPr>
          <p:cNvCxnSpPr>
            <a:cxnSpLocks/>
          </p:cNvCxnSpPr>
          <p:nvPr/>
        </p:nvCxnSpPr>
        <p:spPr>
          <a:xfrm>
            <a:off x="1022546" y="1799271"/>
            <a:ext cx="12889397" cy="8198955"/>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19" name="Straight Connector 18">
            <a:extLst>
              <a:ext uri="{FF2B5EF4-FFF2-40B4-BE49-F238E27FC236}">
                <a16:creationId xmlns:a16="http://schemas.microsoft.com/office/drawing/2014/main" id="{B8E31972-388E-F12E-28BD-8D6F0E54C6D2}"/>
              </a:ext>
              <a:ext uri="{C183D7F6-B498-43B3-948B-1728B52AA6E4}">
                <adec:decorative xmlns:adec="http://schemas.microsoft.com/office/drawing/2017/decorative" val="1"/>
              </a:ext>
            </a:extLst>
          </p:cNvPr>
          <p:cNvCxnSpPr>
            <a:cxnSpLocks/>
          </p:cNvCxnSpPr>
          <p:nvPr/>
        </p:nvCxnSpPr>
        <p:spPr>
          <a:xfrm flipH="1">
            <a:off x="1022546" y="2045366"/>
            <a:ext cx="12889397" cy="7755821"/>
          </a:xfrm>
          <a:prstGeom prst="line">
            <a:avLst/>
          </a:prstGeom>
          <a:ln>
            <a:solidFill>
              <a:srgbClr val="C00000"/>
            </a:solidFill>
          </a:ln>
        </p:spPr>
        <p:style>
          <a:lnRef idx="3">
            <a:schemeClr val="accent2"/>
          </a:lnRef>
          <a:fillRef idx="0">
            <a:schemeClr val="accent2"/>
          </a:fillRef>
          <a:effectRef idx="2">
            <a:schemeClr val="accent2"/>
          </a:effectRef>
          <a:fontRef idx="minor">
            <a:schemeClr val="tx1"/>
          </a:fontRef>
        </p:style>
      </p:cxnSp>
      <p:sp>
        <p:nvSpPr>
          <p:cNvPr id="7" name="Content Placeholder 6">
            <a:extLst>
              <a:ext uri="{FF2B5EF4-FFF2-40B4-BE49-F238E27FC236}">
                <a16:creationId xmlns:a16="http://schemas.microsoft.com/office/drawing/2014/main" id="{E9CD8218-7A8A-31AF-2227-9053634DEB76}"/>
              </a:ext>
            </a:extLst>
          </p:cNvPr>
          <p:cNvSpPr>
            <a:spLocks noGrp="1"/>
          </p:cNvSpPr>
          <p:nvPr>
            <p:ph type="body" sz="quarter" idx="14"/>
          </p:nvPr>
        </p:nvSpPr>
        <p:spPr>
          <a:xfrm>
            <a:off x="1639660" y="9647701"/>
            <a:ext cx="10685463" cy="409575"/>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1" u="none" strike="noStrike" kern="0" cap="none" spc="0" normalizeH="0" baseline="0" noProof="0" dirty="0">
                <a:ln>
                  <a:noFill/>
                </a:ln>
                <a:solidFill>
                  <a:srgbClr val="000000"/>
                </a:solidFill>
                <a:effectLst/>
                <a:uLnTx/>
                <a:uFillTx/>
                <a:latin typeface="Arial"/>
                <a:cs typeface="Arial"/>
                <a:sym typeface="Arial"/>
              </a:rPr>
              <a:t>Figure 5.9 Primary and support activities of a corporation – crossed out</a:t>
            </a:r>
            <a:r>
              <a:rPr kumimoji="0" lang="en-US" sz="1400" b="0" i="0" u="none" strike="noStrike" kern="0" cap="none" spc="0" normalizeH="0" baseline="0" noProof="0" dirty="0">
                <a:ln>
                  <a:noFill/>
                </a:ln>
                <a:solidFill>
                  <a:srgbClr val="000000"/>
                </a:solidFill>
                <a:effectLst/>
                <a:uLnTx/>
                <a:uFillTx/>
                <a:latin typeface="Arial"/>
                <a:cs typeface="Arial"/>
                <a:sym typeface="Arial"/>
              </a:rPr>
              <a:t>. </a:t>
            </a:r>
            <a:r>
              <a:rPr kumimoji="0" lang="en-US" sz="800" b="0" i="0" u="none" strike="noStrike" kern="0" cap="none" spc="0" normalizeH="0" baseline="0" noProof="0" dirty="0">
                <a:ln>
                  <a:noFill/>
                </a:ln>
                <a:solidFill>
                  <a:srgbClr val="000000"/>
                </a:solidFill>
                <a:effectLst/>
                <a:uLnTx/>
                <a:uFillTx/>
                <a:latin typeface="Arial"/>
                <a:cs typeface="Arial"/>
                <a:sym typeface="Arial"/>
              </a:rPr>
              <a:t>Kindred Grey. 2025. CC BY-NC-SA.</a:t>
            </a:r>
          </a:p>
        </p:txBody>
      </p:sp>
      <p:sp>
        <p:nvSpPr>
          <p:cNvPr id="6" name="Content Placeholder 5">
            <a:extLst>
              <a:ext uri="{FF2B5EF4-FFF2-40B4-BE49-F238E27FC236}">
                <a16:creationId xmlns:a16="http://schemas.microsoft.com/office/drawing/2014/main" id="{2B647CFB-457B-D55C-B918-472D5F5BED95}"/>
              </a:ext>
            </a:extLst>
          </p:cNvPr>
          <p:cNvSpPr>
            <a:spLocks noGrp="1"/>
          </p:cNvSpPr>
          <p:nvPr>
            <p:ph type="body" sz="quarter" idx="13"/>
          </p:nvPr>
        </p:nvSpPr>
        <p:spPr>
          <a:xfrm>
            <a:off x="14350138" y="2009143"/>
            <a:ext cx="3341777" cy="5549567"/>
          </a:xfrm>
        </p:spPr>
        <p:txBody>
          <a:bodyPr>
            <a:normAutofit/>
          </a:bodyPr>
          <a:lstStyle/>
          <a:p>
            <a:pPr marL="6350" marR="0" lvl="0" indent="0" algn="l" defTabSz="914400" rtl="0" eaLnBrk="1" fontAlgn="auto" latinLnBrk="0" hangingPunct="1">
              <a:lnSpc>
                <a:spcPct val="163854"/>
              </a:lnSpc>
              <a:spcBef>
                <a:spcPts val="0"/>
              </a:spcBef>
              <a:spcAft>
                <a:spcPts val="0"/>
              </a:spcAft>
              <a:buClr>
                <a:srgbClr val="2B2C30"/>
              </a:buClr>
              <a:buSzPts val="3500"/>
              <a:buFont typeface="Arial"/>
              <a:buNone/>
              <a:tabLst/>
              <a:defRPr/>
            </a:pPr>
            <a:r>
              <a:rPr kumimoji="0" lang="en-US" sz="20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Company Value Chain analysis </a:t>
            </a:r>
            <a:r>
              <a:rPr kumimoji="0" lang="en-US" sz="2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examines internal company practices and their optimization relative to creating value for customers and a sustainable competitive advantage for the firm (primary and secondary activities and margins)</a:t>
            </a:r>
          </a:p>
          <a:p>
            <a:endParaRPr lang="en-IN" dirty="0"/>
          </a:p>
        </p:txBody>
      </p:sp>
      <p:sp>
        <p:nvSpPr>
          <p:cNvPr id="16" name="Google Shape;281;g35bf146d044_0_21">
            <a:extLst>
              <a:ext uri="{FF2B5EF4-FFF2-40B4-BE49-F238E27FC236}">
                <a16:creationId xmlns:a16="http://schemas.microsoft.com/office/drawing/2014/main" id="{DC39D095-F3BA-769B-EDC9-A91943E8F859}"/>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8695571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277">
          <a:extLst>
            <a:ext uri="{FF2B5EF4-FFF2-40B4-BE49-F238E27FC236}">
              <a16:creationId xmlns:a16="http://schemas.microsoft.com/office/drawing/2014/main" id="{7A99EEEE-B6AA-0C45-303C-B669A97843D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57D5A6-6A08-F51C-2CAA-43FAE1052EE2}"/>
              </a:ext>
            </a:extLst>
          </p:cNvPr>
          <p:cNvSpPr>
            <a:spLocks noGrp="1"/>
          </p:cNvSpPr>
          <p:nvPr>
            <p:ph type="title"/>
          </p:nvPr>
        </p:nvSpPr>
        <p:spPr>
          <a:xfrm>
            <a:off x="57150" y="646113"/>
            <a:ext cx="86868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Industry Value Chain Analysis</a:t>
            </a:r>
            <a:endParaRPr lang="en-IN" dirty="0"/>
          </a:p>
        </p:txBody>
      </p:sp>
      <p:cxnSp>
        <p:nvCxnSpPr>
          <p:cNvPr id="11" name="Google Shape;280;g35bf146d044_0_21">
            <a:extLst>
              <a:ext uri="{FF2B5EF4-FFF2-40B4-BE49-F238E27FC236}">
                <a16:creationId xmlns:a16="http://schemas.microsoft.com/office/drawing/2014/main" id="{AD219EAC-19F4-BC95-4A35-E048960DC4A0}"/>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8347B7AC-0FC5-03A7-55EE-44138CB90793}"/>
              </a:ext>
            </a:extLst>
          </p:cNvPr>
          <p:cNvSpPr>
            <a:spLocks noGrp="1"/>
          </p:cNvSpPr>
          <p:nvPr>
            <p:ph type="body" sz="quarter" idx="13"/>
          </p:nvPr>
        </p:nvSpPr>
        <p:spPr>
          <a:xfrm>
            <a:off x="914399" y="2095820"/>
            <a:ext cx="16773526" cy="7484415"/>
          </a:xfrm>
        </p:spPr>
        <p:txBody>
          <a:bodyPr>
            <a:normAutofit/>
          </a:bodyPr>
          <a:lstStyle/>
          <a:p>
            <a:pPr marL="457200" marR="0" lvl="0" indent="-450850" algn="l" defTabSz="914400" rtl="0" eaLnBrk="1" fontAlgn="auto" latinLnBrk="0" hangingPunct="1">
              <a:lnSpc>
                <a:spcPct val="163854"/>
              </a:lnSpc>
              <a:spcBef>
                <a:spcPts val="0"/>
              </a:spcBef>
              <a:spcAft>
                <a:spcPts val="0"/>
              </a:spcAft>
              <a:buClr>
                <a:srgbClr val="2B2C30"/>
              </a:buClr>
              <a:buSzPts val="3500"/>
              <a:buFont typeface="Playfair Display"/>
              <a:buChar char="•"/>
              <a:tabLst/>
              <a:defRPr/>
            </a:pPr>
            <a:r>
              <a:rPr kumimoji="0" lang="en-US" sz="40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Industry Value Chain Analysis </a:t>
            </a:r>
            <a:r>
              <a:rPr kumimoji="0" lang="en-US" sz="4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examines each production stage—from raw materials to final delivery—with a focus on </a:t>
            </a:r>
            <a:r>
              <a:rPr kumimoji="0" lang="en-US" sz="40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value creation</a:t>
            </a:r>
            <a:r>
              <a:rPr kumimoji="0" lang="en-US" sz="4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t>
            </a:r>
          </a:p>
          <a:p>
            <a:pPr marL="457200" marR="0" lvl="0" indent="-450850" algn="l" defTabSz="914400" rtl="0" eaLnBrk="1" fontAlgn="auto" latinLnBrk="0" hangingPunct="1">
              <a:lnSpc>
                <a:spcPct val="163854"/>
              </a:lnSpc>
              <a:spcBef>
                <a:spcPts val="0"/>
              </a:spcBef>
              <a:spcAft>
                <a:spcPts val="0"/>
              </a:spcAft>
              <a:buClr>
                <a:srgbClr val="2B2C30"/>
              </a:buClr>
              <a:buSzPts val="3500"/>
              <a:buFont typeface="Playfair Display"/>
              <a:buChar char="•"/>
              <a:tabLst/>
              <a:defRPr/>
            </a:pPr>
            <a:r>
              <a:rPr kumimoji="0" lang="en-US" sz="4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a:t>
            </a:r>
            <a:r>
              <a:rPr kumimoji="0" lang="en-US" sz="40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n industry value chain analysis examines each node of a product’s value chain to analyze value creation at each. </a:t>
            </a:r>
          </a:p>
          <a:p>
            <a:pPr marL="457200" marR="0" lvl="0" indent="-450850" algn="l" defTabSz="914400" rtl="0" eaLnBrk="1" fontAlgn="auto" latinLnBrk="0" hangingPunct="1">
              <a:lnSpc>
                <a:spcPct val="163854"/>
              </a:lnSpc>
              <a:spcBef>
                <a:spcPts val="0"/>
              </a:spcBef>
              <a:spcAft>
                <a:spcPts val="0"/>
              </a:spcAft>
              <a:buClr>
                <a:srgbClr val="2B2C30"/>
              </a:buClr>
              <a:buSzPts val="3500"/>
              <a:buFont typeface="Playfair Display"/>
              <a:buChar char="•"/>
              <a:tabLst/>
              <a:defRPr/>
            </a:pPr>
            <a:r>
              <a:rPr kumimoji="0" lang="en-US" sz="40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The stage of the industry value chain(s) at which the company should participate is a question of business integration—more specifically, vertical integration.</a:t>
            </a:r>
          </a:p>
          <a:p>
            <a:endParaRPr lang="en-IN" dirty="0"/>
          </a:p>
        </p:txBody>
      </p:sp>
      <p:sp>
        <p:nvSpPr>
          <p:cNvPr id="12" name="Google Shape;281;g35bf146d044_0_21">
            <a:extLst>
              <a:ext uri="{FF2B5EF4-FFF2-40B4-BE49-F238E27FC236}">
                <a16:creationId xmlns:a16="http://schemas.microsoft.com/office/drawing/2014/main" id="{A238E1DC-27D0-25D5-ACE1-3127EB89AFE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2432301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277">
          <a:extLst>
            <a:ext uri="{FF2B5EF4-FFF2-40B4-BE49-F238E27FC236}">
              <a16:creationId xmlns:a16="http://schemas.microsoft.com/office/drawing/2014/main" id="{6C4D34CC-FE46-0CF8-594A-896FAEF4E8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D8CE10D-C4D6-7E3B-57B0-D0402F616796}"/>
              </a:ext>
            </a:extLst>
          </p:cNvPr>
          <p:cNvSpPr>
            <a:spLocks noGrp="1"/>
          </p:cNvSpPr>
          <p:nvPr>
            <p:ph type="title"/>
          </p:nvPr>
        </p:nvSpPr>
        <p:spPr>
          <a:xfrm>
            <a:off x="-771525" y="646113"/>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Business Integration</a:t>
            </a:r>
            <a:endParaRPr lang="en-IN" dirty="0"/>
          </a:p>
        </p:txBody>
      </p:sp>
      <p:cxnSp>
        <p:nvCxnSpPr>
          <p:cNvPr id="11" name="Google Shape;280;g35bf146d044_0_21">
            <a:extLst>
              <a:ext uri="{FF2B5EF4-FFF2-40B4-BE49-F238E27FC236}">
                <a16:creationId xmlns:a16="http://schemas.microsoft.com/office/drawing/2014/main" id="{5C030F0B-4346-A56B-4CAD-977653B42D26}"/>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8" name="Content Placeholder 7">
            <a:extLst>
              <a:ext uri="{FF2B5EF4-FFF2-40B4-BE49-F238E27FC236}">
                <a16:creationId xmlns:a16="http://schemas.microsoft.com/office/drawing/2014/main" id="{D6D04FDB-7FD5-A98E-0E50-5756A90D2BAE}"/>
              </a:ext>
            </a:extLst>
          </p:cNvPr>
          <p:cNvSpPr>
            <a:spLocks noGrp="1"/>
          </p:cNvSpPr>
          <p:nvPr>
            <p:ph type="body" sz="quarter" idx="18"/>
          </p:nvPr>
        </p:nvSpPr>
        <p:spPr>
          <a:xfrm>
            <a:off x="933450" y="2112963"/>
            <a:ext cx="16697325" cy="5955968"/>
          </a:xfrm>
        </p:spPr>
        <p:txBody>
          <a:bodyPr>
            <a:normAutofit/>
          </a:bodyPr>
          <a:lstStyle/>
          <a:p>
            <a:pPr marL="457200" marR="0" lvl="0" indent="-450850" algn="l" defTabSz="914400" rtl="0" eaLnBrk="1" fontAlgn="auto" latinLnBrk="0" hangingPunct="1">
              <a:lnSpc>
                <a:spcPct val="163854"/>
              </a:lnSpc>
              <a:spcBef>
                <a:spcPts val="0"/>
              </a:spcBef>
              <a:spcAft>
                <a:spcPts val="0"/>
              </a:spcAft>
              <a:buClr>
                <a:srgbClr val="2B2C30"/>
              </a:buClr>
              <a:buSzPts val="3500"/>
              <a:buFont typeface="Playfair Display"/>
              <a:buChar char="•"/>
              <a:tabLst/>
              <a:defRPr/>
            </a:pPr>
            <a:r>
              <a:rPr kumimoji="0" lang="en-US" sz="5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Business integration: </a:t>
            </a:r>
            <a:r>
              <a:rPr kumimoji="0" lang="en-US" sz="5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the process of combining different components of a business into a unified and cohesive operation.</a:t>
            </a:r>
          </a:p>
          <a:p>
            <a:pPr marL="457200" marR="0" lvl="0" indent="-450850" algn="l" defTabSz="914400" rtl="0" eaLnBrk="1" fontAlgn="auto" latinLnBrk="0" hangingPunct="1">
              <a:lnSpc>
                <a:spcPct val="163854"/>
              </a:lnSpc>
              <a:spcBef>
                <a:spcPts val="0"/>
              </a:spcBef>
              <a:spcAft>
                <a:spcPts val="0"/>
              </a:spcAft>
              <a:buClr>
                <a:srgbClr val="2B2C30"/>
              </a:buClr>
              <a:buSzPts val="3500"/>
              <a:buFont typeface="Playfair Display"/>
              <a:buChar char="•"/>
              <a:tabLst/>
              <a:defRPr/>
            </a:pPr>
            <a:r>
              <a:rPr kumimoji="0" lang="en-US" sz="5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There is </a:t>
            </a:r>
            <a:r>
              <a:rPr kumimoji="0" lang="en-US" sz="5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horizontal</a:t>
            </a:r>
            <a:r>
              <a:rPr kumimoji="0" lang="en-US" sz="5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and </a:t>
            </a:r>
            <a:r>
              <a:rPr kumimoji="0" lang="en-US" sz="5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vertical</a:t>
            </a:r>
            <a:r>
              <a:rPr kumimoji="0" lang="en-US" sz="5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integration.</a:t>
            </a:r>
          </a:p>
          <a:p>
            <a:endParaRPr lang="en-IN" dirty="0"/>
          </a:p>
        </p:txBody>
      </p:sp>
      <p:sp>
        <p:nvSpPr>
          <p:cNvPr id="12" name="Google Shape;281;g35bf146d044_0_21">
            <a:extLst>
              <a:ext uri="{FF2B5EF4-FFF2-40B4-BE49-F238E27FC236}">
                <a16:creationId xmlns:a16="http://schemas.microsoft.com/office/drawing/2014/main" id="{F10D4133-3868-AF0F-EB8C-06515C1CFF1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6304024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219">
          <a:extLst>
            <a:ext uri="{FF2B5EF4-FFF2-40B4-BE49-F238E27FC236}">
              <a16:creationId xmlns:a16="http://schemas.microsoft.com/office/drawing/2014/main" id="{4A9FA560-530A-7530-3B9B-B767472DB4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A8B20C-590E-AD0D-08BA-8904B96229AB}"/>
              </a:ext>
            </a:extLst>
          </p:cNvPr>
          <p:cNvSpPr>
            <a:spLocks noGrp="1"/>
          </p:cNvSpPr>
          <p:nvPr>
            <p:ph type="title"/>
          </p:nvPr>
        </p:nvSpPr>
        <p:spPr>
          <a:xfrm>
            <a:off x="-514350" y="646113"/>
            <a:ext cx="10685462"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Vertical vs. Horizontal Integration</a:t>
            </a:r>
            <a:endParaRPr lang="en-IN" dirty="0"/>
          </a:p>
        </p:txBody>
      </p:sp>
      <p:cxnSp>
        <p:nvCxnSpPr>
          <p:cNvPr id="12" name="Google Shape;222;g35bf146d044_0_7">
            <a:extLst>
              <a:ext uri="{FF2B5EF4-FFF2-40B4-BE49-F238E27FC236}">
                <a16:creationId xmlns:a16="http://schemas.microsoft.com/office/drawing/2014/main" id="{070CBA5B-5ED3-643B-3EE3-96E55743EE0C}"/>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graphicFrame>
        <p:nvGraphicFramePr>
          <p:cNvPr id="9" name="Google Shape;224;g35bf146d044_0_7">
            <a:extLst>
              <a:ext uri="{FF2B5EF4-FFF2-40B4-BE49-F238E27FC236}">
                <a16:creationId xmlns:a16="http://schemas.microsoft.com/office/drawing/2014/main" id="{6235026C-FA1B-FE0A-DC51-7F9542BA469C}"/>
              </a:ext>
            </a:extLst>
          </p:cNvPr>
          <p:cNvGraphicFramePr/>
          <p:nvPr/>
        </p:nvGraphicFramePr>
        <p:xfrm>
          <a:off x="915100" y="2049025"/>
          <a:ext cx="16230575" cy="4732200"/>
        </p:xfrm>
        <a:graphic>
          <a:graphicData uri="http://schemas.openxmlformats.org/drawingml/2006/table">
            <a:tbl>
              <a:tblPr firstRow="1">
                <a:noFill/>
                <a:tableStyleId>{E7F86AB0-0E62-449C-9473-B3F86081A821}</a:tableStyleId>
              </a:tblPr>
              <a:tblGrid>
                <a:gridCol w="2983850">
                  <a:extLst>
                    <a:ext uri="{9D8B030D-6E8A-4147-A177-3AD203B41FA5}">
                      <a16:colId xmlns:a16="http://schemas.microsoft.com/office/drawing/2014/main" val="20000"/>
                    </a:ext>
                  </a:extLst>
                </a:gridCol>
                <a:gridCol w="8856500">
                  <a:extLst>
                    <a:ext uri="{9D8B030D-6E8A-4147-A177-3AD203B41FA5}">
                      <a16:colId xmlns:a16="http://schemas.microsoft.com/office/drawing/2014/main" val="20001"/>
                    </a:ext>
                  </a:extLst>
                </a:gridCol>
                <a:gridCol w="4390225">
                  <a:extLst>
                    <a:ext uri="{9D8B030D-6E8A-4147-A177-3AD203B41FA5}">
                      <a16:colId xmlns:a16="http://schemas.microsoft.com/office/drawing/2014/main" val="20002"/>
                    </a:ext>
                  </a:extLst>
                </a:gridCol>
              </a:tblGrid>
              <a:tr h="1120150">
                <a:tc>
                  <a:txBody>
                    <a:bodyPr/>
                    <a:lstStyle/>
                    <a:p>
                      <a:pPr marL="0" lvl="0" indent="0" algn="ctr" rtl="0">
                        <a:lnSpc>
                          <a:spcPct val="115000"/>
                        </a:lnSpc>
                        <a:spcBef>
                          <a:spcPts val="0"/>
                        </a:spcBef>
                        <a:spcAft>
                          <a:spcPts val="0"/>
                        </a:spcAft>
                        <a:buNone/>
                      </a:pPr>
                      <a:endParaRPr sz="3000" b="1">
                        <a:latin typeface="Playfair Display"/>
                        <a:ea typeface="Playfair Display"/>
                        <a:cs typeface="Playfair Display"/>
                        <a:sym typeface="Playfair Display"/>
                      </a:endParaRPr>
                    </a:p>
                  </a:txBody>
                  <a:tcPr marL="91425" marR="91425" marT="91425" marB="91425"/>
                </a:tc>
                <a:tc>
                  <a:txBody>
                    <a:bodyPr/>
                    <a:lstStyle/>
                    <a:p>
                      <a:pPr marL="0" lvl="0" indent="0" algn="ctr" rtl="0">
                        <a:lnSpc>
                          <a:spcPct val="115000"/>
                        </a:lnSpc>
                        <a:spcBef>
                          <a:spcPts val="0"/>
                        </a:spcBef>
                        <a:spcAft>
                          <a:spcPts val="0"/>
                        </a:spcAft>
                        <a:buNone/>
                      </a:pPr>
                      <a:r>
                        <a:rPr lang="en-US" sz="3000" b="1" dirty="0">
                          <a:latin typeface="Playfair Display"/>
                          <a:ea typeface="Playfair Display"/>
                          <a:cs typeface="Playfair Display"/>
                          <a:sym typeface="Playfair Display"/>
                        </a:rPr>
                        <a:t>Definition</a:t>
                      </a:r>
                      <a:endParaRPr sz="3000" b="1" dirty="0">
                        <a:latin typeface="Playfair Display"/>
                        <a:ea typeface="Playfair Display"/>
                        <a:cs typeface="Playfair Display"/>
                        <a:sym typeface="Playfair Display"/>
                      </a:endParaRPr>
                    </a:p>
                  </a:txBody>
                  <a:tcPr marL="91425" marR="91425" marT="91425" marB="91425"/>
                </a:tc>
                <a:tc>
                  <a:txBody>
                    <a:bodyPr/>
                    <a:lstStyle/>
                    <a:p>
                      <a:pPr marL="0" lvl="0" indent="0" algn="ctr" rtl="0">
                        <a:lnSpc>
                          <a:spcPct val="115000"/>
                        </a:lnSpc>
                        <a:spcBef>
                          <a:spcPts val="0"/>
                        </a:spcBef>
                        <a:spcAft>
                          <a:spcPts val="0"/>
                        </a:spcAft>
                        <a:buNone/>
                      </a:pPr>
                      <a:r>
                        <a:rPr lang="en-US" sz="3000" b="1">
                          <a:latin typeface="Playfair Display"/>
                          <a:ea typeface="Playfair Display"/>
                          <a:cs typeface="Playfair Display"/>
                          <a:sym typeface="Playfair Display"/>
                        </a:rPr>
                        <a:t>Example</a:t>
                      </a:r>
                      <a:endParaRPr sz="3000" b="1">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0"/>
                  </a:ext>
                </a:extLst>
              </a:tr>
              <a:tr h="1806025">
                <a:tc>
                  <a:txBody>
                    <a:bodyPr/>
                    <a:lstStyle/>
                    <a:p>
                      <a:pPr marL="0" lvl="0" indent="0" algn="l" rtl="0">
                        <a:spcBef>
                          <a:spcPts val="0"/>
                        </a:spcBef>
                        <a:spcAft>
                          <a:spcPts val="0"/>
                        </a:spcAft>
                        <a:buNone/>
                      </a:pPr>
                      <a:r>
                        <a:rPr lang="en-US" sz="3000" b="1">
                          <a:latin typeface="Playfair Display"/>
                          <a:ea typeface="Playfair Display"/>
                          <a:cs typeface="Playfair Display"/>
                          <a:sym typeface="Playfair Display"/>
                        </a:rPr>
                        <a:t>Vertical Integration</a:t>
                      </a:r>
                      <a:endParaRPr sz="3000" b="1">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dirty="0">
                          <a:latin typeface="Playfair Display"/>
                          <a:ea typeface="Playfair Display"/>
                          <a:cs typeface="Playfair Display"/>
                          <a:sym typeface="Playfair Display"/>
                        </a:rPr>
                        <a:t>Expanding control over supply or distribution (up/down the value chain)</a:t>
                      </a:r>
                      <a:endParaRPr sz="3000" dirty="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a:latin typeface="Playfair Display"/>
                          <a:ea typeface="Playfair Display"/>
                          <a:cs typeface="Playfair Display"/>
                          <a:sym typeface="Playfair Display"/>
                        </a:rPr>
                        <a:t>Amazon buying Whole Foods</a:t>
                      </a:r>
                      <a:endParaRPr sz="300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1"/>
                  </a:ext>
                </a:extLst>
              </a:tr>
              <a:tr h="1806025">
                <a:tc>
                  <a:txBody>
                    <a:bodyPr/>
                    <a:lstStyle/>
                    <a:p>
                      <a:pPr marL="0" lvl="0" indent="0" algn="l" rtl="0">
                        <a:spcBef>
                          <a:spcPts val="0"/>
                        </a:spcBef>
                        <a:spcAft>
                          <a:spcPts val="0"/>
                        </a:spcAft>
                        <a:buNone/>
                      </a:pPr>
                      <a:r>
                        <a:rPr lang="en-US" sz="3000" b="1">
                          <a:latin typeface="Playfair Display"/>
                          <a:ea typeface="Playfair Display"/>
                          <a:cs typeface="Playfair Display"/>
                          <a:sym typeface="Playfair Display"/>
                        </a:rPr>
                        <a:t>Horizontal Integration</a:t>
                      </a:r>
                      <a:endParaRPr sz="3000" b="1">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dirty="0">
                          <a:latin typeface="Playfair Display"/>
                          <a:ea typeface="Playfair Display"/>
                          <a:cs typeface="Playfair Display"/>
                          <a:sym typeface="Playfair Display"/>
                        </a:rPr>
                        <a:t>Expanding within the same stage or industry by acquiring competitors</a:t>
                      </a:r>
                      <a:endParaRPr sz="3000" dirty="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dirty="0">
                          <a:latin typeface="Playfair Display"/>
                          <a:ea typeface="Playfair Display"/>
                          <a:cs typeface="Playfair Display"/>
                          <a:sym typeface="Playfair Display"/>
                        </a:rPr>
                        <a:t>Marriott acquiring Starwood Hotels</a:t>
                      </a:r>
                      <a:endParaRPr sz="3000" dirty="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2"/>
                  </a:ext>
                </a:extLst>
              </a:tr>
            </a:tbl>
          </a:graphicData>
        </a:graphic>
      </p:graphicFrame>
      <p:sp>
        <p:nvSpPr>
          <p:cNvPr id="3" name="Content Placeholder 2">
            <a:extLst>
              <a:ext uri="{FF2B5EF4-FFF2-40B4-BE49-F238E27FC236}">
                <a16:creationId xmlns:a16="http://schemas.microsoft.com/office/drawing/2014/main" id="{8B424480-0EB6-118E-D812-3E8C48D45385}"/>
              </a:ext>
            </a:extLst>
          </p:cNvPr>
          <p:cNvSpPr>
            <a:spLocks noGrp="1"/>
          </p:cNvSpPr>
          <p:nvPr>
            <p:ph type="body" sz="quarter" idx="13"/>
          </p:nvPr>
        </p:nvSpPr>
        <p:spPr>
          <a:xfrm>
            <a:off x="714375" y="6600168"/>
            <a:ext cx="7321875" cy="3335337"/>
          </a:xfrm>
        </p:spPr>
        <p:txBody>
          <a:bodyPr/>
          <a:lstStyle/>
          <a:p>
            <a:pPr marL="0" marR="0" lvl="0" indent="0" algn="l" defTabSz="914400" rtl="0" eaLnBrk="1" fontAlgn="auto" latinLnBrk="0" hangingPunct="1">
              <a:lnSpc>
                <a:spcPct val="115000"/>
              </a:lnSpc>
              <a:spcBef>
                <a:spcPts val="1400"/>
              </a:spcBef>
              <a:spcAft>
                <a:spcPts val="0"/>
              </a:spcAft>
              <a:buClr>
                <a:srgbClr val="000000"/>
              </a:buClr>
              <a:buSzTx/>
              <a:buFont typeface="Arial"/>
              <a:buNone/>
              <a:tabLst/>
              <a:defRPr/>
            </a:pPr>
            <a:r>
              <a:rPr kumimoji="0" lang="en-US" sz="2800" b="1"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Why Use Vertical Integration?</a:t>
            </a:r>
          </a:p>
          <a:p>
            <a:pPr marL="457200" marR="0" lvl="0" indent="-406400" algn="l" defTabSz="914400" rtl="0" eaLnBrk="1" fontAlgn="auto" latinLnBrk="0" hangingPunct="1">
              <a:lnSpc>
                <a:spcPct val="115000"/>
              </a:lnSpc>
              <a:spcBef>
                <a:spcPts val="1200"/>
              </a:spcBef>
              <a:spcAft>
                <a:spcPts val="0"/>
              </a:spcAft>
              <a:buClr>
                <a:srgbClr val="000000"/>
              </a:buClr>
              <a:buSzPts val="2800"/>
              <a:buFont typeface="Playfair Display"/>
              <a:buChar char="●"/>
              <a:tabLst/>
              <a:defRPr/>
            </a:pPr>
            <a:r>
              <a:rPr kumimoji="0" lang="en-US" sz="2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Increases control over supply chain</a:t>
            </a:r>
          </a:p>
          <a:p>
            <a:pPr marL="457200" marR="0" lvl="0" indent="-406400" algn="l" defTabSz="914400" rtl="0" eaLnBrk="1" fontAlgn="auto" latinLnBrk="0" hangingPunct="1">
              <a:lnSpc>
                <a:spcPct val="115000"/>
              </a:lnSpc>
              <a:spcBef>
                <a:spcPts val="0"/>
              </a:spcBef>
              <a:spcAft>
                <a:spcPts val="0"/>
              </a:spcAft>
              <a:buClr>
                <a:srgbClr val="000000"/>
              </a:buClr>
              <a:buSzPts val="2800"/>
              <a:buFont typeface="Playfair Display"/>
              <a:buChar char="●"/>
              <a:tabLst/>
              <a:defRPr/>
            </a:pPr>
            <a:r>
              <a:rPr kumimoji="0" lang="en-US" sz="2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Reduces costs or risks</a:t>
            </a:r>
          </a:p>
          <a:p>
            <a:pPr marL="457200" marR="0" lvl="0" indent="-406400" algn="l" defTabSz="914400" rtl="0" eaLnBrk="1" fontAlgn="auto" latinLnBrk="0" hangingPunct="1">
              <a:lnSpc>
                <a:spcPct val="115000"/>
              </a:lnSpc>
              <a:spcBef>
                <a:spcPts val="0"/>
              </a:spcBef>
              <a:spcAft>
                <a:spcPts val="0"/>
              </a:spcAft>
              <a:buClr>
                <a:srgbClr val="000000"/>
              </a:buClr>
              <a:buSzPts val="2800"/>
              <a:buFont typeface="Playfair Display"/>
              <a:buChar char="●"/>
              <a:tabLst/>
              <a:defRPr/>
            </a:pPr>
            <a:r>
              <a:rPr kumimoji="0" lang="en-US" sz="2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Enhances quality and delivery efficiency</a:t>
            </a:r>
          </a:p>
        </p:txBody>
      </p:sp>
      <p:sp>
        <p:nvSpPr>
          <p:cNvPr id="4" name="Content Placeholder 3">
            <a:extLst>
              <a:ext uri="{FF2B5EF4-FFF2-40B4-BE49-F238E27FC236}">
                <a16:creationId xmlns:a16="http://schemas.microsoft.com/office/drawing/2014/main" id="{991A2287-BAF2-79D7-D4EE-069F0ED7BD94}"/>
              </a:ext>
            </a:extLst>
          </p:cNvPr>
          <p:cNvSpPr>
            <a:spLocks noGrp="1"/>
          </p:cNvSpPr>
          <p:nvPr>
            <p:ph type="body" sz="quarter" idx="14"/>
          </p:nvPr>
        </p:nvSpPr>
        <p:spPr>
          <a:xfrm>
            <a:off x="8924926" y="6549151"/>
            <a:ext cx="7905750" cy="2393128"/>
          </a:xfrm>
        </p:spPr>
        <p:txBody>
          <a:bodyPr/>
          <a:lstStyle/>
          <a:p>
            <a:pPr marL="0" marR="0" lvl="0" indent="0" algn="l" defTabSz="914400" rtl="0" eaLnBrk="1" fontAlgn="auto" latinLnBrk="0" hangingPunct="1">
              <a:lnSpc>
                <a:spcPct val="115000"/>
              </a:lnSpc>
              <a:spcBef>
                <a:spcPts val="1400"/>
              </a:spcBef>
              <a:spcAft>
                <a:spcPts val="0"/>
              </a:spcAft>
              <a:buClr>
                <a:srgbClr val="000000"/>
              </a:buClr>
              <a:buSzTx/>
              <a:buFont typeface="Arial"/>
              <a:buNone/>
              <a:tabLst/>
              <a:defRPr/>
            </a:pPr>
            <a:r>
              <a:rPr kumimoji="0" lang="en-US" sz="2800" b="1"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Why Use Horizontal Integration?</a:t>
            </a:r>
          </a:p>
          <a:p>
            <a:pPr marL="457200" marR="0" lvl="0" indent="-406400" algn="l" defTabSz="914400" rtl="0" eaLnBrk="1" fontAlgn="auto" latinLnBrk="0" hangingPunct="1">
              <a:lnSpc>
                <a:spcPct val="115000"/>
              </a:lnSpc>
              <a:spcBef>
                <a:spcPts val="1200"/>
              </a:spcBef>
              <a:spcAft>
                <a:spcPts val="0"/>
              </a:spcAft>
              <a:buClr>
                <a:srgbClr val="000000"/>
              </a:buClr>
              <a:buSzPts val="2800"/>
              <a:buFont typeface="Playfair Display"/>
              <a:buChar char="●"/>
              <a:tabLst/>
              <a:defRPr/>
            </a:pPr>
            <a:r>
              <a:rPr kumimoji="0" lang="en-US" sz="2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Expands market share</a:t>
            </a:r>
          </a:p>
          <a:p>
            <a:pPr marL="457200" marR="0" lvl="0" indent="-406400" algn="l" defTabSz="914400" rtl="0" eaLnBrk="1" fontAlgn="auto" latinLnBrk="0" hangingPunct="1">
              <a:lnSpc>
                <a:spcPct val="115000"/>
              </a:lnSpc>
              <a:spcBef>
                <a:spcPts val="0"/>
              </a:spcBef>
              <a:spcAft>
                <a:spcPts val="0"/>
              </a:spcAft>
              <a:buClr>
                <a:srgbClr val="000000"/>
              </a:buClr>
              <a:buSzPts val="2800"/>
              <a:buFont typeface="Playfair Display"/>
              <a:buChar char="●"/>
              <a:tabLst/>
              <a:defRPr/>
            </a:pPr>
            <a:r>
              <a:rPr kumimoji="0" lang="en-US" sz="2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Reduces competition</a:t>
            </a:r>
          </a:p>
          <a:p>
            <a:pPr marL="457200" marR="0" lvl="0" indent="-406400" algn="l" defTabSz="914400" rtl="0" eaLnBrk="1" fontAlgn="auto" latinLnBrk="0" hangingPunct="1">
              <a:lnSpc>
                <a:spcPct val="115000"/>
              </a:lnSpc>
              <a:spcBef>
                <a:spcPts val="0"/>
              </a:spcBef>
              <a:spcAft>
                <a:spcPts val="0"/>
              </a:spcAft>
              <a:buClr>
                <a:srgbClr val="000000"/>
              </a:buClr>
              <a:buSzPts val="2800"/>
              <a:buFont typeface="Playfair Display"/>
              <a:buChar char="●"/>
              <a:tabLst/>
              <a:defRPr/>
            </a:pPr>
            <a:r>
              <a:rPr kumimoji="0" lang="en-US" sz="2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Increases customer base through acquisition</a:t>
            </a:r>
          </a:p>
        </p:txBody>
      </p:sp>
      <p:sp>
        <p:nvSpPr>
          <p:cNvPr id="13" name="Google Shape;223;g35bf146d044_0_7">
            <a:extLst>
              <a:ext uri="{FF2B5EF4-FFF2-40B4-BE49-F238E27FC236}">
                <a16:creationId xmlns:a16="http://schemas.microsoft.com/office/drawing/2014/main" id="{2206CA59-FF70-9411-B54C-DA7C331279A9}"/>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3395544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231">
          <a:extLst>
            <a:ext uri="{FF2B5EF4-FFF2-40B4-BE49-F238E27FC236}">
              <a16:creationId xmlns:a16="http://schemas.microsoft.com/office/drawing/2014/main" id="{04502AB9-5E60-0A1B-2A4C-D61093290CE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C02E456-A1C8-4D4F-D4D0-A594866EC0AC}"/>
              </a:ext>
            </a:extLst>
          </p:cNvPr>
          <p:cNvSpPr>
            <a:spLocks noGrp="1"/>
          </p:cNvSpPr>
          <p:nvPr>
            <p:ph type="title"/>
          </p:nvPr>
        </p:nvSpPr>
        <p:spPr>
          <a:xfrm>
            <a:off x="-600075" y="646113"/>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Horizontal Integration</a:t>
            </a:r>
            <a:endParaRPr lang="en-IN" dirty="0"/>
          </a:p>
        </p:txBody>
      </p:sp>
      <p:cxnSp>
        <p:nvCxnSpPr>
          <p:cNvPr id="10" name="Google Shape;233;g54d44fff6b0dee28_2">
            <a:extLst>
              <a:ext uri="{FF2B5EF4-FFF2-40B4-BE49-F238E27FC236}">
                <a16:creationId xmlns:a16="http://schemas.microsoft.com/office/drawing/2014/main" id="{59766517-37CF-52C3-2732-129B651D177E}"/>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A5932DC5-6F8A-EEF3-030C-64C99A41A7B5}"/>
              </a:ext>
            </a:extLst>
          </p:cNvPr>
          <p:cNvSpPr>
            <a:spLocks noGrp="1"/>
          </p:cNvSpPr>
          <p:nvPr>
            <p:ph type="body" sz="quarter" idx="13"/>
          </p:nvPr>
        </p:nvSpPr>
        <p:spPr>
          <a:xfrm>
            <a:off x="390526" y="6942139"/>
            <a:ext cx="3644700" cy="1535112"/>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1" u="none" strike="noStrike" kern="0" cap="none" spc="0" normalizeH="0" baseline="0" noProof="0" dirty="0">
                <a:ln>
                  <a:noFill/>
                </a:ln>
                <a:solidFill>
                  <a:srgbClr val="000000"/>
                </a:solidFill>
                <a:effectLst/>
                <a:uLnTx/>
                <a:uFillTx/>
                <a:latin typeface="Arial"/>
                <a:cs typeface="Arial"/>
                <a:sym typeface="Arial"/>
              </a:rPr>
              <a:t>Figure 7.14: Horizontal integration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a:ln>
                  <a:noFill/>
                </a:ln>
                <a:solidFill>
                  <a:srgbClr val="000000"/>
                </a:solidFill>
                <a:effectLst/>
                <a:uLnTx/>
                <a:uFillTx/>
                <a:latin typeface="Arial"/>
                <a:cs typeface="Arial"/>
                <a:sym typeface="Arial"/>
              </a:rPr>
              <a:t>Kindred Grey. 2025. CC BY-NC-SA. Includes the following icons from the Noun Project (Noun Project license): Wheat (</a:t>
            </a:r>
            <a:r>
              <a:rPr kumimoji="0" lang="en-US" sz="800" b="0" i="0" u="none" strike="noStrike" kern="0" cap="none" spc="0" normalizeH="0" baseline="0" noProof="0" dirty="0" err="1">
                <a:ln>
                  <a:noFill/>
                </a:ln>
                <a:solidFill>
                  <a:srgbClr val="000000"/>
                </a:solidFill>
                <a:effectLst/>
                <a:uLnTx/>
                <a:uFillTx/>
                <a:latin typeface="Arial"/>
                <a:cs typeface="Arial"/>
                <a:sym typeface="Arial"/>
              </a:rPr>
              <a:t>sentya</a:t>
            </a:r>
            <a:r>
              <a:rPr kumimoji="0" lang="en-US" sz="800" b="0" i="0" u="none" strike="noStrike" kern="0" cap="none" spc="0" normalizeH="0" baseline="0" noProof="0" dirty="0">
                <a:ln>
                  <a:noFill/>
                </a:ln>
                <a:solidFill>
                  <a:srgbClr val="000000"/>
                </a:solidFill>
                <a:effectLst/>
                <a:uLnTx/>
                <a:uFillTx/>
                <a:latin typeface="Arial"/>
                <a:cs typeface="Arial"/>
                <a:sym typeface="Arial"/>
              </a:rPr>
              <a:t> </a:t>
            </a:r>
            <a:r>
              <a:rPr kumimoji="0" lang="en-US" sz="800" b="0" i="0" u="none" strike="noStrike" kern="0" cap="none" spc="0" normalizeH="0" baseline="0" noProof="0" dirty="0" err="1">
                <a:ln>
                  <a:noFill/>
                </a:ln>
                <a:solidFill>
                  <a:srgbClr val="000000"/>
                </a:solidFill>
                <a:effectLst/>
                <a:uLnTx/>
                <a:uFillTx/>
                <a:latin typeface="Arial"/>
                <a:cs typeface="Arial"/>
                <a:sym typeface="Arial"/>
              </a:rPr>
              <a:t>irma</a:t>
            </a:r>
            <a:r>
              <a:rPr kumimoji="0" lang="en-US" sz="800" b="0" i="0" u="none" strike="noStrike" kern="0" cap="none" spc="0" normalizeH="0" baseline="0" noProof="0" dirty="0">
                <a:ln>
                  <a:noFill/>
                </a:ln>
                <a:solidFill>
                  <a:srgbClr val="000000"/>
                </a:solidFill>
                <a:effectLst/>
                <a:uLnTx/>
                <a:uFillTx/>
                <a:latin typeface="Arial"/>
                <a:cs typeface="Arial"/>
                <a:sym typeface="Arial"/>
              </a:rPr>
              <a:t>, 2024,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3"/>
              </a:rPr>
              <a:t>Wheat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 factory (Kevin, 2022,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4"/>
              </a:rPr>
              <a:t>Factory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 cow (</a:t>
            </a:r>
            <a:r>
              <a:rPr kumimoji="0" lang="en-US" sz="800" b="0" i="0" u="none" strike="noStrike" kern="0" cap="none" spc="0" normalizeH="0" baseline="0" noProof="0" dirty="0" err="1">
                <a:ln>
                  <a:noFill/>
                </a:ln>
                <a:solidFill>
                  <a:srgbClr val="000000"/>
                </a:solidFill>
                <a:effectLst/>
                <a:uLnTx/>
                <a:uFillTx/>
                <a:latin typeface="Arial"/>
                <a:cs typeface="Arial"/>
                <a:sym typeface="Arial"/>
              </a:rPr>
              <a:t>Laymik</a:t>
            </a:r>
            <a:r>
              <a:rPr kumimoji="0" lang="en-US" sz="800" b="0" i="0" u="none" strike="noStrike" kern="0" cap="none" spc="0" normalizeH="0" baseline="0" noProof="0" dirty="0">
                <a:ln>
                  <a:noFill/>
                </a:ln>
                <a:solidFill>
                  <a:srgbClr val="000000"/>
                </a:solidFill>
                <a:effectLst/>
                <a:uLnTx/>
                <a:uFillTx/>
                <a:latin typeface="Arial"/>
                <a:cs typeface="Arial"/>
                <a:sym typeface="Arial"/>
              </a:rPr>
              <a:t>, 2019,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5"/>
              </a:rPr>
              <a:t>Cow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 stand mixer (I'm </a:t>
            </a:r>
            <a:r>
              <a:rPr kumimoji="0" lang="en-US" sz="800" b="0" i="0" u="none" strike="noStrike" kern="0" cap="none" spc="0" normalizeH="0" baseline="0" noProof="0" dirty="0" err="1">
                <a:ln>
                  <a:noFill/>
                </a:ln>
                <a:solidFill>
                  <a:srgbClr val="000000"/>
                </a:solidFill>
                <a:effectLst/>
                <a:uLnTx/>
                <a:uFillTx/>
                <a:latin typeface="Arial"/>
                <a:cs typeface="Arial"/>
                <a:sym typeface="Arial"/>
              </a:rPr>
              <a:t>Vattie</a:t>
            </a:r>
            <a:r>
              <a:rPr kumimoji="0" lang="en-US" sz="800" b="0" i="0" u="none" strike="noStrike" kern="0" cap="none" spc="0" normalizeH="0" baseline="0" noProof="0" dirty="0">
                <a:ln>
                  <a:noFill/>
                </a:ln>
                <a:solidFill>
                  <a:srgbClr val="000000"/>
                </a:solidFill>
                <a:effectLst/>
                <a:uLnTx/>
                <a:uFillTx/>
                <a:latin typeface="Arial"/>
                <a:cs typeface="Arial"/>
                <a:sym typeface="Arial"/>
              </a:rPr>
              <a:t>, 2024,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6"/>
              </a:rPr>
              <a:t>Stand mixer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 box truck (</a:t>
            </a:r>
            <a:r>
              <a:rPr kumimoji="0" lang="en-US" sz="800" b="0" i="0" u="none" strike="noStrike" kern="0" cap="none" spc="0" normalizeH="0" baseline="0" noProof="0" dirty="0" err="1">
                <a:ln>
                  <a:noFill/>
                </a:ln>
                <a:solidFill>
                  <a:srgbClr val="000000"/>
                </a:solidFill>
                <a:effectLst/>
                <a:uLnTx/>
                <a:uFillTx/>
                <a:latin typeface="Arial"/>
                <a:cs typeface="Arial"/>
                <a:sym typeface="Arial"/>
              </a:rPr>
              <a:t>Andrianxia</a:t>
            </a:r>
            <a:r>
              <a:rPr kumimoji="0" lang="en-US" sz="800" b="0" i="0" u="none" strike="noStrike" kern="0" cap="none" spc="0" normalizeH="0" baseline="0" noProof="0" dirty="0">
                <a:ln>
                  <a:noFill/>
                </a:ln>
                <a:solidFill>
                  <a:srgbClr val="000000"/>
                </a:solidFill>
                <a:effectLst/>
                <a:uLnTx/>
                <a:uFillTx/>
                <a:latin typeface="Arial"/>
                <a:cs typeface="Arial"/>
                <a:sym typeface="Arial"/>
              </a:rPr>
              <a:t>, 2024,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7"/>
              </a:rPr>
              <a:t>Box truck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 and cafe (Ruby, 2023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8"/>
              </a:rPr>
              <a:t>Cafe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a:t>
            </a:r>
          </a:p>
          <a:p>
            <a:endParaRPr lang="en-IN" dirty="0"/>
          </a:p>
        </p:txBody>
      </p:sp>
      <p:pic>
        <p:nvPicPr>
          <p:cNvPr id="12" name="Google Shape;235;g54d44fff6b0dee28_2" descr="Seven stages of a supply chain with three categories highlighted horizontally&#10;Illustration of the stages of a supply chain, presented vertically in a column. Each stage includes an icon and a profit margin. Stages from top to bottom: wheat farmer, wheat processing plant, dairy farmer, dairy processing plant, baking facility, distribution, and bistro. This is repeated three times (i.e., there are three wheat farmers, below that are three wheat processing plants, below that are three dairy farmers, and so on). Three stages are highlighted horizontally: wheat processing plant, distribution, and bistro. This graphic is purple.">
            <a:extLst>
              <a:ext uri="{FF2B5EF4-FFF2-40B4-BE49-F238E27FC236}">
                <a16:creationId xmlns:a16="http://schemas.microsoft.com/office/drawing/2014/main" id="{2B042EE2-B8B9-9B8F-D9F3-B6E94A443788}"/>
              </a:ext>
            </a:extLst>
          </p:cNvPr>
          <p:cNvPicPr preferRelativeResize="0"/>
          <p:nvPr/>
        </p:nvPicPr>
        <p:blipFill>
          <a:blip r:embed="rId9">
            <a:alphaModFix/>
          </a:blip>
          <a:stretch>
            <a:fillRect/>
          </a:stretch>
        </p:blipFill>
        <p:spPr>
          <a:xfrm>
            <a:off x="6372409" y="1927700"/>
            <a:ext cx="5428641" cy="8359301"/>
          </a:xfrm>
          <a:prstGeom prst="rect">
            <a:avLst/>
          </a:prstGeom>
          <a:noFill/>
          <a:ln>
            <a:noFill/>
          </a:ln>
        </p:spPr>
      </p:pic>
      <p:sp>
        <p:nvSpPr>
          <p:cNvPr id="11" name="Google Shape;234;g54d44fff6b0dee28_2">
            <a:extLst>
              <a:ext uri="{FF2B5EF4-FFF2-40B4-BE49-F238E27FC236}">
                <a16:creationId xmlns:a16="http://schemas.microsoft.com/office/drawing/2014/main" id="{F79F8E47-4CA9-EA2A-3CCA-E2F22F1E256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10">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2816959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240">
          <a:extLst>
            <a:ext uri="{FF2B5EF4-FFF2-40B4-BE49-F238E27FC236}">
              <a16:creationId xmlns:a16="http://schemas.microsoft.com/office/drawing/2014/main" id="{91611613-B3DF-EAE5-4361-8FF5AD26587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720437D-7FBD-5405-5435-9F698093EA0B}"/>
              </a:ext>
            </a:extLst>
          </p:cNvPr>
          <p:cNvSpPr>
            <a:spLocks noGrp="1"/>
          </p:cNvSpPr>
          <p:nvPr>
            <p:ph type="title"/>
          </p:nvPr>
        </p:nvSpPr>
        <p:spPr>
          <a:xfrm>
            <a:off x="-870159" y="658099"/>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Vertical Integration</a:t>
            </a:r>
            <a:endParaRPr lang="en-IN" dirty="0"/>
          </a:p>
        </p:txBody>
      </p:sp>
      <p:cxnSp>
        <p:nvCxnSpPr>
          <p:cNvPr id="10" name="Google Shape;242;g54d44fff6b0dee28_18">
            <a:extLst>
              <a:ext uri="{FF2B5EF4-FFF2-40B4-BE49-F238E27FC236}">
                <a16:creationId xmlns:a16="http://schemas.microsoft.com/office/drawing/2014/main" id="{3CDBB311-39F7-C316-72B0-1BE146EFD004}"/>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03C8E8D7-5A67-7979-A70E-1F9BC9152051}"/>
              </a:ext>
            </a:extLst>
          </p:cNvPr>
          <p:cNvSpPr>
            <a:spLocks noGrp="1"/>
          </p:cNvSpPr>
          <p:nvPr>
            <p:ph type="body" sz="quarter" idx="13"/>
          </p:nvPr>
        </p:nvSpPr>
        <p:spPr>
          <a:xfrm>
            <a:off x="1019398" y="6897540"/>
            <a:ext cx="3644701" cy="1377489"/>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dirty="0">
                <a:ln>
                  <a:noFill/>
                </a:ln>
                <a:solidFill>
                  <a:srgbClr val="000000"/>
                </a:solidFill>
                <a:effectLst/>
                <a:uLnTx/>
                <a:uFillTx/>
                <a:latin typeface="Arial"/>
                <a:cs typeface="Arial"/>
                <a:sym typeface="Arial"/>
              </a:rPr>
              <a:t>Figure 7.15: Vertical integration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a:ln>
                  <a:noFill/>
                </a:ln>
                <a:solidFill>
                  <a:srgbClr val="000000"/>
                </a:solidFill>
                <a:effectLst/>
                <a:uLnTx/>
                <a:uFillTx/>
                <a:latin typeface="Arial"/>
                <a:cs typeface="Arial"/>
                <a:sym typeface="Arial"/>
              </a:rPr>
              <a:t>Kindred Grey. 2025. CC BY-NC-SA. Includes the following icons from the Noun Project (Noun Project license): Wheat (</a:t>
            </a:r>
            <a:r>
              <a:rPr kumimoji="0" lang="en-US" sz="800" b="0" i="0" u="none" strike="noStrike" kern="0" cap="none" spc="0" normalizeH="0" baseline="0" noProof="0" dirty="0" err="1">
                <a:ln>
                  <a:noFill/>
                </a:ln>
                <a:solidFill>
                  <a:srgbClr val="000000"/>
                </a:solidFill>
                <a:effectLst/>
                <a:uLnTx/>
                <a:uFillTx/>
                <a:latin typeface="Arial"/>
                <a:cs typeface="Arial"/>
                <a:sym typeface="Arial"/>
              </a:rPr>
              <a:t>sentya</a:t>
            </a:r>
            <a:r>
              <a:rPr kumimoji="0" lang="en-US" sz="800" b="0" i="0" u="none" strike="noStrike" kern="0" cap="none" spc="0" normalizeH="0" baseline="0" noProof="0" dirty="0">
                <a:ln>
                  <a:noFill/>
                </a:ln>
                <a:solidFill>
                  <a:srgbClr val="000000"/>
                </a:solidFill>
                <a:effectLst/>
                <a:uLnTx/>
                <a:uFillTx/>
                <a:latin typeface="Arial"/>
                <a:cs typeface="Arial"/>
                <a:sym typeface="Arial"/>
              </a:rPr>
              <a:t> </a:t>
            </a:r>
            <a:r>
              <a:rPr kumimoji="0" lang="en-US" sz="800" b="0" i="0" u="none" strike="noStrike" kern="0" cap="none" spc="0" normalizeH="0" baseline="0" noProof="0" dirty="0" err="1">
                <a:ln>
                  <a:noFill/>
                </a:ln>
                <a:solidFill>
                  <a:srgbClr val="000000"/>
                </a:solidFill>
                <a:effectLst/>
                <a:uLnTx/>
                <a:uFillTx/>
                <a:latin typeface="Arial"/>
                <a:cs typeface="Arial"/>
                <a:sym typeface="Arial"/>
              </a:rPr>
              <a:t>irma</a:t>
            </a:r>
            <a:r>
              <a:rPr kumimoji="0" lang="en-US" sz="800" b="0" i="0" u="none" strike="noStrike" kern="0" cap="none" spc="0" normalizeH="0" baseline="0" noProof="0" dirty="0">
                <a:ln>
                  <a:noFill/>
                </a:ln>
                <a:solidFill>
                  <a:srgbClr val="000000"/>
                </a:solidFill>
                <a:effectLst/>
                <a:uLnTx/>
                <a:uFillTx/>
                <a:latin typeface="Arial"/>
                <a:cs typeface="Arial"/>
                <a:sym typeface="Arial"/>
              </a:rPr>
              <a:t>, 2024,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3"/>
              </a:rPr>
              <a:t>Wheat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 factory (Kevin, 2022,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4"/>
              </a:rPr>
              <a:t>Factory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 cow (</a:t>
            </a:r>
            <a:r>
              <a:rPr kumimoji="0" lang="en-US" sz="800" b="0" i="0" u="none" strike="noStrike" kern="0" cap="none" spc="0" normalizeH="0" baseline="0" noProof="0" dirty="0" err="1">
                <a:ln>
                  <a:noFill/>
                </a:ln>
                <a:solidFill>
                  <a:srgbClr val="000000"/>
                </a:solidFill>
                <a:effectLst/>
                <a:uLnTx/>
                <a:uFillTx/>
                <a:latin typeface="Arial"/>
                <a:cs typeface="Arial"/>
                <a:sym typeface="Arial"/>
              </a:rPr>
              <a:t>Laymik</a:t>
            </a:r>
            <a:r>
              <a:rPr kumimoji="0" lang="en-US" sz="800" b="0" i="0" u="none" strike="noStrike" kern="0" cap="none" spc="0" normalizeH="0" baseline="0" noProof="0" dirty="0">
                <a:ln>
                  <a:noFill/>
                </a:ln>
                <a:solidFill>
                  <a:srgbClr val="000000"/>
                </a:solidFill>
                <a:effectLst/>
                <a:uLnTx/>
                <a:uFillTx/>
                <a:latin typeface="Arial"/>
                <a:cs typeface="Arial"/>
                <a:sym typeface="Arial"/>
              </a:rPr>
              <a:t>, 2019,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5"/>
              </a:rPr>
              <a:t>Cow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 stand mixer (I'm </a:t>
            </a:r>
            <a:r>
              <a:rPr kumimoji="0" lang="en-US" sz="800" b="0" i="0" u="none" strike="noStrike" kern="0" cap="none" spc="0" normalizeH="0" baseline="0" noProof="0" dirty="0" err="1">
                <a:ln>
                  <a:noFill/>
                </a:ln>
                <a:solidFill>
                  <a:srgbClr val="000000"/>
                </a:solidFill>
                <a:effectLst/>
                <a:uLnTx/>
                <a:uFillTx/>
                <a:latin typeface="Arial"/>
                <a:cs typeface="Arial"/>
                <a:sym typeface="Arial"/>
              </a:rPr>
              <a:t>Vattie</a:t>
            </a:r>
            <a:r>
              <a:rPr kumimoji="0" lang="en-US" sz="800" b="0" i="0" u="none" strike="noStrike" kern="0" cap="none" spc="0" normalizeH="0" baseline="0" noProof="0" dirty="0">
                <a:ln>
                  <a:noFill/>
                </a:ln>
                <a:solidFill>
                  <a:srgbClr val="000000"/>
                </a:solidFill>
                <a:effectLst/>
                <a:uLnTx/>
                <a:uFillTx/>
                <a:latin typeface="Arial"/>
                <a:cs typeface="Arial"/>
                <a:sym typeface="Arial"/>
              </a:rPr>
              <a:t>, 2024,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6"/>
              </a:rPr>
              <a:t>Stand mixer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 box truck (</a:t>
            </a:r>
            <a:r>
              <a:rPr kumimoji="0" lang="en-US" sz="800" b="0" i="0" u="none" strike="noStrike" kern="0" cap="none" spc="0" normalizeH="0" baseline="0" noProof="0" dirty="0" err="1">
                <a:ln>
                  <a:noFill/>
                </a:ln>
                <a:solidFill>
                  <a:srgbClr val="000000"/>
                </a:solidFill>
                <a:effectLst/>
                <a:uLnTx/>
                <a:uFillTx/>
                <a:latin typeface="Arial"/>
                <a:cs typeface="Arial"/>
                <a:sym typeface="Arial"/>
              </a:rPr>
              <a:t>Andrianxia</a:t>
            </a:r>
            <a:r>
              <a:rPr kumimoji="0" lang="en-US" sz="800" b="0" i="0" u="none" strike="noStrike" kern="0" cap="none" spc="0" normalizeH="0" baseline="0" noProof="0" dirty="0">
                <a:ln>
                  <a:noFill/>
                </a:ln>
                <a:solidFill>
                  <a:srgbClr val="000000"/>
                </a:solidFill>
                <a:effectLst/>
                <a:uLnTx/>
                <a:uFillTx/>
                <a:latin typeface="Arial"/>
                <a:cs typeface="Arial"/>
                <a:sym typeface="Arial"/>
              </a:rPr>
              <a:t>, 2024,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7"/>
              </a:rPr>
              <a:t>Box truck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 and cafe (Ruby, 2023 </a:t>
            </a:r>
            <a:r>
              <a:rPr lang="en-IN" sz="800" dirty="0">
                <a:hlinkClick r:id="rId8"/>
              </a:rPr>
              <a:t>Cafe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a:t>
            </a:r>
          </a:p>
        </p:txBody>
      </p:sp>
      <p:pic>
        <p:nvPicPr>
          <p:cNvPr id="13" name="Google Shape;245;g54d44fff6b0dee28_18" descr="Seven stages of a supply chain with one entire supply chain highlighted vertically&#10;Illustration of the stages of a supply chain, presented vertically in a column. Each stage includes an icon and a profit margin. Stages from top to bottom: wheat farmer, wheat processing plant, dairy farmer, dairy processing plant, baking facility, distribution, and bistro. This is repeated three times (i.e., there are three wheat farmers, below that are three wheat processing plants, below that are three dairy farmers, and so on). One entire supply chain is highlighted vertically. This graphic is purple.">
            <a:extLst>
              <a:ext uri="{FF2B5EF4-FFF2-40B4-BE49-F238E27FC236}">
                <a16:creationId xmlns:a16="http://schemas.microsoft.com/office/drawing/2014/main" id="{8BA7B983-F027-9804-0E63-72C511D54803}"/>
              </a:ext>
            </a:extLst>
          </p:cNvPr>
          <p:cNvPicPr preferRelativeResize="0"/>
          <p:nvPr/>
        </p:nvPicPr>
        <p:blipFill rotWithShape="1">
          <a:blip r:embed="rId9">
            <a:alphaModFix/>
          </a:blip>
          <a:srcRect t="2755" b="2232"/>
          <a:stretch/>
        </p:blipFill>
        <p:spPr>
          <a:xfrm>
            <a:off x="6001200" y="1937275"/>
            <a:ext cx="5295517" cy="8349727"/>
          </a:xfrm>
          <a:prstGeom prst="rect">
            <a:avLst/>
          </a:prstGeom>
          <a:noFill/>
          <a:ln>
            <a:noFill/>
          </a:ln>
        </p:spPr>
      </p:pic>
      <p:sp>
        <p:nvSpPr>
          <p:cNvPr id="11" name="Google Shape;243;g54d44fff6b0dee28_18">
            <a:extLst>
              <a:ext uri="{FF2B5EF4-FFF2-40B4-BE49-F238E27FC236}">
                <a16:creationId xmlns:a16="http://schemas.microsoft.com/office/drawing/2014/main" id="{5D1BD123-DB56-7372-D20F-F65C7691F7D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10">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7100251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249">
          <a:extLst>
            <a:ext uri="{FF2B5EF4-FFF2-40B4-BE49-F238E27FC236}">
              <a16:creationId xmlns:a16="http://schemas.microsoft.com/office/drawing/2014/main" id="{308B60BA-1DD7-50CB-1180-B23093134C0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8CAF9AB-8B8A-6C2E-9833-146B3C1D5207}"/>
              </a:ext>
            </a:extLst>
          </p:cNvPr>
          <p:cNvSpPr>
            <a:spLocks noGrp="1"/>
          </p:cNvSpPr>
          <p:nvPr>
            <p:ph type="title"/>
          </p:nvPr>
        </p:nvSpPr>
        <p:spPr>
          <a:xfrm>
            <a:off x="427702" y="658099"/>
            <a:ext cx="10685463"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Backward vs. Forward Vertical Integration</a:t>
            </a:r>
            <a:endParaRPr lang="en-IN" dirty="0"/>
          </a:p>
        </p:txBody>
      </p:sp>
      <p:cxnSp>
        <p:nvCxnSpPr>
          <p:cNvPr id="13" name="Google Shape;252;g35bf146d044_0_40">
            <a:extLst>
              <a:ext uri="{FF2B5EF4-FFF2-40B4-BE49-F238E27FC236}">
                <a16:creationId xmlns:a16="http://schemas.microsoft.com/office/drawing/2014/main" id="{BD5699FD-B309-1570-E0FE-E0A66D16152D}"/>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723454FC-E4AD-403F-A715-05A04CF12599}"/>
              </a:ext>
            </a:extLst>
          </p:cNvPr>
          <p:cNvSpPr>
            <a:spLocks noGrp="1"/>
          </p:cNvSpPr>
          <p:nvPr>
            <p:ph type="body" sz="quarter" idx="13"/>
          </p:nvPr>
        </p:nvSpPr>
        <p:spPr>
          <a:xfrm>
            <a:off x="929151" y="2103133"/>
            <a:ext cx="16342449" cy="2112290"/>
          </a:xfrm>
        </p:spPr>
        <p:txBody>
          <a:bodyPr>
            <a:normAutofit/>
          </a:bodyPr>
          <a:lstStyle/>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3500" b="1"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Vertical integration includes two types:</a:t>
            </a:r>
            <a:r>
              <a:rPr kumimoji="0" lang="en-US" sz="35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backward and forward. Both involve a company expanding its control along the industry value chain.</a:t>
            </a:r>
          </a:p>
          <a:p>
            <a:endParaRPr lang="en-IN" dirty="0"/>
          </a:p>
        </p:txBody>
      </p:sp>
      <p:graphicFrame>
        <p:nvGraphicFramePr>
          <p:cNvPr id="5" name="Google Shape;254;g35bf146d044_0_40">
            <a:extLst>
              <a:ext uri="{FF2B5EF4-FFF2-40B4-BE49-F238E27FC236}">
                <a16:creationId xmlns:a16="http://schemas.microsoft.com/office/drawing/2014/main" id="{4798A1B9-3FA2-1E8D-21E9-2648CB611C21}"/>
              </a:ext>
            </a:extLst>
          </p:cNvPr>
          <p:cNvGraphicFramePr/>
          <p:nvPr>
            <p:extLst>
              <p:ext uri="{D42A27DB-BD31-4B8C-83A1-F6EECF244321}">
                <p14:modId xmlns:p14="http://schemas.microsoft.com/office/powerpoint/2010/main" val="80970322"/>
              </p:ext>
            </p:extLst>
          </p:nvPr>
        </p:nvGraphicFramePr>
        <p:xfrm>
          <a:off x="1112025" y="3879950"/>
          <a:ext cx="16051650" cy="4118750"/>
        </p:xfrm>
        <a:graphic>
          <a:graphicData uri="http://schemas.openxmlformats.org/drawingml/2006/table">
            <a:tbl>
              <a:tblPr firstRow="1">
                <a:noFill/>
                <a:tableStyleId>{E7F86AB0-0E62-449C-9473-B3F86081A821}</a:tableStyleId>
              </a:tblPr>
              <a:tblGrid>
                <a:gridCol w="2343075">
                  <a:extLst>
                    <a:ext uri="{9D8B030D-6E8A-4147-A177-3AD203B41FA5}">
                      <a16:colId xmlns:a16="http://schemas.microsoft.com/office/drawing/2014/main" val="20000"/>
                    </a:ext>
                  </a:extLst>
                </a:gridCol>
                <a:gridCol w="7074900">
                  <a:extLst>
                    <a:ext uri="{9D8B030D-6E8A-4147-A177-3AD203B41FA5}">
                      <a16:colId xmlns:a16="http://schemas.microsoft.com/office/drawing/2014/main" val="20001"/>
                    </a:ext>
                  </a:extLst>
                </a:gridCol>
                <a:gridCol w="3225550">
                  <a:extLst>
                    <a:ext uri="{9D8B030D-6E8A-4147-A177-3AD203B41FA5}">
                      <a16:colId xmlns:a16="http://schemas.microsoft.com/office/drawing/2014/main" val="20002"/>
                    </a:ext>
                  </a:extLst>
                </a:gridCol>
                <a:gridCol w="3408125">
                  <a:extLst>
                    <a:ext uri="{9D8B030D-6E8A-4147-A177-3AD203B41FA5}">
                      <a16:colId xmlns:a16="http://schemas.microsoft.com/office/drawing/2014/main" val="20003"/>
                    </a:ext>
                  </a:extLst>
                </a:gridCol>
              </a:tblGrid>
              <a:tr h="974950">
                <a:tc>
                  <a:txBody>
                    <a:bodyPr/>
                    <a:lstStyle/>
                    <a:p>
                      <a:pPr marL="0" lvl="0" indent="0" algn="ctr" rtl="0">
                        <a:lnSpc>
                          <a:spcPct val="115000"/>
                        </a:lnSpc>
                        <a:spcBef>
                          <a:spcPts val="0"/>
                        </a:spcBef>
                        <a:spcAft>
                          <a:spcPts val="0"/>
                        </a:spcAft>
                        <a:buNone/>
                      </a:pPr>
                      <a:r>
                        <a:rPr lang="en-US" sz="3000" b="1">
                          <a:latin typeface="Playfair Display"/>
                          <a:ea typeface="Playfair Display"/>
                          <a:cs typeface="Playfair Display"/>
                          <a:sym typeface="Playfair Display"/>
                        </a:rPr>
                        <a:t>Type</a:t>
                      </a:r>
                      <a:endParaRPr sz="3000" b="1">
                        <a:latin typeface="Playfair Display"/>
                        <a:ea typeface="Playfair Display"/>
                        <a:cs typeface="Playfair Display"/>
                        <a:sym typeface="Playfair Display"/>
                      </a:endParaRPr>
                    </a:p>
                  </a:txBody>
                  <a:tcPr marL="91425" marR="91425" marT="91425" marB="91425"/>
                </a:tc>
                <a:tc>
                  <a:txBody>
                    <a:bodyPr/>
                    <a:lstStyle/>
                    <a:p>
                      <a:pPr marL="0" lvl="0" indent="0" algn="ctr" rtl="0">
                        <a:lnSpc>
                          <a:spcPct val="115000"/>
                        </a:lnSpc>
                        <a:spcBef>
                          <a:spcPts val="0"/>
                        </a:spcBef>
                        <a:spcAft>
                          <a:spcPts val="0"/>
                        </a:spcAft>
                        <a:buNone/>
                      </a:pPr>
                      <a:r>
                        <a:rPr lang="en-US" sz="3000" b="1">
                          <a:latin typeface="Playfair Display"/>
                          <a:ea typeface="Playfair Display"/>
                          <a:cs typeface="Playfair Display"/>
                          <a:sym typeface="Playfair Display"/>
                        </a:rPr>
                        <a:t>Definition</a:t>
                      </a:r>
                      <a:endParaRPr sz="3000" b="1">
                        <a:latin typeface="Playfair Display"/>
                        <a:ea typeface="Playfair Display"/>
                        <a:cs typeface="Playfair Display"/>
                        <a:sym typeface="Playfair Display"/>
                      </a:endParaRPr>
                    </a:p>
                  </a:txBody>
                  <a:tcPr marL="91425" marR="91425" marT="91425" marB="91425"/>
                </a:tc>
                <a:tc>
                  <a:txBody>
                    <a:bodyPr/>
                    <a:lstStyle/>
                    <a:p>
                      <a:pPr marL="0" lvl="0" indent="0" algn="ctr" rtl="0">
                        <a:lnSpc>
                          <a:spcPct val="115000"/>
                        </a:lnSpc>
                        <a:spcBef>
                          <a:spcPts val="0"/>
                        </a:spcBef>
                        <a:spcAft>
                          <a:spcPts val="0"/>
                        </a:spcAft>
                        <a:buNone/>
                      </a:pPr>
                      <a:r>
                        <a:rPr lang="en-US" sz="3000" b="1">
                          <a:latin typeface="Playfair Display"/>
                          <a:ea typeface="Playfair Display"/>
                          <a:cs typeface="Playfair Display"/>
                          <a:sym typeface="Playfair Display"/>
                        </a:rPr>
                        <a:t>Goal</a:t>
                      </a:r>
                      <a:endParaRPr sz="3000" b="1">
                        <a:latin typeface="Playfair Display"/>
                        <a:ea typeface="Playfair Display"/>
                        <a:cs typeface="Playfair Display"/>
                        <a:sym typeface="Playfair Display"/>
                      </a:endParaRPr>
                    </a:p>
                  </a:txBody>
                  <a:tcPr marL="91425" marR="91425" marT="91425" marB="91425"/>
                </a:tc>
                <a:tc>
                  <a:txBody>
                    <a:bodyPr/>
                    <a:lstStyle/>
                    <a:p>
                      <a:pPr marL="0" lvl="0" indent="0" algn="ctr" rtl="0">
                        <a:lnSpc>
                          <a:spcPct val="115000"/>
                        </a:lnSpc>
                        <a:spcBef>
                          <a:spcPts val="0"/>
                        </a:spcBef>
                        <a:spcAft>
                          <a:spcPts val="0"/>
                        </a:spcAft>
                        <a:buNone/>
                      </a:pPr>
                      <a:r>
                        <a:rPr lang="en-US" sz="3000" b="1">
                          <a:latin typeface="Playfair Display"/>
                          <a:ea typeface="Playfair Display"/>
                          <a:cs typeface="Playfair Display"/>
                          <a:sym typeface="Playfair Display"/>
                        </a:rPr>
                        <a:t>Example</a:t>
                      </a:r>
                      <a:endParaRPr sz="3000" b="1">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0"/>
                  </a:ext>
                </a:extLst>
              </a:tr>
              <a:tr h="1571900">
                <a:tc>
                  <a:txBody>
                    <a:bodyPr/>
                    <a:lstStyle/>
                    <a:p>
                      <a:pPr marL="0" lvl="0" indent="0" algn="l" rtl="0">
                        <a:spcBef>
                          <a:spcPts val="0"/>
                        </a:spcBef>
                        <a:spcAft>
                          <a:spcPts val="0"/>
                        </a:spcAft>
                        <a:buNone/>
                      </a:pPr>
                      <a:r>
                        <a:rPr lang="en-US" sz="3000" b="1" dirty="0">
                          <a:latin typeface="Playfair Display"/>
                          <a:ea typeface="Playfair Display"/>
                          <a:cs typeface="Playfair Display"/>
                          <a:sym typeface="Playfair Display"/>
                        </a:rPr>
                        <a:t>Backward Vertical Integration</a:t>
                      </a:r>
                      <a:endParaRPr sz="3000" b="1" dirty="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dirty="0">
                          <a:latin typeface="Playfair Display"/>
                          <a:ea typeface="Playfair Display"/>
                          <a:cs typeface="Playfair Display"/>
                          <a:sym typeface="Playfair Display"/>
                        </a:rPr>
                        <a:t>Moving </a:t>
                      </a:r>
                      <a:r>
                        <a:rPr lang="en-US" sz="3000" i="1" dirty="0">
                          <a:latin typeface="Playfair Display"/>
                          <a:ea typeface="Playfair Display"/>
                          <a:cs typeface="Playfair Display"/>
                          <a:sym typeface="Playfair Display"/>
                        </a:rPr>
                        <a:t>upstream/backwards</a:t>
                      </a:r>
                      <a:r>
                        <a:rPr lang="en-US" sz="3000" dirty="0">
                          <a:latin typeface="Playfair Display"/>
                          <a:ea typeface="Playfair Display"/>
                          <a:cs typeface="Playfair Display"/>
                          <a:sym typeface="Playfair Display"/>
                        </a:rPr>
                        <a:t> to control suppliers or input sources</a:t>
                      </a:r>
                      <a:endParaRPr sz="3000" dirty="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dirty="0">
                          <a:latin typeface="Playfair Display"/>
                          <a:ea typeface="Playfair Display"/>
                          <a:cs typeface="Playfair Display"/>
                          <a:sym typeface="Playfair Display"/>
                        </a:rPr>
                        <a:t>Secure supply, reduce costs</a:t>
                      </a:r>
                      <a:endParaRPr sz="3000" dirty="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a:latin typeface="Playfair Display"/>
                          <a:ea typeface="Playfair Display"/>
                          <a:cs typeface="Playfair Display"/>
                          <a:sym typeface="Playfair Display"/>
                        </a:rPr>
                        <a:t>A café buys a coffee bean farm</a:t>
                      </a:r>
                      <a:endParaRPr sz="300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1"/>
                  </a:ext>
                </a:extLst>
              </a:tr>
              <a:tr h="1571900">
                <a:tc>
                  <a:txBody>
                    <a:bodyPr/>
                    <a:lstStyle/>
                    <a:p>
                      <a:pPr marL="0" lvl="0" indent="0" algn="l" rtl="0">
                        <a:spcBef>
                          <a:spcPts val="0"/>
                        </a:spcBef>
                        <a:spcAft>
                          <a:spcPts val="0"/>
                        </a:spcAft>
                        <a:buNone/>
                      </a:pPr>
                      <a:r>
                        <a:rPr lang="en-US" sz="3000" b="1" dirty="0">
                          <a:latin typeface="Playfair Display"/>
                          <a:ea typeface="Playfair Display"/>
                          <a:cs typeface="Playfair Display"/>
                          <a:sym typeface="Playfair Display"/>
                        </a:rPr>
                        <a:t>Forward Vertical Integration</a:t>
                      </a:r>
                      <a:endParaRPr sz="3000" b="1" dirty="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dirty="0">
                          <a:latin typeface="Playfair Display"/>
                          <a:ea typeface="Playfair Display"/>
                          <a:cs typeface="Playfair Display"/>
                          <a:sym typeface="Playfair Display"/>
                        </a:rPr>
                        <a:t>Moving </a:t>
                      </a:r>
                      <a:r>
                        <a:rPr lang="en-US" sz="3000" i="1" dirty="0">
                          <a:latin typeface="Playfair Display"/>
                          <a:ea typeface="Playfair Display"/>
                          <a:cs typeface="Playfair Display"/>
                          <a:sym typeface="Playfair Display"/>
                        </a:rPr>
                        <a:t>downstream/forwards </a:t>
                      </a:r>
                      <a:r>
                        <a:rPr lang="en-US" sz="3000" dirty="0">
                          <a:latin typeface="Playfair Display"/>
                          <a:ea typeface="Playfair Display"/>
                          <a:cs typeface="Playfair Display"/>
                          <a:sym typeface="Playfair Display"/>
                        </a:rPr>
                        <a:t>to control distribution or customer-facing activities</a:t>
                      </a:r>
                      <a:endParaRPr sz="3000" dirty="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a:latin typeface="Playfair Display"/>
                          <a:ea typeface="Playfair Display"/>
                          <a:cs typeface="Playfair Display"/>
                          <a:sym typeface="Playfair Display"/>
                        </a:rPr>
                        <a:t>Control delivery, improve access</a:t>
                      </a:r>
                      <a:endParaRPr sz="30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dirty="0">
                          <a:latin typeface="Playfair Display"/>
                          <a:ea typeface="Playfair Display"/>
                          <a:cs typeface="Playfair Display"/>
                          <a:sym typeface="Playfair Display"/>
                        </a:rPr>
                        <a:t>A bakery opens its own retail store</a:t>
                      </a:r>
                      <a:endParaRPr sz="3000" dirty="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2"/>
                  </a:ext>
                </a:extLst>
              </a:tr>
            </a:tbl>
          </a:graphicData>
        </a:graphic>
      </p:graphicFrame>
      <p:sp>
        <p:nvSpPr>
          <p:cNvPr id="4" name="Content Placeholder 3">
            <a:extLst>
              <a:ext uri="{FF2B5EF4-FFF2-40B4-BE49-F238E27FC236}">
                <a16:creationId xmlns:a16="http://schemas.microsoft.com/office/drawing/2014/main" id="{F29D53BD-D4A3-7A24-41A1-F1212797B76C}"/>
              </a:ext>
            </a:extLst>
          </p:cNvPr>
          <p:cNvSpPr>
            <a:spLocks noGrp="1"/>
          </p:cNvSpPr>
          <p:nvPr>
            <p:ph type="body" sz="quarter" idx="14"/>
          </p:nvPr>
        </p:nvSpPr>
        <p:spPr>
          <a:xfrm>
            <a:off x="1017236" y="8361369"/>
            <a:ext cx="12028864" cy="1770282"/>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1"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Key Differences: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Backward = Taking control of inputs or raw materials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Forward = Gaining control over how the product reaches the customer</a:t>
            </a:r>
          </a:p>
        </p:txBody>
      </p:sp>
      <p:sp>
        <p:nvSpPr>
          <p:cNvPr id="14" name="Google Shape;253;g35bf146d044_0_40">
            <a:extLst>
              <a:ext uri="{FF2B5EF4-FFF2-40B4-BE49-F238E27FC236}">
                <a16:creationId xmlns:a16="http://schemas.microsoft.com/office/drawing/2014/main" id="{7267713E-A517-7FB4-D6E6-7D049FE3905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0834331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259">
          <a:extLst>
            <a:ext uri="{FF2B5EF4-FFF2-40B4-BE49-F238E27FC236}">
              <a16:creationId xmlns:a16="http://schemas.microsoft.com/office/drawing/2014/main" id="{D0A42765-49D9-F071-65FE-0D1BE235BE0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901F948-6E38-8310-C71C-7B139BC7CE55}"/>
              </a:ext>
            </a:extLst>
          </p:cNvPr>
          <p:cNvSpPr>
            <a:spLocks noGrp="1"/>
          </p:cNvSpPr>
          <p:nvPr>
            <p:ph type="title"/>
          </p:nvPr>
        </p:nvSpPr>
        <p:spPr>
          <a:xfrm>
            <a:off x="280218" y="658099"/>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Backward Vertical Integration</a:t>
            </a:r>
            <a:endParaRPr lang="en-IN" dirty="0"/>
          </a:p>
        </p:txBody>
      </p:sp>
      <p:cxnSp>
        <p:nvCxnSpPr>
          <p:cNvPr id="10" name="Google Shape;261;g54d44fff6b0dee28_27">
            <a:extLst>
              <a:ext uri="{FF2B5EF4-FFF2-40B4-BE49-F238E27FC236}">
                <a16:creationId xmlns:a16="http://schemas.microsoft.com/office/drawing/2014/main" id="{A9343F2C-6B9E-4092-EB08-A5300B2ED26A}"/>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7E68999B-D8F2-EBB4-670A-DF238384991E}"/>
              </a:ext>
            </a:extLst>
          </p:cNvPr>
          <p:cNvSpPr>
            <a:spLocks noGrp="1"/>
          </p:cNvSpPr>
          <p:nvPr>
            <p:ph type="body" sz="quarter" idx="13"/>
          </p:nvPr>
        </p:nvSpPr>
        <p:spPr>
          <a:xfrm>
            <a:off x="2863847" y="7939190"/>
            <a:ext cx="4480800" cy="1236337"/>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dirty="0">
                <a:ln>
                  <a:noFill/>
                </a:ln>
                <a:solidFill>
                  <a:srgbClr val="000000"/>
                </a:solidFill>
                <a:effectLst/>
                <a:uLnTx/>
                <a:uFillTx/>
                <a:latin typeface="Arial"/>
                <a:cs typeface="Arial"/>
                <a:sym typeface="Arial"/>
              </a:rPr>
              <a:t>Figure 7.16: Backward vertical integration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a:ln>
                  <a:noFill/>
                </a:ln>
                <a:solidFill>
                  <a:srgbClr val="000000"/>
                </a:solidFill>
                <a:effectLst/>
                <a:uLnTx/>
                <a:uFillTx/>
                <a:latin typeface="Arial"/>
                <a:cs typeface="Arial"/>
                <a:sym typeface="Arial"/>
              </a:rPr>
              <a:t>Kindred Grey. 2025. CC BY-NC-SA. Includes the following icons from the Noun Project (Noun Project license): Wheat (</a:t>
            </a:r>
            <a:r>
              <a:rPr kumimoji="0" lang="en-US" sz="800" b="0" i="0" u="none" strike="noStrike" kern="0" cap="none" spc="0" normalizeH="0" baseline="0" noProof="0" dirty="0" err="1">
                <a:ln>
                  <a:noFill/>
                </a:ln>
                <a:solidFill>
                  <a:srgbClr val="000000"/>
                </a:solidFill>
                <a:effectLst/>
                <a:uLnTx/>
                <a:uFillTx/>
                <a:latin typeface="Arial"/>
                <a:cs typeface="Arial"/>
                <a:sym typeface="Arial"/>
              </a:rPr>
              <a:t>sentya</a:t>
            </a:r>
            <a:r>
              <a:rPr kumimoji="0" lang="en-US" sz="800" b="0" i="0" u="none" strike="noStrike" kern="0" cap="none" spc="0" normalizeH="0" baseline="0" noProof="0" dirty="0">
                <a:ln>
                  <a:noFill/>
                </a:ln>
                <a:solidFill>
                  <a:srgbClr val="000000"/>
                </a:solidFill>
                <a:effectLst/>
                <a:uLnTx/>
                <a:uFillTx/>
                <a:latin typeface="Arial"/>
                <a:cs typeface="Arial"/>
                <a:sym typeface="Arial"/>
              </a:rPr>
              <a:t> </a:t>
            </a:r>
            <a:r>
              <a:rPr kumimoji="0" lang="en-US" sz="800" b="0" i="0" u="none" strike="noStrike" kern="0" cap="none" spc="0" normalizeH="0" baseline="0" noProof="0" dirty="0" err="1">
                <a:ln>
                  <a:noFill/>
                </a:ln>
                <a:solidFill>
                  <a:srgbClr val="000000"/>
                </a:solidFill>
                <a:effectLst/>
                <a:uLnTx/>
                <a:uFillTx/>
                <a:latin typeface="Arial"/>
                <a:cs typeface="Arial"/>
                <a:sym typeface="Arial"/>
              </a:rPr>
              <a:t>irma</a:t>
            </a:r>
            <a:r>
              <a:rPr kumimoji="0" lang="en-US" sz="800" b="0" i="0" u="none" strike="noStrike" kern="0" cap="none" spc="0" normalizeH="0" baseline="0" noProof="0" dirty="0">
                <a:ln>
                  <a:noFill/>
                </a:ln>
                <a:solidFill>
                  <a:srgbClr val="000000"/>
                </a:solidFill>
                <a:effectLst/>
                <a:uLnTx/>
                <a:uFillTx/>
                <a:latin typeface="Arial"/>
                <a:cs typeface="Arial"/>
                <a:sym typeface="Arial"/>
              </a:rPr>
              <a:t>, 2024,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3"/>
              </a:rPr>
              <a:t>Wheat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 factory (Kevin, 2022, </a:t>
            </a:r>
            <a:r>
              <a:rPr lang="en-IN" sz="800" dirty="0">
                <a:hlinkClick r:id="rId4"/>
              </a:rPr>
              <a:t>Factory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 cow (</a:t>
            </a:r>
            <a:r>
              <a:rPr kumimoji="0" lang="en-US" sz="800" b="0" i="0" u="none" strike="noStrike" kern="0" cap="none" spc="0" normalizeH="0" baseline="0" noProof="0" dirty="0" err="1">
                <a:ln>
                  <a:noFill/>
                </a:ln>
                <a:solidFill>
                  <a:srgbClr val="000000"/>
                </a:solidFill>
                <a:effectLst/>
                <a:uLnTx/>
                <a:uFillTx/>
                <a:latin typeface="Arial"/>
                <a:cs typeface="Arial"/>
                <a:sym typeface="Arial"/>
              </a:rPr>
              <a:t>Laymik</a:t>
            </a:r>
            <a:r>
              <a:rPr kumimoji="0" lang="en-US" sz="800" b="0" i="0" u="none" strike="noStrike" kern="0" cap="none" spc="0" normalizeH="0" baseline="0" noProof="0" dirty="0">
                <a:ln>
                  <a:noFill/>
                </a:ln>
                <a:solidFill>
                  <a:srgbClr val="000000"/>
                </a:solidFill>
                <a:effectLst/>
                <a:uLnTx/>
                <a:uFillTx/>
                <a:latin typeface="Arial"/>
                <a:cs typeface="Arial"/>
                <a:sym typeface="Arial"/>
              </a:rPr>
              <a:t>, 2019,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5"/>
              </a:rPr>
              <a:t>Cow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 stand mixer (I'm </a:t>
            </a:r>
            <a:r>
              <a:rPr kumimoji="0" lang="en-US" sz="800" b="0" i="0" u="none" strike="noStrike" kern="0" cap="none" spc="0" normalizeH="0" baseline="0" noProof="0" dirty="0" err="1">
                <a:ln>
                  <a:noFill/>
                </a:ln>
                <a:solidFill>
                  <a:srgbClr val="000000"/>
                </a:solidFill>
                <a:effectLst/>
                <a:uLnTx/>
                <a:uFillTx/>
                <a:latin typeface="Arial"/>
                <a:cs typeface="Arial"/>
                <a:sym typeface="Arial"/>
              </a:rPr>
              <a:t>Vattie</a:t>
            </a:r>
            <a:r>
              <a:rPr kumimoji="0" lang="en-US" sz="800" b="0" i="0" u="none" strike="noStrike" kern="0" cap="none" spc="0" normalizeH="0" baseline="0" noProof="0" dirty="0">
                <a:ln>
                  <a:noFill/>
                </a:ln>
                <a:solidFill>
                  <a:srgbClr val="000000"/>
                </a:solidFill>
                <a:effectLst/>
                <a:uLnTx/>
                <a:uFillTx/>
                <a:latin typeface="Arial"/>
                <a:cs typeface="Arial"/>
                <a:sym typeface="Arial"/>
              </a:rPr>
              <a:t>, 2024,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6"/>
              </a:rPr>
              <a:t>Stand mixer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 box truck (</a:t>
            </a:r>
            <a:r>
              <a:rPr kumimoji="0" lang="en-US" sz="800" b="0" i="0" u="none" strike="noStrike" kern="0" cap="none" spc="0" normalizeH="0" baseline="0" noProof="0" dirty="0" err="1">
                <a:ln>
                  <a:noFill/>
                </a:ln>
                <a:solidFill>
                  <a:srgbClr val="000000"/>
                </a:solidFill>
                <a:effectLst/>
                <a:uLnTx/>
                <a:uFillTx/>
                <a:latin typeface="Arial"/>
                <a:cs typeface="Arial"/>
                <a:sym typeface="Arial"/>
              </a:rPr>
              <a:t>Andrianxia</a:t>
            </a:r>
            <a:r>
              <a:rPr kumimoji="0" lang="en-US" sz="800" b="0" i="0" u="none" strike="noStrike" kern="0" cap="none" spc="0" normalizeH="0" baseline="0" noProof="0" dirty="0">
                <a:ln>
                  <a:noFill/>
                </a:ln>
                <a:solidFill>
                  <a:srgbClr val="000000"/>
                </a:solidFill>
                <a:effectLst/>
                <a:uLnTx/>
                <a:uFillTx/>
                <a:latin typeface="Arial"/>
                <a:cs typeface="Arial"/>
                <a:sym typeface="Arial"/>
              </a:rPr>
              <a:t>, 2024,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7"/>
              </a:rPr>
              <a:t>Box truck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 and cafe (Ruby, 2023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8"/>
              </a:rPr>
              <a:t>Cafe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a:t>
            </a:r>
          </a:p>
        </p:txBody>
      </p:sp>
      <p:pic>
        <p:nvPicPr>
          <p:cNvPr id="13" name="Google Shape;264;g54d44fff6b0dee28_27" descr="Seven stages of a supply chain with arrows pointing from later stages to earlier stages&#10;Illustration of the stages of a supply chain, presented vertically in a column. Each stage includes an icon and a profit margin. Stages from top to bottom: wheat farmer, wheat processing plant, dairy farmer, dairy processing plant, baking facility, distribution, and bistro. An upward black arrow begins at the dairy processing plant and points to the dairy farmer. Another black arrow begins at the bistro and points up towards the baking facility. This graphic is purple.">
            <a:extLst>
              <a:ext uri="{FF2B5EF4-FFF2-40B4-BE49-F238E27FC236}">
                <a16:creationId xmlns:a16="http://schemas.microsoft.com/office/drawing/2014/main" id="{9242683A-9AF0-4531-7425-CB9BC130BBE5}"/>
              </a:ext>
            </a:extLst>
          </p:cNvPr>
          <p:cNvPicPr preferRelativeResize="0"/>
          <p:nvPr/>
        </p:nvPicPr>
        <p:blipFill>
          <a:blip r:embed="rId9">
            <a:alphaModFix/>
          </a:blip>
          <a:stretch>
            <a:fillRect/>
          </a:stretch>
        </p:blipFill>
        <p:spPr>
          <a:xfrm>
            <a:off x="7589563" y="1903720"/>
            <a:ext cx="3096569" cy="8182932"/>
          </a:xfrm>
          <a:prstGeom prst="rect">
            <a:avLst/>
          </a:prstGeom>
          <a:noFill/>
          <a:ln>
            <a:noFill/>
          </a:ln>
        </p:spPr>
      </p:pic>
      <p:sp>
        <p:nvSpPr>
          <p:cNvPr id="11" name="Google Shape;262;g54d44fff6b0dee28_27">
            <a:extLst>
              <a:ext uri="{FF2B5EF4-FFF2-40B4-BE49-F238E27FC236}">
                <a16:creationId xmlns:a16="http://schemas.microsoft.com/office/drawing/2014/main" id="{91A0BEB8-4F9E-B37D-0E7E-632DD1492D4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10">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058967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268">
          <a:extLst>
            <a:ext uri="{FF2B5EF4-FFF2-40B4-BE49-F238E27FC236}">
              <a16:creationId xmlns:a16="http://schemas.microsoft.com/office/drawing/2014/main" id="{1D7F69A9-4B8C-21E8-0A22-5D82A5686EE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9614FFA-2347-9136-9EC4-313FA84F1C00}"/>
              </a:ext>
            </a:extLst>
          </p:cNvPr>
          <p:cNvSpPr>
            <a:spLocks noGrp="1"/>
          </p:cNvSpPr>
          <p:nvPr>
            <p:ph type="title"/>
          </p:nvPr>
        </p:nvSpPr>
        <p:spPr>
          <a:xfrm>
            <a:off x="103236" y="658099"/>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Forward Vertical Integration</a:t>
            </a:r>
            <a:endParaRPr lang="en-IN" dirty="0"/>
          </a:p>
        </p:txBody>
      </p:sp>
      <p:cxnSp>
        <p:nvCxnSpPr>
          <p:cNvPr id="10" name="Google Shape;270;g54d44fff6b0dee28_36">
            <a:extLst>
              <a:ext uri="{FF2B5EF4-FFF2-40B4-BE49-F238E27FC236}">
                <a16:creationId xmlns:a16="http://schemas.microsoft.com/office/drawing/2014/main" id="{61530553-9B20-1CE7-6B35-5502A7CD402B}"/>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F41828AE-5A14-5F03-6327-0ED397FAC3A2}"/>
              </a:ext>
            </a:extLst>
          </p:cNvPr>
          <p:cNvSpPr>
            <a:spLocks noGrp="1"/>
          </p:cNvSpPr>
          <p:nvPr>
            <p:ph type="body" sz="quarter" idx="13"/>
          </p:nvPr>
        </p:nvSpPr>
        <p:spPr>
          <a:xfrm>
            <a:off x="2799293" y="6742814"/>
            <a:ext cx="4480800" cy="1323408"/>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dirty="0">
                <a:ln>
                  <a:noFill/>
                </a:ln>
                <a:solidFill>
                  <a:srgbClr val="000000"/>
                </a:solidFill>
                <a:effectLst/>
                <a:uLnTx/>
                <a:uFillTx/>
                <a:latin typeface="Arial"/>
                <a:cs typeface="Arial"/>
                <a:sym typeface="Arial"/>
              </a:rPr>
              <a:t>Figure 7.17: Forward vertical integration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a:ln>
                  <a:noFill/>
                </a:ln>
                <a:solidFill>
                  <a:srgbClr val="000000"/>
                </a:solidFill>
                <a:effectLst/>
                <a:uLnTx/>
                <a:uFillTx/>
                <a:latin typeface="Arial"/>
                <a:cs typeface="Arial"/>
                <a:sym typeface="Arial"/>
              </a:rPr>
              <a:t>Kindred Grey. 2025. CC BY-NC-SA. Includes the following icons from the Noun Project (Noun Project license): Wheat (</a:t>
            </a:r>
            <a:r>
              <a:rPr kumimoji="0" lang="en-US" sz="800" b="0" i="0" u="none" strike="noStrike" kern="0" cap="none" spc="0" normalizeH="0" baseline="0" noProof="0" dirty="0" err="1">
                <a:ln>
                  <a:noFill/>
                </a:ln>
                <a:solidFill>
                  <a:srgbClr val="000000"/>
                </a:solidFill>
                <a:effectLst/>
                <a:uLnTx/>
                <a:uFillTx/>
                <a:latin typeface="Arial"/>
                <a:cs typeface="Arial"/>
                <a:sym typeface="Arial"/>
              </a:rPr>
              <a:t>sentya</a:t>
            </a:r>
            <a:r>
              <a:rPr kumimoji="0" lang="en-US" sz="800" b="0" i="0" u="none" strike="noStrike" kern="0" cap="none" spc="0" normalizeH="0" baseline="0" noProof="0" dirty="0">
                <a:ln>
                  <a:noFill/>
                </a:ln>
                <a:solidFill>
                  <a:srgbClr val="000000"/>
                </a:solidFill>
                <a:effectLst/>
                <a:uLnTx/>
                <a:uFillTx/>
                <a:latin typeface="Arial"/>
                <a:cs typeface="Arial"/>
                <a:sym typeface="Arial"/>
              </a:rPr>
              <a:t> </a:t>
            </a:r>
            <a:r>
              <a:rPr kumimoji="0" lang="en-US" sz="800" b="0" i="0" u="none" strike="noStrike" kern="0" cap="none" spc="0" normalizeH="0" baseline="0" noProof="0" dirty="0" err="1">
                <a:ln>
                  <a:noFill/>
                </a:ln>
                <a:solidFill>
                  <a:srgbClr val="000000"/>
                </a:solidFill>
                <a:effectLst/>
                <a:uLnTx/>
                <a:uFillTx/>
                <a:latin typeface="Arial"/>
                <a:cs typeface="Arial"/>
                <a:sym typeface="Arial"/>
              </a:rPr>
              <a:t>irma</a:t>
            </a:r>
            <a:r>
              <a:rPr kumimoji="0" lang="en-US" sz="800" b="0" i="0" u="none" strike="noStrike" kern="0" cap="none" spc="0" normalizeH="0" baseline="0" noProof="0" dirty="0">
                <a:ln>
                  <a:noFill/>
                </a:ln>
                <a:solidFill>
                  <a:srgbClr val="000000"/>
                </a:solidFill>
                <a:effectLst/>
                <a:uLnTx/>
                <a:uFillTx/>
                <a:latin typeface="Arial"/>
                <a:cs typeface="Arial"/>
                <a:sym typeface="Arial"/>
              </a:rPr>
              <a:t>, 2024,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3"/>
              </a:rPr>
              <a:t>Wheat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 factory (Kevin, 2022,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4"/>
              </a:rPr>
              <a:t>Factory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 cow (</a:t>
            </a:r>
            <a:r>
              <a:rPr kumimoji="0" lang="en-US" sz="800" b="0" i="0" u="none" strike="noStrike" kern="0" cap="none" spc="0" normalizeH="0" baseline="0" noProof="0" dirty="0" err="1">
                <a:ln>
                  <a:noFill/>
                </a:ln>
                <a:solidFill>
                  <a:srgbClr val="000000"/>
                </a:solidFill>
                <a:effectLst/>
                <a:uLnTx/>
                <a:uFillTx/>
                <a:latin typeface="Arial"/>
                <a:cs typeface="Arial"/>
                <a:sym typeface="Arial"/>
              </a:rPr>
              <a:t>Laymik</a:t>
            </a:r>
            <a:r>
              <a:rPr kumimoji="0" lang="en-US" sz="800" b="0" i="0" u="none" strike="noStrike" kern="0" cap="none" spc="0" normalizeH="0" baseline="0" noProof="0" dirty="0">
                <a:ln>
                  <a:noFill/>
                </a:ln>
                <a:solidFill>
                  <a:srgbClr val="000000"/>
                </a:solidFill>
                <a:effectLst/>
                <a:uLnTx/>
                <a:uFillTx/>
                <a:latin typeface="Arial"/>
                <a:cs typeface="Arial"/>
                <a:sym typeface="Arial"/>
              </a:rPr>
              <a:t>, 2019,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5"/>
              </a:rPr>
              <a:t>Cow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 stand mixer (I'm </a:t>
            </a:r>
            <a:r>
              <a:rPr kumimoji="0" lang="en-US" sz="800" b="0" i="0" u="none" strike="noStrike" kern="0" cap="none" spc="0" normalizeH="0" baseline="0" noProof="0" dirty="0" err="1">
                <a:ln>
                  <a:noFill/>
                </a:ln>
                <a:solidFill>
                  <a:srgbClr val="000000"/>
                </a:solidFill>
                <a:effectLst/>
                <a:uLnTx/>
                <a:uFillTx/>
                <a:latin typeface="Arial"/>
                <a:cs typeface="Arial"/>
                <a:sym typeface="Arial"/>
              </a:rPr>
              <a:t>Vattie</a:t>
            </a:r>
            <a:r>
              <a:rPr kumimoji="0" lang="en-US" sz="800" b="0" i="0" u="none" strike="noStrike" kern="0" cap="none" spc="0" normalizeH="0" baseline="0" noProof="0" dirty="0">
                <a:ln>
                  <a:noFill/>
                </a:ln>
                <a:solidFill>
                  <a:srgbClr val="000000"/>
                </a:solidFill>
                <a:effectLst/>
                <a:uLnTx/>
                <a:uFillTx/>
                <a:latin typeface="Arial"/>
                <a:cs typeface="Arial"/>
                <a:sym typeface="Arial"/>
              </a:rPr>
              <a:t>, 2024, </a:t>
            </a:r>
            <a:r>
              <a:rPr lang="en-US" sz="800" dirty="0">
                <a:hlinkClick r:id="rId6"/>
              </a:rPr>
              <a:t>Stand mixer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 box truck (</a:t>
            </a:r>
            <a:r>
              <a:rPr kumimoji="0" lang="en-US" sz="800" b="0" i="0" u="none" strike="noStrike" kern="0" cap="none" spc="0" normalizeH="0" baseline="0" noProof="0" dirty="0" err="1">
                <a:ln>
                  <a:noFill/>
                </a:ln>
                <a:solidFill>
                  <a:srgbClr val="000000"/>
                </a:solidFill>
                <a:effectLst/>
                <a:uLnTx/>
                <a:uFillTx/>
                <a:latin typeface="Arial"/>
                <a:cs typeface="Arial"/>
                <a:sym typeface="Arial"/>
              </a:rPr>
              <a:t>Andrianxia</a:t>
            </a:r>
            <a:r>
              <a:rPr kumimoji="0" lang="en-US" sz="800" b="0" i="0" u="none" strike="noStrike" kern="0" cap="none" spc="0" normalizeH="0" baseline="0" noProof="0" dirty="0">
                <a:ln>
                  <a:noFill/>
                </a:ln>
                <a:solidFill>
                  <a:srgbClr val="000000"/>
                </a:solidFill>
                <a:effectLst/>
                <a:uLnTx/>
                <a:uFillTx/>
                <a:latin typeface="Arial"/>
                <a:cs typeface="Arial"/>
                <a:sym typeface="Arial"/>
              </a:rPr>
              <a:t>, 2024,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7"/>
              </a:rPr>
              <a:t>Box truck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 and cafe (Ruby, 2023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8"/>
              </a:rPr>
              <a:t>Cafe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a:t>
            </a:r>
          </a:p>
        </p:txBody>
      </p:sp>
      <p:pic>
        <p:nvPicPr>
          <p:cNvPr id="13" name="Google Shape;273;g54d44fff6b0dee28_36" descr="Seven stages of a supply chain with arrows pointing from earlier stages to later stages&#10;Illustration of the stages of a supply chain, presented vertically in a column. Each stage includes an icon and a profit margin. Stages from top to bottom: wheat farmer, wheat processing plant, dairy farmer, dairy processing plant, baking facility, distribution, and bistro. A black arrow begins at the baking facility and points down towards distribution. This graphic is purple.">
            <a:extLst>
              <a:ext uri="{FF2B5EF4-FFF2-40B4-BE49-F238E27FC236}">
                <a16:creationId xmlns:a16="http://schemas.microsoft.com/office/drawing/2014/main" id="{D987EC0D-F041-6CC8-4AD3-61AAB6D7347A}"/>
              </a:ext>
            </a:extLst>
          </p:cNvPr>
          <p:cNvPicPr preferRelativeResize="0"/>
          <p:nvPr/>
        </p:nvPicPr>
        <p:blipFill>
          <a:blip r:embed="rId9">
            <a:alphaModFix/>
          </a:blip>
          <a:stretch>
            <a:fillRect/>
          </a:stretch>
        </p:blipFill>
        <p:spPr>
          <a:xfrm>
            <a:off x="7655650" y="2104070"/>
            <a:ext cx="2976702" cy="8182932"/>
          </a:xfrm>
          <a:prstGeom prst="rect">
            <a:avLst/>
          </a:prstGeom>
          <a:noFill/>
          <a:ln>
            <a:noFill/>
          </a:ln>
        </p:spPr>
      </p:pic>
      <p:sp>
        <p:nvSpPr>
          <p:cNvPr id="11" name="Google Shape;271;g54d44fff6b0dee28_36">
            <a:extLst>
              <a:ext uri="{FF2B5EF4-FFF2-40B4-BE49-F238E27FC236}">
                <a16:creationId xmlns:a16="http://schemas.microsoft.com/office/drawing/2014/main" id="{CD7F58B7-3279-CA21-EC69-BB82186376D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10">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9642833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20">
          <a:extLst>
            <a:ext uri="{FF2B5EF4-FFF2-40B4-BE49-F238E27FC236}">
              <a16:creationId xmlns:a16="http://schemas.microsoft.com/office/drawing/2014/main" id="{689D59F4-D28D-569F-7D2D-8CCF42A2F2F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66CCC0-89B8-334B-3441-95FD27093D81}"/>
              </a:ext>
            </a:extLst>
          </p:cNvPr>
          <p:cNvSpPr>
            <a:spLocks noGrp="1"/>
          </p:cNvSpPr>
          <p:nvPr>
            <p:ph type="title"/>
          </p:nvPr>
        </p:nvSpPr>
        <p:spPr>
          <a:xfrm>
            <a:off x="691137" y="776084"/>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cs typeface="Arial"/>
                <a:sym typeface="Public Sans"/>
              </a:rPr>
              <a:t>Corporate-Level Strategy,</a:t>
            </a:r>
            <a:r>
              <a:rPr kumimoji="0" lang="en-US" sz="3710" b="1" i="0" u="none" strike="noStrike" kern="0" cap="none" spc="0" normalizeH="0" baseline="0" noProof="0" dirty="0">
                <a:ln>
                  <a:noFill/>
                </a:ln>
                <a:solidFill>
                  <a:srgbClr val="54152A"/>
                </a:solidFill>
                <a:effectLst/>
                <a:uLnTx/>
                <a:uFillTx/>
                <a:latin typeface="Public Sans"/>
                <a:ea typeface="Calibri"/>
                <a:cs typeface="Arial"/>
                <a:sym typeface="Public Sans"/>
              </a:rPr>
              <a:t> </a:t>
            </a: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6 of 6</a:t>
            </a:r>
            <a:endParaRPr lang="en-IN" sz="3710" b="1" dirty="0"/>
          </a:p>
        </p:txBody>
      </p:sp>
      <p:cxnSp>
        <p:nvCxnSpPr>
          <p:cNvPr id="11" name="Google Shape;123;p4">
            <a:extLst>
              <a:ext uri="{FF2B5EF4-FFF2-40B4-BE49-F238E27FC236}">
                <a16:creationId xmlns:a16="http://schemas.microsoft.com/office/drawing/2014/main" id="{9801177F-6B7B-A98D-46E1-0E55CB6171BE}"/>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6D356B4F-F6C9-6D19-41FC-6BE4BE7F3579}"/>
              </a:ext>
            </a:extLst>
          </p:cNvPr>
          <p:cNvSpPr>
            <a:spLocks noGrp="1"/>
          </p:cNvSpPr>
          <p:nvPr>
            <p:ph type="body" sz="quarter" idx="13"/>
          </p:nvPr>
        </p:nvSpPr>
        <p:spPr>
          <a:xfrm>
            <a:off x="929148" y="1778666"/>
            <a:ext cx="15235083" cy="6835077"/>
          </a:xfrm>
        </p:spPr>
        <p:txBody>
          <a:bodyPr>
            <a:normAutofit/>
          </a:bodyPr>
          <a:lstStyle/>
          <a:p>
            <a:pPr marL="107950" marR="0" lvl="4" indent="0" algn="l" defTabSz="914400" rtl="0" eaLnBrk="1" fontAlgn="auto" latinLnBrk="0" hangingPunct="1">
              <a:lnSpc>
                <a:spcPct val="178750"/>
              </a:lnSpc>
              <a:spcBef>
                <a:spcPts val="0"/>
              </a:spcBef>
              <a:spcAft>
                <a:spcPts val="0"/>
              </a:spcAft>
              <a:buClr>
                <a:srgbClr val="2B2C30"/>
              </a:buClr>
              <a:buSzPts val="2700"/>
              <a:buFont typeface="Arial"/>
              <a:buNone/>
              <a:tabLst/>
              <a:defRPr/>
            </a:pPr>
            <a:r>
              <a:rPr kumimoji="0" lang="en-US" sz="5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Q 3. Where should the organization compete geographically? </a:t>
            </a:r>
          </a:p>
          <a:p>
            <a:pPr marL="1503363" marR="0" lvl="5" indent="-534988" algn="l" defTabSz="914400" rtl="0" eaLnBrk="1" fontAlgn="auto" latinLnBrk="0" hangingPunct="1">
              <a:lnSpc>
                <a:spcPct val="178750"/>
              </a:lnSpc>
              <a:spcBef>
                <a:spcPts val="0"/>
              </a:spcBef>
              <a:spcAft>
                <a:spcPts val="0"/>
              </a:spcAft>
              <a:buClr>
                <a:srgbClr val="2B2C30"/>
              </a:buClr>
              <a:buSzPts val="2700"/>
              <a:buFont typeface="Arial" panose="020B0604020202020204" pitchFamily="34" charset="0"/>
              <a:buChar char="•"/>
              <a:tabLst/>
              <a:defRPr/>
            </a:pPr>
            <a:r>
              <a:rPr kumimoji="0" lang="en-US" sz="5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This is a question of geographical scope.</a:t>
            </a:r>
          </a:p>
          <a:p>
            <a:endParaRPr lang="en-IN" dirty="0"/>
          </a:p>
        </p:txBody>
      </p:sp>
      <p:sp>
        <p:nvSpPr>
          <p:cNvPr id="12" name="Google Shape;124;p4">
            <a:extLst>
              <a:ext uri="{FF2B5EF4-FFF2-40B4-BE49-F238E27FC236}">
                <a16:creationId xmlns:a16="http://schemas.microsoft.com/office/drawing/2014/main" id="{EB889CCF-3C0E-0311-5948-819E610402F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60483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2">
          <a:extLst>
            <a:ext uri="{FF2B5EF4-FFF2-40B4-BE49-F238E27FC236}">
              <a16:creationId xmlns:a16="http://schemas.microsoft.com/office/drawing/2014/main" id="{164AC4C0-3E83-9834-7284-949D0B595AD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E23409-FD1E-B67E-0144-B2A49412EB81}"/>
              </a:ext>
            </a:extLst>
          </p:cNvPr>
          <p:cNvSpPr>
            <a:spLocks noGrp="1"/>
          </p:cNvSpPr>
          <p:nvPr>
            <p:ph type="title"/>
          </p:nvPr>
        </p:nvSpPr>
        <p:spPr>
          <a:xfrm>
            <a:off x="534906" y="747212"/>
            <a:ext cx="12238074"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cs typeface="Arial"/>
                <a:sym typeface="Public Sans"/>
              </a:rPr>
              <a:t>Corporate-Level Strategy in Strategy Formulation</a:t>
            </a:r>
            <a:endParaRPr lang="en-IN" dirty="0"/>
          </a:p>
        </p:txBody>
      </p:sp>
      <p:cxnSp>
        <p:nvCxnSpPr>
          <p:cNvPr id="11" name="Google Shape;114;g336a626ea0b_0_8">
            <a:extLst>
              <a:ext uri="{FF2B5EF4-FFF2-40B4-BE49-F238E27FC236}">
                <a16:creationId xmlns:a16="http://schemas.microsoft.com/office/drawing/2014/main" id="{3A68377D-F050-919E-32FB-12D9D1FF70AD}"/>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14" name="Picture 13" descr="Three levels of strategy formulation&#10;Green flow chart titled &quot;Strategy formulation: where are we going?&quot; The chart is three levels. Topmost level represents corporate level strategy (i.e., where to play?). Middle level represents business level strategies and their associated strategic business units (i.e., how to win?). A list titled &quot;Right to win?&quot; is connected to one of the business level strategy boxes. The list includes innovation strategy, sustainability and ethics strategy, multidomestic strategy, and technology strategy. The bottommost level represents functional level strategies and their associated functional business units.">
            <a:extLst>
              <a:ext uri="{FF2B5EF4-FFF2-40B4-BE49-F238E27FC236}">
                <a16:creationId xmlns:a16="http://schemas.microsoft.com/office/drawing/2014/main" id="{40101611-CE2D-18C0-D392-F9CC6B96B506}"/>
              </a:ext>
            </a:extLst>
          </p:cNvPr>
          <p:cNvPicPr>
            <a:picLocks noChangeAspect="1"/>
          </p:cNvPicPr>
          <p:nvPr/>
        </p:nvPicPr>
        <p:blipFill>
          <a:blip r:embed="rId3"/>
          <a:stretch>
            <a:fillRect/>
          </a:stretch>
        </p:blipFill>
        <p:spPr>
          <a:xfrm>
            <a:off x="1050528" y="2122290"/>
            <a:ext cx="12767071" cy="7515095"/>
          </a:xfrm>
          <a:prstGeom prst="rect">
            <a:avLst/>
          </a:prstGeom>
        </p:spPr>
      </p:pic>
      <p:sp>
        <p:nvSpPr>
          <p:cNvPr id="13" name="Google Shape;116;g336a626ea0b_0_8">
            <a:extLst>
              <a:ext uri="{FF2B5EF4-FFF2-40B4-BE49-F238E27FC236}">
                <a16:creationId xmlns:a16="http://schemas.microsoft.com/office/drawing/2014/main" id="{850B2F37-910D-B937-E913-43CDF064FB2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 name="Content Placeholder 4">
            <a:extLst>
              <a:ext uri="{FF2B5EF4-FFF2-40B4-BE49-F238E27FC236}">
                <a16:creationId xmlns:a16="http://schemas.microsoft.com/office/drawing/2014/main" id="{E311452E-1751-80E6-ED0D-FD29ADEB517C}"/>
              </a:ext>
            </a:extLst>
          </p:cNvPr>
          <p:cNvSpPr>
            <a:spLocks noGrp="1"/>
          </p:cNvSpPr>
          <p:nvPr>
            <p:ph sz="quarter" idx="10"/>
          </p:nvPr>
        </p:nvSpPr>
        <p:spPr>
          <a:xfrm>
            <a:off x="10175543" y="9747453"/>
            <a:ext cx="5943416" cy="529818"/>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1" u="none" strike="noStrike" kern="0" cap="none" spc="0" normalizeH="0" baseline="0" noProof="0" dirty="0">
                <a:ln>
                  <a:noFill/>
                </a:ln>
                <a:solidFill>
                  <a:srgbClr val="000000"/>
                </a:solidFill>
                <a:effectLst/>
                <a:uLnTx/>
                <a:uFillTx/>
                <a:latin typeface="Playfair Display" pitchFamily="2" charset="77"/>
                <a:cs typeface="Arial"/>
                <a:sym typeface="Arial"/>
              </a:rPr>
              <a:t>Figure 1.5: Strategy formulation</a:t>
            </a:r>
            <a:r>
              <a:rPr kumimoji="0" lang="en-US" sz="800" b="0" i="1" u="none" strike="noStrike" kern="0" cap="none" spc="0" normalizeH="0" baseline="0" noProof="0" dirty="0">
                <a:ln>
                  <a:noFill/>
                </a:ln>
                <a:solidFill>
                  <a:srgbClr val="000000"/>
                </a:solidFill>
                <a:effectLst/>
                <a:uLnTx/>
                <a:uFillTx/>
                <a:latin typeface="Playfair Display" pitchFamily="2" charset="77"/>
                <a:cs typeface="Arial"/>
                <a:sym typeface="Arial"/>
              </a:rPr>
              <a:t> </a:t>
            </a:r>
            <a:r>
              <a:rPr kumimoji="0" lang="en-US" sz="800" b="0" i="0" u="none" strike="noStrike" kern="0" cap="none" spc="0" normalizeH="0" baseline="0" noProof="0" dirty="0">
                <a:ln>
                  <a:noFill/>
                </a:ln>
                <a:solidFill>
                  <a:srgbClr val="000000"/>
                </a:solidFill>
                <a:effectLst/>
                <a:uLnTx/>
                <a:uFillTx/>
                <a:latin typeface="Playfair Display" pitchFamily="2" charset="77"/>
                <a:cs typeface="Arial"/>
                <a:sym typeface="Arial"/>
              </a:rPr>
              <a:t> [Kindred Grey. 2025. CC BY-NC-SA.]</a:t>
            </a:r>
          </a:p>
          <a:p>
            <a:endParaRPr lang="en-IN" dirty="0"/>
          </a:p>
        </p:txBody>
      </p:sp>
    </p:spTree>
    <p:extLst>
      <p:ext uri="{BB962C8B-B14F-4D97-AF65-F5344CB8AC3E}">
        <p14:creationId xmlns:p14="http://schemas.microsoft.com/office/powerpoint/2010/main" val="239447915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285">
          <a:extLst>
            <a:ext uri="{FF2B5EF4-FFF2-40B4-BE49-F238E27FC236}">
              <a16:creationId xmlns:a16="http://schemas.microsoft.com/office/drawing/2014/main" id="{D19B90C0-9121-1D6D-A20B-96077AC4DE5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9D8028A-5E37-7084-1DB5-79CDDEC28172}"/>
              </a:ext>
            </a:extLst>
          </p:cNvPr>
          <p:cNvSpPr>
            <a:spLocks noGrp="1"/>
          </p:cNvSpPr>
          <p:nvPr>
            <p:ph type="title"/>
          </p:nvPr>
        </p:nvSpPr>
        <p:spPr>
          <a:xfrm>
            <a:off x="-811164" y="658099"/>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Geographical Scope</a:t>
            </a:r>
            <a:endParaRPr lang="en-IN" dirty="0"/>
          </a:p>
        </p:txBody>
      </p:sp>
      <p:cxnSp>
        <p:nvCxnSpPr>
          <p:cNvPr id="11" name="Google Shape;288;g35bf146d044_0_68">
            <a:extLst>
              <a:ext uri="{FF2B5EF4-FFF2-40B4-BE49-F238E27FC236}">
                <a16:creationId xmlns:a16="http://schemas.microsoft.com/office/drawing/2014/main" id="{B78E7491-DAD7-C568-1B8E-601361924717}"/>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CAA6E206-1F35-457C-EFA6-A8CD65AA00AA}"/>
              </a:ext>
            </a:extLst>
          </p:cNvPr>
          <p:cNvSpPr>
            <a:spLocks noGrp="1"/>
          </p:cNvSpPr>
          <p:nvPr>
            <p:ph type="body" sz="quarter" idx="13"/>
          </p:nvPr>
        </p:nvSpPr>
        <p:spPr>
          <a:xfrm>
            <a:off x="929152" y="2103132"/>
            <a:ext cx="16901648" cy="7429197"/>
          </a:xfrm>
        </p:spPr>
        <p:txBody>
          <a:bodyPr>
            <a:normAutofit/>
          </a:bodyPr>
          <a:lstStyle/>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3500" b="1" i="0" u="none" strike="noStrike" kern="0" cap="none" spc="0" normalizeH="0" baseline="0" noProof="0" dirty="0">
                <a:ln>
                  <a:noFill/>
                </a:ln>
                <a:solidFill>
                  <a:srgbClr val="2B2C30"/>
                </a:solidFill>
                <a:effectLst/>
                <a:uLnTx/>
                <a:uFillTx/>
                <a:latin typeface="Playfair Display Medium"/>
                <a:ea typeface="Playfair Display Medium"/>
                <a:cs typeface="Playfair Display Medium"/>
                <a:sym typeface="Playfair Display Medium"/>
              </a:rPr>
              <a:t>Refers to the range of regions or markets in which a firm chooses to compete — local, national, or global.</a:t>
            </a:r>
          </a:p>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endParaRPr kumimoji="0" lang="en-US" sz="2800" b="1" i="0" u="none" strike="noStrike" kern="0" cap="none" spc="0" normalizeH="0" baseline="0" noProof="0" dirty="0">
              <a:ln>
                <a:noFill/>
              </a:ln>
              <a:solidFill>
                <a:srgbClr val="54152A"/>
              </a:solidFill>
              <a:effectLst/>
              <a:uLnTx/>
              <a:uFillTx/>
              <a:latin typeface="Playfair Display"/>
              <a:ea typeface="Playfair Display"/>
              <a:cs typeface="Playfair Display"/>
              <a:sym typeface="Arial"/>
            </a:endParaRPr>
          </a:p>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2800" b="1"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Key Considerations:</a:t>
            </a:r>
            <a:endParaRPr kumimoji="0" lang="en-US" sz="2800" b="1" i="0" u="none" strike="noStrike" kern="0" cap="none" spc="0" normalizeH="0" baseline="0" noProof="0" dirty="0">
              <a:ln>
                <a:noFill/>
              </a:ln>
              <a:solidFill>
                <a:srgbClr val="54152A"/>
              </a:solidFill>
              <a:effectLst/>
              <a:uLnTx/>
              <a:uFillTx/>
              <a:latin typeface="Playfair Display"/>
              <a:ea typeface="Playfair Display"/>
              <a:cs typeface="Playfair Display"/>
              <a:sym typeface="Arial"/>
            </a:endParaRPr>
          </a:p>
          <a:p>
            <a:pPr marL="457200" marR="0" lvl="0" indent="-381000" algn="l" defTabSz="914400" rtl="0" eaLnBrk="1" fontAlgn="auto" latinLnBrk="0" hangingPunct="1">
              <a:lnSpc>
                <a:spcPct val="163854"/>
              </a:lnSpc>
              <a:spcBef>
                <a:spcPts val="0"/>
              </a:spcBef>
              <a:spcAft>
                <a:spcPts val="0"/>
              </a:spcAft>
              <a:buClr>
                <a:srgbClr val="2B2C30"/>
              </a:buClr>
              <a:buSzPts val="2400"/>
              <a:buFont typeface="Playfair Display Medium"/>
              <a:buChar char="•"/>
              <a:tabLst/>
              <a:defRPr/>
            </a:pPr>
            <a:r>
              <a:rPr kumimoji="0" lang="en-US" sz="2800" b="0" i="0" u="none" strike="noStrike" kern="0" cap="none" spc="0" normalizeH="0" baseline="0" noProof="0" dirty="0">
                <a:ln>
                  <a:noFill/>
                </a:ln>
                <a:solidFill>
                  <a:srgbClr val="2B2C30"/>
                </a:solidFill>
                <a:effectLst/>
                <a:uLnTx/>
                <a:uFillTx/>
                <a:latin typeface="Playfair Display"/>
                <a:ea typeface="Playfair Display Medium"/>
                <a:cs typeface="Playfair Display Medium"/>
                <a:sym typeface="Playfair Display Medium"/>
              </a:rPr>
              <a:t>Market fit: Are customer needs similar across regions?</a:t>
            </a:r>
            <a:endParaRPr kumimoji="0" lang="en-US" sz="2800" b="0" i="0" u="none" strike="noStrike" kern="0" cap="none" spc="0" normalizeH="0" baseline="0" noProof="0" dirty="0">
              <a:ln>
                <a:noFill/>
              </a:ln>
              <a:solidFill>
                <a:srgbClr val="2B2C30"/>
              </a:solidFill>
              <a:effectLst/>
              <a:uLnTx/>
              <a:uFillTx/>
              <a:latin typeface="Playfair Display"/>
              <a:ea typeface="Playfair Display Medium"/>
              <a:cs typeface="Playfair Display Medium"/>
              <a:sym typeface="Arial"/>
            </a:endParaRPr>
          </a:p>
          <a:p>
            <a:pPr marL="457200" marR="0" lvl="0" indent="-381000" algn="l" defTabSz="914400" rtl="0" eaLnBrk="1" fontAlgn="auto" latinLnBrk="0" hangingPunct="1">
              <a:lnSpc>
                <a:spcPct val="163854"/>
              </a:lnSpc>
              <a:spcBef>
                <a:spcPts val="0"/>
              </a:spcBef>
              <a:spcAft>
                <a:spcPts val="0"/>
              </a:spcAft>
              <a:buClr>
                <a:srgbClr val="2B2C30"/>
              </a:buClr>
              <a:buSzPts val="2400"/>
              <a:buFont typeface="Playfair Display Medium"/>
              <a:buChar char="•"/>
              <a:tabLst/>
              <a:defRPr/>
            </a:pPr>
            <a:r>
              <a:rPr kumimoji="0" lang="en-US" sz="2800" b="0" i="0" u="none" strike="noStrike" kern="0" cap="none" spc="0" normalizeH="0" baseline="0" noProof="0" dirty="0">
                <a:ln>
                  <a:noFill/>
                </a:ln>
                <a:solidFill>
                  <a:srgbClr val="2B2C30"/>
                </a:solidFill>
                <a:effectLst/>
                <a:uLnTx/>
                <a:uFillTx/>
                <a:latin typeface="Playfair Display"/>
                <a:ea typeface="Playfair Display Medium"/>
                <a:cs typeface="Playfair Display Medium"/>
                <a:sym typeface="Playfair Display Medium"/>
              </a:rPr>
              <a:t>Legal environment: Local laws, regulations, and restrictions</a:t>
            </a:r>
            <a:endParaRPr kumimoji="0" lang="en-US" sz="2800" b="0" i="0" u="none" strike="noStrike" kern="0" cap="none" spc="0" normalizeH="0" baseline="0" noProof="0" dirty="0">
              <a:ln>
                <a:noFill/>
              </a:ln>
              <a:solidFill>
                <a:srgbClr val="2B2C30"/>
              </a:solidFill>
              <a:effectLst/>
              <a:uLnTx/>
              <a:uFillTx/>
              <a:latin typeface="Playfair Display"/>
              <a:ea typeface="Playfair Display Medium"/>
              <a:cs typeface="Playfair Display Medium"/>
              <a:sym typeface="Arial"/>
            </a:endParaRPr>
          </a:p>
          <a:p>
            <a:pPr marL="457200" marR="0" lvl="0" indent="-381000" algn="l" defTabSz="914400" rtl="0" eaLnBrk="1" fontAlgn="auto" latinLnBrk="0" hangingPunct="1">
              <a:lnSpc>
                <a:spcPct val="163854"/>
              </a:lnSpc>
              <a:spcBef>
                <a:spcPts val="0"/>
              </a:spcBef>
              <a:spcAft>
                <a:spcPts val="0"/>
              </a:spcAft>
              <a:buClr>
                <a:srgbClr val="2B2C30"/>
              </a:buClr>
              <a:buSzPts val="2400"/>
              <a:buFont typeface="Playfair Display Medium"/>
              <a:buChar char="•"/>
              <a:tabLst/>
              <a:defRPr/>
            </a:pPr>
            <a:r>
              <a:rPr kumimoji="0" lang="en-US" sz="2800" b="0" i="0" u="none" strike="noStrike" kern="0" cap="none" spc="0" normalizeH="0" baseline="0" noProof="0" dirty="0">
                <a:ln>
                  <a:noFill/>
                </a:ln>
                <a:solidFill>
                  <a:srgbClr val="2B2C30"/>
                </a:solidFill>
                <a:effectLst/>
                <a:uLnTx/>
                <a:uFillTx/>
                <a:latin typeface="Playfair Display"/>
                <a:ea typeface="Playfair Display Medium"/>
                <a:cs typeface="Playfair Display Medium"/>
                <a:sym typeface="Playfair Display Medium"/>
              </a:rPr>
              <a:t>Logistics: Supply chain and infrastructure challenges</a:t>
            </a:r>
            <a:endParaRPr kumimoji="0" lang="en-US" sz="2800" b="0" i="0" u="none" strike="noStrike" kern="0" cap="none" spc="0" normalizeH="0" baseline="0" noProof="0" dirty="0">
              <a:ln>
                <a:noFill/>
              </a:ln>
              <a:solidFill>
                <a:srgbClr val="2B2C30"/>
              </a:solidFill>
              <a:effectLst/>
              <a:uLnTx/>
              <a:uFillTx/>
              <a:latin typeface="Playfair Display"/>
              <a:ea typeface="Playfair Display Medium"/>
              <a:cs typeface="Playfair Display Medium"/>
              <a:sym typeface="Arial"/>
            </a:endParaRPr>
          </a:p>
          <a:p>
            <a:pPr marL="457200" marR="0" lvl="0" indent="-381000" algn="l" defTabSz="914400" rtl="0" eaLnBrk="1" fontAlgn="auto" latinLnBrk="0" hangingPunct="1">
              <a:lnSpc>
                <a:spcPct val="163854"/>
              </a:lnSpc>
              <a:spcBef>
                <a:spcPts val="0"/>
              </a:spcBef>
              <a:spcAft>
                <a:spcPts val="0"/>
              </a:spcAft>
              <a:buClr>
                <a:srgbClr val="2B2C30"/>
              </a:buClr>
              <a:buSzPts val="2400"/>
              <a:buFont typeface="Playfair Display Medium"/>
              <a:buChar char="•"/>
              <a:tabLst/>
              <a:defRPr/>
            </a:pPr>
            <a:r>
              <a:rPr kumimoji="0" lang="en-US" sz="2800" b="0" i="0" u="none" strike="noStrike" kern="0" cap="none" spc="0" normalizeH="0" baseline="0" noProof="0" dirty="0">
                <a:ln>
                  <a:noFill/>
                </a:ln>
                <a:solidFill>
                  <a:srgbClr val="2B2C30"/>
                </a:solidFill>
                <a:effectLst/>
                <a:uLnTx/>
                <a:uFillTx/>
                <a:latin typeface="Playfair Display"/>
                <a:ea typeface="Playfair Display Medium"/>
                <a:cs typeface="Playfair Display Medium"/>
                <a:sym typeface="Playfair Display Medium"/>
              </a:rPr>
              <a:t>Cultural differences: Language, norms, and buying behavior</a:t>
            </a:r>
            <a:endParaRPr kumimoji="0" lang="en-US" sz="2800" b="0" i="0" u="none" strike="noStrike" kern="0" cap="none" spc="0" normalizeH="0" baseline="0" noProof="0" dirty="0">
              <a:ln>
                <a:noFill/>
              </a:ln>
              <a:solidFill>
                <a:srgbClr val="2B2C30"/>
              </a:solidFill>
              <a:effectLst/>
              <a:uLnTx/>
              <a:uFillTx/>
              <a:latin typeface="Playfair Display"/>
              <a:ea typeface="Playfair Display Medium"/>
              <a:cs typeface="Playfair Display Medium"/>
              <a:sym typeface="Arial"/>
            </a:endParaRPr>
          </a:p>
          <a:p>
            <a:pPr marL="457200" marR="0" lvl="0" indent="-381000" algn="l" defTabSz="914400" rtl="0" eaLnBrk="1" fontAlgn="auto" latinLnBrk="0" hangingPunct="1">
              <a:lnSpc>
                <a:spcPct val="163854"/>
              </a:lnSpc>
              <a:spcBef>
                <a:spcPts val="0"/>
              </a:spcBef>
              <a:spcAft>
                <a:spcPts val="0"/>
              </a:spcAft>
              <a:buClr>
                <a:srgbClr val="2B2C30"/>
              </a:buClr>
              <a:buSzPts val="2400"/>
              <a:buFont typeface="Playfair Display Medium"/>
              <a:buChar char="•"/>
              <a:tabLst/>
              <a:defRPr/>
            </a:pPr>
            <a:r>
              <a:rPr kumimoji="0" lang="en-US" sz="2800" b="0" i="0" u="none" strike="noStrike" kern="0" cap="none" spc="0" normalizeH="0" baseline="0" noProof="0" dirty="0">
                <a:ln>
                  <a:noFill/>
                </a:ln>
                <a:solidFill>
                  <a:srgbClr val="2B2C30"/>
                </a:solidFill>
                <a:effectLst/>
                <a:uLnTx/>
                <a:uFillTx/>
                <a:latin typeface="Playfair Display"/>
                <a:ea typeface="Playfair Display Medium"/>
                <a:cs typeface="Playfair Display Medium"/>
                <a:sym typeface="Playfair Display Medium"/>
              </a:rPr>
              <a:t>Cost vs. reach trade-off: Global scale vs. operational complexity</a:t>
            </a:r>
          </a:p>
          <a:p>
            <a:endParaRPr lang="en-IN" dirty="0"/>
          </a:p>
        </p:txBody>
      </p:sp>
      <p:sp>
        <p:nvSpPr>
          <p:cNvPr id="4" name="Content Placeholder 3">
            <a:extLst>
              <a:ext uri="{FF2B5EF4-FFF2-40B4-BE49-F238E27FC236}">
                <a16:creationId xmlns:a16="http://schemas.microsoft.com/office/drawing/2014/main" id="{3FE75766-A22A-904A-917E-388E04D5A65E}"/>
              </a:ext>
            </a:extLst>
          </p:cNvPr>
          <p:cNvSpPr>
            <a:spLocks noGrp="1"/>
          </p:cNvSpPr>
          <p:nvPr>
            <p:ph type="body" sz="quarter" idx="14"/>
          </p:nvPr>
        </p:nvSpPr>
        <p:spPr>
          <a:xfrm>
            <a:off x="11326769" y="4628796"/>
            <a:ext cx="6961232" cy="3335337"/>
          </a:xfrm>
        </p:spPr>
        <p:txBody>
          <a:bodyPr/>
          <a:lstStyle/>
          <a:p>
            <a:pPr marL="0" marR="0" lvl="0" indent="0" algn="l" defTabSz="914400" rtl="0" eaLnBrk="1" fontAlgn="auto" latinLnBrk="0" hangingPunct="1">
              <a:lnSpc>
                <a:spcPct val="167000"/>
              </a:lnSpc>
              <a:spcBef>
                <a:spcPts val="0"/>
              </a:spcBef>
              <a:spcAft>
                <a:spcPts val="0"/>
              </a:spcAft>
              <a:buClr>
                <a:srgbClr val="000000"/>
              </a:buClr>
              <a:buSzTx/>
              <a:buFont typeface="Arial"/>
              <a:buNone/>
              <a:tabLst/>
              <a:defRPr/>
            </a:pPr>
            <a:r>
              <a:rPr kumimoji="0" lang="en-US" sz="2800" b="1"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Example: </a:t>
            </a:r>
            <a:endParaRPr kumimoji="0" lang="en-US" sz="2800" b="1" i="0" u="none" strike="noStrike" kern="0" cap="none" spc="0" normalizeH="0" baseline="0" noProof="0" dirty="0">
              <a:ln>
                <a:noFill/>
              </a:ln>
              <a:solidFill>
                <a:srgbClr val="54152A"/>
              </a:solidFill>
              <a:effectLst/>
              <a:uLnTx/>
              <a:uFillTx/>
              <a:latin typeface="Playfair Display"/>
              <a:ea typeface="Playfair Display"/>
              <a:cs typeface="Playfair Display"/>
              <a:sym typeface="Arial"/>
            </a:endParaRPr>
          </a:p>
          <a:p>
            <a:pPr marL="0" marR="0" lvl="0" indent="0" algn="l" defTabSz="914400" rtl="0" eaLnBrk="1" fontAlgn="auto" latinLnBrk="0" hangingPunct="1">
              <a:lnSpc>
                <a:spcPct val="167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McDonald's adapts its menu globally but keeps brand consistency — balancing global reach with local responsiveness.</a:t>
            </a:r>
          </a:p>
          <a:p>
            <a:endParaRPr lang="en-IN" dirty="0"/>
          </a:p>
        </p:txBody>
      </p:sp>
      <p:sp>
        <p:nvSpPr>
          <p:cNvPr id="12" name="Google Shape;289;g35bf146d044_0_68">
            <a:extLst>
              <a:ext uri="{FF2B5EF4-FFF2-40B4-BE49-F238E27FC236}">
                <a16:creationId xmlns:a16="http://schemas.microsoft.com/office/drawing/2014/main" id="{6DCB9DB1-E7BC-9266-D158-AB39F3A4711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1599560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294">
          <a:extLst>
            <a:ext uri="{FF2B5EF4-FFF2-40B4-BE49-F238E27FC236}">
              <a16:creationId xmlns:a16="http://schemas.microsoft.com/office/drawing/2014/main" id="{4BA001A2-FC2A-D8D0-3117-3B3D5B2E532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462D3B8-7E14-AD69-85B5-48F65D40BEE0}"/>
              </a:ext>
            </a:extLst>
          </p:cNvPr>
          <p:cNvSpPr>
            <a:spLocks noGrp="1"/>
          </p:cNvSpPr>
          <p:nvPr>
            <p:ph type="title"/>
          </p:nvPr>
        </p:nvSpPr>
        <p:spPr>
          <a:xfrm>
            <a:off x="-1047136" y="658097"/>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Portfolio Planning</a:t>
            </a:r>
            <a:endParaRPr lang="en-IN" dirty="0"/>
          </a:p>
        </p:txBody>
      </p:sp>
      <p:cxnSp>
        <p:nvCxnSpPr>
          <p:cNvPr id="11" name="Google Shape;297;g35bf146d044_0_57">
            <a:extLst>
              <a:ext uri="{FF2B5EF4-FFF2-40B4-BE49-F238E27FC236}">
                <a16:creationId xmlns:a16="http://schemas.microsoft.com/office/drawing/2014/main" id="{F7DD627D-15BF-7BE0-BFCD-CD4881C01EE0}"/>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90F96A4E-B0FF-EF5E-3A80-E4E22208F429}"/>
              </a:ext>
            </a:extLst>
          </p:cNvPr>
          <p:cNvSpPr>
            <a:spLocks noGrp="1"/>
          </p:cNvSpPr>
          <p:nvPr>
            <p:ph type="body" sz="quarter" idx="13"/>
          </p:nvPr>
        </p:nvSpPr>
        <p:spPr>
          <a:xfrm>
            <a:off x="958648" y="2103133"/>
            <a:ext cx="16709920" cy="7866776"/>
          </a:xfrm>
        </p:spPr>
        <p:txBody>
          <a:bodyPr>
            <a:normAutofit/>
          </a:bodyPr>
          <a:lstStyle/>
          <a:p>
            <a:pPr marL="457200" marR="0" lvl="0" indent="-457200" algn="l" defTabSz="914400" rtl="0" eaLnBrk="1" fontAlgn="auto" latinLnBrk="0" hangingPunct="1">
              <a:lnSpc>
                <a:spcPct val="163854"/>
              </a:lnSpc>
              <a:spcBef>
                <a:spcPts val="0"/>
              </a:spcBef>
              <a:spcAft>
                <a:spcPts val="0"/>
              </a:spcAft>
              <a:buClr>
                <a:srgbClr val="000000"/>
              </a:buClr>
              <a:buSzTx/>
              <a:buFont typeface="Arial" panose="020B0604020202020204" pitchFamily="34" charset="0"/>
              <a:buChar char="•"/>
              <a:tabLst/>
              <a:defRPr/>
            </a:pPr>
            <a:r>
              <a:rPr kumimoji="0" lang="en-US" sz="32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A firm’s business portfolio consists of all the products and services it sells, all the business it is in, and all the market segments, markets, and industries in which it participates</a:t>
            </a:r>
            <a:r>
              <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a:t>
            </a: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Arial"/>
            </a:endParaRPr>
          </a:p>
          <a:p>
            <a:pPr marL="457200" marR="0" lvl="0" indent="-457200" algn="l" defTabSz="914400" rtl="0" eaLnBrk="1" fontAlgn="auto" latinLnBrk="0" hangingPunct="1">
              <a:lnSpc>
                <a:spcPct val="163854"/>
              </a:lnSpc>
              <a:spcBef>
                <a:spcPts val="0"/>
              </a:spcBef>
              <a:spcAft>
                <a:spcPts val="0"/>
              </a:spcAft>
              <a:buClr>
                <a:srgbClr val="000000"/>
              </a:buClr>
              <a:buSzTx/>
              <a:buFont typeface="Arial" panose="020B0604020202020204" pitchFamily="34" charset="0"/>
              <a:buChar char="•"/>
              <a:tabLst/>
              <a:defRPr/>
            </a:pPr>
            <a:r>
              <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An essential part of continuously assessing and managing corporate-level strategy includes portfolio planning. </a:t>
            </a: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Arial"/>
            </a:endParaRPr>
          </a:p>
          <a:p>
            <a:pPr marL="457200" marR="0" lvl="0" indent="-457200" algn="l" defTabSz="914400" rtl="0" eaLnBrk="1" fontAlgn="auto" latinLnBrk="0" hangingPunct="1">
              <a:lnSpc>
                <a:spcPct val="163854"/>
              </a:lnSpc>
              <a:spcBef>
                <a:spcPts val="0"/>
              </a:spcBef>
              <a:spcAft>
                <a:spcPts val="0"/>
              </a:spcAft>
              <a:buClr>
                <a:srgbClr val="000000"/>
              </a:buClr>
              <a:buSzTx/>
              <a:buFont typeface="Arial" panose="020B0604020202020204" pitchFamily="34" charset="0"/>
              <a:buChar char="•"/>
              <a:tabLst/>
              <a:defRPr/>
            </a:pPr>
            <a:r>
              <a:rPr kumimoji="0" lang="en-US" sz="32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Portfolio planning addresses how a firm should manage its portfolio of businesses</a:t>
            </a:r>
            <a:r>
              <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like strategic business units or divisions, to achieve synergy and create value. </a:t>
            </a: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Arial"/>
            </a:endParaRPr>
          </a:p>
          <a:p>
            <a:pPr marL="457200" marR="0" lvl="0" indent="-457200" algn="l" defTabSz="914400" rtl="0" eaLnBrk="1" fontAlgn="auto" latinLnBrk="0" hangingPunct="1">
              <a:lnSpc>
                <a:spcPct val="163854"/>
              </a:lnSpc>
              <a:spcBef>
                <a:spcPts val="0"/>
              </a:spcBef>
              <a:spcAft>
                <a:spcPts val="0"/>
              </a:spcAft>
              <a:buClr>
                <a:srgbClr val="000000"/>
              </a:buClr>
              <a:buSzTx/>
              <a:buFont typeface="Arial" panose="020B0604020202020204" pitchFamily="34" charset="0"/>
              <a:buChar char="•"/>
              <a:tabLst/>
              <a:defRPr/>
            </a:pPr>
            <a:r>
              <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It also addresses how the parent company adds value to its business divisions and strategic business units.</a:t>
            </a:r>
          </a:p>
          <a:p>
            <a:endParaRPr lang="en-IN" dirty="0"/>
          </a:p>
        </p:txBody>
      </p:sp>
      <p:sp>
        <p:nvSpPr>
          <p:cNvPr id="12" name="Google Shape;298;g35bf146d044_0_57">
            <a:extLst>
              <a:ext uri="{FF2B5EF4-FFF2-40B4-BE49-F238E27FC236}">
                <a16:creationId xmlns:a16="http://schemas.microsoft.com/office/drawing/2014/main" id="{44FADFCF-65D5-FA3E-C25E-9E9282F4226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8013371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294">
          <a:extLst>
            <a:ext uri="{FF2B5EF4-FFF2-40B4-BE49-F238E27FC236}">
              <a16:creationId xmlns:a16="http://schemas.microsoft.com/office/drawing/2014/main" id="{4493C29B-F792-DE19-5E17-3BEBDDBFD70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5B58524-B462-6E28-A29A-B50FF4A0D6C3}"/>
              </a:ext>
            </a:extLst>
          </p:cNvPr>
          <p:cNvSpPr>
            <a:spLocks noGrp="1"/>
          </p:cNvSpPr>
          <p:nvPr>
            <p:ph type="title"/>
          </p:nvPr>
        </p:nvSpPr>
        <p:spPr>
          <a:xfrm>
            <a:off x="516194" y="658099"/>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Portfolio Planning – BCG Matrix</a:t>
            </a:r>
            <a:endParaRPr lang="en-IN" dirty="0"/>
          </a:p>
        </p:txBody>
      </p:sp>
      <p:cxnSp>
        <p:nvCxnSpPr>
          <p:cNvPr id="12" name="Google Shape;297;g35bf146d044_0_57">
            <a:extLst>
              <a:ext uri="{FF2B5EF4-FFF2-40B4-BE49-F238E27FC236}">
                <a16:creationId xmlns:a16="http://schemas.microsoft.com/office/drawing/2014/main" id="{99C3C8A0-B19C-7E7C-996F-5F2E8055006F}"/>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14" name="Google Shape;299;g35bf146d044_0_57" descr="Graph representing four options: question mark, star, dog, and cash cow&#10;First quadrant of an X-Y axis with four purple boxes. The x-axis represents relative market share and the y-axis represents market growth rate. Both axis range from low to high. Low relative market share and low market growth rate is marked dog. High relative market share and high market growth rate is marked star. High relative market share and low market growth rate is marked cash cow. Low relative market share and high market growth rate is marked with a question mark.">
            <a:extLst>
              <a:ext uri="{FF2B5EF4-FFF2-40B4-BE49-F238E27FC236}">
                <a16:creationId xmlns:a16="http://schemas.microsoft.com/office/drawing/2014/main" id="{C3F17BCE-01B4-3FC6-139F-9E6AC8AC8358}"/>
              </a:ext>
            </a:extLst>
          </p:cNvPr>
          <p:cNvPicPr preferRelativeResize="0"/>
          <p:nvPr/>
        </p:nvPicPr>
        <p:blipFill>
          <a:blip r:embed="rId3">
            <a:alphaModFix/>
          </a:blip>
          <a:stretch>
            <a:fillRect/>
          </a:stretch>
        </p:blipFill>
        <p:spPr>
          <a:xfrm>
            <a:off x="1567542" y="2024592"/>
            <a:ext cx="7976703" cy="7235149"/>
          </a:xfrm>
          <a:prstGeom prst="rect">
            <a:avLst/>
          </a:prstGeom>
          <a:noFill/>
          <a:ln>
            <a:noFill/>
          </a:ln>
        </p:spPr>
      </p:pic>
      <p:sp>
        <p:nvSpPr>
          <p:cNvPr id="5" name="Content Placeholder 4">
            <a:extLst>
              <a:ext uri="{FF2B5EF4-FFF2-40B4-BE49-F238E27FC236}">
                <a16:creationId xmlns:a16="http://schemas.microsoft.com/office/drawing/2014/main" id="{1FA3A668-512E-1583-88FD-C44E850159DD}"/>
              </a:ext>
            </a:extLst>
          </p:cNvPr>
          <p:cNvSpPr>
            <a:spLocks noGrp="1"/>
          </p:cNvSpPr>
          <p:nvPr>
            <p:ph type="body" sz="quarter" idx="14"/>
          </p:nvPr>
        </p:nvSpPr>
        <p:spPr>
          <a:xfrm>
            <a:off x="1574800" y="9268799"/>
            <a:ext cx="8077200" cy="782637"/>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1" u="none" strike="noStrike" kern="0" cap="none" spc="0" normalizeH="0" baseline="0" noProof="0" dirty="0">
                <a:ln>
                  <a:noFill/>
                </a:ln>
                <a:solidFill>
                  <a:srgbClr val="000000"/>
                </a:solidFill>
                <a:effectLst/>
                <a:uLnTx/>
                <a:uFillTx/>
                <a:latin typeface="Arial"/>
                <a:cs typeface="Arial"/>
                <a:sym typeface="Arial"/>
              </a:rPr>
              <a:t>Figure 7.18: The BCG matrix.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a:ln>
                  <a:noFill/>
                </a:ln>
                <a:solidFill>
                  <a:srgbClr val="000000"/>
                </a:solidFill>
                <a:effectLst/>
                <a:uLnTx/>
                <a:uFillTx/>
                <a:latin typeface="Arial"/>
                <a:cs typeface="Arial"/>
                <a:sym typeface="Arial"/>
              </a:rPr>
              <a:t>Kindred Grey. 2025. CC BY-NC-SA. Includes the following icons from the Noun Project (Noun Project license): Cow (</a:t>
            </a:r>
            <a:r>
              <a:rPr kumimoji="0" lang="en-US" sz="800" b="0" i="0" u="none" strike="noStrike" kern="0" cap="none" spc="0" normalizeH="0" baseline="0" noProof="0" dirty="0" err="1">
                <a:ln>
                  <a:noFill/>
                </a:ln>
                <a:solidFill>
                  <a:srgbClr val="000000"/>
                </a:solidFill>
                <a:effectLst/>
                <a:uLnTx/>
                <a:uFillTx/>
                <a:latin typeface="Arial"/>
                <a:cs typeface="Arial"/>
                <a:sym typeface="Arial"/>
              </a:rPr>
              <a:t>Laymik</a:t>
            </a:r>
            <a:r>
              <a:rPr kumimoji="0" lang="en-US" sz="800" b="0" i="0" u="none" strike="noStrike" kern="0" cap="none" spc="0" normalizeH="0" baseline="0" noProof="0" dirty="0">
                <a:ln>
                  <a:noFill/>
                </a:ln>
                <a:solidFill>
                  <a:srgbClr val="000000"/>
                </a:solidFill>
                <a:effectLst/>
                <a:uLnTx/>
                <a:uFillTx/>
                <a:latin typeface="Arial"/>
                <a:cs typeface="Arial"/>
                <a:sym typeface="Arial"/>
              </a:rPr>
              <a:t>, 2019, </a:t>
            </a:r>
            <a:r>
              <a:rPr lang="en-IN" sz="800" dirty="0">
                <a:hlinkClick r:id="rId4"/>
              </a:rPr>
              <a:t>Cow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 and Dog (Daniel Ducrocq, 2013,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5"/>
              </a:rPr>
              <a:t>Dog icon (Noun Project)</a:t>
            </a:r>
            <a:r>
              <a:rPr kumimoji="0" lang="en-US" sz="800" b="0" i="0" u="none" strike="noStrike" kern="0" cap="none" spc="0" normalizeH="0" baseline="0" noProof="0" dirty="0">
                <a:ln>
                  <a:noFill/>
                </a:ln>
                <a:solidFill>
                  <a:srgbClr val="000000"/>
                </a:solidFill>
                <a:effectLst/>
                <a:uLnTx/>
                <a:uFillTx/>
                <a:latin typeface="Arial"/>
                <a:cs typeface="Arial"/>
                <a:sym typeface="Arial"/>
              </a:rPr>
              <a:t>)</a:t>
            </a:r>
          </a:p>
        </p:txBody>
      </p:sp>
      <p:sp>
        <p:nvSpPr>
          <p:cNvPr id="4" name="Content Placeholder 3">
            <a:extLst>
              <a:ext uri="{FF2B5EF4-FFF2-40B4-BE49-F238E27FC236}">
                <a16:creationId xmlns:a16="http://schemas.microsoft.com/office/drawing/2014/main" id="{2EFDB9F7-8535-521A-F2C6-B273C8ED417D}"/>
              </a:ext>
            </a:extLst>
          </p:cNvPr>
          <p:cNvSpPr>
            <a:spLocks noGrp="1"/>
          </p:cNvSpPr>
          <p:nvPr>
            <p:ph type="body" sz="quarter" idx="13"/>
          </p:nvPr>
        </p:nvSpPr>
        <p:spPr>
          <a:xfrm>
            <a:off x="10014163" y="2103132"/>
            <a:ext cx="7506921" cy="7348618"/>
          </a:xfrm>
        </p:spPr>
        <p:txBody>
          <a:bodyPr>
            <a:normAutofit/>
          </a:bodyPr>
          <a:lstStyle/>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BCG Matrix:</a:t>
            </a:r>
            <a:r>
              <a:rPr kumimoji="0" lang="en-US" sz="2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helps firms evaluate their business units based on market growth and market share to guide resource allocation.</a:t>
            </a:r>
          </a:p>
          <a:p>
            <a:pPr marL="457200" marR="0" lvl="0" indent="-381000" algn="l" defTabSz="914400" rtl="0" eaLnBrk="1" fontAlgn="auto" latinLnBrk="0" hangingPunct="1">
              <a:lnSpc>
                <a:spcPct val="163854"/>
              </a:lnSpc>
              <a:spcBef>
                <a:spcPts val="0"/>
              </a:spcBef>
              <a:spcAft>
                <a:spcPts val="0"/>
              </a:spcAft>
              <a:buClr>
                <a:srgbClr val="2B2C30"/>
              </a:buClr>
              <a:buSzPts val="2400"/>
              <a:buFont typeface="Playfair Display"/>
              <a:buChar char="•"/>
              <a:tabLst/>
              <a:defRPr/>
            </a:pPr>
            <a:r>
              <a:rPr kumimoji="0" lang="en-US" sz="2400" b="1"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Star</a:t>
            </a:r>
            <a:r>
              <a:rPr kumimoji="0" lang="en-US" sz="2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 High market share &amp; growth → Invest for dominance</a:t>
            </a:r>
          </a:p>
          <a:p>
            <a:pPr marL="457200" marR="0" lvl="0" indent="-381000" algn="l" defTabSz="914400" rtl="0" eaLnBrk="1" fontAlgn="auto" latinLnBrk="0" hangingPunct="1">
              <a:lnSpc>
                <a:spcPct val="163854"/>
              </a:lnSpc>
              <a:spcBef>
                <a:spcPts val="0"/>
              </a:spcBef>
              <a:spcAft>
                <a:spcPts val="0"/>
              </a:spcAft>
              <a:buClr>
                <a:srgbClr val="2B2C30"/>
              </a:buClr>
              <a:buSzPts val="2400"/>
              <a:buFont typeface="Playfair Display"/>
              <a:buChar char="•"/>
              <a:tabLst/>
              <a:defRPr/>
            </a:pPr>
            <a:r>
              <a:rPr kumimoji="0" lang="en-US" sz="2400" b="1"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Cash Cow</a:t>
            </a:r>
            <a:r>
              <a:rPr kumimoji="0" lang="en-US" sz="2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 High market share &amp; low growth → Use profits to support others</a:t>
            </a:r>
          </a:p>
          <a:p>
            <a:pPr marL="457200" marR="0" lvl="0" indent="-381000" algn="l" defTabSz="914400" rtl="0" eaLnBrk="1" fontAlgn="auto" latinLnBrk="0" hangingPunct="1">
              <a:lnSpc>
                <a:spcPct val="163854"/>
              </a:lnSpc>
              <a:spcBef>
                <a:spcPts val="0"/>
              </a:spcBef>
              <a:spcAft>
                <a:spcPts val="0"/>
              </a:spcAft>
              <a:buClr>
                <a:srgbClr val="2B2C30"/>
              </a:buClr>
              <a:buSzPts val="2400"/>
              <a:buFont typeface="Playfair Display"/>
              <a:buChar char="•"/>
              <a:tabLst/>
              <a:defRPr/>
            </a:pPr>
            <a:r>
              <a:rPr kumimoji="0" lang="en-US" sz="2400" b="1"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Question Mark</a:t>
            </a:r>
            <a:r>
              <a:rPr kumimoji="0" lang="en-US" sz="2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 Low market share &amp; high growth → Evaluate potential or exit</a:t>
            </a:r>
          </a:p>
          <a:p>
            <a:pPr marL="457200" marR="0" lvl="0" indent="-381000" algn="l" defTabSz="914400" rtl="0" eaLnBrk="1" fontAlgn="auto" latinLnBrk="0" hangingPunct="1">
              <a:lnSpc>
                <a:spcPct val="163854"/>
              </a:lnSpc>
              <a:spcBef>
                <a:spcPts val="0"/>
              </a:spcBef>
              <a:spcAft>
                <a:spcPts val="0"/>
              </a:spcAft>
              <a:buClr>
                <a:srgbClr val="2B2C30"/>
              </a:buClr>
              <a:buSzPts val="2400"/>
              <a:buFont typeface="Playfair Display"/>
              <a:buChar char="•"/>
              <a:tabLst/>
              <a:defRPr/>
            </a:pPr>
            <a:r>
              <a:rPr kumimoji="0" lang="en-US" sz="2400" b="1"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Dog </a:t>
            </a:r>
            <a:r>
              <a:rPr kumimoji="0" lang="en-US" sz="2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Low market share &amp; growth -&gt; Divest or manage minimally</a:t>
            </a:r>
          </a:p>
          <a:p>
            <a:endParaRPr lang="en-IN" dirty="0"/>
          </a:p>
        </p:txBody>
      </p:sp>
      <p:sp>
        <p:nvSpPr>
          <p:cNvPr id="13" name="Google Shape;298;g35bf146d044_0_57">
            <a:extLst>
              <a:ext uri="{FF2B5EF4-FFF2-40B4-BE49-F238E27FC236}">
                <a16:creationId xmlns:a16="http://schemas.microsoft.com/office/drawing/2014/main" id="{0C4408E4-83BC-FB8F-3BA7-F31168C576F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9321058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304">
          <a:extLst>
            <a:ext uri="{FF2B5EF4-FFF2-40B4-BE49-F238E27FC236}">
              <a16:creationId xmlns:a16="http://schemas.microsoft.com/office/drawing/2014/main" id="{31B2F347-AB7E-C07B-A3D5-B4C7143BA5A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C2063A5-1437-D3C8-03A6-752E7E40B09D}"/>
              </a:ext>
            </a:extLst>
          </p:cNvPr>
          <p:cNvSpPr>
            <a:spLocks noGrp="1"/>
          </p:cNvSpPr>
          <p:nvPr>
            <p:ph type="title"/>
          </p:nvPr>
        </p:nvSpPr>
        <p:spPr>
          <a:xfrm>
            <a:off x="634182" y="658099"/>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fr-FR"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BCG Matrix Example – Apple Inc.</a:t>
            </a:r>
            <a:endParaRPr lang="en-IN" dirty="0"/>
          </a:p>
        </p:txBody>
      </p:sp>
      <p:cxnSp>
        <p:nvCxnSpPr>
          <p:cNvPr id="11" name="Google Shape;306;g33d10d4e87c_0_104">
            <a:extLst>
              <a:ext uri="{FF2B5EF4-FFF2-40B4-BE49-F238E27FC236}">
                <a16:creationId xmlns:a16="http://schemas.microsoft.com/office/drawing/2014/main" id="{D1EAC759-FB4A-D77A-2125-8C865F1F0217}"/>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242AD6DD-79B0-4919-28EC-1C9FC45F632F}"/>
              </a:ext>
            </a:extLst>
          </p:cNvPr>
          <p:cNvSpPr>
            <a:spLocks noGrp="1"/>
          </p:cNvSpPr>
          <p:nvPr>
            <p:ph type="body" sz="quarter" idx="13"/>
          </p:nvPr>
        </p:nvSpPr>
        <p:spPr>
          <a:xfrm>
            <a:off x="1019487" y="1967682"/>
            <a:ext cx="8686800" cy="648930"/>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1"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How Apple allocates resources across its product portfolio</a:t>
            </a:r>
          </a:p>
        </p:txBody>
      </p:sp>
      <p:graphicFrame>
        <p:nvGraphicFramePr>
          <p:cNvPr id="9" name="Google Shape;308;g33d10d4e87c_0_104">
            <a:extLst>
              <a:ext uri="{FF2B5EF4-FFF2-40B4-BE49-F238E27FC236}">
                <a16:creationId xmlns:a16="http://schemas.microsoft.com/office/drawing/2014/main" id="{817FF72A-18EF-0642-6063-D2AE78C3AC70}"/>
              </a:ext>
            </a:extLst>
          </p:cNvPr>
          <p:cNvGraphicFramePr/>
          <p:nvPr/>
        </p:nvGraphicFramePr>
        <p:xfrm>
          <a:off x="1028700" y="3081150"/>
          <a:ext cx="12651200" cy="4666900"/>
        </p:xfrm>
        <a:graphic>
          <a:graphicData uri="http://schemas.openxmlformats.org/drawingml/2006/table">
            <a:tbl>
              <a:tblPr firstRow="1">
                <a:noFill/>
                <a:tableStyleId>{E7F86AB0-0E62-449C-9473-B3F86081A821}</a:tableStyleId>
              </a:tblPr>
              <a:tblGrid>
                <a:gridCol w="2099775">
                  <a:extLst>
                    <a:ext uri="{9D8B030D-6E8A-4147-A177-3AD203B41FA5}">
                      <a16:colId xmlns:a16="http://schemas.microsoft.com/office/drawing/2014/main" val="20000"/>
                    </a:ext>
                  </a:extLst>
                </a:gridCol>
                <a:gridCol w="5249475">
                  <a:extLst>
                    <a:ext uri="{9D8B030D-6E8A-4147-A177-3AD203B41FA5}">
                      <a16:colId xmlns:a16="http://schemas.microsoft.com/office/drawing/2014/main" val="20001"/>
                    </a:ext>
                  </a:extLst>
                </a:gridCol>
                <a:gridCol w="5301950">
                  <a:extLst>
                    <a:ext uri="{9D8B030D-6E8A-4147-A177-3AD203B41FA5}">
                      <a16:colId xmlns:a16="http://schemas.microsoft.com/office/drawing/2014/main" val="20002"/>
                    </a:ext>
                  </a:extLst>
                </a:gridCol>
              </a:tblGrid>
              <a:tr h="1376575">
                <a:tc>
                  <a:txBody>
                    <a:bodyPr/>
                    <a:lstStyle/>
                    <a:p>
                      <a:pPr marL="0" lvl="0" indent="0" algn="l" rtl="0">
                        <a:spcBef>
                          <a:spcPts val="0"/>
                        </a:spcBef>
                        <a:spcAft>
                          <a:spcPts val="0"/>
                        </a:spcAft>
                        <a:buNone/>
                      </a:pPr>
                      <a:endParaRPr sz="3600" b="1">
                        <a:latin typeface="Playfair Display"/>
                        <a:ea typeface="Playfair Display"/>
                        <a:cs typeface="Playfair Display"/>
                        <a:sym typeface="Playfair Display"/>
                      </a:endParaRPr>
                    </a:p>
                  </a:txBody>
                  <a:tcPr marL="91425" marR="91425" marT="91425" marB="91425"/>
                </a:tc>
                <a:tc>
                  <a:txBody>
                    <a:bodyPr/>
                    <a:lstStyle/>
                    <a:p>
                      <a:pPr marL="0" lvl="0" indent="0" algn="ctr" rtl="0">
                        <a:lnSpc>
                          <a:spcPct val="115000"/>
                        </a:lnSpc>
                        <a:spcBef>
                          <a:spcPts val="0"/>
                        </a:spcBef>
                        <a:spcAft>
                          <a:spcPts val="0"/>
                        </a:spcAft>
                        <a:buNone/>
                      </a:pPr>
                      <a:r>
                        <a:rPr lang="en-US" sz="3600" b="1" dirty="0">
                          <a:latin typeface="Playfair Display"/>
                          <a:ea typeface="Playfair Display"/>
                          <a:cs typeface="Playfair Display"/>
                          <a:sym typeface="Playfair Display"/>
                        </a:rPr>
                        <a:t>Low Marker Share</a:t>
                      </a:r>
                      <a:endParaRPr sz="3600" b="1" dirty="0">
                        <a:latin typeface="Playfair Display"/>
                        <a:ea typeface="Playfair Display"/>
                        <a:cs typeface="Playfair Display"/>
                        <a:sym typeface="Playfair Display"/>
                      </a:endParaRPr>
                    </a:p>
                  </a:txBody>
                  <a:tcPr marL="91425" marR="91425" marT="91425" marB="91425"/>
                </a:tc>
                <a:tc>
                  <a:txBody>
                    <a:bodyPr/>
                    <a:lstStyle/>
                    <a:p>
                      <a:pPr marL="0" lvl="0" indent="0" algn="ctr" rtl="0">
                        <a:lnSpc>
                          <a:spcPct val="115000"/>
                        </a:lnSpc>
                        <a:spcBef>
                          <a:spcPts val="0"/>
                        </a:spcBef>
                        <a:spcAft>
                          <a:spcPts val="0"/>
                        </a:spcAft>
                        <a:buNone/>
                      </a:pPr>
                      <a:r>
                        <a:rPr lang="en-US" sz="3600" b="1" dirty="0">
                          <a:latin typeface="Playfair Display"/>
                          <a:ea typeface="Playfair Display"/>
                          <a:cs typeface="Playfair Display"/>
                          <a:sym typeface="Playfair Display"/>
                        </a:rPr>
                        <a:t>High Market Share</a:t>
                      </a:r>
                      <a:endParaRPr sz="3600" b="1" dirty="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0"/>
                  </a:ext>
                </a:extLst>
              </a:tr>
              <a:tr h="1463625">
                <a:tc>
                  <a:txBody>
                    <a:bodyPr/>
                    <a:lstStyle/>
                    <a:p>
                      <a:pPr marL="0" lvl="0" indent="0" algn="l" rtl="0">
                        <a:spcBef>
                          <a:spcPts val="0"/>
                        </a:spcBef>
                        <a:spcAft>
                          <a:spcPts val="0"/>
                        </a:spcAft>
                        <a:buNone/>
                      </a:pPr>
                      <a:r>
                        <a:rPr lang="en-US" sz="3600" b="1" dirty="0">
                          <a:latin typeface="Playfair Display"/>
                          <a:ea typeface="Playfair Display"/>
                          <a:cs typeface="Playfair Display"/>
                          <a:sym typeface="Playfair Display"/>
                        </a:rPr>
                        <a:t>High Growth</a:t>
                      </a:r>
                      <a:endParaRPr sz="3600" b="1" dirty="0">
                        <a:latin typeface="Playfair Display"/>
                        <a:ea typeface="Playfair Display"/>
                        <a:cs typeface="Playfair Display"/>
                        <a:sym typeface="Playfair Display"/>
                      </a:endParaRPr>
                    </a:p>
                  </a:txBody>
                  <a:tcPr marL="91425" marR="91425" marT="91425" marB="91425"/>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3600" b="1" i="1" dirty="0">
                          <a:highlight>
                            <a:srgbClr val="00FFFF"/>
                          </a:highlight>
                          <a:latin typeface="Playfair Display"/>
                          <a:ea typeface="Playfair Display"/>
                          <a:cs typeface="Playfair Display"/>
                          <a:sym typeface="Playfair Display"/>
                        </a:rPr>
                        <a:t>Vision Pro </a:t>
                      </a:r>
                      <a:r>
                        <a:rPr lang="en-US" sz="3600" b="1" dirty="0">
                          <a:solidFill>
                            <a:schemeClr val="dk1"/>
                          </a:solidFill>
                          <a:highlight>
                            <a:srgbClr val="00FFFF"/>
                          </a:highlight>
                          <a:latin typeface="Playfair Display"/>
                          <a:ea typeface="Playfair Display"/>
                          <a:cs typeface="Playfair Display"/>
                          <a:sym typeface="Playfair Display"/>
                        </a:rPr>
                        <a:t>❓</a:t>
                      </a:r>
                      <a:r>
                        <a:rPr lang="en-US" sz="3600" b="1" i="1" dirty="0">
                          <a:highlight>
                            <a:srgbClr val="00FFFF"/>
                          </a:highlight>
                          <a:latin typeface="Playfair Display"/>
                          <a:ea typeface="Playfair Display"/>
                          <a:cs typeface="Playfair Display"/>
                          <a:sym typeface="Playfair Display"/>
                        </a:rPr>
                        <a:t> </a:t>
                      </a:r>
                    </a:p>
                    <a:p>
                      <a:pPr marL="0" lvl="0" indent="0" algn="l" rtl="0">
                        <a:spcBef>
                          <a:spcPts val="0"/>
                        </a:spcBef>
                        <a:spcAft>
                          <a:spcPts val="0"/>
                        </a:spcAft>
                        <a:buNone/>
                      </a:pPr>
                      <a:endParaRPr sz="3600" b="1" i="1" dirty="0">
                        <a:highlight>
                          <a:srgbClr val="FFFF00"/>
                        </a:highlight>
                        <a:latin typeface="Playfair Display"/>
                        <a:ea typeface="Playfair Display"/>
                        <a:cs typeface="Playfair Display"/>
                        <a:sym typeface="Playfair Display"/>
                      </a:endParaRPr>
                    </a:p>
                  </a:txBody>
                  <a:tcPr marL="91425" marR="91425" marT="91425" marB="91425"/>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3600" b="1" i="1" dirty="0">
                          <a:highlight>
                            <a:srgbClr val="FFFF00"/>
                          </a:highlight>
                          <a:latin typeface="Playfair Display"/>
                          <a:ea typeface="Playfair Display"/>
                          <a:cs typeface="Playfair Display"/>
                          <a:sym typeface="Playfair Display"/>
                        </a:rPr>
                        <a:t>iPhone </a:t>
                      </a:r>
                      <a:r>
                        <a:rPr lang="en-US" sz="3600" b="1" dirty="0">
                          <a:solidFill>
                            <a:schemeClr val="dk1"/>
                          </a:solidFill>
                          <a:highlight>
                            <a:srgbClr val="FFFF00"/>
                          </a:highlight>
                          <a:latin typeface="Playfair Display"/>
                          <a:ea typeface="Playfair Display"/>
                          <a:cs typeface="Playfair Display"/>
                          <a:sym typeface="Playfair Display"/>
                        </a:rPr>
                        <a:t>🌟</a:t>
                      </a:r>
                      <a:endParaRPr lang="en-US" sz="3600" b="1" i="1" dirty="0">
                        <a:highlight>
                          <a:srgbClr val="FFFF00"/>
                        </a:highlight>
                        <a:latin typeface="Playfair Display"/>
                        <a:ea typeface="Playfair Display"/>
                        <a:cs typeface="Playfair Display"/>
                        <a:sym typeface="Playfair Display"/>
                      </a:endParaRPr>
                    </a:p>
                    <a:p>
                      <a:pPr marL="0" lvl="0" indent="0" algn="l" rtl="0">
                        <a:spcBef>
                          <a:spcPts val="0"/>
                        </a:spcBef>
                        <a:spcAft>
                          <a:spcPts val="0"/>
                        </a:spcAft>
                        <a:buNone/>
                      </a:pPr>
                      <a:endParaRPr sz="3600" b="1" i="1" dirty="0">
                        <a:highlight>
                          <a:srgbClr val="00FF00"/>
                        </a:highlight>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1"/>
                  </a:ext>
                </a:extLst>
              </a:tr>
              <a:tr h="1826700">
                <a:tc>
                  <a:txBody>
                    <a:bodyPr/>
                    <a:lstStyle/>
                    <a:p>
                      <a:pPr marL="0" lvl="0" indent="0" algn="l" rtl="0">
                        <a:spcBef>
                          <a:spcPts val="0"/>
                        </a:spcBef>
                        <a:spcAft>
                          <a:spcPts val="0"/>
                        </a:spcAft>
                        <a:buNone/>
                      </a:pPr>
                      <a:r>
                        <a:rPr lang="en-US" sz="3600" b="1" dirty="0">
                          <a:latin typeface="Playfair Display"/>
                          <a:ea typeface="Playfair Display"/>
                          <a:cs typeface="Playfair Display"/>
                          <a:sym typeface="Playfair Display"/>
                        </a:rPr>
                        <a:t>Low Growth</a:t>
                      </a:r>
                      <a:endParaRPr sz="3600" b="1" dirty="0">
                        <a:latin typeface="Playfair Display"/>
                        <a:ea typeface="Playfair Display"/>
                        <a:cs typeface="Playfair Display"/>
                        <a:sym typeface="Playfair Display"/>
                      </a:endParaRPr>
                    </a:p>
                  </a:txBody>
                  <a:tcPr marL="91425" marR="91425" marT="91425" marB="91425"/>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3600" b="1" i="1" dirty="0">
                          <a:highlight>
                            <a:srgbClr val="FF0000"/>
                          </a:highlight>
                          <a:latin typeface="Playfair Display"/>
                          <a:ea typeface="Playfair Display"/>
                          <a:cs typeface="Playfair Display"/>
                          <a:sym typeface="Playfair Display"/>
                        </a:rPr>
                        <a:t>iPod </a:t>
                      </a:r>
                      <a:r>
                        <a:rPr lang="en-US" sz="3600" b="1" dirty="0">
                          <a:solidFill>
                            <a:schemeClr val="dk1"/>
                          </a:solidFill>
                          <a:highlight>
                            <a:srgbClr val="FF0000"/>
                          </a:highlight>
                          <a:latin typeface="Playfair Display"/>
                          <a:ea typeface="Playfair Display"/>
                          <a:cs typeface="Playfair Display"/>
                          <a:sym typeface="Playfair Display"/>
                        </a:rPr>
                        <a:t>🐶</a:t>
                      </a:r>
                    </a:p>
                    <a:p>
                      <a:pPr marL="0" lvl="0" indent="0" algn="l" rtl="0">
                        <a:spcBef>
                          <a:spcPts val="0"/>
                        </a:spcBef>
                        <a:spcAft>
                          <a:spcPts val="0"/>
                        </a:spcAft>
                        <a:buNone/>
                      </a:pPr>
                      <a:endParaRPr sz="3600" b="1" i="1" dirty="0">
                        <a:highlight>
                          <a:srgbClr val="00FFFF"/>
                        </a:highlight>
                        <a:latin typeface="Playfair Display"/>
                        <a:ea typeface="Playfair Display"/>
                        <a:cs typeface="Playfair Display"/>
                        <a:sym typeface="Playfair Display"/>
                      </a:endParaRPr>
                    </a:p>
                  </a:txBody>
                  <a:tcPr marL="91425" marR="91425" marT="91425" marB="91425"/>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3600" b="1" i="1" dirty="0">
                          <a:highlight>
                            <a:srgbClr val="00FF00"/>
                          </a:highlight>
                          <a:latin typeface="Playfair Display"/>
                          <a:ea typeface="Playfair Display"/>
                          <a:cs typeface="Playfair Display"/>
                          <a:sym typeface="Playfair Display"/>
                        </a:rPr>
                        <a:t>MacBook &amp; iPad </a:t>
                      </a:r>
                      <a:r>
                        <a:rPr lang="en-US" sz="3600" b="1" dirty="0">
                          <a:solidFill>
                            <a:schemeClr val="dk1"/>
                          </a:solidFill>
                          <a:highlight>
                            <a:srgbClr val="00FF00"/>
                          </a:highlight>
                          <a:latin typeface="Playfair Display"/>
                          <a:ea typeface="Playfair Display"/>
                          <a:cs typeface="Playfair Display"/>
                          <a:sym typeface="Playfair Display"/>
                        </a:rPr>
                        <a:t>🐄</a:t>
                      </a:r>
                    </a:p>
                    <a:p>
                      <a:pPr marL="0" lvl="0" indent="0" algn="l" rtl="0">
                        <a:spcBef>
                          <a:spcPts val="0"/>
                        </a:spcBef>
                        <a:spcAft>
                          <a:spcPts val="0"/>
                        </a:spcAft>
                        <a:buNone/>
                      </a:pPr>
                      <a:endParaRPr sz="3600" b="1" i="1" dirty="0">
                        <a:highlight>
                          <a:srgbClr val="FF0000"/>
                        </a:highlight>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2"/>
                  </a:ext>
                </a:extLst>
              </a:tr>
            </a:tbl>
          </a:graphicData>
        </a:graphic>
      </p:graphicFrame>
      <p:sp>
        <p:nvSpPr>
          <p:cNvPr id="4" name="Content Placeholder 3">
            <a:extLst>
              <a:ext uri="{FF2B5EF4-FFF2-40B4-BE49-F238E27FC236}">
                <a16:creationId xmlns:a16="http://schemas.microsoft.com/office/drawing/2014/main" id="{685282DF-4520-0F99-9908-DF359924B5D1}"/>
              </a:ext>
            </a:extLst>
          </p:cNvPr>
          <p:cNvSpPr>
            <a:spLocks noGrp="1"/>
          </p:cNvSpPr>
          <p:nvPr>
            <p:ph type="body" sz="quarter" idx="14"/>
          </p:nvPr>
        </p:nvSpPr>
        <p:spPr>
          <a:xfrm>
            <a:off x="1017640" y="8576188"/>
            <a:ext cx="11223521" cy="1071025"/>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0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Apple uses internal development to move Question Marks into Stars, and quickly exits Dogs to preserve focus.</a:t>
            </a:r>
          </a:p>
        </p:txBody>
      </p:sp>
      <p:sp>
        <p:nvSpPr>
          <p:cNvPr id="12" name="Google Shape;307;g33d10d4e87c_0_104">
            <a:extLst>
              <a:ext uri="{FF2B5EF4-FFF2-40B4-BE49-F238E27FC236}">
                <a16:creationId xmlns:a16="http://schemas.microsoft.com/office/drawing/2014/main" id="{C8822CBF-3169-459A-26C8-8EBB04D3317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4882514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322">
          <a:extLst>
            <a:ext uri="{FF2B5EF4-FFF2-40B4-BE49-F238E27FC236}">
              <a16:creationId xmlns:a16="http://schemas.microsoft.com/office/drawing/2014/main" id="{D21FE1C8-F406-B230-A124-7CBC250CCE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D95139C-5E8A-2CEB-B154-C4F69A2ADF7B}"/>
              </a:ext>
            </a:extLst>
          </p:cNvPr>
          <p:cNvSpPr>
            <a:spLocks noGrp="1"/>
          </p:cNvSpPr>
          <p:nvPr>
            <p:ph type="title"/>
          </p:nvPr>
        </p:nvSpPr>
        <p:spPr>
          <a:xfrm>
            <a:off x="19666" y="658099"/>
            <a:ext cx="11105533"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Analyze Corporate-Level Strategy, 1 of 2</a:t>
            </a:r>
            <a:endParaRPr lang="en-IN" sz="3710" b="1" dirty="0"/>
          </a:p>
        </p:txBody>
      </p:sp>
      <p:cxnSp>
        <p:nvCxnSpPr>
          <p:cNvPr id="11" name="Google Shape;325;g35bf146d044_0_86">
            <a:extLst>
              <a:ext uri="{FF2B5EF4-FFF2-40B4-BE49-F238E27FC236}">
                <a16:creationId xmlns:a16="http://schemas.microsoft.com/office/drawing/2014/main" id="{49B988FD-C103-C5F9-938C-8A7212619D7E}"/>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051F8A08-A8F0-D24B-8A50-3F0FB16D8282}"/>
              </a:ext>
            </a:extLst>
          </p:cNvPr>
          <p:cNvSpPr>
            <a:spLocks noGrp="1"/>
          </p:cNvSpPr>
          <p:nvPr>
            <p:ph type="body" sz="quarter" idx="13"/>
          </p:nvPr>
        </p:nvSpPr>
        <p:spPr>
          <a:xfrm>
            <a:off x="752170" y="2103133"/>
            <a:ext cx="17034387" cy="7365334"/>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400" b="0"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6. As appropriate to the case, analyze strategies: Corporate-level, business-level, innovation, sustainability and ethics, technology, and multinational strategies.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400" b="0"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endParaRPr>
          </a:p>
          <a:p>
            <a:pPr marL="742950" marR="0" lvl="0" indent="-74295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kumimoji="0" lang="en-US" sz="4400" b="0"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Use strategic management analytical frameworks to analyze, interpret, and evaluate strategies.</a:t>
            </a:r>
          </a:p>
          <a:p>
            <a:pPr marL="742950" marR="0" lvl="0" indent="-74295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kumimoji="0" lang="en-US" sz="4400" b="0"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Ensure line of sight and congruence within analysis of each strategy.</a:t>
            </a:r>
            <a:endPar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endParaRPr lang="en-IN" dirty="0"/>
          </a:p>
        </p:txBody>
      </p:sp>
      <p:sp>
        <p:nvSpPr>
          <p:cNvPr id="12" name="Google Shape;326;g35bf146d044_0_86">
            <a:extLst>
              <a:ext uri="{FF2B5EF4-FFF2-40B4-BE49-F238E27FC236}">
                <a16:creationId xmlns:a16="http://schemas.microsoft.com/office/drawing/2014/main" id="{40536A92-44DA-B213-87A3-089ED356274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094991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322">
          <a:extLst>
            <a:ext uri="{FF2B5EF4-FFF2-40B4-BE49-F238E27FC236}">
              <a16:creationId xmlns:a16="http://schemas.microsoft.com/office/drawing/2014/main" id="{2204E5D8-29D1-B371-77BC-CAD288D4A0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362669-D4F2-E10D-9B23-710E69EA645B}"/>
              </a:ext>
            </a:extLst>
          </p:cNvPr>
          <p:cNvSpPr>
            <a:spLocks noGrp="1"/>
          </p:cNvSpPr>
          <p:nvPr>
            <p:ph type="title"/>
          </p:nvPr>
        </p:nvSpPr>
        <p:spPr>
          <a:xfrm>
            <a:off x="233026" y="658099"/>
            <a:ext cx="10648333" cy="1143000"/>
          </a:xfrm>
        </p:spPr>
        <p:txBody>
          <a:bodyPr>
            <a:normAutofit/>
          </a:bodyPr>
          <a:lstStyle/>
          <a:p>
            <a:pPr lvl="0">
              <a:lnSpc>
                <a:spcPct val="140010"/>
              </a:lnSpc>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Analyze </a:t>
            </a:r>
            <a:r>
              <a:rPr lang="en-US" sz="3710" b="1" dirty="0">
                <a:solidFill>
                  <a:srgbClr val="54152A"/>
                </a:solidFill>
                <a:latin typeface="Public Sans"/>
                <a:ea typeface="Public Sans"/>
                <a:cs typeface="Public Sans"/>
                <a:sym typeface="Public Sans"/>
              </a:rPr>
              <a:t>Corporate-Level Strategy (2 of 2) </a:t>
            </a:r>
            <a:endParaRPr lang="en-IN" sz="3710" b="1" dirty="0"/>
          </a:p>
        </p:txBody>
      </p:sp>
      <p:cxnSp>
        <p:nvCxnSpPr>
          <p:cNvPr id="11" name="Google Shape;325;g35bf146d044_0_86">
            <a:extLst>
              <a:ext uri="{FF2B5EF4-FFF2-40B4-BE49-F238E27FC236}">
                <a16:creationId xmlns:a16="http://schemas.microsoft.com/office/drawing/2014/main" id="{0135A227-9BCF-4030-5B4B-0E48C570B9EB}"/>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ACD0C52-E6EE-21FF-DD2B-489FEB690D42}"/>
              </a:ext>
            </a:extLst>
          </p:cNvPr>
          <p:cNvSpPr>
            <a:spLocks noGrp="1"/>
          </p:cNvSpPr>
          <p:nvPr>
            <p:ph type="body" sz="quarter" idx="13"/>
          </p:nvPr>
        </p:nvSpPr>
        <p:spPr>
          <a:xfrm>
            <a:off x="752170" y="2103133"/>
            <a:ext cx="16688655" cy="1465979"/>
          </a:xfrm>
        </p:spPr>
        <p:txBody>
          <a:bodyPr>
            <a:normAutofit/>
          </a:bodyPr>
          <a:lstStyle/>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Purpose:</a:t>
            </a:r>
            <a:r>
              <a:rPr kumimoji="0" lang="en-US" sz="2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To analyze corporate strategy by  assessing how well a firm’s business units, industries, and geographic reach align to support long-term goals and competitive advantage.</a:t>
            </a:r>
          </a:p>
        </p:txBody>
      </p:sp>
      <p:sp>
        <p:nvSpPr>
          <p:cNvPr id="4" name="Content Placeholder 3">
            <a:extLst>
              <a:ext uri="{FF2B5EF4-FFF2-40B4-BE49-F238E27FC236}">
                <a16:creationId xmlns:a16="http://schemas.microsoft.com/office/drawing/2014/main" id="{182D6304-1CC3-A62B-36FA-77CF2979AFE0}"/>
              </a:ext>
            </a:extLst>
          </p:cNvPr>
          <p:cNvSpPr>
            <a:spLocks noGrp="1"/>
          </p:cNvSpPr>
          <p:nvPr>
            <p:ph type="body" sz="quarter" idx="14"/>
          </p:nvPr>
        </p:nvSpPr>
        <p:spPr>
          <a:xfrm>
            <a:off x="943902" y="3500540"/>
            <a:ext cx="8616900" cy="4565338"/>
          </a:xfrm>
        </p:spPr>
        <p:txBody>
          <a:bodyPr>
            <a:normAutofit/>
          </a:bodyPr>
          <a:lstStyle/>
          <a:p>
            <a:pPr marL="0" marR="0" lvl="0" indent="0" algn="l" defTabSz="914400" rtl="0" eaLnBrk="1" fontAlgn="auto" latinLnBrk="0" hangingPunct="1">
              <a:lnSpc>
                <a:spcPct val="163854"/>
              </a:lnSpc>
              <a:spcBef>
                <a:spcPts val="0"/>
              </a:spcBef>
              <a:spcAft>
                <a:spcPts val="0"/>
              </a:spcAft>
              <a:buClr>
                <a:srgbClr val="000000"/>
              </a:buClr>
              <a:buSzPts val="1100"/>
              <a:buFont typeface="Arial"/>
              <a:buNone/>
              <a:tabLst/>
              <a:defRPr/>
            </a:pPr>
            <a:r>
              <a:rPr kumimoji="0" lang="en-US" sz="2400" b="1"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Key Questions to Ask:</a:t>
            </a:r>
          </a:p>
          <a:p>
            <a:pPr marL="0" marR="0" lvl="0" indent="0" algn="l" defTabSz="914400" rtl="0" eaLnBrk="1" fontAlgn="auto" latinLnBrk="0" hangingPunct="1">
              <a:lnSpc>
                <a:spcPct val="163854"/>
              </a:lnSpc>
              <a:spcBef>
                <a:spcPts val="0"/>
              </a:spcBef>
              <a:spcAft>
                <a:spcPts val="0"/>
              </a:spcAft>
              <a:buClr>
                <a:srgbClr val="000000"/>
              </a:buClr>
              <a:buSzPts val="1100"/>
              <a:buFont typeface="Arial"/>
              <a:buNone/>
              <a:tabLst/>
              <a:defRPr/>
            </a:pPr>
            <a:r>
              <a:rPr kumimoji="0" lang="en-US" sz="2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Do the business units complement each other? (synergy)</a:t>
            </a:r>
          </a:p>
          <a:p>
            <a:pPr marL="0" marR="0" lvl="0" indent="0" algn="l" defTabSz="914400" rtl="0" eaLnBrk="1" fontAlgn="auto" latinLnBrk="0" hangingPunct="1">
              <a:lnSpc>
                <a:spcPct val="163854"/>
              </a:lnSpc>
              <a:spcBef>
                <a:spcPts val="0"/>
              </a:spcBef>
              <a:spcAft>
                <a:spcPts val="0"/>
              </a:spcAft>
              <a:buClr>
                <a:srgbClr val="000000"/>
              </a:buClr>
              <a:buSzPts val="1100"/>
              <a:buFont typeface="Arial"/>
              <a:buNone/>
              <a:tabLst/>
              <a:defRPr/>
            </a:pPr>
            <a:r>
              <a:rPr kumimoji="0" lang="en-US" sz="2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Is the firm competing in the right industries or regions?</a:t>
            </a:r>
          </a:p>
          <a:p>
            <a:pPr marL="0" marR="0" lvl="0" indent="0" algn="l" defTabSz="914400" rtl="0" eaLnBrk="1" fontAlgn="auto" latinLnBrk="0" hangingPunct="1">
              <a:lnSpc>
                <a:spcPct val="163854"/>
              </a:lnSpc>
              <a:spcBef>
                <a:spcPts val="0"/>
              </a:spcBef>
              <a:spcAft>
                <a:spcPts val="0"/>
              </a:spcAft>
              <a:buClr>
                <a:srgbClr val="000000"/>
              </a:buClr>
              <a:buSzPts val="1100"/>
              <a:buFont typeface="Arial"/>
              <a:buNone/>
              <a:tabLst/>
              <a:defRPr/>
            </a:pPr>
            <a:r>
              <a:rPr kumimoji="0" lang="en-US" sz="2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Does the strategy fit the firm’s resources and capabilities?</a:t>
            </a:r>
          </a:p>
          <a:p>
            <a:pPr marL="0" marR="0" lvl="0" indent="0" algn="l" defTabSz="914400" rtl="0" eaLnBrk="1" fontAlgn="auto" latinLnBrk="0" hangingPunct="1">
              <a:lnSpc>
                <a:spcPct val="163854"/>
              </a:lnSpc>
              <a:spcBef>
                <a:spcPts val="0"/>
              </a:spcBef>
              <a:spcAft>
                <a:spcPts val="0"/>
              </a:spcAft>
              <a:buClr>
                <a:srgbClr val="000000"/>
              </a:buClr>
              <a:buSzPts val="1100"/>
              <a:buFont typeface="Arial"/>
              <a:buNone/>
              <a:tabLst/>
              <a:defRPr/>
            </a:pPr>
            <a:r>
              <a:rPr kumimoji="0" lang="en-US" sz="2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Is the firm using the right growth methods (M&amp;A, alliances, internal development)?</a:t>
            </a:r>
          </a:p>
          <a:p>
            <a:pPr marL="0" marR="0" lvl="0" indent="0" algn="l" defTabSz="914400" rtl="0" eaLnBrk="1" fontAlgn="auto" latinLnBrk="0" hangingPunct="1">
              <a:lnSpc>
                <a:spcPct val="163854"/>
              </a:lnSpc>
              <a:spcBef>
                <a:spcPts val="0"/>
              </a:spcBef>
              <a:spcAft>
                <a:spcPts val="0"/>
              </a:spcAft>
              <a:buClr>
                <a:srgbClr val="000000"/>
              </a:buClr>
              <a:buSzPts val="1100"/>
              <a:buFont typeface="Arial"/>
              <a:buNone/>
              <a:tabLst/>
              <a:defRPr/>
            </a:pPr>
            <a:r>
              <a:rPr kumimoji="0" lang="en-US" sz="2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Is the company over-diversified or too narrowly focused?</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dirty="0">
              <a:ln>
                <a:noFill/>
              </a:ln>
              <a:solidFill>
                <a:srgbClr val="000000"/>
              </a:solidFill>
              <a:effectLst/>
              <a:uLnTx/>
              <a:uFillTx/>
              <a:latin typeface="Calibri"/>
              <a:ea typeface="Calibri"/>
              <a:cs typeface="Calibri"/>
              <a:sym typeface="Calibri"/>
            </a:endParaRPr>
          </a:p>
          <a:p>
            <a:endParaRPr lang="en-IN" dirty="0"/>
          </a:p>
        </p:txBody>
      </p:sp>
      <p:sp>
        <p:nvSpPr>
          <p:cNvPr id="5" name="Content Placeholder 4">
            <a:extLst>
              <a:ext uri="{FF2B5EF4-FFF2-40B4-BE49-F238E27FC236}">
                <a16:creationId xmlns:a16="http://schemas.microsoft.com/office/drawing/2014/main" id="{DED8A99F-695A-2211-466F-458470268E1F}"/>
              </a:ext>
            </a:extLst>
          </p:cNvPr>
          <p:cNvSpPr>
            <a:spLocks noGrp="1"/>
          </p:cNvSpPr>
          <p:nvPr>
            <p:ph type="body" sz="quarter" idx="15"/>
          </p:nvPr>
        </p:nvSpPr>
        <p:spPr>
          <a:xfrm>
            <a:off x="9792927" y="3533723"/>
            <a:ext cx="8111750" cy="2454121"/>
          </a:xfrm>
        </p:spPr>
        <p:txBody>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Common Tools Used:</a:t>
            </a: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BCG Matrix – for evaluating business unit performance</a:t>
            </a: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Industry Value Chain Analysis – to identify where value is created</a:t>
            </a:r>
          </a:p>
        </p:txBody>
      </p:sp>
      <p:sp>
        <p:nvSpPr>
          <p:cNvPr id="6" name="Content Placeholder 5">
            <a:extLst>
              <a:ext uri="{FF2B5EF4-FFF2-40B4-BE49-F238E27FC236}">
                <a16:creationId xmlns:a16="http://schemas.microsoft.com/office/drawing/2014/main" id="{CBFD454B-EF0D-7FE1-3D2E-A2CD089AC48D}"/>
              </a:ext>
            </a:extLst>
          </p:cNvPr>
          <p:cNvSpPr>
            <a:spLocks noGrp="1"/>
          </p:cNvSpPr>
          <p:nvPr>
            <p:ph type="body" sz="quarter" idx="16"/>
          </p:nvPr>
        </p:nvSpPr>
        <p:spPr>
          <a:xfrm>
            <a:off x="851592" y="8228116"/>
            <a:ext cx="12727283" cy="1409270"/>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Example Insight: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If a company is in too many unrelated businesses with no synergy, it may be time to divest or restructure to improve strategic focus.</a:t>
            </a:r>
          </a:p>
        </p:txBody>
      </p:sp>
      <p:sp>
        <p:nvSpPr>
          <p:cNvPr id="12" name="Google Shape;326;g35bf146d044_0_86">
            <a:extLst>
              <a:ext uri="{FF2B5EF4-FFF2-40B4-BE49-F238E27FC236}">
                <a16:creationId xmlns:a16="http://schemas.microsoft.com/office/drawing/2014/main" id="{0E431602-8312-71E6-2C20-ACBE10477829}"/>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1178672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347">
          <a:extLst>
            <a:ext uri="{FF2B5EF4-FFF2-40B4-BE49-F238E27FC236}">
              <a16:creationId xmlns:a16="http://schemas.microsoft.com/office/drawing/2014/main" id="{849AC136-E6D4-2F49-7A08-7B4E094BE9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43EA88-E95E-14AF-2483-A7B020974AEE}"/>
              </a:ext>
            </a:extLst>
          </p:cNvPr>
          <p:cNvSpPr>
            <a:spLocks noGrp="1"/>
          </p:cNvSpPr>
          <p:nvPr>
            <p:ph type="title"/>
          </p:nvPr>
        </p:nvSpPr>
        <p:spPr>
          <a:xfrm>
            <a:off x="-103243" y="658099"/>
            <a:ext cx="14025716"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How Do You Know If Corporate Strategy Is Working?</a:t>
            </a:r>
            <a:endParaRPr lang="en-IN" dirty="0"/>
          </a:p>
        </p:txBody>
      </p:sp>
      <p:cxnSp>
        <p:nvCxnSpPr>
          <p:cNvPr id="10" name="Google Shape;349;g33d10d4e87c_0_73">
            <a:extLst>
              <a:ext uri="{FF2B5EF4-FFF2-40B4-BE49-F238E27FC236}">
                <a16:creationId xmlns:a16="http://schemas.microsoft.com/office/drawing/2014/main" id="{3FC9E244-16D1-3845-DC2A-32B138DF3974}"/>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AA1B51FD-899F-1306-A946-03C74212374D}"/>
              </a:ext>
            </a:extLst>
          </p:cNvPr>
          <p:cNvSpPr>
            <a:spLocks noGrp="1"/>
          </p:cNvSpPr>
          <p:nvPr>
            <p:ph type="body" sz="quarter" idx="13"/>
          </p:nvPr>
        </p:nvSpPr>
        <p:spPr>
          <a:xfrm>
            <a:off x="1017640" y="1985145"/>
            <a:ext cx="17388348" cy="7276843"/>
          </a:xfrm>
        </p:spPr>
        <p:txBody>
          <a:bodyPr>
            <a:normAutofit/>
          </a:bodyPr>
          <a:lstStyle/>
          <a:p>
            <a:pPr marL="0" marR="0" lvl="0" indent="0" algn="l" defTabSz="914400" rtl="0" eaLnBrk="1" fontAlgn="auto" latinLnBrk="0" hangingPunct="1">
              <a:lnSpc>
                <a:spcPct val="115000"/>
              </a:lnSpc>
              <a:spcBef>
                <a:spcPts val="120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Strategic Alignment</a:t>
            </a:r>
          </a:p>
          <a:p>
            <a:pPr marL="0" marR="0" lvl="0" indent="0" algn="l" defTabSz="914400" rtl="0" eaLnBrk="1" fontAlgn="auto" latinLnBrk="0" hangingPunct="1">
              <a:lnSpc>
                <a:spcPct val="115000"/>
              </a:lnSpc>
              <a:spcBef>
                <a:spcPts val="120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Are business units aligned under a shared vision and long-term goals?</a:t>
            </a:r>
          </a:p>
          <a:p>
            <a:pPr marL="0" marR="0" lvl="0" indent="0" algn="l" defTabSz="914400" rtl="0" eaLnBrk="1" fontAlgn="auto" latinLnBrk="0" hangingPunct="1">
              <a:lnSpc>
                <a:spcPct val="115000"/>
              </a:lnSpc>
              <a:spcBef>
                <a:spcPts val="120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Performance &amp; Synergy</a:t>
            </a:r>
          </a:p>
          <a:p>
            <a:pPr marL="0" marR="0" lvl="0" indent="0" algn="l" defTabSz="914400" rtl="0" eaLnBrk="1" fontAlgn="auto" latinLnBrk="0" hangingPunct="1">
              <a:lnSpc>
                <a:spcPct val="115000"/>
              </a:lnSpc>
              <a:spcBef>
                <a:spcPts val="120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Is the company generating value from synergy between units?</a:t>
            </a:r>
          </a:p>
          <a:p>
            <a:pPr marL="0" marR="0" lvl="0" indent="0" algn="l" defTabSz="914400" rtl="0" eaLnBrk="1" fontAlgn="auto" latinLnBrk="0" hangingPunct="1">
              <a:lnSpc>
                <a:spcPct val="115000"/>
              </a:lnSpc>
              <a:spcBef>
                <a:spcPts val="120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Are integration efforts (like M&amp;A or restructuring) improving results?</a:t>
            </a:r>
          </a:p>
          <a:p>
            <a:pPr marL="0" marR="0" lvl="0" indent="0" algn="l" defTabSz="914400" rtl="0" eaLnBrk="1" fontAlgn="auto" latinLnBrk="0" hangingPunct="1">
              <a:lnSpc>
                <a:spcPct val="115000"/>
              </a:lnSpc>
              <a:spcBef>
                <a:spcPts val="120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Overreach &amp; Focus</a:t>
            </a:r>
          </a:p>
          <a:p>
            <a:pPr marL="0" marR="0" lvl="0" indent="0" algn="l" defTabSz="914400" rtl="0" eaLnBrk="1" fontAlgn="auto" latinLnBrk="0" hangingPunct="1">
              <a:lnSpc>
                <a:spcPct val="115000"/>
              </a:lnSpc>
              <a:spcBef>
                <a:spcPts val="120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Is the firm spreading too thin across markets or industries?</a:t>
            </a:r>
          </a:p>
          <a:p>
            <a:pPr marL="0" marR="0" lvl="0" indent="0" algn="l" defTabSz="914400" rtl="0" eaLnBrk="1" fontAlgn="auto" latinLnBrk="0" hangingPunct="1">
              <a:lnSpc>
                <a:spcPct val="115000"/>
              </a:lnSpc>
              <a:spcBef>
                <a:spcPts val="120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Is there clear strategic focus, or confusion across units?</a:t>
            </a:r>
          </a:p>
          <a:p>
            <a:pPr marL="0" marR="0" lvl="0" indent="0" algn="l" defTabSz="914400" rtl="0" eaLnBrk="1" fontAlgn="auto" latinLnBrk="0" hangingPunct="1">
              <a:lnSpc>
                <a:spcPct val="115000"/>
              </a:lnSpc>
              <a:spcBef>
                <a:spcPts val="120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Strategic Fit</a:t>
            </a:r>
          </a:p>
          <a:p>
            <a:pPr marL="0" marR="0" lvl="0" indent="0" algn="l" defTabSz="914400" rtl="0" eaLnBrk="1" fontAlgn="auto" latinLnBrk="0" hangingPunct="1">
              <a:lnSpc>
                <a:spcPct val="115000"/>
              </a:lnSpc>
              <a:spcBef>
                <a:spcPts val="120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Does the strategy match the firm’s capabilities, resources, and external environment?</a:t>
            </a:r>
          </a:p>
          <a:p>
            <a:pPr marL="0" marR="0" lvl="0" indent="0" algn="l" defTabSz="914400" rtl="0" eaLnBrk="1" fontAlgn="auto" latinLnBrk="0" hangingPunct="1">
              <a:lnSpc>
                <a:spcPct val="115000"/>
              </a:lnSpc>
              <a:spcBef>
                <a:spcPts val="1200"/>
              </a:spcBef>
              <a:spcAft>
                <a:spcPts val="1200"/>
              </a:spcAft>
              <a:buClr>
                <a:srgbClr val="000000"/>
              </a:buClr>
              <a:buSzTx/>
              <a:buFont typeface="Arial"/>
              <a:buNone/>
              <a:tabLst/>
              <a:defRPr/>
            </a:pP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Key Insight:</a:t>
            </a:r>
            <a:b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b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a:t>
            </a: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Strong corporate strategy balances ambition and focus — and drives sustainable performance across the portfolio</a:t>
            </a:r>
          </a:p>
          <a:p>
            <a:endParaRPr lang="en-IN" dirty="0"/>
          </a:p>
        </p:txBody>
      </p:sp>
      <p:sp>
        <p:nvSpPr>
          <p:cNvPr id="11" name="Google Shape;350;g33d10d4e87c_0_73">
            <a:extLst>
              <a:ext uri="{FF2B5EF4-FFF2-40B4-BE49-F238E27FC236}">
                <a16:creationId xmlns:a16="http://schemas.microsoft.com/office/drawing/2014/main" id="{897F6192-6ECB-CD4A-8BB5-C4797A2C0EB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0690167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334">
          <a:extLst>
            <a:ext uri="{FF2B5EF4-FFF2-40B4-BE49-F238E27FC236}">
              <a16:creationId xmlns:a16="http://schemas.microsoft.com/office/drawing/2014/main" id="{C0A3C1BF-B1BE-C9B6-505C-7B1BFB8A5B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7772BD-E77A-6B87-9F63-C748302AC669}"/>
              </a:ext>
            </a:extLst>
          </p:cNvPr>
          <p:cNvSpPr>
            <a:spLocks noGrp="1"/>
          </p:cNvSpPr>
          <p:nvPr>
            <p:ph type="title"/>
          </p:nvPr>
        </p:nvSpPr>
        <p:spPr>
          <a:xfrm>
            <a:off x="132732" y="658099"/>
            <a:ext cx="13562193"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Why Corporate Strategy Matters to Business Majors</a:t>
            </a:r>
            <a:endParaRPr lang="en-IN" dirty="0"/>
          </a:p>
        </p:txBody>
      </p:sp>
      <p:cxnSp>
        <p:nvCxnSpPr>
          <p:cNvPr id="10" name="Google Shape;336;g33d10d4e87c_0_0">
            <a:extLst>
              <a:ext uri="{FF2B5EF4-FFF2-40B4-BE49-F238E27FC236}">
                <a16:creationId xmlns:a16="http://schemas.microsoft.com/office/drawing/2014/main" id="{B4D7FF42-AB9F-14CF-303E-51037247241D}"/>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19E9F9B2-FFC1-98FE-3FDF-64E8F949B767}"/>
              </a:ext>
            </a:extLst>
          </p:cNvPr>
          <p:cNvSpPr>
            <a:spLocks noGrp="1"/>
          </p:cNvSpPr>
          <p:nvPr>
            <p:ph type="body" sz="quarter" idx="13"/>
          </p:nvPr>
        </p:nvSpPr>
        <p:spPr>
          <a:xfrm>
            <a:off x="1039765" y="2191625"/>
            <a:ext cx="16225685" cy="2056402"/>
          </a:xfrm>
        </p:spPr>
        <p:txBody>
          <a:bodyPr>
            <a:normAutofit/>
          </a:bodyPr>
          <a:lstStyle/>
          <a:p>
            <a:pPr marL="0" marR="0" lvl="0" indent="0" algn="l" defTabSz="914400" rtl="0" eaLnBrk="1" fontAlgn="auto" latinLnBrk="0" hangingPunct="1">
              <a:lnSpc>
                <a:spcPct val="115000"/>
              </a:lnSpc>
              <a:spcBef>
                <a:spcPts val="140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From Classroom to Career</a:t>
            </a:r>
          </a:p>
          <a:p>
            <a:pPr marL="0" marR="0" lvl="0" indent="0" algn="l" defTabSz="914400" rtl="0" eaLnBrk="1" fontAlgn="auto" latinLnBrk="0" hangingPunct="1">
              <a:lnSpc>
                <a:spcPct val="115000"/>
              </a:lnSpc>
              <a:spcBef>
                <a:spcPts val="1200"/>
              </a:spcBef>
              <a:spcAft>
                <a:spcPts val="120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Most business grads start in functional roles such as marketing, HR, finance, </a:t>
            </a:r>
            <a:r>
              <a:rPr kumimoji="0" lang="en-US" sz="2400" b="0" i="0" u="none" strike="noStrike" kern="0" cap="none" spc="0" normalizeH="0" baseline="0" noProof="0" dirty="0" err="1">
                <a:ln>
                  <a:noFill/>
                </a:ln>
                <a:solidFill>
                  <a:srgbClr val="000000"/>
                </a:solidFill>
                <a:effectLst/>
                <a:uLnTx/>
                <a:uFillTx/>
                <a:latin typeface="Playfair Display"/>
                <a:ea typeface="Playfair Display"/>
                <a:cs typeface="Playfair Display"/>
                <a:sym typeface="Playfair Display"/>
              </a:rPr>
              <a:t>etc</a:t>
            </a: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but corporate strategy helps you see how your unit fits into the big picture.</a:t>
            </a:r>
          </a:p>
        </p:txBody>
      </p:sp>
      <p:sp>
        <p:nvSpPr>
          <p:cNvPr id="4" name="Content Placeholder 3">
            <a:extLst>
              <a:ext uri="{FF2B5EF4-FFF2-40B4-BE49-F238E27FC236}">
                <a16:creationId xmlns:a16="http://schemas.microsoft.com/office/drawing/2014/main" id="{AAEF19C6-9F38-E366-6ACE-4102008A10BD}"/>
              </a:ext>
            </a:extLst>
          </p:cNvPr>
          <p:cNvSpPr>
            <a:spLocks noGrp="1"/>
          </p:cNvSpPr>
          <p:nvPr>
            <p:ph type="body" sz="quarter" idx="14"/>
          </p:nvPr>
        </p:nvSpPr>
        <p:spPr>
          <a:xfrm>
            <a:off x="1017638" y="3775589"/>
            <a:ext cx="7414021" cy="5400491"/>
          </a:xfrm>
        </p:spPr>
        <p:txBody>
          <a:bodyPr>
            <a:normAutofit/>
          </a:bodyPr>
          <a:lstStyle/>
          <a:p>
            <a:pPr marL="0" marR="0" lvl="0" indent="0" algn="l" defTabSz="914400" rtl="0" eaLnBrk="1" fontAlgn="auto" latinLnBrk="0" hangingPunct="1">
              <a:lnSpc>
                <a:spcPct val="150000"/>
              </a:lnSpc>
              <a:spcBef>
                <a:spcPts val="140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Why It Matters:</a:t>
            </a:r>
          </a:p>
          <a:p>
            <a:pPr marL="457200" marR="0" lvl="0" indent="-381000" algn="l" defTabSz="914400" rtl="0" eaLnBrk="1" fontAlgn="auto" latinLnBrk="0" hangingPunct="1">
              <a:lnSpc>
                <a:spcPct val="115000"/>
              </a:lnSpc>
              <a:spcBef>
                <a:spcPts val="1200"/>
              </a:spcBef>
              <a:spcAft>
                <a:spcPts val="0"/>
              </a:spcAft>
              <a:buClr>
                <a:srgbClr val="000000"/>
              </a:buClr>
              <a:buSzPts val="2400"/>
              <a:buFont typeface="Arial"/>
              <a:buChar char="●"/>
              <a:tabLst/>
              <a:defRPr/>
            </a:pPr>
            <a:r>
              <a:rPr kumimoji="0" lang="en-US" sz="2400" b="0" i="0" u="none" strike="noStrike" kern="0" cap="none" spc="0" normalizeH="0" baseline="0" noProof="0" dirty="0">
                <a:ln>
                  <a:noFill/>
                </a:ln>
                <a:solidFill>
                  <a:srgbClr val="000000"/>
                </a:solidFill>
                <a:effectLst/>
                <a:uLnTx/>
                <a:uFillTx/>
                <a:latin typeface="Playfair Display SemiBold"/>
                <a:ea typeface="Playfair Display SemiBold"/>
                <a:cs typeface="Playfair Display SemiBold"/>
                <a:sym typeface="Playfair Display SemiBold"/>
              </a:rPr>
              <a:t>Think Like an Executive</a:t>
            </a:r>
            <a:b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b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Understand how decisions about where to compete shape the whole business</a:t>
            </a:r>
          </a:p>
          <a:p>
            <a:pPr marL="457200" marR="0" lvl="0" indent="-381000" algn="l" defTabSz="914400" rtl="0" eaLnBrk="1" fontAlgn="auto" latinLnBrk="0" hangingPunct="1">
              <a:lnSpc>
                <a:spcPct val="115000"/>
              </a:lnSpc>
              <a:spcBef>
                <a:spcPts val="0"/>
              </a:spcBef>
              <a:spcAft>
                <a:spcPts val="0"/>
              </a:spcAft>
              <a:buClr>
                <a:srgbClr val="000000"/>
              </a:buClr>
              <a:buSzPts val="2400"/>
              <a:buFont typeface="Arial"/>
              <a:buChar char="●"/>
              <a:tabLst/>
              <a:defRPr/>
            </a:pPr>
            <a:r>
              <a:rPr kumimoji="0" lang="en-US" sz="2400" b="0" i="0" u="none" strike="noStrike" kern="0" cap="none" spc="0" normalizeH="0" baseline="0" noProof="0" dirty="0">
                <a:ln>
                  <a:noFill/>
                </a:ln>
                <a:solidFill>
                  <a:srgbClr val="000000"/>
                </a:solidFill>
                <a:effectLst/>
                <a:uLnTx/>
                <a:uFillTx/>
                <a:latin typeface="Playfair Display SemiBold"/>
                <a:ea typeface="Playfair Display SemiBold"/>
                <a:cs typeface="Playfair Display SemiBold"/>
                <a:sym typeface="Playfair Display SemiBold"/>
              </a:rPr>
              <a:t>Understand M&amp;A, Diversification &amp; Integration</a:t>
            </a:r>
            <a:br>
              <a:rPr kumimoji="0" lang="en-US" sz="2400" b="0" i="0" u="none" strike="noStrike" kern="0" cap="none" spc="0" normalizeH="0" baseline="0" noProof="0" dirty="0">
                <a:ln>
                  <a:noFill/>
                </a:ln>
                <a:solidFill>
                  <a:srgbClr val="000000"/>
                </a:solidFill>
                <a:effectLst/>
                <a:uLnTx/>
                <a:uFillTx/>
                <a:latin typeface="Playfair Display SemiBold"/>
                <a:ea typeface="Playfair Display SemiBold"/>
                <a:cs typeface="Playfair Display SemiBold"/>
                <a:sym typeface="Playfair Display SemiBold"/>
              </a:rPr>
            </a:b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Know why firms buy, build, spin off, or scale operations — and how it impacts YOU</a:t>
            </a:r>
          </a:p>
          <a:p>
            <a:pPr marL="457200" marR="0" lvl="0" indent="-381000" algn="l" defTabSz="914400" rtl="0" eaLnBrk="1" fontAlgn="auto" latinLnBrk="0" hangingPunct="1">
              <a:lnSpc>
                <a:spcPct val="115000"/>
              </a:lnSpc>
              <a:spcBef>
                <a:spcPts val="0"/>
              </a:spcBef>
              <a:spcAft>
                <a:spcPts val="0"/>
              </a:spcAft>
              <a:buClr>
                <a:srgbClr val="000000"/>
              </a:buClr>
              <a:buSzPts val="2400"/>
              <a:buFont typeface="Arial"/>
              <a:buChar char="●"/>
              <a:tabLst/>
              <a:defRPr/>
            </a:pPr>
            <a:r>
              <a:rPr kumimoji="0" lang="en-US" sz="2400" b="0" i="0" u="none" strike="noStrike" kern="0" cap="none" spc="0" normalizeH="0" baseline="0" noProof="0" dirty="0">
                <a:ln>
                  <a:noFill/>
                </a:ln>
                <a:solidFill>
                  <a:srgbClr val="000000"/>
                </a:solidFill>
                <a:effectLst/>
                <a:uLnTx/>
                <a:uFillTx/>
                <a:latin typeface="Playfair Display SemiBold"/>
                <a:ea typeface="Playfair Display SemiBold"/>
                <a:cs typeface="Playfair Display SemiBold"/>
                <a:sym typeface="Playfair Display SemiBold"/>
              </a:rPr>
              <a:t>Contribute to Strategic Conversations</a:t>
            </a:r>
            <a:b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b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You'll better support your team, present ideas with context, and grow into leadership</a:t>
            </a:r>
          </a:p>
        </p:txBody>
      </p:sp>
      <p:sp>
        <p:nvSpPr>
          <p:cNvPr id="6" name="Content Placeholder 5">
            <a:extLst>
              <a:ext uri="{FF2B5EF4-FFF2-40B4-BE49-F238E27FC236}">
                <a16:creationId xmlns:a16="http://schemas.microsoft.com/office/drawing/2014/main" id="{C24CBEAC-B33C-BC7B-A0C6-28570C76A48E}"/>
              </a:ext>
            </a:extLst>
          </p:cNvPr>
          <p:cNvSpPr>
            <a:spLocks noGrp="1"/>
          </p:cNvSpPr>
          <p:nvPr>
            <p:ph type="body" sz="quarter" idx="16"/>
          </p:nvPr>
        </p:nvSpPr>
        <p:spPr>
          <a:xfrm>
            <a:off x="8524987" y="3825009"/>
            <a:ext cx="8733000" cy="3335336"/>
          </a:xfrm>
        </p:spPr>
        <p:txBody>
          <a:bodyPr>
            <a:normAutofit/>
          </a:bodyPr>
          <a:lstStyle/>
          <a:p>
            <a:pPr marL="0" marR="0" lvl="0" indent="0" algn="l" defTabSz="914400" rtl="0" eaLnBrk="1" fontAlgn="auto" latinLnBrk="0" hangingPunct="1">
              <a:lnSpc>
                <a:spcPct val="115000"/>
              </a:lnSpc>
              <a:spcBef>
                <a:spcPts val="140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Real-World Company Examples:</a:t>
            </a:r>
          </a:p>
          <a:p>
            <a:pPr marL="457200" marR="0" lvl="0" indent="-381000" algn="l" defTabSz="914400" rtl="0" eaLnBrk="1" fontAlgn="auto" latinLnBrk="0" hangingPunct="1">
              <a:lnSpc>
                <a:spcPct val="115000"/>
              </a:lnSpc>
              <a:spcBef>
                <a:spcPts val="1200"/>
              </a:spcBef>
              <a:spcAft>
                <a:spcPts val="0"/>
              </a:spcAft>
              <a:buClr>
                <a:srgbClr val="000000"/>
              </a:buClr>
              <a:buSzPts val="2400"/>
              <a:buFont typeface="Arial"/>
              <a:buChar char="●"/>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Amazon: Started as an online bookstore, diversified into AWS, grocery, and logistics —that’s corporate strategy</a:t>
            </a:r>
          </a:p>
          <a:p>
            <a:pPr marL="457200" marR="0" lvl="0" indent="-381000" algn="l" defTabSz="914400" rtl="0" eaLnBrk="1" fontAlgn="auto" latinLnBrk="0" hangingPunct="1">
              <a:lnSpc>
                <a:spcPct val="115000"/>
              </a:lnSpc>
              <a:spcBef>
                <a:spcPts val="0"/>
              </a:spcBef>
              <a:spcAft>
                <a:spcPts val="0"/>
              </a:spcAft>
              <a:buClr>
                <a:srgbClr val="000000"/>
              </a:buClr>
              <a:buSzPts val="2400"/>
              <a:buFont typeface="Arial"/>
              <a:buChar char="●"/>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Disney: Acquired Pixar, Marvel, and Fox to expand its portfolio and reach global markets</a:t>
            </a:r>
          </a:p>
        </p:txBody>
      </p:sp>
      <p:sp>
        <p:nvSpPr>
          <p:cNvPr id="7" name="Content Placeholder 6">
            <a:extLst>
              <a:ext uri="{FF2B5EF4-FFF2-40B4-BE49-F238E27FC236}">
                <a16:creationId xmlns:a16="http://schemas.microsoft.com/office/drawing/2014/main" id="{1B1FD702-85C5-C33B-0C38-01473114ECB9}"/>
              </a:ext>
            </a:extLst>
          </p:cNvPr>
          <p:cNvSpPr>
            <a:spLocks noGrp="1"/>
          </p:cNvSpPr>
          <p:nvPr>
            <p:ph type="body" sz="quarter" idx="17"/>
          </p:nvPr>
        </p:nvSpPr>
        <p:spPr>
          <a:xfrm>
            <a:off x="8524564" y="6277871"/>
            <a:ext cx="8728582" cy="2801279"/>
          </a:xfrm>
        </p:spPr>
        <p: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Where You Fit In</a:t>
            </a:r>
            <a:endPar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Intern in Marketing → Your campaign supports SBU growth goals</a:t>
            </a: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Analyst in Finance → Your budget affects M&amp;A feasibility</a:t>
            </a: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HR in a retail division → You enable strategic expansion by hiring locally</a:t>
            </a:r>
          </a:p>
          <a:p>
            <a:endParaRPr lang="en-IN" dirty="0"/>
          </a:p>
        </p:txBody>
      </p:sp>
      <p:sp>
        <p:nvSpPr>
          <p:cNvPr id="5" name="Content Placeholder 4">
            <a:extLst>
              <a:ext uri="{FF2B5EF4-FFF2-40B4-BE49-F238E27FC236}">
                <a16:creationId xmlns:a16="http://schemas.microsoft.com/office/drawing/2014/main" id="{F5C7E52E-682A-9229-65CB-DD4BD0CDEE31}"/>
              </a:ext>
            </a:extLst>
          </p:cNvPr>
          <p:cNvSpPr>
            <a:spLocks noGrp="1"/>
          </p:cNvSpPr>
          <p:nvPr>
            <p:ph type="body" sz="quarter" idx="15"/>
          </p:nvPr>
        </p:nvSpPr>
        <p:spPr>
          <a:xfrm>
            <a:off x="1017641" y="8664372"/>
            <a:ext cx="12299586" cy="1898109"/>
          </a:xfrm>
        </p:spPr>
        <p:txBody>
          <a:bodyPr>
            <a:normAutofit/>
          </a:bodyPr>
          <a:lstStyle/>
          <a:p>
            <a:pPr marL="0" marR="0" lvl="0" indent="0" algn="l" defTabSz="914400" rtl="0" eaLnBrk="1" fontAlgn="auto" latinLnBrk="0" hangingPunct="1">
              <a:lnSpc>
                <a:spcPct val="115000"/>
              </a:lnSpc>
              <a:spcBef>
                <a:spcPts val="140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Key Takeaway:</a:t>
            </a:r>
          </a:p>
          <a:p>
            <a:pPr marL="0" marR="0" lvl="0" indent="0" algn="l" defTabSz="914400" rtl="0" eaLnBrk="1" fontAlgn="auto" latinLnBrk="0" hangingPunct="1">
              <a:lnSpc>
                <a:spcPct val="115000"/>
              </a:lnSpc>
              <a:spcBef>
                <a:spcPts val="1200"/>
              </a:spcBef>
              <a:spcAft>
                <a:spcPts val="120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Corporate strategy isn't just for the C-suite — it's for anyone who wants to lead, grow, and make decisions that matter.</a:t>
            </a:r>
          </a:p>
          <a:p>
            <a:endParaRPr lang="en-IN" dirty="0"/>
          </a:p>
        </p:txBody>
      </p:sp>
      <p:sp>
        <p:nvSpPr>
          <p:cNvPr id="11" name="Google Shape;337;g33d10d4e87c_0_0">
            <a:extLst>
              <a:ext uri="{FF2B5EF4-FFF2-40B4-BE49-F238E27FC236}">
                <a16:creationId xmlns:a16="http://schemas.microsoft.com/office/drawing/2014/main" id="{E646C831-5E2E-172D-322F-4728C1DCA27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2886565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364">
          <a:extLst>
            <a:ext uri="{FF2B5EF4-FFF2-40B4-BE49-F238E27FC236}">
              <a16:creationId xmlns:a16="http://schemas.microsoft.com/office/drawing/2014/main" id="{551A6133-B02B-A012-4FF8-11479D7E0D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21135C2-7503-D518-E3BB-337EB6488B4C}"/>
              </a:ext>
            </a:extLst>
          </p:cNvPr>
          <p:cNvSpPr>
            <a:spLocks noGrp="1"/>
          </p:cNvSpPr>
          <p:nvPr>
            <p:ph type="title"/>
          </p:nvPr>
        </p:nvSpPr>
        <p:spPr>
          <a:xfrm>
            <a:off x="445402" y="658099"/>
            <a:ext cx="14916518" cy="1143000"/>
          </a:xfrm>
        </p:spPr>
        <p:txBody>
          <a:bodyPr>
            <a:normAutofit/>
          </a:bodyPr>
          <a:lstStyle/>
          <a:p>
            <a:pPr lvl="0">
              <a:lnSpc>
                <a:spcPct val="140010"/>
              </a:lnSpc>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Demonstrate Your Knowledge, Skills, and Competence </a:t>
            </a:r>
            <a:r>
              <a:rPr lang="en-US" sz="3300" dirty="0">
                <a:solidFill>
                  <a:srgbClr val="54152A"/>
                </a:solidFill>
                <a:latin typeface="Public Sans"/>
                <a:ea typeface="Public Sans"/>
                <a:cs typeface="Public Sans"/>
                <a:sym typeface="Public Sans"/>
              </a:rPr>
              <a:t>(1 of 2) </a:t>
            </a:r>
            <a:endParaRPr lang="en-IN" sz="3300" dirty="0"/>
          </a:p>
        </p:txBody>
      </p:sp>
      <p:cxnSp>
        <p:nvCxnSpPr>
          <p:cNvPr id="10" name="Google Shape;366;g36b1d7b2d5b_0_0">
            <a:extLst>
              <a:ext uri="{FF2B5EF4-FFF2-40B4-BE49-F238E27FC236}">
                <a16:creationId xmlns:a16="http://schemas.microsoft.com/office/drawing/2014/main" id="{45984845-29C6-A1F0-41D1-C489DA5F025D}"/>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C0FFBDC1-C611-4C34-07D4-0B3E534B0E96}"/>
              </a:ext>
            </a:extLst>
          </p:cNvPr>
          <p:cNvSpPr>
            <a:spLocks noGrp="1"/>
          </p:cNvSpPr>
          <p:nvPr>
            <p:ph type="body" sz="quarter" idx="13"/>
          </p:nvPr>
        </p:nvSpPr>
        <p:spPr>
          <a:xfrm>
            <a:off x="958650" y="2191621"/>
            <a:ext cx="15200700" cy="8418312"/>
          </a:xfrm>
        </p:spPr>
        <p:txBody>
          <a:bodyPr>
            <a:normAutofit/>
          </a:bodyPr>
          <a:lstStyle/>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26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Use these questions to test your knowledge of the chapter.</a:t>
            </a:r>
          </a:p>
          <a:p>
            <a:pPr marL="577850" marR="0" lvl="0" indent="-514350" algn="l" defTabSz="914400" rtl="0" eaLnBrk="1" fontAlgn="auto" latinLnBrk="0" hangingPunct="1">
              <a:lnSpc>
                <a:spcPct val="163854"/>
              </a:lnSpc>
              <a:spcBef>
                <a:spcPts val="0"/>
              </a:spcBef>
              <a:spcAft>
                <a:spcPts val="0"/>
              </a:spcAft>
              <a:buClr>
                <a:srgbClr val="2B2C30"/>
              </a:buClr>
              <a:buSzPts val="2600"/>
              <a:buFont typeface="+mj-lt"/>
              <a:buAutoNum type="arabicPeriod"/>
              <a:tabLst/>
              <a:defRPr/>
            </a:pPr>
            <a:r>
              <a:rPr kumimoji="0" lang="en-US" sz="2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Describe corporate level strategy. Who is responsible for corporate level strategy? What questions does it answer? How does it relate to a VUCA environment? What is the role of synergy in corporate level strategy? What is the primary focus of corporate level strategy?</a:t>
            </a:r>
          </a:p>
          <a:p>
            <a:pPr marL="577850" marR="0" lvl="0" indent="-514350" algn="l" defTabSz="914400" rtl="0" eaLnBrk="1" fontAlgn="auto" latinLnBrk="0" hangingPunct="1">
              <a:lnSpc>
                <a:spcPct val="163854"/>
              </a:lnSpc>
              <a:spcBef>
                <a:spcPts val="0"/>
              </a:spcBef>
              <a:spcAft>
                <a:spcPts val="0"/>
              </a:spcAft>
              <a:buClr>
                <a:srgbClr val="2B2C30"/>
              </a:buClr>
              <a:buSzPts val="2600"/>
              <a:buFont typeface="+mj-lt"/>
              <a:buAutoNum type="arabicPeriod"/>
              <a:tabLst/>
              <a:defRPr/>
            </a:pPr>
            <a:r>
              <a:rPr kumimoji="0" lang="en-US" sz="2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Describe diversification and its role in corporate level strategy. Explain how diversification begins to answer a primary focus of corporate level strategy, in what industries, markets, market segments, and businesses should a firm operate. Explain how diversification can contribute to a company’s competitive advantage.</a:t>
            </a:r>
          </a:p>
          <a:p>
            <a:pPr marL="577850" marR="0" lvl="0" indent="-514350" algn="l" defTabSz="914400" rtl="0" eaLnBrk="1" fontAlgn="auto" latinLnBrk="0" hangingPunct="1">
              <a:lnSpc>
                <a:spcPct val="163854"/>
              </a:lnSpc>
              <a:spcBef>
                <a:spcPts val="0"/>
              </a:spcBef>
              <a:spcAft>
                <a:spcPts val="0"/>
              </a:spcAft>
              <a:buClr>
                <a:srgbClr val="2B2C30"/>
              </a:buClr>
              <a:buSzPts val="2600"/>
              <a:buFont typeface="+mj-lt"/>
              <a:buAutoNum type="arabicPeriod"/>
              <a:tabLst/>
              <a:defRPr/>
            </a:pPr>
            <a:r>
              <a:rPr kumimoji="0" lang="en-US" sz="2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Discuss related diversification and how this relates to a single business firm and a dominant business firm. Give an example.</a:t>
            </a:r>
          </a:p>
          <a:p>
            <a:pPr marL="577850" marR="0" lvl="0" indent="-514350" algn="l" defTabSz="914400" rtl="0" eaLnBrk="1" fontAlgn="auto" latinLnBrk="0" hangingPunct="1">
              <a:lnSpc>
                <a:spcPct val="163854"/>
              </a:lnSpc>
              <a:spcBef>
                <a:spcPts val="0"/>
              </a:spcBef>
              <a:spcAft>
                <a:spcPts val="0"/>
              </a:spcAft>
              <a:buClr>
                <a:srgbClr val="2B2C30"/>
              </a:buClr>
              <a:buSzPts val="2600"/>
              <a:buFont typeface="+mj-lt"/>
              <a:buAutoNum type="arabicPeriod"/>
              <a:tabLst/>
              <a:defRPr/>
            </a:pPr>
            <a:r>
              <a:rPr kumimoji="0" lang="en-US" sz="2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Discuss unrelated diversification. Give an example.</a:t>
            </a:r>
          </a:p>
          <a:p>
            <a:pPr marL="577850" marR="0" lvl="0" indent="-514350" algn="l" defTabSz="914400" rtl="0" eaLnBrk="1" fontAlgn="auto" latinLnBrk="0" hangingPunct="1">
              <a:lnSpc>
                <a:spcPct val="163854"/>
              </a:lnSpc>
              <a:spcBef>
                <a:spcPts val="0"/>
              </a:spcBef>
              <a:spcAft>
                <a:spcPts val="0"/>
              </a:spcAft>
              <a:buClr>
                <a:srgbClr val="2B2C30"/>
              </a:buClr>
              <a:buSzPts val="2600"/>
              <a:buFont typeface="+mj-lt"/>
              <a:buAutoNum type="arabicPeriod"/>
              <a:tabLst/>
              <a:defRPr/>
            </a:pPr>
            <a:r>
              <a:rPr kumimoji="0" lang="en-US" sz="2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Explain the relationship between diversification and financial performance.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endParaRPr lang="en-IN" dirty="0"/>
          </a:p>
        </p:txBody>
      </p:sp>
      <p:sp>
        <p:nvSpPr>
          <p:cNvPr id="11" name="Google Shape;367;g36b1d7b2d5b_0_0">
            <a:extLst>
              <a:ext uri="{FF2B5EF4-FFF2-40B4-BE49-F238E27FC236}">
                <a16:creationId xmlns:a16="http://schemas.microsoft.com/office/drawing/2014/main" id="{7E4C2CD0-FCB7-93EA-0D72-9C377BA9BBE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9721554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373">
          <a:extLst>
            <a:ext uri="{FF2B5EF4-FFF2-40B4-BE49-F238E27FC236}">
              <a16:creationId xmlns:a16="http://schemas.microsoft.com/office/drawing/2014/main" id="{DBD322F4-50FC-8DB6-D21C-CFAD423FC86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4D8E49F-494A-374E-C767-BB8032504900}"/>
              </a:ext>
            </a:extLst>
          </p:cNvPr>
          <p:cNvSpPr>
            <a:spLocks noGrp="1"/>
          </p:cNvSpPr>
          <p:nvPr>
            <p:ph type="title"/>
          </p:nvPr>
        </p:nvSpPr>
        <p:spPr>
          <a:xfrm>
            <a:off x="511278" y="658099"/>
            <a:ext cx="14850642" cy="1143000"/>
          </a:xfrm>
        </p:spPr>
        <p:txBody>
          <a:bodyPr>
            <a:normAutofit/>
          </a:bodyPr>
          <a:lstStyle/>
          <a:p>
            <a:pPr lvl="0">
              <a:lnSpc>
                <a:spcPct val="140010"/>
              </a:lnSpc>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Demonstrate Your Knowledge, Skills, and Competence </a:t>
            </a:r>
            <a:r>
              <a:rPr lang="en-US" sz="3300" dirty="0">
                <a:solidFill>
                  <a:srgbClr val="54152A"/>
                </a:solidFill>
                <a:latin typeface="Public Sans"/>
                <a:ea typeface="Public Sans"/>
                <a:cs typeface="Public Sans"/>
                <a:sym typeface="Public Sans"/>
              </a:rPr>
              <a:t>(2 of 2) </a:t>
            </a:r>
            <a:endParaRPr lang="en-IN" sz="3300" dirty="0"/>
          </a:p>
        </p:txBody>
      </p:sp>
      <p:cxnSp>
        <p:nvCxnSpPr>
          <p:cNvPr id="10" name="Google Shape;375;g36b1d7b2d5b_0_9">
            <a:extLst>
              <a:ext uri="{FF2B5EF4-FFF2-40B4-BE49-F238E27FC236}">
                <a16:creationId xmlns:a16="http://schemas.microsoft.com/office/drawing/2014/main" id="{6DB9B7B9-C9B7-EEFF-97F2-05C9C6D1029B}"/>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09E48579-1D4E-8EE1-7868-60D565922466}"/>
              </a:ext>
            </a:extLst>
          </p:cNvPr>
          <p:cNvSpPr>
            <a:spLocks noGrp="1"/>
          </p:cNvSpPr>
          <p:nvPr>
            <p:ph type="body" sz="quarter" idx="13"/>
          </p:nvPr>
        </p:nvSpPr>
        <p:spPr>
          <a:xfrm>
            <a:off x="958649" y="2191624"/>
            <a:ext cx="15200701" cy="7453824"/>
          </a:xfrm>
        </p:spPr>
        <p:txBody>
          <a:bodyPr>
            <a:normAutofit/>
          </a:bodyPr>
          <a:lstStyle/>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26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Use these questions to test your knowledge of the chapter.</a:t>
            </a:r>
          </a:p>
          <a:p>
            <a:pPr marL="577850" marR="0" lvl="0" indent="-514350" algn="l" defTabSz="914400" rtl="0" eaLnBrk="1" fontAlgn="auto" latinLnBrk="0" hangingPunct="1">
              <a:lnSpc>
                <a:spcPct val="163854"/>
              </a:lnSpc>
              <a:spcBef>
                <a:spcPts val="0"/>
              </a:spcBef>
              <a:spcAft>
                <a:spcPts val="0"/>
              </a:spcAft>
              <a:buClr>
                <a:srgbClr val="2B2C30"/>
              </a:buClr>
              <a:buSzPts val="2600"/>
              <a:buFont typeface="+mj-lt"/>
              <a:buAutoNum type="arabicPeriod" startAt="6"/>
              <a:tabLst/>
              <a:defRPr/>
            </a:pPr>
            <a:r>
              <a:rPr kumimoji="0" lang="en-US" sz="2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Use the Make Contract Create Acquire continuum to describe the ways a firm may diversify.</a:t>
            </a:r>
          </a:p>
          <a:p>
            <a:pPr marL="577850" marR="0" lvl="0" indent="-514350" algn="l" defTabSz="914400" rtl="0" eaLnBrk="1" fontAlgn="auto" latinLnBrk="0" hangingPunct="1">
              <a:lnSpc>
                <a:spcPct val="163854"/>
              </a:lnSpc>
              <a:spcBef>
                <a:spcPts val="0"/>
              </a:spcBef>
              <a:spcAft>
                <a:spcPts val="0"/>
              </a:spcAft>
              <a:buClr>
                <a:srgbClr val="2B2C30"/>
              </a:buClr>
              <a:buSzPts val="2600"/>
              <a:buFont typeface="+mj-lt"/>
              <a:buAutoNum type="arabicPeriod" startAt="6"/>
              <a:tabLst/>
              <a:defRPr/>
            </a:pPr>
            <a:r>
              <a:rPr kumimoji="0" lang="en-US" sz="2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Describe the ways a company may reduce or reverse diversification. Give an example of each.</a:t>
            </a:r>
          </a:p>
          <a:p>
            <a:pPr marL="577850" marR="0" lvl="0" indent="-514350" algn="l" defTabSz="914400" rtl="0" eaLnBrk="1" fontAlgn="auto" latinLnBrk="0" hangingPunct="1">
              <a:lnSpc>
                <a:spcPct val="163854"/>
              </a:lnSpc>
              <a:spcBef>
                <a:spcPts val="0"/>
              </a:spcBef>
              <a:spcAft>
                <a:spcPts val="0"/>
              </a:spcAft>
              <a:buClr>
                <a:srgbClr val="2B2C30"/>
              </a:buClr>
              <a:buSzPts val="2600"/>
              <a:buFont typeface="+mj-lt"/>
              <a:buAutoNum type="arabicPeriod" startAt="6"/>
              <a:tabLst/>
              <a:defRPr/>
            </a:pPr>
            <a:r>
              <a:rPr kumimoji="0" lang="en-US" sz="2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Describe an industry value chain, how you analyze it, and why this is useful.</a:t>
            </a:r>
          </a:p>
          <a:p>
            <a:pPr marL="577850" marR="0" lvl="0" indent="-514350" algn="l" defTabSz="914400" rtl="0" eaLnBrk="1" fontAlgn="auto" latinLnBrk="0" hangingPunct="1">
              <a:lnSpc>
                <a:spcPct val="163854"/>
              </a:lnSpc>
              <a:spcBef>
                <a:spcPts val="0"/>
              </a:spcBef>
              <a:spcAft>
                <a:spcPts val="0"/>
              </a:spcAft>
              <a:buClr>
                <a:srgbClr val="2B2C30"/>
              </a:buClr>
              <a:buSzPts val="2600"/>
              <a:buFont typeface="+mj-lt"/>
              <a:buAutoNum type="arabicPeriod" startAt="6"/>
              <a:tabLst/>
              <a:defRPr/>
            </a:pPr>
            <a:r>
              <a:rPr kumimoji="0" lang="en-US" sz="2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Describe horizontal integration and give an example.</a:t>
            </a:r>
          </a:p>
          <a:p>
            <a:pPr marL="577850" marR="0" lvl="0" indent="-514350" algn="l" defTabSz="914400" rtl="0" eaLnBrk="1" fontAlgn="auto" latinLnBrk="0" hangingPunct="1">
              <a:lnSpc>
                <a:spcPct val="163854"/>
              </a:lnSpc>
              <a:spcBef>
                <a:spcPts val="0"/>
              </a:spcBef>
              <a:spcAft>
                <a:spcPts val="0"/>
              </a:spcAft>
              <a:buClr>
                <a:srgbClr val="2B2C30"/>
              </a:buClr>
              <a:buSzPts val="2600"/>
              <a:buFont typeface="+mj-lt"/>
              <a:buAutoNum type="arabicPeriod" startAt="6"/>
              <a:tabLst/>
              <a:defRPr/>
            </a:pPr>
            <a:r>
              <a:rPr kumimoji="0" lang="en-US" sz="2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Discuss vertical integration and its role in corporate level strategy. Explain how vertical integration begins to answer a primary focus of corporate level strategy, in what stage of the industry value chain(s) should the company participate. Explain how vertical integration can contribute to a company’s competitive advantage.</a:t>
            </a:r>
          </a:p>
          <a:p>
            <a:pPr marL="577850" marR="0" lvl="0" indent="-514350" algn="l" defTabSz="914400" rtl="0" eaLnBrk="1" fontAlgn="auto" latinLnBrk="0" hangingPunct="1">
              <a:lnSpc>
                <a:spcPct val="163854"/>
              </a:lnSpc>
              <a:spcBef>
                <a:spcPts val="0"/>
              </a:spcBef>
              <a:spcAft>
                <a:spcPts val="0"/>
              </a:spcAft>
              <a:buClr>
                <a:srgbClr val="2B2C30"/>
              </a:buClr>
              <a:buSzPts val="2600"/>
              <a:buFont typeface="+mj-lt"/>
              <a:buAutoNum type="arabicPeriod" startAt="6"/>
              <a:tabLst/>
              <a:defRPr/>
            </a:pPr>
            <a:r>
              <a:rPr kumimoji="0" lang="en-US" sz="2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Describe backward vertical integration and how this answers, in what stage of the industry value chain(s) should the company participate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endParaRPr lang="en-IN" dirty="0"/>
          </a:p>
        </p:txBody>
      </p:sp>
      <p:sp>
        <p:nvSpPr>
          <p:cNvPr id="11" name="Google Shape;376;g36b1d7b2d5b_0_9">
            <a:extLst>
              <a:ext uri="{FF2B5EF4-FFF2-40B4-BE49-F238E27FC236}">
                <a16:creationId xmlns:a16="http://schemas.microsoft.com/office/drawing/2014/main" id="{C0BF7C58-6FAB-EF6C-4067-10BA1DE6A38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73209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2">
          <a:extLst>
            <a:ext uri="{FF2B5EF4-FFF2-40B4-BE49-F238E27FC236}">
              <a16:creationId xmlns:a16="http://schemas.microsoft.com/office/drawing/2014/main" id="{69E32DE3-45AA-A77E-1A7D-39AD0F8A49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F15AA0-6ECD-8CA4-FD3D-BA32D28CFE73}"/>
              </a:ext>
            </a:extLst>
          </p:cNvPr>
          <p:cNvSpPr>
            <a:spLocks noGrp="1"/>
          </p:cNvSpPr>
          <p:nvPr>
            <p:ph type="title"/>
          </p:nvPr>
        </p:nvSpPr>
        <p:spPr>
          <a:xfrm>
            <a:off x="-308340" y="678673"/>
            <a:ext cx="12642112" cy="2234646"/>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Strategy Formulation: Where Are We Going?</a:t>
            </a:r>
            <a:b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br>
            <a:endParaRPr lang="en-IN" dirty="0"/>
          </a:p>
        </p:txBody>
      </p:sp>
      <p:cxnSp>
        <p:nvCxnSpPr>
          <p:cNvPr id="9" name="Google Shape;114;g336a626ea0b_0_8">
            <a:extLst>
              <a:ext uri="{FF2B5EF4-FFF2-40B4-BE49-F238E27FC236}">
                <a16:creationId xmlns:a16="http://schemas.microsoft.com/office/drawing/2014/main" id="{523B0B03-EA5E-A13D-BAD5-034427F97282}"/>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139FD3DF-A871-5FCB-CE81-FC88042D8343}"/>
              </a:ext>
            </a:extLst>
          </p:cNvPr>
          <p:cNvSpPr>
            <a:spLocks noGrp="1"/>
          </p:cNvSpPr>
          <p:nvPr>
            <p:ph sz="quarter" idx="10"/>
          </p:nvPr>
        </p:nvSpPr>
        <p:spPr>
          <a:xfrm>
            <a:off x="946481" y="2088229"/>
            <a:ext cx="16230600" cy="6557072"/>
          </a:xfrm>
        </p:spPr>
        <p:txBody>
          <a:bodyPr>
            <a:normAutofit/>
          </a:bodyPr>
          <a:lstStyle/>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r>
              <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Strategic management’s foundations rest in three essential questions that align with the three stages of strategic management:</a:t>
            </a:r>
          </a:p>
          <a:p>
            <a:pPr marL="857250" marR="0" lvl="0" indent="-806450" algn="l" defTabSz="914400" rtl="0" eaLnBrk="1" fontAlgn="auto" latinLnBrk="0" hangingPunct="1">
              <a:lnSpc>
                <a:spcPct val="100000"/>
              </a:lnSpc>
              <a:spcBef>
                <a:spcPts val="0"/>
              </a:spcBef>
              <a:spcAft>
                <a:spcPts val="0"/>
              </a:spcAft>
              <a:buClr>
                <a:srgbClr val="2B2C30"/>
              </a:buClr>
              <a:buSzPts val="4000"/>
              <a:buFont typeface="Arial"/>
              <a:buChar char="•"/>
              <a:tabLst/>
              <a:defRPr/>
            </a:pPr>
            <a:endPar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965200" marR="0" lvl="0" indent="-914400" algn="l" defTabSz="914400" rtl="0" eaLnBrk="1" fontAlgn="auto" latinLnBrk="0" hangingPunct="1">
              <a:lnSpc>
                <a:spcPct val="100000"/>
              </a:lnSpc>
              <a:spcBef>
                <a:spcPts val="0"/>
              </a:spcBef>
              <a:spcAft>
                <a:spcPts val="0"/>
              </a:spcAft>
              <a:buClr>
                <a:srgbClr val="2B2C30"/>
              </a:buClr>
              <a:buSzPts val="4000"/>
              <a:buFont typeface="+mj-lt"/>
              <a:buAutoNum type="arabicPeriod"/>
              <a:tabLst/>
              <a:defRPr/>
            </a:pPr>
            <a:r>
              <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Strategic analysis: Where are we?</a:t>
            </a:r>
          </a:p>
          <a:p>
            <a:pPr marL="965200" marR="0" lvl="0" indent="-914400" algn="l" defTabSz="914400" rtl="0" eaLnBrk="1" fontAlgn="auto" latinLnBrk="0" hangingPunct="1">
              <a:lnSpc>
                <a:spcPct val="100000"/>
              </a:lnSpc>
              <a:spcBef>
                <a:spcPts val="0"/>
              </a:spcBef>
              <a:spcAft>
                <a:spcPts val="0"/>
              </a:spcAft>
              <a:buClr>
                <a:srgbClr val="2B2C30"/>
              </a:buClr>
              <a:buSzPts val="4000"/>
              <a:buFont typeface="+mj-lt"/>
              <a:buAutoNum type="arabicPeriod"/>
              <a:tabLst/>
              <a:defRPr/>
            </a:pPr>
            <a:endPar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965200" marR="0" lvl="0" indent="-914400" algn="l" defTabSz="914400" rtl="0" eaLnBrk="1" fontAlgn="auto" latinLnBrk="0" hangingPunct="1">
              <a:lnSpc>
                <a:spcPct val="100000"/>
              </a:lnSpc>
              <a:spcBef>
                <a:spcPts val="0"/>
              </a:spcBef>
              <a:spcAft>
                <a:spcPts val="0"/>
              </a:spcAft>
              <a:buClr>
                <a:srgbClr val="2B2C30"/>
              </a:buClr>
              <a:buSzPts val="4000"/>
              <a:buFont typeface="+mj-lt"/>
              <a:buAutoNum type="arabicPeriod"/>
              <a:tabLst/>
              <a:defRPr/>
            </a:pPr>
            <a:r>
              <a:rPr kumimoji="0" lang="en-US" sz="36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Strategy formulation: Where are we going?</a:t>
            </a:r>
          </a:p>
          <a:p>
            <a:pPr marL="965200" marR="0" lvl="0" indent="-914400" algn="l" defTabSz="914400" rtl="0" eaLnBrk="1" fontAlgn="auto" latinLnBrk="0" hangingPunct="1">
              <a:lnSpc>
                <a:spcPct val="100000"/>
              </a:lnSpc>
              <a:spcBef>
                <a:spcPts val="0"/>
              </a:spcBef>
              <a:spcAft>
                <a:spcPts val="0"/>
              </a:spcAft>
              <a:buClr>
                <a:srgbClr val="2B2C30"/>
              </a:buClr>
              <a:buSzPts val="4000"/>
              <a:buFont typeface="+mj-lt"/>
              <a:buAutoNum type="arabicPeriod"/>
              <a:tabLst/>
              <a:defRPr/>
            </a:pPr>
            <a:endPar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965200" marR="0" lvl="0" indent="-914400" algn="l" defTabSz="914400" rtl="0" eaLnBrk="1" fontAlgn="auto" latinLnBrk="0" hangingPunct="1">
              <a:lnSpc>
                <a:spcPct val="100000"/>
              </a:lnSpc>
              <a:spcBef>
                <a:spcPts val="0"/>
              </a:spcBef>
              <a:spcAft>
                <a:spcPts val="0"/>
              </a:spcAft>
              <a:buClr>
                <a:srgbClr val="2B2C30"/>
              </a:buClr>
              <a:buSzPts val="4000"/>
              <a:buFont typeface="+mj-lt"/>
              <a:buAutoNum type="arabicPeriod"/>
              <a:tabLst/>
              <a:defRPr/>
            </a:pPr>
            <a:r>
              <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Strategy Implementation: How are we going to get there?</a:t>
            </a:r>
          </a:p>
          <a:p>
            <a:pPr marL="965200" marR="0" lvl="0" indent="-914400" algn="l" defTabSz="914400" rtl="0" eaLnBrk="1" fontAlgn="auto" latinLnBrk="0" hangingPunct="1">
              <a:lnSpc>
                <a:spcPct val="100000"/>
              </a:lnSpc>
              <a:spcBef>
                <a:spcPts val="0"/>
              </a:spcBef>
              <a:spcAft>
                <a:spcPts val="0"/>
              </a:spcAft>
              <a:buClr>
                <a:srgbClr val="2B2C30"/>
              </a:buClr>
              <a:buSzPts val="4000"/>
              <a:buFont typeface="+mj-lt"/>
              <a:buAutoNum type="arabicPeriod"/>
              <a:tabLst/>
              <a:defRPr/>
            </a:pPr>
            <a:endPar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r>
              <a:rPr kumimoji="0" lang="en-US" sz="3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Corporate-level strategy is the first strategy you learn, and like all strategy formulation, it addresses the question of where a firm is going.</a:t>
            </a:r>
          </a:p>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endPar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endPar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endParaRPr lang="en-IN" dirty="0"/>
          </a:p>
        </p:txBody>
      </p:sp>
      <p:sp>
        <p:nvSpPr>
          <p:cNvPr id="11" name="Google Shape;116;g336a626ea0b_0_8">
            <a:extLst>
              <a:ext uri="{FF2B5EF4-FFF2-40B4-BE49-F238E27FC236}">
                <a16:creationId xmlns:a16="http://schemas.microsoft.com/office/drawing/2014/main" id="{9C7E8356-C44F-F257-36F7-345DDA3AACD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9725158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382">
          <a:extLst>
            <a:ext uri="{FF2B5EF4-FFF2-40B4-BE49-F238E27FC236}">
              <a16:creationId xmlns:a16="http://schemas.microsoft.com/office/drawing/2014/main" id="{0140C51E-E684-EA7B-BE68-938C230B5B4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1E5F7A-AFCB-8EAF-547D-D27B581BE70B}"/>
              </a:ext>
            </a:extLst>
          </p:cNvPr>
          <p:cNvSpPr>
            <a:spLocks noGrp="1"/>
          </p:cNvSpPr>
          <p:nvPr>
            <p:ph type="title"/>
          </p:nvPr>
        </p:nvSpPr>
        <p:spPr>
          <a:xfrm>
            <a:off x="-457205" y="658097"/>
            <a:ext cx="15323574"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Demonstrate Your Knowledge, Skills, and Competence</a:t>
            </a:r>
            <a:endParaRPr lang="en-IN" dirty="0"/>
          </a:p>
        </p:txBody>
      </p:sp>
      <p:cxnSp>
        <p:nvCxnSpPr>
          <p:cNvPr id="10" name="Google Shape;384;g36b1d7b2d5b_0_17">
            <a:extLst>
              <a:ext uri="{FF2B5EF4-FFF2-40B4-BE49-F238E27FC236}">
                <a16:creationId xmlns:a16="http://schemas.microsoft.com/office/drawing/2014/main" id="{C8BAF5E5-4361-BA83-2ED7-3B3A0C9FA39F}"/>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67114AD9-7DE7-1111-682A-DB507B435A28}"/>
              </a:ext>
            </a:extLst>
          </p:cNvPr>
          <p:cNvSpPr>
            <a:spLocks noGrp="1"/>
          </p:cNvSpPr>
          <p:nvPr>
            <p:ph type="body" sz="quarter" idx="13"/>
          </p:nvPr>
        </p:nvSpPr>
        <p:spPr>
          <a:xfrm>
            <a:off x="1017643" y="1896653"/>
            <a:ext cx="15200700" cy="8360849"/>
          </a:xfrm>
        </p:spPr>
        <p:txBody>
          <a:bodyPr>
            <a:normAutofit/>
          </a:bodyPr>
          <a:lstStyle/>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26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Use these questions to test your knowledge of the chapter.</a:t>
            </a:r>
          </a:p>
          <a:p>
            <a:pPr marL="577850" marR="0" lvl="0" indent="-514350" algn="l" defTabSz="914400" rtl="0" eaLnBrk="1" fontAlgn="auto" latinLnBrk="0" hangingPunct="1">
              <a:lnSpc>
                <a:spcPct val="163854"/>
              </a:lnSpc>
              <a:spcBef>
                <a:spcPts val="0"/>
              </a:spcBef>
              <a:spcAft>
                <a:spcPts val="0"/>
              </a:spcAft>
              <a:buClr>
                <a:srgbClr val="2B2C30"/>
              </a:buClr>
              <a:buSzPts val="2600"/>
              <a:buFont typeface="+mj-lt"/>
              <a:buAutoNum type="arabicPeriod" startAt="12"/>
              <a:tabLst/>
              <a:defRPr/>
            </a:pPr>
            <a:r>
              <a:rPr kumimoji="0" lang="en-US" sz="2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Discuss forward vertical integration and how this answers, in what stage of the industry value chain(s) should the company participate.</a:t>
            </a:r>
          </a:p>
          <a:p>
            <a:pPr marL="577850" marR="0" lvl="0" indent="-514350" algn="l" defTabSz="914400" rtl="0" eaLnBrk="1" fontAlgn="auto" latinLnBrk="0" hangingPunct="1">
              <a:lnSpc>
                <a:spcPct val="163854"/>
              </a:lnSpc>
              <a:spcBef>
                <a:spcPts val="0"/>
              </a:spcBef>
              <a:spcAft>
                <a:spcPts val="0"/>
              </a:spcAft>
              <a:buClr>
                <a:srgbClr val="2B2C30"/>
              </a:buClr>
              <a:buSzPts val="2600"/>
              <a:buFont typeface="+mj-lt"/>
              <a:buAutoNum type="arabicPeriod" startAt="12"/>
              <a:tabLst/>
              <a:defRPr/>
            </a:pPr>
            <a:r>
              <a:rPr kumimoji="0" lang="en-US" sz="2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Describe how geographical scope relates to corporate level strategy. Explain how geographical scope begins to answer a primary focus of corporate level strategy, where should the organization compete geographically. Explain how geographical scope can contribute to a company’s competitive advantage.</a:t>
            </a:r>
          </a:p>
          <a:p>
            <a:pPr marL="577850" marR="0" lvl="0" indent="-514350" algn="l" defTabSz="914400" rtl="0" eaLnBrk="1" fontAlgn="auto" latinLnBrk="0" hangingPunct="1">
              <a:lnSpc>
                <a:spcPct val="163854"/>
              </a:lnSpc>
              <a:spcBef>
                <a:spcPts val="0"/>
              </a:spcBef>
              <a:spcAft>
                <a:spcPts val="0"/>
              </a:spcAft>
              <a:buClr>
                <a:srgbClr val="2B2C30"/>
              </a:buClr>
              <a:buSzPts val="2600"/>
              <a:buFont typeface="+mj-lt"/>
              <a:buAutoNum type="arabicPeriod" startAt="12"/>
              <a:tabLst/>
              <a:defRPr/>
            </a:pPr>
            <a:r>
              <a:rPr kumimoji="0" lang="en-US" sz="2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Explain the purpose of portfolio planning.</a:t>
            </a:r>
          </a:p>
          <a:p>
            <a:pPr marL="577850" marR="0" lvl="0" indent="-514350" algn="l" defTabSz="914400" rtl="0" eaLnBrk="1" fontAlgn="auto" latinLnBrk="0" hangingPunct="1">
              <a:lnSpc>
                <a:spcPct val="163854"/>
              </a:lnSpc>
              <a:spcBef>
                <a:spcPts val="0"/>
              </a:spcBef>
              <a:spcAft>
                <a:spcPts val="0"/>
              </a:spcAft>
              <a:buClr>
                <a:srgbClr val="2B2C30"/>
              </a:buClr>
              <a:buSzPts val="2600"/>
              <a:buFont typeface="+mj-lt"/>
              <a:buAutoNum type="arabicPeriod" startAt="12"/>
              <a:tabLst/>
              <a:defRPr/>
            </a:pPr>
            <a:r>
              <a:rPr kumimoji="0" lang="en-US" sz="2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Explain the BCG matrix and its limitations.</a:t>
            </a:r>
          </a:p>
          <a:p>
            <a:pPr marL="577850" marR="0" lvl="0" indent="-514350" algn="l" defTabSz="914400" rtl="0" eaLnBrk="1" fontAlgn="auto" latinLnBrk="0" hangingPunct="1">
              <a:lnSpc>
                <a:spcPct val="163854"/>
              </a:lnSpc>
              <a:spcBef>
                <a:spcPts val="0"/>
              </a:spcBef>
              <a:spcAft>
                <a:spcPts val="0"/>
              </a:spcAft>
              <a:buClr>
                <a:srgbClr val="2B2C30"/>
              </a:buClr>
              <a:buSzPts val="2600"/>
              <a:buFont typeface="+mj-lt"/>
              <a:buAutoNum type="arabicPeriod" startAt="12"/>
              <a:tabLst/>
              <a:defRPr/>
            </a:pPr>
            <a:r>
              <a:rPr kumimoji="0" lang="en-US" sz="26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Describe how competence with corporate level strategy is relevant and important to you.</a:t>
            </a:r>
          </a:p>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endParaRPr kumimoji="0" lang="en-US" sz="26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0" marR="0" lvl="0" indent="0" algn="l" defTabSz="914400" rtl="0" eaLnBrk="1" fontAlgn="auto" latinLnBrk="0" hangingPunct="1">
              <a:lnSpc>
                <a:spcPct val="163854"/>
              </a:lnSpc>
              <a:spcBef>
                <a:spcPts val="0"/>
              </a:spcBef>
              <a:spcAft>
                <a:spcPts val="0"/>
              </a:spcAft>
              <a:buClr>
                <a:srgbClr val="000000"/>
              </a:buClr>
              <a:buSzTx/>
              <a:buFont typeface="Arial"/>
              <a:buNone/>
              <a:tabLst/>
              <a:defRPr/>
            </a:pPr>
            <a:r>
              <a:rPr kumimoji="0" lang="en-US" sz="26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Now you are competent with corporate level strategy. Your hard work has paid off!</a:t>
            </a:r>
          </a:p>
        </p:txBody>
      </p:sp>
      <p:sp>
        <p:nvSpPr>
          <p:cNvPr id="11" name="Google Shape;385;g36b1d7b2d5b_0_17">
            <a:extLst>
              <a:ext uri="{FF2B5EF4-FFF2-40B4-BE49-F238E27FC236}">
                <a16:creationId xmlns:a16="http://schemas.microsoft.com/office/drawing/2014/main" id="{2B54309D-B9BA-8539-F61E-5BCD914012D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957524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2">
          <a:extLst>
            <a:ext uri="{FF2B5EF4-FFF2-40B4-BE49-F238E27FC236}">
              <a16:creationId xmlns:a16="http://schemas.microsoft.com/office/drawing/2014/main" id="{6FB97581-6DAA-590B-74F8-67C4D867D108}"/>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A99AC77A-621D-BC28-B5D6-70BEAD312F96}"/>
              </a:ext>
            </a:extLst>
          </p:cNvPr>
          <p:cNvSpPr>
            <a:spLocks noGrp="1"/>
          </p:cNvSpPr>
          <p:nvPr>
            <p:ph type="title"/>
          </p:nvPr>
        </p:nvSpPr>
        <p:spPr>
          <a:xfrm>
            <a:off x="-1052622" y="763733"/>
            <a:ext cx="86868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3 Levels of Strategy</a:t>
            </a:r>
            <a:endParaRPr lang="en-IN" dirty="0"/>
          </a:p>
        </p:txBody>
      </p:sp>
      <p:cxnSp>
        <p:nvCxnSpPr>
          <p:cNvPr id="13" name="Google Shape;114;g336a626ea0b_0_8">
            <a:extLst>
              <a:ext uri="{FF2B5EF4-FFF2-40B4-BE49-F238E27FC236}">
                <a16:creationId xmlns:a16="http://schemas.microsoft.com/office/drawing/2014/main" id="{3A66A2C4-F3E3-81D9-0490-153028FFCEF6}"/>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15" name="Picture 14" descr="Three levels of strategy shown on an organizational chart&#10;Purple hierarchical organizational chart displaying the structure of a company's management and strategic planning. At the top is a rectangle labeled &quot;Board of directors.&quot; Below this, another rectangle labeled &quot;Corporate office (corporate executives).&quot; This level of hierarchy represents corporate level strategy. Below this, two rectangles are labeled &quot;Division 1 (division 1 manager)&quot; and &quot;Division 2 (division 2 manager).&quot; Below this, there are four SBU boxes (each with one manager). There are two SBU boxes beneath Division 1 and two SBU boxes beneath Division 2. This level of hierarchy represents business level strategy, innovation strategy, sustainability and ethics strategy, technology strategy, and multinational strategy. Below the SBUs are five &quot;Business support Unit 1&quot; boxes, dedicated to finance, operations, human resources (HRM), IT, and sales and marketing, each managed by their own business support unit manager. This level of hierarchy represents functional level strategy.">
            <a:extLst>
              <a:ext uri="{FF2B5EF4-FFF2-40B4-BE49-F238E27FC236}">
                <a16:creationId xmlns:a16="http://schemas.microsoft.com/office/drawing/2014/main" id="{B8102A4D-CFFC-2A64-7BB4-58722F2424D6}"/>
              </a:ext>
            </a:extLst>
          </p:cNvPr>
          <p:cNvPicPr>
            <a:picLocks noChangeAspect="1"/>
          </p:cNvPicPr>
          <p:nvPr/>
        </p:nvPicPr>
        <p:blipFill>
          <a:blip r:embed="rId3"/>
          <a:stretch>
            <a:fillRect/>
          </a:stretch>
        </p:blipFill>
        <p:spPr>
          <a:xfrm>
            <a:off x="1028694" y="2023750"/>
            <a:ext cx="12221479" cy="7613636"/>
          </a:xfrm>
          <a:prstGeom prst="rect">
            <a:avLst/>
          </a:prstGeom>
        </p:spPr>
      </p:pic>
      <p:sp>
        <p:nvSpPr>
          <p:cNvPr id="19" name="Content Placeholder 6">
            <a:extLst>
              <a:ext uri="{FF2B5EF4-FFF2-40B4-BE49-F238E27FC236}">
                <a16:creationId xmlns:a16="http://schemas.microsoft.com/office/drawing/2014/main" id="{E6385286-1BA4-5547-4919-BCF752542CDB}"/>
              </a:ext>
            </a:extLst>
          </p:cNvPr>
          <p:cNvSpPr txBox="1">
            <a:spLocks/>
          </p:cNvSpPr>
          <p:nvPr/>
        </p:nvSpPr>
        <p:spPr>
          <a:xfrm>
            <a:off x="9944100" y="2238620"/>
            <a:ext cx="3881357" cy="1104599"/>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43180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1" u="none" strike="noStrike" kern="0" cap="none" spc="0" normalizeH="0" baseline="0" noProof="0" dirty="0">
                <a:ln>
                  <a:noFill/>
                </a:ln>
                <a:solidFill>
                  <a:srgbClr val="000000"/>
                </a:solidFill>
                <a:effectLst/>
                <a:uLnTx/>
                <a:uFillTx/>
                <a:latin typeface="Arial"/>
                <a:cs typeface="Arial"/>
                <a:sym typeface="Arial"/>
              </a:rPr>
              <a:t>Figure 7.1: Three levels of strategy</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7" name="Content Placeholder 6">
            <a:extLst>
              <a:ext uri="{FF2B5EF4-FFF2-40B4-BE49-F238E27FC236}">
                <a16:creationId xmlns:a16="http://schemas.microsoft.com/office/drawing/2014/main" id="{36055275-3F63-A012-804E-6D025744A541}"/>
              </a:ext>
            </a:extLst>
          </p:cNvPr>
          <p:cNvSpPr>
            <a:spLocks noGrp="1"/>
          </p:cNvSpPr>
          <p:nvPr>
            <p:ph sz="quarter" idx="10"/>
          </p:nvPr>
        </p:nvSpPr>
        <p:spPr>
          <a:xfrm>
            <a:off x="13559684" y="1873872"/>
            <a:ext cx="4795098" cy="6481613"/>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rPr>
              <a:t>There are three levels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rPr>
              <a:t>of strategy in an organization.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1" i="0" u="none" strike="noStrike" kern="0" cap="none" spc="0" normalizeH="0" baseline="0" noProof="0" dirty="0">
                <a:ln>
                  <a:noFill/>
                </a:ln>
                <a:solidFill>
                  <a:srgbClr val="000000"/>
                </a:solidFill>
                <a:effectLst/>
                <a:uLnTx/>
                <a:uFillTx/>
                <a:latin typeface="Playfair Display" pitchFamily="2" charset="77"/>
                <a:cs typeface="Arial"/>
                <a:sym typeface="Arial"/>
              </a:rPr>
              <a:t>corporate-level</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rPr>
              <a:t>business-level</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rPr>
              <a:t>functional-level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rPr>
              <a:t>Strategy is formulated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rPr>
              <a:t>at all three levels.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endParaRPr lang="en-IN" dirty="0"/>
          </a:p>
        </p:txBody>
      </p:sp>
      <p:sp>
        <p:nvSpPr>
          <p:cNvPr id="8" name="Content Placeholder 7">
            <a:extLst>
              <a:ext uri="{FF2B5EF4-FFF2-40B4-BE49-F238E27FC236}">
                <a16:creationId xmlns:a16="http://schemas.microsoft.com/office/drawing/2014/main" id="{93CE1E1F-D95C-0A87-4C6C-C74E84065E0E}"/>
              </a:ext>
            </a:extLst>
          </p:cNvPr>
          <p:cNvSpPr>
            <a:spLocks noGrp="1"/>
          </p:cNvSpPr>
          <p:nvPr>
            <p:ph sz="quarter" idx="11"/>
          </p:nvPr>
        </p:nvSpPr>
        <p:spPr>
          <a:xfrm>
            <a:off x="8845663" y="9771843"/>
            <a:ext cx="5960435" cy="733377"/>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1" u="none" strike="noStrike" kern="0" cap="none" spc="0" normalizeH="0" baseline="0" noProof="0" dirty="0">
                <a:ln>
                  <a:noFill/>
                </a:ln>
                <a:solidFill>
                  <a:srgbClr val="000000"/>
                </a:solidFill>
                <a:effectLst/>
                <a:uLnTx/>
                <a:uFillTx/>
                <a:latin typeface="Playfair Display" pitchFamily="2" charset="77"/>
                <a:cs typeface="Arial"/>
                <a:sym typeface="Arial"/>
              </a:rPr>
              <a:t>Figure 7.1: Three levels of strategy </a:t>
            </a:r>
            <a:r>
              <a:rPr kumimoji="0" lang="en-US" sz="2000" b="0" i="0" u="none" strike="noStrike" kern="0" cap="none" spc="0" normalizeH="0" baseline="0" noProof="0" dirty="0">
                <a:ln>
                  <a:noFill/>
                </a:ln>
                <a:solidFill>
                  <a:srgbClr val="000000"/>
                </a:solidFill>
                <a:effectLst/>
                <a:uLnTx/>
                <a:uFillTx/>
                <a:latin typeface="Playfair Display" pitchFamily="2" charset="77"/>
                <a:cs typeface="Arial"/>
                <a:sym typeface="Arial"/>
              </a:rPr>
              <a:t> </a:t>
            </a:r>
            <a:r>
              <a:rPr kumimoji="0" lang="en-US" sz="800" b="0" i="0" u="none" strike="noStrike" kern="0" cap="none" spc="0" normalizeH="0" baseline="0" noProof="0" dirty="0">
                <a:ln>
                  <a:noFill/>
                </a:ln>
                <a:solidFill>
                  <a:srgbClr val="000000"/>
                </a:solidFill>
                <a:effectLst/>
                <a:uLnTx/>
                <a:uFillTx/>
                <a:latin typeface="Playfair Display" pitchFamily="2" charset="77"/>
                <a:cs typeface="Arial"/>
                <a:sym typeface="Arial"/>
              </a:rPr>
              <a:t>[Kindred Grey. 2025. CC BY-NC-SA.]</a:t>
            </a:r>
          </a:p>
          <a:p>
            <a:endParaRPr lang="en-IN" dirty="0"/>
          </a:p>
        </p:txBody>
      </p:sp>
      <p:sp>
        <p:nvSpPr>
          <p:cNvPr id="14" name="Google Shape;116;g336a626ea0b_0_8">
            <a:extLst>
              <a:ext uri="{FF2B5EF4-FFF2-40B4-BE49-F238E27FC236}">
                <a16:creationId xmlns:a16="http://schemas.microsoft.com/office/drawing/2014/main" id="{1DCA2319-D78F-EB33-D0D1-69016E8D9F2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98283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2">
          <a:extLst>
            <a:ext uri="{FF2B5EF4-FFF2-40B4-BE49-F238E27FC236}">
              <a16:creationId xmlns:a16="http://schemas.microsoft.com/office/drawing/2014/main" id="{4A5D0D12-FACD-FF73-5479-98A2D685027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B1E19C-3923-26EE-CE60-9967B93CE129}"/>
              </a:ext>
            </a:extLst>
          </p:cNvPr>
          <p:cNvSpPr>
            <a:spLocks noGrp="1"/>
          </p:cNvSpPr>
          <p:nvPr>
            <p:ph type="title"/>
          </p:nvPr>
        </p:nvSpPr>
        <p:spPr>
          <a:xfrm>
            <a:off x="148855" y="754245"/>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The Three Levels of Strategy</a:t>
            </a:r>
            <a:endParaRPr lang="en-IN" dirty="0"/>
          </a:p>
        </p:txBody>
      </p:sp>
      <p:cxnSp>
        <p:nvCxnSpPr>
          <p:cNvPr id="9" name="Google Shape;114;g336a626ea0b_0_8">
            <a:extLst>
              <a:ext uri="{FF2B5EF4-FFF2-40B4-BE49-F238E27FC236}">
                <a16:creationId xmlns:a16="http://schemas.microsoft.com/office/drawing/2014/main" id="{ADF849EC-CAA1-DCE8-6686-DA2C5773C70F}"/>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4A5A74B2-0590-E3EA-35AA-E4136B287171}"/>
              </a:ext>
            </a:extLst>
          </p:cNvPr>
          <p:cNvSpPr>
            <a:spLocks noGrp="1"/>
          </p:cNvSpPr>
          <p:nvPr>
            <p:ph sz="quarter" idx="10"/>
          </p:nvPr>
        </p:nvSpPr>
        <p:spPr>
          <a:xfrm>
            <a:off x="943076" y="2087048"/>
            <a:ext cx="16579380" cy="6268963"/>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Corporate-level strategy: Companywide strategy</a:t>
            </a: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36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What industries to compete in</a:t>
            </a: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36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What stage in the value chain to compete</a:t>
            </a: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36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Where geographically to compete.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Business-level strategy: Strategy of a strategic business unit</a:t>
            </a: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3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Strategic market position</a:t>
            </a: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3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Strategic market size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Functional-level strategy: How support functions (HR, IT, etc.) enable strategy.</a:t>
            </a:r>
            <a:endPar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endParaRPr kumimoji="0" lang="en-US" sz="32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endParaRPr lang="en-IN" dirty="0"/>
          </a:p>
        </p:txBody>
      </p:sp>
      <p:sp>
        <p:nvSpPr>
          <p:cNvPr id="11" name="Google Shape;116;g336a626ea0b_0_8">
            <a:extLst>
              <a:ext uri="{FF2B5EF4-FFF2-40B4-BE49-F238E27FC236}">
                <a16:creationId xmlns:a16="http://schemas.microsoft.com/office/drawing/2014/main" id="{EFC001DD-B9B3-C85F-63BE-4BB1F1ACE4E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04501672"/>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1090</TotalTime>
  <Words>7406</Words>
  <Application>Microsoft Office PowerPoint</Application>
  <PresentationFormat>Custom</PresentationFormat>
  <Paragraphs>543</Paragraphs>
  <Slides>70</Slides>
  <Notes>70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70</vt:i4>
      </vt:variant>
    </vt:vector>
  </HeadingPairs>
  <TitlesOfParts>
    <vt:vector size="78" baseType="lpstr">
      <vt:lpstr>Playfair Display Medium</vt:lpstr>
      <vt:lpstr>Public Sans</vt:lpstr>
      <vt:lpstr>Playfair Display</vt:lpstr>
      <vt:lpstr>Arial</vt:lpstr>
      <vt:lpstr>Wingdings</vt:lpstr>
      <vt:lpstr>Calibri</vt:lpstr>
      <vt:lpstr>Playfair Display SemiBold</vt:lpstr>
      <vt:lpstr>Office Theme</vt:lpstr>
      <vt:lpstr>Chapter 7 </vt:lpstr>
      <vt:lpstr>Study Guide</vt:lpstr>
      <vt:lpstr>Learning Objectives, 1 of 2</vt:lpstr>
      <vt:lpstr>Learning Objectives, 2 of 2</vt:lpstr>
      <vt:lpstr>Corporate-Level Strategy in the AFI Framework</vt:lpstr>
      <vt:lpstr>Corporate-Level Strategy in Strategy Formulation</vt:lpstr>
      <vt:lpstr>Strategy Formulation: Where Are We Going? </vt:lpstr>
      <vt:lpstr>3 Levels of Strategy</vt:lpstr>
      <vt:lpstr>The Three Levels of Strategy</vt:lpstr>
      <vt:lpstr>Corporate-Level Strategy, 1 of 7</vt:lpstr>
      <vt:lpstr>Corporate-Level Strategy: Where to Play?, 1 of 2</vt:lpstr>
      <vt:lpstr> Corporate-Level Strategy: Where to play?, 2 of 2</vt:lpstr>
      <vt:lpstr>External and Internal Analysis</vt:lpstr>
      <vt:lpstr>Strategy: Outside-In Perspective</vt:lpstr>
      <vt:lpstr>VUCA, 1 of 2</vt:lpstr>
      <vt:lpstr>VUCA, 2 of 2</vt:lpstr>
      <vt:lpstr>Synergy, 1 of 2</vt:lpstr>
      <vt:lpstr>Synergy, 2 of 2</vt:lpstr>
      <vt:lpstr>Corporate-Level Strategy, 2 of 7</vt:lpstr>
      <vt:lpstr>Corporate-Level Strategy, 5 of 7</vt:lpstr>
      <vt:lpstr>Corporate-Level Strategy, 6 of 7</vt:lpstr>
      <vt:lpstr>Differentiation vs. Diversification </vt:lpstr>
      <vt:lpstr>Diversification </vt:lpstr>
      <vt:lpstr>Related Diversification and Unrelated Diversification </vt:lpstr>
      <vt:lpstr>Single Business Firms and Dominant Business Firms </vt:lpstr>
      <vt:lpstr>Related Diversification, 1 of 2</vt:lpstr>
      <vt:lpstr>Related Diversification, 2 of 2</vt:lpstr>
      <vt:lpstr>Unrelated Diversification, 1 of 2 </vt:lpstr>
      <vt:lpstr>Unrelated Diversification, 2 of 2</vt:lpstr>
      <vt:lpstr>Unrelated Diversification </vt:lpstr>
      <vt:lpstr>Related Diversification and Unrelated Diversification, 1 of 2 </vt:lpstr>
      <vt:lpstr>Related Diversification and Unrelated Diversification, 2 of 2</vt:lpstr>
      <vt:lpstr>Decision to Diversify</vt:lpstr>
      <vt:lpstr>External Analysis Supports Decision of Diversify </vt:lpstr>
      <vt:lpstr>Diversification and Financial Performance</vt:lpstr>
      <vt:lpstr>Diversification: Check Your Knowledge So Far</vt:lpstr>
      <vt:lpstr>Ways to Diversify: The Make–Contract–Create–Acquire Continuum</vt:lpstr>
      <vt:lpstr>Make: Internal Development, 1 of 2</vt:lpstr>
      <vt:lpstr>Make: Internal Development, 2 of 2</vt:lpstr>
      <vt:lpstr>Make: Internal Development: Check Your Knowledge So Far</vt:lpstr>
      <vt:lpstr>Contract: Strategic Alliances, 1 of 2</vt:lpstr>
      <vt:lpstr>Contract: Strategic Alliances, 2 of 2</vt:lpstr>
      <vt:lpstr>Create: Joint Ventures</vt:lpstr>
      <vt:lpstr>Acquire: Mergers and Acquisitions (M&amp;A)</vt:lpstr>
      <vt:lpstr>Reducing and Reversing Diversification</vt:lpstr>
      <vt:lpstr>Corporate-Level Strategy: Check Your Knowledge So Far</vt:lpstr>
      <vt:lpstr>Corporate-Level Strategy, 7 of 7</vt:lpstr>
      <vt:lpstr>Supply Chain</vt:lpstr>
      <vt:lpstr>Industry Value Chain</vt:lpstr>
      <vt:lpstr>Company vs Industry Value Chain Analysis</vt:lpstr>
      <vt:lpstr>Industry Value Chain Analysis</vt:lpstr>
      <vt:lpstr>Business Integration</vt:lpstr>
      <vt:lpstr>Vertical vs. Horizontal Integration</vt:lpstr>
      <vt:lpstr>Horizontal Integration</vt:lpstr>
      <vt:lpstr>Vertical Integration</vt:lpstr>
      <vt:lpstr>Backward vs. Forward Vertical Integration</vt:lpstr>
      <vt:lpstr>Backward Vertical Integration</vt:lpstr>
      <vt:lpstr>Forward Vertical Integration</vt:lpstr>
      <vt:lpstr>Corporate-Level Strategy, 6 of 6</vt:lpstr>
      <vt:lpstr>Geographical Scope</vt:lpstr>
      <vt:lpstr>Portfolio Planning</vt:lpstr>
      <vt:lpstr>Portfolio Planning – BCG Matrix</vt:lpstr>
      <vt:lpstr>BCG Matrix Example – Apple Inc.</vt:lpstr>
      <vt:lpstr>Analyze Corporate-Level Strategy, 1 of 2</vt:lpstr>
      <vt:lpstr>Analyze Corporate-Level Strategy (2 of 2) </vt:lpstr>
      <vt:lpstr>How Do You Know If Corporate Strategy Is Working?</vt:lpstr>
      <vt:lpstr>Why Corporate Strategy Matters to Business Majors</vt:lpstr>
      <vt:lpstr>Demonstrate Your Knowledge, Skills, and Competence (1 of 2) </vt:lpstr>
      <vt:lpstr>Demonstrate Your Knowledge, Skills, and Competence (2 of 2) </vt:lpstr>
      <vt:lpstr>Demonstrate Your Knowledge, Skills, and Competence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 SMCA, Formulate Corporate-Level Strategy</dc:title>
  <dc:creator>Walz, Anita</dc:creator>
  <cp:lastModifiedBy>pvl sai kumar</cp:lastModifiedBy>
  <cp:revision>257</cp:revision>
  <dcterms:created xsi:type="dcterms:W3CDTF">2006-08-16T00:00:00Z</dcterms:created>
  <dcterms:modified xsi:type="dcterms:W3CDTF">2025-12-02T11:29:06Z</dcterms:modified>
</cp:coreProperties>
</file>