
<file path=[Content_Types].xml><?xml version="1.0" encoding="utf-8"?>
<Types xmlns="http://schemas.openxmlformats.org/package/2006/content-types">
  <Default Extension="emf" ContentType="image/x-emf"/>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9"/>
  </p:notesMasterIdLst>
  <p:sldIdLst>
    <p:sldId id="312" r:id="rId2"/>
    <p:sldId id="313" r:id="rId3"/>
    <p:sldId id="314" r:id="rId4"/>
    <p:sldId id="315" r:id="rId5"/>
    <p:sldId id="316" r:id="rId6"/>
    <p:sldId id="317" r:id="rId7"/>
    <p:sldId id="318" r:id="rId8"/>
    <p:sldId id="319" r:id="rId9"/>
    <p:sldId id="320" r:id="rId10"/>
    <p:sldId id="321" r:id="rId11"/>
    <p:sldId id="322" r:id="rId12"/>
    <p:sldId id="323" r:id="rId13"/>
    <p:sldId id="324" r:id="rId14"/>
    <p:sldId id="325" r:id="rId15"/>
    <p:sldId id="326" r:id="rId16"/>
    <p:sldId id="327" r:id="rId17"/>
    <p:sldId id="328" r:id="rId18"/>
    <p:sldId id="329" r:id="rId19"/>
    <p:sldId id="330" r:id="rId20"/>
    <p:sldId id="331" r:id="rId21"/>
    <p:sldId id="332" r:id="rId22"/>
    <p:sldId id="333" r:id="rId23"/>
    <p:sldId id="334" r:id="rId24"/>
    <p:sldId id="335" r:id="rId25"/>
    <p:sldId id="336" r:id="rId26"/>
    <p:sldId id="337" r:id="rId27"/>
    <p:sldId id="338" r:id="rId28"/>
    <p:sldId id="339" r:id="rId29"/>
    <p:sldId id="340" r:id="rId30"/>
    <p:sldId id="341" r:id="rId31"/>
    <p:sldId id="342" r:id="rId32"/>
    <p:sldId id="343" r:id="rId33"/>
    <p:sldId id="344" r:id="rId34"/>
    <p:sldId id="345" r:id="rId35"/>
    <p:sldId id="346" r:id="rId36"/>
    <p:sldId id="347" r:id="rId37"/>
    <p:sldId id="348" r:id="rId38"/>
    <p:sldId id="349" r:id="rId39"/>
    <p:sldId id="350" r:id="rId40"/>
    <p:sldId id="351" r:id="rId41"/>
    <p:sldId id="352" r:id="rId42"/>
    <p:sldId id="353" r:id="rId43"/>
    <p:sldId id="354" r:id="rId44"/>
    <p:sldId id="355" r:id="rId45"/>
    <p:sldId id="356" r:id="rId46"/>
    <p:sldId id="357" r:id="rId47"/>
    <p:sldId id="358" r:id="rId48"/>
  </p:sldIdLst>
  <p:sldSz cx="18288000" cy="10287000"/>
  <p:notesSz cx="6858000" cy="9144000"/>
  <p:embeddedFontLst>
    <p:embeddedFont>
      <p:font typeface="Calibri" panose="020F0502020204030204" pitchFamily="34" charset="0"/>
      <p:regular r:id="rId50"/>
      <p:bold r:id="rId51"/>
      <p:italic r:id="rId52"/>
      <p:boldItalic r:id="rId53"/>
    </p:embeddedFont>
    <p:embeddedFont>
      <p:font typeface="Playfair Display" panose="00000500000000000000" pitchFamily="2" charset="0"/>
      <p:regular r:id="rId54"/>
      <p:bold r:id="rId55"/>
      <p:italic r:id="rId56"/>
      <p:boldItalic r:id="rId57"/>
    </p:embeddedFont>
    <p:embeddedFont>
      <p:font typeface="Playfair Display Black" panose="00000A00000000000000" pitchFamily="2" charset="0"/>
      <p:bold r:id="rId58"/>
      <p:italic r:id="rId59"/>
      <p:boldItalic r:id="rId60"/>
    </p:embeddedFont>
    <p:embeddedFont>
      <p:font typeface="Public Sans" panose="020B0604020202020204" charset="0"/>
      <p:regular r:id="rId61"/>
      <p:bold r:id="rId62"/>
      <p:italic r:id="rId63"/>
      <p:boldItalic r:id="rId6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5" roundtripDataSignature="AMtx7mjLwUnuPZwIaB47xpk/AFEPCwSlO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39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0AF878-034D-AAD5-55FB-3632039D5FBD}" v="186" dt="2025-10-28T16:05:38.626"/>
  </p1510:revLst>
</p1510:revInfo>
</file>

<file path=ppt/tableStyles.xml><?xml version="1.0" encoding="utf-8"?>
<a:tblStyleLst xmlns:a="http://schemas.openxmlformats.org/drawingml/2006/main" def="{F4DBF7A2-A568-4218-B148-745DD61D27CE}">
  <a:tblStyle styleId="{F4DBF7A2-A568-4218-B148-745DD61D27CE}"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98" autoAdjust="0"/>
    <p:restoredTop sz="86327" autoAdjust="0"/>
  </p:normalViewPr>
  <p:slideViewPr>
    <p:cSldViewPr snapToGrid="0">
      <p:cViewPr varScale="1">
        <p:scale>
          <a:sx n="33" d="100"/>
          <a:sy n="33" d="100"/>
        </p:scale>
        <p:origin x="90" y="13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4.fntdata"/><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4.fntdata"/><Relationship Id="rId58" Type="http://schemas.openxmlformats.org/officeDocument/2006/relationships/font" Target="fonts/font9.fntdata"/><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font" Target="fonts/font1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7.fntdata"/><Relationship Id="rId64" Type="http://schemas.openxmlformats.org/officeDocument/2006/relationships/font" Target="fonts/font15.fntdata"/><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0.fntdata"/><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5.fntdata"/><Relationship Id="rId62" Type="http://schemas.openxmlformats.org/officeDocument/2006/relationships/font" Target="fonts/font13.fntdata"/><Relationship Id="rId7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font" Target="fonts/font8.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3.fntdata"/><Relationship Id="rId60" Type="http://schemas.openxmlformats.org/officeDocument/2006/relationships/font" Target="fonts/font11.fntdata"/><Relationship Id="rId65"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font" Target="fonts/font1.fntdata"/><Relationship Id="rId55"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formulate-sustainability-and-ethics-strategy/#term_55_730" TargetMode="External"/><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hyperlink" Target="https://pressbooks.lib.vt.edu/strategicmanagementandcaseanalysis/chapter/formulate-sustainability-and-ethics-strategy/#term_55_732" TargetMode="External"/><Relationship Id="rId4" Type="http://schemas.openxmlformats.org/officeDocument/2006/relationships/hyperlink" Target="https://pressbooks.lib.vt.edu/strategicmanagementandcaseanalysis/chapter/formulate-sustainability-and-ethics-strategy/#term_55_731"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formulate-sustainability-and-ethics-strategy/#term_55_739"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pressbooks.lib.vt.edu/strategicmanagementandcaseanalysis/chapter/formulate-sustainability-and-ethics-strategy/#term_55_740"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formulate-sustainability-and-ethics-strategy/#term_55_740"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formulate-sustainability-and-ethics-strategy/#term_55_750"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formulate-sustainability-and-ethics-strategy/#term_55_760"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a:extLst>
            <a:ext uri="{FF2B5EF4-FFF2-40B4-BE49-F238E27FC236}">
              <a16:creationId xmlns:a16="http://schemas.microsoft.com/office/drawing/2014/main" id="{304E27D9-7BC5-2541-D0BC-F7E1B9109997}"/>
            </a:ext>
          </a:extLst>
        </p:cNvPr>
        <p:cNvGrpSpPr/>
        <p:nvPr/>
      </p:nvGrpSpPr>
      <p:grpSpPr>
        <a:xfrm>
          <a:off x="0" y="0"/>
          <a:ext cx="0" cy="0"/>
          <a:chOff x="0" y="0"/>
          <a:chExt cx="0" cy="0"/>
        </a:xfrm>
      </p:grpSpPr>
      <p:sp>
        <p:nvSpPr>
          <p:cNvPr id="85" name="Google Shape;85;p1:notes">
            <a:extLst>
              <a:ext uri="{FF2B5EF4-FFF2-40B4-BE49-F238E27FC236}">
                <a16:creationId xmlns:a16="http://schemas.microsoft.com/office/drawing/2014/main" id="{24923DBD-4847-B6E5-23C4-94571D24653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These slides serve as a study guide for “Chapter 10: Formulate Sustainability and Ethics Strategy” </a:t>
            </a:r>
            <a:r>
              <a:rPr lang="en-US" sz="1200" dirty="0">
                <a:solidFill>
                  <a:srgbClr val="2B2C30"/>
                </a:solidFill>
                <a:latin typeface="Playfair Display" pitchFamily="2" charset="77"/>
                <a:ea typeface="Public Sans"/>
                <a:cs typeface="Public Sans"/>
                <a:sym typeface="Public Sans"/>
              </a:rPr>
              <a:t>in</a:t>
            </a:r>
            <a:r>
              <a:rPr lang="en-US" sz="1200" dirty="0">
                <a:solidFill>
                  <a:srgbClr val="2B2C30"/>
                </a:solidFill>
                <a:latin typeface="Public Sans"/>
                <a:ea typeface="Public Sans"/>
                <a:cs typeface="Public Sans"/>
                <a:sym typeface="Public Sans"/>
              </a:rPr>
              <a:t> </a:t>
            </a:r>
            <a:r>
              <a:rPr lang="en-US" sz="1200" i="1" dirty="0">
                <a:solidFill>
                  <a:srgbClr val="2B2C30"/>
                </a:solidFill>
                <a:latin typeface="Public Sans"/>
                <a:ea typeface="Public Sans"/>
                <a:cs typeface="Public Sans"/>
                <a:sym typeface="Public Sans"/>
              </a:rPr>
              <a:t>Strategic Management and Case Analysis: An Integrated Approach </a:t>
            </a:r>
            <a:r>
              <a:rPr lang="en-US" sz="1200" dirty="0">
                <a:solidFill>
                  <a:srgbClr val="2B2C30"/>
                </a:solidFill>
                <a:latin typeface="Public Sans"/>
                <a:ea typeface="Public Sans"/>
                <a:cs typeface="Public Sans"/>
                <a:sym typeface="Public Sans"/>
              </a:rPr>
              <a:t>©Lori Anderson, Dirk </a:t>
            </a:r>
            <a:r>
              <a:rPr lang="en-US" sz="1200" dirty="0" err="1">
                <a:solidFill>
                  <a:srgbClr val="2B2C30"/>
                </a:solidFill>
                <a:latin typeface="Public Sans"/>
                <a:ea typeface="Public Sans"/>
                <a:cs typeface="Public Sans"/>
                <a:sym typeface="Public Sans"/>
              </a:rPr>
              <a:t>Buengel</a:t>
            </a:r>
            <a:r>
              <a:rPr lang="en-US" sz="1200" dirty="0">
                <a:solidFill>
                  <a:srgbClr val="2B2C30"/>
                </a:solidFill>
                <a:latin typeface="Public Sans"/>
                <a:ea typeface="Public Sans"/>
                <a:cs typeface="Public Sans"/>
                <a:sym typeface="Public Sans"/>
              </a:rPr>
              <a:t>, and Joseph J. Simpson, which is provided at https://doi.org/10.21061/strategicmanagementandcaseanalysis under an open license, Creative Commons BY NC-SA 4.0. The slides are also provided at https://hdl.handle.net/10919/138831 under the same open license, Creative Commons BY NC-SA 4.0.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solidFill>
                <a:srgbClr val="2B2C30"/>
              </a:solidFill>
              <a:latin typeface="Public Sans"/>
              <a:ea typeface="Public Sans"/>
              <a:cs typeface="Public Sans"/>
              <a:sym typeface="Public Sans"/>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Note to Instructors: These study guides are intended to be a concise and comprehensive accompaniment that follows the logic of the textbook. Our intention is to support you in your instruction and is based on our experience that it can be easier and quicker to remove slides you do not want to include than to create additional slides. </a:t>
            </a:r>
          </a:p>
          <a:p>
            <a:pPr marL="0" lvl="0" indent="0" algn="l" rtl="0">
              <a:lnSpc>
                <a:spcPct val="100000"/>
              </a:lnSpc>
              <a:spcBef>
                <a:spcPts val="0"/>
              </a:spcBef>
              <a:spcAft>
                <a:spcPts val="0"/>
              </a:spcAft>
              <a:buSzPts val="1400"/>
              <a:buNone/>
            </a:pPr>
            <a:endParaRPr dirty="0"/>
          </a:p>
        </p:txBody>
      </p:sp>
      <p:sp>
        <p:nvSpPr>
          <p:cNvPr id="86" name="Google Shape;86;p1:notes">
            <a:extLst>
              <a:ext uri="{FF2B5EF4-FFF2-40B4-BE49-F238E27FC236}">
                <a16:creationId xmlns:a16="http://schemas.microsoft.com/office/drawing/2014/main" id="{71CDE29F-A241-FF09-2A70-35476FF2144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970766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10F99A1B-8BE6-569C-3D35-FD428A159914}"/>
            </a:ext>
          </a:extLst>
        </p:cNvPr>
        <p:cNvGrpSpPr/>
        <p:nvPr/>
      </p:nvGrpSpPr>
      <p:grpSpPr>
        <a:xfrm>
          <a:off x="0" y="0"/>
          <a:ext cx="0" cy="0"/>
          <a:chOff x="0" y="0"/>
          <a:chExt cx="0" cy="0"/>
        </a:xfrm>
      </p:grpSpPr>
      <p:sp>
        <p:nvSpPr>
          <p:cNvPr id="110" name="Google Shape;110;g36190e7b22a_0_16:notes">
            <a:extLst>
              <a:ext uri="{FF2B5EF4-FFF2-40B4-BE49-F238E27FC236}">
                <a16:creationId xmlns:a16="http://schemas.microsoft.com/office/drawing/2014/main" id="{FDE57114-EE50-9E42-F9FE-F9D437FD1BD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6190e7b22a_0_16:notes">
            <a:extLst>
              <a:ext uri="{FF2B5EF4-FFF2-40B4-BE49-F238E27FC236}">
                <a16:creationId xmlns:a16="http://schemas.microsoft.com/office/drawing/2014/main" id="{5CC9331B-FD62-C64E-1E07-5A31F91AF3A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71295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7E316C88-39EC-B8BD-BEA0-024B4FEBF2B9}"/>
            </a:ext>
          </a:extLst>
        </p:cNvPr>
        <p:cNvGrpSpPr/>
        <p:nvPr/>
      </p:nvGrpSpPr>
      <p:grpSpPr>
        <a:xfrm>
          <a:off x="0" y="0"/>
          <a:ext cx="0" cy="0"/>
          <a:chOff x="0" y="0"/>
          <a:chExt cx="0" cy="0"/>
        </a:xfrm>
      </p:grpSpPr>
      <p:sp>
        <p:nvSpPr>
          <p:cNvPr id="110" name="Google Shape;110;g36190e7b22a_0_16:notes">
            <a:extLst>
              <a:ext uri="{FF2B5EF4-FFF2-40B4-BE49-F238E27FC236}">
                <a16:creationId xmlns:a16="http://schemas.microsoft.com/office/drawing/2014/main" id="{28116A91-449E-2ED0-1AFB-A7690CE995B6}"/>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6190e7b22a_0_16:notes">
            <a:extLst>
              <a:ext uri="{FF2B5EF4-FFF2-40B4-BE49-F238E27FC236}">
                <a16:creationId xmlns:a16="http://schemas.microsoft.com/office/drawing/2014/main" id="{0306549E-B750-3FA3-9D1F-30C646E4A60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743982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337FAE53-4A41-F1DB-541F-C732619AB7CD}"/>
            </a:ext>
          </a:extLst>
        </p:cNvPr>
        <p:cNvGrpSpPr/>
        <p:nvPr/>
      </p:nvGrpSpPr>
      <p:grpSpPr>
        <a:xfrm>
          <a:off x="0" y="0"/>
          <a:ext cx="0" cy="0"/>
          <a:chOff x="0" y="0"/>
          <a:chExt cx="0" cy="0"/>
        </a:xfrm>
      </p:grpSpPr>
      <p:sp>
        <p:nvSpPr>
          <p:cNvPr id="110" name="Google Shape;110;g36190e7b22a_0_16:notes">
            <a:extLst>
              <a:ext uri="{FF2B5EF4-FFF2-40B4-BE49-F238E27FC236}">
                <a16:creationId xmlns:a16="http://schemas.microsoft.com/office/drawing/2014/main" id="{2917E1D1-EA93-3192-A91D-1BD930B425B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6190e7b22a_0_16:notes">
            <a:extLst>
              <a:ext uri="{FF2B5EF4-FFF2-40B4-BE49-F238E27FC236}">
                <a16:creationId xmlns:a16="http://schemas.microsoft.com/office/drawing/2014/main" id="{ECA8F428-8BFD-0B6A-AA38-6CEF12B365F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366213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54DFA09D-A32F-9C79-ADDA-BBF5FE5B57FC}"/>
            </a:ext>
          </a:extLst>
        </p:cNvPr>
        <p:cNvGrpSpPr/>
        <p:nvPr/>
      </p:nvGrpSpPr>
      <p:grpSpPr>
        <a:xfrm>
          <a:off x="0" y="0"/>
          <a:ext cx="0" cy="0"/>
          <a:chOff x="0" y="0"/>
          <a:chExt cx="0" cy="0"/>
        </a:xfrm>
      </p:grpSpPr>
      <p:sp>
        <p:nvSpPr>
          <p:cNvPr id="110" name="Google Shape;110;g36190e7b22a_0_16:notes">
            <a:extLst>
              <a:ext uri="{FF2B5EF4-FFF2-40B4-BE49-F238E27FC236}">
                <a16:creationId xmlns:a16="http://schemas.microsoft.com/office/drawing/2014/main" id="{C2A4070C-2829-8407-B97F-BCC0A7E1106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6190e7b22a_0_16:notes">
            <a:extLst>
              <a:ext uri="{FF2B5EF4-FFF2-40B4-BE49-F238E27FC236}">
                <a16:creationId xmlns:a16="http://schemas.microsoft.com/office/drawing/2014/main" id="{4CAB6011-72B8-FE89-9517-9800484A812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124912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a:extLst>
            <a:ext uri="{FF2B5EF4-FFF2-40B4-BE49-F238E27FC236}">
              <a16:creationId xmlns:a16="http://schemas.microsoft.com/office/drawing/2014/main" id="{98098A1F-A786-C886-8F34-FFF836B41F1E}"/>
            </a:ext>
          </a:extLst>
        </p:cNvPr>
        <p:cNvGrpSpPr/>
        <p:nvPr/>
      </p:nvGrpSpPr>
      <p:grpSpPr>
        <a:xfrm>
          <a:off x="0" y="0"/>
          <a:ext cx="0" cy="0"/>
          <a:chOff x="0" y="0"/>
          <a:chExt cx="0" cy="0"/>
        </a:xfrm>
      </p:grpSpPr>
      <p:sp>
        <p:nvSpPr>
          <p:cNvPr id="127" name="Google Shape;127;p3:notes">
            <a:extLst>
              <a:ext uri="{FF2B5EF4-FFF2-40B4-BE49-F238E27FC236}">
                <a16:creationId xmlns:a16="http://schemas.microsoft.com/office/drawing/2014/main" id="{8A7BBE70-0D52-23DC-5B62-62E8D2DFC7D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8" name="Google Shape;128;p3:notes">
            <a:extLst>
              <a:ext uri="{FF2B5EF4-FFF2-40B4-BE49-F238E27FC236}">
                <a16:creationId xmlns:a16="http://schemas.microsoft.com/office/drawing/2014/main" id="{0B23DF6E-1D3E-F740-AEF1-EA44C9CBB76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579337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a:extLst>
            <a:ext uri="{FF2B5EF4-FFF2-40B4-BE49-F238E27FC236}">
              <a16:creationId xmlns:a16="http://schemas.microsoft.com/office/drawing/2014/main" id="{3EFCEC0B-49EE-E3B4-2E30-4356D9215200}"/>
            </a:ext>
          </a:extLst>
        </p:cNvPr>
        <p:cNvGrpSpPr/>
        <p:nvPr/>
      </p:nvGrpSpPr>
      <p:grpSpPr>
        <a:xfrm>
          <a:off x="0" y="0"/>
          <a:ext cx="0" cy="0"/>
          <a:chOff x="0" y="0"/>
          <a:chExt cx="0" cy="0"/>
        </a:xfrm>
      </p:grpSpPr>
      <p:sp>
        <p:nvSpPr>
          <p:cNvPr id="167" name="Google Shape;167;g336b7c03ff5_0_4:notes">
            <a:extLst>
              <a:ext uri="{FF2B5EF4-FFF2-40B4-BE49-F238E27FC236}">
                <a16:creationId xmlns:a16="http://schemas.microsoft.com/office/drawing/2014/main" id="{15AC9342-6A7C-3671-4AC2-2883381D9F09}"/>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The five major disruptive megatrends shaping business strategy with shifting economic power refers to the rise of emerging economies like China, which will double the size of G7 economies by 2040. Climate change and resource scarcity create risks such as food demand increasing by 50% by 2050 and water crises becoming a top global concern as technological breakthroughs, especially AI and machine learning, transform industries as most data is created in recent years and 90% of stock trading is algorithm-based. Demographics and social change include an aging global population with 13% over age 65 by 2030 and a youth-heavy emerging market base. Finally, rapid urbanization involves mass migration to cities, with 1.5 million people moving each week, and by 2050, two-thirds of people living in urban areas as these megatrends create both strategic risks and opportunities, requiring firms and companies to adapt proactively.</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p:txBody>
      </p:sp>
      <p:sp>
        <p:nvSpPr>
          <p:cNvPr id="168" name="Google Shape;168;g336b7c03ff5_0_4:notes">
            <a:extLst>
              <a:ext uri="{FF2B5EF4-FFF2-40B4-BE49-F238E27FC236}">
                <a16:creationId xmlns:a16="http://schemas.microsoft.com/office/drawing/2014/main" id="{BA032C37-0452-C5C7-DBA9-9A6AD5AB1BE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05680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a:extLst>
            <a:ext uri="{FF2B5EF4-FFF2-40B4-BE49-F238E27FC236}">
              <a16:creationId xmlns:a16="http://schemas.microsoft.com/office/drawing/2014/main" id="{494C76B9-4698-9B8E-CE26-B51362890473}"/>
            </a:ext>
          </a:extLst>
        </p:cNvPr>
        <p:cNvGrpSpPr/>
        <p:nvPr/>
      </p:nvGrpSpPr>
      <p:grpSpPr>
        <a:xfrm>
          <a:off x="0" y="0"/>
          <a:ext cx="0" cy="0"/>
          <a:chOff x="0" y="0"/>
          <a:chExt cx="0" cy="0"/>
        </a:xfrm>
      </p:grpSpPr>
      <p:sp>
        <p:nvSpPr>
          <p:cNvPr id="147" name="Google Shape;147;g35e98bc8440_0_18:notes">
            <a:extLst>
              <a:ext uri="{FF2B5EF4-FFF2-40B4-BE49-F238E27FC236}">
                <a16:creationId xmlns:a16="http://schemas.microsoft.com/office/drawing/2014/main" id="{052C5B9D-F3BE-F6BA-FEA4-718A166517E4}"/>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Addressing climate change is the defining challenge of our time and is one megatrend that threatens to disrupt modern society. </a:t>
            </a:r>
            <a:r>
              <a:rPr lang="en-US" sz="1200" b="0" i="0" u="none" strike="noStrike" cap="none" dirty="0">
                <a:solidFill>
                  <a:schemeClr val="dk1"/>
                </a:solidFill>
                <a:effectLst/>
                <a:latin typeface="Arial"/>
                <a:ea typeface="Arial"/>
                <a:cs typeface="Arial"/>
                <a:sym typeface="Arial"/>
                <a:hlinkClick r:id="rId3"/>
              </a:rPr>
              <a:t>Climate change</a:t>
            </a:r>
            <a:r>
              <a:rPr lang="en-US" sz="1200" b="0" i="0" u="none" strike="noStrike" cap="none" dirty="0">
                <a:solidFill>
                  <a:schemeClr val="dk1"/>
                </a:solidFill>
                <a:effectLst/>
                <a:latin typeface="Arial"/>
                <a:ea typeface="Arial"/>
                <a:cs typeface="Arial"/>
                <a:sym typeface="Arial"/>
              </a:rPr>
              <a:t> is a significant variation of average weather conditions (warmer, wetter, or drier) over several decades. When the earth absorbs the sun’s energy, or when atmospheric gases prevent heat released by the earth from radiating into space (the </a:t>
            </a:r>
            <a:r>
              <a:rPr lang="en-US" sz="1200" b="0" i="0" u="none" strike="noStrike" cap="none" dirty="0">
                <a:solidFill>
                  <a:schemeClr val="dk1"/>
                </a:solidFill>
                <a:effectLst/>
                <a:latin typeface="Arial"/>
                <a:ea typeface="Arial"/>
                <a:cs typeface="Arial"/>
                <a:sym typeface="Arial"/>
                <a:hlinkClick r:id="rId4"/>
              </a:rPr>
              <a:t>greenhouse effect</a:t>
            </a:r>
            <a:r>
              <a:rPr lang="en-US" sz="1200" b="0" i="0" u="none" strike="noStrike" cap="none" dirty="0">
                <a:solidFill>
                  <a:schemeClr val="dk1"/>
                </a:solidFill>
                <a:effectLst/>
                <a:latin typeface="Arial"/>
                <a:ea typeface="Arial"/>
                <a:cs typeface="Arial"/>
                <a:sym typeface="Arial"/>
              </a:rPr>
              <a:t>), the planet warms. </a:t>
            </a:r>
            <a:r>
              <a:rPr lang="en-US" sz="1200" b="0" i="0" u="none" strike="noStrike" cap="none" dirty="0">
                <a:solidFill>
                  <a:schemeClr val="dk1"/>
                </a:solidFill>
                <a:effectLst/>
                <a:latin typeface="Arial"/>
                <a:ea typeface="Arial"/>
                <a:cs typeface="Arial"/>
                <a:sym typeface="Arial"/>
                <a:hlinkClick r:id="rId5"/>
              </a:rPr>
              <a:t>Global warming</a:t>
            </a:r>
            <a:r>
              <a:rPr lang="en-US" sz="1200" b="0" i="0" u="none" strike="noStrike" cap="none" dirty="0">
                <a:solidFill>
                  <a:schemeClr val="dk1"/>
                </a:solidFill>
                <a:effectLst/>
                <a:latin typeface="Arial"/>
                <a:ea typeface="Arial"/>
                <a:cs typeface="Arial"/>
                <a:sym typeface="Arial"/>
              </a:rPr>
              <a:t> refers to the increase in the planet’s overall average temperature in recent decades. Global warming is part of climate change and is driven by greenhouse gases (GHGs), with carbon dioxide (CO</a:t>
            </a:r>
            <a:r>
              <a:rPr lang="en-US" sz="1200" b="0" i="0" u="none" strike="noStrike" cap="none" baseline="-25000" dirty="0">
                <a:solidFill>
                  <a:schemeClr val="dk1"/>
                </a:solidFill>
                <a:effectLst/>
                <a:latin typeface="Arial"/>
                <a:ea typeface="Arial"/>
                <a:cs typeface="Arial"/>
                <a:sym typeface="Arial"/>
              </a:rPr>
              <a:t>2</a:t>
            </a:r>
            <a:r>
              <a:rPr lang="en-US" sz="1200" b="0" i="0" u="none" strike="noStrike" cap="none" dirty="0">
                <a:solidFill>
                  <a:schemeClr val="dk1"/>
                </a:solidFill>
                <a:effectLst/>
                <a:latin typeface="Arial"/>
                <a:ea typeface="Arial"/>
                <a:cs typeface="Arial"/>
                <a:sym typeface="Arial"/>
              </a:rPr>
              <a:t>) being the main driver of global warming. The burning of fossil fuels like coal, oil, and gas for electricity, heat, and transportation is the main root cause of the huge increase of CO</a:t>
            </a:r>
            <a:r>
              <a:rPr lang="en-US" sz="1200" b="0" i="0" u="none" strike="noStrike" cap="none" baseline="-25000" dirty="0">
                <a:solidFill>
                  <a:schemeClr val="dk1"/>
                </a:solidFill>
                <a:effectLst/>
                <a:latin typeface="Arial"/>
                <a:ea typeface="Arial"/>
                <a:cs typeface="Arial"/>
                <a:sym typeface="Arial"/>
              </a:rPr>
              <a:t>2</a:t>
            </a:r>
            <a:r>
              <a:rPr lang="en-US" sz="1200" b="0" i="0" u="none" strike="noStrike" cap="none" dirty="0">
                <a:solidFill>
                  <a:schemeClr val="dk1"/>
                </a:solidFill>
                <a:effectLst/>
                <a:latin typeface="Arial"/>
                <a:ea typeface="Arial"/>
                <a:cs typeface="Arial"/>
                <a:sym typeface="Arial"/>
              </a:rPr>
              <a:t> emissions. CO</a:t>
            </a:r>
            <a:r>
              <a:rPr lang="en-US" sz="1200" b="0" i="0" u="none" strike="noStrike" cap="none" baseline="-25000" dirty="0">
                <a:solidFill>
                  <a:schemeClr val="dk1"/>
                </a:solidFill>
                <a:effectLst/>
                <a:latin typeface="Arial"/>
                <a:ea typeface="Arial"/>
                <a:cs typeface="Arial"/>
                <a:sym typeface="Arial"/>
              </a:rPr>
              <a:t>2</a:t>
            </a:r>
            <a:r>
              <a:rPr lang="en-US" sz="1200" b="0" i="0" u="none" strike="noStrike" cap="none" dirty="0">
                <a:solidFill>
                  <a:schemeClr val="dk1"/>
                </a:solidFill>
                <a:effectLst/>
                <a:latin typeface="Arial"/>
                <a:ea typeface="Arial"/>
                <a:cs typeface="Arial"/>
                <a:sym typeface="Arial"/>
              </a:rPr>
              <a:t> concentration is now at its highest level in 800,000 years, leading to a rapidly increasing global temperature which is causing draughts, rising sea levels, extreme weather events, food shortages, the reduction of biodiversity, lack of fresh water and climate refugees, among other issues. </a:t>
            </a:r>
            <a:endParaRPr dirty="0"/>
          </a:p>
        </p:txBody>
      </p:sp>
      <p:sp>
        <p:nvSpPr>
          <p:cNvPr id="148" name="Google Shape;148;g35e98bc8440_0_18:notes">
            <a:extLst>
              <a:ext uri="{FF2B5EF4-FFF2-40B4-BE49-F238E27FC236}">
                <a16:creationId xmlns:a16="http://schemas.microsoft.com/office/drawing/2014/main" id="{330AB785-9FCD-B858-467F-3EC89942E83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793958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a:extLst>
            <a:ext uri="{FF2B5EF4-FFF2-40B4-BE49-F238E27FC236}">
              <a16:creationId xmlns:a16="http://schemas.microsoft.com/office/drawing/2014/main" id="{D021C6B3-DD78-F795-A45C-D999C6462FB8}"/>
            </a:ext>
          </a:extLst>
        </p:cNvPr>
        <p:cNvGrpSpPr/>
        <p:nvPr/>
      </p:nvGrpSpPr>
      <p:grpSpPr>
        <a:xfrm>
          <a:off x="0" y="0"/>
          <a:ext cx="0" cy="0"/>
          <a:chOff x="0" y="0"/>
          <a:chExt cx="0" cy="0"/>
        </a:xfrm>
      </p:grpSpPr>
      <p:sp>
        <p:nvSpPr>
          <p:cNvPr id="155" name="Google Shape;155;g35e98bc8440_0_25:notes">
            <a:extLst>
              <a:ext uri="{FF2B5EF4-FFF2-40B4-BE49-F238E27FC236}">
                <a16:creationId xmlns:a16="http://schemas.microsoft.com/office/drawing/2014/main" id="{76CFC049-6B9B-EF38-9510-2C13350798D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This slide explains that megatrends are long-term global shifts, like climate change or digital transformation, that reshape business strategy and innovation. Climate change, specifically, drives firms to adopt sustainable practices because rising emissions and global warming disrupt operations and increase regulatory, investor, and consumer pressures. Companies like Microsoft with there carbon negative by 2030, Unilever, and Patagonia integrate climate action into their brand and strategy. Overall, climate risk is treated as a financial risk, requiring ESG strategies to remain competitive and credible.</a:t>
            </a:r>
            <a:endParaRPr>
              <a:latin typeface="Playfair Display"/>
              <a:ea typeface="Playfair Display"/>
              <a:cs typeface="Playfair Display"/>
              <a:sym typeface="Playfair Display"/>
            </a:endParaRPr>
          </a:p>
        </p:txBody>
      </p:sp>
      <p:sp>
        <p:nvSpPr>
          <p:cNvPr id="156" name="Google Shape;156;g35e98bc8440_0_25:notes">
            <a:extLst>
              <a:ext uri="{FF2B5EF4-FFF2-40B4-BE49-F238E27FC236}">
                <a16:creationId xmlns:a16="http://schemas.microsoft.com/office/drawing/2014/main" id="{AD038A13-8E89-33CE-B769-5A0D58E03D5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854541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B83F7590-103C-345B-DD3D-E67B06BAD66A}"/>
            </a:ext>
          </a:extLst>
        </p:cNvPr>
        <p:cNvGrpSpPr/>
        <p:nvPr/>
      </p:nvGrpSpPr>
      <p:grpSpPr>
        <a:xfrm>
          <a:off x="0" y="0"/>
          <a:ext cx="0" cy="0"/>
          <a:chOff x="0" y="0"/>
          <a:chExt cx="0" cy="0"/>
        </a:xfrm>
      </p:grpSpPr>
      <p:sp>
        <p:nvSpPr>
          <p:cNvPr id="176" name="Google Shape;176;g35e98bc8440_0_43:notes">
            <a:extLst>
              <a:ext uri="{FF2B5EF4-FFF2-40B4-BE49-F238E27FC236}">
                <a16:creationId xmlns:a16="http://schemas.microsoft.com/office/drawing/2014/main" id="{E8F6C1D0-7908-D031-A18A-B5B473EA575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Addressing the issues of climate change, resource scarcity, biodiversity, human rights, social issues, and social justice are covered by the term </a:t>
            </a:r>
            <a:r>
              <a:rPr lang="en-US" sz="1200" b="0" i="1" u="none" strike="noStrike" cap="none" dirty="0">
                <a:solidFill>
                  <a:schemeClr val="dk1"/>
                </a:solidFill>
                <a:effectLst/>
                <a:latin typeface="Arial"/>
                <a:ea typeface="Arial"/>
                <a:cs typeface="Arial"/>
                <a:sym typeface="Arial"/>
              </a:rPr>
              <a:t>sustainability</a:t>
            </a:r>
            <a:r>
              <a:rPr lang="en-US" sz="1200" b="0" i="0" u="none" strike="noStrike" cap="none" dirty="0">
                <a:solidFill>
                  <a:schemeClr val="dk1"/>
                </a:solidFill>
                <a:effectLst/>
                <a:latin typeface="Arial"/>
                <a:ea typeface="Arial"/>
                <a:cs typeface="Arial"/>
                <a:sym typeface="Arial"/>
              </a:rPr>
              <a:t>. </a:t>
            </a:r>
            <a:r>
              <a:rPr lang="en-US" sz="1200" b="0" i="0" u="none" strike="noStrike" cap="none" dirty="0">
                <a:solidFill>
                  <a:schemeClr val="dk1"/>
                </a:solidFill>
                <a:effectLst/>
                <a:latin typeface="Arial"/>
                <a:ea typeface="Arial"/>
                <a:cs typeface="Arial"/>
                <a:sym typeface="Arial"/>
                <a:hlinkClick r:id="rId3"/>
              </a:rPr>
              <a:t>Sustainability</a:t>
            </a:r>
            <a:r>
              <a:rPr lang="en-US" sz="1200" b="0" i="0" u="none" strike="noStrike" cap="none" dirty="0">
                <a:solidFill>
                  <a:schemeClr val="dk1"/>
                </a:solidFill>
                <a:effectLst/>
                <a:latin typeface="Arial"/>
                <a:ea typeface="Arial"/>
                <a:cs typeface="Arial"/>
                <a:sym typeface="Arial"/>
              </a:rPr>
              <a:t> is defined by the UN Commission for Sustainable Development (Brundtland Commission) as meeting the needs of the present generation without compromising the ability of future generations to meet their own needs. </a:t>
            </a:r>
            <a:r>
              <a:rPr lang="en-US" sz="1200" b="0" i="0" u="none" strike="noStrike" cap="none" dirty="0">
                <a:solidFill>
                  <a:schemeClr val="dk1"/>
                </a:solidFill>
                <a:effectLst/>
                <a:latin typeface="Arial"/>
                <a:ea typeface="Arial"/>
                <a:cs typeface="Arial"/>
                <a:sym typeface="Arial"/>
                <a:hlinkClick r:id="rId4"/>
              </a:rPr>
              <a:t>Sustainability strategy</a:t>
            </a:r>
            <a:r>
              <a:rPr lang="en-US" sz="1200" b="0" i="0" u="none" strike="noStrike" cap="none" dirty="0">
                <a:solidFill>
                  <a:schemeClr val="dk1"/>
                </a:solidFill>
                <a:effectLst/>
                <a:latin typeface="Arial"/>
                <a:ea typeface="Arial"/>
                <a:cs typeface="Arial"/>
                <a:sym typeface="Arial"/>
              </a:rPr>
              <a:t> is a company’s strategy to reduce adverse environmental and social impacts resulting from business operations while still pursuing profitable growth. Strategies that fall under this umbrella include corporate social responsibility (CSR) strategies and environmental, social, and governance (ESG) strategies. Sustainability is a business imperative and should be at the core of every business’s strategy and operations.</a:t>
            </a:r>
            <a:endParaRPr dirty="0"/>
          </a:p>
        </p:txBody>
      </p:sp>
      <p:sp>
        <p:nvSpPr>
          <p:cNvPr id="177" name="Google Shape;177;g35e98bc8440_0_43:notes">
            <a:extLst>
              <a:ext uri="{FF2B5EF4-FFF2-40B4-BE49-F238E27FC236}">
                <a16:creationId xmlns:a16="http://schemas.microsoft.com/office/drawing/2014/main" id="{FF41894B-DC77-F027-C47A-DE3C4151BFF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654178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14CF63E2-BD61-8B2D-860C-DE959E34B69C}"/>
            </a:ext>
          </a:extLst>
        </p:cNvPr>
        <p:cNvGrpSpPr/>
        <p:nvPr/>
      </p:nvGrpSpPr>
      <p:grpSpPr>
        <a:xfrm>
          <a:off x="0" y="0"/>
          <a:ext cx="0" cy="0"/>
          <a:chOff x="0" y="0"/>
          <a:chExt cx="0" cy="0"/>
        </a:xfrm>
      </p:grpSpPr>
      <p:sp>
        <p:nvSpPr>
          <p:cNvPr id="176" name="Google Shape;176;g35e98bc8440_0_43:notes">
            <a:extLst>
              <a:ext uri="{FF2B5EF4-FFF2-40B4-BE49-F238E27FC236}">
                <a16:creationId xmlns:a16="http://schemas.microsoft.com/office/drawing/2014/main" id="{F5A2819C-4CCD-F06F-9DA0-119AE483729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hlinkClick r:id="rId3"/>
              </a:rPr>
              <a:t>Sustainability strategy</a:t>
            </a:r>
            <a:r>
              <a:rPr lang="en-US" sz="1200" b="0" i="0" u="none" strike="noStrike" cap="none" dirty="0">
                <a:solidFill>
                  <a:schemeClr val="dk1"/>
                </a:solidFill>
                <a:effectLst/>
                <a:latin typeface="Arial"/>
                <a:ea typeface="Arial"/>
                <a:cs typeface="Arial"/>
                <a:sym typeface="Arial"/>
              </a:rPr>
              <a:t> is a company’s strategy to reduce adverse environmental and social impacts resulting from business operations while still pursuing profitable growth. Strategies that fall under this umbrella include corporate social responsibility (CSR) strategies and environmental, social, and governance (ESG) strategies. Sustainability is a business imperative and should be at the core of every business’s strategy and operations.</a:t>
            </a:r>
            <a:endParaRPr dirty="0"/>
          </a:p>
        </p:txBody>
      </p:sp>
      <p:sp>
        <p:nvSpPr>
          <p:cNvPr id="177" name="Google Shape;177;g35e98bc8440_0_43:notes">
            <a:extLst>
              <a:ext uri="{FF2B5EF4-FFF2-40B4-BE49-F238E27FC236}">
                <a16:creationId xmlns:a16="http://schemas.microsoft.com/office/drawing/2014/main" id="{9E6523EB-8187-CC88-682C-4BB6588150F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83683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a:extLst>
            <a:ext uri="{FF2B5EF4-FFF2-40B4-BE49-F238E27FC236}">
              <a16:creationId xmlns:a16="http://schemas.microsoft.com/office/drawing/2014/main" id="{365B1203-0B00-AD77-44AC-E9E98594927B}"/>
            </a:ext>
          </a:extLst>
        </p:cNvPr>
        <p:cNvGrpSpPr/>
        <p:nvPr/>
      </p:nvGrpSpPr>
      <p:grpSpPr>
        <a:xfrm>
          <a:off x="0" y="0"/>
          <a:ext cx="0" cy="0"/>
          <a:chOff x="0" y="0"/>
          <a:chExt cx="0" cy="0"/>
        </a:xfrm>
      </p:grpSpPr>
      <p:sp>
        <p:nvSpPr>
          <p:cNvPr id="94" name="Google Shape;94;p2:notes">
            <a:extLst>
              <a:ext uri="{FF2B5EF4-FFF2-40B4-BE49-F238E27FC236}">
                <a16:creationId xmlns:a16="http://schemas.microsoft.com/office/drawing/2014/main" id="{0CCFA573-161F-8BBE-12D4-7C457EB7759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Note to students: These study guides are intended to be a concise and comprehensive accompaniment that follows the logic of the textbook and may support your learning, mastery, and application of these concepts. They are are intended to supplement, not replace, your review of the textbook and any other sound study strategies you have made, such as taking notes to support your most effective learning.</a:t>
            </a:r>
          </a:p>
        </p:txBody>
      </p:sp>
      <p:sp>
        <p:nvSpPr>
          <p:cNvPr id="95" name="Google Shape;95;p2:notes">
            <a:extLst>
              <a:ext uri="{FF2B5EF4-FFF2-40B4-BE49-F238E27FC236}">
                <a16:creationId xmlns:a16="http://schemas.microsoft.com/office/drawing/2014/main" id="{78272E31-8956-F79F-5BFD-0CDA1EEA873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071350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D9247EA7-C532-A0A0-155F-1CEE9606B0AA}"/>
            </a:ext>
          </a:extLst>
        </p:cNvPr>
        <p:cNvGrpSpPr/>
        <p:nvPr/>
      </p:nvGrpSpPr>
      <p:grpSpPr>
        <a:xfrm>
          <a:off x="0" y="0"/>
          <a:ext cx="0" cy="0"/>
          <a:chOff x="0" y="0"/>
          <a:chExt cx="0" cy="0"/>
        </a:xfrm>
      </p:grpSpPr>
      <p:sp>
        <p:nvSpPr>
          <p:cNvPr id="176" name="Google Shape;176;g35e98bc8440_0_43:notes">
            <a:extLst>
              <a:ext uri="{FF2B5EF4-FFF2-40B4-BE49-F238E27FC236}">
                <a16:creationId xmlns:a16="http://schemas.microsoft.com/office/drawing/2014/main" id="{7F06E9D3-3D92-50F2-708A-1322A80994F6}"/>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77" name="Google Shape;177;g35e98bc8440_0_43:notes">
            <a:extLst>
              <a:ext uri="{FF2B5EF4-FFF2-40B4-BE49-F238E27FC236}">
                <a16:creationId xmlns:a16="http://schemas.microsoft.com/office/drawing/2014/main" id="{01C0532E-5D6C-6456-609D-C325BBD253D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659793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36BF7ABB-F78C-745F-EA50-5683EE3EA539}"/>
            </a:ext>
          </a:extLst>
        </p:cNvPr>
        <p:cNvGrpSpPr/>
        <p:nvPr/>
      </p:nvGrpSpPr>
      <p:grpSpPr>
        <a:xfrm>
          <a:off x="0" y="0"/>
          <a:ext cx="0" cy="0"/>
          <a:chOff x="0" y="0"/>
          <a:chExt cx="0" cy="0"/>
        </a:xfrm>
      </p:grpSpPr>
      <p:sp>
        <p:nvSpPr>
          <p:cNvPr id="176" name="Google Shape;176;g35e98bc8440_0_43:notes">
            <a:extLst>
              <a:ext uri="{FF2B5EF4-FFF2-40B4-BE49-F238E27FC236}">
                <a16:creationId xmlns:a16="http://schemas.microsoft.com/office/drawing/2014/main" id="{ED4A83DA-6B43-7C2F-74CF-8983CD19589E}"/>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77" name="Google Shape;177;g35e98bc8440_0_43:notes">
            <a:extLst>
              <a:ext uri="{FF2B5EF4-FFF2-40B4-BE49-F238E27FC236}">
                <a16:creationId xmlns:a16="http://schemas.microsoft.com/office/drawing/2014/main" id="{3F879300-1596-5EEE-AE8A-AEC194BACAD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793361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a:extLst>
            <a:ext uri="{FF2B5EF4-FFF2-40B4-BE49-F238E27FC236}">
              <a16:creationId xmlns:a16="http://schemas.microsoft.com/office/drawing/2014/main" id="{EEFAF426-E31F-AEAD-12DF-1F904176DD83}"/>
            </a:ext>
          </a:extLst>
        </p:cNvPr>
        <p:cNvGrpSpPr/>
        <p:nvPr/>
      </p:nvGrpSpPr>
      <p:grpSpPr>
        <a:xfrm>
          <a:off x="0" y="0"/>
          <a:ext cx="0" cy="0"/>
          <a:chOff x="0" y="0"/>
          <a:chExt cx="0" cy="0"/>
        </a:xfrm>
      </p:grpSpPr>
      <p:sp>
        <p:nvSpPr>
          <p:cNvPr id="184" name="Google Shape;184;g35e98bc8440_0_50:notes">
            <a:extLst>
              <a:ext uri="{FF2B5EF4-FFF2-40B4-BE49-F238E27FC236}">
                <a16:creationId xmlns:a16="http://schemas.microsoft.com/office/drawing/2014/main" id="{DBF73171-14B6-5E71-D3F6-1A3B2E506497}"/>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Sustainability strategies are not just ethical obligations but key business advantages as consumers are 80% more likely to buy from eco-friendly brands, 40% of Millennials consider sustainability when job searching, and 88% of investors view ESG-focused companies as better long-term investments. Governments are also pushing for carbon neutrality through agreements like the Paris Accord however for firms, benefits include cost savings on energy and resources, stronger brand image and customer loyalty, attraction and retention of talent, access to new markets, and better regulatory compliance with reduced risks. Overall, sustainability drives both profitability and long-term success, as highlighted by Larry Fink’s quote that companies must contribute positively to society to prosper.</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185" name="Google Shape;185;g35e98bc8440_0_50:notes">
            <a:extLst>
              <a:ext uri="{FF2B5EF4-FFF2-40B4-BE49-F238E27FC236}">
                <a16:creationId xmlns:a16="http://schemas.microsoft.com/office/drawing/2014/main" id="{F0FE0F0E-C279-095B-A355-411F551E5A0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204942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a:extLst>
            <a:ext uri="{FF2B5EF4-FFF2-40B4-BE49-F238E27FC236}">
              <a16:creationId xmlns:a16="http://schemas.microsoft.com/office/drawing/2014/main" id="{291C41AE-BE6D-8582-1993-7A9A876E5904}"/>
            </a:ext>
          </a:extLst>
        </p:cNvPr>
        <p:cNvGrpSpPr/>
        <p:nvPr/>
      </p:nvGrpSpPr>
      <p:grpSpPr>
        <a:xfrm>
          <a:off x="0" y="0"/>
          <a:ext cx="0" cy="0"/>
          <a:chOff x="0" y="0"/>
          <a:chExt cx="0" cy="0"/>
        </a:xfrm>
      </p:grpSpPr>
      <p:sp>
        <p:nvSpPr>
          <p:cNvPr id="218" name="Google Shape;218;g336b7c03ff5_0_34:notes">
            <a:extLst>
              <a:ext uri="{FF2B5EF4-FFF2-40B4-BE49-F238E27FC236}">
                <a16:creationId xmlns:a16="http://schemas.microsoft.com/office/drawing/2014/main" id="{5B6BD358-BAC0-0434-7631-3BEDFC6DCFF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The Triple Bottom Line framework, combines </a:t>
            </a:r>
            <a:r>
              <a:rPr lang="en-US" b="1" dirty="0">
                <a:latin typeface="Playfair Display"/>
                <a:ea typeface="Playfair Display"/>
                <a:cs typeface="Playfair Display"/>
                <a:sym typeface="Playfair Display"/>
              </a:rPr>
              <a:t>People</a:t>
            </a:r>
            <a:r>
              <a:rPr lang="en-US" dirty="0">
                <a:latin typeface="Playfair Display"/>
                <a:ea typeface="Playfair Display"/>
                <a:cs typeface="Playfair Display"/>
                <a:sym typeface="Playfair Display"/>
              </a:rPr>
              <a:t> (social responsibility), </a:t>
            </a:r>
            <a:r>
              <a:rPr lang="en-US" b="1" dirty="0">
                <a:latin typeface="Playfair Display"/>
                <a:ea typeface="Playfair Display"/>
                <a:cs typeface="Playfair Display"/>
                <a:sym typeface="Playfair Display"/>
              </a:rPr>
              <a:t>Planet</a:t>
            </a:r>
            <a:r>
              <a:rPr lang="en-US" dirty="0">
                <a:latin typeface="Playfair Display"/>
                <a:ea typeface="Playfair Display"/>
                <a:cs typeface="Playfair Display"/>
                <a:sym typeface="Playfair Display"/>
              </a:rPr>
              <a:t> (environmental sustainability), and </a:t>
            </a:r>
            <a:r>
              <a:rPr lang="en-US" b="1" dirty="0">
                <a:latin typeface="Playfair Display"/>
                <a:ea typeface="Playfair Display"/>
                <a:cs typeface="Playfair Display"/>
                <a:sym typeface="Playfair Display"/>
              </a:rPr>
              <a:t>Profit</a:t>
            </a:r>
            <a:r>
              <a:rPr lang="en-US" dirty="0">
                <a:latin typeface="Playfair Display"/>
                <a:ea typeface="Playfair Display"/>
                <a:cs typeface="Playfair Display"/>
                <a:sym typeface="Playfair Display"/>
              </a:rPr>
              <a:t> (economic performance) to define true business success as this diagram shows that sustainability lies at the intersection of all three areas, ensuring strategies are bearable (social + environmental), equitable (social + economic), and viable (environmental + economic). The logic behind this approach is that businesses can “do well by doing good,” make ethical actions profitable, and create a better world through responsible business, as overall, it shifts companies from focusing solely on profit to creating holistic value for society and the environment as well.</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Playfair Display"/>
              <a:ea typeface="Arial"/>
              <a:cs typeface="Arial"/>
              <a:sym typeface="Playfair Display"/>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Instead of asserting that doing positive things for the environment and society comes at the expense of profit, the triple bottom line states that a good environmental and social performance will support the financial performance of companies. There is no tradeoff between profit and people and the environment; in fact, there is a positive correlation. Companies use sustainability strategies to enhance financial performance, and sustainability becomes a driver of competitive differentiation.</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ea typeface="Arial"/>
              <a:cs typeface="Arial"/>
              <a:sym typeface="Arial"/>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The triple bottom line framework emphasizes a broader view that focuses on the three Ps: people, planet, and profits. These may also be referred to as social/societal, environmental, economic/financial. The triple bottom line ensures that organizations consider not only financial success but also their impact on society (people) and the environment (planet). Although the concept originated in the 1980s, it gained significant traction in the late 1990s as businesses began recognizing that sustainable and ethical practices lead to long-term success. Almost all companies have embraced this approach, prioritizing environmental sustainability and social responsibility alongside their financial goals.</a:t>
            </a: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p:txBody>
      </p:sp>
      <p:sp>
        <p:nvSpPr>
          <p:cNvPr id="219" name="Google Shape;219;g336b7c03ff5_0_34:notes">
            <a:extLst>
              <a:ext uri="{FF2B5EF4-FFF2-40B4-BE49-F238E27FC236}">
                <a16:creationId xmlns:a16="http://schemas.microsoft.com/office/drawing/2014/main" id="{6BC7CA27-A964-D930-7938-6E50D5CFFDE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293970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a:extLst>
            <a:ext uri="{FF2B5EF4-FFF2-40B4-BE49-F238E27FC236}">
              <a16:creationId xmlns:a16="http://schemas.microsoft.com/office/drawing/2014/main" id="{B30717A1-D92D-2D3A-18D1-6D85A4139ED8}"/>
            </a:ext>
          </a:extLst>
        </p:cNvPr>
        <p:cNvGrpSpPr/>
        <p:nvPr/>
      </p:nvGrpSpPr>
      <p:grpSpPr>
        <a:xfrm>
          <a:off x="0" y="0"/>
          <a:ext cx="0" cy="0"/>
          <a:chOff x="0" y="0"/>
          <a:chExt cx="0" cy="0"/>
        </a:xfrm>
      </p:grpSpPr>
      <p:sp>
        <p:nvSpPr>
          <p:cNvPr id="204" name="Google Shape;204;g35e98bc8440_0_64:notes">
            <a:extLst>
              <a:ext uri="{FF2B5EF4-FFF2-40B4-BE49-F238E27FC236}">
                <a16:creationId xmlns:a16="http://schemas.microsoft.com/office/drawing/2014/main" id="{122418A8-096F-35DA-D7C0-45F6A6E046F6}"/>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The Triple Bottom Line is a sustainability framework that expands business success beyond profit to include social and environmental responsibility. It focuses on three P’s: </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b="1" dirty="0">
                <a:latin typeface="Playfair Display"/>
                <a:ea typeface="Playfair Display"/>
                <a:cs typeface="Playfair Display"/>
                <a:sym typeface="Playfair Display"/>
              </a:rPr>
              <a:t>People </a:t>
            </a:r>
            <a:r>
              <a:rPr lang="en-US" dirty="0">
                <a:latin typeface="Playfair Display"/>
                <a:ea typeface="Playfair Display"/>
                <a:cs typeface="Playfair Display"/>
                <a:sym typeface="Playfair Display"/>
              </a:rPr>
              <a:t>-  examples of this are fair labor, DEI initiatives, &amp; community support </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b="1" dirty="0">
                <a:latin typeface="Playfair Display"/>
                <a:ea typeface="Playfair Display"/>
                <a:cs typeface="Playfair Display"/>
                <a:sym typeface="Playfair Display"/>
              </a:rPr>
              <a:t>Planet </a:t>
            </a:r>
            <a:r>
              <a:rPr lang="en-US" dirty="0">
                <a:latin typeface="Playfair Display"/>
                <a:ea typeface="Playfair Display"/>
                <a:cs typeface="Playfair Display"/>
                <a:sym typeface="Playfair Display"/>
              </a:rPr>
              <a:t>- examples of this are emissions reduction, eco-friendly packaging, &amp; energy efficiency</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b="1" dirty="0">
                <a:latin typeface="Playfair Display"/>
                <a:ea typeface="Playfair Display"/>
                <a:cs typeface="Playfair Display"/>
                <a:sym typeface="Playfair Display"/>
              </a:rPr>
              <a:t>Profit</a:t>
            </a:r>
            <a:r>
              <a:rPr lang="en-US" dirty="0">
                <a:latin typeface="Playfair Display"/>
                <a:ea typeface="Playfair Display"/>
                <a:cs typeface="Playfair Display"/>
                <a:sym typeface="Playfair Display"/>
              </a:rPr>
              <a:t> - examples of this are revenue growth and cost savings from sustainable practices</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Its purpose is to create value for all stakeholders, not just shareholders, balancing ethical, environmental, and financial considerations. </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As Richard Branson says, “Doing good is good for business,” highlighting that ethical impact often supports long-term ROI and brand reputation.</a:t>
            </a:r>
            <a:endParaRPr dirty="0">
              <a:latin typeface="Playfair Display"/>
              <a:ea typeface="Playfair Display"/>
              <a:cs typeface="Playfair Display"/>
              <a:sym typeface="Playfair Display"/>
            </a:endParaRPr>
          </a:p>
        </p:txBody>
      </p:sp>
      <p:sp>
        <p:nvSpPr>
          <p:cNvPr id="205" name="Google Shape;205;g35e98bc8440_0_64:notes">
            <a:extLst>
              <a:ext uri="{FF2B5EF4-FFF2-40B4-BE49-F238E27FC236}">
                <a16:creationId xmlns:a16="http://schemas.microsoft.com/office/drawing/2014/main" id="{67516F2C-588E-161D-6AE9-711D4FC82BE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984856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a:extLst>
            <a:ext uri="{FF2B5EF4-FFF2-40B4-BE49-F238E27FC236}">
              <a16:creationId xmlns:a16="http://schemas.microsoft.com/office/drawing/2014/main" id="{51F39B22-927C-892F-B6FD-EF394C97EE43}"/>
            </a:ext>
          </a:extLst>
        </p:cNvPr>
        <p:cNvGrpSpPr/>
        <p:nvPr/>
      </p:nvGrpSpPr>
      <p:grpSpPr>
        <a:xfrm>
          <a:off x="0" y="0"/>
          <a:ext cx="0" cy="0"/>
          <a:chOff x="0" y="0"/>
          <a:chExt cx="0" cy="0"/>
        </a:xfrm>
      </p:grpSpPr>
      <p:sp>
        <p:nvSpPr>
          <p:cNvPr id="228" name="Google Shape;228;g35e98bc8440_0_83:notes">
            <a:extLst>
              <a:ext uri="{FF2B5EF4-FFF2-40B4-BE49-F238E27FC236}">
                <a16:creationId xmlns:a16="http://schemas.microsoft.com/office/drawing/2014/main" id="{5C24E16D-4E99-08AA-4988-BE5D9D4488F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Corporate Social Responsibility (CSR) is the idea that businesses have obligations to society beyond profits, as CSR improves society and the environment while pursuing financial goals, aligning with the Triple Bottom Line of People, Planet, and Profit. With it’s purpose is to focus on stakeholder well-being, strengthen a firm’s social license to operate, and encourage ethical behavior, long-term thinking, and stakeholder trust. Examples of this include Levi’s worker protection and equity programs, Lego’s WWF partnership, Ben &amp; Jerry’s social justice foundation, and Starbucks’ commitment to ethically sourced coffee. Overall, CSR is now a core strategy driving brand trust, loyalty, and long-term value creation, not just a “nice to have.”</a:t>
            </a:r>
            <a:endParaRPr>
              <a:latin typeface="Playfair Display"/>
              <a:ea typeface="Playfair Display"/>
              <a:cs typeface="Playfair Display"/>
              <a:sym typeface="Playfair Display"/>
            </a:endParaRPr>
          </a:p>
        </p:txBody>
      </p:sp>
      <p:sp>
        <p:nvSpPr>
          <p:cNvPr id="229" name="Google Shape;229;g35e98bc8440_0_83:notes">
            <a:extLst>
              <a:ext uri="{FF2B5EF4-FFF2-40B4-BE49-F238E27FC236}">
                <a16:creationId xmlns:a16="http://schemas.microsoft.com/office/drawing/2014/main" id="{EB076FD5-52A2-D530-1622-829EDD3ECC1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893744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a:extLst>
            <a:ext uri="{FF2B5EF4-FFF2-40B4-BE49-F238E27FC236}">
              <a16:creationId xmlns:a16="http://schemas.microsoft.com/office/drawing/2014/main" id="{9C0616D5-38CD-031B-341E-DC67EE9ECB7A}"/>
            </a:ext>
          </a:extLst>
        </p:cNvPr>
        <p:cNvGrpSpPr/>
        <p:nvPr/>
      </p:nvGrpSpPr>
      <p:grpSpPr>
        <a:xfrm>
          <a:off x="0" y="0"/>
          <a:ext cx="0" cy="0"/>
          <a:chOff x="0" y="0"/>
          <a:chExt cx="0" cy="0"/>
        </a:xfrm>
      </p:grpSpPr>
      <p:sp>
        <p:nvSpPr>
          <p:cNvPr id="228" name="Google Shape;228;g35e98bc8440_0_83:notes">
            <a:extLst>
              <a:ext uri="{FF2B5EF4-FFF2-40B4-BE49-F238E27FC236}">
                <a16:creationId xmlns:a16="http://schemas.microsoft.com/office/drawing/2014/main" id="{1A24BE95-7E1C-40E2-A9E3-716464522C50}"/>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Corporate Social Responsibility (CSR) is the idea that businesses have obligations to society beyond profits, as CSR improves society and the environment while pursuing financial goals, aligning with the Triple Bottom Line of People, Planet, and Profit. With it’s purpose is to focus on stakeholder well-being, strengthen a firm’s social license to operate, and encourage ethical behavior, long-term thinking, and stakeholder trust. Examples of this include Levi’s worker protection and equity programs, Lego’s WWF partnership, Ben &amp; Jerry’s social justice foundation, and Starbucks’ commitment to ethically sourced coffee. Overall, CSR is now a core strategy driving brand trust, loyalty, and long-term value creation, not just a “nice to have.”</a:t>
            </a:r>
            <a:endParaRPr>
              <a:latin typeface="Playfair Display"/>
              <a:ea typeface="Playfair Display"/>
              <a:cs typeface="Playfair Display"/>
              <a:sym typeface="Playfair Display"/>
            </a:endParaRPr>
          </a:p>
        </p:txBody>
      </p:sp>
      <p:sp>
        <p:nvSpPr>
          <p:cNvPr id="229" name="Google Shape;229;g35e98bc8440_0_83:notes">
            <a:extLst>
              <a:ext uri="{FF2B5EF4-FFF2-40B4-BE49-F238E27FC236}">
                <a16:creationId xmlns:a16="http://schemas.microsoft.com/office/drawing/2014/main" id="{19156852-58F3-510B-250D-35EF3D534FD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736183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a:extLst>
            <a:ext uri="{FF2B5EF4-FFF2-40B4-BE49-F238E27FC236}">
              <a16:creationId xmlns:a16="http://schemas.microsoft.com/office/drawing/2014/main" id="{B9733ADD-C1C3-919A-A8A0-4D81055A590A}"/>
            </a:ext>
          </a:extLst>
        </p:cNvPr>
        <p:cNvGrpSpPr/>
        <p:nvPr/>
      </p:nvGrpSpPr>
      <p:grpSpPr>
        <a:xfrm>
          <a:off x="0" y="0"/>
          <a:ext cx="0" cy="0"/>
          <a:chOff x="0" y="0"/>
          <a:chExt cx="0" cy="0"/>
        </a:xfrm>
      </p:grpSpPr>
      <p:sp>
        <p:nvSpPr>
          <p:cNvPr id="241" name="Google Shape;241;g35f31f20e7b_0_0:notes">
            <a:extLst>
              <a:ext uri="{FF2B5EF4-FFF2-40B4-BE49-F238E27FC236}">
                <a16:creationId xmlns:a16="http://schemas.microsoft.com/office/drawing/2014/main" id="{7CC89C09-4BA1-2DCB-8662-14BF199F4A6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en-US" sz="1200" b="0" i="0" u="none" strike="noStrike" cap="none" dirty="0">
                <a:solidFill>
                  <a:schemeClr val="dk1"/>
                </a:solidFill>
                <a:effectLst/>
                <a:latin typeface="Arial"/>
                <a:ea typeface="Arial"/>
                <a:cs typeface="Arial"/>
                <a:sym typeface="Arial"/>
              </a:rPr>
              <a:t>An organization’s sustainability practices are typically analyzed against environmental, social, and governance (ESG) metrics. Sustainability has environmental, social, and economic perspectives. In addressing sustainability challenges, almost all companies develop </a:t>
            </a:r>
            <a:r>
              <a:rPr lang="en-US" sz="1200" b="0" i="0" u="none" strike="noStrike" cap="none" dirty="0">
                <a:solidFill>
                  <a:schemeClr val="dk1"/>
                </a:solidFill>
                <a:effectLst/>
                <a:latin typeface="Arial"/>
                <a:ea typeface="Arial"/>
                <a:cs typeface="Arial"/>
                <a:sym typeface="Arial"/>
                <a:hlinkClick r:id="rId3"/>
              </a:rPr>
              <a:t>environmental, social, and governance strategy</a:t>
            </a:r>
            <a:r>
              <a:rPr lang="en-US" sz="1200" b="0" i="0" u="none" strike="noStrike" cap="none" dirty="0">
                <a:solidFill>
                  <a:schemeClr val="dk1"/>
                </a:solidFill>
                <a:effectLst/>
                <a:latin typeface="Arial"/>
                <a:ea typeface="Arial"/>
                <a:cs typeface="Arial"/>
                <a:sym typeface="Arial"/>
              </a:rPr>
              <a:t>.</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Although CSR strategy still holds relevance and importance, ESG has emerged as the leading concept for achieving or maintaining a sustainable and ethical organization. ESG has become a success-critical strategy element. ESG focuses on a company’s environmental performance, its support of social topics, such as social justice and human rights, and its corporate governance. Sometimes ESG is called “CSR with teeth” because ESG is more heavily regulated than CSR. There are far-reaching ESG disclosure and reporting requirements for companies that are not found under the CSR model. In the European Union, the Corporate Sustainability Reporting Directive (CSRD) requires around 50,000 companies to report and disclose their environmental, social, and governance performances through audit-grade reporting. There is also a high level of transparency with ESG reports, and ESG ratings must meet formal transparency standards.</a:t>
            </a:r>
          </a:p>
          <a:p>
            <a:pPr marL="0" lvl="0" indent="0" algn="l" rtl="0">
              <a:lnSpc>
                <a:spcPct val="100000"/>
              </a:lnSpc>
              <a:spcBef>
                <a:spcPts val="0"/>
              </a:spcBef>
              <a:spcAft>
                <a:spcPts val="0"/>
              </a:spcAft>
              <a:buSzPts val="1400"/>
              <a:buNone/>
            </a:pPr>
            <a:endParaRPr dirty="0"/>
          </a:p>
        </p:txBody>
      </p:sp>
      <p:sp>
        <p:nvSpPr>
          <p:cNvPr id="242" name="Google Shape;242;g35f31f20e7b_0_0:notes">
            <a:extLst>
              <a:ext uri="{FF2B5EF4-FFF2-40B4-BE49-F238E27FC236}">
                <a16:creationId xmlns:a16="http://schemas.microsoft.com/office/drawing/2014/main" id="{8DBF8A38-0F38-4E4E-F18E-EAFF86F3119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941821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a:extLst>
            <a:ext uri="{FF2B5EF4-FFF2-40B4-BE49-F238E27FC236}">
              <a16:creationId xmlns:a16="http://schemas.microsoft.com/office/drawing/2014/main" id="{A2AA26F1-FD00-426D-EF41-1EBF3EE8EC9E}"/>
            </a:ext>
          </a:extLst>
        </p:cNvPr>
        <p:cNvGrpSpPr/>
        <p:nvPr/>
      </p:nvGrpSpPr>
      <p:grpSpPr>
        <a:xfrm>
          <a:off x="0" y="0"/>
          <a:ext cx="0" cy="0"/>
          <a:chOff x="0" y="0"/>
          <a:chExt cx="0" cy="0"/>
        </a:xfrm>
      </p:grpSpPr>
      <p:sp>
        <p:nvSpPr>
          <p:cNvPr id="261" name="Google Shape;261;g336b7c03ff5_0_55:notes">
            <a:extLst>
              <a:ext uri="{FF2B5EF4-FFF2-40B4-BE49-F238E27FC236}">
                <a16:creationId xmlns:a16="http://schemas.microsoft.com/office/drawing/2014/main" id="{6DCDD0EB-DE10-5F6D-BD71-5A6C3EE0D0D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ESG is divided into three components with practical examples: </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b="1"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b="1" dirty="0">
                <a:latin typeface="Playfair Display"/>
                <a:ea typeface="Playfair Display"/>
                <a:cs typeface="Playfair Display"/>
                <a:sym typeface="Playfair Display"/>
              </a:rPr>
              <a:t>Environmental practices</a:t>
            </a:r>
            <a:r>
              <a:rPr lang="en-US" dirty="0">
                <a:latin typeface="Playfair Display"/>
                <a:ea typeface="Playfair Display"/>
                <a:cs typeface="Playfair Display"/>
                <a:sym typeface="Playfair Display"/>
              </a:rPr>
              <a:t> include reducing carbon footprints, developing climate change strategies, minimizing waste, and improving energy efficiency. </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b="1" dirty="0">
                <a:latin typeface="Playfair Display"/>
                <a:ea typeface="Playfair Display"/>
                <a:cs typeface="Playfair Display"/>
                <a:sym typeface="Playfair Display"/>
              </a:rPr>
              <a:t>Social practices</a:t>
            </a:r>
            <a:r>
              <a:rPr lang="en-US" dirty="0">
                <a:latin typeface="Playfair Display"/>
                <a:ea typeface="Playfair Display"/>
                <a:cs typeface="Playfair Display"/>
                <a:sym typeface="Playfair Display"/>
              </a:rPr>
              <a:t> focus on fair living wages, equal job opportunities, health and safety standards, working with responsible suppliers, and respecting labor laws. </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b="1" dirty="0">
                <a:latin typeface="Playfair Display"/>
                <a:ea typeface="Playfair Display"/>
                <a:cs typeface="Playfair Display"/>
                <a:sym typeface="Playfair Display"/>
              </a:rPr>
              <a:t>Governance </a:t>
            </a:r>
            <a:r>
              <a:rPr lang="en-US" dirty="0">
                <a:latin typeface="Playfair Display"/>
                <a:ea typeface="Playfair Display"/>
                <a:cs typeface="Playfair Display"/>
                <a:sym typeface="Playfair Display"/>
              </a:rPr>
              <a:t>involves strong risk management, legal compliance, ethical business practices, and transparent accounting. </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Together, these pillars ensure that companies operate responsibly, ethically, and sustainably, which is increasingly critical for gaining stakeholder trust and long-term competitive advantage.</a:t>
            </a:r>
            <a:endParaRPr dirty="0">
              <a:latin typeface="Playfair Display"/>
              <a:ea typeface="Playfair Display"/>
              <a:cs typeface="Playfair Display"/>
              <a:sym typeface="Playfair Display"/>
            </a:endParaRPr>
          </a:p>
        </p:txBody>
      </p:sp>
      <p:sp>
        <p:nvSpPr>
          <p:cNvPr id="262" name="Google Shape;262;g336b7c03ff5_0_55:notes">
            <a:extLst>
              <a:ext uri="{FF2B5EF4-FFF2-40B4-BE49-F238E27FC236}">
                <a16:creationId xmlns:a16="http://schemas.microsoft.com/office/drawing/2014/main" id="{E80DA62D-1AB5-DB25-1A5D-8F388C9900A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935520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a:extLst>
            <a:ext uri="{FF2B5EF4-FFF2-40B4-BE49-F238E27FC236}">
              <a16:creationId xmlns:a16="http://schemas.microsoft.com/office/drawing/2014/main" id="{65A1265C-914E-20C5-9309-79C052FC5CF3}"/>
            </a:ext>
          </a:extLst>
        </p:cNvPr>
        <p:cNvGrpSpPr/>
        <p:nvPr/>
      </p:nvGrpSpPr>
      <p:grpSpPr>
        <a:xfrm>
          <a:off x="0" y="0"/>
          <a:ext cx="0" cy="0"/>
          <a:chOff x="0" y="0"/>
          <a:chExt cx="0" cy="0"/>
        </a:xfrm>
      </p:grpSpPr>
      <p:sp>
        <p:nvSpPr>
          <p:cNvPr id="270" name="Google Shape;270;g336b7c03ff5_0_69:notes">
            <a:extLst>
              <a:ext uri="{FF2B5EF4-FFF2-40B4-BE49-F238E27FC236}">
                <a16:creationId xmlns:a16="http://schemas.microsoft.com/office/drawing/2014/main" id="{0E5ACCA9-8CA5-C445-9E9B-2A7656F2B076}"/>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en-US" sz="1200" b="0" i="0" u="none" strike="noStrike" cap="none" dirty="0">
                <a:solidFill>
                  <a:schemeClr val="dk1"/>
                </a:solidFill>
                <a:effectLst/>
                <a:latin typeface="Arial"/>
                <a:ea typeface="Arial"/>
                <a:cs typeface="Arial"/>
                <a:sym typeface="Arial"/>
              </a:rPr>
              <a:t>The decarbonization of a company’s business model is the most critical element in fighting climate change and often the main element of the ESG environmental pillar. Companies need to define their journeys to become carbon-neutral by 2050 at the latest. As a consequence, companies are currently transparently assessing and measuring their emissions as the baseline for defining specific programs to reduce carbon emissions along their complete value chains. This is covered under corporate decarbonization strategy, which is a part of an overall sustainability strategy and includes measures like energy efficiency projects, the use of renewable energy, electrification, the use of life cycle assessments (LCA) to reduce the environmental impact of products, and partnerships with suppliers.</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Another important and strategy-changing environmental element of ESG is the transformation to a circular economy. This contrasts with the current linear economy and linear business model, which follow a take-make-waste approach where resources are used to make products that are being consumed and then wasted.</a:t>
            </a:r>
          </a:p>
          <a:p>
            <a:endParaRPr lang="en-US" sz="1200" b="0" i="0" u="none" strike="noStrike" cap="none" dirty="0">
              <a:solidFill>
                <a:schemeClr val="dk1"/>
              </a:solidFill>
              <a:effectLst/>
              <a:latin typeface="Arial"/>
              <a:ea typeface="Arial"/>
              <a:cs typeface="Arial"/>
              <a:sym typeface="Arial"/>
            </a:endParaRPr>
          </a:p>
          <a:p>
            <a:pPr marL="0" lvl="0" indent="0" algn="l" rtl="0">
              <a:lnSpc>
                <a:spcPct val="100000"/>
              </a:lnSpc>
              <a:spcBef>
                <a:spcPts val="0"/>
              </a:spcBef>
              <a:spcAft>
                <a:spcPts val="0"/>
              </a:spcAft>
              <a:buSzPts val="1400"/>
              <a:buNone/>
            </a:pPr>
            <a:r>
              <a:rPr lang="en-US" b="1" dirty="0">
                <a:latin typeface="Playfair Display"/>
                <a:ea typeface="Playfair Display"/>
                <a:cs typeface="Playfair Display"/>
                <a:sym typeface="Playfair Display"/>
              </a:rPr>
              <a:t>Linear Economy: </a:t>
            </a:r>
            <a:endParaRPr b="1"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An important and strategy-changing environmental element of ESG is the transformation to a circular economy. The current linear economy and business model follows a ‘take – make – waste’ approach where infinite resources are used to make products that are being consumed and then wasted.</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b="1" dirty="0">
                <a:latin typeface="Playfair Display"/>
                <a:ea typeface="Playfair Display"/>
                <a:cs typeface="Playfair Display"/>
                <a:sym typeface="Playfair Display"/>
              </a:rPr>
              <a:t>Circular Economy:</a:t>
            </a:r>
            <a:endParaRPr b="1"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Other important elements of the environmental pillar are the reduction of pollution and waste, responsible management of water, support of biodiversity, reduction of land use, opportunities in green building, renewable energy, and investment in green technology.</a:t>
            </a:r>
            <a:endParaRPr dirty="0">
              <a:latin typeface="Playfair Display"/>
              <a:ea typeface="Playfair Display"/>
              <a:cs typeface="Playfair Display"/>
              <a:sym typeface="Playfair Display"/>
            </a:endParaRPr>
          </a:p>
        </p:txBody>
      </p:sp>
      <p:sp>
        <p:nvSpPr>
          <p:cNvPr id="271" name="Google Shape;271;g336b7c03ff5_0_69:notes">
            <a:extLst>
              <a:ext uri="{FF2B5EF4-FFF2-40B4-BE49-F238E27FC236}">
                <a16:creationId xmlns:a16="http://schemas.microsoft.com/office/drawing/2014/main" id="{6698EE79-8353-14E0-68E7-EE1C916D95B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7838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a:extLst>
            <a:ext uri="{FF2B5EF4-FFF2-40B4-BE49-F238E27FC236}">
              <a16:creationId xmlns:a16="http://schemas.microsoft.com/office/drawing/2014/main" id="{3BF5B096-2A7C-D823-FE5A-361ADEF7A4C1}"/>
            </a:ext>
          </a:extLst>
        </p:cNvPr>
        <p:cNvGrpSpPr/>
        <p:nvPr/>
      </p:nvGrpSpPr>
      <p:grpSpPr>
        <a:xfrm>
          <a:off x="0" y="0"/>
          <a:ext cx="0" cy="0"/>
          <a:chOff x="0" y="0"/>
          <a:chExt cx="0" cy="0"/>
        </a:xfrm>
      </p:grpSpPr>
      <p:sp>
        <p:nvSpPr>
          <p:cNvPr id="102" name="Google Shape;102;g36190e7b22a_0_8:notes">
            <a:extLst>
              <a:ext uri="{FF2B5EF4-FFF2-40B4-BE49-F238E27FC236}">
                <a16:creationId xmlns:a16="http://schemas.microsoft.com/office/drawing/2014/main" id="{6C828EB7-03E3-0AA6-07D7-04A75825864E}"/>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3" name="Google Shape;103;g36190e7b22a_0_8:notes">
            <a:extLst>
              <a:ext uri="{FF2B5EF4-FFF2-40B4-BE49-F238E27FC236}">
                <a16:creationId xmlns:a16="http://schemas.microsoft.com/office/drawing/2014/main" id="{851C78D2-6820-93DB-5781-4C20005ACAB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848817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a:extLst>
            <a:ext uri="{FF2B5EF4-FFF2-40B4-BE49-F238E27FC236}">
              <a16:creationId xmlns:a16="http://schemas.microsoft.com/office/drawing/2014/main" id="{311BAF74-54BD-2DA7-17A0-7D00E0FEFDAD}"/>
            </a:ext>
          </a:extLst>
        </p:cNvPr>
        <p:cNvGrpSpPr/>
        <p:nvPr/>
      </p:nvGrpSpPr>
      <p:grpSpPr>
        <a:xfrm>
          <a:off x="0" y="0"/>
          <a:ext cx="0" cy="0"/>
          <a:chOff x="0" y="0"/>
          <a:chExt cx="0" cy="0"/>
        </a:xfrm>
      </p:grpSpPr>
      <p:sp>
        <p:nvSpPr>
          <p:cNvPr id="270" name="Google Shape;270;g336b7c03ff5_0_69:notes">
            <a:extLst>
              <a:ext uri="{FF2B5EF4-FFF2-40B4-BE49-F238E27FC236}">
                <a16:creationId xmlns:a16="http://schemas.microsoft.com/office/drawing/2014/main" id="{318098A9-6D68-40D4-732B-5E6D6B30BB2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latin typeface="Playfair Display"/>
                <a:ea typeface="Playfair Display"/>
                <a:cs typeface="Playfair Display"/>
                <a:sym typeface="Playfair Display"/>
              </a:rPr>
              <a:t>Linear Economy: </a:t>
            </a:r>
            <a:endParaRPr b="1">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An important and strategy-changing environmental element of ESG is the transformation to a circular economy. The current linear economy and business model follows a ‘take – make – waste’ approach where infinite resources are used to make products that are being consumed and then wasted.</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b="1">
                <a:latin typeface="Playfair Display"/>
                <a:ea typeface="Playfair Display"/>
                <a:cs typeface="Playfair Display"/>
                <a:sym typeface="Playfair Display"/>
              </a:rPr>
              <a:t>Circular Economy:</a:t>
            </a:r>
            <a:endParaRPr b="1">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Other important elements of the environmental pillar are the reduction of pollution and waste, responsible management of water, support of biodiversity, reduction of land use, opportunities in green building, renewable energy, and investment in green technology.</a:t>
            </a:r>
            <a:endParaRPr>
              <a:latin typeface="Playfair Display"/>
              <a:ea typeface="Playfair Display"/>
              <a:cs typeface="Playfair Display"/>
              <a:sym typeface="Playfair Display"/>
            </a:endParaRPr>
          </a:p>
        </p:txBody>
      </p:sp>
      <p:sp>
        <p:nvSpPr>
          <p:cNvPr id="271" name="Google Shape;271;g336b7c03ff5_0_69:notes">
            <a:extLst>
              <a:ext uri="{FF2B5EF4-FFF2-40B4-BE49-F238E27FC236}">
                <a16:creationId xmlns:a16="http://schemas.microsoft.com/office/drawing/2014/main" id="{CB58C52E-5052-6D3F-A57B-3AB2555E560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396894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a:extLst>
            <a:ext uri="{FF2B5EF4-FFF2-40B4-BE49-F238E27FC236}">
              <a16:creationId xmlns:a16="http://schemas.microsoft.com/office/drawing/2014/main" id="{3A7DD7C5-808D-5ED1-7B5F-F280131A7E0A}"/>
            </a:ext>
          </a:extLst>
        </p:cNvPr>
        <p:cNvGrpSpPr/>
        <p:nvPr/>
      </p:nvGrpSpPr>
      <p:grpSpPr>
        <a:xfrm>
          <a:off x="0" y="0"/>
          <a:ext cx="0" cy="0"/>
          <a:chOff x="0" y="0"/>
          <a:chExt cx="0" cy="0"/>
        </a:xfrm>
      </p:grpSpPr>
      <p:sp>
        <p:nvSpPr>
          <p:cNvPr id="241" name="Google Shape;241;g35f31f20e7b_0_0:notes">
            <a:extLst>
              <a:ext uri="{FF2B5EF4-FFF2-40B4-BE49-F238E27FC236}">
                <a16:creationId xmlns:a16="http://schemas.microsoft.com/office/drawing/2014/main" id="{4E98301E-1694-1C0E-68A5-63E1E8D68DFB}"/>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en-US" sz="1200" b="0" i="0" u="none" strike="noStrike" cap="none" dirty="0">
                <a:solidFill>
                  <a:schemeClr val="dk1"/>
                </a:solidFill>
                <a:effectLst/>
                <a:latin typeface="Arial"/>
                <a:ea typeface="Arial"/>
                <a:cs typeface="Arial"/>
                <a:sym typeface="Arial"/>
              </a:rPr>
              <a:t>Patagonia, Inc., is an American retailer of outdoor recreation clothing, equipment, and food. It was founded by Yvon Chouinard in 1973 and is based in Ventura, California. Patagonia’s revenue is estimated at $1.5 billion, and the company has shown strong growth and robust success over time. However, the driver of this success is not just its high-quality products. The main differentiator and the source of Patagonia’s competitive advantage is its sustainable business model and its focus on its environmental, social, and governance performance, which is the core of ESG and CSR strategy. This is rewarded by key stakeholders like customers, who respond with brand loyalty and a higher willingness to pay for Patagonia’s sustainable products.</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The company has three pillars—environmental programs, social programs, and business conduct—that follow the ESG structure. Patagonia explicitly addresses climate change in declaring “The climate crisis is our business.” Patagonia is radically reducing its carbon emissions and is transforming how they make products, using materials that cause less harm to the environment. Patagonia’s commitment goes beyond its own company and includes a goal to make a positive impact along the full global value chain, from suppliers to customers, which is one of the best practices for a robust ESG strategy.</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Since 1985, Patagonia has pledged 1 percent of sales to the preservation and restoration of the natural environment. The firm awarded over $140 million in cash and in-kind donations to domestic and international grassroots environmental groups making a difference in their local communities. This is an example of strategic philanthropy, which is part of the CSR pyramid and part of the social ESG pillar.</a:t>
            </a:r>
          </a:p>
          <a:p>
            <a:pPr marL="0" lvl="0" indent="0" algn="l" rtl="0">
              <a:lnSpc>
                <a:spcPct val="100000"/>
              </a:lnSpc>
              <a:spcBef>
                <a:spcPts val="0"/>
              </a:spcBef>
              <a:spcAft>
                <a:spcPts val="0"/>
              </a:spcAft>
              <a:buSzPts val="1400"/>
              <a:buNone/>
            </a:pPr>
            <a:endParaRPr dirty="0"/>
          </a:p>
        </p:txBody>
      </p:sp>
      <p:sp>
        <p:nvSpPr>
          <p:cNvPr id="242" name="Google Shape;242;g35f31f20e7b_0_0:notes">
            <a:extLst>
              <a:ext uri="{FF2B5EF4-FFF2-40B4-BE49-F238E27FC236}">
                <a16:creationId xmlns:a16="http://schemas.microsoft.com/office/drawing/2014/main" id="{DB70C575-AA0A-5E40-C358-3A1696B16B1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710289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a:extLst>
            <a:ext uri="{FF2B5EF4-FFF2-40B4-BE49-F238E27FC236}">
              <a16:creationId xmlns:a16="http://schemas.microsoft.com/office/drawing/2014/main" id="{B3D58A63-F888-FC3F-4633-7B16E349D4B7}"/>
            </a:ext>
          </a:extLst>
        </p:cNvPr>
        <p:cNvGrpSpPr/>
        <p:nvPr/>
      </p:nvGrpSpPr>
      <p:grpSpPr>
        <a:xfrm>
          <a:off x="0" y="0"/>
          <a:ext cx="0" cy="0"/>
          <a:chOff x="0" y="0"/>
          <a:chExt cx="0" cy="0"/>
        </a:xfrm>
      </p:grpSpPr>
      <p:sp>
        <p:nvSpPr>
          <p:cNvPr id="281" name="Google Shape;281;g36981f6e41b_0_14:notes">
            <a:extLst>
              <a:ext uri="{FF2B5EF4-FFF2-40B4-BE49-F238E27FC236}">
                <a16:creationId xmlns:a16="http://schemas.microsoft.com/office/drawing/2014/main" id="{ECE2F6C1-642F-F4E6-8D7B-19676AD457A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This slide highlights Patagonia as a leading example of ESG strategy in action: </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457200" lvl="0" indent="-317500" algn="l" rtl="0">
              <a:lnSpc>
                <a:spcPct val="100000"/>
              </a:lnSpc>
              <a:spcBef>
                <a:spcPts val="0"/>
              </a:spcBef>
              <a:spcAft>
                <a:spcPts val="0"/>
              </a:spcAft>
              <a:buSzPts val="1400"/>
              <a:buFont typeface="Playfair Display"/>
              <a:buChar char="●"/>
            </a:pPr>
            <a:r>
              <a:rPr lang="en-US">
                <a:latin typeface="Playfair Display"/>
                <a:ea typeface="Playfair Display"/>
                <a:cs typeface="Playfair Display"/>
                <a:sym typeface="Playfair Display"/>
              </a:rPr>
              <a:t>Environmentally, it has set net-zero carbon goals and uses circular design through recycling and reuse initiatives. </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None/>
            </a:pPr>
            <a:endParaRPr>
              <a:latin typeface="Playfair Display"/>
              <a:ea typeface="Playfair Display"/>
              <a:cs typeface="Playfair Display"/>
              <a:sym typeface="Playfair Display"/>
            </a:endParaRPr>
          </a:p>
          <a:p>
            <a:pPr marL="457200" lvl="0" indent="-317500" algn="l" rtl="0">
              <a:lnSpc>
                <a:spcPct val="100000"/>
              </a:lnSpc>
              <a:spcBef>
                <a:spcPts val="0"/>
              </a:spcBef>
              <a:spcAft>
                <a:spcPts val="0"/>
              </a:spcAft>
              <a:buSzPts val="1400"/>
              <a:buFont typeface="Playfair Display"/>
              <a:buChar char="●"/>
            </a:pPr>
            <a:r>
              <a:rPr lang="en-US">
                <a:latin typeface="Playfair Display"/>
                <a:ea typeface="Playfair Display"/>
                <a:cs typeface="Playfair Display"/>
                <a:sym typeface="Playfair Display"/>
              </a:rPr>
              <a:t>Socially, it maintains transparent labor practices ensuring fair treatment of workers. </a:t>
            </a:r>
            <a:endParaRPr>
              <a:latin typeface="Playfair Display"/>
              <a:ea typeface="Playfair Display"/>
              <a:cs typeface="Playfair Display"/>
              <a:sym typeface="Playfair Display"/>
            </a:endParaRPr>
          </a:p>
          <a:p>
            <a:pPr marL="457200" lvl="0" indent="0" algn="l" rtl="0">
              <a:lnSpc>
                <a:spcPct val="100000"/>
              </a:lnSpc>
              <a:spcBef>
                <a:spcPts val="0"/>
              </a:spcBef>
              <a:spcAft>
                <a:spcPts val="0"/>
              </a:spcAft>
              <a:buNone/>
            </a:pPr>
            <a:endParaRPr>
              <a:latin typeface="Playfair Display"/>
              <a:ea typeface="Playfair Display"/>
              <a:cs typeface="Playfair Display"/>
              <a:sym typeface="Playfair Display"/>
            </a:endParaRPr>
          </a:p>
          <a:p>
            <a:pPr marL="457200" lvl="0" indent="-317500" algn="l" rtl="0">
              <a:lnSpc>
                <a:spcPct val="100000"/>
              </a:lnSpc>
              <a:spcBef>
                <a:spcPts val="0"/>
              </a:spcBef>
              <a:spcAft>
                <a:spcPts val="0"/>
              </a:spcAft>
              <a:buSzPts val="1400"/>
              <a:buFont typeface="Playfair Display"/>
              <a:buChar char="●"/>
            </a:pPr>
            <a:r>
              <a:rPr lang="en-US">
                <a:latin typeface="Playfair Display"/>
                <a:ea typeface="Playfair Display"/>
                <a:cs typeface="Playfair Display"/>
                <a:sym typeface="Playfair Display"/>
              </a:rPr>
              <a:t>Governance, Patagonia declares that “Earth is our only shareholder,” showing environmental stewardship is central to its decision-making. </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Its real-world impact includes diverting over 1000 tons of clothing from landfills through its Worn Wear program and pledging 100% of profits to climate and environmental causes, as overall, Patagonia’s integrated ESG approach strengthens its brand, stakeholder trust, and long-term mission.</a:t>
            </a:r>
            <a:endParaRPr>
              <a:latin typeface="Playfair Display"/>
              <a:ea typeface="Playfair Display"/>
              <a:cs typeface="Playfair Display"/>
              <a:sym typeface="Playfair Display"/>
            </a:endParaRPr>
          </a:p>
        </p:txBody>
      </p:sp>
      <p:sp>
        <p:nvSpPr>
          <p:cNvPr id="282" name="Google Shape;282;g36981f6e41b_0_14:notes">
            <a:extLst>
              <a:ext uri="{FF2B5EF4-FFF2-40B4-BE49-F238E27FC236}">
                <a16:creationId xmlns:a16="http://schemas.microsoft.com/office/drawing/2014/main" id="{B273AAF4-0F87-DCA3-2D60-4D642BCDA0B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948446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a:extLst>
            <a:ext uri="{FF2B5EF4-FFF2-40B4-BE49-F238E27FC236}">
              <a16:creationId xmlns:a16="http://schemas.microsoft.com/office/drawing/2014/main" id="{4B1D7FB1-94DD-B676-7364-75E81F597D4A}"/>
            </a:ext>
          </a:extLst>
        </p:cNvPr>
        <p:cNvGrpSpPr/>
        <p:nvPr/>
      </p:nvGrpSpPr>
      <p:grpSpPr>
        <a:xfrm>
          <a:off x="0" y="0"/>
          <a:ext cx="0" cy="0"/>
          <a:chOff x="0" y="0"/>
          <a:chExt cx="0" cy="0"/>
        </a:xfrm>
      </p:grpSpPr>
      <p:sp>
        <p:nvSpPr>
          <p:cNvPr id="241" name="Google Shape;241;g35f31f20e7b_0_0:notes">
            <a:extLst>
              <a:ext uri="{FF2B5EF4-FFF2-40B4-BE49-F238E27FC236}">
                <a16:creationId xmlns:a16="http://schemas.microsoft.com/office/drawing/2014/main" id="{01B8F181-F51F-7C04-35DA-021445FA8C8B}"/>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hlinkClick r:id="rId3"/>
              </a:rPr>
              <a:t>Corporate governance</a:t>
            </a:r>
            <a:r>
              <a:rPr lang="en-US" sz="1200" b="0" i="0" u="none" strike="noStrike" cap="none" dirty="0">
                <a:solidFill>
                  <a:schemeClr val="dk1"/>
                </a:solidFill>
                <a:effectLst/>
                <a:latin typeface="Arial"/>
                <a:ea typeface="Arial"/>
                <a:cs typeface="Arial"/>
                <a:sym typeface="Arial"/>
              </a:rPr>
              <a:t> is the system of rules, practices, and processes by which a company is directed, managed, and controlled. The system guides a company’s relationships with its shareholders and stakeholders. Establishing and implementing these rules and practices involves balancing the interests of a company’s many stakeholders. Creating and implementing transparent rules and controls can guide leadership in aligning the interests of shareholders, directors, management, community members, and employees. Good corporate governance can benefit various stakeholders as well as the operations and reputation of a company. Bad corporate governance can destroy a company’s operations and ultimate profitability.</a:t>
            </a:r>
            <a:endParaRPr dirty="0"/>
          </a:p>
        </p:txBody>
      </p:sp>
      <p:sp>
        <p:nvSpPr>
          <p:cNvPr id="242" name="Google Shape;242;g35f31f20e7b_0_0:notes">
            <a:extLst>
              <a:ext uri="{FF2B5EF4-FFF2-40B4-BE49-F238E27FC236}">
                <a16:creationId xmlns:a16="http://schemas.microsoft.com/office/drawing/2014/main" id="{2E389AF8-9CD0-E3BC-0A11-B3976ED51A7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08497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a:extLst>
            <a:ext uri="{FF2B5EF4-FFF2-40B4-BE49-F238E27FC236}">
              <a16:creationId xmlns:a16="http://schemas.microsoft.com/office/drawing/2014/main" id="{695D96AA-A668-3063-4015-82FA865AA400}"/>
            </a:ext>
          </a:extLst>
        </p:cNvPr>
        <p:cNvGrpSpPr/>
        <p:nvPr/>
      </p:nvGrpSpPr>
      <p:grpSpPr>
        <a:xfrm>
          <a:off x="0" y="0"/>
          <a:ext cx="0" cy="0"/>
          <a:chOff x="0" y="0"/>
          <a:chExt cx="0" cy="0"/>
        </a:xfrm>
      </p:grpSpPr>
      <p:sp>
        <p:nvSpPr>
          <p:cNvPr id="249" name="Google Shape;249;g35f31f20e7b_0_8:notes">
            <a:extLst>
              <a:ext uri="{FF2B5EF4-FFF2-40B4-BE49-F238E27FC236}">
                <a16:creationId xmlns:a16="http://schemas.microsoft.com/office/drawing/2014/main" id="{85A1E98C-1107-E035-3215-80CD5F21104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ESG (Environmental, Social, Governance) strategies goes beyond CSR by involving formal regulations, reporting, and accountability as ESG is embedded into business-level strategy and aligned with a company’s mission and values. With its three pillars are Environmental such as net-zero goals, &amp; green tech, Social such as employee safety, DEI, &amp; fair supply chain labor, and Governance such as board oversight, anti-corruption, &amp; executive accountability. ESG matters due to 83% of consumers expecting companies to lead on ESG practices, 86% of employees prefer values-aligned employers, and over half of the investments becoming ESG-driven. Patagonia is highlighted as a leader, integrating ESG into its brand by cutting emissions, ensuring fair labor, and promoting recycling, as overall, robust ESG strategies help firms compete, build trust, and create long-term stakeholder value.</a:t>
            </a:r>
            <a:endParaRPr>
              <a:latin typeface="Playfair Display"/>
              <a:ea typeface="Playfair Display"/>
              <a:cs typeface="Playfair Display"/>
              <a:sym typeface="Playfair Display"/>
            </a:endParaRPr>
          </a:p>
        </p:txBody>
      </p:sp>
      <p:sp>
        <p:nvSpPr>
          <p:cNvPr id="250" name="Google Shape;250;g35f31f20e7b_0_8:notes">
            <a:extLst>
              <a:ext uri="{FF2B5EF4-FFF2-40B4-BE49-F238E27FC236}">
                <a16:creationId xmlns:a16="http://schemas.microsoft.com/office/drawing/2014/main" id="{442EC8DB-8E4B-B943-FB50-C4B1E3AAA5B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442230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a:extLst>
            <a:ext uri="{FF2B5EF4-FFF2-40B4-BE49-F238E27FC236}">
              <a16:creationId xmlns:a16="http://schemas.microsoft.com/office/drawing/2014/main" id="{42AD5933-A96A-FBEF-15BE-E3FD6E93234A}"/>
            </a:ext>
          </a:extLst>
        </p:cNvPr>
        <p:cNvGrpSpPr/>
        <p:nvPr/>
      </p:nvGrpSpPr>
      <p:grpSpPr>
        <a:xfrm>
          <a:off x="0" y="0"/>
          <a:ext cx="0" cy="0"/>
          <a:chOff x="0" y="0"/>
          <a:chExt cx="0" cy="0"/>
        </a:xfrm>
      </p:grpSpPr>
      <p:sp>
        <p:nvSpPr>
          <p:cNvPr id="241" name="Google Shape;241;g35f31f20e7b_0_0:notes">
            <a:extLst>
              <a:ext uri="{FF2B5EF4-FFF2-40B4-BE49-F238E27FC236}">
                <a16:creationId xmlns:a16="http://schemas.microsoft.com/office/drawing/2014/main" id="{8A47E085-D3F9-3869-A819-860E38D68EB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Business ethics covers the moral principles, policies, and values that govern the way companies and individuals engage in business activity. It is a form of applied professional ethics that examines ethical principles and problems that can arise in a business environment. Business ethics applies to all aspects of business conduct and is relevant to the conduct of individuals and entire organizations. At the minimum, companies need to stay compliant with all applicable laws and regulations to avoid lawsuits and fines, and they must also avoid violating regulation that will limit the business’s freedom to act. Strategy development should always occur through acceptable practices in the industry and in light of the firm’s own code of ethics and compliance.</a:t>
            </a:r>
            <a:endParaRPr dirty="0"/>
          </a:p>
        </p:txBody>
      </p:sp>
      <p:sp>
        <p:nvSpPr>
          <p:cNvPr id="242" name="Google Shape;242;g35f31f20e7b_0_0:notes">
            <a:extLst>
              <a:ext uri="{FF2B5EF4-FFF2-40B4-BE49-F238E27FC236}">
                <a16:creationId xmlns:a16="http://schemas.microsoft.com/office/drawing/2014/main" id="{512C0B89-0A9F-8D1D-0AE7-16AEC47F511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892353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a:extLst>
            <a:ext uri="{FF2B5EF4-FFF2-40B4-BE49-F238E27FC236}">
              <a16:creationId xmlns:a16="http://schemas.microsoft.com/office/drawing/2014/main" id="{81400B21-F788-6395-0B83-7DFED513566B}"/>
            </a:ext>
          </a:extLst>
        </p:cNvPr>
        <p:cNvGrpSpPr/>
        <p:nvPr/>
      </p:nvGrpSpPr>
      <p:grpSpPr>
        <a:xfrm>
          <a:off x="0" y="0"/>
          <a:ext cx="0" cy="0"/>
          <a:chOff x="0" y="0"/>
          <a:chExt cx="0" cy="0"/>
        </a:xfrm>
      </p:grpSpPr>
      <p:sp>
        <p:nvSpPr>
          <p:cNvPr id="241" name="Google Shape;241;g35f31f20e7b_0_0:notes">
            <a:extLst>
              <a:ext uri="{FF2B5EF4-FFF2-40B4-BE49-F238E27FC236}">
                <a16:creationId xmlns:a16="http://schemas.microsoft.com/office/drawing/2014/main" id="{671B47E1-6C14-294E-5EF1-F51622C80BFB}"/>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Business ethics covers the moral principles, policies, and values that govern the way companies and individuals engage in business activity. It is a form of applied professional ethics that examines ethical principles and problems that can arise in a business environment. Business ethics applies to all aspects of business conduct and is relevant to the conduct of individuals and entire organizations. At the minimum, companies need to stay compliant with all applicable laws and regulations to avoid lawsuits and fines, and they must also avoid violating regulation that will limit the business’s freedom to act. Strategy development should always occur through acceptable practices in the industry and in light of the firm’s own code of ethics and compliance.</a:t>
            </a:r>
            <a:endParaRPr dirty="0"/>
          </a:p>
        </p:txBody>
      </p:sp>
      <p:sp>
        <p:nvSpPr>
          <p:cNvPr id="242" name="Google Shape;242;g35f31f20e7b_0_0:notes">
            <a:extLst>
              <a:ext uri="{FF2B5EF4-FFF2-40B4-BE49-F238E27FC236}">
                <a16:creationId xmlns:a16="http://schemas.microsoft.com/office/drawing/2014/main" id="{888F9E51-ADF0-772D-61AB-B736917FD4E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500463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a:extLst>
            <a:ext uri="{FF2B5EF4-FFF2-40B4-BE49-F238E27FC236}">
              <a16:creationId xmlns:a16="http://schemas.microsoft.com/office/drawing/2014/main" id="{5833FC5C-EE9E-7403-F627-624F005F855A}"/>
            </a:ext>
          </a:extLst>
        </p:cNvPr>
        <p:cNvGrpSpPr/>
        <p:nvPr/>
      </p:nvGrpSpPr>
      <p:grpSpPr>
        <a:xfrm>
          <a:off x="0" y="0"/>
          <a:ext cx="0" cy="0"/>
          <a:chOff x="0" y="0"/>
          <a:chExt cx="0" cy="0"/>
        </a:xfrm>
      </p:grpSpPr>
      <p:sp>
        <p:nvSpPr>
          <p:cNvPr id="290" name="Google Shape;290;g35f31f20e7b_0_27:notes">
            <a:extLst>
              <a:ext uri="{FF2B5EF4-FFF2-40B4-BE49-F238E27FC236}">
                <a16:creationId xmlns:a16="http://schemas.microsoft.com/office/drawing/2014/main" id="{45D65AEB-2D6A-C7EB-4E8F-8AA7F237F8A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Business ethics are moral principles guiding individual and organizational behavior, going beyond legal compliance to be embedded in culture, strategy, and decisions as it helps firms avoid fines, lawsuits, and reputational damage, as shown by scandals such as Volkswagen’s emissions cheating, Wells Fargo’s fake accounts, Theranos’ fraudulent health tech claims, and Purdue Pharma’s unethical opioid marketing. Modern ethics strategies focus on doing good, by building a culture of trust and pride, and serving as a source of competitive advantage; as Warren Buffett warns, reputation takes years to build but minutes to destroy, making ethics essential for long-term value and public trust.</a:t>
            </a:r>
            <a:endParaRPr>
              <a:latin typeface="Playfair Display"/>
              <a:ea typeface="Playfair Display"/>
              <a:cs typeface="Playfair Display"/>
              <a:sym typeface="Playfair Display"/>
            </a:endParaRPr>
          </a:p>
        </p:txBody>
      </p:sp>
      <p:sp>
        <p:nvSpPr>
          <p:cNvPr id="291" name="Google Shape;291;g35f31f20e7b_0_27:notes">
            <a:extLst>
              <a:ext uri="{FF2B5EF4-FFF2-40B4-BE49-F238E27FC236}">
                <a16:creationId xmlns:a16="http://schemas.microsoft.com/office/drawing/2014/main" id="{CF7C15F7-CE3D-A680-4455-B6358C25FE4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94987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a:extLst>
            <a:ext uri="{FF2B5EF4-FFF2-40B4-BE49-F238E27FC236}">
              <a16:creationId xmlns:a16="http://schemas.microsoft.com/office/drawing/2014/main" id="{423A3382-3DF4-E5E4-3460-37DF0789ECF2}"/>
            </a:ext>
          </a:extLst>
        </p:cNvPr>
        <p:cNvGrpSpPr/>
        <p:nvPr/>
      </p:nvGrpSpPr>
      <p:grpSpPr>
        <a:xfrm>
          <a:off x="0" y="0"/>
          <a:ext cx="0" cy="0"/>
          <a:chOff x="0" y="0"/>
          <a:chExt cx="0" cy="0"/>
        </a:xfrm>
      </p:grpSpPr>
      <p:sp>
        <p:nvSpPr>
          <p:cNvPr id="302" name="Google Shape;302;g35f31f20e7b_0_47:notes">
            <a:extLst>
              <a:ext uri="{FF2B5EF4-FFF2-40B4-BE49-F238E27FC236}">
                <a16:creationId xmlns:a16="http://schemas.microsoft.com/office/drawing/2014/main" id="{4D672C66-ADC1-9A3F-5A62-76E64D26F19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Modern corporate ethics, emphasizes data governance as policies that ensure data is used ethically and efficiently. In tech ethics, there’s an “ethical lag” where technology outpaces ethical standards and regulations can’t keep up, which creates a need for ethical leadership and self-regulation, mainly around AI and machine learning. With global firms shifting focus from just shareholders to all stakeholders, addressing social, environmental, and human rights issues, as ethics is now expected across value chains. Shareholder activism is rising, with small investors influencing ethical decisions, shown with Rio Tinto’s CEO resigned after destroying a sacred Aboriginal site, as overall, modern business ethics requires firms to be tech-responsible, globally conscious, and stakeholder-focused, reinforcing that with great power comes great ethical responsibility.</a:t>
            </a:r>
            <a:endParaRPr>
              <a:latin typeface="Playfair Display"/>
              <a:ea typeface="Playfair Display"/>
              <a:cs typeface="Playfair Display"/>
              <a:sym typeface="Playfair Display"/>
            </a:endParaRPr>
          </a:p>
        </p:txBody>
      </p:sp>
      <p:sp>
        <p:nvSpPr>
          <p:cNvPr id="303" name="Google Shape;303;g35f31f20e7b_0_47:notes">
            <a:extLst>
              <a:ext uri="{FF2B5EF4-FFF2-40B4-BE49-F238E27FC236}">
                <a16:creationId xmlns:a16="http://schemas.microsoft.com/office/drawing/2014/main" id="{660C51E0-DAD0-02F1-9435-104B51B7EB5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764543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a:extLst>
            <a:ext uri="{FF2B5EF4-FFF2-40B4-BE49-F238E27FC236}">
              <a16:creationId xmlns:a16="http://schemas.microsoft.com/office/drawing/2014/main" id="{0F0EEB38-8B4F-B211-0902-EEFBF0A8E4D4}"/>
            </a:ext>
          </a:extLst>
        </p:cNvPr>
        <p:cNvGrpSpPr/>
        <p:nvPr/>
      </p:nvGrpSpPr>
      <p:grpSpPr>
        <a:xfrm>
          <a:off x="0" y="0"/>
          <a:ext cx="0" cy="0"/>
          <a:chOff x="0" y="0"/>
          <a:chExt cx="0" cy="0"/>
        </a:xfrm>
      </p:grpSpPr>
      <p:sp>
        <p:nvSpPr>
          <p:cNvPr id="118" name="Google Shape;118;g36981f6e41b_0_51:notes">
            <a:extLst>
              <a:ext uri="{FF2B5EF4-FFF2-40B4-BE49-F238E27FC236}">
                <a16:creationId xmlns:a16="http://schemas.microsoft.com/office/drawing/2014/main" id="{111E5534-4514-1862-C6CD-938AFF5BE8AA}"/>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latin typeface="Playfair Display"/>
                <a:ea typeface="Playfair Display"/>
                <a:cs typeface="Playfair Display"/>
                <a:sym typeface="Playfair Display"/>
              </a:rPr>
              <a:t>✅ Clear alignment with business values and goals</a:t>
            </a:r>
            <a:endParaRPr b="1">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A strong strategy isn’t separate from the firm’s mission an example of this , Patagonia aligns sustainability directly with its brand purpose of environmental stewardship, making it authentic rather than a marketing add-on.</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b="1">
                <a:latin typeface="Playfair Display"/>
                <a:ea typeface="Playfair Display"/>
                <a:cs typeface="Playfair Display"/>
                <a:sym typeface="Playfair Display"/>
              </a:rPr>
              <a:t>🧩 Embedded in Strategic Business Units (SBUs) and business-level strategy</a:t>
            </a:r>
            <a:endParaRPr b="1">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It’s not enough to have sustainability at the corporate PR level; it must influence each SBU’s operations and decisions as for instance, Unilever integrates sustainability into product development, sourcing, and distribution choices.</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b="1">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b="1">
                <a:latin typeface="Playfair Display"/>
                <a:ea typeface="Playfair Display"/>
                <a:cs typeface="Playfair Display"/>
                <a:sym typeface="Playfair Display"/>
              </a:rPr>
              <a:t>🌎 Responds to external megatrends</a:t>
            </a:r>
            <a:endParaRPr b="1">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Firms need to anticipate major global changes, such as climate change regulations, shifting stakeholder expectations, and social justice movements, and proactively adapt strategy rather than reacting late.</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b="1">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b="1">
                <a:latin typeface="Playfair Display"/>
                <a:ea typeface="Playfair Display"/>
                <a:cs typeface="Playfair Display"/>
                <a:sym typeface="Playfair Display"/>
              </a:rPr>
              <a:t>🧠 Integrates ethical culture beyond compliance</a:t>
            </a:r>
            <a:endParaRPr b="1">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Compliance ensures minimum standards, but firms with strong strategies go further by fostering a culture where ethical decision-making is part of daily operations, hiring, supply chain choices, and leadership practices.</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b="1">
                <a:latin typeface="Playfair Display"/>
                <a:ea typeface="Playfair Display"/>
                <a:cs typeface="Playfair Display"/>
                <a:sym typeface="Playfair Display"/>
              </a:rPr>
              <a:t>📊 Measurable ESG targets with public transparency</a:t>
            </a:r>
            <a:endParaRPr b="1">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Strong strategies set specific, quantifiable targets an example would be the net zero by 2040, and report progress publicly, building stakeholder trust and accountability.</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 Key Insight </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Companies with strong ESG (Environmental, Social, Governance) strategies integrate sustainability and ethics into core decision-making to create value, not just to avoid risks or improve reputation.</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p:txBody>
      </p:sp>
      <p:sp>
        <p:nvSpPr>
          <p:cNvPr id="119" name="Google Shape;119;g36981f6e41b_0_51:notes">
            <a:extLst>
              <a:ext uri="{FF2B5EF4-FFF2-40B4-BE49-F238E27FC236}">
                <a16:creationId xmlns:a16="http://schemas.microsoft.com/office/drawing/2014/main" id="{6015EAEC-4AD3-A490-9BF0-F255A5CE81E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40582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C6600748-AB52-BC51-E671-E7B81FCD4953}"/>
            </a:ext>
          </a:extLst>
        </p:cNvPr>
        <p:cNvGrpSpPr/>
        <p:nvPr/>
      </p:nvGrpSpPr>
      <p:grpSpPr>
        <a:xfrm>
          <a:off x="0" y="0"/>
          <a:ext cx="0" cy="0"/>
          <a:chOff x="0" y="0"/>
          <a:chExt cx="0" cy="0"/>
        </a:xfrm>
      </p:grpSpPr>
      <p:sp>
        <p:nvSpPr>
          <p:cNvPr id="110" name="Google Shape;110;g36190e7b22a_0_16:notes">
            <a:extLst>
              <a:ext uri="{FF2B5EF4-FFF2-40B4-BE49-F238E27FC236}">
                <a16:creationId xmlns:a16="http://schemas.microsoft.com/office/drawing/2014/main" id="{35BF8491-7E4D-13E0-C83D-2384E6A22A0E}"/>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6190e7b22a_0_16:notes">
            <a:extLst>
              <a:ext uri="{FF2B5EF4-FFF2-40B4-BE49-F238E27FC236}">
                <a16:creationId xmlns:a16="http://schemas.microsoft.com/office/drawing/2014/main" id="{B0B8D087-D89F-BF9B-A188-1D698B1C874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506154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a:extLst>
            <a:ext uri="{FF2B5EF4-FFF2-40B4-BE49-F238E27FC236}">
              <a16:creationId xmlns:a16="http://schemas.microsoft.com/office/drawing/2014/main" id="{C02A8AAB-8B38-F030-5FBE-F19B4FE5C773}"/>
            </a:ext>
          </a:extLst>
        </p:cNvPr>
        <p:cNvGrpSpPr/>
        <p:nvPr/>
      </p:nvGrpSpPr>
      <p:grpSpPr>
        <a:xfrm>
          <a:off x="0" y="0"/>
          <a:ext cx="0" cy="0"/>
          <a:chOff x="0" y="0"/>
          <a:chExt cx="0" cy="0"/>
        </a:xfrm>
      </p:grpSpPr>
      <p:sp>
        <p:nvSpPr>
          <p:cNvPr id="135" name="Google Shape;135;g35e98bc8440_0_1:notes">
            <a:extLst>
              <a:ext uri="{FF2B5EF4-FFF2-40B4-BE49-F238E27FC236}">
                <a16:creationId xmlns:a16="http://schemas.microsoft.com/office/drawing/2014/main" id="{4F460704-2D26-1CD1-7BEB-602073DBF9B4}"/>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Sustainability and ethics strategies guide where a company is headed by integrating responsible practices into its core goals to build competitive advantage and meet stakeholder expectations. They take an external, forward-looking focus to respond to trends in a volatile and complex world and are developed at the business unit level to support how a firm competes; examples of these include CSR and ESG strategies, which treat ethics as a strategic asset rather than just compliance as, overall sustainability and ethics are essential for success in today’s disrupted markets.</a:t>
            </a:r>
            <a:endParaRPr>
              <a:latin typeface="Playfair Display"/>
              <a:ea typeface="Playfair Display"/>
              <a:cs typeface="Playfair Display"/>
              <a:sym typeface="Playfair Display"/>
            </a:endParaRPr>
          </a:p>
        </p:txBody>
      </p:sp>
      <p:sp>
        <p:nvSpPr>
          <p:cNvPr id="136" name="Google Shape;136;g35e98bc8440_0_1:notes">
            <a:extLst>
              <a:ext uri="{FF2B5EF4-FFF2-40B4-BE49-F238E27FC236}">
                <a16:creationId xmlns:a16="http://schemas.microsoft.com/office/drawing/2014/main" id="{35B0D7E8-22AE-B98A-DEB4-C3D0465958E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079331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a:extLst>
            <a:ext uri="{FF2B5EF4-FFF2-40B4-BE49-F238E27FC236}">
              <a16:creationId xmlns:a16="http://schemas.microsoft.com/office/drawing/2014/main" id="{401BA91C-5682-067E-A036-0A9647152623}"/>
            </a:ext>
          </a:extLst>
        </p:cNvPr>
        <p:cNvGrpSpPr/>
        <p:nvPr/>
      </p:nvGrpSpPr>
      <p:grpSpPr>
        <a:xfrm>
          <a:off x="0" y="0"/>
          <a:ext cx="0" cy="0"/>
          <a:chOff x="0" y="0"/>
          <a:chExt cx="0" cy="0"/>
        </a:xfrm>
      </p:grpSpPr>
      <p:sp>
        <p:nvSpPr>
          <p:cNvPr id="322" name="Google Shape;322;g35f31f20e7b_0_69:notes">
            <a:extLst>
              <a:ext uri="{FF2B5EF4-FFF2-40B4-BE49-F238E27FC236}">
                <a16:creationId xmlns:a16="http://schemas.microsoft.com/office/drawing/2014/main" id="{E9B5AF84-F1F0-9639-06BA-E755C1A0306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How to analyze a company’s sustainability and ethics strategy within case analysis, as it’s important to check if the firm has a clear strategy, whether CSR or ESG initiatives align with business goals, and if there is a clear link from mission to strategy to action. Strong analysis looks for consistency between a company’s values, strategies, and actions, identifies gaps such as greenwashing or ethics violations, and uses real data instead of relying solely on mission statements. Useful frameworks include SWOT Analysis (for ethics/sustainability strengths and weaknesses), Triple Bottom Line (People, Planet, Profit), Stakeholder Analysis, and ESG Pillars. Overall, strong strategy analysis ties ethics and sustainability efforts to competitive goals with clear alignment and accountability.</a:t>
            </a:r>
            <a:endParaRPr>
              <a:latin typeface="Playfair Display"/>
              <a:ea typeface="Playfair Display"/>
              <a:cs typeface="Playfair Display"/>
              <a:sym typeface="Playfair Display"/>
            </a:endParaRPr>
          </a:p>
        </p:txBody>
      </p:sp>
      <p:sp>
        <p:nvSpPr>
          <p:cNvPr id="323" name="Google Shape;323;g35f31f20e7b_0_69:notes">
            <a:extLst>
              <a:ext uri="{FF2B5EF4-FFF2-40B4-BE49-F238E27FC236}">
                <a16:creationId xmlns:a16="http://schemas.microsoft.com/office/drawing/2014/main" id="{AD116792-ED53-8DC1-928A-91EEE74961B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4980493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a:extLst>
            <a:ext uri="{FF2B5EF4-FFF2-40B4-BE49-F238E27FC236}">
              <a16:creationId xmlns:a16="http://schemas.microsoft.com/office/drawing/2014/main" id="{5CE5573E-8A1C-A4D3-5473-C05993F08570}"/>
            </a:ext>
          </a:extLst>
        </p:cNvPr>
        <p:cNvGrpSpPr/>
        <p:nvPr/>
      </p:nvGrpSpPr>
      <p:grpSpPr>
        <a:xfrm>
          <a:off x="0" y="0"/>
          <a:ext cx="0" cy="0"/>
          <a:chOff x="0" y="0"/>
          <a:chExt cx="0" cy="0"/>
        </a:xfrm>
      </p:grpSpPr>
      <p:sp>
        <p:nvSpPr>
          <p:cNvPr id="322" name="Google Shape;322;g35f31f20e7b_0_69:notes">
            <a:extLst>
              <a:ext uri="{FF2B5EF4-FFF2-40B4-BE49-F238E27FC236}">
                <a16:creationId xmlns:a16="http://schemas.microsoft.com/office/drawing/2014/main" id="{261452A9-0412-780D-F332-B9009DE66AD6}"/>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How to analyze a company’s sustainability and ethics strategy within case analysis, as it’s important to check if the firm has a clear strategy, whether CSR or ESG initiatives align with business goals, and if there is a clear link from mission to strategy to action. Strong analysis looks for consistency between a company’s values, strategies, and actions, identifies gaps such as greenwashing or ethics violations, and uses real data instead of relying solely on mission statements. Useful frameworks include SWOT Analysis (for ethics/sustainability strengths and weaknesses), Triple Bottom Line (People, Planet, Profit), Stakeholder Analysis, and ESG Pillars. Overall, strong strategy analysis ties ethics and sustainability efforts to competitive goals with clear alignment and accountability.</a:t>
            </a:r>
            <a:endParaRPr>
              <a:latin typeface="Playfair Display"/>
              <a:ea typeface="Playfair Display"/>
              <a:cs typeface="Playfair Display"/>
              <a:sym typeface="Playfair Display"/>
            </a:endParaRPr>
          </a:p>
        </p:txBody>
      </p:sp>
      <p:sp>
        <p:nvSpPr>
          <p:cNvPr id="323" name="Google Shape;323;g35f31f20e7b_0_69:notes">
            <a:extLst>
              <a:ext uri="{FF2B5EF4-FFF2-40B4-BE49-F238E27FC236}">
                <a16:creationId xmlns:a16="http://schemas.microsoft.com/office/drawing/2014/main" id="{29642E54-52B2-9A7A-054B-C480C7867FA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073653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a:extLst>
            <a:ext uri="{FF2B5EF4-FFF2-40B4-BE49-F238E27FC236}">
              <a16:creationId xmlns:a16="http://schemas.microsoft.com/office/drawing/2014/main" id="{726440A4-E5C8-AE0F-B9E9-045F0151832D}"/>
            </a:ext>
          </a:extLst>
        </p:cNvPr>
        <p:cNvGrpSpPr/>
        <p:nvPr/>
      </p:nvGrpSpPr>
      <p:grpSpPr>
        <a:xfrm>
          <a:off x="0" y="0"/>
          <a:ext cx="0" cy="0"/>
          <a:chOff x="0" y="0"/>
          <a:chExt cx="0" cy="0"/>
        </a:xfrm>
      </p:grpSpPr>
      <p:sp>
        <p:nvSpPr>
          <p:cNvPr id="334" name="Google Shape;334;g336831d31a6_0_3:notes">
            <a:extLst>
              <a:ext uri="{FF2B5EF4-FFF2-40B4-BE49-F238E27FC236}">
                <a16:creationId xmlns:a16="http://schemas.microsoft.com/office/drawing/2014/main" id="{71E28704-3C1F-3FF8-CAC5-3008A3C1BE85}"/>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Sustainability and ethics are essential skills for business graduates; with 66% of CEOs planning to upskill their workforce in sustainability and 71% making it a hiring criterion, these areas are becoming core job requirements. Sustainability impacts all functions, from marketing to supply chain, and knowledge of ESG and ethics give candidates a competitive edge. Furthermore, strong ethics helps avoid trouble, build trust, and lead responsibly, becoming a career long compass for success. Overall, understanding sustainability and ethics prepares graduates to think beyond profits and lead in a value-driven business world.</a:t>
            </a:r>
            <a:endParaRPr>
              <a:latin typeface="Playfair Display"/>
              <a:ea typeface="Playfair Display"/>
              <a:cs typeface="Playfair Display"/>
              <a:sym typeface="Playfair Display"/>
            </a:endParaRPr>
          </a:p>
        </p:txBody>
      </p:sp>
      <p:sp>
        <p:nvSpPr>
          <p:cNvPr id="335" name="Google Shape;335;g336831d31a6_0_3:notes">
            <a:extLst>
              <a:ext uri="{FF2B5EF4-FFF2-40B4-BE49-F238E27FC236}">
                <a16:creationId xmlns:a16="http://schemas.microsoft.com/office/drawing/2014/main" id="{C1908532-39F1-3A1F-92F3-C3E5989DC38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021959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a:extLst>
            <a:ext uri="{FF2B5EF4-FFF2-40B4-BE49-F238E27FC236}">
              <a16:creationId xmlns:a16="http://schemas.microsoft.com/office/drawing/2014/main" id="{A74C0F0B-FCE6-E11F-CE7D-E566F2B248FE}"/>
            </a:ext>
          </a:extLst>
        </p:cNvPr>
        <p:cNvGrpSpPr/>
        <p:nvPr/>
      </p:nvGrpSpPr>
      <p:grpSpPr>
        <a:xfrm>
          <a:off x="0" y="0"/>
          <a:ext cx="0" cy="0"/>
          <a:chOff x="0" y="0"/>
          <a:chExt cx="0" cy="0"/>
        </a:xfrm>
      </p:grpSpPr>
      <p:sp>
        <p:nvSpPr>
          <p:cNvPr id="345" name="Google Shape;345;g36981f6e41b_0_37:notes">
            <a:extLst>
              <a:ext uri="{FF2B5EF4-FFF2-40B4-BE49-F238E27FC236}">
                <a16:creationId xmlns:a16="http://schemas.microsoft.com/office/drawing/2014/main" id="{EEF3DC4B-237A-95A8-976F-61468181A7B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a:latin typeface="Playfair Display"/>
                <a:ea typeface="Playfair Display"/>
                <a:cs typeface="Playfair Display"/>
                <a:sym typeface="Playfair Display"/>
              </a:rPr>
              <a:t>Outlines key questions to evaluate the effectiveness of an ESG strategy, as it asks whether ESG goals are measurable and tracked over time, such as through emissions reductions and supply chain audits. It checks if the company publicly reports both progress and setbacks to build transparency and stakeholder trust. Effective ESG should produce real environmental and social outcomes, not just improve brand image. It also examines whether stakeholders, employees, investors, and communities, feel engaged and heard, as their trust drives performance. Finally, it assesses if ethics are embedded into decision making rather than treated as mere compliance, showing true integration into business practices.</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p>
        </p:txBody>
      </p:sp>
      <p:sp>
        <p:nvSpPr>
          <p:cNvPr id="346" name="Google Shape;346;g36981f6e41b_0_37:notes">
            <a:extLst>
              <a:ext uri="{FF2B5EF4-FFF2-40B4-BE49-F238E27FC236}">
                <a16:creationId xmlns:a16="http://schemas.microsoft.com/office/drawing/2014/main" id="{1EE35BAD-6E30-0CDA-387E-111E67E5BD9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219687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a:extLst>
            <a:ext uri="{FF2B5EF4-FFF2-40B4-BE49-F238E27FC236}">
              <a16:creationId xmlns:a16="http://schemas.microsoft.com/office/drawing/2014/main" id="{4FB23BCE-A7D2-0108-010A-FCAA4C3471A7}"/>
            </a:ext>
          </a:extLst>
        </p:cNvPr>
        <p:cNvGrpSpPr/>
        <p:nvPr/>
      </p:nvGrpSpPr>
      <p:grpSpPr>
        <a:xfrm>
          <a:off x="0" y="0"/>
          <a:ext cx="0" cy="0"/>
          <a:chOff x="0" y="0"/>
          <a:chExt cx="0" cy="0"/>
        </a:xfrm>
      </p:grpSpPr>
      <p:sp>
        <p:nvSpPr>
          <p:cNvPr id="353" name="Google Shape;353;g336831d31a6_0_26:notes">
            <a:extLst>
              <a:ext uri="{FF2B5EF4-FFF2-40B4-BE49-F238E27FC236}">
                <a16:creationId xmlns:a16="http://schemas.microsoft.com/office/drawing/2014/main" id="{9915E1ED-B9FC-3484-76BC-26BF10F8F7E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Ethics and sustainability are no longer optional but are strategic imperatives in today’s business landscape, as companies are expected to do well by doing good, making CSR, ESG, and ethical decision-making central to success. For students, this means employers seek graduates with sustainability literacy and ethical awareness, which help them lead with integrity and impact. Sustainable and ethical practices build trust, drive innovation, and create long term value. Overall, understanding these topics now prepares graduates to lead with purpose in a business world where ethics and sustainability define future competitiveness.</a:t>
            </a:r>
            <a:endParaRPr>
              <a:latin typeface="Playfair Display"/>
              <a:ea typeface="Playfair Display"/>
              <a:cs typeface="Playfair Display"/>
              <a:sym typeface="Playfair Display"/>
            </a:endParaRPr>
          </a:p>
        </p:txBody>
      </p:sp>
      <p:sp>
        <p:nvSpPr>
          <p:cNvPr id="354" name="Google Shape;354;g336831d31a6_0_26:notes">
            <a:extLst>
              <a:ext uri="{FF2B5EF4-FFF2-40B4-BE49-F238E27FC236}">
                <a16:creationId xmlns:a16="http://schemas.microsoft.com/office/drawing/2014/main" id="{2936C789-C05C-69ED-4974-D75D99D8A3C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4485185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a:extLst>
            <a:ext uri="{FF2B5EF4-FFF2-40B4-BE49-F238E27FC236}">
              <a16:creationId xmlns:a16="http://schemas.microsoft.com/office/drawing/2014/main" id="{BDF1AA82-00CB-BC6B-F7B9-F99C5ADCB7AC}"/>
            </a:ext>
          </a:extLst>
        </p:cNvPr>
        <p:cNvGrpSpPr/>
        <p:nvPr/>
      </p:nvGrpSpPr>
      <p:grpSpPr>
        <a:xfrm>
          <a:off x="0" y="0"/>
          <a:ext cx="0" cy="0"/>
          <a:chOff x="0" y="0"/>
          <a:chExt cx="0" cy="0"/>
        </a:xfrm>
      </p:grpSpPr>
      <p:sp>
        <p:nvSpPr>
          <p:cNvPr id="364" name="Google Shape;364;g33d62b6f4dc_0_4:notes">
            <a:extLst>
              <a:ext uri="{FF2B5EF4-FFF2-40B4-BE49-F238E27FC236}">
                <a16:creationId xmlns:a16="http://schemas.microsoft.com/office/drawing/2014/main" id="{466F28A4-9C2C-B9E3-5EF8-27E68EDED92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p:txBody>
      </p:sp>
      <p:sp>
        <p:nvSpPr>
          <p:cNvPr id="365" name="Google Shape;365;g33d62b6f4dc_0_4:notes">
            <a:extLst>
              <a:ext uri="{FF2B5EF4-FFF2-40B4-BE49-F238E27FC236}">
                <a16:creationId xmlns:a16="http://schemas.microsoft.com/office/drawing/2014/main" id="{C75875DD-4D64-4992-2673-47A98174B66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863074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a:extLst>
            <a:ext uri="{FF2B5EF4-FFF2-40B4-BE49-F238E27FC236}">
              <a16:creationId xmlns:a16="http://schemas.microsoft.com/office/drawing/2014/main" id="{3429CDE9-39F9-5D15-96E6-3A010C3BF53A}"/>
            </a:ext>
          </a:extLst>
        </p:cNvPr>
        <p:cNvGrpSpPr/>
        <p:nvPr/>
      </p:nvGrpSpPr>
      <p:grpSpPr>
        <a:xfrm>
          <a:off x="0" y="0"/>
          <a:ext cx="0" cy="0"/>
          <a:chOff x="0" y="0"/>
          <a:chExt cx="0" cy="0"/>
        </a:xfrm>
      </p:grpSpPr>
      <p:sp>
        <p:nvSpPr>
          <p:cNvPr id="373" name="Google Shape;373;g33d62b6f4dc_0_16:notes">
            <a:extLst>
              <a:ext uri="{FF2B5EF4-FFF2-40B4-BE49-F238E27FC236}">
                <a16:creationId xmlns:a16="http://schemas.microsoft.com/office/drawing/2014/main" id="{B2231FBA-495A-EDDB-69FA-E7907AD76AC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p:txBody>
      </p:sp>
      <p:sp>
        <p:nvSpPr>
          <p:cNvPr id="374" name="Google Shape;374;g33d62b6f4dc_0_16:notes">
            <a:extLst>
              <a:ext uri="{FF2B5EF4-FFF2-40B4-BE49-F238E27FC236}">
                <a16:creationId xmlns:a16="http://schemas.microsoft.com/office/drawing/2014/main" id="{7D2591E6-C215-5453-6232-33042B6DAF9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114836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B490463B-911C-8D37-9EB5-A49809F67049}"/>
            </a:ext>
          </a:extLst>
        </p:cNvPr>
        <p:cNvGrpSpPr/>
        <p:nvPr/>
      </p:nvGrpSpPr>
      <p:grpSpPr>
        <a:xfrm>
          <a:off x="0" y="0"/>
          <a:ext cx="0" cy="0"/>
          <a:chOff x="0" y="0"/>
          <a:chExt cx="0" cy="0"/>
        </a:xfrm>
      </p:grpSpPr>
      <p:sp>
        <p:nvSpPr>
          <p:cNvPr id="110" name="Google Shape;110;g36190e7b22a_0_16:notes">
            <a:extLst>
              <a:ext uri="{FF2B5EF4-FFF2-40B4-BE49-F238E27FC236}">
                <a16:creationId xmlns:a16="http://schemas.microsoft.com/office/drawing/2014/main" id="{342E54AB-1E99-DCFB-F10A-242DB45F832E}"/>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6190e7b22a_0_16:notes">
            <a:extLst>
              <a:ext uri="{FF2B5EF4-FFF2-40B4-BE49-F238E27FC236}">
                <a16:creationId xmlns:a16="http://schemas.microsoft.com/office/drawing/2014/main" id="{13568AF8-811B-4F96-6A67-22B97F401BA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56619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A9D590BF-5243-32B1-648F-2EF352C355F9}"/>
            </a:ext>
          </a:extLst>
        </p:cNvPr>
        <p:cNvGrpSpPr/>
        <p:nvPr/>
      </p:nvGrpSpPr>
      <p:grpSpPr>
        <a:xfrm>
          <a:off x="0" y="0"/>
          <a:ext cx="0" cy="0"/>
          <a:chOff x="0" y="0"/>
          <a:chExt cx="0" cy="0"/>
        </a:xfrm>
      </p:grpSpPr>
      <p:sp>
        <p:nvSpPr>
          <p:cNvPr id="110" name="Google Shape;110;g36190e7b22a_0_16:notes">
            <a:extLst>
              <a:ext uri="{FF2B5EF4-FFF2-40B4-BE49-F238E27FC236}">
                <a16:creationId xmlns:a16="http://schemas.microsoft.com/office/drawing/2014/main" id="{BECE4C69-C2B1-5B4F-1CAF-0539F614A957}"/>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6190e7b22a_0_16:notes">
            <a:extLst>
              <a:ext uri="{FF2B5EF4-FFF2-40B4-BE49-F238E27FC236}">
                <a16:creationId xmlns:a16="http://schemas.microsoft.com/office/drawing/2014/main" id="{2918AB99-87F5-31E3-54F7-CA88198263A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304451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44EE859A-27DE-C9FC-E8C9-AFA31CADAFA5}"/>
            </a:ext>
          </a:extLst>
        </p:cNvPr>
        <p:cNvGrpSpPr/>
        <p:nvPr/>
      </p:nvGrpSpPr>
      <p:grpSpPr>
        <a:xfrm>
          <a:off x="0" y="0"/>
          <a:ext cx="0" cy="0"/>
          <a:chOff x="0" y="0"/>
          <a:chExt cx="0" cy="0"/>
        </a:xfrm>
      </p:grpSpPr>
      <p:sp>
        <p:nvSpPr>
          <p:cNvPr id="110" name="Google Shape;110;g36190e7b22a_0_16:notes">
            <a:extLst>
              <a:ext uri="{FF2B5EF4-FFF2-40B4-BE49-F238E27FC236}">
                <a16:creationId xmlns:a16="http://schemas.microsoft.com/office/drawing/2014/main" id="{DF0AC662-3C6B-6D71-DDF8-CE2C20506B8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6190e7b22a_0_16:notes">
            <a:extLst>
              <a:ext uri="{FF2B5EF4-FFF2-40B4-BE49-F238E27FC236}">
                <a16:creationId xmlns:a16="http://schemas.microsoft.com/office/drawing/2014/main" id="{7CD31A7E-CD7A-051F-89A3-078A810EB7F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223948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20A4A397-35E7-ECAC-7C7A-07B21DCA223D}"/>
            </a:ext>
          </a:extLst>
        </p:cNvPr>
        <p:cNvGrpSpPr/>
        <p:nvPr/>
      </p:nvGrpSpPr>
      <p:grpSpPr>
        <a:xfrm>
          <a:off x="0" y="0"/>
          <a:ext cx="0" cy="0"/>
          <a:chOff x="0" y="0"/>
          <a:chExt cx="0" cy="0"/>
        </a:xfrm>
      </p:grpSpPr>
      <p:sp>
        <p:nvSpPr>
          <p:cNvPr id="110" name="Google Shape;110;g36190e7b22a_0_16:notes">
            <a:extLst>
              <a:ext uri="{FF2B5EF4-FFF2-40B4-BE49-F238E27FC236}">
                <a16:creationId xmlns:a16="http://schemas.microsoft.com/office/drawing/2014/main" id="{05A7CC5F-B6FC-ECC3-F3F9-3F942FD8A69E}"/>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6190e7b22a_0_16:notes">
            <a:extLst>
              <a:ext uri="{FF2B5EF4-FFF2-40B4-BE49-F238E27FC236}">
                <a16:creationId xmlns:a16="http://schemas.microsoft.com/office/drawing/2014/main" id="{5427ADD2-75AC-5588-910A-1BDEEDCEF53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4452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DC5EEA0D-F135-730C-2D42-75FEECECD3C3}"/>
            </a:ext>
          </a:extLst>
        </p:cNvPr>
        <p:cNvGrpSpPr/>
        <p:nvPr/>
      </p:nvGrpSpPr>
      <p:grpSpPr>
        <a:xfrm>
          <a:off x="0" y="0"/>
          <a:ext cx="0" cy="0"/>
          <a:chOff x="0" y="0"/>
          <a:chExt cx="0" cy="0"/>
        </a:xfrm>
      </p:grpSpPr>
      <p:sp>
        <p:nvSpPr>
          <p:cNvPr id="110" name="Google Shape;110;g36190e7b22a_0_16:notes">
            <a:extLst>
              <a:ext uri="{FF2B5EF4-FFF2-40B4-BE49-F238E27FC236}">
                <a16:creationId xmlns:a16="http://schemas.microsoft.com/office/drawing/2014/main" id="{6F6DC530-3937-EAFD-15C5-639E0F4C4DE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6190e7b22a_0_16:notes">
            <a:extLst>
              <a:ext uri="{FF2B5EF4-FFF2-40B4-BE49-F238E27FC236}">
                <a16:creationId xmlns:a16="http://schemas.microsoft.com/office/drawing/2014/main" id="{B3E732B7-4E25-B936-49C4-78A5FC2FC43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9404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1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4"/>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22" name="Google Shape;22;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preserve="1" userDrawn="1">
  <p:cSld name="1">
    <p:spTree>
      <p:nvGrpSpPr>
        <p:cNvPr id="1" name="Shape 78"/>
        <p:cNvGrpSpPr/>
        <p:nvPr/>
      </p:nvGrpSpPr>
      <p:grpSpPr>
        <a:xfrm>
          <a:off x="0" y="0"/>
          <a:ext cx="0" cy="0"/>
          <a:chOff x="0" y="0"/>
          <a:chExt cx="0" cy="0"/>
        </a:xfrm>
      </p:grpSpPr>
      <p:sp>
        <p:nvSpPr>
          <p:cNvPr id="9" name="Title 1">
            <a:extLst>
              <a:ext uri="{FF2B5EF4-FFF2-40B4-BE49-F238E27FC236}">
                <a16:creationId xmlns:a16="http://schemas.microsoft.com/office/drawing/2014/main" id="{1D025A22-92A1-9920-C6E1-1A5FC1A9E496}"/>
              </a:ext>
            </a:extLst>
          </p:cNvPr>
          <p:cNvSpPr>
            <a:spLocks noGrp="1"/>
          </p:cNvSpPr>
          <p:nvPr>
            <p:ph type="title"/>
          </p:nvPr>
        </p:nvSpPr>
        <p:spPr>
          <a:xfrm>
            <a:off x="1006871" y="942975"/>
            <a:ext cx="16232400" cy="800219"/>
          </a:xfrm>
          <a:noFill/>
          <a:ln>
            <a:noFill/>
          </a:ln>
        </p:spPr>
        <p:txBody>
          <a:bodyPr spcFirstLastPara="1" wrap="square" lIns="0" tIns="0" rIns="0" bIns="0" anchor="t" anchorCtr="0">
            <a:spAutoFit/>
          </a:bodyPr>
          <a:lstStyle/>
          <a:p>
            <a:pPr algn="l">
              <a:lnSpc>
                <a:spcPct val="140010"/>
              </a:lnSpc>
              <a:buClr>
                <a:srgbClr val="000000"/>
              </a:buClr>
              <a:buFont typeface="Arial"/>
            </a:pPr>
            <a:endParaRPr lang="en-IN" sz="3714" b="1" dirty="0">
              <a:solidFill>
                <a:srgbClr val="54152A"/>
              </a:solidFill>
              <a:latin typeface="Public Sans"/>
              <a:cs typeface="Arial"/>
              <a:sym typeface="Arial"/>
            </a:endParaRPr>
          </a:p>
        </p:txBody>
      </p:sp>
      <p:sp>
        <p:nvSpPr>
          <p:cNvPr id="10" name="Content Placeholder 2">
            <a:extLst>
              <a:ext uri="{FF2B5EF4-FFF2-40B4-BE49-F238E27FC236}">
                <a16:creationId xmlns:a16="http://schemas.microsoft.com/office/drawing/2014/main" id="{CA90FAAF-78E8-545C-B3DF-89940ED5EB66}"/>
              </a:ext>
            </a:extLst>
          </p:cNvPr>
          <p:cNvSpPr>
            <a:spLocks noGrp="1"/>
          </p:cNvSpPr>
          <p:nvPr>
            <p:ph sz="quarter" idx="10"/>
          </p:nvPr>
        </p:nvSpPr>
        <p:spPr>
          <a:xfrm>
            <a:off x="1002190" y="1856701"/>
            <a:ext cx="16257105" cy="6586387"/>
          </a:xfrm>
        </p:spPr>
        <p:txBody>
          <a:bodyPr>
            <a:noAutofit/>
          </a:bodyPr>
          <a:lstStyle>
            <a:lvl1pPr marL="0" indent="0">
              <a:buNone/>
              <a:defRPr/>
            </a:lvl1pPr>
          </a:lstStyle>
          <a:p>
            <a:pPr marL="0" lvl="0">
              <a:spcBef>
                <a:spcPts val="0"/>
              </a:spcBef>
            </a:pPr>
            <a:endParaRPr lang="en-US" dirty="0">
              <a:latin typeface="Playfair Display"/>
              <a:ea typeface="Playfair Display"/>
              <a:cs typeface="Playfair Display"/>
              <a:sym typeface="Playfair Display"/>
            </a:endParaRPr>
          </a:p>
        </p:txBody>
      </p:sp>
    </p:spTree>
    <p:extLst>
      <p:ext uri="{BB962C8B-B14F-4D97-AF65-F5344CB8AC3E}">
        <p14:creationId xmlns:p14="http://schemas.microsoft.com/office/powerpoint/2010/main" val="417513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preserve="1" userDrawn="1">
  <p:cSld name="2">
    <p:spTree>
      <p:nvGrpSpPr>
        <p:cNvPr id="1" name="Shape 78"/>
        <p:cNvGrpSpPr/>
        <p:nvPr/>
      </p:nvGrpSpPr>
      <p:grpSpPr>
        <a:xfrm>
          <a:off x="0" y="0"/>
          <a:ext cx="0" cy="0"/>
          <a:chOff x="0" y="0"/>
          <a:chExt cx="0" cy="0"/>
        </a:xfrm>
      </p:grpSpPr>
      <p:sp>
        <p:nvSpPr>
          <p:cNvPr id="9" name="Title 1">
            <a:extLst>
              <a:ext uri="{FF2B5EF4-FFF2-40B4-BE49-F238E27FC236}">
                <a16:creationId xmlns:a16="http://schemas.microsoft.com/office/drawing/2014/main" id="{1D025A22-92A1-9920-C6E1-1A5FC1A9E496}"/>
              </a:ext>
            </a:extLst>
          </p:cNvPr>
          <p:cNvSpPr>
            <a:spLocks noGrp="1"/>
          </p:cNvSpPr>
          <p:nvPr>
            <p:ph type="title"/>
          </p:nvPr>
        </p:nvSpPr>
        <p:spPr>
          <a:xfrm>
            <a:off x="1006871" y="942975"/>
            <a:ext cx="16232400" cy="800219"/>
          </a:xfrm>
          <a:noFill/>
          <a:ln>
            <a:noFill/>
          </a:ln>
        </p:spPr>
        <p:txBody>
          <a:bodyPr spcFirstLastPara="1" wrap="square" lIns="0" tIns="0" rIns="0" bIns="0" anchor="t" anchorCtr="0">
            <a:spAutoFit/>
          </a:bodyPr>
          <a:lstStyle/>
          <a:p>
            <a:pPr algn="l">
              <a:lnSpc>
                <a:spcPct val="140010"/>
              </a:lnSpc>
              <a:buClr>
                <a:srgbClr val="000000"/>
              </a:buClr>
              <a:buFont typeface="Arial"/>
            </a:pPr>
            <a:endParaRPr lang="en-IN" sz="3714" b="1" dirty="0">
              <a:solidFill>
                <a:srgbClr val="54152A"/>
              </a:solidFill>
              <a:latin typeface="Public Sans"/>
              <a:cs typeface="Arial"/>
              <a:sym typeface="Arial"/>
            </a:endParaRPr>
          </a:p>
        </p:txBody>
      </p:sp>
      <p:sp>
        <p:nvSpPr>
          <p:cNvPr id="10" name="Content Placeholder 2">
            <a:extLst>
              <a:ext uri="{FF2B5EF4-FFF2-40B4-BE49-F238E27FC236}">
                <a16:creationId xmlns:a16="http://schemas.microsoft.com/office/drawing/2014/main" id="{CA90FAAF-78E8-545C-B3DF-89940ED5EB66}"/>
              </a:ext>
            </a:extLst>
          </p:cNvPr>
          <p:cNvSpPr>
            <a:spLocks noGrp="1"/>
          </p:cNvSpPr>
          <p:nvPr>
            <p:ph sz="quarter" idx="10"/>
          </p:nvPr>
        </p:nvSpPr>
        <p:spPr>
          <a:xfrm>
            <a:off x="1002190" y="1856701"/>
            <a:ext cx="16257105" cy="6586387"/>
          </a:xfrm>
        </p:spPr>
        <p:txBody>
          <a:bodyPr>
            <a:noAutofit/>
          </a:bodyPr>
          <a:lstStyle>
            <a:lvl1pPr marL="0" indent="0">
              <a:buNone/>
              <a:defRPr/>
            </a:lvl1pPr>
          </a:lstStyle>
          <a:p>
            <a:pPr marL="0" lvl="0">
              <a:spcBef>
                <a:spcPts val="0"/>
              </a:spcBef>
            </a:pPr>
            <a:endParaRPr lang="en-US" dirty="0">
              <a:latin typeface="Playfair Display"/>
              <a:ea typeface="Playfair Display"/>
              <a:cs typeface="Playfair Display"/>
              <a:sym typeface="Playfair Display"/>
            </a:endParaRPr>
          </a:p>
        </p:txBody>
      </p:sp>
      <p:sp>
        <p:nvSpPr>
          <p:cNvPr id="3" name="Content Placeholder 2">
            <a:extLst>
              <a:ext uri="{FF2B5EF4-FFF2-40B4-BE49-F238E27FC236}">
                <a16:creationId xmlns:a16="http://schemas.microsoft.com/office/drawing/2014/main" id="{22D47277-652B-065B-3A8C-E2B8FF98BCD4}"/>
              </a:ext>
            </a:extLst>
          </p:cNvPr>
          <p:cNvSpPr>
            <a:spLocks noGrp="1"/>
          </p:cNvSpPr>
          <p:nvPr>
            <p:ph sz="quarter" idx="11" hasCustomPrompt="1"/>
          </p:nvPr>
        </p:nvSpPr>
        <p:spPr>
          <a:xfrm>
            <a:off x="1006475" y="8931275"/>
            <a:ext cx="7381875" cy="623888"/>
          </a:xfrm>
        </p:spPr>
        <p:txBody>
          <a:bodyPr/>
          <a:lstStyle>
            <a:lvl1pPr marL="25400" indent="0">
              <a:buNone/>
              <a:defRPr/>
            </a:lvl1pPr>
          </a:lstStyle>
          <a:p>
            <a:pPr lvl="0"/>
            <a:r>
              <a:rPr lang="en-IN" dirty="0"/>
              <a:t> </a:t>
            </a:r>
          </a:p>
        </p:txBody>
      </p:sp>
    </p:spTree>
    <p:extLst>
      <p:ext uri="{BB962C8B-B14F-4D97-AF65-F5344CB8AC3E}">
        <p14:creationId xmlns:p14="http://schemas.microsoft.com/office/powerpoint/2010/main" val="4111739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preserve="1" userDrawn="1">
  <p:cSld name="3">
    <p:spTree>
      <p:nvGrpSpPr>
        <p:cNvPr id="1" name="Shape 78"/>
        <p:cNvGrpSpPr/>
        <p:nvPr/>
      </p:nvGrpSpPr>
      <p:grpSpPr>
        <a:xfrm>
          <a:off x="0" y="0"/>
          <a:ext cx="0" cy="0"/>
          <a:chOff x="0" y="0"/>
          <a:chExt cx="0" cy="0"/>
        </a:xfrm>
      </p:grpSpPr>
      <p:sp>
        <p:nvSpPr>
          <p:cNvPr id="9" name="Title 1">
            <a:extLst>
              <a:ext uri="{FF2B5EF4-FFF2-40B4-BE49-F238E27FC236}">
                <a16:creationId xmlns:a16="http://schemas.microsoft.com/office/drawing/2014/main" id="{1D025A22-92A1-9920-C6E1-1A5FC1A9E496}"/>
              </a:ext>
            </a:extLst>
          </p:cNvPr>
          <p:cNvSpPr>
            <a:spLocks noGrp="1"/>
          </p:cNvSpPr>
          <p:nvPr>
            <p:ph type="title"/>
          </p:nvPr>
        </p:nvSpPr>
        <p:spPr>
          <a:xfrm>
            <a:off x="1006871" y="942975"/>
            <a:ext cx="16232400" cy="800219"/>
          </a:xfrm>
          <a:noFill/>
          <a:ln>
            <a:noFill/>
          </a:ln>
        </p:spPr>
        <p:txBody>
          <a:bodyPr spcFirstLastPara="1" wrap="square" lIns="0" tIns="0" rIns="0" bIns="0" anchor="t" anchorCtr="0">
            <a:spAutoFit/>
          </a:bodyPr>
          <a:lstStyle/>
          <a:p>
            <a:pPr algn="l">
              <a:lnSpc>
                <a:spcPct val="140010"/>
              </a:lnSpc>
              <a:buClr>
                <a:srgbClr val="000000"/>
              </a:buClr>
              <a:buFont typeface="Arial"/>
            </a:pPr>
            <a:endParaRPr lang="en-IN" sz="3714" b="1" dirty="0">
              <a:solidFill>
                <a:srgbClr val="54152A"/>
              </a:solidFill>
              <a:latin typeface="Public Sans"/>
              <a:cs typeface="Arial"/>
              <a:sym typeface="Arial"/>
            </a:endParaRPr>
          </a:p>
        </p:txBody>
      </p:sp>
      <p:sp>
        <p:nvSpPr>
          <p:cNvPr id="10" name="Content Placeholder 2">
            <a:extLst>
              <a:ext uri="{FF2B5EF4-FFF2-40B4-BE49-F238E27FC236}">
                <a16:creationId xmlns:a16="http://schemas.microsoft.com/office/drawing/2014/main" id="{CA90FAAF-78E8-545C-B3DF-89940ED5EB66}"/>
              </a:ext>
            </a:extLst>
          </p:cNvPr>
          <p:cNvSpPr>
            <a:spLocks noGrp="1"/>
          </p:cNvSpPr>
          <p:nvPr>
            <p:ph sz="quarter" idx="10"/>
          </p:nvPr>
        </p:nvSpPr>
        <p:spPr>
          <a:xfrm>
            <a:off x="856416" y="2676939"/>
            <a:ext cx="16257105" cy="1459192"/>
          </a:xfrm>
        </p:spPr>
        <p:txBody>
          <a:bodyPr>
            <a:noAutofit/>
          </a:bodyPr>
          <a:lstStyle>
            <a:lvl1pPr marL="0" indent="0">
              <a:buNone/>
              <a:defRPr/>
            </a:lvl1pPr>
          </a:lstStyle>
          <a:p>
            <a:pPr marL="0" lvl="0">
              <a:spcBef>
                <a:spcPts val="0"/>
              </a:spcBef>
            </a:pPr>
            <a:endParaRPr lang="en-US" dirty="0">
              <a:latin typeface="Playfair Display"/>
              <a:ea typeface="Playfair Display"/>
              <a:cs typeface="Playfair Display"/>
              <a:sym typeface="Playfair Display"/>
            </a:endParaRPr>
          </a:p>
        </p:txBody>
      </p:sp>
      <p:sp>
        <p:nvSpPr>
          <p:cNvPr id="3" name="Content Placeholder 2">
            <a:extLst>
              <a:ext uri="{FF2B5EF4-FFF2-40B4-BE49-F238E27FC236}">
                <a16:creationId xmlns:a16="http://schemas.microsoft.com/office/drawing/2014/main" id="{22D47277-652B-065B-3A8C-E2B8FF98BCD4}"/>
              </a:ext>
            </a:extLst>
          </p:cNvPr>
          <p:cNvSpPr>
            <a:spLocks noGrp="1"/>
          </p:cNvSpPr>
          <p:nvPr>
            <p:ph sz="quarter" idx="11" hasCustomPrompt="1"/>
          </p:nvPr>
        </p:nvSpPr>
        <p:spPr>
          <a:xfrm>
            <a:off x="1006474" y="7566301"/>
            <a:ext cx="16107047" cy="623888"/>
          </a:xfrm>
        </p:spPr>
        <p:txBody>
          <a:bodyPr/>
          <a:lstStyle>
            <a:lvl1pPr marL="25400" indent="0">
              <a:buNone/>
              <a:defRPr/>
            </a:lvl1pPr>
          </a:lstStyle>
          <a:p>
            <a:pPr lvl="0"/>
            <a:r>
              <a:rPr lang="en-IN" dirty="0"/>
              <a:t> </a:t>
            </a:r>
          </a:p>
        </p:txBody>
      </p:sp>
      <p:sp>
        <p:nvSpPr>
          <p:cNvPr id="4" name="Content Placeholder 3">
            <a:extLst>
              <a:ext uri="{FF2B5EF4-FFF2-40B4-BE49-F238E27FC236}">
                <a16:creationId xmlns:a16="http://schemas.microsoft.com/office/drawing/2014/main" id="{B8BCB18F-3661-AA3A-1269-6E8A0D419140}"/>
              </a:ext>
            </a:extLst>
          </p:cNvPr>
          <p:cNvSpPr>
            <a:spLocks noGrp="1"/>
          </p:cNvSpPr>
          <p:nvPr>
            <p:ph sz="quarter" idx="12" hasCustomPrompt="1"/>
          </p:nvPr>
        </p:nvSpPr>
        <p:spPr>
          <a:xfrm>
            <a:off x="901700" y="4889500"/>
            <a:ext cx="16232188" cy="1325563"/>
          </a:xfrm>
        </p:spPr>
        <p:txBody>
          <a:bodyPr/>
          <a:lstStyle>
            <a:lvl1pPr marL="25400" indent="0">
              <a:buNone/>
              <a:defRPr/>
            </a:lvl1pPr>
          </a:lstStyle>
          <a:p>
            <a:pPr lvl="0"/>
            <a:r>
              <a:rPr lang="en-IN" dirty="0"/>
              <a:t> </a:t>
            </a:r>
          </a:p>
        </p:txBody>
      </p:sp>
    </p:spTree>
    <p:extLst>
      <p:ext uri="{BB962C8B-B14F-4D97-AF65-F5344CB8AC3E}">
        <p14:creationId xmlns:p14="http://schemas.microsoft.com/office/powerpoint/2010/main" val="2136823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preserve="1" userDrawn="1">
  <p:cSld name="4">
    <p:spTree>
      <p:nvGrpSpPr>
        <p:cNvPr id="1" name="Shape 78"/>
        <p:cNvGrpSpPr/>
        <p:nvPr/>
      </p:nvGrpSpPr>
      <p:grpSpPr>
        <a:xfrm>
          <a:off x="0" y="0"/>
          <a:ext cx="0" cy="0"/>
          <a:chOff x="0" y="0"/>
          <a:chExt cx="0" cy="0"/>
        </a:xfrm>
      </p:grpSpPr>
      <p:sp>
        <p:nvSpPr>
          <p:cNvPr id="9" name="Title 1">
            <a:extLst>
              <a:ext uri="{FF2B5EF4-FFF2-40B4-BE49-F238E27FC236}">
                <a16:creationId xmlns:a16="http://schemas.microsoft.com/office/drawing/2014/main" id="{1D025A22-92A1-9920-C6E1-1A5FC1A9E496}"/>
              </a:ext>
            </a:extLst>
          </p:cNvPr>
          <p:cNvSpPr>
            <a:spLocks noGrp="1"/>
          </p:cNvSpPr>
          <p:nvPr>
            <p:ph type="title"/>
          </p:nvPr>
        </p:nvSpPr>
        <p:spPr>
          <a:xfrm>
            <a:off x="1006871" y="942975"/>
            <a:ext cx="16232400" cy="800219"/>
          </a:xfrm>
          <a:noFill/>
          <a:ln>
            <a:noFill/>
          </a:ln>
        </p:spPr>
        <p:txBody>
          <a:bodyPr spcFirstLastPara="1" wrap="square" lIns="0" tIns="0" rIns="0" bIns="0" anchor="t" anchorCtr="0">
            <a:spAutoFit/>
          </a:bodyPr>
          <a:lstStyle/>
          <a:p>
            <a:pPr algn="l">
              <a:lnSpc>
                <a:spcPct val="140010"/>
              </a:lnSpc>
              <a:buClr>
                <a:srgbClr val="000000"/>
              </a:buClr>
              <a:buFont typeface="Arial"/>
            </a:pPr>
            <a:endParaRPr lang="en-IN" sz="3714" b="1" dirty="0">
              <a:solidFill>
                <a:srgbClr val="54152A"/>
              </a:solidFill>
              <a:latin typeface="Public Sans"/>
              <a:cs typeface="Arial"/>
              <a:sym typeface="Arial"/>
            </a:endParaRPr>
          </a:p>
        </p:txBody>
      </p:sp>
      <p:sp>
        <p:nvSpPr>
          <p:cNvPr id="10" name="Content Placeholder 2">
            <a:extLst>
              <a:ext uri="{FF2B5EF4-FFF2-40B4-BE49-F238E27FC236}">
                <a16:creationId xmlns:a16="http://schemas.microsoft.com/office/drawing/2014/main" id="{CA90FAAF-78E8-545C-B3DF-89940ED5EB66}"/>
              </a:ext>
            </a:extLst>
          </p:cNvPr>
          <p:cNvSpPr>
            <a:spLocks noGrp="1"/>
          </p:cNvSpPr>
          <p:nvPr>
            <p:ph sz="quarter" idx="10"/>
          </p:nvPr>
        </p:nvSpPr>
        <p:spPr>
          <a:xfrm>
            <a:off x="1043638" y="2359090"/>
            <a:ext cx="3318019" cy="2784410"/>
          </a:xfrm>
        </p:spPr>
        <p:txBody>
          <a:bodyPr>
            <a:noAutofit/>
          </a:bodyPr>
          <a:lstStyle>
            <a:lvl1pPr marL="0" indent="0">
              <a:buNone/>
              <a:defRPr/>
            </a:lvl1pPr>
          </a:lstStyle>
          <a:p>
            <a:pPr marL="0" lvl="0">
              <a:spcBef>
                <a:spcPts val="0"/>
              </a:spcBef>
            </a:pPr>
            <a:endParaRPr lang="en-US" dirty="0">
              <a:latin typeface="Playfair Display"/>
              <a:ea typeface="Playfair Display"/>
              <a:cs typeface="Playfair Display"/>
              <a:sym typeface="Playfair Display"/>
            </a:endParaRPr>
          </a:p>
        </p:txBody>
      </p:sp>
      <p:sp>
        <p:nvSpPr>
          <p:cNvPr id="3" name="Content Placeholder 2">
            <a:extLst>
              <a:ext uri="{FF2B5EF4-FFF2-40B4-BE49-F238E27FC236}">
                <a16:creationId xmlns:a16="http://schemas.microsoft.com/office/drawing/2014/main" id="{64A08EF7-E197-07EF-4321-35C8CD7043F1}"/>
              </a:ext>
            </a:extLst>
          </p:cNvPr>
          <p:cNvSpPr>
            <a:spLocks noGrp="1"/>
          </p:cNvSpPr>
          <p:nvPr>
            <p:ph sz="quarter" idx="11" hasCustomPrompt="1"/>
          </p:nvPr>
        </p:nvSpPr>
        <p:spPr>
          <a:xfrm>
            <a:off x="12575830" y="2585140"/>
            <a:ext cx="3317875" cy="2558360"/>
          </a:xfrm>
        </p:spPr>
        <p:txBody>
          <a:bodyPr/>
          <a:lstStyle>
            <a:lvl1pPr marL="25400" indent="0">
              <a:buNone/>
              <a:defRPr/>
            </a:lvl1pPr>
          </a:lstStyle>
          <a:p>
            <a:pPr lvl="0"/>
            <a:r>
              <a:rPr lang="en-IN" dirty="0"/>
              <a:t> </a:t>
            </a:r>
          </a:p>
        </p:txBody>
      </p:sp>
      <p:sp>
        <p:nvSpPr>
          <p:cNvPr id="5" name="Content Placeholder 4">
            <a:extLst>
              <a:ext uri="{FF2B5EF4-FFF2-40B4-BE49-F238E27FC236}">
                <a16:creationId xmlns:a16="http://schemas.microsoft.com/office/drawing/2014/main" id="{E57B2953-3C46-3605-9E41-BB699C33FE02}"/>
              </a:ext>
            </a:extLst>
          </p:cNvPr>
          <p:cNvSpPr>
            <a:spLocks noGrp="1"/>
          </p:cNvSpPr>
          <p:nvPr>
            <p:ph sz="quarter" idx="12" hasCustomPrompt="1"/>
          </p:nvPr>
        </p:nvSpPr>
        <p:spPr>
          <a:xfrm>
            <a:off x="1277865" y="7076661"/>
            <a:ext cx="2849563" cy="2134290"/>
          </a:xfrm>
        </p:spPr>
        <p:txBody>
          <a:bodyPr/>
          <a:lstStyle>
            <a:lvl1pPr marL="25400" indent="0">
              <a:buNone/>
              <a:defRPr/>
            </a:lvl1pPr>
          </a:lstStyle>
          <a:p>
            <a:pPr lvl="0"/>
            <a:r>
              <a:rPr lang="en-IN" dirty="0"/>
              <a:t> </a:t>
            </a:r>
          </a:p>
        </p:txBody>
      </p:sp>
      <p:sp>
        <p:nvSpPr>
          <p:cNvPr id="4" name="Content Placeholder 3">
            <a:extLst>
              <a:ext uri="{FF2B5EF4-FFF2-40B4-BE49-F238E27FC236}">
                <a16:creationId xmlns:a16="http://schemas.microsoft.com/office/drawing/2014/main" id="{06174AD9-9A88-5713-53ED-256FB1E1EBB2}"/>
              </a:ext>
            </a:extLst>
          </p:cNvPr>
          <p:cNvSpPr>
            <a:spLocks noGrp="1"/>
          </p:cNvSpPr>
          <p:nvPr>
            <p:ph sz="quarter" idx="13" hasCustomPrompt="1"/>
          </p:nvPr>
        </p:nvSpPr>
        <p:spPr>
          <a:xfrm>
            <a:off x="12761913" y="6692900"/>
            <a:ext cx="3317875" cy="2557463"/>
          </a:xfrm>
        </p:spPr>
        <p:txBody>
          <a:bodyPr/>
          <a:lstStyle>
            <a:lvl1pPr marL="25400" indent="0">
              <a:buNone/>
              <a:defRPr/>
            </a:lvl1pPr>
          </a:lstStyle>
          <a:p>
            <a:pPr lvl="0"/>
            <a:r>
              <a:rPr lang="en-IN" dirty="0"/>
              <a:t> </a:t>
            </a:r>
          </a:p>
        </p:txBody>
      </p:sp>
    </p:spTree>
    <p:extLst>
      <p:ext uri="{BB962C8B-B14F-4D97-AF65-F5344CB8AC3E}">
        <p14:creationId xmlns:p14="http://schemas.microsoft.com/office/powerpoint/2010/main" val="42900343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Vertical Title and Text" preserve="1" userDrawn="1">
  <p:cSld name="5">
    <p:spTree>
      <p:nvGrpSpPr>
        <p:cNvPr id="1" name="Shape 78"/>
        <p:cNvGrpSpPr/>
        <p:nvPr/>
      </p:nvGrpSpPr>
      <p:grpSpPr>
        <a:xfrm>
          <a:off x="0" y="0"/>
          <a:ext cx="0" cy="0"/>
          <a:chOff x="0" y="0"/>
          <a:chExt cx="0" cy="0"/>
        </a:xfrm>
      </p:grpSpPr>
      <p:sp>
        <p:nvSpPr>
          <p:cNvPr id="9" name="Title 1">
            <a:extLst>
              <a:ext uri="{FF2B5EF4-FFF2-40B4-BE49-F238E27FC236}">
                <a16:creationId xmlns:a16="http://schemas.microsoft.com/office/drawing/2014/main" id="{1D025A22-92A1-9920-C6E1-1A5FC1A9E496}"/>
              </a:ext>
            </a:extLst>
          </p:cNvPr>
          <p:cNvSpPr>
            <a:spLocks noGrp="1"/>
          </p:cNvSpPr>
          <p:nvPr>
            <p:ph type="title"/>
          </p:nvPr>
        </p:nvSpPr>
        <p:spPr>
          <a:xfrm>
            <a:off x="1006871" y="942975"/>
            <a:ext cx="16232400" cy="800219"/>
          </a:xfrm>
          <a:noFill/>
          <a:ln>
            <a:noFill/>
          </a:ln>
        </p:spPr>
        <p:txBody>
          <a:bodyPr spcFirstLastPara="1" wrap="square" lIns="0" tIns="0" rIns="0" bIns="0" anchor="t" anchorCtr="0">
            <a:spAutoFit/>
          </a:bodyPr>
          <a:lstStyle/>
          <a:p>
            <a:pPr algn="l">
              <a:lnSpc>
                <a:spcPct val="140010"/>
              </a:lnSpc>
              <a:buClr>
                <a:srgbClr val="000000"/>
              </a:buClr>
              <a:buFont typeface="Arial"/>
            </a:pPr>
            <a:endParaRPr lang="en-IN" sz="3714" b="1" dirty="0">
              <a:solidFill>
                <a:srgbClr val="54152A"/>
              </a:solidFill>
              <a:latin typeface="Public Sans"/>
              <a:cs typeface="Arial"/>
              <a:sym typeface="Arial"/>
            </a:endParaRPr>
          </a:p>
        </p:txBody>
      </p:sp>
      <p:sp>
        <p:nvSpPr>
          <p:cNvPr id="8" name="Content Placeholder 7">
            <a:extLst>
              <a:ext uri="{FF2B5EF4-FFF2-40B4-BE49-F238E27FC236}">
                <a16:creationId xmlns:a16="http://schemas.microsoft.com/office/drawing/2014/main" id="{CF9F813E-E8C0-128C-150F-359D7CA38368}"/>
              </a:ext>
            </a:extLst>
          </p:cNvPr>
          <p:cNvSpPr>
            <a:spLocks noGrp="1"/>
          </p:cNvSpPr>
          <p:nvPr>
            <p:ph sz="quarter" idx="10" hasCustomPrompt="1"/>
          </p:nvPr>
        </p:nvSpPr>
        <p:spPr>
          <a:xfrm>
            <a:off x="1574800" y="2463800"/>
            <a:ext cx="3975100" cy="1841500"/>
          </a:xfrm>
        </p:spPr>
        <p:txBody>
          <a:bodyPr/>
          <a:lstStyle>
            <a:lvl1pPr marL="25400" indent="0">
              <a:buNone/>
              <a:defRPr/>
            </a:lvl1pPr>
          </a:lstStyle>
          <a:p>
            <a:pPr lvl="0"/>
            <a:r>
              <a:rPr lang="en-IN" dirty="0"/>
              <a:t> </a:t>
            </a:r>
          </a:p>
        </p:txBody>
      </p:sp>
      <p:sp>
        <p:nvSpPr>
          <p:cNvPr id="12" name="Content Placeholder 11">
            <a:extLst>
              <a:ext uri="{FF2B5EF4-FFF2-40B4-BE49-F238E27FC236}">
                <a16:creationId xmlns:a16="http://schemas.microsoft.com/office/drawing/2014/main" id="{B6147431-4D47-8499-1CDE-D757117208A1}"/>
              </a:ext>
            </a:extLst>
          </p:cNvPr>
          <p:cNvSpPr>
            <a:spLocks noGrp="1"/>
          </p:cNvSpPr>
          <p:nvPr>
            <p:ph sz="quarter" idx="11" hasCustomPrompt="1"/>
          </p:nvPr>
        </p:nvSpPr>
        <p:spPr>
          <a:xfrm>
            <a:off x="12192000" y="2463800"/>
            <a:ext cx="3530600" cy="1841500"/>
          </a:xfrm>
        </p:spPr>
        <p:txBody>
          <a:bodyPr/>
          <a:lstStyle>
            <a:lvl1pPr marL="25400" indent="0">
              <a:buNone/>
              <a:defRPr/>
            </a:lvl1pPr>
          </a:lstStyle>
          <a:p>
            <a:pPr lvl="0"/>
            <a:r>
              <a:rPr lang="en-IN" dirty="0"/>
              <a:t> </a:t>
            </a:r>
          </a:p>
        </p:txBody>
      </p:sp>
      <p:sp>
        <p:nvSpPr>
          <p:cNvPr id="14" name="Content Placeholder 13">
            <a:extLst>
              <a:ext uri="{FF2B5EF4-FFF2-40B4-BE49-F238E27FC236}">
                <a16:creationId xmlns:a16="http://schemas.microsoft.com/office/drawing/2014/main" id="{4E58133F-B6EC-05F0-9BE4-74A8EC0A9A47}"/>
              </a:ext>
            </a:extLst>
          </p:cNvPr>
          <p:cNvSpPr>
            <a:spLocks noGrp="1"/>
          </p:cNvSpPr>
          <p:nvPr>
            <p:ph sz="quarter" idx="12" hasCustomPrompt="1"/>
          </p:nvPr>
        </p:nvSpPr>
        <p:spPr>
          <a:xfrm>
            <a:off x="1574800" y="5689600"/>
            <a:ext cx="3975100" cy="2133600"/>
          </a:xfrm>
        </p:spPr>
        <p:txBody>
          <a:bodyPr/>
          <a:lstStyle>
            <a:lvl1pPr marL="25400" indent="0">
              <a:buNone/>
              <a:defRPr/>
            </a:lvl1pPr>
          </a:lstStyle>
          <a:p>
            <a:pPr lvl="0"/>
            <a:r>
              <a:rPr lang="en-IN" dirty="0"/>
              <a:t> </a:t>
            </a:r>
          </a:p>
        </p:txBody>
      </p:sp>
      <p:sp>
        <p:nvSpPr>
          <p:cNvPr id="16" name="Content Placeholder 15">
            <a:extLst>
              <a:ext uri="{FF2B5EF4-FFF2-40B4-BE49-F238E27FC236}">
                <a16:creationId xmlns:a16="http://schemas.microsoft.com/office/drawing/2014/main" id="{1952242C-CCD8-17C5-AB07-D9FD4C67E716}"/>
              </a:ext>
            </a:extLst>
          </p:cNvPr>
          <p:cNvSpPr>
            <a:spLocks noGrp="1"/>
          </p:cNvSpPr>
          <p:nvPr>
            <p:ph sz="quarter" idx="13" hasCustomPrompt="1"/>
          </p:nvPr>
        </p:nvSpPr>
        <p:spPr>
          <a:xfrm>
            <a:off x="12192000" y="5689600"/>
            <a:ext cx="4140200" cy="1955800"/>
          </a:xfrm>
        </p:spPr>
        <p:txBody>
          <a:bodyPr/>
          <a:lstStyle>
            <a:lvl1pPr marL="25400" indent="0">
              <a:buNone/>
              <a:defRPr/>
            </a:lvl1pPr>
          </a:lstStyle>
          <a:p>
            <a:pPr lvl="0"/>
            <a:r>
              <a:rPr lang="en-IN" dirty="0"/>
              <a:t> </a:t>
            </a:r>
          </a:p>
        </p:txBody>
      </p:sp>
      <p:sp>
        <p:nvSpPr>
          <p:cNvPr id="18" name="Content Placeholder 17">
            <a:extLst>
              <a:ext uri="{FF2B5EF4-FFF2-40B4-BE49-F238E27FC236}">
                <a16:creationId xmlns:a16="http://schemas.microsoft.com/office/drawing/2014/main" id="{306D3F21-7437-D844-76F3-E2459C5DB7F5}"/>
              </a:ext>
            </a:extLst>
          </p:cNvPr>
          <p:cNvSpPr>
            <a:spLocks noGrp="1"/>
          </p:cNvSpPr>
          <p:nvPr>
            <p:ph sz="quarter" idx="14" hasCustomPrompt="1"/>
          </p:nvPr>
        </p:nvSpPr>
        <p:spPr>
          <a:xfrm>
            <a:off x="1917700" y="8636000"/>
            <a:ext cx="11722100" cy="1333500"/>
          </a:xfrm>
        </p:spPr>
        <p:txBody>
          <a:bodyPr/>
          <a:lstStyle>
            <a:lvl1pPr marL="25400" indent="0">
              <a:buNone/>
              <a:defRPr/>
            </a:lvl1pPr>
          </a:lstStyle>
          <a:p>
            <a:pPr lvl="0"/>
            <a:r>
              <a:rPr lang="en-IN" dirty="0"/>
              <a:t> </a:t>
            </a:r>
          </a:p>
        </p:txBody>
      </p:sp>
      <p:sp>
        <p:nvSpPr>
          <p:cNvPr id="20" name="Content Placeholder 19">
            <a:extLst>
              <a:ext uri="{FF2B5EF4-FFF2-40B4-BE49-F238E27FC236}">
                <a16:creationId xmlns:a16="http://schemas.microsoft.com/office/drawing/2014/main" id="{EC28E442-3080-88DF-36BC-78710D199B6E}"/>
              </a:ext>
            </a:extLst>
          </p:cNvPr>
          <p:cNvSpPr>
            <a:spLocks noGrp="1"/>
          </p:cNvSpPr>
          <p:nvPr>
            <p:ph sz="quarter" idx="15" hasCustomPrompt="1"/>
          </p:nvPr>
        </p:nvSpPr>
        <p:spPr>
          <a:xfrm>
            <a:off x="14498638" y="8636000"/>
            <a:ext cx="3259137" cy="1333500"/>
          </a:xfrm>
        </p:spPr>
        <p:txBody>
          <a:bodyPr/>
          <a:lstStyle>
            <a:lvl1pPr marL="25400" indent="0">
              <a:buNone/>
              <a:defRPr/>
            </a:lvl1pPr>
          </a:lstStyle>
          <a:p>
            <a:pPr lvl="0"/>
            <a:r>
              <a:rPr lang="en-IN" dirty="0"/>
              <a:t> </a:t>
            </a:r>
          </a:p>
        </p:txBody>
      </p:sp>
    </p:spTree>
    <p:extLst>
      <p:ext uri="{BB962C8B-B14F-4D97-AF65-F5344CB8AC3E}">
        <p14:creationId xmlns:p14="http://schemas.microsoft.com/office/powerpoint/2010/main" val="19596355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Vertical Title and Text" preserve="1" userDrawn="1">
  <p:cSld name="title-c1">
    <p:spTree>
      <p:nvGrpSpPr>
        <p:cNvPr id="1" name="Shape 78"/>
        <p:cNvGrpSpPr/>
        <p:nvPr/>
      </p:nvGrpSpPr>
      <p:grpSpPr>
        <a:xfrm>
          <a:off x="0" y="0"/>
          <a:ext cx="0" cy="0"/>
          <a:chOff x="0" y="0"/>
          <a:chExt cx="0" cy="0"/>
        </a:xfrm>
      </p:grpSpPr>
      <p:sp>
        <p:nvSpPr>
          <p:cNvPr id="6" name="Google Shape;153;g35e98bc8440_0_18">
            <a:extLst>
              <a:ext uri="{FF2B5EF4-FFF2-40B4-BE49-F238E27FC236}">
                <a16:creationId xmlns:a16="http://schemas.microsoft.com/office/drawing/2014/main" id="{58261719-72D6-D58F-DE37-2830F70A22DE}"/>
              </a:ext>
            </a:extLst>
          </p:cNvPr>
          <p:cNvSpPr/>
          <p:nvPr userDrawn="1"/>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2">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 name="Title 1">
            <a:extLst>
              <a:ext uri="{FF2B5EF4-FFF2-40B4-BE49-F238E27FC236}">
                <a16:creationId xmlns:a16="http://schemas.microsoft.com/office/drawing/2014/main" id="{17119B0D-7364-CD45-E2FD-1B75F2BB0644}"/>
              </a:ext>
            </a:extLst>
          </p:cNvPr>
          <p:cNvSpPr>
            <a:spLocks noGrp="1"/>
          </p:cNvSpPr>
          <p:nvPr>
            <p:ph type="title"/>
          </p:nvPr>
        </p:nvSpPr>
        <p:spPr>
          <a:xfrm>
            <a:off x="1021657" y="666857"/>
            <a:ext cx="16232400" cy="1034129"/>
          </a:xfrm>
          <a:noFill/>
          <a:ln>
            <a:noFill/>
          </a:ln>
        </p:spPr>
        <p:txBody>
          <a:bodyPr spcFirstLastPara="1" wrap="square" lIns="0" tIns="0" rIns="0" bIns="0" anchor="t" anchorCtr="0">
            <a:spAutoFit/>
          </a:bodyPr>
          <a:lstStyle/>
          <a:p>
            <a:pPr algn="l">
              <a:lnSpc>
                <a:spcPct val="140010"/>
              </a:lnSpc>
              <a:buSzPts val="3714"/>
              <a:buFont typeface="Arial"/>
            </a:pPr>
            <a:endParaRPr lang="en-IN" sz="4800" b="1" dirty="0">
              <a:solidFill>
                <a:srgbClr val="54152A"/>
              </a:solidFill>
              <a:latin typeface="Public Sans"/>
              <a:sym typeface="Arial"/>
            </a:endParaRPr>
          </a:p>
        </p:txBody>
      </p:sp>
      <p:sp>
        <p:nvSpPr>
          <p:cNvPr id="8" name="Content Placeholder 2">
            <a:extLst>
              <a:ext uri="{FF2B5EF4-FFF2-40B4-BE49-F238E27FC236}">
                <a16:creationId xmlns:a16="http://schemas.microsoft.com/office/drawing/2014/main" id="{626A47AA-0C79-18B3-68D1-4D00742E580A}"/>
              </a:ext>
            </a:extLst>
          </p:cNvPr>
          <p:cNvSpPr>
            <a:spLocks noGrp="1"/>
          </p:cNvSpPr>
          <p:nvPr>
            <p:ph sz="quarter" idx="10" hasCustomPrompt="1"/>
          </p:nvPr>
        </p:nvSpPr>
        <p:spPr>
          <a:xfrm>
            <a:off x="1003707" y="2152970"/>
            <a:ext cx="16250349" cy="6373161"/>
          </a:xfrm>
        </p:spPr>
        <p:txBody>
          <a:bodyPr/>
          <a:lstStyle>
            <a:lvl1pPr marL="25400" indent="0">
              <a:buNone/>
              <a:defRPr/>
            </a:lvl1pPr>
          </a:lstStyle>
          <a:p>
            <a:r>
              <a:rPr lang="en-IN" dirty="0"/>
              <a:t> </a:t>
            </a:r>
          </a:p>
        </p:txBody>
      </p:sp>
    </p:spTree>
    <p:extLst>
      <p:ext uri="{BB962C8B-B14F-4D97-AF65-F5344CB8AC3E}">
        <p14:creationId xmlns:p14="http://schemas.microsoft.com/office/powerpoint/2010/main" val="14736962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tical Title and Text" preserve="1" userDrawn="1">
  <p:cSld name="title 2">
    <p:spTree>
      <p:nvGrpSpPr>
        <p:cNvPr id="1" name="Shape 78"/>
        <p:cNvGrpSpPr/>
        <p:nvPr/>
      </p:nvGrpSpPr>
      <p:grpSpPr>
        <a:xfrm>
          <a:off x="0" y="0"/>
          <a:ext cx="0" cy="0"/>
          <a:chOff x="0" y="0"/>
          <a:chExt cx="0" cy="0"/>
        </a:xfrm>
      </p:grpSpPr>
      <p:sp>
        <p:nvSpPr>
          <p:cNvPr id="6" name="Google Shape;153;g35e98bc8440_0_18">
            <a:extLst>
              <a:ext uri="{FF2B5EF4-FFF2-40B4-BE49-F238E27FC236}">
                <a16:creationId xmlns:a16="http://schemas.microsoft.com/office/drawing/2014/main" id="{58261719-72D6-D58F-DE37-2830F70A22DE}"/>
              </a:ext>
            </a:extLst>
          </p:cNvPr>
          <p:cNvSpPr/>
          <p:nvPr userDrawn="1"/>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2">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 name="Title 1">
            <a:extLst>
              <a:ext uri="{FF2B5EF4-FFF2-40B4-BE49-F238E27FC236}">
                <a16:creationId xmlns:a16="http://schemas.microsoft.com/office/drawing/2014/main" id="{17119B0D-7364-CD45-E2FD-1B75F2BB0644}"/>
              </a:ext>
            </a:extLst>
          </p:cNvPr>
          <p:cNvSpPr>
            <a:spLocks noGrp="1"/>
          </p:cNvSpPr>
          <p:nvPr>
            <p:ph type="title"/>
          </p:nvPr>
        </p:nvSpPr>
        <p:spPr>
          <a:xfrm>
            <a:off x="1021657" y="666857"/>
            <a:ext cx="16232400" cy="1034129"/>
          </a:xfrm>
          <a:noFill/>
          <a:ln>
            <a:noFill/>
          </a:ln>
        </p:spPr>
        <p:txBody>
          <a:bodyPr spcFirstLastPara="1" wrap="square" lIns="0" tIns="0" rIns="0" bIns="0" anchor="t" anchorCtr="0">
            <a:spAutoFit/>
          </a:bodyPr>
          <a:lstStyle/>
          <a:p>
            <a:pPr algn="l">
              <a:lnSpc>
                <a:spcPct val="140010"/>
              </a:lnSpc>
              <a:buSzPts val="3714"/>
              <a:buFont typeface="Arial"/>
            </a:pPr>
            <a:endParaRPr lang="en-IN" sz="4800" b="1" dirty="0">
              <a:solidFill>
                <a:srgbClr val="54152A"/>
              </a:solidFill>
              <a:latin typeface="Public Sans"/>
              <a:sym typeface="Arial"/>
            </a:endParaRPr>
          </a:p>
        </p:txBody>
      </p:sp>
      <p:sp>
        <p:nvSpPr>
          <p:cNvPr id="8" name="Content Placeholder 2">
            <a:extLst>
              <a:ext uri="{FF2B5EF4-FFF2-40B4-BE49-F238E27FC236}">
                <a16:creationId xmlns:a16="http://schemas.microsoft.com/office/drawing/2014/main" id="{626A47AA-0C79-18B3-68D1-4D00742E580A}"/>
              </a:ext>
            </a:extLst>
          </p:cNvPr>
          <p:cNvSpPr>
            <a:spLocks noGrp="1"/>
          </p:cNvSpPr>
          <p:nvPr>
            <p:ph sz="quarter" idx="10" hasCustomPrompt="1"/>
          </p:nvPr>
        </p:nvSpPr>
        <p:spPr>
          <a:xfrm>
            <a:off x="1003707" y="2152970"/>
            <a:ext cx="16250349" cy="6373161"/>
          </a:xfrm>
        </p:spPr>
        <p:txBody>
          <a:bodyPr/>
          <a:lstStyle>
            <a:lvl1pPr marL="25400" indent="0">
              <a:buNone/>
              <a:defRPr/>
            </a:lvl1pPr>
          </a:lstStyle>
          <a:p>
            <a:r>
              <a:rPr lang="en-IN" dirty="0"/>
              <a:t> </a:t>
            </a:r>
          </a:p>
        </p:txBody>
      </p:sp>
      <p:sp>
        <p:nvSpPr>
          <p:cNvPr id="3" name="Content Placeholder 2">
            <a:extLst>
              <a:ext uri="{FF2B5EF4-FFF2-40B4-BE49-F238E27FC236}">
                <a16:creationId xmlns:a16="http://schemas.microsoft.com/office/drawing/2014/main" id="{E239CCAC-C1A8-5A18-53BF-6E27105BF157}"/>
              </a:ext>
            </a:extLst>
          </p:cNvPr>
          <p:cNvSpPr>
            <a:spLocks noGrp="1"/>
          </p:cNvSpPr>
          <p:nvPr>
            <p:ph sz="quarter" idx="11" hasCustomPrompt="1"/>
          </p:nvPr>
        </p:nvSpPr>
        <p:spPr>
          <a:xfrm>
            <a:off x="1676400" y="8978900"/>
            <a:ext cx="6654800" cy="758825"/>
          </a:xfrm>
        </p:spPr>
        <p:txBody>
          <a:bodyPr/>
          <a:lstStyle>
            <a:lvl1pPr marL="25400" indent="0">
              <a:buNone/>
              <a:defRPr/>
            </a:lvl1pPr>
          </a:lstStyle>
          <a:p>
            <a:pPr lvl="0"/>
            <a:r>
              <a:rPr lang="en-IN" dirty="0"/>
              <a:t> </a:t>
            </a:r>
          </a:p>
        </p:txBody>
      </p:sp>
    </p:spTree>
    <p:extLst>
      <p:ext uri="{BB962C8B-B14F-4D97-AF65-F5344CB8AC3E}">
        <p14:creationId xmlns:p14="http://schemas.microsoft.com/office/powerpoint/2010/main" val="2277057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8" name="Google Shape;28;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16"/>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16"/>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34" name="Google Shape;34;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18"/>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7" name="Google Shape;47;p18"/>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8" name="Google Shape;48;p18"/>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9" name="Google Shape;49;p18"/>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50" name="Google Shape;50;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20"/>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20"/>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61" name="Google Shape;61;p20"/>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2" name="Google Shape;62;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21"/>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1"/>
          <p:cNvSpPr>
            <a:spLocks noGrp="1"/>
          </p:cNvSpPr>
          <p:nvPr>
            <p:ph type="pic" idx="2"/>
          </p:nvPr>
        </p:nvSpPr>
        <p:spPr>
          <a:xfrm>
            <a:off x="1792288" y="612775"/>
            <a:ext cx="5486400" cy="4114800"/>
          </a:xfrm>
          <a:prstGeom prst="rect">
            <a:avLst/>
          </a:prstGeom>
          <a:noFill/>
          <a:ln>
            <a:noFill/>
          </a:ln>
        </p:spPr>
      </p:sp>
      <p:sp>
        <p:nvSpPr>
          <p:cNvPr id="68" name="Google Shape;68;p21"/>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9" name="Google Shape;69;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2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22"/>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5" name="Google Shape;75;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23"/>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3"/>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1" name="Google Shape;81;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3" r:id="rId12"/>
    <p:sldLayoutId id="2147483662" r:id="rId13"/>
    <p:sldLayoutId id="2147483665" r:id="rId14"/>
    <p:sldLayoutId id="2147483664" r:id="rId15"/>
    <p:sldLayoutId id="2147483666"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8" Type="http://schemas.openxmlformats.org/officeDocument/2006/relationships/hyperlink" Target="https://thenounproject.com/icon/social-7479108/" TargetMode="External"/><Relationship Id="rId3" Type="http://schemas.openxmlformats.org/officeDocument/2006/relationships/image" Target="../media/image6.png"/><Relationship Id="rId7" Type="http://schemas.openxmlformats.org/officeDocument/2006/relationships/hyperlink" Target="https://thenounproject.com/icon/computer-7554842/" TargetMode="External"/><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hyperlink" Target="https://thenounproject.com/icon/climate-change-6816602/" TargetMode="External"/><Relationship Id="rId5" Type="http://schemas.openxmlformats.org/officeDocument/2006/relationships/hyperlink" Target="https://thenounproject.com/icon/money-7572620/" TargetMode="External"/><Relationship Id="rId10" Type="http://schemas.openxmlformats.org/officeDocument/2006/relationships/image" Target="../media/image1.png"/><Relationship Id="rId4" Type="http://schemas.openxmlformats.org/officeDocument/2006/relationships/hyperlink" Target="https://www.peterfisk.com/2019/12/mega-trends-with-mega-impacts-embracing-the-forces-of-change-to-seize-the-best-future-opportunities/" TargetMode="External"/><Relationship Id="rId9" Type="http://schemas.openxmlformats.org/officeDocument/2006/relationships/hyperlink" Target="https://thenounproject.com/icon/city-1744061/"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hyperlink" Target="https://doi.org/10.21061/strategicmanagementandcaseanalysi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5.xml"/><Relationship Id="rId5" Type="http://schemas.openxmlformats.org/officeDocument/2006/relationships/image" Target="../media/image1.png"/><Relationship Id="rId4" Type="http://schemas.openxmlformats.org/officeDocument/2006/relationships/hyperlink" Target="https://online.hbs.edu/blog/post/corporate-social-responsibility-csr-training"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16.xml"/><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14.xml"/><Relationship Id="rId5" Type="http://schemas.openxmlformats.org/officeDocument/2006/relationships/image" Target="../media/image1.png"/><Relationship Id="rId4" Type="http://schemas.openxmlformats.org/officeDocument/2006/relationships/hyperlink" Target="https://flic.kr/p/8MgXv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16.xml"/><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15.xml"/><Relationship Id="rId6" Type="http://schemas.openxmlformats.org/officeDocument/2006/relationships/hyperlink" Target="https://thenounproject.com/icon/scroll-7279286/" TargetMode="External"/><Relationship Id="rId5" Type="http://schemas.openxmlformats.org/officeDocument/2006/relationships/hyperlink" Target="https://thenounproject.com/icon/people-6641820/" TargetMode="External"/><Relationship Id="rId4" Type="http://schemas.openxmlformats.org/officeDocument/2006/relationships/hyperlink" Target="https://thenounproject.com/icon/leaf-7559318/"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15.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15.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16.xml"/><Relationship Id="rId6" Type="http://schemas.openxmlformats.org/officeDocument/2006/relationships/image" Target="../media/image1.png"/><Relationship Id="rId5" Type="http://schemas.openxmlformats.org/officeDocument/2006/relationships/hyperlink" Target="https://flic.kr/p/8ygy9M" TargetMode="External"/><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87">
          <a:extLst>
            <a:ext uri="{FF2B5EF4-FFF2-40B4-BE49-F238E27FC236}">
              <a16:creationId xmlns:a16="http://schemas.microsoft.com/office/drawing/2014/main" id="{C5682C19-58D6-93D6-CBBB-82B71510C44F}"/>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7C808F77-D675-DC62-E83F-C8FDFDA50319}"/>
              </a:ext>
            </a:extLst>
          </p:cNvPr>
          <p:cNvSpPr>
            <a:spLocks noGrp="1"/>
          </p:cNvSpPr>
          <p:nvPr>
            <p:ph type="title"/>
          </p:nvPr>
        </p:nvSpPr>
        <p:spPr>
          <a:xfrm>
            <a:off x="856418" y="2334056"/>
            <a:ext cx="16232400" cy="2346733"/>
          </a:xfrm>
          <a:noFill/>
          <a:ln>
            <a:noFill/>
          </a:ln>
        </p:spPr>
        <p:txBody>
          <a:bodyPr spcFirstLastPara="1" wrap="square" lIns="0" tIns="0" rIns="0" bIns="0" anchor="t" anchorCtr="0">
            <a:spAutoFit/>
          </a:bodyPr>
          <a:lstStyle/>
          <a:p>
            <a:pPr lvl="0" algn="l">
              <a:lnSpc>
                <a:spcPct val="91001"/>
              </a:lnSpc>
              <a:buClr>
                <a:srgbClr val="000000"/>
              </a:buClr>
              <a:buSzPts val="16758"/>
            </a:pPr>
            <a:r>
              <a:rPr lang="en-US" sz="16758" dirty="0">
                <a:solidFill>
                  <a:srgbClr val="54152A"/>
                </a:solidFill>
                <a:latin typeface="Playfair Display"/>
                <a:ea typeface="Playfair Display"/>
                <a:cs typeface="Playfair Display"/>
                <a:sym typeface="Playfair Display"/>
              </a:rPr>
              <a:t>Chapter 10</a:t>
            </a:r>
            <a:endParaRPr lang="en-US" sz="1400" dirty="0">
              <a:solidFill>
                <a:srgbClr val="000000"/>
              </a:solidFill>
              <a:latin typeface="Arial"/>
              <a:ea typeface="Arial"/>
              <a:cs typeface="Arial"/>
              <a:sym typeface="Arial"/>
            </a:endParaRPr>
          </a:p>
        </p:txBody>
      </p:sp>
      <p:cxnSp>
        <p:nvCxnSpPr>
          <p:cNvPr id="88" name="Google Shape;88;p1">
            <a:extLst>
              <a:ext uri="{FF2B5EF4-FFF2-40B4-BE49-F238E27FC236}">
                <a16:creationId xmlns:a16="http://schemas.microsoft.com/office/drawing/2014/main" id="{319B63E2-85F2-ADA9-7512-1CCCE2BC30FA}"/>
              </a:ext>
              <a:ext uri="{C183D7F6-B498-43B3-948B-1728B52AA6E4}">
                <adec:decorative xmlns:adec="http://schemas.microsoft.com/office/drawing/2017/decorative" val="1"/>
              </a:ext>
            </a:extLst>
          </p:cNvPr>
          <p:cNvCxnSpPr/>
          <p:nvPr/>
        </p:nvCxnSpPr>
        <p:spPr>
          <a:xfrm rot="10800000" flipH="1">
            <a:off x="1028706" y="4514765"/>
            <a:ext cx="16230594" cy="38509"/>
          </a:xfrm>
          <a:prstGeom prst="straightConnector1">
            <a:avLst/>
          </a:prstGeom>
          <a:noFill/>
          <a:ln w="9525" cap="flat" cmpd="sng">
            <a:solidFill>
              <a:srgbClr val="2B2C30"/>
            </a:solidFill>
            <a:prstDash val="solid"/>
            <a:round/>
            <a:headEnd type="none" w="sm" len="sm"/>
            <a:tailEnd type="none" w="sm" len="sm"/>
          </a:ln>
        </p:spPr>
      </p:cxnSp>
      <p:sp>
        <p:nvSpPr>
          <p:cNvPr id="8" name="Content Placeholder 7">
            <a:extLst>
              <a:ext uri="{FF2B5EF4-FFF2-40B4-BE49-F238E27FC236}">
                <a16:creationId xmlns:a16="http://schemas.microsoft.com/office/drawing/2014/main" id="{03E08271-CC78-53D0-3BF5-39C645A6F0AA}"/>
              </a:ext>
            </a:extLst>
          </p:cNvPr>
          <p:cNvSpPr>
            <a:spLocks noGrp="1"/>
          </p:cNvSpPr>
          <p:nvPr>
            <p:ph sz="quarter" idx="10"/>
          </p:nvPr>
        </p:nvSpPr>
        <p:spPr>
          <a:xfrm>
            <a:off x="1002518" y="4734248"/>
            <a:ext cx="16257105" cy="797141"/>
          </a:xfrm>
          <a:noFill/>
          <a:ln>
            <a:noFill/>
          </a:ln>
        </p:spPr>
        <p:txBody>
          <a:bodyPr spcFirstLastPara="1" wrap="square" lIns="0" tIns="0" rIns="0" bIns="0" anchor="t" anchorCtr="0">
            <a:spAutoFit/>
          </a:bodyPr>
          <a:lstStyle/>
          <a:p>
            <a:pPr lvl="0">
              <a:lnSpc>
                <a:spcPct val="140010"/>
              </a:lnSpc>
              <a:spcBef>
                <a:spcPts val="0"/>
              </a:spcBef>
              <a:buClr>
                <a:srgbClr val="000000"/>
              </a:buClr>
              <a:buSzPts val="3714"/>
            </a:pPr>
            <a:r>
              <a:rPr lang="en-US" sz="3700" b="1" dirty="0">
                <a:solidFill>
                  <a:srgbClr val="2B2C30"/>
                </a:solidFill>
                <a:latin typeface="Public Sans"/>
                <a:ea typeface="Public Sans"/>
                <a:cs typeface="Public Sans"/>
                <a:sym typeface="Public Sans"/>
              </a:rPr>
              <a:t>Formulate Sustainability and Ethics Strategy</a:t>
            </a:r>
            <a:endParaRPr lang="en-US" sz="3700" b="1" dirty="0">
              <a:solidFill>
                <a:srgbClr val="000000"/>
              </a:solidFill>
              <a:latin typeface="Public Sans"/>
              <a:ea typeface="Public Sans"/>
              <a:cs typeface="Public Sans"/>
              <a:sym typeface="Public Sans"/>
            </a:endParaRPr>
          </a:p>
        </p:txBody>
      </p:sp>
      <p:sp>
        <p:nvSpPr>
          <p:cNvPr id="9" name="Content Placeholder 8">
            <a:extLst>
              <a:ext uri="{FF2B5EF4-FFF2-40B4-BE49-F238E27FC236}">
                <a16:creationId xmlns:a16="http://schemas.microsoft.com/office/drawing/2014/main" id="{AED6F0F0-0BFB-6900-8A03-D4A3053DB2BD}"/>
              </a:ext>
            </a:extLst>
          </p:cNvPr>
          <p:cNvSpPr>
            <a:spLocks noGrp="1"/>
          </p:cNvSpPr>
          <p:nvPr>
            <p:ph sz="quarter" idx="11"/>
          </p:nvPr>
        </p:nvSpPr>
        <p:spPr>
          <a:xfrm>
            <a:off x="1004898" y="8478984"/>
            <a:ext cx="7381875" cy="1061829"/>
          </a:xfrm>
          <a:noFill/>
          <a:ln>
            <a:noFill/>
          </a:ln>
        </p:spPr>
        <p:txBody>
          <a:bodyPr spcFirstLastPara="1" wrap="square" lIns="0" tIns="0" rIns="0" bIns="0" anchor="t" anchorCtr="0">
            <a:spAutoFit/>
          </a:bodyPr>
          <a:lstStyle/>
          <a:p>
            <a:pPr marL="0" lvl="0">
              <a:lnSpc>
                <a:spcPct val="150000"/>
              </a:lnSpc>
              <a:spcBef>
                <a:spcPts val="0"/>
              </a:spcBef>
              <a:buClr>
                <a:srgbClr val="000000"/>
              </a:buClr>
              <a:buSzPts val="2300"/>
            </a:pPr>
            <a:r>
              <a:rPr lang="en-US" sz="2300" b="1" dirty="0">
                <a:solidFill>
                  <a:srgbClr val="2B2C30"/>
                </a:solidFill>
                <a:latin typeface="Public Sans"/>
                <a:ea typeface="Public Sans"/>
                <a:cs typeface="Public Sans"/>
                <a:sym typeface="Public Sans"/>
              </a:rPr>
              <a:t>Strategic Management </a:t>
            </a:r>
            <a:endParaRPr lang="en-US" sz="1400" dirty="0">
              <a:solidFill>
                <a:srgbClr val="000000"/>
              </a:solidFill>
              <a:latin typeface="Public Sans"/>
              <a:ea typeface="Arial"/>
              <a:cs typeface="Arial"/>
            </a:endParaRPr>
          </a:p>
          <a:p>
            <a:pPr marL="0" lvl="0">
              <a:lnSpc>
                <a:spcPct val="150000"/>
              </a:lnSpc>
              <a:spcBef>
                <a:spcPts val="0"/>
              </a:spcBef>
              <a:buClr>
                <a:srgbClr val="000000"/>
              </a:buClr>
              <a:buSzPts val="2300"/>
            </a:pPr>
            <a:r>
              <a:rPr lang="en-US" sz="2300" b="1" dirty="0">
                <a:solidFill>
                  <a:srgbClr val="2B2C30"/>
                </a:solidFill>
                <a:latin typeface="Public Sans"/>
                <a:ea typeface="Public Sans"/>
                <a:cs typeface="Public Sans"/>
                <a:sym typeface="Public Sans"/>
              </a:rPr>
              <a:t>MGT 4394</a:t>
            </a:r>
            <a:endParaRPr lang="en-US" sz="1400" dirty="0">
              <a:solidFill>
                <a:srgbClr val="000000"/>
              </a:solidFill>
              <a:latin typeface="Arial"/>
              <a:ea typeface="Arial"/>
              <a:cs typeface="Arial"/>
              <a:sym typeface="Arial"/>
            </a:endParaRPr>
          </a:p>
        </p:txBody>
      </p:sp>
      <p:pic>
        <p:nvPicPr>
          <p:cNvPr id="3" name="Picture 2" descr="This icon represents a Creative Commons BY–NC–SA license, meaning the work can be shared and adapted with attribution, not for commercial use, and any derivatives must be shared under the same license.">
            <a:extLst>
              <a:ext uri="{FF2B5EF4-FFF2-40B4-BE49-F238E27FC236}">
                <a16:creationId xmlns:a16="http://schemas.microsoft.com/office/drawing/2014/main" id="{320293F2-D05B-3AB2-6CA8-18A3DE0F1090}"/>
              </a:ext>
            </a:extLst>
          </p:cNvPr>
          <p:cNvPicPr>
            <a:picLocks noChangeAspect="1"/>
          </p:cNvPicPr>
          <p:nvPr/>
        </p:nvPicPr>
        <p:blipFill>
          <a:blip r:embed="rId3"/>
          <a:stretch>
            <a:fillRect/>
          </a:stretch>
        </p:blipFill>
        <p:spPr>
          <a:xfrm>
            <a:off x="11455242" y="8879216"/>
            <a:ext cx="2400300" cy="838200"/>
          </a:xfrm>
          <a:prstGeom prst="rect">
            <a:avLst/>
          </a:prstGeom>
        </p:spPr>
      </p:pic>
      <p:sp>
        <p:nvSpPr>
          <p:cNvPr id="89" name="Google Shape;89;p1" descr="Logo of PAMPLIN COLLEGE OF BUSINESS VIRGINIA TECH.">
            <a:extLst>
              <a:ext uri="{FF2B5EF4-FFF2-40B4-BE49-F238E27FC236}">
                <a16:creationId xmlns:a16="http://schemas.microsoft.com/office/drawing/2014/main" id="{CBB2751C-A6FF-3606-7354-D2CEC4328BE2}"/>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942464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2">
          <a:extLst>
            <a:ext uri="{FF2B5EF4-FFF2-40B4-BE49-F238E27FC236}">
              <a16:creationId xmlns:a16="http://schemas.microsoft.com/office/drawing/2014/main" id="{8F5FD666-99B5-5DA4-A15D-55FC4F786E97}"/>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CB5DDE6E-8AD6-CA6D-C4B1-3DB6F0247E68}"/>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3600" b="1" dirty="0" err="1">
                <a:solidFill>
                  <a:srgbClr val="54152A"/>
                </a:solidFill>
                <a:latin typeface="Public Sans"/>
                <a:cs typeface="Arial"/>
                <a:sym typeface="Public Sans"/>
              </a:rPr>
              <a:t>VUCA</a:t>
            </a:r>
            <a:endParaRPr lang="en-IN" sz="3600" b="1" dirty="0">
              <a:solidFill>
                <a:srgbClr val="54152A"/>
              </a:solidFill>
              <a:latin typeface="Public Sans"/>
              <a:cs typeface="Arial"/>
              <a:sym typeface="Arial"/>
            </a:endParaRPr>
          </a:p>
        </p:txBody>
      </p:sp>
      <p:cxnSp>
        <p:nvCxnSpPr>
          <p:cNvPr id="114" name="Google Shape;114;g36190e7b22a_0_16">
            <a:extLst>
              <a:ext uri="{FF2B5EF4-FFF2-40B4-BE49-F238E27FC236}">
                <a16:creationId xmlns:a16="http://schemas.microsoft.com/office/drawing/2014/main" id="{B3D2D827-F368-E697-6E17-E4637F66F523}"/>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6" name="Content Placeholder 5">
            <a:extLst>
              <a:ext uri="{FF2B5EF4-FFF2-40B4-BE49-F238E27FC236}">
                <a16:creationId xmlns:a16="http://schemas.microsoft.com/office/drawing/2014/main" id="{6D802161-A2D7-CBAE-5130-FF892A078906}"/>
              </a:ext>
            </a:extLst>
          </p:cNvPr>
          <p:cNvSpPr>
            <a:spLocks noGrp="1"/>
          </p:cNvSpPr>
          <p:nvPr>
            <p:ph sz="quarter" idx="10"/>
          </p:nvPr>
        </p:nvSpPr>
        <p:spPr>
          <a:xfrm>
            <a:off x="1002189" y="2072554"/>
            <a:ext cx="16230599" cy="7571303"/>
          </a:xfrm>
          <a:noFill/>
        </p:spPr>
        <p:txBody>
          <a:bodyPr wrap="square" lIns="91440" tIns="45720" rIns="91440" bIns="45720" rtlCol="0" anchor="t">
            <a:spAutoFit/>
          </a:bodyPr>
          <a:lstStyle/>
          <a:p>
            <a:pPr marL="50800">
              <a:spcBef>
                <a:spcPts val="0"/>
              </a:spcBef>
              <a:buClr>
                <a:srgbClr val="2B2C30"/>
              </a:buClr>
              <a:buSzPts val="4000"/>
            </a:pPr>
            <a:r>
              <a:rPr lang="en-US" sz="5400" dirty="0">
                <a:solidFill>
                  <a:srgbClr val="2B2C30"/>
                </a:solidFill>
                <a:latin typeface="Playfair Display"/>
                <a:sym typeface="Playfair Display"/>
              </a:rPr>
              <a:t>This means that companies need to carefully monitor their external environment, analyzing trends and developing strategies that are forward-looking. </a:t>
            </a:r>
          </a:p>
          <a:p>
            <a:pPr marL="50800">
              <a:spcBef>
                <a:spcPts val="0"/>
              </a:spcBef>
              <a:buClr>
                <a:srgbClr val="2B2C30"/>
              </a:buClr>
              <a:buSzPts val="4000"/>
            </a:pPr>
            <a:endParaRPr lang="en-US" sz="5400" dirty="0">
              <a:solidFill>
                <a:srgbClr val="2B2C30"/>
              </a:solidFill>
              <a:latin typeface="Playfair Display"/>
              <a:sym typeface="Playfair Display"/>
            </a:endParaRPr>
          </a:p>
          <a:p>
            <a:pPr marL="50800">
              <a:spcBef>
                <a:spcPts val="0"/>
              </a:spcBef>
              <a:buClr>
                <a:srgbClr val="2B2C30"/>
              </a:buClr>
              <a:buSzPts val="4000"/>
            </a:pPr>
            <a:r>
              <a:rPr lang="en-US" sz="5400" dirty="0">
                <a:solidFill>
                  <a:srgbClr val="2B2C30"/>
                </a:solidFill>
                <a:latin typeface="Playfair Display"/>
                <a:sym typeface="Playfair Display"/>
              </a:rPr>
              <a:t>Firms must navigate an external environment that is </a:t>
            </a:r>
            <a:r>
              <a:rPr lang="en-US" sz="5400" b="1" dirty="0">
                <a:solidFill>
                  <a:srgbClr val="2B2C30"/>
                </a:solidFill>
                <a:latin typeface="Playfair Display"/>
                <a:sym typeface="Playfair Display"/>
              </a:rPr>
              <a:t>volatile, uncertain, complex, </a:t>
            </a:r>
            <a:r>
              <a:rPr lang="en-US" sz="5400" dirty="0">
                <a:solidFill>
                  <a:srgbClr val="2B2C30"/>
                </a:solidFill>
                <a:latin typeface="Playfair Display"/>
                <a:sym typeface="Playfair Display"/>
              </a:rPr>
              <a:t>and </a:t>
            </a:r>
            <a:r>
              <a:rPr lang="en-US" sz="5400" b="1" dirty="0">
                <a:solidFill>
                  <a:srgbClr val="2B2C30"/>
                </a:solidFill>
                <a:latin typeface="Playfair Display"/>
                <a:sym typeface="Playfair Display"/>
              </a:rPr>
              <a:t>ambiguous (</a:t>
            </a:r>
            <a:r>
              <a:rPr lang="en-US" sz="5400" b="1" dirty="0" err="1">
                <a:solidFill>
                  <a:srgbClr val="2B2C30"/>
                </a:solidFill>
                <a:latin typeface="Playfair Display"/>
                <a:sym typeface="Playfair Display"/>
              </a:rPr>
              <a:t>VUCA</a:t>
            </a:r>
            <a:r>
              <a:rPr lang="en-US" sz="5400" b="1" dirty="0">
                <a:solidFill>
                  <a:srgbClr val="2B2C30"/>
                </a:solidFill>
                <a:latin typeface="Playfair Display"/>
                <a:sym typeface="Playfair Display"/>
              </a:rPr>
              <a:t>), </a:t>
            </a:r>
            <a:r>
              <a:rPr lang="en-US" sz="5400" dirty="0">
                <a:solidFill>
                  <a:srgbClr val="2B2C30"/>
                </a:solidFill>
                <a:latin typeface="Playfair Display"/>
                <a:sym typeface="Playfair Display"/>
              </a:rPr>
              <a:t>where change and disruption have become the new normal.</a:t>
            </a:r>
          </a:p>
        </p:txBody>
      </p:sp>
      <p:sp>
        <p:nvSpPr>
          <p:cNvPr id="116" name="Google Shape;116;g36190e7b22a_0_16">
            <a:extLst>
              <a:ext uri="{FF2B5EF4-FFF2-40B4-BE49-F238E27FC236}">
                <a16:creationId xmlns:a16="http://schemas.microsoft.com/office/drawing/2014/main" id="{83B2B0D2-B817-6F96-6437-406E4B73870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11941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2">
          <a:extLst>
            <a:ext uri="{FF2B5EF4-FFF2-40B4-BE49-F238E27FC236}">
              <a16:creationId xmlns:a16="http://schemas.microsoft.com/office/drawing/2014/main" id="{34A466C6-AF16-F2A5-D43F-733E50645B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8ED207-1126-FCAA-AFAA-068A2D0054AB}"/>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600" b="1" dirty="0">
                <a:solidFill>
                  <a:srgbClr val="54152A"/>
                </a:solidFill>
                <a:latin typeface="Public Sans"/>
                <a:sym typeface="Public Sans"/>
              </a:rPr>
              <a:t>Sustainability and Ethics Strategy: Right to Win?, 1 of 2 </a:t>
            </a:r>
            <a:endParaRPr lang="en-IN" sz="3600" b="1" dirty="0">
              <a:solidFill>
                <a:srgbClr val="54152A"/>
              </a:solidFill>
              <a:latin typeface="Public Sans"/>
              <a:sym typeface="Arial"/>
            </a:endParaRPr>
          </a:p>
        </p:txBody>
      </p:sp>
      <p:cxnSp>
        <p:nvCxnSpPr>
          <p:cNvPr id="114" name="Google Shape;114;g36190e7b22a_0_16">
            <a:extLst>
              <a:ext uri="{FF2B5EF4-FFF2-40B4-BE49-F238E27FC236}">
                <a16:creationId xmlns:a16="http://schemas.microsoft.com/office/drawing/2014/main" id="{0C61CEDE-7517-CE2E-D47F-9C96F3D4EE3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4E74E9C-9213-575F-42E8-090EF018157A}"/>
              </a:ext>
            </a:extLst>
          </p:cNvPr>
          <p:cNvSpPr>
            <a:spLocks noGrp="1"/>
          </p:cNvSpPr>
          <p:nvPr>
            <p:ph sz="quarter" idx="10"/>
          </p:nvPr>
        </p:nvSpPr>
        <p:spPr>
          <a:xfrm>
            <a:off x="1006871" y="2138909"/>
            <a:ext cx="16230600" cy="7498476"/>
          </a:xfrm>
          <a:noFill/>
        </p:spPr>
        <p:txBody>
          <a:bodyPr wrap="square" lIns="91440" tIns="45720" rIns="91440" bIns="45720" anchor="t">
            <a:spAutoFit/>
          </a:bodyPr>
          <a:lstStyle/>
          <a:p>
            <a:pPr>
              <a:spcBef>
                <a:spcPts val="0"/>
              </a:spcBef>
              <a:buClr>
                <a:srgbClr val="000000"/>
              </a:buClr>
            </a:pPr>
            <a:r>
              <a:rPr lang="en-US" sz="3600" dirty="0">
                <a:solidFill>
                  <a:srgbClr val="000000"/>
                </a:solidFill>
                <a:latin typeface="Playfair Display" pitchFamily="2" charset="77"/>
                <a:cs typeface="Arial"/>
                <a:sym typeface="Arial"/>
              </a:rPr>
              <a:t>Sustainability and ethics strategy is embedded in business-level strategy at the strategic business unit level of a firm. </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Strategies that are embedded in business-level strategies address the </a:t>
            </a:r>
            <a:r>
              <a:rPr lang="en-US" sz="3600" b="1" dirty="0">
                <a:solidFill>
                  <a:srgbClr val="000000"/>
                </a:solidFill>
                <a:latin typeface="Playfair Display" pitchFamily="2" charset="77"/>
                <a:cs typeface="Arial"/>
                <a:sym typeface="Arial"/>
              </a:rPr>
              <a:t>“Right to win?”</a:t>
            </a:r>
            <a:r>
              <a:rPr lang="en-US" sz="3600" dirty="0">
                <a:solidFill>
                  <a:srgbClr val="000000"/>
                </a:solidFill>
                <a:latin typeface="Playfair Display" pitchFamily="2" charset="77"/>
                <a:cs typeface="Arial"/>
                <a:sym typeface="Arial"/>
              </a:rPr>
              <a:t> question. </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This right is supported by truly </a:t>
            </a:r>
            <a:r>
              <a:rPr lang="en-US" sz="3600" b="1" dirty="0">
                <a:solidFill>
                  <a:srgbClr val="000000"/>
                </a:solidFill>
                <a:latin typeface="Playfair Display" pitchFamily="2" charset="77"/>
                <a:cs typeface="Arial"/>
                <a:sym typeface="Arial"/>
              </a:rPr>
              <a:t>differentiating and valuable resources, capabilities, and core competencies that are unique for the specific organization.</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b="1" dirty="0">
                <a:solidFill>
                  <a:srgbClr val="000000"/>
                </a:solidFill>
                <a:latin typeface="Playfair Display" pitchFamily="2" charset="77"/>
                <a:cs typeface="Arial"/>
                <a:sym typeface="Arial"/>
              </a:rPr>
              <a:t>The right to win needs to be clearly anchored in business-level strategy because it is in strategic business units where a firm decides how it wants to win in its chosen markets.</a:t>
            </a:r>
          </a:p>
        </p:txBody>
      </p:sp>
      <p:sp>
        <p:nvSpPr>
          <p:cNvPr id="116" name="Google Shape;116;g36190e7b22a_0_16">
            <a:extLst>
              <a:ext uri="{FF2B5EF4-FFF2-40B4-BE49-F238E27FC236}">
                <a16:creationId xmlns:a16="http://schemas.microsoft.com/office/drawing/2014/main" id="{ED451D17-7A4B-C557-868D-2A6FC015B3B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91477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2">
          <a:extLst>
            <a:ext uri="{FF2B5EF4-FFF2-40B4-BE49-F238E27FC236}">
              <a16:creationId xmlns:a16="http://schemas.microsoft.com/office/drawing/2014/main" id="{4FD1BD4C-B52E-AE2C-F7D7-8B74E324D6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4ADDB8-932C-EA36-8276-78926D31A3B4}"/>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600" b="1" dirty="0">
                <a:solidFill>
                  <a:srgbClr val="54152A"/>
                </a:solidFill>
                <a:latin typeface="Public Sans"/>
                <a:sym typeface="Public Sans"/>
              </a:rPr>
              <a:t>Sustainability and Ethics Strategy: Right to Win?, 2 of 2 </a:t>
            </a:r>
            <a:endParaRPr lang="en-IN" sz="3600" b="1" dirty="0">
              <a:solidFill>
                <a:srgbClr val="54152A"/>
              </a:solidFill>
              <a:latin typeface="Public Sans"/>
              <a:sym typeface="Arial"/>
            </a:endParaRPr>
          </a:p>
        </p:txBody>
      </p:sp>
      <p:cxnSp>
        <p:nvCxnSpPr>
          <p:cNvPr id="114" name="Google Shape;114;g36190e7b22a_0_16">
            <a:extLst>
              <a:ext uri="{FF2B5EF4-FFF2-40B4-BE49-F238E27FC236}">
                <a16:creationId xmlns:a16="http://schemas.microsoft.com/office/drawing/2014/main" id="{0F331D78-F071-D258-BA5A-1B7BD5EC545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B734DE1-0C26-E6CE-5854-794B1714EA25}"/>
              </a:ext>
            </a:extLst>
          </p:cNvPr>
          <p:cNvSpPr>
            <a:spLocks noGrp="1"/>
          </p:cNvSpPr>
          <p:nvPr>
            <p:ph sz="quarter" idx="10"/>
          </p:nvPr>
        </p:nvSpPr>
        <p:spPr>
          <a:xfrm>
            <a:off x="1006871" y="2138909"/>
            <a:ext cx="16230600" cy="6310419"/>
          </a:xfrm>
          <a:noFill/>
        </p:spPr>
        <p:txBody>
          <a:bodyPr wrap="square" lIns="91440" tIns="45720" rIns="91440" bIns="45720" anchor="t">
            <a:spAutoFit/>
          </a:bodyPr>
          <a:lstStyle/>
          <a:p>
            <a:pPr>
              <a:spcBef>
                <a:spcPts val="0"/>
              </a:spcBef>
              <a:buClr>
                <a:srgbClr val="000000"/>
              </a:buClr>
            </a:pPr>
            <a:r>
              <a:rPr lang="en-US" sz="4000" dirty="0">
                <a:solidFill>
                  <a:srgbClr val="000000"/>
                </a:solidFill>
                <a:latin typeface="Playfair Display"/>
                <a:cs typeface="Arial"/>
                <a:sym typeface="Arial"/>
              </a:rPr>
              <a:t>All companies have the ambition to win in their chosen markets. They want to gain market share, increase revenue and profit, and enter new markets and regions, among other barometers of success. </a:t>
            </a:r>
          </a:p>
          <a:p>
            <a:pPr>
              <a:spcBef>
                <a:spcPts val="0"/>
              </a:spcBef>
              <a:buClr>
                <a:srgbClr val="000000"/>
              </a:buClr>
            </a:pPr>
            <a:endParaRPr lang="en-US" sz="4000" dirty="0">
              <a:solidFill>
                <a:srgbClr val="000000"/>
              </a:solidFill>
              <a:latin typeface="Playfair Display"/>
              <a:cs typeface="Arial"/>
              <a:sym typeface="Arial"/>
            </a:endParaRPr>
          </a:p>
          <a:p>
            <a:pPr>
              <a:spcBef>
                <a:spcPts val="0"/>
              </a:spcBef>
              <a:buClr>
                <a:srgbClr val="000000"/>
              </a:buClr>
            </a:pPr>
            <a:r>
              <a:rPr lang="en-US" sz="4000" dirty="0">
                <a:solidFill>
                  <a:srgbClr val="000000"/>
                </a:solidFill>
                <a:latin typeface="Playfair Display"/>
                <a:cs typeface="Arial"/>
                <a:sym typeface="Arial"/>
              </a:rPr>
              <a:t>However, strategy is more than a wish list of what a company would ideally want to do and achieve. </a:t>
            </a:r>
          </a:p>
          <a:p>
            <a:pPr>
              <a:spcBef>
                <a:spcPts val="0"/>
              </a:spcBef>
              <a:buClr>
                <a:srgbClr val="000000"/>
              </a:buClr>
            </a:pPr>
            <a:endParaRPr lang="en-US" sz="4000" dirty="0">
              <a:solidFill>
                <a:srgbClr val="000000"/>
              </a:solidFill>
              <a:latin typeface="Playfair Display"/>
              <a:cs typeface="Arial"/>
              <a:sym typeface="Arial"/>
            </a:endParaRPr>
          </a:p>
          <a:p>
            <a:pPr>
              <a:spcBef>
                <a:spcPts val="0"/>
              </a:spcBef>
              <a:buClr>
                <a:srgbClr val="000000"/>
              </a:buClr>
            </a:pPr>
            <a:r>
              <a:rPr lang="en-US" sz="4000" b="1" dirty="0">
                <a:solidFill>
                  <a:srgbClr val="000000"/>
                </a:solidFill>
                <a:latin typeface="Playfair Display"/>
                <a:cs typeface="Arial"/>
                <a:sym typeface="Arial"/>
              </a:rPr>
              <a:t>Strategy is a company-specific roadmap for navigating in its industry, directing how a firm moves from its current state toward the firm’s vision.</a:t>
            </a:r>
          </a:p>
          <a:p>
            <a:pPr>
              <a:spcBef>
                <a:spcPts val="0"/>
              </a:spcBef>
              <a:buClr>
                <a:srgbClr val="000000"/>
              </a:buClr>
            </a:pPr>
            <a:endParaRPr lang="en-IN" sz="4000" dirty="0">
              <a:solidFill>
                <a:srgbClr val="000000"/>
              </a:solidFill>
              <a:latin typeface="Playfair Display"/>
              <a:cs typeface="Arial"/>
              <a:sym typeface="Arial"/>
            </a:endParaRPr>
          </a:p>
        </p:txBody>
      </p:sp>
      <p:sp>
        <p:nvSpPr>
          <p:cNvPr id="116" name="Google Shape;116;g36190e7b22a_0_16">
            <a:extLst>
              <a:ext uri="{FF2B5EF4-FFF2-40B4-BE49-F238E27FC236}">
                <a16:creationId xmlns:a16="http://schemas.microsoft.com/office/drawing/2014/main" id="{30C440BE-B395-4B2C-7454-671F01566ED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05301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2">
          <a:extLst>
            <a:ext uri="{FF2B5EF4-FFF2-40B4-BE49-F238E27FC236}">
              <a16:creationId xmlns:a16="http://schemas.microsoft.com/office/drawing/2014/main" id="{BCF42560-B048-B3A0-7D1C-313E2C8937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138FE6-9004-9FB2-F902-EAA6CE1130B3}"/>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600" b="1" dirty="0">
                <a:solidFill>
                  <a:srgbClr val="54152A"/>
                </a:solidFill>
                <a:latin typeface="Public Sans"/>
                <a:sym typeface="Public Sans"/>
              </a:rPr>
              <a:t>Sustainability and Ethics Strategy: Right to Win? </a:t>
            </a:r>
            <a:endParaRPr lang="en-IN" sz="3600" b="1" dirty="0">
              <a:solidFill>
                <a:srgbClr val="54152A"/>
              </a:solidFill>
              <a:latin typeface="Public Sans"/>
              <a:sym typeface="Arial"/>
            </a:endParaRPr>
          </a:p>
        </p:txBody>
      </p:sp>
      <p:cxnSp>
        <p:nvCxnSpPr>
          <p:cNvPr id="114" name="Google Shape;114;g36190e7b22a_0_16">
            <a:extLst>
              <a:ext uri="{FF2B5EF4-FFF2-40B4-BE49-F238E27FC236}">
                <a16:creationId xmlns:a16="http://schemas.microsoft.com/office/drawing/2014/main" id="{3516CFCC-174F-77D6-4765-050DCD98BF0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993FFD16-3677-E7F8-EC54-357E01F5E121}"/>
              </a:ext>
            </a:extLst>
          </p:cNvPr>
          <p:cNvSpPr>
            <a:spLocks noGrp="1"/>
          </p:cNvSpPr>
          <p:nvPr>
            <p:ph sz="quarter" idx="10"/>
          </p:nvPr>
        </p:nvSpPr>
        <p:spPr>
          <a:xfrm>
            <a:off x="1006871" y="2138909"/>
            <a:ext cx="16252424" cy="8109689"/>
          </a:xfrm>
          <a:noFill/>
        </p:spPr>
        <p:txBody>
          <a:bodyPr wrap="square" lIns="91440" tIns="45720" rIns="91440" bIns="45720" anchor="t">
            <a:spAutoFit/>
          </a:bodyPr>
          <a:lstStyle/>
          <a:p>
            <a:pPr>
              <a:spcBef>
                <a:spcPts val="0"/>
              </a:spcBef>
              <a:buClr>
                <a:srgbClr val="000000"/>
              </a:buClr>
            </a:pPr>
            <a:r>
              <a:rPr lang="en-US" sz="4800" b="1" dirty="0">
                <a:solidFill>
                  <a:srgbClr val="000000"/>
                </a:solidFill>
                <a:latin typeface="Playfair Display"/>
                <a:cs typeface="Arial"/>
                <a:sym typeface="Arial"/>
              </a:rPr>
              <a:t>Has our strategic business unit formulated a differentiating, company-specific, evidence-based sustainability and ethics strategy that is anchored in our SBU’s business-level strategy, helps us successfully navigate our </a:t>
            </a:r>
            <a:r>
              <a:rPr lang="en-US" sz="4800" b="1" dirty="0" err="1">
                <a:solidFill>
                  <a:srgbClr val="000000"/>
                </a:solidFill>
                <a:latin typeface="Playfair Display"/>
                <a:cs typeface="Arial"/>
                <a:sym typeface="Arial"/>
              </a:rPr>
              <a:t>VUCA</a:t>
            </a:r>
            <a:r>
              <a:rPr lang="en-US" sz="4800" b="1" dirty="0">
                <a:solidFill>
                  <a:srgbClr val="000000"/>
                </a:solidFill>
                <a:latin typeface="Playfair Display"/>
                <a:cs typeface="Arial"/>
                <a:sym typeface="Arial"/>
              </a:rPr>
              <a:t> environment, is supported by differentiating and valuable resources, capabilities, and core competencies that are unique to us, and directs our progress from our current state toward our vision?</a:t>
            </a:r>
          </a:p>
          <a:p>
            <a:pPr marL="685800" indent="-685800">
              <a:spcBef>
                <a:spcPts val="0"/>
              </a:spcBef>
              <a:buClr>
                <a:srgbClr val="000000"/>
              </a:buClr>
              <a:buSzPct val="100000"/>
              <a:buFont typeface="Arial" panose="020B0604020202020204" pitchFamily="34" charset="0"/>
              <a:buChar char="•"/>
            </a:pPr>
            <a:r>
              <a:rPr lang="en-US" sz="4800" b="1" dirty="0">
                <a:solidFill>
                  <a:srgbClr val="000000"/>
                </a:solidFill>
                <a:latin typeface="Playfair Display"/>
                <a:cs typeface="Arial"/>
                <a:sym typeface="Arial"/>
              </a:rPr>
              <a:t>Are we earning our right to success by implementing an excellent sustainability and ethics strategy?</a:t>
            </a:r>
          </a:p>
        </p:txBody>
      </p:sp>
      <p:sp>
        <p:nvSpPr>
          <p:cNvPr id="116" name="Google Shape;116;g36190e7b22a_0_16">
            <a:extLst>
              <a:ext uri="{FF2B5EF4-FFF2-40B4-BE49-F238E27FC236}">
                <a16:creationId xmlns:a16="http://schemas.microsoft.com/office/drawing/2014/main" id="{458E62E0-9D30-FB73-EC63-AAF18CFEBAE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17471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29">
          <a:extLst>
            <a:ext uri="{FF2B5EF4-FFF2-40B4-BE49-F238E27FC236}">
              <a16:creationId xmlns:a16="http://schemas.microsoft.com/office/drawing/2014/main" id="{34B2254F-DA15-AFDE-755D-A48EA09238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9ED0C3E-CAD2-1BE5-C18D-1938A8498F72}"/>
              </a:ext>
            </a:extLst>
          </p:cNvPr>
          <p:cNvSpPr>
            <a:spLocks noGrp="1"/>
          </p:cNvSpPr>
          <p:nvPr>
            <p:ph type="title"/>
          </p:nvPr>
        </p:nvSpPr>
        <p:spPr>
          <a:xfrm>
            <a:off x="1033375" y="664681"/>
            <a:ext cx="16232400" cy="103412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Sustainability and Ethics Strategy</a:t>
            </a:r>
            <a:endParaRPr lang="en-IN" sz="4800" b="1" dirty="0">
              <a:solidFill>
                <a:srgbClr val="54152A"/>
              </a:solidFill>
              <a:latin typeface="Public Sans"/>
              <a:sym typeface="Arial"/>
            </a:endParaRPr>
          </a:p>
        </p:txBody>
      </p:sp>
      <p:cxnSp>
        <p:nvCxnSpPr>
          <p:cNvPr id="132" name="Google Shape;132;p3">
            <a:extLst>
              <a:ext uri="{FF2B5EF4-FFF2-40B4-BE49-F238E27FC236}">
                <a16:creationId xmlns:a16="http://schemas.microsoft.com/office/drawing/2014/main" id="{A0826A6E-F509-06F2-0F20-6923E3619F4B}"/>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D5168BB-03C0-BE54-3C1A-1EB4CBD0DEF8}"/>
              </a:ext>
            </a:extLst>
          </p:cNvPr>
          <p:cNvSpPr>
            <a:spLocks noGrp="1"/>
          </p:cNvSpPr>
          <p:nvPr>
            <p:ph sz="quarter" idx="10"/>
          </p:nvPr>
        </p:nvSpPr>
        <p:spPr>
          <a:xfrm>
            <a:off x="1016407" y="2140958"/>
            <a:ext cx="16230594" cy="6878806"/>
          </a:xfrm>
          <a:noFill/>
          <a:ln>
            <a:noFill/>
          </a:ln>
        </p:spPr>
        <p:txBody>
          <a:bodyPr spcFirstLastPara="1" wrap="square" lIns="0" tIns="0" rIns="0" bIns="0" anchor="t" anchorCtr="0">
            <a:spAutoFit/>
          </a:bodyPr>
          <a:lstStyle/>
          <a:p>
            <a:pPr marL="114300">
              <a:spcBef>
                <a:spcPts val="0"/>
              </a:spcBef>
              <a:buClr>
                <a:srgbClr val="2B2C30"/>
              </a:buClr>
              <a:buSzPts val="3000"/>
            </a:pPr>
            <a:r>
              <a:rPr lang="en-US" sz="5400" dirty="0">
                <a:solidFill>
                  <a:srgbClr val="2B2C30"/>
                </a:solidFill>
                <a:latin typeface="Playfair Display"/>
                <a:sym typeface="Playfair Display"/>
              </a:rPr>
              <a:t>Changes in the external environment of the firm drive strategic responses with companies </a:t>
            </a:r>
            <a:endParaRPr lang="en-US" sz="5400" dirty="0">
              <a:solidFill>
                <a:srgbClr val="2B2C30"/>
              </a:solidFill>
              <a:latin typeface="Playfair Display"/>
              <a:sym typeface="Arial"/>
            </a:endParaRPr>
          </a:p>
          <a:p>
            <a:pPr marL="800100" indent="-685800">
              <a:spcBef>
                <a:spcPts val="0"/>
              </a:spcBef>
              <a:buClr>
                <a:srgbClr val="2B2C30"/>
              </a:buClr>
              <a:buSzPct val="56000"/>
              <a:buFont typeface="Arial" panose="020B0604020202020204" pitchFamily="34" charset="0"/>
              <a:buChar char="•"/>
            </a:pPr>
            <a:r>
              <a:rPr lang="en-US" sz="5400" dirty="0">
                <a:solidFill>
                  <a:srgbClr val="2B2C30"/>
                </a:solidFill>
                <a:latin typeface="Playfair Display"/>
                <a:sym typeface="Playfair Display"/>
              </a:rPr>
              <a:t>embracing their </a:t>
            </a:r>
            <a:r>
              <a:rPr lang="en-US" sz="5400" b="1" dirty="0">
                <a:solidFill>
                  <a:srgbClr val="2B2C30"/>
                </a:solidFill>
                <a:latin typeface="Playfair Display"/>
                <a:sym typeface="Playfair Display"/>
              </a:rPr>
              <a:t>corporate social responsibility,</a:t>
            </a:r>
            <a:endParaRPr lang="en-US" sz="5400" b="1" dirty="0">
              <a:solidFill>
                <a:srgbClr val="2B2C30"/>
              </a:solidFill>
              <a:latin typeface="Playfair Display"/>
              <a:sym typeface="Arial"/>
            </a:endParaRPr>
          </a:p>
          <a:p>
            <a:pPr marL="800100" indent="-685800">
              <a:spcBef>
                <a:spcPts val="0"/>
              </a:spcBef>
              <a:buClr>
                <a:srgbClr val="2B2C30"/>
              </a:buClr>
              <a:buSzPct val="56000"/>
              <a:buFont typeface="Arial" panose="020B0604020202020204" pitchFamily="34" charset="0"/>
              <a:buChar char="•"/>
            </a:pPr>
            <a:r>
              <a:rPr lang="en-US" sz="5400" dirty="0">
                <a:solidFill>
                  <a:srgbClr val="2B2C30"/>
                </a:solidFill>
                <a:latin typeface="Playfair Display"/>
                <a:sym typeface="Playfair Display"/>
              </a:rPr>
              <a:t>developing </a:t>
            </a:r>
            <a:r>
              <a:rPr lang="en-US" sz="5400" b="1" dirty="0">
                <a:solidFill>
                  <a:srgbClr val="2B2C30"/>
                </a:solidFill>
                <a:latin typeface="Playfair Display"/>
                <a:sym typeface="Playfair Display"/>
              </a:rPr>
              <a:t>environmental, social, and governance strategies</a:t>
            </a:r>
            <a:r>
              <a:rPr lang="en-US" sz="5400" dirty="0">
                <a:solidFill>
                  <a:srgbClr val="2B2C30"/>
                </a:solidFill>
                <a:latin typeface="Playfair Display"/>
                <a:sym typeface="Playfair Display"/>
              </a:rPr>
              <a:t> and </a:t>
            </a:r>
            <a:endParaRPr lang="en-US" sz="5400" dirty="0">
              <a:solidFill>
                <a:srgbClr val="2B2C30"/>
              </a:solidFill>
              <a:latin typeface="Playfair Display"/>
              <a:sym typeface="Arial"/>
            </a:endParaRPr>
          </a:p>
          <a:p>
            <a:pPr marL="800100" indent="-685800">
              <a:spcBef>
                <a:spcPts val="0"/>
              </a:spcBef>
              <a:buClr>
                <a:srgbClr val="2B2C30"/>
              </a:buClr>
              <a:buSzPct val="56000"/>
              <a:buFont typeface="Arial" panose="020B0604020202020204" pitchFamily="34" charset="0"/>
              <a:buChar char="•"/>
            </a:pPr>
            <a:r>
              <a:rPr lang="en-US" sz="5400" dirty="0">
                <a:solidFill>
                  <a:srgbClr val="2B2C30"/>
                </a:solidFill>
                <a:latin typeface="Playfair Display"/>
                <a:sym typeface="Playfair Display"/>
              </a:rPr>
              <a:t>treating </a:t>
            </a:r>
            <a:r>
              <a:rPr lang="en-US" sz="5400" b="1" dirty="0">
                <a:solidFill>
                  <a:srgbClr val="2B2C30"/>
                </a:solidFill>
                <a:latin typeface="Playfair Display"/>
                <a:sym typeface="Playfair Display"/>
              </a:rPr>
              <a:t>corporate business ethics as a possible source of winning in the market </a:t>
            </a:r>
            <a:r>
              <a:rPr lang="en-US" sz="5400" dirty="0">
                <a:solidFill>
                  <a:srgbClr val="2B2C30"/>
                </a:solidFill>
                <a:latin typeface="Playfair Display"/>
                <a:sym typeface="Playfair Display"/>
              </a:rPr>
              <a:t>versus just a legalistic approach to stay compliant.</a:t>
            </a:r>
            <a:endParaRPr lang="en-US" sz="5400" dirty="0">
              <a:solidFill>
                <a:srgbClr val="2B2C30"/>
              </a:solidFill>
              <a:latin typeface="Playfair Display"/>
              <a:sym typeface="Arial"/>
            </a:endParaRPr>
          </a:p>
        </p:txBody>
      </p:sp>
      <p:sp>
        <p:nvSpPr>
          <p:cNvPr id="133" name="Google Shape;133;p3">
            <a:extLst>
              <a:ext uri="{FF2B5EF4-FFF2-40B4-BE49-F238E27FC236}">
                <a16:creationId xmlns:a16="http://schemas.microsoft.com/office/drawing/2014/main" id="{0BB13AD4-0555-33A4-1293-3DE1EE32C2C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902206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69">
          <a:extLst>
            <a:ext uri="{FF2B5EF4-FFF2-40B4-BE49-F238E27FC236}">
              <a16:creationId xmlns:a16="http://schemas.microsoft.com/office/drawing/2014/main" id="{68259028-70FF-FCF9-A275-947C9E1730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23A452C-61D9-91DC-064F-08AC50B6014E}"/>
              </a:ext>
            </a:extLst>
          </p:cNvPr>
          <p:cNvSpPr>
            <a:spLocks noGrp="1"/>
          </p:cNvSpPr>
          <p:nvPr>
            <p:ph type="title"/>
          </p:nvPr>
        </p:nvSpPr>
        <p:spPr>
          <a:xfrm>
            <a:off x="1020123" y="664683"/>
            <a:ext cx="16232400" cy="103412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Disruptive Megatrends</a:t>
            </a:r>
            <a:endParaRPr lang="en-IN" sz="4800" b="1" dirty="0">
              <a:solidFill>
                <a:srgbClr val="54152A"/>
              </a:solidFill>
              <a:latin typeface="Public Sans"/>
              <a:sym typeface="Arial"/>
            </a:endParaRPr>
          </a:p>
        </p:txBody>
      </p:sp>
      <p:cxnSp>
        <p:nvCxnSpPr>
          <p:cNvPr id="171" name="Google Shape;171;g336b7c03ff5_0_4">
            <a:extLst>
              <a:ext uri="{FF2B5EF4-FFF2-40B4-BE49-F238E27FC236}">
                <a16:creationId xmlns:a16="http://schemas.microsoft.com/office/drawing/2014/main" id="{DA9D42CB-C172-2960-A9F3-3765A426341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73" name="Google Shape;173;g336b7c03ff5_0_4" descr="Five disruptive megatrends&#10;&#10;Shifting economic power: The shift of economic might to emerging markets and developing economics, including China. (1) E7 economies double the size of G7 by 2040. (2) 80% of middle class in emerging economies. (3) 75% faster growth in emerging economies. (4) Emerging economies 50% of global by 2025. Climate change and resource scarcity: The impact of climate change as well as an increased strain on the world’s resources, including energy, food, metals, and water. (1) 50% increase in food demand by 2050. (2) Water crisis is #1 global risk, says WEF. (3) 48% think business should be force for good. (4) $22tn social responsible investments today. Technological breakthrough: The rapid advancement of technology, especially artificial intelligence (AI) and machine learning, is at the center of all megatrends. (1) 90% of world data create in last 2 years. (2) 1 trillion objects connected by 2022. (3) 90% of stock trading now done by algorithm. (4) 66% of world is connected at any time. Demographics and social change: Changes in global demographics (i.e., world population, density, education level, etc.) will bring social change. (1) Global population towards 10bn by 2050. (2) 13% of us over 65 by 2030, from 8% today. (3) 90% of under 25s live in emerging economies. Rapid urbanization: The global migration to megacities, and the challenges and opportunities that emerge as a result. (1) 1.5 million people move to cities every week. (2) 66% live in cities by 2050, from 54% today. (3) 61% of global GDP created by 750 cities. This graphic is purple.">
            <a:extLst>
              <a:ext uri="{FF2B5EF4-FFF2-40B4-BE49-F238E27FC236}">
                <a16:creationId xmlns:a16="http://schemas.microsoft.com/office/drawing/2014/main" id="{536788CF-D6E5-F352-02C2-84256ECF5137}"/>
              </a:ext>
            </a:extLst>
          </p:cNvPr>
          <p:cNvPicPr preferRelativeResize="0"/>
          <p:nvPr/>
        </p:nvPicPr>
        <p:blipFill>
          <a:blip r:embed="rId3">
            <a:alphaModFix/>
          </a:blip>
          <a:stretch>
            <a:fillRect/>
          </a:stretch>
        </p:blipFill>
        <p:spPr>
          <a:xfrm>
            <a:off x="1933731" y="1857861"/>
            <a:ext cx="11144960" cy="7260875"/>
          </a:xfrm>
          <a:prstGeom prst="rect">
            <a:avLst/>
          </a:prstGeom>
          <a:noFill/>
          <a:ln>
            <a:noFill/>
          </a:ln>
        </p:spPr>
      </p:pic>
      <p:sp>
        <p:nvSpPr>
          <p:cNvPr id="3" name="Content Placeholder 2">
            <a:extLst>
              <a:ext uri="{FF2B5EF4-FFF2-40B4-BE49-F238E27FC236}">
                <a16:creationId xmlns:a16="http://schemas.microsoft.com/office/drawing/2014/main" id="{CD0227E2-6184-80D2-855B-CDE26EFC033D}"/>
              </a:ext>
            </a:extLst>
          </p:cNvPr>
          <p:cNvSpPr>
            <a:spLocks noGrp="1"/>
          </p:cNvSpPr>
          <p:nvPr>
            <p:ph sz="quarter" idx="10"/>
          </p:nvPr>
        </p:nvSpPr>
        <p:spPr>
          <a:xfrm>
            <a:off x="13581449" y="2678800"/>
            <a:ext cx="3978000" cy="2401200"/>
          </a:xfrm>
        </p:spPr>
        <p:txBody>
          <a:bodyPr/>
          <a:lstStyle/>
          <a:p>
            <a:pPr>
              <a:spcBef>
                <a:spcPts val="0"/>
              </a:spcBef>
              <a:buClr>
                <a:srgbClr val="000000"/>
              </a:buClr>
            </a:pPr>
            <a:r>
              <a:rPr lang="en-US" sz="1800" dirty="0">
                <a:solidFill>
                  <a:srgbClr val="000000"/>
                </a:solidFill>
                <a:latin typeface="Arial"/>
                <a:cs typeface="Arial"/>
                <a:sym typeface="Arial"/>
              </a:rPr>
              <a:t>Figure 10.1: Disruptive megatrends will impact strategy formulation and implementation</a:t>
            </a:r>
          </a:p>
          <a:p>
            <a:pPr>
              <a:spcBef>
                <a:spcPts val="0"/>
              </a:spcBef>
              <a:buClr>
                <a:srgbClr val="000000"/>
              </a:buClr>
            </a:pPr>
            <a:endParaRPr lang="en-US" sz="1800" dirty="0">
              <a:solidFill>
                <a:srgbClr val="000000"/>
              </a:solidFill>
              <a:latin typeface="Arial"/>
              <a:cs typeface="Arial"/>
              <a:sym typeface="Arial"/>
            </a:endParaRPr>
          </a:p>
          <a:p>
            <a:pPr>
              <a:spcBef>
                <a:spcPts val="0"/>
              </a:spcBef>
              <a:buClr>
                <a:srgbClr val="000000"/>
              </a:buClr>
            </a:pPr>
            <a:r>
              <a:rPr lang="en-US" sz="800" dirty="0">
                <a:solidFill>
                  <a:srgbClr val="000000"/>
                </a:solidFill>
                <a:latin typeface="Arial"/>
                <a:cs typeface="Arial"/>
                <a:sym typeface="Arial"/>
              </a:rPr>
              <a:t>Kindred Grey. 2025. CC BY-NC-SA. Adapted under fair use from </a:t>
            </a:r>
            <a:r>
              <a:rPr lang="en-US" sz="800" dirty="0">
                <a:solidFill>
                  <a:srgbClr val="000000"/>
                </a:solidFill>
                <a:latin typeface="Arial"/>
                <a:cs typeface="Arial"/>
                <a:sym typeface="Arial"/>
                <a:hlinkClick r:id="rId4"/>
              </a:rPr>
              <a:t>Mega-trends with mega-impacts article by Peter Fisk</a:t>
            </a:r>
            <a:r>
              <a:rPr lang="en-US" sz="800" dirty="0">
                <a:solidFill>
                  <a:srgbClr val="000000"/>
                </a:solidFill>
                <a:latin typeface="Arial"/>
                <a:cs typeface="Arial"/>
                <a:sym typeface="Arial"/>
              </a:rPr>
              <a:t>. Includes the following icons from the Noun Project (Noun Project license): Money (New River, 2025, </a:t>
            </a:r>
            <a:r>
              <a:rPr lang="en-IN" sz="800" dirty="0">
                <a:hlinkClick r:id="rId5"/>
              </a:rPr>
              <a:t>Money icon (Noun Project)</a:t>
            </a:r>
            <a:r>
              <a:rPr lang="en-US" sz="800" dirty="0">
                <a:solidFill>
                  <a:srgbClr val="000000"/>
                </a:solidFill>
                <a:latin typeface="Arial"/>
                <a:cs typeface="Arial"/>
                <a:sym typeface="Arial"/>
              </a:rPr>
              <a:t>), climate change (Lewen Design, 2024, </a:t>
            </a:r>
            <a:r>
              <a:rPr lang="en-IN" sz="800" dirty="0">
                <a:hlinkClick r:id="rId6"/>
              </a:rPr>
              <a:t>Climate change icon (Noun Project)</a:t>
            </a:r>
            <a:r>
              <a:rPr lang="en-US" sz="800" dirty="0">
                <a:solidFill>
                  <a:srgbClr val="000000"/>
                </a:solidFill>
                <a:latin typeface="Arial"/>
                <a:cs typeface="Arial"/>
                <a:sym typeface="Arial"/>
              </a:rPr>
              <a:t>), computer (Siti Zaenab, 2024, </a:t>
            </a:r>
            <a:r>
              <a:rPr lang="en-US" sz="800" dirty="0">
                <a:solidFill>
                  <a:srgbClr val="000000"/>
                </a:solidFill>
                <a:latin typeface="Arial"/>
                <a:cs typeface="Arial"/>
                <a:sym typeface="Arial"/>
                <a:hlinkClick r:id="rId7"/>
              </a:rPr>
              <a:t>Computer icon (Noun Project)</a:t>
            </a:r>
            <a:r>
              <a:rPr lang="en-US" sz="800" dirty="0">
                <a:solidFill>
                  <a:srgbClr val="000000"/>
                </a:solidFill>
                <a:latin typeface="Arial"/>
                <a:cs typeface="Arial"/>
                <a:sym typeface="Arial"/>
              </a:rPr>
              <a:t>), social (Adrien Coquet, 2024, </a:t>
            </a:r>
            <a:r>
              <a:rPr lang="en-US" sz="800" dirty="0">
                <a:solidFill>
                  <a:srgbClr val="000000"/>
                </a:solidFill>
                <a:latin typeface="Arial"/>
                <a:cs typeface="Arial"/>
                <a:sym typeface="Arial"/>
                <a:hlinkClick r:id="rId8"/>
              </a:rPr>
              <a:t>Social icon (Noun Project)</a:t>
            </a:r>
            <a:r>
              <a:rPr lang="en-US" sz="800" dirty="0">
                <a:solidFill>
                  <a:srgbClr val="000000"/>
                </a:solidFill>
                <a:latin typeface="Arial"/>
                <a:cs typeface="Arial"/>
                <a:sym typeface="Arial"/>
              </a:rPr>
              <a:t>), and city (</a:t>
            </a:r>
            <a:r>
              <a:rPr lang="en-US" sz="800" dirty="0" err="1">
                <a:solidFill>
                  <a:srgbClr val="000000"/>
                </a:solidFill>
                <a:latin typeface="Arial"/>
                <a:cs typeface="Arial"/>
                <a:sym typeface="Arial"/>
              </a:rPr>
              <a:t>mohkamil</a:t>
            </a:r>
            <a:r>
              <a:rPr lang="en-US" sz="800" dirty="0">
                <a:solidFill>
                  <a:srgbClr val="000000"/>
                </a:solidFill>
                <a:latin typeface="Arial"/>
                <a:cs typeface="Arial"/>
                <a:sym typeface="Arial"/>
              </a:rPr>
              <a:t>, 2018, </a:t>
            </a:r>
            <a:r>
              <a:rPr lang="en-US" sz="800" dirty="0">
                <a:solidFill>
                  <a:srgbClr val="000000"/>
                </a:solidFill>
                <a:latin typeface="Arial"/>
                <a:cs typeface="Arial"/>
                <a:sym typeface="Arial"/>
                <a:hlinkClick r:id="rId9"/>
              </a:rPr>
              <a:t>City icon (Noun Project)</a:t>
            </a:r>
            <a:r>
              <a:rPr lang="en-US" sz="800" dirty="0">
                <a:solidFill>
                  <a:srgbClr val="000000"/>
                </a:solidFill>
                <a:latin typeface="Arial"/>
                <a:cs typeface="Arial"/>
                <a:sym typeface="Arial"/>
              </a:rPr>
              <a:t>)</a:t>
            </a:r>
          </a:p>
          <a:p>
            <a:endParaRPr lang="en-IN" sz="1000" dirty="0"/>
          </a:p>
        </p:txBody>
      </p:sp>
      <p:sp>
        <p:nvSpPr>
          <p:cNvPr id="172" name="Google Shape;172;g336b7c03ff5_0_4">
            <a:extLst>
              <a:ext uri="{FF2B5EF4-FFF2-40B4-BE49-F238E27FC236}">
                <a16:creationId xmlns:a16="http://schemas.microsoft.com/office/drawing/2014/main" id="{EA46FC5C-CF0F-D44E-9362-B71D869E519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38789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49">
          <a:extLst>
            <a:ext uri="{FF2B5EF4-FFF2-40B4-BE49-F238E27FC236}">
              <a16:creationId xmlns:a16="http://schemas.microsoft.com/office/drawing/2014/main" id="{D856C2C4-0140-02DA-12E2-841C572A29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FE597C-83CD-C109-06FC-F54CF0B7C4F6}"/>
              </a:ext>
            </a:extLst>
          </p:cNvPr>
          <p:cNvSpPr>
            <a:spLocks noGrp="1"/>
          </p:cNvSpPr>
          <p:nvPr>
            <p:ph type="title"/>
          </p:nvPr>
        </p:nvSpPr>
        <p:spPr>
          <a:xfrm>
            <a:off x="1021657" y="666857"/>
            <a:ext cx="16232400" cy="103412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Climate Change</a:t>
            </a:r>
            <a:endParaRPr lang="en-IN" sz="4800" b="1" dirty="0">
              <a:solidFill>
                <a:srgbClr val="54152A"/>
              </a:solidFill>
              <a:latin typeface="Public Sans"/>
              <a:sym typeface="Arial"/>
            </a:endParaRPr>
          </a:p>
        </p:txBody>
      </p:sp>
      <p:cxnSp>
        <p:nvCxnSpPr>
          <p:cNvPr id="152" name="Google Shape;152;g35e98bc8440_0_18">
            <a:extLst>
              <a:ext uri="{FF2B5EF4-FFF2-40B4-BE49-F238E27FC236}">
                <a16:creationId xmlns:a16="http://schemas.microsoft.com/office/drawing/2014/main" id="{84B23321-1164-6B26-BB62-AE035FC646CD}"/>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6BFC209-F62C-7CF6-1FF2-C29AE24DED03}"/>
              </a:ext>
            </a:extLst>
          </p:cNvPr>
          <p:cNvSpPr>
            <a:spLocks noGrp="1"/>
          </p:cNvSpPr>
          <p:nvPr>
            <p:ph sz="quarter" idx="10"/>
          </p:nvPr>
        </p:nvSpPr>
        <p:spPr>
          <a:xfrm>
            <a:off x="927507" y="2114870"/>
            <a:ext cx="16433393" cy="6373161"/>
          </a:xfrm>
        </p:spPr>
        <p:txBody>
          <a:bodyPr/>
          <a:lstStyle/>
          <a:p>
            <a:pPr marL="457200" lvl="0" indent="-419100">
              <a:lnSpc>
                <a:spcPct val="179000"/>
              </a:lnSpc>
              <a:spcBef>
                <a:spcPts val="0"/>
              </a:spcBef>
              <a:buClr>
                <a:srgbClr val="2B2C30"/>
              </a:buClr>
              <a:buSzPts val="3000"/>
              <a:buFont typeface="Playfair Display"/>
              <a:buChar char="●"/>
            </a:pPr>
            <a:r>
              <a:rPr lang="en-US" b="1" dirty="0">
                <a:solidFill>
                  <a:srgbClr val="2B2C30"/>
                </a:solidFill>
                <a:latin typeface="Playfair Display"/>
                <a:ea typeface="Playfair Display"/>
                <a:cs typeface="Playfair Display"/>
                <a:sym typeface="Playfair Display"/>
              </a:rPr>
              <a:t>Climate change:</a:t>
            </a:r>
            <a:r>
              <a:rPr lang="en-US" dirty="0">
                <a:solidFill>
                  <a:srgbClr val="2B2C30"/>
                </a:solidFill>
                <a:latin typeface="Playfair Display"/>
                <a:ea typeface="Playfair Display"/>
                <a:cs typeface="Playfair Display"/>
                <a:sym typeface="Playfair Display"/>
              </a:rPr>
              <a:t> refers to long-term shifts in temperature and weather, mainly driven by human activities since the 1800s—especially the burning of fossil fuels that release heat-trapping greenhouse gases.</a:t>
            </a:r>
            <a:endParaRPr lang="en-US" dirty="0">
              <a:solidFill>
                <a:srgbClr val="2B2C30"/>
              </a:solidFill>
              <a:latin typeface="Playfair Display"/>
              <a:ea typeface="Playfair Display"/>
              <a:cs typeface="Playfair Display"/>
            </a:endParaRPr>
          </a:p>
          <a:p>
            <a:pPr marL="457200" lvl="0" indent="-419100">
              <a:lnSpc>
                <a:spcPct val="179000"/>
              </a:lnSpc>
              <a:spcBef>
                <a:spcPts val="0"/>
              </a:spcBef>
              <a:buClr>
                <a:srgbClr val="2B2C30"/>
              </a:buClr>
              <a:buSzPts val="3000"/>
              <a:buFont typeface="Playfair Display"/>
              <a:buChar char="●"/>
            </a:pPr>
            <a:r>
              <a:rPr lang="en-US" b="1" dirty="0">
                <a:solidFill>
                  <a:srgbClr val="2B2C30"/>
                </a:solidFill>
                <a:latin typeface="Playfair Display"/>
                <a:ea typeface="Playfair Display"/>
                <a:cs typeface="Playfair Display"/>
                <a:sym typeface="Playfair Display"/>
              </a:rPr>
              <a:t>Greenhouse effect: </a:t>
            </a:r>
            <a:r>
              <a:rPr lang="en-US" dirty="0">
                <a:solidFill>
                  <a:srgbClr val="2B2C30"/>
                </a:solidFill>
                <a:latin typeface="Playfair Display"/>
                <a:ea typeface="Playfair Display"/>
                <a:cs typeface="Playfair Display"/>
                <a:sym typeface="Playfair Display"/>
              </a:rPr>
              <a:t>when the earth absorbs the sun’s energy, or when atmospheric gases prevent heat released by the earth from radiating into space</a:t>
            </a:r>
            <a:endParaRPr lang="en-US" dirty="0">
              <a:solidFill>
                <a:srgbClr val="2B2C30"/>
              </a:solidFill>
              <a:latin typeface="Playfair Display"/>
              <a:ea typeface="Playfair Display"/>
              <a:cs typeface="Playfair Display"/>
            </a:endParaRPr>
          </a:p>
          <a:p>
            <a:pPr marL="457200" lvl="0" indent="-419100">
              <a:lnSpc>
                <a:spcPct val="179000"/>
              </a:lnSpc>
              <a:spcBef>
                <a:spcPts val="0"/>
              </a:spcBef>
              <a:buClr>
                <a:srgbClr val="2B2C30"/>
              </a:buClr>
              <a:buSzPts val="3000"/>
              <a:buFont typeface="Playfair Display"/>
              <a:buChar char="●"/>
            </a:pPr>
            <a:r>
              <a:rPr lang="en-US" b="1" dirty="0">
                <a:solidFill>
                  <a:srgbClr val="2B2C30"/>
                </a:solidFill>
                <a:latin typeface="Playfair Display"/>
                <a:ea typeface="Playfair Display"/>
                <a:cs typeface="Playfair Display"/>
                <a:sym typeface="Playfair Display"/>
              </a:rPr>
              <a:t>Global Warming</a:t>
            </a:r>
            <a:r>
              <a:rPr lang="en-US" dirty="0">
                <a:solidFill>
                  <a:srgbClr val="2B2C30"/>
                </a:solidFill>
                <a:latin typeface="Playfair Display"/>
                <a:ea typeface="Playfair Display"/>
                <a:cs typeface="Playfair Display"/>
                <a:sym typeface="Playfair Display"/>
              </a:rPr>
              <a:t>: A rise in Earth’s average temperature, primarily caused by greenhouse gases—especially carbon dioxide—as part of broader climate change.</a:t>
            </a:r>
          </a:p>
          <a:p>
            <a:endParaRPr lang="en-IN" dirty="0"/>
          </a:p>
        </p:txBody>
      </p:sp>
      <p:sp>
        <p:nvSpPr>
          <p:cNvPr id="153" name="Google Shape;153;g35e98bc8440_0_18">
            <a:extLst>
              <a:ext uri="{FF2B5EF4-FFF2-40B4-BE49-F238E27FC236}">
                <a16:creationId xmlns:a16="http://schemas.microsoft.com/office/drawing/2014/main" id="{7ACB6E54-1841-882A-7A2C-0A9C4682A26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903322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57">
          <a:extLst>
            <a:ext uri="{FF2B5EF4-FFF2-40B4-BE49-F238E27FC236}">
              <a16:creationId xmlns:a16="http://schemas.microsoft.com/office/drawing/2014/main" id="{3CD6BFE0-2B0D-4DAD-2231-F80F36413768}"/>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D02FDBF2-F651-CB9D-BB7C-C951B3A39C41}"/>
              </a:ext>
            </a:extLst>
          </p:cNvPr>
          <p:cNvSpPr>
            <a:spLocks noGrp="1"/>
          </p:cNvSpPr>
          <p:nvPr>
            <p:ph type="title"/>
          </p:nvPr>
        </p:nvSpPr>
        <p:spPr>
          <a:xfrm>
            <a:off x="1009050" y="-66009"/>
            <a:ext cx="16232400" cy="206825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Megatrends and Climate Change: </a:t>
            </a:r>
            <a:br>
              <a:rPr lang="en-US" sz="4800" b="1" dirty="0">
                <a:solidFill>
                  <a:srgbClr val="54152A"/>
                </a:solidFill>
                <a:latin typeface="Public Sans"/>
                <a:sym typeface="Public Sans"/>
              </a:rPr>
            </a:br>
            <a:r>
              <a:rPr lang="en-US" sz="4800" b="1" dirty="0">
                <a:solidFill>
                  <a:srgbClr val="54152A"/>
                </a:solidFill>
                <a:latin typeface="Public Sans"/>
                <a:sym typeface="Public Sans"/>
              </a:rPr>
              <a:t>Check Your Knowledge So Far</a:t>
            </a:r>
            <a:endParaRPr lang="en-IN" sz="4800" b="1" dirty="0">
              <a:solidFill>
                <a:srgbClr val="54152A"/>
              </a:solidFill>
              <a:latin typeface="Public Sans"/>
              <a:sym typeface="Arial"/>
            </a:endParaRPr>
          </a:p>
        </p:txBody>
      </p:sp>
      <p:cxnSp>
        <p:nvCxnSpPr>
          <p:cNvPr id="160" name="Google Shape;160;g35e98bc8440_0_25">
            <a:extLst>
              <a:ext uri="{FF2B5EF4-FFF2-40B4-BE49-F238E27FC236}">
                <a16:creationId xmlns:a16="http://schemas.microsoft.com/office/drawing/2014/main" id="{1080DB5B-CF34-74FA-FDA3-C685CAB8C91C}"/>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9" name="Content Placeholder 8">
            <a:extLst>
              <a:ext uri="{FF2B5EF4-FFF2-40B4-BE49-F238E27FC236}">
                <a16:creationId xmlns:a16="http://schemas.microsoft.com/office/drawing/2014/main" id="{4118B864-8D56-621C-6AD9-0030A43345AA}"/>
              </a:ext>
            </a:extLst>
          </p:cNvPr>
          <p:cNvSpPr>
            <a:spLocks noGrp="1"/>
          </p:cNvSpPr>
          <p:nvPr>
            <p:ph sz="quarter" idx="10"/>
          </p:nvPr>
        </p:nvSpPr>
        <p:spPr>
          <a:xfrm>
            <a:off x="1021744" y="2203650"/>
            <a:ext cx="8078106" cy="2776081"/>
          </a:xfrm>
          <a:noFill/>
          <a:ln>
            <a:noFill/>
          </a:ln>
        </p:spPr>
        <p:txBody>
          <a:bodyPr spcFirstLastPara="1" wrap="square" lIns="0" tIns="0" rIns="0" bIns="0" anchor="t" anchorCtr="0">
            <a:spAutoFit/>
          </a:bodyPr>
          <a:lstStyle/>
          <a:p>
            <a:pPr marL="0" lvl="0">
              <a:lnSpc>
                <a:spcPct val="164000"/>
              </a:lnSpc>
              <a:spcBef>
                <a:spcPts val="0"/>
              </a:spcBef>
            </a:pPr>
            <a:r>
              <a:rPr lang="en-US" sz="2200" b="1" dirty="0">
                <a:solidFill>
                  <a:srgbClr val="2B2C30"/>
                </a:solidFill>
                <a:latin typeface="Playfair Display"/>
                <a:ea typeface="Playfair Display"/>
                <a:cs typeface="Playfair Display"/>
                <a:sym typeface="Playfair Display"/>
              </a:rPr>
              <a:t>🔮 What are Megatrends?</a:t>
            </a:r>
          </a:p>
          <a:p>
            <a:pPr marL="457200" lvl="0" indent="-368300">
              <a:lnSpc>
                <a:spcPct val="164000"/>
              </a:lnSpc>
              <a:spcBef>
                <a:spcPts val="0"/>
              </a:spcBef>
              <a:buClr>
                <a:srgbClr val="2B2C30"/>
              </a:buClr>
              <a:buSzPts val="2200"/>
              <a:buFont typeface="Playfair Display"/>
              <a:buChar char="●"/>
            </a:pPr>
            <a:r>
              <a:rPr lang="en-US" sz="2200" dirty="0">
                <a:solidFill>
                  <a:srgbClr val="2B2C30"/>
                </a:solidFill>
                <a:latin typeface="Playfair Display"/>
                <a:ea typeface="Playfair Display"/>
                <a:cs typeface="Playfair Display"/>
                <a:sym typeface="Playfair Display"/>
              </a:rPr>
              <a:t>Long-term, global shifts that reshape business and society</a:t>
            </a:r>
          </a:p>
          <a:p>
            <a:pPr marL="457200" lvl="0" indent="-368300">
              <a:lnSpc>
                <a:spcPct val="164000"/>
              </a:lnSpc>
              <a:spcBef>
                <a:spcPts val="0"/>
              </a:spcBef>
              <a:buClr>
                <a:srgbClr val="2B2C30"/>
              </a:buClr>
              <a:buSzPts val="2200"/>
              <a:buFont typeface="Playfair Display"/>
              <a:buChar char="●"/>
            </a:pPr>
            <a:r>
              <a:rPr lang="en-US" sz="2200" dirty="0">
                <a:solidFill>
                  <a:srgbClr val="2B2C30"/>
                </a:solidFill>
                <a:latin typeface="Playfair Display"/>
                <a:ea typeface="Playfair Display"/>
                <a:cs typeface="Playfair Display"/>
                <a:sym typeface="Playfair Display"/>
              </a:rPr>
              <a:t>Examples: Climate change, digital transformation, globalization</a:t>
            </a:r>
          </a:p>
          <a:p>
            <a:pPr marL="457200" lvl="0" indent="-368300">
              <a:lnSpc>
                <a:spcPct val="164000"/>
              </a:lnSpc>
              <a:spcBef>
                <a:spcPts val="0"/>
              </a:spcBef>
              <a:buClr>
                <a:srgbClr val="2B2C30"/>
              </a:buClr>
              <a:buSzPts val="2200"/>
              <a:buFont typeface="Playfair Display"/>
              <a:buChar char="●"/>
            </a:pPr>
            <a:r>
              <a:rPr lang="en-US" sz="2200" dirty="0">
                <a:solidFill>
                  <a:srgbClr val="2B2C30"/>
                </a:solidFill>
                <a:latin typeface="Playfair Display"/>
                <a:ea typeface="Playfair Display"/>
                <a:cs typeface="Playfair Display"/>
                <a:sym typeface="Playfair Display"/>
              </a:rPr>
              <a:t>Influence long-term strategy, innovation, and value creation</a:t>
            </a:r>
          </a:p>
        </p:txBody>
      </p:sp>
      <p:sp>
        <p:nvSpPr>
          <p:cNvPr id="10" name="Content Placeholder 9">
            <a:extLst>
              <a:ext uri="{FF2B5EF4-FFF2-40B4-BE49-F238E27FC236}">
                <a16:creationId xmlns:a16="http://schemas.microsoft.com/office/drawing/2014/main" id="{AE366DE6-88D7-9170-B3A0-8CB0C9170509}"/>
              </a:ext>
            </a:extLst>
          </p:cNvPr>
          <p:cNvSpPr>
            <a:spLocks noGrp="1"/>
          </p:cNvSpPr>
          <p:nvPr>
            <p:ph sz="quarter" idx="11"/>
          </p:nvPr>
        </p:nvSpPr>
        <p:spPr>
          <a:xfrm>
            <a:off x="9173699" y="2151271"/>
            <a:ext cx="8085595" cy="3823709"/>
          </a:xfrm>
          <a:noFill/>
          <a:ln>
            <a:noFill/>
          </a:ln>
        </p:spPr>
        <p:txBody>
          <a:bodyPr spcFirstLastPara="1" wrap="square" lIns="91425" tIns="91425" rIns="91425" bIns="91425" anchor="t" anchorCtr="0">
            <a:spAutoFit/>
          </a:bodyPr>
          <a:lstStyle/>
          <a:p>
            <a:pPr marL="0" lvl="0">
              <a:lnSpc>
                <a:spcPct val="164000"/>
              </a:lnSpc>
              <a:spcBef>
                <a:spcPts val="1200"/>
              </a:spcBef>
            </a:pPr>
            <a:r>
              <a:rPr lang="en-US" sz="2200" b="1" dirty="0">
                <a:latin typeface="Playfair Display"/>
                <a:ea typeface="Playfair Display"/>
                <a:cs typeface="Playfair Display"/>
                <a:sym typeface="Playfair Display"/>
              </a:rPr>
              <a:t>🔥 Climate Change as a Strategic Driver</a:t>
            </a:r>
          </a:p>
          <a:p>
            <a:pPr marL="457200" lvl="0" indent="-368300">
              <a:lnSpc>
                <a:spcPct val="164000"/>
              </a:lnSpc>
              <a:spcBef>
                <a:spcPts val="1200"/>
              </a:spcBef>
              <a:buSzPts val="2200"/>
              <a:buFont typeface="Playfair Display"/>
              <a:buChar char="●"/>
            </a:pPr>
            <a:r>
              <a:rPr lang="en-US" sz="2200" dirty="0">
                <a:latin typeface="Playfair Display"/>
                <a:ea typeface="Playfair Display"/>
                <a:cs typeface="Playfair Display"/>
                <a:sym typeface="Playfair Display"/>
              </a:rPr>
              <a:t>Rising greenhouse gas emissions → global warming</a:t>
            </a:r>
          </a:p>
          <a:p>
            <a:pPr marL="457200" lvl="0" indent="-368300">
              <a:lnSpc>
                <a:spcPct val="164000"/>
              </a:lnSpc>
              <a:spcBef>
                <a:spcPts val="0"/>
              </a:spcBef>
              <a:buSzPts val="2200"/>
              <a:buFont typeface="Playfair Display"/>
              <a:buChar char="●"/>
            </a:pPr>
            <a:r>
              <a:rPr lang="en-US" sz="2200" dirty="0">
                <a:latin typeface="Playfair Display"/>
                <a:ea typeface="Playfair Display"/>
                <a:cs typeface="Playfair Display"/>
                <a:sym typeface="Playfair Display"/>
              </a:rPr>
              <a:t>Disrupts operations, supply chains, and stakeholder expectations</a:t>
            </a:r>
          </a:p>
          <a:p>
            <a:pPr marL="457200" lvl="0" indent="-368300">
              <a:lnSpc>
                <a:spcPct val="164000"/>
              </a:lnSpc>
              <a:spcBef>
                <a:spcPts val="0"/>
              </a:spcBef>
              <a:buSzPts val="2200"/>
              <a:buFont typeface="Playfair Display"/>
              <a:buChar char="●"/>
            </a:pPr>
            <a:r>
              <a:rPr lang="en-US" sz="2200" dirty="0">
                <a:latin typeface="Playfair Display"/>
                <a:ea typeface="Playfair Display"/>
                <a:cs typeface="Playfair Display"/>
                <a:sym typeface="Playfair Display"/>
              </a:rPr>
              <a:t>Businesses face pressure from regulators, investors, and consumers</a:t>
            </a:r>
          </a:p>
        </p:txBody>
      </p:sp>
      <p:sp>
        <p:nvSpPr>
          <p:cNvPr id="11" name="Content Placeholder 10">
            <a:extLst>
              <a:ext uri="{FF2B5EF4-FFF2-40B4-BE49-F238E27FC236}">
                <a16:creationId xmlns:a16="http://schemas.microsoft.com/office/drawing/2014/main" id="{EC8639B6-9058-E05A-C9F3-A5EE8CE79793}"/>
              </a:ext>
            </a:extLst>
          </p:cNvPr>
          <p:cNvSpPr>
            <a:spLocks noGrp="1"/>
          </p:cNvSpPr>
          <p:nvPr>
            <p:ph sz="quarter" idx="12"/>
          </p:nvPr>
        </p:nvSpPr>
        <p:spPr>
          <a:xfrm>
            <a:off x="1064850" y="5086275"/>
            <a:ext cx="8049452" cy="3268493"/>
          </a:xfrm>
          <a:noFill/>
          <a:ln>
            <a:noFill/>
          </a:ln>
        </p:spPr>
        <p:txBody>
          <a:bodyPr spcFirstLastPara="1" wrap="square" lIns="91425" tIns="91425" rIns="91425" bIns="91425" anchor="t" anchorCtr="0">
            <a:spAutoFit/>
          </a:bodyPr>
          <a:lstStyle/>
          <a:p>
            <a:pPr marL="0" lvl="0">
              <a:lnSpc>
                <a:spcPct val="164000"/>
              </a:lnSpc>
              <a:spcBef>
                <a:spcPts val="1200"/>
              </a:spcBef>
            </a:pPr>
            <a:r>
              <a:rPr lang="en-US" sz="2200" b="1" dirty="0">
                <a:latin typeface="Playfair Display"/>
                <a:ea typeface="Playfair Display"/>
                <a:cs typeface="Playfair Display"/>
                <a:sym typeface="Playfair Display"/>
              </a:rPr>
              <a:t>♻️ Strategic Response</a:t>
            </a:r>
          </a:p>
          <a:p>
            <a:pPr marL="457200" lvl="0" indent="-368300">
              <a:lnSpc>
                <a:spcPct val="164000"/>
              </a:lnSpc>
              <a:spcBef>
                <a:spcPts val="1200"/>
              </a:spcBef>
              <a:buSzPts val="2200"/>
              <a:buChar char="●"/>
            </a:pPr>
            <a:r>
              <a:rPr lang="en-US" sz="2200" dirty="0">
                <a:latin typeface="Playfair Display"/>
                <a:ea typeface="Playfair Display"/>
                <a:cs typeface="Playfair Display"/>
                <a:sym typeface="Playfair Display"/>
              </a:rPr>
              <a:t>Firms adopt sustainable practices, green innovation</a:t>
            </a:r>
          </a:p>
          <a:p>
            <a:pPr marL="457200" lvl="0" indent="-368300">
              <a:lnSpc>
                <a:spcPct val="164000"/>
              </a:lnSpc>
              <a:spcBef>
                <a:spcPts val="0"/>
              </a:spcBef>
              <a:buSzPts val="2200"/>
              <a:buChar char="●"/>
            </a:pPr>
            <a:r>
              <a:rPr lang="en-US" sz="2200" dirty="0">
                <a:latin typeface="Playfair Display"/>
                <a:ea typeface="Playfair Display"/>
                <a:cs typeface="Playfair Display"/>
                <a:sym typeface="Playfair Display"/>
              </a:rPr>
              <a:t>Climate risk = financial risk</a:t>
            </a:r>
          </a:p>
          <a:p>
            <a:pPr marL="457200" lvl="0" indent="-368300">
              <a:lnSpc>
                <a:spcPct val="164000"/>
              </a:lnSpc>
              <a:spcBef>
                <a:spcPts val="0"/>
              </a:spcBef>
              <a:buSzPts val="2200"/>
              <a:buChar char="●"/>
            </a:pPr>
            <a:r>
              <a:rPr lang="en-US" sz="2200" dirty="0">
                <a:latin typeface="Playfair Display"/>
                <a:ea typeface="Playfair Display"/>
                <a:cs typeface="Playfair Display"/>
                <a:sym typeface="Playfair Display"/>
              </a:rPr>
              <a:t>Companies develop </a:t>
            </a:r>
            <a:r>
              <a:rPr lang="en-US" sz="2200" dirty="0" err="1">
                <a:latin typeface="Playfair Display"/>
                <a:ea typeface="Playfair Display"/>
                <a:cs typeface="Playfair Display"/>
                <a:sym typeface="Playfair Display"/>
              </a:rPr>
              <a:t>ESG</a:t>
            </a:r>
            <a:r>
              <a:rPr lang="en-US" sz="2200" dirty="0">
                <a:latin typeface="Playfair Display"/>
                <a:ea typeface="Playfair Display"/>
                <a:cs typeface="Playfair Display"/>
                <a:sym typeface="Playfair Display"/>
              </a:rPr>
              <a:t> strategies to stay competitive and credible</a:t>
            </a:r>
          </a:p>
        </p:txBody>
      </p:sp>
      <p:sp>
        <p:nvSpPr>
          <p:cNvPr id="12" name="Content Placeholder 11">
            <a:extLst>
              <a:ext uri="{FF2B5EF4-FFF2-40B4-BE49-F238E27FC236}">
                <a16:creationId xmlns:a16="http://schemas.microsoft.com/office/drawing/2014/main" id="{C9A0AA00-0BCB-7715-2BE5-4C0E9BA29F0F}"/>
              </a:ext>
            </a:extLst>
          </p:cNvPr>
          <p:cNvSpPr>
            <a:spLocks noGrp="1"/>
          </p:cNvSpPr>
          <p:nvPr>
            <p:ph sz="quarter" idx="13"/>
          </p:nvPr>
        </p:nvSpPr>
        <p:spPr>
          <a:xfrm>
            <a:off x="9318800" y="5606999"/>
            <a:ext cx="7419800" cy="2774832"/>
          </a:xfrm>
          <a:noFill/>
          <a:ln>
            <a:noFill/>
          </a:ln>
        </p:spPr>
        <p:txBody>
          <a:bodyPr spcFirstLastPara="1" wrap="square" lIns="91425" tIns="91425" rIns="91425" bIns="91425" anchor="t" anchorCtr="0">
            <a:spAutoFit/>
          </a:bodyPr>
          <a:lstStyle/>
          <a:p>
            <a:pPr marL="0" lvl="0">
              <a:lnSpc>
                <a:spcPct val="164000"/>
              </a:lnSpc>
              <a:spcBef>
                <a:spcPts val="0"/>
              </a:spcBef>
            </a:pPr>
            <a:r>
              <a:rPr lang="en-US" sz="2200" b="1" dirty="0">
                <a:latin typeface="Playfair Display"/>
                <a:ea typeface="Playfair Display"/>
                <a:cs typeface="Playfair Display"/>
                <a:sym typeface="Playfair Display"/>
              </a:rPr>
              <a:t>🏢 Business Examples </a:t>
            </a:r>
          </a:p>
          <a:p>
            <a:pPr marL="457200" lvl="0" indent="-368300">
              <a:lnSpc>
                <a:spcPct val="164000"/>
              </a:lnSpc>
              <a:spcBef>
                <a:spcPts val="0"/>
              </a:spcBef>
              <a:buSzPts val="2200"/>
              <a:buFont typeface="Playfair Display"/>
              <a:buChar char="●"/>
            </a:pPr>
            <a:r>
              <a:rPr lang="en-US" sz="2200" dirty="0">
                <a:latin typeface="Playfair Display"/>
                <a:ea typeface="Playfair Display"/>
                <a:cs typeface="Playfair Display"/>
                <a:sym typeface="Playfair Display"/>
              </a:rPr>
              <a:t>Microsoft: Carbon negative goal by 2030</a:t>
            </a:r>
          </a:p>
          <a:p>
            <a:pPr marL="457200" lvl="0" indent="-368300">
              <a:lnSpc>
                <a:spcPct val="164000"/>
              </a:lnSpc>
              <a:spcBef>
                <a:spcPts val="0"/>
              </a:spcBef>
              <a:buSzPts val="2200"/>
              <a:buFont typeface="Playfair Display"/>
              <a:buChar char="●"/>
            </a:pPr>
            <a:r>
              <a:rPr lang="en-US" sz="2200" dirty="0">
                <a:latin typeface="Playfair Display"/>
                <a:ea typeface="Playfair Display"/>
                <a:cs typeface="Playfair Display"/>
                <a:sym typeface="Playfair Display"/>
              </a:rPr>
              <a:t>Unilever: Climate action embedded in brand strategy</a:t>
            </a:r>
          </a:p>
          <a:p>
            <a:pPr marL="457200" lvl="0" indent="-368300">
              <a:lnSpc>
                <a:spcPct val="164000"/>
              </a:lnSpc>
              <a:spcBef>
                <a:spcPts val="0"/>
              </a:spcBef>
              <a:buSzPts val="2200"/>
              <a:buFont typeface="Playfair Display"/>
              <a:buChar char="●"/>
            </a:pPr>
            <a:r>
              <a:rPr lang="en-US" sz="2200" dirty="0">
                <a:latin typeface="Playfair Display"/>
                <a:ea typeface="Playfair Display"/>
                <a:cs typeface="Playfair Display"/>
                <a:sym typeface="Playfair Display"/>
              </a:rPr>
              <a:t>Patagonia: Sustainability as a brand identity</a:t>
            </a:r>
          </a:p>
          <a:p>
            <a:pPr marL="0" lvl="0">
              <a:spcBef>
                <a:spcPts val="0"/>
              </a:spcBef>
            </a:pPr>
            <a:endParaRPr lang="en-US" sz="2400" dirty="0"/>
          </a:p>
        </p:txBody>
      </p:sp>
      <p:sp>
        <p:nvSpPr>
          <p:cNvPr id="13" name="Content Placeholder 12">
            <a:extLst>
              <a:ext uri="{FF2B5EF4-FFF2-40B4-BE49-F238E27FC236}">
                <a16:creationId xmlns:a16="http://schemas.microsoft.com/office/drawing/2014/main" id="{7EED2F10-EF2E-D996-4385-73A4BB1B1BB3}"/>
              </a:ext>
            </a:extLst>
          </p:cNvPr>
          <p:cNvSpPr>
            <a:spLocks noGrp="1"/>
          </p:cNvSpPr>
          <p:nvPr>
            <p:ph sz="quarter" idx="14"/>
          </p:nvPr>
        </p:nvSpPr>
        <p:spPr>
          <a:xfrm>
            <a:off x="1021744" y="8462630"/>
            <a:ext cx="11208356" cy="1850284"/>
          </a:xfrm>
          <a:noFill/>
          <a:ln>
            <a:noFill/>
          </a:ln>
        </p:spPr>
        <p:txBody>
          <a:bodyPr spcFirstLastPara="1" wrap="square" lIns="91425" tIns="91425" rIns="91425" bIns="91425" anchor="t" anchorCtr="0">
            <a:spAutoFit/>
          </a:bodyPr>
          <a:lstStyle/>
          <a:p>
            <a:pPr marL="0" lvl="0">
              <a:lnSpc>
                <a:spcPct val="164000"/>
              </a:lnSpc>
              <a:spcBef>
                <a:spcPts val="0"/>
              </a:spcBef>
            </a:pPr>
            <a:r>
              <a:rPr lang="en-US" sz="2200" b="1" dirty="0">
                <a:latin typeface="Playfair Display"/>
                <a:ea typeface="Playfair Display"/>
                <a:cs typeface="Playfair Display"/>
                <a:sym typeface="Playfair Display"/>
              </a:rPr>
              <a:t>🔑 Key Takeaway:</a:t>
            </a:r>
          </a:p>
          <a:p>
            <a:pPr marL="0" lvl="0">
              <a:lnSpc>
                <a:spcPct val="164000"/>
              </a:lnSpc>
              <a:spcBef>
                <a:spcPts val="0"/>
              </a:spcBef>
            </a:pPr>
            <a:r>
              <a:rPr lang="en-US" sz="2200" dirty="0">
                <a:latin typeface="Playfair Display"/>
                <a:ea typeface="Playfair Display"/>
                <a:cs typeface="Playfair Display"/>
                <a:sym typeface="Playfair Display"/>
              </a:rPr>
              <a:t>Climate change is a strategic business challenge. Companies must adapt to shifting risks, regulations, and stakeholder expectations.</a:t>
            </a:r>
          </a:p>
        </p:txBody>
      </p:sp>
      <p:sp>
        <p:nvSpPr>
          <p:cNvPr id="161" name="Google Shape;161;g35e98bc8440_0_25">
            <a:extLst>
              <a:ext uri="{FF2B5EF4-FFF2-40B4-BE49-F238E27FC236}">
                <a16:creationId xmlns:a16="http://schemas.microsoft.com/office/drawing/2014/main" id="{788BD398-D58A-C238-9143-EF75E228FAE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44217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78">
          <a:extLst>
            <a:ext uri="{FF2B5EF4-FFF2-40B4-BE49-F238E27FC236}">
              <a16:creationId xmlns:a16="http://schemas.microsoft.com/office/drawing/2014/main" id="{08009E25-9263-AFBD-BB07-EBBD9B4FB7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FFE203-A93C-10BB-0F78-2DBAA4F5C957}"/>
              </a:ext>
            </a:extLst>
          </p:cNvPr>
          <p:cNvSpPr>
            <a:spLocks noGrp="1"/>
          </p:cNvSpPr>
          <p:nvPr>
            <p:ph type="title"/>
          </p:nvPr>
        </p:nvSpPr>
        <p:spPr>
          <a:xfrm>
            <a:off x="1021657" y="666857"/>
            <a:ext cx="16232400" cy="677108"/>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Sustainability</a:t>
            </a:r>
            <a:endParaRPr lang="en-IN" sz="4800" b="1" dirty="0">
              <a:solidFill>
                <a:srgbClr val="54152A"/>
              </a:solidFill>
              <a:latin typeface="Public Sans"/>
              <a:sym typeface="Arial"/>
            </a:endParaRPr>
          </a:p>
        </p:txBody>
      </p:sp>
      <p:cxnSp>
        <p:nvCxnSpPr>
          <p:cNvPr id="181" name="Google Shape;181;g35e98bc8440_0_43">
            <a:extLst>
              <a:ext uri="{FF2B5EF4-FFF2-40B4-BE49-F238E27FC236}">
                <a16:creationId xmlns:a16="http://schemas.microsoft.com/office/drawing/2014/main" id="{BAAEE568-1D78-8C42-90C7-92C968C1758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402A455-F155-959D-B5F2-0B363CA07E23}"/>
              </a:ext>
            </a:extLst>
          </p:cNvPr>
          <p:cNvSpPr>
            <a:spLocks noGrp="1"/>
          </p:cNvSpPr>
          <p:nvPr>
            <p:ph sz="quarter" idx="10"/>
          </p:nvPr>
        </p:nvSpPr>
        <p:spPr>
          <a:xfrm>
            <a:off x="1015994" y="1951492"/>
            <a:ext cx="16230601" cy="7712881"/>
          </a:xfrm>
          <a:noFill/>
          <a:ln>
            <a:noFill/>
          </a:ln>
        </p:spPr>
        <p:txBody>
          <a:bodyPr spcFirstLastPara="1" wrap="square" lIns="0" tIns="0" rIns="0" bIns="0" anchor="t" anchorCtr="0">
            <a:spAutoFit/>
          </a:bodyPr>
          <a:lstStyle/>
          <a:p>
            <a:pPr marL="457200" indent="-419100">
              <a:lnSpc>
                <a:spcPct val="179000"/>
              </a:lnSpc>
              <a:spcBef>
                <a:spcPts val="0"/>
              </a:spcBef>
              <a:buClr>
                <a:srgbClr val="2B2C30"/>
              </a:buClr>
              <a:buSzPts val="3000"/>
              <a:buFont typeface="Playfair Display"/>
              <a:buChar char="●"/>
            </a:pPr>
            <a:r>
              <a:rPr lang="en-US" sz="4000" b="1" dirty="0">
                <a:solidFill>
                  <a:srgbClr val="2B2C30"/>
                </a:solidFill>
                <a:latin typeface="Playfair Display"/>
                <a:sym typeface="Playfair Display"/>
              </a:rPr>
              <a:t>Sustainability: is meeting our own needs without compromising the ability of future generations to meet their own needs as it addresses the issues of climate change, resource scarcity, social issues, and social justice</a:t>
            </a:r>
            <a:endParaRPr lang="en-US" sz="4000" b="1" dirty="0">
              <a:solidFill>
                <a:srgbClr val="2B2C30"/>
              </a:solidFill>
              <a:latin typeface="Playfair Display"/>
              <a:sym typeface="Arial"/>
            </a:endParaRPr>
          </a:p>
          <a:p>
            <a:pPr lvl="1" indent="-393700">
              <a:lnSpc>
                <a:spcPct val="179000"/>
              </a:lnSpc>
              <a:spcBef>
                <a:spcPts val="0"/>
              </a:spcBef>
              <a:buClr>
                <a:srgbClr val="2B2C30"/>
              </a:buClr>
              <a:buSzPts val="2600"/>
              <a:buFont typeface="Playfair Display"/>
              <a:buChar char="○"/>
            </a:pPr>
            <a:r>
              <a:rPr lang="en-US" sz="4000" dirty="0">
                <a:solidFill>
                  <a:srgbClr val="2B2C30"/>
                </a:solidFill>
                <a:latin typeface="Playfair Display"/>
                <a:sym typeface="Playfair Display"/>
              </a:rPr>
              <a:t>Example: Patagonia sources sustainable materials and encourages customers to repair worn gear rather than buy new—reducing waste and promoting environmental stewardship.</a:t>
            </a:r>
          </a:p>
        </p:txBody>
      </p:sp>
      <p:sp>
        <p:nvSpPr>
          <p:cNvPr id="182" name="Google Shape;182;g35e98bc8440_0_43">
            <a:extLst>
              <a:ext uri="{FF2B5EF4-FFF2-40B4-BE49-F238E27FC236}">
                <a16:creationId xmlns:a16="http://schemas.microsoft.com/office/drawing/2014/main" id="{6971E372-AF30-EFD4-EE21-E3698868AE0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71653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78">
          <a:extLst>
            <a:ext uri="{FF2B5EF4-FFF2-40B4-BE49-F238E27FC236}">
              <a16:creationId xmlns:a16="http://schemas.microsoft.com/office/drawing/2014/main" id="{46DBF43F-B8C2-C686-5879-C683952B430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D07B450-C15E-D8DB-6B44-D98499517357}"/>
              </a:ext>
            </a:extLst>
          </p:cNvPr>
          <p:cNvSpPr>
            <a:spLocks noGrp="1"/>
          </p:cNvSpPr>
          <p:nvPr>
            <p:ph type="title"/>
          </p:nvPr>
        </p:nvSpPr>
        <p:spPr>
          <a:xfrm>
            <a:off x="1021657" y="666857"/>
            <a:ext cx="16232400" cy="677108"/>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Sustainability Strategy</a:t>
            </a:r>
            <a:endParaRPr lang="en-IN" sz="4800" b="1" dirty="0">
              <a:solidFill>
                <a:srgbClr val="54152A"/>
              </a:solidFill>
              <a:latin typeface="Public Sans"/>
              <a:sym typeface="Arial"/>
            </a:endParaRPr>
          </a:p>
        </p:txBody>
      </p:sp>
      <p:cxnSp>
        <p:nvCxnSpPr>
          <p:cNvPr id="181" name="Google Shape;181;g35e98bc8440_0_43">
            <a:extLst>
              <a:ext uri="{FF2B5EF4-FFF2-40B4-BE49-F238E27FC236}">
                <a16:creationId xmlns:a16="http://schemas.microsoft.com/office/drawing/2014/main" id="{7DF41B6B-F8DE-28BC-15EF-914AFE2767C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F6FC127-FB94-4238-0F54-F60CCDF6B28D}"/>
              </a:ext>
            </a:extLst>
          </p:cNvPr>
          <p:cNvSpPr>
            <a:spLocks noGrp="1"/>
          </p:cNvSpPr>
          <p:nvPr>
            <p:ph sz="quarter" idx="10"/>
          </p:nvPr>
        </p:nvSpPr>
        <p:spPr>
          <a:xfrm>
            <a:off x="927495" y="1913392"/>
            <a:ext cx="16237662" cy="6876622"/>
          </a:xfrm>
        </p:spPr>
        <p:txBody>
          <a:bodyPr>
            <a:normAutofit fontScale="92500"/>
          </a:bodyPr>
          <a:lstStyle/>
          <a:p>
            <a:pPr marL="457200" lvl="0" indent="-419100">
              <a:lnSpc>
                <a:spcPct val="179000"/>
              </a:lnSpc>
              <a:spcBef>
                <a:spcPts val="0"/>
              </a:spcBef>
              <a:buClr>
                <a:srgbClr val="2B2C30"/>
              </a:buClr>
              <a:buSzPts val="3000"/>
              <a:buFont typeface="Playfair Display"/>
              <a:buChar char="●"/>
            </a:pPr>
            <a:r>
              <a:rPr lang="en-US" sz="4000" b="1" dirty="0">
                <a:solidFill>
                  <a:srgbClr val="2B2C30"/>
                </a:solidFill>
                <a:latin typeface="Playfair Display"/>
                <a:ea typeface="Playfair Display"/>
                <a:cs typeface="Playfair Display"/>
                <a:sym typeface="Playfair Display"/>
              </a:rPr>
              <a:t>Sustainability Strateg</a:t>
            </a:r>
            <a:r>
              <a:rPr lang="en-US" sz="4000" dirty="0">
                <a:solidFill>
                  <a:srgbClr val="2B2C30"/>
                </a:solidFill>
                <a:latin typeface="Playfair Display"/>
                <a:ea typeface="Playfair Display"/>
                <a:cs typeface="Playfair Display"/>
                <a:sym typeface="Playfair Display"/>
              </a:rPr>
              <a:t>y: a company’s plan to reduce environmental and social harm from operations while still growing profitably—often through CSR and </a:t>
            </a:r>
            <a:r>
              <a:rPr lang="en-US" sz="4000" dirty="0" err="1">
                <a:solidFill>
                  <a:srgbClr val="2B2C30"/>
                </a:solidFill>
                <a:latin typeface="Playfair Display"/>
                <a:ea typeface="Playfair Display"/>
                <a:cs typeface="Playfair Display"/>
                <a:sym typeface="Playfair Display"/>
              </a:rPr>
              <a:t>ESG</a:t>
            </a:r>
            <a:r>
              <a:rPr lang="en-US" sz="4000" dirty="0">
                <a:solidFill>
                  <a:srgbClr val="2B2C30"/>
                </a:solidFill>
                <a:latin typeface="Playfair Display"/>
                <a:ea typeface="Playfair Display"/>
                <a:cs typeface="Playfair Display"/>
                <a:sym typeface="Playfair Display"/>
              </a:rPr>
              <a:t> initiatives.</a:t>
            </a:r>
          </a:p>
          <a:p>
            <a:pPr lvl="1" indent="-393700">
              <a:lnSpc>
                <a:spcPct val="179000"/>
              </a:lnSpc>
              <a:spcBef>
                <a:spcPts val="0"/>
              </a:spcBef>
              <a:buClr>
                <a:srgbClr val="2B2C30"/>
              </a:buClr>
              <a:buSzPts val="2600"/>
              <a:buFont typeface="Playfair Display"/>
              <a:buChar char="○"/>
            </a:pPr>
            <a:r>
              <a:rPr lang="en-US" sz="4000" dirty="0">
                <a:solidFill>
                  <a:srgbClr val="2B2C30"/>
                </a:solidFill>
                <a:latin typeface="Playfair Display"/>
                <a:ea typeface="Playfair Display"/>
                <a:cs typeface="Playfair Display"/>
                <a:sym typeface="Playfair Display"/>
              </a:rPr>
              <a:t>Example: Starbucks has a sustainability strategy that includes ethically sourcing coffee, cutting carbon emissions, and promoting social equity through hiring and community investments.</a:t>
            </a:r>
          </a:p>
          <a:p>
            <a:endParaRPr lang="en-IN" dirty="0"/>
          </a:p>
        </p:txBody>
      </p:sp>
      <p:sp>
        <p:nvSpPr>
          <p:cNvPr id="182" name="Google Shape;182;g35e98bc8440_0_43">
            <a:extLst>
              <a:ext uri="{FF2B5EF4-FFF2-40B4-BE49-F238E27FC236}">
                <a16:creationId xmlns:a16="http://schemas.microsoft.com/office/drawing/2014/main" id="{2C8FC7E0-437A-B4F8-65D3-41CA7CE3D92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80948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96">
          <a:extLst>
            <a:ext uri="{FF2B5EF4-FFF2-40B4-BE49-F238E27FC236}">
              <a16:creationId xmlns:a16="http://schemas.microsoft.com/office/drawing/2014/main" id="{A1215CFA-2A18-692D-01C4-136F88D09AA4}"/>
            </a:ext>
          </a:extLst>
        </p:cNvPr>
        <p:cNvGrpSpPr/>
        <p:nvPr/>
      </p:nvGrpSpPr>
      <p:grpSpPr>
        <a:xfrm>
          <a:off x="0" y="0"/>
          <a:ext cx="0" cy="0"/>
          <a:chOff x="0" y="0"/>
          <a:chExt cx="0" cy="0"/>
        </a:xfrm>
      </p:grpSpPr>
      <p:sp>
        <p:nvSpPr>
          <p:cNvPr id="9" name="Title 8">
            <a:extLst>
              <a:ext uri="{FF2B5EF4-FFF2-40B4-BE49-F238E27FC236}">
                <a16:creationId xmlns:a16="http://schemas.microsoft.com/office/drawing/2014/main" id="{F480AAAE-C9D4-35B8-BD20-9397ACB85FF5}"/>
              </a:ext>
            </a:extLst>
          </p:cNvPr>
          <p:cNvSpPr>
            <a:spLocks noGrp="1"/>
          </p:cNvSpPr>
          <p:nvPr>
            <p:ph type="title"/>
          </p:nvPr>
        </p:nvSpPr>
        <p:spPr>
          <a:xfrm>
            <a:off x="9104244" y="622592"/>
            <a:ext cx="4888245" cy="692497"/>
          </a:xfrm>
        </p:spPr>
        <p:txBody>
          <a:bodyPr/>
          <a:lstStyle/>
          <a:p>
            <a:pPr marL="50800" algn="l">
              <a:spcBef>
                <a:spcPts val="560"/>
              </a:spcBef>
              <a:buSzPts val="2800"/>
            </a:pPr>
            <a:r>
              <a:rPr lang="en-US" sz="4000" b="1" dirty="0">
                <a:solidFill>
                  <a:srgbClr val="54152A"/>
                </a:solidFill>
                <a:latin typeface="Public Sans"/>
                <a:sym typeface="Public Sans"/>
              </a:rPr>
              <a:t>Study Guide</a:t>
            </a:r>
            <a:endParaRPr lang="en-IN" sz="4000" b="1" dirty="0">
              <a:solidFill>
                <a:srgbClr val="54152A"/>
              </a:solidFill>
              <a:latin typeface="Public Sans"/>
            </a:endParaRPr>
          </a:p>
        </p:txBody>
      </p:sp>
      <p:pic>
        <p:nvPicPr>
          <p:cNvPr id="6" name="Picture 5" descr="Book cover for Strategic Management &amp; Case Analysis: An Integrated Approach by Lori Anderson, Dirk Buengel and Joseph J. Simpson. Shows a human hand reaching past a robot hand reaching down">
            <a:extLst>
              <a:ext uri="{FF2B5EF4-FFF2-40B4-BE49-F238E27FC236}">
                <a16:creationId xmlns:a16="http://schemas.microsoft.com/office/drawing/2014/main" id="{D83F9955-AFD4-A35C-A0FC-75372452BEE5}"/>
              </a:ext>
            </a:extLst>
          </p:cNvPr>
          <p:cNvPicPr>
            <a:picLocks noChangeAspect="1"/>
          </p:cNvPicPr>
          <p:nvPr/>
        </p:nvPicPr>
        <p:blipFill>
          <a:blip r:embed="rId3"/>
          <a:stretch>
            <a:fillRect/>
          </a:stretch>
        </p:blipFill>
        <p:spPr>
          <a:xfrm>
            <a:off x="0" y="0"/>
            <a:ext cx="8155723" cy="10287000"/>
          </a:xfrm>
          <a:prstGeom prst="rect">
            <a:avLst/>
          </a:prstGeom>
        </p:spPr>
      </p:pic>
      <p:sp>
        <p:nvSpPr>
          <p:cNvPr id="10" name="Content Placeholder 9">
            <a:extLst>
              <a:ext uri="{FF2B5EF4-FFF2-40B4-BE49-F238E27FC236}">
                <a16:creationId xmlns:a16="http://schemas.microsoft.com/office/drawing/2014/main" id="{E3F4A259-FB5A-D1FE-61F6-90D06234B29B}"/>
              </a:ext>
            </a:extLst>
          </p:cNvPr>
          <p:cNvSpPr>
            <a:spLocks noGrp="1"/>
          </p:cNvSpPr>
          <p:nvPr>
            <p:ph sz="quarter" idx="10"/>
          </p:nvPr>
        </p:nvSpPr>
        <p:spPr>
          <a:xfrm>
            <a:off x="9011480" y="1736236"/>
            <a:ext cx="8760677" cy="6586387"/>
          </a:xfrm>
        </p:spPr>
        <p:txBody>
          <a:bodyPr/>
          <a:lstStyle/>
          <a:p>
            <a:pPr marL="50400">
              <a:lnSpc>
                <a:spcPct val="90000"/>
              </a:lnSpc>
              <a:spcBef>
                <a:spcPts val="560"/>
              </a:spcBef>
            </a:pPr>
            <a:r>
              <a:rPr lang="en-US" sz="3900" dirty="0">
                <a:solidFill>
                  <a:srgbClr val="2B2C30"/>
                </a:solidFill>
                <a:latin typeface="Playfair Display" pitchFamily="2" charset="77"/>
                <a:ea typeface="Public Sans"/>
                <a:cs typeface="Public Sans"/>
                <a:sym typeface="Public Sans"/>
              </a:rPr>
              <a:t>These slides serve as a study guide for “Chapter 10: Formulate Sustainability and Ethics Strategy” in </a:t>
            </a:r>
            <a:r>
              <a:rPr lang="en-US" sz="4000" i="1" dirty="0">
                <a:solidFill>
                  <a:srgbClr val="2B2C30"/>
                </a:solidFill>
                <a:latin typeface="Playfair Display" pitchFamily="2" charset="77"/>
                <a:ea typeface="Public Sans"/>
                <a:cs typeface="Public Sans"/>
                <a:sym typeface="Public Sans"/>
                <a:hlinkClick r:id="rId4"/>
              </a:rPr>
              <a:t>Strategic Management and Case Analysis: An Integrated Approach</a:t>
            </a:r>
            <a:r>
              <a:rPr lang="en-US" sz="3900" i="1" dirty="0">
                <a:solidFill>
                  <a:srgbClr val="2B2C30"/>
                </a:solidFill>
                <a:latin typeface="Playfair Display" pitchFamily="2" charset="77"/>
                <a:ea typeface="Public Sans"/>
                <a:cs typeface="Public Sans"/>
                <a:sym typeface="Public Sans"/>
              </a:rPr>
              <a:t> </a:t>
            </a:r>
            <a:r>
              <a:rPr lang="en-US" sz="3900" dirty="0">
                <a:solidFill>
                  <a:srgbClr val="2B2C30"/>
                </a:solidFill>
                <a:latin typeface="Playfair Display" pitchFamily="2" charset="77"/>
                <a:ea typeface="Public Sans"/>
                <a:cs typeface="Public Sans"/>
                <a:sym typeface="Public Sans"/>
              </a:rPr>
              <a:t>by Lori Anderson, Dirk </a:t>
            </a:r>
            <a:r>
              <a:rPr lang="en-US" sz="3900" dirty="0" err="1">
                <a:solidFill>
                  <a:srgbClr val="2B2C30"/>
                </a:solidFill>
                <a:latin typeface="Playfair Display" pitchFamily="2" charset="77"/>
                <a:ea typeface="Public Sans"/>
                <a:cs typeface="Public Sans"/>
                <a:sym typeface="Public Sans"/>
              </a:rPr>
              <a:t>Buengel</a:t>
            </a:r>
            <a:r>
              <a:rPr lang="en-US" sz="3900" dirty="0">
                <a:solidFill>
                  <a:srgbClr val="2B2C30"/>
                </a:solidFill>
                <a:latin typeface="Playfair Display" pitchFamily="2" charset="77"/>
                <a:ea typeface="Public Sans"/>
                <a:cs typeface="Public Sans"/>
                <a:sym typeface="Public Sans"/>
              </a:rPr>
              <a:t>, and Joseph J. Simpson, which is provided under an open license, Creative Commons BY NC-SA 4.0. The slides are also provided under the same open license, Creative Commons BY NC-SA 4.0.</a:t>
            </a:r>
          </a:p>
          <a:p>
            <a:pPr marL="50400">
              <a:lnSpc>
                <a:spcPct val="90000"/>
              </a:lnSpc>
              <a:spcBef>
                <a:spcPts val="560"/>
              </a:spcBef>
            </a:pPr>
            <a:endParaRPr lang="en-IN" dirty="0"/>
          </a:p>
        </p:txBody>
      </p:sp>
      <p:pic>
        <p:nvPicPr>
          <p:cNvPr id="3" name="Picture 2">
            <a:extLst>
              <a:ext uri="{FF2B5EF4-FFF2-40B4-BE49-F238E27FC236}">
                <a16:creationId xmlns:a16="http://schemas.microsoft.com/office/drawing/2014/main" id="{500B69A2-1AAD-D32C-CBC3-75E88135ABAF}"/>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1455242" y="8879216"/>
            <a:ext cx="2400300" cy="838200"/>
          </a:xfrm>
          <a:prstGeom prst="rect">
            <a:avLst/>
          </a:prstGeom>
        </p:spPr>
      </p:pic>
      <p:sp>
        <p:nvSpPr>
          <p:cNvPr id="100" name="Google Shape;100;p2">
            <a:extLst>
              <a:ext uri="{FF2B5EF4-FFF2-40B4-BE49-F238E27FC236}">
                <a16:creationId xmlns:a16="http://schemas.microsoft.com/office/drawing/2014/main" id="{9E03262D-5115-BCE3-D7CA-2F34D383DDA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21129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78">
          <a:extLst>
            <a:ext uri="{FF2B5EF4-FFF2-40B4-BE49-F238E27FC236}">
              <a16:creationId xmlns:a16="http://schemas.microsoft.com/office/drawing/2014/main" id="{51FCE068-E1B6-5B60-A940-9F6ABD8F205B}"/>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BDAE3CE2-2FB5-2D68-AF59-5B2E8205D62A}"/>
              </a:ext>
            </a:extLst>
          </p:cNvPr>
          <p:cNvSpPr>
            <a:spLocks noGrp="1"/>
          </p:cNvSpPr>
          <p:nvPr>
            <p:ph type="title"/>
          </p:nvPr>
        </p:nvSpPr>
        <p:spPr>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Sustainability Statements</a:t>
            </a:r>
            <a:endParaRPr lang="en-IN" sz="4800" b="1" dirty="0">
              <a:solidFill>
                <a:srgbClr val="54152A"/>
              </a:solidFill>
              <a:latin typeface="Public Sans"/>
              <a:sym typeface="Arial"/>
            </a:endParaRPr>
          </a:p>
        </p:txBody>
      </p:sp>
      <p:cxnSp>
        <p:nvCxnSpPr>
          <p:cNvPr id="181" name="Google Shape;181;g35e98bc8440_0_43">
            <a:extLst>
              <a:ext uri="{FF2B5EF4-FFF2-40B4-BE49-F238E27FC236}">
                <a16:creationId xmlns:a16="http://schemas.microsoft.com/office/drawing/2014/main" id="{251C0A53-083B-29D9-F6A3-E067052DFEB8}"/>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graphicFrame>
        <p:nvGraphicFramePr>
          <p:cNvPr id="10" name="Content Placeholder 9">
            <a:extLst>
              <a:ext uri="{FF2B5EF4-FFF2-40B4-BE49-F238E27FC236}">
                <a16:creationId xmlns:a16="http://schemas.microsoft.com/office/drawing/2014/main" id="{144E196D-8E1E-CF1B-1598-DE3388D23292}"/>
              </a:ext>
            </a:extLst>
          </p:cNvPr>
          <p:cNvGraphicFramePr>
            <a:graphicFrameLocks noGrp="1"/>
          </p:cNvGraphicFramePr>
          <p:nvPr>
            <p:ph sz="quarter" idx="10"/>
            <p:extLst>
              <p:ext uri="{D42A27DB-BD31-4B8C-83A1-F6EECF244321}">
                <p14:modId xmlns:p14="http://schemas.microsoft.com/office/powerpoint/2010/main" val="1836104033"/>
              </p:ext>
            </p:extLst>
          </p:nvPr>
        </p:nvGraphicFramePr>
        <p:xfrm>
          <a:off x="1003300" y="2152650"/>
          <a:ext cx="16230600" cy="6129958"/>
        </p:xfrm>
        <a:graphic>
          <a:graphicData uri="http://schemas.openxmlformats.org/drawingml/2006/table">
            <a:tbl>
              <a:tblPr firstRow="1" bandRow="1">
                <a:tableStyleId>{7E9639D4-E3E2-4D34-9284-5A2195B3D0D7}</a:tableStyleId>
              </a:tblPr>
              <a:tblGrid>
                <a:gridCol w="3789169">
                  <a:extLst>
                    <a:ext uri="{9D8B030D-6E8A-4147-A177-3AD203B41FA5}">
                      <a16:colId xmlns:a16="http://schemas.microsoft.com/office/drawing/2014/main" val="1968512745"/>
                    </a:ext>
                  </a:extLst>
                </a:gridCol>
                <a:gridCol w="12441431">
                  <a:extLst>
                    <a:ext uri="{9D8B030D-6E8A-4147-A177-3AD203B41FA5}">
                      <a16:colId xmlns:a16="http://schemas.microsoft.com/office/drawing/2014/main" val="923422318"/>
                    </a:ext>
                  </a:extLst>
                </a:gridCol>
              </a:tblGrid>
              <a:tr h="561605">
                <a:tc>
                  <a:txBody>
                    <a:bodyPr/>
                    <a:lstStyle/>
                    <a:p>
                      <a:r>
                        <a:rPr lang="en-IN" sz="1620" b="1" i="0" u="none" strike="noStrike" cap="none" dirty="0">
                          <a:solidFill>
                            <a:schemeClr val="bg1"/>
                          </a:solidFill>
                          <a:effectLst/>
                          <a:latin typeface="Playfair Display" panose="00000500000000000000" pitchFamily="2" charset="0"/>
                          <a:ea typeface="+mn-ea"/>
                          <a:cs typeface="+mn-cs"/>
                          <a:sym typeface="Arial"/>
                        </a:rPr>
                        <a:t>Company</a:t>
                      </a:r>
                      <a:endParaRPr lang="en-IN" sz="1620" dirty="0">
                        <a:latin typeface="Playfair Display" panose="000005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7393B"/>
                    </a:solidFill>
                  </a:tcPr>
                </a:tc>
                <a:tc>
                  <a:txBody>
                    <a:bodyPr/>
                    <a:lstStyle/>
                    <a:p>
                      <a:pPr algn="l" fontAlgn="ctr">
                        <a:buNone/>
                      </a:pPr>
                      <a:r>
                        <a:rPr lang="en-IN" sz="1620" b="1" dirty="0">
                          <a:solidFill>
                            <a:srgbClr val="FFFFFF"/>
                          </a:solidFill>
                          <a:effectLst/>
                          <a:latin typeface="Playfair Display" panose="00000500000000000000" pitchFamily="2" charset="0"/>
                        </a:rPr>
                        <a:t>Sustainability statement</a:t>
                      </a:r>
                    </a:p>
                  </a:txBody>
                  <a:tcPr marL="50800" marR="50800" marT="50800" marB="50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7393B"/>
                    </a:solidFill>
                  </a:tcPr>
                </a:tc>
                <a:extLst>
                  <a:ext uri="{0D108BD9-81ED-4DB2-BD59-A6C34878D82A}">
                    <a16:rowId xmlns:a16="http://schemas.microsoft.com/office/drawing/2014/main" val="2306376982"/>
                  </a:ext>
                </a:extLst>
              </a:tr>
              <a:tr h="901646">
                <a:tc>
                  <a:txBody>
                    <a:bodyPr/>
                    <a:lstStyle/>
                    <a:p>
                      <a:r>
                        <a:rPr lang="en-IN" sz="1620" b="0" i="0" u="none" strike="noStrike" cap="none" dirty="0">
                          <a:solidFill>
                            <a:schemeClr val="tx1"/>
                          </a:solidFill>
                          <a:effectLst/>
                          <a:latin typeface="Playfair Display" panose="00000500000000000000" pitchFamily="2" charset="0"/>
                          <a:ea typeface="+mn-ea"/>
                          <a:cs typeface="+mn-cs"/>
                          <a:sym typeface="Arial"/>
                        </a:rPr>
                        <a:t>Ford</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t">
                        <a:buNone/>
                      </a:pPr>
                      <a:r>
                        <a:rPr lang="en-US" sz="1620" b="0" i="0" u="none" strike="noStrike" cap="none" dirty="0">
                          <a:solidFill>
                            <a:schemeClr val="tx1"/>
                          </a:solidFill>
                          <a:effectLst/>
                          <a:latin typeface="Playfair Display" panose="00000500000000000000" pitchFamily="2" charset="0"/>
                          <a:ea typeface="+mn-ea"/>
                          <a:cs typeface="+mn-cs"/>
                          <a:sym typeface="Arial"/>
                        </a:rPr>
                        <a:t>Vision For The Future: We aim to reach carbon neutrality no later than 2050. This encompasses our entire impact on the planet – from the emissions from our vehicles to the power in our factories, to our suppliers.</a:t>
                      </a:r>
                      <a:endParaRPr lang="en-IN" sz="1620" dirty="0">
                        <a:effectLst/>
                        <a:latin typeface="Playfair Display" panose="00000500000000000000" pitchFamily="2" charset="0"/>
                      </a:endParaRP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99516264"/>
                  </a:ext>
                </a:extLst>
              </a:tr>
              <a:tr h="886259">
                <a:tc>
                  <a:txBody>
                    <a:bodyPr/>
                    <a:lstStyle/>
                    <a:p>
                      <a:r>
                        <a:rPr lang="en-IN" sz="1620" b="0" i="0" u="none" strike="noStrike" cap="none" dirty="0">
                          <a:solidFill>
                            <a:schemeClr val="tx1"/>
                          </a:solidFill>
                          <a:effectLst/>
                          <a:latin typeface="Playfair Display" panose="00000500000000000000" pitchFamily="2" charset="0"/>
                          <a:ea typeface="+mn-ea"/>
                          <a:cs typeface="+mn-cs"/>
                          <a:sym typeface="Arial"/>
                        </a:rPr>
                        <a:t>McDonald’s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620" b="0" i="0" u="none" strike="noStrike" cap="none" dirty="0">
                          <a:solidFill>
                            <a:schemeClr val="tx1"/>
                          </a:solidFill>
                          <a:effectLst/>
                          <a:latin typeface="Playfair Display" panose="00000500000000000000" pitchFamily="2" charset="0"/>
                          <a:ea typeface="+mn-ea"/>
                          <a:cs typeface="+mn-cs"/>
                          <a:sym typeface="Arial"/>
                        </a:rPr>
                        <a:t>Our Planet: We’re helping to drive climate action, protecting natural resources, reducing waste, and transitioning to more sustainable packaging and toys.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78785111"/>
                  </a:ext>
                </a:extLst>
              </a:tr>
              <a:tr h="1634040">
                <a:tc>
                  <a:txBody>
                    <a:bodyPr/>
                    <a:lstStyle/>
                    <a:p>
                      <a:r>
                        <a:rPr lang="en-IN" sz="1620" b="0" i="0" u="none" strike="noStrike" cap="none" dirty="0" err="1">
                          <a:solidFill>
                            <a:schemeClr val="tx1"/>
                          </a:solidFill>
                          <a:effectLst/>
                          <a:latin typeface="Playfair Display" panose="00000500000000000000" pitchFamily="2" charset="0"/>
                          <a:ea typeface="+mn-ea"/>
                          <a:cs typeface="+mn-cs"/>
                          <a:sym typeface="Arial"/>
                        </a:rPr>
                        <a:t>Oatly</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620" b="0" i="0" u="none" strike="noStrike" cap="none" dirty="0">
                          <a:solidFill>
                            <a:schemeClr val="tx1"/>
                          </a:solidFill>
                          <a:effectLst/>
                          <a:latin typeface="Playfair Display" panose="00000500000000000000" pitchFamily="2" charset="0"/>
                          <a:ea typeface="+mn-ea"/>
                          <a:cs typeface="+mn-cs"/>
                          <a:sym typeface="Arial"/>
                        </a:rPr>
                        <a:t>So, you may be wondering why a company needs a to-do list or how long a company’s to-do list might be. Hopefully, this explains it or leaves you with your own questions. Anyway, it’s our to-do list to take important steps toward our vision for a food system that is better for people and the planet. But it’s not just a to-do list! It’s our sustainability plan outlining the actions we will take to meet our sustainability ambitions.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68754094"/>
                  </a:ext>
                </a:extLst>
              </a:tr>
              <a:tr h="886259">
                <a:tc>
                  <a:txBody>
                    <a:bodyPr/>
                    <a:lstStyle/>
                    <a:p>
                      <a:r>
                        <a:rPr lang="en-IN" sz="1620" b="0" i="0" u="none" strike="noStrike" cap="none" dirty="0">
                          <a:solidFill>
                            <a:schemeClr val="tx1"/>
                          </a:solidFill>
                          <a:effectLst/>
                          <a:latin typeface="Playfair Display" panose="00000500000000000000" pitchFamily="2" charset="0"/>
                          <a:ea typeface="+mn-ea"/>
                          <a:cs typeface="+mn-cs"/>
                          <a:sym typeface="Arial"/>
                        </a:rPr>
                        <a:t>Tesla</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620" b="0" i="0" u="none" strike="noStrike" cap="none" dirty="0">
                          <a:solidFill>
                            <a:schemeClr val="tx1"/>
                          </a:solidFill>
                          <a:effectLst/>
                          <a:latin typeface="Playfair Display" panose="00000500000000000000" pitchFamily="2" charset="0"/>
                          <a:ea typeface="+mn-ea"/>
                          <a:cs typeface="+mn-cs"/>
                          <a:sym typeface="Arial"/>
                        </a:rPr>
                        <a:t>Tesla’s mission is to accelerate the world's transition to sustainable energy. Sustainability is integral to Tesla, and it is central to its mission.</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70180023"/>
                  </a:ext>
                </a:extLst>
              </a:tr>
              <a:tr h="1260149">
                <a:tc>
                  <a:txBody>
                    <a:bodyPr/>
                    <a:lstStyle/>
                    <a:p>
                      <a:r>
                        <a:rPr lang="en-IN" sz="1620" b="0" i="0" u="none" strike="noStrike" cap="none" dirty="0">
                          <a:solidFill>
                            <a:schemeClr val="tx1"/>
                          </a:solidFill>
                          <a:effectLst/>
                          <a:latin typeface="Playfair Display" panose="00000500000000000000" pitchFamily="2" charset="0"/>
                          <a:ea typeface="+mn-ea"/>
                          <a:cs typeface="+mn-cs"/>
                          <a:sym typeface="Arial"/>
                        </a:rPr>
                        <a:t>Avon</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620" b="0" i="0" u="none" strike="noStrike" cap="none" dirty="0">
                          <a:solidFill>
                            <a:schemeClr val="tx1"/>
                          </a:solidFill>
                          <a:effectLst/>
                          <a:latin typeface="Playfair Display" panose="00000500000000000000" pitchFamily="2" charset="0"/>
                          <a:ea typeface="+mn-ea"/>
                          <a:cs typeface="+mn-cs"/>
                          <a:sym typeface="Arial"/>
                        </a:rPr>
                        <a:t>We’re open to all. Every member of our team has the right to personal self-expression such as dress, hair, or other forms of body adornment. We believe in inclusive beauty and support self-expression by challenging stereotypes, supporting freedom of expression, and representing a wide range of people.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93156928"/>
                  </a:ext>
                </a:extLst>
              </a:tr>
            </a:tbl>
          </a:graphicData>
        </a:graphic>
      </p:graphicFrame>
      <p:sp>
        <p:nvSpPr>
          <p:cNvPr id="9" name="Content Placeholder 8">
            <a:extLst>
              <a:ext uri="{FF2B5EF4-FFF2-40B4-BE49-F238E27FC236}">
                <a16:creationId xmlns:a16="http://schemas.microsoft.com/office/drawing/2014/main" id="{F1BA7413-6D9A-98CF-5741-BF521966299B}"/>
              </a:ext>
            </a:extLst>
          </p:cNvPr>
          <p:cNvSpPr>
            <a:spLocks noGrp="1"/>
          </p:cNvSpPr>
          <p:nvPr>
            <p:ph sz="quarter" idx="11"/>
          </p:nvPr>
        </p:nvSpPr>
        <p:spPr>
          <a:xfrm>
            <a:off x="1003707" y="8938962"/>
            <a:ext cx="6102922" cy="707846"/>
          </a:xfrm>
          <a:noFill/>
        </p:spPr>
        <p:txBody>
          <a:bodyPr wrap="none" rtlCol="0">
            <a:spAutoFit/>
          </a:bodyPr>
          <a:lstStyle/>
          <a:p>
            <a:pPr>
              <a:spcBef>
                <a:spcPts val="0"/>
              </a:spcBef>
              <a:buClr>
                <a:srgbClr val="000000"/>
              </a:buClr>
            </a:pPr>
            <a:r>
              <a:rPr lang="en-US" sz="2000" i="1" dirty="0">
                <a:solidFill>
                  <a:srgbClr val="000000"/>
                </a:solidFill>
                <a:latin typeface="Playfair Display" pitchFamily="2" charset="77"/>
                <a:cs typeface="Arial"/>
                <a:sym typeface="Arial"/>
              </a:rPr>
              <a:t>Figure 10.2: Sustainability statements from companies</a:t>
            </a:r>
          </a:p>
          <a:p>
            <a:pPr>
              <a:spcBef>
                <a:spcPts val="0"/>
              </a:spcBef>
              <a:buClr>
                <a:srgbClr val="000000"/>
              </a:buClr>
            </a:pPr>
            <a:endParaRPr lang="en-IN" sz="2000" i="1" dirty="0">
              <a:solidFill>
                <a:srgbClr val="000000"/>
              </a:solidFill>
              <a:latin typeface="Playfair Display" pitchFamily="2" charset="77"/>
              <a:cs typeface="Arial"/>
              <a:sym typeface="Arial"/>
            </a:endParaRPr>
          </a:p>
        </p:txBody>
      </p:sp>
      <p:sp>
        <p:nvSpPr>
          <p:cNvPr id="182" name="Google Shape;182;g35e98bc8440_0_43">
            <a:extLst>
              <a:ext uri="{FF2B5EF4-FFF2-40B4-BE49-F238E27FC236}">
                <a16:creationId xmlns:a16="http://schemas.microsoft.com/office/drawing/2014/main" id="{F7DBABBE-5A86-2EE7-34F9-FAD7CB46387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936739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78">
          <a:extLst>
            <a:ext uri="{FF2B5EF4-FFF2-40B4-BE49-F238E27FC236}">
              <a16:creationId xmlns:a16="http://schemas.microsoft.com/office/drawing/2014/main" id="{FAF9D5CB-004B-3335-9EF0-7C28F786698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55B16CF-1777-72F8-8956-8E132210D100}"/>
              </a:ext>
            </a:extLst>
          </p:cNvPr>
          <p:cNvSpPr>
            <a:spLocks noGrp="1"/>
          </p:cNvSpPr>
          <p:nvPr>
            <p:ph type="title"/>
          </p:nvPr>
        </p:nvSpPr>
        <p:spPr>
          <a:xfrm>
            <a:off x="1021657" y="666857"/>
            <a:ext cx="16230600" cy="677108"/>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Business Case for Sustainability</a:t>
            </a:r>
            <a:endParaRPr lang="en-IN" sz="4800" b="1" dirty="0">
              <a:solidFill>
                <a:srgbClr val="54152A"/>
              </a:solidFill>
              <a:latin typeface="Public Sans"/>
              <a:sym typeface="Arial"/>
            </a:endParaRPr>
          </a:p>
        </p:txBody>
      </p:sp>
      <p:cxnSp>
        <p:nvCxnSpPr>
          <p:cNvPr id="181" name="Google Shape;181;g35e98bc8440_0_43">
            <a:extLst>
              <a:ext uri="{FF2B5EF4-FFF2-40B4-BE49-F238E27FC236}">
                <a16:creationId xmlns:a16="http://schemas.microsoft.com/office/drawing/2014/main" id="{542ABF4B-F506-0F34-6896-CB1106F6EBD5}"/>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2" name="Picture 1" descr="Eight business cases for sustainability&#10;&#10;The business case for sustainability: drives internal innovation, improves environmental risk, attracts and retains employees, expands audience reach, builds brand loyalty, reduces production costs, garners positive publicity, and serves as a market differentiator. This graphic is purple.">
            <a:extLst>
              <a:ext uri="{FF2B5EF4-FFF2-40B4-BE49-F238E27FC236}">
                <a16:creationId xmlns:a16="http://schemas.microsoft.com/office/drawing/2014/main" id="{F3B0202C-F850-E53F-92C9-083254615FE7}"/>
              </a:ext>
            </a:extLst>
          </p:cNvPr>
          <p:cNvPicPr>
            <a:picLocks noChangeAspect="1"/>
          </p:cNvPicPr>
          <p:nvPr/>
        </p:nvPicPr>
        <p:blipFill>
          <a:blip r:embed="rId3"/>
          <a:stretch>
            <a:fillRect/>
          </a:stretch>
        </p:blipFill>
        <p:spPr>
          <a:xfrm>
            <a:off x="1028695" y="1928965"/>
            <a:ext cx="12853560" cy="7708419"/>
          </a:xfrm>
          <a:prstGeom prst="rect">
            <a:avLst/>
          </a:prstGeom>
        </p:spPr>
      </p:pic>
      <p:sp>
        <p:nvSpPr>
          <p:cNvPr id="5" name="Content Placeholder 4">
            <a:extLst>
              <a:ext uri="{FF2B5EF4-FFF2-40B4-BE49-F238E27FC236}">
                <a16:creationId xmlns:a16="http://schemas.microsoft.com/office/drawing/2014/main" id="{D99243BE-E707-9AE1-FEE5-BEC9A3A5FAB8}"/>
              </a:ext>
            </a:extLst>
          </p:cNvPr>
          <p:cNvSpPr>
            <a:spLocks noGrp="1"/>
          </p:cNvSpPr>
          <p:nvPr>
            <p:ph sz="quarter" idx="10"/>
          </p:nvPr>
        </p:nvSpPr>
        <p:spPr>
          <a:xfrm>
            <a:off x="8499469" y="9637384"/>
            <a:ext cx="6115746" cy="830956"/>
          </a:xfrm>
          <a:noFill/>
        </p:spPr>
        <p:txBody>
          <a:bodyPr wrap="none" rtlCol="0">
            <a:spAutoFit/>
          </a:bodyPr>
          <a:lstStyle/>
          <a:p>
            <a:pPr>
              <a:spcBef>
                <a:spcPts val="0"/>
              </a:spcBef>
              <a:buClr>
                <a:srgbClr val="000000"/>
              </a:buClr>
            </a:pPr>
            <a:r>
              <a:rPr lang="en-US" sz="2000" i="1" dirty="0">
                <a:solidFill>
                  <a:srgbClr val="000000"/>
                </a:solidFill>
                <a:latin typeface="Playfair Display" pitchFamily="2" charset="77"/>
                <a:cs typeface="Arial"/>
                <a:sym typeface="Arial"/>
              </a:rPr>
              <a:t>Figure 10.5: The business case for sustainability</a:t>
            </a:r>
          </a:p>
          <a:p>
            <a:pPr>
              <a:spcBef>
                <a:spcPts val="0"/>
              </a:spcBef>
              <a:buClr>
                <a:srgbClr val="000000"/>
              </a:buClr>
            </a:pPr>
            <a:r>
              <a:rPr lang="en-US" sz="800" i="1" dirty="0">
                <a:solidFill>
                  <a:srgbClr val="000000"/>
                </a:solidFill>
                <a:latin typeface="Playfair Display" pitchFamily="2" charset="77"/>
                <a:cs typeface="Arial"/>
                <a:sym typeface="Arial"/>
              </a:rPr>
              <a:t> [Kindred Grey. 2025. CC BY-NC-SA. Information from </a:t>
            </a:r>
            <a:r>
              <a:rPr lang="en-US" sz="800" dirty="0">
                <a:hlinkClick r:id="rId4"/>
              </a:rPr>
              <a:t>The Benefits of Corporate Social Responsibility Training (HBS Online)</a:t>
            </a:r>
            <a:r>
              <a:rPr lang="en-US" sz="800" i="1" dirty="0">
                <a:solidFill>
                  <a:srgbClr val="000000"/>
                </a:solidFill>
                <a:latin typeface="Playfair Display" pitchFamily="2" charset="77"/>
                <a:cs typeface="Arial"/>
                <a:sym typeface="Arial"/>
              </a:rPr>
              <a:t> ]</a:t>
            </a:r>
          </a:p>
          <a:p>
            <a:pPr>
              <a:spcBef>
                <a:spcPts val="0"/>
              </a:spcBef>
              <a:buClr>
                <a:srgbClr val="000000"/>
              </a:buClr>
            </a:pPr>
            <a:endParaRPr lang="en-IN" sz="2000" i="1" dirty="0">
              <a:solidFill>
                <a:srgbClr val="000000"/>
              </a:solidFill>
              <a:latin typeface="Playfair Display" pitchFamily="2" charset="77"/>
              <a:cs typeface="Arial"/>
              <a:sym typeface="Arial"/>
            </a:endParaRPr>
          </a:p>
        </p:txBody>
      </p:sp>
      <p:sp>
        <p:nvSpPr>
          <p:cNvPr id="182" name="Google Shape;182;g35e98bc8440_0_43">
            <a:extLst>
              <a:ext uri="{FF2B5EF4-FFF2-40B4-BE49-F238E27FC236}">
                <a16:creationId xmlns:a16="http://schemas.microsoft.com/office/drawing/2014/main" id="{1ACB046D-D63C-9190-B53B-B7426077870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8025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86">
          <a:extLst>
            <a:ext uri="{FF2B5EF4-FFF2-40B4-BE49-F238E27FC236}">
              <a16:creationId xmlns:a16="http://schemas.microsoft.com/office/drawing/2014/main" id="{CE07AFF3-6F1F-DCBB-3B98-E2929FFD99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3338C5-5180-ECA2-F5E1-3FF3F0BAB1E3}"/>
              </a:ext>
            </a:extLst>
          </p:cNvPr>
          <p:cNvSpPr>
            <a:spLocks noGrp="1"/>
          </p:cNvSpPr>
          <p:nvPr>
            <p:ph type="title"/>
          </p:nvPr>
        </p:nvSpPr>
        <p:spPr>
          <a:xfrm>
            <a:off x="923637" y="-96191"/>
            <a:ext cx="16232400" cy="206825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Why Sustainability Strategy is Strategic: </a:t>
            </a:r>
            <a:br>
              <a:rPr lang="en-US" sz="4800" b="1" dirty="0">
                <a:solidFill>
                  <a:srgbClr val="54152A"/>
                </a:solidFill>
                <a:latin typeface="Public Sans"/>
                <a:sym typeface="Public Sans"/>
              </a:rPr>
            </a:br>
            <a:r>
              <a:rPr lang="en-US" sz="4800" b="1" dirty="0">
                <a:solidFill>
                  <a:srgbClr val="54152A"/>
                </a:solidFill>
                <a:latin typeface="Public Sans"/>
                <a:sym typeface="Public Sans"/>
              </a:rPr>
              <a:t>Check Your Knowledge So Far</a:t>
            </a:r>
            <a:endParaRPr lang="en-IN" sz="4800" b="1" dirty="0">
              <a:solidFill>
                <a:srgbClr val="54152A"/>
              </a:solidFill>
              <a:latin typeface="Public Sans"/>
              <a:sym typeface="Arial"/>
            </a:endParaRPr>
          </a:p>
        </p:txBody>
      </p:sp>
      <p:cxnSp>
        <p:nvCxnSpPr>
          <p:cNvPr id="189" name="Google Shape;189;g35e98bc8440_0_50">
            <a:extLst>
              <a:ext uri="{FF2B5EF4-FFF2-40B4-BE49-F238E27FC236}">
                <a16:creationId xmlns:a16="http://schemas.microsoft.com/office/drawing/2014/main" id="{6694AEC3-44F1-F898-23A2-54ACA4E339E7}"/>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2B61528-EE54-D3D6-639A-5D35F3E4FC23}"/>
              </a:ext>
            </a:extLst>
          </p:cNvPr>
          <p:cNvSpPr>
            <a:spLocks noGrp="1"/>
          </p:cNvSpPr>
          <p:nvPr>
            <p:ph sz="quarter" idx="10"/>
          </p:nvPr>
        </p:nvSpPr>
        <p:spPr>
          <a:xfrm>
            <a:off x="1017132" y="2152970"/>
            <a:ext cx="8497929" cy="4240135"/>
          </a:xfrm>
          <a:noFill/>
          <a:ln>
            <a:noFill/>
          </a:ln>
        </p:spPr>
        <p:txBody>
          <a:bodyPr spcFirstLastPara="1" wrap="square" lIns="0" tIns="0" rIns="0" bIns="0" anchor="t" anchorCtr="0">
            <a:spAutoFit/>
          </a:bodyPr>
          <a:lstStyle/>
          <a:p>
            <a:pPr lvl="0">
              <a:lnSpc>
                <a:spcPct val="164000"/>
              </a:lnSpc>
              <a:spcBef>
                <a:spcPts val="0"/>
              </a:spcBef>
            </a:pPr>
            <a:r>
              <a:rPr lang="en-US" sz="2100" b="1" dirty="0">
                <a:solidFill>
                  <a:srgbClr val="2B2C30"/>
                </a:solidFill>
                <a:latin typeface="Playfair Display"/>
                <a:ea typeface="Playfair Display"/>
                <a:cs typeface="Playfair Display"/>
                <a:sym typeface="Playfair Display"/>
              </a:rPr>
              <a:t>📊 The Business Case</a:t>
            </a:r>
          </a:p>
          <a:p>
            <a:pPr marL="457200" lvl="0" indent="-361950">
              <a:lnSpc>
                <a:spcPct val="164000"/>
              </a:lnSpc>
              <a:spcBef>
                <a:spcPts val="0"/>
              </a:spcBef>
              <a:buClr>
                <a:srgbClr val="2B2C30"/>
              </a:buClr>
              <a:buSzPts val="2100"/>
              <a:buFont typeface="Playfair Display"/>
              <a:buChar char="●"/>
            </a:pPr>
            <a:r>
              <a:rPr lang="en-US" sz="2100" dirty="0">
                <a:solidFill>
                  <a:srgbClr val="2B2C30"/>
                </a:solidFill>
                <a:latin typeface="Playfair Display"/>
                <a:ea typeface="Playfair Display"/>
                <a:cs typeface="Playfair Display"/>
                <a:sym typeface="Playfair Display"/>
              </a:rPr>
              <a:t>Consumers: 80% more likely to buy from eco-conscious brands</a:t>
            </a:r>
          </a:p>
          <a:p>
            <a:pPr marL="457200" lvl="0" indent="-361950">
              <a:lnSpc>
                <a:spcPct val="164000"/>
              </a:lnSpc>
              <a:spcBef>
                <a:spcPts val="0"/>
              </a:spcBef>
              <a:buClr>
                <a:srgbClr val="2B2C30"/>
              </a:buClr>
              <a:buSzPts val="2100"/>
              <a:buFont typeface="Playfair Display"/>
              <a:buChar char="●"/>
            </a:pPr>
            <a:r>
              <a:rPr lang="en-US" sz="2100" dirty="0">
                <a:solidFill>
                  <a:srgbClr val="2B2C30"/>
                </a:solidFill>
                <a:latin typeface="Playfair Display"/>
                <a:ea typeface="Playfair Display"/>
                <a:cs typeface="Playfair Display"/>
                <a:sym typeface="Playfair Display"/>
              </a:rPr>
              <a:t>Employees: 40% of Millennials consider sustainability when choosing jobs</a:t>
            </a:r>
          </a:p>
          <a:p>
            <a:pPr marL="457200" lvl="0" indent="-361950">
              <a:lnSpc>
                <a:spcPct val="164000"/>
              </a:lnSpc>
              <a:spcBef>
                <a:spcPts val="0"/>
              </a:spcBef>
              <a:buClr>
                <a:srgbClr val="2B2C30"/>
              </a:buClr>
              <a:buSzPts val="2100"/>
              <a:buFont typeface="Playfair Display"/>
              <a:buChar char="●"/>
            </a:pPr>
            <a:r>
              <a:rPr lang="en-US" sz="2100" dirty="0">
                <a:solidFill>
                  <a:srgbClr val="2B2C30"/>
                </a:solidFill>
                <a:latin typeface="Playfair Display"/>
                <a:ea typeface="Playfair Display"/>
                <a:cs typeface="Playfair Display"/>
                <a:sym typeface="Playfair Display"/>
              </a:rPr>
              <a:t>Investors: 88% see </a:t>
            </a:r>
            <a:r>
              <a:rPr lang="en-US" sz="2100" dirty="0" err="1">
                <a:solidFill>
                  <a:srgbClr val="2B2C30"/>
                </a:solidFill>
                <a:latin typeface="Playfair Display"/>
                <a:ea typeface="Playfair Display"/>
                <a:cs typeface="Playfair Display"/>
                <a:sym typeface="Playfair Display"/>
              </a:rPr>
              <a:t>ESG</a:t>
            </a:r>
            <a:r>
              <a:rPr lang="en-US" sz="2100" dirty="0">
                <a:solidFill>
                  <a:srgbClr val="2B2C30"/>
                </a:solidFill>
                <a:latin typeface="Playfair Display"/>
                <a:ea typeface="Playfair Display"/>
                <a:cs typeface="Playfair Display"/>
                <a:sym typeface="Playfair Display"/>
              </a:rPr>
              <a:t>-focused companies as better long-term bets</a:t>
            </a:r>
          </a:p>
          <a:p>
            <a:pPr marL="457200" lvl="0" indent="-361950">
              <a:lnSpc>
                <a:spcPct val="164000"/>
              </a:lnSpc>
              <a:spcBef>
                <a:spcPts val="0"/>
              </a:spcBef>
              <a:buClr>
                <a:srgbClr val="2B2C30"/>
              </a:buClr>
              <a:buSzPts val="2100"/>
              <a:buFont typeface="Playfair Display"/>
              <a:buChar char="●"/>
            </a:pPr>
            <a:r>
              <a:rPr lang="en-US" sz="2100" dirty="0">
                <a:solidFill>
                  <a:srgbClr val="2B2C30"/>
                </a:solidFill>
                <a:latin typeface="Playfair Display"/>
                <a:ea typeface="Playfair Display"/>
                <a:cs typeface="Playfair Display"/>
                <a:sym typeface="Playfair Display"/>
              </a:rPr>
              <a:t>Governments: Pushing for carbon neutrality (ex: Paris Agreement &amp; fossil fuel bans)</a:t>
            </a:r>
          </a:p>
        </p:txBody>
      </p:sp>
      <p:sp>
        <p:nvSpPr>
          <p:cNvPr id="4" name="Content Placeholder 3">
            <a:extLst>
              <a:ext uri="{FF2B5EF4-FFF2-40B4-BE49-F238E27FC236}">
                <a16:creationId xmlns:a16="http://schemas.microsoft.com/office/drawing/2014/main" id="{4AE15991-9A5C-B8AF-D5B6-DE4EC2CB824F}"/>
              </a:ext>
            </a:extLst>
          </p:cNvPr>
          <p:cNvSpPr>
            <a:spLocks noGrp="1"/>
          </p:cNvSpPr>
          <p:nvPr>
            <p:ph sz="quarter" idx="11"/>
          </p:nvPr>
        </p:nvSpPr>
        <p:spPr>
          <a:xfrm>
            <a:off x="9694930" y="2152970"/>
            <a:ext cx="8579818" cy="3672514"/>
          </a:xfrm>
          <a:noFill/>
          <a:ln>
            <a:noFill/>
          </a:ln>
        </p:spPr>
        <p:txBody>
          <a:bodyPr spcFirstLastPara="1" wrap="square" lIns="91425" tIns="91425" rIns="91425" bIns="91425" anchor="t" anchorCtr="0">
            <a:spAutoFit/>
          </a:bodyPr>
          <a:lstStyle/>
          <a:p>
            <a:pPr marL="0" lvl="0">
              <a:lnSpc>
                <a:spcPct val="164000"/>
              </a:lnSpc>
              <a:spcBef>
                <a:spcPts val="1200"/>
              </a:spcBef>
            </a:pPr>
            <a:r>
              <a:rPr lang="en-US" sz="2100" dirty="0">
                <a:latin typeface="Playfair Display"/>
                <a:ea typeface="Playfair Display"/>
                <a:cs typeface="Playfair Display"/>
                <a:sym typeface="Playfair Display"/>
              </a:rPr>
              <a:t>🏆 Key Benefits for Firms</a:t>
            </a:r>
          </a:p>
          <a:p>
            <a:pPr marL="457200" lvl="0" indent="-361950">
              <a:lnSpc>
                <a:spcPct val="164000"/>
              </a:lnSpc>
              <a:spcBef>
                <a:spcPts val="1200"/>
              </a:spcBef>
              <a:buSzPts val="2100"/>
              <a:buFont typeface="Playfair Display"/>
              <a:buChar char="●"/>
            </a:pPr>
            <a:r>
              <a:rPr lang="en-US" sz="2100" dirty="0">
                <a:latin typeface="Playfair Display"/>
                <a:ea typeface="Playfair Display"/>
                <a:cs typeface="Playfair Display"/>
                <a:sym typeface="Playfair Display"/>
              </a:rPr>
              <a:t>Cost savings (energy, waste, water)</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Boosts brand image and customer loyalty Attracts and retains talent</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Opens new markets &amp; innovation opportunities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Improves regulatory compliance &amp; reduces risk</a:t>
            </a:r>
          </a:p>
        </p:txBody>
      </p:sp>
      <p:sp>
        <p:nvSpPr>
          <p:cNvPr id="5" name="Content Placeholder 4">
            <a:extLst>
              <a:ext uri="{FF2B5EF4-FFF2-40B4-BE49-F238E27FC236}">
                <a16:creationId xmlns:a16="http://schemas.microsoft.com/office/drawing/2014/main" id="{AA86E01A-9565-19EF-4B9F-C7AAEB6AC338}"/>
              </a:ext>
            </a:extLst>
          </p:cNvPr>
          <p:cNvSpPr>
            <a:spLocks noGrp="1"/>
          </p:cNvSpPr>
          <p:nvPr>
            <p:ph sz="quarter" idx="12"/>
          </p:nvPr>
        </p:nvSpPr>
        <p:spPr>
          <a:xfrm>
            <a:off x="770178" y="6532077"/>
            <a:ext cx="16475865" cy="1774686"/>
          </a:xfrm>
          <a:noFill/>
          <a:ln>
            <a:noFill/>
          </a:ln>
        </p:spPr>
        <p:txBody>
          <a:bodyPr spcFirstLastPara="1" wrap="square" lIns="91425" tIns="91425" rIns="91425" bIns="91425" anchor="t" anchorCtr="0">
            <a:spAutoFit/>
          </a:bodyPr>
          <a:lstStyle/>
          <a:p>
            <a:pPr marL="0">
              <a:lnSpc>
                <a:spcPct val="164000"/>
              </a:lnSpc>
              <a:spcBef>
                <a:spcPts val="0"/>
              </a:spcBef>
              <a:buClr>
                <a:srgbClr val="000000"/>
              </a:buClr>
            </a:pPr>
            <a:r>
              <a:rPr lang="en-US" sz="2100" dirty="0">
                <a:solidFill>
                  <a:srgbClr val="000000"/>
                </a:solidFill>
                <a:latin typeface="Playfair Display"/>
                <a:sym typeface="Playfair Display"/>
              </a:rPr>
              <a:t>“To prosper over time, every company must not only deliver financial performance but also show how it makes a positive contribution to society.”</a:t>
            </a:r>
          </a:p>
          <a:p>
            <a:pPr marL="0">
              <a:lnSpc>
                <a:spcPct val="164000"/>
              </a:lnSpc>
              <a:spcBef>
                <a:spcPts val="0"/>
              </a:spcBef>
              <a:buClr>
                <a:srgbClr val="000000"/>
              </a:buClr>
            </a:pPr>
            <a:r>
              <a:rPr lang="en-US" sz="2100" dirty="0">
                <a:solidFill>
                  <a:srgbClr val="000000"/>
                </a:solidFill>
                <a:latin typeface="Playfair Display"/>
                <a:sym typeface="Playfair Display"/>
              </a:rPr>
              <a:t>– Larry Fink, CEO of BlackRock</a:t>
            </a:r>
          </a:p>
        </p:txBody>
      </p:sp>
      <p:sp>
        <p:nvSpPr>
          <p:cNvPr id="6" name="Content Placeholder 5">
            <a:extLst>
              <a:ext uri="{FF2B5EF4-FFF2-40B4-BE49-F238E27FC236}">
                <a16:creationId xmlns:a16="http://schemas.microsoft.com/office/drawing/2014/main" id="{417FA6BE-F345-B332-B860-B298AA8F9AD7}"/>
              </a:ext>
            </a:extLst>
          </p:cNvPr>
          <p:cNvSpPr>
            <a:spLocks noGrp="1"/>
          </p:cNvSpPr>
          <p:nvPr>
            <p:ph sz="quarter" idx="13"/>
          </p:nvPr>
        </p:nvSpPr>
        <p:spPr>
          <a:xfrm>
            <a:off x="770178" y="8459937"/>
            <a:ext cx="12296466" cy="1244669"/>
          </a:xfrm>
          <a:noFill/>
          <a:ln>
            <a:noFill/>
          </a:ln>
        </p:spPr>
        <p:txBody>
          <a:bodyPr spcFirstLastPara="1" wrap="square" lIns="91425" tIns="91425" rIns="91425" bIns="91425" anchor="t" anchorCtr="0">
            <a:spAutoFit/>
          </a:bodyPr>
          <a:lstStyle/>
          <a:p>
            <a:pPr marL="0" lvl="0">
              <a:lnSpc>
                <a:spcPct val="164000"/>
              </a:lnSpc>
              <a:spcBef>
                <a:spcPts val="0"/>
              </a:spcBef>
            </a:pPr>
            <a:r>
              <a:rPr lang="en-US" sz="2100" b="1" dirty="0">
                <a:latin typeface="Playfair Display"/>
                <a:ea typeface="Playfair Display"/>
                <a:cs typeface="Playfair Display"/>
                <a:sym typeface="Playfair Display"/>
              </a:rPr>
              <a:t>🔑 Key Takeaway:</a:t>
            </a:r>
          </a:p>
          <a:p>
            <a:pPr marL="0" lvl="0">
              <a:lnSpc>
                <a:spcPct val="164000"/>
              </a:lnSpc>
              <a:spcBef>
                <a:spcPts val="0"/>
              </a:spcBef>
            </a:pPr>
            <a:r>
              <a:rPr lang="en-US" sz="2100" dirty="0">
                <a:latin typeface="Playfair Display"/>
                <a:ea typeface="Playfair Display"/>
                <a:cs typeface="Playfair Display"/>
                <a:sym typeface="Playfair Display"/>
              </a:rPr>
              <a:t>Sustainability strategy isn’t just ethical—it’s profitable, expected, and essential for long-term success</a:t>
            </a:r>
          </a:p>
        </p:txBody>
      </p:sp>
      <p:sp>
        <p:nvSpPr>
          <p:cNvPr id="190" name="Google Shape;190;g35e98bc8440_0_50">
            <a:extLst>
              <a:ext uri="{FF2B5EF4-FFF2-40B4-BE49-F238E27FC236}">
                <a16:creationId xmlns:a16="http://schemas.microsoft.com/office/drawing/2014/main" id="{08208F55-7FF3-FE41-DFE0-8DBA3F1384A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64270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20">
          <a:extLst>
            <a:ext uri="{FF2B5EF4-FFF2-40B4-BE49-F238E27FC236}">
              <a16:creationId xmlns:a16="http://schemas.microsoft.com/office/drawing/2014/main" id="{92CA23B1-8331-01EE-141A-BC5F403CDD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86B0F9-9DF1-D46F-573E-BCC640348E43}"/>
              </a:ext>
            </a:extLst>
          </p:cNvPr>
          <p:cNvSpPr>
            <a:spLocks noGrp="1"/>
          </p:cNvSpPr>
          <p:nvPr>
            <p:ph type="title"/>
          </p:nvPr>
        </p:nvSpPr>
        <p:spPr>
          <a:xfrm>
            <a:off x="1021657" y="666857"/>
            <a:ext cx="16232400" cy="677108"/>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Triple Bottom Line</a:t>
            </a:r>
            <a:endParaRPr lang="en-IN" sz="4800" b="1" dirty="0">
              <a:solidFill>
                <a:srgbClr val="54152A"/>
              </a:solidFill>
              <a:latin typeface="Public Sans"/>
              <a:sym typeface="Arial"/>
            </a:endParaRPr>
          </a:p>
        </p:txBody>
      </p:sp>
      <p:cxnSp>
        <p:nvCxnSpPr>
          <p:cNvPr id="222" name="Google Shape;222;g336b7c03ff5_0_34">
            <a:extLst>
              <a:ext uri="{FF2B5EF4-FFF2-40B4-BE49-F238E27FC236}">
                <a16:creationId xmlns:a16="http://schemas.microsoft.com/office/drawing/2014/main" id="{998C9668-D447-8627-C6AF-135095209291}"/>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224" name="Google Shape;224;g336b7c03ff5_0_34" descr="Venn diagram showing sustainable at the intersection of people, planet, and profit&#10;&#10;Venn diagram of three overlapping purple circles. The top circle is labeled &quot;People&quot; and asks, &quot;How socially responsible has the organization been?&quot; The bottom left circle is labeled &quot;Planet&quot; with the question, &quot;How environmentally responsible has the organization been?&quot; The bottom right circle is labeled &quot;Profit&quot; stating, &quot;The traditional measure of corporate profit.&quot; The overlapping areas between &quot;People&quot; and &quot;Planet&quot; are labeled &quot;Bearable,&quot; between &quot;People&quot; and &quot;Profit&quot; is labeled &quot;Equitable,&quot; and between &quot;Planet&quot; and &quot;Profit&quot; is labeled &quot;Viable.&quot; The central overlapping area where all three circles intersect is labeled &quot;Sustainable.&quot;">
            <a:extLst>
              <a:ext uri="{FF2B5EF4-FFF2-40B4-BE49-F238E27FC236}">
                <a16:creationId xmlns:a16="http://schemas.microsoft.com/office/drawing/2014/main" id="{D4FA49D0-7CB4-FCF1-0FFC-566C9955FB4A}"/>
              </a:ext>
            </a:extLst>
          </p:cNvPr>
          <p:cNvPicPr preferRelativeResize="0"/>
          <p:nvPr/>
        </p:nvPicPr>
        <p:blipFill>
          <a:blip r:embed="rId3">
            <a:alphaModFix/>
          </a:blip>
          <a:stretch>
            <a:fillRect/>
          </a:stretch>
        </p:blipFill>
        <p:spPr>
          <a:xfrm>
            <a:off x="1028695" y="2007276"/>
            <a:ext cx="11495814" cy="7514582"/>
          </a:xfrm>
          <a:prstGeom prst="rect">
            <a:avLst/>
          </a:prstGeom>
          <a:noFill/>
          <a:ln>
            <a:noFill/>
          </a:ln>
        </p:spPr>
      </p:pic>
      <p:sp>
        <p:nvSpPr>
          <p:cNvPr id="4" name="Content Placeholder 3">
            <a:extLst>
              <a:ext uri="{FF2B5EF4-FFF2-40B4-BE49-F238E27FC236}">
                <a16:creationId xmlns:a16="http://schemas.microsoft.com/office/drawing/2014/main" id="{ACFBFE73-6F30-2DBB-D4A7-A16DFF956C3D}"/>
              </a:ext>
            </a:extLst>
          </p:cNvPr>
          <p:cNvSpPr>
            <a:spLocks noGrp="1"/>
          </p:cNvSpPr>
          <p:nvPr>
            <p:ph sz="quarter" idx="11"/>
          </p:nvPr>
        </p:nvSpPr>
        <p:spPr>
          <a:xfrm>
            <a:off x="1002191" y="9620143"/>
            <a:ext cx="11724525" cy="738633"/>
          </a:xfrm>
          <a:noFill/>
          <a:ln>
            <a:noFill/>
          </a:ln>
        </p:spPr>
        <p:txBody>
          <a:bodyPr spcFirstLastPara="1" wrap="square" lIns="91425" tIns="91425" rIns="91425" bIns="91425" anchor="t" anchorCtr="0">
            <a:spAutoFit/>
          </a:bodyPr>
          <a:lstStyle/>
          <a:p>
            <a:pPr>
              <a:spcBef>
                <a:spcPts val="0"/>
              </a:spcBef>
              <a:buClr>
                <a:srgbClr val="000000"/>
              </a:buClr>
            </a:pPr>
            <a:r>
              <a:rPr lang="en-US" sz="1800" dirty="0">
                <a:solidFill>
                  <a:srgbClr val="000000"/>
                </a:solidFill>
                <a:latin typeface="Arial"/>
                <a:cs typeface="Arial"/>
                <a:sym typeface="Arial"/>
              </a:rPr>
              <a:t>Figure 10.7: The triple bottom line emphasizes the three Ps of people (social concerns), planet (environmental concerns), and profits (economic concerns)</a:t>
            </a:r>
            <a:r>
              <a:rPr lang="en-US" sz="800" dirty="0">
                <a:solidFill>
                  <a:srgbClr val="000000"/>
                </a:solidFill>
                <a:latin typeface="Arial"/>
                <a:cs typeface="Arial"/>
                <a:sym typeface="Arial"/>
              </a:rPr>
              <a:t>. [Kindred Grey. 2025. CC BY-NC-SA.]</a:t>
            </a:r>
          </a:p>
        </p:txBody>
      </p:sp>
      <p:sp>
        <p:nvSpPr>
          <p:cNvPr id="3" name="Content Placeholder 2">
            <a:extLst>
              <a:ext uri="{FF2B5EF4-FFF2-40B4-BE49-F238E27FC236}">
                <a16:creationId xmlns:a16="http://schemas.microsoft.com/office/drawing/2014/main" id="{D832DEC1-1AE8-3A67-7CAE-EAE54F7681F3}"/>
              </a:ext>
            </a:extLst>
          </p:cNvPr>
          <p:cNvSpPr>
            <a:spLocks noGrp="1"/>
          </p:cNvSpPr>
          <p:nvPr>
            <p:ph sz="quarter" idx="10"/>
          </p:nvPr>
        </p:nvSpPr>
        <p:spPr>
          <a:xfrm>
            <a:off x="12746182" y="2007276"/>
            <a:ext cx="4507875" cy="5786169"/>
          </a:xfrm>
          <a:noFill/>
          <a:ln>
            <a:noFill/>
          </a:ln>
        </p:spPr>
        <p:txBody>
          <a:bodyPr spcFirstLastPara="1" wrap="square" lIns="91425" tIns="91425" rIns="91425" bIns="91425" anchor="t" anchorCtr="0">
            <a:spAutoFit/>
          </a:bodyPr>
          <a:lstStyle/>
          <a:p>
            <a:pPr marL="0" lvl="0">
              <a:spcBef>
                <a:spcPts val="0"/>
              </a:spcBef>
            </a:pPr>
            <a:r>
              <a:rPr lang="en-US" sz="2800" dirty="0">
                <a:latin typeface="Playfair Display"/>
                <a:ea typeface="Playfair Display"/>
                <a:cs typeface="Playfair Display"/>
                <a:sym typeface="Playfair Display"/>
              </a:rPr>
              <a:t>The logic of the business case for sustainable business management and the triple bottom line approach can be summarized by the following statements:</a:t>
            </a:r>
          </a:p>
          <a:p>
            <a:pPr marL="457200" lvl="0" indent="-361950">
              <a:spcBef>
                <a:spcPts val="0"/>
              </a:spcBef>
              <a:buSzPts val="2100"/>
              <a:buFont typeface="Playfair Display"/>
              <a:buChar char="●"/>
            </a:pPr>
            <a:r>
              <a:rPr lang="en-US" sz="2800" dirty="0">
                <a:latin typeface="Playfair Display"/>
                <a:ea typeface="Playfair Display"/>
                <a:cs typeface="Playfair Display"/>
                <a:sym typeface="Playfair Display"/>
              </a:rPr>
              <a:t>Doing well by doing good</a:t>
            </a:r>
          </a:p>
          <a:p>
            <a:pPr marL="457200" lvl="0" indent="-361950">
              <a:spcBef>
                <a:spcPts val="0"/>
              </a:spcBef>
              <a:buSzPts val="2100"/>
              <a:buFont typeface="Playfair Display"/>
              <a:buChar char="●"/>
            </a:pPr>
            <a:r>
              <a:rPr lang="en-US" sz="2800" dirty="0">
                <a:latin typeface="Playfair Display"/>
                <a:ea typeface="Playfair Display"/>
                <a:cs typeface="Playfair Display"/>
                <a:sym typeface="Playfair Display"/>
              </a:rPr>
              <a:t>Making “doing the right thing” profitable</a:t>
            </a:r>
          </a:p>
          <a:p>
            <a:pPr marL="457200" lvl="0" indent="-361950">
              <a:spcBef>
                <a:spcPts val="0"/>
              </a:spcBef>
              <a:buSzPts val="2100"/>
              <a:buFont typeface="Playfair Display"/>
              <a:buChar char="●"/>
            </a:pPr>
            <a:r>
              <a:rPr lang="en-US" sz="2800" dirty="0">
                <a:latin typeface="Playfair Display"/>
                <a:ea typeface="Playfair Display"/>
                <a:cs typeface="Playfair Display"/>
                <a:sym typeface="Playfair Display"/>
              </a:rPr>
              <a:t>Creating a better world through better business</a:t>
            </a:r>
          </a:p>
        </p:txBody>
      </p:sp>
      <p:sp>
        <p:nvSpPr>
          <p:cNvPr id="223" name="Google Shape;223;g336b7c03ff5_0_34">
            <a:extLst>
              <a:ext uri="{FF2B5EF4-FFF2-40B4-BE49-F238E27FC236}">
                <a16:creationId xmlns:a16="http://schemas.microsoft.com/office/drawing/2014/main" id="{02FAF0FB-407C-D1DC-7760-602B0722570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451020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6">
          <a:extLst>
            <a:ext uri="{FF2B5EF4-FFF2-40B4-BE49-F238E27FC236}">
              <a16:creationId xmlns:a16="http://schemas.microsoft.com/office/drawing/2014/main" id="{85499208-143D-315C-3E3D-5D55B889D17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2D2A07-605F-38CB-4EDE-9E5A866CA528}"/>
              </a:ext>
            </a:extLst>
          </p:cNvPr>
          <p:cNvSpPr>
            <a:spLocks noGrp="1"/>
          </p:cNvSpPr>
          <p:nvPr>
            <p:ph type="title"/>
          </p:nvPr>
        </p:nvSpPr>
        <p:spPr>
          <a:xfrm>
            <a:off x="1020123" y="662803"/>
            <a:ext cx="16750904" cy="103412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Triple Bottom Line: Check Your Knowledge So Far So Far</a:t>
            </a:r>
            <a:endParaRPr lang="en-IN" sz="4800" b="1" dirty="0">
              <a:solidFill>
                <a:srgbClr val="54152A"/>
              </a:solidFill>
              <a:latin typeface="Public Sans"/>
              <a:sym typeface="Arial"/>
            </a:endParaRPr>
          </a:p>
        </p:txBody>
      </p:sp>
      <p:cxnSp>
        <p:nvCxnSpPr>
          <p:cNvPr id="209" name="Google Shape;209;g35e98bc8440_0_64">
            <a:extLst>
              <a:ext uri="{FF2B5EF4-FFF2-40B4-BE49-F238E27FC236}">
                <a16:creationId xmlns:a16="http://schemas.microsoft.com/office/drawing/2014/main" id="{995407AA-8268-A42D-782D-8D55AF1F5305}"/>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CEBAB800-E993-9433-0A53-678E9E86AC97}"/>
              </a:ext>
            </a:extLst>
          </p:cNvPr>
          <p:cNvSpPr>
            <a:spLocks noGrp="1"/>
          </p:cNvSpPr>
          <p:nvPr>
            <p:ph sz="quarter" idx="10"/>
          </p:nvPr>
        </p:nvSpPr>
        <p:spPr>
          <a:xfrm>
            <a:off x="1016400" y="2145757"/>
            <a:ext cx="9837130" cy="3180101"/>
          </a:xfrm>
          <a:noFill/>
          <a:ln>
            <a:noFill/>
          </a:ln>
        </p:spPr>
        <p:txBody>
          <a:bodyPr spcFirstLastPara="1" wrap="square" lIns="0" tIns="0" rIns="0" bIns="0" anchor="t" anchorCtr="0">
            <a:spAutoFit/>
          </a:bodyPr>
          <a:lstStyle/>
          <a:p>
            <a:pPr marL="0" lvl="0">
              <a:lnSpc>
                <a:spcPct val="164000"/>
              </a:lnSpc>
              <a:spcBef>
                <a:spcPts val="0"/>
              </a:spcBef>
            </a:pPr>
            <a:r>
              <a:rPr lang="en-US" sz="2100" b="1" dirty="0">
                <a:solidFill>
                  <a:srgbClr val="2B2C30"/>
                </a:solidFill>
                <a:latin typeface="Playfair Display"/>
                <a:ea typeface="Playfair Display"/>
                <a:cs typeface="Playfair Display"/>
                <a:sym typeface="Playfair Display"/>
              </a:rPr>
              <a:t>📘 What is the Triple Bottom Line?</a:t>
            </a:r>
          </a:p>
          <a:p>
            <a:pPr marL="457200" lvl="0" indent="-361950">
              <a:lnSpc>
                <a:spcPct val="164000"/>
              </a:lnSpc>
              <a:spcBef>
                <a:spcPts val="0"/>
              </a:spcBef>
              <a:buClr>
                <a:srgbClr val="2B2C30"/>
              </a:buClr>
              <a:buSzPts val="2100"/>
              <a:buFont typeface="Playfair Display"/>
              <a:buChar char="●"/>
            </a:pPr>
            <a:r>
              <a:rPr lang="en-US" sz="2100" dirty="0">
                <a:solidFill>
                  <a:srgbClr val="2B2C30"/>
                </a:solidFill>
                <a:latin typeface="Playfair Display"/>
                <a:ea typeface="Playfair Display"/>
                <a:cs typeface="Playfair Display"/>
                <a:sym typeface="Playfair Display"/>
              </a:rPr>
              <a:t>A sustainability framework that expands business success beyond just profit</a:t>
            </a:r>
          </a:p>
          <a:p>
            <a:pPr marL="0" lvl="0">
              <a:lnSpc>
                <a:spcPct val="164000"/>
              </a:lnSpc>
              <a:spcBef>
                <a:spcPts val="0"/>
              </a:spcBef>
            </a:pPr>
            <a:r>
              <a:rPr lang="en-US" sz="2100" dirty="0">
                <a:solidFill>
                  <a:srgbClr val="2B2C30"/>
                </a:solidFill>
                <a:latin typeface="Playfair Display"/>
                <a:ea typeface="Playfair Display"/>
                <a:cs typeface="Playfair Display"/>
                <a:sym typeface="Playfair Display"/>
              </a:rPr>
              <a:t>Focuses on three P’s:</a:t>
            </a:r>
          </a:p>
          <a:p>
            <a:pPr marL="457200" lvl="0" indent="-361950">
              <a:lnSpc>
                <a:spcPct val="164000"/>
              </a:lnSpc>
              <a:spcBef>
                <a:spcPts val="0"/>
              </a:spcBef>
              <a:buClr>
                <a:srgbClr val="2B2C30"/>
              </a:buClr>
              <a:buSzPts val="2100"/>
              <a:buFont typeface="Playfair Display"/>
              <a:buChar char="●"/>
            </a:pPr>
            <a:r>
              <a:rPr lang="en-US" sz="2100" dirty="0">
                <a:solidFill>
                  <a:srgbClr val="2B2C30"/>
                </a:solidFill>
                <a:latin typeface="Playfair Display"/>
                <a:ea typeface="Playfair Display"/>
                <a:cs typeface="Playfair Display"/>
                <a:sym typeface="Playfair Display"/>
              </a:rPr>
              <a:t>People (Social responsibility)</a:t>
            </a:r>
          </a:p>
          <a:p>
            <a:pPr marL="457200" lvl="0" indent="-361950">
              <a:lnSpc>
                <a:spcPct val="164000"/>
              </a:lnSpc>
              <a:spcBef>
                <a:spcPts val="0"/>
              </a:spcBef>
              <a:buClr>
                <a:srgbClr val="2B2C30"/>
              </a:buClr>
              <a:buSzPts val="2100"/>
              <a:buFont typeface="Playfair Display"/>
              <a:buChar char="●"/>
            </a:pPr>
            <a:r>
              <a:rPr lang="en-US" sz="2100" dirty="0">
                <a:solidFill>
                  <a:srgbClr val="2B2C30"/>
                </a:solidFill>
                <a:latin typeface="Playfair Display"/>
                <a:ea typeface="Playfair Display"/>
                <a:cs typeface="Playfair Display"/>
                <a:sym typeface="Playfair Display"/>
              </a:rPr>
              <a:t>Planet (Environmental sustainability)</a:t>
            </a:r>
          </a:p>
          <a:p>
            <a:pPr marL="457200" lvl="0" indent="-361950">
              <a:lnSpc>
                <a:spcPct val="164000"/>
              </a:lnSpc>
              <a:spcBef>
                <a:spcPts val="0"/>
              </a:spcBef>
              <a:buClr>
                <a:srgbClr val="2B2C30"/>
              </a:buClr>
              <a:buSzPts val="2100"/>
              <a:buFont typeface="Playfair Display"/>
              <a:buChar char="●"/>
            </a:pPr>
            <a:r>
              <a:rPr lang="en-US" sz="2100" dirty="0">
                <a:solidFill>
                  <a:srgbClr val="2B2C30"/>
                </a:solidFill>
                <a:latin typeface="Playfair Display"/>
                <a:ea typeface="Playfair Display"/>
                <a:cs typeface="Playfair Display"/>
                <a:sym typeface="Playfair Display"/>
              </a:rPr>
              <a:t>Profit (Economic performance)</a:t>
            </a:r>
          </a:p>
        </p:txBody>
      </p:sp>
      <p:sp>
        <p:nvSpPr>
          <p:cNvPr id="4" name="Content Placeholder 3">
            <a:extLst>
              <a:ext uri="{FF2B5EF4-FFF2-40B4-BE49-F238E27FC236}">
                <a16:creationId xmlns:a16="http://schemas.microsoft.com/office/drawing/2014/main" id="{458E93F0-299A-DBEA-A377-D875B21F4DC2}"/>
              </a:ext>
            </a:extLst>
          </p:cNvPr>
          <p:cNvSpPr>
            <a:spLocks noGrp="1"/>
          </p:cNvSpPr>
          <p:nvPr>
            <p:ph sz="quarter" idx="11"/>
          </p:nvPr>
        </p:nvSpPr>
        <p:spPr>
          <a:xfrm>
            <a:off x="11054981" y="1940863"/>
            <a:ext cx="5736599" cy="2834720"/>
          </a:xfrm>
          <a:noFill/>
          <a:ln>
            <a:noFill/>
          </a:ln>
        </p:spPr>
        <p:txBody>
          <a:bodyPr spcFirstLastPara="1" wrap="square" lIns="91425" tIns="91425" rIns="91425" bIns="91425" anchor="t" anchorCtr="0">
            <a:spAutoFit/>
          </a:bodyPr>
          <a:lstStyle/>
          <a:p>
            <a:pPr marL="0" lvl="0">
              <a:lnSpc>
                <a:spcPct val="164000"/>
              </a:lnSpc>
              <a:spcBef>
                <a:spcPts val="0"/>
              </a:spcBef>
            </a:pPr>
            <a:r>
              <a:rPr lang="en-US" sz="2100" b="1" dirty="0">
                <a:latin typeface="Playfair Display"/>
                <a:ea typeface="Playfair Display"/>
                <a:cs typeface="Playfair Display"/>
                <a:sym typeface="Playfair Display"/>
              </a:rPr>
              <a:t>🧩 Purpose</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Encourages businesses to create value for all stakeholders—not just shareholders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Balances ethical impact, environmental care, and financial health</a:t>
            </a:r>
          </a:p>
        </p:txBody>
      </p:sp>
      <p:sp>
        <p:nvSpPr>
          <p:cNvPr id="5" name="Content Placeholder 4">
            <a:extLst>
              <a:ext uri="{FF2B5EF4-FFF2-40B4-BE49-F238E27FC236}">
                <a16:creationId xmlns:a16="http://schemas.microsoft.com/office/drawing/2014/main" id="{B78D440E-070D-423A-F656-4B1EBC81AA78}"/>
              </a:ext>
            </a:extLst>
          </p:cNvPr>
          <p:cNvSpPr>
            <a:spLocks noGrp="1"/>
          </p:cNvSpPr>
          <p:nvPr>
            <p:ph sz="quarter" idx="12"/>
          </p:nvPr>
        </p:nvSpPr>
        <p:spPr>
          <a:xfrm>
            <a:off x="1016400" y="5480574"/>
            <a:ext cx="9535840" cy="2789067"/>
          </a:xfrm>
          <a:noFill/>
          <a:ln>
            <a:noFill/>
          </a:ln>
        </p:spPr>
        <p:txBody>
          <a:bodyPr spcFirstLastPara="1" wrap="square" lIns="91425" tIns="91425" rIns="91425" bIns="91425" anchor="t" anchorCtr="0">
            <a:spAutoFit/>
          </a:bodyPr>
          <a:lstStyle/>
          <a:p>
            <a:pPr marL="0" lvl="0">
              <a:lnSpc>
                <a:spcPct val="164000"/>
              </a:lnSpc>
              <a:spcBef>
                <a:spcPts val="1200"/>
              </a:spcBef>
            </a:pPr>
            <a:r>
              <a:rPr lang="en-US" sz="2000" b="1" dirty="0">
                <a:latin typeface="Playfair Display"/>
                <a:ea typeface="Playfair Display"/>
                <a:cs typeface="Playfair Display"/>
                <a:sym typeface="Playfair Display"/>
              </a:rPr>
              <a:t>💡 Examples</a:t>
            </a:r>
          </a:p>
          <a:p>
            <a:pPr marL="457200" lvl="0" indent="-355600">
              <a:lnSpc>
                <a:spcPct val="164000"/>
              </a:lnSpc>
              <a:spcBef>
                <a:spcPts val="1200"/>
              </a:spcBef>
              <a:buSzPts val="2000"/>
              <a:buChar char="●"/>
            </a:pPr>
            <a:r>
              <a:rPr lang="en-US" sz="2000" dirty="0">
                <a:latin typeface="Playfair Display"/>
                <a:ea typeface="Playfair Display"/>
                <a:cs typeface="Playfair Display"/>
                <a:sym typeface="Playfair Display"/>
              </a:rPr>
              <a:t>People: Fair labor practices, DEI initiatives, community support</a:t>
            </a:r>
          </a:p>
          <a:p>
            <a:pPr marL="457200" lvl="0" indent="-355600">
              <a:lnSpc>
                <a:spcPct val="164000"/>
              </a:lnSpc>
              <a:spcBef>
                <a:spcPts val="0"/>
              </a:spcBef>
              <a:buSzPts val="2000"/>
              <a:buChar char="●"/>
            </a:pPr>
            <a:r>
              <a:rPr lang="en-US" sz="2000" dirty="0">
                <a:latin typeface="Playfair Display"/>
                <a:ea typeface="Playfair Display"/>
                <a:cs typeface="Playfair Display"/>
                <a:sym typeface="Playfair Display"/>
              </a:rPr>
              <a:t>Planet: Emissions reduction, eco-friendly packaging, energy efficiency</a:t>
            </a:r>
          </a:p>
          <a:p>
            <a:pPr marL="457200" lvl="0" indent="-355600">
              <a:lnSpc>
                <a:spcPct val="164000"/>
              </a:lnSpc>
              <a:spcBef>
                <a:spcPts val="0"/>
              </a:spcBef>
              <a:buSzPts val="2000"/>
              <a:buChar char="●"/>
            </a:pPr>
            <a:r>
              <a:rPr lang="en-US" sz="2000" dirty="0">
                <a:latin typeface="Playfair Display"/>
                <a:ea typeface="Playfair Display"/>
                <a:cs typeface="Playfair Display"/>
                <a:sym typeface="Playfair Display"/>
              </a:rPr>
              <a:t>Profit: Revenue growth, cost savings from sustainability, long-term ROI</a:t>
            </a:r>
            <a:br>
              <a:rPr lang="en-US" sz="1100" dirty="0"/>
            </a:br>
            <a:endParaRPr lang="en-US" sz="1100" dirty="0"/>
          </a:p>
        </p:txBody>
      </p:sp>
      <p:sp>
        <p:nvSpPr>
          <p:cNvPr id="6" name="Content Placeholder 5">
            <a:extLst>
              <a:ext uri="{FF2B5EF4-FFF2-40B4-BE49-F238E27FC236}">
                <a16:creationId xmlns:a16="http://schemas.microsoft.com/office/drawing/2014/main" id="{3CF2A8EF-B8AD-0EB7-7E16-361AE6752D44}"/>
              </a:ext>
            </a:extLst>
          </p:cNvPr>
          <p:cNvSpPr>
            <a:spLocks noGrp="1"/>
          </p:cNvSpPr>
          <p:nvPr>
            <p:ph sz="quarter" idx="13"/>
          </p:nvPr>
        </p:nvSpPr>
        <p:spPr>
          <a:xfrm>
            <a:off x="10529075" y="5605413"/>
            <a:ext cx="5736598" cy="2236351"/>
          </a:xfrm>
          <a:noFill/>
          <a:ln>
            <a:noFill/>
          </a:ln>
        </p:spPr>
        <p:txBody>
          <a:bodyPr spcFirstLastPara="1" wrap="square" lIns="91425" tIns="91425" rIns="91425" bIns="91425" anchor="t" anchorCtr="0">
            <a:spAutoFit/>
          </a:bodyPr>
          <a:lstStyle/>
          <a:p>
            <a:pPr marL="0" lvl="0">
              <a:lnSpc>
                <a:spcPct val="164000"/>
              </a:lnSpc>
              <a:spcBef>
                <a:spcPts val="1200"/>
              </a:spcBef>
            </a:pPr>
            <a:r>
              <a:rPr lang="en-US" sz="2100" b="1" dirty="0">
                <a:latin typeface="Playfair Display"/>
                <a:ea typeface="Playfair Display"/>
                <a:cs typeface="Playfair Display"/>
                <a:sym typeface="Playfair Display"/>
              </a:rPr>
              <a:t>🧠 Insight</a:t>
            </a:r>
          </a:p>
          <a:p>
            <a:pPr marL="381000" marR="381000" lvl="0">
              <a:lnSpc>
                <a:spcPct val="164000"/>
              </a:lnSpc>
              <a:spcBef>
                <a:spcPts val="1200"/>
              </a:spcBef>
              <a:spcAft>
                <a:spcPts val="1200"/>
              </a:spcAft>
            </a:pPr>
            <a:r>
              <a:rPr lang="en-US" sz="2100" dirty="0">
                <a:latin typeface="Playfair Display"/>
                <a:ea typeface="Playfair Display"/>
                <a:cs typeface="Playfair Display"/>
                <a:sym typeface="Playfair Display"/>
              </a:rPr>
              <a:t>“Doing good is good for business.” – Richard Branson</a:t>
            </a:r>
          </a:p>
        </p:txBody>
      </p:sp>
      <p:sp>
        <p:nvSpPr>
          <p:cNvPr id="7" name="Content Placeholder 6">
            <a:extLst>
              <a:ext uri="{FF2B5EF4-FFF2-40B4-BE49-F238E27FC236}">
                <a16:creationId xmlns:a16="http://schemas.microsoft.com/office/drawing/2014/main" id="{1809717F-5BD0-0964-393D-71A177790F00}"/>
              </a:ext>
            </a:extLst>
          </p:cNvPr>
          <p:cNvSpPr>
            <a:spLocks noGrp="1"/>
          </p:cNvSpPr>
          <p:nvPr>
            <p:ph sz="quarter" idx="14"/>
          </p:nvPr>
        </p:nvSpPr>
        <p:spPr>
          <a:xfrm>
            <a:off x="1016400" y="8362520"/>
            <a:ext cx="12752609" cy="1774686"/>
          </a:xfrm>
          <a:noFill/>
          <a:ln>
            <a:noFill/>
          </a:ln>
        </p:spPr>
        <p:txBody>
          <a:bodyPr spcFirstLastPara="1" wrap="square" lIns="91425" tIns="91425" rIns="91425" bIns="91425" anchor="t" anchorCtr="0">
            <a:spAutoFit/>
          </a:bodyPr>
          <a:lstStyle/>
          <a:p>
            <a:pPr marL="0" lvl="0">
              <a:lnSpc>
                <a:spcPct val="164000"/>
              </a:lnSpc>
              <a:spcBef>
                <a:spcPts val="0"/>
              </a:spcBef>
            </a:pPr>
            <a:r>
              <a:rPr lang="en-US" sz="2100" b="1" dirty="0">
                <a:latin typeface="Playfair Display"/>
                <a:ea typeface="Playfair Display"/>
                <a:cs typeface="Playfair Display"/>
                <a:sym typeface="Playfair Display"/>
              </a:rPr>
              <a:t>🔑</a:t>
            </a:r>
            <a:r>
              <a:rPr lang="en-US" sz="2100" dirty="0">
                <a:latin typeface="Playfair Display"/>
                <a:ea typeface="Playfair Display"/>
                <a:cs typeface="Playfair Display"/>
                <a:sym typeface="Playfair Display"/>
              </a:rPr>
              <a:t> </a:t>
            </a:r>
            <a:r>
              <a:rPr lang="en-US" sz="2100" b="1" dirty="0">
                <a:latin typeface="Playfair Display"/>
                <a:ea typeface="Playfair Display"/>
                <a:cs typeface="Playfair Display"/>
                <a:sym typeface="Playfair Display"/>
              </a:rPr>
              <a:t>Key Takeaway:</a:t>
            </a:r>
          </a:p>
          <a:p>
            <a:pPr marL="0" lvl="0">
              <a:lnSpc>
                <a:spcPct val="164000"/>
              </a:lnSpc>
              <a:spcBef>
                <a:spcPts val="0"/>
              </a:spcBef>
            </a:pPr>
            <a:r>
              <a:rPr lang="en-US" sz="2100" dirty="0">
                <a:latin typeface="Playfair Display"/>
                <a:ea typeface="Playfair Display"/>
                <a:cs typeface="Playfair Display"/>
                <a:sym typeface="Playfair Display"/>
              </a:rPr>
              <a:t>The Triple Bottom Line helps companies become more responsible, resilient, and respected—by measuring success in social, environmental, and financial terms.</a:t>
            </a:r>
            <a:endParaRPr lang="en-US" sz="2400" dirty="0">
              <a:latin typeface="Playfair Display"/>
              <a:ea typeface="Playfair Display"/>
              <a:cs typeface="Playfair Display"/>
              <a:sym typeface="Playfair Display"/>
            </a:endParaRPr>
          </a:p>
        </p:txBody>
      </p:sp>
      <p:pic>
        <p:nvPicPr>
          <p:cNvPr id="215" name="Google Shape;215;g35e98bc8440_0_64" descr="Middle aged white man delivering a speech from behind an outdoor podium">
            <a:extLst>
              <a:ext uri="{FF2B5EF4-FFF2-40B4-BE49-F238E27FC236}">
                <a16:creationId xmlns:a16="http://schemas.microsoft.com/office/drawing/2014/main" id="{7AA2698A-F1B3-E7C0-F9B2-7690641B2952}"/>
              </a:ext>
            </a:extLst>
          </p:cNvPr>
          <p:cNvPicPr preferRelativeResize="0"/>
          <p:nvPr/>
        </p:nvPicPr>
        <p:blipFill>
          <a:blip r:embed="rId3">
            <a:alphaModFix/>
          </a:blip>
          <a:stretch>
            <a:fillRect/>
          </a:stretch>
        </p:blipFill>
        <p:spPr>
          <a:xfrm>
            <a:off x="15575660" y="4425849"/>
            <a:ext cx="2396300" cy="3582226"/>
          </a:xfrm>
          <a:prstGeom prst="rect">
            <a:avLst/>
          </a:prstGeom>
          <a:noFill/>
          <a:ln>
            <a:noFill/>
          </a:ln>
        </p:spPr>
      </p:pic>
      <p:sp>
        <p:nvSpPr>
          <p:cNvPr id="8" name="Content Placeholder 7">
            <a:extLst>
              <a:ext uri="{FF2B5EF4-FFF2-40B4-BE49-F238E27FC236}">
                <a16:creationId xmlns:a16="http://schemas.microsoft.com/office/drawing/2014/main" id="{3C3216E7-7252-8084-C1AA-FB11FB5D9BD9}"/>
              </a:ext>
            </a:extLst>
          </p:cNvPr>
          <p:cNvSpPr>
            <a:spLocks noGrp="1"/>
          </p:cNvSpPr>
          <p:nvPr>
            <p:ph sz="quarter" idx="15"/>
          </p:nvPr>
        </p:nvSpPr>
        <p:spPr>
          <a:xfrm>
            <a:off x="15505157" y="7943358"/>
            <a:ext cx="2757443" cy="523190"/>
          </a:xfrm>
          <a:noFill/>
          <a:ln>
            <a:noFill/>
          </a:ln>
        </p:spPr>
        <p:txBody>
          <a:bodyPr spcFirstLastPara="1" wrap="square" lIns="91425" tIns="91425" rIns="91425" bIns="91425" anchor="t" anchorCtr="0">
            <a:spAutoFit/>
          </a:bodyPr>
          <a:lstStyle/>
          <a:p>
            <a:pPr marL="0">
              <a:spcBef>
                <a:spcPts val="0"/>
              </a:spcBef>
              <a:buClr>
                <a:srgbClr val="000000"/>
              </a:buClr>
            </a:pPr>
            <a:r>
              <a:rPr lang="en-US" sz="1400" dirty="0">
                <a:solidFill>
                  <a:srgbClr val="000000"/>
                </a:solidFill>
                <a:latin typeface="Arial"/>
                <a:cs typeface="Arial"/>
                <a:sym typeface="Arial"/>
              </a:rPr>
              <a:t>Figure 10.6: Richard Branson</a:t>
            </a:r>
          </a:p>
          <a:p>
            <a:pPr marL="0">
              <a:spcBef>
                <a:spcPts val="0"/>
              </a:spcBef>
              <a:buClr>
                <a:srgbClr val="000000"/>
              </a:buClr>
            </a:pPr>
            <a:r>
              <a:rPr lang="en-US" sz="800" dirty="0">
                <a:solidFill>
                  <a:srgbClr val="000000"/>
                </a:solidFill>
                <a:latin typeface="Arial"/>
                <a:cs typeface="Arial"/>
                <a:sym typeface="Arial"/>
              </a:rPr>
              <a:t>[Jeff Foust. 2010. CC BY 2.0. </a:t>
            </a:r>
            <a:r>
              <a:rPr lang="en-US" sz="800" dirty="0">
                <a:solidFill>
                  <a:srgbClr val="000000"/>
                </a:solidFill>
                <a:latin typeface="Arial"/>
                <a:cs typeface="Arial"/>
                <a:sym typeface="Arial"/>
                <a:hlinkClick r:id="rId4"/>
              </a:rPr>
              <a:t>Sir Richard Branson</a:t>
            </a:r>
            <a:r>
              <a:rPr lang="en-US" sz="800" dirty="0">
                <a:solidFill>
                  <a:srgbClr val="000000"/>
                </a:solidFill>
                <a:latin typeface="Arial"/>
                <a:cs typeface="Arial"/>
                <a:sym typeface="Arial"/>
              </a:rPr>
              <a:t> ]</a:t>
            </a:r>
          </a:p>
        </p:txBody>
      </p:sp>
      <p:sp>
        <p:nvSpPr>
          <p:cNvPr id="210" name="Google Shape;210;g35e98bc8440_0_64">
            <a:extLst>
              <a:ext uri="{FF2B5EF4-FFF2-40B4-BE49-F238E27FC236}">
                <a16:creationId xmlns:a16="http://schemas.microsoft.com/office/drawing/2014/main" id="{033ED0BA-3882-026C-559D-2FB5B4CBE22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024401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30">
          <a:extLst>
            <a:ext uri="{FF2B5EF4-FFF2-40B4-BE49-F238E27FC236}">
              <a16:creationId xmlns:a16="http://schemas.microsoft.com/office/drawing/2014/main" id="{BFC6D4D1-44E5-298D-E52E-B25BC06649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E193D5-3901-FB36-8085-C246801CFFC2}"/>
              </a:ext>
            </a:extLst>
          </p:cNvPr>
          <p:cNvSpPr>
            <a:spLocks noGrp="1"/>
          </p:cNvSpPr>
          <p:nvPr>
            <p:ph type="title"/>
          </p:nvPr>
        </p:nvSpPr>
        <p:spPr>
          <a:xfrm>
            <a:off x="907357" y="641457"/>
            <a:ext cx="16232400" cy="103412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Corporate Social Responsibility</a:t>
            </a:r>
            <a:endParaRPr lang="en-IN" sz="4800" b="1" dirty="0">
              <a:solidFill>
                <a:srgbClr val="54152A"/>
              </a:solidFill>
              <a:latin typeface="Public Sans"/>
              <a:sym typeface="Arial"/>
            </a:endParaRPr>
          </a:p>
        </p:txBody>
      </p:sp>
      <p:cxnSp>
        <p:nvCxnSpPr>
          <p:cNvPr id="233" name="Google Shape;233;g35e98bc8440_0_83">
            <a:extLst>
              <a:ext uri="{FF2B5EF4-FFF2-40B4-BE49-F238E27FC236}">
                <a16:creationId xmlns:a16="http://schemas.microsoft.com/office/drawing/2014/main" id="{F8D43C22-42DB-0E2C-7E46-AE7F5FB24546}"/>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237" name="Google Shape;237;g35e98bc8440_0_83" descr="A pyramid illustrating four types of responsibility: corporate, ethical, economic and financial, and legal and regulatory&#10;&#10;A purple pyramid divided into four horizontal levels, each representing a type of responsibility. From top to bottom, the levels are labeled: &quot;Corporate responsibility,&quot; &quot;Ethical responsibility,&quot; &quot;Economic and financial responsibility,&quot; and &quot;Legal and regulatory responsibility.&quot;">
            <a:extLst>
              <a:ext uri="{FF2B5EF4-FFF2-40B4-BE49-F238E27FC236}">
                <a16:creationId xmlns:a16="http://schemas.microsoft.com/office/drawing/2014/main" id="{56E16965-B2A1-4002-F79B-5A9DFA6688FA}"/>
              </a:ext>
            </a:extLst>
          </p:cNvPr>
          <p:cNvPicPr preferRelativeResize="0"/>
          <p:nvPr/>
        </p:nvPicPr>
        <p:blipFill>
          <a:blip r:embed="rId3">
            <a:alphaModFix/>
          </a:blip>
          <a:stretch>
            <a:fillRect/>
          </a:stretch>
        </p:blipFill>
        <p:spPr>
          <a:xfrm>
            <a:off x="914816" y="2153090"/>
            <a:ext cx="12847099" cy="7667120"/>
          </a:xfrm>
          <a:prstGeom prst="rect">
            <a:avLst/>
          </a:prstGeom>
          <a:noFill/>
          <a:ln>
            <a:noFill/>
          </a:ln>
        </p:spPr>
      </p:pic>
      <p:sp>
        <p:nvSpPr>
          <p:cNvPr id="4" name="Content Placeholder 3">
            <a:extLst>
              <a:ext uri="{FF2B5EF4-FFF2-40B4-BE49-F238E27FC236}">
                <a16:creationId xmlns:a16="http://schemas.microsoft.com/office/drawing/2014/main" id="{52FD112E-1BA8-1384-E1DC-DAD5F14AF442}"/>
              </a:ext>
            </a:extLst>
          </p:cNvPr>
          <p:cNvSpPr>
            <a:spLocks noGrp="1"/>
          </p:cNvSpPr>
          <p:nvPr>
            <p:ph sz="quarter" idx="11"/>
          </p:nvPr>
        </p:nvSpPr>
        <p:spPr>
          <a:xfrm>
            <a:off x="8997928" y="9778014"/>
            <a:ext cx="6654800" cy="583200"/>
          </a:xfrm>
        </p:spPr>
        <p:txBody>
          <a:bodyPr>
            <a:normAutofit/>
          </a:bodyPr>
          <a:lstStyle/>
          <a:p>
            <a:pPr>
              <a:spcBef>
                <a:spcPts val="0"/>
              </a:spcBef>
              <a:buClr>
                <a:srgbClr val="000000"/>
              </a:buClr>
            </a:pPr>
            <a:r>
              <a:rPr lang="en-US" sz="1800" dirty="0">
                <a:solidFill>
                  <a:srgbClr val="000000"/>
                </a:solidFill>
                <a:latin typeface="Arial"/>
                <a:cs typeface="Arial"/>
                <a:sym typeface="Arial"/>
              </a:rPr>
              <a:t>Figure 10.10: Different corporate responsibilities</a:t>
            </a:r>
          </a:p>
          <a:p>
            <a:pPr>
              <a:spcBef>
                <a:spcPts val="0"/>
              </a:spcBef>
              <a:buClr>
                <a:srgbClr val="000000"/>
              </a:buClr>
            </a:pPr>
            <a:r>
              <a:rPr lang="en-US" sz="800" dirty="0">
                <a:solidFill>
                  <a:srgbClr val="000000"/>
                </a:solidFill>
                <a:latin typeface="Arial"/>
                <a:cs typeface="Arial"/>
                <a:sym typeface="Arial"/>
              </a:rPr>
              <a:t>[Kindred Grey. 2025. CC BY-NC-SA]</a:t>
            </a:r>
          </a:p>
        </p:txBody>
      </p:sp>
      <p:sp>
        <p:nvSpPr>
          <p:cNvPr id="3" name="Content Placeholder 2">
            <a:extLst>
              <a:ext uri="{FF2B5EF4-FFF2-40B4-BE49-F238E27FC236}">
                <a16:creationId xmlns:a16="http://schemas.microsoft.com/office/drawing/2014/main" id="{8B0D2520-2420-8C7D-C59E-CC153B719853}"/>
              </a:ext>
            </a:extLst>
          </p:cNvPr>
          <p:cNvSpPr>
            <a:spLocks noGrp="1"/>
          </p:cNvSpPr>
          <p:nvPr>
            <p:ph sz="quarter" idx="10"/>
          </p:nvPr>
        </p:nvSpPr>
        <p:spPr>
          <a:xfrm>
            <a:off x="14251259" y="2102170"/>
            <a:ext cx="3008036" cy="6586418"/>
          </a:xfrm>
          <a:noFill/>
          <a:ln>
            <a:noFill/>
          </a:ln>
        </p:spPr>
        <p:txBody>
          <a:bodyPr spcFirstLastPara="1" wrap="square" lIns="0" tIns="0" rIns="0" bIns="0" anchor="t" anchorCtr="0">
            <a:spAutoFit/>
          </a:bodyPr>
          <a:lstStyle/>
          <a:p>
            <a:pPr marL="0" lvl="0"/>
            <a:r>
              <a:rPr lang="en-US" sz="2400" b="1" dirty="0">
                <a:latin typeface="Playfair Display"/>
                <a:ea typeface="Playfair Display"/>
                <a:cs typeface="Playfair Display"/>
                <a:sym typeface="Playfair Display"/>
              </a:rPr>
              <a:t>📘 What is CSR?</a:t>
            </a:r>
          </a:p>
          <a:p>
            <a:pPr marL="457200" indent="-361950">
              <a:spcBef>
                <a:spcPts val="0"/>
              </a:spcBef>
              <a:buSzPts val="2100"/>
              <a:buFont typeface="Arial"/>
              <a:buChar char="●"/>
            </a:pPr>
            <a:r>
              <a:rPr lang="en-US" sz="2400" dirty="0">
                <a:latin typeface="Playfair Display"/>
                <a:sym typeface="Playfair Display"/>
              </a:rPr>
              <a:t>The idea that businesses have a responsibility to society beyond profits</a:t>
            </a:r>
          </a:p>
          <a:p>
            <a:pPr marL="457200" indent="-361950">
              <a:spcBef>
                <a:spcPts val="0"/>
              </a:spcBef>
              <a:buSzPts val="2100"/>
              <a:buFont typeface="Arial"/>
              <a:buChar char="●"/>
            </a:pPr>
            <a:r>
              <a:rPr lang="en-US" sz="2400" dirty="0">
                <a:latin typeface="Playfair Display"/>
                <a:sym typeface="Playfair Display"/>
              </a:rPr>
              <a:t>Operates to enhance society and the environment while pursuing financial goals</a:t>
            </a:r>
          </a:p>
          <a:p>
            <a:pPr marL="457200" indent="-361950">
              <a:spcBef>
                <a:spcPts val="0"/>
              </a:spcBef>
              <a:buSzPts val="2100"/>
              <a:buFont typeface="Arial"/>
              <a:buChar char="●"/>
            </a:pPr>
            <a:r>
              <a:rPr lang="en-US" sz="2400" dirty="0">
                <a:latin typeface="Playfair Display"/>
                <a:sym typeface="Playfair Display"/>
              </a:rPr>
              <a:t>Closely aligned with the Triple Bottom Line: People, Planet, Profit</a:t>
            </a:r>
          </a:p>
        </p:txBody>
      </p:sp>
      <p:sp>
        <p:nvSpPr>
          <p:cNvPr id="234" name="Google Shape;234;g35e98bc8440_0_83">
            <a:extLst>
              <a:ext uri="{FF2B5EF4-FFF2-40B4-BE49-F238E27FC236}">
                <a16:creationId xmlns:a16="http://schemas.microsoft.com/office/drawing/2014/main" id="{4A6A80E1-63EA-19E3-1001-7FFB4AC788F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377789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30">
          <a:extLst>
            <a:ext uri="{FF2B5EF4-FFF2-40B4-BE49-F238E27FC236}">
              <a16:creationId xmlns:a16="http://schemas.microsoft.com/office/drawing/2014/main" id="{E377C3C4-8AAC-68D6-EE8C-1481ECAFC9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FE5E1E-21BD-758E-EB43-ACC4A94E4A07}"/>
              </a:ext>
            </a:extLst>
          </p:cNvPr>
          <p:cNvSpPr>
            <a:spLocks noGrp="1"/>
          </p:cNvSpPr>
          <p:nvPr>
            <p:ph type="title"/>
          </p:nvPr>
        </p:nvSpPr>
        <p:spPr>
          <a:xfrm>
            <a:off x="1034357" y="552557"/>
            <a:ext cx="16232400" cy="775597"/>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600" b="1" dirty="0">
                <a:solidFill>
                  <a:srgbClr val="54152A"/>
                </a:solidFill>
                <a:latin typeface="Public Sans"/>
                <a:sym typeface="Public Sans"/>
              </a:rPr>
              <a:t>Corporate Social Responsibility: Check Your Knowledge So Far</a:t>
            </a:r>
            <a:endParaRPr lang="en-IN" sz="3600" b="1" dirty="0">
              <a:solidFill>
                <a:srgbClr val="54152A"/>
              </a:solidFill>
              <a:latin typeface="Public Sans"/>
              <a:sym typeface="Arial"/>
            </a:endParaRPr>
          </a:p>
        </p:txBody>
      </p:sp>
      <p:cxnSp>
        <p:nvCxnSpPr>
          <p:cNvPr id="233" name="Google Shape;233;g35e98bc8440_0_83">
            <a:extLst>
              <a:ext uri="{FF2B5EF4-FFF2-40B4-BE49-F238E27FC236}">
                <a16:creationId xmlns:a16="http://schemas.microsoft.com/office/drawing/2014/main" id="{BE2B5AD0-1B1C-F6D9-08E7-9CF20DCF58B6}"/>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ACEB1B5-C101-2773-C1CD-20BA9D2B5193}"/>
              </a:ext>
            </a:extLst>
          </p:cNvPr>
          <p:cNvSpPr>
            <a:spLocks noGrp="1"/>
          </p:cNvSpPr>
          <p:nvPr>
            <p:ph sz="quarter" idx="10"/>
          </p:nvPr>
        </p:nvSpPr>
        <p:spPr>
          <a:xfrm>
            <a:off x="1041001" y="1843521"/>
            <a:ext cx="16232400" cy="7339223"/>
          </a:xfrm>
          <a:noFill/>
          <a:ln>
            <a:noFill/>
          </a:ln>
        </p:spPr>
        <p:txBody>
          <a:bodyPr spcFirstLastPara="1" wrap="square" lIns="91425" tIns="91425" rIns="91425" bIns="91425" anchor="t" anchorCtr="0">
            <a:spAutoFit/>
          </a:bodyPr>
          <a:lstStyle/>
          <a:p>
            <a:pPr marL="0">
              <a:spcBef>
                <a:spcPts val="0"/>
              </a:spcBef>
              <a:buClr>
                <a:srgbClr val="000000"/>
              </a:buClr>
            </a:pPr>
            <a:r>
              <a:rPr lang="en-US" sz="2800" b="1" dirty="0">
                <a:latin typeface="Playfair Display"/>
                <a:sym typeface="Playfair Display"/>
              </a:rPr>
              <a:t>🏢 </a:t>
            </a:r>
            <a:r>
              <a:rPr lang="en-US" b="1" dirty="0">
                <a:latin typeface="Playfair Display"/>
                <a:sym typeface="Playfair Display"/>
              </a:rPr>
              <a:t>Purpose of CSR Strategy</a:t>
            </a:r>
          </a:p>
          <a:p>
            <a:pPr marL="457200" indent="-361950">
              <a:spcBef>
                <a:spcPts val="0"/>
              </a:spcBef>
              <a:buSzPts val="2100"/>
              <a:buFont typeface="Arial"/>
              <a:buChar char="●"/>
            </a:pPr>
            <a:r>
              <a:rPr lang="en-US" dirty="0">
                <a:latin typeface="Playfair Display"/>
                <a:sym typeface="Playfair Display"/>
              </a:rPr>
              <a:t>A sustainability strategy focused on stakeholder well-being</a:t>
            </a:r>
          </a:p>
          <a:p>
            <a:pPr marL="457200" indent="-361950">
              <a:spcBef>
                <a:spcPts val="0"/>
              </a:spcBef>
              <a:buSzPts val="2100"/>
              <a:buFont typeface="Arial"/>
              <a:buChar char="●"/>
            </a:pPr>
            <a:r>
              <a:rPr lang="en-US" dirty="0">
                <a:latin typeface="Playfair Display"/>
                <a:sym typeface="Playfair Display"/>
              </a:rPr>
              <a:t>Strengthens business’ social license to operate</a:t>
            </a:r>
          </a:p>
          <a:p>
            <a:pPr marL="457200" indent="-361950">
              <a:spcBef>
                <a:spcPts val="0"/>
              </a:spcBef>
              <a:buSzPts val="2100"/>
              <a:buFont typeface="Arial"/>
              <a:buChar char="●"/>
            </a:pPr>
            <a:r>
              <a:rPr lang="en-US" dirty="0">
                <a:latin typeface="Playfair Display"/>
                <a:sym typeface="Playfair Display"/>
              </a:rPr>
              <a:t>Encourages ethical behavior, long-term thinking, and stakeholder trust</a:t>
            </a:r>
          </a:p>
          <a:p>
            <a:pPr marL="457200" indent="-361950">
              <a:spcBef>
                <a:spcPts val="0"/>
              </a:spcBef>
              <a:buSzPts val="2100"/>
              <a:buFont typeface="Arial"/>
              <a:buChar char="●"/>
            </a:pPr>
            <a:endParaRPr lang="en-US" dirty="0">
              <a:latin typeface="Playfair Display"/>
              <a:sym typeface="Playfair Display"/>
            </a:endParaRPr>
          </a:p>
          <a:p>
            <a:pPr>
              <a:spcBef>
                <a:spcPts val="0"/>
              </a:spcBef>
              <a:buClr>
                <a:srgbClr val="000000"/>
              </a:buClr>
            </a:pPr>
            <a:r>
              <a:rPr lang="en-US" b="1" dirty="0">
                <a:latin typeface="Playfair Display"/>
                <a:sym typeface="Playfair Display"/>
              </a:rPr>
              <a:t>🌍 Examples of CSR in Action</a:t>
            </a:r>
          </a:p>
          <a:p>
            <a:pPr marL="457200" indent="-361950">
              <a:spcBef>
                <a:spcPts val="0"/>
              </a:spcBef>
              <a:buSzPts val="2100"/>
              <a:buFont typeface="Arial"/>
              <a:buChar char="●"/>
            </a:pPr>
            <a:r>
              <a:rPr lang="en-US" dirty="0">
                <a:latin typeface="Playfair Display"/>
                <a:sym typeface="Playfair Display"/>
              </a:rPr>
              <a:t>Levi’s – Worker protection, racial equity, sustainability</a:t>
            </a:r>
          </a:p>
          <a:p>
            <a:pPr marL="457200" indent="-361950">
              <a:spcBef>
                <a:spcPts val="0"/>
              </a:spcBef>
              <a:buSzPts val="2100"/>
              <a:buFont typeface="Arial"/>
              <a:buChar char="●"/>
            </a:pPr>
            <a:r>
              <a:rPr lang="en-US" dirty="0">
                <a:latin typeface="Playfair Display"/>
                <a:sym typeface="Playfair Display"/>
              </a:rPr>
              <a:t>Lego – WWF Climate Savers Partner</a:t>
            </a:r>
          </a:p>
          <a:p>
            <a:pPr marL="457200" indent="-361950">
              <a:spcBef>
                <a:spcPts val="0"/>
              </a:spcBef>
              <a:buSzPts val="2100"/>
              <a:buFont typeface="Arial"/>
              <a:buChar char="●"/>
            </a:pPr>
            <a:r>
              <a:rPr lang="en-US" dirty="0">
                <a:latin typeface="Playfair Display"/>
                <a:sym typeface="Playfair Display"/>
              </a:rPr>
              <a:t>Ben &amp; Jerry’s – Foundation for social justice</a:t>
            </a:r>
          </a:p>
          <a:p>
            <a:pPr marL="457200" indent="-361950">
              <a:spcBef>
                <a:spcPts val="0"/>
              </a:spcBef>
              <a:buSzPts val="2100"/>
              <a:buFont typeface="Arial"/>
              <a:buChar char="●"/>
            </a:pPr>
            <a:r>
              <a:rPr lang="en-US" dirty="0">
                <a:latin typeface="Playfair Display"/>
                <a:sym typeface="Playfair Display"/>
              </a:rPr>
              <a:t>Starbucks – 99% ethically sourced coffee</a:t>
            </a:r>
          </a:p>
          <a:p>
            <a:pPr marL="457200" indent="-361950">
              <a:lnSpc>
                <a:spcPct val="164000"/>
              </a:lnSpc>
              <a:spcBef>
                <a:spcPts val="0"/>
              </a:spcBef>
              <a:buSzPts val="2100"/>
              <a:buFont typeface="Arial"/>
              <a:buChar char="●"/>
            </a:pPr>
            <a:endParaRPr lang="en-US" dirty="0">
              <a:latin typeface="Playfair Display"/>
              <a:sym typeface="Playfair Display"/>
            </a:endParaRPr>
          </a:p>
          <a:p>
            <a:pPr marL="95250">
              <a:spcBef>
                <a:spcPts val="0"/>
              </a:spcBef>
              <a:buSzPts val="2100"/>
            </a:pPr>
            <a:r>
              <a:rPr lang="en-US" dirty="0">
                <a:latin typeface="Playfair Display"/>
                <a:sym typeface="Playfair Display"/>
              </a:rPr>
              <a:t>🔑 Key Takeaway:</a:t>
            </a:r>
          </a:p>
          <a:p>
            <a:pPr marL="95250">
              <a:spcBef>
                <a:spcPts val="0"/>
              </a:spcBef>
              <a:buSzPts val="2100"/>
            </a:pPr>
            <a:r>
              <a:rPr lang="en-US" dirty="0">
                <a:latin typeface="Playfair Display"/>
                <a:sym typeface="Playfair Display"/>
              </a:rPr>
              <a:t>CSR is no longer a “nice to have”—it’s a core strategy that builds brand trust, supports stakeholder loyalty, and drives long-term value creation</a:t>
            </a:r>
          </a:p>
        </p:txBody>
      </p:sp>
      <p:sp>
        <p:nvSpPr>
          <p:cNvPr id="234" name="Google Shape;234;g35e98bc8440_0_83">
            <a:extLst>
              <a:ext uri="{FF2B5EF4-FFF2-40B4-BE49-F238E27FC236}">
                <a16:creationId xmlns:a16="http://schemas.microsoft.com/office/drawing/2014/main" id="{7D6D0B61-6B87-9C20-BB8C-C39FD8B35EA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310027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43">
          <a:extLst>
            <a:ext uri="{FF2B5EF4-FFF2-40B4-BE49-F238E27FC236}">
              <a16:creationId xmlns:a16="http://schemas.microsoft.com/office/drawing/2014/main" id="{51DC59A5-357C-EFF3-ED1C-BA4E29CFCD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441ADC-F747-A857-E722-2E29150A8EB3}"/>
              </a:ext>
            </a:extLst>
          </p:cNvPr>
          <p:cNvSpPr>
            <a:spLocks noGrp="1"/>
          </p:cNvSpPr>
          <p:nvPr>
            <p:ph type="title"/>
          </p:nvPr>
        </p:nvSpPr>
        <p:spPr>
          <a:xfrm>
            <a:off x="502054" y="649615"/>
            <a:ext cx="17785946" cy="103412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Environmental, Social, and Governance (</a:t>
            </a:r>
            <a:r>
              <a:rPr lang="en-US" sz="4800" b="1" dirty="0" err="1">
                <a:solidFill>
                  <a:srgbClr val="54152A"/>
                </a:solidFill>
                <a:latin typeface="Public Sans"/>
                <a:sym typeface="Public Sans"/>
              </a:rPr>
              <a:t>ESG</a:t>
            </a:r>
            <a:r>
              <a:rPr lang="en-US" sz="4800" b="1" dirty="0">
                <a:solidFill>
                  <a:srgbClr val="54152A"/>
                </a:solidFill>
                <a:latin typeface="Public Sans"/>
                <a:sym typeface="Public Sans"/>
              </a:rPr>
              <a:t>) Strategy, 1 of 2</a:t>
            </a:r>
            <a:endParaRPr lang="en-IN" sz="4800" b="1" dirty="0">
              <a:solidFill>
                <a:srgbClr val="54152A"/>
              </a:solidFill>
              <a:latin typeface="Public Sans"/>
              <a:sym typeface="Arial"/>
            </a:endParaRPr>
          </a:p>
        </p:txBody>
      </p:sp>
      <p:cxnSp>
        <p:nvCxnSpPr>
          <p:cNvPr id="246" name="Google Shape;246;g35f31f20e7b_0_0">
            <a:extLst>
              <a:ext uri="{FF2B5EF4-FFF2-40B4-BE49-F238E27FC236}">
                <a16:creationId xmlns:a16="http://schemas.microsoft.com/office/drawing/2014/main" id="{F95770B1-53DE-20FF-32D9-B490357E7F13}"/>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95C3D267-62D0-AC92-9F1B-C7B69A3364B2}"/>
              </a:ext>
            </a:extLst>
          </p:cNvPr>
          <p:cNvSpPr>
            <a:spLocks noGrp="1"/>
          </p:cNvSpPr>
          <p:nvPr>
            <p:ph sz="quarter" idx="10"/>
          </p:nvPr>
        </p:nvSpPr>
        <p:spPr>
          <a:xfrm>
            <a:off x="1016395" y="1859154"/>
            <a:ext cx="16237662" cy="6921777"/>
          </a:xfrm>
          <a:noFill/>
          <a:ln>
            <a:noFill/>
          </a:ln>
        </p:spPr>
        <p:txBody>
          <a:bodyPr spcFirstLastPara="1" wrap="square" lIns="0" tIns="0" rIns="0" bIns="0" anchor="t" anchorCtr="0">
            <a:spAutoFit/>
          </a:bodyPr>
          <a:lstStyle/>
          <a:p>
            <a:pPr marL="457200" indent="-419100" algn="just">
              <a:lnSpc>
                <a:spcPct val="120000"/>
              </a:lnSpc>
              <a:spcBef>
                <a:spcPts val="2900"/>
              </a:spcBef>
              <a:buClr>
                <a:srgbClr val="2B2C30"/>
              </a:buClr>
              <a:buSzPts val="3000"/>
              <a:buFont typeface="Playfair Display"/>
              <a:buChar char="●"/>
            </a:pPr>
            <a:r>
              <a:rPr lang="en-US" sz="4400" b="1" dirty="0">
                <a:latin typeface="Playfair Display"/>
                <a:sym typeface="Playfair Display"/>
              </a:rPr>
              <a:t>Environmental, Social, and Governance Strategy: </a:t>
            </a:r>
            <a:r>
              <a:rPr lang="en-US" sz="4400" dirty="0">
                <a:latin typeface="Playfair Display"/>
                <a:sym typeface="Playfair Display"/>
              </a:rPr>
              <a:t>A business model and strategy that pursues at the same time financial performance and high environmental, social, and governance performance. Investors use </a:t>
            </a:r>
            <a:r>
              <a:rPr lang="en-US" sz="4400" dirty="0" err="1">
                <a:latin typeface="Playfair Display"/>
                <a:sym typeface="Playfair Display"/>
              </a:rPr>
              <a:t>ESG</a:t>
            </a:r>
            <a:r>
              <a:rPr lang="en-US" sz="4400" dirty="0">
                <a:latin typeface="Playfair Display"/>
                <a:sym typeface="Playfair Display"/>
              </a:rPr>
              <a:t> frameworks to assess a company's sustainability efforts &amp; societal impact</a:t>
            </a:r>
          </a:p>
          <a:p>
            <a:pPr lvl="1" indent="-393700" algn="just">
              <a:lnSpc>
                <a:spcPct val="120000"/>
              </a:lnSpc>
              <a:spcBef>
                <a:spcPts val="0"/>
              </a:spcBef>
              <a:buClr>
                <a:srgbClr val="2B2C30"/>
              </a:buClr>
              <a:buSzPts val="2600"/>
              <a:buFont typeface="Playfair Display"/>
              <a:buChar char="○"/>
            </a:pPr>
            <a:r>
              <a:rPr lang="en-US" sz="4400" dirty="0">
                <a:solidFill>
                  <a:srgbClr val="2B2C30"/>
                </a:solidFill>
                <a:latin typeface="Playfair Display"/>
                <a:sym typeface="Playfair Display"/>
              </a:rPr>
              <a:t>Ex: Unilever cuts emissions, supports fair labor, and promotes ethical leadership—all under one sustainability strategy.</a:t>
            </a:r>
          </a:p>
          <a:p>
            <a:pPr marL="457200" indent="-419100" algn="just">
              <a:lnSpc>
                <a:spcPct val="120000"/>
              </a:lnSpc>
              <a:spcBef>
                <a:spcPts val="2900"/>
              </a:spcBef>
              <a:buClr>
                <a:srgbClr val="2B2C30"/>
              </a:buClr>
              <a:buSzPts val="3000"/>
              <a:buFont typeface="Playfair Display"/>
              <a:buChar char="●"/>
            </a:pPr>
            <a:endParaRPr lang="en-IN" sz="4400" b="1" dirty="0">
              <a:latin typeface="Playfair Display"/>
              <a:sym typeface="Arial"/>
            </a:endParaRPr>
          </a:p>
        </p:txBody>
      </p:sp>
      <p:sp>
        <p:nvSpPr>
          <p:cNvPr id="247" name="Google Shape;247;g35f31f20e7b_0_0">
            <a:extLst>
              <a:ext uri="{FF2B5EF4-FFF2-40B4-BE49-F238E27FC236}">
                <a16:creationId xmlns:a16="http://schemas.microsoft.com/office/drawing/2014/main" id="{2A982F76-7834-0F2F-64FB-26EB2FDA129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645992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63">
          <a:extLst>
            <a:ext uri="{FF2B5EF4-FFF2-40B4-BE49-F238E27FC236}">
              <a16:creationId xmlns:a16="http://schemas.microsoft.com/office/drawing/2014/main" id="{4C39D00D-D7D9-2AE3-1519-0BDFE22A9BF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7B3FF5F-41BD-54B7-6CA4-B2E5F910E04E}"/>
              </a:ext>
            </a:extLst>
          </p:cNvPr>
          <p:cNvSpPr>
            <a:spLocks noGrp="1"/>
          </p:cNvSpPr>
          <p:nvPr>
            <p:ph type="title"/>
          </p:nvPr>
        </p:nvSpPr>
        <p:spPr>
          <a:xfrm>
            <a:off x="414068" y="666857"/>
            <a:ext cx="17873931" cy="103412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Environmental, Social, and Governance (</a:t>
            </a:r>
            <a:r>
              <a:rPr lang="en-US" sz="4800" b="1" dirty="0" err="1">
                <a:solidFill>
                  <a:srgbClr val="54152A"/>
                </a:solidFill>
                <a:latin typeface="Public Sans"/>
                <a:sym typeface="Public Sans"/>
              </a:rPr>
              <a:t>ESG</a:t>
            </a:r>
            <a:r>
              <a:rPr lang="en-US" sz="4800" b="1" dirty="0">
                <a:solidFill>
                  <a:srgbClr val="54152A"/>
                </a:solidFill>
                <a:latin typeface="Public Sans"/>
                <a:sym typeface="Public Sans"/>
              </a:rPr>
              <a:t>) Strategy, 2 of 2</a:t>
            </a:r>
            <a:endParaRPr lang="en-IN" sz="4800" b="1" dirty="0">
              <a:solidFill>
                <a:srgbClr val="54152A"/>
              </a:solidFill>
              <a:latin typeface="Playfair Display"/>
              <a:sym typeface="Arial"/>
            </a:endParaRPr>
          </a:p>
        </p:txBody>
      </p:sp>
      <p:cxnSp>
        <p:nvCxnSpPr>
          <p:cNvPr id="265" name="Google Shape;265;g336b7c03ff5_0_55">
            <a:extLst>
              <a:ext uri="{FF2B5EF4-FFF2-40B4-BE49-F238E27FC236}">
                <a16:creationId xmlns:a16="http://schemas.microsoft.com/office/drawing/2014/main" id="{EC825C2E-A9E3-9E35-C9B1-DDD4BEB686A3}"/>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267" name="Google Shape;267;g336b7c03ff5_0_55" descr="Environmental, social, and governance (ESG) factors&#10;&#10;Environmental: carbon footprint reduction, climate change strategy, waste reduction, energy usage/efficiency. Social: fair living wages, equal job opportunity, health and safety, responsible suppliers, respecting labor laws. Governance: risk management, compliance, ethical business practices, accounting transparency. This graphic is purple.">
            <a:extLst>
              <a:ext uri="{FF2B5EF4-FFF2-40B4-BE49-F238E27FC236}">
                <a16:creationId xmlns:a16="http://schemas.microsoft.com/office/drawing/2014/main" id="{3D434F6F-ECDD-4729-C909-CF3B2EC5CA70}"/>
              </a:ext>
            </a:extLst>
          </p:cNvPr>
          <p:cNvPicPr preferRelativeResize="0"/>
          <p:nvPr/>
        </p:nvPicPr>
        <p:blipFill>
          <a:blip r:embed="rId3">
            <a:alphaModFix/>
          </a:blip>
          <a:stretch>
            <a:fillRect/>
          </a:stretch>
        </p:blipFill>
        <p:spPr>
          <a:xfrm>
            <a:off x="1028696" y="2071676"/>
            <a:ext cx="12853560" cy="7561737"/>
          </a:xfrm>
          <a:prstGeom prst="rect">
            <a:avLst/>
          </a:prstGeom>
          <a:noFill/>
          <a:ln>
            <a:noFill/>
          </a:ln>
        </p:spPr>
      </p:pic>
      <p:sp>
        <p:nvSpPr>
          <p:cNvPr id="5" name="Content Placeholder 4">
            <a:extLst>
              <a:ext uri="{FF2B5EF4-FFF2-40B4-BE49-F238E27FC236}">
                <a16:creationId xmlns:a16="http://schemas.microsoft.com/office/drawing/2014/main" id="{4286CB8A-F3BD-95AE-96DC-559786A2B614}"/>
              </a:ext>
            </a:extLst>
          </p:cNvPr>
          <p:cNvSpPr>
            <a:spLocks noGrp="1"/>
          </p:cNvSpPr>
          <p:nvPr>
            <p:ph sz="quarter" idx="10"/>
          </p:nvPr>
        </p:nvSpPr>
        <p:spPr>
          <a:xfrm>
            <a:off x="2098187" y="9623418"/>
            <a:ext cx="11745969" cy="615523"/>
          </a:xfrm>
          <a:noFill/>
          <a:ln>
            <a:noFill/>
          </a:ln>
        </p:spPr>
        <p:txBody>
          <a:bodyPr spcFirstLastPara="1" wrap="square" lIns="91425" tIns="91425" rIns="91425" bIns="91425" anchor="t" anchorCtr="0">
            <a:spAutoFit/>
          </a:bodyPr>
          <a:lstStyle/>
          <a:p>
            <a:pPr>
              <a:spcBef>
                <a:spcPts val="0"/>
              </a:spcBef>
              <a:buClr>
                <a:srgbClr val="000000"/>
              </a:buClr>
            </a:pPr>
            <a:r>
              <a:rPr lang="en-US" sz="2000" dirty="0">
                <a:solidFill>
                  <a:srgbClr val="000000"/>
                </a:solidFill>
                <a:latin typeface="Arial"/>
                <a:cs typeface="Arial"/>
                <a:sym typeface="Arial"/>
              </a:rPr>
              <a:t>Figure 10.11: </a:t>
            </a:r>
            <a:r>
              <a:rPr lang="en-US" sz="2000" dirty="0" err="1">
                <a:solidFill>
                  <a:srgbClr val="000000"/>
                </a:solidFill>
                <a:latin typeface="Arial"/>
                <a:cs typeface="Arial"/>
                <a:sym typeface="Arial"/>
              </a:rPr>
              <a:t>ESG</a:t>
            </a:r>
            <a:r>
              <a:rPr lang="en-US" sz="2000" dirty="0">
                <a:solidFill>
                  <a:srgbClr val="000000"/>
                </a:solidFill>
                <a:latin typeface="Arial"/>
                <a:cs typeface="Arial"/>
                <a:sym typeface="Arial"/>
              </a:rPr>
              <a:t> </a:t>
            </a:r>
            <a:r>
              <a:rPr lang="en-US" sz="800" dirty="0">
                <a:solidFill>
                  <a:srgbClr val="000000"/>
                </a:solidFill>
                <a:latin typeface="Arial"/>
                <a:cs typeface="Arial"/>
                <a:sym typeface="Arial"/>
              </a:rPr>
              <a:t>[Kindred Grey. 2025. CC BY-NC-SA. Includes the following icons from the Noun Project (Noun Project license): Leaf (Dwi </a:t>
            </a:r>
            <a:r>
              <a:rPr lang="en-US" sz="800" dirty="0" err="1">
                <a:solidFill>
                  <a:srgbClr val="000000"/>
                </a:solidFill>
                <a:latin typeface="Arial"/>
                <a:cs typeface="Arial"/>
                <a:sym typeface="Arial"/>
              </a:rPr>
              <a:t>Budiyanto</a:t>
            </a:r>
            <a:r>
              <a:rPr lang="en-US" sz="800" dirty="0">
                <a:solidFill>
                  <a:srgbClr val="000000"/>
                </a:solidFill>
                <a:latin typeface="Arial"/>
                <a:cs typeface="Arial"/>
                <a:sym typeface="Arial"/>
              </a:rPr>
              <a:t>, 2025, </a:t>
            </a:r>
            <a:r>
              <a:rPr lang="en-IN" sz="800" dirty="0">
                <a:hlinkClick r:id="rId4"/>
              </a:rPr>
              <a:t>Leaf icon (Noun Project)</a:t>
            </a:r>
            <a:r>
              <a:rPr lang="en-US" sz="800" dirty="0">
                <a:solidFill>
                  <a:srgbClr val="000000"/>
                </a:solidFill>
                <a:latin typeface="Arial"/>
                <a:cs typeface="Arial"/>
                <a:sym typeface="Arial"/>
              </a:rPr>
              <a:t>), people (Wilson Joseph, 2024, </a:t>
            </a:r>
            <a:r>
              <a:rPr lang="en-US" sz="800" dirty="0">
                <a:solidFill>
                  <a:srgbClr val="000000"/>
                </a:solidFill>
                <a:latin typeface="Arial"/>
                <a:cs typeface="Arial"/>
                <a:sym typeface="Arial"/>
                <a:hlinkClick r:id="rId5"/>
              </a:rPr>
              <a:t>People icon (Noun Project)</a:t>
            </a:r>
            <a:r>
              <a:rPr lang="en-US" sz="800" dirty="0">
                <a:solidFill>
                  <a:srgbClr val="000000"/>
                </a:solidFill>
                <a:latin typeface="Arial"/>
                <a:cs typeface="Arial"/>
                <a:sym typeface="Arial"/>
              </a:rPr>
              <a:t>), and scroll (</a:t>
            </a:r>
            <a:r>
              <a:rPr lang="en-US" sz="800" dirty="0" err="1">
                <a:solidFill>
                  <a:srgbClr val="000000"/>
                </a:solidFill>
                <a:latin typeface="Arial"/>
                <a:cs typeface="Arial"/>
                <a:sym typeface="Arial"/>
              </a:rPr>
              <a:t>ardi</a:t>
            </a:r>
            <a:r>
              <a:rPr lang="en-US" sz="800" dirty="0">
                <a:solidFill>
                  <a:srgbClr val="000000"/>
                </a:solidFill>
                <a:latin typeface="Arial"/>
                <a:cs typeface="Arial"/>
                <a:sym typeface="Arial"/>
              </a:rPr>
              <a:t> </a:t>
            </a:r>
            <a:r>
              <a:rPr lang="en-US" sz="800" dirty="0" err="1">
                <a:solidFill>
                  <a:srgbClr val="000000"/>
                </a:solidFill>
                <a:latin typeface="Arial"/>
                <a:cs typeface="Arial"/>
                <a:sym typeface="Arial"/>
              </a:rPr>
              <a:t>muctar</a:t>
            </a:r>
            <a:r>
              <a:rPr lang="en-US" sz="800" dirty="0">
                <a:solidFill>
                  <a:srgbClr val="000000"/>
                </a:solidFill>
                <a:latin typeface="Arial"/>
                <a:cs typeface="Arial"/>
                <a:sym typeface="Arial"/>
              </a:rPr>
              <a:t>, 2024, </a:t>
            </a:r>
            <a:r>
              <a:rPr lang="en-US" sz="800" dirty="0">
                <a:solidFill>
                  <a:srgbClr val="000000"/>
                </a:solidFill>
                <a:latin typeface="Arial"/>
                <a:cs typeface="Arial"/>
                <a:sym typeface="Arial"/>
                <a:hlinkClick r:id="rId6"/>
              </a:rPr>
              <a:t>Scroll icon (Noun Project)</a:t>
            </a:r>
            <a:r>
              <a:rPr lang="en-US" sz="800" dirty="0">
                <a:solidFill>
                  <a:srgbClr val="000000"/>
                </a:solidFill>
                <a:latin typeface="Arial"/>
                <a:cs typeface="Arial"/>
                <a:sym typeface="Arial"/>
              </a:rPr>
              <a:t>)]</a:t>
            </a:r>
          </a:p>
        </p:txBody>
      </p:sp>
      <p:sp>
        <p:nvSpPr>
          <p:cNvPr id="266" name="Google Shape;266;g336b7c03ff5_0_55">
            <a:extLst>
              <a:ext uri="{FF2B5EF4-FFF2-40B4-BE49-F238E27FC236}">
                <a16:creationId xmlns:a16="http://schemas.microsoft.com/office/drawing/2014/main" id="{D3AE23FE-D033-2080-FFE1-5FCC83B801B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622408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72">
          <a:extLst>
            <a:ext uri="{FF2B5EF4-FFF2-40B4-BE49-F238E27FC236}">
              <a16:creationId xmlns:a16="http://schemas.microsoft.com/office/drawing/2014/main" id="{CC94C0EC-973E-9BF3-C5CA-7E0AA5AD63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672B73-D85E-6C4F-A495-FAB02576B68A}"/>
              </a:ext>
            </a:extLst>
          </p:cNvPr>
          <p:cNvSpPr>
            <a:spLocks noGrp="1"/>
          </p:cNvSpPr>
          <p:nvPr>
            <p:ph type="title"/>
          </p:nvPr>
        </p:nvSpPr>
        <p:spPr>
          <a:xfrm>
            <a:off x="1021657" y="666857"/>
            <a:ext cx="16232400" cy="677108"/>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Environmental Pillar: Linear Economy</a:t>
            </a:r>
            <a:endParaRPr lang="en-IN" sz="4800" b="1" dirty="0">
              <a:solidFill>
                <a:srgbClr val="54152A"/>
              </a:solidFill>
              <a:latin typeface="Public Sans"/>
              <a:sym typeface="Arial"/>
            </a:endParaRPr>
          </a:p>
        </p:txBody>
      </p:sp>
      <p:cxnSp>
        <p:nvCxnSpPr>
          <p:cNvPr id="274" name="Google Shape;274;g336b7c03ff5_0_69">
            <a:extLst>
              <a:ext uri="{FF2B5EF4-FFF2-40B4-BE49-F238E27FC236}">
                <a16:creationId xmlns:a16="http://schemas.microsoft.com/office/drawing/2014/main" id="{8040B18E-A14A-D839-A79F-655B4782F8FA}"/>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276" name="Google Shape;276;g336b7c03ff5_0_69" descr="Diagram showing infinite resources on one side and infinite regenerative capacity of the Earth on the other side&#10;&#10;Linear diagram with a purple arrow moving from left to right. From left to right: (1) resources, (2) take (including resource extraction), (3) make (including production, distribution, and consumption), (4) waste (including dispose), and (5) regenerative capacity of the Earth.">
            <a:extLst>
              <a:ext uri="{FF2B5EF4-FFF2-40B4-BE49-F238E27FC236}">
                <a16:creationId xmlns:a16="http://schemas.microsoft.com/office/drawing/2014/main" id="{1C2EE947-CF60-E1BF-D0A1-9910533210E5}"/>
              </a:ext>
            </a:extLst>
          </p:cNvPr>
          <p:cNvPicPr preferRelativeResize="0"/>
          <p:nvPr/>
        </p:nvPicPr>
        <p:blipFill>
          <a:blip r:embed="rId3">
            <a:alphaModFix/>
          </a:blip>
          <a:stretch>
            <a:fillRect/>
          </a:stretch>
        </p:blipFill>
        <p:spPr>
          <a:xfrm>
            <a:off x="1028695" y="2260528"/>
            <a:ext cx="16230600" cy="5124324"/>
          </a:xfrm>
          <a:prstGeom prst="rect">
            <a:avLst/>
          </a:prstGeom>
          <a:noFill/>
          <a:ln>
            <a:noFill/>
          </a:ln>
        </p:spPr>
      </p:pic>
      <p:sp>
        <p:nvSpPr>
          <p:cNvPr id="3" name="Content Placeholder 2">
            <a:extLst>
              <a:ext uri="{FF2B5EF4-FFF2-40B4-BE49-F238E27FC236}">
                <a16:creationId xmlns:a16="http://schemas.microsoft.com/office/drawing/2014/main" id="{3CB4D64B-1D29-3239-94EA-C3A836B4A0AE}"/>
              </a:ext>
            </a:extLst>
          </p:cNvPr>
          <p:cNvSpPr>
            <a:spLocks noGrp="1"/>
          </p:cNvSpPr>
          <p:nvPr>
            <p:ph sz="quarter" idx="10"/>
          </p:nvPr>
        </p:nvSpPr>
        <p:spPr>
          <a:xfrm>
            <a:off x="13576707" y="7642510"/>
            <a:ext cx="4647793" cy="615523"/>
          </a:xfrm>
          <a:noFill/>
          <a:ln>
            <a:noFill/>
          </a:ln>
        </p:spPr>
        <p:txBody>
          <a:bodyPr spcFirstLastPara="1" wrap="square" lIns="91425" tIns="91425" rIns="91425" bIns="91425" anchor="t" anchorCtr="0">
            <a:spAutoFit/>
          </a:bodyPr>
          <a:lstStyle/>
          <a:p>
            <a:pPr marL="0">
              <a:spcBef>
                <a:spcPts val="0"/>
              </a:spcBef>
              <a:buClr>
                <a:srgbClr val="000000"/>
              </a:buClr>
            </a:pPr>
            <a:r>
              <a:rPr lang="en-US" sz="2000" dirty="0">
                <a:solidFill>
                  <a:srgbClr val="000000"/>
                </a:solidFill>
                <a:latin typeface="Arial"/>
                <a:cs typeface="Arial"/>
                <a:sym typeface="Arial"/>
              </a:rPr>
              <a:t>Figure 10.12: Linear economy</a:t>
            </a:r>
          </a:p>
          <a:p>
            <a:pPr marL="0">
              <a:spcBef>
                <a:spcPts val="0"/>
              </a:spcBef>
              <a:buClr>
                <a:srgbClr val="000000"/>
              </a:buClr>
            </a:pPr>
            <a:r>
              <a:rPr lang="en-US" sz="800" dirty="0">
                <a:solidFill>
                  <a:srgbClr val="000000"/>
                </a:solidFill>
                <a:latin typeface="Arial"/>
                <a:cs typeface="Arial"/>
                <a:sym typeface="Arial"/>
              </a:rPr>
              <a:t>Kindred Grey. 2025. CC BY-NC-SA. </a:t>
            </a:r>
          </a:p>
        </p:txBody>
      </p:sp>
      <p:sp>
        <p:nvSpPr>
          <p:cNvPr id="275" name="Google Shape;275;g336b7c03ff5_0_69">
            <a:extLst>
              <a:ext uri="{FF2B5EF4-FFF2-40B4-BE49-F238E27FC236}">
                <a16:creationId xmlns:a16="http://schemas.microsoft.com/office/drawing/2014/main" id="{3170412B-CAC0-9CCC-5CA1-D12FFDB65A1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83623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7D162ADF-E143-5EB1-0804-8E00407B7A9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D1AB0A6-5DD5-6A44-C58C-0284C6C12766}"/>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4000" b="1" dirty="0">
                <a:solidFill>
                  <a:srgbClr val="54152A"/>
                </a:solidFill>
                <a:latin typeface="Public Sans"/>
                <a:sym typeface="Public Sans"/>
              </a:rPr>
              <a:t>Learning Objectives, 1 of 2</a:t>
            </a:r>
            <a:endParaRPr lang="en-IN" sz="4000" b="1" dirty="0">
              <a:solidFill>
                <a:srgbClr val="54152A"/>
              </a:solidFill>
              <a:latin typeface="Public Sans"/>
              <a:sym typeface="Arial"/>
            </a:endParaRPr>
          </a:p>
        </p:txBody>
      </p:sp>
      <p:cxnSp>
        <p:nvCxnSpPr>
          <p:cNvPr id="106" name="Google Shape;106;g36190e7b22a_0_8">
            <a:extLst>
              <a:ext uri="{FF2B5EF4-FFF2-40B4-BE49-F238E27FC236}">
                <a16:creationId xmlns:a16="http://schemas.microsoft.com/office/drawing/2014/main" id="{DEE42861-2E02-E95F-D34B-943A562E4227}"/>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16A7D53F-6438-66EC-E0ED-01199353D157}"/>
              </a:ext>
            </a:extLst>
          </p:cNvPr>
          <p:cNvSpPr>
            <a:spLocks noGrp="1"/>
          </p:cNvSpPr>
          <p:nvPr>
            <p:ph sz="quarter" idx="10"/>
          </p:nvPr>
        </p:nvSpPr>
        <p:spPr>
          <a:xfrm>
            <a:off x="927360" y="2078724"/>
            <a:ext cx="14471668" cy="5418000"/>
          </a:xfrm>
        </p:spPr>
        <p:txBody>
          <a:bodyPr/>
          <a:lstStyle/>
          <a:p>
            <a:pPr lvl="0">
              <a:spcBef>
                <a:spcPts val="0"/>
              </a:spcBef>
            </a:pPr>
            <a:r>
              <a:rPr lang="en-US" dirty="0">
                <a:solidFill>
                  <a:srgbClr val="2B2C30"/>
                </a:solidFill>
                <a:latin typeface="Playfair Display"/>
                <a:ea typeface="Playfair Display"/>
                <a:cs typeface="Playfair Display"/>
                <a:sym typeface="Playfair Display"/>
              </a:rPr>
              <a:t>After engaging with this chapter, you will understand and be able to apply the following concepts.</a:t>
            </a:r>
          </a:p>
          <a:p>
            <a:pPr lvl="0">
              <a:spcBef>
                <a:spcPts val="0"/>
              </a:spcBef>
            </a:pPr>
            <a:endParaRPr lang="en-US" dirty="0">
              <a:solidFill>
                <a:srgbClr val="2B2C30"/>
              </a:solidFill>
              <a:latin typeface="Playfair Display"/>
              <a:ea typeface="Playfair Display"/>
              <a:cs typeface="Playfair Display"/>
              <a:sym typeface="Playfair Display"/>
            </a:endParaRPr>
          </a:p>
          <a:p>
            <a:pPr marL="539750" lvl="0" indent="-514350">
              <a:spcBef>
                <a:spcPts val="0"/>
              </a:spcBef>
              <a:buClr>
                <a:srgbClr val="2B2C30"/>
              </a:buClr>
              <a:buFont typeface="+mj-lt"/>
              <a:buAutoNum type="arabicPeriod"/>
            </a:pPr>
            <a:r>
              <a:rPr lang="en-US" dirty="0">
                <a:solidFill>
                  <a:srgbClr val="2B2C30"/>
                </a:solidFill>
                <a:latin typeface="Playfair Display"/>
                <a:ea typeface="Playfair Display"/>
                <a:cs typeface="Playfair Display"/>
                <a:sym typeface="Playfair Display"/>
              </a:rPr>
              <a:t>What sustainability and ethics strategy is.</a:t>
            </a:r>
          </a:p>
          <a:p>
            <a:pPr marL="539750" lvl="0" indent="-514350">
              <a:spcBef>
                <a:spcPts val="0"/>
              </a:spcBef>
              <a:buClr>
                <a:srgbClr val="2B2C30"/>
              </a:buClr>
              <a:buFont typeface="+mj-lt"/>
              <a:buAutoNum type="arabicPeriod"/>
            </a:pPr>
            <a:r>
              <a:rPr lang="en-US" dirty="0">
                <a:solidFill>
                  <a:srgbClr val="2B2C30"/>
                </a:solidFill>
                <a:latin typeface="Playfair Display"/>
                <a:ea typeface="Playfair Display"/>
                <a:cs typeface="Playfair Display"/>
                <a:sym typeface="Playfair Display"/>
              </a:rPr>
              <a:t>Disruptive megatrends and how they impact business strategy.</a:t>
            </a:r>
          </a:p>
          <a:p>
            <a:pPr marL="539750" lvl="0" indent="-514350">
              <a:spcBef>
                <a:spcPts val="0"/>
              </a:spcBef>
              <a:buClr>
                <a:srgbClr val="2B2C30"/>
              </a:buClr>
              <a:buFont typeface="+mj-lt"/>
              <a:buAutoNum type="arabicPeriod"/>
            </a:pPr>
            <a:r>
              <a:rPr lang="en-US" dirty="0">
                <a:solidFill>
                  <a:srgbClr val="2B2C30"/>
                </a:solidFill>
                <a:latin typeface="Playfair Display"/>
                <a:ea typeface="Playfair Display"/>
                <a:cs typeface="Playfair Display"/>
                <a:sym typeface="Playfair Display"/>
              </a:rPr>
              <a:t>The drivers of climate change as the defining megatrend and approaches to fight the climate crisis.</a:t>
            </a:r>
          </a:p>
          <a:p>
            <a:pPr marL="539750" lvl="0" indent="-514350">
              <a:spcBef>
                <a:spcPts val="0"/>
              </a:spcBef>
              <a:buClr>
                <a:srgbClr val="2B2C30"/>
              </a:buClr>
              <a:buFont typeface="+mj-lt"/>
              <a:buAutoNum type="arabicPeriod"/>
            </a:pPr>
            <a:r>
              <a:rPr lang="en-US" dirty="0">
                <a:solidFill>
                  <a:srgbClr val="2B2C30"/>
                </a:solidFill>
                <a:latin typeface="Playfair Display"/>
                <a:ea typeface="Playfair Display"/>
                <a:cs typeface="Playfair Display"/>
                <a:sym typeface="Playfair Display"/>
              </a:rPr>
              <a:t>The concept of sustainability and the stakeholder-driven business case for companies to implement business sustainability strategies.</a:t>
            </a:r>
          </a:p>
          <a:p>
            <a:pPr marL="539750" lvl="0" indent="-514350">
              <a:spcBef>
                <a:spcPts val="0"/>
              </a:spcBef>
              <a:buClr>
                <a:srgbClr val="2B2C30"/>
              </a:buClr>
              <a:buFont typeface="+mj-lt"/>
              <a:buAutoNum type="arabicPeriod"/>
            </a:pPr>
            <a:r>
              <a:rPr lang="en-US" dirty="0">
                <a:solidFill>
                  <a:srgbClr val="2B2C30"/>
                </a:solidFill>
                <a:latin typeface="Playfair Display"/>
                <a:ea typeface="Playfair Display"/>
                <a:cs typeface="Playfair Display"/>
                <a:sym typeface="Playfair Display"/>
              </a:rPr>
              <a:t>The pros and cons of companies embracing a social responsibility beyond the profit motive.</a:t>
            </a:r>
          </a:p>
        </p:txBody>
      </p:sp>
      <p:sp>
        <p:nvSpPr>
          <p:cNvPr id="108" name="Google Shape;108;g36190e7b22a_0_8">
            <a:extLst>
              <a:ext uri="{FF2B5EF4-FFF2-40B4-BE49-F238E27FC236}">
                <a16:creationId xmlns:a16="http://schemas.microsoft.com/office/drawing/2014/main" id="{46D44C24-CF3C-9390-B13C-4F6C992F50F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76390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72">
          <a:extLst>
            <a:ext uri="{FF2B5EF4-FFF2-40B4-BE49-F238E27FC236}">
              <a16:creationId xmlns:a16="http://schemas.microsoft.com/office/drawing/2014/main" id="{7182D85E-C2B8-E829-DB0C-10467F5C73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FCC8C5-CE83-BFF8-06A4-0F0E1921741F}"/>
              </a:ext>
            </a:extLst>
          </p:cNvPr>
          <p:cNvSpPr>
            <a:spLocks noGrp="1"/>
          </p:cNvSpPr>
          <p:nvPr>
            <p:ph type="title"/>
          </p:nvPr>
        </p:nvSpPr>
        <p:spPr>
          <a:xfrm>
            <a:off x="1021657" y="666857"/>
            <a:ext cx="16232400" cy="677108"/>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Environmental Pillar: Circular Economy</a:t>
            </a:r>
            <a:r>
              <a:rPr lang="en-US" sz="4800" b="1" dirty="0">
                <a:solidFill>
                  <a:srgbClr val="54152A"/>
                </a:solidFill>
                <a:latin typeface="Public Sans"/>
                <a:sym typeface="Playfair Display"/>
              </a:rPr>
              <a:t> </a:t>
            </a:r>
            <a:endParaRPr lang="en-IN" sz="4800" b="1" dirty="0">
              <a:solidFill>
                <a:srgbClr val="54152A"/>
              </a:solidFill>
              <a:latin typeface="Public Sans"/>
              <a:sym typeface="Arial"/>
            </a:endParaRPr>
          </a:p>
        </p:txBody>
      </p:sp>
      <p:cxnSp>
        <p:nvCxnSpPr>
          <p:cNvPr id="274" name="Google Shape;274;g336b7c03ff5_0_69">
            <a:extLst>
              <a:ext uri="{FF2B5EF4-FFF2-40B4-BE49-F238E27FC236}">
                <a16:creationId xmlns:a16="http://schemas.microsoft.com/office/drawing/2014/main" id="{ABA15DF5-507D-1DCB-6B3E-5E9CB5042119}"/>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277" name="Google Shape;277;g336b7c03ff5_0_69" descr="Five factors that contribute to a circular economy&#10;&#10;A circular purple arrow pointing clockwise with &quot;Circular economy&quot; written in the center. Bullet point list for circular economy includes: generate increased income, reduce resource dependency, minimize waste, reduce environmental footprint. On the circular arrow there are five boxes: (1) better service (to extend lifespan), (2) collect at end-of-life and remanufacture, (3) recycle waste and reuse resources, (4) green products (non-toxic, long-life, recyclable), and (5) cleaner production (using fewer resources).">
            <a:extLst>
              <a:ext uri="{FF2B5EF4-FFF2-40B4-BE49-F238E27FC236}">
                <a16:creationId xmlns:a16="http://schemas.microsoft.com/office/drawing/2014/main" id="{DE92C390-A1F1-08DC-A7F0-828DEE18A38F}"/>
              </a:ext>
            </a:extLst>
          </p:cNvPr>
          <p:cNvPicPr preferRelativeResize="0"/>
          <p:nvPr/>
        </p:nvPicPr>
        <p:blipFill>
          <a:blip r:embed="rId3">
            <a:alphaModFix/>
          </a:blip>
          <a:stretch>
            <a:fillRect/>
          </a:stretch>
        </p:blipFill>
        <p:spPr>
          <a:xfrm>
            <a:off x="1028695" y="2164301"/>
            <a:ext cx="12865725" cy="7488474"/>
          </a:xfrm>
          <a:prstGeom prst="rect">
            <a:avLst/>
          </a:prstGeom>
          <a:noFill/>
          <a:ln>
            <a:noFill/>
          </a:ln>
        </p:spPr>
      </p:pic>
      <p:sp>
        <p:nvSpPr>
          <p:cNvPr id="3" name="Content Placeholder 2">
            <a:extLst>
              <a:ext uri="{FF2B5EF4-FFF2-40B4-BE49-F238E27FC236}">
                <a16:creationId xmlns:a16="http://schemas.microsoft.com/office/drawing/2014/main" id="{B2EDEB8B-0C0C-2A52-7431-E18F09D08283}"/>
              </a:ext>
            </a:extLst>
          </p:cNvPr>
          <p:cNvSpPr>
            <a:spLocks noGrp="1"/>
          </p:cNvSpPr>
          <p:nvPr>
            <p:ph sz="quarter" idx="10"/>
          </p:nvPr>
        </p:nvSpPr>
        <p:spPr>
          <a:xfrm>
            <a:off x="10370083" y="9749222"/>
            <a:ext cx="3414020" cy="584745"/>
          </a:xfrm>
          <a:noFill/>
          <a:ln>
            <a:noFill/>
          </a:ln>
        </p:spPr>
        <p:txBody>
          <a:bodyPr spcFirstLastPara="1" wrap="square" lIns="91425" tIns="91425" rIns="91425" bIns="91425" anchor="t" anchorCtr="0">
            <a:spAutoFit/>
          </a:bodyPr>
          <a:lstStyle/>
          <a:p>
            <a:pPr marL="0">
              <a:spcBef>
                <a:spcPts val="0"/>
              </a:spcBef>
              <a:buClr>
                <a:srgbClr val="000000"/>
              </a:buClr>
            </a:pPr>
            <a:r>
              <a:rPr lang="en-US" sz="1800" dirty="0">
                <a:solidFill>
                  <a:srgbClr val="000000"/>
                </a:solidFill>
                <a:latin typeface="Arial"/>
                <a:cs typeface="Arial"/>
                <a:sym typeface="Arial"/>
              </a:rPr>
              <a:t>Figure 10.13: Circular economy</a:t>
            </a:r>
          </a:p>
          <a:p>
            <a:pPr marL="0">
              <a:spcBef>
                <a:spcPts val="0"/>
              </a:spcBef>
              <a:buClr>
                <a:srgbClr val="000000"/>
              </a:buClr>
            </a:pPr>
            <a:r>
              <a:rPr lang="en-US" sz="800" dirty="0">
                <a:solidFill>
                  <a:srgbClr val="000000"/>
                </a:solidFill>
                <a:latin typeface="Arial"/>
                <a:cs typeface="Arial"/>
                <a:sym typeface="Arial"/>
              </a:rPr>
              <a:t>Kindred Grey. 2025. CC BY-NC-SA.</a:t>
            </a:r>
          </a:p>
        </p:txBody>
      </p:sp>
      <p:sp>
        <p:nvSpPr>
          <p:cNvPr id="275" name="Google Shape;275;g336b7c03ff5_0_69">
            <a:extLst>
              <a:ext uri="{FF2B5EF4-FFF2-40B4-BE49-F238E27FC236}">
                <a16:creationId xmlns:a16="http://schemas.microsoft.com/office/drawing/2014/main" id="{1C232320-1536-45FE-F023-AE168E0FEC9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22705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43">
          <a:extLst>
            <a:ext uri="{FF2B5EF4-FFF2-40B4-BE49-F238E27FC236}">
              <a16:creationId xmlns:a16="http://schemas.microsoft.com/office/drawing/2014/main" id="{3E126279-40B2-ECDC-2CCA-1C9CAF4AA95A}"/>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424FBD18-322A-EC1F-DC37-8983B5053337}"/>
              </a:ext>
            </a:extLst>
          </p:cNvPr>
          <p:cNvSpPr>
            <a:spLocks noGrp="1"/>
          </p:cNvSpPr>
          <p:nvPr>
            <p:ph type="title"/>
          </p:nvPr>
        </p:nvSpPr>
        <p:spPr>
          <a:xfrm>
            <a:off x="1021657" y="666857"/>
            <a:ext cx="16232400" cy="677108"/>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Social Pillar</a:t>
            </a:r>
            <a:endParaRPr lang="en-IN" sz="4800" b="1" dirty="0">
              <a:solidFill>
                <a:srgbClr val="54152A"/>
              </a:solidFill>
              <a:latin typeface="Public Sans"/>
              <a:sym typeface="Arial"/>
            </a:endParaRPr>
          </a:p>
        </p:txBody>
      </p:sp>
      <p:cxnSp>
        <p:nvCxnSpPr>
          <p:cNvPr id="246" name="Google Shape;246;g35f31f20e7b_0_0">
            <a:extLst>
              <a:ext uri="{FF2B5EF4-FFF2-40B4-BE49-F238E27FC236}">
                <a16:creationId xmlns:a16="http://schemas.microsoft.com/office/drawing/2014/main" id="{54815AC3-C80E-52E7-AE30-687F391A521D}"/>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2" name="Picture 1" descr="Patagonia sign hanging outside of the store&#10;">
            <a:extLst>
              <a:ext uri="{FF2B5EF4-FFF2-40B4-BE49-F238E27FC236}">
                <a16:creationId xmlns:a16="http://schemas.microsoft.com/office/drawing/2014/main" id="{AFC1A268-EDD5-50F2-5B32-932B305B3F2B}"/>
              </a:ext>
            </a:extLst>
          </p:cNvPr>
          <p:cNvPicPr>
            <a:picLocks noChangeAspect="1"/>
          </p:cNvPicPr>
          <p:nvPr/>
        </p:nvPicPr>
        <p:blipFill>
          <a:blip r:embed="rId3"/>
          <a:stretch>
            <a:fillRect/>
          </a:stretch>
        </p:blipFill>
        <p:spPr>
          <a:xfrm>
            <a:off x="1016395" y="2065015"/>
            <a:ext cx="12548760" cy="6576672"/>
          </a:xfrm>
          <a:prstGeom prst="rect">
            <a:avLst/>
          </a:prstGeom>
          <a:blipFill>
            <a:blip r:embed="rId4"/>
            <a:tile tx="0" ty="0" sx="100000" sy="100000" flip="none" algn="tl"/>
          </a:blipFill>
        </p:spPr>
      </p:pic>
      <p:sp>
        <p:nvSpPr>
          <p:cNvPr id="7" name="Content Placeholder 6">
            <a:extLst>
              <a:ext uri="{FF2B5EF4-FFF2-40B4-BE49-F238E27FC236}">
                <a16:creationId xmlns:a16="http://schemas.microsoft.com/office/drawing/2014/main" id="{E195D355-D6E3-ED1C-209F-6403F1037F53}"/>
              </a:ext>
            </a:extLst>
          </p:cNvPr>
          <p:cNvSpPr>
            <a:spLocks noGrp="1"/>
          </p:cNvSpPr>
          <p:nvPr>
            <p:ph sz="quarter" idx="11"/>
          </p:nvPr>
        </p:nvSpPr>
        <p:spPr>
          <a:xfrm>
            <a:off x="990995" y="8948508"/>
            <a:ext cx="11968311" cy="1200288"/>
          </a:xfrm>
          <a:noFill/>
        </p:spPr>
        <p:txBody>
          <a:bodyPr wrap="none" rtlCol="0">
            <a:spAutoFit/>
          </a:bodyPr>
          <a:lstStyle/>
          <a:p>
            <a:pPr>
              <a:spcBef>
                <a:spcPts val="0"/>
              </a:spcBef>
              <a:buClr>
                <a:srgbClr val="000000"/>
              </a:buClr>
            </a:pPr>
            <a:r>
              <a:rPr lang="en-US" sz="2400" i="1" dirty="0">
                <a:solidFill>
                  <a:srgbClr val="000000"/>
                </a:solidFill>
                <a:latin typeface="Playfair Display" pitchFamily="2" charset="77"/>
                <a:cs typeface="Arial"/>
                <a:sym typeface="Arial"/>
              </a:rPr>
              <a:t>Figure 10.15: The Patagonia story: making business sustainability the strategic right to win</a:t>
            </a:r>
          </a:p>
          <a:p>
            <a:pPr>
              <a:spcBef>
                <a:spcPts val="0"/>
              </a:spcBef>
              <a:buClr>
                <a:srgbClr val="000000"/>
              </a:buClr>
            </a:pPr>
            <a:r>
              <a:rPr lang="en-US" sz="2400" i="1" dirty="0">
                <a:solidFill>
                  <a:srgbClr val="000000"/>
                </a:solidFill>
                <a:latin typeface="Playfair Display" pitchFamily="2" charset="77"/>
                <a:cs typeface="Arial"/>
                <a:sym typeface="Arial"/>
              </a:rPr>
              <a:t> and the main source of competitive differentiation  </a:t>
            </a:r>
            <a:r>
              <a:rPr lang="en-US" sz="800" dirty="0">
                <a:solidFill>
                  <a:srgbClr val="000000"/>
                </a:solidFill>
                <a:latin typeface="Playfair Display" pitchFamily="2" charset="77"/>
                <a:cs typeface="Arial"/>
                <a:sym typeface="Arial"/>
              </a:rPr>
              <a:t>[© </a:t>
            </a:r>
            <a:r>
              <a:rPr lang="nb-NO" sz="800" dirty="0">
                <a:solidFill>
                  <a:srgbClr val="000000"/>
                </a:solidFill>
                <a:latin typeface="Playfair Display" pitchFamily="2" charset="77"/>
                <a:cs typeface="Arial"/>
                <a:sym typeface="Arial"/>
              </a:rPr>
              <a:t>Dave Dugdale. 2010. CC BY-SA 2.0. </a:t>
            </a:r>
            <a:r>
              <a:rPr lang="nb-NO" sz="800" dirty="0">
                <a:solidFill>
                  <a:srgbClr val="000000"/>
                </a:solidFill>
                <a:latin typeface="Playfair Display" pitchFamily="2" charset="77"/>
                <a:cs typeface="Arial"/>
                <a:sym typeface="Arial"/>
                <a:hlinkClick r:id="rId5"/>
              </a:rPr>
              <a:t>Patagonia Wood Sign</a:t>
            </a:r>
            <a:r>
              <a:rPr lang="nb-NO" sz="800" dirty="0">
                <a:solidFill>
                  <a:srgbClr val="000000"/>
                </a:solidFill>
                <a:latin typeface="Playfair Display" pitchFamily="2" charset="77"/>
                <a:cs typeface="Arial"/>
                <a:sym typeface="Arial"/>
              </a:rPr>
              <a:t> ] </a:t>
            </a:r>
            <a:endParaRPr lang="en-US" sz="800" dirty="0">
              <a:solidFill>
                <a:srgbClr val="000000"/>
              </a:solidFill>
              <a:latin typeface="Playfair Display" pitchFamily="2" charset="77"/>
              <a:cs typeface="Arial"/>
              <a:sym typeface="Arial"/>
            </a:endParaRPr>
          </a:p>
          <a:p>
            <a:pPr>
              <a:spcBef>
                <a:spcPts val="0"/>
              </a:spcBef>
              <a:buClr>
                <a:srgbClr val="000000"/>
              </a:buClr>
            </a:pPr>
            <a:endParaRPr lang="en-IN" sz="2400" i="1" dirty="0">
              <a:solidFill>
                <a:srgbClr val="000000"/>
              </a:solidFill>
              <a:latin typeface="Playfair Display" pitchFamily="2" charset="77"/>
              <a:cs typeface="Arial"/>
              <a:sym typeface="Arial"/>
            </a:endParaRPr>
          </a:p>
        </p:txBody>
      </p:sp>
      <p:sp>
        <p:nvSpPr>
          <p:cNvPr id="6" name="Content Placeholder 5">
            <a:extLst>
              <a:ext uri="{FF2B5EF4-FFF2-40B4-BE49-F238E27FC236}">
                <a16:creationId xmlns:a16="http://schemas.microsoft.com/office/drawing/2014/main" id="{3A493FBE-5DDB-2E82-0448-E311F3DF6F1B}"/>
              </a:ext>
            </a:extLst>
          </p:cNvPr>
          <p:cNvSpPr>
            <a:spLocks noGrp="1"/>
          </p:cNvSpPr>
          <p:nvPr>
            <p:ph sz="quarter" idx="10"/>
          </p:nvPr>
        </p:nvSpPr>
        <p:spPr>
          <a:xfrm>
            <a:off x="13822276" y="2059627"/>
            <a:ext cx="3564023" cy="6555600"/>
          </a:xfrm>
          <a:noFill/>
        </p:spPr>
        <p:txBody>
          <a:bodyPr wrap="square" rtlCol="0">
            <a:spAutoFit/>
          </a:bodyPr>
          <a:lstStyle/>
          <a:p>
            <a:pPr>
              <a:spcBef>
                <a:spcPts val="0"/>
              </a:spcBef>
              <a:buClr>
                <a:srgbClr val="000000"/>
              </a:buClr>
            </a:pPr>
            <a:r>
              <a:rPr lang="en-US" sz="2800" dirty="0">
                <a:solidFill>
                  <a:srgbClr val="000000"/>
                </a:solidFill>
                <a:latin typeface="Playfair Display" pitchFamily="2" charset="77"/>
                <a:cs typeface="Arial"/>
                <a:sym typeface="Arial"/>
              </a:rPr>
              <a:t>The main differentiator and the source of Patagonia’s competitive advantage is its sustainable business model and its focus on its environmental, social, and governance performance, which is the core of </a:t>
            </a:r>
            <a:r>
              <a:rPr lang="en-US" sz="2800" dirty="0" err="1">
                <a:solidFill>
                  <a:srgbClr val="000000"/>
                </a:solidFill>
                <a:latin typeface="Playfair Display" pitchFamily="2" charset="77"/>
                <a:cs typeface="Arial"/>
                <a:sym typeface="Arial"/>
              </a:rPr>
              <a:t>ESG</a:t>
            </a:r>
            <a:r>
              <a:rPr lang="en-US" sz="2800" dirty="0">
                <a:solidFill>
                  <a:srgbClr val="000000"/>
                </a:solidFill>
                <a:latin typeface="Playfair Display" pitchFamily="2" charset="77"/>
                <a:cs typeface="Arial"/>
                <a:sym typeface="Arial"/>
              </a:rPr>
              <a:t> and CSR strategy. </a:t>
            </a:r>
          </a:p>
        </p:txBody>
      </p:sp>
      <p:sp>
        <p:nvSpPr>
          <p:cNvPr id="247" name="Google Shape;247;g35f31f20e7b_0_0">
            <a:extLst>
              <a:ext uri="{FF2B5EF4-FFF2-40B4-BE49-F238E27FC236}">
                <a16:creationId xmlns:a16="http://schemas.microsoft.com/office/drawing/2014/main" id="{CBA1CD0A-2121-A616-9027-885FD04DEFD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738324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83">
          <a:extLst>
            <a:ext uri="{FF2B5EF4-FFF2-40B4-BE49-F238E27FC236}">
              <a16:creationId xmlns:a16="http://schemas.microsoft.com/office/drawing/2014/main" id="{90D7FCE2-C9F1-8F5B-CE48-78F822D91FC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96BE0B-8136-4030-A44A-DD6E55859D09}"/>
              </a:ext>
            </a:extLst>
          </p:cNvPr>
          <p:cNvSpPr>
            <a:spLocks noGrp="1"/>
          </p:cNvSpPr>
          <p:nvPr>
            <p:ph type="title"/>
          </p:nvPr>
        </p:nvSpPr>
        <p:spPr>
          <a:xfrm>
            <a:off x="1021657" y="666857"/>
            <a:ext cx="16232400" cy="677108"/>
          </a:xfrm>
          <a:noFill/>
          <a:ln>
            <a:noFill/>
          </a:ln>
        </p:spPr>
        <p:txBody>
          <a:bodyPr spcFirstLastPara="1" wrap="square" lIns="0" tIns="0" rIns="0" bIns="0" anchor="t" anchorCtr="0">
            <a:spAutoFit/>
          </a:bodyPr>
          <a:lstStyle/>
          <a:p>
            <a:pPr algn="l">
              <a:lnSpc>
                <a:spcPct val="140010"/>
              </a:lnSpc>
              <a:buSzPts val="3714"/>
              <a:buFont typeface="Arial"/>
            </a:pPr>
            <a:r>
              <a:rPr lang="en-US" sz="4800" b="1" dirty="0" err="1">
                <a:solidFill>
                  <a:srgbClr val="54152A"/>
                </a:solidFill>
                <a:latin typeface="Public Sans"/>
                <a:sym typeface="Public Sans"/>
              </a:rPr>
              <a:t>ESG</a:t>
            </a:r>
            <a:r>
              <a:rPr lang="en-US" sz="4800" b="1" dirty="0">
                <a:solidFill>
                  <a:srgbClr val="54152A"/>
                </a:solidFill>
                <a:latin typeface="Public Sans"/>
                <a:sym typeface="Public Sans"/>
              </a:rPr>
              <a:t> Strategy in Action: Patagonia</a:t>
            </a:r>
            <a:endParaRPr lang="en-IN" sz="4800" b="1" dirty="0">
              <a:solidFill>
                <a:srgbClr val="54152A"/>
              </a:solidFill>
              <a:latin typeface="Public Sans"/>
              <a:sym typeface="Arial"/>
            </a:endParaRPr>
          </a:p>
        </p:txBody>
      </p:sp>
      <p:cxnSp>
        <p:nvCxnSpPr>
          <p:cNvPr id="285" name="Google Shape;285;g36981f6e41b_0_14">
            <a:extLst>
              <a:ext uri="{FF2B5EF4-FFF2-40B4-BE49-F238E27FC236}">
                <a16:creationId xmlns:a16="http://schemas.microsoft.com/office/drawing/2014/main" id="{CB2EDD7B-927B-EC8A-B773-13278889D89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383F74D3-B485-12A3-F700-6FCAF8C0A0AC}"/>
              </a:ext>
            </a:extLst>
          </p:cNvPr>
          <p:cNvSpPr>
            <a:spLocks noGrp="1"/>
          </p:cNvSpPr>
          <p:nvPr>
            <p:ph sz="quarter" idx="10"/>
          </p:nvPr>
        </p:nvSpPr>
        <p:spPr>
          <a:xfrm>
            <a:off x="1021657" y="1845921"/>
            <a:ext cx="15577243" cy="3954899"/>
          </a:xfrm>
          <a:noFill/>
          <a:ln>
            <a:noFill/>
          </a:ln>
        </p:spPr>
        <p:txBody>
          <a:bodyPr spcFirstLastPara="1" wrap="square" lIns="91425" tIns="91425" rIns="91425" bIns="91425" anchor="t" anchorCtr="0">
            <a:spAutoFit/>
          </a:bodyPr>
          <a:lstStyle/>
          <a:p>
            <a:pPr marL="0" lvl="0">
              <a:lnSpc>
                <a:spcPct val="150000"/>
              </a:lnSpc>
              <a:spcBef>
                <a:spcPts val="1200"/>
              </a:spcBef>
            </a:pPr>
            <a:r>
              <a:rPr lang="en-US" sz="3000" b="1" dirty="0">
                <a:latin typeface="Playfair Display"/>
                <a:ea typeface="Playfair Display"/>
                <a:cs typeface="Playfair Display"/>
                <a:sym typeface="Playfair Display"/>
              </a:rPr>
              <a:t>Why This Matters: </a:t>
            </a:r>
            <a:r>
              <a:rPr lang="en-US" sz="3000" dirty="0">
                <a:latin typeface="Playfair Display"/>
                <a:ea typeface="Playfair Display"/>
                <a:cs typeface="Playfair Display"/>
                <a:sym typeface="Playfair Display"/>
              </a:rPr>
              <a:t>Patagonia is one of the most respected </a:t>
            </a:r>
            <a:r>
              <a:rPr lang="en-US" sz="3000" dirty="0" err="1">
                <a:latin typeface="Playfair Display"/>
                <a:ea typeface="Playfair Display"/>
                <a:cs typeface="Playfair Display"/>
                <a:sym typeface="Playfair Display"/>
              </a:rPr>
              <a:t>ESG</a:t>
            </a:r>
            <a:r>
              <a:rPr lang="en-US" sz="3000" dirty="0">
                <a:latin typeface="Playfair Display"/>
                <a:ea typeface="Playfair Display"/>
                <a:cs typeface="Playfair Display"/>
                <a:sym typeface="Playfair Display"/>
              </a:rPr>
              <a:t> leaders</a:t>
            </a:r>
          </a:p>
          <a:p>
            <a:pPr marL="457200" lvl="0" indent="-419100">
              <a:lnSpc>
                <a:spcPct val="150000"/>
              </a:lnSpc>
              <a:spcBef>
                <a:spcPts val="1200"/>
              </a:spcBef>
              <a:buSzPts val="3000"/>
              <a:buFont typeface="Playfair Display"/>
              <a:buChar char="●"/>
            </a:pPr>
            <a:r>
              <a:rPr lang="en-US" sz="3000" dirty="0">
                <a:latin typeface="Playfair Display Black"/>
                <a:ea typeface="Playfair Display Black"/>
                <a:cs typeface="Playfair Display Black"/>
                <a:sym typeface="Playfair Display Black"/>
              </a:rPr>
              <a:t>🌍 </a:t>
            </a:r>
            <a:r>
              <a:rPr lang="en-US" sz="3000" dirty="0">
                <a:latin typeface="Playfair Display"/>
                <a:ea typeface="Playfair Display"/>
                <a:cs typeface="Playfair Display"/>
                <a:sym typeface="Playfair Display"/>
              </a:rPr>
              <a:t>Net-zero carbon goals -&gt; </a:t>
            </a:r>
            <a:r>
              <a:rPr lang="en-US" sz="3000" dirty="0">
                <a:latin typeface="Playfair Display Black"/>
                <a:ea typeface="Playfair Display Black"/>
                <a:cs typeface="Playfair Display Black"/>
                <a:sym typeface="Playfair Display Black"/>
              </a:rPr>
              <a:t> Environmental</a:t>
            </a:r>
          </a:p>
          <a:p>
            <a:pPr marL="457200" lvl="0" indent="-419100">
              <a:lnSpc>
                <a:spcPct val="150000"/>
              </a:lnSpc>
              <a:spcBef>
                <a:spcPts val="0"/>
              </a:spcBef>
              <a:buSzPts val="3000"/>
              <a:buFont typeface="Playfair Display"/>
              <a:buChar char="●"/>
            </a:pPr>
            <a:r>
              <a:rPr lang="en-US" sz="3000" dirty="0">
                <a:latin typeface="Playfair Display"/>
                <a:ea typeface="Playfair Display"/>
                <a:cs typeface="Playfair Display"/>
                <a:sym typeface="Playfair Display"/>
              </a:rPr>
              <a:t>♻️ Circular design (recycling, re-use) -&gt; </a:t>
            </a:r>
            <a:r>
              <a:rPr lang="en-US" sz="3000" b="1" dirty="0">
                <a:latin typeface="Playfair Display"/>
                <a:ea typeface="Playfair Display"/>
                <a:cs typeface="Playfair Display"/>
                <a:sym typeface="Playfair Display"/>
              </a:rPr>
              <a:t>Environmental</a:t>
            </a:r>
            <a:endParaRPr lang="en-US" sz="1100" b="1" dirty="0"/>
          </a:p>
          <a:p>
            <a:pPr marL="457200" lvl="0" indent="-419100">
              <a:lnSpc>
                <a:spcPct val="150000"/>
              </a:lnSpc>
              <a:spcBef>
                <a:spcPts val="0"/>
              </a:spcBef>
              <a:buSzPts val="3000"/>
              <a:buFont typeface="Playfair Display"/>
              <a:buChar char="●"/>
            </a:pPr>
            <a:r>
              <a:rPr lang="en-US" sz="3000" dirty="0">
                <a:latin typeface="Playfair Display"/>
                <a:ea typeface="Playfair Display"/>
                <a:cs typeface="Playfair Display"/>
                <a:sym typeface="Playfair Display"/>
              </a:rPr>
              <a:t>🤝 Transparent labor practices -&gt; </a:t>
            </a:r>
            <a:r>
              <a:rPr lang="en-US" sz="3000" b="1" dirty="0">
                <a:latin typeface="Playfair Display"/>
                <a:ea typeface="Playfair Display"/>
                <a:cs typeface="Playfair Display"/>
                <a:sym typeface="Playfair Display"/>
              </a:rPr>
              <a:t>Social</a:t>
            </a:r>
          </a:p>
          <a:p>
            <a:pPr marL="457200" lvl="0" indent="-419100">
              <a:lnSpc>
                <a:spcPct val="150000"/>
              </a:lnSpc>
              <a:spcBef>
                <a:spcPts val="0"/>
              </a:spcBef>
              <a:buSzPts val="3000"/>
              <a:buFont typeface="Playfair Display"/>
              <a:buChar char="●"/>
            </a:pPr>
            <a:r>
              <a:rPr lang="en-US" sz="3000" dirty="0">
                <a:latin typeface="Playfair Display"/>
                <a:ea typeface="Playfair Display"/>
                <a:cs typeface="Playfair Display"/>
                <a:sym typeface="Playfair Display"/>
              </a:rPr>
              <a:t>🌎 “Earth is our only shareholder” -&gt; </a:t>
            </a:r>
            <a:r>
              <a:rPr lang="en-US" sz="3000" b="1" dirty="0">
                <a:latin typeface="Playfair Display"/>
                <a:ea typeface="Playfair Display"/>
                <a:cs typeface="Playfair Display"/>
                <a:sym typeface="Playfair Display"/>
              </a:rPr>
              <a:t>Governance</a:t>
            </a:r>
          </a:p>
        </p:txBody>
      </p:sp>
      <p:sp>
        <p:nvSpPr>
          <p:cNvPr id="4" name="Content Placeholder 3">
            <a:extLst>
              <a:ext uri="{FF2B5EF4-FFF2-40B4-BE49-F238E27FC236}">
                <a16:creationId xmlns:a16="http://schemas.microsoft.com/office/drawing/2014/main" id="{6E29248A-1302-EE4C-963B-7BB457DC3E68}"/>
              </a:ext>
            </a:extLst>
          </p:cNvPr>
          <p:cNvSpPr>
            <a:spLocks noGrp="1"/>
          </p:cNvSpPr>
          <p:nvPr>
            <p:ph sz="quarter" idx="11"/>
          </p:nvPr>
        </p:nvSpPr>
        <p:spPr>
          <a:xfrm>
            <a:off x="1028694" y="6267100"/>
            <a:ext cx="12738106" cy="2546700"/>
          </a:xfrm>
        </p:spPr>
        <p:txBody>
          <a:bodyPr>
            <a:normAutofit fontScale="92500"/>
          </a:bodyPr>
          <a:lstStyle/>
          <a:p>
            <a:pPr marL="0" lvl="0">
              <a:lnSpc>
                <a:spcPct val="150000"/>
              </a:lnSpc>
              <a:spcBef>
                <a:spcPts val="1200"/>
              </a:spcBef>
            </a:pPr>
            <a:r>
              <a:rPr lang="en-US" b="1" dirty="0">
                <a:latin typeface="Playfair Display"/>
                <a:ea typeface="Playfair Display"/>
                <a:cs typeface="Playfair Display"/>
                <a:sym typeface="Playfair Display"/>
              </a:rPr>
              <a:t>📊 Real-World Impact:</a:t>
            </a:r>
          </a:p>
          <a:p>
            <a:pPr marL="457200" lvl="0" indent="-419100">
              <a:lnSpc>
                <a:spcPct val="150000"/>
              </a:lnSpc>
              <a:spcBef>
                <a:spcPts val="1200"/>
              </a:spcBef>
              <a:buSzPts val="3000"/>
              <a:buChar char="●"/>
            </a:pPr>
            <a:r>
              <a:rPr lang="en-US" dirty="0">
                <a:latin typeface="Playfair Display"/>
                <a:ea typeface="Playfair Display"/>
                <a:cs typeface="Playfair Display"/>
                <a:sym typeface="Playfair Display"/>
              </a:rPr>
              <a:t>♻️ Diverted 1000+ tons of clothing from landfills through </a:t>
            </a:r>
            <a:r>
              <a:rPr lang="en-US" i="1" dirty="0">
                <a:latin typeface="Playfair Display"/>
                <a:ea typeface="Playfair Display"/>
                <a:cs typeface="Playfair Display"/>
                <a:sym typeface="Playfair Display"/>
              </a:rPr>
              <a:t>Worn Wear</a:t>
            </a:r>
          </a:p>
          <a:p>
            <a:pPr marL="457200" lvl="0" indent="-419100">
              <a:lnSpc>
                <a:spcPct val="150000"/>
              </a:lnSpc>
              <a:spcBef>
                <a:spcPts val="0"/>
              </a:spcBef>
              <a:buSzPts val="3000"/>
              <a:buChar char="●"/>
            </a:pPr>
            <a:r>
              <a:rPr lang="en-US" dirty="0">
                <a:latin typeface="Playfair Display"/>
                <a:ea typeface="Playfair Display"/>
                <a:cs typeface="Playfair Display"/>
                <a:sym typeface="Playfair Display"/>
              </a:rPr>
              <a:t>🌱 Pledged 100% of profits to climate and environmental causes</a:t>
            </a:r>
          </a:p>
        </p:txBody>
      </p:sp>
      <p:sp>
        <p:nvSpPr>
          <p:cNvPr id="286" name="Google Shape;286;g36981f6e41b_0_14">
            <a:extLst>
              <a:ext uri="{FF2B5EF4-FFF2-40B4-BE49-F238E27FC236}">
                <a16:creationId xmlns:a16="http://schemas.microsoft.com/office/drawing/2014/main" id="{3E76B2E3-2876-5969-5131-B06AD11403E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957840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43">
          <a:extLst>
            <a:ext uri="{FF2B5EF4-FFF2-40B4-BE49-F238E27FC236}">
              <a16:creationId xmlns:a16="http://schemas.microsoft.com/office/drawing/2014/main" id="{4AA7A5D0-0A1F-CDAF-8F84-48966BE4EC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619981-B2E9-3D0C-3F05-E384B194F6D1}"/>
              </a:ext>
            </a:extLst>
          </p:cNvPr>
          <p:cNvSpPr>
            <a:spLocks noGrp="1"/>
          </p:cNvSpPr>
          <p:nvPr>
            <p:ph type="title"/>
          </p:nvPr>
        </p:nvSpPr>
        <p:spPr>
          <a:xfrm>
            <a:off x="1021657" y="666857"/>
            <a:ext cx="16232400" cy="677108"/>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Governance Pillar: Corporate Governance</a:t>
            </a:r>
            <a:endParaRPr lang="en-IN" sz="4800" b="1" dirty="0">
              <a:solidFill>
                <a:srgbClr val="54152A"/>
              </a:solidFill>
              <a:latin typeface="Public Sans"/>
              <a:sym typeface="Arial"/>
            </a:endParaRPr>
          </a:p>
        </p:txBody>
      </p:sp>
      <p:cxnSp>
        <p:nvCxnSpPr>
          <p:cNvPr id="246" name="Google Shape;246;g35f31f20e7b_0_0">
            <a:extLst>
              <a:ext uri="{FF2B5EF4-FFF2-40B4-BE49-F238E27FC236}">
                <a16:creationId xmlns:a16="http://schemas.microsoft.com/office/drawing/2014/main" id="{8AFEDB03-26C6-273B-8991-15F1A4D7CEAD}"/>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D55EDF1-6A37-4E24-B108-30ECA50A1F62}"/>
              </a:ext>
            </a:extLst>
          </p:cNvPr>
          <p:cNvSpPr>
            <a:spLocks noGrp="1"/>
          </p:cNvSpPr>
          <p:nvPr>
            <p:ph sz="quarter" idx="10"/>
          </p:nvPr>
        </p:nvSpPr>
        <p:spPr>
          <a:xfrm>
            <a:off x="1028695" y="1859154"/>
            <a:ext cx="16225362" cy="5454330"/>
          </a:xfrm>
          <a:noFill/>
          <a:ln>
            <a:noFill/>
          </a:ln>
        </p:spPr>
        <p:txBody>
          <a:bodyPr spcFirstLastPara="1" wrap="square" lIns="0" tIns="0" rIns="0" bIns="0" anchor="t" anchorCtr="0">
            <a:spAutoFit/>
          </a:bodyPr>
          <a:lstStyle/>
          <a:p>
            <a:pPr marL="457200" indent="-419100" algn="just">
              <a:lnSpc>
                <a:spcPct val="120000"/>
              </a:lnSpc>
              <a:spcBef>
                <a:spcPts val="0"/>
              </a:spcBef>
              <a:buClr>
                <a:srgbClr val="2B2C30"/>
              </a:buClr>
              <a:buSzPts val="3000"/>
              <a:buFont typeface="Playfair Display"/>
              <a:buChar char="●"/>
            </a:pPr>
            <a:r>
              <a:rPr lang="en-US" sz="4800" b="1" dirty="0">
                <a:solidFill>
                  <a:srgbClr val="2B2C30"/>
                </a:solidFill>
                <a:latin typeface="Playfair Display"/>
                <a:sym typeface="Playfair Display"/>
              </a:rPr>
              <a:t>Corporate Governance: The system of rules, practices, and processes by which a company is directed, managed, and controlled.</a:t>
            </a:r>
            <a:endParaRPr lang="en-US" sz="4800" b="1" dirty="0">
              <a:solidFill>
                <a:srgbClr val="2B2C30"/>
              </a:solidFill>
              <a:latin typeface="Playfair Display"/>
              <a:sym typeface="Arial"/>
            </a:endParaRPr>
          </a:p>
          <a:p>
            <a:pPr lvl="1" indent="-393700" algn="just">
              <a:lnSpc>
                <a:spcPct val="120000"/>
              </a:lnSpc>
              <a:spcBef>
                <a:spcPts val="0"/>
              </a:spcBef>
              <a:buClr>
                <a:srgbClr val="2B2C30"/>
              </a:buClr>
              <a:buSzPts val="2600"/>
              <a:buFont typeface="Playfair Display"/>
              <a:buChar char="○"/>
            </a:pPr>
            <a:r>
              <a:rPr lang="en-US" sz="4800" dirty="0">
                <a:solidFill>
                  <a:srgbClr val="2B2C30"/>
                </a:solidFill>
                <a:latin typeface="Playfair Display"/>
                <a:sym typeface="Playfair Display"/>
              </a:rPr>
              <a:t>Ex: Apple uses a board of directors to ensure ethical leadership, shareholder protection, and transparent decision-making.</a:t>
            </a:r>
          </a:p>
        </p:txBody>
      </p:sp>
      <p:sp>
        <p:nvSpPr>
          <p:cNvPr id="247" name="Google Shape;247;g35f31f20e7b_0_0">
            <a:extLst>
              <a:ext uri="{FF2B5EF4-FFF2-40B4-BE49-F238E27FC236}">
                <a16:creationId xmlns:a16="http://schemas.microsoft.com/office/drawing/2014/main" id="{9E64A778-4680-88A2-700F-786734FF16F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27276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51">
          <a:extLst>
            <a:ext uri="{FF2B5EF4-FFF2-40B4-BE49-F238E27FC236}">
              <a16:creationId xmlns:a16="http://schemas.microsoft.com/office/drawing/2014/main" id="{E53E1FBA-5609-C2CC-34DC-552D7E84C9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1EEA64-ED91-E4CE-D189-125CA6EFB1C2}"/>
              </a:ext>
            </a:extLst>
          </p:cNvPr>
          <p:cNvSpPr>
            <a:spLocks noGrp="1"/>
          </p:cNvSpPr>
          <p:nvPr>
            <p:ph type="title"/>
          </p:nvPr>
        </p:nvSpPr>
        <p:spPr>
          <a:xfrm>
            <a:off x="1032271" y="663575"/>
            <a:ext cx="16230600" cy="1034129"/>
          </a:xfrm>
          <a:noFill/>
          <a:ln>
            <a:noFill/>
          </a:ln>
        </p:spPr>
        <p:txBody>
          <a:bodyPr spcFirstLastPara="1" wrap="square" lIns="0" tIns="0" rIns="0" bIns="0" anchor="t" anchorCtr="0">
            <a:spAutoFit/>
          </a:bodyPr>
          <a:lstStyle/>
          <a:p>
            <a:pPr algn="l">
              <a:lnSpc>
                <a:spcPct val="140010"/>
              </a:lnSpc>
              <a:buSzPts val="3714"/>
              <a:buFont typeface="Arial"/>
            </a:pPr>
            <a:r>
              <a:rPr lang="en-US" sz="4800" b="1" dirty="0" err="1">
                <a:solidFill>
                  <a:srgbClr val="54152A"/>
                </a:solidFill>
                <a:latin typeface="Public Sans"/>
                <a:sym typeface="Public Sans"/>
              </a:rPr>
              <a:t>ESG</a:t>
            </a:r>
            <a:r>
              <a:rPr lang="en-US" sz="4800" b="1" dirty="0">
                <a:solidFill>
                  <a:srgbClr val="54152A"/>
                </a:solidFill>
                <a:latin typeface="Public Sans"/>
                <a:sym typeface="Public Sans"/>
              </a:rPr>
              <a:t>: Check Your Knowledge So Far</a:t>
            </a:r>
            <a:endParaRPr lang="en-US" sz="4800" b="1" dirty="0">
              <a:solidFill>
                <a:srgbClr val="54152A"/>
              </a:solidFill>
              <a:latin typeface="Public Sans"/>
              <a:sym typeface="Playfair Display"/>
            </a:endParaRPr>
          </a:p>
        </p:txBody>
      </p:sp>
      <p:cxnSp>
        <p:nvCxnSpPr>
          <p:cNvPr id="254" name="Google Shape;254;g35f31f20e7b_0_8">
            <a:extLst>
              <a:ext uri="{FF2B5EF4-FFF2-40B4-BE49-F238E27FC236}">
                <a16:creationId xmlns:a16="http://schemas.microsoft.com/office/drawing/2014/main" id="{E6B318E0-C3D6-F013-A2F3-CA7E6E38C430}"/>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01FFAB09-EFED-B951-4751-DEB8AA7CC48D}"/>
              </a:ext>
            </a:extLst>
          </p:cNvPr>
          <p:cNvSpPr>
            <a:spLocks noGrp="1"/>
          </p:cNvSpPr>
          <p:nvPr>
            <p:ph sz="quarter" idx="10"/>
          </p:nvPr>
        </p:nvSpPr>
        <p:spPr>
          <a:xfrm>
            <a:off x="1015995" y="2177924"/>
            <a:ext cx="7989006" cy="3487878"/>
          </a:xfrm>
          <a:noFill/>
          <a:ln>
            <a:noFill/>
          </a:ln>
        </p:spPr>
        <p:txBody>
          <a:bodyPr spcFirstLastPara="1" wrap="square" lIns="0" tIns="0" rIns="0" bIns="0" anchor="t" anchorCtr="0">
            <a:spAutoFit/>
          </a:bodyPr>
          <a:lstStyle/>
          <a:p>
            <a:pPr marL="0" lvl="0">
              <a:lnSpc>
                <a:spcPct val="164000"/>
              </a:lnSpc>
              <a:spcBef>
                <a:spcPts val="1200"/>
              </a:spcBef>
            </a:pPr>
            <a:r>
              <a:rPr lang="en-US" sz="2100" b="1" dirty="0">
                <a:latin typeface="Playfair Display"/>
                <a:ea typeface="Playfair Display"/>
                <a:cs typeface="Playfair Display"/>
                <a:sym typeface="Playfair Display"/>
              </a:rPr>
              <a:t>📊 </a:t>
            </a:r>
            <a:r>
              <a:rPr lang="en-US" sz="2100" b="1" dirty="0" err="1">
                <a:latin typeface="Playfair Display"/>
                <a:ea typeface="Playfair Display"/>
                <a:cs typeface="Playfair Display"/>
                <a:sym typeface="Playfair Display"/>
              </a:rPr>
              <a:t>ESG</a:t>
            </a:r>
            <a:r>
              <a:rPr lang="en-US" sz="2100" b="1" dirty="0">
                <a:latin typeface="Playfair Display"/>
                <a:ea typeface="Playfair Display"/>
                <a:cs typeface="Playfair Display"/>
                <a:sym typeface="Playfair Display"/>
              </a:rPr>
              <a:t> = Strategy + Accountability</a:t>
            </a:r>
          </a:p>
          <a:p>
            <a:pPr marL="457200" lvl="0" indent="-361950">
              <a:lnSpc>
                <a:spcPct val="164000"/>
              </a:lnSpc>
              <a:spcBef>
                <a:spcPts val="1200"/>
              </a:spcBef>
              <a:buSzPts val="2100"/>
              <a:buChar char="●"/>
            </a:pPr>
            <a:r>
              <a:rPr lang="en-US" sz="2100" dirty="0" err="1">
                <a:latin typeface="Playfair Display"/>
                <a:ea typeface="Playfair Display"/>
                <a:cs typeface="Playfair Display"/>
                <a:sym typeface="Playfair Display"/>
              </a:rPr>
              <a:t>ESG</a:t>
            </a:r>
            <a:r>
              <a:rPr lang="en-US" sz="2100" dirty="0">
                <a:latin typeface="Playfair Display"/>
                <a:ea typeface="Playfair Display"/>
                <a:cs typeface="Playfair Display"/>
                <a:sym typeface="Playfair Display"/>
              </a:rPr>
              <a:t> goes beyond CSR with formal regulations and required reporting</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Core to business-level strategy, not just marketing or philanthropy</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Companies align </a:t>
            </a:r>
            <a:r>
              <a:rPr lang="en-US" sz="2100" dirty="0" err="1">
                <a:latin typeface="Playfair Display"/>
                <a:ea typeface="Playfair Display"/>
                <a:cs typeface="Playfair Display"/>
                <a:sym typeface="Playfair Display"/>
              </a:rPr>
              <a:t>ESG</a:t>
            </a:r>
            <a:r>
              <a:rPr lang="en-US" sz="2100" dirty="0">
                <a:latin typeface="Playfair Display"/>
                <a:ea typeface="Playfair Display"/>
                <a:cs typeface="Playfair Display"/>
                <a:sym typeface="Playfair Display"/>
              </a:rPr>
              <a:t> with mission, vision, and values</a:t>
            </a:r>
          </a:p>
        </p:txBody>
      </p:sp>
      <p:sp>
        <p:nvSpPr>
          <p:cNvPr id="4" name="Content Placeholder 3">
            <a:extLst>
              <a:ext uri="{FF2B5EF4-FFF2-40B4-BE49-F238E27FC236}">
                <a16:creationId xmlns:a16="http://schemas.microsoft.com/office/drawing/2014/main" id="{AD92AD68-F04F-AA19-A9DB-930657C76D1C}"/>
              </a:ext>
            </a:extLst>
          </p:cNvPr>
          <p:cNvSpPr>
            <a:spLocks noGrp="1"/>
          </p:cNvSpPr>
          <p:nvPr>
            <p:ph sz="quarter" idx="11"/>
          </p:nvPr>
        </p:nvSpPr>
        <p:spPr>
          <a:xfrm>
            <a:off x="9143994" y="2137675"/>
            <a:ext cx="8103005" cy="3364737"/>
          </a:xfrm>
          <a:noFill/>
          <a:ln>
            <a:noFill/>
          </a:ln>
        </p:spPr>
        <p:txBody>
          <a:bodyPr spcFirstLastPara="1" wrap="square" lIns="91425" tIns="91425" rIns="91425" bIns="91425" anchor="t" anchorCtr="0">
            <a:spAutoFit/>
          </a:bodyPr>
          <a:lstStyle/>
          <a:p>
            <a:pPr marL="0" lvl="0">
              <a:lnSpc>
                <a:spcPct val="164000"/>
              </a:lnSpc>
              <a:spcBef>
                <a:spcPts val="0"/>
              </a:spcBef>
            </a:pPr>
            <a:r>
              <a:rPr lang="en-US" sz="2100" b="1" dirty="0">
                <a:latin typeface="Playfair Display"/>
                <a:ea typeface="Playfair Display"/>
                <a:cs typeface="Playfair Display"/>
                <a:sym typeface="Playfair Display"/>
              </a:rPr>
              <a:t>📈 Why </a:t>
            </a:r>
            <a:r>
              <a:rPr lang="en-US" sz="2100" b="1" dirty="0" err="1">
                <a:latin typeface="Playfair Display"/>
                <a:ea typeface="Playfair Display"/>
                <a:cs typeface="Playfair Display"/>
                <a:sym typeface="Playfair Display"/>
              </a:rPr>
              <a:t>ESG</a:t>
            </a:r>
            <a:r>
              <a:rPr lang="en-US" sz="2100" b="1" dirty="0">
                <a:latin typeface="Playfair Display"/>
                <a:ea typeface="Playfair Display"/>
                <a:cs typeface="Playfair Display"/>
                <a:sym typeface="Playfair Display"/>
              </a:rPr>
              <a:t> Strategy Matters: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83% of consumers expect companies to shape </a:t>
            </a:r>
            <a:r>
              <a:rPr lang="en-US" sz="2100" dirty="0" err="1">
                <a:latin typeface="Playfair Display"/>
                <a:ea typeface="Playfair Display"/>
                <a:cs typeface="Playfair Display"/>
                <a:sym typeface="Playfair Display"/>
              </a:rPr>
              <a:t>ESG</a:t>
            </a:r>
            <a:r>
              <a:rPr lang="en-US" sz="2100" dirty="0">
                <a:latin typeface="Playfair Display"/>
                <a:ea typeface="Playfair Display"/>
                <a:cs typeface="Playfair Display"/>
                <a:sym typeface="Playfair Display"/>
              </a:rPr>
              <a:t> best practices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86% of employees prefer values-aligned employers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Over 50% of all investments will be </a:t>
            </a:r>
            <a:r>
              <a:rPr lang="en-US" sz="2100" dirty="0" err="1">
                <a:latin typeface="Playfair Display"/>
                <a:ea typeface="Playfair Display"/>
                <a:cs typeface="Playfair Display"/>
                <a:sym typeface="Playfair Display"/>
              </a:rPr>
              <a:t>ESG</a:t>
            </a:r>
            <a:r>
              <a:rPr lang="en-US" sz="2100" dirty="0">
                <a:latin typeface="Playfair Display"/>
                <a:ea typeface="Playfair Display"/>
                <a:cs typeface="Playfair Display"/>
                <a:sym typeface="Playfair Display"/>
              </a:rPr>
              <a:t>-driven soon (Morgan Stanley)</a:t>
            </a:r>
          </a:p>
        </p:txBody>
      </p:sp>
      <p:sp>
        <p:nvSpPr>
          <p:cNvPr id="5" name="Content Placeholder 4">
            <a:extLst>
              <a:ext uri="{FF2B5EF4-FFF2-40B4-BE49-F238E27FC236}">
                <a16:creationId xmlns:a16="http://schemas.microsoft.com/office/drawing/2014/main" id="{59A47339-3C0F-3BB3-F905-0A52E0920DB4}"/>
              </a:ext>
            </a:extLst>
          </p:cNvPr>
          <p:cNvSpPr>
            <a:spLocks noGrp="1"/>
          </p:cNvSpPr>
          <p:nvPr>
            <p:ph sz="quarter" idx="12"/>
          </p:nvPr>
        </p:nvSpPr>
        <p:spPr>
          <a:xfrm>
            <a:off x="1016399" y="5455875"/>
            <a:ext cx="8001301" cy="3142497"/>
          </a:xfrm>
          <a:noFill/>
          <a:ln>
            <a:noFill/>
          </a:ln>
        </p:spPr>
        <p:txBody>
          <a:bodyPr spcFirstLastPara="1" wrap="square" lIns="91425" tIns="91425" rIns="91425" bIns="91425" anchor="t" anchorCtr="0">
            <a:spAutoFit/>
          </a:bodyPr>
          <a:lstStyle/>
          <a:p>
            <a:pPr marL="0" lvl="0">
              <a:lnSpc>
                <a:spcPct val="164000"/>
              </a:lnSpc>
              <a:spcBef>
                <a:spcPts val="1200"/>
              </a:spcBef>
            </a:pPr>
            <a:r>
              <a:rPr lang="en-US" sz="2100" b="1" dirty="0">
                <a:latin typeface="Playfair Display"/>
                <a:ea typeface="Playfair Display"/>
                <a:cs typeface="Playfair Display"/>
                <a:sym typeface="Playfair Display"/>
              </a:rPr>
              <a:t>🏛 The 3 Pillars of </a:t>
            </a:r>
            <a:r>
              <a:rPr lang="en-US" sz="2100" b="1" dirty="0" err="1">
                <a:latin typeface="Playfair Display"/>
                <a:ea typeface="Playfair Display"/>
                <a:cs typeface="Playfair Display"/>
                <a:sym typeface="Playfair Display"/>
              </a:rPr>
              <a:t>ESG</a:t>
            </a:r>
            <a:r>
              <a:rPr lang="en-US" sz="2100" b="1" dirty="0">
                <a:latin typeface="Playfair Display"/>
                <a:ea typeface="Playfair Display"/>
                <a:cs typeface="Playfair Display"/>
                <a:sym typeface="Playfair Display"/>
              </a:rPr>
              <a:t>:</a:t>
            </a:r>
          </a:p>
          <a:p>
            <a:pPr marL="457200" lvl="0" indent="-361950">
              <a:lnSpc>
                <a:spcPct val="164000"/>
              </a:lnSpc>
              <a:spcBef>
                <a:spcPts val="1200"/>
              </a:spcBef>
              <a:buSzPts val="2100"/>
              <a:buChar char="●"/>
            </a:pPr>
            <a:r>
              <a:rPr lang="en-US" sz="2100" dirty="0">
                <a:latin typeface="Playfair Display"/>
                <a:ea typeface="Playfair Display"/>
                <a:cs typeface="Playfair Display"/>
                <a:sym typeface="Playfair Display"/>
              </a:rPr>
              <a:t>Environmental: Net-zero goals, circular economy, green tech</a:t>
            </a:r>
            <a:br>
              <a:rPr lang="en-US" sz="2100" dirty="0">
                <a:latin typeface="Playfair Display"/>
                <a:ea typeface="Playfair Display"/>
                <a:cs typeface="Playfair Display"/>
                <a:sym typeface="Playfair Display"/>
              </a:rPr>
            </a:br>
            <a:r>
              <a:rPr lang="en-US" sz="2100" dirty="0">
                <a:latin typeface="Playfair Display"/>
                <a:ea typeface="Playfair Display"/>
                <a:cs typeface="Playfair Display"/>
                <a:sym typeface="Playfair Display"/>
              </a:rPr>
              <a:t>Social: Employee safety, DEI, supply chain labor standards</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Governance: Board oversight, anti-corruption, executive accountability</a:t>
            </a:r>
          </a:p>
        </p:txBody>
      </p:sp>
      <p:sp>
        <p:nvSpPr>
          <p:cNvPr id="6" name="Content Placeholder 5">
            <a:extLst>
              <a:ext uri="{FF2B5EF4-FFF2-40B4-BE49-F238E27FC236}">
                <a16:creationId xmlns:a16="http://schemas.microsoft.com/office/drawing/2014/main" id="{F5A6420F-701A-C479-757C-415D5F75A364}"/>
              </a:ext>
            </a:extLst>
          </p:cNvPr>
          <p:cNvSpPr>
            <a:spLocks noGrp="1"/>
          </p:cNvSpPr>
          <p:nvPr>
            <p:ph sz="quarter" idx="13"/>
          </p:nvPr>
        </p:nvSpPr>
        <p:spPr>
          <a:xfrm>
            <a:off x="9270298" y="5466674"/>
            <a:ext cx="8001301" cy="2304703"/>
          </a:xfrm>
          <a:noFill/>
          <a:ln>
            <a:noFill/>
          </a:ln>
        </p:spPr>
        <p:txBody>
          <a:bodyPr spcFirstLastPara="1" wrap="square" lIns="91425" tIns="91425" rIns="91425" bIns="91425" anchor="t" anchorCtr="0">
            <a:spAutoFit/>
          </a:bodyPr>
          <a:lstStyle/>
          <a:p>
            <a:pPr marL="0" lvl="0">
              <a:lnSpc>
                <a:spcPct val="164000"/>
              </a:lnSpc>
              <a:spcBef>
                <a:spcPts val="0"/>
              </a:spcBef>
            </a:pPr>
            <a:r>
              <a:rPr lang="en-US" sz="2100" b="1" dirty="0">
                <a:latin typeface="Playfair Display"/>
                <a:ea typeface="Playfair Display"/>
                <a:cs typeface="Playfair Display"/>
                <a:sym typeface="Playfair Display"/>
              </a:rPr>
              <a:t>✅ Example: Patagonia</a:t>
            </a:r>
            <a:endParaRPr lang="en-US" sz="2100" dirty="0">
              <a:latin typeface="Playfair Display"/>
              <a:ea typeface="Playfair Display"/>
              <a:cs typeface="Playfair Display"/>
              <a:sym typeface="Playfair Display"/>
            </a:endParaRPr>
          </a:p>
          <a:p>
            <a:pPr marL="0" lvl="0">
              <a:lnSpc>
                <a:spcPct val="164000"/>
              </a:lnSpc>
              <a:spcBef>
                <a:spcPts val="0"/>
              </a:spcBef>
            </a:pPr>
            <a:r>
              <a:rPr lang="en-US" sz="2100" dirty="0">
                <a:latin typeface="Playfair Display"/>
                <a:ea typeface="Playfair Display"/>
                <a:cs typeface="Playfair Display"/>
                <a:sym typeface="Playfair Display"/>
              </a:rPr>
              <a:t>“The climate crisis is our business.”</a:t>
            </a:r>
          </a:p>
          <a:p>
            <a:pPr marL="0" lvl="0">
              <a:lnSpc>
                <a:spcPct val="164000"/>
              </a:lnSpc>
              <a:spcBef>
                <a:spcPts val="0"/>
              </a:spcBef>
            </a:pPr>
            <a:r>
              <a:rPr lang="en-US" sz="2100" dirty="0">
                <a:latin typeface="Playfair Display"/>
                <a:ea typeface="Playfair Display"/>
                <a:cs typeface="Playfair Display"/>
                <a:sym typeface="Playfair Display"/>
              </a:rPr>
              <a:t>Patagonia embeds </a:t>
            </a:r>
            <a:r>
              <a:rPr lang="en-US" sz="2100" dirty="0" err="1">
                <a:latin typeface="Playfair Display"/>
                <a:ea typeface="Playfair Display"/>
                <a:cs typeface="Playfair Display"/>
                <a:sym typeface="Playfair Display"/>
              </a:rPr>
              <a:t>ESG</a:t>
            </a:r>
            <a:r>
              <a:rPr lang="en-US" sz="2100" dirty="0">
                <a:latin typeface="Playfair Display"/>
                <a:ea typeface="Playfair Display"/>
                <a:cs typeface="Playfair Display"/>
                <a:sym typeface="Playfair Display"/>
              </a:rPr>
              <a:t> into its brand—cutting emissions, ensuring fair labor, and promoting recycling.</a:t>
            </a:r>
          </a:p>
        </p:txBody>
      </p:sp>
      <p:sp>
        <p:nvSpPr>
          <p:cNvPr id="7" name="Content Placeholder 6">
            <a:extLst>
              <a:ext uri="{FF2B5EF4-FFF2-40B4-BE49-F238E27FC236}">
                <a16:creationId xmlns:a16="http://schemas.microsoft.com/office/drawing/2014/main" id="{59F076A8-DCA8-A447-F29D-6E46AE853072}"/>
              </a:ext>
            </a:extLst>
          </p:cNvPr>
          <p:cNvSpPr>
            <a:spLocks noGrp="1"/>
          </p:cNvSpPr>
          <p:nvPr>
            <p:ph sz="quarter" idx="14"/>
          </p:nvPr>
        </p:nvSpPr>
        <p:spPr>
          <a:xfrm>
            <a:off x="1028694" y="8431802"/>
            <a:ext cx="12712706" cy="1774686"/>
          </a:xfrm>
          <a:noFill/>
          <a:ln>
            <a:noFill/>
          </a:ln>
        </p:spPr>
        <p:txBody>
          <a:bodyPr spcFirstLastPara="1" wrap="square" lIns="91425" tIns="91425" rIns="91425" bIns="91425" anchor="t" anchorCtr="0">
            <a:spAutoFit/>
          </a:bodyPr>
          <a:lstStyle/>
          <a:p>
            <a:pPr marL="0" lvl="0">
              <a:lnSpc>
                <a:spcPct val="164000"/>
              </a:lnSpc>
              <a:spcBef>
                <a:spcPts val="0"/>
              </a:spcBef>
            </a:pPr>
            <a:r>
              <a:rPr lang="en-US" sz="2100" b="1" dirty="0">
                <a:latin typeface="Playfair Display"/>
                <a:ea typeface="Playfair Display"/>
                <a:cs typeface="Playfair Display"/>
                <a:sym typeface="Playfair Display"/>
              </a:rPr>
              <a:t>🔑 Key Takeaway:</a:t>
            </a:r>
          </a:p>
          <a:p>
            <a:pPr marL="0" lvl="0">
              <a:lnSpc>
                <a:spcPct val="164000"/>
              </a:lnSpc>
              <a:spcBef>
                <a:spcPts val="0"/>
              </a:spcBef>
            </a:pPr>
            <a:r>
              <a:rPr lang="en-US" sz="2100" dirty="0">
                <a:latin typeface="Playfair Display"/>
                <a:ea typeface="Playfair Display"/>
                <a:cs typeface="Playfair Display"/>
                <a:sym typeface="Playfair Display"/>
              </a:rPr>
              <a:t>A robust </a:t>
            </a:r>
            <a:r>
              <a:rPr lang="en-US" sz="2100" dirty="0" err="1">
                <a:latin typeface="Playfair Display"/>
                <a:ea typeface="Playfair Display"/>
                <a:cs typeface="Playfair Display"/>
                <a:sym typeface="Playfair Display"/>
              </a:rPr>
              <a:t>ESG</a:t>
            </a:r>
            <a:r>
              <a:rPr lang="en-US" sz="2100" dirty="0">
                <a:latin typeface="Playfair Display"/>
                <a:ea typeface="Playfair Display"/>
                <a:cs typeface="Playfair Display"/>
                <a:sym typeface="Playfair Display"/>
              </a:rPr>
              <a:t> strategy helps firms compete, comply, and lead—while building trust and long-term value with all stakeholders.</a:t>
            </a:r>
            <a:endParaRPr lang="en-US" sz="2400" dirty="0">
              <a:latin typeface="Playfair Display"/>
              <a:ea typeface="Playfair Display"/>
              <a:cs typeface="Playfair Display"/>
              <a:sym typeface="Playfair Display"/>
            </a:endParaRPr>
          </a:p>
        </p:txBody>
      </p:sp>
      <p:sp>
        <p:nvSpPr>
          <p:cNvPr id="255" name="Google Shape;255;g35f31f20e7b_0_8">
            <a:extLst>
              <a:ext uri="{FF2B5EF4-FFF2-40B4-BE49-F238E27FC236}">
                <a16:creationId xmlns:a16="http://schemas.microsoft.com/office/drawing/2014/main" id="{0741A86E-29A8-9A21-962C-AA85A1A2971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031938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43">
          <a:extLst>
            <a:ext uri="{FF2B5EF4-FFF2-40B4-BE49-F238E27FC236}">
              <a16:creationId xmlns:a16="http://schemas.microsoft.com/office/drawing/2014/main" id="{9738FC96-6E38-DC6B-375E-6FFA6A8F1C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49B658-3119-9BCB-FF57-9B5846540A71}"/>
              </a:ext>
            </a:extLst>
          </p:cNvPr>
          <p:cNvSpPr>
            <a:spLocks noGrp="1"/>
          </p:cNvSpPr>
          <p:nvPr>
            <p:ph type="title"/>
          </p:nvPr>
        </p:nvSpPr>
        <p:spPr>
          <a:xfrm>
            <a:off x="1021657" y="666857"/>
            <a:ext cx="16232400" cy="677108"/>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Ethics Strategy, 1 of 2</a:t>
            </a:r>
            <a:endParaRPr lang="en-IN" sz="4800" b="1" dirty="0">
              <a:solidFill>
                <a:srgbClr val="54152A"/>
              </a:solidFill>
              <a:latin typeface="Public Sans"/>
              <a:sym typeface="Arial"/>
            </a:endParaRPr>
          </a:p>
        </p:txBody>
      </p:sp>
      <p:cxnSp>
        <p:nvCxnSpPr>
          <p:cNvPr id="246" name="Google Shape;246;g35f31f20e7b_0_0">
            <a:extLst>
              <a:ext uri="{FF2B5EF4-FFF2-40B4-BE49-F238E27FC236}">
                <a16:creationId xmlns:a16="http://schemas.microsoft.com/office/drawing/2014/main" id="{1697FF2A-55B1-BE96-5AA8-162DACA3320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FABE5CA-A5AA-7353-D0B2-AE1822BE90D8}"/>
              </a:ext>
            </a:extLst>
          </p:cNvPr>
          <p:cNvSpPr>
            <a:spLocks noGrp="1"/>
          </p:cNvSpPr>
          <p:nvPr>
            <p:ph sz="quarter" idx="10"/>
          </p:nvPr>
        </p:nvSpPr>
        <p:spPr>
          <a:xfrm>
            <a:off x="1028695" y="1859154"/>
            <a:ext cx="16225362" cy="7977569"/>
          </a:xfrm>
          <a:noFill/>
          <a:ln>
            <a:noFill/>
          </a:ln>
        </p:spPr>
        <p:txBody>
          <a:bodyPr spcFirstLastPara="1" wrap="square" lIns="0" tIns="0" rIns="0" bIns="0" anchor="t" anchorCtr="0">
            <a:spAutoFit/>
          </a:bodyPr>
          <a:lstStyle/>
          <a:p>
            <a:pPr marL="457200" indent="-419100" algn="just">
              <a:lnSpc>
                <a:spcPct val="120000"/>
              </a:lnSpc>
              <a:spcBef>
                <a:spcPts val="0"/>
              </a:spcBef>
              <a:buClr>
                <a:srgbClr val="2B2C30"/>
              </a:buClr>
              <a:buSzPts val="3000"/>
              <a:buFont typeface="Playfair Display"/>
              <a:buChar char="●"/>
            </a:pPr>
            <a:r>
              <a:rPr lang="en-US" sz="5400" b="1" dirty="0">
                <a:solidFill>
                  <a:srgbClr val="2B2C30"/>
                </a:solidFill>
                <a:latin typeface="Playfair Display"/>
                <a:sym typeface="Playfair Display"/>
              </a:rPr>
              <a:t>Business ethics covers the moral principles, policies, and values that govern the way companies and individuals engage in business activity. </a:t>
            </a:r>
            <a:endParaRPr lang="en-US" sz="5400" b="1" dirty="0">
              <a:solidFill>
                <a:srgbClr val="2B2C30"/>
              </a:solidFill>
              <a:latin typeface="Playfair Display"/>
              <a:sym typeface="Arial"/>
            </a:endParaRPr>
          </a:p>
          <a:p>
            <a:pPr marL="457200" indent="-419100" algn="just">
              <a:lnSpc>
                <a:spcPct val="120000"/>
              </a:lnSpc>
              <a:spcBef>
                <a:spcPts val="0"/>
              </a:spcBef>
              <a:buClr>
                <a:srgbClr val="2B2C30"/>
              </a:buClr>
              <a:buSzPts val="3000"/>
              <a:buFont typeface="Playfair Display"/>
              <a:buChar char="●"/>
            </a:pPr>
            <a:r>
              <a:rPr lang="en-US" sz="5400" dirty="0">
                <a:solidFill>
                  <a:srgbClr val="2B2C30"/>
                </a:solidFill>
                <a:latin typeface="Playfair Display"/>
                <a:sym typeface="Playfair Display"/>
              </a:rPr>
              <a:t>Business ethics applies to all aspects of business conduct and is relevant to the conduct of individuals and entire organizations. </a:t>
            </a:r>
          </a:p>
          <a:p>
            <a:pPr marL="457200" indent="-419100" algn="just">
              <a:lnSpc>
                <a:spcPct val="120000"/>
              </a:lnSpc>
              <a:spcBef>
                <a:spcPts val="0"/>
              </a:spcBef>
              <a:buClr>
                <a:srgbClr val="2B2C30"/>
              </a:buClr>
              <a:buSzPts val="3000"/>
              <a:buFont typeface="Playfair Display"/>
              <a:buChar char="●"/>
            </a:pPr>
            <a:endParaRPr lang="en-IN" sz="5400" b="1" dirty="0">
              <a:solidFill>
                <a:srgbClr val="2B2C30"/>
              </a:solidFill>
              <a:latin typeface="Playfair Display"/>
              <a:sym typeface="Arial"/>
            </a:endParaRPr>
          </a:p>
        </p:txBody>
      </p:sp>
      <p:sp>
        <p:nvSpPr>
          <p:cNvPr id="247" name="Google Shape;247;g35f31f20e7b_0_0">
            <a:extLst>
              <a:ext uri="{FF2B5EF4-FFF2-40B4-BE49-F238E27FC236}">
                <a16:creationId xmlns:a16="http://schemas.microsoft.com/office/drawing/2014/main" id="{051840D9-420F-FD07-FE65-894ACB0BD28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74778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43">
          <a:extLst>
            <a:ext uri="{FF2B5EF4-FFF2-40B4-BE49-F238E27FC236}">
              <a16:creationId xmlns:a16="http://schemas.microsoft.com/office/drawing/2014/main" id="{5EFE8A50-0F59-3E34-C308-D032F814B4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A9704D-8D22-D0B8-6C95-1D387E213546}"/>
              </a:ext>
            </a:extLst>
          </p:cNvPr>
          <p:cNvSpPr>
            <a:spLocks noGrp="1"/>
          </p:cNvSpPr>
          <p:nvPr>
            <p:ph type="title"/>
          </p:nvPr>
        </p:nvSpPr>
        <p:spPr>
          <a:xfrm>
            <a:off x="1021657" y="666857"/>
            <a:ext cx="16232400" cy="677108"/>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Ethics Strategy, 2 of 2</a:t>
            </a:r>
            <a:endParaRPr lang="en-IN" sz="4800" b="1" dirty="0">
              <a:solidFill>
                <a:srgbClr val="54152A"/>
              </a:solidFill>
              <a:latin typeface="Public Sans"/>
              <a:sym typeface="Arial"/>
            </a:endParaRPr>
          </a:p>
        </p:txBody>
      </p:sp>
      <p:cxnSp>
        <p:nvCxnSpPr>
          <p:cNvPr id="246" name="Google Shape;246;g35f31f20e7b_0_0">
            <a:extLst>
              <a:ext uri="{FF2B5EF4-FFF2-40B4-BE49-F238E27FC236}">
                <a16:creationId xmlns:a16="http://schemas.microsoft.com/office/drawing/2014/main" id="{8F5E4F75-66A7-9BB6-1FF6-351A6B7F50FA}"/>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9F12F91-246C-7009-30FA-49ACC81E2564}"/>
              </a:ext>
            </a:extLst>
          </p:cNvPr>
          <p:cNvSpPr>
            <a:spLocks noGrp="1"/>
          </p:cNvSpPr>
          <p:nvPr>
            <p:ph sz="quarter" idx="10"/>
          </p:nvPr>
        </p:nvSpPr>
        <p:spPr>
          <a:xfrm>
            <a:off x="1035240" y="1859154"/>
            <a:ext cx="16427260" cy="7091172"/>
          </a:xfrm>
          <a:noFill/>
          <a:ln>
            <a:noFill/>
          </a:ln>
        </p:spPr>
        <p:txBody>
          <a:bodyPr spcFirstLastPara="1" wrap="square" lIns="0" tIns="0" rIns="0" bIns="0" anchor="t" anchorCtr="0">
            <a:spAutoFit/>
          </a:bodyPr>
          <a:lstStyle/>
          <a:p>
            <a:pPr marL="457200" indent="-419100" algn="just">
              <a:lnSpc>
                <a:spcPct val="120000"/>
              </a:lnSpc>
              <a:spcBef>
                <a:spcPts val="0"/>
              </a:spcBef>
              <a:buClr>
                <a:srgbClr val="2B2C30"/>
              </a:buClr>
              <a:buSzPts val="3000"/>
              <a:buFont typeface="Playfair Display"/>
              <a:buChar char="●"/>
            </a:pPr>
            <a:r>
              <a:rPr lang="en-US" sz="4800" b="1" dirty="0">
                <a:solidFill>
                  <a:srgbClr val="2B2C30"/>
                </a:solidFill>
                <a:latin typeface="Playfair Display"/>
                <a:sym typeface="Playfair Display"/>
              </a:rPr>
              <a:t>At the minimum, companies need to stay compliant with all applicable laws and regulations to avoid lawsuits and fines, and they must also avoid violating regulation that will limit the business’s freedom to act. </a:t>
            </a:r>
          </a:p>
          <a:p>
            <a:pPr marL="457200" indent="-419100" algn="just">
              <a:lnSpc>
                <a:spcPct val="120000"/>
              </a:lnSpc>
              <a:spcBef>
                <a:spcPts val="0"/>
              </a:spcBef>
              <a:buClr>
                <a:srgbClr val="2B2C30"/>
              </a:buClr>
              <a:buSzPts val="3000"/>
              <a:buFont typeface="Playfair Display"/>
              <a:buChar char="●"/>
            </a:pPr>
            <a:endParaRPr lang="en-US" sz="4800" b="1" dirty="0">
              <a:solidFill>
                <a:srgbClr val="2B2C30"/>
              </a:solidFill>
              <a:latin typeface="Playfair Display"/>
              <a:sym typeface="Playfair Display"/>
            </a:endParaRPr>
          </a:p>
          <a:p>
            <a:pPr marL="457200" indent="-419100" algn="just">
              <a:lnSpc>
                <a:spcPct val="120000"/>
              </a:lnSpc>
              <a:spcBef>
                <a:spcPts val="0"/>
              </a:spcBef>
              <a:buClr>
                <a:srgbClr val="2B2C30"/>
              </a:buClr>
              <a:buSzPts val="3000"/>
              <a:buFont typeface="Playfair Display"/>
              <a:buChar char="●"/>
            </a:pPr>
            <a:r>
              <a:rPr lang="en-US" sz="4800" dirty="0">
                <a:solidFill>
                  <a:srgbClr val="2B2C30"/>
                </a:solidFill>
                <a:latin typeface="Playfair Display"/>
                <a:sym typeface="Playfair Display"/>
              </a:rPr>
              <a:t>Strategy development should always occur through acceptable practices in the industry and in light of the firm’s own code of ethics and compliance.</a:t>
            </a:r>
          </a:p>
        </p:txBody>
      </p:sp>
      <p:sp>
        <p:nvSpPr>
          <p:cNvPr id="247" name="Google Shape;247;g35f31f20e7b_0_0">
            <a:extLst>
              <a:ext uri="{FF2B5EF4-FFF2-40B4-BE49-F238E27FC236}">
                <a16:creationId xmlns:a16="http://schemas.microsoft.com/office/drawing/2014/main" id="{F13BF4C4-7597-3F68-C59A-A8B61FB012F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463266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92">
          <a:extLst>
            <a:ext uri="{FF2B5EF4-FFF2-40B4-BE49-F238E27FC236}">
              <a16:creationId xmlns:a16="http://schemas.microsoft.com/office/drawing/2014/main" id="{149B7531-0282-8F43-FC46-0023384A5A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F8C088-70E7-2E1F-5703-EAACD75322A5}"/>
              </a:ext>
            </a:extLst>
          </p:cNvPr>
          <p:cNvSpPr>
            <a:spLocks noGrp="1"/>
          </p:cNvSpPr>
          <p:nvPr>
            <p:ph type="title"/>
          </p:nvPr>
        </p:nvSpPr>
        <p:spPr>
          <a:xfrm>
            <a:off x="1029100" y="665834"/>
            <a:ext cx="16232400" cy="103412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Ethics Strategy: Doing Right &amp; Doing Good</a:t>
            </a:r>
            <a:endParaRPr lang="en-IN" sz="4800" b="1" dirty="0">
              <a:solidFill>
                <a:srgbClr val="54152A"/>
              </a:solidFill>
              <a:latin typeface="Public Sans"/>
              <a:sym typeface="Arial"/>
            </a:endParaRPr>
          </a:p>
        </p:txBody>
      </p:sp>
      <p:cxnSp>
        <p:nvCxnSpPr>
          <p:cNvPr id="295" name="Google Shape;295;g35f31f20e7b_0_27">
            <a:extLst>
              <a:ext uri="{FF2B5EF4-FFF2-40B4-BE49-F238E27FC236}">
                <a16:creationId xmlns:a16="http://schemas.microsoft.com/office/drawing/2014/main" id="{FE417B58-9BAE-3052-22F6-8E1CDE63F60A}"/>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C2C44704-0259-402C-B257-41EBE7A4D684}"/>
              </a:ext>
            </a:extLst>
          </p:cNvPr>
          <p:cNvSpPr>
            <a:spLocks noGrp="1"/>
          </p:cNvSpPr>
          <p:nvPr>
            <p:ph sz="quarter" idx="10"/>
          </p:nvPr>
        </p:nvSpPr>
        <p:spPr>
          <a:xfrm>
            <a:off x="1015994" y="2164112"/>
            <a:ext cx="7781705" cy="3487878"/>
          </a:xfrm>
          <a:noFill/>
          <a:ln>
            <a:noFill/>
          </a:ln>
        </p:spPr>
        <p:txBody>
          <a:bodyPr spcFirstLastPara="1" wrap="square" lIns="0" tIns="0" rIns="0" bIns="0" anchor="t" anchorCtr="0">
            <a:spAutoFit/>
          </a:bodyPr>
          <a:lstStyle/>
          <a:p>
            <a:pPr marL="0" lvl="0">
              <a:lnSpc>
                <a:spcPct val="164000"/>
              </a:lnSpc>
              <a:spcBef>
                <a:spcPts val="1200"/>
              </a:spcBef>
            </a:pPr>
            <a:r>
              <a:rPr lang="en-US" sz="2100" b="1" dirty="0">
                <a:latin typeface="Playfair Display"/>
                <a:ea typeface="Playfair Display"/>
                <a:cs typeface="Playfair Display"/>
                <a:sym typeface="Playfair Display"/>
              </a:rPr>
              <a:t>📘 What is Business Ethics?</a:t>
            </a:r>
          </a:p>
          <a:p>
            <a:pPr marL="457200" lvl="0" indent="-361950">
              <a:lnSpc>
                <a:spcPct val="164000"/>
              </a:lnSpc>
              <a:spcBef>
                <a:spcPts val="1200"/>
              </a:spcBef>
              <a:buSzPts val="2100"/>
              <a:buFont typeface="Playfair Display"/>
              <a:buChar char="●"/>
            </a:pPr>
            <a:r>
              <a:rPr lang="en-US" sz="2100" dirty="0">
                <a:latin typeface="Playfair Display"/>
                <a:ea typeface="Playfair Display"/>
                <a:cs typeface="Playfair Display"/>
                <a:sym typeface="Playfair Display"/>
              </a:rPr>
              <a:t>Moral principles and values guiding individual and organizational conduct</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Goes beyond compliance—embedded in culture, strategy, and decisions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Key to avoiding fines, lawsuits, and reputational damage</a:t>
            </a:r>
            <a:endParaRPr lang="en-US" sz="3100" dirty="0">
              <a:latin typeface="Playfair Display"/>
              <a:ea typeface="Playfair Display"/>
              <a:cs typeface="Playfair Display"/>
              <a:sym typeface="Playfair Display"/>
            </a:endParaRPr>
          </a:p>
        </p:txBody>
      </p:sp>
      <p:sp>
        <p:nvSpPr>
          <p:cNvPr id="4" name="Content Placeholder 3">
            <a:extLst>
              <a:ext uri="{FF2B5EF4-FFF2-40B4-BE49-F238E27FC236}">
                <a16:creationId xmlns:a16="http://schemas.microsoft.com/office/drawing/2014/main" id="{C80747D6-6F82-0014-6CD5-CD05AC38428E}"/>
              </a:ext>
            </a:extLst>
          </p:cNvPr>
          <p:cNvSpPr>
            <a:spLocks noGrp="1"/>
          </p:cNvSpPr>
          <p:nvPr>
            <p:ph sz="quarter" idx="11"/>
          </p:nvPr>
        </p:nvSpPr>
        <p:spPr>
          <a:xfrm>
            <a:off x="8810399" y="2164112"/>
            <a:ext cx="8448896" cy="3364737"/>
          </a:xfrm>
          <a:noFill/>
          <a:ln>
            <a:noFill/>
          </a:ln>
        </p:spPr>
        <p:txBody>
          <a:bodyPr spcFirstLastPara="1" wrap="square" lIns="91425" tIns="91425" rIns="91425" bIns="91425" anchor="t" anchorCtr="0">
            <a:spAutoFit/>
          </a:bodyPr>
          <a:lstStyle/>
          <a:p>
            <a:pPr marL="0" lvl="0">
              <a:lnSpc>
                <a:spcPct val="164000"/>
              </a:lnSpc>
              <a:spcBef>
                <a:spcPts val="0"/>
              </a:spcBef>
            </a:pPr>
            <a:r>
              <a:rPr lang="en-US" sz="2100" b="1" dirty="0">
                <a:latin typeface="Playfair Display"/>
                <a:ea typeface="Playfair Display"/>
                <a:cs typeface="Playfair Display"/>
                <a:sym typeface="Playfair Display"/>
              </a:rPr>
              <a:t>🚨 Corporate Scandal Examples</a:t>
            </a:r>
            <a:endParaRPr lang="en-US" sz="2100" dirty="0">
              <a:latin typeface="Playfair Display"/>
              <a:ea typeface="Playfair Display"/>
              <a:cs typeface="Playfair Display"/>
              <a:sym typeface="Playfair Display"/>
            </a:endParaRP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Volkswagen – Cheated emissions tests → billions in fines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Wells Fargo – Opened fake accounts under customer names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Theranos – Misled investors with false health tech claims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Purdue Pharma – Fueled opioid crisis through unethical marketing</a:t>
            </a:r>
          </a:p>
        </p:txBody>
      </p:sp>
      <p:sp>
        <p:nvSpPr>
          <p:cNvPr id="5" name="Content Placeholder 4">
            <a:extLst>
              <a:ext uri="{FF2B5EF4-FFF2-40B4-BE49-F238E27FC236}">
                <a16:creationId xmlns:a16="http://schemas.microsoft.com/office/drawing/2014/main" id="{5EBD9B53-14DD-08EC-95C8-DFE9DCA91517}"/>
              </a:ext>
            </a:extLst>
          </p:cNvPr>
          <p:cNvSpPr>
            <a:spLocks noGrp="1"/>
          </p:cNvSpPr>
          <p:nvPr>
            <p:ph sz="quarter" idx="12"/>
          </p:nvPr>
        </p:nvSpPr>
        <p:spPr>
          <a:xfrm>
            <a:off x="1029100" y="5638240"/>
            <a:ext cx="9270600" cy="2612480"/>
          </a:xfrm>
          <a:noFill/>
          <a:ln>
            <a:noFill/>
          </a:ln>
        </p:spPr>
        <p:txBody>
          <a:bodyPr spcFirstLastPara="1" wrap="square" lIns="91425" tIns="91425" rIns="91425" bIns="91425" anchor="t" anchorCtr="0">
            <a:spAutoFit/>
          </a:bodyPr>
          <a:lstStyle/>
          <a:p>
            <a:pPr marL="0" lvl="0">
              <a:lnSpc>
                <a:spcPct val="164000"/>
              </a:lnSpc>
              <a:spcBef>
                <a:spcPts val="1200"/>
              </a:spcBef>
            </a:pPr>
            <a:r>
              <a:rPr lang="en-US" sz="2100" dirty="0">
                <a:latin typeface="Playfair Display"/>
                <a:ea typeface="Playfair Display"/>
                <a:cs typeface="Playfair Display"/>
                <a:sym typeface="Playfair Display"/>
              </a:rPr>
              <a:t>✅ From Compliance to Culture</a:t>
            </a:r>
          </a:p>
          <a:p>
            <a:pPr marL="457200" lvl="0" indent="-361950">
              <a:lnSpc>
                <a:spcPct val="164000"/>
              </a:lnSpc>
              <a:spcBef>
                <a:spcPts val="1200"/>
              </a:spcBef>
              <a:buSzPts val="2100"/>
              <a:buChar char="●"/>
            </a:pPr>
            <a:r>
              <a:rPr lang="en-US" sz="2100" dirty="0">
                <a:latin typeface="Playfair Display"/>
                <a:ea typeface="Playfair Display"/>
                <a:cs typeface="Playfair Display"/>
                <a:sym typeface="Playfair Display"/>
              </a:rPr>
              <a:t>Today’s ethics strategies focus on doing good, not just avoiding harm</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A strong ethics culture builds trust, pride, and stakeholder loyalty</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Ethics is now a source of competitive advantage</a:t>
            </a:r>
          </a:p>
        </p:txBody>
      </p:sp>
      <p:sp>
        <p:nvSpPr>
          <p:cNvPr id="6" name="Content Placeholder 5">
            <a:extLst>
              <a:ext uri="{FF2B5EF4-FFF2-40B4-BE49-F238E27FC236}">
                <a16:creationId xmlns:a16="http://schemas.microsoft.com/office/drawing/2014/main" id="{CF4F89AA-A210-6B6D-B2FC-3D55FECC70FB}"/>
              </a:ext>
            </a:extLst>
          </p:cNvPr>
          <p:cNvSpPr>
            <a:spLocks noGrp="1"/>
          </p:cNvSpPr>
          <p:nvPr>
            <p:ph sz="quarter" idx="13"/>
          </p:nvPr>
        </p:nvSpPr>
        <p:spPr>
          <a:xfrm>
            <a:off x="10286999" y="5679461"/>
            <a:ext cx="6705601" cy="2920256"/>
          </a:xfrm>
          <a:noFill/>
          <a:ln>
            <a:noFill/>
          </a:ln>
        </p:spPr>
        <p:txBody>
          <a:bodyPr spcFirstLastPara="1" wrap="square" lIns="91425" tIns="91425" rIns="91425" bIns="91425" anchor="t" anchorCtr="0">
            <a:spAutoFit/>
          </a:bodyPr>
          <a:lstStyle/>
          <a:p>
            <a:pPr marL="0" lvl="0">
              <a:lnSpc>
                <a:spcPct val="164000"/>
              </a:lnSpc>
              <a:spcBef>
                <a:spcPts val="1200"/>
              </a:spcBef>
            </a:pPr>
            <a:r>
              <a:rPr lang="en-US" sz="2100" b="1" dirty="0">
                <a:latin typeface="Playfair Display"/>
                <a:ea typeface="Playfair Display"/>
                <a:cs typeface="Playfair Display"/>
                <a:sym typeface="Playfair Display"/>
              </a:rPr>
              <a:t>🧠 Insight</a:t>
            </a:r>
            <a:endParaRPr lang="en-US" sz="2100" dirty="0">
              <a:latin typeface="Playfair Display"/>
              <a:ea typeface="Playfair Display"/>
              <a:cs typeface="Playfair Display"/>
              <a:sym typeface="Playfair Display"/>
            </a:endParaRPr>
          </a:p>
          <a:p>
            <a:pPr marL="0" lvl="0">
              <a:lnSpc>
                <a:spcPct val="164000"/>
              </a:lnSpc>
              <a:spcBef>
                <a:spcPts val="1200"/>
              </a:spcBef>
            </a:pPr>
            <a:r>
              <a:rPr lang="en-US" sz="2100" dirty="0">
                <a:latin typeface="Playfair Display"/>
                <a:ea typeface="Playfair Display"/>
                <a:cs typeface="Playfair Display"/>
                <a:sym typeface="Playfair Display"/>
              </a:rPr>
              <a:t>“It takes 20 years to build a reputation and five minutes to ruin it.”</a:t>
            </a:r>
          </a:p>
          <a:p>
            <a:pPr marL="0" lvl="0">
              <a:lnSpc>
                <a:spcPct val="164000"/>
              </a:lnSpc>
              <a:spcBef>
                <a:spcPts val="1200"/>
              </a:spcBef>
              <a:spcAft>
                <a:spcPts val="1200"/>
              </a:spcAft>
            </a:pPr>
            <a:r>
              <a:rPr lang="en-US" sz="2100" dirty="0">
                <a:latin typeface="Playfair Display"/>
                <a:ea typeface="Playfair Display"/>
                <a:cs typeface="Playfair Display"/>
                <a:sym typeface="Playfair Display"/>
              </a:rPr>
              <a:t>— Warren Buffett</a:t>
            </a:r>
          </a:p>
        </p:txBody>
      </p:sp>
      <p:sp>
        <p:nvSpPr>
          <p:cNvPr id="7" name="Content Placeholder 6">
            <a:extLst>
              <a:ext uri="{FF2B5EF4-FFF2-40B4-BE49-F238E27FC236}">
                <a16:creationId xmlns:a16="http://schemas.microsoft.com/office/drawing/2014/main" id="{167A39B8-7035-3A27-86F6-2C42E0987E87}"/>
              </a:ext>
            </a:extLst>
          </p:cNvPr>
          <p:cNvSpPr>
            <a:spLocks noGrp="1"/>
          </p:cNvSpPr>
          <p:nvPr>
            <p:ph sz="quarter" idx="14"/>
          </p:nvPr>
        </p:nvSpPr>
        <p:spPr>
          <a:xfrm>
            <a:off x="1015994" y="8436106"/>
            <a:ext cx="12865106" cy="1774686"/>
          </a:xfrm>
          <a:noFill/>
          <a:ln>
            <a:noFill/>
          </a:ln>
        </p:spPr>
        <p:txBody>
          <a:bodyPr spcFirstLastPara="1" wrap="square" lIns="91425" tIns="91425" rIns="91425" bIns="91425" anchor="t" anchorCtr="0">
            <a:spAutoFit/>
          </a:bodyPr>
          <a:lstStyle/>
          <a:p>
            <a:pPr marL="0" lvl="0">
              <a:lnSpc>
                <a:spcPct val="164000"/>
              </a:lnSpc>
              <a:spcBef>
                <a:spcPts val="0"/>
              </a:spcBef>
            </a:pPr>
            <a:r>
              <a:rPr lang="en-US" sz="2100" b="1" dirty="0">
                <a:latin typeface="Playfair Display"/>
                <a:ea typeface="Playfair Display"/>
                <a:cs typeface="Playfair Display"/>
                <a:sym typeface="Playfair Display"/>
              </a:rPr>
              <a:t>🔑 Key Takeaway:</a:t>
            </a:r>
          </a:p>
          <a:p>
            <a:pPr marL="0" lvl="0">
              <a:lnSpc>
                <a:spcPct val="164000"/>
              </a:lnSpc>
              <a:spcBef>
                <a:spcPts val="0"/>
              </a:spcBef>
            </a:pPr>
            <a:r>
              <a:rPr lang="en-US" sz="2100" dirty="0">
                <a:latin typeface="Playfair Display"/>
                <a:ea typeface="Playfair Display"/>
                <a:cs typeface="Playfair Display"/>
                <a:sym typeface="Playfair Display"/>
              </a:rPr>
              <a:t>Ethics is not optional—it's strategic, cultural, and essential for long-term value, brand reputation, and public trust.</a:t>
            </a:r>
          </a:p>
        </p:txBody>
      </p:sp>
      <p:sp>
        <p:nvSpPr>
          <p:cNvPr id="296" name="Google Shape;296;g35f31f20e7b_0_27">
            <a:extLst>
              <a:ext uri="{FF2B5EF4-FFF2-40B4-BE49-F238E27FC236}">
                <a16:creationId xmlns:a16="http://schemas.microsoft.com/office/drawing/2014/main" id="{7748ED6A-6E09-10AE-3AB7-48010C92A36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11361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04">
          <a:extLst>
            <a:ext uri="{FF2B5EF4-FFF2-40B4-BE49-F238E27FC236}">
              <a16:creationId xmlns:a16="http://schemas.microsoft.com/office/drawing/2014/main" id="{03ACA4A4-6DBB-B40D-F681-ADA000F4F2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CBF63FF-0825-CAC2-D460-355711A53742}"/>
              </a:ext>
            </a:extLst>
          </p:cNvPr>
          <p:cNvSpPr>
            <a:spLocks noGrp="1"/>
          </p:cNvSpPr>
          <p:nvPr>
            <p:ph type="title"/>
          </p:nvPr>
        </p:nvSpPr>
        <p:spPr>
          <a:xfrm>
            <a:off x="1029100" y="677121"/>
            <a:ext cx="16232400" cy="103412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Contemporary Corporate Ethics</a:t>
            </a:r>
            <a:endParaRPr lang="en-IN" sz="4800" b="1" dirty="0">
              <a:solidFill>
                <a:srgbClr val="54152A"/>
              </a:solidFill>
              <a:latin typeface="Public Sans"/>
              <a:sym typeface="Arial"/>
            </a:endParaRPr>
          </a:p>
        </p:txBody>
      </p:sp>
      <p:cxnSp>
        <p:nvCxnSpPr>
          <p:cNvPr id="307" name="Google Shape;307;g35f31f20e7b_0_47">
            <a:extLst>
              <a:ext uri="{FF2B5EF4-FFF2-40B4-BE49-F238E27FC236}">
                <a16:creationId xmlns:a16="http://schemas.microsoft.com/office/drawing/2014/main" id="{9AA508DB-728D-F0C2-C789-5CF5A8753BE7}"/>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61A9B44-868A-7181-C993-3CC19D692152}"/>
              </a:ext>
            </a:extLst>
          </p:cNvPr>
          <p:cNvSpPr>
            <a:spLocks noGrp="1"/>
          </p:cNvSpPr>
          <p:nvPr>
            <p:ph sz="quarter" idx="10"/>
          </p:nvPr>
        </p:nvSpPr>
        <p:spPr>
          <a:xfrm>
            <a:off x="1015994" y="2112799"/>
            <a:ext cx="7793999" cy="2121325"/>
          </a:xfrm>
          <a:noFill/>
          <a:ln>
            <a:noFill/>
          </a:ln>
        </p:spPr>
        <p:txBody>
          <a:bodyPr spcFirstLastPara="1" wrap="square" lIns="91425" tIns="91425" rIns="91425" bIns="91425" anchor="t" anchorCtr="0">
            <a:noAutofit/>
          </a:bodyPr>
          <a:lstStyle/>
          <a:p>
            <a:pPr marL="0" lvl="0">
              <a:lnSpc>
                <a:spcPct val="164000"/>
              </a:lnSpc>
              <a:spcBef>
                <a:spcPts val="0"/>
              </a:spcBef>
            </a:pPr>
            <a:r>
              <a:rPr lang="en-US" sz="2100" b="1" dirty="0">
                <a:latin typeface="Playfair Display"/>
                <a:ea typeface="Playfair Display"/>
                <a:cs typeface="Playfair Display"/>
                <a:sym typeface="Playfair Display"/>
              </a:rPr>
              <a:t>🗂️</a:t>
            </a:r>
            <a:r>
              <a:rPr lang="en-US" sz="2100" dirty="0">
                <a:latin typeface="Playfair Display"/>
                <a:ea typeface="Playfair Display"/>
                <a:cs typeface="Playfair Display"/>
                <a:sym typeface="Playfair Display"/>
              </a:rPr>
              <a:t> </a:t>
            </a:r>
            <a:r>
              <a:rPr lang="en-US" sz="2100" b="1" dirty="0">
                <a:latin typeface="Playfair Display"/>
                <a:ea typeface="Playfair Display"/>
                <a:cs typeface="Playfair Display"/>
                <a:sym typeface="Playfair Display"/>
              </a:rPr>
              <a:t>Data Governance:</a:t>
            </a:r>
            <a:r>
              <a:rPr lang="en-US" sz="2100" dirty="0">
                <a:latin typeface="Playfair Display"/>
                <a:ea typeface="Playfair Display"/>
                <a:cs typeface="Playfair Display"/>
                <a:sym typeface="Playfair Display"/>
              </a:rPr>
              <a:t> A set of policies, processes, roles, metrics, and standards that ensure data is used ethically, effectively and efficiently</a:t>
            </a:r>
            <a:endParaRPr lang="en-US" dirty="0"/>
          </a:p>
          <a:p>
            <a:pPr marL="0" lvl="0">
              <a:spcBef>
                <a:spcPts val="0"/>
              </a:spcBef>
            </a:pPr>
            <a:endParaRPr lang="en-US" dirty="0"/>
          </a:p>
        </p:txBody>
      </p:sp>
      <p:sp>
        <p:nvSpPr>
          <p:cNvPr id="4" name="Content Placeholder 3">
            <a:extLst>
              <a:ext uri="{FF2B5EF4-FFF2-40B4-BE49-F238E27FC236}">
                <a16:creationId xmlns:a16="http://schemas.microsoft.com/office/drawing/2014/main" id="{3C3527A9-F258-E40E-54E8-4082811B031B}"/>
              </a:ext>
            </a:extLst>
          </p:cNvPr>
          <p:cNvSpPr>
            <a:spLocks noGrp="1"/>
          </p:cNvSpPr>
          <p:nvPr>
            <p:ph sz="quarter" idx="11"/>
          </p:nvPr>
        </p:nvSpPr>
        <p:spPr>
          <a:xfrm>
            <a:off x="8809992" y="1993749"/>
            <a:ext cx="8448899" cy="2834720"/>
          </a:xfrm>
          <a:noFill/>
          <a:ln>
            <a:noFill/>
          </a:ln>
        </p:spPr>
        <p:txBody>
          <a:bodyPr spcFirstLastPara="1" wrap="square" lIns="91425" tIns="91425" rIns="91425" bIns="91425" anchor="t" anchorCtr="0">
            <a:spAutoFit/>
          </a:bodyPr>
          <a:lstStyle/>
          <a:p>
            <a:pPr marL="0" lvl="0">
              <a:lnSpc>
                <a:spcPct val="164000"/>
              </a:lnSpc>
              <a:spcBef>
                <a:spcPts val="0"/>
              </a:spcBef>
            </a:pPr>
            <a:r>
              <a:rPr lang="en-US" sz="2100" dirty="0">
                <a:latin typeface="Playfair Display"/>
                <a:ea typeface="Playfair Display"/>
                <a:cs typeface="Playfair Display"/>
                <a:sym typeface="Playfair Display"/>
              </a:rPr>
              <a:t>🌍 Ethics in a Globalized, Stakeholder-Driven World</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Shift from shareholder focus → stakeholder focus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Companies now address societal, environmental, and human rights issues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Ethics isn’t optional—it’s expected across global value chains</a:t>
            </a:r>
          </a:p>
        </p:txBody>
      </p:sp>
      <p:sp>
        <p:nvSpPr>
          <p:cNvPr id="5" name="Content Placeholder 4">
            <a:extLst>
              <a:ext uri="{FF2B5EF4-FFF2-40B4-BE49-F238E27FC236}">
                <a16:creationId xmlns:a16="http://schemas.microsoft.com/office/drawing/2014/main" id="{236BBF9B-5B87-4A44-E6AC-0E82E463178F}"/>
              </a:ext>
            </a:extLst>
          </p:cNvPr>
          <p:cNvSpPr>
            <a:spLocks noGrp="1"/>
          </p:cNvSpPr>
          <p:nvPr>
            <p:ph sz="quarter" idx="12"/>
          </p:nvPr>
        </p:nvSpPr>
        <p:spPr>
          <a:xfrm>
            <a:off x="1015587" y="4259524"/>
            <a:ext cx="7793998" cy="4017895"/>
          </a:xfrm>
          <a:noFill/>
          <a:ln>
            <a:noFill/>
          </a:ln>
        </p:spPr>
        <p:txBody>
          <a:bodyPr spcFirstLastPara="1" wrap="square" lIns="0" tIns="0" rIns="0" bIns="0" anchor="t" anchorCtr="0">
            <a:spAutoFit/>
          </a:bodyPr>
          <a:lstStyle/>
          <a:p>
            <a:pPr marL="0" lvl="0">
              <a:lnSpc>
                <a:spcPct val="164000"/>
              </a:lnSpc>
              <a:spcBef>
                <a:spcPts val="1200"/>
              </a:spcBef>
            </a:pPr>
            <a:r>
              <a:rPr lang="en-US" sz="2100" b="1" dirty="0">
                <a:latin typeface="Playfair Display"/>
                <a:ea typeface="Playfair Display"/>
                <a:cs typeface="Playfair Display"/>
                <a:sym typeface="Playfair Display"/>
              </a:rPr>
              <a:t>🤖 Tech Ethics &amp; Data Governance</a:t>
            </a:r>
          </a:p>
          <a:p>
            <a:pPr marL="457200" lvl="0" indent="-361950">
              <a:lnSpc>
                <a:spcPct val="164000"/>
              </a:lnSpc>
              <a:spcBef>
                <a:spcPts val="1200"/>
              </a:spcBef>
              <a:buSzPts val="2100"/>
              <a:buFont typeface="Playfair Display"/>
              <a:buChar char="●"/>
            </a:pPr>
            <a:r>
              <a:rPr lang="en-US" sz="2100" dirty="0">
                <a:latin typeface="Playfair Display"/>
                <a:ea typeface="Playfair Display"/>
                <a:cs typeface="Playfair Display"/>
                <a:sym typeface="Playfair Display"/>
              </a:rPr>
              <a:t>Ethical lag: Tech outpaces ethical standards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Regulation lag: Laws can’t keep up with innovation</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Key need: Ethical leadership + self-regulation</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Hot topic: How AI &amp; machine learning reflect human values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Companies must embed data governance into ethics &amp; </a:t>
            </a:r>
            <a:r>
              <a:rPr lang="en-US" sz="2100" dirty="0" err="1">
                <a:latin typeface="Playfair Display"/>
                <a:ea typeface="Playfair Display"/>
                <a:cs typeface="Playfair Display"/>
                <a:sym typeface="Playfair Display"/>
              </a:rPr>
              <a:t>ESG</a:t>
            </a:r>
            <a:r>
              <a:rPr lang="en-US" sz="2100" dirty="0">
                <a:latin typeface="Playfair Display"/>
                <a:ea typeface="Playfair Display"/>
                <a:cs typeface="Playfair Display"/>
                <a:sym typeface="Playfair Display"/>
              </a:rPr>
              <a:t> strategy</a:t>
            </a:r>
          </a:p>
        </p:txBody>
      </p:sp>
      <p:sp>
        <p:nvSpPr>
          <p:cNvPr id="6" name="Content Placeholder 5">
            <a:extLst>
              <a:ext uri="{FF2B5EF4-FFF2-40B4-BE49-F238E27FC236}">
                <a16:creationId xmlns:a16="http://schemas.microsoft.com/office/drawing/2014/main" id="{AC99FB92-F4D6-10F7-A3DD-43818A1CFAF6}"/>
              </a:ext>
            </a:extLst>
          </p:cNvPr>
          <p:cNvSpPr>
            <a:spLocks noGrp="1"/>
          </p:cNvSpPr>
          <p:nvPr>
            <p:ph sz="quarter" idx="13"/>
          </p:nvPr>
        </p:nvSpPr>
        <p:spPr>
          <a:xfrm>
            <a:off x="8822284" y="4812072"/>
            <a:ext cx="8448899" cy="3142497"/>
          </a:xfrm>
          <a:noFill/>
          <a:ln>
            <a:noFill/>
          </a:ln>
        </p:spPr>
        <p:txBody>
          <a:bodyPr spcFirstLastPara="1" wrap="square" lIns="91425" tIns="91425" rIns="91425" bIns="91425" anchor="t" anchorCtr="0">
            <a:spAutoFit/>
          </a:bodyPr>
          <a:lstStyle/>
          <a:p>
            <a:pPr marL="0" lvl="0">
              <a:lnSpc>
                <a:spcPct val="164000"/>
              </a:lnSpc>
              <a:spcBef>
                <a:spcPts val="1200"/>
              </a:spcBef>
            </a:pPr>
            <a:r>
              <a:rPr lang="en-US" sz="2100" dirty="0">
                <a:latin typeface="Playfair Display"/>
                <a:ea typeface="Playfair Display"/>
                <a:cs typeface="Playfair Display"/>
                <a:sym typeface="Playfair Display"/>
              </a:rPr>
              <a:t>📢 Shareholder Activism</a:t>
            </a:r>
          </a:p>
          <a:p>
            <a:pPr marL="457200" lvl="0" indent="-361950">
              <a:lnSpc>
                <a:spcPct val="164000"/>
              </a:lnSpc>
              <a:spcBef>
                <a:spcPts val="1200"/>
              </a:spcBef>
              <a:buSzPts val="2100"/>
              <a:buFont typeface="Playfair Display"/>
              <a:buChar char="●"/>
            </a:pPr>
            <a:r>
              <a:rPr lang="en-US" sz="2100" dirty="0">
                <a:latin typeface="Playfair Display"/>
                <a:ea typeface="Playfair Display"/>
                <a:cs typeface="Playfair Display"/>
                <a:sym typeface="Playfair Display"/>
              </a:rPr>
              <a:t>Even small shareholders influence ethical issues</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Example: Rio Tinto CEO resigned after sacred Aboriginal site destruction</a:t>
            </a:r>
          </a:p>
          <a:p>
            <a:pPr lvl="1" indent="-361950">
              <a:lnSpc>
                <a:spcPct val="164000"/>
              </a:lnSpc>
              <a:spcBef>
                <a:spcPts val="0"/>
              </a:spcBef>
              <a:buSzPts val="2100"/>
              <a:buAutoNum type="alphaLcPeriod"/>
            </a:pPr>
            <a:r>
              <a:rPr lang="en-US" sz="2100" dirty="0">
                <a:latin typeface="Playfair Display"/>
                <a:ea typeface="Playfair Display"/>
                <a:cs typeface="Playfair Display"/>
                <a:sym typeface="Playfair Display"/>
              </a:rPr>
              <a:t> Shows rising accountability &amp; public scrutiny</a:t>
            </a:r>
          </a:p>
        </p:txBody>
      </p:sp>
      <p:sp>
        <p:nvSpPr>
          <p:cNvPr id="7" name="Content Placeholder 6">
            <a:extLst>
              <a:ext uri="{FF2B5EF4-FFF2-40B4-BE49-F238E27FC236}">
                <a16:creationId xmlns:a16="http://schemas.microsoft.com/office/drawing/2014/main" id="{20F4162D-1498-E5FF-7A16-D98DE6DB22A1}"/>
              </a:ext>
            </a:extLst>
          </p:cNvPr>
          <p:cNvSpPr>
            <a:spLocks noGrp="1"/>
          </p:cNvSpPr>
          <p:nvPr>
            <p:ph sz="quarter" idx="14"/>
          </p:nvPr>
        </p:nvSpPr>
        <p:spPr>
          <a:xfrm>
            <a:off x="1028694" y="8433275"/>
            <a:ext cx="12788905" cy="1605474"/>
          </a:xfrm>
          <a:noFill/>
          <a:ln>
            <a:noFill/>
          </a:ln>
        </p:spPr>
        <p:txBody>
          <a:bodyPr spcFirstLastPara="1" wrap="square" lIns="91425" tIns="91425" rIns="91425" bIns="91425" anchor="t" anchorCtr="0">
            <a:spAutoFit/>
          </a:bodyPr>
          <a:lstStyle/>
          <a:p>
            <a:pPr marL="0" lvl="0">
              <a:lnSpc>
                <a:spcPct val="164000"/>
              </a:lnSpc>
              <a:spcBef>
                <a:spcPts val="0"/>
              </a:spcBef>
            </a:pPr>
            <a:r>
              <a:rPr lang="en-US" sz="2100" b="1" dirty="0">
                <a:latin typeface="Playfair Display"/>
                <a:ea typeface="Playfair Display"/>
                <a:cs typeface="Playfair Display"/>
                <a:sym typeface="Playfair Display"/>
              </a:rPr>
              <a:t>🔑 Key Takeaway:</a:t>
            </a:r>
          </a:p>
          <a:p>
            <a:pPr marL="0" lvl="0">
              <a:lnSpc>
                <a:spcPct val="164000"/>
              </a:lnSpc>
              <a:spcBef>
                <a:spcPts val="0"/>
              </a:spcBef>
            </a:pPr>
            <a:r>
              <a:rPr lang="en-US" sz="2100" dirty="0">
                <a:latin typeface="Playfair Display"/>
                <a:ea typeface="Playfair Display"/>
                <a:cs typeface="Playfair Display"/>
                <a:sym typeface="Playfair Display"/>
              </a:rPr>
              <a:t>Modern business ethics requires firms to be tech-responsible, globally conscious, and stakeholder-focused. With great power comes great ethical responsibility.</a:t>
            </a:r>
          </a:p>
        </p:txBody>
      </p:sp>
      <p:sp>
        <p:nvSpPr>
          <p:cNvPr id="308" name="Google Shape;308;g35f31f20e7b_0_47">
            <a:extLst>
              <a:ext uri="{FF2B5EF4-FFF2-40B4-BE49-F238E27FC236}">
                <a16:creationId xmlns:a16="http://schemas.microsoft.com/office/drawing/2014/main" id="{663D9BB7-9B47-488F-2354-01E0D2BFBB8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270407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20">
          <a:extLst>
            <a:ext uri="{FF2B5EF4-FFF2-40B4-BE49-F238E27FC236}">
              <a16:creationId xmlns:a16="http://schemas.microsoft.com/office/drawing/2014/main" id="{7F25E1D4-94C7-0ED3-ADF9-754FAC84C2CE}"/>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839E348F-3201-3DB6-4603-FC94C9069728}"/>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4000" b="1" dirty="0">
                <a:solidFill>
                  <a:srgbClr val="54152A"/>
                </a:solidFill>
                <a:latin typeface="Public Sans"/>
                <a:sym typeface="Public Sans"/>
              </a:rPr>
              <a:t>What Makes a Strong Sustainability and Ethics Strategy?</a:t>
            </a:r>
            <a:endParaRPr lang="en-IN" sz="4000" b="1" dirty="0">
              <a:solidFill>
                <a:srgbClr val="54152A"/>
              </a:solidFill>
              <a:latin typeface="Public Sans"/>
              <a:sym typeface="Arial"/>
            </a:endParaRPr>
          </a:p>
        </p:txBody>
      </p:sp>
      <p:cxnSp>
        <p:nvCxnSpPr>
          <p:cNvPr id="122" name="Google Shape;122;g36981f6e41b_0_51">
            <a:extLst>
              <a:ext uri="{FF2B5EF4-FFF2-40B4-BE49-F238E27FC236}">
                <a16:creationId xmlns:a16="http://schemas.microsoft.com/office/drawing/2014/main" id="{D3AF3F22-03A1-1B1A-07E8-B9EB8A9C9006}"/>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6" name="Content Placeholder 5">
            <a:extLst>
              <a:ext uri="{FF2B5EF4-FFF2-40B4-BE49-F238E27FC236}">
                <a16:creationId xmlns:a16="http://schemas.microsoft.com/office/drawing/2014/main" id="{C1F73C85-ADED-C18F-BD98-89E44351443D}"/>
              </a:ext>
            </a:extLst>
          </p:cNvPr>
          <p:cNvSpPr>
            <a:spLocks noGrp="1"/>
          </p:cNvSpPr>
          <p:nvPr>
            <p:ph sz="quarter" idx="10"/>
          </p:nvPr>
        </p:nvSpPr>
        <p:spPr>
          <a:xfrm>
            <a:off x="1028695" y="2122300"/>
            <a:ext cx="16210576" cy="3969699"/>
          </a:xfrm>
          <a:noFill/>
          <a:ln>
            <a:noFill/>
          </a:ln>
        </p:spPr>
        <p:txBody>
          <a:bodyPr spcFirstLastPara="1" wrap="square" lIns="0" tIns="0" rIns="0" bIns="0" anchor="t" anchorCtr="0">
            <a:spAutoFit/>
          </a:bodyPr>
          <a:lstStyle/>
          <a:p>
            <a:pPr>
              <a:lnSpc>
                <a:spcPct val="163000"/>
              </a:lnSpc>
              <a:spcBef>
                <a:spcPts val="0"/>
              </a:spcBef>
              <a:buClr>
                <a:srgbClr val="000000"/>
              </a:buClr>
            </a:pPr>
            <a:r>
              <a:rPr lang="en-US" dirty="0">
                <a:solidFill>
                  <a:srgbClr val="2B2C30"/>
                </a:solidFill>
                <a:latin typeface="Playfair Display"/>
                <a:sym typeface="Playfair Display"/>
              </a:rPr>
              <a:t>✅ Clear alignment with business values and goals</a:t>
            </a:r>
          </a:p>
          <a:p>
            <a:pPr>
              <a:lnSpc>
                <a:spcPct val="163000"/>
              </a:lnSpc>
              <a:spcBef>
                <a:spcPts val="0"/>
              </a:spcBef>
              <a:buClr>
                <a:srgbClr val="000000"/>
              </a:buClr>
            </a:pPr>
            <a:r>
              <a:rPr lang="en-US" dirty="0">
                <a:solidFill>
                  <a:srgbClr val="2B2C30"/>
                </a:solidFill>
                <a:latin typeface="Playfair Display"/>
                <a:sym typeface="Playfair Display"/>
              </a:rPr>
              <a:t>🧩 Embedded in Strategic Business Units and business-level strategy</a:t>
            </a:r>
          </a:p>
          <a:p>
            <a:pPr>
              <a:lnSpc>
                <a:spcPct val="163000"/>
              </a:lnSpc>
              <a:spcBef>
                <a:spcPts val="0"/>
              </a:spcBef>
              <a:buClr>
                <a:srgbClr val="000000"/>
              </a:buClr>
            </a:pPr>
            <a:r>
              <a:rPr lang="en-US" dirty="0">
                <a:solidFill>
                  <a:srgbClr val="2B2C30"/>
                </a:solidFill>
                <a:latin typeface="Playfair Display"/>
                <a:sym typeface="Playfair Display"/>
              </a:rPr>
              <a:t>🌍 Responds to external megatrends (ex: climate change, stakeholder expectations)</a:t>
            </a:r>
          </a:p>
          <a:p>
            <a:pPr>
              <a:lnSpc>
                <a:spcPct val="163000"/>
              </a:lnSpc>
              <a:spcBef>
                <a:spcPts val="0"/>
              </a:spcBef>
              <a:buClr>
                <a:srgbClr val="000000"/>
              </a:buClr>
            </a:pPr>
            <a:r>
              <a:rPr lang="en-US" dirty="0">
                <a:solidFill>
                  <a:srgbClr val="2B2C30"/>
                </a:solidFill>
                <a:latin typeface="Playfair Display"/>
                <a:sym typeface="Playfair Display"/>
              </a:rPr>
              <a:t>🧠 Integrates ethical culture beyond compliance</a:t>
            </a:r>
          </a:p>
          <a:p>
            <a:pPr>
              <a:lnSpc>
                <a:spcPct val="163000"/>
              </a:lnSpc>
              <a:spcBef>
                <a:spcPts val="0"/>
              </a:spcBef>
              <a:buClr>
                <a:srgbClr val="000000"/>
              </a:buClr>
            </a:pPr>
            <a:r>
              <a:rPr lang="en-US" dirty="0">
                <a:solidFill>
                  <a:srgbClr val="2B2C30"/>
                </a:solidFill>
                <a:latin typeface="Playfair Display"/>
                <a:sym typeface="Playfair Display"/>
              </a:rPr>
              <a:t>📊 Measurable </a:t>
            </a:r>
            <a:r>
              <a:rPr lang="en-US" dirty="0" err="1">
                <a:solidFill>
                  <a:srgbClr val="2B2C30"/>
                </a:solidFill>
                <a:latin typeface="Playfair Display"/>
                <a:sym typeface="Playfair Display"/>
              </a:rPr>
              <a:t>ESG</a:t>
            </a:r>
            <a:r>
              <a:rPr lang="en-US" dirty="0">
                <a:solidFill>
                  <a:srgbClr val="2B2C30"/>
                </a:solidFill>
                <a:latin typeface="Playfair Display"/>
                <a:sym typeface="Playfair Display"/>
              </a:rPr>
              <a:t> targets with public transparency</a:t>
            </a:r>
          </a:p>
        </p:txBody>
      </p:sp>
      <p:sp>
        <p:nvSpPr>
          <p:cNvPr id="7" name="Content Placeholder 6">
            <a:extLst>
              <a:ext uri="{FF2B5EF4-FFF2-40B4-BE49-F238E27FC236}">
                <a16:creationId xmlns:a16="http://schemas.microsoft.com/office/drawing/2014/main" id="{40027713-CE04-996F-A76E-7ADBC0EF4D7E}"/>
              </a:ext>
            </a:extLst>
          </p:cNvPr>
          <p:cNvSpPr>
            <a:spLocks noGrp="1"/>
          </p:cNvSpPr>
          <p:nvPr>
            <p:ph sz="quarter" idx="11"/>
          </p:nvPr>
        </p:nvSpPr>
        <p:spPr>
          <a:xfrm>
            <a:off x="1006871" y="7049131"/>
            <a:ext cx="16897806" cy="1169699"/>
          </a:xfrm>
          <a:noFill/>
          <a:ln>
            <a:noFill/>
          </a:ln>
        </p:spPr>
        <p:txBody>
          <a:bodyPr spcFirstLastPara="1" wrap="square" lIns="91425" tIns="91425" rIns="91425" bIns="91425" anchor="t" anchorCtr="0">
            <a:spAutoFit/>
          </a:bodyPr>
          <a:lstStyle/>
          <a:p>
            <a:pPr marL="0">
              <a:spcBef>
                <a:spcPts val="0"/>
              </a:spcBef>
              <a:buClr>
                <a:srgbClr val="000000"/>
              </a:buClr>
            </a:pPr>
            <a:r>
              <a:rPr lang="en-US" dirty="0">
                <a:latin typeface="Playfair Display"/>
                <a:sym typeface="Playfair Display"/>
              </a:rPr>
              <a:t>💡 Firms with strong </a:t>
            </a:r>
            <a:r>
              <a:rPr lang="en-US" dirty="0" err="1">
                <a:latin typeface="Playfair Display"/>
                <a:sym typeface="Playfair Display"/>
              </a:rPr>
              <a:t>ESG</a:t>
            </a:r>
            <a:r>
              <a:rPr lang="en-US" dirty="0">
                <a:latin typeface="Playfair Display"/>
                <a:sym typeface="Playfair Display"/>
              </a:rPr>
              <a:t> strategy don’t just report, they embed ethics into decision-making and value creation</a:t>
            </a:r>
          </a:p>
        </p:txBody>
      </p:sp>
      <p:sp>
        <p:nvSpPr>
          <p:cNvPr id="124" name="Google Shape;124;g36981f6e41b_0_51">
            <a:extLst>
              <a:ext uri="{FF2B5EF4-FFF2-40B4-BE49-F238E27FC236}">
                <a16:creationId xmlns:a16="http://schemas.microsoft.com/office/drawing/2014/main" id="{83B18B65-4AA2-938D-F43D-32A03EAC96A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2059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2">
          <a:extLst>
            <a:ext uri="{FF2B5EF4-FFF2-40B4-BE49-F238E27FC236}">
              <a16:creationId xmlns:a16="http://schemas.microsoft.com/office/drawing/2014/main" id="{158FF44F-01E9-BE4C-A461-3B2BA526AA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E1917F-16EE-A740-7C44-725A4BB5FAEE}"/>
              </a:ext>
            </a:extLst>
          </p:cNvPr>
          <p:cNvSpPr>
            <a:spLocks noGrp="1"/>
          </p:cNvSpPr>
          <p:nvPr>
            <p:ph type="title"/>
          </p:nvPr>
        </p:nvSpPr>
        <p:spPr>
          <a:xfrm>
            <a:off x="1006871" y="942975"/>
            <a:ext cx="16232400" cy="947952"/>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3600" b="1" dirty="0">
                <a:solidFill>
                  <a:srgbClr val="54152A"/>
                </a:solidFill>
                <a:latin typeface="Public Sans"/>
                <a:sym typeface="Public Sans"/>
              </a:rPr>
              <a:t>Learning Objectives, 2 of 2</a:t>
            </a:r>
            <a:endParaRPr lang="en-IN" sz="3600" b="1" dirty="0">
              <a:solidFill>
                <a:srgbClr val="54152A"/>
              </a:solidFill>
              <a:latin typeface="Public Sans"/>
              <a:sym typeface="Arial"/>
            </a:endParaRPr>
          </a:p>
        </p:txBody>
      </p:sp>
      <p:cxnSp>
        <p:nvCxnSpPr>
          <p:cNvPr id="114" name="Google Shape;114;g36190e7b22a_0_16">
            <a:extLst>
              <a:ext uri="{FF2B5EF4-FFF2-40B4-BE49-F238E27FC236}">
                <a16:creationId xmlns:a16="http://schemas.microsoft.com/office/drawing/2014/main" id="{05BE2E57-ACC1-F989-1A5E-250B53A9261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33E6496-E8D0-E600-B42E-9CEBB00F1213}"/>
              </a:ext>
            </a:extLst>
          </p:cNvPr>
          <p:cNvSpPr>
            <a:spLocks noGrp="1"/>
          </p:cNvSpPr>
          <p:nvPr>
            <p:ph sz="quarter" idx="10"/>
          </p:nvPr>
        </p:nvSpPr>
        <p:spPr>
          <a:xfrm>
            <a:off x="1020123" y="2123791"/>
            <a:ext cx="14445163" cy="6401753"/>
          </a:xfrm>
          <a:noFill/>
          <a:ln>
            <a:noFill/>
          </a:ln>
        </p:spPr>
        <p:txBody>
          <a:bodyPr spcFirstLastPara="1" wrap="square" lIns="0" tIns="0" rIns="0" bIns="0" anchor="t" anchorCtr="0">
            <a:spAutoFit/>
          </a:bodyPr>
          <a:lstStyle/>
          <a:p>
            <a:pPr lvl="0">
              <a:spcBef>
                <a:spcPts val="0"/>
              </a:spcBef>
            </a:pPr>
            <a:r>
              <a:rPr lang="en-US" dirty="0">
                <a:solidFill>
                  <a:srgbClr val="2B2C30"/>
                </a:solidFill>
                <a:latin typeface="Playfair Display"/>
                <a:ea typeface="Playfair Display"/>
                <a:cs typeface="Playfair Display"/>
                <a:sym typeface="Playfair Display"/>
              </a:rPr>
              <a:t>After engaging with this chapter, you will understand and be able to apply the following concepts.</a:t>
            </a:r>
          </a:p>
          <a:p>
            <a:pPr lvl="0">
              <a:spcBef>
                <a:spcPts val="0"/>
              </a:spcBef>
            </a:pPr>
            <a:endParaRPr lang="en-US" dirty="0">
              <a:solidFill>
                <a:srgbClr val="2B2C30"/>
              </a:solidFill>
              <a:latin typeface="Playfair Display"/>
              <a:ea typeface="Playfair Display"/>
              <a:cs typeface="Playfair Display"/>
              <a:sym typeface="Playfair Display"/>
            </a:endParaRPr>
          </a:p>
          <a:p>
            <a:pPr marL="539750" lvl="0" indent="-514350">
              <a:spcBef>
                <a:spcPts val="0"/>
              </a:spcBef>
              <a:buClr>
                <a:srgbClr val="2B2C30"/>
              </a:buClr>
              <a:buFont typeface="+mj-lt"/>
              <a:buAutoNum type="arabicPeriod" startAt="6"/>
            </a:pPr>
            <a:r>
              <a:rPr lang="en-US" dirty="0">
                <a:solidFill>
                  <a:srgbClr val="2B2C30"/>
                </a:solidFill>
                <a:latin typeface="Playfair Display"/>
                <a:ea typeface="Playfair Display"/>
                <a:cs typeface="Playfair Display"/>
                <a:sym typeface="Playfair Display"/>
              </a:rPr>
              <a:t>The triple bottom line approach.</a:t>
            </a:r>
          </a:p>
          <a:p>
            <a:pPr marL="539750" lvl="0" indent="-514350">
              <a:spcBef>
                <a:spcPts val="0"/>
              </a:spcBef>
              <a:buClr>
                <a:srgbClr val="2B2C30"/>
              </a:buClr>
              <a:buFont typeface="+mj-lt"/>
              <a:buAutoNum type="arabicPeriod" startAt="6"/>
            </a:pPr>
            <a:r>
              <a:rPr lang="en-US" dirty="0">
                <a:solidFill>
                  <a:srgbClr val="2B2C30"/>
                </a:solidFill>
                <a:latin typeface="Playfair Display"/>
                <a:ea typeface="Playfair Display"/>
                <a:cs typeface="Playfair Display"/>
                <a:sym typeface="Playfair Display"/>
              </a:rPr>
              <a:t>The concept and content of corporate social responsibility (CSR) strategy.</a:t>
            </a:r>
          </a:p>
          <a:p>
            <a:pPr marL="539750" lvl="0" indent="-514350">
              <a:spcBef>
                <a:spcPts val="0"/>
              </a:spcBef>
              <a:buClr>
                <a:srgbClr val="2B2C30"/>
              </a:buClr>
              <a:buFont typeface="+mj-lt"/>
              <a:buAutoNum type="arabicPeriod" startAt="6"/>
            </a:pPr>
            <a:r>
              <a:rPr lang="en-US" dirty="0">
                <a:solidFill>
                  <a:srgbClr val="2B2C30"/>
                </a:solidFill>
                <a:latin typeface="Playfair Display"/>
                <a:ea typeface="Playfair Display"/>
                <a:cs typeface="Playfair Display"/>
                <a:sym typeface="Playfair Display"/>
              </a:rPr>
              <a:t>Environmental, social and governance (</a:t>
            </a:r>
            <a:r>
              <a:rPr lang="en-US" dirty="0" err="1">
                <a:solidFill>
                  <a:srgbClr val="2B2C30"/>
                </a:solidFill>
                <a:latin typeface="Playfair Display"/>
                <a:ea typeface="Playfair Display"/>
                <a:cs typeface="Playfair Display"/>
                <a:sym typeface="Playfair Display"/>
              </a:rPr>
              <a:t>ESG</a:t>
            </a:r>
            <a:r>
              <a:rPr lang="en-US" dirty="0">
                <a:solidFill>
                  <a:srgbClr val="2B2C30"/>
                </a:solidFill>
                <a:latin typeface="Playfair Display"/>
                <a:ea typeface="Playfair Display"/>
                <a:cs typeface="Playfair Display"/>
                <a:sym typeface="Playfair Display"/>
              </a:rPr>
              <a:t>) strategies as the latest and most relevant concept of sustainability.</a:t>
            </a:r>
          </a:p>
          <a:p>
            <a:pPr marL="539750" lvl="0" indent="-514350">
              <a:spcBef>
                <a:spcPts val="0"/>
              </a:spcBef>
              <a:buClr>
                <a:srgbClr val="2B2C30"/>
              </a:buClr>
              <a:buFont typeface="+mj-lt"/>
              <a:buAutoNum type="arabicPeriod" startAt="6"/>
            </a:pPr>
            <a:r>
              <a:rPr lang="en-US" dirty="0">
                <a:solidFill>
                  <a:srgbClr val="2B2C30"/>
                </a:solidFill>
                <a:latin typeface="Playfair Display"/>
                <a:ea typeface="Playfair Display"/>
                <a:cs typeface="Playfair Display"/>
                <a:sym typeface="Playfair Display"/>
              </a:rPr>
              <a:t>The elements of a robust ethics strategy.</a:t>
            </a:r>
          </a:p>
          <a:p>
            <a:pPr marL="539750" lvl="0" indent="-514350">
              <a:spcBef>
                <a:spcPts val="0"/>
              </a:spcBef>
              <a:buClr>
                <a:srgbClr val="2B2C30"/>
              </a:buClr>
              <a:buFont typeface="+mj-lt"/>
              <a:buAutoNum type="arabicPeriod" startAt="6"/>
            </a:pPr>
            <a:r>
              <a:rPr lang="en-US" dirty="0">
                <a:solidFill>
                  <a:srgbClr val="2B2C30"/>
                </a:solidFill>
                <a:latin typeface="Playfair Display"/>
                <a:ea typeface="Playfair Display"/>
                <a:cs typeface="Playfair Display"/>
                <a:sym typeface="Playfair Display"/>
              </a:rPr>
              <a:t>Contemporary issues of corporate ethics that are shaping the business strategy agenda.</a:t>
            </a:r>
          </a:p>
          <a:p>
            <a:pPr marL="539750" lvl="0" indent="-514350">
              <a:spcBef>
                <a:spcPts val="0"/>
              </a:spcBef>
              <a:buClr>
                <a:srgbClr val="2B2C30"/>
              </a:buClr>
              <a:buFont typeface="+mj-lt"/>
              <a:buAutoNum type="arabicPeriod" startAt="6"/>
            </a:pPr>
            <a:r>
              <a:rPr lang="en-US" dirty="0">
                <a:solidFill>
                  <a:srgbClr val="2B2C30"/>
                </a:solidFill>
                <a:latin typeface="Playfair Display"/>
                <a:ea typeface="Playfair Display"/>
                <a:cs typeface="Playfair Display"/>
                <a:sym typeface="Playfair Display"/>
              </a:rPr>
              <a:t>Why sustainability and ethics strategy is important to business graduates.</a:t>
            </a:r>
          </a:p>
          <a:p>
            <a:pPr lvl="0">
              <a:spcBef>
                <a:spcPts val="0"/>
              </a:spcBef>
            </a:pPr>
            <a:endParaRPr lang="en-US" dirty="0">
              <a:solidFill>
                <a:srgbClr val="2B2C30"/>
              </a:solidFill>
              <a:latin typeface="Playfair Display"/>
              <a:ea typeface="Playfair Display"/>
              <a:cs typeface="Playfair Display"/>
              <a:sym typeface="Playfair Display"/>
            </a:endParaRPr>
          </a:p>
          <a:p>
            <a:pPr lvl="0">
              <a:spcBef>
                <a:spcPts val="0"/>
              </a:spcBef>
            </a:pPr>
            <a:r>
              <a:rPr lang="en-US" dirty="0">
                <a:solidFill>
                  <a:srgbClr val="2B2C30"/>
                </a:solidFill>
                <a:latin typeface="Playfair Display"/>
                <a:ea typeface="Playfair Display"/>
                <a:cs typeface="Playfair Display"/>
                <a:sym typeface="Playfair Display"/>
              </a:rPr>
              <a:t>You will be equipped to analyze sustainability and ethics strategy.</a:t>
            </a:r>
          </a:p>
        </p:txBody>
      </p:sp>
      <p:sp>
        <p:nvSpPr>
          <p:cNvPr id="116" name="Google Shape;116;g36190e7b22a_0_16">
            <a:extLst>
              <a:ext uri="{FF2B5EF4-FFF2-40B4-BE49-F238E27FC236}">
                <a16:creationId xmlns:a16="http://schemas.microsoft.com/office/drawing/2014/main" id="{21651C58-7E31-257A-7E3A-E1E1564D241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070317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7">
          <a:extLst>
            <a:ext uri="{FF2B5EF4-FFF2-40B4-BE49-F238E27FC236}">
              <a16:creationId xmlns:a16="http://schemas.microsoft.com/office/drawing/2014/main" id="{F492F509-6FC3-D106-D893-B8566DD73FF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EB5A7F-889D-EE0B-9405-3A142CA82C18}"/>
              </a:ext>
            </a:extLst>
          </p:cNvPr>
          <p:cNvSpPr>
            <a:spLocks noGrp="1"/>
          </p:cNvSpPr>
          <p:nvPr>
            <p:ph type="title"/>
          </p:nvPr>
        </p:nvSpPr>
        <p:spPr>
          <a:xfrm>
            <a:off x="965600" y="-33882"/>
            <a:ext cx="16232400" cy="206825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Sustainability and Ethics Strategy: </a:t>
            </a:r>
            <a:br>
              <a:rPr lang="en-US" sz="4800" b="1" dirty="0">
                <a:solidFill>
                  <a:srgbClr val="54152A"/>
                </a:solidFill>
                <a:latin typeface="Public Sans"/>
                <a:sym typeface="Public Sans"/>
              </a:rPr>
            </a:br>
            <a:r>
              <a:rPr lang="en-US" sz="4800" b="1" dirty="0">
                <a:solidFill>
                  <a:srgbClr val="54152A"/>
                </a:solidFill>
                <a:latin typeface="Public Sans"/>
                <a:sym typeface="Public Sans"/>
              </a:rPr>
              <a:t>Check Your Knowledge So Far</a:t>
            </a:r>
            <a:endParaRPr lang="en-IN" sz="4800" b="1" dirty="0">
              <a:solidFill>
                <a:srgbClr val="54152A"/>
              </a:solidFill>
              <a:latin typeface="Public Sans"/>
              <a:sym typeface="Arial"/>
            </a:endParaRPr>
          </a:p>
        </p:txBody>
      </p:sp>
      <p:cxnSp>
        <p:nvCxnSpPr>
          <p:cNvPr id="140" name="Google Shape;140;g35e98bc8440_0_1">
            <a:extLst>
              <a:ext uri="{FF2B5EF4-FFF2-40B4-BE49-F238E27FC236}">
                <a16:creationId xmlns:a16="http://schemas.microsoft.com/office/drawing/2014/main" id="{E2C01025-B371-2AF4-32B0-A55684A3B316}"/>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AA6AA6E-CD64-76C5-9CEB-24F9E3522B10}"/>
              </a:ext>
            </a:extLst>
          </p:cNvPr>
          <p:cNvSpPr>
            <a:spLocks noGrp="1"/>
          </p:cNvSpPr>
          <p:nvPr>
            <p:ph sz="quarter" idx="10"/>
          </p:nvPr>
        </p:nvSpPr>
        <p:spPr>
          <a:xfrm>
            <a:off x="1015994" y="1812272"/>
            <a:ext cx="7479599" cy="3331297"/>
          </a:xfrm>
          <a:noFill/>
          <a:ln>
            <a:noFill/>
          </a:ln>
        </p:spPr>
        <p:txBody>
          <a:bodyPr spcFirstLastPara="1" wrap="square" lIns="0" tIns="0" rIns="0" bIns="0" anchor="t" anchorCtr="0">
            <a:spAutoFit/>
          </a:bodyPr>
          <a:lstStyle/>
          <a:p>
            <a:pPr marL="0" lvl="0">
              <a:lnSpc>
                <a:spcPct val="163854"/>
              </a:lnSpc>
              <a:spcBef>
                <a:spcPts val="0"/>
              </a:spcBef>
            </a:pPr>
            <a:r>
              <a:rPr lang="en-US" sz="2200" b="1" dirty="0">
                <a:solidFill>
                  <a:srgbClr val="2B2C30"/>
                </a:solidFill>
                <a:latin typeface="Playfair Display"/>
                <a:ea typeface="Playfair Display"/>
                <a:cs typeface="Playfair Display"/>
                <a:sym typeface="Playfair Display"/>
              </a:rPr>
              <a:t>🔍 Purpose of the Strategy</a:t>
            </a:r>
          </a:p>
          <a:p>
            <a:pPr marL="457200" lvl="0" indent="-368300">
              <a:lnSpc>
                <a:spcPct val="163854"/>
              </a:lnSpc>
              <a:spcBef>
                <a:spcPts val="0"/>
              </a:spcBef>
              <a:buClr>
                <a:srgbClr val="2B2C30"/>
              </a:buClr>
              <a:buSzPts val="2200"/>
              <a:buFont typeface="Playfair Display"/>
              <a:buChar char="●"/>
            </a:pPr>
            <a:r>
              <a:rPr lang="en-US" sz="2200" dirty="0">
                <a:solidFill>
                  <a:srgbClr val="2B2C30"/>
                </a:solidFill>
                <a:latin typeface="Playfair Display"/>
                <a:ea typeface="Playfair Display"/>
                <a:cs typeface="Playfair Display"/>
                <a:sym typeface="Playfair Display"/>
              </a:rPr>
              <a:t>Answers: “Where are we going?”</a:t>
            </a:r>
          </a:p>
          <a:p>
            <a:pPr marL="457200" lvl="0" indent="-368300">
              <a:lnSpc>
                <a:spcPct val="163854"/>
              </a:lnSpc>
              <a:spcBef>
                <a:spcPts val="0"/>
              </a:spcBef>
              <a:buClr>
                <a:srgbClr val="2B2C30"/>
              </a:buClr>
              <a:buSzPts val="2200"/>
              <a:buFont typeface="Playfair Display"/>
              <a:buChar char="●"/>
            </a:pPr>
            <a:r>
              <a:rPr lang="en-US" sz="2200" dirty="0">
                <a:solidFill>
                  <a:srgbClr val="2B2C30"/>
                </a:solidFill>
                <a:latin typeface="Playfair Display"/>
                <a:ea typeface="Playfair Display"/>
                <a:cs typeface="Playfair Display"/>
                <a:sym typeface="Playfair Display"/>
              </a:rPr>
              <a:t>Uses sustainability and business ethics to build competitive advantage</a:t>
            </a:r>
          </a:p>
          <a:p>
            <a:pPr marL="457200" lvl="0" indent="-368300">
              <a:lnSpc>
                <a:spcPct val="163854"/>
              </a:lnSpc>
              <a:spcBef>
                <a:spcPts val="0"/>
              </a:spcBef>
              <a:buClr>
                <a:srgbClr val="2B2C30"/>
              </a:buClr>
              <a:buSzPts val="2200"/>
              <a:buFont typeface="Playfair Display"/>
              <a:buChar char="●"/>
            </a:pPr>
            <a:r>
              <a:rPr lang="en-US" sz="2200" dirty="0">
                <a:solidFill>
                  <a:srgbClr val="2B2C30"/>
                </a:solidFill>
                <a:latin typeface="Playfair Display"/>
                <a:ea typeface="Playfair Display"/>
                <a:cs typeface="Playfair Display"/>
                <a:sym typeface="Playfair Display"/>
              </a:rPr>
              <a:t>Meets evolving customer demands and stakeholder expectations</a:t>
            </a:r>
          </a:p>
        </p:txBody>
      </p:sp>
      <p:sp>
        <p:nvSpPr>
          <p:cNvPr id="4" name="Content Placeholder 3">
            <a:extLst>
              <a:ext uri="{FF2B5EF4-FFF2-40B4-BE49-F238E27FC236}">
                <a16:creationId xmlns:a16="http://schemas.microsoft.com/office/drawing/2014/main" id="{05E1CE04-1C7E-3AFA-5A09-35D63EAB2D86}"/>
              </a:ext>
            </a:extLst>
          </p:cNvPr>
          <p:cNvSpPr>
            <a:spLocks noGrp="1"/>
          </p:cNvSpPr>
          <p:nvPr>
            <p:ph sz="quarter" idx="11"/>
          </p:nvPr>
        </p:nvSpPr>
        <p:spPr>
          <a:xfrm>
            <a:off x="8496199" y="2060725"/>
            <a:ext cx="7479599" cy="3515932"/>
          </a:xfrm>
          <a:noFill/>
          <a:ln>
            <a:noFill/>
          </a:ln>
        </p:spPr>
        <p:txBody>
          <a:bodyPr spcFirstLastPara="1" wrap="square" lIns="91425" tIns="91425" rIns="91425" bIns="91425" anchor="t" anchorCtr="0">
            <a:spAutoFit/>
          </a:bodyPr>
          <a:lstStyle/>
          <a:p>
            <a:pPr marL="0" lvl="0">
              <a:lnSpc>
                <a:spcPct val="163854"/>
              </a:lnSpc>
              <a:spcBef>
                <a:spcPts val="0"/>
              </a:spcBef>
            </a:pPr>
            <a:r>
              <a:rPr lang="en-US" sz="2200" b="1" dirty="0">
                <a:solidFill>
                  <a:srgbClr val="2B2C30"/>
                </a:solidFill>
                <a:latin typeface="Playfair Display"/>
                <a:ea typeface="Playfair Display"/>
                <a:cs typeface="Playfair Display"/>
                <a:sym typeface="Playfair Display"/>
              </a:rPr>
              <a:t>🏢 Strategic Placement</a:t>
            </a:r>
          </a:p>
          <a:p>
            <a:pPr marL="457200" lvl="0" indent="-368300">
              <a:lnSpc>
                <a:spcPct val="163854"/>
              </a:lnSpc>
              <a:spcBef>
                <a:spcPts val="0"/>
              </a:spcBef>
              <a:buClr>
                <a:srgbClr val="2B2C30"/>
              </a:buClr>
              <a:buSzPts val="2200"/>
              <a:buFont typeface="Playfair Display"/>
              <a:buChar char="●"/>
            </a:pPr>
            <a:r>
              <a:rPr lang="en-US" sz="2200" dirty="0">
                <a:solidFill>
                  <a:srgbClr val="2B2C30"/>
                </a:solidFill>
                <a:latin typeface="Playfair Display"/>
                <a:ea typeface="Playfair Display"/>
                <a:cs typeface="Playfair Display"/>
                <a:sym typeface="Playfair Display"/>
              </a:rPr>
              <a:t>Like innovation, it’s developed at the Strategic Business Unit (SBU) level</a:t>
            </a:r>
          </a:p>
          <a:p>
            <a:pPr marL="457200" lvl="0" indent="-368300">
              <a:lnSpc>
                <a:spcPct val="163854"/>
              </a:lnSpc>
              <a:spcBef>
                <a:spcPts val="0"/>
              </a:spcBef>
              <a:buClr>
                <a:srgbClr val="2B2C30"/>
              </a:buClr>
              <a:buSzPts val="2200"/>
              <a:buFont typeface="Playfair Display"/>
              <a:buChar char="●"/>
            </a:pPr>
            <a:r>
              <a:rPr lang="en-US" sz="2200" dirty="0">
                <a:solidFill>
                  <a:srgbClr val="2B2C30"/>
                </a:solidFill>
                <a:latin typeface="Playfair Display"/>
                <a:ea typeface="Playfair Display"/>
                <a:cs typeface="Playfair Display"/>
                <a:sym typeface="Playfair Display"/>
              </a:rPr>
              <a:t>Embedded in business-level strategy</a:t>
            </a:r>
          </a:p>
          <a:p>
            <a:pPr marL="457200" lvl="0" indent="-368300">
              <a:lnSpc>
                <a:spcPct val="163854"/>
              </a:lnSpc>
              <a:spcBef>
                <a:spcPts val="0"/>
              </a:spcBef>
              <a:buClr>
                <a:srgbClr val="2B2C30"/>
              </a:buClr>
              <a:buSzPts val="2200"/>
              <a:buFont typeface="Playfair Display"/>
              <a:buChar char="●"/>
            </a:pPr>
            <a:r>
              <a:rPr lang="en-US" sz="2200" dirty="0">
                <a:solidFill>
                  <a:srgbClr val="2B2C30"/>
                </a:solidFill>
                <a:latin typeface="Playfair Display"/>
                <a:ea typeface="Playfair Display"/>
                <a:cs typeface="Playfair Display"/>
                <a:sym typeface="Playfair Display"/>
              </a:rPr>
              <a:t>Answers: “Right to win?” – how a firm competes in chosen markets</a:t>
            </a:r>
          </a:p>
        </p:txBody>
      </p:sp>
      <p:sp>
        <p:nvSpPr>
          <p:cNvPr id="5" name="Content Placeholder 4">
            <a:extLst>
              <a:ext uri="{FF2B5EF4-FFF2-40B4-BE49-F238E27FC236}">
                <a16:creationId xmlns:a16="http://schemas.microsoft.com/office/drawing/2014/main" id="{DCDCDB08-A4C7-F481-E8AB-7A44CF06E31A}"/>
              </a:ext>
            </a:extLst>
          </p:cNvPr>
          <p:cNvSpPr>
            <a:spLocks noGrp="1"/>
          </p:cNvSpPr>
          <p:nvPr>
            <p:ph sz="quarter" idx="12"/>
          </p:nvPr>
        </p:nvSpPr>
        <p:spPr>
          <a:xfrm>
            <a:off x="1028694" y="4912070"/>
            <a:ext cx="7143100" cy="3823709"/>
          </a:xfrm>
          <a:noFill/>
          <a:ln>
            <a:noFill/>
          </a:ln>
        </p:spPr>
        <p:txBody>
          <a:bodyPr spcFirstLastPara="1" wrap="square" lIns="91425" tIns="91425" rIns="91425" bIns="91425" anchor="t" anchorCtr="0">
            <a:spAutoFit/>
          </a:bodyPr>
          <a:lstStyle/>
          <a:p>
            <a:pPr marL="0" lvl="0">
              <a:lnSpc>
                <a:spcPct val="164000"/>
              </a:lnSpc>
              <a:spcBef>
                <a:spcPts val="1200"/>
              </a:spcBef>
            </a:pPr>
            <a:r>
              <a:rPr lang="en-US" sz="2200" dirty="0">
                <a:latin typeface="Playfair Display"/>
                <a:ea typeface="Playfair Display"/>
                <a:cs typeface="Playfair Display"/>
                <a:sym typeface="Playfair Display"/>
              </a:rPr>
              <a:t>🌍 </a:t>
            </a:r>
            <a:r>
              <a:rPr lang="en-US" sz="2200" b="1" dirty="0">
                <a:latin typeface="Playfair Display"/>
                <a:ea typeface="Playfair Display"/>
                <a:cs typeface="Playfair Display"/>
                <a:sym typeface="Playfair Display"/>
              </a:rPr>
              <a:t>External Focus</a:t>
            </a:r>
          </a:p>
          <a:p>
            <a:pPr marL="457200" lvl="0" indent="-368300">
              <a:lnSpc>
                <a:spcPct val="164000"/>
              </a:lnSpc>
              <a:spcBef>
                <a:spcPts val="1200"/>
              </a:spcBef>
              <a:buSzPts val="2200"/>
              <a:buFont typeface="Playfair Display"/>
              <a:buChar char="●"/>
            </a:pPr>
            <a:r>
              <a:rPr lang="en-US" sz="2200" dirty="0">
                <a:latin typeface="Playfair Display"/>
                <a:ea typeface="Playfair Display"/>
                <a:cs typeface="Playfair Display"/>
                <a:sym typeface="Playfair Display"/>
              </a:rPr>
              <a:t>Based on an outside-in perspective</a:t>
            </a:r>
          </a:p>
          <a:p>
            <a:pPr marL="457200" lvl="0" indent="-368300">
              <a:lnSpc>
                <a:spcPct val="164000"/>
              </a:lnSpc>
              <a:spcBef>
                <a:spcPts val="0"/>
              </a:spcBef>
              <a:buSzPts val="2200"/>
              <a:buChar char="●"/>
            </a:pPr>
            <a:r>
              <a:rPr lang="en-US" sz="2200" dirty="0">
                <a:latin typeface="Playfair Display"/>
                <a:ea typeface="Playfair Display"/>
                <a:cs typeface="Playfair Display"/>
                <a:sym typeface="Playfair Display"/>
              </a:rPr>
              <a:t>Responds to a </a:t>
            </a:r>
            <a:r>
              <a:rPr lang="en-US" sz="2200" dirty="0" err="1">
                <a:latin typeface="Playfair Display"/>
                <a:ea typeface="Playfair Display"/>
                <a:cs typeface="Playfair Display"/>
                <a:sym typeface="Playfair Display"/>
              </a:rPr>
              <a:t>VUCA</a:t>
            </a:r>
            <a:r>
              <a:rPr lang="en-US" sz="2200" dirty="0">
                <a:latin typeface="Playfair Display"/>
                <a:ea typeface="Playfair Display"/>
                <a:cs typeface="Playfair Display"/>
                <a:sym typeface="Playfair Display"/>
              </a:rPr>
              <a:t> world (Volatile, Uncertain, Complex, Ambiguous)</a:t>
            </a:r>
          </a:p>
          <a:p>
            <a:pPr marL="457200" lvl="0" indent="-368300">
              <a:lnSpc>
                <a:spcPct val="164000"/>
              </a:lnSpc>
              <a:spcBef>
                <a:spcPts val="0"/>
              </a:spcBef>
              <a:buSzPts val="2200"/>
              <a:buChar char="●"/>
            </a:pPr>
            <a:r>
              <a:rPr lang="en-US" sz="2200" dirty="0">
                <a:latin typeface="Playfair Display"/>
                <a:ea typeface="Playfair Display"/>
                <a:cs typeface="Playfair Display"/>
                <a:sym typeface="Playfair Display"/>
              </a:rPr>
              <a:t>Emphasizes trend analysis and forward-looking planning</a:t>
            </a:r>
          </a:p>
        </p:txBody>
      </p:sp>
      <p:sp>
        <p:nvSpPr>
          <p:cNvPr id="6" name="Content Placeholder 5">
            <a:extLst>
              <a:ext uri="{FF2B5EF4-FFF2-40B4-BE49-F238E27FC236}">
                <a16:creationId xmlns:a16="http://schemas.microsoft.com/office/drawing/2014/main" id="{610EDF45-56F6-9CB6-754E-B72CCB436BF4}"/>
              </a:ext>
            </a:extLst>
          </p:cNvPr>
          <p:cNvSpPr>
            <a:spLocks noGrp="1"/>
          </p:cNvSpPr>
          <p:nvPr>
            <p:ph sz="quarter" idx="13"/>
          </p:nvPr>
        </p:nvSpPr>
        <p:spPr>
          <a:xfrm>
            <a:off x="8483498" y="5495925"/>
            <a:ext cx="7479599" cy="3395992"/>
          </a:xfrm>
          <a:noFill/>
          <a:ln>
            <a:noFill/>
          </a:ln>
        </p:spPr>
        <p:txBody>
          <a:bodyPr spcFirstLastPara="1" wrap="square" lIns="91425" tIns="91425" rIns="91425" bIns="91425" anchor="t" anchorCtr="0">
            <a:noAutofit/>
          </a:bodyPr>
          <a:lstStyle/>
          <a:p>
            <a:pPr marL="0" lvl="0">
              <a:lnSpc>
                <a:spcPct val="164000"/>
              </a:lnSpc>
              <a:spcBef>
                <a:spcPts val="0"/>
              </a:spcBef>
            </a:pPr>
            <a:r>
              <a:rPr lang="en-US" sz="2200" b="1" dirty="0">
                <a:latin typeface="Playfair Display"/>
                <a:ea typeface="Playfair Display"/>
                <a:cs typeface="Playfair Display"/>
                <a:sym typeface="Playfair Display"/>
              </a:rPr>
              <a:t>♻️ Strategic Response Examples</a:t>
            </a:r>
          </a:p>
          <a:p>
            <a:pPr marL="457200" lvl="0" indent="-368300">
              <a:lnSpc>
                <a:spcPct val="164000"/>
              </a:lnSpc>
              <a:spcBef>
                <a:spcPts val="0"/>
              </a:spcBef>
              <a:buSzPts val="2200"/>
              <a:buFont typeface="Playfair Display"/>
              <a:buChar char="●"/>
            </a:pPr>
            <a:r>
              <a:rPr lang="en-US" sz="2200" dirty="0">
                <a:latin typeface="Playfair Display"/>
                <a:ea typeface="Playfair Display"/>
                <a:cs typeface="Playfair Display"/>
                <a:sym typeface="Playfair Display"/>
              </a:rPr>
              <a:t>Corporate Social Responsibility (CSR)</a:t>
            </a:r>
          </a:p>
          <a:p>
            <a:pPr marL="457200" lvl="0" indent="-368300">
              <a:lnSpc>
                <a:spcPct val="164000"/>
              </a:lnSpc>
              <a:spcBef>
                <a:spcPts val="0"/>
              </a:spcBef>
              <a:buSzPts val="2200"/>
              <a:buFont typeface="Playfair Display"/>
              <a:buChar char="●"/>
            </a:pPr>
            <a:r>
              <a:rPr lang="en-US" sz="2200" dirty="0">
                <a:latin typeface="Playfair Display"/>
                <a:ea typeface="Playfair Display"/>
                <a:cs typeface="Playfair Display"/>
                <a:sym typeface="Playfair Display"/>
              </a:rPr>
              <a:t>Environmental, Social, and Governance (</a:t>
            </a:r>
            <a:r>
              <a:rPr lang="en-US" sz="2200" dirty="0" err="1">
                <a:latin typeface="Playfair Display"/>
                <a:ea typeface="Playfair Display"/>
                <a:cs typeface="Playfair Display"/>
                <a:sym typeface="Playfair Display"/>
              </a:rPr>
              <a:t>ESG</a:t>
            </a:r>
            <a:r>
              <a:rPr lang="en-US" sz="2200" dirty="0">
                <a:latin typeface="Playfair Display"/>
                <a:ea typeface="Playfair Display"/>
                <a:cs typeface="Playfair Display"/>
                <a:sym typeface="Playfair Display"/>
              </a:rPr>
              <a:t>) strategies</a:t>
            </a:r>
          </a:p>
          <a:p>
            <a:pPr marL="457200" lvl="0" indent="-368300">
              <a:lnSpc>
                <a:spcPct val="164000"/>
              </a:lnSpc>
              <a:spcBef>
                <a:spcPts val="0"/>
              </a:spcBef>
              <a:buSzPts val="2200"/>
              <a:buFont typeface="Playfair Display"/>
              <a:buChar char="●"/>
            </a:pPr>
            <a:r>
              <a:rPr lang="en-US" sz="2200" dirty="0">
                <a:latin typeface="Playfair Display"/>
                <a:ea typeface="Playfair Display"/>
                <a:cs typeface="Playfair Display"/>
                <a:sym typeface="Playfair Display"/>
              </a:rPr>
              <a:t>Treats ethics as a business asset, not just compliance</a:t>
            </a:r>
          </a:p>
        </p:txBody>
      </p:sp>
      <p:sp>
        <p:nvSpPr>
          <p:cNvPr id="7" name="Content Placeholder 6">
            <a:extLst>
              <a:ext uri="{FF2B5EF4-FFF2-40B4-BE49-F238E27FC236}">
                <a16:creationId xmlns:a16="http://schemas.microsoft.com/office/drawing/2014/main" id="{288285B9-DC33-7B1E-55C9-0E0FF24A8BCD}"/>
              </a:ext>
            </a:extLst>
          </p:cNvPr>
          <p:cNvSpPr>
            <a:spLocks noGrp="1"/>
          </p:cNvSpPr>
          <p:nvPr>
            <p:ph sz="quarter" idx="14"/>
          </p:nvPr>
        </p:nvSpPr>
        <p:spPr>
          <a:xfrm>
            <a:off x="1041697" y="8474254"/>
            <a:ext cx="12471103" cy="1774686"/>
          </a:xfrm>
          <a:noFill/>
          <a:ln>
            <a:noFill/>
          </a:ln>
        </p:spPr>
        <p:txBody>
          <a:bodyPr spcFirstLastPara="1" wrap="square" lIns="91425" tIns="91425" rIns="91425" bIns="91425" anchor="t" anchorCtr="0">
            <a:spAutoFit/>
          </a:bodyPr>
          <a:lstStyle/>
          <a:p>
            <a:pPr marL="0" lvl="0">
              <a:lnSpc>
                <a:spcPct val="164000"/>
              </a:lnSpc>
              <a:spcBef>
                <a:spcPts val="0"/>
              </a:spcBef>
            </a:pPr>
            <a:r>
              <a:rPr lang="en-US" sz="2100" b="1" dirty="0">
                <a:latin typeface="Playfair Display"/>
                <a:ea typeface="Playfair Display"/>
                <a:cs typeface="Playfair Display"/>
                <a:sym typeface="Playfair Display"/>
              </a:rPr>
              <a:t>🔑 Key Takeaway:</a:t>
            </a:r>
          </a:p>
          <a:p>
            <a:pPr marL="0" lvl="0">
              <a:lnSpc>
                <a:spcPct val="164000"/>
              </a:lnSpc>
              <a:spcBef>
                <a:spcPts val="0"/>
              </a:spcBef>
            </a:pPr>
            <a:r>
              <a:rPr lang="en-US" sz="2100" dirty="0">
                <a:latin typeface="Playfair Display"/>
                <a:ea typeface="Playfair Display"/>
                <a:cs typeface="Playfair Display"/>
                <a:sym typeface="Playfair Display"/>
              </a:rPr>
              <a:t>Sustainability and ethics are not optional — they’re integral to how firms win in a modern, disrupted, and value-driven market.</a:t>
            </a:r>
          </a:p>
        </p:txBody>
      </p:sp>
      <p:sp>
        <p:nvSpPr>
          <p:cNvPr id="141" name="Google Shape;141;g35e98bc8440_0_1">
            <a:extLst>
              <a:ext uri="{FF2B5EF4-FFF2-40B4-BE49-F238E27FC236}">
                <a16:creationId xmlns:a16="http://schemas.microsoft.com/office/drawing/2014/main" id="{7864A6B1-B2FC-CA6C-A7F2-79E9EEF74A5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027739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24">
          <a:extLst>
            <a:ext uri="{FF2B5EF4-FFF2-40B4-BE49-F238E27FC236}">
              <a16:creationId xmlns:a16="http://schemas.microsoft.com/office/drawing/2014/main" id="{38BEDF3B-A93B-9306-3A98-FA415D3DE99D}"/>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D1CADE2-F146-5F18-0E60-1F70657BA566}"/>
              </a:ext>
            </a:extLst>
          </p:cNvPr>
          <p:cNvSpPr>
            <a:spLocks noGrp="1"/>
          </p:cNvSpPr>
          <p:nvPr>
            <p:ph type="title"/>
          </p:nvPr>
        </p:nvSpPr>
        <p:spPr>
          <a:xfrm>
            <a:off x="1026895" y="667969"/>
            <a:ext cx="16232400" cy="103412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Analyze Sustainability &amp; Ethics Strategy, 1 of 2</a:t>
            </a:r>
            <a:endParaRPr lang="en-IN" sz="4800" b="1" dirty="0">
              <a:solidFill>
                <a:srgbClr val="54152A"/>
              </a:solidFill>
              <a:latin typeface="Public Sans"/>
              <a:sym typeface="Arial"/>
            </a:endParaRPr>
          </a:p>
        </p:txBody>
      </p:sp>
      <p:cxnSp>
        <p:nvCxnSpPr>
          <p:cNvPr id="326" name="Google Shape;326;g35f31f20e7b_0_69">
            <a:extLst>
              <a:ext uri="{FF2B5EF4-FFF2-40B4-BE49-F238E27FC236}">
                <a16:creationId xmlns:a16="http://schemas.microsoft.com/office/drawing/2014/main" id="{641314ED-79FE-8847-CD0C-733336260978}"/>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8" name="Content Placeholder 7">
            <a:extLst>
              <a:ext uri="{FF2B5EF4-FFF2-40B4-BE49-F238E27FC236}">
                <a16:creationId xmlns:a16="http://schemas.microsoft.com/office/drawing/2014/main" id="{C5A3D561-0626-CA5B-1A61-AA82A846E942}"/>
              </a:ext>
            </a:extLst>
          </p:cNvPr>
          <p:cNvSpPr>
            <a:spLocks noGrp="1"/>
          </p:cNvSpPr>
          <p:nvPr>
            <p:ph sz="quarter" idx="10"/>
          </p:nvPr>
        </p:nvSpPr>
        <p:spPr>
          <a:xfrm>
            <a:off x="1026894" y="1979325"/>
            <a:ext cx="14213105" cy="1389581"/>
          </a:xfrm>
          <a:noFill/>
          <a:ln>
            <a:noFill/>
          </a:ln>
        </p:spPr>
        <p:txBody>
          <a:bodyPr spcFirstLastPara="1" wrap="square" lIns="91425" tIns="91425" rIns="91425" bIns="91425" anchor="t" anchorCtr="0">
            <a:spAutoFit/>
          </a:bodyPr>
          <a:lstStyle/>
          <a:p>
            <a:pPr marL="0" lvl="0">
              <a:lnSpc>
                <a:spcPct val="115000"/>
              </a:lnSpc>
              <a:spcBef>
                <a:spcPts val="1200"/>
              </a:spcBef>
            </a:pPr>
            <a:r>
              <a:rPr lang="en-US" sz="2100" b="1" dirty="0">
                <a:latin typeface="Playfair Display"/>
                <a:ea typeface="Playfair Display"/>
                <a:cs typeface="Playfair Display"/>
                <a:sym typeface="Playfair Display"/>
              </a:rPr>
              <a:t>📘 Step 6 in Case Analysis Process</a:t>
            </a:r>
          </a:p>
          <a:p>
            <a:pPr marL="381000" marR="381000" lvl="0">
              <a:lnSpc>
                <a:spcPct val="115000"/>
              </a:lnSpc>
              <a:spcBef>
                <a:spcPts val="1200"/>
              </a:spcBef>
              <a:spcAft>
                <a:spcPts val="1200"/>
              </a:spcAft>
            </a:pPr>
            <a:r>
              <a:rPr lang="en-US" sz="2100" i="1" dirty="0">
                <a:latin typeface="Playfair Display"/>
                <a:ea typeface="Playfair Display"/>
                <a:cs typeface="Playfair Display"/>
                <a:sym typeface="Playfair Display"/>
              </a:rPr>
              <a:t>Analyze: Corporate, Business, Innovation, Sustainability &amp; Ethics, Technology, and Multinational Strategies</a:t>
            </a:r>
          </a:p>
        </p:txBody>
      </p:sp>
      <p:sp>
        <p:nvSpPr>
          <p:cNvPr id="9" name="Content Placeholder 8">
            <a:extLst>
              <a:ext uri="{FF2B5EF4-FFF2-40B4-BE49-F238E27FC236}">
                <a16:creationId xmlns:a16="http://schemas.microsoft.com/office/drawing/2014/main" id="{6A968E4F-0C45-01AA-B59C-A8C8EE09674D}"/>
              </a:ext>
            </a:extLst>
          </p:cNvPr>
          <p:cNvSpPr>
            <a:spLocks noGrp="1"/>
          </p:cNvSpPr>
          <p:nvPr>
            <p:ph sz="quarter" idx="11"/>
          </p:nvPr>
        </p:nvSpPr>
        <p:spPr>
          <a:xfrm>
            <a:off x="677850" y="3321891"/>
            <a:ext cx="8123250" cy="3142497"/>
          </a:xfrm>
          <a:noFill/>
          <a:ln>
            <a:noFill/>
          </a:ln>
        </p:spPr>
        <p:txBody>
          <a:bodyPr spcFirstLastPara="1" wrap="square" lIns="91425" tIns="91425" rIns="91425" bIns="91425" anchor="t" anchorCtr="0">
            <a:spAutoFit/>
          </a:bodyPr>
          <a:lstStyle/>
          <a:p>
            <a:pPr marL="0" lvl="0">
              <a:lnSpc>
                <a:spcPct val="164000"/>
              </a:lnSpc>
              <a:spcBef>
                <a:spcPts val="1200"/>
              </a:spcBef>
            </a:pPr>
            <a:r>
              <a:rPr lang="en-US" sz="2100" b="1" dirty="0">
                <a:latin typeface="Playfair Display"/>
                <a:ea typeface="Playfair Display"/>
                <a:cs typeface="Playfair Display"/>
                <a:sym typeface="Playfair Display"/>
              </a:rPr>
              <a:t>🔍 What to Evaluate:</a:t>
            </a:r>
          </a:p>
          <a:p>
            <a:pPr marL="457200" lvl="0" indent="-361950">
              <a:lnSpc>
                <a:spcPct val="164000"/>
              </a:lnSpc>
              <a:spcBef>
                <a:spcPts val="1200"/>
              </a:spcBef>
              <a:buSzPts val="2100"/>
              <a:buChar char="●"/>
            </a:pPr>
            <a:r>
              <a:rPr lang="en-US" sz="2100" dirty="0">
                <a:latin typeface="Playfair Display"/>
                <a:ea typeface="Playfair Display"/>
                <a:cs typeface="Playfair Display"/>
                <a:sym typeface="Playfair Display"/>
              </a:rPr>
              <a:t>Is the company pursuing a clear sustainability or ethics strategy?</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Are CSR or </a:t>
            </a:r>
            <a:r>
              <a:rPr lang="en-US" sz="2100" dirty="0" err="1">
                <a:latin typeface="Playfair Display"/>
                <a:ea typeface="Playfair Display"/>
                <a:cs typeface="Playfair Display"/>
                <a:sym typeface="Playfair Display"/>
              </a:rPr>
              <a:t>ESG</a:t>
            </a:r>
            <a:r>
              <a:rPr lang="en-US" sz="2100" dirty="0">
                <a:latin typeface="Playfair Display"/>
                <a:ea typeface="Playfair Display"/>
                <a:cs typeface="Playfair Display"/>
                <a:sym typeface="Playfair Display"/>
              </a:rPr>
              <a:t> initiatives aligned with business goals?</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Is there a line of sight from mission → strategy → action?</a:t>
            </a:r>
          </a:p>
        </p:txBody>
      </p:sp>
      <p:sp>
        <p:nvSpPr>
          <p:cNvPr id="10" name="Content Placeholder 9">
            <a:extLst>
              <a:ext uri="{FF2B5EF4-FFF2-40B4-BE49-F238E27FC236}">
                <a16:creationId xmlns:a16="http://schemas.microsoft.com/office/drawing/2014/main" id="{CCF46FDF-871E-EE5F-81DF-801250DC96F1}"/>
              </a:ext>
            </a:extLst>
          </p:cNvPr>
          <p:cNvSpPr>
            <a:spLocks noGrp="1"/>
          </p:cNvSpPr>
          <p:nvPr>
            <p:ph sz="quarter" idx="12"/>
          </p:nvPr>
        </p:nvSpPr>
        <p:spPr>
          <a:xfrm>
            <a:off x="9076750" y="3318875"/>
            <a:ext cx="8533400" cy="3142497"/>
          </a:xfrm>
          <a:noFill/>
          <a:ln>
            <a:noFill/>
          </a:ln>
        </p:spPr>
        <p:txBody>
          <a:bodyPr spcFirstLastPara="1" wrap="square" lIns="91425" tIns="91425" rIns="91425" bIns="91425" anchor="t" anchorCtr="0">
            <a:spAutoFit/>
          </a:bodyPr>
          <a:lstStyle/>
          <a:p>
            <a:pPr marL="0" lvl="0">
              <a:lnSpc>
                <a:spcPct val="164000"/>
              </a:lnSpc>
              <a:spcBef>
                <a:spcPts val="1200"/>
              </a:spcBef>
            </a:pPr>
            <a:r>
              <a:rPr lang="en-US" sz="2100" b="1" dirty="0">
                <a:latin typeface="Playfair Display"/>
                <a:ea typeface="Playfair Display"/>
                <a:cs typeface="Playfair Display"/>
                <a:sym typeface="Playfair Display"/>
              </a:rPr>
              <a:t>🧠 Use Strategic Frameworks:</a:t>
            </a:r>
          </a:p>
          <a:p>
            <a:pPr marL="457200" lvl="0" indent="-361950">
              <a:lnSpc>
                <a:spcPct val="164000"/>
              </a:lnSpc>
              <a:spcBef>
                <a:spcPts val="1200"/>
              </a:spcBef>
              <a:buSzPts val="2100"/>
              <a:buChar char="●"/>
            </a:pPr>
            <a:r>
              <a:rPr lang="en-US" sz="2100" dirty="0">
                <a:latin typeface="Playfair Display"/>
                <a:ea typeface="Playfair Display"/>
                <a:cs typeface="Playfair Display"/>
                <a:sym typeface="Playfair Display"/>
              </a:rPr>
              <a:t>SWOT Analysis (Strengths/Weaknesses in ethics/sustainability)</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Triple Bottom Line (TBL) – People, Planet, Profit</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Stakeholder Analysis – Who’s affected and how?</a:t>
            </a:r>
          </a:p>
          <a:p>
            <a:pPr marL="457200" lvl="0" indent="-361950">
              <a:lnSpc>
                <a:spcPct val="164000"/>
              </a:lnSpc>
              <a:spcBef>
                <a:spcPts val="0"/>
              </a:spcBef>
              <a:buSzPts val="2100"/>
              <a:buChar char="●"/>
            </a:pPr>
            <a:r>
              <a:rPr lang="en-US" sz="2100" dirty="0" err="1">
                <a:latin typeface="Playfair Display"/>
                <a:ea typeface="Playfair Display"/>
                <a:cs typeface="Playfair Display"/>
                <a:sym typeface="Playfair Display"/>
              </a:rPr>
              <a:t>ESG</a:t>
            </a:r>
            <a:r>
              <a:rPr lang="en-US" sz="2100" dirty="0">
                <a:latin typeface="Playfair Display"/>
                <a:ea typeface="Playfair Display"/>
                <a:cs typeface="Playfair Display"/>
                <a:sym typeface="Playfair Display"/>
              </a:rPr>
              <a:t> Pillars – Environmental, Social, Governance</a:t>
            </a:r>
          </a:p>
        </p:txBody>
      </p:sp>
      <p:sp>
        <p:nvSpPr>
          <p:cNvPr id="11" name="Content Placeholder 10">
            <a:extLst>
              <a:ext uri="{FF2B5EF4-FFF2-40B4-BE49-F238E27FC236}">
                <a16:creationId xmlns:a16="http://schemas.microsoft.com/office/drawing/2014/main" id="{BBCF5F56-F4BC-191A-CB95-5C4C6528CEAE}"/>
              </a:ext>
            </a:extLst>
          </p:cNvPr>
          <p:cNvSpPr>
            <a:spLocks noGrp="1"/>
          </p:cNvSpPr>
          <p:nvPr>
            <p:ph sz="quarter" idx="13"/>
          </p:nvPr>
        </p:nvSpPr>
        <p:spPr>
          <a:xfrm>
            <a:off x="677850" y="6218063"/>
            <a:ext cx="8008950" cy="3672514"/>
          </a:xfrm>
          <a:noFill/>
          <a:ln>
            <a:noFill/>
          </a:ln>
        </p:spPr>
        <p:txBody>
          <a:bodyPr spcFirstLastPara="1" wrap="square" lIns="91425" tIns="91425" rIns="91425" bIns="91425" anchor="t" anchorCtr="0">
            <a:spAutoFit/>
          </a:bodyPr>
          <a:lstStyle/>
          <a:p>
            <a:pPr marL="0" lvl="0">
              <a:lnSpc>
                <a:spcPct val="164000"/>
              </a:lnSpc>
              <a:spcBef>
                <a:spcPts val="1200"/>
              </a:spcBef>
            </a:pPr>
            <a:r>
              <a:rPr lang="en-US" sz="2100" b="1" dirty="0">
                <a:latin typeface="Playfair Display"/>
                <a:ea typeface="Playfair Display"/>
                <a:cs typeface="Playfair Display"/>
                <a:sym typeface="Playfair Display"/>
              </a:rPr>
              <a:t>🎯 Tips for Strong Analysis:</a:t>
            </a:r>
          </a:p>
          <a:p>
            <a:pPr marL="457200" lvl="0" indent="-361950">
              <a:lnSpc>
                <a:spcPct val="164000"/>
              </a:lnSpc>
              <a:spcBef>
                <a:spcPts val="1200"/>
              </a:spcBef>
              <a:buSzPts val="2100"/>
              <a:buChar char="●"/>
            </a:pPr>
            <a:r>
              <a:rPr lang="en-US" sz="2100" dirty="0">
                <a:latin typeface="Playfair Display"/>
                <a:ea typeface="Playfair Display"/>
                <a:cs typeface="Playfair Display"/>
                <a:sym typeface="Playfair Display"/>
              </a:rPr>
              <a:t>Look for congruence between the firm's values, strategy, and actions</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Identify gaps or misalignments (ex: greenwashing, &amp; ethics violations)</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Use real data, not just mission statements or claims</a:t>
            </a:r>
          </a:p>
        </p:txBody>
      </p:sp>
      <p:sp>
        <p:nvSpPr>
          <p:cNvPr id="12" name="Content Placeholder 11">
            <a:extLst>
              <a:ext uri="{FF2B5EF4-FFF2-40B4-BE49-F238E27FC236}">
                <a16:creationId xmlns:a16="http://schemas.microsoft.com/office/drawing/2014/main" id="{8DB2F563-537C-6D87-1D4B-82A6B56CC55B}"/>
              </a:ext>
            </a:extLst>
          </p:cNvPr>
          <p:cNvSpPr>
            <a:spLocks noGrp="1"/>
          </p:cNvSpPr>
          <p:nvPr>
            <p:ph sz="quarter" idx="14"/>
          </p:nvPr>
        </p:nvSpPr>
        <p:spPr>
          <a:xfrm>
            <a:off x="9076750" y="6218063"/>
            <a:ext cx="6569650" cy="2612480"/>
          </a:xfrm>
          <a:noFill/>
          <a:ln>
            <a:noFill/>
          </a:ln>
        </p:spPr>
        <p:txBody>
          <a:bodyPr spcFirstLastPara="1" wrap="square" lIns="91425" tIns="91425" rIns="91425" bIns="91425" anchor="t" anchorCtr="0">
            <a:spAutoFit/>
          </a:bodyPr>
          <a:lstStyle/>
          <a:p>
            <a:pPr marL="0" lvl="0">
              <a:lnSpc>
                <a:spcPct val="164000"/>
              </a:lnSpc>
              <a:spcBef>
                <a:spcPts val="1200"/>
              </a:spcBef>
              <a:spcAft>
                <a:spcPts val="1200"/>
              </a:spcAft>
            </a:pPr>
            <a:r>
              <a:rPr lang="en-US" sz="2100" b="1" dirty="0">
                <a:latin typeface="Playfair Display"/>
                <a:ea typeface="Playfair Display"/>
                <a:cs typeface="Playfair Display"/>
                <a:sym typeface="Playfair Display"/>
              </a:rPr>
              <a:t>🔑 Key Takeaway:</a:t>
            </a:r>
            <a:br>
              <a:rPr lang="en-US" sz="2100" dirty="0">
                <a:latin typeface="Playfair Display"/>
                <a:ea typeface="Playfair Display"/>
                <a:cs typeface="Playfair Display"/>
                <a:sym typeface="Playfair Display"/>
              </a:rPr>
            </a:br>
            <a:r>
              <a:rPr lang="en-US" sz="2100" dirty="0">
                <a:latin typeface="Playfair Display"/>
                <a:ea typeface="Playfair Display"/>
                <a:cs typeface="Playfair Display"/>
                <a:sym typeface="Playfair Display"/>
              </a:rPr>
              <a:t> Strong strategy analysis connects a firm's ethical and sustainability efforts to its broader competitive goals with clear alignment and accountability.</a:t>
            </a:r>
          </a:p>
        </p:txBody>
      </p:sp>
      <p:sp>
        <p:nvSpPr>
          <p:cNvPr id="327" name="Google Shape;327;g35f31f20e7b_0_69">
            <a:extLst>
              <a:ext uri="{FF2B5EF4-FFF2-40B4-BE49-F238E27FC236}">
                <a16:creationId xmlns:a16="http://schemas.microsoft.com/office/drawing/2014/main" id="{0C5A4442-0D39-8EB2-E6FF-C43DE717C7F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236967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24">
          <a:extLst>
            <a:ext uri="{FF2B5EF4-FFF2-40B4-BE49-F238E27FC236}">
              <a16:creationId xmlns:a16="http://schemas.microsoft.com/office/drawing/2014/main" id="{87FAEB5B-8E6B-AA06-3BAF-56D95F51B8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B29AB6-D9CE-C1E6-5D3C-067C39919EF7}"/>
              </a:ext>
            </a:extLst>
          </p:cNvPr>
          <p:cNvSpPr>
            <a:spLocks noGrp="1"/>
          </p:cNvSpPr>
          <p:nvPr>
            <p:ph type="title"/>
          </p:nvPr>
        </p:nvSpPr>
        <p:spPr>
          <a:xfrm>
            <a:off x="1021657" y="666857"/>
            <a:ext cx="16230600" cy="677108"/>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Analyze Sustainability &amp; Ethics Strategy, 2 of 2</a:t>
            </a:r>
            <a:endParaRPr lang="en-IN" sz="4800" b="1" dirty="0">
              <a:solidFill>
                <a:srgbClr val="54152A"/>
              </a:solidFill>
              <a:latin typeface="Public Sans"/>
              <a:sym typeface="Arial"/>
            </a:endParaRPr>
          </a:p>
        </p:txBody>
      </p:sp>
      <p:cxnSp>
        <p:nvCxnSpPr>
          <p:cNvPr id="326" name="Google Shape;326;g35f31f20e7b_0_69">
            <a:extLst>
              <a:ext uri="{FF2B5EF4-FFF2-40B4-BE49-F238E27FC236}">
                <a16:creationId xmlns:a16="http://schemas.microsoft.com/office/drawing/2014/main" id="{51441EAD-9A99-AC19-6B70-AAF33E5A557A}"/>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813BA64-C78B-6D91-F3DA-4DB2DBD53FF6}"/>
              </a:ext>
            </a:extLst>
          </p:cNvPr>
          <p:cNvSpPr>
            <a:spLocks noGrp="1"/>
          </p:cNvSpPr>
          <p:nvPr>
            <p:ph sz="quarter" idx="10"/>
          </p:nvPr>
        </p:nvSpPr>
        <p:spPr>
          <a:xfrm>
            <a:off x="1028695" y="1956919"/>
            <a:ext cx="13843005" cy="7571273"/>
          </a:xfrm>
          <a:noFill/>
          <a:ln>
            <a:noFill/>
          </a:ln>
        </p:spPr>
        <p:txBody>
          <a:bodyPr spcFirstLastPara="1" wrap="square" lIns="91425" tIns="91425" rIns="91425" bIns="91425" anchor="t" anchorCtr="0">
            <a:spAutoFit/>
          </a:bodyPr>
          <a:lstStyle/>
          <a:p>
            <a:pPr>
              <a:spcBef>
                <a:spcPts val="0"/>
              </a:spcBef>
              <a:buClr>
                <a:srgbClr val="000000"/>
              </a:buClr>
            </a:pPr>
            <a:r>
              <a:rPr lang="en-US" sz="4800" dirty="0">
                <a:solidFill>
                  <a:schemeClr val="tx1"/>
                </a:solidFill>
                <a:latin typeface="Playfair Display"/>
                <a:sym typeface="Playfair Display"/>
              </a:rPr>
              <a:t>6. As appropriate to the case, analyze strategies: Corporate-level, business-level, innovation, sustainability and ethics, technology, and multinational strategies.</a:t>
            </a:r>
            <a:endParaRPr lang="en-US" sz="4800" dirty="0">
              <a:solidFill>
                <a:schemeClr val="tx1"/>
              </a:solidFill>
              <a:latin typeface="Playfair Display"/>
              <a:sym typeface="Arial"/>
            </a:endParaRPr>
          </a:p>
          <a:p>
            <a:pPr>
              <a:spcBef>
                <a:spcPts val="0"/>
              </a:spcBef>
              <a:buClr>
                <a:srgbClr val="000000"/>
              </a:buClr>
            </a:pPr>
            <a:endParaRPr lang="en-US" sz="4800" dirty="0">
              <a:solidFill>
                <a:schemeClr val="tx1"/>
              </a:solidFill>
              <a:latin typeface="Playfair Display"/>
              <a:sym typeface="Arial"/>
            </a:endParaRPr>
          </a:p>
          <a:p>
            <a:pPr marL="742950" indent="-742950">
              <a:spcBef>
                <a:spcPts val="0"/>
              </a:spcBef>
              <a:buClr>
                <a:srgbClr val="000000"/>
              </a:buClr>
              <a:buSzPct val="100000"/>
              <a:buFont typeface="+mj-lt"/>
              <a:buAutoNum type="alphaLcPeriod"/>
            </a:pPr>
            <a:r>
              <a:rPr lang="en-US" sz="4800" dirty="0">
                <a:solidFill>
                  <a:schemeClr val="tx1"/>
                </a:solidFill>
                <a:latin typeface="Playfair Display"/>
                <a:sym typeface="Playfair Display"/>
              </a:rPr>
              <a:t>Use strategic management analytical frameworks to analyze, interpret, and evaluate strategies.</a:t>
            </a:r>
            <a:endParaRPr lang="en-US" sz="4800" dirty="0">
              <a:solidFill>
                <a:schemeClr val="tx1"/>
              </a:solidFill>
              <a:latin typeface="Playfair Display"/>
              <a:sym typeface="Arial"/>
            </a:endParaRPr>
          </a:p>
          <a:p>
            <a:pPr marL="742950" indent="-742950">
              <a:spcBef>
                <a:spcPts val="0"/>
              </a:spcBef>
              <a:buClr>
                <a:srgbClr val="000000"/>
              </a:buClr>
              <a:buSzPct val="100000"/>
              <a:buFont typeface="+mj-lt"/>
              <a:buAutoNum type="alphaLcPeriod"/>
            </a:pPr>
            <a:r>
              <a:rPr lang="en-US" sz="4800" dirty="0">
                <a:solidFill>
                  <a:schemeClr val="tx1"/>
                </a:solidFill>
                <a:latin typeface="Playfair Display"/>
                <a:sym typeface="Playfair Display"/>
              </a:rPr>
              <a:t>Ensure line of sight and congruence within analysis of each strategy.</a:t>
            </a:r>
          </a:p>
        </p:txBody>
      </p:sp>
      <p:sp>
        <p:nvSpPr>
          <p:cNvPr id="327" name="Google Shape;327;g35f31f20e7b_0_69">
            <a:extLst>
              <a:ext uri="{FF2B5EF4-FFF2-40B4-BE49-F238E27FC236}">
                <a16:creationId xmlns:a16="http://schemas.microsoft.com/office/drawing/2014/main" id="{1D471AA2-EC73-03A0-AE73-649D4372304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589587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36">
          <a:extLst>
            <a:ext uri="{FF2B5EF4-FFF2-40B4-BE49-F238E27FC236}">
              <a16:creationId xmlns:a16="http://schemas.microsoft.com/office/drawing/2014/main" id="{DE918362-6510-4CA8-772D-F46CFB3943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E8A826-DD81-42BA-CA6F-197E879C824D}"/>
              </a:ext>
            </a:extLst>
          </p:cNvPr>
          <p:cNvSpPr>
            <a:spLocks noGrp="1"/>
          </p:cNvSpPr>
          <p:nvPr>
            <p:ph type="title"/>
          </p:nvPr>
        </p:nvSpPr>
        <p:spPr>
          <a:xfrm>
            <a:off x="1026895" y="670883"/>
            <a:ext cx="16232400" cy="103412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Why It Matters to Business Graduates</a:t>
            </a:r>
            <a:endParaRPr lang="en-IN" sz="4800" b="1" dirty="0">
              <a:solidFill>
                <a:srgbClr val="54152A"/>
              </a:solidFill>
              <a:latin typeface="Public Sans"/>
              <a:sym typeface="Arial"/>
            </a:endParaRPr>
          </a:p>
        </p:txBody>
      </p:sp>
      <p:cxnSp>
        <p:nvCxnSpPr>
          <p:cNvPr id="338" name="Google Shape;338;g336831d31a6_0_3">
            <a:extLst>
              <a:ext uri="{FF2B5EF4-FFF2-40B4-BE49-F238E27FC236}">
                <a16:creationId xmlns:a16="http://schemas.microsoft.com/office/drawing/2014/main" id="{9974794E-F3C3-23DF-9A12-C21D52851821}"/>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2BBDFDA-A6DC-38DF-822E-43418DDB5589}"/>
              </a:ext>
            </a:extLst>
          </p:cNvPr>
          <p:cNvSpPr>
            <a:spLocks noGrp="1"/>
          </p:cNvSpPr>
          <p:nvPr>
            <p:ph sz="quarter" idx="10"/>
          </p:nvPr>
        </p:nvSpPr>
        <p:spPr>
          <a:xfrm>
            <a:off x="1030936" y="2203899"/>
            <a:ext cx="6774364" cy="3842401"/>
          </a:xfrm>
          <a:noFill/>
          <a:ln>
            <a:noFill/>
          </a:ln>
        </p:spPr>
        <p:txBody>
          <a:bodyPr spcFirstLastPara="1" wrap="square" lIns="91425" tIns="45700" rIns="91425" bIns="45700" anchor="t" anchorCtr="0">
            <a:noAutofit/>
          </a:bodyPr>
          <a:lstStyle/>
          <a:p>
            <a:pPr lvl="0">
              <a:lnSpc>
                <a:spcPct val="164000"/>
              </a:lnSpc>
              <a:spcBef>
                <a:spcPts val="1200"/>
              </a:spcBef>
            </a:pPr>
            <a:r>
              <a:rPr lang="en-US" sz="2100" b="1" dirty="0">
                <a:latin typeface="Playfair Display"/>
                <a:ea typeface="Playfair Display"/>
                <a:cs typeface="Playfair Display"/>
                <a:sym typeface="Playfair Display"/>
              </a:rPr>
              <a:t>🌱 Sustainability is a Must-Have Skill</a:t>
            </a:r>
          </a:p>
          <a:p>
            <a:pPr marL="457200" lvl="0" indent="-361950">
              <a:lnSpc>
                <a:spcPct val="164000"/>
              </a:lnSpc>
              <a:spcBef>
                <a:spcPts val="1200"/>
              </a:spcBef>
              <a:buSzPts val="2100"/>
              <a:buChar char="●"/>
            </a:pPr>
            <a:r>
              <a:rPr lang="en-US" sz="2100" dirty="0">
                <a:latin typeface="Playfair Display"/>
                <a:ea typeface="Playfair Display"/>
                <a:cs typeface="Playfair Display"/>
                <a:sym typeface="Playfair Display"/>
              </a:rPr>
              <a:t>66% of CEOs plan to upskill/reskill their workforce in sustainability</a:t>
            </a:r>
            <a:br>
              <a:rPr lang="en-US" sz="2100" dirty="0">
                <a:latin typeface="Playfair Display"/>
                <a:ea typeface="Playfair Display"/>
                <a:cs typeface="Playfair Display"/>
                <a:sym typeface="Playfair Display"/>
              </a:rPr>
            </a:br>
            <a:r>
              <a:rPr lang="en-US" sz="2100" i="1" dirty="0">
                <a:latin typeface="Playfair Display"/>
                <a:ea typeface="Playfair Display"/>
                <a:cs typeface="Playfair Display"/>
                <a:sym typeface="Playfair Display"/>
              </a:rPr>
              <a:t> (PwC Global CEO Survey, 2023)</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71% of leaders plan to make sustainability experience a hiring criterion</a:t>
            </a:r>
            <a:br>
              <a:rPr lang="en-US" sz="2100" dirty="0">
                <a:latin typeface="Playfair Display"/>
                <a:ea typeface="Playfair Display"/>
                <a:cs typeface="Playfair Display"/>
                <a:sym typeface="Playfair Display"/>
              </a:rPr>
            </a:br>
            <a:r>
              <a:rPr lang="en-US" sz="2100" i="1" dirty="0">
                <a:latin typeface="Playfair Display"/>
                <a:ea typeface="Playfair Display"/>
                <a:cs typeface="Playfair Display"/>
                <a:sym typeface="Playfair Display"/>
              </a:rPr>
              <a:t> (IBM Business Leader Survey, 2023)</a:t>
            </a:r>
          </a:p>
        </p:txBody>
      </p:sp>
      <p:sp>
        <p:nvSpPr>
          <p:cNvPr id="4" name="Content Placeholder 3">
            <a:extLst>
              <a:ext uri="{FF2B5EF4-FFF2-40B4-BE49-F238E27FC236}">
                <a16:creationId xmlns:a16="http://schemas.microsoft.com/office/drawing/2014/main" id="{B6646C25-39BC-9576-C1BC-05F57CA14114}"/>
              </a:ext>
            </a:extLst>
          </p:cNvPr>
          <p:cNvSpPr>
            <a:spLocks noGrp="1"/>
          </p:cNvSpPr>
          <p:nvPr>
            <p:ph sz="quarter" idx="11"/>
          </p:nvPr>
        </p:nvSpPr>
        <p:spPr>
          <a:xfrm>
            <a:off x="7818000" y="2157960"/>
            <a:ext cx="6319380" cy="4202530"/>
          </a:xfrm>
          <a:noFill/>
          <a:ln>
            <a:noFill/>
          </a:ln>
        </p:spPr>
        <p:txBody>
          <a:bodyPr spcFirstLastPara="1" wrap="square" lIns="91425" tIns="91425" rIns="91425" bIns="91425" anchor="t" anchorCtr="0">
            <a:spAutoFit/>
          </a:bodyPr>
          <a:lstStyle/>
          <a:p>
            <a:pPr marL="0" lvl="0">
              <a:lnSpc>
                <a:spcPct val="164000"/>
              </a:lnSpc>
              <a:spcBef>
                <a:spcPts val="1200"/>
              </a:spcBef>
            </a:pPr>
            <a:r>
              <a:rPr lang="en-US" sz="2100" b="1" dirty="0">
                <a:latin typeface="Playfair Display"/>
                <a:ea typeface="Playfair Display"/>
                <a:cs typeface="Playfair Display"/>
                <a:sym typeface="Playfair Display"/>
              </a:rPr>
              <a:t>💼 What This Means for You</a:t>
            </a:r>
          </a:p>
          <a:p>
            <a:pPr marL="457200" lvl="0" indent="-361950">
              <a:lnSpc>
                <a:spcPct val="164000"/>
              </a:lnSpc>
              <a:spcBef>
                <a:spcPts val="1200"/>
              </a:spcBef>
              <a:buSzPts val="2100"/>
              <a:buChar char="●"/>
            </a:pPr>
            <a:r>
              <a:rPr lang="en-US" sz="2100" dirty="0">
                <a:latin typeface="Playfair Display"/>
                <a:ea typeface="Playfair Display"/>
                <a:cs typeface="Playfair Display"/>
                <a:sym typeface="Playfair Display"/>
              </a:rPr>
              <a:t>Sustainability impacts all functions: marketing, finance, HR, supply chain</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Knowledge of </a:t>
            </a:r>
            <a:r>
              <a:rPr lang="en-US" sz="2100" dirty="0" err="1">
                <a:latin typeface="Playfair Display"/>
                <a:ea typeface="Playfair Display"/>
                <a:cs typeface="Playfair Display"/>
                <a:sym typeface="Playfair Display"/>
              </a:rPr>
              <a:t>ESG</a:t>
            </a:r>
            <a:r>
              <a:rPr lang="en-US" sz="2100" dirty="0">
                <a:latin typeface="Playfair Display"/>
                <a:ea typeface="Playfair Display"/>
                <a:cs typeface="Playfair Display"/>
                <a:sym typeface="Playfair Display"/>
              </a:rPr>
              <a:t> &amp; ethics gives you a competitive edge in job applications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You’ll be expected to think beyond profits, to people, planet, and purpose</a:t>
            </a:r>
          </a:p>
        </p:txBody>
      </p:sp>
      <p:sp>
        <p:nvSpPr>
          <p:cNvPr id="5" name="Content Placeholder 4">
            <a:extLst>
              <a:ext uri="{FF2B5EF4-FFF2-40B4-BE49-F238E27FC236}">
                <a16:creationId xmlns:a16="http://schemas.microsoft.com/office/drawing/2014/main" id="{420CD63A-8E9A-96DC-0D63-683A7A4B140C}"/>
              </a:ext>
            </a:extLst>
          </p:cNvPr>
          <p:cNvSpPr>
            <a:spLocks noGrp="1"/>
          </p:cNvSpPr>
          <p:nvPr>
            <p:ph sz="quarter" idx="12"/>
          </p:nvPr>
        </p:nvSpPr>
        <p:spPr>
          <a:xfrm>
            <a:off x="1300350" y="6173974"/>
            <a:ext cx="6230750" cy="3142497"/>
          </a:xfrm>
          <a:noFill/>
          <a:ln>
            <a:noFill/>
          </a:ln>
        </p:spPr>
        <p:txBody>
          <a:bodyPr spcFirstLastPara="1" wrap="square" lIns="91425" tIns="91425" rIns="91425" bIns="91425" anchor="t" anchorCtr="0">
            <a:spAutoFit/>
          </a:bodyPr>
          <a:lstStyle/>
          <a:p>
            <a:pPr marL="0" lvl="0">
              <a:lnSpc>
                <a:spcPct val="164000"/>
              </a:lnSpc>
              <a:spcBef>
                <a:spcPts val="1200"/>
              </a:spcBef>
            </a:pPr>
            <a:r>
              <a:rPr lang="en-US" sz="2100" b="1" dirty="0">
                <a:latin typeface="Playfair Display"/>
                <a:ea typeface="Playfair Display"/>
                <a:cs typeface="Playfair Display"/>
                <a:sym typeface="Playfair Display"/>
              </a:rPr>
              <a:t>🧭 Ethics Keeps You Grounded</a:t>
            </a:r>
          </a:p>
          <a:p>
            <a:pPr marL="457200" lvl="0" indent="-361950">
              <a:lnSpc>
                <a:spcPct val="164000"/>
              </a:lnSpc>
              <a:spcBef>
                <a:spcPts val="1200"/>
              </a:spcBef>
              <a:buSzPts val="2100"/>
              <a:buChar char="●"/>
            </a:pPr>
            <a:r>
              <a:rPr lang="en-US" sz="2100" dirty="0">
                <a:latin typeface="Playfair Display"/>
                <a:ea typeface="Playfair Display"/>
                <a:cs typeface="Playfair Display"/>
                <a:sym typeface="Playfair Display"/>
              </a:rPr>
              <a:t>A strong ethical foundation helps you avoid trouble, build trust, and lead responsibly</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Business ethics = career-long compass for sustainable success</a:t>
            </a:r>
          </a:p>
        </p:txBody>
      </p:sp>
      <p:sp>
        <p:nvSpPr>
          <p:cNvPr id="6" name="Content Placeholder 5">
            <a:extLst>
              <a:ext uri="{FF2B5EF4-FFF2-40B4-BE49-F238E27FC236}">
                <a16:creationId xmlns:a16="http://schemas.microsoft.com/office/drawing/2014/main" id="{640ADD0D-7705-1F4E-EB61-B41B76C03EB0}"/>
              </a:ext>
            </a:extLst>
          </p:cNvPr>
          <p:cNvSpPr>
            <a:spLocks noGrp="1"/>
          </p:cNvSpPr>
          <p:nvPr>
            <p:ph sz="quarter" idx="13"/>
          </p:nvPr>
        </p:nvSpPr>
        <p:spPr>
          <a:xfrm>
            <a:off x="7644000" y="6173974"/>
            <a:ext cx="6104400" cy="2557463"/>
          </a:xfrm>
          <a:noFill/>
          <a:ln>
            <a:noFill/>
          </a:ln>
        </p:spPr>
        <p:txBody>
          <a:bodyPr spcFirstLastPara="1" wrap="square" lIns="91425" tIns="91425" rIns="91425" bIns="91425" anchor="t" anchorCtr="0">
            <a:spAutoFit/>
          </a:bodyPr>
          <a:lstStyle/>
          <a:p>
            <a:pPr marL="0" lvl="0">
              <a:lnSpc>
                <a:spcPct val="164000"/>
              </a:lnSpc>
              <a:spcBef>
                <a:spcPts val="0"/>
              </a:spcBef>
            </a:pPr>
            <a:r>
              <a:rPr lang="en-US" sz="2100" b="1" dirty="0">
                <a:latin typeface="Playfair Display"/>
                <a:ea typeface="Playfair Display"/>
                <a:cs typeface="Playfair Display"/>
                <a:sym typeface="Playfair Display"/>
              </a:rPr>
              <a:t>🔑 Key Takeaway:</a:t>
            </a:r>
          </a:p>
          <a:p>
            <a:pPr marL="0" lvl="0">
              <a:lnSpc>
                <a:spcPct val="164000"/>
              </a:lnSpc>
              <a:spcBef>
                <a:spcPts val="0"/>
              </a:spcBef>
            </a:pPr>
            <a:r>
              <a:rPr lang="en-US" sz="2100" dirty="0">
                <a:latin typeface="Playfair Display"/>
                <a:ea typeface="Playfair Display"/>
                <a:cs typeface="Playfair Display"/>
                <a:sym typeface="Playfair Display"/>
              </a:rPr>
              <a:t>Understanding sustainability and ethics isn’t optional as it’s a core career skill that sets you apart and prepares you to lead in a values-driven business world.</a:t>
            </a:r>
            <a:endParaRPr lang="en-US" sz="2400" dirty="0">
              <a:latin typeface="Playfair Display"/>
              <a:ea typeface="Playfair Display"/>
              <a:cs typeface="Playfair Display"/>
              <a:sym typeface="Playfair Display"/>
            </a:endParaRPr>
          </a:p>
        </p:txBody>
      </p:sp>
      <p:sp>
        <p:nvSpPr>
          <p:cNvPr id="339" name="Google Shape;339;g336831d31a6_0_3">
            <a:extLst>
              <a:ext uri="{FF2B5EF4-FFF2-40B4-BE49-F238E27FC236}">
                <a16:creationId xmlns:a16="http://schemas.microsoft.com/office/drawing/2014/main" id="{47288A51-FB29-88A6-D4C7-65613AAA8F3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849073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47">
          <a:extLst>
            <a:ext uri="{FF2B5EF4-FFF2-40B4-BE49-F238E27FC236}">
              <a16:creationId xmlns:a16="http://schemas.microsoft.com/office/drawing/2014/main" id="{EC245AA1-5E41-8AC6-4A90-3C06D3C87B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BDC784-9A0B-BAC5-0EC7-B914DD1025F6}"/>
              </a:ext>
            </a:extLst>
          </p:cNvPr>
          <p:cNvSpPr>
            <a:spLocks noGrp="1"/>
          </p:cNvSpPr>
          <p:nvPr>
            <p:ph type="title"/>
          </p:nvPr>
        </p:nvSpPr>
        <p:spPr>
          <a:xfrm>
            <a:off x="1021657" y="666857"/>
            <a:ext cx="16230600" cy="103412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How Do You Know If </a:t>
            </a:r>
            <a:r>
              <a:rPr lang="en-US" sz="4800" b="1" dirty="0" err="1">
                <a:solidFill>
                  <a:srgbClr val="54152A"/>
                </a:solidFill>
                <a:latin typeface="Public Sans"/>
                <a:sym typeface="Public Sans"/>
              </a:rPr>
              <a:t>ESG</a:t>
            </a:r>
            <a:r>
              <a:rPr lang="en-US" sz="4800" b="1" dirty="0">
                <a:solidFill>
                  <a:srgbClr val="54152A"/>
                </a:solidFill>
                <a:latin typeface="Public Sans"/>
                <a:sym typeface="Public Sans"/>
              </a:rPr>
              <a:t> Strategy Is Working?</a:t>
            </a:r>
            <a:endParaRPr lang="en-IN" sz="4800" b="1" dirty="0">
              <a:solidFill>
                <a:srgbClr val="54152A"/>
              </a:solidFill>
              <a:latin typeface="Public Sans"/>
              <a:sym typeface="Arial"/>
            </a:endParaRPr>
          </a:p>
        </p:txBody>
      </p:sp>
      <p:cxnSp>
        <p:nvCxnSpPr>
          <p:cNvPr id="349" name="Google Shape;349;g36981f6e41b_0_37">
            <a:extLst>
              <a:ext uri="{FF2B5EF4-FFF2-40B4-BE49-F238E27FC236}">
                <a16:creationId xmlns:a16="http://schemas.microsoft.com/office/drawing/2014/main" id="{7A2D90B8-94B9-4A80-87C2-1CB0C29A2C1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70C9036-D04A-9315-0574-72F24BE4F5E4}"/>
              </a:ext>
            </a:extLst>
          </p:cNvPr>
          <p:cNvSpPr>
            <a:spLocks noGrp="1"/>
          </p:cNvSpPr>
          <p:nvPr>
            <p:ph sz="quarter" idx="10"/>
          </p:nvPr>
        </p:nvSpPr>
        <p:spPr>
          <a:xfrm>
            <a:off x="1041395" y="1854926"/>
            <a:ext cx="14820905" cy="8397140"/>
          </a:xfrm>
          <a:noFill/>
          <a:ln>
            <a:noFill/>
          </a:ln>
        </p:spPr>
        <p:txBody>
          <a:bodyPr spcFirstLastPara="1" wrap="square" lIns="91425" tIns="91425" rIns="91425" bIns="91425" anchor="t" anchorCtr="0">
            <a:spAutoFit/>
          </a:bodyPr>
          <a:lstStyle/>
          <a:p>
            <a:pPr marL="0">
              <a:lnSpc>
                <a:spcPct val="150000"/>
              </a:lnSpc>
              <a:spcBef>
                <a:spcPts val="1400"/>
              </a:spcBef>
              <a:buClr>
                <a:srgbClr val="000000"/>
              </a:buClr>
            </a:pPr>
            <a:r>
              <a:rPr lang="en-US" sz="3000" b="1" dirty="0">
                <a:latin typeface="Playfair Display"/>
                <a:sym typeface="Playfair Display"/>
              </a:rPr>
              <a:t>🔍 Questions to Ask:</a:t>
            </a:r>
          </a:p>
          <a:p>
            <a:pPr marL="0" lvl="0">
              <a:lnSpc>
                <a:spcPct val="150000"/>
              </a:lnSpc>
              <a:spcBef>
                <a:spcPts val="1200"/>
              </a:spcBef>
            </a:pPr>
            <a:r>
              <a:rPr lang="en-US" sz="2800" b="1" dirty="0">
                <a:latin typeface="Playfair Display"/>
                <a:ea typeface="Playfair Display"/>
                <a:cs typeface="Playfair Display"/>
                <a:sym typeface="Playfair Display"/>
              </a:rPr>
              <a:t>✅ Are </a:t>
            </a:r>
            <a:r>
              <a:rPr lang="en-US" sz="2800" b="1" dirty="0" err="1">
                <a:latin typeface="Playfair Display"/>
                <a:ea typeface="Playfair Display"/>
                <a:cs typeface="Playfair Display"/>
                <a:sym typeface="Playfair Display"/>
              </a:rPr>
              <a:t>ESG</a:t>
            </a:r>
            <a:r>
              <a:rPr lang="en-US" sz="2800" b="1" dirty="0">
                <a:latin typeface="Playfair Display"/>
                <a:ea typeface="Playfair Display"/>
                <a:cs typeface="Playfair Display"/>
                <a:sym typeface="Playfair Display"/>
              </a:rPr>
              <a:t> goals measurable and tracked over time?</a:t>
            </a:r>
            <a:br>
              <a:rPr lang="en-US" sz="2800" dirty="0">
                <a:latin typeface="Playfair Display"/>
                <a:ea typeface="Playfair Display"/>
                <a:cs typeface="Playfair Display"/>
                <a:sym typeface="Playfair Display"/>
              </a:rPr>
            </a:br>
            <a:r>
              <a:rPr lang="en-US" sz="2800" dirty="0">
                <a:latin typeface="Playfair Display"/>
                <a:ea typeface="Playfair Display"/>
                <a:cs typeface="Playfair Display"/>
                <a:sym typeface="Playfair Display"/>
              </a:rPr>
              <a:t> Emissions reductions &amp; supply chain audits</a:t>
            </a:r>
          </a:p>
          <a:p>
            <a:pPr marL="0" lvl="0">
              <a:lnSpc>
                <a:spcPct val="150000"/>
              </a:lnSpc>
              <a:spcBef>
                <a:spcPts val="1200"/>
              </a:spcBef>
            </a:pPr>
            <a:r>
              <a:rPr lang="en-US" sz="2800" b="1" dirty="0">
                <a:latin typeface="Playfair Display"/>
                <a:ea typeface="Playfair Display"/>
                <a:cs typeface="Playfair Display"/>
                <a:sym typeface="Playfair Display"/>
              </a:rPr>
              <a:t>📊 Does the company publicly report progress and setbacks?</a:t>
            </a:r>
            <a:br>
              <a:rPr lang="en-US" sz="2800" dirty="0">
                <a:latin typeface="Playfair Display"/>
                <a:ea typeface="Playfair Display"/>
                <a:cs typeface="Playfair Display"/>
                <a:sym typeface="Playfair Display"/>
              </a:rPr>
            </a:br>
            <a:r>
              <a:rPr lang="en-US" sz="2800" dirty="0">
                <a:latin typeface="Playfair Display"/>
                <a:ea typeface="Playfair Display"/>
                <a:cs typeface="Playfair Display"/>
                <a:sym typeface="Playfair Display"/>
              </a:rPr>
              <a:t> Transparency builds trust with stakeholders</a:t>
            </a:r>
          </a:p>
          <a:p>
            <a:pPr marL="0" lvl="0">
              <a:lnSpc>
                <a:spcPct val="150000"/>
              </a:lnSpc>
              <a:spcBef>
                <a:spcPts val="1200"/>
              </a:spcBef>
            </a:pPr>
            <a:r>
              <a:rPr lang="en-US" sz="2800" b="1" dirty="0">
                <a:latin typeface="Playfair Display"/>
                <a:ea typeface="Playfair Display"/>
                <a:cs typeface="Playfair Display"/>
                <a:sym typeface="Playfair Display"/>
              </a:rPr>
              <a:t>🌍 Are environmental/social outcomes improving, not just brand image?</a:t>
            </a:r>
            <a:br>
              <a:rPr lang="en-US" sz="2800" dirty="0">
                <a:latin typeface="Playfair Display"/>
                <a:ea typeface="Playfair Display"/>
                <a:cs typeface="Playfair Display"/>
                <a:sym typeface="Playfair Display"/>
              </a:rPr>
            </a:br>
            <a:r>
              <a:rPr lang="en-US" sz="2800" dirty="0">
                <a:latin typeface="Playfair Display"/>
                <a:ea typeface="Playfair Display"/>
                <a:cs typeface="Playfair Display"/>
                <a:sym typeface="Playfair Display"/>
              </a:rPr>
              <a:t> Real impact, not just marketing</a:t>
            </a:r>
          </a:p>
          <a:p>
            <a:pPr marL="0" lvl="0">
              <a:lnSpc>
                <a:spcPct val="150000"/>
              </a:lnSpc>
              <a:spcBef>
                <a:spcPts val="1200"/>
              </a:spcBef>
            </a:pPr>
            <a:r>
              <a:rPr lang="en-US" sz="2800" b="1" dirty="0">
                <a:latin typeface="Playfair Display"/>
                <a:ea typeface="Playfair Display"/>
                <a:cs typeface="Playfair Display"/>
                <a:sym typeface="Playfair Display"/>
              </a:rPr>
              <a:t>🤝 Do stakeholders (employees, investors, communities) feel engaged and heard?</a:t>
            </a:r>
            <a:br>
              <a:rPr lang="en-US" sz="2800" dirty="0">
                <a:latin typeface="Playfair Display"/>
                <a:ea typeface="Playfair Display"/>
                <a:cs typeface="Playfair Display"/>
                <a:sym typeface="Playfair Display"/>
              </a:rPr>
            </a:br>
            <a:r>
              <a:rPr lang="en-US" sz="2800" dirty="0">
                <a:latin typeface="Playfair Display"/>
                <a:ea typeface="Playfair Display"/>
                <a:cs typeface="Playfair Display"/>
                <a:sym typeface="Playfair Display"/>
              </a:rPr>
              <a:t> Stakeholder trust is a performance driver</a:t>
            </a:r>
          </a:p>
          <a:p>
            <a:pPr marL="0" lvl="0">
              <a:lnSpc>
                <a:spcPct val="150000"/>
              </a:lnSpc>
              <a:spcBef>
                <a:spcPts val="1200"/>
              </a:spcBef>
              <a:spcAft>
                <a:spcPts val="1200"/>
              </a:spcAft>
            </a:pPr>
            <a:r>
              <a:rPr lang="en-US" sz="2800" b="1" dirty="0">
                <a:latin typeface="Playfair Display"/>
                <a:ea typeface="Playfair Display"/>
                <a:cs typeface="Playfair Display"/>
                <a:sym typeface="Playfair Display"/>
              </a:rPr>
              <a:t>⚖️ Are ethics embedded into decision-making, or treated as compliance only?</a:t>
            </a:r>
            <a:br>
              <a:rPr lang="en-US" sz="2800" dirty="0">
                <a:latin typeface="Playfair Display"/>
                <a:ea typeface="Playfair Display"/>
                <a:cs typeface="Playfair Display"/>
                <a:sym typeface="Playfair Display"/>
              </a:rPr>
            </a:br>
            <a:r>
              <a:rPr lang="en-US" sz="2800" dirty="0">
                <a:latin typeface="Playfair Display"/>
                <a:ea typeface="Playfair Display"/>
                <a:cs typeface="Playfair Display"/>
                <a:sym typeface="Playfair Display"/>
              </a:rPr>
              <a:t> True integration means ethics show up in real business choices</a:t>
            </a:r>
          </a:p>
        </p:txBody>
      </p:sp>
      <p:sp>
        <p:nvSpPr>
          <p:cNvPr id="350" name="Google Shape;350;g36981f6e41b_0_37">
            <a:extLst>
              <a:ext uri="{FF2B5EF4-FFF2-40B4-BE49-F238E27FC236}">
                <a16:creationId xmlns:a16="http://schemas.microsoft.com/office/drawing/2014/main" id="{2AC20C9C-C398-27A9-2593-70F6BAF7691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087287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55">
          <a:extLst>
            <a:ext uri="{FF2B5EF4-FFF2-40B4-BE49-F238E27FC236}">
              <a16:creationId xmlns:a16="http://schemas.microsoft.com/office/drawing/2014/main" id="{2AFBA70D-DACA-D538-5057-8A7F6A5A64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0EF445-9A63-14E3-0603-B2159A6D9F48}"/>
              </a:ext>
            </a:extLst>
          </p:cNvPr>
          <p:cNvSpPr>
            <a:spLocks noGrp="1"/>
          </p:cNvSpPr>
          <p:nvPr>
            <p:ph type="title"/>
          </p:nvPr>
        </p:nvSpPr>
        <p:spPr>
          <a:xfrm>
            <a:off x="1028695" y="676484"/>
            <a:ext cx="16230600" cy="103412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Why Sustainability &amp; Ethics Matter</a:t>
            </a:r>
            <a:endParaRPr lang="en-IN" sz="4800" b="1" dirty="0">
              <a:solidFill>
                <a:srgbClr val="54152A"/>
              </a:solidFill>
              <a:latin typeface="Public Sans"/>
              <a:sym typeface="Arial"/>
            </a:endParaRPr>
          </a:p>
        </p:txBody>
      </p:sp>
      <p:cxnSp>
        <p:nvCxnSpPr>
          <p:cNvPr id="357" name="Google Shape;357;g336831d31a6_0_26">
            <a:extLst>
              <a:ext uri="{FF2B5EF4-FFF2-40B4-BE49-F238E27FC236}">
                <a16:creationId xmlns:a16="http://schemas.microsoft.com/office/drawing/2014/main" id="{6884D524-8921-0BB3-9173-AE2A7D448BA3}"/>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CC0A96DD-1F43-3CD3-B8E1-3B95AA8E1F6C}"/>
              </a:ext>
            </a:extLst>
          </p:cNvPr>
          <p:cNvSpPr>
            <a:spLocks noGrp="1"/>
          </p:cNvSpPr>
          <p:nvPr>
            <p:ph sz="quarter" idx="10"/>
          </p:nvPr>
        </p:nvSpPr>
        <p:spPr>
          <a:xfrm>
            <a:off x="1043636" y="2251050"/>
            <a:ext cx="5877864" cy="3268493"/>
          </a:xfrm>
          <a:noFill/>
          <a:ln>
            <a:noFill/>
          </a:ln>
        </p:spPr>
        <p:txBody>
          <a:bodyPr spcFirstLastPara="1" wrap="square" lIns="91425" tIns="91425" rIns="91425" bIns="91425" anchor="t" anchorCtr="0">
            <a:spAutoFit/>
          </a:bodyPr>
          <a:lstStyle/>
          <a:p>
            <a:pPr lvl="0">
              <a:lnSpc>
                <a:spcPct val="164000"/>
              </a:lnSpc>
              <a:spcBef>
                <a:spcPts val="1200"/>
              </a:spcBef>
            </a:pPr>
            <a:r>
              <a:rPr lang="en-US" sz="2200" b="1" dirty="0">
                <a:latin typeface="Playfair Display"/>
                <a:ea typeface="Playfair Display"/>
                <a:cs typeface="Playfair Display"/>
                <a:sym typeface="Playfair Display"/>
              </a:rPr>
              <a:t>🌍 The Business Landscape Is Evolving</a:t>
            </a:r>
          </a:p>
          <a:p>
            <a:pPr marL="457200" lvl="0" indent="-368300">
              <a:lnSpc>
                <a:spcPct val="164000"/>
              </a:lnSpc>
              <a:spcBef>
                <a:spcPts val="1200"/>
              </a:spcBef>
              <a:buSzPts val="2200"/>
              <a:buChar char="●"/>
            </a:pPr>
            <a:r>
              <a:rPr lang="en-US" sz="2200" dirty="0">
                <a:latin typeface="Playfair Display"/>
                <a:ea typeface="Playfair Display"/>
                <a:cs typeface="Playfair Display"/>
                <a:sym typeface="Playfair Display"/>
              </a:rPr>
              <a:t>Companies are expected to do well by doing good</a:t>
            </a:r>
          </a:p>
          <a:p>
            <a:pPr marL="457200" lvl="0" indent="-368300">
              <a:lnSpc>
                <a:spcPct val="164000"/>
              </a:lnSpc>
              <a:spcBef>
                <a:spcPts val="0"/>
              </a:spcBef>
              <a:buSzPts val="2200"/>
              <a:buFont typeface="Playfair Display"/>
              <a:buChar char="●"/>
            </a:pPr>
            <a:r>
              <a:rPr lang="en-US" sz="2200" dirty="0">
                <a:latin typeface="Playfair Display"/>
                <a:ea typeface="Playfair Display"/>
                <a:cs typeface="Playfair Display"/>
                <a:sym typeface="Playfair Display"/>
              </a:rPr>
              <a:t>Ethics and sustainability are no longer add-ons—they’re strategic imperatives</a:t>
            </a:r>
          </a:p>
        </p:txBody>
      </p:sp>
      <p:sp>
        <p:nvSpPr>
          <p:cNvPr id="4" name="Content Placeholder 3">
            <a:extLst>
              <a:ext uri="{FF2B5EF4-FFF2-40B4-BE49-F238E27FC236}">
                <a16:creationId xmlns:a16="http://schemas.microsoft.com/office/drawing/2014/main" id="{E88A47AA-BF5E-CC72-BD3F-D547B6AC9551}"/>
              </a:ext>
            </a:extLst>
          </p:cNvPr>
          <p:cNvSpPr>
            <a:spLocks noGrp="1"/>
          </p:cNvSpPr>
          <p:nvPr>
            <p:ph sz="quarter" idx="11"/>
          </p:nvPr>
        </p:nvSpPr>
        <p:spPr>
          <a:xfrm>
            <a:off x="7644000" y="2170109"/>
            <a:ext cx="7362900" cy="3268493"/>
          </a:xfrm>
          <a:noFill/>
          <a:ln>
            <a:noFill/>
          </a:ln>
        </p:spPr>
        <p:txBody>
          <a:bodyPr spcFirstLastPara="1" wrap="square" lIns="91425" tIns="91425" rIns="91425" bIns="91425" anchor="t" anchorCtr="0">
            <a:spAutoFit/>
          </a:bodyPr>
          <a:lstStyle/>
          <a:p>
            <a:pPr marL="0" lvl="0">
              <a:lnSpc>
                <a:spcPct val="164000"/>
              </a:lnSpc>
              <a:spcBef>
                <a:spcPts val="1200"/>
              </a:spcBef>
            </a:pPr>
            <a:r>
              <a:rPr lang="en-US" sz="2200" b="1" dirty="0">
                <a:latin typeface="Playfair Display"/>
                <a:ea typeface="Playfair Display"/>
                <a:cs typeface="Playfair Display"/>
                <a:sym typeface="Playfair Display"/>
              </a:rPr>
              <a:t>📈 Strategy Meets Responsibility</a:t>
            </a:r>
          </a:p>
          <a:p>
            <a:pPr marL="457200" lvl="0" indent="-368300">
              <a:lnSpc>
                <a:spcPct val="164000"/>
              </a:lnSpc>
              <a:spcBef>
                <a:spcPts val="1200"/>
              </a:spcBef>
              <a:buSzPts val="2200"/>
              <a:buChar char="●"/>
            </a:pPr>
            <a:r>
              <a:rPr lang="en-US" sz="2200" dirty="0">
                <a:latin typeface="Playfair Display"/>
                <a:ea typeface="Playfair Display"/>
                <a:cs typeface="Playfair Display"/>
                <a:sym typeface="Playfair Display"/>
              </a:rPr>
              <a:t>Sustainable and ethical practices drive trust, innovation, and long-term value</a:t>
            </a:r>
          </a:p>
          <a:p>
            <a:pPr marL="457200" lvl="0" indent="-368300">
              <a:lnSpc>
                <a:spcPct val="164000"/>
              </a:lnSpc>
              <a:spcBef>
                <a:spcPts val="0"/>
              </a:spcBef>
              <a:buSzPts val="2200"/>
              <a:buChar char="●"/>
            </a:pPr>
            <a:r>
              <a:rPr lang="en-US" sz="2200" dirty="0">
                <a:latin typeface="Playfair Display"/>
                <a:ea typeface="Playfair Display"/>
                <a:cs typeface="Playfair Display"/>
                <a:sym typeface="Playfair Display"/>
              </a:rPr>
              <a:t>CSR, </a:t>
            </a:r>
            <a:r>
              <a:rPr lang="en-US" sz="2200" dirty="0" err="1">
                <a:latin typeface="Playfair Display"/>
                <a:ea typeface="Playfair Display"/>
                <a:cs typeface="Playfair Display"/>
                <a:sym typeface="Playfair Display"/>
              </a:rPr>
              <a:t>ESG</a:t>
            </a:r>
            <a:r>
              <a:rPr lang="en-US" sz="2200" dirty="0">
                <a:latin typeface="Playfair Display"/>
                <a:ea typeface="Playfair Display"/>
                <a:cs typeface="Playfair Display"/>
                <a:sym typeface="Playfair Display"/>
              </a:rPr>
              <a:t>, and ethical decision-making are now core to business success</a:t>
            </a:r>
          </a:p>
        </p:txBody>
      </p:sp>
      <p:sp>
        <p:nvSpPr>
          <p:cNvPr id="5" name="Content Placeholder 4">
            <a:extLst>
              <a:ext uri="{FF2B5EF4-FFF2-40B4-BE49-F238E27FC236}">
                <a16:creationId xmlns:a16="http://schemas.microsoft.com/office/drawing/2014/main" id="{182CD834-8DB2-131B-117E-9590AA3E0C63}"/>
              </a:ext>
            </a:extLst>
          </p:cNvPr>
          <p:cNvSpPr>
            <a:spLocks noGrp="1"/>
          </p:cNvSpPr>
          <p:nvPr>
            <p:ph sz="quarter" idx="12"/>
          </p:nvPr>
        </p:nvSpPr>
        <p:spPr>
          <a:xfrm>
            <a:off x="1043636" y="5289124"/>
            <a:ext cx="6600364" cy="3268493"/>
          </a:xfrm>
          <a:noFill/>
          <a:ln>
            <a:noFill/>
          </a:ln>
        </p:spPr>
        <p:txBody>
          <a:bodyPr spcFirstLastPara="1" wrap="square" lIns="91425" tIns="91425" rIns="91425" bIns="91425" anchor="t" anchorCtr="0">
            <a:spAutoFit/>
          </a:bodyPr>
          <a:lstStyle/>
          <a:p>
            <a:pPr marL="0" lvl="0">
              <a:lnSpc>
                <a:spcPct val="164000"/>
              </a:lnSpc>
              <a:spcBef>
                <a:spcPts val="1200"/>
              </a:spcBef>
            </a:pPr>
            <a:r>
              <a:rPr lang="en-US" sz="2200" b="1" dirty="0">
                <a:latin typeface="Playfair Display"/>
                <a:ea typeface="Playfair Display"/>
                <a:cs typeface="Playfair Display"/>
                <a:sym typeface="Playfair Display"/>
              </a:rPr>
              <a:t>🎓 What It Means for You</a:t>
            </a:r>
          </a:p>
          <a:p>
            <a:pPr marL="457200" lvl="0" indent="-368300">
              <a:lnSpc>
                <a:spcPct val="164000"/>
              </a:lnSpc>
              <a:spcBef>
                <a:spcPts val="1200"/>
              </a:spcBef>
              <a:buSzPts val="2200"/>
              <a:buChar char="●"/>
            </a:pPr>
            <a:r>
              <a:rPr lang="en-US" sz="2200" dirty="0">
                <a:latin typeface="Playfair Display"/>
                <a:ea typeface="Playfair Display"/>
                <a:cs typeface="Playfair Display"/>
                <a:sym typeface="Playfair Display"/>
              </a:rPr>
              <a:t>Employers are actively seeking graduates with sustainability literacy</a:t>
            </a:r>
          </a:p>
          <a:p>
            <a:pPr marL="457200" lvl="0" indent="-368300">
              <a:lnSpc>
                <a:spcPct val="164000"/>
              </a:lnSpc>
              <a:spcBef>
                <a:spcPts val="0"/>
              </a:spcBef>
              <a:buSzPts val="2200"/>
              <a:buChar char="●"/>
            </a:pPr>
            <a:r>
              <a:rPr lang="en-US" sz="2200" dirty="0">
                <a:latin typeface="Playfair Display"/>
                <a:ea typeface="Playfair Display"/>
                <a:cs typeface="Playfair Display"/>
                <a:sym typeface="Playfair Display"/>
              </a:rPr>
              <a:t>Ethical awareness helps you lead with integrity and impact</a:t>
            </a:r>
          </a:p>
        </p:txBody>
      </p:sp>
      <p:sp>
        <p:nvSpPr>
          <p:cNvPr id="6" name="Content Placeholder 5">
            <a:extLst>
              <a:ext uri="{FF2B5EF4-FFF2-40B4-BE49-F238E27FC236}">
                <a16:creationId xmlns:a16="http://schemas.microsoft.com/office/drawing/2014/main" id="{C6B33FF7-5694-C043-41A7-500A3C5C5E8E}"/>
              </a:ext>
            </a:extLst>
          </p:cNvPr>
          <p:cNvSpPr>
            <a:spLocks noGrp="1"/>
          </p:cNvSpPr>
          <p:nvPr>
            <p:ph sz="quarter" idx="13"/>
          </p:nvPr>
        </p:nvSpPr>
        <p:spPr>
          <a:xfrm>
            <a:off x="7644000" y="5289125"/>
            <a:ext cx="7362900" cy="2189400"/>
          </a:xfrm>
          <a:noFill/>
          <a:ln>
            <a:noFill/>
          </a:ln>
        </p:spPr>
        <p:txBody>
          <a:bodyPr spcFirstLastPara="1" wrap="square" lIns="91425" tIns="91425" rIns="91425" bIns="91425" anchor="t" anchorCtr="0">
            <a:spAutoFit/>
          </a:bodyPr>
          <a:lstStyle/>
          <a:p>
            <a:pPr marL="0" lvl="0">
              <a:lnSpc>
                <a:spcPct val="164000"/>
              </a:lnSpc>
              <a:spcBef>
                <a:spcPts val="0"/>
              </a:spcBef>
            </a:pPr>
            <a:r>
              <a:rPr lang="en-US" sz="2200" b="1" dirty="0">
                <a:latin typeface="Playfair Display"/>
                <a:ea typeface="Playfair Display"/>
                <a:cs typeface="Playfair Display"/>
                <a:sym typeface="Playfair Display"/>
              </a:rPr>
              <a:t>🚀 Final Takeaway:</a:t>
            </a:r>
          </a:p>
          <a:p>
            <a:pPr marL="0" lvl="0">
              <a:lnSpc>
                <a:spcPct val="164000"/>
              </a:lnSpc>
              <a:spcBef>
                <a:spcPts val="0"/>
              </a:spcBef>
            </a:pPr>
            <a:r>
              <a:rPr lang="en-US" sz="2200" dirty="0">
                <a:latin typeface="Playfair Display"/>
                <a:ea typeface="Playfair Display"/>
                <a:cs typeface="Playfair Display"/>
                <a:sym typeface="Playfair Display"/>
              </a:rPr>
              <a:t>Sustainability and ethics are not just trends—they are the future of business. Understanding them today prepares you to lead with purpose tomorrow.</a:t>
            </a:r>
            <a:endParaRPr lang="en-US" sz="2500" dirty="0">
              <a:latin typeface="Playfair Display"/>
              <a:ea typeface="Playfair Display"/>
              <a:cs typeface="Playfair Display"/>
              <a:sym typeface="Playfair Display"/>
            </a:endParaRPr>
          </a:p>
        </p:txBody>
      </p:sp>
      <p:sp>
        <p:nvSpPr>
          <p:cNvPr id="358" name="Google Shape;358;g336831d31a6_0_26">
            <a:extLst>
              <a:ext uri="{FF2B5EF4-FFF2-40B4-BE49-F238E27FC236}">
                <a16:creationId xmlns:a16="http://schemas.microsoft.com/office/drawing/2014/main" id="{0722E3B0-B432-3584-0CAF-1B024F2B6BB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187001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66">
          <a:extLst>
            <a:ext uri="{FF2B5EF4-FFF2-40B4-BE49-F238E27FC236}">
              <a16:creationId xmlns:a16="http://schemas.microsoft.com/office/drawing/2014/main" id="{968C10BC-1DC5-DAA7-3FBB-76E5F69534D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643F0D-400A-5F5C-40D0-B2B81DC2EA10}"/>
              </a:ext>
            </a:extLst>
          </p:cNvPr>
          <p:cNvSpPr>
            <a:spLocks noGrp="1"/>
          </p:cNvSpPr>
          <p:nvPr>
            <p:ph type="title"/>
          </p:nvPr>
        </p:nvSpPr>
        <p:spPr>
          <a:xfrm>
            <a:off x="155274" y="666857"/>
            <a:ext cx="17960197" cy="103412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Demonstrate Your Knowledge, Skills, and Competence, 1 of 2</a:t>
            </a:r>
            <a:endParaRPr lang="en-IN" sz="4800" b="1" dirty="0">
              <a:solidFill>
                <a:srgbClr val="54152A"/>
              </a:solidFill>
              <a:latin typeface="Public Sans"/>
              <a:sym typeface="Arial"/>
            </a:endParaRPr>
          </a:p>
        </p:txBody>
      </p:sp>
      <p:cxnSp>
        <p:nvCxnSpPr>
          <p:cNvPr id="368" name="Google Shape;368;g33d62b6f4dc_0_4">
            <a:extLst>
              <a:ext uri="{FF2B5EF4-FFF2-40B4-BE49-F238E27FC236}">
                <a16:creationId xmlns:a16="http://schemas.microsoft.com/office/drawing/2014/main" id="{D374DF36-BD80-A7DD-78C1-70295BBBB5FA}"/>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9F791E6C-D01B-47AD-EED1-DB6C9BA94F1E}"/>
              </a:ext>
            </a:extLst>
          </p:cNvPr>
          <p:cNvSpPr>
            <a:spLocks noGrp="1"/>
          </p:cNvSpPr>
          <p:nvPr>
            <p:ph sz="quarter" idx="10"/>
          </p:nvPr>
        </p:nvSpPr>
        <p:spPr>
          <a:xfrm>
            <a:off x="1016407" y="2152970"/>
            <a:ext cx="16250350" cy="6746688"/>
          </a:xfrm>
          <a:noFill/>
          <a:ln>
            <a:noFill/>
          </a:ln>
        </p:spPr>
        <p:txBody>
          <a:bodyPr spcFirstLastPara="1" wrap="square" lIns="91425" tIns="91425" rIns="91425" bIns="91425" anchor="t" anchorCtr="0">
            <a:spAutoFit/>
          </a:bodyPr>
          <a:lstStyle/>
          <a:p>
            <a:pPr marL="0" lvl="0">
              <a:lnSpc>
                <a:spcPct val="164000"/>
              </a:lnSpc>
              <a:spcBef>
                <a:spcPts val="0"/>
              </a:spcBef>
            </a:pPr>
            <a:r>
              <a:rPr lang="en-US" sz="2600" b="1" dirty="0">
                <a:latin typeface="Playfair Display"/>
                <a:ea typeface="Playfair Display"/>
                <a:cs typeface="Playfair Display"/>
                <a:sym typeface="Playfair Display"/>
              </a:rPr>
              <a:t>Use these questions to test your knowledge of the chapter.</a:t>
            </a:r>
          </a:p>
          <a:p>
            <a:pPr marL="0" lvl="0">
              <a:lnSpc>
                <a:spcPct val="164000"/>
              </a:lnSpc>
              <a:spcBef>
                <a:spcPts val="0"/>
              </a:spcBef>
            </a:pPr>
            <a:endParaRPr lang="en-US" sz="2600" dirty="0">
              <a:latin typeface="Playfair Display"/>
              <a:ea typeface="Playfair Display"/>
              <a:cs typeface="Playfair Display"/>
              <a:sym typeface="Playfair Display"/>
            </a:endParaRPr>
          </a:p>
          <a:p>
            <a:pPr marL="457200" lvl="0" indent="-393700">
              <a:lnSpc>
                <a:spcPct val="164000"/>
              </a:lnSpc>
              <a:spcBef>
                <a:spcPts val="0"/>
              </a:spcBef>
              <a:buSzPts val="2600"/>
              <a:buFont typeface="Playfair Display"/>
              <a:buAutoNum type="arabicPeriod"/>
            </a:pPr>
            <a:r>
              <a:rPr lang="en-US" sz="2600" dirty="0">
                <a:latin typeface="Playfair Display"/>
                <a:ea typeface="Playfair Display"/>
                <a:cs typeface="Playfair Display"/>
                <a:sym typeface="Playfair Display"/>
              </a:rPr>
              <a:t>Describe megatrends, the major categories of megatrends, and give an example of each. Discuss the impact of megatrends of strategy formulation and implementation.</a:t>
            </a:r>
          </a:p>
          <a:p>
            <a:pPr marL="457200" lvl="0" indent="-393700">
              <a:lnSpc>
                <a:spcPct val="164000"/>
              </a:lnSpc>
              <a:spcBef>
                <a:spcPts val="0"/>
              </a:spcBef>
              <a:buSzPts val="2600"/>
              <a:buFont typeface="Playfair Display"/>
              <a:buAutoNum type="arabicPeriod"/>
            </a:pPr>
            <a:r>
              <a:rPr lang="en-US" sz="2600" dirty="0">
                <a:latin typeface="Playfair Display"/>
                <a:ea typeface="Playfair Display"/>
                <a:cs typeface="Playfair Display"/>
                <a:sym typeface="Playfair Display"/>
              </a:rPr>
              <a:t>Discuss climate change, the greenhouse effect, and global warming. Explain the relationship of these concepts.</a:t>
            </a:r>
          </a:p>
          <a:p>
            <a:pPr marL="457200" lvl="0" indent="-393700">
              <a:lnSpc>
                <a:spcPct val="164000"/>
              </a:lnSpc>
              <a:spcBef>
                <a:spcPts val="0"/>
              </a:spcBef>
              <a:buSzPts val="2600"/>
              <a:buFont typeface="Playfair Display"/>
              <a:buAutoNum type="arabicPeriod"/>
            </a:pPr>
            <a:r>
              <a:rPr lang="en-US" sz="2600" dirty="0">
                <a:latin typeface="Playfair Display"/>
                <a:ea typeface="Playfair Display"/>
                <a:cs typeface="Playfair Display"/>
                <a:sym typeface="Playfair Display"/>
              </a:rPr>
              <a:t>Describe sustainability strategy and its relationship to business level strategy.</a:t>
            </a:r>
          </a:p>
          <a:p>
            <a:pPr marL="457200" lvl="0" indent="-393700">
              <a:lnSpc>
                <a:spcPct val="164000"/>
              </a:lnSpc>
              <a:spcBef>
                <a:spcPts val="0"/>
              </a:spcBef>
              <a:buSzPts val="2600"/>
              <a:buFont typeface="Playfair Display"/>
              <a:buAutoNum type="arabicPeriod"/>
            </a:pPr>
            <a:r>
              <a:rPr lang="en-US" sz="2600" dirty="0">
                <a:latin typeface="Playfair Display"/>
                <a:ea typeface="Playfair Display"/>
                <a:cs typeface="Playfair Display"/>
                <a:sym typeface="Playfair Display"/>
              </a:rPr>
              <a:t>Explain the business case for sustainability.</a:t>
            </a:r>
          </a:p>
          <a:p>
            <a:pPr marL="457200" lvl="0" indent="-393700">
              <a:lnSpc>
                <a:spcPct val="164000"/>
              </a:lnSpc>
              <a:spcBef>
                <a:spcPts val="0"/>
              </a:spcBef>
              <a:buSzPts val="2600"/>
              <a:buFont typeface="Playfair Display"/>
              <a:buAutoNum type="arabicPeriod"/>
            </a:pPr>
            <a:r>
              <a:rPr lang="en-US" sz="2600" dirty="0">
                <a:latin typeface="Playfair Display"/>
                <a:ea typeface="Playfair Display"/>
                <a:cs typeface="Playfair Display"/>
                <a:sym typeface="Playfair Display"/>
              </a:rPr>
              <a:t>Describe the triple bottom line.</a:t>
            </a:r>
          </a:p>
          <a:p>
            <a:pPr marL="457200" lvl="0" indent="-393700">
              <a:lnSpc>
                <a:spcPct val="164000"/>
              </a:lnSpc>
              <a:spcBef>
                <a:spcPts val="0"/>
              </a:spcBef>
              <a:buSzPts val="2600"/>
              <a:buFont typeface="Playfair Display"/>
              <a:buAutoNum type="arabicPeriod"/>
            </a:pPr>
            <a:r>
              <a:rPr lang="en-US" sz="2600" dirty="0">
                <a:latin typeface="Playfair Display"/>
                <a:ea typeface="Playfair Display"/>
                <a:cs typeface="Playfair Display"/>
                <a:sym typeface="Playfair Display"/>
              </a:rPr>
              <a:t>Discuss corporate social responsibility (CSR) and how this is a sustainability strategy.</a:t>
            </a:r>
            <a:endParaRPr lang="en-US" sz="2700" dirty="0">
              <a:latin typeface="Playfair Display"/>
              <a:ea typeface="Playfair Display"/>
              <a:cs typeface="Playfair Display"/>
              <a:sym typeface="Playfair Display"/>
            </a:endParaRPr>
          </a:p>
        </p:txBody>
      </p:sp>
      <p:sp>
        <p:nvSpPr>
          <p:cNvPr id="369" name="Google Shape;369;g33d62b6f4dc_0_4">
            <a:extLst>
              <a:ext uri="{FF2B5EF4-FFF2-40B4-BE49-F238E27FC236}">
                <a16:creationId xmlns:a16="http://schemas.microsoft.com/office/drawing/2014/main" id="{4675BB2D-46AF-A958-DFDE-68B5A29FE35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779599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75">
          <a:extLst>
            <a:ext uri="{FF2B5EF4-FFF2-40B4-BE49-F238E27FC236}">
              <a16:creationId xmlns:a16="http://schemas.microsoft.com/office/drawing/2014/main" id="{2CF6B5B4-CA24-1C0D-836D-C9C46860CB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E6B4D4C-7E04-84C4-34C1-0D0F40B074E9}"/>
              </a:ext>
            </a:extLst>
          </p:cNvPr>
          <p:cNvSpPr>
            <a:spLocks noGrp="1"/>
          </p:cNvSpPr>
          <p:nvPr>
            <p:ph type="title"/>
          </p:nvPr>
        </p:nvSpPr>
        <p:spPr>
          <a:xfrm>
            <a:off x="155274" y="666857"/>
            <a:ext cx="17925691" cy="1034129"/>
          </a:xfrm>
          <a:noFill/>
          <a:ln>
            <a:noFill/>
          </a:ln>
        </p:spPr>
        <p:txBody>
          <a:bodyPr spcFirstLastPara="1" wrap="square" lIns="0" tIns="0" rIns="0" bIns="0" anchor="t" anchorCtr="0">
            <a:spAutoFit/>
          </a:bodyPr>
          <a:lstStyle/>
          <a:p>
            <a:pPr algn="l">
              <a:lnSpc>
                <a:spcPct val="140010"/>
              </a:lnSpc>
              <a:buSzPts val="3714"/>
              <a:buFont typeface="Arial"/>
            </a:pPr>
            <a:r>
              <a:rPr lang="en-US" sz="4800" b="1" dirty="0">
                <a:solidFill>
                  <a:srgbClr val="54152A"/>
                </a:solidFill>
                <a:latin typeface="Public Sans"/>
                <a:sym typeface="Public Sans"/>
              </a:rPr>
              <a:t>Demonstrate Your Knowledge, Skills, and Competence, 2 of 2</a:t>
            </a:r>
            <a:endParaRPr lang="en-IN" sz="4800" b="1" dirty="0">
              <a:solidFill>
                <a:srgbClr val="54152A"/>
              </a:solidFill>
              <a:latin typeface="Public Sans"/>
              <a:sym typeface="Arial"/>
            </a:endParaRPr>
          </a:p>
        </p:txBody>
      </p:sp>
      <p:cxnSp>
        <p:nvCxnSpPr>
          <p:cNvPr id="377" name="Google Shape;377;g33d62b6f4dc_0_16">
            <a:extLst>
              <a:ext uri="{FF2B5EF4-FFF2-40B4-BE49-F238E27FC236}">
                <a16:creationId xmlns:a16="http://schemas.microsoft.com/office/drawing/2014/main" id="{0D46D3D5-D726-9BFE-9911-62160051B510}"/>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69B8090-7E9E-CFE8-5BDA-770776DE504B}"/>
              </a:ext>
            </a:extLst>
          </p:cNvPr>
          <p:cNvSpPr>
            <a:spLocks noGrp="1"/>
          </p:cNvSpPr>
          <p:nvPr>
            <p:ph sz="quarter" idx="10"/>
          </p:nvPr>
        </p:nvSpPr>
        <p:spPr>
          <a:xfrm>
            <a:off x="1016407" y="2152970"/>
            <a:ext cx="16230600" cy="6090483"/>
          </a:xfrm>
          <a:noFill/>
          <a:ln>
            <a:noFill/>
          </a:ln>
        </p:spPr>
        <p:txBody>
          <a:bodyPr spcFirstLastPara="1" wrap="square" lIns="91425" tIns="91425" rIns="91425" bIns="91425" anchor="t" anchorCtr="0">
            <a:spAutoFit/>
          </a:bodyPr>
          <a:lstStyle/>
          <a:p>
            <a:pPr marL="0" lvl="0">
              <a:lnSpc>
                <a:spcPct val="164000"/>
              </a:lnSpc>
              <a:spcBef>
                <a:spcPts val="0"/>
              </a:spcBef>
            </a:pPr>
            <a:r>
              <a:rPr lang="en-US" sz="2600" b="1" dirty="0">
                <a:latin typeface="Playfair Display"/>
                <a:ea typeface="Playfair Display"/>
                <a:cs typeface="Playfair Display"/>
                <a:sym typeface="Playfair Display"/>
              </a:rPr>
              <a:t>Use these questions to test your knowledge of the chapter.</a:t>
            </a:r>
          </a:p>
          <a:p>
            <a:pPr marL="0" lvl="0">
              <a:lnSpc>
                <a:spcPct val="164000"/>
              </a:lnSpc>
              <a:spcBef>
                <a:spcPts val="0"/>
              </a:spcBef>
            </a:pPr>
            <a:endParaRPr lang="en-US" sz="2600" b="1" dirty="0">
              <a:latin typeface="Playfair Display"/>
              <a:ea typeface="Playfair Display"/>
              <a:cs typeface="Playfair Display"/>
              <a:sym typeface="Playfair Display"/>
            </a:endParaRPr>
          </a:p>
          <a:p>
            <a:pPr marL="0" lvl="0">
              <a:lnSpc>
                <a:spcPct val="164000"/>
              </a:lnSpc>
              <a:spcBef>
                <a:spcPts val="0"/>
              </a:spcBef>
            </a:pPr>
            <a:r>
              <a:rPr lang="en-US" sz="2600" dirty="0">
                <a:latin typeface="Playfair Display"/>
                <a:ea typeface="Playfair Display"/>
                <a:cs typeface="Playfair Display"/>
                <a:sym typeface="Playfair Display"/>
              </a:rPr>
              <a:t>7. Describe environmental, social, and governance (</a:t>
            </a:r>
            <a:r>
              <a:rPr lang="en-US" sz="2600" dirty="0" err="1">
                <a:latin typeface="Playfair Display"/>
                <a:ea typeface="Playfair Display"/>
                <a:cs typeface="Playfair Display"/>
                <a:sym typeface="Playfair Display"/>
              </a:rPr>
              <a:t>ESG</a:t>
            </a:r>
            <a:r>
              <a:rPr lang="en-US" sz="2600" dirty="0">
                <a:latin typeface="Playfair Display"/>
                <a:ea typeface="Playfair Display"/>
                <a:cs typeface="Playfair Display"/>
                <a:sym typeface="Playfair Display"/>
              </a:rPr>
              <a:t>) strategy and how this is a sustainability strategy.</a:t>
            </a:r>
          </a:p>
          <a:p>
            <a:pPr marL="0" lvl="0">
              <a:lnSpc>
                <a:spcPct val="164000"/>
              </a:lnSpc>
              <a:spcBef>
                <a:spcPts val="0"/>
              </a:spcBef>
            </a:pPr>
            <a:r>
              <a:rPr lang="en-US" sz="2600" dirty="0">
                <a:latin typeface="Playfair Display"/>
                <a:ea typeface="Playfair Display"/>
                <a:cs typeface="Playfair Display"/>
                <a:sym typeface="Playfair Display"/>
              </a:rPr>
              <a:t>8. Discuss the relationships between the triple bottom line, CSR, and </a:t>
            </a:r>
            <a:r>
              <a:rPr lang="en-US" sz="2600" dirty="0" err="1">
                <a:latin typeface="Playfair Display"/>
                <a:ea typeface="Playfair Display"/>
                <a:cs typeface="Playfair Display"/>
                <a:sym typeface="Playfair Display"/>
              </a:rPr>
              <a:t>ESG</a:t>
            </a:r>
            <a:r>
              <a:rPr lang="en-US" sz="2600" dirty="0">
                <a:latin typeface="Playfair Display"/>
                <a:ea typeface="Playfair Display"/>
                <a:cs typeface="Playfair Display"/>
                <a:sym typeface="Playfair Display"/>
              </a:rPr>
              <a:t>.</a:t>
            </a:r>
          </a:p>
          <a:p>
            <a:pPr marL="0" lvl="0">
              <a:lnSpc>
                <a:spcPct val="164000"/>
              </a:lnSpc>
              <a:spcBef>
                <a:spcPts val="0"/>
              </a:spcBef>
            </a:pPr>
            <a:r>
              <a:rPr lang="en-US" sz="2600" dirty="0">
                <a:latin typeface="Playfair Display"/>
                <a:ea typeface="Playfair Display"/>
                <a:cs typeface="Playfair Display"/>
                <a:sym typeface="Playfair Display"/>
              </a:rPr>
              <a:t>9. Describe ethics strategy and its relationship to business level strategy.</a:t>
            </a:r>
          </a:p>
          <a:p>
            <a:pPr marL="0" lvl="0">
              <a:lnSpc>
                <a:spcPct val="164000"/>
              </a:lnSpc>
              <a:spcBef>
                <a:spcPts val="0"/>
              </a:spcBef>
            </a:pPr>
            <a:r>
              <a:rPr lang="en-US" sz="2600" dirty="0">
                <a:latin typeface="Playfair Display"/>
                <a:ea typeface="Playfair Display"/>
                <a:cs typeface="Playfair Display"/>
                <a:sym typeface="Playfair Display"/>
              </a:rPr>
              <a:t>10. Discuss key contemporary questions of corporate ethics.</a:t>
            </a:r>
          </a:p>
          <a:p>
            <a:pPr marL="0" lvl="0">
              <a:lnSpc>
                <a:spcPct val="164000"/>
              </a:lnSpc>
              <a:spcBef>
                <a:spcPts val="0"/>
              </a:spcBef>
            </a:pPr>
            <a:r>
              <a:rPr lang="en-US" sz="2600" dirty="0">
                <a:latin typeface="Playfair Display"/>
                <a:ea typeface="Playfair Display"/>
                <a:cs typeface="Playfair Display"/>
                <a:sym typeface="Playfair Display"/>
              </a:rPr>
              <a:t>11. Describe how competence with sustainability and ethics strategy is relevant and important to you.</a:t>
            </a:r>
          </a:p>
          <a:p>
            <a:pPr marL="0" lvl="0">
              <a:lnSpc>
                <a:spcPct val="164000"/>
              </a:lnSpc>
              <a:spcBef>
                <a:spcPts val="0"/>
              </a:spcBef>
            </a:pPr>
            <a:endParaRPr lang="en-US" sz="2600" b="1" dirty="0">
              <a:latin typeface="Playfair Display"/>
              <a:ea typeface="Playfair Display"/>
              <a:cs typeface="Playfair Display"/>
              <a:sym typeface="Playfair Display"/>
            </a:endParaRPr>
          </a:p>
          <a:p>
            <a:pPr marL="0" lvl="0">
              <a:lnSpc>
                <a:spcPct val="164000"/>
              </a:lnSpc>
              <a:spcBef>
                <a:spcPts val="0"/>
              </a:spcBef>
            </a:pPr>
            <a:r>
              <a:rPr lang="en-US" sz="2600" b="1" dirty="0">
                <a:latin typeface="Playfair Display"/>
                <a:ea typeface="Playfair Display"/>
                <a:cs typeface="Playfair Display"/>
                <a:sym typeface="Playfair Display"/>
              </a:rPr>
              <a:t>You have just demonstrated your knowledge of sustainability and ethics strategy. Congratulations!</a:t>
            </a:r>
          </a:p>
        </p:txBody>
      </p:sp>
      <p:sp>
        <p:nvSpPr>
          <p:cNvPr id="378" name="Google Shape;378;g33d62b6f4dc_0_16">
            <a:extLst>
              <a:ext uri="{FF2B5EF4-FFF2-40B4-BE49-F238E27FC236}">
                <a16:creationId xmlns:a16="http://schemas.microsoft.com/office/drawing/2014/main" id="{67E6DCB3-11FA-76AA-53B7-CFF30441A6E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0868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2">
          <a:extLst>
            <a:ext uri="{FF2B5EF4-FFF2-40B4-BE49-F238E27FC236}">
              <a16:creationId xmlns:a16="http://schemas.microsoft.com/office/drawing/2014/main" id="{4FF012B8-298F-50A9-06EA-FD45E7D9A14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916B44B-E593-FA65-B6B0-0DED9C6CA122}"/>
              </a:ext>
            </a:extLst>
          </p:cNvPr>
          <p:cNvSpPr>
            <a:spLocks noGrp="1"/>
          </p:cNvSpPr>
          <p:nvPr>
            <p:ph type="title"/>
          </p:nvPr>
        </p:nvSpPr>
        <p:spPr>
          <a:xfrm>
            <a:off x="1006871" y="942975"/>
            <a:ext cx="16230600" cy="677108"/>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3600" b="1" dirty="0">
                <a:solidFill>
                  <a:srgbClr val="54152A"/>
                </a:solidFill>
                <a:latin typeface="Public Sans"/>
                <a:sym typeface="Public Sans"/>
              </a:rPr>
              <a:t>Sustainability and Ethics Strategy in the AFI Framework</a:t>
            </a:r>
          </a:p>
        </p:txBody>
      </p:sp>
      <p:cxnSp>
        <p:nvCxnSpPr>
          <p:cNvPr id="114" name="Google Shape;114;g36190e7b22a_0_16">
            <a:extLst>
              <a:ext uri="{FF2B5EF4-FFF2-40B4-BE49-F238E27FC236}">
                <a16:creationId xmlns:a16="http://schemas.microsoft.com/office/drawing/2014/main" id="{C5AAD421-84C2-E9E0-22AB-3C1BE83D723B}"/>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2" name="Picture 1" descr="Circular diagram illustrating strategic analysis, strategy formulation, and strategy implementation&#10;&#10;Circular flow chart illustrating different aspects of strategic management. The center of the circle is labeled strategic management and strategic leadership. Moving clockwise, the first category is strategic analysis (i.e., Where are we?) and includes 4 blue boxes: analyze organizational performance, analyze external environment, analyze internal environment, and determine strategic issue and alternatives. Second category is strategy formulation (i.e., Where are we going?) and includes three light green boxes representing three levels of strategy and four dark green boxes representing strategies that are embedded into business level strategy. Light green: formulate corporate strategy (where to play), formulate business level strategy (how to win/right to win), and formulate functional strategy. Dark green: formulate innovation strategy, formulate sustainability and ethics strategy, formulate technology strategy, and formulate international strategy. Third category is strategy implementation (i.e., How do we get there?) and includes one orange box: implement strategy.">
            <a:extLst>
              <a:ext uri="{FF2B5EF4-FFF2-40B4-BE49-F238E27FC236}">
                <a16:creationId xmlns:a16="http://schemas.microsoft.com/office/drawing/2014/main" id="{354A48E3-A6B6-07F3-F6FB-55241ED6CCC5}"/>
              </a:ext>
            </a:extLst>
          </p:cNvPr>
          <p:cNvPicPr>
            <a:picLocks noChangeAspect="1"/>
          </p:cNvPicPr>
          <p:nvPr/>
        </p:nvPicPr>
        <p:blipFill>
          <a:blip r:embed="rId3"/>
          <a:stretch>
            <a:fillRect/>
          </a:stretch>
        </p:blipFill>
        <p:spPr>
          <a:xfrm>
            <a:off x="1007528" y="2017890"/>
            <a:ext cx="12492571" cy="7682996"/>
          </a:xfrm>
          <a:prstGeom prst="rect">
            <a:avLst/>
          </a:prstGeom>
        </p:spPr>
      </p:pic>
      <p:sp>
        <p:nvSpPr>
          <p:cNvPr id="5" name="Content Placeholder 4">
            <a:extLst>
              <a:ext uri="{FF2B5EF4-FFF2-40B4-BE49-F238E27FC236}">
                <a16:creationId xmlns:a16="http://schemas.microsoft.com/office/drawing/2014/main" id="{BFBA937F-3F9A-A845-7657-E15393A44169}"/>
              </a:ext>
            </a:extLst>
          </p:cNvPr>
          <p:cNvSpPr>
            <a:spLocks noGrp="1"/>
          </p:cNvSpPr>
          <p:nvPr>
            <p:ph sz="quarter" idx="10"/>
          </p:nvPr>
        </p:nvSpPr>
        <p:spPr>
          <a:xfrm>
            <a:off x="5450737" y="9727685"/>
            <a:ext cx="9679223" cy="477013"/>
          </a:xfrm>
          <a:noFill/>
        </p:spPr>
        <p:txBody>
          <a:bodyPr wrap="none" rtlCol="0">
            <a:spAutoFit/>
          </a:bodyPr>
          <a:lstStyle/>
          <a:p>
            <a:r>
              <a:rPr lang="en-US" sz="2000" i="1" dirty="0">
                <a:latin typeface="Playfair Display" pitchFamily="2" charset="77"/>
              </a:rPr>
              <a:t>Figure 1.3: The analysis, formulation, implementation (AFI) framework.</a:t>
            </a:r>
            <a:r>
              <a:rPr lang="en-US" sz="800" dirty="0">
                <a:latin typeface="Playfair Display" pitchFamily="2" charset="77"/>
              </a:rPr>
              <a:t> [Kindred Grey. 2025. CC BY-NC-SA.]</a:t>
            </a:r>
          </a:p>
        </p:txBody>
      </p:sp>
      <p:sp>
        <p:nvSpPr>
          <p:cNvPr id="116" name="Google Shape;116;g36190e7b22a_0_16">
            <a:extLst>
              <a:ext uri="{FF2B5EF4-FFF2-40B4-BE49-F238E27FC236}">
                <a16:creationId xmlns:a16="http://schemas.microsoft.com/office/drawing/2014/main" id="{84B847C6-8B38-4416-52DD-F08424B50A3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377004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2">
          <a:extLst>
            <a:ext uri="{FF2B5EF4-FFF2-40B4-BE49-F238E27FC236}">
              <a16:creationId xmlns:a16="http://schemas.microsoft.com/office/drawing/2014/main" id="{0480A6B5-36E4-6B4A-89DF-C653E8BF88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2B1EBD-CD43-2C28-8E2E-54FA9977410B}"/>
              </a:ext>
            </a:extLst>
          </p:cNvPr>
          <p:cNvSpPr>
            <a:spLocks noGrp="1"/>
          </p:cNvSpPr>
          <p:nvPr>
            <p:ph type="title"/>
          </p:nvPr>
        </p:nvSpPr>
        <p:spPr>
          <a:xfrm>
            <a:off x="1006870" y="942975"/>
            <a:ext cx="16230599" cy="677108"/>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3600" b="1" dirty="0">
                <a:solidFill>
                  <a:srgbClr val="54152A"/>
                </a:solidFill>
                <a:latin typeface="Public Sans"/>
                <a:sym typeface="Public Sans"/>
              </a:rPr>
              <a:t>Sustainability and Ethics Strategy in Strategy Formulation</a:t>
            </a:r>
            <a:endParaRPr lang="en-IN" sz="3600" b="1" dirty="0">
              <a:solidFill>
                <a:srgbClr val="54152A"/>
              </a:solidFill>
              <a:latin typeface="Public Sans"/>
              <a:sym typeface="Arial"/>
            </a:endParaRPr>
          </a:p>
        </p:txBody>
      </p:sp>
      <p:cxnSp>
        <p:nvCxnSpPr>
          <p:cNvPr id="114" name="Google Shape;114;g36190e7b22a_0_16">
            <a:extLst>
              <a:ext uri="{FF2B5EF4-FFF2-40B4-BE49-F238E27FC236}">
                <a16:creationId xmlns:a16="http://schemas.microsoft.com/office/drawing/2014/main" id="{FBC7173A-3112-45DD-EEAD-9B853449D560}"/>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3" name="Picture 2" descr="Three levels of strategy formulation&#10;&#10;Green flow chart titled &quot;Strategy formulation: where are we going?&quot; The chart is three levels. Topmost level represents corporate level strategy (i.e., where to play?). Middle level represents business level strategies and their associated strategic business units (i.e., how to win?). A list titled &quot;Right to win?&quot; is connected to one of the business level strategy boxes. The list includes innovation strategy, sustainability and ethics strategy, multidomestic strategy, and technology strategy. The bottommost level represents functional level strategies and their associated functional business units.">
            <a:extLst>
              <a:ext uri="{FF2B5EF4-FFF2-40B4-BE49-F238E27FC236}">
                <a16:creationId xmlns:a16="http://schemas.microsoft.com/office/drawing/2014/main" id="{E4481AB2-88EB-F334-2813-F4074A791E42}"/>
              </a:ext>
            </a:extLst>
          </p:cNvPr>
          <p:cNvPicPr>
            <a:picLocks noChangeAspect="1"/>
          </p:cNvPicPr>
          <p:nvPr/>
        </p:nvPicPr>
        <p:blipFill>
          <a:blip r:embed="rId3"/>
          <a:stretch>
            <a:fillRect/>
          </a:stretch>
        </p:blipFill>
        <p:spPr>
          <a:xfrm>
            <a:off x="1028694" y="1974240"/>
            <a:ext cx="12763505" cy="7778152"/>
          </a:xfrm>
          <a:prstGeom prst="rect">
            <a:avLst/>
          </a:prstGeom>
        </p:spPr>
      </p:pic>
      <p:sp>
        <p:nvSpPr>
          <p:cNvPr id="5" name="Content Placeholder 4">
            <a:extLst>
              <a:ext uri="{FF2B5EF4-FFF2-40B4-BE49-F238E27FC236}">
                <a16:creationId xmlns:a16="http://schemas.microsoft.com/office/drawing/2014/main" id="{4D90BE29-CD65-DA0E-A170-C8B5500D8648}"/>
              </a:ext>
            </a:extLst>
          </p:cNvPr>
          <p:cNvSpPr>
            <a:spLocks noGrp="1"/>
          </p:cNvSpPr>
          <p:nvPr>
            <p:ph sz="quarter" idx="10"/>
          </p:nvPr>
        </p:nvSpPr>
        <p:spPr>
          <a:xfrm>
            <a:off x="8447140" y="9715261"/>
            <a:ext cx="5371953" cy="400069"/>
          </a:xfrm>
          <a:noFill/>
        </p:spPr>
        <p:txBody>
          <a:bodyPr wrap="none" rtlCol="0">
            <a:spAutoFit/>
          </a:bodyPr>
          <a:lstStyle/>
          <a:p>
            <a:pPr>
              <a:spcBef>
                <a:spcPts val="0"/>
              </a:spcBef>
              <a:buClr>
                <a:srgbClr val="000000"/>
              </a:buClr>
            </a:pPr>
            <a:r>
              <a:rPr lang="en-US" sz="2000" i="1" dirty="0">
                <a:solidFill>
                  <a:srgbClr val="000000"/>
                </a:solidFill>
                <a:latin typeface="Playfair Display" pitchFamily="2" charset="77"/>
                <a:cs typeface="Arial"/>
                <a:sym typeface="Arial"/>
              </a:rPr>
              <a:t>Figure 1.5: Strategy formulation </a:t>
            </a:r>
            <a:r>
              <a:rPr lang="en-US" sz="800" dirty="0">
                <a:solidFill>
                  <a:srgbClr val="000000"/>
                </a:solidFill>
                <a:latin typeface="Playfair Display" pitchFamily="2" charset="77"/>
                <a:cs typeface="Arial"/>
                <a:sym typeface="Arial"/>
              </a:rPr>
              <a:t>[Kindred Grey. 2025. CC BY-NC-SA.]</a:t>
            </a:r>
          </a:p>
        </p:txBody>
      </p:sp>
      <p:sp>
        <p:nvSpPr>
          <p:cNvPr id="116" name="Google Shape;116;g36190e7b22a_0_16">
            <a:extLst>
              <a:ext uri="{FF2B5EF4-FFF2-40B4-BE49-F238E27FC236}">
                <a16:creationId xmlns:a16="http://schemas.microsoft.com/office/drawing/2014/main" id="{2160299D-5DC3-99B7-0688-584E6C53122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1812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2">
          <a:extLst>
            <a:ext uri="{FF2B5EF4-FFF2-40B4-BE49-F238E27FC236}">
              <a16:creationId xmlns:a16="http://schemas.microsoft.com/office/drawing/2014/main" id="{D4E518D5-51FD-9406-54F5-CBE94D49D398}"/>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9AFFF886-B7DD-A0DB-10BB-D36DA5B4C06E}"/>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3600" b="1" dirty="0">
                <a:solidFill>
                  <a:srgbClr val="54152A"/>
                </a:solidFill>
                <a:latin typeface="Public Sans"/>
                <a:sym typeface="Public Sans"/>
              </a:rPr>
              <a:t>Strategy Formulation: Where Are We Going?</a:t>
            </a:r>
            <a:endParaRPr lang="en-IN" sz="3600" b="1" dirty="0">
              <a:solidFill>
                <a:srgbClr val="54152A"/>
              </a:solidFill>
              <a:latin typeface="Public Sans"/>
              <a:sym typeface="Arial"/>
            </a:endParaRPr>
          </a:p>
        </p:txBody>
      </p:sp>
      <p:cxnSp>
        <p:nvCxnSpPr>
          <p:cNvPr id="114" name="Google Shape;114;g36190e7b22a_0_16">
            <a:extLst>
              <a:ext uri="{FF2B5EF4-FFF2-40B4-BE49-F238E27FC236}">
                <a16:creationId xmlns:a16="http://schemas.microsoft.com/office/drawing/2014/main" id="{203E7755-FC0B-BC44-0487-586C0C2FE5F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6" name="Content Placeholder 5">
            <a:extLst>
              <a:ext uri="{FF2B5EF4-FFF2-40B4-BE49-F238E27FC236}">
                <a16:creationId xmlns:a16="http://schemas.microsoft.com/office/drawing/2014/main" id="{71D708E7-1EC2-0E09-8E47-4396EBB99F81}"/>
              </a:ext>
            </a:extLst>
          </p:cNvPr>
          <p:cNvSpPr>
            <a:spLocks noGrp="1"/>
          </p:cNvSpPr>
          <p:nvPr>
            <p:ph sz="quarter" idx="10"/>
          </p:nvPr>
        </p:nvSpPr>
        <p:spPr>
          <a:xfrm>
            <a:off x="1006093" y="2074128"/>
            <a:ext cx="16009698" cy="6186269"/>
          </a:xfrm>
          <a:noFill/>
        </p:spPr>
        <p:txBody>
          <a:bodyPr wrap="square" rtlCol="0">
            <a:spAutoFit/>
          </a:bodyPr>
          <a:lstStyle/>
          <a:p>
            <a:pPr>
              <a:spcBef>
                <a:spcPts val="0"/>
              </a:spcBef>
              <a:buClr>
                <a:srgbClr val="000000"/>
              </a:buClr>
            </a:pPr>
            <a:r>
              <a:rPr lang="en-US" sz="3600" dirty="0">
                <a:solidFill>
                  <a:srgbClr val="000000"/>
                </a:solidFill>
                <a:latin typeface="Playfair Display" pitchFamily="2" charset="77"/>
                <a:cs typeface="Arial"/>
                <a:sym typeface="Arial"/>
              </a:rPr>
              <a:t>Strategic management’s foundations rest in three essential questions that align with the three stages of strategic management:</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Strategic analysis: Where are we?</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b="1" dirty="0">
                <a:solidFill>
                  <a:srgbClr val="000000"/>
                </a:solidFill>
                <a:latin typeface="Playfair Display" pitchFamily="2" charset="77"/>
                <a:cs typeface="Arial"/>
                <a:sym typeface="Arial"/>
              </a:rPr>
              <a:t>Strategy formulation: Where are we going?</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Strategy Implementation: How are we going to get there?</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Like all strategy formulation, sustainability and ethics strategy addresses the question of where a firm is going.</a:t>
            </a:r>
          </a:p>
        </p:txBody>
      </p:sp>
      <p:sp>
        <p:nvSpPr>
          <p:cNvPr id="116" name="Google Shape;116;g36190e7b22a_0_16">
            <a:extLst>
              <a:ext uri="{FF2B5EF4-FFF2-40B4-BE49-F238E27FC236}">
                <a16:creationId xmlns:a16="http://schemas.microsoft.com/office/drawing/2014/main" id="{92660091-CB99-DD93-A3EC-8E796FC8D17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82203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2">
          <a:extLst>
            <a:ext uri="{FF2B5EF4-FFF2-40B4-BE49-F238E27FC236}">
              <a16:creationId xmlns:a16="http://schemas.microsoft.com/office/drawing/2014/main" id="{FCD221AC-83D1-97A6-3DAE-FE3A5A5DFD0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A23205E-624C-F550-4272-AA5DC79A8DEB}"/>
              </a:ext>
            </a:extLst>
          </p:cNvPr>
          <p:cNvSpPr>
            <a:spLocks noGrp="1"/>
          </p:cNvSpPr>
          <p:nvPr>
            <p:ph type="title"/>
          </p:nvPr>
        </p:nvSpPr>
        <p:spPr>
          <a:xfrm>
            <a:off x="1033374" y="651428"/>
            <a:ext cx="16698033" cy="775597"/>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600" b="1" dirty="0">
                <a:solidFill>
                  <a:srgbClr val="54152A"/>
                </a:solidFill>
                <a:latin typeface="Public Sans"/>
                <a:sym typeface="Public Sans"/>
              </a:rPr>
              <a:t>Sustainability and Ethics Strategy: Embedded into Business-Level Strategy</a:t>
            </a:r>
            <a:endParaRPr lang="en-IN" sz="3600" b="1" dirty="0">
              <a:solidFill>
                <a:srgbClr val="54152A"/>
              </a:solidFill>
              <a:latin typeface="Public Sans"/>
              <a:sym typeface="Arial"/>
            </a:endParaRPr>
          </a:p>
        </p:txBody>
      </p:sp>
      <p:cxnSp>
        <p:nvCxnSpPr>
          <p:cNvPr id="114" name="Google Shape;114;g36190e7b22a_0_16">
            <a:extLst>
              <a:ext uri="{FF2B5EF4-FFF2-40B4-BE49-F238E27FC236}">
                <a16:creationId xmlns:a16="http://schemas.microsoft.com/office/drawing/2014/main" id="{FE1D81AC-950C-0F7E-FF65-CA4E1D7F5486}"/>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DBDD9759-F993-6BC6-6422-D80A764A66D5}"/>
              </a:ext>
            </a:extLst>
          </p:cNvPr>
          <p:cNvSpPr>
            <a:spLocks noGrp="1"/>
          </p:cNvSpPr>
          <p:nvPr>
            <p:ph sz="quarter" idx="10"/>
          </p:nvPr>
        </p:nvSpPr>
        <p:spPr>
          <a:xfrm>
            <a:off x="1028694" y="2080956"/>
            <a:ext cx="16230600" cy="6740266"/>
          </a:xfrm>
          <a:noFill/>
        </p:spPr>
        <p:txBody>
          <a:bodyPr wrap="square" rtlCol="0">
            <a:spAutoFit/>
          </a:bodyPr>
          <a:lstStyle/>
          <a:p>
            <a:pPr>
              <a:spcBef>
                <a:spcPts val="0"/>
              </a:spcBef>
              <a:buClr>
                <a:srgbClr val="000000"/>
              </a:buClr>
            </a:pPr>
            <a:r>
              <a:rPr lang="en-US" sz="3600" dirty="0">
                <a:solidFill>
                  <a:srgbClr val="000000"/>
                </a:solidFill>
                <a:latin typeface="Playfair Display" pitchFamily="2" charset="77"/>
                <a:cs typeface="Arial"/>
                <a:sym typeface="Arial"/>
              </a:rPr>
              <a:t>Strategy can be described as a firm’s answer to three critical strategic questions that every organization needs to answer.</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Corporate-level strategy: Where to play? </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Business-level strategy: How to win?</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b="1" dirty="0">
                <a:solidFill>
                  <a:srgbClr val="000000"/>
                </a:solidFill>
                <a:latin typeface="Playfair Display" pitchFamily="2" charset="77"/>
                <a:cs typeface="Arial"/>
                <a:sym typeface="Arial"/>
              </a:rPr>
              <a:t>Strategies embedded into business-level strategies: Right to win?</a:t>
            </a:r>
          </a:p>
          <a:p>
            <a:pPr marL="571500" indent="-571500">
              <a:spcBef>
                <a:spcPts val="0"/>
              </a:spcBef>
              <a:buClr>
                <a:srgbClr val="000000"/>
              </a:buClr>
              <a:buSzPct val="100000"/>
              <a:buFont typeface="Arial" panose="020B0604020202020204" pitchFamily="34" charset="0"/>
              <a:buChar char="•"/>
            </a:pPr>
            <a:r>
              <a:rPr lang="en-US" sz="3600" dirty="0">
                <a:solidFill>
                  <a:srgbClr val="000000"/>
                </a:solidFill>
                <a:latin typeface="Playfair Display" pitchFamily="2" charset="77"/>
                <a:cs typeface="Arial"/>
                <a:sym typeface="Arial"/>
              </a:rPr>
              <a:t>Innovation strategy</a:t>
            </a:r>
          </a:p>
          <a:p>
            <a:pPr marL="571500" indent="-571500">
              <a:spcBef>
                <a:spcPts val="0"/>
              </a:spcBef>
              <a:buClr>
                <a:srgbClr val="000000"/>
              </a:buClr>
              <a:buSzPct val="100000"/>
              <a:buFont typeface="Arial" panose="020B0604020202020204" pitchFamily="34" charset="0"/>
              <a:buChar char="•"/>
            </a:pPr>
            <a:r>
              <a:rPr lang="en-US" sz="3600" b="1" dirty="0">
                <a:solidFill>
                  <a:srgbClr val="000000"/>
                </a:solidFill>
                <a:latin typeface="Playfair Display" pitchFamily="2" charset="77"/>
                <a:cs typeface="Arial"/>
                <a:sym typeface="Arial"/>
              </a:rPr>
              <a:t>Sustainability and ethics strategy</a:t>
            </a:r>
          </a:p>
          <a:p>
            <a:pPr marL="571500" indent="-571500">
              <a:spcBef>
                <a:spcPts val="0"/>
              </a:spcBef>
              <a:buClr>
                <a:srgbClr val="000000"/>
              </a:buClr>
              <a:buSzPct val="100000"/>
              <a:buFont typeface="Arial" panose="020B0604020202020204" pitchFamily="34" charset="0"/>
              <a:buChar char="•"/>
            </a:pPr>
            <a:r>
              <a:rPr lang="en-US" sz="3600" dirty="0">
                <a:solidFill>
                  <a:srgbClr val="000000"/>
                </a:solidFill>
                <a:latin typeface="Playfair Display" pitchFamily="2" charset="77"/>
                <a:cs typeface="Arial"/>
                <a:sym typeface="Arial"/>
              </a:rPr>
              <a:t>Technology strategy</a:t>
            </a:r>
          </a:p>
          <a:p>
            <a:pPr marL="571500" indent="-571500">
              <a:spcBef>
                <a:spcPts val="0"/>
              </a:spcBef>
              <a:buClr>
                <a:srgbClr val="000000"/>
              </a:buClr>
              <a:buSzPct val="100000"/>
              <a:buFont typeface="Arial" panose="020B0604020202020204" pitchFamily="34" charset="0"/>
              <a:buChar char="•"/>
            </a:pPr>
            <a:r>
              <a:rPr lang="en-US" sz="3600" dirty="0">
                <a:solidFill>
                  <a:srgbClr val="000000"/>
                </a:solidFill>
                <a:latin typeface="Playfair Display" pitchFamily="2" charset="77"/>
                <a:cs typeface="Arial"/>
                <a:sym typeface="Arial"/>
              </a:rPr>
              <a:t>Multinational strategy</a:t>
            </a:r>
          </a:p>
        </p:txBody>
      </p:sp>
      <p:sp>
        <p:nvSpPr>
          <p:cNvPr id="116" name="Google Shape;116;g36190e7b22a_0_16">
            <a:extLst>
              <a:ext uri="{FF2B5EF4-FFF2-40B4-BE49-F238E27FC236}">
                <a16:creationId xmlns:a16="http://schemas.microsoft.com/office/drawing/2014/main" id="{8B8B26F0-8599-2B0B-D2EC-D4818592C21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10948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2">
          <a:extLst>
            <a:ext uri="{FF2B5EF4-FFF2-40B4-BE49-F238E27FC236}">
              <a16:creationId xmlns:a16="http://schemas.microsoft.com/office/drawing/2014/main" id="{4928E961-C176-C03A-1D97-DABC17F61334}"/>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813602DB-7412-820A-7BC1-1E65B0157C4B}"/>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3600" b="1" dirty="0">
                <a:solidFill>
                  <a:srgbClr val="54152A"/>
                </a:solidFill>
                <a:latin typeface="Public Sans"/>
                <a:sym typeface="Public Sans"/>
              </a:rPr>
              <a:t>Strategy: Outside-In Perspective</a:t>
            </a:r>
            <a:endParaRPr lang="en-IN" sz="3600" b="1" dirty="0">
              <a:solidFill>
                <a:srgbClr val="54152A"/>
              </a:solidFill>
              <a:latin typeface="Public Sans"/>
              <a:sym typeface="Arial"/>
            </a:endParaRPr>
          </a:p>
        </p:txBody>
      </p:sp>
      <p:cxnSp>
        <p:nvCxnSpPr>
          <p:cNvPr id="114" name="Google Shape;114;g36190e7b22a_0_16">
            <a:extLst>
              <a:ext uri="{FF2B5EF4-FFF2-40B4-BE49-F238E27FC236}">
                <a16:creationId xmlns:a16="http://schemas.microsoft.com/office/drawing/2014/main" id="{EA2A9635-BC0E-9E2F-AC4F-8EB7CC5BB1F1}"/>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6" name="Content Placeholder 5">
            <a:extLst>
              <a:ext uri="{FF2B5EF4-FFF2-40B4-BE49-F238E27FC236}">
                <a16:creationId xmlns:a16="http://schemas.microsoft.com/office/drawing/2014/main" id="{B62A6C2D-BD05-2F68-1903-0788915DD8AB}"/>
              </a:ext>
            </a:extLst>
          </p:cNvPr>
          <p:cNvSpPr>
            <a:spLocks noGrp="1"/>
          </p:cNvSpPr>
          <p:nvPr>
            <p:ph sz="quarter" idx="10"/>
          </p:nvPr>
        </p:nvSpPr>
        <p:spPr>
          <a:xfrm>
            <a:off x="1006871" y="2074127"/>
            <a:ext cx="16252424" cy="7478970"/>
          </a:xfrm>
          <a:noFill/>
        </p:spPr>
        <p:txBody>
          <a:bodyPr wrap="square" lIns="91440" tIns="45720" rIns="91440" bIns="45720" rtlCol="0" anchor="t">
            <a:spAutoFit/>
          </a:bodyPr>
          <a:lstStyle/>
          <a:p>
            <a:pPr>
              <a:spcBef>
                <a:spcPts val="0"/>
              </a:spcBef>
              <a:buClr>
                <a:srgbClr val="000000"/>
              </a:buClr>
            </a:pPr>
            <a:r>
              <a:rPr lang="en-US" sz="4800" dirty="0">
                <a:solidFill>
                  <a:srgbClr val="000000"/>
                </a:solidFill>
                <a:latin typeface="Playfair Display"/>
                <a:cs typeface="Arial"/>
                <a:sym typeface="Arial"/>
              </a:rPr>
              <a:t>When strategic management leaders and managers formulate strategy, they focus on an </a:t>
            </a:r>
            <a:r>
              <a:rPr lang="en-US" sz="4800" b="1" dirty="0">
                <a:solidFill>
                  <a:srgbClr val="000000"/>
                </a:solidFill>
                <a:latin typeface="Playfair Display"/>
                <a:cs typeface="Arial"/>
                <a:sym typeface="Arial"/>
              </a:rPr>
              <a:t>outside-in perspective. </a:t>
            </a:r>
          </a:p>
          <a:p>
            <a:pPr>
              <a:spcBef>
                <a:spcPts val="0"/>
              </a:spcBef>
              <a:buClr>
                <a:srgbClr val="000000"/>
              </a:buClr>
            </a:pPr>
            <a:endParaRPr lang="en-US" sz="4800" dirty="0">
              <a:solidFill>
                <a:srgbClr val="000000"/>
              </a:solidFill>
              <a:latin typeface="Playfair Display"/>
              <a:cs typeface="Arial"/>
              <a:sym typeface="Arial"/>
            </a:endParaRPr>
          </a:p>
          <a:p>
            <a:pPr>
              <a:spcBef>
                <a:spcPts val="0"/>
              </a:spcBef>
              <a:buClr>
                <a:srgbClr val="000000"/>
              </a:buClr>
            </a:pPr>
            <a:r>
              <a:rPr lang="en-US" sz="4800" dirty="0">
                <a:solidFill>
                  <a:srgbClr val="000000"/>
                </a:solidFill>
                <a:latin typeface="Playfair Display"/>
                <a:cs typeface="Arial"/>
                <a:sym typeface="Arial"/>
              </a:rPr>
              <a:t>All successful strategies are driven by outside-in perspectives, including corporate-level and business-level strategy as well as the strategies embedded in business-level strategies, such as innovation, sustainability and ethics, technology, and multinational strategies.</a:t>
            </a:r>
          </a:p>
          <a:p>
            <a:pPr>
              <a:spcBef>
                <a:spcPts val="0"/>
              </a:spcBef>
              <a:buClr>
                <a:srgbClr val="000000"/>
              </a:buClr>
            </a:pPr>
            <a:endParaRPr lang="en-IN" sz="4800" dirty="0">
              <a:solidFill>
                <a:srgbClr val="000000"/>
              </a:solidFill>
              <a:latin typeface="Playfair Display"/>
              <a:cs typeface="Arial"/>
              <a:sym typeface="Arial"/>
            </a:endParaRPr>
          </a:p>
        </p:txBody>
      </p:sp>
      <p:sp>
        <p:nvSpPr>
          <p:cNvPr id="116" name="Google Shape;116;g36190e7b22a_0_16">
            <a:extLst>
              <a:ext uri="{FF2B5EF4-FFF2-40B4-BE49-F238E27FC236}">
                <a16:creationId xmlns:a16="http://schemas.microsoft.com/office/drawing/2014/main" id="{D3038F91-8239-00DC-FC99-64E0008EA4B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76865367"/>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1281</TotalTime>
  <Words>8876</Words>
  <Application>Microsoft Office PowerPoint</Application>
  <PresentationFormat>Custom</PresentationFormat>
  <Paragraphs>472</Paragraphs>
  <Slides>47</Slides>
  <Notes>47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Public Sans</vt:lpstr>
      <vt:lpstr>Playfair Display Black</vt:lpstr>
      <vt:lpstr>Playfair Display</vt:lpstr>
      <vt:lpstr>Arial</vt:lpstr>
      <vt:lpstr>Calibri</vt:lpstr>
      <vt:lpstr>Office Theme</vt:lpstr>
      <vt:lpstr>Chapter 10</vt:lpstr>
      <vt:lpstr>Study Guide</vt:lpstr>
      <vt:lpstr>Learning Objectives, 1 of 2</vt:lpstr>
      <vt:lpstr>Learning Objectives, 2 of 2</vt:lpstr>
      <vt:lpstr>Sustainability and Ethics Strategy in the AFI Framework</vt:lpstr>
      <vt:lpstr>Sustainability and Ethics Strategy in Strategy Formulation</vt:lpstr>
      <vt:lpstr>Strategy Formulation: Where Are We Going?</vt:lpstr>
      <vt:lpstr>Sustainability and Ethics Strategy: Embedded into Business-Level Strategy</vt:lpstr>
      <vt:lpstr>Strategy: Outside-In Perspective</vt:lpstr>
      <vt:lpstr>VUCA</vt:lpstr>
      <vt:lpstr>Sustainability and Ethics Strategy: Right to Win?, 1 of 2 </vt:lpstr>
      <vt:lpstr>Sustainability and Ethics Strategy: Right to Win?, 2 of 2 </vt:lpstr>
      <vt:lpstr>Sustainability and Ethics Strategy: Right to Win? </vt:lpstr>
      <vt:lpstr>Sustainability and Ethics Strategy</vt:lpstr>
      <vt:lpstr>Disruptive Megatrends</vt:lpstr>
      <vt:lpstr>Climate Change</vt:lpstr>
      <vt:lpstr>Megatrends and Climate Change:  Check Your Knowledge So Far</vt:lpstr>
      <vt:lpstr>Sustainability</vt:lpstr>
      <vt:lpstr>Sustainability Strategy</vt:lpstr>
      <vt:lpstr>Sustainability Statements</vt:lpstr>
      <vt:lpstr>Business Case for Sustainability</vt:lpstr>
      <vt:lpstr>Why Sustainability Strategy is Strategic:  Check Your Knowledge So Far</vt:lpstr>
      <vt:lpstr>Triple Bottom Line</vt:lpstr>
      <vt:lpstr>Triple Bottom Line: Check Your Knowledge So Far So Far</vt:lpstr>
      <vt:lpstr>Corporate Social Responsibility</vt:lpstr>
      <vt:lpstr>Corporate Social Responsibility: Check Your Knowledge So Far</vt:lpstr>
      <vt:lpstr>Environmental, Social, and Governance (ESG) Strategy, 1 of 2</vt:lpstr>
      <vt:lpstr>Environmental, Social, and Governance (ESG) Strategy, 2 of 2</vt:lpstr>
      <vt:lpstr>Environmental Pillar: Linear Economy</vt:lpstr>
      <vt:lpstr>Environmental Pillar: Circular Economy </vt:lpstr>
      <vt:lpstr>Social Pillar</vt:lpstr>
      <vt:lpstr>ESG Strategy in Action: Patagonia</vt:lpstr>
      <vt:lpstr>Governance Pillar: Corporate Governance</vt:lpstr>
      <vt:lpstr>ESG: Check Your Knowledge So Far</vt:lpstr>
      <vt:lpstr>Ethics Strategy, 1 of 2</vt:lpstr>
      <vt:lpstr>Ethics Strategy, 2 of 2</vt:lpstr>
      <vt:lpstr>Ethics Strategy: Doing Right &amp; Doing Good</vt:lpstr>
      <vt:lpstr>Contemporary Corporate Ethics</vt:lpstr>
      <vt:lpstr>What Makes a Strong Sustainability and Ethics Strategy?</vt:lpstr>
      <vt:lpstr>Sustainability and Ethics Strategy:  Check Your Knowledge So Far</vt:lpstr>
      <vt:lpstr>Analyze Sustainability &amp; Ethics Strategy, 1 of 2</vt:lpstr>
      <vt:lpstr>Analyze Sustainability &amp; Ethics Strategy, 2 of 2</vt:lpstr>
      <vt:lpstr>Why It Matters to Business Graduates</vt:lpstr>
      <vt:lpstr>How Do You Know If ESG Strategy Is Working?</vt:lpstr>
      <vt:lpstr>Why Sustainability &amp; Ethics Matter</vt:lpstr>
      <vt:lpstr>Demonstrate Your Knowledge, Skills, and Competence, 1 of 2</vt:lpstr>
      <vt:lpstr>Demonstrate Your Knowledge, Skills, and Competence, 2 of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dc:title>
  <dc:creator>Walz, Anita</dc:creator>
  <cp:lastModifiedBy>pvl sai kumar</cp:lastModifiedBy>
  <cp:revision>239</cp:revision>
  <dcterms:created xsi:type="dcterms:W3CDTF">2006-08-16T00:00:00Z</dcterms:created>
  <dcterms:modified xsi:type="dcterms:W3CDTF">2025-12-02T08:33:40Z</dcterms:modified>
</cp:coreProperties>
</file>