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y="5143500" cx="9144000"/>
  <p:notesSz cx="6858000" cy="9144000"/>
  <p:embeddedFontLst>
    <p:embeddedFont>
      <p:font typeface="Raleway"/>
      <p:regular r:id="rId33"/>
      <p:bold r:id="rId34"/>
      <p:italic r:id="rId35"/>
      <p:boldItalic r:id="rId36"/>
    </p:embeddedFont>
    <p:embeddedFont>
      <p:font typeface="Source Sans Pro"/>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SourceSansPro-boldItalic.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font" Target="fonts/Raleway-regular.fntdata"/><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font" Target="fonts/Raleway-italic.fntdata"/><Relationship Id="rId12" Type="http://schemas.openxmlformats.org/officeDocument/2006/relationships/slide" Target="slides/slide8.xml"/><Relationship Id="rId34" Type="http://schemas.openxmlformats.org/officeDocument/2006/relationships/font" Target="fonts/Raleway-bold.fntdata"/><Relationship Id="rId15" Type="http://schemas.openxmlformats.org/officeDocument/2006/relationships/slide" Target="slides/slide11.xml"/><Relationship Id="rId37" Type="http://schemas.openxmlformats.org/officeDocument/2006/relationships/font" Target="fonts/SourceSansPro-regular.fntdata"/><Relationship Id="rId14" Type="http://schemas.openxmlformats.org/officeDocument/2006/relationships/slide" Target="slides/slide10.xml"/><Relationship Id="rId36" Type="http://schemas.openxmlformats.org/officeDocument/2006/relationships/font" Target="fonts/Raleway-boldItalic.fntdata"/><Relationship Id="rId17" Type="http://schemas.openxmlformats.org/officeDocument/2006/relationships/slide" Target="slides/slide13.xml"/><Relationship Id="rId39" Type="http://schemas.openxmlformats.org/officeDocument/2006/relationships/font" Target="fonts/SourceSansPro-italic.fntdata"/><Relationship Id="rId16" Type="http://schemas.openxmlformats.org/officeDocument/2006/relationships/slide" Target="slides/slide12.xml"/><Relationship Id="rId38" Type="http://schemas.openxmlformats.org/officeDocument/2006/relationships/font" Target="fonts/SourceSansPro-bold.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pewforum.org/religious-landscape-study/state/virginia/" TargetMode="External"/><Relationship Id="rId3" Type="http://schemas.openxmlformats.org/officeDocument/2006/relationships/hyperlink" Target="https://factfinder.census.gov/faces/nav/jsf/pages/community_facts.xhtml" TargetMode="External"/><Relationship Id="rId4" Type="http://schemas.openxmlformats.org/officeDocument/2006/relationships/hyperlink" Target="http://www.lgbtmap.org/equality_maps/profile_state/VA" TargetMode="External"/><Relationship Id="rId5" Type="http://schemas.openxmlformats.org/officeDocument/2006/relationships/hyperlink" Target="http://www.gallup.com/poll/203513/vermont-leads-states-lgbt-identification.aspx"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 name="Shape 54"/>
        <p:cNvGrpSpPr/>
        <p:nvPr/>
      </p:nvGrpSpPr>
      <p:grpSpPr>
        <a:xfrm>
          <a:off x="0" y="0"/>
          <a:ext cx="0" cy="0"/>
          <a:chOff x="0" y="0"/>
          <a:chExt cx="0" cy="0"/>
        </a:xfrm>
      </p:grpSpPr>
      <p:sp>
        <p:nvSpPr>
          <p:cNvPr id="55" name="Google Shape;5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6" name="Google Shape;5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1b38afdef4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b38afdef4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Archives have a number of issues when it comes to diversity and inclusion. I’m going to highlight three main areas today: Institutional History, Staffing, and Traditional Archival Practice.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Institutional History refers to the legacy that an institution has built up over the years. Many institutions of higher education have legacies of discrimination - Virginia Tech certainly does. If that isn’t enough of a barrier, early attempts by archives to acquire materials about diverse groups were handled poorly. Collections that enter the archives and disappear into an archival black hole can easily sour relations with communities that have too often seen their history erased. Similarly, relationships with specific groups that become strained can lead to bad relationships with whole communities.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Staffing remains an issue in archives, as with other areas of the information professions. For decades, archivists have discussed the need for a more diverse workforce. Yet, there has been slow progress to actual diversification. Recruiting to the profession is hard generally. Recruiting from “underrepresented” populations is doubly hard because archives are seen as documenting white cis heterosexual male Christian history.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archival idea of diversity is also an issue. Too often, diversity is seen as bringing a representative of an underrepresented group into the white space of the archives - rather than expanding the archives beyond its whiteness.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leads to a problem of retention when members of the underrepresented groups tire of whitening themselves to be accepted in the archival space.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Then we have traditional archival practice. Many archives will refuse to acquire materials if they can’t have clear title. Many communities that have felt poorly served by archives don’t want to give up all of their control over their cultural heritage materials. This dynamic creates challenges around collection development.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Archives are perpetually understaffed and struggle to process all the materials acquired. When things are processed, commonly used subject terms (like Library of Congress Subject Headings) retain offensive and disrespectful terminology in common usage. Using those terms to describe materials helps researchers find them - but alienates the groups being described.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Finally, the traditional detached objectivity of archivists prevents full service to traditionally underserved communities. The profession has traditionally seen objectivity as neutrality. They aren’t the same. Objectively collecting and describing materials does not mean neutrality in selection of those materials. If the goal is more balance in archival holdings, there must be advocacy for acquiring more material about traditionally underserved communities and for telling those communities’ stories from the perspective of the communities.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1b38afdef4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1b38afdef4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I’ll start with an issue related to processing and description. A commonly used subject authority is LCSH. It has changed and developed over the years in such a way that there are potentially offensive relationships.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official term for all LGBTQ people is “Sexual Minorities” - which in itself marginalizes the Trans and Intersex people included under the LGBTQ umbrella. When working with materials related to LGBTQ, they are also automatically conflated with Sexual Dissidents - a relationship that doesn’t necessarily exist and is rooted in heterosexist privilege.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Digging a little deeper we find Transgender People in the narrower terms which is fine apart from the fact that being Trans is related to gender and not sexuality. The problem here is the narrower terms for Transgender people: Female Impersonators, Male Impersonators, Transsexuals, and Transvestites. Three of these terms, male impersonators, female impersonators, and transvestites again have nothing to do with being Trans. The last is an offensive term to most of the Trans community.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becomes a problem for archives trying to work with the LGBT community because materials related to historic Male or Female impersonators will likely show up when someone is searching for materials about Transgender people. Having those show up in search is a great way to offend the community the archive is trying to work with.</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g1b3b6612e2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1b3b6612e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Looking at institutional history, it is important to consider the broader institution of the profession itself. This statement by then SAA President Dennis Meissner following the Orlando Pulse Nightclub shooting was read by most as a professional response to a tragic community event. Many in the LGBTQ+ community, Hispanic and Latinx communities, and communities of color were incensed because the statement completely erased the context of the shooting as an act targeting LGBTQ+ people of color.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 few days later, Meissner issued an update after a flood of criticism followed the initial statement. Later that month, the Archivists and Archives of Color Roundtable, Latin American and Caribbean Cultural Heritage Archives Roundtable, and Lesbian and Gay Archives Roundtable put out a joint statement about how Meissner’s statement had illustrated the erasure of marginalized communities from the archival record and underscored the importance of being advocates for those communities rather than remaining impartial.</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1b38afdef4_0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1b38afdef4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1b38afdef4_0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1b38afdef4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LLACE is a great example of an archives that is engaged with the community they serve. They actually developed specifically to serve the LGBTQI community which helped them to develop a positive relationship with the community but their example can be used to better approach community relations. One of the most important things LLACE did was involve the community in decisions regarding their own cultural heritage. In traditional practice, an outside advisory board is an undesirable thing. For many marginalized communities, however, having an advisory board may be the only way to ensure that the archives is truly serving the needs of the community.</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1b38afdef4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1b38afdef4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1b38afdef4_0_2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1b38afdef4_0_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g1b38afdef4_0_2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1b38afdef4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g1b38afdef4_0_2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b38afdef4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1b38afdef4_0_2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1b38afdef4_0_2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g1b38afdef4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b38afdef4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LGBTQ: at around 3.4%, that’s roughly 285,000 people. If your library is closer to DC, you may encounter higher numbers of patrons who identify as LGBTQ as as the percentage of self-identified LGBTQ people there is 8.6%.</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2"/>
              </a:rPr>
              <a:t>http://www.pewforum.org/religious-landscape-study/state/virginia/</a:t>
            </a:r>
            <a:endParaRPr/>
          </a:p>
          <a:p>
            <a:pPr indent="0" lvl="0" marL="0" rtl="0" algn="l">
              <a:spcBef>
                <a:spcPts val="0"/>
              </a:spcBef>
              <a:spcAft>
                <a:spcPts val="0"/>
              </a:spcAft>
              <a:buNone/>
            </a:pPr>
            <a:r>
              <a:rPr lang="en" u="sng">
                <a:solidFill>
                  <a:schemeClr val="hlink"/>
                </a:solidFill>
                <a:hlinkClick r:id="rId3"/>
              </a:rPr>
              <a:t>https://factfinder.census.gov/faces/nav/jsf/pages/community_facts.xhtml</a:t>
            </a:r>
            <a:endParaRPr/>
          </a:p>
          <a:p>
            <a:pPr indent="0" lvl="0" marL="0" rtl="0" algn="l">
              <a:spcBef>
                <a:spcPts val="0"/>
              </a:spcBef>
              <a:spcAft>
                <a:spcPts val="0"/>
              </a:spcAft>
              <a:buNone/>
            </a:pPr>
            <a:r>
              <a:rPr lang="en" u="sng">
                <a:solidFill>
                  <a:schemeClr val="hlink"/>
                </a:solidFill>
                <a:hlinkClick r:id="rId4"/>
              </a:rPr>
              <a:t>http://www.lgbtmap.org/equality_maps/profile_state/VA</a:t>
            </a:r>
            <a:endParaRPr/>
          </a:p>
          <a:p>
            <a:pPr indent="0" lvl="0" marL="0" rtl="0" algn="l">
              <a:spcBef>
                <a:spcPts val="0"/>
              </a:spcBef>
              <a:spcAft>
                <a:spcPts val="0"/>
              </a:spcAft>
              <a:buNone/>
            </a:pPr>
            <a:r>
              <a:rPr lang="en" u="sng">
                <a:solidFill>
                  <a:schemeClr val="hlink"/>
                </a:solidFill>
                <a:hlinkClick r:id="rId5"/>
              </a:rPr>
              <a:t>http://www.gallup.com/poll/203513/vermont-leads-states-lgbt-identification.aspx</a:t>
            </a:r>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1f6a259416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1f6a259416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g1f6a259416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f6a259416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1f6a259416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f6a259416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g1f6a259416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1f6a259416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1f6a259416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1f6a259416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Google Shape;227;g1f6a259416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1f6a259416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1f6a259416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1f6a259416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8" name="Shape 238"/>
        <p:cNvGrpSpPr/>
        <p:nvPr/>
      </p:nvGrpSpPr>
      <p:grpSpPr>
        <a:xfrm>
          <a:off x="0" y="0"/>
          <a:ext cx="0" cy="0"/>
          <a:chOff x="0" y="0"/>
          <a:chExt cx="0" cy="0"/>
        </a:xfrm>
      </p:grpSpPr>
      <p:sp>
        <p:nvSpPr>
          <p:cNvPr id="239" name="Google Shape;239;g1f6c6d2a3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1f6c6d2a3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g1b38afdef4_6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1b38afdef4_6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thought it this would be a good way of providing our names to any attendees that might not already know us.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1b38afdef4_6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1b38afdef4_6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1b38afdef4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1b38afdef4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1b38afdef4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b38afdef4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my current donation cart. I couldn’t have asked for a more perfect example for this purpose.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1b38afdef4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1b38afdef4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meat and potatoes of cataloging world is the MARC record, but we sometimes have limited control over what we get, especially in regards to batch loaded records. Copy cataloging allows us for more control because we have to touch each record - or someone in our department does. I’ve seen workflows structured in all different ways. Some libraries have the </a:t>
            </a:r>
            <a:r>
              <a:rPr lang="en"/>
              <a:t>acquisitions</a:t>
            </a:r>
            <a:r>
              <a:rPr lang="en"/>
              <a:t> person pull the MARC record when they place an order, which is fine, but is that MARC record undergoing any </a:t>
            </a:r>
            <a:r>
              <a:rPr lang="en"/>
              <a:t>scrutiny</a:t>
            </a:r>
            <a:r>
              <a:rPr lang="en"/>
              <a:t> other than verifying the ISBN or OCLC number? Even non-catalogers can improve these records very quickly. The 505 field (typically this is the table of contents) and the 520 (the description of the contents) are the two biggest ones that I see missing from records all the time.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1b38afdef4_0_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b38afdef4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Allied Alliance training, online webinars, tagging foreign language collection</a:t>
            </a:r>
            <a:endParaRPr/>
          </a:p>
          <a:p>
            <a:pPr indent="0" lvl="0" marL="0" rtl="0" algn="l">
              <a:spcBef>
                <a:spcPts val="0"/>
              </a:spcBef>
              <a:spcAft>
                <a:spcPts val="0"/>
              </a:spcAft>
              <a:buNone/>
            </a:pPr>
            <a:r>
              <a:rPr lang="en"/>
              <a:t>Be seen at events on campus -- maybe even jointly sponsor them, whether that be speakers or talks or exhibits</a:t>
            </a:r>
            <a:endParaRPr/>
          </a:p>
          <a:p>
            <a:pPr indent="0" lvl="0" marL="0" rtl="0" algn="l">
              <a:spcBef>
                <a:spcPts val="0"/>
              </a:spcBef>
              <a:spcAft>
                <a:spcPts val="0"/>
              </a:spcAft>
              <a:buNone/>
            </a:pPr>
            <a:r>
              <a:rPr lang="en"/>
              <a:t>Accurate and complete subject headings - subject headings change (indian; native american; Indigenous peoples--United States)</a:t>
            </a:r>
            <a:endParaRPr/>
          </a:p>
          <a:p>
            <a:pPr indent="0" lvl="0" marL="0" rtl="0" algn="l">
              <a:spcBef>
                <a:spcPts val="0"/>
              </a:spcBef>
              <a:spcAft>
                <a:spcPts val="0"/>
              </a:spcAft>
              <a:buNone/>
            </a:pPr>
            <a:r>
              <a:rPr lang="en"/>
              <a:t>Highlight minority literature and resources in book displays or on the website</a:t>
            </a:r>
            <a:endParaRPr/>
          </a:p>
          <a:p>
            <a:pPr indent="0" lvl="0" marL="0" rtl="0" algn="l">
              <a:spcBef>
                <a:spcPts val="0"/>
              </a:spcBef>
              <a:spcAft>
                <a:spcPts val="0"/>
              </a:spcAft>
              <a:buNone/>
            </a:pPr>
            <a:r>
              <a:rPr lang="en"/>
              <a:t>Take advantage of training opportunities (and encourage your staff to do the same)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Content descriptions increase discoverability (undertake projects to improve key areas - 505 and 520 fields as well as tagging and custom subject heading)</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1b38afdef4_6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b38afdef4_6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you search for “Proposition 8” “LGBT Ballot measures” “LGBT movement” “anti-gay ballot measures” you’ll pull up this record. These are perhaps more commonly used terms than “gay liberation” or “referendum”. Not only do more robust descriptions increase discoverability, but they also help patrons make a decision about whether a text is what they are looking for while they are still sitting (or standing) at the OPAC computer.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Depending on a lot of factors  -- staffing, time constrains, amount of books you are </a:t>
            </a:r>
            <a:r>
              <a:rPr lang="en"/>
              <a:t>purchasing</a:t>
            </a:r>
            <a:r>
              <a:rPr lang="en"/>
              <a:t> - touching every MARC record isn’t always possible, but some tweaks can make a bit difference overall. You might just ask your copy catalogers to copy and paste in the publisher description if it’s easy to find and not already in the OCLC record. You might create lists or reports to identify high priority books for further cataloging work. If your OPAC supports tagging (Ex Libris does, I believe), then have student workers sitting at the circulation desk, find and tag books with commonly used words and phrases (I might give them a list of acceptable terms, mind you!). We actually use our student workers a fair bit for this type of thing.</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1b38afdef4_0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1b38afdef4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80700" y="2651100"/>
            <a:ext cx="8982600" cy="24117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txBox="1"/>
          <p:nvPr>
            <p:ph type="ctrTitle"/>
          </p:nvPr>
        </p:nvSpPr>
        <p:spPr>
          <a:xfrm>
            <a:off x="485875" y="264475"/>
            <a:ext cx="8183700" cy="1473600"/>
          </a:xfrm>
          <a:prstGeom prst="rect">
            <a:avLst/>
          </a:prstGeom>
        </p:spPr>
        <p:txBody>
          <a:bodyPr anchorCtr="0" anchor="b" bIns="91425" lIns="91425" spcFirstLastPara="1" rIns="91425" wrap="square" tIns="91425"/>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2" name="Google Shape;12;p2"/>
          <p:cNvSpPr txBox="1"/>
          <p:nvPr>
            <p:ph idx="1" type="subTitle"/>
          </p:nvPr>
        </p:nvSpPr>
        <p:spPr>
          <a:xfrm>
            <a:off x="485875" y="1738075"/>
            <a:ext cx="8183700" cy="8610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2400"/>
              <a:buNone/>
              <a:defRPr sz="2400"/>
            </a:lvl1pPr>
            <a:lvl2pPr lvl="1">
              <a:lnSpc>
                <a:spcPct val="100000"/>
              </a:lnSpc>
              <a:spcBef>
                <a:spcPts val="0"/>
              </a:spcBef>
              <a:spcAft>
                <a:spcPts val="0"/>
              </a:spcAft>
              <a:buSzPts val="2400"/>
              <a:buNone/>
              <a:defRPr sz="2400"/>
            </a:lvl2pPr>
            <a:lvl3pPr lvl="2">
              <a:lnSpc>
                <a:spcPct val="100000"/>
              </a:lnSpc>
              <a:spcBef>
                <a:spcPts val="0"/>
              </a:spcBef>
              <a:spcAft>
                <a:spcPts val="0"/>
              </a:spcAft>
              <a:buSzPts val="2400"/>
              <a:buNone/>
              <a:defRPr sz="2400"/>
            </a:lvl3pPr>
            <a:lvl4pPr lvl="3">
              <a:lnSpc>
                <a:spcPct val="100000"/>
              </a:lnSpc>
              <a:spcBef>
                <a:spcPts val="0"/>
              </a:spcBef>
              <a:spcAft>
                <a:spcPts val="0"/>
              </a:spcAft>
              <a:buSzPts val="2400"/>
              <a:buNone/>
              <a:defRPr sz="2400"/>
            </a:lvl4pPr>
            <a:lvl5pPr lvl="4">
              <a:lnSpc>
                <a:spcPct val="100000"/>
              </a:lnSpc>
              <a:spcBef>
                <a:spcPts val="0"/>
              </a:spcBef>
              <a:spcAft>
                <a:spcPts val="0"/>
              </a:spcAft>
              <a:buSzPts val="2400"/>
              <a:buNone/>
              <a:defRPr sz="2400"/>
            </a:lvl5pPr>
            <a:lvl6pPr lvl="5">
              <a:lnSpc>
                <a:spcPct val="100000"/>
              </a:lnSpc>
              <a:spcBef>
                <a:spcPts val="0"/>
              </a:spcBef>
              <a:spcAft>
                <a:spcPts val="0"/>
              </a:spcAft>
              <a:buSzPts val="2400"/>
              <a:buNone/>
              <a:defRPr sz="2400"/>
            </a:lvl6pPr>
            <a:lvl7pPr lvl="6">
              <a:lnSpc>
                <a:spcPct val="100000"/>
              </a:lnSpc>
              <a:spcBef>
                <a:spcPts val="0"/>
              </a:spcBef>
              <a:spcAft>
                <a:spcPts val="0"/>
              </a:spcAft>
              <a:buSzPts val="2400"/>
              <a:buNone/>
              <a:defRPr sz="2400"/>
            </a:lvl7pPr>
            <a:lvl8pPr lvl="7">
              <a:lnSpc>
                <a:spcPct val="100000"/>
              </a:lnSpc>
              <a:spcBef>
                <a:spcPts val="0"/>
              </a:spcBef>
              <a:spcAft>
                <a:spcPts val="0"/>
              </a:spcAft>
              <a:buSzPts val="2400"/>
              <a:buNone/>
              <a:defRPr sz="2400"/>
            </a:lvl8pPr>
            <a:lvl9pPr lvl="8">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7" name="Shape 47"/>
        <p:cNvGrpSpPr/>
        <p:nvPr/>
      </p:nvGrpSpPr>
      <p:grpSpPr>
        <a:xfrm>
          <a:off x="0" y="0"/>
          <a:ext cx="0" cy="0"/>
          <a:chOff x="0" y="0"/>
          <a:chExt cx="0" cy="0"/>
        </a:xfrm>
      </p:grpSpPr>
      <p:sp>
        <p:nvSpPr>
          <p:cNvPr id="48" name="Google Shape;48;p11"/>
          <p:cNvSpPr/>
          <p:nvPr/>
        </p:nvSpPr>
        <p:spPr>
          <a:xfrm>
            <a:off x="80700" y="2651100"/>
            <a:ext cx="8982600" cy="24117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11"/>
          <p:cNvSpPr txBox="1"/>
          <p:nvPr>
            <p:ph hasCustomPrompt="1" type="title"/>
          </p:nvPr>
        </p:nvSpPr>
        <p:spPr>
          <a:xfrm>
            <a:off x="311700" y="743001"/>
            <a:ext cx="8520600" cy="2006400"/>
          </a:xfrm>
          <a:prstGeom prst="rect">
            <a:avLst/>
          </a:prstGeom>
        </p:spPr>
        <p:txBody>
          <a:bodyPr anchorCtr="0" anchor="b" bIns="91425" lIns="91425" spcFirstLastPara="1" rIns="91425" wrap="square" tIns="91425"/>
          <a:lstStyle>
            <a:lvl1pPr lvl="0" algn="ctr">
              <a:spcBef>
                <a:spcPts val="0"/>
              </a:spcBef>
              <a:spcAft>
                <a:spcPts val="0"/>
              </a:spcAft>
              <a:buSzPts val="12000"/>
              <a:buFont typeface="Source Sans Pro"/>
              <a:buNone/>
              <a:defRPr sz="12000">
                <a:latin typeface="Source Sans Pro"/>
                <a:ea typeface="Source Sans Pro"/>
                <a:cs typeface="Source Sans Pro"/>
                <a:sym typeface="Source Sans Pro"/>
              </a:defRPr>
            </a:lvl1pPr>
            <a:lvl2pPr lvl="1" algn="ctr">
              <a:spcBef>
                <a:spcPts val="0"/>
              </a:spcBef>
              <a:spcAft>
                <a:spcPts val="0"/>
              </a:spcAft>
              <a:buSzPts val="12000"/>
              <a:buFont typeface="Source Sans Pro"/>
              <a:buNone/>
              <a:defRPr sz="12000">
                <a:latin typeface="Source Sans Pro"/>
                <a:ea typeface="Source Sans Pro"/>
                <a:cs typeface="Source Sans Pro"/>
                <a:sym typeface="Source Sans Pro"/>
              </a:defRPr>
            </a:lvl2pPr>
            <a:lvl3pPr lvl="2" algn="ctr">
              <a:spcBef>
                <a:spcPts val="0"/>
              </a:spcBef>
              <a:spcAft>
                <a:spcPts val="0"/>
              </a:spcAft>
              <a:buSzPts val="12000"/>
              <a:buFont typeface="Source Sans Pro"/>
              <a:buNone/>
              <a:defRPr sz="12000">
                <a:latin typeface="Source Sans Pro"/>
                <a:ea typeface="Source Sans Pro"/>
                <a:cs typeface="Source Sans Pro"/>
                <a:sym typeface="Source Sans Pro"/>
              </a:defRPr>
            </a:lvl3pPr>
            <a:lvl4pPr lvl="3" algn="ctr">
              <a:spcBef>
                <a:spcPts val="0"/>
              </a:spcBef>
              <a:spcAft>
                <a:spcPts val="0"/>
              </a:spcAft>
              <a:buSzPts val="12000"/>
              <a:buFont typeface="Source Sans Pro"/>
              <a:buNone/>
              <a:defRPr sz="12000">
                <a:latin typeface="Source Sans Pro"/>
                <a:ea typeface="Source Sans Pro"/>
                <a:cs typeface="Source Sans Pro"/>
                <a:sym typeface="Source Sans Pro"/>
              </a:defRPr>
            </a:lvl4pPr>
            <a:lvl5pPr lvl="4" algn="ctr">
              <a:spcBef>
                <a:spcPts val="0"/>
              </a:spcBef>
              <a:spcAft>
                <a:spcPts val="0"/>
              </a:spcAft>
              <a:buSzPts val="12000"/>
              <a:buFont typeface="Source Sans Pro"/>
              <a:buNone/>
              <a:defRPr sz="12000">
                <a:latin typeface="Source Sans Pro"/>
                <a:ea typeface="Source Sans Pro"/>
                <a:cs typeface="Source Sans Pro"/>
                <a:sym typeface="Source Sans Pro"/>
              </a:defRPr>
            </a:lvl5pPr>
            <a:lvl6pPr lvl="5" algn="ctr">
              <a:spcBef>
                <a:spcPts val="0"/>
              </a:spcBef>
              <a:spcAft>
                <a:spcPts val="0"/>
              </a:spcAft>
              <a:buSzPts val="12000"/>
              <a:buFont typeface="Source Sans Pro"/>
              <a:buNone/>
              <a:defRPr sz="12000">
                <a:latin typeface="Source Sans Pro"/>
                <a:ea typeface="Source Sans Pro"/>
                <a:cs typeface="Source Sans Pro"/>
                <a:sym typeface="Source Sans Pro"/>
              </a:defRPr>
            </a:lvl6pPr>
            <a:lvl7pPr lvl="6" algn="ctr">
              <a:spcBef>
                <a:spcPts val="0"/>
              </a:spcBef>
              <a:spcAft>
                <a:spcPts val="0"/>
              </a:spcAft>
              <a:buSzPts val="12000"/>
              <a:buFont typeface="Source Sans Pro"/>
              <a:buNone/>
              <a:defRPr sz="12000">
                <a:latin typeface="Source Sans Pro"/>
                <a:ea typeface="Source Sans Pro"/>
                <a:cs typeface="Source Sans Pro"/>
                <a:sym typeface="Source Sans Pro"/>
              </a:defRPr>
            </a:lvl7pPr>
            <a:lvl8pPr lvl="7" algn="ctr">
              <a:spcBef>
                <a:spcPts val="0"/>
              </a:spcBef>
              <a:spcAft>
                <a:spcPts val="0"/>
              </a:spcAft>
              <a:buSzPts val="12000"/>
              <a:buFont typeface="Source Sans Pro"/>
              <a:buNone/>
              <a:defRPr sz="12000">
                <a:latin typeface="Source Sans Pro"/>
                <a:ea typeface="Source Sans Pro"/>
                <a:cs typeface="Source Sans Pro"/>
                <a:sym typeface="Source Sans Pro"/>
              </a:defRPr>
            </a:lvl8pPr>
            <a:lvl9pPr lvl="8" algn="ctr">
              <a:spcBef>
                <a:spcPts val="0"/>
              </a:spcBef>
              <a:spcAft>
                <a:spcPts val="0"/>
              </a:spcAft>
              <a:buSzPts val="12000"/>
              <a:buFont typeface="Source Sans Pro"/>
              <a:buNone/>
              <a:defRPr sz="12000">
                <a:latin typeface="Source Sans Pro"/>
                <a:ea typeface="Source Sans Pro"/>
                <a:cs typeface="Source Sans Pro"/>
                <a:sym typeface="Source Sans Pro"/>
              </a:defRPr>
            </a:lvl9pPr>
          </a:lstStyle>
          <a:p>
            <a:r>
              <a:t>xx%</a:t>
            </a:r>
          </a:p>
        </p:txBody>
      </p:sp>
      <p:sp>
        <p:nvSpPr>
          <p:cNvPr id="50" name="Google Shape;50;p11"/>
          <p:cNvSpPr txBox="1"/>
          <p:nvPr>
            <p:ph idx="1" type="body"/>
          </p:nvPr>
        </p:nvSpPr>
        <p:spPr>
          <a:xfrm>
            <a:off x="311700" y="2845182"/>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1600"/>
              </a:spcBef>
              <a:spcAft>
                <a:spcPts val="0"/>
              </a:spcAft>
              <a:buClr>
                <a:schemeClr val="lt1"/>
              </a:buClr>
              <a:buSzPts val="1400"/>
              <a:buChar char="○"/>
              <a:defRPr>
                <a:solidFill>
                  <a:schemeClr val="lt1"/>
                </a:solidFill>
              </a:defRPr>
            </a:lvl2pPr>
            <a:lvl3pPr indent="-317500" lvl="2" marL="1371600" algn="ctr">
              <a:spcBef>
                <a:spcPts val="1600"/>
              </a:spcBef>
              <a:spcAft>
                <a:spcPts val="0"/>
              </a:spcAft>
              <a:buClr>
                <a:schemeClr val="lt1"/>
              </a:buClr>
              <a:buSzPts val="1400"/>
              <a:buChar char="■"/>
              <a:defRPr>
                <a:solidFill>
                  <a:schemeClr val="lt1"/>
                </a:solidFill>
              </a:defRPr>
            </a:lvl3pPr>
            <a:lvl4pPr indent="-317500" lvl="3" marL="1828800" algn="ctr">
              <a:spcBef>
                <a:spcPts val="1600"/>
              </a:spcBef>
              <a:spcAft>
                <a:spcPts val="0"/>
              </a:spcAft>
              <a:buClr>
                <a:schemeClr val="lt1"/>
              </a:buClr>
              <a:buSzPts val="1400"/>
              <a:buChar char="●"/>
              <a:defRPr>
                <a:solidFill>
                  <a:schemeClr val="lt1"/>
                </a:solidFill>
              </a:defRPr>
            </a:lvl4pPr>
            <a:lvl5pPr indent="-317500" lvl="4" marL="2286000" algn="ctr">
              <a:spcBef>
                <a:spcPts val="1600"/>
              </a:spcBef>
              <a:spcAft>
                <a:spcPts val="0"/>
              </a:spcAft>
              <a:buClr>
                <a:schemeClr val="lt1"/>
              </a:buClr>
              <a:buSzPts val="1400"/>
              <a:buChar char="○"/>
              <a:defRPr>
                <a:solidFill>
                  <a:schemeClr val="lt1"/>
                </a:solidFill>
              </a:defRPr>
            </a:lvl5pPr>
            <a:lvl6pPr indent="-317500" lvl="5" marL="2743200" algn="ctr">
              <a:spcBef>
                <a:spcPts val="1600"/>
              </a:spcBef>
              <a:spcAft>
                <a:spcPts val="0"/>
              </a:spcAft>
              <a:buClr>
                <a:schemeClr val="lt1"/>
              </a:buClr>
              <a:buSzPts val="1400"/>
              <a:buChar char="■"/>
              <a:defRPr>
                <a:solidFill>
                  <a:schemeClr val="lt1"/>
                </a:solidFill>
              </a:defRPr>
            </a:lvl6pPr>
            <a:lvl7pPr indent="-317500" lvl="6" marL="3200400" algn="ctr">
              <a:spcBef>
                <a:spcPts val="1600"/>
              </a:spcBef>
              <a:spcAft>
                <a:spcPts val="0"/>
              </a:spcAft>
              <a:buClr>
                <a:schemeClr val="lt1"/>
              </a:buClr>
              <a:buSzPts val="1400"/>
              <a:buChar char="●"/>
              <a:defRPr>
                <a:solidFill>
                  <a:schemeClr val="lt1"/>
                </a:solidFill>
              </a:defRPr>
            </a:lvl7pPr>
            <a:lvl8pPr indent="-317500" lvl="7" marL="3657600" algn="ctr">
              <a:spcBef>
                <a:spcPts val="1600"/>
              </a:spcBef>
              <a:spcAft>
                <a:spcPts val="0"/>
              </a:spcAft>
              <a:buClr>
                <a:schemeClr val="lt1"/>
              </a:buClr>
              <a:buSzPts val="1400"/>
              <a:buChar char="○"/>
              <a:defRPr>
                <a:solidFill>
                  <a:schemeClr val="lt1"/>
                </a:solidFill>
              </a:defRPr>
            </a:lvl8pPr>
            <a:lvl9pPr indent="-317500" lvl="8" marL="4114800" algn="ctr">
              <a:spcBef>
                <a:spcPts val="1600"/>
              </a:spcBef>
              <a:spcAft>
                <a:spcPts val="1600"/>
              </a:spcAft>
              <a:buClr>
                <a:schemeClr val="lt1"/>
              </a:buClr>
              <a:buSzPts val="1400"/>
              <a:buChar char="■"/>
              <a:defRPr>
                <a:solidFill>
                  <a:schemeClr val="lt1"/>
                </a:solidFill>
              </a:defRPr>
            </a:lvl9pPr>
          </a:lstStyle>
          <a:p/>
        </p:txBody>
      </p:sp>
      <p:sp>
        <p:nvSpPr>
          <p:cNvPr id="51" name="Google Shape;51;p11"/>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2" name="Shape 52"/>
        <p:cNvGrpSpPr/>
        <p:nvPr/>
      </p:nvGrpSpPr>
      <p:grpSpPr>
        <a:xfrm>
          <a:off x="0" y="0"/>
          <a:ext cx="0" cy="0"/>
          <a:chOff x="0" y="0"/>
          <a:chExt cx="0" cy="0"/>
        </a:xfrm>
      </p:grpSpPr>
      <p:sp>
        <p:nvSpPr>
          <p:cNvPr id="53" name="Google Shape;53;p1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4" name="Shape 14"/>
        <p:cNvGrpSpPr/>
        <p:nvPr/>
      </p:nvGrpSpPr>
      <p:grpSpPr>
        <a:xfrm>
          <a:off x="0" y="0"/>
          <a:ext cx="0" cy="0"/>
          <a:chOff x="0" y="0"/>
          <a:chExt cx="0" cy="0"/>
        </a:xfrm>
      </p:grpSpPr>
      <p:sp>
        <p:nvSpPr>
          <p:cNvPr id="15" name="Google Shape;15;p3"/>
          <p:cNvSpPr/>
          <p:nvPr/>
        </p:nvSpPr>
        <p:spPr>
          <a:xfrm>
            <a:off x="80700" y="2651100"/>
            <a:ext cx="8982600" cy="24117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3"/>
          <p:cNvSpPr txBox="1"/>
          <p:nvPr>
            <p:ph type="title"/>
          </p:nvPr>
        </p:nvSpPr>
        <p:spPr>
          <a:xfrm>
            <a:off x="485875" y="1714500"/>
            <a:ext cx="8183700" cy="785700"/>
          </a:xfrm>
          <a:prstGeom prst="rect">
            <a:avLst/>
          </a:prstGeom>
        </p:spPr>
        <p:txBody>
          <a:bodyPr anchorCtr="0" anchor="b" bIns="91425" lIns="91425" spcFirstLastPara="1" rIns="91425" wrap="square" tIns="91425"/>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7" name="Google Shape;17;p3"/>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6234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1" name="Google Shape;21;p4"/>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6234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4" name="Google Shape;24;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5" name="Google Shape;25;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6" name="Google Shape;26;p5"/>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6234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9" name="Google Shape;29;p6"/>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7"/>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2"/>
        </a:solidFill>
      </p:bgPr>
    </p:bg>
    <p:spTree>
      <p:nvGrpSpPr>
        <p:cNvPr id="34" name="Shape 34"/>
        <p:cNvGrpSpPr/>
        <p:nvPr/>
      </p:nvGrpSpPr>
      <p:grpSpPr>
        <a:xfrm>
          <a:off x="0" y="0"/>
          <a:ext cx="0" cy="0"/>
          <a:chOff x="0" y="0"/>
          <a:chExt cx="0" cy="0"/>
        </a:xfrm>
      </p:grpSpPr>
      <p:sp>
        <p:nvSpPr>
          <p:cNvPr id="35" name="Google Shape;35;p8"/>
          <p:cNvSpPr txBox="1"/>
          <p:nvPr>
            <p:ph type="title"/>
          </p:nvPr>
        </p:nvSpPr>
        <p:spPr>
          <a:xfrm>
            <a:off x="490250" y="526350"/>
            <a:ext cx="5604000" cy="40908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6" name="Google Shape;36;p8"/>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636800" y="80700"/>
            <a:ext cx="4426500" cy="49821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9" name="Google Shape;39;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0" name="Google Shape;40;p9"/>
          <p:cNvSpPr txBox="1"/>
          <p:nvPr>
            <p:ph type="title"/>
          </p:nvPr>
        </p:nvSpPr>
        <p:spPr>
          <a:xfrm>
            <a:off x="265500" y="1181700"/>
            <a:ext cx="4045200" cy="1533600"/>
          </a:xfrm>
          <a:prstGeom prst="rect">
            <a:avLst/>
          </a:prstGeom>
        </p:spPr>
        <p:txBody>
          <a:bodyPr anchorCtr="0" anchor="b" bIns="91425" lIns="91425" spcFirstLastPara="1" rIns="91425" wrap="square" tIns="91425"/>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1" name="Google Shape;41;p9"/>
          <p:cNvSpPr txBox="1"/>
          <p:nvPr>
            <p:ph idx="1" type="subTitle"/>
          </p:nvPr>
        </p:nvSpPr>
        <p:spPr>
          <a:xfrm>
            <a:off x="265500" y="2769001"/>
            <a:ext cx="4045200" cy="13455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2" name="Google Shape;42;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3" name="Google Shape;43;p9"/>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4" name="Shape 44"/>
        <p:cNvGrpSpPr/>
        <p:nvPr/>
      </p:nvGrpSpPr>
      <p:grpSpPr>
        <a:xfrm>
          <a:off x="0" y="0"/>
          <a:ext cx="0" cy="0"/>
          <a:chOff x="0" y="0"/>
          <a:chExt cx="0" cy="0"/>
        </a:xfrm>
      </p:grpSpPr>
      <p:sp>
        <p:nvSpPr>
          <p:cNvPr id="45" name="Google Shape;45;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2100"/>
              <a:buNone/>
              <a:defRPr sz="2100"/>
            </a:lvl1pPr>
          </a:lstStyle>
          <a:p/>
        </p:txBody>
      </p:sp>
      <p:sp>
        <p:nvSpPr>
          <p:cNvPr id="46" name="Google Shape;46;p10"/>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lu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6234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lt2"/>
              </a:buClr>
              <a:buSzPts val="1800"/>
              <a:buFont typeface="Source Sans Pro"/>
              <a:buChar char="●"/>
              <a:defRPr sz="1800">
                <a:solidFill>
                  <a:schemeClr val="lt2"/>
                </a:solidFill>
                <a:latin typeface="Source Sans Pro"/>
                <a:ea typeface="Source Sans Pro"/>
                <a:cs typeface="Source Sans Pro"/>
                <a:sym typeface="Source Sans Pro"/>
              </a:defRPr>
            </a:lvl1pPr>
            <a:lvl2pPr indent="-317500" lvl="1" marL="9144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2pPr>
            <a:lvl3pPr indent="-317500" lvl="2" marL="13716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3pPr>
            <a:lvl4pPr indent="-317500" lvl="3" marL="18288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4pPr>
            <a:lvl5pPr indent="-317500" lvl="4" marL="22860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5pPr>
            <a:lvl6pPr indent="-317500" lvl="5" marL="27432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6pPr>
            <a:lvl7pPr indent="-317500" lvl="6" marL="32004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7pPr>
            <a:lvl8pPr indent="-317500" lvl="7" marL="36576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8pPr>
            <a:lvl9pPr indent="-317500" lvl="8" marL="4114800">
              <a:lnSpc>
                <a:spcPct val="115000"/>
              </a:lnSpc>
              <a:spcBef>
                <a:spcPts val="1600"/>
              </a:spcBef>
              <a:spcAft>
                <a:spcPts val="160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latin typeface="Source Sans Pro"/>
                <a:ea typeface="Source Sans Pro"/>
                <a:cs typeface="Source Sans Pro"/>
                <a:sym typeface="Source Sans Pro"/>
              </a:defRPr>
            </a:lvl1pPr>
            <a:lvl2pPr lvl="1" algn="r">
              <a:buNone/>
              <a:defRPr sz="1000">
                <a:solidFill>
                  <a:schemeClr val="lt2"/>
                </a:solidFill>
                <a:latin typeface="Source Sans Pro"/>
                <a:ea typeface="Source Sans Pro"/>
                <a:cs typeface="Source Sans Pro"/>
                <a:sym typeface="Source Sans Pro"/>
              </a:defRPr>
            </a:lvl2pPr>
            <a:lvl3pPr lvl="2" algn="r">
              <a:buNone/>
              <a:defRPr sz="1000">
                <a:solidFill>
                  <a:schemeClr val="lt2"/>
                </a:solidFill>
                <a:latin typeface="Source Sans Pro"/>
                <a:ea typeface="Source Sans Pro"/>
                <a:cs typeface="Source Sans Pro"/>
                <a:sym typeface="Source Sans Pro"/>
              </a:defRPr>
            </a:lvl3pPr>
            <a:lvl4pPr lvl="3" algn="r">
              <a:buNone/>
              <a:defRPr sz="1000">
                <a:solidFill>
                  <a:schemeClr val="lt2"/>
                </a:solidFill>
                <a:latin typeface="Source Sans Pro"/>
                <a:ea typeface="Source Sans Pro"/>
                <a:cs typeface="Source Sans Pro"/>
                <a:sym typeface="Source Sans Pro"/>
              </a:defRPr>
            </a:lvl4pPr>
            <a:lvl5pPr lvl="4" algn="r">
              <a:buNone/>
              <a:defRPr sz="1000">
                <a:solidFill>
                  <a:schemeClr val="lt2"/>
                </a:solidFill>
                <a:latin typeface="Source Sans Pro"/>
                <a:ea typeface="Source Sans Pro"/>
                <a:cs typeface="Source Sans Pro"/>
                <a:sym typeface="Source Sans Pro"/>
              </a:defRPr>
            </a:lvl5pPr>
            <a:lvl6pPr lvl="5" algn="r">
              <a:buNone/>
              <a:defRPr sz="1000">
                <a:solidFill>
                  <a:schemeClr val="lt2"/>
                </a:solidFill>
                <a:latin typeface="Source Sans Pro"/>
                <a:ea typeface="Source Sans Pro"/>
                <a:cs typeface="Source Sans Pro"/>
                <a:sym typeface="Source Sans Pro"/>
              </a:defRPr>
            </a:lvl6pPr>
            <a:lvl7pPr lvl="6" algn="r">
              <a:buNone/>
              <a:defRPr sz="1000">
                <a:solidFill>
                  <a:schemeClr val="lt2"/>
                </a:solidFill>
                <a:latin typeface="Source Sans Pro"/>
                <a:ea typeface="Source Sans Pro"/>
                <a:cs typeface="Source Sans Pro"/>
                <a:sym typeface="Source Sans Pro"/>
              </a:defRPr>
            </a:lvl7pPr>
            <a:lvl8pPr lvl="7" algn="r">
              <a:buNone/>
              <a:defRPr sz="1000">
                <a:solidFill>
                  <a:schemeClr val="lt2"/>
                </a:solidFill>
                <a:latin typeface="Source Sans Pro"/>
                <a:ea typeface="Source Sans Pro"/>
                <a:cs typeface="Source Sans Pro"/>
                <a:sym typeface="Source Sans Pro"/>
              </a:defRPr>
            </a:lvl8pPr>
            <a:lvl9pPr lvl="8" algn="r">
              <a:buNone/>
              <a:defRPr sz="1000">
                <a:solidFill>
                  <a:schemeClr val="lt2"/>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www.cast.org/our-work/about-udl.html#.WTb2k-vyvct" TargetMode="External"/><Relationship Id="rId4" Type="http://schemas.openxmlformats.org/officeDocument/2006/relationships/hyperlink" Target="http://www.udlcenter.org/aboutudl/take_a_tour_udl" TargetMode="External"/><Relationship Id="rId5" Type="http://schemas.openxmlformats.org/officeDocument/2006/relationships/hyperlink" Target="https://www.understood.org/en/school-learning/assistive-technology/assistive-technologies-basics/universal-design-for-learning-what-it-is-and-how-it-works?gclid=CPuqr4zuqdQCFRUkgQodG8sCoA"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2.jp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noFill/>
      </p:bgPr>
    </p:bg>
    <p:spTree>
      <p:nvGrpSpPr>
        <p:cNvPr id="57" name="Shape 57"/>
        <p:cNvGrpSpPr/>
        <p:nvPr/>
      </p:nvGrpSpPr>
      <p:grpSpPr>
        <a:xfrm>
          <a:off x="0" y="0"/>
          <a:ext cx="0" cy="0"/>
          <a:chOff x="0" y="0"/>
          <a:chExt cx="0" cy="0"/>
        </a:xfrm>
      </p:grpSpPr>
      <p:sp>
        <p:nvSpPr>
          <p:cNvPr id="58" name="Google Shape;58;p13"/>
          <p:cNvSpPr txBox="1"/>
          <p:nvPr>
            <p:ph type="ctrTitle"/>
          </p:nvPr>
        </p:nvSpPr>
        <p:spPr>
          <a:xfrm>
            <a:off x="480150" y="264475"/>
            <a:ext cx="8183700" cy="1831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200"/>
              <a:t>What </a:t>
            </a:r>
            <a:r>
              <a:rPr lang="en" sz="3200">
                <a:solidFill>
                  <a:srgbClr val="6AA84F"/>
                </a:solidFill>
              </a:rPr>
              <a:t>Diversity</a:t>
            </a:r>
            <a:r>
              <a:rPr lang="en" sz="3200"/>
              <a:t> Means to Different Library Departments and why it </a:t>
            </a:r>
            <a:r>
              <a:rPr lang="en" sz="3200">
                <a:solidFill>
                  <a:srgbClr val="E69138"/>
                </a:solidFill>
              </a:rPr>
              <a:t>Matters</a:t>
            </a:r>
            <a:endParaRPr sz="3200">
              <a:solidFill>
                <a:srgbClr val="E69138"/>
              </a:solidFill>
            </a:endParaRPr>
          </a:p>
        </p:txBody>
      </p:sp>
      <p:sp>
        <p:nvSpPr>
          <p:cNvPr id="59" name="Google Shape;59;p13"/>
          <p:cNvSpPr txBox="1"/>
          <p:nvPr>
            <p:ph idx="1" type="subTitle"/>
          </p:nvPr>
        </p:nvSpPr>
        <p:spPr>
          <a:xfrm>
            <a:off x="480150" y="3461050"/>
            <a:ext cx="8183700" cy="86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EFEFEF"/>
                </a:solidFill>
              </a:rPr>
              <a:t>VLA </a:t>
            </a:r>
            <a:r>
              <a:rPr lang="en">
                <a:solidFill>
                  <a:srgbClr val="EFEFEF"/>
                </a:solidFill>
              </a:rPr>
              <a:t>Diversity and Inclusion Forum</a:t>
            </a:r>
            <a:endParaRPr>
              <a:solidFill>
                <a:srgbClr val="EFEFEF"/>
              </a:solidFill>
            </a:endParaRPr>
          </a:p>
        </p:txBody>
      </p:sp>
      <p:sp>
        <p:nvSpPr>
          <p:cNvPr id="60" name="Google Shape;60;p13"/>
          <p:cNvSpPr txBox="1"/>
          <p:nvPr/>
        </p:nvSpPr>
        <p:spPr>
          <a:xfrm>
            <a:off x="341400" y="4036400"/>
            <a:ext cx="8461200" cy="47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F3F3F3"/>
                </a:solidFill>
              </a:rPr>
              <a:t>Liz Kent León</a:t>
            </a:r>
            <a:r>
              <a:rPr lang="en" sz="1800">
                <a:solidFill>
                  <a:srgbClr val="F3F3F3"/>
                </a:solidFill>
              </a:rPr>
              <a:t> ● Anthony Wright de Hernandez</a:t>
            </a:r>
            <a:endParaRPr sz="1800">
              <a:solidFill>
                <a:srgbClr val="F3F3F3"/>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2"/>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Archives and Special Collections: Challenges</a:t>
            </a:r>
            <a:endParaRPr sz="2400"/>
          </a:p>
        </p:txBody>
      </p:sp>
      <p:sp>
        <p:nvSpPr>
          <p:cNvPr id="124" name="Google Shape;124;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Institutional History:</a:t>
            </a:r>
            <a:endParaRPr/>
          </a:p>
          <a:p>
            <a:pPr indent="-342900" lvl="0" marL="457200" rtl="0" algn="l">
              <a:spcBef>
                <a:spcPts val="0"/>
              </a:spcBef>
              <a:spcAft>
                <a:spcPts val="0"/>
              </a:spcAft>
              <a:buSzPts val="1800"/>
              <a:buChar char="●"/>
            </a:pPr>
            <a:r>
              <a:rPr lang="en"/>
              <a:t>Legacies of discrimination</a:t>
            </a:r>
            <a:endParaRPr/>
          </a:p>
          <a:p>
            <a:pPr indent="-342900" lvl="0" marL="457200" rtl="0" algn="l">
              <a:spcBef>
                <a:spcPts val="0"/>
              </a:spcBef>
              <a:spcAft>
                <a:spcPts val="0"/>
              </a:spcAft>
              <a:buSzPts val="1800"/>
              <a:buChar char="●"/>
            </a:pPr>
            <a:r>
              <a:rPr lang="en"/>
              <a:t>Cultural heritage lost in the archival black hole</a:t>
            </a:r>
            <a:endParaRPr/>
          </a:p>
          <a:p>
            <a:pPr indent="-342900" lvl="0" marL="457200" rtl="0" algn="l">
              <a:spcBef>
                <a:spcPts val="0"/>
              </a:spcBef>
              <a:spcAft>
                <a:spcPts val="0"/>
              </a:spcAft>
              <a:buSzPts val="1800"/>
              <a:buChar char="●"/>
            </a:pPr>
            <a:r>
              <a:rPr lang="en"/>
              <a:t>History with specific groups</a:t>
            </a:r>
            <a:endParaRPr/>
          </a:p>
          <a:p>
            <a:pPr indent="0" lvl="0" marL="0" rtl="0" algn="l">
              <a:lnSpc>
                <a:spcPct val="100000"/>
              </a:lnSpc>
              <a:spcBef>
                <a:spcPts val="0"/>
              </a:spcBef>
              <a:spcAft>
                <a:spcPts val="0"/>
              </a:spcAft>
              <a:buNone/>
            </a:pPr>
            <a:r>
              <a:rPr lang="en"/>
              <a:t>Staffing:</a:t>
            </a:r>
            <a:endParaRPr/>
          </a:p>
          <a:p>
            <a:pPr indent="-342900" lvl="0" marL="457200" rtl="0" algn="l">
              <a:lnSpc>
                <a:spcPct val="100000"/>
              </a:lnSpc>
              <a:spcBef>
                <a:spcPts val="0"/>
              </a:spcBef>
              <a:spcAft>
                <a:spcPts val="0"/>
              </a:spcAft>
              <a:buSzPts val="1800"/>
              <a:buChar char="●"/>
            </a:pPr>
            <a:r>
              <a:rPr lang="en"/>
              <a:t>Recruiting a diverse staff</a:t>
            </a:r>
            <a:endParaRPr/>
          </a:p>
          <a:p>
            <a:pPr indent="-342900" lvl="0" marL="457200" rtl="0" algn="l">
              <a:lnSpc>
                <a:spcPct val="100000"/>
              </a:lnSpc>
              <a:spcBef>
                <a:spcPts val="0"/>
              </a:spcBef>
              <a:spcAft>
                <a:spcPts val="0"/>
              </a:spcAft>
              <a:buSzPts val="1800"/>
              <a:buChar char="●"/>
            </a:pPr>
            <a:r>
              <a:rPr lang="en"/>
              <a:t>Idea of diversity</a:t>
            </a:r>
            <a:endParaRPr/>
          </a:p>
          <a:p>
            <a:pPr indent="-342900" lvl="0" marL="457200" rtl="0" algn="l">
              <a:lnSpc>
                <a:spcPct val="100000"/>
              </a:lnSpc>
              <a:spcBef>
                <a:spcPts val="0"/>
              </a:spcBef>
              <a:spcAft>
                <a:spcPts val="0"/>
              </a:spcAft>
              <a:buSzPts val="1800"/>
              <a:buChar char="●"/>
            </a:pPr>
            <a:r>
              <a:rPr lang="en"/>
              <a:t>Retention</a:t>
            </a:r>
            <a:endParaRPr/>
          </a:p>
          <a:p>
            <a:pPr indent="0" lvl="0" marL="0" rtl="0" algn="l">
              <a:lnSpc>
                <a:spcPct val="100000"/>
              </a:lnSpc>
              <a:spcBef>
                <a:spcPts val="0"/>
              </a:spcBef>
              <a:spcAft>
                <a:spcPts val="0"/>
              </a:spcAft>
              <a:buNone/>
            </a:pPr>
            <a:r>
              <a:rPr lang="en"/>
              <a:t>Traditional Archival Practice:</a:t>
            </a:r>
            <a:endParaRPr/>
          </a:p>
          <a:p>
            <a:pPr indent="-342900" lvl="0" marL="457200" rtl="0" algn="l">
              <a:lnSpc>
                <a:spcPct val="100000"/>
              </a:lnSpc>
              <a:spcBef>
                <a:spcPts val="0"/>
              </a:spcBef>
              <a:spcAft>
                <a:spcPts val="0"/>
              </a:spcAft>
              <a:buSzPts val="1800"/>
              <a:buChar char="●"/>
            </a:pPr>
            <a:r>
              <a:rPr lang="en"/>
              <a:t>Ownership of cultural heritage materials</a:t>
            </a:r>
            <a:endParaRPr/>
          </a:p>
          <a:p>
            <a:pPr indent="-342900" lvl="0" marL="457200" rtl="0" algn="l">
              <a:lnSpc>
                <a:spcPct val="100000"/>
              </a:lnSpc>
              <a:spcBef>
                <a:spcPts val="0"/>
              </a:spcBef>
              <a:spcAft>
                <a:spcPts val="0"/>
              </a:spcAft>
              <a:buSzPts val="1800"/>
              <a:buChar char="●"/>
            </a:pPr>
            <a:r>
              <a:rPr lang="en"/>
              <a:t>Processing and description of materials</a:t>
            </a:r>
            <a:endParaRPr/>
          </a:p>
          <a:p>
            <a:pPr indent="-342900" lvl="0" marL="457200" rtl="0" algn="l">
              <a:lnSpc>
                <a:spcPct val="100000"/>
              </a:lnSpc>
              <a:spcBef>
                <a:spcPts val="0"/>
              </a:spcBef>
              <a:spcAft>
                <a:spcPts val="0"/>
              </a:spcAft>
              <a:buSzPts val="1800"/>
              <a:buChar char="●"/>
            </a:pPr>
            <a:r>
              <a:rPr lang="en"/>
              <a:t>Objectivity vs. Neutrality</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3"/>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Unrelated Concepts - Causing Offense</a:t>
            </a:r>
            <a:endParaRPr sz="2400"/>
          </a:p>
        </p:txBody>
      </p:sp>
      <p:sp>
        <p:nvSpPr>
          <p:cNvPr id="130" name="Google Shape;130;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1600"/>
              </a:spcBef>
              <a:spcAft>
                <a:spcPts val="1600"/>
              </a:spcAft>
              <a:buNone/>
            </a:pPr>
            <a:r>
              <a:t/>
            </a:r>
            <a:endParaRPr/>
          </a:p>
        </p:txBody>
      </p:sp>
      <p:pic>
        <p:nvPicPr>
          <p:cNvPr id="131" name="Google Shape;131;p23"/>
          <p:cNvPicPr preferRelativeResize="0"/>
          <p:nvPr/>
        </p:nvPicPr>
        <p:blipFill>
          <a:blip r:embed="rId3">
            <a:alphaModFix/>
          </a:blip>
          <a:stretch>
            <a:fillRect/>
          </a:stretch>
        </p:blipFill>
        <p:spPr>
          <a:xfrm>
            <a:off x="311688" y="1152463"/>
            <a:ext cx="3362325" cy="752475"/>
          </a:xfrm>
          <a:prstGeom prst="rect">
            <a:avLst/>
          </a:prstGeom>
          <a:noFill/>
          <a:ln>
            <a:noFill/>
          </a:ln>
        </p:spPr>
      </p:pic>
      <p:pic>
        <p:nvPicPr>
          <p:cNvPr id="132" name="Google Shape;132;p23"/>
          <p:cNvPicPr preferRelativeResize="0"/>
          <p:nvPr/>
        </p:nvPicPr>
        <p:blipFill>
          <a:blip r:embed="rId4">
            <a:alphaModFix/>
          </a:blip>
          <a:stretch>
            <a:fillRect/>
          </a:stretch>
        </p:blipFill>
        <p:spPr>
          <a:xfrm>
            <a:off x="311700" y="1904938"/>
            <a:ext cx="1809750" cy="2143125"/>
          </a:xfrm>
          <a:prstGeom prst="rect">
            <a:avLst/>
          </a:prstGeom>
          <a:noFill/>
          <a:ln>
            <a:noFill/>
          </a:ln>
        </p:spPr>
      </p:pic>
      <p:pic>
        <p:nvPicPr>
          <p:cNvPr id="133" name="Google Shape;133;p23"/>
          <p:cNvPicPr preferRelativeResize="0"/>
          <p:nvPr/>
        </p:nvPicPr>
        <p:blipFill>
          <a:blip r:embed="rId5">
            <a:alphaModFix/>
          </a:blip>
          <a:stretch>
            <a:fillRect/>
          </a:stretch>
        </p:blipFill>
        <p:spPr>
          <a:xfrm>
            <a:off x="3328975" y="1068425"/>
            <a:ext cx="2486025" cy="3676650"/>
          </a:xfrm>
          <a:prstGeom prst="rect">
            <a:avLst/>
          </a:prstGeom>
          <a:noFill/>
          <a:ln>
            <a:noFill/>
          </a:ln>
        </p:spPr>
      </p:pic>
      <p:pic>
        <p:nvPicPr>
          <p:cNvPr id="134" name="Google Shape;134;p23"/>
          <p:cNvPicPr preferRelativeResize="0"/>
          <p:nvPr/>
        </p:nvPicPr>
        <p:blipFill>
          <a:blip r:embed="rId6">
            <a:alphaModFix/>
          </a:blip>
          <a:stretch>
            <a:fillRect/>
          </a:stretch>
        </p:blipFill>
        <p:spPr>
          <a:xfrm>
            <a:off x="5815004" y="2228576"/>
            <a:ext cx="3017300" cy="2516503"/>
          </a:xfrm>
          <a:prstGeom prst="rect">
            <a:avLst/>
          </a:prstGeom>
          <a:noFill/>
          <a:ln>
            <a:noFill/>
          </a:ln>
        </p:spPr>
      </p:pic>
      <p:sp>
        <p:nvSpPr>
          <p:cNvPr id="135" name="Google Shape;135;p23"/>
          <p:cNvSpPr/>
          <p:nvPr/>
        </p:nvSpPr>
        <p:spPr>
          <a:xfrm>
            <a:off x="223600" y="3747550"/>
            <a:ext cx="1574100" cy="3003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6" name="Google Shape;136;p23"/>
          <p:cNvCxnSpPr/>
          <p:nvPr/>
        </p:nvCxnSpPr>
        <p:spPr>
          <a:xfrm flipH="1" rot="10800000">
            <a:off x="4784350" y="2435950"/>
            <a:ext cx="1061700" cy="1761300"/>
          </a:xfrm>
          <a:prstGeom prst="straightConnector1">
            <a:avLst/>
          </a:prstGeom>
          <a:noFill/>
          <a:ln cap="flat" cmpd="sng" w="9525">
            <a:solidFill>
              <a:schemeClr val="dk2"/>
            </a:solidFill>
            <a:prstDash val="solid"/>
            <a:round/>
            <a:headEnd len="med" w="med" type="none"/>
            <a:tailEnd len="med" w="med" type="triangle"/>
          </a:ln>
        </p:spPr>
      </p:cxnSp>
      <p:sp>
        <p:nvSpPr>
          <p:cNvPr id="137" name="Google Shape;137;p23"/>
          <p:cNvSpPr/>
          <p:nvPr/>
        </p:nvSpPr>
        <p:spPr>
          <a:xfrm>
            <a:off x="5660050" y="2650775"/>
            <a:ext cx="2486100" cy="3723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3"/>
          <p:cNvSpPr/>
          <p:nvPr/>
        </p:nvSpPr>
        <p:spPr>
          <a:xfrm>
            <a:off x="5648825" y="3375250"/>
            <a:ext cx="2486100" cy="3723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23"/>
          <p:cNvSpPr/>
          <p:nvPr/>
        </p:nvSpPr>
        <p:spPr>
          <a:xfrm>
            <a:off x="5648825" y="4099725"/>
            <a:ext cx="2486100" cy="7209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24"/>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Documenting Pulse</a:t>
            </a:r>
            <a:endParaRPr/>
          </a:p>
        </p:txBody>
      </p:sp>
      <p:sp>
        <p:nvSpPr>
          <p:cNvPr id="145" name="Google Shape;145;p24"/>
          <p:cNvSpPr txBox="1"/>
          <p:nvPr>
            <p:ph idx="1" type="body"/>
          </p:nvPr>
        </p:nvSpPr>
        <p:spPr>
          <a:xfrm>
            <a:off x="4029325" y="4284700"/>
            <a:ext cx="4803000" cy="284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000"/>
              <a:t>https://offtherecord.archivists.org/2016/06/15/statement-on-the-orlando-shooting/</a:t>
            </a:r>
            <a:endParaRPr sz="1000"/>
          </a:p>
        </p:txBody>
      </p:sp>
      <p:pic>
        <p:nvPicPr>
          <p:cNvPr id="146" name="Google Shape;146;p24"/>
          <p:cNvPicPr preferRelativeResize="0"/>
          <p:nvPr/>
        </p:nvPicPr>
        <p:blipFill>
          <a:blip r:embed="rId3">
            <a:alphaModFix/>
          </a:blip>
          <a:stretch>
            <a:fillRect/>
          </a:stretch>
        </p:blipFill>
        <p:spPr>
          <a:xfrm>
            <a:off x="311700" y="1152472"/>
            <a:ext cx="3717631" cy="3416400"/>
          </a:xfrm>
          <a:prstGeom prst="rect">
            <a:avLst/>
          </a:prstGeom>
          <a:noFill/>
          <a:ln>
            <a:noFill/>
          </a:ln>
        </p:spPr>
      </p:pic>
      <p:pic>
        <p:nvPicPr>
          <p:cNvPr id="147" name="Google Shape;147;p24"/>
          <p:cNvPicPr preferRelativeResize="0"/>
          <p:nvPr/>
        </p:nvPicPr>
        <p:blipFill>
          <a:blip r:embed="rId4">
            <a:alphaModFix/>
          </a:blip>
          <a:stretch>
            <a:fillRect/>
          </a:stretch>
        </p:blipFill>
        <p:spPr>
          <a:xfrm>
            <a:off x="4572012" y="1653363"/>
            <a:ext cx="3717624" cy="2414633"/>
          </a:xfrm>
          <a:prstGeom prst="rect">
            <a:avLst/>
          </a:prstGeom>
          <a:noFill/>
          <a:ln>
            <a:noFill/>
          </a:ln>
        </p:spPr>
      </p:pic>
      <p:sp>
        <p:nvSpPr>
          <p:cNvPr id="148" name="Google Shape;148;p24"/>
          <p:cNvSpPr txBox="1"/>
          <p:nvPr>
            <p:ph idx="1" type="body"/>
          </p:nvPr>
        </p:nvSpPr>
        <p:spPr>
          <a:xfrm>
            <a:off x="4029325" y="1290750"/>
            <a:ext cx="4803000" cy="284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000"/>
              <a:t>Update - 2 days later:</a:t>
            </a:r>
            <a:endParaRPr sz="1000"/>
          </a:p>
        </p:txBody>
      </p:sp>
      <p:sp>
        <p:nvSpPr>
          <p:cNvPr id="149" name="Google Shape;149;p24"/>
          <p:cNvSpPr/>
          <p:nvPr/>
        </p:nvSpPr>
        <p:spPr>
          <a:xfrm>
            <a:off x="6504675" y="3146350"/>
            <a:ext cx="1662600" cy="144900"/>
          </a:xfrm>
          <a:prstGeom prst="rect">
            <a:avLst/>
          </a:prstGeom>
          <a:solidFill>
            <a:srgbClr val="FFFF00">
              <a:alpha val="34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24"/>
          <p:cNvSpPr/>
          <p:nvPr/>
        </p:nvSpPr>
        <p:spPr>
          <a:xfrm>
            <a:off x="4572000" y="3343375"/>
            <a:ext cx="3595200" cy="144900"/>
          </a:xfrm>
          <a:prstGeom prst="rect">
            <a:avLst/>
          </a:prstGeom>
          <a:solidFill>
            <a:srgbClr val="FFFF00">
              <a:alpha val="34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4"/>
          <p:cNvSpPr/>
          <p:nvPr/>
        </p:nvSpPr>
        <p:spPr>
          <a:xfrm>
            <a:off x="4572000" y="3488275"/>
            <a:ext cx="3450000" cy="193500"/>
          </a:xfrm>
          <a:prstGeom prst="rect">
            <a:avLst/>
          </a:prstGeom>
          <a:solidFill>
            <a:srgbClr val="FFFF00">
              <a:alpha val="34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4"/>
          <p:cNvSpPr/>
          <p:nvPr/>
        </p:nvSpPr>
        <p:spPr>
          <a:xfrm>
            <a:off x="4572000" y="3691225"/>
            <a:ext cx="3271500" cy="144900"/>
          </a:xfrm>
          <a:prstGeom prst="rect">
            <a:avLst/>
          </a:prstGeom>
          <a:solidFill>
            <a:srgbClr val="FFFF00">
              <a:alpha val="34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4"/>
          <p:cNvSpPr/>
          <p:nvPr/>
        </p:nvSpPr>
        <p:spPr>
          <a:xfrm>
            <a:off x="4572000" y="3862200"/>
            <a:ext cx="582600" cy="193500"/>
          </a:xfrm>
          <a:prstGeom prst="rect">
            <a:avLst/>
          </a:prstGeom>
          <a:solidFill>
            <a:srgbClr val="FFFF00">
              <a:alpha val="34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25"/>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Archives and Special Collections: Opportunities</a:t>
            </a:r>
            <a:endParaRPr sz="2400"/>
          </a:p>
        </p:txBody>
      </p:sp>
      <p:sp>
        <p:nvSpPr>
          <p:cNvPr id="159" name="Google Shape;159;p2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a:t>Institutional History:</a:t>
            </a:r>
            <a:endParaRPr/>
          </a:p>
          <a:p>
            <a:pPr indent="-342900" lvl="0" marL="457200" rtl="0" algn="l">
              <a:spcBef>
                <a:spcPts val="0"/>
              </a:spcBef>
              <a:spcAft>
                <a:spcPts val="0"/>
              </a:spcAft>
              <a:buSzPts val="1800"/>
              <a:buChar char="●"/>
            </a:pPr>
            <a:r>
              <a:rPr lang="en"/>
              <a:t>Be active in the community</a:t>
            </a:r>
            <a:endParaRPr/>
          </a:p>
          <a:p>
            <a:pPr indent="-342900" lvl="0" marL="457200" rtl="0" algn="l">
              <a:spcBef>
                <a:spcPts val="0"/>
              </a:spcBef>
              <a:spcAft>
                <a:spcPts val="0"/>
              </a:spcAft>
              <a:buSzPts val="1800"/>
              <a:buChar char="●"/>
            </a:pPr>
            <a:r>
              <a:rPr lang="en"/>
              <a:t>Quickly process and advertise accessions</a:t>
            </a:r>
            <a:endParaRPr/>
          </a:p>
          <a:p>
            <a:pPr indent="-342900" lvl="0" marL="457200" rtl="0" algn="l">
              <a:spcBef>
                <a:spcPts val="0"/>
              </a:spcBef>
              <a:spcAft>
                <a:spcPts val="0"/>
              </a:spcAft>
              <a:buSzPts val="1800"/>
              <a:buChar char="●"/>
            </a:pPr>
            <a:r>
              <a:rPr lang="en"/>
              <a:t>Spend the time to mend relationships</a:t>
            </a:r>
            <a:endParaRPr/>
          </a:p>
          <a:p>
            <a:pPr indent="0" lvl="0" marL="0" rtl="0" algn="l">
              <a:lnSpc>
                <a:spcPct val="100000"/>
              </a:lnSpc>
              <a:spcBef>
                <a:spcPts val="0"/>
              </a:spcBef>
              <a:spcAft>
                <a:spcPts val="0"/>
              </a:spcAft>
              <a:buClr>
                <a:schemeClr val="dk2"/>
              </a:buClr>
              <a:buSzPts val="1100"/>
              <a:buFont typeface="Arial"/>
              <a:buNone/>
            </a:pPr>
            <a:r>
              <a:rPr lang="en"/>
              <a:t>Staffing:</a:t>
            </a:r>
            <a:endParaRPr/>
          </a:p>
          <a:p>
            <a:pPr indent="-342900" lvl="0" marL="457200" rtl="0" algn="l">
              <a:lnSpc>
                <a:spcPct val="100000"/>
              </a:lnSpc>
              <a:spcBef>
                <a:spcPts val="0"/>
              </a:spcBef>
              <a:spcAft>
                <a:spcPts val="0"/>
              </a:spcAft>
              <a:buSzPts val="1800"/>
              <a:buChar char="●"/>
            </a:pPr>
            <a:r>
              <a:rPr lang="en"/>
              <a:t>Develop a pipeline with student workers, internships, etc.</a:t>
            </a:r>
            <a:endParaRPr/>
          </a:p>
          <a:p>
            <a:pPr indent="-342900" lvl="0" marL="457200" rtl="0" algn="l">
              <a:lnSpc>
                <a:spcPct val="100000"/>
              </a:lnSpc>
              <a:spcBef>
                <a:spcPts val="0"/>
              </a:spcBef>
              <a:spcAft>
                <a:spcPts val="0"/>
              </a:spcAft>
              <a:buSzPts val="1800"/>
              <a:buChar char="●"/>
            </a:pPr>
            <a:r>
              <a:rPr lang="en"/>
              <a:t>Consider different perspectives on process / approach</a:t>
            </a:r>
            <a:endParaRPr/>
          </a:p>
          <a:p>
            <a:pPr indent="-342900" lvl="0" marL="457200" rtl="0" algn="l">
              <a:lnSpc>
                <a:spcPct val="100000"/>
              </a:lnSpc>
              <a:spcBef>
                <a:spcPts val="0"/>
              </a:spcBef>
              <a:spcAft>
                <a:spcPts val="0"/>
              </a:spcAft>
              <a:buSzPts val="1800"/>
              <a:buChar char="●"/>
            </a:pPr>
            <a:r>
              <a:rPr lang="en"/>
              <a:t>Don’t place the burden of outreach on the “diverse” members of staff</a:t>
            </a:r>
            <a:endParaRPr/>
          </a:p>
          <a:p>
            <a:pPr indent="0" lvl="0" marL="0" rtl="0" algn="l">
              <a:lnSpc>
                <a:spcPct val="100000"/>
              </a:lnSpc>
              <a:spcBef>
                <a:spcPts val="0"/>
              </a:spcBef>
              <a:spcAft>
                <a:spcPts val="0"/>
              </a:spcAft>
              <a:buClr>
                <a:schemeClr val="dk2"/>
              </a:buClr>
              <a:buSzPts val="1100"/>
              <a:buFont typeface="Arial"/>
              <a:buNone/>
            </a:pPr>
            <a:r>
              <a:rPr lang="en"/>
              <a:t>Traditional Archival Practice:</a:t>
            </a:r>
            <a:endParaRPr/>
          </a:p>
          <a:p>
            <a:pPr indent="-342900" lvl="0" marL="457200" rtl="0" algn="l">
              <a:lnSpc>
                <a:spcPct val="100000"/>
              </a:lnSpc>
              <a:spcBef>
                <a:spcPts val="0"/>
              </a:spcBef>
              <a:spcAft>
                <a:spcPts val="0"/>
              </a:spcAft>
              <a:buSzPts val="1800"/>
              <a:buChar char="●"/>
            </a:pPr>
            <a:r>
              <a:rPr lang="en"/>
              <a:t>Focus on the needs of the community being documented</a:t>
            </a:r>
            <a:endParaRPr/>
          </a:p>
          <a:p>
            <a:pPr indent="-342900" lvl="0" marL="457200" rtl="0" algn="l">
              <a:lnSpc>
                <a:spcPct val="100000"/>
              </a:lnSpc>
              <a:spcBef>
                <a:spcPts val="0"/>
              </a:spcBef>
              <a:spcAft>
                <a:spcPts val="0"/>
              </a:spcAft>
              <a:buSzPts val="1800"/>
              <a:buChar char="●"/>
            </a:pPr>
            <a:r>
              <a:rPr lang="en"/>
              <a:t>Develop local terminology</a:t>
            </a:r>
            <a:endParaRPr/>
          </a:p>
          <a:p>
            <a:pPr indent="-342900" lvl="0" marL="457200" rtl="0" algn="l">
              <a:lnSpc>
                <a:spcPct val="100000"/>
              </a:lnSpc>
              <a:spcBef>
                <a:spcPts val="0"/>
              </a:spcBef>
              <a:spcAft>
                <a:spcPts val="0"/>
              </a:spcAft>
              <a:buSzPts val="1800"/>
              <a:buChar char="●"/>
            </a:pPr>
            <a:r>
              <a:rPr lang="en"/>
              <a:t>Advocate for underserved communities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26"/>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Community Focus</a:t>
            </a:r>
            <a:endParaRPr sz="2400"/>
          </a:p>
        </p:txBody>
      </p:sp>
      <p:pic>
        <p:nvPicPr>
          <p:cNvPr id="165" name="Google Shape;165;p26"/>
          <p:cNvPicPr preferRelativeResize="0"/>
          <p:nvPr/>
        </p:nvPicPr>
        <p:blipFill>
          <a:blip r:embed="rId3">
            <a:alphaModFix/>
          </a:blip>
          <a:stretch>
            <a:fillRect/>
          </a:stretch>
        </p:blipFill>
        <p:spPr>
          <a:xfrm>
            <a:off x="982175" y="1068425"/>
            <a:ext cx="7179648" cy="37702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Google Shape;170;p27"/>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Information Literacy</a:t>
            </a:r>
            <a:r>
              <a:rPr lang="en" sz="2400"/>
              <a:t>: Challenges</a:t>
            </a:r>
            <a:endParaRPr sz="2400"/>
          </a:p>
        </p:txBody>
      </p:sp>
      <p:sp>
        <p:nvSpPr>
          <p:cNvPr id="171" name="Google Shape;171;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a:t>Truly inclusive Information Literacy instruction takes into account</a:t>
            </a:r>
            <a:r>
              <a:rPr lang="en"/>
              <a:t>:</a:t>
            </a:r>
            <a:endParaRPr/>
          </a:p>
          <a:p>
            <a:pPr indent="-342900" lvl="0" marL="457200" rtl="0" algn="l">
              <a:spcBef>
                <a:spcPts val="0"/>
              </a:spcBef>
              <a:spcAft>
                <a:spcPts val="0"/>
              </a:spcAft>
              <a:buSzPts val="1800"/>
              <a:buChar char="●"/>
            </a:pPr>
            <a:r>
              <a:rPr lang="en"/>
              <a:t>Neurodivergent students </a:t>
            </a:r>
            <a:r>
              <a:rPr lang="en" sz="1200"/>
              <a:t>(The term encompasses brain differences on the autistic spectrum but it also indicates differences caused by brain injury  and other variations in the neurocognitive functioning of human beings. )</a:t>
            </a:r>
            <a:endParaRPr sz="1200"/>
          </a:p>
          <a:p>
            <a:pPr indent="-342900" lvl="0" marL="457200" rtl="0" algn="l">
              <a:spcBef>
                <a:spcPts val="0"/>
              </a:spcBef>
              <a:spcAft>
                <a:spcPts val="0"/>
              </a:spcAft>
              <a:buSzPts val="1800"/>
              <a:buChar char="●"/>
            </a:pPr>
            <a:r>
              <a:rPr lang="en"/>
              <a:t>ESL  and International students who may also encounter gaps in cultural understanding</a:t>
            </a:r>
            <a:endParaRPr/>
          </a:p>
          <a:p>
            <a:pPr indent="-342900" lvl="0" marL="457200" rtl="0" algn="l">
              <a:spcBef>
                <a:spcPts val="0"/>
              </a:spcBef>
              <a:spcAft>
                <a:spcPts val="0"/>
              </a:spcAft>
              <a:buSzPts val="1800"/>
              <a:buChar char="●"/>
            </a:pPr>
            <a:r>
              <a:rPr lang="en"/>
              <a:t>Learning or physically disabled students including those with deficits in vision or hearing and emotional and behavioral disabilities</a:t>
            </a:r>
            <a:endParaRPr/>
          </a:p>
          <a:p>
            <a:pPr indent="-342900" lvl="0" marL="457200" rtl="0" algn="l">
              <a:lnSpc>
                <a:spcPct val="100000"/>
              </a:lnSpc>
              <a:spcBef>
                <a:spcPts val="0"/>
              </a:spcBef>
              <a:spcAft>
                <a:spcPts val="0"/>
              </a:spcAft>
              <a:buSzPts val="1800"/>
              <a:buChar char="●"/>
            </a:pPr>
            <a:r>
              <a:rPr lang="en"/>
              <a:t>Students of non-traditional age</a:t>
            </a:r>
            <a:endParaRPr/>
          </a:p>
          <a:p>
            <a:pPr indent="-342900" lvl="0" marL="457200" rtl="0" algn="l">
              <a:lnSpc>
                <a:spcPct val="100000"/>
              </a:lnSpc>
              <a:spcBef>
                <a:spcPts val="0"/>
              </a:spcBef>
              <a:spcAft>
                <a:spcPts val="0"/>
              </a:spcAft>
              <a:buSzPts val="1800"/>
              <a:buChar char="●"/>
            </a:pPr>
            <a:r>
              <a:rPr lang="en"/>
              <a:t>Economically disadvantaged students</a:t>
            </a:r>
            <a:endParaRPr/>
          </a:p>
          <a:p>
            <a:pPr indent="-342900" lvl="0" marL="457200" rtl="0" algn="l">
              <a:lnSpc>
                <a:spcPct val="100000"/>
              </a:lnSpc>
              <a:spcBef>
                <a:spcPts val="0"/>
              </a:spcBef>
              <a:spcAft>
                <a:spcPts val="0"/>
              </a:spcAft>
              <a:buSzPts val="1800"/>
              <a:buChar char="●"/>
            </a:pPr>
            <a:r>
              <a:rPr lang="en"/>
              <a:t>LGBTQIA students </a:t>
            </a:r>
            <a:r>
              <a:rPr lang="en" sz="1200"/>
              <a:t> (Acronym for Lesbian, Gay, Bisexual, Transgender, Queer, Intersex and Asexual students.)</a:t>
            </a:r>
            <a:endParaRPr/>
          </a:p>
          <a:p>
            <a:pPr indent="-342900" lvl="0" marL="457200" rtl="0" algn="l">
              <a:lnSpc>
                <a:spcPct val="100000"/>
              </a:lnSpc>
              <a:spcBef>
                <a:spcPts val="0"/>
              </a:spcBef>
              <a:spcAft>
                <a:spcPts val="0"/>
              </a:spcAft>
              <a:buSzPts val="1800"/>
              <a:buChar char="●"/>
            </a:pPr>
            <a:r>
              <a:rPr lang="en"/>
              <a:t>And other diversities stemming from motivation, experience, and learning styles.</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28"/>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a:t>
            </a:r>
            <a:r>
              <a:rPr lang="en" sz="1800"/>
              <a:t>The “average” student is fictional</a:t>
            </a:r>
            <a:endParaRPr sz="1800"/>
          </a:p>
        </p:txBody>
      </p:sp>
      <p:sp>
        <p:nvSpPr>
          <p:cNvPr id="177" name="Google Shape;177;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Library Instruction is largely still caught in “batch processing” mode as Todd Rose </a:t>
            </a:r>
            <a:r>
              <a:rPr lang="en" sz="1100"/>
              <a:t>(</a:t>
            </a:r>
            <a:r>
              <a:rPr lang="en" sz="1100" u="sng"/>
              <a:t>The End of Average: How We Succeed in a World That Values Sameness</a:t>
            </a:r>
            <a:r>
              <a:rPr lang="en" sz="1100"/>
              <a:t>  by Todd Rose)</a:t>
            </a:r>
            <a:r>
              <a:rPr lang="en"/>
              <a:t> has called it. But this is a </a:t>
            </a:r>
            <a:r>
              <a:rPr lang="en"/>
              <a:t>holdover</a:t>
            </a:r>
            <a:r>
              <a:rPr lang="en"/>
              <a:t> from the </a:t>
            </a:r>
            <a:r>
              <a:rPr lang="en"/>
              <a:t>Industrial</a:t>
            </a:r>
            <a:r>
              <a:rPr lang="en"/>
              <a:t> Age and its way of treating information as capital and students as passive consumers of facts. The students who were most prepared to succeed in that type of literacy came from homes that socialized children to the model early.</a:t>
            </a:r>
            <a:endParaRPr/>
          </a:p>
          <a:p>
            <a:pPr indent="0" lvl="0" marL="0" rtl="0" algn="l">
              <a:spcBef>
                <a:spcPts val="1600"/>
              </a:spcBef>
              <a:spcAft>
                <a:spcPts val="1600"/>
              </a:spcAft>
              <a:buNone/>
            </a:pPr>
            <a:r>
              <a:rPr lang="en"/>
              <a:t>But the world is now a Knowledge Economy where individuals from a diversity of perspectives and backgrounds can learn to succeed if met as individuals by teachers. The global, transnational effects of the Knowledge Economy bring people of widely divergent backgrounds, lifestyles, abilities, values and skills together into one Information Literacy classroom. How to promote learning for everyone?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29"/>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Opportunity</a:t>
            </a:r>
            <a:endParaRPr sz="2400"/>
          </a:p>
        </p:txBody>
      </p:sp>
      <p:sp>
        <p:nvSpPr>
          <p:cNvPr id="183" name="Google Shape;183;p2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2"/>
              </a:buClr>
              <a:buSzPts val="1100"/>
              <a:buFont typeface="Arial"/>
              <a:buNone/>
            </a:pPr>
            <a:r>
              <a:rPr b="1" lang="en">
                <a:solidFill>
                  <a:schemeClr val="dk2"/>
                </a:solidFill>
                <a:latin typeface="Raleway"/>
                <a:ea typeface="Raleway"/>
                <a:cs typeface="Raleway"/>
                <a:sym typeface="Raleway"/>
              </a:rPr>
              <a:t>Universal Design for Instruction/Learning</a:t>
            </a:r>
            <a:endParaRPr b="1" sz="2400">
              <a:solidFill>
                <a:schemeClr val="dk2"/>
              </a:solidFill>
              <a:latin typeface="Raleway"/>
              <a:ea typeface="Raleway"/>
              <a:cs typeface="Raleway"/>
              <a:sym typeface="Raleway"/>
            </a:endParaRPr>
          </a:p>
          <a:p>
            <a:pPr indent="0" lvl="0" marL="0" rtl="0" algn="l">
              <a:spcBef>
                <a:spcPts val="0"/>
              </a:spcBef>
              <a:spcAft>
                <a:spcPts val="0"/>
              </a:spcAft>
              <a:buNone/>
            </a:pPr>
            <a:r>
              <a:rPr lang="en"/>
              <a:t>ALA has accepted the </a:t>
            </a:r>
            <a:r>
              <a:rPr lang="en"/>
              <a:t>principles</a:t>
            </a:r>
            <a:r>
              <a:rPr lang="en"/>
              <a:t> of Universal Design for people with disabilities since 2001 but </a:t>
            </a:r>
            <a:r>
              <a:rPr lang="en"/>
              <a:t>relatively</a:t>
            </a:r>
            <a:r>
              <a:rPr lang="en"/>
              <a:t> little has been published on how librarians can incorporate Universal Design for Instruction to </a:t>
            </a:r>
            <a:r>
              <a:rPr lang="en"/>
              <a:t>accommodate</a:t>
            </a:r>
            <a:r>
              <a:rPr lang="en"/>
              <a:t> student diversity in Information Literacy classrooms.</a:t>
            </a:r>
            <a:endParaRPr/>
          </a:p>
          <a:p>
            <a:pPr indent="0" lvl="0" marL="0" rtl="0" algn="l">
              <a:spcBef>
                <a:spcPts val="1600"/>
              </a:spcBef>
              <a:spcAft>
                <a:spcPts val="0"/>
              </a:spcAft>
              <a:buNone/>
            </a:pPr>
            <a:r>
              <a:t/>
            </a:r>
            <a:endParaRPr b="1" sz="2400"/>
          </a:p>
          <a:p>
            <a:pPr indent="0" lvl="0" marL="0" rtl="0" algn="l">
              <a:spcBef>
                <a:spcPts val="1600"/>
              </a:spcBef>
              <a:spcAft>
                <a:spcPts val="1600"/>
              </a:spcAft>
              <a:buNone/>
            </a:pPr>
            <a:r>
              <a:rPr b="1" lang="en" sz="2400">
                <a:solidFill>
                  <a:srgbClr val="4A86E8"/>
                </a:solidFill>
              </a:rPr>
              <a:t>Universal Design for Instruction (UDI/UDL) has nine principles:</a:t>
            </a:r>
            <a:endParaRPr b="1" sz="2400">
              <a:solidFill>
                <a:srgbClr val="4A86E8"/>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30"/>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a:t>
            </a:r>
            <a:r>
              <a:rPr lang="en" sz="1800"/>
              <a:t>UDI Principles</a:t>
            </a:r>
            <a:endParaRPr sz="2400"/>
          </a:p>
        </p:txBody>
      </p:sp>
      <p:sp>
        <p:nvSpPr>
          <p:cNvPr id="189" name="Google Shape;189;p3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4A86E8"/>
                </a:solidFill>
              </a:rPr>
              <a:t>UDI principle 1: </a:t>
            </a:r>
            <a:r>
              <a:rPr b="1" lang="en">
                <a:solidFill>
                  <a:srgbClr val="4A86E8"/>
                </a:solidFill>
              </a:rPr>
              <a:t>Equitable Use</a:t>
            </a:r>
            <a:endParaRPr b="1">
              <a:solidFill>
                <a:srgbClr val="4A86E8"/>
              </a:solidFill>
            </a:endParaRPr>
          </a:p>
          <a:p>
            <a:pPr indent="0" lvl="0" marL="0" rtl="0" algn="l">
              <a:spcBef>
                <a:spcPts val="1600"/>
              </a:spcBef>
              <a:spcAft>
                <a:spcPts val="0"/>
              </a:spcAft>
              <a:buNone/>
            </a:pPr>
            <a:r>
              <a:rPr b="1" lang="en">
                <a:solidFill>
                  <a:srgbClr val="000000"/>
                </a:solidFill>
              </a:rPr>
              <a:t>The design is useful and marketable to people with diverse abilities.</a:t>
            </a:r>
            <a:r>
              <a:rPr lang="en">
                <a:solidFill>
                  <a:srgbClr val="000000"/>
                </a:solidFill>
              </a:rPr>
              <a:t> </a:t>
            </a:r>
            <a:endParaRPr>
              <a:solidFill>
                <a:srgbClr val="000000"/>
              </a:solidFill>
            </a:endParaRPr>
          </a:p>
          <a:p>
            <a:pPr indent="0" lvl="0" marL="0" rtl="0" algn="l">
              <a:spcBef>
                <a:spcPts val="1600"/>
              </a:spcBef>
              <a:spcAft>
                <a:spcPts val="1600"/>
              </a:spcAft>
              <a:buClr>
                <a:schemeClr val="dk2"/>
              </a:buClr>
              <a:buSzPts val="1100"/>
              <a:buFont typeface="Arial"/>
              <a:buNone/>
            </a:pPr>
            <a:r>
              <a:rPr lang="en"/>
              <a:t>This principle wants to ensure all students have access to the same content, even if it has to take different forms. At Sweet Briar, we provide online library guides for each department. Because they are web-based, students with visual impairments can alter the type size or stream the text to a screen reader. We use san-serif fonts since research has shown these to be easier for students with dyslexia to read on-line.</a:t>
            </a:r>
            <a:endParaRPr b="1">
              <a:solidFill>
                <a:srgbClr val="4A86E8"/>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Google Shape;194;p31"/>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a:t>
            </a:r>
            <a:r>
              <a:rPr lang="en" sz="1800"/>
              <a:t>UDI Principles</a:t>
            </a:r>
            <a:endParaRPr/>
          </a:p>
        </p:txBody>
      </p:sp>
      <p:sp>
        <p:nvSpPr>
          <p:cNvPr id="195" name="Google Shape;195;p3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2400">
                <a:solidFill>
                  <a:srgbClr val="4A86E8"/>
                </a:solidFill>
              </a:rPr>
              <a:t>UDI principle 2: </a:t>
            </a:r>
            <a:r>
              <a:rPr b="1" lang="en">
                <a:solidFill>
                  <a:srgbClr val="4A86E8"/>
                </a:solidFill>
              </a:rPr>
              <a:t>Flexibility in use</a:t>
            </a:r>
            <a:endParaRPr b="1">
              <a:solidFill>
                <a:srgbClr val="4A86E8"/>
              </a:solidFill>
            </a:endParaRPr>
          </a:p>
          <a:p>
            <a:pPr indent="0" lvl="0" marL="0" rtl="0" algn="l">
              <a:spcBef>
                <a:spcPts val="1600"/>
              </a:spcBef>
              <a:spcAft>
                <a:spcPts val="0"/>
              </a:spcAft>
              <a:buClr>
                <a:schemeClr val="dk2"/>
              </a:buClr>
              <a:buSzPts val="1100"/>
              <a:buFont typeface="Arial"/>
              <a:buNone/>
            </a:pPr>
            <a:r>
              <a:rPr b="1" lang="en">
                <a:solidFill>
                  <a:schemeClr val="dk2"/>
                </a:solidFill>
              </a:rPr>
              <a:t>Instructional design accommodates a wide range of individual preferences and abilities.</a:t>
            </a:r>
            <a:r>
              <a:rPr lang="en">
                <a:solidFill>
                  <a:schemeClr val="dk2"/>
                </a:solidFill>
              </a:rPr>
              <a:t> </a:t>
            </a:r>
            <a:endParaRPr>
              <a:solidFill>
                <a:schemeClr val="dk2"/>
              </a:solidFill>
            </a:endParaRPr>
          </a:p>
          <a:p>
            <a:pPr indent="0" lvl="0" marL="0" rtl="0" algn="l">
              <a:spcBef>
                <a:spcPts val="1600"/>
              </a:spcBef>
              <a:spcAft>
                <a:spcPts val="1600"/>
              </a:spcAft>
              <a:buClr>
                <a:schemeClr val="dk2"/>
              </a:buClr>
              <a:buSzPts val="1100"/>
              <a:buFont typeface="Arial"/>
              <a:buNone/>
            </a:pPr>
            <a:r>
              <a:rPr lang="en"/>
              <a:t>Use varied teaching methods to address a wide range of learning profiles. Asking students questions and using multisensory instruction engages learners. Active learning techniques can include individual information discovery exercises, group work, and games that incorporate physical movement. For example, we play Boolean Simon Says </a:t>
            </a:r>
            <a:r>
              <a:rPr lang="en" sz="1200"/>
              <a:t>(from </a:t>
            </a:r>
            <a:r>
              <a:rPr lang="en" sz="1200" u="sng"/>
              <a:t>The Library Instruction Cookbook</a:t>
            </a:r>
            <a:r>
              <a:rPr lang="en" sz="1200"/>
              <a:t>)</a:t>
            </a:r>
            <a:r>
              <a:rPr lang="en"/>
              <a:t> which has students standing and sitting to play. In general, moving the body helps retention and comprehension.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4"/>
          <p:cNvSpPr txBox="1"/>
          <p:nvPr>
            <p:ph type="title"/>
          </p:nvPr>
        </p:nvSpPr>
        <p:spPr>
          <a:xfrm flipH="1">
            <a:off x="4936275" y="2611875"/>
            <a:ext cx="3324900" cy="1858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solidFill>
                  <a:srgbClr val="EFEFEF"/>
                </a:solidFill>
              </a:rPr>
              <a:t>Diversity Matters</a:t>
            </a:r>
            <a:endParaRPr>
              <a:solidFill>
                <a:srgbClr val="EFEFEF"/>
              </a:solidFill>
            </a:endParaRPr>
          </a:p>
        </p:txBody>
      </p:sp>
      <p:sp>
        <p:nvSpPr>
          <p:cNvPr id="66" name="Google Shape;66;p14"/>
          <p:cNvSpPr txBox="1"/>
          <p:nvPr>
            <p:ph idx="1" type="subTitle"/>
          </p:nvPr>
        </p:nvSpPr>
        <p:spPr>
          <a:xfrm>
            <a:off x="308725" y="848200"/>
            <a:ext cx="4045200" cy="37749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Char char="●"/>
            </a:pPr>
            <a:r>
              <a:rPr lang="en"/>
              <a:t>3.4% of Virginians self-</a:t>
            </a:r>
            <a:r>
              <a:rPr lang="en"/>
              <a:t>identify</a:t>
            </a:r>
            <a:r>
              <a:rPr lang="en"/>
              <a:t> as </a:t>
            </a:r>
            <a:r>
              <a:rPr b="1" lang="en">
                <a:solidFill>
                  <a:srgbClr val="FF9900"/>
                </a:solidFill>
              </a:rPr>
              <a:t>LGBTQ</a:t>
            </a:r>
            <a:endParaRPr b="1">
              <a:solidFill>
                <a:srgbClr val="FF9900"/>
              </a:solidFill>
            </a:endParaRPr>
          </a:p>
          <a:p>
            <a:pPr indent="-361950" lvl="0" marL="457200" rtl="0" algn="l">
              <a:spcBef>
                <a:spcPts val="0"/>
              </a:spcBef>
              <a:spcAft>
                <a:spcPts val="0"/>
              </a:spcAft>
              <a:buSzPts val="2100"/>
              <a:buChar char="●"/>
            </a:pPr>
            <a:r>
              <a:rPr lang="en"/>
              <a:t>37% of Virginians are </a:t>
            </a:r>
            <a:r>
              <a:rPr b="1" lang="en">
                <a:solidFill>
                  <a:srgbClr val="6AA84F"/>
                </a:solidFill>
              </a:rPr>
              <a:t>people of color</a:t>
            </a:r>
            <a:r>
              <a:rPr lang="en"/>
              <a:t> </a:t>
            </a:r>
            <a:endParaRPr/>
          </a:p>
          <a:p>
            <a:pPr indent="-361950" lvl="0" marL="457200" rtl="0" algn="l">
              <a:spcBef>
                <a:spcPts val="0"/>
              </a:spcBef>
              <a:spcAft>
                <a:spcPts val="0"/>
              </a:spcAft>
              <a:buSzPts val="2100"/>
              <a:buChar char="●"/>
            </a:pPr>
            <a:r>
              <a:rPr lang="en"/>
              <a:t>More than 11% of Virginians are </a:t>
            </a:r>
            <a:r>
              <a:rPr b="1" lang="en">
                <a:solidFill>
                  <a:srgbClr val="3C78D8"/>
                </a:solidFill>
              </a:rPr>
              <a:t>foreign born</a:t>
            </a:r>
            <a:endParaRPr b="1">
              <a:solidFill>
                <a:srgbClr val="3C78D8"/>
              </a:solidFill>
            </a:endParaRPr>
          </a:p>
          <a:p>
            <a:pPr indent="-361950" lvl="0" marL="457200" rtl="0" algn="l">
              <a:spcBef>
                <a:spcPts val="0"/>
              </a:spcBef>
              <a:spcAft>
                <a:spcPts val="0"/>
              </a:spcAft>
              <a:buSzPts val="2100"/>
              <a:buChar char="●"/>
            </a:pPr>
            <a:r>
              <a:rPr lang="en">
                <a:solidFill>
                  <a:srgbClr val="666666"/>
                </a:solidFill>
              </a:rPr>
              <a:t>Around 12%</a:t>
            </a:r>
            <a:r>
              <a:rPr lang="en">
                <a:solidFill>
                  <a:srgbClr val="000000"/>
                </a:solidFill>
              </a:rPr>
              <a:t> </a:t>
            </a:r>
            <a:r>
              <a:rPr lang="en"/>
              <a:t>speak a </a:t>
            </a:r>
            <a:r>
              <a:rPr b="1" lang="en">
                <a:solidFill>
                  <a:srgbClr val="CC0000"/>
                </a:solidFill>
              </a:rPr>
              <a:t>language</a:t>
            </a:r>
            <a:r>
              <a:rPr lang="en"/>
              <a:t> other than English at home</a:t>
            </a:r>
            <a:endParaRPr/>
          </a:p>
          <a:p>
            <a:pPr indent="-361950" lvl="0" marL="457200" rtl="0" algn="l">
              <a:spcBef>
                <a:spcPts val="0"/>
              </a:spcBef>
              <a:spcAft>
                <a:spcPts val="0"/>
              </a:spcAft>
              <a:buSzPts val="2100"/>
              <a:buChar char="●"/>
            </a:pPr>
            <a:r>
              <a:rPr lang="en"/>
              <a:t>6% belong to a </a:t>
            </a:r>
            <a:r>
              <a:rPr b="1" lang="en">
                <a:solidFill>
                  <a:srgbClr val="A64D79"/>
                </a:solidFill>
              </a:rPr>
              <a:t>non-Christian</a:t>
            </a:r>
            <a:r>
              <a:rPr lang="en">
                <a:solidFill>
                  <a:srgbClr val="A64D79"/>
                </a:solidFill>
              </a:rPr>
              <a:t> </a:t>
            </a:r>
            <a:r>
              <a:rPr lang="en"/>
              <a:t>faith</a:t>
            </a:r>
            <a:endParaRPr/>
          </a:p>
        </p:txBody>
      </p:sp>
      <p:cxnSp>
        <p:nvCxnSpPr>
          <p:cNvPr id="67" name="Google Shape;67;p14"/>
          <p:cNvCxnSpPr/>
          <p:nvPr/>
        </p:nvCxnSpPr>
        <p:spPr>
          <a:xfrm flipH="1" rot="10800000">
            <a:off x="507375" y="644875"/>
            <a:ext cx="3783600" cy="2100"/>
          </a:xfrm>
          <a:prstGeom prst="straightConnector1">
            <a:avLst/>
          </a:prstGeom>
          <a:noFill/>
          <a:ln cap="flat" cmpd="sng" w="9525">
            <a:solidFill>
              <a:schemeClr val="dk2"/>
            </a:solidFill>
            <a:prstDash val="solid"/>
            <a:round/>
            <a:headEnd len="med" w="med" type="none"/>
            <a:tailEnd len="med" w="med" type="none"/>
          </a:ln>
        </p:spPr>
      </p:cxnSp>
      <p:cxnSp>
        <p:nvCxnSpPr>
          <p:cNvPr id="68" name="Google Shape;68;p14"/>
          <p:cNvCxnSpPr/>
          <p:nvPr/>
        </p:nvCxnSpPr>
        <p:spPr>
          <a:xfrm flipH="1" rot="10800000">
            <a:off x="439525" y="4623100"/>
            <a:ext cx="3783600" cy="21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32"/>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a:t>
            </a:r>
            <a:r>
              <a:rPr lang="en" sz="1800"/>
              <a:t>UDI Principles</a:t>
            </a:r>
            <a:endParaRPr/>
          </a:p>
        </p:txBody>
      </p:sp>
      <p:sp>
        <p:nvSpPr>
          <p:cNvPr id="201" name="Google Shape;201;p3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2400">
                <a:solidFill>
                  <a:srgbClr val="4A86E8"/>
                </a:solidFill>
              </a:rPr>
              <a:t>UDI principle 3: </a:t>
            </a:r>
            <a:r>
              <a:rPr b="1" lang="en">
                <a:solidFill>
                  <a:srgbClr val="4A86E8"/>
                </a:solidFill>
              </a:rPr>
              <a:t>Simple and intuitive instruction</a:t>
            </a:r>
            <a:endParaRPr b="1">
              <a:solidFill>
                <a:srgbClr val="4A86E8"/>
              </a:solidFill>
            </a:endParaRPr>
          </a:p>
          <a:p>
            <a:pPr indent="0" lvl="0" marL="0" rtl="0" algn="l">
              <a:spcBef>
                <a:spcPts val="1600"/>
              </a:spcBef>
              <a:spcAft>
                <a:spcPts val="0"/>
              </a:spcAft>
              <a:buClr>
                <a:schemeClr val="dk2"/>
              </a:buClr>
              <a:buSzPts val="1100"/>
              <a:buFont typeface="Arial"/>
              <a:buNone/>
            </a:pPr>
            <a:r>
              <a:rPr b="1" lang="en">
                <a:solidFill>
                  <a:schemeClr val="dk2"/>
                </a:solidFill>
              </a:rPr>
              <a:t>The instruction is easy to understand, regardless of the user's experience, knowledge, language skills, or current concentration level.</a:t>
            </a:r>
            <a:r>
              <a:rPr lang="en">
                <a:solidFill>
                  <a:schemeClr val="dk2"/>
                </a:solidFill>
              </a:rPr>
              <a:t> </a:t>
            </a:r>
            <a:endParaRPr>
              <a:solidFill>
                <a:schemeClr val="dk2"/>
              </a:solidFill>
            </a:endParaRPr>
          </a:p>
          <a:p>
            <a:pPr indent="0" lvl="0" marL="0" rtl="0" algn="l">
              <a:spcBef>
                <a:spcPts val="1600"/>
              </a:spcBef>
              <a:spcAft>
                <a:spcPts val="1600"/>
              </a:spcAft>
              <a:buClr>
                <a:schemeClr val="dk2"/>
              </a:buClr>
              <a:buSzPts val="1100"/>
              <a:buFont typeface="Arial"/>
              <a:buNone/>
            </a:pPr>
            <a:r>
              <a:rPr lang="en"/>
              <a:t>At Sweet Briar we scale instruction so that 1st year students get foundational skills that we build on in succeeding years. Frequently during an Information Literacy instruction session I will re-trace my steps to show “how we got here” and then eventually ask the students “what do I do next?” to complete the route to the information. We also minimize the use of library specific jargon. Where academic jargon must be used - for example in the concept of peer review - it is explained in accessible terms.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sp>
        <p:nvSpPr>
          <p:cNvPr id="206" name="Google Shape;206;p33"/>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a:t>
            </a:r>
            <a:r>
              <a:rPr lang="en" sz="1800"/>
              <a:t>UDI Principles</a:t>
            </a:r>
            <a:endParaRPr/>
          </a:p>
        </p:txBody>
      </p:sp>
      <p:sp>
        <p:nvSpPr>
          <p:cNvPr id="207" name="Google Shape;207;p3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2400">
                <a:solidFill>
                  <a:srgbClr val="4A86E8"/>
                </a:solidFill>
              </a:rPr>
              <a:t>UDI principle 4: </a:t>
            </a:r>
            <a:r>
              <a:rPr b="1" lang="en">
                <a:solidFill>
                  <a:srgbClr val="4A86E8"/>
                </a:solidFill>
              </a:rPr>
              <a:t>Perceptible information</a:t>
            </a:r>
            <a:endParaRPr b="1">
              <a:solidFill>
                <a:srgbClr val="4A86E8"/>
              </a:solidFill>
            </a:endParaRPr>
          </a:p>
          <a:p>
            <a:pPr indent="0" lvl="0" marL="0" rtl="0" algn="l">
              <a:spcBef>
                <a:spcPts val="1600"/>
              </a:spcBef>
              <a:spcAft>
                <a:spcPts val="0"/>
              </a:spcAft>
              <a:buClr>
                <a:schemeClr val="dk2"/>
              </a:buClr>
              <a:buSzPts val="1100"/>
              <a:buFont typeface="Arial"/>
              <a:buNone/>
            </a:pPr>
            <a:r>
              <a:rPr b="1" lang="en">
                <a:solidFill>
                  <a:schemeClr val="dk2"/>
                </a:solidFill>
              </a:rPr>
              <a:t>The instruction communicates necessary information effectively to the user, regardless of ambient conditions or the user's sensory abilities.</a:t>
            </a:r>
            <a:r>
              <a:rPr lang="en">
                <a:solidFill>
                  <a:schemeClr val="dk2"/>
                </a:solidFill>
              </a:rPr>
              <a:t> </a:t>
            </a:r>
            <a:endParaRPr>
              <a:solidFill>
                <a:schemeClr val="dk2"/>
              </a:solidFill>
            </a:endParaRPr>
          </a:p>
          <a:p>
            <a:pPr indent="0" lvl="0" marL="0" rtl="0" algn="l">
              <a:spcBef>
                <a:spcPts val="1600"/>
              </a:spcBef>
              <a:spcAft>
                <a:spcPts val="1600"/>
              </a:spcAft>
              <a:buClr>
                <a:schemeClr val="dk2"/>
              </a:buClr>
              <a:buSzPts val="1100"/>
              <a:buFont typeface="Arial"/>
              <a:buNone/>
            </a:pPr>
            <a:r>
              <a:rPr lang="en"/>
              <a:t>An easy way to follow this principle is to show students how they can use the built-in features of databases to make the information easier for them to find and use. For example, I show students how to drill through WorldCat by using the Descriptors to refine their searches. Another example - how HTML and PDF versions of articles differ and when to use each. Finally, showing the video capabilities of our databases. Many students would rather watch video than read.</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34"/>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a:t>
            </a:r>
            <a:r>
              <a:rPr lang="en" sz="1800"/>
              <a:t>UDI Principles</a:t>
            </a:r>
            <a:endParaRPr/>
          </a:p>
        </p:txBody>
      </p:sp>
      <p:sp>
        <p:nvSpPr>
          <p:cNvPr id="213" name="Google Shape;213;p3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2400">
                <a:solidFill>
                  <a:srgbClr val="4A86E8"/>
                </a:solidFill>
              </a:rPr>
              <a:t>UDI principle 5: </a:t>
            </a:r>
            <a:r>
              <a:rPr b="1" lang="en">
                <a:solidFill>
                  <a:srgbClr val="4A86E8"/>
                </a:solidFill>
              </a:rPr>
              <a:t>Tolerance for error</a:t>
            </a:r>
            <a:endParaRPr b="1">
              <a:solidFill>
                <a:srgbClr val="4A86E8"/>
              </a:solidFill>
            </a:endParaRPr>
          </a:p>
          <a:p>
            <a:pPr indent="0" lvl="0" marL="0" rtl="0" algn="l">
              <a:spcBef>
                <a:spcPts val="1600"/>
              </a:spcBef>
              <a:spcAft>
                <a:spcPts val="0"/>
              </a:spcAft>
              <a:buClr>
                <a:schemeClr val="dk2"/>
              </a:buClr>
              <a:buSzPts val="1100"/>
              <a:buFont typeface="Arial"/>
              <a:buNone/>
            </a:pPr>
            <a:r>
              <a:rPr b="1" lang="en">
                <a:solidFill>
                  <a:schemeClr val="dk2"/>
                </a:solidFill>
              </a:rPr>
              <a:t>The design minimizes hazards and the adverse consequences of accidental or unintended actions.</a:t>
            </a:r>
            <a:endParaRPr>
              <a:solidFill>
                <a:schemeClr val="dk2"/>
              </a:solidFill>
            </a:endParaRPr>
          </a:p>
          <a:p>
            <a:pPr indent="0" lvl="0" marL="0" rtl="0" algn="l">
              <a:spcBef>
                <a:spcPts val="1600"/>
              </a:spcBef>
              <a:spcAft>
                <a:spcPts val="1600"/>
              </a:spcAft>
              <a:buClr>
                <a:schemeClr val="dk2"/>
              </a:buClr>
              <a:buSzPts val="1100"/>
              <a:buFont typeface="Arial"/>
              <a:buNone/>
            </a:pPr>
            <a:r>
              <a:rPr lang="en"/>
              <a:t>Many user errors can be anticipated. We discuss common errors in the research process. For example - the ILL Request Form has two boxes marked “Title”. This is a regular point of confusion. In my classroom the approach is that there are no errors - there are only opportunities for learning how to cope with unintended consequences.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Google Shape;218;p35"/>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a:t>
            </a:r>
            <a:r>
              <a:rPr lang="en" sz="1800"/>
              <a:t>UDI Principles</a:t>
            </a:r>
            <a:endParaRPr/>
          </a:p>
        </p:txBody>
      </p:sp>
      <p:sp>
        <p:nvSpPr>
          <p:cNvPr id="219" name="Google Shape;219;p3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2400">
                <a:solidFill>
                  <a:srgbClr val="4A86E8"/>
                </a:solidFill>
              </a:rPr>
              <a:t>UDI principle 6: </a:t>
            </a:r>
            <a:r>
              <a:rPr b="1" lang="en">
                <a:solidFill>
                  <a:srgbClr val="4A86E8"/>
                </a:solidFill>
              </a:rPr>
              <a:t>Low physical effort</a:t>
            </a:r>
            <a:endParaRPr b="1">
              <a:solidFill>
                <a:srgbClr val="4A86E8"/>
              </a:solidFill>
            </a:endParaRPr>
          </a:p>
          <a:p>
            <a:pPr indent="0" lvl="0" marL="0" rtl="0" algn="l">
              <a:spcBef>
                <a:spcPts val="1600"/>
              </a:spcBef>
              <a:spcAft>
                <a:spcPts val="0"/>
              </a:spcAft>
              <a:buClr>
                <a:schemeClr val="dk2"/>
              </a:buClr>
              <a:buSzPts val="1100"/>
              <a:buFont typeface="Arial"/>
              <a:buNone/>
            </a:pPr>
            <a:r>
              <a:rPr b="1" lang="en">
                <a:solidFill>
                  <a:schemeClr val="dk2"/>
                </a:solidFill>
              </a:rPr>
              <a:t>The instructional design can be used efficiently, comfortably, and with a minimum of fatigue.</a:t>
            </a:r>
            <a:endParaRPr>
              <a:solidFill>
                <a:schemeClr val="dk2"/>
              </a:solidFill>
            </a:endParaRPr>
          </a:p>
          <a:p>
            <a:pPr indent="0" lvl="0" marL="0" rtl="0" algn="l">
              <a:spcBef>
                <a:spcPts val="1600"/>
              </a:spcBef>
              <a:spcAft>
                <a:spcPts val="1600"/>
              </a:spcAft>
              <a:buClr>
                <a:schemeClr val="dk2"/>
              </a:buClr>
              <a:buSzPts val="1100"/>
              <a:buFont typeface="Arial"/>
              <a:buNone/>
            </a:pPr>
            <a:r>
              <a:rPr lang="en"/>
              <a:t>One of the ways I endeavor to minimize fatigue in students is to teach them to use the citation management tool Zotero. This free tool can screen scrape information for the student’s works cited, it includes a feature that allows them to make notes, and they can attach a copy of the digital book or article to the citation. I also teach them to read common database icons and how to use multiple browser tabs at once while doing research in order to keep various permutations of a search string open and evolving.</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 name="Shape 223"/>
        <p:cNvGrpSpPr/>
        <p:nvPr/>
      </p:nvGrpSpPr>
      <p:grpSpPr>
        <a:xfrm>
          <a:off x="0" y="0"/>
          <a:ext cx="0" cy="0"/>
          <a:chOff x="0" y="0"/>
          <a:chExt cx="0" cy="0"/>
        </a:xfrm>
      </p:grpSpPr>
      <p:sp>
        <p:nvSpPr>
          <p:cNvPr id="224" name="Google Shape;224;p36"/>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a:t>
            </a:r>
            <a:r>
              <a:rPr lang="en" sz="1800"/>
              <a:t>UDI Principles</a:t>
            </a:r>
            <a:endParaRPr/>
          </a:p>
        </p:txBody>
      </p:sp>
      <p:sp>
        <p:nvSpPr>
          <p:cNvPr id="225" name="Google Shape;225;p3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2400">
                <a:solidFill>
                  <a:srgbClr val="4A86E8"/>
                </a:solidFill>
              </a:rPr>
              <a:t>UDI principle 7: </a:t>
            </a:r>
            <a:r>
              <a:rPr b="1" lang="en">
                <a:solidFill>
                  <a:srgbClr val="4A86E8"/>
                </a:solidFill>
              </a:rPr>
              <a:t>Size and space for approach and use</a:t>
            </a:r>
            <a:endParaRPr b="1">
              <a:solidFill>
                <a:srgbClr val="4A86E8"/>
              </a:solidFill>
            </a:endParaRPr>
          </a:p>
          <a:p>
            <a:pPr indent="0" lvl="0" marL="0" rtl="0" algn="l">
              <a:spcBef>
                <a:spcPts val="1600"/>
              </a:spcBef>
              <a:spcAft>
                <a:spcPts val="0"/>
              </a:spcAft>
              <a:buClr>
                <a:schemeClr val="dk2"/>
              </a:buClr>
              <a:buSzPts val="1100"/>
              <a:buFont typeface="Arial"/>
              <a:buNone/>
            </a:pPr>
            <a:r>
              <a:rPr b="1" lang="en">
                <a:solidFill>
                  <a:schemeClr val="dk2"/>
                </a:solidFill>
              </a:rPr>
              <a:t>Appropriate size and space is provided for approach, reach, manipulation, and use regardless of the user's body size, posture, or mobility.</a:t>
            </a:r>
            <a:endParaRPr>
              <a:solidFill>
                <a:schemeClr val="dk2"/>
              </a:solidFill>
            </a:endParaRPr>
          </a:p>
          <a:p>
            <a:pPr indent="0" lvl="0" marL="0" rtl="0" algn="l">
              <a:spcBef>
                <a:spcPts val="1600"/>
              </a:spcBef>
              <a:spcAft>
                <a:spcPts val="1600"/>
              </a:spcAft>
              <a:buClr>
                <a:schemeClr val="dk2"/>
              </a:buClr>
              <a:buSzPts val="1100"/>
              <a:buFont typeface="Arial"/>
              <a:buNone/>
            </a:pPr>
            <a:r>
              <a:rPr lang="en"/>
              <a:t>Some of the seating at Sweet Briar is adjustable for a person in a wheelchair. I try to minimize lighting during my sessions because fluorescent lights are notoriously distracting for students on the Autistic Spectrum and for students with AD/HD. Tangentially related, students are allowed to have their devices in class because they may want to record the class or use apps that help them retain the information.</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Google Shape;230;p37"/>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a:t>
            </a:r>
            <a:r>
              <a:rPr lang="en" sz="1800"/>
              <a:t>UDI Principles</a:t>
            </a:r>
            <a:endParaRPr/>
          </a:p>
        </p:txBody>
      </p:sp>
      <p:sp>
        <p:nvSpPr>
          <p:cNvPr id="231" name="Google Shape;231;p3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2400">
                <a:solidFill>
                  <a:srgbClr val="4A86E8"/>
                </a:solidFill>
              </a:rPr>
              <a:t>UDI principle 8: </a:t>
            </a:r>
            <a:r>
              <a:rPr b="1" lang="en">
                <a:solidFill>
                  <a:srgbClr val="4A86E8"/>
                </a:solidFill>
              </a:rPr>
              <a:t>A community of learners</a:t>
            </a:r>
            <a:endParaRPr b="1">
              <a:solidFill>
                <a:srgbClr val="4A86E8"/>
              </a:solidFill>
            </a:endParaRPr>
          </a:p>
          <a:p>
            <a:pPr indent="0" lvl="0" marL="0" rtl="0" algn="l">
              <a:spcBef>
                <a:spcPts val="1600"/>
              </a:spcBef>
              <a:spcAft>
                <a:spcPts val="0"/>
              </a:spcAft>
              <a:buClr>
                <a:schemeClr val="dk2"/>
              </a:buClr>
              <a:buSzPts val="1100"/>
              <a:buFont typeface="Arial"/>
              <a:buNone/>
            </a:pPr>
            <a:r>
              <a:rPr b="1" lang="en">
                <a:solidFill>
                  <a:schemeClr val="dk2"/>
                </a:solidFill>
              </a:rPr>
              <a:t>The instructional environment promotes interaction and communication among students and between students and faculty.</a:t>
            </a:r>
            <a:endParaRPr>
              <a:solidFill>
                <a:schemeClr val="dk2"/>
              </a:solidFill>
            </a:endParaRPr>
          </a:p>
          <a:p>
            <a:pPr indent="0" lvl="0" marL="0" rtl="0" algn="l">
              <a:spcBef>
                <a:spcPts val="1600"/>
              </a:spcBef>
              <a:spcAft>
                <a:spcPts val="0"/>
              </a:spcAft>
              <a:buClr>
                <a:schemeClr val="dk2"/>
              </a:buClr>
              <a:buSzPts val="1100"/>
              <a:buFont typeface="Arial"/>
              <a:buNone/>
            </a:pPr>
            <a:r>
              <a:rPr lang="en"/>
              <a:t>At Sweet Briar we work to build a relationship with the students as their “personal librarian.” During every class I verbally give the group my email address and my phone number as I write them on the board. I describe the location of my office and hand out my business card. During class we often discuss the direction of individual student’s research. This builds bridges of interest among the students when we do sample searches in relevant databases.</a:t>
            </a:r>
            <a:endParaRPr/>
          </a:p>
          <a:p>
            <a:pPr indent="0" lvl="0" marL="0" rtl="0" algn="l">
              <a:spcBef>
                <a:spcPts val="1600"/>
              </a:spcBef>
              <a:spcAft>
                <a:spcPts val="1600"/>
              </a:spcAft>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38"/>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a:t>
            </a:r>
            <a:r>
              <a:rPr lang="en" sz="1800"/>
              <a:t>UDI Principles</a:t>
            </a:r>
            <a:endParaRPr/>
          </a:p>
        </p:txBody>
      </p:sp>
      <p:sp>
        <p:nvSpPr>
          <p:cNvPr id="237" name="Google Shape;237;p3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2400">
                <a:solidFill>
                  <a:srgbClr val="4A86E8"/>
                </a:solidFill>
              </a:rPr>
              <a:t>UDI principle 9: </a:t>
            </a:r>
            <a:r>
              <a:rPr b="1" lang="en">
                <a:solidFill>
                  <a:srgbClr val="4A86E8"/>
                </a:solidFill>
              </a:rPr>
              <a:t>Instructional climate</a:t>
            </a:r>
            <a:endParaRPr b="1">
              <a:solidFill>
                <a:srgbClr val="4A86E8"/>
              </a:solidFill>
            </a:endParaRPr>
          </a:p>
          <a:p>
            <a:pPr indent="0" lvl="0" marL="0" rtl="0" algn="l">
              <a:spcBef>
                <a:spcPts val="1600"/>
              </a:spcBef>
              <a:spcAft>
                <a:spcPts val="0"/>
              </a:spcAft>
              <a:buClr>
                <a:schemeClr val="dk2"/>
              </a:buClr>
              <a:buSzPts val="1100"/>
              <a:buFont typeface="Arial"/>
              <a:buNone/>
            </a:pPr>
            <a:r>
              <a:rPr b="1" lang="en">
                <a:solidFill>
                  <a:schemeClr val="dk2"/>
                </a:solidFill>
              </a:rPr>
              <a:t>Instruction is designed to be welcoming and inclusive. High expectations are espoused for all students.</a:t>
            </a:r>
            <a:endParaRPr>
              <a:solidFill>
                <a:schemeClr val="dk2"/>
              </a:solidFill>
            </a:endParaRPr>
          </a:p>
          <a:p>
            <a:pPr indent="0" lvl="0" marL="0" rtl="0" algn="l">
              <a:spcBef>
                <a:spcPts val="1600"/>
              </a:spcBef>
              <a:spcAft>
                <a:spcPts val="1600"/>
              </a:spcAft>
              <a:buClr>
                <a:schemeClr val="dk2"/>
              </a:buClr>
              <a:buSzPts val="1100"/>
              <a:buFont typeface="Arial"/>
              <a:buNone/>
            </a:pPr>
            <a:r>
              <a:rPr lang="en"/>
              <a:t>We know from years of research that a student who does not feel respected or valued by a teacher, will not learn from that person. </a:t>
            </a:r>
            <a:r>
              <a:rPr lang="en" sz="1200"/>
              <a:t>(</a:t>
            </a:r>
            <a:r>
              <a:rPr lang="en" sz="1200" u="sng"/>
              <a:t>I Won't Learn from You!: The Role of Assent in Learning</a:t>
            </a:r>
            <a:r>
              <a:rPr lang="en" sz="1200"/>
              <a:t> by Herbert Kohl)</a:t>
            </a:r>
            <a:r>
              <a:rPr lang="en"/>
              <a:t>. Todd Rose says that a teacher who provides the welcoming attitude, the interest, and the belief in a student’s ability is the key factor in student success - because there are no average students.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Google Shape;242;p39"/>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Information Literacy: </a:t>
            </a:r>
            <a:r>
              <a:rPr lang="en" sz="1800"/>
              <a:t>UDI/UDL Resources</a:t>
            </a:r>
            <a:endParaRPr/>
          </a:p>
        </p:txBody>
      </p:sp>
      <p:sp>
        <p:nvSpPr>
          <p:cNvPr id="243" name="Google Shape;243;p3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4A86E8"/>
                </a:solidFill>
              </a:rPr>
              <a:t>Center for Applied Special Technology - CAST:  </a:t>
            </a:r>
            <a:r>
              <a:rPr b="1" lang="en" u="sng">
                <a:solidFill>
                  <a:schemeClr val="hlink"/>
                </a:solidFill>
                <a:hlinkClick r:id="rId3"/>
              </a:rPr>
              <a:t>http://www.cast.org/our-work/about-udl.html#.WTb2k-vyvct</a:t>
            </a:r>
            <a:endParaRPr b="1">
              <a:solidFill>
                <a:srgbClr val="4A86E8"/>
              </a:solidFill>
            </a:endParaRPr>
          </a:p>
          <a:p>
            <a:pPr indent="0" lvl="0" marL="0" rtl="0" algn="l">
              <a:spcBef>
                <a:spcPts val="1600"/>
              </a:spcBef>
              <a:spcAft>
                <a:spcPts val="0"/>
              </a:spcAft>
              <a:buNone/>
            </a:pPr>
            <a:r>
              <a:rPr b="1" lang="en">
                <a:solidFill>
                  <a:srgbClr val="4A86E8"/>
                </a:solidFill>
              </a:rPr>
              <a:t>National Center on Universal Design for Learning: </a:t>
            </a:r>
            <a:r>
              <a:rPr b="1" lang="en" u="sng">
                <a:solidFill>
                  <a:schemeClr val="hlink"/>
                </a:solidFill>
                <a:hlinkClick r:id="rId4"/>
              </a:rPr>
              <a:t>http://www.udlcenter.org/aboutudl/take_a_tour_udl</a:t>
            </a:r>
            <a:endParaRPr b="1">
              <a:solidFill>
                <a:srgbClr val="4A86E8"/>
              </a:solidFill>
            </a:endParaRPr>
          </a:p>
          <a:p>
            <a:pPr indent="0" lvl="0" marL="0" rtl="0" algn="l">
              <a:spcBef>
                <a:spcPts val="1600"/>
              </a:spcBef>
              <a:spcAft>
                <a:spcPts val="0"/>
              </a:spcAft>
              <a:buNone/>
            </a:pPr>
            <a:r>
              <a:rPr b="1" lang="en">
                <a:solidFill>
                  <a:srgbClr val="4A86E8"/>
                </a:solidFill>
              </a:rPr>
              <a:t>Understood:  </a:t>
            </a:r>
            <a:r>
              <a:rPr b="1" lang="en" u="sng">
                <a:solidFill>
                  <a:schemeClr val="hlink"/>
                </a:solidFill>
                <a:hlinkClick r:id="rId5"/>
              </a:rPr>
              <a:t>https://www.understood.org/en/school-learning/assistive-technology/assistive-technologies-basics/universal-design-for-learning-what-it-is-and-how-it-works?gclid=CPuqr4zuqdQCFRUkgQodG8sCoA</a:t>
            </a:r>
            <a:endParaRPr b="1">
              <a:solidFill>
                <a:srgbClr val="4A86E8"/>
              </a:solidFill>
            </a:endParaRPr>
          </a:p>
          <a:p>
            <a:pPr indent="0" lvl="0" marL="0" rtl="0" algn="l">
              <a:spcBef>
                <a:spcPts val="1600"/>
              </a:spcBef>
              <a:spcAft>
                <a:spcPts val="1600"/>
              </a:spcAft>
              <a:buClr>
                <a:schemeClr val="dk2"/>
              </a:buClr>
              <a:buSzPts val="1100"/>
              <a:buFont typeface="Arial"/>
              <a:buNone/>
            </a:pPr>
            <a:r>
              <a:t/>
            </a:r>
            <a:endParaRPr b="1">
              <a:solidFill>
                <a:srgbClr val="4A86E8"/>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Google Shape;248;p40"/>
          <p:cNvSpPr txBox="1"/>
          <p:nvPr>
            <p:ph type="ctrTitle"/>
          </p:nvPr>
        </p:nvSpPr>
        <p:spPr>
          <a:xfrm>
            <a:off x="480150" y="407250"/>
            <a:ext cx="8183700" cy="1118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Questions &amp; Discussion</a:t>
            </a:r>
            <a:endParaRPr/>
          </a:p>
        </p:txBody>
      </p:sp>
      <p:sp>
        <p:nvSpPr>
          <p:cNvPr id="249" name="Google Shape;249;p40"/>
          <p:cNvSpPr txBox="1"/>
          <p:nvPr>
            <p:ph idx="1" type="subTitle"/>
          </p:nvPr>
        </p:nvSpPr>
        <p:spPr>
          <a:xfrm>
            <a:off x="273775" y="1710850"/>
            <a:ext cx="8183700" cy="52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panel:</a:t>
            </a:r>
            <a:endParaRPr/>
          </a:p>
        </p:txBody>
      </p:sp>
      <p:sp>
        <p:nvSpPr>
          <p:cNvPr id="250" name="Google Shape;250;p40"/>
          <p:cNvSpPr txBox="1"/>
          <p:nvPr/>
        </p:nvSpPr>
        <p:spPr>
          <a:xfrm>
            <a:off x="343375" y="4453800"/>
            <a:ext cx="8468700" cy="521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3F3F3"/>
                </a:solidFill>
              </a:rPr>
              <a:t>Liz Kent León</a:t>
            </a:r>
            <a:r>
              <a:rPr lang="en" sz="1800">
                <a:solidFill>
                  <a:srgbClr val="F3F3F3"/>
                </a:solidFill>
              </a:rPr>
              <a:t> ● Anthony Wright de Hernandez</a:t>
            </a:r>
            <a:endParaRPr sz="1800">
              <a:solidFill>
                <a:srgbClr val="F3F3F3"/>
              </a:solidFill>
            </a:endParaRPr>
          </a:p>
        </p:txBody>
      </p:sp>
      <p:pic>
        <p:nvPicPr>
          <p:cNvPr descr="Anthony.jpg" id="251" name="Google Shape;251;p40"/>
          <p:cNvPicPr preferRelativeResize="0"/>
          <p:nvPr/>
        </p:nvPicPr>
        <p:blipFill rotWithShape="1">
          <a:blip r:embed="rId3">
            <a:alphaModFix/>
          </a:blip>
          <a:srcRect b="27855" l="0" r="0" t="0"/>
          <a:stretch/>
        </p:blipFill>
        <p:spPr>
          <a:xfrm>
            <a:off x="5079025" y="2384662"/>
            <a:ext cx="1736603" cy="1878947"/>
          </a:xfrm>
          <a:prstGeom prst="rect">
            <a:avLst/>
          </a:prstGeom>
          <a:noFill/>
          <a:ln cap="flat" cmpd="sng" w="19050">
            <a:solidFill>
              <a:schemeClr val="dk2"/>
            </a:solidFill>
            <a:prstDash val="solid"/>
            <a:round/>
            <a:headEnd len="sm" w="sm" type="none"/>
            <a:tailEnd len="sm" w="sm" type="none"/>
          </a:ln>
        </p:spPr>
      </p:pic>
      <p:pic>
        <p:nvPicPr>
          <p:cNvPr descr="forVLA.jpg" id="252" name="Google Shape;252;p40"/>
          <p:cNvPicPr preferRelativeResize="0"/>
          <p:nvPr/>
        </p:nvPicPr>
        <p:blipFill rotWithShape="1">
          <a:blip r:embed="rId4">
            <a:alphaModFix/>
          </a:blip>
          <a:srcRect b="0" l="8880" r="8889" t="0"/>
          <a:stretch/>
        </p:blipFill>
        <p:spPr>
          <a:xfrm>
            <a:off x="2328351" y="2384650"/>
            <a:ext cx="1736600" cy="1916750"/>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5"/>
          <p:cNvSpPr txBox="1"/>
          <p:nvPr>
            <p:ph type="title"/>
          </p:nvPr>
        </p:nvSpPr>
        <p:spPr>
          <a:xfrm flipH="1">
            <a:off x="4936275" y="2611875"/>
            <a:ext cx="3324900" cy="1858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solidFill>
                  <a:srgbClr val="EFEFEF"/>
                </a:solidFill>
              </a:rPr>
              <a:t>Diversity Matters</a:t>
            </a:r>
            <a:endParaRPr>
              <a:solidFill>
                <a:srgbClr val="EFEFEF"/>
              </a:solidFill>
            </a:endParaRPr>
          </a:p>
        </p:txBody>
      </p:sp>
      <p:sp>
        <p:nvSpPr>
          <p:cNvPr id="74" name="Google Shape;74;p15"/>
          <p:cNvSpPr txBox="1"/>
          <p:nvPr>
            <p:ph idx="1" type="subTitle"/>
          </p:nvPr>
        </p:nvSpPr>
        <p:spPr>
          <a:xfrm>
            <a:off x="308725" y="791675"/>
            <a:ext cx="4045200" cy="38313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Char char="●"/>
            </a:pPr>
            <a:r>
              <a:rPr b="1" lang="en">
                <a:solidFill>
                  <a:srgbClr val="A64D79"/>
                </a:solidFill>
              </a:rPr>
              <a:t>Diverse</a:t>
            </a:r>
            <a:r>
              <a:rPr lang="en"/>
              <a:t> employees:</a:t>
            </a:r>
            <a:endParaRPr/>
          </a:p>
          <a:p>
            <a:pPr indent="-342900" lvl="1" marL="914400" rtl="0" algn="l">
              <a:spcBef>
                <a:spcPts val="0"/>
              </a:spcBef>
              <a:spcAft>
                <a:spcPts val="0"/>
              </a:spcAft>
              <a:buSzPts val="1800"/>
              <a:buChar char="○"/>
            </a:pPr>
            <a:r>
              <a:rPr lang="en" sz="1800"/>
              <a:t>Creativity and problem solving</a:t>
            </a:r>
            <a:endParaRPr sz="1800"/>
          </a:p>
          <a:p>
            <a:pPr indent="-342900" lvl="1" marL="914400" rtl="0" algn="l">
              <a:spcBef>
                <a:spcPts val="0"/>
              </a:spcBef>
              <a:spcAft>
                <a:spcPts val="0"/>
              </a:spcAft>
              <a:buSzPts val="1800"/>
              <a:buChar char="○"/>
            </a:pPr>
            <a:r>
              <a:rPr lang="en" sz="1800"/>
              <a:t>Diverse perspectives</a:t>
            </a:r>
            <a:endParaRPr sz="1800"/>
          </a:p>
          <a:p>
            <a:pPr indent="-342900" lvl="1" marL="914400" rtl="0" algn="l">
              <a:spcBef>
                <a:spcPts val="0"/>
              </a:spcBef>
              <a:spcAft>
                <a:spcPts val="0"/>
              </a:spcAft>
              <a:buSzPts val="1800"/>
              <a:buChar char="○"/>
            </a:pPr>
            <a:r>
              <a:rPr lang="en" sz="1800"/>
              <a:t>More </a:t>
            </a:r>
            <a:r>
              <a:rPr b="1" lang="en" sz="1800">
                <a:solidFill>
                  <a:srgbClr val="6AA84F"/>
                </a:solidFill>
              </a:rPr>
              <a:t>welcoming</a:t>
            </a:r>
            <a:r>
              <a:rPr lang="en" sz="1800"/>
              <a:t> environment for patrons</a:t>
            </a:r>
            <a:endParaRPr sz="1800"/>
          </a:p>
          <a:p>
            <a:pPr indent="-342900" lvl="1" marL="914400" rtl="0" algn="l">
              <a:spcBef>
                <a:spcPts val="0"/>
              </a:spcBef>
              <a:spcAft>
                <a:spcPts val="0"/>
              </a:spcAft>
              <a:buSzPts val="1800"/>
              <a:buChar char="○"/>
            </a:pPr>
            <a:r>
              <a:rPr lang="en" sz="1800"/>
              <a:t>Attract/retain the best talent</a:t>
            </a:r>
            <a:endParaRPr sz="1800"/>
          </a:p>
          <a:p>
            <a:pPr indent="-361950" lvl="0" marL="457200" rtl="0" algn="l">
              <a:spcBef>
                <a:spcPts val="0"/>
              </a:spcBef>
              <a:spcAft>
                <a:spcPts val="0"/>
              </a:spcAft>
              <a:buSzPts val="2100"/>
              <a:buChar char="●"/>
            </a:pPr>
            <a:r>
              <a:rPr lang="en"/>
              <a:t>Diverse programs and collections:</a:t>
            </a:r>
            <a:endParaRPr/>
          </a:p>
          <a:p>
            <a:pPr indent="-342900" lvl="1" marL="914400" rtl="0" algn="l">
              <a:spcBef>
                <a:spcPts val="0"/>
              </a:spcBef>
              <a:spcAft>
                <a:spcPts val="0"/>
              </a:spcAft>
              <a:buSzPts val="1800"/>
              <a:buChar char="○"/>
            </a:pPr>
            <a:r>
              <a:rPr lang="en" sz="1800"/>
              <a:t>Serve the needs of ALL patrons</a:t>
            </a:r>
            <a:endParaRPr sz="1800"/>
          </a:p>
          <a:p>
            <a:pPr indent="-342900" lvl="1" marL="914400" rtl="0" algn="l">
              <a:spcBef>
                <a:spcPts val="0"/>
              </a:spcBef>
              <a:spcAft>
                <a:spcPts val="0"/>
              </a:spcAft>
              <a:buSzPts val="1800"/>
              <a:buChar char="○"/>
            </a:pPr>
            <a:r>
              <a:rPr lang="en" sz="1800"/>
              <a:t>Promote </a:t>
            </a:r>
            <a:r>
              <a:rPr b="1" lang="en" sz="1800">
                <a:solidFill>
                  <a:srgbClr val="674EA7"/>
                </a:solidFill>
              </a:rPr>
              <a:t>community</a:t>
            </a:r>
            <a:r>
              <a:rPr lang="en" sz="1800"/>
              <a:t> investment</a:t>
            </a:r>
            <a:endParaRPr sz="1800"/>
          </a:p>
          <a:p>
            <a:pPr indent="-342900" lvl="1" marL="914400" rtl="0" algn="l">
              <a:spcBef>
                <a:spcPts val="0"/>
              </a:spcBef>
              <a:spcAft>
                <a:spcPts val="0"/>
              </a:spcAft>
              <a:buSzPts val="1800"/>
              <a:buChar char="○"/>
            </a:pPr>
            <a:r>
              <a:rPr lang="en" sz="1800"/>
              <a:t>S</a:t>
            </a:r>
            <a:r>
              <a:rPr lang="en" sz="1800"/>
              <a:t>upport </a:t>
            </a:r>
            <a:r>
              <a:rPr b="1" lang="en" sz="1800">
                <a:solidFill>
                  <a:srgbClr val="F1C232"/>
                </a:solidFill>
              </a:rPr>
              <a:t>equity </a:t>
            </a:r>
            <a:r>
              <a:rPr lang="en" sz="1800"/>
              <a:t>and</a:t>
            </a:r>
            <a:r>
              <a:rPr b="1" lang="en" sz="1800">
                <a:solidFill>
                  <a:srgbClr val="3C78D8"/>
                </a:solidFill>
              </a:rPr>
              <a:t> inclusion</a:t>
            </a:r>
            <a:endParaRPr b="1" sz="1800">
              <a:solidFill>
                <a:srgbClr val="3C78D8"/>
              </a:solidFill>
            </a:endParaRPr>
          </a:p>
          <a:p>
            <a:pPr indent="0" lvl="0" marL="0" rtl="0" algn="l">
              <a:spcBef>
                <a:spcPts val="0"/>
              </a:spcBef>
              <a:spcAft>
                <a:spcPts val="0"/>
              </a:spcAft>
              <a:buNone/>
            </a:pPr>
            <a:r>
              <a:t/>
            </a:r>
            <a:endParaRPr/>
          </a:p>
        </p:txBody>
      </p:sp>
      <p:cxnSp>
        <p:nvCxnSpPr>
          <p:cNvPr id="75" name="Google Shape;75;p15"/>
          <p:cNvCxnSpPr/>
          <p:nvPr/>
        </p:nvCxnSpPr>
        <p:spPr>
          <a:xfrm flipH="1" rot="10800000">
            <a:off x="507375" y="644875"/>
            <a:ext cx="3783600" cy="2100"/>
          </a:xfrm>
          <a:prstGeom prst="straightConnector1">
            <a:avLst/>
          </a:prstGeom>
          <a:noFill/>
          <a:ln cap="flat" cmpd="sng" w="9525">
            <a:solidFill>
              <a:schemeClr val="dk2"/>
            </a:solidFill>
            <a:prstDash val="solid"/>
            <a:round/>
            <a:headEnd len="med" w="med" type="none"/>
            <a:tailEnd len="med" w="med" type="none"/>
          </a:ln>
        </p:spPr>
      </p:cxnSp>
      <p:cxnSp>
        <p:nvCxnSpPr>
          <p:cNvPr id="76" name="Google Shape;76;p15"/>
          <p:cNvCxnSpPr/>
          <p:nvPr/>
        </p:nvCxnSpPr>
        <p:spPr>
          <a:xfrm flipH="1" rot="10800000">
            <a:off x="439525" y="4623100"/>
            <a:ext cx="3783600" cy="21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6"/>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Cataloging and Technical Services: Challenges</a:t>
            </a:r>
            <a:endParaRPr sz="2400"/>
          </a:p>
        </p:txBody>
      </p:sp>
      <p:sp>
        <p:nvSpPr>
          <p:cNvPr id="82" name="Google Shape;82;p16"/>
          <p:cNvSpPr txBox="1"/>
          <p:nvPr>
            <p:ph idx="1" type="body"/>
          </p:nvPr>
        </p:nvSpPr>
        <p:spPr>
          <a:xfrm>
            <a:off x="528125" y="1152475"/>
            <a:ext cx="83040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t>Staffing:</a:t>
            </a:r>
            <a:endParaRPr/>
          </a:p>
          <a:p>
            <a:pPr indent="-342900" lvl="0" marL="457200" rtl="0" algn="l">
              <a:lnSpc>
                <a:spcPct val="100000"/>
              </a:lnSpc>
              <a:spcBef>
                <a:spcPts val="0"/>
              </a:spcBef>
              <a:spcAft>
                <a:spcPts val="0"/>
              </a:spcAft>
              <a:buSzPts val="1800"/>
              <a:buChar char="●"/>
            </a:pPr>
            <a:r>
              <a:rPr lang="en"/>
              <a:t>Recruiting d</a:t>
            </a:r>
            <a:r>
              <a:rPr lang="en"/>
              <a:t>iverse staff </a:t>
            </a:r>
            <a:endParaRPr/>
          </a:p>
          <a:p>
            <a:pPr indent="-342900" lvl="0" marL="457200" rtl="0" algn="l">
              <a:lnSpc>
                <a:spcPct val="100000"/>
              </a:lnSpc>
              <a:spcBef>
                <a:spcPts val="0"/>
              </a:spcBef>
              <a:spcAft>
                <a:spcPts val="0"/>
              </a:spcAft>
              <a:buSzPts val="1800"/>
              <a:buChar char="●"/>
            </a:pPr>
            <a:r>
              <a:rPr lang="en"/>
              <a:t>Creating a welcoming environment</a:t>
            </a:r>
            <a:endParaRPr/>
          </a:p>
          <a:p>
            <a:pPr indent="-342900" lvl="0" marL="457200" rtl="0" algn="l">
              <a:lnSpc>
                <a:spcPct val="100000"/>
              </a:lnSpc>
              <a:spcBef>
                <a:spcPts val="0"/>
              </a:spcBef>
              <a:spcAft>
                <a:spcPts val="0"/>
              </a:spcAft>
              <a:buSzPts val="1800"/>
              <a:buChar char="●"/>
            </a:pPr>
            <a:r>
              <a:rPr lang="en"/>
              <a:t>Training current staff</a:t>
            </a:r>
            <a:endParaRPr/>
          </a:p>
          <a:p>
            <a:pPr indent="0" lvl="0" marL="0" rtl="0" algn="l">
              <a:lnSpc>
                <a:spcPct val="100000"/>
              </a:lnSpc>
              <a:spcBef>
                <a:spcPts val="0"/>
              </a:spcBef>
              <a:spcAft>
                <a:spcPts val="0"/>
              </a:spcAft>
              <a:buNone/>
            </a:pPr>
            <a:r>
              <a:rPr lang="en"/>
              <a:t>Metadata: </a:t>
            </a:r>
            <a:endParaRPr/>
          </a:p>
          <a:p>
            <a:pPr indent="-342900" lvl="0" marL="457200" rtl="0" algn="l">
              <a:lnSpc>
                <a:spcPct val="100000"/>
              </a:lnSpc>
              <a:spcBef>
                <a:spcPts val="0"/>
              </a:spcBef>
              <a:spcAft>
                <a:spcPts val="0"/>
              </a:spcAft>
              <a:buSzPts val="1800"/>
              <a:buChar char="●"/>
            </a:pPr>
            <a:r>
              <a:rPr lang="en"/>
              <a:t>Content descriptions</a:t>
            </a:r>
            <a:endParaRPr/>
          </a:p>
          <a:p>
            <a:pPr indent="-342900" lvl="0" marL="457200" rtl="0" algn="l">
              <a:lnSpc>
                <a:spcPct val="100000"/>
              </a:lnSpc>
              <a:spcBef>
                <a:spcPts val="0"/>
              </a:spcBef>
              <a:spcAft>
                <a:spcPts val="0"/>
              </a:spcAft>
              <a:buSzPts val="1800"/>
              <a:buChar char="●"/>
            </a:pPr>
            <a:r>
              <a:rPr lang="en"/>
              <a:t>Accurate and complete subject headings</a:t>
            </a:r>
            <a:endParaRPr/>
          </a:p>
          <a:p>
            <a:pPr indent="-342900" lvl="0" marL="457200" rtl="0" algn="l">
              <a:lnSpc>
                <a:spcPct val="100000"/>
              </a:lnSpc>
              <a:spcBef>
                <a:spcPts val="0"/>
              </a:spcBef>
              <a:spcAft>
                <a:spcPts val="0"/>
              </a:spcAft>
              <a:buSzPts val="1800"/>
              <a:buChar char="●"/>
            </a:pPr>
            <a:r>
              <a:rPr lang="en"/>
              <a:t>Discoverability</a:t>
            </a:r>
            <a:endParaRPr/>
          </a:p>
          <a:p>
            <a:pPr indent="0" lvl="0" marL="0" rtl="0" algn="l">
              <a:lnSpc>
                <a:spcPct val="100000"/>
              </a:lnSpc>
              <a:spcBef>
                <a:spcPts val="0"/>
              </a:spcBef>
              <a:spcAft>
                <a:spcPts val="0"/>
              </a:spcAft>
              <a:buNone/>
            </a:pPr>
            <a:r>
              <a:rPr lang="en"/>
              <a:t>Collection Development:</a:t>
            </a:r>
            <a:endParaRPr/>
          </a:p>
          <a:p>
            <a:pPr indent="-342900" lvl="0" marL="457200" rtl="0" algn="l">
              <a:lnSpc>
                <a:spcPct val="100000"/>
              </a:lnSpc>
              <a:spcBef>
                <a:spcPts val="0"/>
              </a:spcBef>
              <a:spcAft>
                <a:spcPts val="0"/>
              </a:spcAft>
              <a:buSzPts val="1800"/>
              <a:buChar char="●"/>
            </a:pPr>
            <a:r>
              <a:rPr lang="en"/>
              <a:t>Inclusive representation in collection</a:t>
            </a:r>
            <a:endParaRPr/>
          </a:p>
          <a:p>
            <a:pPr indent="-342900" lvl="0" marL="457200" rtl="0" algn="l">
              <a:lnSpc>
                <a:spcPct val="100000"/>
              </a:lnSpc>
              <a:spcBef>
                <a:spcPts val="0"/>
              </a:spcBef>
              <a:spcAft>
                <a:spcPts val="0"/>
              </a:spcAft>
              <a:buSzPts val="1800"/>
              <a:buChar char="●"/>
            </a:pPr>
            <a:r>
              <a:rPr lang="en"/>
              <a:t>Processing donations</a:t>
            </a:r>
            <a:endParaRPr/>
          </a:p>
          <a:p>
            <a:pPr indent="0" lvl="0" marL="0" rtl="0" algn="l">
              <a:lnSpc>
                <a:spcPct val="100000"/>
              </a:lnSpc>
              <a:spcBef>
                <a:spcPts val="0"/>
              </a:spcBef>
              <a:spcAft>
                <a:spcPts val="16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pic>
        <p:nvPicPr>
          <p:cNvPr descr="dontation cart.png" id="87" name="Google Shape;87;p17"/>
          <p:cNvPicPr preferRelativeResize="0"/>
          <p:nvPr/>
        </p:nvPicPr>
        <p:blipFill>
          <a:blip r:embed="rId3">
            <a:alphaModFix/>
          </a:blip>
          <a:stretch>
            <a:fillRect/>
          </a:stretch>
        </p:blipFill>
        <p:spPr>
          <a:xfrm>
            <a:off x="131250" y="383075"/>
            <a:ext cx="5839899" cy="4512649"/>
          </a:xfrm>
          <a:prstGeom prst="rect">
            <a:avLst/>
          </a:prstGeom>
          <a:noFill/>
          <a:ln>
            <a:noFill/>
          </a:ln>
        </p:spPr>
      </p:pic>
      <p:sp>
        <p:nvSpPr>
          <p:cNvPr id="88" name="Google Shape;88;p17"/>
          <p:cNvSpPr txBox="1"/>
          <p:nvPr>
            <p:ph type="title"/>
          </p:nvPr>
        </p:nvSpPr>
        <p:spPr>
          <a:xfrm>
            <a:off x="4961800" y="642600"/>
            <a:ext cx="3870300" cy="99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Donation Cart</a:t>
            </a:r>
            <a:endParaRPr/>
          </a:p>
        </p:txBody>
      </p:sp>
      <p:sp>
        <p:nvSpPr>
          <p:cNvPr id="89" name="Google Shape;89;p17"/>
          <p:cNvSpPr txBox="1"/>
          <p:nvPr/>
        </p:nvSpPr>
        <p:spPr>
          <a:xfrm>
            <a:off x="5804975" y="1447925"/>
            <a:ext cx="3111000" cy="32355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999999"/>
              </a:buClr>
              <a:buSzPts val="1800"/>
              <a:buChar char="●"/>
            </a:pPr>
            <a:r>
              <a:rPr lang="en" sz="1800">
                <a:solidFill>
                  <a:srgbClr val="999999"/>
                </a:solidFill>
              </a:rPr>
              <a:t>Awareness of personal bias</a:t>
            </a:r>
            <a:endParaRPr sz="1800">
              <a:solidFill>
                <a:srgbClr val="999999"/>
              </a:solidFill>
            </a:endParaRPr>
          </a:p>
          <a:p>
            <a:pPr indent="-342900" lvl="0" marL="457200" rtl="0" algn="l">
              <a:spcBef>
                <a:spcPts val="0"/>
              </a:spcBef>
              <a:spcAft>
                <a:spcPts val="0"/>
              </a:spcAft>
              <a:buClr>
                <a:srgbClr val="999999"/>
              </a:buClr>
              <a:buSzPts val="1800"/>
              <a:buChar char="●"/>
            </a:pPr>
            <a:r>
              <a:rPr lang="en" sz="1800">
                <a:solidFill>
                  <a:srgbClr val="999999"/>
                </a:solidFill>
              </a:rPr>
              <a:t>D</a:t>
            </a:r>
            <a:r>
              <a:rPr lang="en" sz="1800">
                <a:solidFill>
                  <a:srgbClr val="999999"/>
                </a:solidFill>
              </a:rPr>
              <a:t>onations from minority organizations and sources</a:t>
            </a:r>
            <a:endParaRPr sz="1800">
              <a:solidFill>
                <a:srgbClr val="999999"/>
              </a:solidFill>
            </a:endParaRPr>
          </a:p>
          <a:p>
            <a:pPr indent="-342900" lvl="0" marL="457200" rtl="0" algn="l">
              <a:spcBef>
                <a:spcPts val="0"/>
              </a:spcBef>
              <a:spcAft>
                <a:spcPts val="0"/>
              </a:spcAft>
              <a:buClr>
                <a:srgbClr val="999999"/>
              </a:buClr>
              <a:buSzPts val="1800"/>
              <a:buChar char="●"/>
            </a:pPr>
            <a:r>
              <a:rPr lang="en" sz="1800">
                <a:solidFill>
                  <a:srgbClr val="999999"/>
                </a:solidFill>
              </a:rPr>
              <a:t>Diversity-positive collection and donation guidelines</a:t>
            </a:r>
            <a:endParaRPr sz="1800">
              <a:solidFill>
                <a:srgbClr val="999999"/>
              </a:solidFill>
            </a:endParaRPr>
          </a:p>
          <a:p>
            <a:pPr indent="-342900" lvl="0" marL="457200" rtl="0" algn="l">
              <a:spcBef>
                <a:spcPts val="0"/>
              </a:spcBef>
              <a:spcAft>
                <a:spcPts val="0"/>
              </a:spcAft>
              <a:buClr>
                <a:srgbClr val="999999"/>
              </a:buClr>
              <a:buSzPts val="1800"/>
              <a:buChar char="●"/>
            </a:pPr>
            <a:r>
              <a:rPr lang="en" sz="1800">
                <a:solidFill>
                  <a:srgbClr val="999999"/>
                </a:solidFill>
              </a:rPr>
              <a:t>Opportunities for community engagement</a:t>
            </a:r>
            <a:endParaRPr sz="1800">
              <a:solidFill>
                <a:srgbClr val="99999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8"/>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505 and 520</a:t>
            </a:r>
            <a:endParaRPr sz="2400"/>
          </a:p>
        </p:txBody>
      </p:sp>
      <p:pic>
        <p:nvPicPr>
          <p:cNvPr descr="Gay_rights_at_the_ballot_box_barebones.png" id="95" name="Google Shape;95;p18"/>
          <p:cNvPicPr preferRelativeResize="0"/>
          <p:nvPr/>
        </p:nvPicPr>
        <p:blipFill>
          <a:blip r:embed="rId3">
            <a:alphaModFix/>
          </a:blip>
          <a:stretch>
            <a:fillRect/>
          </a:stretch>
        </p:blipFill>
        <p:spPr>
          <a:xfrm>
            <a:off x="1109000" y="1293663"/>
            <a:ext cx="6657975" cy="1657350"/>
          </a:xfrm>
          <a:prstGeom prst="rect">
            <a:avLst/>
          </a:prstGeom>
          <a:noFill/>
          <a:ln cap="flat" cmpd="sng" w="9525">
            <a:solidFill>
              <a:schemeClr val="dk2"/>
            </a:solidFill>
            <a:prstDash val="solid"/>
            <a:round/>
            <a:headEnd len="sm" w="sm" type="none"/>
            <a:tailEnd len="sm" w="sm" type="none"/>
          </a:ln>
        </p:spPr>
      </p:pic>
      <p:sp>
        <p:nvSpPr>
          <p:cNvPr id="96" name="Google Shape;96;p18"/>
          <p:cNvSpPr txBox="1"/>
          <p:nvPr/>
        </p:nvSpPr>
        <p:spPr>
          <a:xfrm>
            <a:off x="758250" y="3176250"/>
            <a:ext cx="7857000" cy="165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999999"/>
                </a:solidFill>
              </a:rPr>
              <a:t>MARC Records:</a:t>
            </a:r>
            <a:endParaRPr>
              <a:solidFill>
                <a:srgbClr val="999999"/>
              </a:solidFill>
            </a:endParaRPr>
          </a:p>
          <a:p>
            <a:pPr indent="-317500" lvl="0" marL="457200" rtl="0" algn="l">
              <a:spcBef>
                <a:spcPts val="0"/>
              </a:spcBef>
              <a:spcAft>
                <a:spcPts val="0"/>
              </a:spcAft>
              <a:buClr>
                <a:srgbClr val="999999"/>
              </a:buClr>
              <a:buSzPts val="1400"/>
              <a:buChar char="●"/>
            </a:pPr>
            <a:r>
              <a:rPr lang="en">
                <a:solidFill>
                  <a:srgbClr val="999999"/>
                </a:solidFill>
              </a:rPr>
              <a:t>Barebones records are common with ebooks and some batch processed files</a:t>
            </a:r>
            <a:endParaRPr>
              <a:solidFill>
                <a:srgbClr val="999999"/>
              </a:solidFill>
            </a:endParaRPr>
          </a:p>
          <a:p>
            <a:pPr indent="-317500" lvl="0" marL="457200" rtl="0" algn="l">
              <a:spcBef>
                <a:spcPts val="0"/>
              </a:spcBef>
              <a:spcAft>
                <a:spcPts val="0"/>
              </a:spcAft>
              <a:buClr>
                <a:srgbClr val="999999"/>
              </a:buClr>
              <a:buSzPts val="1400"/>
              <a:buChar char="●"/>
            </a:pPr>
            <a:r>
              <a:rPr lang="en">
                <a:solidFill>
                  <a:srgbClr val="999999"/>
                </a:solidFill>
              </a:rPr>
              <a:t>505 and 520 fields are sometimes absent, e</a:t>
            </a:r>
            <a:r>
              <a:rPr lang="en">
                <a:solidFill>
                  <a:srgbClr val="999999"/>
                </a:solidFill>
              </a:rPr>
              <a:t>ven if subject headings are comprehensive</a:t>
            </a:r>
            <a:endParaRPr>
              <a:solidFill>
                <a:srgbClr val="999999"/>
              </a:solidFill>
            </a:endParaRPr>
          </a:p>
          <a:p>
            <a:pPr indent="-317500" lvl="0" marL="457200" rtl="0" algn="l">
              <a:spcBef>
                <a:spcPts val="0"/>
              </a:spcBef>
              <a:spcAft>
                <a:spcPts val="0"/>
              </a:spcAft>
              <a:buClr>
                <a:srgbClr val="999999"/>
              </a:buClr>
              <a:buSzPts val="1400"/>
              <a:buChar char="●"/>
            </a:pPr>
            <a:r>
              <a:rPr lang="en">
                <a:solidFill>
                  <a:srgbClr val="999999"/>
                </a:solidFill>
              </a:rPr>
              <a:t>Patrons sometimes don’t know what they are searching for and don’t know the subject headings</a:t>
            </a:r>
            <a:endParaRPr>
              <a:solidFill>
                <a:srgbClr val="999999"/>
              </a:solidFill>
            </a:endParaRPr>
          </a:p>
          <a:p>
            <a:pPr indent="-317500" lvl="0" marL="457200" rtl="0" algn="l">
              <a:spcBef>
                <a:spcPts val="0"/>
              </a:spcBef>
              <a:spcAft>
                <a:spcPts val="0"/>
              </a:spcAft>
              <a:buClr>
                <a:srgbClr val="999999"/>
              </a:buClr>
              <a:buSzPts val="1400"/>
              <a:buChar char="●"/>
            </a:pPr>
            <a:r>
              <a:rPr lang="en">
                <a:solidFill>
                  <a:srgbClr val="999999"/>
                </a:solidFill>
              </a:rPr>
              <a:t>Patrons are making decisions with very little information about the content</a:t>
            </a:r>
            <a:endParaRPr>
              <a:solidFill>
                <a:srgbClr val="999999"/>
              </a:solidFill>
            </a:endParaRPr>
          </a:p>
          <a:p>
            <a:pPr indent="-317500" lvl="0" marL="457200" rtl="0" algn="l">
              <a:spcBef>
                <a:spcPts val="0"/>
              </a:spcBef>
              <a:spcAft>
                <a:spcPts val="0"/>
              </a:spcAft>
              <a:buClr>
                <a:srgbClr val="999999"/>
              </a:buClr>
              <a:buSzPts val="1400"/>
              <a:buChar char="●"/>
            </a:pPr>
            <a:r>
              <a:rPr lang="en">
                <a:solidFill>
                  <a:srgbClr val="999999"/>
                </a:solidFill>
              </a:rPr>
              <a:t>All of this means decreased usefulness and discoverability</a:t>
            </a:r>
            <a:endParaRPr>
              <a:solidFill>
                <a:srgbClr val="999999"/>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311700" y="279100"/>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Cataloging and Technical Services: Opportunities</a:t>
            </a:r>
            <a:endParaRPr sz="2400"/>
          </a:p>
        </p:txBody>
      </p:sp>
      <p:sp>
        <p:nvSpPr>
          <p:cNvPr id="102" name="Google Shape;102;p19"/>
          <p:cNvSpPr txBox="1"/>
          <p:nvPr>
            <p:ph idx="1" type="body"/>
          </p:nvPr>
        </p:nvSpPr>
        <p:spPr>
          <a:xfrm>
            <a:off x="311700" y="861600"/>
            <a:ext cx="8520600" cy="4281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2"/>
              </a:buClr>
              <a:buSzPts val="1100"/>
              <a:buFont typeface="Arial"/>
              <a:buNone/>
            </a:pPr>
            <a:r>
              <a:rPr lang="en"/>
              <a:t>Staffing:</a:t>
            </a:r>
            <a:endParaRPr/>
          </a:p>
          <a:p>
            <a:pPr indent="-342900" lvl="0" marL="457200" rtl="0" algn="l">
              <a:lnSpc>
                <a:spcPct val="100000"/>
              </a:lnSpc>
              <a:spcBef>
                <a:spcPts val="0"/>
              </a:spcBef>
              <a:spcAft>
                <a:spcPts val="0"/>
              </a:spcAft>
              <a:buSzPts val="1800"/>
              <a:buChar char="●"/>
            </a:pPr>
            <a:r>
              <a:rPr lang="en"/>
              <a:t>Take advantage of training opportunities and webinars</a:t>
            </a:r>
            <a:endParaRPr/>
          </a:p>
          <a:p>
            <a:pPr indent="-342900" lvl="0" marL="457200" rtl="0" algn="l">
              <a:lnSpc>
                <a:spcPct val="100000"/>
              </a:lnSpc>
              <a:spcBef>
                <a:spcPts val="0"/>
              </a:spcBef>
              <a:spcAft>
                <a:spcPts val="0"/>
              </a:spcAft>
              <a:buSzPts val="1800"/>
              <a:buChar char="●"/>
            </a:pPr>
            <a:r>
              <a:rPr lang="en"/>
              <a:t>Display visual indicators of inclusion</a:t>
            </a:r>
            <a:endParaRPr/>
          </a:p>
          <a:p>
            <a:pPr indent="-342900" lvl="0" marL="457200" rtl="0" algn="l">
              <a:lnSpc>
                <a:spcPct val="100000"/>
              </a:lnSpc>
              <a:spcBef>
                <a:spcPts val="0"/>
              </a:spcBef>
              <a:spcAft>
                <a:spcPts val="0"/>
              </a:spcAft>
              <a:buSzPts val="1800"/>
              <a:buChar char="●"/>
            </a:pPr>
            <a:r>
              <a:rPr lang="en"/>
              <a:t>Welcome a diverse range of student workers</a:t>
            </a:r>
            <a:endParaRPr/>
          </a:p>
          <a:p>
            <a:pPr indent="-342900" lvl="0" marL="457200" rtl="0" algn="l">
              <a:lnSpc>
                <a:spcPct val="100000"/>
              </a:lnSpc>
              <a:spcBef>
                <a:spcPts val="0"/>
              </a:spcBef>
              <a:spcAft>
                <a:spcPts val="0"/>
              </a:spcAft>
              <a:buSzPts val="1800"/>
              <a:buChar char="●"/>
            </a:pPr>
            <a:r>
              <a:rPr lang="en"/>
              <a:t>Be seen at events on campus</a:t>
            </a:r>
            <a:endParaRPr/>
          </a:p>
          <a:p>
            <a:pPr indent="0" lvl="0" marL="0" rtl="0" algn="l">
              <a:lnSpc>
                <a:spcPct val="100000"/>
              </a:lnSpc>
              <a:spcBef>
                <a:spcPts val="0"/>
              </a:spcBef>
              <a:spcAft>
                <a:spcPts val="0"/>
              </a:spcAft>
              <a:buClr>
                <a:schemeClr val="dk2"/>
              </a:buClr>
              <a:buSzPts val="1100"/>
              <a:buFont typeface="Arial"/>
              <a:buNone/>
            </a:pPr>
            <a:r>
              <a:rPr lang="en"/>
              <a:t>Metadata: </a:t>
            </a:r>
            <a:endParaRPr/>
          </a:p>
          <a:p>
            <a:pPr indent="-342900" lvl="0" marL="457200" rtl="0" algn="l">
              <a:lnSpc>
                <a:spcPct val="100000"/>
              </a:lnSpc>
              <a:spcBef>
                <a:spcPts val="0"/>
              </a:spcBef>
              <a:spcAft>
                <a:spcPts val="0"/>
              </a:spcAft>
              <a:buSzPts val="1800"/>
              <a:buChar char="●"/>
            </a:pPr>
            <a:r>
              <a:rPr lang="en"/>
              <a:t>Content descriptions increase discoverability </a:t>
            </a:r>
            <a:endParaRPr/>
          </a:p>
          <a:p>
            <a:pPr indent="-342900" lvl="0" marL="457200" rtl="0" algn="l">
              <a:lnSpc>
                <a:spcPct val="100000"/>
              </a:lnSpc>
              <a:spcBef>
                <a:spcPts val="0"/>
              </a:spcBef>
              <a:spcAft>
                <a:spcPts val="0"/>
              </a:spcAft>
              <a:buSzPts val="1800"/>
              <a:buChar char="●"/>
            </a:pPr>
            <a:r>
              <a:rPr lang="en"/>
              <a:t>Accurate and complete subject headings</a:t>
            </a:r>
            <a:endParaRPr/>
          </a:p>
          <a:p>
            <a:pPr indent="0" lvl="0" marL="0" rtl="0" algn="l">
              <a:lnSpc>
                <a:spcPct val="100000"/>
              </a:lnSpc>
              <a:spcBef>
                <a:spcPts val="0"/>
              </a:spcBef>
              <a:spcAft>
                <a:spcPts val="0"/>
              </a:spcAft>
              <a:buNone/>
            </a:pPr>
            <a:r>
              <a:rPr lang="en"/>
              <a:t>Collection Development:</a:t>
            </a:r>
            <a:endParaRPr/>
          </a:p>
          <a:p>
            <a:pPr indent="-342900" lvl="0" marL="457200" rtl="0" algn="l">
              <a:lnSpc>
                <a:spcPct val="100000"/>
              </a:lnSpc>
              <a:spcBef>
                <a:spcPts val="0"/>
              </a:spcBef>
              <a:spcAft>
                <a:spcPts val="0"/>
              </a:spcAft>
              <a:buSzPts val="1800"/>
              <a:buChar char="●"/>
            </a:pPr>
            <a:r>
              <a:rPr lang="en"/>
              <a:t>Make </a:t>
            </a:r>
            <a:r>
              <a:rPr lang="en"/>
              <a:t>diversifying the collection as outreach opportunities (students, faculty, community groups)</a:t>
            </a:r>
            <a:endParaRPr/>
          </a:p>
          <a:p>
            <a:pPr indent="-342900" lvl="0" marL="457200" rtl="0" algn="l">
              <a:lnSpc>
                <a:spcPct val="100000"/>
              </a:lnSpc>
              <a:spcBef>
                <a:spcPts val="0"/>
              </a:spcBef>
              <a:spcAft>
                <a:spcPts val="0"/>
              </a:spcAft>
              <a:buSzPts val="1800"/>
              <a:buChar char="●"/>
            </a:pPr>
            <a:r>
              <a:rPr lang="en"/>
              <a:t>Collection development slips, lists, and DRA</a:t>
            </a:r>
            <a:endParaRPr/>
          </a:p>
          <a:p>
            <a:pPr indent="-342900" lvl="0" marL="457200" rtl="0" algn="l">
              <a:lnSpc>
                <a:spcPct val="100000"/>
              </a:lnSpc>
              <a:spcBef>
                <a:spcPts val="0"/>
              </a:spcBef>
              <a:spcAft>
                <a:spcPts val="0"/>
              </a:spcAft>
              <a:buSzPts val="1800"/>
              <a:buChar char="●"/>
            </a:pPr>
            <a:r>
              <a:rPr lang="en"/>
              <a:t>Highlight minority literature and resources</a:t>
            </a:r>
            <a:endParaRPr/>
          </a:p>
          <a:p>
            <a:pPr indent="0" lvl="0" marL="0" rtl="0" algn="l">
              <a:spcBef>
                <a:spcPts val="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505 and 520</a:t>
            </a:r>
            <a:endParaRPr sz="2400"/>
          </a:p>
        </p:txBody>
      </p:sp>
      <p:pic>
        <p:nvPicPr>
          <p:cNvPr descr="Gay_rights_at_the_ballot.png" id="108" name="Google Shape;108;p20"/>
          <p:cNvPicPr preferRelativeResize="0"/>
          <p:nvPr/>
        </p:nvPicPr>
        <p:blipFill>
          <a:blip r:embed="rId3">
            <a:alphaModFix/>
          </a:blip>
          <a:stretch>
            <a:fillRect/>
          </a:stretch>
        </p:blipFill>
        <p:spPr>
          <a:xfrm>
            <a:off x="531825" y="1068425"/>
            <a:ext cx="8080349" cy="3770276"/>
          </a:xfrm>
          <a:prstGeom prst="rect">
            <a:avLst/>
          </a:prstGeom>
          <a:noFill/>
          <a:ln>
            <a:noFill/>
          </a:ln>
        </p:spPr>
      </p:pic>
      <p:sp>
        <p:nvSpPr>
          <p:cNvPr id="109" name="Google Shape;109;p20"/>
          <p:cNvSpPr/>
          <p:nvPr/>
        </p:nvSpPr>
        <p:spPr>
          <a:xfrm>
            <a:off x="78625" y="2150575"/>
            <a:ext cx="1777500" cy="942600"/>
          </a:xfrm>
          <a:prstGeom prst="rightArrowCallout">
            <a:avLst>
              <a:gd fmla="val 25000" name="adj1"/>
              <a:gd fmla="val 25000" name="adj2"/>
              <a:gd fmla="val 25000" name="adj3"/>
              <a:gd fmla="val 69690" name="adj4"/>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20"/>
          <p:cNvSpPr txBox="1"/>
          <p:nvPr/>
        </p:nvSpPr>
        <p:spPr>
          <a:xfrm>
            <a:off x="145950" y="2231375"/>
            <a:ext cx="1104000" cy="94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Taken from publisher description</a:t>
            </a:r>
            <a:endParaRPr/>
          </a:p>
        </p:txBody>
      </p:sp>
      <p:sp>
        <p:nvSpPr>
          <p:cNvPr id="111" name="Google Shape;111;p20"/>
          <p:cNvSpPr/>
          <p:nvPr/>
        </p:nvSpPr>
        <p:spPr>
          <a:xfrm>
            <a:off x="132500" y="3699000"/>
            <a:ext cx="1723500" cy="417300"/>
          </a:xfrm>
          <a:prstGeom prst="rightArrowCallout">
            <a:avLst>
              <a:gd fmla="val 25000" name="adj1"/>
              <a:gd fmla="val 25000" name="adj2"/>
              <a:gd fmla="val 25000" name="adj3"/>
              <a:gd fmla="val 64061" name="adj4"/>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20"/>
          <p:cNvSpPr txBox="1"/>
          <p:nvPr/>
        </p:nvSpPr>
        <p:spPr>
          <a:xfrm>
            <a:off x="145950" y="3699000"/>
            <a:ext cx="1211700" cy="32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From book</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1"/>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Cataloging and Technical Services: Examples</a:t>
            </a:r>
            <a:endParaRPr sz="2400"/>
          </a:p>
        </p:txBody>
      </p:sp>
      <p:sp>
        <p:nvSpPr>
          <p:cNvPr id="118" name="Google Shape;118;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Gay Alliance training and how the safe space can help recruit students (especially on an all male campus)</a:t>
            </a:r>
            <a:endParaRPr/>
          </a:p>
          <a:p>
            <a:pPr indent="0" lvl="0" marL="0" rtl="0" algn="l">
              <a:spcBef>
                <a:spcPts val="1600"/>
              </a:spcBef>
              <a:spcAft>
                <a:spcPts val="0"/>
              </a:spcAft>
              <a:buNone/>
            </a:pPr>
            <a:r>
              <a:rPr lang="en"/>
              <a:t>Efforts to tag foreign films and books</a:t>
            </a:r>
            <a:endParaRPr/>
          </a:p>
          <a:p>
            <a:pPr indent="0" lvl="0" marL="0" rtl="0" algn="l">
              <a:spcBef>
                <a:spcPts val="160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Plum">
  <a:themeElements>
    <a:clrScheme name="Plum">
      <a:dk1>
        <a:srgbClr val="611BB8"/>
      </a:dk1>
      <a:lt1>
        <a:srgbClr val="FFFFFF"/>
      </a:lt1>
      <a:dk2>
        <a:srgbClr val="000000"/>
      </a:dk2>
      <a:lt2>
        <a:srgbClr val="7F7F7F"/>
      </a:lt2>
      <a:accent1>
        <a:srgbClr val="333333"/>
      </a:accent1>
      <a:accent2>
        <a:srgbClr val="5E2B97"/>
      </a:accent2>
      <a:accent3>
        <a:srgbClr val="7E57C2"/>
      </a:accent3>
      <a:accent4>
        <a:srgbClr val="C77025"/>
      </a:accent4>
      <a:accent5>
        <a:srgbClr val="009688"/>
      </a:accent5>
      <a:accent6>
        <a:srgbClr val="FFD600"/>
      </a:accent6>
      <a:hlink>
        <a:srgbClr val="009688"/>
      </a:hlink>
      <a:folHlink>
        <a:srgbClr val="00968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