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xls" ContentType="application/vnd.ms-excel"/>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40233600" cy="40233600"/>
  <p:notesSz cx="7010400" cy="92964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8006" autoAdjust="0"/>
    <p:restoredTop sz="94660"/>
  </p:normalViewPr>
  <p:slideViewPr>
    <p:cSldViewPr snapToGrid="0">
      <p:cViewPr>
        <p:scale>
          <a:sx n="40" d="100"/>
          <a:sy n="40" d="100"/>
        </p:scale>
        <p:origin x="30" y="-64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17520" y="6584530"/>
            <a:ext cx="34198560" cy="14007253"/>
          </a:xfrm>
        </p:spPr>
        <p:txBody>
          <a:bodyPr anchor="b"/>
          <a:lstStyle>
            <a:lvl1pPr algn="ctr">
              <a:defRPr sz="26400"/>
            </a:lvl1pPr>
          </a:lstStyle>
          <a:p>
            <a:r>
              <a:rPr lang="en-US" smtClean="0"/>
              <a:t>Click to edit Master title style</a:t>
            </a:r>
            <a:endParaRPr lang="en-US" dirty="0"/>
          </a:p>
        </p:txBody>
      </p:sp>
      <p:sp>
        <p:nvSpPr>
          <p:cNvPr id="3" name="Subtitle 2"/>
          <p:cNvSpPr>
            <a:spLocks noGrp="1"/>
          </p:cNvSpPr>
          <p:nvPr>
            <p:ph type="subTitle" idx="1"/>
          </p:nvPr>
        </p:nvSpPr>
        <p:spPr>
          <a:xfrm>
            <a:off x="5029200" y="21131956"/>
            <a:ext cx="30175200" cy="9713804"/>
          </a:xfrm>
        </p:spPr>
        <p:txBody>
          <a:bodyPr/>
          <a:lstStyle>
            <a:lvl1pPr marL="0" indent="0" algn="ctr">
              <a:buNone/>
              <a:defRPr sz="10560"/>
            </a:lvl1pPr>
            <a:lvl2pPr marL="2011680" indent="0" algn="ctr">
              <a:buNone/>
              <a:defRPr sz="8800"/>
            </a:lvl2pPr>
            <a:lvl3pPr marL="4023360" indent="0" algn="ctr">
              <a:buNone/>
              <a:defRPr sz="7920"/>
            </a:lvl3pPr>
            <a:lvl4pPr marL="6035040" indent="0" algn="ctr">
              <a:buNone/>
              <a:defRPr sz="7040"/>
            </a:lvl4pPr>
            <a:lvl5pPr marL="8046720" indent="0" algn="ctr">
              <a:buNone/>
              <a:defRPr sz="7040"/>
            </a:lvl5pPr>
            <a:lvl6pPr marL="10058400" indent="0" algn="ctr">
              <a:buNone/>
              <a:defRPr sz="7040"/>
            </a:lvl6pPr>
            <a:lvl7pPr marL="12070080" indent="0" algn="ctr">
              <a:buNone/>
              <a:defRPr sz="7040"/>
            </a:lvl7pPr>
            <a:lvl8pPr marL="14081760" indent="0" algn="ctr">
              <a:buNone/>
              <a:defRPr sz="7040"/>
            </a:lvl8pPr>
            <a:lvl9pPr marL="16093440" indent="0" algn="ctr">
              <a:buNone/>
              <a:defRPr sz="704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C474689-1D97-42C6-B98D-5A94E06E8CF1}" type="datetimeFigureOut">
              <a:rPr lang="en-US" smtClean="0"/>
              <a:t>6/1/2016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5C238BA-23DC-40E0-AAC6-F34BF35D8630}" type="slidenum">
              <a:rPr lang="en-US" smtClean="0"/>
              <a:t>‹#›</a:t>
            </a:fld>
            <a:endParaRPr lang="en-US" dirty="0"/>
          </a:p>
        </p:txBody>
      </p:sp>
    </p:spTree>
    <p:extLst>
      <p:ext uri="{BB962C8B-B14F-4D97-AF65-F5344CB8AC3E}">
        <p14:creationId xmlns:p14="http://schemas.microsoft.com/office/powerpoint/2010/main" val="32084467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C474689-1D97-42C6-B98D-5A94E06E8CF1}" type="datetimeFigureOut">
              <a:rPr lang="en-US" smtClean="0"/>
              <a:t>6/1/2016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5C238BA-23DC-40E0-AAC6-F34BF35D8630}" type="slidenum">
              <a:rPr lang="en-US" smtClean="0"/>
              <a:t>‹#›</a:t>
            </a:fld>
            <a:endParaRPr lang="en-US" dirty="0"/>
          </a:p>
        </p:txBody>
      </p:sp>
    </p:spTree>
    <p:extLst>
      <p:ext uri="{BB962C8B-B14F-4D97-AF65-F5344CB8AC3E}">
        <p14:creationId xmlns:p14="http://schemas.microsoft.com/office/powerpoint/2010/main" val="20232655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8792172" y="2142067"/>
            <a:ext cx="8675370" cy="34096116"/>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766062" y="2142067"/>
            <a:ext cx="25523190" cy="3409611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C474689-1D97-42C6-B98D-5A94E06E8CF1}" type="datetimeFigureOut">
              <a:rPr lang="en-US" smtClean="0"/>
              <a:t>6/1/2016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5C238BA-23DC-40E0-AAC6-F34BF35D8630}" type="slidenum">
              <a:rPr lang="en-US" smtClean="0"/>
              <a:t>‹#›</a:t>
            </a:fld>
            <a:endParaRPr lang="en-US" dirty="0"/>
          </a:p>
        </p:txBody>
      </p:sp>
    </p:spTree>
    <p:extLst>
      <p:ext uri="{BB962C8B-B14F-4D97-AF65-F5344CB8AC3E}">
        <p14:creationId xmlns:p14="http://schemas.microsoft.com/office/powerpoint/2010/main" val="256614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C474689-1D97-42C6-B98D-5A94E06E8CF1}" type="datetimeFigureOut">
              <a:rPr lang="en-US" smtClean="0"/>
              <a:t>6/1/2016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5C238BA-23DC-40E0-AAC6-F34BF35D8630}" type="slidenum">
              <a:rPr lang="en-US" smtClean="0"/>
              <a:t>‹#›</a:t>
            </a:fld>
            <a:endParaRPr lang="en-US" dirty="0"/>
          </a:p>
        </p:txBody>
      </p:sp>
    </p:spTree>
    <p:extLst>
      <p:ext uri="{BB962C8B-B14F-4D97-AF65-F5344CB8AC3E}">
        <p14:creationId xmlns:p14="http://schemas.microsoft.com/office/powerpoint/2010/main" val="35625164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745107" y="10030472"/>
            <a:ext cx="34701480" cy="16736057"/>
          </a:xfrm>
        </p:spPr>
        <p:txBody>
          <a:bodyPr anchor="b"/>
          <a:lstStyle>
            <a:lvl1pPr>
              <a:defRPr sz="26400"/>
            </a:lvl1pPr>
          </a:lstStyle>
          <a:p>
            <a:r>
              <a:rPr lang="en-US" smtClean="0"/>
              <a:t>Click to edit Master title style</a:t>
            </a:r>
            <a:endParaRPr lang="en-US" dirty="0"/>
          </a:p>
        </p:txBody>
      </p:sp>
      <p:sp>
        <p:nvSpPr>
          <p:cNvPr id="3" name="Text Placeholder 2"/>
          <p:cNvSpPr>
            <a:spLocks noGrp="1"/>
          </p:cNvSpPr>
          <p:nvPr>
            <p:ph type="body" idx="1"/>
          </p:nvPr>
        </p:nvSpPr>
        <p:spPr>
          <a:xfrm>
            <a:off x="2745107" y="26924858"/>
            <a:ext cx="34701480" cy="8801097"/>
          </a:xfrm>
        </p:spPr>
        <p:txBody>
          <a:bodyPr/>
          <a:lstStyle>
            <a:lvl1pPr marL="0" indent="0">
              <a:buNone/>
              <a:defRPr sz="10560">
                <a:solidFill>
                  <a:schemeClr val="tx1"/>
                </a:solidFill>
              </a:defRPr>
            </a:lvl1pPr>
            <a:lvl2pPr marL="2011680" indent="0">
              <a:buNone/>
              <a:defRPr sz="8800">
                <a:solidFill>
                  <a:schemeClr val="tx1">
                    <a:tint val="75000"/>
                  </a:schemeClr>
                </a:solidFill>
              </a:defRPr>
            </a:lvl2pPr>
            <a:lvl3pPr marL="4023360" indent="0">
              <a:buNone/>
              <a:defRPr sz="7920">
                <a:solidFill>
                  <a:schemeClr val="tx1">
                    <a:tint val="75000"/>
                  </a:schemeClr>
                </a:solidFill>
              </a:defRPr>
            </a:lvl3pPr>
            <a:lvl4pPr marL="6035040" indent="0">
              <a:buNone/>
              <a:defRPr sz="7040">
                <a:solidFill>
                  <a:schemeClr val="tx1">
                    <a:tint val="75000"/>
                  </a:schemeClr>
                </a:solidFill>
              </a:defRPr>
            </a:lvl4pPr>
            <a:lvl5pPr marL="8046720" indent="0">
              <a:buNone/>
              <a:defRPr sz="7040">
                <a:solidFill>
                  <a:schemeClr val="tx1">
                    <a:tint val="75000"/>
                  </a:schemeClr>
                </a:solidFill>
              </a:defRPr>
            </a:lvl5pPr>
            <a:lvl6pPr marL="10058400" indent="0">
              <a:buNone/>
              <a:defRPr sz="7040">
                <a:solidFill>
                  <a:schemeClr val="tx1">
                    <a:tint val="75000"/>
                  </a:schemeClr>
                </a:solidFill>
              </a:defRPr>
            </a:lvl6pPr>
            <a:lvl7pPr marL="12070080" indent="0">
              <a:buNone/>
              <a:defRPr sz="7040">
                <a:solidFill>
                  <a:schemeClr val="tx1">
                    <a:tint val="75000"/>
                  </a:schemeClr>
                </a:solidFill>
              </a:defRPr>
            </a:lvl7pPr>
            <a:lvl8pPr marL="14081760" indent="0">
              <a:buNone/>
              <a:defRPr sz="7040">
                <a:solidFill>
                  <a:schemeClr val="tx1">
                    <a:tint val="75000"/>
                  </a:schemeClr>
                </a:solidFill>
              </a:defRPr>
            </a:lvl8pPr>
            <a:lvl9pPr marL="16093440" indent="0">
              <a:buNone/>
              <a:defRPr sz="704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C474689-1D97-42C6-B98D-5A94E06E8CF1}" type="datetimeFigureOut">
              <a:rPr lang="en-US" smtClean="0"/>
              <a:t>6/1/2016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5C238BA-23DC-40E0-AAC6-F34BF35D8630}" type="slidenum">
              <a:rPr lang="en-US" smtClean="0"/>
              <a:t>‹#›</a:t>
            </a:fld>
            <a:endParaRPr lang="en-US" dirty="0"/>
          </a:p>
        </p:txBody>
      </p:sp>
    </p:spTree>
    <p:extLst>
      <p:ext uri="{BB962C8B-B14F-4D97-AF65-F5344CB8AC3E}">
        <p14:creationId xmlns:p14="http://schemas.microsoft.com/office/powerpoint/2010/main" val="29868328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766060" y="10710333"/>
            <a:ext cx="17099280" cy="255278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20368260" y="10710333"/>
            <a:ext cx="17099280" cy="255278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C474689-1D97-42C6-B98D-5A94E06E8CF1}" type="datetimeFigureOut">
              <a:rPr lang="en-US" smtClean="0"/>
              <a:t>6/1/2016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5C238BA-23DC-40E0-AAC6-F34BF35D8630}" type="slidenum">
              <a:rPr lang="en-US" smtClean="0"/>
              <a:t>‹#›</a:t>
            </a:fld>
            <a:endParaRPr lang="en-US" dirty="0"/>
          </a:p>
        </p:txBody>
      </p:sp>
    </p:spTree>
    <p:extLst>
      <p:ext uri="{BB962C8B-B14F-4D97-AF65-F5344CB8AC3E}">
        <p14:creationId xmlns:p14="http://schemas.microsoft.com/office/powerpoint/2010/main" val="1507079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771300" y="2142076"/>
            <a:ext cx="34701480" cy="7776636"/>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771305" y="9862823"/>
            <a:ext cx="17020696" cy="4833617"/>
          </a:xfrm>
        </p:spPr>
        <p:txBody>
          <a:bodyPr anchor="b"/>
          <a:lstStyle>
            <a:lvl1pPr marL="0" indent="0">
              <a:buNone/>
              <a:defRPr sz="10560" b="1"/>
            </a:lvl1pPr>
            <a:lvl2pPr marL="2011680" indent="0">
              <a:buNone/>
              <a:defRPr sz="8800" b="1"/>
            </a:lvl2pPr>
            <a:lvl3pPr marL="4023360" indent="0">
              <a:buNone/>
              <a:defRPr sz="7920" b="1"/>
            </a:lvl3pPr>
            <a:lvl4pPr marL="6035040" indent="0">
              <a:buNone/>
              <a:defRPr sz="7040" b="1"/>
            </a:lvl4pPr>
            <a:lvl5pPr marL="8046720" indent="0">
              <a:buNone/>
              <a:defRPr sz="7040" b="1"/>
            </a:lvl5pPr>
            <a:lvl6pPr marL="10058400" indent="0">
              <a:buNone/>
              <a:defRPr sz="7040" b="1"/>
            </a:lvl6pPr>
            <a:lvl7pPr marL="12070080" indent="0">
              <a:buNone/>
              <a:defRPr sz="7040" b="1"/>
            </a:lvl7pPr>
            <a:lvl8pPr marL="14081760" indent="0">
              <a:buNone/>
              <a:defRPr sz="7040" b="1"/>
            </a:lvl8pPr>
            <a:lvl9pPr marL="16093440" indent="0">
              <a:buNone/>
              <a:defRPr sz="7040" b="1"/>
            </a:lvl9pPr>
          </a:lstStyle>
          <a:p>
            <a:pPr lvl="0"/>
            <a:r>
              <a:rPr lang="en-US" smtClean="0"/>
              <a:t>Click to edit Master text styles</a:t>
            </a:r>
          </a:p>
        </p:txBody>
      </p:sp>
      <p:sp>
        <p:nvSpPr>
          <p:cNvPr id="4" name="Content Placeholder 3"/>
          <p:cNvSpPr>
            <a:spLocks noGrp="1"/>
          </p:cNvSpPr>
          <p:nvPr>
            <p:ph sz="half" idx="2"/>
          </p:nvPr>
        </p:nvSpPr>
        <p:spPr>
          <a:xfrm>
            <a:off x="2771305" y="14696440"/>
            <a:ext cx="17020696" cy="21616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20368262" y="9862823"/>
            <a:ext cx="17104520" cy="4833617"/>
          </a:xfrm>
        </p:spPr>
        <p:txBody>
          <a:bodyPr anchor="b"/>
          <a:lstStyle>
            <a:lvl1pPr marL="0" indent="0">
              <a:buNone/>
              <a:defRPr sz="10560" b="1"/>
            </a:lvl1pPr>
            <a:lvl2pPr marL="2011680" indent="0">
              <a:buNone/>
              <a:defRPr sz="8800" b="1"/>
            </a:lvl2pPr>
            <a:lvl3pPr marL="4023360" indent="0">
              <a:buNone/>
              <a:defRPr sz="7920" b="1"/>
            </a:lvl3pPr>
            <a:lvl4pPr marL="6035040" indent="0">
              <a:buNone/>
              <a:defRPr sz="7040" b="1"/>
            </a:lvl4pPr>
            <a:lvl5pPr marL="8046720" indent="0">
              <a:buNone/>
              <a:defRPr sz="7040" b="1"/>
            </a:lvl5pPr>
            <a:lvl6pPr marL="10058400" indent="0">
              <a:buNone/>
              <a:defRPr sz="7040" b="1"/>
            </a:lvl6pPr>
            <a:lvl7pPr marL="12070080" indent="0">
              <a:buNone/>
              <a:defRPr sz="7040" b="1"/>
            </a:lvl7pPr>
            <a:lvl8pPr marL="14081760" indent="0">
              <a:buNone/>
              <a:defRPr sz="7040" b="1"/>
            </a:lvl8pPr>
            <a:lvl9pPr marL="16093440" indent="0">
              <a:buNone/>
              <a:defRPr sz="7040" b="1"/>
            </a:lvl9pPr>
          </a:lstStyle>
          <a:p>
            <a:pPr lvl="0"/>
            <a:r>
              <a:rPr lang="en-US" smtClean="0"/>
              <a:t>Click to edit Master text styles</a:t>
            </a:r>
          </a:p>
        </p:txBody>
      </p:sp>
      <p:sp>
        <p:nvSpPr>
          <p:cNvPr id="6" name="Content Placeholder 5"/>
          <p:cNvSpPr>
            <a:spLocks noGrp="1"/>
          </p:cNvSpPr>
          <p:nvPr>
            <p:ph sz="quarter" idx="4"/>
          </p:nvPr>
        </p:nvSpPr>
        <p:spPr>
          <a:xfrm>
            <a:off x="20368262" y="14696440"/>
            <a:ext cx="17104520" cy="21616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C474689-1D97-42C6-B98D-5A94E06E8CF1}" type="datetimeFigureOut">
              <a:rPr lang="en-US" smtClean="0"/>
              <a:t>6/1/2016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5C238BA-23DC-40E0-AAC6-F34BF35D8630}" type="slidenum">
              <a:rPr lang="en-US" smtClean="0"/>
              <a:t>‹#›</a:t>
            </a:fld>
            <a:endParaRPr lang="en-US" dirty="0"/>
          </a:p>
        </p:txBody>
      </p:sp>
    </p:spTree>
    <p:extLst>
      <p:ext uri="{BB962C8B-B14F-4D97-AF65-F5344CB8AC3E}">
        <p14:creationId xmlns:p14="http://schemas.microsoft.com/office/powerpoint/2010/main" val="27188903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C474689-1D97-42C6-B98D-5A94E06E8CF1}" type="datetimeFigureOut">
              <a:rPr lang="en-US" smtClean="0"/>
              <a:t>6/1/2016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5C238BA-23DC-40E0-AAC6-F34BF35D8630}" type="slidenum">
              <a:rPr lang="en-US" smtClean="0"/>
              <a:t>‹#›</a:t>
            </a:fld>
            <a:endParaRPr lang="en-US" dirty="0"/>
          </a:p>
        </p:txBody>
      </p:sp>
    </p:spTree>
    <p:extLst>
      <p:ext uri="{BB962C8B-B14F-4D97-AF65-F5344CB8AC3E}">
        <p14:creationId xmlns:p14="http://schemas.microsoft.com/office/powerpoint/2010/main" val="3074561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474689-1D97-42C6-B98D-5A94E06E8CF1}" type="datetimeFigureOut">
              <a:rPr lang="en-US" smtClean="0"/>
              <a:t>6/1/2016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5C238BA-23DC-40E0-AAC6-F34BF35D8630}" type="slidenum">
              <a:rPr lang="en-US" smtClean="0"/>
              <a:t>‹#›</a:t>
            </a:fld>
            <a:endParaRPr lang="en-US" dirty="0"/>
          </a:p>
        </p:txBody>
      </p:sp>
    </p:spTree>
    <p:extLst>
      <p:ext uri="{BB962C8B-B14F-4D97-AF65-F5344CB8AC3E}">
        <p14:creationId xmlns:p14="http://schemas.microsoft.com/office/powerpoint/2010/main" val="10431913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771301" y="2682240"/>
            <a:ext cx="12976383" cy="9387840"/>
          </a:xfrm>
        </p:spPr>
        <p:txBody>
          <a:bodyPr anchor="b"/>
          <a:lstStyle>
            <a:lvl1pPr>
              <a:defRPr sz="14080"/>
            </a:lvl1pPr>
          </a:lstStyle>
          <a:p>
            <a:r>
              <a:rPr lang="en-US" smtClean="0"/>
              <a:t>Click to edit Master title style</a:t>
            </a:r>
            <a:endParaRPr lang="en-US" dirty="0"/>
          </a:p>
        </p:txBody>
      </p:sp>
      <p:sp>
        <p:nvSpPr>
          <p:cNvPr id="3" name="Content Placeholder 2"/>
          <p:cNvSpPr>
            <a:spLocks noGrp="1"/>
          </p:cNvSpPr>
          <p:nvPr>
            <p:ph idx="1"/>
          </p:nvPr>
        </p:nvSpPr>
        <p:spPr>
          <a:xfrm>
            <a:off x="17104520" y="5792902"/>
            <a:ext cx="20368260" cy="28591933"/>
          </a:xfrm>
        </p:spPr>
        <p:txBody>
          <a:bodyPr/>
          <a:lstStyle>
            <a:lvl1pPr>
              <a:defRPr sz="14080"/>
            </a:lvl1pPr>
            <a:lvl2pPr>
              <a:defRPr sz="12320"/>
            </a:lvl2pPr>
            <a:lvl3pPr>
              <a:defRPr sz="10560"/>
            </a:lvl3pPr>
            <a:lvl4pPr>
              <a:defRPr sz="8800"/>
            </a:lvl4pPr>
            <a:lvl5pPr>
              <a:defRPr sz="8800"/>
            </a:lvl5pPr>
            <a:lvl6pPr>
              <a:defRPr sz="8800"/>
            </a:lvl6pPr>
            <a:lvl7pPr>
              <a:defRPr sz="8800"/>
            </a:lvl7pPr>
            <a:lvl8pPr>
              <a:defRPr sz="8800"/>
            </a:lvl8pPr>
            <a:lvl9pPr>
              <a:defRPr sz="8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771301" y="12070080"/>
            <a:ext cx="12976383" cy="22361316"/>
          </a:xfrm>
        </p:spPr>
        <p:txBody>
          <a:bodyPr/>
          <a:lstStyle>
            <a:lvl1pPr marL="0" indent="0">
              <a:buNone/>
              <a:defRPr sz="7040"/>
            </a:lvl1pPr>
            <a:lvl2pPr marL="2011680" indent="0">
              <a:buNone/>
              <a:defRPr sz="6160"/>
            </a:lvl2pPr>
            <a:lvl3pPr marL="4023360" indent="0">
              <a:buNone/>
              <a:defRPr sz="5280"/>
            </a:lvl3pPr>
            <a:lvl4pPr marL="6035040" indent="0">
              <a:buNone/>
              <a:defRPr sz="4400"/>
            </a:lvl4pPr>
            <a:lvl5pPr marL="8046720" indent="0">
              <a:buNone/>
              <a:defRPr sz="4400"/>
            </a:lvl5pPr>
            <a:lvl6pPr marL="10058400" indent="0">
              <a:buNone/>
              <a:defRPr sz="4400"/>
            </a:lvl6pPr>
            <a:lvl7pPr marL="12070080" indent="0">
              <a:buNone/>
              <a:defRPr sz="4400"/>
            </a:lvl7pPr>
            <a:lvl8pPr marL="14081760" indent="0">
              <a:buNone/>
              <a:defRPr sz="4400"/>
            </a:lvl8pPr>
            <a:lvl9pPr marL="16093440" indent="0">
              <a:buNone/>
              <a:defRPr sz="44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474689-1D97-42C6-B98D-5A94E06E8CF1}" type="datetimeFigureOut">
              <a:rPr lang="en-US" smtClean="0"/>
              <a:t>6/1/2016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5C238BA-23DC-40E0-AAC6-F34BF35D8630}" type="slidenum">
              <a:rPr lang="en-US" smtClean="0"/>
              <a:t>‹#›</a:t>
            </a:fld>
            <a:endParaRPr lang="en-US" dirty="0"/>
          </a:p>
        </p:txBody>
      </p:sp>
    </p:spTree>
    <p:extLst>
      <p:ext uri="{BB962C8B-B14F-4D97-AF65-F5344CB8AC3E}">
        <p14:creationId xmlns:p14="http://schemas.microsoft.com/office/powerpoint/2010/main" val="30555703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771301" y="2682240"/>
            <a:ext cx="12976383" cy="9387840"/>
          </a:xfrm>
        </p:spPr>
        <p:txBody>
          <a:bodyPr anchor="b"/>
          <a:lstStyle>
            <a:lvl1pPr>
              <a:defRPr sz="1408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7104520" y="5792902"/>
            <a:ext cx="20368260" cy="28591933"/>
          </a:xfrm>
        </p:spPr>
        <p:txBody>
          <a:bodyPr anchor="t"/>
          <a:lstStyle>
            <a:lvl1pPr marL="0" indent="0">
              <a:buNone/>
              <a:defRPr sz="14080"/>
            </a:lvl1pPr>
            <a:lvl2pPr marL="2011680" indent="0">
              <a:buNone/>
              <a:defRPr sz="12320"/>
            </a:lvl2pPr>
            <a:lvl3pPr marL="4023360" indent="0">
              <a:buNone/>
              <a:defRPr sz="10560"/>
            </a:lvl3pPr>
            <a:lvl4pPr marL="6035040" indent="0">
              <a:buNone/>
              <a:defRPr sz="8800"/>
            </a:lvl4pPr>
            <a:lvl5pPr marL="8046720" indent="0">
              <a:buNone/>
              <a:defRPr sz="8800"/>
            </a:lvl5pPr>
            <a:lvl6pPr marL="10058400" indent="0">
              <a:buNone/>
              <a:defRPr sz="8800"/>
            </a:lvl6pPr>
            <a:lvl7pPr marL="12070080" indent="0">
              <a:buNone/>
              <a:defRPr sz="8800"/>
            </a:lvl7pPr>
            <a:lvl8pPr marL="14081760" indent="0">
              <a:buNone/>
              <a:defRPr sz="8800"/>
            </a:lvl8pPr>
            <a:lvl9pPr marL="16093440" indent="0">
              <a:buNone/>
              <a:defRPr sz="8800"/>
            </a:lvl9pPr>
          </a:lstStyle>
          <a:p>
            <a:r>
              <a:rPr lang="en-US" dirty="0" smtClean="0"/>
              <a:t>Click icon to add picture</a:t>
            </a:r>
            <a:endParaRPr lang="en-US" dirty="0"/>
          </a:p>
        </p:txBody>
      </p:sp>
      <p:sp>
        <p:nvSpPr>
          <p:cNvPr id="4" name="Text Placeholder 3"/>
          <p:cNvSpPr>
            <a:spLocks noGrp="1"/>
          </p:cNvSpPr>
          <p:nvPr>
            <p:ph type="body" sz="half" idx="2"/>
          </p:nvPr>
        </p:nvSpPr>
        <p:spPr>
          <a:xfrm>
            <a:off x="2771301" y="12070080"/>
            <a:ext cx="12976383" cy="22361316"/>
          </a:xfrm>
        </p:spPr>
        <p:txBody>
          <a:bodyPr/>
          <a:lstStyle>
            <a:lvl1pPr marL="0" indent="0">
              <a:buNone/>
              <a:defRPr sz="7040"/>
            </a:lvl1pPr>
            <a:lvl2pPr marL="2011680" indent="0">
              <a:buNone/>
              <a:defRPr sz="6160"/>
            </a:lvl2pPr>
            <a:lvl3pPr marL="4023360" indent="0">
              <a:buNone/>
              <a:defRPr sz="5280"/>
            </a:lvl3pPr>
            <a:lvl4pPr marL="6035040" indent="0">
              <a:buNone/>
              <a:defRPr sz="4400"/>
            </a:lvl4pPr>
            <a:lvl5pPr marL="8046720" indent="0">
              <a:buNone/>
              <a:defRPr sz="4400"/>
            </a:lvl5pPr>
            <a:lvl6pPr marL="10058400" indent="0">
              <a:buNone/>
              <a:defRPr sz="4400"/>
            </a:lvl6pPr>
            <a:lvl7pPr marL="12070080" indent="0">
              <a:buNone/>
              <a:defRPr sz="4400"/>
            </a:lvl7pPr>
            <a:lvl8pPr marL="14081760" indent="0">
              <a:buNone/>
              <a:defRPr sz="4400"/>
            </a:lvl8pPr>
            <a:lvl9pPr marL="16093440" indent="0">
              <a:buNone/>
              <a:defRPr sz="44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474689-1D97-42C6-B98D-5A94E06E8CF1}" type="datetimeFigureOut">
              <a:rPr lang="en-US" smtClean="0"/>
              <a:t>6/1/2016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5C238BA-23DC-40E0-AAC6-F34BF35D8630}" type="slidenum">
              <a:rPr lang="en-US" smtClean="0"/>
              <a:t>‹#›</a:t>
            </a:fld>
            <a:endParaRPr lang="en-US" dirty="0"/>
          </a:p>
        </p:txBody>
      </p:sp>
    </p:spTree>
    <p:extLst>
      <p:ext uri="{BB962C8B-B14F-4D97-AF65-F5344CB8AC3E}">
        <p14:creationId xmlns:p14="http://schemas.microsoft.com/office/powerpoint/2010/main" val="33505075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66060" y="2142076"/>
            <a:ext cx="34701480" cy="777663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766060" y="10710333"/>
            <a:ext cx="34701480" cy="2552785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766060" y="37290595"/>
            <a:ext cx="9052560" cy="2142067"/>
          </a:xfrm>
          <a:prstGeom prst="rect">
            <a:avLst/>
          </a:prstGeom>
        </p:spPr>
        <p:txBody>
          <a:bodyPr vert="horz" lIns="91440" tIns="45720" rIns="91440" bIns="45720" rtlCol="0" anchor="ctr"/>
          <a:lstStyle>
            <a:lvl1pPr algn="l">
              <a:defRPr sz="5280">
                <a:solidFill>
                  <a:schemeClr val="tx1">
                    <a:tint val="75000"/>
                  </a:schemeClr>
                </a:solidFill>
              </a:defRPr>
            </a:lvl1pPr>
          </a:lstStyle>
          <a:p>
            <a:fld id="{5C474689-1D97-42C6-B98D-5A94E06E8CF1}" type="datetimeFigureOut">
              <a:rPr lang="en-US" smtClean="0"/>
              <a:t>6/1/2016</a:t>
            </a:fld>
            <a:endParaRPr lang="en-US" dirty="0"/>
          </a:p>
        </p:txBody>
      </p:sp>
      <p:sp>
        <p:nvSpPr>
          <p:cNvPr id="5" name="Footer Placeholder 4"/>
          <p:cNvSpPr>
            <a:spLocks noGrp="1"/>
          </p:cNvSpPr>
          <p:nvPr>
            <p:ph type="ftr" sz="quarter" idx="3"/>
          </p:nvPr>
        </p:nvSpPr>
        <p:spPr>
          <a:xfrm>
            <a:off x="13327380" y="37290595"/>
            <a:ext cx="13578840" cy="2142067"/>
          </a:xfrm>
          <a:prstGeom prst="rect">
            <a:avLst/>
          </a:prstGeom>
        </p:spPr>
        <p:txBody>
          <a:bodyPr vert="horz" lIns="91440" tIns="45720" rIns="91440" bIns="45720" rtlCol="0" anchor="ctr"/>
          <a:lstStyle>
            <a:lvl1pPr algn="ctr">
              <a:defRPr sz="528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8414980" y="37290595"/>
            <a:ext cx="9052560" cy="2142067"/>
          </a:xfrm>
          <a:prstGeom prst="rect">
            <a:avLst/>
          </a:prstGeom>
        </p:spPr>
        <p:txBody>
          <a:bodyPr vert="horz" lIns="91440" tIns="45720" rIns="91440" bIns="45720" rtlCol="0" anchor="ctr"/>
          <a:lstStyle>
            <a:lvl1pPr algn="r">
              <a:defRPr sz="5280">
                <a:solidFill>
                  <a:schemeClr val="tx1">
                    <a:tint val="75000"/>
                  </a:schemeClr>
                </a:solidFill>
              </a:defRPr>
            </a:lvl1pPr>
          </a:lstStyle>
          <a:p>
            <a:fld id="{C5C238BA-23DC-40E0-AAC6-F34BF35D8630}" type="slidenum">
              <a:rPr lang="en-US" smtClean="0"/>
              <a:t>‹#›</a:t>
            </a:fld>
            <a:endParaRPr lang="en-US" dirty="0"/>
          </a:p>
        </p:txBody>
      </p:sp>
    </p:spTree>
    <p:extLst>
      <p:ext uri="{BB962C8B-B14F-4D97-AF65-F5344CB8AC3E}">
        <p14:creationId xmlns:p14="http://schemas.microsoft.com/office/powerpoint/2010/main" val="24974151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023360" rtl="0" eaLnBrk="1" latinLnBrk="0" hangingPunct="1">
        <a:lnSpc>
          <a:spcPct val="90000"/>
        </a:lnSpc>
        <a:spcBef>
          <a:spcPct val="0"/>
        </a:spcBef>
        <a:buNone/>
        <a:defRPr sz="19360" kern="1200">
          <a:solidFill>
            <a:schemeClr val="tx1"/>
          </a:solidFill>
          <a:latin typeface="+mj-lt"/>
          <a:ea typeface="+mj-ea"/>
          <a:cs typeface="+mj-cs"/>
        </a:defRPr>
      </a:lvl1pPr>
    </p:titleStyle>
    <p:bodyStyle>
      <a:lvl1pPr marL="1005840" indent="-1005840" algn="l" defTabSz="4023360" rtl="0" eaLnBrk="1" latinLnBrk="0" hangingPunct="1">
        <a:lnSpc>
          <a:spcPct val="90000"/>
        </a:lnSpc>
        <a:spcBef>
          <a:spcPts val="4400"/>
        </a:spcBef>
        <a:buFont typeface="Arial" panose="020B0604020202020204" pitchFamily="34" charset="0"/>
        <a:buChar char="•"/>
        <a:defRPr sz="12320" kern="1200">
          <a:solidFill>
            <a:schemeClr val="tx1"/>
          </a:solidFill>
          <a:latin typeface="+mn-lt"/>
          <a:ea typeface="+mn-ea"/>
          <a:cs typeface="+mn-cs"/>
        </a:defRPr>
      </a:lvl1pPr>
      <a:lvl2pPr marL="3017520" indent="-1005840" algn="l" defTabSz="4023360" rtl="0" eaLnBrk="1" latinLnBrk="0" hangingPunct="1">
        <a:lnSpc>
          <a:spcPct val="90000"/>
        </a:lnSpc>
        <a:spcBef>
          <a:spcPts val="2200"/>
        </a:spcBef>
        <a:buFont typeface="Arial" panose="020B0604020202020204" pitchFamily="34" charset="0"/>
        <a:buChar char="•"/>
        <a:defRPr sz="10560" kern="1200">
          <a:solidFill>
            <a:schemeClr val="tx1"/>
          </a:solidFill>
          <a:latin typeface="+mn-lt"/>
          <a:ea typeface="+mn-ea"/>
          <a:cs typeface="+mn-cs"/>
        </a:defRPr>
      </a:lvl2pPr>
      <a:lvl3pPr marL="5029200" indent="-1005840" algn="l" defTabSz="4023360" rtl="0" eaLnBrk="1" latinLnBrk="0" hangingPunct="1">
        <a:lnSpc>
          <a:spcPct val="90000"/>
        </a:lnSpc>
        <a:spcBef>
          <a:spcPts val="2200"/>
        </a:spcBef>
        <a:buFont typeface="Arial" panose="020B0604020202020204" pitchFamily="34" charset="0"/>
        <a:buChar char="•"/>
        <a:defRPr sz="8800" kern="1200">
          <a:solidFill>
            <a:schemeClr val="tx1"/>
          </a:solidFill>
          <a:latin typeface="+mn-lt"/>
          <a:ea typeface="+mn-ea"/>
          <a:cs typeface="+mn-cs"/>
        </a:defRPr>
      </a:lvl3pPr>
      <a:lvl4pPr marL="7040880" indent="-1005840" algn="l" defTabSz="4023360" rtl="0" eaLnBrk="1" latinLnBrk="0" hangingPunct="1">
        <a:lnSpc>
          <a:spcPct val="90000"/>
        </a:lnSpc>
        <a:spcBef>
          <a:spcPts val="2200"/>
        </a:spcBef>
        <a:buFont typeface="Arial" panose="020B0604020202020204" pitchFamily="34" charset="0"/>
        <a:buChar char="•"/>
        <a:defRPr sz="7920" kern="1200">
          <a:solidFill>
            <a:schemeClr val="tx1"/>
          </a:solidFill>
          <a:latin typeface="+mn-lt"/>
          <a:ea typeface="+mn-ea"/>
          <a:cs typeface="+mn-cs"/>
        </a:defRPr>
      </a:lvl4pPr>
      <a:lvl5pPr marL="9052560" indent="-1005840" algn="l" defTabSz="4023360" rtl="0" eaLnBrk="1" latinLnBrk="0" hangingPunct="1">
        <a:lnSpc>
          <a:spcPct val="90000"/>
        </a:lnSpc>
        <a:spcBef>
          <a:spcPts val="2200"/>
        </a:spcBef>
        <a:buFont typeface="Arial" panose="020B0604020202020204" pitchFamily="34" charset="0"/>
        <a:buChar char="•"/>
        <a:defRPr sz="7920" kern="1200">
          <a:solidFill>
            <a:schemeClr val="tx1"/>
          </a:solidFill>
          <a:latin typeface="+mn-lt"/>
          <a:ea typeface="+mn-ea"/>
          <a:cs typeface="+mn-cs"/>
        </a:defRPr>
      </a:lvl5pPr>
      <a:lvl6pPr marL="11064240" indent="-1005840" algn="l" defTabSz="4023360" rtl="0" eaLnBrk="1" latinLnBrk="0" hangingPunct="1">
        <a:lnSpc>
          <a:spcPct val="90000"/>
        </a:lnSpc>
        <a:spcBef>
          <a:spcPts val="2200"/>
        </a:spcBef>
        <a:buFont typeface="Arial" panose="020B0604020202020204" pitchFamily="34" charset="0"/>
        <a:buChar char="•"/>
        <a:defRPr sz="7920" kern="1200">
          <a:solidFill>
            <a:schemeClr val="tx1"/>
          </a:solidFill>
          <a:latin typeface="+mn-lt"/>
          <a:ea typeface="+mn-ea"/>
          <a:cs typeface="+mn-cs"/>
        </a:defRPr>
      </a:lvl6pPr>
      <a:lvl7pPr marL="13075920" indent="-1005840" algn="l" defTabSz="4023360" rtl="0" eaLnBrk="1" latinLnBrk="0" hangingPunct="1">
        <a:lnSpc>
          <a:spcPct val="90000"/>
        </a:lnSpc>
        <a:spcBef>
          <a:spcPts val="2200"/>
        </a:spcBef>
        <a:buFont typeface="Arial" panose="020B0604020202020204" pitchFamily="34" charset="0"/>
        <a:buChar char="•"/>
        <a:defRPr sz="7920" kern="1200">
          <a:solidFill>
            <a:schemeClr val="tx1"/>
          </a:solidFill>
          <a:latin typeface="+mn-lt"/>
          <a:ea typeface="+mn-ea"/>
          <a:cs typeface="+mn-cs"/>
        </a:defRPr>
      </a:lvl7pPr>
      <a:lvl8pPr marL="15087600" indent="-1005840" algn="l" defTabSz="4023360" rtl="0" eaLnBrk="1" latinLnBrk="0" hangingPunct="1">
        <a:lnSpc>
          <a:spcPct val="90000"/>
        </a:lnSpc>
        <a:spcBef>
          <a:spcPts val="2200"/>
        </a:spcBef>
        <a:buFont typeface="Arial" panose="020B0604020202020204" pitchFamily="34" charset="0"/>
        <a:buChar char="•"/>
        <a:defRPr sz="7920" kern="1200">
          <a:solidFill>
            <a:schemeClr val="tx1"/>
          </a:solidFill>
          <a:latin typeface="+mn-lt"/>
          <a:ea typeface="+mn-ea"/>
          <a:cs typeface="+mn-cs"/>
        </a:defRPr>
      </a:lvl8pPr>
      <a:lvl9pPr marL="17099280" indent="-1005840" algn="l" defTabSz="4023360" rtl="0" eaLnBrk="1" latinLnBrk="0" hangingPunct="1">
        <a:lnSpc>
          <a:spcPct val="90000"/>
        </a:lnSpc>
        <a:spcBef>
          <a:spcPts val="2200"/>
        </a:spcBef>
        <a:buFont typeface="Arial" panose="020B0604020202020204" pitchFamily="34" charset="0"/>
        <a:buChar char="•"/>
        <a:defRPr sz="7920" kern="1200">
          <a:solidFill>
            <a:schemeClr val="tx1"/>
          </a:solidFill>
          <a:latin typeface="+mn-lt"/>
          <a:ea typeface="+mn-ea"/>
          <a:cs typeface="+mn-cs"/>
        </a:defRPr>
      </a:lvl9pPr>
    </p:bodyStyle>
    <p:otherStyle>
      <a:defPPr>
        <a:defRPr lang="en-US"/>
      </a:defPPr>
      <a:lvl1pPr marL="0" algn="l" defTabSz="4023360" rtl="0" eaLnBrk="1" latinLnBrk="0" hangingPunct="1">
        <a:defRPr sz="7920" kern="1200">
          <a:solidFill>
            <a:schemeClr val="tx1"/>
          </a:solidFill>
          <a:latin typeface="+mn-lt"/>
          <a:ea typeface="+mn-ea"/>
          <a:cs typeface="+mn-cs"/>
        </a:defRPr>
      </a:lvl1pPr>
      <a:lvl2pPr marL="2011680" algn="l" defTabSz="4023360" rtl="0" eaLnBrk="1" latinLnBrk="0" hangingPunct="1">
        <a:defRPr sz="7920" kern="1200">
          <a:solidFill>
            <a:schemeClr val="tx1"/>
          </a:solidFill>
          <a:latin typeface="+mn-lt"/>
          <a:ea typeface="+mn-ea"/>
          <a:cs typeface="+mn-cs"/>
        </a:defRPr>
      </a:lvl2pPr>
      <a:lvl3pPr marL="4023360" algn="l" defTabSz="4023360" rtl="0" eaLnBrk="1" latinLnBrk="0" hangingPunct="1">
        <a:defRPr sz="7920" kern="1200">
          <a:solidFill>
            <a:schemeClr val="tx1"/>
          </a:solidFill>
          <a:latin typeface="+mn-lt"/>
          <a:ea typeface="+mn-ea"/>
          <a:cs typeface="+mn-cs"/>
        </a:defRPr>
      </a:lvl3pPr>
      <a:lvl4pPr marL="6035040" algn="l" defTabSz="4023360" rtl="0" eaLnBrk="1" latinLnBrk="0" hangingPunct="1">
        <a:defRPr sz="7920" kern="1200">
          <a:solidFill>
            <a:schemeClr val="tx1"/>
          </a:solidFill>
          <a:latin typeface="+mn-lt"/>
          <a:ea typeface="+mn-ea"/>
          <a:cs typeface="+mn-cs"/>
        </a:defRPr>
      </a:lvl4pPr>
      <a:lvl5pPr marL="8046720" algn="l" defTabSz="4023360" rtl="0" eaLnBrk="1" latinLnBrk="0" hangingPunct="1">
        <a:defRPr sz="7920" kern="1200">
          <a:solidFill>
            <a:schemeClr val="tx1"/>
          </a:solidFill>
          <a:latin typeface="+mn-lt"/>
          <a:ea typeface="+mn-ea"/>
          <a:cs typeface="+mn-cs"/>
        </a:defRPr>
      </a:lvl5pPr>
      <a:lvl6pPr marL="10058400" algn="l" defTabSz="4023360" rtl="0" eaLnBrk="1" latinLnBrk="0" hangingPunct="1">
        <a:defRPr sz="7920" kern="1200">
          <a:solidFill>
            <a:schemeClr val="tx1"/>
          </a:solidFill>
          <a:latin typeface="+mn-lt"/>
          <a:ea typeface="+mn-ea"/>
          <a:cs typeface="+mn-cs"/>
        </a:defRPr>
      </a:lvl6pPr>
      <a:lvl7pPr marL="12070080" algn="l" defTabSz="4023360" rtl="0" eaLnBrk="1" latinLnBrk="0" hangingPunct="1">
        <a:defRPr sz="7920" kern="1200">
          <a:solidFill>
            <a:schemeClr val="tx1"/>
          </a:solidFill>
          <a:latin typeface="+mn-lt"/>
          <a:ea typeface="+mn-ea"/>
          <a:cs typeface="+mn-cs"/>
        </a:defRPr>
      </a:lvl7pPr>
      <a:lvl8pPr marL="14081760" algn="l" defTabSz="4023360" rtl="0" eaLnBrk="1" latinLnBrk="0" hangingPunct="1">
        <a:defRPr sz="7920" kern="1200">
          <a:solidFill>
            <a:schemeClr val="tx1"/>
          </a:solidFill>
          <a:latin typeface="+mn-lt"/>
          <a:ea typeface="+mn-ea"/>
          <a:cs typeface="+mn-cs"/>
        </a:defRPr>
      </a:lvl8pPr>
      <a:lvl9pPr marL="16093440" algn="l" defTabSz="4023360" rtl="0" eaLnBrk="1" latinLnBrk="0" hangingPunct="1">
        <a:defRPr sz="79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emf"/><Relationship Id="rId13" Type="http://schemas.openxmlformats.org/officeDocument/2006/relationships/oleObject" Target="../embeddings/oleObject1.bin"/><Relationship Id="rId3" Type="http://schemas.openxmlformats.org/officeDocument/2006/relationships/image" Target="../media/image2.png"/><Relationship Id="rId7" Type="http://schemas.openxmlformats.org/officeDocument/2006/relationships/image" Target="../media/image6.jpg"/><Relationship Id="rId12" Type="http://schemas.openxmlformats.org/officeDocument/2006/relationships/image" Target="../media/image11.jp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5.jpeg"/><Relationship Id="rId11" Type="http://schemas.openxmlformats.org/officeDocument/2006/relationships/image" Target="../media/image10.jpg"/><Relationship Id="rId5" Type="http://schemas.openxmlformats.org/officeDocument/2006/relationships/image" Target="../media/image4.jpeg"/><Relationship Id="rId15" Type="http://schemas.openxmlformats.org/officeDocument/2006/relationships/image" Target="../media/image1.emf"/><Relationship Id="rId10" Type="http://schemas.openxmlformats.org/officeDocument/2006/relationships/image" Target="../media/image9.jpg"/><Relationship Id="rId4" Type="http://schemas.openxmlformats.org/officeDocument/2006/relationships/image" Target="../media/image3.png"/><Relationship Id="rId9" Type="http://schemas.openxmlformats.org/officeDocument/2006/relationships/image" Target="../media/image8.jpg"/><Relationship Id="rId14" Type="http://schemas.openxmlformats.org/officeDocument/2006/relationships/oleObject" Target="../embeddings/Microsoft_Excel_97-2003_Worksheet1.xls"/></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47134" y="430306"/>
            <a:ext cx="39764043" cy="4303060"/>
          </a:xfrm>
          <a:solidFill>
            <a:schemeClr val="accent2">
              <a:lumMod val="40000"/>
              <a:lumOff val="60000"/>
            </a:schemeClr>
          </a:solidFill>
        </p:spPr>
        <p:txBody>
          <a:bodyPr anchor="t" anchorCtr="0">
            <a:normAutofit/>
          </a:bodyPr>
          <a:lstStyle/>
          <a:p>
            <a:pPr>
              <a:lnSpc>
                <a:spcPct val="100000"/>
              </a:lnSpc>
            </a:pPr>
            <a:r>
              <a:rPr lang="en-US" sz="6000" b="1" dirty="0">
                <a:latin typeface="Arial" panose="020B0604020202020204" pitchFamily="34" charset="0"/>
                <a:cs typeface="Arial" panose="020B0604020202020204" pitchFamily="34" charset="0"/>
              </a:rPr>
              <a:t>FARM TIRE RECYCLING PROGRAM </a:t>
            </a:r>
            <a:r>
              <a:rPr lang="en-US" sz="6000" b="1" dirty="0" smtClean="0">
                <a:latin typeface="Arial" panose="020B0604020202020204" pitchFamily="34" charset="0"/>
                <a:cs typeface="Arial" panose="020B0604020202020204" pitchFamily="34" charset="0"/>
              </a:rPr>
              <a:t>PROTECTS ENVIRONMENT </a:t>
            </a:r>
            <a:r>
              <a:rPr lang="en-US" sz="6000" b="1" dirty="0">
                <a:latin typeface="Arial" panose="020B0604020202020204" pitchFamily="34" charset="0"/>
                <a:cs typeface="Arial" panose="020B0604020202020204" pitchFamily="34" charset="0"/>
              </a:rPr>
              <a:t>AND </a:t>
            </a:r>
            <a:r>
              <a:rPr lang="en-US" sz="6000" b="1" dirty="0" smtClean="0">
                <a:latin typeface="Arial" panose="020B0604020202020204" pitchFamily="34" charset="0"/>
                <a:cs typeface="Arial" panose="020B0604020202020204" pitchFamily="34" charset="0"/>
              </a:rPr>
              <a:t/>
            </a:r>
            <a:br>
              <a:rPr lang="en-US" sz="6000" b="1" dirty="0" smtClean="0">
                <a:latin typeface="Arial" panose="020B0604020202020204" pitchFamily="34" charset="0"/>
                <a:cs typeface="Arial" panose="020B0604020202020204" pitchFamily="34" charset="0"/>
              </a:rPr>
            </a:br>
            <a:r>
              <a:rPr lang="en-US" sz="6000" b="1" dirty="0" smtClean="0">
                <a:latin typeface="Arial" panose="020B0604020202020204" pitchFamily="34" charset="0"/>
                <a:cs typeface="Arial" panose="020B0604020202020204" pitchFamily="34" charset="0"/>
              </a:rPr>
              <a:t>RECYCLES </a:t>
            </a:r>
            <a:r>
              <a:rPr lang="en-US" sz="6000" b="1" dirty="0">
                <a:latin typeface="Arial" panose="020B0604020202020204" pitchFamily="34" charset="0"/>
                <a:cs typeface="Arial" panose="020B0604020202020204" pitchFamily="34" charset="0"/>
              </a:rPr>
              <a:t>A RENEWABLE RESOURCE </a:t>
            </a:r>
            <a:r>
              <a:rPr lang="en-US" sz="3600" dirty="0">
                <a:solidFill>
                  <a:schemeClr val="accent1">
                    <a:lumMod val="75000"/>
                  </a:schemeClr>
                </a:solidFill>
              </a:rPr>
              <a:t/>
            </a:r>
            <a:br>
              <a:rPr lang="en-US" sz="3600" dirty="0">
                <a:solidFill>
                  <a:schemeClr val="accent1">
                    <a:lumMod val="75000"/>
                  </a:schemeClr>
                </a:solidFill>
              </a:rPr>
            </a:br>
            <a:r>
              <a:rPr lang="en-US" sz="3200" b="1" dirty="0">
                <a:solidFill>
                  <a:schemeClr val="accent1">
                    <a:lumMod val="75000"/>
                  </a:schemeClr>
                </a:solidFill>
                <a:latin typeface="Arial" panose="020B0604020202020204" pitchFamily="34" charset="0"/>
                <a:cs typeface="Arial" panose="020B0604020202020204" pitchFamily="34" charset="0"/>
              </a:rPr>
              <a:t>Watson Lawrence, </a:t>
            </a:r>
            <a:r>
              <a:rPr lang="en-US" sz="3200" b="1" dirty="0" smtClean="0">
                <a:solidFill>
                  <a:schemeClr val="accent1">
                    <a:lumMod val="75000"/>
                  </a:schemeClr>
                </a:solidFill>
                <a:latin typeface="Arial" panose="020B0604020202020204" pitchFamily="34" charset="0"/>
                <a:cs typeface="Arial" panose="020B0604020202020204" pitchFamily="34" charset="0"/>
              </a:rPr>
              <a:t>Senior Extension </a:t>
            </a:r>
            <a:r>
              <a:rPr lang="en-US" sz="3200" b="1" dirty="0">
                <a:solidFill>
                  <a:schemeClr val="accent1">
                    <a:lumMod val="75000"/>
                  </a:schemeClr>
                </a:solidFill>
                <a:latin typeface="Arial" panose="020B0604020202020204" pitchFamily="34" charset="0"/>
                <a:cs typeface="Arial" panose="020B0604020202020204" pitchFamily="34" charset="0"/>
              </a:rPr>
              <a:t>Agent, ANR, Chesapeake, VA (watsonL@vt.edu); </a:t>
            </a:r>
            <a:r>
              <a:rPr lang="en-US" sz="3200" b="1" dirty="0" smtClean="0">
                <a:solidFill>
                  <a:schemeClr val="accent1">
                    <a:lumMod val="75000"/>
                  </a:schemeClr>
                </a:solidFill>
                <a:latin typeface="Arial" panose="020B0604020202020204" pitchFamily="34" charset="0"/>
                <a:cs typeface="Arial" panose="020B0604020202020204" pitchFamily="34" charset="0"/>
              </a:rPr>
              <a:t/>
            </a:r>
            <a:br>
              <a:rPr lang="en-US" sz="3200" b="1" dirty="0" smtClean="0">
                <a:solidFill>
                  <a:schemeClr val="accent1">
                    <a:lumMod val="75000"/>
                  </a:schemeClr>
                </a:solidFill>
                <a:latin typeface="Arial" panose="020B0604020202020204" pitchFamily="34" charset="0"/>
                <a:cs typeface="Arial" panose="020B0604020202020204" pitchFamily="34" charset="0"/>
              </a:rPr>
            </a:br>
            <a:r>
              <a:rPr lang="en-US" sz="3200" b="1" dirty="0" smtClean="0">
                <a:solidFill>
                  <a:schemeClr val="accent1">
                    <a:lumMod val="75000"/>
                  </a:schemeClr>
                </a:solidFill>
                <a:latin typeface="Arial" panose="020B0604020202020204" pitchFamily="34" charset="0"/>
                <a:cs typeface="Arial" panose="020B0604020202020204" pitchFamily="34" charset="0"/>
              </a:rPr>
              <a:t>Roy </a:t>
            </a:r>
            <a:r>
              <a:rPr lang="en-US" sz="3200" b="1" dirty="0">
                <a:solidFill>
                  <a:schemeClr val="accent1">
                    <a:lumMod val="75000"/>
                  </a:schemeClr>
                </a:solidFill>
                <a:latin typeface="Arial" panose="020B0604020202020204" pitchFamily="34" charset="0"/>
                <a:cs typeface="Arial" panose="020B0604020202020204" pitchFamily="34" charset="0"/>
              </a:rPr>
              <a:t>Flanagan, Extension Agent, ANR, Virginia Beach, VA (royf@vt.edu); </a:t>
            </a:r>
            <a:br>
              <a:rPr lang="en-US" sz="3200" b="1" dirty="0">
                <a:solidFill>
                  <a:schemeClr val="accent1">
                    <a:lumMod val="75000"/>
                  </a:schemeClr>
                </a:solidFill>
                <a:latin typeface="Arial" panose="020B0604020202020204" pitchFamily="34" charset="0"/>
                <a:cs typeface="Arial" panose="020B0604020202020204" pitchFamily="34" charset="0"/>
              </a:rPr>
            </a:br>
            <a:r>
              <a:rPr lang="en-US" sz="3200" b="1" dirty="0">
                <a:solidFill>
                  <a:schemeClr val="accent1">
                    <a:lumMod val="75000"/>
                  </a:schemeClr>
                </a:solidFill>
                <a:latin typeface="Arial" panose="020B0604020202020204" pitchFamily="34" charset="0"/>
                <a:cs typeface="Arial" panose="020B0604020202020204" pitchFamily="34" charset="0"/>
              </a:rPr>
              <a:t>Cory Hoar, Conservation Specialist, Virginia Dare SWCD, </a:t>
            </a:r>
            <a:r>
              <a:rPr lang="en-US" sz="3200" b="1" dirty="0" smtClean="0">
                <a:solidFill>
                  <a:schemeClr val="accent1">
                    <a:lumMod val="75000"/>
                  </a:schemeClr>
                </a:solidFill>
                <a:latin typeface="Arial" panose="020B0604020202020204" pitchFamily="34" charset="0"/>
                <a:cs typeface="Arial" panose="020B0604020202020204" pitchFamily="34" charset="0"/>
              </a:rPr>
              <a:t>Chesapeake and Virginia Beach, </a:t>
            </a:r>
            <a:r>
              <a:rPr lang="en-US" sz="3200" b="1" dirty="0">
                <a:solidFill>
                  <a:schemeClr val="accent1">
                    <a:lumMod val="75000"/>
                  </a:schemeClr>
                </a:solidFill>
                <a:latin typeface="Arial" panose="020B0604020202020204" pitchFamily="34" charset="0"/>
                <a:cs typeface="Arial" panose="020B0604020202020204" pitchFamily="34" charset="0"/>
              </a:rPr>
              <a:t>VA (choar@vbgov.com)</a:t>
            </a:r>
          </a:p>
        </p:txBody>
      </p:sp>
      <p:pic>
        <p:nvPicPr>
          <p:cNvPr id="4" name="Picture 3"/>
          <p:cNvPicPr>
            <a:picLocks noChangeAspect="1"/>
          </p:cNvPicPr>
          <p:nvPr/>
        </p:nvPicPr>
        <p:blipFill>
          <a:blip r:embed="rId3"/>
          <a:stretch>
            <a:fillRect/>
          </a:stretch>
        </p:blipFill>
        <p:spPr>
          <a:xfrm>
            <a:off x="593861" y="1398733"/>
            <a:ext cx="8169447" cy="3200400"/>
          </a:xfrm>
          <a:prstGeom prst="rect">
            <a:avLst/>
          </a:prstGeom>
        </p:spPr>
      </p:pic>
      <p:pic>
        <p:nvPicPr>
          <p:cNvPr id="5" name="Picture 4"/>
          <p:cNvPicPr>
            <a:picLocks noChangeAspect="1"/>
          </p:cNvPicPr>
          <p:nvPr/>
        </p:nvPicPr>
        <p:blipFill>
          <a:blip r:embed="rId4"/>
          <a:stretch>
            <a:fillRect/>
          </a:stretch>
        </p:blipFill>
        <p:spPr>
          <a:xfrm>
            <a:off x="33772871" y="1303718"/>
            <a:ext cx="6049249" cy="3291840"/>
          </a:xfrm>
          <a:prstGeom prst="rect">
            <a:avLst/>
          </a:prstGeom>
        </p:spPr>
      </p:pic>
      <p:sp>
        <p:nvSpPr>
          <p:cNvPr id="11" name="TextBox 10"/>
          <p:cNvSpPr txBox="1"/>
          <p:nvPr/>
        </p:nvSpPr>
        <p:spPr>
          <a:xfrm>
            <a:off x="550934" y="6419760"/>
            <a:ext cx="19660099" cy="3785652"/>
          </a:xfrm>
          <a:prstGeom prst="rect">
            <a:avLst/>
          </a:prstGeom>
          <a:solidFill>
            <a:schemeClr val="accent3">
              <a:lumMod val="20000"/>
              <a:lumOff val="80000"/>
            </a:schemeClr>
          </a:solidFill>
        </p:spPr>
        <p:txBody>
          <a:bodyPr wrap="square" rtlCol="0">
            <a:spAutoFit/>
          </a:bodyPr>
          <a:lstStyle/>
          <a:p>
            <a:pPr algn="just"/>
            <a:r>
              <a:rPr lang="en-US" sz="2400" b="1" dirty="0" smtClean="0">
                <a:latin typeface="Arial" panose="020B0604020202020204" pitchFamily="34" charset="0"/>
                <a:cs typeface="Arial" panose="020B0604020202020204" pitchFamily="34" charset="0"/>
              </a:rPr>
              <a:t>In </a:t>
            </a:r>
            <a:r>
              <a:rPr lang="en-US" sz="2400" b="1" dirty="0">
                <a:latin typeface="Arial" panose="020B0604020202020204" pitchFamily="34" charset="0"/>
                <a:cs typeface="Arial" panose="020B0604020202020204" pitchFamily="34" charset="0"/>
              </a:rPr>
              <a:t>the past, it was a common practice for farmers to “collect” old worn-out tires to be utilized to stoke fires as land was cleared and drained.  At some point in time the burning of tires was deemed inappropriate due to the emission of hazardous fumes.  Consequently, the practice of burning changed, leaving farmers with piles of tires and no feasible way to dispose of them.  Modern day agriculture operations utilize farm tires of all shapes and sizes.  Many of these tires are left on farms as they are replaced for one reason or another.  With large combine tires costing in excess of $150 each to be disposed of at the local landfills, one can understand why they are retained.  Section </a:t>
            </a:r>
            <a:r>
              <a:rPr lang="en-US" sz="2400" b="1" dirty="0" smtClean="0">
                <a:latin typeface="Arial" panose="020B0604020202020204" pitchFamily="34" charset="0"/>
                <a:cs typeface="Arial" panose="020B0604020202020204" pitchFamily="34" charset="0"/>
              </a:rPr>
              <a:t>10.1-1418.2 B. of </a:t>
            </a:r>
            <a:r>
              <a:rPr lang="en-US" sz="2400" b="1" dirty="0">
                <a:latin typeface="Arial" panose="020B0604020202020204" pitchFamily="34" charset="0"/>
                <a:cs typeface="Arial" panose="020B0604020202020204" pitchFamily="34" charset="0"/>
              </a:rPr>
              <a:t>the </a:t>
            </a:r>
            <a:r>
              <a:rPr lang="en-US" sz="2400" b="1" u="sng" dirty="0">
                <a:latin typeface="Arial" panose="020B0604020202020204" pitchFamily="34" charset="0"/>
                <a:cs typeface="Arial" panose="020B0604020202020204" pitchFamily="34" charset="0"/>
              </a:rPr>
              <a:t>Code of Virginia</a:t>
            </a:r>
            <a:r>
              <a:rPr lang="en-US" sz="2400" b="1" dirty="0">
                <a:latin typeface="Arial" panose="020B0604020202020204" pitchFamily="34" charset="0"/>
                <a:cs typeface="Arial" panose="020B0604020202020204" pitchFamily="34" charset="0"/>
              </a:rPr>
              <a:t> states: “B. It shall be unlawful for any person to store, dispose of, speculatively accumulate or otherwise place more than 100 waste tires on public or private property, without first having obtained a permit as </a:t>
            </a:r>
            <a:r>
              <a:rPr lang="en-US" sz="2400" b="1" dirty="0" smtClean="0">
                <a:latin typeface="Arial" panose="020B0604020202020204" pitchFamily="34" charset="0"/>
                <a:cs typeface="Arial" panose="020B0604020202020204" pitchFamily="34" charset="0"/>
              </a:rPr>
              <a:t>required…”.  </a:t>
            </a:r>
            <a:r>
              <a:rPr lang="en-US" sz="2400" b="1" dirty="0">
                <a:latin typeface="Arial" panose="020B0604020202020204" pitchFamily="34" charset="0"/>
                <a:cs typeface="Arial" panose="020B0604020202020204" pitchFamily="34" charset="0"/>
              </a:rPr>
              <a:t>To address this issue, as well as reduce area for potential mosquito breeding ground, the “Farm Tire Recycling Program” began.  The current program is administered by the Virginia Dare Soil and Water Conservation District with additional promotional and logistic support provided by Virginia Cooperative Extension.</a:t>
            </a:r>
          </a:p>
        </p:txBody>
      </p:sp>
      <p:sp>
        <p:nvSpPr>
          <p:cNvPr id="3" name="TextBox 2"/>
          <p:cNvSpPr txBox="1"/>
          <p:nvPr/>
        </p:nvSpPr>
        <p:spPr>
          <a:xfrm>
            <a:off x="593861" y="5277527"/>
            <a:ext cx="19660099" cy="646331"/>
          </a:xfrm>
          <a:prstGeom prst="rect">
            <a:avLst/>
          </a:prstGeom>
          <a:solidFill>
            <a:schemeClr val="accent1"/>
          </a:solidFill>
        </p:spPr>
        <p:txBody>
          <a:bodyPr wrap="square" rtlCol="0">
            <a:spAutoFit/>
          </a:bodyPr>
          <a:lstStyle/>
          <a:p>
            <a:pPr algn="ctr"/>
            <a:r>
              <a:rPr lang="en-US" sz="3600" b="1" dirty="0" smtClean="0">
                <a:solidFill>
                  <a:schemeClr val="bg1"/>
                </a:solidFill>
                <a:latin typeface="Arial" panose="020B0604020202020204" pitchFamily="34" charset="0"/>
                <a:cs typeface="Arial" panose="020B0604020202020204" pitchFamily="34" charset="0"/>
              </a:rPr>
              <a:t>ABSTRACT</a:t>
            </a:r>
            <a:endParaRPr lang="en-US" sz="3600" b="1" dirty="0">
              <a:solidFill>
                <a:schemeClr val="bg1"/>
              </a:solidFill>
              <a:latin typeface="Arial" panose="020B0604020202020204" pitchFamily="34" charset="0"/>
              <a:cs typeface="Arial" panose="020B0604020202020204" pitchFamily="34" charset="0"/>
            </a:endParaRPr>
          </a:p>
        </p:txBody>
      </p:sp>
      <p:sp>
        <p:nvSpPr>
          <p:cNvPr id="13" name="TextBox 12"/>
          <p:cNvSpPr txBox="1"/>
          <p:nvPr/>
        </p:nvSpPr>
        <p:spPr>
          <a:xfrm flipH="1">
            <a:off x="717976" y="18502074"/>
            <a:ext cx="19535983" cy="646331"/>
          </a:xfrm>
          <a:prstGeom prst="rect">
            <a:avLst/>
          </a:prstGeom>
          <a:solidFill>
            <a:schemeClr val="accent1"/>
          </a:solidFill>
        </p:spPr>
        <p:txBody>
          <a:bodyPr wrap="square" rtlCol="0">
            <a:spAutoFit/>
          </a:bodyPr>
          <a:lstStyle/>
          <a:p>
            <a:pPr algn="ctr"/>
            <a:r>
              <a:rPr lang="en-US" sz="3600" b="1" dirty="0" smtClean="0">
                <a:solidFill>
                  <a:schemeClr val="bg1"/>
                </a:solidFill>
                <a:latin typeface="Arial" panose="020B0604020202020204" pitchFamily="34" charset="0"/>
                <a:cs typeface="Arial" panose="020B0604020202020204" pitchFamily="34" charset="0"/>
              </a:rPr>
              <a:t>RESPONSE</a:t>
            </a:r>
            <a:endParaRPr lang="en-US" sz="3600" b="1" dirty="0">
              <a:solidFill>
                <a:schemeClr val="bg1"/>
              </a:solidFill>
              <a:latin typeface="Arial" panose="020B0604020202020204" pitchFamily="34" charset="0"/>
              <a:cs typeface="Arial" panose="020B0604020202020204" pitchFamily="34" charset="0"/>
            </a:endParaRPr>
          </a:p>
        </p:txBody>
      </p:sp>
      <p:sp>
        <p:nvSpPr>
          <p:cNvPr id="14" name="TextBox 13"/>
          <p:cNvSpPr txBox="1"/>
          <p:nvPr/>
        </p:nvSpPr>
        <p:spPr>
          <a:xfrm>
            <a:off x="717977" y="19525480"/>
            <a:ext cx="19535983" cy="5632311"/>
          </a:xfrm>
          <a:prstGeom prst="rect">
            <a:avLst/>
          </a:prstGeom>
          <a:solidFill>
            <a:schemeClr val="bg2"/>
          </a:solidFill>
        </p:spPr>
        <p:txBody>
          <a:bodyPr wrap="square" rtlCol="0">
            <a:spAutoFit/>
          </a:bodyPr>
          <a:lstStyle/>
          <a:p>
            <a:pPr algn="just"/>
            <a:r>
              <a:rPr lang="en-US" sz="2400" b="1" dirty="0" smtClean="0">
                <a:latin typeface="Arial" panose="020B0604020202020204" pitchFamily="34" charset="0"/>
                <a:cs typeface="Arial" panose="020B0604020202020204" pitchFamily="34" charset="0"/>
              </a:rPr>
              <a:t>Virginia Dare Soil and Water Conservation District (SWCD) in partnership with Virginia Cooperative Extension (VCE) offices of Chesapeake and Virginia Beach conducted a Farm Tire Recycling Program beginning in 2001.  Sign-up for the program </a:t>
            </a:r>
            <a:r>
              <a:rPr lang="en-US" sz="2400" b="1" dirty="0">
                <a:latin typeface="Arial" panose="020B0604020202020204" pitchFamily="34" charset="0"/>
                <a:cs typeface="Arial" panose="020B0604020202020204" pitchFamily="34" charset="0"/>
              </a:rPr>
              <a:t>w</a:t>
            </a:r>
            <a:r>
              <a:rPr lang="en-US" sz="2400" b="1" dirty="0" smtClean="0">
                <a:latin typeface="Arial" panose="020B0604020202020204" pitchFamily="34" charset="0"/>
                <a:cs typeface="Arial" panose="020B0604020202020204" pitchFamily="34" charset="0"/>
              </a:rPr>
              <a:t>as promoted at Extension winter production meetings, in newsletters and by one-to-one contacts.  Farmers registered farm tires they wished to recycle by category sizes.  Fees according to tire size were collected by check with registration form prior to collection day.  Those fees were collected to offset the costs of tractor trailers dispatched from Emmanuel Tire Recycling, Inc. in Waverly, VA.  </a:t>
            </a:r>
          </a:p>
          <a:p>
            <a:pPr algn="just"/>
            <a:endParaRPr lang="en-US" sz="2400" b="1" dirty="0" smtClean="0">
              <a:latin typeface="Arial" panose="020B0604020202020204" pitchFamily="34" charset="0"/>
              <a:cs typeface="Arial" panose="020B0604020202020204" pitchFamily="34" charset="0"/>
            </a:endParaRPr>
          </a:p>
          <a:p>
            <a:pPr algn="just"/>
            <a:r>
              <a:rPr lang="en-US" sz="2400" b="1" dirty="0" smtClean="0">
                <a:latin typeface="Arial" panose="020B0604020202020204" pitchFamily="34" charset="0"/>
                <a:cs typeface="Arial" panose="020B0604020202020204" pitchFamily="34" charset="0"/>
              </a:rPr>
              <a:t>A local farmer offered his farm as a central collection point.  On collection day, farmers brought tires they had registered according to an arranged schedule.  VCE secured help from the local Sheriff’s Department Work Force Program.  This program allowed qualifying inmates of non-violent crimes to participate.  They are supervised by Sheriff Deputies for this program and other Public Works Department tasks.</a:t>
            </a:r>
          </a:p>
          <a:p>
            <a:endParaRPr lang="en-US" sz="2400" b="1" dirty="0" smtClean="0">
              <a:latin typeface="Arial" panose="020B0604020202020204" pitchFamily="34" charset="0"/>
              <a:cs typeface="Arial" panose="020B0604020202020204" pitchFamily="34" charset="0"/>
            </a:endParaRPr>
          </a:p>
          <a:p>
            <a:pPr algn="just"/>
            <a:r>
              <a:rPr lang="en-US" sz="2400" b="1" dirty="0" smtClean="0">
                <a:latin typeface="Arial" panose="020B0604020202020204" pitchFamily="34" charset="0"/>
                <a:cs typeface="Arial" panose="020B0604020202020204" pitchFamily="34" charset="0"/>
              </a:rPr>
              <a:t>Tires of all sizes were collected and packed into empty tractor trailers.  These tires were taken to the recycling plant in Waverly, VA to be shredded and separated into components of rubber</a:t>
            </a:r>
            <a:r>
              <a:rPr lang="en-US" sz="2400" b="1" dirty="0">
                <a:latin typeface="Arial" panose="020B0604020202020204" pitchFamily="34" charset="0"/>
                <a:cs typeface="Arial" panose="020B0604020202020204" pitchFamily="34" charset="0"/>
              </a:rPr>
              <a:t> </a:t>
            </a:r>
            <a:r>
              <a:rPr lang="en-US" sz="2400" b="1" dirty="0" smtClean="0">
                <a:latin typeface="Arial" panose="020B0604020202020204" pitchFamily="34" charset="0"/>
                <a:cs typeface="Arial" panose="020B0604020202020204" pitchFamily="34" charset="0"/>
              </a:rPr>
              <a:t>and steel.  The shredded rubber is recycled as fuel chips, blended into products for rubber mats, playground flooring, parking curb guards, among many other products.  All wire and rims collected with the tires is recycled as metal.  </a:t>
            </a:r>
            <a:endParaRPr lang="en-US" sz="2400" b="1" dirty="0">
              <a:latin typeface="Arial" panose="020B0604020202020204" pitchFamily="34" charset="0"/>
              <a:cs typeface="Arial" panose="020B0604020202020204" pitchFamily="34" charset="0"/>
            </a:endParaRPr>
          </a:p>
        </p:txBody>
      </p:sp>
      <p:sp>
        <p:nvSpPr>
          <p:cNvPr id="21" name="TextBox 20"/>
          <p:cNvSpPr txBox="1"/>
          <p:nvPr/>
        </p:nvSpPr>
        <p:spPr>
          <a:xfrm>
            <a:off x="21168360" y="5277529"/>
            <a:ext cx="18653761" cy="646331"/>
          </a:xfrm>
          <a:prstGeom prst="rect">
            <a:avLst/>
          </a:prstGeom>
          <a:solidFill>
            <a:schemeClr val="accent1"/>
          </a:solidFill>
        </p:spPr>
        <p:txBody>
          <a:bodyPr wrap="square" rtlCol="0">
            <a:spAutoFit/>
          </a:bodyPr>
          <a:lstStyle/>
          <a:p>
            <a:pPr algn="ctr"/>
            <a:r>
              <a:rPr lang="en-US" sz="3600" b="1" dirty="0" smtClean="0">
                <a:solidFill>
                  <a:schemeClr val="bg1"/>
                </a:solidFill>
                <a:latin typeface="Arial" panose="020B0604020202020204" pitchFamily="34" charset="0"/>
                <a:cs typeface="Arial" panose="020B0604020202020204" pitchFamily="34" charset="0"/>
              </a:rPr>
              <a:t>RESULTS</a:t>
            </a:r>
            <a:endParaRPr lang="en-US" sz="3600" b="1" dirty="0">
              <a:solidFill>
                <a:schemeClr val="bg1"/>
              </a:solidFill>
              <a:latin typeface="Arial" panose="020B0604020202020204" pitchFamily="34" charset="0"/>
              <a:cs typeface="Arial" panose="020B0604020202020204" pitchFamily="34" charset="0"/>
            </a:endParaRPr>
          </a:p>
        </p:txBody>
      </p:sp>
      <p:sp>
        <p:nvSpPr>
          <p:cNvPr id="22" name="TextBox 21"/>
          <p:cNvSpPr txBox="1"/>
          <p:nvPr/>
        </p:nvSpPr>
        <p:spPr>
          <a:xfrm>
            <a:off x="21168360" y="6398478"/>
            <a:ext cx="18653760" cy="4524315"/>
          </a:xfrm>
          <a:prstGeom prst="rect">
            <a:avLst/>
          </a:prstGeom>
          <a:solidFill>
            <a:schemeClr val="bg2"/>
          </a:solidFill>
        </p:spPr>
        <p:txBody>
          <a:bodyPr wrap="square" rtlCol="0">
            <a:spAutoFit/>
          </a:bodyPr>
          <a:lstStyle/>
          <a:p>
            <a:pPr algn="just"/>
            <a:r>
              <a:rPr lang="en-US" sz="2400" b="1" dirty="0" smtClean="0">
                <a:latin typeface="Arial" panose="020B0604020202020204" pitchFamily="34" charset="0"/>
                <a:cs typeface="Arial" panose="020B0604020202020204" pitchFamily="34" charset="0"/>
              </a:rPr>
              <a:t>Since 2001, this program has been conducted annually in March, with exception of 2010.  Records have been kept showing numbers of all categories of tires, tons of tires collected from actual loaded trailer weights and costs to conduct the program.  The first year of the program in 2001, tires were not recycled, simply collected and disposed of in the landfill</a:t>
            </a:r>
            <a:r>
              <a:rPr lang="en-US" sz="2400" b="1" dirty="0">
                <a:latin typeface="Arial" panose="020B0604020202020204" pitchFamily="34" charset="0"/>
                <a:cs typeface="Arial" panose="020B0604020202020204" pitchFamily="34" charset="0"/>
              </a:rPr>
              <a:t>. P</a:t>
            </a:r>
            <a:r>
              <a:rPr lang="en-US" sz="2400" b="1" dirty="0" smtClean="0">
                <a:latin typeface="Arial" panose="020B0604020202020204" pitchFamily="34" charset="0"/>
                <a:cs typeface="Arial" panose="020B0604020202020204" pitchFamily="34" charset="0"/>
              </a:rPr>
              <a:t>articipation that year was </a:t>
            </a:r>
            <a:r>
              <a:rPr lang="en-US" sz="2400" b="1" dirty="0">
                <a:latin typeface="Arial" panose="020B0604020202020204" pitchFamily="34" charset="0"/>
                <a:cs typeface="Arial" panose="020B0604020202020204" pitchFamily="34" charset="0"/>
              </a:rPr>
              <a:t>limited due to limited SWCD funds available to pay for landfill </a:t>
            </a:r>
            <a:r>
              <a:rPr lang="en-US" sz="2400" b="1" dirty="0" smtClean="0">
                <a:latin typeface="Arial" panose="020B0604020202020204" pitchFamily="34" charset="0"/>
                <a:cs typeface="Arial" panose="020B0604020202020204" pitchFamily="34" charset="0"/>
              </a:rPr>
              <a:t>fees.  The following year, tires were recycled through a recycling company, reducing the overall costs, thus allowing more participation.  Funding for the program has transitioned to become self-supporting through fees collected from farmers.</a:t>
            </a:r>
            <a:endParaRPr lang="en-US" sz="2400" b="1" dirty="0">
              <a:latin typeface="Arial" panose="020B0604020202020204" pitchFamily="34" charset="0"/>
              <a:cs typeface="Arial" panose="020B0604020202020204" pitchFamily="34" charset="0"/>
            </a:endParaRPr>
          </a:p>
          <a:p>
            <a:pPr algn="just"/>
            <a:endParaRPr lang="en-US" sz="2400" b="1" dirty="0" smtClean="0">
              <a:latin typeface="Arial" panose="020B0604020202020204" pitchFamily="34" charset="0"/>
              <a:cs typeface="Arial" panose="020B0604020202020204" pitchFamily="34" charset="0"/>
            </a:endParaRPr>
          </a:p>
          <a:p>
            <a:pPr algn="just"/>
            <a:r>
              <a:rPr lang="en-US" sz="2400" b="1" dirty="0" smtClean="0">
                <a:latin typeface="Arial" panose="020B0604020202020204" pitchFamily="34" charset="0"/>
                <a:cs typeface="Arial" panose="020B0604020202020204" pitchFamily="34" charset="0"/>
              </a:rPr>
              <a:t>An estimated savings in landfill disposal charges for farmers has been estimated each year based on fees at the Southeast Public Service Authority (SPSA) landfill.  In 2002, a record 148 tons of tires was collected, indicating the significance of the tire problem on local farms at that time.  As the program has continued, total tons of tires collected has leveled off after the 9</a:t>
            </a:r>
            <a:r>
              <a:rPr lang="en-US" sz="2400" b="1" baseline="30000" dirty="0" smtClean="0">
                <a:latin typeface="Arial" panose="020B0604020202020204" pitchFamily="34" charset="0"/>
                <a:cs typeface="Arial" panose="020B0604020202020204" pitchFamily="34" charset="0"/>
              </a:rPr>
              <a:t>th</a:t>
            </a:r>
            <a:r>
              <a:rPr lang="en-US" sz="2400" b="1" dirty="0" smtClean="0">
                <a:latin typeface="Arial" panose="020B0604020202020204" pitchFamily="34" charset="0"/>
                <a:cs typeface="Arial" panose="020B0604020202020204" pitchFamily="34" charset="0"/>
              </a:rPr>
              <a:t> year, to a consistent level today.  This fact, testimony of farmers participating and evidence of tire piles disappearing from the rural landscape indicate the program is now functioning as a maintenance program.</a:t>
            </a:r>
          </a:p>
        </p:txBody>
      </p:sp>
      <p:sp>
        <p:nvSpPr>
          <p:cNvPr id="25" name="TextBox 24"/>
          <p:cNvSpPr txBox="1"/>
          <p:nvPr/>
        </p:nvSpPr>
        <p:spPr>
          <a:xfrm>
            <a:off x="21168361" y="20107956"/>
            <a:ext cx="18653760" cy="646331"/>
          </a:xfrm>
          <a:prstGeom prst="rect">
            <a:avLst/>
          </a:prstGeom>
          <a:solidFill>
            <a:schemeClr val="accent1"/>
          </a:solidFill>
        </p:spPr>
        <p:txBody>
          <a:bodyPr wrap="square" rtlCol="0">
            <a:spAutoFit/>
          </a:bodyPr>
          <a:lstStyle/>
          <a:p>
            <a:pPr algn="ctr"/>
            <a:r>
              <a:rPr lang="en-US" sz="3600" b="1" dirty="0" smtClean="0">
                <a:solidFill>
                  <a:schemeClr val="bg1"/>
                </a:solidFill>
                <a:latin typeface="Arial" panose="020B0604020202020204" pitchFamily="34" charset="0"/>
                <a:cs typeface="Arial" panose="020B0604020202020204" pitchFamily="34" charset="0"/>
              </a:rPr>
              <a:t>IMPACTS</a:t>
            </a:r>
            <a:endParaRPr lang="en-US" sz="3600" b="1" dirty="0">
              <a:solidFill>
                <a:schemeClr val="bg1"/>
              </a:solidFill>
              <a:latin typeface="Arial" panose="020B0604020202020204" pitchFamily="34" charset="0"/>
              <a:cs typeface="Arial" panose="020B0604020202020204" pitchFamily="34" charset="0"/>
            </a:endParaRPr>
          </a:p>
        </p:txBody>
      </p:sp>
      <p:sp>
        <p:nvSpPr>
          <p:cNvPr id="26" name="TextBox 25"/>
          <p:cNvSpPr txBox="1"/>
          <p:nvPr/>
        </p:nvSpPr>
        <p:spPr>
          <a:xfrm>
            <a:off x="21168361" y="21298450"/>
            <a:ext cx="18653760" cy="3046988"/>
          </a:xfrm>
          <a:prstGeom prst="rect">
            <a:avLst/>
          </a:prstGeom>
          <a:solidFill>
            <a:schemeClr val="bg2"/>
          </a:solidFill>
        </p:spPr>
        <p:txBody>
          <a:bodyPr wrap="square" rtlCol="0">
            <a:spAutoFit/>
          </a:bodyPr>
          <a:lstStyle/>
          <a:p>
            <a:pPr algn="just"/>
            <a:r>
              <a:rPr lang="en-US" sz="2400" b="1" dirty="0" smtClean="0">
                <a:latin typeface="Arial" panose="020B0604020202020204" pitchFamily="34" charset="0"/>
                <a:cs typeface="Arial" panose="020B0604020202020204" pitchFamily="34" charset="0"/>
              </a:rPr>
              <a:t>The Farm Tire Recycling Program has eliminated most large piles of old discarded tires on farms and in rural areas of Chesapeake and Virginia Beach, helping farmers comply with Virginia laws regarding limits on numbers of abandoned tires on farms.  In addition to the economic savings of approximately $253,940 in landfill fees, this program has also helped farmers shoulder the burden of removing illegally dumped tires in rural areas.  The program has eliminated a fire hazard as well as improved health safety by removing a breeding ground for mosquitoes.  This very popular program has reached almost every farmer in the cities of Chesapeake and Virginia Beach</a:t>
            </a:r>
            <a:r>
              <a:rPr lang="en-US" sz="2400" b="1" dirty="0">
                <a:latin typeface="Arial" panose="020B0604020202020204" pitchFamily="34" charset="0"/>
                <a:cs typeface="Arial" panose="020B0604020202020204" pitchFamily="34" charset="0"/>
              </a:rPr>
              <a:t>. The </a:t>
            </a:r>
            <a:r>
              <a:rPr lang="en-US" sz="2400" b="1" dirty="0" smtClean="0">
                <a:latin typeface="Arial" panose="020B0604020202020204" pitchFamily="34" charset="0"/>
                <a:cs typeface="Arial" panose="020B0604020202020204" pitchFamily="34" charset="0"/>
              </a:rPr>
              <a:t>problem of stockpiles of farm tires has been removed and the program </a:t>
            </a:r>
            <a:r>
              <a:rPr lang="en-US" sz="2400" b="1" dirty="0">
                <a:latin typeface="Arial" panose="020B0604020202020204" pitchFamily="34" charset="0"/>
                <a:cs typeface="Arial" panose="020B0604020202020204" pitchFamily="34" charset="0"/>
              </a:rPr>
              <a:t>today serves as </a:t>
            </a:r>
            <a:r>
              <a:rPr lang="en-US" sz="2400" b="1" dirty="0" smtClean="0">
                <a:latin typeface="Arial" panose="020B0604020202020204" pitchFamily="34" charset="0"/>
                <a:cs typeface="Arial" panose="020B0604020202020204" pitchFamily="34" charset="0"/>
              </a:rPr>
              <a:t>mostly maintenance </a:t>
            </a:r>
            <a:r>
              <a:rPr lang="en-US" sz="2400" b="1" dirty="0">
                <a:latin typeface="Arial" panose="020B0604020202020204" pitchFamily="34" charset="0"/>
                <a:cs typeface="Arial" panose="020B0604020202020204" pitchFamily="34" charset="0"/>
              </a:rPr>
              <a:t>for farm tires recycled each year.</a:t>
            </a:r>
          </a:p>
          <a:p>
            <a:endParaRPr lang="en-US" sz="2400" b="1" dirty="0">
              <a:latin typeface="Arial" panose="020B0604020202020204" pitchFamily="34" charset="0"/>
              <a:cs typeface="Arial" panose="020B0604020202020204" pitchFamily="34" charset="0"/>
            </a:endParaRPr>
          </a:p>
        </p:txBody>
      </p:sp>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5526" y="33100372"/>
            <a:ext cx="7802880" cy="5852160"/>
          </a:xfrm>
          <a:prstGeom prst="rect">
            <a:avLst/>
          </a:prstGeom>
          <a:ln w="190500">
            <a:solidFill>
              <a:schemeClr val="accent1"/>
            </a:solidFill>
          </a:ln>
        </p:spPr>
      </p:pic>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951890" y="33100372"/>
            <a:ext cx="7821109" cy="5852160"/>
          </a:xfrm>
          <a:prstGeom prst="rect">
            <a:avLst/>
          </a:prstGeom>
          <a:ln w="190500">
            <a:solidFill>
              <a:schemeClr val="accent1"/>
            </a:solidFill>
          </a:ln>
        </p:spPr>
      </p:pic>
      <p:pic>
        <p:nvPicPr>
          <p:cNvPr id="12" name="Picture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416480" y="10792814"/>
            <a:ext cx="8667469" cy="6492240"/>
          </a:xfrm>
          <a:prstGeom prst="rect">
            <a:avLst/>
          </a:prstGeom>
          <a:ln w="190500">
            <a:solidFill>
              <a:schemeClr val="accent1"/>
            </a:solidFill>
          </a:ln>
        </p:spPr>
      </p:pic>
      <p:pic>
        <p:nvPicPr>
          <p:cNvPr id="8" name="Picture 7"/>
          <p:cNvPicPr>
            <a:picLocks noChangeAspect="1"/>
          </p:cNvPicPr>
          <p:nvPr/>
        </p:nvPicPr>
        <p:blipFill>
          <a:blip r:embed="rId8"/>
          <a:stretch>
            <a:fillRect/>
          </a:stretch>
        </p:blipFill>
        <p:spPr>
          <a:xfrm>
            <a:off x="5416481" y="25492533"/>
            <a:ext cx="8841988" cy="6492240"/>
          </a:xfrm>
          <a:prstGeom prst="rect">
            <a:avLst/>
          </a:prstGeom>
        </p:spPr>
      </p:pic>
      <p:pic>
        <p:nvPicPr>
          <p:cNvPr id="15" name="Picture 14"/>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2561489" y="24820056"/>
            <a:ext cx="6870497" cy="4572000"/>
          </a:xfrm>
          <a:prstGeom prst="rect">
            <a:avLst/>
          </a:prstGeom>
          <a:ln w="190500">
            <a:solidFill>
              <a:schemeClr val="accent1"/>
            </a:solidFill>
          </a:ln>
        </p:spPr>
      </p:pic>
      <p:pic>
        <p:nvPicPr>
          <p:cNvPr id="17" name="Picture 16"/>
          <p:cNvPicPr>
            <a:picLocks noChangeAspect="1"/>
          </p:cNvPicPr>
          <p:nvPr/>
        </p:nvPicPr>
        <p:blipFill rotWithShape="1">
          <a:blip r:embed="rId10">
            <a:extLst>
              <a:ext uri="{28A0092B-C50C-407E-A947-70E740481C1C}">
                <a14:useLocalDpi xmlns:a14="http://schemas.microsoft.com/office/drawing/2010/main" val="0"/>
              </a:ext>
            </a:extLst>
          </a:blip>
          <a:srcRect l="2748" t="6033" r="4272" b="2802"/>
          <a:stretch/>
        </p:blipFill>
        <p:spPr>
          <a:xfrm>
            <a:off x="30271452" y="30509512"/>
            <a:ext cx="5386081" cy="5059739"/>
          </a:xfrm>
          <a:prstGeom prst="rect">
            <a:avLst/>
          </a:prstGeom>
          <a:ln w="190500">
            <a:solidFill>
              <a:schemeClr val="accent1"/>
            </a:solidFill>
          </a:ln>
        </p:spPr>
      </p:pic>
      <p:pic>
        <p:nvPicPr>
          <p:cNvPr id="18" name="Picture 17"/>
          <p:cNvPicPr>
            <a:picLocks noChangeAspect="1"/>
          </p:cNvPicPr>
          <p:nvPr/>
        </p:nvPicPr>
        <p:blipFill rotWithShape="1">
          <a:blip r:embed="rId11">
            <a:extLst>
              <a:ext uri="{28A0092B-C50C-407E-A947-70E740481C1C}">
                <a14:useLocalDpi xmlns:a14="http://schemas.microsoft.com/office/drawing/2010/main" val="0"/>
              </a:ext>
            </a:extLst>
          </a:blip>
          <a:srcRect l="1931" t="1993" r="1" b="2865"/>
          <a:stretch/>
        </p:blipFill>
        <p:spPr>
          <a:xfrm>
            <a:off x="30271453" y="24881305"/>
            <a:ext cx="7647456" cy="4523874"/>
          </a:xfrm>
          <a:prstGeom prst="rect">
            <a:avLst/>
          </a:prstGeom>
          <a:ln w="190500">
            <a:solidFill>
              <a:schemeClr val="accent1"/>
            </a:solidFill>
          </a:ln>
        </p:spPr>
      </p:pic>
      <p:pic>
        <p:nvPicPr>
          <p:cNvPr id="19" name="Picture 18"/>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2656013" y="30540052"/>
            <a:ext cx="6679807" cy="5029200"/>
          </a:xfrm>
          <a:prstGeom prst="rect">
            <a:avLst/>
          </a:prstGeom>
          <a:ln w="190500">
            <a:solidFill>
              <a:schemeClr val="accent1"/>
            </a:solidFill>
          </a:ln>
        </p:spPr>
      </p:pic>
      <p:sp>
        <p:nvSpPr>
          <p:cNvPr id="23" name="TextBox 22"/>
          <p:cNvSpPr txBox="1"/>
          <p:nvPr/>
        </p:nvSpPr>
        <p:spPr>
          <a:xfrm>
            <a:off x="22656013" y="36734667"/>
            <a:ext cx="15337450" cy="830997"/>
          </a:xfrm>
          <a:prstGeom prst="rect">
            <a:avLst/>
          </a:prstGeom>
          <a:noFill/>
        </p:spPr>
        <p:txBody>
          <a:bodyPr wrap="square" rtlCol="0">
            <a:spAutoFit/>
          </a:bodyPr>
          <a:lstStyle/>
          <a:p>
            <a:r>
              <a:rPr lang="en-US" sz="2400" b="1" dirty="0" smtClean="0">
                <a:latin typeface="Arial" panose="020B0604020202020204" pitchFamily="34" charset="0"/>
                <a:cs typeface="Arial" panose="020B0604020202020204" pitchFamily="34" charset="0"/>
              </a:rPr>
              <a:t>Fig. 6 (top left), Fig. 7 (top right), Fig. 8 (bottom left) and Fig. 9 (bottom right) are images of products made from recycled tires.</a:t>
            </a:r>
            <a:endParaRPr lang="en-US" sz="2400" b="1" dirty="0">
              <a:latin typeface="Arial" panose="020B0604020202020204" pitchFamily="34" charset="0"/>
              <a:cs typeface="Arial" panose="020B0604020202020204" pitchFamily="34" charset="0"/>
            </a:endParaRPr>
          </a:p>
        </p:txBody>
      </p:sp>
      <p:sp>
        <p:nvSpPr>
          <p:cNvPr id="27" name="TextBox 26"/>
          <p:cNvSpPr txBox="1"/>
          <p:nvPr/>
        </p:nvSpPr>
        <p:spPr>
          <a:xfrm>
            <a:off x="22561490" y="29726512"/>
            <a:ext cx="6868854" cy="461665"/>
          </a:xfrm>
          <a:prstGeom prst="rect">
            <a:avLst/>
          </a:prstGeom>
          <a:noFill/>
        </p:spPr>
        <p:txBody>
          <a:bodyPr wrap="square" rtlCol="0">
            <a:spAutoFit/>
          </a:bodyPr>
          <a:lstStyle/>
          <a:p>
            <a:pPr algn="ctr"/>
            <a:r>
              <a:rPr lang="en-US" sz="2400" b="1" dirty="0" smtClean="0">
                <a:latin typeface="Arial" panose="020B0604020202020204" pitchFamily="34" charset="0"/>
                <a:cs typeface="Arial" panose="020B0604020202020204" pitchFamily="34" charset="0"/>
              </a:rPr>
              <a:t>Playground footing</a:t>
            </a:r>
            <a:endParaRPr lang="en-US" sz="2400" b="1" dirty="0">
              <a:latin typeface="Arial" panose="020B0604020202020204" pitchFamily="34" charset="0"/>
              <a:cs typeface="Arial" panose="020B0604020202020204" pitchFamily="34" charset="0"/>
            </a:endParaRPr>
          </a:p>
        </p:txBody>
      </p:sp>
      <p:sp>
        <p:nvSpPr>
          <p:cNvPr id="28" name="TextBox 27"/>
          <p:cNvSpPr txBox="1"/>
          <p:nvPr/>
        </p:nvSpPr>
        <p:spPr>
          <a:xfrm flipH="1">
            <a:off x="30119250" y="29726513"/>
            <a:ext cx="7779688" cy="461665"/>
          </a:xfrm>
          <a:prstGeom prst="rect">
            <a:avLst/>
          </a:prstGeom>
          <a:noFill/>
        </p:spPr>
        <p:txBody>
          <a:bodyPr wrap="square" rtlCol="0">
            <a:spAutoFit/>
          </a:bodyPr>
          <a:lstStyle/>
          <a:p>
            <a:pPr algn="ctr"/>
            <a:r>
              <a:rPr lang="en-US" sz="2400" b="1" dirty="0" smtClean="0">
                <a:latin typeface="Arial" panose="020B0604020202020204" pitchFamily="34" charset="0"/>
                <a:cs typeface="Arial" panose="020B0604020202020204" pitchFamily="34" charset="0"/>
              </a:rPr>
              <a:t>Rubber mats</a:t>
            </a:r>
            <a:endParaRPr lang="en-US" sz="2400" b="1" dirty="0">
              <a:latin typeface="Arial" panose="020B0604020202020204" pitchFamily="34" charset="0"/>
              <a:cs typeface="Arial" panose="020B0604020202020204" pitchFamily="34" charset="0"/>
            </a:endParaRPr>
          </a:p>
        </p:txBody>
      </p:sp>
      <p:sp>
        <p:nvSpPr>
          <p:cNvPr id="29" name="TextBox 28"/>
          <p:cNvSpPr txBox="1"/>
          <p:nvPr/>
        </p:nvSpPr>
        <p:spPr>
          <a:xfrm>
            <a:off x="22656014" y="35921127"/>
            <a:ext cx="6679806" cy="461665"/>
          </a:xfrm>
          <a:prstGeom prst="rect">
            <a:avLst/>
          </a:prstGeom>
          <a:noFill/>
        </p:spPr>
        <p:txBody>
          <a:bodyPr wrap="square" rtlCol="0">
            <a:spAutoFit/>
          </a:bodyPr>
          <a:lstStyle/>
          <a:p>
            <a:pPr algn="ctr"/>
            <a:r>
              <a:rPr lang="en-US" sz="2400" b="1" dirty="0" smtClean="0">
                <a:latin typeface="Arial" panose="020B0604020202020204" pitchFamily="34" charset="0"/>
                <a:cs typeface="Arial" panose="020B0604020202020204" pitchFamily="34" charset="0"/>
              </a:rPr>
              <a:t>Fuel chips</a:t>
            </a:r>
            <a:endParaRPr lang="en-US" sz="2400" b="1" dirty="0">
              <a:latin typeface="Arial" panose="020B0604020202020204" pitchFamily="34" charset="0"/>
              <a:cs typeface="Arial" panose="020B0604020202020204" pitchFamily="34" charset="0"/>
            </a:endParaRPr>
          </a:p>
        </p:txBody>
      </p:sp>
      <p:sp>
        <p:nvSpPr>
          <p:cNvPr id="30" name="TextBox 29"/>
          <p:cNvSpPr txBox="1"/>
          <p:nvPr/>
        </p:nvSpPr>
        <p:spPr>
          <a:xfrm>
            <a:off x="30119250" y="35921127"/>
            <a:ext cx="5538284" cy="461665"/>
          </a:xfrm>
          <a:prstGeom prst="rect">
            <a:avLst/>
          </a:prstGeom>
          <a:noFill/>
        </p:spPr>
        <p:txBody>
          <a:bodyPr wrap="square" rtlCol="0">
            <a:spAutoFit/>
          </a:bodyPr>
          <a:lstStyle/>
          <a:p>
            <a:pPr algn="ctr"/>
            <a:r>
              <a:rPr lang="en-US" sz="2400" b="1" dirty="0" smtClean="0">
                <a:latin typeface="Arial" panose="020B0604020202020204" pitchFamily="34" charset="0"/>
                <a:cs typeface="Arial" panose="020B0604020202020204" pitchFamily="34" charset="0"/>
              </a:rPr>
              <a:t>Parking curb guards</a:t>
            </a:r>
            <a:endParaRPr lang="en-US" sz="2400" b="1" dirty="0">
              <a:latin typeface="Arial" panose="020B0604020202020204" pitchFamily="34" charset="0"/>
              <a:cs typeface="Arial" panose="020B0604020202020204" pitchFamily="34" charset="0"/>
            </a:endParaRPr>
          </a:p>
        </p:txBody>
      </p:sp>
      <p:graphicFrame>
        <p:nvGraphicFramePr>
          <p:cNvPr id="6" name="Object 5"/>
          <p:cNvGraphicFramePr>
            <a:graphicFrameLocks noChangeAspect="1"/>
          </p:cNvGraphicFramePr>
          <p:nvPr>
            <p:extLst>
              <p:ext uri="{D42A27DB-BD31-4B8C-83A1-F6EECF244321}">
                <p14:modId xmlns:p14="http://schemas.microsoft.com/office/powerpoint/2010/main" val="369499561"/>
              </p:ext>
            </p:extLst>
          </p:nvPr>
        </p:nvGraphicFramePr>
        <p:xfrm>
          <a:off x="23830094" y="11464209"/>
          <a:ext cx="12578312" cy="6766560"/>
        </p:xfrm>
        <a:graphic>
          <a:graphicData uri="http://schemas.openxmlformats.org/presentationml/2006/ole">
            <mc:AlternateContent xmlns:mc="http://schemas.openxmlformats.org/markup-compatibility/2006">
              <mc:Choice xmlns:v="urn:schemas-microsoft-com:vml" Requires="v">
                <p:oleObj spid="_x0000_s1044" name="Worksheet" r:id="rId14" imgW="5772049" imgH="3105211" progId="Excel.Sheet.8">
                  <p:embed/>
                </p:oleObj>
              </mc:Choice>
              <mc:Fallback>
                <p:oleObj name="Worksheet" r:id="rId14" imgW="5772049" imgH="3105211" progId="Excel.Sheet.8">
                  <p:embed/>
                  <p:pic>
                    <p:nvPicPr>
                      <p:cNvPr id="0" name=""/>
                      <p:cNvPicPr/>
                      <p:nvPr/>
                    </p:nvPicPr>
                    <p:blipFill>
                      <a:blip r:embed="rId15"/>
                      <a:stretch>
                        <a:fillRect/>
                      </a:stretch>
                    </p:blipFill>
                    <p:spPr>
                      <a:xfrm>
                        <a:off x="23830094" y="11464209"/>
                        <a:ext cx="12578312" cy="6766560"/>
                      </a:xfrm>
                      <a:prstGeom prst="rect">
                        <a:avLst/>
                      </a:prstGeom>
                      <a:ln w="190500">
                        <a:solidFill>
                          <a:schemeClr val="accent1"/>
                        </a:solidFill>
                      </a:ln>
                    </p:spPr>
                  </p:pic>
                </p:oleObj>
              </mc:Fallback>
            </mc:AlternateContent>
          </a:graphicData>
        </a:graphic>
      </p:graphicFrame>
      <p:sp>
        <p:nvSpPr>
          <p:cNvPr id="24" name="TextBox 23"/>
          <p:cNvSpPr txBox="1"/>
          <p:nvPr/>
        </p:nvSpPr>
        <p:spPr>
          <a:xfrm>
            <a:off x="6511845" y="17662731"/>
            <a:ext cx="8667470" cy="461665"/>
          </a:xfrm>
          <a:prstGeom prst="rect">
            <a:avLst/>
          </a:prstGeom>
          <a:noFill/>
        </p:spPr>
        <p:txBody>
          <a:bodyPr wrap="square" rtlCol="0">
            <a:spAutoFit/>
          </a:bodyPr>
          <a:lstStyle/>
          <a:p>
            <a:r>
              <a:rPr lang="en-US" sz="2400" dirty="0" smtClean="0">
                <a:latin typeface="Arial" panose="020B0604020202020204" pitchFamily="34" charset="0"/>
                <a:cs typeface="Arial" panose="020B0604020202020204" pitchFamily="34" charset="0"/>
              </a:rPr>
              <a:t>Fig. 1. Abandoned pile of tires on local farm.</a:t>
            </a:r>
            <a:endParaRPr lang="en-US" sz="2400" dirty="0">
              <a:latin typeface="Arial" panose="020B0604020202020204" pitchFamily="34" charset="0"/>
              <a:cs typeface="Arial" panose="020B0604020202020204" pitchFamily="34" charset="0"/>
            </a:endParaRPr>
          </a:p>
        </p:txBody>
      </p:sp>
      <p:sp>
        <p:nvSpPr>
          <p:cNvPr id="31" name="TextBox 30"/>
          <p:cNvSpPr txBox="1"/>
          <p:nvPr/>
        </p:nvSpPr>
        <p:spPr>
          <a:xfrm>
            <a:off x="6511845" y="32087137"/>
            <a:ext cx="7948246" cy="461665"/>
          </a:xfrm>
          <a:prstGeom prst="rect">
            <a:avLst/>
          </a:prstGeom>
          <a:noFill/>
        </p:spPr>
        <p:txBody>
          <a:bodyPr wrap="square" rtlCol="0">
            <a:spAutoFit/>
          </a:bodyPr>
          <a:lstStyle/>
          <a:p>
            <a:r>
              <a:rPr lang="en-US" sz="2400" dirty="0" smtClean="0">
                <a:latin typeface="Arial" panose="020B0604020202020204" pitchFamily="34" charset="0"/>
                <a:cs typeface="Arial" panose="020B0604020202020204" pitchFamily="34" charset="0"/>
              </a:rPr>
              <a:t>Fig. 2. Registration form for Tire Recycling.</a:t>
            </a:r>
            <a:endParaRPr lang="en-US" sz="2400" dirty="0">
              <a:latin typeface="Arial" panose="020B0604020202020204" pitchFamily="34" charset="0"/>
              <a:cs typeface="Arial" panose="020B0604020202020204" pitchFamily="34" charset="0"/>
            </a:endParaRPr>
          </a:p>
        </p:txBody>
      </p:sp>
      <p:sp>
        <p:nvSpPr>
          <p:cNvPr id="32" name="TextBox 31"/>
          <p:cNvSpPr txBox="1"/>
          <p:nvPr/>
        </p:nvSpPr>
        <p:spPr>
          <a:xfrm>
            <a:off x="1900215" y="39245770"/>
            <a:ext cx="5556738" cy="830997"/>
          </a:xfrm>
          <a:prstGeom prst="rect">
            <a:avLst/>
          </a:prstGeom>
          <a:noFill/>
        </p:spPr>
        <p:txBody>
          <a:bodyPr wrap="square" rtlCol="0">
            <a:spAutoFit/>
          </a:bodyPr>
          <a:lstStyle/>
          <a:p>
            <a:r>
              <a:rPr lang="en-US" sz="2400" dirty="0" smtClean="0">
                <a:latin typeface="Arial" panose="020B0604020202020204" pitchFamily="34" charset="0"/>
                <a:cs typeface="Arial" panose="020B0604020202020204" pitchFamily="34" charset="0"/>
              </a:rPr>
              <a:t>Fig. 3. Farm trucks backed up to unload tires on collection date. </a:t>
            </a:r>
            <a:endParaRPr lang="en-US" sz="2400" dirty="0">
              <a:latin typeface="Arial" panose="020B0604020202020204" pitchFamily="34" charset="0"/>
              <a:cs typeface="Arial" panose="020B0604020202020204" pitchFamily="34" charset="0"/>
            </a:endParaRPr>
          </a:p>
        </p:txBody>
      </p:sp>
      <p:sp>
        <p:nvSpPr>
          <p:cNvPr id="33" name="TextBox 32"/>
          <p:cNvSpPr txBox="1"/>
          <p:nvPr/>
        </p:nvSpPr>
        <p:spPr>
          <a:xfrm>
            <a:off x="11324492" y="39279477"/>
            <a:ext cx="7448507" cy="830997"/>
          </a:xfrm>
          <a:prstGeom prst="rect">
            <a:avLst/>
          </a:prstGeom>
          <a:noFill/>
        </p:spPr>
        <p:txBody>
          <a:bodyPr wrap="square" rtlCol="0">
            <a:spAutoFit/>
          </a:bodyPr>
          <a:lstStyle/>
          <a:p>
            <a:r>
              <a:rPr lang="en-US" sz="2400" dirty="0" smtClean="0">
                <a:latin typeface="Arial" panose="020B0604020202020204" pitchFamily="34" charset="0"/>
                <a:cs typeface="Arial" panose="020B0604020202020204" pitchFamily="34" charset="0"/>
              </a:rPr>
              <a:t>Fig. 4. Extension Agents and Workforce Inmates packing tires in trailer.</a:t>
            </a:r>
            <a:endParaRPr lang="en-US" sz="2400" dirty="0">
              <a:latin typeface="Arial" panose="020B0604020202020204" pitchFamily="34" charset="0"/>
              <a:cs typeface="Arial" panose="020B0604020202020204" pitchFamily="34" charset="0"/>
            </a:endParaRPr>
          </a:p>
        </p:txBody>
      </p:sp>
      <p:sp>
        <p:nvSpPr>
          <p:cNvPr id="34" name="TextBox 33"/>
          <p:cNvSpPr txBox="1"/>
          <p:nvPr/>
        </p:nvSpPr>
        <p:spPr>
          <a:xfrm>
            <a:off x="26317064" y="18751564"/>
            <a:ext cx="10480431" cy="461665"/>
          </a:xfrm>
          <a:prstGeom prst="rect">
            <a:avLst/>
          </a:prstGeom>
          <a:noFill/>
        </p:spPr>
        <p:txBody>
          <a:bodyPr wrap="square" rtlCol="0">
            <a:spAutoFit/>
          </a:bodyPr>
          <a:lstStyle/>
          <a:p>
            <a:r>
              <a:rPr lang="en-US" sz="2400" dirty="0" smtClean="0">
                <a:latin typeface="Arial" panose="020B0604020202020204" pitchFamily="34" charset="0"/>
                <a:cs typeface="Arial" panose="020B0604020202020204" pitchFamily="34" charset="0"/>
              </a:rPr>
              <a:t>Fig. 5. Historical Summary of Tire Recycling Program</a:t>
            </a:r>
            <a:endParaRPr lang="en-US" sz="2400" dirty="0">
              <a:latin typeface="Arial" panose="020B0604020202020204" pitchFamily="34" charset="0"/>
              <a:cs typeface="Arial" panose="020B0604020202020204" pitchFamily="34" charset="0"/>
            </a:endParaRPr>
          </a:p>
        </p:txBody>
      </p:sp>
      <p:sp>
        <p:nvSpPr>
          <p:cNvPr id="35" name="TextBox 34"/>
          <p:cNvSpPr txBox="1"/>
          <p:nvPr/>
        </p:nvSpPr>
        <p:spPr>
          <a:xfrm>
            <a:off x="22561489" y="37912431"/>
            <a:ext cx="16945280" cy="2308324"/>
          </a:xfrm>
          <a:prstGeom prst="rect">
            <a:avLst/>
          </a:prstGeom>
          <a:noFill/>
        </p:spPr>
        <p:txBody>
          <a:bodyPr wrap="square" rtlCol="0">
            <a:spAutoFit/>
          </a:bodyPr>
          <a:lstStyle/>
          <a:p>
            <a:pPr algn="just"/>
            <a:r>
              <a:rPr lang="en-US" sz="2400" dirty="0">
                <a:latin typeface="Arial" panose="020B0604020202020204" pitchFamily="34" charset="0"/>
                <a:cs typeface="Arial" panose="020B0604020202020204" pitchFamily="34" charset="0"/>
              </a:rPr>
              <a:t>Virginia Cooperative Extension programs and employment are open to all, regardless of age, color, disability, gender, gender identity, gender expression, national origin, political affiliation, race, religion, sexual orientation, genetic information, veteran status, or any other basis protected by law. An equal opportunity/affirmative action employer. Issued in furtherance of Cooperative Extension work, Virginia Polytechnic Institute and State University, Virginia State University, and the U.S. Department of Agriculture cooperating. Edwin J. Jones, Director, Virginia Cooperative Extension, Virginia Tech, Blacksburg; M. Ray McKinnie, Interim Administrator, 1890 Extension Program, Virginia State University, Petersburg.</a:t>
            </a:r>
          </a:p>
        </p:txBody>
      </p:sp>
    </p:spTree>
    <p:extLst>
      <p:ext uri="{BB962C8B-B14F-4D97-AF65-F5344CB8AC3E}">
        <p14:creationId xmlns:p14="http://schemas.microsoft.com/office/powerpoint/2010/main" val="38435836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1227</TotalTime>
  <Words>1096</Words>
  <Application>Microsoft Office PowerPoint</Application>
  <PresentationFormat>Custom</PresentationFormat>
  <Paragraphs>26</Paragraphs>
  <Slides>1</Slides>
  <Notes>0</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6" baseType="lpstr">
      <vt:lpstr>Arial</vt:lpstr>
      <vt:lpstr>Calibri</vt:lpstr>
      <vt:lpstr>Calibri Light</vt:lpstr>
      <vt:lpstr>Office Theme</vt:lpstr>
      <vt:lpstr>Worksheet</vt:lpstr>
      <vt:lpstr>FARM TIRE RECYCLING PROGRAM PROTECTS ENVIRONMENT AND  RECYCLES A RENEWABLE RESOURCE  Watson Lawrence, Senior Extension Agent, ANR, Chesapeake, VA (watsonL@vt.edu);  Roy Flanagan, Extension Agent, ANR, Virginia Beach, VA (royf@vt.edu);  Cory Hoar, Conservation Specialist, Virginia Dare SWCD, Chesapeake and Virginia Beach, VA (choar@vbgov.com)</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Watson Lawrence</dc:creator>
  <cp:lastModifiedBy>Watson Lawrence</cp:lastModifiedBy>
  <cp:revision>86</cp:revision>
  <cp:lastPrinted>2016-03-30T19:17:58Z</cp:lastPrinted>
  <dcterms:created xsi:type="dcterms:W3CDTF">2016-03-07T18:26:31Z</dcterms:created>
  <dcterms:modified xsi:type="dcterms:W3CDTF">2016-06-01T20:13:22Z</dcterms:modified>
</cp:coreProperties>
</file>