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6" r:id="rId5"/>
    <p:sldId id="267" r:id="rId6"/>
    <p:sldId id="259" r:id="rId7"/>
    <p:sldId id="260" r:id="rId8"/>
    <p:sldId id="261" r:id="rId9"/>
    <p:sldId id="262" r:id="rId10"/>
    <p:sldId id="263" r:id="rId11"/>
    <p:sldId id="268" r:id="rId12"/>
    <p:sldId id="264" r:id="rId13"/>
    <p:sldId id="269" r:id="rId14"/>
    <p:sldId id="273" r:id="rId15"/>
    <p:sldId id="274" r:id="rId16"/>
    <p:sldId id="275" r:id="rId17"/>
    <p:sldId id="276" r:id="rId18"/>
    <p:sldId id="277" r:id="rId19"/>
    <p:sldId id="278" r:id="rId20"/>
    <p:sldId id="281" r:id="rId21"/>
    <p:sldId id="280" r:id="rId22"/>
    <p:sldId id="265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drej\Dropbox\Studies\Virginia%20Tech\Research\ArchiveSpark-Results\2016-11-09\2016-11-09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drej\Dropbox\Studies\Virginia%20Tech\Research\ArchiveSpark-Results\2016-11-27\2016-11-27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drej\Dropbox\Studies\Virginia%20Tech\Research\ArchiveSpark-Results\2016-11-27\2016-11-27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drej\Dropbox\Studies\Virginia%20Tech\Research\ArchiveSpark-Results\2016-11-09\2016-11-09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drej\Dropbox\Studies\Virginia%20Tech\Research\ArchiveSpark-Results\2016-11-09\2016-11-09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drej\Dropbox\Studies\Virginia%20Tech\Research\ArchiveSpark-Results\2016-11-09\2016-11-09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drej\Dropbox\Studies\Virginia%20Tech\Research\ArchiveSpark-Results\2016-11-27\2016-11-27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drej\Dropbox\Studies\Virginia%20Tech\Research\ArchiveSpark-Results\2016-11-27\2016-11-27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drej\Dropbox\Studies\Virginia%20Tech\Research\ArchiveSpark-Results\2016-11-27\2016-11-27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drej\Dropbox\Studies\Virginia%20Tech\Research\ArchiveSpark-Results\2016-11-27\2016-11-27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drej\Dropbox\Studies\Virginia%20Tech\Research\ArchiveSpark-Results\2016-11-27\2016-11-27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One</a:t>
            </a:r>
            <a:r>
              <a:rPr lang="en-US" baseline="0"/>
              <a:t> Url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tockChart>
        <c:ser>
          <c:idx val="0"/>
          <c:order val="0"/>
          <c:tx>
            <c:strRef>
              <c:f>Sheet1!$C$63</c:f>
              <c:strCache>
                <c:ptCount val="1"/>
                <c:pt idx="0">
                  <c:v>Average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strRef>
              <c:f>Sheet1!$B$64:$B$66</c:f>
              <c:strCache>
                <c:ptCount val="3"/>
                <c:pt idx="0">
                  <c:v>ArchiveSpark</c:v>
                </c:pt>
                <c:pt idx="1">
                  <c:v>Spark</c:v>
                </c:pt>
                <c:pt idx="2">
                  <c:v>HBase</c:v>
                </c:pt>
              </c:strCache>
            </c:strRef>
          </c:cat>
          <c:val>
            <c:numRef>
              <c:f>Sheet1!$C$64:$C$66</c:f>
              <c:numCache>
                <c:formatCode>General</c:formatCode>
                <c:ptCount val="3"/>
                <c:pt idx="0">
                  <c:v>2.477421343444445</c:v>
                </c:pt>
                <c:pt idx="1">
                  <c:v>1.3595883049999999</c:v>
                </c:pt>
                <c:pt idx="2">
                  <c:v>1.1275811065555557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Sheet1!$D$63</c:f>
              <c:strCache>
                <c:ptCount val="1"/>
                <c:pt idx="0">
                  <c:v>Max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strRef>
              <c:f>Sheet1!$B$64:$B$66</c:f>
              <c:strCache>
                <c:ptCount val="3"/>
                <c:pt idx="0">
                  <c:v>ArchiveSpark</c:v>
                </c:pt>
                <c:pt idx="1">
                  <c:v>Spark</c:v>
                </c:pt>
                <c:pt idx="2">
                  <c:v>HBase</c:v>
                </c:pt>
              </c:strCache>
            </c:strRef>
          </c:cat>
          <c:val>
            <c:numRef>
              <c:f>Sheet1!$D$64:$D$66</c:f>
              <c:numCache>
                <c:formatCode>General</c:formatCode>
                <c:ptCount val="3"/>
                <c:pt idx="0">
                  <c:v>11.064953228</c:v>
                </c:pt>
                <c:pt idx="1">
                  <c:v>2.0701653250000001</c:v>
                </c:pt>
                <c:pt idx="2">
                  <c:v>2.556766825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Sheet1!$E$63</c:f>
              <c:strCache>
                <c:ptCount val="1"/>
                <c:pt idx="0">
                  <c:v>Min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strRef>
              <c:f>Sheet1!$B$64:$B$66</c:f>
              <c:strCache>
                <c:ptCount val="3"/>
                <c:pt idx="0">
                  <c:v>ArchiveSpark</c:v>
                </c:pt>
                <c:pt idx="1">
                  <c:v>Spark</c:v>
                </c:pt>
                <c:pt idx="2">
                  <c:v>HBase</c:v>
                </c:pt>
              </c:strCache>
            </c:strRef>
          </c:cat>
          <c:val>
            <c:numRef>
              <c:f>Sheet1!$E$64:$E$66</c:f>
              <c:numCache>
                <c:formatCode>General</c:formatCode>
                <c:ptCount val="3"/>
                <c:pt idx="0">
                  <c:v>0.620396273</c:v>
                </c:pt>
                <c:pt idx="1">
                  <c:v>0.787934256</c:v>
                </c:pt>
                <c:pt idx="2">
                  <c:v>0.58391889399999997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Sheet1!$F$63</c:f>
              <c:strCache>
                <c:ptCount val="1"/>
                <c:pt idx="0">
                  <c:v>Average/No outliers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strRef>
              <c:f>Sheet1!$B$64:$B$66</c:f>
              <c:strCache>
                <c:ptCount val="3"/>
                <c:pt idx="0">
                  <c:v>ArchiveSpark</c:v>
                </c:pt>
                <c:pt idx="1">
                  <c:v>Spark</c:v>
                </c:pt>
                <c:pt idx="2">
                  <c:v>HBase</c:v>
                </c:pt>
              </c:strCache>
            </c:strRef>
          </c:cat>
          <c:val>
            <c:numRef>
              <c:f>Sheet1!$F$64:$F$66</c:f>
              <c:numCache>
                <c:formatCode>General</c:formatCode>
                <c:ptCount val="3"/>
                <c:pt idx="0">
                  <c:v>0.85067108824999993</c:v>
                </c:pt>
                <c:pt idx="1">
                  <c:v>1.3161653813750001</c:v>
                </c:pt>
                <c:pt idx="2">
                  <c:v>0.74553106012500003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15875" cap="flat" cmpd="sng" algn="ctr">
              <a:solidFill>
                <a:schemeClr val="dk1">
                  <a:lumMod val="65000"/>
                  <a:lumOff val="3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lt1"/>
              </a:solidFill>
              <a:ln w="9525" cap="flat" cmpd="sng" algn="ctr">
                <a:solidFill>
                  <a:schemeClr val="lt1">
                    <a:lumMod val="85000"/>
                  </a:schemeClr>
                </a:solidFill>
                <a:round/>
              </a:ln>
              <a:effectLst/>
            </c:spPr>
          </c:upBars>
          <c:downBars>
            <c:spPr>
              <a:solidFill>
                <a:schemeClr val="dk1">
                  <a:lumMod val="65000"/>
                  <a:lumOff val="35000"/>
                </a:schemeClr>
              </a:solidFill>
              <a:ln w="9525" cap="flat" cmpd="sng" algn="ctr">
                <a:solidFill>
                  <a:schemeClr val="dk1">
                    <a:lumMod val="65000"/>
                    <a:lumOff val="35000"/>
                  </a:schemeClr>
                </a:solidFill>
                <a:round/>
              </a:ln>
              <a:effectLst/>
            </c:spPr>
          </c:downBars>
        </c:upDownBars>
        <c:axId val="324093280"/>
        <c:axId val="324099808"/>
      </c:stockChart>
      <c:catAx>
        <c:axId val="32409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099808"/>
        <c:crosses val="autoZero"/>
        <c:auto val="1"/>
        <c:lblAlgn val="ctr"/>
        <c:lblOffset val="100"/>
        <c:noMultiLvlLbl val="0"/>
      </c:catAx>
      <c:valAx>
        <c:axId val="32409980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seconds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09328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One</a:t>
            </a:r>
            <a:r>
              <a:rPr lang="en-US" baseline="0"/>
              <a:t> Domain (text/html) Online (Status Code - 200)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Sheet1!$J$41</c:f>
              <c:strCache>
                <c:ptCount val="1"/>
                <c:pt idx="0">
                  <c:v>ArchiveSpark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cat>
            <c:numRef>
              <c:f>Sheet1!$K$40:$S$40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Sheet1!$K$41:$S$41</c:f>
              <c:numCache>
                <c:formatCode>General</c:formatCode>
                <c:ptCount val="9"/>
                <c:pt idx="0">
                  <c:v>1.088254984</c:v>
                </c:pt>
                <c:pt idx="1">
                  <c:v>1.2666404115000001</c:v>
                </c:pt>
                <c:pt idx="2">
                  <c:v>1.4835838495</c:v>
                </c:pt>
                <c:pt idx="3">
                  <c:v>2.624148065</c:v>
                </c:pt>
                <c:pt idx="4">
                  <c:v>3.2567228359999998</c:v>
                </c:pt>
                <c:pt idx="5">
                  <c:v>4.2437971684999996</c:v>
                </c:pt>
                <c:pt idx="6">
                  <c:v>4.5316840364999997</c:v>
                </c:pt>
                <c:pt idx="7">
                  <c:v>7.2924937155</c:v>
                </c:pt>
                <c:pt idx="8">
                  <c:v>6.6079556035000007</c:v>
                </c:pt>
              </c:numCache>
            </c:numRef>
          </c:val>
        </c:ser>
        <c:ser>
          <c:idx val="1"/>
          <c:order val="1"/>
          <c:tx>
            <c:strRef>
              <c:f>Sheet1!$J$42</c:f>
              <c:strCache>
                <c:ptCount val="1"/>
                <c:pt idx="0">
                  <c:v>Spark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</c:spPr>
          <c:invertIfNegative val="0"/>
          <c:cat>
            <c:numRef>
              <c:f>Sheet1!$K$40:$S$40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Sheet1!$K$42:$S$42</c:f>
              <c:numCache>
                <c:formatCode>General</c:formatCode>
                <c:ptCount val="9"/>
                <c:pt idx="0">
                  <c:v>97.836222279499992</c:v>
                </c:pt>
                <c:pt idx="1">
                  <c:v>117.852994451</c:v>
                </c:pt>
                <c:pt idx="2">
                  <c:v>115.4790230685</c:v>
                </c:pt>
                <c:pt idx="3">
                  <c:v>225.3761974025</c:v>
                </c:pt>
                <c:pt idx="4">
                  <c:v>223.12910619100001</c:v>
                </c:pt>
                <c:pt idx="5">
                  <c:v>224.25429097049999</c:v>
                </c:pt>
                <c:pt idx="6">
                  <c:v>432.27670090950005</c:v>
                </c:pt>
                <c:pt idx="7">
                  <c:v>397.34291467449998</c:v>
                </c:pt>
                <c:pt idx="8">
                  <c:v>504.42631534750001</c:v>
                </c:pt>
              </c:numCache>
            </c:numRef>
          </c:val>
        </c:ser>
        <c:ser>
          <c:idx val="2"/>
          <c:order val="2"/>
          <c:tx>
            <c:strRef>
              <c:f>Sheet1!$J$43</c:f>
              <c:strCache>
                <c:ptCount val="1"/>
                <c:pt idx="0">
                  <c:v>HBase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110000"/>
                    <a:satMod val="105000"/>
                    <a:tint val="67000"/>
                  </a:schemeClr>
                </a:gs>
                <a:gs pos="50000">
                  <a:schemeClr val="accent3">
                    <a:lumMod val="105000"/>
                    <a:satMod val="103000"/>
                    <a:tint val="73000"/>
                  </a:schemeClr>
                </a:gs>
                <a:gs pos="100000">
                  <a:schemeClr val="accent3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/>
          </c:spPr>
          <c:invertIfNegative val="0"/>
          <c:cat>
            <c:numRef>
              <c:f>Sheet1!$K$40:$S$40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Sheet1!$K$43:$S$43</c:f>
              <c:numCache>
                <c:formatCode>General</c:formatCode>
                <c:ptCount val="9"/>
                <c:pt idx="0">
                  <c:v>0.736970499</c:v>
                </c:pt>
                <c:pt idx="1">
                  <c:v>1.1176199515</c:v>
                </c:pt>
                <c:pt idx="2">
                  <c:v>1.2673258550000002</c:v>
                </c:pt>
                <c:pt idx="3">
                  <c:v>1.5337884575</c:v>
                </c:pt>
                <c:pt idx="4">
                  <c:v>1.6980957889999999</c:v>
                </c:pt>
                <c:pt idx="5">
                  <c:v>1.9083682335000001</c:v>
                </c:pt>
                <c:pt idx="6">
                  <c:v>3.4289373734999997</c:v>
                </c:pt>
                <c:pt idx="7">
                  <c:v>3.5475330170000001</c:v>
                </c:pt>
                <c:pt idx="8">
                  <c:v>3.4745320945000002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25739792"/>
        <c:axId val="325740336"/>
      </c:barChart>
      <c:catAx>
        <c:axId val="325739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740336"/>
        <c:crosses val="autoZero"/>
        <c:auto val="1"/>
        <c:lblAlgn val="ctr"/>
        <c:lblOffset val="100"/>
        <c:noMultiLvlLbl val="0"/>
      </c:catAx>
      <c:valAx>
        <c:axId val="325740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DURATION in seconds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73979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Web Pages (text/html)</a:t>
            </a:r>
            <a:r>
              <a:rPr lang="en-US" baseline="0"/>
              <a:t> with Scripts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Sheet1!$J$52</c:f>
              <c:strCache>
                <c:ptCount val="1"/>
                <c:pt idx="0">
                  <c:v>ArchiveSpark (HTML)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cat>
            <c:numRef>
              <c:f>Sheet1!$K$51:$S$51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Sheet1!$K$52:$S$52</c:f>
              <c:numCache>
                <c:formatCode>General</c:formatCode>
                <c:ptCount val="9"/>
                <c:pt idx="0">
                  <c:v>87.337071371999997</c:v>
                </c:pt>
                <c:pt idx="1">
                  <c:v>187.1675410135</c:v>
                </c:pt>
                <c:pt idx="2">
                  <c:v>208.1246110905</c:v>
                </c:pt>
                <c:pt idx="3">
                  <c:v>362.06776551999997</c:v>
                </c:pt>
                <c:pt idx="4">
                  <c:v>396.56725339100001</c:v>
                </c:pt>
                <c:pt idx="5">
                  <c:v>380.54003887900001</c:v>
                </c:pt>
                <c:pt idx="6">
                  <c:v>523.30003525200004</c:v>
                </c:pt>
                <c:pt idx="7">
                  <c:v>538.72060966100003</c:v>
                </c:pt>
                <c:pt idx="8">
                  <c:v>552.63273455499996</c:v>
                </c:pt>
              </c:numCache>
            </c:numRef>
          </c:val>
        </c:ser>
        <c:ser>
          <c:idx val="1"/>
          <c:order val="1"/>
          <c:tx>
            <c:strRef>
              <c:f>Sheet1!$J$53</c:f>
              <c:strCache>
                <c:ptCount val="1"/>
                <c:pt idx="0">
                  <c:v>ArchiveSpark (StringContent)</c:v>
                </c:pt>
              </c:strCache>
            </c:strRef>
          </c:tx>
          <c:spPr>
            <a:solidFill>
              <a:srgbClr val="00B050"/>
            </a:soli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</c:spPr>
          <c:invertIfNegative val="0"/>
          <c:cat>
            <c:numRef>
              <c:f>Sheet1!$K$51:$S$51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Sheet1!$K$53:$S$53</c:f>
              <c:numCache>
                <c:formatCode>General</c:formatCode>
                <c:ptCount val="9"/>
                <c:pt idx="0">
                  <c:v>68.598724191000002</c:v>
                </c:pt>
                <c:pt idx="1">
                  <c:v>167.03423301750001</c:v>
                </c:pt>
                <c:pt idx="2">
                  <c:v>185.72370639899998</c:v>
                </c:pt>
                <c:pt idx="3">
                  <c:v>319.384811555</c:v>
                </c:pt>
                <c:pt idx="4">
                  <c:v>344.31108500900001</c:v>
                </c:pt>
                <c:pt idx="5">
                  <c:v>325.16207579000002</c:v>
                </c:pt>
                <c:pt idx="6">
                  <c:v>456.69028163500002</c:v>
                </c:pt>
                <c:pt idx="7">
                  <c:v>482.23590116000003</c:v>
                </c:pt>
                <c:pt idx="8">
                  <c:v>497.78893277899999</c:v>
                </c:pt>
              </c:numCache>
            </c:numRef>
          </c:val>
        </c:ser>
        <c:ser>
          <c:idx val="2"/>
          <c:order val="2"/>
          <c:tx>
            <c:strRef>
              <c:f>Sheet1!$J$54</c:f>
              <c:strCache>
                <c:ptCount val="1"/>
                <c:pt idx="0">
                  <c:v>Spark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/>
          </c:spPr>
          <c:invertIfNegative val="0"/>
          <c:cat>
            <c:numRef>
              <c:f>Sheet1!$K$51:$S$51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Sheet1!$K$54:$S$54</c:f>
              <c:numCache>
                <c:formatCode>General</c:formatCode>
                <c:ptCount val="9"/>
                <c:pt idx="0">
                  <c:v>113.8777769105</c:v>
                </c:pt>
                <c:pt idx="1">
                  <c:v>138.262523281</c:v>
                </c:pt>
                <c:pt idx="2">
                  <c:v>165.72383403499998</c:v>
                </c:pt>
                <c:pt idx="3">
                  <c:v>254.20817219949998</c:v>
                </c:pt>
                <c:pt idx="4">
                  <c:v>268.78162916600002</c:v>
                </c:pt>
                <c:pt idx="5">
                  <c:v>260.14143184699998</c:v>
                </c:pt>
                <c:pt idx="6">
                  <c:v>300.618854527</c:v>
                </c:pt>
                <c:pt idx="7">
                  <c:v>351.03329129299999</c:v>
                </c:pt>
                <c:pt idx="8">
                  <c:v>378.46750107299999</c:v>
                </c:pt>
              </c:numCache>
            </c:numRef>
          </c:val>
        </c:ser>
        <c:ser>
          <c:idx val="3"/>
          <c:order val="3"/>
          <c:tx>
            <c:strRef>
              <c:f>Sheet1!$J$55</c:f>
              <c:strCache>
                <c:ptCount val="1"/>
                <c:pt idx="0">
                  <c:v>Hbase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cat>
            <c:numRef>
              <c:f>Sheet1!$K$51:$S$51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Sheet1!$K$55:$S$55</c:f>
              <c:numCache>
                <c:formatCode>General</c:formatCode>
                <c:ptCount val="9"/>
                <c:pt idx="0">
                  <c:v>42.700156767500005</c:v>
                </c:pt>
                <c:pt idx="1">
                  <c:v>64.825195671499998</c:v>
                </c:pt>
                <c:pt idx="2">
                  <c:v>85.178932099999997</c:v>
                </c:pt>
                <c:pt idx="3">
                  <c:v>115.887675151</c:v>
                </c:pt>
                <c:pt idx="4">
                  <c:v>164.96066750899999</c:v>
                </c:pt>
                <c:pt idx="5">
                  <c:v>192.28598349999999</c:v>
                </c:pt>
                <c:pt idx="6">
                  <c:v>213.20431545599999</c:v>
                </c:pt>
                <c:pt idx="7">
                  <c:v>223.71663839999999</c:v>
                </c:pt>
                <c:pt idx="8">
                  <c:v>238.895708007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25745776"/>
        <c:axId val="325740880"/>
      </c:barChart>
      <c:catAx>
        <c:axId val="325745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740880"/>
        <c:crosses val="autoZero"/>
        <c:auto val="1"/>
        <c:lblAlgn val="ctr"/>
        <c:lblOffset val="100"/>
        <c:noMultiLvlLbl val="0"/>
      </c:catAx>
      <c:valAx>
        <c:axId val="325740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DUration in seconds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74577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One</a:t>
            </a:r>
            <a:r>
              <a:rPr lang="en-US" baseline="0"/>
              <a:t> domain (text/html)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tockChart>
        <c:ser>
          <c:idx val="0"/>
          <c:order val="0"/>
          <c:tx>
            <c:strRef>
              <c:f>Sheet1!$C$73</c:f>
              <c:strCache>
                <c:ptCount val="1"/>
                <c:pt idx="0">
                  <c:v>Average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strRef>
              <c:f>Sheet1!$B$74:$B$76</c:f>
              <c:strCache>
                <c:ptCount val="3"/>
                <c:pt idx="0">
                  <c:v>ArchiveSpark</c:v>
                </c:pt>
                <c:pt idx="1">
                  <c:v>Spark</c:v>
                </c:pt>
                <c:pt idx="2">
                  <c:v>HBase</c:v>
                </c:pt>
              </c:strCache>
            </c:strRef>
          </c:cat>
          <c:val>
            <c:numRef>
              <c:f>Sheet1!$C$74:$C$76</c:f>
              <c:numCache>
                <c:formatCode>General</c:formatCode>
                <c:ptCount val="3"/>
                <c:pt idx="0">
                  <c:v>1.3621944247000002</c:v>
                </c:pt>
                <c:pt idx="1">
                  <c:v>1.3471034911999999</c:v>
                </c:pt>
                <c:pt idx="2">
                  <c:v>1.3710523370000001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Sheet1!$D$73</c:f>
              <c:strCache>
                <c:ptCount val="1"/>
                <c:pt idx="0">
                  <c:v>Max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strRef>
              <c:f>Sheet1!$B$74:$B$76</c:f>
              <c:strCache>
                <c:ptCount val="3"/>
                <c:pt idx="0">
                  <c:v>ArchiveSpark</c:v>
                </c:pt>
                <c:pt idx="1">
                  <c:v>Spark</c:v>
                </c:pt>
                <c:pt idx="2">
                  <c:v>HBase</c:v>
                </c:pt>
              </c:strCache>
            </c:strRef>
          </c:cat>
          <c:val>
            <c:numRef>
              <c:f>Sheet1!$D$74:$D$76</c:f>
              <c:numCache>
                <c:formatCode>General</c:formatCode>
                <c:ptCount val="3"/>
                <c:pt idx="0">
                  <c:v>1.959518501</c:v>
                </c:pt>
                <c:pt idx="1">
                  <c:v>1.873476908</c:v>
                </c:pt>
                <c:pt idx="2">
                  <c:v>1.7223391189999999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Sheet1!$E$73</c:f>
              <c:strCache>
                <c:ptCount val="1"/>
                <c:pt idx="0">
                  <c:v>Min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strRef>
              <c:f>Sheet1!$B$74:$B$76</c:f>
              <c:strCache>
                <c:ptCount val="3"/>
                <c:pt idx="0">
                  <c:v>ArchiveSpark</c:v>
                </c:pt>
                <c:pt idx="1">
                  <c:v>Spark</c:v>
                </c:pt>
                <c:pt idx="2">
                  <c:v>HBase</c:v>
                </c:pt>
              </c:strCache>
            </c:strRef>
          </c:cat>
          <c:val>
            <c:numRef>
              <c:f>Sheet1!$E$74:$E$76</c:f>
              <c:numCache>
                <c:formatCode>General</c:formatCode>
                <c:ptCount val="3"/>
                <c:pt idx="0">
                  <c:v>1.0034796050000001</c:v>
                </c:pt>
                <c:pt idx="1">
                  <c:v>0.74556213400000004</c:v>
                </c:pt>
                <c:pt idx="2">
                  <c:v>1.0263706130000001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Sheet1!$F$73</c:f>
              <c:strCache>
                <c:ptCount val="1"/>
                <c:pt idx="0">
                  <c:v>Average/No outliers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strRef>
              <c:f>Sheet1!$B$74:$B$76</c:f>
              <c:strCache>
                <c:ptCount val="3"/>
                <c:pt idx="0">
                  <c:v>ArchiveSpark</c:v>
                </c:pt>
                <c:pt idx="1">
                  <c:v>Spark</c:v>
                </c:pt>
                <c:pt idx="2">
                  <c:v>HBase</c:v>
                </c:pt>
              </c:strCache>
            </c:strRef>
          </c:cat>
          <c:val>
            <c:numRef>
              <c:f>Sheet1!$F$74:$F$76</c:f>
              <c:numCache>
                <c:formatCode>General</c:formatCode>
                <c:ptCount val="3"/>
                <c:pt idx="0">
                  <c:v>1.3621944247000002</c:v>
                </c:pt>
                <c:pt idx="1">
                  <c:v>1.3471034911999999</c:v>
                </c:pt>
                <c:pt idx="2">
                  <c:v>1.3710523370000001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15875" cap="flat" cmpd="sng" algn="ctr">
              <a:solidFill>
                <a:schemeClr val="dk1">
                  <a:lumMod val="65000"/>
                  <a:lumOff val="3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lt1"/>
              </a:solidFill>
              <a:ln w="9525" cap="flat" cmpd="sng" algn="ctr">
                <a:solidFill>
                  <a:schemeClr val="lt1">
                    <a:lumMod val="85000"/>
                  </a:schemeClr>
                </a:solidFill>
                <a:round/>
              </a:ln>
              <a:effectLst/>
            </c:spPr>
          </c:upBars>
          <c:downBars>
            <c:spPr>
              <a:solidFill>
                <a:schemeClr val="dk1">
                  <a:lumMod val="65000"/>
                  <a:lumOff val="35000"/>
                </a:schemeClr>
              </a:solidFill>
              <a:ln w="9525" cap="flat" cmpd="sng" algn="ctr">
                <a:solidFill>
                  <a:schemeClr val="dk1">
                    <a:lumMod val="65000"/>
                    <a:lumOff val="35000"/>
                  </a:schemeClr>
                </a:solidFill>
                <a:round/>
              </a:ln>
              <a:effectLst/>
            </c:spPr>
          </c:downBars>
        </c:upDownBars>
        <c:axId val="324100352"/>
        <c:axId val="324100896"/>
      </c:stockChart>
      <c:catAx>
        <c:axId val="324100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100896"/>
        <c:crosses val="autoZero"/>
        <c:auto val="1"/>
        <c:lblAlgn val="ctr"/>
        <c:lblOffset val="100"/>
        <c:noMultiLvlLbl val="0"/>
      </c:catAx>
      <c:valAx>
        <c:axId val="324100896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seconds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10035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One</a:t>
            </a:r>
            <a:r>
              <a:rPr lang="en-US" baseline="0"/>
              <a:t> month online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tockChart>
        <c:ser>
          <c:idx val="0"/>
          <c:order val="0"/>
          <c:tx>
            <c:strRef>
              <c:f>Sheet1!$C$84</c:f>
              <c:strCache>
                <c:ptCount val="1"/>
                <c:pt idx="0">
                  <c:v>Average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strRef>
              <c:f>Sheet1!$B$85:$B$87</c:f>
              <c:strCache>
                <c:ptCount val="3"/>
                <c:pt idx="0">
                  <c:v>ArchiveSpark</c:v>
                </c:pt>
                <c:pt idx="1">
                  <c:v>Spark</c:v>
                </c:pt>
                <c:pt idx="2">
                  <c:v>HBase</c:v>
                </c:pt>
              </c:strCache>
            </c:strRef>
          </c:cat>
          <c:val>
            <c:numRef>
              <c:f>Sheet1!$C$85:$C$87</c:f>
              <c:numCache>
                <c:formatCode>General</c:formatCode>
                <c:ptCount val="3"/>
                <c:pt idx="0">
                  <c:v>1.6612911722999999</c:v>
                </c:pt>
                <c:pt idx="1">
                  <c:v>4.2802184364999993</c:v>
                </c:pt>
                <c:pt idx="2">
                  <c:v>4.1736024234999993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Sheet1!$D$84</c:f>
              <c:strCache>
                <c:ptCount val="1"/>
                <c:pt idx="0">
                  <c:v>Max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strRef>
              <c:f>Sheet1!$B$85:$B$87</c:f>
              <c:strCache>
                <c:ptCount val="3"/>
                <c:pt idx="0">
                  <c:v>ArchiveSpark</c:v>
                </c:pt>
                <c:pt idx="1">
                  <c:v>Spark</c:v>
                </c:pt>
                <c:pt idx="2">
                  <c:v>HBase</c:v>
                </c:pt>
              </c:strCache>
            </c:strRef>
          </c:cat>
          <c:val>
            <c:numRef>
              <c:f>Sheet1!$D$85:$D$87</c:f>
              <c:numCache>
                <c:formatCode>General</c:formatCode>
                <c:ptCount val="3"/>
                <c:pt idx="0">
                  <c:v>2.1248067160000002</c:v>
                </c:pt>
                <c:pt idx="1">
                  <c:v>5.5885063669999999</c:v>
                </c:pt>
                <c:pt idx="2">
                  <c:v>5.6023070529999996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Sheet1!$E$84</c:f>
              <c:strCache>
                <c:ptCount val="1"/>
                <c:pt idx="0">
                  <c:v>Min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strRef>
              <c:f>Sheet1!$B$85:$B$87</c:f>
              <c:strCache>
                <c:ptCount val="3"/>
                <c:pt idx="0">
                  <c:v>ArchiveSpark</c:v>
                </c:pt>
                <c:pt idx="1">
                  <c:v>Spark</c:v>
                </c:pt>
                <c:pt idx="2">
                  <c:v>HBase</c:v>
                </c:pt>
              </c:strCache>
            </c:strRef>
          </c:cat>
          <c:val>
            <c:numRef>
              <c:f>Sheet1!$E$85:$E$87</c:f>
              <c:numCache>
                <c:formatCode>General</c:formatCode>
                <c:ptCount val="3"/>
                <c:pt idx="0">
                  <c:v>1.336782951</c:v>
                </c:pt>
                <c:pt idx="1">
                  <c:v>3.2511060020000002</c:v>
                </c:pt>
                <c:pt idx="2">
                  <c:v>3.2716544710000002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Sheet1!$F$84</c:f>
              <c:strCache>
                <c:ptCount val="1"/>
                <c:pt idx="0">
                  <c:v>Average/No outliers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strRef>
              <c:f>Sheet1!$B$85:$B$87</c:f>
              <c:strCache>
                <c:ptCount val="3"/>
                <c:pt idx="0">
                  <c:v>ArchiveSpark</c:v>
                </c:pt>
                <c:pt idx="1">
                  <c:v>Spark</c:v>
                </c:pt>
                <c:pt idx="2">
                  <c:v>HBase</c:v>
                </c:pt>
              </c:strCache>
            </c:strRef>
          </c:cat>
          <c:val>
            <c:numRef>
              <c:f>Sheet1!$F$85:$F$87</c:f>
              <c:numCache>
                <c:formatCode>General</c:formatCode>
                <c:ptCount val="3"/>
                <c:pt idx="0">
                  <c:v>1.6097894452222221</c:v>
                </c:pt>
                <c:pt idx="1">
                  <c:v>4.2693187953333336</c:v>
                </c:pt>
                <c:pt idx="2">
                  <c:v>4.0967453302500001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15875" cap="flat" cmpd="sng" algn="ctr">
              <a:solidFill>
                <a:schemeClr val="dk1">
                  <a:lumMod val="65000"/>
                  <a:lumOff val="3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lt1"/>
              </a:solidFill>
              <a:ln w="9525" cap="flat" cmpd="sng" algn="ctr">
                <a:solidFill>
                  <a:schemeClr val="lt1">
                    <a:lumMod val="85000"/>
                  </a:schemeClr>
                </a:solidFill>
                <a:round/>
              </a:ln>
              <a:effectLst/>
            </c:spPr>
          </c:upBars>
          <c:downBars>
            <c:spPr>
              <a:solidFill>
                <a:schemeClr val="dk1">
                  <a:lumMod val="65000"/>
                  <a:lumOff val="35000"/>
                </a:schemeClr>
              </a:solidFill>
              <a:ln w="9525" cap="flat" cmpd="sng" algn="ctr">
                <a:solidFill>
                  <a:schemeClr val="dk1">
                    <a:lumMod val="65000"/>
                    <a:lumOff val="35000"/>
                  </a:schemeClr>
                </a:solidFill>
                <a:round/>
              </a:ln>
              <a:effectLst/>
            </c:spPr>
          </c:downBars>
        </c:upDownBars>
        <c:axId val="324104704"/>
        <c:axId val="324103072"/>
      </c:stockChart>
      <c:catAx>
        <c:axId val="324104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103072"/>
        <c:crosses val="autoZero"/>
        <c:auto val="1"/>
        <c:lblAlgn val="ctr"/>
        <c:lblOffset val="100"/>
        <c:noMultiLvlLbl val="0"/>
      </c:catAx>
      <c:valAx>
        <c:axId val="324103072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seconds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10470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One</a:t>
            </a:r>
            <a:r>
              <a:rPr lang="en-US" baseline="0"/>
              <a:t> domain (text/html) online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tockChart>
        <c:ser>
          <c:idx val="0"/>
          <c:order val="0"/>
          <c:tx>
            <c:strRef>
              <c:f>Sheet1!$C$101</c:f>
              <c:strCache>
                <c:ptCount val="1"/>
                <c:pt idx="0">
                  <c:v>Average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strRef>
              <c:f>Sheet1!$B$102:$B$104</c:f>
              <c:strCache>
                <c:ptCount val="3"/>
                <c:pt idx="0">
                  <c:v>ArchiveSpark</c:v>
                </c:pt>
                <c:pt idx="1">
                  <c:v>Spark</c:v>
                </c:pt>
                <c:pt idx="2">
                  <c:v>HBase</c:v>
                </c:pt>
              </c:strCache>
            </c:strRef>
          </c:cat>
          <c:val>
            <c:numRef>
              <c:f>Sheet1!$C$102:$C$104</c:f>
              <c:numCache>
                <c:formatCode>General</c:formatCode>
                <c:ptCount val="3"/>
                <c:pt idx="0">
                  <c:v>0.60295291960000008</c:v>
                </c:pt>
                <c:pt idx="1">
                  <c:v>1.4975428058000002</c:v>
                </c:pt>
                <c:pt idx="2">
                  <c:v>1.4688005626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Sheet1!$D$101</c:f>
              <c:strCache>
                <c:ptCount val="1"/>
                <c:pt idx="0">
                  <c:v>Max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strRef>
              <c:f>Sheet1!$B$102:$B$104</c:f>
              <c:strCache>
                <c:ptCount val="3"/>
                <c:pt idx="0">
                  <c:v>ArchiveSpark</c:v>
                </c:pt>
                <c:pt idx="1">
                  <c:v>Spark</c:v>
                </c:pt>
                <c:pt idx="2">
                  <c:v>HBase</c:v>
                </c:pt>
              </c:strCache>
            </c:strRef>
          </c:cat>
          <c:val>
            <c:numRef>
              <c:f>Sheet1!$D$102:$D$104</c:f>
              <c:numCache>
                <c:formatCode>General</c:formatCode>
                <c:ptCount val="3"/>
                <c:pt idx="0">
                  <c:v>0.71239782600000001</c:v>
                </c:pt>
                <c:pt idx="1">
                  <c:v>2.1222647349999999</c:v>
                </c:pt>
                <c:pt idx="2">
                  <c:v>1.710818983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Sheet1!$E$101</c:f>
              <c:strCache>
                <c:ptCount val="1"/>
                <c:pt idx="0">
                  <c:v>Min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strRef>
              <c:f>Sheet1!$B$102:$B$104</c:f>
              <c:strCache>
                <c:ptCount val="3"/>
                <c:pt idx="0">
                  <c:v>ArchiveSpark</c:v>
                </c:pt>
                <c:pt idx="1">
                  <c:v>Spark</c:v>
                </c:pt>
                <c:pt idx="2">
                  <c:v>HBase</c:v>
                </c:pt>
              </c:strCache>
            </c:strRef>
          </c:cat>
          <c:val>
            <c:numRef>
              <c:f>Sheet1!$E$102:$E$104</c:f>
              <c:numCache>
                <c:formatCode>General</c:formatCode>
                <c:ptCount val="3"/>
                <c:pt idx="0">
                  <c:v>0.54789496900000001</c:v>
                </c:pt>
                <c:pt idx="1">
                  <c:v>1.073288654</c:v>
                </c:pt>
                <c:pt idx="2">
                  <c:v>1.11752257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Sheet1!$F$101</c:f>
              <c:strCache>
                <c:ptCount val="1"/>
                <c:pt idx="0">
                  <c:v>Average/No outliers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cat>
            <c:strRef>
              <c:f>Sheet1!$B$102:$B$104</c:f>
              <c:strCache>
                <c:ptCount val="3"/>
                <c:pt idx="0">
                  <c:v>ArchiveSpark</c:v>
                </c:pt>
                <c:pt idx="1">
                  <c:v>Spark</c:v>
                </c:pt>
                <c:pt idx="2">
                  <c:v>HBase</c:v>
                </c:pt>
              </c:strCache>
            </c:strRef>
          </c:cat>
          <c:val>
            <c:numRef>
              <c:f>Sheet1!$F$102:$F$104</c:f>
              <c:numCache>
                <c:formatCode>General</c:formatCode>
                <c:ptCount val="3"/>
                <c:pt idx="0">
                  <c:v>0.59079237444444455</c:v>
                </c:pt>
                <c:pt idx="1">
                  <c:v>1.34772326275</c:v>
                </c:pt>
                <c:pt idx="2">
                  <c:v>1.4419096270000002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15875" cap="flat" cmpd="sng" algn="ctr">
              <a:solidFill>
                <a:schemeClr val="dk1">
                  <a:lumMod val="65000"/>
                  <a:lumOff val="3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lt1"/>
              </a:solidFill>
              <a:ln w="9525" cap="flat" cmpd="sng" algn="ctr">
                <a:solidFill>
                  <a:schemeClr val="lt1">
                    <a:lumMod val="85000"/>
                  </a:schemeClr>
                </a:solidFill>
                <a:round/>
              </a:ln>
              <a:effectLst/>
            </c:spPr>
          </c:upBars>
          <c:downBars>
            <c:spPr>
              <a:solidFill>
                <a:schemeClr val="dk1">
                  <a:lumMod val="65000"/>
                  <a:lumOff val="35000"/>
                </a:schemeClr>
              </a:solidFill>
              <a:ln w="9525" cap="flat" cmpd="sng" algn="ctr">
                <a:solidFill>
                  <a:schemeClr val="dk1">
                    <a:lumMod val="65000"/>
                    <a:lumOff val="35000"/>
                  </a:schemeClr>
                </a:solidFill>
                <a:round/>
              </a:ln>
              <a:effectLst/>
            </c:spPr>
          </c:downBars>
        </c:upDownBars>
        <c:axId val="324090560"/>
        <c:axId val="324091104"/>
      </c:stockChart>
      <c:catAx>
        <c:axId val="324090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091104"/>
        <c:crosses val="autoZero"/>
        <c:auto val="1"/>
        <c:lblAlgn val="ctr"/>
        <c:lblOffset val="100"/>
        <c:noMultiLvlLbl val="0"/>
      </c:catAx>
      <c:valAx>
        <c:axId val="324091104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seconds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09056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dk1">
                <a:lumMod val="35000"/>
                <a:lumOff val="6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none" spc="2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One</a:t>
            </a:r>
            <a:r>
              <a:rPr lang="en-US" baseline="0"/>
              <a:t> URL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none" spc="2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Sheet1!$J$25</c:f>
              <c:strCache>
                <c:ptCount val="1"/>
                <c:pt idx="0">
                  <c:v>ArchiveSpark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Sheet1!$K$24:$S$24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Sheet1!$K$25:$S$25</c:f>
              <c:numCache>
                <c:formatCode>General</c:formatCode>
                <c:ptCount val="9"/>
                <c:pt idx="0">
                  <c:v>1.5712756880000001</c:v>
                </c:pt>
                <c:pt idx="1">
                  <c:v>2.2226522040000001</c:v>
                </c:pt>
                <c:pt idx="2">
                  <c:v>1.862935193</c:v>
                </c:pt>
                <c:pt idx="3">
                  <c:v>2.7396191640000001</c:v>
                </c:pt>
                <c:pt idx="4">
                  <c:v>2.6549009180000001</c:v>
                </c:pt>
                <c:pt idx="5">
                  <c:v>2.6463481940000002</c:v>
                </c:pt>
                <c:pt idx="6">
                  <c:v>3.037715833</c:v>
                </c:pt>
                <c:pt idx="7">
                  <c:v>3.3022694979999998</c:v>
                </c:pt>
                <c:pt idx="8">
                  <c:v>3.0972688559999999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Sheet1!$J$26</c:f>
              <c:strCache>
                <c:ptCount val="1"/>
                <c:pt idx="0">
                  <c:v>Hbase</c:v>
                </c:pt>
              </c:strCache>
            </c:strRef>
          </c:tx>
          <c:spPr>
            <a:ln w="22225" cap="rnd" cmpd="sng" algn="ctr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cat>
            <c:numRef>
              <c:f>Sheet1!$K$24:$S$24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Sheet1!$K$26:$S$26</c:f>
              <c:numCache>
                <c:formatCode>General</c:formatCode>
                <c:ptCount val="9"/>
                <c:pt idx="0">
                  <c:v>1.778629437</c:v>
                </c:pt>
                <c:pt idx="1">
                  <c:v>1.761024897</c:v>
                </c:pt>
                <c:pt idx="2">
                  <c:v>1.7371592604999999</c:v>
                </c:pt>
                <c:pt idx="3">
                  <c:v>2.0672618429999998</c:v>
                </c:pt>
                <c:pt idx="4">
                  <c:v>1.7816228009999999</c:v>
                </c:pt>
                <c:pt idx="5">
                  <c:v>2.0181547664999999</c:v>
                </c:pt>
                <c:pt idx="6">
                  <c:v>1.8369844505000001</c:v>
                </c:pt>
                <c:pt idx="7">
                  <c:v>2.0329946225</c:v>
                </c:pt>
                <c:pt idx="8">
                  <c:v>1.8755870955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324094368"/>
        <c:axId val="324094912"/>
      </c:lineChart>
      <c:catAx>
        <c:axId val="324094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094912"/>
        <c:crosses val="autoZero"/>
        <c:auto val="1"/>
        <c:lblAlgn val="ctr"/>
        <c:lblOffset val="100"/>
        <c:noMultiLvlLbl val="0"/>
      </c:catAx>
      <c:valAx>
        <c:axId val="32409491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Duration in Seconds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4094368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One URL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Sheet1!$J$2</c:f>
              <c:strCache>
                <c:ptCount val="1"/>
                <c:pt idx="0">
                  <c:v>ArchiveSpark</c:v>
                </c:pt>
              </c:strCache>
            </c:strRef>
          </c:tx>
          <c:spPr>
            <a:solidFill>
              <a:srgbClr val="0070C0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cat>
            <c:numRef>
              <c:f>Sheet1!$K$1:$S$1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Sheet1!$K$2:$S$2</c:f>
              <c:numCache>
                <c:formatCode>General</c:formatCode>
                <c:ptCount val="9"/>
                <c:pt idx="0">
                  <c:v>1.5712756880000001</c:v>
                </c:pt>
                <c:pt idx="1">
                  <c:v>2.2226522040000001</c:v>
                </c:pt>
                <c:pt idx="2">
                  <c:v>1.862935193</c:v>
                </c:pt>
                <c:pt idx="3">
                  <c:v>2.7396191640000001</c:v>
                </c:pt>
                <c:pt idx="4">
                  <c:v>2.6549009180000001</c:v>
                </c:pt>
                <c:pt idx="5">
                  <c:v>2.6463481940000002</c:v>
                </c:pt>
                <c:pt idx="6">
                  <c:v>3.037715833</c:v>
                </c:pt>
                <c:pt idx="7">
                  <c:v>3.3022694979999998</c:v>
                </c:pt>
                <c:pt idx="8">
                  <c:v>3.0972688559999999</c:v>
                </c:pt>
              </c:numCache>
            </c:numRef>
          </c:val>
        </c:ser>
        <c:ser>
          <c:idx val="1"/>
          <c:order val="1"/>
          <c:tx>
            <c:strRef>
              <c:f>Sheet1!$J$3</c:f>
              <c:strCache>
                <c:ptCount val="1"/>
                <c:pt idx="0">
                  <c:v>Spark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</c:spPr>
          <c:invertIfNegative val="0"/>
          <c:cat>
            <c:numRef>
              <c:f>Sheet1!$K$1:$S$1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Sheet1!$K$3:$S$3</c:f>
              <c:numCache>
                <c:formatCode>General</c:formatCode>
                <c:ptCount val="9"/>
                <c:pt idx="0">
                  <c:v>57.599424721999995</c:v>
                </c:pt>
                <c:pt idx="1">
                  <c:v>67.012733388000001</c:v>
                </c:pt>
                <c:pt idx="2">
                  <c:v>66.391201659499998</c:v>
                </c:pt>
                <c:pt idx="3">
                  <c:v>122.6475486575</c:v>
                </c:pt>
                <c:pt idx="4">
                  <c:v>123.21322424249999</c:v>
                </c:pt>
                <c:pt idx="5">
                  <c:v>125.033730437</c:v>
                </c:pt>
                <c:pt idx="6">
                  <c:v>181.210311316</c:v>
                </c:pt>
                <c:pt idx="7">
                  <c:v>185.04259631899998</c:v>
                </c:pt>
                <c:pt idx="8">
                  <c:v>183.11992202850001</c:v>
                </c:pt>
              </c:numCache>
            </c:numRef>
          </c:val>
        </c:ser>
        <c:ser>
          <c:idx val="2"/>
          <c:order val="2"/>
          <c:tx>
            <c:strRef>
              <c:f>Sheet1!$J$4</c:f>
              <c:strCache>
                <c:ptCount val="1"/>
                <c:pt idx="0">
                  <c:v>Hbase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110000"/>
                    <a:satMod val="105000"/>
                    <a:tint val="67000"/>
                  </a:schemeClr>
                </a:gs>
                <a:gs pos="50000">
                  <a:schemeClr val="accent3">
                    <a:lumMod val="105000"/>
                    <a:satMod val="103000"/>
                    <a:tint val="73000"/>
                  </a:schemeClr>
                </a:gs>
                <a:gs pos="100000">
                  <a:schemeClr val="accent3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/>
          </c:spPr>
          <c:invertIfNegative val="0"/>
          <c:cat>
            <c:numRef>
              <c:f>Sheet1!$K$1:$S$1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Sheet1!$K$4:$S$4</c:f>
              <c:numCache>
                <c:formatCode>General</c:formatCode>
                <c:ptCount val="9"/>
                <c:pt idx="0">
                  <c:v>1.778629437</c:v>
                </c:pt>
                <c:pt idx="1">
                  <c:v>1.761024897</c:v>
                </c:pt>
                <c:pt idx="2">
                  <c:v>1.7371592604999999</c:v>
                </c:pt>
                <c:pt idx="3">
                  <c:v>2.0672618429999998</c:v>
                </c:pt>
                <c:pt idx="4">
                  <c:v>1.7816228009999999</c:v>
                </c:pt>
                <c:pt idx="5">
                  <c:v>2.0181547664999999</c:v>
                </c:pt>
                <c:pt idx="6">
                  <c:v>1.8369844505000001</c:v>
                </c:pt>
                <c:pt idx="7">
                  <c:v>2.0329946225</c:v>
                </c:pt>
                <c:pt idx="8">
                  <c:v>1.8755870955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25738160"/>
        <c:axId val="325734896"/>
      </c:barChart>
      <c:catAx>
        <c:axId val="325738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734896"/>
        <c:crosses val="autoZero"/>
        <c:auto val="1"/>
        <c:lblAlgn val="ctr"/>
        <c:lblOffset val="100"/>
        <c:noMultiLvlLbl val="0"/>
      </c:catAx>
      <c:valAx>
        <c:axId val="325734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Duration in seconds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73816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none" spc="2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One Domain (text/html)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none" spc="2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Sheet1!$J$36</c:f>
              <c:strCache>
                <c:ptCount val="1"/>
                <c:pt idx="0">
                  <c:v>ArchiveSpark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Sheet1!$K$35:$S$35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Sheet1!$K$36:$S$36</c:f>
              <c:numCache>
                <c:formatCode>General</c:formatCode>
                <c:ptCount val="9"/>
                <c:pt idx="0">
                  <c:v>1.6305868289999998</c:v>
                </c:pt>
                <c:pt idx="1">
                  <c:v>1.9127192444999999</c:v>
                </c:pt>
                <c:pt idx="2">
                  <c:v>2.439430593</c:v>
                </c:pt>
                <c:pt idx="3">
                  <c:v>3.730593796</c:v>
                </c:pt>
                <c:pt idx="4">
                  <c:v>3.6914331704999999</c:v>
                </c:pt>
                <c:pt idx="5">
                  <c:v>5.2042094114999999</c:v>
                </c:pt>
                <c:pt idx="6">
                  <c:v>6.1829437464999994</c:v>
                </c:pt>
                <c:pt idx="7">
                  <c:v>5.8979397065000008</c:v>
                </c:pt>
                <c:pt idx="8">
                  <c:v>7.4069379929999997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Sheet1!$J$37</c:f>
              <c:strCache>
                <c:ptCount val="1"/>
                <c:pt idx="0">
                  <c:v>HBase</c:v>
                </c:pt>
              </c:strCache>
            </c:strRef>
          </c:tx>
          <c:spPr>
            <a:ln w="22225" cap="rnd" cmpd="sng" algn="ctr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cat>
            <c:numRef>
              <c:f>Sheet1!$K$35:$S$35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Sheet1!$K$37:$S$37</c:f>
              <c:numCache>
                <c:formatCode>General</c:formatCode>
                <c:ptCount val="9"/>
                <c:pt idx="0">
                  <c:v>0.79630911150000006</c:v>
                </c:pt>
                <c:pt idx="1">
                  <c:v>1.05643289</c:v>
                </c:pt>
                <c:pt idx="2">
                  <c:v>1.1514008785000001</c:v>
                </c:pt>
                <c:pt idx="3">
                  <c:v>3.1643759029999998</c:v>
                </c:pt>
                <c:pt idx="4">
                  <c:v>1.4184737974999999</c:v>
                </c:pt>
                <c:pt idx="5">
                  <c:v>1.6302155524999999</c:v>
                </c:pt>
                <c:pt idx="6">
                  <c:v>2.312220097</c:v>
                </c:pt>
                <c:pt idx="7">
                  <c:v>2.395421421</c:v>
                </c:pt>
                <c:pt idx="8">
                  <c:v>2.6394513225000003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325735984"/>
        <c:axId val="325744144"/>
      </c:lineChart>
      <c:catAx>
        <c:axId val="325735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744144"/>
        <c:crosses val="autoZero"/>
        <c:auto val="1"/>
        <c:lblAlgn val="ctr"/>
        <c:lblOffset val="100"/>
        <c:noMultiLvlLbl val="0"/>
      </c:catAx>
      <c:valAx>
        <c:axId val="32574414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Duration</a:t>
                </a:r>
                <a:r>
                  <a:rPr lang="en-US" baseline="0"/>
                  <a:t> in seconds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735984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One</a:t>
            </a:r>
            <a:r>
              <a:rPr lang="en-US" baseline="0"/>
              <a:t> Domain (text/html)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Sheet1!$J$30</c:f>
              <c:strCache>
                <c:ptCount val="1"/>
                <c:pt idx="0">
                  <c:v>ArchiveSpark</c:v>
                </c:pt>
              </c:strCache>
            </c:strRef>
          </c:tx>
          <c:spPr>
            <a:solidFill>
              <a:srgbClr val="00B0F0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cat>
            <c:numRef>
              <c:f>Sheet1!$K$29:$S$29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Sheet1!$K$30:$S$30</c:f>
              <c:numCache>
                <c:formatCode>General</c:formatCode>
                <c:ptCount val="9"/>
                <c:pt idx="0">
                  <c:v>1.6305868289999998</c:v>
                </c:pt>
                <c:pt idx="1">
                  <c:v>1.9127192444999999</c:v>
                </c:pt>
                <c:pt idx="2">
                  <c:v>2.439430593</c:v>
                </c:pt>
                <c:pt idx="3">
                  <c:v>3.730593796</c:v>
                </c:pt>
                <c:pt idx="4">
                  <c:v>3.6914331704999999</c:v>
                </c:pt>
                <c:pt idx="5">
                  <c:v>5.2042094114999999</c:v>
                </c:pt>
                <c:pt idx="6">
                  <c:v>6.1829437464999994</c:v>
                </c:pt>
                <c:pt idx="7">
                  <c:v>5.8979397065000008</c:v>
                </c:pt>
                <c:pt idx="8">
                  <c:v>7.4069379929999997</c:v>
                </c:pt>
              </c:numCache>
            </c:numRef>
          </c:val>
        </c:ser>
        <c:ser>
          <c:idx val="1"/>
          <c:order val="1"/>
          <c:tx>
            <c:strRef>
              <c:f>Sheet1!$J$31</c:f>
              <c:strCache>
                <c:ptCount val="1"/>
                <c:pt idx="0">
                  <c:v>Spark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</c:spPr>
          <c:invertIfNegative val="0"/>
          <c:cat>
            <c:numRef>
              <c:f>Sheet1!$K$29:$S$29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Sheet1!$K$31:$S$31</c:f>
              <c:numCache>
                <c:formatCode>General</c:formatCode>
                <c:ptCount val="9"/>
                <c:pt idx="0">
                  <c:v>98.095502996500002</c:v>
                </c:pt>
                <c:pt idx="1">
                  <c:v>119.37970839650001</c:v>
                </c:pt>
                <c:pt idx="2">
                  <c:v>115.28297767449999</c:v>
                </c:pt>
                <c:pt idx="3">
                  <c:v>214.11832146750001</c:v>
                </c:pt>
                <c:pt idx="4">
                  <c:v>219.904716479</c:v>
                </c:pt>
                <c:pt idx="5">
                  <c:v>225.03136508649999</c:v>
                </c:pt>
                <c:pt idx="6">
                  <c:v>323.53551162250005</c:v>
                </c:pt>
                <c:pt idx="7">
                  <c:v>327.43386092499998</c:v>
                </c:pt>
                <c:pt idx="8">
                  <c:v>327.15315402350001</c:v>
                </c:pt>
              </c:numCache>
            </c:numRef>
          </c:val>
        </c:ser>
        <c:ser>
          <c:idx val="2"/>
          <c:order val="2"/>
          <c:tx>
            <c:strRef>
              <c:f>Sheet1!$J$32</c:f>
              <c:strCache>
                <c:ptCount val="1"/>
                <c:pt idx="0">
                  <c:v>HBase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110000"/>
                    <a:satMod val="105000"/>
                    <a:tint val="67000"/>
                  </a:schemeClr>
                </a:gs>
                <a:gs pos="50000">
                  <a:schemeClr val="accent3">
                    <a:lumMod val="105000"/>
                    <a:satMod val="103000"/>
                    <a:tint val="73000"/>
                  </a:schemeClr>
                </a:gs>
                <a:gs pos="100000">
                  <a:schemeClr val="accent3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/>
          </c:spPr>
          <c:invertIfNegative val="0"/>
          <c:cat>
            <c:numRef>
              <c:f>Sheet1!$K$29:$S$29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Sheet1!$K$32:$S$32</c:f>
              <c:numCache>
                <c:formatCode>General</c:formatCode>
                <c:ptCount val="9"/>
                <c:pt idx="0">
                  <c:v>0.79630911150000006</c:v>
                </c:pt>
                <c:pt idx="1">
                  <c:v>1.05643289</c:v>
                </c:pt>
                <c:pt idx="2">
                  <c:v>1.1514008785000001</c:v>
                </c:pt>
                <c:pt idx="3">
                  <c:v>3.1643759029999998</c:v>
                </c:pt>
                <c:pt idx="4">
                  <c:v>1.4184737974999999</c:v>
                </c:pt>
                <c:pt idx="5">
                  <c:v>1.6302155524999999</c:v>
                </c:pt>
                <c:pt idx="6">
                  <c:v>2.312220097</c:v>
                </c:pt>
                <c:pt idx="7">
                  <c:v>2.395421421</c:v>
                </c:pt>
                <c:pt idx="8">
                  <c:v>2.6394513225000003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25743056"/>
        <c:axId val="325746320"/>
      </c:barChart>
      <c:catAx>
        <c:axId val="325743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746320"/>
        <c:crosses val="autoZero"/>
        <c:auto val="1"/>
        <c:lblAlgn val="ctr"/>
        <c:lblOffset val="100"/>
        <c:noMultiLvlLbl val="0"/>
      </c:catAx>
      <c:valAx>
        <c:axId val="325746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Duration in seconds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74305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none" spc="2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One Domain (text/html) Online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none" spc="2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Sheet1!$J$47</c:f>
              <c:strCache>
                <c:ptCount val="1"/>
                <c:pt idx="0">
                  <c:v>ArchiveSpark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Sheet1!$K$46:$S$46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Sheet1!$K$47:$S$47</c:f>
              <c:numCache>
                <c:formatCode>General</c:formatCode>
                <c:ptCount val="9"/>
                <c:pt idx="0">
                  <c:v>1.088254984</c:v>
                </c:pt>
                <c:pt idx="1">
                  <c:v>1.2666404115000001</c:v>
                </c:pt>
                <c:pt idx="2">
                  <c:v>1.4835838495</c:v>
                </c:pt>
                <c:pt idx="3">
                  <c:v>2.624148065</c:v>
                </c:pt>
                <c:pt idx="4">
                  <c:v>3.2567228359999998</c:v>
                </c:pt>
                <c:pt idx="5">
                  <c:v>4.2437971684999996</c:v>
                </c:pt>
                <c:pt idx="6">
                  <c:v>4.5316840364999997</c:v>
                </c:pt>
                <c:pt idx="7">
                  <c:v>7.2924937155</c:v>
                </c:pt>
                <c:pt idx="8">
                  <c:v>6.6079556035000007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Sheet1!$J$48</c:f>
              <c:strCache>
                <c:ptCount val="1"/>
                <c:pt idx="0">
                  <c:v>HBase</c:v>
                </c:pt>
              </c:strCache>
            </c:strRef>
          </c:tx>
          <c:spPr>
            <a:ln w="22225" cap="rnd" cmpd="sng" algn="ctr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cat>
            <c:numRef>
              <c:f>Sheet1!$K$46:$S$46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Sheet1!$K$48:$S$48</c:f>
              <c:numCache>
                <c:formatCode>General</c:formatCode>
                <c:ptCount val="9"/>
                <c:pt idx="0">
                  <c:v>0.736970499</c:v>
                </c:pt>
                <c:pt idx="1">
                  <c:v>1.1176199515</c:v>
                </c:pt>
                <c:pt idx="2">
                  <c:v>1.2673258550000002</c:v>
                </c:pt>
                <c:pt idx="3">
                  <c:v>1.5337884575</c:v>
                </c:pt>
                <c:pt idx="4">
                  <c:v>1.6980957889999999</c:v>
                </c:pt>
                <c:pt idx="5">
                  <c:v>1.9083682335000001</c:v>
                </c:pt>
                <c:pt idx="6">
                  <c:v>3.4289373734999997</c:v>
                </c:pt>
                <c:pt idx="7">
                  <c:v>3.5475330170000001</c:v>
                </c:pt>
                <c:pt idx="8">
                  <c:v>3.4745320945000002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325749040"/>
        <c:axId val="325737616"/>
      </c:lineChart>
      <c:catAx>
        <c:axId val="325749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737616"/>
        <c:crosses val="autoZero"/>
        <c:auto val="1"/>
        <c:lblAlgn val="ctr"/>
        <c:lblOffset val="100"/>
        <c:noMultiLvlLbl val="0"/>
      </c:catAx>
      <c:valAx>
        <c:axId val="3257376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DURATION in seconds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cap="all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749040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15875" cap="flat" cmpd="sng" algn="ctr">
        <a:solidFill>
          <a:schemeClr val="dk1">
            <a:lumMod val="65000"/>
            <a:lumOff val="3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lt1">
            <a:lumMod val="8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2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15875" cap="flat" cmpd="sng" algn="ctr">
        <a:solidFill>
          <a:schemeClr val="dk1">
            <a:lumMod val="65000"/>
            <a:lumOff val="3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lt1">
            <a:lumMod val="8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2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15875" cap="flat" cmpd="sng" algn="ctr">
        <a:solidFill>
          <a:schemeClr val="dk1">
            <a:lumMod val="65000"/>
            <a:lumOff val="3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lt1">
            <a:lumMod val="8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2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15875" cap="flat" cmpd="sng" algn="ctr">
        <a:solidFill>
          <a:schemeClr val="dk1">
            <a:lumMod val="65000"/>
            <a:lumOff val="3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lt1">
            <a:lumMod val="8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3F03-AE1F-4E89-833A-1F62E78F1C57}" type="datetimeFigureOut">
              <a:rPr lang="en-US" smtClean="0"/>
              <a:t>23.4.2017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BA22ED70-0ECF-41B8-BDA8-4725219BD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384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3F03-AE1F-4E89-833A-1F62E78F1C57}" type="datetimeFigureOut">
              <a:rPr lang="en-US" smtClean="0"/>
              <a:t>23.4.2017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D70-0ECF-41B8-BDA8-4725219BD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379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3F03-AE1F-4E89-833A-1F62E78F1C57}" type="datetimeFigureOut">
              <a:rPr lang="en-US" smtClean="0"/>
              <a:t>23.4.2017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D70-0ECF-41B8-BDA8-4725219BD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420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3F03-AE1F-4E89-833A-1F62E78F1C57}" type="datetimeFigureOut">
              <a:rPr lang="en-US" smtClean="0"/>
              <a:t>23.4.2017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D70-0ECF-41B8-BDA8-4725219BD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80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65253F03-AE1F-4E89-833A-1F62E78F1C57}" type="datetimeFigureOut">
              <a:rPr lang="en-US" smtClean="0"/>
              <a:t>23.4.2017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BA22ED70-0ECF-41B8-BDA8-4725219BD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34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3F03-AE1F-4E89-833A-1F62E78F1C57}" type="datetimeFigureOut">
              <a:rPr lang="en-US" smtClean="0"/>
              <a:t>23.4.2017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D70-0ECF-41B8-BDA8-4725219BD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981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3F03-AE1F-4E89-833A-1F62E78F1C57}" type="datetimeFigureOut">
              <a:rPr lang="en-US" smtClean="0"/>
              <a:t>23.4.2017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D70-0ECF-41B8-BDA8-4725219BD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587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3F03-AE1F-4E89-833A-1F62E78F1C57}" type="datetimeFigureOut">
              <a:rPr lang="en-US" smtClean="0"/>
              <a:t>23.4.2017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D70-0ECF-41B8-BDA8-4725219BD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591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3F03-AE1F-4E89-833A-1F62E78F1C57}" type="datetimeFigureOut">
              <a:rPr lang="en-US" smtClean="0"/>
              <a:t>23.4.2017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D70-0ECF-41B8-BDA8-4725219BD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152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3F03-AE1F-4E89-833A-1F62E78F1C57}" type="datetimeFigureOut">
              <a:rPr lang="en-US" smtClean="0"/>
              <a:t>23.4.2017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D70-0ECF-41B8-BDA8-4725219BD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44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3F03-AE1F-4E89-833A-1F62E78F1C57}" type="datetimeFigureOut">
              <a:rPr lang="en-US" smtClean="0"/>
              <a:t>23.4.2017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ED70-0ECF-41B8-BDA8-4725219BD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02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5253F03-AE1F-4E89-833A-1F62E78F1C57}" type="datetimeFigureOut">
              <a:rPr lang="en-US" smtClean="0"/>
              <a:t>23.4.2017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BA22ED70-0ECF-41B8-BDA8-4725219BD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99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VTUL/ArchiveSpark/tree/master/subprojects/benchmarkin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zejgc9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cdl2016.org/" TargetMode="External"/><Relationship Id="rId2" Type="http://schemas.openxmlformats.org/officeDocument/2006/relationships/hyperlink" Target="http://dl.acm.org/citation.cfm?id=291090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helgeho/ArchiveSpark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iso.org/iso/catalogue_detail.htm?csnumber=44717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archive.org/" TargetMode="External"/><Relationship Id="rId2" Type="http://schemas.openxmlformats.org/officeDocument/2006/relationships/hyperlink" Target="https://github.com/rajbot/CDX-Writer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lintool/warcbase" TargetMode="External"/><Relationship Id="rId4" Type="http://schemas.openxmlformats.org/officeDocument/2006/relationships/hyperlink" Target="http://jupyter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ArchiveSpark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19"/>
            <a:ext cx="10058400" cy="1764025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1600" b="1" dirty="0" smtClean="0"/>
              <a:t>Andrej </a:t>
            </a:r>
            <a:r>
              <a:rPr lang="en-US" sz="1600" b="1" dirty="0" err="1" smtClean="0"/>
              <a:t>Galad</a:t>
            </a:r>
            <a:endParaRPr lang="en-US" sz="1600" b="1" dirty="0" smtClean="0"/>
          </a:p>
          <a:p>
            <a:pPr>
              <a:spcBef>
                <a:spcPts val="600"/>
              </a:spcBef>
            </a:pPr>
            <a:r>
              <a:rPr lang="en-US" sz="1600" dirty="0" smtClean="0"/>
              <a:t>12/6/2016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CS-5974 – Independent Study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Virginia Polytechnic Institute and State University, Blacksburg, </a:t>
            </a:r>
            <a:r>
              <a:rPr lang="en-US" sz="1600" dirty="0" smtClean="0"/>
              <a:t>VA 24061</a:t>
            </a:r>
            <a:endParaRPr lang="en-US" sz="1600" dirty="0"/>
          </a:p>
          <a:p>
            <a:pPr>
              <a:spcBef>
                <a:spcPts val="600"/>
              </a:spcBef>
            </a:pPr>
            <a:r>
              <a:rPr lang="en-US" sz="1600" dirty="0"/>
              <a:t>Professor </a:t>
            </a:r>
            <a:r>
              <a:rPr lang="en-US" sz="1600" dirty="0" smtClean="0"/>
              <a:t>Edward A. </a:t>
            </a:r>
            <a:r>
              <a:rPr lang="en-US" sz="1600" dirty="0" smtClean="0"/>
              <a:t>Fox</a:t>
            </a:r>
            <a:endParaRPr lang="en-US" sz="1600" dirty="0"/>
          </a:p>
          <a:p>
            <a:pPr>
              <a:spcBef>
                <a:spcPts val="600"/>
              </a:spcBef>
            </a:pPr>
            <a:endParaRPr lang="en-US" sz="16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30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Benchmarking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82150"/>
            <a:ext cx="10058400" cy="4490049"/>
          </a:xfrm>
        </p:spPr>
        <p:txBody>
          <a:bodyPr/>
          <a:lstStyle/>
          <a:p>
            <a:r>
              <a:rPr lang="en-US" dirty="0" smtClean="0"/>
              <a:t>Evaluation of 3 approaches</a:t>
            </a:r>
          </a:p>
          <a:p>
            <a:pPr marL="617220" lvl="1" indent="-342900">
              <a:buFont typeface="+mj-lt"/>
              <a:buAutoNum type="arabicPeriod"/>
            </a:pPr>
            <a:r>
              <a:rPr lang="en-US" sz="1600" dirty="0" err="1" smtClean="0"/>
              <a:t>ArchiveSpark</a:t>
            </a:r>
            <a:endParaRPr lang="en-US" sz="1600" dirty="0" smtClean="0"/>
          </a:p>
          <a:p>
            <a:pPr marL="617220" lvl="1" indent="-342900">
              <a:buFont typeface="+mj-lt"/>
              <a:buAutoNum type="arabicPeriod"/>
            </a:pPr>
            <a:r>
              <a:rPr lang="en-US" sz="1600" dirty="0" smtClean="0"/>
              <a:t>Pure Spark using </a:t>
            </a:r>
            <a:r>
              <a:rPr lang="en-US" sz="1600" dirty="0" err="1" smtClean="0"/>
              <a:t>Warcbase</a:t>
            </a:r>
            <a:r>
              <a:rPr lang="en-US" sz="1600" dirty="0" smtClean="0"/>
              <a:t> library</a:t>
            </a:r>
          </a:p>
          <a:p>
            <a:pPr marL="617220" lvl="1" indent="-342900">
              <a:buFont typeface="+mj-lt"/>
              <a:buAutoNum type="arabicPeriod"/>
            </a:pPr>
            <a:r>
              <a:rPr lang="en-US" sz="1600" dirty="0" err="1" smtClean="0"/>
              <a:t>HBase</a:t>
            </a:r>
            <a:r>
              <a:rPr lang="en-US" sz="1600" dirty="0" smtClean="0"/>
              <a:t> using </a:t>
            </a:r>
            <a:r>
              <a:rPr lang="en-US" sz="1600" dirty="0" err="1" smtClean="0"/>
              <a:t>Warcbase</a:t>
            </a:r>
            <a:r>
              <a:rPr lang="en-US" sz="1600" dirty="0" smtClean="0"/>
              <a:t> library</a:t>
            </a:r>
          </a:p>
          <a:p>
            <a:pPr lvl="1"/>
            <a:endParaRPr lang="en-US" sz="1600" dirty="0"/>
          </a:p>
          <a:p>
            <a:r>
              <a:rPr lang="en-US" dirty="0" smtClean="0"/>
              <a:t>Preprocessing</a:t>
            </a:r>
          </a:p>
          <a:p>
            <a:pPr lvl="1"/>
            <a:r>
              <a:rPr lang="en-US" sz="1600" dirty="0" err="1" smtClean="0"/>
              <a:t>ArchiveSpark</a:t>
            </a:r>
            <a:r>
              <a:rPr lang="en-US" sz="1600" dirty="0" smtClean="0"/>
              <a:t> – CDX index files extraction</a:t>
            </a:r>
          </a:p>
          <a:p>
            <a:pPr lvl="1"/>
            <a:r>
              <a:rPr lang="en-US" sz="1600" dirty="0" err="1" smtClean="0"/>
              <a:t>HBase</a:t>
            </a:r>
            <a:r>
              <a:rPr lang="en-US" sz="1600" dirty="0" smtClean="0"/>
              <a:t> – WARC ingestion</a:t>
            </a:r>
          </a:p>
          <a:p>
            <a:pPr lvl="1"/>
            <a:endParaRPr lang="en-US" sz="1600" dirty="0"/>
          </a:p>
          <a:p>
            <a:r>
              <a:rPr lang="en-US" dirty="0" err="1">
                <a:hlinkClick r:id="rId2"/>
              </a:rPr>
              <a:t>ArchiveSpark</a:t>
            </a:r>
            <a:r>
              <a:rPr lang="en-US" dirty="0">
                <a:hlinkClick r:id="rId2"/>
              </a:rPr>
              <a:t> Benchmark</a:t>
            </a:r>
            <a:r>
              <a:rPr lang="en-US" dirty="0"/>
              <a:t> subproject</a:t>
            </a:r>
          </a:p>
          <a:p>
            <a:pPr lvl="1"/>
            <a:r>
              <a:rPr lang="en-US" sz="1600" dirty="0"/>
              <a:t>Requirements:</a:t>
            </a:r>
          </a:p>
          <a:p>
            <a:pPr lvl="2"/>
            <a:r>
              <a:rPr lang="en-US" sz="1400" dirty="0"/>
              <a:t>Built and included </a:t>
            </a:r>
            <a:r>
              <a:rPr lang="en-US" sz="1400" dirty="0" err="1"/>
              <a:t>Warcbase</a:t>
            </a:r>
            <a:endParaRPr lang="en-US" sz="1400" dirty="0"/>
          </a:p>
          <a:p>
            <a:pPr lvl="2"/>
            <a:r>
              <a:rPr lang="en-US" sz="1400" dirty="0" err="1"/>
              <a:t>sbt</a:t>
            </a:r>
            <a:r>
              <a:rPr lang="en-US" sz="1400" dirty="0"/>
              <a:t> </a:t>
            </a:r>
            <a:r>
              <a:rPr lang="en-US" sz="1400" dirty="0" err="1"/>
              <a:t>assemblyPackageDependency</a:t>
            </a:r>
            <a:r>
              <a:rPr lang="en-US" sz="1400" dirty="0"/>
              <a:t> -&gt; </a:t>
            </a:r>
            <a:r>
              <a:rPr lang="en-US" sz="1400" dirty="0" err="1"/>
              <a:t>sbt</a:t>
            </a:r>
            <a:r>
              <a:rPr lang="en-US" sz="1400" dirty="0"/>
              <a:t> </a:t>
            </a:r>
            <a:r>
              <a:rPr lang="en-US" sz="1400" dirty="0" smtClean="0"/>
              <a:t>assembly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45712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ENVIRONMENT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82150"/>
            <a:ext cx="10058400" cy="4490049"/>
          </a:xfrm>
        </p:spPr>
        <p:txBody>
          <a:bodyPr/>
          <a:lstStyle/>
          <a:p>
            <a:r>
              <a:rPr lang="en-US" dirty="0" smtClean="0"/>
              <a:t>Development</a:t>
            </a:r>
          </a:p>
          <a:p>
            <a:pPr lvl="1"/>
            <a:r>
              <a:rPr lang="en-US" sz="1600" dirty="0" smtClean="0"/>
              <a:t>Cloudera </a:t>
            </a:r>
            <a:r>
              <a:rPr lang="en-US" sz="1600" dirty="0" err="1" smtClean="0"/>
              <a:t>Quickstart</a:t>
            </a:r>
            <a:r>
              <a:rPr lang="en-US" sz="1600" dirty="0" smtClean="0"/>
              <a:t> VM – CDH 5.8.2</a:t>
            </a:r>
          </a:p>
          <a:p>
            <a:pPr lvl="1"/>
            <a:endParaRPr lang="en-US" sz="1600" dirty="0"/>
          </a:p>
          <a:p>
            <a:r>
              <a:rPr lang="en-US" dirty="0" smtClean="0"/>
              <a:t>Benchmarking</a:t>
            </a:r>
          </a:p>
          <a:p>
            <a:pPr lvl="1"/>
            <a:r>
              <a:rPr lang="en-US" sz="1600" dirty="0" smtClean="0"/>
              <a:t>Cloudera CDH 5.8.2 cluster hosted on AWS (courtesy of Dr. </a:t>
            </a:r>
            <a:r>
              <a:rPr lang="en-US" sz="1600" dirty="0" err="1" smtClean="0"/>
              <a:t>Zhiwu</a:t>
            </a:r>
            <a:r>
              <a:rPr lang="en-US" sz="1600" dirty="0" smtClean="0"/>
              <a:t> </a:t>
            </a:r>
            <a:r>
              <a:rPr lang="en-US" sz="1600" dirty="0" err="1" smtClean="0"/>
              <a:t>Xie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 smtClean="0"/>
              <a:t>5-node cluster consisting of m4.xlarge AWS EC2 instances</a:t>
            </a:r>
          </a:p>
          <a:p>
            <a:pPr lvl="2"/>
            <a:r>
              <a:rPr lang="en-US" sz="1400" dirty="0" smtClean="0"/>
              <a:t>4 vCPUs</a:t>
            </a:r>
          </a:p>
          <a:p>
            <a:pPr lvl="2"/>
            <a:r>
              <a:rPr lang="en-US" sz="1400" dirty="0" smtClean="0"/>
              <a:t>16 </a:t>
            </a:r>
            <a:r>
              <a:rPr lang="en-US" sz="1400" dirty="0" err="1" smtClean="0"/>
              <a:t>GiB</a:t>
            </a:r>
            <a:r>
              <a:rPr lang="en-US" sz="1400" dirty="0"/>
              <a:t> </a:t>
            </a:r>
            <a:r>
              <a:rPr lang="en-US" sz="1400" dirty="0" smtClean="0"/>
              <a:t>RAM</a:t>
            </a:r>
          </a:p>
          <a:p>
            <a:pPr lvl="2"/>
            <a:r>
              <a:rPr lang="en-US" sz="1400" dirty="0" smtClean="0"/>
              <a:t>30 GB EBS storage</a:t>
            </a:r>
          </a:p>
          <a:p>
            <a:pPr lvl="2"/>
            <a:r>
              <a:rPr lang="en-US" sz="1400" dirty="0" smtClean="0"/>
              <a:t>750 Mbps network</a:t>
            </a:r>
          </a:p>
          <a:p>
            <a:pPr lvl="2"/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811863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Benchmark 1 – small scale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82150"/>
            <a:ext cx="10058400" cy="4490049"/>
          </a:xfrm>
        </p:spPr>
        <p:txBody>
          <a:bodyPr/>
          <a:lstStyle/>
          <a:p>
            <a:r>
              <a:rPr lang="en-US" dirty="0" smtClean="0"/>
              <a:t>Filtering &amp; corpus extraction</a:t>
            </a:r>
          </a:p>
          <a:p>
            <a:r>
              <a:rPr lang="en-US" dirty="0" smtClean="0"/>
              <a:t>4 scenarios</a:t>
            </a:r>
          </a:p>
          <a:p>
            <a:pPr lvl="1" fontAlgn="base"/>
            <a:r>
              <a:rPr lang="en-US" sz="1600" dirty="0"/>
              <a:t>Filtering of the dataset for a </a:t>
            </a:r>
            <a:r>
              <a:rPr lang="en-US" sz="1600" dirty="0" smtClean="0"/>
              <a:t>specific URL (one URL </a:t>
            </a:r>
            <a:r>
              <a:rPr lang="en-US" sz="1600" dirty="0"/>
              <a:t>benchmark)</a:t>
            </a:r>
          </a:p>
          <a:p>
            <a:pPr lvl="1" fontAlgn="base"/>
            <a:r>
              <a:rPr lang="en-US" sz="1600" dirty="0"/>
              <a:t>Filtering of the dataset for a specific </a:t>
            </a:r>
            <a:r>
              <a:rPr lang="en-US" sz="1600" dirty="0" smtClean="0"/>
              <a:t>domain </a:t>
            </a:r>
            <a:r>
              <a:rPr lang="en-US" sz="1600" dirty="0"/>
              <a:t>(one domain benchmark)</a:t>
            </a:r>
          </a:p>
          <a:p>
            <a:pPr lvl="1" fontAlgn="base"/>
            <a:r>
              <a:rPr lang="en-US" sz="1600" dirty="0"/>
              <a:t>Filtering of the dataset for a </a:t>
            </a:r>
            <a:r>
              <a:rPr lang="en-US" sz="1600" dirty="0" smtClean="0"/>
              <a:t>date range </a:t>
            </a:r>
            <a:r>
              <a:rPr lang="en-US" sz="1600" dirty="0"/>
              <a:t>of records (one month benchmark)</a:t>
            </a:r>
          </a:p>
          <a:p>
            <a:pPr lvl="1" fontAlgn="base"/>
            <a:r>
              <a:rPr lang="en-US" sz="1600" dirty="0"/>
              <a:t>Filtering of the dataset for a specific </a:t>
            </a:r>
            <a:r>
              <a:rPr lang="en-US" sz="1600" dirty="0" smtClean="0"/>
              <a:t>active (200 OK) </a:t>
            </a:r>
            <a:r>
              <a:rPr lang="en-US" sz="1600" dirty="0"/>
              <a:t>domain (one active domain benchmark</a:t>
            </a:r>
            <a:r>
              <a:rPr lang="en-US" sz="1600" dirty="0" smtClean="0"/>
              <a:t>)</a:t>
            </a:r>
          </a:p>
          <a:p>
            <a:pPr lvl="1" fontAlgn="base"/>
            <a:endParaRPr lang="en-US" sz="1600" dirty="0"/>
          </a:p>
          <a:p>
            <a:pPr fontAlgn="base"/>
            <a:r>
              <a:rPr lang="en-US" dirty="0" smtClean="0"/>
              <a:t>Dataset </a:t>
            </a:r>
            <a:r>
              <a:rPr lang="en-US" dirty="0"/>
              <a:t>- </a:t>
            </a:r>
            <a:r>
              <a:rPr lang="en-US" dirty="0" smtClean="0"/>
              <a:t>example.warc.gz</a:t>
            </a:r>
          </a:p>
          <a:p>
            <a:pPr lvl="1" fontAlgn="base"/>
            <a:r>
              <a:rPr lang="en-US" sz="1600" dirty="0" smtClean="0"/>
              <a:t>One capture of archive.it domain</a:t>
            </a:r>
          </a:p>
          <a:p>
            <a:pPr lvl="1" fontAlgn="base"/>
            <a:r>
              <a:rPr lang="en-US" sz="1600" dirty="0" smtClean="0"/>
              <a:t>261 records</a:t>
            </a:r>
          </a:p>
          <a:p>
            <a:pPr lvl="1" fontAlgn="base"/>
            <a:r>
              <a:rPr lang="en-US" sz="1600" dirty="0" smtClean="0"/>
              <a:t>2.49 MB</a:t>
            </a:r>
            <a:endParaRPr lang="en-US" sz="1600" dirty="0"/>
          </a:p>
          <a:p>
            <a:pPr lvl="1" fontAlgn="base"/>
            <a:endParaRPr lang="en-US" sz="1600" dirty="0"/>
          </a:p>
          <a:p>
            <a:pPr fontAlgn="base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46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584" y="61938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Benchmark 1 – Results</a:t>
            </a:r>
            <a:endParaRPr lang="en-US" sz="32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5307038"/>
              </p:ext>
            </p:extLst>
          </p:nvPr>
        </p:nvGraphicFramePr>
        <p:xfrm>
          <a:off x="742216" y="940279"/>
          <a:ext cx="4730913" cy="2812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0676737"/>
              </p:ext>
            </p:extLst>
          </p:nvPr>
        </p:nvGraphicFramePr>
        <p:xfrm>
          <a:off x="6780534" y="940278"/>
          <a:ext cx="4675345" cy="2812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7579482"/>
              </p:ext>
            </p:extLst>
          </p:nvPr>
        </p:nvGraphicFramePr>
        <p:xfrm>
          <a:off x="742216" y="3916392"/>
          <a:ext cx="4730913" cy="2792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8457437"/>
              </p:ext>
            </p:extLst>
          </p:nvPr>
        </p:nvGraphicFramePr>
        <p:xfrm>
          <a:off x="6780535" y="3916391"/>
          <a:ext cx="4675344" cy="2792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543665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Benchmark 2 – Medium scale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82150"/>
            <a:ext cx="10058400" cy="4490049"/>
          </a:xfrm>
        </p:spPr>
        <p:txBody>
          <a:bodyPr/>
          <a:lstStyle/>
          <a:p>
            <a:r>
              <a:rPr lang="en-US" dirty="0" smtClean="0"/>
              <a:t>Filtering &amp; corpus extraction</a:t>
            </a:r>
          </a:p>
          <a:p>
            <a:r>
              <a:rPr lang="en-US" dirty="0" smtClean="0"/>
              <a:t>4 scenarios</a:t>
            </a:r>
          </a:p>
          <a:p>
            <a:pPr lvl="1" fontAlgn="base"/>
            <a:r>
              <a:rPr lang="en-US" sz="1600" dirty="0"/>
              <a:t>Filtering of the dataset for a </a:t>
            </a:r>
            <a:r>
              <a:rPr lang="en-US" sz="1600" dirty="0" smtClean="0"/>
              <a:t>specific </a:t>
            </a:r>
            <a:r>
              <a:rPr lang="en-US" sz="1600" dirty="0" err="1" smtClean="0"/>
              <a:t>url</a:t>
            </a:r>
            <a:r>
              <a:rPr lang="en-US" sz="1600" dirty="0" smtClean="0"/>
              <a:t> </a:t>
            </a:r>
            <a:r>
              <a:rPr lang="en-US" sz="1600" dirty="0"/>
              <a:t>(one </a:t>
            </a:r>
            <a:r>
              <a:rPr lang="en-US" sz="1600" dirty="0" err="1"/>
              <a:t>url</a:t>
            </a:r>
            <a:r>
              <a:rPr lang="en-US" sz="1600" dirty="0"/>
              <a:t> benchmark)</a:t>
            </a:r>
          </a:p>
          <a:p>
            <a:pPr lvl="1" fontAlgn="base"/>
            <a:r>
              <a:rPr lang="en-US" sz="1600" dirty="0"/>
              <a:t>Filtering of the dataset for a specific </a:t>
            </a:r>
            <a:r>
              <a:rPr lang="en-US" sz="1600" dirty="0" smtClean="0"/>
              <a:t>domain </a:t>
            </a:r>
            <a:r>
              <a:rPr lang="en-US" sz="1600" dirty="0"/>
              <a:t>(one domain benchmark)</a:t>
            </a:r>
          </a:p>
          <a:p>
            <a:pPr lvl="1" fontAlgn="base"/>
            <a:r>
              <a:rPr lang="en-US" sz="1600" dirty="0" smtClean="0"/>
              <a:t>Filtering </a:t>
            </a:r>
            <a:r>
              <a:rPr lang="en-US" sz="1600" dirty="0"/>
              <a:t>of the dataset for a specific </a:t>
            </a:r>
            <a:r>
              <a:rPr lang="en-US" sz="1600" dirty="0" smtClean="0"/>
              <a:t>active (200 OK) </a:t>
            </a:r>
            <a:r>
              <a:rPr lang="en-US" sz="1600" dirty="0"/>
              <a:t>domain (one active domain benchmark</a:t>
            </a:r>
            <a:r>
              <a:rPr lang="en-US" sz="1600" dirty="0" smtClean="0"/>
              <a:t>)</a:t>
            </a:r>
          </a:p>
          <a:p>
            <a:pPr lvl="1" fontAlgn="base"/>
            <a:r>
              <a:rPr lang="en-US" sz="1600" dirty="0" smtClean="0"/>
              <a:t>Filtering of the dataset for pages containing scripts (pages with scripts benchmark)</a:t>
            </a:r>
          </a:p>
          <a:p>
            <a:pPr lvl="1" fontAlgn="base"/>
            <a:endParaRPr lang="en-US" sz="1600" dirty="0"/>
          </a:p>
          <a:p>
            <a:pPr fontAlgn="base"/>
            <a:r>
              <a:rPr lang="en-US" dirty="0" smtClean="0"/>
              <a:t>Dataset – WIDE collection</a:t>
            </a:r>
          </a:p>
          <a:p>
            <a:pPr lvl="1" fontAlgn="base"/>
            <a:r>
              <a:rPr lang="en-US" sz="1600" dirty="0" smtClean="0"/>
              <a:t>Internet Archive crawl data from </a:t>
            </a:r>
            <a:r>
              <a:rPr lang="en-US" sz="1600" dirty="0" err="1" smtClean="0"/>
              <a:t>Webwide</a:t>
            </a:r>
            <a:r>
              <a:rPr lang="en-US" sz="1600" dirty="0"/>
              <a:t> Crawl </a:t>
            </a:r>
            <a:r>
              <a:rPr lang="en-US" sz="1600" dirty="0" smtClean="0"/>
              <a:t>(02/25/2011)</a:t>
            </a:r>
          </a:p>
          <a:p>
            <a:pPr lvl="1" fontAlgn="base"/>
            <a:r>
              <a:rPr lang="en-US" sz="1600" dirty="0" smtClean="0"/>
              <a:t>214470 records</a:t>
            </a:r>
          </a:p>
          <a:p>
            <a:pPr lvl="1" fontAlgn="base"/>
            <a:r>
              <a:rPr lang="en-US" sz="1600" smtClean="0"/>
              <a:t>9064 </a:t>
            </a:r>
            <a:r>
              <a:rPr lang="en-US" sz="1600" dirty="0" smtClean="0"/>
              <a:t>MB</a:t>
            </a:r>
          </a:p>
          <a:p>
            <a:pPr lvl="1" fontAlgn="base"/>
            <a:r>
              <a:rPr lang="en-US" sz="1600" dirty="0" smtClean="0"/>
              <a:t>9 files – approx. 1 GB</a:t>
            </a:r>
            <a:endParaRPr lang="en-US" sz="1600" dirty="0"/>
          </a:p>
          <a:p>
            <a:pPr lvl="1" fontAlgn="base"/>
            <a:endParaRPr lang="en-US" sz="1600" dirty="0"/>
          </a:p>
          <a:p>
            <a:pPr fontAlgn="base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7328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Benchmark 2 – Preprocessing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82150"/>
            <a:ext cx="10058400" cy="4490049"/>
          </a:xfrm>
        </p:spPr>
        <p:txBody>
          <a:bodyPr/>
          <a:lstStyle/>
          <a:p>
            <a:r>
              <a:rPr lang="en-US" dirty="0" smtClean="0"/>
              <a:t>CDX Extraction</a:t>
            </a:r>
          </a:p>
          <a:p>
            <a:pPr lvl="1" fontAlgn="base"/>
            <a:r>
              <a:rPr lang="en-US" sz="1600" dirty="0" smtClean="0"/>
              <a:t>4 minutes 41 seconds</a:t>
            </a:r>
          </a:p>
          <a:p>
            <a:pPr lvl="1" fontAlgn="base"/>
            <a:endParaRPr lang="en-US" sz="1600" dirty="0"/>
          </a:p>
          <a:p>
            <a:pPr fontAlgn="base"/>
            <a:r>
              <a:rPr lang="en-US" dirty="0" smtClean="0"/>
              <a:t>HDFS Upload</a:t>
            </a:r>
          </a:p>
          <a:p>
            <a:pPr lvl="1" fontAlgn="base"/>
            <a:r>
              <a:rPr lang="en-US" dirty="0" smtClean="0"/>
              <a:t>2 minutes 46 seconds</a:t>
            </a:r>
          </a:p>
          <a:p>
            <a:pPr lvl="1" fontAlgn="base"/>
            <a:endParaRPr lang="en-US" dirty="0"/>
          </a:p>
          <a:p>
            <a:pPr fontAlgn="base"/>
            <a:r>
              <a:rPr lang="en-US" dirty="0" err="1" smtClean="0"/>
              <a:t>HBase</a:t>
            </a:r>
            <a:r>
              <a:rPr lang="en-US" dirty="0" smtClean="0"/>
              <a:t> Ingestion x9</a:t>
            </a:r>
          </a:p>
          <a:p>
            <a:pPr lvl="1" fontAlgn="base"/>
            <a:r>
              <a:rPr lang="en-US" dirty="0" smtClean="0"/>
              <a:t>1 file – (1 minute 10 seconds &lt;–&gt; 1 minute 32 seconds)</a:t>
            </a:r>
          </a:p>
          <a:p>
            <a:pPr lvl="1" fontAlgn="base"/>
            <a:r>
              <a:rPr lang="en-US" dirty="0" smtClean="0"/>
              <a:t>Sequential ingestion – approx. 13 minutes 54 seconds</a:t>
            </a:r>
            <a:endParaRPr lang="en-US" dirty="0"/>
          </a:p>
          <a:p>
            <a:pPr fontAlgn="base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5879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0068850"/>
              </p:ext>
            </p:extLst>
          </p:nvPr>
        </p:nvGraphicFramePr>
        <p:xfrm>
          <a:off x="7447472" y="77051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Benchmark 2 – Results</a:t>
            </a:r>
            <a:endParaRPr lang="en-US" sz="32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2254000"/>
              </p:ext>
            </p:extLst>
          </p:nvPr>
        </p:nvGraphicFramePr>
        <p:xfrm>
          <a:off x="103517" y="2652623"/>
          <a:ext cx="7886700" cy="4130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805528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0736358"/>
              </p:ext>
            </p:extLst>
          </p:nvPr>
        </p:nvGraphicFramePr>
        <p:xfrm>
          <a:off x="7349706" y="751275"/>
          <a:ext cx="473525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Benchmark 2 – Results</a:t>
            </a:r>
            <a:endParaRPr lang="en-US" sz="32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9851320"/>
              </p:ext>
            </p:extLst>
          </p:nvPr>
        </p:nvGraphicFramePr>
        <p:xfrm>
          <a:off x="0" y="2658948"/>
          <a:ext cx="8061960" cy="4130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460861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8400596"/>
              </p:ext>
            </p:extLst>
          </p:nvPr>
        </p:nvGraphicFramePr>
        <p:xfrm>
          <a:off x="7237562" y="828912"/>
          <a:ext cx="479564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Benchmark 2 – Results</a:t>
            </a:r>
            <a:endParaRPr lang="en-US" sz="32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3885882"/>
              </p:ext>
            </p:extLst>
          </p:nvPr>
        </p:nvGraphicFramePr>
        <p:xfrm>
          <a:off x="0" y="2548028"/>
          <a:ext cx="7901940" cy="4229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75157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Benchmark 2 – Results</a:t>
            </a:r>
            <a:endParaRPr lang="en-US" sz="32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0867430"/>
              </p:ext>
            </p:extLst>
          </p:nvPr>
        </p:nvGraphicFramePr>
        <p:xfrm>
          <a:off x="646981" y="1536939"/>
          <a:ext cx="10644996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58918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AGENDA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82150"/>
            <a:ext cx="10058400" cy="4490049"/>
          </a:xfrm>
        </p:spPr>
        <p:txBody>
          <a:bodyPr/>
          <a:lstStyle/>
          <a:p>
            <a:r>
              <a:rPr lang="en-US" dirty="0" err="1" smtClean="0"/>
              <a:t>ArchiveSpark</a:t>
            </a:r>
            <a:r>
              <a:rPr lang="en-US" dirty="0" smtClean="0"/>
              <a:t> Overview/Recap</a:t>
            </a:r>
          </a:p>
          <a:p>
            <a:r>
              <a:rPr lang="en-US" dirty="0" smtClean="0"/>
              <a:t>Benchmarking</a:t>
            </a:r>
          </a:p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8746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/>
              <a:t>Acknowledgement &amp; </a:t>
            </a:r>
            <a:r>
              <a:rPr lang="en-US" sz="3200" dirty="0" smtClean="0"/>
              <a:t>DISCLAIMER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82150"/>
            <a:ext cx="10058400" cy="4490049"/>
          </a:xfrm>
        </p:spPr>
        <p:txBody>
          <a:bodyPr/>
          <a:lstStyle/>
          <a:p>
            <a:r>
              <a:rPr lang="en-US" dirty="0"/>
              <a:t>This material is based upon work supported by </a:t>
            </a:r>
            <a:r>
              <a:rPr lang="en-US" dirty="0" smtClean="0"/>
              <a:t>following grants:</a:t>
            </a:r>
          </a:p>
          <a:p>
            <a:pPr lvl="1"/>
            <a:r>
              <a:rPr lang="en-US" dirty="0" smtClean="0"/>
              <a:t>IMLS </a:t>
            </a:r>
            <a:r>
              <a:rPr lang="en-US" dirty="0"/>
              <a:t>LG-71-16-0037-16: Developing Library Cyberinfrastructure Strategy for Big Data Sharing and Reuse</a:t>
            </a:r>
          </a:p>
          <a:p>
            <a:pPr lvl="1"/>
            <a:r>
              <a:rPr lang="en-US" dirty="0"/>
              <a:t>NSF IIS-1619028, III: Small: Collaborative Research: Global Event and Trend Archive Research (GETAR)</a:t>
            </a:r>
          </a:p>
          <a:p>
            <a:pPr lvl="1"/>
            <a:r>
              <a:rPr lang="en-US" dirty="0"/>
              <a:t>NSF IIS - 1319578: III: Small: Integrated Digital Event Archiving and Library (IDEAL</a:t>
            </a:r>
            <a:r>
              <a:rPr lang="en-US" dirty="0" smtClean="0"/>
              <a:t>)</a:t>
            </a:r>
          </a:p>
          <a:p>
            <a:r>
              <a:rPr lang="en-US" dirty="0"/>
              <a:t>Any opinions, findings, and conclusions or recommendations expressed in this material are those of the </a:t>
            </a:r>
            <a:r>
              <a:rPr lang="en-US" dirty="0" smtClean="0"/>
              <a:t>author </a:t>
            </a:r>
            <a:r>
              <a:rPr lang="en-US" dirty="0"/>
              <a:t>and do not necessarily reflect the views of the National Science Foundation.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5699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Thank you</a:t>
            </a:r>
            <a:endParaRPr lang="en-US" sz="3200" dirty="0"/>
          </a:p>
        </p:txBody>
      </p:sp>
      <p:pic>
        <p:nvPicPr>
          <p:cNvPr id="12290" name="Picture 2" descr="Image result for ques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048" y="2357856"/>
            <a:ext cx="3048000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5048" y="4898660"/>
            <a:ext cx="3602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hlinkClick r:id="rId3"/>
              </a:rPr>
              <a:t>http://</a:t>
            </a:r>
            <a:r>
              <a:rPr lang="en-US" b="1" dirty="0" smtClean="0">
                <a:hlinkClick r:id="rId3"/>
              </a:rPr>
              <a:t>tinyurl.com/zejgc9f</a:t>
            </a:r>
            <a:endParaRPr lang="en-US" b="1" dirty="0" smtClean="0"/>
          </a:p>
          <a:p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6939430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tutorial</a:t>
            </a:r>
            <a:endParaRPr lang="en-US" sz="3200" dirty="0"/>
          </a:p>
        </p:txBody>
      </p:sp>
      <p:pic>
        <p:nvPicPr>
          <p:cNvPr id="7174" name="Picture 6" descr="Image result for dem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573" y="2434177"/>
            <a:ext cx="3790950" cy="273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069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Archivespark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82150"/>
            <a:ext cx="10058400" cy="4490049"/>
          </a:xfrm>
        </p:spPr>
        <p:txBody>
          <a:bodyPr/>
          <a:lstStyle/>
          <a:p>
            <a:r>
              <a:rPr lang="en-US" dirty="0" smtClean="0"/>
              <a:t>Framework - efficient </a:t>
            </a:r>
            <a:r>
              <a:rPr lang="en-US" dirty="0"/>
              <a:t>data access, extraction and derivation on Web archive </a:t>
            </a:r>
            <a:r>
              <a:rPr lang="en-US" dirty="0" smtClean="0"/>
              <a:t>data</a:t>
            </a:r>
          </a:p>
          <a:p>
            <a:r>
              <a:rPr lang="en-US" dirty="0" err="1" smtClean="0">
                <a:hlinkClick r:id="rId2"/>
              </a:rPr>
              <a:t>ArchiveSpark</a:t>
            </a:r>
            <a:r>
              <a:rPr lang="en-US" dirty="0">
                <a:hlinkClick r:id="rId2"/>
              </a:rPr>
              <a:t>: Efficient Web Archive Access, Extraction and </a:t>
            </a:r>
            <a:r>
              <a:rPr lang="en-US" dirty="0" smtClean="0">
                <a:hlinkClick r:id="rId2"/>
              </a:rPr>
              <a:t>Derivation</a:t>
            </a:r>
            <a:endParaRPr lang="en-US" dirty="0" smtClean="0"/>
          </a:p>
          <a:p>
            <a:pPr lvl="1"/>
            <a:r>
              <a:rPr lang="en-US" sz="1600" dirty="0"/>
              <a:t>Helge </a:t>
            </a:r>
            <a:r>
              <a:rPr lang="en-US" sz="1600" dirty="0" err="1"/>
              <a:t>Holzmann</a:t>
            </a:r>
            <a:r>
              <a:rPr lang="en-US" sz="1600" dirty="0"/>
              <a:t>, Vinay </a:t>
            </a:r>
            <a:r>
              <a:rPr lang="en-US" sz="1600" dirty="0" err="1"/>
              <a:t>Goel</a:t>
            </a:r>
            <a:r>
              <a:rPr lang="en-US" sz="1600" dirty="0"/>
              <a:t>, </a:t>
            </a:r>
            <a:r>
              <a:rPr lang="en-US" sz="1600" dirty="0" err="1"/>
              <a:t>Avishek</a:t>
            </a:r>
            <a:r>
              <a:rPr lang="en-US" sz="1600" dirty="0"/>
              <a:t> </a:t>
            </a:r>
            <a:r>
              <a:rPr lang="en-US" sz="1600" dirty="0" err="1"/>
              <a:t>Anand</a:t>
            </a:r>
            <a:r>
              <a:rPr lang="en-US" dirty="0" smtClean="0"/>
              <a:t> </a:t>
            </a:r>
          </a:p>
          <a:p>
            <a:pPr lvl="1"/>
            <a:r>
              <a:rPr lang="en-US" sz="1600" dirty="0" smtClean="0"/>
              <a:t>Published in </a:t>
            </a:r>
            <a:r>
              <a:rPr lang="en-US" sz="1600" dirty="0" smtClean="0">
                <a:hlinkClick r:id="rId3"/>
              </a:rPr>
              <a:t>JCDL 2016</a:t>
            </a:r>
            <a:endParaRPr lang="en-US" sz="1600" dirty="0" smtClean="0"/>
          </a:p>
          <a:p>
            <a:pPr lvl="1"/>
            <a:r>
              <a:rPr lang="en-US" sz="1600" dirty="0" smtClean="0"/>
              <a:t>Nominated for the Best Paper Award</a:t>
            </a:r>
          </a:p>
          <a:p>
            <a:r>
              <a:rPr lang="en-US" dirty="0"/>
              <a:t>OS project -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github.com/helgeho/ArchiveSpark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45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Two techniques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82150"/>
            <a:ext cx="10058400" cy="449004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Pre-generated CDX metadata index</a:t>
            </a:r>
          </a:p>
          <a:p>
            <a:pPr lvl="1"/>
            <a:r>
              <a:rPr lang="en-US" sz="1600" dirty="0" smtClean="0"/>
              <a:t>Smaller dataset</a:t>
            </a:r>
          </a:p>
          <a:p>
            <a:pPr lvl="1"/>
            <a:r>
              <a:rPr lang="en-US" sz="1600" dirty="0" smtClean="0"/>
              <a:t>Reduction based on Web archive metadata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Incremental filtering workflow</a:t>
            </a:r>
          </a:p>
          <a:p>
            <a:pPr lvl="1"/>
            <a:r>
              <a:rPr lang="en-US" sz="1600" dirty="0" smtClean="0"/>
              <a:t>“Extract only what you need”</a:t>
            </a:r>
          </a:p>
          <a:p>
            <a:pPr lvl="1"/>
            <a:r>
              <a:rPr lang="en-US" sz="1600" dirty="0" smtClean="0"/>
              <a:t>Augment -&gt; Filter -&gt; Repeat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Concept – </a:t>
            </a:r>
            <a:r>
              <a:rPr lang="en-US" b="1" dirty="0" smtClean="0"/>
              <a:t>Enrichments</a:t>
            </a:r>
          </a:p>
          <a:p>
            <a:pPr lvl="1"/>
            <a:r>
              <a:rPr lang="en-US" dirty="0" err="1" smtClean="0"/>
              <a:t>ArchiveSpark</a:t>
            </a:r>
            <a:r>
              <a:rPr lang="en-US" dirty="0" smtClean="0"/>
              <a:t> Record extension</a:t>
            </a:r>
          </a:p>
          <a:p>
            <a:pPr lvl="1"/>
            <a:r>
              <a:rPr lang="en-US" dirty="0" smtClean="0"/>
              <a:t>Featured – </a:t>
            </a:r>
            <a:r>
              <a:rPr lang="en-US" dirty="0" err="1" smtClean="0"/>
              <a:t>StringContent.scala</a:t>
            </a:r>
            <a:r>
              <a:rPr lang="en-US" dirty="0" smtClean="0"/>
              <a:t>, </a:t>
            </a:r>
            <a:r>
              <a:rPr lang="en-US" dirty="0" err="1" smtClean="0"/>
              <a:t>Html.scala</a:t>
            </a:r>
            <a:r>
              <a:rPr lang="en-US" dirty="0" smtClean="0"/>
              <a:t>, </a:t>
            </a:r>
            <a:r>
              <a:rPr lang="en-US" dirty="0" err="1" smtClean="0"/>
              <a:t>Json.scala</a:t>
            </a:r>
            <a:r>
              <a:rPr lang="en-US" dirty="0" smtClean="0"/>
              <a:t>, </a:t>
            </a:r>
            <a:r>
              <a:rPr lang="en-US" dirty="0" err="1" smtClean="0"/>
              <a:t>Entities.scala</a:t>
            </a:r>
            <a:r>
              <a:rPr lang="en-US" dirty="0" smtClean="0"/>
              <a:t>, </a:t>
            </a:r>
            <a:r>
              <a:rPr lang="en-US" dirty="0" err="1" smtClean="0"/>
              <a:t>Prefix.scala</a:t>
            </a:r>
            <a:r>
              <a:rPr lang="en-US" dirty="0" smtClean="0"/>
              <a:t>, …</a:t>
            </a:r>
          </a:p>
          <a:p>
            <a:pPr lvl="1"/>
            <a:r>
              <a:rPr lang="en-US" dirty="0" smtClean="0"/>
              <a:t>Custom – </a:t>
            </a:r>
            <a:r>
              <a:rPr lang="en-US" dirty="0" err="1" smtClean="0"/>
              <a:t>mapEnrich</a:t>
            </a:r>
            <a:r>
              <a:rPr lang="en-US" dirty="0" smtClean="0"/>
              <a:t>[Source, Target](</a:t>
            </a:r>
            <a:r>
              <a:rPr lang="en-US" dirty="0" err="1" smtClean="0"/>
              <a:t>sourceField</a:t>
            </a:r>
            <a:r>
              <a:rPr lang="en-US" dirty="0" smtClean="0"/>
              <a:t>, </a:t>
            </a:r>
            <a:r>
              <a:rPr lang="en-US" dirty="0" err="1" smtClean="0"/>
              <a:t>targetField</a:t>
            </a:r>
            <a:r>
              <a:rPr lang="en-US" dirty="0" smtClean="0"/>
              <a:t>) (f: Source =&gt; Target)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57915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Workflow</a:t>
            </a:r>
            <a:endParaRPr lang="en-US" sz="3200" dirty="0"/>
          </a:p>
        </p:txBody>
      </p:sp>
      <p:pic>
        <p:nvPicPr>
          <p:cNvPr id="2050" name="Picture 2" descr="https://lh6.googleusercontent.com/l7uiqMU6XVo46asuMmVQcxNfRgtDT5rfSFzYBid47q4dnp8F6Nl8T36wAtEsyQUmhS-mKsXrRYZW4PnVu8yDaVlkJRk79jxhuwUGc34KcbneLTN08HqE3Ze0SU52X7wMU0cAl91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57" y="1207699"/>
            <a:ext cx="11287982" cy="500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655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Flexible deployment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82150"/>
            <a:ext cx="10058400" cy="4490049"/>
          </a:xfrm>
        </p:spPr>
        <p:txBody>
          <a:bodyPr>
            <a:normAutofit/>
          </a:bodyPr>
          <a:lstStyle/>
          <a:p>
            <a:r>
              <a:rPr lang="en-US" dirty="0" smtClean="0"/>
              <a:t>Ultimately a Scala/Spark library</a:t>
            </a:r>
          </a:p>
          <a:p>
            <a:r>
              <a:rPr lang="en-US" dirty="0" smtClean="0"/>
              <a:t>Environments</a:t>
            </a:r>
          </a:p>
          <a:p>
            <a:pPr lvl="1"/>
            <a:r>
              <a:rPr lang="en-US" sz="1600" dirty="0"/>
              <a:t>S</a:t>
            </a:r>
            <a:r>
              <a:rPr lang="en-US" sz="1600" dirty="0" smtClean="0"/>
              <a:t>tandalone </a:t>
            </a:r>
            <a:r>
              <a:rPr lang="en-US" sz="1600" dirty="0"/>
              <a:t>solitary </a:t>
            </a:r>
            <a:r>
              <a:rPr lang="en-US" sz="1600" dirty="0" smtClean="0"/>
              <a:t>Spark instance</a:t>
            </a:r>
          </a:p>
          <a:p>
            <a:pPr lvl="1"/>
            <a:r>
              <a:rPr lang="en-US" sz="1600" dirty="0" smtClean="0"/>
              <a:t>Local HDFS-backed Spark cluster</a:t>
            </a:r>
          </a:p>
          <a:p>
            <a:pPr lvl="1"/>
            <a:r>
              <a:rPr lang="en-US" sz="1600" dirty="0" smtClean="0"/>
              <a:t>Large-scale YARN/</a:t>
            </a:r>
            <a:r>
              <a:rPr lang="en-US" sz="1600" dirty="0" err="1" smtClean="0"/>
              <a:t>Mesos</a:t>
            </a:r>
            <a:r>
              <a:rPr lang="en-US" sz="1600" dirty="0" smtClean="0"/>
              <a:t>-orchestrated cluster running Cloudera/Hortonworks</a:t>
            </a:r>
          </a:p>
          <a:p>
            <a:pPr lvl="1"/>
            <a:endParaRPr lang="en-US" sz="1600" dirty="0"/>
          </a:p>
          <a:p>
            <a:r>
              <a:rPr lang="en-US" dirty="0" err="1" smtClean="0"/>
              <a:t>Quickstart</a:t>
            </a:r>
            <a:r>
              <a:rPr lang="en-US" dirty="0" smtClean="0"/>
              <a:t> – Docker (latest version)</a:t>
            </a:r>
          </a:p>
          <a:p>
            <a:endParaRPr lang="en-US" dirty="0"/>
          </a:p>
          <a:p>
            <a:r>
              <a:rPr lang="en-US" dirty="0" err="1" smtClean="0"/>
              <a:t>ArchiveSpark</a:t>
            </a:r>
            <a:r>
              <a:rPr lang="en-US" dirty="0" smtClean="0"/>
              <a:t> version – 2.1.0</a:t>
            </a:r>
          </a:p>
          <a:p>
            <a:pPr lvl="1"/>
            <a:r>
              <a:rPr lang="en-US" dirty="0" smtClean="0"/>
              <a:t>Spark 2.0.2</a:t>
            </a:r>
          </a:p>
          <a:p>
            <a:pPr lvl="1"/>
            <a:r>
              <a:rPr lang="en-US" dirty="0" smtClean="0"/>
              <a:t>Scala 2.11.7 -&gt; Java 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263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Warc</a:t>
            </a:r>
            <a:r>
              <a:rPr lang="en-US" sz="3200" dirty="0" smtClean="0"/>
              <a:t> files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82150"/>
            <a:ext cx="10058400" cy="4490049"/>
          </a:xfrm>
        </p:spPr>
        <p:txBody>
          <a:bodyPr/>
          <a:lstStyle/>
          <a:p>
            <a:r>
              <a:rPr lang="en-US" dirty="0" smtClean="0"/>
              <a:t>Standard Web archiving format - </a:t>
            </a:r>
            <a:r>
              <a:rPr lang="en-US" dirty="0">
                <a:hlinkClick r:id="rId2"/>
              </a:rPr>
              <a:t>ISO 28500</a:t>
            </a:r>
            <a:endParaRPr lang="en-US" dirty="0" smtClean="0"/>
          </a:p>
          <a:p>
            <a:r>
              <a:rPr lang="en-US" dirty="0" smtClean="0"/>
              <a:t>Single capture of web resource at a particular time</a:t>
            </a:r>
          </a:p>
          <a:p>
            <a:pPr lvl="1"/>
            <a:r>
              <a:rPr lang="en-US" sz="1600" dirty="0" smtClean="0"/>
              <a:t>Header section – Metadata (URL, timestamp, content length…)</a:t>
            </a:r>
          </a:p>
          <a:p>
            <a:pPr lvl="1"/>
            <a:r>
              <a:rPr lang="en-US" sz="1600" dirty="0" smtClean="0"/>
              <a:t>Payload section – Actual response body (HTML, JSON, binary data)</a:t>
            </a:r>
          </a:p>
          <a:p>
            <a:pPr lvl="2"/>
            <a:r>
              <a:rPr lang="en-US" sz="1400" dirty="0" smtClean="0"/>
              <a:t>HTTP Response – HTTP headers (origin, status code)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s://lh5.googleusercontent.com/-N5hH6pD1vrEPJefoPUXGHu6C1-wVS8LgBOOG79U6gkVMQcyQU9VgLt4IyOut03o4kVRr5KXMqHLPQby9WDiGCFSOErs4KrvriIAR8HcZ9kWITvetQHVpAJuIaeFL5X24c3U5Bj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648" y="3684918"/>
            <a:ext cx="59436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821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Cdx</a:t>
            </a:r>
            <a:r>
              <a:rPr lang="en-US" sz="3200" dirty="0" smtClean="0"/>
              <a:t> Index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82150"/>
            <a:ext cx="10058400" cy="4490049"/>
          </a:xfrm>
        </p:spPr>
        <p:txBody>
          <a:bodyPr/>
          <a:lstStyle/>
          <a:p>
            <a:r>
              <a:rPr lang="en-US" dirty="0" smtClean="0"/>
              <a:t>“Reduced” WARC file</a:t>
            </a:r>
          </a:p>
          <a:p>
            <a:pPr lvl="1"/>
            <a:r>
              <a:rPr lang="en-US" sz="1600" dirty="0" smtClean="0"/>
              <a:t>WARC metadata</a:t>
            </a:r>
          </a:p>
          <a:p>
            <a:pPr lvl="1"/>
            <a:r>
              <a:rPr lang="en-US" sz="1600" dirty="0" smtClean="0"/>
              <a:t>Pointers to WARC records – offsets in WARC file</a:t>
            </a:r>
          </a:p>
          <a:p>
            <a:r>
              <a:rPr lang="en-US" dirty="0" smtClean="0"/>
              <a:t>CDX</a:t>
            </a:r>
          </a:p>
          <a:p>
            <a:pPr lvl="1"/>
            <a:r>
              <a:rPr lang="en-US" sz="1600" dirty="0" smtClean="0"/>
              <a:t>Header – specifies metadata fields contained in the index</a:t>
            </a:r>
          </a:p>
          <a:p>
            <a:pPr lvl="1"/>
            <a:r>
              <a:rPr lang="en-US" sz="1600" dirty="0" smtClean="0"/>
              <a:t>Body – typically 9 – 11 fields</a:t>
            </a:r>
            <a:endParaRPr lang="en-US" sz="1600" dirty="0"/>
          </a:p>
          <a:p>
            <a:pPr lvl="2"/>
            <a:r>
              <a:rPr lang="en-US" sz="1400" dirty="0" smtClean="0"/>
              <a:t>Original URL, SURT, date, filename, MIME type, response code, checksum, redirect, meta tags, compressed offset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581" y="4167762"/>
            <a:ext cx="8690933" cy="115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647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7834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Tools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82150"/>
            <a:ext cx="10058400" cy="4490049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CDX Writer</a:t>
            </a:r>
            <a:endParaRPr lang="en-US" dirty="0" smtClean="0"/>
          </a:p>
          <a:p>
            <a:pPr lvl="1"/>
            <a:r>
              <a:rPr lang="en-US" sz="1600" dirty="0" smtClean="0"/>
              <a:t>Python script for CDX extraction</a:t>
            </a:r>
          </a:p>
          <a:p>
            <a:pPr lvl="1"/>
            <a:r>
              <a:rPr lang="en-US" sz="1600" dirty="0" smtClean="0"/>
              <a:t>Alternative to Internet Archive’s </a:t>
            </a:r>
            <a:r>
              <a:rPr lang="en-US" sz="1600" dirty="0" err="1" smtClean="0"/>
              <a:t>Wayback</a:t>
            </a:r>
            <a:r>
              <a:rPr lang="en-US" sz="1600" dirty="0" smtClean="0"/>
              <a:t> Machine - </a:t>
            </a:r>
            <a:r>
              <a:rPr lang="en-US" sz="1600" dirty="0">
                <a:hlinkClick r:id="rId3"/>
              </a:rPr>
              <a:t>http://</a:t>
            </a:r>
            <a:r>
              <a:rPr lang="en-US" sz="1600" dirty="0" smtClean="0">
                <a:hlinkClick r:id="rId3"/>
              </a:rPr>
              <a:t>archive.org</a:t>
            </a:r>
            <a:endParaRPr lang="en-US" sz="1600" dirty="0" smtClean="0"/>
          </a:p>
          <a:p>
            <a:r>
              <a:rPr lang="en-US" dirty="0" err="1" smtClean="0">
                <a:hlinkClick r:id="rId4"/>
              </a:rPr>
              <a:t>Jupyter</a:t>
            </a:r>
            <a:r>
              <a:rPr lang="en-US" dirty="0" smtClean="0">
                <a:hlinkClick r:id="rId4"/>
              </a:rPr>
              <a:t> Notebook</a:t>
            </a:r>
            <a:endParaRPr lang="en-US" dirty="0" smtClean="0"/>
          </a:p>
          <a:p>
            <a:pPr lvl="1"/>
            <a:r>
              <a:rPr lang="en-US" sz="1600" dirty="0" smtClean="0"/>
              <a:t>Web application for code sharing/results visualization</a:t>
            </a:r>
          </a:p>
          <a:p>
            <a:r>
              <a:rPr lang="en-US" dirty="0" err="1" smtClean="0">
                <a:hlinkClick r:id="rId5"/>
              </a:rPr>
              <a:t>Warcbase</a:t>
            </a:r>
            <a:r>
              <a:rPr lang="en-US" dirty="0" smtClean="0">
                <a:hlinkClick r:id="rId5"/>
              </a:rPr>
              <a:t> </a:t>
            </a:r>
            <a:r>
              <a:rPr lang="en-US" dirty="0" smtClean="0"/>
              <a:t>(only benchmarking)</a:t>
            </a:r>
          </a:p>
          <a:p>
            <a:pPr lvl="1"/>
            <a:r>
              <a:rPr lang="en-US" sz="1600" dirty="0" smtClean="0"/>
              <a:t>“State-of-the-art” platform for managing and analyzing Web archives</a:t>
            </a:r>
          </a:p>
          <a:p>
            <a:pPr lvl="1"/>
            <a:r>
              <a:rPr lang="en-US" sz="1600" dirty="0" smtClean="0"/>
              <a:t>Hadoop/</a:t>
            </a:r>
            <a:r>
              <a:rPr lang="en-US" sz="1600" dirty="0" err="1" smtClean="0"/>
              <a:t>HBase</a:t>
            </a:r>
            <a:r>
              <a:rPr lang="en-US" sz="1600" dirty="0" smtClean="0"/>
              <a:t> ecosystem – CDH</a:t>
            </a:r>
          </a:p>
          <a:p>
            <a:pPr lvl="1"/>
            <a:r>
              <a:rPr lang="en-US" sz="1600" dirty="0" smtClean="0"/>
              <a:t>Archive-specific Scala/Java objects for Apache Spark and </a:t>
            </a:r>
            <a:r>
              <a:rPr lang="en-US" sz="1600" dirty="0" err="1" smtClean="0"/>
              <a:t>HBase</a:t>
            </a:r>
            <a:endParaRPr lang="en-US" sz="1600" dirty="0" smtClean="0"/>
          </a:p>
          <a:p>
            <a:pPr lvl="1"/>
            <a:r>
              <a:rPr lang="en-US" sz="1600" dirty="0" err="1" smtClean="0"/>
              <a:t>HBase</a:t>
            </a:r>
            <a:r>
              <a:rPr lang="en-US" sz="1600" dirty="0" smtClean="0"/>
              <a:t> command-line utilities - </a:t>
            </a:r>
            <a:r>
              <a:rPr lang="en-US" sz="1600" dirty="0" err="1" smtClean="0"/>
              <a:t>IngestFiles</a:t>
            </a:r>
            <a:endParaRPr lang="en-US" sz="1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1374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970</TotalTime>
  <Words>858</Words>
  <Application>Microsoft Office PowerPoint</Application>
  <PresentationFormat>Widescreen</PresentationFormat>
  <Paragraphs>166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Rockwell</vt:lpstr>
      <vt:lpstr>Rockwell Condensed</vt:lpstr>
      <vt:lpstr>Wingdings</vt:lpstr>
      <vt:lpstr>Wood Type</vt:lpstr>
      <vt:lpstr>ArchiveSpark</vt:lpstr>
      <vt:lpstr>AGENDA</vt:lpstr>
      <vt:lpstr>Archivespark</vt:lpstr>
      <vt:lpstr>Two techniques</vt:lpstr>
      <vt:lpstr>Workflow</vt:lpstr>
      <vt:lpstr>Flexible deployment</vt:lpstr>
      <vt:lpstr>Warc files</vt:lpstr>
      <vt:lpstr>Cdx Index</vt:lpstr>
      <vt:lpstr>Tools</vt:lpstr>
      <vt:lpstr>Benchmarking</vt:lpstr>
      <vt:lpstr>ENVIRONMENT</vt:lpstr>
      <vt:lpstr>Benchmark 1 – small scale</vt:lpstr>
      <vt:lpstr>Benchmark 1 – Results</vt:lpstr>
      <vt:lpstr>Benchmark 2 – Medium scale</vt:lpstr>
      <vt:lpstr>Benchmark 2 – Preprocessing</vt:lpstr>
      <vt:lpstr>Benchmark 2 – Results</vt:lpstr>
      <vt:lpstr>Benchmark 2 – Results</vt:lpstr>
      <vt:lpstr>Benchmark 2 – Results</vt:lpstr>
      <vt:lpstr>Benchmark 2 – Results</vt:lpstr>
      <vt:lpstr>Acknowledgement &amp; DISCLAIMER</vt:lpstr>
      <vt:lpstr>Thank you</vt:lpstr>
      <vt:lpstr>tutorial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ArchiveSpark</dc:title>
  <dc:creator>Andrej Galád</dc:creator>
  <cp:lastModifiedBy>Andrej Galád</cp:lastModifiedBy>
  <cp:revision>86</cp:revision>
  <dcterms:created xsi:type="dcterms:W3CDTF">2016-12-06T22:24:44Z</dcterms:created>
  <dcterms:modified xsi:type="dcterms:W3CDTF">2017-04-23T18:53:36Z</dcterms:modified>
</cp:coreProperties>
</file>