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Lst>
  <p:sldSz cy="5143500" cx="9144000"/>
  <p:notesSz cx="6858000" cy="9144000"/>
  <p:embeddedFontLst>
    <p:embeddedFont>
      <p:font typeface="Raleway"/>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font" Target="fonts/Raleway-bold.fntdata"/><Relationship Id="rId41" Type="http://schemas.openxmlformats.org/officeDocument/2006/relationships/font" Target="fonts/Raleway-regular.fntdata"/><Relationship Id="rId22" Type="http://schemas.openxmlformats.org/officeDocument/2006/relationships/slide" Target="slides/slide17.xml"/><Relationship Id="rId44" Type="http://schemas.openxmlformats.org/officeDocument/2006/relationships/font" Target="fonts/Raleway-boldItalic.fntdata"/><Relationship Id="rId21" Type="http://schemas.openxmlformats.org/officeDocument/2006/relationships/slide" Target="slides/slide16.xml"/><Relationship Id="rId43" Type="http://schemas.openxmlformats.org/officeDocument/2006/relationships/font" Target="fonts/Raleway-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10d0b519b24_2_1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0" name="Google Shape;60;g10d0b519b24_2_1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Welcome to “Working with Minors” a training for working with Pre</a:t>
            </a:r>
            <a:r>
              <a:rPr lang="en">
                <a:solidFill>
                  <a:schemeClr val="dk1"/>
                </a:solidFill>
              </a:rPr>
              <a:t>K12</a:t>
            </a:r>
            <a:r>
              <a:rPr lang="en"/>
              <a:t> teachers and students of any age, but especially those under the age of 18. This training was based off materials originally created by the Center for Educational Networks and Impacts at Virginia Tech.</a:t>
            </a:r>
            <a:endParaRPr/>
          </a:p>
        </p:txBody>
      </p:sp>
      <p:sp>
        <p:nvSpPr>
          <p:cNvPr id="61" name="Google Shape;61;g10d0b519b24_2_1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0d0b519b24_2_18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Sexual abuse and sexual </a:t>
            </a:r>
            <a:r>
              <a:rPr lang="en"/>
              <a:t>harassment </a:t>
            </a:r>
            <a:r>
              <a:rPr lang="en"/>
              <a:t>are covered under Title IX (nine).Title IX is a federal civil rights law, and it states that “</a:t>
            </a:r>
            <a:r>
              <a:rPr lang="en"/>
              <a:t>No person in the United States shall, on the basis of sex, be excluded from participation in, be denied the benefits of, or be subjected to discrimination under any education program or activity receiving Federal financial assistance.”</a:t>
            </a:r>
            <a:endParaRPr sz="1800">
              <a:solidFill>
                <a:srgbClr val="222222"/>
              </a:solidFill>
              <a:highlight>
                <a:schemeClr val="lt1"/>
              </a:highlight>
            </a:endParaRPr>
          </a:p>
          <a:p>
            <a:pPr indent="0" lvl="0" marL="0" rtl="0" algn="l">
              <a:lnSpc>
                <a:spcPct val="100000"/>
              </a:lnSpc>
              <a:spcBef>
                <a:spcPts val="0"/>
              </a:spcBef>
              <a:spcAft>
                <a:spcPts val="0"/>
              </a:spcAft>
              <a:buSzPts val="1400"/>
              <a:buNone/>
            </a:pPr>
            <a:r>
              <a:t/>
            </a:r>
            <a:endParaRPr/>
          </a:p>
        </p:txBody>
      </p:sp>
      <p:sp>
        <p:nvSpPr>
          <p:cNvPr id="136" name="Google Shape;136;g10d0b519b24_2_18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10d0b519b24_2_2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g10d0b519b24_2_20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Preventing and reporting abuse and neglect keeps people safe.  Remember that abuse can be emotional, physical, or sexual. Neglect is the </a:t>
            </a:r>
            <a:r>
              <a:rPr lang="en"/>
              <a:t>failure</a:t>
            </a:r>
            <a:r>
              <a:rPr lang="en"/>
              <a:t> to provide for a child’s basic needs.  </a:t>
            </a:r>
            <a:r>
              <a:rPr lang="en"/>
              <a:t>Remember</a:t>
            </a:r>
            <a:r>
              <a:rPr lang="en"/>
              <a:t> that abuse is not rare. </a:t>
            </a:r>
            <a:endParaRPr/>
          </a:p>
        </p:txBody>
      </p:sp>
      <p:sp>
        <p:nvSpPr>
          <p:cNvPr id="144" name="Google Shape;144;g10d0b519b24_2_20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10d0b519b24_2_2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10d0b519b24_2_2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To summarize the safety section: </a:t>
            </a:r>
            <a:r>
              <a:rPr lang="en"/>
              <a:t>remember</a:t>
            </a:r>
            <a:r>
              <a:rPr lang="en"/>
              <a:t> to never be alone with a minor in either a </a:t>
            </a:r>
            <a:r>
              <a:rPr lang="en"/>
              <a:t>physical</a:t>
            </a:r>
            <a:r>
              <a:rPr lang="en"/>
              <a:t> or </a:t>
            </a:r>
            <a:r>
              <a:rPr lang="en"/>
              <a:t>virtual</a:t>
            </a:r>
            <a:r>
              <a:rPr lang="en"/>
              <a:t> space. Don’t allow others to be alone with a minor. You may be a mandated reporter and be legally bound to report abuse and neglect.</a:t>
            </a:r>
            <a:endParaRPr/>
          </a:p>
        </p:txBody>
      </p:sp>
      <p:sp>
        <p:nvSpPr>
          <p:cNvPr id="152" name="Google Shape;152;g10d0b519b24_2_2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0d0b519b24_2_2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10d0b519b24_2_2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Priority number two is fun.</a:t>
            </a:r>
            <a:endParaRPr/>
          </a:p>
        </p:txBody>
      </p:sp>
      <p:sp>
        <p:nvSpPr>
          <p:cNvPr id="160" name="Google Shape;160;g10d0b519b24_2_22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0d0b519b24_2_2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g10d0b519b24_2_23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You want your activity to be fun because if a learner is doing something fun then they will likely want to learn more about it. If the activity is not fun, you probably won’t choose to learn more about that activity or that topic.</a:t>
            </a:r>
            <a:endParaRPr/>
          </a:p>
        </p:txBody>
      </p:sp>
      <p:sp>
        <p:nvSpPr>
          <p:cNvPr id="168" name="Google Shape;168;g10d0b519b24_2_23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0d0b519b24_2_2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g10d0b519b24_2_24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When planning your activity, you should include a hook, personal stories, and two-way conversations. Make sure to leave out stereotypes, assumptions about </a:t>
            </a:r>
            <a:r>
              <a:rPr lang="en"/>
              <a:t>relationships, and sensitive topics. </a:t>
            </a:r>
            <a:r>
              <a:rPr lang="en"/>
              <a:t>We will cover each of these topics in greater detail in the following slides. </a:t>
            </a:r>
            <a:endParaRPr/>
          </a:p>
        </p:txBody>
      </p:sp>
      <p:sp>
        <p:nvSpPr>
          <p:cNvPr id="176" name="Google Shape;176;g10d0b519b24_2_24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0d0b519b24_2_2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g10d0b519b24_2_25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A hook is a </a:t>
            </a:r>
            <a:r>
              <a:rPr lang="en"/>
              <a:t>good way to get learners interested in and engaging with your activity. You can engage learners verbally, by introducing yourself or your activity. You can also engage learners visually by using color or displaying an intriguing objects from your work.</a:t>
            </a:r>
            <a:endParaRPr/>
          </a:p>
        </p:txBody>
      </p:sp>
      <p:sp>
        <p:nvSpPr>
          <p:cNvPr id="187" name="Google Shape;187;g10d0b519b24_2_25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0d0b519b24_2_2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6" name="Google Shape;196;g10d0b519b24_2_26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You can also engage learners by sharing a personal story or a story from your work. For example, you might talk about how you got in to your work, what is exciting or you, what makes your experience different from others, or an interesting story about the history of your work.</a:t>
            </a:r>
            <a:endParaRPr/>
          </a:p>
        </p:txBody>
      </p:sp>
      <p:sp>
        <p:nvSpPr>
          <p:cNvPr id="197" name="Google Shape;197;g10d0b519b24_2_26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0d0b519b24_2_2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6" name="Google Shape;206;g10d0b519b24_2_27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Another way to engage learners and to increase learning is to encourage two-way conversations in your activity. You encourage two-way conversations by asking questions as well as listening to learners and responding to them.</a:t>
            </a:r>
            <a:endParaRPr/>
          </a:p>
        </p:txBody>
      </p:sp>
      <p:sp>
        <p:nvSpPr>
          <p:cNvPr id="207" name="Google Shape;207;g10d0b519b24_2_27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10d0b519b24_2_2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g10d0b519b24_2_28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Avoid stereotyping your learners </a:t>
            </a:r>
            <a:r>
              <a:rPr lang="en"/>
              <a:t>based</a:t>
            </a:r>
            <a:r>
              <a:rPr lang="en"/>
              <a:t> on any </a:t>
            </a:r>
            <a:r>
              <a:rPr lang="en"/>
              <a:t>physical</a:t>
            </a:r>
            <a:r>
              <a:rPr lang="en"/>
              <a:t> or observable characteristics. For example, don’t assume that only female learners will be interested in your activity and male learners will find it boring. Also remember that teachers and students come from a wide range of backgrounds and home living situations, some of which may make the learner feel uncomfortable or singled out when discussed in front of their classmates. </a:t>
            </a:r>
            <a:endParaRPr/>
          </a:p>
          <a:p>
            <a:pPr indent="0" lvl="0" marL="0" rtl="0" algn="l">
              <a:lnSpc>
                <a:spcPct val="100000"/>
              </a:lnSpc>
              <a:spcBef>
                <a:spcPts val="0"/>
              </a:spcBef>
              <a:spcAft>
                <a:spcPts val="0"/>
              </a:spcAft>
              <a:buSzPts val="1400"/>
              <a:buNone/>
            </a:pPr>
            <a:r>
              <a:rPr lang="en"/>
              <a:t>Don’t make assumptions about </a:t>
            </a:r>
            <a:r>
              <a:rPr lang="en"/>
              <a:t>families and living situations, for example assuming that every child has a mother and father at home or that every child has their own room. Avoid talking about sensitive topics such as tattoos, romantic relationships, sex, religion, politics, curse words, alcohol/drugs, and partying and focus your language and conversation on your activity instead. Your activity has the potential to reach and engage all learners and using inclusive language will help make sure you achieve that goal.</a:t>
            </a:r>
            <a:endParaRPr/>
          </a:p>
        </p:txBody>
      </p:sp>
      <p:sp>
        <p:nvSpPr>
          <p:cNvPr id="217" name="Google Shape;217;g10d0b519b24_2_28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0d0b519b24_2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 name="Google Shape;70;g10d0b519b24_2_13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The priorities for informal education may differ from formal education in that the goal of informal education is to inspire and interest students </a:t>
            </a:r>
            <a:r>
              <a:rPr lang="en"/>
              <a:t>rather</a:t>
            </a:r>
            <a:r>
              <a:rPr lang="en"/>
              <a:t> than focusing on acquiring facts. </a:t>
            </a:r>
            <a:r>
              <a:rPr lang="en"/>
              <a:t>These priorities for informal education were created and pioneered by Dr. Phyllis Newbill at the Center for Educational Networks and Impacts at Virginia Tech.</a:t>
            </a:r>
            <a:endParaRPr/>
          </a:p>
        </p:txBody>
      </p:sp>
      <p:sp>
        <p:nvSpPr>
          <p:cNvPr id="71" name="Google Shape;71;g10d0b519b24_2_13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0d0b519b24_2_2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g10d0b519b24_2_2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When creating an </a:t>
            </a:r>
            <a:r>
              <a:rPr lang="en"/>
              <a:t>exhibit</a:t>
            </a:r>
            <a:r>
              <a:rPr lang="en"/>
              <a:t> or setting up an activity, especially one where you may be at a table and waiting for learners to approach you, think about how you can make your space a “yes” space.  A “yes” space is one in which you can say yes as much as </a:t>
            </a:r>
            <a:r>
              <a:rPr lang="en"/>
              <a:t>possible</a:t>
            </a:r>
            <a:r>
              <a:rPr lang="en"/>
              <a:t> and minimize the number of times you will say no to a learner (e.g., ask them not to touch something). Put touchable items (remember that touchable items can be used as a hook to engage learners in your activity) where they can be touched. Create </a:t>
            </a:r>
            <a:r>
              <a:rPr lang="en"/>
              <a:t>physical</a:t>
            </a:r>
            <a:r>
              <a:rPr lang="en"/>
              <a:t> barriers for fragile items that you may not want to be touched and if you must </a:t>
            </a:r>
            <a:r>
              <a:rPr lang="en"/>
              <a:t>tell</a:t>
            </a:r>
            <a:r>
              <a:rPr lang="en"/>
              <a:t> a learner not to touch something, set a clear expectation by letting them know not to touch before presenting the object.</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
              <a:t>See an example of a “yes” space on the next slide.</a:t>
            </a:r>
            <a:endParaRPr/>
          </a:p>
        </p:txBody>
      </p:sp>
      <p:sp>
        <p:nvSpPr>
          <p:cNvPr id="226" name="Google Shape;226;g10d0b519b24_2_2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10d0b519b24_2_3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4" name="Google Shape;234;g10d0b519b24_2_30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This exhibit demonstrates a “yes” space. There is a hook of a cool object to touch that is placed in an easily accessible area of the table. There is also a hook of a person asking questions to promote </a:t>
            </a:r>
            <a:r>
              <a:rPr lang="en"/>
              <a:t>engagement</a:t>
            </a:r>
            <a:r>
              <a:rPr lang="en"/>
              <a:t> with the exhibit. This exhibit does showcase fragile objects that should not be touched, and notice how the </a:t>
            </a:r>
            <a:r>
              <a:rPr lang="en"/>
              <a:t>fragile</a:t>
            </a:r>
            <a:r>
              <a:rPr lang="en"/>
              <a:t> </a:t>
            </a:r>
            <a:r>
              <a:rPr lang="en"/>
              <a:t>objects</a:t>
            </a:r>
            <a:r>
              <a:rPr lang="en"/>
              <a:t> are protected by a physical barrier. Think about how you can set up your space so that you can maximize the number of times you say yes to someone who wants to engage with you and your activity and minimize the number of times you will say no.</a:t>
            </a:r>
            <a:endParaRPr/>
          </a:p>
        </p:txBody>
      </p:sp>
      <p:sp>
        <p:nvSpPr>
          <p:cNvPr id="235" name="Google Shape;235;g10d0b519b24_2_30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0d0b519b24_2_3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10d0b519b24_2_3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As a review of the second priority, “fun”: 1) Make sure to include a hook, stories, and conversation in your activity; 2) a</a:t>
            </a:r>
            <a:r>
              <a:rPr lang="en"/>
              <a:t>void</a:t>
            </a:r>
            <a:r>
              <a:rPr lang="en"/>
              <a:t> stereotypes, assumptions, and sensitive </a:t>
            </a:r>
            <a:r>
              <a:rPr lang="en"/>
              <a:t>topics; and 3) arrange your space to be a “yes” space.</a:t>
            </a:r>
            <a:endParaRPr/>
          </a:p>
        </p:txBody>
      </p:sp>
      <p:sp>
        <p:nvSpPr>
          <p:cNvPr id="246" name="Google Shape;246;g10d0b519b24_2_3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0d0b519b24_2_3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3" name="Google Shape;253;g10d0b519b24_2_3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We will now move onto priority three: making your activity educational.</a:t>
            </a:r>
            <a:endParaRPr/>
          </a:p>
        </p:txBody>
      </p:sp>
      <p:sp>
        <p:nvSpPr>
          <p:cNvPr id="254" name="Google Shape;254;g10d0b519b24_2_32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0d0b519b24_2_3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g10d0b519b24_2_33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In this component of the training, we will discuss how to determine </a:t>
            </a:r>
            <a:r>
              <a:rPr lang="en"/>
              <a:t>learner</a:t>
            </a:r>
            <a:r>
              <a:rPr lang="en"/>
              <a:t> capabilities, </a:t>
            </a:r>
            <a:r>
              <a:rPr lang="en"/>
              <a:t>language use, making your activity sensory-friendly, how to choose an appropriate activity, and educational standards in your state.</a:t>
            </a:r>
            <a:endParaRPr/>
          </a:p>
        </p:txBody>
      </p:sp>
      <p:sp>
        <p:nvSpPr>
          <p:cNvPr id="262" name="Google Shape;262;g10d0b519b24_2_33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10d0b519b24_2_3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g10d0b519b24_2_34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Consider the scenario presented on this slide. The answer is presented on the next slide.</a:t>
            </a:r>
            <a:endParaRPr/>
          </a:p>
        </p:txBody>
      </p:sp>
      <p:sp>
        <p:nvSpPr>
          <p:cNvPr id="270" name="Google Shape;270;g10d0b519b24_2_34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0d0b519b24_2_35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 name="Google Shape;277;g10d0b519b24_2_35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400"/>
              <a:buNone/>
            </a:pPr>
            <a:r>
              <a:rPr lang="en">
                <a:solidFill>
                  <a:schemeClr val="dk1"/>
                </a:solidFill>
              </a:rPr>
              <a:t>Remember what we learned in the previous module about not relying on stereotypes when interacting with students. You cannot determine someone’s cognitive capabilities based on their physical appearance. Engage with this learner as you would any other learner.</a:t>
            </a:r>
            <a:endParaRPr>
              <a:solidFill>
                <a:schemeClr val="dk1"/>
              </a:solidFill>
            </a:endParaRPr>
          </a:p>
          <a:p>
            <a:pPr indent="0" lvl="0" marL="0" rtl="0" algn="l">
              <a:spcBef>
                <a:spcPts val="0"/>
              </a:spcBef>
              <a:spcAft>
                <a:spcPts val="0"/>
              </a:spcAft>
              <a:buClr>
                <a:schemeClr val="dk1"/>
              </a:buClr>
              <a:buSzPts val="1400"/>
              <a:buFont typeface="Arial"/>
              <a:buNone/>
            </a:pPr>
            <a:r>
              <a:t/>
            </a:r>
            <a:endParaRPr>
              <a:solidFill>
                <a:schemeClr val="dk1"/>
              </a:solidFill>
            </a:endParaRPr>
          </a:p>
        </p:txBody>
      </p:sp>
      <p:sp>
        <p:nvSpPr>
          <p:cNvPr id="278" name="Google Shape;278;g10d0b519b24_2_35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114a7d4851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114a7d4851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400"/>
              <a:buFont typeface="Arial"/>
              <a:buNone/>
            </a:pPr>
            <a:r>
              <a:rPr lang="en">
                <a:solidFill>
                  <a:schemeClr val="dk1"/>
                </a:solidFill>
              </a:rPr>
              <a:t>Consider the scenario presented on this slide. The answer is presented on the next slide.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10d0b519b24_2_3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g10d0b519b24_2_36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lang="en">
                <a:solidFill>
                  <a:schemeClr val="dk1"/>
                </a:solidFill>
              </a:rPr>
              <a:t>Remember what we learned in the previous module about not relying on stereotypes when interacting with students. You cannot determine someone’s cognitive capabilities based on their physical appearance.</a:t>
            </a:r>
            <a:endParaRPr/>
          </a:p>
        </p:txBody>
      </p:sp>
      <p:sp>
        <p:nvSpPr>
          <p:cNvPr id="292" name="Google Shape;292;g10d0b519b24_2_36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10d0b519b24_2_3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g10d0b519b24_2_37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We learned in the previous </a:t>
            </a:r>
            <a:r>
              <a:rPr lang="en"/>
              <a:t>module</a:t>
            </a:r>
            <a:r>
              <a:rPr lang="en"/>
              <a:t> that assumptions about learner abilities based on physical appearance are not reliable ways to judge learner </a:t>
            </a:r>
            <a:r>
              <a:rPr lang="en"/>
              <a:t>capabilities</a:t>
            </a:r>
            <a:r>
              <a:rPr lang="en"/>
              <a:t>.  Instead, you can ask questions of children, beginning with simple questions and asking more complex or difficult questions if the learner seems interested and to understand you. You can also ask the learner to describe an object, which will give you a good idea of their vocabulary and sentence structure skills.</a:t>
            </a:r>
            <a:endParaRPr/>
          </a:p>
        </p:txBody>
      </p:sp>
      <p:sp>
        <p:nvSpPr>
          <p:cNvPr id="300" name="Google Shape;300;g10d0b519b24_2_37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0d0b519b24_2_1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g10d0b519b24_2_1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Always remember that safety is the number one priority. If people do not feel safe or comfortable, then they are not able to focus on learning or feeling inspired. You must ensure that you are creating a space that is both emotionally and physically safe for your learners. When you are leading an activity, you are in a position of responsibility, and children and even teachers will look to you for help.</a:t>
            </a:r>
            <a:endParaRPr/>
          </a:p>
        </p:txBody>
      </p:sp>
      <p:sp>
        <p:nvSpPr>
          <p:cNvPr id="80" name="Google Shape;80;g10d0b519b24_2_1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10d0b519b24_2_3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7" name="Google Shape;307;g10d0b519b24_2_38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Plan what you will say to learners during your activity, both to ensure that your content is age appropriate as well as to ensure that your activity will take the amount of time you believe it will.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
              <a:t>Once you have your script, you can use readability functions in Microsoft Word/PowerPoint or readability score applications to determine the </a:t>
            </a:r>
            <a:r>
              <a:rPr lang="en"/>
              <a:t>grade level for your content. Make sure that your content is not too difficult or too easy. For example, a fifth grade reading level would likely be too difficult for a second grader and too easy for a twelfth grader. Try to ensure that your content is easy to understand for your learner group.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
              <a:t>Other resources that may be helpful are The Thing Explainer book and The Up-Goer Five text editor both of which use only the  vocabulary of the 1,000 (or "ten hundred") most common words in the English Language. </a:t>
            </a:r>
            <a:endParaRPr/>
          </a:p>
        </p:txBody>
      </p:sp>
      <p:sp>
        <p:nvSpPr>
          <p:cNvPr id="308" name="Google Shape;308;g10d0b519b24_2_38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10d0b519b24_2_3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 name="Google Shape;315;g10d0b519b24_2_39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When preparing your activity, </a:t>
            </a:r>
            <a:r>
              <a:rPr lang="en"/>
              <a:t>remember</a:t>
            </a:r>
            <a:r>
              <a:rPr lang="en"/>
              <a:t> that some sensory experiences may be overwhelming for learners, which will limit their ability to engage with your activity. Having a written sign to describe your </a:t>
            </a:r>
            <a:r>
              <a:rPr lang="en"/>
              <a:t>experience</a:t>
            </a:r>
            <a:r>
              <a:rPr lang="en"/>
              <a:t> may be useful, and if you have sensory aspects to your activity make sure to let learners know about those ahead of time.  Leave out bright lights and repetitive or loud </a:t>
            </a:r>
            <a:r>
              <a:rPr lang="en"/>
              <a:t>noises if possible.</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
              <a:t>In general, avoid surprises, which may frighten some learners. Also, do not put pressure on learners to engage with your activity if they seem hesitant; instead, let them engage at their own pace. </a:t>
            </a:r>
            <a:endParaRPr/>
          </a:p>
        </p:txBody>
      </p:sp>
      <p:sp>
        <p:nvSpPr>
          <p:cNvPr id="316" name="Google Shape;316;g10d0b519b24_2_39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10d0b519b24_2_4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4" name="Google Shape;324;g10d0b519b24_2_40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When you are trying to determine what activity you should do, try to select something that you think is interesting or exciting.  If you’re </a:t>
            </a:r>
            <a:r>
              <a:rPr lang="en"/>
              <a:t>excited, your learner group will be able to detect your excitement, and they will be more interested. You can also think about why you want to do outreach, what has inspired you, and how this outreach might fit into the bigger picture of your life and career.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
              <a:t>You can also ask local teachers or school administrators what their needs are. For example, they may have difficulty meeting certain educational standards in standardized testing or may have an existing venue for outreach in their district. You can also discuss with teachers which grades or subjects may be best aligned with your activity; be sure to be honest about which grade levels or ages you feel most comfortable talking to and if there are any subjects you feel more comfortable talking about.</a:t>
            </a:r>
            <a:endParaRPr/>
          </a:p>
        </p:txBody>
      </p:sp>
      <p:sp>
        <p:nvSpPr>
          <p:cNvPr id="325" name="Google Shape;325;g10d0b519b24_2_40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0d0b519b24_2_4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2" name="Google Shape;332;g10d0b519b24_2_4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400"/>
              <a:buFont typeface="Arial"/>
              <a:buNone/>
            </a:pPr>
            <a:r>
              <a:rPr lang="en"/>
              <a:t>The state you live in likely has educational standards that schools must meet, such as standardized testing. These tests and standards typically cover key concepts and vocabulary that students must know. </a:t>
            </a:r>
            <a:endParaRPr/>
          </a:p>
          <a:p>
            <a:pPr indent="0" lvl="0" marL="0" rtl="0" algn="l">
              <a:spcBef>
                <a:spcPts val="0"/>
              </a:spcBef>
              <a:spcAft>
                <a:spcPts val="0"/>
              </a:spcAft>
              <a:buClr>
                <a:schemeClr val="dk1"/>
              </a:buClr>
              <a:buSzPts val="1400"/>
              <a:buFont typeface="Arial"/>
              <a:buNone/>
            </a:pPr>
            <a:r>
              <a:rPr lang="en"/>
              <a:t>These standards vary by state and are related to student learning and achievement in grades PreK12 in English, mathematics, science, and history/social science among others.</a:t>
            </a:r>
            <a:endParaRPr/>
          </a:p>
          <a:p>
            <a:pPr indent="0" lvl="0" marL="0" rtl="0" algn="l">
              <a:spcBef>
                <a:spcPts val="0"/>
              </a:spcBef>
              <a:spcAft>
                <a:spcPts val="0"/>
              </a:spcAft>
              <a:buClr>
                <a:schemeClr val="dk1"/>
              </a:buClr>
              <a:buSzPts val="1400"/>
              <a:buFont typeface="Arial"/>
              <a:buNone/>
            </a:pPr>
            <a:r>
              <a:rPr lang="en"/>
              <a:t>Finding and becoming more familiar with the educational standards in your state may help you include important information in your activity and help you determine which subjects and grade levels may be most appropriate for your activity. </a:t>
            </a:r>
            <a:endParaRPr/>
          </a:p>
        </p:txBody>
      </p:sp>
      <p:sp>
        <p:nvSpPr>
          <p:cNvPr id="333" name="Google Shape;333;g10d0b519b24_2_4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10d0b519b24_2_4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0" name="Google Shape;340;g10d0b519b24_2_4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As a review, </a:t>
            </a:r>
            <a:r>
              <a:rPr lang="en"/>
              <a:t>remember to determine learner capabilities by asking them questions or asking them to describe objects. Make sure you plan what you will say in your activity and that your language is at an appropriate level for your learner group. If possible, avoid loud and repetitive noises, bright lights, and other overwhelming stimuli in your activity. When planning your activity, think about what ages you feel comfortable talking to as well as what interests you and what you are excited about; if you are excited, your learners are more likely to be excited. Finally, use educational standards in your state to help create your activity.</a:t>
            </a:r>
            <a:endParaRPr/>
          </a:p>
        </p:txBody>
      </p:sp>
      <p:sp>
        <p:nvSpPr>
          <p:cNvPr id="341" name="Google Shape;341;g10d0b519b24_2_4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18f999724e5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18f999724e5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0d0b519b24_2_1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g10d0b519b24_2_15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The topics we will discuss are: ensuring you and anyone you are working with are never alone with a minor and how to determine if you are legally bound to report abuse or neglect.</a:t>
            </a:r>
            <a:endParaRPr/>
          </a:p>
        </p:txBody>
      </p:sp>
      <p:sp>
        <p:nvSpPr>
          <p:cNvPr id="89" name="Google Shape;89;g10d0b519b24_2_15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10d0b519b24_2_1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g10d0b519b24_2_16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Never be alone with a minor in a physical or virtual space (e.g., Zoom) and do not allow others on your team to be alone with a minor.  This policy protects both the minor and the adult.</a:t>
            </a:r>
            <a:endParaRPr/>
          </a:p>
        </p:txBody>
      </p:sp>
      <p:sp>
        <p:nvSpPr>
          <p:cNvPr id="98" name="Google Shape;98;g10d0b519b24_2_16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0d0b519b24_2_1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10d0b519b24_2_17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Consider this scenario and what you should do in this situation. The answer is presented on the next slide.</a:t>
            </a:r>
            <a:endParaRPr/>
          </a:p>
        </p:txBody>
      </p:sp>
      <p:sp>
        <p:nvSpPr>
          <p:cNvPr id="107" name="Google Shape;107;g10d0b519b24_2_17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d0b519b24_2_1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10d0b519b24_2_18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
              <a:t>The three options presented are all possible options. The best choice is to go find another bathroom to use. If that is not possible, you can wait until the young person leaves the bathroom to use it or find another adult and take this second adult with you to the bathroom. All of these solutions prevent you from being alone with a minor.</a:t>
            </a:r>
            <a:endParaRPr/>
          </a:p>
        </p:txBody>
      </p:sp>
      <p:sp>
        <p:nvSpPr>
          <p:cNvPr id="115" name="Google Shape;115;g10d0b519b24_2_18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10d0b519b24_2_1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2" name="Google Shape;122;g10d0b519b24_2_19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190500" lvl="0" marL="254000" rtl="0" algn="l">
              <a:lnSpc>
                <a:spcPct val="90000"/>
              </a:lnSpc>
              <a:spcBef>
                <a:spcPts val="0"/>
              </a:spcBef>
              <a:spcAft>
                <a:spcPts val="0"/>
              </a:spcAft>
              <a:buClr>
                <a:srgbClr val="FF6600"/>
              </a:buClr>
              <a:buSzPts val="1200"/>
              <a:buFont typeface="Noto Sans Symbols"/>
              <a:buChar char="▪"/>
            </a:pPr>
            <a:r>
              <a:rPr lang="en" sz="1200">
                <a:solidFill>
                  <a:schemeClr val="dk1"/>
                </a:solidFill>
              </a:rPr>
              <a:t>Your organization may legally require you to report abuse and neglect. </a:t>
            </a:r>
            <a:endParaRPr sz="1200">
              <a:solidFill>
                <a:schemeClr val="dk1"/>
              </a:solidFill>
            </a:endParaRPr>
          </a:p>
          <a:p>
            <a:pPr indent="-196850" lvl="1" marL="685800" rtl="0" algn="l">
              <a:lnSpc>
                <a:spcPct val="90000"/>
              </a:lnSpc>
              <a:spcBef>
                <a:spcPts val="0"/>
              </a:spcBef>
              <a:spcAft>
                <a:spcPts val="0"/>
              </a:spcAft>
              <a:buClr>
                <a:srgbClr val="FF6600"/>
              </a:buClr>
              <a:buSzPts val="500"/>
              <a:buFont typeface="Noto Sans Symbols"/>
              <a:buChar char="▪"/>
            </a:pPr>
            <a:r>
              <a:rPr lang="en" sz="900">
                <a:solidFill>
                  <a:schemeClr val="dk1"/>
                </a:solidFill>
              </a:rPr>
              <a:t>This is known as being a “mandated reporter.”</a:t>
            </a:r>
            <a:endParaRPr sz="900">
              <a:solidFill>
                <a:schemeClr val="dk1"/>
              </a:solidFill>
            </a:endParaRPr>
          </a:p>
          <a:p>
            <a:pPr indent="-196850" lvl="0" marL="342900" rtl="0" algn="l">
              <a:lnSpc>
                <a:spcPct val="90000"/>
              </a:lnSpc>
              <a:spcBef>
                <a:spcPts val="0"/>
              </a:spcBef>
              <a:spcAft>
                <a:spcPts val="0"/>
              </a:spcAft>
              <a:buClr>
                <a:srgbClr val="FF6600"/>
              </a:buClr>
              <a:buSzPts val="500"/>
              <a:buFont typeface="Noto Sans Symbols"/>
              <a:buChar char="▪"/>
            </a:pPr>
            <a:r>
              <a:rPr lang="en" sz="1200">
                <a:solidFill>
                  <a:schemeClr val="dk1"/>
                </a:solidFill>
              </a:rPr>
              <a:t>Those who work in educational, childcare, and healthcare facilities are often mandated reporters although the laws vary by state. </a:t>
            </a:r>
            <a:endParaRPr sz="1200">
              <a:solidFill>
                <a:schemeClr val="dk1"/>
              </a:solidFill>
            </a:endParaRPr>
          </a:p>
          <a:p>
            <a:pPr indent="-196850" lvl="1" marL="685800" rtl="0" algn="l">
              <a:lnSpc>
                <a:spcPct val="90000"/>
              </a:lnSpc>
              <a:spcBef>
                <a:spcPts val="0"/>
              </a:spcBef>
              <a:spcAft>
                <a:spcPts val="0"/>
              </a:spcAft>
              <a:buClr>
                <a:srgbClr val="FF6600"/>
              </a:buClr>
              <a:buSzPts val="500"/>
              <a:buFont typeface="Noto Sans Symbols"/>
              <a:buChar char="▪"/>
            </a:pPr>
            <a:r>
              <a:rPr lang="en" sz="900">
                <a:solidFill>
                  <a:schemeClr val="dk1"/>
                </a:solidFill>
              </a:rPr>
              <a:t>If you are not sure if you are a mandated reporter, you can check the laws in your state, talk to your supervisor, or contact the HR department for your workplace.</a:t>
            </a:r>
            <a:endParaRPr sz="900">
              <a:solidFill>
                <a:schemeClr val="dk1"/>
              </a:solidFill>
            </a:endParaRPr>
          </a:p>
          <a:p>
            <a:pPr indent="-196850" lvl="0" marL="342900" rtl="0" algn="l">
              <a:lnSpc>
                <a:spcPct val="90000"/>
              </a:lnSpc>
              <a:spcBef>
                <a:spcPts val="0"/>
              </a:spcBef>
              <a:spcAft>
                <a:spcPts val="0"/>
              </a:spcAft>
              <a:buClr>
                <a:srgbClr val="FF6600"/>
              </a:buClr>
              <a:buSzPts val="500"/>
              <a:buFont typeface="Noto Sans Symbols"/>
              <a:buChar char="▪"/>
            </a:pPr>
            <a:r>
              <a:rPr lang="en" sz="1200">
                <a:solidFill>
                  <a:schemeClr val="dk1"/>
                </a:solidFill>
              </a:rPr>
              <a:t>If you are a mandated reporter, your workplace will likely have a procedure for reporting abuse/neglect, and you should familiarize yourself with it as well as take any trainings your organization requires.</a:t>
            </a:r>
            <a:endParaRPr sz="1200">
              <a:solidFill>
                <a:schemeClr val="dk1"/>
              </a:solidFill>
            </a:endParaRPr>
          </a:p>
          <a:p>
            <a:pPr indent="0" lvl="0" marL="0" rtl="0" algn="l">
              <a:lnSpc>
                <a:spcPct val="100000"/>
              </a:lnSpc>
              <a:spcBef>
                <a:spcPts val="0"/>
              </a:spcBef>
              <a:spcAft>
                <a:spcPts val="0"/>
              </a:spcAft>
              <a:buSzPts val="1400"/>
              <a:buNone/>
            </a:pPr>
            <a:r>
              <a:rPr lang="en"/>
              <a:t> </a:t>
            </a:r>
            <a:endParaRPr/>
          </a:p>
        </p:txBody>
      </p:sp>
      <p:sp>
        <p:nvSpPr>
          <p:cNvPr id="123" name="Google Shape;123;g10d0b519b24_2_19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14a7d4851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14a7d4851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 are a mandated reporter, you must report suspected child abuse and neglect. Remember that a culture of silence allows abuse to continue.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1061191" y="1278747"/>
            <a:ext cx="4792200" cy="1960500"/>
          </a:xfrm>
          <a:prstGeom prst="rect">
            <a:avLst/>
          </a:prstGeom>
          <a:solidFill>
            <a:schemeClr val="lt1"/>
          </a:solidFill>
          <a:ln>
            <a:noFill/>
          </a:ln>
        </p:spPr>
        <p:txBody>
          <a:bodyPr anchorCtr="0" anchor="ctr" bIns="342900" lIns="342900" spcFirstLastPara="1" rIns="617225" wrap="square" tIns="342900">
            <a:noAutofit/>
          </a:bodyPr>
          <a:lstStyle>
            <a:lvl1pPr lvl="0" rtl="0" algn="l">
              <a:lnSpc>
                <a:spcPct val="90000"/>
              </a:lnSpc>
              <a:spcBef>
                <a:spcPts val="0"/>
              </a:spcBef>
              <a:spcAft>
                <a:spcPts val="0"/>
              </a:spcAft>
              <a:buClr>
                <a:srgbClr val="FF6600"/>
              </a:buClr>
              <a:buSzPts val="3800"/>
              <a:buFont typeface="Trebuchet MS"/>
              <a:buNone/>
              <a:defRPr sz="3800">
                <a:solidFill>
                  <a:srgbClr val="FF6600"/>
                </a:solidFill>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52" name="Google Shape;52;p13"/>
          <p:cNvSpPr txBox="1"/>
          <p:nvPr>
            <p:ph idx="1" type="body"/>
          </p:nvPr>
        </p:nvSpPr>
        <p:spPr>
          <a:xfrm>
            <a:off x="1" y="3677805"/>
            <a:ext cx="5853300" cy="595500"/>
          </a:xfrm>
          <a:prstGeom prst="rect">
            <a:avLst/>
          </a:prstGeom>
          <a:solidFill>
            <a:schemeClr val="lt1"/>
          </a:solidFill>
          <a:ln>
            <a:noFill/>
          </a:ln>
        </p:spPr>
        <p:txBody>
          <a:bodyPr anchorCtr="0" anchor="t" bIns="137150" lIns="205725" spcFirstLastPara="1" rIns="274325" wrap="square" tIns="205725">
            <a:noAutofit/>
          </a:bodyPr>
          <a:lstStyle>
            <a:lvl1pPr indent="-228600" lvl="0" marL="457200" rtl="0" algn="r">
              <a:lnSpc>
                <a:spcPct val="90000"/>
              </a:lnSpc>
              <a:spcBef>
                <a:spcPts val="800"/>
              </a:spcBef>
              <a:spcAft>
                <a:spcPts val="0"/>
              </a:spcAft>
              <a:buSzPts val="1800"/>
              <a:buNone/>
              <a:defRPr b="1" i="0" sz="1800" cap="none">
                <a:solidFill>
                  <a:srgbClr val="888888"/>
                </a:solidFill>
                <a:latin typeface="Arial"/>
                <a:ea typeface="Arial"/>
                <a:cs typeface="Arial"/>
                <a:sym typeface="Arial"/>
              </a:defRPr>
            </a:lvl1pPr>
            <a:lvl2pPr indent="-228600" lvl="1" marL="914400" rtl="0" algn="l">
              <a:lnSpc>
                <a:spcPct val="90000"/>
              </a:lnSpc>
              <a:spcBef>
                <a:spcPts val="500"/>
              </a:spcBef>
              <a:spcAft>
                <a:spcPts val="0"/>
              </a:spcAft>
              <a:buSzPts val="1500"/>
              <a:buNone/>
              <a:defRPr sz="1500">
                <a:solidFill>
                  <a:srgbClr val="888888"/>
                </a:solidFill>
              </a:defRPr>
            </a:lvl2pPr>
            <a:lvl3pPr indent="-228600" lvl="2" marL="1371600" rtl="0" algn="l">
              <a:lnSpc>
                <a:spcPct val="90000"/>
              </a:lnSpc>
              <a:spcBef>
                <a:spcPts val="500"/>
              </a:spcBef>
              <a:spcAft>
                <a:spcPts val="0"/>
              </a:spcAft>
              <a:buSzPts val="1400"/>
              <a:buNone/>
              <a:defRPr sz="1400">
                <a:solidFill>
                  <a:srgbClr val="888888"/>
                </a:solidFill>
              </a:defRPr>
            </a:lvl3pPr>
            <a:lvl4pPr indent="-228600" lvl="3" marL="1828800" rtl="0" algn="l">
              <a:lnSpc>
                <a:spcPct val="90000"/>
              </a:lnSpc>
              <a:spcBef>
                <a:spcPts val="500"/>
              </a:spcBef>
              <a:spcAft>
                <a:spcPts val="0"/>
              </a:spcAft>
              <a:buSzPts val="1200"/>
              <a:buNone/>
              <a:defRPr sz="1200">
                <a:solidFill>
                  <a:srgbClr val="888888"/>
                </a:solidFill>
              </a:defRPr>
            </a:lvl4pPr>
            <a:lvl5pPr indent="-228600" lvl="4" marL="2286000" rtl="0" algn="l">
              <a:lnSpc>
                <a:spcPct val="90000"/>
              </a:lnSpc>
              <a:spcBef>
                <a:spcPts val="500"/>
              </a:spcBef>
              <a:spcAft>
                <a:spcPts val="0"/>
              </a:spcAft>
              <a:buSzPts val="1200"/>
              <a:buNone/>
              <a:defRPr sz="1200">
                <a:solidFill>
                  <a:srgbClr val="888888"/>
                </a:solidFill>
              </a:defRPr>
            </a:lvl5pPr>
            <a:lvl6pPr indent="-228600" lvl="5" marL="2743200" rtl="0" algn="l">
              <a:lnSpc>
                <a:spcPct val="90000"/>
              </a:lnSpc>
              <a:spcBef>
                <a:spcPts val="500"/>
              </a:spcBef>
              <a:spcAft>
                <a:spcPts val="0"/>
              </a:spcAft>
              <a:buClr>
                <a:srgbClr val="888888"/>
              </a:buClr>
              <a:buSzPts val="1200"/>
              <a:buNone/>
              <a:defRPr sz="1200">
                <a:solidFill>
                  <a:srgbClr val="888888"/>
                </a:solidFill>
              </a:defRPr>
            </a:lvl6pPr>
            <a:lvl7pPr indent="-228600" lvl="6" marL="3200400" rtl="0" algn="l">
              <a:lnSpc>
                <a:spcPct val="90000"/>
              </a:lnSpc>
              <a:spcBef>
                <a:spcPts val="400"/>
              </a:spcBef>
              <a:spcAft>
                <a:spcPts val="0"/>
              </a:spcAft>
              <a:buClr>
                <a:srgbClr val="888888"/>
              </a:buClr>
              <a:buSzPts val="1200"/>
              <a:buNone/>
              <a:defRPr sz="1200">
                <a:solidFill>
                  <a:srgbClr val="888888"/>
                </a:solidFill>
              </a:defRPr>
            </a:lvl7pPr>
            <a:lvl8pPr indent="-228600" lvl="7" marL="3657600" rtl="0" algn="l">
              <a:lnSpc>
                <a:spcPct val="90000"/>
              </a:lnSpc>
              <a:spcBef>
                <a:spcPts val="400"/>
              </a:spcBef>
              <a:spcAft>
                <a:spcPts val="0"/>
              </a:spcAft>
              <a:buClr>
                <a:srgbClr val="888888"/>
              </a:buClr>
              <a:buSzPts val="1200"/>
              <a:buNone/>
              <a:defRPr sz="1200">
                <a:solidFill>
                  <a:srgbClr val="888888"/>
                </a:solidFill>
              </a:defRPr>
            </a:lvl8pPr>
            <a:lvl9pPr indent="-228600" lvl="8" marL="4114800" rtl="0" algn="l">
              <a:lnSpc>
                <a:spcPct val="90000"/>
              </a:lnSpc>
              <a:spcBef>
                <a:spcPts val="400"/>
              </a:spcBef>
              <a:spcAft>
                <a:spcPts val="0"/>
              </a:spcAft>
              <a:buClr>
                <a:srgbClr val="888888"/>
              </a:buClr>
              <a:buSzPts val="1200"/>
              <a:buNone/>
              <a:defRPr sz="1200">
                <a:solidFill>
                  <a:srgbClr val="888888"/>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53" name="Shape 53"/>
        <p:cNvGrpSpPr/>
        <p:nvPr/>
      </p:nvGrpSpPr>
      <p:grpSpPr>
        <a:xfrm>
          <a:off x="0" y="0"/>
          <a:ext cx="0" cy="0"/>
          <a:chOff x="0" y="0"/>
          <a:chExt cx="0" cy="0"/>
        </a:xfrm>
      </p:grpSpPr>
      <p:sp>
        <p:nvSpPr>
          <p:cNvPr id="54" name="Google Shape;54;p14"/>
          <p:cNvSpPr/>
          <p:nvPr/>
        </p:nvSpPr>
        <p:spPr>
          <a:xfrm>
            <a:off x="-87898" y="1477496"/>
            <a:ext cx="7401900" cy="36660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55" name="Google Shape;55;p14"/>
          <p:cNvSpPr/>
          <p:nvPr/>
        </p:nvSpPr>
        <p:spPr>
          <a:xfrm>
            <a:off x="0" y="1"/>
            <a:ext cx="8244900" cy="1287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56" name="Google Shape;56;p14"/>
          <p:cNvSpPr txBox="1"/>
          <p:nvPr>
            <p:ph type="title"/>
          </p:nvPr>
        </p:nvSpPr>
        <p:spPr>
          <a:xfrm>
            <a:off x="1" y="329439"/>
            <a:ext cx="8244900" cy="831000"/>
          </a:xfrm>
          <a:prstGeom prst="rect">
            <a:avLst/>
          </a:prstGeom>
          <a:noFill/>
          <a:ln>
            <a:noFill/>
          </a:ln>
        </p:spPr>
        <p:txBody>
          <a:bodyPr anchorCtr="0" anchor="ctr" bIns="205725" lIns="891525" spcFirstLastPara="1" rIns="205725" wrap="square" tIns="205725">
            <a:noAutofit/>
          </a:bodyPr>
          <a:lstStyle>
            <a:lvl1pPr lvl="0" rtl="0" algn="l">
              <a:lnSpc>
                <a:spcPct val="90000"/>
              </a:lnSpc>
              <a:spcBef>
                <a:spcPts val="0"/>
              </a:spcBef>
              <a:spcAft>
                <a:spcPts val="0"/>
              </a:spcAft>
              <a:buClr>
                <a:schemeClr val="dk1"/>
              </a:buClr>
              <a:buSzPts val="3000"/>
              <a:buFont typeface="Trebuchet MS"/>
              <a:buNone/>
              <a:defRPr sz="30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57" name="Google Shape;57;p14"/>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lvl1pPr indent="-317500" lvl="0" marL="457200" rtl="0" algn="l">
              <a:lnSpc>
                <a:spcPct val="90000"/>
              </a:lnSpc>
              <a:spcBef>
                <a:spcPts val="800"/>
              </a:spcBef>
              <a:spcAft>
                <a:spcPts val="0"/>
              </a:spcAft>
              <a:buSzPts val="1400"/>
              <a:buChar char="▪"/>
              <a:defRPr/>
            </a:lvl1pPr>
            <a:lvl2pPr indent="-317500" lvl="1" marL="914400" rtl="0" algn="l">
              <a:lnSpc>
                <a:spcPct val="90000"/>
              </a:lnSpc>
              <a:spcBef>
                <a:spcPts val="500"/>
              </a:spcBef>
              <a:spcAft>
                <a:spcPts val="0"/>
              </a:spcAft>
              <a:buSzPts val="1400"/>
              <a:buChar char="▪"/>
              <a:defRPr/>
            </a:lvl2pPr>
            <a:lvl3pPr indent="-317500" lvl="2" marL="1371600" rtl="0" algn="l">
              <a:lnSpc>
                <a:spcPct val="90000"/>
              </a:lnSpc>
              <a:spcBef>
                <a:spcPts val="500"/>
              </a:spcBef>
              <a:spcAft>
                <a:spcPts val="0"/>
              </a:spcAft>
              <a:buSzPts val="1400"/>
              <a:buChar char="▪"/>
              <a:defRPr/>
            </a:lvl3pPr>
            <a:lvl4pPr indent="-317500" lvl="3" marL="1828800" rtl="0" algn="l">
              <a:lnSpc>
                <a:spcPct val="90000"/>
              </a:lnSpc>
              <a:spcBef>
                <a:spcPts val="500"/>
              </a:spcBef>
              <a:spcAft>
                <a:spcPts val="0"/>
              </a:spcAft>
              <a:buSzPts val="1400"/>
              <a:buChar char="▪"/>
              <a:defRPr/>
            </a:lvl4pPr>
            <a:lvl5pPr indent="-317500" lvl="4" marL="2286000" rtl="0" algn="l">
              <a:lnSpc>
                <a:spcPct val="90000"/>
              </a:lnSpc>
              <a:spcBef>
                <a:spcPts val="500"/>
              </a:spcBef>
              <a:spcAft>
                <a:spcPts val="0"/>
              </a:spcAft>
              <a:buSzPts val="1400"/>
              <a:buChar char="▪"/>
              <a:defRPr/>
            </a:lvl5pPr>
            <a:lvl6pPr indent="-317500" lvl="5" marL="2743200" rtl="0" algn="l">
              <a:lnSpc>
                <a:spcPct val="90000"/>
              </a:lnSpc>
              <a:spcBef>
                <a:spcPts val="5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6.png"/><Relationship Id="rId4" Type="http://schemas.openxmlformats.org/officeDocument/2006/relationships/image" Target="../media/image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6.png"/><Relationship Id="rId4"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6.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 Id="rId3" Type="http://schemas.openxmlformats.org/officeDocument/2006/relationships/hyperlink" Target="https://xkcd.com/thing-explainer/" TargetMode="External"/><Relationship Id="rId4" Type="http://schemas.openxmlformats.org/officeDocument/2006/relationships/hyperlink" Target="http://splasho.com/upgoer5/"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9.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15"/>
          <p:cNvPicPr preferRelativeResize="0"/>
          <p:nvPr/>
        </p:nvPicPr>
        <p:blipFill rotWithShape="1">
          <a:blip r:embed="rId3">
            <a:alphaModFix/>
          </a:blip>
          <a:srcRect b="0" l="0" r="0" t="0"/>
          <a:stretch/>
        </p:blipFill>
        <p:spPr>
          <a:xfrm>
            <a:off x="6600825" y="3250510"/>
            <a:ext cx="2543175" cy="650081"/>
          </a:xfrm>
          <a:prstGeom prst="rect">
            <a:avLst/>
          </a:prstGeom>
          <a:noFill/>
          <a:ln>
            <a:noFill/>
          </a:ln>
        </p:spPr>
      </p:pic>
      <p:sp>
        <p:nvSpPr>
          <p:cNvPr id="64" name="Google Shape;64;p15"/>
          <p:cNvSpPr txBox="1"/>
          <p:nvPr>
            <p:ph type="title"/>
          </p:nvPr>
        </p:nvSpPr>
        <p:spPr>
          <a:xfrm>
            <a:off x="780952" y="891500"/>
            <a:ext cx="6087600" cy="1960500"/>
          </a:xfrm>
          <a:prstGeom prst="rect">
            <a:avLst/>
          </a:prstGeom>
          <a:solidFill>
            <a:schemeClr val="lt1"/>
          </a:solidFill>
          <a:ln>
            <a:noFill/>
          </a:ln>
        </p:spPr>
        <p:txBody>
          <a:bodyPr anchorCtr="0" anchor="ctr" bIns="342900" lIns="342900" spcFirstLastPara="1" rIns="617225" wrap="square" tIns="342900">
            <a:noAutofit/>
          </a:bodyPr>
          <a:lstStyle/>
          <a:p>
            <a:pPr indent="0" lvl="0" marL="0" rtl="0" algn="l">
              <a:lnSpc>
                <a:spcPct val="90000"/>
              </a:lnSpc>
              <a:spcBef>
                <a:spcPts val="0"/>
              </a:spcBef>
              <a:spcAft>
                <a:spcPts val="0"/>
              </a:spcAft>
              <a:buClr>
                <a:srgbClr val="FF6600"/>
              </a:buClr>
              <a:buSzPts val="3800"/>
              <a:buFont typeface="Trebuchet MS"/>
              <a:buNone/>
            </a:pPr>
            <a:r>
              <a:rPr lang="en">
                <a:solidFill>
                  <a:schemeClr val="dk1"/>
                </a:solidFill>
                <a:latin typeface="Raleway"/>
                <a:ea typeface="Raleway"/>
                <a:cs typeface="Raleway"/>
                <a:sym typeface="Raleway"/>
              </a:rPr>
              <a:t>Working with Minors: </a:t>
            </a:r>
            <a:endParaRPr>
              <a:solidFill>
                <a:schemeClr val="dk1"/>
              </a:solidFill>
              <a:latin typeface="Raleway"/>
              <a:ea typeface="Raleway"/>
              <a:cs typeface="Raleway"/>
              <a:sym typeface="Raleway"/>
            </a:endParaRPr>
          </a:p>
          <a:p>
            <a:pPr indent="0" lvl="0" marL="0" rtl="0" algn="l">
              <a:lnSpc>
                <a:spcPct val="90000"/>
              </a:lnSpc>
              <a:spcBef>
                <a:spcPts val="0"/>
              </a:spcBef>
              <a:spcAft>
                <a:spcPts val="0"/>
              </a:spcAft>
              <a:buClr>
                <a:srgbClr val="FF6600"/>
              </a:buClr>
              <a:buSzPts val="3800"/>
              <a:buFont typeface="Trebuchet MS"/>
              <a:buNone/>
            </a:pPr>
            <a:r>
              <a:t/>
            </a:r>
            <a:endParaRPr b="1" sz="1800">
              <a:solidFill>
                <a:srgbClr val="888888"/>
              </a:solidFill>
              <a:latin typeface="Raleway"/>
              <a:ea typeface="Raleway"/>
              <a:cs typeface="Raleway"/>
              <a:sym typeface="Raleway"/>
            </a:endParaRPr>
          </a:p>
          <a:p>
            <a:pPr indent="0" lvl="0" marL="0" rtl="0" algn="l">
              <a:lnSpc>
                <a:spcPct val="90000"/>
              </a:lnSpc>
              <a:spcBef>
                <a:spcPts val="0"/>
              </a:spcBef>
              <a:spcAft>
                <a:spcPts val="0"/>
              </a:spcAft>
              <a:buClr>
                <a:srgbClr val="FF6600"/>
              </a:buClr>
              <a:buSzPts val="3800"/>
              <a:buFont typeface="Trebuchet MS"/>
              <a:buNone/>
            </a:pPr>
            <a:r>
              <a:rPr b="1" lang="en" sz="1800">
                <a:solidFill>
                  <a:srgbClr val="888888"/>
                </a:solidFill>
                <a:latin typeface="Raleway"/>
                <a:ea typeface="Raleway"/>
                <a:cs typeface="Raleway"/>
                <a:sym typeface="Raleway"/>
              </a:rPr>
              <a:t>TRAINING FOR WORKING WITH PreK12 TEACHERS AND STUDENTS</a:t>
            </a:r>
            <a:endParaRPr>
              <a:solidFill>
                <a:schemeClr val="dk1"/>
              </a:solidFill>
              <a:latin typeface="Raleway"/>
              <a:ea typeface="Raleway"/>
              <a:cs typeface="Raleway"/>
              <a:sym typeface="Raleway"/>
            </a:endParaRPr>
          </a:p>
        </p:txBody>
      </p:sp>
      <p:pic>
        <p:nvPicPr>
          <p:cNvPr id="65" name="Google Shape;65;p15"/>
          <p:cNvPicPr preferRelativeResize="0"/>
          <p:nvPr/>
        </p:nvPicPr>
        <p:blipFill rotWithShape="1">
          <a:blip r:embed="rId4">
            <a:alphaModFix/>
          </a:blip>
          <a:srcRect b="0" l="0" r="0" t="0"/>
          <a:stretch/>
        </p:blipFill>
        <p:spPr>
          <a:xfrm>
            <a:off x="7148947" y="4138267"/>
            <a:ext cx="1696559" cy="701487"/>
          </a:xfrm>
          <a:prstGeom prst="rect">
            <a:avLst/>
          </a:prstGeom>
          <a:noFill/>
          <a:ln>
            <a:noFill/>
          </a:ln>
        </p:spPr>
      </p:pic>
      <p:sp>
        <p:nvSpPr>
          <p:cNvPr id="66" name="Google Shape;66;p15"/>
          <p:cNvSpPr txBox="1"/>
          <p:nvPr/>
        </p:nvSpPr>
        <p:spPr>
          <a:xfrm>
            <a:off x="241250" y="3495725"/>
            <a:ext cx="6627300" cy="1154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rPr>
              <a:t>This training was based on materials originally created by the </a:t>
            </a:r>
            <a:r>
              <a:rPr lang="en" sz="1100">
                <a:solidFill>
                  <a:schemeClr val="dk1"/>
                </a:solidFill>
              </a:rPr>
              <a:t>Center for Educational Networks and Impacts at Virginia Tech. It is released with permission under a Creative Commons Attribution NonCommercial ShareAlike 4.0 (CC BY NC-SA 4.0) license.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Clr>
                <a:schemeClr val="dk1"/>
              </a:buClr>
              <a:buSzPts val="1400"/>
              <a:buFont typeface="Arial"/>
              <a:buNone/>
            </a:pPr>
            <a:r>
              <a:rPr i="1" lang="en" sz="800">
                <a:solidFill>
                  <a:schemeClr val="dk1"/>
                </a:solidFill>
              </a:rPr>
              <a:t>NOTE: Logos and photographs contained within are used with permission and are not subject to the Creative Commons license.</a:t>
            </a:r>
            <a:endParaRPr i="1" sz="800">
              <a:solidFill>
                <a:schemeClr val="dk1"/>
              </a:solidFill>
            </a:endParaRPr>
          </a:p>
        </p:txBody>
      </p:sp>
      <p:pic>
        <p:nvPicPr>
          <p:cNvPr id="67" name="Google Shape;67;p15"/>
          <p:cNvPicPr preferRelativeResize="0"/>
          <p:nvPr/>
        </p:nvPicPr>
        <p:blipFill>
          <a:blip r:embed="rId5">
            <a:alphaModFix/>
          </a:blip>
          <a:stretch>
            <a:fillRect/>
          </a:stretch>
        </p:blipFill>
        <p:spPr>
          <a:xfrm>
            <a:off x="4185865" y="3947790"/>
            <a:ext cx="544408" cy="1904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Recognizing and Reporting Child Abuse</a:t>
            </a:r>
            <a:endParaRPr/>
          </a:p>
        </p:txBody>
      </p:sp>
      <p:sp>
        <p:nvSpPr>
          <p:cNvPr id="139" name="Google Shape;139;p24"/>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40" name="Google Shape;140;p24"/>
          <p:cNvSpPr txBox="1"/>
          <p:nvPr>
            <p:ph idx="1" type="body"/>
          </p:nvPr>
        </p:nvSpPr>
        <p:spPr>
          <a:xfrm>
            <a:off x="902625" y="1477499"/>
            <a:ext cx="7248600" cy="30117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What is Title IX? </a:t>
            </a:r>
            <a:endParaRPr sz="2000">
              <a:solidFill>
                <a:schemeClr val="dk1"/>
              </a:solidFill>
            </a:endParaRPr>
          </a:p>
          <a:p>
            <a:pPr indent="-215900" lvl="1" marL="520700" rtl="0" algn="l">
              <a:lnSpc>
                <a:spcPct val="90000"/>
              </a:lnSpc>
              <a:spcBef>
                <a:spcPts val="0"/>
              </a:spcBef>
              <a:spcAft>
                <a:spcPts val="0"/>
              </a:spcAft>
              <a:buClr>
                <a:schemeClr val="dk1"/>
              </a:buClr>
              <a:buSzPts val="2000"/>
              <a:buFont typeface="Arial"/>
              <a:buChar char="▪"/>
            </a:pPr>
            <a:r>
              <a:rPr lang="en" sz="1600">
                <a:solidFill>
                  <a:schemeClr val="dk1"/>
                </a:solidFill>
                <a:highlight>
                  <a:srgbClr val="FFFFFF"/>
                </a:highlight>
              </a:rPr>
              <a:t>No person in the United States shall, on the basis of sex, be excluded from participation in, be denied the benefits of, or be subjected to discrimination under any education program or activity receiving Federal financial assistance.</a:t>
            </a:r>
            <a:endParaRPr sz="1600">
              <a:solidFill>
                <a:schemeClr val="dk1"/>
              </a:solidFill>
              <a:highlight>
                <a:srgbClr val="FFFFFF"/>
              </a:highlight>
            </a:endParaRPr>
          </a:p>
          <a:p>
            <a:pPr indent="0" lvl="0" marL="254000" marR="0" rtl="0" algn="l">
              <a:lnSpc>
                <a:spcPct val="90000"/>
              </a:lnSpc>
              <a:spcBef>
                <a:spcPts val="0"/>
              </a:spcBef>
              <a:spcAft>
                <a:spcPts val="0"/>
              </a:spcAft>
              <a:buSzPts val="1400"/>
              <a:buNone/>
            </a:pPr>
            <a:r>
              <a:t/>
            </a:r>
            <a:endParaRPr sz="2000">
              <a:solidFill>
                <a:schemeClr val="dk1"/>
              </a:solidFill>
            </a:endParaRPr>
          </a:p>
          <a:p>
            <a:pPr indent="-260350" lvl="0" marL="254000" marR="0" rtl="0" algn="l">
              <a:lnSpc>
                <a:spcPct val="90000"/>
              </a:lnSpc>
              <a:spcBef>
                <a:spcPts val="0"/>
              </a:spcBef>
              <a:spcAft>
                <a:spcPts val="0"/>
              </a:spcAft>
              <a:buClr>
                <a:schemeClr val="dk1"/>
              </a:buClr>
              <a:buSzPts val="2300"/>
              <a:buChar char="▪"/>
            </a:pPr>
            <a:r>
              <a:rPr lang="en" sz="2000">
                <a:solidFill>
                  <a:schemeClr val="dk1"/>
                </a:solidFill>
              </a:rPr>
              <a:t>Gender discrimination, including sexual abuse, is covered under Title IX</a:t>
            </a:r>
            <a:endParaRPr sz="2000">
              <a:solidFill>
                <a:schemeClr val="dk1"/>
              </a:solidFill>
            </a:endParaRPr>
          </a:p>
          <a:p>
            <a:pPr indent="0" lvl="0" marL="254000" rtl="0" algn="l">
              <a:lnSpc>
                <a:spcPct val="90000"/>
              </a:lnSpc>
              <a:spcBef>
                <a:spcPts val="0"/>
              </a:spcBef>
              <a:spcAft>
                <a:spcPts val="0"/>
              </a:spcAft>
              <a:buSzPts val="1400"/>
              <a:buNone/>
            </a:pPr>
            <a:r>
              <a:t/>
            </a:r>
            <a:endParaRPr/>
          </a:p>
          <a:p>
            <a:pPr indent="0" lvl="0" marL="254000" rtl="0" algn="l">
              <a:lnSpc>
                <a:spcPct val="90000"/>
              </a:lnSpc>
              <a:spcBef>
                <a:spcPts val="0"/>
              </a:spcBef>
              <a:spcAft>
                <a:spcPts val="0"/>
              </a:spcAft>
              <a:buSzPts val="14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ph type="title"/>
          </p:nvPr>
        </p:nvSpPr>
        <p:spPr>
          <a:xfrm>
            <a:off x="1" y="329439"/>
            <a:ext cx="8244900" cy="830925"/>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About Abuse and Neglect</a:t>
            </a:r>
            <a:endParaRPr/>
          </a:p>
        </p:txBody>
      </p:sp>
      <p:sp>
        <p:nvSpPr>
          <p:cNvPr id="147" name="Google Shape;147;p25"/>
          <p:cNvSpPr txBox="1"/>
          <p:nvPr>
            <p:ph idx="4294967295" type="sldNum"/>
          </p:nvPr>
        </p:nvSpPr>
        <p:spPr>
          <a:xfrm>
            <a:off x="156321" y="4722973"/>
            <a:ext cx="744525" cy="273825"/>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48" name="Google Shape;148;p25"/>
          <p:cNvSpPr txBox="1"/>
          <p:nvPr>
            <p:ph idx="1" type="body"/>
          </p:nvPr>
        </p:nvSpPr>
        <p:spPr>
          <a:xfrm>
            <a:off x="902625" y="1477499"/>
            <a:ext cx="7248900" cy="31269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Keep people safe by preventing and reporting abuse and neglect.</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Abuse can be emotional, physical, or sexual. Neglect is the failure to provide a child’s basic needs.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Abuse is not rare. </a:t>
            </a:r>
            <a:endParaRPr sz="2000">
              <a:solidFill>
                <a:schemeClr val="dk1"/>
              </a:solidFill>
            </a:endParaRPr>
          </a:p>
          <a:p>
            <a:pPr indent="-114300" lvl="0" marL="254000" rtl="0" algn="l">
              <a:lnSpc>
                <a:spcPct val="90000"/>
              </a:lnSpc>
              <a:spcBef>
                <a:spcPts val="1200"/>
              </a:spcBef>
              <a:spcAft>
                <a:spcPts val="0"/>
              </a:spcAft>
              <a:buSzPts val="21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A Summary</a:t>
            </a:r>
            <a:endParaRPr/>
          </a:p>
        </p:txBody>
      </p:sp>
      <p:sp>
        <p:nvSpPr>
          <p:cNvPr id="155" name="Google Shape;155;p26"/>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56" name="Google Shape;156;p26"/>
          <p:cNvSpPr txBox="1"/>
          <p:nvPr>
            <p:ph idx="1" type="body"/>
          </p:nvPr>
        </p:nvSpPr>
        <p:spPr>
          <a:xfrm>
            <a:off x="902625" y="1477500"/>
            <a:ext cx="7248600" cy="31851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One more time…</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Never be alone with a minor.</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Don’t allow others to be alone with a minor.</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You may be legally bound to report suspected abuse and neglect.</a:t>
            </a:r>
            <a:endParaRPr sz="2000">
              <a:solidFill>
                <a:schemeClr val="dk1"/>
              </a:solidFill>
            </a:endParaRPr>
          </a:p>
          <a:p>
            <a:pPr indent="-63500" lvl="1" marL="520700" rtl="0" algn="l">
              <a:lnSpc>
                <a:spcPct val="90000"/>
              </a:lnSpc>
              <a:spcBef>
                <a:spcPts val="800"/>
              </a:spcBef>
              <a:spcAft>
                <a:spcPts val="0"/>
              </a:spcAft>
              <a:buSzPts val="1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7"/>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Let’s review the priorities of informal learning.</a:t>
            </a:r>
            <a:endParaRPr sz="2000">
              <a:solidFill>
                <a:schemeClr val="dk1"/>
              </a:solidFill>
            </a:endParaRPr>
          </a:p>
          <a:p>
            <a:pPr indent="-387350" lvl="0" marL="381000" rtl="0" algn="l">
              <a:lnSpc>
                <a:spcPct val="90000"/>
              </a:lnSpc>
              <a:spcBef>
                <a:spcPts val="1200"/>
              </a:spcBef>
              <a:spcAft>
                <a:spcPts val="0"/>
              </a:spcAft>
              <a:buClr>
                <a:schemeClr val="dk1"/>
              </a:buClr>
              <a:buSzPts val="2300"/>
              <a:buFont typeface="Calibri"/>
              <a:buAutoNum type="arabicPeriod"/>
            </a:pPr>
            <a:r>
              <a:rPr lang="en" sz="2000">
                <a:solidFill>
                  <a:schemeClr val="dk1"/>
                </a:solidFill>
              </a:rPr>
              <a:t>Safe</a:t>
            </a:r>
            <a:endParaRPr sz="2000">
              <a:solidFill>
                <a:schemeClr val="dk1"/>
              </a:solidFill>
            </a:endParaRPr>
          </a:p>
          <a:p>
            <a:pPr indent="-387350" lvl="0" marL="381000" rtl="0" algn="l">
              <a:lnSpc>
                <a:spcPct val="90000"/>
              </a:lnSpc>
              <a:spcBef>
                <a:spcPts val="1200"/>
              </a:spcBef>
              <a:spcAft>
                <a:spcPts val="0"/>
              </a:spcAft>
              <a:buClr>
                <a:schemeClr val="dk1"/>
              </a:buClr>
              <a:buSzPts val="2300"/>
              <a:buFont typeface="Calibri"/>
              <a:buAutoNum type="arabicPeriod"/>
            </a:pPr>
            <a:r>
              <a:rPr b="1" lang="en" sz="2000">
                <a:solidFill>
                  <a:schemeClr val="dk1"/>
                </a:solidFill>
              </a:rPr>
              <a:t>Fun</a:t>
            </a:r>
            <a:endParaRPr b="1" sz="2000">
              <a:solidFill>
                <a:schemeClr val="dk1"/>
              </a:solidFill>
            </a:endParaRPr>
          </a:p>
          <a:p>
            <a:pPr indent="-387350" lvl="0" marL="381000" rtl="0" algn="l">
              <a:lnSpc>
                <a:spcPct val="90000"/>
              </a:lnSpc>
              <a:spcBef>
                <a:spcPts val="1200"/>
              </a:spcBef>
              <a:spcAft>
                <a:spcPts val="0"/>
              </a:spcAft>
              <a:buClr>
                <a:schemeClr val="dk1"/>
              </a:buClr>
              <a:buSzPts val="2300"/>
              <a:buFont typeface="Calibri"/>
              <a:buAutoNum type="arabicPeriod"/>
            </a:pPr>
            <a:r>
              <a:rPr lang="en" sz="2000">
                <a:solidFill>
                  <a:schemeClr val="dk1"/>
                </a:solidFill>
              </a:rPr>
              <a:t>Educational</a:t>
            </a:r>
            <a:endParaRPr sz="2000">
              <a:solidFill>
                <a:schemeClr val="dk1"/>
              </a:solidFill>
            </a:endParaRPr>
          </a:p>
          <a:p>
            <a:pPr indent="-114300" lvl="0" marL="254000" rtl="0" algn="l">
              <a:lnSpc>
                <a:spcPct val="90000"/>
              </a:lnSpc>
              <a:spcBef>
                <a:spcPts val="1200"/>
              </a:spcBef>
              <a:spcAft>
                <a:spcPts val="0"/>
              </a:spcAft>
              <a:buSzPts val="2100"/>
              <a:buNone/>
            </a:pPr>
            <a:r>
              <a:t/>
            </a:r>
            <a:endParaRPr/>
          </a:p>
        </p:txBody>
      </p:sp>
      <p:sp>
        <p:nvSpPr>
          <p:cNvPr id="163" name="Google Shape;163;p27"/>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Priority #2</a:t>
            </a:r>
            <a:endParaRPr/>
          </a:p>
        </p:txBody>
      </p:sp>
      <p:sp>
        <p:nvSpPr>
          <p:cNvPr id="164" name="Google Shape;164;p27"/>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8"/>
          <p:cNvSpPr txBox="1"/>
          <p:nvPr>
            <p:ph idx="1" type="body"/>
          </p:nvPr>
        </p:nvSpPr>
        <p:spPr>
          <a:xfrm>
            <a:off x="902636" y="1248896"/>
            <a:ext cx="7248825" cy="3665925"/>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1200"/>
              </a:spcBef>
              <a:spcAft>
                <a:spcPts val="0"/>
              </a:spcAft>
              <a:buSzPts val="2100"/>
              <a:buNone/>
            </a:pPr>
            <a:r>
              <a:t/>
            </a:r>
            <a:endParaRPr sz="2000"/>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If it’s fun, you might learn more about it.</a:t>
            </a:r>
            <a:endParaRPr sz="2000">
              <a:solidFill>
                <a:schemeClr val="dk1"/>
              </a:solidFill>
            </a:endParaRPr>
          </a:p>
          <a:p>
            <a:pPr indent="-114300" lvl="0" marL="254000" rtl="0" algn="l">
              <a:lnSpc>
                <a:spcPct val="90000"/>
              </a:lnSpc>
              <a:spcBef>
                <a:spcPts val="1200"/>
              </a:spcBef>
              <a:spcAft>
                <a:spcPts val="0"/>
              </a:spcAft>
              <a:buSzPts val="2100"/>
              <a:buNone/>
            </a:pPr>
            <a:r>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If it’s not fun, you probably won’t choose to learn more about it.</a:t>
            </a:r>
            <a:endParaRPr sz="2000">
              <a:solidFill>
                <a:schemeClr val="dk1"/>
              </a:solidFill>
            </a:endParaRPr>
          </a:p>
        </p:txBody>
      </p:sp>
      <p:sp>
        <p:nvSpPr>
          <p:cNvPr id="171" name="Google Shape;171;p28"/>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Priority #2</a:t>
            </a:r>
            <a:endParaRPr/>
          </a:p>
        </p:txBody>
      </p:sp>
      <p:sp>
        <p:nvSpPr>
          <p:cNvPr id="172" name="Google Shape;172;p28"/>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pic>
        <p:nvPicPr>
          <p:cNvPr id="178" name="Google Shape;178;p29"/>
          <p:cNvPicPr preferRelativeResize="0"/>
          <p:nvPr/>
        </p:nvPicPr>
        <p:blipFill rotWithShape="1">
          <a:blip r:embed="rId3">
            <a:alphaModFix amt="24000"/>
          </a:blip>
          <a:srcRect b="33333" l="0" r="49538" t="0"/>
          <a:stretch/>
        </p:blipFill>
        <p:spPr>
          <a:xfrm>
            <a:off x="286447" y="638735"/>
            <a:ext cx="4515410" cy="4653024"/>
          </a:xfrm>
          <a:prstGeom prst="rect">
            <a:avLst/>
          </a:prstGeom>
          <a:noFill/>
          <a:ln>
            <a:noFill/>
          </a:ln>
        </p:spPr>
      </p:pic>
      <p:sp>
        <p:nvSpPr>
          <p:cNvPr id="179" name="Google Shape;179;p29"/>
          <p:cNvSpPr txBox="1"/>
          <p:nvPr>
            <p:ph idx="1" type="body"/>
          </p:nvPr>
        </p:nvSpPr>
        <p:spPr>
          <a:xfrm>
            <a:off x="1314774" y="2800358"/>
            <a:ext cx="3467700" cy="1974000"/>
          </a:xfrm>
          <a:prstGeom prst="rect">
            <a:avLst/>
          </a:prstGeom>
          <a:noFill/>
          <a:ln>
            <a:noFill/>
          </a:ln>
        </p:spPr>
        <p:txBody>
          <a:bodyPr anchorCtr="0" anchor="t" bIns="34275" lIns="205725" spcFirstLastPara="1" rIns="274325" wrap="square" tIns="205725">
            <a:noAutofit/>
          </a:bodyPr>
          <a:lstStyle/>
          <a:p>
            <a:pPr indent="-241300" lvl="0" marL="254000" rtl="0" algn="l">
              <a:lnSpc>
                <a:spcPct val="90000"/>
              </a:lnSpc>
              <a:spcBef>
                <a:spcPts val="0"/>
              </a:spcBef>
              <a:spcAft>
                <a:spcPts val="0"/>
              </a:spcAft>
              <a:buClr>
                <a:schemeClr val="dk1"/>
              </a:buClr>
              <a:buSzPts val="2000"/>
              <a:buChar char="▪"/>
            </a:pPr>
            <a:r>
              <a:rPr lang="en" sz="2000">
                <a:solidFill>
                  <a:schemeClr val="dk1"/>
                </a:solidFill>
              </a:rPr>
              <a:t>A hook</a:t>
            </a:r>
            <a:endParaRPr sz="2000">
              <a:solidFill>
                <a:schemeClr val="dk1"/>
              </a:solidFill>
            </a:endParaRPr>
          </a:p>
          <a:p>
            <a:pPr indent="-241300" lvl="0" marL="254000" rtl="0" algn="l">
              <a:lnSpc>
                <a:spcPct val="90000"/>
              </a:lnSpc>
              <a:spcBef>
                <a:spcPts val="1200"/>
              </a:spcBef>
              <a:spcAft>
                <a:spcPts val="0"/>
              </a:spcAft>
              <a:buClr>
                <a:schemeClr val="dk1"/>
              </a:buClr>
              <a:buSzPts val="2000"/>
              <a:buChar char="▪"/>
            </a:pPr>
            <a:r>
              <a:rPr lang="en" sz="2000">
                <a:solidFill>
                  <a:schemeClr val="dk1"/>
                </a:solidFill>
              </a:rPr>
              <a:t>Personal stories</a:t>
            </a:r>
            <a:endParaRPr sz="2000">
              <a:solidFill>
                <a:schemeClr val="dk1"/>
              </a:solidFill>
            </a:endParaRPr>
          </a:p>
          <a:p>
            <a:pPr indent="-241300" lvl="0" marL="254000" rtl="0" algn="l">
              <a:lnSpc>
                <a:spcPct val="90000"/>
              </a:lnSpc>
              <a:spcBef>
                <a:spcPts val="1200"/>
              </a:spcBef>
              <a:spcAft>
                <a:spcPts val="0"/>
              </a:spcAft>
              <a:buClr>
                <a:schemeClr val="dk1"/>
              </a:buClr>
              <a:buSzPts val="2000"/>
              <a:buChar char="▪"/>
            </a:pPr>
            <a:r>
              <a:rPr lang="en" sz="2000">
                <a:solidFill>
                  <a:schemeClr val="dk1"/>
                </a:solidFill>
              </a:rPr>
              <a:t>Two-way conversations</a:t>
            </a:r>
            <a:endParaRPr sz="2000">
              <a:solidFill>
                <a:schemeClr val="dk1"/>
              </a:solidFill>
            </a:endParaRPr>
          </a:p>
          <a:p>
            <a:pPr indent="0" lvl="2" marL="685800" rtl="0" algn="l">
              <a:lnSpc>
                <a:spcPct val="90000"/>
              </a:lnSpc>
              <a:spcBef>
                <a:spcPts val="800"/>
              </a:spcBef>
              <a:spcAft>
                <a:spcPts val="0"/>
              </a:spcAft>
              <a:buSzPts val="1500"/>
              <a:buNone/>
            </a:pPr>
            <a:r>
              <a:t/>
            </a:r>
            <a:endParaRPr sz="2000"/>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p:txBody>
      </p:sp>
      <p:sp>
        <p:nvSpPr>
          <p:cNvPr id="180" name="Google Shape;180;p29"/>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What to include</a:t>
            </a:r>
            <a:endParaRPr/>
          </a:p>
        </p:txBody>
      </p:sp>
      <p:sp>
        <p:nvSpPr>
          <p:cNvPr id="181" name="Google Shape;181;p29"/>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82" name="Google Shape;182;p29"/>
          <p:cNvSpPr/>
          <p:nvPr/>
        </p:nvSpPr>
        <p:spPr>
          <a:xfrm>
            <a:off x="5163463" y="984868"/>
            <a:ext cx="3738000" cy="3738000"/>
          </a:xfrm>
          <a:prstGeom prst="noSmoking">
            <a:avLst>
              <a:gd fmla="val 10348" name="adj"/>
            </a:avLst>
          </a:prstGeom>
          <a:solidFill>
            <a:srgbClr val="FF0000">
              <a:alpha val="2000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p:txBody>
      </p:sp>
      <p:sp>
        <p:nvSpPr>
          <p:cNvPr id="183" name="Google Shape;183;p29"/>
          <p:cNvSpPr txBox="1"/>
          <p:nvPr/>
        </p:nvSpPr>
        <p:spPr>
          <a:xfrm>
            <a:off x="5773085" y="1966427"/>
            <a:ext cx="3467700" cy="1974000"/>
          </a:xfrm>
          <a:prstGeom prst="rect">
            <a:avLst/>
          </a:prstGeom>
          <a:noFill/>
          <a:ln>
            <a:noFill/>
          </a:ln>
        </p:spPr>
        <p:txBody>
          <a:bodyPr anchorCtr="0" anchor="t" bIns="34275" lIns="205725" spcFirstLastPara="1" rIns="274325" wrap="square" tIns="205725">
            <a:noAutofit/>
          </a:bodyPr>
          <a:lstStyle/>
          <a:p>
            <a:pPr indent="-241300" lvl="0" marL="254000" marR="0" rtl="0" algn="l">
              <a:lnSpc>
                <a:spcPct val="90000"/>
              </a:lnSpc>
              <a:spcBef>
                <a:spcPts val="0"/>
              </a:spcBef>
              <a:spcAft>
                <a:spcPts val="0"/>
              </a:spcAft>
              <a:buClr>
                <a:srgbClr val="FF6600"/>
              </a:buClr>
              <a:buSzPts val="2000"/>
              <a:buFont typeface="Noto Sans Symbols"/>
              <a:buChar char="▪"/>
            </a:pPr>
            <a:r>
              <a:rPr b="0" i="0" lang="en" sz="2000" u="none" cap="none" strike="noStrike">
                <a:solidFill>
                  <a:schemeClr val="dk1"/>
                </a:solidFill>
                <a:latin typeface="Arial"/>
                <a:ea typeface="Arial"/>
                <a:cs typeface="Arial"/>
                <a:sym typeface="Arial"/>
              </a:rPr>
              <a:t>Stereotypes</a:t>
            </a:r>
            <a:endParaRPr b="0" i="0" sz="2000" u="none" cap="none" strike="noStrike">
              <a:solidFill>
                <a:srgbClr val="000000"/>
              </a:solidFill>
              <a:latin typeface="Arial"/>
              <a:ea typeface="Arial"/>
              <a:cs typeface="Arial"/>
              <a:sym typeface="Arial"/>
            </a:endParaRPr>
          </a:p>
          <a:p>
            <a:pPr indent="-241300" lvl="0" marL="254000" marR="0" rtl="0" algn="l">
              <a:lnSpc>
                <a:spcPct val="90000"/>
              </a:lnSpc>
              <a:spcBef>
                <a:spcPts val="1200"/>
              </a:spcBef>
              <a:spcAft>
                <a:spcPts val="0"/>
              </a:spcAft>
              <a:buClr>
                <a:srgbClr val="FF6600"/>
              </a:buClr>
              <a:buSzPts val="2000"/>
              <a:buFont typeface="Noto Sans Symbols"/>
              <a:buChar char="▪"/>
            </a:pPr>
            <a:r>
              <a:rPr b="0" i="0" lang="en" sz="2000" u="none" cap="none" strike="noStrike">
                <a:solidFill>
                  <a:schemeClr val="dk1"/>
                </a:solidFill>
                <a:latin typeface="Arial"/>
                <a:ea typeface="Arial"/>
                <a:cs typeface="Arial"/>
                <a:sym typeface="Arial"/>
              </a:rPr>
              <a:t>Assumptions about relationships</a:t>
            </a:r>
            <a:endParaRPr b="0" i="0" sz="2000" u="none" cap="none" strike="noStrike">
              <a:solidFill>
                <a:srgbClr val="000000"/>
              </a:solidFill>
              <a:latin typeface="Arial"/>
              <a:ea typeface="Arial"/>
              <a:cs typeface="Arial"/>
              <a:sym typeface="Arial"/>
            </a:endParaRPr>
          </a:p>
          <a:p>
            <a:pPr indent="-241300" lvl="0" marL="254000" marR="0" rtl="0" algn="l">
              <a:lnSpc>
                <a:spcPct val="90000"/>
              </a:lnSpc>
              <a:spcBef>
                <a:spcPts val="1200"/>
              </a:spcBef>
              <a:spcAft>
                <a:spcPts val="0"/>
              </a:spcAft>
              <a:buClr>
                <a:srgbClr val="FF6600"/>
              </a:buClr>
              <a:buSzPts val="2000"/>
              <a:buFont typeface="Noto Sans Symbols"/>
              <a:buChar char="▪"/>
            </a:pPr>
            <a:r>
              <a:rPr b="0" i="0" lang="en" sz="2000" u="none" cap="none" strike="noStrike">
                <a:solidFill>
                  <a:schemeClr val="dk1"/>
                </a:solidFill>
                <a:latin typeface="Arial"/>
                <a:ea typeface="Arial"/>
                <a:cs typeface="Arial"/>
                <a:sym typeface="Arial"/>
              </a:rPr>
              <a:t>Touchy subjects</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pic>
        <p:nvPicPr>
          <p:cNvPr id="189" name="Google Shape;189;p30"/>
          <p:cNvPicPr preferRelativeResize="0"/>
          <p:nvPr/>
        </p:nvPicPr>
        <p:blipFill rotWithShape="1">
          <a:blip r:embed="rId3">
            <a:alphaModFix amt="24000"/>
          </a:blip>
          <a:srcRect b="33333" l="0" r="49538" t="0"/>
          <a:stretch/>
        </p:blipFill>
        <p:spPr>
          <a:xfrm>
            <a:off x="784972" y="638735"/>
            <a:ext cx="4515409" cy="4653024"/>
          </a:xfrm>
          <a:prstGeom prst="rect">
            <a:avLst/>
          </a:prstGeom>
          <a:noFill/>
          <a:ln>
            <a:noFill/>
          </a:ln>
        </p:spPr>
      </p:pic>
      <p:sp>
        <p:nvSpPr>
          <p:cNvPr id="190" name="Google Shape;190;p30"/>
          <p:cNvSpPr txBox="1"/>
          <p:nvPr>
            <p:ph idx="1" type="body"/>
          </p:nvPr>
        </p:nvSpPr>
        <p:spPr>
          <a:xfrm>
            <a:off x="902636" y="1134596"/>
            <a:ext cx="4820400" cy="3665925"/>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A learner is considering approaching you. What will make him or her decide to engage?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What will you say? </a:t>
            </a:r>
            <a:endParaRPr sz="2000">
              <a:solidFill>
                <a:schemeClr val="dk1"/>
              </a:solidFill>
            </a:endParaRPr>
          </a:p>
          <a:p>
            <a:pPr indent="-184150" lvl="2" marL="863600" rtl="0" algn="l">
              <a:lnSpc>
                <a:spcPct val="90000"/>
              </a:lnSpc>
              <a:spcBef>
                <a:spcPts val="800"/>
              </a:spcBef>
              <a:spcAft>
                <a:spcPts val="0"/>
              </a:spcAft>
              <a:buClr>
                <a:schemeClr val="dk1"/>
              </a:buClr>
              <a:buSzPts val="1700"/>
              <a:buChar char="▪"/>
            </a:pPr>
            <a:r>
              <a:rPr lang="en" sz="1600">
                <a:solidFill>
                  <a:schemeClr val="dk1"/>
                </a:solidFill>
              </a:rPr>
              <a:t>Do you want to try this [cool thing I’m doing]?</a:t>
            </a:r>
            <a:endParaRPr sz="1600">
              <a:solidFill>
                <a:schemeClr val="dk1"/>
              </a:solidFill>
            </a:endParaRPr>
          </a:p>
          <a:p>
            <a:pPr indent="-184150" lvl="2" marL="863600" rtl="0" algn="l">
              <a:lnSpc>
                <a:spcPct val="90000"/>
              </a:lnSpc>
              <a:spcBef>
                <a:spcPts val="800"/>
              </a:spcBef>
              <a:spcAft>
                <a:spcPts val="0"/>
              </a:spcAft>
              <a:buClr>
                <a:schemeClr val="dk1"/>
              </a:buClr>
              <a:buSzPts val="1700"/>
              <a:buChar char="▪"/>
            </a:pPr>
            <a:r>
              <a:rPr lang="en" sz="1600">
                <a:solidFill>
                  <a:schemeClr val="dk1"/>
                </a:solidFill>
              </a:rPr>
              <a:t>Hi, I’m [name]. </a:t>
            </a:r>
            <a:endParaRPr sz="16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What makes things look fun?</a:t>
            </a:r>
            <a:endParaRPr sz="2000">
              <a:solidFill>
                <a:schemeClr val="dk1"/>
              </a:solidFill>
            </a:endParaRPr>
          </a:p>
          <a:p>
            <a:pPr indent="-184150" lvl="2" marL="863600" rtl="0" algn="l">
              <a:lnSpc>
                <a:spcPct val="90000"/>
              </a:lnSpc>
              <a:spcBef>
                <a:spcPts val="800"/>
              </a:spcBef>
              <a:spcAft>
                <a:spcPts val="0"/>
              </a:spcAft>
              <a:buClr>
                <a:schemeClr val="dk1"/>
              </a:buClr>
              <a:buSzPts val="1700"/>
              <a:buChar char="▪"/>
            </a:pPr>
            <a:r>
              <a:rPr lang="en" sz="1600">
                <a:solidFill>
                  <a:schemeClr val="dk1"/>
                </a:solidFill>
              </a:rPr>
              <a:t>Color </a:t>
            </a:r>
            <a:endParaRPr sz="1600">
              <a:solidFill>
                <a:schemeClr val="dk1"/>
              </a:solidFill>
            </a:endParaRPr>
          </a:p>
          <a:p>
            <a:pPr indent="-184150" lvl="2" marL="863600" rtl="0" algn="l">
              <a:lnSpc>
                <a:spcPct val="90000"/>
              </a:lnSpc>
              <a:spcBef>
                <a:spcPts val="800"/>
              </a:spcBef>
              <a:spcAft>
                <a:spcPts val="0"/>
              </a:spcAft>
              <a:buClr>
                <a:schemeClr val="dk1"/>
              </a:buClr>
              <a:buSzPts val="1700"/>
              <a:buChar char="▪"/>
            </a:pPr>
            <a:r>
              <a:rPr lang="en" sz="1600">
                <a:solidFill>
                  <a:schemeClr val="dk1"/>
                </a:solidFill>
              </a:rPr>
              <a:t>Intriguing objects</a:t>
            </a:r>
            <a:endParaRPr sz="1600">
              <a:solidFill>
                <a:schemeClr val="dk1"/>
              </a:solidFill>
            </a:endParaRPr>
          </a:p>
          <a:p>
            <a:pPr indent="0" lvl="2" marL="685800" rtl="0" algn="l">
              <a:lnSpc>
                <a:spcPct val="90000"/>
              </a:lnSpc>
              <a:spcBef>
                <a:spcPts val="800"/>
              </a:spcBef>
              <a:spcAft>
                <a:spcPts val="0"/>
              </a:spcAft>
              <a:buSzPts val="15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p:txBody>
      </p:sp>
      <p:sp>
        <p:nvSpPr>
          <p:cNvPr id="191" name="Google Shape;191;p30"/>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What to include: A hook</a:t>
            </a:r>
            <a:endParaRPr/>
          </a:p>
        </p:txBody>
      </p:sp>
      <p:sp>
        <p:nvSpPr>
          <p:cNvPr id="192" name="Google Shape;192;p30"/>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pic>
        <p:nvPicPr>
          <p:cNvPr descr="45750225192_d5b49b1759_k.jpg" id="193" name="Google Shape;193;p30"/>
          <p:cNvPicPr preferRelativeResize="0"/>
          <p:nvPr/>
        </p:nvPicPr>
        <p:blipFill rotWithShape="1">
          <a:blip r:embed="rId4">
            <a:alphaModFix/>
          </a:blip>
          <a:srcRect b="0" l="0" r="0" t="0"/>
          <a:stretch/>
        </p:blipFill>
        <p:spPr>
          <a:xfrm>
            <a:off x="5722926" y="1477496"/>
            <a:ext cx="2521914" cy="312644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31"/>
          <p:cNvPicPr preferRelativeResize="0"/>
          <p:nvPr/>
        </p:nvPicPr>
        <p:blipFill rotWithShape="1">
          <a:blip r:embed="rId3">
            <a:alphaModFix amt="24000"/>
          </a:blip>
          <a:srcRect b="33333" l="0" r="49538" t="0"/>
          <a:stretch/>
        </p:blipFill>
        <p:spPr>
          <a:xfrm flipH="1">
            <a:off x="3885751" y="506979"/>
            <a:ext cx="4515409" cy="4653024"/>
          </a:xfrm>
          <a:prstGeom prst="rect">
            <a:avLst/>
          </a:prstGeom>
          <a:noFill/>
          <a:ln>
            <a:noFill/>
          </a:ln>
        </p:spPr>
      </p:pic>
      <p:sp>
        <p:nvSpPr>
          <p:cNvPr id="200" name="Google Shape;200;p31"/>
          <p:cNvSpPr txBox="1"/>
          <p:nvPr>
            <p:ph idx="1" type="body"/>
          </p:nvPr>
        </p:nvSpPr>
        <p:spPr>
          <a:xfrm>
            <a:off x="3949066" y="1477496"/>
            <a:ext cx="4476300" cy="36660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Stories are more exciting than facts.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Share how you got into this work.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What makes it exciting for you?</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How is your experience different from others’?</a:t>
            </a:r>
            <a:endParaRPr sz="2000">
              <a:solidFill>
                <a:schemeClr val="dk1"/>
              </a:solidFill>
            </a:endParaRPr>
          </a:p>
          <a:p>
            <a:pPr indent="-76200" lvl="2" marL="863600" rtl="0" algn="l">
              <a:lnSpc>
                <a:spcPct val="90000"/>
              </a:lnSpc>
              <a:spcBef>
                <a:spcPts val="800"/>
              </a:spcBef>
              <a:spcAft>
                <a:spcPts val="0"/>
              </a:spcAft>
              <a:buSzPts val="1500"/>
              <a:buNone/>
            </a:pPr>
            <a:r>
              <a:t/>
            </a:r>
            <a:endParaRPr sz="1600"/>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p:txBody>
      </p:sp>
      <p:sp>
        <p:nvSpPr>
          <p:cNvPr id="201" name="Google Shape;201;p31"/>
          <p:cNvSpPr txBox="1"/>
          <p:nvPr>
            <p:ph type="title"/>
          </p:nvPr>
        </p:nvSpPr>
        <p:spPr>
          <a:xfrm>
            <a:off x="156321" y="33566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What to include: Personal stories</a:t>
            </a:r>
            <a:endParaRPr/>
          </a:p>
        </p:txBody>
      </p:sp>
      <p:sp>
        <p:nvSpPr>
          <p:cNvPr id="202" name="Google Shape;202;p31"/>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pic>
        <p:nvPicPr>
          <p:cNvPr descr="45075506604_413fba0105_k.jpg" id="203" name="Google Shape;203;p31"/>
          <p:cNvPicPr preferRelativeResize="0"/>
          <p:nvPr/>
        </p:nvPicPr>
        <p:blipFill rotWithShape="1">
          <a:blip r:embed="rId4">
            <a:alphaModFix/>
          </a:blip>
          <a:srcRect b="18502" l="-3230" r="3231" t="4838"/>
          <a:stretch/>
        </p:blipFill>
        <p:spPr>
          <a:xfrm>
            <a:off x="784972" y="1477496"/>
            <a:ext cx="2774310" cy="319558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32"/>
          <p:cNvPicPr preferRelativeResize="0"/>
          <p:nvPr/>
        </p:nvPicPr>
        <p:blipFill rotWithShape="1">
          <a:blip r:embed="rId3">
            <a:alphaModFix amt="24000"/>
          </a:blip>
          <a:srcRect b="33333" l="0" r="49538" t="0"/>
          <a:stretch/>
        </p:blipFill>
        <p:spPr>
          <a:xfrm>
            <a:off x="784972" y="638735"/>
            <a:ext cx="4515409" cy="4653024"/>
          </a:xfrm>
          <a:prstGeom prst="rect">
            <a:avLst/>
          </a:prstGeom>
          <a:noFill/>
          <a:ln>
            <a:noFill/>
          </a:ln>
        </p:spPr>
      </p:pic>
      <p:sp>
        <p:nvSpPr>
          <p:cNvPr id="210" name="Google Shape;210;p32"/>
          <p:cNvSpPr txBox="1"/>
          <p:nvPr>
            <p:ph idx="1" type="body"/>
          </p:nvPr>
        </p:nvSpPr>
        <p:spPr>
          <a:xfrm>
            <a:off x="902636" y="1191746"/>
            <a:ext cx="3476250" cy="3665925"/>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Make space for conversation.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Ask questions.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Listen.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Respond to what you heard.</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You and your audience will have a richer experience.</a:t>
            </a:r>
            <a:endParaRPr sz="2000">
              <a:solidFill>
                <a:schemeClr val="dk1"/>
              </a:solidFill>
            </a:endParaRPr>
          </a:p>
          <a:p>
            <a:pPr indent="-76200" lvl="2" marL="863600" rtl="0" algn="l">
              <a:lnSpc>
                <a:spcPct val="90000"/>
              </a:lnSpc>
              <a:spcBef>
                <a:spcPts val="800"/>
              </a:spcBef>
              <a:spcAft>
                <a:spcPts val="0"/>
              </a:spcAft>
              <a:buSzPts val="15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p:txBody>
      </p:sp>
      <p:sp>
        <p:nvSpPr>
          <p:cNvPr id="211" name="Google Shape;211;p32"/>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2700"/>
              <a:buFont typeface="Trebuchet MS"/>
              <a:buNone/>
            </a:pPr>
            <a:r>
              <a:rPr lang="en" sz="2700"/>
              <a:t>Fun: What to include: Two-way conversations</a:t>
            </a:r>
            <a:endParaRPr sz="2700"/>
          </a:p>
        </p:txBody>
      </p:sp>
      <p:sp>
        <p:nvSpPr>
          <p:cNvPr id="212" name="Google Shape;212;p32"/>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pic>
        <p:nvPicPr>
          <p:cNvPr descr="31928652308_5470bf4199_k.jpg" id="213" name="Google Shape;213;p32"/>
          <p:cNvPicPr preferRelativeResize="0"/>
          <p:nvPr/>
        </p:nvPicPr>
        <p:blipFill rotWithShape="1">
          <a:blip r:embed="rId4">
            <a:alphaModFix amt="91000"/>
          </a:blip>
          <a:srcRect b="4268" l="13879" r="9724" t="0"/>
          <a:stretch/>
        </p:blipFill>
        <p:spPr>
          <a:xfrm>
            <a:off x="4646606" y="1611431"/>
            <a:ext cx="3598238" cy="30054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3"/>
          <p:cNvSpPr txBox="1"/>
          <p:nvPr>
            <p:ph idx="1" type="body"/>
          </p:nvPr>
        </p:nvSpPr>
        <p:spPr>
          <a:xfrm>
            <a:off x="902636" y="1306046"/>
            <a:ext cx="7248825" cy="3665925"/>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Stereotypes based on clothes, gender, race, etc.</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Assumptions about families, living conditions, attention spans</a:t>
            </a:r>
            <a:endParaRPr sz="2000">
              <a:solidFill>
                <a:schemeClr val="dk1"/>
              </a:solidFill>
            </a:endParaRPr>
          </a:p>
          <a:p>
            <a:pPr indent="-190500" lvl="1" marL="520700" rtl="0" algn="l">
              <a:lnSpc>
                <a:spcPct val="90000"/>
              </a:lnSpc>
              <a:spcBef>
                <a:spcPts val="800"/>
              </a:spcBef>
              <a:spcAft>
                <a:spcPts val="0"/>
              </a:spcAft>
              <a:buClr>
                <a:schemeClr val="dk1"/>
              </a:buClr>
              <a:buSzPts val="2000"/>
              <a:buChar char="▪"/>
            </a:pPr>
            <a:r>
              <a:rPr lang="en" sz="1600">
                <a:solidFill>
                  <a:schemeClr val="dk1"/>
                </a:solidFill>
              </a:rPr>
              <a:t>Instead of “Is this your grandma?” use “Let’s ask your </a:t>
            </a:r>
            <a:r>
              <a:rPr lang="en" sz="1600">
                <a:solidFill>
                  <a:schemeClr val="dk1"/>
                </a:solidFill>
              </a:rPr>
              <a:t>grown up</a:t>
            </a:r>
            <a:r>
              <a:rPr lang="en" sz="1600">
                <a:solidFill>
                  <a:schemeClr val="dk1"/>
                </a:solidFill>
              </a:rPr>
              <a:t> here.”</a:t>
            </a:r>
            <a:endParaRPr sz="1600">
              <a:solidFill>
                <a:schemeClr val="dk1"/>
              </a:solidFill>
            </a:endParaRPr>
          </a:p>
          <a:p>
            <a:pPr indent="-190500" lvl="1" marL="520700" rtl="0" algn="l">
              <a:lnSpc>
                <a:spcPct val="90000"/>
              </a:lnSpc>
              <a:spcBef>
                <a:spcPts val="800"/>
              </a:spcBef>
              <a:spcAft>
                <a:spcPts val="0"/>
              </a:spcAft>
              <a:buClr>
                <a:schemeClr val="dk1"/>
              </a:buClr>
              <a:buSzPts val="2000"/>
              <a:buChar char="▪"/>
            </a:pPr>
            <a:r>
              <a:rPr lang="en" sz="1600">
                <a:solidFill>
                  <a:schemeClr val="dk1"/>
                </a:solidFill>
              </a:rPr>
              <a:t>Instead of “In your room” use “where you live.”</a:t>
            </a:r>
            <a:endParaRPr sz="16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Touchy subjects: tattoos, romantic relationships, sex, religion, politics, curse words, alcohol and drugs, partying</a:t>
            </a:r>
            <a:endParaRPr sz="2000">
              <a:solidFill>
                <a:schemeClr val="dk1"/>
              </a:solidFill>
            </a:endParaRPr>
          </a:p>
          <a:p>
            <a:pPr indent="-114300" lvl="0" marL="254000" rtl="0" algn="l">
              <a:lnSpc>
                <a:spcPct val="90000"/>
              </a:lnSpc>
              <a:spcBef>
                <a:spcPts val="1200"/>
              </a:spcBef>
              <a:spcAft>
                <a:spcPts val="0"/>
              </a:spcAft>
              <a:buSzPts val="2100"/>
              <a:buNone/>
            </a:pPr>
            <a:r>
              <a:t/>
            </a:r>
            <a:endParaRPr sz="2100"/>
          </a:p>
          <a:p>
            <a:pPr indent="-114300" lvl="0" marL="254000" rtl="0" algn="l">
              <a:lnSpc>
                <a:spcPct val="90000"/>
              </a:lnSpc>
              <a:spcBef>
                <a:spcPts val="1200"/>
              </a:spcBef>
              <a:spcAft>
                <a:spcPts val="0"/>
              </a:spcAft>
              <a:buSzPts val="2100"/>
              <a:buNone/>
            </a:pPr>
            <a:r>
              <a:t/>
            </a:r>
            <a:endParaRPr sz="2100"/>
          </a:p>
        </p:txBody>
      </p:sp>
      <p:sp>
        <p:nvSpPr>
          <p:cNvPr id="220" name="Google Shape;220;p33"/>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What to avoid</a:t>
            </a:r>
            <a:endParaRPr/>
          </a:p>
        </p:txBody>
      </p:sp>
      <p:sp>
        <p:nvSpPr>
          <p:cNvPr id="221" name="Google Shape;221;p33"/>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222" name="Google Shape;222;p33"/>
          <p:cNvSpPr/>
          <p:nvPr/>
        </p:nvSpPr>
        <p:spPr>
          <a:xfrm>
            <a:off x="902619" y="1065953"/>
            <a:ext cx="3738000" cy="3738000"/>
          </a:xfrm>
          <a:prstGeom prst="noSmoking">
            <a:avLst>
              <a:gd fmla="val 10348" name="adj"/>
            </a:avLst>
          </a:prstGeom>
          <a:solidFill>
            <a:srgbClr val="FF0000">
              <a:alpha val="20000"/>
            </a:srgbClr>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idx="1" type="subTitle"/>
          </p:nvPr>
        </p:nvSpPr>
        <p:spPr>
          <a:xfrm>
            <a:off x="311700" y="1104438"/>
            <a:ext cx="8520600" cy="792600"/>
          </a:xfrm>
          <a:prstGeom prst="rect">
            <a:avLst/>
          </a:prstGeom>
          <a:noFill/>
          <a:ln>
            <a:noFill/>
          </a:ln>
        </p:spPr>
        <p:txBody>
          <a:bodyPr anchorCtr="0" anchor="t" bIns="137150" lIns="342900" spcFirstLastPara="1" rIns="274325" wrap="square" tIns="137150">
            <a:noAutofit/>
          </a:bodyPr>
          <a:lstStyle/>
          <a:p>
            <a:pPr indent="-361950" lvl="0" marL="457200" rtl="0" algn="l">
              <a:lnSpc>
                <a:spcPct val="150000"/>
              </a:lnSpc>
              <a:spcBef>
                <a:spcPts val="0"/>
              </a:spcBef>
              <a:spcAft>
                <a:spcPts val="0"/>
              </a:spcAft>
              <a:buClr>
                <a:schemeClr val="dk1"/>
              </a:buClr>
              <a:buSzPts val="2100"/>
              <a:buAutoNum type="arabicPeriod"/>
            </a:pPr>
            <a:r>
              <a:rPr b="1" lang="en" sz="2100">
                <a:solidFill>
                  <a:schemeClr val="dk1"/>
                </a:solidFill>
              </a:rPr>
              <a:t>Safe</a:t>
            </a:r>
            <a:endParaRPr b="1" sz="2100">
              <a:solidFill>
                <a:schemeClr val="dk1"/>
              </a:solidFill>
            </a:endParaRPr>
          </a:p>
          <a:p>
            <a:pPr indent="-361950" lvl="0" marL="457200" rtl="0" algn="l">
              <a:lnSpc>
                <a:spcPct val="150000"/>
              </a:lnSpc>
              <a:spcBef>
                <a:spcPts val="0"/>
              </a:spcBef>
              <a:spcAft>
                <a:spcPts val="0"/>
              </a:spcAft>
              <a:buClr>
                <a:schemeClr val="dk1"/>
              </a:buClr>
              <a:buSzPts val="2100"/>
              <a:buAutoNum type="arabicPeriod"/>
            </a:pPr>
            <a:r>
              <a:rPr lang="en" sz="2100">
                <a:solidFill>
                  <a:schemeClr val="dk1"/>
                </a:solidFill>
              </a:rPr>
              <a:t>Fun</a:t>
            </a:r>
            <a:endParaRPr sz="2100">
              <a:solidFill>
                <a:schemeClr val="dk1"/>
              </a:solidFill>
            </a:endParaRPr>
          </a:p>
          <a:p>
            <a:pPr indent="-361950" lvl="0" marL="457200" rtl="0" algn="l">
              <a:lnSpc>
                <a:spcPct val="150000"/>
              </a:lnSpc>
              <a:spcBef>
                <a:spcPts val="0"/>
              </a:spcBef>
              <a:spcAft>
                <a:spcPts val="0"/>
              </a:spcAft>
              <a:buClr>
                <a:schemeClr val="dk1"/>
              </a:buClr>
              <a:buSzPts val="2100"/>
              <a:buAutoNum type="arabicPeriod"/>
            </a:pPr>
            <a:r>
              <a:rPr lang="en" sz="2100">
                <a:solidFill>
                  <a:schemeClr val="dk1"/>
                </a:solidFill>
              </a:rPr>
              <a:t>Educational</a:t>
            </a:r>
            <a:endParaRPr sz="2100">
              <a:solidFill>
                <a:schemeClr val="dk1"/>
              </a:solidFill>
            </a:endParaRPr>
          </a:p>
          <a:p>
            <a:pPr indent="0" lvl="0" marL="0" rtl="0" algn="l">
              <a:lnSpc>
                <a:spcPct val="150000"/>
              </a:lnSpc>
              <a:spcBef>
                <a:spcPts val="800"/>
              </a:spcBef>
              <a:spcAft>
                <a:spcPts val="0"/>
              </a:spcAft>
              <a:buNone/>
            </a:pPr>
            <a:r>
              <a:t/>
            </a:r>
            <a:endParaRPr sz="2100">
              <a:solidFill>
                <a:schemeClr val="dk1"/>
              </a:solidFill>
            </a:endParaRPr>
          </a:p>
          <a:p>
            <a:pPr indent="0" lvl="0" marL="0" rtl="0" algn="l">
              <a:lnSpc>
                <a:spcPct val="150000"/>
              </a:lnSpc>
              <a:spcBef>
                <a:spcPts val="800"/>
              </a:spcBef>
              <a:spcAft>
                <a:spcPts val="0"/>
              </a:spcAft>
              <a:buNone/>
            </a:pPr>
            <a:r>
              <a:t/>
            </a:r>
            <a:endParaRPr sz="2100">
              <a:solidFill>
                <a:schemeClr val="dk1"/>
              </a:solidFill>
            </a:endParaRPr>
          </a:p>
          <a:p>
            <a:pPr indent="0" lvl="0" marL="0" rtl="0" algn="l">
              <a:lnSpc>
                <a:spcPct val="150000"/>
              </a:lnSpc>
              <a:spcBef>
                <a:spcPts val="800"/>
              </a:spcBef>
              <a:spcAft>
                <a:spcPts val="0"/>
              </a:spcAft>
              <a:buNone/>
            </a:pPr>
            <a:r>
              <a:rPr lang="en" sz="1700">
                <a:solidFill>
                  <a:schemeClr val="dk1"/>
                </a:solidFill>
              </a:rPr>
              <a:t>These priorities for informal education were created and pioneered by Dr. Phyllis Newbill at the Center for Educational Networks and Impacts at Virginia Tech. </a:t>
            </a:r>
            <a:endParaRPr sz="1700">
              <a:solidFill>
                <a:schemeClr val="dk1"/>
              </a:solidFill>
            </a:endParaRPr>
          </a:p>
        </p:txBody>
      </p:sp>
      <p:sp>
        <p:nvSpPr>
          <p:cNvPr id="74" name="Google Shape;74;p16"/>
          <p:cNvSpPr txBox="1"/>
          <p:nvPr>
            <p:ph type="ctrTitle"/>
          </p:nvPr>
        </p:nvSpPr>
        <p:spPr>
          <a:xfrm>
            <a:off x="588551" y="300600"/>
            <a:ext cx="7415700" cy="690300"/>
          </a:xfrm>
          <a:prstGeom prst="rect">
            <a:avLst/>
          </a:prstGeom>
          <a:noFill/>
          <a:ln>
            <a:noFill/>
          </a:ln>
        </p:spPr>
        <p:txBody>
          <a:bodyPr anchorCtr="0" anchor="ctr" bIns="205725" lIns="960125" spcFirstLastPara="1" rIns="274325" wrap="square" tIns="205725">
            <a:noAutofit/>
          </a:bodyPr>
          <a:lstStyle/>
          <a:p>
            <a:pPr indent="0" lvl="0" marL="0" rtl="0" algn="l">
              <a:lnSpc>
                <a:spcPct val="90000"/>
              </a:lnSpc>
              <a:spcBef>
                <a:spcPts val="0"/>
              </a:spcBef>
              <a:spcAft>
                <a:spcPts val="0"/>
              </a:spcAft>
              <a:buClr>
                <a:schemeClr val="dk1"/>
              </a:buClr>
              <a:buSzPts val="2900"/>
              <a:buFont typeface="Trebuchet MS"/>
              <a:buNone/>
            </a:pPr>
            <a:r>
              <a:rPr lang="en" sz="3000"/>
              <a:t>Priorities for informal education</a:t>
            </a:r>
            <a:endParaRPr sz="3000"/>
          </a:p>
        </p:txBody>
      </p:sp>
      <p:sp>
        <p:nvSpPr>
          <p:cNvPr id="75" name="Google Shape;75;p16"/>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None/>
            </a:pPr>
            <a:fld id="{00000000-1234-1234-1234-123412341234}" type="slidenum">
              <a:rPr lang="en"/>
              <a:t>‹#›</a:t>
            </a:fld>
            <a:endParaRPr/>
          </a:p>
        </p:txBody>
      </p:sp>
      <p:pic>
        <p:nvPicPr>
          <p:cNvPr descr="IMG_5101.JPG" id="76" name="Google Shape;76;p16"/>
          <p:cNvPicPr preferRelativeResize="0"/>
          <p:nvPr/>
        </p:nvPicPr>
        <p:blipFill rotWithShape="1">
          <a:blip r:embed="rId3">
            <a:alphaModFix/>
          </a:blip>
          <a:srcRect b="14302" l="0" r="0" t="0"/>
          <a:stretch/>
        </p:blipFill>
        <p:spPr>
          <a:xfrm>
            <a:off x="4572001" y="990888"/>
            <a:ext cx="3795950" cy="2439727"/>
          </a:xfrm>
          <a:prstGeom prst="rect">
            <a:avLst/>
          </a:prstGeom>
          <a:noFill/>
          <a:ln>
            <a:noFill/>
          </a:ln>
          <a:effectLst>
            <a:outerShdw blurRad="57150" rotWithShape="0" algn="bl" dir="5400000" dist="19050">
              <a:srgbClr val="000000">
                <a:alpha val="49803"/>
              </a:srgbClr>
            </a:outerShdw>
          </a:effectLst>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4"/>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Make your space a “yes” space. Put touchable things where people can touch them.</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Protect untouchable or fragile things with physical barriers or design elements rather than “don’t touch” signage, or worse, verbal reminders.</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If you have to use verbal protection, be sure to let people know NOT to touch before the object is available.</a:t>
            </a:r>
            <a:endParaRPr sz="2000">
              <a:solidFill>
                <a:schemeClr val="dk1"/>
              </a:solidFill>
            </a:endParaRPr>
          </a:p>
        </p:txBody>
      </p:sp>
      <p:sp>
        <p:nvSpPr>
          <p:cNvPr id="229" name="Google Shape;229;p34"/>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Arranging your space</a:t>
            </a:r>
            <a:endParaRPr/>
          </a:p>
        </p:txBody>
      </p:sp>
      <p:sp>
        <p:nvSpPr>
          <p:cNvPr id="230" name="Google Shape;230;p34"/>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pic>
        <p:nvPicPr>
          <p:cNvPr id="231" name="Google Shape;231;p34"/>
          <p:cNvPicPr preferRelativeResize="0"/>
          <p:nvPr/>
        </p:nvPicPr>
        <p:blipFill rotWithShape="1">
          <a:blip r:embed="rId3">
            <a:alphaModFix amt="24000"/>
          </a:blip>
          <a:srcRect b="33333" l="0" r="49538" t="0"/>
          <a:stretch/>
        </p:blipFill>
        <p:spPr>
          <a:xfrm>
            <a:off x="784972" y="638735"/>
            <a:ext cx="4515409" cy="465302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5"/>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pic>
        <p:nvPicPr>
          <p:cNvPr descr="43982951550_ebf4010a7c_k.jpg" id="238" name="Google Shape;238;p35"/>
          <p:cNvPicPr preferRelativeResize="0"/>
          <p:nvPr/>
        </p:nvPicPr>
        <p:blipFill rotWithShape="1">
          <a:blip r:embed="rId3">
            <a:alphaModFix/>
          </a:blip>
          <a:srcRect b="0" l="0" r="0" t="0"/>
          <a:stretch/>
        </p:blipFill>
        <p:spPr>
          <a:xfrm>
            <a:off x="1165700" y="0"/>
            <a:ext cx="6858010" cy="5143500"/>
          </a:xfrm>
          <a:prstGeom prst="rect">
            <a:avLst/>
          </a:prstGeom>
          <a:noFill/>
          <a:ln>
            <a:noFill/>
          </a:ln>
        </p:spPr>
      </p:pic>
      <p:sp>
        <p:nvSpPr>
          <p:cNvPr id="239" name="Google Shape;239;p35"/>
          <p:cNvSpPr/>
          <p:nvPr/>
        </p:nvSpPr>
        <p:spPr>
          <a:xfrm>
            <a:off x="4499037" y="163421"/>
            <a:ext cx="1765498" cy="662179"/>
          </a:xfrm>
          <a:custGeom>
            <a:rect b="b" l="l" r="r" t="t"/>
            <a:pathLst>
              <a:path extrusionOk="0" h="120000" w="120000">
                <a:moveTo>
                  <a:pt x="0" y="0"/>
                </a:moveTo>
                <a:lnTo>
                  <a:pt x="120000" y="0"/>
                </a:lnTo>
                <a:lnTo>
                  <a:pt x="120000" y="120000"/>
                </a:lnTo>
                <a:lnTo>
                  <a:pt x="0" y="120000"/>
                </a:lnTo>
                <a:close/>
              </a:path>
              <a:path extrusionOk="0" fill="none" h="120000" w="120000">
                <a:moveTo>
                  <a:pt x="13685" y="0"/>
                </a:moveTo>
                <a:close/>
              </a:path>
              <a:path extrusionOk="0" fill="none" h="120000" w="120000">
                <a:moveTo>
                  <a:pt x="13685" y="129869"/>
                </a:moveTo>
                <a:lnTo>
                  <a:pt x="14484" y="456714"/>
                </a:lnTo>
              </a:path>
            </a:pathLst>
          </a:custGeom>
          <a:solidFill>
            <a:srgbClr val="F7901E"/>
          </a:solidFill>
          <a:ln cap="flat" cmpd="sng" w="50800">
            <a:solidFill>
              <a:srgbClr val="F7901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Hook: Cool thing to touch</a:t>
            </a:r>
            <a:endParaRPr b="0" i="0" sz="1400" u="none" cap="none" strike="noStrike">
              <a:solidFill>
                <a:schemeClr val="lt1"/>
              </a:solidFill>
              <a:latin typeface="Calibri"/>
              <a:ea typeface="Calibri"/>
              <a:cs typeface="Calibri"/>
              <a:sym typeface="Calibri"/>
            </a:endParaRPr>
          </a:p>
        </p:txBody>
      </p:sp>
      <p:sp>
        <p:nvSpPr>
          <p:cNvPr id="240" name="Google Shape;240;p35"/>
          <p:cNvSpPr/>
          <p:nvPr/>
        </p:nvSpPr>
        <p:spPr>
          <a:xfrm>
            <a:off x="1428659" y="4334638"/>
            <a:ext cx="1765498" cy="662179"/>
          </a:xfrm>
          <a:custGeom>
            <a:rect b="b" l="l" r="r" t="t"/>
            <a:pathLst>
              <a:path extrusionOk="0" h="120000" w="120000">
                <a:moveTo>
                  <a:pt x="0" y="0"/>
                </a:moveTo>
                <a:lnTo>
                  <a:pt x="120000" y="0"/>
                </a:lnTo>
                <a:lnTo>
                  <a:pt x="120000" y="120000"/>
                </a:lnTo>
                <a:lnTo>
                  <a:pt x="0" y="120000"/>
                </a:lnTo>
                <a:close/>
              </a:path>
              <a:path extrusionOk="0" fill="none" h="120000" w="120000">
                <a:moveTo>
                  <a:pt x="125039" y="0"/>
                </a:moveTo>
                <a:close/>
              </a:path>
              <a:path extrusionOk="0" fill="none" h="120000" w="120000">
                <a:moveTo>
                  <a:pt x="125039" y="95346"/>
                </a:moveTo>
                <a:lnTo>
                  <a:pt x="162388" y="38491"/>
                </a:lnTo>
              </a:path>
            </a:pathLst>
          </a:custGeom>
          <a:solidFill>
            <a:srgbClr val="F7901E"/>
          </a:solidFill>
          <a:ln cap="flat" cmpd="sng" w="50800">
            <a:solidFill>
              <a:srgbClr val="F7901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Physical barrier protects fragile objects</a:t>
            </a:r>
            <a:endParaRPr b="0" i="0" sz="1400" u="none" cap="none" strike="noStrike">
              <a:solidFill>
                <a:schemeClr val="lt1"/>
              </a:solidFill>
              <a:latin typeface="Calibri"/>
              <a:ea typeface="Calibri"/>
              <a:cs typeface="Calibri"/>
              <a:sym typeface="Calibri"/>
            </a:endParaRPr>
          </a:p>
        </p:txBody>
      </p:sp>
      <p:sp>
        <p:nvSpPr>
          <p:cNvPr id="241" name="Google Shape;241;p35"/>
          <p:cNvSpPr/>
          <p:nvPr/>
        </p:nvSpPr>
        <p:spPr>
          <a:xfrm>
            <a:off x="165546" y="3101318"/>
            <a:ext cx="1765498" cy="662179"/>
          </a:xfrm>
          <a:custGeom>
            <a:rect b="b" l="l" r="r" t="t"/>
            <a:pathLst>
              <a:path extrusionOk="0" h="120000" w="120000">
                <a:moveTo>
                  <a:pt x="0" y="0"/>
                </a:moveTo>
                <a:lnTo>
                  <a:pt x="120000" y="0"/>
                </a:lnTo>
                <a:lnTo>
                  <a:pt x="120000" y="120000"/>
                </a:lnTo>
                <a:lnTo>
                  <a:pt x="0" y="120000"/>
                </a:lnTo>
                <a:close/>
              </a:path>
              <a:path extrusionOk="0" fill="none" h="120000" w="120000">
                <a:moveTo>
                  <a:pt x="125039" y="0"/>
                </a:moveTo>
                <a:close/>
              </a:path>
              <a:path extrusionOk="0" fill="none" h="120000" w="120000">
                <a:moveTo>
                  <a:pt x="125039" y="95346"/>
                </a:moveTo>
                <a:lnTo>
                  <a:pt x="206468" y="82561"/>
                </a:lnTo>
              </a:path>
            </a:pathLst>
          </a:custGeom>
          <a:solidFill>
            <a:srgbClr val="F7901E"/>
          </a:solidFill>
          <a:ln cap="flat" cmpd="sng" w="50800">
            <a:solidFill>
              <a:srgbClr val="F7901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Fragile objects</a:t>
            </a:r>
            <a:endParaRPr b="0" i="0" sz="1400" u="none" cap="none" strike="noStrike">
              <a:solidFill>
                <a:schemeClr val="lt1"/>
              </a:solidFill>
              <a:latin typeface="Calibri"/>
              <a:ea typeface="Calibri"/>
              <a:cs typeface="Calibri"/>
              <a:sym typeface="Calibri"/>
            </a:endParaRPr>
          </a:p>
        </p:txBody>
      </p:sp>
      <p:sp>
        <p:nvSpPr>
          <p:cNvPr id="242" name="Google Shape;242;p35"/>
          <p:cNvSpPr/>
          <p:nvPr/>
        </p:nvSpPr>
        <p:spPr>
          <a:xfrm>
            <a:off x="165546" y="825600"/>
            <a:ext cx="1765498" cy="662179"/>
          </a:xfrm>
          <a:custGeom>
            <a:rect b="b" l="l" r="r" t="t"/>
            <a:pathLst>
              <a:path extrusionOk="0" h="120000" w="120000">
                <a:moveTo>
                  <a:pt x="0" y="0"/>
                </a:moveTo>
                <a:lnTo>
                  <a:pt x="120000" y="0"/>
                </a:lnTo>
                <a:lnTo>
                  <a:pt x="120000" y="120000"/>
                </a:lnTo>
                <a:lnTo>
                  <a:pt x="0" y="120000"/>
                </a:lnTo>
                <a:close/>
              </a:path>
              <a:path extrusionOk="0" fill="none" h="120000" w="120000">
                <a:moveTo>
                  <a:pt x="125039" y="0"/>
                </a:moveTo>
                <a:close/>
              </a:path>
              <a:path extrusionOk="0" fill="none" h="120000" w="120000">
                <a:moveTo>
                  <a:pt x="125039" y="95346"/>
                </a:moveTo>
                <a:lnTo>
                  <a:pt x="141037" y="161518"/>
                </a:lnTo>
              </a:path>
            </a:pathLst>
          </a:custGeom>
          <a:solidFill>
            <a:srgbClr val="F7901E"/>
          </a:solidFill>
          <a:ln cap="flat" cmpd="sng" w="50800">
            <a:solidFill>
              <a:srgbClr val="F7901E"/>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Calibri"/>
                <a:ea typeface="Calibri"/>
                <a:cs typeface="Calibri"/>
                <a:sym typeface="Calibri"/>
              </a:rPr>
              <a:t>Asking questions for engagement</a:t>
            </a:r>
            <a:endParaRPr b="0" i="0" sz="1400" u="none" cap="none" strike="noStrike">
              <a:solidFill>
                <a:schemeClr val="l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6"/>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1400"/>
              <a:buNone/>
            </a:pPr>
            <a:r>
              <a:t/>
            </a:r>
            <a:endParaRPr sz="2000"/>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Include a hook, stories, and conversation.</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Avoid stereotypes, assumptions, and sensitive topics.</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Arrange your space as a “yes” space.</a:t>
            </a:r>
            <a:endParaRPr sz="2000">
              <a:solidFill>
                <a:schemeClr val="dk1"/>
              </a:solidFill>
            </a:endParaRPr>
          </a:p>
          <a:p>
            <a:pPr indent="0" lvl="0" marL="0" rtl="0" algn="l">
              <a:lnSpc>
                <a:spcPct val="90000"/>
              </a:lnSpc>
              <a:spcBef>
                <a:spcPts val="1200"/>
              </a:spcBef>
              <a:spcAft>
                <a:spcPts val="0"/>
              </a:spcAft>
              <a:buSzPts val="2100"/>
              <a:buNone/>
            </a:pPr>
            <a:r>
              <a:t/>
            </a:r>
            <a:endParaRPr/>
          </a:p>
        </p:txBody>
      </p:sp>
      <p:sp>
        <p:nvSpPr>
          <p:cNvPr id="249" name="Google Shape;249;p36"/>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Fun: Review</a:t>
            </a:r>
            <a:endParaRPr/>
          </a:p>
        </p:txBody>
      </p:sp>
      <p:sp>
        <p:nvSpPr>
          <p:cNvPr id="250" name="Google Shape;250;p36"/>
          <p:cNvSpPr txBox="1"/>
          <p:nvPr>
            <p:ph idx="4294967295" type="sldNum"/>
          </p:nvPr>
        </p:nvSpPr>
        <p:spPr>
          <a:xfrm>
            <a:off x="156321" y="4722973"/>
            <a:ext cx="744600" cy="273900"/>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7"/>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Let’s review the priorities of informal learning.</a:t>
            </a:r>
            <a:endParaRPr sz="2000">
              <a:solidFill>
                <a:schemeClr val="dk1"/>
              </a:solidFill>
            </a:endParaRPr>
          </a:p>
          <a:p>
            <a:pPr indent="-387350" lvl="0" marL="381000" rtl="0" algn="l">
              <a:lnSpc>
                <a:spcPct val="90000"/>
              </a:lnSpc>
              <a:spcBef>
                <a:spcPts val="1200"/>
              </a:spcBef>
              <a:spcAft>
                <a:spcPts val="0"/>
              </a:spcAft>
              <a:buClr>
                <a:schemeClr val="dk1"/>
              </a:buClr>
              <a:buSzPts val="2300"/>
              <a:buFont typeface="Calibri"/>
              <a:buAutoNum type="arabicPeriod"/>
            </a:pPr>
            <a:r>
              <a:rPr lang="en" sz="2000">
                <a:solidFill>
                  <a:schemeClr val="dk1"/>
                </a:solidFill>
              </a:rPr>
              <a:t>Safe</a:t>
            </a:r>
            <a:endParaRPr sz="2000">
              <a:solidFill>
                <a:schemeClr val="dk1"/>
              </a:solidFill>
            </a:endParaRPr>
          </a:p>
          <a:p>
            <a:pPr indent="-387350" lvl="0" marL="381000" rtl="0" algn="l">
              <a:lnSpc>
                <a:spcPct val="90000"/>
              </a:lnSpc>
              <a:spcBef>
                <a:spcPts val="1200"/>
              </a:spcBef>
              <a:spcAft>
                <a:spcPts val="0"/>
              </a:spcAft>
              <a:buClr>
                <a:schemeClr val="dk1"/>
              </a:buClr>
              <a:buSzPts val="2300"/>
              <a:buFont typeface="Calibri"/>
              <a:buAutoNum type="arabicPeriod"/>
            </a:pPr>
            <a:r>
              <a:rPr lang="en" sz="2000">
                <a:solidFill>
                  <a:schemeClr val="dk1"/>
                </a:solidFill>
              </a:rPr>
              <a:t>Fun</a:t>
            </a:r>
            <a:endParaRPr sz="2000">
              <a:solidFill>
                <a:schemeClr val="dk1"/>
              </a:solidFill>
            </a:endParaRPr>
          </a:p>
          <a:p>
            <a:pPr indent="-387350" lvl="0" marL="381000" rtl="0" algn="l">
              <a:lnSpc>
                <a:spcPct val="90000"/>
              </a:lnSpc>
              <a:spcBef>
                <a:spcPts val="1200"/>
              </a:spcBef>
              <a:spcAft>
                <a:spcPts val="0"/>
              </a:spcAft>
              <a:buClr>
                <a:schemeClr val="dk1"/>
              </a:buClr>
              <a:buSzPts val="2300"/>
              <a:buFont typeface="Calibri"/>
              <a:buAutoNum type="arabicPeriod"/>
            </a:pPr>
            <a:r>
              <a:rPr b="1" lang="en" sz="2000">
                <a:solidFill>
                  <a:schemeClr val="dk1"/>
                </a:solidFill>
              </a:rPr>
              <a:t>Educational</a:t>
            </a:r>
            <a:endParaRPr b="1" sz="2000">
              <a:solidFill>
                <a:schemeClr val="dk1"/>
              </a:solidFill>
            </a:endParaRPr>
          </a:p>
          <a:p>
            <a:pPr indent="-114300" lvl="0" marL="254000" rtl="0" algn="l">
              <a:lnSpc>
                <a:spcPct val="90000"/>
              </a:lnSpc>
              <a:spcBef>
                <a:spcPts val="1200"/>
              </a:spcBef>
              <a:spcAft>
                <a:spcPts val="0"/>
              </a:spcAft>
              <a:buSzPts val="2100"/>
              <a:buNone/>
            </a:pPr>
            <a:r>
              <a:t/>
            </a:r>
            <a:endParaRPr/>
          </a:p>
        </p:txBody>
      </p:sp>
      <p:sp>
        <p:nvSpPr>
          <p:cNvPr id="257" name="Google Shape;257;p37"/>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Priority #3</a:t>
            </a:r>
            <a:endParaRPr/>
          </a:p>
        </p:txBody>
      </p:sp>
      <p:sp>
        <p:nvSpPr>
          <p:cNvPr id="258" name="Google Shape;258;p37"/>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8"/>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311150" lvl="0" marL="342900" rtl="0" algn="l">
              <a:lnSpc>
                <a:spcPct val="90000"/>
              </a:lnSpc>
              <a:spcBef>
                <a:spcPts val="0"/>
              </a:spcBef>
              <a:spcAft>
                <a:spcPts val="0"/>
              </a:spcAft>
              <a:buClr>
                <a:schemeClr val="dk1"/>
              </a:buClr>
              <a:buSzPts val="2300"/>
              <a:buAutoNum type="arabicPeriod"/>
            </a:pPr>
            <a:r>
              <a:rPr lang="en" sz="2000">
                <a:solidFill>
                  <a:schemeClr val="dk1"/>
                </a:solidFill>
              </a:rPr>
              <a:t>Figuring out learner capabilities</a:t>
            </a:r>
            <a:endParaRPr sz="2000">
              <a:solidFill>
                <a:schemeClr val="dk1"/>
              </a:solidFill>
            </a:endParaRPr>
          </a:p>
          <a:p>
            <a:pPr indent="-311150" lvl="0" marL="342900" rtl="0" algn="l">
              <a:lnSpc>
                <a:spcPct val="90000"/>
              </a:lnSpc>
              <a:spcBef>
                <a:spcPts val="0"/>
              </a:spcBef>
              <a:spcAft>
                <a:spcPts val="0"/>
              </a:spcAft>
              <a:buClr>
                <a:schemeClr val="dk1"/>
              </a:buClr>
              <a:buSzPts val="2300"/>
              <a:buAutoNum type="arabicPeriod"/>
            </a:pPr>
            <a:r>
              <a:rPr lang="en" sz="2000">
                <a:solidFill>
                  <a:schemeClr val="dk1"/>
                </a:solidFill>
              </a:rPr>
              <a:t>Language use </a:t>
            </a:r>
            <a:endParaRPr sz="2000">
              <a:solidFill>
                <a:schemeClr val="dk1"/>
              </a:solidFill>
            </a:endParaRPr>
          </a:p>
          <a:p>
            <a:pPr indent="-311150" lvl="0" marL="342900" rtl="0" algn="l">
              <a:lnSpc>
                <a:spcPct val="90000"/>
              </a:lnSpc>
              <a:spcBef>
                <a:spcPts val="0"/>
              </a:spcBef>
              <a:spcAft>
                <a:spcPts val="0"/>
              </a:spcAft>
              <a:buClr>
                <a:schemeClr val="dk1"/>
              </a:buClr>
              <a:buSzPts val="2300"/>
              <a:buAutoNum type="arabicPeriod"/>
            </a:pPr>
            <a:r>
              <a:rPr lang="en" sz="2000">
                <a:solidFill>
                  <a:schemeClr val="dk1"/>
                </a:solidFill>
              </a:rPr>
              <a:t>Sensory-friendly work</a:t>
            </a:r>
            <a:endParaRPr sz="2000">
              <a:solidFill>
                <a:schemeClr val="dk1"/>
              </a:solidFill>
            </a:endParaRPr>
          </a:p>
          <a:p>
            <a:pPr indent="-311150" lvl="0" marL="342900" rtl="0" algn="l">
              <a:lnSpc>
                <a:spcPct val="90000"/>
              </a:lnSpc>
              <a:spcBef>
                <a:spcPts val="0"/>
              </a:spcBef>
              <a:spcAft>
                <a:spcPts val="0"/>
              </a:spcAft>
              <a:buClr>
                <a:schemeClr val="dk1"/>
              </a:buClr>
              <a:buSzPts val="2300"/>
              <a:buAutoNum type="arabicPeriod"/>
            </a:pPr>
            <a:r>
              <a:rPr lang="en" sz="2000">
                <a:solidFill>
                  <a:schemeClr val="dk1"/>
                </a:solidFill>
              </a:rPr>
              <a:t>Choosing an activity</a:t>
            </a:r>
            <a:endParaRPr sz="2000">
              <a:solidFill>
                <a:schemeClr val="dk1"/>
              </a:solidFill>
            </a:endParaRPr>
          </a:p>
          <a:p>
            <a:pPr indent="-311150" lvl="0" marL="342900" rtl="0" algn="l">
              <a:lnSpc>
                <a:spcPct val="90000"/>
              </a:lnSpc>
              <a:spcBef>
                <a:spcPts val="0"/>
              </a:spcBef>
              <a:spcAft>
                <a:spcPts val="0"/>
              </a:spcAft>
              <a:buClr>
                <a:schemeClr val="dk1"/>
              </a:buClr>
              <a:buSzPts val="2300"/>
              <a:buAutoNum type="arabicPeriod"/>
            </a:pPr>
            <a:r>
              <a:rPr lang="en" sz="2000">
                <a:solidFill>
                  <a:schemeClr val="dk1"/>
                </a:solidFill>
              </a:rPr>
              <a:t>Education standards</a:t>
            </a:r>
            <a:endParaRPr sz="2000">
              <a:solidFill>
                <a:schemeClr val="dk1"/>
              </a:solidFill>
            </a:endParaRPr>
          </a:p>
        </p:txBody>
      </p:sp>
      <p:sp>
        <p:nvSpPr>
          <p:cNvPr id="265" name="Google Shape;265;p38"/>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Topics</a:t>
            </a:r>
            <a:endParaRPr/>
          </a:p>
        </p:txBody>
      </p:sp>
      <p:sp>
        <p:nvSpPr>
          <p:cNvPr id="266" name="Google Shape;266;p38"/>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9"/>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None/>
            </a:pPr>
            <a:r>
              <a:rPr lang="en" sz="2000">
                <a:solidFill>
                  <a:schemeClr val="dk1"/>
                </a:solidFill>
              </a:rPr>
              <a:t>A boy in a wheelchair comes with his family to your exhibit. His body is twisted, and he does not make eye contact with you. Should you address him?</a:t>
            </a:r>
            <a:endParaRPr sz="2000">
              <a:solidFill>
                <a:schemeClr val="dk1"/>
              </a:solidFill>
            </a:endParaRPr>
          </a:p>
          <a:p>
            <a:pPr indent="0" lvl="0" marL="0" rtl="0" algn="l">
              <a:lnSpc>
                <a:spcPct val="90000"/>
              </a:lnSpc>
              <a:spcBef>
                <a:spcPts val="1200"/>
              </a:spcBef>
              <a:spcAft>
                <a:spcPts val="0"/>
              </a:spcAft>
              <a:buSzPts val="1400"/>
              <a:buNone/>
            </a:pPr>
            <a:r>
              <a:t/>
            </a:r>
            <a:endParaRPr/>
          </a:p>
          <a:p>
            <a:pPr indent="-241300" lvl="0" marL="381000" rtl="0" algn="l">
              <a:lnSpc>
                <a:spcPct val="90000"/>
              </a:lnSpc>
              <a:spcBef>
                <a:spcPts val="1200"/>
              </a:spcBef>
              <a:spcAft>
                <a:spcPts val="0"/>
              </a:spcAft>
              <a:buSzPts val="2100"/>
              <a:buFont typeface="Calibri"/>
              <a:buNone/>
            </a:pPr>
            <a:r>
              <a:t/>
            </a:r>
            <a:endParaRPr/>
          </a:p>
          <a:p>
            <a:pPr indent="-114300" lvl="0" marL="254000" rtl="0" algn="l">
              <a:lnSpc>
                <a:spcPct val="90000"/>
              </a:lnSpc>
              <a:spcBef>
                <a:spcPts val="1200"/>
              </a:spcBef>
              <a:spcAft>
                <a:spcPts val="0"/>
              </a:spcAft>
              <a:buSzPts val="2100"/>
              <a:buNone/>
            </a:pPr>
            <a:r>
              <a:t/>
            </a:r>
            <a:endParaRPr/>
          </a:p>
        </p:txBody>
      </p:sp>
      <p:sp>
        <p:nvSpPr>
          <p:cNvPr id="273" name="Google Shape;273;p39"/>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Learner Capabilities</a:t>
            </a:r>
            <a:endParaRPr/>
          </a:p>
        </p:txBody>
      </p:sp>
      <p:sp>
        <p:nvSpPr>
          <p:cNvPr id="274" name="Google Shape;274;p39"/>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40"/>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0" lvl="0" marL="254000" rtl="0" algn="l">
              <a:lnSpc>
                <a:spcPct val="90000"/>
              </a:lnSpc>
              <a:spcBef>
                <a:spcPts val="0"/>
              </a:spcBef>
              <a:spcAft>
                <a:spcPts val="0"/>
              </a:spcAft>
              <a:buSzPts val="1400"/>
              <a:buNone/>
            </a:pPr>
            <a:r>
              <a:rPr lang="en" sz="2000">
                <a:solidFill>
                  <a:schemeClr val="dk1"/>
                </a:solidFill>
              </a:rPr>
              <a:t>Many diseases attack the body and not the mind. Assume that the child can understand you until you have information otherwise and engage this learner as you would any other learner.</a:t>
            </a:r>
            <a:endParaRPr sz="2000">
              <a:solidFill>
                <a:schemeClr val="dk1"/>
              </a:solidFill>
            </a:endParaRPr>
          </a:p>
          <a:p>
            <a:pPr indent="0" lvl="0" marL="254000" rtl="0" algn="l">
              <a:lnSpc>
                <a:spcPct val="90000"/>
              </a:lnSpc>
              <a:spcBef>
                <a:spcPts val="1200"/>
              </a:spcBef>
              <a:spcAft>
                <a:spcPts val="0"/>
              </a:spcAft>
              <a:buSzPts val="1400"/>
              <a:buNone/>
            </a:pPr>
            <a:r>
              <a:t/>
            </a:r>
            <a:endParaRPr/>
          </a:p>
          <a:p>
            <a:pPr indent="-114300" lvl="0" marL="254000" rtl="0" algn="l">
              <a:lnSpc>
                <a:spcPct val="90000"/>
              </a:lnSpc>
              <a:spcBef>
                <a:spcPts val="1200"/>
              </a:spcBef>
              <a:spcAft>
                <a:spcPts val="0"/>
              </a:spcAft>
              <a:buSzPts val="2100"/>
              <a:buNone/>
            </a:pPr>
            <a:r>
              <a:t/>
            </a:r>
            <a:endParaRPr/>
          </a:p>
        </p:txBody>
      </p:sp>
      <p:sp>
        <p:nvSpPr>
          <p:cNvPr id="281" name="Google Shape;281;p40"/>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Learner Capabilities</a:t>
            </a:r>
            <a:endParaRPr/>
          </a:p>
        </p:txBody>
      </p:sp>
      <p:sp>
        <p:nvSpPr>
          <p:cNvPr id="282" name="Google Shape;282;p40"/>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1"/>
          <p:cNvSpPr txBox="1"/>
          <p:nvPr>
            <p:ph type="title"/>
          </p:nvPr>
        </p:nvSpPr>
        <p:spPr>
          <a:xfrm>
            <a:off x="1" y="329439"/>
            <a:ext cx="8244900" cy="831000"/>
          </a:xfrm>
          <a:prstGeom prst="rect">
            <a:avLst/>
          </a:prstGeom>
        </p:spPr>
        <p:txBody>
          <a:bodyPr anchorCtr="0" anchor="ctr" bIns="205725" lIns="891525" spcFirstLastPara="1" rIns="205725" wrap="square" tIns="205725">
            <a:noAutofit/>
          </a:bodyPr>
          <a:lstStyle/>
          <a:p>
            <a:pPr indent="0" lvl="0" marL="0" rtl="0" algn="l">
              <a:spcBef>
                <a:spcPts val="0"/>
              </a:spcBef>
              <a:spcAft>
                <a:spcPts val="0"/>
              </a:spcAft>
              <a:buNone/>
            </a:pPr>
            <a:r>
              <a:rPr lang="en"/>
              <a:t>Educational: Learner Capabilities</a:t>
            </a:r>
            <a:endParaRPr/>
          </a:p>
        </p:txBody>
      </p:sp>
      <p:sp>
        <p:nvSpPr>
          <p:cNvPr id="288" name="Google Shape;288;p41"/>
          <p:cNvSpPr txBox="1"/>
          <p:nvPr>
            <p:ph idx="1" type="body"/>
          </p:nvPr>
        </p:nvSpPr>
        <p:spPr>
          <a:xfrm>
            <a:off x="1192486" y="1005796"/>
            <a:ext cx="7248600" cy="3666000"/>
          </a:xfrm>
          <a:prstGeom prst="rect">
            <a:avLst/>
          </a:prstGeom>
        </p:spPr>
        <p:txBody>
          <a:bodyPr anchorCtr="0" anchor="t" bIns="34275" lIns="205725" spcFirstLastPara="1" rIns="274325" wrap="square" tIns="205725">
            <a:noAutofit/>
          </a:bodyPr>
          <a:lstStyle/>
          <a:p>
            <a:pPr indent="0" lvl="0" marL="0" rtl="0" algn="l">
              <a:spcBef>
                <a:spcPts val="1200"/>
              </a:spcBef>
              <a:spcAft>
                <a:spcPts val="0"/>
              </a:spcAft>
              <a:buNone/>
            </a:pPr>
            <a:r>
              <a:rPr lang="en" sz="2000">
                <a:solidFill>
                  <a:schemeClr val="dk1"/>
                </a:solidFill>
              </a:rPr>
              <a:t>Two children come to your exhibit with an adult. One child is six inches taller than the other. Which one can understand bigger words?</a:t>
            </a:r>
            <a:endParaRPr sz="2000">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2"/>
          <p:cNvSpPr txBox="1"/>
          <p:nvPr>
            <p:ph idx="1" type="body"/>
          </p:nvPr>
        </p:nvSpPr>
        <p:spPr>
          <a:xfrm>
            <a:off x="902636" y="1477496"/>
            <a:ext cx="7248900" cy="3666000"/>
          </a:xfrm>
          <a:prstGeom prst="rect">
            <a:avLst/>
          </a:prstGeom>
          <a:noFill/>
          <a:ln>
            <a:noFill/>
          </a:ln>
        </p:spPr>
        <p:txBody>
          <a:bodyPr anchorCtr="0" anchor="t" bIns="34275" lIns="205725" spcFirstLastPara="1" rIns="274325" wrap="square" tIns="205725">
            <a:noAutofit/>
          </a:bodyPr>
          <a:lstStyle/>
          <a:p>
            <a:pPr indent="0" lvl="0" marL="254000" rtl="0" algn="l">
              <a:lnSpc>
                <a:spcPct val="90000"/>
              </a:lnSpc>
              <a:spcBef>
                <a:spcPts val="1200"/>
              </a:spcBef>
              <a:spcAft>
                <a:spcPts val="0"/>
              </a:spcAft>
              <a:buSzPts val="1400"/>
              <a:buNone/>
            </a:pPr>
            <a:r>
              <a:rPr lang="en" sz="2000">
                <a:solidFill>
                  <a:schemeClr val="dk1"/>
                </a:solidFill>
              </a:rPr>
              <a:t>Heights vary greatly among children. They might be the same age, or the shorter one may be older. Learner capabilities are not related to their height.</a:t>
            </a:r>
            <a:endParaRPr sz="2000">
              <a:solidFill>
                <a:schemeClr val="dk1"/>
              </a:solidFill>
            </a:endParaRPr>
          </a:p>
          <a:p>
            <a:pPr indent="-241300" lvl="0" marL="381000" rtl="0" algn="l">
              <a:lnSpc>
                <a:spcPct val="90000"/>
              </a:lnSpc>
              <a:spcBef>
                <a:spcPts val="1200"/>
              </a:spcBef>
              <a:spcAft>
                <a:spcPts val="0"/>
              </a:spcAft>
              <a:buSzPts val="2100"/>
              <a:buFont typeface="Calibri"/>
              <a:buNone/>
            </a:pPr>
            <a:r>
              <a:t/>
            </a:r>
            <a:endParaRPr/>
          </a:p>
          <a:p>
            <a:pPr indent="-114300" lvl="0" marL="254000" rtl="0" algn="l">
              <a:lnSpc>
                <a:spcPct val="90000"/>
              </a:lnSpc>
              <a:spcBef>
                <a:spcPts val="1200"/>
              </a:spcBef>
              <a:spcAft>
                <a:spcPts val="0"/>
              </a:spcAft>
              <a:buSzPts val="2100"/>
              <a:buNone/>
            </a:pPr>
            <a:r>
              <a:t/>
            </a:r>
            <a:endParaRPr/>
          </a:p>
        </p:txBody>
      </p:sp>
      <p:sp>
        <p:nvSpPr>
          <p:cNvPr id="295" name="Google Shape;295;p42"/>
          <p:cNvSpPr txBox="1"/>
          <p:nvPr>
            <p:ph type="title"/>
          </p:nvPr>
        </p:nvSpPr>
        <p:spPr>
          <a:xfrm>
            <a:off x="1" y="329439"/>
            <a:ext cx="8244900" cy="830925"/>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Learner Capabilities</a:t>
            </a:r>
            <a:endParaRPr/>
          </a:p>
        </p:txBody>
      </p:sp>
      <p:sp>
        <p:nvSpPr>
          <p:cNvPr id="296" name="Google Shape;296;p42"/>
          <p:cNvSpPr txBox="1"/>
          <p:nvPr>
            <p:ph idx="4294967295" type="sldNum"/>
          </p:nvPr>
        </p:nvSpPr>
        <p:spPr>
          <a:xfrm>
            <a:off x="156321" y="4722973"/>
            <a:ext cx="744525" cy="273825"/>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43"/>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Assumptions based on physical appearance don’t work well. What can you do?</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Ask questions of children first and then caregivers. Start simply and move up as you assess their understanding.</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Show an object and ask the learner to describe it. You’ll learn about their vocabulary quickly.</a:t>
            </a:r>
            <a:endParaRPr sz="2000">
              <a:solidFill>
                <a:schemeClr val="dk1"/>
              </a:solidFill>
            </a:endParaRPr>
          </a:p>
          <a:p>
            <a:pPr indent="-114300" lvl="0" marL="254000" rtl="0" algn="l">
              <a:lnSpc>
                <a:spcPct val="90000"/>
              </a:lnSpc>
              <a:spcBef>
                <a:spcPts val="1200"/>
              </a:spcBef>
              <a:spcAft>
                <a:spcPts val="0"/>
              </a:spcAft>
              <a:buSzPts val="2100"/>
              <a:buNone/>
            </a:pPr>
            <a:r>
              <a:t/>
            </a:r>
            <a:endParaRPr/>
          </a:p>
          <a:p>
            <a:pPr indent="-241300" lvl="0" marL="381000" rtl="0" algn="l">
              <a:lnSpc>
                <a:spcPct val="90000"/>
              </a:lnSpc>
              <a:spcBef>
                <a:spcPts val="1200"/>
              </a:spcBef>
              <a:spcAft>
                <a:spcPts val="0"/>
              </a:spcAft>
              <a:buSzPts val="2100"/>
              <a:buFont typeface="Calibri"/>
              <a:buNone/>
            </a:pPr>
            <a:r>
              <a:t/>
            </a:r>
            <a:endParaRPr/>
          </a:p>
          <a:p>
            <a:pPr indent="-114300" lvl="0" marL="254000" rtl="0" algn="l">
              <a:lnSpc>
                <a:spcPct val="90000"/>
              </a:lnSpc>
              <a:spcBef>
                <a:spcPts val="1200"/>
              </a:spcBef>
              <a:spcAft>
                <a:spcPts val="0"/>
              </a:spcAft>
              <a:buSzPts val="2100"/>
              <a:buNone/>
            </a:pPr>
            <a:r>
              <a:t/>
            </a:r>
            <a:endParaRPr/>
          </a:p>
        </p:txBody>
      </p:sp>
      <p:sp>
        <p:nvSpPr>
          <p:cNvPr id="303" name="Google Shape;303;p43"/>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Learner Capabilities</a:t>
            </a:r>
            <a:endParaRPr/>
          </a:p>
        </p:txBody>
      </p:sp>
      <p:sp>
        <p:nvSpPr>
          <p:cNvPr id="304" name="Google Shape;304;p43"/>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is priority #1 </a:t>
            </a:r>
            <a:endParaRPr/>
          </a:p>
        </p:txBody>
      </p:sp>
      <p:sp>
        <p:nvSpPr>
          <p:cNvPr id="83" name="Google Shape;83;p17"/>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84" name="Google Shape;84;p17"/>
          <p:cNvSpPr txBox="1"/>
          <p:nvPr>
            <p:ph idx="1" type="body"/>
          </p:nvPr>
        </p:nvSpPr>
        <p:spPr>
          <a:xfrm>
            <a:off x="902636" y="1477496"/>
            <a:ext cx="3806023" cy="3666004"/>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You are in a position of responsibility. </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Children will look to you for help.</a:t>
            </a:r>
            <a:endParaRPr sz="2000">
              <a:solidFill>
                <a:schemeClr val="dk1"/>
              </a:solidFill>
            </a:endParaRPr>
          </a:p>
        </p:txBody>
      </p:sp>
      <p:pic>
        <p:nvPicPr>
          <p:cNvPr descr="DSC_0084.JPG" id="85" name="Google Shape;85;p17"/>
          <p:cNvPicPr preferRelativeResize="0"/>
          <p:nvPr/>
        </p:nvPicPr>
        <p:blipFill rotWithShape="1">
          <a:blip r:embed="rId3">
            <a:alphaModFix amt="89000"/>
          </a:blip>
          <a:srcRect b="0" l="0" r="0" t="0"/>
          <a:stretch/>
        </p:blipFill>
        <p:spPr>
          <a:xfrm rot="-5400000">
            <a:off x="4897123" y="1712024"/>
            <a:ext cx="3437364" cy="227685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4"/>
          <p:cNvSpPr txBox="1"/>
          <p:nvPr>
            <p:ph idx="1" type="body"/>
          </p:nvPr>
        </p:nvSpPr>
        <p:spPr>
          <a:xfrm>
            <a:off x="902636" y="1134596"/>
            <a:ext cx="7248825" cy="3665925"/>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1200"/>
              </a:spcBef>
              <a:spcAft>
                <a:spcPts val="0"/>
              </a:spcAft>
              <a:buClr>
                <a:schemeClr val="dk1"/>
              </a:buClr>
              <a:buSzPts val="2300"/>
              <a:buChar char="▪"/>
            </a:pPr>
            <a:r>
              <a:rPr lang="en" sz="2000">
                <a:solidFill>
                  <a:schemeClr val="dk1"/>
                </a:solidFill>
              </a:rPr>
              <a:t>Plan what you will say.</a:t>
            </a:r>
            <a:endParaRPr sz="2000">
              <a:solidFill>
                <a:schemeClr val="dk1"/>
              </a:solidFill>
            </a:endParaRPr>
          </a:p>
          <a:p>
            <a:pPr indent="0" lvl="0" marL="0" rtl="0" algn="l">
              <a:lnSpc>
                <a:spcPct val="90000"/>
              </a:lnSpc>
              <a:spcBef>
                <a:spcPts val="0"/>
              </a:spcBef>
              <a:spcAft>
                <a:spcPts val="0"/>
              </a:spcAft>
              <a:buSzPts val="2100"/>
              <a:buNone/>
            </a:pPr>
            <a:r>
              <a:t/>
            </a:r>
            <a:endParaRPr sz="2000">
              <a:solidFill>
                <a:schemeClr val="dk1"/>
              </a:solidFill>
            </a:endParaRPr>
          </a:p>
          <a:p>
            <a:pPr indent="0" lvl="0" marL="0" rtl="0" algn="l">
              <a:lnSpc>
                <a:spcPct val="90000"/>
              </a:lnSpc>
              <a:spcBef>
                <a:spcPts val="0"/>
              </a:spcBef>
              <a:spcAft>
                <a:spcPts val="0"/>
              </a:spcAft>
              <a:buSzPts val="2100"/>
              <a:buNone/>
            </a:pPr>
            <a:r>
              <a:rPr lang="en" sz="2000">
                <a:solidFill>
                  <a:schemeClr val="dk1"/>
                </a:solidFill>
              </a:rPr>
              <a:t>How do you know if your “script” is appropriate for young learners?</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Use readability functions in Word</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Use readability score apps</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Additional Resources: </a:t>
            </a:r>
            <a:r>
              <a:rPr i="1" lang="en" sz="2000" u="sng">
                <a:solidFill>
                  <a:schemeClr val="hlink"/>
                </a:solidFill>
                <a:hlinkClick r:id="rId3"/>
              </a:rPr>
              <a:t>The Thing Explainer</a:t>
            </a:r>
            <a:r>
              <a:rPr i="1" lang="en" sz="2000">
                <a:solidFill>
                  <a:schemeClr val="accent1"/>
                </a:solidFill>
              </a:rPr>
              <a:t> </a:t>
            </a:r>
            <a:r>
              <a:rPr lang="en" sz="2000">
                <a:solidFill>
                  <a:schemeClr val="dk1"/>
                </a:solidFill>
              </a:rPr>
              <a:t>and/or </a:t>
            </a:r>
            <a:r>
              <a:rPr lang="en" sz="2000" u="sng">
                <a:solidFill>
                  <a:schemeClr val="accent1"/>
                </a:solidFill>
                <a:hlinkClick r:id="rId4">
                  <a:extLst>
                    <a:ext uri="{A12FA001-AC4F-418D-AE19-62706E023703}">
                      <ahyp:hlinkClr val="tx"/>
                    </a:ext>
                  </a:extLst>
                </a:hlinkClick>
              </a:rPr>
              <a:t>The Up-Goer Five text editor</a:t>
            </a:r>
            <a:endParaRPr sz="2000">
              <a:solidFill>
                <a:schemeClr val="accent1"/>
              </a:solidFill>
            </a:endParaRPr>
          </a:p>
          <a:p>
            <a:pPr indent="0" lvl="0" marL="0" rtl="0" algn="l">
              <a:lnSpc>
                <a:spcPct val="90000"/>
              </a:lnSpc>
              <a:spcBef>
                <a:spcPts val="1200"/>
              </a:spcBef>
              <a:spcAft>
                <a:spcPts val="0"/>
              </a:spcAft>
              <a:buSzPts val="1400"/>
              <a:buNone/>
            </a:pPr>
            <a:r>
              <a:t/>
            </a:r>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a:p>
            <a:pPr indent="-279400" lvl="1" marL="647700" rtl="0" algn="l">
              <a:lnSpc>
                <a:spcPct val="90000"/>
              </a:lnSpc>
              <a:spcBef>
                <a:spcPts val="800"/>
              </a:spcBef>
              <a:spcAft>
                <a:spcPts val="0"/>
              </a:spcAft>
              <a:buSzPts val="1800"/>
              <a:buFont typeface="Calibri"/>
              <a:buNone/>
            </a:pPr>
            <a:r>
              <a:t/>
            </a:r>
            <a:endParaRPr/>
          </a:p>
          <a:p>
            <a:pPr indent="-241300" lvl="0" marL="381000" rtl="0" algn="l">
              <a:lnSpc>
                <a:spcPct val="90000"/>
              </a:lnSpc>
              <a:spcBef>
                <a:spcPts val="1200"/>
              </a:spcBef>
              <a:spcAft>
                <a:spcPts val="0"/>
              </a:spcAft>
              <a:buSzPts val="2100"/>
              <a:buFont typeface="Calibri"/>
              <a:buNone/>
            </a:pPr>
            <a:r>
              <a:t/>
            </a:r>
            <a:endParaRPr/>
          </a:p>
          <a:p>
            <a:pPr indent="-114300" lvl="0" marL="254000" rtl="0" algn="l">
              <a:lnSpc>
                <a:spcPct val="90000"/>
              </a:lnSpc>
              <a:spcBef>
                <a:spcPts val="1200"/>
              </a:spcBef>
              <a:spcAft>
                <a:spcPts val="0"/>
              </a:spcAft>
              <a:buSzPts val="2100"/>
              <a:buNone/>
            </a:pPr>
            <a:r>
              <a:t/>
            </a:r>
            <a:endParaRPr/>
          </a:p>
        </p:txBody>
      </p:sp>
      <p:sp>
        <p:nvSpPr>
          <p:cNvPr id="311" name="Google Shape;311;p44"/>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Language use</a:t>
            </a:r>
            <a:endParaRPr/>
          </a:p>
        </p:txBody>
      </p:sp>
      <p:sp>
        <p:nvSpPr>
          <p:cNvPr id="312" name="Google Shape;312;p44"/>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45"/>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Use signage to communicate the experience.</a:t>
            </a:r>
            <a:endParaRPr sz="2000">
              <a:solidFill>
                <a:schemeClr val="dk1"/>
              </a:solidFill>
            </a:endParaRPr>
          </a:p>
          <a:p>
            <a:pPr indent="0" lvl="0" marL="254000" rtl="0" algn="l">
              <a:lnSpc>
                <a:spcPct val="90000"/>
              </a:lnSpc>
              <a:spcBef>
                <a:spcPts val="0"/>
              </a:spcBef>
              <a:spcAft>
                <a:spcPts val="0"/>
              </a:spcAft>
              <a:buSzPts val="1400"/>
              <a:buNone/>
            </a:pPr>
            <a:r>
              <a:t/>
            </a:r>
            <a:endParaRPr sz="2000">
              <a:solidFill>
                <a:schemeClr val="dk1"/>
              </a:solidFill>
            </a:endParaRPr>
          </a:p>
          <a:p>
            <a:pPr indent="-260350" lvl="0" marL="254000" rtl="0" algn="l">
              <a:lnSpc>
                <a:spcPct val="90000"/>
              </a:lnSpc>
              <a:spcBef>
                <a:spcPts val="0"/>
              </a:spcBef>
              <a:spcAft>
                <a:spcPts val="0"/>
              </a:spcAft>
              <a:buClr>
                <a:schemeClr val="dk1"/>
              </a:buClr>
              <a:buSzPts val="2300"/>
              <a:buChar char="▪"/>
            </a:pPr>
            <a:r>
              <a:rPr lang="en" sz="2000">
                <a:solidFill>
                  <a:schemeClr val="dk1"/>
                </a:solidFill>
              </a:rPr>
              <a:t>Surprises are not cool.</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Don’t pressure learners to engage with you before they are ready to.</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Warn visitors about bright lights, repetitive noises, or loud noises.  Leave these out if possible.</a:t>
            </a:r>
            <a:endParaRPr sz="2000">
              <a:solidFill>
                <a:schemeClr val="dk1"/>
              </a:solidFill>
            </a:endParaRPr>
          </a:p>
          <a:p>
            <a:pPr indent="-114300" lvl="0" marL="254000" rtl="0" algn="l">
              <a:lnSpc>
                <a:spcPct val="90000"/>
              </a:lnSpc>
              <a:spcBef>
                <a:spcPts val="1200"/>
              </a:spcBef>
              <a:spcAft>
                <a:spcPts val="0"/>
              </a:spcAft>
              <a:buSzPts val="2100"/>
              <a:buNone/>
            </a:pPr>
            <a:r>
              <a:t/>
            </a:r>
            <a:endParaRPr/>
          </a:p>
          <a:p>
            <a:pPr indent="-114300" lvl="0" marL="254000" rtl="0" algn="l">
              <a:lnSpc>
                <a:spcPct val="90000"/>
              </a:lnSpc>
              <a:spcBef>
                <a:spcPts val="1200"/>
              </a:spcBef>
              <a:spcAft>
                <a:spcPts val="0"/>
              </a:spcAft>
              <a:buSzPts val="2100"/>
              <a:buNone/>
            </a:pPr>
            <a:r>
              <a:t/>
            </a:r>
            <a:endParaRPr/>
          </a:p>
          <a:p>
            <a:pPr indent="-279400" lvl="1" marL="647700" rtl="0" algn="l">
              <a:lnSpc>
                <a:spcPct val="90000"/>
              </a:lnSpc>
              <a:spcBef>
                <a:spcPts val="800"/>
              </a:spcBef>
              <a:spcAft>
                <a:spcPts val="0"/>
              </a:spcAft>
              <a:buSzPts val="1800"/>
              <a:buFont typeface="Calibri"/>
              <a:buNone/>
            </a:pPr>
            <a:r>
              <a:t/>
            </a:r>
            <a:endParaRPr/>
          </a:p>
          <a:p>
            <a:pPr indent="-241300" lvl="0" marL="381000" rtl="0" algn="l">
              <a:lnSpc>
                <a:spcPct val="90000"/>
              </a:lnSpc>
              <a:spcBef>
                <a:spcPts val="1200"/>
              </a:spcBef>
              <a:spcAft>
                <a:spcPts val="0"/>
              </a:spcAft>
              <a:buSzPts val="2100"/>
              <a:buFont typeface="Calibri"/>
              <a:buNone/>
            </a:pPr>
            <a:r>
              <a:t/>
            </a:r>
            <a:endParaRPr/>
          </a:p>
          <a:p>
            <a:pPr indent="-114300" lvl="0" marL="254000" rtl="0" algn="l">
              <a:lnSpc>
                <a:spcPct val="90000"/>
              </a:lnSpc>
              <a:spcBef>
                <a:spcPts val="1200"/>
              </a:spcBef>
              <a:spcAft>
                <a:spcPts val="0"/>
              </a:spcAft>
              <a:buSzPts val="2100"/>
              <a:buNone/>
            </a:pPr>
            <a:r>
              <a:t/>
            </a:r>
            <a:endParaRPr/>
          </a:p>
        </p:txBody>
      </p:sp>
      <p:sp>
        <p:nvSpPr>
          <p:cNvPr id="319" name="Google Shape;319;p45"/>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Sensory-friendly</a:t>
            </a:r>
            <a:endParaRPr/>
          </a:p>
        </p:txBody>
      </p:sp>
      <p:sp>
        <p:nvSpPr>
          <p:cNvPr id="320" name="Google Shape;320;p45"/>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321" name="Google Shape;321;p45"/>
          <p:cNvSpPr/>
          <p:nvPr/>
        </p:nvSpPr>
        <p:spPr>
          <a:xfrm>
            <a:off x="4502750" y="2433250"/>
            <a:ext cx="138500" cy="276999"/>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dk1"/>
                </a:solidFill>
                <a:latin typeface="Calibri"/>
                <a:ea typeface="Calibri"/>
                <a:cs typeface="Calibri"/>
                <a:sym typeface="Calibri"/>
              </a:rPr>
              <a:t> </a:t>
            </a:r>
            <a:endParaRPr b="0" i="0" sz="1100" u="none" cap="none" strike="noStrike">
              <a:solidFill>
                <a:srgbClr val="000000"/>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46"/>
          <p:cNvSpPr txBox="1"/>
          <p:nvPr>
            <p:ph type="title"/>
          </p:nvPr>
        </p:nvSpPr>
        <p:spPr>
          <a:xfrm>
            <a:off x="1" y="329439"/>
            <a:ext cx="8244900" cy="830925"/>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SzPts val="3000"/>
              <a:buNone/>
            </a:pPr>
            <a:r>
              <a:rPr lang="en"/>
              <a:t>Educational: How to choose an activity</a:t>
            </a:r>
            <a:endParaRPr/>
          </a:p>
        </p:txBody>
      </p:sp>
      <p:sp>
        <p:nvSpPr>
          <p:cNvPr id="328" name="Google Shape;328;p46"/>
          <p:cNvSpPr txBox="1"/>
          <p:nvPr>
            <p:ph idx="4294967295" type="sldNum"/>
          </p:nvPr>
        </p:nvSpPr>
        <p:spPr>
          <a:xfrm>
            <a:off x="156321" y="4722973"/>
            <a:ext cx="744525" cy="273825"/>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329" name="Google Shape;329;p46"/>
          <p:cNvSpPr txBox="1"/>
          <p:nvPr>
            <p:ph idx="1" type="body"/>
          </p:nvPr>
        </p:nvSpPr>
        <p:spPr>
          <a:xfrm>
            <a:off x="902636" y="1020296"/>
            <a:ext cx="7248825" cy="3665925"/>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1400"/>
              <a:buNone/>
            </a:pPr>
            <a:r>
              <a:t/>
            </a:r>
            <a:endParaRPr sz="2000">
              <a:solidFill>
                <a:schemeClr val="dk1"/>
              </a:solidFill>
            </a:endParaRPr>
          </a:p>
          <a:p>
            <a:pPr indent="-260350" lvl="0" marL="254000" rtl="0" algn="l">
              <a:lnSpc>
                <a:spcPct val="90000"/>
              </a:lnSpc>
              <a:spcBef>
                <a:spcPts val="0"/>
              </a:spcBef>
              <a:spcAft>
                <a:spcPts val="0"/>
              </a:spcAft>
              <a:buClr>
                <a:schemeClr val="dk1"/>
              </a:buClr>
              <a:buSzPts val="2300"/>
              <a:buChar char="▪"/>
            </a:pPr>
            <a:r>
              <a:rPr lang="en" sz="2000">
                <a:solidFill>
                  <a:schemeClr val="dk1"/>
                </a:solidFill>
              </a:rPr>
              <a:t>Choose a topic or activity that you’re interested in or that excites you</a:t>
            </a:r>
            <a:endParaRPr sz="2000">
              <a:solidFill>
                <a:schemeClr val="dk1"/>
              </a:solidFill>
            </a:endParaRPr>
          </a:p>
          <a:p>
            <a:pPr indent="-260350" lvl="0" marL="254000" rtl="0" algn="l">
              <a:lnSpc>
                <a:spcPct val="90000"/>
              </a:lnSpc>
              <a:spcBef>
                <a:spcPts val="0"/>
              </a:spcBef>
              <a:spcAft>
                <a:spcPts val="0"/>
              </a:spcAft>
              <a:buClr>
                <a:schemeClr val="dk1"/>
              </a:buClr>
              <a:buSzPts val="2300"/>
              <a:buChar char="▪"/>
            </a:pPr>
            <a:r>
              <a:rPr lang="en" sz="2000">
                <a:solidFill>
                  <a:schemeClr val="dk1"/>
                </a:solidFill>
              </a:rPr>
              <a:t>Ask local teachers what their needs might be</a:t>
            </a:r>
            <a:endParaRPr sz="2000">
              <a:solidFill>
                <a:schemeClr val="dk1"/>
              </a:solidFill>
            </a:endParaRPr>
          </a:p>
          <a:p>
            <a:pPr indent="-260350" lvl="0" marL="254000" rtl="0" algn="l">
              <a:lnSpc>
                <a:spcPct val="90000"/>
              </a:lnSpc>
              <a:spcBef>
                <a:spcPts val="0"/>
              </a:spcBef>
              <a:spcAft>
                <a:spcPts val="0"/>
              </a:spcAft>
              <a:buClr>
                <a:schemeClr val="dk1"/>
              </a:buClr>
              <a:buSzPts val="2300"/>
              <a:buChar char="▪"/>
            </a:pPr>
            <a:r>
              <a:rPr lang="en" sz="2000">
                <a:solidFill>
                  <a:schemeClr val="dk1"/>
                </a:solidFill>
              </a:rPr>
              <a:t>Think about why you want to do outreach and how this outreach might fit in to your big picture</a:t>
            </a:r>
            <a:endParaRPr sz="2000">
              <a:solidFill>
                <a:schemeClr val="dk1"/>
              </a:solidFill>
            </a:endParaRPr>
          </a:p>
          <a:p>
            <a:pPr indent="-260350" lvl="0" marL="254000" rtl="0" algn="l">
              <a:lnSpc>
                <a:spcPct val="90000"/>
              </a:lnSpc>
              <a:spcBef>
                <a:spcPts val="0"/>
              </a:spcBef>
              <a:spcAft>
                <a:spcPts val="0"/>
              </a:spcAft>
              <a:buClr>
                <a:schemeClr val="dk1"/>
              </a:buClr>
              <a:buSzPts val="2300"/>
              <a:buChar char="▪"/>
            </a:pPr>
            <a:r>
              <a:rPr lang="en" sz="2000">
                <a:solidFill>
                  <a:schemeClr val="dk1"/>
                </a:solidFill>
              </a:rPr>
              <a:t>What grades or subjects do you feel most comfortable talking to?</a:t>
            </a:r>
            <a:endParaRPr sz="2000">
              <a:solidFill>
                <a:schemeClr val="dk1"/>
              </a:solidFill>
            </a:endParaRPr>
          </a:p>
          <a:p>
            <a:pPr indent="0" lvl="0" marL="254000" rtl="0" algn="l">
              <a:lnSpc>
                <a:spcPct val="90000"/>
              </a:lnSpc>
              <a:spcBef>
                <a:spcPts val="0"/>
              </a:spcBef>
              <a:spcAft>
                <a:spcPts val="0"/>
              </a:spcAft>
              <a:buSzPts val="1400"/>
              <a:buNone/>
            </a:pPr>
            <a:r>
              <a:t/>
            </a:r>
            <a:endParaRPr/>
          </a:p>
          <a:p>
            <a:pPr indent="0" lvl="0" marL="254000" rtl="0" algn="l">
              <a:lnSpc>
                <a:spcPct val="90000"/>
              </a:lnSpc>
              <a:spcBef>
                <a:spcPts val="0"/>
              </a:spcBef>
              <a:spcAft>
                <a:spcPts val="0"/>
              </a:spcAft>
              <a:buSzPts val="1400"/>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47"/>
          <p:cNvSpPr txBox="1"/>
          <p:nvPr>
            <p:ph type="title"/>
          </p:nvPr>
        </p:nvSpPr>
        <p:spPr>
          <a:xfrm>
            <a:off x="1" y="329439"/>
            <a:ext cx="8244900" cy="830925"/>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SzPts val="3000"/>
              <a:buNone/>
            </a:pPr>
            <a:r>
              <a:rPr lang="en"/>
              <a:t>Educational: Educational Standards </a:t>
            </a:r>
            <a:endParaRPr/>
          </a:p>
        </p:txBody>
      </p:sp>
      <p:sp>
        <p:nvSpPr>
          <p:cNvPr id="336" name="Google Shape;336;p47"/>
          <p:cNvSpPr txBox="1"/>
          <p:nvPr>
            <p:ph idx="4294967295" type="sldNum"/>
          </p:nvPr>
        </p:nvSpPr>
        <p:spPr>
          <a:xfrm>
            <a:off x="156321" y="4722973"/>
            <a:ext cx="744525" cy="273825"/>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337" name="Google Shape;337;p47"/>
          <p:cNvSpPr txBox="1"/>
          <p:nvPr>
            <p:ph idx="1" type="body"/>
          </p:nvPr>
        </p:nvSpPr>
        <p:spPr>
          <a:xfrm>
            <a:off x="156325" y="959075"/>
            <a:ext cx="8895600" cy="3955800"/>
          </a:xfrm>
          <a:prstGeom prst="rect">
            <a:avLst/>
          </a:prstGeom>
          <a:noFill/>
          <a:ln>
            <a:noFill/>
          </a:ln>
        </p:spPr>
        <p:txBody>
          <a:bodyPr anchorCtr="0" anchor="t" bIns="34275" lIns="205725" spcFirstLastPara="1" rIns="274325" wrap="square" tIns="205725">
            <a:noAutofit/>
          </a:bodyPr>
          <a:lstStyle/>
          <a:p>
            <a:pPr indent="-355600" lvl="0" marL="457200" rtl="0" algn="l">
              <a:lnSpc>
                <a:spcPct val="90000"/>
              </a:lnSpc>
              <a:spcBef>
                <a:spcPts val="800"/>
              </a:spcBef>
              <a:spcAft>
                <a:spcPts val="0"/>
              </a:spcAft>
              <a:buClr>
                <a:schemeClr val="dk1"/>
              </a:buClr>
              <a:buSzPts val="2000"/>
              <a:buChar char="▪"/>
            </a:pPr>
            <a:r>
              <a:rPr lang="en" sz="2000">
                <a:solidFill>
                  <a:schemeClr val="dk1"/>
                </a:solidFill>
                <a:highlight>
                  <a:srgbClr val="FFFFFF"/>
                </a:highlight>
              </a:rPr>
              <a:t>The state you live in likely has educational standards that schools must meet, such as standardized testing. </a:t>
            </a:r>
            <a:endParaRPr sz="2000">
              <a:solidFill>
                <a:schemeClr val="dk1"/>
              </a:solidFill>
              <a:highlight>
                <a:srgbClr val="FFFFFF"/>
              </a:highlight>
            </a:endParaRPr>
          </a:p>
          <a:p>
            <a:pPr indent="0" lvl="0" marL="457200" rtl="0" algn="l">
              <a:lnSpc>
                <a:spcPct val="90000"/>
              </a:lnSpc>
              <a:spcBef>
                <a:spcPts val="800"/>
              </a:spcBef>
              <a:spcAft>
                <a:spcPts val="0"/>
              </a:spcAft>
              <a:buNone/>
            </a:pPr>
            <a:r>
              <a:t/>
            </a:r>
            <a:endParaRPr sz="2000">
              <a:solidFill>
                <a:schemeClr val="dk1"/>
              </a:solidFill>
              <a:highlight>
                <a:srgbClr val="FFFFFF"/>
              </a:highlight>
            </a:endParaRPr>
          </a:p>
          <a:p>
            <a:pPr indent="-355600" lvl="0" marL="457200" rtl="0" algn="l">
              <a:lnSpc>
                <a:spcPct val="90000"/>
              </a:lnSpc>
              <a:spcBef>
                <a:spcPts val="800"/>
              </a:spcBef>
              <a:spcAft>
                <a:spcPts val="0"/>
              </a:spcAft>
              <a:buClr>
                <a:schemeClr val="dk1"/>
              </a:buClr>
              <a:buSzPts val="2000"/>
              <a:buChar char="▪"/>
            </a:pPr>
            <a:r>
              <a:rPr lang="en" sz="2000">
                <a:solidFill>
                  <a:schemeClr val="dk1"/>
                </a:solidFill>
                <a:highlight>
                  <a:srgbClr val="FFFFFF"/>
                </a:highlight>
              </a:rPr>
              <a:t>These standards vary by state and are related to </a:t>
            </a:r>
            <a:r>
              <a:rPr lang="en" sz="2000">
                <a:solidFill>
                  <a:schemeClr val="dk1"/>
                </a:solidFill>
                <a:highlight>
                  <a:schemeClr val="lt1"/>
                </a:highlight>
              </a:rPr>
              <a:t>student learning and achievement in grades PreK12 subjects.</a:t>
            </a:r>
            <a:endParaRPr sz="2000">
              <a:solidFill>
                <a:schemeClr val="dk1"/>
              </a:solidFill>
              <a:highlight>
                <a:schemeClr val="lt1"/>
              </a:highlight>
            </a:endParaRPr>
          </a:p>
          <a:p>
            <a:pPr indent="0" lvl="0" marL="457200" rtl="0" algn="l">
              <a:lnSpc>
                <a:spcPct val="90000"/>
              </a:lnSpc>
              <a:spcBef>
                <a:spcPts val="800"/>
              </a:spcBef>
              <a:spcAft>
                <a:spcPts val="0"/>
              </a:spcAft>
              <a:buNone/>
            </a:pPr>
            <a:r>
              <a:t/>
            </a:r>
            <a:endParaRPr sz="2000">
              <a:solidFill>
                <a:schemeClr val="dk1"/>
              </a:solidFill>
              <a:highlight>
                <a:schemeClr val="lt1"/>
              </a:highlight>
            </a:endParaRPr>
          </a:p>
          <a:p>
            <a:pPr indent="-355600" lvl="0" marL="457200" rtl="0" algn="l">
              <a:lnSpc>
                <a:spcPct val="90000"/>
              </a:lnSpc>
              <a:spcBef>
                <a:spcPts val="800"/>
              </a:spcBef>
              <a:spcAft>
                <a:spcPts val="0"/>
              </a:spcAft>
              <a:buClr>
                <a:schemeClr val="dk1"/>
              </a:buClr>
              <a:buSzPts val="2000"/>
              <a:buChar char="▪"/>
            </a:pPr>
            <a:r>
              <a:rPr lang="en" sz="2000">
                <a:solidFill>
                  <a:schemeClr val="dk1"/>
                </a:solidFill>
                <a:highlight>
                  <a:srgbClr val="FFFFFF"/>
                </a:highlight>
              </a:rPr>
              <a:t>Finding and becoming more familiar with the educational standards in your state may be a good next step.</a:t>
            </a:r>
            <a:endParaRPr sz="2000">
              <a:solidFill>
                <a:schemeClr val="dk1"/>
              </a:solidFill>
              <a:highlight>
                <a:srgbClr val="FFFFFF"/>
              </a:highlight>
            </a:endParaRPr>
          </a:p>
          <a:p>
            <a:pPr indent="0" lvl="0" marL="0" rtl="0" algn="l">
              <a:lnSpc>
                <a:spcPct val="90000"/>
              </a:lnSpc>
              <a:spcBef>
                <a:spcPts val="800"/>
              </a:spcBef>
              <a:spcAft>
                <a:spcPts val="0"/>
              </a:spcAft>
              <a:buSzPts val="1400"/>
              <a:buNone/>
            </a:pPr>
            <a:r>
              <a:rPr lang="en">
                <a:highlight>
                  <a:srgbClr val="FFFFFF"/>
                </a:highlight>
              </a:rPr>
              <a:t> </a:t>
            </a:r>
            <a:endParaRPr>
              <a:highlight>
                <a:srgbClr val="FFFFFF"/>
              </a:highlight>
            </a:endParaRPr>
          </a:p>
          <a:p>
            <a:pPr indent="0" lvl="0" marL="0" rtl="0" algn="l">
              <a:lnSpc>
                <a:spcPct val="90000"/>
              </a:lnSpc>
              <a:spcBef>
                <a:spcPts val="800"/>
              </a:spcBef>
              <a:spcAft>
                <a:spcPts val="500"/>
              </a:spcAft>
              <a:buSzPts val="1400"/>
              <a:buNone/>
            </a:pPr>
            <a:r>
              <a:t/>
            </a:r>
            <a:endParaRPr sz="1100">
              <a:highlight>
                <a:srgbClr val="FFFFFF"/>
              </a:highlight>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48"/>
          <p:cNvSpPr txBox="1"/>
          <p:nvPr>
            <p:ph idx="1" type="body"/>
          </p:nvPr>
        </p:nvSpPr>
        <p:spPr>
          <a:xfrm>
            <a:off x="1192486" y="1005796"/>
            <a:ext cx="7248600" cy="3666000"/>
          </a:xfrm>
          <a:prstGeom prst="rect">
            <a:avLst/>
          </a:prstGeom>
          <a:noFill/>
          <a:ln>
            <a:noFill/>
          </a:ln>
        </p:spPr>
        <p:txBody>
          <a:bodyPr anchorCtr="0" anchor="t" bIns="34275" lIns="205725" spcFirstLastPara="1" rIns="274325" wrap="square" tIns="205725">
            <a:noAutofit/>
          </a:bodyPr>
          <a:lstStyle/>
          <a:p>
            <a:pPr indent="-266700" lvl="0" marL="342900" rtl="0" algn="l">
              <a:lnSpc>
                <a:spcPct val="90000"/>
              </a:lnSpc>
              <a:spcBef>
                <a:spcPts val="0"/>
              </a:spcBef>
              <a:spcAft>
                <a:spcPts val="0"/>
              </a:spcAft>
              <a:buClr>
                <a:schemeClr val="dk1"/>
              </a:buClr>
              <a:buSzPts val="1600"/>
              <a:buChar char="▪"/>
            </a:pPr>
            <a:r>
              <a:rPr lang="en" sz="2000">
                <a:solidFill>
                  <a:schemeClr val="dk1"/>
                </a:solidFill>
              </a:rPr>
              <a:t>Learner capabilities</a:t>
            </a:r>
            <a:endParaRPr sz="2000">
              <a:solidFill>
                <a:schemeClr val="dk1"/>
              </a:solidFill>
            </a:endParaRPr>
          </a:p>
          <a:p>
            <a:pPr indent="-266700" lvl="0" marL="342900" rtl="0" algn="l">
              <a:lnSpc>
                <a:spcPct val="90000"/>
              </a:lnSpc>
              <a:spcBef>
                <a:spcPts val="0"/>
              </a:spcBef>
              <a:spcAft>
                <a:spcPts val="0"/>
              </a:spcAft>
              <a:buClr>
                <a:schemeClr val="dk1"/>
              </a:buClr>
              <a:buSzPts val="1600"/>
              <a:buChar char="▪"/>
            </a:pPr>
            <a:r>
              <a:rPr lang="en" sz="2000">
                <a:solidFill>
                  <a:schemeClr val="dk1"/>
                </a:solidFill>
              </a:rPr>
              <a:t>Language use</a:t>
            </a:r>
            <a:endParaRPr sz="2000">
              <a:solidFill>
                <a:schemeClr val="dk1"/>
              </a:solidFill>
            </a:endParaRPr>
          </a:p>
          <a:p>
            <a:pPr indent="-266700" lvl="0" marL="342900" rtl="0" algn="l">
              <a:lnSpc>
                <a:spcPct val="90000"/>
              </a:lnSpc>
              <a:spcBef>
                <a:spcPts val="0"/>
              </a:spcBef>
              <a:spcAft>
                <a:spcPts val="0"/>
              </a:spcAft>
              <a:buClr>
                <a:schemeClr val="dk1"/>
              </a:buClr>
              <a:buSzPts val="1600"/>
              <a:buChar char="▪"/>
            </a:pPr>
            <a:r>
              <a:rPr lang="en" sz="2000">
                <a:solidFill>
                  <a:schemeClr val="dk1"/>
                </a:solidFill>
              </a:rPr>
              <a:t>Sensory-friendly</a:t>
            </a:r>
            <a:endParaRPr sz="2000">
              <a:solidFill>
                <a:schemeClr val="dk1"/>
              </a:solidFill>
            </a:endParaRPr>
          </a:p>
          <a:p>
            <a:pPr indent="-266700" lvl="0" marL="342900" rtl="0" algn="l">
              <a:lnSpc>
                <a:spcPct val="90000"/>
              </a:lnSpc>
              <a:spcBef>
                <a:spcPts val="0"/>
              </a:spcBef>
              <a:spcAft>
                <a:spcPts val="0"/>
              </a:spcAft>
              <a:buClr>
                <a:schemeClr val="dk1"/>
              </a:buClr>
              <a:buSzPts val="1600"/>
              <a:buChar char="▪"/>
            </a:pPr>
            <a:r>
              <a:rPr lang="en" sz="2000">
                <a:solidFill>
                  <a:schemeClr val="dk1"/>
                </a:solidFill>
              </a:rPr>
              <a:t>Choosing an activity</a:t>
            </a:r>
            <a:endParaRPr sz="2000">
              <a:solidFill>
                <a:schemeClr val="dk1"/>
              </a:solidFill>
            </a:endParaRPr>
          </a:p>
          <a:p>
            <a:pPr indent="-266700" lvl="0" marL="342900" rtl="0" algn="l">
              <a:lnSpc>
                <a:spcPct val="90000"/>
              </a:lnSpc>
              <a:spcBef>
                <a:spcPts val="0"/>
              </a:spcBef>
              <a:spcAft>
                <a:spcPts val="0"/>
              </a:spcAft>
              <a:buClr>
                <a:schemeClr val="dk1"/>
              </a:buClr>
              <a:buSzPts val="1600"/>
              <a:buChar char="▪"/>
            </a:pPr>
            <a:r>
              <a:rPr lang="en" sz="2000">
                <a:solidFill>
                  <a:schemeClr val="dk1"/>
                </a:solidFill>
              </a:rPr>
              <a:t>Educational standards</a:t>
            </a:r>
            <a:endParaRPr sz="2000">
              <a:solidFill>
                <a:schemeClr val="dk1"/>
              </a:solidFill>
            </a:endParaRPr>
          </a:p>
          <a:p>
            <a:pPr indent="-114300" lvl="0" marL="254000" rtl="0" algn="l">
              <a:lnSpc>
                <a:spcPct val="90000"/>
              </a:lnSpc>
              <a:spcBef>
                <a:spcPts val="1200"/>
              </a:spcBef>
              <a:spcAft>
                <a:spcPts val="0"/>
              </a:spcAft>
              <a:buSzPts val="2100"/>
              <a:buNone/>
            </a:pPr>
            <a:r>
              <a:t/>
            </a:r>
            <a:endParaRPr/>
          </a:p>
          <a:p>
            <a:pPr indent="-279400" lvl="1" marL="647700" rtl="0" algn="l">
              <a:lnSpc>
                <a:spcPct val="90000"/>
              </a:lnSpc>
              <a:spcBef>
                <a:spcPts val="800"/>
              </a:spcBef>
              <a:spcAft>
                <a:spcPts val="0"/>
              </a:spcAft>
              <a:buSzPts val="1800"/>
              <a:buFont typeface="Calibri"/>
              <a:buNone/>
            </a:pPr>
            <a:r>
              <a:t/>
            </a:r>
            <a:endParaRPr/>
          </a:p>
          <a:p>
            <a:pPr indent="-241300" lvl="0" marL="381000" rtl="0" algn="l">
              <a:lnSpc>
                <a:spcPct val="90000"/>
              </a:lnSpc>
              <a:spcBef>
                <a:spcPts val="1200"/>
              </a:spcBef>
              <a:spcAft>
                <a:spcPts val="0"/>
              </a:spcAft>
              <a:buSzPts val="2100"/>
              <a:buFont typeface="Calibri"/>
              <a:buNone/>
            </a:pPr>
            <a:r>
              <a:t/>
            </a:r>
            <a:endParaRPr/>
          </a:p>
          <a:p>
            <a:pPr indent="-114300" lvl="0" marL="254000" rtl="0" algn="l">
              <a:lnSpc>
                <a:spcPct val="90000"/>
              </a:lnSpc>
              <a:spcBef>
                <a:spcPts val="1200"/>
              </a:spcBef>
              <a:spcAft>
                <a:spcPts val="0"/>
              </a:spcAft>
              <a:buSzPts val="2100"/>
              <a:buNone/>
            </a:pPr>
            <a:r>
              <a:t/>
            </a:r>
            <a:endParaRPr/>
          </a:p>
        </p:txBody>
      </p:sp>
      <p:sp>
        <p:nvSpPr>
          <p:cNvPr id="344" name="Google Shape;344;p48"/>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Educational: Review</a:t>
            </a:r>
            <a:endParaRPr/>
          </a:p>
        </p:txBody>
      </p:sp>
      <p:sp>
        <p:nvSpPr>
          <p:cNvPr id="345" name="Google Shape;345;p48"/>
          <p:cNvSpPr txBox="1"/>
          <p:nvPr>
            <p:ph idx="4294967295" type="sldNum"/>
          </p:nvPr>
        </p:nvSpPr>
        <p:spPr>
          <a:xfrm>
            <a:off x="156321" y="4671798"/>
            <a:ext cx="744600" cy="273900"/>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346" name="Google Shape;346;p48"/>
          <p:cNvSpPr/>
          <p:nvPr/>
        </p:nvSpPr>
        <p:spPr>
          <a:xfrm>
            <a:off x="4502750" y="2433250"/>
            <a:ext cx="138500" cy="276999"/>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dk1"/>
                </a:solidFill>
                <a:latin typeface="Calibri"/>
                <a:ea typeface="Calibri"/>
                <a:cs typeface="Calibri"/>
                <a:sym typeface="Calibri"/>
              </a:rPr>
              <a:t> </a:t>
            </a:r>
            <a:endParaRPr b="0" i="0" sz="1100" u="none" cap="none" strike="noStrike">
              <a:solidFill>
                <a:srgbClr val="000000"/>
              </a:solidFill>
              <a:latin typeface="Arial"/>
              <a:ea typeface="Arial"/>
              <a:cs typeface="Arial"/>
              <a:sym typeface="Arial"/>
            </a:endParaRPr>
          </a:p>
        </p:txBody>
      </p:sp>
      <p:pic>
        <p:nvPicPr>
          <p:cNvPr descr="38211026806_674890a90d_k.jpg" id="347" name="Google Shape;347;p48"/>
          <p:cNvPicPr preferRelativeResize="0"/>
          <p:nvPr/>
        </p:nvPicPr>
        <p:blipFill rotWithShape="1">
          <a:blip r:embed="rId3">
            <a:alphaModFix/>
          </a:blip>
          <a:srcRect b="0" l="0" r="0" t="0"/>
          <a:stretch/>
        </p:blipFill>
        <p:spPr>
          <a:xfrm>
            <a:off x="5159288" y="1763250"/>
            <a:ext cx="3281664" cy="2172826"/>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9"/>
          <p:cNvSpPr txBox="1"/>
          <p:nvPr>
            <p:ph type="title"/>
          </p:nvPr>
        </p:nvSpPr>
        <p:spPr>
          <a:xfrm>
            <a:off x="1" y="329439"/>
            <a:ext cx="8244900" cy="831000"/>
          </a:xfrm>
          <a:prstGeom prst="rect">
            <a:avLst/>
          </a:prstGeom>
        </p:spPr>
        <p:txBody>
          <a:bodyPr anchorCtr="0" anchor="ctr" bIns="205725" lIns="891525" spcFirstLastPara="1" rIns="205725" wrap="square" tIns="205725">
            <a:noAutofit/>
          </a:bodyPr>
          <a:lstStyle/>
          <a:p>
            <a:pPr indent="0" lvl="0" marL="0" rtl="0" algn="l">
              <a:spcBef>
                <a:spcPts val="0"/>
              </a:spcBef>
              <a:spcAft>
                <a:spcPts val="0"/>
              </a:spcAft>
              <a:buNone/>
            </a:pPr>
            <a:r>
              <a:rPr lang="en"/>
              <a:t>Discussion</a:t>
            </a:r>
            <a:endParaRPr/>
          </a:p>
        </p:txBody>
      </p:sp>
      <p:sp>
        <p:nvSpPr>
          <p:cNvPr id="353" name="Google Shape;353;p49"/>
          <p:cNvSpPr txBox="1"/>
          <p:nvPr/>
        </p:nvSpPr>
        <p:spPr>
          <a:xfrm>
            <a:off x="900675" y="3479225"/>
            <a:ext cx="6627300" cy="1369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chemeClr val="dk1"/>
                </a:solidFill>
              </a:rPr>
              <a:t>This training was based on materials originally created by the Center for Educational Networks and Impacts at Virginia Tech. It is released with permission under a Creative Commons Attribution NonCommercial ShareAlike 4.0 (CC BY NC-SA 4.0) license.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t/>
            </a:r>
            <a:endParaRPr sz="1100">
              <a:solidFill>
                <a:schemeClr val="dk1"/>
              </a:solidFill>
            </a:endParaRPr>
          </a:p>
          <a:p>
            <a:pPr indent="0" lvl="0" marL="0" rtl="0" algn="l">
              <a:spcBef>
                <a:spcPts val="0"/>
              </a:spcBef>
              <a:spcAft>
                <a:spcPts val="0"/>
              </a:spcAft>
              <a:buNone/>
            </a:pPr>
            <a:r>
              <a:rPr i="1" lang="en" sz="1100">
                <a:solidFill>
                  <a:schemeClr val="dk1"/>
                </a:solidFill>
              </a:rPr>
              <a:t>NOTE: Logos and photographs contained within are used with permission and are not subject to the Creative Commons license.</a:t>
            </a:r>
            <a:endParaRPr i="1" sz="1100">
              <a:solidFill>
                <a:schemeClr val="dk1"/>
              </a:solidFill>
            </a:endParaRPr>
          </a:p>
        </p:txBody>
      </p:sp>
      <p:pic>
        <p:nvPicPr>
          <p:cNvPr id="354" name="Google Shape;354;p49"/>
          <p:cNvPicPr preferRelativeResize="0"/>
          <p:nvPr/>
        </p:nvPicPr>
        <p:blipFill>
          <a:blip r:embed="rId3">
            <a:alphaModFix/>
          </a:blip>
          <a:stretch>
            <a:fillRect/>
          </a:stretch>
        </p:blipFill>
        <p:spPr>
          <a:xfrm>
            <a:off x="4185865" y="3947790"/>
            <a:ext cx="544408" cy="1904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is priority #1 </a:t>
            </a:r>
            <a:endParaRPr/>
          </a:p>
        </p:txBody>
      </p:sp>
      <p:sp>
        <p:nvSpPr>
          <p:cNvPr id="92" name="Google Shape;92;p18"/>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93" name="Google Shape;93;p18"/>
          <p:cNvSpPr txBox="1"/>
          <p:nvPr>
            <p:ph idx="1" type="body"/>
          </p:nvPr>
        </p:nvSpPr>
        <p:spPr>
          <a:xfrm>
            <a:off x="902641" y="1134600"/>
            <a:ext cx="4640400" cy="3665925"/>
          </a:xfrm>
          <a:prstGeom prst="rect">
            <a:avLst/>
          </a:prstGeom>
          <a:noFill/>
          <a:ln>
            <a:noFill/>
          </a:ln>
        </p:spPr>
        <p:txBody>
          <a:bodyPr anchorCtr="0" anchor="t" bIns="34275" lIns="205725" spcFirstLastPara="1" rIns="274325" wrap="square" tIns="205725">
            <a:noAutofit/>
          </a:bodyPr>
          <a:lstStyle/>
          <a:p>
            <a:pPr indent="0" lvl="0" marL="0" rtl="0" algn="l">
              <a:lnSpc>
                <a:spcPct val="90000"/>
              </a:lnSpc>
              <a:spcBef>
                <a:spcPts val="0"/>
              </a:spcBef>
              <a:spcAft>
                <a:spcPts val="0"/>
              </a:spcAft>
              <a:buSzPts val="2100"/>
              <a:buNone/>
            </a:pPr>
            <a:r>
              <a:rPr lang="en" sz="2000">
                <a:solidFill>
                  <a:schemeClr val="dk1"/>
                </a:solidFill>
              </a:rPr>
              <a:t>Topics ahead</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Never be alone with a minor.</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Don’t allow others to be alone with a minor.</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You may be legally bound to report suspected abuse or neglect.</a:t>
            </a:r>
            <a:endParaRPr sz="2000">
              <a:solidFill>
                <a:schemeClr val="dk1"/>
              </a:solidFill>
            </a:endParaRPr>
          </a:p>
          <a:p>
            <a:pPr indent="-114300" lvl="0" marL="254000" rtl="0" algn="l">
              <a:lnSpc>
                <a:spcPct val="90000"/>
              </a:lnSpc>
              <a:spcBef>
                <a:spcPts val="1200"/>
              </a:spcBef>
              <a:spcAft>
                <a:spcPts val="0"/>
              </a:spcAft>
              <a:buSzPts val="2100"/>
              <a:buNone/>
            </a:pPr>
            <a:r>
              <a:t/>
            </a:r>
            <a:endParaRPr/>
          </a:p>
        </p:txBody>
      </p:sp>
      <p:pic>
        <p:nvPicPr>
          <p:cNvPr descr="DSC_0059.JPG" id="94" name="Google Shape;94;p18"/>
          <p:cNvPicPr preferRelativeResize="0"/>
          <p:nvPr/>
        </p:nvPicPr>
        <p:blipFill rotWithShape="1">
          <a:blip r:embed="rId3">
            <a:alphaModFix/>
          </a:blip>
          <a:srcRect b="11954" l="6950" r="18477" t="15496"/>
          <a:stretch/>
        </p:blipFill>
        <p:spPr>
          <a:xfrm rot="-5400000">
            <a:off x="5073806" y="1357219"/>
            <a:ext cx="3429001" cy="220946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Preventing Abuse</a:t>
            </a:r>
            <a:endParaRPr/>
          </a:p>
        </p:txBody>
      </p:sp>
      <p:sp>
        <p:nvSpPr>
          <p:cNvPr id="101" name="Google Shape;101;p19"/>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02" name="Google Shape;102;p19"/>
          <p:cNvSpPr txBox="1"/>
          <p:nvPr>
            <p:ph idx="1" type="body"/>
          </p:nvPr>
        </p:nvSpPr>
        <p:spPr>
          <a:xfrm>
            <a:off x="4062800" y="1477499"/>
            <a:ext cx="4182000" cy="29775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Never be alone with a minor.</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Don’t allow others to be alone with a minor.</a:t>
            </a:r>
            <a:endParaRPr sz="2000">
              <a:solidFill>
                <a:schemeClr val="dk1"/>
              </a:solidFill>
            </a:endParaRPr>
          </a:p>
          <a:p>
            <a:pPr indent="-260350" lvl="0" marL="254000" rtl="0" algn="l">
              <a:lnSpc>
                <a:spcPct val="90000"/>
              </a:lnSpc>
              <a:spcBef>
                <a:spcPts val="1200"/>
              </a:spcBef>
              <a:spcAft>
                <a:spcPts val="0"/>
              </a:spcAft>
              <a:buClr>
                <a:schemeClr val="dk1"/>
              </a:buClr>
              <a:buSzPts val="2300"/>
              <a:buChar char="▪"/>
            </a:pPr>
            <a:r>
              <a:rPr lang="en" sz="2000">
                <a:solidFill>
                  <a:schemeClr val="dk1"/>
                </a:solidFill>
              </a:rPr>
              <a:t>This policy also prevents false accusations, so it protects the adult as well as the child.</a:t>
            </a:r>
            <a:endParaRPr sz="2000">
              <a:solidFill>
                <a:schemeClr val="dk1"/>
              </a:solidFill>
            </a:endParaRPr>
          </a:p>
          <a:p>
            <a:pPr indent="-63500" lvl="1" marL="520700" rtl="0" algn="l">
              <a:lnSpc>
                <a:spcPct val="90000"/>
              </a:lnSpc>
              <a:spcBef>
                <a:spcPts val="800"/>
              </a:spcBef>
              <a:spcAft>
                <a:spcPts val="0"/>
              </a:spcAft>
              <a:buSzPts val="1800"/>
              <a:buNone/>
            </a:pPr>
            <a:r>
              <a:t/>
            </a:r>
            <a:endParaRPr>
              <a:solidFill>
                <a:schemeClr val="dk1"/>
              </a:solidFill>
            </a:endParaRPr>
          </a:p>
        </p:txBody>
      </p:sp>
      <p:pic>
        <p:nvPicPr>
          <p:cNvPr id="103" name="Google Shape;103;p19"/>
          <p:cNvPicPr preferRelativeResize="0"/>
          <p:nvPr/>
        </p:nvPicPr>
        <p:blipFill rotWithShape="1">
          <a:blip r:embed="rId3">
            <a:alphaModFix/>
          </a:blip>
          <a:srcRect b="0" l="0" r="0" t="0"/>
          <a:stretch/>
        </p:blipFill>
        <p:spPr>
          <a:xfrm>
            <a:off x="1056717" y="1479828"/>
            <a:ext cx="3006088" cy="31086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0"/>
          <p:cNvSpPr txBox="1"/>
          <p:nvPr>
            <p:ph type="title"/>
          </p:nvPr>
        </p:nvSpPr>
        <p:spPr>
          <a:xfrm>
            <a:off x="1" y="329439"/>
            <a:ext cx="8244900" cy="830925"/>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What would you do? Question</a:t>
            </a:r>
            <a:endParaRPr/>
          </a:p>
        </p:txBody>
      </p:sp>
      <p:sp>
        <p:nvSpPr>
          <p:cNvPr id="110" name="Google Shape;110;p20"/>
          <p:cNvSpPr txBox="1"/>
          <p:nvPr>
            <p:ph idx="4294967295" type="sldNum"/>
          </p:nvPr>
        </p:nvSpPr>
        <p:spPr>
          <a:xfrm>
            <a:off x="156321" y="4722973"/>
            <a:ext cx="744525" cy="273825"/>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11" name="Google Shape;111;p20"/>
          <p:cNvSpPr txBox="1"/>
          <p:nvPr>
            <p:ph idx="1" type="body"/>
          </p:nvPr>
        </p:nvSpPr>
        <p:spPr>
          <a:xfrm>
            <a:off x="902625" y="1477500"/>
            <a:ext cx="7248900" cy="32454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A young person is the only other person in the bathroom when you arrive there. What do you do?</a:t>
            </a:r>
            <a:endParaRPr sz="2000">
              <a:solidFill>
                <a:schemeClr val="dk1"/>
              </a:solidFill>
            </a:endParaRPr>
          </a:p>
          <a:p>
            <a:pPr indent="0" lvl="0" marL="520700" rtl="0" algn="l">
              <a:lnSpc>
                <a:spcPct val="90000"/>
              </a:lnSpc>
              <a:spcBef>
                <a:spcPts val="800"/>
              </a:spcBef>
              <a:spcAft>
                <a:spcPts val="0"/>
              </a:spcAft>
              <a:buSzPts val="14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1"/>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What would you do? Answer</a:t>
            </a:r>
            <a:endParaRPr/>
          </a:p>
        </p:txBody>
      </p:sp>
      <p:sp>
        <p:nvSpPr>
          <p:cNvPr id="118" name="Google Shape;118;p21"/>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19" name="Google Shape;119;p21"/>
          <p:cNvSpPr txBox="1"/>
          <p:nvPr>
            <p:ph idx="1" type="body"/>
          </p:nvPr>
        </p:nvSpPr>
        <p:spPr>
          <a:xfrm>
            <a:off x="902625" y="1477500"/>
            <a:ext cx="7195500" cy="32454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A young person is the only other person in the bathroom when you arrive there. What do you do?</a:t>
            </a:r>
            <a:endParaRPr sz="2000">
              <a:solidFill>
                <a:schemeClr val="dk1"/>
              </a:solidFill>
            </a:endParaRPr>
          </a:p>
          <a:p>
            <a:pPr indent="-190500" lvl="1" marL="520700" rtl="0" algn="l">
              <a:lnSpc>
                <a:spcPct val="90000"/>
              </a:lnSpc>
              <a:spcBef>
                <a:spcPts val="800"/>
              </a:spcBef>
              <a:spcAft>
                <a:spcPts val="0"/>
              </a:spcAft>
              <a:buClr>
                <a:schemeClr val="dk1"/>
              </a:buClr>
              <a:buSzPts val="2000"/>
              <a:buChar char="▪"/>
            </a:pPr>
            <a:r>
              <a:rPr lang="en" sz="1600">
                <a:solidFill>
                  <a:schemeClr val="dk1"/>
                </a:solidFill>
              </a:rPr>
              <a:t>Go find another bathroom to use.</a:t>
            </a:r>
            <a:endParaRPr sz="1600">
              <a:solidFill>
                <a:schemeClr val="dk1"/>
              </a:solidFill>
            </a:endParaRPr>
          </a:p>
          <a:p>
            <a:pPr indent="-190500" lvl="1" marL="520700" rtl="0" algn="l">
              <a:lnSpc>
                <a:spcPct val="90000"/>
              </a:lnSpc>
              <a:spcBef>
                <a:spcPts val="800"/>
              </a:spcBef>
              <a:spcAft>
                <a:spcPts val="0"/>
              </a:spcAft>
              <a:buClr>
                <a:schemeClr val="dk1"/>
              </a:buClr>
              <a:buSzPts val="2000"/>
              <a:buChar char="▪"/>
            </a:pPr>
            <a:r>
              <a:rPr lang="en" sz="1600">
                <a:solidFill>
                  <a:schemeClr val="dk1"/>
                </a:solidFill>
              </a:rPr>
              <a:t>Wait until the young person leaves to use the bathroom.</a:t>
            </a:r>
            <a:endParaRPr sz="1600">
              <a:solidFill>
                <a:schemeClr val="dk1"/>
              </a:solidFill>
            </a:endParaRPr>
          </a:p>
          <a:p>
            <a:pPr indent="-190500" lvl="1" marL="520700" rtl="0" algn="l">
              <a:lnSpc>
                <a:spcPct val="90000"/>
              </a:lnSpc>
              <a:spcBef>
                <a:spcPts val="800"/>
              </a:spcBef>
              <a:spcAft>
                <a:spcPts val="0"/>
              </a:spcAft>
              <a:buClr>
                <a:schemeClr val="dk1"/>
              </a:buClr>
              <a:buSzPts val="2000"/>
              <a:buChar char="▪"/>
            </a:pPr>
            <a:r>
              <a:rPr lang="en" sz="1600">
                <a:solidFill>
                  <a:schemeClr val="dk1"/>
                </a:solidFill>
              </a:rPr>
              <a:t>Find another adult and take this second adult with you to the bathroom.</a:t>
            </a:r>
            <a:endParaRPr sz="1600">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2"/>
          <p:cNvSpPr txBox="1"/>
          <p:nvPr>
            <p:ph type="title"/>
          </p:nvPr>
        </p:nvSpPr>
        <p:spPr>
          <a:xfrm>
            <a:off x="1" y="329439"/>
            <a:ext cx="8244839" cy="830997"/>
          </a:xfrm>
          <a:prstGeom prst="rect">
            <a:avLst/>
          </a:prstGeom>
          <a:noFill/>
          <a:ln>
            <a:noFill/>
          </a:ln>
        </p:spPr>
        <p:txBody>
          <a:bodyPr anchorCtr="0" anchor="ctr" bIns="205725" lIns="891525" spcFirstLastPara="1" rIns="205725" wrap="square" tIns="205725">
            <a:noAutofit/>
          </a:bodyPr>
          <a:lstStyle/>
          <a:p>
            <a:pPr indent="0" lvl="0" marL="0" rtl="0" algn="l">
              <a:lnSpc>
                <a:spcPct val="90000"/>
              </a:lnSpc>
              <a:spcBef>
                <a:spcPts val="0"/>
              </a:spcBef>
              <a:spcAft>
                <a:spcPts val="0"/>
              </a:spcAft>
              <a:buClr>
                <a:schemeClr val="dk1"/>
              </a:buClr>
              <a:buSzPts val="3000"/>
              <a:buFont typeface="Trebuchet MS"/>
              <a:buNone/>
            </a:pPr>
            <a:r>
              <a:rPr lang="en"/>
              <a:t>SAFETY: Reporting Abuse and Neglect</a:t>
            </a:r>
            <a:endParaRPr/>
          </a:p>
        </p:txBody>
      </p:sp>
      <p:sp>
        <p:nvSpPr>
          <p:cNvPr id="126" name="Google Shape;126;p22"/>
          <p:cNvSpPr txBox="1"/>
          <p:nvPr>
            <p:ph idx="4294967295" type="sldNum"/>
          </p:nvPr>
        </p:nvSpPr>
        <p:spPr>
          <a:xfrm>
            <a:off x="156321" y="4722973"/>
            <a:ext cx="744631" cy="273844"/>
          </a:xfrm>
          <a:prstGeom prst="rect">
            <a:avLst/>
          </a:prstGeom>
          <a:noFill/>
          <a:ln>
            <a:noFill/>
          </a:ln>
        </p:spPr>
        <p:txBody>
          <a:bodyPr anchorCtr="0" anchor="ctr" bIns="34275" lIns="68575" spcFirstLastPara="1" rIns="68575" wrap="square" tIns="34275">
            <a:noAutofit/>
          </a:bodyPr>
          <a:lstStyle/>
          <a:p>
            <a:pPr indent="0" lvl="0" marL="0" rtl="0" algn="r">
              <a:spcBef>
                <a:spcPts val="0"/>
              </a:spcBef>
              <a:spcAft>
                <a:spcPts val="0"/>
              </a:spcAft>
              <a:buClr>
                <a:srgbClr val="000000"/>
              </a:buClr>
              <a:buSzPts val="600"/>
              <a:buFont typeface="Arial"/>
              <a:buNone/>
            </a:pPr>
            <a:fld id="{00000000-1234-1234-1234-123412341234}" type="slidenum">
              <a:rPr lang="en"/>
              <a:t>‹#›</a:t>
            </a:fld>
            <a:endParaRPr/>
          </a:p>
        </p:txBody>
      </p:sp>
      <p:sp>
        <p:nvSpPr>
          <p:cNvPr id="127" name="Google Shape;127;p22"/>
          <p:cNvSpPr txBox="1"/>
          <p:nvPr>
            <p:ph idx="1" type="body"/>
          </p:nvPr>
        </p:nvSpPr>
        <p:spPr>
          <a:xfrm>
            <a:off x="606600" y="1067800"/>
            <a:ext cx="7940700" cy="3655200"/>
          </a:xfrm>
          <a:prstGeom prst="rect">
            <a:avLst/>
          </a:prstGeom>
          <a:noFill/>
          <a:ln>
            <a:noFill/>
          </a:ln>
        </p:spPr>
        <p:txBody>
          <a:bodyPr anchorCtr="0" anchor="t" bIns="34275" lIns="205725" spcFirstLastPara="1" rIns="274325" wrap="square" tIns="205725">
            <a:noAutofit/>
          </a:bodyPr>
          <a:lstStyle/>
          <a:p>
            <a:pPr indent="-260350" lvl="0" marL="254000" rtl="0" algn="l">
              <a:lnSpc>
                <a:spcPct val="90000"/>
              </a:lnSpc>
              <a:spcBef>
                <a:spcPts val="0"/>
              </a:spcBef>
              <a:spcAft>
                <a:spcPts val="0"/>
              </a:spcAft>
              <a:buClr>
                <a:schemeClr val="dk1"/>
              </a:buClr>
              <a:buSzPts val="2300"/>
              <a:buChar char="▪"/>
            </a:pPr>
            <a:r>
              <a:rPr lang="en" sz="2000">
                <a:solidFill>
                  <a:schemeClr val="dk1"/>
                </a:solidFill>
              </a:rPr>
              <a:t>Your organization may legally require you to report abuse and neglect. </a:t>
            </a:r>
            <a:endParaRPr sz="2000">
              <a:solidFill>
                <a:schemeClr val="dk1"/>
              </a:solidFill>
            </a:endParaRPr>
          </a:p>
          <a:p>
            <a:pPr indent="-266700" lvl="1" marL="685800" rtl="0" algn="l">
              <a:lnSpc>
                <a:spcPct val="90000"/>
              </a:lnSpc>
              <a:spcBef>
                <a:spcPts val="0"/>
              </a:spcBef>
              <a:spcAft>
                <a:spcPts val="0"/>
              </a:spcAft>
              <a:buClr>
                <a:schemeClr val="dk1"/>
              </a:buClr>
              <a:buSzPts val="1600"/>
              <a:buChar char="▪"/>
            </a:pPr>
            <a:r>
              <a:rPr lang="en" sz="1600">
                <a:solidFill>
                  <a:schemeClr val="dk1"/>
                </a:solidFill>
              </a:rPr>
              <a:t>This is known as being a “mandated reporter.”</a:t>
            </a:r>
            <a:endParaRPr sz="1600">
              <a:solidFill>
                <a:schemeClr val="dk1"/>
              </a:solidFill>
            </a:endParaRPr>
          </a:p>
          <a:p>
            <a:pPr indent="-266700" lvl="0" marL="342900" rtl="0" algn="l">
              <a:lnSpc>
                <a:spcPct val="90000"/>
              </a:lnSpc>
              <a:spcBef>
                <a:spcPts val="0"/>
              </a:spcBef>
              <a:spcAft>
                <a:spcPts val="0"/>
              </a:spcAft>
              <a:buClr>
                <a:schemeClr val="dk1"/>
              </a:buClr>
              <a:buSzPts val="1600"/>
              <a:buChar char="▪"/>
            </a:pPr>
            <a:r>
              <a:rPr lang="en" sz="2000">
                <a:solidFill>
                  <a:schemeClr val="dk1"/>
                </a:solidFill>
              </a:rPr>
              <a:t>Those who work in educational, childcare, and healthcare facilities are often mandated reporters although the laws vary by state. </a:t>
            </a:r>
            <a:endParaRPr sz="2000">
              <a:solidFill>
                <a:schemeClr val="dk1"/>
              </a:solidFill>
            </a:endParaRPr>
          </a:p>
          <a:p>
            <a:pPr indent="-266700" lvl="1" marL="685800" rtl="0" algn="l">
              <a:lnSpc>
                <a:spcPct val="90000"/>
              </a:lnSpc>
              <a:spcBef>
                <a:spcPts val="0"/>
              </a:spcBef>
              <a:spcAft>
                <a:spcPts val="0"/>
              </a:spcAft>
              <a:buClr>
                <a:schemeClr val="dk1"/>
              </a:buClr>
              <a:buSzPts val="1600"/>
              <a:buChar char="▪"/>
            </a:pPr>
            <a:r>
              <a:rPr lang="en" sz="1600">
                <a:solidFill>
                  <a:schemeClr val="dk1"/>
                </a:solidFill>
              </a:rPr>
              <a:t>If you are not sure if you are a mandated reporter, you can check the laws in your state, talk to your supervisor, or contact the HR department for your workplace.</a:t>
            </a:r>
            <a:endParaRPr sz="1600">
              <a:solidFill>
                <a:schemeClr val="dk1"/>
              </a:solidFill>
            </a:endParaRPr>
          </a:p>
          <a:p>
            <a:pPr indent="-266700" lvl="0" marL="342900" rtl="0" algn="l">
              <a:lnSpc>
                <a:spcPct val="90000"/>
              </a:lnSpc>
              <a:spcBef>
                <a:spcPts val="0"/>
              </a:spcBef>
              <a:spcAft>
                <a:spcPts val="0"/>
              </a:spcAft>
              <a:buClr>
                <a:schemeClr val="dk1"/>
              </a:buClr>
              <a:buSzPts val="1600"/>
              <a:buChar char="▪"/>
            </a:pPr>
            <a:r>
              <a:rPr lang="en" sz="2000">
                <a:solidFill>
                  <a:schemeClr val="dk1"/>
                </a:solidFill>
              </a:rPr>
              <a:t>If you are a mandated reporter, your workplace will likely have a procedure for reporting abuse/neglect, and you should familiarize yourself with it as well as take any trainings your organization requires.</a:t>
            </a:r>
            <a:endParaRPr sz="20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3"/>
          <p:cNvSpPr txBox="1"/>
          <p:nvPr>
            <p:ph type="title"/>
          </p:nvPr>
        </p:nvSpPr>
        <p:spPr>
          <a:xfrm>
            <a:off x="1" y="329439"/>
            <a:ext cx="8244900" cy="831000"/>
          </a:xfrm>
          <a:prstGeom prst="rect">
            <a:avLst/>
          </a:prstGeom>
        </p:spPr>
        <p:txBody>
          <a:bodyPr anchorCtr="0" anchor="ctr" bIns="205725" lIns="891525" spcFirstLastPara="1" rIns="205725" wrap="square" tIns="205725">
            <a:noAutofit/>
          </a:bodyPr>
          <a:lstStyle/>
          <a:p>
            <a:pPr indent="0" lvl="0" marL="0" rtl="0" algn="l">
              <a:spcBef>
                <a:spcPts val="0"/>
              </a:spcBef>
              <a:spcAft>
                <a:spcPts val="0"/>
              </a:spcAft>
              <a:buClr>
                <a:schemeClr val="dk1"/>
              </a:buClr>
              <a:buSzPts val="3000"/>
              <a:buFont typeface="Trebuchet MS"/>
              <a:buNone/>
            </a:pPr>
            <a:r>
              <a:rPr lang="en"/>
              <a:t>SAFETY: Reporting Abuse and Neglect</a:t>
            </a:r>
            <a:endParaRPr/>
          </a:p>
        </p:txBody>
      </p:sp>
      <p:sp>
        <p:nvSpPr>
          <p:cNvPr id="133" name="Google Shape;133;p23"/>
          <p:cNvSpPr txBox="1"/>
          <p:nvPr>
            <p:ph idx="1" type="body"/>
          </p:nvPr>
        </p:nvSpPr>
        <p:spPr>
          <a:xfrm>
            <a:off x="1192486" y="1005796"/>
            <a:ext cx="7248600" cy="3666000"/>
          </a:xfrm>
          <a:prstGeom prst="rect">
            <a:avLst/>
          </a:prstGeom>
        </p:spPr>
        <p:txBody>
          <a:bodyPr anchorCtr="0" anchor="t" bIns="34275" lIns="205725" spcFirstLastPara="1" rIns="274325" wrap="square" tIns="205725">
            <a:noAutofit/>
          </a:bodyPr>
          <a:lstStyle/>
          <a:p>
            <a:pPr indent="-260350" lvl="0" marL="254000" rtl="0" algn="l">
              <a:spcBef>
                <a:spcPts val="0"/>
              </a:spcBef>
              <a:spcAft>
                <a:spcPts val="0"/>
              </a:spcAft>
              <a:buClr>
                <a:schemeClr val="dk1"/>
              </a:buClr>
              <a:buSzPts val="2300"/>
              <a:buChar char="▪"/>
            </a:pPr>
            <a:r>
              <a:rPr lang="en" sz="2000">
                <a:solidFill>
                  <a:schemeClr val="dk1"/>
                </a:solidFill>
              </a:rPr>
              <a:t>If you suspect abuse or neglect, based on something you’ve seen or something a child has reported, you MUST report it if you are a mandated reporter.</a:t>
            </a:r>
            <a:endParaRPr sz="2000">
              <a:solidFill>
                <a:schemeClr val="dk1"/>
              </a:solidFill>
            </a:endParaRPr>
          </a:p>
          <a:p>
            <a:pPr indent="-190500" lvl="1" marL="520700" rtl="0" algn="l">
              <a:spcBef>
                <a:spcPts val="800"/>
              </a:spcBef>
              <a:spcAft>
                <a:spcPts val="0"/>
              </a:spcAft>
              <a:buClr>
                <a:schemeClr val="dk1"/>
              </a:buClr>
              <a:buSzPts val="2000"/>
              <a:buChar char="▪"/>
            </a:pPr>
            <a:r>
              <a:rPr lang="en" sz="1600">
                <a:solidFill>
                  <a:schemeClr val="dk1"/>
                </a:solidFill>
              </a:rPr>
              <a:t>A culture of silence allows abuse to continue.</a:t>
            </a:r>
            <a:endParaRPr sz="1600">
              <a:solidFill>
                <a:schemeClr val="dk1"/>
              </a:solidFill>
            </a:endParaRPr>
          </a:p>
          <a:p>
            <a:pPr indent="-190500" lvl="1" marL="520700" rtl="0" algn="l">
              <a:spcBef>
                <a:spcPts val="800"/>
              </a:spcBef>
              <a:spcAft>
                <a:spcPts val="0"/>
              </a:spcAft>
              <a:buClr>
                <a:schemeClr val="dk1"/>
              </a:buClr>
              <a:buSzPts val="2000"/>
              <a:buChar char="▪"/>
            </a:pPr>
            <a:r>
              <a:rPr lang="en" sz="1600">
                <a:solidFill>
                  <a:schemeClr val="dk1"/>
                </a:solidFill>
              </a:rPr>
              <a:t>You don’t want to be the person who ignored a child who trusted you enough to share. Survivors of childhood abuse often say: “I did say something, but nobody did anything.”</a:t>
            </a:r>
            <a:endParaRPr sz="1600">
              <a:solidFill>
                <a:schemeClr val="dk1"/>
              </a:solidFill>
            </a:endParaRPr>
          </a:p>
          <a:p>
            <a:pPr indent="0" lvl="0" marL="0" rtl="0" algn="l">
              <a:spcBef>
                <a:spcPts val="8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