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Lst>
  <p:sldSz cy="5143500" cx="9144000"/>
  <p:notesSz cx="6858000" cy="9144000"/>
  <p:embeddedFontLst>
    <p:embeddedFont>
      <p:font typeface="Source Sans Pro"/>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0" Type="http://schemas.openxmlformats.org/officeDocument/2006/relationships/font" Target="fonts/SourceSansPro-boldItalic.fntdata"/><Relationship Id="rId9" Type="http://schemas.openxmlformats.org/officeDocument/2006/relationships/font" Target="fonts/SourceSansPr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SourceSansPro-regular.fntdata"/><Relationship Id="rId8" Type="http://schemas.openxmlformats.org/officeDocument/2006/relationships/font" Target="fonts/SourceSansPr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3085163" y="2417850"/>
            <a:ext cx="2992200" cy="1736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E87511"/>
                </a:solidFill>
              </a:rPr>
              <a:t>Restaurant List Design</a:t>
            </a:r>
            <a:endParaRPr>
              <a:solidFill>
                <a:srgbClr val="E87511"/>
              </a:solidFill>
            </a:endParaRPr>
          </a:p>
          <a:p>
            <a:pPr indent="0" lvl="0" marL="0" rtl="0" algn="just">
              <a:lnSpc>
                <a:spcPct val="115000"/>
              </a:lnSpc>
              <a:spcBef>
                <a:spcPts val="0"/>
              </a:spcBef>
              <a:spcAft>
                <a:spcPts val="0"/>
              </a:spcAft>
              <a:buNone/>
            </a:pPr>
            <a:r>
              <a:t/>
            </a:r>
            <a:endParaRPr sz="400">
              <a:solidFill>
                <a:srgbClr val="8E2344"/>
              </a:solidFill>
            </a:endParaRPr>
          </a:p>
          <a:p>
            <a:pPr indent="0" lvl="0" marL="0" rtl="0" algn="just">
              <a:lnSpc>
                <a:spcPct val="115000"/>
              </a:lnSpc>
              <a:spcBef>
                <a:spcPts val="0"/>
              </a:spcBef>
              <a:spcAft>
                <a:spcPts val="0"/>
              </a:spcAft>
              <a:buNone/>
            </a:pPr>
            <a:r>
              <a:rPr lang="en" sz="400">
                <a:solidFill>
                  <a:srgbClr val="8E2344"/>
                </a:solidFill>
              </a:rPr>
              <a:t>The primary view for this application is the restaurants list. This view is composed of a list of the supported restaurants found on campus with their corresponding risk levels for each allergen. This risk level is determined by the percentage of dishes offered at the restaurant that contain the particular allergen. This data is collected when the Virginia Tech Dining Services website is </a:t>
            </a:r>
            <a:r>
              <a:rPr lang="en" sz="400">
                <a:solidFill>
                  <a:srgbClr val="8E2344"/>
                </a:solidFill>
              </a:rPr>
              <a:t>scraped.</a:t>
            </a:r>
            <a:endParaRPr sz="400">
              <a:solidFill>
                <a:srgbClr val="8E2344"/>
              </a:solidFill>
            </a:endParaRPr>
          </a:p>
          <a:p>
            <a:pPr indent="0" lvl="0" marL="0" rtl="0" algn="just">
              <a:lnSpc>
                <a:spcPct val="115000"/>
              </a:lnSpc>
              <a:spcBef>
                <a:spcPts val="0"/>
              </a:spcBef>
              <a:spcAft>
                <a:spcPts val="0"/>
              </a:spcAft>
              <a:buClr>
                <a:schemeClr val="dk1"/>
              </a:buClr>
              <a:buSzPts val="1100"/>
              <a:buFont typeface="Arial"/>
              <a:buNone/>
            </a:pPr>
            <a:r>
              <a:t/>
            </a:r>
            <a:endParaRPr sz="400">
              <a:solidFill>
                <a:srgbClr val="8E2344"/>
              </a:solidFill>
            </a:endParaRPr>
          </a:p>
          <a:p>
            <a:pPr indent="0" lvl="0" marL="0" rtl="0" algn="l">
              <a:lnSpc>
                <a:spcPct val="115000"/>
              </a:lnSpc>
              <a:spcBef>
                <a:spcPts val="0"/>
              </a:spcBef>
              <a:spcAft>
                <a:spcPts val="0"/>
              </a:spcAft>
              <a:buNone/>
            </a:pPr>
            <a:r>
              <a:rPr lang="en" sz="400">
                <a:solidFill>
                  <a:srgbClr val="8E2344"/>
                </a:solidFill>
              </a:rPr>
              <a:t>To represent the data, color-coded icons associated with each major allergen will be used to convey the risk level for each allergen. As allergic reactions can occur even when no ingredient contains the allergen in question, additional soft data will be collected and shared by users in the form of posts that are associated with each restaurant. Users will have the ability to upvote posts, and posts will be sorted in order of rating to ensure the most useful posts are displayed first. These posts will give users access to data concerning cross contamination, mislabeled dishes, staff accommodation, etc. </a:t>
            </a:r>
            <a:endParaRPr sz="400">
              <a:solidFill>
                <a:srgbClr val="8E2344"/>
              </a:solidFill>
            </a:endParaRPr>
          </a:p>
          <a:p>
            <a:pPr indent="0" lvl="0" marL="0" rtl="0" algn="l">
              <a:lnSpc>
                <a:spcPct val="115000"/>
              </a:lnSpc>
              <a:spcBef>
                <a:spcPts val="0"/>
              </a:spcBef>
              <a:spcAft>
                <a:spcPts val="0"/>
              </a:spcAft>
              <a:buNone/>
            </a:pPr>
            <a:r>
              <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rPr lang="en" sz="400">
                <a:solidFill>
                  <a:srgbClr val="8E2344"/>
                </a:solidFill>
              </a:rPr>
              <a:t>Clicking on a particular restaurant takes the user to the restaurant’s details page. This view displays an image of the restaurant, along with the restaurant’s online allergen menu, if available. Below that, the restaurant’s dish list is displayed by default, which is shown in Figure 2. Here the user will find the dishes currently being served at the particular restaurant. As in the restaurants list, each dish will have a risk level for each allergen, as well as a description of the dish. Clicking on a dish from a restaurant’s dish list will redirect the user to a full breakdown of the dish’s ingredients and relevant nutritional information about the dish. Using the segmented control on the restaurant details view, the user can switch the view to the list of posts for the restaurant, as shown in Figure 3. Any user has the ability to make a post related to the allergens at the restaurant in order to help other users. Furthermore, each post can be upvoted to denote usefulness. Posts are limited to 25 characters for the title and 250 characters for the body.</a:t>
            </a:r>
            <a:endParaRPr sz="400">
              <a:solidFill>
                <a:srgbClr val="8E2344"/>
              </a:solidFill>
            </a:endParaRPr>
          </a:p>
        </p:txBody>
      </p:sp>
      <p:sp>
        <p:nvSpPr>
          <p:cNvPr id="55" name="Google Shape;55;p13"/>
          <p:cNvSpPr txBox="1"/>
          <p:nvPr/>
        </p:nvSpPr>
        <p:spPr>
          <a:xfrm>
            <a:off x="9150" y="0"/>
            <a:ext cx="9144000" cy="615600"/>
          </a:xfrm>
          <a:prstGeom prst="rect">
            <a:avLst/>
          </a:prstGeom>
          <a:solidFill>
            <a:srgbClr val="E8751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6" name="Google Shape;56;p13"/>
          <p:cNvSpPr txBox="1"/>
          <p:nvPr>
            <p:ph type="ctrTitle"/>
          </p:nvPr>
        </p:nvSpPr>
        <p:spPr>
          <a:xfrm>
            <a:off x="3174688" y="156900"/>
            <a:ext cx="2743800" cy="458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b="1" lang="en" sz="2780">
                <a:solidFill>
                  <a:srgbClr val="8E2344"/>
                </a:solidFill>
                <a:latin typeface="Source Sans Pro"/>
                <a:ea typeface="Source Sans Pro"/>
                <a:cs typeface="Source Sans Pro"/>
                <a:sym typeface="Source Sans Pro"/>
              </a:rPr>
              <a:t>Safe Eats App</a:t>
            </a:r>
            <a:endParaRPr b="1" sz="2780">
              <a:solidFill>
                <a:srgbClr val="8E2344"/>
              </a:solidFill>
              <a:latin typeface="Source Sans Pro"/>
              <a:ea typeface="Source Sans Pro"/>
              <a:cs typeface="Source Sans Pro"/>
              <a:sym typeface="Source Sans Pro"/>
            </a:endParaRPr>
          </a:p>
        </p:txBody>
      </p:sp>
      <p:sp>
        <p:nvSpPr>
          <p:cNvPr id="57" name="Google Shape;57;p13"/>
          <p:cNvSpPr txBox="1"/>
          <p:nvPr/>
        </p:nvSpPr>
        <p:spPr>
          <a:xfrm>
            <a:off x="3412063" y="1259800"/>
            <a:ext cx="2073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id="58" name="Google Shape;58;p13"/>
          <p:cNvPicPr preferRelativeResize="0"/>
          <p:nvPr/>
        </p:nvPicPr>
        <p:blipFill rotWithShape="1">
          <a:blip r:embed="rId3">
            <a:alphaModFix/>
          </a:blip>
          <a:srcRect b="0" l="0" r="1234" t="0"/>
          <a:stretch/>
        </p:blipFill>
        <p:spPr>
          <a:xfrm>
            <a:off x="3064288" y="1260750"/>
            <a:ext cx="923800" cy="1056951"/>
          </a:xfrm>
          <a:prstGeom prst="rect">
            <a:avLst/>
          </a:prstGeom>
          <a:noFill/>
          <a:ln cap="flat" cmpd="sng" w="19050">
            <a:solidFill>
              <a:srgbClr val="8E2344"/>
            </a:solidFill>
            <a:prstDash val="solid"/>
            <a:round/>
            <a:headEnd len="sm" w="sm" type="none"/>
            <a:tailEnd len="sm" w="sm" type="none"/>
          </a:ln>
        </p:spPr>
      </p:pic>
      <p:pic>
        <p:nvPicPr>
          <p:cNvPr id="59" name="Google Shape;59;p13"/>
          <p:cNvPicPr preferRelativeResize="0"/>
          <p:nvPr/>
        </p:nvPicPr>
        <p:blipFill>
          <a:blip r:embed="rId4">
            <a:alphaModFix/>
          </a:blip>
          <a:stretch>
            <a:fillRect/>
          </a:stretch>
        </p:blipFill>
        <p:spPr>
          <a:xfrm>
            <a:off x="4050036" y="833816"/>
            <a:ext cx="993125" cy="1478095"/>
          </a:xfrm>
          <a:prstGeom prst="rect">
            <a:avLst/>
          </a:prstGeom>
          <a:noFill/>
          <a:ln cap="flat" cmpd="sng" w="19050">
            <a:solidFill>
              <a:srgbClr val="8E2344"/>
            </a:solidFill>
            <a:prstDash val="solid"/>
            <a:round/>
            <a:headEnd len="sm" w="sm" type="none"/>
            <a:tailEnd len="sm" w="sm" type="none"/>
          </a:ln>
        </p:spPr>
      </p:pic>
      <p:pic>
        <p:nvPicPr>
          <p:cNvPr id="60" name="Google Shape;60;p13"/>
          <p:cNvPicPr preferRelativeResize="0"/>
          <p:nvPr/>
        </p:nvPicPr>
        <p:blipFill>
          <a:blip r:embed="rId5">
            <a:alphaModFix/>
          </a:blip>
          <a:stretch>
            <a:fillRect/>
          </a:stretch>
        </p:blipFill>
        <p:spPr>
          <a:xfrm>
            <a:off x="5105100" y="828026"/>
            <a:ext cx="993125" cy="1489666"/>
          </a:xfrm>
          <a:prstGeom prst="rect">
            <a:avLst/>
          </a:prstGeom>
          <a:noFill/>
          <a:ln cap="flat" cmpd="sng" w="19050">
            <a:solidFill>
              <a:srgbClr val="8E2344"/>
            </a:solidFill>
            <a:prstDash val="solid"/>
            <a:round/>
            <a:headEnd len="sm" w="sm" type="none"/>
            <a:tailEnd len="sm" w="sm" type="none"/>
          </a:ln>
        </p:spPr>
      </p:pic>
      <p:sp>
        <p:nvSpPr>
          <p:cNvPr id="61" name="Google Shape;61;p13"/>
          <p:cNvSpPr txBox="1"/>
          <p:nvPr/>
        </p:nvSpPr>
        <p:spPr>
          <a:xfrm>
            <a:off x="2781863" y="572225"/>
            <a:ext cx="3598800" cy="261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500"/>
              <a:t>Pranav Chavvakula, Vlad Munteanu, Kevin Choo</a:t>
            </a:r>
            <a:endParaRPr sz="500"/>
          </a:p>
        </p:txBody>
      </p:sp>
      <p:pic>
        <p:nvPicPr>
          <p:cNvPr id="62" name="Google Shape;62;p13"/>
          <p:cNvPicPr preferRelativeResize="0"/>
          <p:nvPr/>
        </p:nvPicPr>
        <p:blipFill>
          <a:blip r:embed="rId6">
            <a:alphaModFix/>
          </a:blip>
          <a:stretch>
            <a:fillRect/>
          </a:stretch>
        </p:blipFill>
        <p:spPr>
          <a:xfrm>
            <a:off x="6323576" y="2007411"/>
            <a:ext cx="2743800" cy="1739124"/>
          </a:xfrm>
          <a:prstGeom prst="rect">
            <a:avLst/>
          </a:prstGeom>
          <a:noFill/>
          <a:ln cap="flat" cmpd="sng" w="19050">
            <a:solidFill>
              <a:srgbClr val="8E2344"/>
            </a:solidFill>
            <a:prstDash val="solid"/>
            <a:round/>
            <a:headEnd len="sm" w="sm" type="none"/>
            <a:tailEnd len="sm" w="sm" type="none"/>
          </a:ln>
        </p:spPr>
      </p:pic>
      <p:sp>
        <p:nvSpPr>
          <p:cNvPr id="63" name="Google Shape;63;p13"/>
          <p:cNvSpPr txBox="1"/>
          <p:nvPr/>
        </p:nvSpPr>
        <p:spPr>
          <a:xfrm>
            <a:off x="6323575" y="729238"/>
            <a:ext cx="2743800" cy="1359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rgbClr val="E87511"/>
                </a:solidFill>
              </a:rPr>
              <a:t>How We Obtain The Data</a:t>
            </a:r>
            <a:endParaRPr sz="1500">
              <a:solidFill>
                <a:srgbClr val="E87511"/>
              </a:solidFill>
            </a:endParaRPr>
          </a:p>
          <a:p>
            <a:pPr indent="0" lvl="0" marL="0" rtl="0" algn="l">
              <a:lnSpc>
                <a:spcPct val="115000"/>
              </a:lnSpc>
              <a:spcBef>
                <a:spcPts val="0"/>
              </a:spcBef>
              <a:spcAft>
                <a:spcPts val="0"/>
              </a:spcAft>
              <a:buNone/>
            </a:pPr>
            <a:r>
              <a:rPr lang="en" sz="400">
                <a:solidFill>
                  <a:srgbClr val="8E2344"/>
                </a:solidFill>
              </a:rPr>
              <a:t>Since there is not a centralized data source that we can use to acquire information about Virginia Tech </a:t>
            </a:r>
            <a:r>
              <a:rPr lang="en" sz="400">
                <a:solidFill>
                  <a:srgbClr val="8E2344"/>
                </a:solidFill>
              </a:rPr>
              <a:t>Dining</a:t>
            </a:r>
            <a:r>
              <a:rPr lang="en" sz="400">
                <a:solidFill>
                  <a:srgbClr val="8E2344"/>
                </a:solidFill>
              </a:rPr>
              <a:t> Services, we are scraping and storing the data ourselves using Google’s Firebase. The application should pull accurate data from the dining hall website for each individual item and store it on a weekly basis. Furthermore, it should be able to update itself and always have accurate data.</a:t>
            </a:r>
            <a:endParaRPr sz="400">
              <a:solidFill>
                <a:srgbClr val="8E2344"/>
              </a:solidFill>
            </a:endParaRPr>
          </a:p>
          <a:p>
            <a:pPr indent="0" lvl="0" marL="0" rtl="0" algn="l">
              <a:lnSpc>
                <a:spcPct val="115000"/>
              </a:lnSpc>
              <a:spcBef>
                <a:spcPts val="0"/>
              </a:spcBef>
              <a:spcAft>
                <a:spcPts val="0"/>
              </a:spcAft>
              <a:buNone/>
            </a:pPr>
            <a:r>
              <a:t/>
            </a:r>
            <a:endParaRPr sz="400">
              <a:solidFill>
                <a:srgbClr val="8E2344"/>
              </a:solidFill>
            </a:endParaRPr>
          </a:p>
          <a:p>
            <a:pPr indent="0" lvl="0" marL="0" rtl="0" algn="l">
              <a:lnSpc>
                <a:spcPct val="115000"/>
              </a:lnSpc>
              <a:spcBef>
                <a:spcPts val="0"/>
              </a:spcBef>
              <a:spcAft>
                <a:spcPts val="0"/>
              </a:spcAft>
              <a:buNone/>
            </a:pPr>
            <a:r>
              <a:rPr lang="en" sz="400">
                <a:solidFill>
                  <a:srgbClr val="8E2344"/>
                </a:solidFill>
              </a:rPr>
              <a:t>The workaround we implemented involved using Firebase as our main backend where we will store the data ourselves and collect it by scraping it with cloud Firebase functions. The current technique we are using to scrape the data from foodpro.ds.vt.edu is having JavaScript code that utilizes the library “puppeteer” to scrape the data for each item and store them in a Cloud Firestore instance in the format shown in Figure 5. This script can be configured to run daily or weekly. As of now the script runs weekly but may be changed to run daily since available items can vary from day to day. The script provides fresh data for all users to access. </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rPr lang="en" sz="500">
                <a:solidFill>
                  <a:srgbClr val="8E2344"/>
                </a:solidFill>
              </a:rPr>
              <a:t> </a:t>
            </a:r>
            <a:endParaRPr sz="500">
              <a:solidFill>
                <a:srgbClr val="8E2344"/>
              </a:solidFill>
            </a:endParaRPr>
          </a:p>
          <a:p>
            <a:pPr indent="0" lvl="0" marL="0" rtl="0" algn="ctr">
              <a:spcBef>
                <a:spcPts val="0"/>
              </a:spcBef>
              <a:spcAft>
                <a:spcPts val="0"/>
              </a:spcAft>
              <a:buNone/>
            </a:pPr>
            <a:r>
              <a:t/>
            </a:r>
            <a:endParaRPr sz="500">
              <a:solidFill>
                <a:srgbClr val="E87511"/>
              </a:solidFill>
            </a:endParaRPr>
          </a:p>
        </p:txBody>
      </p:sp>
      <p:sp>
        <p:nvSpPr>
          <p:cNvPr id="64" name="Google Shape;64;p13"/>
          <p:cNvSpPr txBox="1"/>
          <p:nvPr/>
        </p:nvSpPr>
        <p:spPr>
          <a:xfrm>
            <a:off x="221539" y="1768742"/>
            <a:ext cx="2726400" cy="90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rgbClr val="E87511"/>
                </a:solidFill>
              </a:rPr>
              <a:t>Objective</a:t>
            </a:r>
            <a:endParaRPr sz="1500">
              <a:solidFill>
                <a:srgbClr val="E87511"/>
              </a:solidFill>
            </a:endParaRPr>
          </a:p>
          <a:p>
            <a:pPr indent="0" lvl="0" marL="0" rtl="0" algn="just">
              <a:lnSpc>
                <a:spcPct val="115000"/>
              </a:lnSpc>
              <a:spcBef>
                <a:spcPts val="0"/>
              </a:spcBef>
              <a:spcAft>
                <a:spcPts val="0"/>
              </a:spcAft>
              <a:buNone/>
            </a:pPr>
            <a:r>
              <a:t/>
            </a:r>
            <a:endParaRPr sz="400">
              <a:solidFill>
                <a:srgbClr val="8E2344"/>
              </a:solidFill>
            </a:endParaRPr>
          </a:p>
          <a:p>
            <a:pPr indent="0" lvl="0" marL="0" rtl="0" algn="just">
              <a:lnSpc>
                <a:spcPct val="115000"/>
              </a:lnSpc>
              <a:spcBef>
                <a:spcPts val="0"/>
              </a:spcBef>
              <a:spcAft>
                <a:spcPts val="0"/>
              </a:spcAft>
              <a:buClr>
                <a:schemeClr val="dk1"/>
              </a:buClr>
              <a:buSzPts val="1100"/>
              <a:buFont typeface="Arial"/>
              <a:buNone/>
            </a:pPr>
            <a:r>
              <a:rPr lang="en" sz="400">
                <a:solidFill>
                  <a:srgbClr val="8E2344"/>
                </a:solidFill>
              </a:rPr>
              <a:t>To solve this problem, this project will implement an iOS application where students can easily view allergen information for on-campus dining halls at Virginia Tech and barcoded food items from grocery stores. The main goal is to make the system faster and easier to use than the current Virginia Tech Dining Services website, to provide students with an easy way to check allergen information on the go. With this application, we intend to alleviate the stress associated with eating with allergies for students and residents of Virginia Tech/Blacksburg. </a:t>
            </a:r>
            <a:endParaRPr sz="400">
              <a:solidFill>
                <a:srgbClr val="8E2344"/>
              </a:solidFill>
            </a:endParaRPr>
          </a:p>
          <a:p>
            <a:pPr indent="0" lvl="0" marL="0" rtl="0" algn="ctr">
              <a:spcBef>
                <a:spcPts val="0"/>
              </a:spcBef>
              <a:spcAft>
                <a:spcPts val="0"/>
              </a:spcAft>
              <a:buNone/>
            </a:pPr>
            <a:r>
              <a:t/>
            </a:r>
            <a:endParaRPr sz="400">
              <a:solidFill>
                <a:srgbClr val="8E2344"/>
              </a:solidFill>
            </a:endParaRPr>
          </a:p>
        </p:txBody>
      </p:sp>
      <p:sp>
        <p:nvSpPr>
          <p:cNvPr id="65" name="Google Shape;65;p13"/>
          <p:cNvSpPr txBox="1"/>
          <p:nvPr/>
        </p:nvSpPr>
        <p:spPr>
          <a:xfrm>
            <a:off x="215700" y="701500"/>
            <a:ext cx="2738100" cy="1305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500">
                <a:solidFill>
                  <a:srgbClr val="E87511"/>
                </a:solidFill>
                <a:highlight>
                  <a:srgbClr val="FFFFFF"/>
                </a:highlight>
              </a:rPr>
              <a:t>Introduction</a:t>
            </a:r>
            <a:endParaRPr sz="1500">
              <a:solidFill>
                <a:srgbClr val="E87511"/>
              </a:solidFill>
              <a:highlight>
                <a:srgbClr val="FFFFFF"/>
              </a:highlight>
            </a:endParaRPr>
          </a:p>
          <a:p>
            <a:pPr indent="0" lvl="0" marL="0" rtl="0" algn="just">
              <a:lnSpc>
                <a:spcPct val="115000"/>
              </a:lnSpc>
              <a:spcBef>
                <a:spcPts val="0"/>
              </a:spcBef>
              <a:spcAft>
                <a:spcPts val="0"/>
              </a:spcAft>
              <a:buNone/>
            </a:pPr>
            <a:r>
              <a:rPr lang="en" sz="400">
                <a:solidFill>
                  <a:srgbClr val="8E2344"/>
                </a:solidFill>
                <a:highlight>
                  <a:srgbClr val="FFFFFF"/>
                </a:highlight>
              </a:rPr>
              <a:t>Alpha-Gal Syndrome is a disease that is caused by the bit of a lone star tick. Once the tick has bitten, the victim will now have an allergy to the sugar galactose-α-1,3-galactose (alpha-gal). Development of alpha-gal syndrome following the bite of a lone star tick can lead to a range of symptoms including hives, GI distress, and life-threatening anaphylaxis from exposure to mammal products.</a:t>
            </a:r>
            <a:endParaRPr sz="400">
              <a:solidFill>
                <a:srgbClr val="8E2344"/>
              </a:solidFill>
              <a:highlight>
                <a:srgbClr val="FFFFFF"/>
              </a:highlight>
            </a:endParaRPr>
          </a:p>
          <a:p>
            <a:pPr indent="0" lvl="0" marL="0" rtl="0" algn="just">
              <a:lnSpc>
                <a:spcPct val="115000"/>
              </a:lnSpc>
              <a:spcBef>
                <a:spcPts val="0"/>
              </a:spcBef>
              <a:spcAft>
                <a:spcPts val="0"/>
              </a:spcAft>
              <a:buNone/>
            </a:pPr>
            <a:r>
              <a:t/>
            </a:r>
            <a:endParaRPr sz="400">
              <a:solidFill>
                <a:srgbClr val="8E2344"/>
              </a:solidFill>
              <a:highlight>
                <a:srgbClr val="FFFFFF"/>
              </a:highlight>
            </a:endParaRPr>
          </a:p>
          <a:p>
            <a:pPr indent="0" lvl="0" marL="0" rtl="0" algn="just">
              <a:lnSpc>
                <a:spcPct val="115000"/>
              </a:lnSpc>
              <a:spcBef>
                <a:spcPts val="0"/>
              </a:spcBef>
              <a:spcAft>
                <a:spcPts val="0"/>
              </a:spcAft>
              <a:buClr>
                <a:schemeClr val="dk1"/>
              </a:buClr>
              <a:buSzPts val="1100"/>
              <a:buFont typeface="Arial"/>
              <a:buNone/>
            </a:pPr>
            <a:r>
              <a:rPr lang="en" sz="400">
                <a:solidFill>
                  <a:srgbClr val="8E2344"/>
                </a:solidFill>
                <a:highlight>
                  <a:srgbClr val="FFFFFF"/>
                </a:highlight>
              </a:rPr>
              <a:t>Like Alpha-Gal, </a:t>
            </a:r>
            <a:r>
              <a:rPr lang="en" sz="400">
                <a:solidFill>
                  <a:srgbClr val="8E2344"/>
                </a:solidFill>
              </a:rPr>
              <a:t>food allergies and allergic reactions are a problem that many people face (roughly 50 million Americans experience yearly allergies) in their daily lives. Looking out for products that could aggravate these allergies can be very difficult for college students that are living on their own for the first time. Knowing what foods they can and cannot eat is essential. For example, anaphylactic shock can take up to a week to recover from for severe cases. With the busy schedules and newfound independence associated with being a college student, it is important that access to information concerning allergens is easily available to them. </a:t>
            </a:r>
            <a:endParaRPr sz="400">
              <a:solidFill>
                <a:srgbClr val="8E2344"/>
              </a:solidFill>
            </a:endParaRPr>
          </a:p>
          <a:p>
            <a:pPr indent="0" lvl="0" marL="0" rtl="0" algn="just">
              <a:spcBef>
                <a:spcPts val="0"/>
              </a:spcBef>
              <a:spcAft>
                <a:spcPts val="0"/>
              </a:spcAft>
              <a:buNone/>
            </a:pPr>
            <a:r>
              <a:t/>
            </a:r>
            <a:endParaRPr sz="500"/>
          </a:p>
        </p:txBody>
      </p:sp>
      <p:sp>
        <p:nvSpPr>
          <p:cNvPr id="66" name="Google Shape;66;p13"/>
          <p:cNvSpPr txBox="1"/>
          <p:nvPr/>
        </p:nvSpPr>
        <p:spPr>
          <a:xfrm>
            <a:off x="9275" y="4517125"/>
            <a:ext cx="9144000" cy="615600"/>
          </a:xfrm>
          <a:prstGeom prst="rect">
            <a:avLst/>
          </a:prstGeom>
          <a:solidFill>
            <a:srgbClr val="8E2344"/>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8E2344"/>
              </a:solidFill>
            </a:endParaRPr>
          </a:p>
          <a:p>
            <a:pPr indent="0" lvl="0" marL="0" rtl="0" algn="l">
              <a:spcBef>
                <a:spcPts val="0"/>
              </a:spcBef>
              <a:spcAft>
                <a:spcPts val="0"/>
              </a:spcAft>
              <a:buNone/>
            </a:pPr>
            <a:r>
              <a:t/>
            </a:r>
            <a:endParaRPr>
              <a:solidFill>
                <a:srgbClr val="8E2344"/>
              </a:solidFill>
            </a:endParaRPr>
          </a:p>
        </p:txBody>
      </p:sp>
      <p:pic>
        <p:nvPicPr>
          <p:cNvPr id="67" name="Google Shape;67;p13"/>
          <p:cNvPicPr preferRelativeResize="0"/>
          <p:nvPr/>
        </p:nvPicPr>
        <p:blipFill>
          <a:blip r:embed="rId7">
            <a:alphaModFix/>
          </a:blip>
          <a:stretch>
            <a:fillRect/>
          </a:stretch>
        </p:blipFill>
        <p:spPr>
          <a:xfrm>
            <a:off x="6380675" y="4576326"/>
            <a:ext cx="2629600" cy="497187"/>
          </a:xfrm>
          <a:prstGeom prst="rect">
            <a:avLst/>
          </a:prstGeom>
          <a:noFill/>
          <a:ln>
            <a:noFill/>
          </a:ln>
        </p:spPr>
      </p:pic>
      <p:sp>
        <p:nvSpPr>
          <p:cNvPr id="68" name="Google Shape;68;p13"/>
          <p:cNvSpPr txBox="1"/>
          <p:nvPr/>
        </p:nvSpPr>
        <p:spPr>
          <a:xfrm>
            <a:off x="221550" y="2486024"/>
            <a:ext cx="2726400" cy="2133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rgbClr val="E87511"/>
                </a:solidFill>
              </a:rPr>
              <a:t>Application Implementation</a:t>
            </a:r>
            <a:endParaRPr sz="1500">
              <a:solidFill>
                <a:srgbClr val="E87511"/>
              </a:solidFill>
            </a:endParaRPr>
          </a:p>
          <a:p>
            <a:pPr indent="0" lvl="0" marL="0" rtl="0" algn="l">
              <a:lnSpc>
                <a:spcPct val="115000"/>
              </a:lnSpc>
              <a:spcBef>
                <a:spcPts val="0"/>
              </a:spcBef>
              <a:spcAft>
                <a:spcPts val="0"/>
              </a:spcAft>
              <a:buNone/>
            </a:pPr>
            <a:r>
              <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rPr lang="en" sz="400">
                <a:solidFill>
                  <a:srgbClr val="8E2344"/>
                </a:solidFill>
              </a:rPr>
              <a:t>As the main focus of this application is to provide easier access to allergen and nutritional information for Virginia Tech students, one of the themes we chose to highlight in this project is accessibility as a whole. Apple equips its devices with a setting available to every user to enlarge text sizes as a means to facilitate reading for users with poor vision. We intend to use each user’s device settings to determine the size of images and text that appear throughout the application. As a stretch goal, we also intend to employ text-to-speech technology to accommodate those with dyslexia. This focus on accessibility will ensure that all groups of people will have a streamlined experience while using our application.</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t/>
            </a:r>
            <a:endParaRPr sz="400">
              <a:solidFill>
                <a:srgbClr val="8E2344"/>
              </a:solidFill>
            </a:endParaRPr>
          </a:p>
          <a:p>
            <a:pPr indent="0" lvl="0" marL="0" rtl="0" algn="l">
              <a:lnSpc>
                <a:spcPct val="115000"/>
              </a:lnSpc>
              <a:spcBef>
                <a:spcPts val="0"/>
              </a:spcBef>
              <a:spcAft>
                <a:spcPts val="0"/>
              </a:spcAft>
              <a:buNone/>
            </a:pPr>
            <a:r>
              <a:rPr lang="en" sz="400">
                <a:solidFill>
                  <a:srgbClr val="8E2344"/>
                </a:solidFill>
              </a:rPr>
              <a:t>The application is made up of three main tab bar views: Restaurants List, Barcode Scanner, and Settings. Each of these functions has its own corresponding sub-views that provide the user with everything they need to make informed eating decisions.</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rPr lang="en" sz="400">
                <a:solidFill>
                  <a:srgbClr val="8E2344"/>
                </a:solidFill>
              </a:rPr>
              <a:t>The second tab bar view is the barcode scanner, which is used to give information about barcoded food items found at grocery stores. This functionality is powered by the Nutritionix API, which receives a barcode and returns the information about the particular food item. If an item is successfully scanned, the user will be redirected to a page displaying the ingredients and nutrition information for the item. If no data is available for a given barcode, the user is shown an error message.</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t/>
            </a:r>
            <a:endParaRPr sz="400">
              <a:solidFill>
                <a:srgbClr val="8E2344"/>
              </a:solidFill>
            </a:endParaRPr>
          </a:p>
          <a:p>
            <a:pPr indent="0" lvl="0" marL="0" rtl="0" algn="l">
              <a:lnSpc>
                <a:spcPct val="115000"/>
              </a:lnSpc>
              <a:spcBef>
                <a:spcPts val="0"/>
              </a:spcBef>
              <a:spcAft>
                <a:spcPts val="0"/>
              </a:spcAft>
              <a:buClr>
                <a:schemeClr val="dk1"/>
              </a:buClr>
              <a:buSzPts val="1100"/>
              <a:buFont typeface="Arial"/>
              <a:buNone/>
            </a:pPr>
            <a:r>
              <a:rPr lang="en" sz="400">
                <a:solidFill>
                  <a:srgbClr val="8E2344"/>
                </a:solidFill>
              </a:rPr>
              <a:t>The final tab bar view is the settings tab. Here, the user can specify which allergens they have allergies or sensitivities to, and the data displayed to them will be filtered to give them only the information they need.</a:t>
            </a:r>
            <a:endParaRPr sz="400">
              <a:solidFill>
                <a:srgbClr val="8E2344"/>
              </a:solidFill>
            </a:endParaRPr>
          </a:p>
          <a:p>
            <a:pPr indent="0" lvl="0" marL="0" rtl="0" algn="ctr">
              <a:spcBef>
                <a:spcPts val="0"/>
              </a:spcBef>
              <a:spcAft>
                <a:spcPts val="0"/>
              </a:spcAft>
              <a:buNone/>
            </a:pPr>
            <a:r>
              <a:t/>
            </a:r>
            <a:endParaRPr sz="1500">
              <a:solidFill>
                <a:srgbClr val="8E234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