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6" r:id="rId4"/>
  </p:sldMasterIdLst>
  <p:notesMasterIdLst>
    <p:notesMasterId r:id="rId27"/>
  </p:notesMasterIdLst>
  <p:sldIdLst>
    <p:sldId id="262" r:id="rId5"/>
    <p:sldId id="384" r:id="rId6"/>
    <p:sldId id="395" r:id="rId7"/>
    <p:sldId id="383" r:id="rId8"/>
    <p:sldId id="386" r:id="rId9"/>
    <p:sldId id="385" r:id="rId10"/>
    <p:sldId id="387" r:id="rId11"/>
    <p:sldId id="404" r:id="rId12"/>
    <p:sldId id="388" r:id="rId13"/>
    <p:sldId id="394" r:id="rId14"/>
    <p:sldId id="391" r:id="rId15"/>
    <p:sldId id="407" r:id="rId16"/>
    <p:sldId id="389" r:id="rId17"/>
    <p:sldId id="406" r:id="rId18"/>
    <p:sldId id="392" r:id="rId19"/>
    <p:sldId id="405" r:id="rId20"/>
    <p:sldId id="400" r:id="rId21"/>
    <p:sldId id="390" r:id="rId22"/>
    <p:sldId id="393" r:id="rId23"/>
    <p:sldId id="398" r:id="rId24"/>
    <p:sldId id="399" r:id="rId25"/>
    <p:sldId id="382" r:id="rId26"/>
  </p:sldIdLst>
  <p:sldSz cx="9144000" cy="6858000" type="screen4x3"/>
  <p:notesSz cx="6858000" cy="9144000"/>
  <p:embeddedFontLst>
    <p:embeddedFont>
      <p:font typeface="Cambria Math" panose="02040503050406030204" pitchFamily="18" charset="0"/>
      <p:regular r:id="rId28"/>
    </p:embeddedFont>
    <p:embeddedFont>
      <p:font typeface="Times" panose="02020603050405020304" pitchFamily="18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3674"/>
    <a:srgbClr val="660000"/>
    <a:srgbClr val="1B97F0"/>
    <a:srgbClr val="DFD692"/>
    <a:srgbClr val="0000FF"/>
    <a:srgbClr val="FF6600"/>
    <a:srgbClr val="7A6B56"/>
    <a:srgbClr val="468294"/>
    <a:srgbClr val="7D9A61"/>
    <a:srgbClr val="674A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97697" autoAdjust="0"/>
  </p:normalViewPr>
  <p:slideViewPr>
    <p:cSldViewPr snapToGrid="0">
      <p:cViewPr>
        <p:scale>
          <a:sx n="130" d="100"/>
          <a:sy n="130" d="100"/>
        </p:scale>
        <p:origin x="348" y="-51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1.fntdata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01DCA-A316-453B-8AF9-00F10975BCDB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FD074A-9455-4784-BED0-F32AF143B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1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844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dirty="0">
                <a:solidFill>
                  <a:srgbClr val="660000"/>
                </a:solidFill>
              </a:rPr>
              <a:t>This seems crazy to imagine the elephant recoiling off a mosquito strike, so what’s going on here?  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100" dirty="0">
                <a:solidFill>
                  <a:srgbClr val="660000"/>
                </a:solidFill>
              </a:rPr>
              <a:t>The neutrino is ultra relativistic, 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100" dirty="0">
                <a:solidFill>
                  <a:srgbClr val="660000"/>
                </a:solidFill>
              </a:rPr>
              <a:t>Relative to the elephant’s mass, the friction force between the elephant and the ground is greater than the molecular bond strengths binding a lead nucleus and 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100" dirty="0">
                <a:solidFill>
                  <a:srgbClr val="660000"/>
                </a:solidFill>
              </a:rPr>
              <a:t>The de Broglie wavelength of a mosquito is infinitesimal compared to the physical size of the elephant.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55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sp>
        <p:nvSpPr>
          <p:cNvPr id="2" name="AutoShape 2" descr="Virginia Tech logo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AutoShape 4" descr="Virginia Tech logo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AutoShape 6" descr="Virginia Tech logo"/>
          <p:cNvSpPr>
            <a:spLocks noChangeAspect="1" noChangeArrowheads="1"/>
          </p:cNvSpPr>
          <p:nvPr userDrawn="1"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AutoShape 10" descr="Virginia Tech logo"/>
          <p:cNvSpPr>
            <a:spLocks noChangeAspect="1" noChangeArrowheads="1"/>
          </p:cNvSpPr>
          <p:nvPr userDrawn="1"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" name="AutoShape 12" descr="https://www.assets.cms.vt.edu/images/HorizontalStacked/HorizontalStacked_RGB_maroon.svg"/>
          <p:cNvSpPr>
            <a:spLocks noChangeAspect="1" noChangeArrowheads="1"/>
          </p:cNvSpPr>
          <p:nvPr userDrawn="1"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3" name="AutoShape 14" descr="https://www.assets.cms.vt.edu/images/HorizontalStacked/HorizontalStacked_RGB_whiteorange.svg"/>
          <p:cNvSpPr>
            <a:spLocks noChangeAspect="1" noChangeArrowheads="1"/>
          </p:cNvSpPr>
          <p:nvPr userDrawn="1"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4" name="AutoShape 16" descr="http://cnp.phys.vt.edu/internal/CNP_Logo.gif"/>
          <p:cNvSpPr>
            <a:spLocks noChangeAspect="1" noChangeArrowheads="1"/>
          </p:cNvSpPr>
          <p:nvPr userDrawn="1"/>
        </p:nvSpPr>
        <p:spPr bwMode="auto">
          <a:xfrm>
            <a:off x="155575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5" name="AutoShape 18" descr="http://cnp.phys.vt.edu/internal/CNP_Logo.gif"/>
          <p:cNvSpPr>
            <a:spLocks noChangeAspect="1" noChangeArrowheads="1"/>
          </p:cNvSpPr>
          <p:nvPr userDrawn="1"/>
        </p:nvSpPr>
        <p:spPr bwMode="auto">
          <a:xfrm>
            <a:off x="307975" y="-12192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191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109263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D89160-0DE0-4F75-9320-410865B23BB7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10/29/2024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33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686273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485598"/>
            <a:ext cx="9144000" cy="39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Users\jmlink\Desktop\CNP_Logo_White.gif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899" y="6465379"/>
            <a:ext cx="1479669" cy="42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jmlink\Desktop\VT_Logo.gif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1" y="6478030"/>
            <a:ext cx="1620268" cy="39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4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emf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gif"/><Relationship Id="rId13" Type="http://schemas.openxmlformats.org/officeDocument/2006/relationships/image" Target="../media/image65.jpeg"/><Relationship Id="rId18" Type="http://schemas.openxmlformats.org/officeDocument/2006/relationships/image" Target="../media/image70.png"/><Relationship Id="rId26" Type="http://schemas.openxmlformats.org/officeDocument/2006/relationships/image" Target="../media/image78.png"/><Relationship Id="rId3" Type="http://schemas.openxmlformats.org/officeDocument/2006/relationships/image" Target="../media/image55.jpg"/><Relationship Id="rId21" Type="http://schemas.openxmlformats.org/officeDocument/2006/relationships/image" Target="../media/image73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openxmlformats.org/officeDocument/2006/relationships/image" Target="../media/image69.jpg"/><Relationship Id="rId25" Type="http://schemas.openxmlformats.org/officeDocument/2006/relationships/image" Target="../media/image77.svg"/><Relationship Id="rId2" Type="http://schemas.openxmlformats.org/officeDocument/2006/relationships/image" Target="../media/image54.png"/><Relationship Id="rId16" Type="http://schemas.openxmlformats.org/officeDocument/2006/relationships/image" Target="../media/image68.png"/><Relationship Id="rId20" Type="http://schemas.openxmlformats.org/officeDocument/2006/relationships/image" Target="../media/image72.jpg"/><Relationship Id="rId29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24" Type="http://schemas.openxmlformats.org/officeDocument/2006/relationships/image" Target="../media/image76.png"/><Relationship Id="rId5" Type="http://schemas.openxmlformats.org/officeDocument/2006/relationships/image" Target="../media/image57.png"/><Relationship Id="rId15" Type="http://schemas.openxmlformats.org/officeDocument/2006/relationships/image" Target="../media/image67.png"/><Relationship Id="rId23" Type="http://schemas.openxmlformats.org/officeDocument/2006/relationships/image" Target="../media/image75.jpg"/><Relationship Id="rId28" Type="http://schemas.openxmlformats.org/officeDocument/2006/relationships/image" Target="../media/image80.png"/><Relationship Id="rId10" Type="http://schemas.openxmlformats.org/officeDocument/2006/relationships/image" Target="../media/image62.png"/><Relationship Id="rId19" Type="http://schemas.openxmlformats.org/officeDocument/2006/relationships/image" Target="../media/image71.png"/><Relationship Id="rId4" Type="http://schemas.openxmlformats.org/officeDocument/2006/relationships/image" Target="../media/image56.jpg"/><Relationship Id="rId9" Type="http://schemas.openxmlformats.org/officeDocument/2006/relationships/image" Target="../media/image61.png"/><Relationship Id="rId14" Type="http://schemas.openxmlformats.org/officeDocument/2006/relationships/image" Target="../media/image66.png"/><Relationship Id="rId22" Type="http://schemas.openxmlformats.org/officeDocument/2006/relationships/image" Target="../media/image74.png"/><Relationship Id="rId27" Type="http://schemas.openxmlformats.org/officeDocument/2006/relationships/image" Target="../media/image79.png"/><Relationship Id="rId30" Type="http://schemas.openxmlformats.org/officeDocument/2006/relationships/image" Target="../media/image8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emf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emf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8DAE2DC-7892-FEB6-8438-DBED2EBD9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45827"/>
            <a:ext cx="9144000" cy="2523461"/>
          </a:xfrm>
          <a:prstGeom prst="rect">
            <a:avLst/>
          </a:prstGeom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775291"/>
            <a:ext cx="9140020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COHERENT: Latest Results and Future Prospects</a:t>
            </a:r>
          </a:p>
          <a:p>
            <a:pPr algn="ctr" fontAlgn="base">
              <a:spcBef>
                <a:spcPts val="480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Jonathan Link</a:t>
            </a: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Center for Neutrino Physics, Virginia Tech</a:t>
            </a:r>
            <a:endParaRPr lang="en-US" sz="24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5" descr="A yellow and green letters on a black background&#10;&#10;Description automatically generated">
            <a:extLst>
              <a:ext uri="{FF2B5EF4-FFF2-40B4-BE49-F238E27FC236}">
                <a16:creationId xmlns:a16="http://schemas.microsoft.com/office/drawing/2014/main" id="{12866300-78E1-5059-0E25-DD3599BB0D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907" y="4450695"/>
            <a:ext cx="1051964" cy="6702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674BD7-F2F8-970C-B9AB-EE703DAB07B6}"/>
              </a:ext>
            </a:extLst>
          </p:cNvPr>
          <p:cNvSpPr txBox="1"/>
          <p:nvPr/>
        </p:nvSpPr>
        <p:spPr>
          <a:xfrm>
            <a:off x="231422" y="4429245"/>
            <a:ext cx="4978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23rd International Workshop on Next Generation Nucleon Decay and Neutrino Detectors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A red and blue balls on a black background&#10;&#10;Description automatically generated">
            <a:extLst>
              <a:ext uri="{FF2B5EF4-FFF2-40B4-BE49-F238E27FC236}">
                <a16:creationId xmlns:a16="http://schemas.microsoft.com/office/drawing/2014/main" id="{C6B08F72-6019-00BF-F9AB-57D4D9153C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873" y="5822698"/>
            <a:ext cx="1517458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961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06C9C-46CE-DE6B-38BB-459C55BDC0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Neutrino Flux Uncertainty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B32AB6-B5E6-2963-63BE-0130C59237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1FAF41-EF84-C450-8BA6-BFA8999557E2}"/>
              </a:ext>
            </a:extLst>
          </p:cNvPr>
          <p:cNvSpPr txBox="1"/>
          <p:nvPr/>
        </p:nvSpPr>
        <p:spPr>
          <a:xfrm>
            <a:off x="224753" y="741420"/>
            <a:ext cx="86059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The largest systematic error on the </a:t>
            </a:r>
            <a:r>
              <a:rPr lang="en-US" dirty="0" err="1">
                <a:solidFill>
                  <a:srgbClr val="2A3674"/>
                </a:solidFill>
              </a:rPr>
              <a:t>CEvNS</a:t>
            </a:r>
            <a:r>
              <a:rPr lang="en-US" dirty="0">
                <a:solidFill>
                  <a:srgbClr val="2A3674"/>
                </a:solidFill>
              </a:rPr>
              <a:t> cross section comes from pion production.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To reduce this error, we are building a heavy water detector system.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BE32228-DE8B-D7C9-9F04-5CFC2C9DBBF9}"/>
              </a:ext>
            </a:extLst>
          </p:cNvPr>
          <p:cNvGrpSpPr/>
          <p:nvPr/>
        </p:nvGrpSpPr>
        <p:grpSpPr>
          <a:xfrm>
            <a:off x="5217901" y="1706880"/>
            <a:ext cx="2046140" cy="4626928"/>
            <a:chOff x="5278864" y="1706880"/>
            <a:chExt cx="2046140" cy="462692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7A75A40-6D1E-BC0B-D40C-EF23CA67E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78864" y="1706880"/>
              <a:ext cx="2046140" cy="462692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AE00E2-A554-CA4E-58B3-BBC19F400C3F}"/>
                </a:ext>
              </a:extLst>
            </p:cNvPr>
            <p:cNvSpPr txBox="1"/>
            <p:nvPr/>
          </p:nvSpPr>
          <p:spPr>
            <a:xfrm>
              <a:off x="5965371" y="4017328"/>
              <a:ext cx="7402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</a:t>
              </a:r>
              <a:r>
                <a:rPr lang="en-US" baseline="-25000" dirty="0"/>
                <a:t>2</a:t>
              </a:r>
              <a:r>
                <a:rPr lang="en-US" dirty="0"/>
                <a:t>O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3710FC-442F-1953-D142-9B5F37342523}"/>
                  </a:ext>
                </a:extLst>
              </p:cNvPr>
              <p:cNvSpPr txBox="1"/>
              <p:nvPr/>
            </p:nvSpPr>
            <p:spPr>
              <a:xfrm>
                <a:off x="226203" y="1588367"/>
                <a:ext cx="4991698" cy="48936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-deuterium charged current cross section is known theoretically at the 2% level.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By counting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-D events we will ultimately measure the neutrino flux to 3% or better. 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detector has a 592 kg D</a:t>
                </a:r>
                <a:r>
                  <a:rPr lang="en-US" baseline="-25000" dirty="0">
                    <a:solidFill>
                      <a:srgbClr val="2A3674"/>
                    </a:solidFill>
                  </a:rPr>
                  <a:t>2</a:t>
                </a:r>
                <a:r>
                  <a:rPr lang="en-US" dirty="0">
                    <a:solidFill>
                      <a:srgbClr val="2A3674"/>
                    </a:solidFill>
                  </a:rPr>
                  <a:t>O target in an Acrylic vessel with a light water tail catcher. 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Cherenkov light reflects off white walls and is collected in twelve 8-inch PMTs on top.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first module was deployed in 2023.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An identical second module is under construction, and it will initially be deployed with a light water target.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deuterium rate will be measure as a subtraction of light water events from heavy.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3710FC-442F-1953-D142-9B5F37342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203" y="1588367"/>
                <a:ext cx="4991698" cy="4893647"/>
              </a:xfrm>
              <a:prstGeom prst="rect">
                <a:avLst/>
              </a:prstGeom>
              <a:blipFill>
                <a:blip r:embed="rId3"/>
                <a:stretch>
                  <a:fillRect l="-977" t="-748" r="-488" b="-1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67C9ED24-210A-26CB-CC33-33467E0E6CDD}"/>
              </a:ext>
            </a:extLst>
          </p:cNvPr>
          <p:cNvGrpSpPr/>
          <p:nvPr/>
        </p:nvGrpSpPr>
        <p:grpSpPr>
          <a:xfrm>
            <a:off x="7181687" y="1715699"/>
            <a:ext cx="2046140" cy="4626928"/>
            <a:chOff x="5278864" y="1706880"/>
            <a:chExt cx="2046140" cy="462692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BB816B8-FFCE-5A6B-425B-6853A37EE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78864" y="1706880"/>
              <a:ext cx="2046140" cy="462692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4F4A26-18CE-3C3F-FD3C-B83FD2573F29}"/>
                </a:ext>
              </a:extLst>
            </p:cNvPr>
            <p:cNvSpPr txBox="1"/>
            <p:nvPr/>
          </p:nvSpPr>
          <p:spPr>
            <a:xfrm>
              <a:off x="5965371" y="4017328"/>
              <a:ext cx="7402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</a:t>
              </a:r>
              <a:r>
                <a:rPr lang="en-US" baseline="-25000" dirty="0"/>
                <a:t>2</a:t>
              </a:r>
              <a:r>
                <a:rPr lang="en-US" dirty="0"/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073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1AF9F-037D-4007-B03C-447B4CB40C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Cesium Iodide Detectors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83E450-A2AB-1AF5-A4D7-1372E2739C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EEA3FB-C9BF-9036-37BC-B79A80CEC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8544"/>
            <a:ext cx="2225329" cy="38737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243C42-B165-5D3F-9B33-412293962440}"/>
              </a:ext>
            </a:extLst>
          </p:cNvPr>
          <p:cNvSpPr txBox="1"/>
          <p:nvPr/>
        </p:nvSpPr>
        <p:spPr>
          <a:xfrm>
            <a:off x="224753" y="872055"/>
            <a:ext cx="86059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The </a:t>
            </a:r>
            <a:r>
              <a:rPr lang="en-US" dirty="0" err="1">
                <a:solidFill>
                  <a:srgbClr val="2A3674"/>
                </a:solidFill>
              </a:rPr>
              <a:t>CEvNS</a:t>
            </a:r>
            <a:r>
              <a:rPr lang="en-US" dirty="0">
                <a:solidFill>
                  <a:srgbClr val="2A3674"/>
                </a:solidFill>
              </a:rPr>
              <a:t> discovery was done with a 14.6 kg sodium-doped Cesium Iodide (</a:t>
            </a:r>
            <a:r>
              <a:rPr lang="en-US" dirty="0" err="1">
                <a:solidFill>
                  <a:srgbClr val="2A3674"/>
                </a:solidFill>
              </a:rPr>
              <a:t>CsI</a:t>
            </a:r>
            <a:r>
              <a:rPr lang="en-US" dirty="0">
                <a:solidFill>
                  <a:srgbClr val="2A3674"/>
                </a:solidFill>
              </a:rPr>
              <a:t>[Na])</a:t>
            </a:r>
          </a:p>
          <a:p>
            <a:pPr marL="2103120"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These results were updated with the full data set in 2022.</a:t>
            </a:r>
          </a:p>
          <a:p>
            <a:pPr marL="2103120"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This detector is now decommissioned.</a:t>
            </a:r>
          </a:p>
          <a:p>
            <a:pPr marL="2103120"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We are developing an undoped </a:t>
            </a:r>
            <a:r>
              <a:rPr lang="en-US" dirty="0" err="1">
                <a:solidFill>
                  <a:srgbClr val="2A3674"/>
                </a:solidFill>
              </a:rPr>
              <a:t>CsI</a:t>
            </a:r>
            <a:r>
              <a:rPr lang="en-US" dirty="0">
                <a:solidFill>
                  <a:srgbClr val="2A3674"/>
                </a:solidFill>
              </a:rPr>
              <a:t> detector that will operate at 40 K and be readout by </a:t>
            </a:r>
            <a:r>
              <a:rPr lang="en-US" dirty="0" err="1">
                <a:solidFill>
                  <a:srgbClr val="2A3674"/>
                </a:solidFill>
              </a:rPr>
              <a:t>SiPMs</a:t>
            </a:r>
            <a:r>
              <a:rPr lang="en-US" dirty="0">
                <a:solidFill>
                  <a:srgbClr val="2A3674"/>
                </a:solidFill>
              </a:rPr>
              <a:t>. 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383AB4-E734-E58B-7591-15CFB1E3DF20}"/>
              </a:ext>
            </a:extLst>
          </p:cNvPr>
          <p:cNvGrpSpPr/>
          <p:nvPr/>
        </p:nvGrpSpPr>
        <p:grpSpPr>
          <a:xfrm>
            <a:off x="4966258" y="3101421"/>
            <a:ext cx="4177741" cy="3385877"/>
            <a:chOff x="4966258" y="3101421"/>
            <a:chExt cx="4177741" cy="3385877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9823099-02C8-1315-D105-07A8BDC00E97}"/>
                </a:ext>
              </a:extLst>
            </p:cNvPr>
            <p:cNvGrpSpPr/>
            <p:nvPr/>
          </p:nvGrpSpPr>
          <p:grpSpPr>
            <a:xfrm>
              <a:off x="4966258" y="3101421"/>
              <a:ext cx="4177741" cy="3047323"/>
              <a:chOff x="4966258" y="3441062"/>
              <a:chExt cx="4177741" cy="304732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E5370BBC-5B56-8F44-5585-0DEDC82D1D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66258" y="3600070"/>
                <a:ext cx="4177741" cy="2888315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4216B16-1647-4ED3-878F-40B1FA6AA059}"/>
                  </a:ext>
                </a:extLst>
              </p:cNvPr>
              <p:cNvSpPr txBox="1"/>
              <p:nvPr/>
            </p:nvSpPr>
            <p:spPr>
              <a:xfrm>
                <a:off x="7245750" y="3441062"/>
                <a:ext cx="15849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660000"/>
                    </a:solidFill>
                  </a:rPr>
                  <a:t>Cryo-</a:t>
                </a:r>
                <a:r>
                  <a:rPr lang="en-US" sz="1400" dirty="0" err="1">
                    <a:solidFill>
                      <a:srgbClr val="660000"/>
                    </a:solidFill>
                  </a:rPr>
                  <a:t>CsI</a:t>
                </a:r>
                <a:r>
                  <a:rPr lang="en-US" sz="1400" dirty="0">
                    <a:solidFill>
                      <a:srgbClr val="660000"/>
                    </a:solidFill>
                  </a:rPr>
                  <a:t> Prototype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7F1462D-C89B-7C02-5F40-9951A3E54CD4}"/>
                </a:ext>
              </a:extLst>
            </p:cNvPr>
            <p:cNvSpPr txBox="1"/>
            <p:nvPr/>
          </p:nvSpPr>
          <p:spPr>
            <a:xfrm>
              <a:off x="5763115" y="6148744"/>
              <a:ext cx="296526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600" dirty="0" err="1">
                  <a:solidFill>
                    <a:srgbClr val="660000"/>
                  </a:solidFill>
                </a:rPr>
                <a:t>Eur</a:t>
              </a:r>
              <a:r>
                <a:rPr lang="fr-FR" sz="1600" dirty="0">
                  <a:solidFill>
                    <a:srgbClr val="660000"/>
                  </a:solidFill>
                </a:rPr>
                <a:t>. Phys. J. C 82, 344 (2022)</a:t>
              </a:r>
              <a:endParaRPr lang="en-US" sz="1600" dirty="0">
                <a:solidFill>
                  <a:srgbClr val="660000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63FFB35-60D8-7421-9F91-B9AC7A11CE62}"/>
              </a:ext>
            </a:extLst>
          </p:cNvPr>
          <p:cNvSpPr txBox="1"/>
          <p:nvPr/>
        </p:nvSpPr>
        <p:spPr>
          <a:xfrm>
            <a:off x="2329982" y="2861582"/>
            <a:ext cx="2555527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This approach has serval advantages:</a:t>
            </a:r>
          </a:p>
          <a:p>
            <a:pPr marL="365760" lvl="1" indent="-18288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Lower background (from PMT glass)</a:t>
            </a:r>
          </a:p>
          <a:p>
            <a:pPr marL="365760" lvl="1" indent="-18288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Higher light output</a:t>
            </a:r>
          </a:p>
          <a:p>
            <a:pPr marL="365760" lvl="1" indent="-18288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Better light collection efficiency.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07A2CD-8F09-09DF-65F9-0E029F10B1C8}"/>
              </a:ext>
            </a:extLst>
          </p:cNvPr>
          <p:cNvSpPr txBox="1"/>
          <p:nvPr/>
        </p:nvSpPr>
        <p:spPr>
          <a:xfrm>
            <a:off x="224753" y="5503381"/>
            <a:ext cx="4660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Results in a lower threshold </a:t>
            </a:r>
            <a:r>
              <a:rPr lang="en-US" dirty="0" err="1">
                <a:solidFill>
                  <a:srgbClr val="2A3674"/>
                </a:solidFill>
              </a:rPr>
              <a:t>CEvNS</a:t>
            </a:r>
            <a:r>
              <a:rPr lang="en-US" dirty="0">
                <a:solidFill>
                  <a:srgbClr val="2A3674"/>
                </a:solidFill>
              </a:rPr>
              <a:t> detection.</a:t>
            </a:r>
          </a:p>
        </p:txBody>
      </p:sp>
    </p:spTree>
    <p:extLst>
      <p:ext uri="{BB962C8B-B14F-4D97-AF65-F5344CB8AC3E}">
        <p14:creationId xmlns:p14="http://schemas.microsoft.com/office/powerpoint/2010/main" val="82843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1AF9F-037D-4007-B03C-447B4CB40C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Cesium Iodide </a:t>
            </a:r>
            <a:r>
              <a:rPr lang="en-US" dirty="0" err="1"/>
              <a:t>CEvNS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83E450-A2AB-1AF5-A4D7-1372E2739C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0D5B1-3CAD-D7DE-2C6D-CB6AE753C0A3}"/>
              </a:ext>
            </a:extLst>
          </p:cNvPr>
          <p:cNvSpPr txBox="1"/>
          <p:nvPr/>
        </p:nvSpPr>
        <p:spPr>
          <a:xfrm>
            <a:off x="6122120" y="6210151"/>
            <a:ext cx="26543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0" u="none" strike="noStrike" baseline="0" dirty="0">
                <a:solidFill>
                  <a:srgbClr val="660000"/>
                </a:solidFill>
                <a:latin typeface="+mj-lt"/>
              </a:rPr>
              <a:t>PRL </a:t>
            </a:r>
            <a:r>
              <a:rPr lang="en-US" sz="1400" b="1" u="none" strike="noStrike" baseline="0" dirty="0">
                <a:solidFill>
                  <a:srgbClr val="660000"/>
                </a:solidFill>
                <a:latin typeface="+mj-lt"/>
              </a:rPr>
              <a:t>129 </a:t>
            </a:r>
            <a:r>
              <a:rPr lang="en-US" sz="1400" b="0" u="none" strike="noStrike" baseline="0" dirty="0">
                <a:solidFill>
                  <a:srgbClr val="660000"/>
                </a:solidFill>
                <a:latin typeface="+mj-lt"/>
              </a:rPr>
              <a:t>(2022) 081801</a:t>
            </a:r>
            <a:endParaRPr lang="en-US" sz="1400" dirty="0">
              <a:solidFill>
                <a:srgbClr val="660000"/>
              </a:solidFill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2744E0-4230-6AED-6300-78FF81C08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178" y="685801"/>
            <a:ext cx="3702821" cy="55255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1697D5-419B-0BC6-D011-4CB41300A30C}"/>
                  </a:ext>
                </a:extLst>
              </p:cNvPr>
              <p:cNvSpPr txBox="1"/>
              <p:nvPr/>
            </p:nvSpPr>
            <p:spPr>
              <a:xfrm>
                <a:off x="278454" y="839430"/>
                <a:ext cx="4998940" cy="56217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</a:t>
                </a:r>
                <a:r>
                  <a:rPr lang="en-US" dirty="0" err="1">
                    <a:solidFill>
                      <a:srgbClr val="2A3674"/>
                    </a:solidFill>
                  </a:rPr>
                  <a:t>CsI</a:t>
                </a:r>
                <a:r>
                  <a:rPr lang="en-US" dirty="0">
                    <a:solidFill>
                      <a:srgbClr val="2A3674"/>
                    </a:solidFill>
                  </a:rPr>
                  <a:t> measured cross section is an average of average of the cesium (Z=55) and iodine (Z=53) cross sections.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We found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</a:rPr>
                      <m:t>306</m:t>
                    </m:r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±20</m:t>
                    </m:r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</a:t>
                </a:r>
                <a:r>
                  <a:rPr lang="en-US" dirty="0" err="1">
                    <a:solidFill>
                      <a:srgbClr val="2A3674"/>
                    </a:solidFill>
                  </a:rPr>
                  <a:t>CEvNS</a:t>
                </a:r>
                <a:r>
                  <a:rPr lang="en-US" dirty="0">
                    <a:solidFill>
                      <a:srgbClr val="2A3674"/>
                    </a:solidFill>
                  </a:rPr>
                  <a:t> events,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Which is consistent with the SM prediction of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2A3674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</a:rPr>
                      <m:t>41</m:t>
                    </m:r>
                    <m:r>
                      <a:rPr lang="en-US" i="1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11</m:t>
                    </m:r>
                    <m:r>
                      <a:rPr lang="en-US" b="0" i="0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0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theory</m:t>
                        </m:r>
                      </m:e>
                    </m:d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±42 (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.)</m:t>
                    </m:r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cross section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  <m:t>165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  <m:t>−25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  <m:t>+30</m:t>
                            </m:r>
                          </m:sup>
                        </m:sSubSup>
                      </m:e>
                    </m:d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−40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b="0" dirty="0">
                    <a:solidFill>
                      <a:srgbClr val="2A3674"/>
                    </a:solidFill>
                    <a:ea typeface="Cambria Math" panose="02040503050406030204" pitchFamily="18" charset="0"/>
                  </a:rPr>
                  <a:t> averaged over all three flavors.</a:t>
                </a: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Bef>
                    <a:spcPts val="1800"/>
                  </a:spcBef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And the null hypothesis is ruled out at 11.6 </a:t>
                </a:r>
                <a:r>
                  <a:rPr lang="el-GR" dirty="0">
                    <a:solidFill>
                      <a:srgbClr val="2A3674"/>
                    </a:solidFill>
                  </a:rPr>
                  <a:t>σ</a:t>
                </a:r>
                <a:r>
                  <a:rPr lang="en-US" dirty="0">
                    <a:solidFill>
                      <a:srgbClr val="2A3674"/>
                    </a:solidFill>
                  </a:rPr>
                  <a:t>.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1697D5-419B-0BC6-D011-4CB41300A3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454" y="839430"/>
                <a:ext cx="4998940" cy="5621795"/>
              </a:xfrm>
              <a:prstGeom prst="rect">
                <a:avLst/>
              </a:prstGeom>
              <a:blipFill>
                <a:blip r:embed="rId3"/>
                <a:stretch>
                  <a:fillRect l="-1098" t="-651" b="-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02F037B7-08D0-F4F1-4015-715620E69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9144" y="3721612"/>
            <a:ext cx="2370578" cy="229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6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B0F49-674C-01B7-C86F-749C5BD551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Liquid Argon Detectors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DAD7CC-85DD-0F5C-C53E-0E26BA5F5B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06DDBD7-B359-D1CC-E393-971F51787434}"/>
              </a:ext>
            </a:extLst>
          </p:cNvPr>
          <p:cNvGrpSpPr/>
          <p:nvPr/>
        </p:nvGrpSpPr>
        <p:grpSpPr>
          <a:xfrm>
            <a:off x="294427" y="691043"/>
            <a:ext cx="2447595" cy="3457155"/>
            <a:chOff x="668898" y="734588"/>
            <a:chExt cx="2447595" cy="345715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E4A59AB-70EA-2768-F35E-F2A69D3AD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8898" y="1152708"/>
              <a:ext cx="2447595" cy="303903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DB85ACE-E93D-5AD5-7BFC-11040D27888E}"/>
                </a:ext>
              </a:extLst>
            </p:cNvPr>
            <p:cNvSpPr txBox="1"/>
            <p:nvPr/>
          </p:nvSpPr>
          <p:spPr>
            <a:xfrm>
              <a:off x="819008" y="734588"/>
              <a:ext cx="130089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660000"/>
                  </a:solidFill>
                </a:rPr>
                <a:t>CENNS-10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D177AEE-B536-6CAE-8B5B-3E85E669487C}"/>
              </a:ext>
            </a:extLst>
          </p:cNvPr>
          <p:cNvGrpSpPr/>
          <p:nvPr/>
        </p:nvGrpSpPr>
        <p:grpSpPr>
          <a:xfrm>
            <a:off x="5137" y="4161040"/>
            <a:ext cx="3377346" cy="2324945"/>
            <a:chOff x="5137" y="4161040"/>
            <a:chExt cx="3377346" cy="232494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8A79F0B-8006-6767-D628-64110AD9C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37" y="4191743"/>
              <a:ext cx="3377346" cy="229424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531D2BA-7FAF-FE1A-13E8-9E2D59E8DE18}"/>
                </a:ext>
              </a:extLst>
            </p:cNvPr>
            <p:cNvSpPr txBox="1"/>
            <p:nvPr/>
          </p:nvSpPr>
          <p:spPr>
            <a:xfrm>
              <a:off x="1928156" y="4161040"/>
              <a:ext cx="145432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COH-Ar-750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C182B0D-A671-1157-A9AF-F791F99FA65D}"/>
              </a:ext>
            </a:extLst>
          </p:cNvPr>
          <p:cNvSpPr txBox="1"/>
          <p:nvPr/>
        </p:nvSpPr>
        <p:spPr>
          <a:xfrm>
            <a:off x="2937137" y="1276213"/>
            <a:ext cx="6030423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b="0" dirty="0">
                <a:solidFill>
                  <a:srgbClr val="2A3674"/>
                </a:solidFill>
                <a:ea typeface="Cambria Math" panose="02040503050406030204" pitchFamily="18" charset="0"/>
              </a:rPr>
              <a:t>CENNS-10 is a </a:t>
            </a:r>
            <a:r>
              <a:rPr lang="en-US" dirty="0">
                <a:solidFill>
                  <a:srgbClr val="2A3674"/>
                </a:solidFill>
                <a:ea typeface="Cambria Math" panose="02040503050406030204" pitchFamily="18" charset="0"/>
              </a:rPr>
              <a:t>liquid argon scintillation detector filled with 22 kg of </a:t>
            </a:r>
            <a:r>
              <a:rPr lang="en-US" dirty="0" err="1">
                <a:solidFill>
                  <a:srgbClr val="2A3674"/>
                </a:solidFill>
                <a:ea typeface="Cambria Math" panose="02040503050406030204" pitchFamily="18" charset="0"/>
              </a:rPr>
              <a:t>LAr</a:t>
            </a:r>
            <a:r>
              <a:rPr lang="en-US" dirty="0">
                <a:solidFill>
                  <a:srgbClr val="2A3674"/>
                </a:solidFill>
                <a:ea typeface="Cambria Math" panose="02040503050406030204" pitchFamily="18" charset="0"/>
              </a:rPr>
              <a:t>, with 10 kg in the fiducial volume.</a:t>
            </a:r>
          </a:p>
          <a:p>
            <a:pPr>
              <a:spcAft>
                <a:spcPts val="1200"/>
              </a:spcAft>
            </a:pPr>
            <a:r>
              <a:rPr lang="en-US" b="0" dirty="0">
                <a:solidFill>
                  <a:srgbClr val="2A3674"/>
                </a:solidFill>
                <a:ea typeface="Cambria Math" panose="02040503050406030204" pitchFamily="18" charset="0"/>
              </a:rPr>
              <a:t>It’s viewed by two 8-inch PMTs, and shielded by a hybrid lead, copper and water shield.</a:t>
            </a:r>
          </a:p>
          <a:p>
            <a:pPr>
              <a:spcAft>
                <a:spcPts val="1200"/>
              </a:spcAft>
            </a:pPr>
            <a:r>
              <a:rPr lang="en-US" b="0" dirty="0">
                <a:solidFill>
                  <a:srgbClr val="2A3674"/>
                </a:solidFill>
                <a:ea typeface="Cambria Math" panose="02040503050406030204" pitchFamily="18" charset="0"/>
              </a:rPr>
              <a:t>It started taking physic</a:t>
            </a:r>
            <a:r>
              <a:rPr lang="en-US" dirty="0">
                <a:solidFill>
                  <a:srgbClr val="2A3674"/>
                </a:solidFill>
                <a:ea typeface="Cambria Math" panose="02040503050406030204" pitchFamily="18" charset="0"/>
              </a:rPr>
              <a:t>s data in Neutrino Alley in 2017.  </a:t>
            </a:r>
            <a:endParaRPr lang="en-US" b="0" dirty="0">
              <a:solidFill>
                <a:srgbClr val="2A3674"/>
              </a:solidFill>
              <a:ea typeface="Cambria Math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1DAD31-19CA-6B39-366F-3C9CB156A93F}"/>
              </a:ext>
            </a:extLst>
          </p:cNvPr>
          <p:cNvSpPr txBox="1"/>
          <p:nvPr/>
        </p:nvSpPr>
        <p:spPr>
          <a:xfrm>
            <a:off x="3546987" y="4345706"/>
            <a:ext cx="5484483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  <a:ea typeface="Cambria Math" panose="02040503050406030204" pitchFamily="18" charset="0"/>
              </a:rPr>
              <a:t>Our </a:t>
            </a:r>
            <a:r>
              <a:rPr lang="en-US" dirty="0" err="1">
                <a:solidFill>
                  <a:srgbClr val="2A3674"/>
                </a:solidFill>
                <a:ea typeface="Cambria Math" panose="02040503050406030204" pitchFamily="18" charset="0"/>
              </a:rPr>
              <a:t>LAr</a:t>
            </a:r>
            <a:r>
              <a:rPr lang="en-US" dirty="0">
                <a:solidFill>
                  <a:srgbClr val="2A3674"/>
                </a:solidFill>
                <a:ea typeface="Cambria Math" panose="02040503050406030204" pitchFamily="18" charset="0"/>
              </a:rPr>
              <a:t> capability is undergoing a major upgrade to a 750 kg (600 kg fiducial) detector known as COH-Ar-750. </a:t>
            </a:r>
          </a:p>
          <a:p>
            <a:pPr>
              <a:spcAft>
                <a:spcPts val="1200"/>
              </a:spcAft>
            </a:pPr>
            <a:r>
              <a:rPr lang="en-US" b="0" dirty="0">
                <a:solidFill>
                  <a:srgbClr val="2A3674"/>
                </a:solidFill>
                <a:ea typeface="Cambria Math" panose="02040503050406030204" pitchFamily="18" charset="0"/>
              </a:rPr>
              <a:t>This will be viewed by 122 PMT.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  <a:ea typeface="Cambria Math" panose="02040503050406030204" pitchFamily="18" charset="0"/>
              </a:rPr>
              <a:t>We expect ~3000 </a:t>
            </a:r>
            <a:r>
              <a:rPr lang="en-US" dirty="0" err="1">
                <a:solidFill>
                  <a:srgbClr val="2A3674"/>
                </a:solidFill>
                <a:ea typeface="Cambria Math" panose="02040503050406030204" pitchFamily="18" charset="0"/>
              </a:rPr>
              <a:t>CEvNS</a:t>
            </a:r>
            <a:r>
              <a:rPr lang="en-US" dirty="0">
                <a:solidFill>
                  <a:srgbClr val="2A3674"/>
                </a:solidFill>
                <a:ea typeface="Cambria Math" panose="02040503050406030204" pitchFamily="18" charset="0"/>
              </a:rPr>
              <a:t> events per SNS-year, along with ~400 charged current events. </a:t>
            </a:r>
            <a:endParaRPr lang="en-US" b="0" dirty="0">
              <a:solidFill>
                <a:srgbClr val="2A3674"/>
              </a:solidFill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71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B0F49-674C-01B7-C86F-749C5BD551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Argon </a:t>
            </a:r>
            <a:r>
              <a:rPr lang="en-US" dirty="0" err="1"/>
              <a:t>CEvNS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DAD7CC-85DD-0F5C-C53E-0E26BA5F5B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89A414-250B-0505-B96B-EE741B897852}"/>
              </a:ext>
            </a:extLst>
          </p:cNvPr>
          <p:cNvSpPr txBox="1"/>
          <p:nvPr/>
        </p:nvSpPr>
        <p:spPr>
          <a:xfrm>
            <a:off x="6705600" y="6208911"/>
            <a:ext cx="25745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0" u="none" strike="noStrike" baseline="0" dirty="0">
                <a:solidFill>
                  <a:srgbClr val="660000"/>
                </a:solidFill>
                <a:latin typeface="+mj-lt"/>
              </a:rPr>
              <a:t>PRL </a:t>
            </a:r>
            <a:r>
              <a:rPr lang="en-US" sz="1400" b="1" u="none" strike="noStrike" baseline="0" dirty="0">
                <a:solidFill>
                  <a:srgbClr val="660000"/>
                </a:solidFill>
                <a:latin typeface="+mj-lt"/>
              </a:rPr>
              <a:t>126, </a:t>
            </a:r>
            <a:r>
              <a:rPr lang="en-US" sz="1400" b="0" u="none" strike="noStrike" baseline="0" dirty="0">
                <a:solidFill>
                  <a:srgbClr val="660000"/>
                </a:solidFill>
                <a:latin typeface="+mj-lt"/>
              </a:rPr>
              <a:t>012002 (2021)</a:t>
            </a:r>
            <a:endParaRPr lang="en-US" sz="1400" dirty="0">
              <a:solidFill>
                <a:srgbClr val="660000"/>
              </a:solidFill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D09E18B-ED9D-B546-867E-F3A13ED164F4}"/>
                  </a:ext>
                </a:extLst>
              </p:cNvPr>
              <p:cNvSpPr txBox="1"/>
              <p:nvPr/>
            </p:nvSpPr>
            <p:spPr>
              <a:xfrm>
                <a:off x="278453" y="839430"/>
                <a:ext cx="6030423" cy="53860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This is a three-dimensional analysis in time, energy and pulse shape discrimination.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We found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</a:rPr>
                      <m:t>159</m:t>
                    </m:r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±43</m:t>
                    </m:r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</a:t>
                </a:r>
                <a:r>
                  <a:rPr lang="en-US" dirty="0" err="1">
                    <a:solidFill>
                      <a:srgbClr val="2A3674"/>
                    </a:solidFill>
                  </a:rPr>
                  <a:t>CEvNS</a:t>
                </a:r>
                <a:r>
                  <a:rPr lang="en-US" dirty="0">
                    <a:solidFill>
                      <a:srgbClr val="2A3674"/>
                    </a:solidFill>
                  </a:rPr>
                  <a:t> events,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With a measured cross section of </a:t>
                </a:r>
                <a:endParaRPr lang="en-US" b="0" i="1" dirty="0">
                  <a:solidFill>
                    <a:srgbClr val="2A3674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</a:rPr>
                            <m:t>2.3</m:t>
                          </m:r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±0.7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2A367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−39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>
                  <a:solidFill>
                    <a:srgbClr val="2A3674"/>
                  </a:solidFill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  <a:ea typeface="Cambria Math" panose="02040503050406030204" pitchFamily="18" charset="0"/>
                  </a:rPr>
                  <a:t>This is within 1 </a:t>
                </a:r>
                <a:r>
                  <a:rPr lang="el-GR" dirty="0">
                    <a:solidFill>
                      <a:srgbClr val="2A3674"/>
                    </a:solidFill>
                    <a:ea typeface="Cambria Math" panose="02040503050406030204" pitchFamily="18" charset="0"/>
                  </a:rPr>
                  <a:t>σ</a:t>
                </a:r>
                <a:r>
                  <a:rPr lang="en-US" dirty="0">
                    <a:solidFill>
                      <a:srgbClr val="2A3674"/>
                    </a:solidFill>
                    <a:ea typeface="Cambria Math" panose="02040503050406030204" pitchFamily="18" charset="0"/>
                  </a:rPr>
                  <a:t> of the SM value of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1.8</m:t>
                    </m:r>
                    <m:r>
                      <a:rPr lang="en-US" i="1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−39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endParaRPr lang="en-US" b="0" dirty="0">
                  <a:solidFill>
                    <a:srgbClr val="2A3674"/>
                  </a:solidFill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  <a:ea typeface="Cambria Math" panose="02040503050406030204" pitchFamily="18" charset="0"/>
                  </a:rPr>
                  <a:t>And the null hypothesis is excluded at 3.5 </a:t>
                </a:r>
                <a:r>
                  <a:rPr lang="el-GR" dirty="0">
                    <a:solidFill>
                      <a:srgbClr val="2A3674"/>
                    </a:solidFill>
                    <a:ea typeface="Cambria Math" panose="02040503050406030204" pitchFamily="18" charset="0"/>
                  </a:rPr>
                  <a:t>σ</a:t>
                </a:r>
                <a:r>
                  <a:rPr lang="en-US" dirty="0">
                    <a:solidFill>
                      <a:srgbClr val="2A3674"/>
                    </a:solidFill>
                    <a:ea typeface="Cambria Math" panose="02040503050406030204" pitchFamily="18" charset="0"/>
                  </a:rPr>
                  <a:t>.</a:t>
                </a:r>
                <a:endParaRPr lang="en-US" b="0" dirty="0">
                  <a:solidFill>
                    <a:srgbClr val="2A3674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D09E18B-ED9D-B546-867E-F3A13ED16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453" y="839430"/>
                <a:ext cx="6030423" cy="5386090"/>
              </a:xfrm>
              <a:prstGeom prst="rect">
                <a:avLst/>
              </a:prstGeom>
              <a:blipFill>
                <a:blip r:embed="rId2"/>
                <a:stretch>
                  <a:fillRect l="-910" t="-680" b="-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023DFC60-ACA6-9F9B-E847-C31D8646ED96}"/>
              </a:ext>
            </a:extLst>
          </p:cNvPr>
          <p:cNvSpPr txBox="1"/>
          <p:nvPr/>
        </p:nvSpPr>
        <p:spPr>
          <a:xfrm>
            <a:off x="6870763" y="4523860"/>
            <a:ext cx="100289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660000"/>
                </a:solidFill>
              </a:rPr>
              <a:t>Pulse Shape Discrimination Parameter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2626A11-A780-AB3D-7C5A-8BC2826EF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5747" y="744793"/>
            <a:ext cx="2608253" cy="551589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853DEDA-1526-1580-9BB0-76D9B07DA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5818" y="2926161"/>
            <a:ext cx="3515505" cy="247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76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2B81407-80A1-38AE-2A45-DF9D467DE75F}"/>
              </a:ext>
            </a:extLst>
          </p:cNvPr>
          <p:cNvSpPr txBox="1"/>
          <p:nvPr/>
        </p:nvSpPr>
        <p:spPr>
          <a:xfrm>
            <a:off x="198627" y="900541"/>
            <a:ext cx="860595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The Ge-Mini is an array of eight 2.2 kg Inverted Coaxial Point Contact detectors in a low-background cryostat.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This started taking data in June 2023.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Reported first </a:t>
            </a:r>
            <a:r>
              <a:rPr lang="en-US" dirty="0" err="1">
                <a:solidFill>
                  <a:srgbClr val="2A3674"/>
                </a:solidFill>
              </a:rPr>
              <a:t>CEvNS</a:t>
            </a:r>
            <a:r>
              <a:rPr lang="en-US" dirty="0">
                <a:solidFill>
                  <a:srgbClr val="2A3674"/>
                </a:solidFill>
              </a:rPr>
              <a:t> measurement this year…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1251F2-484E-0C41-1090-58C680DE4A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Germanium Detectors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1D4157-BAD8-5C68-DE3F-387E5F319B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C9B8AD-9E54-4DD3-306E-C45E9EA39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081" y="1453059"/>
            <a:ext cx="3793525" cy="28751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EFF13C-F0DC-50C4-9E74-4EE71997F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14" y="2791606"/>
            <a:ext cx="5742263" cy="355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72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251F2-484E-0C41-1090-58C680DE4A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Germanium </a:t>
            </a:r>
            <a:r>
              <a:rPr lang="en-US" dirty="0" err="1"/>
              <a:t>CEvNS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1D4157-BAD8-5C68-DE3F-387E5F319B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2A51FD-7034-7C48-83A2-DF10CDC3D924}"/>
              </a:ext>
            </a:extLst>
          </p:cNvPr>
          <p:cNvGrpSpPr/>
          <p:nvPr/>
        </p:nvGrpSpPr>
        <p:grpSpPr>
          <a:xfrm>
            <a:off x="5346833" y="1439264"/>
            <a:ext cx="3797166" cy="5041141"/>
            <a:chOff x="5266151" y="1183342"/>
            <a:chExt cx="3797166" cy="504114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AED8743-E02B-C792-B3B1-D1B47C4441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66151" y="1183342"/>
              <a:ext cx="3797166" cy="473336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1B66D1D-BC3F-C302-69AB-0AFADE32414B}"/>
                </a:ext>
              </a:extLst>
            </p:cNvPr>
            <p:cNvSpPr txBox="1"/>
            <p:nvPr/>
          </p:nvSpPr>
          <p:spPr>
            <a:xfrm>
              <a:off x="6605033" y="1467101"/>
              <a:ext cx="1263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660000"/>
                  </a:solidFill>
                </a:rPr>
                <a:t>Preliminary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D0DD11A-C7F3-DD54-BAFF-DF18BF490BCE}"/>
                </a:ext>
              </a:extLst>
            </p:cNvPr>
            <p:cNvSpPr txBox="1"/>
            <p:nvPr/>
          </p:nvSpPr>
          <p:spPr>
            <a:xfrm>
              <a:off x="6691746" y="3676997"/>
              <a:ext cx="1263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660000"/>
                  </a:solidFill>
                </a:rPr>
                <a:t>Preliminary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EA4A6A9-E025-5001-CD11-EE489EEDE58D}"/>
                </a:ext>
              </a:extLst>
            </p:cNvPr>
            <p:cNvSpPr txBox="1"/>
            <p:nvPr/>
          </p:nvSpPr>
          <p:spPr>
            <a:xfrm>
              <a:off x="6425330" y="5916706"/>
              <a:ext cx="205185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660000"/>
                  </a:solidFill>
                  <a:latin typeface="+mj-lt"/>
                </a:rPr>
                <a:t>arXiv:2406.13806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31F8E92B-968B-4A50-6180-E6342F46C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47" y="2317369"/>
            <a:ext cx="4449658" cy="271357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CA34D31-6DA2-C0DB-D0EF-A4064A56D6CA}"/>
                  </a:ext>
                </a:extLst>
              </p:cNvPr>
              <p:cNvSpPr txBox="1"/>
              <p:nvPr/>
            </p:nvSpPr>
            <p:spPr>
              <a:xfrm>
                <a:off x="224753" y="741420"/>
                <a:ext cx="8605957" cy="5546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We released a first look analysis of our Ge-Mini detector in June based on 10.22 </a:t>
                </a:r>
                <a:r>
                  <a:rPr lang="en-US" dirty="0" err="1">
                    <a:solidFill>
                      <a:srgbClr val="2A3674"/>
                    </a:solidFill>
                  </a:rPr>
                  <a:t>GWhkg</a:t>
                </a:r>
                <a:r>
                  <a:rPr lang="en-US" dirty="0">
                    <a:solidFill>
                      <a:srgbClr val="2A3674"/>
                    </a:solidFill>
                  </a:rPr>
                  <a:t>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We found a beam-on excess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20.6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−6.3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+7.1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events.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This result rejects the no-</a:t>
                </a:r>
                <a:r>
                  <a:rPr lang="en-US" dirty="0" err="1">
                    <a:solidFill>
                      <a:srgbClr val="2A3674"/>
                    </a:solidFill>
                  </a:rPr>
                  <a:t>CEvNS</a:t>
                </a:r>
                <a:r>
                  <a:rPr lang="en-US" dirty="0">
                    <a:solidFill>
                      <a:srgbClr val="2A3674"/>
                    </a:solidFill>
                  </a:rPr>
                  <a:t> hypothesis at 3.9 σ.</a:t>
                </a: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And it agrees with the Standard Model within 2 </a:t>
                </a:r>
                <a:r>
                  <a:rPr lang="el-GR" dirty="0">
                    <a:solidFill>
                      <a:srgbClr val="2A3674"/>
                    </a:solidFill>
                  </a:rPr>
                  <a:t>σ</a:t>
                </a:r>
                <a:r>
                  <a:rPr lang="en-US" dirty="0">
                    <a:solidFill>
                      <a:srgbClr val="2A3674"/>
                    </a:solidFill>
                  </a:rPr>
                  <a:t>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But it’s a bit lower than the SM expectation.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CA34D31-6DA2-C0DB-D0EF-A4064A56D6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753" y="741420"/>
                <a:ext cx="8605957" cy="5546262"/>
              </a:xfrm>
              <a:prstGeom prst="rect">
                <a:avLst/>
              </a:prstGeom>
              <a:blipFill>
                <a:blip r:embed="rId4"/>
                <a:stretch>
                  <a:fillRect l="-637" t="-660" b="-8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864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F7C29-41FE-9A94-B77A-1B3F99F83E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Current State of </a:t>
            </a:r>
            <a:r>
              <a:rPr lang="en-US" dirty="0" err="1"/>
              <a:t>CEvNS</a:t>
            </a:r>
            <a:r>
              <a:rPr lang="en-US" dirty="0"/>
              <a:t> Measurements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519385-94A5-E512-A627-4ACDABC50A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6CD2B6-6FDC-1D00-0961-150AD4717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422" y="667148"/>
            <a:ext cx="8593839" cy="584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089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B1EF8-DB40-ACE4-9305-D45070C758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Sodium Iodide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0FDE13-A330-C7D4-6881-6C555B3ECE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F783DAC-1FA5-1D1D-49AD-F00DE426B217}"/>
                  </a:ext>
                </a:extLst>
              </p:cNvPr>
              <p:cNvSpPr txBox="1"/>
              <p:nvPr/>
            </p:nvSpPr>
            <p:spPr>
              <a:xfrm>
                <a:off x="267363" y="793171"/>
                <a:ext cx="8605957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We’re planning a </a:t>
                </a:r>
                <a:r>
                  <a:rPr lang="en-US" dirty="0" err="1">
                    <a:solidFill>
                      <a:srgbClr val="2A3674"/>
                    </a:solidFill>
                  </a:rPr>
                  <a:t>CEvNS</a:t>
                </a:r>
                <a:r>
                  <a:rPr lang="en-US" dirty="0">
                    <a:solidFill>
                      <a:srgbClr val="2A3674"/>
                    </a:solidFill>
                  </a:rPr>
                  <a:t> measurement on sodium, but as a relatively light nucleus (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</a:rPr>
                      <m:t>=12</m:t>
                    </m:r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) this require more target mass (recall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).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 err="1">
                    <a:solidFill>
                      <a:srgbClr val="2A3674"/>
                    </a:solidFill>
                  </a:rPr>
                  <a:t>NaI</a:t>
                </a:r>
                <a:r>
                  <a:rPr lang="el-GR" dirty="0">
                    <a:solidFill>
                      <a:srgbClr val="2A3674"/>
                    </a:solidFill>
                  </a:rPr>
                  <a:t>ν</a:t>
                </a:r>
                <a:r>
                  <a:rPr lang="en-US" dirty="0">
                    <a:solidFill>
                      <a:srgbClr val="2A3674"/>
                    </a:solidFill>
                  </a:rPr>
                  <a:t>E is an array of twenty-four 7.7 kg thallium-doped sodium iodide (</a:t>
                </a:r>
                <a:r>
                  <a:rPr lang="en-US" dirty="0" err="1">
                    <a:solidFill>
                      <a:srgbClr val="2A3674"/>
                    </a:solidFill>
                  </a:rPr>
                  <a:t>NaI</a:t>
                </a:r>
                <a:r>
                  <a:rPr lang="en-US" dirty="0">
                    <a:solidFill>
                      <a:srgbClr val="2A3674"/>
                    </a:solidFill>
                  </a:rPr>
                  <a:t>[Tl]) crystals. 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F783DAC-1FA5-1D1D-49AD-F00DE426B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363" y="793171"/>
                <a:ext cx="8605957" cy="1077218"/>
              </a:xfrm>
              <a:prstGeom prst="rect">
                <a:avLst/>
              </a:prstGeom>
              <a:blipFill>
                <a:blip r:embed="rId2"/>
                <a:stretch>
                  <a:fillRect l="-637" t="-2825" b="-79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A2519AA8-6273-5117-4EC9-60AED1B7DD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14" y="1977759"/>
            <a:ext cx="2647406" cy="329091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08AF0D-01CE-8A74-8CBA-DFA9BF6EFAF8}"/>
                  </a:ext>
                </a:extLst>
              </p:cNvPr>
              <p:cNvSpPr txBox="1"/>
              <p:nvPr/>
            </p:nvSpPr>
            <p:spPr>
              <a:xfrm>
                <a:off x="2579489" y="2112520"/>
                <a:ext cx="6293831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This detector was used for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charged current measurement on iodine (Phys. Rev. Lett. </a:t>
                </a:r>
                <a:r>
                  <a:rPr lang="en-US" b="1" dirty="0">
                    <a:solidFill>
                      <a:srgbClr val="2A3674"/>
                    </a:solidFill>
                  </a:rPr>
                  <a:t>131</a:t>
                </a:r>
                <a:r>
                  <a:rPr lang="en-US" dirty="0">
                    <a:solidFill>
                      <a:srgbClr val="2A3674"/>
                    </a:solidFill>
                  </a:rPr>
                  <a:t>, 221801 (2023)). 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</a:t>
                </a:r>
                <a:r>
                  <a:rPr lang="en-US" dirty="0" err="1">
                    <a:solidFill>
                      <a:srgbClr val="2A3674"/>
                    </a:solidFill>
                  </a:rPr>
                  <a:t>NaI</a:t>
                </a:r>
                <a:r>
                  <a:rPr lang="el-GR" dirty="0">
                    <a:solidFill>
                      <a:srgbClr val="2A3674"/>
                    </a:solidFill>
                  </a:rPr>
                  <a:t>ν</a:t>
                </a:r>
                <a:r>
                  <a:rPr lang="en-US" dirty="0" err="1">
                    <a:solidFill>
                      <a:srgbClr val="2A3674"/>
                    </a:solidFill>
                  </a:rPr>
                  <a:t>ETe</a:t>
                </a:r>
                <a:r>
                  <a:rPr lang="en-US" dirty="0">
                    <a:solidFill>
                      <a:srgbClr val="2A3674"/>
                    </a:solidFill>
                  </a:rPr>
                  <a:t> detector is the next generation of sodium iodide at the SNS.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08AF0D-01CE-8A74-8CBA-DFA9BF6EFA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9489" y="2112520"/>
                <a:ext cx="6293831" cy="1354217"/>
              </a:xfrm>
              <a:prstGeom prst="rect">
                <a:avLst/>
              </a:prstGeom>
              <a:blipFill>
                <a:blip r:embed="rId4"/>
                <a:stretch>
                  <a:fillRect l="-774" t="-2703" b="-63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6143AD0-1C9B-C446-3C2D-6879BF910A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3212497"/>
            <a:ext cx="2438399" cy="32780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D8DF8F-7E07-099F-037F-F5DA31DD0C4A}"/>
              </a:ext>
            </a:extLst>
          </p:cNvPr>
          <p:cNvSpPr txBox="1"/>
          <p:nvPr/>
        </p:nvSpPr>
        <p:spPr>
          <a:xfrm>
            <a:off x="2579489" y="3511155"/>
            <a:ext cx="3980244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Ultimately it will be 2.45 tons of </a:t>
            </a:r>
            <a:r>
              <a:rPr lang="en-US" dirty="0" err="1">
                <a:solidFill>
                  <a:srgbClr val="2A3674"/>
                </a:solidFill>
              </a:rPr>
              <a:t>NaI</a:t>
            </a:r>
            <a:r>
              <a:rPr lang="en-US" dirty="0">
                <a:solidFill>
                  <a:srgbClr val="2A3674"/>
                </a:solidFill>
              </a:rPr>
              <a:t>[Tl] crystals.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It is being deployed in stages while taking useable physics data.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1F20C4-74FD-8225-8E92-DDF5EE8EAAC1}"/>
              </a:ext>
            </a:extLst>
          </p:cNvPr>
          <p:cNvSpPr txBox="1"/>
          <p:nvPr/>
        </p:nvSpPr>
        <p:spPr>
          <a:xfrm>
            <a:off x="757645" y="5449825"/>
            <a:ext cx="58020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</a:rPr>
              <a:t>Stay tuned for first </a:t>
            </a:r>
            <a:r>
              <a:rPr lang="en-US" sz="2400" dirty="0" err="1">
                <a:solidFill>
                  <a:srgbClr val="660000"/>
                </a:solidFill>
              </a:rPr>
              <a:t>CEvNS</a:t>
            </a:r>
            <a:r>
              <a:rPr lang="en-US" sz="2400" dirty="0">
                <a:solidFill>
                  <a:srgbClr val="660000"/>
                </a:solidFill>
              </a:rPr>
              <a:t> cross section on sodium.  Will be the lightest nucleus to date!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707262-E8E8-6C99-8A73-26AB7B3A62AE}"/>
              </a:ext>
            </a:extLst>
          </p:cNvPr>
          <p:cNvSpPr txBox="1"/>
          <p:nvPr/>
        </p:nvSpPr>
        <p:spPr>
          <a:xfrm>
            <a:off x="-3314" y="4865372"/>
            <a:ext cx="1051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solidFill>
                  <a:srgbClr val="660000"/>
                </a:solidFill>
              </a:rPr>
              <a:t>NaI</a:t>
            </a:r>
            <a:r>
              <a:rPr lang="el-GR" dirty="0">
                <a:solidFill>
                  <a:srgbClr val="660000"/>
                </a:solidFill>
              </a:rPr>
              <a:t>ν</a:t>
            </a:r>
            <a:r>
              <a:rPr lang="en-US" dirty="0">
                <a:solidFill>
                  <a:srgbClr val="660000"/>
                </a:solidFill>
              </a:rPr>
              <a:t>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4FA8CC-5B6D-CC3F-4A0D-584F317FE7F3}"/>
              </a:ext>
            </a:extLst>
          </p:cNvPr>
          <p:cNvSpPr txBox="1"/>
          <p:nvPr/>
        </p:nvSpPr>
        <p:spPr>
          <a:xfrm>
            <a:off x="7230292" y="3282071"/>
            <a:ext cx="1243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NaI</a:t>
            </a:r>
            <a:r>
              <a:rPr lang="el-GR" dirty="0">
                <a:solidFill>
                  <a:schemeClr val="bg1"/>
                </a:solidFill>
              </a:rPr>
              <a:t>ν</a:t>
            </a:r>
            <a:r>
              <a:rPr lang="en-US" dirty="0" err="1">
                <a:solidFill>
                  <a:schemeClr val="bg1"/>
                </a:solidFill>
              </a:rPr>
              <a:t>ETe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706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10525CD-9C2E-2006-8AAF-91379825016A}"/>
                  </a:ext>
                </a:extLst>
              </p:cNvPr>
              <p:cNvSpPr txBox="1"/>
              <p:nvPr/>
            </p:nvSpPr>
            <p:spPr>
              <a:xfrm>
                <a:off x="267363" y="793171"/>
                <a:ext cx="8605957" cy="5386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These COHERENT </a:t>
                </a:r>
                <a:r>
                  <a:rPr lang="en-US" dirty="0" err="1">
                    <a:solidFill>
                      <a:srgbClr val="2A3674"/>
                    </a:solidFill>
                  </a:rPr>
                  <a:t>CEvNS</a:t>
                </a:r>
                <a:r>
                  <a:rPr lang="en-US" dirty="0">
                    <a:solidFill>
                      <a:srgbClr val="2A3674"/>
                    </a:solidFill>
                  </a:rPr>
                  <a:t> cross section measurements on different nuclei test the SM prediction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scaling.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They can also be used to place tight constrains on non-standard interactions.</a:t>
                </a: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These constraints will improve as the </a:t>
                </a:r>
                <a:r>
                  <a:rPr lang="en-US" dirty="0" err="1">
                    <a:solidFill>
                      <a:srgbClr val="2A3674"/>
                    </a:solidFill>
                  </a:rPr>
                  <a:t>CEvNS</a:t>
                </a:r>
                <a:r>
                  <a:rPr lang="en-US" dirty="0">
                    <a:solidFill>
                      <a:srgbClr val="2A3674"/>
                    </a:solidFill>
                  </a:rPr>
                  <a:t> cross section uncertainty comes down.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10525CD-9C2E-2006-8AAF-913798250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363" y="793171"/>
                <a:ext cx="8605957" cy="5386090"/>
              </a:xfrm>
              <a:prstGeom prst="rect">
                <a:avLst/>
              </a:prstGeom>
              <a:blipFill>
                <a:blip r:embed="rId2"/>
                <a:stretch>
                  <a:fillRect l="-637" t="-566" b="-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1A384862-2E64-A0F3-5560-EC719060AA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Constraints on BSM Physics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2CF9E9-69BB-A611-BE19-DE7D3DB12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860EC3-819B-2FFF-DBF7-CE16E922C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3" y="1970736"/>
            <a:ext cx="3756684" cy="36339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142F8E-4BD7-06D6-177F-51BE83E36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647" y="1988154"/>
            <a:ext cx="5191418" cy="363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72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AE76707-D1FC-7946-39F1-83D342D53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684" y="3136608"/>
            <a:ext cx="2228341" cy="17564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401295-AEBB-AF79-9571-DC38A61908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Coherent Elastic Neutrino Nucleus Scattering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0C562B-41E5-BBD1-A4E2-D14F6E3F9F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240EC9A-4910-B243-5DCE-0CE3F7965AE3}"/>
              </a:ext>
            </a:extLst>
          </p:cNvPr>
          <p:cNvSpPr txBox="1"/>
          <p:nvPr/>
        </p:nvSpPr>
        <p:spPr>
          <a:xfrm>
            <a:off x="222850" y="830866"/>
            <a:ext cx="10423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Coherent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92C27D3-0B2A-FC15-E530-D0733C829630}"/>
              </a:ext>
            </a:extLst>
          </p:cNvPr>
          <p:cNvSpPr txBox="1"/>
          <p:nvPr/>
        </p:nvSpPr>
        <p:spPr>
          <a:xfrm>
            <a:off x="222850" y="830866"/>
            <a:ext cx="3292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C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69D0272-6AF8-EDE5-FF65-58671954D02A}"/>
              </a:ext>
            </a:extLst>
          </p:cNvPr>
          <p:cNvSpPr txBox="1"/>
          <p:nvPr/>
        </p:nvSpPr>
        <p:spPr>
          <a:xfrm>
            <a:off x="1119996" y="830867"/>
            <a:ext cx="8640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Elastic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3122B90-C27A-2566-17DE-8F02B61F62BF}"/>
              </a:ext>
            </a:extLst>
          </p:cNvPr>
          <p:cNvSpPr txBox="1"/>
          <p:nvPr/>
        </p:nvSpPr>
        <p:spPr>
          <a:xfrm>
            <a:off x="1117121" y="827991"/>
            <a:ext cx="3263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E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8F1AB0-CCB3-1380-BD60-7E1CFC754394}"/>
              </a:ext>
            </a:extLst>
          </p:cNvPr>
          <p:cNvSpPr txBox="1"/>
          <p:nvPr/>
        </p:nvSpPr>
        <p:spPr>
          <a:xfrm>
            <a:off x="1798608" y="830867"/>
            <a:ext cx="1019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Neutrino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7945644-94A6-B86A-801C-232EA907E47F}"/>
              </a:ext>
            </a:extLst>
          </p:cNvPr>
          <p:cNvSpPr txBox="1"/>
          <p:nvPr/>
        </p:nvSpPr>
        <p:spPr>
          <a:xfrm>
            <a:off x="1810110" y="830867"/>
            <a:ext cx="3119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>
                <a:solidFill>
                  <a:srgbClr val="2A3674"/>
                </a:solidFill>
              </a:rPr>
              <a:t>ν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3AD7072-89BA-93E4-ED43-04FFB8AC6237}"/>
              </a:ext>
            </a:extLst>
          </p:cNvPr>
          <p:cNvSpPr txBox="1"/>
          <p:nvPr/>
        </p:nvSpPr>
        <p:spPr>
          <a:xfrm>
            <a:off x="1807234" y="833743"/>
            <a:ext cx="3119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v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80BD4A5-A3E7-E828-A3D7-83800C7DDCC8}"/>
              </a:ext>
            </a:extLst>
          </p:cNvPr>
          <p:cNvSpPr txBox="1"/>
          <p:nvPr/>
        </p:nvSpPr>
        <p:spPr>
          <a:xfrm>
            <a:off x="3477884" y="830867"/>
            <a:ext cx="11113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Scattering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50EE6FD-BAC5-EEA3-A929-BAD97640F73C}"/>
              </a:ext>
            </a:extLst>
          </p:cNvPr>
          <p:cNvSpPr txBox="1"/>
          <p:nvPr/>
        </p:nvSpPr>
        <p:spPr>
          <a:xfrm>
            <a:off x="3477883" y="830867"/>
            <a:ext cx="3004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S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283F1A7-0AA8-3F52-5799-DF54345472F6}"/>
              </a:ext>
            </a:extLst>
          </p:cNvPr>
          <p:cNvSpPr txBox="1"/>
          <p:nvPr/>
        </p:nvSpPr>
        <p:spPr>
          <a:xfrm>
            <a:off x="2667000" y="830867"/>
            <a:ext cx="9675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Nucleus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CAB1EA9-7BA5-0F7A-B762-474DA3F08025}"/>
              </a:ext>
            </a:extLst>
          </p:cNvPr>
          <p:cNvSpPr txBox="1"/>
          <p:nvPr/>
        </p:nvSpPr>
        <p:spPr>
          <a:xfrm>
            <a:off x="2667000" y="830868"/>
            <a:ext cx="381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N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248AC8-3090-DA6A-5C9A-F8C93620EA90}"/>
              </a:ext>
            </a:extLst>
          </p:cNvPr>
          <p:cNvSpPr txBox="1"/>
          <p:nvPr/>
        </p:nvSpPr>
        <p:spPr>
          <a:xfrm>
            <a:off x="224753" y="828175"/>
            <a:ext cx="769287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2A3674"/>
                </a:solidFill>
              </a:rPr>
              <a:t>CEvNS</a:t>
            </a:r>
            <a:r>
              <a:rPr lang="en-US" dirty="0">
                <a:solidFill>
                  <a:srgbClr val="2A3674"/>
                </a:solidFill>
              </a:rPr>
              <a:t> is a Standard Model process, first predicted by Daniel Freedman in 1974,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in which a neutrino transfers momentum to a nucleus, as a whole, without changing its internal structure.</a:t>
            </a:r>
          </a:p>
          <a:p>
            <a:pPr>
              <a:spcAft>
                <a:spcPts val="1200"/>
              </a:spcAft>
            </a:pPr>
            <a:endParaRPr lang="en-US" dirty="0">
              <a:solidFill>
                <a:srgbClr val="2A3674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Due to the large mass difference, the energy transfer is very small,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Which makes detecting the recoiling nucleus extraordinarily challenging.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067899C-6B93-BBD6-EA27-04DD9774884A}"/>
              </a:ext>
            </a:extLst>
          </p:cNvPr>
          <p:cNvGrpSpPr/>
          <p:nvPr/>
        </p:nvGrpSpPr>
        <p:grpSpPr>
          <a:xfrm>
            <a:off x="7811900" y="690757"/>
            <a:ext cx="1332100" cy="1873134"/>
            <a:chOff x="7811900" y="690757"/>
            <a:chExt cx="1332100" cy="1873134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7C184CD2-8E05-67DB-050A-CFE8EC669F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11900" y="690757"/>
              <a:ext cx="1332100" cy="1369333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6CB63AC-E6D9-30E5-9D8B-51963772283E}"/>
                </a:ext>
              </a:extLst>
            </p:cNvPr>
            <p:cNvSpPr txBox="1"/>
            <p:nvPr/>
          </p:nvSpPr>
          <p:spPr>
            <a:xfrm>
              <a:off x="7815431" y="2009893"/>
              <a:ext cx="132856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Daniel Freedman</a:t>
              </a:r>
            </a:p>
            <a:p>
              <a:pPr algn="ctr"/>
              <a:r>
                <a:rPr lang="en-US" sz="1000" dirty="0"/>
                <a:t>Phys. Rev. D 9, 1389 (1974)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1F32EE7-CB19-91C5-742F-76962CD161D8}"/>
              </a:ext>
            </a:extLst>
          </p:cNvPr>
          <p:cNvGrpSpPr>
            <a:grpSpLocks noChangeAspect="1"/>
          </p:cNvGrpSpPr>
          <p:nvPr/>
        </p:nvGrpSpPr>
        <p:grpSpPr>
          <a:xfrm>
            <a:off x="5975202" y="1542042"/>
            <a:ext cx="847915" cy="825824"/>
            <a:chOff x="3469591" y="2491811"/>
            <a:chExt cx="1284719" cy="1251248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EC2D091E-0EE4-624B-C024-940D7EC7D3BA}"/>
                </a:ext>
              </a:extLst>
            </p:cNvPr>
            <p:cNvSpPr/>
            <p:nvPr/>
          </p:nvSpPr>
          <p:spPr>
            <a:xfrm>
              <a:off x="3985902" y="321250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4E7BE4C-6031-CA74-F551-92CDB538BB35}"/>
                </a:ext>
              </a:extLst>
            </p:cNvPr>
            <p:cNvSpPr/>
            <p:nvPr/>
          </p:nvSpPr>
          <p:spPr>
            <a:xfrm>
              <a:off x="3513745" y="2757444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AA32EB9-466D-59BE-A06B-AEC8287A15A2}"/>
                </a:ext>
              </a:extLst>
            </p:cNvPr>
            <p:cNvSpPr/>
            <p:nvPr/>
          </p:nvSpPr>
          <p:spPr>
            <a:xfrm>
              <a:off x="3657599" y="2582255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F7035343-46CC-ED5E-C891-E679C1041B8D}"/>
                </a:ext>
              </a:extLst>
            </p:cNvPr>
            <p:cNvSpPr/>
            <p:nvPr/>
          </p:nvSpPr>
          <p:spPr>
            <a:xfrm>
              <a:off x="3854153" y="249181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1EA39750-BE66-4A2C-D3CE-1F37761005D3}"/>
                </a:ext>
              </a:extLst>
            </p:cNvPr>
            <p:cNvSpPr/>
            <p:nvPr/>
          </p:nvSpPr>
          <p:spPr>
            <a:xfrm>
              <a:off x="4121922" y="2521009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86F343AA-157C-8DDA-38F3-2254F42D4704}"/>
                </a:ext>
              </a:extLst>
            </p:cNvPr>
            <p:cNvSpPr/>
            <p:nvPr/>
          </p:nvSpPr>
          <p:spPr>
            <a:xfrm>
              <a:off x="4351946" y="2685517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34D4774-BFCF-47B8-5E10-3AC2072A3FAA}"/>
                </a:ext>
              </a:extLst>
            </p:cNvPr>
            <p:cNvSpPr/>
            <p:nvPr/>
          </p:nvSpPr>
          <p:spPr>
            <a:xfrm>
              <a:off x="4449510" y="2946163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A09547D-DF22-E00C-A5AA-2A7A621E99BE}"/>
                </a:ext>
              </a:extLst>
            </p:cNvPr>
            <p:cNvSpPr/>
            <p:nvPr/>
          </p:nvSpPr>
          <p:spPr>
            <a:xfrm>
              <a:off x="4401084" y="3201114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2F63F97F-111C-FFC1-7907-4A8B6EC973EA}"/>
                </a:ext>
              </a:extLst>
            </p:cNvPr>
            <p:cNvSpPr/>
            <p:nvPr/>
          </p:nvSpPr>
          <p:spPr>
            <a:xfrm>
              <a:off x="4219485" y="338484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9EBCF060-70BC-C2BD-9F3B-F3E0E1CE6A11}"/>
                </a:ext>
              </a:extLst>
            </p:cNvPr>
            <p:cNvSpPr/>
            <p:nvPr/>
          </p:nvSpPr>
          <p:spPr>
            <a:xfrm>
              <a:off x="3986614" y="3438259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870927B6-7F7A-EC36-9A3A-04348635267B}"/>
                </a:ext>
              </a:extLst>
            </p:cNvPr>
            <p:cNvSpPr/>
            <p:nvPr/>
          </p:nvSpPr>
          <p:spPr>
            <a:xfrm>
              <a:off x="3735937" y="336490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C0C687D-D73D-A4EC-81AD-3831F90600FD}"/>
                </a:ext>
              </a:extLst>
            </p:cNvPr>
            <p:cNvSpPr/>
            <p:nvPr/>
          </p:nvSpPr>
          <p:spPr>
            <a:xfrm>
              <a:off x="4069935" y="270403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D689A57-1607-36B3-9D04-659859590F98}"/>
                </a:ext>
              </a:extLst>
            </p:cNvPr>
            <p:cNvSpPr/>
            <p:nvPr/>
          </p:nvSpPr>
          <p:spPr>
            <a:xfrm>
              <a:off x="3469591" y="2971801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D71C33D-44A5-32BC-4A20-A1D90EDE8116}"/>
                </a:ext>
              </a:extLst>
            </p:cNvPr>
            <p:cNvSpPr/>
            <p:nvPr/>
          </p:nvSpPr>
          <p:spPr>
            <a:xfrm>
              <a:off x="3549353" y="3205386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0D9160E0-8A96-675E-CFDE-B60A9E8FE927}"/>
                </a:ext>
              </a:extLst>
            </p:cNvPr>
            <p:cNvSpPr/>
            <p:nvPr/>
          </p:nvSpPr>
          <p:spPr>
            <a:xfrm>
              <a:off x="3718132" y="31655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B0080158-613C-6D44-EAEF-F10229304014}"/>
                </a:ext>
              </a:extLst>
            </p:cNvPr>
            <p:cNvSpPr/>
            <p:nvPr/>
          </p:nvSpPr>
          <p:spPr>
            <a:xfrm>
              <a:off x="4168924" y="317049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3C3F1FF7-4322-5133-144C-73123B66FB61}"/>
                </a:ext>
              </a:extLst>
            </p:cNvPr>
            <p:cNvSpPr/>
            <p:nvPr/>
          </p:nvSpPr>
          <p:spPr>
            <a:xfrm>
              <a:off x="4265776" y="29134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5AD9A9F2-20E8-B17B-1248-8CA98864C196}"/>
                </a:ext>
              </a:extLst>
            </p:cNvPr>
            <p:cNvSpPr/>
            <p:nvPr/>
          </p:nvSpPr>
          <p:spPr>
            <a:xfrm>
              <a:off x="3704602" y="2916967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49B0A479-07FF-18B3-DBE6-085B0A41CF44}"/>
                </a:ext>
              </a:extLst>
            </p:cNvPr>
            <p:cNvSpPr/>
            <p:nvPr/>
          </p:nvSpPr>
          <p:spPr>
            <a:xfrm>
              <a:off x="3808575" y="2732518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E3BFC98A-E5B0-EA7B-B3D4-3CB5C4F72213}"/>
                </a:ext>
              </a:extLst>
            </p:cNvPr>
            <p:cNvSpPr/>
            <p:nvPr/>
          </p:nvSpPr>
          <p:spPr>
            <a:xfrm>
              <a:off x="3923231" y="3088593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63B93DC5-0C21-5377-713E-606F0C9FF2C3}"/>
                </a:ext>
              </a:extLst>
            </p:cNvPr>
            <p:cNvSpPr/>
            <p:nvPr/>
          </p:nvSpPr>
          <p:spPr>
            <a:xfrm>
              <a:off x="3989197" y="29992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920C8A9C-D41A-16F7-3E6C-3D85B224C1A6}"/>
                </a:ext>
              </a:extLst>
            </p:cNvPr>
            <p:cNvSpPr/>
            <p:nvPr/>
          </p:nvSpPr>
          <p:spPr>
            <a:xfrm>
              <a:off x="3923231" y="2877799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Oval 86">
            <a:extLst>
              <a:ext uri="{FF2B5EF4-FFF2-40B4-BE49-F238E27FC236}">
                <a16:creationId xmlns:a16="http://schemas.microsoft.com/office/drawing/2014/main" id="{618DC318-F86B-40B6-B2E4-FB7247BA4E6B}"/>
              </a:ext>
            </a:extLst>
          </p:cNvPr>
          <p:cNvSpPr>
            <a:spLocks noChangeAspect="1"/>
          </p:cNvSpPr>
          <p:nvPr/>
        </p:nvSpPr>
        <p:spPr>
          <a:xfrm>
            <a:off x="1190233" y="1985185"/>
            <a:ext cx="27432" cy="27432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146050" h="146050"/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330AF5-9A6F-0FE4-59D7-338071D53824}"/>
                  </a:ext>
                </a:extLst>
              </p:cNvPr>
              <p:cNvSpPr txBox="1"/>
              <p:nvPr/>
            </p:nvSpPr>
            <p:spPr>
              <a:xfrm>
                <a:off x="223283" y="3228112"/>
                <a:ext cx="8734647" cy="30840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advantage of </a:t>
                </a:r>
                <a:r>
                  <a:rPr lang="en-US" dirty="0" err="1">
                    <a:solidFill>
                      <a:srgbClr val="2A3674"/>
                    </a:solidFill>
                  </a:rPr>
                  <a:t>CEvNS</a:t>
                </a:r>
                <a:r>
                  <a:rPr lang="en-US" dirty="0">
                    <a:solidFill>
                      <a:srgbClr val="2A3674"/>
                    </a:solidFill>
                  </a:rPr>
                  <a:t> is its relatively large cross section: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0" dirty="0">
                  <a:solidFill>
                    <a:srgbClr val="660000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dependance, means that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rgbClr val="2A36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grows rapidly with nuclear mass.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For higher-energy neutrinos there is also a nuclear form factor to consider.</a:t>
                </a: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66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solidFill>
                            <a:srgbClr val="66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66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→0</m:t>
                      </m:r>
                      <m:r>
                        <a:rPr lang="en-US" b="0" i="1" smtClean="0">
                          <a:solidFill>
                            <a:srgbClr val="66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b="0" i="1" smtClean="0">
                          <a:solidFill>
                            <a:srgbClr val="66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→1</m:t>
                      </m:r>
                    </m:oMath>
                  </m:oMathPara>
                </a14:m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</a:t>
                </a:r>
                <a:r>
                  <a:rPr lang="en-US" dirty="0" err="1">
                    <a:solidFill>
                      <a:srgbClr val="2A3674"/>
                    </a:solidFill>
                  </a:rPr>
                  <a:t>CEvNS</a:t>
                </a:r>
                <a:r>
                  <a:rPr lang="en-US" dirty="0">
                    <a:solidFill>
                      <a:srgbClr val="2A3674"/>
                    </a:solidFill>
                  </a:rPr>
                  <a:t> process dominates for low-energy neutrinos where the de Broglie wavelength is comparable to the size of the nucleus.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330AF5-9A6F-0FE4-59D7-338071D538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283" y="3228112"/>
                <a:ext cx="8734647" cy="3084049"/>
              </a:xfrm>
              <a:prstGeom prst="rect">
                <a:avLst/>
              </a:prstGeom>
              <a:blipFill>
                <a:blip r:embed="rId5"/>
                <a:stretch>
                  <a:fillRect l="-628" t="-1188" r="-279" b="-23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31FDD13-43D6-6431-6AC5-082DE8E117CD}"/>
                  </a:ext>
                </a:extLst>
              </p:cNvPr>
              <p:cNvSpPr txBox="1"/>
              <p:nvPr/>
            </p:nvSpPr>
            <p:spPr>
              <a:xfrm>
                <a:off x="1807559" y="3660905"/>
                <a:ext cx="3471531" cy="652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66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66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66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66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66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solidFill>
                                            <a:srgbClr val="66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66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66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66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66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rgbClr val="66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i="1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31FDD13-43D6-6431-6AC5-082DE8E117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559" y="3660905"/>
                <a:ext cx="3471531" cy="6526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EAA80D8-A795-F0EC-1A2B-B2456A493BA9}"/>
                  </a:ext>
                </a:extLst>
              </p:cNvPr>
              <p:cNvSpPr txBox="1"/>
              <p:nvPr/>
            </p:nvSpPr>
            <p:spPr>
              <a:xfrm>
                <a:off x="4465672" y="3664455"/>
                <a:ext cx="1279451" cy="652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66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EAA80D8-A795-F0EC-1A2B-B2456A493B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672" y="3664455"/>
                <a:ext cx="1279451" cy="65261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6217F04-A08D-8B2C-4F91-7165A8196C2A}"/>
                  </a:ext>
                </a:extLst>
              </p:cNvPr>
              <p:cNvSpPr txBox="1"/>
              <p:nvPr/>
            </p:nvSpPr>
            <p:spPr>
              <a:xfrm>
                <a:off x="5443869" y="3838119"/>
                <a:ext cx="103843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6217F04-A08D-8B2C-4F91-7165A8196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3869" y="3838119"/>
                <a:ext cx="1038436" cy="369332"/>
              </a:xfrm>
              <a:prstGeom prst="rect">
                <a:avLst/>
              </a:prstGeom>
              <a:blipFill>
                <a:blip r:embed="rId8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867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81481E-6 L -0.0809 -0.00024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5" y="-2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L -0.14045 3.33333E-6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1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-0.1408 -0.0004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49" y="-2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33333E-6 L -0.22274 -0.0007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46" y="-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-0.29305 -0.00047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2" presetClass="path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77778E-6 4.81481E-6 L 0.56771 0.00023 " pathEditMode="relative" rAng="0" ptsTypes="AA">
                                      <p:cBhvr>
                                        <p:cTn id="70" dur="1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771 0.00023 L -0.13698 0.1108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43" y="553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6 L 0.09323 -0.35254 " pathEditMode="relative" rAng="0" ptsTypes="AA">
                                      <p:cBhvr>
                                        <p:cTn id="75" dur="12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53" y="-17639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0 L -0.0724 -0.00069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2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  <p:bldP spid="46" grpId="0"/>
      <p:bldP spid="47" grpId="0"/>
      <p:bldP spid="47" grpId="1"/>
      <p:bldP spid="49" grpId="0"/>
      <p:bldP spid="51" grpId="0"/>
      <p:bldP spid="51" grpId="1"/>
      <p:bldP spid="51" grpId="2"/>
      <p:bldP spid="52" grpId="0"/>
      <p:bldP spid="52" grpId="1"/>
      <p:bldP spid="52" grpId="2"/>
      <p:bldP spid="54" grpId="0"/>
      <p:bldP spid="56" grpId="0"/>
      <p:bldP spid="58" grpId="0"/>
      <p:bldP spid="58" grpId="1"/>
      <p:bldP spid="60" grpId="0"/>
      <p:bldP spid="60" grpId="1"/>
      <p:bldP spid="87" grpId="0" animBg="1"/>
      <p:bldP spid="87" grpId="1" animBg="1"/>
      <p:bldP spid="87" grpId="2" animBg="1"/>
      <p:bldP spid="6" grpId="0"/>
      <p:bldP spid="6" grpId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70B0B-226B-453E-48C1-81F5D68586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Conclusions/Final Thoughts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62530-7C15-D0F0-3CFE-78BB843CA2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252F64-0C74-D4D3-7306-F540DEFA0615}"/>
              </a:ext>
            </a:extLst>
          </p:cNvPr>
          <p:cNvSpPr txBox="1"/>
          <p:nvPr/>
        </p:nvSpPr>
        <p:spPr>
          <a:xfrm>
            <a:off x="287594" y="833284"/>
            <a:ext cx="859093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2A3674"/>
                </a:solidFill>
              </a:rPr>
              <a:t>COHERENT has observed coherent elastic neutrino nucleus scattering (</a:t>
            </a:r>
            <a:r>
              <a:rPr lang="en-US" sz="2000" dirty="0" err="1">
                <a:solidFill>
                  <a:srgbClr val="2A3674"/>
                </a:solidFill>
              </a:rPr>
              <a:t>CEvNS</a:t>
            </a:r>
            <a:r>
              <a:rPr lang="en-US" sz="2000" dirty="0">
                <a:solidFill>
                  <a:srgbClr val="2A3674"/>
                </a:solidFill>
              </a:rPr>
              <a:t>) in three different nuclear mass ranges (</a:t>
            </a:r>
            <a:r>
              <a:rPr lang="en-US" sz="2000" dirty="0" err="1">
                <a:solidFill>
                  <a:srgbClr val="2A3674"/>
                </a:solidFill>
              </a:rPr>
              <a:t>Ar</a:t>
            </a:r>
            <a:r>
              <a:rPr lang="en-US" sz="2000" dirty="0">
                <a:solidFill>
                  <a:srgbClr val="2A3674"/>
                </a:solidFill>
              </a:rPr>
              <a:t>, Ge and Cs/I)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2A3674"/>
                </a:solidFill>
              </a:rPr>
              <a:t>These are the only undisputed observations of this standard model process, first predicted 50 years ago.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2A3674"/>
                </a:solidFill>
              </a:rPr>
              <a:t>We are using these measurements for increasingly more precise test of the standard model, and to search non-standard neutrino interactions.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2A3674"/>
                </a:solidFill>
              </a:rPr>
              <a:t>We’re also studying neutrino charged current process on nuclei that have never been seen before, including iodine and lead.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2A3674"/>
                </a:solidFill>
              </a:rPr>
              <a:t>New charged current results are expected soon for nuclei including thorium, sodium, germanium and oxygen. 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2A3674"/>
                </a:solidFill>
              </a:rPr>
              <a:t>Beyond the SNS, </a:t>
            </a:r>
            <a:r>
              <a:rPr lang="en-US" sz="2000" dirty="0" err="1">
                <a:solidFill>
                  <a:srgbClr val="2A3674"/>
                </a:solidFill>
              </a:rPr>
              <a:t>CEvNS</a:t>
            </a:r>
            <a:r>
              <a:rPr lang="en-US" sz="2000" dirty="0">
                <a:solidFill>
                  <a:srgbClr val="2A3674"/>
                </a:solidFill>
              </a:rPr>
              <a:t> will prove to be an important process to measure neutrinos from nuclear reactors and supernovae to name a few examples. </a:t>
            </a:r>
          </a:p>
        </p:txBody>
      </p:sp>
    </p:spTree>
    <p:extLst>
      <p:ext uri="{BB962C8B-B14F-4D97-AF65-F5344CB8AC3E}">
        <p14:creationId xmlns:p14="http://schemas.microsoft.com/office/powerpoint/2010/main" val="238598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AF805-8D8C-0E85-1FFD-A9AADE44C6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COHERENT Collaboration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02AED6-1704-504B-1BA4-7CBACE148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C1C1B7-C1E2-006A-B231-8FC634B3D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247" y="685801"/>
            <a:ext cx="4277751" cy="5830887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D0AF4043-32C0-A7B6-7F0C-9F8B3009C617}"/>
              </a:ext>
            </a:extLst>
          </p:cNvPr>
          <p:cNvGrpSpPr/>
          <p:nvPr/>
        </p:nvGrpSpPr>
        <p:grpSpPr>
          <a:xfrm>
            <a:off x="198623" y="766996"/>
            <a:ext cx="4301630" cy="5538933"/>
            <a:chOff x="198623" y="766996"/>
            <a:chExt cx="4301630" cy="5538933"/>
          </a:xfrm>
        </p:grpSpPr>
        <p:pic>
          <p:nvPicPr>
            <p:cNvPr id="8" name="Picture 7" descr="A close-up of a logo&#10;&#10;Description automatically generated">
              <a:extLst>
                <a:ext uri="{FF2B5EF4-FFF2-40B4-BE49-F238E27FC236}">
                  <a16:creationId xmlns:a16="http://schemas.microsoft.com/office/drawing/2014/main" id="{68334EC6-8DCC-510B-BFFA-F0C27F1DE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657" y="812439"/>
              <a:ext cx="828084" cy="527213"/>
            </a:xfrm>
            <a:prstGeom prst="rect">
              <a:avLst/>
            </a:prstGeom>
          </p:spPr>
        </p:pic>
        <p:pic>
          <p:nvPicPr>
            <p:cNvPr id="9" name="Picture 8" descr="A blue and white logo&#10;&#10;Description automatically generated">
              <a:extLst>
                <a:ext uri="{FF2B5EF4-FFF2-40B4-BE49-F238E27FC236}">
                  <a16:creationId xmlns:a16="http://schemas.microsoft.com/office/drawing/2014/main" id="{C3E26126-2DF1-ED96-A649-354066C85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9856" y="1574753"/>
              <a:ext cx="565533" cy="565533"/>
            </a:xfrm>
            <a:prstGeom prst="rect">
              <a:avLst/>
            </a:prstGeom>
          </p:spPr>
        </p:pic>
        <p:pic>
          <p:nvPicPr>
            <p:cNvPr id="10" name="Picture 9" descr="A black and purple rectangle with black text&#10;&#10;Description automatically generated">
              <a:extLst>
                <a:ext uri="{FF2B5EF4-FFF2-40B4-BE49-F238E27FC236}">
                  <a16:creationId xmlns:a16="http://schemas.microsoft.com/office/drawing/2014/main" id="{3A78F841-BA46-A92A-4526-0F83DBE17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1713" y="3905163"/>
              <a:ext cx="1152104" cy="407077"/>
            </a:xfrm>
            <a:prstGeom prst="rect">
              <a:avLst/>
            </a:prstGeom>
          </p:spPr>
        </p:pic>
        <p:pic>
          <p:nvPicPr>
            <p:cNvPr id="11" name="Picture 10" descr="Blue letters on a white background&#10;&#10;Description automatically generated">
              <a:extLst>
                <a:ext uri="{FF2B5EF4-FFF2-40B4-BE49-F238E27FC236}">
                  <a16:creationId xmlns:a16="http://schemas.microsoft.com/office/drawing/2014/main" id="{752DB122-8768-8502-E959-8739155D8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288" y="4048801"/>
              <a:ext cx="1182462" cy="216785"/>
            </a:xfrm>
            <a:prstGeom prst="rect">
              <a:avLst/>
            </a:prstGeom>
          </p:spPr>
        </p:pic>
        <p:pic>
          <p:nvPicPr>
            <p:cNvPr id="12" name="Picture 11" descr="A black and white logo with blue ovals and white text&#10;&#10;Description automatically generated">
              <a:extLst>
                <a:ext uri="{FF2B5EF4-FFF2-40B4-BE49-F238E27FC236}">
                  <a16:creationId xmlns:a16="http://schemas.microsoft.com/office/drawing/2014/main" id="{2995080F-CC97-DCCA-A300-FF288A85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1138" y="4495859"/>
              <a:ext cx="986467" cy="434046"/>
            </a:xfrm>
            <a:prstGeom prst="rect">
              <a:avLst/>
            </a:prstGeom>
          </p:spPr>
        </p:pic>
        <p:pic>
          <p:nvPicPr>
            <p:cNvPr id="13" name="Picture 12" descr="A red letter on a white background&#10;&#10;Description automatically generated">
              <a:extLst>
                <a:ext uri="{FF2B5EF4-FFF2-40B4-BE49-F238E27FC236}">
                  <a16:creationId xmlns:a16="http://schemas.microsoft.com/office/drawing/2014/main" id="{7A8B2CE6-3F50-98BA-4FAE-7A2E57719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8120" y="5788211"/>
              <a:ext cx="386794" cy="499857"/>
            </a:xfrm>
            <a:prstGeom prst="rect">
              <a:avLst/>
            </a:prstGeom>
          </p:spPr>
        </p:pic>
        <p:pic>
          <p:nvPicPr>
            <p:cNvPr id="14" name="Picture 13" descr="A logo of a university&#10;&#10;Description automatically generated">
              <a:extLst>
                <a:ext uri="{FF2B5EF4-FFF2-40B4-BE49-F238E27FC236}">
                  <a16:creationId xmlns:a16="http://schemas.microsoft.com/office/drawing/2014/main" id="{32555A3F-CBF0-ADF2-C351-A8BFEA0BEA4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2101" y="4990540"/>
              <a:ext cx="928152" cy="671504"/>
            </a:xfrm>
            <a:prstGeom prst="rect">
              <a:avLst/>
            </a:prstGeom>
          </p:spPr>
        </p:pic>
        <p:pic>
          <p:nvPicPr>
            <p:cNvPr id="15" name="Picture 14" descr="Blue text on a black background&#10;&#10;Description automatically generated">
              <a:extLst>
                <a:ext uri="{FF2B5EF4-FFF2-40B4-BE49-F238E27FC236}">
                  <a16:creationId xmlns:a16="http://schemas.microsoft.com/office/drawing/2014/main" id="{608C1B0A-4807-BBA4-341B-7D6BBB3FB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1713" y="1558543"/>
              <a:ext cx="879050" cy="484604"/>
            </a:xfrm>
            <a:prstGeom prst="rect">
              <a:avLst/>
            </a:prstGeom>
          </p:spPr>
        </p:pic>
        <p:pic>
          <p:nvPicPr>
            <p:cNvPr id="16" name="Picture 15" descr="A logo with text and horse&#10;&#10;Description automatically generated">
              <a:extLst>
                <a:ext uri="{FF2B5EF4-FFF2-40B4-BE49-F238E27FC236}">
                  <a16:creationId xmlns:a16="http://schemas.microsoft.com/office/drawing/2014/main" id="{31C4CA3B-8773-7CA7-850C-14F835E78E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9922" y="3286631"/>
              <a:ext cx="508455" cy="508455"/>
            </a:xfrm>
            <a:prstGeom prst="rect">
              <a:avLst/>
            </a:prstGeom>
          </p:spPr>
        </p:pic>
        <p:pic>
          <p:nvPicPr>
            <p:cNvPr id="17" name="Picture 16" descr="A logo with text on it&#10;&#10;Description automatically generated">
              <a:extLst>
                <a:ext uri="{FF2B5EF4-FFF2-40B4-BE49-F238E27FC236}">
                  <a16:creationId xmlns:a16="http://schemas.microsoft.com/office/drawing/2014/main" id="{57E93C7D-F838-844A-1D9B-37FD1C0CA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8890" y="3670719"/>
              <a:ext cx="849226" cy="520859"/>
            </a:xfrm>
            <a:prstGeom prst="rect">
              <a:avLst/>
            </a:prstGeom>
          </p:spPr>
        </p:pic>
        <p:pic>
          <p:nvPicPr>
            <p:cNvPr id="18" name="Picture 17" descr="A red sign with white text&#10;&#10;Description automatically generated">
              <a:extLst>
                <a:ext uri="{FF2B5EF4-FFF2-40B4-BE49-F238E27FC236}">
                  <a16:creationId xmlns:a16="http://schemas.microsoft.com/office/drawing/2014/main" id="{7D31DE98-C4A5-85AB-E2BC-DB974C43AE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288" y="3315440"/>
              <a:ext cx="876828" cy="420877"/>
            </a:xfrm>
            <a:prstGeom prst="rect">
              <a:avLst/>
            </a:prstGeom>
          </p:spPr>
        </p:pic>
        <p:pic>
          <p:nvPicPr>
            <p:cNvPr id="19" name="Picture 18" descr="A black and white logo&#10;&#10;Description automatically generated">
              <a:extLst>
                <a:ext uri="{FF2B5EF4-FFF2-40B4-BE49-F238E27FC236}">
                  <a16:creationId xmlns:a16="http://schemas.microsoft.com/office/drawing/2014/main" id="{4E0C6933-5A04-A389-166F-8A3C54CBB4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3693" y="5724826"/>
              <a:ext cx="581103" cy="581103"/>
            </a:xfrm>
            <a:prstGeom prst="rect">
              <a:avLst/>
            </a:prstGeom>
          </p:spPr>
        </p:pic>
        <p:pic>
          <p:nvPicPr>
            <p:cNvPr id="20" name="Picture 19" descr="A blue and black logo&#10;&#10;Description automatically generated">
              <a:extLst>
                <a:ext uri="{FF2B5EF4-FFF2-40B4-BE49-F238E27FC236}">
                  <a16:creationId xmlns:a16="http://schemas.microsoft.com/office/drawing/2014/main" id="{54C20BCE-0D08-16C8-03B6-FABF028FE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897" y="2804022"/>
              <a:ext cx="1690480" cy="298651"/>
            </a:xfrm>
            <a:prstGeom prst="rect">
              <a:avLst/>
            </a:prstGeom>
          </p:spPr>
        </p:pic>
        <p:pic>
          <p:nvPicPr>
            <p:cNvPr id="21" name="Picture 20" descr="A blue and white logo&#10;&#10;Description automatically generated">
              <a:extLst>
                <a:ext uri="{FF2B5EF4-FFF2-40B4-BE49-F238E27FC236}">
                  <a16:creationId xmlns:a16="http://schemas.microsoft.com/office/drawing/2014/main" id="{D5EB9246-3120-8D0B-9BE7-7DAB827CB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466" y="2044153"/>
              <a:ext cx="1033676" cy="540957"/>
            </a:xfrm>
            <a:prstGeom prst="rect">
              <a:avLst/>
            </a:prstGeom>
          </p:spPr>
        </p:pic>
        <p:pic>
          <p:nvPicPr>
            <p:cNvPr id="22" name="Picture 21" descr="A red and white logo&#10;&#10;Description automatically generated">
              <a:extLst>
                <a:ext uri="{FF2B5EF4-FFF2-40B4-BE49-F238E27FC236}">
                  <a16:creationId xmlns:a16="http://schemas.microsoft.com/office/drawing/2014/main" id="{BC8C23FB-00F2-96AA-8310-7E6EE3E52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8" y="5894992"/>
              <a:ext cx="1472950" cy="243176"/>
            </a:xfrm>
            <a:prstGeom prst="rect">
              <a:avLst/>
            </a:prstGeom>
          </p:spPr>
        </p:pic>
        <p:pic>
          <p:nvPicPr>
            <p:cNvPr id="23" name="Picture 22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5429706F-E5C7-2429-F638-F74D75ECA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6476" y="766996"/>
              <a:ext cx="1030082" cy="630738"/>
            </a:xfrm>
            <a:prstGeom prst="rect">
              <a:avLst/>
            </a:prstGeom>
          </p:spPr>
        </p:pic>
        <p:pic>
          <p:nvPicPr>
            <p:cNvPr id="24" name="Picture 23" descr="A black and white logo&#10;&#10;Description automatically generated">
              <a:extLst>
                <a:ext uri="{FF2B5EF4-FFF2-40B4-BE49-F238E27FC236}">
                  <a16:creationId xmlns:a16="http://schemas.microsoft.com/office/drawing/2014/main" id="{C396D186-879F-0544-F25A-AA3CF21056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8493" y="2235287"/>
              <a:ext cx="1267860" cy="507144"/>
            </a:xfrm>
            <a:prstGeom prst="rect">
              <a:avLst/>
            </a:prstGeom>
          </p:spPr>
        </p:pic>
        <p:pic>
          <p:nvPicPr>
            <p:cNvPr id="25" name="Picture 24" descr="A blue and white logo&#10;&#10;Description automatically generated">
              <a:extLst>
                <a:ext uri="{FF2B5EF4-FFF2-40B4-BE49-F238E27FC236}">
                  <a16:creationId xmlns:a16="http://schemas.microsoft.com/office/drawing/2014/main" id="{2225CA22-F42A-C808-C234-E11D6E844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5571" y="3036671"/>
              <a:ext cx="1028570" cy="325714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66337C8-0454-1FB5-8619-EBA9D8A9A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6732" y="4509918"/>
              <a:ext cx="1095632" cy="405774"/>
            </a:xfrm>
            <a:prstGeom prst="rect">
              <a:avLst/>
            </a:prstGeom>
          </p:spPr>
        </p:pic>
        <p:pic>
          <p:nvPicPr>
            <p:cNvPr id="27" name="Picture 26" descr="A logo on a red background&#10;&#10;Description automatically generated">
              <a:extLst>
                <a:ext uri="{FF2B5EF4-FFF2-40B4-BE49-F238E27FC236}">
                  <a16:creationId xmlns:a16="http://schemas.microsoft.com/office/drawing/2014/main" id="{F3303C4F-5331-EEDA-912A-C8A1C171D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4441" y="830540"/>
              <a:ext cx="1267860" cy="490239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4918486-B59B-9374-F580-E2397A961A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725" y="2878926"/>
              <a:ext cx="625040" cy="625040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889CE0F3-FF0F-D18C-708C-C99E67B9D8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198623" y="1145148"/>
              <a:ext cx="1608873" cy="1072582"/>
            </a:xfrm>
            <a:prstGeom prst="rect">
              <a:avLst/>
            </a:prstGeom>
          </p:spPr>
        </p:pic>
        <p:pic>
          <p:nvPicPr>
            <p:cNvPr id="30" name="Picture 29" descr="A logo on a red background&#10;&#10;Description automatically generated">
              <a:extLst>
                <a:ext uri="{FF2B5EF4-FFF2-40B4-BE49-F238E27FC236}">
                  <a16:creationId xmlns:a16="http://schemas.microsoft.com/office/drawing/2014/main" id="{662ED236-5BF6-B805-2A66-F5267884A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4670" y="2308427"/>
              <a:ext cx="879756" cy="495595"/>
            </a:xfrm>
            <a:prstGeom prst="rect">
              <a:avLst/>
            </a:prstGeom>
          </p:spPr>
        </p:pic>
        <p:pic>
          <p:nvPicPr>
            <p:cNvPr id="31" name="Picture 30" descr="A green text on a black background&#10;&#10;Description automatically generated">
              <a:extLst>
                <a:ext uri="{FF2B5EF4-FFF2-40B4-BE49-F238E27FC236}">
                  <a16:creationId xmlns:a16="http://schemas.microsoft.com/office/drawing/2014/main" id="{5F1FF9DC-27B6-AF2F-DC92-8EB7A899C0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589" y="5157749"/>
              <a:ext cx="1267860" cy="304286"/>
            </a:xfrm>
            <a:prstGeom prst="rect">
              <a:avLst/>
            </a:prstGeom>
          </p:spPr>
        </p:pic>
        <p:pic>
          <p:nvPicPr>
            <p:cNvPr id="32" name="Picture 31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C11483D4-947A-7EEB-0996-1A4E68167F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0708" y="5116384"/>
              <a:ext cx="1508210" cy="444295"/>
            </a:xfrm>
            <a:prstGeom prst="rect">
              <a:avLst/>
            </a:prstGeom>
          </p:spPr>
        </p:pic>
        <p:pic>
          <p:nvPicPr>
            <p:cNvPr id="33" name="Picture 32" descr="A logo with text and horse&#10;&#10;Description automatically generated">
              <a:extLst>
                <a:ext uri="{FF2B5EF4-FFF2-40B4-BE49-F238E27FC236}">
                  <a16:creationId xmlns:a16="http://schemas.microsoft.com/office/drawing/2014/main" id="{99D62F1D-3ACE-07E5-A5BC-94C40EB04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9356" y="1541116"/>
              <a:ext cx="565533" cy="565533"/>
            </a:xfrm>
            <a:prstGeom prst="rect">
              <a:avLst/>
            </a:prstGeom>
          </p:spPr>
        </p:pic>
        <p:pic>
          <p:nvPicPr>
            <p:cNvPr id="34" name="Picture 33" descr="A blue and white logo&#10;&#10;Description automatically generated">
              <a:extLst>
                <a:ext uri="{FF2B5EF4-FFF2-40B4-BE49-F238E27FC236}">
                  <a16:creationId xmlns:a16="http://schemas.microsoft.com/office/drawing/2014/main" id="{92E54D53-32B1-7236-BF1F-D56D48C42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504" y="4404920"/>
              <a:ext cx="1263109" cy="6610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86369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Jonathan Link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748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20F07-DF21-3DE1-F3AB-DBA6D52AD9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CEvNS</a:t>
            </a:r>
            <a:r>
              <a:rPr lang="en-US" dirty="0"/>
              <a:t> Standard Model Cross Section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E45D11-ED0C-9EDC-6AF1-212D52A201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CCB03C-4029-CA58-FE54-9021168EED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424" y="826523"/>
            <a:ext cx="7915835" cy="538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847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865E0C54-01AB-B2D9-E6B6-70BA9E954156}"/>
              </a:ext>
            </a:extLst>
          </p:cNvPr>
          <p:cNvSpPr txBox="1"/>
          <p:nvPr/>
        </p:nvSpPr>
        <p:spPr>
          <a:xfrm>
            <a:off x="5730618" y="5330499"/>
            <a:ext cx="886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/>
              <a:t>Elephant</a:t>
            </a:r>
          </a:p>
          <a:p>
            <a:r>
              <a:rPr lang="en-US" sz="800" dirty="0"/>
              <a:t>mass ~ 5000 kg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401295-AEBB-AF79-9571-DC38A61908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Illustrating the Scale of CEvNS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0C562B-41E5-BBD1-A4E2-D14F6E3F9F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2D1025-A546-625B-5F03-6055B0727540}"/>
              </a:ext>
            </a:extLst>
          </p:cNvPr>
          <p:cNvSpPr txBox="1"/>
          <p:nvPr/>
        </p:nvSpPr>
        <p:spPr>
          <a:xfrm>
            <a:off x="2371721" y="4664139"/>
            <a:ext cx="8043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468294"/>
                </a:solidFill>
              </a:rPr>
              <a:t>Not to scale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CE79AE-EB37-9DDD-7C3A-85ED9899CADC}"/>
              </a:ext>
            </a:extLst>
          </p:cNvPr>
          <p:cNvSpPr txBox="1"/>
          <p:nvPr/>
        </p:nvSpPr>
        <p:spPr>
          <a:xfrm>
            <a:off x="222810" y="2534337"/>
            <a:ext cx="8493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For comparison, an African elephant is also about 2 trillion times more massive than a mosquito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248AC8-3090-DA6A-5C9A-F8C93620EA90}"/>
              </a:ext>
            </a:extLst>
          </p:cNvPr>
          <p:cNvSpPr txBox="1"/>
          <p:nvPr/>
        </p:nvSpPr>
        <p:spPr>
          <a:xfrm>
            <a:off x="224753" y="741420"/>
            <a:ext cx="8605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A lead nucleus is about 2 trillion times more massive than an electron neutrino.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CDA406C-D5A9-A542-5EE6-DE7B24951AE1}"/>
              </a:ext>
            </a:extLst>
          </p:cNvPr>
          <p:cNvGrpSpPr>
            <a:grpSpLocks noChangeAspect="1"/>
          </p:cNvGrpSpPr>
          <p:nvPr/>
        </p:nvGrpSpPr>
        <p:grpSpPr>
          <a:xfrm>
            <a:off x="6486175" y="1213241"/>
            <a:ext cx="847915" cy="825824"/>
            <a:chOff x="3469591" y="2491811"/>
            <a:chExt cx="1284719" cy="12512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2D03B37-63D3-3B9F-D204-63F5675156C0}"/>
                </a:ext>
              </a:extLst>
            </p:cNvPr>
            <p:cNvSpPr/>
            <p:nvPr/>
          </p:nvSpPr>
          <p:spPr>
            <a:xfrm>
              <a:off x="3985902" y="321250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11A1449-D7B7-12E2-1743-BC2B7DEB3AE2}"/>
                </a:ext>
              </a:extLst>
            </p:cNvPr>
            <p:cNvSpPr/>
            <p:nvPr/>
          </p:nvSpPr>
          <p:spPr>
            <a:xfrm>
              <a:off x="3513745" y="2757444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023E687-651E-F0C3-4B85-9266188A6346}"/>
                </a:ext>
              </a:extLst>
            </p:cNvPr>
            <p:cNvSpPr/>
            <p:nvPr/>
          </p:nvSpPr>
          <p:spPr>
            <a:xfrm>
              <a:off x="3657599" y="2582255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06D220B-1D26-F3BB-8EB3-130FD4B0AC22}"/>
                </a:ext>
              </a:extLst>
            </p:cNvPr>
            <p:cNvSpPr/>
            <p:nvPr/>
          </p:nvSpPr>
          <p:spPr>
            <a:xfrm>
              <a:off x="3854153" y="249181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51A4EC4-E597-67BC-5649-737D1DD6DE8E}"/>
                </a:ext>
              </a:extLst>
            </p:cNvPr>
            <p:cNvSpPr/>
            <p:nvPr/>
          </p:nvSpPr>
          <p:spPr>
            <a:xfrm>
              <a:off x="4121922" y="2521009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EF3FB4C-03B6-9E5D-9549-8E44A9D598F9}"/>
                </a:ext>
              </a:extLst>
            </p:cNvPr>
            <p:cNvSpPr/>
            <p:nvPr/>
          </p:nvSpPr>
          <p:spPr>
            <a:xfrm>
              <a:off x="4351946" y="2685517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4715BE4-EDD2-6362-99F6-25B490918724}"/>
                </a:ext>
              </a:extLst>
            </p:cNvPr>
            <p:cNvSpPr/>
            <p:nvPr/>
          </p:nvSpPr>
          <p:spPr>
            <a:xfrm>
              <a:off x="4449510" y="2946163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796F47C-DF1A-8974-9041-62B5BF1C0EB5}"/>
                </a:ext>
              </a:extLst>
            </p:cNvPr>
            <p:cNvSpPr/>
            <p:nvPr/>
          </p:nvSpPr>
          <p:spPr>
            <a:xfrm>
              <a:off x="4401084" y="3201114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ED5F210-0A74-533A-AFEB-AA4F12A007DD}"/>
                </a:ext>
              </a:extLst>
            </p:cNvPr>
            <p:cNvSpPr/>
            <p:nvPr/>
          </p:nvSpPr>
          <p:spPr>
            <a:xfrm>
              <a:off x="4219485" y="338484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4C952C0-EA84-8AC1-A3DF-C2C7BC5D14DD}"/>
                </a:ext>
              </a:extLst>
            </p:cNvPr>
            <p:cNvSpPr/>
            <p:nvPr/>
          </p:nvSpPr>
          <p:spPr>
            <a:xfrm>
              <a:off x="3986614" y="3438259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77D6B14-8251-A140-829D-3FA79974A5F3}"/>
                </a:ext>
              </a:extLst>
            </p:cNvPr>
            <p:cNvSpPr/>
            <p:nvPr/>
          </p:nvSpPr>
          <p:spPr>
            <a:xfrm>
              <a:off x="3735937" y="336490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7AA4B0-85A4-EB02-FA79-A604B76B43DA}"/>
                </a:ext>
              </a:extLst>
            </p:cNvPr>
            <p:cNvSpPr/>
            <p:nvPr/>
          </p:nvSpPr>
          <p:spPr>
            <a:xfrm>
              <a:off x="4069935" y="270403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6F4669A-613F-0658-3450-317634A1B11F}"/>
                </a:ext>
              </a:extLst>
            </p:cNvPr>
            <p:cNvSpPr/>
            <p:nvPr/>
          </p:nvSpPr>
          <p:spPr>
            <a:xfrm>
              <a:off x="3469591" y="2971801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FB5C35-7CF4-A48F-BC76-4793CBA22718}"/>
                </a:ext>
              </a:extLst>
            </p:cNvPr>
            <p:cNvSpPr/>
            <p:nvPr/>
          </p:nvSpPr>
          <p:spPr>
            <a:xfrm>
              <a:off x="3549353" y="3205386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76E2BA0-60BE-2935-7DA3-30378AA35149}"/>
                </a:ext>
              </a:extLst>
            </p:cNvPr>
            <p:cNvSpPr/>
            <p:nvPr/>
          </p:nvSpPr>
          <p:spPr>
            <a:xfrm>
              <a:off x="3718132" y="31655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9E3E4F4-3781-9006-AE08-A8A93DB274D4}"/>
                </a:ext>
              </a:extLst>
            </p:cNvPr>
            <p:cNvSpPr/>
            <p:nvPr/>
          </p:nvSpPr>
          <p:spPr>
            <a:xfrm>
              <a:off x="4168924" y="317049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5A9A538-33BA-BCE7-0F5F-A8EEF682416E}"/>
                </a:ext>
              </a:extLst>
            </p:cNvPr>
            <p:cNvSpPr/>
            <p:nvPr/>
          </p:nvSpPr>
          <p:spPr>
            <a:xfrm>
              <a:off x="4265776" y="29134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1D49911-9682-5F39-D824-1AEF5ABC12E8}"/>
                </a:ext>
              </a:extLst>
            </p:cNvPr>
            <p:cNvSpPr/>
            <p:nvPr/>
          </p:nvSpPr>
          <p:spPr>
            <a:xfrm>
              <a:off x="3704602" y="2916967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5EBE3B-FD99-211B-A33A-EFFB661B43C7}"/>
                </a:ext>
              </a:extLst>
            </p:cNvPr>
            <p:cNvSpPr/>
            <p:nvPr/>
          </p:nvSpPr>
          <p:spPr>
            <a:xfrm>
              <a:off x="3808575" y="2732518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E361B46-52C4-B11B-2166-21F828909A0A}"/>
                </a:ext>
              </a:extLst>
            </p:cNvPr>
            <p:cNvSpPr/>
            <p:nvPr/>
          </p:nvSpPr>
          <p:spPr>
            <a:xfrm>
              <a:off x="3923231" y="3088593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3D90CBF-E124-0C87-52ED-95AC03FB0A2F}"/>
                </a:ext>
              </a:extLst>
            </p:cNvPr>
            <p:cNvSpPr/>
            <p:nvPr/>
          </p:nvSpPr>
          <p:spPr>
            <a:xfrm>
              <a:off x="3989197" y="29992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6795768-A0F4-42C0-724B-6C9CE1980AE2}"/>
                </a:ext>
              </a:extLst>
            </p:cNvPr>
            <p:cNvSpPr/>
            <p:nvPr/>
          </p:nvSpPr>
          <p:spPr>
            <a:xfrm>
              <a:off x="3923231" y="2877799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7579E03E-98A2-25CD-FF24-FC16866E0EA8}"/>
              </a:ext>
            </a:extLst>
          </p:cNvPr>
          <p:cNvSpPr>
            <a:spLocks noChangeAspect="1"/>
          </p:cNvSpPr>
          <p:nvPr/>
        </p:nvSpPr>
        <p:spPr>
          <a:xfrm>
            <a:off x="1701206" y="1656384"/>
            <a:ext cx="27432" cy="27432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146050" h="146050"/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2E4AA60-7C2F-C5DF-DC19-F9ABB2BB4A5B}"/>
              </a:ext>
            </a:extLst>
          </p:cNvPr>
          <p:cNvSpPr txBox="1"/>
          <p:nvPr/>
        </p:nvSpPr>
        <p:spPr>
          <a:xfrm>
            <a:off x="528440" y="5004164"/>
            <a:ext cx="777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/>
              <a:t>Mosquito</a:t>
            </a:r>
          </a:p>
          <a:p>
            <a:r>
              <a:rPr lang="en-US" sz="800" dirty="0"/>
              <a:t>mass ~ 2.5 mg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678387D-392F-A541-1BDE-69F3939C2694}"/>
              </a:ext>
            </a:extLst>
          </p:cNvPr>
          <p:cNvSpPr txBox="1"/>
          <p:nvPr/>
        </p:nvSpPr>
        <p:spPr>
          <a:xfrm>
            <a:off x="1440822" y="1794720"/>
            <a:ext cx="9283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/>
              <a:t>Neutrino</a:t>
            </a:r>
          </a:p>
          <a:p>
            <a:r>
              <a:rPr lang="en-US" sz="800" dirty="0"/>
              <a:t>mass &lt; 0.12 eV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D143AC1-41C8-4D9C-6A4C-8FFC02C089D0}"/>
              </a:ext>
            </a:extLst>
          </p:cNvPr>
          <p:cNvSpPr txBox="1"/>
          <p:nvPr/>
        </p:nvSpPr>
        <p:spPr>
          <a:xfrm>
            <a:off x="6505992" y="2089107"/>
            <a:ext cx="10088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/>
              <a:t>Lead Nucleus</a:t>
            </a:r>
          </a:p>
          <a:p>
            <a:r>
              <a:rPr lang="en-US" sz="800" dirty="0"/>
              <a:t>mass = 193.7 GeV</a:t>
            </a:r>
          </a:p>
        </p:txBody>
      </p:sp>
      <p:pic>
        <p:nvPicPr>
          <p:cNvPr id="5" name="Picture 4" descr="An elephant walking with a black background&#10;&#10;Description automatically generated">
            <a:extLst>
              <a:ext uri="{FF2B5EF4-FFF2-40B4-BE49-F238E27FC236}">
                <a16:creationId xmlns:a16="http://schemas.microsoft.com/office/drawing/2014/main" id="{452498E9-F93E-2E8E-3F02-0392C2EF4C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022" y="3012962"/>
            <a:ext cx="4876800" cy="3324225"/>
          </a:xfrm>
          <a:prstGeom prst="rect">
            <a:avLst/>
          </a:prstGeom>
        </p:spPr>
      </p:pic>
      <p:pic>
        <p:nvPicPr>
          <p:cNvPr id="15" name="Picture 14" descr="A close up of a bug&#10;&#10;Description automatically generated">
            <a:extLst>
              <a:ext uri="{FF2B5EF4-FFF2-40B4-BE49-F238E27FC236}">
                <a16:creationId xmlns:a16="http://schemas.microsoft.com/office/drawing/2014/main" id="{07ABBF33-0829-4C54-B2D4-A661B29E49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10" y="4616252"/>
            <a:ext cx="412046" cy="21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54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1.48148E-6 L 0.56771 0.00023 " pathEditMode="relative" rAng="0" ptsTypes="AA">
                                      <p:cBhvr>
                                        <p:cTn id="6" dur="1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8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56771 0.00023 L -0.19531 0.25995 " pathEditMode="relative" rAng="0" ptsTypes="AA">
                                      <p:cBhvr>
                                        <p:cTn id="8" dur="2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60" y="12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8.33333E-7 2.96296E-6 L 0.07049 -0.30139 " pathEditMode="relative" rAng="0" ptsTypes="AA">
                                      <p:cBhvr>
                                        <p:cTn id="10" dur="12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4" y="-1506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1.66667E-6 2.59259E-6 L 0.49827 -0.08935 " pathEditMode="relative" rAng="0" ptsTypes="AA">
                                      <p:cBhvr>
                                        <p:cTn id="27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13" y="-446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0.49827 -0.08935 L -0.11146 -0.24097 " pathEditMode="relative" rAng="0" ptsTypes="AA">
                                      <p:cBhvr>
                                        <p:cTn id="29" dur="1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86" y="-759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-3.88889E-6 -2.96296E-6 L 0.18421 0.35 " pathEditMode="relative" rAng="0" ptsTypes="AA">
                                      <p:cBhvr>
                                        <p:cTn id="31" dur="15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01" y="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6" grpId="0"/>
      <p:bldP spid="17" grpId="0"/>
      <p:bldP spid="32" grpId="0" animBg="1"/>
      <p:bldP spid="32" grpId="1" animBg="1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260E752-BE78-828F-40BC-14510A914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76" y="5713009"/>
            <a:ext cx="4216724" cy="7021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7A57AF-8D4E-7C60-CA89-5D5A15936C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Discovery of </a:t>
            </a:r>
            <a:r>
              <a:rPr lang="en-US" dirty="0" err="1"/>
              <a:t>CEvNS</a:t>
            </a:r>
            <a:r>
              <a:rPr lang="en-US" dirty="0"/>
              <a:t> 43 Years Later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7BE58-722E-11EC-A9D4-7D09E2089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Picture 4" descr="A magazine cover with a light bulb&#10;&#10;Description automatically generated">
            <a:extLst>
              <a:ext uri="{FF2B5EF4-FFF2-40B4-BE49-F238E27FC236}">
                <a16:creationId xmlns:a16="http://schemas.microsoft.com/office/drawing/2014/main" id="{8E4B8086-F117-7397-103A-AFA94E45F0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6540"/>
            <a:ext cx="4561367" cy="58071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47A847-5640-5D1D-C789-A329216DD293}"/>
              </a:ext>
            </a:extLst>
          </p:cNvPr>
          <p:cNvSpPr txBox="1"/>
          <p:nvPr/>
        </p:nvSpPr>
        <p:spPr>
          <a:xfrm>
            <a:off x="4641113" y="636789"/>
            <a:ext cx="4253024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dirty="0" err="1">
                <a:solidFill>
                  <a:srgbClr val="2A3674"/>
                </a:solidFill>
              </a:rPr>
              <a:t>CEvNS</a:t>
            </a:r>
            <a:r>
              <a:rPr lang="en-US" dirty="0">
                <a:solidFill>
                  <a:srgbClr val="2A3674"/>
                </a:solidFill>
              </a:rPr>
              <a:t> was discovered by the COHERENT Collaboration in 2017.</a:t>
            </a:r>
          </a:p>
          <a:p>
            <a:pPr>
              <a:spcAft>
                <a:spcPts val="1800"/>
              </a:spcAft>
            </a:pPr>
            <a:r>
              <a:rPr lang="en-US" dirty="0">
                <a:solidFill>
                  <a:srgbClr val="2A3674"/>
                </a:solidFill>
              </a:rPr>
              <a:t>They used a 14.6 kg cesium iodide crystal instrumented with a single 5-inch PMT,</a:t>
            </a:r>
          </a:p>
          <a:p>
            <a:pPr>
              <a:spcAft>
                <a:spcPts val="1800"/>
              </a:spcAft>
            </a:pPr>
            <a:r>
              <a:rPr lang="en-US" dirty="0">
                <a:solidFill>
                  <a:srgbClr val="2A3674"/>
                </a:solidFill>
              </a:rPr>
              <a:t>Deployed in a basement hallway at the Spallation Neutron Source (SNS).</a:t>
            </a:r>
          </a:p>
          <a:p>
            <a:pPr>
              <a:spcAft>
                <a:spcPts val="1800"/>
              </a:spcAft>
            </a:pPr>
            <a:r>
              <a:rPr lang="en-US" dirty="0" err="1">
                <a:solidFill>
                  <a:srgbClr val="2A3674"/>
                </a:solidFill>
              </a:rPr>
              <a:t>CEvNS</a:t>
            </a:r>
            <a:r>
              <a:rPr lang="en-US" dirty="0">
                <a:solidFill>
                  <a:srgbClr val="2A3674"/>
                </a:solidFill>
              </a:rPr>
              <a:t> was observed an excess of events with energy and time structure consistent with the pulsed stopped-pion beam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A578EBD-EE6F-1CEC-8AC2-983334BE1FF6}"/>
              </a:ext>
            </a:extLst>
          </p:cNvPr>
          <p:cNvGrpSpPr/>
          <p:nvPr/>
        </p:nvGrpSpPr>
        <p:grpSpPr>
          <a:xfrm>
            <a:off x="4705453" y="3960457"/>
            <a:ext cx="4292941" cy="2504133"/>
            <a:chOff x="4705453" y="3960457"/>
            <a:chExt cx="4292941" cy="250413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32B8883-FA67-2099-DB66-019307A3D123}"/>
                </a:ext>
              </a:extLst>
            </p:cNvPr>
            <p:cNvSpPr txBox="1"/>
            <p:nvPr/>
          </p:nvSpPr>
          <p:spPr>
            <a:xfrm>
              <a:off x="6084536" y="6187591"/>
              <a:ext cx="202474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200" dirty="0"/>
                <a:t>Science 357, 1123 (2017)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A2A4E1F-211D-1CFF-0DA9-0E53F8256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05453" y="3960457"/>
              <a:ext cx="4292941" cy="22282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200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28322-9D8F-D58C-F7CC-B393C1C336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COHERENT Experiment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B82D6-1FA1-F7EF-E031-A34E734269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FD560A-4971-E4B8-030B-53674E835261}"/>
              </a:ext>
            </a:extLst>
          </p:cNvPr>
          <p:cNvSpPr txBox="1"/>
          <p:nvPr/>
        </p:nvSpPr>
        <p:spPr>
          <a:xfrm>
            <a:off x="224753" y="741420"/>
            <a:ext cx="86059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COHERENT is a suite of detectors located in a basement hallway of the Spallation Neutron Source at Oak Ridge National Laboratory.</a:t>
            </a: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  <a:p>
            <a:endParaRPr lang="en-US" dirty="0">
              <a:solidFill>
                <a:srgbClr val="2A3674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0EA9E2-BA6D-2939-955E-4632EA0D4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60" y="1578273"/>
            <a:ext cx="4957222" cy="35946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5D597D-0471-6EE1-A5DB-BEA3E1BB912C}"/>
              </a:ext>
            </a:extLst>
          </p:cNvPr>
          <p:cNvSpPr txBox="1"/>
          <p:nvPr/>
        </p:nvSpPr>
        <p:spPr>
          <a:xfrm>
            <a:off x="5167532" y="1375833"/>
            <a:ext cx="3852108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2A3674"/>
                </a:solidFill>
              </a:rPr>
              <a:t>The current detectors include:</a:t>
            </a:r>
          </a:p>
          <a:p>
            <a:pPr marL="365760" lvl="1" indent="-13716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Liquid Argon (upgrade coming)</a:t>
            </a:r>
          </a:p>
          <a:p>
            <a:pPr marL="365760" lvl="1" indent="-13716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Sodium Iodide (upgrade underway)</a:t>
            </a:r>
          </a:p>
          <a:p>
            <a:pPr marL="365760" lvl="1" indent="-13716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Thorium, </a:t>
            </a:r>
            <a:r>
              <a:rPr lang="el-GR" dirty="0">
                <a:solidFill>
                  <a:srgbClr val="660000"/>
                </a:solidFill>
              </a:rPr>
              <a:t>ν</a:t>
            </a:r>
            <a:r>
              <a:rPr lang="en-US" dirty="0">
                <a:solidFill>
                  <a:srgbClr val="660000"/>
                </a:solidFill>
              </a:rPr>
              <a:t> Induced Fission</a:t>
            </a:r>
          </a:p>
          <a:p>
            <a:pPr marL="365760" lvl="1" indent="-13716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Germanium </a:t>
            </a:r>
          </a:p>
          <a:p>
            <a:pPr marL="365760" lvl="1" indent="-13716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Heavy Water (D</a:t>
            </a:r>
            <a:r>
              <a:rPr lang="en-US" baseline="-25000" dirty="0">
                <a:solidFill>
                  <a:srgbClr val="660000"/>
                </a:solidFill>
              </a:rPr>
              <a:t>2</a:t>
            </a:r>
            <a:r>
              <a:rPr lang="en-US" dirty="0">
                <a:solidFill>
                  <a:srgbClr val="660000"/>
                </a:solidFill>
              </a:rPr>
              <a:t>O)</a:t>
            </a:r>
          </a:p>
          <a:p>
            <a:pPr marL="365760" lvl="1" indent="-13716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ν Induce Neutron Cubes (Pb &amp; Fe)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2A3674"/>
                </a:solidFill>
              </a:rPr>
              <a:t>Future detectors include:</a:t>
            </a:r>
          </a:p>
          <a:p>
            <a:pPr marL="365760" indent="-13716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Cryogenic Cesium Iodide </a:t>
            </a:r>
          </a:p>
          <a:p>
            <a:pPr marL="365760" indent="-13716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Lead Glass </a:t>
            </a:r>
          </a:p>
          <a:p>
            <a:pPr marL="365760" indent="-13716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0000"/>
                </a:solidFill>
              </a:rPr>
              <a:t>Plus many more ideas…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B95829-1230-CD0B-27F4-6977CA228227}"/>
              </a:ext>
            </a:extLst>
          </p:cNvPr>
          <p:cNvSpPr txBox="1"/>
          <p:nvPr/>
        </p:nvSpPr>
        <p:spPr>
          <a:xfrm>
            <a:off x="224753" y="5473977"/>
            <a:ext cx="86944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The main focus is </a:t>
            </a:r>
            <a:r>
              <a:rPr lang="en-US" dirty="0" err="1">
                <a:solidFill>
                  <a:srgbClr val="2A3674"/>
                </a:solidFill>
              </a:rPr>
              <a:t>CEvNS</a:t>
            </a:r>
            <a:r>
              <a:rPr lang="en-US" dirty="0">
                <a:solidFill>
                  <a:srgbClr val="2A3674"/>
                </a:solidFill>
              </a:rPr>
              <a:t>, but we’re also studying charged current interactions, searching for dark matter, with dedicated detectors to study backgrounds and measure neutrino flux.  </a:t>
            </a:r>
          </a:p>
        </p:txBody>
      </p:sp>
    </p:spTree>
    <p:extLst>
      <p:ext uri="{BB962C8B-B14F-4D97-AF65-F5344CB8AC3E}">
        <p14:creationId xmlns:p14="http://schemas.microsoft.com/office/powerpoint/2010/main" val="258294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17EB0F7-40EC-8DE3-41E9-8E77F6C1EAA8}"/>
              </a:ext>
            </a:extLst>
          </p:cNvPr>
          <p:cNvCxnSpPr>
            <a:cxnSpLocks/>
            <a:stCxn id="97" idx="4"/>
          </p:cNvCxnSpPr>
          <p:nvPr/>
        </p:nvCxnSpPr>
        <p:spPr>
          <a:xfrm flipH="1">
            <a:off x="4916665" y="5647229"/>
            <a:ext cx="70032" cy="5316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269B952-26E0-59F4-2A30-4561BD9A926C}"/>
              </a:ext>
            </a:extLst>
          </p:cNvPr>
          <p:cNvCxnSpPr>
            <a:cxnSpLocks/>
          </p:cNvCxnSpPr>
          <p:nvPr/>
        </p:nvCxnSpPr>
        <p:spPr>
          <a:xfrm>
            <a:off x="4986697" y="5631773"/>
            <a:ext cx="543573" cy="1800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2DEF539-2677-48BA-3764-6971F68BBB1D}"/>
              </a:ext>
            </a:extLst>
          </p:cNvPr>
          <p:cNvCxnSpPr>
            <a:cxnSpLocks/>
          </p:cNvCxnSpPr>
          <p:nvPr/>
        </p:nvCxnSpPr>
        <p:spPr>
          <a:xfrm flipH="1">
            <a:off x="409274" y="4996110"/>
            <a:ext cx="1737360" cy="1986"/>
          </a:xfrm>
          <a:prstGeom prst="line">
            <a:avLst/>
          </a:prstGeom>
          <a:ln>
            <a:solidFill>
              <a:srgbClr val="1B97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Oval 124">
            <a:extLst>
              <a:ext uri="{FF2B5EF4-FFF2-40B4-BE49-F238E27FC236}">
                <a16:creationId xmlns:a16="http://schemas.microsoft.com/office/drawing/2014/main" id="{35008FA2-9C18-0686-C291-4F4D8F9C5824}"/>
              </a:ext>
            </a:extLst>
          </p:cNvPr>
          <p:cNvSpPr/>
          <p:nvPr/>
        </p:nvSpPr>
        <p:spPr>
          <a:xfrm>
            <a:off x="5146330" y="5368689"/>
            <a:ext cx="219736" cy="252300"/>
          </a:xfrm>
          <a:prstGeom prst="ellipse">
            <a:avLst/>
          </a:prstGeom>
          <a:solidFill>
            <a:srgbClr val="FFFF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3319DA85-5A21-F96D-5E84-5463BB8D0A4B}"/>
              </a:ext>
            </a:extLst>
          </p:cNvPr>
          <p:cNvSpPr/>
          <p:nvPr/>
        </p:nvSpPr>
        <p:spPr>
          <a:xfrm>
            <a:off x="4044855" y="5946496"/>
            <a:ext cx="219736" cy="252300"/>
          </a:xfrm>
          <a:prstGeom prst="ellipse">
            <a:avLst/>
          </a:prstGeom>
          <a:solidFill>
            <a:srgbClr val="FFFF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48BE9570-3063-BA5E-28B0-BAB65DAC98E6}"/>
              </a:ext>
            </a:extLst>
          </p:cNvPr>
          <p:cNvSpPr/>
          <p:nvPr/>
        </p:nvSpPr>
        <p:spPr>
          <a:xfrm>
            <a:off x="4982350" y="5786901"/>
            <a:ext cx="219736" cy="252300"/>
          </a:xfrm>
          <a:prstGeom prst="ellipse">
            <a:avLst/>
          </a:prstGeom>
          <a:solidFill>
            <a:srgbClr val="FFFF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EC71005A-5BA3-E027-F989-80B4EBCFE8AE}"/>
                  </a:ext>
                </a:extLst>
              </p:cNvPr>
              <p:cNvSpPr txBox="1"/>
              <p:nvPr/>
            </p:nvSpPr>
            <p:spPr>
              <a:xfrm>
                <a:off x="5113522" y="5324415"/>
                <a:ext cx="347976" cy="325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EC71005A-5BA3-E027-F989-80B4EBCFE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3522" y="5324415"/>
                <a:ext cx="347976" cy="32508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D3809E26-637B-4602-0837-75ABEF851D71}"/>
              </a:ext>
            </a:extLst>
          </p:cNvPr>
          <p:cNvCxnSpPr>
            <a:cxnSpLocks/>
          </p:cNvCxnSpPr>
          <p:nvPr/>
        </p:nvCxnSpPr>
        <p:spPr>
          <a:xfrm flipH="1" flipV="1">
            <a:off x="4727641" y="5404478"/>
            <a:ext cx="259056" cy="217932"/>
          </a:xfrm>
          <a:prstGeom prst="line">
            <a:avLst/>
          </a:prstGeom>
          <a:ln>
            <a:solidFill>
              <a:srgbClr val="DFD69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401E131A-DFC5-E14A-600C-76C5C601F45F}"/>
              </a:ext>
            </a:extLst>
          </p:cNvPr>
          <p:cNvCxnSpPr>
            <a:cxnSpLocks/>
          </p:cNvCxnSpPr>
          <p:nvPr/>
        </p:nvCxnSpPr>
        <p:spPr>
          <a:xfrm>
            <a:off x="2512489" y="5008876"/>
            <a:ext cx="1865691" cy="831446"/>
          </a:xfrm>
          <a:prstGeom prst="line">
            <a:avLst/>
          </a:prstGeom>
          <a:ln>
            <a:solidFill>
              <a:srgbClr val="FF66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AE03BA6-B425-EAB5-B74D-5351D0E231CE}"/>
              </a:ext>
            </a:extLst>
          </p:cNvPr>
          <p:cNvCxnSpPr>
            <a:cxnSpLocks/>
          </p:cNvCxnSpPr>
          <p:nvPr/>
        </p:nvCxnSpPr>
        <p:spPr>
          <a:xfrm flipV="1">
            <a:off x="4378180" y="5628941"/>
            <a:ext cx="608517" cy="211381"/>
          </a:xfrm>
          <a:prstGeom prst="line">
            <a:avLst/>
          </a:prstGeom>
          <a:ln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CD89592-FF5A-C307-7CDE-6290200E6270}"/>
              </a:ext>
            </a:extLst>
          </p:cNvPr>
          <p:cNvCxnSpPr>
            <a:cxnSpLocks/>
          </p:cNvCxnSpPr>
          <p:nvPr/>
        </p:nvCxnSpPr>
        <p:spPr>
          <a:xfrm flipV="1">
            <a:off x="2511504" y="4538672"/>
            <a:ext cx="2059867" cy="466056"/>
          </a:xfrm>
          <a:prstGeom prst="line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32DAA091-B10D-6C4F-F228-527FB04EF69D}"/>
              </a:ext>
            </a:extLst>
          </p:cNvPr>
          <p:cNvGrpSpPr>
            <a:grpSpLocks noChangeAspect="1"/>
          </p:cNvGrpSpPr>
          <p:nvPr/>
        </p:nvGrpSpPr>
        <p:grpSpPr>
          <a:xfrm>
            <a:off x="2068277" y="4640774"/>
            <a:ext cx="847915" cy="825824"/>
            <a:chOff x="3469591" y="2491811"/>
            <a:chExt cx="1284719" cy="125124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F79F7DA-13E6-BEEE-4DEE-A24817DC3D86}"/>
                </a:ext>
              </a:extLst>
            </p:cNvPr>
            <p:cNvSpPr/>
            <p:nvPr/>
          </p:nvSpPr>
          <p:spPr>
            <a:xfrm>
              <a:off x="3985902" y="321250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B6BBCA7-1519-ABA4-4716-8BA7B23F165F}"/>
                </a:ext>
              </a:extLst>
            </p:cNvPr>
            <p:cNvSpPr/>
            <p:nvPr/>
          </p:nvSpPr>
          <p:spPr>
            <a:xfrm>
              <a:off x="3513745" y="2757444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9909A6B-82E9-11C9-71DB-18374CA1B22E}"/>
                </a:ext>
              </a:extLst>
            </p:cNvPr>
            <p:cNvSpPr/>
            <p:nvPr/>
          </p:nvSpPr>
          <p:spPr>
            <a:xfrm>
              <a:off x="3657599" y="2582255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07D25A3-6E0C-EFFA-DEE7-DC649EE23095}"/>
                </a:ext>
              </a:extLst>
            </p:cNvPr>
            <p:cNvSpPr/>
            <p:nvPr/>
          </p:nvSpPr>
          <p:spPr>
            <a:xfrm>
              <a:off x="3854153" y="249181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36E7B3F-8D73-2800-256F-92910F1A70DC}"/>
                </a:ext>
              </a:extLst>
            </p:cNvPr>
            <p:cNvSpPr/>
            <p:nvPr/>
          </p:nvSpPr>
          <p:spPr>
            <a:xfrm>
              <a:off x="4121922" y="2521009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FCA52C7-215D-1F71-7383-66683D214AE8}"/>
                </a:ext>
              </a:extLst>
            </p:cNvPr>
            <p:cNvSpPr/>
            <p:nvPr/>
          </p:nvSpPr>
          <p:spPr>
            <a:xfrm>
              <a:off x="4351946" y="2685517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4F128B8-02C0-C07F-70BD-B05C96BBFBA9}"/>
                </a:ext>
              </a:extLst>
            </p:cNvPr>
            <p:cNvSpPr/>
            <p:nvPr/>
          </p:nvSpPr>
          <p:spPr>
            <a:xfrm>
              <a:off x="4449510" y="2946163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9A2F29-91FF-717C-E214-FD34BBB72CA5}"/>
                </a:ext>
              </a:extLst>
            </p:cNvPr>
            <p:cNvSpPr/>
            <p:nvPr/>
          </p:nvSpPr>
          <p:spPr>
            <a:xfrm>
              <a:off x="4401084" y="3201114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3E0C2F4-F6D0-311B-5AE0-5E42F5DBB259}"/>
                </a:ext>
              </a:extLst>
            </p:cNvPr>
            <p:cNvSpPr/>
            <p:nvPr/>
          </p:nvSpPr>
          <p:spPr>
            <a:xfrm>
              <a:off x="4219485" y="338484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A4E3CBD-D9DD-7DF2-C5F7-847CB285119D}"/>
                </a:ext>
              </a:extLst>
            </p:cNvPr>
            <p:cNvSpPr/>
            <p:nvPr/>
          </p:nvSpPr>
          <p:spPr>
            <a:xfrm>
              <a:off x="3986614" y="3438259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EBFCF81-0545-0E2F-741E-9F56A1F239A6}"/>
                </a:ext>
              </a:extLst>
            </p:cNvPr>
            <p:cNvSpPr/>
            <p:nvPr/>
          </p:nvSpPr>
          <p:spPr>
            <a:xfrm>
              <a:off x="3735937" y="336490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3F88EB1-E1CE-57AD-FCA9-2708EA49CE87}"/>
                </a:ext>
              </a:extLst>
            </p:cNvPr>
            <p:cNvSpPr/>
            <p:nvPr/>
          </p:nvSpPr>
          <p:spPr>
            <a:xfrm>
              <a:off x="4069935" y="270403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DB58E44-75CB-FA8D-866C-DB1025EAB2CF}"/>
                </a:ext>
              </a:extLst>
            </p:cNvPr>
            <p:cNvSpPr/>
            <p:nvPr/>
          </p:nvSpPr>
          <p:spPr>
            <a:xfrm>
              <a:off x="3469591" y="2971801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319CD01-6FDC-4E72-1896-155A4935AFAF}"/>
                </a:ext>
              </a:extLst>
            </p:cNvPr>
            <p:cNvSpPr/>
            <p:nvPr/>
          </p:nvSpPr>
          <p:spPr>
            <a:xfrm>
              <a:off x="3549353" y="3205386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ACE20F1-9DB0-24DC-9B2C-F3047A7AECA7}"/>
                </a:ext>
              </a:extLst>
            </p:cNvPr>
            <p:cNvSpPr/>
            <p:nvPr/>
          </p:nvSpPr>
          <p:spPr>
            <a:xfrm>
              <a:off x="3718132" y="31655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28594CD-33FE-17A0-E559-D9708C80B156}"/>
                </a:ext>
              </a:extLst>
            </p:cNvPr>
            <p:cNvSpPr/>
            <p:nvPr/>
          </p:nvSpPr>
          <p:spPr>
            <a:xfrm>
              <a:off x="4168924" y="317049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99F4D8D-9A18-9F24-DB6E-A4612477D2C8}"/>
                </a:ext>
              </a:extLst>
            </p:cNvPr>
            <p:cNvSpPr/>
            <p:nvPr/>
          </p:nvSpPr>
          <p:spPr>
            <a:xfrm>
              <a:off x="4265776" y="29134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075ED51-664E-D67C-825B-24CA4BA0793D}"/>
                </a:ext>
              </a:extLst>
            </p:cNvPr>
            <p:cNvSpPr/>
            <p:nvPr/>
          </p:nvSpPr>
          <p:spPr>
            <a:xfrm>
              <a:off x="3704602" y="2916967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A4AA570-A6AD-5045-FE31-8F78F5136DD8}"/>
                </a:ext>
              </a:extLst>
            </p:cNvPr>
            <p:cNvSpPr/>
            <p:nvPr/>
          </p:nvSpPr>
          <p:spPr>
            <a:xfrm>
              <a:off x="3808575" y="2732518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547A245-2713-392F-6354-03F5CBF69603}"/>
                </a:ext>
              </a:extLst>
            </p:cNvPr>
            <p:cNvSpPr/>
            <p:nvPr/>
          </p:nvSpPr>
          <p:spPr>
            <a:xfrm>
              <a:off x="3923231" y="3088593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7EDC3F5-85FE-97A3-83E9-680CCFA1ED9A}"/>
                </a:ext>
              </a:extLst>
            </p:cNvPr>
            <p:cNvSpPr/>
            <p:nvPr/>
          </p:nvSpPr>
          <p:spPr>
            <a:xfrm>
              <a:off x="3989197" y="29992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959DD6-490A-C4AA-0D99-DB96CF131709}"/>
                </a:ext>
              </a:extLst>
            </p:cNvPr>
            <p:cNvSpPr/>
            <p:nvPr/>
          </p:nvSpPr>
          <p:spPr>
            <a:xfrm>
              <a:off x="3923231" y="2877799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437D25-A737-B1AC-9594-1977A93F9F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SNS as a Neutrino Source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E13D15-26AE-FDA0-33F7-0D4CF538E0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B8BA6E-F567-4D15-CA36-791E7DB74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4510"/>
            <a:ext cx="4345577" cy="19407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E1A302-3960-D1E8-A307-23E9197CD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4122" y="694013"/>
            <a:ext cx="4060203" cy="265666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730EBA0-C792-9042-D060-81D0A508C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027" y="4886420"/>
            <a:ext cx="222494" cy="22249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0CB8906-A85C-82FD-853E-371A53CC7D53}"/>
              </a:ext>
            </a:extLst>
          </p:cNvPr>
          <p:cNvSpPr txBox="1"/>
          <p:nvPr/>
        </p:nvSpPr>
        <p:spPr>
          <a:xfrm>
            <a:off x="-2952" y="5209498"/>
            <a:ext cx="876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1B97F0"/>
                </a:solidFill>
              </a:rPr>
              <a:t>Proton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C38D37-094C-226C-5580-899CEABF2B00}"/>
              </a:ext>
            </a:extLst>
          </p:cNvPr>
          <p:cNvSpPr txBox="1"/>
          <p:nvPr/>
        </p:nvSpPr>
        <p:spPr>
          <a:xfrm>
            <a:off x="2068277" y="5538177"/>
            <a:ext cx="876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660000"/>
                </a:solidFill>
              </a:rPr>
              <a:t>Hg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6158AE1-5BA8-B872-7D42-52A2C19E540E}"/>
              </a:ext>
            </a:extLst>
          </p:cNvPr>
          <p:cNvSpPr/>
          <p:nvPr/>
        </p:nvSpPr>
        <p:spPr>
          <a:xfrm>
            <a:off x="2464746" y="4960205"/>
            <a:ext cx="91440" cy="9144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0000">
                <a:srgbClr val="00B050"/>
              </a:gs>
              <a:gs pos="100000">
                <a:srgbClr val="92D05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0F43590-A1EA-AEA3-A1D2-552F2824DB74}"/>
              </a:ext>
            </a:extLst>
          </p:cNvPr>
          <p:cNvSpPr txBox="1"/>
          <p:nvPr/>
        </p:nvSpPr>
        <p:spPr>
          <a:xfrm>
            <a:off x="171227" y="2748579"/>
            <a:ext cx="483645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1.3 GeV proton beam, strikes mercury target at 60 Hz with average power of 1.7 MW </a:t>
            </a:r>
            <a:r>
              <a:rPr lang="en-US" dirty="0">
                <a:solidFill>
                  <a:srgbClr val="C00000"/>
                </a:solidFill>
              </a:rPr>
              <a:t>(→ 2 MW)</a:t>
            </a:r>
            <a:r>
              <a:rPr lang="en-US" dirty="0">
                <a:solidFill>
                  <a:srgbClr val="2A3674"/>
                </a:solidFill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The goal is to knock out neutrons, but it also produces </a:t>
            </a:r>
            <a:r>
              <a:rPr lang="en-US" dirty="0" err="1">
                <a:solidFill>
                  <a:srgbClr val="2A3674"/>
                </a:solidFill>
              </a:rPr>
              <a:t>pions</a:t>
            </a:r>
            <a:r>
              <a:rPr lang="en-US" dirty="0">
                <a:solidFill>
                  <a:srgbClr val="2A3674"/>
                </a:solidFill>
              </a:rPr>
              <a:t>.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03C5A8B-1F85-A09B-D8BC-A21A8299C784}"/>
              </a:ext>
            </a:extLst>
          </p:cNvPr>
          <p:cNvGrpSpPr>
            <a:grpSpLocks noChangeAspect="1"/>
          </p:cNvGrpSpPr>
          <p:nvPr/>
        </p:nvGrpSpPr>
        <p:grpSpPr>
          <a:xfrm>
            <a:off x="4491767" y="4033007"/>
            <a:ext cx="847915" cy="825824"/>
            <a:chOff x="3469591" y="2491811"/>
            <a:chExt cx="1284719" cy="125124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DC83B7D3-C46E-E658-BE2D-E33B8331D2E6}"/>
                </a:ext>
              </a:extLst>
            </p:cNvPr>
            <p:cNvSpPr/>
            <p:nvPr/>
          </p:nvSpPr>
          <p:spPr>
            <a:xfrm>
              <a:off x="3985902" y="321250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AEB59B6-D44E-F6C9-91C9-39E4F81958FC}"/>
                </a:ext>
              </a:extLst>
            </p:cNvPr>
            <p:cNvSpPr/>
            <p:nvPr/>
          </p:nvSpPr>
          <p:spPr>
            <a:xfrm>
              <a:off x="3513745" y="2757444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BAA9236-B9B1-6E07-450B-C9363597D070}"/>
                </a:ext>
              </a:extLst>
            </p:cNvPr>
            <p:cNvSpPr/>
            <p:nvPr/>
          </p:nvSpPr>
          <p:spPr>
            <a:xfrm>
              <a:off x="3657599" y="2582255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89AFFC6-4500-C07A-C69C-B7E4856E91EB}"/>
                </a:ext>
              </a:extLst>
            </p:cNvPr>
            <p:cNvSpPr/>
            <p:nvPr/>
          </p:nvSpPr>
          <p:spPr>
            <a:xfrm>
              <a:off x="3854153" y="249181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BA38596-64F3-4FF0-63C4-756F77570B94}"/>
                </a:ext>
              </a:extLst>
            </p:cNvPr>
            <p:cNvSpPr/>
            <p:nvPr/>
          </p:nvSpPr>
          <p:spPr>
            <a:xfrm>
              <a:off x="4121922" y="2521009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253AE1B6-0941-DC5D-F49F-F14158D403D7}"/>
                </a:ext>
              </a:extLst>
            </p:cNvPr>
            <p:cNvSpPr/>
            <p:nvPr/>
          </p:nvSpPr>
          <p:spPr>
            <a:xfrm>
              <a:off x="4351946" y="2685517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F5F57D4B-D423-0F3B-8865-4C3D87944F17}"/>
                </a:ext>
              </a:extLst>
            </p:cNvPr>
            <p:cNvSpPr/>
            <p:nvPr/>
          </p:nvSpPr>
          <p:spPr>
            <a:xfrm>
              <a:off x="4449510" y="2946163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0FBC7043-4901-59DB-6DE6-B4DA3B74A3A9}"/>
                </a:ext>
              </a:extLst>
            </p:cNvPr>
            <p:cNvSpPr/>
            <p:nvPr/>
          </p:nvSpPr>
          <p:spPr>
            <a:xfrm>
              <a:off x="4401084" y="3201114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B06F622-F8DD-FCA8-E673-BAFCD67A0577}"/>
                </a:ext>
              </a:extLst>
            </p:cNvPr>
            <p:cNvSpPr/>
            <p:nvPr/>
          </p:nvSpPr>
          <p:spPr>
            <a:xfrm>
              <a:off x="4219485" y="338484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D0F381B-9037-283E-665E-99FD6FBC48C0}"/>
                </a:ext>
              </a:extLst>
            </p:cNvPr>
            <p:cNvSpPr/>
            <p:nvPr/>
          </p:nvSpPr>
          <p:spPr>
            <a:xfrm>
              <a:off x="3986614" y="3438259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D1955B03-00F2-54B1-7A69-2C5C0DF77CC7}"/>
                </a:ext>
              </a:extLst>
            </p:cNvPr>
            <p:cNvSpPr/>
            <p:nvPr/>
          </p:nvSpPr>
          <p:spPr>
            <a:xfrm>
              <a:off x="3735937" y="3364907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D1763DC2-3811-07CD-CEA3-8EBE9A99AB1C}"/>
                </a:ext>
              </a:extLst>
            </p:cNvPr>
            <p:cNvSpPr/>
            <p:nvPr/>
          </p:nvSpPr>
          <p:spPr>
            <a:xfrm>
              <a:off x="4069935" y="270403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370F0A09-205A-BFAB-CE5C-E34D4C92EE2F}"/>
                </a:ext>
              </a:extLst>
            </p:cNvPr>
            <p:cNvSpPr/>
            <p:nvPr/>
          </p:nvSpPr>
          <p:spPr>
            <a:xfrm>
              <a:off x="3469591" y="2971801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B629E4EB-6280-20A8-8963-177560C87416}"/>
                </a:ext>
              </a:extLst>
            </p:cNvPr>
            <p:cNvSpPr/>
            <p:nvPr/>
          </p:nvSpPr>
          <p:spPr>
            <a:xfrm>
              <a:off x="3549353" y="3205386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CC32EAE1-6D2F-8C38-A984-F099C512055B}"/>
                </a:ext>
              </a:extLst>
            </p:cNvPr>
            <p:cNvSpPr/>
            <p:nvPr/>
          </p:nvSpPr>
          <p:spPr>
            <a:xfrm>
              <a:off x="3718132" y="31655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75B8CBFE-542D-1DFE-B68B-0AD49C7603A3}"/>
                </a:ext>
              </a:extLst>
            </p:cNvPr>
            <p:cNvSpPr/>
            <p:nvPr/>
          </p:nvSpPr>
          <p:spPr>
            <a:xfrm>
              <a:off x="4168924" y="3170491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563149E8-115A-37DE-704A-A5D8B449084E}"/>
                </a:ext>
              </a:extLst>
            </p:cNvPr>
            <p:cNvSpPr/>
            <p:nvPr/>
          </p:nvSpPr>
          <p:spPr>
            <a:xfrm>
              <a:off x="4265776" y="29134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B0F2A45C-A018-EFC7-5B1A-EC24581083E7}"/>
                </a:ext>
              </a:extLst>
            </p:cNvPr>
            <p:cNvSpPr/>
            <p:nvPr/>
          </p:nvSpPr>
          <p:spPr>
            <a:xfrm>
              <a:off x="3704602" y="2916967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05AA481-3C29-E0D7-E091-748C9D1FACE4}"/>
                </a:ext>
              </a:extLst>
            </p:cNvPr>
            <p:cNvSpPr/>
            <p:nvPr/>
          </p:nvSpPr>
          <p:spPr>
            <a:xfrm>
              <a:off x="3808575" y="2732518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8BDFD1B7-8DD1-E180-AE44-BC9D85B6F32C}"/>
                </a:ext>
              </a:extLst>
            </p:cNvPr>
            <p:cNvSpPr/>
            <p:nvPr/>
          </p:nvSpPr>
          <p:spPr>
            <a:xfrm>
              <a:off x="3923231" y="3088593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E1DA6E39-663F-2D33-A130-9314BE4C8AEA}"/>
                </a:ext>
              </a:extLst>
            </p:cNvPr>
            <p:cNvSpPr/>
            <p:nvPr/>
          </p:nvSpPr>
          <p:spPr>
            <a:xfrm>
              <a:off x="3989197" y="2999206"/>
              <a:ext cx="304800" cy="304800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190B7494-05AA-19CE-E0B5-85CF5BBA0E60}"/>
                </a:ext>
              </a:extLst>
            </p:cNvPr>
            <p:cNvSpPr/>
            <p:nvPr/>
          </p:nvSpPr>
          <p:spPr>
            <a:xfrm>
              <a:off x="3923231" y="2877799"/>
              <a:ext cx="304800" cy="304800"/>
            </a:xfrm>
            <a:prstGeom prst="ellipse">
              <a:avLst/>
            </a:prstGeom>
            <a:solidFill>
              <a:srgbClr val="0070C0"/>
            </a:solidFill>
            <a:ln w="3175">
              <a:noFill/>
            </a:ln>
            <a:scene3d>
              <a:camera prst="orthographicFront"/>
              <a:lightRig rig="threePt" dir="t"/>
            </a:scene3d>
            <a:sp3d contourW="12700">
              <a:bevelT w="146050" h="146050"/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75417C7E-3160-5BFD-74BF-0EC0B6171713}"/>
                  </a:ext>
                </a:extLst>
              </p:cNvPr>
              <p:cNvSpPr txBox="1"/>
              <p:nvPr/>
            </p:nvSpPr>
            <p:spPr>
              <a:xfrm>
                <a:off x="3183967" y="4352268"/>
                <a:ext cx="8767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75417C7E-3160-5BFD-74BF-0EC0B6171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3967" y="4352268"/>
                <a:ext cx="876748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85">
            <a:extLst>
              <a:ext uri="{FF2B5EF4-FFF2-40B4-BE49-F238E27FC236}">
                <a16:creationId xmlns:a16="http://schemas.microsoft.com/office/drawing/2014/main" id="{1FEFBC7F-3146-173A-DA49-FECA03CE5AF1}"/>
              </a:ext>
            </a:extLst>
          </p:cNvPr>
          <p:cNvSpPr txBox="1"/>
          <p:nvPr/>
        </p:nvSpPr>
        <p:spPr>
          <a:xfrm>
            <a:off x="4520909" y="4803679"/>
            <a:ext cx="876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660000"/>
                </a:solidFill>
              </a:rPr>
              <a:t>Capture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CE9D9C6-BD91-A322-0DE5-844B75428053}"/>
              </a:ext>
            </a:extLst>
          </p:cNvPr>
          <p:cNvSpPr/>
          <p:nvPr/>
        </p:nvSpPr>
        <p:spPr>
          <a:xfrm>
            <a:off x="2463848" y="4961830"/>
            <a:ext cx="91440" cy="9144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0000">
                <a:srgbClr val="FFC000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B4DB8DC6-343A-53A9-9CF0-A8A4C142D182}"/>
                  </a:ext>
                </a:extLst>
              </p:cNvPr>
              <p:cNvSpPr txBox="1"/>
              <p:nvPr/>
            </p:nvSpPr>
            <p:spPr>
              <a:xfrm>
                <a:off x="3201340" y="5158863"/>
                <a:ext cx="8767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B4DB8DC6-343A-53A9-9CF0-A8A4C142D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1340" y="5158863"/>
                <a:ext cx="876748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D9F12E2C-5263-73E7-FB88-0AD7A2F7985C}"/>
              </a:ext>
            </a:extLst>
          </p:cNvPr>
          <p:cNvCxnSpPr>
            <a:cxnSpLocks/>
          </p:cNvCxnSpPr>
          <p:nvPr/>
        </p:nvCxnSpPr>
        <p:spPr>
          <a:xfrm flipH="1">
            <a:off x="3682609" y="5841281"/>
            <a:ext cx="688129" cy="2353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6127195F-88C5-66B3-C464-C731F8D48745}"/>
                  </a:ext>
                </a:extLst>
              </p:cNvPr>
              <p:cNvSpPr txBox="1"/>
              <p:nvPr/>
            </p:nvSpPr>
            <p:spPr>
              <a:xfrm>
                <a:off x="4283703" y="5468522"/>
                <a:ext cx="8767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6127195F-88C5-66B3-C464-C731F8D48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703" y="5468522"/>
                <a:ext cx="876748" cy="307777"/>
              </a:xfrm>
              <a:prstGeom prst="rect">
                <a:avLst/>
              </a:prstGeom>
              <a:blipFill>
                <a:blip r:embed="rId8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EB99659E-4502-5ABB-BFEF-30DC2B2BD1C0}"/>
                  </a:ext>
                </a:extLst>
              </p:cNvPr>
              <p:cNvSpPr txBox="1"/>
              <p:nvPr/>
            </p:nvSpPr>
            <p:spPr>
              <a:xfrm>
                <a:off x="3739104" y="5888557"/>
                <a:ext cx="876748" cy="325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EB99659E-4502-5ABB-BFEF-30DC2B2BD1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104" y="5888557"/>
                <a:ext cx="876748" cy="32508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Oval 96">
            <a:extLst>
              <a:ext uri="{FF2B5EF4-FFF2-40B4-BE49-F238E27FC236}">
                <a16:creationId xmlns:a16="http://schemas.microsoft.com/office/drawing/2014/main" id="{C890BE36-4EF0-3F70-C51B-17DABB7B0E27}"/>
              </a:ext>
            </a:extLst>
          </p:cNvPr>
          <p:cNvSpPr/>
          <p:nvPr/>
        </p:nvSpPr>
        <p:spPr>
          <a:xfrm>
            <a:off x="4968409" y="5610653"/>
            <a:ext cx="36576" cy="3657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0000">
                <a:srgbClr val="FFFF00"/>
              </a:gs>
              <a:gs pos="100000">
                <a:srgbClr val="7A6B56"/>
              </a:gs>
            </a:gsLst>
            <a:path path="circle">
              <a:fillToRect l="50000" t="50000" r="50000" b="50000"/>
            </a:path>
            <a:tileRect/>
          </a:gra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59B38F9B-E677-2AB8-D5EB-54AE27102EEE}"/>
                  </a:ext>
                </a:extLst>
              </p:cNvPr>
              <p:cNvSpPr txBox="1"/>
              <p:nvPr/>
            </p:nvSpPr>
            <p:spPr>
              <a:xfrm>
                <a:off x="4804610" y="5262426"/>
                <a:ext cx="3275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solidFill>
                                <a:srgbClr val="DFD6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rgbClr val="DFD6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rgbClr val="DFD69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59B38F9B-E677-2AB8-D5EB-54AE27102E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4610" y="5262426"/>
                <a:ext cx="327598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BFEF52C-1BED-48A2-E4E4-65B531AA8264}"/>
                  </a:ext>
                </a:extLst>
              </p:cNvPr>
              <p:cNvSpPr txBox="1"/>
              <p:nvPr/>
            </p:nvSpPr>
            <p:spPr>
              <a:xfrm>
                <a:off x="4937233" y="5743433"/>
                <a:ext cx="3570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BFEF52C-1BED-48A2-E4E4-65B531AA8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7233" y="5743433"/>
                <a:ext cx="357062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" name="Arrow: Right 122">
            <a:extLst>
              <a:ext uri="{FF2B5EF4-FFF2-40B4-BE49-F238E27FC236}">
                <a16:creationId xmlns:a16="http://schemas.microsoft.com/office/drawing/2014/main" id="{C17020FA-8688-8DAA-37FF-9F831018C1D2}"/>
              </a:ext>
            </a:extLst>
          </p:cNvPr>
          <p:cNvSpPr/>
          <p:nvPr/>
        </p:nvSpPr>
        <p:spPr>
          <a:xfrm>
            <a:off x="616170" y="4858831"/>
            <a:ext cx="579044" cy="286275"/>
          </a:xfrm>
          <a:prstGeom prst="rightArrow">
            <a:avLst>
              <a:gd name="adj1" fmla="val 39173"/>
              <a:gd name="adj2" fmla="val 81400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66000">
                <a:srgbClr val="FFFF00"/>
              </a:gs>
              <a:gs pos="100000">
                <a:srgbClr val="DFD69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42D2C4C7-0FB3-5ACE-78B4-AF7D3EAA4A3B}"/>
              </a:ext>
            </a:extLst>
          </p:cNvPr>
          <p:cNvSpPr/>
          <p:nvPr/>
        </p:nvSpPr>
        <p:spPr>
          <a:xfrm>
            <a:off x="4340274" y="5804705"/>
            <a:ext cx="73152" cy="731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0000">
                <a:schemeClr val="accent6">
                  <a:lumMod val="40000"/>
                  <a:lumOff val="60000"/>
                </a:schemeClr>
              </a:gs>
              <a:gs pos="100000">
                <a:srgbClr val="7030A0"/>
              </a:gs>
            </a:gsLst>
            <a:path path="circle">
              <a:fillToRect l="50000" t="50000" r="50000" b="50000"/>
            </a:path>
            <a:tileRect/>
          </a:gra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02079585-E4A0-2752-1E1B-9400934AD956}"/>
                  </a:ext>
                </a:extLst>
              </p:cNvPr>
              <p:cNvSpPr txBox="1"/>
              <p:nvPr/>
            </p:nvSpPr>
            <p:spPr>
              <a:xfrm>
                <a:off x="5765988" y="3938736"/>
                <a:ext cx="3307786" cy="2492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capture on mercury.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come to rest in the mercury and decay.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result is three neutrino flavors emitted in approximately equal numbers with an isotropic angular distribution.</a:t>
                </a:r>
              </a:p>
            </p:txBody>
          </p:sp>
        </mc:Choice>
        <mc:Fallback xmlns="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02079585-E4A0-2752-1E1B-9400934AD9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5988" y="3938736"/>
                <a:ext cx="3307786" cy="2492990"/>
              </a:xfrm>
              <a:prstGeom prst="rect">
                <a:avLst/>
              </a:prstGeom>
              <a:blipFill>
                <a:blip r:embed="rId12"/>
                <a:stretch>
                  <a:fillRect l="-1661" t="-1222" b="-2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397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6 L 0.22483 -3.7037E-6 " pathEditMode="relative" rAng="0" ptsTypes="AA">
                                      <p:cBhvr>
                                        <p:cTn id="32" dur="8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33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pat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11111E-6 L 0.22587 -0.06852 " pathEditMode="relative" rAng="0" ptsTypes="AA">
                                      <p:cBhvr>
                                        <p:cTn id="44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85" y="-342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L 0.2033 0.12014 " pathEditMode="relative" rAng="0" ptsTypes="AA">
                                      <p:cBhvr>
                                        <p:cTn id="68" dur="1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56" y="5995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69 L 0.06666 -0.03102 " pathEditMode="relative" rAng="0" ptsTypes="AA">
                                      <p:cBhvr>
                                        <p:cTn id="79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9" y="-1528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69 L -0.02882 -0.03403 " pathEditMode="relative" rAng="0" ptsTypes="AA">
                                      <p:cBhvr>
                                        <p:cTn id="96" dur="1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6" y="-1667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1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8" grpId="0" animBg="1"/>
      <p:bldP spid="129" grpId="0" animBg="1"/>
      <p:bldP spid="106" grpId="0"/>
      <p:bldP spid="33" grpId="0"/>
      <p:bldP spid="34" grpId="0"/>
      <p:bldP spid="60" grpId="0" animBg="1"/>
      <p:bldP spid="60" grpId="1" animBg="1"/>
      <p:bldP spid="85" grpId="0"/>
      <p:bldP spid="86" grpId="0"/>
      <p:bldP spid="89" grpId="0" animBg="1"/>
      <p:bldP spid="89" grpId="1" animBg="1"/>
      <p:bldP spid="90" grpId="0"/>
      <p:bldP spid="95" grpId="0"/>
      <p:bldP spid="96" grpId="0"/>
      <p:bldP spid="97" grpId="0" animBg="1"/>
      <p:bldP spid="97" grpId="1" animBg="1"/>
      <p:bldP spid="98" grpId="0"/>
      <p:bldP spid="105" grpId="0"/>
      <p:bldP spid="123" grpId="0" animBg="1"/>
      <p:bldP spid="123" grpId="1" animBg="1"/>
      <p:bldP spid="91" grpId="0" animBg="1"/>
      <p:bldP spid="9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37D25-A737-B1AC-9594-1977A93F9F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SNS as a Neutrino Source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E13D15-26AE-FDA0-33F7-0D4CF538E0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681E5B-0503-1BAD-BF62-DF69C8149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04" y="1233618"/>
            <a:ext cx="4233565" cy="34502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8320AC-459D-65D2-CA06-75A9846F3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669" y="1272404"/>
            <a:ext cx="4261658" cy="34731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BAC543-610F-4025-80C0-F53438F3AE31}"/>
              </a:ext>
            </a:extLst>
          </p:cNvPr>
          <p:cNvSpPr txBox="1"/>
          <p:nvPr/>
        </p:nvSpPr>
        <p:spPr>
          <a:xfrm>
            <a:off x="3251661" y="4672842"/>
            <a:ext cx="28387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u="none" strike="noStrike" baseline="0" dirty="0">
                <a:solidFill>
                  <a:srgbClr val="0070C1"/>
                </a:solidFill>
                <a:latin typeface="+mj-lt"/>
              </a:rPr>
              <a:t>Phys. Rev. D </a:t>
            </a:r>
            <a:r>
              <a:rPr lang="en-US" sz="1200" u="none" strike="noStrike" baseline="0" dirty="0">
                <a:solidFill>
                  <a:srgbClr val="0070C1"/>
                </a:solidFill>
                <a:latin typeface="+mj-lt"/>
              </a:rPr>
              <a:t>106</a:t>
            </a:r>
            <a:r>
              <a:rPr lang="en-US" sz="1200" dirty="0">
                <a:solidFill>
                  <a:srgbClr val="0070C1"/>
                </a:solidFill>
                <a:latin typeface="+mj-lt"/>
              </a:rPr>
              <a:t>, </a:t>
            </a:r>
            <a:r>
              <a:rPr lang="en-US" sz="1200" u="none" strike="noStrike" baseline="0" dirty="0">
                <a:solidFill>
                  <a:srgbClr val="0070C1"/>
                </a:solidFill>
                <a:latin typeface="+mj-lt"/>
              </a:rPr>
              <a:t>032003 (2022)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EFC1CA-3569-433B-6BDA-3C87331631E7}"/>
              </a:ext>
            </a:extLst>
          </p:cNvPr>
          <p:cNvSpPr txBox="1"/>
          <p:nvPr/>
        </p:nvSpPr>
        <p:spPr>
          <a:xfrm>
            <a:off x="224753" y="741420"/>
            <a:ext cx="8605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Pion decay-at-rest neutrinos have a well understood energy distribution.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AC60F2-7151-F5CA-7782-8CA0084B1BEF}"/>
                  </a:ext>
                </a:extLst>
              </p:cNvPr>
              <p:cNvSpPr txBox="1"/>
              <p:nvPr/>
            </p:nvSpPr>
            <p:spPr>
              <a:xfrm>
                <a:off x="224752" y="5027628"/>
                <a:ext cx="8605957" cy="1376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rgbClr val="2A3674"/>
                    </a:solidFill>
                  </a:rPr>
                  <a:t>The SNS beam structure and muon lifetime give a us a simple timing structure, with a prompt pulse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and a delayed decay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.  </a:t>
                </a:r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are suppressed by 5 orders of magnitude and there is a small contribution of higher energy neutrinos from pion decay in flight, primarily in the forward direction.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AC60F2-7151-F5CA-7782-8CA0084B1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752" y="5027628"/>
                <a:ext cx="8605957" cy="1376531"/>
              </a:xfrm>
              <a:prstGeom prst="rect">
                <a:avLst/>
              </a:prstGeom>
              <a:blipFill>
                <a:blip r:embed="rId4"/>
                <a:stretch>
                  <a:fillRect l="-637" t="-2655" b="-6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659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D3E1998-0778-1FF0-D1A3-E0F2ECAC9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1207"/>
            <a:ext cx="9144000" cy="45113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5456B9-B018-FE6C-0532-EF49C9FF60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Neutrino Alley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7191F6-6209-6AEF-06C4-A3E64366D8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361A651-D615-0161-3041-A8B3529A41DE}"/>
              </a:ext>
            </a:extLst>
          </p:cNvPr>
          <p:cNvSpPr/>
          <p:nvPr/>
        </p:nvSpPr>
        <p:spPr>
          <a:xfrm>
            <a:off x="2194560" y="2072640"/>
            <a:ext cx="6960524" cy="3302924"/>
          </a:xfrm>
          <a:custGeom>
            <a:avLst/>
            <a:gdLst>
              <a:gd name="connsiteX0" fmla="*/ 0 w 6766560"/>
              <a:gd name="connsiteY0" fmla="*/ 3120044 h 3302924"/>
              <a:gd name="connsiteX1" fmla="*/ 1058488 w 6766560"/>
              <a:gd name="connsiteY1" fmla="*/ 1379913 h 3302924"/>
              <a:gd name="connsiteX2" fmla="*/ 6755477 w 6766560"/>
              <a:gd name="connsiteY2" fmla="*/ 0 h 3302924"/>
              <a:gd name="connsiteX3" fmla="*/ 6766560 w 6766560"/>
              <a:gd name="connsiteY3" fmla="*/ 3302924 h 3302924"/>
              <a:gd name="connsiteX4" fmla="*/ 0 w 6766560"/>
              <a:gd name="connsiteY4" fmla="*/ 3120044 h 3302924"/>
              <a:gd name="connsiteX0" fmla="*/ 0 w 6778135"/>
              <a:gd name="connsiteY0" fmla="*/ 3120044 h 3302924"/>
              <a:gd name="connsiteX1" fmla="*/ 1058488 w 6778135"/>
              <a:gd name="connsiteY1" fmla="*/ 1379913 h 3302924"/>
              <a:gd name="connsiteX2" fmla="*/ 6777644 w 6778135"/>
              <a:gd name="connsiteY2" fmla="*/ 0 h 3302924"/>
              <a:gd name="connsiteX3" fmla="*/ 6766560 w 6778135"/>
              <a:gd name="connsiteY3" fmla="*/ 3302924 h 3302924"/>
              <a:gd name="connsiteX4" fmla="*/ 0 w 6778135"/>
              <a:gd name="connsiteY4" fmla="*/ 3120044 h 3302924"/>
              <a:gd name="connsiteX0" fmla="*/ 0 w 6788728"/>
              <a:gd name="connsiteY0" fmla="*/ 3120044 h 3302924"/>
              <a:gd name="connsiteX1" fmla="*/ 1058488 w 6788728"/>
              <a:gd name="connsiteY1" fmla="*/ 1379913 h 3302924"/>
              <a:gd name="connsiteX2" fmla="*/ 6777644 w 6788728"/>
              <a:gd name="connsiteY2" fmla="*/ 0 h 3302924"/>
              <a:gd name="connsiteX3" fmla="*/ 6788728 w 6788728"/>
              <a:gd name="connsiteY3" fmla="*/ 3302924 h 3302924"/>
              <a:gd name="connsiteX4" fmla="*/ 0 w 6788728"/>
              <a:gd name="connsiteY4" fmla="*/ 3120044 h 3302924"/>
              <a:gd name="connsiteX0" fmla="*/ 0 w 6821979"/>
              <a:gd name="connsiteY0" fmla="*/ 3158837 h 3302924"/>
              <a:gd name="connsiteX1" fmla="*/ 1091739 w 6821979"/>
              <a:gd name="connsiteY1" fmla="*/ 1379913 h 3302924"/>
              <a:gd name="connsiteX2" fmla="*/ 6810895 w 6821979"/>
              <a:gd name="connsiteY2" fmla="*/ 0 h 3302924"/>
              <a:gd name="connsiteX3" fmla="*/ 6821979 w 6821979"/>
              <a:gd name="connsiteY3" fmla="*/ 3302924 h 3302924"/>
              <a:gd name="connsiteX4" fmla="*/ 0 w 6821979"/>
              <a:gd name="connsiteY4" fmla="*/ 3158837 h 3302924"/>
              <a:gd name="connsiteX0" fmla="*/ 0 w 6960524"/>
              <a:gd name="connsiteY0" fmla="*/ 3131128 h 3302924"/>
              <a:gd name="connsiteX1" fmla="*/ 1230284 w 6960524"/>
              <a:gd name="connsiteY1" fmla="*/ 1379913 h 3302924"/>
              <a:gd name="connsiteX2" fmla="*/ 6949440 w 6960524"/>
              <a:gd name="connsiteY2" fmla="*/ 0 h 3302924"/>
              <a:gd name="connsiteX3" fmla="*/ 6960524 w 6960524"/>
              <a:gd name="connsiteY3" fmla="*/ 3302924 h 3302924"/>
              <a:gd name="connsiteX4" fmla="*/ 0 w 6960524"/>
              <a:gd name="connsiteY4" fmla="*/ 3131128 h 3302924"/>
              <a:gd name="connsiteX0" fmla="*/ 0 w 6960524"/>
              <a:gd name="connsiteY0" fmla="*/ 3131128 h 3302924"/>
              <a:gd name="connsiteX1" fmla="*/ 1080655 w 6960524"/>
              <a:gd name="connsiteY1" fmla="*/ 1346662 h 3302924"/>
              <a:gd name="connsiteX2" fmla="*/ 6949440 w 6960524"/>
              <a:gd name="connsiteY2" fmla="*/ 0 h 3302924"/>
              <a:gd name="connsiteX3" fmla="*/ 6960524 w 6960524"/>
              <a:gd name="connsiteY3" fmla="*/ 3302924 h 3302924"/>
              <a:gd name="connsiteX4" fmla="*/ 0 w 6960524"/>
              <a:gd name="connsiteY4" fmla="*/ 3131128 h 3302924"/>
              <a:gd name="connsiteX0" fmla="*/ 0 w 6960524"/>
              <a:gd name="connsiteY0" fmla="*/ 3131128 h 3302924"/>
              <a:gd name="connsiteX1" fmla="*/ 1102822 w 6960524"/>
              <a:gd name="connsiteY1" fmla="*/ 1385455 h 3302924"/>
              <a:gd name="connsiteX2" fmla="*/ 6949440 w 6960524"/>
              <a:gd name="connsiteY2" fmla="*/ 0 h 3302924"/>
              <a:gd name="connsiteX3" fmla="*/ 6960524 w 6960524"/>
              <a:gd name="connsiteY3" fmla="*/ 3302924 h 3302924"/>
              <a:gd name="connsiteX4" fmla="*/ 0 w 6960524"/>
              <a:gd name="connsiteY4" fmla="*/ 3131128 h 330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60524" h="3302924">
                <a:moveTo>
                  <a:pt x="0" y="3131128"/>
                </a:moveTo>
                <a:lnTo>
                  <a:pt x="1102822" y="1385455"/>
                </a:lnTo>
                <a:lnTo>
                  <a:pt x="6949440" y="0"/>
                </a:lnTo>
                <a:cubicBezTo>
                  <a:pt x="6953134" y="1100975"/>
                  <a:pt x="6956830" y="2201949"/>
                  <a:pt x="6960524" y="3302924"/>
                </a:cubicBezTo>
                <a:lnTo>
                  <a:pt x="0" y="3131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15AB438-A65A-CB2B-00BD-B1D639E6C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495" y="3007242"/>
            <a:ext cx="4771505" cy="3459950"/>
          </a:xfrm>
          <a:prstGeom prst="rect">
            <a:avLst/>
          </a:prstGeom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48FA4A4-874C-808E-D3E0-C803B871FFEF}"/>
              </a:ext>
            </a:extLst>
          </p:cNvPr>
          <p:cNvSpPr/>
          <p:nvPr/>
        </p:nvSpPr>
        <p:spPr>
          <a:xfrm>
            <a:off x="-25250" y="690302"/>
            <a:ext cx="7503155" cy="916823"/>
          </a:xfrm>
          <a:custGeom>
            <a:avLst/>
            <a:gdLst>
              <a:gd name="connsiteX0" fmla="*/ 0 w 6766560"/>
              <a:gd name="connsiteY0" fmla="*/ 3120044 h 3302924"/>
              <a:gd name="connsiteX1" fmla="*/ 1058488 w 6766560"/>
              <a:gd name="connsiteY1" fmla="*/ 1379913 h 3302924"/>
              <a:gd name="connsiteX2" fmla="*/ 6755477 w 6766560"/>
              <a:gd name="connsiteY2" fmla="*/ 0 h 3302924"/>
              <a:gd name="connsiteX3" fmla="*/ 6766560 w 6766560"/>
              <a:gd name="connsiteY3" fmla="*/ 3302924 h 3302924"/>
              <a:gd name="connsiteX4" fmla="*/ 0 w 6766560"/>
              <a:gd name="connsiteY4" fmla="*/ 3120044 h 3302924"/>
              <a:gd name="connsiteX0" fmla="*/ 0 w 6778135"/>
              <a:gd name="connsiteY0" fmla="*/ 3120044 h 3302924"/>
              <a:gd name="connsiteX1" fmla="*/ 1058488 w 6778135"/>
              <a:gd name="connsiteY1" fmla="*/ 1379913 h 3302924"/>
              <a:gd name="connsiteX2" fmla="*/ 6777644 w 6778135"/>
              <a:gd name="connsiteY2" fmla="*/ 0 h 3302924"/>
              <a:gd name="connsiteX3" fmla="*/ 6766560 w 6778135"/>
              <a:gd name="connsiteY3" fmla="*/ 3302924 h 3302924"/>
              <a:gd name="connsiteX4" fmla="*/ 0 w 6778135"/>
              <a:gd name="connsiteY4" fmla="*/ 3120044 h 3302924"/>
              <a:gd name="connsiteX0" fmla="*/ 0 w 6788728"/>
              <a:gd name="connsiteY0" fmla="*/ 3120044 h 3302924"/>
              <a:gd name="connsiteX1" fmla="*/ 1058488 w 6788728"/>
              <a:gd name="connsiteY1" fmla="*/ 1379913 h 3302924"/>
              <a:gd name="connsiteX2" fmla="*/ 6777644 w 6788728"/>
              <a:gd name="connsiteY2" fmla="*/ 0 h 3302924"/>
              <a:gd name="connsiteX3" fmla="*/ 6788728 w 6788728"/>
              <a:gd name="connsiteY3" fmla="*/ 3302924 h 3302924"/>
              <a:gd name="connsiteX4" fmla="*/ 0 w 6788728"/>
              <a:gd name="connsiteY4" fmla="*/ 3120044 h 3302924"/>
              <a:gd name="connsiteX0" fmla="*/ 0 w 6821979"/>
              <a:gd name="connsiteY0" fmla="*/ 3158837 h 3302924"/>
              <a:gd name="connsiteX1" fmla="*/ 1091739 w 6821979"/>
              <a:gd name="connsiteY1" fmla="*/ 1379913 h 3302924"/>
              <a:gd name="connsiteX2" fmla="*/ 6810895 w 6821979"/>
              <a:gd name="connsiteY2" fmla="*/ 0 h 3302924"/>
              <a:gd name="connsiteX3" fmla="*/ 6821979 w 6821979"/>
              <a:gd name="connsiteY3" fmla="*/ 3302924 h 3302924"/>
              <a:gd name="connsiteX4" fmla="*/ 0 w 6821979"/>
              <a:gd name="connsiteY4" fmla="*/ 3158837 h 3302924"/>
              <a:gd name="connsiteX0" fmla="*/ 0 w 6821979"/>
              <a:gd name="connsiteY0" fmla="*/ 3158837 h 3302924"/>
              <a:gd name="connsiteX1" fmla="*/ 415637 w 6821979"/>
              <a:gd name="connsiteY1" fmla="*/ 676102 h 3302924"/>
              <a:gd name="connsiteX2" fmla="*/ 6810895 w 6821979"/>
              <a:gd name="connsiteY2" fmla="*/ 0 h 3302924"/>
              <a:gd name="connsiteX3" fmla="*/ 6821979 w 6821979"/>
              <a:gd name="connsiteY3" fmla="*/ 3302924 h 3302924"/>
              <a:gd name="connsiteX4" fmla="*/ 0 w 6821979"/>
              <a:gd name="connsiteY4" fmla="*/ 3158837 h 3302924"/>
              <a:gd name="connsiteX0" fmla="*/ 0 w 7886017"/>
              <a:gd name="connsiteY0" fmla="*/ 2482735 h 2626822"/>
              <a:gd name="connsiteX1" fmla="*/ 415637 w 7886017"/>
              <a:gd name="connsiteY1" fmla="*/ 0 h 2626822"/>
              <a:gd name="connsiteX2" fmla="*/ 7886008 w 7886017"/>
              <a:gd name="connsiteY2" fmla="*/ 22167 h 2626822"/>
              <a:gd name="connsiteX3" fmla="*/ 6821979 w 7886017"/>
              <a:gd name="connsiteY3" fmla="*/ 2626822 h 2626822"/>
              <a:gd name="connsiteX4" fmla="*/ 0 w 7886017"/>
              <a:gd name="connsiteY4" fmla="*/ 2482735 h 2626822"/>
              <a:gd name="connsiteX0" fmla="*/ 0 w 7886011"/>
              <a:gd name="connsiteY0" fmla="*/ 2482735 h 2482735"/>
              <a:gd name="connsiteX1" fmla="*/ 415637 w 7886011"/>
              <a:gd name="connsiteY1" fmla="*/ 0 h 2482735"/>
              <a:gd name="connsiteX2" fmla="*/ 7886008 w 7886011"/>
              <a:gd name="connsiteY2" fmla="*/ 22167 h 2482735"/>
              <a:gd name="connsiteX3" fmla="*/ 5231477 w 7886011"/>
              <a:gd name="connsiteY3" fmla="*/ 1496291 h 2482735"/>
              <a:gd name="connsiteX4" fmla="*/ 0 w 7886011"/>
              <a:gd name="connsiteY4" fmla="*/ 2482735 h 2482735"/>
              <a:gd name="connsiteX0" fmla="*/ 0 w 7886008"/>
              <a:gd name="connsiteY0" fmla="*/ 2482735 h 2482735"/>
              <a:gd name="connsiteX1" fmla="*/ 415637 w 7886008"/>
              <a:gd name="connsiteY1" fmla="*/ 0 h 2482735"/>
              <a:gd name="connsiteX2" fmla="*/ 7886008 w 7886008"/>
              <a:gd name="connsiteY2" fmla="*/ 22167 h 2482735"/>
              <a:gd name="connsiteX3" fmla="*/ 5231477 w 7886008"/>
              <a:gd name="connsiteY3" fmla="*/ 1496291 h 2482735"/>
              <a:gd name="connsiteX4" fmla="*/ 0 w 7886008"/>
              <a:gd name="connsiteY4" fmla="*/ 2482735 h 2482735"/>
              <a:gd name="connsiteX0" fmla="*/ 0 w 7886008"/>
              <a:gd name="connsiteY0" fmla="*/ 2482735 h 2482735"/>
              <a:gd name="connsiteX1" fmla="*/ 415637 w 7886008"/>
              <a:gd name="connsiteY1" fmla="*/ 0 h 2482735"/>
              <a:gd name="connsiteX2" fmla="*/ 7886008 w 7886008"/>
              <a:gd name="connsiteY2" fmla="*/ 22167 h 2482735"/>
              <a:gd name="connsiteX3" fmla="*/ 4765965 w 7886008"/>
              <a:gd name="connsiteY3" fmla="*/ 919942 h 2482735"/>
              <a:gd name="connsiteX4" fmla="*/ 0 w 7886008"/>
              <a:gd name="connsiteY4" fmla="*/ 2482735 h 2482735"/>
              <a:gd name="connsiteX0" fmla="*/ 16624 w 7470371"/>
              <a:gd name="connsiteY0" fmla="*/ 1690255 h 1690255"/>
              <a:gd name="connsiteX1" fmla="*/ 0 w 7470371"/>
              <a:gd name="connsiteY1" fmla="*/ 0 h 1690255"/>
              <a:gd name="connsiteX2" fmla="*/ 7470371 w 7470371"/>
              <a:gd name="connsiteY2" fmla="*/ 22167 h 1690255"/>
              <a:gd name="connsiteX3" fmla="*/ 4350328 w 7470371"/>
              <a:gd name="connsiteY3" fmla="*/ 919942 h 1690255"/>
              <a:gd name="connsiteX4" fmla="*/ 16624 w 7470371"/>
              <a:gd name="connsiteY4" fmla="*/ 1690255 h 1690255"/>
              <a:gd name="connsiteX0" fmla="*/ 16624 w 7470371"/>
              <a:gd name="connsiteY0" fmla="*/ 1501833 h 1501833"/>
              <a:gd name="connsiteX1" fmla="*/ 0 w 7470371"/>
              <a:gd name="connsiteY1" fmla="*/ 0 h 1501833"/>
              <a:gd name="connsiteX2" fmla="*/ 7470371 w 7470371"/>
              <a:gd name="connsiteY2" fmla="*/ 22167 h 1501833"/>
              <a:gd name="connsiteX3" fmla="*/ 4350328 w 7470371"/>
              <a:gd name="connsiteY3" fmla="*/ 919942 h 1501833"/>
              <a:gd name="connsiteX4" fmla="*/ 16624 w 7470371"/>
              <a:gd name="connsiteY4" fmla="*/ 1501833 h 1501833"/>
              <a:gd name="connsiteX0" fmla="*/ 16624 w 7470371"/>
              <a:gd name="connsiteY0" fmla="*/ 1501833 h 1501833"/>
              <a:gd name="connsiteX1" fmla="*/ 0 w 7470371"/>
              <a:gd name="connsiteY1" fmla="*/ 0 h 1501833"/>
              <a:gd name="connsiteX2" fmla="*/ 7470371 w 7470371"/>
              <a:gd name="connsiteY2" fmla="*/ 22167 h 1501833"/>
              <a:gd name="connsiteX3" fmla="*/ 16624 w 7470371"/>
              <a:gd name="connsiteY3" fmla="*/ 1501833 h 1501833"/>
              <a:gd name="connsiteX0" fmla="*/ 22165 w 7470371"/>
              <a:gd name="connsiteY0" fmla="*/ 1291244 h 1291244"/>
              <a:gd name="connsiteX1" fmla="*/ 0 w 7470371"/>
              <a:gd name="connsiteY1" fmla="*/ 0 h 1291244"/>
              <a:gd name="connsiteX2" fmla="*/ 7470371 w 7470371"/>
              <a:gd name="connsiteY2" fmla="*/ 22167 h 1291244"/>
              <a:gd name="connsiteX3" fmla="*/ 22165 w 7470371"/>
              <a:gd name="connsiteY3" fmla="*/ 1291244 h 1291244"/>
              <a:gd name="connsiteX0" fmla="*/ 0 w 7481457"/>
              <a:gd name="connsiteY0" fmla="*/ 1230284 h 1230284"/>
              <a:gd name="connsiteX1" fmla="*/ 11086 w 7481457"/>
              <a:gd name="connsiteY1" fmla="*/ 0 h 1230284"/>
              <a:gd name="connsiteX2" fmla="*/ 7481457 w 7481457"/>
              <a:gd name="connsiteY2" fmla="*/ 22167 h 1230284"/>
              <a:gd name="connsiteX3" fmla="*/ 0 w 7481457"/>
              <a:gd name="connsiteY3" fmla="*/ 1230284 h 1230284"/>
              <a:gd name="connsiteX0" fmla="*/ 0 w 7486998"/>
              <a:gd name="connsiteY0" fmla="*/ 1008611 h 1008611"/>
              <a:gd name="connsiteX1" fmla="*/ 16627 w 7486998"/>
              <a:gd name="connsiteY1" fmla="*/ 0 h 1008611"/>
              <a:gd name="connsiteX2" fmla="*/ 7486998 w 7486998"/>
              <a:gd name="connsiteY2" fmla="*/ 22167 h 1008611"/>
              <a:gd name="connsiteX3" fmla="*/ 0 w 7486998"/>
              <a:gd name="connsiteY3" fmla="*/ 1008611 h 1008611"/>
              <a:gd name="connsiteX0" fmla="*/ 0 w 7498082"/>
              <a:gd name="connsiteY0" fmla="*/ 931025 h 931025"/>
              <a:gd name="connsiteX1" fmla="*/ 27711 w 7498082"/>
              <a:gd name="connsiteY1" fmla="*/ 0 h 931025"/>
              <a:gd name="connsiteX2" fmla="*/ 7498082 w 7498082"/>
              <a:gd name="connsiteY2" fmla="*/ 22167 h 931025"/>
              <a:gd name="connsiteX3" fmla="*/ 0 w 7498082"/>
              <a:gd name="connsiteY3" fmla="*/ 931025 h 931025"/>
              <a:gd name="connsiteX0" fmla="*/ 27980 w 7526062"/>
              <a:gd name="connsiteY0" fmla="*/ 908858 h 908858"/>
              <a:gd name="connsiteX1" fmla="*/ 273 w 7526062"/>
              <a:gd name="connsiteY1" fmla="*/ 11084 h 908858"/>
              <a:gd name="connsiteX2" fmla="*/ 7526062 w 7526062"/>
              <a:gd name="connsiteY2" fmla="*/ 0 h 908858"/>
              <a:gd name="connsiteX3" fmla="*/ 27980 w 7526062"/>
              <a:gd name="connsiteY3" fmla="*/ 908858 h 908858"/>
              <a:gd name="connsiteX0" fmla="*/ 11532 w 7509614"/>
              <a:gd name="connsiteY0" fmla="*/ 914442 h 914442"/>
              <a:gd name="connsiteX1" fmla="*/ 493 w 7509614"/>
              <a:gd name="connsiteY1" fmla="*/ 0 h 914442"/>
              <a:gd name="connsiteX2" fmla="*/ 7509614 w 7509614"/>
              <a:gd name="connsiteY2" fmla="*/ 5584 h 914442"/>
              <a:gd name="connsiteX3" fmla="*/ 11532 w 7509614"/>
              <a:gd name="connsiteY3" fmla="*/ 914442 h 914442"/>
              <a:gd name="connsiteX0" fmla="*/ 11532 w 7514377"/>
              <a:gd name="connsiteY0" fmla="*/ 914442 h 914442"/>
              <a:gd name="connsiteX1" fmla="*/ 493 w 7514377"/>
              <a:gd name="connsiteY1" fmla="*/ 0 h 914442"/>
              <a:gd name="connsiteX2" fmla="*/ 7514377 w 7514377"/>
              <a:gd name="connsiteY2" fmla="*/ 822 h 914442"/>
              <a:gd name="connsiteX3" fmla="*/ 11532 w 7514377"/>
              <a:gd name="connsiteY3" fmla="*/ 914442 h 914442"/>
              <a:gd name="connsiteX0" fmla="*/ 310 w 7503155"/>
              <a:gd name="connsiteY0" fmla="*/ 916823 h 916823"/>
              <a:gd name="connsiteX1" fmla="*/ 1178 w 7503155"/>
              <a:gd name="connsiteY1" fmla="*/ 0 h 916823"/>
              <a:gd name="connsiteX2" fmla="*/ 7503155 w 7503155"/>
              <a:gd name="connsiteY2" fmla="*/ 3203 h 916823"/>
              <a:gd name="connsiteX3" fmla="*/ 310 w 7503155"/>
              <a:gd name="connsiteY3" fmla="*/ 916823 h 91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3155" h="916823">
                <a:moveTo>
                  <a:pt x="310" y="916823"/>
                </a:moveTo>
                <a:cubicBezTo>
                  <a:pt x="4005" y="506728"/>
                  <a:pt x="-2517" y="410095"/>
                  <a:pt x="1178" y="0"/>
                </a:cubicBezTo>
                <a:lnTo>
                  <a:pt x="7503155" y="3203"/>
                </a:lnTo>
                <a:lnTo>
                  <a:pt x="310" y="9168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98AE247-0940-9A21-9AE1-FD15341CDEF4}"/>
              </a:ext>
            </a:extLst>
          </p:cNvPr>
          <p:cNvSpPr/>
          <p:nvPr/>
        </p:nvSpPr>
        <p:spPr>
          <a:xfrm>
            <a:off x="-45184" y="1584960"/>
            <a:ext cx="920791" cy="3680805"/>
          </a:xfrm>
          <a:custGeom>
            <a:avLst/>
            <a:gdLst>
              <a:gd name="connsiteX0" fmla="*/ 0 w 6766560"/>
              <a:gd name="connsiteY0" fmla="*/ 3120044 h 3302924"/>
              <a:gd name="connsiteX1" fmla="*/ 1058488 w 6766560"/>
              <a:gd name="connsiteY1" fmla="*/ 1379913 h 3302924"/>
              <a:gd name="connsiteX2" fmla="*/ 6755477 w 6766560"/>
              <a:gd name="connsiteY2" fmla="*/ 0 h 3302924"/>
              <a:gd name="connsiteX3" fmla="*/ 6766560 w 6766560"/>
              <a:gd name="connsiteY3" fmla="*/ 3302924 h 3302924"/>
              <a:gd name="connsiteX4" fmla="*/ 0 w 6766560"/>
              <a:gd name="connsiteY4" fmla="*/ 3120044 h 3302924"/>
              <a:gd name="connsiteX0" fmla="*/ 0 w 6778135"/>
              <a:gd name="connsiteY0" fmla="*/ 3120044 h 3302924"/>
              <a:gd name="connsiteX1" fmla="*/ 1058488 w 6778135"/>
              <a:gd name="connsiteY1" fmla="*/ 1379913 h 3302924"/>
              <a:gd name="connsiteX2" fmla="*/ 6777644 w 6778135"/>
              <a:gd name="connsiteY2" fmla="*/ 0 h 3302924"/>
              <a:gd name="connsiteX3" fmla="*/ 6766560 w 6778135"/>
              <a:gd name="connsiteY3" fmla="*/ 3302924 h 3302924"/>
              <a:gd name="connsiteX4" fmla="*/ 0 w 6778135"/>
              <a:gd name="connsiteY4" fmla="*/ 3120044 h 3302924"/>
              <a:gd name="connsiteX0" fmla="*/ 0 w 6788728"/>
              <a:gd name="connsiteY0" fmla="*/ 3120044 h 3302924"/>
              <a:gd name="connsiteX1" fmla="*/ 1058488 w 6788728"/>
              <a:gd name="connsiteY1" fmla="*/ 1379913 h 3302924"/>
              <a:gd name="connsiteX2" fmla="*/ 6777644 w 6788728"/>
              <a:gd name="connsiteY2" fmla="*/ 0 h 3302924"/>
              <a:gd name="connsiteX3" fmla="*/ 6788728 w 6788728"/>
              <a:gd name="connsiteY3" fmla="*/ 3302924 h 3302924"/>
              <a:gd name="connsiteX4" fmla="*/ 0 w 6788728"/>
              <a:gd name="connsiteY4" fmla="*/ 3120044 h 3302924"/>
              <a:gd name="connsiteX0" fmla="*/ 0 w 6821979"/>
              <a:gd name="connsiteY0" fmla="*/ 3158837 h 3302924"/>
              <a:gd name="connsiteX1" fmla="*/ 1091739 w 6821979"/>
              <a:gd name="connsiteY1" fmla="*/ 1379913 h 3302924"/>
              <a:gd name="connsiteX2" fmla="*/ 6810895 w 6821979"/>
              <a:gd name="connsiteY2" fmla="*/ 0 h 3302924"/>
              <a:gd name="connsiteX3" fmla="*/ 6821979 w 6821979"/>
              <a:gd name="connsiteY3" fmla="*/ 3302924 h 3302924"/>
              <a:gd name="connsiteX4" fmla="*/ 0 w 6821979"/>
              <a:gd name="connsiteY4" fmla="*/ 3158837 h 3302924"/>
              <a:gd name="connsiteX0" fmla="*/ 0 w 6821979"/>
              <a:gd name="connsiteY0" fmla="*/ 3158837 h 3302924"/>
              <a:gd name="connsiteX1" fmla="*/ 415637 w 6821979"/>
              <a:gd name="connsiteY1" fmla="*/ 676102 h 3302924"/>
              <a:gd name="connsiteX2" fmla="*/ 6810895 w 6821979"/>
              <a:gd name="connsiteY2" fmla="*/ 0 h 3302924"/>
              <a:gd name="connsiteX3" fmla="*/ 6821979 w 6821979"/>
              <a:gd name="connsiteY3" fmla="*/ 3302924 h 3302924"/>
              <a:gd name="connsiteX4" fmla="*/ 0 w 6821979"/>
              <a:gd name="connsiteY4" fmla="*/ 3158837 h 3302924"/>
              <a:gd name="connsiteX0" fmla="*/ 0 w 7886017"/>
              <a:gd name="connsiteY0" fmla="*/ 2482735 h 2626822"/>
              <a:gd name="connsiteX1" fmla="*/ 415637 w 7886017"/>
              <a:gd name="connsiteY1" fmla="*/ 0 h 2626822"/>
              <a:gd name="connsiteX2" fmla="*/ 7886008 w 7886017"/>
              <a:gd name="connsiteY2" fmla="*/ 22167 h 2626822"/>
              <a:gd name="connsiteX3" fmla="*/ 6821979 w 7886017"/>
              <a:gd name="connsiteY3" fmla="*/ 2626822 h 2626822"/>
              <a:gd name="connsiteX4" fmla="*/ 0 w 7886017"/>
              <a:gd name="connsiteY4" fmla="*/ 2482735 h 2626822"/>
              <a:gd name="connsiteX0" fmla="*/ 0 w 7886011"/>
              <a:gd name="connsiteY0" fmla="*/ 2482735 h 2482735"/>
              <a:gd name="connsiteX1" fmla="*/ 415637 w 7886011"/>
              <a:gd name="connsiteY1" fmla="*/ 0 h 2482735"/>
              <a:gd name="connsiteX2" fmla="*/ 7886008 w 7886011"/>
              <a:gd name="connsiteY2" fmla="*/ 22167 h 2482735"/>
              <a:gd name="connsiteX3" fmla="*/ 5231477 w 7886011"/>
              <a:gd name="connsiteY3" fmla="*/ 1496291 h 2482735"/>
              <a:gd name="connsiteX4" fmla="*/ 0 w 7886011"/>
              <a:gd name="connsiteY4" fmla="*/ 2482735 h 2482735"/>
              <a:gd name="connsiteX0" fmla="*/ 0 w 7886008"/>
              <a:gd name="connsiteY0" fmla="*/ 2482735 h 2482735"/>
              <a:gd name="connsiteX1" fmla="*/ 415637 w 7886008"/>
              <a:gd name="connsiteY1" fmla="*/ 0 h 2482735"/>
              <a:gd name="connsiteX2" fmla="*/ 7886008 w 7886008"/>
              <a:gd name="connsiteY2" fmla="*/ 22167 h 2482735"/>
              <a:gd name="connsiteX3" fmla="*/ 5231477 w 7886008"/>
              <a:gd name="connsiteY3" fmla="*/ 1496291 h 2482735"/>
              <a:gd name="connsiteX4" fmla="*/ 0 w 7886008"/>
              <a:gd name="connsiteY4" fmla="*/ 2482735 h 2482735"/>
              <a:gd name="connsiteX0" fmla="*/ 0 w 7886008"/>
              <a:gd name="connsiteY0" fmla="*/ 2482735 h 2482735"/>
              <a:gd name="connsiteX1" fmla="*/ 415637 w 7886008"/>
              <a:gd name="connsiteY1" fmla="*/ 0 h 2482735"/>
              <a:gd name="connsiteX2" fmla="*/ 7886008 w 7886008"/>
              <a:gd name="connsiteY2" fmla="*/ 22167 h 2482735"/>
              <a:gd name="connsiteX3" fmla="*/ 4765965 w 7886008"/>
              <a:gd name="connsiteY3" fmla="*/ 919942 h 2482735"/>
              <a:gd name="connsiteX4" fmla="*/ 0 w 7886008"/>
              <a:gd name="connsiteY4" fmla="*/ 2482735 h 2482735"/>
              <a:gd name="connsiteX0" fmla="*/ 16624 w 7470371"/>
              <a:gd name="connsiteY0" fmla="*/ 1690255 h 1690255"/>
              <a:gd name="connsiteX1" fmla="*/ 0 w 7470371"/>
              <a:gd name="connsiteY1" fmla="*/ 0 h 1690255"/>
              <a:gd name="connsiteX2" fmla="*/ 7470371 w 7470371"/>
              <a:gd name="connsiteY2" fmla="*/ 22167 h 1690255"/>
              <a:gd name="connsiteX3" fmla="*/ 4350328 w 7470371"/>
              <a:gd name="connsiteY3" fmla="*/ 919942 h 1690255"/>
              <a:gd name="connsiteX4" fmla="*/ 16624 w 7470371"/>
              <a:gd name="connsiteY4" fmla="*/ 1690255 h 1690255"/>
              <a:gd name="connsiteX0" fmla="*/ 16624 w 7470371"/>
              <a:gd name="connsiteY0" fmla="*/ 1501833 h 1501833"/>
              <a:gd name="connsiteX1" fmla="*/ 0 w 7470371"/>
              <a:gd name="connsiteY1" fmla="*/ 0 h 1501833"/>
              <a:gd name="connsiteX2" fmla="*/ 7470371 w 7470371"/>
              <a:gd name="connsiteY2" fmla="*/ 22167 h 1501833"/>
              <a:gd name="connsiteX3" fmla="*/ 4350328 w 7470371"/>
              <a:gd name="connsiteY3" fmla="*/ 919942 h 1501833"/>
              <a:gd name="connsiteX4" fmla="*/ 16624 w 7470371"/>
              <a:gd name="connsiteY4" fmla="*/ 1501833 h 1501833"/>
              <a:gd name="connsiteX0" fmla="*/ 16624 w 7470371"/>
              <a:gd name="connsiteY0" fmla="*/ 1501833 h 1501833"/>
              <a:gd name="connsiteX1" fmla="*/ 0 w 7470371"/>
              <a:gd name="connsiteY1" fmla="*/ 0 h 1501833"/>
              <a:gd name="connsiteX2" fmla="*/ 7470371 w 7470371"/>
              <a:gd name="connsiteY2" fmla="*/ 22167 h 1501833"/>
              <a:gd name="connsiteX3" fmla="*/ 16624 w 7470371"/>
              <a:gd name="connsiteY3" fmla="*/ 1501833 h 1501833"/>
              <a:gd name="connsiteX0" fmla="*/ 22165 w 7470371"/>
              <a:gd name="connsiteY0" fmla="*/ 1291244 h 1291244"/>
              <a:gd name="connsiteX1" fmla="*/ 0 w 7470371"/>
              <a:gd name="connsiteY1" fmla="*/ 0 h 1291244"/>
              <a:gd name="connsiteX2" fmla="*/ 7470371 w 7470371"/>
              <a:gd name="connsiteY2" fmla="*/ 22167 h 1291244"/>
              <a:gd name="connsiteX3" fmla="*/ 22165 w 7470371"/>
              <a:gd name="connsiteY3" fmla="*/ 1291244 h 1291244"/>
              <a:gd name="connsiteX0" fmla="*/ 0 w 7481457"/>
              <a:gd name="connsiteY0" fmla="*/ 1230284 h 1230284"/>
              <a:gd name="connsiteX1" fmla="*/ 11086 w 7481457"/>
              <a:gd name="connsiteY1" fmla="*/ 0 h 1230284"/>
              <a:gd name="connsiteX2" fmla="*/ 7481457 w 7481457"/>
              <a:gd name="connsiteY2" fmla="*/ 22167 h 1230284"/>
              <a:gd name="connsiteX3" fmla="*/ 0 w 7481457"/>
              <a:gd name="connsiteY3" fmla="*/ 1230284 h 1230284"/>
              <a:gd name="connsiteX0" fmla="*/ 0 w 7486998"/>
              <a:gd name="connsiteY0" fmla="*/ 1008611 h 1008611"/>
              <a:gd name="connsiteX1" fmla="*/ 16627 w 7486998"/>
              <a:gd name="connsiteY1" fmla="*/ 0 h 1008611"/>
              <a:gd name="connsiteX2" fmla="*/ 7486998 w 7486998"/>
              <a:gd name="connsiteY2" fmla="*/ 22167 h 1008611"/>
              <a:gd name="connsiteX3" fmla="*/ 0 w 7486998"/>
              <a:gd name="connsiteY3" fmla="*/ 1008611 h 1008611"/>
              <a:gd name="connsiteX0" fmla="*/ 0 w 7498082"/>
              <a:gd name="connsiteY0" fmla="*/ 931025 h 931025"/>
              <a:gd name="connsiteX1" fmla="*/ 27711 w 7498082"/>
              <a:gd name="connsiteY1" fmla="*/ 0 h 931025"/>
              <a:gd name="connsiteX2" fmla="*/ 7498082 w 7498082"/>
              <a:gd name="connsiteY2" fmla="*/ 22167 h 931025"/>
              <a:gd name="connsiteX3" fmla="*/ 0 w 7498082"/>
              <a:gd name="connsiteY3" fmla="*/ 931025 h 931025"/>
              <a:gd name="connsiteX0" fmla="*/ 27980 w 7526062"/>
              <a:gd name="connsiteY0" fmla="*/ 908858 h 908858"/>
              <a:gd name="connsiteX1" fmla="*/ 273 w 7526062"/>
              <a:gd name="connsiteY1" fmla="*/ 11084 h 908858"/>
              <a:gd name="connsiteX2" fmla="*/ 7526062 w 7526062"/>
              <a:gd name="connsiteY2" fmla="*/ 0 h 908858"/>
              <a:gd name="connsiteX3" fmla="*/ 27980 w 7526062"/>
              <a:gd name="connsiteY3" fmla="*/ 908858 h 908858"/>
              <a:gd name="connsiteX0" fmla="*/ 11532 w 7509614"/>
              <a:gd name="connsiteY0" fmla="*/ 914442 h 914442"/>
              <a:gd name="connsiteX1" fmla="*/ 493 w 7509614"/>
              <a:gd name="connsiteY1" fmla="*/ 0 h 914442"/>
              <a:gd name="connsiteX2" fmla="*/ 7509614 w 7509614"/>
              <a:gd name="connsiteY2" fmla="*/ 5584 h 914442"/>
              <a:gd name="connsiteX3" fmla="*/ 11532 w 7509614"/>
              <a:gd name="connsiteY3" fmla="*/ 914442 h 914442"/>
              <a:gd name="connsiteX0" fmla="*/ 11532 w 7514377"/>
              <a:gd name="connsiteY0" fmla="*/ 914442 h 914442"/>
              <a:gd name="connsiteX1" fmla="*/ 493 w 7514377"/>
              <a:gd name="connsiteY1" fmla="*/ 0 h 914442"/>
              <a:gd name="connsiteX2" fmla="*/ 7514377 w 7514377"/>
              <a:gd name="connsiteY2" fmla="*/ 822 h 914442"/>
              <a:gd name="connsiteX3" fmla="*/ 11532 w 7514377"/>
              <a:gd name="connsiteY3" fmla="*/ 914442 h 914442"/>
              <a:gd name="connsiteX0" fmla="*/ 310 w 7503155"/>
              <a:gd name="connsiteY0" fmla="*/ 916823 h 916823"/>
              <a:gd name="connsiteX1" fmla="*/ 1178 w 7503155"/>
              <a:gd name="connsiteY1" fmla="*/ 0 h 916823"/>
              <a:gd name="connsiteX2" fmla="*/ 7503155 w 7503155"/>
              <a:gd name="connsiteY2" fmla="*/ 3203 h 916823"/>
              <a:gd name="connsiteX3" fmla="*/ 310 w 7503155"/>
              <a:gd name="connsiteY3" fmla="*/ 916823 h 916823"/>
              <a:gd name="connsiteX0" fmla="*/ 310 w 2025250"/>
              <a:gd name="connsiteY0" fmla="*/ 916823 h 3595100"/>
              <a:gd name="connsiteX1" fmla="*/ 1178 w 2025250"/>
              <a:gd name="connsiteY1" fmla="*/ 0 h 3595100"/>
              <a:gd name="connsiteX2" fmla="*/ 2025250 w 2025250"/>
              <a:gd name="connsiteY2" fmla="*/ 3595100 h 3595100"/>
              <a:gd name="connsiteX3" fmla="*/ 310 w 2025250"/>
              <a:gd name="connsiteY3" fmla="*/ 916823 h 3595100"/>
              <a:gd name="connsiteX0" fmla="*/ 68602 w 2024203"/>
              <a:gd name="connsiteY0" fmla="*/ 3625826 h 3625826"/>
              <a:gd name="connsiteX1" fmla="*/ 131 w 2024203"/>
              <a:gd name="connsiteY1" fmla="*/ 0 h 3625826"/>
              <a:gd name="connsiteX2" fmla="*/ 2024203 w 2024203"/>
              <a:gd name="connsiteY2" fmla="*/ 3595100 h 3625826"/>
              <a:gd name="connsiteX3" fmla="*/ 68602 w 2024203"/>
              <a:gd name="connsiteY3" fmla="*/ 3625826 h 3625826"/>
              <a:gd name="connsiteX0" fmla="*/ 68602 w 2024203"/>
              <a:gd name="connsiteY0" fmla="*/ 3625826 h 3625826"/>
              <a:gd name="connsiteX1" fmla="*/ 131 w 2024203"/>
              <a:gd name="connsiteY1" fmla="*/ 0 h 3625826"/>
              <a:gd name="connsiteX2" fmla="*/ 995653 w 2024203"/>
              <a:gd name="connsiteY2" fmla="*/ 1798690 h 3625826"/>
              <a:gd name="connsiteX3" fmla="*/ 2024203 w 2024203"/>
              <a:gd name="connsiteY3" fmla="*/ 3595100 h 3625826"/>
              <a:gd name="connsiteX4" fmla="*/ 68602 w 2024203"/>
              <a:gd name="connsiteY4" fmla="*/ 3625826 h 3625826"/>
              <a:gd name="connsiteX0" fmla="*/ 68602 w 2024203"/>
              <a:gd name="connsiteY0" fmla="*/ 3625826 h 3625826"/>
              <a:gd name="connsiteX1" fmla="*/ 131 w 2024203"/>
              <a:gd name="connsiteY1" fmla="*/ 0 h 3625826"/>
              <a:gd name="connsiteX2" fmla="*/ 810745 w 2024203"/>
              <a:gd name="connsiteY2" fmla="*/ 1573854 h 3625826"/>
              <a:gd name="connsiteX3" fmla="*/ 2024203 w 2024203"/>
              <a:gd name="connsiteY3" fmla="*/ 3595100 h 3625826"/>
              <a:gd name="connsiteX4" fmla="*/ 68602 w 2024203"/>
              <a:gd name="connsiteY4" fmla="*/ 3625826 h 3625826"/>
              <a:gd name="connsiteX0" fmla="*/ 68602 w 2024203"/>
              <a:gd name="connsiteY0" fmla="*/ 3625826 h 3625826"/>
              <a:gd name="connsiteX1" fmla="*/ 131 w 2024203"/>
              <a:gd name="connsiteY1" fmla="*/ 0 h 3625826"/>
              <a:gd name="connsiteX2" fmla="*/ 313805 w 2024203"/>
              <a:gd name="connsiteY2" fmla="*/ 630638 h 3625826"/>
              <a:gd name="connsiteX3" fmla="*/ 810745 w 2024203"/>
              <a:gd name="connsiteY3" fmla="*/ 1573854 h 3625826"/>
              <a:gd name="connsiteX4" fmla="*/ 2024203 w 2024203"/>
              <a:gd name="connsiteY4" fmla="*/ 3595100 h 3625826"/>
              <a:gd name="connsiteX5" fmla="*/ 68602 w 2024203"/>
              <a:gd name="connsiteY5" fmla="*/ 3625826 h 3625826"/>
              <a:gd name="connsiteX0" fmla="*/ 68602 w 2024203"/>
              <a:gd name="connsiteY0" fmla="*/ 3625826 h 3625826"/>
              <a:gd name="connsiteX1" fmla="*/ 131 w 2024203"/>
              <a:gd name="connsiteY1" fmla="*/ 0 h 3625826"/>
              <a:gd name="connsiteX2" fmla="*/ 117340 w 2024203"/>
              <a:gd name="connsiteY2" fmla="*/ 32903 h 3625826"/>
              <a:gd name="connsiteX3" fmla="*/ 810745 w 2024203"/>
              <a:gd name="connsiteY3" fmla="*/ 1573854 h 3625826"/>
              <a:gd name="connsiteX4" fmla="*/ 2024203 w 2024203"/>
              <a:gd name="connsiteY4" fmla="*/ 3595100 h 3625826"/>
              <a:gd name="connsiteX5" fmla="*/ 68602 w 2024203"/>
              <a:gd name="connsiteY5" fmla="*/ 3625826 h 3625826"/>
              <a:gd name="connsiteX0" fmla="*/ 68602 w 2024203"/>
              <a:gd name="connsiteY0" fmla="*/ 3625826 h 3625826"/>
              <a:gd name="connsiteX1" fmla="*/ 131 w 2024203"/>
              <a:gd name="connsiteY1" fmla="*/ 0 h 3625826"/>
              <a:gd name="connsiteX2" fmla="*/ 117340 w 2024203"/>
              <a:gd name="connsiteY2" fmla="*/ 32903 h 3625826"/>
              <a:gd name="connsiteX3" fmla="*/ 706735 w 2024203"/>
              <a:gd name="connsiteY3" fmla="*/ 1573854 h 3625826"/>
              <a:gd name="connsiteX4" fmla="*/ 2024203 w 2024203"/>
              <a:gd name="connsiteY4" fmla="*/ 3595100 h 3625826"/>
              <a:gd name="connsiteX5" fmla="*/ 68602 w 2024203"/>
              <a:gd name="connsiteY5" fmla="*/ 3625826 h 3625826"/>
              <a:gd name="connsiteX0" fmla="*/ 68602 w 1920193"/>
              <a:gd name="connsiteY0" fmla="*/ 3625826 h 3625826"/>
              <a:gd name="connsiteX1" fmla="*/ 131 w 1920193"/>
              <a:gd name="connsiteY1" fmla="*/ 0 h 3625826"/>
              <a:gd name="connsiteX2" fmla="*/ 117340 w 1920193"/>
              <a:gd name="connsiteY2" fmla="*/ 32903 h 3625826"/>
              <a:gd name="connsiteX3" fmla="*/ 706735 w 1920193"/>
              <a:gd name="connsiteY3" fmla="*/ 1573854 h 3625826"/>
              <a:gd name="connsiteX4" fmla="*/ 1920193 w 1920193"/>
              <a:gd name="connsiteY4" fmla="*/ 3595100 h 3625826"/>
              <a:gd name="connsiteX5" fmla="*/ 68602 w 1920193"/>
              <a:gd name="connsiteY5" fmla="*/ 3625826 h 3625826"/>
              <a:gd name="connsiteX0" fmla="*/ 68602 w 1920193"/>
              <a:gd name="connsiteY0" fmla="*/ 3642278 h 3642278"/>
              <a:gd name="connsiteX1" fmla="*/ 131 w 1920193"/>
              <a:gd name="connsiteY1" fmla="*/ 16452 h 3642278"/>
              <a:gd name="connsiteX2" fmla="*/ 117340 w 1920193"/>
              <a:gd name="connsiteY2" fmla="*/ 0 h 3642278"/>
              <a:gd name="connsiteX3" fmla="*/ 706735 w 1920193"/>
              <a:gd name="connsiteY3" fmla="*/ 1590306 h 3642278"/>
              <a:gd name="connsiteX4" fmla="*/ 1920193 w 1920193"/>
              <a:gd name="connsiteY4" fmla="*/ 3611552 h 3642278"/>
              <a:gd name="connsiteX5" fmla="*/ 68602 w 1920193"/>
              <a:gd name="connsiteY5" fmla="*/ 3642278 h 3642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0193" h="3642278">
                <a:moveTo>
                  <a:pt x="68602" y="3642278"/>
                </a:moveTo>
                <a:cubicBezTo>
                  <a:pt x="72297" y="3232183"/>
                  <a:pt x="-3564" y="426547"/>
                  <a:pt x="131" y="16452"/>
                </a:cubicBezTo>
                <a:lnTo>
                  <a:pt x="117340" y="0"/>
                </a:lnTo>
                <a:lnTo>
                  <a:pt x="706735" y="1590306"/>
                </a:lnTo>
                <a:lnTo>
                  <a:pt x="1920193" y="3611552"/>
                </a:lnTo>
                <a:lnTo>
                  <a:pt x="68602" y="36422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470275-6132-544D-1328-98B65213E4EF}"/>
              </a:ext>
            </a:extLst>
          </p:cNvPr>
          <p:cNvSpPr txBox="1"/>
          <p:nvPr/>
        </p:nvSpPr>
        <p:spPr>
          <a:xfrm>
            <a:off x="153434" y="5301884"/>
            <a:ext cx="4219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rgbClr val="2A3674"/>
                </a:solidFill>
              </a:rPr>
              <a:t>This is an active hallway with only 1 meter of space for detectors between the wall and the walkway.</a:t>
            </a:r>
          </a:p>
        </p:txBody>
      </p:sp>
    </p:spTree>
    <p:extLst>
      <p:ext uri="{BB962C8B-B14F-4D97-AF65-F5344CB8AC3E}">
        <p14:creationId xmlns:p14="http://schemas.microsoft.com/office/powerpoint/2010/main" val="1327738581"/>
      </p:ext>
    </p:extLst>
  </p:cSld>
  <p:clrMapOvr>
    <a:masterClrMapping/>
  </p:clrMapOvr>
</p:sld>
</file>

<file path=ppt/theme/theme1.xml><?xml version="1.0" encoding="utf-8"?>
<a:theme xmlns:a="http://schemas.openxmlformats.org/drawingml/2006/main" name="1_VT_Them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98DC7D67EFAD4382177A8F67ACF838" ma:contentTypeVersion="5" ma:contentTypeDescription="Create a new document." ma:contentTypeScope="" ma:versionID="ace06e35e434bbaaf02f3c4dabce4279">
  <xsd:schema xmlns:xsd="http://www.w3.org/2001/XMLSchema" xmlns:xs="http://www.w3.org/2001/XMLSchema" xmlns:p="http://schemas.microsoft.com/office/2006/metadata/properties" xmlns:ns3="756a8d40-35e0-4833-bcfc-1a104a0b42f2" targetNamespace="http://schemas.microsoft.com/office/2006/metadata/properties" ma:root="true" ma:fieldsID="3f1c3d8c5b6ac398b4686ad7390ddc91" ns3:_="">
    <xsd:import namespace="756a8d40-35e0-4833-bcfc-1a104a0b42f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6a8d40-35e0-4833-bcfc-1a104a0b42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10B16AA-FD6D-4278-94D2-A5598433C2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6a8d40-35e0-4833-bcfc-1a104a0b42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C10E78-C4F8-4B67-98DF-1547813162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DC4DEF-8D5B-4EE2-B3C5-530821DD6770}">
  <ds:schemaRefs>
    <ds:schemaRef ds:uri="756a8d40-35e0-4833-bcfc-1a104a0b42f2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65406</TotalTime>
  <Words>1684</Words>
  <Application>Microsoft Office PowerPoint</Application>
  <PresentationFormat>On-screen Show (4:3)</PresentationFormat>
  <Paragraphs>240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Times New Roman</vt:lpstr>
      <vt:lpstr>Cambria Math</vt:lpstr>
      <vt:lpstr>Arial</vt:lpstr>
      <vt:lpstr>Calibri</vt:lpstr>
      <vt:lpstr>Times</vt:lpstr>
      <vt:lpstr>1_VT_Theme</vt:lpstr>
      <vt:lpstr>PowerPoint Presentation</vt:lpstr>
      <vt:lpstr>Coherent Elastic Neutrino Nucleus Scattering</vt:lpstr>
      <vt:lpstr>CEvNS Standard Model Cross Section</vt:lpstr>
      <vt:lpstr>Illustrating the Scale of CEvNS </vt:lpstr>
      <vt:lpstr>Discovery of CEvNS 43 Years Later</vt:lpstr>
      <vt:lpstr>The COHERENT Experiment</vt:lpstr>
      <vt:lpstr>The SNS as a Neutrino Source</vt:lpstr>
      <vt:lpstr>The SNS as a Neutrino Source</vt:lpstr>
      <vt:lpstr>Neutrino Alley</vt:lpstr>
      <vt:lpstr>Neutrino Flux Uncertainty</vt:lpstr>
      <vt:lpstr>Cesium Iodide Detectors</vt:lpstr>
      <vt:lpstr>Cesium Iodide CEvNS</vt:lpstr>
      <vt:lpstr>Liquid Argon Detectors</vt:lpstr>
      <vt:lpstr>Argon CEvNS</vt:lpstr>
      <vt:lpstr>Germanium Detectors</vt:lpstr>
      <vt:lpstr>Germanium CEvNS</vt:lpstr>
      <vt:lpstr>Current State of CEvNS Measurements</vt:lpstr>
      <vt:lpstr>Sodium Iodide</vt:lpstr>
      <vt:lpstr>Constraints on BSM Physics</vt:lpstr>
      <vt:lpstr>Conclusions/Final Thoughts</vt:lpstr>
      <vt:lpstr>The COHERENT Collaboration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Link, Jonathan</dc:creator>
  <cp:lastModifiedBy>Link, Jonathan</cp:lastModifiedBy>
  <cp:revision>803</cp:revision>
  <dcterms:created xsi:type="dcterms:W3CDTF">2014-01-16T18:37:11Z</dcterms:created>
  <dcterms:modified xsi:type="dcterms:W3CDTF">2024-10-31T02:48:35Z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0x010100F798DC7D67EFAD4382177A8F67ACF838</vt:lpwstr>
  </property>
</Properties>
</file>