
<file path=[Content_Types].xml><?xml version="1.0" encoding="utf-8"?>
<Types xmlns="http://schemas.openxmlformats.org/package/2006/content-types"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y="5143500" cx="9144000"/>
  <p:notesSz cx="6858000" cy="9144000"/>
  <p:embeddedFontLst>
    <p:embeddedFont>
      <p:font typeface="Nunito"/>
      <p:regular r:id="rId21"/>
      <p:bold r:id="rId22"/>
      <p:italic r:id="rId23"/>
      <p:boldItalic r:id="rId24"/>
    </p:embeddedFont>
    <p:embeddedFont>
      <p:font typeface="Maven Pro"/>
      <p:regular r:id="rId25"/>
      <p:bold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font" Target="fonts/Nunito-bold.fntdata"/><Relationship Id="rId21" Type="http://schemas.openxmlformats.org/officeDocument/2006/relationships/font" Target="fonts/Nunito-regular.fntdata"/><Relationship Id="rId24" Type="http://schemas.openxmlformats.org/officeDocument/2006/relationships/font" Target="fonts/Nunito-boldItalic.fntdata"/><Relationship Id="rId23" Type="http://schemas.openxmlformats.org/officeDocument/2006/relationships/font" Target="fonts/Nunito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font" Target="fonts/MavenPro-bold.fntdata"/><Relationship Id="rId25" Type="http://schemas.openxmlformats.org/officeDocument/2006/relationships/font" Target="fonts/MavenPro-regular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843fec1eb7_0_2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g843fec1eb7_0_2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Mehmet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843fec1eb7_3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5" name="Google Shape;385;g843fec1eb7_3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Kelly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Visuals will be updated upon integration to website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g843fec1eb7_3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2" name="Google Shape;392;g843fec1eb7_3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Mrinal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843fec1eb7_0_8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8" name="Google Shape;398;g843fec1eb7_0_8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kelly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843fec1eb7_0_8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6" name="Google Shape;406;g843fec1eb7_0_8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kelly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g843fec1eb7_0_8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2" name="Google Shape;412;g843fec1eb7_0_8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Kelly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g843fec1eb7_0_5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7" name="Google Shape;327;g843fec1eb7_0_5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Mehmet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843fec1eb7_0_8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843fec1eb7_0_8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Mehmet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843fec1eb7_1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Google Shape;339;g843fec1eb7_1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Mehmet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843fec1eb7_3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0" name="Google Shape;350;g843fec1eb7_3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Mrinal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g843fec1eb7_3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7" name="Google Shape;357;g843fec1eb7_3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Yash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Most of our HTML pages relied on PHP queries to either POST/ GET/ DELETE from our databases.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There are a few major queries that are the basis of our project that I’m going to talk about. 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g843fec1eb7_0_11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4" name="Google Shape;364;g843fec1eb7_0_11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Yash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g843fec1eb7_3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1" name="Google Shape;371;g843fec1eb7_3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Yash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g843fec1eb7_3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9" name="Google Shape;379;g843fec1eb7_3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Mrinal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accent3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oogle Shape;55;p14"/>
          <p:cNvGrpSpPr/>
          <p:nvPr/>
        </p:nvGrpSpPr>
        <p:grpSpPr>
          <a:xfrm>
            <a:off x="7343003" y="3409675"/>
            <a:ext cx="1691422" cy="1732548"/>
            <a:chOff x="7343003" y="3409675"/>
            <a:chExt cx="1691422" cy="1732548"/>
          </a:xfrm>
        </p:grpSpPr>
        <p:grpSp>
          <p:nvGrpSpPr>
            <p:cNvPr id="56" name="Google Shape;56;p14"/>
            <p:cNvGrpSpPr/>
            <p:nvPr/>
          </p:nvGrpSpPr>
          <p:grpSpPr>
            <a:xfrm>
              <a:off x="7343003" y="4453711"/>
              <a:ext cx="316800" cy="688513"/>
              <a:chOff x="7343003" y="4453711"/>
              <a:chExt cx="316800" cy="688513"/>
            </a:xfrm>
          </p:grpSpPr>
          <p:sp>
            <p:nvSpPr>
              <p:cNvPr id="57" name="Google Shape;57;p14"/>
              <p:cNvSpPr/>
              <p:nvPr/>
            </p:nvSpPr>
            <p:spPr>
              <a:xfrm>
                <a:off x="7343003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" name="Google Shape;58;p14"/>
              <p:cNvSpPr/>
              <p:nvPr/>
            </p:nvSpPr>
            <p:spPr>
              <a:xfrm>
                <a:off x="7343003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9" name="Google Shape;59;p14"/>
            <p:cNvGrpSpPr/>
            <p:nvPr/>
          </p:nvGrpSpPr>
          <p:grpSpPr>
            <a:xfrm>
              <a:off x="7801210" y="4105700"/>
              <a:ext cx="316800" cy="1036523"/>
              <a:chOff x="7801210" y="4105700"/>
              <a:chExt cx="316800" cy="1036523"/>
            </a:xfrm>
          </p:grpSpPr>
          <p:sp>
            <p:nvSpPr>
              <p:cNvPr id="60" name="Google Shape;60;p14"/>
              <p:cNvSpPr/>
              <p:nvPr/>
            </p:nvSpPr>
            <p:spPr>
              <a:xfrm>
                <a:off x="7801210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" name="Google Shape;61;p14"/>
              <p:cNvSpPr/>
              <p:nvPr/>
            </p:nvSpPr>
            <p:spPr>
              <a:xfrm>
                <a:off x="7801210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" name="Google Shape;62;p14"/>
              <p:cNvSpPr/>
              <p:nvPr/>
            </p:nvSpPr>
            <p:spPr>
              <a:xfrm>
                <a:off x="7801210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3" name="Google Shape;63;p14"/>
            <p:cNvGrpSpPr/>
            <p:nvPr/>
          </p:nvGrpSpPr>
          <p:grpSpPr>
            <a:xfrm>
              <a:off x="8259418" y="3757688"/>
              <a:ext cx="316800" cy="1384535"/>
              <a:chOff x="8259418" y="3757688"/>
              <a:chExt cx="316800" cy="1384535"/>
            </a:xfrm>
          </p:grpSpPr>
          <p:sp>
            <p:nvSpPr>
              <p:cNvPr id="64" name="Google Shape;64;p14"/>
              <p:cNvSpPr/>
              <p:nvPr/>
            </p:nvSpPr>
            <p:spPr>
              <a:xfrm>
                <a:off x="8259418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" name="Google Shape;65;p14"/>
              <p:cNvSpPr/>
              <p:nvPr/>
            </p:nvSpPr>
            <p:spPr>
              <a:xfrm>
                <a:off x="8259418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" name="Google Shape;66;p14"/>
              <p:cNvSpPr/>
              <p:nvPr/>
            </p:nvSpPr>
            <p:spPr>
              <a:xfrm>
                <a:off x="8259418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7" name="Google Shape;67;p14"/>
              <p:cNvSpPr/>
              <p:nvPr/>
            </p:nvSpPr>
            <p:spPr>
              <a:xfrm>
                <a:off x="8259418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8" name="Google Shape;68;p14"/>
            <p:cNvGrpSpPr/>
            <p:nvPr/>
          </p:nvGrpSpPr>
          <p:grpSpPr>
            <a:xfrm>
              <a:off x="8717625" y="3409675"/>
              <a:ext cx="316800" cy="1732548"/>
              <a:chOff x="8717625" y="3409675"/>
              <a:chExt cx="316800" cy="1732548"/>
            </a:xfrm>
          </p:grpSpPr>
          <p:sp>
            <p:nvSpPr>
              <p:cNvPr id="69" name="Google Shape;69;p14"/>
              <p:cNvSpPr/>
              <p:nvPr/>
            </p:nvSpPr>
            <p:spPr>
              <a:xfrm>
                <a:off x="8717625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" name="Google Shape;70;p14"/>
              <p:cNvSpPr/>
              <p:nvPr/>
            </p:nvSpPr>
            <p:spPr>
              <a:xfrm>
                <a:off x="8717625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1" name="Google Shape;71;p14"/>
              <p:cNvSpPr/>
              <p:nvPr/>
            </p:nvSpPr>
            <p:spPr>
              <a:xfrm>
                <a:off x="8717625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2" name="Google Shape;72;p14"/>
              <p:cNvSpPr/>
              <p:nvPr/>
            </p:nvSpPr>
            <p:spPr>
              <a:xfrm>
                <a:off x="8717625" y="3409675"/>
                <a:ext cx="316800" cy="1732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" name="Google Shape;73;p14"/>
              <p:cNvSpPr/>
              <p:nvPr/>
            </p:nvSpPr>
            <p:spPr>
              <a:xfrm>
                <a:off x="8717625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74" name="Google Shape;74;p14"/>
          <p:cNvGrpSpPr/>
          <p:nvPr/>
        </p:nvGrpSpPr>
        <p:grpSpPr>
          <a:xfrm>
            <a:off x="5043503" y="0"/>
            <a:ext cx="3814072" cy="3839102"/>
            <a:chOff x="5043503" y="0"/>
            <a:chExt cx="3814072" cy="3839102"/>
          </a:xfrm>
        </p:grpSpPr>
        <p:sp>
          <p:nvSpPr>
            <p:cNvPr id="75" name="Google Shape;75;p14"/>
            <p:cNvSpPr/>
            <p:nvPr/>
          </p:nvSpPr>
          <p:spPr>
            <a:xfrm>
              <a:off x="8460975" y="1817775"/>
              <a:ext cx="396600" cy="3966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4"/>
            <p:cNvSpPr/>
            <p:nvPr/>
          </p:nvSpPr>
          <p:spPr>
            <a:xfrm rot="-9830444">
              <a:off x="6469759" y="3480728"/>
              <a:ext cx="320148" cy="320148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77" name="Google Shape;77;p14"/>
            <p:cNvGrpSpPr/>
            <p:nvPr/>
          </p:nvGrpSpPr>
          <p:grpSpPr>
            <a:xfrm>
              <a:off x="7647812" y="2704283"/>
              <a:ext cx="635219" cy="635219"/>
              <a:chOff x="6725724" y="2701260"/>
              <a:chExt cx="1208101" cy="1208100"/>
            </a:xfrm>
          </p:grpSpPr>
          <p:sp>
            <p:nvSpPr>
              <p:cNvPr id="78" name="Google Shape;78;p14"/>
              <p:cNvSpPr/>
              <p:nvPr/>
            </p:nvSpPr>
            <p:spPr>
              <a:xfrm rot="5400000">
                <a:off x="6725725" y="2701260"/>
                <a:ext cx="1208100" cy="12081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" name="Google Shape;79;p14"/>
              <p:cNvSpPr/>
              <p:nvPr/>
            </p:nvSpPr>
            <p:spPr>
              <a:xfrm rot="5400000">
                <a:off x="6725724" y="2701260"/>
                <a:ext cx="1208100" cy="1208100"/>
              </a:xfrm>
              <a:prstGeom prst="pie">
                <a:avLst>
                  <a:gd fmla="val 8244818" name="adj1"/>
                  <a:gd fmla="val 16246175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" name="Google Shape;80;p14"/>
              <p:cNvSpPr/>
              <p:nvPr/>
            </p:nvSpPr>
            <p:spPr>
              <a:xfrm rot="5400000">
                <a:off x="6954988" y="2930398"/>
                <a:ext cx="749700" cy="7497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81" name="Google Shape;81;p14"/>
            <p:cNvSpPr/>
            <p:nvPr/>
          </p:nvSpPr>
          <p:spPr>
            <a:xfrm>
              <a:off x="8460975" y="1817775"/>
              <a:ext cx="396600" cy="396600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82" name="Google Shape;82;p14"/>
            <p:cNvGrpSpPr/>
            <p:nvPr/>
          </p:nvGrpSpPr>
          <p:grpSpPr>
            <a:xfrm>
              <a:off x="7952720" y="179238"/>
              <a:ext cx="873165" cy="873003"/>
              <a:chOff x="7754428" y="208725"/>
              <a:chExt cx="541800" cy="541800"/>
            </a:xfrm>
          </p:grpSpPr>
          <p:sp>
            <p:nvSpPr>
              <p:cNvPr id="83" name="Google Shape;83;p14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4" name="Google Shape;84;p14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85" name="Google Shape;85;p14"/>
            <p:cNvSpPr/>
            <p:nvPr/>
          </p:nvSpPr>
          <p:spPr>
            <a:xfrm>
              <a:off x="5399840" y="356365"/>
              <a:ext cx="2577000" cy="25770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14"/>
            <p:cNvSpPr/>
            <p:nvPr/>
          </p:nvSpPr>
          <p:spPr>
            <a:xfrm rot="2043858">
              <a:off x="5503813" y="460310"/>
              <a:ext cx="2369480" cy="236948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14"/>
            <p:cNvSpPr/>
            <p:nvPr/>
          </p:nvSpPr>
          <p:spPr>
            <a:xfrm>
              <a:off x="5399795" y="360281"/>
              <a:ext cx="2577000" cy="2577000"/>
            </a:xfrm>
            <a:prstGeom prst="pie">
              <a:avLst>
                <a:gd fmla="val 8801158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14"/>
            <p:cNvSpPr/>
            <p:nvPr/>
          </p:nvSpPr>
          <p:spPr>
            <a:xfrm rot="2044777">
              <a:off x="5911449" y="867729"/>
              <a:ext cx="1554223" cy="15542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" name="Google Shape;89;p14"/>
            <p:cNvSpPr/>
            <p:nvPr/>
          </p:nvSpPr>
          <p:spPr>
            <a:xfrm>
              <a:off x="5399795" y="356358"/>
              <a:ext cx="2577000" cy="2577000"/>
            </a:xfrm>
            <a:prstGeom prst="pie">
              <a:avLst>
                <a:gd fmla="val 1255410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" name="Google Shape;90;p14"/>
            <p:cNvSpPr/>
            <p:nvPr/>
          </p:nvSpPr>
          <p:spPr>
            <a:xfrm rot="-9830444">
              <a:off x="6469759" y="3480727"/>
              <a:ext cx="320148" cy="320148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1" name="Google Shape;91;p14"/>
          <p:cNvSpPr txBox="1"/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2" name="Google Shape;92;p14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3" name="Google Shape;93;p14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oogle Shape;95;p15"/>
          <p:cNvGrpSpPr/>
          <p:nvPr/>
        </p:nvGrpSpPr>
        <p:grpSpPr>
          <a:xfrm>
            <a:off x="146769" y="3406"/>
            <a:ext cx="1233215" cy="1384535"/>
            <a:chOff x="146769" y="3406"/>
            <a:chExt cx="1233215" cy="1384535"/>
          </a:xfrm>
        </p:grpSpPr>
        <p:grpSp>
          <p:nvGrpSpPr>
            <p:cNvPr id="96" name="Google Shape;96;p15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97" name="Google Shape;97;p15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8" name="Google Shape;98;p15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99" name="Google Shape;99;p15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100" name="Google Shape;100;p15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1" name="Google Shape;101;p15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2" name="Google Shape;102;p15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03" name="Google Shape;103;p15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104" name="Google Shape;104;p15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5" name="Google Shape;105;p15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6" name="Google Shape;106;p15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" name="Google Shape;107;p15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08" name="Google Shape;108;p15"/>
          <p:cNvGrpSpPr/>
          <p:nvPr/>
        </p:nvGrpSpPr>
        <p:grpSpPr>
          <a:xfrm>
            <a:off x="6775084" y="2904008"/>
            <a:ext cx="2186148" cy="2239500"/>
            <a:chOff x="6775084" y="2904008"/>
            <a:chExt cx="2186148" cy="2239500"/>
          </a:xfrm>
        </p:grpSpPr>
        <p:grpSp>
          <p:nvGrpSpPr>
            <p:cNvPr id="109" name="Google Shape;109;p15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110" name="Google Shape;110;p15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1" name="Google Shape;111;p15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2" name="Google Shape;112;p15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113" name="Google Shape;113;p15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4" name="Google Shape;114;p15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5" name="Google Shape;115;p15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6" name="Google Shape;116;p15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117" name="Google Shape;117;p15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8" name="Google Shape;118;p15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9" name="Google Shape;119;p15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" name="Google Shape;120;p15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1" name="Google Shape;121;p15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122" name="Google Shape;122;p15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3" name="Google Shape;123;p15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15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5" name="Google Shape;125;p15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6" name="Google Shape;126;p15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27" name="Google Shape;127;p15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8" name="Google Shape;128;p15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" name="Google Shape;130;p16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31" name="Google Shape;131;p16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" name="Google Shape;132;p16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3" name="Google Shape;133;p1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4" name="Google Shape;134;p16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35" name="Google Shape;135;p16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oogle Shape;137;p17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38" name="Google Shape;138;p1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" name="Google Shape;139;p1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0" name="Google Shape;140;p17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41" name="Google Shape;141;p17"/>
          <p:cNvSpPr txBox="1"/>
          <p:nvPr>
            <p:ph idx="1" type="body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42" name="Google Shape;142;p17"/>
          <p:cNvSpPr txBox="1"/>
          <p:nvPr>
            <p:ph idx="2" type="body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43" name="Google Shape;143;p17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5" name="Google Shape;145;p18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46" name="Google Shape;146;p18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18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8" name="Google Shape;148;p18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49" name="Google Shape;149;p18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1" name="Google Shape;151;p19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52" name="Google Shape;152;p1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19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54" name="Google Shape;154;p19"/>
          <p:cNvSpPr txBox="1"/>
          <p:nvPr>
            <p:ph type="title"/>
          </p:nvPr>
        </p:nvSpPr>
        <p:spPr>
          <a:xfrm>
            <a:off x="1303800" y="598575"/>
            <a:ext cx="3312000" cy="159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5" name="Google Shape;155;p19"/>
          <p:cNvSpPr txBox="1"/>
          <p:nvPr>
            <p:ph idx="1" type="body"/>
          </p:nvPr>
        </p:nvSpPr>
        <p:spPr>
          <a:xfrm>
            <a:off x="1303800" y="2309675"/>
            <a:ext cx="3312000" cy="222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56" name="Google Shape;156;p19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dk1"/>
        </a:solidFill>
      </p:bgPr>
    </p:bg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" name="Google Shape;158;p20"/>
          <p:cNvGrpSpPr/>
          <p:nvPr/>
        </p:nvGrpSpPr>
        <p:grpSpPr>
          <a:xfrm>
            <a:off x="6866714" y="1306"/>
            <a:ext cx="2267451" cy="2601690"/>
            <a:chOff x="6790514" y="1306"/>
            <a:chExt cx="2267451" cy="2601690"/>
          </a:xfrm>
        </p:grpSpPr>
        <p:grpSp>
          <p:nvGrpSpPr>
            <p:cNvPr id="159" name="Google Shape;159;p20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160" name="Google Shape;160;p20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" name="Google Shape;161;p20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p20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3" name="Google Shape;163;p20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164" name="Google Shape;164;p20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" name="Google Shape;165;p20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" name="Google Shape;166;p20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7" name="Google Shape;167;p20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168" name="Google Shape;168;p20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9" name="Google Shape;169;p20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70" name="Google Shape;170;p20"/>
          <p:cNvSpPr txBox="1"/>
          <p:nvPr>
            <p:ph type="title"/>
          </p:nvPr>
        </p:nvSpPr>
        <p:spPr>
          <a:xfrm>
            <a:off x="824000" y="763600"/>
            <a:ext cx="5857800" cy="357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1" name="Google Shape;171;p20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3" name="Google Shape;173;p21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74" name="Google Shape;174;p21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21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76" name="Google Shape;176;p21"/>
          <p:cNvSpPr txBox="1"/>
          <p:nvPr>
            <p:ph type="title"/>
          </p:nvPr>
        </p:nvSpPr>
        <p:spPr>
          <a:xfrm>
            <a:off x="1303800" y="598575"/>
            <a:ext cx="3430500" cy="19902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77" name="Google Shape;177;p21"/>
          <p:cNvSpPr txBox="1"/>
          <p:nvPr>
            <p:ph idx="1" type="subTitle"/>
          </p:nvPr>
        </p:nvSpPr>
        <p:spPr>
          <a:xfrm>
            <a:off x="1303800" y="2743203"/>
            <a:ext cx="3430500" cy="7260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78" name="Google Shape;178;p21"/>
          <p:cNvSpPr txBox="1"/>
          <p:nvPr>
            <p:ph idx="2" type="body"/>
          </p:nvPr>
        </p:nvSpPr>
        <p:spPr>
          <a:xfrm>
            <a:off x="4903700" y="661000"/>
            <a:ext cx="3430500" cy="38706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79" name="Google Shape;179;p2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1" name="Google Shape;181;p22"/>
          <p:cNvGrpSpPr/>
          <p:nvPr/>
        </p:nvGrpSpPr>
        <p:grpSpPr>
          <a:xfrm>
            <a:off x="713373" y="3847119"/>
            <a:ext cx="825392" cy="825392"/>
            <a:chOff x="348199" y="179450"/>
            <a:chExt cx="1116300" cy="1116300"/>
          </a:xfrm>
        </p:grpSpPr>
        <p:sp>
          <p:nvSpPr>
            <p:cNvPr id="182" name="Google Shape;182;p22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22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84" name="Google Shape;184;p22"/>
          <p:cNvSpPr txBox="1"/>
          <p:nvPr>
            <p:ph idx="1" type="body"/>
          </p:nvPr>
        </p:nvSpPr>
        <p:spPr>
          <a:xfrm>
            <a:off x="1303800" y="4138975"/>
            <a:ext cx="5843100" cy="53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85" name="Google Shape;185;p2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accent3"/>
        </a:solidFill>
      </p:bgPr>
    </p:bg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7" name="Google Shape;187;p23"/>
          <p:cNvGrpSpPr/>
          <p:nvPr/>
        </p:nvGrpSpPr>
        <p:grpSpPr>
          <a:xfrm>
            <a:off x="52" y="4099200"/>
            <a:ext cx="9144036" cy="1044300"/>
            <a:chOff x="52" y="4099200"/>
            <a:chExt cx="9144036" cy="1044300"/>
          </a:xfrm>
        </p:grpSpPr>
        <p:grpSp>
          <p:nvGrpSpPr>
            <p:cNvPr id="188" name="Google Shape;188;p23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189" name="Google Shape;189;p23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0" name="Google Shape;190;p23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" name="Google Shape;191;p23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" name="Google Shape;192;p23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3" name="Google Shape;193;p23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194" name="Google Shape;194;p23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5" name="Google Shape;195;p23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" name="Google Shape;196;p23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" name="Google Shape;197;p23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8" name="Google Shape;198;p23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9" name="Google Shape;199;p23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200" name="Google Shape;200;p23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" name="Google Shape;201;p23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" name="Google Shape;202;p23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3" name="Google Shape;203;p23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4" name="Google Shape;204;p23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205" name="Google Shape;205;p23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" name="Google Shape;206;p23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" name="Google Shape;207;p23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8" name="Google Shape;208;p23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209" name="Google Shape;209;p23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" name="Google Shape;210;p23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1" name="Google Shape;211;p23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" name="Google Shape;212;p23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23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4" name="Google Shape;214;p23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215" name="Google Shape;215;p23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" name="Google Shape;216;p23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" name="Google Shape;217;p23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" name="Google Shape;218;p23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9" name="Google Shape;219;p23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220" name="Google Shape;220;p23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" name="Google Shape;221;p23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" name="Google Shape;222;p23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3" name="Google Shape;223;p23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224" name="Google Shape;224;p23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5" name="Google Shape;225;p23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6" name="Google Shape;226;p23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7" name="Google Shape;227;p23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8" name="Google Shape;228;p23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9" name="Google Shape;229;p23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230" name="Google Shape;230;p23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1" name="Google Shape;231;p23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2" name="Google Shape;232;p23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" name="Google Shape;233;p23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4" name="Google Shape;234;p23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235" name="Google Shape;235;p23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6" name="Google Shape;236;p23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" name="Google Shape;237;p23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8" name="Google Shape;238;p23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9" name="Google Shape;239;p23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240" name="Google Shape;240;p23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1" name="Google Shape;241;p23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" name="Google Shape;242;p23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3" name="Google Shape;243;p23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244" name="Google Shape;244;p23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5" name="Google Shape;245;p23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6" name="Google Shape;246;p23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7" name="Google Shape;247;p23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8" name="Google Shape;248;p23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249" name="Google Shape;249;p23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0" name="Google Shape;250;p23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1" name="Google Shape;251;p23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" name="Google Shape;252;p23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3" name="Google Shape;253;p23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254" name="Google Shape;254;p23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5" name="Google Shape;255;p23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6" name="Google Shape;256;p23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7" name="Google Shape;257;p23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8" name="Google Shape;258;p23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9" name="Google Shape;259;p23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260" name="Google Shape;260;p23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1" name="Google Shape;261;p23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2" name="Google Shape;262;p23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3" name="Google Shape;263;p23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64" name="Google Shape;264;p23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265" name="Google Shape;265;p23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" name="Google Shape;266;p23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7" name="Google Shape;267;p23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68" name="Google Shape;268;p23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269" name="Google Shape;269;p23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0" name="Google Shape;270;p23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1" name="Google Shape;271;p23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2" name="Google Shape;272;p23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73" name="Google Shape;273;p23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274" name="Google Shape;274;p23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5" name="Google Shape;275;p23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6" name="Google Shape;276;p23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7" name="Google Shape;277;p23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8" name="Google Shape;278;p23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79" name="Google Shape;279;p23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280" name="Google Shape;280;p23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1" name="Google Shape;281;p23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2" name="Google Shape;282;p23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3" name="Google Shape;283;p23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84" name="Google Shape;284;p23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285" name="Google Shape;285;p23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6" name="Google Shape;286;p23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7" name="Google Shape;287;p23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88" name="Google Shape;288;p23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289" name="Google Shape;289;p23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0" name="Google Shape;290;p23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1" name="Google Shape;291;p23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2" name="Google Shape;292;p23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3" name="Google Shape;293;p23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94" name="Google Shape;294;p23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295" name="Google Shape;295;p23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6" name="Google Shape;296;p23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7" name="Google Shape;297;p23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8" name="Google Shape;298;p23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99" name="Google Shape;299;p23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300" name="Google Shape;300;p23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1" name="Google Shape;301;p23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2" name="Google Shape;302;p23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3" name="Google Shape;303;p23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04" name="Google Shape;304;p23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305" name="Google Shape;305;p23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6" name="Google Shape;306;p23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7" name="Google Shape;307;p23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08" name="Google Shape;308;p23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309" name="Google Shape;309;p23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0" name="Google Shape;310;p23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1" name="Google Shape;311;p23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2" name="Google Shape;312;p23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313" name="Google Shape;313;p23"/>
          <p:cNvSpPr txBox="1"/>
          <p:nvPr>
            <p:ph hasCustomPrompt="1" type="title"/>
          </p:nvPr>
        </p:nvSpPr>
        <p:spPr>
          <a:xfrm>
            <a:off x="1388625" y="772725"/>
            <a:ext cx="6366900" cy="186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14" name="Google Shape;314;p23"/>
          <p:cNvSpPr txBox="1"/>
          <p:nvPr>
            <p:ph idx="1" type="body"/>
          </p:nvPr>
        </p:nvSpPr>
        <p:spPr>
          <a:xfrm>
            <a:off x="1388625" y="2712300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rtl="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rtl="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rtl="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rtl="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rtl="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rtl="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rtl="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rtl="0" algn="ctr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15" name="Google Shape;315;p23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24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omentum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unito"/>
              <a:buChar char="●"/>
              <a:defRPr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-29845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-29845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-29845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-29845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-29845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-29845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-29845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-29845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rt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rt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rt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rt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rt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rt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rt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rt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161.35.62.27/survey.php?level=MidHighSchool&amp;cat=Activity&amp;survey_id=5125123" TargetMode="External"/><Relationship Id="rId4" Type="http://schemas.openxmlformats.org/officeDocument/2006/relationships/hyperlink" Target="http://161.35.62.27/survey.php?level=MidHighSchool&amp;cat=ScienceClass&amp;survey_id=5125123" TargetMode="External"/><Relationship Id="rId5" Type="http://schemas.openxmlformats.org/officeDocument/2006/relationships/image" Target="../media/image8.gif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Relationship Id="rId4" Type="http://schemas.openxmlformats.org/officeDocument/2006/relationships/hyperlink" Target="https://youtu.be/9vVDFxEiJkE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434343"/>
        </a:solidFill>
      </p:bgPr>
    </p:bg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5"/>
          <p:cNvSpPr txBox="1"/>
          <p:nvPr>
            <p:ph type="ctrTitle"/>
          </p:nvPr>
        </p:nvSpPr>
        <p:spPr>
          <a:xfrm>
            <a:off x="828400" y="819125"/>
            <a:ext cx="3358500" cy="1091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MUSIC Survey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323" name="Google Shape;323;p25"/>
          <p:cNvSpPr txBox="1"/>
          <p:nvPr>
            <p:ph idx="1" type="subTitle"/>
          </p:nvPr>
        </p:nvSpPr>
        <p:spPr>
          <a:xfrm>
            <a:off x="828400" y="1870350"/>
            <a:ext cx="2772000" cy="70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Yash Makkena, Mrinal Save, Kelly Tran, Mehmet Yuksel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324" name="Google Shape;324;p25"/>
          <p:cNvSpPr txBox="1"/>
          <p:nvPr/>
        </p:nvSpPr>
        <p:spPr>
          <a:xfrm>
            <a:off x="828400" y="3347700"/>
            <a:ext cx="4771200" cy="109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CS4624: Multimedia, Hypertext, and Information Access (13033, Spring 2020)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Instructor: Edward A. Fox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Virginia Tech, Blacksburg VA 24061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May 12, 2020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434343"/>
        </a:solidFill>
      </p:bgPr>
    </p:bg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3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Work to be Completed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388" name="Google Shape;388;p34"/>
          <p:cNvSpPr txBox="1"/>
          <p:nvPr>
            <p:ph idx="1" type="body"/>
          </p:nvPr>
        </p:nvSpPr>
        <p:spPr>
          <a:xfrm>
            <a:off x="1303800" y="1426100"/>
            <a:ext cx="2243400" cy="306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</a:pPr>
            <a:r>
              <a:rPr lang="en" sz="2000">
                <a:solidFill>
                  <a:srgbClr val="FFFFFF"/>
                </a:solidFill>
              </a:rPr>
              <a:t>Integration into the site</a:t>
            </a:r>
            <a:endParaRPr sz="2000">
              <a:solidFill>
                <a:srgbClr val="FFFFFF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</a:pPr>
            <a:r>
              <a:rPr lang="en" sz="2000">
                <a:solidFill>
                  <a:srgbClr val="FFFFFF"/>
                </a:solidFill>
              </a:rPr>
              <a:t>Final testing</a:t>
            </a:r>
            <a:endParaRPr sz="2000">
              <a:solidFill>
                <a:srgbClr val="FFFFFF"/>
              </a:solidFill>
            </a:endParaRPr>
          </a:p>
        </p:txBody>
      </p:sp>
      <p:pic>
        <p:nvPicPr>
          <p:cNvPr id="389" name="Google Shape;389;p34"/>
          <p:cNvPicPr preferRelativeResize="0"/>
          <p:nvPr/>
        </p:nvPicPr>
        <p:blipFill rotWithShape="1">
          <a:blip r:embed="rId3">
            <a:alphaModFix/>
          </a:blip>
          <a:srcRect b="0" l="4103" r="4103" t="0"/>
          <a:stretch/>
        </p:blipFill>
        <p:spPr>
          <a:xfrm>
            <a:off x="3681025" y="1492925"/>
            <a:ext cx="5004198" cy="2930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434343"/>
        </a:solidFill>
      </p:bgPr>
    </p:bg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3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Future</a:t>
            </a:r>
            <a:r>
              <a:rPr lang="en">
                <a:solidFill>
                  <a:srgbClr val="FFFFFF"/>
                </a:solidFill>
              </a:rPr>
              <a:t> Work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395" name="Google Shape;395;p35"/>
          <p:cNvSpPr txBox="1"/>
          <p:nvPr>
            <p:ph idx="1" type="body"/>
          </p:nvPr>
        </p:nvSpPr>
        <p:spPr>
          <a:xfrm>
            <a:off x="1303800" y="1458625"/>
            <a:ext cx="7030500" cy="298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</a:pPr>
            <a:r>
              <a:rPr lang="en" sz="2000">
                <a:solidFill>
                  <a:srgbClr val="FFFFFF"/>
                </a:solidFill>
              </a:rPr>
              <a:t>Cleaner design</a:t>
            </a:r>
            <a:endParaRPr sz="2000">
              <a:solidFill>
                <a:srgbClr val="FFFFFF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</a:pPr>
            <a:r>
              <a:rPr lang="en" sz="2000">
                <a:solidFill>
                  <a:srgbClr val="FFFFFF"/>
                </a:solidFill>
              </a:rPr>
              <a:t>Collision reduction</a:t>
            </a:r>
            <a:endParaRPr sz="2000">
              <a:solidFill>
                <a:srgbClr val="FFFFFF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</a:pPr>
            <a:r>
              <a:rPr lang="en" sz="2000">
                <a:solidFill>
                  <a:srgbClr val="FFFFFF"/>
                </a:solidFill>
              </a:rPr>
              <a:t>Multiple submissions </a:t>
            </a:r>
            <a:endParaRPr sz="20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434343"/>
        </a:solidFill>
      </p:bgPr>
    </p:bg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3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Acknowledgements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401" name="Google Shape;401;p36"/>
          <p:cNvSpPr txBox="1"/>
          <p:nvPr/>
        </p:nvSpPr>
        <p:spPr>
          <a:xfrm>
            <a:off x="1309400" y="1366700"/>
            <a:ext cx="4519200" cy="30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Brett D. Jones, Professor, Educational Psychology Program, School of Education, Virginia Tech</a:t>
            </a:r>
            <a:endParaRPr sz="18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8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Juan M. Cruz, Assistant Professor, Experiential Engineering Education Department (ExEED), Rowan University</a:t>
            </a:r>
            <a:endParaRPr sz="18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402" name="Google Shape;402;p36"/>
          <p:cNvPicPr preferRelativeResize="0"/>
          <p:nvPr/>
        </p:nvPicPr>
        <p:blipFill rotWithShape="1">
          <a:blip r:embed="rId3">
            <a:alphaModFix/>
          </a:blip>
          <a:srcRect b="27209" l="0" r="0" t="0"/>
          <a:stretch/>
        </p:blipFill>
        <p:spPr>
          <a:xfrm>
            <a:off x="6348525" y="750975"/>
            <a:ext cx="1985776" cy="203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3" name="Google Shape;403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48525" y="2904925"/>
            <a:ext cx="1985775" cy="1985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434343"/>
        </a:solidFill>
      </p:bgPr>
    </p:bg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37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References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409" name="Google Shape;409;p37"/>
          <p:cNvSpPr txBox="1"/>
          <p:nvPr/>
        </p:nvSpPr>
        <p:spPr>
          <a:xfrm>
            <a:off x="1303800" y="1990050"/>
            <a:ext cx="7030500" cy="254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[1] B. Jones, “MUSIC Model of Motivation,” MUSIC Model of Motivation. [Online]. Available: https://www.themusicmodel.com/. [Accessed: 06-May-2020].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45720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[2] “Bluehost,” Bluehost. [Online]. Available: https://www.bluehost.com/. [Accessed: 06-May-2020].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45720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[3] B. Jones, “User Guide for Assessing the Components of the MUSIC ® Model of Motivation”. [Accessed: 06-May-2020].</a:t>
            </a:r>
            <a:endParaRPr sz="20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434343"/>
        </a:solidFill>
      </p:bgPr>
    </p:bg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38"/>
          <p:cNvSpPr txBox="1"/>
          <p:nvPr>
            <p:ph type="title"/>
          </p:nvPr>
        </p:nvSpPr>
        <p:spPr>
          <a:xfrm>
            <a:off x="2456700" y="1947750"/>
            <a:ext cx="4230600" cy="12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solidFill>
                  <a:srgbClr val="FFFFFF"/>
                </a:solidFill>
              </a:rPr>
              <a:t>Questions?</a:t>
            </a:r>
            <a:endParaRPr sz="60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434343"/>
        </a:solidFill>
      </p:bgPr>
    </p:bg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2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Outline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330" name="Google Shape;330;p26"/>
          <p:cNvSpPr txBox="1"/>
          <p:nvPr>
            <p:ph idx="1" type="body"/>
          </p:nvPr>
        </p:nvSpPr>
        <p:spPr>
          <a:xfrm>
            <a:off x="1247875" y="1260975"/>
            <a:ext cx="7030500" cy="298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</a:pPr>
            <a:r>
              <a:rPr lang="en" sz="2000">
                <a:solidFill>
                  <a:srgbClr val="FFFFFF"/>
                </a:solidFill>
              </a:rPr>
              <a:t>Project Implementation</a:t>
            </a:r>
            <a:endParaRPr sz="2000">
              <a:solidFill>
                <a:srgbClr val="FFFFFF"/>
              </a:solidFill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</a:pPr>
            <a:r>
              <a:rPr lang="en" sz="2000">
                <a:solidFill>
                  <a:srgbClr val="FFFFFF"/>
                </a:solidFill>
              </a:rPr>
              <a:t>Database</a:t>
            </a:r>
            <a:endParaRPr sz="2000">
              <a:solidFill>
                <a:srgbClr val="FFFFFF"/>
              </a:solidFill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</a:pPr>
            <a:r>
              <a:rPr lang="en" sz="2000">
                <a:solidFill>
                  <a:srgbClr val="FFFFFF"/>
                </a:solidFill>
              </a:rPr>
              <a:t>Access Code</a:t>
            </a:r>
            <a:endParaRPr sz="2000">
              <a:solidFill>
                <a:srgbClr val="FFFFFF"/>
              </a:solidFill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</a:pPr>
            <a:r>
              <a:rPr lang="en" sz="2000">
                <a:solidFill>
                  <a:srgbClr val="FFFFFF"/>
                </a:solidFill>
              </a:rPr>
              <a:t>Queries</a:t>
            </a:r>
            <a:endParaRPr sz="2000">
              <a:solidFill>
                <a:srgbClr val="FFFFFF"/>
              </a:solidFill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</a:pPr>
            <a:r>
              <a:rPr lang="en" sz="2000">
                <a:solidFill>
                  <a:srgbClr val="FFFFFF"/>
                </a:solidFill>
              </a:rPr>
              <a:t>Visualization</a:t>
            </a:r>
            <a:endParaRPr sz="2000">
              <a:solidFill>
                <a:srgbClr val="FFFFFF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</a:pPr>
            <a:r>
              <a:rPr lang="en" sz="2000">
                <a:solidFill>
                  <a:srgbClr val="FFFFFF"/>
                </a:solidFill>
              </a:rPr>
              <a:t>Testing</a:t>
            </a:r>
            <a:endParaRPr sz="2000">
              <a:solidFill>
                <a:srgbClr val="FFFFFF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</a:pPr>
            <a:r>
              <a:rPr lang="en" sz="2000">
                <a:solidFill>
                  <a:srgbClr val="FFFFFF"/>
                </a:solidFill>
              </a:rPr>
              <a:t>Challenges</a:t>
            </a:r>
            <a:endParaRPr sz="2000">
              <a:solidFill>
                <a:srgbClr val="FFFFFF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</a:pPr>
            <a:r>
              <a:rPr lang="en" sz="2000">
                <a:solidFill>
                  <a:srgbClr val="FFFFFF"/>
                </a:solidFill>
              </a:rPr>
              <a:t>Future Work</a:t>
            </a:r>
            <a:endParaRPr sz="2000">
              <a:solidFill>
                <a:srgbClr val="FFFFFF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</a:pPr>
            <a:r>
              <a:rPr lang="en" sz="2000">
                <a:solidFill>
                  <a:srgbClr val="FFFFFF"/>
                </a:solidFill>
              </a:rPr>
              <a:t>Acknowledgments</a:t>
            </a:r>
            <a:endParaRPr sz="20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434343"/>
        </a:solidFill>
      </p:bgPr>
    </p:bg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5" name="Google Shape;335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7600" y="695512"/>
            <a:ext cx="6554349" cy="4327376"/>
          </a:xfrm>
          <a:prstGeom prst="rect">
            <a:avLst/>
          </a:prstGeom>
          <a:noFill/>
          <a:ln>
            <a:noFill/>
          </a:ln>
        </p:spPr>
      </p:pic>
      <p:sp>
        <p:nvSpPr>
          <p:cNvPr id="336" name="Google Shape;336;p27"/>
          <p:cNvSpPr txBox="1"/>
          <p:nvPr>
            <p:ph type="title"/>
          </p:nvPr>
        </p:nvSpPr>
        <p:spPr>
          <a:xfrm>
            <a:off x="1231525" y="120613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Database Relationships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434343"/>
        </a:solidFill>
      </p:bgPr>
    </p:bg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28"/>
          <p:cNvSpPr txBox="1"/>
          <p:nvPr>
            <p:ph type="title"/>
          </p:nvPr>
        </p:nvSpPr>
        <p:spPr>
          <a:xfrm>
            <a:off x="1199350" y="120620"/>
            <a:ext cx="2425200" cy="57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Survey Page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342" name="Google Shape;342;p28"/>
          <p:cNvSpPr txBox="1"/>
          <p:nvPr/>
        </p:nvSpPr>
        <p:spPr>
          <a:xfrm>
            <a:off x="377250" y="2779050"/>
            <a:ext cx="2743500" cy="95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chemeClr val="lt1"/>
                </a:solidFill>
                <a:hlinkClick r:id="rId3"/>
              </a:rPr>
              <a:t>http://161.35.62.27/survey.php?level=MidHighSchool&amp;cat=Activity&amp;survey_id=5125123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43" name="Google Shape;343;p28"/>
          <p:cNvSpPr txBox="1"/>
          <p:nvPr/>
        </p:nvSpPr>
        <p:spPr>
          <a:xfrm>
            <a:off x="391200" y="4080600"/>
            <a:ext cx="2715600" cy="95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chemeClr val="lt1"/>
                </a:solidFill>
                <a:hlinkClick r:id="rId4"/>
              </a:rPr>
              <a:t>http://161.35.62.27/survey.php?level=MidHighSchool&amp;cat=ScienceClass&amp;survey_id=5125123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44" name="Google Shape;344;p28"/>
          <p:cNvSpPr/>
          <p:nvPr/>
        </p:nvSpPr>
        <p:spPr>
          <a:xfrm>
            <a:off x="1250750" y="3018000"/>
            <a:ext cx="779400" cy="2898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5" name="Google Shape;345;p28"/>
          <p:cNvSpPr/>
          <p:nvPr/>
        </p:nvSpPr>
        <p:spPr>
          <a:xfrm>
            <a:off x="1340500" y="4308125"/>
            <a:ext cx="1179600" cy="2550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46" name="Google Shape;346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24550" y="818157"/>
            <a:ext cx="5313701" cy="4215543"/>
          </a:xfrm>
          <a:prstGeom prst="rect">
            <a:avLst/>
          </a:prstGeom>
          <a:noFill/>
          <a:ln>
            <a:noFill/>
          </a:ln>
        </p:spPr>
      </p:pic>
      <p:sp>
        <p:nvSpPr>
          <p:cNvPr id="347" name="Google Shape;347;p28"/>
          <p:cNvSpPr txBox="1"/>
          <p:nvPr/>
        </p:nvSpPr>
        <p:spPr>
          <a:xfrm>
            <a:off x="324700" y="945847"/>
            <a:ext cx="3005400" cy="13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Survey questions are pulled from the database according to the link provided by teacher.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434343"/>
        </a:solidFill>
      </p:bgPr>
    </p:bg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29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Access Code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353" name="Google Shape;353;p29"/>
          <p:cNvSpPr txBox="1"/>
          <p:nvPr>
            <p:ph idx="1" type="body"/>
          </p:nvPr>
        </p:nvSpPr>
        <p:spPr>
          <a:xfrm>
            <a:off x="1303800" y="1456650"/>
            <a:ext cx="7030500" cy="298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</a:pPr>
            <a:r>
              <a:rPr lang="en" sz="2000">
                <a:solidFill>
                  <a:srgbClr val="FFFFFF"/>
                </a:solidFill>
              </a:rPr>
              <a:t>Previously was username/password</a:t>
            </a:r>
            <a:endParaRPr sz="2000">
              <a:solidFill>
                <a:srgbClr val="FFFFFF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</a:pPr>
            <a:r>
              <a:rPr lang="en" sz="2000">
                <a:solidFill>
                  <a:srgbClr val="FFFFFF"/>
                </a:solidFill>
              </a:rPr>
              <a:t>Hashing</a:t>
            </a:r>
            <a:endParaRPr sz="2000">
              <a:solidFill>
                <a:srgbClr val="FFFFFF"/>
              </a:solidFill>
            </a:endParaRPr>
          </a:p>
        </p:txBody>
      </p:sp>
      <p:pic>
        <p:nvPicPr>
          <p:cNvPr id="354" name="Google Shape;354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00675" y="2248997"/>
            <a:ext cx="5942649" cy="2549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434343"/>
        </a:solidFill>
      </p:bgPr>
    </p:bg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30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Queries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360" name="Google Shape;360;p30"/>
          <p:cNvSpPr txBox="1"/>
          <p:nvPr>
            <p:ph idx="1" type="body"/>
          </p:nvPr>
        </p:nvSpPr>
        <p:spPr>
          <a:xfrm>
            <a:off x="1303800" y="1456650"/>
            <a:ext cx="3083700" cy="335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●"/>
            </a:pPr>
            <a:r>
              <a:rPr lang="en" sz="2000">
                <a:solidFill>
                  <a:srgbClr val="FFFFFF"/>
                </a:solidFill>
              </a:rPr>
              <a:t>Displaying survey questions</a:t>
            </a:r>
            <a:endParaRPr sz="2000">
              <a:solidFill>
                <a:srgbClr val="FFFFFF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</a:pPr>
            <a:r>
              <a:rPr lang="en" sz="2000">
                <a:solidFill>
                  <a:srgbClr val="FFFFFF"/>
                </a:solidFill>
              </a:rPr>
              <a:t>Computing the MUSIC score</a:t>
            </a:r>
            <a:endParaRPr sz="2000">
              <a:solidFill>
                <a:srgbClr val="FFFFFF"/>
              </a:solidFill>
            </a:endParaRPr>
          </a:p>
        </p:txBody>
      </p:sp>
      <p:pic>
        <p:nvPicPr>
          <p:cNvPr id="361" name="Google Shape;361;p30"/>
          <p:cNvPicPr preferRelativeResize="0"/>
          <p:nvPr/>
        </p:nvPicPr>
        <p:blipFill rotWithShape="1">
          <a:blip r:embed="rId3">
            <a:alphaModFix/>
          </a:blip>
          <a:srcRect b="2625" l="40146" r="5172" t="1202"/>
          <a:stretch/>
        </p:blipFill>
        <p:spPr>
          <a:xfrm>
            <a:off x="4998900" y="650675"/>
            <a:ext cx="3583949" cy="4162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434343"/>
        </a:solidFill>
      </p:bgPr>
    </p:bg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31"/>
          <p:cNvSpPr txBox="1"/>
          <p:nvPr>
            <p:ph type="title"/>
          </p:nvPr>
        </p:nvSpPr>
        <p:spPr>
          <a:xfrm>
            <a:off x="1303800" y="0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Visualization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367" name="Google Shape;367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56750" y="694748"/>
            <a:ext cx="7030498" cy="3893803"/>
          </a:xfrm>
          <a:prstGeom prst="rect">
            <a:avLst/>
          </a:prstGeom>
          <a:noFill/>
          <a:ln>
            <a:noFill/>
          </a:ln>
        </p:spPr>
      </p:pic>
      <p:sp>
        <p:nvSpPr>
          <p:cNvPr id="368" name="Google Shape;368;p31"/>
          <p:cNvSpPr txBox="1"/>
          <p:nvPr/>
        </p:nvSpPr>
        <p:spPr>
          <a:xfrm>
            <a:off x="1303800" y="4668300"/>
            <a:ext cx="6303600" cy="4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Link to Visualization Demo: </a:t>
            </a:r>
            <a:r>
              <a:rPr lang="en" u="sng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  <a:hlinkClick r:id="rId4"/>
              </a:rPr>
              <a:t>https://youtu.be/9vVDFxEiJkE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434343"/>
        </a:solidFill>
      </p:bgPr>
    </p:bg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32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Testing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374" name="Google Shape;374;p32"/>
          <p:cNvSpPr txBox="1"/>
          <p:nvPr>
            <p:ph idx="1" type="body"/>
          </p:nvPr>
        </p:nvSpPr>
        <p:spPr>
          <a:xfrm>
            <a:off x="1303800" y="1456650"/>
            <a:ext cx="5423400" cy="139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●"/>
            </a:pPr>
            <a:r>
              <a:rPr lang="en" sz="2000">
                <a:solidFill>
                  <a:srgbClr val="FFFFFF"/>
                </a:solidFill>
              </a:rPr>
              <a:t>Visualization</a:t>
            </a:r>
            <a:endParaRPr sz="2000">
              <a:solidFill>
                <a:srgbClr val="FFFFFF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●"/>
            </a:pPr>
            <a:r>
              <a:rPr lang="en" sz="2000">
                <a:solidFill>
                  <a:srgbClr val="FFFFFF"/>
                </a:solidFill>
              </a:rPr>
              <a:t>Local vs. client-side</a:t>
            </a:r>
            <a:endParaRPr sz="2000">
              <a:solidFill>
                <a:schemeClr val="lt1"/>
              </a:solidFill>
            </a:endParaRPr>
          </a:p>
        </p:txBody>
      </p:sp>
      <p:pic>
        <p:nvPicPr>
          <p:cNvPr id="375" name="Google Shape;375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03800" y="2926675"/>
            <a:ext cx="2340524" cy="1559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76" name="Google Shape;376;p32"/>
          <p:cNvPicPr preferRelativeResize="0"/>
          <p:nvPr/>
        </p:nvPicPr>
        <p:blipFill rotWithShape="1">
          <a:blip r:embed="rId4">
            <a:alphaModFix/>
          </a:blip>
          <a:srcRect b="0" l="0" r="0" t="1681"/>
          <a:stretch/>
        </p:blipFill>
        <p:spPr>
          <a:xfrm>
            <a:off x="4512325" y="1024725"/>
            <a:ext cx="4362150" cy="3461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434343"/>
        </a:solidFill>
      </p:bgPr>
    </p:bg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33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Challenges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382" name="Google Shape;382;p33"/>
          <p:cNvSpPr txBox="1"/>
          <p:nvPr>
            <p:ph idx="1" type="body"/>
          </p:nvPr>
        </p:nvSpPr>
        <p:spPr>
          <a:xfrm>
            <a:off x="1303800" y="1456650"/>
            <a:ext cx="7030500" cy="298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</a:pPr>
            <a:r>
              <a:rPr lang="en" sz="2000">
                <a:solidFill>
                  <a:srgbClr val="FFFFFF"/>
                </a:solidFill>
              </a:rPr>
              <a:t>HTML formatting</a:t>
            </a:r>
            <a:endParaRPr sz="2000">
              <a:solidFill>
                <a:srgbClr val="FFFFFF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●"/>
            </a:pPr>
            <a:r>
              <a:rPr lang="en" sz="2000">
                <a:solidFill>
                  <a:schemeClr val="lt1"/>
                </a:solidFill>
              </a:rPr>
              <a:t>Communication with client</a:t>
            </a:r>
            <a:endParaRPr sz="20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Momentum">
  <a:themeElements>
    <a:clrScheme name="Momentum">
      <a:dk1>
        <a:srgbClr val="C0791B"/>
      </a:dk1>
      <a:lt1>
        <a:srgbClr val="FFFFFF"/>
      </a:lt1>
      <a:dk2>
        <a:srgbClr val="424242"/>
      </a:dk2>
      <a:lt2>
        <a:srgbClr val="8DD8D3"/>
      </a:lt2>
      <a:accent1>
        <a:srgbClr val="0B6374"/>
      </a:accent1>
      <a:accent2>
        <a:srgbClr val="FD5B58"/>
      </a:accent2>
      <a:accent3>
        <a:srgbClr val="599191"/>
      </a:accent3>
      <a:accent4>
        <a:srgbClr val="D7E6A3"/>
      </a:accent4>
      <a:accent5>
        <a:srgbClr val="27278B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