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</p:sldIdLst>
  <p:sldSz cy="5143500" cx="9144000"/>
  <p:notesSz cx="6858000" cy="9144000"/>
  <p:embeddedFontLst>
    <p:embeddedFont>
      <p:font typeface="Roboto Slab"/>
      <p:regular r:id="rId62"/>
      <p:bold r:id="rId63"/>
    </p:embeddedFont>
    <p:embeddedFont>
      <p:font typeface="Roboto"/>
      <p:regular r:id="rId64"/>
      <p:bold r:id="rId65"/>
      <p:italic r:id="rId66"/>
      <p:boldItalic r:id="rId67"/>
    </p:embeddedFont>
    <p:embeddedFont>
      <p:font typeface="Proxima Nova"/>
      <p:regular r:id="rId68"/>
      <p:bold r:id="rId69"/>
      <p:italic r:id="rId70"/>
      <p:boldItalic r:id="rId7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72" roundtripDataSignature="AMtx7mhm8BweAe+KxmZE+4cLwRQcJT8w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05C6942-7017-4E4E-89F9-5CB6EE340A0E}">
  <a:tblStyle styleId="{C05C6942-7017-4E4E-89F9-5CB6EE340A0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2" Type="http://customschemas.google.com/relationships/presentationmetadata" Target="meta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ProximaNova-boldItalic.fntdata"/><Relationship Id="rId70" Type="http://schemas.openxmlformats.org/officeDocument/2006/relationships/font" Target="fonts/ProximaNova-italic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RobotoSlab-regular.fntdata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font" Target="fonts/Roboto-regular.fntdata"/><Relationship Id="rId63" Type="http://schemas.openxmlformats.org/officeDocument/2006/relationships/font" Target="fonts/RobotoSlab-bold.fntdata"/><Relationship Id="rId22" Type="http://schemas.openxmlformats.org/officeDocument/2006/relationships/slide" Target="slides/slide17.xml"/><Relationship Id="rId66" Type="http://schemas.openxmlformats.org/officeDocument/2006/relationships/font" Target="fonts/Roboto-italic.fntdata"/><Relationship Id="rId21" Type="http://schemas.openxmlformats.org/officeDocument/2006/relationships/slide" Target="slides/slide16.xml"/><Relationship Id="rId65" Type="http://schemas.openxmlformats.org/officeDocument/2006/relationships/font" Target="fonts/Roboto-bold.fntdata"/><Relationship Id="rId24" Type="http://schemas.openxmlformats.org/officeDocument/2006/relationships/slide" Target="slides/slide19.xml"/><Relationship Id="rId68" Type="http://schemas.openxmlformats.org/officeDocument/2006/relationships/font" Target="fonts/ProximaNova-regular.fntdata"/><Relationship Id="rId23" Type="http://schemas.openxmlformats.org/officeDocument/2006/relationships/slide" Target="slides/slide18.xml"/><Relationship Id="rId67" Type="http://schemas.openxmlformats.org/officeDocument/2006/relationships/font" Target="fonts/Roboto-boldItalic.fntdata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ProximaNova-bold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Alon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Alon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Provided the URL and date formatting required by the ELS and FEK team to link the documents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Alon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6" name="Google Shape;356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7" name="Google Shape;37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6" name="Google Shape;436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0" name="Google Shape;450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7" name="Google Shape;457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p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4" name="Google Shape;474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0" name="Google Shape;480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8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58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58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58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58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7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67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67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59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5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5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60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" name="Google Shape;23;p60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4" name="Google Shape;24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61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6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1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61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63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63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63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5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" name="Google Shape;44;p65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6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65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6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6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5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9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9.jpg"/><Relationship Id="rId4" Type="http://schemas.openxmlformats.org/officeDocument/2006/relationships/image" Target="../media/image23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7.jpg"/><Relationship Id="rId4" Type="http://schemas.openxmlformats.org/officeDocument/2006/relationships/image" Target="../media/image24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2.jpg"/><Relationship Id="rId4" Type="http://schemas.openxmlformats.org/officeDocument/2006/relationships/image" Target="../media/image26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8.jpg"/><Relationship Id="rId4" Type="http://schemas.openxmlformats.org/officeDocument/2006/relationships/image" Target="../media/image25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0.png"/><Relationship Id="rId4" Type="http://schemas.openxmlformats.org/officeDocument/2006/relationships/image" Target="../media/image32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5.jp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3.jp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hyperlink" Target="https://www.industrydocuments.ucsf.edu/tobacco/" TargetMode="External"/><Relationship Id="rId4" Type="http://schemas.openxmlformats.org/officeDocument/2006/relationships/hyperlink" Target="https://tobaccotactics.org/index.php/Advertising_Strategy#cite_note-1" TargetMode="External"/><Relationship Id="rId5" Type="http://schemas.openxmlformats.org/officeDocument/2006/relationships/hyperlink" Target="https://www.cdc.gov/tobacco/data_statistics/fact_sheets/tobacco_industry/marketing/" TargetMode="External"/><Relationship Id="rId6" Type="http://schemas.openxmlformats.org/officeDocument/2006/relationships/hyperlink" Target="https://www.ocrsdk.com/" TargetMode="Externa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>
            <p:ph type="ctrTitle"/>
          </p:nvPr>
        </p:nvSpPr>
        <p:spPr>
          <a:xfrm>
            <a:off x="1445475" y="1062050"/>
            <a:ext cx="6695700" cy="138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2600">
                <a:latin typeface="Roboto"/>
                <a:ea typeface="Roboto"/>
                <a:cs typeface="Roboto"/>
                <a:sym typeface="Roboto"/>
              </a:rPr>
              <a:t>CS5604: </a:t>
            </a:r>
            <a:r>
              <a:rPr lang="en" sz="2600">
                <a:latin typeface="Roboto"/>
                <a:ea typeface="Roboto"/>
                <a:cs typeface="Roboto"/>
                <a:sym typeface="Roboto"/>
              </a:rPr>
              <a:t>Information Storage and Retrieval</a:t>
            </a:r>
            <a:endParaRPr sz="2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Collection Management Tobacco Settlement Documents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December 5, 2019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Virginia Tech, Blacksburg, VA - 24061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1680300" y="2840900"/>
            <a:ext cx="5783400" cy="16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200"/>
              <a:t>Instructor</a:t>
            </a:r>
            <a:r>
              <a:rPr lang="en"/>
              <a:t>: </a:t>
            </a:r>
            <a:r>
              <a:rPr lang="en" sz="1600"/>
              <a:t>Dr. Edward A. Fox</a:t>
            </a:r>
            <a:endParaRPr sz="1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000"/>
              <a:t>TA</a:t>
            </a:r>
            <a:r>
              <a:rPr lang="en" sz="1600"/>
              <a:t>: Ziqian Song</a:t>
            </a:r>
            <a:endParaRPr sz="1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200"/>
              <a:t>Team</a:t>
            </a:r>
            <a:r>
              <a:rPr lang="en"/>
              <a:t>: </a:t>
            </a:r>
            <a:r>
              <a:rPr lang="en" sz="1600"/>
              <a:t>Alon Bendelac, Andrei Svetovidov, </a:t>
            </a:r>
            <a:endParaRPr sz="1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600"/>
              <a:t>Ashin Marin Thomas, Debasmita Biswas, </a:t>
            </a:r>
            <a:endParaRPr sz="1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600"/>
              <a:t>Sushmethaa Muhundan, Yan Zhao</a:t>
            </a:r>
            <a:endParaRPr sz="1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/>
          <p:nvPr/>
        </p:nvSpPr>
        <p:spPr>
          <a:xfrm>
            <a:off x="2343675" y="471050"/>
            <a:ext cx="4495500" cy="46725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Combine data with metadata + OCR comparison + Ingestion of new data</a:t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10"/>
          <p:cNvSpPr txBox="1"/>
          <p:nvPr>
            <p:ph type="title"/>
          </p:nvPr>
        </p:nvSpPr>
        <p:spPr>
          <a:xfrm>
            <a:off x="257700" y="471050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Progress</a:t>
            </a:r>
            <a:endParaRPr/>
          </a:p>
        </p:txBody>
      </p:sp>
      <p:sp>
        <p:nvSpPr>
          <p:cNvPr id="118" name="Google Shape;118;p10"/>
          <p:cNvSpPr/>
          <p:nvPr/>
        </p:nvSpPr>
        <p:spPr>
          <a:xfrm>
            <a:off x="2934225" y="1771000"/>
            <a:ext cx="3314400" cy="33723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Extract metadata for all 14M documents</a:t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Google Shape;119;p10"/>
          <p:cNvSpPr/>
          <p:nvPr/>
        </p:nvSpPr>
        <p:spPr>
          <a:xfrm>
            <a:off x="3348750" y="2745000"/>
            <a:ext cx="2446500" cy="2398500"/>
          </a:xfrm>
          <a:prstGeom prst="ellipse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Extract metadata for deposition documents + Pre-process data</a:t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Google Shape;120;p10"/>
          <p:cNvSpPr/>
          <p:nvPr/>
        </p:nvSpPr>
        <p:spPr>
          <a:xfrm>
            <a:off x="3885966" y="3823556"/>
            <a:ext cx="1410900" cy="13197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Understand structure </a:t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of data</a:t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p10"/>
          <p:cNvSpPr txBox="1"/>
          <p:nvPr/>
        </p:nvSpPr>
        <p:spPr>
          <a:xfrm>
            <a:off x="120150" y="2072875"/>
            <a:ext cx="2223600" cy="30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Determined various document types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Created 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</a:t>
            </a: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ython scripts to extract metadata for deposition documents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Simultaneously started working on cleaning, lemmatization and tokenization of data for TML team to consume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Google Shape;122;p10"/>
          <p:cNvSpPr txBox="1"/>
          <p:nvPr/>
        </p:nvSpPr>
        <p:spPr>
          <a:xfrm>
            <a:off x="6248625" y="4190400"/>
            <a:ext cx="2748300" cy="9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 proper documentation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Contacted UCSF developers for details regarding the data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Google Shape;123;p10"/>
          <p:cNvSpPr txBox="1"/>
          <p:nvPr/>
        </p:nvSpPr>
        <p:spPr>
          <a:xfrm>
            <a:off x="7008600" y="1804550"/>
            <a:ext cx="2223600" cy="18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Close to 72,000 document types; impractical to go type by type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Optimized our script to extract metadata 1 million at a time!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Google Shape;124;p10"/>
          <p:cNvSpPr txBox="1"/>
          <p:nvPr/>
        </p:nvSpPr>
        <p:spPr>
          <a:xfrm>
            <a:off x="6183168" y="256875"/>
            <a:ext cx="2890800" cy="9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Enable full-text searching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Compare alternate OCR methods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Work on ingesting new data into the system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5" name="Google Shape;125;p10"/>
          <p:cNvCxnSpPr>
            <a:stCxn id="120" idx="6"/>
            <a:endCxn id="122" idx="1"/>
          </p:cNvCxnSpPr>
          <p:nvPr/>
        </p:nvCxnSpPr>
        <p:spPr>
          <a:xfrm>
            <a:off x="5296866" y="4483406"/>
            <a:ext cx="951900" cy="186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6" name="Google Shape;126;p10"/>
          <p:cNvCxnSpPr>
            <a:stCxn id="119" idx="2"/>
            <a:endCxn id="121" idx="3"/>
          </p:cNvCxnSpPr>
          <p:nvPr/>
        </p:nvCxnSpPr>
        <p:spPr>
          <a:xfrm rot="10800000">
            <a:off x="2343750" y="3608250"/>
            <a:ext cx="1005000" cy="336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7" name="Google Shape;127;p10"/>
          <p:cNvCxnSpPr>
            <a:stCxn id="118" idx="7"/>
            <a:endCxn id="123" idx="1"/>
          </p:cNvCxnSpPr>
          <p:nvPr/>
        </p:nvCxnSpPr>
        <p:spPr>
          <a:xfrm>
            <a:off x="5763242" y="2264862"/>
            <a:ext cx="1245300" cy="448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8" name="Google Shape;128;p10"/>
          <p:cNvCxnSpPr>
            <a:stCxn id="117" idx="0"/>
            <a:endCxn id="124" idx="1"/>
          </p:cNvCxnSpPr>
          <p:nvPr/>
        </p:nvCxnSpPr>
        <p:spPr>
          <a:xfrm>
            <a:off x="4441800" y="471050"/>
            <a:ext cx="1741500" cy="264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"/>
          <p:cNvSpPr/>
          <p:nvPr/>
        </p:nvSpPr>
        <p:spPr>
          <a:xfrm>
            <a:off x="121450" y="2508825"/>
            <a:ext cx="1025400" cy="1031100"/>
          </a:xfrm>
          <a:prstGeom prst="can">
            <a:avLst>
              <a:gd fmla="val 25000" name="adj"/>
            </a:avLst>
          </a:prstGeom>
          <a:gradFill>
            <a:gsLst>
              <a:gs pos="0">
                <a:srgbClr val="FFFFFF"/>
              </a:gs>
              <a:gs pos="100000">
                <a:srgbClr val="BEBEBE"/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Flowchart</a:t>
            </a:r>
            <a:endParaRPr/>
          </a:p>
        </p:txBody>
      </p:sp>
      <p:cxnSp>
        <p:nvCxnSpPr>
          <p:cNvPr id="135" name="Google Shape;135;p11"/>
          <p:cNvCxnSpPr/>
          <p:nvPr/>
        </p:nvCxnSpPr>
        <p:spPr>
          <a:xfrm>
            <a:off x="1146850" y="2884575"/>
            <a:ext cx="382200" cy="6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36" name="Google Shape;136;p11"/>
          <p:cNvSpPr/>
          <p:nvPr/>
        </p:nvSpPr>
        <p:spPr>
          <a:xfrm>
            <a:off x="1527475" y="2708300"/>
            <a:ext cx="977925" cy="359125"/>
          </a:xfrm>
          <a:prstGeom prst="flowChartProcess">
            <a:avLst/>
          </a:prstGeom>
          <a:gradFill>
            <a:gsLst>
              <a:gs pos="0">
                <a:srgbClr val="FFFFFF"/>
              </a:gs>
              <a:gs pos="100000">
                <a:srgbClr val="BEBEBE"/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11"/>
          <p:cNvSpPr/>
          <p:nvPr/>
        </p:nvSpPr>
        <p:spPr>
          <a:xfrm>
            <a:off x="1527475" y="3134460"/>
            <a:ext cx="977925" cy="356616"/>
          </a:xfrm>
          <a:prstGeom prst="flowChartProcess">
            <a:avLst/>
          </a:prstGeom>
          <a:gradFill>
            <a:gsLst>
              <a:gs pos="0">
                <a:srgbClr val="FFFFFF"/>
              </a:gs>
              <a:gs pos="100000">
                <a:srgbClr val="BEBEBE"/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11"/>
          <p:cNvSpPr/>
          <p:nvPr/>
        </p:nvSpPr>
        <p:spPr>
          <a:xfrm>
            <a:off x="5078800" y="2633472"/>
            <a:ext cx="1679700" cy="9369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EBEBE"/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11"/>
          <p:cNvSpPr/>
          <p:nvPr/>
        </p:nvSpPr>
        <p:spPr>
          <a:xfrm>
            <a:off x="7144075" y="2588425"/>
            <a:ext cx="1841940" cy="1030968"/>
          </a:xfrm>
          <a:prstGeom prst="flowChartMultidocumen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Metadata + Data</a:t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11"/>
          <p:cNvSpPr/>
          <p:nvPr/>
        </p:nvSpPr>
        <p:spPr>
          <a:xfrm>
            <a:off x="3117725" y="3613375"/>
            <a:ext cx="1228824" cy="746982"/>
          </a:xfrm>
          <a:prstGeom prst="flowChartMultidocumen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Cleaned data</a:t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11"/>
          <p:cNvSpPr/>
          <p:nvPr/>
        </p:nvSpPr>
        <p:spPr>
          <a:xfrm>
            <a:off x="3117725" y="1989750"/>
            <a:ext cx="1228824" cy="730188"/>
          </a:xfrm>
          <a:prstGeom prst="flowChartMultidocumen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Metadata</a:t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2" name="Google Shape;142;p11"/>
          <p:cNvCxnSpPr/>
          <p:nvPr/>
        </p:nvCxnSpPr>
        <p:spPr>
          <a:xfrm>
            <a:off x="1146850" y="3220525"/>
            <a:ext cx="382200" cy="6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3" name="Google Shape;143;p11"/>
          <p:cNvCxnSpPr>
            <a:stCxn id="136" idx="3"/>
            <a:endCxn id="141" idx="1"/>
          </p:cNvCxnSpPr>
          <p:nvPr/>
        </p:nvCxnSpPr>
        <p:spPr>
          <a:xfrm flipH="1" rot="10800000">
            <a:off x="2505400" y="2354763"/>
            <a:ext cx="612300" cy="533100"/>
          </a:xfrm>
          <a:prstGeom prst="bentConnector3">
            <a:avLst>
              <a:gd fmla="val 50002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4" name="Google Shape;144;p11"/>
          <p:cNvCxnSpPr>
            <a:stCxn id="137" idx="3"/>
            <a:endCxn id="140" idx="1"/>
          </p:cNvCxnSpPr>
          <p:nvPr/>
        </p:nvCxnSpPr>
        <p:spPr>
          <a:xfrm>
            <a:off x="2505400" y="3312768"/>
            <a:ext cx="612300" cy="674100"/>
          </a:xfrm>
          <a:prstGeom prst="bentConnector3">
            <a:avLst>
              <a:gd fmla="val 50002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5" name="Google Shape;145;p11"/>
          <p:cNvCxnSpPr>
            <a:stCxn id="141" idx="3"/>
            <a:endCxn id="138" idx="1"/>
          </p:cNvCxnSpPr>
          <p:nvPr/>
        </p:nvCxnSpPr>
        <p:spPr>
          <a:xfrm>
            <a:off x="4346549" y="2354844"/>
            <a:ext cx="732300" cy="747000"/>
          </a:xfrm>
          <a:prstGeom prst="bentConnector3">
            <a:avLst>
              <a:gd fmla="val 49997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6" name="Google Shape;146;p11"/>
          <p:cNvCxnSpPr>
            <a:stCxn id="140" idx="3"/>
            <a:endCxn id="138" idx="1"/>
          </p:cNvCxnSpPr>
          <p:nvPr/>
        </p:nvCxnSpPr>
        <p:spPr>
          <a:xfrm flipH="1" rot="10800000">
            <a:off x="4346549" y="3101866"/>
            <a:ext cx="732300" cy="885000"/>
          </a:xfrm>
          <a:prstGeom prst="bentConnector3">
            <a:avLst>
              <a:gd fmla="val 49997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47" name="Google Shape;147;p11"/>
          <p:cNvCxnSpPr>
            <a:stCxn id="138" idx="3"/>
            <a:endCxn id="139" idx="1"/>
          </p:cNvCxnSpPr>
          <p:nvPr/>
        </p:nvCxnSpPr>
        <p:spPr>
          <a:xfrm>
            <a:off x="6758500" y="3101922"/>
            <a:ext cx="385500" cy="2100"/>
          </a:xfrm>
          <a:prstGeom prst="bentConnector3">
            <a:avLst>
              <a:gd fmla="val 5001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48" name="Google Shape;148;p11"/>
          <p:cNvSpPr/>
          <p:nvPr/>
        </p:nvSpPr>
        <p:spPr>
          <a:xfrm>
            <a:off x="5298375" y="1280050"/>
            <a:ext cx="1376700" cy="638400"/>
          </a:xfrm>
          <a:prstGeom prst="bevel">
            <a:avLst>
              <a:gd fmla="val 12500" name="adj"/>
            </a:avLst>
          </a:prstGeom>
          <a:gradFill>
            <a:gsLst>
              <a:gs pos="0">
                <a:srgbClr val="006AA7"/>
              </a:gs>
              <a:gs pos="100000">
                <a:srgbClr val="021723"/>
              </a:gs>
            </a:gsLst>
            <a:lin ang="5400012" scaled="0"/>
          </a:gra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ELS Team</a:t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9" name="Google Shape;149;p11"/>
          <p:cNvCxnSpPr>
            <a:stCxn id="141" idx="0"/>
            <a:endCxn id="148" idx="4"/>
          </p:cNvCxnSpPr>
          <p:nvPr/>
        </p:nvCxnSpPr>
        <p:spPr>
          <a:xfrm rot="-5400000">
            <a:off x="4362226" y="1053600"/>
            <a:ext cx="390600" cy="14817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50" name="Google Shape;150;p11"/>
          <p:cNvSpPr/>
          <p:nvPr/>
        </p:nvSpPr>
        <p:spPr>
          <a:xfrm>
            <a:off x="5298375" y="4418925"/>
            <a:ext cx="1376700" cy="638400"/>
          </a:xfrm>
          <a:prstGeom prst="bevel">
            <a:avLst>
              <a:gd fmla="val 12500" name="adj"/>
            </a:avLst>
          </a:prstGeom>
          <a:gradFill>
            <a:gsLst>
              <a:gs pos="0">
                <a:srgbClr val="006AA7"/>
              </a:gs>
              <a:gs pos="100000">
                <a:srgbClr val="021723"/>
              </a:gs>
            </a:gsLst>
            <a:lin ang="5400012" scaled="0"/>
          </a:gra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TML Team</a:t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51" name="Google Shape;151;p11"/>
          <p:cNvCxnSpPr>
            <a:stCxn id="140" idx="2"/>
            <a:endCxn id="150" idx="4"/>
          </p:cNvCxnSpPr>
          <p:nvPr/>
        </p:nvCxnSpPr>
        <p:spPr>
          <a:xfrm flipH="1" rot="-5400000">
            <a:off x="4269488" y="3709268"/>
            <a:ext cx="406200" cy="16518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2" name="Google Shape;152;p11"/>
          <p:cNvCxnSpPr>
            <a:stCxn id="139" idx="0"/>
            <a:endCxn id="148" idx="0"/>
          </p:cNvCxnSpPr>
          <p:nvPr/>
        </p:nvCxnSpPr>
        <p:spPr>
          <a:xfrm flipH="1" rot="5400000">
            <a:off x="6938814" y="1335475"/>
            <a:ext cx="989100" cy="15168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id="153" name="Google Shape;15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562" y="2708300"/>
            <a:ext cx="1141176" cy="79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04263" y="2636283"/>
            <a:ext cx="1228800" cy="921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8978" y="3054096"/>
            <a:ext cx="736500" cy="552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8978" y="2642616"/>
            <a:ext cx="736500" cy="552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Deliverables</a:t>
            </a:r>
            <a:endParaRPr b="1"/>
          </a:p>
        </p:txBody>
      </p:sp>
      <p:sp>
        <p:nvSpPr>
          <p:cNvPr id="162" name="Google Shape;162;p1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metadata and data processed are stored in Ceph for the other teams to consume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2400">
                <a:latin typeface="Roboto Slab"/>
                <a:ea typeface="Roboto Slab"/>
                <a:cs typeface="Roboto Slab"/>
                <a:sym typeface="Roboto Slab"/>
              </a:rPr>
              <a:t>/mnt/ceph/shared/tobacco</a:t>
            </a:r>
            <a:endParaRPr b="1" sz="3000">
              <a:latin typeface="Roboto Slab"/>
              <a:ea typeface="Roboto Slab"/>
              <a:cs typeface="Roboto Slab"/>
              <a:sym typeface="Roboto Slab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metadata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data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Metadata Processing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Metadata Processing</a:t>
            </a:r>
            <a:endParaRPr/>
          </a:p>
        </p:txBody>
      </p:sp>
      <p:sp>
        <p:nvSpPr>
          <p:cNvPr id="173" name="Google Shape;173;p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Overview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Metadata is managed in a MySQL database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Each document is defined by a numerical ID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For each document, the metadata consists of a set of key-value pairs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Transform metadata from MySQL database to a collection of JSON files in Elasticsearch format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Metadata JSON Format for Elasticsearch</a:t>
            </a:r>
            <a:endParaRPr/>
          </a:p>
        </p:txBody>
      </p:sp>
      <p:pic>
        <p:nvPicPr>
          <p:cNvPr id="179" name="Google Shape;179;p15"/>
          <p:cNvPicPr preferRelativeResize="0"/>
          <p:nvPr/>
        </p:nvPicPr>
        <p:blipFill rotWithShape="1">
          <a:blip r:embed="rId3">
            <a:alphaModFix/>
          </a:blip>
          <a:srcRect b="33554" l="0" r="0" t="0"/>
          <a:stretch/>
        </p:blipFill>
        <p:spPr>
          <a:xfrm>
            <a:off x="2427725" y="1244251"/>
            <a:ext cx="6310100" cy="3659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5"/>
          <p:cNvSpPr/>
          <p:nvPr/>
        </p:nvSpPr>
        <p:spPr>
          <a:xfrm>
            <a:off x="2424850" y="1244250"/>
            <a:ext cx="3942900" cy="222300"/>
          </a:xfrm>
          <a:prstGeom prst="rect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5"/>
          <p:cNvSpPr/>
          <p:nvPr/>
        </p:nvSpPr>
        <p:spPr>
          <a:xfrm>
            <a:off x="2424850" y="1523850"/>
            <a:ext cx="6310200" cy="3379800"/>
          </a:xfrm>
          <a:prstGeom prst="rect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5"/>
          <p:cNvSpPr txBox="1"/>
          <p:nvPr/>
        </p:nvSpPr>
        <p:spPr>
          <a:xfrm>
            <a:off x="544100" y="1800600"/>
            <a:ext cx="807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9900"/>
                </a:solidFill>
                <a:latin typeface="Roboto"/>
                <a:ea typeface="Roboto"/>
                <a:cs typeface="Roboto"/>
                <a:sym typeface="Roboto"/>
              </a:rPr>
              <a:t>Header</a:t>
            </a:r>
            <a:endParaRPr b="0" i="0" sz="1400" u="none" cap="none" strike="noStrike">
              <a:solidFill>
                <a:srgbClr val="FF99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15"/>
          <p:cNvSpPr txBox="1"/>
          <p:nvPr/>
        </p:nvSpPr>
        <p:spPr>
          <a:xfrm>
            <a:off x="544100" y="2771275"/>
            <a:ext cx="1062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9900"/>
                </a:solidFill>
                <a:latin typeface="Roboto"/>
                <a:ea typeface="Roboto"/>
                <a:cs typeface="Roboto"/>
                <a:sym typeface="Roboto"/>
              </a:rPr>
              <a:t>Key-value entries</a:t>
            </a:r>
            <a:endParaRPr b="0" i="0" sz="1400" u="none" cap="none" strike="noStrike">
              <a:solidFill>
                <a:srgbClr val="FF99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4" name="Google Shape;184;p15"/>
          <p:cNvCxnSpPr>
            <a:stCxn id="182" idx="3"/>
            <a:endCxn id="180" idx="1"/>
          </p:cNvCxnSpPr>
          <p:nvPr/>
        </p:nvCxnSpPr>
        <p:spPr>
          <a:xfrm flipH="1" rot="10800000">
            <a:off x="1351700" y="1355400"/>
            <a:ext cx="1073100" cy="647100"/>
          </a:xfrm>
          <a:prstGeom prst="straightConnector1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5" name="Google Shape;185;p15"/>
          <p:cNvCxnSpPr>
            <a:stCxn id="183" idx="3"/>
          </p:cNvCxnSpPr>
          <p:nvPr/>
        </p:nvCxnSpPr>
        <p:spPr>
          <a:xfrm flipH="1" rot="10800000">
            <a:off x="1606700" y="2971375"/>
            <a:ext cx="765300" cy="1800"/>
          </a:xfrm>
          <a:prstGeom prst="straightConnector1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Metadata Processing Approach</a:t>
            </a:r>
            <a:endParaRPr/>
          </a:p>
        </p:txBody>
      </p:sp>
      <p:sp>
        <p:nvSpPr>
          <p:cNvPr id="191" name="Google Shape;191;p1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2" name="Google Shape;192;p16"/>
          <p:cNvSpPr/>
          <p:nvPr/>
        </p:nvSpPr>
        <p:spPr>
          <a:xfrm>
            <a:off x="3493600" y="2342025"/>
            <a:ext cx="2183700" cy="79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Metadata Processor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3" name="Google Shape;193;p16"/>
          <p:cNvCxnSpPr>
            <a:endCxn id="192" idx="1"/>
          </p:cNvCxnSpPr>
          <p:nvPr/>
        </p:nvCxnSpPr>
        <p:spPr>
          <a:xfrm flipH="1" rot="10800000">
            <a:off x="2068000" y="2740875"/>
            <a:ext cx="1425600" cy="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4" name="Google Shape;194;p16"/>
          <p:cNvCxnSpPr/>
          <p:nvPr/>
        </p:nvCxnSpPr>
        <p:spPr>
          <a:xfrm flipH="1" rot="10800000">
            <a:off x="5677288" y="2729475"/>
            <a:ext cx="1425600" cy="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5" name="Google Shape;195;p16"/>
          <p:cNvSpPr txBox="1"/>
          <p:nvPr/>
        </p:nvSpPr>
        <p:spPr>
          <a:xfrm>
            <a:off x="1994013" y="2423475"/>
            <a:ext cx="15198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MIN_ID, MAX_ID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" name="Google Shape;196;p16"/>
          <p:cNvSpPr txBox="1"/>
          <p:nvPr/>
        </p:nvSpPr>
        <p:spPr>
          <a:xfrm>
            <a:off x="5630188" y="2423475"/>
            <a:ext cx="15198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Metadata JSON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7" name="Google Shape;197;p16"/>
          <p:cNvSpPr/>
          <p:nvPr/>
        </p:nvSpPr>
        <p:spPr>
          <a:xfrm>
            <a:off x="1808813" y="3548425"/>
            <a:ext cx="1020300" cy="1020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Metadata for doc IDs 0-1M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6"/>
          <p:cNvSpPr/>
          <p:nvPr/>
        </p:nvSpPr>
        <p:spPr>
          <a:xfrm>
            <a:off x="3310838" y="3548425"/>
            <a:ext cx="1020300" cy="1020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Metadata for doc IDs 1M-2M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6"/>
          <p:cNvSpPr/>
          <p:nvPr/>
        </p:nvSpPr>
        <p:spPr>
          <a:xfrm>
            <a:off x="4812863" y="3548425"/>
            <a:ext cx="1020300" cy="1020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6"/>
          <p:cNvSpPr/>
          <p:nvPr/>
        </p:nvSpPr>
        <p:spPr>
          <a:xfrm>
            <a:off x="6314888" y="3548425"/>
            <a:ext cx="1020300" cy="1020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Metadata for doc IDs 14M-15M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6"/>
          <p:cNvSpPr/>
          <p:nvPr/>
        </p:nvSpPr>
        <p:spPr>
          <a:xfrm>
            <a:off x="1479300" y="3470800"/>
            <a:ext cx="6291300" cy="1200900"/>
          </a:xfrm>
          <a:prstGeom prst="bracePair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Metadata Processor Pseudocode</a:t>
            </a:r>
            <a:endParaRPr/>
          </a:p>
        </p:txBody>
      </p:sp>
      <p:sp>
        <p:nvSpPr>
          <p:cNvPr id="207" name="Google Shape;207;p1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Goal: Print metadata entries for documents with ID between MIN_ID and MAX_ID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Connect to DB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Retrieve all metadata entries for documents with ID between MIN_ID and MAX_ID, ordered by ID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While there are entries left: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Print header (identifying next document)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Print “{“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For each key-value pair for next doc ID, print “&lt;key&gt;: &lt;value&gt;”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Print “}”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Text Processing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Text Processing - Overview</a:t>
            </a:r>
            <a:endParaRPr/>
          </a:p>
        </p:txBody>
      </p:sp>
      <p:sp>
        <p:nvSpPr>
          <p:cNvPr id="218" name="Google Shape;218;p1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Text processing is a crucial part in preparing stored documents for further digestion by other systems. It involves: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Text cleaning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Text preprocessing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Format adjustment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0" name="Google Shape;70;p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Background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Objective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Approach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Metadata Processing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Text Processing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OCR Comparison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Work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Document Text Cleaning - Overview</a:t>
            </a:r>
            <a:endParaRPr/>
          </a:p>
        </p:txBody>
      </p:sp>
      <p:sp>
        <p:nvSpPr>
          <p:cNvPr id="224" name="Google Shape;224;p20"/>
          <p:cNvSpPr txBox="1"/>
          <p:nvPr>
            <p:ph idx="1" type="body"/>
          </p:nvPr>
        </p:nvSpPr>
        <p:spPr>
          <a:xfrm>
            <a:off x="387900" y="1433425"/>
            <a:ext cx="8368200" cy="32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Why cleaning is necessary?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Characters in documents which can represent noise for ML approaches (line numbers, page numbers, excessive spaces, etc.)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Service symbols generated after OCR processing (\n, \r, etc.)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Garbage characters appeared as a result of low quality of OCR (handwritten notes and OCR artifacts)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Document Text Cleaning - Algorithm</a:t>
            </a:r>
            <a:endParaRPr/>
          </a:p>
        </p:txBody>
      </p:sp>
      <p:sp>
        <p:nvSpPr>
          <p:cNvPr id="230" name="Google Shape;230;p21"/>
          <p:cNvSpPr txBox="1"/>
          <p:nvPr>
            <p:ph idx="1" type="body"/>
          </p:nvPr>
        </p:nvSpPr>
        <p:spPr>
          <a:xfrm>
            <a:off x="387900" y="1580050"/>
            <a:ext cx="8368200" cy="14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Read .ocr files from the collection one-by-one (using record keys)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Represent the file as a set of lines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Modify lines, deleting unnecessary characters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Reassemble and save file in a specified directory</a:t>
            </a:r>
            <a:endParaRPr/>
          </a:p>
        </p:txBody>
      </p:sp>
      <p:sp>
        <p:nvSpPr>
          <p:cNvPr id="231" name="Google Shape;231;p21"/>
          <p:cNvSpPr/>
          <p:nvPr/>
        </p:nvSpPr>
        <p:spPr>
          <a:xfrm>
            <a:off x="260700" y="3466949"/>
            <a:ext cx="1078002" cy="1111320"/>
          </a:xfrm>
          <a:prstGeom prst="flowChartMultidocumen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21"/>
          <p:cNvCxnSpPr/>
          <p:nvPr/>
        </p:nvCxnSpPr>
        <p:spPr>
          <a:xfrm>
            <a:off x="1393713" y="4161575"/>
            <a:ext cx="763500" cy="51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33" name="Google Shape;233;p21"/>
          <p:cNvSpPr txBox="1"/>
          <p:nvPr/>
        </p:nvSpPr>
        <p:spPr>
          <a:xfrm>
            <a:off x="307200" y="3803375"/>
            <a:ext cx="8337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Folder 1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4" name="Google Shape;234;p21"/>
          <p:cNvSpPr txBox="1"/>
          <p:nvPr/>
        </p:nvSpPr>
        <p:spPr>
          <a:xfrm>
            <a:off x="1308500" y="3414800"/>
            <a:ext cx="8337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  …</a:t>
            </a:r>
            <a:endParaRPr b="0" i="0" sz="18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…</a:t>
            </a:r>
            <a:endParaRPr b="0" i="0" sz="18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5" name="Google Shape;235;p21"/>
          <p:cNvSpPr/>
          <p:nvPr/>
        </p:nvSpPr>
        <p:spPr>
          <a:xfrm>
            <a:off x="2212250" y="3488975"/>
            <a:ext cx="833700" cy="963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1"/>
          <p:cNvSpPr txBox="1"/>
          <p:nvPr/>
        </p:nvSpPr>
        <p:spPr>
          <a:xfrm>
            <a:off x="2219750" y="3779363"/>
            <a:ext cx="8337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ffbb0000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3116000" y="3873075"/>
            <a:ext cx="717000" cy="34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1"/>
          <p:cNvSpPr txBox="1"/>
          <p:nvPr/>
        </p:nvSpPr>
        <p:spPr>
          <a:xfrm>
            <a:off x="3797475" y="4259450"/>
            <a:ext cx="8337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" name="Google Shape;239;p21"/>
          <p:cNvSpPr/>
          <p:nvPr/>
        </p:nvSpPr>
        <p:spPr>
          <a:xfrm>
            <a:off x="3903050" y="3567600"/>
            <a:ext cx="1180050" cy="909275"/>
          </a:xfrm>
          <a:prstGeom prst="flowChartProcess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Cleaning algorithm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1"/>
          <p:cNvSpPr/>
          <p:nvPr/>
        </p:nvSpPr>
        <p:spPr>
          <a:xfrm>
            <a:off x="5153150" y="3873075"/>
            <a:ext cx="717000" cy="34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1"/>
          <p:cNvSpPr/>
          <p:nvPr/>
        </p:nvSpPr>
        <p:spPr>
          <a:xfrm>
            <a:off x="5940200" y="3513875"/>
            <a:ext cx="833700" cy="963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1"/>
          <p:cNvSpPr txBox="1"/>
          <p:nvPr/>
        </p:nvSpPr>
        <p:spPr>
          <a:xfrm>
            <a:off x="5933450" y="3730463"/>
            <a:ext cx="8337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ffbb0000  cleaned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3" name="Google Shape;243;p21"/>
          <p:cNvCxnSpPr/>
          <p:nvPr/>
        </p:nvCxnSpPr>
        <p:spPr>
          <a:xfrm>
            <a:off x="6865538" y="4161575"/>
            <a:ext cx="763500" cy="51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44" name="Google Shape;244;p21"/>
          <p:cNvSpPr/>
          <p:nvPr/>
        </p:nvSpPr>
        <p:spPr>
          <a:xfrm>
            <a:off x="7720700" y="3414812"/>
            <a:ext cx="1078002" cy="1111320"/>
          </a:xfrm>
          <a:prstGeom prst="flowChartMultidocumen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1"/>
          <p:cNvSpPr txBox="1"/>
          <p:nvPr/>
        </p:nvSpPr>
        <p:spPr>
          <a:xfrm>
            <a:off x="7777225" y="3718775"/>
            <a:ext cx="833700" cy="5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Folder 1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cleaned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" name="Google Shape;246;p21"/>
          <p:cNvSpPr txBox="1"/>
          <p:nvPr/>
        </p:nvSpPr>
        <p:spPr>
          <a:xfrm>
            <a:off x="6830450" y="3414800"/>
            <a:ext cx="8337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  …</a:t>
            </a:r>
            <a:endParaRPr b="0" i="0" sz="18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…</a:t>
            </a:r>
            <a:endParaRPr b="0" i="0" sz="18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2"/>
          <p:cNvSpPr txBox="1"/>
          <p:nvPr>
            <p:ph type="title"/>
          </p:nvPr>
        </p:nvSpPr>
        <p:spPr>
          <a:xfrm>
            <a:off x="311700" y="4611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Line Numbers Removal</a:t>
            </a:r>
            <a:endParaRPr/>
          </a:p>
        </p:txBody>
      </p:sp>
      <p:pic>
        <p:nvPicPr>
          <p:cNvPr id="252" name="Google Shape;25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1425" y="1033800"/>
            <a:ext cx="4383900" cy="226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500" y="3435700"/>
            <a:ext cx="8991001" cy="117137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2"/>
          <p:cNvSpPr txBox="1"/>
          <p:nvPr/>
        </p:nvSpPr>
        <p:spPr>
          <a:xfrm>
            <a:off x="6218400" y="1230225"/>
            <a:ext cx="1627500" cy="18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Before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vs.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After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3"/>
          <p:cNvSpPr txBox="1"/>
          <p:nvPr>
            <p:ph type="title"/>
          </p:nvPr>
        </p:nvSpPr>
        <p:spPr>
          <a:xfrm>
            <a:off x="387900" y="5283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Page and Line Numbers Removal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(Before vs. After)</a:t>
            </a:r>
            <a:endParaRPr/>
          </a:p>
        </p:txBody>
      </p:sp>
      <p:pic>
        <p:nvPicPr>
          <p:cNvPr id="260" name="Google Shape;26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600" y="1319063"/>
            <a:ext cx="7124700" cy="345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Limitations: Line Numbers within Text</a:t>
            </a:r>
            <a:endParaRPr/>
          </a:p>
        </p:txBody>
      </p:sp>
      <p:pic>
        <p:nvPicPr>
          <p:cNvPr id="266" name="Google Shape;26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261988"/>
            <a:ext cx="8839198" cy="2619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Garbage Characters Removal</a:t>
            </a:r>
            <a:endParaRPr/>
          </a:p>
        </p:txBody>
      </p:sp>
      <p:pic>
        <p:nvPicPr>
          <p:cNvPr id="272" name="Google Shape;27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150" y="3077925"/>
            <a:ext cx="9079699" cy="99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400" y="1152475"/>
            <a:ext cx="7097626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5"/>
          <p:cNvSpPr txBox="1"/>
          <p:nvPr/>
        </p:nvSpPr>
        <p:spPr>
          <a:xfrm>
            <a:off x="7410325" y="1305238"/>
            <a:ext cx="1627500" cy="18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Before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vs.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After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Document Text Preprocessing - Overview </a:t>
            </a:r>
            <a:endParaRPr/>
          </a:p>
        </p:txBody>
      </p:sp>
      <p:sp>
        <p:nvSpPr>
          <p:cNvPr id="280" name="Google Shape;280;p2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Some of ML algorithms require normalized text data instances.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Text preprocessing includes: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Tokenization (splitting texts into lexical entities - tokens)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Lemmatization (bringing the tokens into their initial lexical form)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Concatenation of lines in documents of ‘Q&amp;A’ type (for instance, articles)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Results of Tokenization</a:t>
            </a:r>
            <a:endParaRPr/>
          </a:p>
        </p:txBody>
      </p:sp>
      <p:pic>
        <p:nvPicPr>
          <p:cNvPr id="286" name="Google Shape;28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93091"/>
            <a:ext cx="9143998" cy="835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Results of Lemmatization - Before vs. After </a:t>
            </a:r>
            <a:endParaRPr/>
          </a:p>
        </p:txBody>
      </p:sp>
      <p:pic>
        <p:nvPicPr>
          <p:cNvPr id="292" name="Google Shape;29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00700"/>
            <a:ext cx="9144002" cy="2693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Concatenation of Q’s and A’s - preliminary results</a:t>
            </a:r>
            <a:endParaRPr/>
          </a:p>
        </p:txBody>
      </p:sp>
      <p:pic>
        <p:nvPicPr>
          <p:cNvPr id="298" name="Google Shape;29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3250" y="1471650"/>
            <a:ext cx="6174296" cy="14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25" y="3032050"/>
            <a:ext cx="9051151" cy="7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9"/>
          <p:cNvSpPr txBox="1"/>
          <p:nvPr/>
        </p:nvSpPr>
        <p:spPr>
          <a:xfrm>
            <a:off x="7302925" y="1144125"/>
            <a:ext cx="1627500" cy="17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Before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vs</a:t>
            </a:r>
            <a:r>
              <a:rPr lang="en" sz="3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After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Background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Format Adjustment - Overview</a:t>
            </a:r>
            <a:endParaRPr/>
          </a:p>
        </p:txBody>
      </p:sp>
      <p:sp>
        <p:nvSpPr>
          <p:cNvPr id="306" name="Google Shape;306;p3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All the preprocessed text need to be transformed into the format that is digestible by the end system (used in search engine). The following steps are required: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Concatenate lines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Concatenate pages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Convert files to JSON format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text field to metadata JSON file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Extract data from OCR files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1"/>
          <p:cNvSpPr txBox="1"/>
          <p:nvPr>
            <p:ph type="title"/>
          </p:nvPr>
        </p:nvSpPr>
        <p:spPr>
          <a:xfrm>
            <a:off x="387900" y="99950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Concatenation</a:t>
            </a:r>
            <a:endParaRPr/>
          </a:p>
        </p:txBody>
      </p:sp>
      <p:sp>
        <p:nvSpPr>
          <p:cNvPr id="312" name="Google Shape;312;p3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"/>
                <a:ea typeface="Proxima Nova"/>
                <a:cs typeface="Proxima Nova"/>
                <a:sym typeface="Proxima Nova"/>
              </a:rPr>
              <a:t>Before</a:t>
            </a:r>
            <a:endParaRPr sz="30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"/>
                <a:ea typeface="Proxima Nova"/>
                <a:cs typeface="Proxima Nova"/>
                <a:sym typeface="Proxima Nova"/>
              </a:rPr>
              <a:t>vs</a:t>
            </a:r>
            <a:endParaRPr sz="30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"/>
                <a:ea typeface="Proxima Nova"/>
                <a:cs typeface="Proxima Nova"/>
                <a:sym typeface="Proxima Nova"/>
              </a:rPr>
              <a:t>After</a:t>
            </a:r>
            <a:endParaRPr sz="30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13" name="Google Shape;31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7900" y="926588"/>
            <a:ext cx="5829300" cy="4010025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1"/>
          <p:cNvSpPr txBox="1"/>
          <p:nvPr/>
        </p:nvSpPr>
        <p:spPr>
          <a:xfrm>
            <a:off x="6983425" y="1997413"/>
            <a:ext cx="1627500" cy="18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Before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vs.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After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Extract text from OCR files</a:t>
            </a:r>
            <a:endParaRPr/>
          </a:p>
        </p:txBody>
      </p:sp>
      <p:sp>
        <p:nvSpPr>
          <p:cNvPr id="320" name="Google Shape;320;p3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"/>
                <a:ea typeface="Proxima Nova"/>
                <a:cs typeface="Proxima Nova"/>
                <a:sym typeface="Proxima Nova"/>
              </a:rPr>
              <a:t>“text”:”XXXX”</a:t>
            </a:r>
            <a:endParaRPr/>
          </a:p>
        </p:txBody>
      </p:sp>
      <p:pic>
        <p:nvPicPr>
          <p:cNvPr id="321" name="Google Shape;32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7888" y="1252850"/>
            <a:ext cx="6467475" cy="355282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2"/>
          <p:cNvSpPr txBox="1"/>
          <p:nvPr/>
        </p:nvSpPr>
        <p:spPr>
          <a:xfrm>
            <a:off x="7197000" y="1489813"/>
            <a:ext cx="15591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Page 1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Page 2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page3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350" y="1248711"/>
            <a:ext cx="4276725" cy="35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3"/>
          <p:cNvSpPr txBox="1"/>
          <p:nvPr/>
        </p:nvSpPr>
        <p:spPr>
          <a:xfrm>
            <a:off x="4981375" y="1785177"/>
            <a:ext cx="4003500" cy="24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“Text_content”:[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{“page”: 1, 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“content”:”xxxx”},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{“page”: 2,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“content”:”xxxx”}]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29" name="Google Shape;329;p33"/>
          <p:cNvSpPr txBox="1"/>
          <p:nvPr>
            <p:ph type="title"/>
          </p:nvPr>
        </p:nvSpPr>
        <p:spPr>
          <a:xfrm>
            <a:off x="387900" y="20687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Converting file to JSON format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4"/>
          <p:cNvSpPr txBox="1"/>
          <p:nvPr>
            <p:ph type="title"/>
          </p:nvPr>
        </p:nvSpPr>
        <p:spPr>
          <a:xfrm>
            <a:off x="197250" y="14877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Adding Text Field to Metadata JSON</a:t>
            </a:r>
            <a:endParaRPr/>
          </a:p>
        </p:txBody>
      </p:sp>
      <p:sp>
        <p:nvSpPr>
          <p:cNvPr id="335" name="Google Shape;335;p34"/>
          <p:cNvSpPr txBox="1"/>
          <p:nvPr/>
        </p:nvSpPr>
        <p:spPr>
          <a:xfrm>
            <a:off x="6283525" y="2469449"/>
            <a:ext cx="2721300" cy="9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“text”:”XXXX”</a:t>
            </a:r>
            <a:endParaRPr b="0" i="0" sz="3000" u="none" cap="none" strike="noStrik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36" name="Google Shape;33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825" y="1031000"/>
            <a:ext cx="5295120" cy="4003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Text Processing - Deliverables</a:t>
            </a:r>
            <a:endParaRPr/>
          </a:p>
        </p:txBody>
      </p:sp>
      <p:sp>
        <p:nvSpPr>
          <p:cNvPr id="342" name="Google Shape;342;p35"/>
          <p:cNvSpPr txBox="1"/>
          <p:nvPr>
            <p:ph idx="1" type="body"/>
          </p:nvPr>
        </p:nvSpPr>
        <p:spPr>
          <a:xfrm>
            <a:off x="387900" y="1489825"/>
            <a:ext cx="8368200" cy="3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Text cleaning: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Documents of ‘deposition’ type were cleaned (with line number removal)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Millions of documents were cleaned (without line removal) and formatted (concatenated lines and pages)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Text preprocessing: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small subset of documents (depositions) was tokenized and lemmatized as requested by TML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Format adjustment: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Depositions and articles files provided in JSON format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Metadata with text fields for ELS Team 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Unit Testing : JSON Validation</a:t>
            </a:r>
            <a:endParaRPr/>
          </a:p>
        </p:txBody>
      </p:sp>
      <p:sp>
        <p:nvSpPr>
          <p:cNvPr id="348" name="Google Shape;348;p3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Validation script written to check the contents of the JSON files provided to the ELS team.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ensures that the JSON provided will not fail at a later point during ingestion.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7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OCR Comparison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Motivation for OCR Comparison</a:t>
            </a:r>
            <a:endParaRPr/>
          </a:p>
        </p:txBody>
      </p:sp>
      <p:sp>
        <p:nvSpPr>
          <p:cNvPr id="359" name="Google Shape;359;p3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Documents OCR’ed with a proprietary tool by UCSF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Documents come in a variety of formats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Does not work well for documents with special format (e.g., multi-column, tables)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Creates garbage characters from handwritten text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Alternative open-source OCR methods explored: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PyPDF2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PDFMiner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Abbyy Cloud OCR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Compare different OCR methods across different document formats that represent the whole collection of documents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Performance on different types of documents</a:t>
            </a:r>
            <a:endParaRPr/>
          </a:p>
        </p:txBody>
      </p:sp>
      <p:graphicFrame>
        <p:nvGraphicFramePr>
          <p:cNvPr id="365" name="Google Shape;365;p39"/>
          <p:cNvGraphicFramePr/>
          <p:nvPr/>
        </p:nvGraphicFramePr>
        <p:xfrm>
          <a:off x="387900" y="1578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{C05C6942-7017-4E4E-89F9-5CB6EE340A0E}</a:tableStyleId>
              </a:tblPr>
              <a:tblGrid>
                <a:gridCol w="1728125"/>
                <a:gridCol w="1951200"/>
                <a:gridCol w="1341450"/>
                <a:gridCol w="1769200"/>
                <a:gridCol w="1717925"/>
              </a:tblGrid>
              <a:tr h="100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UCSF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PyPDF2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PDFMiner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Abbyy Cloud OCR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6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Two Column PDFs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Poor to Average</a:t>
                      </a:r>
                      <a:b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(comparable to pdfminer)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Average</a:t>
                      </a:r>
                      <a:b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(comparable to UCSF)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Good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0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Newspaper Articles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Very 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Extremely poor / No result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Very 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Average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66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Tables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Average</a:t>
                      </a:r>
                      <a:b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(comparable to pdfminer)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Average</a:t>
                      </a:r>
                      <a:b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(comparable to UCSF)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Excellent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617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Plain texts, letters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Excellent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Good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Excellent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Excellent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535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Handwritten Texts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Very 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Extremely 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Very Poor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Poor to Average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How Do You Sell Death?</a:t>
            </a:r>
            <a:endParaRPr/>
          </a:p>
        </p:txBody>
      </p:sp>
      <p:pic>
        <p:nvPicPr>
          <p:cNvPr id="81" name="Google Shape;8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0775" y="1753725"/>
            <a:ext cx="2778774" cy="2778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43450" y="2064950"/>
            <a:ext cx="4312651" cy="215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750" y="896150"/>
            <a:ext cx="3604276" cy="3974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70600" y="896150"/>
            <a:ext cx="4124999" cy="39746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0"/>
          <p:cNvSpPr txBox="1"/>
          <p:nvPr/>
        </p:nvSpPr>
        <p:spPr>
          <a:xfrm flipH="1">
            <a:off x="2340650" y="249525"/>
            <a:ext cx="41250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Original Documents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3" name="Google Shape;373;p40"/>
          <p:cNvSpPr txBox="1"/>
          <p:nvPr/>
        </p:nvSpPr>
        <p:spPr>
          <a:xfrm>
            <a:off x="1030250" y="475625"/>
            <a:ext cx="20700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A: frlf0127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p40"/>
          <p:cNvSpPr txBox="1"/>
          <p:nvPr/>
        </p:nvSpPr>
        <p:spPr>
          <a:xfrm>
            <a:off x="5572625" y="475625"/>
            <a:ext cx="23553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B: gpny0069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41"/>
          <p:cNvPicPr preferRelativeResize="0"/>
          <p:nvPr/>
        </p:nvPicPr>
        <p:blipFill rotWithShape="1">
          <a:blip r:embed="rId3">
            <a:alphaModFix/>
          </a:blip>
          <a:srcRect b="37444" l="0" r="0" t="0"/>
          <a:stretch/>
        </p:blipFill>
        <p:spPr>
          <a:xfrm>
            <a:off x="278963" y="580200"/>
            <a:ext cx="8586076" cy="196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1"/>
          <p:cNvPicPr preferRelativeResize="0"/>
          <p:nvPr/>
        </p:nvPicPr>
        <p:blipFill rotWithShape="1">
          <a:blip r:embed="rId4">
            <a:alphaModFix/>
          </a:blip>
          <a:srcRect b="31692" l="0" r="0" t="0"/>
          <a:stretch/>
        </p:blipFill>
        <p:spPr>
          <a:xfrm>
            <a:off x="304425" y="2953675"/>
            <a:ext cx="8535148" cy="169075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41"/>
          <p:cNvSpPr txBox="1"/>
          <p:nvPr/>
        </p:nvSpPr>
        <p:spPr>
          <a:xfrm>
            <a:off x="3387125" y="137650"/>
            <a:ext cx="18537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PyPDF2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2" name="Google Shape;382;p41"/>
          <p:cNvSpPr txBox="1"/>
          <p:nvPr/>
        </p:nvSpPr>
        <p:spPr>
          <a:xfrm>
            <a:off x="3111425" y="2485175"/>
            <a:ext cx="2505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A: frlf0127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3" name="Google Shape;383;p41"/>
          <p:cNvSpPr txBox="1"/>
          <p:nvPr/>
        </p:nvSpPr>
        <p:spPr>
          <a:xfrm>
            <a:off x="3249275" y="4644425"/>
            <a:ext cx="22299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B: gpny0069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525" y="774075"/>
            <a:ext cx="4390274" cy="4262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82025" y="774075"/>
            <a:ext cx="4118026" cy="4262251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42"/>
          <p:cNvSpPr txBox="1"/>
          <p:nvPr/>
        </p:nvSpPr>
        <p:spPr>
          <a:xfrm>
            <a:off x="1215300" y="457450"/>
            <a:ext cx="1921200" cy="2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UCSF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1" name="Google Shape;391;p42"/>
          <p:cNvSpPr txBox="1"/>
          <p:nvPr/>
        </p:nvSpPr>
        <p:spPr>
          <a:xfrm>
            <a:off x="6104725" y="457450"/>
            <a:ext cx="1067400" cy="2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PDFMiner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2" name="Google Shape;392;p42"/>
          <p:cNvSpPr txBox="1"/>
          <p:nvPr/>
        </p:nvSpPr>
        <p:spPr>
          <a:xfrm>
            <a:off x="3550100" y="234250"/>
            <a:ext cx="21348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</a:t>
            </a:r>
            <a:r>
              <a:rPr b="1" i="0" lang="en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A: frlf0127</a:t>
            </a:r>
            <a:endParaRPr b="1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625" y="703000"/>
            <a:ext cx="3946125" cy="430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00575" y="703000"/>
            <a:ext cx="4136300" cy="430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43"/>
          <p:cNvSpPr txBox="1"/>
          <p:nvPr/>
        </p:nvSpPr>
        <p:spPr>
          <a:xfrm>
            <a:off x="1245925" y="397250"/>
            <a:ext cx="1921200" cy="2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UCSF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0" name="Google Shape;400;p43"/>
          <p:cNvSpPr txBox="1"/>
          <p:nvPr/>
        </p:nvSpPr>
        <p:spPr>
          <a:xfrm>
            <a:off x="5419225" y="397250"/>
            <a:ext cx="1921200" cy="2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PDFMiner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1" name="Google Shape;401;p43"/>
          <p:cNvSpPr txBox="1"/>
          <p:nvPr/>
        </p:nvSpPr>
        <p:spPr>
          <a:xfrm>
            <a:off x="3353025" y="116650"/>
            <a:ext cx="2286000" cy="3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B: gpny0069</a:t>
            </a:r>
            <a:endParaRPr b="1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Google Shape;40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100" y="835175"/>
            <a:ext cx="4100925" cy="415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76775" y="835175"/>
            <a:ext cx="4100924" cy="4155926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44"/>
          <p:cNvSpPr txBox="1"/>
          <p:nvPr/>
        </p:nvSpPr>
        <p:spPr>
          <a:xfrm>
            <a:off x="3589200" y="213900"/>
            <a:ext cx="19656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Abbyy Cloud OCR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9" name="Google Shape;409;p44"/>
          <p:cNvSpPr txBox="1"/>
          <p:nvPr/>
        </p:nvSpPr>
        <p:spPr>
          <a:xfrm>
            <a:off x="851175" y="478700"/>
            <a:ext cx="2790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A: frlf0127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0" name="Google Shape;410;p44"/>
          <p:cNvSpPr txBox="1"/>
          <p:nvPr/>
        </p:nvSpPr>
        <p:spPr>
          <a:xfrm>
            <a:off x="5331925" y="478700"/>
            <a:ext cx="2790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Document B: gpny0069</a:t>
            </a:r>
            <a:endParaRPr b="1" i="0" sz="14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Performance Based on Time &amp; Cost</a:t>
            </a:r>
            <a:endParaRPr/>
          </a:p>
        </p:txBody>
      </p:sp>
      <p:graphicFrame>
        <p:nvGraphicFramePr>
          <p:cNvPr id="416" name="Google Shape;416;p45"/>
          <p:cNvGraphicFramePr/>
          <p:nvPr/>
        </p:nvGraphicFramePr>
        <p:xfrm>
          <a:off x="473375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{C05C6942-7017-4E4E-89F9-5CB6EE340A0E}</a:tableStyleId>
              </a:tblPr>
              <a:tblGrid>
                <a:gridCol w="1676575"/>
                <a:gridCol w="1636525"/>
                <a:gridCol w="1656550"/>
                <a:gridCol w="1370800"/>
                <a:gridCol w="1942300"/>
              </a:tblGrid>
              <a:tr h="559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UCSF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PyPDF2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PDFMiner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Abbyy Cloud OCR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FFFFFF"/>
                          </a:solidFill>
                        </a:rPr>
                        <a:t>Time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Unknown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Good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Good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Average (depending upon server speed)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615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FFFFFF"/>
                          </a:solidFill>
                        </a:rPr>
                        <a:t>Cost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Unknown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None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None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FFFFFF"/>
                          </a:solidFill>
                        </a:rPr>
                        <a:t>Paid</a:t>
                      </a:r>
                      <a:endParaRPr sz="12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6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VM independent Metadata &amp; Data retrieval for INT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Approach</a:t>
            </a:r>
            <a:endParaRPr/>
          </a:p>
        </p:txBody>
      </p:sp>
      <p:sp>
        <p:nvSpPr>
          <p:cNvPr id="427" name="Google Shape;427;p47"/>
          <p:cNvSpPr txBox="1"/>
          <p:nvPr>
            <p:ph idx="1" type="body"/>
          </p:nvPr>
        </p:nvSpPr>
        <p:spPr>
          <a:xfrm>
            <a:off x="387900" y="1489825"/>
            <a:ext cx="8368200" cy="35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400"/>
              <a:t>Problem: </a:t>
            </a:r>
            <a:r>
              <a:rPr lang="en" sz="1400"/>
              <a:t>Addition of new tobacco files to the system in the future.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b="1" lang="en" sz="1400"/>
              <a:t>Constraint: </a:t>
            </a:r>
            <a:endParaRPr b="1" sz="1400"/>
          </a:p>
          <a:p>
            <a:pPr indent="-3175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Inaccessibility of the database hosted on the tobacco.cs.vt.edu from the Computer Science Cluster used by the Integration team.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Inability to set up Kafka in time.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b="1" lang="en" sz="1400"/>
              <a:t>Interim Work Around:</a:t>
            </a:r>
            <a:endParaRPr b="1" sz="1400"/>
          </a:p>
          <a:p>
            <a:pPr indent="-3175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Creation of a demo folder outside the VM containing instances of  metadata files, PDFs &amp; text editable content of tobacco documents.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Python script to pick metadata and data from these files and parse them into JSON format matching the one for tobacco files currently present on the VM.</a:t>
            </a:r>
            <a:endParaRPr sz="14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8"/>
          <p:cNvSpPr txBox="1"/>
          <p:nvPr>
            <p:ph type="title"/>
          </p:nvPr>
        </p:nvSpPr>
        <p:spPr>
          <a:xfrm>
            <a:off x="387900" y="33257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Implementation</a:t>
            </a:r>
            <a:endParaRPr/>
          </a:p>
        </p:txBody>
      </p:sp>
      <p:sp>
        <p:nvSpPr>
          <p:cNvPr id="433" name="Google Shape;433;p48"/>
          <p:cNvSpPr txBox="1"/>
          <p:nvPr>
            <p:ph idx="1" type="body"/>
          </p:nvPr>
        </p:nvSpPr>
        <p:spPr>
          <a:xfrm>
            <a:off x="520300" y="1410300"/>
            <a:ext cx="8142600" cy="3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228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Choose a set of dummy Tobacco Files: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indent="-304800" lvl="1" marL="6858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Slab"/>
              <a:buChar char="○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Retrieve their metadata from the current DB and pull into a CSV file on local machine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28600" lvl="0" marL="228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Convert metadata to JSON: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indent="-304800" lvl="1" marL="6858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Slab"/>
              <a:buChar char="○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Build Python script to-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92100" lvl="2" marL="8572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Roboto Slab"/>
              <a:buChar char="■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Merge the CSV files of the tables idl_doc_tobacco and idl_doc_field based on common </a:t>
            </a:r>
            <a:r>
              <a:rPr i="1" lang="en" sz="1200">
                <a:latin typeface="Roboto Slab"/>
                <a:ea typeface="Roboto Slab"/>
                <a:cs typeface="Roboto Slab"/>
                <a:sym typeface="Roboto Slab"/>
              </a:rPr>
              <a:t>ID </a:t>
            </a: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 values; and export results into new CSV file ‘output.csv’.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92100" lvl="2" marL="8572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Roboto Slab"/>
              <a:buChar char="■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Store itag descriptions in an array ‘itag_array’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92100" lvl="2" marL="85725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Roboto Slab"/>
              <a:buChar char="■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Pick data from the columns of  ‘output.csv’ that contain the </a:t>
            </a:r>
            <a:r>
              <a:rPr i="1" lang="en" sz="1200">
                <a:latin typeface="Roboto Slab"/>
                <a:ea typeface="Roboto Slab"/>
                <a:cs typeface="Roboto Slab"/>
                <a:sym typeface="Roboto Slab"/>
              </a:rPr>
              <a:t>Itag </a:t>
            </a: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and </a:t>
            </a:r>
            <a:r>
              <a:rPr i="1" lang="en" sz="1200">
                <a:latin typeface="Roboto Slab"/>
                <a:ea typeface="Roboto Slab"/>
                <a:cs typeface="Roboto Slab"/>
                <a:sym typeface="Roboto Slab"/>
              </a:rPr>
              <a:t>Value </a:t>
            </a: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associated with a document ID; retrieve corresponding  itag description based on </a:t>
            </a:r>
            <a:r>
              <a:rPr i="1" lang="en" sz="1200">
                <a:latin typeface="Roboto Slab"/>
                <a:ea typeface="Roboto Slab"/>
                <a:cs typeface="Roboto Slab"/>
                <a:sym typeface="Roboto Slab"/>
              </a:rPr>
              <a:t>itag_array</a:t>
            </a: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.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92100" lvl="2" marL="85725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Roboto Slab"/>
              <a:buChar char="■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Parse the data into desired JSON format and store into a new file ‘output.json’.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28600" lvl="0" marL="228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Convert Data to JSON: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indent="-304800" lvl="1" marL="6858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Slab"/>
              <a:buChar char="○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Build Python script to-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92100" lvl="2" marL="8572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Roboto Slab"/>
              <a:buChar char="■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Download PDFs corresponding to each record key and convert them into text editable files using Optical Character Recognition (OCR).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-292100" lvl="2" marL="8572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Roboto Slab"/>
              <a:buChar char="■"/>
            </a:pPr>
            <a:r>
              <a:rPr lang="en" sz="1200">
                <a:latin typeface="Roboto Slab"/>
                <a:ea typeface="Roboto Slab"/>
                <a:cs typeface="Roboto Slab"/>
                <a:sym typeface="Roboto Slab"/>
              </a:rPr>
              <a:t>Parse the contents of each text document into JSON format and store in separate files.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oogle Shape;438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6675" y="1058850"/>
            <a:ext cx="8510649" cy="2689275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49"/>
          <p:cNvSpPr txBox="1"/>
          <p:nvPr/>
        </p:nvSpPr>
        <p:spPr>
          <a:xfrm>
            <a:off x="3441450" y="529900"/>
            <a:ext cx="22611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idl_doc_tobacco.csv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Dr. Townsend’s Research</a:t>
            </a:r>
            <a:endParaRPr/>
          </a:p>
        </p:txBody>
      </p:sp>
      <p:sp>
        <p:nvSpPr>
          <p:cNvPr id="88" name="Google Shape;88;p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Understand the organizational strategies and corporate tactics employed by tobacco companies to fight through the Tobacco Settlement Cases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Be able to construct a timeline and uncover the most prominent characters and analyze the roles they have played in these cases</a:t>
            </a:r>
            <a:endParaRPr sz="18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Google Shape;444;p50"/>
          <p:cNvPicPr preferRelativeResize="0"/>
          <p:nvPr/>
        </p:nvPicPr>
        <p:blipFill rotWithShape="1">
          <a:blip r:embed="rId3">
            <a:alphaModFix/>
          </a:blip>
          <a:srcRect b="18279" l="-1030" r="1030" t="0"/>
          <a:stretch/>
        </p:blipFill>
        <p:spPr>
          <a:xfrm>
            <a:off x="376475" y="763500"/>
            <a:ext cx="3957875" cy="3931825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50"/>
          <p:cNvSpPr txBox="1"/>
          <p:nvPr/>
        </p:nvSpPr>
        <p:spPr>
          <a:xfrm>
            <a:off x="1311446" y="336125"/>
            <a:ext cx="19536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idl_doc_field.csv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6" name="Google Shape;446;p50"/>
          <p:cNvSpPr txBox="1"/>
          <p:nvPr/>
        </p:nvSpPr>
        <p:spPr>
          <a:xfrm>
            <a:off x="5159350" y="286325"/>
            <a:ext cx="35646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Excerpt from Array containing metadata field descriptions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47" name="Google Shape;447;p50"/>
          <p:cNvPicPr preferRelativeResize="0"/>
          <p:nvPr/>
        </p:nvPicPr>
        <p:blipFill rotWithShape="1">
          <a:blip r:embed="rId4">
            <a:alphaModFix/>
          </a:blip>
          <a:srcRect b="19993" l="0" r="0" t="0"/>
          <a:stretch/>
        </p:blipFill>
        <p:spPr>
          <a:xfrm>
            <a:off x="5159350" y="875275"/>
            <a:ext cx="3666650" cy="386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1"/>
          <p:cNvSpPr txBox="1"/>
          <p:nvPr/>
        </p:nvSpPr>
        <p:spPr>
          <a:xfrm>
            <a:off x="3441450" y="564575"/>
            <a:ext cx="22611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output.csv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3" name="Google Shape;45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960500"/>
            <a:ext cx="8839202" cy="339765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51"/>
          <p:cNvSpPr txBox="1"/>
          <p:nvPr/>
        </p:nvSpPr>
        <p:spPr>
          <a:xfrm>
            <a:off x="884975" y="4496850"/>
            <a:ext cx="7201800" cy="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CSV file obtained after merging idl_doc_tobacco.csv and idl_doc_field.csv</a:t>
            </a:r>
            <a:endParaRPr b="0" i="0" sz="1200" u="none" cap="none" strike="noStrik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5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JSON file containing metadata</a:t>
            </a:r>
            <a:endParaRPr/>
          </a:p>
        </p:txBody>
      </p:sp>
      <p:pic>
        <p:nvPicPr>
          <p:cNvPr id="460" name="Google Shape;460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2425" y="1376050"/>
            <a:ext cx="8098099" cy="359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5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466" name="Google Shape;466;p5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Improve  the text cleaning process (account for line numbers within the text and more precise identifying of garbage characters)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more test coverage for the scripts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Finalize the OCR method and apply it to the documents</a:t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54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Thank you</a:t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477" name="Google Shape;477;p5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Truth tobacco industry documents -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https://www.industrydocuments.ucsf.edu/tobacco/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Tobacco Tactics -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https://tobaccotactics.org/index.php/Advertising_Strategy#cite_note-1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Tobacco Industry Marketing -</a:t>
            </a:r>
            <a:r>
              <a:rPr lang="en" u="sng">
                <a:solidFill>
                  <a:schemeClr val="hlink"/>
                </a:solidFill>
                <a:hlinkClick r:id="rId5"/>
              </a:rPr>
              <a:t>Fast Facts and Fact Sheets: Tobacco Industry Marketing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Abbyy OCR SDK- </a:t>
            </a:r>
            <a:r>
              <a:rPr lang="en" u="sng">
                <a:solidFill>
                  <a:schemeClr val="hlink"/>
                </a:solidFill>
              </a:rPr>
              <a:t>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https://www.ocrsdk.com/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56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UCSF Industry Documents Library</a:t>
            </a:r>
            <a:endParaRPr/>
          </a:p>
        </p:txBody>
      </p:sp>
      <p:sp>
        <p:nvSpPr>
          <p:cNvPr id="94" name="Google Shape;94;p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Five industries: tobacco, drug, chemical, food, fossil fuel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14M tobacco documents that were produced during litigation between 39 states and the seven major tobacco industry organizations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Bulk of documents date between 1950 - 2010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Documents have been OCR’ed and managed using MySQL database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Top 10 cases</a:t>
            </a:r>
            <a:endParaRPr/>
          </a:p>
        </p:txBody>
      </p:sp>
      <p:pic>
        <p:nvPicPr>
          <p:cNvPr id="100" name="Google Shape;10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8425" y="1283125"/>
            <a:ext cx="6447155" cy="369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Objective</a:t>
            </a:r>
            <a:endParaRPr/>
          </a:p>
        </p:txBody>
      </p:sp>
      <p:sp>
        <p:nvSpPr>
          <p:cNvPr id="106" name="Google Shape;106;p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Process the 14 million Tobacco Settlement Documents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Clean and extract meaningful data from the documents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Build an efficient information retrieval system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Aid Dr.Townsend’s research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Approach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