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embeddedFontLst>
    <p:embeddedFont>
      <p:font typeface="Roboto"/>
      <p:regular r:id="rId23"/>
      <p:bold r:id="rId24"/>
      <p:italic r:id="rId25"/>
      <p:boldItalic r:id="rId26"/>
    </p:embeddedFont>
    <p:embeddedFont>
      <p:font typeface="Nuni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885BA57-7185-4536-83A5-47E600048462}">
  <a:tblStyle styleId="{4885BA57-7185-4536-83A5-47E60004846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Roboto-bold.fntdata"/><Relationship Id="rId23" Type="http://schemas.openxmlformats.org/officeDocument/2006/relationships/font" Target="fonts/Robo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boldItalic.fntdata"/><Relationship Id="rId25" Type="http://schemas.openxmlformats.org/officeDocument/2006/relationships/font" Target="fonts/Roboto-italic.fntdata"/><Relationship Id="rId28" Type="http://schemas.openxmlformats.org/officeDocument/2006/relationships/font" Target="fonts/Nunito-bold.fntdata"/><Relationship Id="rId27" Type="http://schemas.openxmlformats.org/officeDocument/2006/relationships/font" Target="fonts/Nunito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Nunito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Nunito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9edc50536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9edc50536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9edc505367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9edc505367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9edc50536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9edc50536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9edc505367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9edc505367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9edc50536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9edc50536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9edc505367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9edc505367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9edc505367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19edc505367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a0111bfca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1a0111bfca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9edc5053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9edc5053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9edc50536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9edc50536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9edc50536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9edc50536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9edc505367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9edc505367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9edc505367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9edc505367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a0111bfca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a0111bfca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a0111bfca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a0111bfca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a0111bfca5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a0111bfca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trekview.org/blog/2021/projection-type-360-photography/" TargetMode="External"/><Relationship Id="rId4" Type="http://schemas.openxmlformats.org/officeDocument/2006/relationships/hyperlink" Target="https://travelshift.com/blog/challenges-facing-travel-agencies/" TargetMode="External"/><Relationship Id="rId9" Type="http://schemas.openxmlformats.org/officeDocument/2006/relationships/hyperlink" Target="https://ads.hdfs.vt.edu/" TargetMode="External"/><Relationship Id="rId5" Type="http://schemas.openxmlformats.org/officeDocument/2006/relationships/hyperlink" Target="https://www.pmmajik.com/conduct-project-lessons-learned-review/" TargetMode="External"/><Relationship Id="rId6" Type="http://schemas.openxmlformats.org/officeDocument/2006/relationships/hyperlink" Target="https://www.macworld.com/wp-content/uploads/2021/03/imovie-logo-100863302-orig-1.jpg?quality=50&amp;strip=all" TargetMode="External"/><Relationship Id="rId7" Type="http://schemas.openxmlformats.org/officeDocument/2006/relationships/hyperlink" Target="https://logodownload.org/wp-content/uploads/2019/10/adobe-premiere-pro-logo-0.png" TargetMode="External"/><Relationship Id="rId8" Type="http://schemas.openxmlformats.org/officeDocument/2006/relationships/hyperlink" Target="https://wiki.panotools.org/Equirectangular_Projectio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91353" y="16192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900"/>
              <a:t>MemoryModules</a:t>
            </a:r>
            <a:endParaRPr sz="5900"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311700" y="29812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810"/>
              <a:t>Sai Yerra, Abhishek Vishwanathan, Shalene Johnson, Rishon Elliott</a:t>
            </a:r>
            <a:endParaRPr sz="18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810"/>
              <a:t>CS 4624 Multimedia, Hypertext, and Information Access</a:t>
            </a:r>
            <a:endParaRPr sz="18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810"/>
              <a:t>Dr. Edward Fox</a:t>
            </a:r>
            <a:endParaRPr sz="18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810"/>
              <a:t>Virginia Tech, Blacksburg VA 24061</a:t>
            </a:r>
            <a:endParaRPr sz="181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en" sz="1810"/>
              <a:t>December 5, 2022</a:t>
            </a:r>
            <a:endParaRPr sz="181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Interview Video Screenshots</a:t>
            </a:r>
            <a:endParaRPr/>
          </a:p>
        </p:txBody>
      </p:sp>
      <p:pic>
        <p:nvPicPr>
          <p:cNvPr id="198" name="Google Shape;19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100" y="1957125"/>
            <a:ext cx="4089026" cy="201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2050" y="1953250"/>
            <a:ext cx="4089024" cy="2017851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Faced</a:t>
            </a:r>
            <a:endParaRPr/>
          </a:p>
        </p:txBody>
      </p:sp>
      <p:sp>
        <p:nvSpPr>
          <p:cNvPr id="206" name="Google Shape;206;p23"/>
          <p:cNvSpPr txBox="1"/>
          <p:nvPr>
            <p:ph idx="1" type="body"/>
          </p:nvPr>
        </p:nvSpPr>
        <p:spPr>
          <a:xfrm>
            <a:off x="819150" y="17621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Interview video</a:t>
            </a:r>
            <a:endParaRPr sz="17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Changing the location of the interview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Mic </a:t>
            </a:r>
            <a:r>
              <a:rPr lang="en" sz="1600"/>
              <a:t>setup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SD card formatting</a:t>
            </a:r>
            <a:endParaRPr sz="16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Virtual Tour</a:t>
            </a:r>
            <a:endParaRPr sz="17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Selecting the right camera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Hands being in the footage captured</a:t>
            </a:r>
            <a:endParaRPr sz="1600"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9144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207" name="Google Shape;20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3900" y="1679675"/>
            <a:ext cx="2690400" cy="2017812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14" name="Google Shape;214;p24"/>
          <p:cNvSpPr txBox="1"/>
          <p:nvPr>
            <p:ph idx="1" type="body"/>
          </p:nvPr>
        </p:nvSpPr>
        <p:spPr>
          <a:xfrm>
            <a:off x="819150" y="17621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Taking the Interview Video</a:t>
            </a:r>
            <a:endParaRPr sz="16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Using the camera provided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Using the mic provided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Setting up the camera </a:t>
            </a:r>
            <a:endParaRPr sz="15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Taking the Virtual tour</a:t>
            </a:r>
            <a:endParaRPr sz="16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Using the GoPro Max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Setting up the ECCA center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How to edit the footage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Adding the black circle</a:t>
            </a:r>
            <a:endParaRPr sz="1500"/>
          </a:p>
        </p:txBody>
      </p:sp>
      <p:pic>
        <p:nvPicPr>
          <p:cNvPr id="215" name="Google Shape;21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0928" y="1800200"/>
            <a:ext cx="1729896" cy="1685525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Left</a:t>
            </a:r>
            <a:endParaRPr/>
          </a:p>
        </p:txBody>
      </p:sp>
      <p:sp>
        <p:nvSpPr>
          <p:cNvPr id="222" name="Google Shape;222;p2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Final touches for deliverables if needed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Final meeting with client</a:t>
            </a:r>
            <a:endParaRPr sz="1600"/>
          </a:p>
          <a:p>
            <a:pPr indent="-323850" lvl="1" marL="13716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Post videos onto the ECCA website</a:t>
            </a:r>
            <a:endParaRPr sz="1500"/>
          </a:p>
          <a:p>
            <a:pPr indent="-323850" lvl="1" marL="13716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Determine other social media platforms to post videos</a:t>
            </a:r>
            <a:endParaRPr sz="1500"/>
          </a:p>
        </p:txBody>
      </p:sp>
      <p:sp>
        <p:nvSpPr>
          <p:cNvPr id="223" name="Google Shape;223;p2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229" name="Google Shape;229;p26"/>
          <p:cNvSpPr/>
          <p:nvPr/>
        </p:nvSpPr>
        <p:spPr>
          <a:xfrm>
            <a:off x="2164963" y="2248113"/>
            <a:ext cx="594300" cy="36900"/>
          </a:xfrm>
          <a:prstGeom prst="roundRect">
            <a:avLst>
              <a:gd fmla="val 50000" name="adj"/>
            </a:avLst>
          </a:prstGeom>
          <a:solidFill>
            <a:srgbClr val="A72A1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0" name="Google Shape;230;p26"/>
          <p:cNvGrpSpPr/>
          <p:nvPr/>
        </p:nvGrpSpPr>
        <p:grpSpPr>
          <a:xfrm>
            <a:off x="571536" y="1957150"/>
            <a:ext cx="1755000" cy="1897977"/>
            <a:chOff x="571536" y="1957150"/>
            <a:chExt cx="1755000" cy="1897977"/>
          </a:xfrm>
        </p:grpSpPr>
        <p:sp>
          <p:nvSpPr>
            <p:cNvPr id="231" name="Google Shape;231;p26"/>
            <p:cNvSpPr/>
            <p:nvPr/>
          </p:nvSpPr>
          <p:spPr>
            <a:xfrm>
              <a:off x="1151886" y="195715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rgbClr val="A72A1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6"/>
            <p:cNvSpPr txBox="1"/>
            <p:nvPr/>
          </p:nvSpPr>
          <p:spPr>
            <a:xfrm>
              <a:off x="1230636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2022</a:t>
              </a:r>
              <a:endParaRPr b="1"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3" name="Google Shape;233;p26"/>
            <p:cNvSpPr txBox="1"/>
            <p:nvPr/>
          </p:nvSpPr>
          <p:spPr>
            <a:xfrm>
              <a:off x="594488" y="2660925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September</a:t>
              </a:r>
              <a:endParaRPr b="1" sz="10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4" name="Google Shape;234;p26"/>
            <p:cNvSpPr txBox="1"/>
            <p:nvPr/>
          </p:nvSpPr>
          <p:spPr>
            <a:xfrm>
              <a:off x="571536" y="3117727"/>
              <a:ext cx="17550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Meet up with communications group to figure out interview details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Research and video scripting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35" name="Google Shape;235;p26"/>
          <p:cNvSpPr/>
          <p:nvPr/>
        </p:nvSpPr>
        <p:spPr>
          <a:xfrm>
            <a:off x="4337175" y="2248113"/>
            <a:ext cx="594300" cy="36900"/>
          </a:xfrm>
          <a:prstGeom prst="roundRect">
            <a:avLst>
              <a:gd fmla="val 50000" name="adj"/>
            </a:avLst>
          </a:prstGeom>
          <a:solidFill>
            <a:srgbClr val="A72A1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6"/>
          <p:cNvSpPr/>
          <p:nvPr/>
        </p:nvSpPr>
        <p:spPr>
          <a:xfrm>
            <a:off x="6419150" y="2248113"/>
            <a:ext cx="594300" cy="36900"/>
          </a:xfrm>
          <a:prstGeom prst="roundRect">
            <a:avLst>
              <a:gd fmla="val 50000" name="adj"/>
            </a:avLst>
          </a:prstGeom>
          <a:solidFill>
            <a:srgbClr val="A72A1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7" name="Google Shape;237;p26"/>
          <p:cNvGrpSpPr/>
          <p:nvPr/>
        </p:nvGrpSpPr>
        <p:grpSpPr>
          <a:xfrm>
            <a:off x="2851825" y="1957150"/>
            <a:ext cx="1720172" cy="1897977"/>
            <a:chOff x="2699425" y="1957150"/>
            <a:chExt cx="1720172" cy="1897977"/>
          </a:xfrm>
        </p:grpSpPr>
        <p:sp>
          <p:nvSpPr>
            <p:cNvPr id="238" name="Google Shape;238;p26"/>
            <p:cNvSpPr/>
            <p:nvPr/>
          </p:nvSpPr>
          <p:spPr>
            <a:xfrm>
              <a:off x="3256823" y="195715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rgbClr val="A72A1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6"/>
            <p:cNvSpPr txBox="1"/>
            <p:nvPr/>
          </p:nvSpPr>
          <p:spPr>
            <a:xfrm>
              <a:off x="2699425" y="2682925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October</a:t>
              </a:r>
              <a:endParaRPr b="1" sz="10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0" name="Google Shape;240;p26"/>
            <p:cNvSpPr txBox="1"/>
            <p:nvPr/>
          </p:nvSpPr>
          <p:spPr>
            <a:xfrm>
              <a:off x="2710498" y="3117727"/>
              <a:ext cx="17091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Acquire equipment from Newman Library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Take video tour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1" name="Google Shape;241;p26"/>
            <p:cNvSpPr txBox="1"/>
            <p:nvPr/>
          </p:nvSpPr>
          <p:spPr>
            <a:xfrm>
              <a:off x="3335573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2022</a:t>
              </a:r>
              <a:endParaRPr b="1"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2" name="Google Shape;242;p26"/>
          <p:cNvGrpSpPr/>
          <p:nvPr/>
        </p:nvGrpSpPr>
        <p:grpSpPr>
          <a:xfrm>
            <a:off x="4863135" y="1957150"/>
            <a:ext cx="1709103" cy="1897977"/>
            <a:chOff x="2699423" y="1957150"/>
            <a:chExt cx="1709103" cy="1897977"/>
          </a:xfrm>
        </p:grpSpPr>
        <p:sp>
          <p:nvSpPr>
            <p:cNvPr id="243" name="Google Shape;243;p26"/>
            <p:cNvSpPr/>
            <p:nvPr/>
          </p:nvSpPr>
          <p:spPr>
            <a:xfrm>
              <a:off x="3256823" y="195715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rgbClr val="A72A1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26"/>
            <p:cNvSpPr txBox="1"/>
            <p:nvPr/>
          </p:nvSpPr>
          <p:spPr>
            <a:xfrm>
              <a:off x="2699425" y="2660925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November</a:t>
              </a:r>
              <a:endParaRPr b="1" sz="10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5" name="Google Shape;245;p26"/>
            <p:cNvSpPr txBox="1"/>
            <p:nvPr/>
          </p:nvSpPr>
          <p:spPr>
            <a:xfrm>
              <a:off x="3335573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2022</a:t>
              </a:r>
              <a:endParaRPr b="1" sz="8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6" name="Google Shape;246;p26"/>
            <p:cNvSpPr txBox="1"/>
            <p:nvPr/>
          </p:nvSpPr>
          <p:spPr>
            <a:xfrm>
              <a:off x="2699423" y="3117727"/>
              <a:ext cx="17091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Set up interviews and record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Edit videos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Seek approval with mentor about videos edited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7" name="Google Shape;247;p26"/>
          <p:cNvGrpSpPr/>
          <p:nvPr/>
        </p:nvGrpSpPr>
        <p:grpSpPr>
          <a:xfrm>
            <a:off x="6863386" y="2118324"/>
            <a:ext cx="1709102" cy="1736803"/>
            <a:chOff x="6863386" y="2118324"/>
            <a:chExt cx="1709102" cy="1736803"/>
          </a:xfrm>
        </p:grpSpPr>
        <p:sp>
          <p:nvSpPr>
            <p:cNvPr id="248" name="Google Shape;248;p26"/>
            <p:cNvSpPr txBox="1"/>
            <p:nvPr/>
          </p:nvSpPr>
          <p:spPr>
            <a:xfrm>
              <a:off x="6863388" y="2660925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December</a:t>
              </a:r>
              <a:endParaRPr b="1" sz="10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9" name="Google Shape;249;p26"/>
            <p:cNvSpPr txBox="1"/>
            <p:nvPr/>
          </p:nvSpPr>
          <p:spPr>
            <a:xfrm>
              <a:off x="6863386" y="3117727"/>
              <a:ext cx="17091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04800" lvl="0" marL="4572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Finalize videos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Upload videos to ECCA website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04800" lvl="0" marL="457200" marR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A72A1E"/>
                </a:buClr>
                <a:buSzPts val="1200"/>
                <a:buFont typeface="Roboto"/>
                <a:buChar char="●"/>
              </a:pPr>
              <a:r>
                <a:rPr lang="en" sz="12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Determine social media platforms to upload videos</a:t>
              </a:r>
              <a:endParaRPr sz="1200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50" name="Google Shape;250;p26"/>
            <p:cNvSpPr txBox="1"/>
            <p:nvPr/>
          </p:nvSpPr>
          <p:spPr>
            <a:xfrm>
              <a:off x="7499536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800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2022</a:t>
              </a:r>
              <a:endParaRPr b="1" sz="800">
                <a:solidFill>
                  <a:srgbClr val="85858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51" name="Google Shape;251;p26"/>
          <p:cNvSpPr/>
          <p:nvPr/>
        </p:nvSpPr>
        <p:spPr>
          <a:xfrm>
            <a:off x="7420798" y="1969425"/>
            <a:ext cx="594300" cy="594300"/>
          </a:xfrm>
          <a:prstGeom prst="ellipse">
            <a:avLst/>
          </a:prstGeom>
          <a:noFill/>
          <a:ln cap="flat" cmpd="sng" w="38100">
            <a:solidFill>
              <a:srgbClr val="A72A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/>
              <a:t>Acknowledgements</a:t>
            </a:r>
            <a:endParaRPr sz="3220"/>
          </a:p>
        </p:txBody>
      </p:sp>
      <p:sp>
        <p:nvSpPr>
          <p:cNvPr id="258" name="Google Shape;258;p2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Mentor - Ms. </a:t>
            </a:r>
            <a:r>
              <a:rPr lang="en" sz="1800"/>
              <a:t>Ila </a:t>
            </a:r>
            <a:r>
              <a:rPr lang="en" sz="1800"/>
              <a:t>Schepisi 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/>
              <a:t>Instructor - Dr. Edward Fox</a:t>
            </a:r>
            <a:endParaRPr sz="1800"/>
          </a:p>
        </p:txBody>
      </p:sp>
      <p:sp>
        <p:nvSpPr>
          <p:cNvPr id="259" name="Google Shape;259;p2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65" name="Google Shape;265;p2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35"/>
              <a:t>Image sites:		</a:t>
            </a:r>
            <a:r>
              <a:rPr lang="en"/>
              <a:t>						</a:t>
            </a:r>
            <a:endParaRPr/>
          </a:p>
          <a:p>
            <a:pPr indent="-299642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1316" u="sng">
                <a:solidFill>
                  <a:schemeClr val="hlink"/>
                </a:solidFill>
                <a:hlinkClick r:id="rId3"/>
              </a:rPr>
              <a:t>A deeper look at 360 video projections | Trek View</a:t>
            </a:r>
            <a:endParaRPr sz="1316"/>
          </a:p>
          <a:p>
            <a:pPr indent="-29964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16" u="sng">
                <a:solidFill>
                  <a:schemeClr val="hlink"/>
                </a:solidFill>
                <a:hlinkClick r:id="rId4"/>
              </a:rPr>
              <a:t>https://travelshift.com/blog/challenges-facing-travel-agencies/</a:t>
            </a:r>
            <a:r>
              <a:rPr lang="en" sz="1316"/>
              <a:t> </a:t>
            </a:r>
            <a:endParaRPr sz="1316"/>
          </a:p>
          <a:p>
            <a:pPr indent="-29964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16" u="sng">
                <a:solidFill>
                  <a:schemeClr val="hlink"/>
                </a:solidFill>
                <a:hlinkClick r:id="rId5"/>
              </a:rPr>
              <a:t>https://www.pmmajik.com/conduct-project-lessons-learned-review/</a:t>
            </a:r>
            <a:r>
              <a:rPr lang="en" sz="1316"/>
              <a:t> </a:t>
            </a:r>
            <a:endParaRPr sz="1316"/>
          </a:p>
          <a:p>
            <a:pPr indent="-29964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16" u="sng">
                <a:solidFill>
                  <a:schemeClr val="hlink"/>
                </a:solidFill>
                <a:hlinkClick r:id="rId6"/>
              </a:rPr>
              <a:t>https://www.macworld.com/wp-content/uploads/2021/03/imovie-logo-100863302-orig-1.jpg?quality=50&amp;strip=all</a:t>
            </a:r>
            <a:endParaRPr sz="1316"/>
          </a:p>
          <a:p>
            <a:pPr indent="-29964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16" u="sng">
                <a:solidFill>
                  <a:schemeClr val="hlink"/>
                </a:solidFill>
                <a:hlinkClick r:id="rId7"/>
              </a:rPr>
              <a:t>https://logodownload.org/wp-content/uploads/2019/10/adobe-premiere-pro-logo-0.png</a:t>
            </a:r>
            <a:endParaRPr sz="1716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35"/>
              <a:t>Content References:</a:t>
            </a:r>
            <a:endParaRPr sz="1535"/>
          </a:p>
          <a:p>
            <a:pPr indent="-296068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1250" u="sng">
                <a:solidFill>
                  <a:schemeClr val="hlink"/>
                </a:solidFill>
                <a:hlinkClick r:id="rId8"/>
              </a:rPr>
              <a:t>https://wiki.panotools.org/Equirectangular_Projection</a:t>
            </a:r>
            <a:endParaRPr sz="1250" u="sng">
              <a:solidFill>
                <a:schemeClr val="hlink"/>
              </a:solidFill>
            </a:endParaRPr>
          </a:p>
          <a:p>
            <a:pPr indent="-29606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250" u="sng">
                <a:solidFill>
                  <a:schemeClr val="hlink"/>
                </a:solidFill>
                <a:hlinkClick r:id="rId9"/>
              </a:rPr>
              <a:t>https://ads.hdfs.vt.edu/</a:t>
            </a:r>
            <a:endParaRPr sz="1250" u="sng">
              <a:solidFill>
                <a:schemeClr val="hlink"/>
              </a:solidFill>
            </a:endParaRPr>
          </a:p>
          <a:p>
            <a:pPr indent="-296068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</a:pPr>
            <a:r>
              <a:rPr lang="en" sz="1250" u="sng">
                <a:solidFill>
                  <a:schemeClr val="hlink"/>
                </a:solidFill>
              </a:rPr>
              <a:t>https://www.adobe.com/creativecloud/video/discover/keyframing.html </a:t>
            </a:r>
            <a:endParaRPr sz="1250" u="sng">
              <a:solidFill>
                <a:schemeClr val="hlink"/>
              </a:solidFill>
            </a:endParaRPr>
          </a:p>
          <a:p>
            <a:pPr indent="-296068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Char char="●"/>
            </a:pPr>
            <a:r>
              <a:rPr lang="en" sz="1250" u="sng">
                <a:solidFill>
                  <a:schemeClr val="hlink"/>
                </a:solidFill>
              </a:rPr>
              <a:t>https://helpx.adobe.com/premiere-pro/using/VRSupport.html </a:t>
            </a:r>
            <a:endParaRPr sz="125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266" name="Google Shape;266;p2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990725"/>
            <a:ext cx="37530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Project Background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Work Accomplished Overview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Video-Shooting Recap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Editing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Problems Faced</a:t>
            </a:r>
            <a:endParaRPr sz="1700"/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4572000" y="1595525"/>
            <a:ext cx="37530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Lessons Learned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Work Left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Timeline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Acknowledgements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References</a:t>
            </a:r>
            <a:endParaRPr sz="1700"/>
          </a:p>
        </p:txBody>
      </p:sp>
      <p:sp>
        <p:nvSpPr>
          <p:cNvPr id="137" name="Google Shape;137;p1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Background</a:t>
            </a:r>
            <a:endParaRPr/>
          </a:p>
        </p:txBody>
      </p:sp>
      <p:sp>
        <p:nvSpPr>
          <p:cNvPr id="143" name="Google Shape;143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Assisting Engagement Center for Creative Aging (ECCA)</a:t>
            </a:r>
            <a:endParaRPr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Helps those with cognitive issues such as dementia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Provides clients with </a:t>
            </a:r>
            <a:r>
              <a:rPr lang="en" sz="1600"/>
              <a:t>rehabilitation</a:t>
            </a:r>
            <a:r>
              <a:rPr lang="en" sz="1600"/>
              <a:t> services</a:t>
            </a:r>
            <a:endParaRPr sz="1600"/>
          </a:p>
          <a:p>
            <a:pPr indent="-3302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Adult Day Services, Caregiver Wellness, Memory Masterclass</a:t>
            </a:r>
            <a:endParaRPr sz="16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Promotional video deliverables</a:t>
            </a:r>
            <a:endParaRPr sz="18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Virtual Tour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Interviews</a:t>
            </a:r>
            <a:endParaRPr sz="1600"/>
          </a:p>
        </p:txBody>
      </p:sp>
      <p:pic>
        <p:nvPicPr>
          <p:cNvPr id="144" name="Google Shape;14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6450" y="4093150"/>
            <a:ext cx="3262075" cy="71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Accomplished Overview</a:t>
            </a:r>
            <a:endParaRPr/>
          </a:p>
        </p:txBody>
      </p:sp>
      <p:sp>
        <p:nvSpPr>
          <p:cNvPr id="151" name="Google Shape;151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Virtual Tour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Planned out technicalities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Gathered Equipment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Demo Videos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Finished filming + </a:t>
            </a:r>
            <a:r>
              <a:rPr lang="en" sz="1700"/>
              <a:t>Editing</a:t>
            </a:r>
            <a:r>
              <a:rPr lang="en" sz="1700"/>
              <a:t> Tour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Interview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Finished filming + Editing</a:t>
            </a:r>
            <a:endParaRPr sz="1700"/>
          </a:p>
        </p:txBody>
      </p:sp>
      <p:sp>
        <p:nvSpPr>
          <p:cNvPr id="152" name="Google Shape;152;p1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Video-Shooting Recap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Virtual Tour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GoPro Max 360 Camera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Interior + outside patio of ECCA center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Interview Video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Caregivers, staff, </a:t>
            </a:r>
            <a:r>
              <a:rPr lang="en" sz="1700"/>
              <a:t>field study</a:t>
            </a:r>
            <a:r>
              <a:rPr lang="en" sz="1700"/>
              <a:t> students</a:t>
            </a:r>
            <a:endParaRPr sz="1700"/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Sony Handycam AX53 Video Camera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Determine background setting</a:t>
            </a:r>
            <a:endParaRPr sz="17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</p:txBody>
      </p:sp>
      <p:graphicFrame>
        <p:nvGraphicFramePr>
          <p:cNvPr id="159" name="Google Shape;159;p17"/>
          <p:cNvGraphicFramePr/>
          <p:nvPr/>
        </p:nvGraphicFramePr>
        <p:xfrm>
          <a:off x="5431475" y="3078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{4885BA57-7185-4536-83A5-47E600048462}</a:tableStyleId>
              </a:tblPr>
              <a:tblGrid>
                <a:gridCol w="3093125"/>
              </a:tblGrid>
              <a:tr h="327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Questions Asked During the Interviews</a:t>
                      </a:r>
                      <a:endParaRPr b="1"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19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Who are you and what is your role within ECCA?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19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Why/How did you get involved with ECCA?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  <a:tr h="19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 has engagement with ECCA impacted you?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160" name="Google Shape;160;p1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Tour Video Editing</a:t>
            </a:r>
            <a:endParaRPr/>
          </a:p>
        </p:txBody>
      </p:sp>
      <p:sp>
        <p:nvSpPr>
          <p:cNvPr id="166" name="Google Shape;166;p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Adobe Premiere Pro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In-built support for 360 Video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Keyframing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Equirectangular Projection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Videographer cover &amp; ECCA Logo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Panning Video</a:t>
            </a:r>
            <a:endParaRPr sz="1700"/>
          </a:p>
        </p:txBody>
      </p:sp>
      <p:pic>
        <p:nvPicPr>
          <p:cNvPr id="167" name="Google Shape;16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8300" y="1498475"/>
            <a:ext cx="2146550" cy="214655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Equirectangular Projection</a:t>
            </a:r>
            <a:endParaRPr/>
          </a:p>
        </p:txBody>
      </p:sp>
      <p:pic>
        <p:nvPicPr>
          <p:cNvPr id="174" name="Google Shape;17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650" y="1846125"/>
            <a:ext cx="4877349" cy="2465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2500" y="1846116"/>
            <a:ext cx="3584476" cy="231087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ECCA Logo 360 View</a:t>
            </a:r>
            <a:endParaRPr/>
          </a:p>
        </p:txBody>
      </p:sp>
      <p:pic>
        <p:nvPicPr>
          <p:cNvPr id="182" name="Google Shape;18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675" y="1921775"/>
            <a:ext cx="3922129" cy="226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9275" y="1921775"/>
            <a:ext cx="4359526" cy="226277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Interview Video Editing</a:t>
            </a:r>
            <a:endParaRPr/>
          </a:p>
        </p:txBody>
      </p:sp>
      <p:sp>
        <p:nvSpPr>
          <p:cNvPr id="190" name="Google Shape;190;p2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iMovie</a:t>
            </a:r>
            <a:endParaRPr sz="17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600"/>
              <a:t>Reduce background noise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Straighten Video (Keynote)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Question Split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Choosing Videos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Merging and Transitions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Adding Text</a:t>
            </a:r>
            <a:endParaRPr sz="1600"/>
          </a:p>
        </p:txBody>
      </p:sp>
      <p:pic>
        <p:nvPicPr>
          <p:cNvPr id="191" name="Google Shape;19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5175" y="1340625"/>
            <a:ext cx="3477899" cy="2353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