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Raleway"/>
      <p:regular r:id="rId21"/>
      <p:bold r:id="rId22"/>
      <p:italic r:id="rId23"/>
      <p:boldItalic r:id="rId24"/>
    </p:embeddedFont>
    <p:embeddedFont>
      <p:font typeface="Source Sans Pro Light"/>
      <p:regular r:id="rId25"/>
      <p:bold r:id="rId26"/>
      <p:italic r:id="rId27"/>
      <p:boldItalic r:id="rId28"/>
    </p:embeddedFont>
    <p:embeddedFont>
      <p:font typeface="Source Sans Pro SemiBold"/>
      <p:regular r:id="rId29"/>
      <p:bold r:id="rId30"/>
      <p:italic r:id="rId31"/>
      <p:boldItalic r:id="rId32"/>
    </p:embeddedFont>
    <p:embeddedFont>
      <p:font typeface="Roboto Light"/>
      <p:regular r:id="rId33"/>
      <p:bold r:id="rId34"/>
      <p:italic r:id="rId35"/>
      <p:boldItalic r:id="rId36"/>
    </p:embeddedFont>
    <p:embeddedFont>
      <p:font typeface="Merriweather"/>
      <p:regular r:id="rId37"/>
      <p:bold r:id="rId38"/>
      <p:italic r:id="rId39"/>
      <p:boldItalic r:id="rId40"/>
    </p:embeddedFont>
    <p:embeddedFont>
      <p:font typeface="Source Sans Pro"/>
      <p:regular r:id="rId41"/>
      <p:bold r:id="rId42"/>
      <p:italic r:id="rId43"/>
      <p:boldItalic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erriweather-boldItalic.fntdata"/><Relationship Id="rId20" Type="http://schemas.openxmlformats.org/officeDocument/2006/relationships/slide" Target="slides/slide15.xml"/><Relationship Id="rId42" Type="http://schemas.openxmlformats.org/officeDocument/2006/relationships/font" Target="fonts/SourceSansPro-bold.fntdata"/><Relationship Id="rId41" Type="http://schemas.openxmlformats.org/officeDocument/2006/relationships/font" Target="fonts/SourceSansPro-regular.fntdata"/><Relationship Id="rId22" Type="http://schemas.openxmlformats.org/officeDocument/2006/relationships/font" Target="fonts/Raleway-bold.fntdata"/><Relationship Id="rId44" Type="http://schemas.openxmlformats.org/officeDocument/2006/relationships/font" Target="fonts/SourceSansPro-boldItalic.fntdata"/><Relationship Id="rId21" Type="http://schemas.openxmlformats.org/officeDocument/2006/relationships/font" Target="fonts/Raleway-regular.fntdata"/><Relationship Id="rId43" Type="http://schemas.openxmlformats.org/officeDocument/2006/relationships/font" Target="fonts/SourceSansPro-italic.fntdata"/><Relationship Id="rId24" Type="http://schemas.openxmlformats.org/officeDocument/2006/relationships/font" Target="fonts/Raleway-boldItalic.fntdata"/><Relationship Id="rId23" Type="http://schemas.openxmlformats.org/officeDocument/2006/relationships/font" Target="fonts/Raleway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SourceSansProLight-bold.fntdata"/><Relationship Id="rId25" Type="http://schemas.openxmlformats.org/officeDocument/2006/relationships/font" Target="fonts/SourceSansProLight-regular.fntdata"/><Relationship Id="rId28" Type="http://schemas.openxmlformats.org/officeDocument/2006/relationships/font" Target="fonts/SourceSansProLight-boldItalic.fntdata"/><Relationship Id="rId27" Type="http://schemas.openxmlformats.org/officeDocument/2006/relationships/font" Target="fonts/SourceSansProLigh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SourceSansProSemiBold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SourceSansProSemiBold-italic.fntdata"/><Relationship Id="rId30" Type="http://schemas.openxmlformats.org/officeDocument/2006/relationships/font" Target="fonts/SourceSansProSemiBold-bold.fntdata"/><Relationship Id="rId11" Type="http://schemas.openxmlformats.org/officeDocument/2006/relationships/slide" Target="slides/slide6.xml"/><Relationship Id="rId33" Type="http://schemas.openxmlformats.org/officeDocument/2006/relationships/font" Target="fonts/RobotoLight-regular.fntdata"/><Relationship Id="rId10" Type="http://schemas.openxmlformats.org/officeDocument/2006/relationships/slide" Target="slides/slide5.xml"/><Relationship Id="rId32" Type="http://schemas.openxmlformats.org/officeDocument/2006/relationships/font" Target="fonts/SourceSansProSemiBold-boldItalic.fntdata"/><Relationship Id="rId13" Type="http://schemas.openxmlformats.org/officeDocument/2006/relationships/slide" Target="slides/slide8.xml"/><Relationship Id="rId35" Type="http://schemas.openxmlformats.org/officeDocument/2006/relationships/font" Target="fonts/RobotoLight-italic.fntdata"/><Relationship Id="rId12" Type="http://schemas.openxmlformats.org/officeDocument/2006/relationships/slide" Target="slides/slide7.xml"/><Relationship Id="rId34" Type="http://schemas.openxmlformats.org/officeDocument/2006/relationships/font" Target="fonts/RobotoLight-bold.fntdata"/><Relationship Id="rId15" Type="http://schemas.openxmlformats.org/officeDocument/2006/relationships/slide" Target="slides/slide10.xml"/><Relationship Id="rId37" Type="http://schemas.openxmlformats.org/officeDocument/2006/relationships/font" Target="fonts/Merriweather-regular.fntdata"/><Relationship Id="rId14" Type="http://schemas.openxmlformats.org/officeDocument/2006/relationships/slide" Target="slides/slide9.xml"/><Relationship Id="rId36" Type="http://schemas.openxmlformats.org/officeDocument/2006/relationships/font" Target="fonts/RobotoLight-boldItalic.fntdata"/><Relationship Id="rId17" Type="http://schemas.openxmlformats.org/officeDocument/2006/relationships/slide" Target="slides/slide12.xml"/><Relationship Id="rId39" Type="http://schemas.openxmlformats.org/officeDocument/2006/relationships/font" Target="fonts/Merriweather-italic.fntdata"/><Relationship Id="rId16" Type="http://schemas.openxmlformats.org/officeDocument/2006/relationships/slide" Target="slides/slide11.xml"/><Relationship Id="rId38" Type="http://schemas.openxmlformats.org/officeDocument/2006/relationships/font" Target="fonts/Merriweather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d375280606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d375280606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d375280606_0_5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d375280606_0_5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d4ddd72efc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d4ddd72ef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d551636da9_1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d551636da9_1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d551636da9_1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d551636da9_1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d551636da9_1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d551636da9_1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d551636da9_1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d551636da9_1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d375280606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d375280606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d375280606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d375280606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d375280606_0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d375280606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375280606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d375280606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d375280606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d375280606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4ddd72ef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4ddd72ef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551636da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551636da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d551636da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d551636da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D96868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rgbClr val="CC0000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D96868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7.png"/><Relationship Id="rId11" Type="http://schemas.openxmlformats.org/officeDocument/2006/relationships/image" Target="../media/image19.png"/><Relationship Id="rId10" Type="http://schemas.openxmlformats.org/officeDocument/2006/relationships/image" Target="../media/image21.png"/><Relationship Id="rId12" Type="http://schemas.openxmlformats.org/officeDocument/2006/relationships/image" Target="../media/image22.png"/><Relationship Id="rId9" Type="http://schemas.openxmlformats.org/officeDocument/2006/relationships/image" Target="../media/image15.png"/><Relationship Id="rId5" Type="http://schemas.openxmlformats.org/officeDocument/2006/relationships/image" Target="../media/image13.png"/><Relationship Id="rId6" Type="http://schemas.openxmlformats.org/officeDocument/2006/relationships/image" Target="../media/image17.png"/><Relationship Id="rId7" Type="http://schemas.openxmlformats.org/officeDocument/2006/relationships/image" Target="../media/image16.png"/><Relationship Id="rId8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opencv.org" TargetMode="External"/><Relationship Id="rId4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youtube.com/watch?v=AwgXQOoG2Rs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8.png"/><Relationship Id="rId6" Type="http://schemas.openxmlformats.org/officeDocument/2006/relationships/image" Target="../media/image27.png"/><Relationship Id="rId7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5.png"/><Relationship Id="rId5" Type="http://schemas.openxmlformats.org/officeDocument/2006/relationships/image" Target="../media/image20.png"/><Relationship Id="rId6" Type="http://schemas.openxmlformats.org/officeDocument/2006/relationships/image" Target="../media/image8.png"/><Relationship Id="rId7" Type="http://schemas.openxmlformats.org/officeDocument/2006/relationships/image" Target="../media/image6.png"/><Relationship Id="rId8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485875" y="264475"/>
            <a:ext cx="53706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434343"/>
                </a:solidFill>
              </a:rPr>
              <a:t>ABC Drone: Tactical Sports Footage</a:t>
            </a:r>
            <a:endParaRPr sz="4000">
              <a:solidFill>
                <a:srgbClr val="434343"/>
              </a:solidFill>
            </a:endParaRPr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480150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Light"/>
                <a:ea typeface="Roboto Light"/>
                <a:cs typeface="Roboto Light"/>
                <a:sym typeface="Roboto Light"/>
              </a:rPr>
              <a:t>Connor Bartal, Jared Cooper</a:t>
            </a:r>
            <a:endParaRPr sz="180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6800" y="545620"/>
            <a:ext cx="2702775" cy="16479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3863175" y="4075750"/>
            <a:ext cx="51876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EFEFE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4/27/2021</a:t>
            </a:r>
            <a:endParaRPr sz="1300">
              <a:solidFill>
                <a:srgbClr val="EFEFE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EFEFE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Edward A. Fox</a:t>
            </a:r>
            <a:endParaRPr sz="1300">
              <a:solidFill>
                <a:srgbClr val="EFEFE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EFEFE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Virginia Tech, Blacksburg  VA 24061</a:t>
            </a:r>
            <a:endParaRPr sz="1300">
              <a:solidFill>
                <a:srgbClr val="EFEFE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EFEFE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CS 4624 - Multimedia, Hypertext, and Information Access Capstone</a:t>
            </a:r>
            <a:endParaRPr sz="1300">
              <a:solidFill>
                <a:srgbClr val="EFEFEF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/>
          <p:nvPr/>
        </p:nvSpPr>
        <p:spPr>
          <a:xfrm>
            <a:off x="3204500" y="481050"/>
            <a:ext cx="1080600" cy="1820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7" name="Google Shape;17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8851" y="1420503"/>
            <a:ext cx="541450" cy="642447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2"/>
          <p:cNvSpPr/>
          <p:nvPr/>
        </p:nvSpPr>
        <p:spPr>
          <a:xfrm>
            <a:off x="288625" y="399650"/>
            <a:ext cx="2160900" cy="1946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9" name="Google Shape;179;p22"/>
          <p:cNvPicPr preferRelativeResize="0"/>
          <p:nvPr/>
        </p:nvPicPr>
        <p:blipFill rotWithShape="1">
          <a:blip r:embed="rId4">
            <a:alphaModFix/>
          </a:blip>
          <a:srcRect b="13370" l="15546" r="14582" t="15017"/>
          <a:stretch/>
        </p:blipFill>
        <p:spPr>
          <a:xfrm>
            <a:off x="451475" y="651225"/>
            <a:ext cx="421800" cy="43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413" y="811862"/>
            <a:ext cx="510986" cy="392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91800" y="488450"/>
            <a:ext cx="836401" cy="836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139938" y="1607777"/>
            <a:ext cx="610675" cy="541472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2"/>
          <p:cNvSpPr txBox="1"/>
          <p:nvPr/>
        </p:nvSpPr>
        <p:spPr>
          <a:xfrm>
            <a:off x="631463" y="185025"/>
            <a:ext cx="510900" cy="400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Live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184" name="Google Shape;184;p22"/>
          <p:cNvCxnSpPr/>
          <p:nvPr/>
        </p:nvCxnSpPr>
        <p:spPr>
          <a:xfrm>
            <a:off x="873275" y="1260590"/>
            <a:ext cx="423900" cy="290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5" name="Google Shape;185;p22"/>
          <p:cNvCxnSpPr/>
          <p:nvPr/>
        </p:nvCxnSpPr>
        <p:spPr>
          <a:xfrm flipH="1">
            <a:off x="1491675" y="1176725"/>
            <a:ext cx="380700" cy="33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86" name="Google Shape;186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488848" y="682740"/>
            <a:ext cx="541456" cy="54147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2"/>
          <p:cNvSpPr/>
          <p:nvPr/>
        </p:nvSpPr>
        <p:spPr>
          <a:xfrm>
            <a:off x="2641972" y="1227125"/>
            <a:ext cx="380700" cy="2367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2"/>
          <p:cNvSpPr txBox="1"/>
          <p:nvPr/>
        </p:nvSpPr>
        <p:spPr>
          <a:xfrm>
            <a:off x="4331525" y="521025"/>
            <a:ext cx="17391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Cut Video (excludes </a:t>
            </a: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stoppages</a:t>
            </a: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 in play)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Key Plays File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9" name="Google Shape;189;p22"/>
          <p:cNvSpPr/>
          <p:nvPr/>
        </p:nvSpPr>
        <p:spPr>
          <a:xfrm>
            <a:off x="830930" y="2890687"/>
            <a:ext cx="2884200" cy="1946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2"/>
          <p:cNvSpPr txBox="1"/>
          <p:nvPr/>
        </p:nvSpPr>
        <p:spPr>
          <a:xfrm>
            <a:off x="1284405" y="2690162"/>
            <a:ext cx="1505700" cy="400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PTZ EDL Creation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91" name="Google Shape;191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71236" y="3593125"/>
            <a:ext cx="948105" cy="54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718174" y="4155025"/>
            <a:ext cx="698678" cy="432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796789" y="3140400"/>
            <a:ext cx="541450" cy="541482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2"/>
          <p:cNvSpPr/>
          <p:nvPr/>
        </p:nvSpPr>
        <p:spPr>
          <a:xfrm>
            <a:off x="2875663" y="3738608"/>
            <a:ext cx="383700" cy="359700"/>
          </a:xfrm>
          <a:prstGeom prst="mathPlus">
            <a:avLst>
              <a:gd fmla="val 23520" name="adj1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2"/>
          <p:cNvSpPr txBox="1"/>
          <p:nvPr/>
        </p:nvSpPr>
        <p:spPr>
          <a:xfrm>
            <a:off x="2102613" y="3663775"/>
            <a:ext cx="510900" cy="400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OR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196" name="Google Shape;196;p22"/>
          <p:cNvCxnSpPr/>
          <p:nvPr/>
        </p:nvCxnSpPr>
        <p:spPr>
          <a:xfrm flipH="1">
            <a:off x="3100950" y="2405225"/>
            <a:ext cx="532800" cy="318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7" name="Google Shape;197;p22"/>
          <p:cNvSpPr/>
          <p:nvPr/>
        </p:nvSpPr>
        <p:spPr>
          <a:xfrm>
            <a:off x="4452225" y="2953525"/>
            <a:ext cx="1080600" cy="1820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8" name="Google Shape;198;p22"/>
          <p:cNvCxnSpPr/>
          <p:nvPr/>
        </p:nvCxnSpPr>
        <p:spPr>
          <a:xfrm>
            <a:off x="3833575" y="3840975"/>
            <a:ext cx="488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99" name="Google Shape;199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05139" y="3127850"/>
            <a:ext cx="541450" cy="541482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2"/>
          <p:cNvSpPr/>
          <p:nvPr/>
        </p:nvSpPr>
        <p:spPr>
          <a:xfrm>
            <a:off x="4784013" y="3784358"/>
            <a:ext cx="383700" cy="359700"/>
          </a:xfrm>
          <a:prstGeom prst="mathPlus">
            <a:avLst>
              <a:gd fmla="val 23520" name="adj1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2"/>
          <p:cNvSpPr txBox="1"/>
          <p:nvPr/>
        </p:nvSpPr>
        <p:spPr>
          <a:xfrm>
            <a:off x="4601626" y="4124575"/>
            <a:ext cx="900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rgbClr val="1C4587"/>
                </a:solidFill>
                <a:latin typeface="Merriweather"/>
                <a:ea typeface="Merriweather"/>
                <a:cs typeface="Merriweather"/>
                <a:sym typeface="Merriweather"/>
              </a:rPr>
              <a:t>EDL</a:t>
            </a:r>
            <a:endParaRPr sz="2500">
              <a:solidFill>
                <a:srgbClr val="1C4587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02" name="Google Shape;202;p22"/>
          <p:cNvSpPr txBox="1"/>
          <p:nvPr/>
        </p:nvSpPr>
        <p:spPr>
          <a:xfrm>
            <a:off x="4239680" y="4743312"/>
            <a:ext cx="150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EDL Processing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03" name="Google Shape;203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389012" y="3626025"/>
            <a:ext cx="675824" cy="67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 rot="940376">
            <a:off x="6598662" y="3478888"/>
            <a:ext cx="454801" cy="454801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2"/>
          <p:cNvSpPr/>
          <p:nvPr/>
        </p:nvSpPr>
        <p:spPr>
          <a:xfrm>
            <a:off x="5848897" y="3745525"/>
            <a:ext cx="380700" cy="2367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2"/>
          <p:cNvSpPr/>
          <p:nvPr/>
        </p:nvSpPr>
        <p:spPr>
          <a:xfrm>
            <a:off x="6035975" y="432750"/>
            <a:ext cx="2637600" cy="2257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16313" y="661628"/>
            <a:ext cx="541450" cy="642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568473" y="712115"/>
            <a:ext cx="541456" cy="54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170212" y="1881226"/>
            <a:ext cx="698675" cy="52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005437" y="1881226"/>
            <a:ext cx="698675" cy="52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840662" y="1881226"/>
            <a:ext cx="698675" cy="523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2" name="Google Shape;212;p22"/>
          <p:cNvCxnSpPr>
            <a:endCxn id="210" idx="0"/>
          </p:cNvCxnSpPr>
          <p:nvPr/>
        </p:nvCxnSpPr>
        <p:spPr>
          <a:xfrm flipH="1">
            <a:off x="7354775" y="1250626"/>
            <a:ext cx="23700" cy="630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3" name="Google Shape;213;p22"/>
          <p:cNvCxnSpPr/>
          <p:nvPr/>
        </p:nvCxnSpPr>
        <p:spPr>
          <a:xfrm flipH="1">
            <a:off x="6645725" y="1258125"/>
            <a:ext cx="7254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4" name="Google Shape;214;p22"/>
          <p:cNvCxnSpPr/>
          <p:nvPr/>
        </p:nvCxnSpPr>
        <p:spPr>
          <a:xfrm>
            <a:off x="7371125" y="1265525"/>
            <a:ext cx="703200" cy="481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5" name="Google Shape;215;p22"/>
          <p:cNvSpPr txBox="1"/>
          <p:nvPr/>
        </p:nvSpPr>
        <p:spPr>
          <a:xfrm>
            <a:off x="6347225" y="235725"/>
            <a:ext cx="1882200" cy="400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Player Stats/Highlights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16" name="Google Shape;216;p22"/>
          <p:cNvCxnSpPr/>
          <p:nvPr/>
        </p:nvCxnSpPr>
        <p:spPr>
          <a:xfrm>
            <a:off x="4507050" y="1428350"/>
            <a:ext cx="1309800" cy="9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3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Full Scale Demo</a:t>
            </a:r>
            <a:endParaRPr/>
          </a:p>
        </p:txBody>
      </p:sp>
      <p:pic>
        <p:nvPicPr>
          <p:cNvPr id="222" name="Google Shape;222;p23"/>
          <p:cNvPicPr preferRelativeResize="0"/>
          <p:nvPr/>
        </p:nvPicPr>
        <p:blipFill rotWithShape="1">
          <a:blip r:embed="rId3">
            <a:alphaModFix/>
          </a:blip>
          <a:srcRect b="18507" l="0" r="0" t="0"/>
          <a:stretch/>
        </p:blipFill>
        <p:spPr>
          <a:xfrm>
            <a:off x="7972725" y="4507349"/>
            <a:ext cx="1089675" cy="54142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Please see supporting presentation files to view the Full Scale demonstration.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Did Not Work?</a:t>
            </a:r>
            <a:endParaRPr/>
          </a:p>
        </p:txBody>
      </p:sp>
      <p:sp>
        <p:nvSpPr>
          <p:cNvPr id="229" name="Google Shape;22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AWS Integration (for now)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Live Tracking with ML Model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Persistence Tracking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Auto-Adjusting Field Boundary</a:t>
            </a:r>
            <a:endParaRPr>
              <a:solidFill>
                <a:srgbClr val="434343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434343"/>
                </a:solidFill>
              </a:rPr>
              <a:t>	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230" name="Google Shape;23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1500" y="1078650"/>
            <a:ext cx="2986199" cy="2986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Plans</a:t>
            </a:r>
            <a:endParaRPr/>
          </a:p>
        </p:txBody>
      </p:sp>
      <p:sp>
        <p:nvSpPr>
          <p:cNvPr id="236" name="Google Shape;236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Streamline Post Process 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Get ML Model to create EDL File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Document Code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Prettify GUI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Create Companion App for GUI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237" name="Google Shape;23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9100" y="0"/>
            <a:ext cx="49149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43" name="Google Shape;243;p26"/>
          <p:cNvSpPr txBox="1"/>
          <p:nvPr>
            <p:ph idx="1" type="body"/>
          </p:nvPr>
        </p:nvSpPr>
        <p:spPr>
          <a:xfrm>
            <a:off x="311700" y="1152475"/>
            <a:ext cx="4417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Document as you go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Video manipulation = math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Use Objects as much as possible in large projects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Be willing to adapt at a moment’s notice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244" name="Google Shape;244;p26"/>
          <p:cNvPicPr preferRelativeResize="0"/>
          <p:nvPr/>
        </p:nvPicPr>
        <p:blipFill rotWithShape="1">
          <a:blip r:embed="rId3">
            <a:alphaModFix/>
          </a:blip>
          <a:srcRect b="0" l="49726" r="0" t="0"/>
          <a:stretch/>
        </p:blipFill>
        <p:spPr>
          <a:xfrm>
            <a:off x="5267174" y="0"/>
            <a:ext cx="38768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7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50" name="Google Shape;250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●"/>
            </a:pPr>
            <a:r>
              <a:rPr lang="en">
                <a:solidFill>
                  <a:srgbClr val="434343"/>
                </a:solidFill>
              </a:rPr>
              <a:t>Client - </a:t>
            </a:r>
            <a:r>
              <a:rPr b="1" lang="en">
                <a:solidFill>
                  <a:srgbClr val="434343"/>
                </a:solidFill>
              </a:rPr>
              <a:t>Charles Kerr.</a:t>
            </a:r>
            <a:endParaRPr b="1">
              <a:solidFill>
                <a:srgbClr val="434343"/>
              </a:solidFill>
            </a:endParaRPr>
          </a:p>
          <a:p>
            <a:pPr indent="-310832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○"/>
            </a:pPr>
            <a:r>
              <a:rPr lang="en">
                <a:solidFill>
                  <a:srgbClr val="434343"/>
                </a:solidFill>
              </a:rPr>
              <a:t>Independent Consultant based in Raleigh, NC.</a:t>
            </a:r>
            <a:endParaRPr>
              <a:solidFill>
                <a:srgbClr val="434343"/>
              </a:solidFill>
            </a:endParaRPr>
          </a:p>
          <a:p>
            <a:pPr indent="-310832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○"/>
            </a:pPr>
            <a:r>
              <a:rPr lang="en">
                <a:solidFill>
                  <a:srgbClr val="434343"/>
                </a:solidFill>
              </a:rPr>
              <a:t>Coach, and Founder of JinxCam.</a:t>
            </a:r>
            <a:endParaRPr>
              <a:solidFill>
                <a:srgbClr val="434343"/>
              </a:solidFill>
            </a:endParaRPr>
          </a:p>
          <a:p>
            <a:pPr indent="-33432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●"/>
            </a:pPr>
            <a:r>
              <a:rPr lang="en">
                <a:solidFill>
                  <a:srgbClr val="434343"/>
                </a:solidFill>
              </a:rPr>
              <a:t>Dr. Fox and all of the CS 4624 support staff.</a:t>
            </a:r>
            <a:endParaRPr>
              <a:solidFill>
                <a:srgbClr val="434343"/>
              </a:solidFill>
            </a:endParaRPr>
          </a:p>
          <a:p>
            <a:pPr indent="-33432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●"/>
            </a:pPr>
            <a:r>
              <a:rPr lang="en">
                <a:solidFill>
                  <a:srgbClr val="434343"/>
                </a:solidFill>
              </a:rPr>
              <a:t>Qualified for $2500 AVUSI Drone Grant.</a:t>
            </a:r>
            <a:endParaRPr>
              <a:solidFill>
                <a:srgbClr val="434343"/>
              </a:solidFill>
            </a:endParaRPr>
          </a:p>
          <a:p>
            <a:pPr indent="-33432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●"/>
            </a:pPr>
            <a:r>
              <a:rPr lang="en">
                <a:solidFill>
                  <a:srgbClr val="434343"/>
                </a:solidFill>
              </a:rPr>
              <a:t>Important </a:t>
            </a:r>
            <a:r>
              <a:rPr lang="en">
                <a:solidFill>
                  <a:srgbClr val="434343"/>
                </a:solidFill>
              </a:rPr>
              <a:t>Libraries:</a:t>
            </a:r>
            <a:endParaRPr>
              <a:solidFill>
                <a:srgbClr val="434343"/>
              </a:solidFill>
            </a:endParaRPr>
          </a:p>
          <a:p>
            <a:pPr indent="-310832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○"/>
            </a:pPr>
            <a:r>
              <a:rPr lang="en">
                <a:solidFill>
                  <a:srgbClr val="434343"/>
                </a:solidFill>
              </a:rPr>
              <a:t>OpenCV Library (</a:t>
            </a:r>
            <a:r>
              <a:rPr lang="en" u="sng">
                <a:solidFill>
                  <a:srgbClr val="434343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https://opencv.org</a:t>
            </a:r>
            <a:r>
              <a:rPr lang="en">
                <a:solidFill>
                  <a:srgbClr val="434343"/>
                </a:solidFill>
              </a:rPr>
              <a:t>) </a:t>
            </a:r>
            <a:endParaRPr>
              <a:solidFill>
                <a:srgbClr val="434343"/>
              </a:solidFill>
            </a:endParaRPr>
          </a:p>
          <a:p>
            <a:pPr indent="-310832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○"/>
            </a:pPr>
            <a:r>
              <a:rPr lang="en">
                <a:solidFill>
                  <a:srgbClr val="434343"/>
                </a:solidFill>
              </a:rPr>
              <a:t>Tkinter </a:t>
            </a:r>
            <a:r>
              <a:rPr lang="en">
                <a:solidFill>
                  <a:srgbClr val="434343"/>
                </a:solidFill>
              </a:rPr>
              <a:t>Library</a:t>
            </a:r>
            <a:r>
              <a:rPr lang="en">
                <a:solidFill>
                  <a:srgbClr val="434343"/>
                </a:solidFill>
              </a:rPr>
              <a:t> (https://docs.python.org/3/library/tkinter.html)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251" name="Google Shape;251;p27"/>
          <p:cNvPicPr preferRelativeResize="0"/>
          <p:nvPr/>
        </p:nvPicPr>
        <p:blipFill rotWithShape="1">
          <a:blip r:embed="rId4">
            <a:alphaModFix/>
          </a:blip>
          <a:srcRect b="18507" l="0" r="0" t="0"/>
          <a:stretch/>
        </p:blipFill>
        <p:spPr>
          <a:xfrm>
            <a:off x="7972725" y="4507349"/>
            <a:ext cx="1089675" cy="54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250000" y="1804950"/>
            <a:ext cx="4045200" cy="153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7" name="Google Shape;67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ans Pro Light"/>
              <a:buChar char="➔"/>
            </a:pPr>
            <a:r>
              <a:rPr lang="en">
                <a:latin typeface="Source Sans Pro Light"/>
                <a:ea typeface="Source Sans Pro Light"/>
                <a:cs typeface="Source Sans Pro Light"/>
                <a:sym typeface="Source Sans Pro Light"/>
              </a:rPr>
              <a:t>Project Overview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ans Pro Light"/>
              <a:buChar char="➔"/>
            </a:pPr>
            <a:r>
              <a:rPr lang="en">
                <a:latin typeface="Source Sans Pro Light"/>
                <a:ea typeface="Source Sans Pro Light"/>
                <a:cs typeface="Source Sans Pro Light"/>
                <a:sym typeface="Source Sans Pro Light"/>
              </a:rPr>
              <a:t>Accomplishments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ans Pro Light"/>
              <a:buChar char="➔"/>
            </a:pPr>
            <a:r>
              <a:rPr lang="en">
                <a:latin typeface="Source Sans Pro Light"/>
                <a:ea typeface="Source Sans Pro Light"/>
                <a:cs typeface="Source Sans Pro Light"/>
                <a:sym typeface="Source Sans Pro Light"/>
              </a:rPr>
              <a:t>Deliverables Completed Showcase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ans Pro Light"/>
              <a:buChar char="➔"/>
            </a:pPr>
            <a:r>
              <a:rPr lang="en">
                <a:latin typeface="Source Sans Pro Light"/>
                <a:ea typeface="Source Sans Pro Light"/>
                <a:cs typeface="Source Sans Pro Light"/>
                <a:sym typeface="Source Sans Pro Light"/>
              </a:rPr>
              <a:t>Post Process Demo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ans Pro Light"/>
              <a:buChar char="➔"/>
            </a:pPr>
            <a:r>
              <a:rPr lang="en">
                <a:latin typeface="Source Sans Pro Light"/>
                <a:ea typeface="Source Sans Pro Light"/>
                <a:cs typeface="Source Sans Pro Light"/>
                <a:sym typeface="Source Sans Pro Light"/>
              </a:rPr>
              <a:t>Future Plans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ans Pro Light"/>
              <a:buChar char="➔"/>
            </a:pPr>
            <a:r>
              <a:rPr lang="en">
                <a:latin typeface="Source Sans Pro Light"/>
                <a:ea typeface="Source Sans Pro Light"/>
                <a:cs typeface="Source Sans Pro Light"/>
                <a:sym typeface="Source Sans Pro Light"/>
              </a:rPr>
              <a:t>Lessons Learned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ans Pro Light"/>
              <a:buChar char="➔"/>
            </a:pPr>
            <a:r>
              <a:rPr lang="en">
                <a:latin typeface="Source Sans Pro Light"/>
                <a:ea typeface="Source Sans Pro Light"/>
                <a:cs typeface="Source Sans Pro Light"/>
                <a:sym typeface="Source Sans Pro Light"/>
              </a:rPr>
              <a:t>Q&amp;A</a:t>
            </a:r>
            <a:endParaRPr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 rotWithShape="1">
          <a:blip r:embed="rId3">
            <a:alphaModFix/>
          </a:blip>
          <a:srcRect b="18507" l="0" r="0" t="0"/>
          <a:stretch/>
        </p:blipFill>
        <p:spPr>
          <a:xfrm>
            <a:off x="7972725" y="4507349"/>
            <a:ext cx="1089675" cy="54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Software solution to operate tethered sports drone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Drone will be capturing tactical footage for coaches</a:t>
            </a:r>
            <a:endParaRPr>
              <a:solidFill>
                <a:srgbClr val="434343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</a:pPr>
            <a:r>
              <a:rPr lang="en">
                <a:solidFill>
                  <a:srgbClr val="434343"/>
                </a:solidFill>
              </a:rPr>
              <a:t>Secondary feature of being able to live-stream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Target audience:</a:t>
            </a:r>
            <a:endParaRPr>
              <a:solidFill>
                <a:srgbClr val="434343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</a:pPr>
            <a:r>
              <a:rPr lang="en">
                <a:solidFill>
                  <a:srgbClr val="434343"/>
                </a:solidFill>
              </a:rPr>
              <a:t>Youth</a:t>
            </a:r>
            <a:endParaRPr>
              <a:solidFill>
                <a:srgbClr val="434343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</a:pPr>
            <a:r>
              <a:rPr lang="en">
                <a:solidFill>
                  <a:srgbClr val="434343"/>
                </a:solidFill>
              </a:rPr>
              <a:t>College Club</a:t>
            </a:r>
            <a:endParaRPr>
              <a:solidFill>
                <a:srgbClr val="434343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</a:pPr>
            <a:r>
              <a:rPr lang="en">
                <a:solidFill>
                  <a:srgbClr val="434343"/>
                </a:solidFill>
              </a:rPr>
              <a:t>Semi-Pro</a:t>
            </a:r>
            <a:endParaRPr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</a:rPr>
              <a:t>Pivot from Live Streaming/Tracking to Post Processing and game footage editing. 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 rotWithShape="1">
          <a:blip r:embed="rId3">
            <a:alphaModFix/>
          </a:blip>
          <a:srcRect b="18507" l="0" r="0" t="0"/>
          <a:stretch/>
        </p:blipFill>
        <p:spPr>
          <a:xfrm>
            <a:off x="7972725" y="4507349"/>
            <a:ext cx="1089675" cy="54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Accomplishments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1" name="Google Shape;81;p16"/>
          <p:cNvCxnSpPr/>
          <p:nvPr/>
        </p:nvCxnSpPr>
        <p:spPr>
          <a:xfrm flipH="1" rot="10800000">
            <a:off x="264300" y="3153675"/>
            <a:ext cx="8615400" cy="20400"/>
          </a:xfrm>
          <a:prstGeom prst="straightConnector1">
            <a:avLst/>
          </a:prstGeom>
          <a:noFill/>
          <a:ln cap="flat" cmpd="sng" w="38100">
            <a:solidFill>
              <a:srgbClr val="CC0000"/>
            </a:solidFill>
            <a:prstDash val="dash"/>
            <a:round/>
            <a:headEnd len="med" w="med" type="oval"/>
            <a:tailEnd len="med" w="med" type="oval"/>
          </a:ln>
        </p:spPr>
      </p:cxnSp>
      <p:sp>
        <p:nvSpPr>
          <p:cNvPr id="82" name="Google Shape;82;p16"/>
          <p:cNvSpPr/>
          <p:nvPr/>
        </p:nvSpPr>
        <p:spPr>
          <a:xfrm>
            <a:off x="717375" y="3295900"/>
            <a:ext cx="575400" cy="575400"/>
          </a:xfrm>
          <a:prstGeom prst="wedgeEllipseCallout">
            <a:avLst>
              <a:gd fmla="val -600" name="adj1"/>
              <a:gd fmla="val -68822" name="adj2"/>
            </a:avLst>
          </a:prstGeom>
          <a:noFill/>
          <a:ln cap="flat" cmpd="sng" w="3810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Feb</a:t>
            </a:r>
            <a:endParaRPr sz="1000"/>
          </a:p>
        </p:txBody>
      </p:sp>
      <p:cxnSp>
        <p:nvCxnSpPr>
          <p:cNvPr id="83" name="Google Shape;83;p16"/>
          <p:cNvCxnSpPr/>
          <p:nvPr/>
        </p:nvCxnSpPr>
        <p:spPr>
          <a:xfrm rot="10800000">
            <a:off x="494050" y="1759575"/>
            <a:ext cx="0" cy="1414500"/>
          </a:xfrm>
          <a:prstGeom prst="straightConnector1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84" name="Google Shape;84;p16"/>
          <p:cNvSpPr txBox="1"/>
          <p:nvPr/>
        </p:nvSpPr>
        <p:spPr>
          <a:xfrm>
            <a:off x="548025" y="1989675"/>
            <a:ext cx="1922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Minimum Viable Tracking (70% accuracy)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Field Tracking-Bounds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Digitally PTZ Pre-Recorded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5" name="Google Shape;85;p16"/>
          <p:cNvSpPr/>
          <p:nvPr/>
        </p:nvSpPr>
        <p:spPr>
          <a:xfrm>
            <a:off x="2839200" y="2477000"/>
            <a:ext cx="575400" cy="575400"/>
          </a:xfrm>
          <a:prstGeom prst="wedgeEllipseCallout">
            <a:avLst>
              <a:gd fmla="val 1143" name="adj1"/>
              <a:gd fmla="val 68796" name="adj2"/>
            </a:avLst>
          </a:prstGeom>
          <a:noFill/>
          <a:ln cap="flat" cmpd="sng" w="3810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Mar</a:t>
            </a:r>
            <a:endParaRPr sz="1000"/>
          </a:p>
        </p:txBody>
      </p:sp>
      <p:cxnSp>
        <p:nvCxnSpPr>
          <p:cNvPr id="86" name="Google Shape;86;p16"/>
          <p:cNvCxnSpPr/>
          <p:nvPr/>
        </p:nvCxnSpPr>
        <p:spPr>
          <a:xfrm>
            <a:off x="2554950" y="3174075"/>
            <a:ext cx="0" cy="1414500"/>
          </a:xfrm>
          <a:prstGeom prst="straightConnector1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87" name="Google Shape;87;p16"/>
          <p:cNvSpPr txBox="1"/>
          <p:nvPr/>
        </p:nvSpPr>
        <p:spPr>
          <a:xfrm>
            <a:off x="2595400" y="3281025"/>
            <a:ext cx="19221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Improved Tracking (85%+ )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Log all video framing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Proof of Concept GUI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Neural</a:t>
            </a: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 Network Creation and Training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AWS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8" name="Google Shape;88;p16"/>
          <p:cNvSpPr/>
          <p:nvPr/>
        </p:nvSpPr>
        <p:spPr>
          <a:xfrm>
            <a:off x="5031950" y="3295900"/>
            <a:ext cx="575400" cy="575400"/>
          </a:xfrm>
          <a:prstGeom prst="wedgeEllipseCallout">
            <a:avLst>
              <a:gd fmla="val -600" name="adj1"/>
              <a:gd fmla="val -68822" name="adj2"/>
            </a:avLst>
          </a:prstGeom>
          <a:noFill/>
          <a:ln cap="flat" cmpd="sng" w="3810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Apr</a:t>
            </a:r>
            <a:endParaRPr sz="1000"/>
          </a:p>
        </p:txBody>
      </p:sp>
      <p:cxnSp>
        <p:nvCxnSpPr>
          <p:cNvPr id="89" name="Google Shape;89;p16"/>
          <p:cNvCxnSpPr/>
          <p:nvPr/>
        </p:nvCxnSpPr>
        <p:spPr>
          <a:xfrm rot="10800000">
            <a:off x="4707100" y="1739175"/>
            <a:ext cx="0" cy="1414500"/>
          </a:xfrm>
          <a:prstGeom prst="straightConnector1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90" name="Google Shape;90;p16"/>
          <p:cNvSpPr txBox="1"/>
          <p:nvPr/>
        </p:nvSpPr>
        <p:spPr>
          <a:xfrm>
            <a:off x="4774625" y="1798725"/>
            <a:ext cx="19221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GUI Rework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Player Stats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Player Highlights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Manual tracking (Plan B)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Output Video Creation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1" name="Google Shape;91;p16"/>
          <p:cNvSpPr/>
          <p:nvPr/>
        </p:nvSpPr>
        <p:spPr>
          <a:xfrm>
            <a:off x="7375350" y="2477000"/>
            <a:ext cx="608700" cy="575400"/>
          </a:xfrm>
          <a:prstGeom prst="wedgeEllipseCallout">
            <a:avLst>
              <a:gd fmla="val 1143" name="adj1"/>
              <a:gd fmla="val 68796" name="adj2"/>
            </a:avLst>
          </a:prstGeom>
          <a:noFill/>
          <a:ln cap="flat" cmpd="sng" w="3810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May</a:t>
            </a:r>
            <a:endParaRPr sz="1000"/>
          </a:p>
        </p:txBody>
      </p:sp>
      <p:cxnSp>
        <p:nvCxnSpPr>
          <p:cNvPr id="92" name="Google Shape;92;p16"/>
          <p:cNvCxnSpPr/>
          <p:nvPr/>
        </p:nvCxnSpPr>
        <p:spPr>
          <a:xfrm>
            <a:off x="6930425" y="3174075"/>
            <a:ext cx="0" cy="1414500"/>
          </a:xfrm>
          <a:prstGeom prst="straightConnector1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93" name="Google Shape;93;p16"/>
          <p:cNvSpPr txBox="1"/>
          <p:nvPr/>
        </p:nvSpPr>
        <p:spPr>
          <a:xfrm>
            <a:off x="6930425" y="3534975"/>
            <a:ext cx="1922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Full system Proof of Concept*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Prototype System*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170434" lvl="0" marL="146304" rtl="0" algn="l">
              <a:spcBef>
                <a:spcPts val="0"/>
              </a:spcBef>
              <a:spcAft>
                <a:spcPts val="0"/>
              </a:spcAft>
              <a:buSzPts val="1100"/>
              <a:buFont typeface="Source Sans Pro"/>
              <a:buChar char="●"/>
            </a:pPr>
            <a:r>
              <a:rPr lang="en" sz="1100">
                <a:latin typeface="Source Sans Pro"/>
                <a:ea typeface="Source Sans Pro"/>
                <a:cs typeface="Source Sans Pro"/>
                <a:sym typeface="Source Sans Pro"/>
              </a:rPr>
              <a:t>Demonstration*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94" name="Google Shape;94;p16"/>
          <p:cNvPicPr preferRelativeResize="0"/>
          <p:nvPr/>
        </p:nvPicPr>
        <p:blipFill rotWithShape="1">
          <a:blip r:embed="rId3">
            <a:alphaModFix/>
          </a:blip>
          <a:srcRect b="18507" l="0" r="0" t="0"/>
          <a:stretch/>
        </p:blipFill>
        <p:spPr>
          <a:xfrm>
            <a:off x="7972725" y="4507349"/>
            <a:ext cx="1089675" cy="5414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6"/>
          <p:cNvSpPr txBox="1"/>
          <p:nvPr/>
        </p:nvSpPr>
        <p:spPr>
          <a:xfrm>
            <a:off x="7064400" y="4740975"/>
            <a:ext cx="2079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Source Sans Pro"/>
                <a:ea typeface="Source Sans Pro"/>
                <a:cs typeface="Source Sans Pro"/>
                <a:sym typeface="Source Sans Pro"/>
              </a:rPr>
              <a:t>*Future Plans</a:t>
            </a:r>
            <a:endParaRPr sz="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/>
          <p:nvPr>
            <p:ph type="title"/>
          </p:nvPr>
        </p:nvSpPr>
        <p:spPr>
          <a:xfrm>
            <a:off x="5222375" y="902225"/>
            <a:ext cx="31929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0" lang="en" sz="1800"/>
              <a:t>Minimum Viable Tracking</a:t>
            </a:r>
            <a:endParaRPr b="0" sz="1800"/>
          </a:p>
        </p:txBody>
      </p:sp>
      <p:pic>
        <p:nvPicPr>
          <p:cNvPr descr="First CV test. Finding &quot;center of mass&quot; of all identified players. For controlling physical or virtual camera tilt, zoom and framing. &#10;&#10;1080P" id="101" name="Google Shape;101;p17" title="ABC CV Test 01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2376" y="1374425"/>
            <a:ext cx="3192875" cy="239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7"/>
          <p:cNvPicPr preferRelativeResize="0"/>
          <p:nvPr/>
        </p:nvPicPr>
        <p:blipFill rotWithShape="1">
          <a:blip r:embed="rId5">
            <a:alphaModFix/>
          </a:blip>
          <a:srcRect b="8049" l="7448" r="5230" t="12249"/>
          <a:stretch/>
        </p:blipFill>
        <p:spPr>
          <a:xfrm>
            <a:off x="404675" y="2638775"/>
            <a:ext cx="3284427" cy="2248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7"/>
          <p:cNvPicPr preferRelativeResize="0"/>
          <p:nvPr/>
        </p:nvPicPr>
        <p:blipFill rotWithShape="1">
          <a:blip r:embed="rId6">
            <a:alphaModFix/>
          </a:blip>
          <a:srcRect b="7791" l="12357" r="0" t="12457"/>
          <a:stretch/>
        </p:blipFill>
        <p:spPr>
          <a:xfrm>
            <a:off x="404675" y="259325"/>
            <a:ext cx="3284427" cy="2241457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7"/>
          <p:cNvSpPr/>
          <p:nvPr/>
        </p:nvSpPr>
        <p:spPr>
          <a:xfrm>
            <a:off x="4043525" y="2440075"/>
            <a:ext cx="945000" cy="19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0000"/>
          </a:solidFill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"/>
          <p:cNvSpPr txBox="1"/>
          <p:nvPr>
            <p:ph type="title"/>
          </p:nvPr>
        </p:nvSpPr>
        <p:spPr>
          <a:xfrm rot="5400000">
            <a:off x="2879400" y="1069025"/>
            <a:ext cx="2242800" cy="62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0" lang="en" sz="1600"/>
              <a:t>Contours</a:t>
            </a:r>
            <a:endParaRPr b="0" sz="1600"/>
          </a:p>
        </p:txBody>
      </p:sp>
      <p:sp>
        <p:nvSpPr>
          <p:cNvPr id="106" name="Google Shape;106;p17"/>
          <p:cNvSpPr txBox="1"/>
          <p:nvPr>
            <p:ph type="title"/>
          </p:nvPr>
        </p:nvSpPr>
        <p:spPr>
          <a:xfrm rot="5400000">
            <a:off x="2879400" y="3451200"/>
            <a:ext cx="2242800" cy="62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0" lang="en" sz="1600"/>
              <a:t>Threshold</a:t>
            </a:r>
            <a:endParaRPr b="0" sz="1600"/>
          </a:p>
        </p:txBody>
      </p:sp>
      <p:pic>
        <p:nvPicPr>
          <p:cNvPr id="107" name="Google Shape;107;p17"/>
          <p:cNvPicPr preferRelativeResize="0"/>
          <p:nvPr/>
        </p:nvPicPr>
        <p:blipFill rotWithShape="1">
          <a:blip r:embed="rId7">
            <a:alphaModFix/>
          </a:blip>
          <a:srcRect b="18507" l="0" r="0" t="0"/>
          <a:stretch/>
        </p:blipFill>
        <p:spPr>
          <a:xfrm>
            <a:off x="7972725" y="4507349"/>
            <a:ext cx="1089675" cy="54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Field Bounds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3" name="Google Shape;113;p18"/>
          <p:cNvPicPr preferRelativeResize="0"/>
          <p:nvPr/>
        </p:nvPicPr>
        <p:blipFill rotWithShape="1">
          <a:blip r:embed="rId3">
            <a:alphaModFix/>
          </a:blip>
          <a:srcRect b="18507" l="0" r="0" t="0"/>
          <a:stretch/>
        </p:blipFill>
        <p:spPr>
          <a:xfrm>
            <a:off x="7972725" y="4507349"/>
            <a:ext cx="1089675" cy="541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Please see supporting presentation files to view the Field Boundary demonstration.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Digital PTZ</a:t>
            </a:r>
            <a:endParaRPr/>
          </a:p>
        </p:txBody>
      </p:sp>
      <p:pic>
        <p:nvPicPr>
          <p:cNvPr id="120" name="Google Shape;120;p19"/>
          <p:cNvPicPr preferRelativeResize="0"/>
          <p:nvPr/>
        </p:nvPicPr>
        <p:blipFill rotWithShape="1">
          <a:blip r:embed="rId3">
            <a:alphaModFix/>
          </a:blip>
          <a:srcRect b="18507" l="0" r="0" t="0"/>
          <a:stretch/>
        </p:blipFill>
        <p:spPr>
          <a:xfrm>
            <a:off x="7972725" y="4507349"/>
            <a:ext cx="1089675" cy="5414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Please see supporting presentation files to view the Digital PTZ demonstration.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Machine Learning Model</a:t>
            </a:r>
            <a:endParaRPr/>
          </a:p>
        </p:txBody>
      </p:sp>
      <p:sp>
        <p:nvSpPr>
          <p:cNvPr id="127" name="Google Shape;127;p20"/>
          <p:cNvSpPr txBox="1"/>
          <p:nvPr>
            <p:ph idx="1" type="body"/>
          </p:nvPr>
        </p:nvSpPr>
        <p:spPr>
          <a:xfrm>
            <a:off x="311700" y="1152475"/>
            <a:ext cx="3999900" cy="101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en">
                <a:solidFill>
                  <a:srgbClr val="434343"/>
                </a:solidFill>
              </a:rPr>
              <a:t>Highly accurate, very slow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en">
                <a:solidFill>
                  <a:srgbClr val="434343"/>
                </a:solidFill>
              </a:rPr>
              <a:t>Could create PTZ video in background</a:t>
            </a:r>
            <a:endParaRPr>
              <a:solidFill>
                <a:srgbClr val="434343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</a:pPr>
            <a:r>
              <a:rPr lang="en">
                <a:solidFill>
                  <a:srgbClr val="434343"/>
                </a:solidFill>
              </a:rPr>
              <a:t>Not practical at this stage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28" name="Google Shape;128;p20"/>
          <p:cNvSpPr/>
          <p:nvPr/>
        </p:nvSpPr>
        <p:spPr>
          <a:xfrm>
            <a:off x="4787325" y="445025"/>
            <a:ext cx="1090500" cy="1743000"/>
          </a:xfrm>
          <a:prstGeom prst="rect">
            <a:avLst/>
          </a:prstGeom>
          <a:noFill/>
          <a:ln cap="flat" cmpd="sng" w="762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9" name="Google Shape;129;p20"/>
          <p:cNvPicPr preferRelativeResize="0"/>
          <p:nvPr/>
        </p:nvPicPr>
        <p:blipFill rotWithShape="1">
          <a:blip r:embed="rId3">
            <a:alphaModFix/>
          </a:blip>
          <a:srcRect b="5303" l="0" r="0" t="0"/>
          <a:stretch/>
        </p:blipFill>
        <p:spPr>
          <a:xfrm>
            <a:off x="4896992" y="1031385"/>
            <a:ext cx="574049" cy="1134079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0"/>
          <p:cNvSpPr/>
          <p:nvPr/>
        </p:nvSpPr>
        <p:spPr>
          <a:xfrm>
            <a:off x="6148631" y="445025"/>
            <a:ext cx="1090500" cy="1743000"/>
          </a:xfrm>
          <a:prstGeom prst="rect">
            <a:avLst/>
          </a:prstGeom>
          <a:noFill/>
          <a:ln cap="flat" cmpd="sng" w="762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1" name="Google Shape;13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34183" y="1420946"/>
            <a:ext cx="446383" cy="418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0"/>
          <p:cNvPicPr preferRelativeResize="0"/>
          <p:nvPr/>
        </p:nvPicPr>
        <p:blipFill rotWithShape="1">
          <a:blip r:embed="rId3">
            <a:alphaModFix/>
          </a:blip>
          <a:srcRect b="0" l="0" r="0" t="56360"/>
          <a:stretch/>
        </p:blipFill>
        <p:spPr>
          <a:xfrm flipH="1">
            <a:off x="5199639" y="473136"/>
            <a:ext cx="574049" cy="5226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3" name="Google Shape;133;p20"/>
          <p:cNvCxnSpPr/>
          <p:nvPr/>
        </p:nvCxnSpPr>
        <p:spPr>
          <a:xfrm flipH="1" rot="10800000">
            <a:off x="6191115" y="467481"/>
            <a:ext cx="825600" cy="1197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" name="Google Shape;134;p20"/>
          <p:cNvCxnSpPr/>
          <p:nvPr/>
        </p:nvCxnSpPr>
        <p:spPr>
          <a:xfrm>
            <a:off x="4835523" y="793607"/>
            <a:ext cx="1012200" cy="4443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5" name="Google Shape;135;p20"/>
          <p:cNvSpPr/>
          <p:nvPr/>
        </p:nvSpPr>
        <p:spPr>
          <a:xfrm>
            <a:off x="6148625" y="2598262"/>
            <a:ext cx="994500" cy="1815300"/>
          </a:xfrm>
          <a:prstGeom prst="rect">
            <a:avLst/>
          </a:prstGeom>
          <a:noFill/>
          <a:ln cap="flat" cmpd="sng" w="7620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6" name="Google Shape;136;p20"/>
          <p:cNvPicPr preferRelativeResize="0"/>
          <p:nvPr/>
        </p:nvPicPr>
        <p:blipFill rotWithShape="1">
          <a:blip r:embed="rId3">
            <a:alphaModFix/>
          </a:blip>
          <a:srcRect b="5303" l="0" r="0" t="0"/>
          <a:stretch/>
        </p:blipFill>
        <p:spPr>
          <a:xfrm>
            <a:off x="6248614" y="3208985"/>
            <a:ext cx="523392" cy="1181201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0"/>
          <p:cNvSpPr/>
          <p:nvPr/>
        </p:nvSpPr>
        <p:spPr>
          <a:xfrm>
            <a:off x="6462977" y="3482080"/>
            <a:ext cx="652428" cy="648324"/>
          </a:xfrm>
          <a:prstGeom prst="cloud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0"/>
          <p:cNvSpPr/>
          <p:nvPr/>
        </p:nvSpPr>
        <p:spPr>
          <a:xfrm>
            <a:off x="7382650" y="2598262"/>
            <a:ext cx="994500" cy="1815300"/>
          </a:xfrm>
          <a:prstGeom prst="rect">
            <a:avLst/>
          </a:prstGeom>
          <a:noFill/>
          <a:ln cap="flat" cmpd="sng" w="76200">
            <a:solidFill>
              <a:srgbClr val="C27B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p20"/>
          <p:cNvPicPr preferRelativeResize="0"/>
          <p:nvPr/>
        </p:nvPicPr>
        <p:blipFill rotWithShape="1">
          <a:blip r:embed="rId3">
            <a:alphaModFix/>
          </a:blip>
          <a:srcRect b="0" l="0" r="0" t="56360"/>
          <a:stretch/>
        </p:blipFill>
        <p:spPr>
          <a:xfrm flipH="1">
            <a:off x="6524556" y="2627542"/>
            <a:ext cx="523392" cy="5443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0" name="Google Shape;140;p20"/>
          <p:cNvCxnSpPr/>
          <p:nvPr/>
        </p:nvCxnSpPr>
        <p:spPr>
          <a:xfrm flipH="1" rot="10800000">
            <a:off x="7428539" y="2621609"/>
            <a:ext cx="752700" cy="1247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1" name="Google Shape;141;p20"/>
          <p:cNvCxnSpPr/>
          <p:nvPr/>
        </p:nvCxnSpPr>
        <p:spPr>
          <a:xfrm>
            <a:off x="6192570" y="2961327"/>
            <a:ext cx="923100" cy="4629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42" name="Google Shape;14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72008" y="3737443"/>
            <a:ext cx="712501" cy="1137107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0"/>
          <p:cNvSpPr txBox="1"/>
          <p:nvPr/>
        </p:nvSpPr>
        <p:spPr>
          <a:xfrm rot="-1165509">
            <a:off x="6533665" y="3507904"/>
            <a:ext cx="576411" cy="523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ourier New"/>
                <a:ea typeface="Courier New"/>
                <a:cs typeface="Courier New"/>
                <a:sym typeface="Courier New"/>
              </a:rPr>
              <a:t>click!</a:t>
            </a:r>
            <a:endParaRPr sz="11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4" name="Google Shape;144;p20"/>
          <p:cNvSpPr txBox="1"/>
          <p:nvPr/>
        </p:nvSpPr>
        <p:spPr>
          <a:xfrm>
            <a:off x="6327625" y="2265625"/>
            <a:ext cx="923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Source Sans Pro"/>
                <a:ea typeface="Source Sans Pro"/>
                <a:cs typeface="Source Sans Pro"/>
                <a:sym typeface="Source Sans Pro"/>
              </a:rPr>
              <a:t>Left Click</a:t>
            </a:r>
            <a:endParaRPr b="1" sz="12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5" name="Google Shape;145;p20"/>
          <p:cNvSpPr txBox="1"/>
          <p:nvPr/>
        </p:nvSpPr>
        <p:spPr>
          <a:xfrm>
            <a:off x="7547052" y="2265625"/>
            <a:ext cx="99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Source Sans Pro"/>
                <a:ea typeface="Source Sans Pro"/>
                <a:cs typeface="Source Sans Pro"/>
                <a:sym typeface="Source Sans Pro"/>
              </a:rPr>
              <a:t>Right Click</a:t>
            </a:r>
            <a:endParaRPr b="1" sz="12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46" name="Google Shape;146;p20"/>
          <p:cNvPicPr preferRelativeResize="0"/>
          <p:nvPr/>
        </p:nvPicPr>
        <p:blipFill rotWithShape="1">
          <a:blip r:embed="rId6">
            <a:alphaModFix/>
          </a:blip>
          <a:srcRect b="18507" l="0" r="0" t="0"/>
          <a:stretch/>
        </p:blipFill>
        <p:spPr>
          <a:xfrm>
            <a:off x="7957725" y="4533849"/>
            <a:ext cx="1089675" cy="5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964875" y="2374163"/>
            <a:ext cx="3017974" cy="226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35300" y="2393125"/>
            <a:ext cx="1302750" cy="2554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492875" y="2393125"/>
            <a:ext cx="1338442" cy="25546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0" name="Google Shape;150;p20"/>
          <p:cNvCxnSpPr/>
          <p:nvPr/>
        </p:nvCxnSpPr>
        <p:spPr>
          <a:xfrm>
            <a:off x="7630150" y="3500550"/>
            <a:ext cx="710400" cy="3921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 B - </a:t>
            </a:r>
            <a:r>
              <a:rPr lang="en"/>
              <a:t>Manual Tracking</a:t>
            </a:r>
            <a:endParaRPr/>
          </a:p>
        </p:txBody>
      </p:sp>
      <p:sp>
        <p:nvSpPr>
          <p:cNvPr id="156" name="Google Shape;156;p2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Alternative to our automated tracking system.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Uses a video game controller to pan, tilt,  zoom, FF, and cut a </a:t>
            </a:r>
            <a:r>
              <a:rPr lang="en">
                <a:solidFill>
                  <a:srgbClr val="000000"/>
                </a:solidFill>
              </a:rPr>
              <a:t>digital feed. 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57" name="Google Shape;15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4753975" y="1229938"/>
            <a:ext cx="4282376" cy="268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4900" y="3664350"/>
            <a:ext cx="1638450" cy="104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/>
          <p:nvPr/>
        </p:nvSpPr>
        <p:spPr>
          <a:xfrm>
            <a:off x="5725813" y="1827938"/>
            <a:ext cx="2220300" cy="12360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0" name="Google Shape;160;p21"/>
          <p:cNvCxnSpPr>
            <a:stCxn id="158" idx="0"/>
          </p:cNvCxnSpPr>
          <p:nvPr/>
        </p:nvCxnSpPr>
        <p:spPr>
          <a:xfrm flipH="1" rot="10800000">
            <a:off x="4734125" y="1909350"/>
            <a:ext cx="949500" cy="1755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med" w="med" type="none"/>
            <a:tailEnd len="med" w="med" type="none"/>
          </a:ln>
        </p:spPr>
      </p:cxnSp>
      <p:cxnSp>
        <p:nvCxnSpPr>
          <p:cNvPr id="161" name="Google Shape;161;p21"/>
          <p:cNvCxnSpPr>
            <a:stCxn id="158" idx="3"/>
          </p:cNvCxnSpPr>
          <p:nvPr/>
        </p:nvCxnSpPr>
        <p:spPr>
          <a:xfrm flipH="1" rot="10800000">
            <a:off x="5553350" y="3130550"/>
            <a:ext cx="2321100" cy="105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med" w="med" type="none"/>
            <a:tailEnd len="med" w="med" type="none"/>
          </a:ln>
        </p:spPr>
      </p:cxnSp>
      <p:sp>
        <p:nvSpPr>
          <p:cNvPr id="162" name="Google Shape;162;p21"/>
          <p:cNvSpPr/>
          <p:nvPr/>
        </p:nvSpPr>
        <p:spPr>
          <a:xfrm>
            <a:off x="1176725" y="3464525"/>
            <a:ext cx="288600" cy="288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1"/>
          <p:cNvSpPr/>
          <p:nvPr/>
        </p:nvSpPr>
        <p:spPr>
          <a:xfrm>
            <a:off x="2380025" y="3464525"/>
            <a:ext cx="288600" cy="288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1"/>
          <p:cNvSpPr/>
          <p:nvPr/>
        </p:nvSpPr>
        <p:spPr>
          <a:xfrm>
            <a:off x="1561550" y="3516275"/>
            <a:ext cx="288600" cy="185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1"/>
          <p:cNvSpPr/>
          <p:nvPr/>
        </p:nvSpPr>
        <p:spPr>
          <a:xfrm rot="10800000">
            <a:off x="791900" y="3516275"/>
            <a:ext cx="288600" cy="185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1"/>
          <p:cNvSpPr/>
          <p:nvPr/>
        </p:nvSpPr>
        <p:spPr>
          <a:xfrm rot="-5400000">
            <a:off x="1176725" y="3146275"/>
            <a:ext cx="288600" cy="185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1"/>
          <p:cNvSpPr/>
          <p:nvPr/>
        </p:nvSpPr>
        <p:spPr>
          <a:xfrm rot="5400000">
            <a:off x="1176725" y="3886275"/>
            <a:ext cx="288600" cy="185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1"/>
          <p:cNvSpPr/>
          <p:nvPr/>
        </p:nvSpPr>
        <p:spPr>
          <a:xfrm rot="-5400000">
            <a:off x="2380025" y="3146275"/>
            <a:ext cx="288600" cy="185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21"/>
          <p:cNvSpPr/>
          <p:nvPr/>
        </p:nvSpPr>
        <p:spPr>
          <a:xfrm rot="5400000">
            <a:off x="2380025" y="3886275"/>
            <a:ext cx="288600" cy="185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1"/>
          <p:cNvSpPr txBox="1"/>
          <p:nvPr/>
        </p:nvSpPr>
        <p:spPr>
          <a:xfrm>
            <a:off x="814025" y="4204525"/>
            <a:ext cx="101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Pan/Tilt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1" name="Google Shape;171;p21"/>
          <p:cNvSpPr txBox="1"/>
          <p:nvPr/>
        </p:nvSpPr>
        <p:spPr>
          <a:xfrm>
            <a:off x="2017325" y="4128325"/>
            <a:ext cx="101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Zoom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