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308" r:id="rId3"/>
    <p:sldId id="258" r:id="rId4"/>
    <p:sldId id="262" r:id="rId5"/>
    <p:sldId id="263" r:id="rId6"/>
    <p:sldId id="264" r:id="rId7"/>
    <p:sldId id="272" r:id="rId8"/>
    <p:sldId id="273" r:id="rId9"/>
    <p:sldId id="267" r:id="rId10"/>
    <p:sldId id="274" r:id="rId11"/>
    <p:sldId id="257" r:id="rId12"/>
    <p:sldId id="276" r:id="rId13"/>
    <p:sldId id="277" r:id="rId14"/>
    <p:sldId id="278" r:id="rId15"/>
    <p:sldId id="279" r:id="rId16"/>
    <p:sldId id="288" r:id="rId17"/>
    <p:sldId id="280" r:id="rId18"/>
    <p:sldId id="283" r:id="rId19"/>
    <p:sldId id="281" r:id="rId20"/>
    <p:sldId id="284" r:id="rId21"/>
    <p:sldId id="285" r:id="rId22"/>
    <p:sldId id="287" r:id="rId23"/>
    <p:sldId id="286" r:id="rId24"/>
    <p:sldId id="296" r:id="rId25"/>
    <p:sldId id="306" r:id="rId26"/>
    <p:sldId id="305" r:id="rId27"/>
    <p:sldId id="310" r:id="rId28"/>
    <p:sldId id="290" r:id="rId29"/>
    <p:sldId id="292" r:id="rId30"/>
    <p:sldId id="291" r:id="rId31"/>
    <p:sldId id="293" r:id="rId32"/>
    <p:sldId id="294" r:id="rId33"/>
    <p:sldId id="259" r:id="rId34"/>
    <p:sldId id="309" r:id="rId35"/>
    <p:sldId id="295" r:id="rId36"/>
    <p:sldId id="304" r:id="rId37"/>
    <p:sldId id="298" r:id="rId38"/>
    <p:sldId id="299" r:id="rId39"/>
    <p:sldId id="300" r:id="rId40"/>
    <p:sldId id="302" r:id="rId41"/>
    <p:sldId id="307" r:id="rId42"/>
    <p:sldId id="301" r:id="rId43"/>
    <p:sldId id="303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0" autoAdjust="0"/>
    <p:restoredTop sz="92936" autoAdjust="0"/>
  </p:normalViewPr>
  <p:slideViewPr>
    <p:cSldViewPr snapToGrid="0" snapToObjects="1">
      <p:cViewPr>
        <p:scale>
          <a:sx n="100" d="100"/>
          <a:sy n="100" d="100"/>
        </p:scale>
        <p:origin x="-1696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3020FD-E739-8143-861E-7999499E6448}" type="doc">
      <dgm:prSet loTypeId="urn:microsoft.com/office/officeart/2008/layout/CircularPictureCallout" loCatId="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871FD1C-A345-0940-91D0-EEDBBA4E27C1}">
      <dgm:prSet/>
      <dgm:spPr/>
      <dgm:t>
        <a:bodyPr/>
        <a:lstStyle/>
        <a:p>
          <a:pPr rtl="0"/>
          <a:endParaRPr lang="en-US" dirty="0"/>
        </a:p>
      </dgm:t>
    </dgm:pt>
    <dgm:pt modelId="{22A867C4-B69B-B24C-85D3-C676D5A5B0E1}" type="parTrans" cxnId="{BB8BC88F-38BD-424E-ABE9-EB6D6445F109}">
      <dgm:prSet/>
      <dgm:spPr/>
      <dgm:t>
        <a:bodyPr/>
        <a:lstStyle/>
        <a:p>
          <a:endParaRPr lang="en-US"/>
        </a:p>
      </dgm:t>
    </dgm:pt>
    <dgm:pt modelId="{7D0AC740-A6BE-1945-A339-CD743D6BF0F2}" type="sibTrans" cxnId="{BB8BC88F-38BD-424E-ABE9-EB6D6445F109}">
      <dgm:prSet/>
      <dgm:spPr/>
      <dgm:t>
        <a:bodyPr/>
        <a:lstStyle/>
        <a:p>
          <a:endParaRPr lang="en-US"/>
        </a:p>
      </dgm:t>
    </dgm:pt>
    <dgm:pt modelId="{02BAB8F6-DB5B-2243-BF14-A5371F53909F}">
      <dgm:prSet/>
      <dgm:spPr/>
      <dgm:t>
        <a:bodyPr/>
        <a:lstStyle/>
        <a:p>
          <a:pPr rtl="0"/>
          <a:r>
            <a:rPr lang="en-US" dirty="0" smtClean="0"/>
            <a:t>Mobile App</a:t>
          </a:r>
          <a:endParaRPr lang="en-US" dirty="0"/>
        </a:p>
      </dgm:t>
    </dgm:pt>
    <dgm:pt modelId="{977C332A-41DD-0B4D-8B8C-4544C2CCE7E3}" type="parTrans" cxnId="{518F837E-4F3B-F648-911F-B08FE917B02E}">
      <dgm:prSet/>
      <dgm:spPr/>
      <dgm:t>
        <a:bodyPr/>
        <a:lstStyle/>
        <a:p>
          <a:endParaRPr lang="en-US"/>
        </a:p>
      </dgm:t>
    </dgm:pt>
    <dgm:pt modelId="{F469B6B1-57A3-844D-931D-C2B5CAF1C361}" type="sibTrans" cxnId="{518F837E-4F3B-F648-911F-B08FE917B02E}">
      <dgm:prSet/>
      <dgm:spPr/>
      <dgm:t>
        <a:bodyPr/>
        <a:lstStyle/>
        <a:p>
          <a:endParaRPr lang="en-US"/>
        </a:p>
      </dgm:t>
    </dgm:pt>
    <dgm:pt modelId="{A8B933F6-EB09-C643-8EF4-C445CA00AE07}">
      <dgm:prSet/>
      <dgm:spPr/>
      <dgm:t>
        <a:bodyPr/>
        <a:lstStyle/>
        <a:p>
          <a:pPr rtl="0"/>
          <a:r>
            <a:rPr lang="en-US" smtClean="0"/>
            <a:t>Web Page</a:t>
          </a:r>
          <a:endParaRPr lang="en-US"/>
        </a:p>
      </dgm:t>
    </dgm:pt>
    <dgm:pt modelId="{BE08BBF9-B66F-C345-9074-20B8150C3478}" type="parTrans" cxnId="{2436E937-4D1C-FF4C-9DE9-BDC95C6CF318}">
      <dgm:prSet/>
      <dgm:spPr/>
      <dgm:t>
        <a:bodyPr/>
        <a:lstStyle/>
        <a:p>
          <a:endParaRPr lang="en-US"/>
        </a:p>
      </dgm:t>
    </dgm:pt>
    <dgm:pt modelId="{2CDD88A1-7661-A74F-A53F-7C3FBD19C323}" type="sibTrans" cxnId="{2436E937-4D1C-FF4C-9DE9-BDC95C6CF318}">
      <dgm:prSet/>
      <dgm:spPr/>
      <dgm:t>
        <a:bodyPr/>
        <a:lstStyle/>
        <a:p>
          <a:endParaRPr lang="en-US"/>
        </a:p>
      </dgm:t>
    </dgm:pt>
    <dgm:pt modelId="{A41193B9-8E9C-864F-BA26-D46BC7484EF5}">
      <dgm:prSet/>
      <dgm:spPr/>
      <dgm:t>
        <a:bodyPr/>
        <a:lstStyle/>
        <a:p>
          <a:pPr rtl="0"/>
          <a:r>
            <a:rPr lang="en-US" smtClean="0"/>
            <a:t>Kiosks</a:t>
          </a:r>
          <a:endParaRPr lang="en-US"/>
        </a:p>
      </dgm:t>
    </dgm:pt>
    <dgm:pt modelId="{E7511848-B9FB-EB43-B8AC-BEC1130A6153}" type="parTrans" cxnId="{8E78A7F2-9264-B848-81B3-31FC8E50F7BF}">
      <dgm:prSet/>
      <dgm:spPr/>
      <dgm:t>
        <a:bodyPr/>
        <a:lstStyle/>
        <a:p>
          <a:endParaRPr lang="en-US"/>
        </a:p>
      </dgm:t>
    </dgm:pt>
    <dgm:pt modelId="{F036E46D-C6B4-CD4F-9D5A-075E28A618A1}" type="sibTrans" cxnId="{8E78A7F2-9264-B848-81B3-31FC8E50F7BF}">
      <dgm:prSet/>
      <dgm:spPr/>
      <dgm:t>
        <a:bodyPr/>
        <a:lstStyle/>
        <a:p>
          <a:endParaRPr lang="en-US"/>
        </a:p>
      </dgm:t>
    </dgm:pt>
    <dgm:pt modelId="{F3C1265D-D0D0-B44F-AB2C-4D5CDEAB2A9C}">
      <dgm:prSet/>
      <dgm:spPr/>
      <dgm:t>
        <a:bodyPr/>
        <a:lstStyle/>
        <a:p>
          <a:pPr rtl="0"/>
          <a:r>
            <a:rPr lang="en-US" smtClean="0"/>
            <a:t>Interactive Digital Signs </a:t>
          </a:r>
          <a:endParaRPr lang="en-US"/>
        </a:p>
      </dgm:t>
    </dgm:pt>
    <dgm:pt modelId="{665E9462-9AFB-B940-873B-14040889EDDE}" type="parTrans" cxnId="{BEBEF10D-07EA-5C48-9C61-00BA5C8EE3AF}">
      <dgm:prSet/>
      <dgm:spPr/>
      <dgm:t>
        <a:bodyPr/>
        <a:lstStyle/>
        <a:p>
          <a:endParaRPr lang="en-US"/>
        </a:p>
      </dgm:t>
    </dgm:pt>
    <dgm:pt modelId="{63AC5429-D67A-E648-A439-3EE078C8E862}" type="sibTrans" cxnId="{BEBEF10D-07EA-5C48-9C61-00BA5C8EE3AF}">
      <dgm:prSet/>
      <dgm:spPr/>
      <dgm:t>
        <a:bodyPr/>
        <a:lstStyle/>
        <a:p>
          <a:endParaRPr lang="en-US"/>
        </a:p>
      </dgm:t>
    </dgm:pt>
    <dgm:pt modelId="{2945992E-F685-E54E-BB64-EA71F41CB1BF}" type="pres">
      <dgm:prSet presAssocID="{853020FD-E739-8143-861E-7999499E644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D76F809-0F57-0E49-B1BD-A3BCB877939B}" type="pres">
      <dgm:prSet presAssocID="{853020FD-E739-8143-861E-7999499E6448}" presName="Name1" presStyleCnt="0"/>
      <dgm:spPr/>
      <dgm:t>
        <a:bodyPr/>
        <a:lstStyle/>
        <a:p>
          <a:endParaRPr lang="en-US"/>
        </a:p>
      </dgm:t>
    </dgm:pt>
    <dgm:pt modelId="{E3820DA6-7771-EE42-B1BA-A92964085884}" type="pres">
      <dgm:prSet presAssocID="{7D0AC740-A6BE-1945-A339-CD743D6BF0F2}" presName="picture_1" presStyleCnt="0"/>
      <dgm:spPr/>
      <dgm:t>
        <a:bodyPr/>
        <a:lstStyle/>
        <a:p>
          <a:endParaRPr lang="en-US"/>
        </a:p>
      </dgm:t>
    </dgm:pt>
    <dgm:pt modelId="{78166EBB-D1EE-B645-90B8-3E0CAC794234}" type="pres">
      <dgm:prSet presAssocID="{7D0AC740-A6BE-1945-A339-CD743D6BF0F2}" presName="pictureRepeatNode" presStyleLbl="alignImgPlace1" presStyleIdx="0" presStyleCnt="5"/>
      <dgm:spPr/>
      <dgm:t>
        <a:bodyPr/>
        <a:lstStyle/>
        <a:p>
          <a:endParaRPr lang="en-US"/>
        </a:p>
      </dgm:t>
    </dgm:pt>
    <dgm:pt modelId="{39F60C7F-05B4-CE4F-80F8-A3BC09C777E9}" type="pres">
      <dgm:prSet presAssocID="{C871FD1C-A345-0940-91D0-EEDBBA4E27C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08728-EB57-D844-B38D-7479FA1803F2}" type="pres">
      <dgm:prSet presAssocID="{F469B6B1-57A3-844D-931D-C2B5CAF1C361}" presName="picture_2" presStyleCnt="0"/>
      <dgm:spPr/>
      <dgm:t>
        <a:bodyPr/>
        <a:lstStyle/>
        <a:p>
          <a:endParaRPr lang="en-US"/>
        </a:p>
      </dgm:t>
    </dgm:pt>
    <dgm:pt modelId="{1A05B04A-45B7-6248-A6ED-F07CBB90D1C9}" type="pres">
      <dgm:prSet presAssocID="{F469B6B1-57A3-844D-931D-C2B5CAF1C361}" presName="pictureRepeatNode" presStyleLbl="alignImgPlace1" presStyleIdx="1" presStyleCnt="5"/>
      <dgm:spPr/>
      <dgm:t>
        <a:bodyPr/>
        <a:lstStyle/>
        <a:p>
          <a:endParaRPr lang="en-US"/>
        </a:p>
      </dgm:t>
    </dgm:pt>
    <dgm:pt modelId="{65D8C9E0-E19D-8747-90A3-E4A834AEEC24}" type="pres">
      <dgm:prSet presAssocID="{02BAB8F6-DB5B-2243-BF14-A5371F53909F}" presName="line_2" presStyleLbl="parChTrans1D1" presStyleIdx="0" presStyleCnt="4"/>
      <dgm:spPr/>
      <dgm:t>
        <a:bodyPr/>
        <a:lstStyle/>
        <a:p>
          <a:endParaRPr lang="en-US"/>
        </a:p>
      </dgm:t>
    </dgm:pt>
    <dgm:pt modelId="{829A2F77-5B80-8E41-BB66-D031ACA397DD}" type="pres">
      <dgm:prSet presAssocID="{02BAB8F6-DB5B-2243-BF14-A5371F53909F}" presName="textparent_2" presStyleLbl="node1" presStyleIdx="0" presStyleCnt="0"/>
      <dgm:spPr/>
      <dgm:t>
        <a:bodyPr/>
        <a:lstStyle/>
        <a:p>
          <a:endParaRPr lang="en-US"/>
        </a:p>
      </dgm:t>
    </dgm:pt>
    <dgm:pt modelId="{9F36BC5C-2629-A643-9B15-BCF09BFC357B}" type="pres">
      <dgm:prSet presAssocID="{02BAB8F6-DB5B-2243-BF14-A5371F53909F}" presName="text_2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A03C18-577D-914C-A334-2A8FA3452775}" type="pres">
      <dgm:prSet presAssocID="{2CDD88A1-7661-A74F-A53F-7C3FBD19C323}" presName="picture_3" presStyleCnt="0"/>
      <dgm:spPr/>
      <dgm:t>
        <a:bodyPr/>
        <a:lstStyle/>
        <a:p>
          <a:endParaRPr lang="en-US"/>
        </a:p>
      </dgm:t>
    </dgm:pt>
    <dgm:pt modelId="{23448D84-C272-DB46-843A-887BF85DA5AD}" type="pres">
      <dgm:prSet presAssocID="{2CDD88A1-7661-A74F-A53F-7C3FBD19C323}" presName="pictureRepeatNode" presStyleLbl="alignImgPlace1" presStyleIdx="2" presStyleCnt="5"/>
      <dgm:spPr/>
      <dgm:t>
        <a:bodyPr/>
        <a:lstStyle/>
        <a:p>
          <a:endParaRPr lang="en-US"/>
        </a:p>
      </dgm:t>
    </dgm:pt>
    <dgm:pt modelId="{8F1EA61D-A08F-9442-A643-D621E7B928E1}" type="pres">
      <dgm:prSet presAssocID="{A8B933F6-EB09-C643-8EF4-C445CA00AE07}" presName="line_3" presStyleLbl="parChTrans1D1" presStyleIdx="1" presStyleCnt="4"/>
      <dgm:spPr/>
      <dgm:t>
        <a:bodyPr/>
        <a:lstStyle/>
        <a:p>
          <a:endParaRPr lang="en-US"/>
        </a:p>
      </dgm:t>
    </dgm:pt>
    <dgm:pt modelId="{2B6892FA-D994-0047-8CBB-A5E28E5F55DE}" type="pres">
      <dgm:prSet presAssocID="{A8B933F6-EB09-C643-8EF4-C445CA00AE07}" presName="textparent_3" presStyleLbl="node1" presStyleIdx="0" presStyleCnt="0"/>
      <dgm:spPr/>
      <dgm:t>
        <a:bodyPr/>
        <a:lstStyle/>
        <a:p>
          <a:endParaRPr lang="en-US"/>
        </a:p>
      </dgm:t>
    </dgm:pt>
    <dgm:pt modelId="{985D399E-7101-CC49-90E1-DAB21D64C628}" type="pres">
      <dgm:prSet presAssocID="{A8B933F6-EB09-C643-8EF4-C445CA00AE07}" presName="text_3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1111A9-BC2E-6B4F-936A-D9E0EFFA4CD7}" type="pres">
      <dgm:prSet presAssocID="{F036E46D-C6B4-CD4F-9D5A-075E28A618A1}" presName="picture_4" presStyleCnt="0"/>
      <dgm:spPr/>
      <dgm:t>
        <a:bodyPr/>
        <a:lstStyle/>
        <a:p>
          <a:endParaRPr lang="en-US"/>
        </a:p>
      </dgm:t>
    </dgm:pt>
    <dgm:pt modelId="{FDC91F6D-0ECC-1141-A249-5DAFCB85D6C7}" type="pres">
      <dgm:prSet presAssocID="{F036E46D-C6B4-CD4F-9D5A-075E28A618A1}" presName="pictureRepeatNode" presStyleLbl="alignImgPlace1" presStyleIdx="3" presStyleCnt="5"/>
      <dgm:spPr/>
      <dgm:t>
        <a:bodyPr/>
        <a:lstStyle/>
        <a:p>
          <a:endParaRPr lang="en-US"/>
        </a:p>
      </dgm:t>
    </dgm:pt>
    <dgm:pt modelId="{60451E3D-A7EE-434A-94C7-A48F11EA0712}" type="pres">
      <dgm:prSet presAssocID="{A41193B9-8E9C-864F-BA26-D46BC7484EF5}" presName="line_4" presStyleLbl="parChTrans1D1" presStyleIdx="2" presStyleCnt="4"/>
      <dgm:spPr/>
      <dgm:t>
        <a:bodyPr/>
        <a:lstStyle/>
        <a:p>
          <a:endParaRPr lang="en-US"/>
        </a:p>
      </dgm:t>
    </dgm:pt>
    <dgm:pt modelId="{A036323D-38DF-EA4E-983A-931E95B9CE8E}" type="pres">
      <dgm:prSet presAssocID="{A41193B9-8E9C-864F-BA26-D46BC7484EF5}" presName="textparent_4" presStyleLbl="node1" presStyleIdx="0" presStyleCnt="0"/>
      <dgm:spPr/>
      <dgm:t>
        <a:bodyPr/>
        <a:lstStyle/>
        <a:p>
          <a:endParaRPr lang="en-US"/>
        </a:p>
      </dgm:t>
    </dgm:pt>
    <dgm:pt modelId="{BB0DD9F7-65C8-F94F-B4D6-23075435C2EC}" type="pres">
      <dgm:prSet presAssocID="{A41193B9-8E9C-864F-BA26-D46BC7484EF5}" presName="text_4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2B6DA4-0B2A-8541-9F8E-A468C69D9089}" type="pres">
      <dgm:prSet presAssocID="{63AC5429-D67A-E648-A439-3EE078C8E862}" presName="picture_5" presStyleCnt="0"/>
      <dgm:spPr/>
      <dgm:t>
        <a:bodyPr/>
        <a:lstStyle/>
        <a:p>
          <a:endParaRPr lang="en-US"/>
        </a:p>
      </dgm:t>
    </dgm:pt>
    <dgm:pt modelId="{6C0491BE-18D1-8446-90E4-5B8E8E8E1055}" type="pres">
      <dgm:prSet presAssocID="{63AC5429-D67A-E648-A439-3EE078C8E862}" presName="pictureRepeatNode" presStyleLbl="alignImgPlace1" presStyleIdx="4" presStyleCnt="5"/>
      <dgm:spPr/>
      <dgm:t>
        <a:bodyPr/>
        <a:lstStyle/>
        <a:p>
          <a:endParaRPr lang="en-US"/>
        </a:p>
      </dgm:t>
    </dgm:pt>
    <dgm:pt modelId="{9552907F-702B-EA4E-B775-EC9CC5844F4B}" type="pres">
      <dgm:prSet presAssocID="{F3C1265D-D0D0-B44F-AB2C-4D5CDEAB2A9C}" presName="line_5" presStyleLbl="parChTrans1D1" presStyleIdx="3" presStyleCnt="4"/>
      <dgm:spPr/>
      <dgm:t>
        <a:bodyPr/>
        <a:lstStyle/>
        <a:p>
          <a:endParaRPr lang="en-US"/>
        </a:p>
      </dgm:t>
    </dgm:pt>
    <dgm:pt modelId="{3C4631DE-0991-B84E-836D-9D883083C19F}" type="pres">
      <dgm:prSet presAssocID="{F3C1265D-D0D0-B44F-AB2C-4D5CDEAB2A9C}" presName="textparent_5" presStyleLbl="node1" presStyleIdx="0" presStyleCnt="0"/>
      <dgm:spPr/>
      <dgm:t>
        <a:bodyPr/>
        <a:lstStyle/>
        <a:p>
          <a:endParaRPr lang="en-US"/>
        </a:p>
      </dgm:t>
    </dgm:pt>
    <dgm:pt modelId="{CDB43A2C-7B93-034B-AF45-581BA3B72A20}" type="pres">
      <dgm:prSet presAssocID="{F3C1265D-D0D0-B44F-AB2C-4D5CDEAB2A9C}" presName="text_5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BD7447-F092-6E43-B210-45B0B2971EDE}" type="presOf" srcId="{F469B6B1-57A3-844D-931D-C2B5CAF1C361}" destId="{1A05B04A-45B7-6248-A6ED-F07CBB90D1C9}" srcOrd="0" destOrd="0" presId="urn:microsoft.com/office/officeart/2008/layout/CircularPictureCallout"/>
    <dgm:cxn modelId="{15B56524-E577-8A4F-A968-E5AEDD304E51}" type="presOf" srcId="{7D0AC740-A6BE-1945-A339-CD743D6BF0F2}" destId="{78166EBB-D1EE-B645-90B8-3E0CAC794234}" srcOrd="0" destOrd="0" presId="urn:microsoft.com/office/officeart/2008/layout/CircularPictureCallout"/>
    <dgm:cxn modelId="{518F837E-4F3B-F648-911F-B08FE917B02E}" srcId="{853020FD-E739-8143-861E-7999499E6448}" destId="{02BAB8F6-DB5B-2243-BF14-A5371F53909F}" srcOrd="1" destOrd="0" parTransId="{977C332A-41DD-0B4D-8B8C-4544C2CCE7E3}" sibTransId="{F469B6B1-57A3-844D-931D-C2B5CAF1C361}"/>
    <dgm:cxn modelId="{AB9A7454-824C-6743-83B9-562640587AD9}" type="presOf" srcId="{853020FD-E739-8143-861E-7999499E6448}" destId="{2945992E-F685-E54E-BB64-EA71F41CB1BF}" srcOrd="0" destOrd="0" presId="urn:microsoft.com/office/officeart/2008/layout/CircularPictureCallout"/>
    <dgm:cxn modelId="{912E47DC-D3C6-2444-AB86-CAC90B43E1F9}" type="presOf" srcId="{F036E46D-C6B4-CD4F-9D5A-075E28A618A1}" destId="{FDC91F6D-0ECC-1141-A249-5DAFCB85D6C7}" srcOrd="0" destOrd="0" presId="urn:microsoft.com/office/officeart/2008/layout/CircularPictureCallout"/>
    <dgm:cxn modelId="{BB8BC88F-38BD-424E-ABE9-EB6D6445F109}" srcId="{853020FD-E739-8143-861E-7999499E6448}" destId="{C871FD1C-A345-0940-91D0-EEDBBA4E27C1}" srcOrd="0" destOrd="0" parTransId="{22A867C4-B69B-B24C-85D3-C676D5A5B0E1}" sibTransId="{7D0AC740-A6BE-1945-A339-CD743D6BF0F2}"/>
    <dgm:cxn modelId="{0A2B9251-1DE4-1747-A0BD-D9FDF0FE1BD0}" type="presOf" srcId="{63AC5429-D67A-E648-A439-3EE078C8E862}" destId="{6C0491BE-18D1-8446-90E4-5B8E8E8E1055}" srcOrd="0" destOrd="0" presId="urn:microsoft.com/office/officeart/2008/layout/CircularPictureCallout"/>
    <dgm:cxn modelId="{922F425F-7CED-A345-9146-795CD9DA6310}" type="presOf" srcId="{F3C1265D-D0D0-B44F-AB2C-4D5CDEAB2A9C}" destId="{CDB43A2C-7B93-034B-AF45-581BA3B72A20}" srcOrd="0" destOrd="0" presId="urn:microsoft.com/office/officeart/2008/layout/CircularPictureCallout"/>
    <dgm:cxn modelId="{BEBEF10D-07EA-5C48-9C61-00BA5C8EE3AF}" srcId="{853020FD-E739-8143-861E-7999499E6448}" destId="{F3C1265D-D0D0-B44F-AB2C-4D5CDEAB2A9C}" srcOrd="4" destOrd="0" parTransId="{665E9462-9AFB-B940-873B-14040889EDDE}" sibTransId="{63AC5429-D67A-E648-A439-3EE078C8E862}"/>
    <dgm:cxn modelId="{503E02A0-FBE1-2A45-854A-41E2D9697FA0}" type="presOf" srcId="{A8B933F6-EB09-C643-8EF4-C445CA00AE07}" destId="{985D399E-7101-CC49-90E1-DAB21D64C628}" srcOrd="0" destOrd="0" presId="urn:microsoft.com/office/officeart/2008/layout/CircularPictureCallout"/>
    <dgm:cxn modelId="{08FF9B6D-7A2E-7F4D-8D91-2538A493AF7F}" type="presOf" srcId="{C871FD1C-A345-0940-91D0-EEDBBA4E27C1}" destId="{39F60C7F-05B4-CE4F-80F8-A3BC09C777E9}" srcOrd="0" destOrd="0" presId="urn:microsoft.com/office/officeart/2008/layout/CircularPictureCallout"/>
    <dgm:cxn modelId="{75BFB658-C2E7-5245-8593-692F5AD432FF}" type="presOf" srcId="{A41193B9-8E9C-864F-BA26-D46BC7484EF5}" destId="{BB0DD9F7-65C8-F94F-B4D6-23075435C2EC}" srcOrd="0" destOrd="0" presId="urn:microsoft.com/office/officeart/2008/layout/CircularPictureCallout"/>
    <dgm:cxn modelId="{8E78A7F2-9264-B848-81B3-31FC8E50F7BF}" srcId="{853020FD-E739-8143-861E-7999499E6448}" destId="{A41193B9-8E9C-864F-BA26-D46BC7484EF5}" srcOrd="3" destOrd="0" parTransId="{E7511848-B9FB-EB43-B8AC-BEC1130A6153}" sibTransId="{F036E46D-C6B4-CD4F-9D5A-075E28A618A1}"/>
    <dgm:cxn modelId="{B0592680-A4B8-E645-A7A2-6E7B64764E59}" type="presOf" srcId="{2CDD88A1-7661-A74F-A53F-7C3FBD19C323}" destId="{23448D84-C272-DB46-843A-887BF85DA5AD}" srcOrd="0" destOrd="0" presId="urn:microsoft.com/office/officeart/2008/layout/CircularPictureCallout"/>
    <dgm:cxn modelId="{2436E937-4D1C-FF4C-9DE9-BDC95C6CF318}" srcId="{853020FD-E739-8143-861E-7999499E6448}" destId="{A8B933F6-EB09-C643-8EF4-C445CA00AE07}" srcOrd="2" destOrd="0" parTransId="{BE08BBF9-B66F-C345-9074-20B8150C3478}" sibTransId="{2CDD88A1-7661-A74F-A53F-7C3FBD19C323}"/>
    <dgm:cxn modelId="{B94CB0C1-BA3B-574C-A95F-766117FAF041}" type="presOf" srcId="{02BAB8F6-DB5B-2243-BF14-A5371F53909F}" destId="{9F36BC5C-2629-A643-9B15-BCF09BFC357B}" srcOrd="0" destOrd="0" presId="urn:microsoft.com/office/officeart/2008/layout/CircularPictureCallout"/>
    <dgm:cxn modelId="{44AE4AD9-584B-AD40-8380-3B5F9A536F00}" type="presParOf" srcId="{2945992E-F685-E54E-BB64-EA71F41CB1BF}" destId="{FD76F809-0F57-0E49-B1BD-A3BCB877939B}" srcOrd="0" destOrd="0" presId="urn:microsoft.com/office/officeart/2008/layout/CircularPictureCallout"/>
    <dgm:cxn modelId="{2FAD4FA2-89EC-AF4F-9EBE-0927BD93FD24}" type="presParOf" srcId="{FD76F809-0F57-0E49-B1BD-A3BCB877939B}" destId="{E3820DA6-7771-EE42-B1BA-A92964085884}" srcOrd="0" destOrd="0" presId="urn:microsoft.com/office/officeart/2008/layout/CircularPictureCallout"/>
    <dgm:cxn modelId="{F5108C93-AFF6-2E47-B379-D9CACEE81AA1}" type="presParOf" srcId="{E3820DA6-7771-EE42-B1BA-A92964085884}" destId="{78166EBB-D1EE-B645-90B8-3E0CAC794234}" srcOrd="0" destOrd="0" presId="urn:microsoft.com/office/officeart/2008/layout/CircularPictureCallout"/>
    <dgm:cxn modelId="{6D6F430C-3153-F34A-B5A2-C42FAD0E657C}" type="presParOf" srcId="{FD76F809-0F57-0E49-B1BD-A3BCB877939B}" destId="{39F60C7F-05B4-CE4F-80F8-A3BC09C777E9}" srcOrd="1" destOrd="0" presId="urn:microsoft.com/office/officeart/2008/layout/CircularPictureCallout"/>
    <dgm:cxn modelId="{F105B74E-ED93-B34F-94D4-B9D5333604CF}" type="presParOf" srcId="{FD76F809-0F57-0E49-B1BD-A3BCB877939B}" destId="{8D008728-EB57-D844-B38D-7479FA1803F2}" srcOrd="2" destOrd="0" presId="urn:microsoft.com/office/officeart/2008/layout/CircularPictureCallout"/>
    <dgm:cxn modelId="{826EFC4E-ED52-944F-A154-56CD9CAB8F99}" type="presParOf" srcId="{8D008728-EB57-D844-B38D-7479FA1803F2}" destId="{1A05B04A-45B7-6248-A6ED-F07CBB90D1C9}" srcOrd="0" destOrd="0" presId="urn:microsoft.com/office/officeart/2008/layout/CircularPictureCallout"/>
    <dgm:cxn modelId="{94731999-818E-C948-9902-21654BF30AEC}" type="presParOf" srcId="{FD76F809-0F57-0E49-B1BD-A3BCB877939B}" destId="{65D8C9E0-E19D-8747-90A3-E4A834AEEC24}" srcOrd="3" destOrd="0" presId="urn:microsoft.com/office/officeart/2008/layout/CircularPictureCallout"/>
    <dgm:cxn modelId="{0335C2B7-2617-0F4A-BA0E-CA4341D57699}" type="presParOf" srcId="{FD76F809-0F57-0E49-B1BD-A3BCB877939B}" destId="{829A2F77-5B80-8E41-BB66-D031ACA397DD}" srcOrd="4" destOrd="0" presId="urn:microsoft.com/office/officeart/2008/layout/CircularPictureCallout"/>
    <dgm:cxn modelId="{217B20B4-FAFF-D04C-B3FE-A330489D4F72}" type="presParOf" srcId="{829A2F77-5B80-8E41-BB66-D031ACA397DD}" destId="{9F36BC5C-2629-A643-9B15-BCF09BFC357B}" srcOrd="0" destOrd="0" presId="urn:microsoft.com/office/officeart/2008/layout/CircularPictureCallout"/>
    <dgm:cxn modelId="{1C03491D-C033-A849-8F4C-71229E02BEFF}" type="presParOf" srcId="{FD76F809-0F57-0E49-B1BD-A3BCB877939B}" destId="{7FA03C18-577D-914C-A334-2A8FA3452775}" srcOrd="5" destOrd="0" presId="urn:microsoft.com/office/officeart/2008/layout/CircularPictureCallout"/>
    <dgm:cxn modelId="{2931AFE4-6CD6-C24E-8FCD-65495773907A}" type="presParOf" srcId="{7FA03C18-577D-914C-A334-2A8FA3452775}" destId="{23448D84-C272-DB46-843A-887BF85DA5AD}" srcOrd="0" destOrd="0" presId="urn:microsoft.com/office/officeart/2008/layout/CircularPictureCallout"/>
    <dgm:cxn modelId="{062CBD6C-1C8A-7749-9372-24DC53AD1EE3}" type="presParOf" srcId="{FD76F809-0F57-0E49-B1BD-A3BCB877939B}" destId="{8F1EA61D-A08F-9442-A643-D621E7B928E1}" srcOrd="6" destOrd="0" presId="urn:microsoft.com/office/officeart/2008/layout/CircularPictureCallout"/>
    <dgm:cxn modelId="{0612A0E1-6735-9B43-9489-729701E4D867}" type="presParOf" srcId="{FD76F809-0F57-0E49-B1BD-A3BCB877939B}" destId="{2B6892FA-D994-0047-8CBB-A5E28E5F55DE}" srcOrd="7" destOrd="0" presId="urn:microsoft.com/office/officeart/2008/layout/CircularPictureCallout"/>
    <dgm:cxn modelId="{BF1D6CAA-FDD7-0543-88E8-8CB5A09625C9}" type="presParOf" srcId="{2B6892FA-D994-0047-8CBB-A5E28E5F55DE}" destId="{985D399E-7101-CC49-90E1-DAB21D64C628}" srcOrd="0" destOrd="0" presId="urn:microsoft.com/office/officeart/2008/layout/CircularPictureCallout"/>
    <dgm:cxn modelId="{0D2862D4-B910-7740-9387-539234D39D23}" type="presParOf" srcId="{FD76F809-0F57-0E49-B1BD-A3BCB877939B}" destId="{BD1111A9-BC2E-6B4F-936A-D9E0EFFA4CD7}" srcOrd="8" destOrd="0" presId="urn:microsoft.com/office/officeart/2008/layout/CircularPictureCallout"/>
    <dgm:cxn modelId="{0419B2AC-F946-8748-BF83-FDBD25A2FB68}" type="presParOf" srcId="{BD1111A9-BC2E-6B4F-936A-D9E0EFFA4CD7}" destId="{FDC91F6D-0ECC-1141-A249-5DAFCB85D6C7}" srcOrd="0" destOrd="0" presId="urn:microsoft.com/office/officeart/2008/layout/CircularPictureCallout"/>
    <dgm:cxn modelId="{87D6FD83-8897-B848-9D9A-3E07378068A6}" type="presParOf" srcId="{FD76F809-0F57-0E49-B1BD-A3BCB877939B}" destId="{60451E3D-A7EE-434A-94C7-A48F11EA0712}" srcOrd="9" destOrd="0" presId="urn:microsoft.com/office/officeart/2008/layout/CircularPictureCallout"/>
    <dgm:cxn modelId="{C9CBE82D-331A-9D4F-A6BC-CF5A66092691}" type="presParOf" srcId="{FD76F809-0F57-0E49-B1BD-A3BCB877939B}" destId="{A036323D-38DF-EA4E-983A-931E95B9CE8E}" srcOrd="10" destOrd="0" presId="urn:microsoft.com/office/officeart/2008/layout/CircularPictureCallout"/>
    <dgm:cxn modelId="{AFA78FF5-D646-2647-9F54-1B8F00873BDC}" type="presParOf" srcId="{A036323D-38DF-EA4E-983A-931E95B9CE8E}" destId="{BB0DD9F7-65C8-F94F-B4D6-23075435C2EC}" srcOrd="0" destOrd="0" presId="urn:microsoft.com/office/officeart/2008/layout/CircularPictureCallout"/>
    <dgm:cxn modelId="{E93AD431-51C3-3E43-9760-10E9E902487C}" type="presParOf" srcId="{FD76F809-0F57-0E49-B1BD-A3BCB877939B}" destId="{F62B6DA4-0B2A-8541-9F8E-A468C69D9089}" srcOrd="11" destOrd="0" presId="urn:microsoft.com/office/officeart/2008/layout/CircularPictureCallout"/>
    <dgm:cxn modelId="{2012C0BE-C924-A946-85C2-6EFB8F539E6A}" type="presParOf" srcId="{F62B6DA4-0B2A-8541-9F8E-A468C69D9089}" destId="{6C0491BE-18D1-8446-90E4-5B8E8E8E1055}" srcOrd="0" destOrd="0" presId="urn:microsoft.com/office/officeart/2008/layout/CircularPictureCallout"/>
    <dgm:cxn modelId="{80AFAF7E-32DD-974A-8FFE-AA539EF94405}" type="presParOf" srcId="{FD76F809-0F57-0E49-B1BD-A3BCB877939B}" destId="{9552907F-702B-EA4E-B775-EC9CC5844F4B}" srcOrd="12" destOrd="0" presId="urn:microsoft.com/office/officeart/2008/layout/CircularPictureCallout"/>
    <dgm:cxn modelId="{9050E3C1-AB14-B549-9CC1-9806F47F66F7}" type="presParOf" srcId="{FD76F809-0F57-0E49-B1BD-A3BCB877939B}" destId="{3C4631DE-0991-B84E-836D-9D883083C19F}" srcOrd="13" destOrd="0" presId="urn:microsoft.com/office/officeart/2008/layout/CircularPictureCallout"/>
    <dgm:cxn modelId="{EEBD51DD-A373-654D-9780-3A3D5AD077EC}" type="presParOf" srcId="{3C4631DE-0991-B84E-836D-9D883083C19F}" destId="{CDB43A2C-7B93-034B-AF45-581BA3B72A20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2907F-702B-EA4E-B775-EC9CC5844F4B}">
      <dsp:nvSpPr>
        <dsp:cNvPr id="0" name=""/>
        <dsp:cNvSpPr/>
      </dsp:nvSpPr>
      <dsp:spPr>
        <a:xfrm>
          <a:off x="2082800" y="4158234"/>
          <a:ext cx="4103116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451E3D-A7EE-434A-94C7-A48F11EA0712}">
      <dsp:nvSpPr>
        <dsp:cNvPr id="0" name=""/>
        <dsp:cNvSpPr/>
      </dsp:nvSpPr>
      <dsp:spPr>
        <a:xfrm>
          <a:off x="2082800" y="3145993"/>
          <a:ext cx="3415792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1EA61D-A08F-9442-A643-D621E7B928E1}">
      <dsp:nvSpPr>
        <dsp:cNvPr id="0" name=""/>
        <dsp:cNvSpPr/>
      </dsp:nvSpPr>
      <dsp:spPr>
        <a:xfrm>
          <a:off x="2082800" y="1921306"/>
          <a:ext cx="3415792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8C9E0-E19D-8747-90A3-E4A834AEEC24}">
      <dsp:nvSpPr>
        <dsp:cNvPr id="0" name=""/>
        <dsp:cNvSpPr/>
      </dsp:nvSpPr>
      <dsp:spPr>
        <a:xfrm>
          <a:off x="2082800" y="909065"/>
          <a:ext cx="4103116" cy="0"/>
        </a:xfrm>
        <a:prstGeom prst="line">
          <a:avLst/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66EBB-D1EE-B645-90B8-3E0CAC794234}">
      <dsp:nvSpPr>
        <dsp:cNvPr id="0" name=""/>
        <dsp:cNvSpPr/>
      </dsp:nvSpPr>
      <dsp:spPr>
        <a:xfrm>
          <a:off x="0" y="450849"/>
          <a:ext cx="4165600" cy="4165600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9F60C7F-05B4-CE4F-80F8-A3BC09C777E9}">
      <dsp:nvSpPr>
        <dsp:cNvPr id="0" name=""/>
        <dsp:cNvSpPr/>
      </dsp:nvSpPr>
      <dsp:spPr>
        <a:xfrm>
          <a:off x="749808" y="2662783"/>
          <a:ext cx="2665984" cy="1374648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749808" y="2662783"/>
        <a:ext cx="2665984" cy="1374648"/>
      </dsp:txXfrm>
    </dsp:sp>
    <dsp:sp modelId="{1A05B04A-45B7-6248-A6ED-F07CBB90D1C9}">
      <dsp:nvSpPr>
        <dsp:cNvPr id="0" name=""/>
        <dsp:cNvSpPr/>
      </dsp:nvSpPr>
      <dsp:spPr>
        <a:xfrm>
          <a:off x="5727699" y="450849"/>
          <a:ext cx="916432" cy="916432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F36BC5C-2629-A643-9B15-BCF09BFC357B}">
      <dsp:nvSpPr>
        <dsp:cNvPr id="0" name=""/>
        <dsp:cNvSpPr/>
      </dsp:nvSpPr>
      <dsp:spPr>
        <a:xfrm>
          <a:off x="6644132" y="450849"/>
          <a:ext cx="1070233" cy="91643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Mobile App</a:t>
          </a:r>
          <a:endParaRPr lang="en-US" sz="2400" kern="1200" dirty="0"/>
        </a:p>
      </dsp:txBody>
      <dsp:txXfrm>
        <a:off x="6644132" y="450849"/>
        <a:ext cx="1070233" cy="916432"/>
      </dsp:txXfrm>
    </dsp:sp>
    <dsp:sp modelId="{23448D84-C272-DB46-843A-887BF85DA5AD}">
      <dsp:nvSpPr>
        <dsp:cNvPr id="0" name=""/>
        <dsp:cNvSpPr/>
      </dsp:nvSpPr>
      <dsp:spPr>
        <a:xfrm>
          <a:off x="5040375" y="1463090"/>
          <a:ext cx="916432" cy="916432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85D399E-7101-CC49-90E1-DAB21D64C628}">
      <dsp:nvSpPr>
        <dsp:cNvPr id="0" name=""/>
        <dsp:cNvSpPr/>
      </dsp:nvSpPr>
      <dsp:spPr>
        <a:xfrm>
          <a:off x="5956808" y="1463090"/>
          <a:ext cx="838457" cy="91643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Web Page</a:t>
          </a:r>
          <a:endParaRPr lang="en-US" sz="2400" kern="1200"/>
        </a:p>
      </dsp:txBody>
      <dsp:txXfrm>
        <a:off x="5956808" y="1463090"/>
        <a:ext cx="838457" cy="916432"/>
      </dsp:txXfrm>
    </dsp:sp>
    <dsp:sp modelId="{FDC91F6D-0ECC-1141-A249-5DAFCB85D6C7}">
      <dsp:nvSpPr>
        <dsp:cNvPr id="0" name=""/>
        <dsp:cNvSpPr/>
      </dsp:nvSpPr>
      <dsp:spPr>
        <a:xfrm>
          <a:off x="5040375" y="2687777"/>
          <a:ext cx="916432" cy="916432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0DD9F7-65C8-F94F-B4D6-23075435C2EC}">
      <dsp:nvSpPr>
        <dsp:cNvPr id="0" name=""/>
        <dsp:cNvSpPr/>
      </dsp:nvSpPr>
      <dsp:spPr>
        <a:xfrm>
          <a:off x="5956808" y="2687777"/>
          <a:ext cx="972016" cy="91643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Kiosks</a:t>
          </a:r>
          <a:endParaRPr lang="en-US" sz="2400" kern="1200"/>
        </a:p>
      </dsp:txBody>
      <dsp:txXfrm>
        <a:off x="5956808" y="2687777"/>
        <a:ext cx="972016" cy="916432"/>
      </dsp:txXfrm>
    </dsp:sp>
    <dsp:sp modelId="{6C0491BE-18D1-8446-90E4-5B8E8E8E1055}">
      <dsp:nvSpPr>
        <dsp:cNvPr id="0" name=""/>
        <dsp:cNvSpPr/>
      </dsp:nvSpPr>
      <dsp:spPr>
        <a:xfrm>
          <a:off x="5727699" y="3700018"/>
          <a:ext cx="916432" cy="916432"/>
        </a:xfrm>
        <a:prstGeom prst="ellipse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DB43A2C-7B93-034B-AF45-581BA3B72A20}">
      <dsp:nvSpPr>
        <dsp:cNvPr id="0" name=""/>
        <dsp:cNvSpPr/>
      </dsp:nvSpPr>
      <dsp:spPr>
        <a:xfrm>
          <a:off x="6644132" y="3700018"/>
          <a:ext cx="1687068" cy="91643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Interactive Digital Signs </a:t>
          </a:r>
          <a:endParaRPr lang="en-US" sz="2400" kern="1200"/>
        </a:p>
      </dsp:txBody>
      <dsp:txXfrm>
        <a:off x="6644132" y="3700018"/>
        <a:ext cx="1687068" cy="916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49FA2-B3CA-794A-8AAD-69B8CC3B559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43A3C-46F5-E147-BF96-DB49AF5A70A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25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D23DCE-4FDA-B34A-A0BA-DD8EB35CB61B}" type="slidenum">
              <a:rPr lang="en-US" sz="1200"/>
              <a:pPr eaLnBrk="1" hangingPunct="1"/>
              <a:t>12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43A3C-46F5-E147-BF96-DB49AF5A70A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83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5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24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122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1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4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0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94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389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2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586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80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76383-88A9-ED49-8345-71D6EC50F6D9}" type="datetimeFigureOut">
              <a:rPr lang="en-US" smtClean="0"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E32E3-1A45-314F-A080-BD1A4ACE8B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31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Relationship Id="rId3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lib.vt.edu/renovation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36"/>
            <a:ext cx="9144000" cy="63487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612935"/>
            <a:ext cx="9144000" cy="984885"/>
          </a:xfrm>
          <a:prstGeom prst="rect">
            <a:avLst/>
          </a:prstGeom>
          <a:solidFill>
            <a:srgbClr val="FF6600">
              <a:alpha val="73000"/>
            </a:srgbClr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 LEARNING PLATFORM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51949"/>
            <a:ext cx="9144000" cy="706051"/>
          </a:xfrm>
          <a:prstGeom prst="rect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53857" y="6257836"/>
            <a:ext cx="9144000" cy="477054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2500" b="1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2</a:t>
            </a:r>
            <a:r>
              <a:rPr lang="en-US" sz="2500" b="1" baseline="30000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nd</a:t>
            </a:r>
            <a:r>
              <a:rPr lang="en-US" sz="2500" b="1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Floor, Newman Library, Conceptual Draft #2</a:t>
            </a:r>
            <a:endParaRPr lang="en-US" sz="25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8829" y="966605"/>
            <a:ext cx="325918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Virginia Tech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University Libraries</a:t>
            </a:r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5883" y="5874950"/>
            <a:ext cx="2768117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(September 2012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)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9879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1"/>
          <p:cNvSpPr txBox="1">
            <a:spLocks noChangeArrowheads="1"/>
          </p:cNvSpPr>
          <p:nvPr/>
        </p:nvSpPr>
        <p:spPr bwMode="auto">
          <a:xfrm>
            <a:off x="-251703" y="2386678"/>
            <a:ext cx="5167878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>
              <a:buFont typeface="Arial"/>
              <a:buChar char="•"/>
              <a:defRPr/>
            </a:pPr>
            <a:r>
              <a:rPr lang="en-US" sz="2500" dirty="0"/>
              <a:t>S</a:t>
            </a:r>
            <a:r>
              <a:rPr lang="en-US" sz="2500" dirty="0" smtClean="0"/>
              <a:t>timulate </a:t>
            </a:r>
            <a:r>
              <a:rPr lang="en-US" sz="2500" dirty="0"/>
              <a:t>&amp; facilitate individual and group knowledge </a:t>
            </a:r>
            <a:r>
              <a:rPr lang="en-US" sz="2500" dirty="0" smtClean="0"/>
              <a:t>production</a:t>
            </a:r>
          </a:p>
          <a:p>
            <a:pPr lvl="1">
              <a:buFont typeface="Arial"/>
              <a:buChar char="•"/>
              <a:defRPr/>
            </a:pPr>
            <a:r>
              <a:rPr lang="en-US" sz="2500" dirty="0" smtClean="0"/>
              <a:t>Allow </a:t>
            </a:r>
            <a:r>
              <a:rPr lang="en-US" sz="2500" dirty="0"/>
              <a:t>users to control the </a:t>
            </a:r>
            <a:r>
              <a:rPr lang="en-US" sz="2500" dirty="0" smtClean="0"/>
              <a:t>environment</a:t>
            </a:r>
            <a:endParaRPr lang="en-US" sz="2500" dirty="0"/>
          </a:p>
          <a:p>
            <a:pPr lvl="1">
              <a:buFont typeface="Arial" charset="0"/>
              <a:buChar char="•"/>
              <a:defRPr/>
            </a:pPr>
            <a:r>
              <a:rPr lang="en-US" sz="2500" dirty="0" smtClean="0"/>
              <a:t>Accommodate flexibility and diverse needs</a:t>
            </a:r>
            <a:endParaRPr lang="en-US" sz="2500" dirty="0"/>
          </a:p>
          <a:p>
            <a:pPr lvl="1">
              <a:buFont typeface="Arial" charset="0"/>
              <a:buChar char="•"/>
              <a:defRPr/>
            </a:pPr>
            <a:r>
              <a:rPr lang="en-US" sz="2500" dirty="0"/>
              <a:t>Support mentoring &amp; expertise </a:t>
            </a:r>
            <a:r>
              <a:rPr lang="en-US" sz="2500" dirty="0" smtClean="0"/>
              <a:t>services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500" dirty="0" smtClean="0"/>
              <a:t>Engage users with experimental space</a:t>
            </a:r>
            <a:endParaRPr lang="en-US" sz="2500" dirty="0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572" y="1217720"/>
            <a:ext cx="4075428" cy="56402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52167"/>
            <a:ext cx="9144000" cy="1631216"/>
          </a:xfrm>
          <a:prstGeom prst="rect">
            <a:avLst/>
          </a:prstGeom>
          <a:solidFill>
            <a:srgbClr val="FF6600"/>
          </a:solidFill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DESIGN </a:t>
            </a:r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PRINCIPLES </a:t>
            </a:r>
            <a:endParaRPr lang="en-US" sz="5000" b="1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800" y="572249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Newman Library, Second Floor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630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" y="6196871"/>
            <a:ext cx="9144000" cy="46166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  <a:latin typeface="Arial"/>
                <a:cs typeface="Arial"/>
              </a:rPr>
              <a:t>Libraries are social, cultural, and academic </a:t>
            </a:r>
            <a:r>
              <a:rPr lang="en-US" sz="2400" b="1" i="1" dirty="0" smtClean="0">
                <a:solidFill>
                  <a:srgbClr val="800000"/>
                </a:solidFill>
                <a:latin typeface="Arial"/>
                <a:cs typeface="Arial"/>
              </a:rPr>
              <a:t>destinations. </a:t>
            </a:r>
            <a:endParaRPr lang="en-US" sz="2400" b="1" i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18477"/>
            <a:ext cx="9143999" cy="2400657"/>
          </a:xfrm>
          <a:prstGeom prst="rect">
            <a:avLst/>
          </a:prstGeom>
          <a:solidFill>
            <a:schemeClr val="accent6">
              <a:lumMod val="75000"/>
              <a:alpha val="73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WHEN IS A LIBRARY</a:t>
            </a:r>
            <a:br>
              <a:rPr lang="en-US" sz="5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MORE THAN A </a:t>
            </a:r>
            <a:br>
              <a:rPr lang="en-US" sz="5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BUILDING?</a:t>
            </a:r>
          </a:p>
        </p:txBody>
      </p:sp>
    </p:spTree>
    <p:extLst>
      <p:ext uri="{BB962C8B-B14F-4D97-AF65-F5344CB8AC3E}">
        <p14:creationId xmlns:p14="http://schemas.microsoft.com/office/powerpoint/2010/main" val="2970846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2nd_floo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064419" y="-1334294"/>
            <a:ext cx="7239000" cy="936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277938" y="482600"/>
            <a:ext cx="1573212" cy="1981200"/>
          </a:xfrm>
          <a:prstGeom prst="rect">
            <a:avLst/>
          </a:prstGeom>
          <a:solidFill>
            <a:schemeClr val="accent2">
              <a:alpha val="69000"/>
            </a:schemeClr>
          </a:solidFill>
          <a:ln w="12700" cmpd="sng">
            <a:solidFill>
              <a:srgbClr val="00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HOTEL LOBBY</a:t>
            </a:r>
          </a:p>
        </p:txBody>
      </p:sp>
      <p:sp>
        <p:nvSpPr>
          <p:cNvPr id="8" name="Freeform 7"/>
          <p:cNvSpPr/>
          <p:nvPr/>
        </p:nvSpPr>
        <p:spPr>
          <a:xfrm>
            <a:off x="1476375" y="5160963"/>
            <a:ext cx="3843338" cy="1566862"/>
          </a:xfrm>
          <a:custGeom>
            <a:avLst/>
            <a:gdLst>
              <a:gd name="connsiteX0" fmla="*/ 0 w 3844083"/>
              <a:gd name="connsiteY0" fmla="*/ 0 h 1567543"/>
              <a:gd name="connsiteX1" fmla="*/ 2551281 w 3844083"/>
              <a:gd name="connsiteY1" fmla="*/ 57210 h 1567543"/>
              <a:gd name="connsiteX2" fmla="*/ 3432217 w 3844083"/>
              <a:gd name="connsiteY2" fmla="*/ 526329 h 1567543"/>
              <a:gd name="connsiteX3" fmla="*/ 3844083 w 3844083"/>
              <a:gd name="connsiteY3" fmla="*/ 1006889 h 1567543"/>
              <a:gd name="connsiteX4" fmla="*/ 2539841 w 3844083"/>
              <a:gd name="connsiteY4" fmla="*/ 1567543 h 1567543"/>
              <a:gd name="connsiteX5" fmla="*/ 1029665 w 3844083"/>
              <a:gd name="connsiteY5" fmla="*/ 1086983 h 1567543"/>
              <a:gd name="connsiteX6" fmla="*/ 0 w 3844083"/>
              <a:gd name="connsiteY6" fmla="*/ 0 h 156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44083" h="1567543">
                <a:moveTo>
                  <a:pt x="0" y="0"/>
                </a:moveTo>
                <a:lnTo>
                  <a:pt x="2551281" y="57210"/>
                </a:lnTo>
                <a:lnTo>
                  <a:pt x="3432217" y="526329"/>
                </a:lnTo>
                <a:lnTo>
                  <a:pt x="3844083" y="1006889"/>
                </a:lnTo>
                <a:lnTo>
                  <a:pt x="2539841" y="1567543"/>
                </a:lnTo>
                <a:lnTo>
                  <a:pt x="1029665" y="108698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MARKETPLACE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5000" y="1830388"/>
            <a:ext cx="766704" cy="633412"/>
          </a:xfrm>
          <a:prstGeom prst="rect">
            <a:avLst/>
          </a:prstGeom>
          <a:solidFill>
            <a:schemeClr val="accent5">
              <a:lumMod val="40000"/>
              <a:lumOff val="60000"/>
              <a:alpha val="75000"/>
            </a:schemeClr>
          </a:solidFill>
          <a:ln w="19050" cmpd="sng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VILLAGES</a:t>
            </a:r>
            <a:endParaRPr lang="en-US" sz="1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16050" y="2463800"/>
            <a:ext cx="647700" cy="2681288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  <a:alpha val="73000"/>
                </a:schemeClr>
              </a:gs>
              <a:gs pos="35000">
                <a:schemeClr val="accent5">
                  <a:tint val="37000"/>
                  <a:satMod val="300000"/>
                  <a:alpha val="73000"/>
                </a:schemeClr>
              </a:gs>
              <a:gs pos="100000">
                <a:schemeClr val="accent5">
                  <a:tint val="15000"/>
                  <a:satMod val="350000"/>
                  <a:alpha val="73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VILLAGES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063750" y="2463800"/>
            <a:ext cx="647700" cy="2681288"/>
          </a:xfrm>
          <a:prstGeom prst="rect">
            <a:avLst/>
          </a:prstGeom>
          <a:solidFill>
            <a:schemeClr val="tx2">
              <a:lumMod val="60000"/>
              <a:lumOff val="40000"/>
              <a:alpha val="62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NEIGHBORHOODS</a:t>
            </a:r>
          </a:p>
        </p:txBody>
      </p:sp>
      <p:sp>
        <p:nvSpPr>
          <p:cNvPr id="18" name="Rectangle 17"/>
          <p:cNvSpPr/>
          <p:nvPr/>
        </p:nvSpPr>
        <p:spPr>
          <a:xfrm rot="3353727">
            <a:off x="5490988" y="3720160"/>
            <a:ext cx="835025" cy="1117600"/>
          </a:xfrm>
          <a:prstGeom prst="rect">
            <a:avLst/>
          </a:prstGeom>
          <a:solidFill>
            <a:schemeClr val="accent4">
              <a:lumMod val="75000"/>
              <a:alpha val="76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LEARNING</a:t>
            </a:r>
            <a:b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STUDIOS</a:t>
            </a:r>
            <a:endParaRPr lang="en-US" sz="1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59151" y="2463800"/>
            <a:ext cx="2641600" cy="596900"/>
          </a:xfrm>
          <a:prstGeom prst="rect">
            <a:avLst/>
          </a:prstGeom>
          <a:solidFill>
            <a:schemeClr val="accent3">
              <a:lumMod val="50000"/>
              <a:alpha val="57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KNOWLEDGE PARK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74742" y="263525"/>
            <a:ext cx="2794646" cy="707886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>
                <a:solidFill>
                  <a:srgbClr val="800000"/>
                </a:solidFill>
                <a:latin typeface="+mn-lt"/>
              </a:rPr>
              <a:t>HIGH LEVEL CONCEPTS / METAPHORS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711450" y="2441399"/>
            <a:ext cx="647700" cy="2681288"/>
          </a:xfrm>
          <a:prstGeom prst="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  <a:alpha val="73000"/>
                </a:schemeClr>
              </a:gs>
              <a:gs pos="35000">
                <a:schemeClr val="accent5">
                  <a:tint val="37000"/>
                  <a:satMod val="300000"/>
                  <a:alpha val="73000"/>
                </a:schemeClr>
              </a:gs>
              <a:gs pos="100000">
                <a:schemeClr val="accent5">
                  <a:tint val="15000"/>
                  <a:satMod val="350000"/>
                  <a:alpha val="73000"/>
                </a:schemeClr>
              </a:gs>
            </a:gsLst>
            <a:lin ang="16200000" scaled="1"/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VILLAGES</a:t>
            </a:r>
          </a:p>
        </p:txBody>
      </p:sp>
      <p:sp>
        <p:nvSpPr>
          <p:cNvPr id="23" name="Rectangle 22"/>
          <p:cNvSpPr/>
          <p:nvPr/>
        </p:nvSpPr>
        <p:spPr>
          <a:xfrm rot="3420325">
            <a:off x="4461805" y="4393401"/>
            <a:ext cx="1000125" cy="1136149"/>
          </a:xfrm>
          <a:prstGeom prst="rect">
            <a:avLst/>
          </a:prstGeom>
          <a:solidFill>
            <a:schemeClr val="accent3">
              <a:lumMod val="50000"/>
              <a:alpha val="57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KNOWLEDGE PARK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201460" y="1830388"/>
            <a:ext cx="866316" cy="633412"/>
          </a:xfrm>
          <a:prstGeom prst="rect">
            <a:avLst/>
          </a:prstGeom>
          <a:solidFill>
            <a:schemeClr val="accent4">
              <a:lumMod val="75000"/>
              <a:alpha val="76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LEARNING</a:t>
            </a:r>
            <a:b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12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STUDIOS</a:t>
            </a:r>
            <a:endParaRPr lang="en-US" sz="12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18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06548"/>
            <a:ext cx="4715919" cy="32728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918" y="2206549"/>
            <a:ext cx="4785032" cy="327289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HOTEL LOBBY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MEET &amp; GREET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0715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70" y="2206549"/>
            <a:ext cx="4656667" cy="46566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7" y="2206549"/>
            <a:ext cx="3302001" cy="245423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VILLAGES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Flexible brainstorming &amp; sharing spaces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137" y="4660783"/>
            <a:ext cx="3302001" cy="2240038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57772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6548"/>
            <a:ext cx="5003800" cy="33655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1" y="2206547"/>
            <a:ext cx="4140200" cy="276971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NEIGHBORHOODS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Open group work areas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207" y="4318000"/>
            <a:ext cx="3156219" cy="279224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50149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GROUP COMMONS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Intersection of villages &amp; neighborhoods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05" y="2206548"/>
            <a:ext cx="8958546" cy="430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00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6189" y="2185382"/>
            <a:ext cx="5498734" cy="278228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39"/>
          <a:stretch>
            <a:fillRect/>
          </a:stretch>
        </p:blipFill>
        <p:spPr bwMode="auto">
          <a:xfrm>
            <a:off x="0" y="2206548"/>
            <a:ext cx="4106189" cy="20055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2" descr="DU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2090"/>
            <a:ext cx="4106189" cy="281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07417" y="5257801"/>
            <a:ext cx="24288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Writing Center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CommLab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Multimedia &amp; Design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Math &amp; Stats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1650" y="5253567"/>
            <a:ext cx="21595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Library Support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IT Support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Languages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GIS &amp; Spatial Data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MARKETPLACE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C</a:t>
            </a: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onvergence of academic support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851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6165"/>
            <a:ext cx="9144000" cy="60624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MARKETPLACE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err="1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Coworking</a:t>
            </a: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 environment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7891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6548"/>
            <a:ext cx="9144000" cy="465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MARKETPLACE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Adaptable for specific needs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6819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1"/>
          <p:cNvSpPr txBox="1">
            <a:spLocks noChangeArrowheads="1"/>
          </p:cNvSpPr>
          <p:nvPr/>
        </p:nvSpPr>
        <p:spPr bwMode="auto">
          <a:xfrm>
            <a:off x="287868" y="2283415"/>
            <a:ext cx="848359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285750" lvl="0" indent="-285750">
              <a:buFont typeface="Arial"/>
              <a:buChar char="•"/>
            </a:pPr>
            <a:r>
              <a:rPr lang="en-US" sz="2800" dirty="0"/>
              <a:t>Knowledge needs have changed and to be effective the library must adapt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Offer a comprehensive and integrated environment for academic support and skill-building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Explore and encourage new literacies and pedagogies as well as active and applied learning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Address shift from information consumption to knowledge production and sharing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Cultivate campus pride in the University </a:t>
            </a:r>
            <a:r>
              <a:rPr lang="en-US" sz="2800" dirty="0" smtClean="0"/>
              <a:t>Libraries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WHY?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More than a renovation, we’re redefining libraries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1800" y="756915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Newman Library, Second Floor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521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nfo_commons_l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6548"/>
            <a:ext cx="4842864" cy="3244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917" y="2206548"/>
            <a:ext cx="4900083" cy="324485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KNOWLEDGE PARKS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Focused areas for individuals &amp; small groups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48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CSD-I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7867"/>
            <a:ext cx="9144000" cy="711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KNOWLEDGE PARKS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Focused areas for individuals &amp; small groups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8715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06165"/>
            <a:ext cx="9144000" cy="1938992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KNOWLEDGE PARKS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Focused </a:t>
            </a:r>
            <a:r>
              <a:rPr lang="en-US" sz="3500" b="1" dirty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areas for individuals &amp; small groups</a:t>
            </a:r>
          </a:p>
          <a:p>
            <a:pPr lvl="1">
              <a:defRPr/>
            </a:pP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0"/>
          <a:stretch/>
        </p:blipFill>
        <p:spPr>
          <a:xfrm>
            <a:off x="0" y="2206548"/>
            <a:ext cx="9144000" cy="414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219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06165"/>
            <a:ext cx="9144000" cy="1400383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LEARNING STUDIOS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5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Reservable group spaces</a:t>
            </a:r>
            <a:endParaRPr lang="en-US" sz="35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6547"/>
            <a:ext cx="4088190" cy="2497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3684"/>
            <a:ext cx="4088190" cy="2497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190" y="2206547"/>
            <a:ext cx="5055810" cy="2497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95334" y="4874381"/>
            <a:ext cx="31598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Instructors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Tutors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Teaching Assistants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latin typeface="Arial"/>
                <a:cs typeface="Arial"/>
              </a:rPr>
              <a:t>Librarians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1634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3714" y="18505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21"/>
          <p:cNvSpPr txBox="1">
            <a:spLocks noChangeArrowheads="1"/>
          </p:cNvSpPr>
          <p:nvPr/>
        </p:nvSpPr>
        <p:spPr bwMode="auto">
          <a:xfrm>
            <a:off x="411239" y="2613099"/>
            <a:ext cx="8336794" cy="310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285750" lvl="0" indent="-285750">
              <a:buFont typeface="Arial"/>
              <a:buChar char="•"/>
            </a:pPr>
            <a:r>
              <a:rPr lang="en-US" sz="2800" dirty="0"/>
              <a:t>Double the amount of student space 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Create a dynamic mixture of areas that foster a wide range of learning </a:t>
            </a:r>
            <a:r>
              <a:rPr lang="en-US" sz="2800" dirty="0" smtClean="0"/>
              <a:t>experiences</a:t>
            </a:r>
            <a:endParaRPr lang="en-US" sz="2800" dirty="0"/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Enhance technology capabilities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Expand instructional and academic support settings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Showcase learning, creativity, and innovation at Virginia Tech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BENEFITS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Helping students succeed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800" y="756915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Newman Library, Second Floor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470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LIBRARY</a:t>
            </a:r>
            <a:b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TRANSFORMATION</a:t>
            </a:r>
            <a:endParaRPr lang="en-US" sz="58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3222" y="3189110"/>
            <a:ext cx="78330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We are not just updating study space. We are reimagining and reprogramming the learning and research environment.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211728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530" y="2129604"/>
            <a:ext cx="4914900" cy="369034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503714" y="18505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21"/>
          <p:cNvSpPr txBox="1">
            <a:spLocks noChangeArrowheads="1"/>
          </p:cNvSpPr>
          <p:nvPr/>
        </p:nvSpPr>
        <p:spPr bwMode="auto">
          <a:xfrm>
            <a:off x="258839" y="2325476"/>
            <a:ext cx="8336794" cy="35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285750" lvl="0" indent="-285750">
              <a:buFont typeface="Arial"/>
              <a:buChar char="•"/>
            </a:pPr>
            <a:r>
              <a:rPr lang="en-US" sz="2800" dirty="0"/>
              <a:t>Canvas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Stage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Gallery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Workshop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Studio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Lab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Discussion Hub</a:t>
            </a:r>
          </a:p>
          <a:p>
            <a:pPr marL="285750" lvl="0" indent="-285750">
              <a:buFont typeface="Arial"/>
              <a:buChar char="•"/>
            </a:pPr>
            <a:r>
              <a:rPr lang="en-US" sz="2800" dirty="0"/>
              <a:t>Discovery Center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LEARNING PLATFORM</a:t>
            </a: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  <a:t/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Experiences &amp; Encounters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839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LIBRARY</a:t>
            </a:r>
            <a:b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TRANSFORMATION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397510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For more information please visit:</a:t>
            </a:r>
            <a:br>
              <a:rPr lang="en-US" sz="4000" dirty="0" smtClean="0"/>
            </a:br>
            <a:r>
              <a:rPr lang="en-US" sz="4000" dirty="0" smtClean="0">
                <a:hlinkClick r:id="rId2"/>
              </a:rPr>
              <a:t>www.lib.vt.edu</a:t>
            </a:r>
            <a:r>
              <a:rPr lang="en-US" sz="4000" dirty="0">
                <a:hlinkClick r:id="rId2"/>
              </a:rPr>
              <a:t>/</a:t>
            </a:r>
            <a:r>
              <a:rPr lang="en-US" sz="4000" dirty="0" smtClean="0">
                <a:hlinkClick r:id="rId2"/>
              </a:rPr>
              <a:t>renovation</a:t>
            </a:r>
            <a:endParaRPr lang="en-US" sz="4000" dirty="0" smtClean="0"/>
          </a:p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5725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954251"/>
            <a:ext cx="9229856" cy="147732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PROGRAMMABLE SPACE</a:t>
            </a:r>
            <a:r>
              <a:rPr lang="en-US" sz="50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50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4000" b="1" i="1" dirty="0" smtClean="0">
                <a:solidFill>
                  <a:srgbClr val="800000"/>
                </a:solidFill>
                <a:latin typeface="Arial"/>
                <a:cs typeface="Arial"/>
              </a:rPr>
              <a:t>concept overview</a:t>
            </a:r>
            <a:endParaRPr lang="en-US" sz="4000" b="1" i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16800" y="241300"/>
            <a:ext cx="135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Appendix #1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35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3524" y="1699388"/>
            <a:ext cx="6797524" cy="358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6381" y="718262"/>
            <a:ext cx="4535713" cy="120032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Villages can be “checked out” by departments, </a:t>
            </a:r>
            <a:r>
              <a:rPr lang="en-US" sz="2400" dirty="0" smtClean="0">
                <a:solidFill>
                  <a:srgbClr val="FFFFFF"/>
                </a:solidFill>
                <a:latin typeface="Arial"/>
                <a:cs typeface="Arial"/>
              </a:rPr>
              <a:t>professors, or librarians.</a:t>
            </a:r>
            <a:endParaRPr lang="en-US" sz="2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2286" y="4812941"/>
            <a:ext cx="3870476" cy="1569660"/>
          </a:xfrm>
          <a:prstGeom prst="rect">
            <a:avLst/>
          </a:prstGeom>
          <a:solidFill>
            <a:srgbClr val="FF6600"/>
          </a:solidFill>
          <a:ln>
            <a:solidFill>
              <a:srgbClr val="0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This enables them to curate or develop a public area based on a common theme or an assignment.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82496" y="69334"/>
            <a:ext cx="221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Programmable Space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08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73000"/>
          </a:blip>
          <a:stretch>
            <a:fillRect/>
          </a:stretch>
        </p:blipFill>
        <p:spPr>
          <a:xfrm rot="5400000">
            <a:off x="6577648" y="-30094"/>
            <a:ext cx="2366924" cy="1947333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alphaModFix amt="75000"/>
          </a:blip>
          <a:stretch>
            <a:fillRect/>
          </a:stretch>
        </p:blipFill>
        <p:spPr>
          <a:xfrm rot="5400000">
            <a:off x="417896" y="4580680"/>
            <a:ext cx="2607309" cy="1947334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-14113" y="2127035"/>
            <a:ext cx="9143999" cy="2123658"/>
          </a:xfrm>
          <a:prstGeom prst="rect">
            <a:avLst/>
          </a:prstGeom>
          <a:solidFill>
            <a:schemeClr val="accent6">
              <a:lumMod val="75000"/>
              <a:alpha val="76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We spent the last year</a:t>
            </a:r>
          </a:p>
          <a:p>
            <a:pPr algn="ctr"/>
            <a:r>
              <a:rPr lang="en-US" sz="4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UNDERSTANDING</a:t>
            </a:r>
          </a:p>
          <a:p>
            <a:pPr algn="ctr"/>
            <a:r>
              <a:rPr lang="en-US" sz="4400" dirty="0" smtClean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student needs.</a:t>
            </a:r>
            <a:endParaRPr lang="en-US" sz="4400" dirty="0">
              <a:solidFill>
                <a:srgbClr val="8000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09858" y="5164667"/>
            <a:ext cx="2775119" cy="1015663"/>
          </a:xfrm>
          <a:prstGeom prst="rect">
            <a:avLst/>
          </a:prstGeom>
          <a:solidFill>
            <a:schemeClr val="accent2">
              <a:alpha val="78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Focus Groups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Observation Studies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Interviews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062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51" y="178404"/>
            <a:ext cx="2381711" cy="23817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51644" y="660470"/>
            <a:ext cx="5378795" cy="110799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cmpd="sng">
            <a:solidFill>
              <a:srgbClr val="0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/>
                <a:cs typeface="Arial"/>
              </a:rPr>
              <a:t>The music department could feature their students. Every day at a set time a different musician performs a solo piece.</a:t>
            </a:r>
            <a:endParaRPr lang="en-US" sz="2200" dirty="0">
              <a:latin typeface="Arial"/>
              <a:cs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041" y="2755356"/>
            <a:ext cx="3533625" cy="212690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16324" y="3173156"/>
            <a:ext cx="4761002" cy="430887"/>
          </a:xfrm>
          <a:prstGeom prst="rect">
            <a:avLst/>
          </a:prstGeom>
          <a:solidFill>
            <a:srgbClr val="E46C0A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A class could develop interactive art.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622" y="4463143"/>
            <a:ext cx="2400479" cy="218923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605567" y="5726740"/>
            <a:ext cx="4386966" cy="769441"/>
          </a:xfrm>
          <a:prstGeom prst="rect">
            <a:avLst/>
          </a:prstGeom>
          <a:solidFill>
            <a:srgbClr val="E46C0A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FFFF"/>
                </a:solidFill>
                <a:latin typeface="Arial"/>
                <a:cs typeface="Arial"/>
              </a:rPr>
              <a:t>Campus units could host open conversations and outfit a village.</a:t>
            </a:r>
            <a:endParaRPr lang="en-US" sz="22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82496" y="69334"/>
            <a:ext cx="221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Programmable Space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60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15"/>
          <a:stretch/>
        </p:blipFill>
        <p:spPr bwMode="auto">
          <a:xfrm>
            <a:off x="2082800" y="1710267"/>
            <a:ext cx="4987230" cy="296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5903" y="503227"/>
            <a:ext cx="5019525" cy="1569660"/>
          </a:xfrm>
          <a:prstGeom prst="rect">
            <a:avLst/>
          </a:prstGeom>
          <a:solidFill>
            <a:srgbClr val="E46C0A"/>
          </a:solidFill>
          <a:ln>
            <a:solidFill>
              <a:srgbClr val="0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This creates a variety of immersive settings. Students working in these areas are surrounded by stimulating materials.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79040" y="4270940"/>
            <a:ext cx="2608406" cy="2246769"/>
          </a:xfrm>
          <a:prstGeom prst="rect">
            <a:avLst/>
          </a:prstGeom>
          <a:solidFill>
            <a:srgbClr val="E46C0A"/>
          </a:solidFill>
          <a:ln>
            <a:solidFill>
              <a:srgbClr val="00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Books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Posters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Display </a:t>
            </a:r>
            <a:r>
              <a:rPr lang="en-US" sz="2000" dirty="0">
                <a:latin typeface="Arial"/>
                <a:cs typeface="Arial"/>
              </a:rPr>
              <a:t>cases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Portable walls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Digital screens 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Art installations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Interactive artifacts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82496" y="69334"/>
            <a:ext cx="221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Programmable Space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173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301109"/>
            <a:ext cx="9229856" cy="21544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GROUP COMMONS:</a:t>
            </a:r>
            <a:b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4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An Ongoing Experiment</a:t>
            </a:r>
            <a:r>
              <a:rPr lang="en-US" sz="40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40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4000" b="1" i="1" dirty="0" smtClean="0">
                <a:solidFill>
                  <a:srgbClr val="800000"/>
                </a:solidFill>
                <a:latin typeface="Arial"/>
                <a:cs typeface="Arial"/>
              </a:rPr>
              <a:t>concept overview</a:t>
            </a:r>
            <a:endParaRPr lang="en-US" sz="4000" b="1" i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16800" y="241300"/>
            <a:ext cx="135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Appendix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42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21514" y="527091"/>
            <a:ext cx="3940200" cy="207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" r="7717" b="11902"/>
          <a:stretch/>
        </p:blipFill>
        <p:spPr bwMode="auto">
          <a:xfrm>
            <a:off x="2411493" y="4451048"/>
            <a:ext cx="4736394" cy="2536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15"/>
          <a:stretch/>
        </p:blipFill>
        <p:spPr bwMode="auto">
          <a:xfrm>
            <a:off x="307752" y="569579"/>
            <a:ext cx="3419076" cy="203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91398" y="2605578"/>
            <a:ext cx="5607650" cy="1938992"/>
          </a:xfrm>
          <a:prstGeom prst="rect">
            <a:avLst/>
          </a:prstGeom>
          <a:solidFill>
            <a:srgbClr val="E46C0A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Each semester we experiment with different types of furniture and technology in various configurations. Our objective is to consistently try new arrangements that support collaboration and group learning.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93037" y="69334"/>
            <a:ext cx="2638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Group Commons Concept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301109"/>
            <a:ext cx="9229856" cy="224676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TECHNOLOGIES </a:t>
            </a:r>
            <a:b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ON THE HORIZON</a:t>
            </a:r>
            <a:r>
              <a:rPr lang="en-US" sz="4000" b="1" dirty="0" smtClean="0">
                <a:solidFill>
                  <a:srgbClr val="FFFFFF"/>
                </a:solidFill>
                <a:latin typeface="Arial"/>
                <a:cs typeface="Arial"/>
              </a:rPr>
              <a:t/>
            </a:r>
            <a:br>
              <a:rPr lang="en-US" sz="4000" b="1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4000" b="1" i="1" dirty="0" smtClean="0">
                <a:solidFill>
                  <a:srgbClr val="800000"/>
                </a:solidFill>
                <a:latin typeface="Arial"/>
                <a:cs typeface="Arial"/>
              </a:rPr>
              <a:t>concept overview</a:t>
            </a:r>
            <a:endParaRPr lang="en-US" sz="4000" b="1" i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16800" y="241300"/>
            <a:ext cx="1355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Appendix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98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52" y="2111011"/>
            <a:ext cx="3566281" cy="474698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glimpse into the future 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Technologies on our radar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4857" y="3761619"/>
            <a:ext cx="3664857" cy="14773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Self-service lending of laptops, </a:t>
            </a:r>
            <a:r>
              <a:rPr lang="en-US" dirty="0" err="1" smtClean="0">
                <a:latin typeface="Arial"/>
                <a:cs typeface="Arial"/>
              </a:rPr>
              <a:t>eReaders</a:t>
            </a:r>
            <a:r>
              <a:rPr lang="en-US" dirty="0" smtClean="0">
                <a:latin typeface="Arial"/>
                <a:cs typeface="Arial"/>
              </a:rPr>
              <a:t>, and other devices.</a:t>
            </a:r>
          </a:p>
          <a:p>
            <a:endParaRPr lang="en-US" dirty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Swipe your card. Enter a pin. Borrow it for two hours. 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5194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glimpse into the future 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Technologies on our radar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24953" y="3739642"/>
            <a:ext cx="1947334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Printers for various formats.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38" y="2649700"/>
            <a:ext cx="3175000" cy="317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8738" y="3114631"/>
            <a:ext cx="3317119" cy="21155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6190" y="5547701"/>
            <a:ext cx="1835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Plotter for large formats.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470" y="5561849"/>
            <a:ext cx="954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3D Printers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4548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glimpse into the future 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Technologies on our radar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5811" y="3556001"/>
            <a:ext cx="2709332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Interactive media walls for large screen displays.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50" y="2717675"/>
            <a:ext cx="6156324" cy="335413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241860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19" y="2504556"/>
            <a:ext cx="5943600" cy="39243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glimpse into the future 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Technologies on our radar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5811" y="3556001"/>
            <a:ext cx="2709332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Touchscreens built into tabletops and walls.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365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glimpse into the future 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Technologies on our radar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68573" y="3740667"/>
            <a:ext cx="2564189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Wearable computers.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381" y="2466665"/>
            <a:ext cx="5261429" cy="3946072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95689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8" y="0"/>
            <a:ext cx="5228168" cy="6970889"/>
          </a:xfrm>
          <a:prstGeom prst="rect">
            <a:avLst/>
          </a:prstGeom>
          <a:ln>
            <a:solidFill>
              <a:srgbClr val="FFFFFF"/>
            </a:solidFill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94126" y="790222"/>
            <a:ext cx="27238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Arial"/>
                <a:cs typeface="Arial"/>
              </a:rPr>
              <a:t>Connectivity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>
                <a:latin typeface="Arial"/>
                <a:cs typeface="Arial"/>
              </a:rPr>
              <a:t>Variety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latin typeface="Arial"/>
                <a:cs typeface="Arial"/>
              </a:rPr>
              <a:t>C</a:t>
            </a:r>
            <a:r>
              <a:rPr lang="en-US" sz="2800" dirty="0" smtClean="0">
                <a:latin typeface="Arial"/>
                <a:cs typeface="Arial"/>
              </a:rPr>
              <a:t>onvenience</a:t>
            </a:r>
            <a:endParaRPr lang="en-US" sz="2800" dirty="0">
              <a:latin typeface="Arial"/>
              <a:cs typeface="Arial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5248"/>
            <a:ext cx="4000498" cy="335912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954251"/>
            <a:ext cx="9229856" cy="861774"/>
          </a:xfrm>
          <a:prstGeom prst="rect">
            <a:avLst/>
          </a:prstGeom>
          <a:solidFill>
            <a:schemeClr val="accent6">
              <a:lumMod val="75000"/>
              <a:alpha val="88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SOMETHING FOR EVERYONE</a:t>
            </a:r>
            <a:endParaRPr lang="en-US" sz="5000" b="1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3187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glimpse into the future 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Technologies on our radar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68573" y="3740667"/>
            <a:ext cx="2564189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Touchscreen computer projection systems.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10" y="2809498"/>
            <a:ext cx="5248124" cy="304943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449304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806165"/>
            <a:ext cx="9144000" cy="1323439"/>
          </a:xfrm>
          <a:prstGeom prst="rect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 glimpse into the future </a:t>
            </a:r>
            <a:br>
              <a:rPr lang="en-US" sz="5000" b="1" dirty="0" smtClean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3000" b="1" dirty="0" smtClean="0">
                <a:ln>
                  <a:solidFill>
                    <a:srgbClr val="FFFFFF"/>
                  </a:solidFill>
                </a:ln>
                <a:solidFill>
                  <a:srgbClr val="800000"/>
                </a:solidFill>
              </a:rPr>
              <a:t>Technologies on our radar</a:t>
            </a:r>
            <a:endParaRPr lang="en-US" sz="3000" b="1" dirty="0">
              <a:ln>
                <a:solidFill>
                  <a:srgbClr val="FFFFFF"/>
                </a:solidFill>
              </a:ln>
              <a:solidFill>
                <a:srgbClr val="8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68573" y="3740667"/>
            <a:ext cx="2772227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Technology &amp; Knowledge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Sandboxes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66" y="2679700"/>
            <a:ext cx="5375434" cy="3236907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96555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Box 4"/>
          <p:cNvSpPr txBox="1">
            <a:spLocks noChangeArrowheads="1"/>
          </p:cNvSpPr>
          <p:nvPr/>
        </p:nvSpPr>
        <p:spPr bwMode="auto">
          <a:xfrm>
            <a:off x="582613" y="457200"/>
            <a:ext cx="6718656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4000" b="1" dirty="0" smtClean="0">
                <a:solidFill>
                  <a:srgbClr val="800000"/>
                </a:solidFill>
                <a:latin typeface="Calibri" charset="0"/>
              </a:rPr>
              <a:t>LIBRARY NAVIGATION SYSTEM</a:t>
            </a:r>
          </a:p>
          <a:p>
            <a:pPr eaLnBrk="1" hangingPunct="1">
              <a:defRPr/>
            </a:pP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latin typeface="Calibri" charset="0"/>
              </a:rPr>
              <a:t>Plan your visit and interact with the space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77575505"/>
              </p:ext>
            </p:extLst>
          </p:nvPr>
        </p:nvGraphicFramePr>
        <p:xfrm>
          <a:off x="582613" y="1384300"/>
          <a:ext cx="8331200" cy="5067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44625" y="1803400"/>
            <a:ext cx="2439988" cy="42465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>
                <a:latin typeface="+mn-lt"/>
              </a:rPr>
              <a:t>Directory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GPS – where am I?</a:t>
            </a:r>
          </a:p>
          <a:p>
            <a:pPr algn="ctr">
              <a:defRPr/>
            </a:pPr>
            <a:endParaRPr lang="en-US" dirty="0">
              <a:latin typeface="+mn-lt"/>
            </a:endParaRPr>
          </a:p>
          <a:p>
            <a:pPr algn="ctr">
              <a:defRPr/>
            </a:pPr>
            <a:r>
              <a:rPr lang="en-US" dirty="0">
                <a:latin typeface="+mn-lt"/>
              </a:rPr>
              <a:t>Room Availability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Laptop Availability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Computer Availability</a:t>
            </a:r>
          </a:p>
          <a:p>
            <a:pPr algn="ctr">
              <a:defRPr/>
            </a:pPr>
            <a:endParaRPr lang="en-US" dirty="0">
              <a:latin typeface="+mn-lt"/>
            </a:endParaRPr>
          </a:p>
          <a:p>
            <a:pPr algn="ctr">
              <a:defRPr/>
            </a:pPr>
            <a:r>
              <a:rPr lang="en-US" dirty="0">
                <a:latin typeface="+mn-lt"/>
              </a:rPr>
              <a:t>Reserve Room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Make Appointment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Group Tools</a:t>
            </a:r>
          </a:p>
          <a:p>
            <a:pPr algn="ctr">
              <a:defRPr/>
            </a:pPr>
            <a:endParaRPr lang="en-US" dirty="0">
              <a:latin typeface="+mn-lt"/>
            </a:endParaRPr>
          </a:p>
          <a:p>
            <a:pPr algn="ctr">
              <a:defRPr/>
            </a:pPr>
            <a:r>
              <a:rPr lang="en-US" dirty="0">
                <a:latin typeface="+mn-lt"/>
              </a:rPr>
              <a:t>How to (print, scan, </a:t>
            </a:r>
            <a:r>
              <a:rPr lang="en-US" dirty="0" err="1">
                <a:latin typeface="+mn-lt"/>
              </a:rPr>
              <a:t>etc</a:t>
            </a:r>
            <a:r>
              <a:rPr lang="en-US" dirty="0">
                <a:latin typeface="+mn-lt"/>
              </a:rPr>
              <a:t>)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Research Tutorials </a:t>
            </a:r>
          </a:p>
          <a:p>
            <a:pPr algn="ctr">
              <a:defRPr/>
            </a:pPr>
            <a:r>
              <a:rPr lang="en-US" dirty="0">
                <a:latin typeface="+mn-lt"/>
              </a:rPr>
              <a:t>News &amp; Events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Ask </a:t>
            </a:r>
          </a:p>
        </p:txBody>
      </p:sp>
    </p:spTree>
    <p:extLst>
      <p:ext uri="{BB962C8B-B14F-4D97-AF65-F5344CB8AC3E}">
        <p14:creationId xmlns:p14="http://schemas.microsoft.com/office/powerpoint/2010/main" val="2314245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1295438"/>
            <a:ext cx="9144000" cy="984885"/>
          </a:xfrm>
          <a:prstGeom prst="rect">
            <a:avLst/>
          </a:prstGeom>
          <a:solidFill>
            <a:srgbClr val="FF6600">
              <a:alpha val="73000"/>
            </a:srgbClr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A LEARNING PLATFORM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51949"/>
            <a:ext cx="9144000" cy="706051"/>
          </a:xfrm>
          <a:prstGeom prst="rect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153857" y="6257836"/>
            <a:ext cx="9144000" cy="477054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2500" b="1" dirty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http://</a:t>
            </a:r>
            <a:r>
              <a:rPr lang="en-US" sz="2500" b="1" dirty="0" err="1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www.lib.vt.edu</a:t>
            </a:r>
            <a:r>
              <a:rPr lang="en-US" sz="2500" b="1" dirty="0">
                <a:solidFill>
                  <a:srgbClr val="80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/renovation/</a:t>
            </a:r>
            <a:endParaRPr lang="en-US" sz="2500" b="1" dirty="0">
              <a:solidFill>
                <a:srgbClr val="80000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88615"/>
            <a:ext cx="3259184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yriad Pro"/>
                <a:cs typeface="Myriad Pro"/>
              </a:rPr>
              <a:t>Virginia Tech</a:t>
            </a:r>
            <a:br>
              <a:rPr lang="en-US" sz="24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yriad Pro"/>
                <a:cs typeface="Myriad Pro"/>
              </a:rPr>
            </a:br>
            <a:r>
              <a:rPr lang="en-US" sz="2400" b="1" i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yriad Pro"/>
                <a:cs typeface="Myriad Pro"/>
              </a:rPr>
              <a:t>University Libraries</a:t>
            </a:r>
            <a:endParaRPr lang="en-US" sz="1600" b="1" dirty="0">
              <a:latin typeface="Myriad Pro"/>
              <a:cs typeface="Myriad Pr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5883" y="5874950"/>
            <a:ext cx="2768117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(September 2012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)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7773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llabor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>
              <a:alpha val="55000"/>
            </a:srgbClr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LEARNING </a:t>
            </a:r>
            <a:b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PLATFORM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071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llaborate.jpg"/>
          <p:cNvPicPr>
            <a:picLocks noChangeAspect="1"/>
          </p:cNvPicPr>
          <p:nvPr/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>
              <a:alpha val="77000"/>
            </a:srgbClr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LEARNING </a:t>
            </a:r>
            <a:b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PLATFORM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3222" y="3443110"/>
            <a:ext cx="745066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 smtClean="0"/>
              <a:t>An </a:t>
            </a:r>
            <a:r>
              <a:rPr lang="en-US" sz="3800" dirty="0"/>
              <a:t>adaptive </a:t>
            </a:r>
            <a:r>
              <a:rPr lang="en-US" sz="3800" dirty="0" smtClean="0"/>
              <a:t>immersive environment that is configurable for a diverse range of knowledge needs.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1926226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llaborate.jpg"/>
          <p:cNvPicPr>
            <a:picLocks noChangeAspect="1"/>
          </p:cNvPicPr>
          <p:nvPr/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>
              <a:alpha val="77000"/>
            </a:srgbClr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What should</a:t>
            </a:r>
            <a:b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space do?</a:t>
            </a:r>
            <a:endParaRPr lang="en-US" sz="5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890" y="3110086"/>
            <a:ext cx="812517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US" sz="2500" dirty="0"/>
              <a:t>Motivate to learn and produce knowledge</a:t>
            </a:r>
          </a:p>
          <a:p>
            <a:pPr marL="285750" lvl="0" indent="-285750">
              <a:buFont typeface="Arial"/>
              <a:buChar char="•"/>
            </a:pPr>
            <a:r>
              <a:rPr lang="en-US" sz="2500" dirty="0"/>
              <a:t>Inspire creativity</a:t>
            </a:r>
          </a:p>
          <a:p>
            <a:pPr marL="285750" lvl="0" indent="-285750">
              <a:buFont typeface="Arial"/>
              <a:buChar char="•"/>
            </a:pPr>
            <a:r>
              <a:rPr lang="en-US" sz="2500" dirty="0"/>
              <a:t>Engender inquisitiveness and discovery</a:t>
            </a:r>
          </a:p>
          <a:p>
            <a:pPr marL="285750" lvl="0" indent="-285750">
              <a:buFont typeface="Arial"/>
              <a:buChar char="•"/>
            </a:pPr>
            <a:r>
              <a:rPr lang="en-US" sz="2500" dirty="0"/>
              <a:t>Create a vibe that says “learning </a:t>
            </a:r>
            <a:r>
              <a:rPr lang="en-US" sz="2500" dirty="0" smtClean="0"/>
              <a:t>happens here</a:t>
            </a:r>
            <a:r>
              <a:rPr lang="en-US" sz="2500" dirty="0"/>
              <a:t>”</a:t>
            </a:r>
          </a:p>
          <a:p>
            <a:pPr marL="285750" lvl="0" indent="-285750">
              <a:buFont typeface="Arial"/>
              <a:buChar char="•"/>
            </a:pPr>
            <a:r>
              <a:rPr lang="en-US" sz="2500" dirty="0"/>
              <a:t>Reflect ‘life of mind’ and foster learning encounters and serendipity</a:t>
            </a:r>
          </a:p>
          <a:p>
            <a:pPr marL="285750" lvl="0" indent="-285750">
              <a:buFont typeface="Arial"/>
              <a:buChar char="•"/>
            </a:pPr>
            <a:r>
              <a:rPr lang="en-US" sz="2500" dirty="0"/>
              <a:t>Showcase learning, creativity, and innovation at VT</a:t>
            </a:r>
          </a:p>
          <a:p>
            <a:pPr marL="285750" lvl="0" indent="-285750">
              <a:buFont typeface="Arial"/>
              <a:buChar char="•"/>
            </a:pPr>
            <a:r>
              <a:rPr lang="en-US" sz="2500" dirty="0"/>
              <a:t>Provide individual and group control of the </a:t>
            </a:r>
            <a:r>
              <a:rPr lang="en-US" sz="2500" dirty="0" smtClean="0"/>
              <a:t>environment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227695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llaborate.jpg"/>
          <p:cNvPicPr>
            <a:picLocks noChangeAspect="1"/>
          </p:cNvPicPr>
          <p:nvPr/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4994"/>
            <a:ext cx="9144000" cy="1877437"/>
          </a:xfrm>
          <a:prstGeom prst="rect">
            <a:avLst/>
          </a:prstGeom>
          <a:solidFill>
            <a:srgbClr val="FF6600">
              <a:alpha val="77000"/>
            </a:srgbClr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lvl="1"/>
            <a:r>
              <a:rPr lang="en-US" sz="58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How should</a:t>
            </a:r>
            <a:br>
              <a:rPr lang="en-US" sz="58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58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the space feel?</a:t>
            </a:r>
            <a:endParaRPr lang="en-US" sz="5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9667" y="3203223"/>
            <a:ext cx="671209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Intimate (</a:t>
            </a:r>
            <a:r>
              <a:rPr lang="en-US" sz="2400" dirty="0" smtClean="0"/>
              <a:t>warm, </a:t>
            </a:r>
            <a:r>
              <a:rPr lang="en-US" sz="2400" dirty="0"/>
              <a:t>welcoming, comfortable)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Inspiring</a:t>
            </a:r>
          </a:p>
          <a:p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Sense of Identity (cultural mirror, “Hokie” culture)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Awake (energy, forward motion)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Continuity (relationship between future and past)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812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1"/>
          <p:cNvSpPr txBox="1">
            <a:spLocks noChangeArrowheads="1"/>
          </p:cNvSpPr>
          <p:nvPr/>
        </p:nvSpPr>
        <p:spPr bwMode="auto">
          <a:xfrm>
            <a:off x="-99306" y="2570122"/>
            <a:ext cx="6040084" cy="310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>
              <a:buFont typeface="Arial"/>
              <a:buChar char="•"/>
              <a:defRPr/>
            </a:pPr>
            <a:r>
              <a:rPr lang="en-US" sz="2800" dirty="0" smtClean="0">
                <a:latin typeface="+mn-lt"/>
              </a:rPr>
              <a:t>Undergraduate-focused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Task-varied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Culturally-enriching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Technology-rich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Collaboration-heavy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Expertise-enabled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2800" dirty="0" smtClean="0">
                <a:latin typeface="+mn-lt"/>
              </a:rPr>
              <a:t>Serendipitous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52167"/>
            <a:ext cx="9144000" cy="1631216"/>
          </a:xfrm>
          <a:prstGeom prst="rect">
            <a:avLst/>
          </a:prstGeom>
          <a:solidFill>
            <a:srgbClr val="FF6600"/>
          </a:solidFill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GUIDING </a:t>
            </a:r>
            <a:b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</a:br>
            <a:r>
              <a:rPr lang="en-US" sz="5000" b="1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CHARACTERISTICS</a:t>
            </a:r>
            <a:endParaRPr lang="en-US" sz="5000" b="1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861" y="2183383"/>
            <a:ext cx="3608917" cy="467461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791800" y="572249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Newman Library, Second Floor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4806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757</Words>
  <Application>Microsoft Macintosh PowerPoint</Application>
  <PresentationFormat>On-screen Show (4:3)</PresentationFormat>
  <Paragraphs>182</Paragraphs>
  <Slides>43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Matthews</dc:creator>
  <cp:lastModifiedBy>Brian Matthews</cp:lastModifiedBy>
  <cp:revision>90</cp:revision>
  <dcterms:created xsi:type="dcterms:W3CDTF">2012-08-24T12:40:08Z</dcterms:created>
  <dcterms:modified xsi:type="dcterms:W3CDTF">2012-10-01T18:58:36Z</dcterms:modified>
</cp:coreProperties>
</file>