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outlineViewPr>
    <p:cViewPr>
      <p:scale>
        <a:sx n="33" d="100"/>
        <a:sy n="33" d="100"/>
      </p:scale>
      <p:origin x="0" y="-174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8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3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29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8667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94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4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0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1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6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7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2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9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4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72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2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2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8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C7FA20D-C637-45FA-831E-5BF4DC2263D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66CE2-07E2-4495-BCD5-47543405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24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neo4j/neo4j/releases/tag/3.3.3" TargetMode="External"/><Relationship Id="rId3" Type="http://schemas.openxmlformats.org/officeDocument/2006/relationships/hyperlink" Target="https://github.com/nodejs/node/blob/master/doc/changelogs/CHANGELOG_V10.md#10.0.0" TargetMode="External"/><Relationship Id="rId7" Type="http://schemas.openxmlformats.org/officeDocument/2006/relationships/hyperlink" Target="https://en.wikipedia.org/wiki/Twitter" TargetMode="External"/><Relationship Id="rId2" Type="http://schemas.openxmlformats.org/officeDocument/2006/relationships/hyperlink" Target="https://github.com/joyent/node/tags?after=v0.0.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peterneubauer/status/9248821667" TargetMode="External"/><Relationship Id="rId5" Type="http://schemas.openxmlformats.org/officeDocument/2006/relationships/hyperlink" Target="https://github.com/nodejs/node/blob/master/LICENSE" TargetMode="External"/><Relationship Id="rId10" Type="http://schemas.openxmlformats.org/officeDocument/2006/relationships/hyperlink" Target="http://neo4j.com/product/" TargetMode="External"/><Relationship Id="rId4" Type="http://schemas.openxmlformats.org/officeDocument/2006/relationships/hyperlink" Target="https://github.com/nodejs/node/blob/master/doc/changelogs/CHANGELOG_V8.md" TargetMode="External"/><Relationship Id="rId9" Type="http://schemas.openxmlformats.org/officeDocument/2006/relationships/hyperlink" Target="http://neo4j.com/release-notes/neo4j-3-3-3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D865-5BA9-4D74-8E2E-C3367588E0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 Query Portal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EBF13-71CB-4268-A924-9BCE3CD7C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7234" y="2998290"/>
            <a:ext cx="8825658" cy="86142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Amit Dayal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 Brock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CS4624: Multimedia, Hypertext, and Information Access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Instructor: Edward A. Fox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Virginia Tech, Blacksburg, VA, 24061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1, 2018</a:t>
            </a:r>
          </a:p>
          <a:p>
            <a:pPr algn="ctr"/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01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BB5D3-30B1-439E-B802-0A88C8C4D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5D209-A739-43F6-9161-88D83C6A3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Clients: Prashant Chandrasekar, Dr. Fox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NIH Grant 1R01DA039456-01: The Social Interactome of Recovery: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Social Media as Therapy Development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lh6.googleusercontent.com/SaVgwUmsoAFaK0nWbSPPZ0OXUdAfV8BWlrJscISo8X-RzxHqgE3lPUGU3lfNpr5Y_nKAl3pX0lCS2KEkcwOlv1QdkE-gWHrJXIkNS48G-DcHt_IOagwHclBisef4Zx71HY6AnJjzE1E">
            <a:extLst>
              <a:ext uri="{FF2B5EF4-FFF2-40B4-BE49-F238E27FC236}">
                <a16:creationId xmlns:a16="http://schemas.microsoft.com/office/drawing/2014/main" id="{60A041CA-2B16-4C7D-9AF4-FD9047A75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3638549"/>
            <a:ext cx="44958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3.googleusercontent.com/z467kB74vZartQVnqQOWpr8CxskzwYX9qUZ17ztenim7hOMuS_ap8aPCaGpXaf07oVpUGV-RSrvSV_8C6ABDGIONMYyhhfnhjQ0UbSONAbdDMPvO1kzkgMIK19aJ-lSJxfyQFwE-200">
            <a:extLst>
              <a:ext uri="{FF2B5EF4-FFF2-40B4-BE49-F238E27FC236}">
                <a16:creationId xmlns:a16="http://schemas.microsoft.com/office/drawing/2014/main" id="{8A7BFE78-E126-4DB7-AAAC-51AA7503D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39" y="3344568"/>
            <a:ext cx="3427625" cy="314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89C5-A6EB-48C7-854B-CEDE19374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683601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7927A-C103-41C4-9185-570686BB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F9304-DDCA-4A81-82B3-594B2C88D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"node-v0.x-archive on GitHub"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Retrieved 2 August 2014.</a:t>
            </a:r>
          </a:p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"Node.js 10 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ChangeLog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Retrieved 25 Apr 2018.</a:t>
            </a:r>
          </a:p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"Node.js 8 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ChangeLog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Retrieved 30 Mar 2018.</a:t>
            </a:r>
          </a:p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"node/LICENSE at master"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GitHub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Node.js Foundation. 12 July 2017. Retrieved 12 July 2017.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Neubauer, Peter [@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peterneubauer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(17 Feb 2010).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"@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sarkkine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#Neo4j was developed as part of a CMS SaaS 2000-2007, became released OSS 2007 when Neo Technology spun out"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(Tweet) – via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Twitter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neo4j (February 9, 2018).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"Release 3.3.3"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via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Github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"Release Notes: Neo4j 3.3.3"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Neo4j Graph Database Platform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February 12, 2018. Retrieved 2018-03-06.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Neo Technology.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"Neo4j Graph Database"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Retrieved 2015-11-04.</a:t>
            </a:r>
          </a:p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75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2F4A4-4821-4679-8AE2-C5AA8319D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Appendix: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A2D84-176B-4D3D-8D91-735D0C60D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Following Slides for Live Demo Information</a:t>
            </a:r>
          </a:p>
          <a:p>
            <a:pPr marL="0" indent="0">
              <a:buNone/>
            </a:pP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707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D9604-D6F8-4935-8B78-68042590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1: I want to see a single participant’s data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lh3.googleusercontent.com/2goSxpge0W8pLbpd-gJrVo0RWkdu0S3i5kD4z-gRJmgjCT_BlFw7iLsLtL15Jwuj_r4mgQQnPflOjrjPZZtdsYBwdfnHdY6sFQT2QIoJgn9lYYmjZZmLVthAbNSsGL6V1Snx8MmpJh8">
            <a:extLst>
              <a:ext uri="{FF2B5EF4-FFF2-40B4-BE49-F238E27FC236}">
                <a16:creationId xmlns:a16="http://schemas.microsoft.com/office/drawing/2014/main" id="{3575384C-A7DF-41D9-ADD1-9232915B0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86" y="1853248"/>
            <a:ext cx="7850187" cy="472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126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54FB-DF41-4338-BA74-06006EDC7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2: I want to see all the participants’ data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lh4.googleusercontent.com/16NeD0V0A0YZNGCKEED48vFw3Mw55eV7O3J0DdExV5RTyzceKRgbGq63SOl12BGPPZp_shQ7nBsCsHFrclffYUh2Oustb7D0IzLZxYDccU8Wn0xTUOuq7pdccihVoFEmdC0HFQFllbk">
            <a:extLst>
              <a:ext uri="{FF2B5EF4-FFF2-40B4-BE49-F238E27FC236}">
                <a16:creationId xmlns:a16="http://schemas.microsoft.com/office/drawing/2014/main" id="{3CD7872F-553B-4A94-B59C-4ACD36059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9" y="1921587"/>
            <a:ext cx="7624762" cy="456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8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https://lh5.googleusercontent.com/aKuxIgeW-aAyFAQcQHuVooXt6iWECSZLFtSlL9CyKSua9agsKR3139TkDW3V8iLWmnm994mby4cPoADVP2taBwWJpq5EcU8sy19mZgGKv7gBoz_LbnsfnuJy7hHG2EmxRFVr72X9iK4">
            <a:extLst>
              <a:ext uri="{FF2B5EF4-FFF2-40B4-BE49-F238E27FC236}">
                <a16:creationId xmlns:a16="http://schemas.microsoft.com/office/drawing/2014/main" id="{E84DABD5-2488-4342-BF99-A2C85F92C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2260600"/>
            <a:ext cx="7806674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39ED7B-6CB9-497F-830C-CD59C268D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3: I want to see the graph in its entirety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5" descr="https://lh6.googleusercontent.com/V_kXjGchND27oKULK1gblm4Z8FZowC3lsdiRWZ6AkFMunUh1RFQdoaURaG5WdoNzlPQ75RKbKPpCXDdeDpU0LVEBkMx1k39guEaiUqIy9vMNs2CcO9h4_kBhXlzSdo9zpv5R_3tA89w">
            <a:extLst>
              <a:ext uri="{FF2B5EF4-FFF2-40B4-BE49-F238E27FC236}">
                <a16:creationId xmlns:a16="http://schemas.microsoft.com/office/drawing/2014/main" id="{9DB793CE-1032-4E65-B67C-330CC307D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0600"/>
            <a:ext cx="6434667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085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B1AB-5374-4820-AC0B-8C68D7171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4: As a researcher, I would like to see the amount of engagements between two people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lh6.googleusercontent.com/c4QfO7MOtUhUqmhOjE9s0q7mGIQQ-PK9-WSYdQbfNhw9txoUprGLE7lJD8yDD2Y9PmkEuU8e-dofvBpkkkxAnCIMFOaJwvnayfnbCVOtYaP682ef91c1026kWbGx3grzUGc2rQ4HW0o">
            <a:extLst>
              <a:ext uri="{FF2B5EF4-FFF2-40B4-BE49-F238E27FC236}">
                <a16:creationId xmlns:a16="http://schemas.microsoft.com/office/drawing/2014/main" id="{C0AF3AAC-DF22-4BDA-A50B-9E3146F8D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4" y="1981200"/>
            <a:ext cx="6085416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845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64767-B324-45BA-861E-5F78CC4B5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5: I want to see the number of engagements between people and compare it with another network’s engagements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lh5.googleusercontent.com/KpSB9vAXNcrVO4MeHkHuyJm0NJu-fQPz5ARFoj6bNFx7t4w521vV7iahHzkK6LLDb5DS5YtZHcZXP4N6k8LQdYeXVWjLntF2xHyxF8CorQ-vi7yWmiCkvCcJ5wz6S1SQ5y24jb2gryc">
            <a:extLst>
              <a:ext uri="{FF2B5EF4-FFF2-40B4-BE49-F238E27FC236}">
                <a16:creationId xmlns:a16="http://schemas.microsoft.com/office/drawing/2014/main" id="{73672944-CDDD-4277-9360-DC8EADEA7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2451100"/>
            <a:ext cx="5816953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17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215C6-FB47-4A46-9117-8C20F0DF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452718"/>
            <a:ext cx="9404723" cy="1400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1F62B-17CD-44ED-968D-E039452A2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Description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Architecture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Flow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Description</a:t>
            </a:r>
          </a:p>
          <a:p>
            <a:pPr lvl="1"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Demo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 Features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Acknowledgments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38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CC72A-084C-4156-95AE-1351D4123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Description: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7FB51-EDB3-4C82-8AB2-A2C5D8931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Interactome project</a:t>
            </a:r>
          </a:p>
          <a:p>
            <a:pPr lvl="1"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of social network-based clinical trials to test interventions to improve network effect on addiction recovery.</a:t>
            </a:r>
          </a:p>
          <a:p>
            <a:pPr marL="0" indent="0">
              <a:buNone/>
            </a:pP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we make the data analysis process easier?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044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72940-83D7-47D8-801D-5829987E6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18CF0-0E7F-4EA4-B9D3-BE3F58BFE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preparation is hard, time consuming. (MySQL schema is messy).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across heterogeneous sources and info is difficult. 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process is not currently stream-lined and/or reproducible.</a:t>
            </a:r>
          </a:p>
        </p:txBody>
      </p:sp>
    </p:spTree>
    <p:extLst>
      <p:ext uri="{BB962C8B-B14F-4D97-AF65-F5344CB8AC3E}">
        <p14:creationId xmlns:p14="http://schemas.microsoft.com/office/powerpoint/2010/main" val="4063893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DA8F5-3446-4CC8-8B81-A5150E993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D720A-7F89-44F3-81A9-6E6F265A4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key, repeated tasks executed by SI researchers.</a:t>
            </a:r>
          </a:p>
          <a:p>
            <a:pPr fontAlgn="base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data and operations to support these tasks.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44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C6F6C-2630-4E67-BC27-28CA0469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Architecture Cont.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21596-1AD9-4E2E-BE3B-EC3F05413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71" y="2052919"/>
            <a:ext cx="3426743" cy="975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 Query Portal Data Storage: Neo4j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lh6.googleusercontent.com/qALm7Ou0JZx7Yw_zUOncCh5kP2qAZ9vXObkJwpcK1K5hfjk9IaNXQPykSU0b_HBtwLsWgH_8iPBDvtNdFIhjN-Dy-K88FfeLwox-A-Lz-ctJLAaZ8qd8urHiZSpFWSk9iFBh9ADgA7Y">
            <a:extLst>
              <a:ext uri="{FF2B5EF4-FFF2-40B4-BE49-F238E27FC236}">
                <a16:creationId xmlns:a16="http://schemas.microsoft.com/office/drawing/2014/main" id="{5F555B2F-F507-4DDF-BB10-2080AA078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85" y="2894933"/>
            <a:ext cx="5288527" cy="302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901D087-85FA-4CDA-B9AC-40BDC6417CDA}"/>
              </a:ext>
            </a:extLst>
          </p:cNvPr>
          <p:cNvSpPr txBox="1">
            <a:spLocks/>
          </p:cNvSpPr>
          <p:nvPr/>
        </p:nvSpPr>
        <p:spPr>
          <a:xfrm>
            <a:off x="7617992" y="2035680"/>
            <a:ext cx="3581311" cy="504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Middleware: Node.js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lh5.googleusercontent.com/JzctOQfOQfbbqI7tyHCNCOezsbwChlqdHVF4BrNmrdk_PrkZh5dpGRU3ady7ud3QW8RbKM021Lvsinb_q4WzPsh3UGy2NqXmSevccaI4D5tr01RCRNUD4ecMfPLmpFMOjjrI8MG8r6I">
            <a:extLst>
              <a:ext uri="{FF2B5EF4-FFF2-40B4-BE49-F238E27FC236}">
                <a16:creationId xmlns:a16="http://schemas.microsoft.com/office/drawing/2014/main" id="{139BFB80-7758-41FF-85C7-7B18DBC47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576" y="2894933"/>
            <a:ext cx="5376539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B346F2-2476-4878-BF37-415A46A06FEE}"/>
              </a:ext>
            </a:extLst>
          </p:cNvPr>
          <p:cNvSpPr/>
          <p:nvPr/>
        </p:nvSpPr>
        <p:spPr>
          <a:xfrm>
            <a:off x="414301" y="6195602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https://s3.amazonaws.com/dev.assets.neo4j.com/wp-content/uploads/20160309120002/subgraph-query-in-neo4j.png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29173D-CC18-42D9-9104-25114307075C}"/>
              </a:ext>
            </a:extLst>
          </p:cNvPr>
          <p:cNvSpPr/>
          <p:nvPr/>
        </p:nvSpPr>
        <p:spPr>
          <a:xfrm>
            <a:off x="6483576" y="6195602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https://i0.wp.com/securitytraning.com/wp-content/uploads/2017/08/Nodejs-server-setup.png?fit=1224%2C618&amp;ssl=1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98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EF6DA-6FEE-431E-B479-8090EE635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2054" name="Picture 6" descr="https://lh4.googleusercontent.com/eNBU6_6CQZa-JkyHZ9VBeZMD1ejzbDLBkMsJs3XbPp3LlehUGNhFseCSQEG-zvHcRpsbq5ROPmfu5c8FQHTbjgoqtH1W8pDhG7pTCYcw2a_gJ8GdHcdfbRg7mMtb9ewfwHztX3ZZT5A">
            <a:extLst>
              <a:ext uri="{FF2B5EF4-FFF2-40B4-BE49-F238E27FC236}">
                <a16:creationId xmlns:a16="http://schemas.microsoft.com/office/drawing/2014/main" id="{D842B7A3-77D0-46E4-9B4E-232543AB2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2758003"/>
            <a:ext cx="2314575" cy="192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lh4.googleusercontent.com/ZEYw2_LySi5CpamjiudII1rLzpb2fnl7G5lxdk_8frROqMqnxTPC0ecNANGtDQfW40MIvUyZXuXIbKliIAMM5O5xLWpQxv_FLzArGzx0QZOVAt39tWlyLxH_GectYu3AvOIFmwTbunk">
            <a:extLst>
              <a:ext uri="{FF2B5EF4-FFF2-40B4-BE49-F238E27FC236}">
                <a16:creationId xmlns:a16="http://schemas.microsoft.com/office/drawing/2014/main" id="{CB63A8B4-7B76-4F75-B728-0DB23F0BB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297258"/>
            <a:ext cx="1773049" cy="108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lh5.googleusercontent.com/JBQytb6gb8Tfn8dsCzxkW8q84GqzeZBoV1osTSQwLXxdqj1ouCMPLclHWaByEmwkugyD3GtrYRXWMBb77xusEH4g_HbOpM88NJpWp9ZX3WsLzEcUVnqR7Vi1F0qh13kWhdHR8YesD2o">
            <a:extLst>
              <a:ext uri="{FF2B5EF4-FFF2-40B4-BE49-F238E27FC236}">
                <a16:creationId xmlns:a16="http://schemas.microsoft.com/office/drawing/2014/main" id="{F1EEA6E5-4E1C-4E64-92FF-52E568501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5" y="3205526"/>
            <a:ext cx="2714625" cy="141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w: U-Turn 7">
            <a:extLst>
              <a:ext uri="{FF2B5EF4-FFF2-40B4-BE49-F238E27FC236}">
                <a16:creationId xmlns:a16="http://schemas.microsoft.com/office/drawing/2014/main" id="{DE9D1E3D-4146-40D0-B441-D92EE6EAEB29}"/>
              </a:ext>
            </a:extLst>
          </p:cNvPr>
          <p:cNvSpPr/>
          <p:nvPr/>
        </p:nvSpPr>
        <p:spPr>
          <a:xfrm flipH="1">
            <a:off x="1163636" y="1749359"/>
            <a:ext cx="4297363" cy="1034430"/>
          </a:xfrm>
          <a:prstGeom prst="uturnArrow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C3D26E79-0093-4E89-B725-DCD7BD18F458}"/>
              </a:ext>
            </a:extLst>
          </p:cNvPr>
          <p:cNvSpPr/>
          <p:nvPr/>
        </p:nvSpPr>
        <p:spPr>
          <a:xfrm flipH="1">
            <a:off x="5549900" y="1787073"/>
            <a:ext cx="5309064" cy="1034430"/>
          </a:xfrm>
          <a:prstGeom prst="uturnArrow">
            <a:avLst>
              <a:gd name="adj1" fmla="val 25000"/>
              <a:gd name="adj2" fmla="val 25000"/>
              <a:gd name="adj3" fmla="val 75000"/>
              <a:gd name="adj4" fmla="val 43750"/>
              <a:gd name="adj5" fmla="val 75000"/>
            </a:avLst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U-Turn 15">
            <a:extLst>
              <a:ext uri="{FF2B5EF4-FFF2-40B4-BE49-F238E27FC236}">
                <a16:creationId xmlns:a16="http://schemas.microsoft.com/office/drawing/2014/main" id="{1F9735A5-0508-42F7-A6C4-17B72A70C63D}"/>
              </a:ext>
            </a:extLst>
          </p:cNvPr>
          <p:cNvSpPr/>
          <p:nvPr/>
        </p:nvSpPr>
        <p:spPr>
          <a:xfrm rot="10800000" flipH="1">
            <a:off x="962723" y="4621009"/>
            <a:ext cx="4784025" cy="1086003"/>
          </a:xfrm>
          <a:prstGeom prst="uturnArrow">
            <a:avLst>
              <a:gd name="adj1" fmla="val 25000"/>
              <a:gd name="adj2" fmla="val 25000"/>
              <a:gd name="adj3" fmla="val 29824"/>
              <a:gd name="adj4" fmla="val 43750"/>
              <a:gd name="adj5" fmla="val 75000"/>
            </a:avLst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A8EC410C-919D-443C-A787-F5B684B34942}"/>
              </a:ext>
            </a:extLst>
          </p:cNvPr>
          <p:cNvSpPr/>
          <p:nvPr/>
        </p:nvSpPr>
        <p:spPr>
          <a:xfrm rot="10800000" flipH="1">
            <a:off x="5746749" y="4704033"/>
            <a:ext cx="4915365" cy="1034431"/>
          </a:xfrm>
          <a:prstGeom prst="uturnArrow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9F8DA3-3C41-45F6-959B-EA7373233D85}"/>
              </a:ext>
            </a:extLst>
          </p:cNvPr>
          <p:cNvSpPr/>
          <p:nvPr/>
        </p:nvSpPr>
        <p:spPr>
          <a:xfrm>
            <a:off x="1800225" y="1712356"/>
            <a:ext cx="198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</a:rPr>
              <a:t>HTTP Response</a:t>
            </a:r>
            <a:endParaRPr lang="en-US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F69C8A-7824-4CC9-A45F-ED607D4ADB12}"/>
              </a:ext>
            </a:extLst>
          </p:cNvPr>
          <p:cNvSpPr/>
          <p:nvPr/>
        </p:nvSpPr>
        <p:spPr>
          <a:xfrm>
            <a:off x="4994974" y="2972442"/>
            <a:ext cx="149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Processing</a:t>
            </a:r>
            <a:endParaRPr lang="en-US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BBCA82-6959-4E43-9E15-B99CF221581F}"/>
              </a:ext>
            </a:extLst>
          </p:cNvPr>
          <p:cNvSpPr/>
          <p:nvPr/>
        </p:nvSpPr>
        <p:spPr>
          <a:xfrm>
            <a:off x="7362825" y="1683970"/>
            <a:ext cx="1638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Neo4j Results</a:t>
            </a:r>
            <a:endParaRPr lang="en-US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4D4045-2345-4F73-980E-F95FFE0BB1F9}"/>
              </a:ext>
            </a:extLst>
          </p:cNvPr>
          <p:cNvSpPr/>
          <p:nvPr/>
        </p:nvSpPr>
        <p:spPr>
          <a:xfrm>
            <a:off x="7642225" y="5450017"/>
            <a:ext cx="1358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Query</a:t>
            </a:r>
            <a:endParaRPr lang="en-US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6BEB9C-F53D-4BF8-98B0-853BF9AFDFF5}"/>
              </a:ext>
            </a:extLst>
          </p:cNvPr>
          <p:cNvSpPr/>
          <p:nvPr/>
        </p:nvSpPr>
        <p:spPr>
          <a:xfrm>
            <a:off x="2085975" y="538017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</a:rPr>
              <a:t>HTTP Request</a:t>
            </a:r>
            <a:endParaRPr lang="en-US" dirty="0"/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6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681A-0390-4913-A240-2B53D16E4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Demo - Scenarios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5EE25-1E80-42B5-B83F-B14553CCC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researcher: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want to see a single participant’s data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want to see all participant data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want to see all the nodes in this graph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want to see the amount of engagements between two people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want to see the number of engagements between people and compare it with another network’s engagements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5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88766-F4C9-4EEE-A0D7-0ECE4C72C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Features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3074" name="Picture 2" descr="https://lh4.googleusercontent.com/hi_AH01CeXUuiHII_uHQU6De6HlNEDLfcJg3iw_l96wMpZE7ihcxPA5smtsR92WxwieoqvRhaVnj6oD9k8xF42DEJbeZwGLRbVHXSyIiBUxx9ntp0CQAV4VhbnD3fgVgmuxZlVa4kd8">
            <a:extLst>
              <a:ext uri="{FF2B5EF4-FFF2-40B4-BE49-F238E27FC236}">
                <a16:creationId xmlns:a16="http://schemas.microsoft.com/office/drawing/2014/main" id="{EA3D657F-DF77-4A9A-8270-36E612E13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1" y="1343025"/>
            <a:ext cx="3970734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5.googleusercontent.com/DmPuz2kIAdYmhcj-LuC65w0BbkrDAIDiYVoFqN5rWhAuVbEjxIQ-uon2AKVL5rV0U5W4UpE84faajMRTMXIMNpVojDeyAzs3ophb0PpwN616vhjqI40Q4ovQ-4JLMC_8KZye_LvQsqY">
            <a:extLst>
              <a:ext uri="{FF2B5EF4-FFF2-40B4-BE49-F238E27FC236}">
                <a16:creationId xmlns:a16="http://schemas.microsoft.com/office/drawing/2014/main" id="{7EA8BAF1-C205-4568-B445-E9A33666E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36" y="1022972"/>
            <a:ext cx="7429339" cy="347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C16E89-CDF0-47D0-AD24-F9BC381522DF}"/>
              </a:ext>
            </a:extLst>
          </p:cNvPr>
          <p:cNvSpPr/>
          <p:nvPr/>
        </p:nvSpPr>
        <p:spPr>
          <a:xfrm>
            <a:off x="646110" y="4742586"/>
            <a:ext cx="76025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EFEFEF"/>
                </a:solidFill>
                <a:latin typeface="Times New Roman" panose="02020603050405020304" pitchFamily="18" charset="0"/>
              </a:rPr>
              <a:t>Added a Mongo Database instance for logging API and Neo4j interactions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EFEFEF"/>
                </a:solidFill>
                <a:latin typeface="Times New Roman" panose="02020603050405020304" pitchFamily="18" charset="0"/>
              </a:rPr>
              <a:t>Created a Front-end website to display information from the API in a browser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EFEFEF"/>
                </a:solidFill>
                <a:latin typeface="Times New Roman" panose="02020603050405020304" pitchFamily="18" charset="0"/>
              </a:rPr>
              <a:t>Can interact with data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EFEFEF"/>
                </a:solidFill>
                <a:latin typeface="Times New Roman" panose="02020603050405020304" pitchFamily="18" charset="0"/>
              </a:rPr>
              <a:t>Support for all read APIs</a:t>
            </a:r>
          </a:p>
        </p:txBody>
      </p:sp>
    </p:spTree>
    <p:extLst>
      <p:ext uri="{BB962C8B-B14F-4D97-AF65-F5344CB8AC3E}">
        <p14:creationId xmlns:p14="http://schemas.microsoft.com/office/powerpoint/2010/main" val="1570138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556</Words>
  <Application>Microsoft Office PowerPoint</Application>
  <PresentationFormat>Widescreen</PresentationFormat>
  <Paragraphs>84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Ion</vt:lpstr>
      <vt:lpstr>Graph Query Portal  </vt:lpstr>
      <vt:lpstr>Outline  </vt:lpstr>
      <vt:lpstr>Problem Description:   </vt:lpstr>
      <vt:lpstr>Challenges  </vt:lpstr>
      <vt:lpstr>Aims</vt:lpstr>
      <vt:lpstr>System Architecture Cont.  </vt:lpstr>
      <vt:lpstr>Data Flow  </vt:lpstr>
      <vt:lpstr>Live Demo - Scenarios </vt:lpstr>
      <vt:lpstr>Extra Features  </vt:lpstr>
      <vt:lpstr>Acknowledgments  </vt:lpstr>
      <vt:lpstr>Questions</vt:lpstr>
      <vt:lpstr>References  </vt:lpstr>
      <vt:lpstr>Appendix:   </vt:lpstr>
      <vt:lpstr>Scenario 1: I want to see a single participant’s data  </vt:lpstr>
      <vt:lpstr>Scenario 2: I want to see all the participants’ data  </vt:lpstr>
      <vt:lpstr>Scenario 3: I want to see the graph in its entirety  </vt:lpstr>
      <vt:lpstr>Scenario 4: As a researcher, I would like to see the amount of engagements between two people  </vt:lpstr>
      <vt:lpstr>Scenario 5: I want to see the number of engagements between people and compare it with another network’s engagements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Query Portal</dc:title>
  <dc:creator>Amit Dayal</dc:creator>
  <cp:lastModifiedBy>Amit Dayal</cp:lastModifiedBy>
  <cp:revision>17</cp:revision>
  <dcterms:created xsi:type="dcterms:W3CDTF">2018-05-06T05:24:15Z</dcterms:created>
  <dcterms:modified xsi:type="dcterms:W3CDTF">2018-05-09T17:49:28Z</dcterms:modified>
</cp:coreProperties>
</file>