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1"/>
  </p:sldMasterIdLst>
  <p:notesMasterIdLst>
    <p:notesMasterId r:id="rId3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9144000" cy="5143500" type="screen16x9"/>
  <p:notesSz cx="6858000" cy="9144000"/>
  <p:embeddedFontLst>
    <p:embeddedFont>
      <p:font typeface="Oswald" pitchFamily="2" charset="77"/>
      <p:regular r:id="rId35"/>
      <p:bold r:id="rId36"/>
    </p:embeddedFont>
    <p:embeddedFont>
      <p:font typeface="Roboto Condensed" panose="02000000000000000000" pitchFamily="2" charset="0"/>
      <p:regular r:id="rId37"/>
      <p:bold r:id="rId38"/>
      <p:italic r:id="rId39"/>
      <p:boldItalic r:id="rId4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DEFC6E1-664C-468F-A885-31E0BD148F2A}">
  <a:tblStyle styleId="{0DEFC6E1-664C-468F-A885-31E0BD148F2A}" styleName="Table_0">
    <a:wholeTbl>
      <a:tcTxStyle>
        <a:font>
          <a:latin typeface="Arial"/>
          <a:ea typeface="Arial"/>
          <a:cs typeface="Arial"/>
        </a:font>
        <a:srgbClr val="000000"/>
      </a:tcTxStyle>
      <a:tcStyle>
        <a:tcBdr>
          <a:left>
            <a:ln w="12700" cap="flat" cmpd="sng">
              <a:solidFill>
                <a:srgbClr val="000000"/>
              </a:solidFill>
              <a:prstDash val="solid"/>
              <a:round/>
              <a:headEnd type="none" w="sm" len="sm"/>
              <a:tailEnd type="none" w="sm" len="sm"/>
            </a:ln>
          </a:left>
          <a:right>
            <a:ln w="12700" cap="flat" cmpd="sng">
              <a:solidFill>
                <a:srgbClr val="000000"/>
              </a:solidFill>
              <a:prstDash val="solid"/>
              <a:round/>
              <a:headEnd type="none" w="sm" len="sm"/>
              <a:tailEnd type="none" w="sm" len="sm"/>
            </a:ln>
          </a:right>
          <a:top>
            <a:ln w="12700" cap="flat" cmpd="sng">
              <a:solidFill>
                <a:srgbClr val="000000"/>
              </a:solidFill>
              <a:prstDash val="solid"/>
              <a:round/>
              <a:headEnd type="none" w="sm" len="sm"/>
              <a:tailEnd type="none" w="sm" len="sm"/>
            </a:ln>
          </a:top>
          <a:bottom>
            <a:ln w="12700" cap="flat" cmpd="sng">
              <a:solidFill>
                <a:srgbClr val="000000"/>
              </a:solidFill>
              <a:prstDash val="solid"/>
              <a:round/>
              <a:headEnd type="none" w="sm" len="sm"/>
              <a:tailEnd type="none" w="sm" len="sm"/>
            </a:ln>
          </a:bottom>
          <a:insideH>
            <a:ln w="12700" cap="flat" cmpd="sng">
              <a:solidFill>
                <a:srgbClr val="000000"/>
              </a:solidFill>
              <a:prstDash val="solid"/>
              <a:round/>
              <a:headEnd type="none" w="sm" len="sm"/>
              <a:tailEnd type="none" w="sm" len="sm"/>
            </a:ln>
          </a:insideH>
          <a:insideV>
            <a:ln w="12700"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88F70A4C-B13F-415F-BEC0-0B15B604DA7F}" styleName="Table_1">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632C621D-78C3-4A88-BFC2-2E1D990C5B15}" styleName="Table_2">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45"/>
  </p:normalViewPr>
  <p:slideViewPr>
    <p:cSldViewPr snapToGrid="0" snapToObjects="1">
      <p:cViewPr varScale="1">
        <p:scale>
          <a:sx n="181" d="100"/>
          <a:sy n="181" d="100"/>
        </p:scale>
        <p:origin x="184" y="2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5.fntdata"/><Relationship Id="rId21" Type="http://schemas.openxmlformats.org/officeDocument/2006/relationships/slide" Target="slides/slide20.xml"/><Relationship Id="rId34" Type="http://schemas.openxmlformats.org/officeDocument/2006/relationships/notesMaster" Target="notesMasters/notesMaster1.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3.fntdata"/><Relationship Id="rId40" Type="http://schemas.openxmlformats.org/officeDocument/2006/relationships/font" Target="fonts/font6.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1.fntdata"/><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 name="Google Shape;165;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p: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4" name="Google Shape;25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48577e347e_0_12: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1" name="Google Shape;261;g48577e347e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35f391192_045: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7" name="Google Shape;267;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35f391192_073: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6" name="Google Shape;276;g35f391192_0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g461c0e46ed_0_46: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8" name="Google Shape;308;g461c0e46ed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35f391192_057: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4" name="Google Shape;314;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g462d8b589a_0_15: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462d8b589a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g4625530f6d_3_24: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0" name="Google Shape;330;g4625530f6d_3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g462d8b589a_0_6: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0" name="Google Shape;340;g462d8b589a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g4625530f6d_2_12: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8" name="Google Shape;348;g4625530f6d_2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3606f1c2d_3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 name="Google Shape;171;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461c0e46ed_0_55: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8" name="Google Shape;358;g461c0e46ed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g4625530f6d_4_9: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4" name="Google Shape;364;g4625530f6d_4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g4625530f6d_3_44: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1" name="Google Shape;371;g4625530f6d_3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g35f391192_085: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7" name="Google Shape;377;g35f391192_0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g4625530f6d_0_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 name="Google Shape;386;g4625530f6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g4625530f6d_4_15: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2" name="Google Shape;392;g4625530f6d_4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7"/>
        <p:cNvGrpSpPr/>
        <p:nvPr/>
      </p:nvGrpSpPr>
      <p:grpSpPr>
        <a:xfrm>
          <a:off x="0" y="0"/>
          <a:ext cx="0" cy="0"/>
          <a:chOff x="0" y="0"/>
          <a:chExt cx="0" cy="0"/>
        </a:xfrm>
      </p:grpSpPr>
      <p:sp>
        <p:nvSpPr>
          <p:cNvPr id="398" name="Google Shape;398;g4625530f6d_2_24: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9" name="Google Shape;399;g4625530f6d_2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g461c0e46ed_0_6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6" name="Google Shape;406;g461c0e46ed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g462d8b589a_0_82: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2" name="Google Shape;412;g462d8b589a_0_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g462d8b589a_0_29: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1" name="Google Shape;421;g462d8b589a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35f391192_029: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g462d8b589a_0_64: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1" name="Google Shape;431;g462d8b589a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62d8b589a_0_7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62d8b589a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g462d8b589a_0_76: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5" name="Google Shape;445;g462d8b589a_0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35ed75ccf_015: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35f391192_017: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 name="Google Shape;204;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48577e347e_0_45: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 name="Google Shape;214;g48577e347e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35f391192_04: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0" name="Google Shape;220;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48577e347e_0_59: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48577e347e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625530f6d_3_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625530f6d_3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solidFill>
          <a:srgbClr val="4BB5D9"/>
        </a:solidFill>
        <a:effectLst/>
      </p:bgPr>
    </p:bg>
    <p:spTree>
      <p:nvGrpSpPr>
        <p:cNvPr id="1" name="Shape 9"/>
        <p:cNvGrpSpPr/>
        <p:nvPr/>
      </p:nvGrpSpPr>
      <p:grpSpPr>
        <a:xfrm>
          <a:off x="0" y="0"/>
          <a:ext cx="0" cy="0"/>
          <a:chOff x="0" y="0"/>
          <a:chExt cx="0" cy="0"/>
        </a:xfrm>
      </p:grpSpPr>
      <p:grpSp>
        <p:nvGrpSpPr>
          <p:cNvPr id="10" name="Google Shape;10;p2"/>
          <p:cNvGrpSpPr/>
          <p:nvPr/>
        </p:nvGrpSpPr>
        <p:grpSpPr>
          <a:xfrm>
            <a:off x="5609666" y="2185857"/>
            <a:ext cx="3534604" cy="3432788"/>
            <a:chOff x="6172200" y="2656118"/>
            <a:chExt cx="2971754" cy="2886151"/>
          </a:xfrm>
        </p:grpSpPr>
        <p:sp>
          <p:nvSpPr>
            <p:cNvPr id="11" name="Google Shape;11;p2"/>
            <p:cNvSpPr/>
            <p:nvPr/>
          </p:nvSpPr>
          <p:spPr>
            <a:xfrm rot="9208626" flipH="1">
              <a:off x="6704904" y="4110434"/>
              <a:ext cx="484232" cy="1204006"/>
            </a:xfrm>
            <a:prstGeom prst="flowChartManualInput">
              <a:avLst/>
            </a:prstGeom>
            <a:solidFill>
              <a:srgbClr val="81D1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rot="9208633" flipH="1">
              <a:off x="7804300" y="3279013"/>
              <a:ext cx="877624" cy="2182136"/>
            </a:xfrm>
            <a:prstGeom prst="flowChartManualInput">
              <a:avLst/>
            </a:prstGeom>
            <a:solidFill>
              <a:srgbClr val="3796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9208606" flipH="1">
              <a:off x="7481789" y="4276913"/>
              <a:ext cx="408796" cy="1016449"/>
            </a:xfrm>
            <a:prstGeom prst="flowChartManualInput">
              <a:avLst/>
            </a:prstGeom>
            <a:solidFill>
              <a:srgbClr val="FF99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rot="9208678" flipH="1">
              <a:off x="6287617" y="4657701"/>
              <a:ext cx="229660" cy="571018"/>
            </a:xfrm>
            <a:prstGeom prst="flowChartManualInpu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8289303" y="2656118"/>
              <a:ext cx="854651" cy="1929080"/>
            </a:xfrm>
            <a:custGeom>
              <a:avLst/>
              <a:gdLst/>
              <a:ahLst/>
              <a:cxnLst/>
              <a:rect l="l" t="t" r="r" b="b"/>
              <a:pathLst>
                <a:path w="37596" h="84860" extrusionOk="0">
                  <a:moveTo>
                    <a:pt x="19066" y="0"/>
                  </a:moveTo>
                  <a:lnTo>
                    <a:pt x="0" y="9130"/>
                  </a:lnTo>
                  <a:lnTo>
                    <a:pt x="37596" y="84860"/>
                  </a:lnTo>
                  <a:lnTo>
                    <a:pt x="37596" y="37328"/>
                  </a:lnTo>
                  <a:close/>
                </a:path>
              </a:pathLst>
            </a:custGeom>
            <a:solidFill>
              <a:srgbClr val="FFFFFF"/>
            </a:solidFill>
            <a:ln>
              <a:noFill/>
            </a:ln>
          </p:spPr>
        </p:sp>
      </p:grpSp>
      <p:grpSp>
        <p:nvGrpSpPr>
          <p:cNvPr id="16" name="Google Shape;16;p2"/>
          <p:cNvGrpSpPr/>
          <p:nvPr/>
        </p:nvGrpSpPr>
        <p:grpSpPr>
          <a:xfrm>
            <a:off x="-22" y="-324543"/>
            <a:ext cx="3068579" cy="1910876"/>
            <a:chOff x="-32" y="-215963"/>
            <a:chExt cx="2163561" cy="1347300"/>
          </a:xfrm>
        </p:grpSpPr>
        <p:sp>
          <p:nvSpPr>
            <p:cNvPr id="17" name="Google Shape;17;p2"/>
            <p:cNvSpPr/>
            <p:nvPr/>
          </p:nvSpPr>
          <p:spPr>
            <a:xfrm rot="-1591408" flipH="1">
              <a:off x="1362169" y="-63166"/>
              <a:ext cx="205103" cy="509980"/>
            </a:xfrm>
            <a:prstGeom prst="flowChartManualInpu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rot="-1591371" flipH="1">
              <a:off x="239463" y="-151890"/>
              <a:ext cx="434754" cy="1080980"/>
            </a:xfrm>
            <a:prstGeom prst="flowChartManualInput">
              <a:avLst/>
            </a:prstGeom>
            <a:solidFill>
              <a:srgbClr val="FF99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rot="-1591339" flipH="1">
              <a:off x="892401" y="-169347"/>
              <a:ext cx="504374" cy="1254067"/>
            </a:xfrm>
            <a:prstGeom prst="flowChartManualInput">
              <a:avLst/>
            </a:prstGeom>
            <a:solidFill>
              <a:srgbClr val="3796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rot="-1591322" flipH="1">
              <a:off x="1818452" y="-76292"/>
              <a:ext cx="229660" cy="571018"/>
            </a:xfrm>
            <a:prstGeom prst="flowChartManualInput">
              <a:avLst/>
            </a:prstGeom>
            <a:solidFill>
              <a:srgbClr val="81D1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rot="10800000">
              <a:off x="-32" y="70725"/>
              <a:ext cx="380284" cy="858147"/>
            </a:xfrm>
            <a:custGeom>
              <a:avLst/>
              <a:gdLst/>
              <a:ahLst/>
              <a:cxnLst/>
              <a:rect l="l" t="t" r="r" b="b"/>
              <a:pathLst>
                <a:path w="37596" h="84860" extrusionOk="0">
                  <a:moveTo>
                    <a:pt x="19066" y="0"/>
                  </a:moveTo>
                  <a:lnTo>
                    <a:pt x="0" y="9130"/>
                  </a:lnTo>
                  <a:lnTo>
                    <a:pt x="37596" y="84860"/>
                  </a:lnTo>
                  <a:lnTo>
                    <a:pt x="37596" y="37328"/>
                  </a:lnTo>
                  <a:close/>
                </a:path>
              </a:pathLst>
            </a:custGeom>
            <a:solidFill>
              <a:srgbClr val="81D1EC"/>
            </a:solidFill>
            <a:ln>
              <a:noFill/>
            </a:ln>
          </p:spPr>
        </p:sp>
      </p:grpSp>
      <p:sp>
        <p:nvSpPr>
          <p:cNvPr id="22" name="Google Shape;22;p2"/>
          <p:cNvSpPr txBox="1">
            <a:spLocks noGrp="1"/>
          </p:cNvSpPr>
          <p:nvPr>
            <p:ph type="ctrTitle"/>
          </p:nvPr>
        </p:nvSpPr>
        <p:spPr>
          <a:xfrm>
            <a:off x="685800" y="2753825"/>
            <a:ext cx="5671500" cy="1159800"/>
          </a:xfrm>
          <a:prstGeom prst="rect">
            <a:avLst/>
          </a:prstGeom>
        </p:spPr>
        <p:txBody>
          <a:bodyPr spcFirstLastPara="1" wrap="square" lIns="91425" tIns="91425" rIns="91425" bIns="91425" anchor="b" anchorCtr="0"/>
          <a:lstStyle>
            <a:lvl1pPr lvl="0">
              <a:spcBef>
                <a:spcPts val="0"/>
              </a:spcBef>
              <a:spcAft>
                <a:spcPts val="0"/>
              </a:spcAft>
              <a:buClr>
                <a:srgbClr val="FFFFFF"/>
              </a:buClr>
              <a:buSzPts val="5000"/>
              <a:buNone/>
              <a:defRPr sz="5000">
                <a:solidFill>
                  <a:srgbClr val="FFFFFF"/>
                </a:solidFill>
              </a:defRPr>
            </a:lvl1pPr>
            <a:lvl2pPr lvl="1">
              <a:spcBef>
                <a:spcPts val="0"/>
              </a:spcBef>
              <a:spcAft>
                <a:spcPts val="0"/>
              </a:spcAft>
              <a:buClr>
                <a:srgbClr val="FFFFFF"/>
              </a:buClr>
              <a:buSzPts val="5000"/>
              <a:buNone/>
              <a:defRPr sz="5000">
                <a:solidFill>
                  <a:srgbClr val="FFFFFF"/>
                </a:solidFill>
              </a:defRPr>
            </a:lvl2pPr>
            <a:lvl3pPr lvl="2">
              <a:spcBef>
                <a:spcPts val="0"/>
              </a:spcBef>
              <a:spcAft>
                <a:spcPts val="0"/>
              </a:spcAft>
              <a:buClr>
                <a:srgbClr val="FFFFFF"/>
              </a:buClr>
              <a:buSzPts val="5000"/>
              <a:buNone/>
              <a:defRPr sz="5000">
                <a:solidFill>
                  <a:srgbClr val="FFFFFF"/>
                </a:solidFill>
              </a:defRPr>
            </a:lvl3pPr>
            <a:lvl4pPr lvl="3">
              <a:spcBef>
                <a:spcPts val="0"/>
              </a:spcBef>
              <a:spcAft>
                <a:spcPts val="0"/>
              </a:spcAft>
              <a:buClr>
                <a:srgbClr val="FFFFFF"/>
              </a:buClr>
              <a:buSzPts val="5000"/>
              <a:buNone/>
              <a:defRPr sz="5000">
                <a:solidFill>
                  <a:srgbClr val="FFFFFF"/>
                </a:solidFill>
              </a:defRPr>
            </a:lvl4pPr>
            <a:lvl5pPr lvl="4">
              <a:spcBef>
                <a:spcPts val="0"/>
              </a:spcBef>
              <a:spcAft>
                <a:spcPts val="0"/>
              </a:spcAft>
              <a:buClr>
                <a:srgbClr val="FFFFFF"/>
              </a:buClr>
              <a:buSzPts val="5000"/>
              <a:buNone/>
              <a:defRPr sz="5000">
                <a:solidFill>
                  <a:srgbClr val="FFFFFF"/>
                </a:solidFill>
              </a:defRPr>
            </a:lvl5pPr>
            <a:lvl6pPr lvl="5">
              <a:spcBef>
                <a:spcPts val="0"/>
              </a:spcBef>
              <a:spcAft>
                <a:spcPts val="0"/>
              </a:spcAft>
              <a:buClr>
                <a:srgbClr val="FFFFFF"/>
              </a:buClr>
              <a:buSzPts val="5000"/>
              <a:buNone/>
              <a:defRPr sz="5000">
                <a:solidFill>
                  <a:srgbClr val="FFFFFF"/>
                </a:solidFill>
              </a:defRPr>
            </a:lvl6pPr>
            <a:lvl7pPr lvl="6">
              <a:spcBef>
                <a:spcPts val="0"/>
              </a:spcBef>
              <a:spcAft>
                <a:spcPts val="0"/>
              </a:spcAft>
              <a:buClr>
                <a:srgbClr val="FFFFFF"/>
              </a:buClr>
              <a:buSzPts val="5000"/>
              <a:buNone/>
              <a:defRPr sz="5000">
                <a:solidFill>
                  <a:srgbClr val="FFFFFF"/>
                </a:solidFill>
              </a:defRPr>
            </a:lvl7pPr>
            <a:lvl8pPr lvl="7">
              <a:spcBef>
                <a:spcPts val="0"/>
              </a:spcBef>
              <a:spcAft>
                <a:spcPts val="0"/>
              </a:spcAft>
              <a:buClr>
                <a:srgbClr val="FFFFFF"/>
              </a:buClr>
              <a:buSzPts val="5000"/>
              <a:buNone/>
              <a:defRPr sz="5000">
                <a:solidFill>
                  <a:srgbClr val="FFFFFF"/>
                </a:solidFill>
              </a:defRPr>
            </a:lvl8pPr>
            <a:lvl9pPr lvl="8">
              <a:spcBef>
                <a:spcPts val="0"/>
              </a:spcBef>
              <a:spcAft>
                <a:spcPts val="0"/>
              </a:spcAft>
              <a:buClr>
                <a:srgbClr val="FFFFFF"/>
              </a:buClr>
              <a:buSzPts val="5000"/>
              <a:buNone/>
              <a:defRPr sz="5000">
                <a:solidFill>
                  <a:srgbClr val="FFFFFF"/>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ransparent Shapes">
  <p:cSld name="BLANK_1">
    <p:bg>
      <p:bgPr>
        <a:solidFill>
          <a:srgbClr val="3796BF"/>
        </a:solidFill>
        <a:effectLst/>
      </p:bgPr>
    </p:bg>
    <p:spTree>
      <p:nvGrpSpPr>
        <p:cNvPr id="1" name="Shape 149"/>
        <p:cNvGrpSpPr/>
        <p:nvPr/>
      </p:nvGrpSpPr>
      <p:grpSpPr>
        <a:xfrm>
          <a:off x="0" y="0"/>
          <a:ext cx="0" cy="0"/>
          <a:chOff x="0" y="0"/>
          <a:chExt cx="0" cy="0"/>
        </a:xfrm>
      </p:grpSpPr>
      <p:grpSp>
        <p:nvGrpSpPr>
          <p:cNvPr id="150" name="Google Shape;150;p11"/>
          <p:cNvGrpSpPr/>
          <p:nvPr/>
        </p:nvGrpSpPr>
        <p:grpSpPr>
          <a:xfrm>
            <a:off x="6172200" y="2656118"/>
            <a:ext cx="2971754" cy="2886151"/>
            <a:chOff x="6172200" y="2656118"/>
            <a:chExt cx="2971754" cy="2886151"/>
          </a:xfrm>
        </p:grpSpPr>
        <p:sp>
          <p:nvSpPr>
            <p:cNvPr id="151" name="Google Shape;151;p11"/>
            <p:cNvSpPr/>
            <p:nvPr/>
          </p:nvSpPr>
          <p:spPr>
            <a:xfrm rot="9208626" flipH="1">
              <a:off x="6704904" y="4110434"/>
              <a:ext cx="484232" cy="1204006"/>
            </a:xfrm>
            <a:prstGeom prst="flowChartManualInput">
              <a:avLst/>
            </a:prstGeom>
            <a:solidFill>
              <a:srgbClr val="FFFFFF">
                <a:alpha val="33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1"/>
            <p:cNvSpPr/>
            <p:nvPr/>
          </p:nvSpPr>
          <p:spPr>
            <a:xfrm rot="9208633" flipH="1">
              <a:off x="7804300" y="3279013"/>
              <a:ext cx="877624" cy="2182136"/>
            </a:xfrm>
            <a:prstGeom prst="flowChartManualInput">
              <a:avLst/>
            </a:prstGeom>
            <a:solidFill>
              <a:srgbClr val="FFFFFF">
                <a:alpha val="33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1"/>
            <p:cNvSpPr/>
            <p:nvPr/>
          </p:nvSpPr>
          <p:spPr>
            <a:xfrm rot="9208606" flipH="1">
              <a:off x="7481789" y="4276913"/>
              <a:ext cx="408796" cy="1016449"/>
            </a:xfrm>
            <a:prstGeom prst="flowChartManualInput">
              <a:avLst/>
            </a:prstGeom>
            <a:solidFill>
              <a:srgbClr val="FFFFFF">
                <a:alpha val="33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1"/>
            <p:cNvSpPr/>
            <p:nvPr/>
          </p:nvSpPr>
          <p:spPr>
            <a:xfrm rot="9208678" flipH="1">
              <a:off x="6287617" y="4657701"/>
              <a:ext cx="229660" cy="571018"/>
            </a:xfrm>
            <a:prstGeom prst="flowChartManualInput">
              <a:avLst/>
            </a:prstGeom>
            <a:solidFill>
              <a:srgbClr val="FFFFFF">
                <a:alpha val="33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1"/>
            <p:cNvSpPr/>
            <p:nvPr/>
          </p:nvSpPr>
          <p:spPr>
            <a:xfrm>
              <a:off x="8289303" y="2656118"/>
              <a:ext cx="854651" cy="1929080"/>
            </a:xfrm>
            <a:custGeom>
              <a:avLst/>
              <a:gdLst/>
              <a:ahLst/>
              <a:cxnLst/>
              <a:rect l="l" t="t" r="r" b="b"/>
              <a:pathLst>
                <a:path w="37596" h="84860" extrusionOk="0">
                  <a:moveTo>
                    <a:pt x="19066" y="0"/>
                  </a:moveTo>
                  <a:lnTo>
                    <a:pt x="0" y="9130"/>
                  </a:lnTo>
                  <a:lnTo>
                    <a:pt x="37596" y="84860"/>
                  </a:lnTo>
                  <a:lnTo>
                    <a:pt x="37596" y="37328"/>
                  </a:lnTo>
                  <a:close/>
                </a:path>
              </a:pathLst>
            </a:custGeom>
            <a:solidFill>
              <a:srgbClr val="FFFFFF">
                <a:alpha val="33460"/>
              </a:srgbClr>
            </a:solidFill>
            <a:ln>
              <a:noFill/>
            </a:ln>
          </p:spPr>
        </p:sp>
      </p:grpSp>
      <p:grpSp>
        <p:nvGrpSpPr>
          <p:cNvPr id="156" name="Google Shape;156;p11"/>
          <p:cNvGrpSpPr/>
          <p:nvPr/>
        </p:nvGrpSpPr>
        <p:grpSpPr>
          <a:xfrm>
            <a:off x="-32" y="-228027"/>
            <a:ext cx="2163561" cy="1347300"/>
            <a:chOff x="-32" y="-215963"/>
            <a:chExt cx="2163561" cy="1347300"/>
          </a:xfrm>
        </p:grpSpPr>
        <p:sp>
          <p:nvSpPr>
            <p:cNvPr id="157" name="Google Shape;157;p11"/>
            <p:cNvSpPr/>
            <p:nvPr/>
          </p:nvSpPr>
          <p:spPr>
            <a:xfrm rot="-1591408" flipH="1">
              <a:off x="1362169" y="-63166"/>
              <a:ext cx="205103" cy="509980"/>
            </a:xfrm>
            <a:prstGeom prst="flowChartManualInput">
              <a:avLst/>
            </a:prstGeom>
            <a:solidFill>
              <a:srgbClr val="FFFFFF">
                <a:alpha val="33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1"/>
            <p:cNvSpPr/>
            <p:nvPr/>
          </p:nvSpPr>
          <p:spPr>
            <a:xfrm rot="-1591371" flipH="1">
              <a:off x="239463" y="-151890"/>
              <a:ext cx="434754" cy="1080980"/>
            </a:xfrm>
            <a:prstGeom prst="flowChartManualInput">
              <a:avLst/>
            </a:prstGeom>
            <a:solidFill>
              <a:srgbClr val="FFFFFF">
                <a:alpha val="33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1"/>
            <p:cNvSpPr/>
            <p:nvPr/>
          </p:nvSpPr>
          <p:spPr>
            <a:xfrm rot="-1591339" flipH="1">
              <a:off x="892401" y="-169347"/>
              <a:ext cx="504374" cy="1254067"/>
            </a:xfrm>
            <a:prstGeom prst="flowChartManualInput">
              <a:avLst/>
            </a:prstGeom>
            <a:solidFill>
              <a:srgbClr val="FFFFFF">
                <a:alpha val="33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1"/>
            <p:cNvSpPr/>
            <p:nvPr/>
          </p:nvSpPr>
          <p:spPr>
            <a:xfrm rot="-1591322" flipH="1">
              <a:off x="1818452" y="-76292"/>
              <a:ext cx="229660" cy="571018"/>
            </a:xfrm>
            <a:prstGeom prst="flowChartManualInput">
              <a:avLst/>
            </a:prstGeom>
            <a:solidFill>
              <a:srgbClr val="FFFFFF">
                <a:alpha val="33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1"/>
            <p:cNvSpPr/>
            <p:nvPr/>
          </p:nvSpPr>
          <p:spPr>
            <a:xfrm rot="10800000">
              <a:off x="-32" y="70725"/>
              <a:ext cx="380284" cy="858147"/>
            </a:xfrm>
            <a:custGeom>
              <a:avLst/>
              <a:gdLst/>
              <a:ahLst/>
              <a:cxnLst/>
              <a:rect l="l" t="t" r="r" b="b"/>
              <a:pathLst>
                <a:path w="37596" h="84860" extrusionOk="0">
                  <a:moveTo>
                    <a:pt x="19066" y="0"/>
                  </a:moveTo>
                  <a:lnTo>
                    <a:pt x="0" y="9130"/>
                  </a:lnTo>
                  <a:lnTo>
                    <a:pt x="37596" y="84860"/>
                  </a:lnTo>
                  <a:lnTo>
                    <a:pt x="37596" y="37328"/>
                  </a:lnTo>
                  <a:close/>
                </a:path>
              </a:pathLst>
            </a:custGeom>
            <a:solidFill>
              <a:srgbClr val="FFFFFF">
                <a:alpha val="33460"/>
              </a:srgbClr>
            </a:solidFill>
            <a:ln>
              <a:noFill/>
            </a:ln>
          </p:spPr>
        </p:sp>
      </p:grpSp>
      <p:sp>
        <p:nvSpPr>
          <p:cNvPr id="162" name="Google Shape;162;p11"/>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solidFill>
          <a:srgbClr val="FF9900"/>
        </a:solidFill>
        <a:effectLst/>
      </p:bgPr>
    </p:bg>
    <p:spTree>
      <p:nvGrpSpPr>
        <p:cNvPr id="1" name="Shape 23"/>
        <p:cNvGrpSpPr/>
        <p:nvPr/>
      </p:nvGrpSpPr>
      <p:grpSpPr>
        <a:xfrm>
          <a:off x="0" y="0"/>
          <a:ext cx="0" cy="0"/>
          <a:chOff x="0" y="0"/>
          <a:chExt cx="0" cy="0"/>
        </a:xfrm>
      </p:grpSpPr>
      <p:grpSp>
        <p:nvGrpSpPr>
          <p:cNvPr id="24" name="Google Shape;24;p3"/>
          <p:cNvGrpSpPr/>
          <p:nvPr/>
        </p:nvGrpSpPr>
        <p:grpSpPr>
          <a:xfrm>
            <a:off x="6172200" y="2656118"/>
            <a:ext cx="2971754" cy="2886151"/>
            <a:chOff x="6172200" y="2656118"/>
            <a:chExt cx="2971754" cy="2886151"/>
          </a:xfrm>
        </p:grpSpPr>
        <p:sp>
          <p:nvSpPr>
            <p:cNvPr id="25" name="Google Shape;25;p3"/>
            <p:cNvSpPr/>
            <p:nvPr/>
          </p:nvSpPr>
          <p:spPr>
            <a:xfrm rot="9208626" flipH="1">
              <a:off x="6704904" y="4110434"/>
              <a:ext cx="484232" cy="1204006"/>
            </a:xfrm>
            <a:prstGeom prst="flowChartManualInput">
              <a:avLst/>
            </a:prstGeom>
            <a:solidFill>
              <a:srgbClr val="81D1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3"/>
            <p:cNvSpPr/>
            <p:nvPr/>
          </p:nvSpPr>
          <p:spPr>
            <a:xfrm rot="9208633" flipH="1">
              <a:off x="7804300" y="3279013"/>
              <a:ext cx="877624" cy="2182136"/>
            </a:xfrm>
            <a:prstGeom prst="flowChartManualInput">
              <a:avLst/>
            </a:prstGeom>
            <a:solidFill>
              <a:srgbClr val="3796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3"/>
            <p:cNvSpPr/>
            <p:nvPr/>
          </p:nvSpPr>
          <p:spPr>
            <a:xfrm rot="9208606" flipH="1">
              <a:off x="7481789" y="4276913"/>
              <a:ext cx="408796" cy="1016449"/>
            </a:xfrm>
            <a:prstGeom prst="flowChartManualInput">
              <a:avLst/>
            </a:prstGeom>
            <a:solidFill>
              <a:srgbClr val="4BB5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3"/>
            <p:cNvSpPr/>
            <p:nvPr/>
          </p:nvSpPr>
          <p:spPr>
            <a:xfrm rot="9208678" flipH="1">
              <a:off x="6287617" y="4657701"/>
              <a:ext cx="229660" cy="571018"/>
            </a:xfrm>
            <a:prstGeom prst="flowChartManualInpu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3"/>
            <p:cNvSpPr/>
            <p:nvPr/>
          </p:nvSpPr>
          <p:spPr>
            <a:xfrm>
              <a:off x="8289303" y="2656118"/>
              <a:ext cx="854651" cy="1929080"/>
            </a:xfrm>
            <a:custGeom>
              <a:avLst/>
              <a:gdLst/>
              <a:ahLst/>
              <a:cxnLst/>
              <a:rect l="l" t="t" r="r" b="b"/>
              <a:pathLst>
                <a:path w="37596" h="84860" extrusionOk="0">
                  <a:moveTo>
                    <a:pt x="19066" y="0"/>
                  </a:moveTo>
                  <a:lnTo>
                    <a:pt x="0" y="9130"/>
                  </a:lnTo>
                  <a:lnTo>
                    <a:pt x="37596" y="84860"/>
                  </a:lnTo>
                  <a:lnTo>
                    <a:pt x="37596" y="37328"/>
                  </a:lnTo>
                  <a:close/>
                </a:path>
              </a:pathLst>
            </a:custGeom>
            <a:solidFill>
              <a:srgbClr val="FFFFFF"/>
            </a:solidFill>
            <a:ln>
              <a:noFill/>
            </a:ln>
          </p:spPr>
        </p:sp>
      </p:grpSp>
      <p:grpSp>
        <p:nvGrpSpPr>
          <p:cNvPr id="30" name="Google Shape;30;p3"/>
          <p:cNvGrpSpPr/>
          <p:nvPr/>
        </p:nvGrpSpPr>
        <p:grpSpPr>
          <a:xfrm>
            <a:off x="-32" y="-228027"/>
            <a:ext cx="2163561" cy="1347300"/>
            <a:chOff x="-32" y="-215963"/>
            <a:chExt cx="2163561" cy="1347300"/>
          </a:xfrm>
        </p:grpSpPr>
        <p:sp>
          <p:nvSpPr>
            <p:cNvPr id="31" name="Google Shape;31;p3"/>
            <p:cNvSpPr/>
            <p:nvPr/>
          </p:nvSpPr>
          <p:spPr>
            <a:xfrm rot="-1591408" flipH="1">
              <a:off x="1362169" y="-63166"/>
              <a:ext cx="205103" cy="509980"/>
            </a:xfrm>
            <a:prstGeom prst="flowChartManualInpu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3"/>
            <p:cNvSpPr/>
            <p:nvPr/>
          </p:nvSpPr>
          <p:spPr>
            <a:xfrm rot="-1591371" flipH="1">
              <a:off x="239463" y="-151890"/>
              <a:ext cx="434754" cy="1080980"/>
            </a:xfrm>
            <a:prstGeom prst="flowChartManualInput">
              <a:avLst/>
            </a:prstGeom>
            <a:solidFill>
              <a:srgbClr val="4BB5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3"/>
            <p:cNvSpPr/>
            <p:nvPr/>
          </p:nvSpPr>
          <p:spPr>
            <a:xfrm rot="-1591339" flipH="1">
              <a:off x="892401" y="-169347"/>
              <a:ext cx="504374" cy="1254067"/>
            </a:xfrm>
            <a:prstGeom prst="flowChartManualInput">
              <a:avLst/>
            </a:prstGeom>
            <a:solidFill>
              <a:srgbClr val="3796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3"/>
            <p:cNvSpPr/>
            <p:nvPr/>
          </p:nvSpPr>
          <p:spPr>
            <a:xfrm rot="-1591322" flipH="1">
              <a:off x="1818452" y="-76292"/>
              <a:ext cx="229660" cy="571018"/>
            </a:xfrm>
            <a:prstGeom prst="flowChartManualInput">
              <a:avLst/>
            </a:prstGeom>
            <a:solidFill>
              <a:srgbClr val="81D1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3"/>
            <p:cNvSpPr/>
            <p:nvPr/>
          </p:nvSpPr>
          <p:spPr>
            <a:xfrm rot="10800000">
              <a:off x="-32" y="70725"/>
              <a:ext cx="380284" cy="858147"/>
            </a:xfrm>
            <a:custGeom>
              <a:avLst/>
              <a:gdLst/>
              <a:ahLst/>
              <a:cxnLst/>
              <a:rect l="l" t="t" r="r" b="b"/>
              <a:pathLst>
                <a:path w="37596" h="84860" extrusionOk="0">
                  <a:moveTo>
                    <a:pt x="19066" y="0"/>
                  </a:moveTo>
                  <a:lnTo>
                    <a:pt x="0" y="9130"/>
                  </a:lnTo>
                  <a:lnTo>
                    <a:pt x="37596" y="84860"/>
                  </a:lnTo>
                  <a:lnTo>
                    <a:pt x="37596" y="37328"/>
                  </a:lnTo>
                  <a:close/>
                </a:path>
              </a:pathLst>
            </a:custGeom>
            <a:solidFill>
              <a:srgbClr val="81D1EC"/>
            </a:solidFill>
            <a:ln>
              <a:noFill/>
            </a:ln>
          </p:spPr>
        </p:sp>
      </p:grpSp>
      <p:sp>
        <p:nvSpPr>
          <p:cNvPr id="36" name="Google Shape;36;p3"/>
          <p:cNvSpPr txBox="1">
            <a:spLocks noGrp="1"/>
          </p:cNvSpPr>
          <p:nvPr>
            <p:ph type="ctrTitle"/>
          </p:nvPr>
        </p:nvSpPr>
        <p:spPr>
          <a:xfrm>
            <a:off x="685800" y="2421550"/>
            <a:ext cx="5074500" cy="1159800"/>
          </a:xfrm>
          <a:prstGeom prst="rect">
            <a:avLst/>
          </a:prstGeom>
        </p:spPr>
        <p:txBody>
          <a:bodyPr spcFirstLastPara="1" wrap="square" lIns="91425" tIns="91425" rIns="91425" bIns="91425" anchor="b" anchorCtr="0"/>
          <a:lstStyle>
            <a:lvl1pPr lvl="0" rtl="0">
              <a:spcBef>
                <a:spcPts val="0"/>
              </a:spcBef>
              <a:spcAft>
                <a:spcPts val="0"/>
              </a:spcAft>
              <a:buClr>
                <a:srgbClr val="FFFFFF"/>
              </a:buClr>
              <a:buSzPts val="3600"/>
              <a:buNone/>
              <a:defRPr sz="3600">
                <a:solidFill>
                  <a:srgbClr val="FFFFFF"/>
                </a:solidFill>
              </a:defRPr>
            </a:lvl1pPr>
            <a:lvl2pPr lvl="1" rtl="0">
              <a:spcBef>
                <a:spcPts val="0"/>
              </a:spcBef>
              <a:spcAft>
                <a:spcPts val="0"/>
              </a:spcAft>
              <a:buClr>
                <a:srgbClr val="FFFFFF"/>
              </a:buClr>
              <a:buSzPts val="3600"/>
              <a:buNone/>
              <a:defRPr sz="3600">
                <a:solidFill>
                  <a:srgbClr val="FFFFFF"/>
                </a:solidFill>
              </a:defRPr>
            </a:lvl2pPr>
            <a:lvl3pPr lvl="2" rtl="0">
              <a:spcBef>
                <a:spcPts val="0"/>
              </a:spcBef>
              <a:spcAft>
                <a:spcPts val="0"/>
              </a:spcAft>
              <a:buClr>
                <a:srgbClr val="FFFFFF"/>
              </a:buClr>
              <a:buSzPts val="3600"/>
              <a:buNone/>
              <a:defRPr sz="3600">
                <a:solidFill>
                  <a:srgbClr val="FFFFFF"/>
                </a:solidFill>
              </a:defRPr>
            </a:lvl3pPr>
            <a:lvl4pPr lvl="3" rtl="0">
              <a:spcBef>
                <a:spcPts val="0"/>
              </a:spcBef>
              <a:spcAft>
                <a:spcPts val="0"/>
              </a:spcAft>
              <a:buClr>
                <a:srgbClr val="FFFFFF"/>
              </a:buClr>
              <a:buSzPts val="3600"/>
              <a:buNone/>
              <a:defRPr sz="3600">
                <a:solidFill>
                  <a:srgbClr val="FFFFFF"/>
                </a:solidFill>
              </a:defRPr>
            </a:lvl4pPr>
            <a:lvl5pPr lvl="4" rtl="0">
              <a:spcBef>
                <a:spcPts val="0"/>
              </a:spcBef>
              <a:spcAft>
                <a:spcPts val="0"/>
              </a:spcAft>
              <a:buClr>
                <a:srgbClr val="FFFFFF"/>
              </a:buClr>
              <a:buSzPts val="3600"/>
              <a:buNone/>
              <a:defRPr sz="3600">
                <a:solidFill>
                  <a:srgbClr val="FFFFFF"/>
                </a:solidFill>
              </a:defRPr>
            </a:lvl5pPr>
            <a:lvl6pPr lvl="5" rtl="0">
              <a:spcBef>
                <a:spcPts val="0"/>
              </a:spcBef>
              <a:spcAft>
                <a:spcPts val="0"/>
              </a:spcAft>
              <a:buClr>
                <a:srgbClr val="FFFFFF"/>
              </a:buClr>
              <a:buSzPts val="3600"/>
              <a:buNone/>
              <a:defRPr sz="3600">
                <a:solidFill>
                  <a:srgbClr val="FFFFFF"/>
                </a:solidFill>
              </a:defRPr>
            </a:lvl6pPr>
            <a:lvl7pPr lvl="6" rtl="0">
              <a:spcBef>
                <a:spcPts val="0"/>
              </a:spcBef>
              <a:spcAft>
                <a:spcPts val="0"/>
              </a:spcAft>
              <a:buClr>
                <a:srgbClr val="FFFFFF"/>
              </a:buClr>
              <a:buSzPts val="3600"/>
              <a:buNone/>
              <a:defRPr sz="3600">
                <a:solidFill>
                  <a:srgbClr val="FFFFFF"/>
                </a:solidFill>
              </a:defRPr>
            </a:lvl7pPr>
            <a:lvl8pPr lvl="7" rtl="0">
              <a:spcBef>
                <a:spcPts val="0"/>
              </a:spcBef>
              <a:spcAft>
                <a:spcPts val="0"/>
              </a:spcAft>
              <a:buClr>
                <a:srgbClr val="FFFFFF"/>
              </a:buClr>
              <a:buSzPts val="3600"/>
              <a:buNone/>
              <a:defRPr sz="3600">
                <a:solidFill>
                  <a:srgbClr val="FFFFFF"/>
                </a:solidFill>
              </a:defRPr>
            </a:lvl8pPr>
            <a:lvl9pPr lvl="8" rtl="0">
              <a:spcBef>
                <a:spcPts val="0"/>
              </a:spcBef>
              <a:spcAft>
                <a:spcPts val="0"/>
              </a:spcAft>
              <a:buClr>
                <a:srgbClr val="FFFFFF"/>
              </a:buClr>
              <a:buSzPts val="3600"/>
              <a:buNone/>
              <a:defRPr sz="3600">
                <a:solidFill>
                  <a:srgbClr val="FFFFFF"/>
                </a:solidFill>
              </a:defRPr>
            </a:lvl9pPr>
          </a:lstStyle>
          <a:p>
            <a:endParaRPr/>
          </a:p>
        </p:txBody>
      </p:sp>
      <p:sp>
        <p:nvSpPr>
          <p:cNvPr id="37" name="Google Shape;37;p3"/>
          <p:cNvSpPr txBox="1">
            <a:spLocks noGrp="1"/>
          </p:cNvSpPr>
          <p:nvPr>
            <p:ph type="subTitle" idx="1"/>
          </p:nvPr>
        </p:nvSpPr>
        <p:spPr>
          <a:xfrm>
            <a:off x="685800" y="3449654"/>
            <a:ext cx="5074500" cy="784800"/>
          </a:xfrm>
          <a:prstGeom prst="rect">
            <a:avLst/>
          </a:prstGeom>
        </p:spPr>
        <p:txBody>
          <a:bodyPr spcFirstLastPara="1" wrap="square" lIns="91425" tIns="91425" rIns="91425" bIns="91425" anchor="t" anchorCtr="0"/>
          <a:lstStyle>
            <a:lvl1pPr lvl="0" rtl="0">
              <a:spcBef>
                <a:spcPts val="0"/>
              </a:spcBef>
              <a:spcAft>
                <a:spcPts val="0"/>
              </a:spcAft>
              <a:buClr>
                <a:srgbClr val="FFFFFF"/>
              </a:buClr>
              <a:buSzPts val="2000"/>
              <a:buNone/>
              <a:defRPr>
                <a:solidFill>
                  <a:srgbClr val="FFFFFF"/>
                </a:solidFill>
              </a:defRPr>
            </a:lvl1pPr>
            <a:lvl2pPr lvl="1" rtl="0">
              <a:spcBef>
                <a:spcPts val="0"/>
              </a:spcBef>
              <a:spcAft>
                <a:spcPts val="0"/>
              </a:spcAft>
              <a:buClr>
                <a:srgbClr val="FFFFFF"/>
              </a:buClr>
              <a:buSzPts val="3000"/>
              <a:buNone/>
              <a:defRPr sz="3000">
                <a:solidFill>
                  <a:srgbClr val="FFFFFF"/>
                </a:solidFill>
              </a:defRPr>
            </a:lvl2pPr>
            <a:lvl3pPr lvl="2" rtl="0">
              <a:spcBef>
                <a:spcPts val="0"/>
              </a:spcBef>
              <a:spcAft>
                <a:spcPts val="0"/>
              </a:spcAft>
              <a:buClr>
                <a:srgbClr val="FFFFFF"/>
              </a:buClr>
              <a:buSzPts val="3000"/>
              <a:buNone/>
              <a:defRPr sz="3000">
                <a:solidFill>
                  <a:srgbClr val="FFFFFF"/>
                </a:solidFill>
              </a:defRPr>
            </a:lvl3pPr>
            <a:lvl4pPr lvl="3" rtl="0">
              <a:spcBef>
                <a:spcPts val="0"/>
              </a:spcBef>
              <a:spcAft>
                <a:spcPts val="0"/>
              </a:spcAft>
              <a:buClr>
                <a:srgbClr val="FFFFFF"/>
              </a:buClr>
              <a:buSzPts val="3000"/>
              <a:buNone/>
              <a:defRPr sz="3000">
                <a:solidFill>
                  <a:srgbClr val="FFFFFF"/>
                </a:solidFill>
              </a:defRPr>
            </a:lvl4pPr>
            <a:lvl5pPr lvl="4" rtl="0">
              <a:spcBef>
                <a:spcPts val="0"/>
              </a:spcBef>
              <a:spcAft>
                <a:spcPts val="0"/>
              </a:spcAft>
              <a:buClr>
                <a:srgbClr val="FFFFFF"/>
              </a:buClr>
              <a:buSzPts val="3000"/>
              <a:buNone/>
              <a:defRPr sz="3000">
                <a:solidFill>
                  <a:srgbClr val="FFFFFF"/>
                </a:solidFill>
              </a:defRPr>
            </a:lvl5pPr>
            <a:lvl6pPr lvl="5" rtl="0">
              <a:spcBef>
                <a:spcPts val="0"/>
              </a:spcBef>
              <a:spcAft>
                <a:spcPts val="0"/>
              </a:spcAft>
              <a:buClr>
                <a:srgbClr val="FFFFFF"/>
              </a:buClr>
              <a:buSzPts val="3000"/>
              <a:buNone/>
              <a:defRPr sz="3000">
                <a:solidFill>
                  <a:srgbClr val="FFFFFF"/>
                </a:solidFill>
              </a:defRPr>
            </a:lvl6pPr>
            <a:lvl7pPr lvl="6" rtl="0">
              <a:spcBef>
                <a:spcPts val="0"/>
              </a:spcBef>
              <a:spcAft>
                <a:spcPts val="0"/>
              </a:spcAft>
              <a:buClr>
                <a:srgbClr val="FFFFFF"/>
              </a:buClr>
              <a:buSzPts val="3000"/>
              <a:buNone/>
              <a:defRPr sz="3000">
                <a:solidFill>
                  <a:srgbClr val="FFFFFF"/>
                </a:solidFill>
              </a:defRPr>
            </a:lvl7pPr>
            <a:lvl8pPr lvl="7" rtl="0">
              <a:spcBef>
                <a:spcPts val="0"/>
              </a:spcBef>
              <a:spcAft>
                <a:spcPts val="0"/>
              </a:spcAft>
              <a:buClr>
                <a:srgbClr val="FFFFFF"/>
              </a:buClr>
              <a:buSzPts val="3000"/>
              <a:buNone/>
              <a:defRPr sz="3000">
                <a:solidFill>
                  <a:srgbClr val="FFFFFF"/>
                </a:solidFill>
              </a:defRPr>
            </a:lvl8pPr>
            <a:lvl9pPr lvl="8" rtl="0">
              <a:spcBef>
                <a:spcPts val="0"/>
              </a:spcBef>
              <a:spcAft>
                <a:spcPts val="0"/>
              </a:spcAft>
              <a:buClr>
                <a:srgbClr val="FFFFFF"/>
              </a:buClr>
              <a:buSzPts val="3000"/>
              <a:buNone/>
              <a:defRPr sz="3000">
                <a:solidFill>
                  <a:srgbClr val="FFFFFF"/>
                </a:solidFill>
              </a:defRPr>
            </a:lvl9pPr>
          </a:lstStyle>
          <a:p>
            <a:endParaRPr/>
          </a:p>
        </p:txBody>
      </p:sp>
      <p:sp>
        <p:nvSpPr>
          <p:cNvPr id="38" name="Google Shape;38;p3"/>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39"/>
        <p:cNvGrpSpPr/>
        <p:nvPr/>
      </p:nvGrpSpPr>
      <p:grpSpPr>
        <a:xfrm>
          <a:off x="0" y="0"/>
          <a:ext cx="0" cy="0"/>
          <a:chOff x="0" y="0"/>
          <a:chExt cx="0" cy="0"/>
        </a:xfrm>
      </p:grpSpPr>
      <p:sp>
        <p:nvSpPr>
          <p:cNvPr id="40" name="Google Shape;40;p4"/>
          <p:cNvSpPr txBox="1">
            <a:spLocks noGrp="1"/>
          </p:cNvSpPr>
          <p:nvPr>
            <p:ph type="body" idx="1"/>
          </p:nvPr>
        </p:nvSpPr>
        <p:spPr>
          <a:xfrm>
            <a:off x="2822775" y="2161800"/>
            <a:ext cx="3498300" cy="819900"/>
          </a:xfrm>
          <a:prstGeom prst="rect">
            <a:avLst/>
          </a:prstGeom>
        </p:spPr>
        <p:txBody>
          <a:bodyPr spcFirstLastPara="1" wrap="square" lIns="91425" tIns="91425" rIns="91425" bIns="91425" anchor="ctr" anchorCtr="0"/>
          <a:lstStyle>
            <a:lvl1pPr marL="457200" lvl="0" indent="-381000" algn="ctr" rtl="0">
              <a:spcBef>
                <a:spcPts val="600"/>
              </a:spcBef>
              <a:spcAft>
                <a:spcPts val="0"/>
              </a:spcAft>
              <a:buClr>
                <a:srgbClr val="3796BF"/>
              </a:buClr>
              <a:buSzPts val="2400"/>
              <a:buFont typeface="Oswald"/>
              <a:buChar char="»"/>
              <a:defRPr sz="2400">
                <a:solidFill>
                  <a:srgbClr val="3796BF"/>
                </a:solidFill>
                <a:latin typeface="Oswald"/>
                <a:ea typeface="Oswald"/>
                <a:cs typeface="Oswald"/>
                <a:sym typeface="Oswald"/>
              </a:defRPr>
            </a:lvl1pPr>
            <a:lvl2pPr marL="914400" lvl="1" indent="-381000" algn="ctr" rtl="0">
              <a:spcBef>
                <a:spcPts val="0"/>
              </a:spcBef>
              <a:spcAft>
                <a:spcPts val="0"/>
              </a:spcAft>
              <a:buClr>
                <a:srgbClr val="3796BF"/>
              </a:buClr>
              <a:buSzPts val="2400"/>
              <a:buFont typeface="Oswald"/>
              <a:buChar char="⋄"/>
              <a:defRPr sz="2400">
                <a:solidFill>
                  <a:srgbClr val="3796BF"/>
                </a:solidFill>
                <a:latin typeface="Oswald"/>
                <a:ea typeface="Oswald"/>
                <a:cs typeface="Oswald"/>
                <a:sym typeface="Oswald"/>
              </a:defRPr>
            </a:lvl2pPr>
            <a:lvl3pPr marL="1371600" lvl="2" indent="-381000" algn="ctr" rtl="0">
              <a:spcBef>
                <a:spcPts val="0"/>
              </a:spcBef>
              <a:spcAft>
                <a:spcPts val="0"/>
              </a:spcAft>
              <a:buClr>
                <a:srgbClr val="3796BF"/>
              </a:buClr>
              <a:buSzPts val="2400"/>
              <a:buFont typeface="Oswald"/>
              <a:buChar char="⋄"/>
              <a:defRPr sz="2400">
                <a:solidFill>
                  <a:srgbClr val="3796BF"/>
                </a:solidFill>
                <a:latin typeface="Oswald"/>
                <a:ea typeface="Oswald"/>
                <a:cs typeface="Oswald"/>
                <a:sym typeface="Oswald"/>
              </a:defRPr>
            </a:lvl3pPr>
            <a:lvl4pPr marL="1828800" lvl="3" indent="-381000" algn="ctr" rtl="0">
              <a:spcBef>
                <a:spcPts val="0"/>
              </a:spcBef>
              <a:spcAft>
                <a:spcPts val="0"/>
              </a:spcAft>
              <a:buClr>
                <a:srgbClr val="3796BF"/>
              </a:buClr>
              <a:buSzPts val="2400"/>
              <a:buFont typeface="Oswald"/>
              <a:buChar char="⋄"/>
              <a:defRPr sz="2400">
                <a:solidFill>
                  <a:srgbClr val="3796BF"/>
                </a:solidFill>
                <a:latin typeface="Oswald"/>
                <a:ea typeface="Oswald"/>
                <a:cs typeface="Oswald"/>
                <a:sym typeface="Oswald"/>
              </a:defRPr>
            </a:lvl4pPr>
            <a:lvl5pPr marL="2286000" lvl="4" indent="-381000" algn="ctr" rtl="0">
              <a:spcBef>
                <a:spcPts val="0"/>
              </a:spcBef>
              <a:spcAft>
                <a:spcPts val="0"/>
              </a:spcAft>
              <a:buClr>
                <a:srgbClr val="3796BF"/>
              </a:buClr>
              <a:buSzPts val="2400"/>
              <a:buFont typeface="Oswald"/>
              <a:buChar char="⋄"/>
              <a:defRPr sz="2400">
                <a:solidFill>
                  <a:srgbClr val="3796BF"/>
                </a:solidFill>
                <a:latin typeface="Oswald"/>
                <a:ea typeface="Oswald"/>
                <a:cs typeface="Oswald"/>
                <a:sym typeface="Oswald"/>
              </a:defRPr>
            </a:lvl5pPr>
            <a:lvl6pPr marL="2743200" lvl="5" indent="-381000" algn="ctr" rtl="0">
              <a:spcBef>
                <a:spcPts val="0"/>
              </a:spcBef>
              <a:spcAft>
                <a:spcPts val="0"/>
              </a:spcAft>
              <a:buClr>
                <a:srgbClr val="3796BF"/>
              </a:buClr>
              <a:buSzPts val="2400"/>
              <a:buFont typeface="Oswald"/>
              <a:buChar char="⋄"/>
              <a:defRPr sz="2400">
                <a:solidFill>
                  <a:srgbClr val="3796BF"/>
                </a:solidFill>
                <a:latin typeface="Oswald"/>
                <a:ea typeface="Oswald"/>
                <a:cs typeface="Oswald"/>
                <a:sym typeface="Oswald"/>
              </a:defRPr>
            </a:lvl6pPr>
            <a:lvl7pPr marL="3200400" lvl="6" indent="-381000" algn="ctr" rtl="0">
              <a:spcBef>
                <a:spcPts val="0"/>
              </a:spcBef>
              <a:spcAft>
                <a:spcPts val="0"/>
              </a:spcAft>
              <a:buClr>
                <a:srgbClr val="3796BF"/>
              </a:buClr>
              <a:buSzPts val="2400"/>
              <a:buFont typeface="Oswald"/>
              <a:buChar char="●"/>
              <a:defRPr sz="2400">
                <a:solidFill>
                  <a:srgbClr val="3796BF"/>
                </a:solidFill>
                <a:latin typeface="Oswald"/>
                <a:ea typeface="Oswald"/>
                <a:cs typeface="Oswald"/>
                <a:sym typeface="Oswald"/>
              </a:defRPr>
            </a:lvl7pPr>
            <a:lvl8pPr marL="3657600" lvl="7" indent="-381000" algn="ctr" rtl="0">
              <a:spcBef>
                <a:spcPts val="0"/>
              </a:spcBef>
              <a:spcAft>
                <a:spcPts val="0"/>
              </a:spcAft>
              <a:buClr>
                <a:srgbClr val="3796BF"/>
              </a:buClr>
              <a:buSzPts val="2400"/>
              <a:buFont typeface="Oswald"/>
              <a:buChar char="○"/>
              <a:defRPr sz="2400">
                <a:solidFill>
                  <a:srgbClr val="3796BF"/>
                </a:solidFill>
                <a:latin typeface="Oswald"/>
                <a:ea typeface="Oswald"/>
                <a:cs typeface="Oswald"/>
                <a:sym typeface="Oswald"/>
              </a:defRPr>
            </a:lvl8pPr>
            <a:lvl9pPr marL="4114800" lvl="8" indent="-381000" algn="ctr">
              <a:spcBef>
                <a:spcPts val="0"/>
              </a:spcBef>
              <a:spcAft>
                <a:spcPts val="0"/>
              </a:spcAft>
              <a:buClr>
                <a:srgbClr val="3796BF"/>
              </a:buClr>
              <a:buSzPts val="2400"/>
              <a:buFont typeface="Oswald"/>
              <a:buChar char="■"/>
              <a:defRPr sz="2400">
                <a:solidFill>
                  <a:srgbClr val="3796BF"/>
                </a:solidFill>
                <a:latin typeface="Oswald"/>
                <a:ea typeface="Oswald"/>
                <a:cs typeface="Oswald"/>
                <a:sym typeface="Oswald"/>
              </a:defRPr>
            </a:lvl9pPr>
          </a:lstStyle>
          <a:p>
            <a:endParaRPr/>
          </a:p>
        </p:txBody>
      </p:sp>
      <p:grpSp>
        <p:nvGrpSpPr>
          <p:cNvPr id="41" name="Google Shape;41;p4"/>
          <p:cNvGrpSpPr/>
          <p:nvPr/>
        </p:nvGrpSpPr>
        <p:grpSpPr>
          <a:xfrm>
            <a:off x="5609666" y="2185857"/>
            <a:ext cx="3534604" cy="3432788"/>
            <a:chOff x="6172200" y="2656118"/>
            <a:chExt cx="2971754" cy="2886151"/>
          </a:xfrm>
        </p:grpSpPr>
        <p:sp>
          <p:nvSpPr>
            <p:cNvPr id="42" name="Google Shape;42;p4"/>
            <p:cNvSpPr/>
            <p:nvPr/>
          </p:nvSpPr>
          <p:spPr>
            <a:xfrm rot="9208626" flipH="1">
              <a:off x="6704904" y="4110434"/>
              <a:ext cx="484232" cy="1204006"/>
            </a:xfrm>
            <a:prstGeom prst="flowChartManualInput">
              <a:avLst/>
            </a:prstGeom>
            <a:solidFill>
              <a:srgbClr val="81D1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4"/>
            <p:cNvSpPr/>
            <p:nvPr/>
          </p:nvSpPr>
          <p:spPr>
            <a:xfrm rot="9208633" flipH="1">
              <a:off x="7804300" y="3279013"/>
              <a:ext cx="877624" cy="2182136"/>
            </a:xfrm>
            <a:prstGeom prst="flowChartManualInput">
              <a:avLst/>
            </a:prstGeom>
            <a:solidFill>
              <a:srgbClr val="3796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4"/>
            <p:cNvSpPr/>
            <p:nvPr/>
          </p:nvSpPr>
          <p:spPr>
            <a:xfrm rot="9208606" flipH="1">
              <a:off x="7481789" y="4276913"/>
              <a:ext cx="408796" cy="1016449"/>
            </a:xfrm>
            <a:prstGeom prst="flowChartManualInput">
              <a:avLst/>
            </a:prstGeom>
            <a:solidFill>
              <a:srgbClr val="FF99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4"/>
            <p:cNvSpPr/>
            <p:nvPr/>
          </p:nvSpPr>
          <p:spPr>
            <a:xfrm rot="9208678" flipH="1">
              <a:off x="6287617" y="4657701"/>
              <a:ext cx="229660" cy="571018"/>
            </a:xfrm>
            <a:prstGeom prst="flowChartManualInput">
              <a:avLst/>
            </a:prstGeom>
            <a:solidFill>
              <a:srgbClr val="4BB5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4"/>
            <p:cNvSpPr/>
            <p:nvPr/>
          </p:nvSpPr>
          <p:spPr>
            <a:xfrm>
              <a:off x="8289303" y="2656118"/>
              <a:ext cx="854651" cy="1929080"/>
            </a:xfrm>
            <a:custGeom>
              <a:avLst/>
              <a:gdLst/>
              <a:ahLst/>
              <a:cxnLst/>
              <a:rect l="l" t="t" r="r" b="b"/>
              <a:pathLst>
                <a:path w="37596" h="84860" extrusionOk="0">
                  <a:moveTo>
                    <a:pt x="19066" y="0"/>
                  </a:moveTo>
                  <a:lnTo>
                    <a:pt x="0" y="9130"/>
                  </a:lnTo>
                  <a:lnTo>
                    <a:pt x="37596" y="84860"/>
                  </a:lnTo>
                  <a:lnTo>
                    <a:pt x="37596" y="37328"/>
                  </a:lnTo>
                  <a:close/>
                </a:path>
              </a:pathLst>
            </a:custGeom>
            <a:solidFill>
              <a:srgbClr val="4BB5D9"/>
            </a:solidFill>
            <a:ln>
              <a:noFill/>
            </a:ln>
          </p:spPr>
        </p:sp>
      </p:grpSp>
      <p:grpSp>
        <p:nvGrpSpPr>
          <p:cNvPr id="47" name="Google Shape;47;p4"/>
          <p:cNvGrpSpPr/>
          <p:nvPr/>
        </p:nvGrpSpPr>
        <p:grpSpPr>
          <a:xfrm>
            <a:off x="-22" y="-324543"/>
            <a:ext cx="3068579" cy="1910876"/>
            <a:chOff x="-32" y="-215963"/>
            <a:chExt cx="2163561" cy="1347300"/>
          </a:xfrm>
        </p:grpSpPr>
        <p:sp>
          <p:nvSpPr>
            <p:cNvPr id="48" name="Google Shape;48;p4"/>
            <p:cNvSpPr/>
            <p:nvPr/>
          </p:nvSpPr>
          <p:spPr>
            <a:xfrm rot="-1591408" flipH="1">
              <a:off x="1362169" y="-63166"/>
              <a:ext cx="205103" cy="509980"/>
            </a:xfrm>
            <a:prstGeom prst="flowChartManualInput">
              <a:avLst/>
            </a:prstGeom>
            <a:solidFill>
              <a:srgbClr val="4BB5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4"/>
            <p:cNvSpPr/>
            <p:nvPr/>
          </p:nvSpPr>
          <p:spPr>
            <a:xfrm rot="-1591371" flipH="1">
              <a:off x="239463" y="-151890"/>
              <a:ext cx="434754" cy="1080980"/>
            </a:xfrm>
            <a:prstGeom prst="flowChartManualInput">
              <a:avLst/>
            </a:prstGeom>
            <a:solidFill>
              <a:srgbClr val="FF99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4"/>
            <p:cNvSpPr/>
            <p:nvPr/>
          </p:nvSpPr>
          <p:spPr>
            <a:xfrm rot="-1591339" flipH="1">
              <a:off x="892401" y="-169347"/>
              <a:ext cx="504374" cy="1254067"/>
            </a:xfrm>
            <a:prstGeom prst="flowChartManualInput">
              <a:avLst/>
            </a:prstGeom>
            <a:solidFill>
              <a:srgbClr val="3796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4"/>
            <p:cNvSpPr/>
            <p:nvPr/>
          </p:nvSpPr>
          <p:spPr>
            <a:xfrm rot="-1591322" flipH="1">
              <a:off x="1818452" y="-76292"/>
              <a:ext cx="229660" cy="571018"/>
            </a:xfrm>
            <a:prstGeom prst="flowChartManualInput">
              <a:avLst/>
            </a:prstGeom>
            <a:solidFill>
              <a:srgbClr val="81D1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4"/>
            <p:cNvSpPr/>
            <p:nvPr/>
          </p:nvSpPr>
          <p:spPr>
            <a:xfrm rot="10800000">
              <a:off x="-32" y="70725"/>
              <a:ext cx="380284" cy="858147"/>
            </a:xfrm>
            <a:custGeom>
              <a:avLst/>
              <a:gdLst/>
              <a:ahLst/>
              <a:cxnLst/>
              <a:rect l="l" t="t" r="r" b="b"/>
              <a:pathLst>
                <a:path w="37596" h="84860" extrusionOk="0">
                  <a:moveTo>
                    <a:pt x="19066" y="0"/>
                  </a:moveTo>
                  <a:lnTo>
                    <a:pt x="0" y="9130"/>
                  </a:lnTo>
                  <a:lnTo>
                    <a:pt x="37596" y="84860"/>
                  </a:lnTo>
                  <a:lnTo>
                    <a:pt x="37596" y="37328"/>
                  </a:lnTo>
                  <a:close/>
                </a:path>
              </a:pathLst>
            </a:custGeom>
            <a:solidFill>
              <a:srgbClr val="81D1EC"/>
            </a:solidFill>
            <a:ln>
              <a:noFill/>
            </a:ln>
          </p:spPr>
        </p:sp>
      </p:grpSp>
      <p:sp>
        <p:nvSpPr>
          <p:cNvPr id="53" name="Google Shape;53;p4"/>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lvl1pPr lvl="0" algn="r" rtl="0">
              <a:buNone/>
              <a:defRPr sz="1300">
                <a:solidFill>
                  <a:srgbClr val="4BB5D9"/>
                </a:solidFill>
                <a:latin typeface="Roboto Condensed"/>
                <a:ea typeface="Roboto Condensed"/>
                <a:cs typeface="Roboto Condensed"/>
                <a:sym typeface="Roboto Condensed"/>
              </a:defRPr>
            </a:lvl1pPr>
            <a:lvl2pPr lvl="1" algn="r" rtl="0">
              <a:buNone/>
              <a:defRPr sz="1300">
                <a:solidFill>
                  <a:srgbClr val="4BB5D9"/>
                </a:solidFill>
                <a:latin typeface="Roboto Condensed"/>
                <a:ea typeface="Roboto Condensed"/>
                <a:cs typeface="Roboto Condensed"/>
                <a:sym typeface="Roboto Condensed"/>
              </a:defRPr>
            </a:lvl2pPr>
            <a:lvl3pPr lvl="2" algn="r" rtl="0">
              <a:buNone/>
              <a:defRPr sz="1300">
                <a:solidFill>
                  <a:srgbClr val="4BB5D9"/>
                </a:solidFill>
                <a:latin typeface="Roboto Condensed"/>
                <a:ea typeface="Roboto Condensed"/>
                <a:cs typeface="Roboto Condensed"/>
                <a:sym typeface="Roboto Condensed"/>
              </a:defRPr>
            </a:lvl3pPr>
            <a:lvl4pPr lvl="3" algn="r" rtl="0">
              <a:buNone/>
              <a:defRPr sz="1300">
                <a:solidFill>
                  <a:srgbClr val="4BB5D9"/>
                </a:solidFill>
                <a:latin typeface="Roboto Condensed"/>
                <a:ea typeface="Roboto Condensed"/>
                <a:cs typeface="Roboto Condensed"/>
                <a:sym typeface="Roboto Condensed"/>
              </a:defRPr>
            </a:lvl4pPr>
            <a:lvl5pPr lvl="4" algn="r" rtl="0">
              <a:buNone/>
              <a:defRPr sz="1300">
                <a:solidFill>
                  <a:srgbClr val="4BB5D9"/>
                </a:solidFill>
                <a:latin typeface="Roboto Condensed"/>
                <a:ea typeface="Roboto Condensed"/>
                <a:cs typeface="Roboto Condensed"/>
                <a:sym typeface="Roboto Condensed"/>
              </a:defRPr>
            </a:lvl5pPr>
            <a:lvl6pPr lvl="5" algn="r" rtl="0">
              <a:buNone/>
              <a:defRPr sz="1300">
                <a:solidFill>
                  <a:srgbClr val="4BB5D9"/>
                </a:solidFill>
                <a:latin typeface="Roboto Condensed"/>
                <a:ea typeface="Roboto Condensed"/>
                <a:cs typeface="Roboto Condensed"/>
                <a:sym typeface="Roboto Condensed"/>
              </a:defRPr>
            </a:lvl6pPr>
            <a:lvl7pPr lvl="6" algn="r" rtl="0">
              <a:buNone/>
              <a:defRPr sz="1300">
                <a:solidFill>
                  <a:srgbClr val="4BB5D9"/>
                </a:solidFill>
                <a:latin typeface="Roboto Condensed"/>
                <a:ea typeface="Roboto Condensed"/>
                <a:cs typeface="Roboto Condensed"/>
                <a:sym typeface="Roboto Condensed"/>
              </a:defRPr>
            </a:lvl7pPr>
            <a:lvl8pPr lvl="7" algn="r" rtl="0">
              <a:buNone/>
              <a:defRPr sz="1300">
                <a:solidFill>
                  <a:srgbClr val="4BB5D9"/>
                </a:solidFill>
                <a:latin typeface="Roboto Condensed"/>
                <a:ea typeface="Roboto Condensed"/>
                <a:cs typeface="Roboto Condensed"/>
                <a:sym typeface="Roboto Condensed"/>
              </a:defRPr>
            </a:lvl8pPr>
            <a:lvl9pPr lvl="8" algn="r" rtl="0">
              <a:buNone/>
              <a:defRPr sz="1300">
                <a:solidFill>
                  <a:srgbClr val="4BB5D9"/>
                </a:solidFill>
                <a:latin typeface="Roboto Condensed"/>
                <a:ea typeface="Roboto Condensed"/>
                <a:cs typeface="Roboto Condensed"/>
                <a:sym typeface="Roboto Condensed"/>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54"/>
        <p:cNvGrpSpPr/>
        <p:nvPr/>
      </p:nvGrpSpPr>
      <p:grpSpPr>
        <a:xfrm>
          <a:off x="0" y="0"/>
          <a:ext cx="0" cy="0"/>
          <a:chOff x="0" y="0"/>
          <a:chExt cx="0" cy="0"/>
        </a:xfrm>
      </p:grpSpPr>
      <p:grpSp>
        <p:nvGrpSpPr>
          <p:cNvPr id="55" name="Google Shape;55;p5"/>
          <p:cNvGrpSpPr/>
          <p:nvPr/>
        </p:nvGrpSpPr>
        <p:grpSpPr>
          <a:xfrm>
            <a:off x="6172200" y="2656118"/>
            <a:ext cx="2971754" cy="2886151"/>
            <a:chOff x="6172200" y="2656118"/>
            <a:chExt cx="2971754" cy="2886151"/>
          </a:xfrm>
        </p:grpSpPr>
        <p:sp>
          <p:nvSpPr>
            <p:cNvPr id="56" name="Google Shape;56;p5"/>
            <p:cNvSpPr/>
            <p:nvPr/>
          </p:nvSpPr>
          <p:spPr>
            <a:xfrm rot="9208626" flipH="1">
              <a:off x="6704904" y="4110434"/>
              <a:ext cx="484232" cy="1204006"/>
            </a:xfrm>
            <a:prstGeom prst="flowChartManualInput">
              <a:avLst/>
            </a:prstGeom>
            <a:solidFill>
              <a:srgbClr val="4BB5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5"/>
            <p:cNvSpPr/>
            <p:nvPr/>
          </p:nvSpPr>
          <p:spPr>
            <a:xfrm rot="9208633" flipH="1">
              <a:off x="7804300" y="3279013"/>
              <a:ext cx="877624" cy="2182136"/>
            </a:xfrm>
            <a:prstGeom prst="flowChartManualInput">
              <a:avLst/>
            </a:prstGeom>
            <a:solidFill>
              <a:srgbClr val="81D1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5"/>
            <p:cNvSpPr/>
            <p:nvPr/>
          </p:nvSpPr>
          <p:spPr>
            <a:xfrm rot="9208606" flipH="1">
              <a:off x="7481789" y="4276913"/>
              <a:ext cx="408796" cy="1016449"/>
            </a:xfrm>
            <a:prstGeom prst="flowChartManualInput">
              <a:avLst/>
            </a:prstGeom>
            <a:solidFill>
              <a:srgbClr val="FF99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5"/>
            <p:cNvSpPr/>
            <p:nvPr/>
          </p:nvSpPr>
          <p:spPr>
            <a:xfrm rot="9208678" flipH="1">
              <a:off x="6287617" y="4657701"/>
              <a:ext cx="229660" cy="571018"/>
            </a:xfrm>
            <a:prstGeom prst="flowChartManualInput">
              <a:avLst/>
            </a:prstGeom>
            <a:solidFill>
              <a:srgbClr val="3796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5"/>
            <p:cNvSpPr/>
            <p:nvPr/>
          </p:nvSpPr>
          <p:spPr>
            <a:xfrm>
              <a:off x="8289303" y="2656118"/>
              <a:ext cx="854651" cy="1929080"/>
            </a:xfrm>
            <a:custGeom>
              <a:avLst/>
              <a:gdLst/>
              <a:ahLst/>
              <a:cxnLst/>
              <a:rect l="l" t="t" r="r" b="b"/>
              <a:pathLst>
                <a:path w="37596" h="84860" extrusionOk="0">
                  <a:moveTo>
                    <a:pt x="19066" y="0"/>
                  </a:moveTo>
                  <a:lnTo>
                    <a:pt x="0" y="9130"/>
                  </a:lnTo>
                  <a:lnTo>
                    <a:pt x="37596" y="84860"/>
                  </a:lnTo>
                  <a:lnTo>
                    <a:pt x="37596" y="37328"/>
                  </a:lnTo>
                  <a:close/>
                </a:path>
              </a:pathLst>
            </a:custGeom>
            <a:solidFill>
              <a:srgbClr val="3796BF"/>
            </a:solidFill>
            <a:ln>
              <a:noFill/>
            </a:ln>
          </p:spPr>
        </p:sp>
      </p:grpSp>
      <p:grpSp>
        <p:nvGrpSpPr>
          <p:cNvPr id="61" name="Google Shape;61;p5"/>
          <p:cNvGrpSpPr/>
          <p:nvPr/>
        </p:nvGrpSpPr>
        <p:grpSpPr>
          <a:xfrm>
            <a:off x="-32" y="-228027"/>
            <a:ext cx="2163561" cy="1347300"/>
            <a:chOff x="-32" y="-215963"/>
            <a:chExt cx="2163561" cy="1347300"/>
          </a:xfrm>
        </p:grpSpPr>
        <p:sp>
          <p:nvSpPr>
            <p:cNvPr id="62" name="Google Shape;62;p5"/>
            <p:cNvSpPr/>
            <p:nvPr/>
          </p:nvSpPr>
          <p:spPr>
            <a:xfrm rot="-1591408" flipH="1">
              <a:off x="1362169" y="-63166"/>
              <a:ext cx="205103" cy="509980"/>
            </a:xfrm>
            <a:prstGeom prst="flowChartManualInput">
              <a:avLst/>
            </a:prstGeom>
            <a:solidFill>
              <a:srgbClr val="3796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5"/>
            <p:cNvSpPr/>
            <p:nvPr/>
          </p:nvSpPr>
          <p:spPr>
            <a:xfrm rot="-1591371" flipH="1">
              <a:off x="239463" y="-151890"/>
              <a:ext cx="434754" cy="1080980"/>
            </a:xfrm>
            <a:prstGeom prst="flowChartManualInput">
              <a:avLst/>
            </a:prstGeom>
            <a:solidFill>
              <a:srgbClr val="FF99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5"/>
            <p:cNvSpPr/>
            <p:nvPr/>
          </p:nvSpPr>
          <p:spPr>
            <a:xfrm rot="-1591339" flipH="1">
              <a:off x="892401" y="-169347"/>
              <a:ext cx="504374" cy="1254067"/>
            </a:xfrm>
            <a:prstGeom prst="flowChartManualInput">
              <a:avLst/>
            </a:prstGeom>
            <a:solidFill>
              <a:srgbClr val="81D1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5"/>
            <p:cNvSpPr/>
            <p:nvPr/>
          </p:nvSpPr>
          <p:spPr>
            <a:xfrm rot="-1591322" flipH="1">
              <a:off x="1818452" y="-76292"/>
              <a:ext cx="229660" cy="571018"/>
            </a:xfrm>
            <a:prstGeom prst="flowChartManualInput">
              <a:avLst/>
            </a:prstGeom>
            <a:solidFill>
              <a:srgbClr val="4BB5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5"/>
            <p:cNvSpPr/>
            <p:nvPr/>
          </p:nvSpPr>
          <p:spPr>
            <a:xfrm rot="10800000">
              <a:off x="-32" y="70725"/>
              <a:ext cx="380284" cy="858147"/>
            </a:xfrm>
            <a:custGeom>
              <a:avLst/>
              <a:gdLst/>
              <a:ahLst/>
              <a:cxnLst/>
              <a:rect l="l" t="t" r="r" b="b"/>
              <a:pathLst>
                <a:path w="37596" h="84860" extrusionOk="0">
                  <a:moveTo>
                    <a:pt x="19066" y="0"/>
                  </a:moveTo>
                  <a:lnTo>
                    <a:pt x="0" y="9130"/>
                  </a:lnTo>
                  <a:lnTo>
                    <a:pt x="37596" y="84860"/>
                  </a:lnTo>
                  <a:lnTo>
                    <a:pt x="37596" y="37328"/>
                  </a:lnTo>
                  <a:close/>
                </a:path>
              </a:pathLst>
            </a:custGeom>
            <a:solidFill>
              <a:srgbClr val="4BB5D9"/>
            </a:solidFill>
            <a:ln>
              <a:noFill/>
            </a:ln>
          </p:spPr>
        </p:sp>
      </p:grpSp>
      <p:sp>
        <p:nvSpPr>
          <p:cNvPr id="67" name="Google Shape;67;p5"/>
          <p:cNvSpPr txBox="1">
            <a:spLocks noGrp="1"/>
          </p:cNvSpPr>
          <p:nvPr>
            <p:ph type="title"/>
          </p:nvPr>
        </p:nvSpPr>
        <p:spPr>
          <a:xfrm>
            <a:off x="1031425" y="1149725"/>
            <a:ext cx="5760300" cy="680700"/>
          </a:xfrm>
          <a:prstGeom prst="rect">
            <a:avLst/>
          </a:prstGeom>
        </p:spPr>
        <p:txBody>
          <a:bodyPr spcFirstLastPara="1" wrap="square" lIns="91425" tIns="91425" rIns="91425" bIns="91425" anchor="b"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68" name="Google Shape;68;p5"/>
          <p:cNvSpPr txBox="1">
            <a:spLocks noGrp="1"/>
          </p:cNvSpPr>
          <p:nvPr>
            <p:ph type="body" idx="1"/>
          </p:nvPr>
        </p:nvSpPr>
        <p:spPr>
          <a:xfrm>
            <a:off x="1031425" y="1777125"/>
            <a:ext cx="5760300" cy="2521200"/>
          </a:xfrm>
          <a:prstGeom prst="rect">
            <a:avLst/>
          </a:prstGeom>
        </p:spPr>
        <p:txBody>
          <a:bodyPr spcFirstLastPara="1" wrap="square" lIns="91425" tIns="91425" rIns="91425" bIns="91425" anchor="t" anchorCtr="0"/>
          <a:lstStyle>
            <a:lvl1pPr marL="457200" lvl="0" indent="-355600">
              <a:spcBef>
                <a:spcPts val="600"/>
              </a:spcBef>
              <a:spcAft>
                <a:spcPts val="0"/>
              </a:spcAft>
              <a:buSzPts val="2000"/>
              <a:buChar char="»"/>
              <a:defRPr/>
            </a:lvl1pPr>
            <a:lvl2pPr marL="914400" lvl="1" indent="-355600">
              <a:spcBef>
                <a:spcPts val="0"/>
              </a:spcBef>
              <a:spcAft>
                <a:spcPts val="0"/>
              </a:spcAft>
              <a:buSzPts val="2000"/>
              <a:buChar char="⋄"/>
              <a:defRPr/>
            </a:lvl2pPr>
            <a:lvl3pPr marL="1371600" lvl="2" indent="-355600">
              <a:spcBef>
                <a:spcPts val="0"/>
              </a:spcBef>
              <a:spcAft>
                <a:spcPts val="0"/>
              </a:spcAft>
              <a:buSzPts val="2000"/>
              <a:buChar char="⋄"/>
              <a:defRPr/>
            </a:lvl3pPr>
            <a:lvl4pPr marL="1828800" lvl="3" indent="-355600">
              <a:spcBef>
                <a:spcPts val="0"/>
              </a:spcBef>
              <a:spcAft>
                <a:spcPts val="0"/>
              </a:spcAft>
              <a:buSzPts val="2000"/>
              <a:buChar char="⋄"/>
              <a:defRPr/>
            </a:lvl4pPr>
            <a:lvl5pPr marL="2286000" lvl="4" indent="-355600">
              <a:spcBef>
                <a:spcPts val="0"/>
              </a:spcBef>
              <a:spcAft>
                <a:spcPts val="0"/>
              </a:spcAft>
              <a:buSzPts val="2000"/>
              <a:buChar char="⋄"/>
              <a:defRPr/>
            </a:lvl5pPr>
            <a:lvl6pPr marL="2743200" lvl="5" indent="-355600">
              <a:spcBef>
                <a:spcPts val="0"/>
              </a:spcBef>
              <a:spcAft>
                <a:spcPts val="0"/>
              </a:spcAft>
              <a:buSzPts val="2000"/>
              <a:buChar char="⋄"/>
              <a:defRPr/>
            </a:lvl6pPr>
            <a:lvl7pPr marL="3200400" lvl="6" indent="-355600">
              <a:spcBef>
                <a:spcPts val="0"/>
              </a:spcBef>
              <a:spcAft>
                <a:spcPts val="0"/>
              </a:spcAft>
              <a:buSzPts val="2000"/>
              <a:buChar char="●"/>
              <a:defRPr/>
            </a:lvl7pPr>
            <a:lvl8pPr marL="3657600" lvl="7" indent="-355600">
              <a:spcBef>
                <a:spcPts val="0"/>
              </a:spcBef>
              <a:spcAft>
                <a:spcPts val="0"/>
              </a:spcAft>
              <a:buSzPts val="2000"/>
              <a:buChar char="○"/>
              <a:defRPr/>
            </a:lvl8pPr>
            <a:lvl9pPr marL="4114800" lvl="8" indent="-355600">
              <a:spcBef>
                <a:spcPts val="0"/>
              </a:spcBef>
              <a:spcAft>
                <a:spcPts val="0"/>
              </a:spcAft>
              <a:buSzPts val="2000"/>
              <a:buChar char="■"/>
              <a:defRPr/>
            </a:lvl9pPr>
          </a:lstStyle>
          <a:p>
            <a:endParaRPr/>
          </a:p>
        </p:txBody>
      </p:sp>
      <p:sp>
        <p:nvSpPr>
          <p:cNvPr id="69" name="Google Shape;69;p5"/>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70"/>
        <p:cNvGrpSpPr/>
        <p:nvPr/>
      </p:nvGrpSpPr>
      <p:grpSpPr>
        <a:xfrm>
          <a:off x="0" y="0"/>
          <a:ext cx="0" cy="0"/>
          <a:chOff x="0" y="0"/>
          <a:chExt cx="0" cy="0"/>
        </a:xfrm>
      </p:grpSpPr>
      <p:grpSp>
        <p:nvGrpSpPr>
          <p:cNvPr id="71" name="Google Shape;71;p6"/>
          <p:cNvGrpSpPr/>
          <p:nvPr/>
        </p:nvGrpSpPr>
        <p:grpSpPr>
          <a:xfrm>
            <a:off x="6172200" y="2656118"/>
            <a:ext cx="2971754" cy="2886151"/>
            <a:chOff x="6172200" y="2656118"/>
            <a:chExt cx="2971754" cy="2886151"/>
          </a:xfrm>
        </p:grpSpPr>
        <p:sp>
          <p:nvSpPr>
            <p:cNvPr id="72" name="Google Shape;72;p6"/>
            <p:cNvSpPr/>
            <p:nvPr/>
          </p:nvSpPr>
          <p:spPr>
            <a:xfrm rot="9208626" flipH="1">
              <a:off x="6704904" y="4110434"/>
              <a:ext cx="484232" cy="1204006"/>
            </a:xfrm>
            <a:prstGeom prst="flowChartManualInput">
              <a:avLst/>
            </a:prstGeom>
            <a:solidFill>
              <a:srgbClr val="4BB5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6"/>
            <p:cNvSpPr/>
            <p:nvPr/>
          </p:nvSpPr>
          <p:spPr>
            <a:xfrm rot="9208633" flipH="1">
              <a:off x="7804300" y="3279013"/>
              <a:ext cx="877624" cy="2182136"/>
            </a:xfrm>
            <a:prstGeom prst="flowChartManualInput">
              <a:avLst/>
            </a:prstGeom>
            <a:solidFill>
              <a:srgbClr val="81D1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6"/>
            <p:cNvSpPr/>
            <p:nvPr/>
          </p:nvSpPr>
          <p:spPr>
            <a:xfrm rot="9208606" flipH="1">
              <a:off x="7481789" y="4276913"/>
              <a:ext cx="408796" cy="1016449"/>
            </a:xfrm>
            <a:prstGeom prst="flowChartManualInput">
              <a:avLst/>
            </a:prstGeom>
            <a:solidFill>
              <a:srgbClr val="FF99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6"/>
            <p:cNvSpPr/>
            <p:nvPr/>
          </p:nvSpPr>
          <p:spPr>
            <a:xfrm rot="9208678" flipH="1">
              <a:off x="6287617" y="4657701"/>
              <a:ext cx="229660" cy="571018"/>
            </a:xfrm>
            <a:prstGeom prst="flowChartManualInput">
              <a:avLst/>
            </a:prstGeom>
            <a:solidFill>
              <a:srgbClr val="3796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6"/>
            <p:cNvSpPr/>
            <p:nvPr/>
          </p:nvSpPr>
          <p:spPr>
            <a:xfrm>
              <a:off x="8289303" y="2656118"/>
              <a:ext cx="854651" cy="1929080"/>
            </a:xfrm>
            <a:custGeom>
              <a:avLst/>
              <a:gdLst/>
              <a:ahLst/>
              <a:cxnLst/>
              <a:rect l="l" t="t" r="r" b="b"/>
              <a:pathLst>
                <a:path w="37596" h="84860" extrusionOk="0">
                  <a:moveTo>
                    <a:pt x="19066" y="0"/>
                  </a:moveTo>
                  <a:lnTo>
                    <a:pt x="0" y="9130"/>
                  </a:lnTo>
                  <a:lnTo>
                    <a:pt x="37596" y="84860"/>
                  </a:lnTo>
                  <a:lnTo>
                    <a:pt x="37596" y="37328"/>
                  </a:lnTo>
                  <a:close/>
                </a:path>
              </a:pathLst>
            </a:custGeom>
            <a:solidFill>
              <a:srgbClr val="3796BF"/>
            </a:solidFill>
            <a:ln>
              <a:noFill/>
            </a:ln>
          </p:spPr>
        </p:sp>
      </p:grpSp>
      <p:grpSp>
        <p:nvGrpSpPr>
          <p:cNvPr id="77" name="Google Shape;77;p6"/>
          <p:cNvGrpSpPr/>
          <p:nvPr/>
        </p:nvGrpSpPr>
        <p:grpSpPr>
          <a:xfrm>
            <a:off x="-32" y="-228027"/>
            <a:ext cx="2163561" cy="1347300"/>
            <a:chOff x="-32" y="-215963"/>
            <a:chExt cx="2163561" cy="1347300"/>
          </a:xfrm>
        </p:grpSpPr>
        <p:sp>
          <p:nvSpPr>
            <p:cNvPr id="78" name="Google Shape;78;p6"/>
            <p:cNvSpPr/>
            <p:nvPr/>
          </p:nvSpPr>
          <p:spPr>
            <a:xfrm rot="-1591408" flipH="1">
              <a:off x="1362169" y="-63166"/>
              <a:ext cx="205103" cy="509980"/>
            </a:xfrm>
            <a:prstGeom prst="flowChartManualInput">
              <a:avLst/>
            </a:prstGeom>
            <a:solidFill>
              <a:srgbClr val="3796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6"/>
            <p:cNvSpPr/>
            <p:nvPr/>
          </p:nvSpPr>
          <p:spPr>
            <a:xfrm rot="-1591371" flipH="1">
              <a:off x="239463" y="-151890"/>
              <a:ext cx="434754" cy="1080980"/>
            </a:xfrm>
            <a:prstGeom prst="flowChartManualInput">
              <a:avLst/>
            </a:prstGeom>
            <a:solidFill>
              <a:srgbClr val="FF99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6"/>
            <p:cNvSpPr/>
            <p:nvPr/>
          </p:nvSpPr>
          <p:spPr>
            <a:xfrm rot="-1591339" flipH="1">
              <a:off x="892401" y="-169347"/>
              <a:ext cx="504374" cy="1254067"/>
            </a:xfrm>
            <a:prstGeom prst="flowChartManualInput">
              <a:avLst/>
            </a:prstGeom>
            <a:solidFill>
              <a:srgbClr val="81D1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6"/>
            <p:cNvSpPr/>
            <p:nvPr/>
          </p:nvSpPr>
          <p:spPr>
            <a:xfrm rot="-1591322" flipH="1">
              <a:off x="1818452" y="-76292"/>
              <a:ext cx="229660" cy="571018"/>
            </a:xfrm>
            <a:prstGeom prst="flowChartManualInput">
              <a:avLst/>
            </a:prstGeom>
            <a:solidFill>
              <a:srgbClr val="4BB5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6"/>
            <p:cNvSpPr/>
            <p:nvPr/>
          </p:nvSpPr>
          <p:spPr>
            <a:xfrm rot="10800000">
              <a:off x="-32" y="70725"/>
              <a:ext cx="380284" cy="858147"/>
            </a:xfrm>
            <a:custGeom>
              <a:avLst/>
              <a:gdLst/>
              <a:ahLst/>
              <a:cxnLst/>
              <a:rect l="l" t="t" r="r" b="b"/>
              <a:pathLst>
                <a:path w="37596" h="84860" extrusionOk="0">
                  <a:moveTo>
                    <a:pt x="19066" y="0"/>
                  </a:moveTo>
                  <a:lnTo>
                    <a:pt x="0" y="9130"/>
                  </a:lnTo>
                  <a:lnTo>
                    <a:pt x="37596" y="84860"/>
                  </a:lnTo>
                  <a:lnTo>
                    <a:pt x="37596" y="37328"/>
                  </a:lnTo>
                  <a:close/>
                </a:path>
              </a:pathLst>
            </a:custGeom>
            <a:solidFill>
              <a:srgbClr val="4BB5D9"/>
            </a:solidFill>
            <a:ln>
              <a:noFill/>
            </a:ln>
          </p:spPr>
        </p:sp>
      </p:grpSp>
      <p:sp>
        <p:nvSpPr>
          <p:cNvPr id="83" name="Google Shape;83;p6"/>
          <p:cNvSpPr txBox="1">
            <a:spLocks noGrp="1"/>
          </p:cNvSpPr>
          <p:nvPr>
            <p:ph type="title"/>
          </p:nvPr>
        </p:nvSpPr>
        <p:spPr>
          <a:xfrm>
            <a:off x="1031425" y="1149725"/>
            <a:ext cx="5760300" cy="680700"/>
          </a:xfrm>
          <a:prstGeom prst="rect">
            <a:avLst/>
          </a:prstGeom>
        </p:spPr>
        <p:txBody>
          <a:bodyPr spcFirstLastPara="1" wrap="square" lIns="91425" tIns="91425" rIns="91425" bIns="91425" anchor="b"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84" name="Google Shape;84;p6"/>
          <p:cNvSpPr txBox="1">
            <a:spLocks noGrp="1"/>
          </p:cNvSpPr>
          <p:nvPr>
            <p:ph type="body" idx="1"/>
          </p:nvPr>
        </p:nvSpPr>
        <p:spPr>
          <a:xfrm>
            <a:off x="1031425" y="1860875"/>
            <a:ext cx="2796000" cy="3064800"/>
          </a:xfrm>
          <a:prstGeom prst="rect">
            <a:avLst/>
          </a:prstGeom>
        </p:spPr>
        <p:txBody>
          <a:bodyPr spcFirstLastPara="1" wrap="square" lIns="91425" tIns="91425" rIns="91425" bIns="91425" anchor="t" anchorCtr="0"/>
          <a:lstStyle>
            <a:lvl1pPr marL="457200" lvl="0" indent="-342900">
              <a:spcBef>
                <a:spcPts val="600"/>
              </a:spcBef>
              <a:spcAft>
                <a:spcPts val="0"/>
              </a:spcAft>
              <a:buSzPts val="1800"/>
              <a:buChar char="»"/>
              <a:defRPr sz="1800"/>
            </a:lvl1pPr>
            <a:lvl2pPr marL="914400" lvl="1" indent="-342900">
              <a:spcBef>
                <a:spcPts val="0"/>
              </a:spcBef>
              <a:spcAft>
                <a:spcPts val="0"/>
              </a:spcAft>
              <a:buSzPts val="1800"/>
              <a:buChar char="⋄"/>
              <a:defRPr sz="1800"/>
            </a:lvl2pPr>
            <a:lvl3pPr marL="1371600" lvl="2" indent="-342900">
              <a:spcBef>
                <a:spcPts val="0"/>
              </a:spcBef>
              <a:spcAft>
                <a:spcPts val="0"/>
              </a:spcAft>
              <a:buSzPts val="1800"/>
              <a:buChar char="⋄"/>
              <a:defRPr sz="1800"/>
            </a:lvl3pPr>
            <a:lvl4pPr marL="1828800" lvl="3" indent="-342900">
              <a:spcBef>
                <a:spcPts val="0"/>
              </a:spcBef>
              <a:spcAft>
                <a:spcPts val="0"/>
              </a:spcAft>
              <a:buSzPts val="1800"/>
              <a:buChar char="⋄"/>
              <a:defRPr sz="1800"/>
            </a:lvl4pPr>
            <a:lvl5pPr marL="2286000" lvl="4" indent="-342900">
              <a:spcBef>
                <a:spcPts val="0"/>
              </a:spcBef>
              <a:spcAft>
                <a:spcPts val="0"/>
              </a:spcAft>
              <a:buSzPts val="1800"/>
              <a:buChar char="⋄"/>
              <a:defRPr sz="1800"/>
            </a:lvl5pPr>
            <a:lvl6pPr marL="2743200" lvl="5" indent="-342900">
              <a:spcBef>
                <a:spcPts val="0"/>
              </a:spcBef>
              <a:spcAft>
                <a:spcPts val="0"/>
              </a:spcAft>
              <a:buSzPts val="1800"/>
              <a:buChar char="⋄"/>
              <a:defRPr sz="1800"/>
            </a:lvl6pPr>
            <a:lvl7pPr marL="3200400" lvl="6" indent="-342900">
              <a:spcBef>
                <a:spcPts val="0"/>
              </a:spcBef>
              <a:spcAft>
                <a:spcPts val="0"/>
              </a:spcAft>
              <a:buSzPts val="1800"/>
              <a:buChar char="●"/>
              <a:defRPr sz="1800"/>
            </a:lvl7pPr>
            <a:lvl8pPr marL="3657600" lvl="7" indent="-342900">
              <a:spcBef>
                <a:spcPts val="0"/>
              </a:spcBef>
              <a:spcAft>
                <a:spcPts val="0"/>
              </a:spcAft>
              <a:buSzPts val="1800"/>
              <a:buChar char="○"/>
              <a:defRPr sz="1800"/>
            </a:lvl8pPr>
            <a:lvl9pPr marL="4114800" lvl="8" indent="-342900">
              <a:spcBef>
                <a:spcPts val="0"/>
              </a:spcBef>
              <a:spcAft>
                <a:spcPts val="0"/>
              </a:spcAft>
              <a:buSzPts val="1800"/>
              <a:buChar char="■"/>
              <a:defRPr sz="1800"/>
            </a:lvl9pPr>
          </a:lstStyle>
          <a:p>
            <a:endParaRPr/>
          </a:p>
        </p:txBody>
      </p:sp>
      <p:sp>
        <p:nvSpPr>
          <p:cNvPr id="85" name="Google Shape;85;p6"/>
          <p:cNvSpPr txBox="1">
            <a:spLocks noGrp="1"/>
          </p:cNvSpPr>
          <p:nvPr>
            <p:ph type="body" idx="2"/>
          </p:nvPr>
        </p:nvSpPr>
        <p:spPr>
          <a:xfrm>
            <a:off x="3995772" y="1860875"/>
            <a:ext cx="2796000" cy="3064800"/>
          </a:xfrm>
          <a:prstGeom prst="rect">
            <a:avLst/>
          </a:prstGeom>
        </p:spPr>
        <p:txBody>
          <a:bodyPr spcFirstLastPara="1" wrap="square" lIns="91425" tIns="91425" rIns="91425" bIns="91425" anchor="t" anchorCtr="0"/>
          <a:lstStyle>
            <a:lvl1pPr marL="457200" lvl="0" indent="-342900">
              <a:spcBef>
                <a:spcPts val="600"/>
              </a:spcBef>
              <a:spcAft>
                <a:spcPts val="0"/>
              </a:spcAft>
              <a:buSzPts val="1800"/>
              <a:buChar char="»"/>
              <a:defRPr sz="1800"/>
            </a:lvl1pPr>
            <a:lvl2pPr marL="914400" lvl="1" indent="-342900">
              <a:spcBef>
                <a:spcPts val="0"/>
              </a:spcBef>
              <a:spcAft>
                <a:spcPts val="0"/>
              </a:spcAft>
              <a:buSzPts val="1800"/>
              <a:buChar char="⋄"/>
              <a:defRPr sz="1800"/>
            </a:lvl2pPr>
            <a:lvl3pPr marL="1371600" lvl="2" indent="-342900">
              <a:spcBef>
                <a:spcPts val="0"/>
              </a:spcBef>
              <a:spcAft>
                <a:spcPts val="0"/>
              </a:spcAft>
              <a:buSzPts val="1800"/>
              <a:buChar char="⋄"/>
              <a:defRPr sz="1800"/>
            </a:lvl3pPr>
            <a:lvl4pPr marL="1828800" lvl="3" indent="-342900">
              <a:spcBef>
                <a:spcPts val="0"/>
              </a:spcBef>
              <a:spcAft>
                <a:spcPts val="0"/>
              </a:spcAft>
              <a:buSzPts val="1800"/>
              <a:buChar char="⋄"/>
              <a:defRPr sz="1800"/>
            </a:lvl4pPr>
            <a:lvl5pPr marL="2286000" lvl="4" indent="-342900">
              <a:spcBef>
                <a:spcPts val="0"/>
              </a:spcBef>
              <a:spcAft>
                <a:spcPts val="0"/>
              </a:spcAft>
              <a:buSzPts val="1800"/>
              <a:buChar char="⋄"/>
              <a:defRPr sz="1800"/>
            </a:lvl5pPr>
            <a:lvl6pPr marL="2743200" lvl="5" indent="-342900">
              <a:spcBef>
                <a:spcPts val="0"/>
              </a:spcBef>
              <a:spcAft>
                <a:spcPts val="0"/>
              </a:spcAft>
              <a:buSzPts val="1800"/>
              <a:buChar char="⋄"/>
              <a:defRPr sz="1800"/>
            </a:lvl6pPr>
            <a:lvl7pPr marL="3200400" lvl="6" indent="-342900">
              <a:spcBef>
                <a:spcPts val="0"/>
              </a:spcBef>
              <a:spcAft>
                <a:spcPts val="0"/>
              </a:spcAft>
              <a:buSzPts val="1800"/>
              <a:buChar char="●"/>
              <a:defRPr sz="1800"/>
            </a:lvl7pPr>
            <a:lvl8pPr marL="3657600" lvl="7" indent="-342900">
              <a:spcBef>
                <a:spcPts val="0"/>
              </a:spcBef>
              <a:spcAft>
                <a:spcPts val="0"/>
              </a:spcAft>
              <a:buSzPts val="1800"/>
              <a:buChar char="○"/>
              <a:defRPr sz="1800"/>
            </a:lvl8pPr>
            <a:lvl9pPr marL="4114800" lvl="8" indent="-342900">
              <a:spcBef>
                <a:spcPts val="0"/>
              </a:spcBef>
              <a:spcAft>
                <a:spcPts val="0"/>
              </a:spcAft>
              <a:buSzPts val="1800"/>
              <a:buChar char="■"/>
              <a:defRPr sz="1800"/>
            </a:lvl9pPr>
          </a:lstStyle>
          <a:p>
            <a:endParaRPr/>
          </a:p>
        </p:txBody>
      </p:sp>
      <p:sp>
        <p:nvSpPr>
          <p:cNvPr id="86" name="Google Shape;86;p6"/>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87"/>
        <p:cNvGrpSpPr/>
        <p:nvPr/>
      </p:nvGrpSpPr>
      <p:grpSpPr>
        <a:xfrm>
          <a:off x="0" y="0"/>
          <a:ext cx="0" cy="0"/>
          <a:chOff x="0" y="0"/>
          <a:chExt cx="0" cy="0"/>
        </a:xfrm>
      </p:grpSpPr>
      <p:grpSp>
        <p:nvGrpSpPr>
          <p:cNvPr id="88" name="Google Shape;88;p7"/>
          <p:cNvGrpSpPr/>
          <p:nvPr/>
        </p:nvGrpSpPr>
        <p:grpSpPr>
          <a:xfrm>
            <a:off x="6791633" y="3181575"/>
            <a:ext cx="2352143" cy="2284388"/>
            <a:chOff x="6172200" y="2656118"/>
            <a:chExt cx="2971754" cy="2886151"/>
          </a:xfrm>
        </p:grpSpPr>
        <p:sp>
          <p:nvSpPr>
            <p:cNvPr id="89" name="Google Shape;89;p7"/>
            <p:cNvSpPr/>
            <p:nvPr/>
          </p:nvSpPr>
          <p:spPr>
            <a:xfrm rot="9208626" flipH="1">
              <a:off x="6704904" y="4110434"/>
              <a:ext cx="484232" cy="1204006"/>
            </a:xfrm>
            <a:prstGeom prst="flowChartManualInput">
              <a:avLst/>
            </a:prstGeom>
            <a:solidFill>
              <a:srgbClr val="4BB5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7"/>
            <p:cNvSpPr/>
            <p:nvPr/>
          </p:nvSpPr>
          <p:spPr>
            <a:xfrm rot="9208633" flipH="1">
              <a:off x="7804300" y="3279013"/>
              <a:ext cx="877624" cy="2182136"/>
            </a:xfrm>
            <a:prstGeom prst="flowChartManualInput">
              <a:avLst/>
            </a:prstGeom>
            <a:solidFill>
              <a:srgbClr val="81D1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7"/>
            <p:cNvSpPr/>
            <p:nvPr/>
          </p:nvSpPr>
          <p:spPr>
            <a:xfrm rot="9208606" flipH="1">
              <a:off x="7481789" y="4276913"/>
              <a:ext cx="408796" cy="1016449"/>
            </a:xfrm>
            <a:prstGeom prst="flowChartManualInput">
              <a:avLst/>
            </a:prstGeom>
            <a:solidFill>
              <a:srgbClr val="FF99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7"/>
            <p:cNvSpPr/>
            <p:nvPr/>
          </p:nvSpPr>
          <p:spPr>
            <a:xfrm rot="9208678" flipH="1">
              <a:off x="6287617" y="4657701"/>
              <a:ext cx="229660" cy="571018"/>
            </a:xfrm>
            <a:prstGeom prst="flowChartManualInput">
              <a:avLst/>
            </a:prstGeom>
            <a:solidFill>
              <a:srgbClr val="3796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7"/>
            <p:cNvSpPr/>
            <p:nvPr/>
          </p:nvSpPr>
          <p:spPr>
            <a:xfrm>
              <a:off x="8289303" y="2656118"/>
              <a:ext cx="854651" cy="1929080"/>
            </a:xfrm>
            <a:custGeom>
              <a:avLst/>
              <a:gdLst/>
              <a:ahLst/>
              <a:cxnLst/>
              <a:rect l="l" t="t" r="r" b="b"/>
              <a:pathLst>
                <a:path w="37596" h="84860" extrusionOk="0">
                  <a:moveTo>
                    <a:pt x="19066" y="0"/>
                  </a:moveTo>
                  <a:lnTo>
                    <a:pt x="0" y="9130"/>
                  </a:lnTo>
                  <a:lnTo>
                    <a:pt x="37596" y="84860"/>
                  </a:lnTo>
                  <a:lnTo>
                    <a:pt x="37596" y="37328"/>
                  </a:lnTo>
                  <a:close/>
                </a:path>
              </a:pathLst>
            </a:custGeom>
            <a:solidFill>
              <a:srgbClr val="3796BF"/>
            </a:solidFill>
            <a:ln>
              <a:noFill/>
            </a:ln>
          </p:spPr>
        </p:sp>
      </p:grpSp>
      <p:grpSp>
        <p:nvGrpSpPr>
          <p:cNvPr id="94" name="Google Shape;94;p7"/>
          <p:cNvGrpSpPr/>
          <p:nvPr/>
        </p:nvGrpSpPr>
        <p:grpSpPr>
          <a:xfrm>
            <a:off x="-32" y="-228027"/>
            <a:ext cx="2163561" cy="1347300"/>
            <a:chOff x="-32" y="-215963"/>
            <a:chExt cx="2163561" cy="1347300"/>
          </a:xfrm>
        </p:grpSpPr>
        <p:sp>
          <p:nvSpPr>
            <p:cNvPr id="95" name="Google Shape;95;p7"/>
            <p:cNvSpPr/>
            <p:nvPr/>
          </p:nvSpPr>
          <p:spPr>
            <a:xfrm rot="-1591408" flipH="1">
              <a:off x="1362169" y="-63166"/>
              <a:ext cx="205103" cy="509980"/>
            </a:xfrm>
            <a:prstGeom prst="flowChartManualInput">
              <a:avLst/>
            </a:prstGeom>
            <a:solidFill>
              <a:srgbClr val="3796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7"/>
            <p:cNvSpPr/>
            <p:nvPr/>
          </p:nvSpPr>
          <p:spPr>
            <a:xfrm rot="-1591371" flipH="1">
              <a:off x="239463" y="-151890"/>
              <a:ext cx="434754" cy="1080980"/>
            </a:xfrm>
            <a:prstGeom prst="flowChartManualInput">
              <a:avLst/>
            </a:prstGeom>
            <a:solidFill>
              <a:srgbClr val="FF99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7"/>
            <p:cNvSpPr/>
            <p:nvPr/>
          </p:nvSpPr>
          <p:spPr>
            <a:xfrm rot="-1591339" flipH="1">
              <a:off x="892401" y="-169347"/>
              <a:ext cx="504374" cy="1254067"/>
            </a:xfrm>
            <a:prstGeom prst="flowChartManualInput">
              <a:avLst/>
            </a:prstGeom>
            <a:solidFill>
              <a:srgbClr val="81D1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7"/>
            <p:cNvSpPr/>
            <p:nvPr/>
          </p:nvSpPr>
          <p:spPr>
            <a:xfrm rot="-1591322" flipH="1">
              <a:off x="1818452" y="-76292"/>
              <a:ext cx="229660" cy="571018"/>
            </a:xfrm>
            <a:prstGeom prst="flowChartManualInput">
              <a:avLst/>
            </a:prstGeom>
            <a:solidFill>
              <a:srgbClr val="4BB5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7"/>
            <p:cNvSpPr/>
            <p:nvPr/>
          </p:nvSpPr>
          <p:spPr>
            <a:xfrm rot="10800000">
              <a:off x="-32" y="70725"/>
              <a:ext cx="380284" cy="858147"/>
            </a:xfrm>
            <a:custGeom>
              <a:avLst/>
              <a:gdLst/>
              <a:ahLst/>
              <a:cxnLst/>
              <a:rect l="l" t="t" r="r" b="b"/>
              <a:pathLst>
                <a:path w="37596" h="84860" extrusionOk="0">
                  <a:moveTo>
                    <a:pt x="19066" y="0"/>
                  </a:moveTo>
                  <a:lnTo>
                    <a:pt x="0" y="9130"/>
                  </a:lnTo>
                  <a:lnTo>
                    <a:pt x="37596" y="84860"/>
                  </a:lnTo>
                  <a:lnTo>
                    <a:pt x="37596" y="37328"/>
                  </a:lnTo>
                  <a:close/>
                </a:path>
              </a:pathLst>
            </a:custGeom>
            <a:solidFill>
              <a:srgbClr val="4BB5D9"/>
            </a:solidFill>
            <a:ln>
              <a:noFill/>
            </a:ln>
          </p:spPr>
        </p:sp>
      </p:grpSp>
      <p:sp>
        <p:nvSpPr>
          <p:cNvPr id="100" name="Google Shape;100;p7"/>
          <p:cNvSpPr txBox="1">
            <a:spLocks noGrp="1"/>
          </p:cNvSpPr>
          <p:nvPr>
            <p:ph type="title"/>
          </p:nvPr>
        </p:nvSpPr>
        <p:spPr>
          <a:xfrm>
            <a:off x="1031425" y="1149725"/>
            <a:ext cx="6321000" cy="680700"/>
          </a:xfrm>
          <a:prstGeom prst="rect">
            <a:avLst/>
          </a:prstGeom>
        </p:spPr>
        <p:txBody>
          <a:bodyPr spcFirstLastPara="1" wrap="square" lIns="91425" tIns="91425" rIns="91425" bIns="91425" anchor="b" anchorCtr="0"/>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01" name="Google Shape;101;p7"/>
          <p:cNvSpPr txBox="1">
            <a:spLocks noGrp="1"/>
          </p:cNvSpPr>
          <p:nvPr>
            <p:ph type="body" idx="1"/>
          </p:nvPr>
        </p:nvSpPr>
        <p:spPr>
          <a:xfrm>
            <a:off x="1031425" y="1830425"/>
            <a:ext cx="2037600" cy="3095400"/>
          </a:xfrm>
          <a:prstGeom prst="rect">
            <a:avLst/>
          </a:prstGeom>
        </p:spPr>
        <p:txBody>
          <a:bodyPr spcFirstLastPara="1" wrap="square" lIns="91425" tIns="91425" rIns="91425" bIns="91425" anchor="t" anchorCtr="0"/>
          <a:lstStyle>
            <a:lvl1pPr marL="457200" lvl="0" indent="-330200" rtl="0">
              <a:spcBef>
                <a:spcPts val="60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sp>
        <p:nvSpPr>
          <p:cNvPr id="102" name="Google Shape;102;p7"/>
          <p:cNvSpPr txBox="1">
            <a:spLocks noGrp="1"/>
          </p:cNvSpPr>
          <p:nvPr>
            <p:ph type="body" idx="2"/>
          </p:nvPr>
        </p:nvSpPr>
        <p:spPr>
          <a:xfrm>
            <a:off x="3173275" y="1830425"/>
            <a:ext cx="2037600" cy="3095400"/>
          </a:xfrm>
          <a:prstGeom prst="rect">
            <a:avLst/>
          </a:prstGeom>
        </p:spPr>
        <p:txBody>
          <a:bodyPr spcFirstLastPara="1" wrap="square" lIns="91425" tIns="91425" rIns="91425" bIns="91425" anchor="t" anchorCtr="0"/>
          <a:lstStyle>
            <a:lvl1pPr marL="457200" lvl="0" indent="-330200" rtl="0">
              <a:spcBef>
                <a:spcPts val="60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sp>
        <p:nvSpPr>
          <p:cNvPr id="103" name="Google Shape;103;p7"/>
          <p:cNvSpPr txBox="1">
            <a:spLocks noGrp="1"/>
          </p:cNvSpPr>
          <p:nvPr>
            <p:ph type="body" idx="3"/>
          </p:nvPr>
        </p:nvSpPr>
        <p:spPr>
          <a:xfrm>
            <a:off x="5315125" y="1830425"/>
            <a:ext cx="2037600" cy="3095400"/>
          </a:xfrm>
          <a:prstGeom prst="rect">
            <a:avLst/>
          </a:prstGeom>
        </p:spPr>
        <p:txBody>
          <a:bodyPr spcFirstLastPara="1" wrap="square" lIns="91425" tIns="91425" rIns="91425" bIns="91425" anchor="t" anchorCtr="0"/>
          <a:lstStyle>
            <a:lvl1pPr marL="457200" lvl="0" indent="-330200" rtl="0">
              <a:spcBef>
                <a:spcPts val="60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sp>
        <p:nvSpPr>
          <p:cNvPr id="104" name="Google Shape;104;p7"/>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05"/>
        <p:cNvGrpSpPr/>
        <p:nvPr/>
      </p:nvGrpSpPr>
      <p:grpSpPr>
        <a:xfrm>
          <a:off x="0" y="0"/>
          <a:ext cx="0" cy="0"/>
          <a:chOff x="0" y="0"/>
          <a:chExt cx="0" cy="0"/>
        </a:xfrm>
      </p:grpSpPr>
      <p:grpSp>
        <p:nvGrpSpPr>
          <p:cNvPr id="106" name="Google Shape;106;p8"/>
          <p:cNvGrpSpPr/>
          <p:nvPr/>
        </p:nvGrpSpPr>
        <p:grpSpPr>
          <a:xfrm>
            <a:off x="6172200" y="2656118"/>
            <a:ext cx="2971754" cy="2886151"/>
            <a:chOff x="6172200" y="2656118"/>
            <a:chExt cx="2971754" cy="2886151"/>
          </a:xfrm>
        </p:grpSpPr>
        <p:sp>
          <p:nvSpPr>
            <p:cNvPr id="107" name="Google Shape;107;p8"/>
            <p:cNvSpPr/>
            <p:nvPr/>
          </p:nvSpPr>
          <p:spPr>
            <a:xfrm rot="9208626" flipH="1">
              <a:off x="6704904" y="4110434"/>
              <a:ext cx="484232" cy="1204006"/>
            </a:xfrm>
            <a:prstGeom prst="flowChartManualInput">
              <a:avLst/>
            </a:prstGeom>
            <a:solidFill>
              <a:srgbClr val="4BB5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8"/>
            <p:cNvSpPr/>
            <p:nvPr/>
          </p:nvSpPr>
          <p:spPr>
            <a:xfrm rot="9208633" flipH="1">
              <a:off x="7804300" y="3279013"/>
              <a:ext cx="877624" cy="2182136"/>
            </a:xfrm>
            <a:prstGeom prst="flowChartManualInput">
              <a:avLst/>
            </a:prstGeom>
            <a:solidFill>
              <a:srgbClr val="81D1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8"/>
            <p:cNvSpPr/>
            <p:nvPr/>
          </p:nvSpPr>
          <p:spPr>
            <a:xfrm rot="9208606" flipH="1">
              <a:off x="7481789" y="4276913"/>
              <a:ext cx="408796" cy="1016449"/>
            </a:xfrm>
            <a:prstGeom prst="flowChartManualInput">
              <a:avLst/>
            </a:prstGeom>
            <a:solidFill>
              <a:srgbClr val="FF99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8"/>
            <p:cNvSpPr/>
            <p:nvPr/>
          </p:nvSpPr>
          <p:spPr>
            <a:xfrm rot="9208678" flipH="1">
              <a:off x="6287617" y="4657701"/>
              <a:ext cx="229660" cy="571018"/>
            </a:xfrm>
            <a:prstGeom prst="flowChartManualInput">
              <a:avLst/>
            </a:prstGeom>
            <a:solidFill>
              <a:srgbClr val="3796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8"/>
            <p:cNvSpPr/>
            <p:nvPr/>
          </p:nvSpPr>
          <p:spPr>
            <a:xfrm>
              <a:off x="8289303" y="2656118"/>
              <a:ext cx="854651" cy="1929080"/>
            </a:xfrm>
            <a:custGeom>
              <a:avLst/>
              <a:gdLst/>
              <a:ahLst/>
              <a:cxnLst/>
              <a:rect l="l" t="t" r="r" b="b"/>
              <a:pathLst>
                <a:path w="37596" h="84860" extrusionOk="0">
                  <a:moveTo>
                    <a:pt x="19066" y="0"/>
                  </a:moveTo>
                  <a:lnTo>
                    <a:pt x="0" y="9130"/>
                  </a:lnTo>
                  <a:lnTo>
                    <a:pt x="37596" y="84860"/>
                  </a:lnTo>
                  <a:lnTo>
                    <a:pt x="37596" y="37328"/>
                  </a:lnTo>
                  <a:close/>
                </a:path>
              </a:pathLst>
            </a:custGeom>
            <a:solidFill>
              <a:srgbClr val="3796BF"/>
            </a:solidFill>
            <a:ln>
              <a:noFill/>
            </a:ln>
          </p:spPr>
        </p:sp>
      </p:grpSp>
      <p:grpSp>
        <p:nvGrpSpPr>
          <p:cNvPr id="112" name="Google Shape;112;p8"/>
          <p:cNvGrpSpPr/>
          <p:nvPr/>
        </p:nvGrpSpPr>
        <p:grpSpPr>
          <a:xfrm>
            <a:off x="-32" y="-228027"/>
            <a:ext cx="2163561" cy="1347300"/>
            <a:chOff x="-32" y="-215963"/>
            <a:chExt cx="2163561" cy="1347300"/>
          </a:xfrm>
        </p:grpSpPr>
        <p:sp>
          <p:nvSpPr>
            <p:cNvPr id="113" name="Google Shape;113;p8"/>
            <p:cNvSpPr/>
            <p:nvPr/>
          </p:nvSpPr>
          <p:spPr>
            <a:xfrm rot="-1591408" flipH="1">
              <a:off x="1362169" y="-63166"/>
              <a:ext cx="205103" cy="509980"/>
            </a:xfrm>
            <a:prstGeom prst="flowChartManualInput">
              <a:avLst/>
            </a:prstGeom>
            <a:solidFill>
              <a:srgbClr val="3796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8"/>
            <p:cNvSpPr/>
            <p:nvPr/>
          </p:nvSpPr>
          <p:spPr>
            <a:xfrm rot="-1591371" flipH="1">
              <a:off x="239463" y="-151890"/>
              <a:ext cx="434754" cy="1080980"/>
            </a:xfrm>
            <a:prstGeom prst="flowChartManualInput">
              <a:avLst/>
            </a:prstGeom>
            <a:solidFill>
              <a:srgbClr val="FF99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8"/>
            <p:cNvSpPr/>
            <p:nvPr/>
          </p:nvSpPr>
          <p:spPr>
            <a:xfrm rot="-1591339" flipH="1">
              <a:off x="892401" y="-169347"/>
              <a:ext cx="504374" cy="1254067"/>
            </a:xfrm>
            <a:prstGeom prst="flowChartManualInput">
              <a:avLst/>
            </a:prstGeom>
            <a:solidFill>
              <a:srgbClr val="81D1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8"/>
            <p:cNvSpPr/>
            <p:nvPr/>
          </p:nvSpPr>
          <p:spPr>
            <a:xfrm rot="-1591322" flipH="1">
              <a:off x="1818452" y="-76292"/>
              <a:ext cx="229660" cy="571018"/>
            </a:xfrm>
            <a:prstGeom prst="flowChartManualInput">
              <a:avLst/>
            </a:prstGeom>
            <a:solidFill>
              <a:srgbClr val="4BB5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8"/>
            <p:cNvSpPr/>
            <p:nvPr/>
          </p:nvSpPr>
          <p:spPr>
            <a:xfrm rot="10800000">
              <a:off x="-32" y="70725"/>
              <a:ext cx="380284" cy="858147"/>
            </a:xfrm>
            <a:custGeom>
              <a:avLst/>
              <a:gdLst/>
              <a:ahLst/>
              <a:cxnLst/>
              <a:rect l="l" t="t" r="r" b="b"/>
              <a:pathLst>
                <a:path w="37596" h="84860" extrusionOk="0">
                  <a:moveTo>
                    <a:pt x="19066" y="0"/>
                  </a:moveTo>
                  <a:lnTo>
                    <a:pt x="0" y="9130"/>
                  </a:lnTo>
                  <a:lnTo>
                    <a:pt x="37596" y="84860"/>
                  </a:lnTo>
                  <a:lnTo>
                    <a:pt x="37596" y="37328"/>
                  </a:lnTo>
                  <a:close/>
                </a:path>
              </a:pathLst>
            </a:custGeom>
            <a:solidFill>
              <a:srgbClr val="4BB5D9"/>
            </a:solidFill>
            <a:ln>
              <a:noFill/>
            </a:ln>
          </p:spPr>
        </p:sp>
      </p:grpSp>
      <p:sp>
        <p:nvSpPr>
          <p:cNvPr id="118" name="Google Shape;118;p8"/>
          <p:cNvSpPr txBox="1">
            <a:spLocks noGrp="1"/>
          </p:cNvSpPr>
          <p:nvPr>
            <p:ph type="title"/>
          </p:nvPr>
        </p:nvSpPr>
        <p:spPr>
          <a:xfrm>
            <a:off x="1031425" y="1149725"/>
            <a:ext cx="5760300" cy="680700"/>
          </a:xfrm>
          <a:prstGeom prst="rect">
            <a:avLst/>
          </a:prstGeom>
        </p:spPr>
        <p:txBody>
          <a:bodyPr spcFirstLastPara="1" wrap="square" lIns="91425" tIns="91425" rIns="91425" bIns="91425" anchor="b"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119" name="Google Shape;119;p8"/>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20"/>
        <p:cNvGrpSpPr/>
        <p:nvPr/>
      </p:nvGrpSpPr>
      <p:grpSpPr>
        <a:xfrm>
          <a:off x="0" y="0"/>
          <a:ext cx="0" cy="0"/>
          <a:chOff x="0" y="0"/>
          <a:chExt cx="0" cy="0"/>
        </a:xfrm>
      </p:grpSpPr>
      <p:grpSp>
        <p:nvGrpSpPr>
          <p:cNvPr id="121" name="Google Shape;121;p9"/>
          <p:cNvGrpSpPr/>
          <p:nvPr/>
        </p:nvGrpSpPr>
        <p:grpSpPr>
          <a:xfrm>
            <a:off x="-32" y="-228027"/>
            <a:ext cx="2163561" cy="1347300"/>
            <a:chOff x="-32" y="-215963"/>
            <a:chExt cx="2163561" cy="1347300"/>
          </a:xfrm>
        </p:grpSpPr>
        <p:sp>
          <p:nvSpPr>
            <p:cNvPr id="122" name="Google Shape;122;p9"/>
            <p:cNvSpPr/>
            <p:nvPr/>
          </p:nvSpPr>
          <p:spPr>
            <a:xfrm rot="-1591408" flipH="1">
              <a:off x="1362169" y="-63166"/>
              <a:ext cx="205103" cy="509980"/>
            </a:xfrm>
            <a:prstGeom prst="flowChartManualInput">
              <a:avLst/>
            </a:prstGeom>
            <a:solidFill>
              <a:srgbClr val="3796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9"/>
            <p:cNvSpPr/>
            <p:nvPr/>
          </p:nvSpPr>
          <p:spPr>
            <a:xfrm rot="-1591371" flipH="1">
              <a:off x="239463" y="-151890"/>
              <a:ext cx="434754" cy="1080980"/>
            </a:xfrm>
            <a:prstGeom prst="flowChartManualInput">
              <a:avLst/>
            </a:prstGeom>
            <a:solidFill>
              <a:srgbClr val="FF99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9"/>
            <p:cNvSpPr/>
            <p:nvPr/>
          </p:nvSpPr>
          <p:spPr>
            <a:xfrm rot="-1591339" flipH="1">
              <a:off x="892401" y="-169347"/>
              <a:ext cx="504374" cy="1254067"/>
            </a:xfrm>
            <a:prstGeom prst="flowChartManualInput">
              <a:avLst/>
            </a:prstGeom>
            <a:solidFill>
              <a:srgbClr val="81D1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9"/>
            <p:cNvSpPr/>
            <p:nvPr/>
          </p:nvSpPr>
          <p:spPr>
            <a:xfrm rot="-1591322" flipH="1">
              <a:off x="1818452" y="-76292"/>
              <a:ext cx="229660" cy="571018"/>
            </a:xfrm>
            <a:prstGeom prst="flowChartManualInput">
              <a:avLst/>
            </a:prstGeom>
            <a:solidFill>
              <a:srgbClr val="4BB5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9"/>
            <p:cNvSpPr/>
            <p:nvPr/>
          </p:nvSpPr>
          <p:spPr>
            <a:xfrm rot="10800000">
              <a:off x="-32" y="70725"/>
              <a:ext cx="380284" cy="858147"/>
            </a:xfrm>
            <a:custGeom>
              <a:avLst/>
              <a:gdLst/>
              <a:ahLst/>
              <a:cxnLst/>
              <a:rect l="l" t="t" r="r" b="b"/>
              <a:pathLst>
                <a:path w="37596" h="84860" extrusionOk="0">
                  <a:moveTo>
                    <a:pt x="19066" y="0"/>
                  </a:moveTo>
                  <a:lnTo>
                    <a:pt x="0" y="9130"/>
                  </a:lnTo>
                  <a:lnTo>
                    <a:pt x="37596" y="84860"/>
                  </a:lnTo>
                  <a:lnTo>
                    <a:pt x="37596" y="37328"/>
                  </a:lnTo>
                  <a:close/>
                </a:path>
              </a:pathLst>
            </a:custGeom>
            <a:solidFill>
              <a:srgbClr val="4BB5D9"/>
            </a:solidFill>
            <a:ln>
              <a:noFill/>
            </a:ln>
          </p:spPr>
        </p:sp>
      </p:grpSp>
      <p:sp>
        <p:nvSpPr>
          <p:cNvPr id="127" name="Google Shape;127;p9"/>
          <p:cNvSpPr txBox="1">
            <a:spLocks noGrp="1"/>
          </p:cNvSpPr>
          <p:nvPr>
            <p:ph type="body" idx="1"/>
          </p:nvPr>
        </p:nvSpPr>
        <p:spPr>
          <a:xfrm>
            <a:off x="1097775" y="4025300"/>
            <a:ext cx="6948600" cy="519600"/>
          </a:xfrm>
          <a:prstGeom prst="rect">
            <a:avLst/>
          </a:prstGeom>
        </p:spPr>
        <p:txBody>
          <a:bodyPr spcFirstLastPara="1" wrap="square" lIns="91425" tIns="91425" rIns="91425" bIns="91425" anchor="t" anchorCtr="0"/>
          <a:lstStyle>
            <a:lvl1pPr marL="457200" lvl="0" indent="-228600">
              <a:spcBef>
                <a:spcPts val="360"/>
              </a:spcBef>
              <a:spcAft>
                <a:spcPts val="0"/>
              </a:spcAft>
              <a:buSzPts val="1800"/>
              <a:buNone/>
              <a:defRPr sz="1800"/>
            </a:lvl1pPr>
          </a:lstStyle>
          <a:p>
            <a:endParaRPr/>
          </a:p>
        </p:txBody>
      </p:sp>
      <p:grpSp>
        <p:nvGrpSpPr>
          <p:cNvPr id="128" name="Google Shape;128;p9"/>
          <p:cNvGrpSpPr/>
          <p:nvPr/>
        </p:nvGrpSpPr>
        <p:grpSpPr>
          <a:xfrm>
            <a:off x="6791633" y="3181575"/>
            <a:ext cx="2352143" cy="2284388"/>
            <a:chOff x="6172200" y="2656118"/>
            <a:chExt cx="2971754" cy="2886151"/>
          </a:xfrm>
        </p:grpSpPr>
        <p:sp>
          <p:nvSpPr>
            <p:cNvPr id="129" name="Google Shape;129;p9"/>
            <p:cNvSpPr/>
            <p:nvPr/>
          </p:nvSpPr>
          <p:spPr>
            <a:xfrm rot="9208626" flipH="1">
              <a:off x="6704904" y="4110434"/>
              <a:ext cx="484232" cy="1204006"/>
            </a:xfrm>
            <a:prstGeom prst="flowChartManualInput">
              <a:avLst/>
            </a:prstGeom>
            <a:solidFill>
              <a:srgbClr val="4BB5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9"/>
            <p:cNvSpPr/>
            <p:nvPr/>
          </p:nvSpPr>
          <p:spPr>
            <a:xfrm rot="9208633" flipH="1">
              <a:off x="7804300" y="3279013"/>
              <a:ext cx="877624" cy="2182136"/>
            </a:xfrm>
            <a:prstGeom prst="flowChartManualInput">
              <a:avLst/>
            </a:prstGeom>
            <a:solidFill>
              <a:srgbClr val="81D1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9"/>
            <p:cNvSpPr/>
            <p:nvPr/>
          </p:nvSpPr>
          <p:spPr>
            <a:xfrm rot="9208606" flipH="1">
              <a:off x="7481789" y="4276913"/>
              <a:ext cx="408796" cy="1016449"/>
            </a:xfrm>
            <a:prstGeom prst="flowChartManualInput">
              <a:avLst/>
            </a:prstGeom>
            <a:solidFill>
              <a:srgbClr val="FF99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9"/>
            <p:cNvSpPr/>
            <p:nvPr/>
          </p:nvSpPr>
          <p:spPr>
            <a:xfrm rot="9208678" flipH="1">
              <a:off x="6287617" y="4657701"/>
              <a:ext cx="229660" cy="571018"/>
            </a:xfrm>
            <a:prstGeom prst="flowChartManualInput">
              <a:avLst/>
            </a:prstGeom>
            <a:solidFill>
              <a:srgbClr val="3796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9"/>
            <p:cNvSpPr/>
            <p:nvPr/>
          </p:nvSpPr>
          <p:spPr>
            <a:xfrm>
              <a:off x="8289303" y="2656118"/>
              <a:ext cx="854651" cy="1929080"/>
            </a:xfrm>
            <a:custGeom>
              <a:avLst/>
              <a:gdLst/>
              <a:ahLst/>
              <a:cxnLst/>
              <a:rect l="l" t="t" r="r" b="b"/>
              <a:pathLst>
                <a:path w="37596" h="84860" extrusionOk="0">
                  <a:moveTo>
                    <a:pt x="19066" y="0"/>
                  </a:moveTo>
                  <a:lnTo>
                    <a:pt x="0" y="9130"/>
                  </a:lnTo>
                  <a:lnTo>
                    <a:pt x="37596" y="84860"/>
                  </a:lnTo>
                  <a:lnTo>
                    <a:pt x="37596" y="37328"/>
                  </a:lnTo>
                  <a:close/>
                </a:path>
              </a:pathLst>
            </a:custGeom>
            <a:solidFill>
              <a:srgbClr val="3796BF"/>
            </a:solidFill>
            <a:ln>
              <a:noFill/>
            </a:ln>
          </p:spPr>
        </p:sp>
      </p:grpSp>
      <p:sp>
        <p:nvSpPr>
          <p:cNvPr id="134" name="Google Shape;134;p9"/>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35"/>
        <p:cNvGrpSpPr/>
        <p:nvPr/>
      </p:nvGrpSpPr>
      <p:grpSpPr>
        <a:xfrm>
          <a:off x="0" y="0"/>
          <a:ext cx="0" cy="0"/>
          <a:chOff x="0" y="0"/>
          <a:chExt cx="0" cy="0"/>
        </a:xfrm>
      </p:grpSpPr>
      <p:grpSp>
        <p:nvGrpSpPr>
          <p:cNvPr id="136" name="Google Shape;136;p10"/>
          <p:cNvGrpSpPr/>
          <p:nvPr/>
        </p:nvGrpSpPr>
        <p:grpSpPr>
          <a:xfrm>
            <a:off x="6172200" y="2656118"/>
            <a:ext cx="2971754" cy="2886151"/>
            <a:chOff x="6172200" y="2656118"/>
            <a:chExt cx="2971754" cy="2886151"/>
          </a:xfrm>
        </p:grpSpPr>
        <p:sp>
          <p:nvSpPr>
            <p:cNvPr id="137" name="Google Shape;137;p10"/>
            <p:cNvSpPr/>
            <p:nvPr/>
          </p:nvSpPr>
          <p:spPr>
            <a:xfrm rot="9208626" flipH="1">
              <a:off x="6704904" y="4110434"/>
              <a:ext cx="484232" cy="1204006"/>
            </a:xfrm>
            <a:prstGeom prst="flowChartManualInput">
              <a:avLst/>
            </a:prstGeom>
            <a:solidFill>
              <a:srgbClr val="4BB5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0"/>
            <p:cNvSpPr/>
            <p:nvPr/>
          </p:nvSpPr>
          <p:spPr>
            <a:xfrm rot="9208633" flipH="1">
              <a:off x="7804300" y="3279013"/>
              <a:ext cx="877624" cy="2182136"/>
            </a:xfrm>
            <a:prstGeom prst="flowChartManualInput">
              <a:avLst/>
            </a:prstGeom>
            <a:solidFill>
              <a:srgbClr val="81D1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0"/>
            <p:cNvSpPr/>
            <p:nvPr/>
          </p:nvSpPr>
          <p:spPr>
            <a:xfrm rot="9208606" flipH="1">
              <a:off x="7481789" y="4276913"/>
              <a:ext cx="408796" cy="1016449"/>
            </a:xfrm>
            <a:prstGeom prst="flowChartManualInput">
              <a:avLst/>
            </a:prstGeom>
            <a:solidFill>
              <a:srgbClr val="FF99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0"/>
            <p:cNvSpPr/>
            <p:nvPr/>
          </p:nvSpPr>
          <p:spPr>
            <a:xfrm rot="9208678" flipH="1">
              <a:off x="6287617" y="4657701"/>
              <a:ext cx="229660" cy="571018"/>
            </a:xfrm>
            <a:prstGeom prst="flowChartManualInput">
              <a:avLst/>
            </a:prstGeom>
            <a:solidFill>
              <a:srgbClr val="3796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0"/>
            <p:cNvSpPr/>
            <p:nvPr/>
          </p:nvSpPr>
          <p:spPr>
            <a:xfrm>
              <a:off x="8289303" y="2656118"/>
              <a:ext cx="854651" cy="1929080"/>
            </a:xfrm>
            <a:custGeom>
              <a:avLst/>
              <a:gdLst/>
              <a:ahLst/>
              <a:cxnLst/>
              <a:rect l="l" t="t" r="r" b="b"/>
              <a:pathLst>
                <a:path w="37596" h="84860" extrusionOk="0">
                  <a:moveTo>
                    <a:pt x="19066" y="0"/>
                  </a:moveTo>
                  <a:lnTo>
                    <a:pt x="0" y="9130"/>
                  </a:lnTo>
                  <a:lnTo>
                    <a:pt x="37596" y="84860"/>
                  </a:lnTo>
                  <a:lnTo>
                    <a:pt x="37596" y="37328"/>
                  </a:lnTo>
                  <a:close/>
                </a:path>
              </a:pathLst>
            </a:custGeom>
            <a:solidFill>
              <a:srgbClr val="3796BF"/>
            </a:solidFill>
            <a:ln>
              <a:noFill/>
            </a:ln>
          </p:spPr>
        </p:sp>
      </p:grpSp>
      <p:grpSp>
        <p:nvGrpSpPr>
          <p:cNvPr id="142" name="Google Shape;142;p10"/>
          <p:cNvGrpSpPr/>
          <p:nvPr/>
        </p:nvGrpSpPr>
        <p:grpSpPr>
          <a:xfrm>
            <a:off x="-32" y="-228027"/>
            <a:ext cx="2163561" cy="1347300"/>
            <a:chOff x="-32" y="-215963"/>
            <a:chExt cx="2163561" cy="1347300"/>
          </a:xfrm>
        </p:grpSpPr>
        <p:sp>
          <p:nvSpPr>
            <p:cNvPr id="143" name="Google Shape;143;p10"/>
            <p:cNvSpPr/>
            <p:nvPr/>
          </p:nvSpPr>
          <p:spPr>
            <a:xfrm rot="-1591408" flipH="1">
              <a:off x="1362169" y="-63166"/>
              <a:ext cx="205103" cy="509980"/>
            </a:xfrm>
            <a:prstGeom prst="flowChartManualInput">
              <a:avLst/>
            </a:prstGeom>
            <a:solidFill>
              <a:srgbClr val="3796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0"/>
            <p:cNvSpPr/>
            <p:nvPr/>
          </p:nvSpPr>
          <p:spPr>
            <a:xfrm rot="-1591371" flipH="1">
              <a:off x="239463" y="-151890"/>
              <a:ext cx="434754" cy="1080980"/>
            </a:xfrm>
            <a:prstGeom prst="flowChartManualInput">
              <a:avLst/>
            </a:prstGeom>
            <a:solidFill>
              <a:srgbClr val="FF99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0"/>
            <p:cNvSpPr/>
            <p:nvPr/>
          </p:nvSpPr>
          <p:spPr>
            <a:xfrm rot="-1591339" flipH="1">
              <a:off x="892401" y="-169347"/>
              <a:ext cx="504374" cy="1254067"/>
            </a:xfrm>
            <a:prstGeom prst="flowChartManualInput">
              <a:avLst/>
            </a:prstGeom>
            <a:solidFill>
              <a:srgbClr val="81D1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0"/>
            <p:cNvSpPr/>
            <p:nvPr/>
          </p:nvSpPr>
          <p:spPr>
            <a:xfrm rot="-1591322" flipH="1">
              <a:off x="1818452" y="-76292"/>
              <a:ext cx="229660" cy="571018"/>
            </a:xfrm>
            <a:prstGeom prst="flowChartManualInput">
              <a:avLst/>
            </a:prstGeom>
            <a:solidFill>
              <a:srgbClr val="4BB5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0"/>
            <p:cNvSpPr/>
            <p:nvPr/>
          </p:nvSpPr>
          <p:spPr>
            <a:xfrm rot="10800000">
              <a:off x="-32" y="70725"/>
              <a:ext cx="380284" cy="858147"/>
            </a:xfrm>
            <a:custGeom>
              <a:avLst/>
              <a:gdLst/>
              <a:ahLst/>
              <a:cxnLst/>
              <a:rect l="l" t="t" r="r" b="b"/>
              <a:pathLst>
                <a:path w="37596" h="84860" extrusionOk="0">
                  <a:moveTo>
                    <a:pt x="19066" y="0"/>
                  </a:moveTo>
                  <a:lnTo>
                    <a:pt x="0" y="9130"/>
                  </a:lnTo>
                  <a:lnTo>
                    <a:pt x="37596" y="84860"/>
                  </a:lnTo>
                  <a:lnTo>
                    <a:pt x="37596" y="37328"/>
                  </a:lnTo>
                  <a:close/>
                </a:path>
              </a:pathLst>
            </a:custGeom>
            <a:solidFill>
              <a:srgbClr val="4BB5D9"/>
            </a:solidFill>
            <a:ln>
              <a:noFill/>
            </a:ln>
          </p:spPr>
        </p:sp>
      </p:grpSp>
      <p:sp>
        <p:nvSpPr>
          <p:cNvPr id="148" name="Google Shape;148;p10"/>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031425" y="1149725"/>
            <a:ext cx="5760300" cy="680700"/>
          </a:xfrm>
          <a:prstGeom prst="rect">
            <a:avLst/>
          </a:prstGeom>
          <a:noFill/>
          <a:ln>
            <a:noFill/>
          </a:ln>
        </p:spPr>
        <p:txBody>
          <a:bodyPr spcFirstLastPara="1" wrap="square" lIns="91425" tIns="91425" rIns="91425" bIns="91425" anchor="b" anchorCtr="0"/>
          <a:lstStyle>
            <a:lvl1pPr lvl="0">
              <a:spcBef>
                <a:spcPts val="0"/>
              </a:spcBef>
              <a:spcAft>
                <a:spcPts val="0"/>
              </a:spcAft>
              <a:buClr>
                <a:srgbClr val="3796BF"/>
              </a:buClr>
              <a:buSzPts val="3000"/>
              <a:buFont typeface="Oswald"/>
              <a:buNone/>
              <a:defRPr sz="3000" b="1">
                <a:solidFill>
                  <a:srgbClr val="3796BF"/>
                </a:solidFill>
                <a:latin typeface="Oswald"/>
                <a:ea typeface="Oswald"/>
                <a:cs typeface="Oswald"/>
                <a:sym typeface="Oswald"/>
              </a:defRPr>
            </a:lvl1pPr>
            <a:lvl2pPr lvl="1">
              <a:spcBef>
                <a:spcPts val="0"/>
              </a:spcBef>
              <a:spcAft>
                <a:spcPts val="0"/>
              </a:spcAft>
              <a:buClr>
                <a:srgbClr val="3796BF"/>
              </a:buClr>
              <a:buSzPts val="3000"/>
              <a:buFont typeface="Oswald"/>
              <a:buNone/>
              <a:defRPr sz="3000" b="1">
                <a:solidFill>
                  <a:srgbClr val="3796BF"/>
                </a:solidFill>
                <a:latin typeface="Oswald"/>
                <a:ea typeface="Oswald"/>
                <a:cs typeface="Oswald"/>
                <a:sym typeface="Oswald"/>
              </a:defRPr>
            </a:lvl2pPr>
            <a:lvl3pPr lvl="2">
              <a:spcBef>
                <a:spcPts val="0"/>
              </a:spcBef>
              <a:spcAft>
                <a:spcPts val="0"/>
              </a:spcAft>
              <a:buClr>
                <a:srgbClr val="3796BF"/>
              </a:buClr>
              <a:buSzPts val="3000"/>
              <a:buFont typeface="Oswald"/>
              <a:buNone/>
              <a:defRPr sz="3000" b="1">
                <a:solidFill>
                  <a:srgbClr val="3796BF"/>
                </a:solidFill>
                <a:latin typeface="Oswald"/>
                <a:ea typeface="Oswald"/>
                <a:cs typeface="Oswald"/>
                <a:sym typeface="Oswald"/>
              </a:defRPr>
            </a:lvl3pPr>
            <a:lvl4pPr lvl="3">
              <a:spcBef>
                <a:spcPts val="0"/>
              </a:spcBef>
              <a:spcAft>
                <a:spcPts val="0"/>
              </a:spcAft>
              <a:buClr>
                <a:srgbClr val="3796BF"/>
              </a:buClr>
              <a:buSzPts val="3000"/>
              <a:buFont typeface="Oswald"/>
              <a:buNone/>
              <a:defRPr sz="3000" b="1">
                <a:solidFill>
                  <a:srgbClr val="3796BF"/>
                </a:solidFill>
                <a:latin typeface="Oswald"/>
                <a:ea typeface="Oswald"/>
                <a:cs typeface="Oswald"/>
                <a:sym typeface="Oswald"/>
              </a:defRPr>
            </a:lvl4pPr>
            <a:lvl5pPr lvl="4">
              <a:spcBef>
                <a:spcPts val="0"/>
              </a:spcBef>
              <a:spcAft>
                <a:spcPts val="0"/>
              </a:spcAft>
              <a:buClr>
                <a:srgbClr val="3796BF"/>
              </a:buClr>
              <a:buSzPts val="3000"/>
              <a:buFont typeface="Oswald"/>
              <a:buNone/>
              <a:defRPr sz="3000" b="1">
                <a:solidFill>
                  <a:srgbClr val="3796BF"/>
                </a:solidFill>
                <a:latin typeface="Oswald"/>
                <a:ea typeface="Oswald"/>
                <a:cs typeface="Oswald"/>
                <a:sym typeface="Oswald"/>
              </a:defRPr>
            </a:lvl5pPr>
            <a:lvl6pPr lvl="5">
              <a:spcBef>
                <a:spcPts val="0"/>
              </a:spcBef>
              <a:spcAft>
                <a:spcPts val="0"/>
              </a:spcAft>
              <a:buClr>
                <a:srgbClr val="3796BF"/>
              </a:buClr>
              <a:buSzPts val="3000"/>
              <a:buFont typeface="Oswald"/>
              <a:buNone/>
              <a:defRPr sz="3000" b="1">
                <a:solidFill>
                  <a:srgbClr val="3796BF"/>
                </a:solidFill>
                <a:latin typeface="Oswald"/>
                <a:ea typeface="Oswald"/>
                <a:cs typeface="Oswald"/>
                <a:sym typeface="Oswald"/>
              </a:defRPr>
            </a:lvl6pPr>
            <a:lvl7pPr lvl="6">
              <a:spcBef>
                <a:spcPts val="0"/>
              </a:spcBef>
              <a:spcAft>
                <a:spcPts val="0"/>
              </a:spcAft>
              <a:buClr>
                <a:srgbClr val="3796BF"/>
              </a:buClr>
              <a:buSzPts val="3000"/>
              <a:buFont typeface="Oswald"/>
              <a:buNone/>
              <a:defRPr sz="3000" b="1">
                <a:solidFill>
                  <a:srgbClr val="3796BF"/>
                </a:solidFill>
                <a:latin typeface="Oswald"/>
                <a:ea typeface="Oswald"/>
                <a:cs typeface="Oswald"/>
                <a:sym typeface="Oswald"/>
              </a:defRPr>
            </a:lvl7pPr>
            <a:lvl8pPr lvl="7">
              <a:spcBef>
                <a:spcPts val="0"/>
              </a:spcBef>
              <a:spcAft>
                <a:spcPts val="0"/>
              </a:spcAft>
              <a:buClr>
                <a:srgbClr val="3796BF"/>
              </a:buClr>
              <a:buSzPts val="3000"/>
              <a:buFont typeface="Oswald"/>
              <a:buNone/>
              <a:defRPr sz="3000" b="1">
                <a:solidFill>
                  <a:srgbClr val="3796BF"/>
                </a:solidFill>
                <a:latin typeface="Oswald"/>
                <a:ea typeface="Oswald"/>
                <a:cs typeface="Oswald"/>
                <a:sym typeface="Oswald"/>
              </a:defRPr>
            </a:lvl8pPr>
            <a:lvl9pPr lvl="8">
              <a:spcBef>
                <a:spcPts val="0"/>
              </a:spcBef>
              <a:spcAft>
                <a:spcPts val="0"/>
              </a:spcAft>
              <a:buClr>
                <a:srgbClr val="3796BF"/>
              </a:buClr>
              <a:buSzPts val="3000"/>
              <a:buFont typeface="Oswald"/>
              <a:buNone/>
              <a:defRPr sz="3000" b="1">
                <a:solidFill>
                  <a:srgbClr val="3796BF"/>
                </a:solidFill>
                <a:latin typeface="Oswald"/>
                <a:ea typeface="Oswald"/>
                <a:cs typeface="Oswald"/>
                <a:sym typeface="Oswald"/>
              </a:defRPr>
            </a:lvl9pPr>
          </a:lstStyle>
          <a:p>
            <a:endParaRPr/>
          </a:p>
        </p:txBody>
      </p:sp>
      <p:sp>
        <p:nvSpPr>
          <p:cNvPr id="7" name="Google Shape;7;p1"/>
          <p:cNvSpPr txBox="1">
            <a:spLocks noGrp="1"/>
          </p:cNvSpPr>
          <p:nvPr>
            <p:ph type="body" idx="1"/>
          </p:nvPr>
        </p:nvSpPr>
        <p:spPr>
          <a:xfrm>
            <a:off x="1031425" y="1777125"/>
            <a:ext cx="5760300" cy="2521200"/>
          </a:xfrm>
          <a:prstGeom prst="rect">
            <a:avLst/>
          </a:prstGeom>
          <a:noFill/>
          <a:ln>
            <a:noFill/>
          </a:ln>
        </p:spPr>
        <p:txBody>
          <a:bodyPr spcFirstLastPara="1" wrap="square" lIns="91425" tIns="91425" rIns="91425" bIns="91425" anchor="t" anchorCtr="0"/>
          <a:lstStyle>
            <a:lvl1pPr marL="457200" lvl="0" indent="-355600">
              <a:spcBef>
                <a:spcPts val="600"/>
              </a:spcBef>
              <a:spcAft>
                <a:spcPts val="0"/>
              </a:spcAft>
              <a:buClr>
                <a:srgbClr val="4BB5D9"/>
              </a:buClr>
              <a:buSzPts val="2000"/>
              <a:buFont typeface="Roboto Condensed"/>
              <a:buChar char="»"/>
              <a:defRPr sz="2000">
                <a:solidFill>
                  <a:srgbClr val="607896"/>
                </a:solidFill>
                <a:latin typeface="Roboto Condensed"/>
                <a:ea typeface="Roboto Condensed"/>
                <a:cs typeface="Roboto Condensed"/>
                <a:sym typeface="Roboto Condensed"/>
              </a:defRPr>
            </a:lvl1pPr>
            <a:lvl2pPr marL="914400" lvl="1" indent="-355600">
              <a:spcBef>
                <a:spcPts val="0"/>
              </a:spcBef>
              <a:spcAft>
                <a:spcPts val="0"/>
              </a:spcAft>
              <a:buClr>
                <a:srgbClr val="4BB5D9"/>
              </a:buClr>
              <a:buSzPts val="2000"/>
              <a:buFont typeface="Roboto Condensed"/>
              <a:buChar char="⋄"/>
              <a:defRPr sz="2000">
                <a:solidFill>
                  <a:srgbClr val="607896"/>
                </a:solidFill>
                <a:latin typeface="Roboto Condensed"/>
                <a:ea typeface="Roboto Condensed"/>
                <a:cs typeface="Roboto Condensed"/>
                <a:sym typeface="Roboto Condensed"/>
              </a:defRPr>
            </a:lvl2pPr>
            <a:lvl3pPr marL="1371600" lvl="2" indent="-355600">
              <a:spcBef>
                <a:spcPts val="0"/>
              </a:spcBef>
              <a:spcAft>
                <a:spcPts val="0"/>
              </a:spcAft>
              <a:buClr>
                <a:srgbClr val="607896"/>
              </a:buClr>
              <a:buSzPts val="2000"/>
              <a:buFont typeface="Roboto Condensed"/>
              <a:buChar char="⋄"/>
              <a:defRPr sz="2000">
                <a:solidFill>
                  <a:srgbClr val="607896"/>
                </a:solidFill>
                <a:latin typeface="Roboto Condensed"/>
                <a:ea typeface="Roboto Condensed"/>
                <a:cs typeface="Roboto Condensed"/>
                <a:sym typeface="Roboto Condensed"/>
              </a:defRPr>
            </a:lvl3pPr>
            <a:lvl4pPr marL="1828800" lvl="3" indent="-355600">
              <a:spcBef>
                <a:spcPts val="0"/>
              </a:spcBef>
              <a:spcAft>
                <a:spcPts val="0"/>
              </a:spcAft>
              <a:buClr>
                <a:srgbClr val="607896"/>
              </a:buClr>
              <a:buSzPts val="2000"/>
              <a:buFont typeface="Roboto Condensed"/>
              <a:buChar char="⋄"/>
              <a:defRPr sz="2000">
                <a:solidFill>
                  <a:srgbClr val="607896"/>
                </a:solidFill>
                <a:latin typeface="Roboto Condensed"/>
                <a:ea typeface="Roboto Condensed"/>
                <a:cs typeface="Roboto Condensed"/>
                <a:sym typeface="Roboto Condensed"/>
              </a:defRPr>
            </a:lvl4pPr>
            <a:lvl5pPr marL="2286000" lvl="4" indent="-355600">
              <a:spcBef>
                <a:spcPts val="0"/>
              </a:spcBef>
              <a:spcAft>
                <a:spcPts val="0"/>
              </a:spcAft>
              <a:buClr>
                <a:srgbClr val="607896"/>
              </a:buClr>
              <a:buSzPts val="2000"/>
              <a:buFont typeface="Roboto Condensed"/>
              <a:buChar char="⋄"/>
              <a:defRPr sz="2000">
                <a:solidFill>
                  <a:srgbClr val="607896"/>
                </a:solidFill>
                <a:latin typeface="Roboto Condensed"/>
                <a:ea typeface="Roboto Condensed"/>
                <a:cs typeface="Roboto Condensed"/>
                <a:sym typeface="Roboto Condensed"/>
              </a:defRPr>
            </a:lvl5pPr>
            <a:lvl6pPr marL="2743200" lvl="5" indent="-355600">
              <a:spcBef>
                <a:spcPts val="0"/>
              </a:spcBef>
              <a:spcAft>
                <a:spcPts val="0"/>
              </a:spcAft>
              <a:buClr>
                <a:srgbClr val="607896"/>
              </a:buClr>
              <a:buSzPts val="2000"/>
              <a:buFont typeface="Roboto Condensed"/>
              <a:buChar char="⋄"/>
              <a:defRPr sz="2000">
                <a:solidFill>
                  <a:srgbClr val="607896"/>
                </a:solidFill>
                <a:latin typeface="Roboto Condensed"/>
                <a:ea typeface="Roboto Condensed"/>
                <a:cs typeface="Roboto Condensed"/>
                <a:sym typeface="Roboto Condensed"/>
              </a:defRPr>
            </a:lvl6pPr>
            <a:lvl7pPr marL="3200400" lvl="6" indent="-355600">
              <a:spcBef>
                <a:spcPts val="0"/>
              </a:spcBef>
              <a:spcAft>
                <a:spcPts val="0"/>
              </a:spcAft>
              <a:buClr>
                <a:srgbClr val="607896"/>
              </a:buClr>
              <a:buSzPts val="2000"/>
              <a:buFont typeface="Roboto Condensed"/>
              <a:buChar char="●"/>
              <a:defRPr sz="2000">
                <a:solidFill>
                  <a:srgbClr val="607896"/>
                </a:solidFill>
                <a:latin typeface="Roboto Condensed"/>
                <a:ea typeface="Roboto Condensed"/>
                <a:cs typeface="Roboto Condensed"/>
                <a:sym typeface="Roboto Condensed"/>
              </a:defRPr>
            </a:lvl7pPr>
            <a:lvl8pPr marL="3657600" lvl="7" indent="-355600">
              <a:spcBef>
                <a:spcPts val="0"/>
              </a:spcBef>
              <a:spcAft>
                <a:spcPts val="0"/>
              </a:spcAft>
              <a:buClr>
                <a:srgbClr val="607896"/>
              </a:buClr>
              <a:buSzPts val="2000"/>
              <a:buFont typeface="Roboto Condensed"/>
              <a:buChar char="○"/>
              <a:defRPr sz="2000">
                <a:solidFill>
                  <a:srgbClr val="607896"/>
                </a:solidFill>
                <a:latin typeface="Roboto Condensed"/>
                <a:ea typeface="Roboto Condensed"/>
                <a:cs typeface="Roboto Condensed"/>
                <a:sym typeface="Roboto Condensed"/>
              </a:defRPr>
            </a:lvl8pPr>
            <a:lvl9pPr marL="4114800" lvl="8" indent="-355600">
              <a:spcBef>
                <a:spcPts val="0"/>
              </a:spcBef>
              <a:spcAft>
                <a:spcPts val="0"/>
              </a:spcAft>
              <a:buClr>
                <a:srgbClr val="607896"/>
              </a:buClr>
              <a:buSzPts val="2000"/>
              <a:buFont typeface="Roboto Condensed"/>
              <a:buChar char="■"/>
              <a:defRPr sz="2000">
                <a:solidFill>
                  <a:srgbClr val="607896"/>
                </a:solidFill>
                <a:latin typeface="Roboto Condensed"/>
                <a:ea typeface="Roboto Condensed"/>
                <a:cs typeface="Roboto Condensed"/>
                <a:sym typeface="Roboto Condensed"/>
              </a:defRPr>
            </a:lvl9pPr>
          </a:lstStyle>
          <a:p>
            <a:endParaRPr/>
          </a:p>
        </p:txBody>
      </p:sp>
      <p:sp>
        <p:nvSpPr>
          <p:cNvPr id="8" name="Google Shape;8;p1"/>
          <p:cNvSpPr txBox="1">
            <a:spLocks noGrp="1"/>
          </p:cNvSpPr>
          <p:nvPr>
            <p:ph type="sldNum" idx="12"/>
          </p:nvPr>
        </p:nvSpPr>
        <p:spPr>
          <a:xfrm>
            <a:off x="8556784" y="1"/>
            <a:ext cx="548700" cy="393600"/>
          </a:xfrm>
          <a:prstGeom prst="rect">
            <a:avLst/>
          </a:prstGeom>
          <a:noFill/>
          <a:ln>
            <a:noFill/>
          </a:ln>
        </p:spPr>
        <p:txBody>
          <a:bodyPr spcFirstLastPara="1" wrap="square" lIns="91425" tIns="91425" rIns="91425" bIns="91425" anchor="t" anchorCtr="0">
            <a:noAutofit/>
          </a:bodyPr>
          <a:lstStyle>
            <a:lvl1pPr lvl="0" algn="r">
              <a:buNone/>
              <a:defRPr sz="1300">
                <a:solidFill>
                  <a:srgbClr val="4BB5D9"/>
                </a:solidFill>
                <a:latin typeface="Roboto Condensed"/>
                <a:ea typeface="Roboto Condensed"/>
                <a:cs typeface="Roboto Condensed"/>
                <a:sym typeface="Roboto Condensed"/>
              </a:defRPr>
            </a:lvl1pPr>
            <a:lvl2pPr lvl="1" algn="r">
              <a:buNone/>
              <a:defRPr sz="1300">
                <a:solidFill>
                  <a:srgbClr val="4BB5D9"/>
                </a:solidFill>
                <a:latin typeface="Roboto Condensed"/>
                <a:ea typeface="Roboto Condensed"/>
                <a:cs typeface="Roboto Condensed"/>
                <a:sym typeface="Roboto Condensed"/>
              </a:defRPr>
            </a:lvl2pPr>
            <a:lvl3pPr lvl="2" algn="r">
              <a:buNone/>
              <a:defRPr sz="1300">
                <a:solidFill>
                  <a:srgbClr val="4BB5D9"/>
                </a:solidFill>
                <a:latin typeface="Roboto Condensed"/>
                <a:ea typeface="Roboto Condensed"/>
                <a:cs typeface="Roboto Condensed"/>
                <a:sym typeface="Roboto Condensed"/>
              </a:defRPr>
            </a:lvl3pPr>
            <a:lvl4pPr lvl="3" algn="r">
              <a:buNone/>
              <a:defRPr sz="1300">
                <a:solidFill>
                  <a:srgbClr val="4BB5D9"/>
                </a:solidFill>
                <a:latin typeface="Roboto Condensed"/>
                <a:ea typeface="Roboto Condensed"/>
                <a:cs typeface="Roboto Condensed"/>
                <a:sym typeface="Roboto Condensed"/>
              </a:defRPr>
            </a:lvl4pPr>
            <a:lvl5pPr lvl="4" algn="r">
              <a:buNone/>
              <a:defRPr sz="1300">
                <a:solidFill>
                  <a:srgbClr val="4BB5D9"/>
                </a:solidFill>
                <a:latin typeface="Roboto Condensed"/>
                <a:ea typeface="Roboto Condensed"/>
                <a:cs typeface="Roboto Condensed"/>
                <a:sym typeface="Roboto Condensed"/>
              </a:defRPr>
            </a:lvl5pPr>
            <a:lvl6pPr lvl="5" algn="r">
              <a:buNone/>
              <a:defRPr sz="1300">
                <a:solidFill>
                  <a:srgbClr val="4BB5D9"/>
                </a:solidFill>
                <a:latin typeface="Roboto Condensed"/>
                <a:ea typeface="Roboto Condensed"/>
                <a:cs typeface="Roboto Condensed"/>
                <a:sym typeface="Roboto Condensed"/>
              </a:defRPr>
            </a:lvl6pPr>
            <a:lvl7pPr lvl="6" algn="r">
              <a:buNone/>
              <a:defRPr sz="1300">
                <a:solidFill>
                  <a:srgbClr val="4BB5D9"/>
                </a:solidFill>
                <a:latin typeface="Roboto Condensed"/>
                <a:ea typeface="Roboto Condensed"/>
                <a:cs typeface="Roboto Condensed"/>
                <a:sym typeface="Roboto Condensed"/>
              </a:defRPr>
            </a:lvl7pPr>
            <a:lvl8pPr lvl="7" algn="r">
              <a:buNone/>
              <a:defRPr sz="1300">
                <a:solidFill>
                  <a:srgbClr val="4BB5D9"/>
                </a:solidFill>
                <a:latin typeface="Roboto Condensed"/>
                <a:ea typeface="Roboto Condensed"/>
                <a:cs typeface="Roboto Condensed"/>
                <a:sym typeface="Roboto Condensed"/>
              </a:defRPr>
            </a:lvl8pPr>
            <a:lvl9pPr lvl="8" algn="r">
              <a:buNone/>
              <a:defRPr sz="1300">
                <a:solidFill>
                  <a:srgbClr val="4BB5D9"/>
                </a:solidFill>
                <a:latin typeface="Roboto Condensed"/>
                <a:ea typeface="Roboto Condensed"/>
                <a:cs typeface="Roboto Condensed"/>
                <a:sym typeface="Roboto Condensed"/>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hyperlink" Target="http://www.slidescarnival.com/" TargetMode="External"/><Relationship Id="rId2" Type="http://schemas.openxmlformats.org/officeDocument/2006/relationships/notesSlide" Target="../notesSlides/notesSlide32.xml"/><Relationship Id="rId1" Type="http://schemas.openxmlformats.org/officeDocument/2006/relationships/slideLayout" Target="../slideLayouts/slideLayout4.xml"/><Relationship Id="rId4" Type="http://schemas.openxmlformats.org/officeDocument/2006/relationships/hyperlink" Target="http://unsplash.com/"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12"/>
          <p:cNvSpPr txBox="1">
            <a:spLocks noGrp="1"/>
          </p:cNvSpPr>
          <p:nvPr>
            <p:ph type="ctrTitle"/>
          </p:nvPr>
        </p:nvSpPr>
        <p:spPr>
          <a:xfrm>
            <a:off x="26100" y="195534"/>
            <a:ext cx="9091800" cy="22290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BIG DATA TEXT SUMMARIZATION: </a:t>
            </a:r>
            <a:br>
              <a:rPr lang="en" dirty="0"/>
            </a:br>
            <a:r>
              <a:rPr lang="en" sz="3000" dirty="0"/>
              <a:t>Using Deep Learning to Summarize </a:t>
            </a:r>
            <a:br>
              <a:rPr lang="en" sz="3000" dirty="0"/>
            </a:br>
            <a:r>
              <a:rPr lang="en" sz="3000" dirty="0"/>
              <a:t>Theses and Dissertations</a:t>
            </a:r>
            <a:endParaRPr sz="3000" dirty="0"/>
          </a:p>
        </p:txBody>
      </p:sp>
      <p:sp>
        <p:nvSpPr>
          <p:cNvPr id="168" name="Google Shape;168;p12"/>
          <p:cNvSpPr txBox="1">
            <a:spLocks noGrp="1"/>
          </p:cNvSpPr>
          <p:nvPr>
            <p:ph type="ctrTitle"/>
          </p:nvPr>
        </p:nvSpPr>
        <p:spPr>
          <a:xfrm>
            <a:off x="0" y="2855075"/>
            <a:ext cx="5568600" cy="2288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Clr>
                <a:schemeClr val="dk1"/>
              </a:buClr>
              <a:buSzPts val="1100"/>
              <a:buFont typeface="Arial"/>
              <a:buNone/>
            </a:pPr>
            <a:endParaRPr sz="1800" dirty="0"/>
          </a:p>
          <a:p>
            <a:pPr marL="0" lvl="0" indent="0" algn="l" rtl="0">
              <a:spcBef>
                <a:spcPts val="0"/>
              </a:spcBef>
              <a:spcAft>
                <a:spcPts val="0"/>
              </a:spcAft>
              <a:buClr>
                <a:schemeClr val="dk1"/>
              </a:buClr>
              <a:buSzPts val="1100"/>
              <a:buFont typeface="Arial"/>
              <a:buNone/>
            </a:pPr>
            <a:endParaRPr sz="1800" dirty="0"/>
          </a:p>
          <a:p>
            <a:pPr marL="0" lvl="0" indent="0" algn="l" rtl="0">
              <a:spcBef>
                <a:spcPts val="0"/>
              </a:spcBef>
              <a:spcAft>
                <a:spcPts val="0"/>
              </a:spcAft>
              <a:buClr>
                <a:schemeClr val="dk1"/>
              </a:buClr>
              <a:buSzPts val="1100"/>
              <a:buFont typeface="Arial"/>
              <a:buNone/>
            </a:pPr>
            <a:r>
              <a:rPr lang="en" sz="1800" dirty="0"/>
              <a:t>TEAM 16: </a:t>
            </a:r>
            <a:r>
              <a:rPr lang="en" sz="1800" dirty="0" err="1"/>
              <a:t>Naman</a:t>
            </a:r>
            <a:r>
              <a:rPr lang="en" sz="1800" dirty="0"/>
              <a:t> Ahuja, </a:t>
            </a:r>
            <a:r>
              <a:rPr lang="en" sz="1800" dirty="0" err="1"/>
              <a:t>Ritesh</a:t>
            </a:r>
            <a:r>
              <a:rPr lang="en" sz="1800" dirty="0"/>
              <a:t> Bansal, Bill Ingram, </a:t>
            </a:r>
            <a:r>
              <a:rPr lang="en" sz="1800" dirty="0" err="1"/>
              <a:t>Palakh</a:t>
            </a:r>
            <a:r>
              <a:rPr lang="en" sz="1800" dirty="0"/>
              <a:t> Jude, </a:t>
            </a:r>
            <a:r>
              <a:rPr lang="en" sz="1800" dirty="0" err="1"/>
              <a:t>Sampanna</a:t>
            </a:r>
            <a:r>
              <a:rPr lang="en" sz="1800" dirty="0"/>
              <a:t> </a:t>
            </a:r>
            <a:r>
              <a:rPr lang="en" sz="1800" dirty="0" err="1"/>
              <a:t>Kahu</a:t>
            </a:r>
            <a:r>
              <a:rPr lang="en" sz="1800" dirty="0"/>
              <a:t>, </a:t>
            </a:r>
            <a:r>
              <a:rPr lang="en" sz="1800" dirty="0" err="1"/>
              <a:t>Xinyue</a:t>
            </a:r>
            <a:r>
              <a:rPr lang="en" sz="1800" dirty="0"/>
              <a:t> Wang</a:t>
            </a:r>
            <a:endParaRPr sz="1800" dirty="0"/>
          </a:p>
          <a:p>
            <a:br>
              <a:rPr lang="en" sz="1800" dirty="0"/>
            </a:br>
            <a:r>
              <a:rPr lang="en" sz="1800" dirty="0"/>
              <a:t>CS4984/5984: Big Data Text Summarization, Fall 2018</a:t>
            </a:r>
            <a:br>
              <a:rPr lang="en" sz="1800" dirty="0"/>
            </a:br>
            <a:r>
              <a:rPr lang="en" sz="1800" dirty="0"/>
              <a:t>Instructor: Dr. Edward A. Fox</a:t>
            </a:r>
            <a:br>
              <a:rPr lang="en" sz="1800" dirty="0"/>
            </a:br>
            <a:r>
              <a:rPr lang="en-US" sz="1800" dirty="0"/>
              <a:t>Department of Computer Science, Virginia Tech</a:t>
            </a:r>
            <a:br>
              <a:rPr lang="en-US" sz="1800" dirty="0"/>
            </a:br>
            <a:r>
              <a:rPr lang="en-US" sz="1800" dirty="0"/>
              <a:t>Blacksburg, VA 24061</a:t>
            </a:r>
            <a:br>
              <a:rPr lang="en-US" sz="1800" dirty="0"/>
            </a:br>
            <a:r>
              <a:rPr lang="en-US" sz="1800" dirty="0"/>
              <a:t>December 14, 2018</a:t>
            </a:r>
            <a:endParaRPr sz="1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21"/>
          <p:cNvSpPr txBox="1">
            <a:spLocks noGrp="1"/>
          </p:cNvSpPr>
          <p:nvPr>
            <p:ph type="title"/>
          </p:nvPr>
        </p:nvSpPr>
        <p:spPr>
          <a:xfrm>
            <a:off x="1031425" y="1893175"/>
            <a:ext cx="5760300" cy="680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RQ1: Can we identify and extract individual chapters from an ETD document?</a:t>
            </a:r>
            <a:endParaRPr/>
          </a:p>
        </p:txBody>
      </p:sp>
      <p:sp>
        <p:nvSpPr>
          <p:cNvPr id="257" name="Google Shape;257;p21"/>
          <p:cNvSpPr txBox="1">
            <a:spLocks noGrp="1"/>
          </p:cNvSpPr>
          <p:nvPr>
            <p:ph type="body" idx="1"/>
          </p:nvPr>
        </p:nvSpPr>
        <p:spPr>
          <a:xfrm>
            <a:off x="1031425" y="2405925"/>
            <a:ext cx="5760300" cy="2521200"/>
          </a:xfrm>
          <a:prstGeom prst="rect">
            <a:avLst/>
          </a:prstGeom>
        </p:spPr>
        <p:txBody>
          <a:bodyPr spcFirstLastPara="1" wrap="square" lIns="91425" tIns="91425" rIns="91425" bIns="91425" anchor="t" anchorCtr="0">
            <a:noAutofit/>
          </a:bodyPr>
          <a:lstStyle/>
          <a:p>
            <a:pPr marL="457200" lvl="0" indent="-355600" algn="l" rtl="0">
              <a:spcBef>
                <a:spcPts val="600"/>
              </a:spcBef>
              <a:spcAft>
                <a:spcPts val="0"/>
              </a:spcAft>
              <a:buSzPts val="2000"/>
              <a:buChar char="»"/>
            </a:pPr>
            <a:r>
              <a:rPr lang="en"/>
              <a:t>We experimented with two applications</a:t>
            </a:r>
            <a:endParaRPr/>
          </a:p>
          <a:p>
            <a:pPr marL="914400" lvl="1" indent="-355600" algn="l" rtl="0">
              <a:spcBef>
                <a:spcPts val="0"/>
              </a:spcBef>
              <a:spcAft>
                <a:spcPts val="0"/>
              </a:spcAft>
              <a:buSzPts val="2000"/>
              <a:buChar char="⋄"/>
            </a:pPr>
            <a:r>
              <a:rPr lang="en"/>
              <a:t>Grobid</a:t>
            </a:r>
            <a:endParaRPr/>
          </a:p>
          <a:p>
            <a:pPr marL="914400" lvl="1" indent="-355600" algn="l" rtl="0">
              <a:spcBef>
                <a:spcPts val="0"/>
              </a:spcBef>
              <a:spcAft>
                <a:spcPts val="0"/>
              </a:spcAft>
              <a:buSzPts val="2000"/>
              <a:buChar char="⋄"/>
            </a:pPr>
            <a:r>
              <a:rPr lang="en"/>
              <a:t>Science-parse</a:t>
            </a:r>
            <a:endParaRPr/>
          </a:p>
          <a:p>
            <a:pPr marL="0" lvl="0" indent="0" algn="l" rtl="0">
              <a:spcBef>
                <a:spcPts val="600"/>
              </a:spcBef>
              <a:spcAft>
                <a:spcPts val="0"/>
              </a:spcAft>
              <a:buNone/>
            </a:pPr>
            <a:r>
              <a:rPr lang="en"/>
              <a:t>Both performed well at generating structured data from unstructured sources. Grobid was better at identifying chapters in ETDs.</a:t>
            </a:r>
            <a:endParaRPr/>
          </a:p>
        </p:txBody>
      </p:sp>
      <p:sp>
        <p:nvSpPr>
          <p:cNvPr id="258" name="Google Shape;258;p21"/>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10</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22"/>
          <p:cNvSpPr txBox="1">
            <a:spLocks noGrp="1"/>
          </p:cNvSpPr>
          <p:nvPr>
            <p:ph type="ctrTitle"/>
          </p:nvPr>
        </p:nvSpPr>
        <p:spPr>
          <a:xfrm>
            <a:off x="2034750" y="2058750"/>
            <a:ext cx="5074500" cy="1026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800" b="0">
                <a:solidFill>
                  <a:srgbClr val="3796BF"/>
                </a:solidFill>
              </a:rPr>
              <a:t>3. </a:t>
            </a:r>
            <a:r>
              <a:rPr lang="en" sz="4800"/>
              <a:t>TRAINING DATA</a:t>
            </a:r>
            <a:endParaRPr sz="4800"/>
          </a:p>
        </p:txBody>
      </p:sp>
      <p:sp>
        <p:nvSpPr>
          <p:cNvPr id="264" name="Google Shape;264;p22"/>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23"/>
          <p:cNvSpPr txBox="1">
            <a:spLocks noGrp="1"/>
          </p:cNvSpPr>
          <p:nvPr>
            <p:ph type="title"/>
          </p:nvPr>
        </p:nvSpPr>
        <p:spPr>
          <a:xfrm>
            <a:off x="1031425" y="1149725"/>
            <a:ext cx="6321000" cy="680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TRAINING DATA</a:t>
            </a:r>
            <a:endParaRPr/>
          </a:p>
        </p:txBody>
      </p:sp>
      <p:sp>
        <p:nvSpPr>
          <p:cNvPr id="270" name="Google Shape;270;p23"/>
          <p:cNvSpPr txBox="1">
            <a:spLocks noGrp="1"/>
          </p:cNvSpPr>
          <p:nvPr>
            <p:ph type="body" idx="1"/>
          </p:nvPr>
        </p:nvSpPr>
        <p:spPr>
          <a:xfrm>
            <a:off x="1031425" y="1830425"/>
            <a:ext cx="2037600" cy="30954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Clr>
                <a:schemeClr val="dk1"/>
              </a:buClr>
              <a:buSzPts val="1100"/>
              <a:buFont typeface="Arial"/>
              <a:buNone/>
            </a:pPr>
            <a:r>
              <a:rPr lang="en" b="1"/>
              <a:t>CNN/DailyMail</a:t>
            </a:r>
            <a:endParaRPr b="1"/>
          </a:p>
          <a:p>
            <a:pPr marL="0" lvl="0" indent="0" algn="l" rtl="0">
              <a:spcBef>
                <a:spcPts val="600"/>
              </a:spcBef>
              <a:spcAft>
                <a:spcPts val="0"/>
              </a:spcAft>
              <a:buNone/>
            </a:pPr>
            <a:r>
              <a:rPr lang="en"/>
              <a:t>News articles of CNN and Daily Mail and corresponding summaries. </a:t>
            </a:r>
            <a:endParaRPr/>
          </a:p>
          <a:p>
            <a:pPr marL="0" lvl="0" indent="0" algn="l" rtl="0">
              <a:spcBef>
                <a:spcPts val="600"/>
              </a:spcBef>
              <a:spcAft>
                <a:spcPts val="0"/>
              </a:spcAft>
              <a:buNone/>
            </a:pPr>
            <a:endParaRPr/>
          </a:p>
          <a:p>
            <a:pPr marL="0" lvl="0" indent="0" algn="l" rtl="0">
              <a:spcBef>
                <a:spcPts val="600"/>
              </a:spcBef>
              <a:spcAft>
                <a:spcPts val="0"/>
              </a:spcAft>
              <a:buNone/>
            </a:pPr>
            <a:r>
              <a:rPr lang="en"/>
              <a:t>Size: 300k records</a:t>
            </a:r>
            <a:endParaRPr/>
          </a:p>
        </p:txBody>
      </p:sp>
      <p:sp>
        <p:nvSpPr>
          <p:cNvPr id="271" name="Google Shape;271;p23"/>
          <p:cNvSpPr txBox="1">
            <a:spLocks noGrp="1"/>
          </p:cNvSpPr>
          <p:nvPr>
            <p:ph type="body" idx="2"/>
          </p:nvPr>
        </p:nvSpPr>
        <p:spPr>
          <a:xfrm>
            <a:off x="3173275" y="1830425"/>
            <a:ext cx="2037600" cy="30954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a:t>Wikipedia All (WikiAll)</a:t>
            </a:r>
            <a:endParaRPr b="1"/>
          </a:p>
          <a:p>
            <a:pPr marL="0" lvl="0" indent="0" algn="l" rtl="0">
              <a:spcBef>
                <a:spcPts val="600"/>
              </a:spcBef>
              <a:spcAft>
                <a:spcPts val="0"/>
              </a:spcAft>
              <a:buNone/>
            </a:pPr>
            <a:r>
              <a:rPr lang="en"/>
              <a:t>ETD related Wikipedia articles with separated introduction section and article body.</a:t>
            </a:r>
            <a:endParaRPr/>
          </a:p>
          <a:p>
            <a:pPr marL="0" lvl="0" indent="0" algn="l" rtl="0">
              <a:spcBef>
                <a:spcPts val="600"/>
              </a:spcBef>
              <a:spcAft>
                <a:spcPts val="0"/>
              </a:spcAft>
              <a:buNone/>
            </a:pPr>
            <a:endParaRPr/>
          </a:p>
          <a:p>
            <a:pPr marL="0" lvl="0" indent="0" algn="l" rtl="0">
              <a:spcBef>
                <a:spcPts val="600"/>
              </a:spcBef>
              <a:spcAft>
                <a:spcPts val="0"/>
              </a:spcAft>
              <a:buNone/>
            </a:pPr>
            <a:r>
              <a:rPr lang="en"/>
              <a:t>Size: 270,241 records</a:t>
            </a:r>
            <a:endParaRPr/>
          </a:p>
        </p:txBody>
      </p:sp>
      <p:sp>
        <p:nvSpPr>
          <p:cNvPr id="272" name="Google Shape;272;p23"/>
          <p:cNvSpPr txBox="1">
            <a:spLocks noGrp="1"/>
          </p:cNvSpPr>
          <p:nvPr>
            <p:ph type="body" idx="3"/>
          </p:nvPr>
        </p:nvSpPr>
        <p:spPr>
          <a:xfrm>
            <a:off x="5487600" y="1830425"/>
            <a:ext cx="2354400" cy="23796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a:t>Wikipedia Thesis (WikiTh)</a:t>
            </a:r>
            <a:endParaRPr b="1"/>
          </a:p>
          <a:p>
            <a:pPr marL="0" lvl="0" indent="0" algn="l" rtl="0">
              <a:spcBef>
                <a:spcPts val="600"/>
              </a:spcBef>
              <a:spcAft>
                <a:spcPts val="0"/>
              </a:spcAft>
              <a:buNone/>
            </a:pPr>
            <a:r>
              <a:rPr lang="en"/>
              <a:t>Sub-collection of Wikipedia, made up of only thesis-related Wikipedia articles.</a:t>
            </a:r>
            <a:endParaRPr/>
          </a:p>
          <a:p>
            <a:pPr marL="0" lvl="0" indent="0" algn="l" rtl="0">
              <a:spcBef>
                <a:spcPts val="600"/>
              </a:spcBef>
              <a:spcAft>
                <a:spcPts val="0"/>
              </a:spcAft>
              <a:buNone/>
            </a:pPr>
            <a:endParaRPr/>
          </a:p>
          <a:p>
            <a:pPr marL="0" lvl="0" indent="0" algn="l" rtl="0">
              <a:spcBef>
                <a:spcPts val="600"/>
              </a:spcBef>
              <a:spcAft>
                <a:spcPts val="0"/>
              </a:spcAft>
              <a:buNone/>
            </a:pPr>
            <a:r>
              <a:rPr lang="en"/>
              <a:t>Size: 66,300 records</a:t>
            </a:r>
            <a:endParaRPr/>
          </a:p>
          <a:p>
            <a:pPr marL="0" lvl="0" indent="0" algn="l" rtl="0">
              <a:spcBef>
                <a:spcPts val="600"/>
              </a:spcBef>
              <a:spcAft>
                <a:spcPts val="0"/>
              </a:spcAft>
              <a:buNone/>
            </a:pPr>
            <a:endParaRPr/>
          </a:p>
        </p:txBody>
      </p:sp>
      <p:sp>
        <p:nvSpPr>
          <p:cNvPr id="273" name="Google Shape;273;p23"/>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12</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24"/>
          <p:cNvSpPr txBox="1">
            <a:spLocks noGrp="1"/>
          </p:cNvSpPr>
          <p:nvPr>
            <p:ph type="title"/>
          </p:nvPr>
        </p:nvSpPr>
        <p:spPr>
          <a:xfrm>
            <a:off x="1467025" y="5450"/>
            <a:ext cx="6261000" cy="1033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solidFill>
                  <a:schemeClr val="accent2"/>
                </a:solidFill>
              </a:rPr>
              <a:t>GET ETD RELATED WIKIPEDIA</a:t>
            </a:r>
            <a:endParaRPr>
              <a:solidFill>
                <a:schemeClr val="accent2"/>
              </a:solidFill>
            </a:endParaRPr>
          </a:p>
          <a:p>
            <a:pPr marL="0" lvl="0" indent="0" algn="ctr" rtl="0">
              <a:spcBef>
                <a:spcPts val="0"/>
              </a:spcBef>
              <a:spcAft>
                <a:spcPts val="0"/>
              </a:spcAft>
              <a:buNone/>
            </a:pPr>
            <a:r>
              <a:rPr lang="en">
                <a:solidFill>
                  <a:schemeClr val="accent2"/>
                </a:solidFill>
              </a:rPr>
              <a:t>THROUGH DOC2VEC </a:t>
            </a:r>
            <a:endParaRPr>
              <a:solidFill>
                <a:schemeClr val="accent2"/>
              </a:solidFill>
            </a:endParaRPr>
          </a:p>
        </p:txBody>
      </p:sp>
      <p:sp>
        <p:nvSpPr>
          <p:cNvPr id="279" name="Google Shape;279;p24"/>
          <p:cNvSpPr/>
          <p:nvPr/>
        </p:nvSpPr>
        <p:spPr>
          <a:xfrm>
            <a:off x="2670750" y="1129650"/>
            <a:ext cx="3354000" cy="3293400"/>
          </a:xfrm>
          <a:prstGeom prst="ellipse">
            <a:avLst/>
          </a:prstGeom>
          <a:noFill/>
          <a:ln w="38100" cap="flat" cmpd="sng">
            <a:solidFill>
              <a:srgbClr val="81D1E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607896"/>
              </a:solidFill>
              <a:latin typeface="Roboto Condensed"/>
              <a:ea typeface="Roboto Condensed"/>
              <a:cs typeface="Roboto Condensed"/>
              <a:sym typeface="Roboto Condensed"/>
            </a:endParaRPr>
          </a:p>
        </p:txBody>
      </p:sp>
      <p:sp>
        <p:nvSpPr>
          <p:cNvPr id="280" name="Google Shape;280;p24"/>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13</a:t>
            </a:fld>
            <a:endParaRPr/>
          </a:p>
        </p:txBody>
      </p:sp>
      <p:sp>
        <p:nvSpPr>
          <p:cNvPr id="281" name="Google Shape;281;p24"/>
          <p:cNvSpPr txBox="1"/>
          <p:nvPr/>
        </p:nvSpPr>
        <p:spPr>
          <a:xfrm>
            <a:off x="2146425" y="4423050"/>
            <a:ext cx="4425900" cy="393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3796BF"/>
                </a:solidFill>
              </a:rPr>
              <a:t>Model trained on Wikipedia</a:t>
            </a:r>
            <a:endParaRPr>
              <a:solidFill>
                <a:srgbClr val="3796BF"/>
              </a:solidFill>
            </a:endParaRPr>
          </a:p>
        </p:txBody>
      </p:sp>
      <p:grpSp>
        <p:nvGrpSpPr>
          <p:cNvPr id="282" name="Google Shape;282;p24"/>
          <p:cNvGrpSpPr/>
          <p:nvPr/>
        </p:nvGrpSpPr>
        <p:grpSpPr>
          <a:xfrm>
            <a:off x="614899" y="3478766"/>
            <a:ext cx="501935" cy="580969"/>
            <a:chOff x="584925" y="922575"/>
            <a:chExt cx="415200" cy="502525"/>
          </a:xfrm>
        </p:grpSpPr>
        <p:sp>
          <p:nvSpPr>
            <p:cNvPr id="283" name="Google Shape;283;p24"/>
            <p:cNvSpPr/>
            <p:nvPr/>
          </p:nvSpPr>
          <p:spPr>
            <a:xfrm>
              <a:off x="584925" y="961025"/>
              <a:ext cx="378575" cy="464075"/>
            </a:xfrm>
            <a:custGeom>
              <a:avLst/>
              <a:gdLst/>
              <a:ahLst/>
              <a:cxnLst/>
              <a:rect l="l" t="t" r="r" b="b"/>
              <a:pathLst>
                <a:path w="15143" h="18563" extrusionOk="0">
                  <a:moveTo>
                    <a:pt x="782" y="1"/>
                  </a:moveTo>
                  <a:lnTo>
                    <a:pt x="635" y="25"/>
                  </a:lnTo>
                  <a:lnTo>
                    <a:pt x="489" y="50"/>
                  </a:lnTo>
                  <a:lnTo>
                    <a:pt x="342" y="123"/>
                  </a:lnTo>
                  <a:lnTo>
                    <a:pt x="220" y="196"/>
                  </a:lnTo>
                  <a:lnTo>
                    <a:pt x="122" y="294"/>
                  </a:lnTo>
                  <a:lnTo>
                    <a:pt x="73" y="416"/>
                  </a:lnTo>
                  <a:lnTo>
                    <a:pt x="24" y="563"/>
                  </a:lnTo>
                  <a:lnTo>
                    <a:pt x="0" y="709"/>
                  </a:lnTo>
                  <a:lnTo>
                    <a:pt x="0" y="17708"/>
                  </a:lnTo>
                  <a:lnTo>
                    <a:pt x="24" y="17879"/>
                  </a:lnTo>
                  <a:lnTo>
                    <a:pt x="73" y="18025"/>
                  </a:lnTo>
                  <a:lnTo>
                    <a:pt x="122" y="18172"/>
                  </a:lnTo>
                  <a:lnTo>
                    <a:pt x="220" y="18294"/>
                  </a:lnTo>
                  <a:lnTo>
                    <a:pt x="342" y="18416"/>
                  </a:lnTo>
                  <a:lnTo>
                    <a:pt x="489" y="18489"/>
                  </a:lnTo>
                  <a:lnTo>
                    <a:pt x="635" y="18538"/>
                  </a:lnTo>
                  <a:lnTo>
                    <a:pt x="782" y="18562"/>
                  </a:lnTo>
                  <a:lnTo>
                    <a:pt x="14361" y="18562"/>
                  </a:lnTo>
                  <a:lnTo>
                    <a:pt x="14507" y="18538"/>
                  </a:lnTo>
                  <a:lnTo>
                    <a:pt x="14654" y="18489"/>
                  </a:lnTo>
                  <a:lnTo>
                    <a:pt x="14800" y="18416"/>
                  </a:lnTo>
                  <a:lnTo>
                    <a:pt x="14923" y="18294"/>
                  </a:lnTo>
                  <a:lnTo>
                    <a:pt x="15020" y="18172"/>
                  </a:lnTo>
                  <a:lnTo>
                    <a:pt x="15069" y="18025"/>
                  </a:lnTo>
                  <a:lnTo>
                    <a:pt x="15118" y="17879"/>
                  </a:lnTo>
                  <a:lnTo>
                    <a:pt x="15142" y="17708"/>
                  </a:lnTo>
                  <a:lnTo>
                    <a:pt x="15142" y="17586"/>
                  </a:lnTo>
                  <a:lnTo>
                    <a:pt x="1759" y="17586"/>
                  </a:lnTo>
                  <a:lnTo>
                    <a:pt x="1612" y="17561"/>
                  </a:lnTo>
                  <a:lnTo>
                    <a:pt x="1465" y="17512"/>
                  </a:lnTo>
                  <a:lnTo>
                    <a:pt x="1319" y="17439"/>
                  </a:lnTo>
                  <a:lnTo>
                    <a:pt x="1197" y="17317"/>
                  </a:lnTo>
                  <a:lnTo>
                    <a:pt x="1099" y="17195"/>
                  </a:lnTo>
                  <a:lnTo>
                    <a:pt x="1050" y="17048"/>
                  </a:lnTo>
                  <a:lnTo>
                    <a:pt x="1001" y="16902"/>
                  </a:lnTo>
                  <a:lnTo>
                    <a:pt x="977" y="16731"/>
                  </a:lnTo>
                  <a:lnTo>
                    <a:pt x="97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24"/>
            <p:cNvSpPr/>
            <p:nvPr/>
          </p:nvSpPr>
          <p:spPr>
            <a:xfrm>
              <a:off x="621550" y="922575"/>
              <a:ext cx="378575" cy="464050"/>
            </a:xfrm>
            <a:custGeom>
              <a:avLst/>
              <a:gdLst/>
              <a:ahLst/>
              <a:cxnLst/>
              <a:rect l="l" t="t" r="r" b="b"/>
              <a:pathLst>
                <a:path w="15143" h="18562" extrusionOk="0">
                  <a:moveTo>
                    <a:pt x="13140" y="6472"/>
                  </a:moveTo>
                  <a:lnTo>
                    <a:pt x="13238" y="6497"/>
                  </a:lnTo>
                  <a:lnTo>
                    <a:pt x="13311" y="6546"/>
                  </a:lnTo>
                  <a:lnTo>
                    <a:pt x="13360" y="6619"/>
                  </a:lnTo>
                  <a:lnTo>
                    <a:pt x="13384" y="6717"/>
                  </a:lnTo>
                  <a:lnTo>
                    <a:pt x="13360" y="6814"/>
                  </a:lnTo>
                  <a:lnTo>
                    <a:pt x="13311" y="6888"/>
                  </a:lnTo>
                  <a:lnTo>
                    <a:pt x="13238" y="6936"/>
                  </a:lnTo>
                  <a:lnTo>
                    <a:pt x="13140" y="6961"/>
                  </a:lnTo>
                  <a:lnTo>
                    <a:pt x="2003" y="6961"/>
                  </a:lnTo>
                  <a:lnTo>
                    <a:pt x="1905" y="6936"/>
                  </a:lnTo>
                  <a:lnTo>
                    <a:pt x="1832" y="6888"/>
                  </a:lnTo>
                  <a:lnTo>
                    <a:pt x="1783" y="6814"/>
                  </a:lnTo>
                  <a:lnTo>
                    <a:pt x="1759" y="6717"/>
                  </a:lnTo>
                  <a:lnTo>
                    <a:pt x="1783" y="6619"/>
                  </a:lnTo>
                  <a:lnTo>
                    <a:pt x="1832" y="6546"/>
                  </a:lnTo>
                  <a:lnTo>
                    <a:pt x="1905" y="6497"/>
                  </a:lnTo>
                  <a:lnTo>
                    <a:pt x="2003" y="6472"/>
                  </a:lnTo>
                  <a:close/>
                  <a:moveTo>
                    <a:pt x="13238" y="8793"/>
                  </a:moveTo>
                  <a:lnTo>
                    <a:pt x="13311" y="8866"/>
                  </a:lnTo>
                  <a:lnTo>
                    <a:pt x="13360" y="8939"/>
                  </a:lnTo>
                  <a:lnTo>
                    <a:pt x="13384" y="9037"/>
                  </a:lnTo>
                  <a:lnTo>
                    <a:pt x="13360" y="9135"/>
                  </a:lnTo>
                  <a:lnTo>
                    <a:pt x="13311" y="9208"/>
                  </a:lnTo>
                  <a:lnTo>
                    <a:pt x="13238" y="9257"/>
                  </a:lnTo>
                  <a:lnTo>
                    <a:pt x="13140" y="9281"/>
                  </a:lnTo>
                  <a:lnTo>
                    <a:pt x="2003" y="9281"/>
                  </a:lnTo>
                  <a:lnTo>
                    <a:pt x="1905" y="9257"/>
                  </a:lnTo>
                  <a:lnTo>
                    <a:pt x="1832" y="9208"/>
                  </a:lnTo>
                  <a:lnTo>
                    <a:pt x="1783" y="9135"/>
                  </a:lnTo>
                  <a:lnTo>
                    <a:pt x="1759" y="9037"/>
                  </a:lnTo>
                  <a:lnTo>
                    <a:pt x="1783" y="8939"/>
                  </a:lnTo>
                  <a:lnTo>
                    <a:pt x="1832" y="8866"/>
                  </a:lnTo>
                  <a:lnTo>
                    <a:pt x="1905" y="8793"/>
                  </a:lnTo>
                  <a:close/>
                  <a:moveTo>
                    <a:pt x="13140" y="11088"/>
                  </a:moveTo>
                  <a:lnTo>
                    <a:pt x="13238" y="11113"/>
                  </a:lnTo>
                  <a:lnTo>
                    <a:pt x="13311" y="11162"/>
                  </a:lnTo>
                  <a:lnTo>
                    <a:pt x="13360" y="11235"/>
                  </a:lnTo>
                  <a:lnTo>
                    <a:pt x="13384" y="11333"/>
                  </a:lnTo>
                  <a:lnTo>
                    <a:pt x="13360" y="11430"/>
                  </a:lnTo>
                  <a:lnTo>
                    <a:pt x="13311" y="11504"/>
                  </a:lnTo>
                  <a:lnTo>
                    <a:pt x="13238" y="11552"/>
                  </a:lnTo>
                  <a:lnTo>
                    <a:pt x="13140" y="11577"/>
                  </a:lnTo>
                  <a:lnTo>
                    <a:pt x="2003" y="11577"/>
                  </a:lnTo>
                  <a:lnTo>
                    <a:pt x="1905" y="11552"/>
                  </a:lnTo>
                  <a:lnTo>
                    <a:pt x="1832" y="11504"/>
                  </a:lnTo>
                  <a:lnTo>
                    <a:pt x="1783" y="11430"/>
                  </a:lnTo>
                  <a:lnTo>
                    <a:pt x="1759" y="11333"/>
                  </a:lnTo>
                  <a:lnTo>
                    <a:pt x="1783" y="11235"/>
                  </a:lnTo>
                  <a:lnTo>
                    <a:pt x="1832" y="11162"/>
                  </a:lnTo>
                  <a:lnTo>
                    <a:pt x="1905" y="11113"/>
                  </a:lnTo>
                  <a:lnTo>
                    <a:pt x="2003" y="11088"/>
                  </a:lnTo>
                  <a:close/>
                  <a:moveTo>
                    <a:pt x="8255" y="13409"/>
                  </a:moveTo>
                  <a:lnTo>
                    <a:pt x="8353" y="13433"/>
                  </a:lnTo>
                  <a:lnTo>
                    <a:pt x="8426" y="13482"/>
                  </a:lnTo>
                  <a:lnTo>
                    <a:pt x="8475" y="13555"/>
                  </a:lnTo>
                  <a:lnTo>
                    <a:pt x="8500" y="13653"/>
                  </a:lnTo>
                  <a:lnTo>
                    <a:pt x="8475" y="13750"/>
                  </a:lnTo>
                  <a:lnTo>
                    <a:pt x="8426" y="13824"/>
                  </a:lnTo>
                  <a:lnTo>
                    <a:pt x="8353" y="13873"/>
                  </a:lnTo>
                  <a:lnTo>
                    <a:pt x="8255" y="13897"/>
                  </a:lnTo>
                  <a:lnTo>
                    <a:pt x="2003" y="13897"/>
                  </a:lnTo>
                  <a:lnTo>
                    <a:pt x="1905" y="13873"/>
                  </a:lnTo>
                  <a:lnTo>
                    <a:pt x="1832" y="13824"/>
                  </a:lnTo>
                  <a:lnTo>
                    <a:pt x="1783" y="13750"/>
                  </a:lnTo>
                  <a:lnTo>
                    <a:pt x="1759" y="13653"/>
                  </a:lnTo>
                  <a:lnTo>
                    <a:pt x="1783" y="13555"/>
                  </a:lnTo>
                  <a:lnTo>
                    <a:pt x="1832" y="13482"/>
                  </a:lnTo>
                  <a:lnTo>
                    <a:pt x="1905" y="13433"/>
                  </a:lnTo>
                  <a:lnTo>
                    <a:pt x="2003" y="13409"/>
                  </a:lnTo>
                  <a:close/>
                  <a:moveTo>
                    <a:pt x="635" y="0"/>
                  </a:moveTo>
                  <a:lnTo>
                    <a:pt x="489" y="49"/>
                  </a:lnTo>
                  <a:lnTo>
                    <a:pt x="342" y="122"/>
                  </a:lnTo>
                  <a:lnTo>
                    <a:pt x="220" y="220"/>
                  </a:lnTo>
                  <a:lnTo>
                    <a:pt x="123" y="342"/>
                  </a:lnTo>
                  <a:lnTo>
                    <a:pt x="74" y="464"/>
                  </a:lnTo>
                  <a:lnTo>
                    <a:pt x="25" y="611"/>
                  </a:lnTo>
                  <a:lnTo>
                    <a:pt x="0" y="782"/>
                  </a:lnTo>
                  <a:lnTo>
                    <a:pt x="0" y="17780"/>
                  </a:lnTo>
                  <a:lnTo>
                    <a:pt x="25" y="17927"/>
                  </a:lnTo>
                  <a:lnTo>
                    <a:pt x="74" y="18073"/>
                  </a:lnTo>
                  <a:lnTo>
                    <a:pt x="123" y="18195"/>
                  </a:lnTo>
                  <a:lnTo>
                    <a:pt x="220" y="18318"/>
                  </a:lnTo>
                  <a:lnTo>
                    <a:pt x="342" y="18415"/>
                  </a:lnTo>
                  <a:lnTo>
                    <a:pt x="489" y="18489"/>
                  </a:lnTo>
                  <a:lnTo>
                    <a:pt x="635" y="18537"/>
                  </a:lnTo>
                  <a:lnTo>
                    <a:pt x="782" y="18562"/>
                  </a:lnTo>
                  <a:lnTo>
                    <a:pt x="14361" y="18562"/>
                  </a:lnTo>
                  <a:lnTo>
                    <a:pt x="14508" y="18537"/>
                  </a:lnTo>
                  <a:lnTo>
                    <a:pt x="14654" y="18489"/>
                  </a:lnTo>
                  <a:lnTo>
                    <a:pt x="14801" y="18415"/>
                  </a:lnTo>
                  <a:lnTo>
                    <a:pt x="14923" y="18318"/>
                  </a:lnTo>
                  <a:lnTo>
                    <a:pt x="15021" y="18195"/>
                  </a:lnTo>
                  <a:lnTo>
                    <a:pt x="15069" y="18073"/>
                  </a:lnTo>
                  <a:lnTo>
                    <a:pt x="15118" y="17927"/>
                  </a:lnTo>
                  <a:lnTo>
                    <a:pt x="15143" y="17780"/>
                  </a:lnTo>
                  <a:lnTo>
                    <a:pt x="15143" y="3859"/>
                  </a:lnTo>
                  <a:lnTo>
                    <a:pt x="12554" y="3859"/>
                  </a:lnTo>
                  <a:lnTo>
                    <a:pt x="12285" y="3835"/>
                  </a:lnTo>
                  <a:lnTo>
                    <a:pt x="12065" y="3761"/>
                  </a:lnTo>
                  <a:lnTo>
                    <a:pt x="11846" y="3639"/>
                  </a:lnTo>
                  <a:lnTo>
                    <a:pt x="11650" y="3468"/>
                  </a:lnTo>
                  <a:lnTo>
                    <a:pt x="11504" y="3297"/>
                  </a:lnTo>
                  <a:lnTo>
                    <a:pt x="11382" y="3078"/>
                  </a:lnTo>
                  <a:lnTo>
                    <a:pt x="11308" y="2833"/>
                  </a:lnTo>
                  <a:lnTo>
                    <a:pt x="11284" y="2589"/>
                  </a:lnTo>
                  <a:lnTo>
                    <a:pt x="1128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24"/>
            <p:cNvSpPr/>
            <p:nvPr/>
          </p:nvSpPr>
          <p:spPr>
            <a:xfrm>
              <a:off x="915850" y="922575"/>
              <a:ext cx="84275" cy="84275"/>
            </a:xfrm>
            <a:custGeom>
              <a:avLst/>
              <a:gdLst/>
              <a:ahLst/>
              <a:cxnLst/>
              <a:rect l="l" t="t" r="r" b="b"/>
              <a:pathLst>
                <a:path w="3371" h="3371" extrusionOk="0">
                  <a:moveTo>
                    <a:pt x="0" y="0"/>
                  </a:moveTo>
                  <a:lnTo>
                    <a:pt x="0" y="2589"/>
                  </a:lnTo>
                  <a:lnTo>
                    <a:pt x="0" y="2736"/>
                  </a:lnTo>
                  <a:lnTo>
                    <a:pt x="49" y="2882"/>
                  </a:lnTo>
                  <a:lnTo>
                    <a:pt x="122" y="3029"/>
                  </a:lnTo>
                  <a:lnTo>
                    <a:pt x="220" y="3126"/>
                  </a:lnTo>
                  <a:lnTo>
                    <a:pt x="342" y="3224"/>
                  </a:lnTo>
                  <a:lnTo>
                    <a:pt x="464" y="3297"/>
                  </a:lnTo>
                  <a:lnTo>
                    <a:pt x="611" y="3346"/>
                  </a:lnTo>
                  <a:lnTo>
                    <a:pt x="782" y="3371"/>
                  </a:lnTo>
                  <a:lnTo>
                    <a:pt x="3371" y="3371"/>
                  </a:lnTo>
                  <a:lnTo>
                    <a:pt x="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6" name="Google Shape;286;p24"/>
          <p:cNvGrpSpPr/>
          <p:nvPr/>
        </p:nvGrpSpPr>
        <p:grpSpPr>
          <a:xfrm>
            <a:off x="1189924" y="3298966"/>
            <a:ext cx="501935" cy="580969"/>
            <a:chOff x="584925" y="922575"/>
            <a:chExt cx="415200" cy="502525"/>
          </a:xfrm>
        </p:grpSpPr>
        <p:sp>
          <p:nvSpPr>
            <p:cNvPr id="287" name="Google Shape;287;p24"/>
            <p:cNvSpPr/>
            <p:nvPr/>
          </p:nvSpPr>
          <p:spPr>
            <a:xfrm>
              <a:off x="584925" y="961025"/>
              <a:ext cx="378575" cy="464075"/>
            </a:xfrm>
            <a:custGeom>
              <a:avLst/>
              <a:gdLst/>
              <a:ahLst/>
              <a:cxnLst/>
              <a:rect l="l" t="t" r="r" b="b"/>
              <a:pathLst>
                <a:path w="15143" h="18563" extrusionOk="0">
                  <a:moveTo>
                    <a:pt x="782" y="1"/>
                  </a:moveTo>
                  <a:lnTo>
                    <a:pt x="635" y="25"/>
                  </a:lnTo>
                  <a:lnTo>
                    <a:pt x="489" y="50"/>
                  </a:lnTo>
                  <a:lnTo>
                    <a:pt x="342" y="123"/>
                  </a:lnTo>
                  <a:lnTo>
                    <a:pt x="220" y="196"/>
                  </a:lnTo>
                  <a:lnTo>
                    <a:pt x="122" y="294"/>
                  </a:lnTo>
                  <a:lnTo>
                    <a:pt x="73" y="416"/>
                  </a:lnTo>
                  <a:lnTo>
                    <a:pt x="24" y="563"/>
                  </a:lnTo>
                  <a:lnTo>
                    <a:pt x="0" y="709"/>
                  </a:lnTo>
                  <a:lnTo>
                    <a:pt x="0" y="17708"/>
                  </a:lnTo>
                  <a:lnTo>
                    <a:pt x="24" y="17879"/>
                  </a:lnTo>
                  <a:lnTo>
                    <a:pt x="73" y="18025"/>
                  </a:lnTo>
                  <a:lnTo>
                    <a:pt x="122" y="18172"/>
                  </a:lnTo>
                  <a:lnTo>
                    <a:pt x="220" y="18294"/>
                  </a:lnTo>
                  <a:lnTo>
                    <a:pt x="342" y="18416"/>
                  </a:lnTo>
                  <a:lnTo>
                    <a:pt x="489" y="18489"/>
                  </a:lnTo>
                  <a:lnTo>
                    <a:pt x="635" y="18538"/>
                  </a:lnTo>
                  <a:lnTo>
                    <a:pt x="782" y="18562"/>
                  </a:lnTo>
                  <a:lnTo>
                    <a:pt x="14361" y="18562"/>
                  </a:lnTo>
                  <a:lnTo>
                    <a:pt x="14507" y="18538"/>
                  </a:lnTo>
                  <a:lnTo>
                    <a:pt x="14654" y="18489"/>
                  </a:lnTo>
                  <a:lnTo>
                    <a:pt x="14800" y="18416"/>
                  </a:lnTo>
                  <a:lnTo>
                    <a:pt x="14923" y="18294"/>
                  </a:lnTo>
                  <a:lnTo>
                    <a:pt x="15020" y="18172"/>
                  </a:lnTo>
                  <a:lnTo>
                    <a:pt x="15069" y="18025"/>
                  </a:lnTo>
                  <a:lnTo>
                    <a:pt x="15118" y="17879"/>
                  </a:lnTo>
                  <a:lnTo>
                    <a:pt x="15142" y="17708"/>
                  </a:lnTo>
                  <a:lnTo>
                    <a:pt x="15142" y="17586"/>
                  </a:lnTo>
                  <a:lnTo>
                    <a:pt x="1759" y="17586"/>
                  </a:lnTo>
                  <a:lnTo>
                    <a:pt x="1612" y="17561"/>
                  </a:lnTo>
                  <a:lnTo>
                    <a:pt x="1465" y="17512"/>
                  </a:lnTo>
                  <a:lnTo>
                    <a:pt x="1319" y="17439"/>
                  </a:lnTo>
                  <a:lnTo>
                    <a:pt x="1197" y="17317"/>
                  </a:lnTo>
                  <a:lnTo>
                    <a:pt x="1099" y="17195"/>
                  </a:lnTo>
                  <a:lnTo>
                    <a:pt x="1050" y="17048"/>
                  </a:lnTo>
                  <a:lnTo>
                    <a:pt x="1001" y="16902"/>
                  </a:lnTo>
                  <a:lnTo>
                    <a:pt x="977" y="16731"/>
                  </a:lnTo>
                  <a:lnTo>
                    <a:pt x="97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24"/>
            <p:cNvSpPr/>
            <p:nvPr/>
          </p:nvSpPr>
          <p:spPr>
            <a:xfrm>
              <a:off x="621550" y="922575"/>
              <a:ext cx="378575" cy="464050"/>
            </a:xfrm>
            <a:custGeom>
              <a:avLst/>
              <a:gdLst/>
              <a:ahLst/>
              <a:cxnLst/>
              <a:rect l="l" t="t" r="r" b="b"/>
              <a:pathLst>
                <a:path w="15143" h="18562" extrusionOk="0">
                  <a:moveTo>
                    <a:pt x="13140" y="6472"/>
                  </a:moveTo>
                  <a:lnTo>
                    <a:pt x="13238" y="6497"/>
                  </a:lnTo>
                  <a:lnTo>
                    <a:pt x="13311" y="6546"/>
                  </a:lnTo>
                  <a:lnTo>
                    <a:pt x="13360" y="6619"/>
                  </a:lnTo>
                  <a:lnTo>
                    <a:pt x="13384" y="6717"/>
                  </a:lnTo>
                  <a:lnTo>
                    <a:pt x="13360" y="6814"/>
                  </a:lnTo>
                  <a:lnTo>
                    <a:pt x="13311" y="6888"/>
                  </a:lnTo>
                  <a:lnTo>
                    <a:pt x="13238" y="6936"/>
                  </a:lnTo>
                  <a:lnTo>
                    <a:pt x="13140" y="6961"/>
                  </a:lnTo>
                  <a:lnTo>
                    <a:pt x="2003" y="6961"/>
                  </a:lnTo>
                  <a:lnTo>
                    <a:pt x="1905" y="6936"/>
                  </a:lnTo>
                  <a:lnTo>
                    <a:pt x="1832" y="6888"/>
                  </a:lnTo>
                  <a:lnTo>
                    <a:pt x="1783" y="6814"/>
                  </a:lnTo>
                  <a:lnTo>
                    <a:pt x="1759" y="6717"/>
                  </a:lnTo>
                  <a:lnTo>
                    <a:pt x="1783" y="6619"/>
                  </a:lnTo>
                  <a:lnTo>
                    <a:pt x="1832" y="6546"/>
                  </a:lnTo>
                  <a:lnTo>
                    <a:pt x="1905" y="6497"/>
                  </a:lnTo>
                  <a:lnTo>
                    <a:pt x="2003" y="6472"/>
                  </a:lnTo>
                  <a:close/>
                  <a:moveTo>
                    <a:pt x="13238" y="8793"/>
                  </a:moveTo>
                  <a:lnTo>
                    <a:pt x="13311" y="8866"/>
                  </a:lnTo>
                  <a:lnTo>
                    <a:pt x="13360" y="8939"/>
                  </a:lnTo>
                  <a:lnTo>
                    <a:pt x="13384" y="9037"/>
                  </a:lnTo>
                  <a:lnTo>
                    <a:pt x="13360" y="9135"/>
                  </a:lnTo>
                  <a:lnTo>
                    <a:pt x="13311" y="9208"/>
                  </a:lnTo>
                  <a:lnTo>
                    <a:pt x="13238" y="9257"/>
                  </a:lnTo>
                  <a:lnTo>
                    <a:pt x="13140" y="9281"/>
                  </a:lnTo>
                  <a:lnTo>
                    <a:pt x="2003" y="9281"/>
                  </a:lnTo>
                  <a:lnTo>
                    <a:pt x="1905" y="9257"/>
                  </a:lnTo>
                  <a:lnTo>
                    <a:pt x="1832" y="9208"/>
                  </a:lnTo>
                  <a:lnTo>
                    <a:pt x="1783" y="9135"/>
                  </a:lnTo>
                  <a:lnTo>
                    <a:pt x="1759" y="9037"/>
                  </a:lnTo>
                  <a:lnTo>
                    <a:pt x="1783" y="8939"/>
                  </a:lnTo>
                  <a:lnTo>
                    <a:pt x="1832" y="8866"/>
                  </a:lnTo>
                  <a:lnTo>
                    <a:pt x="1905" y="8793"/>
                  </a:lnTo>
                  <a:close/>
                  <a:moveTo>
                    <a:pt x="13140" y="11088"/>
                  </a:moveTo>
                  <a:lnTo>
                    <a:pt x="13238" y="11113"/>
                  </a:lnTo>
                  <a:lnTo>
                    <a:pt x="13311" y="11162"/>
                  </a:lnTo>
                  <a:lnTo>
                    <a:pt x="13360" y="11235"/>
                  </a:lnTo>
                  <a:lnTo>
                    <a:pt x="13384" y="11333"/>
                  </a:lnTo>
                  <a:lnTo>
                    <a:pt x="13360" y="11430"/>
                  </a:lnTo>
                  <a:lnTo>
                    <a:pt x="13311" y="11504"/>
                  </a:lnTo>
                  <a:lnTo>
                    <a:pt x="13238" y="11552"/>
                  </a:lnTo>
                  <a:lnTo>
                    <a:pt x="13140" y="11577"/>
                  </a:lnTo>
                  <a:lnTo>
                    <a:pt x="2003" y="11577"/>
                  </a:lnTo>
                  <a:lnTo>
                    <a:pt x="1905" y="11552"/>
                  </a:lnTo>
                  <a:lnTo>
                    <a:pt x="1832" y="11504"/>
                  </a:lnTo>
                  <a:lnTo>
                    <a:pt x="1783" y="11430"/>
                  </a:lnTo>
                  <a:lnTo>
                    <a:pt x="1759" y="11333"/>
                  </a:lnTo>
                  <a:lnTo>
                    <a:pt x="1783" y="11235"/>
                  </a:lnTo>
                  <a:lnTo>
                    <a:pt x="1832" y="11162"/>
                  </a:lnTo>
                  <a:lnTo>
                    <a:pt x="1905" y="11113"/>
                  </a:lnTo>
                  <a:lnTo>
                    <a:pt x="2003" y="11088"/>
                  </a:lnTo>
                  <a:close/>
                  <a:moveTo>
                    <a:pt x="8255" y="13409"/>
                  </a:moveTo>
                  <a:lnTo>
                    <a:pt x="8353" y="13433"/>
                  </a:lnTo>
                  <a:lnTo>
                    <a:pt x="8426" y="13482"/>
                  </a:lnTo>
                  <a:lnTo>
                    <a:pt x="8475" y="13555"/>
                  </a:lnTo>
                  <a:lnTo>
                    <a:pt x="8500" y="13653"/>
                  </a:lnTo>
                  <a:lnTo>
                    <a:pt x="8475" y="13750"/>
                  </a:lnTo>
                  <a:lnTo>
                    <a:pt x="8426" y="13824"/>
                  </a:lnTo>
                  <a:lnTo>
                    <a:pt x="8353" y="13873"/>
                  </a:lnTo>
                  <a:lnTo>
                    <a:pt x="8255" y="13897"/>
                  </a:lnTo>
                  <a:lnTo>
                    <a:pt x="2003" y="13897"/>
                  </a:lnTo>
                  <a:lnTo>
                    <a:pt x="1905" y="13873"/>
                  </a:lnTo>
                  <a:lnTo>
                    <a:pt x="1832" y="13824"/>
                  </a:lnTo>
                  <a:lnTo>
                    <a:pt x="1783" y="13750"/>
                  </a:lnTo>
                  <a:lnTo>
                    <a:pt x="1759" y="13653"/>
                  </a:lnTo>
                  <a:lnTo>
                    <a:pt x="1783" y="13555"/>
                  </a:lnTo>
                  <a:lnTo>
                    <a:pt x="1832" y="13482"/>
                  </a:lnTo>
                  <a:lnTo>
                    <a:pt x="1905" y="13433"/>
                  </a:lnTo>
                  <a:lnTo>
                    <a:pt x="2003" y="13409"/>
                  </a:lnTo>
                  <a:close/>
                  <a:moveTo>
                    <a:pt x="635" y="0"/>
                  </a:moveTo>
                  <a:lnTo>
                    <a:pt x="489" y="49"/>
                  </a:lnTo>
                  <a:lnTo>
                    <a:pt x="342" y="122"/>
                  </a:lnTo>
                  <a:lnTo>
                    <a:pt x="220" y="220"/>
                  </a:lnTo>
                  <a:lnTo>
                    <a:pt x="123" y="342"/>
                  </a:lnTo>
                  <a:lnTo>
                    <a:pt x="74" y="464"/>
                  </a:lnTo>
                  <a:lnTo>
                    <a:pt x="25" y="611"/>
                  </a:lnTo>
                  <a:lnTo>
                    <a:pt x="0" y="782"/>
                  </a:lnTo>
                  <a:lnTo>
                    <a:pt x="0" y="17780"/>
                  </a:lnTo>
                  <a:lnTo>
                    <a:pt x="25" y="17927"/>
                  </a:lnTo>
                  <a:lnTo>
                    <a:pt x="74" y="18073"/>
                  </a:lnTo>
                  <a:lnTo>
                    <a:pt x="123" y="18195"/>
                  </a:lnTo>
                  <a:lnTo>
                    <a:pt x="220" y="18318"/>
                  </a:lnTo>
                  <a:lnTo>
                    <a:pt x="342" y="18415"/>
                  </a:lnTo>
                  <a:lnTo>
                    <a:pt x="489" y="18489"/>
                  </a:lnTo>
                  <a:lnTo>
                    <a:pt x="635" y="18537"/>
                  </a:lnTo>
                  <a:lnTo>
                    <a:pt x="782" y="18562"/>
                  </a:lnTo>
                  <a:lnTo>
                    <a:pt x="14361" y="18562"/>
                  </a:lnTo>
                  <a:lnTo>
                    <a:pt x="14508" y="18537"/>
                  </a:lnTo>
                  <a:lnTo>
                    <a:pt x="14654" y="18489"/>
                  </a:lnTo>
                  <a:lnTo>
                    <a:pt x="14801" y="18415"/>
                  </a:lnTo>
                  <a:lnTo>
                    <a:pt x="14923" y="18318"/>
                  </a:lnTo>
                  <a:lnTo>
                    <a:pt x="15021" y="18195"/>
                  </a:lnTo>
                  <a:lnTo>
                    <a:pt x="15069" y="18073"/>
                  </a:lnTo>
                  <a:lnTo>
                    <a:pt x="15118" y="17927"/>
                  </a:lnTo>
                  <a:lnTo>
                    <a:pt x="15143" y="17780"/>
                  </a:lnTo>
                  <a:lnTo>
                    <a:pt x="15143" y="3859"/>
                  </a:lnTo>
                  <a:lnTo>
                    <a:pt x="12554" y="3859"/>
                  </a:lnTo>
                  <a:lnTo>
                    <a:pt x="12285" y="3835"/>
                  </a:lnTo>
                  <a:lnTo>
                    <a:pt x="12065" y="3761"/>
                  </a:lnTo>
                  <a:lnTo>
                    <a:pt x="11846" y="3639"/>
                  </a:lnTo>
                  <a:lnTo>
                    <a:pt x="11650" y="3468"/>
                  </a:lnTo>
                  <a:lnTo>
                    <a:pt x="11504" y="3297"/>
                  </a:lnTo>
                  <a:lnTo>
                    <a:pt x="11382" y="3078"/>
                  </a:lnTo>
                  <a:lnTo>
                    <a:pt x="11308" y="2833"/>
                  </a:lnTo>
                  <a:lnTo>
                    <a:pt x="11284" y="2589"/>
                  </a:lnTo>
                  <a:lnTo>
                    <a:pt x="1128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24"/>
            <p:cNvSpPr/>
            <p:nvPr/>
          </p:nvSpPr>
          <p:spPr>
            <a:xfrm>
              <a:off x="915850" y="922575"/>
              <a:ext cx="84275" cy="84275"/>
            </a:xfrm>
            <a:custGeom>
              <a:avLst/>
              <a:gdLst/>
              <a:ahLst/>
              <a:cxnLst/>
              <a:rect l="l" t="t" r="r" b="b"/>
              <a:pathLst>
                <a:path w="3371" h="3371" extrusionOk="0">
                  <a:moveTo>
                    <a:pt x="0" y="0"/>
                  </a:moveTo>
                  <a:lnTo>
                    <a:pt x="0" y="2589"/>
                  </a:lnTo>
                  <a:lnTo>
                    <a:pt x="0" y="2736"/>
                  </a:lnTo>
                  <a:lnTo>
                    <a:pt x="49" y="2882"/>
                  </a:lnTo>
                  <a:lnTo>
                    <a:pt x="122" y="3029"/>
                  </a:lnTo>
                  <a:lnTo>
                    <a:pt x="220" y="3126"/>
                  </a:lnTo>
                  <a:lnTo>
                    <a:pt x="342" y="3224"/>
                  </a:lnTo>
                  <a:lnTo>
                    <a:pt x="464" y="3297"/>
                  </a:lnTo>
                  <a:lnTo>
                    <a:pt x="611" y="3346"/>
                  </a:lnTo>
                  <a:lnTo>
                    <a:pt x="782" y="3371"/>
                  </a:lnTo>
                  <a:lnTo>
                    <a:pt x="3371" y="3371"/>
                  </a:lnTo>
                  <a:lnTo>
                    <a:pt x="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0" name="Google Shape;290;p24"/>
          <p:cNvGrpSpPr/>
          <p:nvPr/>
        </p:nvGrpSpPr>
        <p:grpSpPr>
          <a:xfrm>
            <a:off x="1077299" y="4021766"/>
            <a:ext cx="501935" cy="580969"/>
            <a:chOff x="584925" y="922575"/>
            <a:chExt cx="415200" cy="502525"/>
          </a:xfrm>
        </p:grpSpPr>
        <p:sp>
          <p:nvSpPr>
            <p:cNvPr id="291" name="Google Shape;291;p24"/>
            <p:cNvSpPr/>
            <p:nvPr/>
          </p:nvSpPr>
          <p:spPr>
            <a:xfrm>
              <a:off x="584925" y="961025"/>
              <a:ext cx="378575" cy="464075"/>
            </a:xfrm>
            <a:custGeom>
              <a:avLst/>
              <a:gdLst/>
              <a:ahLst/>
              <a:cxnLst/>
              <a:rect l="l" t="t" r="r" b="b"/>
              <a:pathLst>
                <a:path w="15143" h="18563" extrusionOk="0">
                  <a:moveTo>
                    <a:pt x="782" y="1"/>
                  </a:moveTo>
                  <a:lnTo>
                    <a:pt x="635" y="25"/>
                  </a:lnTo>
                  <a:lnTo>
                    <a:pt x="489" y="50"/>
                  </a:lnTo>
                  <a:lnTo>
                    <a:pt x="342" y="123"/>
                  </a:lnTo>
                  <a:lnTo>
                    <a:pt x="220" y="196"/>
                  </a:lnTo>
                  <a:lnTo>
                    <a:pt x="122" y="294"/>
                  </a:lnTo>
                  <a:lnTo>
                    <a:pt x="73" y="416"/>
                  </a:lnTo>
                  <a:lnTo>
                    <a:pt x="24" y="563"/>
                  </a:lnTo>
                  <a:lnTo>
                    <a:pt x="0" y="709"/>
                  </a:lnTo>
                  <a:lnTo>
                    <a:pt x="0" y="17708"/>
                  </a:lnTo>
                  <a:lnTo>
                    <a:pt x="24" y="17879"/>
                  </a:lnTo>
                  <a:lnTo>
                    <a:pt x="73" y="18025"/>
                  </a:lnTo>
                  <a:lnTo>
                    <a:pt x="122" y="18172"/>
                  </a:lnTo>
                  <a:lnTo>
                    <a:pt x="220" y="18294"/>
                  </a:lnTo>
                  <a:lnTo>
                    <a:pt x="342" y="18416"/>
                  </a:lnTo>
                  <a:lnTo>
                    <a:pt x="489" y="18489"/>
                  </a:lnTo>
                  <a:lnTo>
                    <a:pt x="635" y="18538"/>
                  </a:lnTo>
                  <a:lnTo>
                    <a:pt x="782" y="18562"/>
                  </a:lnTo>
                  <a:lnTo>
                    <a:pt x="14361" y="18562"/>
                  </a:lnTo>
                  <a:lnTo>
                    <a:pt x="14507" y="18538"/>
                  </a:lnTo>
                  <a:lnTo>
                    <a:pt x="14654" y="18489"/>
                  </a:lnTo>
                  <a:lnTo>
                    <a:pt x="14800" y="18416"/>
                  </a:lnTo>
                  <a:lnTo>
                    <a:pt x="14923" y="18294"/>
                  </a:lnTo>
                  <a:lnTo>
                    <a:pt x="15020" y="18172"/>
                  </a:lnTo>
                  <a:lnTo>
                    <a:pt x="15069" y="18025"/>
                  </a:lnTo>
                  <a:lnTo>
                    <a:pt x="15118" y="17879"/>
                  </a:lnTo>
                  <a:lnTo>
                    <a:pt x="15142" y="17708"/>
                  </a:lnTo>
                  <a:lnTo>
                    <a:pt x="15142" y="17586"/>
                  </a:lnTo>
                  <a:lnTo>
                    <a:pt x="1759" y="17586"/>
                  </a:lnTo>
                  <a:lnTo>
                    <a:pt x="1612" y="17561"/>
                  </a:lnTo>
                  <a:lnTo>
                    <a:pt x="1465" y="17512"/>
                  </a:lnTo>
                  <a:lnTo>
                    <a:pt x="1319" y="17439"/>
                  </a:lnTo>
                  <a:lnTo>
                    <a:pt x="1197" y="17317"/>
                  </a:lnTo>
                  <a:lnTo>
                    <a:pt x="1099" y="17195"/>
                  </a:lnTo>
                  <a:lnTo>
                    <a:pt x="1050" y="17048"/>
                  </a:lnTo>
                  <a:lnTo>
                    <a:pt x="1001" y="16902"/>
                  </a:lnTo>
                  <a:lnTo>
                    <a:pt x="977" y="16731"/>
                  </a:lnTo>
                  <a:lnTo>
                    <a:pt x="97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24"/>
            <p:cNvSpPr/>
            <p:nvPr/>
          </p:nvSpPr>
          <p:spPr>
            <a:xfrm>
              <a:off x="621550" y="922575"/>
              <a:ext cx="378575" cy="464050"/>
            </a:xfrm>
            <a:custGeom>
              <a:avLst/>
              <a:gdLst/>
              <a:ahLst/>
              <a:cxnLst/>
              <a:rect l="l" t="t" r="r" b="b"/>
              <a:pathLst>
                <a:path w="15143" h="18562" extrusionOk="0">
                  <a:moveTo>
                    <a:pt x="13140" y="6472"/>
                  </a:moveTo>
                  <a:lnTo>
                    <a:pt x="13238" y="6497"/>
                  </a:lnTo>
                  <a:lnTo>
                    <a:pt x="13311" y="6546"/>
                  </a:lnTo>
                  <a:lnTo>
                    <a:pt x="13360" y="6619"/>
                  </a:lnTo>
                  <a:lnTo>
                    <a:pt x="13384" y="6717"/>
                  </a:lnTo>
                  <a:lnTo>
                    <a:pt x="13360" y="6814"/>
                  </a:lnTo>
                  <a:lnTo>
                    <a:pt x="13311" y="6888"/>
                  </a:lnTo>
                  <a:lnTo>
                    <a:pt x="13238" y="6936"/>
                  </a:lnTo>
                  <a:lnTo>
                    <a:pt x="13140" y="6961"/>
                  </a:lnTo>
                  <a:lnTo>
                    <a:pt x="2003" y="6961"/>
                  </a:lnTo>
                  <a:lnTo>
                    <a:pt x="1905" y="6936"/>
                  </a:lnTo>
                  <a:lnTo>
                    <a:pt x="1832" y="6888"/>
                  </a:lnTo>
                  <a:lnTo>
                    <a:pt x="1783" y="6814"/>
                  </a:lnTo>
                  <a:lnTo>
                    <a:pt x="1759" y="6717"/>
                  </a:lnTo>
                  <a:lnTo>
                    <a:pt x="1783" y="6619"/>
                  </a:lnTo>
                  <a:lnTo>
                    <a:pt x="1832" y="6546"/>
                  </a:lnTo>
                  <a:lnTo>
                    <a:pt x="1905" y="6497"/>
                  </a:lnTo>
                  <a:lnTo>
                    <a:pt x="2003" y="6472"/>
                  </a:lnTo>
                  <a:close/>
                  <a:moveTo>
                    <a:pt x="13238" y="8793"/>
                  </a:moveTo>
                  <a:lnTo>
                    <a:pt x="13311" y="8866"/>
                  </a:lnTo>
                  <a:lnTo>
                    <a:pt x="13360" y="8939"/>
                  </a:lnTo>
                  <a:lnTo>
                    <a:pt x="13384" y="9037"/>
                  </a:lnTo>
                  <a:lnTo>
                    <a:pt x="13360" y="9135"/>
                  </a:lnTo>
                  <a:lnTo>
                    <a:pt x="13311" y="9208"/>
                  </a:lnTo>
                  <a:lnTo>
                    <a:pt x="13238" y="9257"/>
                  </a:lnTo>
                  <a:lnTo>
                    <a:pt x="13140" y="9281"/>
                  </a:lnTo>
                  <a:lnTo>
                    <a:pt x="2003" y="9281"/>
                  </a:lnTo>
                  <a:lnTo>
                    <a:pt x="1905" y="9257"/>
                  </a:lnTo>
                  <a:lnTo>
                    <a:pt x="1832" y="9208"/>
                  </a:lnTo>
                  <a:lnTo>
                    <a:pt x="1783" y="9135"/>
                  </a:lnTo>
                  <a:lnTo>
                    <a:pt x="1759" y="9037"/>
                  </a:lnTo>
                  <a:lnTo>
                    <a:pt x="1783" y="8939"/>
                  </a:lnTo>
                  <a:lnTo>
                    <a:pt x="1832" y="8866"/>
                  </a:lnTo>
                  <a:lnTo>
                    <a:pt x="1905" y="8793"/>
                  </a:lnTo>
                  <a:close/>
                  <a:moveTo>
                    <a:pt x="13140" y="11088"/>
                  </a:moveTo>
                  <a:lnTo>
                    <a:pt x="13238" y="11113"/>
                  </a:lnTo>
                  <a:lnTo>
                    <a:pt x="13311" y="11162"/>
                  </a:lnTo>
                  <a:lnTo>
                    <a:pt x="13360" y="11235"/>
                  </a:lnTo>
                  <a:lnTo>
                    <a:pt x="13384" y="11333"/>
                  </a:lnTo>
                  <a:lnTo>
                    <a:pt x="13360" y="11430"/>
                  </a:lnTo>
                  <a:lnTo>
                    <a:pt x="13311" y="11504"/>
                  </a:lnTo>
                  <a:lnTo>
                    <a:pt x="13238" y="11552"/>
                  </a:lnTo>
                  <a:lnTo>
                    <a:pt x="13140" y="11577"/>
                  </a:lnTo>
                  <a:lnTo>
                    <a:pt x="2003" y="11577"/>
                  </a:lnTo>
                  <a:lnTo>
                    <a:pt x="1905" y="11552"/>
                  </a:lnTo>
                  <a:lnTo>
                    <a:pt x="1832" y="11504"/>
                  </a:lnTo>
                  <a:lnTo>
                    <a:pt x="1783" y="11430"/>
                  </a:lnTo>
                  <a:lnTo>
                    <a:pt x="1759" y="11333"/>
                  </a:lnTo>
                  <a:lnTo>
                    <a:pt x="1783" y="11235"/>
                  </a:lnTo>
                  <a:lnTo>
                    <a:pt x="1832" y="11162"/>
                  </a:lnTo>
                  <a:lnTo>
                    <a:pt x="1905" y="11113"/>
                  </a:lnTo>
                  <a:lnTo>
                    <a:pt x="2003" y="11088"/>
                  </a:lnTo>
                  <a:close/>
                  <a:moveTo>
                    <a:pt x="8255" y="13409"/>
                  </a:moveTo>
                  <a:lnTo>
                    <a:pt x="8353" y="13433"/>
                  </a:lnTo>
                  <a:lnTo>
                    <a:pt x="8426" y="13482"/>
                  </a:lnTo>
                  <a:lnTo>
                    <a:pt x="8475" y="13555"/>
                  </a:lnTo>
                  <a:lnTo>
                    <a:pt x="8500" y="13653"/>
                  </a:lnTo>
                  <a:lnTo>
                    <a:pt x="8475" y="13750"/>
                  </a:lnTo>
                  <a:lnTo>
                    <a:pt x="8426" y="13824"/>
                  </a:lnTo>
                  <a:lnTo>
                    <a:pt x="8353" y="13873"/>
                  </a:lnTo>
                  <a:lnTo>
                    <a:pt x="8255" y="13897"/>
                  </a:lnTo>
                  <a:lnTo>
                    <a:pt x="2003" y="13897"/>
                  </a:lnTo>
                  <a:lnTo>
                    <a:pt x="1905" y="13873"/>
                  </a:lnTo>
                  <a:lnTo>
                    <a:pt x="1832" y="13824"/>
                  </a:lnTo>
                  <a:lnTo>
                    <a:pt x="1783" y="13750"/>
                  </a:lnTo>
                  <a:lnTo>
                    <a:pt x="1759" y="13653"/>
                  </a:lnTo>
                  <a:lnTo>
                    <a:pt x="1783" y="13555"/>
                  </a:lnTo>
                  <a:lnTo>
                    <a:pt x="1832" y="13482"/>
                  </a:lnTo>
                  <a:lnTo>
                    <a:pt x="1905" y="13433"/>
                  </a:lnTo>
                  <a:lnTo>
                    <a:pt x="2003" y="13409"/>
                  </a:lnTo>
                  <a:close/>
                  <a:moveTo>
                    <a:pt x="635" y="0"/>
                  </a:moveTo>
                  <a:lnTo>
                    <a:pt x="489" y="49"/>
                  </a:lnTo>
                  <a:lnTo>
                    <a:pt x="342" y="122"/>
                  </a:lnTo>
                  <a:lnTo>
                    <a:pt x="220" y="220"/>
                  </a:lnTo>
                  <a:lnTo>
                    <a:pt x="123" y="342"/>
                  </a:lnTo>
                  <a:lnTo>
                    <a:pt x="74" y="464"/>
                  </a:lnTo>
                  <a:lnTo>
                    <a:pt x="25" y="611"/>
                  </a:lnTo>
                  <a:lnTo>
                    <a:pt x="0" y="782"/>
                  </a:lnTo>
                  <a:lnTo>
                    <a:pt x="0" y="17780"/>
                  </a:lnTo>
                  <a:lnTo>
                    <a:pt x="25" y="17927"/>
                  </a:lnTo>
                  <a:lnTo>
                    <a:pt x="74" y="18073"/>
                  </a:lnTo>
                  <a:lnTo>
                    <a:pt x="123" y="18195"/>
                  </a:lnTo>
                  <a:lnTo>
                    <a:pt x="220" y="18318"/>
                  </a:lnTo>
                  <a:lnTo>
                    <a:pt x="342" y="18415"/>
                  </a:lnTo>
                  <a:lnTo>
                    <a:pt x="489" y="18489"/>
                  </a:lnTo>
                  <a:lnTo>
                    <a:pt x="635" y="18537"/>
                  </a:lnTo>
                  <a:lnTo>
                    <a:pt x="782" y="18562"/>
                  </a:lnTo>
                  <a:lnTo>
                    <a:pt x="14361" y="18562"/>
                  </a:lnTo>
                  <a:lnTo>
                    <a:pt x="14508" y="18537"/>
                  </a:lnTo>
                  <a:lnTo>
                    <a:pt x="14654" y="18489"/>
                  </a:lnTo>
                  <a:lnTo>
                    <a:pt x="14801" y="18415"/>
                  </a:lnTo>
                  <a:lnTo>
                    <a:pt x="14923" y="18318"/>
                  </a:lnTo>
                  <a:lnTo>
                    <a:pt x="15021" y="18195"/>
                  </a:lnTo>
                  <a:lnTo>
                    <a:pt x="15069" y="18073"/>
                  </a:lnTo>
                  <a:lnTo>
                    <a:pt x="15118" y="17927"/>
                  </a:lnTo>
                  <a:lnTo>
                    <a:pt x="15143" y="17780"/>
                  </a:lnTo>
                  <a:lnTo>
                    <a:pt x="15143" y="3859"/>
                  </a:lnTo>
                  <a:lnTo>
                    <a:pt x="12554" y="3859"/>
                  </a:lnTo>
                  <a:lnTo>
                    <a:pt x="12285" y="3835"/>
                  </a:lnTo>
                  <a:lnTo>
                    <a:pt x="12065" y="3761"/>
                  </a:lnTo>
                  <a:lnTo>
                    <a:pt x="11846" y="3639"/>
                  </a:lnTo>
                  <a:lnTo>
                    <a:pt x="11650" y="3468"/>
                  </a:lnTo>
                  <a:lnTo>
                    <a:pt x="11504" y="3297"/>
                  </a:lnTo>
                  <a:lnTo>
                    <a:pt x="11382" y="3078"/>
                  </a:lnTo>
                  <a:lnTo>
                    <a:pt x="11308" y="2833"/>
                  </a:lnTo>
                  <a:lnTo>
                    <a:pt x="11284" y="2589"/>
                  </a:lnTo>
                  <a:lnTo>
                    <a:pt x="1128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24"/>
            <p:cNvSpPr/>
            <p:nvPr/>
          </p:nvSpPr>
          <p:spPr>
            <a:xfrm>
              <a:off x="915850" y="922575"/>
              <a:ext cx="84275" cy="84275"/>
            </a:xfrm>
            <a:custGeom>
              <a:avLst/>
              <a:gdLst/>
              <a:ahLst/>
              <a:cxnLst/>
              <a:rect l="l" t="t" r="r" b="b"/>
              <a:pathLst>
                <a:path w="3371" h="3371" extrusionOk="0">
                  <a:moveTo>
                    <a:pt x="0" y="0"/>
                  </a:moveTo>
                  <a:lnTo>
                    <a:pt x="0" y="2589"/>
                  </a:lnTo>
                  <a:lnTo>
                    <a:pt x="0" y="2736"/>
                  </a:lnTo>
                  <a:lnTo>
                    <a:pt x="49" y="2882"/>
                  </a:lnTo>
                  <a:lnTo>
                    <a:pt x="122" y="3029"/>
                  </a:lnTo>
                  <a:lnTo>
                    <a:pt x="220" y="3126"/>
                  </a:lnTo>
                  <a:lnTo>
                    <a:pt x="342" y="3224"/>
                  </a:lnTo>
                  <a:lnTo>
                    <a:pt x="464" y="3297"/>
                  </a:lnTo>
                  <a:lnTo>
                    <a:pt x="611" y="3346"/>
                  </a:lnTo>
                  <a:lnTo>
                    <a:pt x="782" y="3371"/>
                  </a:lnTo>
                  <a:lnTo>
                    <a:pt x="3371" y="3371"/>
                  </a:lnTo>
                  <a:lnTo>
                    <a:pt x="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4" name="Google Shape;294;p24"/>
          <p:cNvSpPr txBox="1"/>
          <p:nvPr/>
        </p:nvSpPr>
        <p:spPr>
          <a:xfrm>
            <a:off x="167625" y="4021775"/>
            <a:ext cx="949200" cy="393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chemeClr val="accent1"/>
                </a:solidFill>
              </a:rPr>
              <a:t>ETD Chapters</a:t>
            </a:r>
            <a:endParaRPr>
              <a:solidFill>
                <a:schemeClr val="accent1"/>
              </a:solidFill>
            </a:endParaRPr>
          </a:p>
        </p:txBody>
      </p:sp>
      <p:sp>
        <p:nvSpPr>
          <p:cNvPr id="295" name="Google Shape;295;p24"/>
          <p:cNvSpPr/>
          <p:nvPr/>
        </p:nvSpPr>
        <p:spPr>
          <a:xfrm rot="-1431715">
            <a:off x="1921844" y="3338966"/>
            <a:ext cx="1388265" cy="516304"/>
          </a:xfrm>
          <a:prstGeom prst="rightArrow">
            <a:avLst>
              <a:gd name="adj1" fmla="val 50000"/>
              <a:gd name="adj2" fmla="val 5000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4"/>
          <p:cNvSpPr txBox="1"/>
          <p:nvPr/>
        </p:nvSpPr>
        <p:spPr>
          <a:xfrm>
            <a:off x="206838" y="2297500"/>
            <a:ext cx="2612700" cy="867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b="1">
                <a:solidFill>
                  <a:schemeClr val="accent3"/>
                </a:solidFill>
                <a:latin typeface="Courier New"/>
                <a:ea typeface="Courier New"/>
                <a:cs typeface="Courier New"/>
                <a:sym typeface="Courier New"/>
              </a:rPr>
              <a:t>infer_vector(chapter_text)</a:t>
            </a:r>
            <a:br>
              <a:rPr lang="en">
                <a:solidFill>
                  <a:schemeClr val="accent3"/>
                </a:solidFill>
              </a:rPr>
            </a:br>
            <a:r>
              <a:rPr lang="en">
                <a:solidFill>
                  <a:schemeClr val="accent3"/>
                </a:solidFill>
              </a:rPr>
              <a:t>Each chapter becomes a document vector</a:t>
            </a:r>
            <a:endParaRPr>
              <a:solidFill>
                <a:schemeClr val="accent3"/>
              </a:solidFill>
            </a:endParaRPr>
          </a:p>
        </p:txBody>
      </p:sp>
      <p:sp>
        <p:nvSpPr>
          <p:cNvPr id="297" name="Google Shape;297;p24"/>
          <p:cNvSpPr txBox="1"/>
          <p:nvPr/>
        </p:nvSpPr>
        <p:spPr>
          <a:xfrm>
            <a:off x="6024750" y="838450"/>
            <a:ext cx="2912400" cy="990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b="1">
                <a:solidFill>
                  <a:schemeClr val="accent3"/>
                </a:solidFill>
                <a:latin typeface="Courier New"/>
                <a:ea typeface="Courier New"/>
                <a:cs typeface="Courier New"/>
                <a:sym typeface="Courier New"/>
              </a:rPr>
              <a:t>most_similar(chapter_vector)</a:t>
            </a:r>
            <a:br>
              <a:rPr lang="en" sz="1200" b="1">
                <a:solidFill>
                  <a:schemeClr val="accent3"/>
                </a:solidFill>
                <a:latin typeface="Courier New"/>
                <a:ea typeface="Courier New"/>
                <a:cs typeface="Courier New"/>
                <a:sym typeface="Courier New"/>
              </a:rPr>
            </a:br>
            <a:r>
              <a:rPr lang="en">
                <a:solidFill>
                  <a:schemeClr val="accent3"/>
                </a:solidFill>
              </a:rPr>
              <a:t>Article 1  0.876543</a:t>
            </a:r>
            <a:endParaRPr>
              <a:solidFill>
                <a:schemeClr val="accent3"/>
              </a:solidFill>
            </a:endParaRPr>
          </a:p>
          <a:p>
            <a:pPr marL="0" lvl="0" indent="0" algn="l" rtl="0">
              <a:spcBef>
                <a:spcPts val="0"/>
              </a:spcBef>
              <a:spcAft>
                <a:spcPts val="0"/>
              </a:spcAft>
              <a:buNone/>
            </a:pPr>
            <a:r>
              <a:rPr lang="en">
                <a:solidFill>
                  <a:schemeClr val="accent3"/>
                </a:solidFill>
              </a:rPr>
              <a:t>Article 2  0.654321</a:t>
            </a:r>
            <a:br>
              <a:rPr lang="en">
                <a:solidFill>
                  <a:schemeClr val="accent3"/>
                </a:solidFill>
              </a:rPr>
            </a:br>
            <a:r>
              <a:rPr lang="en">
                <a:solidFill>
                  <a:schemeClr val="accent3"/>
                </a:solidFill>
              </a:rPr>
              <a:t>Article 3  0.987654</a:t>
            </a:r>
            <a:endParaRPr>
              <a:solidFill>
                <a:schemeClr val="accent3"/>
              </a:solidFill>
            </a:endParaRPr>
          </a:p>
          <a:p>
            <a:pPr marL="0" lvl="0" indent="0" algn="l" rtl="0">
              <a:spcBef>
                <a:spcPts val="0"/>
              </a:spcBef>
              <a:spcAft>
                <a:spcPts val="0"/>
              </a:spcAft>
              <a:buNone/>
            </a:pPr>
            <a:r>
              <a:rPr lang="en">
                <a:solidFill>
                  <a:schemeClr val="accent3"/>
                </a:solidFill>
              </a:rPr>
              <a:t>…</a:t>
            </a:r>
            <a:br>
              <a:rPr lang="en">
                <a:solidFill>
                  <a:schemeClr val="accent3"/>
                </a:solidFill>
              </a:rPr>
            </a:br>
            <a:r>
              <a:rPr lang="en">
                <a:solidFill>
                  <a:schemeClr val="accent3"/>
                </a:solidFill>
              </a:rPr>
              <a:t>Returns vectors with shortest cosine distance</a:t>
            </a:r>
            <a:endParaRPr>
              <a:solidFill>
                <a:schemeClr val="accent3"/>
              </a:solidFill>
            </a:endParaRPr>
          </a:p>
        </p:txBody>
      </p:sp>
      <p:cxnSp>
        <p:nvCxnSpPr>
          <p:cNvPr id="298" name="Google Shape;298;p24"/>
          <p:cNvCxnSpPr/>
          <p:nvPr/>
        </p:nvCxnSpPr>
        <p:spPr>
          <a:xfrm rot="10800000">
            <a:off x="4359375" y="1416225"/>
            <a:ext cx="0" cy="1375500"/>
          </a:xfrm>
          <a:prstGeom prst="straightConnector1">
            <a:avLst/>
          </a:prstGeom>
          <a:noFill/>
          <a:ln w="9525" cap="flat" cmpd="sng">
            <a:solidFill>
              <a:schemeClr val="dk2"/>
            </a:solidFill>
            <a:prstDash val="dot"/>
            <a:round/>
            <a:headEnd type="none" w="med" len="med"/>
            <a:tailEnd type="triangle" w="med" len="med"/>
          </a:ln>
        </p:spPr>
      </p:cxnSp>
      <p:cxnSp>
        <p:nvCxnSpPr>
          <p:cNvPr id="299" name="Google Shape;299;p24"/>
          <p:cNvCxnSpPr/>
          <p:nvPr/>
        </p:nvCxnSpPr>
        <p:spPr>
          <a:xfrm>
            <a:off x="4374725" y="2776350"/>
            <a:ext cx="1283400" cy="0"/>
          </a:xfrm>
          <a:prstGeom prst="straightConnector1">
            <a:avLst/>
          </a:prstGeom>
          <a:noFill/>
          <a:ln w="9525" cap="flat" cmpd="sng">
            <a:solidFill>
              <a:schemeClr val="dk2"/>
            </a:solidFill>
            <a:prstDash val="dot"/>
            <a:round/>
            <a:headEnd type="none" w="med" len="med"/>
            <a:tailEnd type="triangle" w="med" len="med"/>
          </a:ln>
        </p:spPr>
      </p:cxnSp>
      <p:cxnSp>
        <p:nvCxnSpPr>
          <p:cNvPr id="300" name="Google Shape;300;p24"/>
          <p:cNvCxnSpPr/>
          <p:nvPr/>
        </p:nvCxnSpPr>
        <p:spPr>
          <a:xfrm flipH="1">
            <a:off x="3621550" y="2776350"/>
            <a:ext cx="745500" cy="737700"/>
          </a:xfrm>
          <a:prstGeom prst="straightConnector1">
            <a:avLst/>
          </a:prstGeom>
          <a:noFill/>
          <a:ln w="9525" cap="flat" cmpd="sng">
            <a:solidFill>
              <a:schemeClr val="dk2"/>
            </a:solidFill>
            <a:prstDash val="dot"/>
            <a:round/>
            <a:headEnd type="none" w="med" len="med"/>
            <a:tailEnd type="triangle" w="med" len="med"/>
          </a:ln>
        </p:spPr>
      </p:cxnSp>
      <p:cxnSp>
        <p:nvCxnSpPr>
          <p:cNvPr id="301" name="Google Shape;301;p24"/>
          <p:cNvCxnSpPr/>
          <p:nvPr/>
        </p:nvCxnSpPr>
        <p:spPr>
          <a:xfrm rot="10800000" flipH="1">
            <a:off x="4390100" y="2115575"/>
            <a:ext cx="253500" cy="653100"/>
          </a:xfrm>
          <a:prstGeom prst="straightConnector1">
            <a:avLst/>
          </a:prstGeom>
          <a:noFill/>
          <a:ln w="9525" cap="flat" cmpd="sng">
            <a:solidFill>
              <a:schemeClr val="accent6"/>
            </a:solidFill>
            <a:prstDash val="solid"/>
            <a:round/>
            <a:headEnd type="none" w="med" len="med"/>
            <a:tailEnd type="triangle" w="med" len="med"/>
          </a:ln>
        </p:spPr>
      </p:cxnSp>
      <p:cxnSp>
        <p:nvCxnSpPr>
          <p:cNvPr id="302" name="Google Shape;302;p24"/>
          <p:cNvCxnSpPr/>
          <p:nvPr/>
        </p:nvCxnSpPr>
        <p:spPr>
          <a:xfrm>
            <a:off x="4382425" y="2791725"/>
            <a:ext cx="430200" cy="630000"/>
          </a:xfrm>
          <a:prstGeom prst="straightConnector1">
            <a:avLst/>
          </a:prstGeom>
          <a:noFill/>
          <a:ln w="9525" cap="flat" cmpd="sng">
            <a:solidFill>
              <a:schemeClr val="accent6"/>
            </a:solidFill>
            <a:prstDash val="solid"/>
            <a:round/>
            <a:headEnd type="none" w="med" len="med"/>
            <a:tailEnd type="triangle" w="med" len="med"/>
          </a:ln>
        </p:spPr>
      </p:cxnSp>
      <p:cxnSp>
        <p:nvCxnSpPr>
          <p:cNvPr id="303" name="Google Shape;303;p24"/>
          <p:cNvCxnSpPr/>
          <p:nvPr/>
        </p:nvCxnSpPr>
        <p:spPr>
          <a:xfrm rot="10800000">
            <a:off x="3537125" y="2476650"/>
            <a:ext cx="837600" cy="299700"/>
          </a:xfrm>
          <a:prstGeom prst="straightConnector1">
            <a:avLst/>
          </a:prstGeom>
          <a:noFill/>
          <a:ln w="9525" cap="flat" cmpd="sng">
            <a:solidFill>
              <a:schemeClr val="accent6"/>
            </a:solidFill>
            <a:prstDash val="solid"/>
            <a:round/>
            <a:headEnd type="none" w="med" len="med"/>
            <a:tailEnd type="triangle" w="med" len="med"/>
          </a:ln>
        </p:spPr>
      </p:cxnSp>
      <p:sp>
        <p:nvSpPr>
          <p:cNvPr id="304" name="Google Shape;304;p24"/>
          <p:cNvSpPr txBox="1"/>
          <p:nvPr/>
        </p:nvSpPr>
        <p:spPr>
          <a:xfrm>
            <a:off x="2872475" y="1691932"/>
            <a:ext cx="1640700" cy="824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a:solidFill>
                  <a:schemeClr val="accent6"/>
                </a:solidFill>
              </a:rPr>
              <a:t>Wikipedia articles embedded as document vectors</a:t>
            </a:r>
            <a:endParaRPr sz="1200">
              <a:solidFill>
                <a:schemeClr val="accent6"/>
              </a:solidFill>
            </a:endParaRPr>
          </a:p>
        </p:txBody>
      </p:sp>
      <p:sp>
        <p:nvSpPr>
          <p:cNvPr id="305" name="Google Shape;305;p24"/>
          <p:cNvSpPr/>
          <p:nvPr/>
        </p:nvSpPr>
        <p:spPr>
          <a:xfrm rot="-1431125">
            <a:off x="5133446" y="1239073"/>
            <a:ext cx="822005" cy="516304"/>
          </a:xfrm>
          <a:prstGeom prst="rightArrow">
            <a:avLst>
              <a:gd name="adj1" fmla="val 50000"/>
              <a:gd name="adj2" fmla="val 5000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Google Shape;310;p25"/>
          <p:cNvSpPr txBox="1">
            <a:spLocks noGrp="1"/>
          </p:cNvSpPr>
          <p:nvPr>
            <p:ph type="ctrTitle"/>
          </p:nvPr>
        </p:nvSpPr>
        <p:spPr>
          <a:xfrm>
            <a:off x="996150" y="2103000"/>
            <a:ext cx="7151700" cy="937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800" b="0">
                <a:solidFill>
                  <a:srgbClr val="3796BF"/>
                </a:solidFill>
              </a:rPr>
              <a:t>4. </a:t>
            </a:r>
            <a:r>
              <a:rPr lang="en" sz="4800">
                <a:solidFill>
                  <a:schemeClr val="lt1"/>
                </a:solidFill>
              </a:rPr>
              <a:t>DEEP LEARNING </a:t>
            </a:r>
            <a:r>
              <a:rPr lang="en" sz="4800"/>
              <a:t>MODELS </a:t>
            </a:r>
            <a:endParaRPr sz="4800"/>
          </a:p>
        </p:txBody>
      </p:sp>
      <p:sp>
        <p:nvSpPr>
          <p:cNvPr id="311" name="Google Shape;311;p25"/>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14</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p26"/>
          <p:cNvSpPr txBox="1">
            <a:spLocks noGrp="1"/>
          </p:cNvSpPr>
          <p:nvPr>
            <p:ph type="title"/>
          </p:nvPr>
        </p:nvSpPr>
        <p:spPr>
          <a:xfrm>
            <a:off x="911675" y="1220349"/>
            <a:ext cx="3418200" cy="1463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STATE-OF-THE-ART DEEP NEURAL NETWORK MODELS</a:t>
            </a:r>
            <a:endParaRPr/>
          </a:p>
        </p:txBody>
      </p:sp>
      <p:sp>
        <p:nvSpPr>
          <p:cNvPr id="317" name="Google Shape;317;p26"/>
          <p:cNvSpPr txBox="1">
            <a:spLocks noGrp="1"/>
          </p:cNvSpPr>
          <p:nvPr>
            <p:ph type="body" idx="1"/>
          </p:nvPr>
        </p:nvSpPr>
        <p:spPr>
          <a:xfrm>
            <a:off x="911675" y="2637291"/>
            <a:ext cx="3418200" cy="2199300"/>
          </a:xfrm>
          <a:prstGeom prst="rect">
            <a:avLst/>
          </a:prstGeom>
        </p:spPr>
        <p:txBody>
          <a:bodyPr spcFirstLastPara="1" wrap="square" lIns="91425" tIns="91425" rIns="91425" bIns="91425" anchor="t" anchorCtr="0">
            <a:noAutofit/>
          </a:bodyPr>
          <a:lstStyle/>
          <a:p>
            <a:pPr marL="457200" lvl="0" indent="-355600" algn="l" rtl="0">
              <a:spcBef>
                <a:spcPts val="600"/>
              </a:spcBef>
              <a:spcAft>
                <a:spcPts val="0"/>
              </a:spcAft>
              <a:buSzPts val="2000"/>
              <a:buChar char="»"/>
            </a:pPr>
            <a:r>
              <a:rPr lang="en"/>
              <a:t>Pointer-Generator</a:t>
            </a:r>
            <a:endParaRPr/>
          </a:p>
          <a:p>
            <a:pPr marL="457200" lvl="0" indent="-355600" algn="l" rtl="0">
              <a:spcBef>
                <a:spcPts val="0"/>
              </a:spcBef>
              <a:spcAft>
                <a:spcPts val="0"/>
              </a:spcAft>
              <a:buSzPts val="2000"/>
              <a:buChar char="»"/>
            </a:pPr>
            <a:r>
              <a:rPr lang="en"/>
              <a:t>Sequence-to-Sequence</a:t>
            </a:r>
            <a:endParaRPr/>
          </a:p>
          <a:p>
            <a:pPr marL="457200" lvl="0" indent="-355600" algn="l" rtl="0">
              <a:spcBef>
                <a:spcPts val="0"/>
              </a:spcBef>
              <a:spcAft>
                <a:spcPts val="0"/>
              </a:spcAft>
              <a:buSzPts val="2000"/>
              <a:buChar char="»"/>
            </a:pPr>
            <a:r>
              <a:rPr lang="en"/>
              <a:t>Fast Abstractive Summarization-RL</a:t>
            </a:r>
            <a:endParaRPr/>
          </a:p>
        </p:txBody>
      </p:sp>
      <p:pic>
        <p:nvPicPr>
          <p:cNvPr id="318" name="Google Shape;318;p26"/>
          <p:cNvPicPr preferRelativeResize="0"/>
          <p:nvPr/>
        </p:nvPicPr>
        <p:blipFill rotWithShape="1">
          <a:blip r:embed="rId3">
            <a:alphaModFix/>
          </a:blip>
          <a:srcRect l="21213" r="21219"/>
          <a:stretch/>
        </p:blipFill>
        <p:spPr>
          <a:xfrm flipH="1">
            <a:off x="5195999" y="0"/>
            <a:ext cx="3948026" cy="5143500"/>
          </a:xfrm>
          <a:prstGeom prst="rect">
            <a:avLst/>
          </a:prstGeom>
          <a:noFill/>
          <a:ln>
            <a:noFill/>
          </a:ln>
        </p:spPr>
      </p:pic>
      <p:sp>
        <p:nvSpPr>
          <p:cNvPr id="319" name="Google Shape;319;p26"/>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15</a:t>
            </a:fld>
            <a:endParaRPr/>
          </a:p>
        </p:txBody>
      </p:sp>
      <p:sp>
        <p:nvSpPr>
          <p:cNvPr id="320" name="Google Shape;320;p26"/>
          <p:cNvSpPr txBox="1"/>
          <p:nvPr/>
        </p:nvSpPr>
        <p:spPr>
          <a:xfrm>
            <a:off x="5660238" y="4802725"/>
            <a:ext cx="3019500" cy="253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600"/>
              <a:t>Image credit: https://www.arl.army.mil/www/default.cfm?article=3179</a:t>
            </a:r>
            <a:endParaRPr sz="6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Google Shape;325;p27"/>
          <p:cNvSpPr txBox="1">
            <a:spLocks noGrp="1"/>
          </p:cNvSpPr>
          <p:nvPr>
            <p:ph type="title"/>
          </p:nvPr>
        </p:nvSpPr>
        <p:spPr>
          <a:xfrm>
            <a:off x="1031425" y="1149725"/>
            <a:ext cx="5760300" cy="680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Training Design</a:t>
            </a:r>
            <a:endParaRPr/>
          </a:p>
        </p:txBody>
      </p:sp>
      <p:sp>
        <p:nvSpPr>
          <p:cNvPr id="326" name="Google Shape;326;p27"/>
          <p:cNvSpPr txBox="1">
            <a:spLocks noGrp="1"/>
          </p:cNvSpPr>
          <p:nvPr>
            <p:ph type="body" idx="1"/>
          </p:nvPr>
        </p:nvSpPr>
        <p:spPr>
          <a:xfrm>
            <a:off x="1031425" y="1777125"/>
            <a:ext cx="5760300" cy="2521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a:t>We apply following training resources for each model:</a:t>
            </a:r>
            <a:endParaRPr/>
          </a:p>
          <a:p>
            <a:pPr marL="457200" lvl="0" indent="-355600" algn="l" rtl="0">
              <a:spcBef>
                <a:spcPts val="600"/>
              </a:spcBef>
              <a:spcAft>
                <a:spcPts val="0"/>
              </a:spcAft>
              <a:buSzPts val="2000"/>
              <a:buChar char="»"/>
            </a:pPr>
            <a:r>
              <a:rPr lang="en"/>
              <a:t>CNN DailyMail</a:t>
            </a:r>
            <a:endParaRPr/>
          </a:p>
          <a:p>
            <a:pPr marL="457200" lvl="0" indent="-355600" algn="l" rtl="0">
              <a:spcBef>
                <a:spcPts val="0"/>
              </a:spcBef>
              <a:spcAft>
                <a:spcPts val="0"/>
              </a:spcAft>
              <a:buSzPts val="2000"/>
              <a:buChar char="»"/>
            </a:pPr>
            <a:r>
              <a:rPr lang="en"/>
              <a:t>All ETD related Wikipedia Pages</a:t>
            </a:r>
            <a:endParaRPr/>
          </a:p>
          <a:p>
            <a:pPr marL="457200" lvl="0" indent="-355600" algn="l" rtl="0">
              <a:spcBef>
                <a:spcPts val="0"/>
              </a:spcBef>
              <a:spcAft>
                <a:spcPts val="0"/>
              </a:spcAft>
              <a:buSzPts val="2000"/>
              <a:buChar char="»"/>
            </a:pPr>
            <a:r>
              <a:rPr lang="en"/>
              <a:t>CNN DailyMail + Thesis related Wikipedia Pages</a:t>
            </a:r>
            <a:endParaRPr/>
          </a:p>
          <a:p>
            <a:pPr marL="457200" lvl="0" indent="-355600" algn="l" rtl="0">
              <a:spcBef>
                <a:spcPts val="0"/>
              </a:spcBef>
              <a:spcAft>
                <a:spcPts val="0"/>
              </a:spcAft>
              <a:buSzPts val="2000"/>
              <a:buChar char="»"/>
            </a:pPr>
            <a:r>
              <a:rPr lang="en"/>
              <a:t>CNN DailyMail + All ETD related Wikipedia Pages </a:t>
            </a:r>
            <a:endParaRPr/>
          </a:p>
        </p:txBody>
      </p:sp>
      <p:sp>
        <p:nvSpPr>
          <p:cNvPr id="327" name="Google Shape;327;p27"/>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Clr>
                <a:srgbClr val="000000"/>
              </a:buClr>
              <a:buSzPts val="1100"/>
              <a:buFont typeface="Arial"/>
              <a:buNone/>
            </a:pPr>
            <a:fld id="{00000000-1234-1234-1234-123412341234}" type="slidenum">
              <a:rPr lang="en"/>
              <a:t>16</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28"/>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17</a:t>
            </a:fld>
            <a:endParaRPr/>
          </a:p>
        </p:txBody>
      </p:sp>
      <p:sp>
        <p:nvSpPr>
          <p:cNvPr id="333" name="Google Shape;333;p28"/>
          <p:cNvSpPr txBox="1">
            <a:spLocks noGrp="1"/>
          </p:cNvSpPr>
          <p:nvPr>
            <p:ph type="title"/>
          </p:nvPr>
        </p:nvSpPr>
        <p:spPr>
          <a:xfrm>
            <a:off x="367400" y="149250"/>
            <a:ext cx="8189400" cy="680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solidFill>
                  <a:schemeClr val="accent2"/>
                </a:solidFill>
              </a:rPr>
              <a:t>Sequence-to-sequence</a:t>
            </a:r>
            <a:endParaRPr>
              <a:solidFill>
                <a:schemeClr val="accent2"/>
              </a:solidFill>
            </a:endParaRPr>
          </a:p>
        </p:txBody>
      </p:sp>
      <p:graphicFrame>
        <p:nvGraphicFramePr>
          <p:cNvPr id="334" name="Google Shape;334;p28"/>
          <p:cNvGraphicFramePr/>
          <p:nvPr/>
        </p:nvGraphicFramePr>
        <p:xfrm>
          <a:off x="899450" y="1597500"/>
          <a:ext cx="3000000" cy="3000000"/>
        </p:xfrm>
        <a:graphic>
          <a:graphicData uri="http://schemas.openxmlformats.org/drawingml/2006/table">
            <a:tbl>
              <a:tblPr>
                <a:noFill/>
                <a:tableStyleId>{0DEFC6E1-664C-468F-A885-31E0BD148F2A}</a:tableStyleId>
              </a:tblPr>
              <a:tblGrid>
                <a:gridCol w="783550">
                  <a:extLst>
                    <a:ext uri="{9D8B030D-6E8A-4147-A177-3AD203B41FA5}">
                      <a16:colId xmlns:a16="http://schemas.microsoft.com/office/drawing/2014/main" val="20000"/>
                    </a:ext>
                  </a:extLst>
                </a:gridCol>
                <a:gridCol w="910500">
                  <a:extLst>
                    <a:ext uri="{9D8B030D-6E8A-4147-A177-3AD203B41FA5}">
                      <a16:colId xmlns:a16="http://schemas.microsoft.com/office/drawing/2014/main" val="20001"/>
                    </a:ext>
                  </a:extLst>
                </a:gridCol>
                <a:gridCol w="901825">
                  <a:extLst>
                    <a:ext uri="{9D8B030D-6E8A-4147-A177-3AD203B41FA5}">
                      <a16:colId xmlns:a16="http://schemas.microsoft.com/office/drawing/2014/main" val="20002"/>
                    </a:ext>
                  </a:extLst>
                </a:gridCol>
                <a:gridCol w="1020650">
                  <a:extLst>
                    <a:ext uri="{9D8B030D-6E8A-4147-A177-3AD203B41FA5}">
                      <a16:colId xmlns:a16="http://schemas.microsoft.com/office/drawing/2014/main" val="20003"/>
                    </a:ext>
                  </a:extLst>
                </a:gridCol>
                <a:gridCol w="955475">
                  <a:extLst>
                    <a:ext uri="{9D8B030D-6E8A-4147-A177-3AD203B41FA5}">
                      <a16:colId xmlns:a16="http://schemas.microsoft.com/office/drawing/2014/main" val="20004"/>
                    </a:ext>
                  </a:extLst>
                </a:gridCol>
              </a:tblGrid>
              <a:tr h="785350">
                <a:tc>
                  <a:txBody>
                    <a:bodyPr/>
                    <a:lstStyle/>
                    <a:p>
                      <a:pPr marL="0" marR="0" lvl="0" indent="0" algn="l" rtl="0">
                        <a:lnSpc>
                          <a:spcPct val="100000"/>
                        </a:lnSpc>
                        <a:spcBef>
                          <a:spcPts val="0"/>
                        </a:spcBef>
                        <a:spcAft>
                          <a:spcPts val="0"/>
                        </a:spcAft>
                        <a:buNone/>
                      </a:pPr>
                      <a:r>
                        <a:rPr lang="en" sz="1100"/>
                        <a:t>Max tokens of generated summary</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 sz="1100"/>
                        <a:t>Max source text tokens</a:t>
                      </a:r>
                      <a:endParaRPr sz="1100"/>
                    </a:p>
                  </a:txBody>
                  <a:tcPr marL="63500" marR="63500" marT="63500" marB="63500">
                    <a:lnL w="12700" cap="flat" cmpd="sng">
                      <a:solidFill>
                        <a:srgbClr val="000000"/>
                      </a:solidFill>
                      <a:prstDash val="solid"/>
                      <a:round/>
                      <a:headEnd type="none" w="sm" len="sm"/>
                      <a:tailEnd type="none" w="sm" len="sm"/>
                    </a:lnL>
                  </a:tcPr>
                </a:tc>
                <a:tc>
                  <a:txBody>
                    <a:bodyPr/>
                    <a:lstStyle/>
                    <a:p>
                      <a:pPr marL="0" marR="0" lvl="0" indent="0" algn="l" rtl="0">
                        <a:lnSpc>
                          <a:spcPct val="100000"/>
                        </a:lnSpc>
                        <a:spcBef>
                          <a:spcPts val="0"/>
                        </a:spcBef>
                        <a:spcAft>
                          <a:spcPts val="0"/>
                        </a:spcAft>
                        <a:buNone/>
                      </a:pPr>
                      <a:r>
                        <a:rPr lang="en" sz="1100"/>
                        <a:t>Batch size</a:t>
                      </a:r>
                      <a:endParaRPr sz="1100"/>
                    </a:p>
                  </a:txBody>
                  <a:tcPr marL="63500" marR="63500" marT="63500" marB="63500"/>
                </a:tc>
                <a:tc>
                  <a:txBody>
                    <a:bodyPr/>
                    <a:lstStyle/>
                    <a:p>
                      <a:pPr marL="0" marR="0" lvl="0" indent="0" algn="l" rtl="0">
                        <a:lnSpc>
                          <a:spcPct val="100000"/>
                        </a:lnSpc>
                        <a:spcBef>
                          <a:spcPts val="0"/>
                        </a:spcBef>
                        <a:spcAft>
                          <a:spcPts val="0"/>
                        </a:spcAft>
                        <a:buNone/>
                      </a:pPr>
                      <a:r>
                        <a:rPr lang="en" sz="1100"/>
                        <a:t>Vocabulary size</a:t>
                      </a:r>
                      <a:endParaRPr sz="1100"/>
                    </a:p>
                  </a:txBody>
                  <a:tcPr marL="63500" marR="63500" marT="63500" marB="63500"/>
                </a:tc>
                <a:tc>
                  <a:txBody>
                    <a:bodyPr/>
                    <a:lstStyle/>
                    <a:p>
                      <a:pPr marL="0" marR="0" lvl="0" indent="0" algn="l" rtl="0">
                        <a:lnSpc>
                          <a:spcPct val="100000"/>
                        </a:lnSpc>
                        <a:spcBef>
                          <a:spcPts val="0"/>
                        </a:spcBef>
                        <a:spcAft>
                          <a:spcPts val="0"/>
                        </a:spcAft>
                        <a:buNone/>
                      </a:pPr>
                      <a:r>
                        <a:rPr lang="en" sz="1100"/>
                        <a:t>Number of </a:t>
                      </a:r>
                      <a:endParaRPr sz="1100"/>
                    </a:p>
                    <a:p>
                      <a:pPr marL="0" marR="0" lvl="0" indent="0" algn="l" rtl="0">
                        <a:lnSpc>
                          <a:spcPct val="100000"/>
                        </a:lnSpc>
                        <a:spcBef>
                          <a:spcPts val="0"/>
                        </a:spcBef>
                        <a:spcAft>
                          <a:spcPts val="0"/>
                        </a:spcAft>
                        <a:buNone/>
                      </a:pPr>
                      <a:r>
                        <a:rPr lang="en" sz="1100"/>
                        <a:t>iterations</a:t>
                      </a:r>
                      <a:endParaRPr sz="1100"/>
                    </a:p>
                  </a:txBody>
                  <a:tcPr marL="63500" marR="63500" marT="63500" marB="63500"/>
                </a:tc>
                <a:extLst>
                  <a:ext uri="{0D108BD9-81ED-4DB2-BD59-A6C34878D82A}">
                    <a16:rowId xmlns:a16="http://schemas.microsoft.com/office/drawing/2014/main" val="10000"/>
                  </a:ext>
                </a:extLst>
              </a:tr>
              <a:tr h="238150">
                <a:tc>
                  <a:txBody>
                    <a:bodyPr/>
                    <a:lstStyle/>
                    <a:p>
                      <a:pPr marL="0" marR="0" lvl="0" indent="0" algn="l" rtl="0">
                        <a:lnSpc>
                          <a:spcPct val="100000"/>
                        </a:lnSpc>
                        <a:spcBef>
                          <a:spcPts val="0"/>
                        </a:spcBef>
                        <a:spcAft>
                          <a:spcPts val="0"/>
                        </a:spcAft>
                        <a:buNone/>
                      </a:pPr>
                      <a:r>
                        <a:rPr lang="en" sz="1100"/>
                        <a:t>100</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 sz="1100"/>
                        <a:t>400</a:t>
                      </a:r>
                      <a:endParaRPr sz="1100"/>
                    </a:p>
                  </a:txBody>
                  <a:tcPr marL="63500" marR="63500" marT="63500" marB="63500">
                    <a:lnL w="12700" cap="flat" cmpd="sng">
                      <a:solidFill>
                        <a:srgbClr val="000000"/>
                      </a:solidFill>
                      <a:prstDash val="solid"/>
                      <a:round/>
                      <a:headEnd type="none" w="sm" len="sm"/>
                      <a:tailEnd type="none" w="sm" len="sm"/>
                    </a:lnL>
                  </a:tcPr>
                </a:tc>
                <a:tc>
                  <a:txBody>
                    <a:bodyPr/>
                    <a:lstStyle/>
                    <a:p>
                      <a:pPr marL="0" marR="0" lvl="0" indent="0" algn="l" rtl="0">
                        <a:lnSpc>
                          <a:spcPct val="100000"/>
                        </a:lnSpc>
                        <a:spcBef>
                          <a:spcPts val="0"/>
                        </a:spcBef>
                        <a:spcAft>
                          <a:spcPts val="0"/>
                        </a:spcAft>
                        <a:buNone/>
                      </a:pPr>
                      <a:r>
                        <a:rPr lang="en" sz="1100"/>
                        <a:t>64</a:t>
                      </a:r>
                      <a:endParaRPr sz="1100"/>
                    </a:p>
                  </a:txBody>
                  <a:tcPr marL="63500" marR="63500" marT="63500" marB="63500"/>
                </a:tc>
                <a:tc>
                  <a:txBody>
                    <a:bodyPr/>
                    <a:lstStyle/>
                    <a:p>
                      <a:pPr marL="0" marR="0" lvl="0" indent="0" algn="l" rtl="0">
                        <a:lnSpc>
                          <a:spcPct val="100000"/>
                        </a:lnSpc>
                        <a:spcBef>
                          <a:spcPts val="0"/>
                        </a:spcBef>
                        <a:spcAft>
                          <a:spcPts val="0"/>
                        </a:spcAft>
                        <a:buNone/>
                      </a:pPr>
                      <a:r>
                        <a:rPr lang="en" sz="1100"/>
                        <a:t>40000</a:t>
                      </a:r>
                      <a:endParaRPr sz="1100"/>
                    </a:p>
                  </a:txBody>
                  <a:tcPr marL="63500" marR="63500" marT="63500" marB="63500"/>
                </a:tc>
                <a:tc>
                  <a:txBody>
                    <a:bodyPr/>
                    <a:lstStyle/>
                    <a:p>
                      <a:pPr marL="0" marR="0" lvl="0" indent="0" algn="l" rtl="0">
                        <a:lnSpc>
                          <a:spcPct val="100000"/>
                        </a:lnSpc>
                        <a:spcBef>
                          <a:spcPts val="0"/>
                        </a:spcBef>
                        <a:spcAft>
                          <a:spcPts val="0"/>
                        </a:spcAft>
                        <a:buNone/>
                      </a:pPr>
                      <a:r>
                        <a:rPr lang="en" sz="1100"/>
                        <a:t>22K</a:t>
                      </a:r>
                      <a:endParaRPr sz="1100"/>
                    </a:p>
                  </a:txBody>
                  <a:tcPr marL="63500" marR="63500" marT="63500" marB="63500"/>
                </a:tc>
                <a:extLst>
                  <a:ext uri="{0D108BD9-81ED-4DB2-BD59-A6C34878D82A}">
                    <a16:rowId xmlns:a16="http://schemas.microsoft.com/office/drawing/2014/main" val="10001"/>
                  </a:ext>
                </a:extLst>
              </a:tr>
            </a:tbl>
          </a:graphicData>
        </a:graphic>
      </p:graphicFrame>
      <p:sp>
        <p:nvSpPr>
          <p:cNvPr id="335" name="Google Shape;335;p28"/>
          <p:cNvSpPr txBox="1"/>
          <p:nvPr/>
        </p:nvSpPr>
        <p:spPr>
          <a:xfrm>
            <a:off x="832704" y="1251475"/>
            <a:ext cx="3906600" cy="25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100"/>
              <a:t>Hyper-parameter values used for training on CNN dataset</a:t>
            </a:r>
            <a:endParaRPr sz="1100"/>
          </a:p>
        </p:txBody>
      </p:sp>
      <p:graphicFrame>
        <p:nvGraphicFramePr>
          <p:cNvPr id="336" name="Google Shape;336;p28"/>
          <p:cNvGraphicFramePr/>
          <p:nvPr/>
        </p:nvGraphicFramePr>
        <p:xfrm>
          <a:off x="899450" y="3238475"/>
          <a:ext cx="3000000" cy="3000000"/>
        </p:xfrm>
        <a:graphic>
          <a:graphicData uri="http://schemas.openxmlformats.org/drawingml/2006/table">
            <a:tbl>
              <a:tblPr>
                <a:noFill/>
                <a:tableStyleId>{0DEFC6E1-664C-468F-A885-31E0BD148F2A}</a:tableStyleId>
              </a:tblPr>
              <a:tblGrid>
                <a:gridCol w="783550">
                  <a:extLst>
                    <a:ext uri="{9D8B030D-6E8A-4147-A177-3AD203B41FA5}">
                      <a16:colId xmlns:a16="http://schemas.microsoft.com/office/drawing/2014/main" val="20000"/>
                    </a:ext>
                  </a:extLst>
                </a:gridCol>
                <a:gridCol w="910500">
                  <a:extLst>
                    <a:ext uri="{9D8B030D-6E8A-4147-A177-3AD203B41FA5}">
                      <a16:colId xmlns:a16="http://schemas.microsoft.com/office/drawing/2014/main" val="20001"/>
                    </a:ext>
                  </a:extLst>
                </a:gridCol>
                <a:gridCol w="901825">
                  <a:extLst>
                    <a:ext uri="{9D8B030D-6E8A-4147-A177-3AD203B41FA5}">
                      <a16:colId xmlns:a16="http://schemas.microsoft.com/office/drawing/2014/main" val="20002"/>
                    </a:ext>
                  </a:extLst>
                </a:gridCol>
                <a:gridCol w="1020650">
                  <a:extLst>
                    <a:ext uri="{9D8B030D-6E8A-4147-A177-3AD203B41FA5}">
                      <a16:colId xmlns:a16="http://schemas.microsoft.com/office/drawing/2014/main" val="20003"/>
                    </a:ext>
                  </a:extLst>
                </a:gridCol>
                <a:gridCol w="955475">
                  <a:extLst>
                    <a:ext uri="{9D8B030D-6E8A-4147-A177-3AD203B41FA5}">
                      <a16:colId xmlns:a16="http://schemas.microsoft.com/office/drawing/2014/main" val="20004"/>
                    </a:ext>
                  </a:extLst>
                </a:gridCol>
              </a:tblGrid>
              <a:tr h="907225">
                <a:tc>
                  <a:txBody>
                    <a:bodyPr/>
                    <a:lstStyle/>
                    <a:p>
                      <a:pPr marL="0" lvl="0" indent="0" algn="l" rtl="0">
                        <a:spcBef>
                          <a:spcPts val="0"/>
                        </a:spcBef>
                        <a:spcAft>
                          <a:spcPts val="0"/>
                        </a:spcAft>
                        <a:buNone/>
                      </a:pPr>
                      <a:r>
                        <a:rPr lang="en" sz="1100"/>
                        <a:t>Max tokens of generated summary</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100"/>
                        <a:t>Max source text tokens</a:t>
                      </a:r>
                      <a:endParaRPr sz="1100"/>
                    </a:p>
                  </a:txBody>
                  <a:tcPr marL="63500" marR="63500" marT="63500" marB="63500">
                    <a:lnL w="12700" cap="flat" cmpd="sng">
                      <a:solidFill>
                        <a:srgbClr val="000000"/>
                      </a:solidFill>
                      <a:prstDash val="solid"/>
                      <a:round/>
                      <a:headEnd type="none" w="sm" len="sm"/>
                      <a:tailEnd type="none" w="sm" len="sm"/>
                    </a:lnL>
                  </a:tcPr>
                </a:tc>
                <a:tc>
                  <a:txBody>
                    <a:bodyPr/>
                    <a:lstStyle/>
                    <a:p>
                      <a:pPr marL="0" lvl="0" indent="0" algn="l" rtl="0">
                        <a:spcBef>
                          <a:spcPts val="0"/>
                        </a:spcBef>
                        <a:spcAft>
                          <a:spcPts val="0"/>
                        </a:spcAft>
                        <a:buNone/>
                      </a:pPr>
                      <a:r>
                        <a:rPr lang="en" sz="1100"/>
                        <a:t>Batch size</a:t>
                      </a:r>
                      <a:endParaRPr sz="1100"/>
                    </a:p>
                  </a:txBody>
                  <a:tcPr marL="63500" marR="63500" marT="63500" marB="63500"/>
                </a:tc>
                <a:tc>
                  <a:txBody>
                    <a:bodyPr/>
                    <a:lstStyle/>
                    <a:p>
                      <a:pPr marL="0" lvl="0" indent="0" algn="l" rtl="0">
                        <a:spcBef>
                          <a:spcPts val="0"/>
                        </a:spcBef>
                        <a:spcAft>
                          <a:spcPts val="0"/>
                        </a:spcAft>
                        <a:buNone/>
                      </a:pPr>
                      <a:r>
                        <a:rPr lang="en" sz="1100"/>
                        <a:t>Vocabulary size</a:t>
                      </a:r>
                      <a:endParaRPr sz="1100"/>
                    </a:p>
                  </a:txBody>
                  <a:tcPr marL="63500" marR="63500" marT="63500" marB="63500"/>
                </a:tc>
                <a:tc>
                  <a:txBody>
                    <a:bodyPr/>
                    <a:lstStyle/>
                    <a:p>
                      <a:pPr marL="0" lvl="0" indent="0" algn="l" rtl="0">
                        <a:spcBef>
                          <a:spcPts val="0"/>
                        </a:spcBef>
                        <a:spcAft>
                          <a:spcPts val="0"/>
                        </a:spcAft>
                        <a:buNone/>
                      </a:pPr>
                      <a:r>
                        <a:rPr lang="en" sz="1100"/>
                        <a:t>Number of iterations</a:t>
                      </a:r>
                      <a:endParaRPr sz="1100"/>
                    </a:p>
                  </a:txBody>
                  <a:tcPr marL="63500" marR="63500" marT="63500" marB="63500"/>
                </a:tc>
                <a:extLst>
                  <a:ext uri="{0D108BD9-81ED-4DB2-BD59-A6C34878D82A}">
                    <a16:rowId xmlns:a16="http://schemas.microsoft.com/office/drawing/2014/main" val="10000"/>
                  </a:ext>
                </a:extLst>
              </a:tr>
              <a:tr h="204025">
                <a:tc>
                  <a:txBody>
                    <a:bodyPr/>
                    <a:lstStyle/>
                    <a:p>
                      <a:pPr marL="0" lvl="0" indent="0" algn="l" rtl="0">
                        <a:spcBef>
                          <a:spcPts val="0"/>
                        </a:spcBef>
                        <a:spcAft>
                          <a:spcPts val="0"/>
                        </a:spcAft>
                        <a:buNone/>
                      </a:pPr>
                      <a:r>
                        <a:rPr lang="en" sz="1100"/>
                        <a:t>500</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100"/>
                        <a:t>500</a:t>
                      </a:r>
                      <a:endParaRPr sz="1100"/>
                    </a:p>
                  </a:txBody>
                  <a:tcPr marL="63500" marR="63500" marT="63500" marB="63500">
                    <a:lnL w="12700" cap="flat" cmpd="sng">
                      <a:solidFill>
                        <a:srgbClr val="000000"/>
                      </a:solidFill>
                      <a:prstDash val="solid"/>
                      <a:round/>
                      <a:headEnd type="none" w="sm" len="sm"/>
                      <a:tailEnd type="none" w="sm" len="sm"/>
                    </a:lnL>
                  </a:tcPr>
                </a:tc>
                <a:tc>
                  <a:txBody>
                    <a:bodyPr/>
                    <a:lstStyle/>
                    <a:p>
                      <a:pPr marL="0" lvl="0" indent="0" algn="l" rtl="0">
                        <a:spcBef>
                          <a:spcPts val="0"/>
                        </a:spcBef>
                        <a:spcAft>
                          <a:spcPts val="0"/>
                        </a:spcAft>
                        <a:buNone/>
                      </a:pPr>
                      <a:r>
                        <a:rPr lang="en" sz="1100"/>
                        <a:t>64</a:t>
                      </a:r>
                      <a:endParaRPr sz="1100"/>
                    </a:p>
                  </a:txBody>
                  <a:tcPr marL="63500" marR="63500" marT="63500" marB="63500"/>
                </a:tc>
                <a:tc>
                  <a:txBody>
                    <a:bodyPr/>
                    <a:lstStyle/>
                    <a:p>
                      <a:pPr marL="0" lvl="0" indent="0" algn="l" rtl="0">
                        <a:spcBef>
                          <a:spcPts val="0"/>
                        </a:spcBef>
                        <a:spcAft>
                          <a:spcPts val="0"/>
                        </a:spcAft>
                        <a:buNone/>
                      </a:pPr>
                      <a:r>
                        <a:rPr lang="en" sz="1100"/>
                        <a:t>40000</a:t>
                      </a:r>
                      <a:endParaRPr sz="1100"/>
                    </a:p>
                  </a:txBody>
                  <a:tcPr marL="63500" marR="63500" marT="63500" marB="63500"/>
                </a:tc>
                <a:tc>
                  <a:txBody>
                    <a:bodyPr/>
                    <a:lstStyle/>
                    <a:p>
                      <a:pPr marL="0" lvl="0" indent="0" algn="l" rtl="0">
                        <a:spcBef>
                          <a:spcPts val="0"/>
                        </a:spcBef>
                        <a:spcAft>
                          <a:spcPts val="0"/>
                        </a:spcAft>
                        <a:buNone/>
                      </a:pPr>
                      <a:r>
                        <a:rPr lang="en" sz="1100"/>
                        <a:t>5134</a:t>
                      </a:r>
                      <a:endParaRPr sz="1100"/>
                    </a:p>
                  </a:txBody>
                  <a:tcPr marL="63500" marR="63500" marT="63500" marB="63500"/>
                </a:tc>
                <a:extLst>
                  <a:ext uri="{0D108BD9-81ED-4DB2-BD59-A6C34878D82A}">
                    <a16:rowId xmlns:a16="http://schemas.microsoft.com/office/drawing/2014/main" val="10001"/>
                  </a:ext>
                </a:extLst>
              </a:tr>
            </a:tbl>
          </a:graphicData>
        </a:graphic>
      </p:graphicFrame>
      <p:sp>
        <p:nvSpPr>
          <p:cNvPr id="337" name="Google Shape;337;p28"/>
          <p:cNvSpPr txBox="1"/>
          <p:nvPr/>
        </p:nvSpPr>
        <p:spPr>
          <a:xfrm>
            <a:off x="832700" y="2861200"/>
            <a:ext cx="4219500" cy="25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100"/>
              <a:t>Hyper-parameter values used for training on Wikipedia dataset</a:t>
            </a:r>
            <a:endParaRPr sz="11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29"/>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18</a:t>
            </a:fld>
            <a:endParaRPr/>
          </a:p>
        </p:txBody>
      </p:sp>
      <p:sp>
        <p:nvSpPr>
          <p:cNvPr id="343" name="Google Shape;343;p29"/>
          <p:cNvSpPr txBox="1">
            <a:spLocks noGrp="1"/>
          </p:cNvSpPr>
          <p:nvPr>
            <p:ph type="title"/>
          </p:nvPr>
        </p:nvSpPr>
        <p:spPr>
          <a:xfrm>
            <a:off x="367400" y="149250"/>
            <a:ext cx="8189400" cy="680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solidFill>
                  <a:schemeClr val="accent2"/>
                </a:solidFill>
              </a:rPr>
              <a:t>Pointer-Generator</a:t>
            </a:r>
            <a:endParaRPr>
              <a:solidFill>
                <a:schemeClr val="accent2"/>
              </a:solidFill>
            </a:endParaRPr>
          </a:p>
        </p:txBody>
      </p:sp>
      <p:graphicFrame>
        <p:nvGraphicFramePr>
          <p:cNvPr id="344" name="Google Shape;344;p29"/>
          <p:cNvGraphicFramePr/>
          <p:nvPr/>
        </p:nvGraphicFramePr>
        <p:xfrm>
          <a:off x="367413" y="1536650"/>
          <a:ext cx="3000000" cy="3000000"/>
        </p:xfrm>
        <a:graphic>
          <a:graphicData uri="http://schemas.openxmlformats.org/drawingml/2006/table">
            <a:tbl>
              <a:tblPr>
                <a:noFill/>
                <a:tableStyleId>{0DEFC6E1-664C-468F-A885-31E0BD148F2A}</a:tableStyleId>
              </a:tblPr>
              <a:tblGrid>
                <a:gridCol w="1024050">
                  <a:extLst>
                    <a:ext uri="{9D8B030D-6E8A-4147-A177-3AD203B41FA5}">
                      <a16:colId xmlns:a16="http://schemas.microsoft.com/office/drawing/2014/main" val="20000"/>
                    </a:ext>
                  </a:extLst>
                </a:gridCol>
                <a:gridCol w="1024050">
                  <a:extLst>
                    <a:ext uri="{9D8B030D-6E8A-4147-A177-3AD203B41FA5}">
                      <a16:colId xmlns:a16="http://schemas.microsoft.com/office/drawing/2014/main" val="20001"/>
                    </a:ext>
                  </a:extLst>
                </a:gridCol>
                <a:gridCol w="1189975">
                  <a:extLst>
                    <a:ext uri="{9D8B030D-6E8A-4147-A177-3AD203B41FA5}">
                      <a16:colId xmlns:a16="http://schemas.microsoft.com/office/drawing/2014/main" val="20002"/>
                    </a:ext>
                  </a:extLst>
                </a:gridCol>
                <a:gridCol w="1189975">
                  <a:extLst>
                    <a:ext uri="{9D8B030D-6E8A-4147-A177-3AD203B41FA5}">
                      <a16:colId xmlns:a16="http://schemas.microsoft.com/office/drawing/2014/main" val="20003"/>
                    </a:ext>
                  </a:extLst>
                </a:gridCol>
                <a:gridCol w="1178625">
                  <a:extLst>
                    <a:ext uri="{9D8B030D-6E8A-4147-A177-3AD203B41FA5}">
                      <a16:colId xmlns:a16="http://schemas.microsoft.com/office/drawing/2014/main" val="20004"/>
                    </a:ext>
                  </a:extLst>
                </a:gridCol>
                <a:gridCol w="1333950">
                  <a:extLst>
                    <a:ext uri="{9D8B030D-6E8A-4147-A177-3AD203B41FA5}">
                      <a16:colId xmlns:a16="http://schemas.microsoft.com/office/drawing/2014/main" val="20005"/>
                    </a:ext>
                  </a:extLst>
                </a:gridCol>
                <a:gridCol w="1248725">
                  <a:extLst>
                    <a:ext uri="{9D8B030D-6E8A-4147-A177-3AD203B41FA5}">
                      <a16:colId xmlns:a16="http://schemas.microsoft.com/office/drawing/2014/main" val="20006"/>
                    </a:ext>
                  </a:extLst>
                </a:gridCol>
              </a:tblGrid>
              <a:tr h="785350">
                <a:tc>
                  <a:txBody>
                    <a:bodyPr/>
                    <a:lstStyle/>
                    <a:p>
                      <a:pPr marL="0" marR="0" lvl="0" indent="0" algn="l" rtl="0">
                        <a:lnSpc>
                          <a:spcPct val="100000"/>
                        </a:lnSpc>
                        <a:spcBef>
                          <a:spcPts val="0"/>
                        </a:spcBef>
                        <a:spcAft>
                          <a:spcPts val="0"/>
                        </a:spcAft>
                        <a:buNone/>
                      </a:pPr>
                      <a:r>
                        <a:rPr lang="en" sz="1100"/>
                        <a:t>Experiments on Hyper-parameter tuning</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None/>
                      </a:pPr>
                      <a:r>
                        <a:rPr lang="en" sz="1100"/>
                        <a:t>Max tokens of generated summary</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None/>
                      </a:pPr>
                      <a:r>
                        <a:rPr lang="en" sz="1100"/>
                        <a:t>Max source text tokens</a:t>
                      </a:r>
                      <a:endParaRPr sz="1100"/>
                    </a:p>
                  </a:txBody>
                  <a:tcPr marL="63500" marR="63500" marT="63500" marB="63500">
                    <a:lnL w="12700" cap="flat" cmpd="sng">
                      <a:solidFill>
                        <a:srgbClr val="000000"/>
                      </a:solidFill>
                      <a:prstDash val="solid"/>
                      <a:round/>
                      <a:headEnd type="none" w="sm" len="sm"/>
                      <a:tailEnd type="none" w="sm" len="sm"/>
                    </a:lnL>
                    <a:solidFill>
                      <a:srgbClr val="FFFFFF"/>
                    </a:solidFill>
                  </a:tcPr>
                </a:tc>
                <a:tc>
                  <a:txBody>
                    <a:bodyPr/>
                    <a:lstStyle/>
                    <a:p>
                      <a:pPr marL="0" marR="0" lvl="0" indent="0" algn="l" rtl="0">
                        <a:lnSpc>
                          <a:spcPct val="100000"/>
                        </a:lnSpc>
                        <a:spcBef>
                          <a:spcPts val="0"/>
                        </a:spcBef>
                        <a:spcAft>
                          <a:spcPts val="0"/>
                        </a:spcAft>
                        <a:buNone/>
                      </a:pPr>
                      <a:r>
                        <a:rPr lang="en" sz="1100"/>
                        <a:t>Coverage</a:t>
                      </a:r>
                      <a:endParaRPr sz="1100"/>
                    </a:p>
                  </a:txBody>
                  <a:tcPr marL="63500" marR="63500" marT="63500" marB="63500">
                    <a:solidFill>
                      <a:srgbClr val="FFFFFF"/>
                    </a:solidFill>
                  </a:tcPr>
                </a:tc>
                <a:tc>
                  <a:txBody>
                    <a:bodyPr/>
                    <a:lstStyle/>
                    <a:p>
                      <a:pPr marL="0" marR="0" lvl="0" indent="0" algn="l" rtl="0">
                        <a:lnSpc>
                          <a:spcPct val="100000"/>
                        </a:lnSpc>
                        <a:spcBef>
                          <a:spcPts val="0"/>
                        </a:spcBef>
                        <a:spcAft>
                          <a:spcPts val="0"/>
                        </a:spcAft>
                        <a:buNone/>
                      </a:pPr>
                      <a:r>
                        <a:rPr lang="en" sz="1100"/>
                        <a:t>Batch size</a:t>
                      </a:r>
                      <a:endParaRPr sz="1100"/>
                    </a:p>
                  </a:txBody>
                  <a:tcPr marL="63500" marR="63500" marT="63500" marB="63500">
                    <a:solidFill>
                      <a:srgbClr val="FFFFFF"/>
                    </a:solidFill>
                  </a:tcPr>
                </a:tc>
                <a:tc>
                  <a:txBody>
                    <a:bodyPr/>
                    <a:lstStyle/>
                    <a:p>
                      <a:pPr marL="0" marR="0" lvl="0" indent="0" algn="l" rtl="0">
                        <a:lnSpc>
                          <a:spcPct val="100000"/>
                        </a:lnSpc>
                        <a:spcBef>
                          <a:spcPts val="0"/>
                        </a:spcBef>
                        <a:spcAft>
                          <a:spcPts val="0"/>
                        </a:spcAft>
                        <a:buNone/>
                      </a:pPr>
                      <a:r>
                        <a:rPr lang="en" sz="1100"/>
                        <a:t>Vocabulary size</a:t>
                      </a:r>
                      <a:endParaRPr sz="1100"/>
                    </a:p>
                  </a:txBody>
                  <a:tcPr marL="63500" marR="63500" marT="63500" marB="63500">
                    <a:solidFill>
                      <a:srgbClr val="FFFFFF"/>
                    </a:solidFill>
                  </a:tcPr>
                </a:tc>
                <a:tc>
                  <a:txBody>
                    <a:bodyPr/>
                    <a:lstStyle/>
                    <a:p>
                      <a:pPr marL="0" marR="0" lvl="0" indent="0" algn="l" rtl="0">
                        <a:lnSpc>
                          <a:spcPct val="100000"/>
                        </a:lnSpc>
                        <a:spcBef>
                          <a:spcPts val="0"/>
                        </a:spcBef>
                        <a:spcAft>
                          <a:spcPts val="0"/>
                        </a:spcAft>
                        <a:buNone/>
                      </a:pPr>
                      <a:r>
                        <a:rPr lang="en" sz="1100"/>
                        <a:t>Number of </a:t>
                      </a:r>
                      <a:endParaRPr sz="1100"/>
                    </a:p>
                    <a:p>
                      <a:pPr marL="0" marR="0" lvl="0" indent="0" algn="l" rtl="0">
                        <a:lnSpc>
                          <a:spcPct val="100000"/>
                        </a:lnSpc>
                        <a:spcBef>
                          <a:spcPts val="0"/>
                        </a:spcBef>
                        <a:spcAft>
                          <a:spcPts val="0"/>
                        </a:spcAft>
                        <a:buNone/>
                      </a:pPr>
                      <a:r>
                        <a:rPr lang="en" sz="1100"/>
                        <a:t>iterations</a:t>
                      </a:r>
                      <a:endParaRPr sz="1100"/>
                    </a:p>
                  </a:txBody>
                  <a:tcPr marL="63500" marR="63500" marT="63500" marB="63500">
                    <a:solidFill>
                      <a:srgbClr val="FFFFFF"/>
                    </a:solidFill>
                  </a:tcPr>
                </a:tc>
                <a:extLst>
                  <a:ext uri="{0D108BD9-81ED-4DB2-BD59-A6C34878D82A}">
                    <a16:rowId xmlns:a16="http://schemas.microsoft.com/office/drawing/2014/main" val="10000"/>
                  </a:ext>
                </a:extLst>
              </a:tr>
              <a:tr h="238150">
                <a:tc>
                  <a:txBody>
                    <a:bodyPr/>
                    <a:lstStyle/>
                    <a:p>
                      <a:pPr marL="0" marR="0" lvl="0" indent="0" algn="l" rtl="0">
                        <a:lnSpc>
                          <a:spcPct val="100000"/>
                        </a:lnSpc>
                        <a:spcBef>
                          <a:spcPts val="0"/>
                        </a:spcBef>
                        <a:spcAft>
                          <a:spcPts val="0"/>
                        </a:spcAft>
                        <a:buNone/>
                      </a:pPr>
                      <a:r>
                        <a:rPr lang="en" sz="1100"/>
                        <a:t>E1 </a:t>
                      </a:r>
                      <a:endParaRPr sz="1100"/>
                    </a:p>
                    <a:p>
                      <a:pPr marL="0" marR="0" lvl="0" indent="0" algn="l" rtl="0">
                        <a:lnSpc>
                          <a:spcPct val="100000"/>
                        </a:lnSpc>
                        <a:spcBef>
                          <a:spcPts val="0"/>
                        </a:spcBef>
                        <a:spcAft>
                          <a:spcPts val="0"/>
                        </a:spcAft>
                        <a:buNone/>
                      </a:pPr>
                      <a:r>
                        <a:rPr lang="en" sz="1100"/>
                        <a:t>(Finished)</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None/>
                      </a:pPr>
                      <a:r>
                        <a:rPr lang="en" sz="1100"/>
                        <a:t>100</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None/>
                      </a:pPr>
                      <a:r>
                        <a:rPr lang="en" sz="1100"/>
                        <a:t>400</a:t>
                      </a:r>
                      <a:endParaRPr sz="1100"/>
                    </a:p>
                  </a:txBody>
                  <a:tcPr marL="63500" marR="63500" marT="63500" marB="63500">
                    <a:lnL w="12700" cap="flat" cmpd="sng">
                      <a:solidFill>
                        <a:srgbClr val="000000"/>
                      </a:solidFill>
                      <a:prstDash val="solid"/>
                      <a:round/>
                      <a:headEnd type="none" w="sm" len="sm"/>
                      <a:tailEnd type="none" w="sm" len="sm"/>
                    </a:lnL>
                    <a:solidFill>
                      <a:srgbClr val="FFFFFF"/>
                    </a:solidFill>
                  </a:tcPr>
                </a:tc>
                <a:tc>
                  <a:txBody>
                    <a:bodyPr/>
                    <a:lstStyle/>
                    <a:p>
                      <a:pPr marL="0" marR="0" lvl="0" indent="0" algn="l" rtl="0">
                        <a:lnSpc>
                          <a:spcPct val="100000"/>
                        </a:lnSpc>
                        <a:spcBef>
                          <a:spcPts val="0"/>
                        </a:spcBef>
                        <a:spcAft>
                          <a:spcPts val="0"/>
                        </a:spcAft>
                        <a:buNone/>
                      </a:pPr>
                      <a:r>
                        <a:rPr lang="en" sz="1100"/>
                        <a:t>NO</a:t>
                      </a:r>
                      <a:endParaRPr sz="1100"/>
                    </a:p>
                  </a:txBody>
                  <a:tcPr marL="63500" marR="63500" marT="63500" marB="63500">
                    <a:solidFill>
                      <a:srgbClr val="FFFFFF"/>
                    </a:solidFill>
                  </a:tcPr>
                </a:tc>
                <a:tc>
                  <a:txBody>
                    <a:bodyPr/>
                    <a:lstStyle/>
                    <a:p>
                      <a:pPr marL="0" marR="0" lvl="0" indent="0" algn="l" rtl="0">
                        <a:lnSpc>
                          <a:spcPct val="100000"/>
                        </a:lnSpc>
                        <a:spcBef>
                          <a:spcPts val="0"/>
                        </a:spcBef>
                        <a:spcAft>
                          <a:spcPts val="0"/>
                        </a:spcAft>
                        <a:buNone/>
                      </a:pPr>
                      <a:r>
                        <a:rPr lang="en" sz="1100"/>
                        <a:t>2</a:t>
                      </a:r>
                      <a:endParaRPr sz="1100"/>
                    </a:p>
                  </a:txBody>
                  <a:tcPr marL="63500" marR="63500" marT="63500" marB="63500">
                    <a:solidFill>
                      <a:srgbClr val="FFFFFF"/>
                    </a:solidFill>
                  </a:tcPr>
                </a:tc>
                <a:tc>
                  <a:txBody>
                    <a:bodyPr/>
                    <a:lstStyle/>
                    <a:p>
                      <a:pPr marL="0" marR="0" lvl="0" indent="0" algn="l" rtl="0">
                        <a:lnSpc>
                          <a:spcPct val="100000"/>
                        </a:lnSpc>
                        <a:spcBef>
                          <a:spcPts val="0"/>
                        </a:spcBef>
                        <a:spcAft>
                          <a:spcPts val="0"/>
                        </a:spcAft>
                        <a:buNone/>
                      </a:pPr>
                      <a:r>
                        <a:rPr lang="en" sz="1100"/>
                        <a:t>50000</a:t>
                      </a:r>
                      <a:endParaRPr sz="1100"/>
                    </a:p>
                  </a:txBody>
                  <a:tcPr marL="63500" marR="63500" marT="63500" marB="63500">
                    <a:solidFill>
                      <a:srgbClr val="FFFFFF"/>
                    </a:solidFill>
                  </a:tcPr>
                </a:tc>
                <a:tc>
                  <a:txBody>
                    <a:bodyPr/>
                    <a:lstStyle/>
                    <a:p>
                      <a:pPr marL="0" marR="0" lvl="0" indent="0" algn="l" rtl="0">
                        <a:lnSpc>
                          <a:spcPct val="100000"/>
                        </a:lnSpc>
                        <a:spcBef>
                          <a:spcPts val="0"/>
                        </a:spcBef>
                        <a:spcAft>
                          <a:spcPts val="0"/>
                        </a:spcAft>
                        <a:buNone/>
                      </a:pPr>
                      <a:r>
                        <a:rPr lang="en" sz="1100"/>
                        <a:t>50K</a:t>
                      </a:r>
                      <a:endParaRPr sz="1100"/>
                    </a:p>
                  </a:txBody>
                  <a:tcPr marL="63500" marR="63500" marT="63500" marB="63500">
                    <a:solidFill>
                      <a:srgbClr val="FFFFFF"/>
                    </a:solidFill>
                  </a:tcPr>
                </a:tc>
                <a:extLst>
                  <a:ext uri="{0D108BD9-81ED-4DB2-BD59-A6C34878D82A}">
                    <a16:rowId xmlns:a16="http://schemas.microsoft.com/office/drawing/2014/main" val="10001"/>
                  </a:ext>
                </a:extLst>
              </a:tr>
              <a:tr h="238150">
                <a:tc>
                  <a:txBody>
                    <a:bodyPr/>
                    <a:lstStyle/>
                    <a:p>
                      <a:pPr marL="0" marR="0" lvl="0" indent="0" algn="l" rtl="0">
                        <a:lnSpc>
                          <a:spcPct val="100000"/>
                        </a:lnSpc>
                        <a:spcBef>
                          <a:spcPts val="0"/>
                        </a:spcBef>
                        <a:spcAft>
                          <a:spcPts val="0"/>
                        </a:spcAft>
                        <a:buNone/>
                      </a:pPr>
                      <a:r>
                        <a:rPr lang="en" sz="1100"/>
                        <a:t>E2</a:t>
                      </a:r>
                      <a:endParaRPr sz="1100"/>
                    </a:p>
                    <a:p>
                      <a:pPr marL="0" marR="0" lvl="0" indent="0" algn="l" rtl="0">
                        <a:lnSpc>
                          <a:spcPct val="100000"/>
                        </a:lnSpc>
                        <a:spcBef>
                          <a:spcPts val="0"/>
                        </a:spcBef>
                        <a:spcAft>
                          <a:spcPts val="0"/>
                        </a:spcAft>
                        <a:buNone/>
                      </a:pPr>
                      <a:r>
                        <a:rPr lang="en" sz="1100"/>
                        <a:t>(Finished)</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None/>
                      </a:pPr>
                      <a:r>
                        <a:rPr lang="en" sz="1100"/>
                        <a:t>500</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None/>
                      </a:pPr>
                      <a:r>
                        <a:rPr lang="en" sz="1100"/>
                        <a:t>1000</a:t>
                      </a:r>
                      <a:endParaRPr sz="1100"/>
                    </a:p>
                  </a:txBody>
                  <a:tcPr marL="63500" marR="63500" marT="63500" marB="63500">
                    <a:lnL w="12700" cap="flat" cmpd="sng">
                      <a:solidFill>
                        <a:srgbClr val="000000"/>
                      </a:solidFill>
                      <a:prstDash val="solid"/>
                      <a:round/>
                      <a:headEnd type="none" w="sm" len="sm"/>
                      <a:tailEnd type="none" w="sm" len="sm"/>
                    </a:lnL>
                    <a:solidFill>
                      <a:srgbClr val="FFFFFF"/>
                    </a:solidFill>
                  </a:tcPr>
                </a:tc>
                <a:tc>
                  <a:txBody>
                    <a:bodyPr/>
                    <a:lstStyle/>
                    <a:p>
                      <a:pPr marL="0" marR="0" lvl="0" indent="0" algn="l" rtl="0">
                        <a:lnSpc>
                          <a:spcPct val="100000"/>
                        </a:lnSpc>
                        <a:spcBef>
                          <a:spcPts val="0"/>
                        </a:spcBef>
                        <a:spcAft>
                          <a:spcPts val="0"/>
                        </a:spcAft>
                        <a:buNone/>
                      </a:pPr>
                      <a:r>
                        <a:rPr lang="en" sz="1100"/>
                        <a:t>YES</a:t>
                      </a:r>
                      <a:endParaRPr sz="1100"/>
                    </a:p>
                  </a:txBody>
                  <a:tcPr marL="63500" marR="63500" marT="63500" marB="63500">
                    <a:solidFill>
                      <a:srgbClr val="FFFFFF"/>
                    </a:solidFill>
                  </a:tcPr>
                </a:tc>
                <a:tc>
                  <a:txBody>
                    <a:bodyPr/>
                    <a:lstStyle/>
                    <a:p>
                      <a:pPr marL="0" marR="0" lvl="0" indent="0" algn="l" rtl="0">
                        <a:lnSpc>
                          <a:spcPct val="100000"/>
                        </a:lnSpc>
                        <a:spcBef>
                          <a:spcPts val="0"/>
                        </a:spcBef>
                        <a:spcAft>
                          <a:spcPts val="0"/>
                        </a:spcAft>
                        <a:buNone/>
                      </a:pPr>
                      <a:r>
                        <a:rPr lang="en" sz="1100"/>
                        <a:t>2</a:t>
                      </a:r>
                      <a:endParaRPr sz="1100"/>
                    </a:p>
                  </a:txBody>
                  <a:tcPr marL="63500" marR="63500" marT="63500" marB="63500">
                    <a:solidFill>
                      <a:srgbClr val="FFFFFF"/>
                    </a:solidFill>
                  </a:tcPr>
                </a:tc>
                <a:tc>
                  <a:txBody>
                    <a:bodyPr/>
                    <a:lstStyle/>
                    <a:p>
                      <a:pPr marL="0" marR="0" lvl="0" indent="0" algn="l" rtl="0">
                        <a:lnSpc>
                          <a:spcPct val="100000"/>
                        </a:lnSpc>
                        <a:spcBef>
                          <a:spcPts val="0"/>
                        </a:spcBef>
                        <a:spcAft>
                          <a:spcPts val="0"/>
                        </a:spcAft>
                        <a:buNone/>
                      </a:pPr>
                      <a:r>
                        <a:rPr lang="en" sz="1100"/>
                        <a:t>20000</a:t>
                      </a:r>
                      <a:endParaRPr sz="1100"/>
                    </a:p>
                  </a:txBody>
                  <a:tcPr marL="63500" marR="63500" marT="63500" marB="63500">
                    <a:solidFill>
                      <a:srgbClr val="FFFFFF"/>
                    </a:solidFill>
                  </a:tcPr>
                </a:tc>
                <a:tc>
                  <a:txBody>
                    <a:bodyPr/>
                    <a:lstStyle/>
                    <a:p>
                      <a:pPr marL="0" marR="0" lvl="0" indent="0" algn="l" rtl="0">
                        <a:lnSpc>
                          <a:spcPct val="100000"/>
                        </a:lnSpc>
                        <a:spcBef>
                          <a:spcPts val="0"/>
                        </a:spcBef>
                        <a:spcAft>
                          <a:spcPts val="0"/>
                        </a:spcAft>
                        <a:buNone/>
                      </a:pPr>
                      <a:r>
                        <a:rPr lang="en" sz="1100"/>
                        <a:t>50K</a:t>
                      </a:r>
                      <a:endParaRPr sz="1100"/>
                    </a:p>
                  </a:txBody>
                  <a:tcPr marL="63500" marR="63500" marT="63500" marB="63500">
                    <a:solidFill>
                      <a:srgbClr val="FFFFFF"/>
                    </a:solidFill>
                  </a:tcPr>
                </a:tc>
                <a:extLst>
                  <a:ext uri="{0D108BD9-81ED-4DB2-BD59-A6C34878D82A}">
                    <a16:rowId xmlns:a16="http://schemas.microsoft.com/office/drawing/2014/main" val="10002"/>
                  </a:ext>
                </a:extLst>
              </a:tr>
              <a:tr h="238150">
                <a:tc>
                  <a:txBody>
                    <a:bodyPr/>
                    <a:lstStyle/>
                    <a:p>
                      <a:pPr marL="0" marR="0" lvl="0" indent="0" algn="l" rtl="0">
                        <a:lnSpc>
                          <a:spcPct val="100000"/>
                        </a:lnSpc>
                        <a:spcBef>
                          <a:spcPts val="0"/>
                        </a:spcBef>
                        <a:spcAft>
                          <a:spcPts val="0"/>
                        </a:spcAft>
                        <a:buNone/>
                      </a:pPr>
                      <a:r>
                        <a:rPr lang="en" sz="1100"/>
                        <a:t>E3</a:t>
                      </a:r>
                      <a:endParaRPr sz="1100"/>
                    </a:p>
                    <a:p>
                      <a:pPr marL="0" marR="0" lvl="0" indent="0" algn="l" rtl="0">
                        <a:lnSpc>
                          <a:spcPct val="100000"/>
                        </a:lnSpc>
                        <a:spcBef>
                          <a:spcPts val="0"/>
                        </a:spcBef>
                        <a:spcAft>
                          <a:spcPts val="0"/>
                        </a:spcAft>
                        <a:buNone/>
                      </a:pPr>
                      <a:r>
                        <a:rPr lang="en" sz="1100"/>
                        <a:t>(In training)</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None/>
                      </a:pPr>
                      <a:r>
                        <a:rPr lang="en" sz="1100"/>
                        <a:t>500</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None/>
                      </a:pPr>
                      <a:r>
                        <a:rPr lang="en" sz="1100"/>
                        <a:t>1000</a:t>
                      </a:r>
                      <a:endParaRPr sz="1100"/>
                    </a:p>
                  </a:txBody>
                  <a:tcPr marL="63500" marR="63500" marT="63500" marB="63500">
                    <a:lnL w="12700" cap="flat" cmpd="sng">
                      <a:solidFill>
                        <a:srgbClr val="000000"/>
                      </a:solidFill>
                      <a:prstDash val="solid"/>
                      <a:round/>
                      <a:headEnd type="none" w="sm" len="sm"/>
                      <a:tailEnd type="none" w="sm" len="sm"/>
                    </a:lnL>
                    <a:solidFill>
                      <a:srgbClr val="FFFFFF"/>
                    </a:solidFill>
                  </a:tcPr>
                </a:tc>
                <a:tc>
                  <a:txBody>
                    <a:bodyPr/>
                    <a:lstStyle/>
                    <a:p>
                      <a:pPr marL="0" marR="0" lvl="0" indent="0" algn="l" rtl="0">
                        <a:lnSpc>
                          <a:spcPct val="100000"/>
                        </a:lnSpc>
                        <a:spcBef>
                          <a:spcPts val="0"/>
                        </a:spcBef>
                        <a:spcAft>
                          <a:spcPts val="0"/>
                        </a:spcAft>
                        <a:buNone/>
                      </a:pPr>
                      <a:r>
                        <a:rPr lang="en" sz="1100"/>
                        <a:t>YES</a:t>
                      </a:r>
                      <a:endParaRPr sz="1100"/>
                    </a:p>
                  </a:txBody>
                  <a:tcPr marL="63500" marR="63500" marT="63500" marB="63500">
                    <a:solidFill>
                      <a:srgbClr val="FFFFFF"/>
                    </a:solidFill>
                  </a:tcPr>
                </a:tc>
                <a:tc>
                  <a:txBody>
                    <a:bodyPr/>
                    <a:lstStyle/>
                    <a:p>
                      <a:pPr marL="0" marR="0" lvl="0" indent="0" algn="l" rtl="0">
                        <a:lnSpc>
                          <a:spcPct val="100000"/>
                        </a:lnSpc>
                        <a:spcBef>
                          <a:spcPts val="0"/>
                        </a:spcBef>
                        <a:spcAft>
                          <a:spcPts val="0"/>
                        </a:spcAft>
                        <a:buNone/>
                      </a:pPr>
                      <a:r>
                        <a:rPr lang="en" sz="1100"/>
                        <a:t>4</a:t>
                      </a:r>
                      <a:endParaRPr sz="1100"/>
                    </a:p>
                  </a:txBody>
                  <a:tcPr marL="63500" marR="63500" marT="63500" marB="63500">
                    <a:solidFill>
                      <a:srgbClr val="FFFFFF"/>
                    </a:solidFill>
                  </a:tcPr>
                </a:tc>
                <a:tc>
                  <a:txBody>
                    <a:bodyPr/>
                    <a:lstStyle/>
                    <a:p>
                      <a:pPr marL="0" marR="0" lvl="0" indent="0" algn="l" rtl="0">
                        <a:lnSpc>
                          <a:spcPct val="100000"/>
                        </a:lnSpc>
                        <a:spcBef>
                          <a:spcPts val="0"/>
                        </a:spcBef>
                        <a:spcAft>
                          <a:spcPts val="0"/>
                        </a:spcAft>
                        <a:buNone/>
                      </a:pPr>
                      <a:r>
                        <a:rPr lang="en" sz="1100"/>
                        <a:t>100000</a:t>
                      </a:r>
                      <a:endParaRPr sz="1100"/>
                    </a:p>
                  </a:txBody>
                  <a:tcPr marL="63500" marR="63500" marT="63500" marB="63500">
                    <a:solidFill>
                      <a:srgbClr val="FFFFFF"/>
                    </a:solidFill>
                  </a:tcPr>
                </a:tc>
                <a:tc>
                  <a:txBody>
                    <a:bodyPr/>
                    <a:lstStyle/>
                    <a:p>
                      <a:pPr marL="0" marR="0" lvl="0" indent="0" algn="l" rtl="0">
                        <a:lnSpc>
                          <a:spcPct val="100000"/>
                        </a:lnSpc>
                        <a:spcBef>
                          <a:spcPts val="0"/>
                        </a:spcBef>
                        <a:spcAft>
                          <a:spcPts val="0"/>
                        </a:spcAft>
                        <a:buNone/>
                      </a:pPr>
                      <a:r>
                        <a:rPr lang="en" sz="1100"/>
                        <a:t>50K</a:t>
                      </a:r>
                      <a:endParaRPr sz="1100"/>
                    </a:p>
                  </a:txBody>
                  <a:tcPr marL="63500" marR="63500" marT="63500" marB="63500">
                    <a:solidFill>
                      <a:srgbClr val="FFFFFF"/>
                    </a:solidFill>
                  </a:tcPr>
                </a:tc>
                <a:extLst>
                  <a:ext uri="{0D108BD9-81ED-4DB2-BD59-A6C34878D82A}">
                    <a16:rowId xmlns:a16="http://schemas.microsoft.com/office/drawing/2014/main" val="10003"/>
                  </a:ext>
                </a:extLst>
              </a:tr>
            </a:tbl>
          </a:graphicData>
        </a:graphic>
      </p:graphicFrame>
      <p:sp>
        <p:nvSpPr>
          <p:cNvPr id="345" name="Google Shape;345;p29"/>
          <p:cNvSpPr txBox="1"/>
          <p:nvPr/>
        </p:nvSpPr>
        <p:spPr>
          <a:xfrm>
            <a:off x="3089000" y="829950"/>
            <a:ext cx="2746200" cy="25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100"/>
              <a:t>Hyper-parameter values used for training</a:t>
            </a:r>
            <a:endParaRPr sz="11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p30"/>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19</a:t>
            </a:fld>
            <a:endParaRPr/>
          </a:p>
        </p:txBody>
      </p:sp>
      <p:sp>
        <p:nvSpPr>
          <p:cNvPr id="351" name="Google Shape;351;p30"/>
          <p:cNvSpPr txBox="1">
            <a:spLocks noGrp="1"/>
          </p:cNvSpPr>
          <p:nvPr>
            <p:ph type="title"/>
          </p:nvPr>
        </p:nvSpPr>
        <p:spPr>
          <a:xfrm>
            <a:off x="1124250" y="482188"/>
            <a:ext cx="8189400" cy="680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Clr>
                <a:schemeClr val="dk1"/>
              </a:buClr>
              <a:buSzPts val="1100"/>
              <a:buFont typeface="Arial"/>
              <a:buNone/>
            </a:pPr>
            <a:r>
              <a:rPr lang="en">
                <a:solidFill>
                  <a:schemeClr val="accent2"/>
                </a:solidFill>
              </a:rPr>
              <a:t>Fast Abstractive Summarization - RL </a:t>
            </a:r>
            <a:endParaRPr>
              <a:solidFill>
                <a:schemeClr val="accent2"/>
              </a:solidFill>
            </a:endParaRPr>
          </a:p>
          <a:p>
            <a:pPr marL="0" lvl="0" indent="0" algn="ctr" rtl="0">
              <a:spcBef>
                <a:spcPts val="0"/>
              </a:spcBef>
              <a:spcAft>
                <a:spcPts val="0"/>
              </a:spcAft>
              <a:buNone/>
            </a:pPr>
            <a:endParaRPr>
              <a:solidFill>
                <a:schemeClr val="accent2"/>
              </a:solidFill>
            </a:endParaRPr>
          </a:p>
        </p:txBody>
      </p:sp>
      <p:graphicFrame>
        <p:nvGraphicFramePr>
          <p:cNvPr id="352" name="Google Shape;352;p30"/>
          <p:cNvGraphicFramePr/>
          <p:nvPr/>
        </p:nvGraphicFramePr>
        <p:xfrm>
          <a:off x="892350" y="1718125"/>
          <a:ext cx="3000000" cy="3000000"/>
        </p:xfrm>
        <a:graphic>
          <a:graphicData uri="http://schemas.openxmlformats.org/drawingml/2006/table">
            <a:tbl>
              <a:tblPr>
                <a:noFill/>
                <a:tableStyleId>{0DEFC6E1-664C-468F-A885-31E0BD148F2A}</a:tableStyleId>
              </a:tblPr>
              <a:tblGrid>
                <a:gridCol w="1379325">
                  <a:extLst>
                    <a:ext uri="{9D8B030D-6E8A-4147-A177-3AD203B41FA5}">
                      <a16:colId xmlns:a16="http://schemas.microsoft.com/office/drawing/2014/main" val="20000"/>
                    </a:ext>
                  </a:extLst>
                </a:gridCol>
                <a:gridCol w="1339350">
                  <a:extLst>
                    <a:ext uri="{9D8B030D-6E8A-4147-A177-3AD203B41FA5}">
                      <a16:colId xmlns:a16="http://schemas.microsoft.com/office/drawing/2014/main" val="20001"/>
                    </a:ext>
                  </a:extLst>
                </a:gridCol>
                <a:gridCol w="1419425">
                  <a:extLst>
                    <a:ext uri="{9D8B030D-6E8A-4147-A177-3AD203B41FA5}">
                      <a16:colId xmlns:a16="http://schemas.microsoft.com/office/drawing/2014/main" val="20002"/>
                    </a:ext>
                  </a:extLst>
                </a:gridCol>
                <a:gridCol w="874875">
                  <a:extLst>
                    <a:ext uri="{9D8B030D-6E8A-4147-A177-3AD203B41FA5}">
                      <a16:colId xmlns:a16="http://schemas.microsoft.com/office/drawing/2014/main" val="20003"/>
                    </a:ext>
                  </a:extLst>
                </a:gridCol>
                <a:gridCol w="881100">
                  <a:extLst>
                    <a:ext uri="{9D8B030D-6E8A-4147-A177-3AD203B41FA5}">
                      <a16:colId xmlns:a16="http://schemas.microsoft.com/office/drawing/2014/main" val="20004"/>
                    </a:ext>
                  </a:extLst>
                </a:gridCol>
              </a:tblGrid>
              <a:tr h="497775">
                <a:tc>
                  <a:txBody>
                    <a:bodyPr/>
                    <a:lstStyle/>
                    <a:p>
                      <a:pPr marL="0" lvl="0" indent="0" algn="l" rtl="0">
                        <a:spcBef>
                          <a:spcPts val="0"/>
                        </a:spcBef>
                        <a:spcAft>
                          <a:spcPts val="0"/>
                        </a:spcAft>
                        <a:buNone/>
                      </a:pPr>
                      <a:r>
                        <a:rPr lang="en" sz="1100"/>
                        <a:t>Training Data</a:t>
                      </a:r>
                      <a:endParaRPr sz="1100"/>
                    </a:p>
                  </a:txBody>
                  <a:tcPr marL="63500" marR="63500" marT="63500" marB="63500"/>
                </a:tc>
                <a:tc>
                  <a:txBody>
                    <a:bodyPr/>
                    <a:lstStyle/>
                    <a:p>
                      <a:pPr marL="0" lvl="0" indent="0" algn="l" rtl="0">
                        <a:spcBef>
                          <a:spcPts val="0"/>
                        </a:spcBef>
                        <a:spcAft>
                          <a:spcPts val="0"/>
                        </a:spcAft>
                        <a:buNone/>
                      </a:pPr>
                      <a:r>
                        <a:rPr lang="en" sz="1100"/>
                        <a:t>Vocabulary Size</a:t>
                      </a:r>
                      <a:endParaRPr sz="1100"/>
                    </a:p>
                  </a:txBody>
                  <a:tcPr marL="63500" marR="63500" marT="63500" marB="63500"/>
                </a:tc>
                <a:tc>
                  <a:txBody>
                    <a:bodyPr/>
                    <a:lstStyle/>
                    <a:p>
                      <a:pPr marL="0" lvl="0" indent="0" algn="l" rtl="0">
                        <a:spcBef>
                          <a:spcPts val="0"/>
                        </a:spcBef>
                        <a:spcAft>
                          <a:spcPts val="0"/>
                        </a:spcAft>
                        <a:buNone/>
                      </a:pPr>
                      <a:r>
                        <a:rPr lang="en" sz="1100"/>
                        <a:t>Word Embedding Dimensions</a:t>
                      </a:r>
                      <a:endParaRPr sz="1100"/>
                    </a:p>
                  </a:txBody>
                  <a:tcPr marL="63500" marR="63500" marT="63500" marB="63500"/>
                </a:tc>
                <a:tc>
                  <a:txBody>
                    <a:bodyPr/>
                    <a:lstStyle/>
                    <a:p>
                      <a:pPr marL="0" lvl="0" indent="0" algn="l" rtl="0">
                        <a:spcBef>
                          <a:spcPts val="0"/>
                        </a:spcBef>
                        <a:spcAft>
                          <a:spcPts val="0"/>
                        </a:spcAft>
                        <a:buNone/>
                      </a:pPr>
                      <a:r>
                        <a:rPr lang="en" sz="1100"/>
                        <a:t>Batch Size</a:t>
                      </a:r>
                      <a:endParaRPr sz="1100"/>
                    </a:p>
                  </a:txBody>
                  <a:tcPr marL="63500" marR="63500" marT="63500" marB="63500"/>
                </a:tc>
                <a:tc>
                  <a:txBody>
                    <a:bodyPr/>
                    <a:lstStyle/>
                    <a:p>
                      <a:pPr marL="0" lvl="0" indent="0" algn="l" rtl="0">
                        <a:spcBef>
                          <a:spcPts val="0"/>
                        </a:spcBef>
                        <a:spcAft>
                          <a:spcPts val="0"/>
                        </a:spcAft>
                        <a:buNone/>
                      </a:pPr>
                      <a:r>
                        <a:rPr lang="en" sz="1100"/>
                        <a:t>Gradient Clipping</a:t>
                      </a:r>
                      <a:endParaRPr sz="1100"/>
                    </a:p>
                  </a:txBody>
                  <a:tcPr marL="63500" marR="63500" marT="63500" marB="63500"/>
                </a:tc>
                <a:extLst>
                  <a:ext uri="{0D108BD9-81ED-4DB2-BD59-A6C34878D82A}">
                    <a16:rowId xmlns:a16="http://schemas.microsoft.com/office/drawing/2014/main" val="10000"/>
                  </a:ext>
                </a:extLst>
              </a:tr>
              <a:tr h="0">
                <a:tc>
                  <a:txBody>
                    <a:bodyPr/>
                    <a:lstStyle/>
                    <a:p>
                      <a:pPr marL="0" lvl="0" indent="0" algn="l" rtl="0">
                        <a:spcBef>
                          <a:spcPts val="0"/>
                        </a:spcBef>
                        <a:spcAft>
                          <a:spcPts val="0"/>
                        </a:spcAft>
                        <a:buNone/>
                      </a:pPr>
                      <a:r>
                        <a:rPr lang="en" sz="1100"/>
                        <a:t>CNN </a:t>
                      </a:r>
                      <a:endParaRPr sz="1100"/>
                    </a:p>
                  </a:txBody>
                  <a:tcPr marL="63500" marR="63500" marT="63500" marB="63500"/>
                </a:tc>
                <a:tc>
                  <a:txBody>
                    <a:bodyPr/>
                    <a:lstStyle/>
                    <a:p>
                      <a:pPr marL="0" lvl="0" indent="0" algn="l" rtl="0">
                        <a:spcBef>
                          <a:spcPts val="0"/>
                        </a:spcBef>
                        <a:spcAft>
                          <a:spcPts val="0"/>
                        </a:spcAft>
                        <a:buNone/>
                      </a:pPr>
                      <a:r>
                        <a:rPr lang="en" sz="1100"/>
                        <a:t>30000</a:t>
                      </a:r>
                      <a:endParaRPr sz="1100"/>
                    </a:p>
                  </a:txBody>
                  <a:tcPr marL="63500" marR="63500" marT="63500" marB="63500"/>
                </a:tc>
                <a:tc>
                  <a:txBody>
                    <a:bodyPr/>
                    <a:lstStyle/>
                    <a:p>
                      <a:pPr marL="0" lvl="0" indent="0" algn="l" rtl="0">
                        <a:spcBef>
                          <a:spcPts val="0"/>
                        </a:spcBef>
                        <a:spcAft>
                          <a:spcPts val="0"/>
                        </a:spcAft>
                        <a:buNone/>
                      </a:pPr>
                      <a:r>
                        <a:rPr lang="en" sz="1100"/>
                        <a:t>128</a:t>
                      </a:r>
                      <a:endParaRPr sz="1100"/>
                    </a:p>
                  </a:txBody>
                  <a:tcPr marL="63500" marR="63500" marT="63500" marB="63500"/>
                </a:tc>
                <a:tc>
                  <a:txBody>
                    <a:bodyPr/>
                    <a:lstStyle/>
                    <a:p>
                      <a:pPr marL="0" lvl="0" indent="0" algn="l" rtl="0">
                        <a:spcBef>
                          <a:spcPts val="0"/>
                        </a:spcBef>
                        <a:spcAft>
                          <a:spcPts val="0"/>
                        </a:spcAft>
                        <a:buNone/>
                      </a:pPr>
                      <a:r>
                        <a:rPr lang="en" sz="1100"/>
                        <a:t>32</a:t>
                      </a:r>
                      <a:endParaRPr sz="1100"/>
                    </a:p>
                  </a:txBody>
                  <a:tcPr marL="63500" marR="63500" marT="63500" marB="63500"/>
                </a:tc>
                <a:tc>
                  <a:txBody>
                    <a:bodyPr/>
                    <a:lstStyle/>
                    <a:p>
                      <a:pPr marL="0" lvl="0" indent="0" algn="l" rtl="0">
                        <a:spcBef>
                          <a:spcPts val="0"/>
                        </a:spcBef>
                        <a:spcAft>
                          <a:spcPts val="0"/>
                        </a:spcAft>
                        <a:buNone/>
                      </a:pPr>
                      <a:r>
                        <a:rPr lang="en" sz="1100"/>
                        <a:t>2.0</a:t>
                      </a:r>
                      <a:endParaRPr sz="1100"/>
                    </a:p>
                  </a:txBody>
                  <a:tcPr marL="63500" marR="63500" marT="63500" marB="63500"/>
                </a:tc>
                <a:extLst>
                  <a:ext uri="{0D108BD9-81ED-4DB2-BD59-A6C34878D82A}">
                    <a16:rowId xmlns:a16="http://schemas.microsoft.com/office/drawing/2014/main" val="10001"/>
                  </a:ext>
                </a:extLst>
              </a:tr>
              <a:tr h="0">
                <a:tc>
                  <a:txBody>
                    <a:bodyPr/>
                    <a:lstStyle/>
                    <a:p>
                      <a:pPr marL="0" lvl="0" indent="0" algn="l" rtl="0">
                        <a:spcBef>
                          <a:spcPts val="0"/>
                        </a:spcBef>
                        <a:spcAft>
                          <a:spcPts val="0"/>
                        </a:spcAft>
                        <a:buNone/>
                      </a:pPr>
                      <a:r>
                        <a:rPr lang="en" sz="1100"/>
                        <a:t>CNN + WikiThesis </a:t>
                      </a:r>
                      <a:endParaRPr sz="1100"/>
                    </a:p>
                  </a:txBody>
                  <a:tcPr marL="63500" marR="63500" marT="63500" marB="63500"/>
                </a:tc>
                <a:tc>
                  <a:txBody>
                    <a:bodyPr/>
                    <a:lstStyle/>
                    <a:p>
                      <a:pPr marL="0" lvl="0" indent="0" algn="l" rtl="0">
                        <a:spcBef>
                          <a:spcPts val="0"/>
                        </a:spcBef>
                        <a:spcAft>
                          <a:spcPts val="0"/>
                        </a:spcAft>
                        <a:buNone/>
                      </a:pPr>
                      <a:r>
                        <a:rPr lang="en" sz="1100"/>
                        <a:t>50000</a:t>
                      </a:r>
                      <a:endParaRPr sz="1100"/>
                    </a:p>
                  </a:txBody>
                  <a:tcPr marL="63500" marR="63500" marT="63500" marB="63500"/>
                </a:tc>
                <a:tc>
                  <a:txBody>
                    <a:bodyPr/>
                    <a:lstStyle/>
                    <a:p>
                      <a:pPr marL="0" lvl="0" indent="0" algn="l" rtl="0">
                        <a:spcBef>
                          <a:spcPts val="0"/>
                        </a:spcBef>
                        <a:spcAft>
                          <a:spcPts val="0"/>
                        </a:spcAft>
                        <a:buNone/>
                      </a:pPr>
                      <a:r>
                        <a:rPr lang="en" sz="1100"/>
                        <a:t>300</a:t>
                      </a:r>
                      <a:endParaRPr sz="1100"/>
                    </a:p>
                  </a:txBody>
                  <a:tcPr marL="63500" marR="63500" marT="63500" marB="63500"/>
                </a:tc>
                <a:tc>
                  <a:txBody>
                    <a:bodyPr/>
                    <a:lstStyle/>
                    <a:p>
                      <a:pPr marL="0" lvl="0" indent="0" algn="l" rtl="0">
                        <a:spcBef>
                          <a:spcPts val="0"/>
                        </a:spcBef>
                        <a:spcAft>
                          <a:spcPts val="0"/>
                        </a:spcAft>
                        <a:buNone/>
                      </a:pPr>
                      <a:r>
                        <a:rPr lang="en" sz="1100"/>
                        <a:t>32</a:t>
                      </a:r>
                      <a:endParaRPr sz="1100"/>
                    </a:p>
                  </a:txBody>
                  <a:tcPr marL="63500" marR="63500" marT="63500" marB="63500"/>
                </a:tc>
                <a:tc>
                  <a:txBody>
                    <a:bodyPr/>
                    <a:lstStyle/>
                    <a:p>
                      <a:pPr marL="0" lvl="0" indent="0" algn="l" rtl="0">
                        <a:spcBef>
                          <a:spcPts val="0"/>
                        </a:spcBef>
                        <a:spcAft>
                          <a:spcPts val="0"/>
                        </a:spcAft>
                        <a:buNone/>
                      </a:pPr>
                      <a:r>
                        <a:rPr lang="en" sz="1100"/>
                        <a:t>2.0</a:t>
                      </a:r>
                      <a:endParaRPr sz="1100"/>
                    </a:p>
                  </a:txBody>
                  <a:tcPr marL="63500" marR="63500" marT="63500" marB="63500"/>
                </a:tc>
                <a:extLst>
                  <a:ext uri="{0D108BD9-81ED-4DB2-BD59-A6C34878D82A}">
                    <a16:rowId xmlns:a16="http://schemas.microsoft.com/office/drawing/2014/main" val="10002"/>
                  </a:ext>
                </a:extLst>
              </a:tr>
            </a:tbl>
          </a:graphicData>
        </a:graphic>
      </p:graphicFrame>
      <p:sp>
        <p:nvSpPr>
          <p:cNvPr id="353" name="Google Shape;353;p30"/>
          <p:cNvSpPr txBox="1"/>
          <p:nvPr/>
        </p:nvSpPr>
        <p:spPr>
          <a:xfrm>
            <a:off x="832700" y="1251475"/>
            <a:ext cx="4839600" cy="25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100"/>
              <a:t>Configuration used for training the abstractor and extractor models</a:t>
            </a:r>
            <a:endParaRPr sz="1100"/>
          </a:p>
        </p:txBody>
      </p:sp>
      <p:graphicFrame>
        <p:nvGraphicFramePr>
          <p:cNvPr id="354" name="Google Shape;354;p30"/>
          <p:cNvGraphicFramePr/>
          <p:nvPr/>
        </p:nvGraphicFramePr>
        <p:xfrm>
          <a:off x="899450" y="3543275"/>
          <a:ext cx="3000000" cy="3000000"/>
        </p:xfrm>
        <a:graphic>
          <a:graphicData uri="http://schemas.openxmlformats.org/drawingml/2006/table">
            <a:tbl>
              <a:tblPr>
                <a:noFill/>
                <a:tableStyleId>{0DEFC6E1-664C-468F-A885-31E0BD148F2A}</a:tableStyleId>
              </a:tblPr>
              <a:tblGrid>
                <a:gridCol w="828675">
                  <a:extLst>
                    <a:ext uri="{9D8B030D-6E8A-4147-A177-3AD203B41FA5}">
                      <a16:colId xmlns:a16="http://schemas.microsoft.com/office/drawing/2014/main" val="20000"/>
                    </a:ext>
                  </a:extLst>
                </a:gridCol>
                <a:gridCol w="1219200">
                  <a:extLst>
                    <a:ext uri="{9D8B030D-6E8A-4147-A177-3AD203B41FA5}">
                      <a16:colId xmlns:a16="http://schemas.microsoft.com/office/drawing/2014/main" val="20001"/>
                    </a:ext>
                  </a:extLst>
                </a:gridCol>
                <a:gridCol w="904875">
                  <a:extLst>
                    <a:ext uri="{9D8B030D-6E8A-4147-A177-3AD203B41FA5}">
                      <a16:colId xmlns:a16="http://schemas.microsoft.com/office/drawing/2014/main" val="20002"/>
                    </a:ext>
                  </a:extLst>
                </a:gridCol>
                <a:gridCol w="1495425">
                  <a:extLst>
                    <a:ext uri="{9D8B030D-6E8A-4147-A177-3AD203B41FA5}">
                      <a16:colId xmlns:a16="http://schemas.microsoft.com/office/drawing/2014/main" val="20003"/>
                    </a:ext>
                  </a:extLst>
                </a:gridCol>
                <a:gridCol w="1495425">
                  <a:extLst>
                    <a:ext uri="{9D8B030D-6E8A-4147-A177-3AD203B41FA5}">
                      <a16:colId xmlns:a16="http://schemas.microsoft.com/office/drawing/2014/main" val="20004"/>
                    </a:ext>
                  </a:extLst>
                </a:gridCol>
              </a:tblGrid>
              <a:tr h="0">
                <a:tc>
                  <a:txBody>
                    <a:bodyPr/>
                    <a:lstStyle/>
                    <a:p>
                      <a:pPr marL="0" lvl="0" indent="0" algn="l" rtl="0">
                        <a:spcBef>
                          <a:spcPts val="0"/>
                        </a:spcBef>
                        <a:spcAft>
                          <a:spcPts val="0"/>
                        </a:spcAft>
                        <a:buNone/>
                      </a:pPr>
                      <a:r>
                        <a:rPr lang="en" sz="1100"/>
                        <a:t>Reward Function</a:t>
                      </a:r>
                      <a:endParaRPr sz="1100"/>
                    </a:p>
                  </a:txBody>
                  <a:tcPr marL="63500" marR="63500" marT="63500" marB="63500"/>
                </a:tc>
                <a:tc>
                  <a:txBody>
                    <a:bodyPr/>
                    <a:lstStyle/>
                    <a:p>
                      <a:pPr marL="0" lvl="0" indent="0" algn="l" rtl="0">
                        <a:spcBef>
                          <a:spcPts val="0"/>
                        </a:spcBef>
                        <a:spcAft>
                          <a:spcPts val="0"/>
                        </a:spcAft>
                        <a:buNone/>
                      </a:pPr>
                      <a:r>
                        <a:rPr lang="en" sz="1100"/>
                        <a:t>Learning Rate Decay Ratio</a:t>
                      </a:r>
                      <a:endParaRPr sz="1100"/>
                    </a:p>
                  </a:txBody>
                  <a:tcPr marL="63500" marR="63500" marT="63500" marB="63500"/>
                </a:tc>
                <a:tc>
                  <a:txBody>
                    <a:bodyPr/>
                    <a:lstStyle/>
                    <a:p>
                      <a:pPr marL="0" lvl="0" indent="0" algn="l" rtl="0">
                        <a:spcBef>
                          <a:spcPts val="0"/>
                        </a:spcBef>
                        <a:spcAft>
                          <a:spcPts val="0"/>
                        </a:spcAft>
                        <a:buNone/>
                      </a:pPr>
                      <a:r>
                        <a:rPr lang="en" sz="1100"/>
                        <a:t>Discount Factor</a:t>
                      </a:r>
                      <a:endParaRPr sz="1100"/>
                    </a:p>
                  </a:txBody>
                  <a:tcPr marL="63500" marR="63500" marT="63500" marB="63500"/>
                </a:tc>
                <a:tc>
                  <a:txBody>
                    <a:bodyPr/>
                    <a:lstStyle/>
                    <a:p>
                      <a:pPr marL="0" lvl="0" indent="0" algn="l" rtl="0">
                        <a:spcBef>
                          <a:spcPts val="0"/>
                        </a:spcBef>
                        <a:spcAft>
                          <a:spcPts val="0"/>
                        </a:spcAft>
                        <a:buClr>
                          <a:schemeClr val="dk1"/>
                        </a:buClr>
                        <a:buSzPts val="1100"/>
                        <a:buFont typeface="Arial"/>
                        <a:buNone/>
                      </a:pPr>
                      <a:r>
                        <a:rPr lang="en" sz="1100">
                          <a:solidFill>
                            <a:schemeClr val="dk1"/>
                          </a:solidFill>
                        </a:rPr>
                        <a:t>Gradient Clipping</a:t>
                      </a:r>
                      <a:endParaRPr sz="1100">
                        <a:solidFill>
                          <a:schemeClr val="dk1"/>
                        </a:solidFill>
                      </a:endParaRPr>
                    </a:p>
                    <a:p>
                      <a:pPr marL="0" lvl="0" indent="0" algn="l" rtl="0">
                        <a:spcBef>
                          <a:spcPts val="0"/>
                        </a:spcBef>
                        <a:spcAft>
                          <a:spcPts val="0"/>
                        </a:spcAft>
                        <a:buNone/>
                      </a:pPr>
                      <a:endParaRPr sz="1100"/>
                    </a:p>
                  </a:txBody>
                  <a:tcPr marL="63500" marR="63500" marT="63500" marB="63500"/>
                </a:tc>
                <a:tc>
                  <a:txBody>
                    <a:bodyPr/>
                    <a:lstStyle/>
                    <a:p>
                      <a:pPr marL="0" lvl="0" indent="0" algn="l" rtl="0">
                        <a:spcBef>
                          <a:spcPts val="0"/>
                        </a:spcBef>
                        <a:spcAft>
                          <a:spcPts val="0"/>
                        </a:spcAft>
                        <a:buClr>
                          <a:schemeClr val="dk1"/>
                        </a:buClr>
                        <a:buSzPts val="1100"/>
                        <a:buFont typeface="Arial"/>
                        <a:buNone/>
                      </a:pPr>
                      <a:r>
                        <a:rPr lang="en" sz="1100">
                          <a:solidFill>
                            <a:schemeClr val="dk1"/>
                          </a:solidFill>
                        </a:rPr>
                        <a:t>Batch Size</a:t>
                      </a:r>
                      <a:endParaRPr sz="1100">
                        <a:solidFill>
                          <a:schemeClr val="dk1"/>
                        </a:solidFill>
                      </a:endParaRPr>
                    </a:p>
                    <a:p>
                      <a:pPr marL="0" lvl="0" indent="0" algn="l" rtl="0">
                        <a:spcBef>
                          <a:spcPts val="0"/>
                        </a:spcBef>
                        <a:spcAft>
                          <a:spcPts val="0"/>
                        </a:spcAft>
                        <a:buNone/>
                      </a:pPr>
                      <a:endParaRPr sz="1100"/>
                    </a:p>
                  </a:txBody>
                  <a:tcPr marL="63500" marR="63500" marT="63500" marB="63500"/>
                </a:tc>
                <a:extLst>
                  <a:ext uri="{0D108BD9-81ED-4DB2-BD59-A6C34878D82A}">
                    <a16:rowId xmlns:a16="http://schemas.microsoft.com/office/drawing/2014/main" val="10000"/>
                  </a:ext>
                </a:extLst>
              </a:tr>
              <a:tr h="0">
                <a:tc>
                  <a:txBody>
                    <a:bodyPr/>
                    <a:lstStyle/>
                    <a:p>
                      <a:pPr marL="0" lvl="0" indent="0" algn="l" rtl="0">
                        <a:spcBef>
                          <a:spcPts val="0"/>
                        </a:spcBef>
                        <a:spcAft>
                          <a:spcPts val="0"/>
                        </a:spcAft>
                        <a:buNone/>
                      </a:pPr>
                      <a:r>
                        <a:rPr lang="en" sz="1100"/>
                        <a:t>rouge-l</a:t>
                      </a:r>
                      <a:endParaRPr sz="1100"/>
                    </a:p>
                  </a:txBody>
                  <a:tcPr marL="63500" marR="63500" marT="63500" marB="63500"/>
                </a:tc>
                <a:tc>
                  <a:txBody>
                    <a:bodyPr/>
                    <a:lstStyle/>
                    <a:p>
                      <a:pPr marL="0" lvl="0" indent="0" algn="l" rtl="0">
                        <a:spcBef>
                          <a:spcPts val="0"/>
                        </a:spcBef>
                        <a:spcAft>
                          <a:spcPts val="0"/>
                        </a:spcAft>
                        <a:buNone/>
                      </a:pPr>
                      <a:r>
                        <a:rPr lang="en" sz="1100"/>
                        <a:t>0.5</a:t>
                      </a:r>
                      <a:endParaRPr sz="1100"/>
                    </a:p>
                  </a:txBody>
                  <a:tcPr marL="63500" marR="63500" marT="63500" marB="63500"/>
                </a:tc>
                <a:tc>
                  <a:txBody>
                    <a:bodyPr/>
                    <a:lstStyle/>
                    <a:p>
                      <a:pPr marL="0" lvl="0" indent="0" algn="l" rtl="0">
                        <a:spcBef>
                          <a:spcPts val="0"/>
                        </a:spcBef>
                        <a:spcAft>
                          <a:spcPts val="0"/>
                        </a:spcAft>
                        <a:buNone/>
                      </a:pPr>
                      <a:r>
                        <a:rPr lang="en" sz="1100"/>
                        <a:t>0.95</a:t>
                      </a:r>
                      <a:endParaRPr sz="1100"/>
                    </a:p>
                  </a:txBody>
                  <a:tcPr marL="63500" marR="63500" marT="63500" marB="63500"/>
                </a:tc>
                <a:tc>
                  <a:txBody>
                    <a:bodyPr/>
                    <a:lstStyle/>
                    <a:p>
                      <a:pPr marL="0" lvl="0" indent="0" algn="l" rtl="0">
                        <a:spcBef>
                          <a:spcPts val="0"/>
                        </a:spcBef>
                        <a:spcAft>
                          <a:spcPts val="0"/>
                        </a:spcAft>
                        <a:buNone/>
                      </a:pPr>
                      <a:r>
                        <a:rPr lang="en" sz="1100"/>
                        <a:t>2.0</a:t>
                      </a:r>
                      <a:endParaRPr sz="1100"/>
                    </a:p>
                  </a:txBody>
                  <a:tcPr marL="63500" marR="63500" marT="63500" marB="63500"/>
                </a:tc>
                <a:tc>
                  <a:txBody>
                    <a:bodyPr/>
                    <a:lstStyle/>
                    <a:p>
                      <a:pPr marL="0" lvl="0" indent="0" algn="l" rtl="0">
                        <a:spcBef>
                          <a:spcPts val="0"/>
                        </a:spcBef>
                        <a:spcAft>
                          <a:spcPts val="0"/>
                        </a:spcAft>
                        <a:buNone/>
                      </a:pPr>
                      <a:r>
                        <a:rPr lang="en" sz="1100"/>
                        <a:t>8</a:t>
                      </a:r>
                      <a:endParaRPr sz="1100"/>
                    </a:p>
                  </a:txBody>
                  <a:tcPr marL="63500" marR="63500" marT="63500" marB="63500"/>
                </a:tc>
                <a:extLst>
                  <a:ext uri="{0D108BD9-81ED-4DB2-BD59-A6C34878D82A}">
                    <a16:rowId xmlns:a16="http://schemas.microsoft.com/office/drawing/2014/main" val="10001"/>
                  </a:ext>
                </a:extLst>
              </a:tr>
            </a:tbl>
          </a:graphicData>
        </a:graphic>
      </p:graphicFrame>
      <p:sp>
        <p:nvSpPr>
          <p:cNvPr id="355" name="Google Shape;355;p30"/>
          <p:cNvSpPr txBox="1"/>
          <p:nvPr/>
        </p:nvSpPr>
        <p:spPr>
          <a:xfrm>
            <a:off x="832700" y="3166000"/>
            <a:ext cx="4219500" cy="25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100"/>
              <a:t>Configuration used for training the RL mode (On Training)</a:t>
            </a:r>
            <a:endParaRPr sz="11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13"/>
          <p:cNvSpPr txBox="1">
            <a:spLocks noGrp="1"/>
          </p:cNvSpPr>
          <p:nvPr>
            <p:ph type="title"/>
          </p:nvPr>
        </p:nvSpPr>
        <p:spPr>
          <a:xfrm>
            <a:off x="2598325" y="624750"/>
            <a:ext cx="3159000" cy="680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800"/>
              <a:t>OUTLINE</a:t>
            </a:r>
            <a:endParaRPr sz="4800"/>
          </a:p>
        </p:txBody>
      </p:sp>
      <p:sp>
        <p:nvSpPr>
          <p:cNvPr id="174" name="Google Shape;174;p13"/>
          <p:cNvSpPr txBox="1">
            <a:spLocks noGrp="1"/>
          </p:cNvSpPr>
          <p:nvPr>
            <p:ph type="body" idx="1"/>
          </p:nvPr>
        </p:nvSpPr>
        <p:spPr>
          <a:xfrm>
            <a:off x="2493450" y="1305450"/>
            <a:ext cx="4157100" cy="2532600"/>
          </a:xfrm>
          <a:prstGeom prst="rect">
            <a:avLst/>
          </a:prstGeom>
        </p:spPr>
        <p:txBody>
          <a:bodyPr spcFirstLastPara="1" wrap="square" lIns="91425" tIns="91425" rIns="91425" bIns="91425" anchor="t" anchorCtr="0">
            <a:noAutofit/>
          </a:bodyPr>
          <a:lstStyle/>
          <a:p>
            <a:pPr marL="457200" lvl="0" indent="-381000" algn="l" rtl="0">
              <a:spcBef>
                <a:spcPts val="600"/>
              </a:spcBef>
              <a:spcAft>
                <a:spcPts val="0"/>
              </a:spcAft>
              <a:buSzPts val="2400"/>
              <a:buChar char="»"/>
            </a:pPr>
            <a:r>
              <a:rPr lang="en" sz="2400" b="1">
                <a:solidFill>
                  <a:srgbClr val="3796BF"/>
                </a:solidFill>
              </a:rPr>
              <a:t>Introduction</a:t>
            </a:r>
            <a:endParaRPr sz="2400" b="1">
              <a:solidFill>
                <a:srgbClr val="3796BF"/>
              </a:solidFill>
            </a:endParaRPr>
          </a:p>
          <a:p>
            <a:pPr marL="457200" lvl="0" indent="-381000" algn="l" rtl="0">
              <a:spcBef>
                <a:spcPts val="0"/>
              </a:spcBef>
              <a:spcAft>
                <a:spcPts val="0"/>
              </a:spcAft>
              <a:buClr>
                <a:srgbClr val="3796BF"/>
              </a:buClr>
              <a:buSzPts val="2400"/>
              <a:buChar char="»"/>
            </a:pPr>
            <a:r>
              <a:rPr lang="en" sz="2400" b="1">
                <a:solidFill>
                  <a:srgbClr val="3796BF"/>
                </a:solidFill>
              </a:rPr>
              <a:t>Extracting ETD Chapters</a:t>
            </a:r>
            <a:endParaRPr sz="2400" b="1">
              <a:solidFill>
                <a:srgbClr val="3796BF"/>
              </a:solidFill>
            </a:endParaRPr>
          </a:p>
          <a:p>
            <a:pPr marL="457200" lvl="0" indent="-381000" algn="l" rtl="0">
              <a:spcBef>
                <a:spcPts val="0"/>
              </a:spcBef>
              <a:spcAft>
                <a:spcPts val="0"/>
              </a:spcAft>
              <a:buClr>
                <a:srgbClr val="3796BF"/>
              </a:buClr>
              <a:buSzPts val="2400"/>
              <a:buChar char="»"/>
            </a:pPr>
            <a:r>
              <a:rPr lang="en" sz="2400" b="1">
                <a:solidFill>
                  <a:srgbClr val="3796BF"/>
                </a:solidFill>
              </a:rPr>
              <a:t>Training Data</a:t>
            </a:r>
            <a:endParaRPr sz="2400" b="1">
              <a:solidFill>
                <a:srgbClr val="3796BF"/>
              </a:solidFill>
            </a:endParaRPr>
          </a:p>
          <a:p>
            <a:pPr marL="457200" lvl="0" indent="-381000" algn="l" rtl="0">
              <a:spcBef>
                <a:spcPts val="0"/>
              </a:spcBef>
              <a:spcAft>
                <a:spcPts val="0"/>
              </a:spcAft>
              <a:buClr>
                <a:srgbClr val="3796BF"/>
              </a:buClr>
              <a:buSzPts val="2400"/>
              <a:buChar char="»"/>
            </a:pPr>
            <a:r>
              <a:rPr lang="en" sz="2400" b="1">
                <a:solidFill>
                  <a:srgbClr val="3796BF"/>
                </a:solidFill>
              </a:rPr>
              <a:t>Deep Learning Models</a:t>
            </a:r>
            <a:endParaRPr sz="2400" b="1">
              <a:solidFill>
                <a:srgbClr val="3796BF"/>
              </a:solidFill>
            </a:endParaRPr>
          </a:p>
          <a:p>
            <a:pPr marL="457200" lvl="0" indent="-381000" algn="l" rtl="0">
              <a:spcBef>
                <a:spcPts val="0"/>
              </a:spcBef>
              <a:spcAft>
                <a:spcPts val="0"/>
              </a:spcAft>
              <a:buClr>
                <a:srgbClr val="3796BF"/>
              </a:buClr>
              <a:buSzPts val="2400"/>
              <a:buChar char="»"/>
            </a:pPr>
            <a:r>
              <a:rPr lang="en" sz="2400" b="1">
                <a:solidFill>
                  <a:srgbClr val="3796BF"/>
                </a:solidFill>
              </a:rPr>
              <a:t>Evaluation</a:t>
            </a:r>
            <a:endParaRPr sz="2400" b="1">
              <a:solidFill>
                <a:srgbClr val="3796BF"/>
              </a:solidFill>
            </a:endParaRPr>
          </a:p>
          <a:p>
            <a:pPr marL="457200" lvl="0" indent="-381000" algn="l" rtl="0">
              <a:spcBef>
                <a:spcPts val="0"/>
              </a:spcBef>
              <a:spcAft>
                <a:spcPts val="0"/>
              </a:spcAft>
              <a:buClr>
                <a:srgbClr val="3796BF"/>
              </a:buClr>
              <a:buSzPts val="2400"/>
              <a:buChar char="»"/>
            </a:pPr>
            <a:r>
              <a:rPr lang="en" sz="2400" b="1">
                <a:solidFill>
                  <a:srgbClr val="3796BF"/>
                </a:solidFill>
              </a:rPr>
              <a:t>Conclusion</a:t>
            </a:r>
            <a:endParaRPr sz="2400" b="1">
              <a:solidFill>
                <a:srgbClr val="3796BF"/>
              </a:solidFill>
            </a:endParaRPr>
          </a:p>
        </p:txBody>
      </p:sp>
      <p:sp>
        <p:nvSpPr>
          <p:cNvPr id="175" name="Google Shape;175;p13"/>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Google Shape;360;p31"/>
          <p:cNvSpPr txBox="1">
            <a:spLocks noGrp="1"/>
          </p:cNvSpPr>
          <p:nvPr>
            <p:ph type="ctrTitle"/>
          </p:nvPr>
        </p:nvSpPr>
        <p:spPr>
          <a:xfrm>
            <a:off x="996150" y="2103000"/>
            <a:ext cx="7151700" cy="937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800" b="0">
                <a:solidFill>
                  <a:srgbClr val="3796BF"/>
                </a:solidFill>
              </a:rPr>
              <a:t>5. </a:t>
            </a:r>
            <a:r>
              <a:rPr lang="en" sz="4800">
                <a:solidFill>
                  <a:schemeClr val="lt1"/>
                </a:solidFill>
              </a:rPr>
              <a:t>EVALUATION</a:t>
            </a:r>
            <a:r>
              <a:rPr lang="en" sz="4800"/>
              <a:t> </a:t>
            </a:r>
            <a:endParaRPr sz="4800"/>
          </a:p>
        </p:txBody>
      </p:sp>
      <p:sp>
        <p:nvSpPr>
          <p:cNvPr id="361" name="Google Shape;361;p31"/>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20</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p32"/>
          <p:cNvSpPr txBox="1">
            <a:spLocks noGrp="1"/>
          </p:cNvSpPr>
          <p:nvPr>
            <p:ph type="title"/>
          </p:nvPr>
        </p:nvSpPr>
        <p:spPr>
          <a:xfrm>
            <a:off x="429575" y="145925"/>
            <a:ext cx="6923100" cy="1085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ROUGE PERFORMANCE: </a:t>
            </a:r>
            <a:br>
              <a:rPr lang="en"/>
            </a:br>
            <a:r>
              <a:rPr lang="en"/>
              <a:t>Sequence-to-Sequence </a:t>
            </a:r>
            <a:endParaRPr/>
          </a:p>
        </p:txBody>
      </p:sp>
      <p:sp>
        <p:nvSpPr>
          <p:cNvPr id="367" name="Google Shape;367;p32"/>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21</a:t>
            </a:fld>
            <a:endParaRPr/>
          </a:p>
        </p:txBody>
      </p:sp>
      <p:graphicFrame>
        <p:nvGraphicFramePr>
          <p:cNvPr id="368" name="Google Shape;368;p32"/>
          <p:cNvGraphicFramePr/>
          <p:nvPr/>
        </p:nvGraphicFramePr>
        <p:xfrm>
          <a:off x="1849825" y="1539269"/>
          <a:ext cx="3000000" cy="3000000"/>
        </p:xfrm>
        <a:graphic>
          <a:graphicData uri="http://schemas.openxmlformats.org/drawingml/2006/table">
            <a:tbl>
              <a:tblPr>
                <a:noFill/>
                <a:tableStyleId>{88F70A4C-B13F-415F-BEC0-0B15B604DA7F}</a:tableStyleId>
              </a:tblPr>
              <a:tblGrid>
                <a:gridCol w="974975">
                  <a:extLst>
                    <a:ext uri="{9D8B030D-6E8A-4147-A177-3AD203B41FA5}">
                      <a16:colId xmlns:a16="http://schemas.microsoft.com/office/drawing/2014/main" val="20000"/>
                    </a:ext>
                  </a:extLst>
                </a:gridCol>
                <a:gridCol w="974975">
                  <a:extLst>
                    <a:ext uri="{9D8B030D-6E8A-4147-A177-3AD203B41FA5}">
                      <a16:colId xmlns:a16="http://schemas.microsoft.com/office/drawing/2014/main" val="20001"/>
                    </a:ext>
                  </a:extLst>
                </a:gridCol>
                <a:gridCol w="974975">
                  <a:extLst>
                    <a:ext uri="{9D8B030D-6E8A-4147-A177-3AD203B41FA5}">
                      <a16:colId xmlns:a16="http://schemas.microsoft.com/office/drawing/2014/main" val="20002"/>
                    </a:ext>
                  </a:extLst>
                </a:gridCol>
                <a:gridCol w="974975">
                  <a:extLst>
                    <a:ext uri="{9D8B030D-6E8A-4147-A177-3AD203B41FA5}">
                      <a16:colId xmlns:a16="http://schemas.microsoft.com/office/drawing/2014/main" val="20003"/>
                    </a:ext>
                  </a:extLst>
                </a:gridCol>
              </a:tblGrid>
              <a:tr h="472425">
                <a:tc>
                  <a:txBody>
                    <a:bodyPr/>
                    <a:lstStyle/>
                    <a:p>
                      <a:pPr marL="0" lvl="0" indent="0" algn="l" rtl="0">
                        <a:spcBef>
                          <a:spcPts val="0"/>
                        </a:spcBef>
                        <a:spcAft>
                          <a:spcPts val="0"/>
                        </a:spcAft>
                        <a:buNone/>
                      </a:pPr>
                      <a:r>
                        <a:rPr lang="en">
                          <a:solidFill>
                            <a:srgbClr val="607896"/>
                          </a:solidFill>
                          <a:latin typeface="Roboto Condensed"/>
                          <a:ea typeface="Roboto Condensed"/>
                          <a:cs typeface="Roboto Condensed"/>
                          <a:sym typeface="Roboto Condensed"/>
                        </a:rPr>
                        <a:t> </a:t>
                      </a:r>
                      <a:endParaRPr>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100" b="1">
                          <a:solidFill>
                            <a:srgbClr val="607896"/>
                          </a:solidFill>
                          <a:latin typeface="Roboto Condensed"/>
                          <a:ea typeface="Roboto Condensed"/>
                          <a:cs typeface="Roboto Condensed"/>
                          <a:sym typeface="Roboto Condensed"/>
                        </a:rPr>
                        <a:t>1</a:t>
                      </a:r>
                      <a:endParaRPr sz="1100" b="1">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100" b="1">
                          <a:solidFill>
                            <a:srgbClr val="607896"/>
                          </a:solidFill>
                          <a:latin typeface="Roboto Condensed"/>
                          <a:ea typeface="Roboto Condensed"/>
                          <a:cs typeface="Roboto Condensed"/>
                          <a:sym typeface="Roboto Condensed"/>
                        </a:rPr>
                        <a:t>2</a:t>
                      </a:r>
                      <a:endParaRPr sz="1100" b="1">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100" b="1">
                          <a:solidFill>
                            <a:srgbClr val="607896"/>
                          </a:solidFill>
                          <a:latin typeface="Roboto Condensed"/>
                          <a:ea typeface="Roboto Condensed"/>
                          <a:cs typeface="Roboto Condensed"/>
                          <a:sym typeface="Roboto Condensed"/>
                        </a:rPr>
                        <a:t>L</a:t>
                      </a:r>
                      <a:endParaRPr sz="1100" b="1">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extLst>
                  <a:ext uri="{0D108BD9-81ED-4DB2-BD59-A6C34878D82A}">
                    <a16:rowId xmlns:a16="http://schemas.microsoft.com/office/drawing/2014/main" val="10000"/>
                  </a:ext>
                </a:extLst>
              </a:tr>
              <a:tr h="472425">
                <a:tc>
                  <a:txBody>
                    <a:bodyPr/>
                    <a:lstStyle/>
                    <a:p>
                      <a:pPr marL="0" lvl="0" indent="0" algn="r" rtl="0">
                        <a:spcBef>
                          <a:spcPts val="0"/>
                        </a:spcBef>
                        <a:spcAft>
                          <a:spcPts val="0"/>
                        </a:spcAft>
                        <a:buNone/>
                      </a:pPr>
                      <a:r>
                        <a:rPr lang="en" sz="1100">
                          <a:solidFill>
                            <a:srgbClr val="607896"/>
                          </a:solidFill>
                          <a:latin typeface="Roboto Condensed"/>
                          <a:ea typeface="Roboto Condensed"/>
                          <a:cs typeface="Roboto Condensed"/>
                          <a:sym typeface="Roboto Condensed"/>
                        </a:rPr>
                        <a:t>CNN</a:t>
                      </a:r>
                      <a:endParaRPr sz="11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800" b="1">
                          <a:solidFill>
                            <a:srgbClr val="607896"/>
                          </a:solidFill>
                          <a:latin typeface="Roboto Condensed"/>
                          <a:ea typeface="Roboto Condensed"/>
                          <a:cs typeface="Roboto Condensed"/>
                          <a:sym typeface="Roboto Condensed"/>
                        </a:rPr>
                        <a:t>0.20417</a:t>
                      </a:r>
                      <a:endParaRPr sz="1800" b="1">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800" b="1">
                          <a:solidFill>
                            <a:srgbClr val="607896"/>
                          </a:solidFill>
                          <a:latin typeface="Roboto Condensed"/>
                          <a:ea typeface="Roboto Condensed"/>
                          <a:cs typeface="Roboto Condensed"/>
                          <a:sym typeface="Roboto Condensed"/>
                        </a:rPr>
                        <a:t>0.06918</a:t>
                      </a:r>
                      <a:endParaRPr sz="1800" b="1">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800" b="1">
                          <a:solidFill>
                            <a:srgbClr val="607896"/>
                          </a:solidFill>
                          <a:latin typeface="Roboto Condensed"/>
                          <a:ea typeface="Roboto Condensed"/>
                          <a:cs typeface="Roboto Condensed"/>
                          <a:sym typeface="Roboto Condensed"/>
                        </a:rPr>
                        <a:t>0.16152</a:t>
                      </a:r>
                      <a:endParaRPr sz="1800" b="1">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extLst>
                  <a:ext uri="{0D108BD9-81ED-4DB2-BD59-A6C34878D82A}">
                    <a16:rowId xmlns:a16="http://schemas.microsoft.com/office/drawing/2014/main" val="10001"/>
                  </a:ext>
                </a:extLst>
              </a:tr>
              <a:tr h="472425">
                <a:tc>
                  <a:txBody>
                    <a:bodyPr/>
                    <a:lstStyle/>
                    <a:p>
                      <a:pPr marL="0" lvl="0" indent="0" algn="r" rtl="0">
                        <a:spcBef>
                          <a:spcPts val="0"/>
                        </a:spcBef>
                        <a:spcAft>
                          <a:spcPts val="0"/>
                        </a:spcAft>
                        <a:buNone/>
                      </a:pPr>
                      <a:r>
                        <a:rPr lang="en" sz="1100">
                          <a:solidFill>
                            <a:srgbClr val="607896"/>
                          </a:solidFill>
                          <a:latin typeface="Roboto Condensed"/>
                          <a:ea typeface="Roboto Condensed"/>
                          <a:cs typeface="Roboto Condensed"/>
                          <a:sym typeface="Roboto Condensed"/>
                        </a:rPr>
                        <a:t>WikiAll</a:t>
                      </a:r>
                      <a:endParaRPr sz="11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800">
                          <a:solidFill>
                            <a:srgbClr val="607896"/>
                          </a:solidFill>
                          <a:latin typeface="Roboto Condensed"/>
                          <a:ea typeface="Roboto Condensed"/>
                          <a:cs typeface="Roboto Condensed"/>
                          <a:sym typeface="Roboto Condensed"/>
                        </a:rPr>
                        <a:t>0.06272</a:t>
                      </a:r>
                      <a:endParaRPr sz="18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800">
                          <a:solidFill>
                            <a:srgbClr val="607896"/>
                          </a:solidFill>
                          <a:latin typeface="Roboto Condensed"/>
                          <a:ea typeface="Roboto Condensed"/>
                          <a:cs typeface="Roboto Condensed"/>
                          <a:sym typeface="Roboto Condensed"/>
                        </a:rPr>
                        <a:t>0.0115</a:t>
                      </a:r>
                      <a:endParaRPr sz="18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800">
                          <a:solidFill>
                            <a:srgbClr val="607896"/>
                          </a:solidFill>
                          <a:latin typeface="Roboto Condensed"/>
                          <a:ea typeface="Roboto Condensed"/>
                          <a:cs typeface="Roboto Condensed"/>
                          <a:sym typeface="Roboto Condensed"/>
                        </a:rPr>
                        <a:t>0.05816</a:t>
                      </a:r>
                      <a:endParaRPr sz="18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extLst>
                  <a:ext uri="{0D108BD9-81ED-4DB2-BD59-A6C34878D82A}">
                    <a16:rowId xmlns:a16="http://schemas.microsoft.com/office/drawing/2014/main" val="10002"/>
                  </a:ext>
                </a:extLst>
              </a:tr>
              <a:tr h="472425">
                <a:tc>
                  <a:txBody>
                    <a:bodyPr/>
                    <a:lstStyle/>
                    <a:p>
                      <a:pPr marL="0" lvl="0" indent="0" algn="r" rtl="0">
                        <a:spcBef>
                          <a:spcPts val="0"/>
                        </a:spcBef>
                        <a:spcAft>
                          <a:spcPts val="0"/>
                        </a:spcAft>
                        <a:buNone/>
                      </a:pPr>
                      <a:r>
                        <a:rPr lang="en" sz="1100">
                          <a:solidFill>
                            <a:srgbClr val="607896"/>
                          </a:solidFill>
                          <a:latin typeface="Roboto Condensed"/>
                          <a:ea typeface="Roboto Condensed"/>
                          <a:cs typeface="Roboto Condensed"/>
                          <a:sym typeface="Roboto Condensed"/>
                        </a:rPr>
                        <a:t>CNN+</a:t>
                      </a:r>
                      <a:endParaRPr sz="1100">
                        <a:solidFill>
                          <a:srgbClr val="607896"/>
                        </a:solidFill>
                        <a:latin typeface="Roboto Condensed"/>
                        <a:ea typeface="Roboto Condensed"/>
                        <a:cs typeface="Roboto Condensed"/>
                        <a:sym typeface="Roboto Condensed"/>
                      </a:endParaRPr>
                    </a:p>
                    <a:p>
                      <a:pPr marL="0" lvl="0" indent="0" algn="r" rtl="0">
                        <a:spcBef>
                          <a:spcPts val="0"/>
                        </a:spcBef>
                        <a:spcAft>
                          <a:spcPts val="0"/>
                        </a:spcAft>
                        <a:buNone/>
                      </a:pPr>
                      <a:r>
                        <a:rPr lang="en" sz="1100">
                          <a:solidFill>
                            <a:srgbClr val="607896"/>
                          </a:solidFill>
                          <a:latin typeface="Roboto Condensed"/>
                          <a:ea typeface="Roboto Condensed"/>
                          <a:cs typeface="Roboto Condensed"/>
                          <a:sym typeface="Roboto Condensed"/>
                        </a:rPr>
                        <a:t>WikiThesis</a:t>
                      </a:r>
                      <a:endParaRPr sz="11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800">
                          <a:solidFill>
                            <a:srgbClr val="607896"/>
                          </a:solidFill>
                          <a:latin typeface="Roboto Condensed"/>
                          <a:ea typeface="Roboto Condensed"/>
                          <a:cs typeface="Roboto Condensed"/>
                          <a:sym typeface="Roboto Condensed"/>
                        </a:rPr>
                        <a:t>0.01029</a:t>
                      </a:r>
                      <a:endParaRPr sz="18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800">
                          <a:solidFill>
                            <a:srgbClr val="607896"/>
                          </a:solidFill>
                          <a:latin typeface="Roboto Condensed"/>
                          <a:ea typeface="Roboto Condensed"/>
                          <a:cs typeface="Roboto Condensed"/>
                          <a:sym typeface="Roboto Condensed"/>
                        </a:rPr>
                        <a:t>0.00342 </a:t>
                      </a:r>
                      <a:endParaRPr sz="18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800">
                          <a:solidFill>
                            <a:srgbClr val="607896"/>
                          </a:solidFill>
                          <a:latin typeface="Roboto Condensed"/>
                          <a:ea typeface="Roboto Condensed"/>
                          <a:cs typeface="Roboto Condensed"/>
                          <a:sym typeface="Roboto Condensed"/>
                        </a:rPr>
                        <a:t>0.01029</a:t>
                      </a:r>
                      <a:endParaRPr sz="18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extLst>
                  <a:ext uri="{0D108BD9-81ED-4DB2-BD59-A6C34878D82A}">
                    <a16:rowId xmlns:a16="http://schemas.microsoft.com/office/drawing/2014/main" val="10003"/>
                  </a:ext>
                </a:extLst>
              </a:tr>
              <a:tr h="472425">
                <a:tc>
                  <a:txBody>
                    <a:bodyPr/>
                    <a:lstStyle/>
                    <a:p>
                      <a:pPr marL="0" lvl="0" indent="0" algn="r" rtl="0">
                        <a:spcBef>
                          <a:spcPts val="0"/>
                        </a:spcBef>
                        <a:spcAft>
                          <a:spcPts val="0"/>
                        </a:spcAft>
                        <a:buNone/>
                      </a:pPr>
                      <a:r>
                        <a:rPr lang="en" sz="1100">
                          <a:solidFill>
                            <a:srgbClr val="607896"/>
                          </a:solidFill>
                          <a:latin typeface="Roboto Condensed"/>
                          <a:ea typeface="Roboto Condensed"/>
                          <a:cs typeface="Roboto Condensed"/>
                          <a:sym typeface="Roboto Condensed"/>
                        </a:rPr>
                        <a:t>CNN+WikiAll</a:t>
                      </a:r>
                      <a:endParaRPr sz="11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800">
                          <a:solidFill>
                            <a:srgbClr val="607896"/>
                          </a:solidFill>
                          <a:latin typeface="Roboto Condensed"/>
                          <a:ea typeface="Roboto Condensed"/>
                          <a:cs typeface="Roboto Condensed"/>
                          <a:sym typeface="Roboto Condensed"/>
                        </a:rPr>
                        <a:t>0.07748</a:t>
                      </a:r>
                      <a:endParaRPr sz="18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800">
                          <a:solidFill>
                            <a:srgbClr val="607896"/>
                          </a:solidFill>
                          <a:latin typeface="Roboto Condensed"/>
                          <a:ea typeface="Roboto Condensed"/>
                          <a:cs typeface="Roboto Condensed"/>
                          <a:sym typeface="Roboto Condensed"/>
                        </a:rPr>
                        <a:t>0.0181</a:t>
                      </a:r>
                      <a:endParaRPr sz="18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800">
                          <a:solidFill>
                            <a:srgbClr val="607896"/>
                          </a:solidFill>
                          <a:latin typeface="Roboto Condensed"/>
                          <a:ea typeface="Roboto Condensed"/>
                          <a:cs typeface="Roboto Condensed"/>
                          <a:sym typeface="Roboto Condensed"/>
                        </a:rPr>
                        <a:t>0.06899</a:t>
                      </a:r>
                      <a:endParaRPr sz="18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Google Shape;373;p33"/>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22</a:t>
            </a:fld>
            <a:endParaRPr/>
          </a:p>
        </p:txBody>
      </p:sp>
      <p:graphicFrame>
        <p:nvGraphicFramePr>
          <p:cNvPr id="374" name="Google Shape;374;p33"/>
          <p:cNvGraphicFramePr/>
          <p:nvPr/>
        </p:nvGraphicFramePr>
        <p:xfrm>
          <a:off x="49050" y="62600"/>
          <a:ext cx="3000000" cy="3000000"/>
        </p:xfrm>
        <a:graphic>
          <a:graphicData uri="http://schemas.openxmlformats.org/drawingml/2006/table">
            <a:tbl>
              <a:tblPr>
                <a:noFill/>
                <a:tableStyleId>{632C621D-78C3-4A88-BFC2-2E1D990C5B15}</a:tableStyleId>
              </a:tblPr>
              <a:tblGrid>
                <a:gridCol w="4522950">
                  <a:extLst>
                    <a:ext uri="{9D8B030D-6E8A-4147-A177-3AD203B41FA5}">
                      <a16:colId xmlns:a16="http://schemas.microsoft.com/office/drawing/2014/main" val="20000"/>
                    </a:ext>
                  </a:extLst>
                </a:gridCol>
                <a:gridCol w="4522950">
                  <a:extLst>
                    <a:ext uri="{9D8B030D-6E8A-4147-A177-3AD203B41FA5}">
                      <a16:colId xmlns:a16="http://schemas.microsoft.com/office/drawing/2014/main" val="20001"/>
                    </a:ext>
                  </a:extLst>
                </a:gridCol>
              </a:tblGrid>
              <a:tr h="2362750">
                <a:tc rowSpan="2">
                  <a:txBody>
                    <a:bodyPr/>
                    <a:lstStyle/>
                    <a:p>
                      <a:pPr marL="0" lvl="0" indent="0" algn="just" rtl="0">
                        <a:spcBef>
                          <a:spcPts val="0"/>
                        </a:spcBef>
                        <a:spcAft>
                          <a:spcPts val="0"/>
                        </a:spcAft>
                        <a:buNone/>
                      </a:pPr>
                      <a:r>
                        <a:rPr lang="en" sz="1200" b="1">
                          <a:solidFill>
                            <a:srgbClr val="333333"/>
                          </a:solidFill>
                          <a:latin typeface="Times New Roman"/>
                          <a:ea typeface="Times New Roman"/>
                          <a:cs typeface="Times New Roman"/>
                          <a:sym typeface="Times New Roman"/>
                        </a:rPr>
                        <a:t>GS: </a:t>
                      </a:r>
                      <a:r>
                        <a:rPr lang="en" sz="1100">
                          <a:solidFill>
                            <a:srgbClr val="333333"/>
                          </a:solidFill>
                          <a:latin typeface="Times New Roman"/>
                          <a:ea typeface="Times New Roman"/>
                          <a:cs typeface="Times New Roman"/>
                          <a:sym typeface="Times New Roman"/>
                        </a:rPr>
                        <a:t>The primary source of data for this study of mentoring and instructional coaching in conjunction with new teacher support came from interviews in 4 elementary schools with four novice teachers, two mentors, and two instructional coaches. There were 3 main findings, regarding classroom procedures to academic achievement, emotional support coupled with academic and instructional guidance, and emotional support vs. academic support. Mentorship helped novice teachers learn the practical things not taught in college, and the everyday operations of a teacher. While mentorship is focused on teacher wellbeing and support, instructional coaching aims at student support and their academic success. Novice teachers indicated feelings of overwhelming isolation. They expressed feeling emotionally supported by their mentors, which helped to fight the feeling of isolation. The subjects’ reported perceptions of instructional coaching were also positive. The mentors and instructional coaches reported seeing incredible value in the service they offer to novice teachers. Perceptions were learned about each program to improve their function and importance.</a:t>
                      </a:r>
                      <a:endParaRPr sz="1200">
                        <a:solidFill>
                          <a:srgbClr val="333333"/>
                        </a:solidFill>
                        <a:latin typeface="Times New Roman"/>
                        <a:ea typeface="Times New Roman"/>
                        <a:cs typeface="Times New Roman"/>
                        <a:sym typeface="Times New Roman"/>
                      </a:endParaRPr>
                    </a:p>
                  </a:txBody>
                  <a:tcPr marL="91425" marR="91425" marT="91425" marB="91425">
                    <a:solidFill>
                      <a:srgbClr val="FFFFFF"/>
                    </a:solidFill>
                  </a:tcPr>
                </a:tc>
                <a:tc>
                  <a:txBody>
                    <a:bodyPr/>
                    <a:lstStyle/>
                    <a:p>
                      <a:pPr marL="0" lvl="0" indent="0" algn="just" rtl="0">
                        <a:spcBef>
                          <a:spcPts val="0"/>
                        </a:spcBef>
                        <a:spcAft>
                          <a:spcPts val="0"/>
                        </a:spcAft>
                        <a:buClr>
                          <a:schemeClr val="dk1"/>
                        </a:buClr>
                        <a:buSzPts val="1100"/>
                        <a:buFont typeface="Arial"/>
                        <a:buNone/>
                      </a:pPr>
                      <a:r>
                        <a:rPr lang="en" sz="1200" b="1">
                          <a:solidFill>
                            <a:srgbClr val="333333"/>
                          </a:solidFill>
                          <a:latin typeface="Times New Roman"/>
                          <a:ea typeface="Times New Roman"/>
                          <a:cs typeface="Times New Roman"/>
                          <a:sym typeface="Times New Roman"/>
                        </a:rPr>
                        <a:t>CNN-DailyMail: </a:t>
                      </a:r>
                      <a:r>
                        <a:rPr lang="en" sz="1100">
                          <a:solidFill>
                            <a:srgbClr val="333333"/>
                          </a:solidFill>
                          <a:latin typeface="Times New Roman"/>
                          <a:ea typeface="Times New Roman"/>
                          <a:cs typeface="Times New Roman"/>
                          <a:sym typeface="Times New Roman"/>
                        </a:rPr>
                        <a:t>&lt;UNK&gt; new teachers is critical to their overall career success and ultimately influences student achievement . &lt;UNK&gt; &lt;UNK&gt; There often leave the field of education within their first five years of teaching . &lt;UNK&gt; &lt;UNK&gt; There are a variety of ways to support new teachers which are part of the induction process . &lt;UNK&gt;</a:t>
                      </a:r>
                      <a:endParaRPr sz="1100"/>
                    </a:p>
                  </a:txBody>
                  <a:tcPr marL="91425" marR="91425" marT="91425" marB="91425">
                    <a:solidFill>
                      <a:srgbClr val="FFFFFF"/>
                    </a:solidFill>
                  </a:tcPr>
                </a:tc>
                <a:extLst>
                  <a:ext uri="{0D108BD9-81ED-4DB2-BD59-A6C34878D82A}">
                    <a16:rowId xmlns:a16="http://schemas.microsoft.com/office/drawing/2014/main" val="10000"/>
                  </a:ext>
                </a:extLst>
              </a:tr>
              <a:tr h="2658550">
                <a:tc vMerge="1">
                  <a:txBody>
                    <a:bodyPr/>
                    <a:lstStyle/>
                    <a:p>
                      <a:endParaRPr lang="en-US"/>
                    </a:p>
                  </a:txBody>
                  <a:tcPr/>
                </a:tc>
                <a:tc>
                  <a:txBody>
                    <a:bodyPr/>
                    <a:lstStyle/>
                    <a:p>
                      <a:pPr marL="0" lvl="0" indent="0" algn="l" rtl="0">
                        <a:spcBef>
                          <a:spcPts val="0"/>
                        </a:spcBef>
                        <a:spcAft>
                          <a:spcPts val="0"/>
                        </a:spcAft>
                        <a:buNone/>
                      </a:pPr>
                      <a:r>
                        <a:rPr lang="en" sz="1200" b="1">
                          <a:solidFill>
                            <a:srgbClr val="333333"/>
                          </a:solidFill>
                          <a:latin typeface="Times New Roman"/>
                          <a:ea typeface="Times New Roman"/>
                          <a:cs typeface="Times New Roman"/>
                          <a:sym typeface="Times New Roman"/>
                        </a:rPr>
                        <a:t>CNN-DailyMail+WikiAll: </a:t>
                      </a:r>
                      <a:r>
                        <a:rPr lang="en" sz="1100">
                          <a:solidFill>
                            <a:srgbClr val="333333"/>
                          </a:solidFill>
                          <a:latin typeface="Times New Roman"/>
                          <a:ea typeface="Times New Roman"/>
                          <a:cs typeface="Times New Roman"/>
                          <a:sym typeface="Times New Roman"/>
                        </a:rPr>
                        <a:t>&lt;UNK&gt; is a mentor of venues , such as a &lt;UNK&gt; teacher of the &lt;UNK&gt; teacher of the nation of the nation of the nation of the nation of the nation of the nation of the nation of the nation of the nation of the nation of the nation of the nation of the nation of the nation of the nation of the nation of the &lt;UNK&gt; .&lt;/s&gt;</a:t>
                      </a:r>
                      <a:endParaRPr sz="1100">
                        <a:solidFill>
                          <a:srgbClr val="333333"/>
                        </a:solidFill>
                        <a:latin typeface="Times New Roman"/>
                        <a:ea typeface="Times New Roman"/>
                        <a:cs typeface="Times New Roman"/>
                        <a:sym typeface="Times New Roman"/>
                      </a:endParaRPr>
                    </a:p>
                  </a:txBody>
                  <a:tcPr marL="91425" marR="91425" marT="91425" marB="91425">
                    <a:solidFill>
                      <a:srgbClr val="FFFFFF"/>
                    </a:solid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Google Shape;379;p34"/>
          <p:cNvSpPr txBox="1">
            <a:spLocks noGrp="1"/>
          </p:cNvSpPr>
          <p:nvPr>
            <p:ph type="title"/>
          </p:nvPr>
        </p:nvSpPr>
        <p:spPr>
          <a:xfrm>
            <a:off x="2185950" y="0"/>
            <a:ext cx="4772100" cy="1192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ROUGE PERFORMANCE: </a:t>
            </a:r>
            <a:br>
              <a:rPr lang="en"/>
            </a:br>
            <a:r>
              <a:rPr lang="en"/>
              <a:t>Pointer-Generator</a:t>
            </a:r>
            <a:endParaRPr/>
          </a:p>
        </p:txBody>
      </p:sp>
      <p:graphicFrame>
        <p:nvGraphicFramePr>
          <p:cNvPr id="380" name="Google Shape;380;p34"/>
          <p:cNvGraphicFramePr/>
          <p:nvPr/>
        </p:nvGraphicFramePr>
        <p:xfrm>
          <a:off x="4749250" y="1386881"/>
          <a:ext cx="3000000" cy="3000000"/>
        </p:xfrm>
        <a:graphic>
          <a:graphicData uri="http://schemas.openxmlformats.org/drawingml/2006/table">
            <a:tbl>
              <a:tblPr>
                <a:noFill/>
                <a:tableStyleId>{88F70A4C-B13F-415F-BEC0-0B15B604DA7F}</a:tableStyleId>
              </a:tblPr>
              <a:tblGrid>
                <a:gridCol w="1010475">
                  <a:extLst>
                    <a:ext uri="{9D8B030D-6E8A-4147-A177-3AD203B41FA5}">
                      <a16:colId xmlns:a16="http://schemas.microsoft.com/office/drawing/2014/main" val="20000"/>
                    </a:ext>
                  </a:extLst>
                </a:gridCol>
                <a:gridCol w="1010475">
                  <a:extLst>
                    <a:ext uri="{9D8B030D-6E8A-4147-A177-3AD203B41FA5}">
                      <a16:colId xmlns:a16="http://schemas.microsoft.com/office/drawing/2014/main" val="20001"/>
                    </a:ext>
                  </a:extLst>
                </a:gridCol>
                <a:gridCol w="1010475">
                  <a:extLst>
                    <a:ext uri="{9D8B030D-6E8A-4147-A177-3AD203B41FA5}">
                      <a16:colId xmlns:a16="http://schemas.microsoft.com/office/drawing/2014/main" val="20002"/>
                    </a:ext>
                  </a:extLst>
                </a:gridCol>
                <a:gridCol w="1010475">
                  <a:extLst>
                    <a:ext uri="{9D8B030D-6E8A-4147-A177-3AD203B41FA5}">
                      <a16:colId xmlns:a16="http://schemas.microsoft.com/office/drawing/2014/main" val="20003"/>
                    </a:ext>
                  </a:extLst>
                </a:gridCol>
              </a:tblGrid>
              <a:tr h="472425">
                <a:tc>
                  <a:txBody>
                    <a:bodyPr/>
                    <a:lstStyle/>
                    <a:p>
                      <a:pPr marL="0" lvl="0" indent="0" algn="l" rtl="0">
                        <a:spcBef>
                          <a:spcPts val="0"/>
                        </a:spcBef>
                        <a:spcAft>
                          <a:spcPts val="0"/>
                        </a:spcAft>
                        <a:buNone/>
                      </a:pPr>
                      <a:r>
                        <a:rPr lang="en">
                          <a:solidFill>
                            <a:srgbClr val="607896"/>
                          </a:solidFill>
                          <a:latin typeface="Roboto Condensed"/>
                          <a:ea typeface="Roboto Condensed"/>
                          <a:cs typeface="Roboto Condensed"/>
                          <a:sym typeface="Roboto Condensed"/>
                        </a:rPr>
                        <a:t>E2</a:t>
                      </a:r>
                      <a:endParaRPr>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tc>
                  <a:txBody>
                    <a:bodyPr/>
                    <a:lstStyle/>
                    <a:p>
                      <a:pPr marL="0" lvl="0" indent="0" algn="ctr" rtl="0">
                        <a:spcBef>
                          <a:spcPts val="0"/>
                        </a:spcBef>
                        <a:spcAft>
                          <a:spcPts val="0"/>
                        </a:spcAft>
                        <a:buNone/>
                      </a:pPr>
                      <a:r>
                        <a:rPr lang="en" sz="1100" b="1">
                          <a:solidFill>
                            <a:srgbClr val="607896"/>
                          </a:solidFill>
                          <a:latin typeface="Roboto Condensed"/>
                          <a:ea typeface="Roboto Condensed"/>
                          <a:cs typeface="Roboto Condensed"/>
                          <a:sym typeface="Roboto Condensed"/>
                        </a:rPr>
                        <a:t>1</a:t>
                      </a:r>
                      <a:endParaRPr sz="1100" b="1">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tc>
                  <a:txBody>
                    <a:bodyPr/>
                    <a:lstStyle/>
                    <a:p>
                      <a:pPr marL="0" lvl="0" indent="0" algn="ctr" rtl="0">
                        <a:spcBef>
                          <a:spcPts val="0"/>
                        </a:spcBef>
                        <a:spcAft>
                          <a:spcPts val="0"/>
                        </a:spcAft>
                        <a:buNone/>
                      </a:pPr>
                      <a:r>
                        <a:rPr lang="en" sz="1100" b="1">
                          <a:solidFill>
                            <a:srgbClr val="607896"/>
                          </a:solidFill>
                          <a:latin typeface="Roboto Condensed"/>
                          <a:ea typeface="Roboto Condensed"/>
                          <a:cs typeface="Roboto Condensed"/>
                          <a:sym typeface="Roboto Condensed"/>
                        </a:rPr>
                        <a:t>2</a:t>
                      </a:r>
                      <a:endParaRPr sz="1100" b="1">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tc>
                  <a:txBody>
                    <a:bodyPr/>
                    <a:lstStyle/>
                    <a:p>
                      <a:pPr marL="0" lvl="0" indent="0" algn="ctr" rtl="0">
                        <a:spcBef>
                          <a:spcPts val="0"/>
                        </a:spcBef>
                        <a:spcAft>
                          <a:spcPts val="0"/>
                        </a:spcAft>
                        <a:buNone/>
                      </a:pPr>
                      <a:r>
                        <a:rPr lang="en" sz="1100" b="1">
                          <a:solidFill>
                            <a:srgbClr val="607896"/>
                          </a:solidFill>
                          <a:latin typeface="Roboto Condensed"/>
                          <a:ea typeface="Roboto Condensed"/>
                          <a:cs typeface="Roboto Condensed"/>
                          <a:sym typeface="Roboto Condensed"/>
                        </a:rPr>
                        <a:t>L</a:t>
                      </a:r>
                      <a:endParaRPr sz="1100" b="1">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472425">
                <a:tc>
                  <a:txBody>
                    <a:bodyPr/>
                    <a:lstStyle/>
                    <a:p>
                      <a:pPr marL="0" lvl="0" indent="0" algn="r" rtl="0">
                        <a:spcBef>
                          <a:spcPts val="0"/>
                        </a:spcBef>
                        <a:spcAft>
                          <a:spcPts val="0"/>
                        </a:spcAft>
                        <a:buNone/>
                      </a:pPr>
                      <a:r>
                        <a:rPr lang="en" sz="1100">
                          <a:solidFill>
                            <a:srgbClr val="607896"/>
                          </a:solidFill>
                          <a:latin typeface="Roboto Condensed"/>
                          <a:ea typeface="Roboto Condensed"/>
                          <a:cs typeface="Roboto Condensed"/>
                          <a:sym typeface="Roboto Condensed"/>
                        </a:rPr>
                        <a:t>CNN</a:t>
                      </a:r>
                      <a:endParaRPr sz="11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tc>
                  <a:txBody>
                    <a:bodyPr/>
                    <a:lstStyle/>
                    <a:p>
                      <a:pPr marL="0" lvl="0" indent="0" algn="ctr" rtl="0">
                        <a:spcBef>
                          <a:spcPts val="0"/>
                        </a:spcBef>
                        <a:spcAft>
                          <a:spcPts val="0"/>
                        </a:spcAft>
                        <a:buNone/>
                      </a:pPr>
                      <a:r>
                        <a:rPr lang="en" sz="1800" b="1">
                          <a:solidFill>
                            <a:srgbClr val="607896"/>
                          </a:solidFill>
                          <a:latin typeface="Roboto Condensed"/>
                          <a:ea typeface="Roboto Condensed"/>
                          <a:cs typeface="Roboto Condensed"/>
                          <a:sym typeface="Roboto Condensed"/>
                        </a:rPr>
                        <a:t>0.22982</a:t>
                      </a:r>
                      <a:endParaRPr sz="1800" b="1">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tc>
                  <a:txBody>
                    <a:bodyPr/>
                    <a:lstStyle/>
                    <a:p>
                      <a:pPr marL="0" lvl="0" indent="0" algn="ctr" rtl="0">
                        <a:spcBef>
                          <a:spcPts val="0"/>
                        </a:spcBef>
                        <a:spcAft>
                          <a:spcPts val="0"/>
                        </a:spcAft>
                        <a:buNone/>
                      </a:pPr>
                      <a:r>
                        <a:rPr lang="en" sz="1800" b="1">
                          <a:solidFill>
                            <a:srgbClr val="607896"/>
                          </a:solidFill>
                          <a:latin typeface="Roboto Condensed"/>
                          <a:ea typeface="Roboto Condensed"/>
                          <a:cs typeface="Roboto Condensed"/>
                          <a:sym typeface="Roboto Condensed"/>
                        </a:rPr>
                        <a:t>0.07827</a:t>
                      </a:r>
                      <a:endParaRPr sz="1800" b="1">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tc>
                  <a:txBody>
                    <a:bodyPr/>
                    <a:lstStyle/>
                    <a:p>
                      <a:pPr marL="0" lvl="0" indent="0" algn="ctr" rtl="0">
                        <a:spcBef>
                          <a:spcPts val="0"/>
                        </a:spcBef>
                        <a:spcAft>
                          <a:spcPts val="0"/>
                        </a:spcAft>
                        <a:buNone/>
                      </a:pPr>
                      <a:r>
                        <a:rPr lang="en" sz="1800" b="1">
                          <a:solidFill>
                            <a:srgbClr val="607896"/>
                          </a:solidFill>
                          <a:latin typeface="Roboto Condensed"/>
                          <a:ea typeface="Roboto Condensed"/>
                          <a:cs typeface="Roboto Condensed"/>
                          <a:sym typeface="Roboto Condensed"/>
                        </a:rPr>
                        <a:t>0.2068</a:t>
                      </a:r>
                      <a:endParaRPr sz="1800" b="1">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extLst>
                  <a:ext uri="{0D108BD9-81ED-4DB2-BD59-A6C34878D82A}">
                    <a16:rowId xmlns:a16="http://schemas.microsoft.com/office/drawing/2014/main" val="10001"/>
                  </a:ext>
                </a:extLst>
              </a:tr>
              <a:tr h="472425">
                <a:tc>
                  <a:txBody>
                    <a:bodyPr/>
                    <a:lstStyle/>
                    <a:p>
                      <a:pPr marL="0" lvl="0" indent="0" algn="r" rtl="0">
                        <a:spcBef>
                          <a:spcPts val="0"/>
                        </a:spcBef>
                        <a:spcAft>
                          <a:spcPts val="0"/>
                        </a:spcAft>
                        <a:buNone/>
                      </a:pPr>
                      <a:r>
                        <a:rPr lang="en" sz="1100">
                          <a:solidFill>
                            <a:srgbClr val="607896"/>
                          </a:solidFill>
                          <a:latin typeface="Roboto Condensed"/>
                          <a:ea typeface="Roboto Condensed"/>
                          <a:cs typeface="Roboto Condensed"/>
                          <a:sym typeface="Roboto Condensed"/>
                        </a:rPr>
                        <a:t>WikiAll</a:t>
                      </a:r>
                      <a:endParaRPr sz="11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tc>
                  <a:txBody>
                    <a:bodyPr/>
                    <a:lstStyle/>
                    <a:p>
                      <a:pPr marL="0" lvl="0" indent="0" algn="ctr" rtl="0">
                        <a:spcBef>
                          <a:spcPts val="0"/>
                        </a:spcBef>
                        <a:spcAft>
                          <a:spcPts val="0"/>
                        </a:spcAft>
                        <a:buNone/>
                      </a:pPr>
                      <a:r>
                        <a:rPr lang="en" sz="1800">
                          <a:solidFill>
                            <a:srgbClr val="607896"/>
                          </a:solidFill>
                          <a:latin typeface="Roboto Condensed"/>
                          <a:ea typeface="Roboto Condensed"/>
                          <a:cs typeface="Roboto Condensed"/>
                          <a:sym typeface="Roboto Condensed"/>
                        </a:rPr>
                        <a:t>0.18828</a:t>
                      </a:r>
                      <a:endParaRPr sz="18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tc>
                  <a:txBody>
                    <a:bodyPr/>
                    <a:lstStyle/>
                    <a:p>
                      <a:pPr marL="0" lvl="0" indent="0" algn="ctr" rtl="0">
                        <a:spcBef>
                          <a:spcPts val="0"/>
                        </a:spcBef>
                        <a:spcAft>
                          <a:spcPts val="0"/>
                        </a:spcAft>
                        <a:buNone/>
                      </a:pPr>
                      <a:r>
                        <a:rPr lang="en" sz="1800">
                          <a:solidFill>
                            <a:srgbClr val="607896"/>
                          </a:solidFill>
                          <a:latin typeface="Roboto Condensed"/>
                          <a:ea typeface="Roboto Condensed"/>
                          <a:cs typeface="Roboto Condensed"/>
                          <a:sym typeface="Roboto Condensed"/>
                        </a:rPr>
                        <a:t>0.06504</a:t>
                      </a:r>
                      <a:endParaRPr sz="18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tc>
                  <a:txBody>
                    <a:bodyPr/>
                    <a:lstStyle/>
                    <a:p>
                      <a:pPr marL="0" lvl="0" indent="0" algn="ctr" rtl="0">
                        <a:spcBef>
                          <a:spcPts val="0"/>
                        </a:spcBef>
                        <a:spcAft>
                          <a:spcPts val="0"/>
                        </a:spcAft>
                        <a:buNone/>
                      </a:pPr>
                      <a:r>
                        <a:rPr lang="en" sz="1800">
                          <a:solidFill>
                            <a:srgbClr val="607896"/>
                          </a:solidFill>
                          <a:latin typeface="Roboto Condensed"/>
                          <a:ea typeface="Roboto Condensed"/>
                          <a:cs typeface="Roboto Condensed"/>
                          <a:sym typeface="Roboto Condensed"/>
                        </a:rPr>
                        <a:t>0.17319</a:t>
                      </a:r>
                      <a:endParaRPr sz="18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extLst>
                  <a:ext uri="{0D108BD9-81ED-4DB2-BD59-A6C34878D82A}">
                    <a16:rowId xmlns:a16="http://schemas.microsoft.com/office/drawing/2014/main" val="10002"/>
                  </a:ext>
                </a:extLst>
              </a:tr>
              <a:tr h="472425">
                <a:tc>
                  <a:txBody>
                    <a:bodyPr/>
                    <a:lstStyle/>
                    <a:p>
                      <a:pPr marL="0" lvl="0" indent="0" algn="r" rtl="0">
                        <a:spcBef>
                          <a:spcPts val="0"/>
                        </a:spcBef>
                        <a:spcAft>
                          <a:spcPts val="0"/>
                        </a:spcAft>
                        <a:buNone/>
                      </a:pPr>
                      <a:r>
                        <a:rPr lang="en" sz="1100">
                          <a:solidFill>
                            <a:srgbClr val="607896"/>
                          </a:solidFill>
                          <a:latin typeface="Roboto Condensed"/>
                          <a:ea typeface="Roboto Condensed"/>
                          <a:cs typeface="Roboto Condensed"/>
                          <a:sym typeface="Roboto Condensed"/>
                        </a:rPr>
                        <a:t>CNN+</a:t>
                      </a:r>
                      <a:endParaRPr sz="1100">
                        <a:solidFill>
                          <a:srgbClr val="607896"/>
                        </a:solidFill>
                        <a:latin typeface="Roboto Condensed"/>
                        <a:ea typeface="Roboto Condensed"/>
                        <a:cs typeface="Roboto Condensed"/>
                        <a:sym typeface="Roboto Condensed"/>
                      </a:endParaRPr>
                    </a:p>
                    <a:p>
                      <a:pPr marL="0" lvl="0" indent="0" algn="r" rtl="0">
                        <a:spcBef>
                          <a:spcPts val="0"/>
                        </a:spcBef>
                        <a:spcAft>
                          <a:spcPts val="0"/>
                        </a:spcAft>
                        <a:buNone/>
                      </a:pPr>
                      <a:r>
                        <a:rPr lang="en" sz="1100">
                          <a:solidFill>
                            <a:srgbClr val="607896"/>
                          </a:solidFill>
                          <a:latin typeface="Roboto Condensed"/>
                          <a:ea typeface="Roboto Condensed"/>
                          <a:cs typeface="Roboto Condensed"/>
                          <a:sym typeface="Roboto Condensed"/>
                        </a:rPr>
                        <a:t>WikiThesis</a:t>
                      </a:r>
                      <a:endParaRPr sz="11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tc>
                  <a:txBody>
                    <a:bodyPr/>
                    <a:lstStyle/>
                    <a:p>
                      <a:pPr marL="0" lvl="0" indent="0" algn="ctr" rtl="0">
                        <a:spcBef>
                          <a:spcPts val="0"/>
                        </a:spcBef>
                        <a:spcAft>
                          <a:spcPts val="0"/>
                        </a:spcAft>
                        <a:buNone/>
                      </a:pPr>
                      <a:r>
                        <a:rPr lang="en" sz="1800">
                          <a:solidFill>
                            <a:srgbClr val="607896"/>
                          </a:solidFill>
                          <a:latin typeface="Roboto Condensed"/>
                          <a:ea typeface="Roboto Condensed"/>
                          <a:cs typeface="Roboto Condensed"/>
                          <a:sym typeface="Roboto Condensed"/>
                        </a:rPr>
                        <a:t>0.21424</a:t>
                      </a:r>
                      <a:endParaRPr sz="18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tc>
                  <a:txBody>
                    <a:bodyPr/>
                    <a:lstStyle/>
                    <a:p>
                      <a:pPr marL="0" lvl="0" indent="0" algn="ctr" rtl="0">
                        <a:spcBef>
                          <a:spcPts val="0"/>
                        </a:spcBef>
                        <a:spcAft>
                          <a:spcPts val="0"/>
                        </a:spcAft>
                        <a:buNone/>
                      </a:pPr>
                      <a:r>
                        <a:rPr lang="en" sz="1800">
                          <a:solidFill>
                            <a:srgbClr val="607896"/>
                          </a:solidFill>
                          <a:latin typeface="Roboto Condensed"/>
                          <a:ea typeface="Roboto Condensed"/>
                          <a:cs typeface="Roboto Condensed"/>
                          <a:sym typeface="Roboto Condensed"/>
                        </a:rPr>
                        <a:t>0.07804</a:t>
                      </a:r>
                      <a:endParaRPr sz="18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tc>
                  <a:txBody>
                    <a:bodyPr/>
                    <a:lstStyle/>
                    <a:p>
                      <a:pPr marL="0" lvl="0" indent="0" algn="ctr" rtl="0">
                        <a:spcBef>
                          <a:spcPts val="0"/>
                        </a:spcBef>
                        <a:spcAft>
                          <a:spcPts val="0"/>
                        </a:spcAft>
                        <a:buNone/>
                      </a:pPr>
                      <a:r>
                        <a:rPr lang="en" sz="1800">
                          <a:solidFill>
                            <a:srgbClr val="607896"/>
                          </a:solidFill>
                          <a:latin typeface="Roboto Condensed"/>
                          <a:ea typeface="Roboto Condensed"/>
                          <a:cs typeface="Roboto Condensed"/>
                          <a:sym typeface="Roboto Condensed"/>
                        </a:rPr>
                        <a:t>0.18966</a:t>
                      </a:r>
                      <a:endParaRPr sz="18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extLst>
                  <a:ext uri="{0D108BD9-81ED-4DB2-BD59-A6C34878D82A}">
                    <a16:rowId xmlns:a16="http://schemas.microsoft.com/office/drawing/2014/main" val="10003"/>
                  </a:ext>
                </a:extLst>
              </a:tr>
              <a:tr h="472425">
                <a:tc>
                  <a:txBody>
                    <a:bodyPr/>
                    <a:lstStyle/>
                    <a:p>
                      <a:pPr marL="0" lvl="0" indent="0" algn="r" rtl="0">
                        <a:spcBef>
                          <a:spcPts val="0"/>
                        </a:spcBef>
                        <a:spcAft>
                          <a:spcPts val="0"/>
                        </a:spcAft>
                        <a:buNone/>
                      </a:pPr>
                      <a:r>
                        <a:rPr lang="en" sz="1100">
                          <a:solidFill>
                            <a:srgbClr val="607896"/>
                          </a:solidFill>
                          <a:latin typeface="Roboto Condensed"/>
                          <a:ea typeface="Roboto Condensed"/>
                          <a:cs typeface="Roboto Condensed"/>
                          <a:sym typeface="Roboto Condensed"/>
                        </a:rPr>
                        <a:t>CNN+WikiAll</a:t>
                      </a:r>
                      <a:endParaRPr sz="11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tc>
                  <a:txBody>
                    <a:bodyPr/>
                    <a:lstStyle/>
                    <a:p>
                      <a:pPr marL="0" lvl="0" indent="0" algn="ctr" rtl="0">
                        <a:spcBef>
                          <a:spcPts val="0"/>
                        </a:spcBef>
                        <a:spcAft>
                          <a:spcPts val="0"/>
                        </a:spcAft>
                        <a:buNone/>
                      </a:pPr>
                      <a:r>
                        <a:rPr lang="en" sz="1800">
                          <a:solidFill>
                            <a:srgbClr val="607896"/>
                          </a:solidFill>
                          <a:latin typeface="Roboto Condensed"/>
                          <a:ea typeface="Roboto Condensed"/>
                          <a:cs typeface="Roboto Condensed"/>
                          <a:sym typeface="Roboto Condensed"/>
                        </a:rPr>
                        <a:t>0.13725</a:t>
                      </a:r>
                      <a:endParaRPr sz="18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tc>
                  <a:txBody>
                    <a:bodyPr/>
                    <a:lstStyle/>
                    <a:p>
                      <a:pPr marL="0" lvl="0" indent="0" algn="ctr" rtl="0">
                        <a:spcBef>
                          <a:spcPts val="0"/>
                        </a:spcBef>
                        <a:spcAft>
                          <a:spcPts val="0"/>
                        </a:spcAft>
                        <a:buNone/>
                      </a:pPr>
                      <a:r>
                        <a:rPr lang="en" sz="1800">
                          <a:solidFill>
                            <a:srgbClr val="607896"/>
                          </a:solidFill>
                          <a:latin typeface="Roboto Condensed"/>
                          <a:ea typeface="Roboto Condensed"/>
                          <a:cs typeface="Roboto Condensed"/>
                          <a:sym typeface="Roboto Condensed"/>
                        </a:rPr>
                        <a:t>0.04079</a:t>
                      </a:r>
                      <a:endParaRPr sz="18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tc>
                  <a:txBody>
                    <a:bodyPr/>
                    <a:lstStyle/>
                    <a:p>
                      <a:pPr marL="0" lvl="0" indent="0" algn="ctr" rtl="0">
                        <a:spcBef>
                          <a:spcPts val="0"/>
                        </a:spcBef>
                        <a:spcAft>
                          <a:spcPts val="0"/>
                        </a:spcAft>
                        <a:buNone/>
                      </a:pPr>
                      <a:r>
                        <a:rPr lang="en" sz="1800">
                          <a:solidFill>
                            <a:srgbClr val="607896"/>
                          </a:solidFill>
                          <a:latin typeface="Roboto Condensed"/>
                          <a:ea typeface="Roboto Condensed"/>
                          <a:cs typeface="Roboto Condensed"/>
                          <a:sym typeface="Roboto Condensed"/>
                        </a:rPr>
                        <a:t>0.1219</a:t>
                      </a:r>
                      <a:endParaRPr sz="18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extLst>
                  <a:ext uri="{0D108BD9-81ED-4DB2-BD59-A6C34878D82A}">
                    <a16:rowId xmlns:a16="http://schemas.microsoft.com/office/drawing/2014/main" val="10004"/>
                  </a:ext>
                </a:extLst>
              </a:tr>
            </a:tbl>
          </a:graphicData>
        </a:graphic>
      </p:graphicFrame>
      <p:sp>
        <p:nvSpPr>
          <p:cNvPr id="381" name="Google Shape;381;p34"/>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23</a:t>
            </a:fld>
            <a:endParaRPr/>
          </a:p>
        </p:txBody>
      </p:sp>
      <p:graphicFrame>
        <p:nvGraphicFramePr>
          <p:cNvPr id="382" name="Google Shape;382;p34"/>
          <p:cNvGraphicFramePr/>
          <p:nvPr/>
        </p:nvGraphicFramePr>
        <p:xfrm>
          <a:off x="478225" y="1386869"/>
          <a:ext cx="3000000" cy="3000000"/>
        </p:xfrm>
        <a:graphic>
          <a:graphicData uri="http://schemas.openxmlformats.org/drawingml/2006/table">
            <a:tbl>
              <a:tblPr>
                <a:noFill/>
                <a:tableStyleId>{88F70A4C-B13F-415F-BEC0-0B15B604DA7F}</a:tableStyleId>
              </a:tblPr>
              <a:tblGrid>
                <a:gridCol w="974975">
                  <a:extLst>
                    <a:ext uri="{9D8B030D-6E8A-4147-A177-3AD203B41FA5}">
                      <a16:colId xmlns:a16="http://schemas.microsoft.com/office/drawing/2014/main" val="20000"/>
                    </a:ext>
                  </a:extLst>
                </a:gridCol>
                <a:gridCol w="974975">
                  <a:extLst>
                    <a:ext uri="{9D8B030D-6E8A-4147-A177-3AD203B41FA5}">
                      <a16:colId xmlns:a16="http://schemas.microsoft.com/office/drawing/2014/main" val="20001"/>
                    </a:ext>
                  </a:extLst>
                </a:gridCol>
                <a:gridCol w="974975">
                  <a:extLst>
                    <a:ext uri="{9D8B030D-6E8A-4147-A177-3AD203B41FA5}">
                      <a16:colId xmlns:a16="http://schemas.microsoft.com/office/drawing/2014/main" val="20002"/>
                    </a:ext>
                  </a:extLst>
                </a:gridCol>
                <a:gridCol w="974975">
                  <a:extLst>
                    <a:ext uri="{9D8B030D-6E8A-4147-A177-3AD203B41FA5}">
                      <a16:colId xmlns:a16="http://schemas.microsoft.com/office/drawing/2014/main" val="20003"/>
                    </a:ext>
                  </a:extLst>
                </a:gridCol>
              </a:tblGrid>
              <a:tr h="472425">
                <a:tc>
                  <a:txBody>
                    <a:bodyPr/>
                    <a:lstStyle/>
                    <a:p>
                      <a:pPr marL="0" lvl="0" indent="0" algn="l" rtl="0">
                        <a:spcBef>
                          <a:spcPts val="0"/>
                        </a:spcBef>
                        <a:spcAft>
                          <a:spcPts val="0"/>
                        </a:spcAft>
                        <a:buNone/>
                      </a:pPr>
                      <a:r>
                        <a:rPr lang="en">
                          <a:solidFill>
                            <a:srgbClr val="607896"/>
                          </a:solidFill>
                          <a:latin typeface="Roboto Condensed"/>
                          <a:ea typeface="Roboto Condensed"/>
                          <a:cs typeface="Roboto Condensed"/>
                          <a:sym typeface="Roboto Condensed"/>
                        </a:rPr>
                        <a:t>E1 </a:t>
                      </a:r>
                      <a:endParaRPr>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100" b="1">
                          <a:solidFill>
                            <a:srgbClr val="607896"/>
                          </a:solidFill>
                          <a:latin typeface="Roboto Condensed"/>
                          <a:ea typeface="Roboto Condensed"/>
                          <a:cs typeface="Roboto Condensed"/>
                          <a:sym typeface="Roboto Condensed"/>
                        </a:rPr>
                        <a:t>1</a:t>
                      </a:r>
                      <a:endParaRPr sz="1100" b="1">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100" b="1">
                          <a:solidFill>
                            <a:srgbClr val="607896"/>
                          </a:solidFill>
                          <a:latin typeface="Roboto Condensed"/>
                          <a:ea typeface="Roboto Condensed"/>
                          <a:cs typeface="Roboto Condensed"/>
                          <a:sym typeface="Roboto Condensed"/>
                        </a:rPr>
                        <a:t>2</a:t>
                      </a:r>
                      <a:endParaRPr sz="1100" b="1">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100" b="1">
                          <a:solidFill>
                            <a:srgbClr val="607896"/>
                          </a:solidFill>
                          <a:latin typeface="Roboto Condensed"/>
                          <a:ea typeface="Roboto Condensed"/>
                          <a:cs typeface="Roboto Condensed"/>
                          <a:sym typeface="Roboto Condensed"/>
                        </a:rPr>
                        <a:t>L</a:t>
                      </a:r>
                      <a:endParaRPr sz="1100" b="1">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extLst>
                  <a:ext uri="{0D108BD9-81ED-4DB2-BD59-A6C34878D82A}">
                    <a16:rowId xmlns:a16="http://schemas.microsoft.com/office/drawing/2014/main" val="10000"/>
                  </a:ext>
                </a:extLst>
              </a:tr>
              <a:tr h="472425">
                <a:tc>
                  <a:txBody>
                    <a:bodyPr/>
                    <a:lstStyle/>
                    <a:p>
                      <a:pPr marL="0" lvl="0" indent="0" algn="r" rtl="0">
                        <a:spcBef>
                          <a:spcPts val="0"/>
                        </a:spcBef>
                        <a:spcAft>
                          <a:spcPts val="0"/>
                        </a:spcAft>
                        <a:buNone/>
                      </a:pPr>
                      <a:r>
                        <a:rPr lang="en" sz="1100">
                          <a:solidFill>
                            <a:srgbClr val="607896"/>
                          </a:solidFill>
                          <a:latin typeface="Roboto Condensed"/>
                          <a:ea typeface="Roboto Condensed"/>
                          <a:cs typeface="Roboto Condensed"/>
                          <a:sym typeface="Roboto Condensed"/>
                        </a:rPr>
                        <a:t>CNN</a:t>
                      </a:r>
                      <a:endParaRPr sz="11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800" b="1">
                          <a:solidFill>
                            <a:srgbClr val="607896"/>
                          </a:solidFill>
                          <a:latin typeface="Roboto Condensed"/>
                          <a:ea typeface="Roboto Condensed"/>
                          <a:cs typeface="Roboto Condensed"/>
                          <a:sym typeface="Roboto Condensed"/>
                        </a:rPr>
                        <a:t>0.23783</a:t>
                      </a:r>
                      <a:endParaRPr sz="1800" b="1">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800" b="1">
                          <a:solidFill>
                            <a:srgbClr val="607896"/>
                          </a:solidFill>
                          <a:latin typeface="Roboto Condensed"/>
                          <a:ea typeface="Roboto Condensed"/>
                          <a:cs typeface="Roboto Condensed"/>
                          <a:sym typeface="Roboto Condensed"/>
                        </a:rPr>
                        <a:t>0.09704</a:t>
                      </a:r>
                      <a:endParaRPr sz="1800" b="1">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800" b="1">
                          <a:solidFill>
                            <a:srgbClr val="607896"/>
                          </a:solidFill>
                          <a:latin typeface="Roboto Condensed"/>
                          <a:ea typeface="Roboto Condensed"/>
                          <a:cs typeface="Roboto Condensed"/>
                          <a:sym typeface="Roboto Condensed"/>
                        </a:rPr>
                        <a:t>0.21277</a:t>
                      </a:r>
                      <a:endParaRPr sz="1800" b="1">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extLst>
                  <a:ext uri="{0D108BD9-81ED-4DB2-BD59-A6C34878D82A}">
                    <a16:rowId xmlns:a16="http://schemas.microsoft.com/office/drawing/2014/main" val="10001"/>
                  </a:ext>
                </a:extLst>
              </a:tr>
              <a:tr h="472425">
                <a:tc>
                  <a:txBody>
                    <a:bodyPr/>
                    <a:lstStyle/>
                    <a:p>
                      <a:pPr marL="0" lvl="0" indent="0" algn="r" rtl="0">
                        <a:spcBef>
                          <a:spcPts val="0"/>
                        </a:spcBef>
                        <a:spcAft>
                          <a:spcPts val="0"/>
                        </a:spcAft>
                        <a:buNone/>
                      </a:pPr>
                      <a:r>
                        <a:rPr lang="en" sz="1100">
                          <a:solidFill>
                            <a:srgbClr val="607896"/>
                          </a:solidFill>
                          <a:latin typeface="Roboto Condensed"/>
                          <a:ea typeface="Roboto Condensed"/>
                          <a:cs typeface="Roboto Condensed"/>
                          <a:sym typeface="Roboto Condensed"/>
                        </a:rPr>
                        <a:t>WikiAll</a:t>
                      </a:r>
                      <a:endParaRPr sz="11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800">
                          <a:solidFill>
                            <a:srgbClr val="607896"/>
                          </a:solidFill>
                          <a:latin typeface="Roboto Condensed"/>
                          <a:ea typeface="Roboto Condensed"/>
                          <a:cs typeface="Roboto Condensed"/>
                          <a:sym typeface="Roboto Condensed"/>
                        </a:rPr>
                        <a:t>0.17199</a:t>
                      </a:r>
                      <a:endParaRPr sz="18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800">
                          <a:solidFill>
                            <a:srgbClr val="607896"/>
                          </a:solidFill>
                          <a:latin typeface="Roboto Condensed"/>
                          <a:ea typeface="Roboto Condensed"/>
                          <a:cs typeface="Roboto Condensed"/>
                          <a:sym typeface="Roboto Condensed"/>
                        </a:rPr>
                        <a:t>0.0562</a:t>
                      </a:r>
                      <a:endParaRPr sz="18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800">
                          <a:solidFill>
                            <a:srgbClr val="607896"/>
                          </a:solidFill>
                          <a:latin typeface="Roboto Condensed"/>
                          <a:ea typeface="Roboto Condensed"/>
                          <a:cs typeface="Roboto Condensed"/>
                          <a:sym typeface="Roboto Condensed"/>
                        </a:rPr>
                        <a:t>0.15392</a:t>
                      </a:r>
                      <a:endParaRPr sz="18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extLst>
                  <a:ext uri="{0D108BD9-81ED-4DB2-BD59-A6C34878D82A}">
                    <a16:rowId xmlns:a16="http://schemas.microsoft.com/office/drawing/2014/main" val="10002"/>
                  </a:ext>
                </a:extLst>
              </a:tr>
              <a:tr h="472425">
                <a:tc>
                  <a:txBody>
                    <a:bodyPr/>
                    <a:lstStyle/>
                    <a:p>
                      <a:pPr marL="0" lvl="0" indent="0" algn="r" rtl="0">
                        <a:spcBef>
                          <a:spcPts val="0"/>
                        </a:spcBef>
                        <a:spcAft>
                          <a:spcPts val="0"/>
                        </a:spcAft>
                        <a:buNone/>
                      </a:pPr>
                      <a:r>
                        <a:rPr lang="en" sz="1100">
                          <a:solidFill>
                            <a:srgbClr val="607896"/>
                          </a:solidFill>
                          <a:latin typeface="Roboto Condensed"/>
                          <a:ea typeface="Roboto Condensed"/>
                          <a:cs typeface="Roboto Condensed"/>
                          <a:sym typeface="Roboto Condensed"/>
                        </a:rPr>
                        <a:t>CNN+</a:t>
                      </a:r>
                      <a:endParaRPr sz="1100">
                        <a:solidFill>
                          <a:srgbClr val="607896"/>
                        </a:solidFill>
                        <a:latin typeface="Roboto Condensed"/>
                        <a:ea typeface="Roboto Condensed"/>
                        <a:cs typeface="Roboto Condensed"/>
                        <a:sym typeface="Roboto Condensed"/>
                      </a:endParaRPr>
                    </a:p>
                    <a:p>
                      <a:pPr marL="0" lvl="0" indent="0" algn="r" rtl="0">
                        <a:spcBef>
                          <a:spcPts val="0"/>
                        </a:spcBef>
                        <a:spcAft>
                          <a:spcPts val="0"/>
                        </a:spcAft>
                        <a:buNone/>
                      </a:pPr>
                      <a:r>
                        <a:rPr lang="en" sz="1100">
                          <a:solidFill>
                            <a:srgbClr val="607896"/>
                          </a:solidFill>
                          <a:latin typeface="Roboto Condensed"/>
                          <a:ea typeface="Roboto Condensed"/>
                          <a:cs typeface="Roboto Condensed"/>
                          <a:sym typeface="Roboto Condensed"/>
                        </a:rPr>
                        <a:t>WikiThesis</a:t>
                      </a:r>
                      <a:endParaRPr sz="11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800">
                          <a:solidFill>
                            <a:srgbClr val="607896"/>
                          </a:solidFill>
                          <a:latin typeface="Roboto Condensed"/>
                          <a:ea typeface="Roboto Condensed"/>
                          <a:cs typeface="Roboto Condensed"/>
                          <a:sym typeface="Roboto Condensed"/>
                        </a:rPr>
                        <a:t>0.19376</a:t>
                      </a:r>
                      <a:endParaRPr sz="18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800">
                          <a:solidFill>
                            <a:srgbClr val="607896"/>
                          </a:solidFill>
                          <a:latin typeface="Roboto Condensed"/>
                          <a:ea typeface="Roboto Condensed"/>
                          <a:cs typeface="Roboto Condensed"/>
                          <a:sym typeface="Roboto Condensed"/>
                        </a:rPr>
                        <a:t>0.07587 </a:t>
                      </a:r>
                      <a:endParaRPr sz="18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800">
                          <a:solidFill>
                            <a:srgbClr val="607896"/>
                          </a:solidFill>
                          <a:latin typeface="Roboto Condensed"/>
                          <a:ea typeface="Roboto Condensed"/>
                          <a:cs typeface="Roboto Condensed"/>
                          <a:sym typeface="Roboto Condensed"/>
                        </a:rPr>
                        <a:t>0.17449</a:t>
                      </a:r>
                      <a:endParaRPr sz="18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extLst>
                  <a:ext uri="{0D108BD9-81ED-4DB2-BD59-A6C34878D82A}">
                    <a16:rowId xmlns:a16="http://schemas.microsoft.com/office/drawing/2014/main" val="10003"/>
                  </a:ext>
                </a:extLst>
              </a:tr>
              <a:tr h="472425">
                <a:tc>
                  <a:txBody>
                    <a:bodyPr/>
                    <a:lstStyle/>
                    <a:p>
                      <a:pPr marL="0" lvl="0" indent="0" algn="r" rtl="0">
                        <a:spcBef>
                          <a:spcPts val="0"/>
                        </a:spcBef>
                        <a:spcAft>
                          <a:spcPts val="0"/>
                        </a:spcAft>
                        <a:buNone/>
                      </a:pPr>
                      <a:r>
                        <a:rPr lang="en" sz="1100">
                          <a:solidFill>
                            <a:srgbClr val="607896"/>
                          </a:solidFill>
                          <a:latin typeface="Roboto Condensed"/>
                          <a:ea typeface="Roboto Condensed"/>
                          <a:cs typeface="Roboto Condensed"/>
                          <a:sym typeface="Roboto Condensed"/>
                        </a:rPr>
                        <a:t>CNN+WikiAll</a:t>
                      </a:r>
                      <a:endParaRPr sz="11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800">
                          <a:solidFill>
                            <a:srgbClr val="607896"/>
                          </a:solidFill>
                          <a:latin typeface="Roboto Condensed"/>
                          <a:ea typeface="Roboto Condensed"/>
                          <a:cs typeface="Roboto Condensed"/>
                          <a:sym typeface="Roboto Condensed"/>
                        </a:rPr>
                        <a:t>0.11133</a:t>
                      </a:r>
                      <a:endParaRPr sz="18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800">
                          <a:solidFill>
                            <a:srgbClr val="607896"/>
                          </a:solidFill>
                          <a:latin typeface="Roboto Condensed"/>
                          <a:ea typeface="Roboto Condensed"/>
                          <a:cs typeface="Roboto Condensed"/>
                          <a:sym typeface="Roboto Condensed"/>
                        </a:rPr>
                        <a:t>0.0336</a:t>
                      </a:r>
                      <a:endParaRPr sz="18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800">
                          <a:solidFill>
                            <a:srgbClr val="607896"/>
                          </a:solidFill>
                          <a:latin typeface="Roboto Condensed"/>
                          <a:ea typeface="Roboto Condensed"/>
                          <a:cs typeface="Roboto Condensed"/>
                          <a:sym typeface="Roboto Condensed"/>
                        </a:rPr>
                        <a:t>0.10251</a:t>
                      </a:r>
                      <a:endParaRPr sz="18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
        <p:nvSpPr>
          <p:cNvPr id="383" name="Google Shape;383;p34"/>
          <p:cNvSpPr txBox="1"/>
          <p:nvPr/>
        </p:nvSpPr>
        <p:spPr>
          <a:xfrm>
            <a:off x="446375" y="4017400"/>
            <a:ext cx="3987000" cy="94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Applying coverage with longer encoding and decoding sequence length is improving the performance for Wikipedia training.</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p35"/>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Clr>
                <a:srgbClr val="000000"/>
              </a:buClr>
              <a:buSzPts val="1100"/>
              <a:buFont typeface="Arial"/>
              <a:buNone/>
            </a:pPr>
            <a:fld id="{00000000-1234-1234-1234-123412341234}" type="slidenum">
              <a:rPr lang="en"/>
              <a:t>24</a:t>
            </a:fld>
            <a:endParaRPr/>
          </a:p>
        </p:txBody>
      </p:sp>
      <p:graphicFrame>
        <p:nvGraphicFramePr>
          <p:cNvPr id="389" name="Google Shape;389;p35"/>
          <p:cNvGraphicFramePr/>
          <p:nvPr/>
        </p:nvGraphicFramePr>
        <p:xfrm>
          <a:off x="0" y="0"/>
          <a:ext cx="3000000" cy="3000000"/>
        </p:xfrm>
        <a:graphic>
          <a:graphicData uri="http://schemas.openxmlformats.org/drawingml/2006/table">
            <a:tbl>
              <a:tblPr>
                <a:noFill/>
                <a:tableStyleId>{632C621D-78C3-4A88-BFC2-2E1D990C5B15}</a:tableStyleId>
              </a:tblPr>
              <a:tblGrid>
                <a:gridCol w="4657600">
                  <a:extLst>
                    <a:ext uri="{9D8B030D-6E8A-4147-A177-3AD203B41FA5}">
                      <a16:colId xmlns:a16="http://schemas.microsoft.com/office/drawing/2014/main" val="20000"/>
                    </a:ext>
                  </a:extLst>
                </a:gridCol>
                <a:gridCol w="4657600">
                  <a:extLst>
                    <a:ext uri="{9D8B030D-6E8A-4147-A177-3AD203B41FA5}">
                      <a16:colId xmlns:a16="http://schemas.microsoft.com/office/drawing/2014/main" val="20001"/>
                    </a:ext>
                  </a:extLst>
                </a:gridCol>
              </a:tblGrid>
              <a:tr h="2039275">
                <a:tc rowSpan="3">
                  <a:txBody>
                    <a:bodyPr/>
                    <a:lstStyle/>
                    <a:p>
                      <a:pPr marL="0" lvl="0" indent="0" algn="l" rtl="0">
                        <a:spcBef>
                          <a:spcPts val="0"/>
                        </a:spcBef>
                        <a:spcAft>
                          <a:spcPts val="0"/>
                        </a:spcAft>
                        <a:buNone/>
                      </a:pPr>
                      <a:r>
                        <a:rPr lang="en" sz="1200" b="1">
                          <a:solidFill>
                            <a:srgbClr val="333333"/>
                          </a:solidFill>
                          <a:latin typeface="Times New Roman"/>
                          <a:ea typeface="Times New Roman"/>
                          <a:cs typeface="Times New Roman"/>
                          <a:sym typeface="Times New Roman"/>
                        </a:rPr>
                        <a:t>GS: </a:t>
                      </a:r>
                      <a:r>
                        <a:rPr lang="en" sz="1200">
                          <a:solidFill>
                            <a:srgbClr val="333333"/>
                          </a:solidFill>
                          <a:latin typeface="Times New Roman"/>
                          <a:ea typeface="Times New Roman"/>
                          <a:cs typeface="Times New Roman"/>
                          <a:sym typeface="Times New Roman"/>
                        </a:rPr>
                        <a:t>The primary source of data for this study of mentoring and instructional coaching in conjunction with new teacher support came from interviews in 4 elementary schools with four novice teachers, two mentors, and two instructional coaches. There were 3 main findings, regarding classroom procedures to academic achievement, emotional support coupled with academic and instructional guidance, and emotional support vs. academic support. Mentorship helped novice teachers learn the practical things not taught in college, and the everyday operations of a teacher. While mentorship is focused on teacher well being and support, instructional coaching aims at student support and their academic success. Novice teachers indicated feelings of overwhelming isolation. They expressed feeling emotionally supported by their mentors, which helped to fight the feeling of isolation. The subjects’ reported perceptions of instructional coaching were also positive. The mentors and instructional coaches reported seeing incredible value in the service they offer to novice teachers. Perceptions were learned about each program to improve their function and importance.</a:t>
                      </a:r>
                      <a:endParaRPr/>
                    </a:p>
                  </a:txBody>
                  <a:tcPr marL="91425" marR="91425" marT="91425" marB="91425">
                    <a:solidFill>
                      <a:srgbClr val="FFFFFF"/>
                    </a:solidFill>
                  </a:tcPr>
                </a:tc>
                <a:tc>
                  <a:txBody>
                    <a:bodyPr/>
                    <a:lstStyle/>
                    <a:p>
                      <a:pPr marL="0" lvl="0" indent="0" algn="l" rtl="0">
                        <a:spcBef>
                          <a:spcPts val="0"/>
                        </a:spcBef>
                        <a:spcAft>
                          <a:spcPts val="0"/>
                        </a:spcAft>
                        <a:buClr>
                          <a:schemeClr val="dk1"/>
                        </a:buClr>
                        <a:buSzPts val="1100"/>
                        <a:buFont typeface="Arial"/>
                        <a:buNone/>
                      </a:pPr>
                      <a:r>
                        <a:rPr lang="en" sz="1200" b="1">
                          <a:solidFill>
                            <a:srgbClr val="333333"/>
                          </a:solidFill>
                          <a:latin typeface="Times New Roman"/>
                          <a:ea typeface="Times New Roman"/>
                          <a:cs typeface="Times New Roman"/>
                          <a:sym typeface="Times New Roman"/>
                        </a:rPr>
                        <a:t>CNN-DailyMail E2:</a:t>
                      </a:r>
                      <a:endParaRPr sz="1200" b="1">
                        <a:solidFill>
                          <a:srgbClr val="333333"/>
                        </a:solidFill>
                        <a:latin typeface="Times New Roman"/>
                        <a:ea typeface="Times New Roman"/>
                        <a:cs typeface="Times New Roman"/>
                        <a:sym typeface="Times New Roman"/>
                      </a:endParaRPr>
                    </a:p>
                    <a:p>
                      <a:pPr marL="0" lvl="0" indent="0" algn="l" rtl="0">
                        <a:spcBef>
                          <a:spcPts val="0"/>
                        </a:spcBef>
                        <a:spcAft>
                          <a:spcPts val="0"/>
                        </a:spcAft>
                        <a:buClr>
                          <a:schemeClr val="dk1"/>
                        </a:buClr>
                        <a:buSzPts val="1100"/>
                        <a:buFont typeface="Arial"/>
                        <a:buNone/>
                      </a:pPr>
                      <a:r>
                        <a:rPr lang="en" sz="1200">
                          <a:solidFill>
                            <a:srgbClr val="333333"/>
                          </a:solidFill>
                          <a:latin typeface="Times New Roman"/>
                          <a:ea typeface="Times New Roman"/>
                          <a:cs typeface="Times New Roman"/>
                          <a:sym typeface="Times New Roman"/>
                        </a:rPr>
                        <a:t>Novice shortages are occurring in the nation , but these shortages could be offset by having novice teachers stay in the field of education within their first five years of teaching .</a:t>
                      </a:r>
                      <a:endParaRPr sz="1200">
                        <a:solidFill>
                          <a:srgbClr val="333333"/>
                        </a:solidFill>
                        <a:latin typeface="Times New Roman"/>
                        <a:ea typeface="Times New Roman"/>
                        <a:cs typeface="Times New Roman"/>
                        <a:sym typeface="Times New Roman"/>
                      </a:endParaRPr>
                    </a:p>
                    <a:p>
                      <a:pPr marL="0" lvl="0" indent="0" algn="l" rtl="0">
                        <a:spcBef>
                          <a:spcPts val="0"/>
                        </a:spcBef>
                        <a:spcAft>
                          <a:spcPts val="0"/>
                        </a:spcAft>
                        <a:buClr>
                          <a:schemeClr val="dk1"/>
                        </a:buClr>
                        <a:buSzPts val="1100"/>
                        <a:buFont typeface="Arial"/>
                        <a:buNone/>
                      </a:pPr>
                      <a:r>
                        <a:rPr lang="en" sz="1200">
                          <a:solidFill>
                            <a:srgbClr val="333333"/>
                          </a:solidFill>
                          <a:latin typeface="Times New Roman"/>
                          <a:ea typeface="Times New Roman"/>
                          <a:cs typeface="Times New Roman"/>
                          <a:sym typeface="Times New Roman"/>
                        </a:rPr>
                        <a:t>Teachers are a variety of ways to support new teachers which are part of the induction process .</a:t>
                      </a:r>
                      <a:endParaRPr sz="1200">
                        <a:solidFill>
                          <a:srgbClr val="333333"/>
                        </a:solidFill>
                        <a:latin typeface="Times New Roman"/>
                        <a:ea typeface="Times New Roman"/>
                        <a:cs typeface="Times New Roman"/>
                        <a:sym typeface="Times New Roman"/>
                      </a:endParaRPr>
                    </a:p>
                    <a:p>
                      <a:pPr marL="0" lvl="0" indent="0" algn="l" rtl="0">
                        <a:spcBef>
                          <a:spcPts val="0"/>
                        </a:spcBef>
                        <a:spcAft>
                          <a:spcPts val="0"/>
                        </a:spcAft>
                        <a:buClr>
                          <a:schemeClr val="dk1"/>
                        </a:buClr>
                        <a:buSzPts val="1100"/>
                        <a:buFont typeface="Arial"/>
                        <a:buNone/>
                      </a:pPr>
                      <a:r>
                        <a:rPr lang="en" sz="1200">
                          <a:solidFill>
                            <a:srgbClr val="333333"/>
                          </a:solidFill>
                          <a:latin typeface="Times New Roman"/>
                          <a:ea typeface="Times New Roman"/>
                          <a:cs typeface="Times New Roman"/>
                          <a:sym typeface="Times New Roman"/>
                        </a:rPr>
                        <a:t>Two are the perceptions of mentoring and instructional coaching as new elementary teacher support in NVPS ?</a:t>
                      </a:r>
                      <a:endParaRPr/>
                    </a:p>
                  </a:txBody>
                  <a:tcPr marL="91425" marR="91425" marT="91425" marB="91425">
                    <a:solidFill>
                      <a:srgbClr val="FFFFFF"/>
                    </a:solidFill>
                  </a:tcPr>
                </a:tc>
                <a:extLst>
                  <a:ext uri="{0D108BD9-81ED-4DB2-BD59-A6C34878D82A}">
                    <a16:rowId xmlns:a16="http://schemas.microsoft.com/office/drawing/2014/main" val="10000"/>
                  </a:ext>
                </a:extLst>
              </a:tr>
              <a:tr h="888725">
                <a:tc vMerge="1">
                  <a:txBody>
                    <a:bodyPr/>
                    <a:lstStyle/>
                    <a:p>
                      <a:endParaRPr lang="en-US"/>
                    </a:p>
                  </a:txBody>
                  <a:tcPr/>
                </a:tc>
                <a:tc rowSpan="3">
                  <a:txBody>
                    <a:bodyPr/>
                    <a:lstStyle/>
                    <a:p>
                      <a:pPr marL="0" lvl="0" indent="0" algn="l" rtl="0">
                        <a:spcBef>
                          <a:spcPts val="0"/>
                        </a:spcBef>
                        <a:spcAft>
                          <a:spcPts val="0"/>
                        </a:spcAft>
                        <a:buNone/>
                      </a:pPr>
                      <a:r>
                        <a:rPr lang="en" sz="1200" b="1">
                          <a:solidFill>
                            <a:srgbClr val="333333"/>
                          </a:solidFill>
                          <a:latin typeface="Times New Roman"/>
                          <a:ea typeface="Times New Roman"/>
                          <a:cs typeface="Times New Roman"/>
                          <a:sym typeface="Times New Roman"/>
                        </a:rPr>
                        <a:t>CNN-DailyMail + WikiTh E2:</a:t>
                      </a:r>
                      <a:endParaRPr sz="1200">
                        <a:solidFill>
                          <a:srgbClr val="333333"/>
                        </a:solidFill>
                        <a:latin typeface="Times New Roman"/>
                        <a:ea typeface="Times New Roman"/>
                        <a:cs typeface="Times New Roman"/>
                        <a:sym typeface="Times New Roman"/>
                      </a:endParaRPr>
                    </a:p>
                    <a:p>
                      <a:pPr marL="0" lvl="0" indent="0" algn="l" rtl="0">
                        <a:spcBef>
                          <a:spcPts val="0"/>
                        </a:spcBef>
                        <a:spcAft>
                          <a:spcPts val="0"/>
                        </a:spcAft>
                        <a:buNone/>
                      </a:pPr>
                      <a:r>
                        <a:rPr lang="en" sz="1200">
                          <a:solidFill>
                            <a:srgbClr val="333333"/>
                          </a:solidFill>
                          <a:latin typeface="Times New Roman"/>
                          <a:ea typeface="Times New Roman"/>
                          <a:cs typeface="Times New Roman"/>
                          <a:sym typeface="Times New Roman"/>
                        </a:rPr>
                        <a:t>teachers need various supports as they begin their careers in education .</a:t>
                      </a:r>
                      <a:br>
                        <a:rPr lang="en" sz="1200">
                          <a:solidFill>
                            <a:srgbClr val="333333"/>
                          </a:solidFill>
                          <a:latin typeface="Times New Roman"/>
                          <a:ea typeface="Times New Roman"/>
                          <a:cs typeface="Times New Roman"/>
                          <a:sym typeface="Times New Roman"/>
                        </a:rPr>
                      </a:br>
                      <a:r>
                        <a:rPr lang="en" sz="1200">
                          <a:solidFill>
                            <a:srgbClr val="333333"/>
                          </a:solidFill>
                          <a:latin typeface="Times New Roman"/>
                          <a:ea typeface="Times New Roman"/>
                          <a:cs typeface="Times New Roman"/>
                          <a:sym typeface="Times New Roman"/>
                        </a:rPr>
                        <a:t>Supports teachers need to recruit and hire qualified applicants .</a:t>
                      </a:r>
                      <a:br>
                        <a:rPr lang="en" sz="1200">
                          <a:solidFill>
                            <a:srgbClr val="333333"/>
                          </a:solidFill>
                          <a:latin typeface="Times New Roman"/>
                          <a:ea typeface="Times New Roman"/>
                          <a:cs typeface="Times New Roman"/>
                          <a:sym typeface="Times New Roman"/>
                        </a:rPr>
                      </a:br>
                      <a:r>
                        <a:rPr lang="en" sz="1200">
                          <a:solidFill>
                            <a:srgbClr val="333333"/>
                          </a:solidFill>
                          <a:latin typeface="Times New Roman"/>
                          <a:ea typeface="Times New Roman"/>
                          <a:cs typeface="Times New Roman"/>
                          <a:sym typeface="Times New Roman"/>
                        </a:rPr>
                        <a:t>I shortages could be offset by having novice teachers stay in the field of education longer .</a:t>
                      </a:r>
                      <a:br>
                        <a:rPr lang="en" sz="1200">
                          <a:solidFill>
                            <a:srgbClr val="333333"/>
                          </a:solidFill>
                          <a:latin typeface="Times New Roman"/>
                          <a:ea typeface="Times New Roman"/>
                          <a:cs typeface="Times New Roman"/>
                          <a:sym typeface="Times New Roman"/>
                        </a:rPr>
                      </a:br>
                      <a:r>
                        <a:rPr lang="en" sz="1200">
                          <a:solidFill>
                            <a:srgbClr val="333333"/>
                          </a:solidFill>
                          <a:latin typeface="Times New Roman"/>
                          <a:ea typeface="Times New Roman"/>
                          <a:cs typeface="Times New Roman"/>
                          <a:sym typeface="Times New Roman"/>
                        </a:rPr>
                        <a:t>The are the perceptions of mentoring and instructional coaching as new elementary teacher support in NVPS .</a:t>
                      </a:r>
                      <a:br>
                        <a:rPr lang="en" sz="1200">
                          <a:solidFill>
                            <a:srgbClr val="333333"/>
                          </a:solidFill>
                          <a:latin typeface="Times New Roman"/>
                          <a:ea typeface="Times New Roman"/>
                          <a:cs typeface="Times New Roman"/>
                          <a:sym typeface="Times New Roman"/>
                        </a:rPr>
                      </a:br>
                      <a:r>
                        <a:rPr lang="en" sz="1200">
                          <a:solidFill>
                            <a:srgbClr val="333333"/>
                          </a:solidFill>
                          <a:latin typeface="Times New Roman"/>
                          <a:ea typeface="Times New Roman"/>
                          <a:cs typeface="Times New Roman"/>
                          <a:sym typeface="Times New Roman"/>
                        </a:rPr>
                        <a:t>The are the perceptions of novice teachers and the instructional leaders -LRB- mentors and instructional coaches -RRB- toward induction program supports and what best matches the needs of a novice teacher in public education in NVPS .</a:t>
                      </a:r>
                      <a:br>
                        <a:rPr lang="en" sz="1200">
                          <a:solidFill>
                            <a:srgbClr val="333333"/>
                          </a:solidFill>
                          <a:latin typeface="Times New Roman"/>
                          <a:ea typeface="Times New Roman"/>
                          <a:cs typeface="Times New Roman"/>
                          <a:sym typeface="Times New Roman"/>
                        </a:rPr>
                      </a:br>
                      <a:r>
                        <a:rPr lang="en" sz="1200">
                          <a:solidFill>
                            <a:srgbClr val="333333"/>
                          </a:solidFill>
                          <a:latin typeface="Times New Roman"/>
                          <a:ea typeface="Times New Roman"/>
                          <a:cs typeface="Times New Roman"/>
                          <a:sym typeface="Times New Roman"/>
                        </a:rPr>
                        <a:t>The , studying perceptions allows for the research to find how novice teachers felt toward the support and if it was what they wanted and needed as they embarked on their career .</a:t>
                      </a:r>
                      <a:endParaRPr sz="1200">
                        <a:solidFill>
                          <a:srgbClr val="333333"/>
                        </a:solidFill>
                        <a:latin typeface="Times New Roman"/>
                        <a:ea typeface="Times New Roman"/>
                        <a:cs typeface="Times New Roman"/>
                        <a:sym typeface="Times New Roman"/>
                      </a:endParaRPr>
                    </a:p>
                  </a:txBody>
                  <a:tcPr marL="91425" marR="91425" marT="91425" marB="91425">
                    <a:solidFill>
                      <a:srgbClr val="FFFFFF"/>
                    </a:solidFill>
                  </a:tcPr>
                </a:tc>
                <a:extLst>
                  <a:ext uri="{0D108BD9-81ED-4DB2-BD59-A6C34878D82A}">
                    <a16:rowId xmlns:a16="http://schemas.microsoft.com/office/drawing/2014/main" val="10001"/>
                  </a:ext>
                </a:extLst>
              </a:tr>
              <a:tr h="859650">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2"/>
                  </a:ext>
                </a:extLst>
              </a:tr>
              <a:tr h="1355825">
                <a:tc>
                  <a:txBody>
                    <a:bodyPr/>
                    <a:lstStyle/>
                    <a:p>
                      <a:pPr marL="0" lvl="0" indent="0" algn="l" rtl="0">
                        <a:spcBef>
                          <a:spcPts val="0"/>
                        </a:spcBef>
                        <a:spcAft>
                          <a:spcPts val="0"/>
                        </a:spcAft>
                        <a:buClr>
                          <a:schemeClr val="dk1"/>
                        </a:buClr>
                        <a:buSzPts val="1100"/>
                        <a:buFont typeface="Arial"/>
                        <a:buNone/>
                      </a:pPr>
                      <a:r>
                        <a:rPr lang="en" sz="1200" b="1">
                          <a:solidFill>
                            <a:srgbClr val="333333"/>
                          </a:solidFill>
                          <a:latin typeface="Times New Roman"/>
                          <a:ea typeface="Times New Roman"/>
                          <a:cs typeface="Times New Roman"/>
                          <a:sym typeface="Times New Roman"/>
                        </a:rPr>
                        <a:t>WikiAll E1:</a:t>
                      </a:r>
                      <a:endParaRPr sz="1200" b="1">
                        <a:solidFill>
                          <a:srgbClr val="333333"/>
                        </a:solidFill>
                        <a:latin typeface="Times New Roman"/>
                        <a:ea typeface="Times New Roman"/>
                        <a:cs typeface="Times New Roman"/>
                        <a:sym typeface="Times New Roman"/>
                      </a:endParaRPr>
                    </a:p>
                    <a:p>
                      <a:pPr marL="0" lvl="0" indent="0" algn="l" rtl="0">
                        <a:spcBef>
                          <a:spcPts val="0"/>
                        </a:spcBef>
                        <a:spcAft>
                          <a:spcPts val="0"/>
                        </a:spcAft>
                        <a:buClr>
                          <a:schemeClr val="dk1"/>
                        </a:buClr>
                        <a:buSzPts val="1100"/>
                        <a:buFont typeface="Arial"/>
                        <a:buNone/>
                      </a:pPr>
                      <a:r>
                        <a:rPr lang="en" sz="1200">
                          <a:solidFill>
                            <a:srgbClr val="333333"/>
                          </a:solidFill>
                          <a:latin typeface="Times New Roman"/>
                          <a:ea typeface="Times New Roman"/>
                          <a:cs typeface="Times New Roman"/>
                          <a:sym typeface="Times New Roman"/>
                        </a:rPr>
                        <a:t>A Novice teacher is a teacher who is interested in the field of education in the United States and Canada .</a:t>
                      </a:r>
                      <a:endParaRPr sz="1200">
                        <a:solidFill>
                          <a:srgbClr val="333333"/>
                        </a:solidFill>
                        <a:latin typeface="Times New Roman"/>
                        <a:ea typeface="Times New Roman"/>
                        <a:cs typeface="Times New Roman"/>
                        <a:sym typeface="Times New Roman"/>
                      </a:endParaRPr>
                    </a:p>
                    <a:p>
                      <a:pPr marL="0" lvl="0" indent="0" algn="l" rtl="0">
                        <a:spcBef>
                          <a:spcPts val="0"/>
                        </a:spcBef>
                        <a:spcAft>
                          <a:spcPts val="0"/>
                        </a:spcAft>
                        <a:buClr>
                          <a:schemeClr val="dk1"/>
                        </a:buClr>
                        <a:buSzPts val="1100"/>
                        <a:buFont typeface="Arial"/>
                        <a:buNone/>
                      </a:pPr>
                      <a:r>
                        <a:rPr lang="en" sz="1200">
                          <a:solidFill>
                            <a:srgbClr val="333333"/>
                          </a:solidFill>
                          <a:latin typeface="Times New Roman"/>
                          <a:ea typeface="Times New Roman"/>
                          <a:cs typeface="Times New Roman"/>
                          <a:sym typeface="Times New Roman"/>
                        </a:rPr>
                        <a:t>It is a part of the broader field of instructional coaching , and is a part of the broader field of instructional coaching .</a:t>
                      </a:r>
                      <a:endParaRPr sz="1200" b="1">
                        <a:solidFill>
                          <a:srgbClr val="333333"/>
                        </a:solidFill>
                        <a:latin typeface="Times New Roman"/>
                        <a:ea typeface="Times New Roman"/>
                        <a:cs typeface="Times New Roman"/>
                        <a:sym typeface="Times New Roman"/>
                      </a:endParaRPr>
                    </a:p>
                  </a:txBody>
                  <a:tcPr marL="91425" marR="91425" marT="91425" marB="91425">
                    <a:solidFill>
                      <a:srgbClr val="FFFFFF"/>
                    </a:solidFill>
                  </a:tcPr>
                </a:tc>
                <a:tc vMerge="1">
                  <a:txBody>
                    <a:bodyPr/>
                    <a:lstStyle/>
                    <a:p>
                      <a:endParaRPr lang="en-US"/>
                    </a:p>
                  </a:txBody>
                  <a:tcPr/>
                </a:tc>
                <a:extLst>
                  <a:ext uri="{0D108BD9-81ED-4DB2-BD59-A6C34878D82A}">
                    <a16:rowId xmlns:a16="http://schemas.microsoft.com/office/drawing/2014/main" val="10003"/>
                  </a:ext>
                </a:extLst>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sp>
        <p:nvSpPr>
          <p:cNvPr id="394" name="Google Shape;394;p36"/>
          <p:cNvSpPr txBox="1">
            <a:spLocks noGrp="1"/>
          </p:cNvSpPr>
          <p:nvPr>
            <p:ph type="title"/>
          </p:nvPr>
        </p:nvSpPr>
        <p:spPr>
          <a:xfrm>
            <a:off x="234900" y="928575"/>
            <a:ext cx="6461100" cy="680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ROUGE PERFORMANCE: </a:t>
            </a:r>
            <a:br>
              <a:rPr lang="en"/>
            </a:br>
            <a:r>
              <a:rPr lang="en"/>
              <a:t>Fast Abstractive Summarization-RL </a:t>
            </a:r>
            <a:endParaRPr/>
          </a:p>
        </p:txBody>
      </p:sp>
      <p:graphicFrame>
        <p:nvGraphicFramePr>
          <p:cNvPr id="395" name="Google Shape;395;p36"/>
          <p:cNvGraphicFramePr/>
          <p:nvPr/>
        </p:nvGraphicFramePr>
        <p:xfrm>
          <a:off x="1127500" y="1716881"/>
          <a:ext cx="3000000" cy="3000000"/>
        </p:xfrm>
        <a:graphic>
          <a:graphicData uri="http://schemas.openxmlformats.org/drawingml/2006/table">
            <a:tbl>
              <a:tblPr>
                <a:noFill/>
                <a:tableStyleId>{88F70A4C-B13F-415F-BEC0-0B15B604DA7F}</a:tableStyleId>
              </a:tblPr>
              <a:tblGrid>
                <a:gridCol w="1168975">
                  <a:extLst>
                    <a:ext uri="{9D8B030D-6E8A-4147-A177-3AD203B41FA5}">
                      <a16:colId xmlns:a16="http://schemas.microsoft.com/office/drawing/2014/main" val="20000"/>
                    </a:ext>
                  </a:extLst>
                </a:gridCol>
                <a:gridCol w="1168975">
                  <a:extLst>
                    <a:ext uri="{9D8B030D-6E8A-4147-A177-3AD203B41FA5}">
                      <a16:colId xmlns:a16="http://schemas.microsoft.com/office/drawing/2014/main" val="20001"/>
                    </a:ext>
                  </a:extLst>
                </a:gridCol>
                <a:gridCol w="1168975">
                  <a:extLst>
                    <a:ext uri="{9D8B030D-6E8A-4147-A177-3AD203B41FA5}">
                      <a16:colId xmlns:a16="http://schemas.microsoft.com/office/drawing/2014/main" val="20002"/>
                    </a:ext>
                  </a:extLst>
                </a:gridCol>
                <a:gridCol w="1168975">
                  <a:extLst>
                    <a:ext uri="{9D8B030D-6E8A-4147-A177-3AD203B41FA5}">
                      <a16:colId xmlns:a16="http://schemas.microsoft.com/office/drawing/2014/main" val="20003"/>
                    </a:ext>
                  </a:extLst>
                </a:gridCol>
              </a:tblGrid>
              <a:tr h="615475">
                <a:tc>
                  <a:txBody>
                    <a:bodyPr/>
                    <a:lstStyle/>
                    <a:p>
                      <a:pPr marL="0" lvl="0" indent="0" algn="l" rtl="0">
                        <a:spcBef>
                          <a:spcPts val="0"/>
                        </a:spcBef>
                        <a:spcAft>
                          <a:spcPts val="0"/>
                        </a:spcAft>
                        <a:buNone/>
                      </a:pPr>
                      <a:endParaRPr>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100" b="1">
                          <a:solidFill>
                            <a:srgbClr val="607896"/>
                          </a:solidFill>
                          <a:latin typeface="Roboto Condensed"/>
                          <a:ea typeface="Roboto Condensed"/>
                          <a:cs typeface="Roboto Condensed"/>
                          <a:sym typeface="Roboto Condensed"/>
                        </a:rPr>
                        <a:t>1</a:t>
                      </a:r>
                      <a:endParaRPr sz="1100" b="1">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100" b="1">
                          <a:solidFill>
                            <a:srgbClr val="607896"/>
                          </a:solidFill>
                          <a:latin typeface="Roboto Condensed"/>
                          <a:ea typeface="Roboto Condensed"/>
                          <a:cs typeface="Roboto Condensed"/>
                          <a:sym typeface="Roboto Condensed"/>
                        </a:rPr>
                        <a:t>2</a:t>
                      </a:r>
                      <a:endParaRPr sz="1100" b="1">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100" b="1">
                          <a:solidFill>
                            <a:srgbClr val="607896"/>
                          </a:solidFill>
                          <a:latin typeface="Roboto Condensed"/>
                          <a:ea typeface="Roboto Condensed"/>
                          <a:cs typeface="Roboto Condensed"/>
                          <a:sym typeface="Roboto Condensed"/>
                        </a:rPr>
                        <a:t>L</a:t>
                      </a:r>
                      <a:endParaRPr sz="1100" b="1">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extLst>
                  <a:ext uri="{0D108BD9-81ED-4DB2-BD59-A6C34878D82A}">
                    <a16:rowId xmlns:a16="http://schemas.microsoft.com/office/drawing/2014/main" val="10000"/>
                  </a:ext>
                </a:extLst>
              </a:tr>
              <a:tr h="615475">
                <a:tc>
                  <a:txBody>
                    <a:bodyPr/>
                    <a:lstStyle/>
                    <a:p>
                      <a:pPr marL="0" lvl="0" indent="0" algn="r" rtl="0">
                        <a:spcBef>
                          <a:spcPts val="0"/>
                        </a:spcBef>
                        <a:spcAft>
                          <a:spcPts val="0"/>
                        </a:spcAft>
                        <a:buNone/>
                      </a:pPr>
                      <a:r>
                        <a:rPr lang="en" sz="1100">
                          <a:solidFill>
                            <a:srgbClr val="607896"/>
                          </a:solidFill>
                          <a:latin typeface="Roboto Condensed"/>
                          <a:ea typeface="Roboto Condensed"/>
                          <a:cs typeface="Roboto Condensed"/>
                          <a:sym typeface="Roboto Condensed"/>
                        </a:rPr>
                        <a:t>CNN</a:t>
                      </a:r>
                      <a:endParaRPr sz="11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800" b="1">
                          <a:solidFill>
                            <a:srgbClr val="607896"/>
                          </a:solidFill>
                          <a:latin typeface="Roboto Condensed"/>
                          <a:ea typeface="Roboto Condensed"/>
                          <a:cs typeface="Roboto Condensed"/>
                          <a:sym typeface="Roboto Condensed"/>
                        </a:rPr>
                        <a:t>0.2334</a:t>
                      </a:r>
                      <a:endParaRPr sz="1800" b="1">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800" b="1">
                          <a:solidFill>
                            <a:srgbClr val="607896"/>
                          </a:solidFill>
                          <a:latin typeface="Roboto Condensed"/>
                          <a:ea typeface="Roboto Condensed"/>
                          <a:cs typeface="Roboto Condensed"/>
                          <a:sym typeface="Roboto Condensed"/>
                        </a:rPr>
                        <a:t>0.0939</a:t>
                      </a:r>
                      <a:endParaRPr sz="1800" b="1">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tc>
                  <a:txBody>
                    <a:bodyPr/>
                    <a:lstStyle/>
                    <a:p>
                      <a:pPr marL="0" lvl="0" indent="0" algn="ctr" rtl="0">
                        <a:spcBef>
                          <a:spcPts val="0"/>
                        </a:spcBef>
                        <a:spcAft>
                          <a:spcPts val="0"/>
                        </a:spcAft>
                        <a:buNone/>
                      </a:pPr>
                      <a:r>
                        <a:rPr lang="en" sz="1800" b="1">
                          <a:solidFill>
                            <a:srgbClr val="607896"/>
                          </a:solidFill>
                          <a:latin typeface="Roboto Condensed"/>
                          <a:ea typeface="Roboto Condensed"/>
                          <a:cs typeface="Roboto Condensed"/>
                          <a:sym typeface="Roboto Condensed"/>
                        </a:rPr>
                        <a:t>0.1999</a:t>
                      </a:r>
                      <a:endParaRPr sz="1800" b="1">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396" name="Google Shape;396;p36"/>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25</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00"/>
        <p:cNvGrpSpPr/>
        <p:nvPr/>
      </p:nvGrpSpPr>
      <p:grpSpPr>
        <a:xfrm>
          <a:off x="0" y="0"/>
          <a:ext cx="0" cy="0"/>
          <a:chOff x="0" y="0"/>
          <a:chExt cx="0" cy="0"/>
        </a:xfrm>
      </p:grpSpPr>
      <p:sp>
        <p:nvSpPr>
          <p:cNvPr id="401" name="Google Shape;401;p37"/>
          <p:cNvSpPr txBox="1">
            <a:spLocks noGrp="1"/>
          </p:cNvSpPr>
          <p:nvPr>
            <p:ph type="title"/>
          </p:nvPr>
        </p:nvSpPr>
        <p:spPr>
          <a:xfrm>
            <a:off x="234900" y="928575"/>
            <a:ext cx="6461100" cy="680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a:p>
        </p:txBody>
      </p:sp>
      <p:sp>
        <p:nvSpPr>
          <p:cNvPr id="402" name="Google Shape;402;p37"/>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26</a:t>
            </a:fld>
            <a:endParaRPr/>
          </a:p>
        </p:txBody>
      </p:sp>
      <p:graphicFrame>
        <p:nvGraphicFramePr>
          <p:cNvPr id="403" name="Google Shape;403;p37"/>
          <p:cNvGraphicFramePr/>
          <p:nvPr/>
        </p:nvGraphicFramePr>
        <p:xfrm>
          <a:off x="379400" y="375525"/>
          <a:ext cx="3000000" cy="3000000"/>
        </p:xfrm>
        <a:graphic>
          <a:graphicData uri="http://schemas.openxmlformats.org/drawingml/2006/table">
            <a:tbl>
              <a:tblPr>
                <a:noFill/>
                <a:tableStyleId>{632C621D-78C3-4A88-BFC2-2E1D990C5B15}</a:tableStyleId>
              </a:tblPr>
              <a:tblGrid>
                <a:gridCol w="8497175">
                  <a:extLst>
                    <a:ext uri="{9D8B030D-6E8A-4147-A177-3AD203B41FA5}">
                      <a16:colId xmlns:a16="http://schemas.microsoft.com/office/drawing/2014/main" val="20000"/>
                    </a:ext>
                  </a:extLst>
                </a:gridCol>
              </a:tblGrid>
              <a:tr h="2528775">
                <a:tc>
                  <a:txBody>
                    <a:bodyPr/>
                    <a:lstStyle/>
                    <a:p>
                      <a:pPr marL="0" lvl="0" indent="0" algn="l" rtl="0">
                        <a:spcBef>
                          <a:spcPts val="0"/>
                        </a:spcBef>
                        <a:spcAft>
                          <a:spcPts val="0"/>
                        </a:spcAft>
                        <a:buNone/>
                      </a:pPr>
                      <a:r>
                        <a:rPr lang="en" b="1">
                          <a:solidFill>
                            <a:srgbClr val="333333"/>
                          </a:solidFill>
                          <a:latin typeface="Times New Roman"/>
                          <a:ea typeface="Times New Roman"/>
                          <a:cs typeface="Times New Roman"/>
                          <a:sym typeface="Times New Roman"/>
                        </a:rPr>
                        <a:t>GS: </a:t>
                      </a:r>
                      <a:r>
                        <a:rPr lang="en">
                          <a:solidFill>
                            <a:srgbClr val="333333"/>
                          </a:solidFill>
                          <a:latin typeface="Times New Roman"/>
                          <a:ea typeface="Times New Roman"/>
                          <a:cs typeface="Times New Roman"/>
                          <a:sym typeface="Times New Roman"/>
                        </a:rPr>
                        <a:t>The primary source of data for this study of mentoring and instructional coaching in conjunction with new teacher support came from interviews in 4 elementary schools with four novice teachers, two mentors, and two instructional coaches. There were 3 main findings, regarding classroom procedures to academic achievement, emotional support coupled with academic and instructional guidance, and emotional support vs. academic support. Mentorship helped novice teachers learn the practical things not taught in college, and the everyday operations of a teacher. While mentorship is focused on teacher well being and support, instructional coaching aims at student support and their academic success. Novice teachers indicated feelings of overwhelming isolation. They expressed feeling emotionally supported by their mentors, which helped to fight the feeling of isolation. The subjects’ reported perceptions of instructional coaching were also positive. The mentors and instructional coaches reported seeing incredible value in the service they offer to novice teachers. Perceptions were learned about each program to improve their function and importance.</a:t>
                      </a:r>
                      <a:endParaRPr/>
                    </a:p>
                  </a:txBody>
                  <a:tcPr marL="91425" marR="91425" marT="91425" marB="91425">
                    <a:solidFill>
                      <a:srgbClr val="FFFFFF"/>
                    </a:solidFill>
                  </a:tcPr>
                </a:tc>
                <a:extLst>
                  <a:ext uri="{0D108BD9-81ED-4DB2-BD59-A6C34878D82A}">
                    <a16:rowId xmlns:a16="http://schemas.microsoft.com/office/drawing/2014/main" val="10000"/>
                  </a:ext>
                </a:extLst>
              </a:tr>
              <a:tr h="1863675">
                <a:tc>
                  <a:txBody>
                    <a:bodyPr/>
                    <a:lstStyle/>
                    <a:p>
                      <a:pPr marL="0" lvl="0" indent="0" algn="l" rtl="0">
                        <a:spcBef>
                          <a:spcPts val="0"/>
                        </a:spcBef>
                        <a:spcAft>
                          <a:spcPts val="0"/>
                        </a:spcAft>
                        <a:buNone/>
                      </a:pPr>
                      <a:r>
                        <a:rPr lang="en" b="1">
                          <a:solidFill>
                            <a:srgbClr val="333333"/>
                          </a:solidFill>
                          <a:latin typeface="Times New Roman"/>
                          <a:ea typeface="Times New Roman"/>
                          <a:cs typeface="Times New Roman"/>
                          <a:sym typeface="Times New Roman"/>
                        </a:rPr>
                        <a:t>CNN-DailyMail:</a:t>
                      </a:r>
                      <a:endParaRPr b="1">
                        <a:solidFill>
                          <a:srgbClr val="333333"/>
                        </a:solidFill>
                        <a:latin typeface="Times New Roman"/>
                        <a:ea typeface="Times New Roman"/>
                        <a:cs typeface="Times New Roman"/>
                        <a:sym typeface="Times New Roman"/>
                      </a:endParaRPr>
                    </a:p>
                    <a:p>
                      <a:pPr marL="0" lvl="0" indent="0" algn="l" rtl="0">
                        <a:spcBef>
                          <a:spcPts val="0"/>
                        </a:spcBef>
                        <a:spcAft>
                          <a:spcPts val="0"/>
                        </a:spcAft>
                        <a:buClr>
                          <a:schemeClr val="dk1"/>
                        </a:buClr>
                        <a:buSzPts val="1100"/>
                        <a:buFont typeface="Arial"/>
                        <a:buNone/>
                      </a:pPr>
                      <a:r>
                        <a:rPr lang="en">
                          <a:solidFill>
                            <a:srgbClr val="333333"/>
                          </a:solidFill>
                          <a:latin typeface="Times New Roman"/>
                          <a:ea typeface="Times New Roman"/>
                          <a:cs typeface="Times New Roman"/>
                          <a:sym typeface="Times New Roman"/>
                        </a:rPr>
                        <a:t>novice teachers need various supports as they begin their careers. </a:t>
                      </a:r>
                      <a:endParaRPr>
                        <a:solidFill>
                          <a:srgbClr val="333333"/>
                        </a:solidFill>
                        <a:latin typeface="Times New Roman"/>
                        <a:ea typeface="Times New Roman"/>
                        <a:cs typeface="Times New Roman"/>
                        <a:sym typeface="Times New Roman"/>
                      </a:endParaRPr>
                    </a:p>
                    <a:p>
                      <a:pPr marL="0" lvl="0" indent="0" algn="l" rtl="0">
                        <a:spcBef>
                          <a:spcPts val="0"/>
                        </a:spcBef>
                        <a:spcAft>
                          <a:spcPts val="0"/>
                        </a:spcAft>
                        <a:buClr>
                          <a:schemeClr val="dk1"/>
                        </a:buClr>
                        <a:buSzPts val="1100"/>
                        <a:buFont typeface="Arial"/>
                        <a:buNone/>
                      </a:pPr>
                      <a:r>
                        <a:rPr lang="en">
                          <a:solidFill>
                            <a:srgbClr val="333333"/>
                          </a:solidFill>
                          <a:latin typeface="Times New Roman"/>
                          <a:ea typeface="Times New Roman"/>
                          <a:cs typeface="Times New Roman"/>
                          <a:sym typeface="Times New Roman"/>
                        </a:rPr>
                        <a:t>supports exist through a variety of venues , such as a buddy teacher , a mentor , and instructional. </a:t>
                      </a:r>
                      <a:endParaRPr>
                        <a:solidFill>
                          <a:srgbClr val="333333"/>
                        </a:solidFill>
                        <a:latin typeface="Times New Roman"/>
                        <a:ea typeface="Times New Roman"/>
                        <a:cs typeface="Times New Roman"/>
                        <a:sym typeface="Times New Roman"/>
                      </a:endParaRPr>
                    </a:p>
                    <a:p>
                      <a:pPr marL="0" lvl="0" indent="0" algn="l" rtl="0">
                        <a:spcBef>
                          <a:spcPts val="0"/>
                        </a:spcBef>
                        <a:spcAft>
                          <a:spcPts val="0"/>
                        </a:spcAft>
                        <a:buClr>
                          <a:schemeClr val="dk1"/>
                        </a:buClr>
                        <a:buSzPts val="1100"/>
                        <a:buFont typeface="Arial"/>
                        <a:buNone/>
                      </a:pPr>
                      <a:r>
                        <a:rPr lang="en">
                          <a:solidFill>
                            <a:srgbClr val="333333"/>
                          </a:solidFill>
                          <a:latin typeface="Times New Roman"/>
                          <a:ea typeface="Times New Roman"/>
                          <a:cs typeface="Times New Roman"/>
                          <a:sym typeface="Times New Roman"/>
                        </a:rPr>
                        <a:t>teachers often leave the field of education within their first five years of teaching . </a:t>
                      </a:r>
                      <a:endParaRPr>
                        <a:solidFill>
                          <a:srgbClr val="333333"/>
                        </a:solidFill>
                        <a:latin typeface="Times New Roman"/>
                        <a:ea typeface="Times New Roman"/>
                        <a:cs typeface="Times New Roman"/>
                        <a:sym typeface="Times New Roman"/>
                      </a:endParaRPr>
                    </a:p>
                    <a:p>
                      <a:pPr marL="0" lvl="0" indent="0" algn="l" rtl="0">
                        <a:spcBef>
                          <a:spcPts val="0"/>
                        </a:spcBef>
                        <a:spcAft>
                          <a:spcPts val="0"/>
                        </a:spcAft>
                        <a:buClr>
                          <a:schemeClr val="dk1"/>
                        </a:buClr>
                        <a:buSzPts val="1100"/>
                        <a:buFont typeface="Arial"/>
                        <a:buNone/>
                      </a:pPr>
                      <a:r>
                        <a:rPr lang="en">
                          <a:solidFill>
                            <a:srgbClr val="333333"/>
                          </a:solidFill>
                          <a:latin typeface="Times New Roman"/>
                          <a:ea typeface="Times New Roman"/>
                          <a:cs typeface="Times New Roman"/>
                          <a:sym typeface="Times New Roman"/>
                        </a:rPr>
                        <a:t>this can occur with the proper support and guidance through induction programs. induction .</a:t>
                      </a:r>
                      <a:endParaRPr>
                        <a:solidFill>
                          <a:srgbClr val="333333"/>
                        </a:solidFill>
                        <a:latin typeface="Times New Roman"/>
                        <a:ea typeface="Times New Roman"/>
                        <a:cs typeface="Times New Roman"/>
                        <a:sym typeface="Times New Roman"/>
                      </a:endParaRPr>
                    </a:p>
                    <a:p>
                      <a:pPr marL="0" lvl="0" indent="0" algn="l" rtl="0">
                        <a:spcBef>
                          <a:spcPts val="0"/>
                        </a:spcBef>
                        <a:spcAft>
                          <a:spcPts val="0"/>
                        </a:spcAft>
                        <a:buClr>
                          <a:schemeClr val="dk1"/>
                        </a:buClr>
                        <a:buSzPts val="1100"/>
                        <a:buFont typeface="Arial"/>
                        <a:buNone/>
                      </a:pPr>
                      <a:r>
                        <a:rPr lang="en">
                          <a:solidFill>
                            <a:srgbClr val="333333"/>
                          </a:solidFill>
                          <a:latin typeface="Times New Roman"/>
                          <a:ea typeface="Times New Roman"/>
                          <a:cs typeface="Times New Roman"/>
                          <a:sym typeface="Times New Roman"/>
                        </a:rPr>
                        <a:t>supporting new teachers is critical to their overall career success .</a:t>
                      </a:r>
                      <a:endParaRPr>
                        <a:solidFill>
                          <a:srgbClr val="333333"/>
                        </a:solidFill>
                        <a:latin typeface="Times New Roman"/>
                        <a:ea typeface="Times New Roman"/>
                        <a:cs typeface="Times New Roman"/>
                        <a:sym typeface="Times New Roman"/>
                      </a:endParaRPr>
                    </a:p>
                    <a:p>
                      <a:pPr marL="0" lvl="0" indent="0" algn="l" rtl="0">
                        <a:spcBef>
                          <a:spcPts val="0"/>
                        </a:spcBef>
                        <a:spcAft>
                          <a:spcPts val="0"/>
                        </a:spcAft>
                        <a:buNone/>
                      </a:pPr>
                      <a:endParaRPr>
                        <a:solidFill>
                          <a:srgbClr val="333333"/>
                        </a:solidFill>
                        <a:latin typeface="Times New Roman"/>
                        <a:ea typeface="Times New Roman"/>
                        <a:cs typeface="Times New Roman"/>
                        <a:sym typeface="Times New Roman"/>
                      </a:endParaRPr>
                    </a:p>
                  </a:txBody>
                  <a:tcPr marL="91425" marR="91425" marT="91425" marB="91425">
                    <a:solidFill>
                      <a:srgbClr val="FFFFFF"/>
                    </a:solid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38"/>
          <p:cNvSpPr txBox="1">
            <a:spLocks noGrp="1"/>
          </p:cNvSpPr>
          <p:nvPr>
            <p:ph type="ctrTitle"/>
          </p:nvPr>
        </p:nvSpPr>
        <p:spPr>
          <a:xfrm>
            <a:off x="996150" y="2103000"/>
            <a:ext cx="7151700" cy="937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800" b="0">
                <a:solidFill>
                  <a:srgbClr val="3796BF"/>
                </a:solidFill>
              </a:rPr>
              <a:t>6. </a:t>
            </a:r>
            <a:r>
              <a:rPr lang="en" sz="4800">
                <a:solidFill>
                  <a:schemeClr val="lt1"/>
                </a:solidFill>
              </a:rPr>
              <a:t>CONCLUSION</a:t>
            </a:r>
            <a:r>
              <a:rPr lang="en" sz="4800"/>
              <a:t> </a:t>
            </a:r>
            <a:endParaRPr sz="4800"/>
          </a:p>
        </p:txBody>
      </p:sp>
      <p:sp>
        <p:nvSpPr>
          <p:cNvPr id="409" name="Google Shape;409;p38"/>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27</a:t>
            </a:fld>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13"/>
        <p:cNvGrpSpPr/>
        <p:nvPr/>
      </p:nvGrpSpPr>
      <p:grpSpPr>
        <a:xfrm>
          <a:off x="0" y="0"/>
          <a:ext cx="0" cy="0"/>
          <a:chOff x="0" y="0"/>
          <a:chExt cx="0" cy="0"/>
        </a:xfrm>
      </p:grpSpPr>
      <p:sp>
        <p:nvSpPr>
          <p:cNvPr id="414" name="Google Shape;414;p39"/>
          <p:cNvSpPr txBox="1">
            <a:spLocks noGrp="1"/>
          </p:cNvSpPr>
          <p:nvPr>
            <p:ph type="ctrTitle"/>
          </p:nvPr>
        </p:nvSpPr>
        <p:spPr>
          <a:xfrm>
            <a:off x="685800" y="2421550"/>
            <a:ext cx="5074500" cy="1159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a:p>
        </p:txBody>
      </p:sp>
      <p:sp>
        <p:nvSpPr>
          <p:cNvPr id="415" name="Google Shape;415;p39"/>
          <p:cNvSpPr txBox="1">
            <a:spLocks noGrp="1"/>
          </p:cNvSpPr>
          <p:nvPr>
            <p:ph type="subTitle" idx="1"/>
          </p:nvPr>
        </p:nvSpPr>
        <p:spPr>
          <a:xfrm>
            <a:off x="685800" y="3449654"/>
            <a:ext cx="5074500" cy="7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16" name="Google Shape;416;p39"/>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Clr>
                <a:srgbClr val="000000"/>
              </a:buClr>
              <a:buSzPts val="1100"/>
              <a:buFont typeface="Arial"/>
              <a:buNone/>
            </a:pPr>
            <a:fld id="{00000000-1234-1234-1234-123412341234}" type="slidenum">
              <a:rPr lang="en"/>
              <a:t>28</a:t>
            </a:fld>
            <a:endParaRPr/>
          </a:p>
        </p:txBody>
      </p:sp>
      <p:graphicFrame>
        <p:nvGraphicFramePr>
          <p:cNvPr id="417" name="Google Shape;417;p39"/>
          <p:cNvGraphicFramePr/>
          <p:nvPr/>
        </p:nvGraphicFramePr>
        <p:xfrm>
          <a:off x="678213" y="928506"/>
          <a:ext cx="3000000" cy="3000000"/>
        </p:xfrm>
        <a:graphic>
          <a:graphicData uri="http://schemas.openxmlformats.org/drawingml/2006/table">
            <a:tbl>
              <a:tblPr>
                <a:noFill/>
                <a:tableStyleId>{88F70A4C-B13F-415F-BEC0-0B15B604DA7F}</a:tableStyleId>
              </a:tblPr>
              <a:tblGrid>
                <a:gridCol w="2146325">
                  <a:extLst>
                    <a:ext uri="{9D8B030D-6E8A-4147-A177-3AD203B41FA5}">
                      <a16:colId xmlns:a16="http://schemas.microsoft.com/office/drawing/2014/main" val="20000"/>
                    </a:ext>
                  </a:extLst>
                </a:gridCol>
                <a:gridCol w="1388200">
                  <a:extLst>
                    <a:ext uri="{9D8B030D-6E8A-4147-A177-3AD203B41FA5}">
                      <a16:colId xmlns:a16="http://schemas.microsoft.com/office/drawing/2014/main" val="20001"/>
                    </a:ext>
                  </a:extLst>
                </a:gridCol>
                <a:gridCol w="1152150">
                  <a:extLst>
                    <a:ext uri="{9D8B030D-6E8A-4147-A177-3AD203B41FA5}">
                      <a16:colId xmlns:a16="http://schemas.microsoft.com/office/drawing/2014/main" val="20002"/>
                    </a:ext>
                  </a:extLst>
                </a:gridCol>
                <a:gridCol w="1550450">
                  <a:extLst>
                    <a:ext uri="{9D8B030D-6E8A-4147-A177-3AD203B41FA5}">
                      <a16:colId xmlns:a16="http://schemas.microsoft.com/office/drawing/2014/main" val="20003"/>
                    </a:ext>
                  </a:extLst>
                </a:gridCol>
                <a:gridCol w="1550450">
                  <a:extLst>
                    <a:ext uri="{9D8B030D-6E8A-4147-A177-3AD203B41FA5}">
                      <a16:colId xmlns:a16="http://schemas.microsoft.com/office/drawing/2014/main" val="20004"/>
                    </a:ext>
                  </a:extLst>
                </a:gridCol>
              </a:tblGrid>
              <a:tr h="853950">
                <a:tc>
                  <a:txBody>
                    <a:bodyPr/>
                    <a:lstStyle/>
                    <a:p>
                      <a:pPr marL="0" lvl="0" indent="0" algn="l" rtl="0">
                        <a:spcBef>
                          <a:spcPts val="0"/>
                        </a:spcBef>
                        <a:spcAft>
                          <a:spcPts val="0"/>
                        </a:spcAft>
                        <a:buNone/>
                      </a:pPr>
                      <a:r>
                        <a:rPr lang="en" b="1">
                          <a:solidFill>
                            <a:srgbClr val="607896"/>
                          </a:solidFill>
                          <a:latin typeface="Roboto Condensed"/>
                          <a:ea typeface="Roboto Condensed"/>
                          <a:cs typeface="Roboto Condensed"/>
                          <a:sym typeface="Roboto Condensed"/>
                        </a:rPr>
                        <a:t>Model</a:t>
                      </a:r>
                      <a:endParaRPr b="1">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tc>
                  <a:txBody>
                    <a:bodyPr/>
                    <a:lstStyle/>
                    <a:p>
                      <a:pPr marL="0" lvl="0" indent="0" algn="l" rtl="0">
                        <a:spcBef>
                          <a:spcPts val="0"/>
                        </a:spcBef>
                        <a:spcAft>
                          <a:spcPts val="0"/>
                        </a:spcAft>
                        <a:buNone/>
                      </a:pPr>
                      <a:r>
                        <a:rPr lang="en" b="1">
                          <a:solidFill>
                            <a:srgbClr val="607896"/>
                          </a:solidFill>
                          <a:latin typeface="Roboto Condensed"/>
                          <a:ea typeface="Roboto Condensed"/>
                          <a:cs typeface="Roboto Condensed"/>
                          <a:sym typeface="Roboto Condensed"/>
                        </a:rPr>
                        <a:t>Training Data</a:t>
                      </a:r>
                      <a:endParaRPr b="1">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tc>
                  <a:txBody>
                    <a:bodyPr/>
                    <a:lstStyle/>
                    <a:p>
                      <a:pPr marL="0" lvl="0" indent="0" algn="ctr" rtl="0">
                        <a:spcBef>
                          <a:spcPts val="0"/>
                        </a:spcBef>
                        <a:spcAft>
                          <a:spcPts val="0"/>
                        </a:spcAft>
                        <a:buNone/>
                      </a:pPr>
                      <a:r>
                        <a:rPr lang="en" b="1">
                          <a:solidFill>
                            <a:srgbClr val="607896"/>
                          </a:solidFill>
                          <a:latin typeface="Roboto Condensed"/>
                          <a:ea typeface="Roboto Condensed"/>
                          <a:cs typeface="Roboto Condensed"/>
                          <a:sym typeface="Roboto Condensed"/>
                        </a:rPr>
                        <a:t>1</a:t>
                      </a:r>
                      <a:endParaRPr b="1">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tc>
                  <a:txBody>
                    <a:bodyPr/>
                    <a:lstStyle/>
                    <a:p>
                      <a:pPr marL="0" lvl="0" indent="0" algn="ctr" rtl="0">
                        <a:spcBef>
                          <a:spcPts val="0"/>
                        </a:spcBef>
                        <a:spcAft>
                          <a:spcPts val="0"/>
                        </a:spcAft>
                        <a:buNone/>
                      </a:pPr>
                      <a:r>
                        <a:rPr lang="en" b="1">
                          <a:solidFill>
                            <a:srgbClr val="607896"/>
                          </a:solidFill>
                          <a:latin typeface="Roboto Condensed"/>
                          <a:ea typeface="Roboto Condensed"/>
                          <a:cs typeface="Roboto Condensed"/>
                          <a:sym typeface="Roboto Condensed"/>
                        </a:rPr>
                        <a:t>2</a:t>
                      </a:r>
                      <a:endParaRPr b="1">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tc>
                  <a:txBody>
                    <a:bodyPr/>
                    <a:lstStyle/>
                    <a:p>
                      <a:pPr marL="0" lvl="0" indent="0" algn="ctr" rtl="0">
                        <a:spcBef>
                          <a:spcPts val="0"/>
                        </a:spcBef>
                        <a:spcAft>
                          <a:spcPts val="0"/>
                        </a:spcAft>
                        <a:buNone/>
                      </a:pPr>
                      <a:r>
                        <a:rPr lang="en" b="1">
                          <a:solidFill>
                            <a:srgbClr val="607896"/>
                          </a:solidFill>
                          <a:latin typeface="Roboto Condensed"/>
                          <a:ea typeface="Roboto Condensed"/>
                          <a:cs typeface="Roboto Condensed"/>
                          <a:sym typeface="Roboto Condensed"/>
                        </a:rPr>
                        <a:t>L</a:t>
                      </a:r>
                      <a:endParaRPr b="1">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886050">
                <a:tc>
                  <a:txBody>
                    <a:bodyPr/>
                    <a:lstStyle/>
                    <a:p>
                      <a:pPr marL="0" lvl="0" indent="0" algn="l" rtl="0">
                        <a:spcBef>
                          <a:spcPts val="0"/>
                        </a:spcBef>
                        <a:spcAft>
                          <a:spcPts val="0"/>
                        </a:spcAft>
                        <a:buNone/>
                      </a:pPr>
                      <a:r>
                        <a:rPr lang="en" sz="1200" b="1">
                          <a:solidFill>
                            <a:srgbClr val="607896"/>
                          </a:solidFill>
                          <a:latin typeface="Roboto Condensed"/>
                          <a:ea typeface="Roboto Condensed"/>
                          <a:cs typeface="Roboto Condensed"/>
                          <a:sym typeface="Roboto Condensed"/>
                        </a:rPr>
                        <a:t>Seq2Seq</a:t>
                      </a:r>
                      <a:endParaRPr sz="1200" b="1">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tc>
                  <a:txBody>
                    <a:bodyPr/>
                    <a:lstStyle/>
                    <a:p>
                      <a:pPr marL="0" lvl="0" indent="0" algn="l" rtl="0">
                        <a:spcBef>
                          <a:spcPts val="0"/>
                        </a:spcBef>
                        <a:spcAft>
                          <a:spcPts val="0"/>
                        </a:spcAft>
                        <a:buClr>
                          <a:srgbClr val="000000"/>
                        </a:buClr>
                        <a:buSzPts val="1100"/>
                        <a:buFont typeface="Arial"/>
                        <a:buNone/>
                      </a:pPr>
                      <a:r>
                        <a:rPr lang="en" sz="1200">
                          <a:solidFill>
                            <a:srgbClr val="607896"/>
                          </a:solidFill>
                          <a:latin typeface="Roboto Condensed"/>
                          <a:ea typeface="Roboto Condensed"/>
                          <a:cs typeface="Roboto Condensed"/>
                          <a:sym typeface="Roboto Condensed"/>
                        </a:rPr>
                        <a:t>CNN</a:t>
                      </a:r>
                      <a:endParaRPr sz="1200">
                        <a:solidFill>
                          <a:srgbClr val="607896"/>
                        </a:solidFill>
                        <a:latin typeface="Roboto Condensed"/>
                        <a:ea typeface="Roboto Condensed"/>
                        <a:cs typeface="Roboto Condensed"/>
                        <a:sym typeface="Roboto Condensed"/>
                      </a:endParaRPr>
                    </a:p>
                    <a:p>
                      <a:pPr marL="0" lvl="0" indent="0" algn="l" rtl="0">
                        <a:spcBef>
                          <a:spcPts val="0"/>
                        </a:spcBef>
                        <a:spcAft>
                          <a:spcPts val="0"/>
                        </a:spcAft>
                        <a:buClr>
                          <a:srgbClr val="000000"/>
                        </a:buClr>
                        <a:buSzPts val="1100"/>
                        <a:buFont typeface="Arial"/>
                        <a:buNone/>
                      </a:pPr>
                      <a:r>
                        <a:rPr lang="en" sz="1200">
                          <a:solidFill>
                            <a:srgbClr val="607896"/>
                          </a:solidFill>
                          <a:latin typeface="Roboto Condensed"/>
                          <a:ea typeface="Roboto Condensed"/>
                          <a:cs typeface="Roboto Condensed"/>
                          <a:sym typeface="Roboto Condensed"/>
                        </a:rPr>
                        <a:t>WikiAll</a:t>
                      </a:r>
                      <a:endParaRPr sz="1200">
                        <a:solidFill>
                          <a:srgbClr val="607896"/>
                        </a:solidFill>
                        <a:latin typeface="Roboto Condensed"/>
                        <a:ea typeface="Roboto Condensed"/>
                        <a:cs typeface="Roboto Condensed"/>
                        <a:sym typeface="Roboto Condensed"/>
                      </a:endParaRPr>
                    </a:p>
                    <a:p>
                      <a:pPr marL="0" lvl="0" indent="0" algn="l" rtl="0">
                        <a:spcBef>
                          <a:spcPts val="0"/>
                        </a:spcBef>
                        <a:spcAft>
                          <a:spcPts val="0"/>
                        </a:spcAft>
                        <a:buClr>
                          <a:schemeClr val="dk1"/>
                        </a:buClr>
                        <a:buSzPts val="1100"/>
                        <a:buFont typeface="Arial"/>
                        <a:buNone/>
                      </a:pPr>
                      <a:r>
                        <a:rPr lang="en" sz="1200">
                          <a:solidFill>
                            <a:srgbClr val="607896"/>
                          </a:solidFill>
                          <a:latin typeface="Roboto Condensed"/>
                          <a:ea typeface="Roboto Condensed"/>
                          <a:cs typeface="Roboto Condensed"/>
                          <a:sym typeface="Roboto Condensed"/>
                        </a:rPr>
                        <a:t>CNN+WikiThesis</a:t>
                      </a:r>
                      <a:endParaRPr sz="1200">
                        <a:solidFill>
                          <a:srgbClr val="607896"/>
                        </a:solidFill>
                        <a:latin typeface="Roboto Condensed"/>
                        <a:ea typeface="Roboto Condensed"/>
                        <a:cs typeface="Roboto Condensed"/>
                        <a:sym typeface="Roboto Condensed"/>
                      </a:endParaRPr>
                    </a:p>
                    <a:p>
                      <a:pPr marL="0" lvl="0" indent="0" algn="l" rtl="0">
                        <a:spcBef>
                          <a:spcPts val="0"/>
                        </a:spcBef>
                        <a:spcAft>
                          <a:spcPts val="0"/>
                        </a:spcAft>
                        <a:buClr>
                          <a:schemeClr val="dk1"/>
                        </a:buClr>
                        <a:buSzPts val="1100"/>
                        <a:buFont typeface="Arial"/>
                        <a:buNone/>
                      </a:pPr>
                      <a:r>
                        <a:rPr lang="en" sz="1200">
                          <a:solidFill>
                            <a:srgbClr val="607896"/>
                          </a:solidFill>
                          <a:latin typeface="Roboto Condensed"/>
                          <a:ea typeface="Roboto Condensed"/>
                          <a:cs typeface="Roboto Condensed"/>
                          <a:sym typeface="Roboto Condensed"/>
                        </a:rPr>
                        <a:t>CNN+WikiAll</a:t>
                      </a:r>
                      <a:endParaRPr sz="12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tc>
                  <a:txBody>
                    <a:bodyPr/>
                    <a:lstStyle/>
                    <a:p>
                      <a:pPr marL="0" lvl="0" indent="0" algn="ctr" rtl="0">
                        <a:spcBef>
                          <a:spcPts val="0"/>
                        </a:spcBef>
                        <a:spcAft>
                          <a:spcPts val="0"/>
                        </a:spcAft>
                        <a:buNone/>
                      </a:pPr>
                      <a:r>
                        <a:rPr lang="en" sz="1200">
                          <a:solidFill>
                            <a:srgbClr val="607896"/>
                          </a:solidFill>
                          <a:latin typeface="Roboto Condensed"/>
                          <a:ea typeface="Roboto Condensed"/>
                          <a:cs typeface="Roboto Condensed"/>
                          <a:sym typeface="Roboto Condensed"/>
                        </a:rPr>
                        <a:t>0.20417</a:t>
                      </a:r>
                      <a:endParaRPr sz="1200">
                        <a:solidFill>
                          <a:srgbClr val="607896"/>
                        </a:solidFill>
                        <a:latin typeface="Roboto Condensed"/>
                        <a:ea typeface="Roboto Condensed"/>
                        <a:cs typeface="Roboto Condensed"/>
                        <a:sym typeface="Roboto Condensed"/>
                      </a:endParaRPr>
                    </a:p>
                    <a:p>
                      <a:pPr marL="0" lvl="0" indent="0" algn="ctr" rtl="0">
                        <a:spcBef>
                          <a:spcPts val="0"/>
                        </a:spcBef>
                        <a:spcAft>
                          <a:spcPts val="0"/>
                        </a:spcAft>
                        <a:buNone/>
                      </a:pPr>
                      <a:r>
                        <a:rPr lang="en" sz="1200">
                          <a:solidFill>
                            <a:srgbClr val="607896"/>
                          </a:solidFill>
                          <a:latin typeface="Roboto Condensed"/>
                          <a:ea typeface="Roboto Condensed"/>
                          <a:cs typeface="Roboto Condensed"/>
                          <a:sym typeface="Roboto Condensed"/>
                        </a:rPr>
                        <a:t>0.06272</a:t>
                      </a:r>
                      <a:endParaRPr sz="1200">
                        <a:solidFill>
                          <a:srgbClr val="607896"/>
                        </a:solidFill>
                        <a:latin typeface="Roboto Condensed"/>
                        <a:ea typeface="Roboto Condensed"/>
                        <a:cs typeface="Roboto Condensed"/>
                        <a:sym typeface="Roboto Condensed"/>
                      </a:endParaRPr>
                    </a:p>
                    <a:p>
                      <a:pPr marL="0" lvl="0" indent="0" algn="ctr" rtl="0">
                        <a:spcBef>
                          <a:spcPts val="0"/>
                        </a:spcBef>
                        <a:spcAft>
                          <a:spcPts val="0"/>
                        </a:spcAft>
                        <a:buNone/>
                      </a:pPr>
                      <a:r>
                        <a:rPr lang="en" sz="1200">
                          <a:solidFill>
                            <a:srgbClr val="607896"/>
                          </a:solidFill>
                          <a:latin typeface="Roboto Condensed"/>
                          <a:ea typeface="Roboto Condensed"/>
                          <a:cs typeface="Roboto Condensed"/>
                          <a:sym typeface="Roboto Condensed"/>
                        </a:rPr>
                        <a:t>0.01029</a:t>
                      </a:r>
                      <a:endParaRPr sz="1200">
                        <a:solidFill>
                          <a:srgbClr val="607896"/>
                        </a:solidFill>
                        <a:latin typeface="Roboto Condensed"/>
                        <a:ea typeface="Roboto Condensed"/>
                        <a:cs typeface="Roboto Condensed"/>
                        <a:sym typeface="Roboto Condensed"/>
                      </a:endParaRPr>
                    </a:p>
                    <a:p>
                      <a:pPr marL="0" lvl="0" indent="0" algn="ctr" rtl="0">
                        <a:spcBef>
                          <a:spcPts val="0"/>
                        </a:spcBef>
                        <a:spcAft>
                          <a:spcPts val="0"/>
                        </a:spcAft>
                        <a:buNone/>
                      </a:pPr>
                      <a:r>
                        <a:rPr lang="en" sz="1200">
                          <a:solidFill>
                            <a:srgbClr val="607896"/>
                          </a:solidFill>
                          <a:latin typeface="Roboto Condensed"/>
                          <a:ea typeface="Roboto Condensed"/>
                          <a:cs typeface="Roboto Condensed"/>
                          <a:sym typeface="Roboto Condensed"/>
                        </a:rPr>
                        <a:t>0.07748</a:t>
                      </a:r>
                      <a:endParaRPr sz="12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tc>
                  <a:txBody>
                    <a:bodyPr/>
                    <a:lstStyle/>
                    <a:p>
                      <a:pPr marL="0" lvl="0" indent="0" algn="ctr" rtl="0">
                        <a:spcBef>
                          <a:spcPts val="0"/>
                        </a:spcBef>
                        <a:spcAft>
                          <a:spcPts val="0"/>
                        </a:spcAft>
                        <a:buNone/>
                      </a:pPr>
                      <a:r>
                        <a:rPr lang="en" sz="1200">
                          <a:solidFill>
                            <a:srgbClr val="607896"/>
                          </a:solidFill>
                          <a:latin typeface="Roboto Condensed"/>
                          <a:ea typeface="Roboto Condensed"/>
                          <a:cs typeface="Roboto Condensed"/>
                          <a:sym typeface="Roboto Condensed"/>
                        </a:rPr>
                        <a:t>0.06918</a:t>
                      </a:r>
                      <a:endParaRPr sz="1200">
                        <a:solidFill>
                          <a:srgbClr val="607896"/>
                        </a:solidFill>
                        <a:latin typeface="Roboto Condensed"/>
                        <a:ea typeface="Roboto Condensed"/>
                        <a:cs typeface="Roboto Condensed"/>
                        <a:sym typeface="Roboto Condensed"/>
                      </a:endParaRPr>
                    </a:p>
                    <a:p>
                      <a:pPr marL="0" lvl="0" indent="0" algn="ctr" rtl="0">
                        <a:spcBef>
                          <a:spcPts val="0"/>
                        </a:spcBef>
                        <a:spcAft>
                          <a:spcPts val="0"/>
                        </a:spcAft>
                        <a:buNone/>
                      </a:pPr>
                      <a:r>
                        <a:rPr lang="en" sz="1200">
                          <a:solidFill>
                            <a:srgbClr val="607896"/>
                          </a:solidFill>
                          <a:latin typeface="Roboto Condensed"/>
                          <a:ea typeface="Roboto Condensed"/>
                          <a:cs typeface="Roboto Condensed"/>
                          <a:sym typeface="Roboto Condensed"/>
                        </a:rPr>
                        <a:t>0.0115</a:t>
                      </a:r>
                      <a:endParaRPr sz="1200">
                        <a:solidFill>
                          <a:srgbClr val="607896"/>
                        </a:solidFill>
                        <a:latin typeface="Roboto Condensed"/>
                        <a:ea typeface="Roboto Condensed"/>
                        <a:cs typeface="Roboto Condensed"/>
                        <a:sym typeface="Roboto Condensed"/>
                      </a:endParaRPr>
                    </a:p>
                    <a:p>
                      <a:pPr marL="0" lvl="0" indent="0" algn="ctr" rtl="0">
                        <a:spcBef>
                          <a:spcPts val="0"/>
                        </a:spcBef>
                        <a:spcAft>
                          <a:spcPts val="0"/>
                        </a:spcAft>
                        <a:buNone/>
                      </a:pPr>
                      <a:r>
                        <a:rPr lang="en" sz="1200">
                          <a:solidFill>
                            <a:srgbClr val="607896"/>
                          </a:solidFill>
                          <a:latin typeface="Roboto Condensed"/>
                          <a:ea typeface="Roboto Condensed"/>
                          <a:cs typeface="Roboto Condensed"/>
                          <a:sym typeface="Roboto Condensed"/>
                        </a:rPr>
                        <a:t>0.00342</a:t>
                      </a:r>
                      <a:endParaRPr sz="1200">
                        <a:solidFill>
                          <a:srgbClr val="607896"/>
                        </a:solidFill>
                        <a:latin typeface="Roboto Condensed"/>
                        <a:ea typeface="Roboto Condensed"/>
                        <a:cs typeface="Roboto Condensed"/>
                        <a:sym typeface="Roboto Condensed"/>
                      </a:endParaRPr>
                    </a:p>
                    <a:p>
                      <a:pPr marL="0" lvl="0" indent="0" algn="ctr" rtl="0">
                        <a:spcBef>
                          <a:spcPts val="0"/>
                        </a:spcBef>
                        <a:spcAft>
                          <a:spcPts val="0"/>
                        </a:spcAft>
                        <a:buClr>
                          <a:schemeClr val="dk1"/>
                        </a:buClr>
                        <a:buSzPts val="1100"/>
                        <a:buFont typeface="Arial"/>
                        <a:buNone/>
                      </a:pPr>
                      <a:r>
                        <a:rPr lang="en" sz="1200">
                          <a:solidFill>
                            <a:srgbClr val="607896"/>
                          </a:solidFill>
                          <a:latin typeface="Roboto Condensed"/>
                          <a:ea typeface="Roboto Condensed"/>
                          <a:cs typeface="Roboto Condensed"/>
                          <a:sym typeface="Roboto Condensed"/>
                        </a:rPr>
                        <a:t>0.0181</a:t>
                      </a:r>
                      <a:endParaRPr sz="12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tc>
                  <a:txBody>
                    <a:bodyPr/>
                    <a:lstStyle/>
                    <a:p>
                      <a:pPr marL="0" lvl="0" indent="0" algn="ctr" rtl="0">
                        <a:spcBef>
                          <a:spcPts val="0"/>
                        </a:spcBef>
                        <a:spcAft>
                          <a:spcPts val="0"/>
                        </a:spcAft>
                        <a:buNone/>
                      </a:pPr>
                      <a:r>
                        <a:rPr lang="en" sz="1200">
                          <a:solidFill>
                            <a:srgbClr val="607896"/>
                          </a:solidFill>
                          <a:latin typeface="Roboto Condensed"/>
                          <a:ea typeface="Roboto Condensed"/>
                          <a:cs typeface="Roboto Condensed"/>
                          <a:sym typeface="Roboto Condensed"/>
                        </a:rPr>
                        <a:t>0.16152</a:t>
                      </a:r>
                      <a:endParaRPr sz="1200">
                        <a:solidFill>
                          <a:srgbClr val="607896"/>
                        </a:solidFill>
                        <a:latin typeface="Roboto Condensed"/>
                        <a:ea typeface="Roboto Condensed"/>
                        <a:cs typeface="Roboto Condensed"/>
                        <a:sym typeface="Roboto Condensed"/>
                      </a:endParaRPr>
                    </a:p>
                    <a:p>
                      <a:pPr marL="0" lvl="0" indent="0" algn="ctr" rtl="0">
                        <a:spcBef>
                          <a:spcPts val="0"/>
                        </a:spcBef>
                        <a:spcAft>
                          <a:spcPts val="0"/>
                        </a:spcAft>
                        <a:buNone/>
                      </a:pPr>
                      <a:r>
                        <a:rPr lang="en" sz="1200">
                          <a:solidFill>
                            <a:srgbClr val="607896"/>
                          </a:solidFill>
                          <a:latin typeface="Roboto Condensed"/>
                          <a:ea typeface="Roboto Condensed"/>
                          <a:cs typeface="Roboto Condensed"/>
                          <a:sym typeface="Roboto Condensed"/>
                        </a:rPr>
                        <a:t>0.05816</a:t>
                      </a:r>
                      <a:endParaRPr sz="1200">
                        <a:solidFill>
                          <a:srgbClr val="607896"/>
                        </a:solidFill>
                        <a:latin typeface="Roboto Condensed"/>
                        <a:ea typeface="Roboto Condensed"/>
                        <a:cs typeface="Roboto Condensed"/>
                        <a:sym typeface="Roboto Condensed"/>
                      </a:endParaRPr>
                    </a:p>
                    <a:p>
                      <a:pPr marL="0" lvl="0" indent="0" algn="ctr" rtl="0">
                        <a:spcBef>
                          <a:spcPts val="0"/>
                        </a:spcBef>
                        <a:spcAft>
                          <a:spcPts val="0"/>
                        </a:spcAft>
                        <a:buNone/>
                      </a:pPr>
                      <a:r>
                        <a:rPr lang="en" sz="1200">
                          <a:solidFill>
                            <a:srgbClr val="607896"/>
                          </a:solidFill>
                          <a:latin typeface="Roboto Condensed"/>
                          <a:ea typeface="Roboto Condensed"/>
                          <a:cs typeface="Roboto Condensed"/>
                          <a:sym typeface="Roboto Condensed"/>
                        </a:rPr>
                        <a:t>0.01029</a:t>
                      </a:r>
                      <a:endParaRPr sz="1200">
                        <a:solidFill>
                          <a:srgbClr val="607896"/>
                        </a:solidFill>
                        <a:latin typeface="Roboto Condensed"/>
                        <a:ea typeface="Roboto Condensed"/>
                        <a:cs typeface="Roboto Condensed"/>
                        <a:sym typeface="Roboto Condensed"/>
                      </a:endParaRPr>
                    </a:p>
                    <a:p>
                      <a:pPr marL="0" lvl="0" indent="0" algn="l" rtl="0">
                        <a:spcBef>
                          <a:spcPts val="0"/>
                        </a:spcBef>
                        <a:spcAft>
                          <a:spcPts val="0"/>
                        </a:spcAft>
                        <a:buClr>
                          <a:schemeClr val="dk1"/>
                        </a:buClr>
                        <a:buSzPts val="1100"/>
                        <a:buFont typeface="Arial"/>
                        <a:buNone/>
                      </a:pPr>
                      <a:r>
                        <a:rPr lang="en" sz="1200">
                          <a:solidFill>
                            <a:srgbClr val="607896"/>
                          </a:solidFill>
                          <a:latin typeface="Roboto Condensed"/>
                          <a:ea typeface="Roboto Condensed"/>
                          <a:cs typeface="Roboto Condensed"/>
                          <a:sym typeface="Roboto Condensed"/>
                        </a:rPr>
                        <a:t>             0.0689</a:t>
                      </a:r>
                      <a:endParaRPr sz="12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extLst>
                  <a:ext uri="{0D108BD9-81ED-4DB2-BD59-A6C34878D82A}">
                    <a16:rowId xmlns:a16="http://schemas.microsoft.com/office/drawing/2014/main" val="10001"/>
                  </a:ext>
                </a:extLst>
              </a:tr>
              <a:tr h="853950">
                <a:tc>
                  <a:txBody>
                    <a:bodyPr/>
                    <a:lstStyle/>
                    <a:p>
                      <a:pPr marL="0" lvl="0" indent="0" algn="l" rtl="0">
                        <a:spcBef>
                          <a:spcPts val="0"/>
                        </a:spcBef>
                        <a:spcAft>
                          <a:spcPts val="0"/>
                        </a:spcAft>
                        <a:buNone/>
                      </a:pPr>
                      <a:r>
                        <a:rPr lang="en" sz="1200" b="1">
                          <a:solidFill>
                            <a:srgbClr val="607896"/>
                          </a:solidFill>
                          <a:latin typeface="Roboto Condensed"/>
                          <a:ea typeface="Roboto Condensed"/>
                          <a:cs typeface="Roboto Condensed"/>
                          <a:sym typeface="Roboto Condensed"/>
                        </a:rPr>
                        <a:t>Pointer-Generator</a:t>
                      </a:r>
                      <a:endParaRPr sz="1200" b="1">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tc>
                  <a:txBody>
                    <a:bodyPr/>
                    <a:lstStyle/>
                    <a:p>
                      <a:pPr marL="0" lvl="0" indent="0" algn="l" rtl="0">
                        <a:spcBef>
                          <a:spcPts val="0"/>
                        </a:spcBef>
                        <a:spcAft>
                          <a:spcPts val="0"/>
                        </a:spcAft>
                        <a:buNone/>
                      </a:pPr>
                      <a:r>
                        <a:rPr lang="en" sz="1200">
                          <a:solidFill>
                            <a:srgbClr val="607896"/>
                          </a:solidFill>
                          <a:latin typeface="Roboto Condensed"/>
                          <a:ea typeface="Roboto Condensed"/>
                          <a:cs typeface="Roboto Condensed"/>
                          <a:sym typeface="Roboto Condensed"/>
                        </a:rPr>
                        <a:t>CNN E2</a:t>
                      </a:r>
                      <a:endParaRPr sz="1200">
                        <a:solidFill>
                          <a:srgbClr val="607896"/>
                        </a:solidFill>
                        <a:latin typeface="Roboto Condensed"/>
                        <a:ea typeface="Roboto Condensed"/>
                        <a:cs typeface="Roboto Condensed"/>
                        <a:sym typeface="Roboto Condensed"/>
                      </a:endParaRPr>
                    </a:p>
                    <a:p>
                      <a:pPr marL="0" lvl="0" indent="0" algn="l" rtl="0">
                        <a:spcBef>
                          <a:spcPts val="0"/>
                        </a:spcBef>
                        <a:spcAft>
                          <a:spcPts val="0"/>
                        </a:spcAft>
                        <a:buNone/>
                      </a:pPr>
                      <a:r>
                        <a:rPr lang="en" sz="1200">
                          <a:solidFill>
                            <a:srgbClr val="607896"/>
                          </a:solidFill>
                          <a:latin typeface="Roboto Condensed"/>
                          <a:ea typeface="Roboto Condensed"/>
                          <a:cs typeface="Roboto Condensed"/>
                          <a:sym typeface="Roboto Condensed"/>
                        </a:rPr>
                        <a:t>WikiAll E2</a:t>
                      </a:r>
                      <a:endParaRPr sz="1200">
                        <a:solidFill>
                          <a:srgbClr val="607896"/>
                        </a:solidFill>
                        <a:latin typeface="Roboto Condensed"/>
                        <a:ea typeface="Roboto Condensed"/>
                        <a:cs typeface="Roboto Condensed"/>
                        <a:sym typeface="Roboto Condensed"/>
                      </a:endParaRPr>
                    </a:p>
                    <a:p>
                      <a:pPr marL="0" lvl="0" indent="0" algn="l" rtl="0">
                        <a:spcBef>
                          <a:spcPts val="0"/>
                        </a:spcBef>
                        <a:spcAft>
                          <a:spcPts val="0"/>
                        </a:spcAft>
                        <a:buNone/>
                      </a:pPr>
                      <a:r>
                        <a:rPr lang="en" sz="1200">
                          <a:solidFill>
                            <a:srgbClr val="607896"/>
                          </a:solidFill>
                          <a:latin typeface="Roboto Condensed"/>
                          <a:ea typeface="Roboto Condensed"/>
                          <a:cs typeface="Roboto Condensed"/>
                          <a:sym typeface="Roboto Condensed"/>
                        </a:rPr>
                        <a:t>CNN+WikiThesis E2</a:t>
                      </a:r>
                      <a:endParaRPr sz="1200">
                        <a:solidFill>
                          <a:srgbClr val="607896"/>
                        </a:solidFill>
                        <a:latin typeface="Roboto Condensed"/>
                        <a:ea typeface="Roboto Condensed"/>
                        <a:cs typeface="Roboto Condensed"/>
                        <a:sym typeface="Roboto Condensed"/>
                      </a:endParaRPr>
                    </a:p>
                    <a:p>
                      <a:pPr marL="0" lvl="0" indent="0" algn="l" rtl="0">
                        <a:spcBef>
                          <a:spcPts val="0"/>
                        </a:spcBef>
                        <a:spcAft>
                          <a:spcPts val="0"/>
                        </a:spcAft>
                        <a:buNone/>
                      </a:pPr>
                      <a:r>
                        <a:rPr lang="en" sz="1200">
                          <a:solidFill>
                            <a:srgbClr val="607896"/>
                          </a:solidFill>
                          <a:latin typeface="Roboto Condensed"/>
                          <a:ea typeface="Roboto Condensed"/>
                          <a:cs typeface="Roboto Condensed"/>
                          <a:sym typeface="Roboto Condensed"/>
                        </a:rPr>
                        <a:t>CNN+WikiAll E2</a:t>
                      </a:r>
                      <a:endParaRPr sz="12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tc>
                  <a:txBody>
                    <a:bodyPr/>
                    <a:lstStyle/>
                    <a:p>
                      <a:pPr marL="0" lvl="0" indent="0" algn="ctr" rtl="0">
                        <a:spcBef>
                          <a:spcPts val="0"/>
                        </a:spcBef>
                        <a:spcAft>
                          <a:spcPts val="0"/>
                        </a:spcAft>
                        <a:buNone/>
                      </a:pPr>
                      <a:r>
                        <a:rPr lang="en" sz="1200">
                          <a:solidFill>
                            <a:srgbClr val="607896"/>
                          </a:solidFill>
                          <a:latin typeface="Roboto Condensed"/>
                          <a:ea typeface="Roboto Condensed"/>
                          <a:cs typeface="Roboto Condensed"/>
                          <a:sym typeface="Roboto Condensed"/>
                        </a:rPr>
                        <a:t>0.22982</a:t>
                      </a:r>
                      <a:endParaRPr sz="1200">
                        <a:solidFill>
                          <a:srgbClr val="607896"/>
                        </a:solidFill>
                        <a:latin typeface="Roboto Condensed"/>
                        <a:ea typeface="Roboto Condensed"/>
                        <a:cs typeface="Roboto Condensed"/>
                        <a:sym typeface="Roboto Condensed"/>
                      </a:endParaRPr>
                    </a:p>
                    <a:p>
                      <a:pPr marL="0" lvl="0" indent="0" algn="ctr" rtl="0">
                        <a:spcBef>
                          <a:spcPts val="0"/>
                        </a:spcBef>
                        <a:spcAft>
                          <a:spcPts val="0"/>
                        </a:spcAft>
                        <a:buNone/>
                      </a:pPr>
                      <a:r>
                        <a:rPr lang="en" sz="1200">
                          <a:solidFill>
                            <a:srgbClr val="607896"/>
                          </a:solidFill>
                          <a:latin typeface="Roboto Condensed"/>
                          <a:ea typeface="Roboto Condensed"/>
                          <a:cs typeface="Roboto Condensed"/>
                          <a:sym typeface="Roboto Condensed"/>
                        </a:rPr>
                        <a:t>0.18828</a:t>
                      </a:r>
                      <a:endParaRPr sz="1200">
                        <a:solidFill>
                          <a:srgbClr val="607896"/>
                        </a:solidFill>
                        <a:latin typeface="Roboto Condensed"/>
                        <a:ea typeface="Roboto Condensed"/>
                        <a:cs typeface="Roboto Condensed"/>
                        <a:sym typeface="Roboto Condensed"/>
                      </a:endParaRPr>
                    </a:p>
                    <a:p>
                      <a:pPr marL="0" lvl="0" indent="0" algn="ctr" rtl="0">
                        <a:spcBef>
                          <a:spcPts val="0"/>
                        </a:spcBef>
                        <a:spcAft>
                          <a:spcPts val="0"/>
                        </a:spcAft>
                        <a:buClr>
                          <a:srgbClr val="000000"/>
                        </a:buClr>
                        <a:buSzPts val="1100"/>
                        <a:buFont typeface="Arial"/>
                        <a:buNone/>
                      </a:pPr>
                      <a:r>
                        <a:rPr lang="en" sz="1200">
                          <a:solidFill>
                            <a:srgbClr val="607896"/>
                          </a:solidFill>
                          <a:latin typeface="Roboto Condensed"/>
                          <a:ea typeface="Roboto Condensed"/>
                          <a:cs typeface="Roboto Condensed"/>
                          <a:sym typeface="Roboto Condensed"/>
                        </a:rPr>
                        <a:t>0.21424</a:t>
                      </a:r>
                      <a:endParaRPr sz="1200">
                        <a:solidFill>
                          <a:srgbClr val="607896"/>
                        </a:solidFill>
                        <a:latin typeface="Roboto Condensed"/>
                        <a:ea typeface="Roboto Condensed"/>
                        <a:cs typeface="Roboto Condensed"/>
                        <a:sym typeface="Roboto Condensed"/>
                      </a:endParaRPr>
                    </a:p>
                    <a:p>
                      <a:pPr marL="0" lvl="0" indent="0" algn="ctr" rtl="0">
                        <a:spcBef>
                          <a:spcPts val="0"/>
                        </a:spcBef>
                        <a:spcAft>
                          <a:spcPts val="0"/>
                        </a:spcAft>
                        <a:buNone/>
                      </a:pPr>
                      <a:r>
                        <a:rPr lang="en" sz="1200">
                          <a:solidFill>
                            <a:srgbClr val="607896"/>
                          </a:solidFill>
                          <a:latin typeface="Roboto Condensed"/>
                          <a:ea typeface="Roboto Condensed"/>
                          <a:cs typeface="Roboto Condensed"/>
                          <a:sym typeface="Roboto Condensed"/>
                        </a:rPr>
                        <a:t>0.13725</a:t>
                      </a:r>
                      <a:endParaRPr sz="12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tc>
                  <a:txBody>
                    <a:bodyPr/>
                    <a:lstStyle/>
                    <a:p>
                      <a:pPr marL="0" lvl="0" indent="0" algn="ctr" rtl="0">
                        <a:spcBef>
                          <a:spcPts val="0"/>
                        </a:spcBef>
                        <a:spcAft>
                          <a:spcPts val="0"/>
                        </a:spcAft>
                        <a:buNone/>
                      </a:pPr>
                      <a:r>
                        <a:rPr lang="en" sz="1200">
                          <a:solidFill>
                            <a:srgbClr val="607896"/>
                          </a:solidFill>
                          <a:latin typeface="Roboto Condensed"/>
                          <a:ea typeface="Roboto Condensed"/>
                          <a:cs typeface="Roboto Condensed"/>
                          <a:sym typeface="Roboto Condensed"/>
                        </a:rPr>
                        <a:t>0.07827</a:t>
                      </a:r>
                      <a:endParaRPr sz="1200">
                        <a:solidFill>
                          <a:srgbClr val="607896"/>
                        </a:solidFill>
                        <a:latin typeface="Roboto Condensed"/>
                        <a:ea typeface="Roboto Condensed"/>
                        <a:cs typeface="Roboto Condensed"/>
                        <a:sym typeface="Roboto Condensed"/>
                      </a:endParaRPr>
                    </a:p>
                    <a:p>
                      <a:pPr marL="0" lvl="0" indent="0" algn="ctr" rtl="0">
                        <a:spcBef>
                          <a:spcPts val="0"/>
                        </a:spcBef>
                        <a:spcAft>
                          <a:spcPts val="0"/>
                        </a:spcAft>
                        <a:buNone/>
                      </a:pPr>
                      <a:r>
                        <a:rPr lang="en" sz="1200">
                          <a:solidFill>
                            <a:srgbClr val="607896"/>
                          </a:solidFill>
                          <a:latin typeface="Roboto Condensed"/>
                          <a:ea typeface="Roboto Condensed"/>
                          <a:cs typeface="Roboto Condensed"/>
                          <a:sym typeface="Roboto Condensed"/>
                        </a:rPr>
                        <a:t>0.06504</a:t>
                      </a:r>
                      <a:endParaRPr sz="1200">
                        <a:solidFill>
                          <a:srgbClr val="607896"/>
                        </a:solidFill>
                        <a:latin typeface="Roboto Condensed"/>
                        <a:ea typeface="Roboto Condensed"/>
                        <a:cs typeface="Roboto Condensed"/>
                        <a:sym typeface="Roboto Condensed"/>
                      </a:endParaRPr>
                    </a:p>
                    <a:p>
                      <a:pPr marL="0" lvl="0" indent="0" algn="ctr" rtl="0">
                        <a:spcBef>
                          <a:spcPts val="0"/>
                        </a:spcBef>
                        <a:spcAft>
                          <a:spcPts val="0"/>
                        </a:spcAft>
                        <a:buNone/>
                      </a:pPr>
                      <a:r>
                        <a:rPr lang="en" sz="1200">
                          <a:solidFill>
                            <a:srgbClr val="607896"/>
                          </a:solidFill>
                          <a:latin typeface="Roboto Condensed"/>
                          <a:ea typeface="Roboto Condensed"/>
                          <a:cs typeface="Roboto Condensed"/>
                          <a:sym typeface="Roboto Condensed"/>
                        </a:rPr>
                        <a:t>0.07804</a:t>
                      </a:r>
                      <a:endParaRPr sz="1200">
                        <a:solidFill>
                          <a:srgbClr val="607896"/>
                        </a:solidFill>
                        <a:latin typeface="Roboto Condensed"/>
                        <a:ea typeface="Roboto Condensed"/>
                        <a:cs typeface="Roboto Condensed"/>
                        <a:sym typeface="Roboto Condensed"/>
                      </a:endParaRPr>
                    </a:p>
                    <a:p>
                      <a:pPr marL="0" lvl="0" indent="0" algn="ctr" rtl="0">
                        <a:spcBef>
                          <a:spcPts val="0"/>
                        </a:spcBef>
                        <a:spcAft>
                          <a:spcPts val="0"/>
                        </a:spcAft>
                        <a:buNone/>
                      </a:pPr>
                      <a:r>
                        <a:rPr lang="en" sz="1200">
                          <a:solidFill>
                            <a:srgbClr val="607896"/>
                          </a:solidFill>
                          <a:latin typeface="Roboto Condensed"/>
                          <a:ea typeface="Roboto Condensed"/>
                          <a:cs typeface="Roboto Condensed"/>
                          <a:sym typeface="Roboto Condensed"/>
                        </a:rPr>
                        <a:t>0.04079</a:t>
                      </a:r>
                      <a:endParaRPr sz="12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tc>
                  <a:txBody>
                    <a:bodyPr/>
                    <a:lstStyle/>
                    <a:p>
                      <a:pPr marL="0" lvl="0" indent="0" algn="ctr" rtl="0">
                        <a:spcBef>
                          <a:spcPts val="0"/>
                        </a:spcBef>
                        <a:spcAft>
                          <a:spcPts val="0"/>
                        </a:spcAft>
                        <a:buNone/>
                      </a:pPr>
                      <a:r>
                        <a:rPr lang="en" sz="1200">
                          <a:solidFill>
                            <a:srgbClr val="607896"/>
                          </a:solidFill>
                          <a:latin typeface="Roboto Condensed"/>
                          <a:ea typeface="Roboto Condensed"/>
                          <a:cs typeface="Roboto Condensed"/>
                          <a:sym typeface="Roboto Condensed"/>
                        </a:rPr>
                        <a:t>0.04079</a:t>
                      </a:r>
                      <a:endParaRPr sz="1200">
                        <a:solidFill>
                          <a:srgbClr val="607896"/>
                        </a:solidFill>
                        <a:latin typeface="Roboto Condensed"/>
                        <a:ea typeface="Roboto Condensed"/>
                        <a:cs typeface="Roboto Condensed"/>
                        <a:sym typeface="Roboto Condensed"/>
                      </a:endParaRPr>
                    </a:p>
                    <a:p>
                      <a:pPr marL="0" lvl="0" indent="0" algn="ctr" rtl="0">
                        <a:spcBef>
                          <a:spcPts val="0"/>
                        </a:spcBef>
                        <a:spcAft>
                          <a:spcPts val="0"/>
                        </a:spcAft>
                        <a:buNone/>
                      </a:pPr>
                      <a:r>
                        <a:rPr lang="en" sz="1200">
                          <a:solidFill>
                            <a:srgbClr val="607896"/>
                          </a:solidFill>
                          <a:latin typeface="Roboto Condensed"/>
                          <a:ea typeface="Roboto Condensed"/>
                          <a:cs typeface="Roboto Condensed"/>
                          <a:sym typeface="Roboto Condensed"/>
                        </a:rPr>
                        <a:t>0.17319</a:t>
                      </a:r>
                      <a:endParaRPr sz="1200">
                        <a:solidFill>
                          <a:srgbClr val="607896"/>
                        </a:solidFill>
                        <a:latin typeface="Roboto Condensed"/>
                        <a:ea typeface="Roboto Condensed"/>
                        <a:cs typeface="Roboto Condensed"/>
                        <a:sym typeface="Roboto Condensed"/>
                      </a:endParaRPr>
                    </a:p>
                    <a:p>
                      <a:pPr marL="0" lvl="0" indent="0" algn="ctr" rtl="0">
                        <a:spcBef>
                          <a:spcPts val="0"/>
                        </a:spcBef>
                        <a:spcAft>
                          <a:spcPts val="0"/>
                        </a:spcAft>
                        <a:buNone/>
                      </a:pPr>
                      <a:r>
                        <a:rPr lang="en" sz="1200">
                          <a:solidFill>
                            <a:srgbClr val="607896"/>
                          </a:solidFill>
                          <a:latin typeface="Roboto Condensed"/>
                          <a:ea typeface="Roboto Condensed"/>
                          <a:cs typeface="Roboto Condensed"/>
                          <a:sym typeface="Roboto Condensed"/>
                        </a:rPr>
                        <a:t>0.18966</a:t>
                      </a:r>
                      <a:endParaRPr sz="1200">
                        <a:solidFill>
                          <a:srgbClr val="607896"/>
                        </a:solidFill>
                        <a:latin typeface="Roboto Condensed"/>
                        <a:ea typeface="Roboto Condensed"/>
                        <a:cs typeface="Roboto Condensed"/>
                        <a:sym typeface="Roboto Condensed"/>
                      </a:endParaRPr>
                    </a:p>
                    <a:p>
                      <a:pPr marL="0" lvl="0" indent="0" algn="ctr" rtl="0">
                        <a:spcBef>
                          <a:spcPts val="0"/>
                        </a:spcBef>
                        <a:spcAft>
                          <a:spcPts val="0"/>
                        </a:spcAft>
                        <a:buNone/>
                      </a:pPr>
                      <a:r>
                        <a:rPr lang="en" sz="1200">
                          <a:solidFill>
                            <a:srgbClr val="607896"/>
                          </a:solidFill>
                          <a:latin typeface="Roboto Condensed"/>
                          <a:ea typeface="Roboto Condensed"/>
                          <a:cs typeface="Roboto Condensed"/>
                          <a:sym typeface="Roboto Condensed"/>
                        </a:rPr>
                        <a:t>0.1219</a:t>
                      </a:r>
                      <a:endParaRPr sz="12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extLst>
                  <a:ext uri="{0D108BD9-81ED-4DB2-BD59-A6C34878D82A}">
                    <a16:rowId xmlns:a16="http://schemas.microsoft.com/office/drawing/2014/main" val="10002"/>
                  </a:ext>
                </a:extLst>
              </a:tr>
              <a:tr h="853950">
                <a:tc>
                  <a:txBody>
                    <a:bodyPr/>
                    <a:lstStyle/>
                    <a:p>
                      <a:pPr marL="0" lvl="0" indent="0" algn="l" rtl="0">
                        <a:spcBef>
                          <a:spcPts val="0"/>
                        </a:spcBef>
                        <a:spcAft>
                          <a:spcPts val="0"/>
                        </a:spcAft>
                        <a:buNone/>
                      </a:pPr>
                      <a:r>
                        <a:rPr lang="en" sz="1200" b="1">
                          <a:solidFill>
                            <a:srgbClr val="607896"/>
                          </a:solidFill>
                          <a:latin typeface="Roboto Condensed"/>
                          <a:ea typeface="Roboto Condensed"/>
                          <a:cs typeface="Roboto Condensed"/>
                          <a:sym typeface="Roboto Condensed"/>
                        </a:rPr>
                        <a:t>Fast Abstractive Summarization-RL</a:t>
                      </a:r>
                      <a:endParaRPr sz="1200" b="1">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tc>
                  <a:txBody>
                    <a:bodyPr/>
                    <a:lstStyle/>
                    <a:p>
                      <a:pPr marL="0" lvl="0" indent="0" algn="l" rtl="0">
                        <a:spcBef>
                          <a:spcPts val="0"/>
                        </a:spcBef>
                        <a:spcAft>
                          <a:spcPts val="0"/>
                        </a:spcAft>
                        <a:buNone/>
                      </a:pPr>
                      <a:r>
                        <a:rPr lang="en" sz="1200">
                          <a:solidFill>
                            <a:srgbClr val="607896"/>
                          </a:solidFill>
                          <a:latin typeface="Roboto Condensed"/>
                          <a:ea typeface="Roboto Condensed"/>
                          <a:cs typeface="Roboto Condensed"/>
                          <a:sym typeface="Roboto Condensed"/>
                        </a:rPr>
                        <a:t>CNN</a:t>
                      </a:r>
                      <a:endParaRPr sz="12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tc>
                  <a:txBody>
                    <a:bodyPr/>
                    <a:lstStyle/>
                    <a:p>
                      <a:pPr marL="0" lvl="0" indent="0" algn="ctr" rtl="0">
                        <a:spcBef>
                          <a:spcPts val="0"/>
                        </a:spcBef>
                        <a:spcAft>
                          <a:spcPts val="0"/>
                        </a:spcAft>
                        <a:buNone/>
                      </a:pPr>
                      <a:r>
                        <a:rPr lang="en" sz="1200">
                          <a:solidFill>
                            <a:srgbClr val="607896"/>
                          </a:solidFill>
                          <a:latin typeface="Roboto Condensed"/>
                          <a:ea typeface="Roboto Condensed"/>
                          <a:cs typeface="Roboto Condensed"/>
                          <a:sym typeface="Roboto Condensed"/>
                        </a:rPr>
                        <a:t>0.2334</a:t>
                      </a:r>
                      <a:endParaRPr sz="12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tc>
                  <a:txBody>
                    <a:bodyPr/>
                    <a:lstStyle/>
                    <a:p>
                      <a:pPr marL="0" lvl="0" indent="0" algn="ctr" rtl="0">
                        <a:spcBef>
                          <a:spcPts val="0"/>
                        </a:spcBef>
                        <a:spcAft>
                          <a:spcPts val="0"/>
                        </a:spcAft>
                        <a:buNone/>
                      </a:pPr>
                      <a:r>
                        <a:rPr lang="en" sz="1200">
                          <a:solidFill>
                            <a:srgbClr val="607896"/>
                          </a:solidFill>
                          <a:latin typeface="Roboto Condensed"/>
                          <a:ea typeface="Roboto Condensed"/>
                          <a:cs typeface="Roboto Condensed"/>
                          <a:sym typeface="Roboto Condensed"/>
                        </a:rPr>
                        <a:t>0.0939</a:t>
                      </a:r>
                      <a:endParaRPr sz="12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alpha val="0"/>
                        </a:srgbClr>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tc>
                  <a:txBody>
                    <a:bodyPr/>
                    <a:lstStyle/>
                    <a:p>
                      <a:pPr marL="0" lvl="0" indent="0" algn="ctr" rtl="0">
                        <a:spcBef>
                          <a:spcPts val="0"/>
                        </a:spcBef>
                        <a:spcAft>
                          <a:spcPts val="0"/>
                        </a:spcAft>
                        <a:buNone/>
                      </a:pPr>
                      <a:r>
                        <a:rPr lang="en" sz="1200">
                          <a:solidFill>
                            <a:srgbClr val="607896"/>
                          </a:solidFill>
                          <a:latin typeface="Roboto Condensed"/>
                          <a:ea typeface="Roboto Condensed"/>
                          <a:cs typeface="Roboto Condensed"/>
                          <a:sym typeface="Roboto Condensed"/>
                        </a:rPr>
                        <a:t>0.1999</a:t>
                      </a:r>
                      <a:endParaRPr sz="1200">
                        <a:solidFill>
                          <a:srgbClr val="607896"/>
                        </a:solidFill>
                        <a:latin typeface="Roboto Condensed"/>
                        <a:ea typeface="Roboto Condensed"/>
                        <a:cs typeface="Roboto Condensed"/>
                        <a:sym typeface="Roboto Condensed"/>
                      </a:endParaRPr>
                    </a:p>
                  </a:txBody>
                  <a:tcPr marL="91425" marR="91425" marT="68575" marB="68575" anchor="ctr">
                    <a:lnL w="38100" cap="flat" cmpd="sng">
                      <a:solidFill>
                        <a:srgbClr val="C0E7F6">
                          <a:alpha val="0"/>
                        </a:srgbClr>
                      </a:solidFill>
                      <a:prstDash val="solid"/>
                      <a:round/>
                      <a:headEnd type="none" w="sm" len="sm"/>
                      <a:tailEnd type="none" w="sm" len="sm"/>
                    </a:lnL>
                    <a:lnR w="38100" cap="flat" cmpd="sng">
                      <a:solidFill>
                        <a:srgbClr val="C0E7F6"/>
                      </a:solidFill>
                      <a:prstDash val="solid"/>
                      <a:round/>
                      <a:headEnd type="none" w="sm" len="sm"/>
                      <a:tailEnd type="none" w="sm" len="sm"/>
                    </a:lnR>
                    <a:lnT w="38100" cap="flat" cmpd="sng">
                      <a:solidFill>
                        <a:srgbClr val="C0E7F6"/>
                      </a:solidFill>
                      <a:prstDash val="solid"/>
                      <a:round/>
                      <a:headEnd type="none" w="sm" len="sm"/>
                      <a:tailEnd type="none" w="sm" len="sm"/>
                    </a:lnT>
                    <a:lnB w="38100" cap="flat" cmpd="sng">
                      <a:solidFill>
                        <a:srgbClr val="C0E7F6"/>
                      </a:solidFill>
                      <a:prstDash val="solid"/>
                      <a:round/>
                      <a:headEnd type="none" w="sm" len="sm"/>
                      <a:tailEnd type="none" w="sm" len="sm"/>
                    </a:lnB>
                    <a:solidFill>
                      <a:srgbClr val="FFFFFF"/>
                    </a:solidFill>
                  </a:tcPr>
                </a:tc>
                <a:extLst>
                  <a:ext uri="{0D108BD9-81ED-4DB2-BD59-A6C34878D82A}">
                    <a16:rowId xmlns:a16="http://schemas.microsoft.com/office/drawing/2014/main" val="10003"/>
                  </a:ext>
                </a:extLst>
              </a:tr>
            </a:tbl>
          </a:graphicData>
        </a:graphic>
      </p:graphicFrame>
      <p:sp>
        <p:nvSpPr>
          <p:cNvPr id="418" name="Google Shape;418;p39"/>
          <p:cNvSpPr txBox="1">
            <a:spLocks noGrp="1"/>
          </p:cNvSpPr>
          <p:nvPr>
            <p:ph type="title" idx="4294967295"/>
          </p:nvPr>
        </p:nvSpPr>
        <p:spPr>
          <a:xfrm>
            <a:off x="1110450" y="145925"/>
            <a:ext cx="6923100" cy="1085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ROUGE PERFORMANCE</a:t>
            </a:r>
            <a:br>
              <a:rPr lang="en"/>
            </a:b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Google Shape;423;p40"/>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Clr>
                <a:srgbClr val="000000"/>
              </a:buClr>
              <a:buSzPts val="1100"/>
              <a:buFont typeface="Arial"/>
              <a:buNone/>
            </a:pPr>
            <a:fld id="{00000000-1234-1234-1234-123412341234}" type="slidenum">
              <a:rPr lang="en"/>
              <a:t>29</a:t>
            </a:fld>
            <a:endParaRPr/>
          </a:p>
        </p:txBody>
      </p:sp>
      <p:sp>
        <p:nvSpPr>
          <p:cNvPr id="424" name="Google Shape;424;p40"/>
          <p:cNvSpPr txBox="1"/>
          <p:nvPr/>
        </p:nvSpPr>
        <p:spPr>
          <a:xfrm>
            <a:off x="182600" y="927925"/>
            <a:ext cx="8187000" cy="963900"/>
          </a:xfrm>
          <a:prstGeom prst="rect">
            <a:avLst/>
          </a:prstGeom>
          <a:noFill/>
          <a:ln>
            <a:noFill/>
          </a:ln>
        </p:spPr>
        <p:txBody>
          <a:bodyPr spcFirstLastPara="1" wrap="square" lIns="91425" tIns="91425" rIns="91425" bIns="91425" anchor="t" anchorCtr="0">
            <a:noAutofit/>
          </a:bodyPr>
          <a:lstStyle/>
          <a:p>
            <a:pPr marL="0" lvl="0" indent="0" algn="l" rtl="0">
              <a:spcBef>
                <a:spcPts val="600"/>
              </a:spcBef>
              <a:spcAft>
                <a:spcPts val="0"/>
              </a:spcAft>
              <a:buNone/>
            </a:pPr>
            <a:r>
              <a:rPr lang="en" b="1">
                <a:solidFill>
                  <a:srgbClr val="607896"/>
                </a:solidFill>
                <a:latin typeface="Roboto Condensed"/>
                <a:ea typeface="Roboto Condensed"/>
                <a:cs typeface="Roboto Condensed"/>
                <a:sym typeface="Roboto Condensed"/>
              </a:rPr>
              <a:t>RQ1 </a:t>
            </a:r>
            <a:r>
              <a:rPr lang="en">
                <a:solidFill>
                  <a:srgbClr val="607896"/>
                </a:solidFill>
                <a:latin typeface="Roboto Condensed"/>
                <a:ea typeface="Roboto Condensed"/>
                <a:cs typeface="Roboto Condensed"/>
                <a:sym typeface="Roboto Condensed"/>
              </a:rPr>
              <a:t>Can we identify and extract individual chapters from an ETD document?</a:t>
            </a:r>
            <a:endParaRPr>
              <a:solidFill>
                <a:srgbClr val="607896"/>
              </a:solidFill>
              <a:latin typeface="Roboto Condensed"/>
              <a:ea typeface="Roboto Condensed"/>
              <a:cs typeface="Roboto Condensed"/>
              <a:sym typeface="Roboto Condensed"/>
            </a:endParaRPr>
          </a:p>
          <a:p>
            <a:pPr marL="0" lvl="0" indent="0" algn="l" rtl="0">
              <a:spcBef>
                <a:spcPts val="600"/>
              </a:spcBef>
              <a:spcAft>
                <a:spcPts val="0"/>
              </a:spcAft>
              <a:buClr>
                <a:schemeClr val="dk1"/>
              </a:buClr>
              <a:buSzPts val="1100"/>
              <a:buFont typeface="Arial"/>
              <a:buNone/>
            </a:pPr>
            <a:r>
              <a:rPr lang="en" b="1">
                <a:solidFill>
                  <a:srgbClr val="607896"/>
                </a:solidFill>
                <a:latin typeface="Roboto Condensed"/>
                <a:ea typeface="Roboto Condensed"/>
                <a:cs typeface="Roboto Condensed"/>
                <a:sym typeface="Roboto Condensed"/>
              </a:rPr>
              <a:t>Answer</a:t>
            </a:r>
            <a:r>
              <a:rPr lang="en">
                <a:solidFill>
                  <a:srgbClr val="607896"/>
                </a:solidFill>
                <a:latin typeface="Roboto Condensed"/>
                <a:ea typeface="Roboto Condensed"/>
                <a:cs typeface="Roboto Condensed"/>
                <a:sym typeface="Roboto Condensed"/>
              </a:rPr>
              <a:t>: Both GROBID and ScienceParse had trouble accurately parsing ETD chapters. We feel this could be improved by training them on ETDs, but we leave that for future work. </a:t>
            </a:r>
            <a:endParaRPr>
              <a:solidFill>
                <a:srgbClr val="607896"/>
              </a:solidFill>
              <a:latin typeface="Roboto Condensed"/>
              <a:ea typeface="Roboto Condensed"/>
              <a:cs typeface="Roboto Condensed"/>
              <a:sym typeface="Roboto Condensed"/>
            </a:endParaRPr>
          </a:p>
        </p:txBody>
      </p:sp>
      <p:sp>
        <p:nvSpPr>
          <p:cNvPr id="425" name="Google Shape;425;p40"/>
          <p:cNvSpPr txBox="1"/>
          <p:nvPr/>
        </p:nvSpPr>
        <p:spPr>
          <a:xfrm>
            <a:off x="6097200" y="2445000"/>
            <a:ext cx="3046800" cy="26985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26" name="Google Shape;426;p40"/>
          <p:cNvSpPr txBox="1"/>
          <p:nvPr/>
        </p:nvSpPr>
        <p:spPr>
          <a:xfrm>
            <a:off x="182600" y="2677950"/>
            <a:ext cx="8187000" cy="1155900"/>
          </a:xfrm>
          <a:prstGeom prst="rect">
            <a:avLst/>
          </a:prstGeom>
          <a:noFill/>
          <a:ln>
            <a:noFill/>
          </a:ln>
        </p:spPr>
        <p:txBody>
          <a:bodyPr spcFirstLastPara="1" wrap="square" lIns="91425" tIns="91425" rIns="91425" bIns="91425" anchor="t" anchorCtr="0">
            <a:noAutofit/>
          </a:bodyPr>
          <a:lstStyle/>
          <a:p>
            <a:pPr marL="0" lvl="0" indent="0" algn="l" rtl="0">
              <a:spcBef>
                <a:spcPts val="600"/>
              </a:spcBef>
              <a:spcAft>
                <a:spcPts val="0"/>
              </a:spcAft>
              <a:buNone/>
            </a:pPr>
            <a:r>
              <a:rPr lang="en" b="1">
                <a:solidFill>
                  <a:srgbClr val="607896"/>
                </a:solidFill>
                <a:latin typeface="Roboto Condensed"/>
                <a:ea typeface="Roboto Condensed"/>
                <a:cs typeface="Roboto Condensed"/>
                <a:sym typeface="Roboto Condensed"/>
              </a:rPr>
              <a:t>RQ3 </a:t>
            </a:r>
            <a:r>
              <a:rPr lang="en">
                <a:solidFill>
                  <a:srgbClr val="607896"/>
                </a:solidFill>
                <a:latin typeface="Roboto Condensed"/>
                <a:ea typeface="Roboto Condensed"/>
                <a:cs typeface="Roboto Condensed"/>
                <a:sym typeface="Roboto Condensed"/>
              </a:rPr>
              <a:t>Can we improve the quality of automatically constructed summaries for the same model through partial-local training data?</a:t>
            </a:r>
            <a:endParaRPr>
              <a:solidFill>
                <a:srgbClr val="607896"/>
              </a:solidFill>
              <a:latin typeface="Roboto Condensed"/>
              <a:ea typeface="Roboto Condensed"/>
              <a:cs typeface="Roboto Condensed"/>
              <a:sym typeface="Roboto Condensed"/>
            </a:endParaRPr>
          </a:p>
          <a:p>
            <a:pPr marL="0" lvl="0" indent="0" algn="l" rtl="0">
              <a:spcBef>
                <a:spcPts val="600"/>
              </a:spcBef>
              <a:spcAft>
                <a:spcPts val="0"/>
              </a:spcAft>
              <a:buNone/>
            </a:pPr>
            <a:r>
              <a:rPr lang="en" b="1">
                <a:solidFill>
                  <a:srgbClr val="607896"/>
                </a:solidFill>
                <a:latin typeface="Roboto Condensed"/>
                <a:ea typeface="Roboto Condensed"/>
                <a:cs typeface="Roboto Condensed"/>
                <a:sym typeface="Roboto Condensed"/>
              </a:rPr>
              <a:t>Answer</a:t>
            </a:r>
            <a:r>
              <a:rPr lang="en">
                <a:solidFill>
                  <a:srgbClr val="607896"/>
                </a:solidFill>
                <a:latin typeface="Roboto Condensed"/>
                <a:ea typeface="Roboto Condensed"/>
                <a:cs typeface="Roboto Condensed"/>
                <a:sym typeface="Roboto Condensed"/>
              </a:rPr>
              <a:t>:  Wikipedia collection helps the model to generate different information that are related to our target comparing to RQ2</a:t>
            </a:r>
            <a:endParaRPr>
              <a:solidFill>
                <a:srgbClr val="607896"/>
              </a:solidFill>
              <a:latin typeface="Roboto Condensed"/>
              <a:ea typeface="Roboto Condensed"/>
              <a:cs typeface="Roboto Condensed"/>
              <a:sym typeface="Roboto Condensed"/>
            </a:endParaRPr>
          </a:p>
        </p:txBody>
      </p:sp>
      <p:sp>
        <p:nvSpPr>
          <p:cNvPr id="427" name="Google Shape;427;p40"/>
          <p:cNvSpPr txBox="1"/>
          <p:nvPr/>
        </p:nvSpPr>
        <p:spPr>
          <a:xfrm>
            <a:off x="182600" y="3722875"/>
            <a:ext cx="8187000" cy="1155900"/>
          </a:xfrm>
          <a:prstGeom prst="rect">
            <a:avLst/>
          </a:prstGeom>
          <a:noFill/>
          <a:ln>
            <a:noFill/>
          </a:ln>
        </p:spPr>
        <p:txBody>
          <a:bodyPr spcFirstLastPara="1" wrap="square" lIns="91425" tIns="91425" rIns="91425" bIns="91425" anchor="t" anchorCtr="0">
            <a:noAutofit/>
          </a:bodyPr>
          <a:lstStyle/>
          <a:p>
            <a:pPr marL="0" lvl="0" indent="0" algn="l" rtl="0">
              <a:spcBef>
                <a:spcPts val="600"/>
              </a:spcBef>
              <a:spcAft>
                <a:spcPts val="0"/>
              </a:spcAft>
              <a:buNone/>
            </a:pPr>
            <a:r>
              <a:rPr lang="en" b="1">
                <a:solidFill>
                  <a:srgbClr val="607896"/>
                </a:solidFill>
                <a:latin typeface="Roboto Condensed"/>
                <a:ea typeface="Roboto Condensed"/>
                <a:cs typeface="Roboto Condensed"/>
                <a:sym typeface="Roboto Condensed"/>
              </a:rPr>
              <a:t>RQ4 </a:t>
            </a:r>
            <a:r>
              <a:rPr lang="en">
                <a:solidFill>
                  <a:srgbClr val="607896"/>
                </a:solidFill>
                <a:latin typeface="Roboto Condensed"/>
                <a:ea typeface="Roboto Condensed"/>
                <a:cs typeface="Roboto Condensed"/>
                <a:sym typeface="Roboto Condensed"/>
              </a:rPr>
              <a:t>Can we improve the quality of automatically constructed summaries for the same model through combining partial-local and non-local training data?</a:t>
            </a:r>
            <a:endParaRPr>
              <a:solidFill>
                <a:srgbClr val="607896"/>
              </a:solidFill>
              <a:latin typeface="Roboto Condensed"/>
              <a:ea typeface="Roboto Condensed"/>
              <a:cs typeface="Roboto Condensed"/>
              <a:sym typeface="Roboto Condensed"/>
            </a:endParaRPr>
          </a:p>
          <a:p>
            <a:pPr marL="0" lvl="0" indent="0" algn="l" rtl="0">
              <a:spcBef>
                <a:spcPts val="600"/>
              </a:spcBef>
              <a:spcAft>
                <a:spcPts val="0"/>
              </a:spcAft>
              <a:buNone/>
            </a:pPr>
            <a:r>
              <a:rPr lang="en" b="1">
                <a:solidFill>
                  <a:srgbClr val="607896"/>
                </a:solidFill>
                <a:latin typeface="Roboto Condensed"/>
                <a:ea typeface="Roboto Condensed"/>
                <a:cs typeface="Roboto Condensed"/>
                <a:sym typeface="Roboto Condensed"/>
              </a:rPr>
              <a:t>Answer</a:t>
            </a:r>
            <a:r>
              <a:rPr lang="en">
                <a:solidFill>
                  <a:srgbClr val="607896"/>
                </a:solidFill>
                <a:latin typeface="Roboto Condensed"/>
                <a:ea typeface="Roboto Condensed"/>
                <a:cs typeface="Roboto Condensed"/>
                <a:sym typeface="Roboto Condensed"/>
              </a:rPr>
              <a:t>: The model is not able to combine the good features from models trained on individual resource; The prediction of the model on ETD chapters generally fails</a:t>
            </a:r>
            <a:endParaRPr>
              <a:solidFill>
                <a:srgbClr val="607896"/>
              </a:solidFill>
              <a:latin typeface="Roboto Condensed"/>
              <a:ea typeface="Roboto Condensed"/>
              <a:cs typeface="Roboto Condensed"/>
              <a:sym typeface="Roboto Condensed"/>
            </a:endParaRPr>
          </a:p>
        </p:txBody>
      </p:sp>
      <p:sp>
        <p:nvSpPr>
          <p:cNvPr id="428" name="Google Shape;428;p40"/>
          <p:cNvSpPr txBox="1"/>
          <p:nvPr/>
        </p:nvSpPr>
        <p:spPr>
          <a:xfrm>
            <a:off x="182600" y="1714050"/>
            <a:ext cx="8187000" cy="963900"/>
          </a:xfrm>
          <a:prstGeom prst="rect">
            <a:avLst/>
          </a:prstGeom>
          <a:noFill/>
          <a:ln>
            <a:noFill/>
          </a:ln>
        </p:spPr>
        <p:txBody>
          <a:bodyPr spcFirstLastPara="1" wrap="square" lIns="91425" tIns="91425" rIns="91425" bIns="91425" anchor="t" anchorCtr="0">
            <a:noAutofit/>
          </a:bodyPr>
          <a:lstStyle/>
          <a:p>
            <a:pPr marL="0" lvl="0" indent="0" algn="l" rtl="0">
              <a:spcBef>
                <a:spcPts val="600"/>
              </a:spcBef>
              <a:spcAft>
                <a:spcPts val="0"/>
              </a:spcAft>
              <a:buNone/>
            </a:pPr>
            <a:r>
              <a:rPr lang="en" b="1">
                <a:solidFill>
                  <a:srgbClr val="607896"/>
                </a:solidFill>
                <a:latin typeface="Roboto Condensed"/>
                <a:ea typeface="Roboto Condensed"/>
                <a:cs typeface="Roboto Condensed"/>
                <a:sym typeface="Roboto Condensed"/>
              </a:rPr>
              <a:t>RQ2 </a:t>
            </a:r>
            <a:r>
              <a:rPr lang="en">
                <a:solidFill>
                  <a:srgbClr val="607896"/>
                </a:solidFill>
                <a:latin typeface="Roboto Condensed"/>
                <a:ea typeface="Roboto Condensed"/>
                <a:cs typeface="Roboto Condensed"/>
                <a:sym typeface="Roboto Condensed"/>
              </a:rPr>
              <a:t>Can we automatically construct summaries of chapters from an ETD through existing deep learning models with non-local training data?</a:t>
            </a:r>
            <a:endParaRPr>
              <a:solidFill>
                <a:srgbClr val="607896"/>
              </a:solidFill>
              <a:latin typeface="Roboto Condensed"/>
              <a:ea typeface="Roboto Condensed"/>
              <a:cs typeface="Roboto Condensed"/>
              <a:sym typeface="Roboto Condensed"/>
            </a:endParaRPr>
          </a:p>
          <a:p>
            <a:pPr marL="0" lvl="0" indent="0" algn="l" rtl="0">
              <a:spcBef>
                <a:spcPts val="600"/>
              </a:spcBef>
              <a:spcAft>
                <a:spcPts val="0"/>
              </a:spcAft>
              <a:buNone/>
            </a:pPr>
            <a:r>
              <a:rPr lang="en" b="1">
                <a:solidFill>
                  <a:srgbClr val="607896"/>
                </a:solidFill>
                <a:latin typeface="Roboto Condensed"/>
                <a:ea typeface="Roboto Condensed"/>
                <a:cs typeface="Roboto Condensed"/>
                <a:sym typeface="Roboto Condensed"/>
              </a:rPr>
              <a:t>Answer</a:t>
            </a:r>
            <a:r>
              <a:rPr lang="en">
                <a:solidFill>
                  <a:srgbClr val="607896"/>
                </a:solidFill>
                <a:latin typeface="Roboto Condensed"/>
                <a:ea typeface="Roboto Condensed"/>
                <a:cs typeface="Roboto Condensed"/>
                <a:sym typeface="Roboto Condensed"/>
              </a:rPr>
              <a:t>: All our models can automatically generate summaries with limited information that is related to our target</a:t>
            </a:r>
            <a:endParaRPr>
              <a:solidFill>
                <a:srgbClr val="607896"/>
              </a:solidFill>
              <a:latin typeface="Roboto Condensed"/>
              <a:ea typeface="Roboto Condensed"/>
              <a:cs typeface="Roboto Condensed"/>
              <a:sym typeface="Roboto Condense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14"/>
          <p:cNvSpPr txBox="1">
            <a:spLocks noGrp="1"/>
          </p:cNvSpPr>
          <p:nvPr>
            <p:ph type="ctrTitle"/>
          </p:nvPr>
        </p:nvSpPr>
        <p:spPr>
          <a:xfrm>
            <a:off x="2034750" y="1991850"/>
            <a:ext cx="5074500" cy="1159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800" b="0">
                <a:solidFill>
                  <a:srgbClr val="3796BF"/>
                </a:solidFill>
              </a:rPr>
              <a:t>1. </a:t>
            </a:r>
            <a:r>
              <a:rPr lang="en" sz="4800"/>
              <a:t>INTRODUCTION</a:t>
            </a:r>
            <a:endParaRPr sz="4800"/>
          </a:p>
        </p:txBody>
      </p:sp>
      <p:sp>
        <p:nvSpPr>
          <p:cNvPr id="181" name="Google Shape;181;p14"/>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sp>
        <p:nvSpPr>
          <p:cNvPr id="433" name="Google Shape;433;p41"/>
          <p:cNvSpPr txBox="1">
            <a:spLocks noGrp="1"/>
          </p:cNvSpPr>
          <p:nvPr>
            <p:ph type="title"/>
          </p:nvPr>
        </p:nvSpPr>
        <p:spPr>
          <a:xfrm>
            <a:off x="1031425" y="1149725"/>
            <a:ext cx="5760300" cy="680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ACKNOWLEDGMENTS</a:t>
            </a:r>
            <a:endParaRPr/>
          </a:p>
        </p:txBody>
      </p:sp>
      <p:sp>
        <p:nvSpPr>
          <p:cNvPr id="434" name="Google Shape;434;p41"/>
          <p:cNvSpPr txBox="1">
            <a:spLocks noGrp="1"/>
          </p:cNvSpPr>
          <p:nvPr>
            <p:ph type="body" idx="2"/>
          </p:nvPr>
        </p:nvSpPr>
        <p:spPr>
          <a:xfrm>
            <a:off x="1031425" y="1830425"/>
            <a:ext cx="5202600" cy="3282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000">
                <a:solidFill>
                  <a:srgbClr val="3796BF"/>
                </a:solidFill>
              </a:rPr>
              <a:t>This project was completed over the course of CS4984/5984: Big Data Text Summarization at Virginia Tech. ETD data analyzed was provided by Virginia Tech University Libraries, and the students who have submitted theses or dissertations in connection with their Virginia Tech studies.</a:t>
            </a:r>
            <a:endParaRPr sz="1000">
              <a:solidFill>
                <a:srgbClr val="3796BF"/>
              </a:solidFill>
            </a:endParaRPr>
          </a:p>
          <a:p>
            <a:pPr marL="457200" lvl="0" indent="-292100" algn="l" rtl="0">
              <a:spcBef>
                <a:spcPts val="0"/>
              </a:spcBef>
              <a:spcAft>
                <a:spcPts val="0"/>
              </a:spcAft>
              <a:buClr>
                <a:srgbClr val="3796BF"/>
              </a:buClr>
              <a:buSzPts val="1000"/>
              <a:buChar char="»"/>
            </a:pPr>
            <a:r>
              <a:rPr lang="en" sz="1000">
                <a:solidFill>
                  <a:srgbClr val="3796BF"/>
                </a:solidFill>
              </a:rPr>
              <a:t>The authors would like to thank Dr. Edward A. Fox, Liuqing Li, and our classmates for providing insight and expertise that greatly helped us accomplish this research project.</a:t>
            </a:r>
            <a:endParaRPr sz="1000">
              <a:solidFill>
                <a:srgbClr val="3796BF"/>
              </a:solidFill>
            </a:endParaRPr>
          </a:p>
          <a:p>
            <a:pPr marL="457200" lvl="0" indent="-292100" algn="l" rtl="0">
              <a:spcBef>
                <a:spcPts val="0"/>
              </a:spcBef>
              <a:spcAft>
                <a:spcPts val="0"/>
              </a:spcAft>
              <a:buClr>
                <a:srgbClr val="3796BF"/>
              </a:buClr>
              <a:buSzPts val="1000"/>
              <a:buChar char="»"/>
            </a:pPr>
            <a:r>
              <a:rPr lang="en" sz="1000">
                <a:solidFill>
                  <a:srgbClr val="3796BF"/>
                </a:solidFill>
              </a:rPr>
              <a:t>We thank Dr. Xuan Zhang for sharing his research on deep neural networks for user review summarization.</a:t>
            </a:r>
            <a:endParaRPr sz="1000">
              <a:solidFill>
                <a:srgbClr val="3796BF"/>
              </a:solidFill>
            </a:endParaRPr>
          </a:p>
          <a:p>
            <a:pPr marL="457200" lvl="0" indent="-292100" algn="l" rtl="0">
              <a:spcBef>
                <a:spcPts val="0"/>
              </a:spcBef>
              <a:spcAft>
                <a:spcPts val="0"/>
              </a:spcAft>
              <a:buClr>
                <a:srgbClr val="3796BF"/>
              </a:buClr>
              <a:buSzPts val="1000"/>
              <a:buChar char="»"/>
            </a:pPr>
            <a:r>
              <a:rPr lang="en" sz="1000">
                <a:solidFill>
                  <a:srgbClr val="3796BF"/>
                </a:solidFill>
              </a:rPr>
              <a:t>We thank Dr. Srijith Rajamohan for his lecture on using Cascades and Pytorch.</a:t>
            </a:r>
            <a:endParaRPr sz="1000">
              <a:solidFill>
                <a:srgbClr val="3796BF"/>
              </a:solidFill>
            </a:endParaRPr>
          </a:p>
          <a:p>
            <a:pPr marL="457200" lvl="0" indent="-292100" algn="l" rtl="0">
              <a:spcBef>
                <a:spcPts val="0"/>
              </a:spcBef>
              <a:spcAft>
                <a:spcPts val="0"/>
              </a:spcAft>
              <a:buClr>
                <a:srgbClr val="3796BF"/>
              </a:buClr>
              <a:buSzPts val="1000"/>
              <a:buChar char="»"/>
            </a:pPr>
            <a:r>
              <a:rPr lang="en" sz="1000">
                <a:solidFill>
                  <a:srgbClr val="3796BF"/>
                </a:solidFill>
              </a:rPr>
              <a:t>We thank Dr. Michael Horning for his informative talk on news summarization.</a:t>
            </a:r>
            <a:endParaRPr sz="1000">
              <a:solidFill>
                <a:srgbClr val="3796BF"/>
              </a:solidFill>
            </a:endParaRPr>
          </a:p>
          <a:p>
            <a:pPr marL="457200" lvl="0" indent="-292100" algn="l" rtl="0">
              <a:spcBef>
                <a:spcPts val="0"/>
              </a:spcBef>
              <a:spcAft>
                <a:spcPts val="0"/>
              </a:spcAft>
              <a:buClr>
                <a:srgbClr val="3796BF"/>
              </a:buClr>
              <a:buSzPts val="1000"/>
              <a:buChar char="»"/>
            </a:pPr>
            <a:r>
              <a:rPr lang="en" sz="1000">
                <a:solidFill>
                  <a:srgbClr val="3796BF"/>
                </a:solidFill>
              </a:rPr>
              <a:t>We thank Yaser Keneshloo for assistance with running RLSeq2Seq and Fast Abstractive RL.</a:t>
            </a:r>
            <a:endParaRPr sz="1000">
              <a:solidFill>
                <a:srgbClr val="3796BF"/>
              </a:solidFill>
            </a:endParaRPr>
          </a:p>
          <a:p>
            <a:pPr marL="457200" lvl="0" indent="-292100" algn="l" rtl="0">
              <a:spcBef>
                <a:spcPts val="0"/>
              </a:spcBef>
              <a:spcAft>
                <a:spcPts val="0"/>
              </a:spcAft>
              <a:buClr>
                <a:srgbClr val="3796BF"/>
              </a:buClr>
              <a:buSzPts val="1000"/>
              <a:buChar char="»"/>
            </a:pPr>
            <a:r>
              <a:rPr lang="en" sz="1000">
                <a:solidFill>
                  <a:srgbClr val="3796BF"/>
                </a:solidFill>
              </a:rPr>
              <a:t>We thank Chreston Miller for sharing his expertise with building Pointer-Generator models with TensorFlow. Although we used a different technique for our work, his in-sight was beneficial.</a:t>
            </a:r>
            <a:endParaRPr sz="1000">
              <a:solidFill>
                <a:srgbClr val="3796BF"/>
              </a:solidFill>
            </a:endParaRPr>
          </a:p>
          <a:p>
            <a:pPr marL="457200" lvl="0" indent="-292100" algn="l" rtl="0">
              <a:spcBef>
                <a:spcPts val="0"/>
              </a:spcBef>
              <a:spcAft>
                <a:spcPts val="0"/>
              </a:spcAft>
              <a:buClr>
                <a:srgbClr val="3796BF"/>
              </a:buClr>
              <a:buSzPts val="1000"/>
              <a:buChar char="»"/>
            </a:pPr>
            <a:r>
              <a:rPr lang="en" sz="1000">
                <a:solidFill>
                  <a:srgbClr val="3796BF"/>
                </a:solidFill>
              </a:rPr>
              <a:t>We thank Frank Wanye and his team for sharing their LaTeX template with us for our report.</a:t>
            </a:r>
            <a:endParaRPr sz="1000">
              <a:solidFill>
                <a:srgbClr val="3796BF"/>
              </a:solidFill>
            </a:endParaRPr>
          </a:p>
          <a:p>
            <a:pPr marL="457200" lvl="0" indent="-292100" algn="l" rtl="0">
              <a:spcBef>
                <a:spcPts val="0"/>
              </a:spcBef>
              <a:spcAft>
                <a:spcPts val="0"/>
              </a:spcAft>
              <a:buClr>
                <a:srgbClr val="3796BF"/>
              </a:buClr>
              <a:buSzPts val="1000"/>
              <a:buChar char="»"/>
            </a:pPr>
            <a:r>
              <a:rPr lang="en" sz="1000">
                <a:solidFill>
                  <a:srgbClr val="3796BF"/>
                </a:solidFill>
              </a:rPr>
              <a:t>We thank the other teams working on ETDs, Team 10 and Team 17, for sharing their experience, knowledge, and insights with us. We especially thank Team 10 for sharing the burden of processing the ETDs with Grobid.</a:t>
            </a:r>
            <a:endParaRPr sz="1000">
              <a:solidFill>
                <a:srgbClr val="3796BF"/>
              </a:solidFill>
            </a:endParaRPr>
          </a:p>
          <a:p>
            <a:pPr marL="457200" lvl="0" indent="-292100" algn="l" rtl="0">
              <a:spcBef>
                <a:spcPts val="0"/>
              </a:spcBef>
              <a:spcAft>
                <a:spcPts val="0"/>
              </a:spcAft>
              <a:buClr>
                <a:srgbClr val="3796BF"/>
              </a:buClr>
              <a:buSzPts val="1000"/>
              <a:buChar char="»"/>
            </a:pPr>
            <a:r>
              <a:rPr lang="en" sz="1000">
                <a:solidFill>
                  <a:srgbClr val="3796BF"/>
                </a:solidFill>
              </a:rPr>
              <a:t>Last but not least, we are immensely grateful to the creators of all the open source software we used to create this project. Thank you very much!</a:t>
            </a:r>
            <a:endParaRPr sz="1000">
              <a:solidFill>
                <a:srgbClr val="3796BF"/>
              </a:solidFill>
            </a:endParaRPr>
          </a:p>
          <a:p>
            <a:pPr marL="0" lvl="0" indent="0" algn="l" rtl="0">
              <a:spcBef>
                <a:spcPts val="0"/>
              </a:spcBef>
              <a:spcAft>
                <a:spcPts val="0"/>
              </a:spcAft>
              <a:buClr>
                <a:schemeClr val="dk1"/>
              </a:buClr>
              <a:buSzPts val="1100"/>
              <a:buFont typeface="Arial"/>
              <a:buNone/>
            </a:pPr>
            <a:endParaRPr sz="1000">
              <a:solidFill>
                <a:srgbClr val="3796BF"/>
              </a:solidFill>
            </a:endParaRPr>
          </a:p>
          <a:p>
            <a:pPr marL="0" lvl="0" indent="0" algn="l" rtl="0">
              <a:spcBef>
                <a:spcPts val="0"/>
              </a:spcBef>
              <a:spcAft>
                <a:spcPts val="0"/>
              </a:spcAft>
              <a:buNone/>
            </a:pPr>
            <a:endParaRPr sz="1000">
              <a:solidFill>
                <a:srgbClr val="3796BF"/>
              </a:solidFill>
            </a:endParaRPr>
          </a:p>
        </p:txBody>
      </p:sp>
      <p:sp>
        <p:nvSpPr>
          <p:cNvPr id="435" name="Google Shape;435;p41"/>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30</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sp>
        <p:nvSpPr>
          <p:cNvPr id="440" name="Google Shape;440;p42"/>
          <p:cNvSpPr txBox="1">
            <a:spLocks noGrp="1"/>
          </p:cNvSpPr>
          <p:nvPr>
            <p:ph type="ctrTitle" idx="4294967295"/>
          </p:nvPr>
        </p:nvSpPr>
        <p:spPr>
          <a:xfrm>
            <a:off x="685800" y="2093550"/>
            <a:ext cx="4924200" cy="719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6000">
                <a:solidFill>
                  <a:srgbClr val="FF9900"/>
                </a:solidFill>
              </a:rPr>
              <a:t>THANKS!</a:t>
            </a:r>
            <a:endParaRPr sz="6000">
              <a:solidFill>
                <a:srgbClr val="FF9900"/>
              </a:solidFill>
            </a:endParaRPr>
          </a:p>
        </p:txBody>
      </p:sp>
      <p:sp>
        <p:nvSpPr>
          <p:cNvPr id="441" name="Google Shape;441;p42"/>
          <p:cNvSpPr txBox="1">
            <a:spLocks noGrp="1"/>
          </p:cNvSpPr>
          <p:nvPr>
            <p:ph type="subTitle" idx="4294967295"/>
          </p:nvPr>
        </p:nvSpPr>
        <p:spPr>
          <a:xfrm>
            <a:off x="685800" y="2608685"/>
            <a:ext cx="4924200" cy="19533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3600" b="1">
                <a:solidFill>
                  <a:srgbClr val="3796BF"/>
                </a:solidFill>
              </a:rPr>
              <a:t>Any questions?</a:t>
            </a:r>
            <a:endParaRPr sz="3600" b="1">
              <a:solidFill>
                <a:srgbClr val="3796BF"/>
              </a:solidFill>
            </a:endParaRPr>
          </a:p>
          <a:p>
            <a:pPr marL="0" lvl="0" indent="0" algn="l" rtl="0">
              <a:spcBef>
                <a:spcPts val="600"/>
              </a:spcBef>
              <a:spcAft>
                <a:spcPts val="0"/>
              </a:spcAft>
              <a:buNone/>
            </a:pPr>
            <a:r>
              <a:rPr lang="en" sz="1800"/>
              <a:t>TEAM 16: </a:t>
            </a:r>
            <a:br>
              <a:rPr lang="en" sz="1800"/>
            </a:br>
            <a:r>
              <a:rPr lang="en" sz="1800">
                <a:solidFill>
                  <a:srgbClr val="3796BF"/>
                </a:solidFill>
              </a:rPr>
              <a:t>Naman Ahuja, Ritesh Bansal, Bill Ingram, Palakh Jude, Sampanna Kahu, Xinyue Wang</a:t>
            </a:r>
            <a:endParaRPr>
              <a:solidFill>
                <a:srgbClr val="3796BF"/>
              </a:solidFill>
            </a:endParaRPr>
          </a:p>
        </p:txBody>
      </p:sp>
      <p:sp>
        <p:nvSpPr>
          <p:cNvPr id="442" name="Google Shape;442;p42"/>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31</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sp>
        <p:nvSpPr>
          <p:cNvPr id="447" name="Google Shape;447;p43"/>
          <p:cNvSpPr txBox="1">
            <a:spLocks noGrp="1"/>
          </p:cNvSpPr>
          <p:nvPr>
            <p:ph type="title"/>
          </p:nvPr>
        </p:nvSpPr>
        <p:spPr>
          <a:xfrm>
            <a:off x="1031425" y="1149725"/>
            <a:ext cx="5760300" cy="680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CREDITS</a:t>
            </a:r>
            <a:endParaRPr/>
          </a:p>
        </p:txBody>
      </p:sp>
      <p:sp>
        <p:nvSpPr>
          <p:cNvPr id="448" name="Google Shape;448;p43"/>
          <p:cNvSpPr txBox="1">
            <a:spLocks noGrp="1"/>
          </p:cNvSpPr>
          <p:nvPr>
            <p:ph type="body" idx="1"/>
          </p:nvPr>
        </p:nvSpPr>
        <p:spPr>
          <a:xfrm>
            <a:off x="1031425" y="1777125"/>
            <a:ext cx="5760300" cy="2521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2400"/>
              <a:t>Special thanks to all the people who made and released these awesome resources for free:</a:t>
            </a:r>
            <a:endParaRPr sz="2400"/>
          </a:p>
          <a:p>
            <a:pPr marL="457200" lvl="0" indent="-381000" algn="l" rtl="0">
              <a:lnSpc>
                <a:spcPct val="115000"/>
              </a:lnSpc>
              <a:spcBef>
                <a:spcPts val="600"/>
              </a:spcBef>
              <a:spcAft>
                <a:spcPts val="0"/>
              </a:spcAft>
              <a:buClr>
                <a:srgbClr val="81D1EC"/>
              </a:buClr>
              <a:buSzPts val="2400"/>
              <a:buChar char="»"/>
            </a:pPr>
            <a:r>
              <a:rPr lang="en" sz="2400"/>
              <a:t>Presentation template by </a:t>
            </a:r>
            <a:r>
              <a:rPr lang="en" sz="2400" u="sng">
                <a:hlinkClick r:id="rId3"/>
              </a:rPr>
              <a:t>SlidesCarnival</a:t>
            </a:r>
            <a:endParaRPr sz="2400"/>
          </a:p>
          <a:p>
            <a:pPr marL="457200" lvl="0" indent="-381000" algn="l" rtl="0">
              <a:lnSpc>
                <a:spcPct val="115000"/>
              </a:lnSpc>
              <a:spcBef>
                <a:spcPts val="0"/>
              </a:spcBef>
              <a:spcAft>
                <a:spcPts val="0"/>
              </a:spcAft>
              <a:buClr>
                <a:srgbClr val="81D1EC"/>
              </a:buClr>
              <a:buSzPts val="2400"/>
              <a:buChar char="»"/>
            </a:pPr>
            <a:r>
              <a:rPr lang="en" sz="2400"/>
              <a:t>Photographs by </a:t>
            </a:r>
            <a:r>
              <a:rPr lang="en" sz="2400" u="sng">
                <a:hlinkClick r:id="rId4"/>
              </a:rPr>
              <a:t>Unsplash</a:t>
            </a:r>
            <a:endParaRPr sz="2400"/>
          </a:p>
        </p:txBody>
      </p:sp>
      <p:sp>
        <p:nvSpPr>
          <p:cNvPr id="449" name="Google Shape;449;p43"/>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32</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15"/>
          <p:cNvSpPr txBox="1">
            <a:spLocks noGrp="1"/>
          </p:cNvSpPr>
          <p:nvPr>
            <p:ph type="ctrTitle" idx="4294967295"/>
          </p:nvPr>
        </p:nvSpPr>
        <p:spPr>
          <a:xfrm>
            <a:off x="685800" y="1145500"/>
            <a:ext cx="5291700" cy="2622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8000">
                <a:solidFill>
                  <a:srgbClr val="81D1EC"/>
                </a:solidFill>
              </a:rPr>
              <a:t>RESEARCH</a:t>
            </a:r>
            <a:endParaRPr sz="8000">
              <a:solidFill>
                <a:srgbClr val="81D1EC"/>
              </a:solidFill>
            </a:endParaRPr>
          </a:p>
          <a:p>
            <a:pPr marL="0" lvl="0" indent="0" algn="l" rtl="0">
              <a:spcBef>
                <a:spcPts val="0"/>
              </a:spcBef>
              <a:spcAft>
                <a:spcPts val="0"/>
              </a:spcAft>
              <a:buNone/>
            </a:pPr>
            <a:r>
              <a:rPr lang="en" sz="8000">
                <a:solidFill>
                  <a:srgbClr val="81D1EC"/>
                </a:solidFill>
              </a:rPr>
              <a:t>QUESTIONS</a:t>
            </a:r>
            <a:endParaRPr sz="8000">
              <a:solidFill>
                <a:srgbClr val="81D1EC"/>
              </a:solidFill>
            </a:endParaRPr>
          </a:p>
        </p:txBody>
      </p:sp>
      <p:sp>
        <p:nvSpPr>
          <p:cNvPr id="187" name="Google Shape;187;p15"/>
          <p:cNvSpPr txBox="1">
            <a:spLocks noGrp="1"/>
          </p:cNvSpPr>
          <p:nvPr>
            <p:ph type="subTitle" idx="4294967295"/>
          </p:nvPr>
        </p:nvSpPr>
        <p:spPr>
          <a:xfrm>
            <a:off x="685800" y="3640149"/>
            <a:ext cx="5291700" cy="11439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a:t>This project addresses problems related to summarizing long documents by answering the following research questions.</a:t>
            </a:r>
            <a:endParaRPr/>
          </a:p>
        </p:txBody>
      </p:sp>
      <p:sp>
        <p:nvSpPr>
          <p:cNvPr id="188" name="Google Shape;188;p15"/>
          <p:cNvSpPr/>
          <p:nvPr/>
        </p:nvSpPr>
        <p:spPr>
          <a:xfrm>
            <a:off x="7447442" y="2607581"/>
            <a:ext cx="282133" cy="269390"/>
          </a:xfrm>
          <a:custGeom>
            <a:avLst/>
            <a:gdLst/>
            <a:ahLst/>
            <a:cxnLst/>
            <a:rect l="l" t="t" r="r" b="b"/>
            <a:pathLst>
              <a:path w="15144" h="14460" extrusionOk="0">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solidFill>
            <a:srgbClr val="FF99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9" name="Google Shape;189;p15"/>
          <p:cNvGrpSpPr/>
          <p:nvPr/>
        </p:nvGrpSpPr>
        <p:grpSpPr>
          <a:xfrm>
            <a:off x="7097336" y="1094963"/>
            <a:ext cx="1208686" cy="1209005"/>
            <a:chOff x="6654650" y="3665275"/>
            <a:chExt cx="409100" cy="409125"/>
          </a:xfrm>
        </p:grpSpPr>
        <p:sp>
          <p:nvSpPr>
            <p:cNvPr id="190" name="Google Shape;190;p15"/>
            <p:cNvSpPr/>
            <p:nvPr/>
          </p:nvSpPr>
          <p:spPr>
            <a:xfrm>
              <a:off x="6808525" y="3819150"/>
              <a:ext cx="211875" cy="211900"/>
            </a:xfrm>
            <a:custGeom>
              <a:avLst/>
              <a:gdLst/>
              <a:ahLst/>
              <a:cxnLst/>
              <a:rect l="l" t="t" r="r" b="b"/>
              <a:pathLst>
                <a:path w="8475" h="8476" extrusionOk="0">
                  <a:moveTo>
                    <a:pt x="8157" y="0"/>
                  </a:moveTo>
                  <a:lnTo>
                    <a:pt x="7327" y="1075"/>
                  </a:lnTo>
                  <a:lnTo>
                    <a:pt x="6399" y="2150"/>
                  </a:lnTo>
                  <a:lnTo>
                    <a:pt x="5422" y="3249"/>
                  </a:lnTo>
                  <a:lnTo>
                    <a:pt x="4347" y="4348"/>
                  </a:lnTo>
                  <a:lnTo>
                    <a:pt x="3248" y="5422"/>
                  </a:lnTo>
                  <a:lnTo>
                    <a:pt x="2149" y="6399"/>
                  </a:lnTo>
                  <a:lnTo>
                    <a:pt x="1075" y="7327"/>
                  </a:lnTo>
                  <a:lnTo>
                    <a:pt x="0" y="8158"/>
                  </a:lnTo>
                  <a:lnTo>
                    <a:pt x="440" y="8280"/>
                  </a:lnTo>
                  <a:lnTo>
                    <a:pt x="855" y="8377"/>
                  </a:lnTo>
                  <a:lnTo>
                    <a:pt x="1294" y="8426"/>
                  </a:lnTo>
                  <a:lnTo>
                    <a:pt x="1734" y="8475"/>
                  </a:lnTo>
                  <a:lnTo>
                    <a:pt x="2174" y="8475"/>
                  </a:lnTo>
                  <a:lnTo>
                    <a:pt x="2613" y="8451"/>
                  </a:lnTo>
                  <a:lnTo>
                    <a:pt x="3028" y="8402"/>
                  </a:lnTo>
                  <a:lnTo>
                    <a:pt x="3468" y="8304"/>
                  </a:lnTo>
                  <a:lnTo>
                    <a:pt x="3883" y="8207"/>
                  </a:lnTo>
                  <a:lnTo>
                    <a:pt x="4323" y="8060"/>
                  </a:lnTo>
                  <a:lnTo>
                    <a:pt x="4714" y="7889"/>
                  </a:lnTo>
                  <a:lnTo>
                    <a:pt x="5129" y="7694"/>
                  </a:lnTo>
                  <a:lnTo>
                    <a:pt x="5520" y="7449"/>
                  </a:lnTo>
                  <a:lnTo>
                    <a:pt x="5886" y="7205"/>
                  </a:lnTo>
                  <a:lnTo>
                    <a:pt x="6252" y="6912"/>
                  </a:lnTo>
                  <a:lnTo>
                    <a:pt x="6594" y="6595"/>
                  </a:lnTo>
                  <a:lnTo>
                    <a:pt x="6912" y="6253"/>
                  </a:lnTo>
                  <a:lnTo>
                    <a:pt x="7205" y="5886"/>
                  </a:lnTo>
                  <a:lnTo>
                    <a:pt x="7449" y="5520"/>
                  </a:lnTo>
                  <a:lnTo>
                    <a:pt x="7693" y="5129"/>
                  </a:lnTo>
                  <a:lnTo>
                    <a:pt x="7889" y="4714"/>
                  </a:lnTo>
                  <a:lnTo>
                    <a:pt x="8060" y="4323"/>
                  </a:lnTo>
                  <a:lnTo>
                    <a:pt x="8206" y="3884"/>
                  </a:lnTo>
                  <a:lnTo>
                    <a:pt x="8304" y="3468"/>
                  </a:lnTo>
                  <a:lnTo>
                    <a:pt x="8402" y="3029"/>
                  </a:lnTo>
                  <a:lnTo>
                    <a:pt x="8450" y="2614"/>
                  </a:lnTo>
                  <a:lnTo>
                    <a:pt x="8475" y="2174"/>
                  </a:lnTo>
                  <a:lnTo>
                    <a:pt x="8475" y="1734"/>
                  </a:lnTo>
                  <a:lnTo>
                    <a:pt x="8426" y="1295"/>
                  </a:lnTo>
                  <a:lnTo>
                    <a:pt x="8377" y="855"/>
                  </a:lnTo>
                  <a:lnTo>
                    <a:pt x="8279" y="440"/>
                  </a:lnTo>
                  <a:lnTo>
                    <a:pt x="8157" y="0"/>
                  </a:lnTo>
                  <a:close/>
                </a:path>
              </a:pathLst>
            </a:custGeom>
            <a:solidFill>
              <a:srgbClr val="4BB5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15"/>
            <p:cNvSpPr/>
            <p:nvPr/>
          </p:nvSpPr>
          <p:spPr>
            <a:xfrm>
              <a:off x="6654650" y="3665275"/>
              <a:ext cx="409100" cy="409125"/>
            </a:xfrm>
            <a:custGeom>
              <a:avLst/>
              <a:gdLst/>
              <a:ahLst/>
              <a:cxnLst/>
              <a:rect l="l" t="t" r="r" b="b"/>
              <a:pathLst>
                <a:path w="16364" h="16365" extrusionOk="0">
                  <a:moveTo>
                    <a:pt x="13580" y="1686"/>
                  </a:moveTo>
                  <a:lnTo>
                    <a:pt x="13677" y="1735"/>
                  </a:lnTo>
                  <a:lnTo>
                    <a:pt x="13775" y="1759"/>
                  </a:lnTo>
                  <a:lnTo>
                    <a:pt x="13848" y="1832"/>
                  </a:lnTo>
                  <a:lnTo>
                    <a:pt x="13897" y="1906"/>
                  </a:lnTo>
                  <a:lnTo>
                    <a:pt x="13946" y="1979"/>
                  </a:lnTo>
                  <a:lnTo>
                    <a:pt x="13970" y="2077"/>
                  </a:lnTo>
                  <a:lnTo>
                    <a:pt x="13995" y="2174"/>
                  </a:lnTo>
                  <a:lnTo>
                    <a:pt x="13995" y="2419"/>
                  </a:lnTo>
                  <a:lnTo>
                    <a:pt x="13922" y="2687"/>
                  </a:lnTo>
                  <a:lnTo>
                    <a:pt x="13824" y="3029"/>
                  </a:lnTo>
                  <a:lnTo>
                    <a:pt x="13677" y="3371"/>
                  </a:lnTo>
                  <a:lnTo>
                    <a:pt x="13482" y="3762"/>
                  </a:lnTo>
                  <a:lnTo>
                    <a:pt x="13238" y="4177"/>
                  </a:lnTo>
                  <a:lnTo>
                    <a:pt x="12993" y="3908"/>
                  </a:lnTo>
                  <a:lnTo>
                    <a:pt x="12749" y="3615"/>
                  </a:lnTo>
                  <a:lnTo>
                    <a:pt x="12407" y="3298"/>
                  </a:lnTo>
                  <a:lnTo>
                    <a:pt x="12041" y="3029"/>
                  </a:lnTo>
                  <a:lnTo>
                    <a:pt x="11675" y="2761"/>
                  </a:lnTo>
                  <a:lnTo>
                    <a:pt x="11308" y="2541"/>
                  </a:lnTo>
                  <a:lnTo>
                    <a:pt x="11748" y="2272"/>
                  </a:lnTo>
                  <a:lnTo>
                    <a:pt x="12187" y="2052"/>
                  </a:lnTo>
                  <a:lnTo>
                    <a:pt x="12554" y="1881"/>
                  </a:lnTo>
                  <a:lnTo>
                    <a:pt x="12920" y="1759"/>
                  </a:lnTo>
                  <a:lnTo>
                    <a:pt x="13213" y="1686"/>
                  </a:lnTo>
                  <a:close/>
                  <a:moveTo>
                    <a:pt x="9721" y="3591"/>
                  </a:moveTo>
                  <a:lnTo>
                    <a:pt x="9794" y="3615"/>
                  </a:lnTo>
                  <a:lnTo>
                    <a:pt x="9916" y="3713"/>
                  </a:lnTo>
                  <a:lnTo>
                    <a:pt x="10014" y="3835"/>
                  </a:lnTo>
                  <a:lnTo>
                    <a:pt x="10038" y="3908"/>
                  </a:lnTo>
                  <a:lnTo>
                    <a:pt x="10038" y="3982"/>
                  </a:lnTo>
                  <a:lnTo>
                    <a:pt x="10038" y="4055"/>
                  </a:lnTo>
                  <a:lnTo>
                    <a:pt x="10014" y="4128"/>
                  </a:lnTo>
                  <a:lnTo>
                    <a:pt x="9916" y="4250"/>
                  </a:lnTo>
                  <a:lnTo>
                    <a:pt x="9794" y="4348"/>
                  </a:lnTo>
                  <a:lnTo>
                    <a:pt x="9721" y="4372"/>
                  </a:lnTo>
                  <a:lnTo>
                    <a:pt x="9574" y="4372"/>
                  </a:lnTo>
                  <a:lnTo>
                    <a:pt x="9501" y="4348"/>
                  </a:lnTo>
                  <a:lnTo>
                    <a:pt x="9379" y="4250"/>
                  </a:lnTo>
                  <a:lnTo>
                    <a:pt x="9281" y="4128"/>
                  </a:lnTo>
                  <a:lnTo>
                    <a:pt x="9257" y="4055"/>
                  </a:lnTo>
                  <a:lnTo>
                    <a:pt x="9257" y="3982"/>
                  </a:lnTo>
                  <a:lnTo>
                    <a:pt x="9257" y="3908"/>
                  </a:lnTo>
                  <a:lnTo>
                    <a:pt x="9281" y="3835"/>
                  </a:lnTo>
                  <a:lnTo>
                    <a:pt x="9379" y="3713"/>
                  </a:lnTo>
                  <a:lnTo>
                    <a:pt x="9501" y="3615"/>
                  </a:lnTo>
                  <a:lnTo>
                    <a:pt x="9574" y="3591"/>
                  </a:lnTo>
                  <a:close/>
                  <a:moveTo>
                    <a:pt x="8182" y="3322"/>
                  </a:moveTo>
                  <a:lnTo>
                    <a:pt x="8304" y="3347"/>
                  </a:lnTo>
                  <a:lnTo>
                    <a:pt x="8402" y="3371"/>
                  </a:lnTo>
                  <a:lnTo>
                    <a:pt x="8500" y="3420"/>
                  </a:lnTo>
                  <a:lnTo>
                    <a:pt x="8597" y="3493"/>
                  </a:lnTo>
                  <a:lnTo>
                    <a:pt x="8671" y="3591"/>
                  </a:lnTo>
                  <a:lnTo>
                    <a:pt x="8719" y="3689"/>
                  </a:lnTo>
                  <a:lnTo>
                    <a:pt x="8768" y="3786"/>
                  </a:lnTo>
                  <a:lnTo>
                    <a:pt x="8768" y="3908"/>
                  </a:lnTo>
                  <a:lnTo>
                    <a:pt x="8768" y="4031"/>
                  </a:lnTo>
                  <a:lnTo>
                    <a:pt x="8719" y="4153"/>
                  </a:lnTo>
                  <a:lnTo>
                    <a:pt x="8671" y="4250"/>
                  </a:lnTo>
                  <a:lnTo>
                    <a:pt x="8597" y="4324"/>
                  </a:lnTo>
                  <a:lnTo>
                    <a:pt x="8500" y="4397"/>
                  </a:lnTo>
                  <a:lnTo>
                    <a:pt x="8402" y="4446"/>
                  </a:lnTo>
                  <a:lnTo>
                    <a:pt x="8304" y="4495"/>
                  </a:lnTo>
                  <a:lnTo>
                    <a:pt x="8060" y="4495"/>
                  </a:lnTo>
                  <a:lnTo>
                    <a:pt x="7962" y="4446"/>
                  </a:lnTo>
                  <a:lnTo>
                    <a:pt x="7865" y="4397"/>
                  </a:lnTo>
                  <a:lnTo>
                    <a:pt x="7767" y="4324"/>
                  </a:lnTo>
                  <a:lnTo>
                    <a:pt x="7694" y="4250"/>
                  </a:lnTo>
                  <a:lnTo>
                    <a:pt x="7645" y="4153"/>
                  </a:lnTo>
                  <a:lnTo>
                    <a:pt x="7596" y="4031"/>
                  </a:lnTo>
                  <a:lnTo>
                    <a:pt x="7596" y="3908"/>
                  </a:lnTo>
                  <a:lnTo>
                    <a:pt x="7596" y="3786"/>
                  </a:lnTo>
                  <a:lnTo>
                    <a:pt x="7645" y="3689"/>
                  </a:lnTo>
                  <a:lnTo>
                    <a:pt x="7694" y="3591"/>
                  </a:lnTo>
                  <a:lnTo>
                    <a:pt x="7767" y="3493"/>
                  </a:lnTo>
                  <a:lnTo>
                    <a:pt x="7865" y="3420"/>
                  </a:lnTo>
                  <a:lnTo>
                    <a:pt x="7962" y="3371"/>
                  </a:lnTo>
                  <a:lnTo>
                    <a:pt x="8060" y="3347"/>
                  </a:lnTo>
                  <a:lnTo>
                    <a:pt x="8182" y="3322"/>
                  </a:lnTo>
                  <a:close/>
                  <a:moveTo>
                    <a:pt x="9086" y="4763"/>
                  </a:moveTo>
                  <a:lnTo>
                    <a:pt x="9159" y="4788"/>
                  </a:lnTo>
                  <a:lnTo>
                    <a:pt x="9281" y="4885"/>
                  </a:lnTo>
                  <a:lnTo>
                    <a:pt x="9354" y="5007"/>
                  </a:lnTo>
                  <a:lnTo>
                    <a:pt x="9379" y="5081"/>
                  </a:lnTo>
                  <a:lnTo>
                    <a:pt x="9379" y="5154"/>
                  </a:lnTo>
                  <a:lnTo>
                    <a:pt x="9379" y="5227"/>
                  </a:lnTo>
                  <a:lnTo>
                    <a:pt x="9354" y="5301"/>
                  </a:lnTo>
                  <a:lnTo>
                    <a:pt x="9281" y="5423"/>
                  </a:lnTo>
                  <a:lnTo>
                    <a:pt x="9159" y="5520"/>
                  </a:lnTo>
                  <a:lnTo>
                    <a:pt x="9086" y="5545"/>
                  </a:lnTo>
                  <a:lnTo>
                    <a:pt x="8915" y="5545"/>
                  </a:lnTo>
                  <a:lnTo>
                    <a:pt x="8842" y="5520"/>
                  </a:lnTo>
                  <a:lnTo>
                    <a:pt x="8719" y="5423"/>
                  </a:lnTo>
                  <a:lnTo>
                    <a:pt x="8646" y="5301"/>
                  </a:lnTo>
                  <a:lnTo>
                    <a:pt x="8622" y="5227"/>
                  </a:lnTo>
                  <a:lnTo>
                    <a:pt x="8597" y="5154"/>
                  </a:lnTo>
                  <a:lnTo>
                    <a:pt x="8622" y="5081"/>
                  </a:lnTo>
                  <a:lnTo>
                    <a:pt x="8646" y="5007"/>
                  </a:lnTo>
                  <a:lnTo>
                    <a:pt x="8719" y="4885"/>
                  </a:lnTo>
                  <a:lnTo>
                    <a:pt x="8842" y="4788"/>
                  </a:lnTo>
                  <a:lnTo>
                    <a:pt x="8915" y="4763"/>
                  </a:lnTo>
                  <a:close/>
                  <a:moveTo>
                    <a:pt x="2540" y="11309"/>
                  </a:moveTo>
                  <a:lnTo>
                    <a:pt x="2760" y="11675"/>
                  </a:lnTo>
                  <a:lnTo>
                    <a:pt x="3029" y="12041"/>
                  </a:lnTo>
                  <a:lnTo>
                    <a:pt x="3298" y="12408"/>
                  </a:lnTo>
                  <a:lnTo>
                    <a:pt x="3615" y="12750"/>
                  </a:lnTo>
                  <a:lnTo>
                    <a:pt x="3908" y="12994"/>
                  </a:lnTo>
                  <a:lnTo>
                    <a:pt x="4177" y="13238"/>
                  </a:lnTo>
                  <a:lnTo>
                    <a:pt x="3762" y="13482"/>
                  </a:lnTo>
                  <a:lnTo>
                    <a:pt x="3371" y="13678"/>
                  </a:lnTo>
                  <a:lnTo>
                    <a:pt x="3029" y="13824"/>
                  </a:lnTo>
                  <a:lnTo>
                    <a:pt x="2687" y="13922"/>
                  </a:lnTo>
                  <a:lnTo>
                    <a:pt x="2418" y="13995"/>
                  </a:lnTo>
                  <a:lnTo>
                    <a:pt x="2174" y="13995"/>
                  </a:lnTo>
                  <a:lnTo>
                    <a:pt x="2076" y="13971"/>
                  </a:lnTo>
                  <a:lnTo>
                    <a:pt x="1979" y="13946"/>
                  </a:lnTo>
                  <a:lnTo>
                    <a:pt x="1905" y="13897"/>
                  </a:lnTo>
                  <a:lnTo>
                    <a:pt x="1832" y="13849"/>
                  </a:lnTo>
                  <a:lnTo>
                    <a:pt x="1759" y="13775"/>
                  </a:lnTo>
                  <a:lnTo>
                    <a:pt x="1734" y="13678"/>
                  </a:lnTo>
                  <a:lnTo>
                    <a:pt x="1686" y="13580"/>
                  </a:lnTo>
                  <a:lnTo>
                    <a:pt x="1686" y="13482"/>
                  </a:lnTo>
                  <a:lnTo>
                    <a:pt x="1686" y="13214"/>
                  </a:lnTo>
                  <a:lnTo>
                    <a:pt x="1759" y="12921"/>
                  </a:lnTo>
                  <a:lnTo>
                    <a:pt x="1881" y="12554"/>
                  </a:lnTo>
                  <a:lnTo>
                    <a:pt x="2052" y="12188"/>
                  </a:lnTo>
                  <a:lnTo>
                    <a:pt x="2272" y="11748"/>
                  </a:lnTo>
                  <a:lnTo>
                    <a:pt x="2540" y="11309"/>
                  </a:lnTo>
                  <a:close/>
                  <a:moveTo>
                    <a:pt x="15362" y="1"/>
                  </a:moveTo>
                  <a:lnTo>
                    <a:pt x="15094" y="25"/>
                  </a:lnTo>
                  <a:lnTo>
                    <a:pt x="14801" y="74"/>
                  </a:lnTo>
                  <a:lnTo>
                    <a:pt x="14483" y="172"/>
                  </a:lnTo>
                  <a:lnTo>
                    <a:pt x="14141" y="294"/>
                  </a:lnTo>
                  <a:lnTo>
                    <a:pt x="13775" y="440"/>
                  </a:lnTo>
                  <a:lnTo>
                    <a:pt x="13384" y="611"/>
                  </a:lnTo>
                  <a:lnTo>
                    <a:pt x="12993" y="831"/>
                  </a:lnTo>
                  <a:lnTo>
                    <a:pt x="12578" y="1051"/>
                  </a:lnTo>
                  <a:lnTo>
                    <a:pt x="11699" y="1613"/>
                  </a:lnTo>
                  <a:lnTo>
                    <a:pt x="10747" y="2272"/>
                  </a:lnTo>
                  <a:lnTo>
                    <a:pt x="10307" y="2101"/>
                  </a:lnTo>
                  <a:lnTo>
                    <a:pt x="9843" y="1955"/>
                  </a:lnTo>
                  <a:lnTo>
                    <a:pt x="9379" y="1857"/>
                  </a:lnTo>
                  <a:lnTo>
                    <a:pt x="8915" y="1784"/>
                  </a:lnTo>
                  <a:lnTo>
                    <a:pt x="8451" y="1735"/>
                  </a:lnTo>
                  <a:lnTo>
                    <a:pt x="7962" y="1735"/>
                  </a:lnTo>
                  <a:lnTo>
                    <a:pt x="7498" y="1784"/>
                  </a:lnTo>
                  <a:lnTo>
                    <a:pt x="7034" y="1832"/>
                  </a:lnTo>
                  <a:lnTo>
                    <a:pt x="6570" y="1930"/>
                  </a:lnTo>
                  <a:lnTo>
                    <a:pt x="6106" y="2077"/>
                  </a:lnTo>
                  <a:lnTo>
                    <a:pt x="5667" y="2248"/>
                  </a:lnTo>
                  <a:lnTo>
                    <a:pt x="5227" y="2443"/>
                  </a:lnTo>
                  <a:lnTo>
                    <a:pt x="4787" y="2687"/>
                  </a:lnTo>
                  <a:lnTo>
                    <a:pt x="4397" y="2980"/>
                  </a:lnTo>
                  <a:lnTo>
                    <a:pt x="4006" y="3273"/>
                  </a:lnTo>
                  <a:lnTo>
                    <a:pt x="3615" y="3615"/>
                  </a:lnTo>
                  <a:lnTo>
                    <a:pt x="3273" y="4006"/>
                  </a:lnTo>
                  <a:lnTo>
                    <a:pt x="2980" y="4397"/>
                  </a:lnTo>
                  <a:lnTo>
                    <a:pt x="2687" y="4788"/>
                  </a:lnTo>
                  <a:lnTo>
                    <a:pt x="2443" y="5227"/>
                  </a:lnTo>
                  <a:lnTo>
                    <a:pt x="2247" y="5667"/>
                  </a:lnTo>
                  <a:lnTo>
                    <a:pt x="2076" y="6107"/>
                  </a:lnTo>
                  <a:lnTo>
                    <a:pt x="1930" y="6571"/>
                  </a:lnTo>
                  <a:lnTo>
                    <a:pt x="1832" y="7035"/>
                  </a:lnTo>
                  <a:lnTo>
                    <a:pt x="1783" y="7499"/>
                  </a:lnTo>
                  <a:lnTo>
                    <a:pt x="1734" y="7963"/>
                  </a:lnTo>
                  <a:lnTo>
                    <a:pt x="1734" y="8451"/>
                  </a:lnTo>
                  <a:lnTo>
                    <a:pt x="1783" y="8915"/>
                  </a:lnTo>
                  <a:lnTo>
                    <a:pt x="1857" y="9379"/>
                  </a:lnTo>
                  <a:lnTo>
                    <a:pt x="1954" y="9843"/>
                  </a:lnTo>
                  <a:lnTo>
                    <a:pt x="2101" y="10307"/>
                  </a:lnTo>
                  <a:lnTo>
                    <a:pt x="2272" y="10747"/>
                  </a:lnTo>
                  <a:lnTo>
                    <a:pt x="1612" y="11699"/>
                  </a:lnTo>
                  <a:lnTo>
                    <a:pt x="1051" y="12579"/>
                  </a:lnTo>
                  <a:lnTo>
                    <a:pt x="831" y="12994"/>
                  </a:lnTo>
                  <a:lnTo>
                    <a:pt x="611" y="13385"/>
                  </a:lnTo>
                  <a:lnTo>
                    <a:pt x="440" y="13775"/>
                  </a:lnTo>
                  <a:lnTo>
                    <a:pt x="293" y="14142"/>
                  </a:lnTo>
                  <a:lnTo>
                    <a:pt x="171" y="14484"/>
                  </a:lnTo>
                  <a:lnTo>
                    <a:pt x="74" y="14801"/>
                  </a:lnTo>
                  <a:lnTo>
                    <a:pt x="25" y="15094"/>
                  </a:lnTo>
                  <a:lnTo>
                    <a:pt x="0" y="15363"/>
                  </a:lnTo>
                  <a:lnTo>
                    <a:pt x="0" y="15583"/>
                  </a:lnTo>
                  <a:lnTo>
                    <a:pt x="49" y="15802"/>
                  </a:lnTo>
                  <a:lnTo>
                    <a:pt x="123" y="15973"/>
                  </a:lnTo>
                  <a:lnTo>
                    <a:pt x="245" y="16120"/>
                  </a:lnTo>
                  <a:lnTo>
                    <a:pt x="342" y="16218"/>
                  </a:lnTo>
                  <a:lnTo>
                    <a:pt x="489" y="16291"/>
                  </a:lnTo>
                  <a:lnTo>
                    <a:pt x="635" y="16340"/>
                  </a:lnTo>
                  <a:lnTo>
                    <a:pt x="806" y="16364"/>
                  </a:lnTo>
                  <a:lnTo>
                    <a:pt x="1173" y="16364"/>
                  </a:lnTo>
                  <a:lnTo>
                    <a:pt x="1393" y="16315"/>
                  </a:lnTo>
                  <a:lnTo>
                    <a:pt x="1637" y="16267"/>
                  </a:lnTo>
                  <a:lnTo>
                    <a:pt x="2150" y="16120"/>
                  </a:lnTo>
                  <a:lnTo>
                    <a:pt x="2711" y="15876"/>
                  </a:lnTo>
                  <a:lnTo>
                    <a:pt x="3322" y="15583"/>
                  </a:lnTo>
                  <a:lnTo>
                    <a:pt x="3957" y="15192"/>
                  </a:lnTo>
                  <a:lnTo>
                    <a:pt x="4665" y="14752"/>
                  </a:lnTo>
                  <a:lnTo>
                    <a:pt x="5373" y="14264"/>
                  </a:lnTo>
                  <a:lnTo>
                    <a:pt x="6131" y="13702"/>
                  </a:lnTo>
                  <a:lnTo>
                    <a:pt x="6912" y="13092"/>
                  </a:lnTo>
                  <a:lnTo>
                    <a:pt x="7718" y="12432"/>
                  </a:lnTo>
                  <a:lnTo>
                    <a:pt x="8524" y="11724"/>
                  </a:lnTo>
                  <a:lnTo>
                    <a:pt x="9330" y="10967"/>
                  </a:lnTo>
                  <a:lnTo>
                    <a:pt x="10160" y="10161"/>
                  </a:lnTo>
                  <a:lnTo>
                    <a:pt x="10966" y="9330"/>
                  </a:lnTo>
                  <a:lnTo>
                    <a:pt x="11723" y="8524"/>
                  </a:lnTo>
                  <a:lnTo>
                    <a:pt x="12432" y="7718"/>
                  </a:lnTo>
                  <a:lnTo>
                    <a:pt x="13091" y="6912"/>
                  </a:lnTo>
                  <a:lnTo>
                    <a:pt x="13702" y="6131"/>
                  </a:lnTo>
                  <a:lnTo>
                    <a:pt x="14263" y="5374"/>
                  </a:lnTo>
                  <a:lnTo>
                    <a:pt x="14752" y="4666"/>
                  </a:lnTo>
                  <a:lnTo>
                    <a:pt x="15192" y="3957"/>
                  </a:lnTo>
                  <a:lnTo>
                    <a:pt x="15582" y="3322"/>
                  </a:lnTo>
                  <a:lnTo>
                    <a:pt x="15875" y="2712"/>
                  </a:lnTo>
                  <a:lnTo>
                    <a:pt x="16120" y="2150"/>
                  </a:lnTo>
                  <a:lnTo>
                    <a:pt x="16266" y="1637"/>
                  </a:lnTo>
                  <a:lnTo>
                    <a:pt x="16315" y="1393"/>
                  </a:lnTo>
                  <a:lnTo>
                    <a:pt x="16364" y="1173"/>
                  </a:lnTo>
                  <a:lnTo>
                    <a:pt x="16364" y="978"/>
                  </a:lnTo>
                  <a:lnTo>
                    <a:pt x="16364" y="807"/>
                  </a:lnTo>
                  <a:lnTo>
                    <a:pt x="16339" y="636"/>
                  </a:lnTo>
                  <a:lnTo>
                    <a:pt x="16291" y="489"/>
                  </a:lnTo>
                  <a:lnTo>
                    <a:pt x="16217" y="343"/>
                  </a:lnTo>
                  <a:lnTo>
                    <a:pt x="16120" y="245"/>
                  </a:lnTo>
                  <a:lnTo>
                    <a:pt x="15973" y="123"/>
                  </a:lnTo>
                  <a:lnTo>
                    <a:pt x="15802" y="50"/>
                  </a:lnTo>
                  <a:lnTo>
                    <a:pt x="15582" y="1"/>
                  </a:lnTo>
                  <a:close/>
                </a:path>
              </a:pathLst>
            </a:custGeom>
            <a:solidFill>
              <a:srgbClr val="4BB5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2" name="Google Shape;192;p15"/>
          <p:cNvGrpSpPr/>
          <p:nvPr/>
        </p:nvGrpSpPr>
        <p:grpSpPr>
          <a:xfrm rot="1057032">
            <a:off x="5932423" y="2045186"/>
            <a:ext cx="798554" cy="798615"/>
            <a:chOff x="570875" y="4322250"/>
            <a:chExt cx="443300" cy="443325"/>
          </a:xfrm>
        </p:grpSpPr>
        <p:sp>
          <p:nvSpPr>
            <p:cNvPr id="193" name="Google Shape;193;p15"/>
            <p:cNvSpPr/>
            <p:nvPr/>
          </p:nvSpPr>
          <p:spPr>
            <a:xfrm>
              <a:off x="570875" y="4322250"/>
              <a:ext cx="443300" cy="443325"/>
            </a:xfrm>
            <a:custGeom>
              <a:avLst/>
              <a:gdLst/>
              <a:ahLst/>
              <a:cxnLst/>
              <a:rect l="l" t="t" r="r" b="b"/>
              <a:pathLst>
                <a:path w="17732" h="17733" extrusionOk="0">
                  <a:moveTo>
                    <a:pt x="13091" y="2712"/>
                  </a:moveTo>
                  <a:lnTo>
                    <a:pt x="13286" y="2736"/>
                  </a:lnTo>
                  <a:lnTo>
                    <a:pt x="13506" y="2785"/>
                  </a:lnTo>
                  <a:lnTo>
                    <a:pt x="13702" y="2858"/>
                  </a:lnTo>
                  <a:lnTo>
                    <a:pt x="13873" y="2956"/>
                  </a:lnTo>
                  <a:lnTo>
                    <a:pt x="14068" y="3054"/>
                  </a:lnTo>
                  <a:lnTo>
                    <a:pt x="14239" y="3176"/>
                  </a:lnTo>
                  <a:lnTo>
                    <a:pt x="14410" y="3323"/>
                  </a:lnTo>
                  <a:lnTo>
                    <a:pt x="14556" y="3493"/>
                  </a:lnTo>
                  <a:lnTo>
                    <a:pt x="14679" y="3664"/>
                  </a:lnTo>
                  <a:lnTo>
                    <a:pt x="14776" y="3860"/>
                  </a:lnTo>
                  <a:lnTo>
                    <a:pt x="14874" y="4031"/>
                  </a:lnTo>
                  <a:lnTo>
                    <a:pt x="14947" y="4226"/>
                  </a:lnTo>
                  <a:lnTo>
                    <a:pt x="14996" y="4446"/>
                  </a:lnTo>
                  <a:lnTo>
                    <a:pt x="15021" y="4641"/>
                  </a:lnTo>
                  <a:lnTo>
                    <a:pt x="15021" y="4861"/>
                  </a:lnTo>
                  <a:lnTo>
                    <a:pt x="15021" y="5057"/>
                  </a:lnTo>
                  <a:lnTo>
                    <a:pt x="14996" y="5252"/>
                  </a:lnTo>
                  <a:lnTo>
                    <a:pt x="14947" y="5472"/>
                  </a:lnTo>
                  <a:lnTo>
                    <a:pt x="14874" y="5667"/>
                  </a:lnTo>
                  <a:lnTo>
                    <a:pt x="14776" y="5838"/>
                  </a:lnTo>
                  <a:lnTo>
                    <a:pt x="14679" y="6033"/>
                  </a:lnTo>
                  <a:lnTo>
                    <a:pt x="14556" y="6204"/>
                  </a:lnTo>
                  <a:lnTo>
                    <a:pt x="14410" y="6375"/>
                  </a:lnTo>
                  <a:lnTo>
                    <a:pt x="13433" y="7328"/>
                  </a:lnTo>
                  <a:lnTo>
                    <a:pt x="13311" y="7426"/>
                  </a:lnTo>
                  <a:lnTo>
                    <a:pt x="13189" y="7499"/>
                  </a:lnTo>
                  <a:lnTo>
                    <a:pt x="13042" y="7548"/>
                  </a:lnTo>
                  <a:lnTo>
                    <a:pt x="12871" y="7572"/>
                  </a:lnTo>
                  <a:lnTo>
                    <a:pt x="12725" y="7548"/>
                  </a:lnTo>
                  <a:lnTo>
                    <a:pt x="12578" y="7499"/>
                  </a:lnTo>
                  <a:lnTo>
                    <a:pt x="12456" y="7426"/>
                  </a:lnTo>
                  <a:lnTo>
                    <a:pt x="12334" y="7328"/>
                  </a:lnTo>
                  <a:lnTo>
                    <a:pt x="10405" y="5398"/>
                  </a:lnTo>
                  <a:lnTo>
                    <a:pt x="10307" y="5276"/>
                  </a:lnTo>
                  <a:lnTo>
                    <a:pt x="10234" y="5154"/>
                  </a:lnTo>
                  <a:lnTo>
                    <a:pt x="10185" y="5008"/>
                  </a:lnTo>
                  <a:lnTo>
                    <a:pt x="10160" y="4861"/>
                  </a:lnTo>
                  <a:lnTo>
                    <a:pt x="10185" y="4690"/>
                  </a:lnTo>
                  <a:lnTo>
                    <a:pt x="10234" y="4544"/>
                  </a:lnTo>
                  <a:lnTo>
                    <a:pt x="10307" y="4422"/>
                  </a:lnTo>
                  <a:lnTo>
                    <a:pt x="10405" y="4299"/>
                  </a:lnTo>
                  <a:lnTo>
                    <a:pt x="11357" y="3323"/>
                  </a:lnTo>
                  <a:lnTo>
                    <a:pt x="11528" y="3176"/>
                  </a:lnTo>
                  <a:lnTo>
                    <a:pt x="11699" y="3054"/>
                  </a:lnTo>
                  <a:lnTo>
                    <a:pt x="11894" y="2956"/>
                  </a:lnTo>
                  <a:lnTo>
                    <a:pt x="12065" y="2858"/>
                  </a:lnTo>
                  <a:lnTo>
                    <a:pt x="12261" y="2785"/>
                  </a:lnTo>
                  <a:lnTo>
                    <a:pt x="12481" y="2736"/>
                  </a:lnTo>
                  <a:lnTo>
                    <a:pt x="12676" y="2712"/>
                  </a:lnTo>
                  <a:close/>
                  <a:moveTo>
                    <a:pt x="8377" y="8867"/>
                  </a:moveTo>
                  <a:lnTo>
                    <a:pt x="8475" y="8891"/>
                  </a:lnTo>
                  <a:lnTo>
                    <a:pt x="8548" y="8915"/>
                  </a:lnTo>
                  <a:lnTo>
                    <a:pt x="8646" y="8964"/>
                  </a:lnTo>
                  <a:lnTo>
                    <a:pt x="8719" y="9013"/>
                  </a:lnTo>
                  <a:lnTo>
                    <a:pt x="8768" y="9086"/>
                  </a:lnTo>
                  <a:lnTo>
                    <a:pt x="8817" y="9184"/>
                  </a:lnTo>
                  <a:lnTo>
                    <a:pt x="8841" y="9257"/>
                  </a:lnTo>
                  <a:lnTo>
                    <a:pt x="8866" y="9355"/>
                  </a:lnTo>
                  <a:lnTo>
                    <a:pt x="8841" y="9453"/>
                  </a:lnTo>
                  <a:lnTo>
                    <a:pt x="8817" y="9550"/>
                  </a:lnTo>
                  <a:lnTo>
                    <a:pt x="8768" y="9624"/>
                  </a:lnTo>
                  <a:lnTo>
                    <a:pt x="8719" y="9697"/>
                  </a:lnTo>
                  <a:lnTo>
                    <a:pt x="6179" y="12237"/>
                  </a:lnTo>
                  <a:lnTo>
                    <a:pt x="6106" y="12310"/>
                  </a:lnTo>
                  <a:lnTo>
                    <a:pt x="6033" y="12359"/>
                  </a:lnTo>
                  <a:lnTo>
                    <a:pt x="5935" y="12383"/>
                  </a:lnTo>
                  <a:lnTo>
                    <a:pt x="5740" y="12383"/>
                  </a:lnTo>
                  <a:lnTo>
                    <a:pt x="5642" y="12359"/>
                  </a:lnTo>
                  <a:lnTo>
                    <a:pt x="5569" y="12310"/>
                  </a:lnTo>
                  <a:lnTo>
                    <a:pt x="5496" y="12237"/>
                  </a:lnTo>
                  <a:lnTo>
                    <a:pt x="5422" y="12164"/>
                  </a:lnTo>
                  <a:lnTo>
                    <a:pt x="5373" y="12090"/>
                  </a:lnTo>
                  <a:lnTo>
                    <a:pt x="5349" y="11993"/>
                  </a:lnTo>
                  <a:lnTo>
                    <a:pt x="5349" y="11895"/>
                  </a:lnTo>
                  <a:lnTo>
                    <a:pt x="5349" y="11797"/>
                  </a:lnTo>
                  <a:lnTo>
                    <a:pt x="5373" y="11700"/>
                  </a:lnTo>
                  <a:lnTo>
                    <a:pt x="5422" y="11626"/>
                  </a:lnTo>
                  <a:lnTo>
                    <a:pt x="5496" y="11553"/>
                  </a:lnTo>
                  <a:lnTo>
                    <a:pt x="8036" y="9013"/>
                  </a:lnTo>
                  <a:lnTo>
                    <a:pt x="8109" y="8964"/>
                  </a:lnTo>
                  <a:lnTo>
                    <a:pt x="8182" y="8915"/>
                  </a:lnTo>
                  <a:lnTo>
                    <a:pt x="8280" y="8891"/>
                  </a:lnTo>
                  <a:lnTo>
                    <a:pt x="8377" y="8867"/>
                  </a:lnTo>
                  <a:close/>
                  <a:moveTo>
                    <a:pt x="14825" y="1"/>
                  </a:moveTo>
                  <a:lnTo>
                    <a:pt x="14288" y="25"/>
                  </a:lnTo>
                  <a:lnTo>
                    <a:pt x="13751" y="50"/>
                  </a:lnTo>
                  <a:lnTo>
                    <a:pt x="13213" y="123"/>
                  </a:lnTo>
                  <a:lnTo>
                    <a:pt x="12676" y="245"/>
                  </a:lnTo>
                  <a:lnTo>
                    <a:pt x="12163" y="367"/>
                  </a:lnTo>
                  <a:lnTo>
                    <a:pt x="11675" y="538"/>
                  </a:lnTo>
                  <a:lnTo>
                    <a:pt x="11235" y="758"/>
                  </a:lnTo>
                  <a:lnTo>
                    <a:pt x="11015" y="856"/>
                  </a:lnTo>
                  <a:lnTo>
                    <a:pt x="10844" y="1002"/>
                  </a:lnTo>
                  <a:lnTo>
                    <a:pt x="10649" y="1124"/>
                  </a:lnTo>
                  <a:lnTo>
                    <a:pt x="10502" y="1271"/>
                  </a:lnTo>
                  <a:lnTo>
                    <a:pt x="5544" y="6229"/>
                  </a:lnTo>
                  <a:lnTo>
                    <a:pt x="391" y="6229"/>
                  </a:lnTo>
                  <a:lnTo>
                    <a:pt x="245" y="6253"/>
                  </a:lnTo>
                  <a:lnTo>
                    <a:pt x="147" y="6278"/>
                  </a:lnTo>
                  <a:lnTo>
                    <a:pt x="49" y="6327"/>
                  </a:lnTo>
                  <a:lnTo>
                    <a:pt x="0" y="6400"/>
                  </a:lnTo>
                  <a:lnTo>
                    <a:pt x="0" y="6473"/>
                  </a:lnTo>
                  <a:lnTo>
                    <a:pt x="25" y="6571"/>
                  </a:lnTo>
                  <a:lnTo>
                    <a:pt x="74" y="6668"/>
                  </a:lnTo>
                  <a:lnTo>
                    <a:pt x="171" y="6791"/>
                  </a:lnTo>
                  <a:lnTo>
                    <a:pt x="2589" y="9184"/>
                  </a:lnTo>
                  <a:lnTo>
                    <a:pt x="2272" y="9502"/>
                  </a:lnTo>
                  <a:lnTo>
                    <a:pt x="953" y="9746"/>
                  </a:lnTo>
                  <a:lnTo>
                    <a:pt x="806" y="9795"/>
                  </a:lnTo>
                  <a:lnTo>
                    <a:pt x="684" y="9843"/>
                  </a:lnTo>
                  <a:lnTo>
                    <a:pt x="611" y="9941"/>
                  </a:lnTo>
                  <a:lnTo>
                    <a:pt x="562" y="10014"/>
                  </a:lnTo>
                  <a:lnTo>
                    <a:pt x="562" y="10112"/>
                  </a:lnTo>
                  <a:lnTo>
                    <a:pt x="586" y="10234"/>
                  </a:lnTo>
                  <a:lnTo>
                    <a:pt x="635" y="10332"/>
                  </a:lnTo>
                  <a:lnTo>
                    <a:pt x="733" y="10454"/>
                  </a:lnTo>
                  <a:lnTo>
                    <a:pt x="7278" y="16999"/>
                  </a:lnTo>
                  <a:lnTo>
                    <a:pt x="7401" y="17097"/>
                  </a:lnTo>
                  <a:lnTo>
                    <a:pt x="7498" y="17146"/>
                  </a:lnTo>
                  <a:lnTo>
                    <a:pt x="7620" y="17170"/>
                  </a:lnTo>
                  <a:lnTo>
                    <a:pt x="7718" y="17170"/>
                  </a:lnTo>
                  <a:lnTo>
                    <a:pt x="7791" y="17122"/>
                  </a:lnTo>
                  <a:lnTo>
                    <a:pt x="7889" y="17048"/>
                  </a:lnTo>
                  <a:lnTo>
                    <a:pt x="7938" y="16926"/>
                  </a:lnTo>
                  <a:lnTo>
                    <a:pt x="7987" y="16780"/>
                  </a:lnTo>
                  <a:lnTo>
                    <a:pt x="8231" y="15461"/>
                  </a:lnTo>
                  <a:lnTo>
                    <a:pt x="8548" y="15143"/>
                  </a:lnTo>
                  <a:lnTo>
                    <a:pt x="10942" y="17561"/>
                  </a:lnTo>
                  <a:lnTo>
                    <a:pt x="11064" y="17659"/>
                  </a:lnTo>
                  <a:lnTo>
                    <a:pt x="11162" y="17708"/>
                  </a:lnTo>
                  <a:lnTo>
                    <a:pt x="11259" y="17732"/>
                  </a:lnTo>
                  <a:lnTo>
                    <a:pt x="11333" y="17732"/>
                  </a:lnTo>
                  <a:lnTo>
                    <a:pt x="11406" y="17683"/>
                  </a:lnTo>
                  <a:lnTo>
                    <a:pt x="11455" y="17586"/>
                  </a:lnTo>
                  <a:lnTo>
                    <a:pt x="11479" y="17488"/>
                  </a:lnTo>
                  <a:lnTo>
                    <a:pt x="11504" y="17341"/>
                  </a:lnTo>
                  <a:lnTo>
                    <a:pt x="11504" y="12188"/>
                  </a:lnTo>
                  <a:lnTo>
                    <a:pt x="16461" y="7230"/>
                  </a:lnTo>
                  <a:lnTo>
                    <a:pt x="16608" y="7084"/>
                  </a:lnTo>
                  <a:lnTo>
                    <a:pt x="16730" y="6888"/>
                  </a:lnTo>
                  <a:lnTo>
                    <a:pt x="16877" y="6693"/>
                  </a:lnTo>
                  <a:lnTo>
                    <a:pt x="16974" y="6498"/>
                  </a:lnTo>
                  <a:lnTo>
                    <a:pt x="17194" y="6058"/>
                  </a:lnTo>
                  <a:lnTo>
                    <a:pt x="17365" y="5569"/>
                  </a:lnTo>
                  <a:lnTo>
                    <a:pt x="17487" y="5057"/>
                  </a:lnTo>
                  <a:lnTo>
                    <a:pt x="17609" y="4519"/>
                  </a:lnTo>
                  <a:lnTo>
                    <a:pt x="17683" y="3982"/>
                  </a:lnTo>
                  <a:lnTo>
                    <a:pt x="17707" y="3445"/>
                  </a:lnTo>
                  <a:lnTo>
                    <a:pt x="17731" y="2907"/>
                  </a:lnTo>
                  <a:lnTo>
                    <a:pt x="17731" y="2419"/>
                  </a:lnTo>
                  <a:lnTo>
                    <a:pt x="17707" y="1955"/>
                  </a:lnTo>
                  <a:lnTo>
                    <a:pt x="17658" y="1515"/>
                  </a:lnTo>
                  <a:lnTo>
                    <a:pt x="17585" y="1149"/>
                  </a:lnTo>
                  <a:lnTo>
                    <a:pt x="17512" y="831"/>
                  </a:lnTo>
                  <a:lnTo>
                    <a:pt x="17414" y="587"/>
                  </a:lnTo>
                  <a:lnTo>
                    <a:pt x="17341" y="489"/>
                  </a:lnTo>
                  <a:lnTo>
                    <a:pt x="17292" y="441"/>
                  </a:lnTo>
                  <a:lnTo>
                    <a:pt x="17243" y="392"/>
                  </a:lnTo>
                  <a:lnTo>
                    <a:pt x="17145" y="318"/>
                  </a:lnTo>
                  <a:lnTo>
                    <a:pt x="16901" y="221"/>
                  </a:lnTo>
                  <a:lnTo>
                    <a:pt x="16584" y="148"/>
                  </a:lnTo>
                  <a:lnTo>
                    <a:pt x="16217" y="74"/>
                  </a:lnTo>
                  <a:lnTo>
                    <a:pt x="15778" y="25"/>
                  </a:lnTo>
                  <a:lnTo>
                    <a:pt x="15314" y="1"/>
                  </a:lnTo>
                  <a:close/>
                </a:path>
              </a:pathLst>
            </a:custGeom>
            <a:solidFill>
              <a:srgbClr val="3796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15"/>
            <p:cNvSpPr/>
            <p:nvPr/>
          </p:nvSpPr>
          <p:spPr>
            <a:xfrm>
              <a:off x="597725" y="4665400"/>
              <a:ext cx="73300" cy="73300"/>
            </a:xfrm>
            <a:custGeom>
              <a:avLst/>
              <a:gdLst/>
              <a:ahLst/>
              <a:cxnLst/>
              <a:rect l="l" t="t" r="r" b="b"/>
              <a:pathLst>
                <a:path w="2932" h="2932" extrusionOk="0">
                  <a:moveTo>
                    <a:pt x="2028" y="1"/>
                  </a:moveTo>
                  <a:lnTo>
                    <a:pt x="1857" y="25"/>
                  </a:lnTo>
                  <a:lnTo>
                    <a:pt x="1686" y="74"/>
                  </a:lnTo>
                  <a:lnTo>
                    <a:pt x="1515" y="147"/>
                  </a:lnTo>
                  <a:lnTo>
                    <a:pt x="1369" y="269"/>
                  </a:lnTo>
                  <a:lnTo>
                    <a:pt x="1222" y="489"/>
                  </a:lnTo>
                  <a:lnTo>
                    <a:pt x="1002" y="831"/>
                  </a:lnTo>
                  <a:lnTo>
                    <a:pt x="563" y="1735"/>
                  </a:lnTo>
                  <a:lnTo>
                    <a:pt x="172" y="2565"/>
                  </a:lnTo>
                  <a:lnTo>
                    <a:pt x="1" y="2932"/>
                  </a:lnTo>
                  <a:lnTo>
                    <a:pt x="1" y="2932"/>
                  </a:lnTo>
                  <a:lnTo>
                    <a:pt x="367" y="2761"/>
                  </a:lnTo>
                  <a:lnTo>
                    <a:pt x="1198" y="2370"/>
                  </a:lnTo>
                  <a:lnTo>
                    <a:pt x="2101" y="1930"/>
                  </a:lnTo>
                  <a:lnTo>
                    <a:pt x="2443" y="1710"/>
                  </a:lnTo>
                  <a:lnTo>
                    <a:pt x="2663" y="1564"/>
                  </a:lnTo>
                  <a:lnTo>
                    <a:pt x="2785" y="1417"/>
                  </a:lnTo>
                  <a:lnTo>
                    <a:pt x="2858" y="1246"/>
                  </a:lnTo>
                  <a:lnTo>
                    <a:pt x="2907" y="1075"/>
                  </a:lnTo>
                  <a:lnTo>
                    <a:pt x="2932" y="904"/>
                  </a:lnTo>
                  <a:lnTo>
                    <a:pt x="2907" y="733"/>
                  </a:lnTo>
                  <a:lnTo>
                    <a:pt x="2858" y="562"/>
                  </a:lnTo>
                  <a:lnTo>
                    <a:pt x="2785" y="416"/>
                  </a:lnTo>
                  <a:lnTo>
                    <a:pt x="2663" y="269"/>
                  </a:lnTo>
                  <a:lnTo>
                    <a:pt x="2517" y="147"/>
                  </a:lnTo>
                  <a:lnTo>
                    <a:pt x="2370" y="74"/>
                  </a:lnTo>
                  <a:lnTo>
                    <a:pt x="2199" y="25"/>
                  </a:lnTo>
                  <a:lnTo>
                    <a:pt x="2028" y="1"/>
                  </a:lnTo>
                  <a:close/>
                </a:path>
              </a:pathLst>
            </a:custGeom>
            <a:solidFill>
              <a:srgbClr val="3796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15"/>
            <p:cNvSpPr/>
            <p:nvPr/>
          </p:nvSpPr>
          <p:spPr>
            <a:xfrm>
              <a:off x="654525" y="4708150"/>
              <a:ext cx="47025" cy="47025"/>
            </a:xfrm>
            <a:custGeom>
              <a:avLst/>
              <a:gdLst/>
              <a:ahLst/>
              <a:cxnLst/>
              <a:rect l="l" t="t" r="r" b="b"/>
              <a:pathLst>
                <a:path w="1881" h="1881" extrusionOk="0">
                  <a:moveTo>
                    <a:pt x="1124" y="0"/>
                  </a:moveTo>
                  <a:lnTo>
                    <a:pt x="977" y="25"/>
                  </a:lnTo>
                  <a:lnTo>
                    <a:pt x="831" y="74"/>
                  </a:lnTo>
                  <a:lnTo>
                    <a:pt x="709" y="147"/>
                  </a:lnTo>
                  <a:lnTo>
                    <a:pt x="586" y="245"/>
                  </a:lnTo>
                  <a:lnTo>
                    <a:pt x="464" y="391"/>
                  </a:lnTo>
                  <a:lnTo>
                    <a:pt x="367" y="611"/>
                  </a:lnTo>
                  <a:lnTo>
                    <a:pt x="269" y="880"/>
                  </a:lnTo>
                  <a:lnTo>
                    <a:pt x="171" y="1173"/>
                  </a:lnTo>
                  <a:lnTo>
                    <a:pt x="49" y="1686"/>
                  </a:lnTo>
                  <a:lnTo>
                    <a:pt x="0" y="1881"/>
                  </a:lnTo>
                  <a:lnTo>
                    <a:pt x="0" y="1881"/>
                  </a:lnTo>
                  <a:lnTo>
                    <a:pt x="220" y="1857"/>
                  </a:lnTo>
                  <a:lnTo>
                    <a:pt x="733" y="1710"/>
                  </a:lnTo>
                  <a:lnTo>
                    <a:pt x="1002" y="1637"/>
                  </a:lnTo>
                  <a:lnTo>
                    <a:pt x="1270" y="1539"/>
                  </a:lnTo>
                  <a:lnTo>
                    <a:pt x="1515" y="1417"/>
                  </a:lnTo>
                  <a:lnTo>
                    <a:pt x="1661" y="1319"/>
                  </a:lnTo>
                  <a:lnTo>
                    <a:pt x="1759" y="1197"/>
                  </a:lnTo>
                  <a:lnTo>
                    <a:pt x="1832" y="1051"/>
                  </a:lnTo>
                  <a:lnTo>
                    <a:pt x="1881" y="928"/>
                  </a:lnTo>
                  <a:lnTo>
                    <a:pt x="1881" y="782"/>
                  </a:lnTo>
                  <a:lnTo>
                    <a:pt x="1881" y="635"/>
                  </a:lnTo>
                  <a:lnTo>
                    <a:pt x="1832" y="489"/>
                  </a:lnTo>
                  <a:lnTo>
                    <a:pt x="1759" y="367"/>
                  </a:lnTo>
                  <a:lnTo>
                    <a:pt x="1661" y="245"/>
                  </a:lnTo>
                  <a:lnTo>
                    <a:pt x="1539" y="147"/>
                  </a:lnTo>
                  <a:lnTo>
                    <a:pt x="1417" y="74"/>
                  </a:lnTo>
                  <a:lnTo>
                    <a:pt x="1270" y="25"/>
                  </a:lnTo>
                  <a:lnTo>
                    <a:pt x="1124" y="0"/>
                  </a:lnTo>
                  <a:close/>
                </a:path>
              </a:pathLst>
            </a:custGeom>
            <a:solidFill>
              <a:srgbClr val="3796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15"/>
            <p:cNvSpPr/>
            <p:nvPr/>
          </p:nvSpPr>
          <p:spPr>
            <a:xfrm>
              <a:off x="581250" y="4634875"/>
              <a:ext cx="47050" cy="47050"/>
            </a:xfrm>
            <a:custGeom>
              <a:avLst/>
              <a:gdLst/>
              <a:ahLst/>
              <a:cxnLst/>
              <a:rect l="l" t="t" r="r" b="b"/>
              <a:pathLst>
                <a:path w="1882" h="1882" extrusionOk="0">
                  <a:moveTo>
                    <a:pt x="953" y="1"/>
                  </a:moveTo>
                  <a:lnTo>
                    <a:pt x="831" y="49"/>
                  </a:lnTo>
                  <a:lnTo>
                    <a:pt x="684" y="123"/>
                  </a:lnTo>
                  <a:lnTo>
                    <a:pt x="562" y="220"/>
                  </a:lnTo>
                  <a:lnTo>
                    <a:pt x="465" y="367"/>
                  </a:lnTo>
                  <a:lnTo>
                    <a:pt x="342" y="611"/>
                  </a:lnTo>
                  <a:lnTo>
                    <a:pt x="245" y="880"/>
                  </a:lnTo>
                  <a:lnTo>
                    <a:pt x="171" y="1148"/>
                  </a:lnTo>
                  <a:lnTo>
                    <a:pt x="25" y="1661"/>
                  </a:lnTo>
                  <a:lnTo>
                    <a:pt x="1" y="1881"/>
                  </a:lnTo>
                  <a:lnTo>
                    <a:pt x="196" y="1832"/>
                  </a:lnTo>
                  <a:lnTo>
                    <a:pt x="709" y="1710"/>
                  </a:lnTo>
                  <a:lnTo>
                    <a:pt x="1002" y="1613"/>
                  </a:lnTo>
                  <a:lnTo>
                    <a:pt x="1271" y="1515"/>
                  </a:lnTo>
                  <a:lnTo>
                    <a:pt x="1490" y="1417"/>
                  </a:lnTo>
                  <a:lnTo>
                    <a:pt x="1637" y="1295"/>
                  </a:lnTo>
                  <a:lnTo>
                    <a:pt x="1735" y="1173"/>
                  </a:lnTo>
                  <a:lnTo>
                    <a:pt x="1808" y="1051"/>
                  </a:lnTo>
                  <a:lnTo>
                    <a:pt x="1857" y="904"/>
                  </a:lnTo>
                  <a:lnTo>
                    <a:pt x="1881" y="758"/>
                  </a:lnTo>
                  <a:lnTo>
                    <a:pt x="1857" y="611"/>
                  </a:lnTo>
                  <a:lnTo>
                    <a:pt x="1808" y="465"/>
                  </a:lnTo>
                  <a:lnTo>
                    <a:pt x="1735" y="343"/>
                  </a:lnTo>
                  <a:lnTo>
                    <a:pt x="1637" y="220"/>
                  </a:lnTo>
                  <a:lnTo>
                    <a:pt x="1515" y="123"/>
                  </a:lnTo>
                  <a:lnTo>
                    <a:pt x="1393" y="49"/>
                  </a:lnTo>
                  <a:lnTo>
                    <a:pt x="1246" y="1"/>
                  </a:lnTo>
                  <a:close/>
                </a:path>
              </a:pathLst>
            </a:custGeom>
            <a:solidFill>
              <a:srgbClr val="3796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7" name="Google Shape;197;p15"/>
          <p:cNvSpPr/>
          <p:nvPr/>
        </p:nvSpPr>
        <p:spPr>
          <a:xfrm rot="2466689">
            <a:off x="6022024" y="1329150"/>
            <a:ext cx="392001" cy="374296"/>
          </a:xfrm>
          <a:custGeom>
            <a:avLst/>
            <a:gdLst/>
            <a:ahLst/>
            <a:cxnLst/>
            <a:rect l="l" t="t" r="r" b="b"/>
            <a:pathLst>
              <a:path w="15144" h="14460" extrusionOk="0">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solidFill>
            <a:srgbClr val="FF99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15"/>
          <p:cNvSpPr/>
          <p:nvPr/>
        </p:nvSpPr>
        <p:spPr>
          <a:xfrm rot="-1609379">
            <a:off x="6595290" y="1564643"/>
            <a:ext cx="282082" cy="269341"/>
          </a:xfrm>
          <a:custGeom>
            <a:avLst/>
            <a:gdLst/>
            <a:ahLst/>
            <a:cxnLst/>
            <a:rect l="l" t="t" r="r" b="b"/>
            <a:pathLst>
              <a:path w="15144" h="14460" extrusionOk="0">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solidFill>
            <a:srgbClr val="FF99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15"/>
          <p:cNvSpPr/>
          <p:nvPr/>
        </p:nvSpPr>
        <p:spPr>
          <a:xfrm rot="2925831">
            <a:off x="8305693" y="1778020"/>
            <a:ext cx="211251" cy="201710"/>
          </a:xfrm>
          <a:custGeom>
            <a:avLst/>
            <a:gdLst/>
            <a:ahLst/>
            <a:cxnLst/>
            <a:rect l="l" t="t" r="r" b="b"/>
            <a:pathLst>
              <a:path w="15144" h="14460" extrusionOk="0">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solidFill>
            <a:srgbClr val="FF99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15"/>
          <p:cNvSpPr/>
          <p:nvPr/>
        </p:nvSpPr>
        <p:spPr>
          <a:xfrm rot="-1609195">
            <a:off x="7426576" y="426749"/>
            <a:ext cx="190312" cy="181716"/>
          </a:xfrm>
          <a:custGeom>
            <a:avLst/>
            <a:gdLst/>
            <a:ahLst/>
            <a:cxnLst/>
            <a:rect l="l" t="t" r="r" b="b"/>
            <a:pathLst>
              <a:path w="15144" h="14460" extrusionOk="0">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solidFill>
            <a:srgbClr val="FF99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15"/>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16"/>
          <p:cNvSpPr txBox="1">
            <a:spLocks noGrp="1"/>
          </p:cNvSpPr>
          <p:nvPr>
            <p:ph type="body" idx="1"/>
          </p:nvPr>
        </p:nvSpPr>
        <p:spPr>
          <a:xfrm>
            <a:off x="992975" y="1210950"/>
            <a:ext cx="2796000" cy="15201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a:t>RQ1</a:t>
            </a:r>
            <a:endParaRPr b="1"/>
          </a:p>
          <a:p>
            <a:pPr marL="0" lvl="0" indent="0" algn="l" rtl="0">
              <a:spcBef>
                <a:spcPts val="600"/>
              </a:spcBef>
              <a:spcAft>
                <a:spcPts val="0"/>
              </a:spcAft>
              <a:buNone/>
            </a:pPr>
            <a:r>
              <a:rPr lang="en"/>
              <a:t>Can we identify and extract individual chapters from an ETD document?</a:t>
            </a:r>
            <a:endParaRPr/>
          </a:p>
        </p:txBody>
      </p:sp>
      <p:sp>
        <p:nvSpPr>
          <p:cNvPr id="207" name="Google Shape;207;p16"/>
          <p:cNvSpPr txBox="1">
            <a:spLocks noGrp="1"/>
          </p:cNvSpPr>
          <p:nvPr>
            <p:ph type="title"/>
          </p:nvPr>
        </p:nvSpPr>
        <p:spPr>
          <a:xfrm>
            <a:off x="993000" y="578550"/>
            <a:ext cx="5760300" cy="680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RESEARCH QUESTIONS</a:t>
            </a:r>
            <a:endParaRPr/>
          </a:p>
        </p:txBody>
      </p:sp>
      <p:sp>
        <p:nvSpPr>
          <p:cNvPr id="208" name="Google Shape;208;p16"/>
          <p:cNvSpPr txBox="1">
            <a:spLocks noGrp="1"/>
          </p:cNvSpPr>
          <p:nvPr>
            <p:ph type="body" idx="2"/>
          </p:nvPr>
        </p:nvSpPr>
        <p:spPr>
          <a:xfrm>
            <a:off x="3957325" y="1210950"/>
            <a:ext cx="4392000" cy="15201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a:t>RQ2</a:t>
            </a:r>
            <a:endParaRPr b="1"/>
          </a:p>
          <a:p>
            <a:pPr marL="0" lvl="0" indent="0" algn="l" rtl="0">
              <a:spcBef>
                <a:spcPts val="600"/>
              </a:spcBef>
              <a:spcAft>
                <a:spcPts val="0"/>
              </a:spcAft>
              <a:buNone/>
            </a:pPr>
            <a:r>
              <a:rPr lang="en"/>
              <a:t>Can we automatically construct summaries of chapters from an ETD through existing deep learning models with non-local training data?</a:t>
            </a:r>
            <a:endParaRPr/>
          </a:p>
        </p:txBody>
      </p:sp>
      <p:sp>
        <p:nvSpPr>
          <p:cNvPr id="209" name="Google Shape;209;p16"/>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5</a:t>
            </a:fld>
            <a:endParaRPr/>
          </a:p>
        </p:txBody>
      </p:sp>
      <p:sp>
        <p:nvSpPr>
          <p:cNvPr id="210" name="Google Shape;210;p16"/>
          <p:cNvSpPr txBox="1">
            <a:spLocks noGrp="1"/>
          </p:cNvSpPr>
          <p:nvPr>
            <p:ph type="body" idx="1"/>
          </p:nvPr>
        </p:nvSpPr>
        <p:spPr>
          <a:xfrm>
            <a:off x="992975" y="2503800"/>
            <a:ext cx="2796000" cy="15201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a:t>RQ3</a:t>
            </a:r>
            <a:endParaRPr b="1"/>
          </a:p>
          <a:p>
            <a:pPr marL="0" lvl="0" indent="0" algn="l" rtl="0">
              <a:spcBef>
                <a:spcPts val="600"/>
              </a:spcBef>
              <a:spcAft>
                <a:spcPts val="0"/>
              </a:spcAft>
              <a:buNone/>
            </a:pPr>
            <a:r>
              <a:rPr lang="en"/>
              <a:t>Can we improve the quality of automatically constructed summaries for the same model through partial-local training data?</a:t>
            </a:r>
            <a:endParaRPr/>
          </a:p>
        </p:txBody>
      </p:sp>
      <p:sp>
        <p:nvSpPr>
          <p:cNvPr id="211" name="Google Shape;211;p16"/>
          <p:cNvSpPr txBox="1">
            <a:spLocks noGrp="1"/>
          </p:cNvSpPr>
          <p:nvPr>
            <p:ph type="body" idx="2"/>
          </p:nvPr>
        </p:nvSpPr>
        <p:spPr>
          <a:xfrm>
            <a:off x="3957325" y="2503800"/>
            <a:ext cx="2796000" cy="22746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a:t>RQ4</a:t>
            </a:r>
            <a:endParaRPr b="1"/>
          </a:p>
          <a:p>
            <a:pPr marL="0" lvl="0" indent="0" algn="l" rtl="0">
              <a:spcBef>
                <a:spcPts val="600"/>
              </a:spcBef>
              <a:spcAft>
                <a:spcPts val="0"/>
              </a:spcAft>
              <a:buNone/>
            </a:pPr>
            <a:r>
              <a:rPr lang="en"/>
              <a:t>Can we improve the quality of automatically constructed summaries for the same model through combining partial-local and non-local training data?</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17"/>
          <p:cNvSpPr txBox="1">
            <a:spLocks noGrp="1"/>
          </p:cNvSpPr>
          <p:nvPr>
            <p:ph type="ctrTitle"/>
          </p:nvPr>
        </p:nvSpPr>
        <p:spPr>
          <a:xfrm>
            <a:off x="2568450" y="1746300"/>
            <a:ext cx="4007100" cy="1650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800" b="0">
                <a:solidFill>
                  <a:srgbClr val="3796BF"/>
                </a:solidFill>
              </a:rPr>
              <a:t>2. </a:t>
            </a:r>
            <a:r>
              <a:rPr lang="en" sz="4800"/>
              <a:t>EXTRACTING </a:t>
            </a:r>
            <a:endParaRPr sz="4800"/>
          </a:p>
          <a:p>
            <a:pPr marL="0" lvl="0" indent="0" algn="l" rtl="0">
              <a:spcBef>
                <a:spcPts val="0"/>
              </a:spcBef>
              <a:spcAft>
                <a:spcPts val="0"/>
              </a:spcAft>
              <a:buNone/>
            </a:pPr>
            <a:r>
              <a:rPr lang="en" sz="4800"/>
              <a:t>ETD CHAPTERS</a:t>
            </a:r>
            <a:endParaRPr sz="4800"/>
          </a:p>
        </p:txBody>
      </p:sp>
      <p:sp>
        <p:nvSpPr>
          <p:cNvPr id="217" name="Google Shape;217;p17"/>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6</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18"/>
          <p:cNvSpPr txBox="1">
            <a:spLocks noGrp="1"/>
          </p:cNvSpPr>
          <p:nvPr>
            <p:ph type="ctrTitle" idx="4294967295"/>
          </p:nvPr>
        </p:nvSpPr>
        <p:spPr>
          <a:xfrm>
            <a:off x="160075" y="2532200"/>
            <a:ext cx="4924200" cy="719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6000">
                <a:solidFill>
                  <a:srgbClr val="FF9900"/>
                </a:solidFill>
              </a:rPr>
              <a:t>GROBID</a:t>
            </a:r>
            <a:endParaRPr sz="6000">
              <a:solidFill>
                <a:srgbClr val="FF9900"/>
              </a:solidFill>
            </a:endParaRPr>
          </a:p>
        </p:txBody>
      </p:sp>
      <p:sp>
        <p:nvSpPr>
          <p:cNvPr id="223" name="Google Shape;223;p18"/>
          <p:cNvSpPr txBox="1">
            <a:spLocks noGrp="1"/>
          </p:cNvSpPr>
          <p:nvPr>
            <p:ph type="subTitle" idx="4294967295"/>
          </p:nvPr>
        </p:nvSpPr>
        <p:spPr>
          <a:xfrm>
            <a:off x="160075" y="3047325"/>
            <a:ext cx="6542400" cy="19533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3600" b="1">
                <a:solidFill>
                  <a:schemeClr val="accent6"/>
                </a:solidFill>
              </a:rPr>
              <a:t>G</a:t>
            </a:r>
            <a:r>
              <a:rPr lang="en" sz="3600" b="1">
                <a:solidFill>
                  <a:srgbClr val="3796BF"/>
                </a:solidFill>
              </a:rPr>
              <a:t>ene</a:t>
            </a:r>
            <a:r>
              <a:rPr lang="en" sz="3600" b="1">
                <a:solidFill>
                  <a:schemeClr val="accent6"/>
                </a:solidFill>
              </a:rPr>
              <a:t>R</a:t>
            </a:r>
            <a:r>
              <a:rPr lang="en" sz="3600" b="1">
                <a:solidFill>
                  <a:srgbClr val="3796BF"/>
                </a:solidFill>
              </a:rPr>
              <a:t>ation </a:t>
            </a:r>
            <a:r>
              <a:rPr lang="en" sz="3600" b="1">
                <a:solidFill>
                  <a:schemeClr val="accent6"/>
                </a:solidFill>
              </a:rPr>
              <a:t>O</a:t>
            </a:r>
            <a:r>
              <a:rPr lang="en" sz="3600" b="1">
                <a:solidFill>
                  <a:srgbClr val="3796BF"/>
                </a:solidFill>
              </a:rPr>
              <a:t>f </a:t>
            </a:r>
            <a:r>
              <a:rPr lang="en" sz="3600" b="1">
                <a:solidFill>
                  <a:schemeClr val="accent6"/>
                </a:solidFill>
              </a:rPr>
              <a:t>BI</a:t>
            </a:r>
            <a:r>
              <a:rPr lang="en" sz="3600" b="1">
                <a:solidFill>
                  <a:srgbClr val="3796BF"/>
                </a:solidFill>
              </a:rPr>
              <a:t>bliographic </a:t>
            </a:r>
            <a:r>
              <a:rPr lang="en" sz="3600" b="1">
                <a:solidFill>
                  <a:schemeClr val="accent6"/>
                </a:solidFill>
              </a:rPr>
              <a:t>D</a:t>
            </a:r>
            <a:r>
              <a:rPr lang="en" sz="3600" b="1">
                <a:solidFill>
                  <a:srgbClr val="3796BF"/>
                </a:solidFill>
              </a:rPr>
              <a:t>ata</a:t>
            </a:r>
            <a:endParaRPr sz="3600" b="1">
              <a:solidFill>
                <a:srgbClr val="3796BF"/>
              </a:solidFill>
            </a:endParaRPr>
          </a:p>
          <a:p>
            <a:pPr marL="0" lvl="0" indent="0" algn="l" rtl="0">
              <a:spcBef>
                <a:spcPts val="600"/>
              </a:spcBef>
              <a:spcAft>
                <a:spcPts val="0"/>
              </a:spcAft>
              <a:buClr>
                <a:schemeClr val="dk1"/>
              </a:buClr>
              <a:buSzPts val="1100"/>
              <a:buFont typeface="Arial"/>
              <a:buNone/>
            </a:pPr>
            <a:r>
              <a:rPr lang="en"/>
              <a:t>Grobid is a machine learning library for extracting, parsing and re-structuring raw documents such as PDF into structured TEI-encoded documents.</a:t>
            </a:r>
            <a:endParaRPr sz="3600" b="1"/>
          </a:p>
        </p:txBody>
      </p:sp>
      <p:pic>
        <p:nvPicPr>
          <p:cNvPr id="224" name="Google Shape;224;p18"/>
          <p:cNvPicPr preferRelativeResize="0"/>
          <p:nvPr/>
        </p:nvPicPr>
        <p:blipFill>
          <a:blip r:embed="rId3">
            <a:alphaModFix/>
          </a:blip>
          <a:stretch>
            <a:fillRect/>
          </a:stretch>
        </p:blipFill>
        <p:spPr>
          <a:xfrm>
            <a:off x="4374600" y="0"/>
            <a:ext cx="4769399" cy="3142775"/>
          </a:xfrm>
          <a:prstGeom prst="rect">
            <a:avLst/>
          </a:prstGeom>
          <a:noFill/>
          <a:ln>
            <a:noFill/>
          </a:ln>
        </p:spPr>
      </p:pic>
      <p:sp>
        <p:nvSpPr>
          <p:cNvPr id="225" name="Google Shape;225;p18"/>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rgbClr val="FFFFFF"/>
                </a:solidFill>
              </a:rPr>
              <a:t>7</a:t>
            </a:fld>
            <a:endParaRPr>
              <a:solidFill>
                <a:srgbClr val="FFFFFF"/>
              </a:solidFill>
            </a:endParaRPr>
          </a:p>
        </p:txBody>
      </p:sp>
      <p:pic>
        <p:nvPicPr>
          <p:cNvPr id="226" name="Google Shape;226;p18"/>
          <p:cNvPicPr preferRelativeResize="0"/>
          <p:nvPr/>
        </p:nvPicPr>
        <p:blipFill>
          <a:blip r:embed="rId4">
            <a:alphaModFix/>
          </a:blip>
          <a:stretch>
            <a:fillRect/>
          </a:stretch>
        </p:blipFill>
        <p:spPr>
          <a:xfrm>
            <a:off x="1944813" y="681575"/>
            <a:ext cx="1354726" cy="1354726"/>
          </a:xfrm>
          <a:prstGeom prst="rect">
            <a:avLst/>
          </a:prstGeom>
          <a:noFill/>
          <a:ln>
            <a:noFill/>
          </a:ln>
        </p:spPr>
      </p:pic>
      <p:sp>
        <p:nvSpPr>
          <p:cNvPr id="227" name="Google Shape;227;p18"/>
          <p:cNvSpPr/>
          <p:nvPr/>
        </p:nvSpPr>
        <p:spPr>
          <a:xfrm>
            <a:off x="3477975" y="1053838"/>
            <a:ext cx="1220400" cy="610200"/>
          </a:xfrm>
          <a:prstGeom prst="rightArrow">
            <a:avLst>
              <a:gd name="adj1" fmla="val 50000"/>
              <a:gd name="adj2" fmla="val 50000"/>
            </a:avLst>
          </a:pr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grpSp>
        <p:nvGrpSpPr>
          <p:cNvPr id="228" name="Google Shape;228;p18"/>
          <p:cNvGrpSpPr/>
          <p:nvPr/>
        </p:nvGrpSpPr>
        <p:grpSpPr>
          <a:xfrm>
            <a:off x="3896864" y="1234049"/>
            <a:ext cx="337620" cy="249784"/>
            <a:chOff x="5255200" y="3006475"/>
            <a:chExt cx="511700" cy="378575"/>
          </a:xfrm>
        </p:grpSpPr>
        <p:sp>
          <p:nvSpPr>
            <p:cNvPr id="229" name="Google Shape;229;p18"/>
            <p:cNvSpPr/>
            <p:nvPr/>
          </p:nvSpPr>
          <p:spPr>
            <a:xfrm>
              <a:off x="5255200" y="3006475"/>
              <a:ext cx="349900" cy="349875"/>
            </a:xfrm>
            <a:custGeom>
              <a:avLst/>
              <a:gdLst/>
              <a:ahLst/>
              <a:cxnLst/>
              <a:rect l="l" t="t" r="r" b="b"/>
              <a:pathLst>
                <a:path w="13996" h="13995" extrusionOk="0">
                  <a:moveTo>
                    <a:pt x="6986" y="4714"/>
                  </a:moveTo>
                  <a:lnTo>
                    <a:pt x="7206" y="4738"/>
                  </a:lnTo>
                  <a:lnTo>
                    <a:pt x="7425" y="4763"/>
                  </a:lnTo>
                  <a:lnTo>
                    <a:pt x="7645" y="4812"/>
                  </a:lnTo>
                  <a:lnTo>
                    <a:pt x="7841" y="4885"/>
                  </a:lnTo>
                  <a:lnTo>
                    <a:pt x="8060" y="4983"/>
                  </a:lnTo>
                  <a:lnTo>
                    <a:pt x="8256" y="5105"/>
                  </a:lnTo>
                  <a:lnTo>
                    <a:pt x="8427" y="5227"/>
                  </a:lnTo>
                  <a:lnTo>
                    <a:pt x="8598" y="5398"/>
                  </a:lnTo>
                  <a:lnTo>
                    <a:pt x="8769" y="5569"/>
                  </a:lnTo>
                  <a:lnTo>
                    <a:pt x="8891" y="5740"/>
                  </a:lnTo>
                  <a:lnTo>
                    <a:pt x="9013" y="5935"/>
                  </a:lnTo>
                  <a:lnTo>
                    <a:pt x="9111" y="6155"/>
                  </a:lnTo>
                  <a:lnTo>
                    <a:pt x="9184" y="6350"/>
                  </a:lnTo>
                  <a:lnTo>
                    <a:pt x="9233" y="6570"/>
                  </a:lnTo>
                  <a:lnTo>
                    <a:pt x="9257" y="6790"/>
                  </a:lnTo>
                  <a:lnTo>
                    <a:pt x="9257" y="7010"/>
                  </a:lnTo>
                  <a:lnTo>
                    <a:pt x="9257" y="7229"/>
                  </a:lnTo>
                  <a:lnTo>
                    <a:pt x="9233" y="7425"/>
                  </a:lnTo>
                  <a:lnTo>
                    <a:pt x="9184" y="7645"/>
                  </a:lnTo>
                  <a:lnTo>
                    <a:pt x="9111" y="7864"/>
                  </a:lnTo>
                  <a:lnTo>
                    <a:pt x="9013" y="8060"/>
                  </a:lnTo>
                  <a:lnTo>
                    <a:pt x="8891" y="8255"/>
                  </a:lnTo>
                  <a:lnTo>
                    <a:pt x="8769" y="8451"/>
                  </a:lnTo>
                  <a:lnTo>
                    <a:pt x="8598" y="8622"/>
                  </a:lnTo>
                  <a:lnTo>
                    <a:pt x="8427" y="8768"/>
                  </a:lnTo>
                  <a:lnTo>
                    <a:pt x="8256" y="8915"/>
                  </a:lnTo>
                  <a:lnTo>
                    <a:pt x="8060" y="9012"/>
                  </a:lnTo>
                  <a:lnTo>
                    <a:pt x="7841" y="9110"/>
                  </a:lnTo>
                  <a:lnTo>
                    <a:pt x="7645" y="9183"/>
                  </a:lnTo>
                  <a:lnTo>
                    <a:pt x="7425" y="9232"/>
                  </a:lnTo>
                  <a:lnTo>
                    <a:pt x="7206" y="9257"/>
                  </a:lnTo>
                  <a:lnTo>
                    <a:pt x="6986" y="9281"/>
                  </a:lnTo>
                  <a:lnTo>
                    <a:pt x="6766" y="9257"/>
                  </a:lnTo>
                  <a:lnTo>
                    <a:pt x="6546" y="9232"/>
                  </a:lnTo>
                  <a:lnTo>
                    <a:pt x="6351" y="9183"/>
                  </a:lnTo>
                  <a:lnTo>
                    <a:pt x="6131" y="9110"/>
                  </a:lnTo>
                  <a:lnTo>
                    <a:pt x="5936" y="9012"/>
                  </a:lnTo>
                  <a:lnTo>
                    <a:pt x="5740" y="8915"/>
                  </a:lnTo>
                  <a:lnTo>
                    <a:pt x="5545" y="8768"/>
                  </a:lnTo>
                  <a:lnTo>
                    <a:pt x="5374" y="8622"/>
                  </a:lnTo>
                  <a:lnTo>
                    <a:pt x="5227" y="8451"/>
                  </a:lnTo>
                  <a:lnTo>
                    <a:pt x="5081" y="8255"/>
                  </a:lnTo>
                  <a:lnTo>
                    <a:pt x="4983" y="8060"/>
                  </a:lnTo>
                  <a:lnTo>
                    <a:pt x="4885" y="7864"/>
                  </a:lnTo>
                  <a:lnTo>
                    <a:pt x="4812" y="7645"/>
                  </a:lnTo>
                  <a:lnTo>
                    <a:pt x="4763" y="7425"/>
                  </a:lnTo>
                  <a:lnTo>
                    <a:pt x="4714" y="7229"/>
                  </a:lnTo>
                  <a:lnTo>
                    <a:pt x="4714" y="7010"/>
                  </a:lnTo>
                  <a:lnTo>
                    <a:pt x="4714" y="6790"/>
                  </a:lnTo>
                  <a:lnTo>
                    <a:pt x="4763" y="6570"/>
                  </a:lnTo>
                  <a:lnTo>
                    <a:pt x="4812" y="6350"/>
                  </a:lnTo>
                  <a:lnTo>
                    <a:pt x="4885" y="6155"/>
                  </a:lnTo>
                  <a:lnTo>
                    <a:pt x="4983" y="5935"/>
                  </a:lnTo>
                  <a:lnTo>
                    <a:pt x="5081" y="5740"/>
                  </a:lnTo>
                  <a:lnTo>
                    <a:pt x="5227" y="5569"/>
                  </a:lnTo>
                  <a:lnTo>
                    <a:pt x="5374" y="5398"/>
                  </a:lnTo>
                  <a:lnTo>
                    <a:pt x="5545" y="5227"/>
                  </a:lnTo>
                  <a:lnTo>
                    <a:pt x="5740" y="5105"/>
                  </a:lnTo>
                  <a:lnTo>
                    <a:pt x="5936" y="4983"/>
                  </a:lnTo>
                  <a:lnTo>
                    <a:pt x="6131" y="4885"/>
                  </a:lnTo>
                  <a:lnTo>
                    <a:pt x="6351" y="4812"/>
                  </a:lnTo>
                  <a:lnTo>
                    <a:pt x="6546" y="4763"/>
                  </a:lnTo>
                  <a:lnTo>
                    <a:pt x="6766" y="4738"/>
                  </a:lnTo>
                  <a:lnTo>
                    <a:pt x="6986" y="4714"/>
                  </a:lnTo>
                  <a:close/>
                  <a:moveTo>
                    <a:pt x="6497" y="0"/>
                  </a:moveTo>
                  <a:lnTo>
                    <a:pt x="6375" y="25"/>
                  </a:lnTo>
                  <a:lnTo>
                    <a:pt x="6253" y="49"/>
                  </a:lnTo>
                  <a:lnTo>
                    <a:pt x="6131" y="122"/>
                  </a:lnTo>
                  <a:lnTo>
                    <a:pt x="6033" y="196"/>
                  </a:lnTo>
                  <a:lnTo>
                    <a:pt x="5936" y="293"/>
                  </a:lnTo>
                  <a:lnTo>
                    <a:pt x="5862" y="391"/>
                  </a:lnTo>
                  <a:lnTo>
                    <a:pt x="5813" y="513"/>
                  </a:lnTo>
                  <a:lnTo>
                    <a:pt x="5789" y="635"/>
                  </a:lnTo>
                  <a:lnTo>
                    <a:pt x="5618" y="2076"/>
                  </a:lnTo>
                  <a:lnTo>
                    <a:pt x="5325" y="2174"/>
                  </a:lnTo>
                  <a:lnTo>
                    <a:pt x="5032" y="2296"/>
                  </a:lnTo>
                  <a:lnTo>
                    <a:pt x="4763" y="2418"/>
                  </a:lnTo>
                  <a:lnTo>
                    <a:pt x="4495" y="2565"/>
                  </a:lnTo>
                  <a:lnTo>
                    <a:pt x="3347" y="1661"/>
                  </a:lnTo>
                  <a:lnTo>
                    <a:pt x="3225" y="1588"/>
                  </a:lnTo>
                  <a:lnTo>
                    <a:pt x="3103" y="1539"/>
                  </a:lnTo>
                  <a:lnTo>
                    <a:pt x="2980" y="1514"/>
                  </a:lnTo>
                  <a:lnTo>
                    <a:pt x="2736" y="1514"/>
                  </a:lnTo>
                  <a:lnTo>
                    <a:pt x="2590" y="1563"/>
                  </a:lnTo>
                  <a:lnTo>
                    <a:pt x="2492" y="1637"/>
                  </a:lnTo>
                  <a:lnTo>
                    <a:pt x="2394" y="1710"/>
                  </a:lnTo>
                  <a:lnTo>
                    <a:pt x="1710" y="2394"/>
                  </a:lnTo>
                  <a:lnTo>
                    <a:pt x="1613" y="2491"/>
                  </a:lnTo>
                  <a:lnTo>
                    <a:pt x="1564" y="2614"/>
                  </a:lnTo>
                  <a:lnTo>
                    <a:pt x="1515" y="2736"/>
                  </a:lnTo>
                  <a:lnTo>
                    <a:pt x="1491" y="2858"/>
                  </a:lnTo>
                  <a:lnTo>
                    <a:pt x="1491" y="3004"/>
                  </a:lnTo>
                  <a:lnTo>
                    <a:pt x="1515" y="3126"/>
                  </a:lnTo>
                  <a:lnTo>
                    <a:pt x="1564" y="3249"/>
                  </a:lnTo>
                  <a:lnTo>
                    <a:pt x="1637" y="3346"/>
                  </a:lnTo>
                  <a:lnTo>
                    <a:pt x="2541" y="4494"/>
                  </a:lnTo>
                  <a:lnTo>
                    <a:pt x="2394" y="4763"/>
                  </a:lnTo>
                  <a:lnTo>
                    <a:pt x="2272" y="5056"/>
                  </a:lnTo>
                  <a:lnTo>
                    <a:pt x="2174" y="5349"/>
                  </a:lnTo>
                  <a:lnTo>
                    <a:pt x="2077" y="5642"/>
                  </a:lnTo>
                  <a:lnTo>
                    <a:pt x="636" y="5789"/>
                  </a:lnTo>
                  <a:lnTo>
                    <a:pt x="514" y="5837"/>
                  </a:lnTo>
                  <a:lnTo>
                    <a:pt x="392" y="5886"/>
                  </a:lnTo>
                  <a:lnTo>
                    <a:pt x="269" y="5959"/>
                  </a:lnTo>
                  <a:lnTo>
                    <a:pt x="172" y="6033"/>
                  </a:lnTo>
                  <a:lnTo>
                    <a:pt x="99" y="6155"/>
                  </a:lnTo>
                  <a:lnTo>
                    <a:pt x="50" y="6253"/>
                  </a:lnTo>
                  <a:lnTo>
                    <a:pt x="1" y="6399"/>
                  </a:lnTo>
                  <a:lnTo>
                    <a:pt x="1" y="6521"/>
                  </a:lnTo>
                  <a:lnTo>
                    <a:pt x="1" y="7474"/>
                  </a:lnTo>
                  <a:lnTo>
                    <a:pt x="1" y="7620"/>
                  </a:lnTo>
                  <a:lnTo>
                    <a:pt x="50" y="7742"/>
                  </a:lnTo>
                  <a:lnTo>
                    <a:pt x="99" y="7864"/>
                  </a:lnTo>
                  <a:lnTo>
                    <a:pt x="172" y="7962"/>
                  </a:lnTo>
                  <a:lnTo>
                    <a:pt x="269" y="8060"/>
                  </a:lnTo>
                  <a:lnTo>
                    <a:pt x="392" y="8133"/>
                  </a:lnTo>
                  <a:lnTo>
                    <a:pt x="514" y="8182"/>
                  </a:lnTo>
                  <a:lnTo>
                    <a:pt x="636" y="8206"/>
                  </a:lnTo>
                  <a:lnTo>
                    <a:pt x="2077" y="8377"/>
                  </a:lnTo>
                  <a:lnTo>
                    <a:pt x="2174" y="8670"/>
                  </a:lnTo>
                  <a:lnTo>
                    <a:pt x="2272" y="8939"/>
                  </a:lnTo>
                  <a:lnTo>
                    <a:pt x="2394" y="9232"/>
                  </a:lnTo>
                  <a:lnTo>
                    <a:pt x="2541" y="9501"/>
                  </a:lnTo>
                  <a:lnTo>
                    <a:pt x="1637" y="10649"/>
                  </a:lnTo>
                  <a:lnTo>
                    <a:pt x="1564" y="10771"/>
                  </a:lnTo>
                  <a:lnTo>
                    <a:pt x="1515" y="10893"/>
                  </a:lnTo>
                  <a:lnTo>
                    <a:pt x="1491" y="11015"/>
                  </a:lnTo>
                  <a:lnTo>
                    <a:pt x="1491" y="11137"/>
                  </a:lnTo>
                  <a:lnTo>
                    <a:pt x="1515" y="11259"/>
                  </a:lnTo>
                  <a:lnTo>
                    <a:pt x="1564" y="11381"/>
                  </a:lnTo>
                  <a:lnTo>
                    <a:pt x="1613" y="11504"/>
                  </a:lnTo>
                  <a:lnTo>
                    <a:pt x="1710" y="11601"/>
                  </a:lnTo>
                  <a:lnTo>
                    <a:pt x="2394" y="12285"/>
                  </a:lnTo>
                  <a:lnTo>
                    <a:pt x="2492" y="12383"/>
                  </a:lnTo>
                  <a:lnTo>
                    <a:pt x="2590" y="12432"/>
                  </a:lnTo>
                  <a:lnTo>
                    <a:pt x="2736" y="12480"/>
                  </a:lnTo>
                  <a:lnTo>
                    <a:pt x="2858" y="12505"/>
                  </a:lnTo>
                  <a:lnTo>
                    <a:pt x="2980" y="12505"/>
                  </a:lnTo>
                  <a:lnTo>
                    <a:pt x="3103" y="12456"/>
                  </a:lnTo>
                  <a:lnTo>
                    <a:pt x="3225" y="12407"/>
                  </a:lnTo>
                  <a:lnTo>
                    <a:pt x="3347" y="12358"/>
                  </a:lnTo>
                  <a:lnTo>
                    <a:pt x="4495" y="11455"/>
                  </a:lnTo>
                  <a:lnTo>
                    <a:pt x="4763" y="11577"/>
                  </a:lnTo>
                  <a:lnTo>
                    <a:pt x="5032" y="11723"/>
                  </a:lnTo>
                  <a:lnTo>
                    <a:pt x="5325" y="11821"/>
                  </a:lnTo>
                  <a:lnTo>
                    <a:pt x="5618" y="11919"/>
                  </a:lnTo>
                  <a:lnTo>
                    <a:pt x="5789" y="13360"/>
                  </a:lnTo>
                  <a:lnTo>
                    <a:pt x="5813" y="13482"/>
                  </a:lnTo>
                  <a:lnTo>
                    <a:pt x="5862" y="13604"/>
                  </a:lnTo>
                  <a:lnTo>
                    <a:pt x="5936" y="13726"/>
                  </a:lnTo>
                  <a:lnTo>
                    <a:pt x="6033" y="13824"/>
                  </a:lnTo>
                  <a:lnTo>
                    <a:pt x="6131" y="13897"/>
                  </a:lnTo>
                  <a:lnTo>
                    <a:pt x="6253" y="13946"/>
                  </a:lnTo>
                  <a:lnTo>
                    <a:pt x="6375" y="13995"/>
                  </a:lnTo>
                  <a:lnTo>
                    <a:pt x="7596" y="13995"/>
                  </a:lnTo>
                  <a:lnTo>
                    <a:pt x="7743" y="13946"/>
                  </a:lnTo>
                  <a:lnTo>
                    <a:pt x="7841" y="13897"/>
                  </a:lnTo>
                  <a:lnTo>
                    <a:pt x="7963" y="13824"/>
                  </a:lnTo>
                  <a:lnTo>
                    <a:pt x="8036" y="13726"/>
                  </a:lnTo>
                  <a:lnTo>
                    <a:pt x="8109" y="13604"/>
                  </a:lnTo>
                  <a:lnTo>
                    <a:pt x="8158" y="13482"/>
                  </a:lnTo>
                  <a:lnTo>
                    <a:pt x="8183" y="13360"/>
                  </a:lnTo>
                  <a:lnTo>
                    <a:pt x="8353" y="11919"/>
                  </a:lnTo>
                  <a:lnTo>
                    <a:pt x="8647" y="11821"/>
                  </a:lnTo>
                  <a:lnTo>
                    <a:pt x="8940" y="11723"/>
                  </a:lnTo>
                  <a:lnTo>
                    <a:pt x="9233" y="11577"/>
                  </a:lnTo>
                  <a:lnTo>
                    <a:pt x="9501" y="11455"/>
                  </a:lnTo>
                  <a:lnTo>
                    <a:pt x="10649" y="12358"/>
                  </a:lnTo>
                  <a:lnTo>
                    <a:pt x="10747" y="12407"/>
                  </a:lnTo>
                  <a:lnTo>
                    <a:pt x="10869" y="12456"/>
                  </a:lnTo>
                  <a:lnTo>
                    <a:pt x="10991" y="12505"/>
                  </a:lnTo>
                  <a:lnTo>
                    <a:pt x="11138" y="12505"/>
                  </a:lnTo>
                  <a:lnTo>
                    <a:pt x="11260" y="12480"/>
                  </a:lnTo>
                  <a:lnTo>
                    <a:pt x="11382" y="12432"/>
                  </a:lnTo>
                  <a:lnTo>
                    <a:pt x="11504" y="12383"/>
                  </a:lnTo>
                  <a:lnTo>
                    <a:pt x="11602" y="12285"/>
                  </a:lnTo>
                  <a:lnTo>
                    <a:pt x="12286" y="11601"/>
                  </a:lnTo>
                  <a:lnTo>
                    <a:pt x="12359" y="11504"/>
                  </a:lnTo>
                  <a:lnTo>
                    <a:pt x="12432" y="11381"/>
                  </a:lnTo>
                  <a:lnTo>
                    <a:pt x="12457" y="11259"/>
                  </a:lnTo>
                  <a:lnTo>
                    <a:pt x="12481" y="11137"/>
                  </a:lnTo>
                  <a:lnTo>
                    <a:pt x="12481" y="11015"/>
                  </a:lnTo>
                  <a:lnTo>
                    <a:pt x="12457" y="10893"/>
                  </a:lnTo>
                  <a:lnTo>
                    <a:pt x="12408" y="10771"/>
                  </a:lnTo>
                  <a:lnTo>
                    <a:pt x="12334" y="10649"/>
                  </a:lnTo>
                  <a:lnTo>
                    <a:pt x="11431" y="9501"/>
                  </a:lnTo>
                  <a:lnTo>
                    <a:pt x="11577" y="9232"/>
                  </a:lnTo>
                  <a:lnTo>
                    <a:pt x="11699" y="8939"/>
                  </a:lnTo>
                  <a:lnTo>
                    <a:pt x="11822" y="8670"/>
                  </a:lnTo>
                  <a:lnTo>
                    <a:pt x="11895" y="8377"/>
                  </a:lnTo>
                  <a:lnTo>
                    <a:pt x="13360" y="8206"/>
                  </a:lnTo>
                  <a:lnTo>
                    <a:pt x="13482" y="8182"/>
                  </a:lnTo>
                  <a:lnTo>
                    <a:pt x="13604" y="8133"/>
                  </a:lnTo>
                  <a:lnTo>
                    <a:pt x="13702" y="8060"/>
                  </a:lnTo>
                  <a:lnTo>
                    <a:pt x="13800" y="7962"/>
                  </a:lnTo>
                  <a:lnTo>
                    <a:pt x="13873" y="7864"/>
                  </a:lnTo>
                  <a:lnTo>
                    <a:pt x="13946" y="7742"/>
                  </a:lnTo>
                  <a:lnTo>
                    <a:pt x="13971" y="7620"/>
                  </a:lnTo>
                  <a:lnTo>
                    <a:pt x="13995" y="7474"/>
                  </a:lnTo>
                  <a:lnTo>
                    <a:pt x="13995" y="6521"/>
                  </a:lnTo>
                  <a:lnTo>
                    <a:pt x="13971" y="6399"/>
                  </a:lnTo>
                  <a:lnTo>
                    <a:pt x="13946" y="6253"/>
                  </a:lnTo>
                  <a:lnTo>
                    <a:pt x="13873" y="6155"/>
                  </a:lnTo>
                  <a:lnTo>
                    <a:pt x="13800" y="6033"/>
                  </a:lnTo>
                  <a:lnTo>
                    <a:pt x="13702" y="5959"/>
                  </a:lnTo>
                  <a:lnTo>
                    <a:pt x="13604" y="5886"/>
                  </a:lnTo>
                  <a:lnTo>
                    <a:pt x="13482" y="5837"/>
                  </a:lnTo>
                  <a:lnTo>
                    <a:pt x="13360" y="5789"/>
                  </a:lnTo>
                  <a:lnTo>
                    <a:pt x="11895" y="5642"/>
                  </a:lnTo>
                  <a:lnTo>
                    <a:pt x="11822" y="5349"/>
                  </a:lnTo>
                  <a:lnTo>
                    <a:pt x="11699" y="5056"/>
                  </a:lnTo>
                  <a:lnTo>
                    <a:pt x="11577" y="4763"/>
                  </a:lnTo>
                  <a:lnTo>
                    <a:pt x="11431" y="4494"/>
                  </a:lnTo>
                  <a:lnTo>
                    <a:pt x="12334" y="3346"/>
                  </a:lnTo>
                  <a:lnTo>
                    <a:pt x="12408" y="3249"/>
                  </a:lnTo>
                  <a:lnTo>
                    <a:pt x="12457" y="3126"/>
                  </a:lnTo>
                  <a:lnTo>
                    <a:pt x="12481" y="3004"/>
                  </a:lnTo>
                  <a:lnTo>
                    <a:pt x="12481" y="2858"/>
                  </a:lnTo>
                  <a:lnTo>
                    <a:pt x="12457" y="2736"/>
                  </a:lnTo>
                  <a:lnTo>
                    <a:pt x="12432" y="2614"/>
                  </a:lnTo>
                  <a:lnTo>
                    <a:pt x="12359" y="2491"/>
                  </a:lnTo>
                  <a:lnTo>
                    <a:pt x="12286" y="2394"/>
                  </a:lnTo>
                  <a:lnTo>
                    <a:pt x="11602" y="1710"/>
                  </a:lnTo>
                  <a:lnTo>
                    <a:pt x="11504" y="1637"/>
                  </a:lnTo>
                  <a:lnTo>
                    <a:pt x="11382" y="1563"/>
                  </a:lnTo>
                  <a:lnTo>
                    <a:pt x="11260" y="1514"/>
                  </a:lnTo>
                  <a:lnTo>
                    <a:pt x="10991" y="1514"/>
                  </a:lnTo>
                  <a:lnTo>
                    <a:pt x="10869" y="1539"/>
                  </a:lnTo>
                  <a:lnTo>
                    <a:pt x="10747" y="1588"/>
                  </a:lnTo>
                  <a:lnTo>
                    <a:pt x="10649" y="1661"/>
                  </a:lnTo>
                  <a:lnTo>
                    <a:pt x="9501" y="2565"/>
                  </a:lnTo>
                  <a:lnTo>
                    <a:pt x="9233" y="2418"/>
                  </a:lnTo>
                  <a:lnTo>
                    <a:pt x="8940" y="2296"/>
                  </a:lnTo>
                  <a:lnTo>
                    <a:pt x="8647" y="2174"/>
                  </a:lnTo>
                  <a:lnTo>
                    <a:pt x="8353" y="2076"/>
                  </a:lnTo>
                  <a:lnTo>
                    <a:pt x="8183" y="635"/>
                  </a:lnTo>
                  <a:lnTo>
                    <a:pt x="8158" y="513"/>
                  </a:lnTo>
                  <a:lnTo>
                    <a:pt x="8109" y="391"/>
                  </a:lnTo>
                  <a:lnTo>
                    <a:pt x="8036" y="293"/>
                  </a:lnTo>
                  <a:lnTo>
                    <a:pt x="7963" y="196"/>
                  </a:lnTo>
                  <a:lnTo>
                    <a:pt x="7841" y="122"/>
                  </a:lnTo>
                  <a:lnTo>
                    <a:pt x="7743" y="49"/>
                  </a:lnTo>
                  <a:lnTo>
                    <a:pt x="7596" y="25"/>
                  </a:lnTo>
                  <a:lnTo>
                    <a:pt x="747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18"/>
            <p:cNvSpPr/>
            <p:nvPr/>
          </p:nvSpPr>
          <p:spPr>
            <a:xfrm>
              <a:off x="5567825" y="3185975"/>
              <a:ext cx="199075" cy="199075"/>
            </a:xfrm>
            <a:custGeom>
              <a:avLst/>
              <a:gdLst/>
              <a:ahLst/>
              <a:cxnLst/>
              <a:rect l="l" t="t" r="r" b="b"/>
              <a:pathLst>
                <a:path w="7963" h="7963" extrusionOk="0">
                  <a:moveTo>
                    <a:pt x="3933" y="2296"/>
                  </a:moveTo>
                  <a:lnTo>
                    <a:pt x="4103" y="2321"/>
                  </a:lnTo>
                  <a:lnTo>
                    <a:pt x="4274" y="2321"/>
                  </a:lnTo>
                  <a:lnTo>
                    <a:pt x="4421" y="2370"/>
                  </a:lnTo>
                  <a:lnTo>
                    <a:pt x="4592" y="2419"/>
                  </a:lnTo>
                  <a:lnTo>
                    <a:pt x="4738" y="2492"/>
                  </a:lnTo>
                  <a:lnTo>
                    <a:pt x="4885" y="2565"/>
                  </a:lnTo>
                  <a:lnTo>
                    <a:pt x="5032" y="2663"/>
                  </a:lnTo>
                  <a:lnTo>
                    <a:pt x="5154" y="2785"/>
                  </a:lnTo>
                  <a:lnTo>
                    <a:pt x="5276" y="2883"/>
                  </a:lnTo>
                  <a:lnTo>
                    <a:pt x="5373" y="3029"/>
                  </a:lnTo>
                  <a:lnTo>
                    <a:pt x="5447" y="3151"/>
                  </a:lnTo>
                  <a:lnTo>
                    <a:pt x="5520" y="3298"/>
                  </a:lnTo>
                  <a:lnTo>
                    <a:pt x="5593" y="3444"/>
                  </a:lnTo>
                  <a:lnTo>
                    <a:pt x="5618" y="3615"/>
                  </a:lnTo>
                  <a:lnTo>
                    <a:pt x="5642" y="3762"/>
                  </a:lnTo>
                  <a:lnTo>
                    <a:pt x="5667" y="3933"/>
                  </a:lnTo>
                  <a:lnTo>
                    <a:pt x="5667" y="4079"/>
                  </a:lnTo>
                  <a:lnTo>
                    <a:pt x="5642" y="4250"/>
                  </a:lnTo>
                  <a:lnTo>
                    <a:pt x="5618" y="4421"/>
                  </a:lnTo>
                  <a:lnTo>
                    <a:pt x="5569" y="4568"/>
                  </a:lnTo>
                  <a:lnTo>
                    <a:pt x="5496" y="4739"/>
                  </a:lnTo>
                  <a:lnTo>
                    <a:pt x="5398" y="4885"/>
                  </a:lnTo>
                  <a:lnTo>
                    <a:pt x="5300" y="5007"/>
                  </a:lnTo>
                  <a:lnTo>
                    <a:pt x="5203" y="5154"/>
                  </a:lnTo>
                  <a:lnTo>
                    <a:pt x="5080" y="5252"/>
                  </a:lnTo>
                  <a:lnTo>
                    <a:pt x="4958" y="5349"/>
                  </a:lnTo>
                  <a:lnTo>
                    <a:pt x="4812" y="5447"/>
                  </a:lnTo>
                  <a:lnTo>
                    <a:pt x="4665" y="5520"/>
                  </a:lnTo>
                  <a:lnTo>
                    <a:pt x="4519" y="5569"/>
                  </a:lnTo>
                  <a:lnTo>
                    <a:pt x="4372" y="5618"/>
                  </a:lnTo>
                  <a:lnTo>
                    <a:pt x="4201" y="5642"/>
                  </a:lnTo>
                  <a:lnTo>
                    <a:pt x="4055" y="5667"/>
                  </a:lnTo>
                  <a:lnTo>
                    <a:pt x="3884" y="5642"/>
                  </a:lnTo>
                  <a:lnTo>
                    <a:pt x="3713" y="5642"/>
                  </a:lnTo>
                  <a:lnTo>
                    <a:pt x="3566" y="5594"/>
                  </a:lnTo>
                  <a:lnTo>
                    <a:pt x="3395" y="5545"/>
                  </a:lnTo>
                  <a:lnTo>
                    <a:pt x="3249" y="5471"/>
                  </a:lnTo>
                  <a:lnTo>
                    <a:pt x="3102" y="5398"/>
                  </a:lnTo>
                  <a:lnTo>
                    <a:pt x="2956" y="5300"/>
                  </a:lnTo>
                  <a:lnTo>
                    <a:pt x="2833" y="5178"/>
                  </a:lnTo>
                  <a:lnTo>
                    <a:pt x="2711" y="5081"/>
                  </a:lnTo>
                  <a:lnTo>
                    <a:pt x="2614" y="4934"/>
                  </a:lnTo>
                  <a:lnTo>
                    <a:pt x="2540" y="4812"/>
                  </a:lnTo>
                  <a:lnTo>
                    <a:pt x="2467" y="4665"/>
                  </a:lnTo>
                  <a:lnTo>
                    <a:pt x="2394" y="4519"/>
                  </a:lnTo>
                  <a:lnTo>
                    <a:pt x="2369" y="4348"/>
                  </a:lnTo>
                  <a:lnTo>
                    <a:pt x="2321" y="4201"/>
                  </a:lnTo>
                  <a:lnTo>
                    <a:pt x="2321" y="4030"/>
                  </a:lnTo>
                  <a:lnTo>
                    <a:pt x="2321" y="3884"/>
                  </a:lnTo>
                  <a:lnTo>
                    <a:pt x="2345" y="3713"/>
                  </a:lnTo>
                  <a:lnTo>
                    <a:pt x="2369" y="3542"/>
                  </a:lnTo>
                  <a:lnTo>
                    <a:pt x="2418" y="3395"/>
                  </a:lnTo>
                  <a:lnTo>
                    <a:pt x="2492" y="3224"/>
                  </a:lnTo>
                  <a:lnTo>
                    <a:pt x="2589" y="3078"/>
                  </a:lnTo>
                  <a:lnTo>
                    <a:pt x="2687" y="2956"/>
                  </a:lnTo>
                  <a:lnTo>
                    <a:pt x="2785" y="2809"/>
                  </a:lnTo>
                  <a:lnTo>
                    <a:pt x="2907" y="2712"/>
                  </a:lnTo>
                  <a:lnTo>
                    <a:pt x="3029" y="2614"/>
                  </a:lnTo>
                  <a:lnTo>
                    <a:pt x="3175" y="2516"/>
                  </a:lnTo>
                  <a:lnTo>
                    <a:pt x="3322" y="2443"/>
                  </a:lnTo>
                  <a:lnTo>
                    <a:pt x="3468" y="2394"/>
                  </a:lnTo>
                  <a:lnTo>
                    <a:pt x="3615" y="2345"/>
                  </a:lnTo>
                  <a:lnTo>
                    <a:pt x="3786" y="2321"/>
                  </a:lnTo>
                  <a:lnTo>
                    <a:pt x="3933" y="2296"/>
                  </a:lnTo>
                  <a:close/>
                  <a:moveTo>
                    <a:pt x="3053" y="1"/>
                  </a:moveTo>
                  <a:lnTo>
                    <a:pt x="2980" y="25"/>
                  </a:lnTo>
                  <a:lnTo>
                    <a:pt x="2443" y="196"/>
                  </a:lnTo>
                  <a:lnTo>
                    <a:pt x="2369" y="220"/>
                  </a:lnTo>
                  <a:lnTo>
                    <a:pt x="2296" y="269"/>
                  </a:lnTo>
                  <a:lnTo>
                    <a:pt x="2198" y="391"/>
                  </a:lnTo>
                  <a:lnTo>
                    <a:pt x="2150" y="538"/>
                  </a:lnTo>
                  <a:lnTo>
                    <a:pt x="2150" y="611"/>
                  </a:lnTo>
                  <a:lnTo>
                    <a:pt x="2150" y="684"/>
                  </a:lnTo>
                  <a:lnTo>
                    <a:pt x="2394" y="1832"/>
                  </a:lnTo>
                  <a:lnTo>
                    <a:pt x="2223" y="1954"/>
                  </a:lnTo>
                  <a:lnTo>
                    <a:pt x="2076" y="2101"/>
                  </a:lnTo>
                  <a:lnTo>
                    <a:pt x="1002" y="1686"/>
                  </a:lnTo>
                  <a:lnTo>
                    <a:pt x="928" y="1686"/>
                  </a:lnTo>
                  <a:lnTo>
                    <a:pt x="831" y="1661"/>
                  </a:lnTo>
                  <a:lnTo>
                    <a:pt x="684" y="1710"/>
                  </a:lnTo>
                  <a:lnTo>
                    <a:pt x="562" y="1784"/>
                  </a:lnTo>
                  <a:lnTo>
                    <a:pt x="513" y="1832"/>
                  </a:lnTo>
                  <a:lnTo>
                    <a:pt x="464" y="1906"/>
                  </a:lnTo>
                  <a:lnTo>
                    <a:pt x="220" y="2394"/>
                  </a:lnTo>
                  <a:lnTo>
                    <a:pt x="196" y="2467"/>
                  </a:lnTo>
                  <a:lnTo>
                    <a:pt x="171" y="2541"/>
                  </a:lnTo>
                  <a:lnTo>
                    <a:pt x="196" y="2712"/>
                  </a:lnTo>
                  <a:lnTo>
                    <a:pt x="245" y="2834"/>
                  </a:lnTo>
                  <a:lnTo>
                    <a:pt x="293" y="2907"/>
                  </a:lnTo>
                  <a:lnTo>
                    <a:pt x="367" y="2956"/>
                  </a:lnTo>
                  <a:lnTo>
                    <a:pt x="1344" y="3591"/>
                  </a:lnTo>
                  <a:lnTo>
                    <a:pt x="1319" y="3786"/>
                  </a:lnTo>
                  <a:lnTo>
                    <a:pt x="1295" y="4006"/>
                  </a:lnTo>
                  <a:lnTo>
                    <a:pt x="245" y="4494"/>
                  </a:lnTo>
                  <a:lnTo>
                    <a:pt x="196" y="4519"/>
                  </a:lnTo>
                  <a:lnTo>
                    <a:pt x="123" y="4568"/>
                  </a:lnTo>
                  <a:lnTo>
                    <a:pt x="49" y="4714"/>
                  </a:lnTo>
                  <a:lnTo>
                    <a:pt x="0" y="4861"/>
                  </a:lnTo>
                  <a:lnTo>
                    <a:pt x="25" y="4934"/>
                  </a:lnTo>
                  <a:lnTo>
                    <a:pt x="25" y="5007"/>
                  </a:lnTo>
                  <a:lnTo>
                    <a:pt x="220" y="5545"/>
                  </a:lnTo>
                  <a:lnTo>
                    <a:pt x="245" y="5594"/>
                  </a:lnTo>
                  <a:lnTo>
                    <a:pt x="293" y="5667"/>
                  </a:lnTo>
                  <a:lnTo>
                    <a:pt x="391" y="5764"/>
                  </a:lnTo>
                  <a:lnTo>
                    <a:pt x="538" y="5813"/>
                  </a:lnTo>
                  <a:lnTo>
                    <a:pt x="684" y="5813"/>
                  </a:lnTo>
                  <a:lnTo>
                    <a:pt x="1832" y="5569"/>
                  </a:lnTo>
                  <a:lnTo>
                    <a:pt x="1954" y="5740"/>
                  </a:lnTo>
                  <a:lnTo>
                    <a:pt x="2101" y="5887"/>
                  </a:lnTo>
                  <a:lnTo>
                    <a:pt x="1710" y="6986"/>
                  </a:lnTo>
                  <a:lnTo>
                    <a:pt x="1686" y="7059"/>
                  </a:lnTo>
                  <a:lnTo>
                    <a:pt x="1686" y="7132"/>
                  </a:lnTo>
                  <a:lnTo>
                    <a:pt x="1710" y="7279"/>
                  </a:lnTo>
                  <a:lnTo>
                    <a:pt x="1783" y="7401"/>
                  </a:lnTo>
                  <a:lnTo>
                    <a:pt x="1857" y="7450"/>
                  </a:lnTo>
                  <a:lnTo>
                    <a:pt x="1905" y="7499"/>
                  </a:lnTo>
                  <a:lnTo>
                    <a:pt x="2418" y="7743"/>
                  </a:lnTo>
                  <a:lnTo>
                    <a:pt x="2492" y="7792"/>
                  </a:lnTo>
                  <a:lnTo>
                    <a:pt x="2711" y="7792"/>
                  </a:lnTo>
                  <a:lnTo>
                    <a:pt x="2858" y="7718"/>
                  </a:lnTo>
                  <a:lnTo>
                    <a:pt x="2907" y="7669"/>
                  </a:lnTo>
                  <a:lnTo>
                    <a:pt x="2956" y="7621"/>
                  </a:lnTo>
                  <a:lnTo>
                    <a:pt x="3591" y="6644"/>
                  </a:lnTo>
                  <a:lnTo>
                    <a:pt x="3810" y="6668"/>
                  </a:lnTo>
                  <a:lnTo>
                    <a:pt x="4006" y="6668"/>
                  </a:lnTo>
                  <a:lnTo>
                    <a:pt x="4494" y="7718"/>
                  </a:lnTo>
                  <a:lnTo>
                    <a:pt x="4543" y="7792"/>
                  </a:lnTo>
                  <a:lnTo>
                    <a:pt x="4592" y="7840"/>
                  </a:lnTo>
                  <a:lnTo>
                    <a:pt x="4714" y="7914"/>
                  </a:lnTo>
                  <a:lnTo>
                    <a:pt x="4861" y="7963"/>
                  </a:lnTo>
                  <a:lnTo>
                    <a:pt x="4934" y="7963"/>
                  </a:lnTo>
                  <a:lnTo>
                    <a:pt x="5007" y="7938"/>
                  </a:lnTo>
                  <a:lnTo>
                    <a:pt x="5544" y="7767"/>
                  </a:lnTo>
                  <a:lnTo>
                    <a:pt x="5618" y="7743"/>
                  </a:lnTo>
                  <a:lnTo>
                    <a:pt x="5667" y="7694"/>
                  </a:lnTo>
                  <a:lnTo>
                    <a:pt x="5764" y="7572"/>
                  </a:lnTo>
                  <a:lnTo>
                    <a:pt x="5838" y="7425"/>
                  </a:lnTo>
                  <a:lnTo>
                    <a:pt x="5838" y="7352"/>
                  </a:lnTo>
                  <a:lnTo>
                    <a:pt x="5838" y="7279"/>
                  </a:lnTo>
                  <a:lnTo>
                    <a:pt x="5593" y="6131"/>
                  </a:lnTo>
                  <a:lnTo>
                    <a:pt x="5740" y="6009"/>
                  </a:lnTo>
                  <a:lnTo>
                    <a:pt x="5911" y="5862"/>
                  </a:lnTo>
                  <a:lnTo>
                    <a:pt x="6985" y="6277"/>
                  </a:lnTo>
                  <a:lnTo>
                    <a:pt x="7059" y="6277"/>
                  </a:lnTo>
                  <a:lnTo>
                    <a:pt x="7132" y="6302"/>
                  </a:lnTo>
                  <a:lnTo>
                    <a:pt x="7278" y="6253"/>
                  </a:lnTo>
                  <a:lnTo>
                    <a:pt x="7425" y="6180"/>
                  </a:lnTo>
                  <a:lnTo>
                    <a:pt x="7474" y="6131"/>
                  </a:lnTo>
                  <a:lnTo>
                    <a:pt x="7523" y="6058"/>
                  </a:lnTo>
                  <a:lnTo>
                    <a:pt x="7767" y="5545"/>
                  </a:lnTo>
                  <a:lnTo>
                    <a:pt x="7791" y="5496"/>
                  </a:lnTo>
                  <a:lnTo>
                    <a:pt x="7816" y="5398"/>
                  </a:lnTo>
                  <a:lnTo>
                    <a:pt x="7791" y="5252"/>
                  </a:lnTo>
                  <a:lnTo>
                    <a:pt x="7718" y="5129"/>
                  </a:lnTo>
                  <a:lnTo>
                    <a:pt x="7669" y="5056"/>
                  </a:lnTo>
                  <a:lnTo>
                    <a:pt x="7620" y="5007"/>
                  </a:lnTo>
                  <a:lnTo>
                    <a:pt x="6643" y="4372"/>
                  </a:lnTo>
                  <a:lnTo>
                    <a:pt x="6668" y="4177"/>
                  </a:lnTo>
                  <a:lnTo>
                    <a:pt x="6668" y="3957"/>
                  </a:lnTo>
                  <a:lnTo>
                    <a:pt x="7718" y="3469"/>
                  </a:lnTo>
                  <a:lnTo>
                    <a:pt x="7791" y="3444"/>
                  </a:lnTo>
                  <a:lnTo>
                    <a:pt x="7865" y="3395"/>
                  </a:lnTo>
                  <a:lnTo>
                    <a:pt x="7938" y="3249"/>
                  </a:lnTo>
                  <a:lnTo>
                    <a:pt x="7962" y="3102"/>
                  </a:lnTo>
                  <a:lnTo>
                    <a:pt x="7962" y="3029"/>
                  </a:lnTo>
                  <a:lnTo>
                    <a:pt x="7962" y="2956"/>
                  </a:lnTo>
                  <a:lnTo>
                    <a:pt x="7767" y="2419"/>
                  </a:lnTo>
                  <a:lnTo>
                    <a:pt x="7743" y="2345"/>
                  </a:lnTo>
                  <a:lnTo>
                    <a:pt x="7694" y="2296"/>
                  </a:lnTo>
                  <a:lnTo>
                    <a:pt x="7572" y="2199"/>
                  </a:lnTo>
                  <a:lnTo>
                    <a:pt x="7449" y="2150"/>
                  </a:lnTo>
                  <a:lnTo>
                    <a:pt x="7278" y="2150"/>
                  </a:lnTo>
                  <a:lnTo>
                    <a:pt x="6155" y="2394"/>
                  </a:lnTo>
                  <a:lnTo>
                    <a:pt x="6033" y="2223"/>
                  </a:lnTo>
                  <a:lnTo>
                    <a:pt x="5886" y="2077"/>
                  </a:lnTo>
                  <a:lnTo>
                    <a:pt x="6277" y="978"/>
                  </a:lnTo>
                  <a:lnTo>
                    <a:pt x="6302" y="904"/>
                  </a:lnTo>
                  <a:lnTo>
                    <a:pt x="6302" y="831"/>
                  </a:lnTo>
                  <a:lnTo>
                    <a:pt x="6277" y="684"/>
                  </a:lnTo>
                  <a:lnTo>
                    <a:pt x="6179" y="562"/>
                  </a:lnTo>
                  <a:lnTo>
                    <a:pt x="6131" y="489"/>
                  </a:lnTo>
                  <a:lnTo>
                    <a:pt x="6082" y="465"/>
                  </a:lnTo>
                  <a:lnTo>
                    <a:pt x="5569" y="196"/>
                  </a:lnTo>
                  <a:lnTo>
                    <a:pt x="5496" y="172"/>
                  </a:lnTo>
                  <a:lnTo>
                    <a:pt x="5276" y="172"/>
                  </a:lnTo>
                  <a:lnTo>
                    <a:pt x="5129" y="245"/>
                  </a:lnTo>
                  <a:lnTo>
                    <a:pt x="5080" y="294"/>
                  </a:lnTo>
                  <a:lnTo>
                    <a:pt x="5032" y="343"/>
                  </a:lnTo>
                  <a:lnTo>
                    <a:pt x="4397" y="1319"/>
                  </a:lnTo>
                  <a:lnTo>
                    <a:pt x="4177" y="1295"/>
                  </a:lnTo>
                  <a:lnTo>
                    <a:pt x="3981" y="1295"/>
                  </a:lnTo>
                  <a:lnTo>
                    <a:pt x="3493" y="245"/>
                  </a:lnTo>
                  <a:lnTo>
                    <a:pt x="3444" y="172"/>
                  </a:lnTo>
                  <a:lnTo>
                    <a:pt x="3395" y="123"/>
                  </a:lnTo>
                  <a:lnTo>
                    <a:pt x="3273" y="49"/>
                  </a:lnTo>
                  <a:lnTo>
                    <a:pt x="312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19"/>
          <p:cNvSpPr txBox="1">
            <a:spLocks noGrp="1"/>
          </p:cNvSpPr>
          <p:nvPr>
            <p:ph type="title"/>
          </p:nvPr>
        </p:nvSpPr>
        <p:spPr>
          <a:xfrm>
            <a:off x="924775" y="1115550"/>
            <a:ext cx="3631500" cy="1495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CHAPTER TEXT IS EASILY EXTRACTED FROM TEI XML</a:t>
            </a:r>
            <a:endParaRPr/>
          </a:p>
        </p:txBody>
      </p:sp>
      <p:pic>
        <p:nvPicPr>
          <p:cNvPr id="236" name="Google Shape;236;p19"/>
          <p:cNvPicPr preferRelativeResize="0"/>
          <p:nvPr/>
        </p:nvPicPr>
        <p:blipFill>
          <a:blip r:embed="rId3">
            <a:alphaModFix/>
          </a:blip>
          <a:stretch>
            <a:fillRect/>
          </a:stretch>
        </p:blipFill>
        <p:spPr>
          <a:xfrm>
            <a:off x="4519150" y="393601"/>
            <a:ext cx="4624849" cy="3505151"/>
          </a:xfrm>
          <a:prstGeom prst="rect">
            <a:avLst/>
          </a:prstGeom>
          <a:noFill/>
          <a:ln>
            <a:noFill/>
          </a:ln>
        </p:spPr>
      </p:pic>
      <p:sp>
        <p:nvSpPr>
          <p:cNvPr id="237" name="Google Shape;237;p19"/>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8</a:t>
            </a:fld>
            <a:endParaRPr/>
          </a:p>
        </p:txBody>
      </p:sp>
      <p:sp>
        <p:nvSpPr>
          <p:cNvPr id="238" name="Google Shape;238;p19"/>
          <p:cNvSpPr txBox="1">
            <a:spLocks noGrp="1"/>
          </p:cNvSpPr>
          <p:nvPr>
            <p:ph type="subTitle" idx="4294967295"/>
          </p:nvPr>
        </p:nvSpPr>
        <p:spPr>
          <a:xfrm>
            <a:off x="301675" y="3092050"/>
            <a:ext cx="4490100" cy="13869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Clr>
                <a:schemeClr val="dk1"/>
              </a:buClr>
              <a:buSzPts val="1100"/>
              <a:buFont typeface="Arial"/>
              <a:buNone/>
            </a:pPr>
            <a:r>
              <a:rPr lang="en"/>
              <a:t>E.g., XPath: </a:t>
            </a:r>
            <a:r>
              <a:rPr lang="en">
                <a:latin typeface="Courier New"/>
                <a:ea typeface="Courier New"/>
                <a:cs typeface="Courier New"/>
                <a:sym typeface="Courier New"/>
              </a:rPr>
              <a:t>//body/div[@type=”chapter”]</a:t>
            </a:r>
            <a:endParaRPr sz="3600" b="1">
              <a:latin typeface="Courier New"/>
              <a:ea typeface="Courier New"/>
              <a:cs typeface="Courier New"/>
              <a:sym typeface="Courier New"/>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20"/>
          <p:cNvSpPr txBox="1">
            <a:spLocks noGrp="1"/>
          </p:cNvSpPr>
          <p:nvPr>
            <p:ph type="ctrTitle" idx="4294967295"/>
          </p:nvPr>
        </p:nvSpPr>
        <p:spPr>
          <a:xfrm>
            <a:off x="160075" y="2532200"/>
            <a:ext cx="4924200" cy="719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6000">
                <a:solidFill>
                  <a:srgbClr val="FF9900"/>
                </a:solidFill>
              </a:rPr>
              <a:t>ScienceParse</a:t>
            </a:r>
            <a:endParaRPr sz="6000">
              <a:solidFill>
                <a:srgbClr val="FF9900"/>
              </a:solidFill>
            </a:endParaRPr>
          </a:p>
        </p:txBody>
      </p:sp>
      <p:sp>
        <p:nvSpPr>
          <p:cNvPr id="244" name="Google Shape;244;p20"/>
          <p:cNvSpPr txBox="1">
            <a:spLocks noGrp="1"/>
          </p:cNvSpPr>
          <p:nvPr>
            <p:ph type="subTitle" idx="4294967295"/>
          </p:nvPr>
        </p:nvSpPr>
        <p:spPr>
          <a:xfrm>
            <a:off x="160075" y="3047325"/>
            <a:ext cx="6542400" cy="19533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Clr>
                <a:schemeClr val="dk1"/>
              </a:buClr>
              <a:buSzPts val="1100"/>
              <a:buFont typeface="Arial"/>
              <a:buNone/>
            </a:pPr>
            <a:r>
              <a:rPr lang="en"/>
              <a:t>Science Parse parses scientific papers (in PDF form) and returns them into a structured JSON form.</a:t>
            </a:r>
            <a:endParaRPr sz="3600" b="1"/>
          </a:p>
        </p:txBody>
      </p:sp>
      <p:sp>
        <p:nvSpPr>
          <p:cNvPr id="245" name="Google Shape;245;p20"/>
          <p:cNvSpPr txBox="1">
            <a:spLocks noGrp="1"/>
          </p:cNvSpPr>
          <p:nvPr>
            <p:ph type="sldNum" idx="12"/>
          </p:nvPr>
        </p:nvSpPr>
        <p:spPr>
          <a:xfrm>
            <a:off x="8556784"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rgbClr val="FFFFFF"/>
                </a:solidFill>
              </a:rPr>
              <a:t>9</a:t>
            </a:fld>
            <a:endParaRPr>
              <a:solidFill>
                <a:srgbClr val="FFFFFF"/>
              </a:solidFill>
            </a:endParaRPr>
          </a:p>
        </p:txBody>
      </p:sp>
      <p:pic>
        <p:nvPicPr>
          <p:cNvPr id="246" name="Google Shape;246;p20"/>
          <p:cNvPicPr preferRelativeResize="0"/>
          <p:nvPr/>
        </p:nvPicPr>
        <p:blipFill>
          <a:blip r:embed="rId3">
            <a:alphaModFix/>
          </a:blip>
          <a:stretch>
            <a:fillRect/>
          </a:stretch>
        </p:blipFill>
        <p:spPr>
          <a:xfrm>
            <a:off x="1944813" y="681575"/>
            <a:ext cx="1354726" cy="1354726"/>
          </a:xfrm>
          <a:prstGeom prst="rect">
            <a:avLst/>
          </a:prstGeom>
          <a:noFill/>
          <a:ln>
            <a:noFill/>
          </a:ln>
        </p:spPr>
      </p:pic>
      <p:sp>
        <p:nvSpPr>
          <p:cNvPr id="247" name="Google Shape;247;p20"/>
          <p:cNvSpPr/>
          <p:nvPr/>
        </p:nvSpPr>
        <p:spPr>
          <a:xfrm>
            <a:off x="3477975" y="1053838"/>
            <a:ext cx="1220400" cy="610200"/>
          </a:xfrm>
          <a:prstGeom prst="rightArrow">
            <a:avLst>
              <a:gd name="adj1" fmla="val 50000"/>
              <a:gd name="adj2" fmla="val 50000"/>
            </a:avLst>
          </a:pr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grpSp>
        <p:nvGrpSpPr>
          <p:cNvPr id="248" name="Google Shape;248;p20"/>
          <p:cNvGrpSpPr/>
          <p:nvPr/>
        </p:nvGrpSpPr>
        <p:grpSpPr>
          <a:xfrm>
            <a:off x="3896864" y="1234049"/>
            <a:ext cx="337620" cy="249784"/>
            <a:chOff x="5255200" y="3006475"/>
            <a:chExt cx="511700" cy="378575"/>
          </a:xfrm>
        </p:grpSpPr>
        <p:sp>
          <p:nvSpPr>
            <p:cNvPr id="249" name="Google Shape;249;p20"/>
            <p:cNvSpPr/>
            <p:nvPr/>
          </p:nvSpPr>
          <p:spPr>
            <a:xfrm>
              <a:off x="5255200" y="3006475"/>
              <a:ext cx="349900" cy="349875"/>
            </a:xfrm>
            <a:custGeom>
              <a:avLst/>
              <a:gdLst/>
              <a:ahLst/>
              <a:cxnLst/>
              <a:rect l="l" t="t" r="r" b="b"/>
              <a:pathLst>
                <a:path w="13996" h="13995" extrusionOk="0">
                  <a:moveTo>
                    <a:pt x="6986" y="4714"/>
                  </a:moveTo>
                  <a:lnTo>
                    <a:pt x="7206" y="4738"/>
                  </a:lnTo>
                  <a:lnTo>
                    <a:pt x="7425" y="4763"/>
                  </a:lnTo>
                  <a:lnTo>
                    <a:pt x="7645" y="4812"/>
                  </a:lnTo>
                  <a:lnTo>
                    <a:pt x="7841" y="4885"/>
                  </a:lnTo>
                  <a:lnTo>
                    <a:pt x="8060" y="4983"/>
                  </a:lnTo>
                  <a:lnTo>
                    <a:pt x="8256" y="5105"/>
                  </a:lnTo>
                  <a:lnTo>
                    <a:pt x="8427" y="5227"/>
                  </a:lnTo>
                  <a:lnTo>
                    <a:pt x="8598" y="5398"/>
                  </a:lnTo>
                  <a:lnTo>
                    <a:pt x="8769" y="5569"/>
                  </a:lnTo>
                  <a:lnTo>
                    <a:pt x="8891" y="5740"/>
                  </a:lnTo>
                  <a:lnTo>
                    <a:pt x="9013" y="5935"/>
                  </a:lnTo>
                  <a:lnTo>
                    <a:pt x="9111" y="6155"/>
                  </a:lnTo>
                  <a:lnTo>
                    <a:pt x="9184" y="6350"/>
                  </a:lnTo>
                  <a:lnTo>
                    <a:pt x="9233" y="6570"/>
                  </a:lnTo>
                  <a:lnTo>
                    <a:pt x="9257" y="6790"/>
                  </a:lnTo>
                  <a:lnTo>
                    <a:pt x="9257" y="7010"/>
                  </a:lnTo>
                  <a:lnTo>
                    <a:pt x="9257" y="7229"/>
                  </a:lnTo>
                  <a:lnTo>
                    <a:pt x="9233" y="7425"/>
                  </a:lnTo>
                  <a:lnTo>
                    <a:pt x="9184" y="7645"/>
                  </a:lnTo>
                  <a:lnTo>
                    <a:pt x="9111" y="7864"/>
                  </a:lnTo>
                  <a:lnTo>
                    <a:pt x="9013" y="8060"/>
                  </a:lnTo>
                  <a:lnTo>
                    <a:pt x="8891" y="8255"/>
                  </a:lnTo>
                  <a:lnTo>
                    <a:pt x="8769" y="8451"/>
                  </a:lnTo>
                  <a:lnTo>
                    <a:pt x="8598" y="8622"/>
                  </a:lnTo>
                  <a:lnTo>
                    <a:pt x="8427" y="8768"/>
                  </a:lnTo>
                  <a:lnTo>
                    <a:pt x="8256" y="8915"/>
                  </a:lnTo>
                  <a:lnTo>
                    <a:pt x="8060" y="9012"/>
                  </a:lnTo>
                  <a:lnTo>
                    <a:pt x="7841" y="9110"/>
                  </a:lnTo>
                  <a:lnTo>
                    <a:pt x="7645" y="9183"/>
                  </a:lnTo>
                  <a:lnTo>
                    <a:pt x="7425" y="9232"/>
                  </a:lnTo>
                  <a:lnTo>
                    <a:pt x="7206" y="9257"/>
                  </a:lnTo>
                  <a:lnTo>
                    <a:pt x="6986" y="9281"/>
                  </a:lnTo>
                  <a:lnTo>
                    <a:pt x="6766" y="9257"/>
                  </a:lnTo>
                  <a:lnTo>
                    <a:pt x="6546" y="9232"/>
                  </a:lnTo>
                  <a:lnTo>
                    <a:pt x="6351" y="9183"/>
                  </a:lnTo>
                  <a:lnTo>
                    <a:pt x="6131" y="9110"/>
                  </a:lnTo>
                  <a:lnTo>
                    <a:pt x="5936" y="9012"/>
                  </a:lnTo>
                  <a:lnTo>
                    <a:pt x="5740" y="8915"/>
                  </a:lnTo>
                  <a:lnTo>
                    <a:pt x="5545" y="8768"/>
                  </a:lnTo>
                  <a:lnTo>
                    <a:pt x="5374" y="8622"/>
                  </a:lnTo>
                  <a:lnTo>
                    <a:pt x="5227" y="8451"/>
                  </a:lnTo>
                  <a:lnTo>
                    <a:pt x="5081" y="8255"/>
                  </a:lnTo>
                  <a:lnTo>
                    <a:pt x="4983" y="8060"/>
                  </a:lnTo>
                  <a:lnTo>
                    <a:pt x="4885" y="7864"/>
                  </a:lnTo>
                  <a:lnTo>
                    <a:pt x="4812" y="7645"/>
                  </a:lnTo>
                  <a:lnTo>
                    <a:pt x="4763" y="7425"/>
                  </a:lnTo>
                  <a:lnTo>
                    <a:pt x="4714" y="7229"/>
                  </a:lnTo>
                  <a:lnTo>
                    <a:pt x="4714" y="7010"/>
                  </a:lnTo>
                  <a:lnTo>
                    <a:pt x="4714" y="6790"/>
                  </a:lnTo>
                  <a:lnTo>
                    <a:pt x="4763" y="6570"/>
                  </a:lnTo>
                  <a:lnTo>
                    <a:pt x="4812" y="6350"/>
                  </a:lnTo>
                  <a:lnTo>
                    <a:pt x="4885" y="6155"/>
                  </a:lnTo>
                  <a:lnTo>
                    <a:pt x="4983" y="5935"/>
                  </a:lnTo>
                  <a:lnTo>
                    <a:pt x="5081" y="5740"/>
                  </a:lnTo>
                  <a:lnTo>
                    <a:pt x="5227" y="5569"/>
                  </a:lnTo>
                  <a:lnTo>
                    <a:pt x="5374" y="5398"/>
                  </a:lnTo>
                  <a:lnTo>
                    <a:pt x="5545" y="5227"/>
                  </a:lnTo>
                  <a:lnTo>
                    <a:pt x="5740" y="5105"/>
                  </a:lnTo>
                  <a:lnTo>
                    <a:pt x="5936" y="4983"/>
                  </a:lnTo>
                  <a:lnTo>
                    <a:pt x="6131" y="4885"/>
                  </a:lnTo>
                  <a:lnTo>
                    <a:pt x="6351" y="4812"/>
                  </a:lnTo>
                  <a:lnTo>
                    <a:pt x="6546" y="4763"/>
                  </a:lnTo>
                  <a:lnTo>
                    <a:pt x="6766" y="4738"/>
                  </a:lnTo>
                  <a:lnTo>
                    <a:pt x="6986" y="4714"/>
                  </a:lnTo>
                  <a:close/>
                  <a:moveTo>
                    <a:pt x="6497" y="0"/>
                  </a:moveTo>
                  <a:lnTo>
                    <a:pt x="6375" y="25"/>
                  </a:lnTo>
                  <a:lnTo>
                    <a:pt x="6253" y="49"/>
                  </a:lnTo>
                  <a:lnTo>
                    <a:pt x="6131" y="122"/>
                  </a:lnTo>
                  <a:lnTo>
                    <a:pt x="6033" y="196"/>
                  </a:lnTo>
                  <a:lnTo>
                    <a:pt x="5936" y="293"/>
                  </a:lnTo>
                  <a:lnTo>
                    <a:pt x="5862" y="391"/>
                  </a:lnTo>
                  <a:lnTo>
                    <a:pt x="5813" y="513"/>
                  </a:lnTo>
                  <a:lnTo>
                    <a:pt x="5789" y="635"/>
                  </a:lnTo>
                  <a:lnTo>
                    <a:pt x="5618" y="2076"/>
                  </a:lnTo>
                  <a:lnTo>
                    <a:pt x="5325" y="2174"/>
                  </a:lnTo>
                  <a:lnTo>
                    <a:pt x="5032" y="2296"/>
                  </a:lnTo>
                  <a:lnTo>
                    <a:pt x="4763" y="2418"/>
                  </a:lnTo>
                  <a:lnTo>
                    <a:pt x="4495" y="2565"/>
                  </a:lnTo>
                  <a:lnTo>
                    <a:pt x="3347" y="1661"/>
                  </a:lnTo>
                  <a:lnTo>
                    <a:pt x="3225" y="1588"/>
                  </a:lnTo>
                  <a:lnTo>
                    <a:pt x="3103" y="1539"/>
                  </a:lnTo>
                  <a:lnTo>
                    <a:pt x="2980" y="1514"/>
                  </a:lnTo>
                  <a:lnTo>
                    <a:pt x="2736" y="1514"/>
                  </a:lnTo>
                  <a:lnTo>
                    <a:pt x="2590" y="1563"/>
                  </a:lnTo>
                  <a:lnTo>
                    <a:pt x="2492" y="1637"/>
                  </a:lnTo>
                  <a:lnTo>
                    <a:pt x="2394" y="1710"/>
                  </a:lnTo>
                  <a:lnTo>
                    <a:pt x="1710" y="2394"/>
                  </a:lnTo>
                  <a:lnTo>
                    <a:pt x="1613" y="2491"/>
                  </a:lnTo>
                  <a:lnTo>
                    <a:pt x="1564" y="2614"/>
                  </a:lnTo>
                  <a:lnTo>
                    <a:pt x="1515" y="2736"/>
                  </a:lnTo>
                  <a:lnTo>
                    <a:pt x="1491" y="2858"/>
                  </a:lnTo>
                  <a:lnTo>
                    <a:pt x="1491" y="3004"/>
                  </a:lnTo>
                  <a:lnTo>
                    <a:pt x="1515" y="3126"/>
                  </a:lnTo>
                  <a:lnTo>
                    <a:pt x="1564" y="3249"/>
                  </a:lnTo>
                  <a:lnTo>
                    <a:pt x="1637" y="3346"/>
                  </a:lnTo>
                  <a:lnTo>
                    <a:pt x="2541" y="4494"/>
                  </a:lnTo>
                  <a:lnTo>
                    <a:pt x="2394" y="4763"/>
                  </a:lnTo>
                  <a:lnTo>
                    <a:pt x="2272" y="5056"/>
                  </a:lnTo>
                  <a:lnTo>
                    <a:pt x="2174" y="5349"/>
                  </a:lnTo>
                  <a:lnTo>
                    <a:pt x="2077" y="5642"/>
                  </a:lnTo>
                  <a:lnTo>
                    <a:pt x="636" y="5789"/>
                  </a:lnTo>
                  <a:lnTo>
                    <a:pt x="514" y="5837"/>
                  </a:lnTo>
                  <a:lnTo>
                    <a:pt x="392" y="5886"/>
                  </a:lnTo>
                  <a:lnTo>
                    <a:pt x="269" y="5959"/>
                  </a:lnTo>
                  <a:lnTo>
                    <a:pt x="172" y="6033"/>
                  </a:lnTo>
                  <a:lnTo>
                    <a:pt x="99" y="6155"/>
                  </a:lnTo>
                  <a:lnTo>
                    <a:pt x="50" y="6253"/>
                  </a:lnTo>
                  <a:lnTo>
                    <a:pt x="1" y="6399"/>
                  </a:lnTo>
                  <a:lnTo>
                    <a:pt x="1" y="6521"/>
                  </a:lnTo>
                  <a:lnTo>
                    <a:pt x="1" y="7474"/>
                  </a:lnTo>
                  <a:lnTo>
                    <a:pt x="1" y="7620"/>
                  </a:lnTo>
                  <a:lnTo>
                    <a:pt x="50" y="7742"/>
                  </a:lnTo>
                  <a:lnTo>
                    <a:pt x="99" y="7864"/>
                  </a:lnTo>
                  <a:lnTo>
                    <a:pt x="172" y="7962"/>
                  </a:lnTo>
                  <a:lnTo>
                    <a:pt x="269" y="8060"/>
                  </a:lnTo>
                  <a:lnTo>
                    <a:pt x="392" y="8133"/>
                  </a:lnTo>
                  <a:lnTo>
                    <a:pt x="514" y="8182"/>
                  </a:lnTo>
                  <a:lnTo>
                    <a:pt x="636" y="8206"/>
                  </a:lnTo>
                  <a:lnTo>
                    <a:pt x="2077" y="8377"/>
                  </a:lnTo>
                  <a:lnTo>
                    <a:pt x="2174" y="8670"/>
                  </a:lnTo>
                  <a:lnTo>
                    <a:pt x="2272" y="8939"/>
                  </a:lnTo>
                  <a:lnTo>
                    <a:pt x="2394" y="9232"/>
                  </a:lnTo>
                  <a:lnTo>
                    <a:pt x="2541" y="9501"/>
                  </a:lnTo>
                  <a:lnTo>
                    <a:pt x="1637" y="10649"/>
                  </a:lnTo>
                  <a:lnTo>
                    <a:pt x="1564" y="10771"/>
                  </a:lnTo>
                  <a:lnTo>
                    <a:pt x="1515" y="10893"/>
                  </a:lnTo>
                  <a:lnTo>
                    <a:pt x="1491" y="11015"/>
                  </a:lnTo>
                  <a:lnTo>
                    <a:pt x="1491" y="11137"/>
                  </a:lnTo>
                  <a:lnTo>
                    <a:pt x="1515" y="11259"/>
                  </a:lnTo>
                  <a:lnTo>
                    <a:pt x="1564" y="11381"/>
                  </a:lnTo>
                  <a:lnTo>
                    <a:pt x="1613" y="11504"/>
                  </a:lnTo>
                  <a:lnTo>
                    <a:pt x="1710" y="11601"/>
                  </a:lnTo>
                  <a:lnTo>
                    <a:pt x="2394" y="12285"/>
                  </a:lnTo>
                  <a:lnTo>
                    <a:pt x="2492" y="12383"/>
                  </a:lnTo>
                  <a:lnTo>
                    <a:pt x="2590" y="12432"/>
                  </a:lnTo>
                  <a:lnTo>
                    <a:pt x="2736" y="12480"/>
                  </a:lnTo>
                  <a:lnTo>
                    <a:pt x="2858" y="12505"/>
                  </a:lnTo>
                  <a:lnTo>
                    <a:pt x="2980" y="12505"/>
                  </a:lnTo>
                  <a:lnTo>
                    <a:pt x="3103" y="12456"/>
                  </a:lnTo>
                  <a:lnTo>
                    <a:pt x="3225" y="12407"/>
                  </a:lnTo>
                  <a:lnTo>
                    <a:pt x="3347" y="12358"/>
                  </a:lnTo>
                  <a:lnTo>
                    <a:pt x="4495" y="11455"/>
                  </a:lnTo>
                  <a:lnTo>
                    <a:pt x="4763" y="11577"/>
                  </a:lnTo>
                  <a:lnTo>
                    <a:pt x="5032" y="11723"/>
                  </a:lnTo>
                  <a:lnTo>
                    <a:pt x="5325" y="11821"/>
                  </a:lnTo>
                  <a:lnTo>
                    <a:pt x="5618" y="11919"/>
                  </a:lnTo>
                  <a:lnTo>
                    <a:pt x="5789" y="13360"/>
                  </a:lnTo>
                  <a:lnTo>
                    <a:pt x="5813" y="13482"/>
                  </a:lnTo>
                  <a:lnTo>
                    <a:pt x="5862" y="13604"/>
                  </a:lnTo>
                  <a:lnTo>
                    <a:pt x="5936" y="13726"/>
                  </a:lnTo>
                  <a:lnTo>
                    <a:pt x="6033" y="13824"/>
                  </a:lnTo>
                  <a:lnTo>
                    <a:pt x="6131" y="13897"/>
                  </a:lnTo>
                  <a:lnTo>
                    <a:pt x="6253" y="13946"/>
                  </a:lnTo>
                  <a:lnTo>
                    <a:pt x="6375" y="13995"/>
                  </a:lnTo>
                  <a:lnTo>
                    <a:pt x="7596" y="13995"/>
                  </a:lnTo>
                  <a:lnTo>
                    <a:pt x="7743" y="13946"/>
                  </a:lnTo>
                  <a:lnTo>
                    <a:pt x="7841" y="13897"/>
                  </a:lnTo>
                  <a:lnTo>
                    <a:pt x="7963" y="13824"/>
                  </a:lnTo>
                  <a:lnTo>
                    <a:pt x="8036" y="13726"/>
                  </a:lnTo>
                  <a:lnTo>
                    <a:pt x="8109" y="13604"/>
                  </a:lnTo>
                  <a:lnTo>
                    <a:pt x="8158" y="13482"/>
                  </a:lnTo>
                  <a:lnTo>
                    <a:pt x="8183" y="13360"/>
                  </a:lnTo>
                  <a:lnTo>
                    <a:pt x="8353" y="11919"/>
                  </a:lnTo>
                  <a:lnTo>
                    <a:pt x="8647" y="11821"/>
                  </a:lnTo>
                  <a:lnTo>
                    <a:pt x="8940" y="11723"/>
                  </a:lnTo>
                  <a:lnTo>
                    <a:pt x="9233" y="11577"/>
                  </a:lnTo>
                  <a:lnTo>
                    <a:pt x="9501" y="11455"/>
                  </a:lnTo>
                  <a:lnTo>
                    <a:pt x="10649" y="12358"/>
                  </a:lnTo>
                  <a:lnTo>
                    <a:pt x="10747" y="12407"/>
                  </a:lnTo>
                  <a:lnTo>
                    <a:pt x="10869" y="12456"/>
                  </a:lnTo>
                  <a:lnTo>
                    <a:pt x="10991" y="12505"/>
                  </a:lnTo>
                  <a:lnTo>
                    <a:pt x="11138" y="12505"/>
                  </a:lnTo>
                  <a:lnTo>
                    <a:pt x="11260" y="12480"/>
                  </a:lnTo>
                  <a:lnTo>
                    <a:pt x="11382" y="12432"/>
                  </a:lnTo>
                  <a:lnTo>
                    <a:pt x="11504" y="12383"/>
                  </a:lnTo>
                  <a:lnTo>
                    <a:pt x="11602" y="12285"/>
                  </a:lnTo>
                  <a:lnTo>
                    <a:pt x="12286" y="11601"/>
                  </a:lnTo>
                  <a:lnTo>
                    <a:pt x="12359" y="11504"/>
                  </a:lnTo>
                  <a:lnTo>
                    <a:pt x="12432" y="11381"/>
                  </a:lnTo>
                  <a:lnTo>
                    <a:pt x="12457" y="11259"/>
                  </a:lnTo>
                  <a:lnTo>
                    <a:pt x="12481" y="11137"/>
                  </a:lnTo>
                  <a:lnTo>
                    <a:pt x="12481" y="11015"/>
                  </a:lnTo>
                  <a:lnTo>
                    <a:pt x="12457" y="10893"/>
                  </a:lnTo>
                  <a:lnTo>
                    <a:pt x="12408" y="10771"/>
                  </a:lnTo>
                  <a:lnTo>
                    <a:pt x="12334" y="10649"/>
                  </a:lnTo>
                  <a:lnTo>
                    <a:pt x="11431" y="9501"/>
                  </a:lnTo>
                  <a:lnTo>
                    <a:pt x="11577" y="9232"/>
                  </a:lnTo>
                  <a:lnTo>
                    <a:pt x="11699" y="8939"/>
                  </a:lnTo>
                  <a:lnTo>
                    <a:pt x="11822" y="8670"/>
                  </a:lnTo>
                  <a:lnTo>
                    <a:pt x="11895" y="8377"/>
                  </a:lnTo>
                  <a:lnTo>
                    <a:pt x="13360" y="8206"/>
                  </a:lnTo>
                  <a:lnTo>
                    <a:pt x="13482" y="8182"/>
                  </a:lnTo>
                  <a:lnTo>
                    <a:pt x="13604" y="8133"/>
                  </a:lnTo>
                  <a:lnTo>
                    <a:pt x="13702" y="8060"/>
                  </a:lnTo>
                  <a:lnTo>
                    <a:pt x="13800" y="7962"/>
                  </a:lnTo>
                  <a:lnTo>
                    <a:pt x="13873" y="7864"/>
                  </a:lnTo>
                  <a:lnTo>
                    <a:pt x="13946" y="7742"/>
                  </a:lnTo>
                  <a:lnTo>
                    <a:pt x="13971" y="7620"/>
                  </a:lnTo>
                  <a:lnTo>
                    <a:pt x="13995" y="7474"/>
                  </a:lnTo>
                  <a:lnTo>
                    <a:pt x="13995" y="6521"/>
                  </a:lnTo>
                  <a:lnTo>
                    <a:pt x="13971" y="6399"/>
                  </a:lnTo>
                  <a:lnTo>
                    <a:pt x="13946" y="6253"/>
                  </a:lnTo>
                  <a:lnTo>
                    <a:pt x="13873" y="6155"/>
                  </a:lnTo>
                  <a:lnTo>
                    <a:pt x="13800" y="6033"/>
                  </a:lnTo>
                  <a:lnTo>
                    <a:pt x="13702" y="5959"/>
                  </a:lnTo>
                  <a:lnTo>
                    <a:pt x="13604" y="5886"/>
                  </a:lnTo>
                  <a:lnTo>
                    <a:pt x="13482" y="5837"/>
                  </a:lnTo>
                  <a:lnTo>
                    <a:pt x="13360" y="5789"/>
                  </a:lnTo>
                  <a:lnTo>
                    <a:pt x="11895" y="5642"/>
                  </a:lnTo>
                  <a:lnTo>
                    <a:pt x="11822" y="5349"/>
                  </a:lnTo>
                  <a:lnTo>
                    <a:pt x="11699" y="5056"/>
                  </a:lnTo>
                  <a:lnTo>
                    <a:pt x="11577" y="4763"/>
                  </a:lnTo>
                  <a:lnTo>
                    <a:pt x="11431" y="4494"/>
                  </a:lnTo>
                  <a:lnTo>
                    <a:pt x="12334" y="3346"/>
                  </a:lnTo>
                  <a:lnTo>
                    <a:pt x="12408" y="3249"/>
                  </a:lnTo>
                  <a:lnTo>
                    <a:pt x="12457" y="3126"/>
                  </a:lnTo>
                  <a:lnTo>
                    <a:pt x="12481" y="3004"/>
                  </a:lnTo>
                  <a:lnTo>
                    <a:pt x="12481" y="2858"/>
                  </a:lnTo>
                  <a:lnTo>
                    <a:pt x="12457" y="2736"/>
                  </a:lnTo>
                  <a:lnTo>
                    <a:pt x="12432" y="2614"/>
                  </a:lnTo>
                  <a:lnTo>
                    <a:pt x="12359" y="2491"/>
                  </a:lnTo>
                  <a:lnTo>
                    <a:pt x="12286" y="2394"/>
                  </a:lnTo>
                  <a:lnTo>
                    <a:pt x="11602" y="1710"/>
                  </a:lnTo>
                  <a:lnTo>
                    <a:pt x="11504" y="1637"/>
                  </a:lnTo>
                  <a:lnTo>
                    <a:pt x="11382" y="1563"/>
                  </a:lnTo>
                  <a:lnTo>
                    <a:pt x="11260" y="1514"/>
                  </a:lnTo>
                  <a:lnTo>
                    <a:pt x="10991" y="1514"/>
                  </a:lnTo>
                  <a:lnTo>
                    <a:pt x="10869" y="1539"/>
                  </a:lnTo>
                  <a:lnTo>
                    <a:pt x="10747" y="1588"/>
                  </a:lnTo>
                  <a:lnTo>
                    <a:pt x="10649" y="1661"/>
                  </a:lnTo>
                  <a:lnTo>
                    <a:pt x="9501" y="2565"/>
                  </a:lnTo>
                  <a:lnTo>
                    <a:pt x="9233" y="2418"/>
                  </a:lnTo>
                  <a:lnTo>
                    <a:pt x="8940" y="2296"/>
                  </a:lnTo>
                  <a:lnTo>
                    <a:pt x="8647" y="2174"/>
                  </a:lnTo>
                  <a:lnTo>
                    <a:pt x="8353" y="2076"/>
                  </a:lnTo>
                  <a:lnTo>
                    <a:pt x="8183" y="635"/>
                  </a:lnTo>
                  <a:lnTo>
                    <a:pt x="8158" y="513"/>
                  </a:lnTo>
                  <a:lnTo>
                    <a:pt x="8109" y="391"/>
                  </a:lnTo>
                  <a:lnTo>
                    <a:pt x="8036" y="293"/>
                  </a:lnTo>
                  <a:lnTo>
                    <a:pt x="7963" y="196"/>
                  </a:lnTo>
                  <a:lnTo>
                    <a:pt x="7841" y="122"/>
                  </a:lnTo>
                  <a:lnTo>
                    <a:pt x="7743" y="49"/>
                  </a:lnTo>
                  <a:lnTo>
                    <a:pt x="7596" y="25"/>
                  </a:lnTo>
                  <a:lnTo>
                    <a:pt x="747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0"/>
            <p:cNvSpPr/>
            <p:nvPr/>
          </p:nvSpPr>
          <p:spPr>
            <a:xfrm>
              <a:off x="5567825" y="3185975"/>
              <a:ext cx="199075" cy="199075"/>
            </a:xfrm>
            <a:custGeom>
              <a:avLst/>
              <a:gdLst/>
              <a:ahLst/>
              <a:cxnLst/>
              <a:rect l="l" t="t" r="r" b="b"/>
              <a:pathLst>
                <a:path w="7963" h="7963" extrusionOk="0">
                  <a:moveTo>
                    <a:pt x="3933" y="2296"/>
                  </a:moveTo>
                  <a:lnTo>
                    <a:pt x="4103" y="2321"/>
                  </a:lnTo>
                  <a:lnTo>
                    <a:pt x="4274" y="2321"/>
                  </a:lnTo>
                  <a:lnTo>
                    <a:pt x="4421" y="2370"/>
                  </a:lnTo>
                  <a:lnTo>
                    <a:pt x="4592" y="2419"/>
                  </a:lnTo>
                  <a:lnTo>
                    <a:pt x="4738" y="2492"/>
                  </a:lnTo>
                  <a:lnTo>
                    <a:pt x="4885" y="2565"/>
                  </a:lnTo>
                  <a:lnTo>
                    <a:pt x="5032" y="2663"/>
                  </a:lnTo>
                  <a:lnTo>
                    <a:pt x="5154" y="2785"/>
                  </a:lnTo>
                  <a:lnTo>
                    <a:pt x="5276" y="2883"/>
                  </a:lnTo>
                  <a:lnTo>
                    <a:pt x="5373" y="3029"/>
                  </a:lnTo>
                  <a:lnTo>
                    <a:pt x="5447" y="3151"/>
                  </a:lnTo>
                  <a:lnTo>
                    <a:pt x="5520" y="3298"/>
                  </a:lnTo>
                  <a:lnTo>
                    <a:pt x="5593" y="3444"/>
                  </a:lnTo>
                  <a:lnTo>
                    <a:pt x="5618" y="3615"/>
                  </a:lnTo>
                  <a:lnTo>
                    <a:pt x="5642" y="3762"/>
                  </a:lnTo>
                  <a:lnTo>
                    <a:pt x="5667" y="3933"/>
                  </a:lnTo>
                  <a:lnTo>
                    <a:pt x="5667" y="4079"/>
                  </a:lnTo>
                  <a:lnTo>
                    <a:pt x="5642" y="4250"/>
                  </a:lnTo>
                  <a:lnTo>
                    <a:pt x="5618" y="4421"/>
                  </a:lnTo>
                  <a:lnTo>
                    <a:pt x="5569" y="4568"/>
                  </a:lnTo>
                  <a:lnTo>
                    <a:pt x="5496" y="4739"/>
                  </a:lnTo>
                  <a:lnTo>
                    <a:pt x="5398" y="4885"/>
                  </a:lnTo>
                  <a:lnTo>
                    <a:pt x="5300" y="5007"/>
                  </a:lnTo>
                  <a:lnTo>
                    <a:pt x="5203" y="5154"/>
                  </a:lnTo>
                  <a:lnTo>
                    <a:pt x="5080" y="5252"/>
                  </a:lnTo>
                  <a:lnTo>
                    <a:pt x="4958" y="5349"/>
                  </a:lnTo>
                  <a:lnTo>
                    <a:pt x="4812" y="5447"/>
                  </a:lnTo>
                  <a:lnTo>
                    <a:pt x="4665" y="5520"/>
                  </a:lnTo>
                  <a:lnTo>
                    <a:pt x="4519" y="5569"/>
                  </a:lnTo>
                  <a:lnTo>
                    <a:pt x="4372" y="5618"/>
                  </a:lnTo>
                  <a:lnTo>
                    <a:pt x="4201" y="5642"/>
                  </a:lnTo>
                  <a:lnTo>
                    <a:pt x="4055" y="5667"/>
                  </a:lnTo>
                  <a:lnTo>
                    <a:pt x="3884" y="5642"/>
                  </a:lnTo>
                  <a:lnTo>
                    <a:pt x="3713" y="5642"/>
                  </a:lnTo>
                  <a:lnTo>
                    <a:pt x="3566" y="5594"/>
                  </a:lnTo>
                  <a:lnTo>
                    <a:pt x="3395" y="5545"/>
                  </a:lnTo>
                  <a:lnTo>
                    <a:pt x="3249" y="5471"/>
                  </a:lnTo>
                  <a:lnTo>
                    <a:pt x="3102" y="5398"/>
                  </a:lnTo>
                  <a:lnTo>
                    <a:pt x="2956" y="5300"/>
                  </a:lnTo>
                  <a:lnTo>
                    <a:pt x="2833" y="5178"/>
                  </a:lnTo>
                  <a:lnTo>
                    <a:pt x="2711" y="5081"/>
                  </a:lnTo>
                  <a:lnTo>
                    <a:pt x="2614" y="4934"/>
                  </a:lnTo>
                  <a:lnTo>
                    <a:pt x="2540" y="4812"/>
                  </a:lnTo>
                  <a:lnTo>
                    <a:pt x="2467" y="4665"/>
                  </a:lnTo>
                  <a:lnTo>
                    <a:pt x="2394" y="4519"/>
                  </a:lnTo>
                  <a:lnTo>
                    <a:pt x="2369" y="4348"/>
                  </a:lnTo>
                  <a:lnTo>
                    <a:pt x="2321" y="4201"/>
                  </a:lnTo>
                  <a:lnTo>
                    <a:pt x="2321" y="4030"/>
                  </a:lnTo>
                  <a:lnTo>
                    <a:pt x="2321" y="3884"/>
                  </a:lnTo>
                  <a:lnTo>
                    <a:pt x="2345" y="3713"/>
                  </a:lnTo>
                  <a:lnTo>
                    <a:pt x="2369" y="3542"/>
                  </a:lnTo>
                  <a:lnTo>
                    <a:pt x="2418" y="3395"/>
                  </a:lnTo>
                  <a:lnTo>
                    <a:pt x="2492" y="3224"/>
                  </a:lnTo>
                  <a:lnTo>
                    <a:pt x="2589" y="3078"/>
                  </a:lnTo>
                  <a:lnTo>
                    <a:pt x="2687" y="2956"/>
                  </a:lnTo>
                  <a:lnTo>
                    <a:pt x="2785" y="2809"/>
                  </a:lnTo>
                  <a:lnTo>
                    <a:pt x="2907" y="2712"/>
                  </a:lnTo>
                  <a:lnTo>
                    <a:pt x="3029" y="2614"/>
                  </a:lnTo>
                  <a:lnTo>
                    <a:pt x="3175" y="2516"/>
                  </a:lnTo>
                  <a:lnTo>
                    <a:pt x="3322" y="2443"/>
                  </a:lnTo>
                  <a:lnTo>
                    <a:pt x="3468" y="2394"/>
                  </a:lnTo>
                  <a:lnTo>
                    <a:pt x="3615" y="2345"/>
                  </a:lnTo>
                  <a:lnTo>
                    <a:pt x="3786" y="2321"/>
                  </a:lnTo>
                  <a:lnTo>
                    <a:pt x="3933" y="2296"/>
                  </a:lnTo>
                  <a:close/>
                  <a:moveTo>
                    <a:pt x="3053" y="1"/>
                  </a:moveTo>
                  <a:lnTo>
                    <a:pt x="2980" y="25"/>
                  </a:lnTo>
                  <a:lnTo>
                    <a:pt x="2443" y="196"/>
                  </a:lnTo>
                  <a:lnTo>
                    <a:pt x="2369" y="220"/>
                  </a:lnTo>
                  <a:lnTo>
                    <a:pt x="2296" y="269"/>
                  </a:lnTo>
                  <a:lnTo>
                    <a:pt x="2198" y="391"/>
                  </a:lnTo>
                  <a:lnTo>
                    <a:pt x="2150" y="538"/>
                  </a:lnTo>
                  <a:lnTo>
                    <a:pt x="2150" y="611"/>
                  </a:lnTo>
                  <a:lnTo>
                    <a:pt x="2150" y="684"/>
                  </a:lnTo>
                  <a:lnTo>
                    <a:pt x="2394" y="1832"/>
                  </a:lnTo>
                  <a:lnTo>
                    <a:pt x="2223" y="1954"/>
                  </a:lnTo>
                  <a:lnTo>
                    <a:pt x="2076" y="2101"/>
                  </a:lnTo>
                  <a:lnTo>
                    <a:pt x="1002" y="1686"/>
                  </a:lnTo>
                  <a:lnTo>
                    <a:pt x="928" y="1686"/>
                  </a:lnTo>
                  <a:lnTo>
                    <a:pt x="831" y="1661"/>
                  </a:lnTo>
                  <a:lnTo>
                    <a:pt x="684" y="1710"/>
                  </a:lnTo>
                  <a:lnTo>
                    <a:pt x="562" y="1784"/>
                  </a:lnTo>
                  <a:lnTo>
                    <a:pt x="513" y="1832"/>
                  </a:lnTo>
                  <a:lnTo>
                    <a:pt x="464" y="1906"/>
                  </a:lnTo>
                  <a:lnTo>
                    <a:pt x="220" y="2394"/>
                  </a:lnTo>
                  <a:lnTo>
                    <a:pt x="196" y="2467"/>
                  </a:lnTo>
                  <a:lnTo>
                    <a:pt x="171" y="2541"/>
                  </a:lnTo>
                  <a:lnTo>
                    <a:pt x="196" y="2712"/>
                  </a:lnTo>
                  <a:lnTo>
                    <a:pt x="245" y="2834"/>
                  </a:lnTo>
                  <a:lnTo>
                    <a:pt x="293" y="2907"/>
                  </a:lnTo>
                  <a:lnTo>
                    <a:pt x="367" y="2956"/>
                  </a:lnTo>
                  <a:lnTo>
                    <a:pt x="1344" y="3591"/>
                  </a:lnTo>
                  <a:lnTo>
                    <a:pt x="1319" y="3786"/>
                  </a:lnTo>
                  <a:lnTo>
                    <a:pt x="1295" y="4006"/>
                  </a:lnTo>
                  <a:lnTo>
                    <a:pt x="245" y="4494"/>
                  </a:lnTo>
                  <a:lnTo>
                    <a:pt x="196" y="4519"/>
                  </a:lnTo>
                  <a:lnTo>
                    <a:pt x="123" y="4568"/>
                  </a:lnTo>
                  <a:lnTo>
                    <a:pt x="49" y="4714"/>
                  </a:lnTo>
                  <a:lnTo>
                    <a:pt x="0" y="4861"/>
                  </a:lnTo>
                  <a:lnTo>
                    <a:pt x="25" y="4934"/>
                  </a:lnTo>
                  <a:lnTo>
                    <a:pt x="25" y="5007"/>
                  </a:lnTo>
                  <a:lnTo>
                    <a:pt x="220" y="5545"/>
                  </a:lnTo>
                  <a:lnTo>
                    <a:pt x="245" y="5594"/>
                  </a:lnTo>
                  <a:lnTo>
                    <a:pt x="293" y="5667"/>
                  </a:lnTo>
                  <a:lnTo>
                    <a:pt x="391" y="5764"/>
                  </a:lnTo>
                  <a:lnTo>
                    <a:pt x="538" y="5813"/>
                  </a:lnTo>
                  <a:lnTo>
                    <a:pt x="684" y="5813"/>
                  </a:lnTo>
                  <a:lnTo>
                    <a:pt x="1832" y="5569"/>
                  </a:lnTo>
                  <a:lnTo>
                    <a:pt x="1954" y="5740"/>
                  </a:lnTo>
                  <a:lnTo>
                    <a:pt x="2101" y="5887"/>
                  </a:lnTo>
                  <a:lnTo>
                    <a:pt x="1710" y="6986"/>
                  </a:lnTo>
                  <a:lnTo>
                    <a:pt x="1686" y="7059"/>
                  </a:lnTo>
                  <a:lnTo>
                    <a:pt x="1686" y="7132"/>
                  </a:lnTo>
                  <a:lnTo>
                    <a:pt x="1710" y="7279"/>
                  </a:lnTo>
                  <a:lnTo>
                    <a:pt x="1783" y="7401"/>
                  </a:lnTo>
                  <a:lnTo>
                    <a:pt x="1857" y="7450"/>
                  </a:lnTo>
                  <a:lnTo>
                    <a:pt x="1905" y="7499"/>
                  </a:lnTo>
                  <a:lnTo>
                    <a:pt x="2418" y="7743"/>
                  </a:lnTo>
                  <a:lnTo>
                    <a:pt x="2492" y="7792"/>
                  </a:lnTo>
                  <a:lnTo>
                    <a:pt x="2711" y="7792"/>
                  </a:lnTo>
                  <a:lnTo>
                    <a:pt x="2858" y="7718"/>
                  </a:lnTo>
                  <a:lnTo>
                    <a:pt x="2907" y="7669"/>
                  </a:lnTo>
                  <a:lnTo>
                    <a:pt x="2956" y="7621"/>
                  </a:lnTo>
                  <a:lnTo>
                    <a:pt x="3591" y="6644"/>
                  </a:lnTo>
                  <a:lnTo>
                    <a:pt x="3810" y="6668"/>
                  </a:lnTo>
                  <a:lnTo>
                    <a:pt x="4006" y="6668"/>
                  </a:lnTo>
                  <a:lnTo>
                    <a:pt x="4494" y="7718"/>
                  </a:lnTo>
                  <a:lnTo>
                    <a:pt x="4543" y="7792"/>
                  </a:lnTo>
                  <a:lnTo>
                    <a:pt x="4592" y="7840"/>
                  </a:lnTo>
                  <a:lnTo>
                    <a:pt x="4714" y="7914"/>
                  </a:lnTo>
                  <a:lnTo>
                    <a:pt x="4861" y="7963"/>
                  </a:lnTo>
                  <a:lnTo>
                    <a:pt x="4934" y="7963"/>
                  </a:lnTo>
                  <a:lnTo>
                    <a:pt x="5007" y="7938"/>
                  </a:lnTo>
                  <a:lnTo>
                    <a:pt x="5544" y="7767"/>
                  </a:lnTo>
                  <a:lnTo>
                    <a:pt x="5618" y="7743"/>
                  </a:lnTo>
                  <a:lnTo>
                    <a:pt x="5667" y="7694"/>
                  </a:lnTo>
                  <a:lnTo>
                    <a:pt x="5764" y="7572"/>
                  </a:lnTo>
                  <a:lnTo>
                    <a:pt x="5838" y="7425"/>
                  </a:lnTo>
                  <a:lnTo>
                    <a:pt x="5838" y="7352"/>
                  </a:lnTo>
                  <a:lnTo>
                    <a:pt x="5838" y="7279"/>
                  </a:lnTo>
                  <a:lnTo>
                    <a:pt x="5593" y="6131"/>
                  </a:lnTo>
                  <a:lnTo>
                    <a:pt x="5740" y="6009"/>
                  </a:lnTo>
                  <a:lnTo>
                    <a:pt x="5911" y="5862"/>
                  </a:lnTo>
                  <a:lnTo>
                    <a:pt x="6985" y="6277"/>
                  </a:lnTo>
                  <a:lnTo>
                    <a:pt x="7059" y="6277"/>
                  </a:lnTo>
                  <a:lnTo>
                    <a:pt x="7132" y="6302"/>
                  </a:lnTo>
                  <a:lnTo>
                    <a:pt x="7278" y="6253"/>
                  </a:lnTo>
                  <a:lnTo>
                    <a:pt x="7425" y="6180"/>
                  </a:lnTo>
                  <a:lnTo>
                    <a:pt x="7474" y="6131"/>
                  </a:lnTo>
                  <a:lnTo>
                    <a:pt x="7523" y="6058"/>
                  </a:lnTo>
                  <a:lnTo>
                    <a:pt x="7767" y="5545"/>
                  </a:lnTo>
                  <a:lnTo>
                    <a:pt x="7791" y="5496"/>
                  </a:lnTo>
                  <a:lnTo>
                    <a:pt x="7816" y="5398"/>
                  </a:lnTo>
                  <a:lnTo>
                    <a:pt x="7791" y="5252"/>
                  </a:lnTo>
                  <a:lnTo>
                    <a:pt x="7718" y="5129"/>
                  </a:lnTo>
                  <a:lnTo>
                    <a:pt x="7669" y="5056"/>
                  </a:lnTo>
                  <a:lnTo>
                    <a:pt x="7620" y="5007"/>
                  </a:lnTo>
                  <a:lnTo>
                    <a:pt x="6643" y="4372"/>
                  </a:lnTo>
                  <a:lnTo>
                    <a:pt x="6668" y="4177"/>
                  </a:lnTo>
                  <a:lnTo>
                    <a:pt x="6668" y="3957"/>
                  </a:lnTo>
                  <a:lnTo>
                    <a:pt x="7718" y="3469"/>
                  </a:lnTo>
                  <a:lnTo>
                    <a:pt x="7791" y="3444"/>
                  </a:lnTo>
                  <a:lnTo>
                    <a:pt x="7865" y="3395"/>
                  </a:lnTo>
                  <a:lnTo>
                    <a:pt x="7938" y="3249"/>
                  </a:lnTo>
                  <a:lnTo>
                    <a:pt x="7962" y="3102"/>
                  </a:lnTo>
                  <a:lnTo>
                    <a:pt x="7962" y="3029"/>
                  </a:lnTo>
                  <a:lnTo>
                    <a:pt x="7962" y="2956"/>
                  </a:lnTo>
                  <a:lnTo>
                    <a:pt x="7767" y="2419"/>
                  </a:lnTo>
                  <a:lnTo>
                    <a:pt x="7743" y="2345"/>
                  </a:lnTo>
                  <a:lnTo>
                    <a:pt x="7694" y="2296"/>
                  </a:lnTo>
                  <a:lnTo>
                    <a:pt x="7572" y="2199"/>
                  </a:lnTo>
                  <a:lnTo>
                    <a:pt x="7449" y="2150"/>
                  </a:lnTo>
                  <a:lnTo>
                    <a:pt x="7278" y="2150"/>
                  </a:lnTo>
                  <a:lnTo>
                    <a:pt x="6155" y="2394"/>
                  </a:lnTo>
                  <a:lnTo>
                    <a:pt x="6033" y="2223"/>
                  </a:lnTo>
                  <a:lnTo>
                    <a:pt x="5886" y="2077"/>
                  </a:lnTo>
                  <a:lnTo>
                    <a:pt x="6277" y="978"/>
                  </a:lnTo>
                  <a:lnTo>
                    <a:pt x="6302" y="904"/>
                  </a:lnTo>
                  <a:lnTo>
                    <a:pt x="6302" y="831"/>
                  </a:lnTo>
                  <a:lnTo>
                    <a:pt x="6277" y="684"/>
                  </a:lnTo>
                  <a:lnTo>
                    <a:pt x="6179" y="562"/>
                  </a:lnTo>
                  <a:lnTo>
                    <a:pt x="6131" y="489"/>
                  </a:lnTo>
                  <a:lnTo>
                    <a:pt x="6082" y="465"/>
                  </a:lnTo>
                  <a:lnTo>
                    <a:pt x="5569" y="196"/>
                  </a:lnTo>
                  <a:lnTo>
                    <a:pt x="5496" y="172"/>
                  </a:lnTo>
                  <a:lnTo>
                    <a:pt x="5276" y="172"/>
                  </a:lnTo>
                  <a:lnTo>
                    <a:pt x="5129" y="245"/>
                  </a:lnTo>
                  <a:lnTo>
                    <a:pt x="5080" y="294"/>
                  </a:lnTo>
                  <a:lnTo>
                    <a:pt x="5032" y="343"/>
                  </a:lnTo>
                  <a:lnTo>
                    <a:pt x="4397" y="1319"/>
                  </a:lnTo>
                  <a:lnTo>
                    <a:pt x="4177" y="1295"/>
                  </a:lnTo>
                  <a:lnTo>
                    <a:pt x="3981" y="1295"/>
                  </a:lnTo>
                  <a:lnTo>
                    <a:pt x="3493" y="245"/>
                  </a:lnTo>
                  <a:lnTo>
                    <a:pt x="3444" y="172"/>
                  </a:lnTo>
                  <a:lnTo>
                    <a:pt x="3395" y="123"/>
                  </a:lnTo>
                  <a:lnTo>
                    <a:pt x="3273" y="49"/>
                  </a:lnTo>
                  <a:lnTo>
                    <a:pt x="312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51" name="Google Shape;251;p20"/>
          <p:cNvPicPr preferRelativeResize="0"/>
          <p:nvPr/>
        </p:nvPicPr>
        <p:blipFill rotWithShape="1">
          <a:blip r:embed="rId4">
            <a:alphaModFix/>
          </a:blip>
          <a:srcRect t="1085" b="1085"/>
          <a:stretch/>
        </p:blipFill>
        <p:spPr>
          <a:xfrm>
            <a:off x="5155750" y="154125"/>
            <a:ext cx="3889085" cy="2801349"/>
          </a:xfrm>
          <a:prstGeom prst="rect">
            <a:avLst/>
          </a:prstGeom>
          <a:noFill/>
          <a:ln>
            <a:noFill/>
          </a:ln>
        </p:spPr>
      </p:pic>
    </p:spTree>
  </p:cSld>
  <p:clrMapOvr>
    <a:masterClrMapping/>
  </p:clrMapOvr>
</p:sld>
</file>

<file path=ppt/theme/theme1.xml><?xml version="1.0" encoding="utf-8"?>
<a:theme xmlns:a="http://schemas.openxmlformats.org/drawingml/2006/main" name="Wolsey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2184</Words>
  <Application>Microsoft Macintosh PowerPoint</Application>
  <PresentationFormat>On-screen Show (16:9)</PresentationFormat>
  <Paragraphs>358</Paragraphs>
  <Slides>32</Slides>
  <Notes>32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Times New Roman</vt:lpstr>
      <vt:lpstr>Roboto Condensed</vt:lpstr>
      <vt:lpstr>Arial</vt:lpstr>
      <vt:lpstr>Oswald</vt:lpstr>
      <vt:lpstr>Courier New</vt:lpstr>
      <vt:lpstr>Wolsey template</vt:lpstr>
      <vt:lpstr>BIG DATA TEXT SUMMARIZATION:  Using Deep Learning to Summarize  Theses and Dissertations</vt:lpstr>
      <vt:lpstr>OUTLINE</vt:lpstr>
      <vt:lpstr>1. INTRODUCTION</vt:lpstr>
      <vt:lpstr>RESEARCH QUESTIONS</vt:lpstr>
      <vt:lpstr>RESEARCH QUESTIONS</vt:lpstr>
      <vt:lpstr>2. EXTRACTING  ETD CHAPTERS</vt:lpstr>
      <vt:lpstr>GROBID</vt:lpstr>
      <vt:lpstr>CHAPTER TEXT IS EASILY EXTRACTED FROM TEI XML</vt:lpstr>
      <vt:lpstr>ScienceParse</vt:lpstr>
      <vt:lpstr>RQ1: Can we identify and extract individual chapters from an ETD document?</vt:lpstr>
      <vt:lpstr>3. TRAINING DATA</vt:lpstr>
      <vt:lpstr>TRAINING DATA</vt:lpstr>
      <vt:lpstr>GET ETD RELATED WIKIPEDIA THROUGH DOC2VEC </vt:lpstr>
      <vt:lpstr>4. DEEP LEARNING MODELS </vt:lpstr>
      <vt:lpstr>STATE-OF-THE-ART DEEP NEURAL NETWORK MODELS</vt:lpstr>
      <vt:lpstr>Training Design</vt:lpstr>
      <vt:lpstr>Sequence-to-sequence</vt:lpstr>
      <vt:lpstr>Pointer-Generator</vt:lpstr>
      <vt:lpstr>Fast Abstractive Summarization - RL  </vt:lpstr>
      <vt:lpstr>5. EVALUATION </vt:lpstr>
      <vt:lpstr>ROUGE PERFORMANCE:  Sequence-to-Sequence </vt:lpstr>
      <vt:lpstr>PowerPoint Presentation</vt:lpstr>
      <vt:lpstr>ROUGE PERFORMANCE:  Pointer-Generator</vt:lpstr>
      <vt:lpstr>PowerPoint Presentation</vt:lpstr>
      <vt:lpstr>ROUGE PERFORMANCE:  Fast Abstractive Summarization-RL </vt:lpstr>
      <vt:lpstr>PowerPoint Presentation</vt:lpstr>
      <vt:lpstr>6. CONCLUSION </vt:lpstr>
      <vt:lpstr>PowerPoint Presentation</vt:lpstr>
      <vt:lpstr>PowerPoint Presentation</vt:lpstr>
      <vt:lpstr>ACKNOWLEDGMENTS</vt:lpstr>
      <vt:lpstr>THANKS!</vt:lpstr>
      <vt:lpstr>CREDITS</vt:lpstr>
    </vt:vector>
  </TitlesOfParts>
  <Manager/>
  <Company>Virginia Tech</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Big Data Text Summarization:  Using Deep Learning to Summarize Theses and Dissertations</dc:title>
  <dc:subject/>
  <dc:creator>Naman Ahuja, Ritesh Bansal, Bill Ingram, Palakh Jude, Sampanna Kahu, Xinyue Wang  </dc:creator>
  <cp:keywords>natural language processing; text summarization; computational linguistics; text mining; unstructured data analytics; unstructured data; ETDs; electronic theses and dissertations</cp:keywords>
  <dc:description/>
  <cp:lastModifiedBy>Ingram, Bill</cp:lastModifiedBy>
  <cp:revision>2</cp:revision>
  <dcterms:modified xsi:type="dcterms:W3CDTF">2018-12-14T22:52:18Z</dcterms:modified>
  <cp:category/>
</cp:coreProperties>
</file>