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63" r:id="rId2"/>
    <p:sldId id="270" r:id="rId3"/>
    <p:sldId id="273" r:id="rId4"/>
    <p:sldId id="271" r:id="rId5"/>
    <p:sldId id="301" r:id="rId6"/>
    <p:sldId id="275" r:id="rId7"/>
    <p:sldId id="272" r:id="rId8"/>
    <p:sldId id="298" r:id="rId9"/>
    <p:sldId id="318" r:id="rId10"/>
    <p:sldId id="276" r:id="rId11"/>
    <p:sldId id="277" r:id="rId12"/>
    <p:sldId id="296" r:id="rId13"/>
    <p:sldId id="305" r:id="rId14"/>
    <p:sldId id="267" r:id="rId15"/>
    <p:sldId id="286" r:id="rId16"/>
    <p:sldId id="264" r:id="rId17"/>
    <p:sldId id="284" r:id="rId18"/>
    <p:sldId id="306" r:id="rId19"/>
    <p:sldId id="278" r:id="rId20"/>
    <p:sldId id="312" r:id="rId21"/>
    <p:sldId id="329" r:id="rId22"/>
    <p:sldId id="279" r:id="rId23"/>
    <p:sldId id="313" r:id="rId24"/>
    <p:sldId id="288" r:id="rId25"/>
    <p:sldId id="309" r:id="rId26"/>
    <p:sldId id="311" r:id="rId27"/>
    <p:sldId id="287" r:id="rId28"/>
    <p:sldId id="315" r:id="rId29"/>
    <p:sldId id="316" r:id="rId30"/>
    <p:sldId id="314" r:id="rId31"/>
    <p:sldId id="330" r:id="rId32"/>
    <p:sldId id="292" r:id="rId33"/>
    <p:sldId id="299" r:id="rId34"/>
    <p:sldId id="300" r:id="rId35"/>
    <p:sldId id="310" r:id="rId36"/>
    <p:sldId id="293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31" r:id="rId45"/>
    <p:sldId id="327" r:id="rId46"/>
    <p:sldId id="294" r:id="rId47"/>
    <p:sldId id="328" r:id="rId48"/>
    <p:sldId id="280" r:id="rId49"/>
    <p:sldId id="290" r:id="rId50"/>
    <p:sldId id="308" r:id="rId51"/>
    <p:sldId id="297" r:id="rId52"/>
    <p:sldId id="317" r:id="rId5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E4642A9-4084-E748-B320-936A8B0A6296}">
          <p14:sldIdLst>
            <p14:sldId id="263"/>
            <p14:sldId id="270"/>
            <p14:sldId id="273"/>
            <p14:sldId id="271"/>
            <p14:sldId id="301"/>
            <p14:sldId id="275"/>
            <p14:sldId id="272"/>
            <p14:sldId id="298"/>
            <p14:sldId id="318"/>
            <p14:sldId id="276"/>
            <p14:sldId id="277"/>
            <p14:sldId id="296"/>
            <p14:sldId id="305"/>
            <p14:sldId id="267"/>
            <p14:sldId id="286"/>
            <p14:sldId id="264"/>
            <p14:sldId id="284"/>
            <p14:sldId id="306"/>
            <p14:sldId id="278"/>
            <p14:sldId id="312"/>
            <p14:sldId id="329"/>
            <p14:sldId id="279"/>
            <p14:sldId id="313"/>
            <p14:sldId id="288"/>
            <p14:sldId id="309"/>
            <p14:sldId id="311"/>
            <p14:sldId id="287"/>
            <p14:sldId id="315"/>
            <p14:sldId id="316"/>
            <p14:sldId id="314"/>
            <p14:sldId id="330"/>
            <p14:sldId id="292"/>
            <p14:sldId id="299"/>
            <p14:sldId id="300"/>
            <p14:sldId id="310"/>
            <p14:sldId id="293"/>
            <p14:sldId id="320"/>
            <p14:sldId id="321"/>
            <p14:sldId id="322"/>
            <p14:sldId id="323"/>
            <p14:sldId id="324"/>
            <p14:sldId id="325"/>
            <p14:sldId id="326"/>
            <p14:sldId id="331"/>
            <p14:sldId id="327"/>
            <p14:sldId id="294"/>
            <p14:sldId id="328"/>
            <p14:sldId id="280"/>
            <p14:sldId id="290"/>
            <p14:sldId id="308"/>
            <p14:sldId id="297"/>
            <p14:sldId id="31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8B1E41"/>
    <a:srgbClr val="F7901E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5" autoAdjust="0"/>
    <p:restoredTop sz="91622" autoAdjust="0"/>
  </p:normalViewPr>
  <p:slideViewPr>
    <p:cSldViewPr snapToGrid="0" snapToObjects="1">
      <p:cViewPr varScale="1">
        <p:scale>
          <a:sx n="62" d="100"/>
          <a:sy n="62" d="100"/>
        </p:scale>
        <p:origin x="8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90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1DB6698-9F7C-3646-A26D-95E454953F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CCC1AF-BE92-9C4D-B80F-42521DC709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B4C2BE1-7593-874D-A54B-2DAF88AB4460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B89AE0-B5B4-A840-8B32-F59C1FA1F1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16377F-BE6A-DE44-88D8-0DBDD13263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7111589-3224-1047-8D9B-D54F751FA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9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6D444C4-D241-AB44-A8B2-A67FC57DD99A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F4AC6CA-3C20-4146-82D0-CD1C76E77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7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gcDwzUGuUoI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photos/f2Bi-VBs71M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7uPzmidQ4jI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BnePwPa2ciU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lp1AKIUV3yo" TargetMode="External"/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gcDwzUGuUoI" TargetMode="External"/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photos/f2Bi-VBs71M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BVr3XaBiWLU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timbatec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photos/MJSFNZ8BAXw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4xFXHkD9bCc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03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Every book its user. Every user its book.</a:t>
            </a:r>
          </a:p>
          <a:p>
            <a:r>
              <a:rPr lang="en-US" dirty="0">
                <a:hlinkClick r:id="rId3"/>
              </a:rPr>
              <a:t>https://unsplash.com/photos/gcDwzUGuUoI</a:t>
            </a:r>
            <a:endParaRPr lang="en-US" dirty="0"/>
          </a:p>
          <a:p>
            <a:r>
              <a:rPr lang="en-US" dirty="0">
                <a:hlinkClick r:id="rId4"/>
              </a:rPr>
              <a:t>https://unsplash.com/photos/f2Bi-VBs71M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87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80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Public domain from </a:t>
            </a:r>
            <a:r>
              <a:rPr lang="en-US" dirty="0" err="1"/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75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this person the adopter of the book?</a:t>
            </a:r>
          </a:p>
          <a:p>
            <a:r>
              <a:rPr lang="en-US" dirty="0"/>
              <a:t>Are they happy with what they are using right now? What do they like / dislike about the resource(s) they currently use?</a:t>
            </a:r>
          </a:p>
          <a:p>
            <a:r>
              <a:rPr lang="en-US" dirty="0"/>
              <a:t>No personal contact?</a:t>
            </a:r>
          </a:p>
          <a:p>
            <a:r>
              <a:rPr lang="en-US" dirty="0"/>
              <a:t>“Hey, this is free” is not a big selling point.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02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66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Public domain, </a:t>
            </a:r>
            <a:r>
              <a:rPr lang="en-US" dirty="0" err="1"/>
              <a:t>Unsplash</a:t>
            </a:r>
            <a:endParaRPr lang="en-US" dirty="0"/>
          </a:p>
          <a:p>
            <a:r>
              <a:rPr lang="en-US" dirty="0"/>
              <a:t>SGA relationship</a:t>
            </a:r>
          </a:p>
          <a:p>
            <a:r>
              <a:rPr lang="en-US" dirty="0"/>
              <a:t>Visit from the Apple Rep</a:t>
            </a:r>
          </a:p>
          <a:p>
            <a:r>
              <a:rPr lang="en-US" dirty="0"/>
              <a:t>Cards FLYING off of the display</a:t>
            </a:r>
          </a:p>
          <a:p>
            <a:r>
              <a:rPr lang="en-US" dirty="0"/>
              <a:t>Reports of students using the books to study</a:t>
            </a:r>
          </a:p>
          <a:p>
            <a:r>
              <a:rPr lang="en-US" dirty="0"/>
              <a:t>No known adoptions</a:t>
            </a:r>
          </a:p>
          <a:p>
            <a:r>
              <a:rPr lang="en-US" dirty="0"/>
              <a:t>Survey to collect information failed miserably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037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R1</a:t>
            </a:r>
            <a:br>
              <a:rPr lang="en-US" sz="1600" dirty="0"/>
            </a:br>
            <a:r>
              <a:rPr lang="en-US" sz="1600" dirty="0"/>
              <a:t>Large # faculty</a:t>
            </a:r>
          </a:p>
          <a:p>
            <a:r>
              <a:rPr lang="en-US" sz="1600" dirty="0"/>
              <a:t>This is a new thing. I’m new.</a:t>
            </a:r>
            <a:br>
              <a:rPr lang="en-US" sz="1600" dirty="0"/>
            </a:br>
            <a:r>
              <a:rPr lang="en-US" sz="1200" dirty="0"/>
              <a:t>Student-faculty power dynamic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38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R1</a:t>
            </a:r>
            <a:br>
              <a:rPr lang="en-US" sz="1600" dirty="0"/>
            </a:br>
            <a:r>
              <a:rPr lang="en-US" sz="1600" dirty="0"/>
              <a:t>Large # faculty</a:t>
            </a:r>
          </a:p>
          <a:p>
            <a:r>
              <a:rPr lang="en-US" sz="1600" dirty="0"/>
              <a:t>This is a new thing. I’m new.</a:t>
            </a:r>
            <a:br>
              <a:rPr lang="en-US" sz="1600" dirty="0"/>
            </a:br>
            <a:r>
              <a:rPr lang="en-US" sz="1200" dirty="0"/>
              <a:t>Student-faculty power dynamic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087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R1</a:t>
            </a:r>
            <a:br>
              <a:rPr lang="en-US" sz="1600" dirty="0"/>
            </a:br>
            <a:r>
              <a:rPr lang="en-US" sz="1600" dirty="0"/>
              <a:t>Large # faculty</a:t>
            </a:r>
          </a:p>
          <a:p>
            <a:r>
              <a:rPr lang="en-US" sz="1600" dirty="0"/>
              <a:t>This is a new thing. I’m new.</a:t>
            </a:r>
            <a:br>
              <a:rPr lang="en-US" sz="1600" dirty="0"/>
            </a:br>
            <a:r>
              <a:rPr lang="en-US" sz="1200" dirty="0"/>
              <a:t>Student-faculty power dynamic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632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https://unsplash.com/photos/7uPzmidQ4jI</a:t>
            </a:r>
            <a:r>
              <a:rPr lang="en-US" dirty="0"/>
              <a:t>  Publishers understand that they must approach faculty individually. How on earth can I do this when there are over 2000 faculty members, plus adjuncts, graduate students, etc.???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94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Raise awareness of open education</a:t>
            </a:r>
            <a:br>
              <a:rPr lang="en-US" dirty="0"/>
            </a:br>
            <a:r>
              <a:rPr lang="en-US" dirty="0"/>
              <a:t>- Aid others in engaging with OER</a:t>
            </a:r>
            <a:br>
              <a:rPr lang="en-US" dirty="0"/>
            </a:br>
            <a:r>
              <a:rPr lang="en-US" dirty="0"/>
              <a:t>- Design, administer grant program</a:t>
            </a:r>
            <a:br>
              <a:rPr lang="en-US" dirty="0"/>
            </a:br>
            <a:r>
              <a:rPr lang="en-US" dirty="0"/>
              <a:t>- Collaborate with VT Publishing </a:t>
            </a:r>
            <a:br>
              <a:rPr lang="en-US" dirty="0"/>
            </a:br>
            <a:r>
              <a:rPr lang="en-US" dirty="0"/>
              <a:t>- Liaison librarian (math, econ, law)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471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89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590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134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Working to ENGAGE faculty, staff, and students with ideas about WHAT COULD BE . . 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916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Working to ENGAGE faculty, staff, and students with ideas about WHAT COULD BE . . 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4012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Public domain from </a:t>
            </a:r>
            <a:r>
              <a:rPr lang="en-US" dirty="0" err="1"/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196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896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value of lots of little conversations, which build into larger conversations.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548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value of lots of little conversations, which build into larger conversations.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951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value of lots of little conversations, which build into larger conversations.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68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Because a lot of the work I do doesn’t have a roadmap – it feels at times very experimental. </a:t>
            </a:r>
          </a:p>
          <a:p>
            <a:r>
              <a:rPr lang="en-US" dirty="0"/>
              <a:t>Public domain. Source: </a:t>
            </a:r>
            <a:r>
              <a:rPr lang="en-US" dirty="0">
                <a:hlinkClick r:id="rId3"/>
              </a:rPr>
              <a:t>https://unsplash.com/photos/BnePwPa2ciU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678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value of lots of little conversations, which build into larger conversations.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207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value of lots of little conversations, which build into larger conversations.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110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value of lots of little conversations, which build into larger conversations.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340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value of lots of little conversations, which build into larger conversations.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1136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value of lots of little conversations, which build into larger conversations.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626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value of lots of little conversations, which build into larger conversations.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127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4047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7254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https://unsplash.com/photos/lp1AKIUV3yo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value of lots of little conversations, which build into larger conversations.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4150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https://unsplash.com/photos/gcDwzUGuUoI</a:t>
            </a:r>
            <a:endParaRPr lang="en-US" dirty="0"/>
          </a:p>
          <a:p>
            <a:r>
              <a:rPr lang="en-US" dirty="0">
                <a:hlinkClick r:id="rId4"/>
              </a:rPr>
              <a:t>https://unsplash.com/photos/f2Bi-VBs71M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71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Working to ENGAGE faculty, staff, and students with ideas about WHAT COULD BE . . 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2108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13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Working to ENGAGE faculty, staff, and students with ideas about WHAT COULD BE . . 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996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one teaches us how to do this kind of work… </a:t>
            </a:r>
          </a:p>
          <a:p>
            <a:r>
              <a:rPr lang="en-US" dirty="0"/>
              <a:t>NESA by Makers. Source: </a:t>
            </a:r>
            <a:r>
              <a:rPr lang="en-US" dirty="0">
                <a:hlinkClick r:id="rId3"/>
              </a:rPr>
              <a:t>https://unsplash.com/photos/BVr3XaBiWLU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51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Public Domain: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Pepi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Stojanovski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>
                <a:hlinkClick r:id="rId4"/>
              </a:rPr>
              <a:t>https://unsplash.com/photos/MJSFNZ8BAXw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073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Working to ENGAGE faculty, staff, and students with ideas about WHAT COULD BE . . 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77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https://unsplash.com/photos/4xFXHkD9bCc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5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900540" y="0"/>
            <a:ext cx="9981863" cy="1849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843432" y="2113280"/>
            <a:ext cx="10170008" cy="474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 algn="l">
              <a:lnSpc>
                <a:spcPct val="150000"/>
              </a:lnSpc>
            </a:pP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l="48729" t="-2" r="-46172" b="32720"/>
          <a:stretch/>
        </p:blipFill>
        <p:spPr>
          <a:xfrm flipH="1">
            <a:off x="6406887" y="2823827"/>
            <a:ext cx="5858111" cy="404471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53440" y="2194560"/>
            <a:ext cx="10005060" cy="4663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7335" y="2191871"/>
            <a:ext cx="9991165" cy="4680697"/>
          </a:xfrm>
          <a:noFill/>
          <a:ln w="12700">
            <a:noFill/>
          </a:ln>
        </p:spPr>
        <p:txBody>
          <a:bodyPr wrap="square" lIns="457200" tIns="182880" rIns="365760" bIns="182880">
            <a:noAutofit/>
          </a:bodyPr>
          <a:lstStyle>
            <a:lvl1pPr marL="0" indent="0" algn="l">
              <a:lnSpc>
                <a:spcPct val="150000"/>
              </a:lnSpc>
              <a:spcAft>
                <a:spcPts val="0"/>
              </a:spcAft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3756"/>
            <a:ext cx="10986247" cy="1080296"/>
          </a:xfrm>
          <a:noFill/>
          <a:ln w="15875">
            <a:noFill/>
          </a:ln>
        </p:spPr>
        <p:txBody>
          <a:bodyPr wrap="square" lIns="1280160" rIns="365760" anchor="ctr" anchorCtr="0">
            <a:normAutofit/>
          </a:bodyPr>
          <a:lstStyle>
            <a:lvl1pPr algn="l">
              <a:defRPr sz="3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alphaModFix amt="28000"/>
          </a:blip>
          <a:srcRect l="48730" t="-2" r="-48730" b="54889"/>
          <a:stretch/>
        </p:blipFill>
        <p:spPr>
          <a:xfrm>
            <a:off x="0" y="5149188"/>
            <a:ext cx="3820160" cy="17233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L-Shape 19"/>
          <p:cNvSpPr/>
          <p:nvPr userDrawn="1"/>
        </p:nvSpPr>
        <p:spPr>
          <a:xfrm rot="5400000">
            <a:off x="639706" y="28745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DB5FC2-DA8A-584C-8A2B-861F00E092F6}"/>
              </a:ext>
            </a:extLst>
          </p:cNvPr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F6B132AE-BA29-3747-9E6A-B8DFF60AEA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B151E0F-97A4-F042-9DF1-7F3AD59B42A0}"/>
              </a:ext>
            </a:extLst>
          </p:cNvPr>
          <p:cNvSpPr/>
          <p:nvPr userDrawn="1"/>
        </p:nvSpPr>
        <p:spPr>
          <a:xfrm>
            <a:off x="0" y="0"/>
            <a:ext cx="539827" cy="686901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9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solidFill>
            <a:schemeClr val="bg1"/>
          </a:solidFill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86212" y="5972177"/>
            <a:ext cx="992841" cy="36512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4B9D2B-0802-5A45-AF31-0B5D0FBC1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370188" y="2443438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9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01543"/>
            <a:ext cx="4772025" cy="1440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4160" y="501543"/>
            <a:ext cx="5036185" cy="1440394"/>
          </a:xfrm>
          <a:noFill/>
        </p:spPr>
        <p:txBody>
          <a:bodyPr rIns="640080" anchor="ctr" anchorCtr="0"/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501543"/>
            <a:ext cx="6172200" cy="5359507"/>
          </a:xfrm>
          <a:solidFill>
            <a:schemeClr val="bg1"/>
          </a:solidFill>
        </p:spPr>
        <p:txBody>
          <a:bodyPr tIns="36576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26340"/>
            <a:ext cx="3932237" cy="354264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4035909" y="171085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3931920" y="-1087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37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309E3AA3-43BD-CC44-A1F6-A466B05F85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 flipH="1">
            <a:off x="9403741" y="-381118"/>
            <a:ext cx="2452312" cy="31667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201269" y="1969995"/>
            <a:ext cx="9869280" cy="437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39252"/>
            <a:ext cx="10993119" cy="1107996"/>
          </a:xfrm>
          <a:ln w="12700"/>
          <a:effectLst/>
        </p:spPr>
        <p:txBody>
          <a:bodyPr rIns="274320" anchor="ctr" anchorCtr="0"/>
          <a:lstStyle>
            <a:lvl1pPr>
              <a:defRPr sz="40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8428" y="6297297"/>
            <a:ext cx="992841" cy="36512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515" y="1969995"/>
            <a:ext cx="9664993" cy="4372687"/>
          </a:xfrm>
          <a:ln w="12700">
            <a:noFill/>
          </a:ln>
        </p:spPr>
        <p:txBody>
          <a:bodyPr rIns="365760"/>
          <a:lstStyle>
            <a:lvl5pPr marL="2057400" indent="-452438">
              <a:tabLst>
                <a:tab pos="1828800" algn="l"/>
              </a:tabLs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-Shape 14"/>
          <p:cNvSpPr/>
          <p:nvPr userDrawn="1"/>
        </p:nvSpPr>
        <p:spPr>
          <a:xfrm rot="5400000">
            <a:off x="639706" y="28745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2A8EE7-8280-C541-A9C3-A69175CAF9C1}"/>
              </a:ext>
            </a:extLst>
          </p:cNvPr>
          <p:cNvSpPr/>
          <p:nvPr userDrawn="1"/>
        </p:nvSpPr>
        <p:spPr>
          <a:xfrm>
            <a:off x="0" y="-1707"/>
            <a:ext cx="539827" cy="686901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5B95579-5D57-EF43-8331-ED1CB76C1F40}"/>
              </a:ext>
            </a:extLst>
          </p:cNvPr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443E7989-CAEA-0D45-9D21-4CDEF01F6C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6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74072E-3F34-0F46-B991-E68B2FABC0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3814011"/>
            <a:ext cx="7804412" cy="3056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921" y="1704996"/>
            <a:ext cx="6389491" cy="2614157"/>
          </a:xfrm>
          <a:solidFill>
            <a:schemeClr val="bg1"/>
          </a:solidFill>
          <a:ln>
            <a:noFill/>
          </a:ln>
        </p:spPr>
        <p:txBody>
          <a:bodyPr lIns="457200" tIns="457200" rIns="822960" bIns="457200" anchor="ctr" anchorCtr="0">
            <a:normAutofit/>
          </a:bodyPr>
          <a:lstStyle>
            <a:lvl1pPr>
              <a:defRPr sz="5000" baseline="0">
                <a:solidFill>
                  <a:srgbClr val="FF66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4903740"/>
            <a:ext cx="7804412" cy="794064"/>
          </a:xfrm>
          <a:solidFill>
            <a:schemeClr val="bg1"/>
          </a:solidFill>
        </p:spPr>
        <p:txBody>
          <a:bodyPr wrap="square" rIns="365760" bIns="182880">
            <a:spAutoFit/>
          </a:bodyPr>
          <a:lstStyle>
            <a:lvl1pPr marL="0" indent="0" algn="r">
              <a:buNone/>
              <a:defRPr sz="2400" b="1" i="0" cap="all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L-Shape 6"/>
          <p:cNvSpPr/>
          <p:nvPr userDrawn="1"/>
        </p:nvSpPr>
        <p:spPr>
          <a:xfrm rot="5400000">
            <a:off x="1045669" y="1301072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16200000">
            <a:off x="7563906" y="407864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B07353-8CD3-7445-AFAF-8A3DB5FFE9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41482" y="5906530"/>
            <a:ext cx="3605551" cy="7511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C5402-6648-2D44-8CCF-AD95376C38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55596" y="-23751"/>
            <a:ext cx="3866283" cy="309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7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38200" y="302211"/>
            <a:ext cx="9981863" cy="1717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L-Shape 8"/>
          <p:cNvSpPr/>
          <p:nvPr userDrawn="1"/>
        </p:nvSpPr>
        <p:spPr>
          <a:xfrm>
            <a:off x="704848" y="116101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9AC1B02-DE1F-CB46-AFE3-24B929042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6209"/>
            <a:ext cx="105171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L-Shape 10">
            <a:extLst>
              <a:ext uri="{FF2B5EF4-FFF2-40B4-BE49-F238E27FC236}">
                <a16:creationId xmlns:a16="http://schemas.microsoft.com/office/drawing/2014/main" id="{94EB2624-C49C-454B-A5E6-BABD7B931664}"/>
              </a:ext>
            </a:extLst>
          </p:cNvPr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3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09"/>
            <a:ext cx="113553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L-Shape 9"/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B8E679-2D82-8B4A-B654-02E32ACE14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-29308" y="-23446"/>
            <a:ext cx="3263900" cy="88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7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4746203-B7A3-FE4D-B1DC-E89FE7886F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6424860" y="4283241"/>
            <a:ext cx="6304550" cy="25867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EE62F5-731A-3A4F-A4CF-9F099B0B0E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-36095" y="-36235"/>
            <a:ext cx="2905291" cy="3091803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74319" y="436517"/>
            <a:ext cx="9794240" cy="109721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46480" y="2092960"/>
            <a:ext cx="9005196" cy="476504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97D0191-D0E1-1740-AA5E-7AEA1BBB0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09"/>
            <a:ext cx="113553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L-Shape 9">
            <a:extLst>
              <a:ext uri="{FF2B5EF4-FFF2-40B4-BE49-F238E27FC236}">
                <a16:creationId xmlns:a16="http://schemas.microsoft.com/office/drawing/2014/main" id="{D284051D-08C5-4747-A618-B973C9978C76}"/>
              </a:ext>
            </a:extLst>
          </p:cNvPr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4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38200" y="0"/>
            <a:ext cx="10515600" cy="6453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86212" y="5497980"/>
            <a:ext cx="992841" cy="365125"/>
          </a:xfrm>
        </p:spPr>
        <p:txBody>
          <a:bodyPr/>
          <a:lstStyle>
            <a:lvl1pPr algn="r">
              <a:defRPr/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3C7253-CE32-784E-BA3C-28D45BAADD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370188" y="982938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7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08428" y="6297297"/>
            <a:ext cx="992841" cy="30416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314960" y="356237"/>
            <a:ext cx="11602720" cy="567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-Shape 5"/>
          <p:cNvSpPr/>
          <p:nvPr userDrawn="1"/>
        </p:nvSpPr>
        <p:spPr>
          <a:xfrm rot="16200000" flipV="1">
            <a:off x="464342" y="5683807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-Shape 6"/>
          <p:cNvSpPr/>
          <p:nvPr userDrawn="1"/>
        </p:nvSpPr>
        <p:spPr>
          <a:xfrm rot="5400000" flipV="1">
            <a:off x="11270774" y="223759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8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19"/>
            <a:ext cx="4772025" cy="1605781"/>
          </a:xfrm>
          <a:noFill/>
        </p:spPr>
        <p:txBody>
          <a:bodyPr rIns="640080" anchor="b"/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26721"/>
            <a:ext cx="6172200" cy="543433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60810"/>
            <a:ext cx="3932237" cy="340817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4035909" y="171085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65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9213477" cy="5032375"/>
          </a:xfrm>
          <a:prstGeom prst="rect">
            <a:avLst/>
          </a:prstGeom>
          <a:noFill/>
        </p:spPr>
        <p:txBody>
          <a:bodyPr vert="horz" lIns="274320" tIns="2743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vert="horz" wrap="square" lIns="1188720" tIns="274320" rIns="91440" bIns="2743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428" y="6297297"/>
            <a:ext cx="9928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cherus Grotesque Bold" charset="0"/>
              </a:defRPr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ADCB5B7-1EB1-AC4B-B781-3ABF8D059D6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04B8DA2-FE9B-7143-8DC5-88A550C2864D}"/>
              </a:ext>
            </a:extLst>
          </p:cNvPr>
          <p:cNvSpPr/>
          <p:nvPr userDrawn="1"/>
        </p:nvSpPr>
        <p:spPr>
          <a:xfrm>
            <a:off x="0" y="0"/>
            <a:ext cx="539827" cy="6869016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5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9" r:id="rId7"/>
    <p:sldLayoutId id="2147483655" r:id="rId8"/>
    <p:sldLayoutId id="2147483657" r:id="rId9"/>
    <p:sldLayoutId id="2147483658" r:id="rId10"/>
    <p:sldLayoutId id="214748365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1" kern="1200" baseline="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Clr>
          <a:srgbClr val="FF6600"/>
        </a:buClr>
        <a:buFont typeface="Wingdings" charset="2"/>
        <a:buChar char="§"/>
        <a:tabLst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rwalz@v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tax.org/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linelearningsurvey.com/reports/openingthecurriculum2014.pdf" TargetMode="External"/><Relationship Id="rId7" Type="http://schemas.openxmlformats.org/officeDocument/2006/relationships/hyperlink" Target="https://www.onlinelearningsurvey.com/reports/openingthetextbook2017.pdf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hyperlink" Target="https://www.onlinelearningsurvey.com/reports/openingthetextbook2016.pdf" TargetMode="External"/><Relationship Id="rId4" Type="http://schemas.openxmlformats.org/officeDocument/2006/relationships/image" Target="../media/image3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mailto:arwalz@vt.edu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270124" y="3831465"/>
            <a:ext cx="1313645" cy="10367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82BB39-9F87-4578-9C36-C6552DEF7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574" y="1902926"/>
            <a:ext cx="9922526" cy="1917880"/>
          </a:xfrm>
          <a:noFill/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Library Selection -- and Uses -- </a:t>
            </a:r>
            <a:br>
              <a:rPr lang="en-US" dirty="0"/>
            </a:br>
            <a:r>
              <a:rPr lang="en-US" dirty="0"/>
              <a:t>of Printed Open Textbooks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8BB3DC-4891-4A55-A69B-3F05E8CA3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9321" y="4237916"/>
            <a:ext cx="5725611" cy="1331647"/>
          </a:xfrm>
        </p:spPr>
        <p:txBody>
          <a:bodyPr/>
          <a:lstStyle/>
          <a:p>
            <a:r>
              <a:rPr lang="en-US" dirty="0"/>
              <a:t>VIVA Collections Forum</a:t>
            </a:r>
          </a:p>
          <a:p>
            <a:r>
              <a:rPr lang="en-US" dirty="0"/>
              <a:t>June 7, 2019 – Richmond, VA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4E438C-DD66-46A3-B05C-27E584491852}"/>
              </a:ext>
            </a:extLst>
          </p:cNvPr>
          <p:cNvSpPr txBox="1"/>
          <p:nvPr/>
        </p:nvSpPr>
        <p:spPr>
          <a:xfrm>
            <a:off x="1234633" y="5483253"/>
            <a:ext cx="686764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Anita Walz, Associate Professor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Education, Copyright &amp; Scholarly Communication Librarian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arwalz@vt.edu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A73EFE-5104-4DA0-B77B-BD2BE1BBB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845" y="6313216"/>
            <a:ext cx="1227411" cy="4294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784AD2-D492-4640-8FFB-DE6295F21AFD}"/>
              </a:ext>
            </a:extLst>
          </p:cNvPr>
          <p:cNvSpPr txBox="1"/>
          <p:nvPr/>
        </p:nvSpPr>
        <p:spPr>
          <a:xfrm>
            <a:off x="1521256" y="6557992"/>
            <a:ext cx="5015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All images are Public Domain and from </a:t>
            </a:r>
            <a:r>
              <a:rPr lang="en-US" sz="1200" dirty="0" err="1"/>
              <a:t>Unsplash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15004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9045-4A8F-47D4-A26B-502E7665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room full of pendant lamps">
            <a:extLst>
              <a:ext uri="{FF2B5EF4-FFF2-40B4-BE49-F238E27FC236}">
                <a16:creationId xmlns:a16="http://schemas.microsoft.com/office/drawing/2014/main" id="{97D48297-DC13-4C79-A687-43C1E805E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407900" cy="751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729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grayscale photo of people sitting on chair">
            <a:extLst>
              <a:ext uri="{FF2B5EF4-FFF2-40B4-BE49-F238E27FC236}">
                <a16:creationId xmlns:a16="http://schemas.microsoft.com/office/drawing/2014/main" id="{FA066B0C-43F0-4497-B2D5-01846CEB8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90" y="1663700"/>
            <a:ext cx="596747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assorted-title book lot placed on white wooden shelf">
            <a:extLst>
              <a:ext uri="{FF2B5EF4-FFF2-40B4-BE49-F238E27FC236}">
                <a16:creationId xmlns:a16="http://schemas.microsoft.com/office/drawing/2014/main" id="{CD651CDD-92D8-49FB-8C84-3140DB9D5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70" y="2144760"/>
            <a:ext cx="594063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843073-CC20-4739-81B8-AF020CAAA5FB}"/>
              </a:ext>
            </a:extLst>
          </p:cNvPr>
          <p:cNvSpPr txBox="1"/>
          <p:nvPr/>
        </p:nvSpPr>
        <p:spPr>
          <a:xfrm>
            <a:off x="368300" y="462459"/>
            <a:ext cx="11823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6600"/>
                </a:solidFill>
              </a:rPr>
              <a:t>Which users?                     Which books? </a:t>
            </a:r>
          </a:p>
        </p:txBody>
      </p:sp>
    </p:spTree>
    <p:extLst>
      <p:ext uri="{BB962C8B-B14F-4D97-AF65-F5344CB8AC3E}">
        <p14:creationId xmlns:p14="http://schemas.microsoft.com/office/powerpoint/2010/main" val="264260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503" y="2043773"/>
            <a:ext cx="11054994" cy="3158957"/>
          </a:xfrm>
        </p:spPr>
        <p:txBody>
          <a:bodyPr>
            <a:normAutofit fontScale="90000"/>
          </a:bodyPr>
          <a:lstStyle/>
          <a:p>
            <a:r>
              <a:rPr lang="en-US" dirty="0"/>
              <a:t>We want to promote </a:t>
            </a:r>
            <a:r>
              <a:rPr lang="en-US" dirty="0">
                <a:solidFill>
                  <a:schemeClr val="accent1"/>
                </a:solidFill>
              </a:rPr>
              <a:t>student</a:t>
            </a:r>
            <a:r>
              <a:rPr lang="en-US" dirty="0"/>
              <a:t> academic achievement.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We want to encourage </a:t>
            </a:r>
            <a:r>
              <a:rPr lang="en-US" dirty="0">
                <a:solidFill>
                  <a:schemeClr val="accent1"/>
                </a:solidFill>
              </a:rPr>
              <a:t>faculty</a:t>
            </a:r>
            <a:r>
              <a:rPr lang="en-US" dirty="0"/>
              <a:t> to USE, MODIFY, CREATE OER.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2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8B04F7-7A0A-4BA6-B68B-96619513E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0" y="-2393611"/>
            <a:ext cx="13716000" cy="1028186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4396939-2151-432B-A513-6DA5EF1E6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3511" y="2138595"/>
            <a:ext cx="11404314" cy="2614157"/>
          </a:xfrm>
          <a:noFill/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CULTURE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of learning resource selection</a:t>
            </a:r>
          </a:p>
        </p:txBody>
      </p:sp>
    </p:spTree>
    <p:extLst>
      <p:ext uri="{BB962C8B-B14F-4D97-AF65-F5344CB8AC3E}">
        <p14:creationId xmlns:p14="http://schemas.microsoft.com/office/powerpoint/2010/main" val="3317262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C8B3768-0439-407A-9B6D-57BA924F13BD}"/>
              </a:ext>
            </a:extLst>
          </p:cNvPr>
          <p:cNvSpPr txBox="1"/>
          <p:nvPr/>
        </p:nvSpPr>
        <p:spPr>
          <a:xfrm>
            <a:off x="533400" y="513815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6600"/>
                </a:solidFill>
              </a:rPr>
              <a:t>Experiment #1</a:t>
            </a:r>
          </a:p>
        </p:txBody>
      </p:sp>
      <p:pic>
        <p:nvPicPr>
          <p:cNvPr id="6146" name="Picture 2" descr="https://images-na.ssl-images-amazon.com/images/I/91yX3Z3ui-L._SL1500_.jpg">
            <a:extLst>
              <a:ext uri="{FF2B5EF4-FFF2-40B4-BE49-F238E27FC236}">
                <a16:creationId xmlns:a16="http://schemas.microsoft.com/office/drawing/2014/main" id="{2D47596C-7762-4C18-A226-D8EE2E687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976" y="350683"/>
            <a:ext cx="5462587" cy="615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mages-na.ssl-images-amazon.com/images/I/31Qajm6E6kL._SX384_BO1,204,203,200_.jpg">
            <a:extLst>
              <a:ext uri="{FF2B5EF4-FFF2-40B4-BE49-F238E27FC236}">
                <a16:creationId xmlns:a16="http://schemas.microsoft.com/office/drawing/2014/main" id="{AF37A4E8-60B2-4DA6-BCC9-4D3112485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1743610"/>
            <a:ext cx="3676650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ross 6">
            <a:extLst>
              <a:ext uri="{FF2B5EF4-FFF2-40B4-BE49-F238E27FC236}">
                <a16:creationId xmlns:a16="http://schemas.microsoft.com/office/drawing/2014/main" id="{2BCE8BD6-54CC-4108-AD32-CE4C22A36503}"/>
              </a:ext>
            </a:extLst>
          </p:cNvPr>
          <p:cNvSpPr/>
          <p:nvPr/>
        </p:nvSpPr>
        <p:spPr>
          <a:xfrm>
            <a:off x="5105400" y="3626187"/>
            <a:ext cx="1460500" cy="1536700"/>
          </a:xfrm>
          <a:prstGeom prst="plu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CE72B6-99A8-4136-A894-E06FFBA537EE}"/>
              </a:ext>
            </a:extLst>
          </p:cNvPr>
          <p:cNvSpPr txBox="1"/>
          <p:nvPr/>
        </p:nvSpPr>
        <p:spPr>
          <a:xfrm>
            <a:off x="942975" y="6452440"/>
            <a:ext cx="3503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Trademark: OpenStax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46E22B-D445-40AB-ADCA-DA5E48C9F62B}"/>
              </a:ext>
            </a:extLst>
          </p:cNvPr>
          <p:cNvSpPr txBox="1"/>
          <p:nvPr/>
        </p:nvSpPr>
        <p:spPr>
          <a:xfrm>
            <a:off x="8034391" y="6452440"/>
            <a:ext cx="2677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used under Fair Use</a:t>
            </a:r>
          </a:p>
        </p:txBody>
      </p:sp>
    </p:spTree>
    <p:extLst>
      <p:ext uri="{BB962C8B-B14F-4D97-AF65-F5344CB8AC3E}">
        <p14:creationId xmlns:p14="http://schemas.microsoft.com/office/powerpoint/2010/main" val="1157810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8C04E2F-4A56-4285-B1EA-AA7F2FA25A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74" t="7041" r="26604" b="2928"/>
          <a:stretch/>
        </p:blipFill>
        <p:spPr>
          <a:xfrm>
            <a:off x="7587477" y="270409"/>
            <a:ext cx="2597923" cy="61743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5D5A75-21DB-4338-95F7-8C3A03F92EEB}"/>
              </a:ext>
            </a:extLst>
          </p:cNvPr>
          <p:cNvSpPr txBox="1"/>
          <p:nvPr/>
        </p:nvSpPr>
        <p:spPr>
          <a:xfrm>
            <a:off x="1075938" y="2472007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6600"/>
                </a:solidFill>
              </a:rPr>
              <a:t>OpenStax pilot book display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59DCB6-57ED-4EBD-A750-DDB72329D398}"/>
              </a:ext>
            </a:extLst>
          </p:cNvPr>
          <p:cNvSpPr txBox="1"/>
          <p:nvPr/>
        </p:nvSpPr>
        <p:spPr>
          <a:xfrm>
            <a:off x="2006600" y="3034413"/>
            <a:ext cx="408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hlinkClick r:id="rId3"/>
              </a:rPr>
              <a:t>https://openstax.org</a:t>
            </a:r>
            <a:r>
              <a:rPr lang="en-US" sz="36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229C66-18EB-4095-B75E-654805E95206}"/>
              </a:ext>
            </a:extLst>
          </p:cNvPr>
          <p:cNvSpPr txBox="1"/>
          <p:nvPr/>
        </p:nvSpPr>
        <p:spPr>
          <a:xfrm>
            <a:off x="533400" y="513815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6600"/>
                </a:solidFill>
              </a:rPr>
              <a:t>Experiment #2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32601C-FBE4-4C50-93B2-C04CB50B3EB1}"/>
              </a:ext>
            </a:extLst>
          </p:cNvPr>
          <p:cNvSpPr txBox="1"/>
          <p:nvPr/>
        </p:nvSpPr>
        <p:spPr>
          <a:xfrm>
            <a:off x="7587477" y="6444747"/>
            <a:ext cx="2799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Covers are TM by OpenStax</a:t>
            </a:r>
          </a:p>
        </p:txBody>
      </p:sp>
    </p:spTree>
    <p:extLst>
      <p:ext uri="{BB962C8B-B14F-4D97-AF65-F5344CB8AC3E}">
        <p14:creationId xmlns:p14="http://schemas.microsoft.com/office/powerpoint/2010/main" val="3744920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9045-4A8F-47D4-A26B-502E7665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81F4E6-2091-43D2-BE71-464D612AC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8476" y="-928253"/>
            <a:ext cx="14195205" cy="946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17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9045-4A8F-47D4-A26B-502E7665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81F4E6-2091-43D2-BE71-464D612AC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41777" y="-6490066"/>
            <a:ext cx="27706320" cy="1847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344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CD72F0-3F88-408F-889B-58BA7469D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727" y="2563384"/>
            <a:ext cx="3162035" cy="410209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CA8F84-10D6-4A10-9FF2-DE36235C2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762" y="341831"/>
            <a:ext cx="4630754" cy="6174338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90239779-7118-4907-A976-15905974F848}"/>
              </a:ext>
            </a:extLst>
          </p:cNvPr>
          <p:cNvSpPr/>
          <p:nvPr/>
        </p:nvSpPr>
        <p:spPr>
          <a:xfrm flipH="1">
            <a:off x="10609878" y="2864187"/>
            <a:ext cx="1582122" cy="15621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A8D703-B8EB-4745-B1B1-8BA565828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638" y="583514"/>
            <a:ext cx="3530600" cy="456134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36C36F-7A7D-415B-AE15-71C9C28FAE7B}"/>
              </a:ext>
            </a:extLst>
          </p:cNvPr>
          <p:cNvSpPr txBox="1"/>
          <p:nvPr/>
        </p:nvSpPr>
        <p:spPr>
          <a:xfrm>
            <a:off x="285227" y="5443489"/>
            <a:ext cx="3089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6600"/>
                </a:solidFill>
              </a:rPr>
              <a:t>+ Blog post and “come and see” invitations</a:t>
            </a:r>
          </a:p>
        </p:txBody>
      </p:sp>
    </p:spTree>
    <p:extLst>
      <p:ext uri="{BB962C8B-B14F-4D97-AF65-F5344CB8AC3E}">
        <p14:creationId xmlns:p14="http://schemas.microsoft.com/office/powerpoint/2010/main" val="892514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1" y="20098"/>
            <a:ext cx="6389491" cy="2614157"/>
          </a:xfrm>
        </p:spPr>
        <p:txBody>
          <a:bodyPr>
            <a:normAutofit/>
          </a:bodyPr>
          <a:lstStyle/>
          <a:p>
            <a:r>
              <a:rPr lang="en-US" sz="6000" dirty="0"/>
              <a:t>Results ?</a:t>
            </a:r>
          </a:p>
        </p:txBody>
      </p:sp>
      <p:pic>
        <p:nvPicPr>
          <p:cNvPr id="4" name="Picture 2" descr="person holding round clear container">
            <a:extLst>
              <a:ext uri="{FF2B5EF4-FFF2-40B4-BE49-F238E27FC236}">
                <a16:creationId xmlns:a16="http://schemas.microsoft.com/office/drawing/2014/main" id="{C165C817-5BC9-4FB7-A171-BABAF0FF1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584" y="20098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363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966" y="409074"/>
            <a:ext cx="11781034" cy="5630779"/>
          </a:xfrm>
        </p:spPr>
        <p:txBody>
          <a:bodyPr/>
          <a:lstStyle/>
          <a:p>
            <a:r>
              <a:rPr lang="en-US" dirty="0"/>
              <a:t>open education</a:t>
            </a:r>
            <a:br>
              <a:rPr lang="en-US" dirty="0"/>
            </a:br>
            <a:r>
              <a:rPr lang="en-US" dirty="0"/>
              <a:t>			            OER engagement</a:t>
            </a:r>
            <a:br>
              <a:rPr lang="en-US" dirty="0"/>
            </a:br>
            <a:r>
              <a:rPr lang="en-US" dirty="0"/>
              <a:t>Grant program</a:t>
            </a:r>
            <a:br>
              <a:rPr lang="en-US" dirty="0"/>
            </a:br>
            <a:r>
              <a:rPr lang="en-US" dirty="0"/>
              <a:t>                                VT Publishing </a:t>
            </a:r>
            <a:br>
              <a:rPr lang="en-US" dirty="0"/>
            </a:br>
            <a:r>
              <a:rPr lang="en-US" dirty="0"/>
              <a:t>        Liaison         </a:t>
            </a:r>
            <a:br>
              <a:rPr lang="en-US" dirty="0"/>
            </a:br>
            <a:r>
              <a:rPr lang="en-US" dirty="0"/>
              <a:t>				   copyright &amp; licensing</a:t>
            </a:r>
          </a:p>
        </p:txBody>
      </p:sp>
      <p:pic>
        <p:nvPicPr>
          <p:cNvPr id="1026" name="Picture 2" descr="https://lh4.googleusercontent.com/GRxPJFPSUwML_RiQzmLThJDgKW0iZxgnc8MRlQgjFOP2coB7X71XpWOA282a4inGGj4vB76aGS0yBgxTDDjp6iUoyg3cGSILggOgacSf0SLvfYw4NcPEsmzDTKPmhgIBhuhIKxibGBU">
            <a:extLst>
              <a:ext uri="{FF2B5EF4-FFF2-40B4-BE49-F238E27FC236}">
                <a16:creationId xmlns:a16="http://schemas.microsoft.com/office/drawing/2014/main" id="{04AF9E60-53D1-4473-B62A-D566FBF4E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83" y="5145944"/>
            <a:ext cx="4284324" cy="171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818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1" y="20098"/>
            <a:ext cx="6389491" cy="2614157"/>
          </a:xfrm>
        </p:spPr>
        <p:txBody>
          <a:bodyPr>
            <a:normAutofit/>
          </a:bodyPr>
          <a:lstStyle/>
          <a:p>
            <a:r>
              <a:rPr lang="en-US" sz="6000" dirty="0"/>
              <a:t>Results ?</a:t>
            </a:r>
          </a:p>
        </p:txBody>
      </p:sp>
      <p:pic>
        <p:nvPicPr>
          <p:cNvPr id="7170" name="Picture 2" descr="person holding round clear container">
            <a:extLst>
              <a:ext uri="{FF2B5EF4-FFF2-40B4-BE49-F238E27FC236}">
                <a16:creationId xmlns:a16="http://schemas.microsoft.com/office/drawing/2014/main" id="{3E1CAD32-47AD-434F-9724-3830F1D75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584" y="20098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B6340C-34F3-4533-B8BA-C2D1FE066DDA}"/>
              </a:ext>
            </a:extLst>
          </p:cNvPr>
          <p:cNvSpPr txBox="1"/>
          <p:nvPr/>
        </p:nvSpPr>
        <p:spPr>
          <a:xfrm>
            <a:off x="487416" y="1884644"/>
            <a:ext cx="66451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6600"/>
                </a:solidFill>
              </a:rPr>
              <a:t>No known adoptions</a:t>
            </a:r>
          </a:p>
          <a:p>
            <a:r>
              <a:rPr lang="en-US" sz="4000" dirty="0">
                <a:solidFill>
                  <a:srgbClr val="FF6600"/>
                </a:solidFill>
              </a:rPr>
              <a:t>Minimal survey participation</a:t>
            </a:r>
          </a:p>
          <a:p>
            <a:endParaRPr lang="en-US" sz="4000" dirty="0">
              <a:solidFill>
                <a:srgbClr val="FF6600"/>
              </a:solidFill>
            </a:endParaRPr>
          </a:p>
          <a:p>
            <a:r>
              <a:rPr lang="en-US" sz="2800" dirty="0">
                <a:solidFill>
                  <a:srgbClr val="FF6600"/>
                </a:solidFill>
              </a:rPr>
              <a:t>But . . 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6600"/>
                </a:solidFill>
              </a:rPr>
              <a:t>Cards flying off the display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6600"/>
                </a:solidFill>
              </a:rPr>
              <a:t>SGA relationship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6600"/>
                </a:solidFill>
              </a:rPr>
              <a:t>Visit from the Apple Rep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6600"/>
                </a:solidFill>
              </a:rPr>
              <a:t>Reports of students using the books to study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5119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lh4.googleusercontent.com/GVXw1iskt1d28pQFlaqMjUFugg3mXt0rG8MhMtT7rfg9iKdO-W0SZKPhpXUThToGPL3x7jQAnj1RDlo9Znkej-ReTbjsRL-ZCviLppgfhgdft9KM4Pe-r7zlsaXXS24sZuStt_L1Cu8">
            <a:extLst>
              <a:ext uri="{FF2B5EF4-FFF2-40B4-BE49-F238E27FC236}">
                <a16:creationId xmlns:a16="http://schemas.microsoft.com/office/drawing/2014/main" id="{23DEB96A-EFB6-4265-A5D5-D7008337A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705510"/>
            <a:ext cx="12192000" cy="856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ibrary Home">
            <a:extLst>
              <a:ext uri="{FF2B5EF4-FFF2-40B4-BE49-F238E27FC236}">
                <a16:creationId xmlns:a16="http://schemas.microsoft.com/office/drawing/2014/main" id="{1E335547-0905-4748-ADC8-738ECF40F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893" y="378246"/>
            <a:ext cx="4748339" cy="128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589311-A009-4C5D-865C-CACFA5786E4D}"/>
              </a:ext>
            </a:extLst>
          </p:cNvPr>
          <p:cNvSpPr txBox="1"/>
          <p:nvPr/>
        </p:nvSpPr>
        <p:spPr>
          <a:xfrm>
            <a:off x="533400" y="513815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6600"/>
                </a:solidFill>
              </a:rPr>
              <a:t>Experiment #3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E79598-1494-439B-BF03-1EFD148EF54A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9439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ibrary Home">
            <a:extLst>
              <a:ext uri="{FF2B5EF4-FFF2-40B4-BE49-F238E27FC236}">
                <a16:creationId xmlns:a16="http://schemas.microsoft.com/office/drawing/2014/main" id="{1E335547-0905-4748-ADC8-738ECF40F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893" y="378246"/>
            <a:ext cx="4748339" cy="128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589311-A009-4C5D-865C-CACFA5786E4D}"/>
              </a:ext>
            </a:extLst>
          </p:cNvPr>
          <p:cNvSpPr txBox="1"/>
          <p:nvPr/>
        </p:nvSpPr>
        <p:spPr>
          <a:xfrm>
            <a:off x="533400" y="513815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6600"/>
                </a:solidFill>
              </a:rPr>
              <a:t>Experiment #3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E79598-1494-439B-BF03-1EFD148EF54A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81B0CF-0CB9-4475-9678-6FE5688C4D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2266" y="1788132"/>
            <a:ext cx="6558444" cy="487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524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521" y="1771692"/>
            <a:ext cx="8224379" cy="2614157"/>
          </a:xfrm>
        </p:spPr>
        <p:txBody>
          <a:bodyPr>
            <a:normAutofit/>
          </a:bodyPr>
          <a:lstStyle/>
          <a:p>
            <a:r>
              <a:rPr lang="en-US" sz="7200" dirty="0"/>
              <a:t>Context matters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9045-4A8F-47D4-A26B-502E7665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388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9045-4A8F-47D4-A26B-502E7665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losed door">
            <a:extLst>
              <a:ext uri="{FF2B5EF4-FFF2-40B4-BE49-F238E27FC236}">
                <a16:creationId xmlns:a16="http://schemas.microsoft.com/office/drawing/2014/main" id="{C4FA13E2-0B7E-4986-8622-27FC269DB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699" y="-4998590"/>
            <a:ext cx="9791699" cy="1305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030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AAA62-E97A-4DC3-AC35-221F81F57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302" y="1465739"/>
            <a:ext cx="11318697" cy="2614157"/>
          </a:xfrm>
          <a:noFill/>
        </p:spPr>
        <p:txBody>
          <a:bodyPr>
            <a:normAutofit fontScale="90000"/>
          </a:bodyPr>
          <a:lstStyle/>
          <a:p>
            <a:r>
              <a:rPr lang="en-US" sz="4800" dirty="0"/>
              <a:t>1.  UNDERSTAND THE SITUATION</a:t>
            </a:r>
            <a:br>
              <a:rPr lang="en-US" sz="4800" dirty="0"/>
            </a:br>
            <a:br>
              <a:rPr lang="en-US" sz="4800" dirty="0"/>
            </a:br>
            <a:r>
              <a:rPr lang="en-US" sz="4800" dirty="0"/>
              <a:t>                opportunities &amp; barriers</a:t>
            </a:r>
          </a:p>
        </p:txBody>
      </p:sp>
    </p:spTree>
    <p:extLst>
      <p:ext uri="{BB962C8B-B14F-4D97-AF65-F5344CB8AC3E}">
        <p14:creationId xmlns:p14="http://schemas.microsoft.com/office/powerpoint/2010/main" val="13749067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834" y="1078064"/>
            <a:ext cx="10745066" cy="4251304"/>
          </a:xfrm>
        </p:spPr>
        <p:txBody>
          <a:bodyPr>
            <a:normAutofit/>
          </a:bodyPr>
          <a:lstStyle/>
          <a:p>
            <a:r>
              <a:rPr lang="en-US" dirty="0"/>
              <a:t>How DO faculty select </a:t>
            </a:r>
            <a:br>
              <a:rPr lang="en-US" dirty="0"/>
            </a:br>
            <a:r>
              <a:rPr lang="en-US" dirty="0"/>
              <a:t>their </a:t>
            </a:r>
            <a:r>
              <a:rPr lang="en-US" dirty="0">
                <a:solidFill>
                  <a:srgbClr val="8B1E41"/>
                </a:solidFill>
              </a:rPr>
              <a:t>pedagogical approach </a:t>
            </a:r>
            <a:br>
              <a:rPr lang="en-US" dirty="0">
                <a:solidFill>
                  <a:srgbClr val="8B1E41"/>
                </a:solidFill>
              </a:rPr>
            </a:br>
            <a:r>
              <a:rPr lang="en-US" dirty="0"/>
              <a:t>and their </a:t>
            </a:r>
            <a:r>
              <a:rPr lang="en-US" dirty="0">
                <a:solidFill>
                  <a:srgbClr val="8B1E41"/>
                </a:solidFill>
              </a:rPr>
              <a:t>course materials</a:t>
            </a:r>
            <a:r>
              <a:rPr lang="en-US" dirty="0"/>
              <a:t>?</a:t>
            </a:r>
            <a:endParaRPr lang="en-US" sz="8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C30729-A851-4192-9C70-84E09CDCB66C}"/>
              </a:ext>
            </a:extLst>
          </p:cNvPr>
          <p:cNvSpPr txBox="1"/>
          <p:nvPr/>
        </p:nvSpPr>
        <p:spPr>
          <a:xfrm>
            <a:off x="9626886" y="1376737"/>
            <a:ext cx="161304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>
                <a:solidFill>
                  <a:srgbClr val="FF66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850397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834" y="1078064"/>
            <a:ext cx="10745066" cy="4251304"/>
          </a:xfrm>
        </p:spPr>
        <p:txBody>
          <a:bodyPr>
            <a:normAutofit fontScale="90000"/>
          </a:bodyPr>
          <a:lstStyle/>
          <a:p>
            <a:r>
              <a:rPr lang="en-US" dirty="0"/>
              <a:t>Decisions</a:t>
            </a:r>
            <a:br>
              <a:rPr lang="en-US" dirty="0"/>
            </a:br>
            <a:br>
              <a:rPr lang="en-US" dirty="0"/>
            </a:br>
            <a:r>
              <a:rPr lang="en-US" sz="8000" i="0" dirty="0"/>
              <a:t>Information</a:t>
            </a:r>
            <a:br>
              <a:rPr lang="en-US" sz="8000" i="0" dirty="0"/>
            </a:br>
            <a:r>
              <a:rPr lang="en-US" sz="8000" i="0" dirty="0"/>
              <a:t>Incentives </a:t>
            </a:r>
            <a:br>
              <a:rPr lang="en-US" sz="8000" i="0" dirty="0"/>
            </a:br>
            <a:r>
              <a:rPr lang="en-US" sz="8000" i="0" dirty="0"/>
              <a:t>Ideology</a:t>
            </a:r>
            <a:endParaRPr lang="en-US" sz="8000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580B54C9-F984-410E-B962-248872D1753F}"/>
              </a:ext>
            </a:extLst>
          </p:cNvPr>
          <p:cNvSpPr/>
          <p:nvPr/>
        </p:nvSpPr>
        <p:spPr>
          <a:xfrm>
            <a:off x="7357581" y="1866977"/>
            <a:ext cx="4034319" cy="369869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511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9F9C7CC-AE68-486A-827B-0B779AAB2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682" y="177007"/>
            <a:ext cx="8648287" cy="65039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FC8D6C-CBC7-4AED-B4D4-67C876F133EA}"/>
              </a:ext>
            </a:extLst>
          </p:cNvPr>
          <p:cNvSpPr txBox="1"/>
          <p:nvPr/>
        </p:nvSpPr>
        <p:spPr>
          <a:xfrm>
            <a:off x="226031" y="177007"/>
            <a:ext cx="6544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6600"/>
                </a:solidFill>
                <a:sym typeface="Wingdings" panose="05000000000000000000" pitchFamily="2" charset="2"/>
              </a:rPr>
              <a:t>Information</a:t>
            </a:r>
            <a:endParaRPr lang="en-US" sz="4800" dirty="0">
              <a:solidFill>
                <a:srgbClr val="FF6600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6C9E8361-4FA2-41C5-ACDF-FEE6440C51B8}"/>
              </a:ext>
            </a:extLst>
          </p:cNvPr>
          <p:cNvSpPr/>
          <p:nvPr/>
        </p:nvSpPr>
        <p:spPr>
          <a:xfrm>
            <a:off x="319784" y="5671335"/>
            <a:ext cx="1098050" cy="8190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072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DFC8D6C-CBC7-4AED-B4D4-67C876F133EA}"/>
              </a:ext>
            </a:extLst>
          </p:cNvPr>
          <p:cNvSpPr txBox="1"/>
          <p:nvPr/>
        </p:nvSpPr>
        <p:spPr>
          <a:xfrm>
            <a:off x="226031" y="177007"/>
            <a:ext cx="6544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6600"/>
                </a:solidFill>
                <a:sym typeface="Wingdings" panose="05000000000000000000" pitchFamily="2" charset="2"/>
              </a:rPr>
              <a:t>Information</a:t>
            </a:r>
            <a:endParaRPr lang="en-US" sz="4800" dirty="0">
              <a:solidFill>
                <a:srgbClr val="FF66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0AEEE0-9543-4181-B584-B06BDA263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946" y="890752"/>
            <a:ext cx="10296204" cy="5776748"/>
          </a:xfrm>
          <a:prstGeom prst="rect">
            <a:avLst/>
          </a:prstGeom>
        </p:spPr>
      </p:pic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C5B6A830-8080-4240-920A-8304EA17DA9F}"/>
              </a:ext>
            </a:extLst>
          </p:cNvPr>
          <p:cNvSpPr/>
          <p:nvPr/>
        </p:nvSpPr>
        <p:spPr>
          <a:xfrm>
            <a:off x="319784" y="5671335"/>
            <a:ext cx="1098050" cy="8190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62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9045-4A8F-47D4-A26B-502E76650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4903740"/>
            <a:ext cx="7804412" cy="794064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2209F52-6D77-4C8F-A8AE-E634A775B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AutoShape 2" descr="brown labeled glass bottle lot">
            <a:extLst>
              <a:ext uri="{FF2B5EF4-FFF2-40B4-BE49-F238E27FC236}">
                <a16:creationId xmlns:a16="http://schemas.microsoft.com/office/drawing/2014/main" id="{BC11C0E9-BA13-4079-8B0B-F85D8D94CE3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brown labeled glass bottle lot">
            <a:extLst>
              <a:ext uri="{FF2B5EF4-FFF2-40B4-BE49-F238E27FC236}">
                <a16:creationId xmlns:a16="http://schemas.microsoft.com/office/drawing/2014/main" id="{5F27A13B-444C-44D6-9EBC-41E425DAE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03301"/>
            <a:ext cx="12191999" cy="813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6850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85565B-58B2-463C-9DA8-13617C6EE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973" y="1038313"/>
            <a:ext cx="10677762" cy="1807630"/>
          </a:xfrm>
        </p:spPr>
        <p:txBody>
          <a:bodyPr/>
          <a:lstStyle/>
          <a:p>
            <a:r>
              <a:rPr lang="en-US" dirty="0"/>
              <a:t>OER is FREE + PERMISSON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ABC3CA-18CF-46BA-AFD1-85D0538DE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3356" y="2311685"/>
            <a:ext cx="8247206" cy="45463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CAC54E-132A-42B6-BA9A-BF24E9554CF1}"/>
              </a:ext>
            </a:extLst>
          </p:cNvPr>
          <p:cNvSpPr txBox="1"/>
          <p:nvPr/>
        </p:nvSpPr>
        <p:spPr>
          <a:xfrm>
            <a:off x="226031" y="177007"/>
            <a:ext cx="6544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6600"/>
                </a:solidFill>
                <a:sym typeface="Wingdings" panose="05000000000000000000" pitchFamily="2" charset="2"/>
              </a:rPr>
              <a:t>Information</a:t>
            </a:r>
            <a:endParaRPr lang="en-US" sz="4800" dirty="0">
              <a:solidFill>
                <a:srgbClr val="FF6600"/>
              </a:solidFill>
            </a:endParaRP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A7F8A1C-B823-4123-9F82-331A111FA2A7}"/>
              </a:ext>
            </a:extLst>
          </p:cNvPr>
          <p:cNvSpPr/>
          <p:nvPr/>
        </p:nvSpPr>
        <p:spPr>
          <a:xfrm>
            <a:off x="319784" y="5671335"/>
            <a:ext cx="1098050" cy="8190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809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2CAC54E-132A-42B6-BA9A-BF24E9554CF1}"/>
              </a:ext>
            </a:extLst>
          </p:cNvPr>
          <p:cNvSpPr txBox="1"/>
          <p:nvPr/>
        </p:nvSpPr>
        <p:spPr>
          <a:xfrm>
            <a:off x="226031" y="177007"/>
            <a:ext cx="6544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6600"/>
                </a:solidFill>
                <a:sym typeface="Wingdings" panose="05000000000000000000" pitchFamily="2" charset="2"/>
              </a:rPr>
              <a:t>Information</a:t>
            </a:r>
            <a:endParaRPr lang="en-US" sz="4800" dirty="0">
              <a:solidFill>
                <a:srgbClr val="FF6600"/>
              </a:solidFill>
            </a:endParaRPr>
          </a:p>
        </p:txBody>
      </p:sp>
      <p:pic>
        <p:nvPicPr>
          <p:cNvPr id="2051" name="Picture 3" descr="https://lh5.googleusercontent.com/pP3Z_josItywISNBTvzORzsaQoo33fA36ZzbDSmvp_nEfx2fObXWI97ZRT_Mw59aJeoCoUse5ceYPqL-qGD8Eg7QJt0V9SFt_CMOVPLMLdT-B4jn1Bg25UCjeU_M8geFoTXF_VRhwRU">
            <a:extLst>
              <a:ext uri="{FF2B5EF4-FFF2-40B4-BE49-F238E27FC236}">
                <a16:creationId xmlns:a16="http://schemas.microsoft.com/office/drawing/2014/main" id="{2C276E9A-5AA4-4D39-BFEE-6E9AA658F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153" y="1266825"/>
            <a:ext cx="3371850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s://lh3.googleusercontent.com/8R8WK_GBCqLmEeehl904DkJWoHQUc_Kst8iodU8v8tqt9Wb7w6MDg45p5odJ2-kH7PtfIMpAszvSxKECbLS3vQAtaezCbCidtiFPtr9czFswSp6YyqnNV7_0mMao95zPG5zBa_QUGdA">
            <a:extLst>
              <a:ext uri="{FF2B5EF4-FFF2-40B4-BE49-F238E27FC236}">
                <a16:creationId xmlns:a16="http://schemas.microsoft.com/office/drawing/2014/main" id="{6AE2BC17-5963-46DB-8A04-7E947C335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75" y="5628056"/>
            <a:ext cx="797688" cy="27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lh4.googleusercontent.com/ESCOwZw42GlA-sfZLfHCBJFcpU5804iIG5YxlDEBm9WzuOkNLACapeJGG13TIO9ZLVAy35tm5kS4DCy6Nph9zuxvMFGZVNISlAnOiYXlpkIpVqq2KF55Dt-Yr_Xp_vev1z3zqFq4J2o">
            <a:extLst>
              <a:ext uri="{FF2B5EF4-FFF2-40B4-BE49-F238E27FC236}">
                <a16:creationId xmlns:a16="http://schemas.microsoft.com/office/drawing/2014/main" id="{95F1DBC5-5924-420D-8EE9-59421582D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997" y="1236057"/>
            <a:ext cx="3302405" cy="427495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https://lh3.googleusercontent.com/8R8WK_GBCqLmEeehl904DkJWoHQUc_Kst8iodU8v8tqt9Wb7w6MDg45p5odJ2-kH7PtfIMpAszvSxKECbLS3vQAtaezCbCidtiFPtr9czFswSp6YyqnNV7_0mMao95zPG5zBa_QUGdA">
            <a:extLst>
              <a:ext uri="{FF2B5EF4-FFF2-40B4-BE49-F238E27FC236}">
                <a16:creationId xmlns:a16="http://schemas.microsoft.com/office/drawing/2014/main" id="{20370C6B-8F77-45F9-8854-C3A969DD7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153" y="5665330"/>
            <a:ext cx="797688" cy="27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036D2162-DB1C-45DE-8459-FD3628570AE2}"/>
              </a:ext>
            </a:extLst>
          </p:cNvPr>
          <p:cNvSpPr/>
          <p:nvPr/>
        </p:nvSpPr>
        <p:spPr>
          <a:xfrm>
            <a:off x="5296896" y="2667746"/>
            <a:ext cx="1528762" cy="1257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879215-D501-447B-A733-C3DC64031D86}"/>
              </a:ext>
            </a:extLst>
          </p:cNvPr>
          <p:cNvSpPr txBox="1"/>
          <p:nvPr/>
        </p:nvSpPr>
        <p:spPr>
          <a:xfrm>
            <a:off x="4052245" y="823338"/>
            <a:ext cx="3296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Permission to ADAPT and SHARE</a:t>
            </a: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5E891A4B-53D7-45A1-B879-5039E1AA7BCF}"/>
              </a:ext>
            </a:extLst>
          </p:cNvPr>
          <p:cNvSpPr/>
          <p:nvPr/>
        </p:nvSpPr>
        <p:spPr>
          <a:xfrm>
            <a:off x="319784" y="5671335"/>
            <a:ext cx="1098050" cy="8190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036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078064"/>
            <a:ext cx="12192000" cy="4737109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Do you know what </a:t>
            </a:r>
            <a:r>
              <a:rPr lang="en-US" sz="5400" dirty="0">
                <a:solidFill>
                  <a:srgbClr val="8B1E41"/>
                </a:solidFill>
              </a:rPr>
              <a:t>collaborations</a:t>
            </a:r>
            <a:r>
              <a:rPr lang="en-US" sz="5400" dirty="0"/>
              <a:t> </a:t>
            </a:r>
            <a:br>
              <a:rPr lang="en-US" sz="5400" dirty="0"/>
            </a:br>
            <a:r>
              <a:rPr lang="en-US" sz="5400" dirty="0"/>
              <a:t>are available via the Library?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0C3006-B955-41A1-87B4-1E405D636017}"/>
              </a:ext>
            </a:extLst>
          </p:cNvPr>
          <p:cNvSpPr txBox="1"/>
          <p:nvPr/>
        </p:nvSpPr>
        <p:spPr>
          <a:xfrm>
            <a:off x="226031" y="177007"/>
            <a:ext cx="6544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6600"/>
                </a:solidFill>
                <a:sym typeface="Wingdings" panose="05000000000000000000" pitchFamily="2" charset="2"/>
              </a:rPr>
              <a:t>Information</a:t>
            </a:r>
            <a:endParaRPr lang="en-US" sz="4800" dirty="0">
              <a:solidFill>
                <a:srgbClr val="FF6600"/>
              </a:solidFill>
            </a:endParaRP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B3B7FC22-B73D-4BCA-B72A-DBAC48336E17}"/>
              </a:ext>
            </a:extLst>
          </p:cNvPr>
          <p:cNvSpPr/>
          <p:nvPr/>
        </p:nvSpPr>
        <p:spPr>
          <a:xfrm>
            <a:off x="319784" y="5671335"/>
            <a:ext cx="1098050" cy="8190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606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00" y="1545508"/>
            <a:ext cx="11912599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INCENTIVES (and disincentives)</a:t>
            </a:r>
            <a:br>
              <a:rPr lang="en-US" dirty="0"/>
            </a:br>
            <a:br>
              <a:rPr lang="en-US" i="0" dirty="0"/>
            </a:br>
            <a:r>
              <a:rPr lang="en-US" i="0" dirty="0"/>
              <a:t>- </a:t>
            </a:r>
            <a:r>
              <a:rPr lang="en-US" i="0" dirty="0">
                <a:solidFill>
                  <a:srgbClr val="8B1E41"/>
                </a:solidFill>
              </a:rPr>
              <a:t>Other priorities</a:t>
            </a:r>
            <a:br>
              <a:rPr lang="en-US" i="0" dirty="0"/>
            </a:br>
            <a:r>
              <a:rPr lang="en-US" i="0" dirty="0"/>
              <a:t>      Research vs. teaching</a:t>
            </a:r>
            <a:br>
              <a:rPr lang="en-US" i="0" dirty="0"/>
            </a:br>
            <a:r>
              <a:rPr lang="en-US" i="0" dirty="0"/>
              <a:t>      Career advancement</a:t>
            </a:r>
            <a:br>
              <a:rPr lang="en-US" i="0" dirty="0"/>
            </a:br>
            <a:r>
              <a:rPr lang="en-US" i="0" dirty="0"/>
              <a:t>- </a:t>
            </a:r>
            <a:r>
              <a:rPr lang="en-US" i="0" dirty="0">
                <a:solidFill>
                  <a:srgbClr val="8B1E41"/>
                </a:solidFill>
              </a:rPr>
              <a:t>Inertia</a:t>
            </a:r>
            <a:r>
              <a:rPr lang="en-US" i="0" dirty="0"/>
              <a:t> to continue as before</a:t>
            </a:r>
            <a:br>
              <a:rPr lang="en-US" i="0" dirty="0"/>
            </a:br>
            <a:r>
              <a:rPr lang="en-US" i="0" dirty="0"/>
              <a:t>- </a:t>
            </a:r>
            <a:r>
              <a:rPr lang="en-US" i="0" dirty="0">
                <a:solidFill>
                  <a:srgbClr val="8B1E41"/>
                </a:solidFill>
              </a:rPr>
              <a:t>Peer</a:t>
            </a:r>
            <a:r>
              <a:rPr lang="en-US" i="0" dirty="0"/>
              <a:t> pressures</a:t>
            </a:r>
            <a:br>
              <a:rPr lang="en-US" i="0" dirty="0"/>
            </a:br>
            <a:r>
              <a:rPr lang="en-US" i="0" dirty="0"/>
              <a:t>- Support vs no support</a:t>
            </a:r>
            <a:endParaRPr lang="en-US" dirty="0"/>
          </a:p>
        </p:txBody>
      </p:sp>
      <p:pic>
        <p:nvPicPr>
          <p:cNvPr id="2052" name="Picture 4" descr="https://images.unsplash.com/photo-1556817411-31ae72fa3ea0?ixlib=rb-1.2.1&amp;ixid=eyJhcHBfaWQiOjEyMDd9&amp;auto=format&amp;fit=crop&amp;w=1000&amp;q=80">
            <a:extLst>
              <a:ext uri="{FF2B5EF4-FFF2-40B4-BE49-F238E27FC236}">
                <a16:creationId xmlns:a16="http://schemas.microsoft.com/office/drawing/2014/main" id="{10710119-BA36-4020-BBF7-5328B48E5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68533" y="358740"/>
            <a:ext cx="3221446" cy="322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E6969377-D80A-41A2-B430-35E81353B40E}"/>
              </a:ext>
            </a:extLst>
          </p:cNvPr>
          <p:cNvSpPr/>
          <p:nvPr/>
        </p:nvSpPr>
        <p:spPr>
          <a:xfrm>
            <a:off x="319784" y="5671335"/>
            <a:ext cx="1098050" cy="8190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17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1704996"/>
            <a:ext cx="12191998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IDEOLOGY</a:t>
            </a:r>
            <a:br>
              <a:rPr lang="en-US" dirty="0"/>
            </a:br>
            <a:br>
              <a:rPr lang="en-US" dirty="0"/>
            </a:br>
            <a:r>
              <a:rPr lang="en-US" i="0" dirty="0"/>
              <a:t>- I assign a text even if we don’t use it.</a:t>
            </a:r>
            <a:br>
              <a:rPr lang="en-US" i="0" dirty="0"/>
            </a:br>
            <a:r>
              <a:rPr lang="en-US" i="0" dirty="0"/>
              <a:t>- “We’ve always done it this way.”</a:t>
            </a:r>
            <a:br>
              <a:rPr lang="en-US" i="0" dirty="0"/>
            </a:br>
            <a:r>
              <a:rPr lang="en-US" i="0" dirty="0"/>
              <a:t>- I had to pay. Students today should too.</a:t>
            </a:r>
            <a:br>
              <a:rPr lang="en-US" i="0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9045-4A8F-47D4-A26B-502E7665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D826B594-B098-436E-BB68-455225607188}"/>
              </a:ext>
            </a:extLst>
          </p:cNvPr>
          <p:cNvSpPr/>
          <p:nvPr/>
        </p:nvSpPr>
        <p:spPr>
          <a:xfrm>
            <a:off x="319784" y="5671335"/>
            <a:ext cx="1098050" cy="8190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677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AAA62-E97A-4DC3-AC35-221F81F57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839" y="1246517"/>
            <a:ext cx="10840579" cy="2614157"/>
          </a:xfrm>
          <a:noFill/>
        </p:spPr>
        <p:txBody>
          <a:bodyPr/>
          <a:lstStyle/>
          <a:p>
            <a:r>
              <a:rPr lang="en-US" dirty="0"/>
              <a:t>2. STRATEGIC APPROACHES</a:t>
            </a:r>
          </a:p>
        </p:txBody>
      </p:sp>
    </p:spTree>
    <p:extLst>
      <p:ext uri="{BB962C8B-B14F-4D97-AF65-F5344CB8AC3E}">
        <p14:creationId xmlns:p14="http://schemas.microsoft.com/office/powerpoint/2010/main" val="36598117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807" y="212192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Strategic Approaches</a:t>
            </a:r>
            <a:br>
              <a:rPr lang="en-US" dirty="0"/>
            </a:br>
            <a:br>
              <a:rPr lang="en-US" i="0" dirty="0"/>
            </a:br>
            <a:r>
              <a:rPr lang="en-US" i="0" dirty="0"/>
              <a:t>1. Potential impact (class size/cost)</a:t>
            </a:r>
            <a:br>
              <a:rPr lang="en-US" i="0" dirty="0"/>
            </a:br>
            <a:br>
              <a:rPr lang="en-US" i="0" dirty="0">
                <a:solidFill>
                  <a:srgbClr val="8B1E41"/>
                </a:solidFill>
              </a:rPr>
            </a:br>
            <a:endParaRPr lang="en-US" i="0" dirty="0">
              <a:solidFill>
                <a:srgbClr val="8B1E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779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807" y="212192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Strategic Approaches</a:t>
            </a:r>
            <a:br>
              <a:rPr lang="en-US" dirty="0"/>
            </a:br>
            <a:br>
              <a:rPr lang="en-US" i="0" dirty="0"/>
            </a:br>
            <a:r>
              <a:rPr lang="en-US" i="0" dirty="0"/>
              <a:t>2. Departments and individuals re-working their curriculum/[re]designing courses</a:t>
            </a:r>
            <a:br>
              <a:rPr lang="en-US" i="0" dirty="0"/>
            </a:br>
            <a:endParaRPr lang="en-US" i="0" dirty="0">
              <a:solidFill>
                <a:srgbClr val="8B1E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6994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807" y="212192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Strategic Approaches</a:t>
            </a:r>
            <a:br>
              <a:rPr lang="en-US" dirty="0"/>
            </a:br>
            <a:br>
              <a:rPr lang="en-US" i="0" dirty="0"/>
            </a:br>
            <a:br>
              <a:rPr lang="en-US" i="0" dirty="0"/>
            </a:br>
            <a:r>
              <a:rPr lang="en-US" i="0" dirty="0"/>
              <a:t>3. Diversity &amp; inclusion</a:t>
            </a:r>
            <a:br>
              <a:rPr lang="en-US" i="0" dirty="0"/>
            </a:br>
            <a:endParaRPr lang="en-US" i="0" dirty="0">
              <a:solidFill>
                <a:srgbClr val="8B1E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5285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807" y="212192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Strategic Approaches</a:t>
            </a:r>
            <a:br>
              <a:rPr lang="en-US" dirty="0"/>
            </a:br>
            <a:br>
              <a:rPr lang="en-US" i="0" dirty="0"/>
            </a:br>
            <a:r>
              <a:rPr lang="en-US" i="0" dirty="0"/>
              <a:t>4. Focus on who is already engaged</a:t>
            </a:r>
            <a:br>
              <a:rPr lang="en-US" i="0" dirty="0"/>
            </a:br>
            <a:endParaRPr lang="en-US" i="0" dirty="0">
              <a:solidFill>
                <a:srgbClr val="8B1E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9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21" y="939528"/>
            <a:ext cx="10662779" cy="5153004"/>
          </a:xfrm>
        </p:spPr>
        <p:txBody>
          <a:bodyPr>
            <a:noAutofit/>
          </a:bodyPr>
          <a:lstStyle/>
          <a:p>
            <a:r>
              <a:rPr lang="en-US" sz="20000" dirty="0"/>
              <a:t>ENGAGE</a:t>
            </a:r>
          </a:p>
        </p:txBody>
      </p:sp>
    </p:spTree>
    <p:extLst>
      <p:ext uri="{BB962C8B-B14F-4D97-AF65-F5344CB8AC3E}">
        <p14:creationId xmlns:p14="http://schemas.microsoft.com/office/powerpoint/2010/main" val="30419477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807" y="212192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Strategic Approaches</a:t>
            </a:r>
            <a:br>
              <a:rPr lang="en-US" dirty="0"/>
            </a:br>
            <a:br>
              <a:rPr lang="en-US" i="0" dirty="0"/>
            </a:br>
            <a:br>
              <a:rPr lang="en-US" i="0" dirty="0"/>
            </a:br>
            <a:r>
              <a:rPr lang="en-US" i="0" dirty="0"/>
              <a:t>5. People who know &amp; trust you</a:t>
            </a:r>
            <a:br>
              <a:rPr lang="en-US" i="0" dirty="0"/>
            </a:br>
            <a:endParaRPr lang="en-US" i="0" dirty="0">
              <a:solidFill>
                <a:srgbClr val="8B1E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2820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807" y="212192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Strategic Approaches</a:t>
            </a:r>
            <a:br>
              <a:rPr lang="en-US" dirty="0"/>
            </a:br>
            <a:br>
              <a:rPr lang="en-US" i="0" dirty="0"/>
            </a:br>
            <a:br>
              <a:rPr lang="en-US" i="0" dirty="0"/>
            </a:br>
            <a:r>
              <a:rPr lang="en-US" i="0" dirty="0"/>
              <a:t>6. Ask faculty about their priorities</a:t>
            </a:r>
            <a:br>
              <a:rPr lang="en-US" i="0" dirty="0"/>
            </a:br>
            <a:br>
              <a:rPr lang="en-US" i="0" dirty="0"/>
            </a:br>
            <a:br>
              <a:rPr lang="en-US" i="0" dirty="0">
                <a:solidFill>
                  <a:srgbClr val="8B1E41"/>
                </a:solidFill>
              </a:rPr>
            </a:br>
            <a:endParaRPr lang="en-US" i="0" dirty="0">
              <a:solidFill>
                <a:srgbClr val="8B1E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1053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807" y="212192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Strategic Approaches</a:t>
            </a:r>
            <a:br>
              <a:rPr lang="en-US" dirty="0"/>
            </a:br>
            <a:br>
              <a:rPr lang="en-US" i="0" dirty="0"/>
            </a:br>
            <a:br>
              <a:rPr lang="en-US" i="0" dirty="0"/>
            </a:br>
            <a:r>
              <a:rPr lang="en-US" i="0" dirty="0"/>
              <a:t>7. Ask students about their priorities</a:t>
            </a:r>
            <a:br>
              <a:rPr lang="en-US" i="0" dirty="0"/>
            </a:br>
            <a:br>
              <a:rPr lang="en-US" i="0" dirty="0"/>
            </a:br>
            <a:br>
              <a:rPr lang="en-US" i="0" dirty="0">
                <a:solidFill>
                  <a:srgbClr val="8B1E41"/>
                </a:solidFill>
              </a:rPr>
            </a:br>
            <a:endParaRPr lang="en-US" i="0" dirty="0">
              <a:solidFill>
                <a:srgbClr val="8B1E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50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807" y="212192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Strategic Approaches</a:t>
            </a:r>
            <a:br>
              <a:rPr lang="en-US" dirty="0"/>
            </a:br>
            <a:br>
              <a:rPr lang="en-US" i="0" dirty="0"/>
            </a:br>
            <a:br>
              <a:rPr lang="en-US" i="0" dirty="0"/>
            </a:br>
            <a:r>
              <a:rPr lang="en-US" i="0" dirty="0"/>
              <a:t>8. Institutional priorities - by discipline</a:t>
            </a:r>
            <a:br>
              <a:rPr lang="en-US" i="0" dirty="0"/>
            </a:br>
            <a:br>
              <a:rPr lang="en-US" i="0" dirty="0">
                <a:solidFill>
                  <a:srgbClr val="8B1E41"/>
                </a:solidFill>
              </a:rPr>
            </a:br>
            <a:endParaRPr lang="en-US" i="0" dirty="0">
              <a:solidFill>
                <a:srgbClr val="8B1E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5405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807" y="212192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Strategic Approaches</a:t>
            </a:r>
            <a:br>
              <a:rPr lang="en-US" dirty="0"/>
            </a:br>
            <a:br>
              <a:rPr lang="en-US" i="0" dirty="0"/>
            </a:br>
            <a:br>
              <a:rPr lang="en-US" i="0" dirty="0"/>
            </a:br>
            <a:r>
              <a:rPr lang="en-US" i="0" dirty="0"/>
              <a:t>9. Integrate into the collection</a:t>
            </a:r>
            <a:br>
              <a:rPr lang="en-US" i="0" dirty="0"/>
            </a:br>
            <a:br>
              <a:rPr lang="en-US" i="0" dirty="0">
                <a:solidFill>
                  <a:srgbClr val="8B1E41"/>
                </a:solidFill>
              </a:rPr>
            </a:br>
            <a:endParaRPr lang="en-US" i="0" dirty="0">
              <a:solidFill>
                <a:srgbClr val="8B1E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5573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21651"/>
            <a:ext cx="13360400" cy="261415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Possible Strategic Approaches</a:t>
            </a:r>
            <a:br>
              <a:rPr lang="en-US" i="0" dirty="0"/>
            </a:br>
            <a:r>
              <a:rPr lang="en-US" i="0" dirty="0"/>
              <a:t>1. Potential impact (class size/cost)</a:t>
            </a:r>
            <a:br>
              <a:rPr lang="en-US" i="0" dirty="0"/>
            </a:br>
            <a:r>
              <a:rPr lang="en-US" i="0" dirty="0"/>
              <a:t>2. Departments and individuals re-working their curriculum/[re]designing courses</a:t>
            </a:r>
            <a:br>
              <a:rPr lang="en-US" i="0" dirty="0"/>
            </a:br>
            <a:r>
              <a:rPr lang="en-US" i="0" dirty="0"/>
              <a:t>3. Diversity &amp; inclusion</a:t>
            </a:r>
            <a:br>
              <a:rPr lang="en-US" i="0" dirty="0"/>
            </a:br>
            <a:r>
              <a:rPr lang="en-US" i="0" dirty="0"/>
              <a:t>4. Focus on who is already engaged</a:t>
            </a:r>
            <a:br>
              <a:rPr lang="en-US" i="0" dirty="0"/>
            </a:br>
            <a:r>
              <a:rPr lang="en-US" i="0" dirty="0"/>
              <a:t>5. People who know &amp; trust you</a:t>
            </a:r>
            <a:br>
              <a:rPr lang="en-US" i="0" dirty="0"/>
            </a:br>
            <a:r>
              <a:rPr lang="en-US" i="0" dirty="0"/>
              <a:t>6. Ask faculty about their priorities</a:t>
            </a:r>
            <a:br>
              <a:rPr lang="en-US" i="0" dirty="0"/>
            </a:br>
            <a:r>
              <a:rPr lang="en-US" i="0" dirty="0"/>
              <a:t>7. Ask students about their priorities</a:t>
            </a:r>
            <a:br>
              <a:rPr lang="en-US" i="0" dirty="0"/>
            </a:br>
            <a:r>
              <a:rPr lang="en-US" i="0" dirty="0"/>
              <a:t>8. Institutional priorities - by discipline</a:t>
            </a:r>
            <a:br>
              <a:rPr lang="en-US" i="0" dirty="0"/>
            </a:br>
            <a:r>
              <a:rPr lang="en-US" i="0" dirty="0"/>
              <a:t>9. Integrate into the collection</a:t>
            </a:r>
            <a:br>
              <a:rPr lang="en-US" i="0" dirty="0"/>
            </a:br>
            <a:br>
              <a:rPr lang="en-US" i="0" dirty="0">
                <a:solidFill>
                  <a:srgbClr val="8B1E41"/>
                </a:solidFill>
              </a:rPr>
            </a:br>
            <a:r>
              <a:rPr lang="en-US" i="0" dirty="0">
                <a:solidFill>
                  <a:srgbClr val="8B1E41"/>
                </a:solidFill>
              </a:rPr>
              <a:t>&amp; provide support at all stages when possible</a:t>
            </a:r>
          </a:p>
        </p:txBody>
      </p:sp>
    </p:spTree>
    <p:extLst>
      <p:ext uri="{BB962C8B-B14F-4D97-AF65-F5344CB8AC3E}">
        <p14:creationId xmlns:p14="http://schemas.microsoft.com/office/powerpoint/2010/main" val="21058830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AAA62-E97A-4DC3-AC35-221F81F57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196" y="1441725"/>
            <a:ext cx="10345280" cy="2614157"/>
          </a:xfrm>
          <a:noFill/>
        </p:spPr>
        <p:txBody>
          <a:bodyPr/>
          <a:lstStyle/>
          <a:p>
            <a:r>
              <a:rPr lang="en-US" dirty="0"/>
              <a:t>3. FOSTERING FACULTY CURIOUSITY &amp; ENGAGEMENT</a:t>
            </a:r>
          </a:p>
        </p:txBody>
      </p:sp>
    </p:spTree>
    <p:extLst>
      <p:ext uri="{BB962C8B-B14F-4D97-AF65-F5344CB8AC3E}">
        <p14:creationId xmlns:p14="http://schemas.microsoft.com/office/powerpoint/2010/main" val="42600960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06530-A53F-468A-A389-9669B6204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85" y="3308279"/>
            <a:ext cx="11137186" cy="1010874"/>
          </a:xfrm>
        </p:spPr>
        <p:txBody>
          <a:bodyPr>
            <a:noAutofit/>
          </a:bodyPr>
          <a:lstStyle/>
          <a:p>
            <a:r>
              <a:rPr lang="en-US" sz="5400" dirty="0"/>
              <a:t>Anita, why are you carrying around this big book?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462EC8-CF70-4567-A515-7BE4AE7971FB}"/>
              </a:ext>
            </a:extLst>
          </p:cNvPr>
          <p:cNvSpPr txBox="1"/>
          <p:nvPr/>
        </p:nvSpPr>
        <p:spPr>
          <a:xfrm>
            <a:off x="1366463" y="1232899"/>
            <a:ext cx="4613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6600"/>
                </a:solidFill>
              </a:rPr>
              <a:t>Visibility -&gt; </a:t>
            </a:r>
            <a:r>
              <a:rPr lang="en-US" sz="2400" dirty="0" err="1">
                <a:solidFill>
                  <a:srgbClr val="FF6600"/>
                </a:solidFill>
              </a:rPr>
              <a:t>curiousity</a:t>
            </a:r>
            <a:endParaRPr lang="en-US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0774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woman sitting on yellow armless chair near gray laptop computer">
            <a:extLst>
              <a:ext uri="{FF2B5EF4-FFF2-40B4-BE49-F238E27FC236}">
                <a16:creationId xmlns:a16="http://schemas.microsoft.com/office/drawing/2014/main" id="{187E1599-EB08-4469-8CB4-DD68FDB6F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9297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6945"/>
            <a:ext cx="11179739" cy="5620861"/>
          </a:xfrm>
        </p:spPr>
        <p:txBody>
          <a:bodyPr>
            <a:normAutofit fontScale="90000"/>
          </a:bodyPr>
          <a:lstStyle/>
          <a:p>
            <a:r>
              <a:rPr lang="en-US" dirty="0"/>
              <a:t>1. Faculty disciplinary expertise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2. </a:t>
            </a:r>
            <a:r>
              <a:rPr lang="en-US" dirty="0">
                <a:solidFill>
                  <a:srgbClr val="8B1E41"/>
                </a:solidFill>
              </a:rPr>
              <a:t>Faculty like AND dislike </a:t>
            </a:r>
            <a:r>
              <a:rPr lang="en-US" dirty="0"/>
              <a:t>their current course materials.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3. Their proxies for “</a:t>
            </a:r>
            <a:r>
              <a:rPr lang="en-US" dirty="0">
                <a:solidFill>
                  <a:srgbClr val="8B1E41"/>
                </a:solidFill>
              </a:rPr>
              <a:t>quality</a:t>
            </a:r>
            <a:r>
              <a:rPr lang="en-US" dirty="0"/>
              <a:t>” may be different than yours</a:t>
            </a:r>
          </a:p>
        </p:txBody>
      </p:sp>
      <p:pic>
        <p:nvPicPr>
          <p:cNvPr id="5" name="Picture 2" descr="woman sitting on yellow armless chair near gray laptop computer">
            <a:extLst>
              <a:ext uri="{FF2B5EF4-FFF2-40B4-BE49-F238E27FC236}">
                <a16:creationId xmlns:a16="http://schemas.microsoft.com/office/drawing/2014/main" id="{E4BDF925-0F02-4502-990C-9DCB75AC4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150" y="318499"/>
            <a:ext cx="3342525" cy="250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CAD3DD-FDDC-4D5E-8F7C-EB4A4FE896C6}"/>
              </a:ext>
            </a:extLst>
          </p:cNvPr>
          <p:cNvSpPr txBox="1"/>
          <p:nvPr/>
        </p:nvSpPr>
        <p:spPr>
          <a:xfrm>
            <a:off x="431515" y="318499"/>
            <a:ext cx="6616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6600"/>
                </a:solidFill>
              </a:rPr>
              <a:t>Valuing the Faculty Experience</a:t>
            </a:r>
          </a:p>
        </p:txBody>
      </p:sp>
    </p:spTree>
    <p:extLst>
      <p:ext uri="{BB962C8B-B14F-4D97-AF65-F5344CB8AC3E}">
        <p14:creationId xmlns:p14="http://schemas.microsoft.com/office/powerpoint/2010/main" val="277977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E41CE6B7-4836-4030-B1CB-745593C9B99B}"/>
              </a:ext>
            </a:extLst>
          </p:cNvPr>
          <p:cNvSpPr/>
          <p:nvPr/>
        </p:nvSpPr>
        <p:spPr>
          <a:xfrm>
            <a:off x="7530958" y="825707"/>
            <a:ext cx="3246633" cy="30650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8D1D23-67B5-4573-B9F7-B9A92A4AE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530" y="2190637"/>
            <a:ext cx="3777799" cy="13217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94D7D1-D795-46F0-B196-48C0C27376CE}"/>
              </a:ext>
            </a:extLst>
          </p:cNvPr>
          <p:cNvSpPr txBox="1"/>
          <p:nvPr/>
        </p:nvSpPr>
        <p:spPr>
          <a:xfrm>
            <a:off x="8044665" y="1204075"/>
            <a:ext cx="50192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Learner-</a:t>
            </a:r>
          </a:p>
          <a:p>
            <a:r>
              <a:rPr lang="en-US" sz="4800" dirty="0">
                <a:solidFill>
                  <a:schemeClr val="bg1"/>
                </a:solidFill>
              </a:rPr>
              <a:t>centered  </a:t>
            </a:r>
          </a:p>
          <a:p>
            <a:r>
              <a:rPr lang="en-US" sz="4800" dirty="0">
                <a:solidFill>
                  <a:schemeClr val="bg1"/>
                </a:solidFill>
              </a:rPr>
              <a:t>learning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78005A-F367-4C48-BC35-90026DD6BD27}"/>
              </a:ext>
            </a:extLst>
          </p:cNvPr>
          <p:cNvSpPr txBox="1"/>
          <p:nvPr/>
        </p:nvSpPr>
        <p:spPr>
          <a:xfrm>
            <a:off x="1541123" y="4222679"/>
            <a:ext cx="3777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/>
              <a:t>©literacy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16A1B6-2A4F-40CA-9C91-7BD09B525037}"/>
              </a:ext>
            </a:extLst>
          </p:cNvPr>
          <p:cNvSpPr txBox="1"/>
          <p:nvPr/>
        </p:nvSpPr>
        <p:spPr>
          <a:xfrm>
            <a:off x="6729573" y="4702039"/>
            <a:ext cx="45514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technology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27BFFB-C46F-4999-BE43-65EA93A08C8F}"/>
              </a:ext>
            </a:extLst>
          </p:cNvPr>
          <p:cNvSpPr txBox="1"/>
          <p:nvPr/>
        </p:nvSpPr>
        <p:spPr>
          <a:xfrm>
            <a:off x="554805" y="574130"/>
            <a:ext cx="67192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Scholarly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4562665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771692"/>
            <a:ext cx="12192000" cy="2614157"/>
          </a:xfrm>
        </p:spPr>
        <p:txBody>
          <a:bodyPr>
            <a:normAutofit/>
          </a:bodyPr>
          <a:lstStyle/>
          <a:p>
            <a:br>
              <a:rPr lang="en-US" sz="6000" dirty="0"/>
            </a:br>
            <a:endParaRPr lang="en-US" sz="6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E63304-842B-4EDC-8033-E89C1C94F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068259"/>
            <a:ext cx="3824604" cy="28124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5A002D-2912-456E-868B-7EF24AF28A81}"/>
              </a:ext>
            </a:extLst>
          </p:cNvPr>
          <p:cNvSpPr txBox="1"/>
          <p:nvPr/>
        </p:nvSpPr>
        <p:spPr>
          <a:xfrm>
            <a:off x="1150705" y="419418"/>
            <a:ext cx="6308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Babson Reports (2014, 2016, 2017)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0561EC-5DEB-4C34-A85D-B38AA02616CC}"/>
              </a:ext>
            </a:extLst>
          </p:cNvPr>
          <p:cNvSpPr txBox="1"/>
          <p:nvPr/>
        </p:nvSpPr>
        <p:spPr>
          <a:xfrm>
            <a:off x="376719" y="5799035"/>
            <a:ext cx="3548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https://www.onlinelearningsurvey.com/reports/openingthecurriculum2014.pdf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679CAB-C2F8-40F3-AC95-53B932C37A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724" y="1543134"/>
            <a:ext cx="4170452" cy="34884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D404E9-C0F2-4845-BB45-CF6E63B6E15C}"/>
              </a:ext>
            </a:extLst>
          </p:cNvPr>
          <p:cNvSpPr txBox="1"/>
          <p:nvPr/>
        </p:nvSpPr>
        <p:spPr>
          <a:xfrm>
            <a:off x="4715887" y="5799035"/>
            <a:ext cx="3161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https://www.onlinelearningsurvey.com/reports/openingthetextbook2016.pdf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7AC979-D111-438D-96BB-0B33B4C89B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68799" y="1417834"/>
            <a:ext cx="3973318" cy="36137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CA7B49-CDA9-47F3-9FCD-E72D89C9FDBF}"/>
              </a:ext>
            </a:extLst>
          </p:cNvPr>
          <p:cNvSpPr txBox="1"/>
          <p:nvPr/>
        </p:nvSpPr>
        <p:spPr>
          <a:xfrm>
            <a:off x="8734826" y="5819584"/>
            <a:ext cx="28470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https://www.onlinelearningsurvey.com/reports/openingthetextbook2017.pdf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0542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grayscale photo of people sitting on chair">
            <a:extLst>
              <a:ext uri="{FF2B5EF4-FFF2-40B4-BE49-F238E27FC236}">
                <a16:creationId xmlns:a16="http://schemas.microsoft.com/office/drawing/2014/main" id="{FA066B0C-43F0-4497-B2D5-01846CEB8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740" y="1900718"/>
            <a:ext cx="5801779" cy="385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assorted-title book lot placed on white wooden shelf">
            <a:extLst>
              <a:ext uri="{FF2B5EF4-FFF2-40B4-BE49-F238E27FC236}">
                <a16:creationId xmlns:a16="http://schemas.microsoft.com/office/drawing/2014/main" id="{CD651CDD-92D8-49FB-8C84-3140DB9D5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0" y="2218773"/>
            <a:ext cx="5801779" cy="386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843073-CC20-4739-81B8-AF020CAAA5FB}"/>
              </a:ext>
            </a:extLst>
          </p:cNvPr>
          <p:cNvSpPr txBox="1"/>
          <p:nvPr/>
        </p:nvSpPr>
        <p:spPr>
          <a:xfrm>
            <a:off x="203200" y="177800"/>
            <a:ext cx="11823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6600"/>
                </a:solidFill>
              </a:rPr>
              <a:t>  Which books?                     Which users?        </a:t>
            </a:r>
          </a:p>
        </p:txBody>
      </p:sp>
    </p:spTree>
    <p:extLst>
      <p:ext uri="{BB962C8B-B14F-4D97-AF65-F5344CB8AC3E}">
        <p14:creationId xmlns:p14="http://schemas.microsoft.com/office/powerpoint/2010/main" val="30456358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4A21D7-9119-4EFC-B979-11C7A7A207F4}"/>
              </a:ext>
            </a:extLst>
          </p:cNvPr>
          <p:cNvSpPr txBox="1"/>
          <p:nvPr/>
        </p:nvSpPr>
        <p:spPr>
          <a:xfrm>
            <a:off x="1500027" y="1736333"/>
            <a:ext cx="5465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FC081F-0225-49E8-B5DD-15B88B2C1DF4}"/>
              </a:ext>
            </a:extLst>
          </p:cNvPr>
          <p:cNvSpPr txBox="1"/>
          <p:nvPr/>
        </p:nvSpPr>
        <p:spPr>
          <a:xfrm>
            <a:off x="873304" y="5769409"/>
            <a:ext cx="3133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Anita Walz </a:t>
            </a:r>
          </a:p>
          <a:p>
            <a:r>
              <a:rPr lang="en-US" dirty="0">
                <a:hlinkClick r:id="rId3"/>
              </a:rPr>
              <a:t>arwalz@vt.edu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312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9045-4A8F-47D4-A26B-502E7665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woman using laptop computer beside person wearing hat">
            <a:extLst>
              <a:ext uri="{FF2B5EF4-FFF2-40B4-BE49-F238E27FC236}">
                <a16:creationId xmlns:a16="http://schemas.microsoft.com/office/drawing/2014/main" id="{03EF39EC-7F38-4357-A9BE-8AA6D0B08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451"/>
            <a:ext cx="12242800" cy="816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351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A31-F04C-4ABD-8E85-04717412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9045-4A8F-47D4-A26B-502E7665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loseup photo of 100 US dollar banknotes">
            <a:extLst>
              <a:ext uri="{FF2B5EF4-FFF2-40B4-BE49-F238E27FC236}">
                <a16:creationId xmlns:a16="http://schemas.microsoft.com/office/drawing/2014/main" id="{180DD760-91EB-40E3-86DA-EB86870FD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741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265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51FC23-C274-414E-83C6-7C7E328AC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882" y="163704"/>
            <a:ext cx="9940127" cy="678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876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85565B-58B2-463C-9DA8-13617C6EE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ABC3CA-18CF-46BA-AFD1-85D0538DE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35" y="-106326"/>
            <a:ext cx="11471536" cy="632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059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rginia Tech Colors Fall 2018">
      <a:dk1>
        <a:srgbClr val="000000"/>
      </a:dk1>
      <a:lt1>
        <a:srgbClr val="FFFFFF"/>
      </a:lt1>
      <a:dk2>
        <a:srgbClr val="E5E1E6"/>
      </a:dk2>
      <a:lt2>
        <a:srgbClr val="D7D2CB"/>
      </a:lt2>
      <a:accent1>
        <a:srgbClr val="8B1F41"/>
      </a:accent1>
      <a:accent2>
        <a:srgbClr val="E87722"/>
      </a:accent2>
      <a:accent3>
        <a:srgbClr val="75787B"/>
      </a:accent3>
      <a:accent4>
        <a:srgbClr val="CE0058"/>
      </a:accent4>
      <a:accent5>
        <a:srgbClr val="2CD5C3"/>
      </a:accent5>
      <a:accent6>
        <a:srgbClr val="508590"/>
      </a:accent6>
      <a:hlink>
        <a:srgbClr val="508590"/>
      </a:hlink>
      <a:folHlink>
        <a:srgbClr val="2CD5C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8916EC7-7FEC-AF43-BDB0-3DE6AE6A861F}" vid="{2559EE01-5818-5544-9433-FD3C9859E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1745</TotalTime>
  <Words>875</Words>
  <Application>Microsoft Office PowerPoint</Application>
  <PresentationFormat>Widescreen</PresentationFormat>
  <Paragraphs>167</Paragraphs>
  <Slides>52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Acherus Grotesque Bold</vt:lpstr>
      <vt:lpstr>Arial</vt:lpstr>
      <vt:lpstr>Calibri</vt:lpstr>
      <vt:lpstr>Trebuchet MS</vt:lpstr>
      <vt:lpstr>Wingdings</vt:lpstr>
      <vt:lpstr>Office Theme</vt:lpstr>
      <vt:lpstr>Library Selection -- and Uses --  of Printed Open Textbooks </vt:lpstr>
      <vt:lpstr>open education                OER engagement Grant program                                 VT Publishing          Liaison                 copyright &amp; licensing</vt:lpstr>
      <vt:lpstr>PowerPoint Presentation</vt:lpstr>
      <vt:lpstr>ENGAGE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 want to promote student academic achievement.   We want to encourage faculty to USE, MODIFY, CREATE OER. </vt:lpstr>
      <vt:lpstr>CULTURE  of learning resource selection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?</vt:lpstr>
      <vt:lpstr>Results ?</vt:lpstr>
      <vt:lpstr>PowerPoint Presentation</vt:lpstr>
      <vt:lpstr>PowerPoint Presentation</vt:lpstr>
      <vt:lpstr>Context matters</vt:lpstr>
      <vt:lpstr>PowerPoint Presentation</vt:lpstr>
      <vt:lpstr>1.  UNDERSTAND THE SITUATION                  opportunities &amp; barriers</vt:lpstr>
      <vt:lpstr>How DO faculty select  their pedagogical approach  and their course materials?</vt:lpstr>
      <vt:lpstr>Decisions  Information Incentives  Ideology</vt:lpstr>
      <vt:lpstr>PowerPoint Presentation</vt:lpstr>
      <vt:lpstr>PowerPoint Presentation</vt:lpstr>
      <vt:lpstr>OER is FREE + PERMISSON </vt:lpstr>
      <vt:lpstr>PowerPoint Presentation</vt:lpstr>
      <vt:lpstr>Do you know what collaborations  are available via the Library?</vt:lpstr>
      <vt:lpstr>INCENTIVES (and disincentives)  - Other priorities       Research vs. teaching       Career advancement - Inertia to continue as before - Peer pressures - Support vs no support</vt:lpstr>
      <vt:lpstr>IDEOLOGY  - I assign a text even if we don’t use it. - “We’ve always done it this way.” - I had to pay. Students today should too. </vt:lpstr>
      <vt:lpstr>2. STRATEGIC APPROACHES</vt:lpstr>
      <vt:lpstr>Possible Strategic Approaches  1. Potential impact (class size/cost)  </vt:lpstr>
      <vt:lpstr>Possible Strategic Approaches  2. Departments and individuals re-working their curriculum/[re]designing courses </vt:lpstr>
      <vt:lpstr>Possible Strategic Approaches   3. Diversity &amp; inclusion </vt:lpstr>
      <vt:lpstr>Possible Strategic Approaches  4. Focus on who is already engaged </vt:lpstr>
      <vt:lpstr>Possible Strategic Approaches   5. People who know &amp; trust you </vt:lpstr>
      <vt:lpstr>Possible Strategic Approaches   6. Ask faculty about their priorities   </vt:lpstr>
      <vt:lpstr>Possible Strategic Approaches   7. Ask students about their priorities   </vt:lpstr>
      <vt:lpstr>Possible Strategic Approaches   8. Institutional priorities - by discipline  </vt:lpstr>
      <vt:lpstr>Possible Strategic Approaches   9. Integrate into the collection  </vt:lpstr>
      <vt:lpstr>Possible Strategic Approaches 1. Potential impact (class size/cost) 2. Departments and individuals re-working their curriculum/[re]designing courses 3. Diversity &amp; inclusion 4. Focus on who is already engaged 5. People who know &amp; trust you 6. Ask faculty about their priorities 7. Ask students about their priorities 8. Institutional priorities - by discipline 9. Integrate into the collection  &amp; provide support at all stages when possible</vt:lpstr>
      <vt:lpstr>3. FOSTERING FACULTY CURIOUSITY &amp; ENGAGEMENT</vt:lpstr>
      <vt:lpstr>Anita, why are you carrying around this big book?</vt:lpstr>
      <vt:lpstr>PowerPoint Presentation</vt:lpstr>
      <vt:lpstr>1. Faculty disciplinary expertise  2. Faculty like AND dislike their current course materials.  3. Their proxies for “quality” may be different than yours</vt:lpstr>
      <vt:lpstr>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slides are designed for three lines and the fonts will resize</dc:title>
  <dc:creator>Microsoft Office User</dc:creator>
  <cp:lastModifiedBy>Walz, Anita</cp:lastModifiedBy>
  <cp:revision>91</cp:revision>
  <cp:lastPrinted>2018-11-29T16:23:02Z</cp:lastPrinted>
  <dcterms:created xsi:type="dcterms:W3CDTF">2018-05-01T14:09:38Z</dcterms:created>
  <dcterms:modified xsi:type="dcterms:W3CDTF">2019-06-07T16:02:46Z</dcterms:modified>
</cp:coreProperties>
</file>